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74"/>
  </p:notesMasterIdLst>
  <p:handoutMasterIdLst>
    <p:handoutMasterId r:id="rId75"/>
  </p:handout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328" r:id="rId16"/>
    <p:sldId id="329"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Lst>
  <p:sldSz cx="9144000" cy="6858000" type="screen4x3"/>
  <p:notesSz cx="7010400" cy="92964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10" autoAdjust="0"/>
    <p:restoredTop sz="95547" autoAdjust="0"/>
  </p:normalViewPr>
  <p:slideViewPr>
    <p:cSldViewPr snapToGrid="0" snapToObjects="1">
      <p:cViewPr>
        <p:scale>
          <a:sx n="100" d="100"/>
          <a:sy n="100" d="100"/>
        </p:scale>
        <p:origin x="-630" y="-96"/>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dirty="0"/>
          </a:p>
        </p:txBody>
      </p:sp>
      <p:sp>
        <p:nvSpPr>
          <p:cNvPr id="3" name="Date Placeholder 2"/>
          <p:cNvSpPr>
            <a:spLocks noGrp="1"/>
          </p:cNvSpPr>
          <p:nvPr>
            <p:ph type="dt" sz="quarter"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540B581-A8EA-4EFF-9C91-89F916451444}" type="datetimeFigureOut">
              <a:rPr lang="en-US"/>
              <a:pPr/>
              <a:t>10/2/2015</a:t>
            </a:fld>
            <a:endParaRPr lang="en-US" dirty="0"/>
          </a:p>
        </p:txBody>
      </p:sp>
      <p:sp>
        <p:nvSpPr>
          <p:cNvPr id="4" name="Footer Placeholder 3"/>
          <p:cNvSpPr>
            <a:spLocks noGrp="1"/>
          </p:cNvSpPr>
          <p:nvPr>
            <p:ph type="ftr" sz="quarter" idx="2"/>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dirty="0"/>
          </a:p>
        </p:txBody>
      </p:sp>
      <p:sp>
        <p:nvSpPr>
          <p:cNvPr id="5" name="Slide Number Placeholder 4"/>
          <p:cNvSpPr>
            <a:spLocks noGrp="1"/>
          </p:cNvSpPr>
          <p:nvPr>
            <p:ph type="sldNum" sz="quarter" idx="3"/>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272E0FFC-F904-412E-9585-9C434ABB4662}" type="slidenum">
              <a:rPr lang="en-US"/>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dirty="0"/>
          </a:p>
        </p:txBody>
      </p:sp>
      <p:sp>
        <p:nvSpPr>
          <p:cNvPr id="3" name="Date Placeholder 2"/>
          <p:cNvSpPr>
            <a:spLocks noGrp="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F5441F3-E1A8-4403-9677-726E0BDB824C}" type="datetimeFigureOut">
              <a:rPr lang="en-US"/>
              <a:pPr/>
              <a:t>10/2/2015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dirty="0"/>
          </a:p>
        </p:txBody>
      </p:sp>
      <p:sp>
        <p:nvSpPr>
          <p:cNvPr id="7" name="Slide Number Placeholder 6"/>
          <p:cNvSpPr>
            <a:spLocks noGrp="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8E40C51C-4F22-43D4-9FD6-9EC82417660E}" type="slidenum">
              <a:rPr lang="en-US"/>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DBD0D73-158D-4734-8370-8D3AAE7E02BE}" type="slidenum">
              <a:rPr lang="en-US" sz="1200"/>
              <a:pPr algn="r" defTabSz="931863"/>
              <a:t>27</a:t>
            </a:fld>
            <a:endParaRPr lang="en-US" sz="1200" dirty="0"/>
          </a:p>
        </p:txBody>
      </p:sp>
      <p:sp>
        <p:nvSpPr>
          <p:cNvPr id="4505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00B9F950-F6D6-4441-9B6F-7824E6C842A5}" type="slidenum">
              <a:rPr lang="en-US" sz="1200"/>
              <a:pPr algn="r" defTabSz="931863"/>
              <a:t>27</a:t>
            </a:fld>
            <a:endParaRPr lang="en-US" sz="1200" dirty="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E9C0CCD-03A7-40FC-8440-582F0A5BCE94}" type="slidenum">
              <a:rPr lang="en-US" sz="1200"/>
              <a:pPr algn="r" defTabSz="931863"/>
              <a:t>28</a:t>
            </a:fld>
            <a:endParaRPr lang="en-US" sz="1200" dirty="0"/>
          </a:p>
        </p:txBody>
      </p:sp>
      <p:sp>
        <p:nvSpPr>
          <p:cNvPr id="4710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7F7D39A-D825-4C74-8455-C63E10AFE423}" type="slidenum">
              <a:rPr lang="en-US" sz="1200"/>
              <a:pPr algn="r" defTabSz="931863"/>
              <a:t>28</a:t>
            </a:fld>
            <a:endParaRPr lang="en-US" sz="1200" dirty="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6A5B1DC-0A5F-484D-8457-A3AAAAE82604}" type="slidenum">
              <a:rPr lang="en-US" sz="1200"/>
              <a:pPr algn="r" defTabSz="931863"/>
              <a:t>29</a:t>
            </a:fld>
            <a:endParaRPr lang="en-US" sz="1200" dirty="0"/>
          </a:p>
        </p:txBody>
      </p:sp>
      <p:sp>
        <p:nvSpPr>
          <p:cNvPr id="49154"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F41468D9-7A2F-4C33-8205-528855C920B1}" type="slidenum">
              <a:rPr lang="en-US" sz="1200"/>
              <a:pPr algn="r" defTabSz="931863"/>
              <a:t>29</a:t>
            </a:fld>
            <a:endParaRPr lang="en-US" sz="1200"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13A6178-554B-4735-ADF2-28DE9E6FB07C}" type="slidenum">
              <a:rPr lang="en-US" sz="1200"/>
              <a:pPr algn="r" defTabSz="931863"/>
              <a:t>30</a:t>
            </a:fld>
            <a:endParaRPr lang="en-US" sz="1200" dirty="0"/>
          </a:p>
        </p:txBody>
      </p:sp>
      <p:sp>
        <p:nvSpPr>
          <p:cNvPr id="51202"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EC024F6-7795-43EA-B1AA-3BF98C98BFBA}" type="slidenum">
              <a:rPr lang="en-US" sz="1200"/>
              <a:pPr algn="r" defTabSz="931863"/>
              <a:t>30</a:t>
            </a:fld>
            <a:endParaRPr lang="en-US" sz="1200" dirty="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B14F1D37-A488-47EB-883C-5FBBC31D15C9}" type="slidenum">
              <a:rPr lang="en-US" sz="1200"/>
              <a:pPr algn="r" defTabSz="931863"/>
              <a:t>31</a:t>
            </a:fld>
            <a:endParaRPr lang="en-US" sz="1200" dirty="0"/>
          </a:p>
        </p:txBody>
      </p:sp>
      <p:sp>
        <p:nvSpPr>
          <p:cNvPr id="53250"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6A543CA3-D4EB-45CE-9D3F-F0C14779D559}" type="slidenum">
              <a:rPr lang="en-US" sz="1200"/>
              <a:pPr algn="r" defTabSz="931863"/>
              <a:t>31</a:t>
            </a:fld>
            <a:endParaRPr lang="en-US" sz="1200" dirty="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6FC2BF8-CEF2-4173-AC95-64F7EA6A75CC}" type="slidenum">
              <a:rPr lang="en-US" sz="1200"/>
              <a:pPr algn="r" defTabSz="931863"/>
              <a:t>32</a:t>
            </a:fld>
            <a:endParaRPr lang="en-US" sz="1200" dirty="0"/>
          </a:p>
        </p:txBody>
      </p:sp>
      <p:sp>
        <p:nvSpPr>
          <p:cNvPr id="5529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B779413-2743-437E-BC98-E032B6251876}" type="slidenum">
              <a:rPr lang="en-US" sz="1200"/>
              <a:pPr algn="r" defTabSz="931863"/>
              <a:t>32</a:t>
            </a:fld>
            <a:endParaRPr lang="en-US" sz="1200"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p:txBody>
          <a:bodyPr lIns="93172" tIns="46587" rIns="93172" bIns="46587"/>
          <a:lstStyle/>
          <a:p>
            <a:endParaRPr lang="en-US" dirty="0" smtClean="0"/>
          </a:p>
        </p:txBody>
      </p:sp>
      <p:sp>
        <p:nvSpPr>
          <p:cNvPr id="6246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D32E4809-459C-4651-BED8-99A6F38F5FC7}" type="slidenum">
              <a:rPr lang="en-US" sz="1200"/>
              <a:pPr algn="r" defTabSz="931863"/>
              <a:t>38</a:t>
            </a:fld>
            <a:endParaRPr 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5611575-05C3-4808-A01C-176C33DCDD53}" type="slidenum">
              <a:rPr lang="en-US" sz="1200"/>
              <a:pPr algn="r" defTabSz="931863"/>
              <a:t>71</a:t>
            </a:fld>
            <a:endParaRPr lang="en-US" sz="1200" dirty="0"/>
          </a:p>
        </p:txBody>
      </p:sp>
      <p:sp>
        <p:nvSpPr>
          <p:cNvPr id="972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3"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029EACA-302D-4D49-95FA-892F14CABFDA}" type="slidenum">
              <a:rPr lang="en-US" sz="1200"/>
              <a:pPr algn="r" defTabSz="931863"/>
              <a:t>72</a:t>
            </a:fld>
            <a:endParaRPr lang="en-US" sz="1200" dirty="0"/>
          </a:p>
        </p:txBody>
      </p:sp>
      <p:sp>
        <p:nvSpPr>
          <p:cNvPr id="993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1"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5E2CB4BB-CB57-4BBF-BE88-CD520573A248}"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C1D9A43-0056-45B6-9EAE-31A2D23FDB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A628FF2-2620-4C47-8754-B61CBE063EA4}"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E6343281-B852-4CCD-A292-5F18C1866079}"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62F22D65-A58D-4B7D-9A86-C39DD059968A}"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723DFB70-E10C-4C46-BEA2-7D75F01187F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E2ECA473-74BC-4E21-A259-0DC211878EA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7"/>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dirty="0"/>
          </a:p>
        </p:txBody>
      </p:sp>
      <p:pic>
        <p:nvPicPr>
          <p:cNvPr id="1030" name="Picture 3"/>
          <p:cNvPicPr>
            <a:picLocks noChangeAspect="1" noChangeArrowheads="1"/>
          </p:cNvPicPr>
          <p:nvPr userDrawn="1"/>
        </p:nvPicPr>
        <p:blipFill>
          <a:blip r:embed="rId17"/>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5" r:id="rId1"/>
    <p:sldLayoutId id="2147483669" r:id="rId2"/>
    <p:sldLayoutId id="2147483670" r:id="rId3"/>
    <p:sldLayoutId id="2147483671" r:id="rId4"/>
    <p:sldLayoutId id="2147483672" r:id="rId5"/>
    <p:sldLayoutId id="2147483673" r:id="rId6"/>
    <p:sldLayoutId id="2147483674"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27704" y="608013"/>
            <a:ext cx="8229600" cy="704850"/>
          </a:xfrm>
        </p:spPr>
        <p:txBody>
          <a:bodyPr/>
          <a:lstStyle/>
          <a:p>
            <a:pPr eaLnBrk="1" hangingPunct="1"/>
            <a:r>
              <a:rPr lang="en-US" dirty="0" smtClean="0">
                <a:latin typeface="Century Gothic" pitchFamily="34" charset="0"/>
                <a:cs typeface="Century Gothic" pitchFamily="34" charset="0"/>
              </a:rPr>
              <a:t>Part 4 – Post-conversion</a:t>
            </a:r>
          </a:p>
        </p:txBody>
      </p:sp>
      <p:sp>
        <p:nvSpPr>
          <p:cNvPr id="19458" name="Text Placeholder 2"/>
          <p:cNvSpPr>
            <a:spLocks noGrp="1"/>
          </p:cNvSpPr>
          <p:nvPr>
            <p:ph type="body" sz="quarter" idx="10"/>
          </p:nvPr>
        </p:nvSpPr>
        <p:spPr>
          <a:xfrm>
            <a:off x="447368" y="1417638"/>
            <a:ext cx="8229600" cy="349250"/>
          </a:xfrm>
        </p:spPr>
        <p:txBody>
          <a:bodyPr/>
          <a:lstStyle/>
          <a:p>
            <a:pPr eaLnBrk="1" hangingPunct="1"/>
            <a:r>
              <a:rPr lang="en-US" smtClean="0">
                <a:solidFill>
                  <a:srgbClr val="4F4F4F"/>
                </a:solidFill>
                <a:latin typeface="Century Gothic" pitchFamily="34" charset="0"/>
                <a:cs typeface="Century Gothic" pitchFamily="34" charset="0"/>
              </a:rPr>
              <a:t>Updated October 2015</a:t>
            </a:r>
            <a:endParaRPr lang="en-US" dirty="0" smtClean="0">
              <a:solidFill>
                <a:srgbClr val="4F4F4F"/>
              </a:solidFill>
              <a:latin typeface="Century Gothic" pitchFamily="34" charset="0"/>
              <a:cs typeface="Century Gothic" pitchFamily="34" charset="0"/>
            </a:endParaRPr>
          </a:p>
        </p:txBody>
      </p:sp>
      <p:sp>
        <p:nvSpPr>
          <p:cNvPr id="19459"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a:t>
            </a:r>
            <a:r>
              <a:rPr lang="en-US" smtClean="0">
                <a:latin typeface="Century Gothic" pitchFamily="34" charset="0"/>
                <a:cs typeface="Century Gothic" pitchFamily="34" charset="0"/>
              </a:rPr>
              <a:t>2015 </a:t>
            </a:r>
            <a:r>
              <a:rPr lang="en-US" dirty="0" smtClean="0">
                <a:latin typeface="Century Gothic" pitchFamily="34" charset="0"/>
                <a:cs typeface="Century Gothic" pitchFamily="34" charset="0"/>
              </a:rPr>
              <a:t>Enterprise Edition Database Conversion</a:t>
            </a:r>
          </a:p>
        </p:txBody>
      </p:sp>
      <p:sp>
        <p:nvSpPr>
          <p:cNvPr id="5" name="TextBox 4"/>
          <p:cNvSpPr txBox="1"/>
          <p:nvPr/>
        </p:nvSpPr>
        <p:spPr>
          <a:xfrm>
            <a:off x="459714" y="3108960"/>
            <a:ext cx="3937819" cy="261610"/>
          </a:xfrm>
          <a:prstGeom prst="rect">
            <a:avLst/>
          </a:prstGeom>
          <a:noFill/>
        </p:spPr>
        <p:txBody>
          <a:bodyPr wrap="square" rtlCol="0">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100" dirty="0" smtClean="0"/>
              <a:t>Maintained by biw@qad.com</a:t>
            </a:r>
            <a:endParaRPr lang="en-US" sz="11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 name="Title 4"/>
          <p:cNvSpPr>
            <a:spLocks noGrp="1"/>
          </p:cNvSpPr>
          <p:nvPr>
            <p:ph type="title"/>
          </p:nvPr>
        </p:nvSpPr>
        <p:spPr>
          <a:xfrm>
            <a:off x="457200" y="182563"/>
            <a:ext cx="8229600" cy="709612"/>
          </a:xfrm>
        </p:spPr>
        <p:txBody>
          <a:bodyPr rtlCol="0">
            <a:normAutofit fontScale="90000"/>
          </a:bodyPr>
          <a:lstStyle/>
          <a:p>
            <a:pPr eaLnBrk="1" fontAlgn="auto" hangingPunct="1">
              <a:spcAft>
                <a:spcPts val="0"/>
              </a:spcAft>
              <a:defRPr/>
            </a:pPr>
            <a:r>
              <a:rPr lang="fr-FR" dirty="0" smtClean="0">
                <a:ea typeface="+mj-ea"/>
              </a:rPr>
              <a:t>Table Extension Domain Conversion – Part 2</a:t>
            </a:r>
            <a:endParaRPr lang="en-US" dirty="0">
              <a:ea typeface="+mj-ea"/>
            </a:endParaRPr>
          </a:p>
        </p:txBody>
      </p:sp>
      <p:sp>
        <p:nvSpPr>
          <p:cNvPr id="28675" name="Rectangle 3"/>
          <p:cNvSpPr>
            <a:spLocks noChangeArrowheads="1"/>
          </p:cNvSpPr>
          <p:nvPr/>
        </p:nvSpPr>
        <p:spPr bwMode="auto">
          <a:xfrm>
            <a:off x="457200" y="892175"/>
            <a:ext cx="8153400" cy="5043488"/>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dirty="0">
                <a:latin typeface="Century Gothic" pitchFamily="34" charset="0"/>
              </a:rPr>
              <a:t>These utilities complete the conversion of data previously held in table extension records. </a:t>
            </a:r>
            <a:r>
              <a:rPr lang="en-US" sz="2800" u="sng" dirty="0" smtClean="0">
                <a:latin typeface="Century Gothic" pitchFamily="34" charset="0"/>
              </a:rPr>
              <a:t>Execute only one </a:t>
            </a:r>
            <a:r>
              <a:rPr lang="en-US" sz="2800" u="sng" dirty="0">
                <a:latin typeface="Century Gothic" pitchFamily="34" charset="0"/>
              </a:rPr>
              <a:t>of </a:t>
            </a:r>
            <a:r>
              <a:rPr lang="en-US" sz="2800" u="sng" dirty="0" smtClean="0">
                <a:latin typeface="Century Gothic" pitchFamily="34" charset="0"/>
              </a:rPr>
              <a:t>these menu items</a:t>
            </a:r>
            <a:r>
              <a:rPr lang="en-US" sz="2800" dirty="0" smtClean="0">
                <a:latin typeface="Century Gothic" pitchFamily="34" charset="0"/>
              </a:rPr>
              <a:t> </a:t>
            </a:r>
            <a:endParaRPr lang="en-US" sz="2800" dirty="0">
              <a:latin typeface="Century Gothic" pitchFamily="34" charset="0"/>
            </a:endParaRPr>
          </a:p>
          <a:p>
            <a:pPr marL="342900" indent="-342900" defTabSz="914400">
              <a:lnSpc>
                <a:spcPct val="90000"/>
              </a:lnSpc>
              <a:spcBef>
                <a:spcPct val="30000"/>
              </a:spcBef>
              <a:buClr>
                <a:schemeClr val="accent2"/>
              </a:buClr>
              <a:buFontTx/>
              <a:buChar char="•"/>
            </a:pPr>
            <a:r>
              <a:rPr lang="en-US" sz="2800" smtClean="0">
                <a:latin typeface="Century Gothic" pitchFamily="34" charset="0"/>
              </a:rPr>
              <a:t>You must run the </a:t>
            </a:r>
            <a:r>
              <a:rPr lang="en-US" sz="2800" dirty="0">
                <a:latin typeface="Century Gothic" pitchFamily="34" charset="0"/>
              </a:rPr>
              <a:t>pertinent </a:t>
            </a:r>
            <a:r>
              <a:rPr lang="en-US" sz="2800">
                <a:latin typeface="Century Gothic" pitchFamily="34" charset="0"/>
              </a:rPr>
              <a:t>menu </a:t>
            </a:r>
            <a:r>
              <a:rPr lang="en-US" sz="2800" smtClean="0">
                <a:latin typeface="Century Gothic" pitchFamily="34" charset="0"/>
              </a:rPr>
              <a:t>option for </a:t>
            </a:r>
            <a:r>
              <a:rPr lang="en-US" sz="2800" dirty="0">
                <a:latin typeface="Century Gothic" pitchFamily="34" charset="0"/>
              </a:rPr>
              <a:t>each active domain in the </a:t>
            </a:r>
            <a:r>
              <a:rPr lang="en-US" sz="2800" dirty="0" smtClean="0">
                <a:latin typeface="Century Gothic" pitchFamily="34" charset="0"/>
              </a:rPr>
              <a:t>system</a:t>
            </a:r>
            <a:endParaRPr lang="en-US" sz="2800" dirty="0">
              <a:latin typeface="Century Gothic" pitchFamily="34" charset="0"/>
            </a:endParaRPr>
          </a:p>
          <a:p>
            <a:pPr marL="742950" lvl="1" indent="-285750" defTabSz="914400">
              <a:lnSpc>
                <a:spcPct val="90000"/>
              </a:lnSpc>
              <a:spcBef>
                <a:spcPct val="25000"/>
              </a:spcBef>
              <a:buClr>
                <a:schemeClr val="accent2"/>
              </a:buClr>
              <a:buFont typeface="Times New Roman" pitchFamily="18" charset="0"/>
              <a:buChar char="–"/>
            </a:pPr>
            <a:r>
              <a:rPr lang="en-US" sz="2400" dirty="0">
                <a:latin typeface="Century Gothic" pitchFamily="34" charset="0"/>
              </a:rPr>
              <a:t>Users upgrading to QAD EE from eB2 or eB2.1 with any Service Pack before SP 6 must run the utility at menu </a:t>
            </a:r>
            <a:r>
              <a:rPr lang="en-US" sz="2400" dirty="0" smtClean="0">
                <a:latin typeface="Century Gothic" pitchFamily="34" charset="0"/>
              </a:rPr>
              <a:t>5.25.7</a:t>
            </a:r>
            <a:endParaRPr lang="en-US" sz="2400" dirty="0">
              <a:latin typeface="Century Gothic" pitchFamily="34" charset="0"/>
            </a:endParaRPr>
          </a:p>
          <a:p>
            <a:pPr marL="742950" lvl="1" indent="-285750" defTabSz="914400">
              <a:lnSpc>
                <a:spcPct val="90000"/>
              </a:lnSpc>
              <a:spcBef>
                <a:spcPct val="25000"/>
              </a:spcBef>
              <a:buClr>
                <a:schemeClr val="accent2"/>
              </a:buClr>
              <a:buFont typeface="Times New Roman" pitchFamily="18" charset="0"/>
              <a:buChar char="–"/>
            </a:pPr>
            <a:r>
              <a:rPr lang="en-US" sz="2400" dirty="0">
                <a:latin typeface="Century Gothic" pitchFamily="34" charset="0"/>
              </a:rPr>
              <a:t>Users upgrading to QAD EE from eB2.1 SP 6 or higher must run the utility at menu </a:t>
            </a:r>
            <a:r>
              <a:rPr lang="en-US" sz="2400" dirty="0" smtClean="0">
                <a:latin typeface="Century Gothic" pitchFamily="34" charset="0"/>
              </a:rPr>
              <a:t>5.25.8</a:t>
            </a:r>
            <a:endParaRPr lang="en-IE" sz="2400" dirty="0">
              <a:latin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9698"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Utilities</a:t>
            </a:r>
          </a:p>
        </p:txBody>
      </p:sp>
      <p:sp>
        <p:nvSpPr>
          <p:cNvPr id="29699" name="Rectangle 3"/>
          <p:cNvSpPr>
            <a:spLocks noChangeArrowheads="1"/>
          </p:cNvSpPr>
          <p:nvPr/>
        </p:nvSpPr>
        <p:spPr bwMode="auto">
          <a:xfrm>
            <a:off x="457200" y="911225"/>
            <a:ext cx="8153400" cy="46624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dirty="0">
                <a:latin typeface="Century Gothic" pitchFamily="34" charset="0"/>
              </a:rPr>
              <a:t>Sales Order Balance Update</a:t>
            </a:r>
          </a:p>
          <a:p>
            <a:pPr marL="342900" indent="-342900" defTabSz="914400">
              <a:lnSpc>
                <a:spcPct val="80000"/>
              </a:lnSpc>
              <a:spcBef>
                <a:spcPct val="30000"/>
              </a:spcBef>
              <a:buClr>
                <a:srgbClr val="890C4C"/>
              </a:buClr>
              <a:buFont typeface="Webdings" pitchFamily="18" charset="2"/>
              <a:buChar char="5"/>
            </a:pPr>
            <a:endParaRPr lang="en-IE" sz="2400" dirty="0">
              <a:solidFill>
                <a:srgbClr val="B2B2B2"/>
              </a:solidFill>
              <a:latin typeface="Century Gothic" pitchFamily="34" charset="0"/>
            </a:endParaRPr>
          </a:p>
        </p:txBody>
      </p:sp>
      <p:sp>
        <p:nvSpPr>
          <p:cNvPr id="29700"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dirty="0">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0722"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Sales Order Balance Update</a:t>
            </a:r>
          </a:p>
        </p:txBody>
      </p:sp>
      <p:sp>
        <p:nvSpPr>
          <p:cNvPr id="30723" name="Rectangle 3"/>
          <p:cNvSpPr>
            <a:spLocks noChangeArrowheads="1"/>
          </p:cNvSpPr>
          <p:nvPr/>
        </p:nvSpPr>
        <p:spPr bwMode="auto">
          <a:xfrm>
            <a:off x="457200" y="931863"/>
            <a:ext cx="8153400" cy="5024437"/>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dirty="0">
                <a:latin typeface="Century Gothic" pitchFamily="34" charset="0"/>
              </a:rPr>
              <a:t>This utility recalculates the open sales order balance by customer and updates the outstanding balance on the customer master.</a:t>
            </a:r>
          </a:p>
          <a:p>
            <a:pPr marL="342900" indent="-342900" defTabSz="914400">
              <a:lnSpc>
                <a:spcPct val="90000"/>
              </a:lnSpc>
              <a:spcBef>
                <a:spcPct val="30000"/>
              </a:spcBef>
              <a:buClr>
                <a:schemeClr val="accent2"/>
              </a:buClr>
              <a:buFontTx/>
              <a:buChar char="•"/>
            </a:pPr>
            <a:r>
              <a:rPr lang="en-US" sz="2800" dirty="0">
                <a:latin typeface="Century Gothic" pitchFamily="34" charset="0"/>
              </a:rPr>
              <a:t>This balance is checked when a credit check is performed and the Include Sales Order flag is checked.</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1746"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Utilities</a:t>
            </a:r>
          </a:p>
        </p:txBody>
      </p:sp>
      <p:sp>
        <p:nvSpPr>
          <p:cNvPr id="31747" name="Rectangle 3"/>
          <p:cNvSpPr>
            <a:spLocks noChangeArrowheads="1"/>
          </p:cNvSpPr>
          <p:nvPr/>
        </p:nvSpPr>
        <p:spPr bwMode="auto">
          <a:xfrm>
            <a:off x="457200" y="992188"/>
            <a:ext cx="8153400" cy="46339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Sales Order Balance Update</a:t>
            </a:r>
          </a:p>
          <a:p>
            <a:pPr marL="342900" indent="-342900" defTabSz="914400">
              <a:lnSpc>
                <a:spcPct val="80000"/>
              </a:lnSpc>
              <a:spcBef>
                <a:spcPct val="30000"/>
              </a:spcBef>
              <a:buClr>
                <a:schemeClr val="accent2"/>
              </a:buClr>
              <a:buFontTx/>
              <a:buChar char="•"/>
            </a:pPr>
            <a:r>
              <a:rPr lang="en-IE" sz="2400" dirty="0">
                <a:latin typeface="Century Gothic" pitchFamily="34" charset="0"/>
              </a:rPr>
              <a:t>Document Credit </a:t>
            </a:r>
            <a:r>
              <a:rPr lang="en-IE" sz="2400" dirty="0" smtClean="0">
                <a:latin typeface="Century Gothic" pitchFamily="34" charset="0"/>
              </a:rPr>
              <a:t>Terms Update</a:t>
            </a: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dirty="0">
              <a:solidFill>
                <a:srgbClr val="B2B2B2"/>
              </a:solidFill>
              <a:latin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892175"/>
            <a:ext cx="8229600" cy="5424488"/>
          </a:xfrm>
        </p:spPr>
        <p:txBody>
          <a:bodyPr rtlCol="0">
            <a:normAutofit lnSpcReduction="10000"/>
          </a:bodyPr>
          <a:lstStyle/>
          <a:p>
            <a:pPr eaLnBrk="1" fontAlgn="auto" hangingPunct="1">
              <a:spcAft>
                <a:spcPts val="0"/>
              </a:spcAft>
              <a:buClr>
                <a:schemeClr val="accent6"/>
              </a:buClr>
              <a:buFont typeface="Arial"/>
              <a:buChar char="•"/>
              <a:defRPr/>
            </a:pPr>
            <a:r>
              <a:rPr lang="en-US" dirty="0" smtClean="0">
                <a:ea typeface="+mn-ea"/>
              </a:rPr>
              <a:t>Any credit term that has a fixed due date or multiple stages and references a credit term with a fixed due date is not converted. </a:t>
            </a:r>
          </a:p>
          <a:p>
            <a:pPr eaLnBrk="1" fontAlgn="auto" hangingPunct="1">
              <a:spcAft>
                <a:spcPts val="0"/>
              </a:spcAft>
              <a:buClr>
                <a:schemeClr val="accent6"/>
              </a:buClr>
              <a:buFont typeface="Arial"/>
              <a:buChar char="•"/>
              <a:defRPr/>
            </a:pPr>
            <a:r>
              <a:rPr lang="en-US" dirty="0" smtClean="0">
                <a:ea typeface="+mn-ea"/>
              </a:rPr>
              <a:t>This utility updates various documents (calls, invoice history, sales orders, purchase orders, service contracts, price list detail, sales quotes) of the user’s choosing with a user-specified credit terms code. This credit terms code is applied to any documents meeting the selection criteria that have blank or invalid credit terms assigned to them. </a:t>
            </a:r>
          </a:p>
          <a:p>
            <a:pPr eaLnBrk="1" fontAlgn="auto" hangingPunct="1">
              <a:spcAft>
                <a:spcPts val="0"/>
              </a:spcAft>
              <a:buClr>
                <a:schemeClr val="accent6"/>
              </a:buClr>
              <a:buFont typeface="Arial"/>
              <a:buChar char="•"/>
              <a:defRPr/>
            </a:pPr>
            <a:r>
              <a:rPr lang="en-US" dirty="0" smtClean="0">
                <a:ea typeface="+mn-ea"/>
              </a:rPr>
              <a:t>The utility must be run for each domain and separately for each document type.</a:t>
            </a:r>
          </a:p>
          <a:p>
            <a:pPr eaLnBrk="1" fontAlgn="auto" hangingPunct="1">
              <a:spcAft>
                <a:spcPts val="0"/>
              </a:spcAft>
              <a:buClr>
                <a:schemeClr val="accent6"/>
              </a:buClr>
              <a:buFont typeface="Arial"/>
              <a:buChar char="•"/>
              <a:defRPr/>
            </a:pPr>
            <a:endParaRPr lang="en-US" dirty="0">
              <a:ea typeface="+mn-ea"/>
            </a:endParaRPr>
          </a:p>
        </p:txBody>
      </p:sp>
      <p:sp>
        <p:nvSpPr>
          <p:cNvPr id="32770"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Document Credit Terms Update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1746"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Utilities</a:t>
            </a:r>
          </a:p>
        </p:txBody>
      </p:sp>
      <p:sp>
        <p:nvSpPr>
          <p:cNvPr id="31747" name="Rectangle 3"/>
          <p:cNvSpPr>
            <a:spLocks noChangeArrowheads="1"/>
          </p:cNvSpPr>
          <p:nvPr/>
        </p:nvSpPr>
        <p:spPr bwMode="auto">
          <a:xfrm>
            <a:off x="457200" y="992188"/>
            <a:ext cx="8153400" cy="46339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Sales Order Balance Update</a:t>
            </a:r>
          </a:p>
          <a:p>
            <a:pPr marL="342900" indent="-342900" defTabSz="914400">
              <a:lnSpc>
                <a:spcPct val="80000"/>
              </a:lnSpc>
              <a:spcBef>
                <a:spcPct val="30000"/>
              </a:spcBef>
              <a:buClr>
                <a:schemeClr val="accent2"/>
              </a:buClr>
              <a:buFontTx/>
              <a:buChar char="•"/>
            </a:pPr>
            <a:r>
              <a:rPr lang="en-IE" sz="2400" dirty="0">
                <a:solidFill>
                  <a:schemeClr val="bg1">
                    <a:lumMod val="65000"/>
                  </a:schemeClr>
                </a:solidFill>
                <a:latin typeface="Century Gothic" pitchFamily="34" charset="0"/>
              </a:rPr>
              <a:t>Document Credit </a:t>
            </a:r>
            <a:r>
              <a:rPr lang="en-IE" sz="2400" dirty="0" smtClean="0">
                <a:solidFill>
                  <a:schemeClr val="bg1">
                    <a:lumMod val="65000"/>
                  </a:schemeClr>
                </a:solidFill>
                <a:latin typeface="Century Gothic" pitchFamily="34" charset="0"/>
              </a:rPr>
              <a:t>Terms Update</a:t>
            </a:r>
          </a:p>
          <a:p>
            <a:pPr marL="342900" indent="-342900" defTabSz="914400">
              <a:lnSpc>
                <a:spcPct val="80000"/>
              </a:lnSpc>
              <a:spcBef>
                <a:spcPct val="30000"/>
              </a:spcBef>
              <a:buClr>
                <a:schemeClr val="accent2"/>
              </a:buClr>
              <a:buFontTx/>
              <a:buChar char="•"/>
            </a:pPr>
            <a:r>
              <a:rPr lang="en-IE" sz="2400" dirty="0" smtClean="0">
                <a:latin typeface="Century Gothic" pitchFamily="34" charset="0"/>
              </a:rPr>
              <a:t>Update Contract Revenue Account</a:t>
            </a: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dirty="0">
              <a:solidFill>
                <a:srgbClr val="B2B2B2"/>
              </a:solidFill>
              <a:latin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892175"/>
            <a:ext cx="8229600" cy="5424488"/>
          </a:xfrm>
        </p:spPr>
        <p:txBody>
          <a:bodyPr rtlCol="0">
            <a:normAutofit/>
          </a:bodyPr>
          <a:lstStyle/>
          <a:p>
            <a:pPr eaLnBrk="1" fontAlgn="auto" hangingPunct="1">
              <a:spcAft>
                <a:spcPts val="0"/>
              </a:spcAft>
              <a:buClr>
                <a:schemeClr val="accent6"/>
              </a:buClr>
              <a:buFont typeface="Arial"/>
              <a:buChar char="•"/>
              <a:defRPr/>
            </a:pPr>
            <a:r>
              <a:rPr lang="en-US" dirty="0" smtClean="0">
                <a:ea typeface="+mn-ea"/>
              </a:rPr>
              <a:t>This utility moves the Deferred and Accrued Revenue accounts for Service Contracts from the QAD fields to the standard </a:t>
            </a:r>
            <a:r>
              <a:rPr lang="en-US" smtClean="0">
                <a:ea typeface="+mn-ea"/>
              </a:rPr>
              <a:t>schema fields</a:t>
            </a:r>
            <a:endParaRPr lang="en-US" dirty="0" smtClean="0">
              <a:ea typeface="+mn-ea"/>
            </a:endParaRPr>
          </a:p>
          <a:p>
            <a:pPr eaLnBrk="1" fontAlgn="auto" hangingPunct="1">
              <a:spcAft>
                <a:spcPts val="0"/>
              </a:spcAft>
              <a:buClr>
                <a:schemeClr val="accent6"/>
              </a:buClr>
              <a:buFont typeface="Arial"/>
              <a:buChar char="•"/>
              <a:defRPr/>
            </a:pPr>
            <a:r>
              <a:rPr lang="en-US" dirty="0" smtClean="0">
                <a:ea typeface="+mn-ea"/>
              </a:rPr>
              <a:t>If values do not exist in the QAD fields (pre-EB2.1 SP5), this utility locates the appropriate values </a:t>
            </a:r>
            <a:r>
              <a:rPr lang="en-US" smtClean="0">
                <a:ea typeface="+mn-ea"/>
              </a:rPr>
              <a:t>to use</a:t>
            </a:r>
            <a:endParaRPr lang="en-US" dirty="0" smtClean="0">
              <a:ea typeface="+mn-ea"/>
            </a:endParaRPr>
          </a:p>
          <a:p>
            <a:pPr eaLnBrk="1" fontAlgn="auto" hangingPunct="1">
              <a:spcAft>
                <a:spcPts val="0"/>
              </a:spcAft>
              <a:buClr>
                <a:schemeClr val="accent6"/>
              </a:buClr>
              <a:buFont typeface="Arial"/>
              <a:buChar char="•"/>
              <a:defRPr/>
            </a:pPr>
            <a:r>
              <a:rPr lang="en-US" dirty="0" smtClean="0">
                <a:ea typeface="+mn-ea"/>
              </a:rPr>
              <a:t>Run this utility for all </a:t>
            </a:r>
            <a:r>
              <a:rPr lang="en-US" smtClean="0">
                <a:ea typeface="+mn-ea"/>
              </a:rPr>
              <a:t>versions after you convert to EE</a:t>
            </a:r>
            <a:endParaRPr lang="en-US" dirty="0" smtClean="0">
              <a:ea typeface="+mn-ea"/>
            </a:endParaRPr>
          </a:p>
          <a:p>
            <a:pPr eaLnBrk="1" fontAlgn="auto" hangingPunct="1">
              <a:spcAft>
                <a:spcPts val="0"/>
              </a:spcAft>
              <a:buClr>
                <a:schemeClr val="accent6"/>
              </a:buClr>
              <a:buFont typeface="Arial"/>
              <a:buChar char="•"/>
              <a:defRPr/>
            </a:pPr>
            <a:endParaRPr lang="en-US" dirty="0">
              <a:ea typeface="+mn-ea"/>
            </a:endParaRPr>
          </a:p>
        </p:txBody>
      </p:sp>
      <p:sp>
        <p:nvSpPr>
          <p:cNvPr id="32770"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Update Contract Revenue Account</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3794"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Data Validations</a:t>
            </a:r>
          </a:p>
        </p:txBody>
      </p:sp>
      <p:sp>
        <p:nvSpPr>
          <p:cNvPr id="33795" name="Rectangle 3"/>
          <p:cNvSpPr>
            <a:spLocks noChangeArrowheads="1"/>
          </p:cNvSpPr>
          <p:nvPr/>
        </p:nvSpPr>
        <p:spPr bwMode="auto">
          <a:xfrm>
            <a:off x="457200" y="973138"/>
            <a:ext cx="8153400" cy="4384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smtClean="0">
                <a:latin typeface="Century Gothic" pitchFamily="34" charset="0"/>
              </a:rPr>
              <a:t>Financials </a:t>
            </a:r>
            <a:r>
              <a:rPr lang="en-IE" sz="2800" dirty="0">
                <a:latin typeface="Century Gothic" pitchFamily="34" charset="0"/>
              </a:rPr>
              <a:t>Consistency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dirty="0">
                <a:latin typeface="Century Gothic" pitchFamily="34" charset="0"/>
              </a:rPr>
              <a:t>Reconciliation Reports</a:t>
            </a:r>
          </a:p>
          <a:p>
            <a:pPr marL="800100" lvl="1" indent="-342900" defTabSz="914400">
              <a:lnSpc>
                <a:spcPct val="80000"/>
              </a:lnSpc>
              <a:spcBef>
                <a:spcPct val="30000"/>
              </a:spcBef>
              <a:buClr>
                <a:schemeClr val="accent2"/>
              </a:buClr>
              <a:buFontTx/>
              <a:buChar char="-"/>
            </a:pPr>
            <a:r>
              <a:rPr lang="en-IE" sz="2400" dirty="0">
                <a:latin typeface="Century Gothic" pitchFamily="34" charset="0"/>
              </a:rPr>
              <a:t>AR Reconciliation Report</a:t>
            </a:r>
          </a:p>
          <a:p>
            <a:pPr marL="800100" lvl="1" indent="-342900" defTabSz="914400">
              <a:lnSpc>
                <a:spcPct val="80000"/>
              </a:lnSpc>
              <a:spcBef>
                <a:spcPct val="30000"/>
              </a:spcBef>
              <a:buClr>
                <a:schemeClr val="accent2"/>
              </a:buClr>
              <a:buFontTx/>
              <a:buChar char="-"/>
            </a:pPr>
            <a:r>
              <a:rPr lang="en-IE" sz="2400" dirty="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dirty="0">
              <a:latin typeface="Century Gothic"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4818" name="Rectangle 6"/>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34819" name="Rectangle 4"/>
          <p:cNvSpPr>
            <a:spLocks noChangeArrowheads="1"/>
          </p:cNvSpPr>
          <p:nvPr/>
        </p:nvSpPr>
        <p:spPr bwMode="auto">
          <a:xfrm>
            <a:off x="457200" y="1123950"/>
            <a:ext cx="8153400" cy="4422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System Consistency Check</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System Consistency Check</a:t>
            </a:r>
            <a:endParaRPr lang="en-US" dirty="0" smtClean="0">
              <a:solidFill>
                <a:srgbClr val="4F4F4F"/>
              </a:solidFill>
              <a:latin typeface="Century Gothic" pitchFamily="34" charset="0"/>
              <a:cs typeface="Century Gothic" pitchFamily="34" charset="0"/>
            </a:endParaRPr>
          </a:p>
        </p:txBody>
      </p:sp>
      <p:sp>
        <p:nvSpPr>
          <p:cNvPr id="35843" name="Rectangle 3"/>
          <p:cNvSpPr>
            <a:spLocks noChangeArrowheads="1"/>
          </p:cNvSpPr>
          <p:nvPr/>
        </p:nvSpPr>
        <p:spPr bwMode="auto">
          <a:xfrm>
            <a:off x="457200" y="1063625"/>
            <a:ext cx="8153400" cy="45735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 typeface="Arial" pitchFamily="34" charset="0"/>
              <a:buChar char="•"/>
            </a:pPr>
            <a:r>
              <a:rPr lang="en-IE" sz="2800" smtClean="0">
                <a:latin typeface="Century Gothic" pitchFamily="34" charset="0"/>
              </a:rPr>
              <a:t>36.16.23.1 </a:t>
            </a:r>
            <a:r>
              <a:rPr lang="en-IE" sz="2800" dirty="0">
                <a:latin typeface="Century Gothic" pitchFamily="34" charset="0"/>
              </a:rPr>
              <a:t>or utsyscon.p</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This utility ensures that master data, which is maintained in the Financials and replicated to the operational part, </a:t>
            </a:r>
            <a:r>
              <a:rPr lang="en-US" sz="2800">
                <a:latin typeface="Century Gothic" pitchFamily="34" charset="0"/>
              </a:rPr>
              <a:t>remains </a:t>
            </a:r>
            <a:r>
              <a:rPr lang="en-US" sz="2800" smtClean="0">
                <a:latin typeface="Century Gothic" pitchFamily="34" charset="0"/>
              </a:rPr>
              <a:t>consistent</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If there is a record in the operational part of the system, there must be a record in the financials and </a:t>
            </a:r>
            <a:r>
              <a:rPr lang="en-US" sz="2800">
                <a:latin typeface="Century Gothic" pitchFamily="34" charset="0"/>
              </a:rPr>
              <a:t>vice </a:t>
            </a:r>
            <a:r>
              <a:rPr lang="en-US" sz="2800" smtClean="0">
                <a:latin typeface="Century Gothic" pitchFamily="34" charset="0"/>
              </a:rPr>
              <a:t>versa</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This check </a:t>
            </a:r>
            <a:r>
              <a:rPr lang="en-US" sz="2800">
                <a:latin typeface="Century Gothic" pitchFamily="34" charset="0"/>
              </a:rPr>
              <a:t>ensures </a:t>
            </a:r>
            <a:r>
              <a:rPr lang="en-US" sz="2800" smtClean="0">
                <a:latin typeface="Century Gothic" pitchFamily="34" charset="0"/>
              </a:rPr>
              <a:t>the conversion created new records in </a:t>
            </a:r>
            <a:r>
              <a:rPr lang="en-US" sz="2800">
                <a:latin typeface="Century Gothic" pitchFamily="34" charset="0"/>
              </a:rPr>
              <a:t>the </a:t>
            </a:r>
            <a:r>
              <a:rPr lang="en-US" sz="2800" smtClean="0">
                <a:latin typeface="Century Gothic" pitchFamily="34" charset="0"/>
              </a:rPr>
              <a:t>Financials for every record </a:t>
            </a:r>
            <a:r>
              <a:rPr lang="en-US" sz="2800" dirty="0">
                <a:latin typeface="Century Gothic" pitchFamily="34" charset="0"/>
              </a:rPr>
              <a:t>in the </a:t>
            </a:r>
            <a:r>
              <a:rPr lang="en-US" sz="2800">
                <a:latin typeface="Century Gothic" pitchFamily="34" charset="0"/>
              </a:rPr>
              <a:t>original </a:t>
            </a:r>
            <a:r>
              <a:rPr lang="en-US" sz="2800" smtClean="0">
                <a:latin typeface="Century Gothic" pitchFamily="34" charset="0"/>
              </a:rPr>
              <a:t>version</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idx="1"/>
          </p:nvPr>
        </p:nvSpPr>
        <p:spPr>
          <a:xfrm>
            <a:off x="457200" y="892175"/>
            <a:ext cx="8229600" cy="5424488"/>
          </a:xfrm>
        </p:spPr>
        <p:txBody>
          <a:bodyPr tIns="91440" bIns="91440"/>
          <a:lstStyle/>
          <a:p>
            <a:pPr eaLnBrk="1" hangingPunct="1">
              <a:buNone/>
            </a:pPr>
            <a:r>
              <a:rPr lang="en-IE" dirty="0" smtClean="0">
                <a:solidFill>
                  <a:schemeClr val="tx1"/>
                </a:solidFill>
                <a:latin typeface="Century Gothic" pitchFamily="34" charset="0"/>
                <a:cs typeface="Century Gothic" pitchFamily="34" charset="0"/>
              </a:rPr>
              <a:t>Post-conversion objectives:</a:t>
            </a:r>
          </a:p>
          <a:p>
            <a:pPr eaLnBrk="1" hangingPunct="1">
              <a:buClr>
                <a:schemeClr val="accent2"/>
              </a:buClr>
            </a:pPr>
            <a:r>
              <a:rPr lang="en-IE" sz="2400" dirty="0" smtClean="0">
                <a:solidFill>
                  <a:schemeClr val="tx1"/>
                </a:solidFill>
                <a:latin typeface="Century Gothic" pitchFamily="34" charset="0"/>
                <a:cs typeface="Century Gothic" pitchFamily="34" charset="0"/>
              </a:rPr>
              <a:t>Test and validate a converted database</a:t>
            </a:r>
          </a:p>
          <a:p>
            <a:pPr eaLnBrk="1" hangingPunct="1">
              <a:buClr>
                <a:schemeClr val="accent2"/>
              </a:buClr>
            </a:pPr>
            <a:r>
              <a:rPr lang="en-IE" sz="2400" dirty="0" smtClean="0">
                <a:solidFill>
                  <a:schemeClr val="tx1"/>
                </a:solidFill>
                <a:latin typeface="Century Gothic" pitchFamily="34" charset="0"/>
                <a:cs typeface="Century Gothic" pitchFamily="34" charset="0"/>
              </a:rPr>
              <a:t>Prepare a converted database for a go-live implementation</a:t>
            </a:r>
            <a:endParaRPr lang="en-IE" dirty="0" smtClean="0">
              <a:solidFill>
                <a:schemeClr val="tx1"/>
              </a:solidFill>
              <a:latin typeface="Century Gothic" pitchFamily="34" charset="0"/>
              <a:cs typeface="Century Gothic" pitchFamily="34" charset="0"/>
            </a:endParaRPr>
          </a:p>
          <a:p>
            <a:pPr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0482"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Introduction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400" dirty="0" smtClean="0">
                <a:solidFill>
                  <a:schemeClr val="tx1"/>
                </a:solidFill>
                <a:latin typeface="Century Gothic" pitchFamily="34" charset="0"/>
                <a:cs typeface="Century Gothic" pitchFamily="34" charset="0"/>
              </a:rPr>
              <a:t>Type System Consistency Check in the .NET UI or 36.16.23.1 (utsyscon.p) </a:t>
            </a:r>
            <a:r>
              <a:rPr lang="en-IE" sz="2400" smtClean="0">
                <a:solidFill>
                  <a:schemeClr val="tx1"/>
                </a:solidFill>
                <a:latin typeface="Century Gothic" pitchFamily="34" charset="0"/>
                <a:cs typeface="Century Gothic" pitchFamily="34" charset="0"/>
              </a:rPr>
              <a:t>in the CHUI</a:t>
            </a:r>
            <a:endParaRPr lang="en-IE" sz="2400" dirty="0" smtClean="0">
              <a:solidFill>
                <a:schemeClr val="tx1"/>
              </a:solidFill>
              <a:latin typeface="Century Gothic" pitchFamily="34" charset="0"/>
              <a:cs typeface="Century Gothic" pitchFamily="34" charset="0"/>
            </a:endParaRPr>
          </a:p>
          <a:p>
            <a:pPr marL="533400" indent="-533400" defTabSz="914400" eaLnBrk="1" hangingPunct="1">
              <a:buFont typeface="Arial" charset="0"/>
              <a:buNone/>
            </a:pPr>
            <a:endParaRPr lang="en-US" sz="2400" dirty="0" smtClean="0">
              <a:solidFill>
                <a:schemeClr val="tx1"/>
              </a:solidFill>
              <a:latin typeface="Century Gothic" pitchFamily="34" charset="0"/>
              <a:cs typeface="Century Gothic" pitchFamily="34" charset="0"/>
            </a:endParaRPr>
          </a:p>
        </p:txBody>
      </p:sp>
      <p:sp>
        <p:nvSpPr>
          <p:cNvPr id="36866"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System Consistency Check</a:t>
            </a:r>
            <a:endParaRPr lang="en-US" dirty="0" smtClean="0">
              <a:solidFill>
                <a:srgbClr val="4F4F4F"/>
              </a:solidFill>
              <a:latin typeface="Century Gothic" pitchFamily="34" charset="0"/>
              <a:cs typeface="Century Gothic" pitchFamily="34" charset="0"/>
            </a:endParaRPr>
          </a:p>
        </p:txBody>
      </p:sp>
      <p:sp>
        <p:nvSpPr>
          <p:cNvPr id="36867" name="Rectangle 3"/>
          <p:cNvSpPr>
            <a:spLocks noChangeArrowheads="1"/>
          </p:cNvSpPr>
          <p:nvPr/>
        </p:nvSpPr>
        <p:spPr bwMode="auto">
          <a:xfrm>
            <a:off x="457200" y="1676400"/>
            <a:ext cx="8153400" cy="46355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pic>
        <p:nvPicPr>
          <p:cNvPr id="36868" name="Picture 6" descr="SystemConsistency"/>
          <p:cNvPicPr>
            <a:picLocks noChangeAspect="1" noChangeArrowheads="1"/>
          </p:cNvPicPr>
          <p:nvPr/>
        </p:nvPicPr>
        <p:blipFill>
          <a:blip r:embed="rId2"/>
          <a:srcRect/>
          <a:stretch>
            <a:fillRect/>
          </a:stretch>
        </p:blipFill>
        <p:spPr bwMode="auto">
          <a:xfrm>
            <a:off x="1558925" y="2005013"/>
            <a:ext cx="6024563" cy="40433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400" dirty="0" smtClean="0">
                <a:solidFill>
                  <a:schemeClr val="tx1"/>
                </a:solidFill>
                <a:latin typeface="Century Gothic" pitchFamily="34" charset="0"/>
                <a:cs typeface="Century Gothic" pitchFamily="34" charset="0"/>
              </a:rPr>
              <a:t>The resulting report contains a summary and details of any inconsistencies</a:t>
            </a:r>
            <a:endParaRPr lang="en-US" sz="2400" dirty="0" smtClean="0">
              <a:solidFill>
                <a:schemeClr val="tx1"/>
              </a:solidFill>
              <a:latin typeface="Century Gothic" pitchFamily="34" charset="0"/>
              <a:cs typeface="Century Gothic" pitchFamily="34" charset="0"/>
            </a:endParaRPr>
          </a:p>
        </p:txBody>
      </p:sp>
      <p:sp>
        <p:nvSpPr>
          <p:cNvPr id="37890"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System Consistency Check</a:t>
            </a:r>
            <a:endParaRPr lang="en-US" dirty="0" smtClean="0">
              <a:solidFill>
                <a:srgbClr val="4F4F4F"/>
              </a:solidFill>
              <a:latin typeface="Century Gothic" pitchFamily="34" charset="0"/>
              <a:cs typeface="Century Gothic" pitchFamily="34" charset="0"/>
            </a:endParaRPr>
          </a:p>
        </p:txBody>
      </p:sp>
      <p:sp>
        <p:nvSpPr>
          <p:cNvPr id="37891" name="Rectangle 3"/>
          <p:cNvSpPr>
            <a:spLocks noChangeArrowheads="1"/>
          </p:cNvSpPr>
          <p:nvPr/>
        </p:nvSpPr>
        <p:spPr bwMode="auto">
          <a:xfrm>
            <a:off x="457200" y="1676400"/>
            <a:ext cx="8153400" cy="46863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pic>
        <p:nvPicPr>
          <p:cNvPr id="37892" name="Picture 6" descr="SystemConsistency_res"/>
          <p:cNvPicPr>
            <a:picLocks noChangeAspect="1" noChangeArrowheads="1"/>
          </p:cNvPicPr>
          <p:nvPr/>
        </p:nvPicPr>
        <p:blipFill>
          <a:blip r:embed="rId2"/>
          <a:srcRect/>
          <a:stretch>
            <a:fillRect/>
          </a:stretch>
        </p:blipFill>
        <p:spPr bwMode="auto">
          <a:xfrm>
            <a:off x="1655763" y="1914525"/>
            <a:ext cx="5795962" cy="41767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8914"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38915" name="Rectangle 3"/>
          <p:cNvSpPr>
            <a:spLocks noChangeArrowheads="1"/>
          </p:cNvSpPr>
          <p:nvPr/>
        </p:nvSpPr>
        <p:spPr bwMode="auto">
          <a:xfrm>
            <a:off x="457200" y="10541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Financials Consistency Check</a:t>
            </a:r>
          </a:p>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9938"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Financials Consistency Check</a:t>
            </a:r>
            <a:endParaRPr lang="en-US" dirty="0" smtClean="0">
              <a:solidFill>
                <a:srgbClr val="4F4F4F"/>
              </a:solidFill>
              <a:latin typeface="Century Gothic" pitchFamily="34" charset="0"/>
              <a:cs typeface="Century Gothic" pitchFamily="34" charset="0"/>
            </a:endParaRPr>
          </a:p>
        </p:txBody>
      </p:sp>
      <p:sp>
        <p:nvSpPr>
          <p:cNvPr id="39939" name="Rectangle 3"/>
          <p:cNvSpPr>
            <a:spLocks noChangeArrowheads="1"/>
          </p:cNvSpPr>
          <p:nvPr/>
        </p:nvSpPr>
        <p:spPr bwMode="auto">
          <a:xfrm>
            <a:off x="457200" y="995363"/>
            <a:ext cx="8153400" cy="47640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36.16.23.2 or utfincon.p</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This utility validates </a:t>
            </a:r>
            <a:r>
              <a:rPr lang="nl-NL" sz="2800" dirty="0">
                <a:latin typeface="Century Gothic" pitchFamily="34" charset="0"/>
              </a:rPr>
              <a:t>the consistency, completeness, and integrity of converted </a:t>
            </a:r>
            <a:r>
              <a:rPr lang="nl-NL" sz="2800" dirty="0" smtClean="0">
                <a:latin typeface="Century Gothic" pitchFamily="34" charset="0"/>
              </a:rPr>
              <a:t>Financials </a:t>
            </a:r>
            <a:r>
              <a:rPr lang="nl-NL" sz="2800" dirty="0">
                <a:latin typeface="Century Gothic" pitchFamily="34" charset="0"/>
              </a:rPr>
              <a:t>data and that </a:t>
            </a:r>
            <a:r>
              <a:rPr lang="en-US" sz="2800" dirty="0">
                <a:latin typeface="Century Gothic" pitchFamily="34" charset="0"/>
              </a:rPr>
              <a:t>all table structures in the new </a:t>
            </a:r>
            <a:r>
              <a:rPr lang="en-US" sz="2800">
                <a:latin typeface="Century Gothic" pitchFamily="34" charset="0"/>
              </a:rPr>
              <a:t>Financials </a:t>
            </a:r>
            <a:r>
              <a:rPr lang="en-US" sz="2800" smtClean="0">
                <a:latin typeface="Century Gothic" pitchFamily="34" charset="0"/>
              </a:rPr>
              <a:t>and their </a:t>
            </a:r>
            <a:r>
              <a:rPr lang="en-US" sz="2800" dirty="0">
                <a:latin typeface="Century Gothic" pitchFamily="34" charset="0"/>
              </a:rPr>
              <a:t>links </a:t>
            </a:r>
            <a:r>
              <a:rPr lang="en-US" sz="2800">
                <a:latin typeface="Century Gothic" pitchFamily="34" charset="0"/>
              </a:rPr>
              <a:t>are </a:t>
            </a:r>
            <a:r>
              <a:rPr lang="en-US" sz="2800" smtClean="0">
                <a:latin typeface="Century Gothic" pitchFamily="34" charset="0"/>
              </a:rPr>
              <a:t>correct</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It validates some balances (AR, AP) to ensure transactions balance across entities with regard to debits and credits and that the sub-ledgers balance </a:t>
            </a:r>
            <a:r>
              <a:rPr lang="en-US" sz="2800">
                <a:latin typeface="Century Gothic" pitchFamily="34" charset="0"/>
              </a:rPr>
              <a:t>to </a:t>
            </a:r>
            <a:r>
              <a:rPr lang="en-US" sz="2800" smtClean="0">
                <a:latin typeface="Century Gothic" pitchFamily="34" charset="0"/>
              </a:rPr>
              <a:t>GL</a:t>
            </a: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40962"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Financials Consistency Check</a:t>
            </a:r>
            <a:endParaRPr lang="en-US" dirty="0" smtClean="0">
              <a:solidFill>
                <a:srgbClr val="4F4F4F"/>
              </a:solidFill>
              <a:latin typeface="Century Gothic" pitchFamily="34" charset="0"/>
              <a:cs typeface="Century Gothic" pitchFamily="34" charset="0"/>
            </a:endParaRPr>
          </a:p>
        </p:txBody>
      </p:sp>
      <p:sp>
        <p:nvSpPr>
          <p:cNvPr id="40963" name="Rectangle 3"/>
          <p:cNvSpPr>
            <a:spLocks noChangeArrowheads="1"/>
          </p:cNvSpPr>
          <p:nvPr/>
        </p:nvSpPr>
        <p:spPr bwMode="auto">
          <a:xfrm>
            <a:off x="457200" y="938213"/>
            <a:ext cx="8153400" cy="5105400"/>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IE" sz="2400" dirty="0">
                <a:latin typeface="Century Gothic" pitchFamily="34" charset="0"/>
              </a:rPr>
              <a:t>Type </a:t>
            </a:r>
            <a:r>
              <a:rPr lang="en-IE" sz="2400" dirty="0" smtClean="0">
                <a:latin typeface="Century Gothic" pitchFamily="34" charset="0"/>
              </a:rPr>
              <a:t>Financials </a:t>
            </a:r>
            <a:r>
              <a:rPr lang="en-IE" sz="2400" dirty="0">
                <a:latin typeface="Century Gothic" pitchFamily="34" charset="0"/>
              </a:rPr>
              <a:t>Consistency Check in the .NET UI or 36.16.23.2 (utfincon.p) </a:t>
            </a:r>
            <a:r>
              <a:rPr lang="en-IE" sz="2400">
                <a:latin typeface="Century Gothic" pitchFamily="34" charset="0"/>
              </a:rPr>
              <a:t>in </a:t>
            </a:r>
            <a:r>
              <a:rPr lang="en-IE" sz="2400" smtClean="0">
                <a:latin typeface="Century Gothic" pitchFamily="34" charset="0"/>
              </a:rPr>
              <a:t>the CHUI</a:t>
            </a:r>
            <a:endParaRPr lang="en-IE" sz="2400" dirty="0">
              <a:latin typeface="Century Gothic" pitchFamily="34" charset="0"/>
            </a:endParaRPr>
          </a:p>
        </p:txBody>
      </p:sp>
      <p:pic>
        <p:nvPicPr>
          <p:cNvPr id="40964" name="Picture 5" descr="Fin_consistency"/>
          <p:cNvPicPr>
            <a:picLocks noChangeAspect="1" noChangeArrowheads="1"/>
          </p:cNvPicPr>
          <p:nvPr/>
        </p:nvPicPr>
        <p:blipFill>
          <a:blip r:embed="rId2"/>
          <a:srcRect/>
          <a:stretch>
            <a:fillRect/>
          </a:stretch>
        </p:blipFill>
        <p:spPr bwMode="auto">
          <a:xfrm>
            <a:off x="1225550" y="1878013"/>
            <a:ext cx="6681788" cy="41068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41986"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Financials Consistency Check</a:t>
            </a:r>
            <a:endParaRPr lang="en-US" dirty="0" smtClean="0">
              <a:solidFill>
                <a:srgbClr val="4F4F4F"/>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96950"/>
            <a:ext cx="8153400" cy="5105400"/>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IE" sz="2400" dirty="0">
                <a:latin typeface="Century Gothic" pitchFamily="34" charset="0"/>
              </a:rPr>
              <a:t>The resulting report contains the details of any </a:t>
            </a:r>
            <a:r>
              <a:rPr lang="en-IE" sz="2400" dirty="0" smtClean="0">
                <a:latin typeface="Century Gothic" pitchFamily="34" charset="0"/>
              </a:rPr>
              <a:t>inconsistencies</a:t>
            </a:r>
            <a:endParaRPr lang="en-IE" sz="2400" dirty="0">
              <a:latin typeface="Century Gothic" pitchFamily="34" charset="0"/>
            </a:endParaRPr>
          </a:p>
        </p:txBody>
      </p:sp>
      <p:pic>
        <p:nvPicPr>
          <p:cNvPr id="41988" name="Picture 6" descr="Fin_consistency_Report"/>
          <p:cNvPicPr>
            <a:picLocks noChangeAspect="1" noChangeArrowheads="1"/>
          </p:cNvPicPr>
          <p:nvPr/>
        </p:nvPicPr>
        <p:blipFill>
          <a:blip r:embed="rId2"/>
          <a:srcRect/>
          <a:stretch>
            <a:fillRect/>
          </a:stretch>
        </p:blipFill>
        <p:spPr bwMode="auto">
          <a:xfrm>
            <a:off x="762000" y="1884363"/>
            <a:ext cx="7620000" cy="4041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43010"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43011" name="Rectangle 3"/>
          <p:cNvSpPr>
            <a:spLocks noChangeArrowheads="1"/>
          </p:cNvSpPr>
          <p:nvPr/>
        </p:nvSpPr>
        <p:spPr bwMode="auto">
          <a:xfrm>
            <a:off x="457200" y="10033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Financials Consistency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Post-conversion Integrity Check</a:t>
            </a:r>
          </a:p>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idx="1"/>
          </p:nvPr>
        </p:nvSpPr>
        <p:spPr>
          <a:xfrm>
            <a:off x="457200" y="892175"/>
            <a:ext cx="8229600" cy="5424488"/>
          </a:xfrm>
        </p:spPr>
        <p:txBody>
          <a:bodyPr tIns="91440" bIns="91440"/>
          <a:lstStyle/>
          <a:p>
            <a:pPr eaLnBrk="1" hangingPunct="1">
              <a:lnSpc>
                <a:spcPct val="95000"/>
              </a:lnSpc>
            </a:pPr>
            <a:r>
              <a:rPr lang="en-US" sz="1800" dirty="0" smtClean="0">
                <a:solidFill>
                  <a:schemeClr val="tx1"/>
                </a:solidFill>
                <a:latin typeface="Century Gothic" pitchFamily="34" charset="0"/>
                <a:cs typeface="Century Gothic" pitchFamily="34" charset="0"/>
              </a:rPr>
              <a:t>36.16.23.3, acinckrp.p</a:t>
            </a:r>
          </a:p>
          <a:p>
            <a:pPr eaLnBrk="1" hangingPunct="1">
              <a:lnSpc>
                <a:spcPct val="95000"/>
              </a:lnSpc>
            </a:pPr>
            <a:r>
              <a:rPr lang="en-US" sz="1800" dirty="0" smtClean="0">
                <a:solidFill>
                  <a:schemeClr val="tx1"/>
                </a:solidFill>
                <a:latin typeface="Century Gothic" pitchFamily="34" charset="0"/>
                <a:cs typeface="Century Gothic" pitchFamily="34" charset="0"/>
              </a:rPr>
              <a:t>A post-conversion report provided to assess the status of financial transaction data </a:t>
            </a:r>
            <a:r>
              <a:rPr lang="en-US" sz="1800" smtClean="0">
                <a:solidFill>
                  <a:schemeClr val="tx1"/>
                </a:solidFill>
                <a:latin typeface="Century Gothic" pitchFamily="34" charset="0"/>
                <a:cs typeface="Century Gothic" pitchFamily="34" charset="0"/>
              </a:rPr>
              <a:t>after conversion</a:t>
            </a:r>
            <a:endParaRPr lang="en-US" sz="1800" dirty="0" smtClean="0">
              <a:solidFill>
                <a:schemeClr val="tx1"/>
              </a:solidFill>
              <a:latin typeface="Century Gothic" pitchFamily="34" charset="0"/>
              <a:cs typeface="Century Gothic" pitchFamily="34" charset="0"/>
            </a:endParaRPr>
          </a:p>
          <a:p>
            <a:pPr eaLnBrk="1" hangingPunct="1">
              <a:lnSpc>
                <a:spcPct val="95000"/>
              </a:lnSpc>
            </a:pPr>
            <a:r>
              <a:rPr lang="en-US" sz="1800" smtClean="0">
                <a:solidFill>
                  <a:schemeClr val="tx1"/>
                </a:solidFill>
                <a:latin typeface="Century Gothic" pitchFamily="34" charset="0"/>
                <a:cs typeface="Century Gothic" pitchFamily="34" charset="0"/>
              </a:rPr>
              <a:t>You must run the </a:t>
            </a:r>
            <a:r>
              <a:rPr lang="en-US" sz="1800" dirty="0" smtClean="0">
                <a:solidFill>
                  <a:schemeClr val="tx1"/>
                </a:solidFill>
                <a:latin typeface="Century Gothic" pitchFamily="34" charset="0"/>
                <a:cs typeface="Century Gothic" pitchFamily="34" charset="0"/>
              </a:rPr>
              <a:t>corresponding pre-conversion report </a:t>
            </a:r>
            <a:r>
              <a:rPr lang="en-US" sz="1800" smtClean="0">
                <a:solidFill>
                  <a:schemeClr val="tx1"/>
                </a:solidFill>
                <a:latin typeface="Century Gothic" pitchFamily="34" charset="0"/>
                <a:cs typeface="Century Gothic" pitchFamily="34" charset="0"/>
              </a:rPr>
              <a:t>(gpinckrp.p) before the </a:t>
            </a:r>
            <a:r>
              <a:rPr lang="en-US" sz="1800" dirty="0" smtClean="0">
                <a:solidFill>
                  <a:schemeClr val="tx1"/>
                </a:solidFill>
                <a:latin typeface="Century Gothic" pitchFamily="34" charset="0"/>
                <a:cs typeface="Century Gothic" pitchFamily="34" charset="0"/>
              </a:rPr>
              <a:t>conversion</a:t>
            </a:r>
            <a:r>
              <a:rPr lang="en-US" sz="1800" smtClean="0">
                <a:solidFill>
                  <a:schemeClr val="tx1"/>
                </a:solidFill>
                <a:latin typeface="Century Gothic" pitchFamily="34" charset="0"/>
                <a:cs typeface="Century Gothic" pitchFamily="34" charset="0"/>
              </a:rPr>
              <a:t>. Otherwise, the </a:t>
            </a:r>
            <a:r>
              <a:rPr lang="en-US" sz="1800" dirty="0" smtClean="0">
                <a:solidFill>
                  <a:schemeClr val="tx1"/>
                </a:solidFill>
                <a:latin typeface="Century Gothic" pitchFamily="34" charset="0"/>
                <a:cs typeface="Century Gothic" pitchFamily="34" charset="0"/>
              </a:rPr>
              <a:t>report will </a:t>
            </a:r>
            <a:r>
              <a:rPr lang="en-US" sz="1800" smtClean="0">
                <a:solidFill>
                  <a:schemeClr val="tx1"/>
                </a:solidFill>
                <a:latin typeface="Century Gothic" pitchFamily="34" charset="0"/>
                <a:cs typeface="Century Gothic" pitchFamily="34" charset="0"/>
              </a:rPr>
              <a:t>be inaccurate</a:t>
            </a:r>
            <a:endParaRPr lang="en-US" sz="1800" dirty="0" smtClean="0">
              <a:solidFill>
                <a:schemeClr val="tx1"/>
              </a:solidFill>
              <a:latin typeface="Century Gothic" pitchFamily="34" charset="0"/>
              <a:cs typeface="Century Gothic" pitchFamily="34" charset="0"/>
            </a:endParaRPr>
          </a:p>
          <a:p>
            <a:pPr eaLnBrk="1" hangingPunct="1">
              <a:lnSpc>
                <a:spcPct val="95000"/>
              </a:lnSpc>
            </a:pPr>
            <a:r>
              <a:rPr lang="en-US" sz="1800" dirty="0" smtClean="0">
                <a:solidFill>
                  <a:schemeClr val="tx1"/>
                </a:solidFill>
                <a:latin typeface="Century Gothic" pitchFamily="34" charset="0"/>
                <a:cs typeface="Century Gothic" pitchFamily="34" charset="0"/>
              </a:rPr>
              <a:t>The report is split across domains with one section per domain. Each domain section is broken down into </a:t>
            </a:r>
            <a:r>
              <a:rPr lang="en-US" sz="1800" smtClean="0">
                <a:solidFill>
                  <a:schemeClr val="tx1"/>
                </a:solidFill>
                <a:latin typeface="Century Gothic" pitchFamily="34" charset="0"/>
                <a:cs typeface="Century Gothic" pitchFamily="34" charset="0"/>
              </a:rPr>
              <a:t>these sub-sections</a:t>
            </a:r>
            <a:endParaRPr lang="en-US" sz="1800" dirty="0" smtClean="0">
              <a:solidFill>
                <a:schemeClr val="tx1"/>
              </a:solidFill>
              <a:latin typeface="Century Gothic" pitchFamily="34" charset="0"/>
              <a:cs typeface="Century Gothic" pitchFamily="34" charset="0"/>
            </a:endParaRPr>
          </a:p>
          <a:p>
            <a:pPr lvl="1" eaLnBrk="1" hangingPunct="1">
              <a:lnSpc>
                <a:spcPct val="95000"/>
              </a:lnSpc>
              <a:buClr>
                <a:schemeClr val="accent2"/>
              </a:buClr>
            </a:pPr>
            <a:r>
              <a:rPr lang="en-US" sz="1800" dirty="0" smtClean="0">
                <a:solidFill>
                  <a:schemeClr val="tx1"/>
                </a:solidFill>
                <a:latin typeface="Century Gothic" pitchFamily="34" charset="0"/>
                <a:cs typeface="Century Gothic" pitchFamily="34" charset="0"/>
              </a:rPr>
              <a:t>GL Transaction Integrity</a:t>
            </a:r>
          </a:p>
          <a:p>
            <a:pPr lvl="1" eaLnBrk="1" hangingPunct="1">
              <a:lnSpc>
                <a:spcPct val="95000"/>
              </a:lnSpc>
              <a:buClr>
                <a:schemeClr val="accent2"/>
              </a:buClr>
            </a:pPr>
            <a:r>
              <a:rPr lang="en-US" sz="1800" dirty="0" smtClean="0">
                <a:solidFill>
                  <a:schemeClr val="tx1"/>
                </a:solidFill>
                <a:latin typeface="Century Gothic" pitchFamily="34" charset="0"/>
                <a:cs typeface="Century Gothic" pitchFamily="34" charset="0"/>
              </a:rPr>
              <a:t>AR Transaction Integrity</a:t>
            </a:r>
          </a:p>
          <a:p>
            <a:pPr lvl="1" eaLnBrk="1" hangingPunct="1">
              <a:lnSpc>
                <a:spcPct val="95000"/>
              </a:lnSpc>
              <a:buClr>
                <a:schemeClr val="accent2"/>
              </a:buClr>
            </a:pPr>
            <a:r>
              <a:rPr lang="en-US" sz="1800" dirty="0" smtClean="0">
                <a:solidFill>
                  <a:schemeClr val="tx1"/>
                </a:solidFill>
                <a:latin typeface="Century Gothic" pitchFamily="34" charset="0"/>
                <a:cs typeface="Century Gothic" pitchFamily="34" charset="0"/>
              </a:rPr>
              <a:t>AP Transaction Integrity</a:t>
            </a:r>
          </a:p>
          <a:p>
            <a:pPr eaLnBrk="1" hangingPunct="1">
              <a:lnSpc>
                <a:spcPct val="95000"/>
              </a:lnSpc>
            </a:pPr>
            <a:r>
              <a:rPr lang="en-US" sz="1800" dirty="0" smtClean="0">
                <a:solidFill>
                  <a:schemeClr val="tx1"/>
                </a:solidFill>
                <a:latin typeface="Century Gothic" pitchFamily="34" charset="0"/>
                <a:cs typeface="Century Gothic" pitchFamily="34" charset="0"/>
              </a:rPr>
              <a:t>Should show the data is in the same condition as before </a:t>
            </a:r>
            <a:r>
              <a:rPr lang="en-US" sz="1800" smtClean="0">
                <a:solidFill>
                  <a:schemeClr val="tx1"/>
                </a:solidFill>
                <a:latin typeface="Century Gothic" pitchFamily="34" charset="0"/>
                <a:cs typeface="Century Gothic" pitchFamily="34" charset="0"/>
              </a:rPr>
              <a:t>conversion except for any </a:t>
            </a:r>
            <a:r>
              <a:rPr lang="en-US" sz="1800" dirty="0" smtClean="0">
                <a:solidFill>
                  <a:schemeClr val="tx1"/>
                </a:solidFill>
                <a:latin typeface="Century Gothic" pitchFamily="34" charset="0"/>
                <a:cs typeface="Century Gothic" pitchFamily="34" charset="0"/>
              </a:rPr>
              <a:t>unbalanced GL transactions from the current period, which were balanced by </a:t>
            </a:r>
            <a:r>
              <a:rPr lang="en-US" sz="1800" smtClean="0">
                <a:solidFill>
                  <a:schemeClr val="tx1"/>
                </a:solidFill>
                <a:latin typeface="Century Gothic" pitchFamily="34" charset="0"/>
                <a:cs typeface="Century Gothic" pitchFamily="34" charset="0"/>
              </a:rPr>
              <a:t>the conversion</a:t>
            </a:r>
            <a:endParaRPr lang="en-US" sz="1800" dirty="0" smtClean="0">
              <a:solidFill>
                <a:schemeClr val="tx1"/>
              </a:solidFill>
              <a:latin typeface="Century Gothic" pitchFamily="34" charset="0"/>
              <a:cs typeface="Century Gothic" pitchFamily="34" charset="0"/>
            </a:endParaRPr>
          </a:p>
          <a:p>
            <a:pPr eaLnBrk="1" hangingPunct="1">
              <a:lnSpc>
                <a:spcPct val="95000"/>
              </a:lnSpc>
            </a:pPr>
            <a:r>
              <a:rPr lang="en-US" sz="1800" dirty="0" smtClean="0">
                <a:solidFill>
                  <a:schemeClr val="tx1"/>
                </a:solidFill>
                <a:latin typeface="Century Gothic" pitchFamily="34" charset="0"/>
                <a:cs typeface="Century Gothic" pitchFamily="34" charset="0"/>
              </a:rPr>
              <a:t>Report can be run in summary or </a:t>
            </a:r>
            <a:r>
              <a:rPr lang="en-US" sz="1800" smtClean="0">
                <a:solidFill>
                  <a:schemeClr val="tx1"/>
                </a:solidFill>
                <a:latin typeface="Century Gothic" pitchFamily="34" charset="0"/>
                <a:cs typeface="Century Gothic" pitchFamily="34" charset="0"/>
              </a:rPr>
              <a:t>detail mode. See the screen for the differences</a:t>
            </a:r>
            <a:endParaRPr lang="en-US" sz="1800" dirty="0" smtClean="0">
              <a:solidFill>
                <a:schemeClr val="tx1"/>
              </a:solidFill>
              <a:latin typeface="Century Gothic" pitchFamily="34" charset="0"/>
              <a:cs typeface="Century Gothic" pitchFamily="34" charset="0"/>
            </a:endParaRPr>
          </a:p>
        </p:txBody>
      </p:sp>
      <p:sp>
        <p:nvSpPr>
          <p:cNvPr id="44034"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Integrity Check</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Integrity – Menu</a:t>
            </a:r>
          </a:p>
        </p:txBody>
      </p:sp>
      <p:pic>
        <p:nvPicPr>
          <p:cNvPr id="46082" name="Picture 4"/>
          <p:cNvPicPr>
            <a:picLocks noChangeAspect="1" noChangeArrowheads="1"/>
          </p:cNvPicPr>
          <p:nvPr/>
        </p:nvPicPr>
        <p:blipFill>
          <a:blip r:embed="rId3"/>
          <a:srcRect/>
          <a:stretch>
            <a:fillRect/>
          </a:stretch>
        </p:blipFill>
        <p:spPr bwMode="auto">
          <a:xfrm>
            <a:off x="989013" y="1362075"/>
            <a:ext cx="7132637" cy="4781550"/>
          </a:xfrm>
          <a:prstGeom prst="rect">
            <a:avLst/>
          </a:prstGeom>
          <a:noFill/>
          <a:ln w="9525">
            <a:solidFill>
              <a:schemeClr val="tx1"/>
            </a:solid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4"/>
          <p:cNvSpPr>
            <a:spLocks noGrp="1"/>
          </p:cNvSpPr>
          <p:nvPr>
            <p:ph idx="1"/>
          </p:nvPr>
        </p:nvSpPr>
        <p:spPr>
          <a:xfrm>
            <a:off x="457200" y="892175"/>
            <a:ext cx="8229600" cy="5424488"/>
          </a:xfrm>
        </p:spPr>
        <p:txBody>
          <a:bodyPr tIns="91440" bIns="91440"/>
          <a:lstStyle/>
          <a:p>
            <a:pPr marL="0" indent="0" eaLnBrk="1" hangingPunct="1">
              <a:buNone/>
            </a:pPr>
            <a:r>
              <a:rPr lang="en-US" sz="2400" dirty="0" smtClean="0">
                <a:solidFill>
                  <a:schemeClr val="tx1"/>
                </a:solidFill>
                <a:latin typeface="Century Gothic" pitchFamily="34" charset="0"/>
                <a:cs typeface="Century Gothic" pitchFamily="34" charset="0"/>
              </a:rPr>
              <a:t>Summary mode only displays accounts where differences are found</a:t>
            </a:r>
          </a:p>
          <a:p>
            <a:pPr eaLnBrk="1" hangingPunct="1"/>
            <a:endParaRPr lang="en-US" dirty="0" smtClean="0">
              <a:solidFill>
                <a:schemeClr val="tx1"/>
              </a:solidFill>
              <a:latin typeface="Century Gothic" pitchFamily="34" charset="0"/>
              <a:cs typeface="Century Gothic" pitchFamily="34" charset="0"/>
            </a:endParaRPr>
          </a:p>
        </p:txBody>
      </p:sp>
      <p:sp>
        <p:nvSpPr>
          <p:cNvPr id="48130"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GL Integrity (Sum)</a:t>
            </a:r>
          </a:p>
        </p:txBody>
      </p:sp>
      <p:pic>
        <p:nvPicPr>
          <p:cNvPr id="48131" name="Picture 7"/>
          <p:cNvPicPr>
            <a:picLocks noChangeAspect="1" noChangeArrowheads="1"/>
          </p:cNvPicPr>
          <p:nvPr/>
        </p:nvPicPr>
        <p:blipFill>
          <a:blip r:embed="rId3"/>
          <a:srcRect/>
          <a:stretch>
            <a:fillRect/>
          </a:stretch>
        </p:blipFill>
        <p:spPr bwMode="auto">
          <a:xfrm>
            <a:off x="787400" y="2590800"/>
            <a:ext cx="7535863" cy="2133600"/>
          </a:xfrm>
          <a:prstGeom prst="rect">
            <a:avLst/>
          </a:prstGeom>
          <a:noFill/>
          <a:ln w="9525">
            <a:solidFill>
              <a:schemeClr val="tx1"/>
            </a:solid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idx="1"/>
          </p:nvPr>
        </p:nvSpPr>
        <p:spPr>
          <a:xfrm>
            <a:off x="457200" y="892175"/>
            <a:ext cx="8229600" cy="5424488"/>
          </a:xfrm>
        </p:spPr>
        <p:txBody>
          <a:bodyPr tIns="91440" bIns="91440"/>
          <a:lstStyle/>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Post-conversion utilities</a:t>
            </a:r>
          </a:p>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Post-conversion data validation</a:t>
            </a:r>
          </a:p>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Post-conversion reports</a:t>
            </a:r>
          </a:p>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Process flow and static data validation</a:t>
            </a:r>
          </a:p>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Post-conversion set up:</a:t>
            </a:r>
          </a:p>
          <a:p>
            <a:pPr marL="914400" lvl="1" indent="-457200" defTabSz="914400" eaLnBrk="1" hangingPunct="1">
              <a:buClr>
                <a:schemeClr val="accent2"/>
              </a:buClr>
            </a:pPr>
            <a:r>
              <a:rPr lang="en-IE" dirty="0" smtClean="0">
                <a:solidFill>
                  <a:schemeClr val="tx1"/>
                </a:solidFill>
                <a:latin typeface="Century Gothic" pitchFamily="34" charset="0"/>
                <a:cs typeface="Century Gothic" pitchFamily="34" charset="0"/>
              </a:rPr>
              <a:t>Mandatory data</a:t>
            </a:r>
          </a:p>
          <a:p>
            <a:pPr marL="914400" lvl="1" indent="-457200" defTabSz="914400" eaLnBrk="1" hangingPunct="1">
              <a:buClr>
                <a:schemeClr val="accent2"/>
              </a:buClr>
            </a:pPr>
            <a:r>
              <a:rPr lang="en-IE" dirty="0" smtClean="0">
                <a:solidFill>
                  <a:schemeClr val="tx1"/>
                </a:solidFill>
                <a:latin typeface="Century Gothic" pitchFamily="34" charset="0"/>
                <a:cs typeface="Century Gothic" pitchFamily="34" charset="0"/>
              </a:rPr>
              <a:t>Non-mandatory data</a:t>
            </a:r>
            <a:endParaRPr lang="en-US" dirty="0" smtClean="0">
              <a:solidFill>
                <a:schemeClr val="tx1"/>
              </a:solidFill>
              <a:latin typeface="Century Gothic" pitchFamily="34" charset="0"/>
              <a:cs typeface="Century Gothic" pitchFamily="34" charset="0"/>
            </a:endParaRPr>
          </a:p>
        </p:txBody>
      </p:sp>
      <p:sp>
        <p:nvSpPr>
          <p:cNvPr id="21506"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Overview of Post-conversion Steps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Content Placeholder 4"/>
          <p:cNvSpPr>
            <a:spLocks noGrp="1"/>
          </p:cNvSpPr>
          <p:nvPr>
            <p:ph idx="1"/>
          </p:nvPr>
        </p:nvSpPr>
        <p:spPr>
          <a:xfrm>
            <a:off x="457200" y="892175"/>
            <a:ext cx="8229600" cy="5424488"/>
          </a:xfrm>
        </p:spPr>
        <p:txBody>
          <a:bodyPr tIns="91440" bIns="91440"/>
          <a:lstStyle/>
          <a:p>
            <a:pPr marL="0" indent="0" eaLnBrk="1" hangingPunct="1">
              <a:buNone/>
            </a:pPr>
            <a:r>
              <a:rPr lang="en-US" sz="2400" dirty="0" smtClean="0">
                <a:solidFill>
                  <a:schemeClr val="tx1"/>
                </a:solidFill>
                <a:latin typeface="Century Gothic" pitchFamily="34" charset="0"/>
                <a:cs typeface="Century Gothic" pitchFamily="34" charset="0"/>
              </a:rPr>
              <a:t>Detail mode shows all accounts even when there are no differences between the pre- and post-conversion amounts</a:t>
            </a:r>
          </a:p>
          <a:p>
            <a:pPr eaLnBrk="1" hangingPunct="1"/>
            <a:endParaRPr lang="en-US" dirty="0" smtClean="0">
              <a:solidFill>
                <a:schemeClr val="tx1"/>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GL Integrity (Detail)</a:t>
            </a:r>
          </a:p>
        </p:txBody>
      </p:sp>
      <p:pic>
        <p:nvPicPr>
          <p:cNvPr id="50179" name="Picture 6"/>
          <p:cNvPicPr>
            <a:picLocks noChangeAspect="1" noChangeArrowheads="1"/>
          </p:cNvPicPr>
          <p:nvPr/>
        </p:nvPicPr>
        <p:blipFill>
          <a:blip r:embed="rId3"/>
          <a:srcRect/>
          <a:stretch>
            <a:fillRect/>
          </a:stretch>
        </p:blipFill>
        <p:spPr bwMode="auto">
          <a:xfrm>
            <a:off x="1079500" y="2316163"/>
            <a:ext cx="6953250" cy="3394075"/>
          </a:xfrm>
          <a:prstGeom prst="rect">
            <a:avLst/>
          </a:prstGeom>
          <a:noFill/>
          <a:ln w="9525">
            <a:solidFill>
              <a:schemeClr val="tx1"/>
            </a:solid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AR Integrity</a:t>
            </a:r>
          </a:p>
        </p:txBody>
      </p:sp>
      <p:pic>
        <p:nvPicPr>
          <p:cNvPr id="52226" name="Picture 4"/>
          <p:cNvPicPr>
            <a:picLocks noChangeAspect="1" noChangeArrowheads="1"/>
          </p:cNvPicPr>
          <p:nvPr/>
        </p:nvPicPr>
        <p:blipFill>
          <a:blip r:embed="rId3"/>
          <a:srcRect/>
          <a:stretch>
            <a:fillRect/>
          </a:stretch>
        </p:blipFill>
        <p:spPr bwMode="auto">
          <a:xfrm>
            <a:off x="381000" y="1801813"/>
            <a:ext cx="8367713" cy="3138487"/>
          </a:xfrm>
          <a:prstGeom prst="rect">
            <a:avLst/>
          </a:prstGeom>
          <a:noFill/>
          <a:ln w="9525">
            <a:solidFill>
              <a:schemeClr val="tx1"/>
            </a:solidFill>
            <a:miter lim="800000"/>
            <a:headEnd/>
            <a:tailEnd/>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AP Integrity</a:t>
            </a:r>
          </a:p>
        </p:txBody>
      </p:sp>
      <p:pic>
        <p:nvPicPr>
          <p:cNvPr id="54274" name="Picture 4"/>
          <p:cNvPicPr>
            <a:picLocks noChangeAspect="1" noChangeArrowheads="1"/>
          </p:cNvPicPr>
          <p:nvPr/>
        </p:nvPicPr>
        <p:blipFill>
          <a:blip r:embed="rId3"/>
          <a:srcRect/>
          <a:stretch>
            <a:fillRect/>
          </a:stretch>
        </p:blipFill>
        <p:spPr bwMode="auto">
          <a:xfrm>
            <a:off x="290513" y="1716088"/>
            <a:ext cx="8547100" cy="3497262"/>
          </a:xfrm>
          <a:prstGeom prst="rect">
            <a:avLst/>
          </a:prstGeom>
          <a:noFill/>
          <a:ln w="9525">
            <a:solidFill>
              <a:schemeClr val="tx1"/>
            </a:solidFill>
            <a:miter lim="800000"/>
            <a:headEnd/>
            <a:tailEnd/>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6322"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56323" name="Rectangle 3"/>
          <p:cNvSpPr>
            <a:spLocks noChangeArrowheads="1"/>
          </p:cNvSpPr>
          <p:nvPr/>
        </p:nvSpPr>
        <p:spPr bwMode="auto">
          <a:xfrm>
            <a:off x="457200" y="1003300"/>
            <a:ext cx="8153400" cy="44418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smtClean="0">
                <a:solidFill>
                  <a:srgbClr val="B2B2B2"/>
                </a:solidFill>
                <a:latin typeface="Century Gothic" pitchFamily="34" charset="0"/>
              </a:rPr>
              <a:t>Financials </a:t>
            </a:r>
            <a:r>
              <a:rPr lang="en-IE" sz="2800" dirty="0">
                <a:solidFill>
                  <a:srgbClr val="B2B2B2"/>
                </a:solidFill>
                <a:latin typeface="Century Gothic" pitchFamily="34" charset="0"/>
              </a:rPr>
              <a:t>Consistency Check</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Operational Account Structure Validation</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7346"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Operational Account Structure Validation</a:t>
            </a:r>
            <a:endParaRPr lang="en-US" sz="2800" dirty="0" smtClean="0">
              <a:solidFill>
                <a:srgbClr val="4F4F4F"/>
              </a:solidFill>
              <a:latin typeface="Century Gothic" pitchFamily="34" charset="0"/>
              <a:cs typeface="Century Gothic" pitchFamily="34" charset="0"/>
            </a:endParaRPr>
          </a:p>
        </p:txBody>
      </p:sp>
      <p:sp>
        <p:nvSpPr>
          <p:cNvPr id="57347" name="Rectangle 3"/>
          <p:cNvSpPr>
            <a:spLocks noChangeArrowheads="1"/>
          </p:cNvSpPr>
          <p:nvPr/>
        </p:nvSpPr>
        <p:spPr bwMode="auto">
          <a:xfrm>
            <a:off x="457200" y="963613"/>
            <a:ext cx="8153400" cy="4827587"/>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IE" sz="2000" dirty="0">
                <a:latin typeface="Century Gothic" pitchFamily="34" charset="0"/>
              </a:rPr>
              <a:t>36.9.20 or uxacval.p</a:t>
            </a:r>
            <a:endParaRPr lang="en-US" sz="2000" dirty="0">
              <a:latin typeface="Century Gothic" pitchFamily="34" charset="0"/>
            </a:endParaRPr>
          </a:p>
          <a:p>
            <a:pPr marL="342900" indent="-342900" defTabSz="914400">
              <a:lnSpc>
                <a:spcPct val="85000"/>
              </a:lnSpc>
              <a:spcBef>
                <a:spcPct val="30000"/>
              </a:spcBef>
              <a:buClr>
                <a:schemeClr val="accent2"/>
              </a:buClr>
              <a:buFontTx/>
              <a:buChar char="•"/>
            </a:pPr>
            <a:r>
              <a:rPr lang="en-US" sz="2000" dirty="0">
                <a:latin typeface="Century Gothic" pitchFamily="34" charset="0"/>
              </a:rPr>
              <a:t>This report checks all of the places in the system where default GL accounts, sub-accounts, and cost centers can be specified and are used to create GL transactions in the operational modules (for example, Product Line Maintenance, Department Maintenance, and so on). It reports any invalid combinations. </a:t>
            </a:r>
          </a:p>
          <a:p>
            <a:pPr marL="342900" indent="-342900" defTabSz="914400">
              <a:lnSpc>
                <a:spcPct val="85000"/>
              </a:lnSpc>
              <a:spcBef>
                <a:spcPct val="30000"/>
              </a:spcBef>
              <a:buClr>
                <a:schemeClr val="accent2"/>
              </a:buClr>
              <a:buFontTx/>
              <a:buChar char="•"/>
            </a:pPr>
            <a:r>
              <a:rPr lang="en-US" sz="2000" dirty="0">
                <a:latin typeface="Century Gothic" pitchFamily="34" charset="0"/>
              </a:rPr>
              <a:t>Invalid combinations could exist for a number of reasons, but more typically when accounts, sub-accounts, and cost centers are made inactive. Such invalid settings can result in GL transactions that cannot be posted to the Financials. </a:t>
            </a:r>
          </a:p>
          <a:p>
            <a:pPr marL="342900" indent="-342900" defTabSz="914400">
              <a:lnSpc>
                <a:spcPct val="85000"/>
              </a:lnSpc>
              <a:spcBef>
                <a:spcPct val="30000"/>
              </a:spcBef>
              <a:buClr>
                <a:schemeClr val="accent2"/>
              </a:buClr>
              <a:buFontTx/>
              <a:buChar char="•"/>
            </a:pPr>
            <a:r>
              <a:rPr lang="en-US" sz="2000" dirty="0">
                <a:latin typeface="Century Gothic" pitchFamily="34" charset="0"/>
              </a:rPr>
              <a:t>Users should manually correct errors reported by this function to prevent the generation of invalid GL transactions. If all combinations are valid, the Verify GL Accounts flag in Domain / Account Control is set to Yes.</a:t>
            </a:r>
          </a:p>
          <a:p>
            <a:pPr marL="342900" indent="-342900" defTabSz="914400">
              <a:lnSpc>
                <a:spcPct val="85000"/>
              </a:lnSpc>
              <a:spcBef>
                <a:spcPct val="30000"/>
              </a:spcBef>
              <a:buClr>
                <a:schemeClr val="accent2"/>
              </a:buClr>
              <a:buFontTx/>
              <a:buChar char="•"/>
            </a:pPr>
            <a:r>
              <a:rPr lang="en-US" sz="2000" dirty="0">
                <a:latin typeface="Century Gothic" pitchFamily="34" charset="0"/>
              </a:rPr>
              <a:t>This report must be run for each active domain.</a:t>
            </a:r>
            <a:endParaRPr lang="en-IE" sz="2000" dirty="0">
              <a:latin typeface="Century Gothic"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8370"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Operational Account Structure Validation</a:t>
            </a:r>
            <a:endParaRPr lang="en-US" sz="2800" dirty="0" smtClean="0">
              <a:solidFill>
                <a:srgbClr val="4F4F4F"/>
              </a:solidFill>
              <a:latin typeface="Century Gothic" pitchFamily="34" charset="0"/>
              <a:cs typeface="Century Gothic" pitchFamily="34" charset="0"/>
            </a:endParaRPr>
          </a:p>
        </p:txBody>
      </p:sp>
      <p:sp>
        <p:nvSpPr>
          <p:cNvPr id="58371" name="Rectangle 3"/>
          <p:cNvSpPr>
            <a:spLocks noChangeArrowheads="1"/>
          </p:cNvSpPr>
          <p:nvPr/>
        </p:nvSpPr>
        <p:spPr bwMode="auto">
          <a:xfrm>
            <a:off x="457200" y="939800"/>
            <a:ext cx="8153400" cy="5257800"/>
          </a:xfrm>
          <a:prstGeom prst="rect">
            <a:avLst/>
          </a:prstGeom>
          <a:noFill/>
          <a:ln w="9525">
            <a:noFill/>
            <a:miter lim="800000"/>
            <a:headEnd/>
            <a:tailEnd/>
          </a:ln>
        </p:spPr>
        <p:txBody>
          <a:bodyPr tIns="91440" bIns="91440"/>
          <a:lstStyle/>
          <a:p>
            <a:pPr defTabSz="914400">
              <a:lnSpc>
                <a:spcPct val="90000"/>
              </a:lnSpc>
              <a:spcBef>
                <a:spcPct val="30000"/>
              </a:spcBef>
              <a:buClr>
                <a:schemeClr val="accent2"/>
              </a:buClr>
            </a:pPr>
            <a:r>
              <a:rPr lang="en-IE" sz="2000" dirty="0">
                <a:latin typeface="Century Gothic" pitchFamily="34" charset="0"/>
              </a:rPr>
              <a:t>Type Op Acct Structure Validation in the .NET UI or 36.9.20 (uxacval.p) in CHUI</a:t>
            </a:r>
          </a:p>
        </p:txBody>
      </p:sp>
      <p:pic>
        <p:nvPicPr>
          <p:cNvPr id="58372" name="Picture 5" descr="Op_Struc_Validation"/>
          <p:cNvPicPr>
            <a:picLocks noChangeAspect="1" noChangeArrowheads="1"/>
          </p:cNvPicPr>
          <p:nvPr/>
        </p:nvPicPr>
        <p:blipFill>
          <a:blip r:embed="rId2"/>
          <a:srcRect/>
          <a:stretch>
            <a:fillRect/>
          </a:stretch>
        </p:blipFill>
        <p:spPr bwMode="auto">
          <a:xfrm>
            <a:off x="1608138" y="1770063"/>
            <a:ext cx="5915025" cy="431323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9394"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Operational Account Structure Validation</a:t>
            </a:r>
            <a:endParaRPr lang="en-US" sz="2800" dirty="0" smtClean="0">
              <a:solidFill>
                <a:srgbClr val="4F4F4F"/>
              </a:solidFill>
              <a:latin typeface="Century Gothic" pitchFamily="34" charset="0"/>
              <a:cs typeface="Century Gothic" pitchFamily="34" charset="0"/>
            </a:endParaRPr>
          </a:p>
        </p:txBody>
      </p:sp>
      <p:sp>
        <p:nvSpPr>
          <p:cNvPr id="59395" name="Rectangle 3"/>
          <p:cNvSpPr>
            <a:spLocks noChangeArrowheads="1"/>
          </p:cNvSpPr>
          <p:nvPr/>
        </p:nvSpPr>
        <p:spPr bwMode="auto">
          <a:xfrm>
            <a:off x="457200" y="1033463"/>
            <a:ext cx="8153400" cy="724999"/>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IE" sz="2400" dirty="0">
                <a:latin typeface="Century Gothic" pitchFamily="34" charset="0"/>
              </a:rPr>
              <a:t>The resulting report contains the details of any </a:t>
            </a:r>
            <a:r>
              <a:rPr lang="en-IE" sz="2400" dirty="0" smtClean="0">
                <a:latin typeface="Century Gothic" pitchFamily="34" charset="0"/>
              </a:rPr>
              <a:t>conflicts</a:t>
            </a: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000" dirty="0">
              <a:latin typeface="Tahoma" pitchFamily="34" charset="0"/>
            </a:endParaRPr>
          </a:p>
        </p:txBody>
      </p:sp>
      <p:pic>
        <p:nvPicPr>
          <p:cNvPr id="59396" name="Picture 6" descr="Op_Struc_Validation_rep"/>
          <p:cNvPicPr>
            <a:picLocks noChangeAspect="1" noChangeArrowheads="1"/>
          </p:cNvPicPr>
          <p:nvPr/>
        </p:nvPicPr>
        <p:blipFill>
          <a:blip r:embed="rId2"/>
          <a:srcRect/>
          <a:stretch>
            <a:fillRect/>
          </a:stretch>
        </p:blipFill>
        <p:spPr bwMode="auto">
          <a:xfrm>
            <a:off x="180975" y="2114550"/>
            <a:ext cx="8772525" cy="37576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0418"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60419" name="Rectangle 3"/>
          <p:cNvSpPr>
            <a:spLocks noChangeArrowheads="1"/>
          </p:cNvSpPr>
          <p:nvPr/>
        </p:nvSpPr>
        <p:spPr bwMode="auto">
          <a:xfrm>
            <a:off x="457200" y="1063625"/>
            <a:ext cx="8153400" cy="437673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smtClean="0">
                <a:solidFill>
                  <a:srgbClr val="B2B2B2"/>
                </a:solidFill>
                <a:latin typeface="Century Gothic" pitchFamily="34" charset="0"/>
              </a:rPr>
              <a:t>Financials </a:t>
            </a:r>
            <a:r>
              <a:rPr lang="en-IE" sz="2800" dirty="0">
                <a:solidFill>
                  <a:srgbClr val="B2B2B2"/>
                </a:solidFill>
                <a:latin typeface="Century Gothic" pitchFamily="34" charset="0"/>
              </a:rPr>
              <a:t>Consistency Check</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dirty="0">
                <a:latin typeface="Century Gothic" pitchFamily="34" charset="0"/>
              </a:rPr>
              <a:t>Reconciliation Reports</a:t>
            </a:r>
          </a:p>
          <a:p>
            <a:pPr marL="800100" lvl="1" indent="-342900" defTabSz="914400">
              <a:lnSpc>
                <a:spcPct val="80000"/>
              </a:lnSpc>
              <a:spcBef>
                <a:spcPct val="30000"/>
              </a:spcBef>
              <a:buClr>
                <a:schemeClr val="accent2"/>
              </a:buClr>
              <a:buFont typeface="Arial" charset="0"/>
              <a:buChar char="-"/>
            </a:pPr>
            <a:r>
              <a:rPr lang="en-IE" sz="2400" dirty="0">
                <a:latin typeface="Century Gothic" pitchFamily="34" charset="0"/>
              </a:rPr>
              <a:t>AR Reconciliation Report</a:t>
            </a:r>
          </a:p>
          <a:p>
            <a:pPr marL="800100" lvl="1" indent="-342900" defTabSz="914400">
              <a:lnSpc>
                <a:spcPct val="80000"/>
              </a:lnSpc>
              <a:spcBef>
                <a:spcPct val="30000"/>
              </a:spcBef>
              <a:buClr>
                <a:schemeClr val="accent2"/>
              </a:buClr>
              <a:buFont typeface="Arial" charset="0"/>
              <a:buChar char="-"/>
            </a:pPr>
            <a:r>
              <a:rPr lang="en-IE" sz="2400" dirty="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Content Placeholder 2"/>
          <p:cNvSpPr>
            <a:spLocks noGrp="1"/>
          </p:cNvSpPr>
          <p:nvPr>
            <p:ph idx="1"/>
          </p:nvPr>
        </p:nvSpPr>
        <p:spPr>
          <a:xfrm>
            <a:off x="457200" y="892175"/>
            <a:ext cx="8229600" cy="5424488"/>
          </a:xfrm>
        </p:spPr>
        <p:txBody>
          <a:bodyPr tIns="91440" bIns="91440"/>
          <a:lstStyle/>
          <a:p>
            <a:pPr eaLnBrk="1" hangingPunct="1"/>
            <a:r>
              <a:rPr lang="en-US" dirty="0" smtClean="0">
                <a:solidFill>
                  <a:schemeClr val="tx1"/>
                </a:solidFill>
                <a:latin typeface="Century Gothic" pitchFamily="34" charset="0"/>
                <a:cs typeface="Century Gothic" pitchFamily="34" charset="0"/>
              </a:rPr>
              <a:t>AR: arpcrnrp.p 36.16.23.9</a:t>
            </a:r>
          </a:p>
          <a:p>
            <a:pPr eaLnBrk="1" hangingPunct="1"/>
            <a:r>
              <a:rPr lang="en-US" dirty="0" smtClean="0">
                <a:solidFill>
                  <a:schemeClr val="tx1"/>
                </a:solidFill>
                <a:latin typeface="Century Gothic" pitchFamily="34" charset="0"/>
                <a:cs typeface="Century Gothic" pitchFamily="34" charset="0"/>
              </a:rPr>
              <a:t>AP: appcrnrp.p 36.16.23.10</a:t>
            </a:r>
          </a:p>
          <a:p>
            <a:pPr eaLnBrk="1" hangingPunct="1">
              <a:buFont typeface="Arial" charset="0"/>
              <a:buNone/>
            </a:pPr>
            <a:endParaRPr lang="en-US" sz="2400" dirty="0" smtClean="0">
              <a:solidFill>
                <a:schemeClr val="tx1"/>
              </a:solidFill>
              <a:latin typeface="Tahoma" pitchFamily="34" charset="0"/>
              <a:cs typeface="Century Gothic" pitchFamily="34" charset="0"/>
            </a:endParaRPr>
          </a:p>
          <a:p>
            <a:pPr eaLnBrk="1" hangingPunct="1">
              <a:buFont typeface="Arial" charset="0"/>
              <a:buNone/>
            </a:pPr>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1442" name="Title 1"/>
          <p:cNvSpPr>
            <a:spLocks noGrp="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Reconciliation Reports</a:t>
            </a:r>
          </a:p>
        </p:txBody>
      </p:sp>
      <p:pic>
        <p:nvPicPr>
          <p:cNvPr id="7" name="Picture 6" descr="MainMenuAP.jpg"/>
          <p:cNvPicPr>
            <a:picLocks noChangeAspect="1"/>
          </p:cNvPicPr>
          <p:nvPr/>
        </p:nvPicPr>
        <p:blipFill>
          <a:blip r:embed="rId3"/>
          <a:stretch>
            <a:fillRect/>
          </a:stretch>
        </p:blipFill>
        <p:spPr>
          <a:xfrm>
            <a:off x="649288" y="2482850"/>
            <a:ext cx="7839075" cy="32385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2"/>
          <p:cNvSpPr>
            <a:spLocks noGrp="1"/>
          </p:cNvSpPr>
          <p:nvPr>
            <p:ph idx="1"/>
          </p:nvPr>
        </p:nvSpPr>
        <p:spPr>
          <a:xfrm>
            <a:off x="457200" y="892175"/>
            <a:ext cx="8229600" cy="5424488"/>
          </a:xfrm>
        </p:spPr>
        <p:txBody>
          <a:bodyPr tIns="91440" bIns="91440"/>
          <a:lstStyle/>
          <a:p>
            <a:pPr eaLnBrk="1" hangingPunct="1"/>
            <a:r>
              <a:rPr lang="en-US" sz="2400" dirty="0" smtClean="0">
                <a:solidFill>
                  <a:schemeClr val="tx1"/>
                </a:solidFill>
                <a:latin typeface="Century Gothic" pitchFamily="34" charset="0"/>
                <a:cs typeface="Century Gothic" pitchFamily="34" charset="0"/>
              </a:rPr>
              <a:t>The main purpose of this set of reports is to allow the user to identify items that are out of balance just after </a:t>
            </a:r>
            <a:r>
              <a:rPr lang="en-US" sz="2400" smtClean="0">
                <a:solidFill>
                  <a:schemeClr val="tx1"/>
                </a:solidFill>
                <a:latin typeface="Century Gothic" pitchFamily="34" charset="0"/>
                <a:cs typeface="Century Gothic" pitchFamily="34" charset="0"/>
              </a:rPr>
              <a:t>the conversion</a:t>
            </a:r>
            <a:endParaRPr lang="en-US" sz="2400" dirty="0" smtClean="0">
              <a:solidFill>
                <a:schemeClr val="tx1"/>
              </a:solidFill>
              <a:latin typeface="Century Gothic" pitchFamily="34" charset="0"/>
              <a:cs typeface="Century Gothic" pitchFamily="34" charset="0"/>
            </a:endParaRPr>
          </a:p>
          <a:p>
            <a:pPr eaLnBrk="1" hangingPunct="1"/>
            <a:r>
              <a:rPr lang="en-US" sz="2400" dirty="0" smtClean="0">
                <a:solidFill>
                  <a:schemeClr val="tx1"/>
                </a:solidFill>
                <a:latin typeface="Century Gothic" pitchFamily="34" charset="0"/>
                <a:cs typeface="Century Gothic" pitchFamily="34" charset="0"/>
              </a:rPr>
              <a:t>Summary mode only displays the items that are out of balance, while detail mode displays all open items, </a:t>
            </a:r>
            <a:r>
              <a:rPr lang="en-US" sz="2400" smtClean="0">
                <a:solidFill>
                  <a:schemeClr val="tx1"/>
                </a:solidFill>
                <a:latin typeface="Century Gothic" pitchFamily="34" charset="0"/>
                <a:cs typeface="Century Gothic" pitchFamily="34" charset="0"/>
              </a:rPr>
              <a:t>whether or not they are balanced</a:t>
            </a:r>
            <a:endParaRPr lang="en-US" sz="2400" dirty="0" smtClean="0">
              <a:solidFill>
                <a:schemeClr val="tx1"/>
              </a:solidFill>
              <a:latin typeface="Century Gothic" pitchFamily="34" charset="0"/>
              <a:cs typeface="Century Gothic" pitchFamily="34" charset="0"/>
            </a:endParaRPr>
          </a:p>
          <a:p>
            <a:pPr eaLnBrk="1" hangingPunct="1"/>
            <a:r>
              <a:rPr lang="en-US" sz="2400" dirty="0" smtClean="0">
                <a:solidFill>
                  <a:schemeClr val="tx1"/>
                </a:solidFill>
                <a:latin typeface="Century Gothic" pitchFamily="34" charset="0"/>
                <a:cs typeface="Century Gothic" pitchFamily="34" charset="0"/>
              </a:rPr>
              <a:t>The report can be sorted by customer or supplier (depending on which report is run), item type, or date. The user can run the report just for the current domain or across </a:t>
            </a:r>
            <a:r>
              <a:rPr lang="en-US" sz="2400" smtClean="0">
                <a:solidFill>
                  <a:schemeClr val="tx1"/>
                </a:solidFill>
                <a:latin typeface="Century Gothic" pitchFamily="34" charset="0"/>
                <a:cs typeface="Century Gothic" pitchFamily="34" charset="0"/>
              </a:rPr>
              <a:t>all domains</a:t>
            </a:r>
            <a:endParaRPr lang="en-US" sz="2400" dirty="0" smtClean="0">
              <a:solidFill>
                <a:schemeClr val="tx1"/>
              </a:solidFill>
              <a:latin typeface="Century Gothic" pitchFamily="34" charset="0"/>
              <a:cs typeface="Century Gothic" pitchFamily="34" charset="0"/>
            </a:endParaRPr>
          </a:p>
          <a:p>
            <a:pPr eaLnBrk="1" hangingPunct="1"/>
            <a:r>
              <a:rPr lang="en-US" sz="2400" dirty="0" smtClean="0">
                <a:solidFill>
                  <a:schemeClr val="tx1"/>
                </a:solidFill>
                <a:latin typeface="Century Gothic" pitchFamily="34" charset="0"/>
                <a:cs typeface="Century Gothic" pitchFamily="34" charset="0"/>
              </a:rPr>
              <a:t>After an item is reconciled, subsequent runs of the report will not display </a:t>
            </a:r>
            <a:r>
              <a:rPr lang="en-US" sz="2400" smtClean="0">
                <a:solidFill>
                  <a:schemeClr val="tx1"/>
                </a:solidFill>
                <a:latin typeface="Century Gothic" pitchFamily="34" charset="0"/>
                <a:cs typeface="Century Gothic" pitchFamily="34" charset="0"/>
              </a:rPr>
              <a:t>these items</a:t>
            </a:r>
            <a:endParaRPr lang="en-US" dirty="0" smtClean="0">
              <a:solidFill>
                <a:schemeClr val="tx1"/>
              </a:solidFill>
              <a:latin typeface="Tahoma" pitchFamily="34" charset="0"/>
              <a:cs typeface="Century Gothic" pitchFamily="34" charset="0"/>
            </a:endParaRPr>
          </a:p>
        </p:txBody>
      </p:sp>
      <p:sp>
        <p:nvSpPr>
          <p:cNvPr id="63490" name="Title 1"/>
          <p:cNvSpPr>
            <a:spLocks noGrp="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nchor="b"/>
          <a:lstStyle/>
          <a:p>
            <a:pPr eaLnBrk="1" hangingPunct="1"/>
            <a:r>
              <a:rPr lang="en-US" dirty="0" smtClean="0">
                <a:solidFill>
                  <a:srgbClr val="4F4F4F"/>
                </a:solidFill>
                <a:latin typeface="Century Gothic" pitchFamily="34" charset="0"/>
                <a:cs typeface="Century Gothic" pitchFamily="34" charset="0"/>
              </a:rPr>
              <a:t>Overview of Post-conversion Steps</a:t>
            </a:r>
          </a:p>
        </p:txBody>
      </p:sp>
      <p:graphicFrame>
        <p:nvGraphicFramePr>
          <p:cNvPr id="4" name="Table 3"/>
          <p:cNvGraphicFramePr>
            <a:graphicFrameLocks noGrp="1"/>
          </p:cNvGraphicFramePr>
          <p:nvPr/>
        </p:nvGraphicFramePr>
        <p:xfrm>
          <a:off x="617984" y="902410"/>
          <a:ext cx="4941568" cy="5352090"/>
        </p:xfrm>
        <a:graphic>
          <a:graphicData uri="http://schemas.openxmlformats.org/drawingml/2006/table">
            <a:tbl>
              <a:tblPr/>
              <a:tblGrid>
                <a:gridCol w="347678"/>
                <a:gridCol w="2717273"/>
                <a:gridCol w="1129367"/>
                <a:gridCol w="747250"/>
              </a:tblGrid>
              <a:tr h="334640">
                <a:tc>
                  <a:txBody>
                    <a:bodyPr/>
                    <a:lstStyle/>
                    <a:p>
                      <a:pPr marL="0" marR="0" algn="r">
                        <a:lnSpc>
                          <a:spcPct val="115000"/>
                        </a:lnSpc>
                        <a:spcBef>
                          <a:spcPts val="0"/>
                        </a:spcBef>
                        <a:spcAft>
                          <a:spcPts val="0"/>
                        </a:spcAft>
                      </a:pPr>
                      <a:r>
                        <a:rPr lang="en-US" sz="700" b="1">
                          <a:latin typeface="Arial"/>
                          <a:ea typeface="Calibri"/>
                          <a:cs typeface="Times New Roman"/>
                        </a:rPr>
                        <a:t>Step</a:t>
                      </a:r>
                      <a:endParaRPr lang="en-US" sz="600">
                        <a:latin typeface="Calibri"/>
                        <a:ea typeface="Calibri"/>
                        <a:cs typeface="Times New Roman"/>
                      </a:endParaRPr>
                    </a:p>
                    <a:p>
                      <a:pPr marL="0" marR="0" algn="r">
                        <a:lnSpc>
                          <a:spcPct val="115000"/>
                        </a:lnSpc>
                        <a:spcBef>
                          <a:spcPts val="0"/>
                        </a:spcBef>
                        <a:spcAft>
                          <a:spcPts val="0"/>
                        </a:spcAft>
                      </a:pPr>
                      <a:r>
                        <a:rPr lang="en-US" sz="700" b="1">
                          <a:latin typeface="Arial"/>
                          <a:ea typeface="Calibri"/>
                          <a:cs typeface="Times New Roman"/>
                        </a:rPr>
                        <a:t>Seq</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700">
                        <a:latin typeface="Arial"/>
                        <a:ea typeface="Calibri"/>
                        <a:cs typeface="Times New Roman"/>
                      </a:endParaRPr>
                    </a:p>
                    <a:p>
                      <a:pPr marL="0" marR="0">
                        <a:lnSpc>
                          <a:spcPct val="115000"/>
                        </a:lnSpc>
                        <a:spcBef>
                          <a:spcPts val="0"/>
                        </a:spcBef>
                        <a:spcAft>
                          <a:spcPts val="0"/>
                        </a:spcAft>
                      </a:pPr>
                      <a:r>
                        <a:rPr lang="en-US" sz="700" b="1">
                          <a:latin typeface="Arial"/>
                          <a:ea typeface="Calibri"/>
                          <a:cs typeface="Times New Roman"/>
                        </a:rPr>
                        <a:t>Step Name</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600">
                        <a:latin typeface="Calibri"/>
                        <a:ea typeface="Calibri"/>
                        <a:cs typeface="Times New Roman"/>
                      </a:endParaRPr>
                    </a:p>
                    <a:p>
                      <a:pPr marL="0" marR="0">
                        <a:lnSpc>
                          <a:spcPct val="115000"/>
                        </a:lnSpc>
                        <a:spcBef>
                          <a:spcPts val="0"/>
                        </a:spcBef>
                        <a:spcAft>
                          <a:spcPts val="0"/>
                        </a:spcAft>
                      </a:pPr>
                      <a:r>
                        <a:rPr lang="en-US" sz="700" b="1">
                          <a:latin typeface="Arial"/>
                          <a:ea typeface="Calibri"/>
                          <a:cs typeface="Times New Roman"/>
                        </a:rPr>
                        <a:t>File Name</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r>
                        <a:rPr lang="en-US" sz="700" b="1">
                          <a:latin typeface="Arial"/>
                          <a:ea typeface="Calibri"/>
                          <a:cs typeface="Times New Roman"/>
                        </a:rPr>
                        <a:t>MFG/PRO</a:t>
                      </a:r>
                      <a:endParaRPr lang="en-US" sz="600">
                        <a:latin typeface="Calibri"/>
                        <a:ea typeface="Calibri"/>
                        <a:cs typeface="Times New Roman"/>
                      </a:endParaRPr>
                    </a:p>
                    <a:p>
                      <a:pPr marL="0" marR="0">
                        <a:lnSpc>
                          <a:spcPct val="115000"/>
                        </a:lnSpc>
                        <a:spcBef>
                          <a:spcPts val="0"/>
                        </a:spcBef>
                        <a:spcAft>
                          <a:spcPts val="0"/>
                        </a:spcAft>
                      </a:pPr>
                      <a:r>
                        <a:rPr lang="en-US" sz="700" b="1">
                          <a:latin typeface="Arial"/>
                          <a:ea typeface="Calibri"/>
                          <a:cs typeface="Times New Roman"/>
                        </a:rPr>
                        <a:t>Release</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174338">
                <a:tc>
                  <a:txBody>
                    <a:bodyPr/>
                    <a:lstStyle/>
                    <a:p>
                      <a:pPr marL="0" marR="0" algn="r">
                        <a:lnSpc>
                          <a:spcPct val="115000"/>
                        </a:lnSpc>
                        <a:spcBef>
                          <a:spcPts val="0"/>
                        </a:spcBef>
                        <a:spcAft>
                          <a:spcPts val="0"/>
                        </a:spcAft>
                      </a:pPr>
                      <a:endParaRPr lang="en-US" sz="7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700" b="1">
                          <a:solidFill>
                            <a:srgbClr val="996600"/>
                          </a:solidFill>
                          <a:latin typeface="Arial"/>
                          <a:ea typeface="Calibri"/>
                          <a:cs typeface="Times New Roman"/>
                        </a:rPr>
                        <a:t>Post-conversion Utilities</a:t>
                      </a:r>
                      <a:endParaRPr lang="en-US" sz="600">
                        <a:latin typeface="Calibri"/>
                        <a:ea typeface="Calibri"/>
                        <a:cs typeface="Times New Roman"/>
                      </a:endParaRPr>
                    </a:p>
                  </a:txBody>
                  <a:tcPr marL="21644" marR="21644" marT="10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700">
                        <a:latin typeface="Arial"/>
                        <a:ea typeface="Calibri"/>
                        <a:cs typeface="Times New Roman"/>
                      </a:endParaRPr>
                    </a:p>
                  </a:txBody>
                  <a:tcPr marL="21644" marR="21644" marT="10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700">
                        <a:latin typeface="Arial"/>
                        <a:ea typeface="Calibri"/>
                        <a:cs typeface="Times New Roman"/>
                      </a:endParaRPr>
                    </a:p>
                  </a:txBody>
                  <a:tcPr marL="21644" marR="21644" marT="1082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0421">
                <a:tc>
                  <a:txBody>
                    <a:bodyPr/>
                    <a:lstStyle/>
                    <a:p>
                      <a:pPr marL="0" marR="0" algn="r">
                        <a:lnSpc>
                          <a:spcPct val="115000"/>
                        </a:lnSpc>
                        <a:spcBef>
                          <a:spcPts val="0"/>
                        </a:spcBef>
                        <a:spcAft>
                          <a:spcPts val="0"/>
                        </a:spcAft>
                      </a:pPr>
                      <a:r>
                        <a:rPr lang="en-US" sz="600">
                          <a:latin typeface="Arial"/>
                          <a:ea typeface="Calibri"/>
                          <a:cs typeface="Times New Roman"/>
                        </a:rPr>
                        <a:t>6.1</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Fixed Assets Migration Utility</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32.25.2 – facvmt.p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8.6e, 9.0</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805">
                <a:tc>
                  <a:txBody>
                    <a:bodyPr/>
                    <a:lstStyle/>
                    <a:p>
                      <a:pPr marL="0" marR="0" algn="r">
                        <a:lnSpc>
                          <a:spcPct val="115000"/>
                        </a:lnSpc>
                        <a:spcBef>
                          <a:spcPts val="0"/>
                        </a:spcBef>
                        <a:spcAft>
                          <a:spcPts val="0"/>
                        </a:spcAft>
                      </a:pPr>
                      <a:r>
                        <a:rPr lang="en-US" sz="600">
                          <a:latin typeface="Arial"/>
                          <a:ea typeface="Calibri"/>
                          <a:cs typeface="Times New Roman"/>
                        </a:rPr>
                        <a:t>6.2</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Table Extension Domain Conversions (2) – Part 2 of 2</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5.25.7 – utvdtr92.p or 5.25.8 – utvdt92b.p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eB3</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6.3</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Sales Order Balance Update</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36.16.23.6 – utcsob.p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805">
                <a:tc>
                  <a:txBody>
                    <a:bodyPr/>
                    <a:lstStyle/>
                    <a:p>
                      <a:pPr marL="0" marR="0" algn="r">
                        <a:lnSpc>
                          <a:spcPct val="115000"/>
                        </a:lnSpc>
                        <a:spcBef>
                          <a:spcPts val="0"/>
                        </a:spcBef>
                        <a:spcAft>
                          <a:spcPts val="0"/>
                        </a:spcAft>
                      </a:pPr>
                      <a:r>
                        <a:rPr lang="en-US" sz="600">
                          <a:latin typeface="Arial"/>
                          <a:ea typeface="Calibri"/>
                          <a:cs typeface="Times New Roman"/>
                        </a:rPr>
                        <a:t>6.4</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Document Credit Terms Update</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36.25.83 – uxdoccrterms.p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eB3</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solidFill>
                            <a:srgbClr val="000000"/>
                          </a:solidFill>
                          <a:latin typeface="Arial"/>
                          <a:ea typeface="Calibri"/>
                          <a:cs typeface="Times New Roman"/>
                        </a:rPr>
                        <a:t>6.5</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solidFill>
                            <a:srgbClr val="000000"/>
                          </a:solidFill>
                          <a:latin typeface="Arial"/>
                          <a:ea typeface="Calibri"/>
                          <a:cs typeface="Times New Roman"/>
                        </a:rPr>
                        <a:t>Update Contract Revenue Account</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solidFill>
                            <a:srgbClr val="000000"/>
                          </a:solidFill>
                          <a:latin typeface="Arial"/>
                          <a:ea typeface="Calibri"/>
                          <a:cs typeface="Times New Roman"/>
                        </a:rPr>
                        <a:t>11.5.13.25.5 - utsarrv.p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solidFill>
                          <a:srgbClr val="000000"/>
                        </a:solidFill>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338">
                <a:tc>
                  <a:txBody>
                    <a:bodyPr/>
                    <a:lstStyle/>
                    <a:p>
                      <a:pPr marL="0" marR="0" algn="r">
                        <a:lnSpc>
                          <a:spcPct val="115000"/>
                        </a:lnSpc>
                        <a:spcBef>
                          <a:spcPts val="0"/>
                        </a:spcBef>
                        <a:spcAft>
                          <a:spcPts val="0"/>
                        </a:spcAft>
                      </a:pPr>
                      <a:endParaRPr lang="en-US" sz="600">
                        <a:solidFill>
                          <a:srgbClr val="FFFF00"/>
                        </a:solidFill>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700" b="1">
                          <a:solidFill>
                            <a:srgbClr val="996600"/>
                          </a:solidFill>
                          <a:latin typeface="Arial"/>
                          <a:ea typeface="Calibri"/>
                          <a:cs typeface="Times New Roman"/>
                        </a:rPr>
                        <a:t>Post-conversion Data Validations</a:t>
                      </a:r>
                      <a:endParaRPr lang="en-US" sz="600">
                        <a:latin typeface="Calibri"/>
                        <a:ea typeface="Calibri"/>
                        <a:cs typeface="Times New Roman"/>
                      </a:endParaRPr>
                    </a:p>
                  </a:txBody>
                  <a:tcPr marL="21644" marR="21644" marT="10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600">
                        <a:solidFill>
                          <a:srgbClr val="FFFF00"/>
                        </a:solidFill>
                        <a:latin typeface="Arial"/>
                        <a:ea typeface="Calibri"/>
                        <a:cs typeface="Times New Roman"/>
                      </a:endParaRPr>
                    </a:p>
                  </a:txBody>
                  <a:tcPr marL="21644" marR="21644" marT="10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600">
                        <a:solidFill>
                          <a:srgbClr val="FFFF00"/>
                        </a:solidFill>
                        <a:latin typeface="Arial"/>
                        <a:ea typeface="Calibri"/>
                        <a:cs typeface="Times New Roman"/>
                      </a:endParaRPr>
                    </a:p>
                  </a:txBody>
                  <a:tcPr marL="21644" marR="21644" marT="1082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0421">
                <a:tc>
                  <a:txBody>
                    <a:bodyPr/>
                    <a:lstStyle/>
                    <a:p>
                      <a:pPr marL="0" marR="0" algn="r">
                        <a:lnSpc>
                          <a:spcPct val="115000"/>
                        </a:lnSpc>
                        <a:spcBef>
                          <a:spcPts val="0"/>
                        </a:spcBef>
                        <a:spcAft>
                          <a:spcPts val="0"/>
                        </a:spcAft>
                      </a:pPr>
                      <a:r>
                        <a:rPr lang="en-US" sz="600">
                          <a:latin typeface="Arial"/>
                          <a:ea typeface="Calibri"/>
                          <a:cs typeface="Times New Roman"/>
                        </a:rPr>
                        <a:t>7.1</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System Consistency Check Report</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36.16.23.1 – utsyscon.p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7.2</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Financials Consistency Check</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36.16.23.2 – utfincon.p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7.3</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Post-conversion Integrity Check</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36.16.23.3 – acinckrp.p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7.4</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Operational Account Structure Validation</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36.9.20 – uxacval.p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eB3</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7.5 </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Reconciliation Reports</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7.5a</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AR Reconciliation Report</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36.16.23.9</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7.5b</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AP Reconciliation Report</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36.16.23.10</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338">
                <a:tc>
                  <a:txBody>
                    <a:bodyPr/>
                    <a:lstStyle/>
                    <a:p>
                      <a:pPr marL="0" marR="0" algn="r">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700" b="1">
                          <a:solidFill>
                            <a:srgbClr val="996600"/>
                          </a:solidFill>
                          <a:latin typeface="Arial"/>
                          <a:ea typeface="Calibri"/>
                          <a:cs typeface="Times New Roman"/>
                        </a:rPr>
                        <a:t>Post-conversion Reports</a:t>
                      </a:r>
                      <a:endParaRPr lang="en-US" sz="600">
                        <a:latin typeface="Calibri"/>
                        <a:ea typeface="Calibri"/>
                        <a:cs typeface="Times New Roman"/>
                      </a:endParaRPr>
                    </a:p>
                  </a:txBody>
                  <a:tcPr marL="21644" marR="21644" marT="10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286805">
                <a:tc>
                  <a:txBody>
                    <a:bodyPr/>
                    <a:lstStyle/>
                    <a:p>
                      <a:pPr marL="0" marR="0" algn="r">
                        <a:lnSpc>
                          <a:spcPct val="115000"/>
                        </a:lnSpc>
                        <a:spcBef>
                          <a:spcPts val="0"/>
                        </a:spcBef>
                        <a:spcAft>
                          <a:spcPts val="0"/>
                        </a:spcAft>
                      </a:pPr>
                      <a:r>
                        <a:rPr lang="en-US" sz="600">
                          <a:latin typeface="Arial"/>
                          <a:ea typeface="Calibri"/>
                          <a:cs typeface="Times New Roman"/>
                        </a:rPr>
                        <a:t>8.1</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Trial Balance</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25.15.4 - gltbrp.p or 25.15.5 - gldtbrp.p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8.2</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Balance Sheet</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25.15.5.4</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8.3</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Income Statement</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25.15.5.5</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8.4</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Customer Aging Analysis</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8.5</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Supplier Aging Analysis</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8.6</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Inventory Valuation as of Date</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8.7</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Unmatched PO Receipts as of Date</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5.13.10</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8.8</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Asset Owned Report (Fixed Assets Valuation)</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32.5.11 - faaorp.p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8.9</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Open Sales Order Balances</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4338">
                <a:tc>
                  <a:txBody>
                    <a:bodyPr/>
                    <a:lstStyle/>
                    <a:p>
                      <a:pPr marL="0" marR="0" algn="r">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700" b="1">
                          <a:solidFill>
                            <a:srgbClr val="996600"/>
                          </a:solidFill>
                          <a:latin typeface="Arial"/>
                          <a:ea typeface="Calibri"/>
                          <a:cs typeface="Times New Roman"/>
                        </a:rPr>
                        <a:t>Suggested Process Flow &amp; Static Data Validation</a:t>
                      </a:r>
                      <a:endParaRPr lang="en-US" sz="600">
                        <a:latin typeface="Calibri"/>
                        <a:ea typeface="Calibri"/>
                        <a:cs typeface="Times New Roman"/>
                      </a:endParaRPr>
                    </a:p>
                  </a:txBody>
                  <a:tcPr marL="21644" marR="21644" marT="10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50421">
                <a:tc>
                  <a:txBody>
                    <a:bodyPr/>
                    <a:lstStyle/>
                    <a:p>
                      <a:pPr marL="0" marR="0" algn="r">
                        <a:lnSpc>
                          <a:spcPct val="115000"/>
                        </a:lnSpc>
                        <a:spcBef>
                          <a:spcPts val="0"/>
                        </a:spcBef>
                        <a:spcAft>
                          <a:spcPts val="0"/>
                        </a:spcAft>
                      </a:pPr>
                      <a:r>
                        <a:rPr lang="en-US" sz="600">
                          <a:latin typeface="Arial"/>
                          <a:ea typeface="Calibri"/>
                          <a:cs typeface="Times New Roman"/>
                        </a:rPr>
                        <a:t>9.1</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Process Flow Validations</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9.1a</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Sales Order – AR Process</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9.1b</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Purchase Order – AP Process</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9.1c</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Round Trip</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0421">
                <a:tc>
                  <a:txBody>
                    <a:bodyPr/>
                    <a:lstStyle/>
                    <a:p>
                      <a:pPr marL="0" marR="0" algn="r">
                        <a:lnSpc>
                          <a:spcPct val="115000"/>
                        </a:lnSpc>
                        <a:spcBef>
                          <a:spcPts val="0"/>
                        </a:spcBef>
                        <a:spcAft>
                          <a:spcPts val="0"/>
                        </a:spcAft>
                      </a:pPr>
                      <a:r>
                        <a:rPr lang="en-US" sz="600">
                          <a:latin typeface="Arial"/>
                          <a:ea typeface="Calibri"/>
                          <a:cs typeface="Times New Roman"/>
                        </a:rPr>
                        <a:t>9.2</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Static Data Validation</a:t>
                      </a:r>
                      <a:endParaRPr lang="en-US" sz="600">
                        <a:latin typeface="Calibri"/>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1644" marR="21644" marT="10822"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Content Placeholder 2"/>
          <p:cNvSpPr>
            <a:spLocks noGrp="1"/>
          </p:cNvSpPr>
          <p:nvPr>
            <p:ph idx="1"/>
          </p:nvPr>
        </p:nvSpPr>
        <p:spPr>
          <a:xfrm>
            <a:off x="457200" y="892175"/>
            <a:ext cx="8229600" cy="5424488"/>
          </a:xfrm>
        </p:spPr>
        <p:txBody>
          <a:bodyPr tIns="91440" bIns="91440"/>
          <a:lstStyle/>
          <a:p>
            <a:pPr eaLnBrk="1" hangingPunct="1">
              <a:lnSpc>
                <a:spcPct val="90000"/>
              </a:lnSpc>
            </a:pPr>
            <a:r>
              <a:rPr lang="en-US" sz="2400" dirty="0" smtClean="0">
                <a:solidFill>
                  <a:schemeClr val="tx1"/>
                </a:solidFill>
                <a:latin typeface="Century Gothic" pitchFamily="34" charset="0"/>
                <a:cs typeface="Century Gothic" pitchFamily="34" charset="0"/>
              </a:rPr>
              <a:t>In customer/supplier mode, the report displays the Domain, customer/supplier, item type, pre-conversion reference, pre-conversion base &amp; currency balances, post-conversion reference, post-conversion base &amp; currency balances, and the differences between the pre- and post-conversion amounts (if one exists). </a:t>
            </a:r>
            <a:r>
              <a:rPr lang="en-US" sz="2400" smtClean="0">
                <a:solidFill>
                  <a:schemeClr val="tx1"/>
                </a:solidFill>
                <a:latin typeface="Century Gothic" pitchFamily="34" charset="0"/>
                <a:cs typeface="Century Gothic" pitchFamily="34" charset="0"/>
              </a:rPr>
              <a:t>This report version is </a:t>
            </a:r>
            <a:r>
              <a:rPr lang="en-US" sz="2400" dirty="0" smtClean="0">
                <a:solidFill>
                  <a:schemeClr val="tx1"/>
                </a:solidFill>
                <a:latin typeface="Century Gothic" pitchFamily="34" charset="0"/>
                <a:cs typeface="Century Gothic" pitchFamily="34" charset="0"/>
              </a:rPr>
              <a:t>ordered by customer </a:t>
            </a:r>
            <a:r>
              <a:rPr lang="en-US" sz="2400" smtClean="0">
                <a:solidFill>
                  <a:schemeClr val="tx1"/>
                </a:solidFill>
                <a:latin typeface="Century Gothic" pitchFamily="34" charset="0"/>
                <a:cs typeface="Century Gothic" pitchFamily="34" charset="0"/>
              </a:rPr>
              <a:t>or supplier</a:t>
            </a:r>
            <a:endParaRPr lang="en-US" sz="2400" dirty="0" smtClean="0">
              <a:solidFill>
                <a:schemeClr val="tx1"/>
              </a:solidFill>
              <a:latin typeface="Century Gothic" pitchFamily="34" charset="0"/>
              <a:cs typeface="Century Gothic" pitchFamily="34" charset="0"/>
            </a:endParaRPr>
          </a:p>
          <a:p>
            <a:pPr eaLnBrk="1" hangingPunct="1">
              <a:lnSpc>
                <a:spcPct val="90000"/>
              </a:lnSpc>
            </a:pPr>
            <a:r>
              <a:rPr lang="en-US" sz="2400" dirty="0" smtClean="0">
                <a:solidFill>
                  <a:schemeClr val="tx1"/>
                </a:solidFill>
                <a:latin typeface="Century Gothic" pitchFamily="34" charset="0"/>
                <a:cs typeface="Century Gothic" pitchFamily="34" charset="0"/>
              </a:rPr>
              <a:t>In date mode, the report displays the same as above, except it displays the item date instead of customer and type. The report is ordered </a:t>
            </a:r>
            <a:r>
              <a:rPr lang="en-US" sz="2400" smtClean="0">
                <a:solidFill>
                  <a:schemeClr val="tx1"/>
                </a:solidFill>
                <a:latin typeface="Century Gothic" pitchFamily="34" charset="0"/>
                <a:cs typeface="Century Gothic" pitchFamily="34" charset="0"/>
              </a:rPr>
              <a:t>by date</a:t>
            </a:r>
            <a:endParaRPr lang="en-US" sz="2400" dirty="0" smtClean="0">
              <a:solidFill>
                <a:schemeClr val="tx1"/>
              </a:solidFill>
              <a:latin typeface="Century Gothic" pitchFamily="34" charset="0"/>
              <a:cs typeface="Century Gothic" pitchFamily="34" charset="0"/>
            </a:endParaRPr>
          </a:p>
          <a:p>
            <a:pPr eaLnBrk="1" hangingPunct="1">
              <a:lnSpc>
                <a:spcPct val="90000"/>
              </a:lnSpc>
            </a:pPr>
            <a:r>
              <a:rPr lang="en-US" sz="2400" dirty="0" smtClean="0">
                <a:solidFill>
                  <a:schemeClr val="tx1"/>
                </a:solidFill>
                <a:latin typeface="Century Gothic" pitchFamily="34" charset="0"/>
                <a:cs typeface="Century Gothic" pitchFamily="34" charset="0"/>
              </a:rPr>
              <a:t>When in type mode, the report displays the same columns as in customer/supplier mode. However, the results are ordered by </a:t>
            </a:r>
            <a:r>
              <a:rPr lang="en-US" sz="2400" smtClean="0">
                <a:solidFill>
                  <a:schemeClr val="tx1"/>
                </a:solidFill>
                <a:latin typeface="Century Gothic" pitchFamily="34" charset="0"/>
                <a:cs typeface="Century Gothic" pitchFamily="34" charset="0"/>
              </a:rPr>
              <a:t>Item type</a:t>
            </a:r>
            <a:endParaRPr lang="en-US" dirty="0" smtClean="0">
              <a:solidFill>
                <a:schemeClr val="tx1"/>
              </a:solidFill>
              <a:latin typeface="Century Gothic" pitchFamily="34" charset="0"/>
              <a:cs typeface="Century Gothic" pitchFamily="34" charset="0"/>
            </a:endParaRPr>
          </a:p>
        </p:txBody>
      </p:sp>
      <p:sp>
        <p:nvSpPr>
          <p:cNvPr id="64514" name="Title 1"/>
          <p:cNvSpPr>
            <a:spLocks noGrp="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Content Placeholder 2"/>
          <p:cNvSpPr>
            <a:spLocks noGrp="1"/>
          </p:cNvSpPr>
          <p:nvPr>
            <p:ph idx="1"/>
          </p:nvPr>
        </p:nvSpPr>
        <p:spPr>
          <a:xfrm>
            <a:off x="457200" y="892175"/>
            <a:ext cx="8229600" cy="5424488"/>
          </a:xfrm>
        </p:spPr>
        <p:txBody>
          <a:bodyPr tIns="91440" bIns="91440"/>
          <a:lstStyle/>
          <a:p>
            <a:pPr eaLnBrk="1" hangingPunct="1">
              <a:buNone/>
            </a:pPr>
            <a:r>
              <a:rPr lang="en-US" sz="2400" dirty="0" smtClean="0">
                <a:solidFill>
                  <a:schemeClr val="tx1"/>
                </a:solidFill>
                <a:latin typeface="Century Gothic" pitchFamily="34" charset="0"/>
                <a:cs typeface="Century Gothic" pitchFamily="34" charset="0"/>
              </a:rPr>
              <a:t>Sample AR Report ordered by customer</a:t>
            </a:r>
          </a:p>
          <a:p>
            <a:pPr eaLnBrk="1" hangingPunct="1"/>
            <a:endParaRPr lang="en-US" sz="2400" dirty="0" smtClean="0">
              <a:solidFill>
                <a:schemeClr val="tx1"/>
              </a:solidFill>
              <a:latin typeface="Century Gothic" pitchFamily="34" charset="0"/>
              <a:cs typeface="Century Gothic" pitchFamily="34" charset="0"/>
            </a:endParaRPr>
          </a:p>
        </p:txBody>
      </p:sp>
      <p:sp>
        <p:nvSpPr>
          <p:cNvPr id="65538" name="Title 1"/>
          <p:cNvSpPr>
            <a:spLocks noGrp="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Reconciliation Reports</a:t>
            </a:r>
          </a:p>
        </p:txBody>
      </p:sp>
      <p:pic>
        <p:nvPicPr>
          <p:cNvPr id="6" name="Picture 5" descr="Clipboard01.jpg"/>
          <p:cNvPicPr>
            <a:picLocks noChangeAspect="1"/>
          </p:cNvPicPr>
          <p:nvPr/>
        </p:nvPicPr>
        <p:blipFill>
          <a:blip r:embed="rId2"/>
          <a:stretch>
            <a:fillRect/>
          </a:stretch>
        </p:blipFill>
        <p:spPr>
          <a:xfrm>
            <a:off x="1543050" y="1576388"/>
            <a:ext cx="6042025" cy="442277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6562" name="Rectangle 5"/>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Reports</a:t>
            </a:r>
            <a:endParaRPr lang="en-US" dirty="0" smtClean="0">
              <a:solidFill>
                <a:srgbClr val="4F4F4F"/>
              </a:solidFill>
              <a:latin typeface="Century Gothic" pitchFamily="34" charset="0"/>
              <a:cs typeface="Century Gothic" pitchFamily="34" charset="0"/>
            </a:endParaRPr>
          </a:p>
        </p:txBody>
      </p:sp>
      <p:sp>
        <p:nvSpPr>
          <p:cNvPr id="66563" name="Rectangle 4"/>
          <p:cNvSpPr>
            <a:spLocks noChangeArrowheads="1"/>
          </p:cNvSpPr>
          <p:nvPr/>
        </p:nvSpPr>
        <p:spPr bwMode="auto">
          <a:xfrm>
            <a:off x="457200" y="1042988"/>
            <a:ext cx="8153400" cy="4257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Trial Balance</a:t>
            </a:r>
          </a:p>
          <a:p>
            <a:pPr marL="342900" indent="-342900" defTabSz="914400">
              <a:lnSpc>
                <a:spcPct val="80000"/>
              </a:lnSpc>
              <a:spcBef>
                <a:spcPct val="30000"/>
              </a:spcBef>
              <a:buClr>
                <a:schemeClr val="accent2"/>
              </a:buClr>
              <a:buFontTx/>
              <a:buChar char="•"/>
            </a:pPr>
            <a:r>
              <a:rPr lang="en-IE" sz="2800" dirty="0">
                <a:latin typeface="Century Gothic" pitchFamily="34" charset="0"/>
              </a:rPr>
              <a:t>Balance Sheet</a:t>
            </a:r>
          </a:p>
          <a:p>
            <a:pPr marL="342900" indent="-342900" defTabSz="914400">
              <a:lnSpc>
                <a:spcPct val="80000"/>
              </a:lnSpc>
              <a:spcBef>
                <a:spcPct val="30000"/>
              </a:spcBef>
              <a:buClr>
                <a:schemeClr val="accent2"/>
              </a:buClr>
              <a:buFontTx/>
              <a:buChar char="•"/>
            </a:pPr>
            <a:r>
              <a:rPr lang="en-IE" sz="2800" dirty="0">
                <a:latin typeface="Century Gothic" pitchFamily="34" charset="0"/>
              </a:rPr>
              <a:t>Income Statement</a:t>
            </a:r>
          </a:p>
          <a:p>
            <a:pPr marL="342900" indent="-342900" defTabSz="914400">
              <a:lnSpc>
                <a:spcPct val="80000"/>
              </a:lnSpc>
              <a:spcBef>
                <a:spcPct val="30000"/>
              </a:spcBef>
              <a:buClr>
                <a:schemeClr val="accent2"/>
              </a:buClr>
              <a:buFontTx/>
              <a:buChar char="•"/>
            </a:pPr>
            <a:r>
              <a:rPr lang="en-IE" sz="2800" dirty="0">
                <a:latin typeface="Century Gothic" pitchFamily="34" charset="0"/>
              </a:rPr>
              <a:t>Customer Aging Analysis</a:t>
            </a:r>
          </a:p>
          <a:p>
            <a:pPr marL="342900" indent="-342900" defTabSz="914400">
              <a:lnSpc>
                <a:spcPct val="80000"/>
              </a:lnSpc>
              <a:spcBef>
                <a:spcPct val="30000"/>
              </a:spcBef>
              <a:buClr>
                <a:schemeClr val="accent2"/>
              </a:buClr>
              <a:buFontTx/>
              <a:buChar char="•"/>
            </a:pPr>
            <a:r>
              <a:rPr lang="en-IE" sz="2800" dirty="0">
                <a:latin typeface="Century Gothic" pitchFamily="34" charset="0"/>
              </a:rPr>
              <a:t>Supplier Aging Analysis</a:t>
            </a:r>
          </a:p>
          <a:p>
            <a:pPr marL="342900" indent="-342900" defTabSz="914400">
              <a:lnSpc>
                <a:spcPct val="80000"/>
              </a:lnSpc>
              <a:spcBef>
                <a:spcPct val="30000"/>
              </a:spcBef>
              <a:buClr>
                <a:schemeClr val="accent2"/>
              </a:buClr>
              <a:buFontTx/>
              <a:buChar char="•"/>
            </a:pPr>
            <a:r>
              <a:rPr lang="en-IE" sz="2800" dirty="0">
                <a:latin typeface="Century Gothic" pitchFamily="34" charset="0"/>
              </a:rPr>
              <a:t>Inventory Valuation as of Date</a:t>
            </a:r>
          </a:p>
          <a:p>
            <a:pPr marL="342900" indent="-342900" defTabSz="914400">
              <a:lnSpc>
                <a:spcPct val="80000"/>
              </a:lnSpc>
              <a:spcBef>
                <a:spcPct val="30000"/>
              </a:spcBef>
              <a:buClr>
                <a:schemeClr val="accent2"/>
              </a:buClr>
              <a:buFontTx/>
              <a:buChar char="•"/>
            </a:pPr>
            <a:r>
              <a:rPr lang="en-IE" sz="2800" dirty="0">
                <a:latin typeface="Century Gothic" pitchFamily="34" charset="0"/>
              </a:rPr>
              <a:t>Unmatched PO receipts as of Date</a:t>
            </a:r>
          </a:p>
          <a:p>
            <a:pPr marL="342900" indent="-342900" defTabSz="914400">
              <a:lnSpc>
                <a:spcPct val="80000"/>
              </a:lnSpc>
              <a:spcBef>
                <a:spcPct val="30000"/>
              </a:spcBef>
              <a:buClr>
                <a:schemeClr val="accent2"/>
              </a:buClr>
              <a:buFontTx/>
              <a:buChar char="•"/>
            </a:pPr>
            <a:r>
              <a:rPr lang="en-IE" sz="2800" dirty="0">
                <a:latin typeface="Century Gothic" pitchFamily="34" charset="0"/>
              </a:rPr>
              <a:t>Asset Owned report (Fixed Assets Valuation)</a:t>
            </a:r>
          </a:p>
          <a:p>
            <a:pPr marL="342900" indent="-342900" defTabSz="914400">
              <a:lnSpc>
                <a:spcPct val="80000"/>
              </a:lnSpc>
              <a:spcBef>
                <a:spcPct val="30000"/>
              </a:spcBef>
              <a:buClr>
                <a:schemeClr val="accent2"/>
              </a:buClr>
              <a:buFontTx/>
              <a:buChar char="•"/>
            </a:pPr>
            <a:r>
              <a:rPr lang="en-IE" sz="2800" dirty="0">
                <a:latin typeface="Century Gothic" pitchFamily="34" charset="0"/>
              </a:rPr>
              <a:t>Open Sales Order Balances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1443" name="Rectangle 7"/>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dirty="0" smtClean="0">
                <a:latin typeface="Century Gothic" pitchFamily="34" charset="0"/>
                <a:ea typeface="+mj-ea"/>
                <a:cs typeface="Century Gothic" pitchFamily="34" charset="0"/>
              </a:rPr>
              <a:t>Suggested Process Flow &amp; Static Data Validation</a:t>
            </a:r>
            <a:endParaRPr lang="en-US" sz="2800" dirty="0" smtClean="0">
              <a:latin typeface="Century Gothic" pitchFamily="34" charset="0"/>
              <a:ea typeface="+mj-ea"/>
              <a:cs typeface="Century Gothic" pitchFamily="34" charset="0"/>
            </a:endParaRPr>
          </a:p>
        </p:txBody>
      </p:sp>
      <p:sp>
        <p:nvSpPr>
          <p:cNvPr id="67587" name="Rectangle 6"/>
          <p:cNvSpPr>
            <a:spLocks noChangeArrowheads="1"/>
          </p:cNvSpPr>
          <p:nvPr/>
        </p:nvSpPr>
        <p:spPr bwMode="auto">
          <a:xfrm>
            <a:off x="457200" y="925513"/>
            <a:ext cx="8153400" cy="51038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dirty="0">
                <a:latin typeface="Century Gothic" pitchFamily="34" charset="0"/>
              </a:rPr>
              <a:t>Sales Order – AR Process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Sales Quotes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Sales Quote Release to Order</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Sales Orders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Sales Order Shipment</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Invoice Post and Print</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Customer Statement</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AR Payment</a:t>
            </a:r>
          </a:p>
          <a:p>
            <a:pPr marL="342900" indent="-342900" defTabSz="914400">
              <a:lnSpc>
                <a:spcPct val="80000"/>
              </a:lnSpc>
              <a:spcBef>
                <a:spcPct val="30000"/>
              </a:spcBef>
              <a:buClr>
                <a:schemeClr val="accent2"/>
              </a:buClr>
              <a:buFontTx/>
              <a:buChar char="•"/>
            </a:pPr>
            <a:r>
              <a:rPr lang="en-IE" sz="2000" dirty="0">
                <a:latin typeface="Century Gothic" pitchFamily="34" charset="0"/>
              </a:rPr>
              <a:t>As per customer implementation</a:t>
            </a:r>
            <a:r>
              <a:rPr lang="en-IE" sz="2000">
                <a:latin typeface="Century Gothic" pitchFamily="34" charset="0"/>
              </a:rPr>
              <a:t>, </a:t>
            </a:r>
            <a:r>
              <a:rPr lang="en-IE" sz="2000" smtClean="0">
                <a:latin typeface="Century Gothic" pitchFamily="34" charset="0"/>
              </a:rPr>
              <a:t>you should consider the following within </a:t>
            </a:r>
            <a:r>
              <a:rPr lang="en-IE" sz="2000" dirty="0">
                <a:latin typeface="Century Gothic" pitchFamily="34" charset="0"/>
              </a:rPr>
              <a:t>the above process test:</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Discreet /Scheduled Orders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Inventory / Memo Orders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Shipments / Returns (include enhanced shipping)</a:t>
            </a:r>
          </a:p>
          <a:p>
            <a:pPr marL="742950" lvl="1" indent="-285750" defTabSz="914400">
              <a:lnSpc>
                <a:spcPct val="80000"/>
              </a:lnSpc>
              <a:spcBef>
                <a:spcPct val="25000"/>
              </a:spcBef>
              <a:buClr>
                <a:schemeClr val="accent2"/>
              </a:buClr>
              <a:buFont typeface="Times New Roman" pitchFamily="18" charset="0"/>
              <a:buChar char="–"/>
            </a:pPr>
            <a:r>
              <a:rPr lang="en-IE" sz="1400" smtClean="0">
                <a:latin typeface="Century Gothic" pitchFamily="34" charset="0"/>
              </a:rPr>
              <a:t>Dispatch </a:t>
            </a:r>
            <a:r>
              <a:rPr lang="en-IE" sz="1400" dirty="0">
                <a:latin typeface="Century Gothic" pitchFamily="34" charset="0"/>
              </a:rPr>
              <a:t>Documents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Correction Orders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Consolidated Invoicing</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Required payment formats (for example</a:t>
            </a:r>
            <a:r>
              <a:rPr lang="en-IE" sz="1400">
                <a:latin typeface="Century Gothic" pitchFamily="34" charset="0"/>
              </a:rPr>
              <a:t>, </a:t>
            </a:r>
            <a:r>
              <a:rPr lang="en-IE" sz="1400" smtClean="0">
                <a:latin typeface="Century Gothic" pitchFamily="34" charset="0"/>
              </a:rPr>
              <a:t>Check, </a:t>
            </a:r>
            <a:r>
              <a:rPr lang="en-IE" sz="1400" dirty="0">
                <a:latin typeface="Century Gothic" pitchFamily="34" charset="0"/>
              </a:rPr>
              <a:t>Electronic, Draft, and so on)</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Consignment Inventory</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SSM</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Credit Checking</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Multi Currency</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2467"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dirty="0" smtClean="0">
                <a:latin typeface="Century Gothic" pitchFamily="34" charset="0"/>
                <a:ea typeface="+mj-ea"/>
                <a:cs typeface="Century Gothic" pitchFamily="34" charset="0"/>
              </a:rPr>
              <a:t>Suggested Process Flow &amp; Static Data Validation</a:t>
            </a:r>
            <a:endParaRPr lang="en-US" sz="2800" dirty="0" smtClean="0">
              <a:latin typeface="Century Gothic" pitchFamily="34" charset="0"/>
              <a:ea typeface="+mj-ea"/>
              <a:cs typeface="Century Gothic" pitchFamily="34" charset="0"/>
            </a:endParaRPr>
          </a:p>
        </p:txBody>
      </p:sp>
      <p:sp>
        <p:nvSpPr>
          <p:cNvPr id="68611" name="Rectangle 4"/>
          <p:cNvSpPr>
            <a:spLocks noChangeArrowheads="1"/>
          </p:cNvSpPr>
          <p:nvPr/>
        </p:nvSpPr>
        <p:spPr bwMode="auto">
          <a:xfrm>
            <a:off x="457200" y="982663"/>
            <a:ext cx="8153400" cy="50276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dirty="0">
                <a:latin typeface="Century Gothic" pitchFamily="34" charset="0"/>
              </a:rPr>
              <a:t>Purchase Order – AP Process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Purchase Requisitions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Requisition Release to PO</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Purchase Order</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PO Receipt</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Supplier Invoice</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Invoice Matching</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AP Payment</a:t>
            </a:r>
          </a:p>
          <a:p>
            <a:pPr marL="342900" indent="-342900" defTabSz="914400">
              <a:lnSpc>
                <a:spcPct val="90000"/>
              </a:lnSpc>
              <a:spcBef>
                <a:spcPct val="30000"/>
              </a:spcBef>
              <a:buClr>
                <a:schemeClr val="accent2"/>
              </a:buClr>
              <a:buFontTx/>
              <a:buChar char="•"/>
            </a:pPr>
            <a:r>
              <a:rPr lang="en-IE" sz="2000" dirty="0">
                <a:latin typeface="Century Gothic" pitchFamily="34" charset="0"/>
              </a:rPr>
              <a:t>As per customer implementation</a:t>
            </a:r>
            <a:r>
              <a:rPr lang="en-IE" sz="2000">
                <a:latin typeface="Century Gothic" pitchFamily="34" charset="0"/>
              </a:rPr>
              <a:t>, </a:t>
            </a:r>
            <a:r>
              <a:rPr lang="en-IE" sz="2000" smtClean="0">
                <a:latin typeface="Century Gothic" pitchFamily="34" charset="0"/>
              </a:rPr>
              <a:t>you should consider the following within </a:t>
            </a:r>
            <a:r>
              <a:rPr lang="en-IE" sz="2000" dirty="0">
                <a:latin typeface="Century Gothic" pitchFamily="34" charset="0"/>
              </a:rPr>
              <a:t>the above process test:</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Standard / Global Requisitions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Discreet /Scheduled Orders / Blanket Orders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Inventory / Memo Orders / Sub-Contract</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PO Receipt / Return to Vendor (RTV)</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Evaluated Receipts Settlement (ERS)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Consignment Inventory</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Supplier Performance</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Required payment methods (for example</a:t>
            </a:r>
            <a:r>
              <a:rPr lang="en-IE" sz="1400">
                <a:latin typeface="Century Gothic" pitchFamily="34" charset="0"/>
              </a:rPr>
              <a:t>, </a:t>
            </a:r>
            <a:r>
              <a:rPr lang="en-IE" sz="1400" smtClean="0">
                <a:latin typeface="Century Gothic" pitchFamily="34" charset="0"/>
              </a:rPr>
              <a:t>Check, </a:t>
            </a:r>
            <a:r>
              <a:rPr lang="en-IE" sz="1400" dirty="0">
                <a:latin typeface="Century Gothic" pitchFamily="34" charset="0"/>
              </a:rPr>
              <a:t>Electronic, Draft, and so on)</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Multi Currency</a:t>
            </a:r>
            <a:endParaRPr lang="en-US" sz="1600" dirty="0">
              <a:latin typeface="Century Gothic"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3491"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dirty="0" smtClean="0">
                <a:latin typeface="Century Gothic" pitchFamily="34" charset="0"/>
                <a:ea typeface="+mj-ea"/>
                <a:cs typeface="Century Gothic" pitchFamily="34" charset="0"/>
              </a:rPr>
              <a:t>Suggested Process Flow &amp; Static Data Validation</a:t>
            </a:r>
            <a:endParaRPr lang="en-US" sz="2800" dirty="0" smtClean="0">
              <a:latin typeface="Century Gothic" pitchFamily="34" charset="0"/>
              <a:ea typeface="+mj-ea"/>
              <a:cs typeface="Century Gothic" pitchFamily="34" charset="0"/>
            </a:endParaRPr>
          </a:p>
        </p:txBody>
      </p:sp>
      <p:sp>
        <p:nvSpPr>
          <p:cNvPr id="69635" name="Rectangle 4"/>
          <p:cNvSpPr>
            <a:spLocks noChangeArrowheads="1"/>
          </p:cNvSpPr>
          <p:nvPr/>
        </p:nvSpPr>
        <p:spPr bwMode="auto">
          <a:xfrm>
            <a:off x="457200" y="923925"/>
            <a:ext cx="8153400" cy="5095875"/>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000" dirty="0">
                <a:latin typeface="Century Gothic" pitchFamily="34" charset="0"/>
              </a:rPr>
              <a:t>Round trip</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Create demand for MRP (for example, Sales Order, Forecast)</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Run MRP</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Approve Work Orders / Planned Purchase Orders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Process Purchase Orders and Purchase Order Receipts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Process Work Orders (Issue, Receipt, Close, Accounting Close)</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Delivery and Picking Documents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Ship Sales Orders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Create Invoices (Customer / Supplier)</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Pay Invoices (Customer / Supplier)</a:t>
            </a:r>
            <a:endParaRPr lang="en-US" sz="1400" dirty="0">
              <a:latin typeface="Century Gothic" pitchFamily="34" charset="0"/>
            </a:endParaRPr>
          </a:p>
          <a:p>
            <a:pPr marL="342900" indent="-342900" defTabSz="914400">
              <a:lnSpc>
                <a:spcPct val="85000"/>
              </a:lnSpc>
              <a:spcBef>
                <a:spcPct val="30000"/>
              </a:spcBef>
              <a:buClr>
                <a:schemeClr val="accent2"/>
              </a:buClr>
              <a:buFontTx/>
              <a:buChar char="•"/>
            </a:pPr>
            <a:r>
              <a:rPr lang="en-IE" sz="2000" dirty="0">
                <a:latin typeface="Century Gothic" pitchFamily="34" charset="0"/>
              </a:rPr>
              <a:t>As per customer implementation</a:t>
            </a:r>
            <a:r>
              <a:rPr lang="en-IE" sz="2000">
                <a:latin typeface="Century Gothic" pitchFamily="34" charset="0"/>
              </a:rPr>
              <a:t>, </a:t>
            </a:r>
            <a:r>
              <a:rPr lang="en-IE" sz="2000" smtClean="0">
                <a:latin typeface="Century Gothic" pitchFamily="34" charset="0"/>
              </a:rPr>
              <a:t>you should consider the following within </a:t>
            </a:r>
            <a:r>
              <a:rPr lang="en-IE" sz="2000" dirty="0">
                <a:latin typeface="Century Gothic" pitchFamily="34" charset="0"/>
              </a:rPr>
              <a:t>the above process test:</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Shop Floor Control</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Repetitive / Advanced Repetitive</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Sub Contract Work Orders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Logistics Accounting</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Configured Products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EDI</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Price Lists </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Tax and Intrastat</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4515"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dirty="0" smtClean="0">
                <a:latin typeface="Century Gothic" pitchFamily="34" charset="0"/>
                <a:ea typeface="+mj-ea"/>
                <a:cs typeface="Century Gothic" pitchFamily="34" charset="0"/>
              </a:rPr>
              <a:t/>
            </a:r>
            <a:br>
              <a:rPr lang="en-IE" sz="2800" dirty="0" smtClean="0">
                <a:latin typeface="Century Gothic" pitchFamily="34" charset="0"/>
                <a:ea typeface="+mj-ea"/>
                <a:cs typeface="Century Gothic" pitchFamily="34" charset="0"/>
              </a:rPr>
            </a:br>
            <a:r>
              <a:rPr lang="en-IE" sz="2800" dirty="0" smtClean="0">
                <a:latin typeface="Century Gothic" pitchFamily="34" charset="0"/>
                <a:ea typeface="+mj-ea"/>
                <a:cs typeface="Century Gothic" pitchFamily="34" charset="0"/>
              </a:rPr>
              <a:t>Suggested Process Flow and Static Data Validation</a:t>
            </a:r>
            <a:endParaRPr lang="en-US" sz="2800" dirty="0" smtClean="0">
              <a:latin typeface="Century Gothic" pitchFamily="34" charset="0"/>
              <a:ea typeface="+mj-ea"/>
              <a:cs typeface="Century Gothic" pitchFamily="34" charset="0"/>
            </a:endParaRPr>
          </a:p>
        </p:txBody>
      </p:sp>
      <p:sp>
        <p:nvSpPr>
          <p:cNvPr id="70659" name="Rectangle 4"/>
          <p:cNvSpPr>
            <a:spLocks noChangeArrowheads="1"/>
          </p:cNvSpPr>
          <p:nvPr/>
        </p:nvSpPr>
        <p:spPr bwMode="auto">
          <a:xfrm>
            <a:off x="457200" y="1015999"/>
            <a:ext cx="8153400" cy="5300663"/>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200" dirty="0">
                <a:latin typeface="Century Gothic" pitchFamily="34" charset="0"/>
              </a:rPr>
              <a:t>Static data validation</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Credit Terms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Daybooks / Daybook Sets /Default Daybooks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GL Accounts / Sub-Accounts / </a:t>
            </a:r>
            <a:r>
              <a:rPr lang="en-IE">
                <a:latin typeface="Century Gothic" pitchFamily="34" charset="0"/>
              </a:rPr>
              <a:t>Cost </a:t>
            </a:r>
            <a:r>
              <a:rPr lang="en-IE" smtClean="0">
                <a:latin typeface="Century Gothic" pitchFamily="34" charset="0"/>
              </a:rPr>
              <a:t>Centers </a:t>
            </a:r>
            <a:r>
              <a:rPr lang="en-IE" dirty="0">
                <a:latin typeface="Century Gothic" pitchFamily="34" charset="0"/>
              </a:rPr>
              <a:t>/ Projects / GL Mask</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Accounting and Operation </a:t>
            </a:r>
            <a:r>
              <a:rPr lang="en-IE">
                <a:latin typeface="Century Gothic" pitchFamily="34" charset="0"/>
              </a:rPr>
              <a:t>Control </a:t>
            </a:r>
            <a:r>
              <a:rPr lang="en-IE" smtClean="0">
                <a:latin typeface="Century Gothic" pitchFamily="34" charset="0"/>
              </a:rPr>
              <a:t>(for example, Sales </a:t>
            </a:r>
            <a:r>
              <a:rPr lang="en-IE" dirty="0">
                <a:latin typeface="Century Gothic" pitchFamily="34" charset="0"/>
              </a:rPr>
              <a:t>Order Control, Domain/Acct Control)</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Business Relations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Customer / End User / Ship-to / Bill-to data</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Suppliers / Remit-to data</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Other Addresses (Sales Person, Company)</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Payment Formats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Product Lines / Inventory Account Maintenance / Sales Account Maintenance</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Tax Type, Class, Usage, Base, Zone, Environment, Rate</a:t>
            </a:r>
          </a:p>
          <a:p>
            <a:pPr marL="342900" indent="-342900" defTabSz="914400">
              <a:lnSpc>
                <a:spcPct val="85000"/>
              </a:lnSpc>
              <a:spcBef>
                <a:spcPct val="30000"/>
              </a:spcBef>
              <a:buClr>
                <a:schemeClr val="accent2"/>
              </a:buClr>
              <a:buFontTx/>
              <a:buChar char="•"/>
            </a:pPr>
            <a:r>
              <a:rPr lang="en-IE" sz="2200" dirty="0">
                <a:latin typeface="Century Gothic" pitchFamily="34" charset="0"/>
              </a:rPr>
              <a:t>The above </a:t>
            </a:r>
            <a:r>
              <a:rPr lang="en-IE" sz="2200" dirty="0" smtClean="0">
                <a:latin typeface="Century Gothic" pitchFamily="34" charset="0"/>
              </a:rPr>
              <a:t>list is incomplete and </a:t>
            </a:r>
            <a:r>
              <a:rPr lang="en-IE" sz="2200" dirty="0">
                <a:latin typeface="Century Gothic" pitchFamily="34" charset="0"/>
              </a:rPr>
              <a:t>may need to be extended depending on individual </a:t>
            </a:r>
            <a:r>
              <a:rPr lang="en-IE" sz="2200" dirty="0" smtClean="0">
                <a:latin typeface="Century Gothic" pitchFamily="34" charset="0"/>
              </a:rPr>
              <a:t>implementations</a:t>
            </a:r>
            <a:endParaRPr lang="en-US" sz="2200" dirty="0">
              <a:latin typeface="Century Gothic"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1682" name="Title 4"/>
          <p:cNvSpPr>
            <a:spLocks noGrp="1"/>
          </p:cNvSpPr>
          <p:nvPr>
            <p:ph type="title"/>
          </p:nvPr>
        </p:nvSpPr>
        <p:spPr>
          <a:xfrm>
            <a:off x="457200" y="182563"/>
            <a:ext cx="8229600" cy="709612"/>
          </a:xfrm>
        </p:spPr>
        <p:txBody>
          <a:bodyPr/>
          <a:lstStyle/>
          <a:p>
            <a:pPr eaLnBrk="1" hangingPunct="1"/>
            <a:r>
              <a:rPr lang="en-US" sz="3000" dirty="0" smtClean="0">
                <a:solidFill>
                  <a:srgbClr val="4F4F4F"/>
                </a:solidFill>
                <a:latin typeface="Century Gothic" pitchFamily="34" charset="0"/>
                <a:cs typeface="Century Gothic" pitchFamily="34" charset="0"/>
              </a:rPr>
              <a:t>Post-conversion Set Up – Mandatory Data</a:t>
            </a:r>
          </a:p>
        </p:txBody>
      </p:sp>
      <p:sp>
        <p:nvSpPr>
          <p:cNvPr id="71683" name="Rectangle 4"/>
          <p:cNvSpPr>
            <a:spLocks noChangeArrowheads="1"/>
          </p:cNvSpPr>
          <p:nvPr/>
        </p:nvSpPr>
        <p:spPr bwMode="auto">
          <a:xfrm>
            <a:off x="457200" y="973138"/>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pPr>
            <a:r>
              <a:rPr lang="en-IE" sz="2800" dirty="0">
                <a:latin typeface="Century Gothic" pitchFamily="34" charset="0"/>
              </a:rPr>
              <a:t>Structured </a:t>
            </a:r>
            <a:r>
              <a:rPr lang="en-IE" sz="2800" dirty="0" smtClean="0">
                <a:latin typeface="Century Gothic" pitchFamily="34" charset="0"/>
              </a:rPr>
              <a:t>Reports</a:t>
            </a:r>
          </a:p>
          <a:p>
            <a:pPr marL="231775" lvl="1" indent="-231775" defTabSz="914400">
              <a:lnSpc>
                <a:spcPct val="80000"/>
              </a:lnSpc>
              <a:spcBef>
                <a:spcPct val="25000"/>
              </a:spcBef>
              <a:buClr>
                <a:schemeClr val="accent2"/>
              </a:buClr>
              <a:buFont typeface="Arial" pitchFamily="34" charset="0"/>
              <a:buChar char="•"/>
            </a:pPr>
            <a:r>
              <a:rPr lang="en-IE" sz="2400" dirty="0">
                <a:latin typeface="Century Gothic" pitchFamily="34" charset="0"/>
              </a:rPr>
              <a:t>Balance Sheet</a:t>
            </a:r>
          </a:p>
          <a:p>
            <a:pPr marL="280988" lvl="2" indent="-109538" defTabSz="914400">
              <a:lnSpc>
                <a:spcPct val="80000"/>
              </a:lnSpc>
              <a:spcBef>
                <a:spcPct val="20000"/>
              </a:spcBef>
              <a:buClr>
                <a:schemeClr val="accent2"/>
              </a:buClr>
            </a:pPr>
            <a:r>
              <a:rPr lang="en-US" sz="2000" dirty="0" smtClean="0">
                <a:latin typeface="Tahoma" pitchFamily="34" charset="0"/>
              </a:rPr>
              <a:t> </a:t>
            </a:r>
            <a:r>
              <a:rPr lang="en-US" sz="2000" dirty="0">
                <a:latin typeface="Tahoma" pitchFamily="34" charset="0"/>
              </a:rPr>
              <a:t>	</a:t>
            </a:r>
            <a:r>
              <a:rPr lang="en-US" sz="2000" dirty="0">
                <a:latin typeface="Century Gothic" pitchFamily="34" charset="0"/>
              </a:rPr>
              <a:t>The Balance Sheet Report (25.15.5.4) runs based on report structures implemented using the Budget function. The system constructs the balance sheet based on the accounts specified in the report structure. All other accounts are excluded. Refer to the </a:t>
            </a:r>
            <a:r>
              <a:rPr lang="en-US" sz="2000" i="1" dirty="0">
                <a:latin typeface="Century Gothic" pitchFamily="34" charset="0"/>
              </a:rPr>
              <a:t>QAD EE Financials User Guide</a:t>
            </a:r>
            <a:r>
              <a:rPr lang="en-US" sz="2000" dirty="0">
                <a:latin typeface="Century Gothic" pitchFamily="34" charset="0"/>
              </a:rPr>
              <a:t> for more information</a:t>
            </a:r>
            <a:r>
              <a:rPr lang="en-US" sz="2800" dirty="0">
                <a:latin typeface="Century Gothic" pitchFamily="34" charset="0"/>
              </a:rPr>
              <a:t> </a:t>
            </a:r>
            <a:endParaRPr lang="en-IE" sz="2400" dirty="0">
              <a:latin typeface="Century Gothic" pitchFamily="34" charset="0"/>
            </a:endParaRPr>
          </a:p>
          <a:p>
            <a:pPr marL="231775" lvl="1" indent="-231775" defTabSz="914400">
              <a:lnSpc>
                <a:spcPct val="80000"/>
              </a:lnSpc>
              <a:spcBef>
                <a:spcPct val="25000"/>
              </a:spcBef>
              <a:buClr>
                <a:schemeClr val="accent2"/>
              </a:buClr>
              <a:buFont typeface="Arial" pitchFamily="34" charset="0"/>
              <a:buChar char="•"/>
            </a:pPr>
            <a:r>
              <a:rPr lang="en-IE" sz="2400" dirty="0">
                <a:latin typeface="Century Gothic" pitchFamily="34" charset="0"/>
              </a:rPr>
              <a:t>Income Statement</a:t>
            </a:r>
          </a:p>
          <a:p>
            <a:pPr marL="231775" lvl="2" indent="-231775" defTabSz="914400">
              <a:lnSpc>
                <a:spcPct val="80000"/>
              </a:lnSpc>
              <a:spcBef>
                <a:spcPct val="20000"/>
              </a:spcBef>
              <a:buClr>
                <a:schemeClr val="accent2"/>
              </a:buClr>
            </a:pPr>
            <a:r>
              <a:rPr lang="en-US" sz="2000" dirty="0">
                <a:latin typeface="Century Gothic" pitchFamily="34" charset="0"/>
              </a:rPr>
              <a:t>   The Income Statement Report (25.15.5.5) runs based on report structures implemented using the Budget function. The system constructs the income statement based on the accounts specified in the report structure. All other accounts are excluded. Refer to the </a:t>
            </a:r>
            <a:r>
              <a:rPr lang="en-US" sz="2000" i="1" dirty="0">
                <a:latin typeface="Century Gothic" pitchFamily="34" charset="0"/>
              </a:rPr>
              <a:t>QAD EE Financials User Guide</a:t>
            </a:r>
            <a:r>
              <a:rPr lang="en-US" sz="2000" dirty="0">
                <a:latin typeface="Century Gothic" pitchFamily="34" charset="0"/>
              </a:rPr>
              <a:t> for more </a:t>
            </a:r>
            <a:r>
              <a:rPr lang="en-US" sz="2000" dirty="0" smtClean="0">
                <a:latin typeface="Century Gothic" pitchFamily="34" charset="0"/>
              </a:rPr>
              <a:t>information</a:t>
            </a:r>
            <a:endParaRPr lang="en-IE" sz="2000" dirty="0">
              <a:latin typeface="Century Gothic"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2706"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Set-up – Mandatory Data</a:t>
            </a:r>
            <a:endParaRPr lang="en-US" sz="2800" dirty="0" smtClean="0">
              <a:solidFill>
                <a:srgbClr val="4F4F4F"/>
              </a:solidFill>
              <a:latin typeface="Century Gothic" pitchFamily="34" charset="0"/>
              <a:cs typeface="Century Gothic" pitchFamily="34" charset="0"/>
            </a:endParaRPr>
          </a:p>
        </p:txBody>
      </p:sp>
      <p:sp>
        <p:nvSpPr>
          <p:cNvPr id="72707" name="Rectangle 3"/>
          <p:cNvSpPr>
            <a:spLocks noChangeArrowheads="1"/>
          </p:cNvSpPr>
          <p:nvPr/>
        </p:nvSpPr>
        <p:spPr bwMode="auto">
          <a:xfrm>
            <a:off x="457200" y="1044575"/>
            <a:ext cx="8153400" cy="45783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pPr>
            <a:r>
              <a:rPr lang="en-IE" sz="2800" dirty="0">
                <a:latin typeface="Century Gothic" pitchFamily="34" charset="0"/>
              </a:rPr>
              <a:t>Invoice Status Codes</a:t>
            </a:r>
          </a:p>
          <a:p>
            <a:pPr marL="0" lvl="1" defTabSz="914400">
              <a:lnSpc>
                <a:spcPct val="80000"/>
              </a:lnSpc>
              <a:spcBef>
                <a:spcPct val="25000"/>
              </a:spcBef>
              <a:buClr>
                <a:srgbClr val="2461AA"/>
              </a:buClr>
              <a:buFont typeface="Times New Roman" pitchFamily="18" charset="0"/>
              <a:buNone/>
            </a:pPr>
            <a:r>
              <a:rPr lang="en-US" sz="2400" dirty="0" smtClean="0">
                <a:latin typeface="Century Gothic" pitchFamily="34" charset="0"/>
              </a:rPr>
              <a:t>Rename </a:t>
            </a:r>
            <a:r>
              <a:rPr lang="en-US" sz="2400" dirty="0">
                <a:latin typeface="Century Gothic" pitchFamily="34" charset="0"/>
              </a:rPr>
              <a:t>or replace codes provided by the </a:t>
            </a:r>
            <a:r>
              <a:rPr lang="en-US" sz="2400" dirty="0" smtClean="0">
                <a:latin typeface="Century Gothic" pitchFamily="34" charset="0"/>
              </a:rPr>
              <a:t>conversion. The </a:t>
            </a:r>
            <a:r>
              <a:rPr lang="en-US" sz="2400" dirty="0">
                <a:latin typeface="Century Gothic" pitchFamily="34" charset="0"/>
              </a:rPr>
              <a:t>conversion only creates three invoice status codes. Consider the number of </a:t>
            </a:r>
            <a:r>
              <a:rPr lang="en-US" sz="2400" dirty="0" smtClean="0">
                <a:latin typeface="Century Gothic" pitchFamily="34" charset="0"/>
              </a:rPr>
              <a:t>codes needed </a:t>
            </a:r>
            <a:r>
              <a:rPr lang="en-US" sz="2400" dirty="0">
                <a:latin typeface="Century Gothic" pitchFamily="34" charset="0"/>
              </a:rPr>
              <a:t>for </a:t>
            </a:r>
            <a:r>
              <a:rPr lang="en-US" sz="2400" dirty="0" smtClean="0">
                <a:latin typeface="Century Gothic" pitchFamily="34" charset="0"/>
              </a:rPr>
              <a:t>receiver and </a:t>
            </a:r>
            <a:r>
              <a:rPr lang="en-US" sz="2400" dirty="0">
                <a:latin typeface="Century Gothic" pitchFamily="34" charset="0"/>
              </a:rPr>
              <a:t>financial </a:t>
            </a:r>
            <a:r>
              <a:rPr lang="en-US" sz="2400" dirty="0" smtClean="0">
                <a:latin typeface="Century Gothic" pitchFamily="34" charset="0"/>
              </a:rPr>
              <a:t>matching. Decide </a:t>
            </a:r>
            <a:r>
              <a:rPr lang="en-US" sz="2400" dirty="0">
                <a:latin typeface="Century Gothic" pitchFamily="34" charset="0"/>
              </a:rPr>
              <a:t>at what point in the process invoices are deemed to be approved, released for </a:t>
            </a:r>
            <a:r>
              <a:rPr lang="en-US" sz="2400" dirty="0" smtClean="0">
                <a:latin typeface="Century Gothic" pitchFamily="34" charset="0"/>
              </a:rPr>
              <a:t>payment, and </a:t>
            </a:r>
            <a:r>
              <a:rPr lang="en-US" sz="2400" dirty="0">
                <a:latin typeface="Century Gothic" pitchFamily="34" charset="0"/>
              </a:rPr>
              <a:t>so </a:t>
            </a:r>
            <a:r>
              <a:rPr lang="en-US" sz="2400" dirty="0" smtClean="0">
                <a:latin typeface="Century Gothic" pitchFamily="34" charset="0"/>
              </a:rPr>
              <a:t>on. Set </a:t>
            </a:r>
            <a:r>
              <a:rPr lang="en-US" sz="2400" dirty="0">
                <a:latin typeface="Century Gothic" pitchFamily="34" charset="0"/>
              </a:rPr>
              <a:t>up new status codes and assign them to suppliers (and customers) as </a:t>
            </a:r>
            <a:r>
              <a:rPr lang="en-US" sz="2400" dirty="0" smtClean="0">
                <a:latin typeface="Century Gothic" pitchFamily="34" charset="0"/>
              </a:rPr>
              <a:t>appropriate. Refer </a:t>
            </a:r>
            <a:r>
              <a:rPr lang="en-US" sz="2400" dirty="0">
                <a:latin typeface="Century Gothic" pitchFamily="34" charset="0"/>
              </a:rPr>
              <a:t>to the </a:t>
            </a:r>
            <a:r>
              <a:rPr lang="en-US" sz="2400" i="1" dirty="0">
                <a:latin typeface="Century Gothic" pitchFamily="34" charset="0"/>
              </a:rPr>
              <a:t>QAD EE Financials User Guide</a:t>
            </a:r>
            <a:r>
              <a:rPr lang="en-US" sz="2400" dirty="0">
                <a:latin typeface="Century Gothic" pitchFamily="34" charset="0"/>
              </a:rPr>
              <a:t> for more </a:t>
            </a:r>
            <a:r>
              <a:rPr lang="en-US" sz="2400" dirty="0" smtClean="0">
                <a:latin typeface="Century Gothic" pitchFamily="34" charset="0"/>
              </a:rPr>
              <a:t>information</a:t>
            </a:r>
            <a:endParaRPr lang="en-US" sz="2400" dirty="0">
              <a:latin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3730"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73731" name="Rectangle 3"/>
          <p:cNvSpPr>
            <a:spLocks noChangeArrowheads="1"/>
          </p:cNvSpPr>
          <p:nvPr/>
        </p:nvSpPr>
        <p:spPr bwMode="auto">
          <a:xfrm>
            <a:off x="457200" y="963613"/>
            <a:ext cx="8153400" cy="47974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dirty="0">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dirty="0">
                <a:latin typeface="Century Gothic" pitchFamily="34" charset="0"/>
              </a:rPr>
              <a:t>Profiles</a:t>
            </a:r>
          </a:p>
          <a:p>
            <a:pPr marL="342900" indent="-342900" defTabSz="914400">
              <a:lnSpc>
                <a:spcPct val="80000"/>
              </a:lnSpc>
              <a:spcBef>
                <a:spcPct val="30000"/>
              </a:spcBef>
              <a:buClr>
                <a:schemeClr val="accent2"/>
              </a:buClr>
              <a:buFontTx/>
              <a:buChar char="•"/>
            </a:pPr>
            <a:r>
              <a:rPr lang="en-IE" sz="2800" dirty="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nchor="b"/>
          <a:lstStyle/>
          <a:p>
            <a:pPr eaLnBrk="1" hangingPunct="1"/>
            <a:r>
              <a:rPr lang="en-US" dirty="0" smtClean="0">
                <a:solidFill>
                  <a:srgbClr val="4F4F4F"/>
                </a:solidFill>
                <a:latin typeface="Century Gothic" pitchFamily="34" charset="0"/>
                <a:cs typeface="Century Gothic" pitchFamily="34" charset="0"/>
              </a:rPr>
              <a:t>Overview of Post-conversion Steps</a:t>
            </a:r>
          </a:p>
        </p:txBody>
      </p:sp>
      <p:graphicFrame>
        <p:nvGraphicFramePr>
          <p:cNvPr id="4" name="Table 3"/>
          <p:cNvGraphicFramePr>
            <a:graphicFrameLocks noGrp="1"/>
          </p:cNvGraphicFramePr>
          <p:nvPr/>
        </p:nvGraphicFramePr>
        <p:xfrm>
          <a:off x="608554" y="940223"/>
          <a:ext cx="4058696" cy="5279601"/>
        </p:xfrm>
        <a:graphic>
          <a:graphicData uri="http://schemas.openxmlformats.org/drawingml/2006/table">
            <a:tbl>
              <a:tblPr/>
              <a:tblGrid>
                <a:gridCol w="285562"/>
                <a:gridCol w="2231798"/>
                <a:gridCol w="927591"/>
                <a:gridCol w="613745"/>
              </a:tblGrid>
              <a:tr h="269596">
                <a:tc>
                  <a:txBody>
                    <a:bodyPr/>
                    <a:lstStyle/>
                    <a:p>
                      <a:pPr marL="0" marR="0" algn="r">
                        <a:lnSpc>
                          <a:spcPct val="115000"/>
                        </a:lnSpc>
                        <a:spcBef>
                          <a:spcPts val="0"/>
                        </a:spcBef>
                        <a:spcAft>
                          <a:spcPts val="0"/>
                        </a:spcAft>
                      </a:pPr>
                      <a:r>
                        <a:rPr lang="en-US" sz="700" b="1">
                          <a:latin typeface="Arial"/>
                          <a:ea typeface="Calibri"/>
                          <a:cs typeface="Times New Roman"/>
                        </a:rPr>
                        <a:t>Step</a:t>
                      </a:r>
                      <a:endParaRPr lang="en-US" sz="600">
                        <a:latin typeface="Calibri"/>
                        <a:ea typeface="Calibri"/>
                        <a:cs typeface="Times New Roman"/>
                      </a:endParaRPr>
                    </a:p>
                    <a:p>
                      <a:pPr marL="0" marR="0" algn="r">
                        <a:lnSpc>
                          <a:spcPct val="115000"/>
                        </a:lnSpc>
                        <a:spcBef>
                          <a:spcPts val="0"/>
                        </a:spcBef>
                        <a:spcAft>
                          <a:spcPts val="0"/>
                        </a:spcAft>
                      </a:pPr>
                      <a:r>
                        <a:rPr lang="en-US" sz="700" b="1">
                          <a:latin typeface="Arial"/>
                          <a:ea typeface="Calibri"/>
                          <a:cs typeface="Times New Roman"/>
                        </a:rPr>
                        <a:t>Seq</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700">
                        <a:latin typeface="Arial"/>
                        <a:ea typeface="Calibri"/>
                        <a:cs typeface="Times New Roman"/>
                      </a:endParaRPr>
                    </a:p>
                    <a:p>
                      <a:pPr marL="0" marR="0">
                        <a:lnSpc>
                          <a:spcPct val="115000"/>
                        </a:lnSpc>
                        <a:spcBef>
                          <a:spcPts val="0"/>
                        </a:spcBef>
                        <a:spcAft>
                          <a:spcPts val="0"/>
                        </a:spcAft>
                      </a:pPr>
                      <a:r>
                        <a:rPr lang="en-US" sz="700" b="1">
                          <a:latin typeface="Arial"/>
                          <a:ea typeface="Calibri"/>
                          <a:cs typeface="Times New Roman"/>
                        </a:rPr>
                        <a:t>Step Name</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600">
                        <a:latin typeface="Calibri"/>
                        <a:ea typeface="Calibri"/>
                        <a:cs typeface="Times New Roman"/>
                      </a:endParaRPr>
                    </a:p>
                    <a:p>
                      <a:pPr marL="0" marR="0">
                        <a:lnSpc>
                          <a:spcPct val="115000"/>
                        </a:lnSpc>
                        <a:spcBef>
                          <a:spcPts val="0"/>
                        </a:spcBef>
                        <a:spcAft>
                          <a:spcPts val="0"/>
                        </a:spcAft>
                      </a:pPr>
                      <a:r>
                        <a:rPr lang="en-US" sz="700" b="1">
                          <a:latin typeface="Arial"/>
                          <a:ea typeface="Calibri"/>
                          <a:cs typeface="Times New Roman"/>
                        </a:rPr>
                        <a:t>File Name</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r>
                        <a:rPr lang="en-US" sz="700" b="1">
                          <a:latin typeface="Arial"/>
                          <a:ea typeface="Calibri"/>
                          <a:cs typeface="Times New Roman"/>
                        </a:rPr>
                        <a:t>MFG/PRO</a:t>
                      </a:r>
                      <a:endParaRPr lang="en-US" sz="600">
                        <a:latin typeface="Calibri"/>
                        <a:ea typeface="Calibri"/>
                        <a:cs typeface="Times New Roman"/>
                      </a:endParaRPr>
                    </a:p>
                    <a:p>
                      <a:pPr marL="0" marR="0">
                        <a:lnSpc>
                          <a:spcPct val="115000"/>
                        </a:lnSpc>
                        <a:spcBef>
                          <a:spcPts val="0"/>
                        </a:spcBef>
                        <a:spcAft>
                          <a:spcPts val="0"/>
                        </a:spcAft>
                      </a:pPr>
                      <a:r>
                        <a:rPr lang="en-US" sz="700" b="1">
                          <a:latin typeface="Arial"/>
                          <a:ea typeface="Calibri"/>
                          <a:cs typeface="Times New Roman"/>
                        </a:rPr>
                        <a:t>Release</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137446">
                <a:tc>
                  <a:txBody>
                    <a:bodyPr/>
                    <a:lstStyle/>
                    <a:p>
                      <a:pPr marL="0" marR="0" algn="r">
                        <a:lnSpc>
                          <a:spcPct val="115000"/>
                        </a:lnSpc>
                        <a:spcBef>
                          <a:spcPts val="0"/>
                        </a:spcBef>
                        <a:spcAft>
                          <a:spcPts val="0"/>
                        </a:spcAft>
                      </a:pPr>
                      <a:endParaRPr lang="en-US" sz="7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700" b="1">
                          <a:solidFill>
                            <a:srgbClr val="996600"/>
                          </a:solidFill>
                          <a:latin typeface="Arial"/>
                          <a:ea typeface="Calibri"/>
                          <a:cs typeface="Times New Roman"/>
                        </a:rPr>
                        <a:t>Post-conversion Set Up</a:t>
                      </a:r>
                      <a:endParaRPr lang="en-US" sz="600">
                        <a:latin typeface="Calibri"/>
                        <a:ea typeface="Calibri"/>
                        <a:cs typeface="Times New Roman"/>
                      </a:endParaRPr>
                    </a:p>
                  </a:txBody>
                  <a:tcPr marL="20369" marR="20369" marT="491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700">
                        <a:latin typeface="Arial"/>
                        <a:ea typeface="Calibri"/>
                        <a:cs typeface="Times New Roman"/>
                      </a:endParaRPr>
                    </a:p>
                  </a:txBody>
                  <a:tcPr marL="20369" marR="20369" marT="491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700">
                        <a:latin typeface="Arial"/>
                        <a:ea typeface="Calibri"/>
                        <a:cs typeface="Times New Roman"/>
                      </a:endParaRPr>
                    </a:p>
                  </a:txBody>
                  <a:tcPr marL="20369" marR="20369" marT="4917"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37446">
                <a:tc>
                  <a:txBody>
                    <a:bodyPr/>
                    <a:lstStyle/>
                    <a:p>
                      <a:pPr marL="0" marR="0" algn="r">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700" b="1">
                          <a:solidFill>
                            <a:srgbClr val="996600"/>
                          </a:solidFill>
                          <a:latin typeface="Arial"/>
                          <a:ea typeface="Calibri"/>
                          <a:cs typeface="Times New Roman"/>
                        </a:rPr>
                        <a:t>   Mandatory</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Structured Reports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10.1a</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Balance Sheet</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25.15.5.4</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10.1b</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Income Statement</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25.15.5.5</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10.2</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Invoice Status Codes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10.3</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Daybooks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10.3a</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Daybook</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10.3b</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Daybook Sets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10.4</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Security</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10.4a</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Roles and Permissions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10.4b</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a:t>
                      </a:r>
                      <a:r>
                        <a:rPr lang="en-US" sz="600">
                          <a:latin typeface="Arial"/>
                          <a:ea typeface="Calibri"/>
                          <a:cs typeface="Times New Roman"/>
                        </a:rPr>
                        <a:t>Update Domain/Entity/User</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10.5</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Tax Periods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10.6</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Reporting Periods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10.7</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Profiles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10.7a</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Sub-account Profiles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10.7b</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Cost Center Profiles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10.7c</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Project Profiles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10.7d</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Customer Account Profiles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10.7e</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Purchase Account Profiles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10.7f</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Sales Account Profiles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10.7g</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a:t>
                      </a:r>
                      <a:r>
                        <a:rPr lang="en-US" sz="600" b="1">
                          <a:latin typeface="Arial"/>
                          <a:ea typeface="Calibri"/>
                          <a:cs typeface="Times New Roman"/>
                        </a:rPr>
                        <a:t>Configure Daemons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446">
                <a:tc>
                  <a:txBody>
                    <a:bodyPr/>
                    <a:lstStyle/>
                    <a:p>
                      <a:pPr marL="0" marR="0" algn="r">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700" b="1">
                          <a:solidFill>
                            <a:srgbClr val="996600"/>
                          </a:solidFill>
                          <a:latin typeface="Arial"/>
                          <a:ea typeface="Calibri"/>
                          <a:cs typeface="Times New Roman"/>
                        </a:rPr>
                        <a:t>   Non-mandatory</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10.8</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Accounting Layers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10.9</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Cash Groups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10.10</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Report Structures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10.11</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Taxes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839">
                <a:tc>
                  <a:txBody>
                    <a:bodyPr/>
                    <a:lstStyle/>
                    <a:p>
                      <a:pPr marL="0" marR="0" algn="r">
                        <a:lnSpc>
                          <a:spcPct val="115000"/>
                        </a:lnSpc>
                        <a:spcBef>
                          <a:spcPts val="0"/>
                        </a:spcBef>
                        <a:spcAft>
                          <a:spcPts val="0"/>
                        </a:spcAft>
                      </a:pPr>
                      <a:r>
                        <a:rPr lang="en-US" sz="600">
                          <a:latin typeface="Arial"/>
                          <a:ea typeface="Calibri"/>
                          <a:cs typeface="Times New Roman"/>
                        </a:rPr>
                        <a:t>10.11a</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Tax Codes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839">
                <a:tc>
                  <a:txBody>
                    <a:bodyPr/>
                    <a:lstStyle/>
                    <a:p>
                      <a:pPr marL="0" marR="0" algn="r">
                        <a:lnSpc>
                          <a:spcPct val="115000"/>
                        </a:lnSpc>
                        <a:spcBef>
                          <a:spcPts val="0"/>
                        </a:spcBef>
                        <a:spcAft>
                          <a:spcPts val="0"/>
                        </a:spcAft>
                      </a:pPr>
                      <a:r>
                        <a:rPr lang="en-US" sz="600">
                          <a:latin typeface="Arial"/>
                          <a:ea typeface="Calibri"/>
                          <a:cs typeface="Times New Roman"/>
                        </a:rPr>
                        <a:t>10.11b</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Tax Boxes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839">
                <a:tc>
                  <a:txBody>
                    <a:bodyPr/>
                    <a:lstStyle/>
                    <a:p>
                      <a:pPr marL="0" marR="0" algn="r">
                        <a:lnSpc>
                          <a:spcPct val="115000"/>
                        </a:lnSpc>
                        <a:spcBef>
                          <a:spcPts val="0"/>
                        </a:spcBef>
                        <a:spcAft>
                          <a:spcPts val="0"/>
                        </a:spcAft>
                      </a:pPr>
                      <a:r>
                        <a:rPr lang="en-US" sz="600">
                          <a:latin typeface="Arial"/>
                          <a:ea typeface="Calibri"/>
                          <a:cs typeface="Times New Roman"/>
                        </a:rPr>
                        <a:t>10.11c</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Tax Groups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839">
                <a:tc>
                  <a:txBody>
                    <a:bodyPr/>
                    <a:lstStyle/>
                    <a:p>
                      <a:pPr marL="0" marR="0" algn="r">
                        <a:lnSpc>
                          <a:spcPct val="115000"/>
                        </a:lnSpc>
                        <a:spcBef>
                          <a:spcPts val="0"/>
                        </a:spcBef>
                        <a:spcAft>
                          <a:spcPts val="0"/>
                        </a:spcAft>
                      </a:pPr>
                      <a:r>
                        <a:rPr lang="en-US" sz="600">
                          <a:latin typeface="Arial"/>
                          <a:ea typeface="Calibri"/>
                          <a:cs typeface="Times New Roman"/>
                        </a:rPr>
                        <a:t>10.11d</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Update Tax Rates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839">
                <a:tc>
                  <a:txBody>
                    <a:bodyPr/>
                    <a:lstStyle/>
                    <a:p>
                      <a:pPr marL="0" marR="0" algn="r">
                        <a:lnSpc>
                          <a:spcPct val="115000"/>
                        </a:lnSpc>
                        <a:spcBef>
                          <a:spcPts val="0"/>
                        </a:spcBef>
                        <a:spcAft>
                          <a:spcPts val="0"/>
                        </a:spcAft>
                      </a:pPr>
                      <a:r>
                        <a:rPr lang="en-US" sz="600">
                          <a:latin typeface="Arial"/>
                          <a:ea typeface="Calibri"/>
                          <a:cs typeface="Times New Roman"/>
                        </a:rPr>
                        <a:t>10.11e</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a:latin typeface="Arial"/>
                          <a:ea typeface="Calibri"/>
                          <a:cs typeface="Times New Roman"/>
                        </a:rPr>
                        <a:t>         Posting Tax Group Update</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10.12</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Supplementary Analysis Fields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10.13</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Customer Credit Checking</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10.14</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Customer/Supplier Payment Statuses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10.15</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Customer/Supplier Control Accounts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8568">
                <a:tc>
                  <a:txBody>
                    <a:bodyPr/>
                    <a:lstStyle/>
                    <a:p>
                      <a:pPr marL="0" marR="0" algn="r">
                        <a:lnSpc>
                          <a:spcPct val="115000"/>
                        </a:lnSpc>
                        <a:spcBef>
                          <a:spcPts val="0"/>
                        </a:spcBef>
                        <a:spcAft>
                          <a:spcPts val="0"/>
                        </a:spcAft>
                      </a:pPr>
                      <a:r>
                        <a:rPr lang="en-US" sz="600">
                          <a:latin typeface="Arial"/>
                          <a:ea typeface="Calibri"/>
                          <a:cs typeface="Times New Roman"/>
                        </a:rPr>
                        <a:t>10.16</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600" b="1">
                          <a:latin typeface="Arial"/>
                          <a:ea typeface="Calibri"/>
                          <a:cs typeface="Times New Roman"/>
                        </a:rPr>
                        <a:t>       Additional Profiles</a:t>
                      </a:r>
                      <a:endParaRPr lang="en-US" sz="600">
                        <a:latin typeface="Calibri"/>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600">
                        <a:latin typeface="Arial"/>
                        <a:ea typeface="Calibri"/>
                        <a:cs typeface="Times New Roman"/>
                      </a:endParaRPr>
                    </a:p>
                  </a:txBody>
                  <a:tcPr marL="20369" marR="20369" marT="491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4754"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74755" name="Rectangle 3"/>
          <p:cNvSpPr>
            <a:spLocks noChangeArrowheads="1"/>
          </p:cNvSpPr>
          <p:nvPr/>
        </p:nvSpPr>
        <p:spPr bwMode="auto">
          <a:xfrm>
            <a:off x="457200" y="1023938"/>
            <a:ext cx="8153400" cy="5257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Daybook sets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5778"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Daybooks</a:t>
            </a:r>
            <a:endParaRPr lang="en-US" dirty="0" smtClean="0">
              <a:solidFill>
                <a:srgbClr val="4F4F4F"/>
              </a:solidFill>
              <a:latin typeface="Century Gothic" pitchFamily="34" charset="0"/>
              <a:cs typeface="Century Gothic" pitchFamily="34" charset="0"/>
            </a:endParaRPr>
          </a:p>
        </p:txBody>
      </p:sp>
      <p:sp>
        <p:nvSpPr>
          <p:cNvPr id="75779" name="Rectangle 3"/>
          <p:cNvSpPr>
            <a:spLocks noChangeArrowheads="1"/>
          </p:cNvSpPr>
          <p:nvPr/>
        </p:nvSpPr>
        <p:spPr bwMode="auto">
          <a:xfrm>
            <a:off x="457200" y="957263"/>
            <a:ext cx="8153400" cy="499745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800" dirty="0">
                <a:latin typeface="Century Gothic" pitchFamily="34" charset="0"/>
              </a:rPr>
              <a:t>Daybooks</a:t>
            </a:r>
          </a:p>
          <a:p>
            <a:pPr marL="742950" lvl="1" indent="-285750" defTabSz="914400">
              <a:lnSpc>
                <a:spcPct val="75000"/>
              </a:lnSpc>
              <a:spcBef>
                <a:spcPct val="25000"/>
              </a:spcBef>
              <a:buClr>
                <a:srgbClr val="2461AA"/>
              </a:buClr>
              <a:buFont typeface="Times New Roman" pitchFamily="18" charset="0"/>
              <a:buNone/>
            </a:pPr>
            <a:r>
              <a:rPr lang="en-US" sz="2400" dirty="0">
                <a:latin typeface="Century Gothic" pitchFamily="34" charset="0"/>
              </a:rPr>
              <a:t>  	Decide </a:t>
            </a:r>
            <a:r>
              <a:rPr lang="en-US" sz="2400">
                <a:latin typeface="Century Gothic" pitchFamily="34" charset="0"/>
              </a:rPr>
              <a:t>if </a:t>
            </a:r>
            <a:r>
              <a:rPr lang="en-US" sz="2400" smtClean="0">
                <a:latin typeface="Century Gothic" pitchFamily="34" charset="0"/>
              </a:rPr>
              <a:t>further </a:t>
            </a:r>
            <a:r>
              <a:rPr lang="en-US" sz="2400" dirty="0">
                <a:latin typeface="Century Gothic" pitchFamily="34" charset="0"/>
              </a:rPr>
              <a:t>reporting granularity is required. Add new daybooks as necessary and assign to transaction types using Default Daybook Maintenance. Optionally, delete or deactivate any </a:t>
            </a:r>
            <a:r>
              <a:rPr lang="en-US" sz="2400">
                <a:latin typeface="Century Gothic" pitchFamily="34" charset="0"/>
              </a:rPr>
              <a:t>unused </a:t>
            </a:r>
            <a:r>
              <a:rPr lang="en-US" sz="2400" smtClean="0">
                <a:latin typeface="Century Gothic" pitchFamily="34" charset="0"/>
              </a:rPr>
              <a:t>daybooks</a:t>
            </a:r>
            <a:endParaRPr lang="en-IE" sz="2400" dirty="0">
              <a:latin typeface="Century Gothic" pitchFamily="34" charset="0"/>
            </a:endParaRPr>
          </a:p>
          <a:p>
            <a:pPr marL="342900" indent="-342900" defTabSz="914400">
              <a:lnSpc>
                <a:spcPct val="75000"/>
              </a:lnSpc>
              <a:spcBef>
                <a:spcPct val="30000"/>
              </a:spcBef>
              <a:buClr>
                <a:schemeClr val="accent2"/>
              </a:buClr>
              <a:buFontTx/>
              <a:buChar char="•"/>
            </a:pPr>
            <a:r>
              <a:rPr lang="en-IE" sz="2800" dirty="0">
                <a:latin typeface="Century Gothic" pitchFamily="34" charset="0"/>
              </a:rPr>
              <a:t>Daybook Sets</a:t>
            </a:r>
          </a:p>
          <a:p>
            <a:pPr marL="742950" lvl="1" indent="-285750" defTabSz="914400">
              <a:lnSpc>
                <a:spcPct val="75000"/>
              </a:lnSpc>
              <a:spcBef>
                <a:spcPct val="25000"/>
              </a:spcBef>
              <a:buClr>
                <a:srgbClr val="2461AA"/>
              </a:buClr>
              <a:buFont typeface="Times New Roman" pitchFamily="18" charset="0"/>
              <a:buNone/>
            </a:pPr>
            <a:r>
              <a:rPr lang="en-US" sz="2400" dirty="0">
                <a:latin typeface="Century Gothic" pitchFamily="34" charset="0"/>
              </a:rPr>
              <a:t>   At least one daybook set is mandatory</a:t>
            </a:r>
            <a:r>
              <a:rPr lang="en-US" sz="2400">
                <a:latin typeface="Century Gothic" pitchFamily="34" charset="0"/>
              </a:rPr>
              <a:t>. </a:t>
            </a:r>
            <a:r>
              <a:rPr lang="en-US" sz="2400" smtClean="0">
                <a:latin typeface="Century Gothic" pitchFamily="34" charset="0"/>
              </a:rPr>
              <a:t>You can use additional </a:t>
            </a:r>
            <a:r>
              <a:rPr lang="en-US" sz="2400">
                <a:latin typeface="Century Gothic" pitchFamily="34" charset="0"/>
              </a:rPr>
              <a:t>daybook </a:t>
            </a:r>
            <a:r>
              <a:rPr lang="en-US" sz="2400" smtClean="0">
                <a:latin typeface="Century Gothic" pitchFamily="34" charset="0"/>
              </a:rPr>
              <a:t>sets to </a:t>
            </a:r>
            <a:r>
              <a:rPr lang="en-US" sz="2400" dirty="0">
                <a:latin typeface="Century Gothic" pitchFamily="34" charset="0"/>
              </a:rPr>
              <a:t>facilitate multiple invoice/credit note number ranges. Their use is optional</a:t>
            </a:r>
            <a:r>
              <a:rPr lang="en-US" sz="2400">
                <a:latin typeface="Century Gothic" pitchFamily="34" charset="0"/>
              </a:rPr>
              <a:t>. </a:t>
            </a:r>
            <a:r>
              <a:rPr lang="en-US" sz="2400" smtClean="0">
                <a:latin typeface="Century Gothic" pitchFamily="34" charset="0"/>
              </a:rPr>
              <a:t>You can define Daybook sets for </a:t>
            </a:r>
            <a:r>
              <a:rPr lang="en-US" sz="2400" dirty="0">
                <a:latin typeface="Century Gothic" pitchFamily="34" charset="0"/>
              </a:rPr>
              <a:t>an entire domain or for individual sites. In the latter case</a:t>
            </a:r>
            <a:r>
              <a:rPr lang="en-US" sz="2400">
                <a:latin typeface="Century Gothic" pitchFamily="34" charset="0"/>
              </a:rPr>
              <a:t>, </a:t>
            </a:r>
            <a:r>
              <a:rPr lang="en-US" sz="2400" smtClean="0">
                <a:latin typeface="Century Gothic" pitchFamily="34" charset="0"/>
              </a:rPr>
              <a:t>you must assign the daybook sets to </a:t>
            </a:r>
            <a:r>
              <a:rPr lang="en-US" sz="2400" dirty="0">
                <a:latin typeface="Century Gothic" pitchFamily="34" charset="0"/>
              </a:rPr>
              <a:t>the desired sites. Refer to the </a:t>
            </a:r>
            <a:r>
              <a:rPr lang="en-US" sz="2400" i="1" dirty="0">
                <a:latin typeface="Century Gothic" pitchFamily="34" charset="0"/>
              </a:rPr>
              <a:t>QAD EE Financials User Guide</a:t>
            </a:r>
            <a:r>
              <a:rPr lang="en-US" sz="2400" dirty="0">
                <a:latin typeface="Century Gothic" pitchFamily="34" charset="0"/>
              </a:rPr>
              <a:t> for </a:t>
            </a:r>
            <a:r>
              <a:rPr lang="en-US" sz="2400">
                <a:latin typeface="Century Gothic" pitchFamily="34" charset="0"/>
              </a:rPr>
              <a:t>more </a:t>
            </a:r>
            <a:r>
              <a:rPr lang="en-US" sz="2400" smtClean="0">
                <a:latin typeface="Century Gothic" pitchFamily="34" charset="0"/>
              </a:rPr>
              <a:t>information</a:t>
            </a:r>
            <a:endParaRPr lang="en-US" sz="2400" dirty="0">
              <a:latin typeface="Century Gothic"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6802"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76803" name="Rectangle 3"/>
          <p:cNvSpPr>
            <a:spLocks noChangeArrowheads="1"/>
          </p:cNvSpPr>
          <p:nvPr/>
        </p:nvSpPr>
        <p:spPr bwMode="auto">
          <a:xfrm>
            <a:off x="457200" y="1003300"/>
            <a:ext cx="8153400" cy="47879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Update Domain/Entity/User</a:t>
            </a:r>
          </a:p>
          <a:p>
            <a:pPr marL="342900" indent="-342900" defTabSz="914400">
              <a:lnSpc>
                <a:spcPct val="80000"/>
              </a:lnSpc>
              <a:spcBef>
                <a:spcPct val="30000"/>
              </a:spcBef>
              <a:buClr>
                <a:srgbClr val="890C4C"/>
              </a:buClr>
              <a:buFont typeface="Webdings" pitchFamily="18" charset="2"/>
              <a:buChar char="5"/>
            </a:pP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Tahoma"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7826"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Security</a:t>
            </a:r>
            <a:endParaRPr lang="en-US" dirty="0" smtClean="0">
              <a:solidFill>
                <a:srgbClr val="4F4F4F"/>
              </a:solidFill>
              <a:latin typeface="Century Gothic" pitchFamily="34" charset="0"/>
              <a:cs typeface="Century Gothic" pitchFamily="34" charset="0"/>
            </a:endParaRPr>
          </a:p>
        </p:txBody>
      </p:sp>
      <p:sp>
        <p:nvSpPr>
          <p:cNvPr id="77827" name="Rectangle 3"/>
          <p:cNvSpPr>
            <a:spLocks noChangeArrowheads="1"/>
          </p:cNvSpPr>
          <p:nvPr/>
        </p:nvSpPr>
        <p:spPr bwMode="auto">
          <a:xfrm>
            <a:off x="457200" y="973138"/>
            <a:ext cx="8153400" cy="47180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Roles and Permissions</a:t>
            </a:r>
          </a:p>
          <a:p>
            <a:pPr marL="742950" lvl="1" indent="-285750" defTabSz="914400">
              <a:lnSpc>
                <a:spcPct val="90000"/>
              </a:lnSpc>
              <a:spcBef>
                <a:spcPct val="25000"/>
              </a:spcBef>
              <a:buClr>
                <a:schemeClr val="accent2"/>
              </a:buClr>
              <a:buFont typeface="Arial" charset="0"/>
              <a:buChar char="-"/>
            </a:pPr>
            <a:r>
              <a:rPr lang="en-US" sz="2400" dirty="0">
                <a:latin typeface="Century Gothic" pitchFamily="34" charset="0"/>
              </a:rPr>
              <a:t>Roles and permissions are similar to User Group Maintenance and Menu Security Maintenance in older versions of MFG/PRO for granting access by role.</a:t>
            </a:r>
          </a:p>
          <a:p>
            <a:pPr marL="742950" lvl="1" indent="-285750" defTabSz="914400">
              <a:lnSpc>
                <a:spcPct val="90000"/>
              </a:lnSpc>
              <a:spcBef>
                <a:spcPct val="25000"/>
              </a:spcBef>
              <a:buClr>
                <a:schemeClr val="accent2"/>
              </a:buClr>
              <a:buFont typeface="Arial" charset="0"/>
              <a:buChar char="-"/>
            </a:pPr>
            <a:r>
              <a:rPr lang="en-US" sz="2400" dirty="0">
                <a:latin typeface="Century Gothic" pitchFamily="34" charset="0"/>
              </a:rPr>
              <a:t>Set up notification roles, including e-mail notification, and associated users for customers, suppliers, end users and engineers.</a:t>
            </a:r>
            <a:endParaRPr lang="en-IE" sz="2400" dirty="0">
              <a:latin typeface="Century Gothic" pitchFamily="34" charset="0"/>
            </a:endParaRPr>
          </a:p>
          <a:p>
            <a:pPr marL="342900" indent="-342900" defTabSz="914400">
              <a:lnSpc>
                <a:spcPct val="80000"/>
              </a:lnSpc>
              <a:spcBef>
                <a:spcPct val="30000"/>
              </a:spcBef>
              <a:buClr>
                <a:schemeClr val="accent2"/>
              </a:buClr>
              <a:buFontTx/>
              <a:buChar char="•"/>
            </a:pPr>
            <a:r>
              <a:rPr lang="en-IE" sz="2800" dirty="0">
                <a:latin typeface="Century Gothic" pitchFamily="34" charset="0"/>
              </a:rPr>
              <a:t>Update Domain/Entity/User</a:t>
            </a:r>
          </a:p>
          <a:p>
            <a:pPr marL="742950" lvl="1" indent="-285750" defTabSz="914400">
              <a:lnSpc>
                <a:spcPct val="80000"/>
              </a:lnSpc>
              <a:spcBef>
                <a:spcPct val="25000"/>
              </a:spcBef>
              <a:buClr>
                <a:srgbClr val="2461AA"/>
              </a:buClr>
            </a:pPr>
            <a:r>
              <a:rPr lang="en-US" sz="2400" dirty="0">
                <a:latin typeface="Century Gothic" pitchFamily="34" charset="0"/>
              </a:rPr>
              <a:t>	Grant access by user to entities and domains.</a:t>
            </a: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800" dirty="0">
              <a:latin typeface="Tahoma"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Tahoma"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8850"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78851"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latin typeface="Century Gothic" pitchFamily="34" charset="0"/>
              </a:rPr>
              <a:t>Tax Periods</a:t>
            </a:r>
          </a:p>
          <a:p>
            <a:pPr marL="342900" indent="-342900" defTabSz="914400">
              <a:lnSpc>
                <a:spcPct val="80000"/>
              </a:lnSpc>
              <a:spcBef>
                <a:spcPct val="30000"/>
              </a:spcBef>
              <a:buClr>
                <a:srgbClr val="890C4C"/>
              </a:buClr>
              <a:buFont typeface="Webdings" pitchFamily="18" charset="2"/>
              <a:buNone/>
            </a:pP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Tahoma"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9874"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Tax Periods</a:t>
            </a:r>
            <a:endParaRPr lang="en-US" dirty="0" smtClean="0">
              <a:solidFill>
                <a:srgbClr val="4F4F4F"/>
              </a:solidFill>
              <a:latin typeface="Century Gothic" pitchFamily="34" charset="0"/>
              <a:cs typeface="Century Gothic" pitchFamily="34" charset="0"/>
            </a:endParaRPr>
          </a:p>
        </p:txBody>
      </p:sp>
      <p:sp>
        <p:nvSpPr>
          <p:cNvPr id="79875" name="Rectangle 3"/>
          <p:cNvSpPr>
            <a:spLocks noChangeArrowheads="1"/>
          </p:cNvSpPr>
          <p:nvPr/>
        </p:nvSpPr>
        <p:spPr bwMode="auto">
          <a:xfrm>
            <a:off x="457200" y="1014413"/>
            <a:ext cx="8153400" cy="4757737"/>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US" sz="2800" smtClean="0">
                <a:latin typeface="Century Gothic" pitchFamily="34" charset="0"/>
              </a:rPr>
              <a:t>You must create Tax Periods from </a:t>
            </a:r>
            <a:r>
              <a:rPr lang="en-US" sz="2800" dirty="0">
                <a:latin typeface="Century Gothic" pitchFamily="34" charset="0"/>
              </a:rPr>
              <a:t>the GL calendar unless the Create Entity Tax Periods parameter for each domain in the Conversion Parameters Utility was set to </a:t>
            </a:r>
            <a:r>
              <a:rPr lang="en-US" sz="2800" dirty="0" smtClean="0">
                <a:latin typeface="Century Gothic" pitchFamily="34" charset="0"/>
              </a:rPr>
              <a:t>Yes</a:t>
            </a: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None/>
            </a:pP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Tahoma"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0898"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80899" name="Rectangle 3"/>
          <p:cNvSpPr>
            <a:spLocks noChangeArrowheads="1"/>
          </p:cNvSpPr>
          <p:nvPr/>
        </p:nvSpPr>
        <p:spPr bwMode="auto">
          <a:xfrm>
            <a:off x="457200" y="1033463"/>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dirty="0">
                <a:latin typeface="Century Gothic" pitchFamily="34" charset="0"/>
              </a:rPr>
              <a:t>Reporting Periods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1922"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Reporting Periods</a:t>
            </a:r>
            <a:endParaRPr lang="en-US" dirty="0" smtClean="0">
              <a:solidFill>
                <a:srgbClr val="4F4F4F"/>
              </a:solidFill>
              <a:latin typeface="Century Gothic" pitchFamily="34" charset="0"/>
              <a:cs typeface="Century Gothic" pitchFamily="34" charset="0"/>
            </a:endParaRPr>
          </a:p>
        </p:txBody>
      </p:sp>
      <p:sp>
        <p:nvSpPr>
          <p:cNvPr id="81923"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algn="just" defTabSz="914400">
              <a:lnSpc>
                <a:spcPct val="80000"/>
              </a:lnSpc>
              <a:spcBef>
                <a:spcPct val="30000"/>
              </a:spcBef>
              <a:buClr>
                <a:schemeClr val="accent2"/>
              </a:buClr>
              <a:buFont typeface="Arial" pitchFamily="34" charset="0"/>
              <a:buChar char="•"/>
            </a:pPr>
            <a:r>
              <a:rPr lang="en-US" sz="2800" dirty="0">
                <a:latin typeface="Century Gothic" pitchFamily="34" charset="0"/>
              </a:rPr>
              <a:t>Set up Reporting Periods if Budgeting </a:t>
            </a:r>
            <a:r>
              <a:rPr lang="en-US" sz="2800">
                <a:latin typeface="Century Gothic" pitchFamily="34" charset="0"/>
              </a:rPr>
              <a:t>is </a:t>
            </a:r>
            <a:r>
              <a:rPr lang="en-US" sz="2800" smtClean="0">
                <a:latin typeface="Century Gothic" pitchFamily="34" charset="0"/>
              </a:rPr>
              <a:t>used</a:t>
            </a:r>
          </a:p>
          <a:p>
            <a:pPr marL="342900" indent="-342900" algn="just" defTabSz="914400">
              <a:lnSpc>
                <a:spcPct val="80000"/>
              </a:lnSpc>
              <a:spcBef>
                <a:spcPct val="30000"/>
              </a:spcBef>
              <a:buClr>
                <a:schemeClr val="accent2"/>
              </a:buClr>
              <a:buFont typeface="Arial" pitchFamily="34" charset="0"/>
              <a:buChar char="•"/>
            </a:pPr>
            <a:r>
              <a:rPr lang="en-US" sz="2800" smtClean="0">
                <a:latin typeface="Century Gothic" pitchFamily="34" charset="0"/>
              </a:rPr>
              <a:t>Report </a:t>
            </a:r>
            <a:r>
              <a:rPr lang="en-US" sz="2800" dirty="0">
                <a:latin typeface="Century Gothic" pitchFamily="34" charset="0"/>
              </a:rPr>
              <a:t>periods are used to mark a specific time span for producing </a:t>
            </a:r>
            <a:r>
              <a:rPr lang="en-US" sz="2800">
                <a:latin typeface="Century Gothic" pitchFamily="34" charset="0"/>
              </a:rPr>
              <a:t>budget </a:t>
            </a:r>
            <a:r>
              <a:rPr lang="en-US" sz="2800" smtClean="0">
                <a:latin typeface="Century Gothic" pitchFamily="34" charset="0"/>
              </a:rPr>
              <a:t>reports</a:t>
            </a:r>
          </a:p>
          <a:p>
            <a:pPr marL="342900" indent="-342900" algn="just" defTabSz="914400">
              <a:lnSpc>
                <a:spcPct val="80000"/>
              </a:lnSpc>
              <a:spcBef>
                <a:spcPct val="30000"/>
              </a:spcBef>
              <a:buClr>
                <a:schemeClr val="accent2"/>
              </a:buClr>
              <a:buFont typeface="Arial" pitchFamily="34" charset="0"/>
              <a:buChar char="•"/>
            </a:pPr>
            <a:r>
              <a:rPr lang="en-US" sz="2800" smtClean="0">
                <a:latin typeface="Century Gothic" pitchFamily="34" charset="0"/>
              </a:rPr>
              <a:t>Reporting </a:t>
            </a:r>
            <a:r>
              <a:rPr lang="en-US" sz="2800" dirty="0">
                <a:latin typeface="Century Gothic" pitchFamily="34" charset="0"/>
              </a:rPr>
              <a:t>periods are independent of GL periods and tax periods, and can span multiple GL periods across multiple </a:t>
            </a:r>
            <a:r>
              <a:rPr lang="en-US" sz="2800" dirty="0" smtClean="0">
                <a:latin typeface="Century Gothic" pitchFamily="34" charset="0"/>
              </a:rPr>
              <a:t>entities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2946"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82947" name="Rectangle 3"/>
          <p:cNvSpPr>
            <a:spLocks noChangeArrowheads="1"/>
          </p:cNvSpPr>
          <p:nvPr/>
        </p:nvSpPr>
        <p:spPr bwMode="auto">
          <a:xfrm>
            <a:off x="457200" y="1014413"/>
            <a:ext cx="8153400" cy="47482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dirty="0">
                <a:latin typeface="Century Gothic" pitchFamily="34" charset="0"/>
              </a:rPr>
              <a:t>Profiles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3970"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Profiles</a:t>
            </a:r>
            <a:endParaRPr lang="en-US" dirty="0" smtClean="0">
              <a:solidFill>
                <a:srgbClr val="4F4F4F"/>
              </a:solidFill>
              <a:latin typeface="Century Gothic" pitchFamily="34" charset="0"/>
              <a:cs typeface="Century Gothic" pitchFamily="34" charset="0"/>
            </a:endParaRPr>
          </a:p>
        </p:txBody>
      </p:sp>
      <p:sp>
        <p:nvSpPr>
          <p:cNvPr id="83971" name="Rectangle 3"/>
          <p:cNvSpPr>
            <a:spLocks noChangeArrowheads="1"/>
          </p:cNvSpPr>
          <p:nvPr/>
        </p:nvSpPr>
        <p:spPr bwMode="auto">
          <a:xfrm>
            <a:off x="457200" y="912813"/>
            <a:ext cx="8153400" cy="5084762"/>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400" dirty="0">
                <a:latin typeface="Century Gothic" pitchFamily="34" charset="0"/>
              </a:rPr>
              <a:t>The conversion creates the required profiles for each element in a GL transaction</a:t>
            </a:r>
            <a:r>
              <a:rPr lang="en-US" sz="2400">
                <a:latin typeface="Century Gothic" pitchFamily="34" charset="0"/>
              </a:rPr>
              <a:t>. </a:t>
            </a:r>
            <a:r>
              <a:rPr lang="en-US" sz="2400" smtClean="0">
                <a:latin typeface="Century Gothic" pitchFamily="34" charset="0"/>
              </a:rPr>
              <a:t>You must review these profiles to </a:t>
            </a:r>
            <a:r>
              <a:rPr lang="en-US" sz="2400" dirty="0">
                <a:latin typeface="Century Gothic" pitchFamily="34" charset="0"/>
              </a:rPr>
              <a:t>verify they are linked to the correct </a:t>
            </a:r>
            <a:r>
              <a:rPr lang="en-US" sz="2400">
                <a:latin typeface="Century Gothic" pitchFamily="34" charset="0"/>
              </a:rPr>
              <a:t>shared </a:t>
            </a:r>
            <a:r>
              <a:rPr lang="en-US" sz="2400" smtClean="0">
                <a:latin typeface="Century Gothic" pitchFamily="34" charset="0"/>
              </a:rPr>
              <a:t>set</a:t>
            </a:r>
            <a:endParaRPr lang="en-US" sz="2400" dirty="0">
              <a:latin typeface="Century Gothic" pitchFamily="34" charset="0"/>
            </a:endParaRP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Sub-account Profiles</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Cost Center Profiles</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Project Profiles</a:t>
            </a:r>
          </a:p>
          <a:p>
            <a:pPr marL="342900" indent="-342900" defTabSz="914400">
              <a:lnSpc>
                <a:spcPct val="85000"/>
              </a:lnSpc>
              <a:spcBef>
                <a:spcPct val="30000"/>
              </a:spcBef>
              <a:buClr>
                <a:schemeClr val="accent2"/>
              </a:buClr>
              <a:buFontTx/>
              <a:buChar char="•"/>
            </a:pPr>
            <a:r>
              <a:rPr lang="en-US" sz="2400" dirty="0">
                <a:latin typeface="Century Gothic" pitchFamily="34" charset="0"/>
              </a:rPr>
              <a:t>Additionally</a:t>
            </a:r>
            <a:r>
              <a:rPr lang="en-US" sz="2400">
                <a:latin typeface="Century Gothic" pitchFamily="34" charset="0"/>
              </a:rPr>
              <a:t>, </a:t>
            </a:r>
            <a:r>
              <a:rPr lang="en-US" sz="2400" smtClean="0">
                <a:latin typeface="Century Gothic" pitchFamily="34" charset="0"/>
              </a:rPr>
              <a:t>you must review the </a:t>
            </a:r>
            <a:r>
              <a:rPr lang="en-US" sz="2400" dirty="0">
                <a:latin typeface="Century Gothic" pitchFamily="34" charset="0"/>
              </a:rPr>
              <a:t>account codes for the specialized </a:t>
            </a:r>
            <a:r>
              <a:rPr lang="en-US" sz="2400">
                <a:latin typeface="Century Gothic" pitchFamily="34" charset="0"/>
              </a:rPr>
              <a:t>account </a:t>
            </a:r>
            <a:r>
              <a:rPr lang="en-US" sz="2400" smtClean="0">
                <a:latin typeface="Century Gothic" pitchFamily="34" charset="0"/>
              </a:rPr>
              <a:t>profiles to ensure the </a:t>
            </a:r>
            <a:r>
              <a:rPr lang="en-US" sz="2400" dirty="0">
                <a:latin typeface="Century Gothic" pitchFamily="34" charset="0"/>
              </a:rPr>
              <a:t>correct default sub-account, </a:t>
            </a:r>
            <a:r>
              <a:rPr lang="en-US" sz="2400">
                <a:latin typeface="Century Gothic" pitchFamily="34" charset="0"/>
              </a:rPr>
              <a:t>cost </a:t>
            </a:r>
            <a:r>
              <a:rPr lang="en-US" sz="2400" smtClean="0">
                <a:latin typeface="Century Gothic" pitchFamily="34" charset="0"/>
              </a:rPr>
              <a:t>center, </a:t>
            </a:r>
            <a:r>
              <a:rPr lang="en-US" sz="2400" dirty="0">
                <a:latin typeface="Century Gothic" pitchFamily="34" charset="0"/>
              </a:rPr>
              <a:t>and project </a:t>
            </a:r>
            <a:r>
              <a:rPr lang="en-US" sz="2400">
                <a:latin typeface="Century Gothic" pitchFamily="34" charset="0"/>
              </a:rPr>
              <a:t>codes </a:t>
            </a:r>
            <a:r>
              <a:rPr lang="en-US" sz="2400" smtClean="0">
                <a:latin typeface="Century Gothic" pitchFamily="34" charset="0"/>
              </a:rPr>
              <a:t>(and their </a:t>
            </a:r>
            <a:r>
              <a:rPr lang="en-US" sz="2400" dirty="0">
                <a:latin typeface="Century Gothic" pitchFamily="34" charset="0"/>
              </a:rPr>
              <a:t>associated linked shared sets) are set for each </a:t>
            </a:r>
            <a:r>
              <a:rPr lang="en-US" sz="2400">
                <a:latin typeface="Century Gothic" pitchFamily="34" charset="0"/>
              </a:rPr>
              <a:t>specialized </a:t>
            </a:r>
            <a:r>
              <a:rPr lang="en-US" sz="2400" smtClean="0">
                <a:latin typeface="Century Gothic" pitchFamily="34" charset="0"/>
              </a:rPr>
              <a:t>account</a:t>
            </a:r>
            <a:endParaRPr lang="en-US" sz="2400" dirty="0">
              <a:latin typeface="Century Gothic" pitchFamily="34" charset="0"/>
            </a:endParaRP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Customer Account Profiles</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Purchase Account Profiles</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Sales Account Profiles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sz="half" idx="1"/>
          </p:nvPr>
        </p:nvSpPr>
        <p:spPr>
          <a:xfrm>
            <a:off x="457200" y="900113"/>
            <a:ext cx="4038600" cy="5416550"/>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4578" name="Content Placeholder 8"/>
          <p:cNvSpPr>
            <a:spLocks noGrp="1"/>
          </p:cNvSpPr>
          <p:nvPr>
            <p:ph sz="half" idx="2"/>
          </p:nvPr>
        </p:nvSpPr>
        <p:spPr>
          <a:xfrm>
            <a:off x="457200" y="900113"/>
            <a:ext cx="8229600" cy="5416550"/>
          </a:xfrm>
        </p:spPr>
        <p:txBody>
          <a:bodyPr/>
          <a:lstStyle/>
          <a:p>
            <a:pPr eaLnBrk="1" hangingPunct="1"/>
            <a:r>
              <a:rPr lang="en-US" dirty="0" smtClean="0">
                <a:solidFill>
                  <a:srgbClr val="4F4F4F"/>
                </a:solidFill>
                <a:latin typeface="Century Gothic" pitchFamily="34" charset="0"/>
                <a:cs typeface="Century Gothic" pitchFamily="34" charset="0"/>
              </a:rPr>
              <a:t>Fixed Assets Migration Utility</a:t>
            </a:r>
          </a:p>
          <a:p>
            <a:pPr eaLnBrk="1" hangingPunct="1"/>
            <a:r>
              <a:rPr lang="en-US" dirty="0" smtClean="0">
                <a:solidFill>
                  <a:srgbClr val="4F4F4F"/>
                </a:solidFill>
                <a:latin typeface="Century Gothic" pitchFamily="34" charset="0"/>
                <a:cs typeface="Century Gothic" pitchFamily="34" charset="0"/>
              </a:rPr>
              <a:t>Table Extension Domain Conversion – Part 2</a:t>
            </a:r>
          </a:p>
          <a:p>
            <a:pPr eaLnBrk="1" hangingPunct="1"/>
            <a:r>
              <a:rPr lang="en-US" dirty="0" smtClean="0">
                <a:solidFill>
                  <a:srgbClr val="4F4F4F"/>
                </a:solidFill>
                <a:latin typeface="Century Gothic" pitchFamily="34" charset="0"/>
                <a:cs typeface="Century Gothic" pitchFamily="34" charset="0"/>
              </a:rPr>
              <a:t>Sales Order Balance Update</a:t>
            </a:r>
          </a:p>
          <a:p>
            <a:pPr eaLnBrk="1" hangingPunct="1"/>
            <a:r>
              <a:rPr lang="en-US" dirty="0" smtClean="0">
                <a:solidFill>
                  <a:srgbClr val="4F4F4F"/>
                </a:solidFill>
                <a:latin typeface="Century Gothic" pitchFamily="34" charset="0"/>
                <a:cs typeface="Century Gothic" pitchFamily="34" charset="0"/>
              </a:rPr>
              <a:t>Document Credit Terms Update</a:t>
            </a:r>
          </a:p>
          <a:p>
            <a:pPr eaLnBrk="1" hangingPunct="1"/>
            <a:r>
              <a:rPr lang="en-US" dirty="0" smtClean="0">
                <a:solidFill>
                  <a:srgbClr val="4F4F4F"/>
                </a:solidFill>
                <a:latin typeface="Century Gothic" pitchFamily="34" charset="0"/>
                <a:cs typeface="Century Gothic" pitchFamily="34" charset="0"/>
              </a:rPr>
              <a:t>Update Contract Revenue Account</a:t>
            </a:r>
          </a:p>
          <a:p>
            <a:pPr eaLnBrk="1" hangingPunct="1"/>
            <a:endParaRPr lang="en-US" dirty="0" smtClean="0">
              <a:solidFill>
                <a:srgbClr val="4F4F4F"/>
              </a:solidFill>
              <a:latin typeface="Century Gothic" pitchFamily="34" charset="0"/>
              <a:cs typeface="Century Gothic" pitchFamily="34" charset="0"/>
            </a:endParaRPr>
          </a:p>
        </p:txBody>
      </p:sp>
      <p:sp>
        <p:nvSpPr>
          <p:cNvPr id="7" name="Title 4"/>
          <p:cNvSpPr txBox="1">
            <a:spLocks/>
          </p:cNvSpPr>
          <p:nvPr/>
        </p:nvSpPr>
        <p:spPr bwMode="auto">
          <a:xfrm>
            <a:off x="457200" y="230689"/>
            <a:ext cx="8229600" cy="70961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3200" b="1"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pitchFamily="34" charset="0"/>
              </a:rPr>
              <a:t>Post-conversion Utilities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4994"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84995" name="Rectangle 3"/>
          <p:cNvSpPr>
            <a:spLocks noChangeArrowheads="1"/>
          </p:cNvSpPr>
          <p:nvPr/>
        </p:nvSpPr>
        <p:spPr bwMode="auto">
          <a:xfrm>
            <a:off x="457200" y="954088"/>
            <a:ext cx="8153400" cy="48466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Profiles</a:t>
            </a:r>
          </a:p>
          <a:p>
            <a:pPr marL="342900" indent="-342900" defTabSz="914400">
              <a:lnSpc>
                <a:spcPct val="80000"/>
              </a:lnSpc>
              <a:spcBef>
                <a:spcPct val="30000"/>
              </a:spcBef>
              <a:buClr>
                <a:schemeClr val="accent2"/>
              </a:buClr>
              <a:buFontTx/>
              <a:buChar char="•"/>
            </a:pPr>
            <a:r>
              <a:rPr lang="en-IE" sz="2800" dirty="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6018" name="Rectangle 5"/>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Configure Daemons</a:t>
            </a:r>
            <a:endParaRPr lang="en-US" dirty="0" smtClean="0">
              <a:solidFill>
                <a:srgbClr val="4F4F4F"/>
              </a:solidFill>
              <a:latin typeface="Century Gothic" pitchFamily="34" charset="0"/>
              <a:cs typeface="Century Gothic" pitchFamily="34" charset="0"/>
            </a:endParaRPr>
          </a:p>
        </p:txBody>
      </p:sp>
      <p:sp>
        <p:nvSpPr>
          <p:cNvPr id="86019" name="Rectangle 4"/>
          <p:cNvSpPr>
            <a:spLocks noChangeArrowheads="1"/>
          </p:cNvSpPr>
          <p:nvPr/>
        </p:nvSpPr>
        <p:spPr bwMode="auto">
          <a:xfrm>
            <a:off x="457200" y="1000125"/>
            <a:ext cx="8153400" cy="47513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800" dirty="0">
                <a:latin typeface="Century Gothic" pitchFamily="34" charset="0"/>
              </a:rPr>
              <a:t>The History and Balance daemons are mandatory for </a:t>
            </a:r>
            <a:r>
              <a:rPr lang="en-US" sz="2800">
                <a:latin typeface="Century Gothic" pitchFamily="34" charset="0"/>
              </a:rPr>
              <a:t>correct </a:t>
            </a:r>
            <a:r>
              <a:rPr lang="en-US" sz="2800" smtClean="0">
                <a:latin typeface="Century Gothic" pitchFamily="34" charset="0"/>
              </a:rPr>
              <a:t>system operation. You should also review the Budget </a:t>
            </a:r>
            <a:r>
              <a:rPr lang="en-US" sz="2800">
                <a:latin typeface="Century Gothic" pitchFamily="34" charset="0"/>
              </a:rPr>
              <a:t>and R</a:t>
            </a:r>
            <a:r>
              <a:rPr lang="en-US" sz="2800" smtClean="0">
                <a:latin typeface="Century Gothic" pitchFamily="34" charset="0"/>
              </a:rPr>
              <a:t>eplication daemons for </a:t>
            </a:r>
            <a:r>
              <a:rPr lang="en-US" sz="2800">
                <a:latin typeface="Century Gothic" pitchFamily="34" charset="0"/>
              </a:rPr>
              <a:t>correct </a:t>
            </a:r>
            <a:r>
              <a:rPr lang="en-US" sz="2800" smtClean="0">
                <a:latin typeface="Century Gothic" pitchFamily="34" charset="0"/>
              </a:rPr>
              <a:t>configuration</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For more information on system daemons, </a:t>
            </a:r>
            <a:r>
              <a:rPr lang="en-US" sz="2800">
                <a:latin typeface="Century Gothic" pitchFamily="34" charset="0"/>
              </a:rPr>
              <a:t>see </a:t>
            </a:r>
            <a:r>
              <a:rPr lang="en-US" sz="2800" i="1" smtClean="0">
                <a:latin typeface="Century Gothic" pitchFamily="34" charset="0"/>
              </a:rPr>
              <a:t>QAD </a:t>
            </a:r>
            <a:r>
              <a:rPr lang="en-US" sz="2800" i="1">
                <a:latin typeface="Century Gothic" pitchFamily="34" charset="0"/>
              </a:rPr>
              <a:t>System </a:t>
            </a:r>
            <a:r>
              <a:rPr lang="en-US" sz="2800" i="1" smtClean="0">
                <a:latin typeface="Century Gothic" pitchFamily="34" charset="0"/>
              </a:rPr>
              <a:t>Administration Guide</a:t>
            </a: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7042" name="Rectangle 32"/>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87043" name="Rectangle 4"/>
          <p:cNvSpPr>
            <a:spLocks noChangeArrowheads="1"/>
          </p:cNvSpPr>
          <p:nvPr/>
        </p:nvSpPr>
        <p:spPr bwMode="auto">
          <a:xfrm>
            <a:off x="457200" y="963613"/>
            <a:ext cx="8153400" cy="5078412"/>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dirty="0">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dirty="0">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dirty="0">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dirty="0">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dirty="0">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dirty="0">
                <a:latin typeface="Century Gothic" pitchFamily="34" charset="0"/>
              </a:rPr>
              <a:t>Additional Profiles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8066"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88067" name="Rectangle 3"/>
          <p:cNvSpPr>
            <a:spLocks noChangeArrowheads="1"/>
          </p:cNvSpPr>
          <p:nvPr/>
        </p:nvSpPr>
        <p:spPr bwMode="auto">
          <a:xfrm>
            <a:off x="457200" y="942975"/>
            <a:ext cx="8153400" cy="4930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Accounting Layers</a:t>
            </a:r>
          </a:p>
          <a:p>
            <a:pPr marL="742950" lvl="1" indent="-285750" defTabSz="914400">
              <a:lnSpc>
                <a:spcPct val="80000"/>
              </a:lnSpc>
              <a:spcBef>
                <a:spcPct val="25000"/>
              </a:spcBef>
              <a:buClr>
                <a:srgbClr val="2461AA"/>
              </a:buClr>
              <a:buFont typeface="Times New Roman" pitchFamily="18" charset="0"/>
              <a:buNone/>
            </a:pPr>
            <a:r>
              <a:rPr lang="en-US" sz="2400" dirty="0">
                <a:latin typeface="Century Gothic" pitchFamily="34" charset="0"/>
              </a:rPr>
              <a:t>   The conversion creates transient and official layers. Add any additional layers desired such as adjustments, internal reporting, and </a:t>
            </a:r>
            <a:r>
              <a:rPr lang="en-US" sz="2400">
                <a:latin typeface="Century Gothic" pitchFamily="34" charset="0"/>
              </a:rPr>
              <a:t>so </a:t>
            </a:r>
            <a:r>
              <a:rPr lang="en-US" sz="2400" smtClean="0">
                <a:latin typeface="Century Gothic" pitchFamily="34" charset="0"/>
              </a:rPr>
              <a:t>on</a:t>
            </a:r>
            <a:endParaRPr lang="en-IE" sz="2400" dirty="0">
              <a:latin typeface="Century Gothic" pitchFamily="34" charset="0"/>
            </a:endParaRPr>
          </a:p>
          <a:p>
            <a:pPr marL="342900" indent="-342900" defTabSz="914400">
              <a:lnSpc>
                <a:spcPct val="80000"/>
              </a:lnSpc>
              <a:spcBef>
                <a:spcPct val="30000"/>
              </a:spcBef>
              <a:buClr>
                <a:schemeClr val="accent2"/>
              </a:buClr>
              <a:buFontTx/>
              <a:buChar char="•"/>
            </a:pPr>
            <a:r>
              <a:rPr lang="en-IE" sz="2800" dirty="0">
                <a:latin typeface="Century Gothic" pitchFamily="34" charset="0"/>
              </a:rPr>
              <a:t>Cash Groups</a:t>
            </a:r>
          </a:p>
          <a:p>
            <a:pPr marL="742950" lvl="1" indent="-285750" defTabSz="914400">
              <a:lnSpc>
                <a:spcPct val="80000"/>
              </a:lnSpc>
              <a:spcBef>
                <a:spcPct val="25000"/>
              </a:spcBef>
              <a:buClr>
                <a:srgbClr val="2461AA"/>
              </a:buClr>
              <a:buFont typeface="Times New Roman" pitchFamily="18" charset="0"/>
              <a:buNone/>
            </a:pPr>
            <a:r>
              <a:rPr lang="en-US" sz="2400" dirty="0">
                <a:latin typeface="Century Gothic" pitchFamily="34" charset="0"/>
              </a:rPr>
              <a:t>   Cash groups are used to group GL accounts for cash flow reporting purposes. Define new cash group(s) for petty cash (as opposed to the bank account(s) for AR, AP and Payroll). Once cash groups </a:t>
            </a:r>
            <a:r>
              <a:rPr lang="en-US" sz="2400">
                <a:latin typeface="Century Gothic" pitchFamily="34" charset="0"/>
              </a:rPr>
              <a:t>are </a:t>
            </a:r>
            <a:r>
              <a:rPr lang="en-US" sz="2400" smtClean="0">
                <a:latin typeface="Century Gothic" pitchFamily="34" charset="0"/>
              </a:rPr>
              <a:t>defined, you must assign them to </a:t>
            </a:r>
            <a:r>
              <a:rPr lang="en-US" sz="2400" dirty="0">
                <a:latin typeface="Century Gothic" pitchFamily="34" charset="0"/>
              </a:rPr>
              <a:t>the required GL </a:t>
            </a:r>
            <a:r>
              <a:rPr lang="en-US" sz="2400">
                <a:latin typeface="Century Gothic" pitchFamily="34" charset="0"/>
              </a:rPr>
              <a:t>account </a:t>
            </a:r>
            <a:r>
              <a:rPr lang="en-US" sz="2400" smtClean="0">
                <a:latin typeface="Century Gothic" pitchFamily="34" charset="0"/>
              </a:rPr>
              <a:t>codes</a:t>
            </a:r>
            <a:endParaRPr lang="en-IE" sz="2400" dirty="0">
              <a:latin typeface="Century Gothic" pitchFamily="34" charset="0"/>
            </a:endParaRPr>
          </a:p>
          <a:p>
            <a:pPr marL="342900" indent="-342900" defTabSz="914400">
              <a:lnSpc>
                <a:spcPct val="80000"/>
              </a:lnSpc>
              <a:spcBef>
                <a:spcPct val="30000"/>
              </a:spcBef>
              <a:buClr>
                <a:schemeClr val="accent2"/>
              </a:buClr>
              <a:buFontTx/>
              <a:buChar char="•"/>
            </a:pPr>
            <a:r>
              <a:rPr lang="en-IE" sz="2800" dirty="0">
                <a:latin typeface="Century Gothic" pitchFamily="34" charset="0"/>
              </a:rPr>
              <a:t>Report Structures</a:t>
            </a:r>
          </a:p>
          <a:p>
            <a:pPr marL="742950" lvl="1" indent="-285750" defTabSz="914400">
              <a:lnSpc>
                <a:spcPct val="80000"/>
              </a:lnSpc>
              <a:spcBef>
                <a:spcPct val="25000"/>
              </a:spcBef>
              <a:buClr>
                <a:srgbClr val="2461AA"/>
              </a:buClr>
              <a:buFont typeface="Times New Roman" pitchFamily="18" charset="0"/>
              <a:buNone/>
            </a:pPr>
            <a:r>
              <a:rPr lang="en-US" sz="2400" dirty="0">
                <a:latin typeface="Century Gothic" pitchFamily="34" charset="0"/>
              </a:rPr>
              <a:t>  Define any desired </a:t>
            </a:r>
            <a:r>
              <a:rPr lang="en-US" sz="2400">
                <a:latin typeface="Century Gothic" pitchFamily="34" charset="0"/>
              </a:rPr>
              <a:t>new </a:t>
            </a:r>
            <a:r>
              <a:rPr lang="en-US" sz="2400" smtClean="0">
                <a:latin typeface="Century Gothic" pitchFamily="34" charset="0"/>
              </a:rPr>
              <a:t>reports</a:t>
            </a:r>
            <a:endParaRPr lang="en-US" sz="2400" dirty="0">
              <a:latin typeface="Century Gothic"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9090"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89091" name="Rectangle 3"/>
          <p:cNvSpPr>
            <a:spLocks noChangeArrowheads="1"/>
          </p:cNvSpPr>
          <p:nvPr/>
        </p:nvSpPr>
        <p:spPr bwMode="auto">
          <a:xfrm>
            <a:off x="457200" y="954088"/>
            <a:ext cx="8153400" cy="45481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800" dirty="0">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Posting Tax Group Update</a:t>
            </a:r>
          </a:p>
          <a:p>
            <a:pPr marL="342900" indent="-342900" defTabSz="914400">
              <a:lnSpc>
                <a:spcPct val="80000"/>
              </a:lnSpc>
              <a:spcBef>
                <a:spcPct val="30000"/>
              </a:spcBef>
              <a:buClr>
                <a:srgbClr val="890C4C"/>
              </a:buClr>
              <a:buFont typeface="Webdings" pitchFamily="18" charset="2"/>
              <a:buChar char="5"/>
            </a:pPr>
            <a:endParaRPr lang="en-US" sz="2400" dirty="0">
              <a:latin typeface="Century Gothic"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0114"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0115" name="Rectangle 3"/>
          <p:cNvSpPr>
            <a:spLocks noChangeArrowheads="1"/>
          </p:cNvSpPr>
          <p:nvPr/>
        </p:nvSpPr>
        <p:spPr bwMode="auto">
          <a:xfrm>
            <a:off x="457200" y="915988"/>
            <a:ext cx="8153400" cy="4949825"/>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pPr>
            <a:r>
              <a:rPr lang="en-IE" sz="2400" dirty="0" smtClean="0">
                <a:latin typeface="Century Gothic" pitchFamily="34" charset="0"/>
              </a:rPr>
              <a:t>Taxes</a:t>
            </a:r>
          </a:p>
          <a:p>
            <a:pPr defTabSz="914400">
              <a:lnSpc>
                <a:spcPct val="80000"/>
              </a:lnSpc>
              <a:spcBef>
                <a:spcPct val="30000"/>
              </a:spcBef>
              <a:buClr>
                <a:schemeClr val="accent2"/>
              </a:buClr>
            </a:pPr>
            <a:r>
              <a:rPr lang="en-IE" sz="2000" dirty="0" smtClean="0">
                <a:latin typeface="Century Gothic" pitchFamily="34" charset="0"/>
              </a:rPr>
              <a:t>QAD </a:t>
            </a:r>
            <a:r>
              <a:rPr lang="en-IE" sz="2000" dirty="0">
                <a:latin typeface="Century Gothic" pitchFamily="34" charset="0"/>
              </a:rPr>
              <a:t>EE has a new concept called Tax Groups. With tax groups (and boxes) the user can set up tax reporting. During normal transaction processing, the application populates the tax transaction with the tax group defined against the tax rate(s)</a:t>
            </a:r>
          </a:p>
          <a:p>
            <a:pPr marL="341313" lvl="1" indent="-341313" defTabSz="914400">
              <a:lnSpc>
                <a:spcPct val="80000"/>
              </a:lnSpc>
              <a:spcBef>
                <a:spcPct val="25000"/>
              </a:spcBef>
              <a:buClr>
                <a:schemeClr val="accent2"/>
              </a:buClr>
              <a:buFont typeface="Webdings" pitchFamily="18" charset="2"/>
              <a:buAutoNum type="arabicPeriod"/>
            </a:pPr>
            <a:r>
              <a:rPr lang="en-IE" sz="2000" dirty="0">
                <a:latin typeface="Century Gothic" pitchFamily="34" charset="0"/>
              </a:rPr>
              <a:t>Tax Codes</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Define </a:t>
            </a:r>
            <a:r>
              <a:rPr lang="en-US" sz="2000" dirty="0">
                <a:latin typeface="Century Gothic" pitchFamily="34" charset="0"/>
              </a:rPr>
              <a:t>any new tax codes needed to take advantage of new functionality such as Suspended/Delayed </a:t>
            </a:r>
            <a:r>
              <a:rPr lang="en-US" sz="2000" dirty="0" smtClean="0">
                <a:latin typeface="Century Gothic" pitchFamily="34" charset="0"/>
              </a:rPr>
              <a:t>taxes</a:t>
            </a:r>
            <a:endParaRPr lang="en-IE" dirty="0">
              <a:latin typeface="Century Gothic" pitchFamily="34" charset="0"/>
            </a:endParaRPr>
          </a:p>
          <a:p>
            <a:pPr marL="341313" lvl="1" indent="-341313" defTabSz="914400">
              <a:lnSpc>
                <a:spcPct val="80000"/>
              </a:lnSpc>
              <a:spcBef>
                <a:spcPct val="25000"/>
              </a:spcBef>
              <a:buClr>
                <a:schemeClr val="accent2"/>
              </a:buClr>
              <a:buFont typeface="Times New Roman" pitchFamily="18" charset="0"/>
              <a:buAutoNum type="arabicPeriod"/>
            </a:pPr>
            <a:r>
              <a:rPr lang="en-IE" sz="2000" dirty="0">
                <a:latin typeface="Century Gothic" pitchFamily="34" charset="0"/>
              </a:rPr>
              <a:t>Tax </a:t>
            </a:r>
            <a:r>
              <a:rPr lang="en-IE" sz="2000" dirty="0" smtClean="0">
                <a:latin typeface="Century Gothic" pitchFamily="34" charset="0"/>
              </a:rPr>
              <a:t>Boxes</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Tax boxes contain the individual elements of a transaction (for example, Tax Amount and Tax Base Amount) as they are reported in official returns to the authorities</a:t>
            </a:r>
            <a:endParaRPr lang="en-IE" sz="2000" dirty="0" smtClean="0">
              <a:latin typeface="Century Gothic" pitchFamily="34" charset="0"/>
            </a:endParaRPr>
          </a:p>
          <a:p>
            <a:pPr marL="341313" lvl="1" indent="-341313" defTabSz="914400">
              <a:lnSpc>
                <a:spcPct val="80000"/>
              </a:lnSpc>
              <a:spcBef>
                <a:spcPct val="25000"/>
              </a:spcBef>
              <a:buClr>
                <a:schemeClr val="accent2"/>
              </a:buClr>
              <a:buFont typeface="Times New Roman" pitchFamily="18" charset="0"/>
              <a:buAutoNum type="arabicPeriod"/>
            </a:pPr>
            <a:r>
              <a:rPr lang="en-IE" sz="2000" dirty="0" smtClean="0">
                <a:latin typeface="Century Gothic" pitchFamily="34" charset="0"/>
              </a:rPr>
              <a:t>Tax Groups</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A tax group contains one or more tax boxes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1138"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1139" name="Rectangle 3"/>
          <p:cNvSpPr>
            <a:spLocks noChangeArrowheads="1"/>
          </p:cNvSpPr>
          <p:nvPr/>
        </p:nvSpPr>
        <p:spPr bwMode="auto">
          <a:xfrm>
            <a:off x="457200" y="985838"/>
            <a:ext cx="8153400" cy="4584700"/>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pPr>
            <a:r>
              <a:rPr lang="en-IE" sz="2400" dirty="0">
                <a:latin typeface="Century Gothic" pitchFamily="34" charset="0"/>
              </a:rPr>
              <a:t>Taxes (continued)</a:t>
            </a:r>
          </a:p>
          <a:p>
            <a:pPr lvl="1" indent="-457200" defTabSz="914400">
              <a:lnSpc>
                <a:spcPct val="80000"/>
              </a:lnSpc>
              <a:spcBef>
                <a:spcPct val="25000"/>
              </a:spcBef>
              <a:buClr>
                <a:schemeClr val="accent2"/>
              </a:buClr>
              <a:buFont typeface="Times New Roman" pitchFamily="18" charset="0"/>
              <a:buAutoNum type="arabicPeriod" startAt="4"/>
            </a:pPr>
            <a:r>
              <a:rPr lang="en-IE" sz="2000" dirty="0">
                <a:latin typeface="Century Gothic" pitchFamily="34" charset="0"/>
              </a:rPr>
              <a:t>Update Tax Rates</a:t>
            </a:r>
          </a:p>
          <a:p>
            <a:pPr marL="1371600" lvl="2" indent="-909638"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Add </a:t>
            </a:r>
            <a:r>
              <a:rPr lang="en-US" sz="2000" dirty="0">
                <a:latin typeface="Century Gothic" pitchFamily="34" charset="0"/>
              </a:rPr>
              <a:t>any new tax groups define to applicable tax rate(s) </a:t>
            </a:r>
            <a:endParaRPr lang="en-IE" sz="2000" dirty="0">
              <a:latin typeface="Century Gothic" pitchFamily="34" charset="0"/>
            </a:endParaRPr>
          </a:p>
          <a:p>
            <a:pPr lvl="1" indent="-457200" defTabSz="914400">
              <a:lnSpc>
                <a:spcPct val="80000"/>
              </a:lnSpc>
              <a:spcBef>
                <a:spcPct val="25000"/>
              </a:spcBef>
              <a:buClr>
                <a:schemeClr val="accent2"/>
              </a:buClr>
              <a:buFont typeface="Times New Roman" pitchFamily="18" charset="0"/>
              <a:buAutoNum type="arabicPeriod" startAt="4"/>
            </a:pPr>
            <a:r>
              <a:rPr lang="en-IE" sz="2000" dirty="0">
                <a:latin typeface="Century Gothic" pitchFamily="34" charset="0"/>
              </a:rPr>
              <a:t>Posting Tax Group </a:t>
            </a:r>
            <a:r>
              <a:rPr lang="en-IE" sz="2000" dirty="0" smtClean="0">
                <a:latin typeface="Century Gothic" pitchFamily="34" charset="0"/>
              </a:rPr>
              <a:t>Update</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The conversion creates one default tax group. This default is assigned to transactions until the required set up </a:t>
            </a:r>
            <a:r>
              <a:rPr lang="en-US" sz="2000" smtClean="0">
                <a:latin typeface="Century Gothic" pitchFamily="34" charset="0"/>
              </a:rPr>
              <a:t>is defined</a:t>
            </a:r>
            <a:endParaRPr lang="en-US" sz="2000" dirty="0" smtClean="0">
              <a:latin typeface="Century Gothic" pitchFamily="34" charset="0"/>
            </a:endParaRP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This </a:t>
            </a:r>
            <a:r>
              <a:rPr lang="en-US" sz="2000" dirty="0">
                <a:latin typeface="Century Gothic" pitchFamily="34" charset="0"/>
              </a:rPr>
              <a:t>utility updates existing tax transactions with new tax groups added to a tax rate. This allows transaction processing to </a:t>
            </a:r>
            <a:r>
              <a:rPr lang="en-US" sz="2000">
                <a:latin typeface="Century Gothic" pitchFamily="34" charset="0"/>
              </a:rPr>
              <a:t>start </a:t>
            </a:r>
            <a:r>
              <a:rPr lang="en-US" sz="2000" smtClean="0">
                <a:latin typeface="Century Gothic" pitchFamily="34" charset="0"/>
              </a:rPr>
              <a:t>without having to </a:t>
            </a:r>
            <a:r>
              <a:rPr lang="en-US" sz="2000" dirty="0">
                <a:latin typeface="Century Gothic" pitchFamily="34" charset="0"/>
              </a:rPr>
              <a:t>define </a:t>
            </a:r>
            <a:r>
              <a:rPr lang="en-US" sz="2000">
                <a:latin typeface="Century Gothic" pitchFamily="34" charset="0"/>
              </a:rPr>
              <a:t>tax </a:t>
            </a:r>
            <a:r>
              <a:rPr lang="en-US" sz="2000" smtClean="0">
                <a:latin typeface="Century Gothic" pitchFamily="34" charset="0"/>
              </a:rPr>
              <a:t>groups/boxes</a:t>
            </a:r>
            <a:endParaRPr lang="en-IE" dirty="0">
              <a:latin typeface="Century Gothic" pitchFamily="34" charset="0"/>
            </a:endParaRPr>
          </a:p>
          <a:p>
            <a:pPr marL="533400" indent="-5334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2162"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2163" name="Rectangle 3"/>
          <p:cNvSpPr>
            <a:spLocks noChangeArrowheads="1"/>
          </p:cNvSpPr>
          <p:nvPr/>
        </p:nvSpPr>
        <p:spPr bwMode="auto">
          <a:xfrm>
            <a:off x="457200" y="1023938"/>
            <a:ext cx="8153400" cy="439896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Posting Tax Group Update</a:t>
            </a:r>
          </a:p>
          <a:p>
            <a:pPr marL="342900" indent="-342900" defTabSz="914400">
              <a:lnSpc>
                <a:spcPct val="90000"/>
              </a:lnSpc>
              <a:spcBef>
                <a:spcPct val="30000"/>
              </a:spcBef>
              <a:buClr>
                <a:schemeClr val="accent2"/>
              </a:buClr>
              <a:buFontTx/>
              <a:buChar char="•"/>
            </a:pPr>
            <a:r>
              <a:rPr lang="en-IE" sz="2400" dirty="0">
                <a:latin typeface="Century Gothic" pitchFamily="34" charset="0"/>
              </a:rPr>
              <a:t>Supplementary Analysis Fields</a:t>
            </a:r>
          </a:p>
          <a:p>
            <a:pPr marL="342900" indent="-342900" defTabSz="914400">
              <a:lnSpc>
                <a:spcPct val="90000"/>
              </a:lnSpc>
              <a:spcBef>
                <a:spcPct val="30000"/>
              </a:spcBef>
              <a:buClr>
                <a:schemeClr val="accent2"/>
              </a:buClr>
              <a:buFontTx/>
              <a:buChar char="•"/>
            </a:pPr>
            <a:r>
              <a:rPr lang="en-IE" sz="2400" dirty="0">
                <a:latin typeface="Century Gothic" pitchFamily="34" charset="0"/>
              </a:rPr>
              <a:t>Customer Credit Checking</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3186"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3187" name="Rectangle 3"/>
          <p:cNvSpPr>
            <a:spLocks noChangeArrowheads="1"/>
          </p:cNvSpPr>
          <p:nvPr/>
        </p:nvSpPr>
        <p:spPr bwMode="auto">
          <a:xfrm>
            <a:off x="457200" y="973138"/>
            <a:ext cx="8153400" cy="4479925"/>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400" dirty="0">
                <a:latin typeface="Century Gothic" pitchFamily="34" charset="0"/>
              </a:rPr>
              <a:t>Supplementary Analysis Fields</a:t>
            </a:r>
          </a:p>
          <a:p>
            <a:pPr marL="461963" lvl="1" indent="-4763" defTabSz="914400">
              <a:lnSpc>
                <a:spcPct val="90000"/>
              </a:lnSpc>
              <a:spcBef>
                <a:spcPct val="25000"/>
              </a:spcBef>
              <a:buClr>
                <a:srgbClr val="2461AA"/>
              </a:buClr>
              <a:buFont typeface="Times New Roman" pitchFamily="18" charset="0"/>
              <a:buNone/>
            </a:pPr>
            <a:r>
              <a:rPr lang="en-US" sz="2000" dirty="0" smtClean="0">
                <a:latin typeface="Century Gothic" pitchFamily="34" charset="0"/>
              </a:rPr>
              <a:t>Define </a:t>
            </a:r>
            <a:r>
              <a:rPr lang="en-US" sz="2000" dirty="0">
                <a:latin typeface="Century Gothic" pitchFamily="34" charset="0"/>
              </a:rPr>
              <a:t>any SAF codes and assign to accounts, sub-accounts</a:t>
            </a:r>
            <a:r>
              <a:rPr lang="en-US" sz="2000">
                <a:latin typeface="Century Gothic" pitchFamily="34" charset="0"/>
              </a:rPr>
              <a:t>, </a:t>
            </a:r>
            <a:r>
              <a:rPr lang="en-US" sz="2000" smtClean="0">
                <a:latin typeface="Century Gothic" pitchFamily="34" charset="0"/>
              </a:rPr>
              <a:t>and cost </a:t>
            </a:r>
            <a:r>
              <a:rPr lang="en-US" sz="2000" dirty="0">
                <a:latin typeface="Century Gothic" pitchFamily="34" charset="0"/>
              </a:rPr>
              <a:t>centers if this level of detail analysis is desired. Refer to the </a:t>
            </a:r>
            <a:r>
              <a:rPr lang="en-US" sz="2000" i="1" dirty="0">
                <a:latin typeface="Century Gothic" pitchFamily="34" charset="0"/>
              </a:rPr>
              <a:t>QAD EE Financials User Guide</a:t>
            </a:r>
            <a:r>
              <a:rPr lang="en-US" sz="2000" dirty="0">
                <a:latin typeface="Century Gothic" pitchFamily="34" charset="0"/>
              </a:rPr>
              <a:t> for more </a:t>
            </a:r>
            <a:r>
              <a:rPr lang="en-US" sz="2000" dirty="0" smtClean="0">
                <a:latin typeface="Century Gothic" pitchFamily="34" charset="0"/>
              </a:rPr>
              <a:t>information</a:t>
            </a:r>
            <a:endParaRPr lang="en-IE" dirty="0">
              <a:latin typeface="Century Gothic" pitchFamily="34" charset="0"/>
            </a:endParaRPr>
          </a:p>
          <a:p>
            <a:pPr marL="342900" indent="-342900" defTabSz="914400">
              <a:lnSpc>
                <a:spcPct val="90000"/>
              </a:lnSpc>
              <a:spcBef>
                <a:spcPct val="30000"/>
              </a:spcBef>
              <a:buClr>
                <a:schemeClr val="accent2"/>
              </a:buClr>
              <a:buFontTx/>
              <a:buChar char="•"/>
            </a:pPr>
            <a:r>
              <a:rPr lang="en-IE" sz="2400" dirty="0">
                <a:latin typeface="Century Gothic" pitchFamily="34" charset="0"/>
              </a:rPr>
              <a:t>Customer Credit Checking</a:t>
            </a:r>
          </a:p>
          <a:p>
            <a:pPr marL="461963" lvl="1" indent="-4763" defTabSz="914400">
              <a:lnSpc>
                <a:spcPct val="90000"/>
              </a:lnSpc>
              <a:spcBef>
                <a:spcPct val="25000"/>
              </a:spcBef>
              <a:buClr>
                <a:srgbClr val="2461AA"/>
              </a:buClr>
              <a:buFont typeface="Times New Roman" pitchFamily="18" charset="0"/>
              <a:buNone/>
            </a:pPr>
            <a:r>
              <a:rPr lang="en-US" sz="2000" dirty="0" smtClean="0">
                <a:latin typeface="Century Gothic" pitchFamily="34" charset="0"/>
              </a:rPr>
              <a:t>Customer </a:t>
            </a:r>
            <a:r>
              <a:rPr lang="en-US" sz="2000" dirty="0">
                <a:latin typeface="Century Gothic" pitchFamily="34" charset="0"/>
              </a:rPr>
              <a:t>credit checking is significantly enhanced in QAD EE. To take full advantage of all </a:t>
            </a:r>
            <a:r>
              <a:rPr lang="en-US" sz="2000" dirty="0" smtClean="0">
                <a:latin typeface="Century Gothic" pitchFamily="34" charset="0"/>
              </a:rPr>
              <a:t>of the </a:t>
            </a:r>
            <a:r>
              <a:rPr lang="en-US" sz="2000" dirty="0">
                <a:latin typeface="Century Gothic" pitchFamily="34" charset="0"/>
              </a:rPr>
              <a:t>new capabilities in this area, </a:t>
            </a:r>
            <a:r>
              <a:rPr lang="en-US" sz="2000" dirty="0" smtClean="0">
                <a:latin typeface="Century Gothic" pitchFamily="34" charset="0"/>
              </a:rPr>
              <a:t>review the credit </a:t>
            </a:r>
            <a:r>
              <a:rPr lang="en-US" sz="2000" dirty="0">
                <a:latin typeface="Century Gothic" pitchFamily="34" charset="0"/>
              </a:rPr>
              <a:t>checking </a:t>
            </a:r>
            <a:r>
              <a:rPr lang="en-US" sz="2000" dirty="0" smtClean="0">
                <a:latin typeface="Century Gothic" pitchFamily="34" charset="0"/>
              </a:rPr>
              <a:t>parameters to </a:t>
            </a:r>
            <a:r>
              <a:rPr lang="en-US" sz="2000" dirty="0">
                <a:latin typeface="Century Gothic" pitchFamily="34" charset="0"/>
              </a:rPr>
              <a:t>ensure </a:t>
            </a:r>
            <a:r>
              <a:rPr lang="en-US" sz="2000" dirty="0" smtClean="0">
                <a:latin typeface="Century Gothic" pitchFamily="34" charset="0"/>
              </a:rPr>
              <a:t>that they </a:t>
            </a:r>
            <a:r>
              <a:rPr lang="en-US" sz="2000" dirty="0">
                <a:latin typeface="Century Gothic" pitchFamily="34" charset="0"/>
              </a:rPr>
              <a:t>are set according to the desired behavior for each </a:t>
            </a:r>
            <a:r>
              <a:rPr lang="en-US" sz="2000" dirty="0" smtClean="0">
                <a:latin typeface="Century Gothic" pitchFamily="34" charset="0"/>
              </a:rPr>
              <a:t>customer</a:t>
            </a:r>
            <a:endParaRPr lang="en-IE"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4210"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4211" name="Rectangle 3"/>
          <p:cNvSpPr>
            <a:spLocks noChangeArrowheads="1"/>
          </p:cNvSpPr>
          <p:nvPr/>
        </p:nvSpPr>
        <p:spPr bwMode="auto">
          <a:xfrm>
            <a:off x="457200" y="928688"/>
            <a:ext cx="8153400" cy="510540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dirty="0">
                <a:latin typeface="Century Gothic" pitchFamily="34" charset="0"/>
              </a:rPr>
              <a:t>Additional Profiles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5602"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Utilities</a:t>
            </a:r>
          </a:p>
        </p:txBody>
      </p:sp>
      <p:sp>
        <p:nvSpPr>
          <p:cNvPr id="25603" name="Rectangle 3"/>
          <p:cNvSpPr>
            <a:spLocks noChangeArrowheads="1"/>
          </p:cNvSpPr>
          <p:nvPr/>
        </p:nvSpPr>
        <p:spPr bwMode="auto">
          <a:xfrm>
            <a:off x="457200" y="962025"/>
            <a:ext cx="8153400" cy="4672013"/>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latin typeface="Century Gothic" pitchFamily="34" charset="0"/>
              </a:rPr>
              <a:t>Fixed Assets Migration Utility</a:t>
            </a:r>
          </a:p>
        </p:txBody>
      </p:sp>
      <p:sp>
        <p:nvSpPr>
          <p:cNvPr id="25604"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dirty="0">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5234"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5235" name="Rectangle 3"/>
          <p:cNvSpPr>
            <a:spLocks noChangeArrowheads="1"/>
          </p:cNvSpPr>
          <p:nvPr/>
        </p:nvSpPr>
        <p:spPr bwMode="auto">
          <a:xfrm>
            <a:off x="457200" y="1014413"/>
            <a:ext cx="8153400" cy="4906962"/>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800" dirty="0">
                <a:latin typeface="Century Gothic" pitchFamily="34" charset="0"/>
              </a:rPr>
              <a:t>Customer/Supplier Payment Statuses</a:t>
            </a:r>
          </a:p>
          <a:p>
            <a:pPr marL="461963" lvl="1" indent="-4763" defTabSz="914400">
              <a:lnSpc>
                <a:spcPct val="90000"/>
              </a:lnSpc>
              <a:spcBef>
                <a:spcPct val="25000"/>
              </a:spcBef>
              <a:buClr>
                <a:srgbClr val="2461AA"/>
              </a:buClr>
              <a:buFont typeface="Times New Roman" pitchFamily="18" charset="0"/>
              <a:buNone/>
            </a:pPr>
            <a:r>
              <a:rPr lang="en-US" sz="2400" dirty="0" smtClean="0">
                <a:latin typeface="Century Gothic" pitchFamily="34" charset="0"/>
              </a:rPr>
              <a:t>Review/modify </a:t>
            </a:r>
            <a:r>
              <a:rPr lang="en-US" sz="2400" dirty="0">
                <a:latin typeface="Century Gothic" pitchFamily="34" charset="0"/>
              </a:rPr>
              <a:t>and/or create additional payment statuses for customers and </a:t>
            </a:r>
            <a:r>
              <a:rPr lang="en-US" sz="2400" dirty="0" smtClean="0">
                <a:latin typeface="Century Gothic" pitchFamily="34" charset="0"/>
              </a:rPr>
              <a:t>suppliers</a:t>
            </a:r>
            <a:endParaRPr lang="en-IE" sz="2000" dirty="0">
              <a:latin typeface="Century Gothic" pitchFamily="34" charset="0"/>
            </a:endParaRPr>
          </a:p>
          <a:p>
            <a:pPr marL="342900" indent="-342900" defTabSz="914400">
              <a:lnSpc>
                <a:spcPct val="90000"/>
              </a:lnSpc>
              <a:spcBef>
                <a:spcPct val="30000"/>
              </a:spcBef>
              <a:buClr>
                <a:schemeClr val="accent2"/>
              </a:buClr>
              <a:buFontTx/>
              <a:buChar char="•"/>
            </a:pPr>
            <a:r>
              <a:rPr lang="en-IE" sz="2800" dirty="0">
                <a:latin typeface="Century Gothic" pitchFamily="34" charset="0"/>
              </a:rPr>
              <a:t>Customer/Supplier Control Accounts</a:t>
            </a:r>
          </a:p>
          <a:p>
            <a:pPr marL="461963" lvl="1" indent="-4763" defTabSz="914400">
              <a:lnSpc>
                <a:spcPct val="90000"/>
              </a:lnSpc>
              <a:spcBef>
                <a:spcPct val="25000"/>
              </a:spcBef>
              <a:buClr>
                <a:srgbClr val="2461AA"/>
              </a:buClr>
              <a:buFont typeface="Times New Roman" pitchFamily="18" charset="0"/>
              <a:buNone/>
            </a:pPr>
            <a:r>
              <a:rPr lang="en-US" sz="2400" dirty="0" smtClean="0">
                <a:latin typeface="Century Gothic" pitchFamily="34" charset="0"/>
              </a:rPr>
              <a:t>Review/modify </a:t>
            </a:r>
            <a:r>
              <a:rPr lang="en-US" sz="2400" dirty="0">
                <a:latin typeface="Century Gothic" pitchFamily="34" charset="0"/>
              </a:rPr>
              <a:t>and/or </a:t>
            </a:r>
            <a:r>
              <a:rPr lang="en-US" sz="2400">
                <a:latin typeface="Century Gothic" pitchFamily="34" charset="0"/>
              </a:rPr>
              <a:t>create </a:t>
            </a:r>
            <a:r>
              <a:rPr lang="en-US" sz="2400" smtClean="0">
                <a:latin typeface="Century Gothic" pitchFamily="34" charset="0"/>
              </a:rPr>
              <a:t>additional control </a:t>
            </a:r>
            <a:r>
              <a:rPr lang="en-US" sz="2400" dirty="0">
                <a:latin typeface="Century Gothic" pitchFamily="34" charset="0"/>
              </a:rPr>
              <a:t>accounts for customers and </a:t>
            </a:r>
            <a:r>
              <a:rPr lang="en-US" sz="2400" dirty="0" smtClean="0">
                <a:latin typeface="Century Gothic" pitchFamily="34" charset="0"/>
              </a:rPr>
              <a:t>suppliers</a:t>
            </a:r>
            <a:endParaRPr lang="en-IE" sz="2000" dirty="0">
              <a:latin typeface="Century Gothic" pitchFamily="34" charset="0"/>
            </a:endParaRPr>
          </a:p>
          <a:p>
            <a:pPr marL="342900" indent="-342900" defTabSz="914400">
              <a:lnSpc>
                <a:spcPct val="90000"/>
              </a:lnSpc>
              <a:spcBef>
                <a:spcPct val="30000"/>
              </a:spcBef>
              <a:buClr>
                <a:schemeClr val="accent2"/>
              </a:buClr>
              <a:buFontTx/>
              <a:buChar char="•"/>
            </a:pPr>
            <a:r>
              <a:rPr lang="en-IE" sz="2800" dirty="0">
                <a:latin typeface="Century Gothic" pitchFamily="34" charset="0"/>
              </a:rPr>
              <a:t>Additional Profiles</a:t>
            </a:r>
          </a:p>
          <a:p>
            <a:pPr marL="461963" lvl="1" indent="-4763" defTabSz="914400">
              <a:lnSpc>
                <a:spcPct val="90000"/>
              </a:lnSpc>
              <a:spcBef>
                <a:spcPct val="25000"/>
              </a:spcBef>
              <a:buClr>
                <a:srgbClr val="2461AA"/>
              </a:buClr>
              <a:buFont typeface="Times New Roman" pitchFamily="18" charset="0"/>
              <a:buNone/>
            </a:pPr>
            <a:r>
              <a:rPr lang="en-US" sz="2400" dirty="0" smtClean="0">
                <a:latin typeface="Century Gothic" pitchFamily="34" charset="0"/>
              </a:rPr>
              <a:t>Review/modify </a:t>
            </a:r>
            <a:r>
              <a:rPr lang="en-US" sz="2400" dirty="0">
                <a:latin typeface="Century Gothic" pitchFamily="34" charset="0"/>
              </a:rPr>
              <a:t>any new profiles set up for customer and supplier credit notes and </a:t>
            </a:r>
            <a:r>
              <a:rPr lang="en-US" sz="2400" dirty="0" smtClean="0">
                <a:latin typeface="Century Gothic" pitchFamily="34" charset="0"/>
              </a:rPr>
              <a:t>prepayments</a:t>
            </a:r>
            <a:endParaRPr lang="en-IE" sz="20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3"/>
          <p:cNvSpPr>
            <a:spLocks noChangeArrowheads="1"/>
          </p:cNvSpPr>
          <p:nvPr/>
        </p:nvSpPr>
        <p:spPr bwMode="auto">
          <a:xfrm>
            <a:off x="457200" y="323850"/>
            <a:ext cx="8153400" cy="5053013"/>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dirty="0">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noChangeArrowheads="1"/>
          </p:cNvSpPr>
          <p:nvPr/>
        </p:nvSpPr>
        <p:spPr bwMode="auto">
          <a:xfrm>
            <a:off x="490538" y="2887663"/>
            <a:ext cx="8153400" cy="619125"/>
          </a:xfrm>
          <a:prstGeom prst="rect">
            <a:avLst/>
          </a:prstGeom>
          <a:noFill/>
          <a:ln w="9525">
            <a:noFill/>
            <a:miter lim="800000"/>
            <a:headEnd/>
            <a:tailEnd/>
          </a:ln>
        </p:spPr>
        <p:txBody>
          <a:bodyPr anchor="b"/>
          <a:lstStyle/>
          <a:p>
            <a:pPr algn="ctr" defTabSz="914400">
              <a:lnSpc>
                <a:spcPct val="90000"/>
              </a:lnSpc>
            </a:pPr>
            <a:r>
              <a:rPr lang="en-US" sz="4000" b="1" dirty="0">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6626"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Fixed Assets Migration Utility</a:t>
            </a:r>
          </a:p>
        </p:txBody>
      </p:sp>
      <p:sp>
        <p:nvSpPr>
          <p:cNvPr id="26627" name="Rectangle 3"/>
          <p:cNvSpPr>
            <a:spLocks noChangeArrowheads="1"/>
          </p:cNvSpPr>
          <p:nvPr/>
        </p:nvSpPr>
        <p:spPr bwMode="auto">
          <a:xfrm>
            <a:off x="457200" y="892175"/>
            <a:ext cx="8153400" cy="5200650"/>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dirty="0">
                <a:latin typeface="Century Gothic" pitchFamily="34" charset="0"/>
              </a:rPr>
              <a:t>Users on MFG/PRO 8.6e or 9.0 who use the original Fixed Assets module, must upgrade to the Enhanced Fixed Assets when upgrading to QAD </a:t>
            </a:r>
            <a:r>
              <a:rPr lang="en-US" sz="2800" dirty="0" smtClean="0">
                <a:latin typeface="Century Gothic" pitchFamily="34" charset="0"/>
              </a:rPr>
              <a:t>EE</a:t>
            </a:r>
            <a:endParaRPr lang="en-US" sz="2800" dirty="0">
              <a:latin typeface="Century Gothic" pitchFamily="34" charset="0"/>
            </a:endParaRPr>
          </a:p>
          <a:p>
            <a:pPr marL="342900" indent="-342900" defTabSz="914400">
              <a:lnSpc>
                <a:spcPct val="90000"/>
              </a:lnSpc>
              <a:spcBef>
                <a:spcPct val="30000"/>
              </a:spcBef>
              <a:buClr>
                <a:schemeClr val="accent2"/>
              </a:buClr>
              <a:buFontTx/>
              <a:buChar char="•"/>
            </a:pPr>
            <a:r>
              <a:rPr lang="en-US" sz="2800" dirty="0">
                <a:latin typeface="Century Gothic" pitchFamily="34" charset="0"/>
              </a:rPr>
              <a:t>The legacy data is dumped during conversion. Run this utility to load the legacy data into the new </a:t>
            </a:r>
            <a:r>
              <a:rPr lang="en-US" sz="2800" dirty="0" smtClean="0">
                <a:latin typeface="Century Gothic" pitchFamily="34" charset="0"/>
              </a:rPr>
              <a:t>tables</a:t>
            </a:r>
            <a:endParaRPr lang="en-US" sz="2800" dirty="0">
              <a:latin typeface="Century Gothic" pitchFamily="34" charset="0"/>
            </a:endParaRPr>
          </a:p>
          <a:p>
            <a:pPr marL="342900" indent="-342900" defTabSz="914400">
              <a:lnSpc>
                <a:spcPct val="90000"/>
              </a:lnSpc>
              <a:spcBef>
                <a:spcPct val="30000"/>
              </a:spcBef>
              <a:buClr>
                <a:schemeClr val="accent2"/>
              </a:buClr>
              <a:buFontTx/>
              <a:buChar char="•"/>
            </a:pPr>
            <a:r>
              <a:rPr lang="en-US" sz="2800" u="sng" dirty="0" smtClean="0">
                <a:latin typeface="Century Gothic" pitchFamily="34" charset="0"/>
              </a:rPr>
              <a:t>Only</a:t>
            </a:r>
            <a:r>
              <a:rPr lang="en-US" sz="2800" dirty="0" smtClean="0">
                <a:latin typeface="Century Gothic" pitchFamily="34" charset="0"/>
              </a:rPr>
              <a:t> run this </a:t>
            </a:r>
            <a:r>
              <a:rPr lang="en-US" sz="2800" dirty="0">
                <a:latin typeface="Century Gothic" pitchFamily="34" charset="0"/>
              </a:rPr>
              <a:t>utility </a:t>
            </a:r>
            <a:r>
              <a:rPr lang="en-US" sz="2800" dirty="0" smtClean="0">
                <a:latin typeface="Century Gothic" pitchFamily="34" charset="0"/>
              </a:rPr>
              <a:t>when upgrading from </a:t>
            </a:r>
            <a:r>
              <a:rPr lang="en-US" sz="2800" dirty="0">
                <a:latin typeface="Century Gothic" pitchFamily="34" charset="0"/>
              </a:rPr>
              <a:t>MFG/PRO 8.6e or 9.0. </a:t>
            </a:r>
            <a:r>
              <a:rPr lang="en-US" sz="2800" dirty="0" smtClean="0">
                <a:latin typeface="Century Gothic" pitchFamily="34" charset="0"/>
              </a:rPr>
              <a:t>Refer </a:t>
            </a:r>
            <a:r>
              <a:rPr lang="en-US" sz="2800" dirty="0">
                <a:latin typeface="Century Gothic" pitchFamily="34" charset="0"/>
              </a:rPr>
              <a:t>to the Fixed Assets Conversion chapter </a:t>
            </a:r>
            <a:r>
              <a:rPr lang="en-US" sz="2800" dirty="0" smtClean="0">
                <a:latin typeface="Century Gothic" pitchFamily="34" charset="0"/>
              </a:rPr>
              <a:t>in the </a:t>
            </a:r>
            <a:r>
              <a:rPr lang="en-US" sz="2800" i="1" dirty="0" smtClean="0">
                <a:latin typeface="Century Gothic" pitchFamily="34" charset="0"/>
              </a:rPr>
              <a:t>QAD </a:t>
            </a:r>
            <a:r>
              <a:rPr lang="en-US" sz="2800" i="1" dirty="0">
                <a:latin typeface="Century Gothic" pitchFamily="34" charset="0"/>
              </a:rPr>
              <a:t>SE User Guide</a:t>
            </a:r>
            <a:r>
              <a:rPr lang="en-US" sz="2800" dirty="0">
                <a:latin typeface="Century Gothic" pitchFamily="34" charset="0"/>
              </a:rPr>
              <a:t> for more </a:t>
            </a:r>
            <a:r>
              <a:rPr lang="en-US" sz="2800" dirty="0" smtClean="0">
                <a:latin typeface="Century Gothic" pitchFamily="34" charset="0"/>
              </a:rPr>
              <a:t>information</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7650"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Utilities</a:t>
            </a:r>
          </a:p>
        </p:txBody>
      </p:sp>
      <p:sp>
        <p:nvSpPr>
          <p:cNvPr id="27651" name="Rectangle 3"/>
          <p:cNvSpPr>
            <a:spLocks noChangeArrowheads="1"/>
          </p:cNvSpPr>
          <p:nvPr/>
        </p:nvSpPr>
        <p:spPr bwMode="auto">
          <a:xfrm>
            <a:off x="457200" y="881063"/>
            <a:ext cx="8153400" cy="46037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latin typeface="Century Gothic" pitchFamily="34" charset="0"/>
              </a:rPr>
              <a:t>Table Extension Domain Conversion – Part 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1659</TotalTime>
  <Words>3301</Words>
  <Application>Microsoft Office PowerPoint</Application>
  <PresentationFormat>On-screen Show (4:3)</PresentationFormat>
  <Paragraphs>612</Paragraphs>
  <Slides>72</Slides>
  <Notes>9</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QAD 2010 Template</vt:lpstr>
      <vt:lpstr>Part 4 – Post-conversion</vt:lpstr>
      <vt:lpstr>Post-conversion Introduction</vt:lpstr>
      <vt:lpstr>Overview of Post-conversion Steps</vt:lpstr>
      <vt:lpstr>Overview of Post-conversion Steps</vt:lpstr>
      <vt:lpstr>Overview of Post-conversion Steps</vt:lpstr>
      <vt:lpstr>Slide 6</vt:lpstr>
      <vt:lpstr>Post-conversion Utilities</vt:lpstr>
      <vt:lpstr>Fixed Assets Migration Utility</vt:lpstr>
      <vt:lpstr>Post-conversion Utilities</vt:lpstr>
      <vt:lpstr>Table Extension Domain Conversion – Part 2</vt:lpstr>
      <vt:lpstr>Post-conversion Utilities</vt:lpstr>
      <vt:lpstr>Sales Order Balance Update</vt:lpstr>
      <vt:lpstr>Post-conversion Utilities</vt:lpstr>
      <vt:lpstr>Document Credit Terms Update</vt:lpstr>
      <vt:lpstr>Post-conversion Utilities</vt:lpstr>
      <vt:lpstr>Update Contract Revenue Account</vt:lpstr>
      <vt:lpstr>Post-conversion Data Validations</vt:lpstr>
      <vt:lpstr>Post-conversion Data Validations</vt:lpstr>
      <vt:lpstr>System Consistency Check</vt:lpstr>
      <vt:lpstr>System Consistency Check</vt:lpstr>
      <vt:lpstr>System Consistency Check</vt:lpstr>
      <vt:lpstr>Post-conversion Data Validations</vt:lpstr>
      <vt:lpstr>Financials Consistency Check</vt:lpstr>
      <vt:lpstr>Financials Consistency Check</vt:lpstr>
      <vt:lpstr>Financials Consistency Check</vt:lpstr>
      <vt:lpstr>Post-conversion Data Validations</vt:lpstr>
      <vt:lpstr>Post-conversion – Integrity Check</vt:lpstr>
      <vt:lpstr>Post-conversion Integrity – Menu</vt:lpstr>
      <vt:lpstr>Post-conversion – GL Integrity (Sum)</vt:lpstr>
      <vt:lpstr>Post-conversion – GL Integrity (Detail)</vt:lpstr>
      <vt:lpstr>Post-conversion – AR Integrity</vt:lpstr>
      <vt:lpstr>Post-conversion – AP Integrity</vt:lpstr>
      <vt:lpstr>Post-conversion Data Validations</vt:lpstr>
      <vt:lpstr>Operational Account Structure Validation</vt:lpstr>
      <vt:lpstr>Operational Account Structure Validation</vt:lpstr>
      <vt:lpstr>Operational Account Structure Validation</vt:lpstr>
      <vt:lpstr>Post-conversion Data Validations</vt:lpstr>
      <vt:lpstr>Reconciliation Reports</vt:lpstr>
      <vt:lpstr>Reconciliation Reports</vt:lpstr>
      <vt:lpstr>Reconciliation Reports</vt:lpstr>
      <vt:lpstr>Reconciliation Reports</vt:lpstr>
      <vt:lpstr>Post-conversion Reports</vt:lpstr>
      <vt:lpstr>Suggested Process Flow &amp; Static Data Validation</vt:lpstr>
      <vt:lpstr>Suggested Process Flow &amp; Static Data Validation</vt:lpstr>
      <vt:lpstr>Suggested Process Flow &amp; Static Data Validation</vt:lpstr>
      <vt:lpstr> Suggested Process Flow and Static Data Validation</vt:lpstr>
      <vt:lpstr>Post-conversion Set Up – Mandatory Data</vt:lpstr>
      <vt:lpstr>Post-conversion Set-up – Mandatory Data</vt:lpstr>
      <vt:lpstr>Post-conversion Set Up – Mandatory Data</vt:lpstr>
      <vt:lpstr>Post-conversion Set Up – Mandatory Data</vt:lpstr>
      <vt:lpstr>Daybooks</vt:lpstr>
      <vt:lpstr>Post-conversion Set Up – Mandatory Data</vt:lpstr>
      <vt:lpstr>Security</vt:lpstr>
      <vt:lpstr>Post-conversion Set Up – Mandatory Data</vt:lpstr>
      <vt:lpstr>Tax Periods</vt:lpstr>
      <vt:lpstr>Post-conversion Set Up – Mandatory Data</vt:lpstr>
      <vt:lpstr>Reporting Periods</vt:lpstr>
      <vt:lpstr>Post-conversion Set Up – Mandatory Data</vt:lpstr>
      <vt:lpstr>Profiles</vt:lpstr>
      <vt:lpstr>Post-conversion Set Up – Mandatory Data</vt:lpstr>
      <vt:lpstr>Configure Daemons</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Slide 71</vt:lpstr>
      <vt:lpstr>Slide 72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168</cp:revision>
  <dcterms:created xsi:type="dcterms:W3CDTF">2010-10-05T00:44:07Z</dcterms:created>
  <dcterms:modified xsi:type="dcterms:W3CDTF">2015-10-02T15:01:20Z</dcterms:modified>
</cp:coreProperties>
</file>