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38"/>
  </p:notesMasterIdLst>
  <p:handoutMasterIdLst>
    <p:handoutMasterId r:id="rId39"/>
  </p:handoutMasterIdLst>
  <p:sldIdLst>
    <p:sldId id="256" r:id="rId2"/>
    <p:sldId id="259" r:id="rId3"/>
    <p:sldId id="260" r:id="rId4"/>
    <p:sldId id="261" r:id="rId5"/>
    <p:sldId id="262" r:id="rId6"/>
    <p:sldId id="263" r:id="rId7"/>
    <p:sldId id="264" r:id="rId8"/>
    <p:sldId id="265" r:id="rId9"/>
    <p:sldId id="266" r:id="rId10"/>
    <p:sldId id="267" r:id="rId11"/>
    <p:sldId id="293" r:id="rId12"/>
    <p:sldId id="292" r:id="rId13"/>
    <p:sldId id="268" r:id="rId14"/>
    <p:sldId id="269" r:id="rId15"/>
    <p:sldId id="270" r:id="rId16"/>
    <p:sldId id="271" r:id="rId17"/>
    <p:sldId id="272" r:id="rId18"/>
    <p:sldId id="273" r:id="rId19"/>
    <p:sldId id="274" r:id="rId20"/>
    <p:sldId id="275" r:id="rId21"/>
    <p:sldId id="276" r:id="rId22"/>
    <p:sldId id="291"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charset="0"/>
        <a:ea typeface="+mn-ea"/>
        <a:cs typeface="+mn-cs"/>
      </a:defRPr>
    </a:lvl1pPr>
    <a:lvl2pPr marL="457200" algn="l" defTabSz="457200" rtl="0" fontAlgn="base">
      <a:spcBef>
        <a:spcPct val="0"/>
      </a:spcBef>
      <a:spcAft>
        <a:spcPct val="0"/>
      </a:spcAft>
      <a:defRPr kern="1200">
        <a:solidFill>
          <a:schemeClr val="tx1"/>
        </a:solidFill>
        <a:latin typeface="Arial" charset="0"/>
        <a:ea typeface="+mn-ea"/>
        <a:cs typeface="+mn-cs"/>
      </a:defRPr>
    </a:lvl2pPr>
    <a:lvl3pPr marL="914400" algn="l" defTabSz="457200" rtl="0" fontAlgn="base">
      <a:spcBef>
        <a:spcPct val="0"/>
      </a:spcBef>
      <a:spcAft>
        <a:spcPct val="0"/>
      </a:spcAft>
      <a:defRPr kern="1200">
        <a:solidFill>
          <a:schemeClr val="tx1"/>
        </a:solidFill>
        <a:latin typeface="Arial" charset="0"/>
        <a:ea typeface="+mn-ea"/>
        <a:cs typeface="+mn-cs"/>
      </a:defRPr>
    </a:lvl3pPr>
    <a:lvl4pPr marL="1371600" algn="l" defTabSz="457200" rtl="0" fontAlgn="base">
      <a:spcBef>
        <a:spcPct val="0"/>
      </a:spcBef>
      <a:spcAft>
        <a:spcPct val="0"/>
      </a:spcAft>
      <a:defRPr kern="1200">
        <a:solidFill>
          <a:schemeClr val="tx1"/>
        </a:solidFill>
        <a:latin typeface="Arial" charset="0"/>
        <a:ea typeface="+mn-ea"/>
        <a:cs typeface="+mn-cs"/>
      </a:defRPr>
    </a:lvl4pPr>
    <a:lvl5pPr marL="1828800" algn="l" defTabSz="457200"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F4F4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500" autoAdjust="0"/>
    <p:restoredTop sz="87913" autoAdjust="0"/>
  </p:normalViewPr>
  <p:slideViewPr>
    <p:cSldViewPr snapToGrid="0" snapToObjects="1">
      <p:cViewPr varScale="1">
        <p:scale>
          <a:sx n="91" d="100"/>
          <a:sy n="91" d="100"/>
        </p:scale>
        <p:origin x="-912" y="-108"/>
      </p:cViewPr>
      <p:guideLst>
        <p:guide orient="horz" pos="827"/>
        <p:guide pos="361"/>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155E162F-D13D-497D-8A4E-25201DC8D18C}" type="datetimeFigureOut">
              <a:rPr lang="en-US"/>
              <a:pPr>
                <a:defRPr/>
              </a:pPr>
              <a:t>10/2/2015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EC19C51D-077B-40EE-A16F-71730637D152}" type="slidenum">
              <a:rPr lang="en-US"/>
              <a:pPr>
                <a:defRPr/>
              </a:pPr>
              <a:t>‹#›</a:t>
            </a:fld>
            <a:endParaRPr lang="en-US" dirty="0"/>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7DA4A1E7-D3ED-4F24-8C0F-ED7752D3D8C9}" type="datetimeFigureOut">
              <a:rPr lang="en-US"/>
              <a:pPr>
                <a:defRPr/>
              </a:pPr>
              <a:t>10/2/2015</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CD3B9146-7057-407E-84C9-85F38E5732BE}" type="slidenum">
              <a:rPr lang="en-US"/>
              <a:pPr>
                <a:defRPr/>
              </a:pPr>
              <a:t>‹#›</a:t>
            </a:fld>
            <a:endParaRPr lang="en-US" dirty="0"/>
          </a:p>
        </p:txBody>
      </p:sp>
    </p:spTree>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defTabSz="914400"/>
            <a:fld id="{CB796DC0-C5B3-4B96-BE48-94EBC7C46C88}" type="slidenum">
              <a:rPr lang="en-US" sz="1200"/>
              <a:pPr algn="r" defTabSz="914400"/>
              <a:t>2</a:t>
            </a:fld>
            <a:endParaRPr lang="en-US" sz="1200" dirty="0"/>
          </a:p>
        </p:txBody>
      </p:sp>
      <p:sp>
        <p:nvSpPr>
          <p:cNvPr id="2253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2531" name="Rectangle 3"/>
          <p:cNvSpPr>
            <a:spLocks noGrp="1" noChangeArrowheads="1"/>
          </p:cNvSpPr>
          <p:nvPr>
            <p:ph type="body" idx="1"/>
          </p:nvPr>
        </p:nvSpPr>
        <p:spPr bwMode="auto">
          <a:noFill/>
        </p:spPr>
        <p:txBody>
          <a:bodyPr wrap="square" lIns="91435" tIns="45718" rIns="91435" bIns="45718" numCol="1" anchor="t" anchorCtr="0" compatLnSpc="1">
            <a:prstTxWarp prst="textNoShape">
              <a:avLst/>
            </a:prstTxWarp>
          </a:bodyPr>
          <a:lstStyle/>
          <a:p>
            <a:pPr eaLnBrk="1" hangingPunct="1">
              <a:lnSpc>
                <a:spcPct val="80000"/>
              </a:lnSpc>
            </a:pPr>
            <a:endParaRPr lang="en-US" sz="900"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defTabSz="914400"/>
            <a:fld id="{E0A7BE7A-C0EC-425E-9006-DE13F54E15D5}" type="slidenum">
              <a:rPr lang="en-US" sz="1200"/>
              <a:pPr algn="r" defTabSz="914400"/>
              <a:t>11</a:t>
            </a:fld>
            <a:endParaRPr lang="en-US" sz="1200" dirty="0"/>
          </a:p>
        </p:txBody>
      </p:sp>
      <p:sp>
        <p:nvSpPr>
          <p:cNvPr id="3891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8915" name="Rectangle 3"/>
          <p:cNvSpPr>
            <a:spLocks noGrp="1" noChangeArrowheads="1"/>
          </p:cNvSpPr>
          <p:nvPr>
            <p:ph type="body" idx="1"/>
          </p:nvPr>
        </p:nvSpPr>
        <p:spPr bwMode="auto">
          <a:noFill/>
        </p:spPr>
        <p:txBody>
          <a:bodyPr wrap="square" lIns="91435" tIns="45718" rIns="91435" bIns="45718" numCol="1" anchor="t" anchorCtr="0" compatLnSpc="1">
            <a:prstTxWarp prst="textNoShape">
              <a:avLst/>
            </a:prstTxWarp>
          </a:bodyPr>
          <a:lstStyle/>
          <a:p>
            <a:pPr eaLnBrk="1" hangingPunct="1"/>
            <a:endParaRPr lang="en-US"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defTabSz="914400"/>
            <a:fld id="{F4686986-331A-44E5-A2CD-E8F14F08863A}" type="slidenum">
              <a:rPr lang="en-US" sz="1200"/>
              <a:pPr algn="r" defTabSz="914400"/>
              <a:t>12</a:t>
            </a:fld>
            <a:endParaRPr lang="en-US" sz="1200" dirty="0"/>
          </a:p>
        </p:txBody>
      </p:sp>
      <p:sp>
        <p:nvSpPr>
          <p:cNvPr id="4096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0963" name="Rectangle 3"/>
          <p:cNvSpPr>
            <a:spLocks noGrp="1" noChangeArrowheads="1"/>
          </p:cNvSpPr>
          <p:nvPr>
            <p:ph type="body" idx="1"/>
          </p:nvPr>
        </p:nvSpPr>
        <p:spPr bwMode="auto">
          <a:noFill/>
        </p:spPr>
        <p:txBody>
          <a:bodyPr wrap="square" lIns="91435" tIns="45718" rIns="91435" bIns="45718" numCol="1" anchor="t" anchorCtr="0" compatLnSpc="1">
            <a:prstTxWarp prst="textNoShape">
              <a:avLst/>
            </a:prstTxWarp>
          </a:bodyPr>
          <a:lstStyle/>
          <a:p>
            <a:pPr eaLnBrk="1" hangingPunct="1"/>
            <a:endParaRPr lang="en-US"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defTabSz="914400"/>
            <a:fld id="{6B7B7C71-8EA5-4CE9-8159-AAE2B17B2B14}" type="slidenum">
              <a:rPr lang="en-US" sz="1200"/>
              <a:pPr algn="r" defTabSz="914400"/>
              <a:t>13</a:t>
            </a:fld>
            <a:endParaRPr lang="en-US" sz="1200" dirty="0"/>
          </a:p>
        </p:txBody>
      </p:sp>
      <p:sp>
        <p:nvSpPr>
          <p:cNvPr id="4301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3011" name="Rectangle 3"/>
          <p:cNvSpPr>
            <a:spLocks noGrp="1" noChangeArrowheads="1"/>
          </p:cNvSpPr>
          <p:nvPr>
            <p:ph type="body" idx="1"/>
          </p:nvPr>
        </p:nvSpPr>
        <p:spPr bwMode="auto">
          <a:noFill/>
        </p:spPr>
        <p:txBody>
          <a:bodyPr wrap="square" lIns="91435" tIns="45718" rIns="91435" bIns="45718" numCol="1" anchor="t" anchorCtr="0" compatLnSpc="1">
            <a:prstTxWarp prst="textNoShape">
              <a:avLst/>
            </a:prstTxWarp>
          </a:bodyPr>
          <a:lstStyle/>
          <a:p>
            <a:pPr eaLnBrk="1" hangingPunct="1"/>
            <a:endParaRPr lang="en-US" dirty="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defTabSz="914400"/>
            <a:fld id="{B98A79CA-90EE-4ACB-8E42-C1047F2C08C3}" type="slidenum">
              <a:rPr lang="en-US" sz="1200"/>
              <a:pPr algn="r" defTabSz="914400"/>
              <a:t>14</a:t>
            </a:fld>
            <a:endParaRPr lang="en-US" sz="1200" dirty="0"/>
          </a:p>
        </p:txBody>
      </p:sp>
      <p:sp>
        <p:nvSpPr>
          <p:cNvPr id="4505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5059" name="Rectangle 3"/>
          <p:cNvSpPr>
            <a:spLocks noGrp="1" noChangeArrowheads="1"/>
          </p:cNvSpPr>
          <p:nvPr>
            <p:ph type="body" idx="1"/>
          </p:nvPr>
        </p:nvSpPr>
        <p:spPr bwMode="auto">
          <a:noFill/>
        </p:spPr>
        <p:txBody>
          <a:bodyPr wrap="square" lIns="91435" tIns="45718" rIns="91435" bIns="45718" numCol="1" anchor="t" anchorCtr="0" compatLnSpc="1">
            <a:prstTxWarp prst="textNoShape">
              <a:avLst/>
            </a:prstTxWarp>
          </a:bodyPr>
          <a:lstStyle/>
          <a:p>
            <a:pPr eaLnBrk="1" hangingPunct="1"/>
            <a:endParaRPr lang="en-US" dirty="0"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defTabSz="914400"/>
            <a:fld id="{D2337376-323C-422C-A2B3-B1FEB31C68F4}" type="slidenum">
              <a:rPr lang="en-US" sz="1200"/>
              <a:pPr algn="r" defTabSz="914400"/>
              <a:t>15</a:t>
            </a:fld>
            <a:endParaRPr lang="en-US" sz="1200" dirty="0"/>
          </a:p>
        </p:txBody>
      </p:sp>
      <p:sp>
        <p:nvSpPr>
          <p:cNvPr id="4710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7107" name="Rectangle 3"/>
          <p:cNvSpPr>
            <a:spLocks noGrp="1" noChangeArrowheads="1"/>
          </p:cNvSpPr>
          <p:nvPr>
            <p:ph type="body" idx="1"/>
          </p:nvPr>
        </p:nvSpPr>
        <p:spPr bwMode="auto">
          <a:noFill/>
        </p:spPr>
        <p:txBody>
          <a:bodyPr wrap="square" lIns="91435" tIns="45718" rIns="91435" bIns="45718" numCol="1" anchor="t" anchorCtr="0" compatLnSpc="1">
            <a:prstTxWarp prst="textNoShape">
              <a:avLst/>
            </a:prstTxWarp>
          </a:bodyPr>
          <a:lstStyle/>
          <a:p>
            <a:pPr eaLnBrk="1" hangingPunct="1"/>
            <a:endParaRPr lang="en-US"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defTabSz="914400"/>
            <a:fld id="{FD8AD6B1-BC37-4261-88E3-2C897F25D14F}" type="slidenum">
              <a:rPr lang="en-US" sz="1200"/>
              <a:pPr algn="r" defTabSz="914400"/>
              <a:t>16</a:t>
            </a:fld>
            <a:endParaRPr lang="en-US" sz="1200" dirty="0"/>
          </a:p>
        </p:txBody>
      </p:sp>
      <p:sp>
        <p:nvSpPr>
          <p:cNvPr id="4915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9155" name="Rectangle 3"/>
          <p:cNvSpPr>
            <a:spLocks noGrp="1" noChangeArrowheads="1"/>
          </p:cNvSpPr>
          <p:nvPr>
            <p:ph type="body" idx="1"/>
          </p:nvPr>
        </p:nvSpPr>
        <p:spPr bwMode="auto">
          <a:noFill/>
        </p:spPr>
        <p:txBody>
          <a:bodyPr wrap="square" lIns="91435" tIns="45718" rIns="91435" bIns="45718" numCol="1" anchor="t" anchorCtr="0" compatLnSpc="1">
            <a:prstTxWarp prst="textNoShape">
              <a:avLst/>
            </a:prstTxWarp>
          </a:bodyPr>
          <a:lstStyle/>
          <a:p>
            <a:pPr eaLnBrk="1" hangingPunct="1"/>
            <a:endParaRPr lang="en-US"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defTabSz="914400"/>
            <a:fld id="{019DCE7E-7ABA-4D82-B019-3B41BB1D032F}" type="slidenum">
              <a:rPr lang="en-US" sz="1200"/>
              <a:pPr algn="r" defTabSz="914400"/>
              <a:t>17</a:t>
            </a:fld>
            <a:endParaRPr lang="en-US" sz="1200" dirty="0"/>
          </a:p>
        </p:txBody>
      </p:sp>
      <p:sp>
        <p:nvSpPr>
          <p:cNvPr id="5120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1203" name="Rectangle 3"/>
          <p:cNvSpPr>
            <a:spLocks noGrp="1" noChangeArrowheads="1"/>
          </p:cNvSpPr>
          <p:nvPr>
            <p:ph type="body" idx="1"/>
          </p:nvPr>
        </p:nvSpPr>
        <p:spPr bwMode="auto">
          <a:noFill/>
        </p:spPr>
        <p:txBody>
          <a:bodyPr wrap="square" lIns="91435" tIns="45718" rIns="91435" bIns="45718" numCol="1" anchor="t" anchorCtr="0" compatLnSpc="1">
            <a:prstTxWarp prst="textNoShape">
              <a:avLst/>
            </a:prstTxWarp>
          </a:bodyPr>
          <a:lstStyle/>
          <a:p>
            <a:pPr eaLnBrk="1" hangingPunct="1"/>
            <a:endParaRPr lang="en-US"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defTabSz="914400"/>
            <a:fld id="{7D9026F3-300D-40C9-96F4-0D3210A7BC1C}" type="slidenum">
              <a:rPr lang="en-US" sz="1200"/>
              <a:pPr algn="r" defTabSz="914400"/>
              <a:t>36</a:t>
            </a:fld>
            <a:endParaRPr lang="en-US" sz="1200" dirty="0"/>
          </a:p>
        </p:txBody>
      </p:sp>
      <p:sp>
        <p:nvSpPr>
          <p:cNvPr id="7168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1683" name="Rectangle 3"/>
          <p:cNvSpPr>
            <a:spLocks noGrp="1" noChangeArrowheads="1"/>
          </p:cNvSpPr>
          <p:nvPr>
            <p:ph type="body" idx="1"/>
          </p:nvPr>
        </p:nvSpPr>
        <p:spPr bwMode="auto">
          <a:noFill/>
        </p:spPr>
        <p:txBody>
          <a:bodyPr wrap="square" lIns="91435" tIns="45718" rIns="91435" bIns="45718" numCol="1" anchor="t" anchorCtr="0" compatLnSpc="1">
            <a:prstTxWarp prst="textNoShape">
              <a:avLst/>
            </a:prstTxWarp>
          </a:bodyPr>
          <a:lstStyle/>
          <a:p>
            <a:pPr eaLnBrk="1" hangingPunct="1"/>
            <a:endParaRPr 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defTabSz="914400"/>
            <a:fld id="{6EC1B376-5FEA-47DC-9C06-098A489B3FDA}" type="slidenum">
              <a:rPr lang="en-US" sz="1200"/>
              <a:pPr algn="r" defTabSz="914400"/>
              <a:t>3</a:t>
            </a:fld>
            <a:endParaRPr lang="en-US" sz="1200" dirty="0"/>
          </a:p>
        </p:txBody>
      </p:sp>
      <p:sp>
        <p:nvSpPr>
          <p:cNvPr id="2457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4579" name="Rectangle 3"/>
          <p:cNvSpPr>
            <a:spLocks noGrp="1" noChangeArrowheads="1"/>
          </p:cNvSpPr>
          <p:nvPr>
            <p:ph type="body" idx="1"/>
          </p:nvPr>
        </p:nvSpPr>
        <p:spPr bwMode="auto">
          <a:noFill/>
        </p:spPr>
        <p:txBody>
          <a:bodyPr wrap="square" lIns="91435" tIns="45718" rIns="91435" bIns="45718" numCol="1" anchor="t" anchorCtr="0" compatLnSpc="1">
            <a:prstTxWarp prst="textNoShape">
              <a:avLst/>
            </a:prstTxWarp>
          </a:bodyPr>
          <a:lstStyle/>
          <a:p>
            <a:pPr eaLnBrk="1" hangingPunct="1">
              <a:lnSpc>
                <a:spcPct val="80000"/>
              </a:lnSpc>
            </a:pPr>
            <a:endParaRPr lang="en-US" sz="900"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defTabSz="914400"/>
            <a:fld id="{D22A00ED-8128-467E-9466-E4319508744A}" type="slidenum">
              <a:rPr lang="en-US" sz="1200"/>
              <a:pPr algn="r" defTabSz="914400"/>
              <a:t>4</a:t>
            </a:fld>
            <a:endParaRPr lang="en-US" sz="1200" dirty="0"/>
          </a:p>
        </p:txBody>
      </p:sp>
      <p:sp>
        <p:nvSpPr>
          <p:cNvPr id="2662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6627" name="Rectangle 3"/>
          <p:cNvSpPr>
            <a:spLocks noGrp="1" noChangeArrowheads="1"/>
          </p:cNvSpPr>
          <p:nvPr>
            <p:ph type="body" idx="1"/>
          </p:nvPr>
        </p:nvSpPr>
        <p:spPr bwMode="auto">
          <a:noFill/>
        </p:spPr>
        <p:txBody>
          <a:bodyPr wrap="square" lIns="91435" tIns="45718" rIns="91435" bIns="45718" numCol="1" anchor="t" anchorCtr="0" compatLnSpc="1">
            <a:prstTxWarp prst="textNoShape">
              <a:avLst/>
            </a:prstTxWarp>
          </a:bodyPr>
          <a:lstStyle/>
          <a:p>
            <a:pPr eaLnBrk="1" hangingPunct="1">
              <a:lnSpc>
                <a:spcPct val="80000"/>
              </a:lnSpc>
            </a:pPr>
            <a:endParaRPr lang="en-US" sz="900"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defTabSz="914400"/>
            <a:fld id="{7AEB966D-3C66-4650-A29A-F9A8CC2EAA78}" type="slidenum">
              <a:rPr lang="en-US" sz="1200"/>
              <a:pPr algn="r" defTabSz="914400"/>
              <a:t>5</a:t>
            </a:fld>
            <a:endParaRPr lang="en-US" sz="1200" dirty="0"/>
          </a:p>
        </p:txBody>
      </p:sp>
      <p:sp>
        <p:nvSpPr>
          <p:cNvPr id="2867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8675" name="Rectangle 3"/>
          <p:cNvSpPr>
            <a:spLocks noGrp="1" noChangeArrowheads="1"/>
          </p:cNvSpPr>
          <p:nvPr>
            <p:ph type="body" idx="1"/>
          </p:nvPr>
        </p:nvSpPr>
        <p:spPr bwMode="auto">
          <a:noFill/>
        </p:spPr>
        <p:txBody>
          <a:bodyPr wrap="square" lIns="91435" tIns="45718" rIns="91435" bIns="45718" numCol="1" anchor="t" anchorCtr="0" compatLnSpc="1">
            <a:prstTxWarp prst="textNoShape">
              <a:avLst/>
            </a:prstTxWarp>
          </a:bodyPr>
          <a:lstStyle/>
          <a:p>
            <a:pPr eaLnBrk="1" hangingPunct="1">
              <a:lnSpc>
                <a:spcPct val="80000"/>
              </a:lnSpc>
            </a:pPr>
            <a:endParaRPr lang="en-US" sz="900"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defTabSz="914400"/>
            <a:fld id="{803872CA-8A79-4D41-A4DA-626A90D5B350}" type="slidenum">
              <a:rPr lang="en-US" sz="1200"/>
              <a:pPr algn="r" defTabSz="914400"/>
              <a:t>6</a:t>
            </a:fld>
            <a:endParaRPr lang="en-US" sz="1200" dirty="0"/>
          </a:p>
        </p:txBody>
      </p:sp>
      <p:sp>
        <p:nvSpPr>
          <p:cNvPr id="3072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0723" name="Rectangle 3"/>
          <p:cNvSpPr>
            <a:spLocks noGrp="1" noChangeArrowheads="1"/>
          </p:cNvSpPr>
          <p:nvPr>
            <p:ph type="body" idx="1"/>
          </p:nvPr>
        </p:nvSpPr>
        <p:spPr bwMode="auto">
          <a:noFill/>
        </p:spPr>
        <p:txBody>
          <a:bodyPr wrap="square" lIns="91435" tIns="45718" rIns="91435" bIns="45718" numCol="1" anchor="t" anchorCtr="0" compatLnSpc="1">
            <a:prstTxWarp prst="textNoShape">
              <a:avLst/>
            </a:prstTxWarp>
          </a:bodyPr>
          <a:lstStyle/>
          <a:p>
            <a:pPr eaLnBrk="1" hangingPunct="1">
              <a:lnSpc>
                <a:spcPct val="80000"/>
              </a:lnSpc>
            </a:pPr>
            <a:endParaRPr lang="en-US" sz="900"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defTabSz="914400"/>
            <a:fld id="{3D26D871-A59F-4106-A716-B973FD1B74B5}" type="slidenum">
              <a:rPr lang="en-US" sz="1200"/>
              <a:pPr algn="r" defTabSz="914400"/>
              <a:t>7</a:t>
            </a:fld>
            <a:endParaRPr lang="en-US" sz="1200" dirty="0"/>
          </a:p>
        </p:txBody>
      </p:sp>
      <p:sp>
        <p:nvSpPr>
          <p:cNvPr id="3277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2771" name="Rectangle 3"/>
          <p:cNvSpPr>
            <a:spLocks noGrp="1" noChangeArrowheads="1"/>
          </p:cNvSpPr>
          <p:nvPr>
            <p:ph type="body" idx="1"/>
          </p:nvPr>
        </p:nvSpPr>
        <p:spPr bwMode="auto">
          <a:noFill/>
        </p:spPr>
        <p:txBody>
          <a:bodyPr wrap="square" lIns="91435" tIns="45718" rIns="91435" bIns="45718" numCol="1" anchor="t" anchorCtr="0" compatLnSpc="1">
            <a:prstTxWarp prst="textNoShape">
              <a:avLst/>
            </a:prstTxWarp>
          </a:bodyPr>
          <a:lstStyle/>
          <a:p>
            <a:pPr eaLnBrk="1" hangingPunct="1">
              <a:lnSpc>
                <a:spcPct val="80000"/>
              </a:lnSpc>
            </a:pPr>
            <a:endParaRPr lang="en-US" sz="900"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defTabSz="914400"/>
            <a:fld id="{8344E4F0-2961-4BFE-BBD7-25BA6D9547BC}" type="slidenum">
              <a:rPr lang="en-US" sz="1200"/>
              <a:pPr algn="r" defTabSz="914400"/>
              <a:t>8</a:t>
            </a:fld>
            <a:endParaRPr lang="en-US" sz="1200" dirty="0"/>
          </a:p>
        </p:txBody>
      </p:sp>
      <p:sp>
        <p:nvSpPr>
          <p:cNvPr id="3481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4819" name="Rectangle 3"/>
          <p:cNvSpPr>
            <a:spLocks noGrp="1" noChangeArrowheads="1"/>
          </p:cNvSpPr>
          <p:nvPr>
            <p:ph type="body" idx="1"/>
          </p:nvPr>
        </p:nvSpPr>
        <p:spPr bwMode="auto">
          <a:noFill/>
        </p:spPr>
        <p:txBody>
          <a:bodyPr wrap="square" lIns="91435" tIns="45718" rIns="91435" bIns="45718" numCol="1" anchor="t" anchorCtr="0" compatLnSpc="1">
            <a:prstTxWarp prst="textNoShape">
              <a:avLst/>
            </a:prstTxWarp>
          </a:bodyPr>
          <a:lstStyle/>
          <a:p>
            <a:pPr eaLnBrk="1" hangingPunct="1">
              <a:lnSpc>
                <a:spcPct val="80000"/>
              </a:lnSpc>
            </a:pPr>
            <a:endParaRPr lang="en-US" sz="900"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defTabSz="914400"/>
            <a:fld id="{9BFA29BE-7483-4FCA-A592-D4A914602B90}" type="slidenum">
              <a:rPr lang="en-US" sz="1200"/>
              <a:pPr algn="r" defTabSz="914400"/>
              <a:t>9</a:t>
            </a:fld>
            <a:endParaRPr lang="en-US" sz="1200" dirty="0"/>
          </a:p>
        </p:txBody>
      </p:sp>
      <p:sp>
        <p:nvSpPr>
          <p:cNvPr id="3686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6867" name="Rectangle 3"/>
          <p:cNvSpPr>
            <a:spLocks noGrp="1" noChangeArrowheads="1"/>
          </p:cNvSpPr>
          <p:nvPr>
            <p:ph type="body" idx="1"/>
          </p:nvPr>
        </p:nvSpPr>
        <p:spPr bwMode="auto">
          <a:noFill/>
        </p:spPr>
        <p:txBody>
          <a:bodyPr wrap="square" lIns="91435" tIns="45718" rIns="91435" bIns="45718" numCol="1" anchor="t" anchorCtr="0" compatLnSpc="1">
            <a:prstTxWarp prst="textNoShape">
              <a:avLst/>
            </a:prstTxWarp>
          </a:bodyPr>
          <a:lstStyle/>
          <a:p>
            <a:pPr eaLnBrk="1" hangingPunct="1"/>
            <a:endParaRPr lang="en-US"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defTabSz="914400"/>
            <a:fld id="{E0A7BE7A-C0EC-425E-9006-DE13F54E15D5}" type="slidenum">
              <a:rPr lang="en-US" sz="1200"/>
              <a:pPr algn="r" defTabSz="914400"/>
              <a:t>10</a:t>
            </a:fld>
            <a:endParaRPr lang="en-US" sz="1200" dirty="0"/>
          </a:p>
        </p:txBody>
      </p:sp>
      <p:sp>
        <p:nvSpPr>
          <p:cNvPr id="3891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8915" name="Rectangle 3"/>
          <p:cNvSpPr>
            <a:spLocks noGrp="1" noChangeArrowheads="1"/>
          </p:cNvSpPr>
          <p:nvPr>
            <p:ph type="body" idx="1"/>
          </p:nvPr>
        </p:nvSpPr>
        <p:spPr bwMode="auto">
          <a:noFill/>
        </p:spPr>
        <p:txBody>
          <a:bodyPr wrap="square" lIns="91435" tIns="45718" rIns="91435" bIns="45718" numCol="1" anchor="t" anchorCtr="0" compatLnSpc="1">
            <a:prstTxWarp prst="textNoShape">
              <a:avLst/>
            </a:prstTxWarp>
          </a:bodyPr>
          <a:lstStyle/>
          <a:p>
            <a:pPr eaLnBrk="1" hangingPunct="1"/>
            <a:endParaRPr 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5" name="Picture 7"/>
          <p:cNvPicPr>
            <a:picLocks noChangeAspect="1" noChangeArrowheads="1"/>
          </p:cNvPicPr>
          <p:nvPr/>
        </p:nvPicPr>
        <p:blipFill>
          <a:blip r:embed="rId2"/>
          <a:srcRect b="12241"/>
          <a:stretch>
            <a:fillRect/>
          </a:stretch>
        </p:blipFill>
        <p:spPr bwMode="auto">
          <a:xfrm>
            <a:off x="0" y="3217863"/>
            <a:ext cx="9142413" cy="3209925"/>
          </a:xfrm>
          <a:prstGeom prst="rect">
            <a:avLst/>
          </a:prstGeom>
          <a:noFill/>
          <a:ln w="9525">
            <a:noFill/>
            <a:miter lim="800000"/>
            <a:headEnd/>
            <a:tailEnd/>
          </a:ln>
        </p:spPr>
      </p:pic>
      <p:pic>
        <p:nvPicPr>
          <p:cNvPr id="6" name="Picture 7"/>
          <p:cNvPicPr>
            <a:picLocks noChangeAspect="1" noChangeArrowheads="1"/>
          </p:cNvPicPr>
          <p:nvPr userDrawn="1"/>
        </p:nvPicPr>
        <p:blipFill>
          <a:blip r:embed="rId2"/>
          <a:srcRect/>
          <a:stretch>
            <a:fillRect/>
          </a:stretch>
        </p:blipFill>
        <p:spPr bwMode="auto">
          <a:xfrm>
            <a:off x="0" y="3227388"/>
            <a:ext cx="9142413" cy="3657600"/>
          </a:xfrm>
          <a:prstGeom prst="rect">
            <a:avLst/>
          </a:prstGeom>
          <a:noFill/>
          <a:ln w="9525">
            <a:noFill/>
            <a:miter lim="800000"/>
            <a:headEnd/>
            <a:tailEnd/>
          </a:ln>
        </p:spPr>
      </p:pic>
      <p:sp>
        <p:nvSpPr>
          <p:cNvPr id="9" name="Title Placeholder 1"/>
          <p:cNvSpPr>
            <a:spLocks noGrp="1"/>
          </p:cNvSpPr>
          <p:nvPr>
            <p:ph type="title"/>
          </p:nvPr>
        </p:nvSpPr>
        <p:spPr>
          <a:xfrm>
            <a:off x="457200" y="607452"/>
            <a:ext cx="8229600" cy="705411"/>
          </a:xfrm>
          <a:prstGeom prst="rect">
            <a:avLst/>
          </a:prstGeom>
        </p:spPr>
        <p:txBody>
          <a:bodyPr rtlCol="0">
            <a:normAutofit/>
          </a:bodyPr>
          <a:lstStyle/>
          <a:p>
            <a:r>
              <a:rPr lang="en-US" smtClean="0"/>
              <a:t>Click to edit Master title style</a:t>
            </a:r>
            <a:endParaRPr lang="en-US" dirty="0"/>
          </a:p>
        </p:txBody>
      </p:sp>
      <p:sp>
        <p:nvSpPr>
          <p:cNvPr id="14" name="Text Placeholder 13"/>
          <p:cNvSpPr>
            <a:spLocks noGrp="1"/>
          </p:cNvSpPr>
          <p:nvPr>
            <p:ph type="body" sz="quarter" idx="10"/>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Click to edit Master text styles</a:t>
            </a:r>
          </a:p>
        </p:txBody>
      </p:sp>
      <p:sp>
        <p:nvSpPr>
          <p:cNvPr id="16" name="Text Placeholder 15"/>
          <p:cNvSpPr>
            <a:spLocks noGrp="1"/>
          </p:cNvSpPr>
          <p:nvPr>
            <p:ph type="body" sz="quarter" idx="1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5" name="Picture 7"/>
          <p:cNvPicPr>
            <a:picLocks noChangeAspect="1" noChangeArrowheads="1"/>
          </p:cNvPicPr>
          <p:nvPr userDrawn="1"/>
        </p:nvPicPr>
        <p:blipFill>
          <a:blip r:embed="rId2"/>
          <a:srcRect/>
          <a:stretch>
            <a:fillRect/>
          </a:stretch>
        </p:blipFill>
        <p:spPr bwMode="auto">
          <a:xfrm>
            <a:off x="0" y="3227388"/>
            <a:ext cx="9142413" cy="3657600"/>
          </a:xfrm>
          <a:prstGeom prst="rect">
            <a:avLst/>
          </a:prstGeom>
          <a:noFill/>
          <a:ln w="9525">
            <a:noFill/>
            <a:miter lim="800000"/>
            <a:headEnd/>
            <a:tailEnd/>
          </a:ln>
        </p:spPr>
      </p:pic>
      <p:sp>
        <p:nvSpPr>
          <p:cNvPr id="9" name="Title Placeholder 1"/>
          <p:cNvSpPr>
            <a:spLocks noGrp="1"/>
          </p:cNvSpPr>
          <p:nvPr>
            <p:ph type="title"/>
          </p:nvPr>
        </p:nvSpPr>
        <p:spPr>
          <a:xfrm>
            <a:off x="457200" y="607452"/>
            <a:ext cx="8229600" cy="705411"/>
          </a:xfrm>
          <a:prstGeom prst="rect">
            <a:avLst/>
          </a:prstGeom>
        </p:spPr>
        <p:txBody>
          <a:bodyPr rtlCol="0">
            <a:normAutofit/>
          </a:bodyPr>
          <a:lstStyle/>
          <a:p>
            <a:r>
              <a:rPr lang="en-US" dirty="0" smtClean="0"/>
              <a:t>Click to edit Master title style</a:t>
            </a:r>
            <a:endParaRPr lang="en-US" dirty="0"/>
          </a:p>
        </p:txBody>
      </p:sp>
      <p:sp>
        <p:nvSpPr>
          <p:cNvPr id="14" name="Text Placeholder 13"/>
          <p:cNvSpPr>
            <a:spLocks noGrp="1"/>
          </p:cNvSpPr>
          <p:nvPr>
            <p:ph type="body" sz="quarter" idx="10"/>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Click to edit Master text styles</a:t>
            </a:r>
          </a:p>
        </p:txBody>
      </p:sp>
      <p:sp>
        <p:nvSpPr>
          <p:cNvPr id="16" name="Text Placeholder 15"/>
          <p:cNvSpPr>
            <a:spLocks noGrp="1"/>
          </p:cNvSpPr>
          <p:nvPr>
            <p:ph type="body" sz="quarter" idx="1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5" name="Slide Number Placeholder 5"/>
          <p:cNvSpPr>
            <a:spLocks noGrp="1"/>
          </p:cNvSpPr>
          <p:nvPr>
            <p:ph type="sldNum" sz="quarter" idx="12"/>
          </p:nvPr>
        </p:nvSpPr>
        <p:spPr>
          <a:xfrm>
            <a:off x="6923088" y="6459538"/>
            <a:ext cx="2133600" cy="365125"/>
          </a:xfrm>
          <a:prstGeom prst="rect">
            <a:avLst/>
          </a:prstGeom>
        </p:spPr>
        <p:txBody>
          <a:bodyPr/>
          <a:lstStyle>
            <a:lvl1pPr>
              <a:defRPr/>
            </a:lvl1pPr>
          </a:lstStyle>
          <a:p>
            <a:pPr>
              <a:defRPr/>
            </a:pPr>
            <a:fld id="{0E5E0E17-0910-4FC4-98EE-919C71A024C4}" type="slidenum">
              <a:rPr lang="en-US"/>
              <a:pPr>
                <a:defRPr/>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8" name="Text Placeholder 13"/>
          <p:cNvSpPr>
            <a:spLocks noGrp="1"/>
          </p:cNvSpPr>
          <p:nvPr>
            <p:ph type="body" sz="quarter" idx="10"/>
          </p:nvPr>
        </p:nvSpPr>
        <p:spPr>
          <a:xfrm>
            <a:off x="455243" y="342840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Click to edit Master text styles</a:t>
            </a:r>
          </a:p>
        </p:txBody>
      </p:sp>
      <p:sp>
        <p:nvSpPr>
          <p:cNvPr id="7" name="Title Placeholder 1"/>
          <p:cNvSpPr>
            <a:spLocks noGrp="1"/>
          </p:cNvSpPr>
          <p:nvPr>
            <p:ph type="title"/>
          </p:nvPr>
        </p:nvSpPr>
        <p:spPr>
          <a:xfrm>
            <a:off x="455243" y="2618222"/>
            <a:ext cx="8229600" cy="810186"/>
          </a:xfrm>
          <a:prstGeom prst="rect">
            <a:avLst/>
          </a:prstGeom>
        </p:spPr>
        <p:txBody>
          <a:bodyPr rtlCol="0">
            <a:normAutofit/>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9" name="Text Placeholder 15"/>
          <p:cNvSpPr>
            <a:spLocks noGrp="1"/>
          </p:cNvSpPr>
          <p:nvPr>
            <p:ph type="body" sz="quarter" idx="11"/>
          </p:nvPr>
        </p:nvSpPr>
        <p:spPr>
          <a:xfrm>
            <a:off x="455243" y="219015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5" name="Slide Number Placeholder 5"/>
          <p:cNvSpPr>
            <a:spLocks noGrp="1"/>
          </p:cNvSpPr>
          <p:nvPr>
            <p:ph type="sldNum" sz="quarter" idx="12"/>
          </p:nvPr>
        </p:nvSpPr>
        <p:spPr>
          <a:xfrm>
            <a:off x="6923088" y="6459538"/>
            <a:ext cx="2133600" cy="365125"/>
          </a:xfrm>
          <a:prstGeom prst="rect">
            <a:avLst/>
          </a:prstGeom>
        </p:spPr>
        <p:txBody>
          <a:bodyPr/>
          <a:lstStyle>
            <a:lvl1pPr>
              <a:defRPr/>
            </a:lvl1pPr>
          </a:lstStyle>
          <a:p>
            <a:pPr>
              <a:defRPr/>
            </a:pPr>
            <a:fld id="{B503CE58-53C4-4121-B0AC-487ED31AE4B2}" type="slidenum">
              <a:rPr lang="en-US"/>
              <a:pPr>
                <a:defRPr/>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8"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6" name="Slide Number Placeholder 5"/>
          <p:cNvSpPr>
            <a:spLocks noGrp="1"/>
          </p:cNvSpPr>
          <p:nvPr>
            <p:ph type="sldNum" sz="quarter" idx="14"/>
          </p:nvPr>
        </p:nvSpPr>
        <p:spPr>
          <a:xfrm>
            <a:off x="6923088" y="6459538"/>
            <a:ext cx="2133600" cy="365125"/>
          </a:xfrm>
          <a:prstGeom prst="rect">
            <a:avLst/>
          </a:prstGeom>
        </p:spPr>
        <p:txBody>
          <a:bodyPr/>
          <a:lstStyle>
            <a:lvl1pPr>
              <a:defRPr/>
            </a:lvl1pPr>
          </a:lstStyle>
          <a:p>
            <a:pPr>
              <a:defRPr/>
            </a:pPr>
            <a:fld id="{1085E774-67F0-4DCE-B9FF-17AD80D0061D}" type="slidenum">
              <a:rPr lang="en-US"/>
              <a:pPr>
                <a:defRPr/>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2064444"/>
            <a:ext cx="4041775" cy="4234755"/>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42468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064444"/>
            <a:ext cx="4040188" cy="423475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ext Placeholder 2"/>
          <p:cNvSpPr>
            <a:spLocks noGrp="1"/>
          </p:cNvSpPr>
          <p:nvPr>
            <p:ph type="body" idx="1"/>
          </p:nvPr>
        </p:nvSpPr>
        <p:spPr>
          <a:xfrm>
            <a:off x="457200" y="142468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0"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8" name="Slide Number Placeholder 5"/>
          <p:cNvSpPr>
            <a:spLocks noGrp="1"/>
          </p:cNvSpPr>
          <p:nvPr>
            <p:ph type="sldNum" sz="quarter" idx="14"/>
          </p:nvPr>
        </p:nvSpPr>
        <p:spPr>
          <a:xfrm>
            <a:off x="6923088" y="6459538"/>
            <a:ext cx="2133600" cy="365125"/>
          </a:xfrm>
          <a:prstGeom prst="rect">
            <a:avLst/>
          </a:prstGeom>
        </p:spPr>
        <p:txBody>
          <a:bodyPr/>
          <a:lstStyle>
            <a:lvl1pPr>
              <a:defRPr/>
            </a:lvl1pPr>
          </a:lstStyle>
          <a:p>
            <a:pPr>
              <a:defRPr/>
            </a:pPr>
            <a:fld id="{C7C71EE3-FD5E-4939-8198-4D1B407F83FE}" type="slidenum">
              <a:rPr lang="en-US"/>
              <a:pPr>
                <a:defRPr/>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List of Items/Names">
    <p:spTree>
      <p:nvGrpSpPr>
        <p:cNvPr id="1" name=""/>
        <p:cNvGrpSpPr/>
        <p:nvPr/>
      </p:nvGrpSpPr>
      <p:grpSpPr>
        <a:xfrm>
          <a:off x="0" y="0"/>
          <a:ext cx="0" cy="0"/>
          <a:chOff x="0" y="0"/>
          <a:chExt cx="0" cy="0"/>
        </a:xfrm>
      </p:grpSpPr>
      <p:sp>
        <p:nvSpPr>
          <p:cNvPr id="8" name="Content Placeholder 3"/>
          <p:cNvSpPr>
            <a:spLocks noGrp="1"/>
          </p:cNvSpPr>
          <p:nvPr>
            <p:ph sz="half" idx="16"/>
          </p:nvPr>
        </p:nvSpPr>
        <p:spPr>
          <a:xfrm>
            <a:off x="5886173" y="1420041"/>
            <a:ext cx="2800627"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p:txBody>
      </p:sp>
      <p:sp>
        <p:nvSpPr>
          <p:cNvPr id="9" name="Content Placeholder 3"/>
          <p:cNvSpPr>
            <a:spLocks noGrp="1"/>
          </p:cNvSpPr>
          <p:nvPr>
            <p:ph sz="half" idx="17"/>
          </p:nvPr>
        </p:nvSpPr>
        <p:spPr>
          <a:xfrm>
            <a:off x="3235738" y="1420041"/>
            <a:ext cx="2650435"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p:txBody>
      </p:sp>
      <p:sp>
        <p:nvSpPr>
          <p:cNvPr id="7" name="Content Placeholder 3"/>
          <p:cNvSpPr>
            <a:spLocks noGrp="1"/>
          </p:cNvSpPr>
          <p:nvPr>
            <p:ph sz="half" idx="15"/>
          </p:nvPr>
        </p:nvSpPr>
        <p:spPr>
          <a:xfrm>
            <a:off x="456655" y="1420041"/>
            <a:ext cx="2779084"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10" name="Slide Number Placeholder 5"/>
          <p:cNvSpPr>
            <a:spLocks noGrp="1"/>
          </p:cNvSpPr>
          <p:nvPr>
            <p:ph type="sldNum" sz="quarter" idx="18"/>
          </p:nvPr>
        </p:nvSpPr>
        <p:spPr>
          <a:xfrm>
            <a:off x="6923088" y="6459538"/>
            <a:ext cx="2133600" cy="365125"/>
          </a:xfrm>
          <a:prstGeom prst="rect">
            <a:avLst/>
          </a:prstGeom>
        </p:spPr>
        <p:txBody>
          <a:bodyPr/>
          <a:lstStyle>
            <a:lvl1pPr>
              <a:defRPr/>
            </a:lvl1pPr>
          </a:lstStyle>
          <a:p>
            <a:pPr>
              <a:defRPr/>
            </a:pPr>
            <a:fld id="{05738139-4D50-4909-913C-A5B2FC891BEF}" type="slidenum">
              <a:rPr lang="en-US"/>
              <a:pPr>
                <a:defRPr/>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4"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5" name="Picture Placeholder 2"/>
          <p:cNvSpPr>
            <a:spLocks noGrp="1"/>
          </p:cNvSpPr>
          <p:nvPr>
            <p:ph type="pic" idx="1"/>
          </p:nvPr>
        </p:nvSpPr>
        <p:spPr>
          <a:xfrm>
            <a:off x="457200" y="1417637"/>
            <a:ext cx="8229600" cy="4864629"/>
          </a:xfrm>
        </p:spPr>
        <p:txBody>
          <a:bodyPr rtlCol="0">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lang="en-US" noProof="0" dirty="0"/>
          </a:p>
        </p:txBody>
      </p:sp>
      <p:sp>
        <p:nvSpPr>
          <p:cNvPr id="6" name="Slide Number Placeholder 5"/>
          <p:cNvSpPr>
            <a:spLocks noGrp="1"/>
          </p:cNvSpPr>
          <p:nvPr>
            <p:ph type="sldNum" sz="quarter" idx="14"/>
          </p:nvPr>
        </p:nvSpPr>
        <p:spPr>
          <a:xfrm>
            <a:off x="6923088" y="6459538"/>
            <a:ext cx="2133600" cy="365125"/>
          </a:xfrm>
          <a:prstGeom prst="rect">
            <a:avLst/>
          </a:prstGeom>
        </p:spPr>
        <p:txBody>
          <a:bodyPr/>
          <a:lstStyle>
            <a:lvl1pPr>
              <a:defRPr/>
            </a:lvl1pPr>
          </a:lstStyle>
          <a:p>
            <a:pPr>
              <a:defRPr/>
            </a:pPr>
            <a:fld id="{53D968FE-67D2-498C-8E0E-1227C97E2F22}"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7"/>
          <p:cNvSpPr>
            <a:spLocks noGrp="1"/>
          </p:cNvSpPr>
          <p:nvPr>
            <p:ph type="ftr" sz="quarter" idx="10"/>
          </p:nvPr>
        </p:nvSpPr>
        <p:spPr/>
        <p:txBody>
          <a:bodyPr/>
          <a:lstStyle>
            <a:lvl1pPr>
              <a:defRPr/>
            </a:lvl1pPr>
          </a:lstStyle>
          <a:p>
            <a:pPr>
              <a:defRPr/>
            </a:pPr>
            <a:endParaRPr lang="en-US" dirty="0"/>
          </a:p>
        </p:txBody>
      </p:sp>
    </p:spTree>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Footer Placeholder 7"/>
          <p:cNvSpPr>
            <a:spLocks noGrp="1"/>
          </p:cNvSpPr>
          <p:nvPr>
            <p:ph type="ftr" sz="quarter" idx="10"/>
          </p:nvPr>
        </p:nvSpPr>
        <p:spPr/>
        <p:txBody>
          <a:bodyPr/>
          <a:lstStyle>
            <a:lvl1pPr>
              <a:defRPr/>
            </a:lvl1pPr>
          </a:lstStyle>
          <a:p>
            <a:pPr>
              <a:defRPr/>
            </a:pPr>
            <a:endParaRPr lang="en-US" dirty="0"/>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7"/>
          <p:cNvSpPr>
            <a:spLocks noGrp="1"/>
          </p:cNvSpPr>
          <p:nvPr>
            <p:ph type="ftr" sz="quarter" idx="10"/>
          </p:nvPr>
        </p:nvSpPr>
        <p:spPr/>
        <p:txBody>
          <a:bodyPr/>
          <a:lstStyle>
            <a:lvl1pPr>
              <a:defRPr/>
            </a:lvl1pPr>
          </a:lstStyle>
          <a:p>
            <a:pPr>
              <a:defRPr/>
            </a:pPr>
            <a:endParaRPr lang="en-US" dirty="0"/>
          </a:p>
        </p:txBody>
      </p:sp>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3" name="Footer Placeholder 7"/>
          <p:cNvSpPr>
            <a:spLocks noGrp="1"/>
          </p:cNvSpPr>
          <p:nvPr>
            <p:ph type="ftr" sz="quarter" idx="10"/>
          </p:nvPr>
        </p:nvSpPr>
        <p:spPr/>
        <p:txBody>
          <a:bodyPr/>
          <a:lstStyle>
            <a:lvl1pPr>
              <a:defRPr/>
            </a:lvl1pPr>
          </a:lstStyle>
          <a:p>
            <a:pPr>
              <a:defRPr/>
            </a:pPr>
            <a:endParaRPr lang="en-US" dirty="0"/>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7"/>
          <p:cNvSpPr>
            <a:spLocks noGrp="1"/>
          </p:cNvSpPr>
          <p:nvPr>
            <p:ph type="ftr" sz="quarter" idx="10"/>
          </p:nvPr>
        </p:nvSpPr>
        <p:spPr/>
        <p:txBody>
          <a:bodyPr/>
          <a:lstStyle>
            <a:lvl1pPr>
              <a:defRPr/>
            </a:lvl1pPr>
          </a:lstStyle>
          <a:p>
            <a:pPr>
              <a:defRPr/>
            </a:pP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rtlCol="0">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lang="en-US" noProof="0" dirty="0"/>
          </a:p>
        </p:txBody>
      </p:sp>
      <p:sp>
        <p:nvSpPr>
          <p:cNvPr id="4" name="Footer Placeholder 7"/>
          <p:cNvSpPr>
            <a:spLocks noGrp="1"/>
          </p:cNvSpPr>
          <p:nvPr>
            <p:ph type="ftr" sz="quarter" idx="10"/>
          </p:nvPr>
        </p:nvSpPr>
        <p:spPr/>
        <p:txBody>
          <a:bodyPr/>
          <a:lstStyle>
            <a:lvl1pPr>
              <a:defRPr/>
            </a:lvl1pPr>
          </a:lstStyle>
          <a:p>
            <a:pPr>
              <a:defRPr/>
            </a:pPr>
            <a:endParaRPr lang="en-US" dirty="0"/>
          </a:p>
        </p:txBody>
      </p:sp>
    </p:spTree>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4" name="Slide Number Placeholder 5"/>
          <p:cNvSpPr>
            <a:spLocks noGrp="1"/>
          </p:cNvSpPr>
          <p:nvPr>
            <p:ph type="sldNum" sz="quarter" idx="14"/>
          </p:nvPr>
        </p:nvSpPr>
        <p:spPr>
          <a:xfrm>
            <a:off x="6923088" y="6459538"/>
            <a:ext cx="2133600" cy="365125"/>
          </a:xfrm>
          <a:prstGeom prst="rect">
            <a:avLst/>
          </a:prstGeom>
        </p:spPr>
        <p:txBody>
          <a:bodyPr/>
          <a:lstStyle>
            <a:lvl1pPr>
              <a:defRPr/>
            </a:lvl1pPr>
          </a:lstStyle>
          <a:p>
            <a:pPr>
              <a:defRPr/>
            </a:pPr>
            <a:fld id="{18FEDC82-284D-45F3-8EA4-0829ACC37212}"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98488"/>
            <a:ext cx="8229600" cy="717550"/>
          </a:xfrm>
        </p:spPr>
        <p:txBody>
          <a:bodyPr/>
          <a:lstStyle/>
          <a:p>
            <a:r>
              <a:rPr lang="en-US"/>
              <a:t>Click to edit Master title style</a:t>
            </a:r>
          </a:p>
        </p:txBody>
      </p:sp>
      <p:sp>
        <p:nvSpPr>
          <p:cNvPr id="3" name="Content Placeholder 2"/>
          <p:cNvSpPr>
            <a:spLocks noGrp="1"/>
          </p:cNvSpPr>
          <p:nvPr>
            <p:ph idx="1"/>
          </p:nvPr>
        </p:nvSpPr>
        <p:spPr>
          <a:xfrm>
            <a:off x="457200" y="1316038"/>
            <a:ext cx="8229600" cy="49911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5"/>
          <p:cNvSpPr>
            <a:spLocks noGrp="1"/>
          </p:cNvSpPr>
          <p:nvPr>
            <p:ph type="sldNum" sz="quarter" idx="10"/>
          </p:nvPr>
        </p:nvSpPr>
        <p:spPr>
          <a:xfrm>
            <a:off x="6923088" y="6459538"/>
            <a:ext cx="2133600" cy="365125"/>
          </a:xfrm>
          <a:prstGeom prst="rect">
            <a:avLst/>
          </a:prstGeom>
        </p:spPr>
        <p:txBody>
          <a:bodyPr/>
          <a:lstStyle>
            <a:lvl1pPr>
              <a:defRPr/>
            </a:lvl1pPr>
          </a:lstStyle>
          <a:p>
            <a:pPr>
              <a:defRPr/>
            </a:pPr>
            <a:fld id="{ED22C29F-EE0E-41EB-BA2B-4CDC58AB086B}"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3"/>
          <p:cNvPicPr>
            <a:picLocks noChangeAspect="1" noChangeArrowheads="1"/>
          </p:cNvPicPr>
          <p:nvPr/>
        </p:nvPicPr>
        <p:blipFill>
          <a:blip r:embed="rId18"/>
          <a:srcRect/>
          <a:stretch>
            <a:fillRect/>
          </a:stretch>
        </p:blipFill>
        <p:spPr bwMode="auto">
          <a:xfrm>
            <a:off x="0" y="6021388"/>
            <a:ext cx="9144000" cy="838200"/>
          </a:xfrm>
          <a:prstGeom prst="rect">
            <a:avLst/>
          </a:prstGeom>
          <a:noFill/>
          <a:ln w="9525">
            <a:noFill/>
            <a:miter lim="800000"/>
            <a:headEnd/>
            <a:tailEnd/>
          </a:ln>
        </p:spPr>
      </p:pic>
      <p:sp>
        <p:nvSpPr>
          <p:cNvPr id="1027" name="Title Placeholder 1"/>
          <p:cNvSpPr>
            <a:spLocks noGrp="1"/>
          </p:cNvSpPr>
          <p:nvPr>
            <p:ph type="title"/>
          </p:nvPr>
        </p:nvSpPr>
        <p:spPr bwMode="auto">
          <a:xfrm>
            <a:off x="457200" y="182563"/>
            <a:ext cx="8229600" cy="7175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8" name="Text Placeholder 2"/>
          <p:cNvSpPr>
            <a:spLocks noGrp="1"/>
          </p:cNvSpPr>
          <p:nvPr>
            <p:ph type="body" idx="1"/>
          </p:nvPr>
        </p:nvSpPr>
        <p:spPr bwMode="auto">
          <a:xfrm>
            <a:off x="457200" y="900113"/>
            <a:ext cx="8229600" cy="54070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8" name="Footer Placeholder 7"/>
          <p:cNvSpPr>
            <a:spLocks noGrp="1"/>
          </p:cNvSpPr>
          <p:nvPr>
            <p:ph type="ftr" sz="quarter" idx="3"/>
          </p:nvPr>
        </p:nvSpPr>
        <p:spPr>
          <a:xfrm>
            <a:off x="8229600" y="6638925"/>
            <a:ext cx="914400" cy="219075"/>
          </a:xfrm>
          <a:prstGeom prst="rect">
            <a:avLst/>
          </a:prstGeom>
        </p:spPr>
        <p:txBody>
          <a:bodyPr vert="horz" lIns="91440" tIns="45720" rIns="91440" bIns="45720" rtlCol="0" anchor="b"/>
          <a:lstStyle>
            <a:lvl1pPr algn="r">
              <a:defRPr sz="800">
                <a:solidFill>
                  <a:schemeClr val="tx1"/>
                </a:solidFill>
              </a:defRPr>
            </a:lvl1pPr>
          </a:lstStyle>
          <a:p>
            <a:pPr>
              <a:defRPr/>
            </a:pPr>
            <a:endParaRPr lang="en-US" dirty="0"/>
          </a:p>
        </p:txBody>
      </p:sp>
      <p:pic>
        <p:nvPicPr>
          <p:cNvPr id="1030" name="Picture 3"/>
          <p:cNvPicPr>
            <a:picLocks noChangeAspect="1" noChangeArrowheads="1"/>
          </p:cNvPicPr>
          <p:nvPr userDrawn="1"/>
        </p:nvPicPr>
        <p:blipFill>
          <a:blip r:embed="rId18"/>
          <a:srcRect/>
          <a:stretch>
            <a:fillRect/>
          </a:stretch>
        </p:blipFill>
        <p:spPr bwMode="auto">
          <a:xfrm>
            <a:off x="0" y="6021388"/>
            <a:ext cx="9144000" cy="8382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77" r:id="rId1"/>
    <p:sldLayoutId id="2147483671" r:id="rId2"/>
    <p:sldLayoutId id="2147483672" r:id="rId3"/>
    <p:sldLayoutId id="2147483673" r:id="rId4"/>
    <p:sldLayoutId id="2147483674" r:id="rId5"/>
    <p:sldLayoutId id="2147483675" r:id="rId6"/>
    <p:sldLayoutId id="2147483676" r:id="rId7"/>
    <p:sldLayoutId id="2147483678" r:id="rId8"/>
    <p:sldLayoutId id="2147483679" r:id="rId9"/>
    <p:sldLayoutId id="2147483680" r:id="rId10"/>
    <p:sldLayoutId id="2147483681" r:id="rId11"/>
    <p:sldLayoutId id="2147483682" r:id="rId12"/>
    <p:sldLayoutId id="2147483683" r:id="rId13"/>
    <p:sldLayoutId id="2147483684" r:id="rId14"/>
    <p:sldLayoutId id="2147483685" r:id="rId15"/>
    <p:sldLayoutId id="2147483686" r:id="rId16"/>
  </p:sldLayoutIdLst>
  <p:timing>
    <p:tnLst>
      <p:par>
        <p:cTn id="1" dur="indefinite" restart="never" nodeType="tmRoot"/>
      </p:par>
    </p:tnLst>
  </p:timing>
  <p:hf hdr="0" ftr="0" dt="0"/>
  <p:txStyles>
    <p:titleStyle>
      <a:lvl1pPr algn="l" defTabSz="457200" rtl="0" eaLnBrk="0" fontAlgn="base" hangingPunct="0">
        <a:spcBef>
          <a:spcPct val="0"/>
        </a:spcBef>
        <a:spcAft>
          <a:spcPct val="0"/>
        </a:spcAft>
        <a:defRPr sz="3200" b="1" kern="1200">
          <a:solidFill>
            <a:srgbClr val="4F4F4F"/>
          </a:solidFill>
          <a:latin typeface="Century Gothic"/>
          <a:ea typeface="Century Gothic" pitchFamily="34" charset="0"/>
          <a:cs typeface="Century Gothic"/>
        </a:defRPr>
      </a:lvl1pPr>
      <a:lvl2pPr algn="l" defTabSz="457200" rtl="0" eaLnBrk="0" fontAlgn="base" hangingPunct="0">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2pPr>
      <a:lvl3pPr algn="l" defTabSz="457200" rtl="0" eaLnBrk="0" fontAlgn="base" hangingPunct="0">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3pPr>
      <a:lvl4pPr algn="l" defTabSz="457200" rtl="0" eaLnBrk="0" fontAlgn="base" hangingPunct="0">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4pPr>
      <a:lvl5pPr algn="l" defTabSz="457200" rtl="0" eaLnBrk="0" fontAlgn="base" hangingPunct="0">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5pPr>
      <a:lvl6pPr marL="457200"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6pPr>
      <a:lvl7pPr marL="914400"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7pPr>
      <a:lvl8pPr marL="1371600"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8pPr>
      <a:lvl9pPr marL="1828800"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9pPr>
    </p:titleStyle>
    <p:bodyStyle>
      <a:lvl1pPr marL="342900" indent="-342900" algn="l" defTabSz="457200" rtl="0" eaLnBrk="0" fontAlgn="base" hangingPunct="0">
        <a:spcBef>
          <a:spcPct val="20000"/>
        </a:spcBef>
        <a:spcAft>
          <a:spcPct val="0"/>
        </a:spcAft>
        <a:buClr>
          <a:srgbClr val="F79646"/>
        </a:buClr>
        <a:buFont typeface="Arial" charset="0"/>
        <a:buChar char="•"/>
        <a:defRPr sz="2800" kern="1200">
          <a:solidFill>
            <a:srgbClr val="4F4F4F"/>
          </a:solidFill>
          <a:latin typeface="Century Gothic"/>
          <a:ea typeface="Century Gothic" pitchFamily="34" charset="0"/>
          <a:cs typeface="Century Gothic"/>
        </a:defRPr>
      </a:lvl1pPr>
      <a:lvl2pPr marL="742950" indent="-285750" algn="l" defTabSz="457200" rtl="0" eaLnBrk="0" fontAlgn="base" hangingPunct="0">
        <a:spcBef>
          <a:spcPct val="20000"/>
        </a:spcBef>
        <a:spcAft>
          <a:spcPct val="0"/>
        </a:spcAft>
        <a:buClr>
          <a:srgbClr val="F79646"/>
        </a:buClr>
        <a:buFont typeface="Lucida Grande"/>
        <a:buChar char="-"/>
        <a:defRPr sz="2400" kern="1200">
          <a:solidFill>
            <a:srgbClr val="4F4F4F"/>
          </a:solidFill>
          <a:latin typeface="Century Gothic"/>
          <a:ea typeface="Century Gothic" pitchFamily="34" charset="0"/>
          <a:cs typeface="Century Gothic"/>
        </a:defRPr>
      </a:lvl2pPr>
      <a:lvl3pPr marL="1143000" indent="-228600" algn="l" defTabSz="457200" rtl="0" eaLnBrk="0" fontAlgn="base" hangingPunct="0">
        <a:spcBef>
          <a:spcPct val="20000"/>
        </a:spcBef>
        <a:spcAft>
          <a:spcPct val="0"/>
        </a:spcAft>
        <a:buClr>
          <a:srgbClr val="F79646"/>
        </a:buClr>
        <a:buFont typeface="Arial" charset="0"/>
        <a:buChar char="•"/>
        <a:defRPr sz="2000" kern="1200">
          <a:solidFill>
            <a:srgbClr val="4F4F4F"/>
          </a:solidFill>
          <a:latin typeface="Century Gothic"/>
          <a:ea typeface="Century Gothic" pitchFamily="34" charset="0"/>
          <a:cs typeface="Century Gothic"/>
        </a:defRPr>
      </a:lvl3pPr>
      <a:lvl4pPr marL="1600200" indent="-228600" algn="l" defTabSz="457200" rtl="0" eaLnBrk="0" fontAlgn="base" hangingPunct="0">
        <a:spcBef>
          <a:spcPct val="20000"/>
        </a:spcBef>
        <a:spcAft>
          <a:spcPct val="0"/>
        </a:spcAft>
        <a:buClr>
          <a:srgbClr val="F79646"/>
        </a:buClr>
        <a:buFont typeface="Lucida Grande"/>
        <a:buChar char="-"/>
        <a:defRPr kern="1200">
          <a:solidFill>
            <a:srgbClr val="4F4F4F"/>
          </a:solidFill>
          <a:latin typeface="Century Gothic"/>
          <a:ea typeface="Century Gothic" pitchFamily="34" charset="0"/>
          <a:cs typeface="Century Gothic"/>
        </a:defRPr>
      </a:lvl4pPr>
      <a:lvl5pPr marL="2057400" indent="-228600" algn="l" defTabSz="457200" rtl="0" eaLnBrk="0" fontAlgn="base" hangingPunct="0">
        <a:spcBef>
          <a:spcPct val="20000"/>
        </a:spcBef>
        <a:spcAft>
          <a:spcPct val="0"/>
        </a:spcAft>
        <a:buClr>
          <a:srgbClr val="F79646"/>
        </a:buClr>
        <a:buFont typeface="Arial" charset="0"/>
        <a:buChar char="•"/>
        <a:defRPr kern="1200">
          <a:solidFill>
            <a:srgbClr val="4F4F4F"/>
          </a:solidFill>
          <a:latin typeface="Century Gothic"/>
          <a:ea typeface="Century Gothic" pitchFamily="34" charset="0"/>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2.xml"/><Relationship Id="rId1" Type="http://schemas.openxmlformats.org/officeDocument/2006/relationships/slideLayout" Target="../slideLayouts/slideLayout5.xml"/><Relationship Id="rId4" Type="http://schemas.openxmlformats.org/officeDocument/2006/relationships/image" Target="../media/image11.jpeg"/></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3.xml"/><Relationship Id="rId1" Type="http://schemas.openxmlformats.org/officeDocument/2006/relationships/slideLayout" Target="../slideLayouts/slideLayout5.xml"/><Relationship Id="rId4" Type="http://schemas.openxmlformats.org/officeDocument/2006/relationships/image" Target="../media/image13.jpeg"/></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itle 1"/>
          <p:cNvSpPr>
            <a:spLocks noGrp="1"/>
          </p:cNvSpPr>
          <p:nvPr>
            <p:ph type="title"/>
          </p:nvPr>
        </p:nvSpPr>
        <p:spPr>
          <a:xfrm>
            <a:off x="427704" y="608013"/>
            <a:ext cx="8229600" cy="704850"/>
          </a:xfrm>
        </p:spPr>
        <p:txBody>
          <a:bodyPr/>
          <a:lstStyle/>
          <a:p>
            <a:pPr eaLnBrk="1" hangingPunct="1"/>
            <a:r>
              <a:rPr lang="en-US" dirty="0" smtClean="0">
                <a:latin typeface="Century Gothic" pitchFamily="34" charset="0"/>
                <a:cs typeface="Century Gothic" pitchFamily="34" charset="0"/>
              </a:rPr>
              <a:t>Part 3 – Conversion Execution</a:t>
            </a:r>
          </a:p>
        </p:txBody>
      </p:sp>
      <p:sp>
        <p:nvSpPr>
          <p:cNvPr id="20482" name="Text Placeholder 2"/>
          <p:cNvSpPr>
            <a:spLocks noGrp="1"/>
          </p:cNvSpPr>
          <p:nvPr>
            <p:ph type="body" sz="quarter" idx="10"/>
          </p:nvPr>
        </p:nvSpPr>
        <p:spPr>
          <a:xfrm>
            <a:off x="447368" y="1417638"/>
            <a:ext cx="8229600" cy="349250"/>
          </a:xfrm>
        </p:spPr>
        <p:txBody>
          <a:bodyPr/>
          <a:lstStyle/>
          <a:p>
            <a:pPr eaLnBrk="1" hangingPunct="1"/>
            <a:r>
              <a:rPr lang="en-US" smtClean="0">
                <a:solidFill>
                  <a:srgbClr val="4F4F4F"/>
                </a:solidFill>
                <a:latin typeface="Century Gothic" pitchFamily="34" charset="0"/>
                <a:cs typeface="Century Gothic" pitchFamily="34" charset="0"/>
              </a:rPr>
              <a:t>Updated October 2015</a:t>
            </a:r>
            <a:endParaRPr lang="en-US" dirty="0" smtClean="0">
              <a:solidFill>
                <a:srgbClr val="4F4F4F"/>
              </a:solidFill>
              <a:latin typeface="Century Gothic" pitchFamily="34" charset="0"/>
              <a:cs typeface="Century Gothic" pitchFamily="34" charset="0"/>
            </a:endParaRPr>
          </a:p>
        </p:txBody>
      </p:sp>
      <p:sp>
        <p:nvSpPr>
          <p:cNvPr id="20483" name="Text Placeholder 3"/>
          <p:cNvSpPr>
            <a:spLocks noGrp="1"/>
          </p:cNvSpPr>
          <p:nvPr>
            <p:ph type="body" sz="quarter" idx="11"/>
          </p:nvPr>
        </p:nvSpPr>
        <p:spPr/>
        <p:txBody>
          <a:bodyPr/>
          <a:lstStyle/>
          <a:p>
            <a:pPr eaLnBrk="1" hangingPunct="1"/>
            <a:r>
              <a:rPr lang="en-US" smtClean="0">
                <a:latin typeface="Century Gothic" pitchFamily="34" charset="0"/>
                <a:cs typeface="Century Gothic" pitchFamily="34" charset="0"/>
              </a:rPr>
              <a:t>QAD </a:t>
            </a:r>
            <a:r>
              <a:rPr lang="en-US" smtClean="0">
                <a:latin typeface="Century Gothic" pitchFamily="34" charset="0"/>
                <a:cs typeface="Century Gothic" pitchFamily="34" charset="0"/>
              </a:rPr>
              <a:t>2015 </a:t>
            </a:r>
            <a:r>
              <a:rPr lang="en-US" dirty="0" smtClean="0">
                <a:latin typeface="Century Gothic" pitchFamily="34" charset="0"/>
                <a:cs typeface="Century Gothic" pitchFamily="34" charset="0"/>
              </a:rPr>
              <a:t>Enterprise Edition Database Conversion</a:t>
            </a:r>
          </a:p>
        </p:txBody>
      </p:sp>
      <p:sp>
        <p:nvSpPr>
          <p:cNvPr id="5" name="TextBox 4"/>
          <p:cNvSpPr txBox="1"/>
          <p:nvPr/>
        </p:nvSpPr>
        <p:spPr>
          <a:xfrm>
            <a:off x="459714" y="3108960"/>
            <a:ext cx="3937819" cy="261610"/>
          </a:xfrm>
          <a:prstGeom prst="rect">
            <a:avLst/>
          </a:prstGeom>
          <a:noFill/>
        </p:spPr>
        <p:txBody>
          <a:bodyPr wrap="square" rtlCol="0">
            <a:spAutoFit/>
          </a:bodyPr>
          <a:lstStyle>
            <a:defPPr>
              <a:defRPr lang="en-US"/>
            </a:defPPr>
            <a:lvl1pPr algn="l" defTabSz="457200" rtl="0" fontAlgn="base">
              <a:spcBef>
                <a:spcPct val="0"/>
              </a:spcBef>
              <a:spcAft>
                <a:spcPct val="0"/>
              </a:spcAft>
              <a:defRPr kern="1200">
                <a:solidFill>
                  <a:schemeClr val="tx1"/>
                </a:solidFill>
                <a:latin typeface="Arial" charset="0"/>
                <a:ea typeface="+mn-ea"/>
                <a:cs typeface="+mn-cs"/>
              </a:defRPr>
            </a:lvl1pPr>
            <a:lvl2pPr marL="457200" algn="l" defTabSz="457200" rtl="0" fontAlgn="base">
              <a:spcBef>
                <a:spcPct val="0"/>
              </a:spcBef>
              <a:spcAft>
                <a:spcPct val="0"/>
              </a:spcAft>
              <a:defRPr kern="1200">
                <a:solidFill>
                  <a:schemeClr val="tx1"/>
                </a:solidFill>
                <a:latin typeface="Arial" charset="0"/>
                <a:ea typeface="+mn-ea"/>
                <a:cs typeface="+mn-cs"/>
              </a:defRPr>
            </a:lvl2pPr>
            <a:lvl3pPr marL="914400" algn="l" defTabSz="457200" rtl="0" fontAlgn="base">
              <a:spcBef>
                <a:spcPct val="0"/>
              </a:spcBef>
              <a:spcAft>
                <a:spcPct val="0"/>
              </a:spcAft>
              <a:defRPr kern="1200">
                <a:solidFill>
                  <a:schemeClr val="tx1"/>
                </a:solidFill>
                <a:latin typeface="Arial" charset="0"/>
                <a:ea typeface="+mn-ea"/>
                <a:cs typeface="+mn-cs"/>
              </a:defRPr>
            </a:lvl3pPr>
            <a:lvl4pPr marL="1371600" algn="l" defTabSz="457200" rtl="0" fontAlgn="base">
              <a:spcBef>
                <a:spcPct val="0"/>
              </a:spcBef>
              <a:spcAft>
                <a:spcPct val="0"/>
              </a:spcAft>
              <a:defRPr kern="1200">
                <a:solidFill>
                  <a:schemeClr val="tx1"/>
                </a:solidFill>
                <a:latin typeface="Arial" charset="0"/>
                <a:ea typeface="+mn-ea"/>
                <a:cs typeface="+mn-cs"/>
              </a:defRPr>
            </a:lvl4pPr>
            <a:lvl5pPr marL="1828800" algn="l" defTabSz="457200"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r>
              <a:rPr lang="en-US" sz="1100" dirty="0" smtClean="0"/>
              <a:t>Maintained by biw@qad.com</a:t>
            </a:r>
            <a:endParaRPr lang="en-US" sz="11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3"/>
          <p:cNvSpPr>
            <a:spLocks noGrp="1" noChangeArrowheads="1"/>
          </p:cNvSpPr>
          <p:nvPr>
            <p:ph idx="1"/>
          </p:nvPr>
        </p:nvSpPr>
        <p:spPr>
          <a:xfrm>
            <a:off x="457200" y="892175"/>
            <a:ext cx="8229600" cy="5424488"/>
          </a:xfrm>
        </p:spPr>
        <p:txBody>
          <a:bodyPr tIns="91440" bIns="91440"/>
          <a:lstStyle/>
          <a:p>
            <a:pPr eaLnBrk="1" hangingPunct="1">
              <a:lnSpc>
                <a:spcPct val="75000"/>
              </a:lnSpc>
            </a:pPr>
            <a:r>
              <a:rPr lang="en-US" sz="2000" dirty="0" smtClean="0">
                <a:solidFill>
                  <a:srgbClr val="4F4F4F"/>
                </a:solidFill>
                <a:latin typeface="Century Gothic" pitchFamily="34" charset="0"/>
                <a:cs typeface="Century Gothic" pitchFamily="34" charset="0"/>
              </a:rPr>
              <a:t>Edit server values in parms field as follows:</a:t>
            </a:r>
          </a:p>
          <a:p>
            <a:pPr eaLnBrk="1" hangingPunct="1">
              <a:lnSpc>
                <a:spcPct val="75000"/>
              </a:lnSpc>
            </a:pPr>
            <a:endParaRPr lang="en-US" sz="2000" dirty="0" smtClean="0">
              <a:solidFill>
                <a:srgbClr val="4F4F4F"/>
              </a:solidFill>
              <a:latin typeface="Century Gothic" pitchFamily="34" charset="0"/>
              <a:cs typeface="Century Gothic" pitchFamily="34" charset="0"/>
            </a:endParaRPr>
          </a:p>
          <a:p>
            <a:pPr eaLnBrk="1" hangingPunct="1">
              <a:lnSpc>
                <a:spcPct val="75000"/>
              </a:lnSpc>
            </a:pPr>
            <a:endParaRPr lang="en-US" sz="2000" dirty="0" smtClean="0">
              <a:solidFill>
                <a:srgbClr val="4F4F4F"/>
              </a:solidFill>
              <a:latin typeface="Century Gothic" pitchFamily="34" charset="0"/>
              <a:cs typeface="Century Gothic" pitchFamily="34" charset="0"/>
            </a:endParaRPr>
          </a:p>
          <a:p>
            <a:pPr eaLnBrk="1" hangingPunct="1">
              <a:lnSpc>
                <a:spcPct val="75000"/>
              </a:lnSpc>
            </a:pPr>
            <a:endParaRPr lang="en-US" sz="2000" dirty="0" smtClean="0">
              <a:solidFill>
                <a:srgbClr val="4F4F4F"/>
              </a:solidFill>
              <a:latin typeface="Century Gothic" pitchFamily="34" charset="0"/>
              <a:cs typeface="Century Gothic" pitchFamily="34" charset="0"/>
            </a:endParaRPr>
          </a:p>
          <a:p>
            <a:pPr eaLnBrk="1" hangingPunct="1">
              <a:lnSpc>
                <a:spcPct val="75000"/>
              </a:lnSpc>
            </a:pPr>
            <a:endParaRPr lang="en-US" sz="2000" dirty="0" smtClean="0">
              <a:solidFill>
                <a:srgbClr val="4F4F4F"/>
              </a:solidFill>
              <a:latin typeface="Century Gothic" pitchFamily="34" charset="0"/>
              <a:cs typeface="Century Gothic" pitchFamily="34" charset="0"/>
            </a:endParaRPr>
          </a:p>
          <a:p>
            <a:pPr eaLnBrk="1" hangingPunct="1">
              <a:lnSpc>
                <a:spcPct val="75000"/>
              </a:lnSpc>
            </a:pPr>
            <a:endParaRPr lang="en-US" sz="2000" dirty="0" smtClean="0">
              <a:solidFill>
                <a:srgbClr val="4F4F4F"/>
              </a:solidFill>
              <a:latin typeface="Century Gothic" pitchFamily="34" charset="0"/>
              <a:cs typeface="Century Gothic" pitchFamily="34" charset="0"/>
            </a:endParaRPr>
          </a:p>
          <a:p>
            <a:pPr eaLnBrk="1" hangingPunct="1">
              <a:lnSpc>
                <a:spcPct val="75000"/>
              </a:lnSpc>
            </a:pPr>
            <a:endParaRPr lang="en-US" sz="2000" dirty="0" smtClean="0">
              <a:solidFill>
                <a:srgbClr val="4F4F4F"/>
              </a:solidFill>
              <a:latin typeface="Century Gothic" pitchFamily="34" charset="0"/>
              <a:cs typeface="Century Gothic" pitchFamily="34" charset="0"/>
            </a:endParaRPr>
          </a:p>
          <a:p>
            <a:pPr eaLnBrk="1" hangingPunct="1">
              <a:lnSpc>
                <a:spcPct val="75000"/>
              </a:lnSpc>
            </a:pPr>
            <a:endParaRPr lang="en-US" sz="2000" dirty="0" smtClean="0">
              <a:solidFill>
                <a:srgbClr val="4F4F4F"/>
              </a:solidFill>
              <a:latin typeface="Century Gothic" pitchFamily="34" charset="0"/>
              <a:cs typeface="Century Gothic" pitchFamily="34" charset="0"/>
            </a:endParaRPr>
          </a:p>
          <a:p>
            <a:pPr eaLnBrk="1" hangingPunct="1">
              <a:lnSpc>
                <a:spcPct val="75000"/>
              </a:lnSpc>
            </a:pPr>
            <a:r>
              <a:rPr lang="en-US" sz="2000" dirty="0" smtClean="0">
                <a:solidFill>
                  <a:srgbClr val="4F4F4F"/>
                </a:solidFill>
                <a:latin typeface="Century Gothic" pitchFamily="34" charset="0"/>
                <a:cs typeface="Century Gothic" pitchFamily="34" charset="0"/>
              </a:rPr>
              <a:t>Select Live Main Database: Create Live Main Database </a:t>
            </a:r>
          </a:p>
          <a:p>
            <a:pPr lvl="1" eaLnBrk="1" hangingPunct="1">
              <a:lnSpc>
                <a:spcPct val="75000"/>
              </a:lnSpc>
            </a:pPr>
            <a:r>
              <a:rPr lang="en-US" sz="1800" dirty="0" smtClean="0">
                <a:solidFill>
                  <a:srgbClr val="4F4F4F"/>
                </a:solidFill>
                <a:latin typeface="Century Gothic" pitchFamily="34" charset="0"/>
                <a:cs typeface="Century Gothic" pitchFamily="34" charset="0"/>
              </a:rPr>
              <a:t>set –L: 32768</a:t>
            </a:r>
            <a:r>
              <a:rPr lang="en-US" sz="1800" u="sng" dirty="0" smtClean="0">
                <a:solidFill>
                  <a:srgbClr val="FF0000"/>
                </a:solidFill>
                <a:latin typeface="Century Gothic" pitchFamily="34" charset="0"/>
                <a:cs typeface="Century Gothic" pitchFamily="34" charset="0"/>
              </a:rPr>
              <a:t>0</a:t>
            </a:r>
            <a:r>
              <a:rPr lang="en-US" sz="1800" dirty="0" smtClean="0">
                <a:solidFill>
                  <a:srgbClr val="4F4F4F"/>
                </a:solidFill>
                <a:latin typeface="Century Gothic" pitchFamily="34" charset="0"/>
                <a:cs typeface="Century Gothic" pitchFamily="34" charset="0"/>
              </a:rPr>
              <a:t> </a:t>
            </a:r>
          </a:p>
          <a:p>
            <a:pPr lvl="1" eaLnBrk="1" hangingPunct="1">
              <a:lnSpc>
                <a:spcPct val="75000"/>
              </a:lnSpc>
            </a:pPr>
            <a:r>
              <a:rPr lang="en-US" sz="1800" dirty="0" smtClean="0">
                <a:solidFill>
                  <a:srgbClr val="4F4F4F"/>
                </a:solidFill>
                <a:latin typeface="Century Gothic" pitchFamily="34" charset="0"/>
                <a:cs typeface="Century Gothic" pitchFamily="34" charset="0"/>
              </a:rPr>
              <a:t>Include:  </a:t>
            </a:r>
            <a:r>
              <a:rPr lang="en-US" sz="1800" u="sng" dirty="0" smtClean="0">
                <a:solidFill>
                  <a:srgbClr val="FF0000"/>
                </a:solidFill>
                <a:latin typeface="Century Gothic" pitchFamily="34" charset="0"/>
                <a:cs typeface="Century Gothic" pitchFamily="34" charset="0"/>
              </a:rPr>
              <a:t>–i</a:t>
            </a:r>
          </a:p>
          <a:p>
            <a:pPr lvl="1" eaLnBrk="1" hangingPunct="1">
              <a:lnSpc>
                <a:spcPct val="75000"/>
              </a:lnSpc>
            </a:pPr>
            <a:r>
              <a:rPr lang="en-US" sz="1800" dirty="0" smtClean="0">
                <a:solidFill>
                  <a:srgbClr val="4F4F4F"/>
                </a:solidFill>
                <a:latin typeface="Century Gothic" pitchFamily="34" charset="0"/>
                <a:cs typeface="Century Gothic" pitchFamily="34" charset="0"/>
              </a:rPr>
              <a:t>set –B:  </a:t>
            </a:r>
            <a:r>
              <a:rPr lang="en-US" sz="1800" u="sng" dirty="0" smtClean="0">
                <a:solidFill>
                  <a:srgbClr val="FF0000"/>
                </a:solidFill>
                <a:latin typeface="Century Gothic" pitchFamily="34" charset="0"/>
                <a:cs typeface="Century Gothic" pitchFamily="34" charset="0"/>
              </a:rPr>
              <a:t>50000</a:t>
            </a:r>
          </a:p>
          <a:p>
            <a:pPr eaLnBrk="1" hangingPunct="1"/>
            <a:endParaRPr lang="en-US" sz="2000" u="sng" dirty="0" smtClean="0">
              <a:solidFill>
                <a:srgbClr val="FF0000"/>
              </a:solidFill>
              <a:latin typeface="Century Gothic" pitchFamily="34" charset="0"/>
              <a:cs typeface="Century Gothic" pitchFamily="34" charset="0"/>
            </a:endParaRPr>
          </a:p>
          <a:p>
            <a:pPr eaLnBrk="1" hangingPunct="1"/>
            <a:endParaRPr lang="en-US" dirty="0" smtClean="0">
              <a:solidFill>
                <a:srgbClr val="4F4F4F"/>
              </a:solidFill>
              <a:latin typeface="Century Gothic" pitchFamily="34" charset="0"/>
              <a:cs typeface="Century Gothic" pitchFamily="34" charset="0"/>
            </a:endParaRPr>
          </a:p>
        </p:txBody>
      </p:sp>
      <p:sp>
        <p:nvSpPr>
          <p:cNvPr id="37890" name="Rectangle 2"/>
          <p:cNvSpPr>
            <a:spLocks noGrp="1" noChangeArrowheads="1"/>
          </p:cNvSpPr>
          <p:nvPr>
            <p:ph type="title"/>
          </p:nvPr>
        </p:nvSpPr>
        <p:spPr>
          <a:xfrm>
            <a:off x="457200" y="182563"/>
            <a:ext cx="8229600" cy="709612"/>
          </a:xfrm>
        </p:spPr>
        <p:txBody>
          <a:bodyPr anchor="b"/>
          <a:lstStyle/>
          <a:p>
            <a:pPr eaLnBrk="1" hangingPunct="1"/>
            <a:r>
              <a:rPr lang="en-IE" sz="2400" dirty="0" smtClean="0">
                <a:solidFill>
                  <a:srgbClr val="4F4F4F"/>
                </a:solidFill>
                <a:latin typeface="Century Gothic" pitchFamily="34" charset="0"/>
                <a:cs typeface="Century Gothic" pitchFamily="34" charset="0"/>
              </a:rPr>
              <a:t>Live Main Database: Create Live Main Database</a:t>
            </a:r>
            <a:endParaRPr lang="en-US" sz="2400" dirty="0" smtClean="0">
              <a:solidFill>
                <a:srgbClr val="4F4F4F"/>
              </a:solidFill>
              <a:latin typeface="Century Gothic" pitchFamily="34" charset="0"/>
              <a:cs typeface="Century Gothic" pitchFamily="34" charset="0"/>
            </a:endParaRPr>
          </a:p>
        </p:txBody>
      </p:sp>
      <p:pic>
        <p:nvPicPr>
          <p:cNvPr id="37892" name="Picture 7" descr="slide10_1"/>
          <p:cNvPicPr>
            <a:picLocks noChangeAspect="1" noChangeArrowheads="1"/>
          </p:cNvPicPr>
          <p:nvPr/>
        </p:nvPicPr>
        <p:blipFill>
          <a:blip r:embed="rId3"/>
          <a:srcRect/>
          <a:stretch>
            <a:fillRect/>
          </a:stretch>
        </p:blipFill>
        <p:spPr bwMode="auto">
          <a:xfrm>
            <a:off x="939400" y="1313050"/>
            <a:ext cx="4467225" cy="1762125"/>
          </a:xfrm>
          <a:prstGeom prst="rect">
            <a:avLst/>
          </a:prstGeom>
          <a:noFill/>
          <a:ln w="9525">
            <a:noFill/>
            <a:miter lim="800000"/>
            <a:headEnd/>
            <a:tailEnd/>
          </a:ln>
        </p:spPr>
      </p:pic>
      <p:pic>
        <p:nvPicPr>
          <p:cNvPr id="8" name="Picture 11" descr="server_params"/>
          <p:cNvPicPr>
            <a:picLocks noChangeAspect="1" noChangeArrowheads="1"/>
          </p:cNvPicPr>
          <p:nvPr/>
        </p:nvPicPr>
        <p:blipFill>
          <a:blip r:embed="rId4"/>
          <a:srcRect/>
          <a:stretch>
            <a:fillRect/>
          </a:stretch>
        </p:blipFill>
        <p:spPr bwMode="auto">
          <a:xfrm>
            <a:off x="957325" y="4532500"/>
            <a:ext cx="4343400" cy="11525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nchor="b"/>
          <a:lstStyle/>
          <a:p>
            <a:pPr eaLnBrk="1" hangingPunct="1"/>
            <a:r>
              <a:rPr lang="en-IE" sz="2400" dirty="0" smtClean="0">
                <a:solidFill>
                  <a:srgbClr val="4F4F4F"/>
                </a:solidFill>
                <a:latin typeface="Century Gothic" pitchFamily="34" charset="0"/>
                <a:cs typeface="Century Gothic" pitchFamily="34" charset="0"/>
              </a:rPr>
              <a:t>Live Main Database: Create Live Main Database</a:t>
            </a:r>
            <a:endParaRPr lang="en-US" sz="2400" dirty="0" smtClean="0">
              <a:solidFill>
                <a:srgbClr val="4F4F4F"/>
              </a:solidFill>
              <a:latin typeface="Century Gothic" pitchFamily="34" charset="0"/>
              <a:cs typeface="Century Gothic" pitchFamily="34" charset="0"/>
            </a:endParaRPr>
          </a:p>
        </p:txBody>
      </p:sp>
      <p:sp>
        <p:nvSpPr>
          <p:cNvPr id="13" name="Rectangle 12"/>
          <p:cNvSpPr/>
          <p:nvPr/>
        </p:nvSpPr>
        <p:spPr>
          <a:xfrm>
            <a:off x="123825" y="1381125"/>
            <a:ext cx="7353300" cy="323165"/>
          </a:xfrm>
          <a:prstGeom prst="rect">
            <a:avLst/>
          </a:prstGeom>
        </p:spPr>
        <p:txBody>
          <a:bodyPr wrap="square">
            <a:spAutoFit/>
          </a:bodyPr>
          <a:lstStyle/>
          <a:p>
            <a:pPr marL="347472" eaLnBrk="1" hangingPunct="1">
              <a:lnSpc>
                <a:spcPct val="75000"/>
              </a:lnSpc>
              <a:buClr>
                <a:srgbClr val="F79646"/>
              </a:buClr>
            </a:pPr>
            <a:r>
              <a:rPr lang="en-US" sz="2000" dirty="0" smtClean="0">
                <a:solidFill>
                  <a:srgbClr val="4F4F4F"/>
                </a:solidFill>
                <a:latin typeface="Century Gothic" pitchFamily="34" charset="0"/>
                <a:cs typeface="Century Gothic" pitchFamily="34" charset="0"/>
              </a:rPr>
              <a:t>Edit the Live Main Database Option 3 screen:</a:t>
            </a:r>
          </a:p>
        </p:txBody>
      </p:sp>
      <p:pic>
        <p:nvPicPr>
          <p:cNvPr id="2055" name="Picture 7" descr="K:\dev\TrainingGuides\Conversion_TG\Conversion_TG_v20111EE_WIP\conv_exec11-2-cropped.png"/>
          <p:cNvPicPr>
            <a:picLocks noChangeAspect="1" noChangeArrowheads="1"/>
          </p:cNvPicPr>
          <p:nvPr/>
        </p:nvPicPr>
        <p:blipFill>
          <a:blip r:embed="rId3"/>
          <a:srcRect/>
          <a:stretch>
            <a:fillRect/>
          </a:stretch>
        </p:blipFill>
        <p:spPr bwMode="auto">
          <a:xfrm>
            <a:off x="923925" y="2200275"/>
            <a:ext cx="4629150" cy="2457450"/>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Content Placeholder 4"/>
          <p:cNvSpPr>
            <a:spLocks noGrp="1"/>
          </p:cNvSpPr>
          <p:nvPr>
            <p:ph idx="1"/>
          </p:nvPr>
        </p:nvSpPr>
        <p:spPr>
          <a:xfrm>
            <a:off x="457200" y="892175"/>
            <a:ext cx="8229600" cy="5424488"/>
          </a:xfrm>
        </p:spPr>
        <p:txBody>
          <a:bodyPr/>
          <a:lstStyle/>
          <a:p>
            <a:pPr eaLnBrk="1" hangingPunct="1">
              <a:lnSpc>
                <a:spcPct val="85000"/>
              </a:lnSpc>
              <a:buFont typeface="Arial" charset="0"/>
              <a:buNone/>
            </a:pPr>
            <a:r>
              <a:rPr lang="en-US" dirty="0" smtClean="0">
                <a:solidFill>
                  <a:srgbClr val="4F4F4F"/>
                </a:solidFill>
                <a:latin typeface="Century Gothic" pitchFamily="34" charset="0"/>
                <a:cs typeface="Century Gothic" pitchFamily="34" charset="0"/>
              </a:rPr>
              <a:t>Select Next until the following </a:t>
            </a:r>
            <a:r>
              <a:rPr lang="en-US" smtClean="0">
                <a:solidFill>
                  <a:srgbClr val="4F4F4F"/>
                </a:solidFill>
                <a:latin typeface="Century Gothic" pitchFamily="34" charset="0"/>
                <a:cs typeface="Century Gothic" pitchFamily="34" charset="0"/>
              </a:rPr>
              <a:t>screen appears</a:t>
            </a:r>
            <a:endParaRPr lang="en-US" dirty="0" smtClean="0">
              <a:solidFill>
                <a:srgbClr val="4F4F4F"/>
              </a:solidFill>
              <a:latin typeface="Century Gothic" pitchFamily="34" charset="0"/>
              <a:cs typeface="Century Gothic" pitchFamily="34" charset="0"/>
            </a:endParaRPr>
          </a:p>
          <a:p>
            <a:pPr eaLnBrk="1" hangingPunct="1">
              <a:lnSpc>
                <a:spcPct val="85000"/>
              </a:lnSpc>
            </a:pPr>
            <a:r>
              <a:rPr lang="en-US" sz="2300" dirty="0" smtClean="0">
                <a:solidFill>
                  <a:srgbClr val="4F4F4F"/>
                </a:solidFill>
                <a:latin typeface="Century Gothic" pitchFamily="34" charset="0"/>
                <a:cs typeface="Century Gothic" pitchFamily="34" charset="0"/>
              </a:rPr>
              <a:t>Edit BI Truncation Parameter screen</a:t>
            </a:r>
          </a:p>
          <a:p>
            <a:pPr eaLnBrk="1" hangingPunct="1">
              <a:lnSpc>
                <a:spcPct val="85000"/>
              </a:lnSpc>
            </a:pPr>
            <a:r>
              <a:rPr lang="en-US" sz="2300" smtClean="0">
                <a:solidFill>
                  <a:srgbClr val="4F4F4F"/>
                </a:solidFill>
                <a:latin typeface="Century Gothic" pitchFamily="34" charset="0"/>
                <a:cs typeface="Century Gothic" pitchFamily="34" charset="0"/>
              </a:rPr>
              <a:t>Select the </a:t>
            </a:r>
            <a:r>
              <a:rPr lang="en-US" sz="2300" dirty="0" smtClean="0">
                <a:solidFill>
                  <a:srgbClr val="4F4F4F"/>
                </a:solidFill>
                <a:latin typeface="Century Gothic" pitchFamily="34" charset="0"/>
                <a:cs typeface="Century Gothic" pitchFamily="34" charset="0"/>
              </a:rPr>
              <a:t>Options checkbox and modify the </a:t>
            </a:r>
            <a:r>
              <a:rPr lang="en-US" sz="2300" smtClean="0">
                <a:solidFill>
                  <a:srgbClr val="4F4F4F"/>
                </a:solidFill>
                <a:latin typeface="Century Gothic" pitchFamily="34" charset="0"/>
                <a:cs typeface="Century Gothic" pitchFamily="34" charset="0"/>
              </a:rPr>
              <a:t>following values</a:t>
            </a:r>
            <a:endParaRPr lang="en-US" sz="2300" dirty="0" smtClean="0">
              <a:solidFill>
                <a:srgbClr val="4F4F4F"/>
              </a:solidFill>
              <a:latin typeface="Century Gothic" pitchFamily="34" charset="0"/>
              <a:cs typeface="Century Gothic" pitchFamily="34" charset="0"/>
            </a:endParaRPr>
          </a:p>
          <a:p>
            <a:pPr lvl="1" eaLnBrk="1" hangingPunct="1">
              <a:lnSpc>
                <a:spcPct val="85000"/>
              </a:lnSpc>
            </a:pPr>
            <a:r>
              <a:rPr lang="en-US" sz="1900" smtClean="0">
                <a:solidFill>
                  <a:srgbClr val="4F4F4F"/>
                </a:solidFill>
                <a:latin typeface="Century Gothic" pitchFamily="34" charset="0"/>
                <a:cs typeface="Century Gothic" pitchFamily="34" charset="0"/>
              </a:rPr>
              <a:t>BI Cluster Size (KB</a:t>
            </a:r>
            <a:r>
              <a:rPr lang="en-US" sz="1900" dirty="0" smtClean="0">
                <a:solidFill>
                  <a:srgbClr val="4F4F4F"/>
                </a:solidFill>
                <a:latin typeface="Century Gothic" pitchFamily="34" charset="0"/>
                <a:cs typeface="Century Gothic" pitchFamily="34" charset="0"/>
              </a:rPr>
              <a:t>): 32768</a:t>
            </a:r>
          </a:p>
          <a:p>
            <a:pPr lvl="1" eaLnBrk="1" hangingPunct="1">
              <a:lnSpc>
                <a:spcPct val="85000"/>
              </a:lnSpc>
            </a:pPr>
            <a:r>
              <a:rPr lang="en-US" sz="1900" dirty="0" smtClean="0">
                <a:solidFill>
                  <a:srgbClr val="4F4F4F"/>
                </a:solidFill>
                <a:latin typeface="Century Gothic" pitchFamily="34" charset="0"/>
                <a:cs typeface="Century Gothic" pitchFamily="34" charset="0"/>
              </a:rPr>
              <a:t>BI Block Size: 16k</a:t>
            </a:r>
          </a:p>
          <a:p>
            <a:pPr lvl="1" eaLnBrk="1" hangingPunct="1">
              <a:lnSpc>
                <a:spcPct val="85000"/>
              </a:lnSpc>
            </a:pPr>
            <a:r>
              <a:rPr lang="en-US" sz="1900" dirty="0" smtClean="0">
                <a:solidFill>
                  <a:srgbClr val="4F4F4F"/>
                </a:solidFill>
                <a:latin typeface="Century Gothic" pitchFamily="34" charset="0"/>
                <a:cs typeface="Century Gothic" pitchFamily="34" charset="0"/>
              </a:rPr>
              <a:t>Number of BI Clusters: 6</a:t>
            </a:r>
          </a:p>
          <a:p>
            <a:pPr eaLnBrk="1" hangingPunct="1"/>
            <a:endParaRPr lang="en-US" sz="1900" dirty="0" smtClean="0">
              <a:solidFill>
                <a:srgbClr val="4F4F4F"/>
              </a:solidFill>
              <a:latin typeface="Century Gothic" pitchFamily="34" charset="0"/>
              <a:cs typeface="Century Gothic" pitchFamily="34" charset="0"/>
            </a:endParaRPr>
          </a:p>
        </p:txBody>
      </p:sp>
      <p:sp>
        <p:nvSpPr>
          <p:cNvPr id="39938" name="Rectangle 2"/>
          <p:cNvSpPr>
            <a:spLocks noGrp="1" noChangeArrowheads="1"/>
          </p:cNvSpPr>
          <p:nvPr>
            <p:ph type="title"/>
          </p:nvPr>
        </p:nvSpPr>
        <p:spPr>
          <a:xfrm>
            <a:off x="457200" y="182563"/>
            <a:ext cx="8229600" cy="709612"/>
          </a:xfrm>
        </p:spPr>
        <p:txBody>
          <a:bodyPr anchor="b"/>
          <a:lstStyle/>
          <a:p>
            <a:pPr eaLnBrk="1" hangingPunct="1"/>
            <a:r>
              <a:rPr lang="en-IE" sz="2400" dirty="0" smtClean="0">
                <a:solidFill>
                  <a:srgbClr val="4F4F4F"/>
                </a:solidFill>
                <a:latin typeface="Century Gothic" pitchFamily="34" charset="0"/>
                <a:cs typeface="Century Gothic" pitchFamily="34" charset="0"/>
              </a:rPr>
              <a:t>Live Main Database: Create Live Main Database</a:t>
            </a:r>
            <a:endParaRPr lang="en-US" sz="2400" dirty="0" smtClean="0">
              <a:solidFill>
                <a:srgbClr val="4F4F4F"/>
              </a:solidFill>
              <a:latin typeface="Century Gothic" pitchFamily="34" charset="0"/>
              <a:cs typeface="Century Gothic" pitchFamily="34" charset="0"/>
            </a:endParaRPr>
          </a:p>
        </p:txBody>
      </p:sp>
      <p:pic>
        <p:nvPicPr>
          <p:cNvPr id="39939" name="Picture 3"/>
          <p:cNvPicPr>
            <a:picLocks noChangeAspect="1" noChangeArrowheads="1"/>
          </p:cNvPicPr>
          <p:nvPr/>
        </p:nvPicPr>
        <p:blipFill>
          <a:blip r:embed="rId3"/>
          <a:srcRect/>
          <a:stretch>
            <a:fillRect/>
          </a:stretch>
        </p:blipFill>
        <p:spPr bwMode="auto">
          <a:xfrm>
            <a:off x="965200" y="3357563"/>
            <a:ext cx="4352925" cy="27622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2"/>
          <p:cNvSpPr>
            <a:spLocks noGrp="1" noChangeArrowheads="1"/>
          </p:cNvSpPr>
          <p:nvPr>
            <p:ph type="title"/>
          </p:nvPr>
        </p:nvSpPr>
        <p:spPr/>
        <p:txBody>
          <a:bodyPr anchor="b"/>
          <a:lstStyle/>
          <a:p>
            <a:pPr eaLnBrk="1" hangingPunct="1"/>
            <a:r>
              <a:rPr lang="en-IE" sz="2800" dirty="0" smtClean="0">
                <a:solidFill>
                  <a:srgbClr val="4F4F4F"/>
                </a:solidFill>
                <a:latin typeface="Century Gothic" pitchFamily="34" charset="0"/>
                <a:cs typeface="Century Gothic" pitchFamily="34" charset="0"/>
              </a:rPr>
              <a:t>Character Client Code: Generate R-code</a:t>
            </a:r>
            <a:endParaRPr lang="en-US" sz="2800" dirty="0" smtClean="0">
              <a:solidFill>
                <a:srgbClr val="4F4F4F"/>
              </a:solidFill>
              <a:latin typeface="Century Gothic" pitchFamily="34" charset="0"/>
              <a:cs typeface="Century Gothic" pitchFamily="34" charset="0"/>
            </a:endParaRPr>
          </a:p>
        </p:txBody>
      </p:sp>
      <p:sp>
        <p:nvSpPr>
          <p:cNvPr id="41986" name="Rectangle 9"/>
          <p:cNvSpPr>
            <a:spLocks noGrp="1" noChangeArrowheads="1"/>
          </p:cNvSpPr>
          <p:nvPr>
            <p:ph type="body" idx="4294967295"/>
          </p:nvPr>
        </p:nvSpPr>
        <p:spPr>
          <a:xfrm>
            <a:off x="501650" y="3038475"/>
            <a:ext cx="7150100" cy="1038225"/>
          </a:xfrm>
        </p:spPr>
        <p:txBody>
          <a:bodyPr tIns="91440" bIns="91440"/>
          <a:lstStyle/>
          <a:p>
            <a:pPr eaLnBrk="1" hangingPunct="1">
              <a:lnSpc>
                <a:spcPct val="70000"/>
              </a:lnSpc>
            </a:pPr>
            <a:r>
              <a:rPr lang="en-IE" sz="1400" dirty="0" smtClean="0">
                <a:solidFill>
                  <a:schemeClr val="tx1"/>
                </a:solidFill>
                <a:latin typeface="Century Gothic" pitchFamily="34" charset="0"/>
                <a:cs typeface="Century Gothic" pitchFamily="34" charset="0"/>
              </a:rPr>
              <a:t>Change compiler settings:</a:t>
            </a:r>
          </a:p>
          <a:p>
            <a:pPr lvl="1" eaLnBrk="1" hangingPunct="1">
              <a:lnSpc>
                <a:spcPct val="70000"/>
              </a:lnSpc>
            </a:pPr>
            <a:r>
              <a:rPr lang="en-IE" sz="1200" dirty="0" smtClean="0">
                <a:solidFill>
                  <a:schemeClr val="tx1"/>
                </a:solidFill>
                <a:latin typeface="Century Gothic" pitchFamily="34" charset="0"/>
                <a:cs typeface="Century Gothic" pitchFamily="34" charset="0"/>
              </a:rPr>
              <a:t>Check Multi-thread</a:t>
            </a:r>
          </a:p>
          <a:p>
            <a:pPr lvl="1" eaLnBrk="1" hangingPunct="1">
              <a:lnSpc>
                <a:spcPct val="70000"/>
              </a:lnSpc>
            </a:pPr>
            <a:r>
              <a:rPr lang="en-IE" sz="1200" dirty="0" smtClean="0">
                <a:solidFill>
                  <a:schemeClr val="tx1"/>
                </a:solidFill>
                <a:latin typeface="Century Gothic" pitchFamily="34" charset="0"/>
                <a:cs typeface="Century Gothic" pitchFamily="34" charset="0"/>
              </a:rPr>
              <a:t>Set the number of Compile Threads to the number of CPU cores on the server</a:t>
            </a:r>
          </a:p>
          <a:p>
            <a:pPr lvl="1" eaLnBrk="1" hangingPunct="1">
              <a:lnSpc>
                <a:spcPct val="70000"/>
              </a:lnSpc>
            </a:pPr>
            <a:r>
              <a:rPr lang="en-IE" sz="1200" dirty="0" smtClean="0">
                <a:solidFill>
                  <a:schemeClr val="tx1"/>
                </a:solidFill>
                <a:latin typeface="Century Gothic" pitchFamily="34" charset="0"/>
                <a:cs typeface="Century Gothic" pitchFamily="34" charset="0"/>
              </a:rPr>
              <a:t>Check Ignore Compile Errors</a:t>
            </a:r>
            <a:endParaRPr lang="en-US" sz="1200" dirty="0" smtClean="0">
              <a:solidFill>
                <a:schemeClr val="tx1"/>
              </a:solidFill>
              <a:latin typeface="Century Gothic" pitchFamily="34" charset="0"/>
              <a:cs typeface="Century Gothic" pitchFamily="34" charset="0"/>
            </a:endParaRPr>
          </a:p>
        </p:txBody>
      </p:sp>
      <p:sp>
        <p:nvSpPr>
          <p:cNvPr id="41987" name="Rectangle 3"/>
          <p:cNvSpPr>
            <a:spLocks noChangeArrowheads="1"/>
          </p:cNvSpPr>
          <p:nvPr/>
        </p:nvSpPr>
        <p:spPr bwMode="auto">
          <a:xfrm>
            <a:off x="457200" y="930275"/>
            <a:ext cx="7399338" cy="469900"/>
          </a:xfrm>
          <a:prstGeom prst="rect">
            <a:avLst/>
          </a:prstGeom>
          <a:noFill/>
          <a:ln w="9525">
            <a:noFill/>
            <a:miter lim="800000"/>
            <a:headEnd/>
            <a:tailEnd/>
          </a:ln>
        </p:spPr>
        <p:txBody>
          <a:bodyPr tIns="91440" bIns="91440"/>
          <a:lstStyle/>
          <a:p>
            <a:pPr marL="342900" indent="-342900">
              <a:lnSpc>
                <a:spcPct val="75000"/>
              </a:lnSpc>
              <a:spcBef>
                <a:spcPct val="20000"/>
              </a:spcBef>
              <a:buClr>
                <a:srgbClr val="F79646"/>
              </a:buClr>
              <a:buFont typeface="Arial" charset="0"/>
              <a:buChar char="•"/>
            </a:pPr>
            <a:r>
              <a:rPr lang="en-IE" sz="2000" dirty="0">
                <a:latin typeface="Century Gothic" pitchFamily="34" charset="0"/>
              </a:rPr>
              <a:t>Select Character Client Code: Generate R-Code</a:t>
            </a:r>
            <a:endParaRPr lang="en-US" sz="2000" dirty="0">
              <a:solidFill>
                <a:srgbClr val="4F4F4F"/>
              </a:solidFill>
              <a:latin typeface="Century Gothic" pitchFamily="34" charset="0"/>
            </a:endParaRPr>
          </a:p>
        </p:txBody>
      </p:sp>
      <p:pic>
        <p:nvPicPr>
          <p:cNvPr id="41988" name="Picture 7" descr="slide11_1"/>
          <p:cNvPicPr>
            <a:picLocks noChangeAspect="1" noChangeArrowheads="1"/>
          </p:cNvPicPr>
          <p:nvPr/>
        </p:nvPicPr>
        <p:blipFill>
          <a:blip r:embed="rId3"/>
          <a:srcRect/>
          <a:stretch>
            <a:fillRect/>
          </a:stretch>
        </p:blipFill>
        <p:spPr bwMode="auto">
          <a:xfrm>
            <a:off x="881063" y="1338263"/>
            <a:ext cx="4351337" cy="1654175"/>
          </a:xfrm>
          <a:prstGeom prst="rect">
            <a:avLst/>
          </a:prstGeom>
          <a:noFill/>
          <a:ln w="9525">
            <a:noFill/>
            <a:miter lim="800000"/>
            <a:headEnd/>
            <a:tailEnd/>
          </a:ln>
        </p:spPr>
      </p:pic>
      <p:pic>
        <p:nvPicPr>
          <p:cNvPr id="41989" name="Picture 8" descr="slide11_2"/>
          <p:cNvPicPr>
            <a:picLocks noChangeAspect="1" noChangeArrowheads="1"/>
          </p:cNvPicPr>
          <p:nvPr/>
        </p:nvPicPr>
        <p:blipFill>
          <a:blip r:embed="rId4"/>
          <a:srcRect/>
          <a:stretch>
            <a:fillRect/>
          </a:stretch>
        </p:blipFill>
        <p:spPr bwMode="auto">
          <a:xfrm>
            <a:off x="904875" y="3922713"/>
            <a:ext cx="3665538" cy="22780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2"/>
          <p:cNvSpPr>
            <a:spLocks noGrp="1" noChangeArrowheads="1"/>
          </p:cNvSpPr>
          <p:nvPr>
            <p:ph type="title"/>
          </p:nvPr>
        </p:nvSpPr>
        <p:spPr/>
        <p:txBody>
          <a:bodyPr anchor="b"/>
          <a:lstStyle/>
          <a:p>
            <a:pPr eaLnBrk="1" hangingPunct="1"/>
            <a:r>
              <a:rPr lang="en-IE" sz="2400" dirty="0" smtClean="0">
                <a:solidFill>
                  <a:srgbClr val="4F4F4F"/>
                </a:solidFill>
                <a:latin typeface="Century Gothic" pitchFamily="34" charset="0"/>
                <a:cs typeface="Century Gothic" pitchFamily="34" charset="0"/>
              </a:rPr>
              <a:t>UI Configuration: Update UI Configuration</a:t>
            </a:r>
            <a:endParaRPr lang="en-US" sz="2400" dirty="0" smtClean="0">
              <a:solidFill>
                <a:srgbClr val="4F4F4F"/>
              </a:solidFill>
              <a:latin typeface="Century Gothic" pitchFamily="34" charset="0"/>
              <a:cs typeface="Century Gothic" pitchFamily="34" charset="0"/>
            </a:endParaRPr>
          </a:p>
        </p:txBody>
      </p:sp>
      <p:sp>
        <p:nvSpPr>
          <p:cNvPr id="37890" name="Rectangle 6"/>
          <p:cNvSpPr>
            <a:spLocks noGrp="1" noChangeArrowheads="1"/>
          </p:cNvSpPr>
          <p:nvPr>
            <p:ph type="body" idx="4294967295"/>
          </p:nvPr>
        </p:nvSpPr>
        <p:spPr>
          <a:xfrm>
            <a:off x="552450" y="2984519"/>
            <a:ext cx="7102475" cy="1104900"/>
          </a:xfrm>
        </p:spPr>
        <p:txBody>
          <a:bodyPr tIns="91440" bIns="91440" rtlCol="0">
            <a:normAutofit fontScale="92500" lnSpcReduction="10000"/>
          </a:bodyPr>
          <a:lstStyle/>
          <a:p>
            <a:pPr eaLnBrk="1" fontAlgn="auto" hangingPunct="1">
              <a:lnSpc>
                <a:spcPct val="70000"/>
              </a:lnSpc>
              <a:spcAft>
                <a:spcPts val="600"/>
              </a:spcAft>
              <a:buClr>
                <a:schemeClr val="accent6"/>
              </a:buClr>
              <a:buNone/>
              <a:defRPr/>
            </a:pPr>
            <a:r>
              <a:rPr lang="en-IE" sz="1600" dirty="0" smtClean="0">
                <a:solidFill>
                  <a:schemeClr val="tx1"/>
                </a:solidFill>
                <a:latin typeface="Century Gothic" pitchFamily="34" charset="0"/>
                <a:ea typeface="+mn-ea"/>
                <a:cs typeface="Century Gothic" pitchFamily="34" charset="0"/>
              </a:rPr>
              <a:t>Update the following:</a:t>
            </a:r>
          </a:p>
          <a:p>
            <a:pPr indent="-182880" eaLnBrk="1" fontAlgn="auto" hangingPunct="1">
              <a:lnSpc>
                <a:spcPct val="90000"/>
              </a:lnSpc>
              <a:spcAft>
                <a:spcPts val="0"/>
              </a:spcAft>
              <a:buClr>
                <a:schemeClr val="accent6"/>
              </a:buClr>
              <a:defRPr/>
            </a:pPr>
            <a:r>
              <a:rPr lang="en-IE" sz="1600" dirty="0" smtClean="0">
                <a:solidFill>
                  <a:schemeClr val="tx1"/>
                </a:solidFill>
                <a:latin typeface="Century Gothic" pitchFamily="34" charset="0"/>
                <a:ea typeface="+mn-ea"/>
                <a:cs typeface="Century Gothic" pitchFamily="34" charset="0"/>
              </a:rPr>
              <a:t>Working Directory</a:t>
            </a:r>
          </a:p>
          <a:p>
            <a:pPr indent="-182880" eaLnBrk="1" fontAlgn="auto" hangingPunct="1">
              <a:lnSpc>
                <a:spcPct val="90000"/>
              </a:lnSpc>
              <a:spcAft>
                <a:spcPts val="0"/>
              </a:spcAft>
              <a:buClr>
                <a:schemeClr val="accent6"/>
              </a:buClr>
              <a:defRPr/>
            </a:pPr>
            <a:r>
              <a:rPr lang="en-IE" sz="1600" dirty="0" smtClean="0">
                <a:solidFill>
                  <a:schemeClr val="tx1"/>
                </a:solidFill>
                <a:latin typeface="Century Gothic" pitchFamily="34" charset="0"/>
                <a:ea typeface="+mn-ea"/>
                <a:cs typeface="Century Gothic" pitchFamily="34" charset="0"/>
              </a:rPr>
              <a:t>Login</a:t>
            </a:r>
          </a:p>
          <a:p>
            <a:pPr indent="-182880" eaLnBrk="1" fontAlgn="auto" hangingPunct="1">
              <a:lnSpc>
                <a:spcPct val="90000"/>
              </a:lnSpc>
              <a:spcAft>
                <a:spcPts val="0"/>
              </a:spcAft>
              <a:buClr>
                <a:schemeClr val="accent6"/>
              </a:buClr>
              <a:defRPr/>
            </a:pPr>
            <a:r>
              <a:rPr lang="en-IE" sz="1600" dirty="0" smtClean="0">
                <a:solidFill>
                  <a:schemeClr val="tx1"/>
                </a:solidFill>
                <a:latin typeface="Century Gothic" pitchFamily="34" charset="0"/>
                <a:ea typeface="+mn-ea"/>
                <a:cs typeface="Century Gothic" pitchFamily="34" charset="0"/>
              </a:rPr>
              <a:t>Password and Confirm Password</a:t>
            </a:r>
            <a:endParaRPr lang="en-US" sz="1600" dirty="0" smtClean="0">
              <a:solidFill>
                <a:schemeClr val="tx1"/>
              </a:solidFill>
              <a:latin typeface="Century Gothic" pitchFamily="34" charset="0"/>
              <a:ea typeface="+mn-ea"/>
              <a:cs typeface="Century Gothic" pitchFamily="34" charset="0"/>
            </a:endParaRPr>
          </a:p>
        </p:txBody>
      </p:sp>
      <p:pic>
        <p:nvPicPr>
          <p:cNvPr id="44035" name="Picture 6" descr="slide12_1"/>
          <p:cNvPicPr>
            <a:picLocks noChangeAspect="1" noChangeArrowheads="1"/>
          </p:cNvPicPr>
          <p:nvPr/>
        </p:nvPicPr>
        <p:blipFill>
          <a:blip r:embed="rId3"/>
          <a:srcRect/>
          <a:stretch>
            <a:fillRect/>
          </a:stretch>
        </p:blipFill>
        <p:spPr bwMode="auto">
          <a:xfrm>
            <a:off x="604838" y="1208162"/>
            <a:ext cx="4448175" cy="1685925"/>
          </a:xfrm>
          <a:prstGeom prst="rect">
            <a:avLst/>
          </a:prstGeom>
          <a:noFill/>
          <a:ln w="9525">
            <a:noFill/>
            <a:miter lim="800000"/>
            <a:headEnd/>
            <a:tailEnd/>
          </a:ln>
        </p:spPr>
      </p:pic>
      <p:pic>
        <p:nvPicPr>
          <p:cNvPr id="44036" name="Picture 8" descr="slide12_2"/>
          <p:cNvPicPr>
            <a:picLocks noChangeAspect="1" noChangeArrowheads="1"/>
          </p:cNvPicPr>
          <p:nvPr/>
        </p:nvPicPr>
        <p:blipFill>
          <a:blip r:embed="rId4"/>
          <a:srcRect/>
          <a:stretch>
            <a:fillRect/>
          </a:stretch>
        </p:blipFill>
        <p:spPr bwMode="auto">
          <a:xfrm>
            <a:off x="623888" y="4119563"/>
            <a:ext cx="4467225" cy="1704975"/>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2"/>
          <p:cNvSpPr>
            <a:spLocks noGrp="1" noChangeArrowheads="1"/>
          </p:cNvSpPr>
          <p:nvPr>
            <p:ph type="title"/>
          </p:nvPr>
        </p:nvSpPr>
        <p:spPr/>
        <p:txBody>
          <a:bodyPr rtlCol="0" anchor="b">
            <a:normAutofit fontScale="90000"/>
          </a:bodyPr>
          <a:lstStyle/>
          <a:p>
            <a:pPr eaLnBrk="1" fontAlgn="auto" hangingPunct="1">
              <a:spcAft>
                <a:spcPts val="0"/>
              </a:spcAft>
              <a:defRPr/>
            </a:pPr>
            <a:r>
              <a:rPr lang="en-IE" sz="2400" dirty="0" smtClean="0">
                <a:latin typeface="Century Gothic" pitchFamily="34" charset="0"/>
                <a:ea typeface="+mj-ea"/>
                <a:cs typeface="Century Gothic" pitchFamily="34" charset="0"/>
              </a:rPr>
              <a:t>QAD EE Database Set: Convert QAD EE </a:t>
            </a:r>
            <a:r>
              <a:rPr lang="en-IE" sz="2400" smtClean="0">
                <a:latin typeface="Century Gothic" pitchFamily="34" charset="0"/>
                <a:ea typeface="+mj-ea"/>
                <a:cs typeface="Century Gothic" pitchFamily="34" charset="0"/>
              </a:rPr>
              <a:t>Database From Previous Release</a:t>
            </a:r>
            <a:endParaRPr lang="en-US" sz="2400" dirty="0" smtClean="0">
              <a:latin typeface="Century Gothic" pitchFamily="34" charset="0"/>
              <a:ea typeface="+mj-ea"/>
              <a:cs typeface="Century Gothic" pitchFamily="34" charset="0"/>
            </a:endParaRPr>
          </a:p>
        </p:txBody>
      </p:sp>
      <p:sp>
        <p:nvSpPr>
          <p:cNvPr id="46082" name="Rectangle 6"/>
          <p:cNvSpPr>
            <a:spLocks noGrp="1" noChangeArrowheads="1"/>
          </p:cNvSpPr>
          <p:nvPr>
            <p:ph type="body" idx="4294967295"/>
          </p:nvPr>
        </p:nvSpPr>
        <p:spPr>
          <a:xfrm>
            <a:off x="482600" y="3194050"/>
            <a:ext cx="8189913" cy="2801938"/>
          </a:xfrm>
        </p:spPr>
        <p:txBody>
          <a:bodyPr tIns="91440" bIns="91440"/>
          <a:lstStyle/>
          <a:p>
            <a:pPr eaLnBrk="1" hangingPunct="1">
              <a:buNone/>
            </a:pPr>
            <a:r>
              <a:rPr lang="en-IE" sz="2400" dirty="0" smtClean="0">
                <a:latin typeface="Century Gothic" pitchFamily="34" charset="0"/>
                <a:cs typeface="Century Gothic" pitchFamily="34" charset="0"/>
              </a:rPr>
              <a:t>Update the following:</a:t>
            </a:r>
          </a:p>
          <a:p>
            <a:pPr marL="461963" indent="-230188" eaLnBrk="1" hangingPunct="1"/>
            <a:r>
              <a:rPr lang="en-IE" sz="2000" dirty="0" smtClean="0">
                <a:latin typeface="Century Gothic" pitchFamily="34" charset="0"/>
                <a:cs typeface="Century Gothic" pitchFamily="34" charset="0"/>
              </a:rPr>
              <a:t>Select Yes to all create prompts</a:t>
            </a:r>
          </a:p>
          <a:p>
            <a:pPr marL="461963" indent="-230188" eaLnBrk="1" hangingPunct="1"/>
            <a:r>
              <a:rPr lang="en-US" sz="2000" dirty="0" smtClean="0">
                <a:latin typeface="Century Gothic" pitchFamily="34" charset="0"/>
                <a:cs typeface="Century Gothic" pitchFamily="34" charset="0"/>
              </a:rPr>
              <a:t>Source qaddb database name is the full path of the source production database</a:t>
            </a:r>
          </a:p>
          <a:p>
            <a:pPr marL="461963" indent="-230188" eaLnBrk="1" hangingPunct="1"/>
            <a:r>
              <a:rPr lang="en-US" sz="2000" dirty="0" smtClean="0">
                <a:latin typeface="Century Gothic" pitchFamily="34" charset="0"/>
                <a:cs typeface="Century Gothic" pitchFamily="34" charset="0"/>
              </a:rPr>
              <a:t>Source adm database name is the full path of the source admin database</a:t>
            </a:r>
          </a:p>
        </p:txBody>
      </p:sp>
      <p:pic>
        <p:nvPicPr>
          <p:cNvPr id="46083" name="Picture 5" descr="slide13"/>
          <p:cNvPicPr>
            <a:picLocks noChangeAspect="1" noChangeArrowheads="1"/>
          </p:cNvPicPr>
          <p:nvPr/>
        </p:nvPicPr>
        <p:blipFill>
          <a:blip r:embed="rId3"/>
          <a:srcRect/>
          <a:stretch>
            <a:fillRect/>
          </a:stretch>
        </p:blipFill>
        <p:spPr bwMode="auto">
          <a:xfrm>
            <a:off x="871538" y="1160444"/>
            <a:ext cx="4505325" cy="17621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6"/>
          <p:cNvSpPr>
            <a:spLocks noGrp="1" noChangeArrowheads="1"/>
          </p:cNvSpPr>
          <p:nvPr>
            <p:ph idx="1"/>
          </p:nvPr>
        </p:nvSpPr>
        <p:spPr>
          <a:xfrm>
            <a:off x="457200" y="892175"/>
            <a:ext cx="8229600" cy="5424488"/>
          </a:xfrm>
        </p:spPr>
        <p:txBody>
          <a:bodyPr tIns="91440" bIns="91440"/>
          <a:lstStyle/>
          <a:p>
            <a:pPr marL="0" indent="0" eaLnBrk="1" hangingPunct="1">
              <a:buNone/>
            </a:pPr>
            <a:r>
              <a:rPr lang="en-IE" dirty="0" smtClean="0">
                <a:solidFill>
                  <a:srgbClr val="4F4F4F"/>
                </a:solidFill>
                <a:latin typeface="Century Gothic" pitchFamily="34" charset="0"/>
                <a:cs typeface="Century Gothic" pitchFamily="34" charset="0"/>
              </a:rPr>
              <a:t>If the database being converted is before eB 2.1, you must specify the following information:</a:t>
            </a:r>
          </a:p>
          <a:p>
            <a:pPr eaLnBrk="1" hangingPunct="1"/>
            <a:r>
              <a:rPr lang="en-IE" dirty="0" smtClean="0">
                <a:solidFill>
                  <a:srgbClr val="4F4F4F"/>
                </a:solidFill>
                <a:latin typeface="Century Gothic" pitchFamily="34" charset="0"/>
                <a:cs typeface="Century Gothic" pitchFamily="34" charset="0"/>
              </a:rPr>
              <a:t>Domain information. Tab to Next and press Enter to provide the domain code, domain name, and</a:t>
            </a:r>
            <a:r>
              <a:rPr lang="en-US" dirty="0" smtClean="0">
                <a:solidFill>
                  <a:srgbClr val="4F4F4F"/>
                </a:solidFill>
                <a:latin typeface="Century Gothic" pitchFamily="34" charset="0"/>
                <a:cs typeface="Century Gothic" pitchFamily="34" charset="0"/>
              </a:rPr>
              <a:t> domain description for the predetermined domains</a:t>
            </a:r>
          </a:p>
          <a:p>
            <a:pPr eaLnBrk="1" hangingPunct="1"/>
            <a:r>
              <a:rPr lang="en-US" dirty="0" smtClean="0">
                <a:solidFill>
                  <a:srgbClr val="4F4F4F"/>
                </a:solidFill>
                <a:latin typeface="Century Gothic" pitchFamily="34" charset="0"/>
                <a:cs typeface="Century Gothic" pitchFamily="34" charset="0"/>
              </a:rPr>
              <a:t>OID seed value</a:t>
            </a:r>
            <a:endParaRPr lang="en-US" sz="3600" dirty="0" smtClean="0">
              <a:solidFill>
                <a:srgbClr val="4F4F4F"/>
              </a:solidFill>
              <a:latin typeface="Century Gothic" pitchFamily="34" charset="0"/>
              <a:cs typeface="Century Gothic" pitchFamily="34" charset="0"/>
            </a:endParaRPr>
          </a:p>
        </p:txBody>
      </p:sp>
      <p:sp>
        <p:nvSpPr>
          <p:cNvPr id="41985" name="Rectangle 2"/>
          <p:cNvSpPr>
            <a:spLocks noGrp="1" noChangeArrowheads="1"/>
          </p:cNvSpPr>
          <p:nvPr>
            <p:ph type="title"/>
          </p:nvPr>
        </p:nvSpPr>
        <p:spPr>
          <a:xfrm>
            <a:off x="457200" y="182563"/>
            <a:ext cx="8229600" cy="709612"/>
          </a:xfrm>
        </p:spPr>
        <p:txBody>
          <a:bodyPr rtlCol="0" anchor="b">
            <a:normAutofit fontScale="90000"/>
          </a:bodyPr>
          <a:lstStyle/>
          <a:p>
            <a:pPr eaLnBrk="1" fontAlgn="auto" hangingPunct="1">
              <a:spcAft>
                <a:spcPts val="0"/>
              </a:spcAft>
              <a:defRPr/>
            </a:pPr>
            <a:r>
              <a:rPr lang="en-IE" sz="2400" dirty="0" smtClean="0">
                <a:latin typeface="Century Gothic" pitchFamily="34" charset="0"/>
                <a:ea typeface="+mj-ea"/>
                <a:cs typeface="Century Gothic" pitchFamily="34" charset="0"/>
              </a:rPr>
              <a:t>QAD EE Database Set: Convert QAD EE </a:t>
            </a:r>
            <a:r>
              <a:rPr lang="en-IE" sz="2400" smtClean="0">
                <a:latin typeface="Century Gothic" pitchFamily="34" charset="0"/>
                <a:ea typeface="+mj-ea"/>
                <a:cs typeface="Century Gothic" pitchFamily="34" charset="0"/>
              </a:rPr>
              <a:t>Database From Previous Release</a:t>
            </a:r>
            <a:endParaRPr lang="en-US" sz="2400" dirty="0" smtClean="0">
              <a:latin typeface="Century Gothic" pitchFamily="34" charset="0"/>
              <a:ea typeface="+mj-ea"/>
              <a:cs typeface="Century Gothic" pitchFamily="34"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6"/>
          <p:cNvSpPr>
            <a:spLocks noGrp="1" noChangeArrowheads="1"/>
          </p:cNvSpPr>
          <p:nvPr>
            <p:ph idx="1"/>
          </p:nvPr>
        </p:nvSpPr>
        <p:spPr>
          <a:xfrm>
            <a:off x="457200" y="892175"/>
            <a:ext cx="8229600" cy="5424488"/>
          </a:xfrm>
        </p:spPr>
        <p:txBody>
          <a:bodyPr tIns="91440" bIns="91440"/>
          <a:lstStyle/>
          <a:p>
            <a:pPr marL="0" indent="0" eaLnBrk="1" hangingPunct="1">
              <a:buNone/>
            </a:pPr>
            <a:r>
              <a:rPr lang="en-IE" sz="2400" dirty="0" smtClean="0">
                <a:solidFill>
                  <a:srgbClr val="4F4F4F"/>
                </a:solidFill>
                <a:latin typeface="Century Gothic" pitchFamily="34" charset="0"/>
                <a:cs typeface="Century Gothic" pitchFamily="34" charset="0"/>
              </a:rPr>
              <a:t>Once all the settings are completed, select Execute and press Enter to begin conversion execution</a:t>
            </a:r>
          </a:p>
          <a:p>
            <a:pPr eaLnBrk="1" hangingPunct="1">
              <a:lnSpc>
                <a:spcPct val="70000"/>
              </a:lnSpc>
            </a:pPr>
            <a:endParaRPr lang="en-US" sz="2400" dirty="0" smtClean="0">
              <a:solidFill>
                <a:srgbClr val="4F4F4F"/>
              </a:solidFill>
              <a:latin typeface="Century Gothic" pitchFamily="34" charset="0"/>
              <a:cs typeface="Century Gothic" pitchFamily="34" charset="0"/>
            </a:endParaRPr>
          </a:p>
        </p:txBody>
      </p:sp>
      <p:sp>
        <p:nvSpPr>
          <p:cNvPr id="50178" name="Rectangle 2"/>
          <p:cNvSpPr>
            <a:spLocks noGrp="1" noChangeArrowheads="1"/>
          </p:cNvSpPr>
          <p:nvPr>
            <p:ph type="title"/>
          </p:nvPr>
        </p:nvSpPr>
        <p:spPr>
          <a:xfrm>
            <a:off x="457200" y="182563"/>
            <a:ext cx="8229600" cy="709612"/>
          </a:xfrm>
        </p:spPr>
        <p:txBody>
          <a:bodyPr anchor="b"/>
          <a:lstStyle/>
          <a:p>
            <a:pPr eaLnBrk="1" hangingPunct="1"/>
            <a:r>
              <a:rPr lang="en-IE" dirty="0" smtClean="0">
                <a:solidFill>
                  <a:srgbClr val="4F4F4F"/>
                </a:solidFill>
                <a:latin typeface="Century Gothic" pitchFamily="34" charset="0"/>
                <a:cs typeface="Century Gothic" pitchFamily="34" charset="0"/>
              </a:rPr>
              <a:t>Conversion Execution</a:t>
            </a:r>
            <a:endParaRPr lang="en-US" dirty="0" smtClean="0">
              <a:solidFill>
                <a:srgbClr val="4F4F4F"/>
              </a:solidFill>
              <a:latin typeface="Century Gothic" pitchFamily="34" charset="0"/>
              <a:cs typeface="Century Gothic" pitchFamily="34" charset="0"/>
            </a:endParaRPr>
          </a:p>
        </p:txBody>
      </p:sp>
      <p:pic>
        <p:nvPicPr>
          <p:cNvPr id="50179" name="Picture 5" descr="slide15"/>
          <p:cNvPicPr>
            <a:picLocks noChangeAspect="1" noChangeArrowheads="1"/>
          </p:cNvPicPr>
          <p:nvPr/>
        </p:nvPicPr>
        <p:blipFill>
          <a:blip r:embed="rId3"/>
          <a:srcRect/>
          <a:stretch>
            <a:fillRect/>
          </a:stretch>
        </p:blipFill>
        <p:spPr bwMode="auto">
          <a:xfrm>
            <a:off x="1425575" y="1862138"/>
            <a:ext cx="6270625" cy="4030662"/>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3"/>
          <p:cNvSpPr>
            <a:spLocks noGrp="1" noChangeArrowheads="1"/>
          </p:cNvSpPr>
          <p:nvPr>
            <p:ph idx="1"/>
          </p:nvPr>
        </p:nvSpPr>
        <p:spPr>
          <a:xfrm>
            <a:off x="457200" y="892175"/>
            <a:ext cx="8229600" cy="5424488"/>
          </a:xfrm>
        </p:spPr>
        <p:txBody>
          <a:bodyPr tIns="91440" bIns="91440"/>
          <a:lstStyle/>
          <a:p>
            <a:pPr eaLnBrk="1" hangingPunct="1"/>
            <a:r>
              <a:rPr lang="en-US" sz="2400" dirty="0" smtClean="0">
                <a:solidFill>
                  <a:srgbClr val="4F4F4F"/>
                </a:solidFill>
                <a:latin typeface="Century Gothic" pitchFamily="34" charset="0"/>
                <a:cs typeface="Century Gothic" pitchFamily="34" charset="0"/>
              </a:rPr>
              <a:t>The conversion proceeds until finished or an error occurs </a:t>
            </a:r>
          </a:p>
          <a:p>
            <a:pPr marL="341313" lvl="1" indent="0" eaLnBrk="1" hangingPunct="1">
              <a:buNone/>
            </a:pPr>
            <a:r>
              <a:rPr lang="en-IE" dirty="0" smtClean="0">
                <a:solidFill>
                  <a:srgbClr val="4F4F4F"/>
                </a:solidFill>
                <a:latin typeface="Century Gothic" pitchFamily="34" charset="0"/>
                <a:cs typeface="Century Gothic" pitchFamily="34" charset="0"/>
              </a:rPr>
              <a:t>The Pause Before Executing Each Action checkbox can be used to prompt the user before continuing to execute each step</a:t>
            </a:r>
          </a:p>
          <a:p>
            <a:pPr lvl="1" eaLnBrk="1" hangingPunct="1"/>
            <a:r>
              <a:rPr lang="en-IE" sz="2200" smtClean="0">
                <a:solidFill>
                  <a:srgbClr val="4F4F4F"/>
                </a:solidFill>
                <a:latin typeface="Century Gothic" pitchFamily="34" charset="0"/>
                <a:cs typeface="Century Gothic" pitchFamily="34" charset="0"/>
              </a:rPr>
              <a:t>You should only use this option for </a:t>
            </a:r>
            <a:r>
              <a:rPr lang="en-IE" sz="2200" dirty="0" smtClean="0">
                <a:solidFill>
                  <a:srgbClr val="4F4F4F"/>
                </a:solidFill>
                <a:latin typeface="Century Gothic" pitchFamily="34" charset="0"/>
                <a:cs typeface="Century Gothic" pitchFamily="34" charset="0"/>
              </a:rPr>
              <a:t>testing or debugging purposes</a:t>
            </a:r>
          </a:p>
          <a:p>
            <a:pPr lvl="1" eaLnBrk="1" hangingPunct="1"/>
            <a:r>
              <a:rPr lang="en-IE" sz="2200" dirty="0" smtClean="0">
                <a:solidFill>
                  <a:srgbClr val="4F4F4F"/>
                </a:solidFill>
                <a:latin typeface="Century Gothic" pitchFamily="34" charset="0"/>
                <a:cs typeface="Century Gothic" pitchFamily="34" charset="0"/>
              </a:rPr>
              <a:t>QAD does not recommend using this option for a live production conversion</a:t>
            </a:r>
            <a:endParaRPr lang="en-US" sz="2200" dirty="0" smtClean="0">
              <a:solidFill>
                <a:srgbClr val="4F4F4F"/>
              </a:solidFill>
              <a:latin typeface="Century Gothic" pitchFamily="34" charset="0"/>
              <a:cs typeface="Century Gothic" pitchFamily="34" charset="0"/>
            </a:endParaRPr>
          </a:p>
          <a:p>
            <a:pPr eaLnBrk="1" hangingPunct="1"/>
            <a:r>
              <a:rPr lang="en-US" sz="2400" dirty="0" smtClean="0">
                <a:solidFill>
                  <a:srgbClr val="4F4F4F"/>
                </a:solidFill>
                <a:latin typeface="Century Gothic" pitchFamily="34" charset="0"/>
                <a:cs typeface="Century Gothic" pitchFamily="34" charset="0"/>
              </a:rPr>
              <a:t>No further input is required until the conversion ends</a:t>
            </a:r>
          </a:p>
          <a:p>
            <a:pPr eaLnBrk="1" hangingPunct="1"/>
            <a:r>
              <a:rPr lang="en-US" sz="2400" dirty="0" smtClean="0">
                <a:solidFill>
                  <a:srgbClr val="4F4F4F"/>
                </a:solidFill>
                <a:latin typeface="Century Gothic" pitchFamily="34" charset="0"/>
                <a:cs typeface="Century Gothic" pitchFamily="34" charset="0"/>
              </a:rPr>
              <a:t>Once the conversion finishes, quit QDT and e</a:t>
            </a:r>
            <a:r>
              <a:rPr lang="en-IE" sz="2400" dirty="0" smtClean="0">
                <a:solidFill>
                  <a:srgbClr val="4F4F4F"/>
                </a:solidFill>
                <a:latin typeface="Century Gothic" pitchFamily="34" charset="0"/>
                <a:cs typeface="Century Gothic" pitchFamily="34" charset="0"/>
              </a:rPr>
              <a:t>nter the license codes</a:t>
            </a:r>
          </a:p>
        </p:txBody>
      </p:sp>
      <p:sp>
        <p:nvSpPr>
          <p:cNvPr id="52226" name="Rectangle 2"/>
          <p:cNvSpPr>
            <a:spLocks noGrp="1" noChangeArrowheads="1"/>
          </p:cNvSpPr>
          <p:nvPr>
            <p:ph type="title"/>
          </p:nvPr>
        </p:nvSpPr>
        <p:spPr>
          <a:xfrm>
            <a:off x="457200" y="182563"/>
            <a:ext cx="8229600" cy="709612"/>
          </a:xfrm>
        </p:spPr>
        <p:txBody>
          <a:bodyPr anchor="b"/>
          <a:lstStyle/>
          <a:p>
            <a:pPr eaLnBrk="1" hangingPunct="1"/>
            <a:r>
              <a:rPr lang="en-IE" dirty="0" smtClean="0">
                <a:solidFill>
                  <a:srgbClr val="4F4F4F"/>
                </a:solidFill>
                <a:latin typeface="Century Gothic" pitchFamily="34" charset="0"/>
                <a:cs typeface="Century Gothic" pitchFamily="34" charset="0"/>
              </a:rPr>
              <a:t>Execute Conversion </a:t>
            </a:r>
            <a:endParaRPr lang="en-US" dirty="0" smtClean="0">
              <a:solidFill>
                <a:srgbClr val="4F4F4F"/>
              </a:solidFill>
              <a:latin typeface="Century Gothic" pitchFamily="34" charset="0"/>
              <a:cs typeface="Century Gothic"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3"/>
          <p:cNvSpPr>
            <a:spLocks noGrp="1"/>
          </p:cNvSpPr>
          <p:nvPr>
            <p:ph idx="1"/>
          </p:nvPr>
        </p:nvSpPr>
        <p:spPr>
          <a:xfrm>
            <a:off x="457200" y="892175"/>
            <a:ext cx="8229600" cy="5424488"/>
          </a:xfrm>
        </p:spPr>
        <p:txBody>
          <a:bodyPr/>
          <a:lstStyle/>
          <a:p>
            <a:pPr marL="0" indent="0" eaLnBrk="1" hangingPunct="1">
              <a:lnSpc>
                <a:spcPct val="80000"/>
              </a:lnSpc>
              <a:buNone/>
            </a:pPr>
            <a:r>
              <a:rPr lang="en-US" dirty="0" smtClean="0">
                <a:solidFill>
                  <a:srgbClr val="4F4F4F"/>
                </a:solidFill>
                <a:latin typeface="Century Gothic" pitchFamily="34" charset="0"/>
                <a:cs typeface="Century Gothic" pitchFamily="34" charset="0"/>
              </a:rPr>
              <a:t>The conversion process can be configured to pause at predefined points to allow you to make backups ("snapshots")</a:t>
            </a:r>
          </a:p>
          <a:p>
            <a:pPr eaLnBrk="1" hangingPunct="1">
              <a:lnSpc>
                <a:spcPct val="80000"/>
              </a:lnSpc>
            </a:pPr>
            <a:r>
              <a:rPr lang="en-US" sz="2400" dirty="0" smtClean="0">
                <a:solidFill>
                  <a:srgbClr val="4F4F4F"/>
                </a:solidFill>
                <a:latin typeface="Century Gothic" pitchFamily="34" charset="0"/>
                <a:cs typeface="Century Gothic" pitchFamily="34" charset="0"/>
              </a:rPr>
              <a:t>Snapshots allow you to restore and restart the conversion at the point where the snapshot was made</a:t>
            </a:r>
          </a:p>
          <a:p>
            <a:pPr eaLnBrk="1" hangingPunct="1">
              <a:lnSpc>
                <a:spcPct val="80000"/>
              </a:lnSpc>
            </a:pPr>
            <a:r>
              <a:rPr lang="en-US" sz="2400" dirty="0" smtClean="0">
                <a:solidFill>
                  <a:srgbClr val="4F4F4F"/>
                </a:solidFill>
                <a:latin typeface="Century Gothic" pitchFamily="34" charset="0"/>
                <a:cs typeface="Century Gothic" pitchFamily="34" charset="0"/>
              </a:rPr>
              <a:t>The snapshot feature is only available for conversions (not upgrades)</a:t>
            </a:r>
          </a:p>
          <a:p>
            <a:pPr eaLnBrk="1" hangingPunct="1">
              <a:lnSpc>
                <a:spcPct val="80000"/>
              </a:lnSpc>
            </a:pPr>
            <a:r>
              <a:rPr lang="en-US" sz="2400" dirty="0" smtClean="0">
                <a:solidFill>
                  <a:srgbClr val="4F4F4F"/>
                </a:solidFill>
                <a:latin typeface="Century Gothic" pitchFamily="34" charset="0"/>
                <a:cs typeface="Century Gothic" pitchFamily="34" charset="0"/>
              </a:rPr>
              <a:t>Pause points are defined in the convprogpauselist.ini configuration file</a:t>
            </a:r>
          </a:p>
          <a:p>
            <a:pPr eaLnBrk="1" hangingPunct="1">
              <a:lnSpc>
                <a:spcPct val="80000"/>
              </a:lnSpc>
            </a:pPr>
            <a:r>
              <a:rPr lang="en-US" sz="2400" dirty="0" smtClean="0">
                <a:solidFill>
                  <a:srgbClr val="4F4F4F"/>
                </a:solidFill>
                <a:latin typeface="Century Gothic" pitchFamily="34" charset="0"/>
                <a:cs typeface="Century Gothic" pitchFamily="34" charset="0"/>
              </a:rPr>
              <a:t>Snapshots are typically used during initial conversion testing</a:t>
            </a:r>
          </a:p>
          <a:p>
            <a:pPr eaLnBrk="1" hangingPunct="1">
              <a:lnSpc>
                <a:spcPct val="80000"/>
              </a:lnSpc>
            </a:pPr>
            <a:r>
              <a:rPr lang="en-US" sz="2400" dirty="0" smtClean="0">
                <a:solidFill>
                  <a:srgbClr val="4F4F4F"/>
                </a:solidFill>
                <a:latin typeface="Century Gothic" pitchFamily="34" charset="0"/>
                <a:cs typeface="Century Gothic" pitchFamily="34" charset="0"/>
              </a:rPr>
              <a:t>QAD does not recommend using snapshots during a live production conversion</a:t>
            </a:r>
          </a:p>
        </p:txBody>
      </p:sp>
      <p:sp>
        <p:nvSpPr>
          <p:cNvPr id="53250" name="Rectangle 2"/>
          <p:cNvSpPr>
            <a:spLocks noGrp="1"/>
          </p:cNvSpPr>
          <p:nvPr>
            <p:ph type="title"/>
          </p:nvPr>
        </p:nvSpPr>
        <p:spPr>
          <a:xfrm>
            <a:off x="457200" y="182563"/>
            <a:ext cx="8229600" cy="709612"/>
          </a:xfrm>
        </p:spPr>
        <p:txBody>
          <a:bodyPr/>
          <a:lstStyle/>
          <a:p>
            <a:pPr eaLnBrk="1" hangingPunct="1"/>
            <a:r>
              <a:rPr lang="en-US" dirty="0" smtClean="0">
                <a:solidFill>
                  <a:srgbClr val="4F4F4F"/>
                </a:solidFill>
                <a:latin typeface="Century Gothic" pitchFamily="34" charset="0"/>
                <a:cs typeface="Century Gothic" pitchFamily="34" charset="0"/>
              </a:rPr>
              <a:t>Snapshots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nchor="b"/>
          <a:lstStyle/>
          <a:p>
            <a:pPr eaLnBrk="1" hangingPunct="1"/>
            <a:r>
              <a:rPr lang="en-IE" dirty="0" smtClean="0">
                <a:solidFill>
                  <a:srgbClr val="4F4F4F"/>
                </a:solidFill>
                <a:latin typeface="Century Gothic" pitchFamily="34" charset="0"/>
                <a:cs typeface="Century Gothic" pitchFamily="34" charset="0"/>
              </a:rPr>
              <a:t>Conversion Execution Process</a:t>
            </a:r>
            <a:endParaRPr lang="en-US" dirty="0" smtClean="0">
              <a:solidFill>
                <a:srgbClr val="4F4F4F"/>
              </a:solidFill>
              <a:latin typeface="Century Gothic" pitchFamily="34" charset="0"/>
              <a:cs typeface="Century Gothic" pitchFamily="34" charset="0"/>
            </a:endParaRPr>
          </a:p>
        </p:txBody>
      </p:sp>
      <p:graphicFrame>
        <p:nvGraphicFramePr>
          <p:cNvPr id="4" name="Table 3"/>
          <p:cNvGraphicFramePr>
            <a:graphicFrameLocks noGrp="1"/>
          </p:cNvGraphicFramePr>
          <p:nvPr/>
        </p:nvGraphicFramePr>
        <p:xfrm>
          <a:off x="609570" y="1958359"/>
          <a:ext cx="6095999" cy="2387082"/>
        </p:xfrm>
        <a:graphic>
          <a:graphicData uri="http://schemas.openxmlformats.org/drawingml/2006/table">
            <a:tbl>
              <a:tblPr/>
              <a:tblGrid>
                <a:gridCol w="428902"/>
                <a:gridCol w="3352072"/>
                <a:gridCol w="1393205"/>
                <a:gridCol w="921820"/>
              </a:tblGrid>
              <a:tr h="402365">
                <a:tc>
                  <a:txBody>
                    <a:bodyPr/>
                    <a:lstStyle/>
                    <a:p>
                      <a:pPr marL="0" marR="0" algn="r">
                        <a:lnSpc>
                          <a:spcPct val="115000"/>
                        </a:lnSpc>
                        <a:spcBef>
                          <a:spcPts val="0"/>
                        </a:spcBef>
                        <a:spcAft>
                          <a:spcPts val="0"/>
                        </a:spcAft>
                      </a:pPr>
                      <a:r>
                        <a:rPr lang="en-US" sz="1100" b="1">
                          <a:latin typeface="Arial"/>
                          <a:ea typeface="Calibri"/>
                          <a:cs typeface="Times New Roman"/>
                        </a:rPr>
                        <a:t>Step</a:t>
                      </a:r>
                      <a:endParaRPr lang="en-US" sz="1000">
                        <a:latin typeface="Calibri"/>
                        <a:ea typeface="Calibri"/>
                        <a:cs typeface="Times New Roman"/>
                      </a:endParaRPr>
                    </a:p>
                    <a:p>
                      <a:pPr marL="0" marR="0" algn="r">
                        <a:lnSpc>
                          <a:spcPct val="115000"/>
                        </a:lnSpc>
                        <a:spcBef>
                          <a:spcPts val="0"/>
                        </a:spcBef>
                        <a:spcAft>
                          <a:spcPts val="0"/>
                        </a:spcAft>
                      </a:pPr>
                      <a:r>
                        <a:rPr lang="en-US" sz="1100" b="1">
                          <a:latin typeface="Arial"/>
                          <a:ea typeface="Calibri"/>
                          <a:cs typeface="Times New Roman"/>
                        </a:rPr>
                        <a:t>Seq</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marL="0" marR="0">
                        <a:lnSpc>
                          <a:spcPct val="115000"/>
                        </a:lnSpc>
                        <a:spcBef>
                          <a:spcPts val="0"/>
                        </a:spcBef>
                        <a:spcAft>
                          <a:spcPts val="0"/>
                        </a:spcAft>
                      </a:pPr>
                      <a:endParaRPr lang="en-US" sz="1100">
                        <a:latin typeface="Arial"/>
                        <a:ea typeface="Calibri"/>
                        <a:cs typeface="Times New Roman"/>
                      </a:endParaRPr>
                    </a:p>
                    <a:p>
                      <a:pPr marL="0" marR="0">
                        <a:lnSpc>
                          <a:spcPct val="115000"/>
                        </a:lnSpc>
                        <a:spcBef>
                          <a:spcPts val="0"/>
                        </a:spcBef>
                        <a:spcAft>
                          <a:spcPts val="0"/>
                        </a:spcAft>
                      </a:pPr>
                      <a:r>
                        <a:rPr lang="en-US" sz="1100" b="1">
                          <a:latin typeface="Arial"/>
                          <a:ea typeface="Calibri"/>
                          <a:cs typeface="Times New Roman"/>
                        </a:rPr>
                        <a:t>Step Name</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marL="0" marR="0">
                        <a:lnSpc>
                          <a:spcPct val="115000"/>
                        </a:lnSpc>
                        <a:spcBef>
                          <a:spcPts val="0"/>
                        </a:spcBef>
                        <a:spcAft>
                          <a:spcPts val="0"/>
                        </a:spcAft>
                      </a:pPr>
                      <a:endParaRPr lang="en-US" sz="1000">
                        <a:latin typeface="Calibri"/>
                        <a:ea typeface="Calibri"/>
                        <a:cs typeface="Times New Roman"/>
                      </a:endParaRPr>
                    </a:p>
                    <a:p>
                      <a:pPr marL="0" marR="0">
                        <a:lnSpc>
                          <a:spcPct val="115000"/>
                        </a:lnSpc>
                        <a:spcBef>
                          <a:spcPts val="0"/>
                        </a:spcBef>
                        <a:spcAft>
                          <a:spcPts val="0"/>
                        </a:spcAft>
                      </a:pPr>
                      <a:r>
                        <a:rPr lang="en-US" sz="1100" b="1">
                          <a:latin typeface="Arial"/>
                          <a:ea typeface="Calibri"/>
                          <a:cs typeface="Times New Roman"/>
                        </a:rPr>
                        <a:t>File Name</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marL="0" marR="0">
                        <a:lnSpc>
                          <a:spcPct val="115000"/>
                        </a:lnSpc>
                        <a:spcBef>
                          <a:spcPts val="0"/>
                        </a:spcBef>
                        <a:spcAft>
                          <a:spcPts val="0"/>
                        </a:spcAft>
                      </a:pPr>
                      <a:r>
                        <a:rPr lang="en-US" sz="1100" b="1">
                          <a:latin typeface="Arial"/>
                          <a:ea typeface="Calibri"/>
                          <a:cs typeface="Times New Roman"/>
                        </a:rPr>
                        <a:t>MFG/PRO</a:t>
                      </a:r>
                      <a:endParaRPr lang="en-US" sz="1000">
                        <a:latin typeface="Calibri"/>
                        <a:ea typeface="Calibri"/>
                        <a:cs typeface="Times New Roman"/>
                      </a:endParaRPr>
                    </a:p>
                    <a:p>
                      <a:pPr marL="0" marR="0">
                        <a:lnSpc>
                          <a:spcPct val="115000"/>
                        </a:lnSpc>
                        <a:spcBef>
                          <a:spcPts val="0"/>
                        </a:spcBef>
                        <a:spcAft>
                          <a:spcPts val="0"/>
                        </a:spcAft>
                      </a:pPr>
                      <a:r>
                        <a:rPr lang="en-US" sz="1100" b="1">
                          <a:latin typeface="Arial"/>
                          <a:ea typeface="Calibri"/>
                          <a:cs typeface="Times New Roman"/>
                        </a:rPr>
                        <a:t>Release</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r>
              <a:tr h="209621">
                <a:tc>
                  <a:txBody>
                    <a:bodyPr/>
                    <a:lstStyle/>
                    <a:p>
                      <a:pPr marL="0" marR="0" algn="r">
                        <a:lnSpc>
                          <a:spcPct val="115000"/>
                        </a:lnSpc>
                        <a:spcBef>
                          <a:spcPts val="0"/>
                        </a:spcBef>
                        <a:spcAft>
                          <a:spcPts val="0"/>
                        </a:spcAft>
                      </a:pPr>
                      <a:endParaRPr lang="en-US" sz="1100">
                        <a:latin typeface="Arial"/>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nSpc>
                          <a:spcPct val="115000"/>
                        </a:lnSpc>
                        <a:spcBef>
                          <a:spcPts val="0"/>
                        </a:spcBef>
                        <a:spcAft>
                          <a:spcPts val="0"/>
                        </a:spcAft>
                      </a:pPr>
                      <a:r>
                        <a:rPr lang="en-US" sz="1100" b="1">
                          <a:solidFill>
                            <a:srgbClr val="996600"/>
                          </a:solidFill>
                          <a:latin typeface="Arial"/>
                          <a:ea typeface="Calibri"/>
                          <a:cs typeface="Times New Roman"/>
                        </a:rPr>
                        <a:t>Conversion Execution</a:t>
                      </a:r>
                      <a:endParaRPr lang="en-US" sz="1000">
                        <a:latin typeface="Calibri"/>
                        <a:ea typeface="Calibri"/>
                        <a:cs typeface="Times New Roman"/>
                      </a:endParaRPr>
                    </a:p>
                  </a:txBody>
                  <a:tcPr marL="33754" marR="33754" marT="16877"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nSpc>
                          <a:spcPct val="115000"/>
                        </a:lnSpc>
                        <a:spcBef>
                          <a:spcPts val="0"/>
                        </a:spcBef>
                        <a:spcAft>
                          <a:spcPts val="0"/>
                        </a:spcAft>
                      </a:pPr>
                      <a:endParaRPr lang="en-US" sz="1100">
                        <a:latin typeface="Arial"/>
                        <a:ea typeface="Calibri"/>
                        <a:cs typeface="Times New Roman"/>
                      </a:endParaRPr>
                    </a:p>
                  </a:txBody>
                  <a:tcPr marL="33754" marR="33754" marT="16877"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nSpc>
                          <a:spcPct val="115000"/>
                        </a:lnSpc>
                        <a:spcBef>
                          <a:spcPts val="0"/>
                        </a:spcBef>
                        <a:spcAft>
                          <a:spcPts val="0"/>
                        </a:spcAft>
                      </a:pPr>
                      <a:endParaRPr lang="en-US" sz="1100">
                        <a:latin typeface="Arial"/>
                        <a:ea typeface="Calibri"/>
                        <a:cs typeface="Times New Roman"/>
                      </a:endParaRPr>
                    </a:p>
                  </a:txBody>
                  <a:tcPr marL="33754" marR="33754" marT="16877"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177497">
                <a:tc>
                  <a:txBody>
                    <a:bodyPr/>
                    <a:lstStyle/>
                    <a:p>
                      <a:pPr marL="0" marR="0" algn="r">
                        <a:lnSpc>
                          <a:spcPct val="115000"/>
                        </a:lnSpc>
                        <a:spcBef>
                          <a:spcPts val="0"/>
                        </a:spcBef>
                        <a:spcAft>
                          <a:spcPts val="0"/>
                        </a:spcAft>
                      </a:pPr>
                      <a:r>
                        <a:rPr lang="en-US" sz="900">
                          <a:latin typeface="Arial"/>
                          <a:ea typeface="Calibri"/>
                          <a:cs typeface="Times New Roman"/>
                        </a:rPr>
                        <a:t>5.1</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b="1">
                          <a:latin typeface="Arial"/>
                          <a:ea typeface="Calibri"/>
                          <a:cs typeface="Times New Roman"/>
                        </a:rPr>
                        <a:t>Prepare the Environment</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900">
                        <a:latin typeface="Arial"/>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900">
                        <a:latin typeface="Arial"/>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7497">
                <a:tc>
                  <a:txBody>
                    <a:bodyPr/>
                    <a:lstStyle/>
                    <a:p>
                      <a:pPr marL="0" marR="0" algn="r">
                        <a:lnSpc>
                          <a:spcPct val="115000"/>
                        </a:lnSpc>
                        <a:spcBef>
                          <a:spcPts val="0"/>
                        </a:spcBef>
                        <a:spcAft>
                          <a:spcPts val="0"/>
                        </a:spcAft>
                      </a:pPr>
                      <a:r>
                        <a:rPr lang="en-US" sz="900">
                          <a:latin typeface="Arial"/>
                          <a:ea typeface="Calibri"/>
                          <a:cs typeface="Times New Roman"/>
                        </a:rPr>
                        <a:t>5.2</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b="1">
                          <a:latin typeface="Arial"/>
                          <a:ea typeface="Calibri"/>
                          <a:cs typeface="Times New Roman"/>
                        </a:rPr>
                        <a:t>Prepare the Source Database(s)</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900">
                        <a:latin typeface="Arial"/>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900">
                        <a:latin typeface="Arial"/>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7497">
                <a:tc>
                  <a:txBody>
                    <a:bodyPr/>
                    <a:lstStyle/>
                    <a:p>
                      <a:pPr marL="0" marR="0" algn="r">
                        <a:lnSpc>
                          <a:spcPct val="115000"/>
                        </a:lnSpc>
                        <a:spcBef>
                          <a:spcPts val="0"/>
                        </a:spcBef>
                        <a:spcAft>
                          <a:spcPts val="0"/>
                        </a:spcAft>
                      </a:pPr>
                      <a:r>
                        <a:rPr lang="en-US" sz="900">
                          <a:latin typeface="Arial"/>
                          <a:ea typeface="Calibri"/>
                          <a:cs typeface="Times New Roman"/>
                        </a:rPr>
                        <a:t>5.3</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b="1">
                          <a:latin typeface="Arial"/>
                          <a:ea typeface="Calibri"/>
                          <a:cs typeface="Times New Roman"/>
                        </a:rPr>
                        <a:t>Install and Configure Software</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900">
                        <a:latin typeface="Arial"/>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900">
                        <a:latin typeface="Arial"/>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7497">
                <a:tc>
                  <a:txBody>
                    <a:bodyPr/>
                    <a:lstStyle/>
                    <a:p>
                      <a:pPr marL="0" marR="0" algn="r">
                        <a:lnSpc>
                          <a:spcPct val="115000"/>
                        </a:lnSpc>
                        <a:spcBef>
                          <a:spcPts val="0"/>
                        </a:spcBef>
                        <a:spcAft>
                          <a:spcPts val="0"/>
                        </a:spcAft>
                      </a:pPr>
                      <a:r>
                        <a:rPr lang="en-US" sz="900">
                          <a:latin typeface="Arial"/>
                          <a:ea typeface="Calibri"/>
                          <a:cs typeface="Times New Roman"/>
                        </a:rPr>
                        <a:t>5.3a</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b="1">
                          <a:latin typeface="Arial"/>
                          <a:ea typeface="Calibri"/>
                          <a:cs typeface="Times New Roman"/>
                        </a:rPr>
                        <a:t>    Install latest version of QDT</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900">
                        <a:latin typeface="Arial"/>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900">
                        <a:latin typeface="Arial"/>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7497">
                <a:tc>
                  <a:txBody>
                    <a:bodyPr/>
                    <a:lstStyle/>
                    <a:p>
                      <a:pPr marL="0" marR="0" algn="r">
                        <a:lnSpc>
                          <a:spcPct val="115000"/>
                        </a:lnSpc>
                        <a:spcBef>
                          <a:spcPts val="0"/>
                        </a:spcBef>
                        <a:spcAft>
                          <a:spcPts val="0"/>
                        </a:spcAft>
                      </a:pPr>
                      <a:r>
                        <a:rPr lang="en-US" sz="900">
                          <a:latin typeface="Arial"/>
                          <a:ea typeface="Calibri"/>
                          <a:cs typeface="Times New Roman"/>
                        </a:rPr>
                        <a:t>5.3b</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b="1">
                          <a:latin typeface="Arial"/>
                          <a:ea typeface="Calibri"/>
                          <a:cs typeface="Times New Roman"/>
                        </a:rPr>
                        <a:t>    Install QAD EE</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900">
                        <a:latin typeface="Arial"/>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900">
                        <a:latin typeface="Arial"/>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7497">
                <a:tc>
                  <a:txBody>
                    <a:bodyPr/>
                    <a:lstStyle/>
                    <a:p>
                      <a:pPr marL="0" marR="0" algn="r">
                        <a:lnSpc>
                          <a:spcPct val="115000"/>
                        </a:lnSpc>
                        <a:spcBef>
                          <a:spcPts val="0"/>
                        </a:spcBef>
                        <a:spcAft>
                          <a:spcPts val="0"/>
                        </a:spcAft>
                      </a:pPr>
                      <a:r>
                        <a:rPr lang="en-US" sz="900">
                          <a:latin typeface="Arial"/>
                          <a:ea typeface="Calibri"/>
                          <a:cs typeface="Times New Roman"/>
                        </a:rPr>
                        <a:t>5.4</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b="1">
                          <a:latin typeface="Arial"/>
                          <a:ea typeface="Calibri"/>
                          <a:cs typeface="Times New Roman"/>
                        </a:rPr>
                        <a:t>Conversion Set Up</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900">
                        <a:latin typeface="Arial"/>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900">
                        <a:latin typeface="Arial"/>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7497">
                <a:tc>
                  <a:txBody>
                    <a:bodyPr/>
                    <a:lstStyle/>
                    <a:p>
                      <a:pPr marL="0" marR="0" algn="r">
                        <a:lnSpc>
                          <a:spcPct val="115000"/>
                        </a:lnSpc>
                        <a:spcBef>
                          <a:spcPts val="0"/>
                        </a:spcBef>
                        <a:spcAft>
                          <a:spcPts val="0"/>
                        </a:spcAft>
                      </a:pPr>
                      <a:r>
                        <a:rPr lang="en-US" sz="900">
                          <a:latin typeface="Arial"/>
                          <a:ea typeface="Calibri"/>
                          <a:cs typeface="Times New Roman"/>
                        </a:rPr>
                        <a:t>5.4a</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b="1">
                          <a:latin typeface="Arial"/>
                          <a:ea typeface="Calibri"/>
                          <a:cs typeface="Times New Roman"/>
                        </a:rPr>
                        <a:t>    Enable Large Files</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900">
                        <a:latin typeface="Arial"/>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900">
                        <a:latin typeface="Arial"/>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7497">
                <a:tc>
                  <a:txBody>
                    <a:bodyPr/>
                    <a:lstStyle/>
                    <a:p>
                      <a:pPr marL="0" marR="0" algn="r">
                        <a:lnSpc>
                          <a:spcPct val="115000"/>
                        </a:lnSpc>
                        <a:spcBef>
                          <a:spcPts val="0"/>
                        </a:spcBef>
                        <a:spcAft>
                          <a:spcPts val="0"/>
                        </a:spcAft>
                      </a:pPr>
                      <a:r>
                        <a:rPr lang="en-US" sz="900">
                          <a:latin typeface="Arial"/>
                          <a:ea typeface="Calibri"/>
                          <a:cs typeface="Times New Roman"/>
                        </a:rPr>
                        <a:t>5.4b</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b="1">
                          <a:latin typeface="Arial"/>
                          <a:ea typeface="Calibri"/>
                          <a:cs typeface="Times New Roman"/>
                        </a:rPr>
                        <a:t>    Configure Conversion Settings</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900">
                        <a:latin typeface="Arial"/>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900">
                        <a:latin typeface="Arial"/>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7497">
                <a:tc>
                  <a:txBody>
                    <a:bodyPr/>
                    <a:lstStyle/>
                    <a:p>
                      <a:pPr marL="0" marR="0" algn="r">
                        <a:lnSpc>
                          <a:spcPct val="115000"/>
                        </a:lnSpc>
                        <a:spcBef>
                          <a:spcPts val="0"/>
                        </a:spcBef>
                        <a:spcAft>
                          <a:spcPts val="0"/>
                        </a:spcAft>
                      </a:pPr>
                      <a:r>
                        <a:rPr lang="en-US" sz="900">
                          <a:latin typeface="Arial"/>
                          <a:ea typeface="Calibri"/>
                          <a:cs typeface="Times New Roman"/>
                        </a:rPr>
                        <a:t>5.5</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b="1">
                          <a:latin typeface="Arial"/>
                          <a:ea typeface="Calibri"/>
                          <a:cs typeface="Times New Roman"/>
                        </a:rPr>
                        <a:t>Execute Conversion</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900">
                        <a:latin typeface="Arial"/>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900">
                        <a:latin typeface="Arial"/>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7497">
                <a:tc>
                  <a:txBody>
                    <a:bodyPr/>
                    <a:lstStyle/>
                    <a:p>
                      <a:pPr marL="0" marR="0" algn="r">
                        <a:lnSpc>
                          <a:spcPct val="115000"/>
                        </a:lnSpc>
                        <a:spcBef>
                          <a:spcPts val="0"/>
                        </a:spcBef>
                        <a:spcAft>
                          <a:spcPts val="0"/>
                        </a:spcAft>
                      </a:pPr>
                      <a:r>
                        <a:rPr lang="en-US" sz="900">
                          <a:latin typeface="Arial"/>
                          <a:ea typeface="Calibri"/>
                          <a:cs typeface="Times New Roman"/>
                        </a:rPr>
                        <a:t>5.5a</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b="1">
                          <a:latin typeface="Arial"/>
                          <a:ea typeface="Calibri"/>
                          <a:cs typeface="Times New Roman"/>
                        </a:rPr>
                        <a:t>    Enter License codes</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900">
                        <a:latin typeface="Arial"/>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900">
                        <a:latin typeface="Arial"/>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3"/>
          <p:cNvSpPr>
            <a:spLocks noGrp="1"/>
          </p:cNvSpPr>
          <p:nvPr>
            <p:ph idx="1"/>
          </p:nvPr>
        </p:nvSpPr>
        <p:spPr>
          <a:xfrm>
            <a:off x="457200" y="892175"/>
            <a:ext cx="8229600" cy="5424488"/>
          </a:xfrm>
        </p:spPr>
        <p:txBody>
          <a:bodyPr/>
          <a:lstStyle/>
          <a:p>
            <a:pPr eaLnBrk="1" hangingPunct="1"/>
            <a:r>
              <a:rPr lang="en-US" dirty="0" smtClean="0">
                <a:solidFill>
                  <a:srgbClr val="4F4F4F"/>
                </a:solidFill>
                <a:latin typeface="Century Gothic" pitchFamily="34" charset="0"/>
                <a:cs typeface="Century Gothic" pitchFamily="34" charset="0"/>
              </a:rPr>
              <a:t>Configure convprogpauselist.ini to specify where to pause during the conversion.</a:t>
            </a:r>
          </a:p>
          <a:p>
            <a:pPr eaLnBrk="1" hangingPunct="1"/>
            <a:r>
              <a:rPr lang="en-US" dirty="0" smtClean="0">
                <a:solidFill>
                  <a:srgbClr val="4F4F4F"/>
                </a:solidFill>
                <a:latin typeface="Century Gothic" pitchFamily="34" charset="0"/>
                <a:cs typeface="Century Gothic" pitchFamily="34" charset="0"/>
              </a:rPr>
              <a:t>Select Pause Before Executing Selected Actions before starting the conversion.</a:t>
            </a:r>
          </a:p>
          <a:p>
            <a:pPr eaLnBrk="1" hangingPunct="1"/>
            <a:endParaRPr lang="en-US" dirty="0" smtClean="0">
              <a:solidFill>
                <a:srgbClr val="4F4F4F"/>
              </a:solidFill>
              <a:latin typeface="Century Gothic" pitchFamily="34" charset="0"/>
              <a:cs typeface="Century Gothic" pitchFamily="34" charset="0"/>
            </a:endParaRPr>
          </a:p>
        </p:txBody>
      </p:sp>
      <p:sp>
        <p:nvSpPr>
          <p:cNvPr id="54274" name="Rectangle 2"/>
          <p:cNvSpPr>
            <a:spLocks noGrp="1"/>
          </p:cNvSpPr>
          <p:nvPr>
            <p:ph type="title"/>
          </p:nvPr>
        </p:nvSpPr>
        <p:spPr>
          <a:xfrm>
            <a:off x="457200" y="182563"/>
            <a:ext cx="8229600" cy="709612"/>
          </a:xfrm>
        </p:spPr>
        <p:txBody>
          <a:bodyPr/>
          <a:lstStyle/>
          <a:p>
            <a:pPr eaLnBrk="1" hangingPunct="1"/>
            <a:r>
              <a:rPr lang="en-US" dirty="0" smtClean="0">
                <a:solidFill>
                  <a:srgbClr val="4F4F4F"/>
                </a:solidFill>
                <a:latin typeface="Century Gothic" pitchFamily="34" charset="0"/>
                <a:cs typeface="Century Gothic" pitchFamily="34" charset="0"/>
              </a:rPr>
              <a:t>Making Snapshots</a:t>
            </a:r>
          </a:p>
        </p:txBody>
      </p:sp>
      <p:pic>
        <p:nvPicPr>
          <p:cNvPr id="54275" name="Picture 4" descr="snapshots02"/>
          <p:cNvPicPr>
            <a:picLocks noChangeAspect="1" noChangeArrowheads="1"/>
          </p:cNvPicPr>
          <p:nvPr/>
        </p:nvPicPr>
        <p:blipFill>
          <a:blip r:embed="rId2"/>
          <a:srcRect/>
          <a:stretch>
            <a:fillRect/>
          </a:stretch>
        </p:blipFill>
        <p:spPr bwMode="auto">
          <a:xfrm>
            <a:off x="2300288" y="3152775"/>
            <a:ext cx="4543425" cy="2371725"/>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3"/>
          <p:cNvSpPr>
            <a:spLocks noGrp="1"/>
          </p:cNvSpPr>
          <p:nvPr>
            <p:ph idx="1"/>
          </p:nvPr>
        </p:nvSpPr>
        <p:spPr>
          <a:xfrm>
            <a:off x="457200" y="892175"/>
            <a:ext cx="8229600" cy="5424488"/>
          </a:xfrm>
        </p:spPr>
        <p:txBody>
          <a:bodyPr/>
          <a:lstStyle/>
          <a:p>
            <a:pPr eaLnBrk="1" hangingPunct="1"/>
            <a:r>
              <a:rPr lang="en-US" dirty="0" smtClean="0">
                <a:solidFill>
                  <a:srgbClr val="4F4F4F"/>
                </a:solidFill>
                <a:latin typeface="Century Gothic" pitchFamily="34" charset="0"/>
                <a:cs typeface="Century Gothic" pitchFamily="34" charset="0"/>
              </a:rPr>
              <a:t>Select No when prompted to continue past the pause point.</a:t>
            </a:r>
          </a:p>
          <a:p>
            <a:pPr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55298" name="Rectangle 2"/>
          <p:cNvSpPr>
            <a:spLocks noGrp="1"/>
          </p:cNvSpPr>
          <p:nvPr>
            <p:ph type="title"/>
          </p:nvPr>
        </p:nvSpPr>
        <p:spPr>
          <a:xfrm>
            <a:off x="457200" y="182563"/>
            <a:ext cx="8229600" cy="709612"/>
          </a:xfrm>
        </p:spPr>
        <p:txBody>
          <a:bodyPr/>
          <a:lstStyle/>
          <a:p>
            <a:pPr eaLnBrk="1" hangingPunct="1"/>
            <a:r>
              <a:rPr lang="en-US" dirty="0" smtClean="0">
                <a:solidFill>
                  <a:srgbClr val="4F4F4F"/>
                </a:solidFill>
                <a:latin typeface="Century Gothic" pitchFamily="34" charset="0"/>
                <a:cs typeface="Century Gothic" pitchFamily="34" charset="0"/>
              </a:rPr>
              <a:t>Making Snapshots</a:t>
            </a:r>
          </a:p>
        </p:txBody>
      </p:sp>
      <p:pic>
        <p:nvPicPr>
          <p:cNvPr id="55299" name="Picture 5" descr="slide19"/>
          <p:cNvPicPr>
            <a:picLocks noChangeAspect="1" noChangeArrowheads="1"/>
          </p:cNvPicPr>
          <p:nvPr/>
        </p:nvPicPr>
        <p:blipFill>
          <a:blip r:embed="rId2"/>
          <a:srcRect/>
          <a:stretch>
            <a:fillRect/>
          </a:stretch>
        </p:blipFill>
        <p:spPr bwMode="auto">
          <a:xfrm>
            <a:off x="1614488" y="2054225"/>
            <a:ext cx="5905500" cy="3810000"/>
          </a:xfrm>
          <a:prstGeom prst="rect">
            <a:avLst/>
          </a:prstGeom>
          <a:noFill/>
          <a:ln w="9525">
            <a:noFill/>
            <a:miter lim="800000"/>
            <a:headEnd/>
            <a:tailEnd/>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3"/>
          <p:cNvSpPr>
            <a:spLocks noGrp="1"/>
          </p:cNvSpPr>
          <p:nvPr>
            <p:ph idx="1"/>
          </p:nvPr>
        </p:nvSpPr>
        <p:spPr>
          <a:xfrm>
            <a:off x="457200" y="892175"/>
            <a:ext cx="8229600" cy="5424488"/>
          </a:xfrm>
        </p:spPr>
        <p:txBody>
          <a:bodyPr/>
          <a:lstStyle/>
          <a:p>
            <a:pPr eaLnBrk="1" hangingPunct="1"/>
            <a:r>
              <a:rPr lang="en-US" dirty="0" smtClean="0">
                <a:solidFill>
                  <a:srgbClr val="4F4F4F"/>
                </a:solidFill>
                <a:latin typeface="Century Gothic" pitchFamily="34" charset="0"/>
                <a:cs typeface="Century Gothic" pitchFamily="34" charset="0"/>
              </a:rPr>
              <a:t>Exit QDT.</a:t>
            </a:r>
          </a:p>
          <a:p>
            <a:pPr eaLnBrk="1" hangingPunct="1"/>
            <a:r>
              <a:rPr lang="en-US" dirty="0" smtClean="0">
                <a:solidFill>
                  <a:srgbClr val="4F4F4F"/>
                </a:solidFill>
                <a:latin typeface="Century Gothic" pitchFamily="34" charset="0"/>
                <a:cs typeface="Century Gothic" pitchFamily="34" charset="0"/>
              </a:rPr>
              <a:t>Stop the environment.</a:t>
            </a:r>
          </a:p>
          <a:p>
            <a:pPr eaLnBrk="1" hangingPunct="1"/>
            <a:r>
              <a:rPr lang="en-US" dirty="0" smtClean="0">
                <a:solidFill>
                  <a:srgbClr val="4F4F4F"/>
                </a:solidFill>
                <a:latin typeface="Century Gothic" pitchFamily="34" charset="0"/>
                <a:cs typeface="Century Gothic" pitchFamily="34" charset="0"/>
              </a:rPr>
              <a:t>Backup the required files and databases.</a:t>
            </a:r>
          </a:p>
          <a:p>
            <a:pPr eaLnBrk="1" hangingPunct="1"/>
            <a:r>
              <a:rPr lang="en-US" dirty="0" smtClean="0">
                <a:solidFill>
                  <a:srgbClr val="4F4F4F"/>
                </a:solidFill>
                <a:latin typeface="Century Gothic" pitchFamily="34" charset="0"/>
                <a:cs typeface="Century Gothic" pitchFamily="34" charset="0"/>
              </a:rPr>
              <a:t>Restart the environment.</a:t>
            </a:r>
          </a:p>
          <a:p>
            <a:pPr eaLnBrk="1" hangingPunct="1"/>
            <a:r>
              <a:rPr lang="en-US" dirty="0" smtClean="0">
                <a:solidFill>
                  <a:srgbClr val="4F4F4F"/>
                </a:solidFill>
                <a:latin typeface="Century Gothic" pitchFamily="34" charset="0"/>
                <a:cs typeface="Century Gothic" pitchFamily="34" charset="0"/>
              </a:rPr>
              <a:t>Restart QDT.</a:t>
            </a:r>
          </a:p>
        </p:txBody>
      </p:sp>
      <p:sp>
        <p:nvSpPr>
          <p:cNvPr id="56322" name="Rectangle 2"/>
          <p:cNvSpPr>
            <a:spLocks noGrp="1"/>
          </p:cNvSpPr>
          <p:nvPr>
            <p:ph type="title"/>
          </p:nvPr>
        </p:nvSpPr>
        <p:spPr>
          <a:xfrm>
            <a:off x="457200" y="182563"/>
            <a:ext cx="8229600" cy="709612"/>
          </a:xfrm>
        </p:spPr>
        <p:txBody>
          <a:bodyPr/>
          <a:lstStyle/>
          <a:p>
            <a:pPr eaLnBrk="1" hangingPunct="1"/>
            <a:r>
              <a:rPr lang="en-US" dirty="0" smtClean="0">
                <a:solidFill>
                  <a:srgbClr val="4F4F4F"/>
                </a:solidFill>
                <a:latin typeface="Century Gothic" pitchFamily="34" charset="0"/>
                <a:cs typeface="Century Gothic" pitchFamily="34" charset="0"/>
              </a:rPr>
              <a:t>Making Snapshots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3"/>
          <p:cNvSpPr>
            <a:spLocks noGrp="1"/>
          </p:cNvSpPr>
          <p:nvPr>
            <p:ph idx="1"/>
          </p:nvPr>
        </p:nvSpPr>
        <p:spPr>
          <a:xfrm>
            <a:off x="457200" y="892175"/>
            <a:ext cx="8229600" cy="5424488"/>
          </a:xfrm>
        </p:spPr>
        <p:txBody>
          <a:bodyPr/>
          <a:lstStyle/>
          <a:p>
            <a:pPr eaLnBrk="1" hangingPunct="1"/>
            <a:r>
              <a:rPr lang="en-US" dirty="0" smtClean="0">
                <a:solidFill>
                  <a:srgbClr val="4F4F4F"/>
                </a:solidFill>
                <a:latin typeface="Century Gothic" pitchFamily="34" charset="0"/>
                <a:cs typeface="Century Gothic" pitchFamily="34" charset="0"/>
              </a:rPr>
              <a:t>The following QDT screen should appear when the conversion finishes.</a:t>
            </a:r>
          </a:p>
          <a:p>
            <a:pPr eaLnBrk="1" hangingPunct="1"/>
            <a:endParaRPr lang="en-US" dirty="0" smtClean="0">
              <a:solidFill>
                <a:srgbClr val="4F4F4F"/>
              </a:solidFill>
              <a:latin typeface="Century Gothic" pitchFamily="34" charset="0"/>
              <a:cs typeface="Century Gothic" pitchFamily="34" charset="0"/>
            </a:endParaRPr>
          </a:p>
        </p:txBody>
      </p:sp>
      <p:sp>
        <p:nvSpPr>
          <p:cNvPr id="57346" name="Rectangle 2"/>
          <p:cNvSpPr>
            <a:spLocks noGrp="1"/>
          </p:cNvSpPr>
          <p:nvPr>
            <p:ph type="title"/>
          </p:nvPr>
        </p:nvSpPr>
        <p:spPr>
          <a:xfrm>
            <a:off x="457200" y="182563"/>
            <a:ext cx="8229600" cy="709612"/>
          </a:xfrm>
        </p:spPr>
        <p:txBody>
          <a:bodyPr/>
          <a:lstStyle/>
          <a:p>
            <a:pPr eaLnBrk="1" hangingPunct="1"/>
            <a:r>
              <a:rPr lang="en-US" dirty="0" smtClean="0">
                <a:solidFill>
                  <a:srgbClr val="4F4F4F"/>
                </a:solidFill>
                <a:latin typeface="Century Gothic" pitchFamily="34" charset="0"/>
                <a:cs typeface="Century Gothic" pitchFamily="34" charset="0"/>
              </a:rPr>
              <a:t>Conversion Validation</a:t>
            </a:r>
          </a:p>
        </p:txBody>
      </p:sp>
      <p:pic>
        <p:nvPicPr>
          <p:cNvPr id="57347" name="Picture 5" descr="slide20b"/>
          <p:cNvPicPr>
            <a:picLocks noChangeAspect="1" noChangeArrowheads="1"/>
          </p:cNvPicPr>
          <p:nvPr/>
        </p:nvPicPr>
        <p:blipFill>
          <a:blip r:embed="rId2"/>
          <a:srcRect/>
          <a:stretch>
            <a:fillRect/>
          </a:stretch>
        </p:blipFill>
        <p:spPr bwMode="auto">
          <a:xfrm>
            <a:off x="1944688" y="2292350"/>
            <a:ext cx="5603875" cy="3408363"/>
          </a:xfrm>
          <a:prstGeom prst="rect">
            <a:avLst/>
          </a:prstGeom>
          <a:noFill/>
          <a:ln w="9525">
            <a:noFill/>
            <a:miter lim="800000"/>
            <a:headEnd/>
            <a:tailEnd/>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3"/>
          <p:cNvSpPr>
            <a:spLocks noGrp="1"/>
          </p:cNvSpPr>
          <p:nvPr>
            <p:ph idx="1"/>
          </p:nvPr>
        </p:nvSpPr>
        <p:spPr>
          <a:xfrm>
            <a:off x="457200" y="892175"/>
            <a:ext cx="8229600" cy="5424488"/>
          </a:xfrm>
        </p:spPr>
        <p:txBody>
          <a:bodyPr/>
          <a:lstStyle/>
          <a:p>
            <a:pPr eaLnBrk="1" hangingPunct="1"/>
            <a:r>
              <a:rPr lang="en-US" dirty="0" smtClean="0">
                <a:solidFill>
                  <a:srgbClr val="4F4F4F"/>
                </a:solidFill>
                <a:latin typeface="Century Gothic" pitchFamily="34" charset="0"/>
                <a:cs typeface="Century Gothic" pitchFamily="34" charset="0"/>
              </a:rPr>
              <a:t>Check the log files for errors:</a:t>
            </a:r>
          </a:p>
          <a:p>
            <a:pPr lvl="1" eaLnBrk="1" hangingPunct="1"/>
            <a:r>
              <a:rPr lang="en-US" dirty="0" smtClean="0">
                <a:solidFill>
                  <a:srgbClr val="4F4F4F"/>
                </a:solidFill>
                <a:latin typeface="Century Gothic" pitchFamily="34" charset="0"/>
                <a:cs typeface="Century Gothic" pitchFamily="34" charset="0"/>
              </a:rPr>
              <a:t>&lt;QDT install dir&gt;/logs/qdtadmin.log</a:t>
            </a:r>
          </a:p>
          <a:p>
            <a:pPr lvl="1" eaLnBrk="1" hangingPunct="1"/>
            <a:r>
              <a:rPr lang="en-US" dirty="0" smtClean="0">
                <a:solidFill>
                  <a:srgbClr val="4F4F4F"/>
                </a:solidFill>
                <a:latin typeface="Century Gothic" pitchFamily="34" charset="0"/>
                <a:cs typeface="Century Gothic" pitchFamily="34" charset="0"/>
              </a:rPr>
              <a:t>&lt;QDT install dir&gt;/logs/qdtadmin001.log</a:t>
            </a:r>
          </a:p>
          <a:p>
            <a:pPr lvl="1" eaLnBrk="1" hangingPunct="1"/>
            <a:r>
              <a:rPr lang="en-US" dirty="0" smtClean="0">
                <a:solidFill>
                  <a:srgbClr val="4F4F4F"/>
                </a:solidFill>
                <a:latin typeface="Century Gothic" pitchFamily="34" charset="0"/>
                <a:cs typeface="Century Gothic" pitchFamily="34" charset="0"/>
              </a:rPr>
              <a:t>...</a:t>
            </a:r>
          </a:p>
          <a:p>
            <a:pPr lvl="1" eaLnBrk="1" hangingPunct="1"/>
            <a:r>
              <a:rPr lang="en-US" dirty="0" smtClean="0">
                <a:solidFill>
                  <a:srgbClr val="4F4F4F"/>
                </a:solidFill>
                <a:latin typeface="Century Gothic" pitchFamily="34" charset="0"/>
                <a:cs typeface="Century Gothic" pitchFamily="34" charset="0"/>
              </a:rPr>
              <a:t>&lt;QDT install dir&gt;/logs/qdtadminxxx.log</a:t>
            </a:r>
          </a:p>
          <a:p>
            <a:pPr eaLnBrk="1" hangingPunct="1"/>
            <a:r>
              <a:rPr lang="en-US" dirty="0" smtClean="0">
                <a:solidFill>
                  <a:srgbClr val="4F4F4F"/>
                </a:solidFill>
                <a:latin typeface="Century Gothic" pitchFamily="34" charset="0"/>
                <a:cs typeface="Century Gothic" pitchFamily="34" charset="0"/>
              </a:rPr>
              <a:t>Refer to EE Conversion Guide, Appendix F – Log Files, for further information about conversion-related log files.</a:t>
            </a:r>
          </a:p>
        </p:txBody>
      </p:sp>
      <p:sp>
        <p:nvSpPr>
          <p:cNvPr id="58370" name="Rectangle 2"/>
          <p:cNvSpPr>
            <a:spLocks noGrp="1"/>
          </p:cNvSpPr>
          <p:nvPr>
            <p:ph type="title"/>
          </p:nvPr>
        </p:nvSpPr>
        <p:spPr>
          <a:xfrm>
            <a:off x="457200" y="182563"/>
            <a:ext cx="8229600" cy="709612"/>
          </a:xfrm>
        </p:spPr>
        <p:txBody>
          <a:bodyPr/>
          <a:lstStyle/>
          <a:p>
            <a:pPr eaLnBrk="1" hangingPunct="1"/>
            <a:r>
              <a:rPr lang="en-US" dirty="0" smtClean="0">
                <a:solidFill>
                  <a:srgbClr val="4F4F4F"/>
                </a:solidFill>
                <a:latin typeface="Century Gothic" pitchFamily="34" charset="0"/>
                <a:cs typeface="Century Gothic" pitchFamily="34" charset="0"/>
              </a:rPr>
              <a:t>Conversion Validation</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3"/>
          <p:cNvSpPr>
            <a:spLocks noGrp="1" noChangeArrowheads="1"/>
          </p:cNvSpPr>
          <p:nvPr>
            <p:ph idx="1"/>
          </p:nvPr>
        </p:nvSpPr>
        <p:spPr>
          <a:xfrm>
            <a:off x="457200" y="892175"/>
            <a:ext cx="8229600" cy="5424488"/>
          </a:xfrm>
        </p:spPr>
        <p:txBody>
          <a:bodyPr tIns="91440" bIns="91440"/>
          <a:lstStyle/>
          <a:p>
            <a:pPr marL="0" indent="0" eaLnBrk="1" hangingPunct="1">
              <a:buNone/>
            </a:pPr>
            <a:r>
              <a:rPr lang="en-IE" dirty="0" smtClean="0">
                <a:solidFill>
                  <a:srgbClr val="4F4F4F"/>
                </a:solidFill>
                <a:latin typeface="Century Gothic" pitchFamily="34" charset="0"/>
                <a:cs typeface="Century Gothic" pitchFamily="34" charset="0"/>
              </a:rPr>
              <a:t>The following are some issues which may prevent successful conversion execution:</a:t>
            </a:r>
          </a:p>
          <a:p>
            <a:pPr eaLnBrk="1" hangingPunct="1"/>
            <a:r>
              <a:rPr lang="en-IE" dirty="0" smtClean="0">
                <a:solidFill>
                  <a:srgbClr val="4F4F4F"/>
                </a:solidFill>
                <a:latin typeface="Century Gothic" pitchFamily="34" charset="0"/>
                <a:cs typeface="Century Gothic" pitchFamily="34" charset="0"/>
              </a:rPr>
              <a:t>Conversions are not enabled in QDT</a:t>
            </a:r>
          </a:p>
          <a:p>
            <a:pPr eaLnBrk="1" hangingPunct="1"/>
            <a:r>
              <a:rPr lang="en-IE" dirty="0" smtClean="0">
                <a:solidFill>
                  <a:srgbClr val="4F4F4F"/>
                </a:solidFill>
                <a:latin typeface="Century Gothic" pitchFamily="34" charset="0"/>
                <a:cs typeface="Century Gothic" pitchFamily="34" charset="0"/>
              </a:rPr>
              <a:t>Errors exist in the Data Preparation Report</a:t>
            </a:r>
          </a:p>
          <a:p>
            <a:pPr eaLnBrk="1" hangingPunct="1"/>
            <a:r>
              <a:rPr lang="en-IE" dirty="0" smtClean="0">
                <a:solidFill>
                  <a:srgbClr val="4F4F4F"/>
                </a:solidFill>
                <a:latin typeface="Century Gothic" pitchFamily="34" charset="0"/>
                <a:cs typeface="Century Gothic" pitchFamily="34" charset="0"/>
              </a:rPr>
              <a:t>Invalid characters exist in a database field</a:t>
            </a:r>
          </a:p>
          <a:p>
            <a:pPr eaLnBrk="1" hangingPunct="1"/>
            <a:r>
              <a:rPr lang="en-IE" dirty="0" smtClean="0">
                <a:solidFill>
                  <a:srgbClr val="4F4F4F"/>
                </a:solidFill>
                <a:latin typeface="Century Gothic" pitchFamily="34" charset="0"/>
                <a:cs typeface="Century Gothic" pitchFamily="34" charset="0"/>
              </a:rPr>
              <a:t>The number of characters in a database field exceeds the character limit for the field</a:t>
            </a:r>
          </a:p>
          <a:p>
            <a:pPr eaLnBrk="1" hangingPunct="1"/>
            <a:endParaRPr lang="en-IE" sz="2400" dirty="0" smtClean="0">
              <a:solidFill>
                <a:srgbClr val="4F4F4F"/>
              </a:solidFill>
              <a:latin typeface="Century Gothic" pitchFamily="34" charset="0"/>
              <a:cs typeface="Century Gothic" pitchFamily="34" charset="0"/>
            </a:endParaRPr>
          </a:p>
          <a:p>
            <a:pPr eaLnBrk="1" hangingPunct="1"/>
            <a:endParaRPr lang="en-IE" dirty="0" smtClean="0">
              <a:solidFill>
                <a:srgbClr val="4F4F4F"/>
              </a:solidFill>
              <a:latin typeface="Century Gothic" pitchFamily="34" charset="0"/>
              <a:cs typeface="Century Gothic" pitchFamily="34" charset="0"/>
            </a:endParaRPr>
          </a:p>
        </p:txBody>
      </p:sp>
      <p:sp>
        <p:nvSpPr>
          <p:cNvPr id="59394" name="Rectangle 2"/>
          <p:cNvSpPr>
            <a:spLocks noGrp="1" noChangeArrowheads="1"/>
          </p:cNvSpPr>
          <p:nvPr>
            <p:ph type="title"/>
          </p:nvPr>
        </p:nvSpPr>
        <p:spPr>
          <a:xfrm>
            <a:off x="457200" y="182563"/>
            <a:ext cx="8229600" cy="709612"/>
          </a:xfrm>
        </p:spPr>
        <p:txBody>
          <a:bodyPr anchor="b"/>
          <a:lstStyle/>
          <a:p>
            <a:pPr eaLnBrk="1" hangingPunct="1"/>
            <a:r>
              <a:rPr lang="en-IE" dirty="0" smtClean="0">
                <a:solidFill>
                  <a:srgbClr val="4F4F4F"/>
                </a:solidFill>
                <a:latin typeface="Century Gothic" pitchFamily="34" charset="0"/>
                <a:cs typeface="Century Gothic" pitchFamily="34" charset="0"/>
              </a:rPr>
              <a:t>Troubleshooting</a:t>
            </a:r>
            <a:endParaRPr lang="en-US" dirty="0" smtClean="0">
              <a:solidFill>
                <a:srgbClr val="4F4F4F"/>
              </a:solidFill>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3"/>
          <p:cNvSpPr>
            <a:spLocks noGrp="1" noChangeArrowheads="1"/>
          </p:cNvSpPr>
          <p:nvPr>
            <p:ph idx="1"/>
          </p:nvPr>
        </p:nvSpPr>
        <p:spPr>
          <a:xfrm>
            <a:off x="457200" y="892175"/>
            <a:ext cx="8229600" cy="5424488"/>
          </a:xfrm>
        </p:spPr>
        <p:txBody>
          <a:bodyPr tIns="91440" bIns="91440"/>
          <a:lstStyle/>
          <a:p>
            <a:pPr marL="0" indent="0" defTabSz="914400" eaLnBrk="1" hangingPunct="1">
              <a:buNone/>
            </a:pPr>
            <a:r>
              <a:rPr lang="en-IE" dirty="0" smtClean="0">
                <a:solidFill>
                  <a:srgbClr val="4F4F4F"/>
                </a:solidFill>
                <a:latin typeface="Century Gothic" pitchFamily="34" charset="0"/>
                <a:cs typeface="Century Gothic" pitchFamily="34" charset="0"/>
              </a:rPr>
              <a:t>QDT menu options do not contain Convert QAD EE from Previous Release</a:t>
            </a:r>
          </a:p>
          <a:p>
            <a:pPr marL="514350" indent="-457200" defTabSz="914400" eaLnBrk="1" hangingPunct="1"/>
            <a:r>
              <a:rPr lang="en-IE" sz="2400" dirty="0" smtClean="0">
                <a:solidFill>
                  <a:srgbClr val="4F4F4F"/>
                </a:solidFill>
                <a:latin typeface="Century Gothic" pitchFamily="34" charset="0"/>
                <a:cs typeface="Century Gothic" pitchFamily="34" charset="0"/>
              </a:rPr>
              <a:t>Conversion routines are disabled and password protected by default. Therefore</a:t>
            </a:r>
            <a:r>
              <a:rPr lang="en-IE" sz="2400" smtClean="0">
                <a:solidFill>
                  <a:srgbClr val="4F4F4F"/>
                </a:solidFill>
                <a:latin typeface="Century Gothic" pitchFamily="34" charset="0"/>
                <a:cs typeface="Century Gothic" pitchFamily="34" charset="0"/>
              </a:rPr>
              <a:t>, you must enable this option in advance</a:t>
            </a:r>
            <a:endParaRPr lang="en-IE" sz="2400" dirty="0" smtClean="0">
              <a:solidFill>
                <a:srgbClr val="4F4F4F"/>
              </a:solidFill>
              <a:latin typeface="Century Gothic" pitchFamily="34" charset="0"/>
              <a:cs typeface="Century Gothic" pitchFamily="34" charset="0"/>
            </a:endParaRPr>
          </a:p>
          <a:p>
            <a:pPr marL="514350" indent="-457200" defTabSz="914400" eaLnBrk="1" hangingPunct="1"/>
            <a:r>
              <a:rPr lang="en-IE" sz="2400" dirty="0" smtClean="0">
                <a:solidFill>
                  <a:srgbClr val="4F4F4F"/>
                </a:solidFill>
                <a:latin typeface="Century Gothic" pitchFamily="34" charset="0"/>
                <a:cs typeface="Century Gothic" pitchFamily="34" charset="0"/>
              </a:rPr>
              <a:t>Or conversion routines are not deployed on QAD EE media. Therefore, a separate download of QDT with conversions included is required</a:t>
            </a:r>
          </a:p>
          <a:p>
            <a:pPr marL="914400" lvl="1" indent="-457200" defTabSz="914400" eaLnBrk="1" hangingPunct="1"/>
            <a:endParaRPr lang="en-IE" dirty="0" smtClean="0">
              <a:solidFill>
                <a:srgbClr val="4F4F4F"/>
              </a:solidFill>
              <a:latin typeface="Century Gothic" pitchFamily="34" charset="0"/>
              <a:cs typeface="Century Gothic" pitchFamily="34" charset="0"/>
            </a:endParaRPr>
          </a:p>
          <a:p>
            <a:pPr marL="533400" indent="-533400" defTabSz="914400" eaLnBrk="1" hangingPunct="1"/>
            <a:endParaRPr lang="en-IE" dirty="0" smtClean="0">
              <a:solidFill>
                <a:srgbClr val="4F4F4F"/>
              </a:solidFill>
              <a:latin typeface="Century Gothic" pitchFamily="34" charset="0"/>
              <a:cs typeface="Century Gothic" pitchFamily="34" charset="0"/>
            </a:endParaRPr>
          </a:p>
        </p:txBody>
      </p:sp>
      <p:sp>
        <p:nvSpPr>
          <p:cNvPr id="60418" name="Rectangle 2"/>
          <p:cNvSpPr>
            <a:spLocks noGrp="1" noChangeArrowheads="1"/>
          </p:cNvSpPr>
          <p:nvPr>
            <p:ph type="title"/>
          </p:nvPr>
        </p:nvSpPr>
        <p:spPr>
          <a:xfrm>
            <a:off x="457200" y="182563"/>
            <a:ext cx="8229600" cy="709612"/>
          </a:xfrm>
        </p:spPr>
        <p:txBody>
          <a:bodyPr anchor="b"/>
          <a:lstStyle/>
          <a:p>
            <a:pPr eaLnBrk="1" hangingPunct="1"/>
            <a:r>
              <a:rPr lang="en-IE" dirty="0" smtClean="0">
                <a:solidFill>
                  <a:srgbClr val="4F4F4F"/>
                </a:solidFill>
                <a:latin typeface="Century Gothic" pitchFamily="34" charset="0"/>
                <a:cs typeface="Century Gothic" pitchFamily="34" charset="0"/>
              </a:rPr>
              <a:t>Troubleshooting</a:t>
            </a:r>
            <a:endParaRPr lang="en-US" dirty="0" smtClean="0">
              <a:solidFill>
                <a:srgbClr val="4F4F4F"/>
              </a:solidFill>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3"/>
          <p:cNvSpPr>
            <a:spLocks noGrp="1" noChangeArrowheads="1"/>
          </p:cNvSpPr>
          <p:nvPr>
            <p:ph idx="1"/>
          </p:nvPr>
        </p:nvSpPr>
        <p:spPr>
          <a:xfrm>
            <a:off x="457200" y="892175"/>
            <a:ext cx="8229600" cy="5424488"/>
          </a:xfrm>
        </p:spPr>
        <p:txBody>
          <a:bodyPr tIns="91440" bIns="91440"/>
          <a:lstStyle/>
          <a:p>
            <a:pPr marL="0" indent="0" eaLnBrk="1" hangingPunct="1">
              <a:buNone/>
            </a:pPr>
            <a:r>
              <a:rPr lang="en-IE" dirty="0" smtClean="0">
                <a:solidFill>
                  <a:srgbClr val="4F4F4F"/>
                </a:solidFill>
                <a:latin typeface="Century Gothic" pitchFamily="34" charset="0"/>
                <a:cs typeface="Century Gothic" pitchFamily="34" charset="0"/>
              </a:rPr>
              <a:t>QDT Admin gives an error message “Data Preparation Report is not clean" after you input the source database</a:t>
            </a:r>
          </a:p>
          <a:p>
            <a:pPr eaLnBrk="1" hangingPunct="1"/>
            <a:r>
              <a:rPr lang="en-IE" sz="2400" smtClean="0">
                <a:solidFill>
                  <a:srgbClr val="4F4F4F"/>
                </a:solidFill>
                <a:latin typeface="Century Gothic" pitchFamily="34" charset="0"/>
                <a:cs typeface="Century Gothic" pitchFamily="34" charset="0"/>
              </a:rPr>
              <a:t>Before you can run the </a:t>
            </a:r>
            <a:r>
              <a:rPr lang="en-IE" sz="2400" dirty="0" smtClean="0">
                <a:solidFill>
                  <a:srgbClr val="4F4F4F"/>
                </a:solidFill>
                <a:latin typeface="Century Gothic" pitchFamily="34" charset="0"/>
                <a:cs typeface="Century Gothic" pitchFamily="34" charset="0"/>
              </a:rPr>
              <a:t>conversion </a:t>
            </a:r>
            <a:r>
              <a:rPr lang="en-IE" sz="2400" smtClean="0">
                <a:solidFill>
                  <a:srgbClr val="4F4F4F"/>
                </a:solidFill>
                <a:latin typeface="Century Gothic" pitchFamily="34" charset="0"/>
                <a:cs typeface="Century Gothic" pitchFamily="34" charset="0"/>
              </a:rPr>
              <a:t>execution stage, you must run the </a:t>
            </a:r>
            <a:r>
              <a:rPr lang="en-IE" sz="2400" dirty="0" smtClean="0">
                <a:solidFill>
                  <a:srgbClr val="4F4F4F"/>
                </a:solidFill>
                <a:latin typeface="Century Gothic" pitchFamily="34" charset="0"/>
                <a:cs typeface="Century Gothic" pitchFamily="34" charset="0"/>
              </a:rPr>
              <a:t>Data </a:t>
            </a:r>
            <a:r>
              <a:rPr lang="en-IE" sz="2400" smtClean="0">
                <a:solidFill>
                  <a:srgbClr val="4F4F4F"/>
                </a:solidFill>
                <a:latin typeface="Century Gothic" pitchFamily="34" charset="0"/>
                <a:cs typeface="Century Gothic" pitchFamily="34" charset="0"/>
              </a:rPr>
              <a:t>Preparation Report on the source database with zero errors reported</a:t>
            </a:r>
            <a:endParaRPr lang="en-IE" sz="2400" dirty="0" smtClean="0">
              <a:solidFill>
                <a:srgbClr val="4F4F4F"/>
              </a:solidFill>
              <a:latin typeface="Century Gothic" pitchFamily="34" charset="0"/>
              <a:cs typeface="Century Gothic" pitchFamily="34" charset="0"/>
            </a:endParaRPr>
          </a:p>
          <a:p>
            <a:pPr eaLnBrk="1" hangingPunct="1"/>
            <a:r>
              <a:rPr lang="en-IE" sz="2400" dirty="0" smtClean="0">
                <a:solidFill>
                  <a:srgbClr val="4F4F4F"/>
                </a:solidFill>
                <a:latin typeface="Century Gothic" pitchFamily="34" charset="0"/>
                <a:cs typeface="Century Gothic" pitchFamily="34" charset="0"/>
              </a:rPr>
              <a:t>To fix the problem, run the Data Preparation Report against the source database and fix any reported errors</a:t>
            </a:r>
          </a:p>
          <a:p>
            <a:pPr eaLnBrk="1" hangingPunct="1"/>
            <a:endParaRPr lang="en-IE" sz="2400" dirty="0" smtClean="0">
              <a:solidFill>
                <a:srgbClr val="4F4F4F"/>
              </a:solidFill>
              <a:latin typeface="Century Gothic" pitchFamily="34" charset="0"/>
              <a:cs typeface="Century Gothic" pitchFamily="34" charset="0"/>
            </a:endParaRPr>
          </a:p>
        </p:txBody>
      </p:sp>
      <p:sp>
        <p:nvSpPr>
          <p:cNvPr id="61442" name="Rectangle 2"/>
          <p:cNvSpPr>
            <a:spLocks noGrp="1" noChangeArrowheads="1"/>
          </p:cNvSpPr>
          <p:nvPr>
            <p:ph type="title"/>
          </p:nvPr>
        </p:nvSpPr>
        <p:spPr>
          <a:xfrm>
            <a:off x="457200" y="182563"/>
            <a:ext cx="8229600" cy="709612"/>
          </a:xfrm>
        </p:spPr>
        <p:txBody>
          <a:bodyPr anchor="b"/>
          <a:lstStyle/>
          <a:p>
            <a:pPr eaLnBrk="1" hangingPunct="1"/>
            <a:r>
              <a:rPr lang="en-IE" dirty="0" smtClean="0">
                <a:solidFill>
                  <a:srgbClr val="4F4F4F"/>
                </a:solidFill>
                <a:latin typeface="Century Gothic" pitchFamily="34" charset="0"/>
                <a:cs typeface="Century Gothic" pitchFamily="34" charset="0"/>
              </a:rPr>
              <a:t>Troubleshooting</a:t>
            </a:r>
            <a:endParaRPr lang="en-US" dirty="0" smtClean="0">
              <a:solidFill>
                <a:srgbClr val="4F4F4F"/>
              </a:solidFill>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3"/>
          <p:cNvSpPr>
            <a:spLocks noGrp="1" noChangeArrowheads="1"/>
          </p:cNvSpPr>
          <p:nvPr>
            <p:ph idx="1"/>
          </p:nvPr>
        </p:nvSpPr>
        <p:spPr>
          <a:xfrm>
            <a:off x="457200" y="892175"/>
            <a:ext cx="8229600" cy="5424488"/>
          </a:xfrm>
        </p:spPr>
        <p:txBody>
          <a:bodyPr tIns="91440" bIns="91440"/>
          <a:lstStyle/>
          <a:p>
            <a:pPr eaLnBrk="1" hangingPunct="1">
              <a:lnSpc>
                <a:spcPct val="80000"/>
              </a:lnSpc>
              <a:buNone/>
            </a:pPr>
            <a:r>
              <a:rPr lang="en-IE" sz="2400" dirty="0" smtClean="0">
                <a:solidFill>
                  <a:srgbClr val="4F4F4F"/>
                </a:solidFill>
                <a:latin typeface="Century Gothic" pitchFamily="34" charset="0"/>
                <a:cs typeface="Century Gothic" pitchFamily="34" charset="0"/>
              </a:rPr>
              <a:t>Errors in reindex.log</a:t>
            </a:r>
          </a:p>
          <a:p>
            <a:pPr eaLnBrk="1" hangingPunct="1">
              <a:lnSpc>
                <a:spcPct val="80000"/>
              </a:lnSpc>
            </a:pPr>
            <a:r>
              <a:rPr lang="en-IE" sz="2000" dirty="0" smtClean="0">
                <a:solidFill>
                  <a:srgbClr val="4F4F4F"/>
                </a:solidFill>
                <a:latin typeface="Century Gothic" pitchFamily="34" charset="0"/>
                <a:cs typeface="Century Gothic" pitchFamily="34" charset="0"/>
              </a:rPr>
              <a:t>reindex.log contains the output from rebuilding the indexes in the QAD EE database during conversion execution</a:t>
            </a:r>
          </a:p>
          <a:p>
            <a:pPr eaLnBrk="1" hangingPunct="1">
              <a:lnSpc>
                <a:spcPct val="80000"/>
              </a:lnSpc>
            </a:pPr>
            <a:r>
              <a:rPr lang="en-IE" sz="2000" dirty="0" smtClean="0">
                <a:solidFill>
                  <a:srgbClr val="4F4F4F"/>
                </a:solidFill>
                <a:latin typeface="Century Gothic" pitchFamily="34" charset="0"/>
                <a:cs typeface="Century Gothic" pitchFamily="34" charset="0"/>
              </a:rPr>
              <a:t>The new unique index oid_&lt;table name&gt; can cause these errors</a:t>
            </a:r>
          </a:p>
          <a:p>
            <a:pPr lvl="1" eaLnBrk="1" hangingPunct="1">
              <a:lnSpc>
                <a:spcPct val="80000"/>
              </a:lnSpc>
            </a:pPr>
            <a:r>
              <a:rPr lang="en-IE" sz="1800" dirty="0" smtClean="0">
                <a:solidFill>
                  <a:srgbClr val="4F4F4F"/>
                </a:solidFill>
                <a:latin typeface="Century Gothic" pitchFamily="34" charset="0"/>
                <a:cs typeface="Century Gothic" pitchFamily="34" charset="0"/>
              </a:rPr>
              <a:t>This new index is used to enforce uniqueness on the OID fields</a:t>
            </a:r>
          </a:p>
          <a:p>
            <a:pPr lvl="1" eaLnBrk="1" hangingPunct="1">
              <a:lnSpc>
                <a:spcPct val="80000"/>
              </a:lnSpc>
            </a:pPr>
            <a:r>
              <a:rPr lang="en-IE" sz="1800" dirty="0" smtClean="0">
                <a:solidFill>
                  <a:srgbClr val="4F4F4F"/>
                </a:solidFill>
                <a:latin typeface="Century Gothic" pitchFamily="34" charset="0"/>
                <a:cs typeface="Century Gothic" pitchFamily="34" charset="0"/>
              </a:rPr>
              <a:t>OID fields were available in some pre-QAD EE versions, but uniqueness was not enforced</a:t>
            </a:r>
          </a:p>
          <a:p>
            <a:pPr eaLnBrk="1" hangingPunct="1">
              <a:lnSpc>
                <a:spcPct val="80000"/>
              </a:lnSpc>
            </a:pPr>
            <a:r>
              <a:rPr lang="en-IE" sz="2000" dirty="0" smtClean="0">
                <a:solidFill>
                  <a:srgbClr val="4F4F4F"/>
                </a:solidFill>
                <a:latin typeface="Century Gothic" pitchFamily="34" charset="0"/>
                <a:cs typeface="Century Gothic" pitchFamily="34" charset="0"/>
              </a:rPr>
              <a:t>Analyze and correct these errors before proceeding with the conversion</a:t>
            </a:r>
          </a:p>
          <a:p>
            <a:pPr lvl="1" eaLnBrk="1" hangingPunct="1">
              <a:lnSpc>
                <a:spcPct val="80000"/>
              </a:lnSpc>
            </a:pPr>
            <a:r>
              <a:rPr lang="en-IE" sz="1800" dirty="0" smtClean="0">
                <a:solidFill>
                  <a:srgbClr val="4F4F4F"/>
                </a:solidFill>
                <a:latin typeface="Century Gothic" pitchFamily="34" charset="0"/>
                <a:cs typeface="Century Gothic" pitchFamily="34" charset="0"/>
              </a:rPr>
              <a:t>For OID fields, these can be reset to zero and the conversion will regenerate them</a:t>
            </a:r>
          </a:p>
          <a:p>
            <a:pPr lvl="1" eaLnBrk="1" hangingPunct="1">
              <a:lnSpc>
                <a:spcPct val="80000"/>
              </a:lnSpc>
            </a:pPr>
            <a:r>
              <a:rPr lang="en-IE" sz="1800" dirty="0" smtClean="0">
                <a:solidFill>
                  <a:srgbClr val="4F4F4F"/>
                </a:solidFill>
                <a:latin typeface="Century Gothic" pitchFamily="34" charset="0"/>
                <a:cs typeface="Century Gothic" pitchFamily="34" charset="0"/>
              </a:rPr>
              <a:t>Note: Some OID fields are used as foreign fields and these should be manually corrected</a:t>
            </a:r>
          </a:p>
          <a:p>
            <a:pPr eaLnBrk="1" hangingPunct="1">
              <a:lnSpc>
                <a:spcPct val="80000"/>
              </a:lnSpc>
            </a:pPr>
            <a:r>
              <a:rPr lang="en-US" sz="2000" dirty="0" smtClean="0">
                <a:solidFill>
                  <a:srgbClr val="4F4F4F"/>
                </a:solidFill>
                <a:latin typeface="Century Gothic" pitchFamily="34" charset="0"/>
                <a:cs typeface="Century Gothic" pitchFamily="34" charset="0"/>
              </a:rPr>
              <a:t>If the conversion or </a:t>
            </a:r>
            <a:r>
              <a:rPr lang="en-US" sz="2000" smtClean="0">
                <a:solidFill>
                  <a:srgbClr val="4F4F4F"/>
                </a:solidFill>
                <a:latin typeface="Century Gothic" pitchFamily="34" charset="0"/>
                <a:cs typeface="Century Gothic" pitchFamily="34" charset="0"/>
              </a:rPr>
              <a:t>upgrade execution failed and </a:t>
            </a:r>
            <a:r>
              <a:rPr lang="en-US" sz="2000" dirty="0" smtClean="0">
                <a:solidFill>
                  <a:srgbClr val="4F4F4F"/>
                </a:solidFill>
                <a:latin typeface="Century Gothic" pitchFamily="34" charset="0"/>
                <a:cs typeface="Century Gothic" pitchFamily="34" charset="0"/>
              </a:rPr>
              <a:t>terminated prematurely</a:t>
            </a:r>
            <a:r>
              <a:rPr lang="en-US" sz="2000" smtClean="0">
                <a:solidFill>
                  <a:srgbClr val="4F4F4F"/>
                </a:solidFill>
                <a:latin typeface="Century Gothic" pitchFamily="34" charset="0"/>
                <a:cs typeface="Century Gothic" pitchFamily="34" charset="0"/>
              </a:rPr>
              <a:t>, you must determine </a:t>
            </a:r>
            <a:r>
              <a:rPr lang="en-US" sz="2000" dirty="0" smtClean="0">
                <a:solidFill>
                  <a:srgbClr val="4F4F4F"/>
                </a:solidFill>
                <a:latin typeface="Century Gothic" pitchFamily="34" charset="0"/>
                <a:cs typeface="Century Gothic" pitchFamily="34" charset="0"/>
              </a:rPr>
              <a:t>the </a:t>
            </a:r>
            <a:r>
              <a:rPr lang="en-US" sz="2000" smtClean="0">
                <a:solidFill>
                  <a:srgbClr val="4F4F4F"/>
                </a:solidFill>
                <a:latin typeface="Century Gothic" pitchFamily="34" charset="0"/>
                <a:cs typeface="Century Gothic" pitchFamily="34" charset="0"/>
              </a:rPr>
              <a:t>root cause and </a:t>
            </a:r>
            <a:r>
              <a:rPr lang="en-US" sz="2000" dirty="0" smtClean="0">
                <a:solidFill>
                  <a:srgbClr val="4F4F4F"/>
                </a:solidFill>
                <a:latin typeface="Century Gothic" pitchFamily="34" charset="0"/>
                <a:cs typeface="Century Gothic" pitchFamily="34" charset="0"/>
              </a:rPr>
              <a:t>correct it in the source environment</a:t>
            </a:r>
            <a:r>
              <a:rPr lang="en-US" sz="2000" smtClean="0">
                <a:solidFill>
                  <a:srgbClr val="4F4F4F"/>
                </a:solidFill>
                <a:latin typeface="Century Gothic" pitchFamily="34" charset="0"/>
                <a:cs typeface="Century Gothic" pitchFamily="34" charset="0"/>
              </a:rPr>
              <a:t>. You need </a:t>
            </a:r>
            <a:r>
              <a:rPr lang="en-US" sz="2000" dirty="0" smtClean="0">
                <a:solidFill>
                  <a:srgbClr val="4F4F4F"/>
                </a:solidFill>
                <a:latin typeface="Century Gothic" pitchFamily="34" charset="0"/>
                <a:cs typeface="Century Gothic" pitchFamily="34" charset="0"/>
              </a:rPr>
              <a:t>to restart the conversion from the </a:t>
            </a:r>
            <a:r>
              <a:rPr lang="en-US" sz="2000" smtClean="0">
                <a:solidFill>
                  <a:srgbClr val="4F4F4F"/>
                </a:solidFill>
                <a:latin typeface="Century Gothic" pitchFamily="34" charset="0"/>
                <a:cs typeface="Century Gothic" pitchFamily="34" charset="0"/>
              </a:rPr>
              <a:t>beginning by reinstalling QDT </a:t>
            </a:r>
            <a:r>
              <a:rPr lang="en-US" sz="2000" dirty="0" smtClean="0">
                <a:solidFill>
                  <a:srgbClr val="4F4F4F"/>
                </a:solidFill>
                <a:latin typeface="Century Gothic" pitchFamily="34" charset="0"/>
                <a:cs typeface="Century Gothic" pitchFamily="34" charset="0"/>
              </a:rPr>
              <a:t>and QAD Enterprise Edition</a:t>
            </a:r>
          </a:p>
        </p:txBody>
      </p:sp>
      <p:sp>
        <p:nvSpPr>
          <p:cNvPr id="62466" name="Rectangle 2"/>
          <p:cNvSpPr>
            <a:spLocks noGrp="1" noChangeArrowheads="1"/>
          </p:cNvSpPr>
          <p:nvPr>
            <p:ph type="title"/>
          </p:nvPr>
        </p:nvSpPr>
        <p:spPr>
          <a:xfrm>
            <a:off x="457200" y="182563"/>
            <a:ext cx="8229600" cy="709612"/>
          </a:xfrm>
        </p:spPr>
        <p:txBody>
          <a:bodyPr anchor="b"/>
          <a:lstStyle/>
          <a:p>
            <a:pPr eaLnBrk="1" hangingPunct="1"/>
            <a:r>
              <a:rPr lang="en-IE" dirty="0" smtClean="0">
                <a:solidFill>
                  <a:srgbClr val="4F4F4F"/>
                </a:solidFill>
                <a:latin typeface="Century Gothic" pitchFamily="34" charset="0"/>
                <a:cs typeface="Century Gothic" pitchFamily="34" charset="0"/>
              </a:rPr>
              <a:t>Troubleshooting</a:t>
            </a:r>
            <a:endParaRPr lang="en-US" dirty="0" smtClean="0">
              <a:solidFill>
                <a:srgbClr val="4F4F4F"/>
              </a:solidFill>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3"/>
          <p:cNvSpPr>
            <a:spLocks noGrp="1" noChangeArrowheads="1"/>
          </p:cNvSpPr>
          <p:nvPr>
            <p:ph idx="1"/>
          </p:nvPr>
        </p:nvSpPr>
        <p:spPr>
          <a:xfrm>
            <a:off x="457200" y="892175"/>
            <a:ext cx="8229600" cy="5424488"/>
          </a:xfrm>
        </p:spPr>
        <p:txBody>
          <a:bodyPr tIns="91440" bIns="91440"/>
          <a:lstStyle/>
          <a:p>
            <a:pPr marL="0" indent="0" eaLnBrk="1" hangingPunct="1">
              <a:buNone/>
            </a:pPr>
            <a:r>
              <a:rPr lang="en-IE" sz="2600" dirty="0" smtClean="0">
                <a:solidFill>
                  <a:srgbClr val="4F4F4F"/>
                </a:solidFill>
                <a:latin typeface="Century Gothic" pitchFamily="34" charset="0"/>
                <a:cs typeface="Century Gothic" pitchFamily="34" charset="0"/>
              </a:rPr>
              <a:t>Errors in qdtadmin.log: "field cannot contain a comma, a pipe or any unprintable character"</a:t>
            </a:r>
          </a:p>
          <a:p>
            <a:pPr eaLnBrk="1" hangingPunct="1"/>
            <a:r>
              <a:rPr lang="en-IE" sz="2200" dirty="0" smtClean="0">
                <a:solidFill>
                  <a:srgbClr val="4F4F4F"/>
                </a:solidFill>
                <a:latin typeface="Century Gothic" pitchFamily="34" charset="0"/>
                <a:cs typeface="Century Gothic" pitchFamily="34" charset="0"/>
              </a:rPr>
              <a:t>QAD EE does not support commas, pipes, or unprintable characters in some fields</a:t>
            </a:r>
          </a:p>
          <a:p>
            <a:pPr eaLnBrk="1" hangingPunct="1"/>
            <a:r>
              <a:rPr lang="en-IE" sz="2200" dirty="0" smtClean="0">
                <a:solidFill>
                  <a:srgbClr val="4F4F4F"/>
                </a:solidFill>
                <a:latin typeface="Century Gothic" pitchFamily="34" charset="0"/>
                <a:cs typeface="Century Gothic" pitchFamily="34" charset="0"/>
              </a:rPr>
              <a:t>You must remove these characters from the source database or replace them with supported characters (such as semicolons)</a:t>
            </a:r>
          </a:p>
          <a:p>
            <a:pPr eaLnBrk="1" hangingPunct="1"/>
            <a:r>
              <a:rPr lang="en-US" sz="2200" dirty="0" smtClean="0">
                <a:solidFill>
                  <a:srgbClr val="4F4F4F"/>
                </a:solidFill>
                <a:latin typeface="Century Gothic" pitchFamily="34" charset="0"/>
                <a:cs typeface="Century Gothic" pitchFamily="34" charset="0"/>
              </a:rPr>
              <a:t>If the conversion or </a:t>
            </a:r>
            <a:r>
              <a:rPr lang="en-US" sz="2200" smtClean="0">
                <a:solidFill>
                  <a:srgbClr val="4F4F4F"/>
                </a:solidFill>
                <a:latin typeface="Century Gothic" pitchFamily="34" charset="0"/>
                <a:cs typeface="Century Gothic" pitchFamily="34" charset="0"/>
              </a:rPr>
              <a:t>upgrade execution failed and </a:t>
            </a:r>
            <a:r>
              <a:rPr lang="en-US" sz="2200" dirty="0" smtClean="0">
                <a:solidFill>
                  <a:srgbClr val="4F4F4F"/>
                </a:solidFill>
                <a:latin typeface="Century Gothic" pitchFamily="34" charset="0"/>
                <a:cs typeface="Century Gothic" pitchFamily="34" charset="0"/>
              </a:rPr>
              <a:t>terminated prematurely</a:t>
            </a:r>
            <a:r>
              <a:rPr lang="en-US" sz="2200" smtClean="0">
                <a:solidFill>
                  <a:srgbClr val="4F4F4F"/>
                </a:solidFill>
                <a:latin typeface="Century Gothic" pitchFamily="34" charset="0"/>
                <a:cs typeface="Century Gothic" pitchFamily="34" charset="0"/>
              </a:rPr>
              <a:t>, you must determine </a:t>
            </a:r>
            <a:r>
              <a:rPr lang="en-US" sz="2200" dirty="0" smtClean="0">
                <a:solidFill>
                  <a:srgbClr val="4F4F4F"/>
                </a:solidFill>
                <a:latin typeface="Century Gothic" pitchFamily="34" charset="0"/>
                <a:cs typeface="Century Gothic" pitchFamily="34" charset="0"/>
              </a:rPr>
              <a:t>the </a:t>
            </a:r>
            <a:r>
              <a:rPr lang="en-US" sz="2200" smtClean="0">
                <a:solidFill>
                  <a:srgbClr val="4F4F4F"/>
                </a:solidFill>
                <a:latin typeface="Century Gothic" pitchFamily="34" charset="0"/>
                <a:cs typeface="Century Gothic" pitchFamily="34" charset="0"/>
              </a:rPr>
              <a:t>root cause and </a:t>
            </a:r>
            <a:r>
              <a:rPr lang="en-US" sz="2200" dirty="0" smtClean="0">
                <a:solidFill>
                  <a:srgbClr val="4F4F4F"/>
                </a:solidFill>
                <a:latin typeface="Century Gothic" pitchFamily="34" charset="0"/>
                <a:cs typeface="Century Gothic" pitchFamily="34" charset="0"/>
              </a:rPr>
              <a:t>correct it in the source environment</a:t>
            </a:r>
            <a:r>
              <a:rPr lang="en-US" sz="2200" smtClean="0">
                <a:solidFill>
                  <a:srgbClr val="4F4F4F"/>
                </a:solidFill>
                <a:latin typeface="Century Gothic" pitchFamily="34" charset="0"/>
                <a:cs typeface="Century Gothic" pitchFamily="34" charset="0"/>
              </a:rPr>
              <a:t>. You need </a:t>
            </a:r>
            <a:r>
              <a:rPr lang="en-US" sz="2200" dirty="0" smtClean="0">
                <a:solidFill>
                  <a:srgbClr val="4F4F4F"/>
                </a:solidFill>
                <a:latin typeface="Century Gothic" pitchFamily="34" charset="0"/>
                <a:cs typeface="Century Gothic" pitchFamily="34" charset="0"/>
              </a:rPr>
              <a:t>to restart the conversion from the </a:t>
            </a:r>
            <a:r>
              <a:rPr lang="en-US" sz="2200" smtClean="0">
                <a:solidFill>
                  <a:srgbClr val="4F4F4F"/>
                </a:solidFill>
                <a:latin typeface="Century Gothic" pitchFamily="34" charset="0"/>
                <a:cs typeface="Century Gothic" pitchFamily="34" charset="0"/>
              </a:rPr>
              <a:t>beginning by reinstalling QDT </a:t>
            </a:r>
            <a:r>
              <a:rPr lang="en-US" sz="2200" dirty="0" smtClean="0">
                <a:solidFill>
                  <a:srgbClr val="4F4F4F"/>
                </a:solidFill>
                <a:latin typeface="Century Gothic" pitchFamily="34" charset="0"/>
                <a:cs typeface="Century Gothic" pitchFamily="34" charset="0"/>
              </a:rPr>
              <a:t>and QAD Enterprise Edition</a:t>
            </a:r>
          </a:p>
        </p:txBody>
      </p:sp>
      <p:sp>
        <p:nvSpPr>
          <p:cNvPr id="63490" name="Rectangle 2"/>
          <p:cNvSpPr>
            <a:spLocks noGrp="1" noChangeArrowheads="1"/>
          </p:cNvSpPr>
          <p:nvPr>
            <p:ph type="title"/>
          </p:nvPr>
        </p:nvSpPr>
        <p:spPr>
          <a:xfrm>
            <a:off x="457200" y="182563"/>
            <a:ext cx="8229600" cy="709612"/>
          </a:xfrm>
        </p:spPr>
        <p:txBody>
          <a:bodyPr anchor="b"/>
          <a:lstStyle/>
          <a:p>
            <a:pPr eaLnBrk="1" hangingPunct="1"/>
            <a:r>
              <a:rPr lang="en-IE" dirty="0" smtClean="0">
                <a:solidFill>
                  <a:srgbClr val="4F4F4F"/>
                </a:solidFill>
                <a:latin typeface="Century Gothic" pitchFamily="34" charset="0"/>
                <a:cs typeface="Century Gothic" pitchFamily="34" charset="0"/>
              </a:rPr>
              <a:t>Troubleshooting</a:t>
            </a:r>
            <a:endParaRPr lang="en-US" dirty="0" smtClean="0">
              <a:solidFill>
                <a:srgbClr val="4F4F4F"/>
              </a:solidFill>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3"/>
          <p:cNvSpPr>
            <a:spLocks noGrp="1" noChangeArrowheads="1"/>
          </p:cNvSpPr>
          <p:nvPr>
            <p:ph idx="1"/>
          </p:nvPr>
        </p:nvSpPr>
        <p:spPr>
          <a:xfrm>
            <a:off x="457200" y="892175"/>
            <a:ext cx="8229600" cy="5424488"/>
          </a:xfrm>
        </p:spPr>
        <p:txBody>
          <a:bodyPr tIns="91440" bIns="91440"/>
          <a:lstStyle/>
          <a:p>
            <a:pPr eaLnBrk="1" hangingPunct="1"/>
            <a:r>
              <a:rPr lang="en-US" dirty="0" smtClean="0">
                <a:solidFill>
                  <a:srgbClr val="4F4F4F"/>
                </a:solidFill>
                <a:latin typeface="Century Gothic" pitchFamily="34" charset="0"/>
                <a:cs typeface="Century Gothic" pitchFamily="34" charset="0"/>
              </a:rPr>
              <a:t>Prepare the environment</a:t>
            </a:r>
          </a:p>
          <a:p>
            <a:pPr marL="365760" lvl="1" indent="0" eaLnBrk="1" hangingPunct="1">
              <a:buNone/>
            </a:pPr>
            <a:r>
              <a:rPr lang="en-IE" dirty="0" smtClean="0">
                <a:solidFill>
                  <a:srgbClr val="4F4F4F"/>
                </a:solidFill>
                <a:latin typeface="Century Gothic" pitchFamily="34" charset="0"/>
                <a:cs typeface="Century Gothic" pitchFamily="34" charset="0"/>
              </a:rPr>
              <a:t>Define values for the following </a:t>
            </a:r>
            <a:r>
              <a:rPr lang="en-IE" smtClean="0">
                <a:solidFill>
                  <a:srgbClr val="4F4F4F"/>
                </a:solidFill>
                <a:latin typeface="Century Gothic" pitchFamily="34" charset="0"/>
                <a:cs typeface="Century Gothic" pitchFamily="34" charset="0"/>
              </a:rPr>
              <a:t>environment variables</a:t>
            </a:r>
            <a:endParaRPr lang="en-IE" dirty="0" smtClean="0">
              <a:solidFill>
                <a:srgbClr val="4F4F4F"/>
              </a:solidFill>
              <a:latin typeface="Century Gothic" pitchFamily="34" charset="0"/>
              <a:cs typeface="Century Gothic" pitchFamily="34" charset="0"/>
            </a:endParaRPr>
          </a:p>
          <a:p>
            <a:pPr lvl="1" eaLnBrk="1" hangingPunct="1"/>
            <a:r>
              <a:rPr lang="en-IE" dirty="0" smtClean="0">
                <a:solidFill>
                  <a:srgbClr val="4F4F4F"/>
                </a:solidFill>
                <a:latin typeface="Century Gothic" pitchFamily="34" charset="0"/>
                <a:cs typeface="Century Gothic" pitchFamily="34" charset="0"/>
              </a:rPr>
              <a:t>DLC: Progress install directory</a:t>
            </a:r>
          </a:p>
          <a:p>
            <a:pPr lvl="1" eaLnBrk="1" hangingPunct="1"/>
            <a:r>
              <a:rPr lang="en-IE" dirty="0" smtClean="0">
                <a:solidFill>
                  <a:srgbClr val="4F4F4F"/>
                </a:solidFill>
                <a:latin typeface="Century Gothic" pitchFamily="34" charset="0"/>
                <a:cs typeface="Century Gothic" pitchFamily="34" charset="0"/>
              </a:rPr>
              <a:t>CATALINA_HOME: Tomcat install directory</a:t>
            </a:r>
          </a:p>
          <a:p>
            <a:pPr lvl="1" eaLnBrk="1" hangingPunct="1"/>
            <a:r>
              <a:rPr lang="en-IE" dirty="0" smtClean="0">
                <a:solidFill>
                  <a:srgbClr val="4F4F4F"/>
                </a:solidFill>
                <a:latin typeface="Century Gothic" pitchFamily="34" charset="0"/>
                <a:cs typeface="Century Gothic" pitchFamily="34" charset="0"/>
              </a:rPr>
              <a:t>JAVA_HOME: Java install directory</a:t>
            </a:r>
          </a:p>
          <a:p>
            <a:pPr eaLnBrk="1" hangingPunct="1"/>
            <a:r>
              <a:rPr lang="en-IE" smtClean="0">
                <a:solidFill>
                  <a:srgbClr val="4F4F4F"/>
                </a:solidFill>
                <a:latin typeface="Century Gothic" pitchFamily="34" charset="0"/>
                <a:cs typeface="Century Gothic" pitchFamily="34" charset="0"/>
              </a:rPr>
              <a:t>QAD </a:t>
            </a:r>
            <a:r>
              <a:rPr lang="en-IE" dirty="0" smtClean="0">
                <a:solidFill>
                  <a:srgbClr val="4F4F4F"/>
                </a:solidFill>
                <a:latin typeface="Century Gothic" pitchFamily="34" charset="0"/>
                <a:cs typeface="Century Gothic" pitchFamily="34" charset="0"/>
              </a:rPr>
              <a:t>recommends placing these settings in a shell script to avoid having to set them each time</a:t>
            </a:r>
          </a:p>
          <a:p>
            <a:pPr lvl="1" eaLnBrk="1" hangingPunct="1"/>
            <a:endParaRPr lang="en-US" dirty="0" smtClean="0">
              <a:solidFill>
                <a:srgbClr val="4F4F4F"/>
              </a:solidFill>
              <a:latin typeface="Century Gothic" pitchFamily="34" charset="0"/>
              <a:cs typeface="Century Gothic" pitchFamily="34" charset="0"/>
            </a:endParaRPr>
          </a:p>
        </p:txBody>
      </p:sp>
      <p:sp>
        <p:nvSpPr>
          <p:cNvPr id="23554" name="Rectangle 2"/>
          <p:cNvSpPr>
            <a:spLocks noGrp="1" noChangeArrowheads="1"/>
          </p:cNvSpPr>
          <p:nvPr>
            <p:ph type="title"/>
          </p:nvPr>
        </p:nvSpPr>
        <p:spPr>
          <a:xfrm>
            <a:off x="457200" y="182563"/>
            <a:ext cx="8229600" cy="709612"/>
          </a:xfrm>
        </p:spPr>
        <p:txBody>
          <a:bodyPr anchor="b"/>
          <a:lstStyle/>
          <a:p>
            <a:pPr eaLnBrk="1" hangingPunct="1"/>
            <a:r>
              <a:rPr lang="en-IE" dirty="0" smtClean="0">
                <a:solidFill>
                  <a:srgbClr val="4F4F4F"/>
                </a:solidFill>
                <a:latin typeface="Century Gothic" pitchFamily="34" charset="0"/>
                <a:cs typeface="Century Gothic" pitchFamily="34" charset="0"/>
              </a:rPr>
              <a:t>Conversion Execution Process</a:t>
            </a:r>
            <a:endParaRPr lang="en-US" dirty="0" smtClean="0">
              <a:solidFill>
                <a:srgbClr val="4F4F4F"/>
              </a:solidFill>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3"/>
          <p:cNvSpPr>
            <a:spLocks noGrp="1" noChangeArrowheads="1"/>
          </p:cNvSpPr>
          <p:nvPr>
            <p:ph idx="1"/>
          </p:nvPr>
        </p:nvSpPr>
        <p:spPr>
          <a:xfrm>
            <a:off x="457200" y="892175"/>
            <a:ext cx="8229600" cy="5424488"/>
          </a:xfrm>
        </p:spPr>
        <p:txBody>
          <a:bodyPr tIns="91440" bIns="91440"/>
          <a:lstStyle/>
          <a:p>
            <a:pPr eaLnBrk="1" hangingPunct="1">
              <a:buNone/>
            </a:pPr>
            <a:r>
              <a:rPr lang="en-IE" sz="2400" dirty="0" smtClean="0">
                <a:solidFill>
                  <a:srgbClr val="4F4F4F"/>
                </a:solidFill>
                <a:latin typeface="Century Gothic" pitchFamily="34" charset="0"/>
                <a:cs typeface="Century Gothic" pitchFamily="34" charset="0"/>
              </a:rPr>
              <a:t>Errors in qdtadmin.log: "value is too long“</a:t>
            </a:r>
          </a:p>
          <a:p>
            <a:pPr eaLnBrk="1" hangingPunct="1"/>
            <a:r>
              <a:rPr lang="en-IE" sz="2000" dirty="0" smtClean="0">
                <a:solidFill>
                  <a:srgbClr val="4F4F4F"/>
                </a:solidFill>
                <a:latin typeface="Century Gothic" pitchFamily="34" charset="0"/>
                <a:cs typeface="Century Gothic" pitchFamily="34" charset="0"/>
              </a:rPr>
              <a:t>QAD EE validates field length based on data definitions. If the value being entered in the field exceeds the length defined in the database, QAD EE raises an error during conversion</a:t>
            </a:r>
          </a:p>
          <a:p>
            <a:pPr eaLnBrk="1" hangingPunct="1"/>
            <a:r>
              <a:rPr lang="en-IE" sz="2000" dirty="0" smtClean="0">
                <a:solidFill>
                  <a:srgbClr val="4F4F4F"/>
                </a:solidFill>
                <a:latin typeface="Century Gothic" pitchFamily="34" charset="0"/>
                <a:cs typeface="Century Gothic" pitchFamily="34" charset="0"/>
              </a:rPr>
              <a:t>You can correct these errors by shortening or truncating some characters from the original value to make the length less than, or equal to, the length defined in database</a:t>
            </a:r>
          </a:p>
          <a:p>
            <a:pPr eaLnBrk="1" hangingPunct="1"/>
            <a:r>
              <a:rPr lang="en-US" sz="2000" dirty="0" smtClean="0">
                <a:solidFill>
                  <a:srgbClr val="4F4F4F"/>
                </a:solidFill>
                <a:latin typeface="Century Gothic" pitchFamily="34" charset="0"/>
                <a:cs typeface="Century Gothic" pitchFamily="34" charset="0"/>
              </a:rPr>
              <a:t>If the conversion or </a:t>
            </a:r>
            <a:r>
              <a:rPr lang="en-US" sz="2000" smtClean="0">
                <a:solidFill>
                  <a:srgbClr val="4F4F4F"/>
                </a:solidFill>
                <a:latin typeface="Century Gothic" pitchFamily="34" charset="0"/>
                <a:cs typeface="Century Gothic" pitchFamily="34" charset="0"/>
              </a:rPr>
              <a:t>upgrade execution failed and </a:t>
            </a:r>
            <a:r>
              <a:rPr lang="en-US" sz="2000" dirty="0" smtClean="0">
                <a:solidFill>
                  <a:srgbClr val="4F4F4F"/>
                </a:solidFill>
                <a:latin typeface="Century Gothic" pitchFamily="34" charset="0"/>
                <a:cs typeface="Century Gothic" pitchFamily="34" charset="0"/>
              </a:rPr>
              <a:t>terminated prematurely</a:t>
            </a:r>
            <a:r>
              <a:rPr lang="en-US" sz="2000" smtClean="0">
                <a:solidFill>
                  <a:srgbClr val="4F4F4F"/>
                </a:solidFill>
                <a:latin typeface="Century Gothic" pitchFamily="34" charset="0"/>
                <a:cs typeface="Century Gothic" pitchFamily="34" charset="0"/>
              </a:rPr>
              <a:t>, you must determine </a:t>
            </a:r>
            <a:r>
              <a:rPr lang="en-US" sz="2000" dirty="0" smtClean="0">
                <a:solidFill>
                  <a:srgbClr val="4F4F4F"/>
                </a:solidFill>
                <a:latin typeface="Century Gothic" pitchFamily="34" charset="0"/>
                <a:cs typeface="Century Gothic" pitchFamily="34" charset="0"/>
              </a:rPr>
              <a:t>the </a:t>
            </a:r>
            <a:r>
              <a:rPr lang="en-US" sz="2000" smtClean="0">
                <a:solidFill>
                  <a:srgbClr val="4F4F4F"/>
                </a:solidFill>
                <a:latin typeface="Century Gothic" pitchFamily="34" charset="0"/>
                <a:cs typeface="Century Gothic" pitchFamily="34" charset="0"/>
              </a:rPr>
              <a:t>root cause and </a:t>
            </a:r>
            <a:r>
              <a:rPr lang="en-US" sz="2000" dirty="0" smtClean="0">
                <a:solidFill>
                  <a:srgbClr val="4F4F4F"/>
                </a:solidFill>
                <a:latin typeface="Century Gothic" pitchFamily="34" charset="0"/>
                <a:cs typeface="Century Gothic" pitchFamily="34" charset="0"/>
              </a:rPr>
              <a:t>correct it in the source environment</a:t>
            </a:r>
            <a:r>
              <a:rPr lang="en-US" sz="2000" smtClean="0">
                <a:solidFill>
                  <a:srgbClr val="4F4F4F"/>
                </a:solidFill>
                <a:latin typeface="Century Gothic" pitchFamily="34" charset="0"/>
                <a:cs typeface="Century Gothic" pitchFamily="34" charset="0"/>
              </a:rPr>
              <a:t>. You need </a:t>
            </a:r>
            <a:r>
              <a:rPr lang="en-US" sz="2000" dirty="0" smtClean="0">
                <a:solidFill>
                  <a:srgbClr val="4F4F4F"/>
                </a:solidFill>
                <a:latin typeface="Century Gothic" pitchFamily="34" charset="0"/>
                <a:cs typeface="Century Gothic" pitchFamily="34" charset="0"/>
              </a:rPr>
              <a:t>to restart the conversion from the </a:t>
            </a:r>
            <a:r>
              <a:rPr lang="en-US" sz="2000" smtClean="0">
                <a:solidFill>
                  <a:srgbClr val="4F4F4F"/>
                </a:solidFill>
                <a:latin typeface="Century Gothic" pitchFamily="34" charset="0"/>
                <a:cs typeface="Century Gothic" pitchFamily="34" charset="0"/>
              </a:rPr>
              <a:t>beginning by reinstalling QDT </a:t>
            </a:r>
            <a:r>
              <a:rPr lang="en-US" sz="2000" dirty="0" smtClean="0">
                <a:solidFill>
                  <a:srgbClr val="4F4F4F"/>
                </a:solidFill>
                <a:latin typeface="Century Gothic" pitchFamily="34" charset="0"/>
                <a:cs typeface="Century Gothic" pitchFamily="34" charset="0"/>
              </a:rPr>
              <a:t>and QAD Enterprise Edition</a:t>
            </a:r>
          </a:p>
        </p:txBody>
      </p:sp>
      <p:sp>
        <p:nvSpPr>
          <p:cNvPr id="64514" name="Rectangle 2"/>
          <p:cNvSpPr>
            <a:spLocks noGrp="1" noChangeArrowheads="1"/>
          </p:cNvSpPr>
          <p:nvPr>
            <p:ph type="title"/>
          </p:nvPr>
        </p:nvSpPr>
        <p:spPr>
          <a:xfrm>
            <a:off x="457200" y="182563"/>
            <a:ext cx="8229600" cy="709612"/>
          </a:xfrm>
        </p:spPr>
        <p:txBody>
          <a:bodyPr anchor="b"/>
          <a:lstStyle/>
          <a:p>
            <a:pPr eaLnBrk="1" hangingPunct="1"/>
            <a:r>
              <a:rPr lang="en-IE" dirty="0" smtClean="0">
                <a:solidFill>
                  <a:srgbClr val="4F4F4F"/>
                </a:solidFill>
                <a:latin typeface="Century Gothic" pitchFamily="34" charset="0"/>
                <a:cs typeface="Century Gothic" pitchFamily="34" charset="0"/>
              </a:rPr>
              <a:t>Troubleshooting</a:t>
            </a:r>
            <a:endParaRPr lang="en-US" dirty="0" smtClean="0">
              <a:solidFill>
                <a:srgbClr val="4F4F4F"/>
              </a:solidFill>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Rectangle 3"/>
          <p:cNvSpPr>
            <a:spLocks noGrp="1" noChangeArrowheads="1"/>
          </p:cNvSpPr>
          <p:nvPr>
            <p:ph idx="1"/>
          </p:nvPr>
        </p:nvSpPr>
        <p:spPr>
          <a:xfrm>
            <a:off x="457200" y="892175"/>
            <a:ext cx="8229600" cy="5424488"/>
          </a:xfrm>
        </p:spPr>
        <p:txBody>
          <a:bodyPr tIns="91440" bIns="91440"/>
          <a:lstStyle/>
          <a:p>
            <a:pPr marL="0" indent="0" eaLnBrk="1" hangingPunct="1">
              <a:buNone/>
            </a:pPr>
            <a:r>
              <a:rPr lang="en-IE" sz="2600" dirty="0" smtClean="0">
                <a:solidFill>
                  <a:srgbClr val="4F4F4F"/>
                </a:solidFill>
                <a:latin typeface="Century Gothic" pitchFamily="34" charset="0"/>
                <a:cs typeface="Century Gothic" pitchFamily="34" charset="0"/>
              </a:rPr>
              <a:t>Errors in qdtadmin.log: "The role name may not contain the following characters: '*', ',' or '!'"</a:t>
            </a:r>
          </a:p>
          <a:p>
            <a:pPr eaLnBrk="1" hangingPunct="1"/>
            <a:r>
              <a:rPr lang="en-IE" sz="2200" dirty="0" smtClean="0">
                <a:solidFill>
                  <a:srgbClr val="4F4F4F"/>
                </a:solidFill>
                <a:latin typeface="Century Gothic" pitchFamily="34" charset="0"/>
                <a:cs typeface="Century Gothic" pitchFamily="34" charset="0"/>
              </a:rPr>
              <a:t>QAD EE 's role name does not support the above characters</a:t>
            </a:r>
          </a:p>
          <a:p>
            <a:pPr eaLnBrk="1" hangingPunct="1"/>
            <a:r>
              <a:rPr lang="en-IE" sz="2200" smtClean="0">
                <a:solidFill>
                  <a:srgbClr val="4F4F4F"/>
                </a:solidFill>
                <a:latin typeface="Century Gothic" pitchFamily="34" charset="0"/>
                <a:cs typeface="Century Gothic" pitchFamily="34" charset="0"/>
              </a:rPr>
              <a:t>You must replace these characters in </a:t>
            </a:r>
            <a:r>
              <a:rPr lang="en-IE" sz="2200" dirty="0" smtClean="0">
                <a:solidFill>
                  <a:srgbClr val="4F4F4F"/>
                </a:solidFill>
                <a:latin typeface="Century Gothic" pitchFamily="34" charset="0"/>
                <a:cs typeface="Century Gothic" pitchFamily="34" charset="0"/>
              </a:rPr>
              <a:t>usrg_group_name of the source database with supported characters</a:t>
            </a:r>
          </a:p>
          <a:p>
            <a:pPr eaLnBrk="1" hangingPunct="1"/>
            <a:r>
              <a:rPr lang="en-US" sz="2200" dirty="0" smtClean="0">
                <a:solidFill>
                  <a:srgbClr val="4F4F4F"/>
                </a:solidFill>
                <a:latin typeface="Century Gothic" pitchFamily="34" charset="0"/>
                <a:cs typeface="Century Gothic" pitchFamily="34" charset="0"/>
              </a:rPr>
              <a:t>If the conversion or </a:t>
            </a:r>
            <a:r>
              <a:rPr lang="en-US" sz="2200" smtClean="0">
                <a:solidFill>
                  <a:srgbClr val="4F4F4F"/>
                </a:solidFill>
                <a:latin typeface="Century Gothic" pitchFamily="34" charset="0"/>
                <a:cs typeface="Century Gothic" pitchFamily="34" charset="0"/>
              </a:rPr>
              <a:t>upgrade execution failed and </a:t>
            </a:r>
            <a:r>
              <a:rPr lang="en-US" sz="2200" dirty="0" smtClean="0">
                <a:solidFill>
                  <a:srgbClr val="4F4F4F"/>
                </a:solidFill>
                <a:latin typeface="Century Gothic" pitchFamily="34" charset="0"/>
                <a:cs typeface="Century Gothic" pitchFamily="34" charset="0"/>
              </a:rPr>
              <a:t>terminated prematurely, </a:t>
            </a:r>
            <a:r>
              <a:rPr lang="en-US" sz="2200" smtClean="0">
                <a:solidFill>
                  <a:srgbClr val="4F4F4F"/>
                </a:solidFill>
                <a:latin typeface="Century Gothic" pitchFamily="34" charset="0"/>
                <a:cs typeface="Century Gothic" pitchFamily="34" charset="0"/>
              </a:rPr>
              <a:t>you must determine </a:t>
            </a:r>
            <a:r>
              <a:rPr lang="en-US" sz="2200" dirty="0" smtClean="0">
                <a:solidFill>
                  <a:srgbClr val="4F4F4F"/>
                </a:solidFill>
                <a:latin typeface="Century Gothic" pitchFamily="34" charset="0"/>
                <a:cs typeface="Century Gothic" pitchFamily="34" charset="0"/>
              </a:rPr>
              <a:t>the root </a:t>
            </a:r>
            <a:r>
              <a:rPr lang="en-US" sz="2200" smtClean="0">
                <a:solidFill>
                  <a:srgbClr val="4F4F4F"/>
                </a:solidFill>
                <a:latin typeface="Century Gothic" pitchFamily="34" charset="0"/>
                <a:cs typeface="Century Gothic" pitchFamily="34" charset="0"/>
              </a:rPr>
              <a:t>cause and </a:t>
            </a:r>
            <a:r>
              <a:rPr lang="en-US" sz="2200" dirty="0" smtClean="0">
                <a:solidFill>
                  <a:srgbClr val="4F4F4F"/>
                </a:solidFill>
                <a:latin typeface="Century Gothic" pitchFamily="34" charset="0"/>
                <a:cs typeface="Century Gothic" pitchFamily="34" charset="0"/>
              </a:rPr>
              <a:t>correct it in the source environment</a:t>
            </a:r>
            <a:r>
              <a:rPr lang="en-US" sz="2200" smtClean="0">
                <a:solidFill>
                  <a:srgbClr val="4F4F4F"/>
                </a:solidFill>
                <a:latin typeface="Century Gothic" pitchFamily="34" charset="0"/>
                <a:cs typeface="Century Gothic" pitchFamily="34" charset="0"/>
              </a:rPr>
              <a:t>. You need </a:t>
            </a:r>
            <a:r>
              <a:rPr lang="en-US" sz="2200" dirty="0" smtClean="0">
                <a:solidFill>
                  <a:srgbClr val="4F4F4F"/>
                </a:solidFill>
                <a:latin typeface="Century Gothic" pitchFamily="34" charset="0"/>
                <a:cs typeface="Century Gothic" pitchFamily="34" charset="0"/>
              </a:rPr>
              <a:t>to restart the conversion from the </a:t>
            </a:r>
            <a:r>
              <a:rPr lang="en-US" sz="2200" smtClean="0">
                <a:solidFill>
                  <a:srgbClr val="4F4F4F"/>
                </a:solidFill>
                <a:latin typeface="Century Gothic" pitchFamily="34" charset="0"/>
                <a:cs typeface="Century Gothic" pitchFamily="34" charset="0"/>
              </a:rPr>
              <a:t>beginning by reinstalling QDT </a:t>
            </a:r>
            <a:r>
              <a:rPr lang="en-US" sz="2200" dirty="0" smtClean="0">
                <a:solidFill>
                  <a:srgbClr val="4F4F4F"/>
                </a:solidFill>
                <a:latin typeface="Century Gothic" pitchFamily="34" charset="0"/>
                <a:cs typeface="Century Gothic" pitchFamily="34" charset="0"/>
              </a:rPr>
              <a:t>and QAD Enterprise Edition</a:t>
            </a:r>
          </a:p>
        </p:txBody>
      </p:sp>
      <p:sp>
        <p:nvSpPr>
          <p:cNvPr id="65538" name="Rectangle 2"/>
          <p:cNvSpPr>
            <a:spLocks noGrp="1" noChangeArrowheads="1"/>
          </p:cNvSpPr>
          <p:nvPr>
            <p:ph type="title"/>
          </p:nvPr>
        </p:nvSpPr>
        <p:spPr>
          <a:xfrm>
            <a:off x="457200" y="182563"/>
            <a:ext cx="8229600" cy="709612"/>
          </a:xfrm>
        </p:spPr>
        <p:txBody>
          <a:bodyPr anchor="b"/>
          <a:lstStyle/>
          <a:p>
            <a:pPr eaLnBrk="1" hangingPunct="1"/>
            <a:r>
              <a:rPr lang="en-IE" dirty="0" smtClean="0">
                <a:solidFill>
                  <a:srgbClr val="4F4F4F"/>
                </a:solidFill>
                <a:latin typeface="Century Gothic" pitchFamily="34" charset="0"/>
                <a:cs typeface="Century Gothic" pitchFamily="34" charset="0"/>
              </a:rPr>
              <a:t>Troubleshooting</a:t>
            </a:r>
            <a:endParaRPr lang="en-US" dirty="0" smtClean="0">
              <a:solidFill>
                <a:srgbClr val="4F4F4F"/>
              </a:solidFill>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3"/>
          <p:cNvSpPr>
            <a:spLocks noGrp="1" noChangeArrowheads="1"/>
          </p:cNvSpPr>
          <p:nvPr>
            <p:ph idx="1"/>
          </p:nvPr>
        </p:nvSpPr>
        <p:spPr>
          <a:xfrm>
            <a:off x="457200" y="892175"/>
            <a:ext cx="8229600" cy="5424488"/>
          </a:xfrm>
        </p:spPr>
        <p:txBody>
          <a:bodyPr tIns="91440" bIns="91440"/>
          <a:lstStyle/>
          <a:p>
            <a:pPr marL="0" indent="0" defTabSz="914400" eaLnBrk="1" hangingPunct="1">
              <a:buNone/>
            </a:pPr>
            <a:r>
              <a:rPr lang="en-IE" sz="2600" dirty="0" smtClean="0">
                <a:solidFill>
                  <a:srgbClr val="4F4F4F"/>
                </a:solidFill>
                <a:latin typeface="Century Gothic" pitchFamily="34" charset="0"/>
                <a:cs typeface="Century Gothic" pitchFamily="34" charset="0"/>
              </a:rPr>
              <a:t>Errors in qdtdmin.log: “***** </a:t>
            </a:r>
            <a:r>
              <a:rPr lang="en-US" altLang="zh-CN" sz="2600" dirty="0" smtClean="0">
                <a:solidFill>
                  <a:srgbClr val="4F4F4F"/>
                </a:solidFill>
                <a:latin typeface="Century Gothic" pitchFamily="34" charset="0"/>
                <a:ea typeface="SimSun" pitchFamily="2" charset="-122"/>
              </a:rPr>
              <a:t>Error: Cannot find Pay Format Directory “</a:t>
            </a:r>
          </a:p>
          <a:p>
            <a:pPr marL="514350" indent="-457200" defTabSz="914400" eaLnBrk="1" hangingPunct="1"/>
            <a:r>
              <a:rPr lang="en-US" altLang="zh-CN" sz="2200" dirty="0" smtClean="0">
                <a:solidFill>
                  <a:srgbClr val="4F4F4F"/>
                </a:solidFill>
                <a:latin typeface="Century Gothic" pitchFamily="34" charset="0"/>
                <a:ea typeface="SimSun" pitchFamily="2" charset="-122"/>
              </a:rPr>
              <a:t>The payformats xml directory was entered incorrectly using the Conversion Parameters Utility or the directory does not contain any of the required xml files</a:t>
            </a:r>
            <a:endParaRPr lang="en-US" altLang="zh-CN" sz="2200" b="1" dirty="0" smtClean="0">
              <a:solidFill>
                <a:srgbClr val="4F4F4F"/>
              </a:solidFill>
              <a:latin typeface="Century Gothic" pitchFamily="34" charset="0"/>
              <a:ea typeface="SimSun" pitchFamily="2" charset="-122"/>
            </a:endParaRPr>
          </a:p>
          <a:p>
            <a:pPr marL="514350" indent="-457200" defTabSz="914400" eaLnBrk="1" hangingPunct="1"/>
            <a:r>
              <a:rPr lang="en-US" altLang="zh-CN" sz="2200" dirty="0" smtClean="0">
                <a:solidFill>
                  <a:srgbClr val="4F4F4F"/>
                </a:solidFill>
                <a:latin typeface="Century Gothic" pitchFamily="34" charset="0"/>
                <a:ea typeface="SimSun" pitchFamily="2" charset="-122"/>
              </a:rPr>
              <a:t>Fix: Confirm that the directory entered is valid and contains the correct xml files</a:t>
            </a:r>
            <a:endParaRPr lang="en-US" sz="2200" dirty="0" smtClean="0">
              <a:solidFill>
                <a:srgbClr val="4F4F4F"/>
              </a:solidFill>
              <a:latin typeface="Century Gothic" pitchFamily="34" charset="0"/>
              <a:cs typeface="Century Gothic" pitchFamily="34" charset="0"/>
            </a:endParaRPr>
          </a:p>
          <a:p>
            <a:pPr marL="514350" indent="-457200" defTabSz="914400" eaLnBrk="1" hangingPunct="1"/>
            <a:r>
              <a:rPr lang="en-US" sz="2200" dirty="0" smtClean="0">
                <a:solidFill>
                  <a:srgbClr val="4F4F4F"/>
                </a:solidFill>
                <a:latin typeface="Century Gothic" pitchFamily="34" charset="0"/>
                <a:cs typeface="Century Gothic" pitchFamily="34" charset="0"/>
              </a:rPr>
              <a:t>If the conversion or </a:t>
            </a:r>
            <a:r>
              <a:rPr lang="en-US" sz="2200" smtClean="0">
                <a:solidFill>
                  <a:srgbClr val="4F4F4F"/>
                </a:solidFill>
                <a:latin typeface="Century Gothic" pitchFamily="34" charset="0"/>
                <a:cs typeface="Century Gothic" pitchFamily="34" charset="0"/>
              </a:rPr>
              <a:t>upgrade execution failed and </a:t>
            </a:r>
            <a:r>
              <a:rPr lang="en-US" sz="2200" dirty="0" smtClean="0">
                <a:solidFill>
                  <a:srgbClr val="4F4F4F"/>
                </a:solidFill>
                <a:latin typeface="Century Gothic" pitchFamily="34" charset="0"/>
                <a:cs typeface="Century Gothic" pitchFamily="34" charset="0"/>
              </a:rPr>
              <a:t>terminated prematurely</a:t>
            </a:r>
            <a:r>
              <a:rPr lang="en-US" sz="2200" smtClean="0">
                <a:solidFill>
                  <a:srgbClr val="4F4F4F"/>
                </a:solidFill>
                <a:latin typeface="Century Gothic" pitchFamily="34" charset="0"/>
                <a:cs typeface="Century Gothic" pitchFamily="34" charset="0"/>
              </a:rPr>
              <a:t>, you must determine </a:t>
            </a:r>
            <a:r>
              <a:rPr lang="en-US" sz="2200" dirty="0" smtClean="0">
                <a:solidFill>
                  <a:srgbClr val="4F4F4F"/>
                </a:solidFill>
                <a:latin typeface="Century Gothic" pitchFamily="34" charset="0"/>
                <a:cs typeface="Century Gothic" pitchFamily="34" charset="0"/>
              </a:rPr>
              <a:t>the </a:t>
            </a:r>
            <a:r>
              <a:rPr lang="en-US" sz="2200" smtClean="0">
                <a:solidFill>
                  <a:srgbClr val="4F4F4F"/>
                </a:solidFill>
                <a:latin typeface="Century Gothic" pitchFamily="34" charset="0"/>
                <a:cs typeface="Century Gothic" pitchFamily="34" charset="0"/>
              </a:rPr>
              <a:t>root cause and </a:t>
            </a:r>
            <a:r>
              <a:rPr lang="en-US" sz="2200" dirty="0" smtClean="0">
                <a:solidFill>
                  <a:srgbClr val="4F4F4F"/>
                </a:solidFill>
                <a:latin typeface="Century Gothic" pitchFamily="34" charset="0"/>
                <a:cs typeface="Century Gothic" pitchFamily="34" charset="0"/>
              </a:rPr>
              <a:t>correct it in the source environment</a:t>
            </a:r>
            <a:r>
              <a:rPr lang="en-US" sz="2200" smtClean="0">
                <a:solidFill>
                  <a:srgbClr val="4F4F4F"/>
                </a:solidFill>
                <a:latin typeface="Century Gothic" pitchFamily="34" charset="0"/>
                <a:cs typeface="Century Gothic" pitchFamily="34" charset="0"/>
              </a:rPr>
              <a:t>. You need </a:t>
            </a:r>
            <a:r>
              <a:rPr lang="en-US" sz="2200" dirty="0" smtClean="0">
                <a:solidFill>
                  <a:srgbClr val="4F4F4F"/>
                </a:solidFill>
                <a:latin typeface="Century Gothic" pitchFamily="34" charset="0"/>
                <a:cs typeface="Century Gothic" pitchFamily="34" charset="0"/>
              </a:rPr>
              <a:t>to restart the conversion from the </a:t>
            </a:r>
            <a:r>
              <a:rPr lang="en-US" sz="2200" smtClean="0">
                <a:solidFill>
                  <a:srgbClr val="4F4F4F"/>
                </a:solidFill>
                <a:latin typeface="Century Gothic" pitchFamily="34" charset="0"/>
                <a:cs typeface="Century Gothic" pitchFamily="34" charset="0"/>
              </a:rPr>
              <a:t>beginning by reinstalling QDT </a:t>
            </a:r>
            <a:r>
              <a:rPr lang="en-US" sz="2200" dirty="0" smtClean="0">
                <a:solidFill>
                  <a:srgbClr val="4F4F4F"/>
                </a:solidFill>
                <a:latin typeface="Century Gothic" pitchFamily="34" charset="0"/>
                <a:cs typeface="Century Gothic" pitchFamily="34" charset="0"/>
              </a:rPr>
              <a:t>and QAD Enterprise Edition</a:t>
            </a:r>
          </a:p>
          <a:p>
            <a:pPr marL="514350" indent="-457200" defTabSz="914400" eaLnBrk="1" hangingPunct="1"/>
            <a:endParaRPr lang="en-US" dirty="0" smtClean="0">
              <a:solidFill>
                <a:srgbClr val="4F4F4F"/>
              </a:solidFill>
              <a:latin typeface="Century Gothic" pitchFamily="34" charset="0"/>
              <a:cs typeface="Century Gothic" pitchFamily="34" charset="0"/>
            </a:endParaRPr>
          </a:p>
        </p:txBody>
      </p:sp>
      <p:sp>
        <p:nvSpPr>
          <p:cNvPr id="66562" name="Rectangle 2"/>
          <p:cNvSpPr>
            <a:spLocks noGrp="1" noChangeArrowheads="1"/>
          </p:cNvSpPr>
          <p:nvPr>
            <p:ph type="title"/>
          </p:nvPr>
        </p:nvSpPr>
        <p:spPr>
          <a:xfrm>
            <a:off x="457200" y="182563"/>
            <a:ext cx="8229600" cy="709612"/>
          </a:xfrm>
        </p:spPr>
        <p:txBody>
          <a:bodyPr anchor="b"/>
          <a:lstStyle/>
          <a:p>
            <a:pPr eaLnBrk="1" hangingPunct="1"/>
            <a:r>
              <a:rPr lang="en-IE" dirty="0" smtClean="0">
                <a:solidFill>
                  <a:srgbClr val="4F4F4F"/>
                </a:solidFill>
                <a:latin typeface="Century Gothic" pitchFamily="34" charset="0"/>
                <a:cs typeface="Century Gothic" pitchFamily="34" charset="0"/>
              </a:rPr>
              <a:t>Troubleshooting</a:t>
            </a:r>
            <a:endParaRPr lang="en-US" dirty="0" smtClean="0">
              <a:solidFill>
                <a:srgbClr val="4F4F4F"/>
              </a:solidFill>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3"/>
          <p:cNvSpPr>
            <a:spLocks noGrp="1" noChangeArrowheads="1"/>
          </p:cNvSpPr>
          <p:nvPr>
            <p:ph idx="1"/>
          </p:nvPr>
        </p:nvSpPr>
        <p:spPr>
          <a:xfrm>
            <a:off x="457200" y="892175"/>
            <a:ext cx="8229600" cy="5424488"/>
          </a:xfrm>
        </p:spPr>
        <p:txBody>
          <a:bodyPr tIns="91440" bIns="91440"/>
          <a:lstStyle/>
          <a:p>
            <a:pPr marL="0" indent="0" eaLnBrk="1" hangingPunct="1">
              <a:buNone/>
            </a:pPr>
            <a:r>
              <a:rPr lang="en-IE" sz="2400" dirty="0" smtClean="0">
                <a:solidFill>
                  <a:srgbClr val="4F4F4F"/>
                </a:solidFill>
                <a:latin typeface="Century Gothic" pitchFamily="34" charset="0"/>
                <a:cs typeface="Century Gothic" pitchFamily="34" charset="0"/>
              </a:rPr>
              <a:t>Progress errors during conversion execution such as </a:t>
            </a:r>
            <a:r>
              <a:rPr lang="en-US" altLang="zh-CN" sz="2400" dirty="0" smtClean="0">
                <a:solidFill>
                  <a:srgbClr val="4F4F4F"/>
                </a:solidFill>
                <a:latin typeface="Century Gothic" pitchFamily="34" charset="0"/>
                <a:ea typeface="SimSun" pitchFamily="2" charset="-122"/>
              </a:rPr>
              <a:t>“Record Already exists with Daybook Code = 0.”</a:t>
            </a:r>
            <a:r>
              <a:rPr lang="en-US" altLang="zh-CN" sz="3600" dirty="0" smtClean="0">
                <a:solidFill>
                  <a:srgbClr val="4F4F4F"/>
                </a:solidFill>
                <a:latin typeface="Century Gothic" pitchFamily="34" charset="0"/>
                <a:ea typeface="SimSun" pitchFamily="2" charset="-122"/>
              </a:rPr>
              <a:t> </a:t>
            </a:r>
            <a:endParaRPr lang="en-IE" sz="3200" dirty="0" smtClean="0">
              <a:solidFill>
                <a:srgbClr val="4F4F4F"/>
              </a:solidFill>
              <a:latin typeface="Century Gothic" pitchFamily="34" charset="0"/>
              <a:cs typeface="Century Gothic" pitchFamily="34" charset="0"/>
            </a:endParaRPr>
          </a:p>
          <a:p>
            <a:pPr eaLnBrk="1" hangingPunct="1"/>
            <a:r>
              <a:rPr lang="en-US" altLang="zh-CN" sz="2000" dirty="0" smtClean="0">
                <a:solidFill>
                  <a:srgbClr val="4F4F4F"/>
                </a:solidFill>
                <a:latin typeface="Century Gothic" pitchFamily="34" charset="0"/>
                <a:ea typeface="SimSun" pitchFamily="2" charset="-122"/>
              </a:rPr>
              <a:t>The conversion could not find the default daybook codes because they were not entered or there was an earlier error </a:t>
            </a:r>
            <a:r>
              <a:rPr lang="en-US" altLang="zh-CN" sz="2000" smtClean="0">
                <a:solidFill>
                  <a:srgbClr val="4F4F4F"/>
                </a:solidFill>
                <a:latin typeface="Century Gothic" pitchFamily="34" charset="0"/>
                <a:ea typeface="SimSun" pitchFamily="2" charset="-122"/>
              </a:rPr>
              <a:t>that prevented the conversion from writing these </a:t>
            </a:r>
            <a:r>
              <a:rPr lang="en-US" altLang="zh-CN" sz="2000" dirty="0" smtClean="0">
                <a:solidFill>
                  <a:srgbClr val="4F4F4F"/>
                </a:solidFill>
                <a:latin typeface="Century Gothic" pitchFamily="34" charset="0"/>
                <a:ea typeface="SimSun" pitchFamily="2" charset="-122"/>
              </a:rPr>
              <a:t>values to the xml file</a:t>
            </a:r>
          </a:p>
          <a:p>
            <a:pPr eaLnBrk="1" hangingPunct="1"/>
            <a:r>
              <a:rPr lang="en-US" altLang="zh-CN" sz="2000" dirty="0" smtClean="0">
                <a:solidFill>
                  <a:srgbClr val="4F4F4F"/>
                </a:solidFill>
                <a:latin typeface="Century Gothic" pitchFamily="34" charset="0"/>
                <a:ea typeface="SimSun" pitchFamily="2" charset="-122"/>
              </a:rPr>
              <a:t>Update the values using the Conversion Parameters Utility</a:t>
            </a:r>
            <a:endParaRPr lang="en-US" sz="2000" dirty="0" smtClean="0">
              <a:solidFill>
                <a:srgbClr val="4F4F4F"/>
              </a:solidFill>
              <a:latin typeface="Century Gothic" pitchFamily="34" charset="0"/>
              <a:cs typeface="Century Gothic" pitchFamily="34" charset="0"/>
            </a:endParaRPr>
          </a:p>
          <a:p>
            <a:pPr eaLnBrk="1" hangingPunct="1"/>
            <a:r>
              <a:rPr lang="en-US" sz="2000" dirty="0" smtClean="0">
                <a:solidFill>
                  <a:srgbClr val="4F4F4F"/>
                </a:solidFill>
                <a:latin typeface="Century Gothic" pitchFamily="34" charset="0"/>
                <a:cs typeface="Century Gothic" pitchFamily="34" charset="0"/>
              </a:rPr>
              <a:t>If the conversion or upgrade </a:t>
            </a:r>
            <a:r>
              <a:rPr lang="en-US" sz="2000" smtClean="0">
                <a:solidFill>
                  <a:srgbClr val="4F4F4F"/>
                </a:solidFill>
                <a:latin typeface="Century Gothic" pitchFamily="34" charset="0"/>
                <a:cs typeface="Century Gothic" pitchFamily="34" charset="0"/>
              </a:rPr>
              <a:t>execution failed and </a:t>
            </a:r>
            <a:r>
              <a:rPr lang="en-US" sz="2000" dirty="0" smtClean="0">
                <a:solidFill>
                  <a:srgbClr val="4F4F4F"/>
                </a:solidFill>
                <a:latin typeface="Century Gothic" pitchFamily="34" charset="0"/>
                <a:cs typeface="Century Gothic" pitchFamily="34" charset="0"/>
              </a:rPr>
              <a:t>terminated prematurely, </a:t>
            </a:r>
            <a:r>
              <a:rPr lang="en-US" sz="2000" smtClean="0">
                <a:solidFill>
                  <a:srgbClr val="4F4F4F"/>
                </a:solidFill>
                <a:latin typeface="Century Gothic" pitchFamily="34" charset="0"/>
                <a:cs typeface="Century Gothic" pitchFamily="34" charset="0"/>
              </a:rPr>
              <a:t>you must determine </a:t>
            </a:r>
            <a:r>
              <a:rPr lang="en-US" sz="2000" dirty="0" smtClean="0">
                <a:solidFill>
                  <a:srgbClr val="4F4F4F"/>
                </a:solidFill>
                <a:latin typeface="Century Gothic" pitchFamily="34" charset="0"/>
                <a:cs typeface="Century Gothic" pitchFamily="34" charset="0"/>
              </a:rPr>
              <a:t>the </a:t>
            </a:r>
            <a:r>
              <a:rPr lang="en-US" sz="2000" smtClean="0">
                <a:solidFill>
                  <a:srgbClr val="4F4F4F"/>
                </a:solidFill>
                <a:latin typeface="Century Gothic" pitchFamily="34" charset="0"/>
                <a:cs typeface="Century Gothic" pitchFamily="34" charset="0"/>
              </a:rPr>
              <a:t>root cause and </a:t>
            </a:r>
            <a:r>
              <a:rPr lang="en-US" sz="2000" dirty="0" smtClean="0">
                <a:solidFill>
                  <a:srgbClr val="4F4F4F"/>
                </a:solidFill>
                <a:latin typeface="Century Gothic" pitchFamily="34" charset="0"/>
                <a:cs typeface="Century Gothic" pitchFamily="34" charset="0"/>
              </a:rPr>
              <a:t>correct it in the source environment</a:t>
            </a:r>
            <a:r>
              <a:rPr lang="en-US" sz="2000" smtClean="0">
                <a:solidFill>
                  <a:srgbClr val="4F4F4F"/>
                </a:solidFill>
                <a:latin typeface="Century Gothic" pitchFamily="34" charset="0"/>
                <a:cs typeface="Century Gothic" pitchFamily="34" charset="0"/>
              </a:rPr>
              <a:t>. You need </a:t>
            </a:r>
            <a:r>
              <a:rPr lang="en-US" sz="2000" dirty="0" smtClean="0">
                <a:solidFill>
                  <a:srgbClr val="4F4F4F"/>
                </a:solidFill>
                <a:latin typeface="Century Gothic" pitchFamily="34" charset="0"/>
                <a:cs typeface="Century Gothic" pitchFamily="34" charset="0"/>
              </a:rPr>
              <a:t>to restart the conversion from the </a:t>
            </a:r>
            <a:r>
              <a:rPr lang="en-US" sz="2000" smtClean="0">
                <a:solidFill>
                  <a:srgbClr val="4F4F4F"/>
                </a:solidFill>
                <a:latin typeface="Century Gothic" pitchFamily="34" charset="0"/>
                <a:cs typeface="Century Gothic" pitchFamily="34" charset="0"/>
              </a:rPr>
              <a:t>beginning by reinstalling QDT </a:t>
            </a:r>
            <a:r>
              <a:rPr lang="en-US" sz="2000" dirty="0" smtClean="0">
                <a:solidFill>
                  <a:srgbClr val="4F4F4F"/>
                </a:solidFill>
                <a:latin typeface="Century Gothic" pitchFamily="34" charset="0"/>
                <a:cs typeface="Century Gothic" pitchFamily="34" charset="0"/>
              </a:rPr>
              <a:t>and QAD Enterprise Edition</a:t>
            </a:r>
          </a:p>
          <a:p>
            <a:pPr eaLnBrk="1" hangingPunct="1"/>
            <a:endParaRPr lang="en-US" dirty="0" smtClean="0">
              <a:solidFill>
                <a:srgbClr val="4F4F4F"/>
              </a:solidFill>
              <a:latin typeface="Century Gothic" pitchFamily="34" charset="0"/>
              <a:cs typeface="Century Gothic" pitchFamily="34" charset="0"/>
            </a:endParaRPr>
          </a:p>
        </p:txBody>
      </p:sp>
      <p:sp>
        <p:nvSpPr>
          <p:cNvPr id="67586" name="Rectangle 2"/>
          <p:cNvSpPr>
            <a:spLocks noGrp="1" noChangeArrowheads="1"/>
          </p:cNvSpPr>
          <p:nvPr>
            <p:ph type="title"/>
          </p:nvPr>
        </p:nvSpPr>
        <p:spPr>
          <a:xfrm>
            <a:off x="457200" y="182563"/>
            <a:ext cx="8229600" cy="709612"/>
          </a:xfrm>
        </p:spPr>
        <p:txBody>
          <a:bodyPr anchor="b"/>
          <a:lstStyle/>
          <a:p>
            <a:pPr eaLnBrk="1" hangingPunct="1"/>
            <a:r>
              <a:rPr lang="en-IE" dirty="0" smtClean="0">
                <a:solidFill>
                  <a:srgbClr val="4F4F4F"/>
                </a:solidFill>
                <a:latin typeface="Century Gothic" pitchFamily="34" charset="0"/>
                <a:cs typeface="Century Gothic" pitchFamily="34" charset="0"/>
              </a:rPr>
              <a:t>Troubleshooting</a:t>
            </a:r>
            <a:endParaRPr lang="en-US" dirty="0" smtClean="0">
              <a:solidFill>
                <a:srgbClr val="4F4F4F"/>
              </a:solidFill>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3"/>
          <p:cNvSpPr>
            <a:spLocks noGrp="1" noChangeArrowheads="1"/>
          </p:cNvSpPr>
          <p:nvPr>
            <p:ph idx="1"/>
          </p:nvPr>
        </p:nvSpPr>
        <p:spPr>
          <a:xfrm>
            <a:off x="457200" y="892175"/>
            <a:ext cx="8229600" cy="5424488"/>
          </a:xfrm>
        </p:spPr>
        <p:txBody>
          <a:bodyPr tIns="91440" bIns="91440"/>
          <a:lstStyle/>
          <a:p>
            <a:pPr marL="0" indent="0" defTabSz="914400" eaLnBrk="1" hangingPunct="1">
              <a:buNone/>
            </a:pPr>
            <a:r>
              <a:rPr lang="en-IE" dirty="0" smtClean="0">
                <a:solidFill>
                  <a:srgbClr val="4F4F4F"/>
                </a:solidFill>
                <a:latin typeface="Century Gothic" pitchFamily="34" charset="0"/>
                <a:cs typeface="Century Gothic" pitchFamily="34" charset="0"/>
              </a:rPr>
              <a:t>Progress errors during conversion execution such as </a:t>
            </a:r>
            <a:r>
              <a:rPr lang="en-US" altLang="zh-CN" dirty="0" smtClean="0">
                <a:solidFill>
                  <a:srgbClr val="4F4F4F"/>
                </a:solidFill>
                <a:latin typeface="Century Gothic" pitchFamily="34" charset="0"/>
                <a:ea typeface="SimSun" pitchFamily="2" charset="-122"/>
              </a:rPr>
              <a:t>“Could not start financial session. -5”</a:t>
            </a:r>
            <a:endParaRPr lang="en-IE" altLang="zh-CN" dirty="0" smtClean="0">
              <a:solidFill>
                <a:srgbClr val="4F4F4F"/>
              </a:solidFill>
              <a:latin typeface="Century Gothic" pitchFamily="34" charset="0"/>
              <a:ea typeface="SimSun" pitchFamily="2" charset="-122"/>
            </a:endParaRPr>
          </a:p>
          <a:p>
            <a:pPr marL="457200" indent="-457200" defTabSz="914400" eaLnBrk="1" hangingPunct="1"/>
            <a:r>
              <a:rPr lang="en-IE" sz="2400" smtClean="0">
                <a:solidFill>
                  <a:srgbClr val="4F4F4F"/>
                </a:solidFill>
                <a:latin typeface="Century Gothic" pitchFamily="34" charset="0"/>
                <a:cs typeface="Century Gothic" pitchFamily="34" charset="0"/>
              </a:rPr>
              <a:t>Potential causes</a:t>
            </a:r>
            <a:endParaRPr lang="en-IE" sz="2400" dirty="0" smtClean="0">
              <a:solidFill>
                <a:srgbClr val="4F4F4F"/>
              </a:solidFill>
              <a:latin typeface="Century Gothic" pitchFamily="34" charset="0"/>
              <a:cs typeface="Century Gothic" pitchFamily="34" charset="0"/>
            </a:endParaRPr>
          </a:p>
          <a:p>
            <a:pPr marL="798513" lvl="1" indent="-239713" defTabSz="914400" eaLnBrk="1" hangingPunct="1"/>
            <a:r>
              <a:rPr lang="en-US" sz="2000" dirty="0" smtClean="0">
                <a:solidFill>
                  <a:srgbClr val="4F4F4F"/>
                </a:solidFill>
                <a:latin typeface="Century Gothic" pitchFamily="34" charset="0"/>
                <a:cs typeface="Century Gothic" pitchFamily="34" charset="0"/>
              </a:rPr>
              <a:t>The financial application server is not running</a:t>
            </a:r>
          </a:p>
          <a:p>
            <a:pPr marL="798513" lvl="1" indent="-239713" defTabSz="914400" eaLnBrk="1" hangingPunct="1"/>
            <a:r>
              <a:rPr lang="en-US" sz="2000" dirty="0" smtClean="0">
                <a:solidFill>
                  <a:srgbClr val="4F4F4F"/>
                </a:solidFill>
                <a:latin typeface="Century Gothic" pitchFamily="34" charset="0"/>
                <a:cs typeface="Century Gothic" pitchFamily="34" charset="0"/>
              </a:rPr>
              <a:t>The license keys are out of date</a:t>
            </a:r>
            <a:endParaRPr lang="en-IE" sz="2000" dirty="0" smtClean="0">
              <a:solidFill>
                <a:srgbClr val="4F4F4F"/>
              </a:solidFill>
              <a:latin typeface="Century Gothic" pitchFamily="34" charset="0"/>
              <a:cs typeface="Century Gothic" pitchFamily="34" charset="0"/>
            </a:endParaRPr>
          </a:p>
          <a:p>
            <a:pPr marL="512064" indent="-533400" defTabSz="914400" eaLnBrk="1" hangingPunct="1"/>
            <a:r>
              <a:rPr lang="en-IE" sz="2400" dirty="0" smtClean="0">
                <a:solidFill>
                  <a:srgbClr val="4F4F4F"/>
                </a:solidFill>
                <a:latin typeface="Century Gothic" pitchFamily="34" charset="0"/>
                <a:cs typeface="Century Gothic" pitchFamily="34" charset="0"/>
              </a:rPr>
              <a:t>Fix: Start the financial application server</a:t>
            </a:r>
            <a:endParaRPr lang="en-US" sz="2400" dirty="0" smtClean="0">
              <a:solidFill>
                <a:srgbClr val="4F4F4F"/>
              </a:solidFill>
              <a:latin typeface="Century Gothic" pitchFamily="34" charset="0"/>
              <a:cs typeface="Century Gothic" pitchFamily="34" charset="0"/>
            </a:endParaRPr>
          </a:p>
          <a:p>
            <a:pPr marL="512064" indent="-533400" defTabSz="914400" eaLnBrk="1" hangingPunct="1"/>
            <a:r>
              <a:rPr lang="en-US" sz="2400" dirty="0" smtClean="0"/>
              <a:t>If the conversion or </a:t>
            </a:r>
            <a:r>
              <a:rPr lang="en-US" sz="2400" smtClean="0"/>
              <a:t>upgrade execution failed and </a:t>
            </a:r>
            <a:r>
              <a:rPr lang="en-US" sz="2400" dirty="0" smtClean="0"/>
              <a:t>terminated prematurely</a:t>
            </a:r>
            <a:r>
              <a:rPr lang="en-US" sz="2400" smtClean="0"/>
              <a:t>, you must determine </a:t>
            </a:r>
            <a:r>
              <a:rPr lang="en-US" sz="2400" dirty="0" smtClean="0"/>
              <a:t>the root </a:t>
            </a:r>
            <a:r>
              <a:rPr lang="en-US" sz="2400" smtClean="0"/>
              <a:t>cause and </a:t>
            </a:r>
            <a:r>
              <a:rPr lang="en-US" sz="2400" dirty="0" smtClean="0"/>
              <a:t>correct it in the source environment</a:t>
            </a:r>
            <a:r>
              <a:rPr lang="en-US" sz="2400" smtClean="0"/>
              <a:t>. You need </a:t>
            </a:r>
            <a:r>
              <a:rPr lang="en-US" sz="2400" dirty="0" smtClean="0"/>
              <a:t>to restart the conversion from the beginning by doing a reinstallation of QDT and QAD Enterprise Edition </a:t>
            </a:r>
            <a:endParaRPr lang="en-US" sz="2400" dirty="0" smtClean="0">
              <a:solidFill>
                <a:srgbClr val="4F4F4F"/>
              </a:solidFill>
              <a:latin typeface="Century Gothic" pitchFamily="34" charset="0"/>
              <a:cs typeface="Century Gothic" pitchFamily="34" charset="0"/>
            </a:endParaRPr>
          </a:p>
        </p:txBody>
      </p:sp>
      <p:sp>
        <p:nvSpPr>
          <p:cNvPr id="68610" name="Rectangle 2"/>
          <p:cNvSpPr>
            <a:spLocks noGrp="1" noChangeArrowheads="1"/>
          </p:cNvSpPr>
          <p:nvPr>
            <p:ph type="title"/>
          </p:nvPr>
        </p:nvSpPr>
        <p:spPr>
          <a:xfrm>
            <a:off x="457200" y="182563"/>
            <a:ext cx="8229600" cy="709612"/>
          </a:xfrm>
        </p:spPr>
        <p:txBody>
          <a:bodyPr anchor="b"/>
          <a:lstStyle/>
          <a:p>
            <a:pPr eaLnBrk="1" hangingPunct="1"/>
            <a:r>
              <a:rPr lang="en-IE" dirty="0" smtClean="0">
                <a:solidFill>
                  <a:srgbClr val="4F4F4F"/>
                </a:solidFill>
                <a:latin typeface="Century Gothic" pitchFamily="34" charset="0"/>
                <a:cs typeface="Century Gothic" pitchFamily="34" charset="0"/>
              </a:rPr>
              <a:t>Troubleshooting</a:t>
            </a:r>
            <a:endParaRPr lang="en-US" dirty="0" smtClean="0">
              <a:solidFill>
                <a:srgbClr val="4F4F4F"/>
              </a:solidFill>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3"/>
          <p:cNvSpPr>
            <a:spLocks noChangeArrowheads="1"/>
          </p:cNvSpPr>
          <p:nvPr/>
        </p:nvSpPr>
        <p:spPr bwMode="auto">
          <a:xfrm>
            <a:off x="487363" y="665163"/>
            <a:ext cx="8153400" cy="5053012"/>
          </a:xfrm>
          <a:prstGeom prst="rect">
            <a:avLst/>
          </a:prstGeom>
          <a:noFill/>
          <a:ln w="9525">
            <a:noFill/>
            <a:miter lim="800000"/>
            <a:headEnd/>
            <a:tailEnd/>
          </a:ln>
        </p:spPr>
        <p:txBody>
          <a:bodyPr tIns="91440" bIns="91440"/>
          <a:lstStyle/>
          <a:p>
            <a:pPr marL="342900" indent="-342900" algn="ctr">
              <a:spcBef>
                <a:spcPct val="20000"/>
              </a:spcBef>
              <a:buClr>
                <a:srgbClr val="F79646"/>
              </a:buClr>
              <a:buFont typeface="Arial" charset="0"/>
              <a:buNone/>
            </a:pPr>
            <a:endParaRPr lang="en-US" sz="4000" b="1" dirty="0">
              <a:solidFill>
                <a:srgbClr val="4F4F4F"/>
              </a:solidFill>
              <a:latin typeface="Century Gothic" pitchFamily="34" charset="0"/>
            </a:endParaRPr>
          </a:p>
          <a:p>
            <a:pPr marL="342900" indent="-342900" algn="ctr">
              <a:spcBef>
                <a:spcPct val="20000"/>
              </a:spcBef>
              <a:buClr>
                <a:srgbClr val="F79646"/>
              </a:buClr>
              <a:buFont typeface="Arial" charset="0"/>
              <a:buNone/>
            </a:pPr>
            <a:endParaRPr lang="en-US" sz="4000" b="1" dirty="0">
              <a:solidFill>
                <a:srgbClr val="4F4F4F"/>
              </a:solidFill>
              <a:latin typeface="Century Gothic" pitchFamily="34" charset="0"/>
            </a:endParaRPr>
          </a:p>
          <a:p>
            <a:pPr marL="342900" indent="-342900" algn="ctr">
              <a:spcBef>
                <a:spcPct val="20000"/>
              </a:spcBef>
              <a:buClr>
                <a:srgbClr val="F79646"/>
              </a:buClr>
              <a:buFont typeface="Arial" charset="0"/>
              <a:buNone/>
            </a:pPr>
            <a:endParaRPr lang="en-US" sz="4000" b="1" dirty="0">
              <a:solidFill>
                <a:srgbClr val="4F4F4F"/>
              </a:solidFill>
              <a:latin typeface="Century Gothic" pitchFamily="34" charset="0"/>
            </a:endParaRPr>
          </a:p>
          <a:p>
            <a:pPr marL="342900" indent="-342900" algn="ctr">
              <a:spcBef>
                <a:spcPct val="20000"/>
              </a:spcBef>
              <a:buClr>
                <a:srgbClr val="F79646"/>
              </a:buClr>
              <a:buFont typeface="Arial" charset="0"/>
              <a:buNone/>
            </a:pPr>
            <a:r>
              <a:rPr lang="en-US" sz="4000" b="1" dirty="0">
                <a:solidFill>
                  <a:srgbClr val="4F4F4F"/>
                </a:solidFill>
                <a:latin typeface="Century Gothic" pitchFamily="34" charset="0"/>
              </a:rPr>
              <a:t>Questions?</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3"/>
          <p:cNvSpPr>
            <a:spLocks noChangeArrowheads="1"/>
          </p:cNvSpPr>
          <p:nvPr/>
        </p:nvSpPr>
        <p:spPr bwMode="auto">
          <a:xfrm>
            <a:off x="828675" y="2716213"/>
            <a:ext cx="7467600" cy="609600"/>
          </a:xfrm>
          <a:prstGeom prst="rect">
            <a:avLst/>
          </a:prstGeom>
          <a:noFill/>
          <a:ln w="9525">
            <a:noFill/>
            <a:miter lim="800000"/>
            <a:headEnd/>
            <a:tailEnd/>
          </a:ln>
        </p:spPr>
        <p:txBody>
          <a:bodyPr anchor="b"/>
          <a:lstStyle/>
          <a:p>
            <a:pPr algn="ctr" defTabSz="914400">
              <a:lnSpc>
                <a:spcPct val="90000"/>
              </a:lnSpc>
            </a:pPr>
            <a:r>
              <a:rPr lang="en-US" sz="3200" b="1" dirty="0">
                <a:solidFill>
                  <a:srgbClr val="4F4F4F"/>
                </a:solidFill>
                <a:latin typeface="Century Gothic" pitchFamily="34" charset="0"/>
              </a:rPr>
              <a:t>EE Conversion Exercise</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3"/>
          <p:cNvSpPr>
            <a:spLocks noGrp="1" noChangeArrowheads="1"/>
          </p:cNvSpPr>
          <p:nvPr>
            <p:ph idx="1"/>
          </p:nvPr>
        </p:nvSpPr>
        <p:spPr>
          <a:xfrm>
            <a:off x="457200" y="892175"/>
            <a:ext cx="8229600" cy="5424488"/>
          </a:xfrm>
        </p:spPr>
        <p:txBody>
          <a:bodyPr tIns="91440" bIns="91440"/>
          <a:lstStyle/>
          <a:p>
            <a:pPr eaLnBrk="1" hangingPunct="1"/>
            <a:r>
              <a:rPr lang="en-US" dirty="0" smtClean="0">
                <a:solidFill>
                  <a:srgbClr val="4F4F4F"/>
                </a:solidFill>
                <a:latin typeface="Century Gothic" pitchFamily="34" charset="0"/>
                <a:cs typeface="Century Gothic" pitchFamily="34" charset="0"/>
              </a:rPr>
              <a:t>Prepare the source databases</a:t>
            </a:r>
          </a:p>
          <a:p>
            <a:pPr marL="365760" lvl="1" indent="0" eaLnBrk="1" hangingPunct="1">
              <a:buNone/>
            </a:pPr>
            <a:r>
              <a:rPr lang="en-US" dirty="0" smtClean="0">
                <a:solidFill>
                  <a:srgbClr val="4F4F4F"/>
                </a:solidFill>
                <a:latin typeface="Century Gothic" pitchFamily="34" charset="0"/>
                <a:cs typeface="Century Gothic" pitchFamily="34" charset="0"/>
              </a:rPr>
              <a:t>Migrate database to latest </a:t>
            </a:r>
            <a:r>
              <a:rPr lang="en-US" smtClean="0">
                <a:solidFill>
                  <a:srgbClr val="4F4F4F"/>
                </a:solidFill>
                <a:latin typeface="Century Gothic" pitchFamily="34" charset="0"/>
                <a:cs typeface="Century Gothic" pitchFamily="34" charset="0"/>
              </a:rPr>
              <a:t>Progress version</a:t>
            </a:r>
            <a:endParaRPr lang="en-IE" dirty="0" smtClean="0">
              <a:solidFill>
                <a:srgbClr val="4F4F4F"/>
              </a:solidFill>
              <a:latin typeface="Century Gothic" pitchFamily="34" charset="0"/>
              <a:cs typeface="Century Gothic" pitchFamily="34" charset="0"/>
            </a:endParaRPr>
          </a:p>
          <a:p>
            <a:pPr eaLnBrk="1" hangingPunct="1"/>
            <a:r>
              <a:rPr lang="en-IE" smtClean="0">
                <a:solidFill>
                  <a:srgbClr val="4F4F4F"/>
                </a:solidFill>
                <a:latin typeface="Century Gothic" pitchFamily="34" charset="0"/>
                <a:cs typeface="Century Gothic" pitchFamily="34" charset="0"/>
              </a:rPr>
              <a:t>Conversion </a:t>
            </a:r>
            <a:r>
              <a:rPr lang="en-IE" dirty="0" smtClean="0">
                <a:solidFill>
                  <a:srgbClr val="4F4F4F"/>
                </a:solidFill>
                <a:latin typeface="Century Gothic" pitchFamily="34" charset="0"/>
                <a:cs typeface="Century Gothic" pitchFamily="34" charset="0"/>
              </a:rPr>
              <a:t>execution will not start if there are errors in the Data Preparation Report</a:t>
            </a:r>
          </a:p>
          <a:p>
            <a:pPr marL="365760" lvl="1" indent="0" eaLnBrk="1" hangingPunct="1">
              <a:buNone/>
            </a:pPr>
            <a:r>
              <a:rPr lang="en-IE" smtClean="0">
                <a:solidFill>
                  <a:srgbClr val="4F4F4F"/>
                </a:solidFill>
                <a:latin typeface="Century Gothic" pitchFamily="34" charset="0"/>
                <a:cs typeface="Century Gothic" pitchFamily="34" charset="0"/>
              </a:rPr>
              <a:t>You must resolve all preconversion </a:t>
            </a:r>
            <a:r>
              <a:rPr lang="en-IE" dirty="0" smtClean="0">
                <a:solidFill>
                  <a:srgbClr val="4F4F4F"/>
                </a:solidFill>
                <a:latin typeface="Century Gothic" pitchFamily="34" charset="0"/>
                <a:cs typeface="Century Gothic" pitchFamily="34" charset="0"/>
              </a:rPr>
              <a:t>errors before beginning this stage</a:t>
            </a:r>
            <a:endParaRPr lang="en-US" dirty="0" smtClean="0">
              <a:solidFill>
                <a:srgbClr val="4F4F4F"/>
              </a:solidFill>
              <a:latin typeface="Century Gothic" pitchFamily="34" charset="0"/>
              <a:cs typeface="Century Gothic" pitchFamily="34" charset="0"/>
            </a:endParaRPr>
          </a:p>
          <a:p>
            <a:pPr lvl="1" eaLnBrk="1" hangingPunct="1"/>
            <a:endParaRPr lang="en-US" dirty="0" smtClean="0">
              <a:solidFill>
                <a:srgbClr val="4F4F4F"/>
              </a:solidFill>
              <a:latin typeface="Century Gothic" pitchFamily="34" charset="0"/>
              <a:cs typeface="Century Gothic" pitchFamily="34" charset="0"/>
            </a:endParaRPr>
          </a:p>
        </p:txBody>
      </p:sp>
      <p:sp>
        <p:nvSpPr>
          <p:cNvPr id="25602" name="Rectangle 2"/>
          <p:cNvSpPr>
            <a:spLocks noGrp="1" noChangeArrowheads="1"/>
          </p:cNvSpPr>
          <p:nvPr>
            <p:ph type="title"/>
          </p:nvPr>
        </p:nvSpPr>
        <p:spPr>
          <a:xfrm>
            <a:off x="457200" y="182563"/>
            <a:ext cx="8229600" cy="709612"/>
          </a:xfrm>
        </p:spPr>
        <p:txBody>
          <a:bodyPr anchor="b"/>
          <a:lstStyle/>
          <a:p>
            <a:pPr eaLnBrk="1" hangingPunct="1"/>
            <a:r>
              <a:rPr lang="en-IE" dirty="0" smtClean="0">
                <a:solidFill>
                  <a:srgbClr val="4F4F4F"/>
                </a:solidFill>
                <a:latin typeface="Century Gothic" pitchFamily="34" charset="0"/>
                <a:cs typeface="Century Gothic" pitchFamily="34" charset="0"/>
              </a:rPr>
              <a:t>Conversion Execution Process</a:t>
            </a:r>
            <a:endParaRPr lang="en-US" dirty="0" smtClean="0">
              <a:solidFill>
                <a:srgbClr val="4F4F4F"/>
              </a:solidFill>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3"/>
          <p:cNvSpPr>
            <a:spLocks noGrp="1" noChangeArrowheads="1"/>
          </p:cNvSpPr>
          <p:nvPr>
            <p:ph idx="1"/>
          </p:nvPr>
        </p:nvSpPr>
        <p:spPr>
          <a:xfrm>
            <a:off x="457200" y="892175"/>
            <a:ext cx="8229600" cy="5424488"/>
          </a:xfrm>
        </p:spPr>
        <p:txBody>
          <a:bodyPr tIns="91440" bIns="91440"/>
          <a:lstStyle/>
          <a:p>
            <a:pPr eaLnBrk="1" hangingPunct="1"/>
            <a:r>
              <a:rPr lang="en-US" dirty="0" smtClean="0">
                <a:solidFill>
                  <a:srgbClr val="4F4F4F"/>
                </a:solidFill>
                <a:latin typeface="Century Gothic" pitchFamily="34" charset="0"/>
                <a:cs typeface="Century Gothic" pitchFamily="34" charset="0"/>
              </a:rPr>
              <a:t>Install and configure software</a:t>
            </a:r>
          </a:p>
          <a:p>
            <a:pPr lvl="1" eaLnBrk="1" hangingPunct="1"/>
            <a:r>
              <a:rPr lang="en-IE" dirty="0" smtClean="0">
                <a:solidFill>
                  <a:srgbClr val="4F4F4F"/>
                </a:solidFill>
                <a:latin typeface="Century Gothic" pitchFamily="34" charset="0"/>
                <a:cs typeface="Century Gothic" pitchFamily="34" charset="0"/>
              </a:rPr>
              <a:t>Install the latest version of QDT that includes conversions</a:t>
            </a:r>
          </a:p>
          <a:p>
            <a:pPr marL="731520" lvl="2" indent="0" eaLnBrk="1" hangingPunct="1">
              <a:buNone/>
            </a:pPr>
            <a:r>
              <a:rPr lang="en-IE" dirty="0" smtClean="0">
                <a:solidFill>
                  <a:srgbClr val="4F4F4F"/>
                </a:solidFill>
                <a:latin typeface="Century Gothic" pitchFamily="34" charset="0"/>
                <a:cs typeface="Century Gothic" pitchFamily="34" charset="0"/>
              </a:rPr>
              <a:t>Note: Conversion software is not deployed on QAD EE media; therefore, a separate download of QDT with conversions included is required</a:t>
            </a:r>
          </a:p>
          <a:p>
            <a:pPr lvl="1" eaLnBrk="1" hangingPunct="1"/>
            <a:r>
              <a:rPr lang="en-IE" dirty="0" smtClean="0">
                <a:solidFill>
                  <a:srgbClr val="4F4F4F"/>
                </a:solidFill>
                <a:latin typeface="Century Gothic" pitchFamily="34" charset="0"/>
                <a:cs typeface="Century Gothic" pitchFamily="34" charset="0"/>
              </a:rPr>
              <a:t>Use latest version of QDT </a:t>
            </a:r>
          </a:p>
          <a:p>
            <a:pPr marL="731520" lvl="2" indent="0" eaLnBrk="1" hangingPunct="1">
              <a:buNone/>
            </a:pPr>
            <a:r>
              <a:rPr lang="en-IE" dirty="0" smtClean="0">
                <a:solidFill>
                  <a:srgbClr val="4F4F4F"/>
                </a:solidFill>
                <a:latin typeface="Century Gothic" pitchFamily="34" charset="0"/>
                <a:cs typeface="Century Gothic" pitchFamily="34" charset="0"/>
              </a:rPr>
              <a:t>Install QAD Enterprise Edition</a:t>
            </a:r>
          </a:p>
          <a:p>
            <a:pPr eaLnBrk="1" hangingPunct="1"/>
            <a:r>
              <a:rPr lang="en-IE" dirty="0" smtClean="0">
                <a:solidFill>
                  <a:srgbClr val="4F4F4F"/>
                </a:solidFill>
                <a:latin typeface="Century Gothic" pitchFamily="34" charset="0"/>
                <a:cs typeface="Century Gothic" pitchFamily="34" charset="0"/>
              </a:rPr>
              <a:t>Note: You may need to update the QAD EE patch level</a:t>
            </a:r>
          </a:p>
          <a:p>
            <a:pPr lvl="1" eaLnBrk="1" hangingPunct="1"/>
            <a:endParaRPr lang="en-US" dirty="0" smtClean="0">
              <a:solidFill>
                <a:srgbClr val="4F4F4F"/>
              </a:solidFill>
              <a:latin typeface="Century Gothic" pitchFamily="34" charset="0"/>
              <a:cs typeface="Century Gothic" pitchFamily="34" charset="0"/>
            </a:endParaRPr>
          </a:p>
        </p:txBody>
      </p:sp>
      <p:sp>
        <p:nvSpPr>
          <p:cNvPr id="27650" name="Rectangle 2"/>
          <p:cNvSpPr>
            <a:spLocks noGrp="1" noChangeArrowheads="1"/>
          </p:cNvSpPr>
          <p:nvPr>
            <p:ph type="title"/>
          </p:nvPr>
        </p:nvSpPr>
        <p:spPr>
          <a:xfrm>
            <a:off x="457200" y="182563"/>
            <a:ext cx="8229600" cy="709612"/>
          </a:xfrm>
        </p:spPr>
        <p:txBody>
          <a:bodyPr anchor="b"/>
          <a:lstStyle/>
          <a:p>
            <a:pPr eaLnBrk="1" hangingPunct="1"/>
            <a:r>
              <a:rPr lang="en-IE" dirty="0" smtClean="0">
                <a:solidFill>
                  <a:srgbClr val="4F4F4F"/>
                </a:solidFill>
                <a:latin typeface="Century Gothic" pitchFamily="34" charset="0"/>
                <a:cs typeface="Century Gothic" pitchFamily="34" charset="0"/>
              </a:rPr>
              <a:t>Conversion Execution Process</a:t>
            </a:r>
            <a:endParaRPr lang="en-US" dirty="0" smtClean="0">
              <a:solidFill>
                <a:srgbClr val="4F4F4F"/>
              </a:solidFill>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3"/>
          <p:cNvSpPr>
            <a:spLocks noGrp="1" noChangeArrowheads="1"/>
          </p:cNvSpPr>
          <p:nvPr>
            <p:ph idx="1"/>
          </p:nvPr>
        </p:nvSpPr>
        <p:spPr>
          <a:xfrm>
            <a:off x="457200" y="892175"/>
            <a:ext cx="8229600" cy="5424488"/>
          </a:xfrm>
        </p:spPr>
        <p:txBody>
          <a:bodyPr tIns="91440" bIns="91440"/>
          <a:lstStyle/>
          <a:p>
            <a:pPr marL="0" indent="0" eaLnBrk="1" hangingPunct="1">
              <a:lnSpc>
                <a:spcPct val="90000"/>
              </a:lnSpc>
              <a:buNone/>
            </a:pPr>
            <a:r>
              <a:rPr lang="en-US" sz="1800" dirty="0" smtClean="0">
                <a:solidFill>
                  <a:srgbClr val="4F4F4F"/>
                </a:solidFill>
                <a:latin typeface="Century Gothic" pitchFamily="34" charset="0"/>
                <a:cs typeface="Century Gothic" pitchFamily="34" charset="0"/>
              </a:rPr>
              <a:t>You should not run the Configure QAD EE option during a conversion. It is only required when doing a clean install with no conversion planned</a:t>
            </a:r>
          </a:p>
        </p:txBody>
      </p:sp>
      <p:sp>
        <p:nvSpPr>
          <p:cNvPr id="29698" name="Rectangle 2"/>
          <p:cNvSpPr>
            <a:spLocks noGrp="1" noChangeArrowheads="1"/>
          </p:cNvSpPr>
          <p:nvPr>
            <p:ph type="title"/>
          </p:nvPr>
        </p:nvSpPr>
        <p:spPr>
          <a:xfrm>
            <a:off x="457200" y="182563"/>
            <a:ext cx="8229600" cy="709612"/>
          </a:xfrm>
        </p:spPr>
        <p:txBody>
          <a:bodyPr anchor="b"/>
          <a:lstStyle/>
          <a:p>
            <a:pPr eaLnBrk="1" hangingPunct="1"/>
            <a:r>
              <a:rPr lang="en-IE" dirty="0" smtClean="0">
                <a:solidFill>
                  <a:srgbClr val="4F4F4F"/>
                </a:solidFill>
                <a:latin typeface="Century Gothic" pitchFamily="34" charset="0"/>
                <a:cs typeface="Century Gothic" pitchFamily="34" charset="0"/>
              </a:rPr>
              <a:t>Conversion Execution Process</a:t>
            </a:r>
            <a:endParaRPr lang="en-US" dirty="0" smtClean="0">
              <a:solidFill>
                <a:srgbClr val="4F4F4F"/>
              </a:solidFill>
              <a:latin typeface="Century Gothic" pitchFamily="34" charset="0"/>
              <a:cs typeface="Century Gothic" pitchFamily="34" charset="0"/>
            </a:endParaRPr>
          </a:p>
        </p:txBody>
      </p:sp>
      <p:pic>
        <p:nvPicPr>
          <p:cNvPr id="29699" name="Picture 6" descr="slide06"/>
          <p:cNvPicPr>
            <a:picLocks noChangeAspect="1" noChangeArrowheads="1"/>
          </p:cNvPicPr>
          <p:nvPr/>
        </p:nvPicPr>
        <p:blipFill>
          <a:blip r:embed="rId3"/>
          <a:srcRect/>
          <a:stretch>
            <a:fillRect/>
          </a:stretch>
        </p:blipFill>
        <p:spPr bwMode="auto">
          <a:xfrm>
            <a:off x="1614488" y="1920875"/>
            <a:ext cx="5915025" cy="38227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3"/>
          <p:cNvSpPr>
            <a:spLocks noGrp="1" noChangeArrowheads="1"/>
          </p:cNvSpPr>
          <p:nvPr>
            <p:ph idx="1"/>
          </p:nvPr>
        </p:nvSpPr>
        <p:spPr>
          <a:xfrm>
            <a:off x="457200" y="892175"/>
            <a:ext cx="8229600" cy="5424488"/>
          </a:xfrm>
        </p:spPr>
        <p:txBody>
          <a:bodyPr tIns="91440" bIns="91440"/>
          <a:lstStyle/>
          <a:p>
            <a:pPr eaLnBrk="1" hangingPunct="1">
              <a:buNone/>
            </a:pPr>
            <a:r>
              <a:rPr lang="en-US" dirty="0" smtClean="0">
                <a:solidFill>
                  <a:srgbClr val="4F4F4F"/>
                </a:solidFill>
                <a:latin typeface="Century Gothic" pitchFamily="34" charset="0"/>
                <a:cs typeface="Century Gothic" pitchFamily="34" charset="0"/>
              </a:rPr>
              <a:t>Conversion Set Up</a:t>
            </a:r>
          </a:p>
          <a:p>
            <a:pPr eaLnBrk="1" hangingPunct="1"/>
            <a:r>
              <a:rPr lang="en-IE" dirty="0" smtClean="0">
                <a:solidFill>
                  <a:srgbClr val="4F4F4F"/>
                </a:solidFill>
                <a:latin typeface="Century Gothic" pitchFamily="34" charset="0"/>
                <a:cs typeface="Century Gothic" pitchFamily="34" charset="0"/>
              </a:rPr>
              <a:t>Enable large files for the target production database (if required)</a:t>
            </a:r>
          </a:p>
          <a:p>
            <a:pPr eaLnBrk="1" hangingPunct="1"/>
            <a:r>
              <a:rPr lang="en-IE" dirty="0" smtClean="0">
                <a:solidFill>
                  <a:srgbClr val="4F4F4F"/>
                </a:solidFill>
                <a:latin typeface="Century Gothic" pitchFamily="34" charset="0"/>
                <a:cs typeface="Century Gothic" pitchFamily="34" charset="0"/>
              </a:rPr>
              <a:t>Enable conversions</a:t>
            </a:r>
          </a:p>
          <a:p>
            <a:pPr lvl="1" eaLnBrk="1" hangingPunct="1"/>
            <a:endParaRPr lang="en-US" dirty="0" smtClean="0">
              <a:solidFill>
                <a:srgbClr val="4F4F4F"/>
              </a:solidFill>
              <a:latin typeface="Century Gothic" pitchFamily="34" charset="0"/>
              <a:cs typeface="Century Gothic" pitchFamily="34" charset="0"/>
            </a:endParaRPr>
          </a:p>
          <a:p>
            <a:pPr lvl="1" eaLnBrk="1" hangingPunct="1"/>
            <a:endParaRPr lang="en-US" dirty="0" smtClean="0">
              <a:solidFill>
                <a:srgbClr val="4F4F4F"/>
              </a:solidFill>
              <a:latin typeface="Century Gothic" pitchFamily="34" charset="0"/>
              <a:cs typeface="Century Gothic" pitchFamily="34" charset="0"/>
            </a:endParaRPr>
          </a:p>
        </p:txBody>
      </p:sp>
      <p:sp>
        <p:nvSpPr>
          <p:cNvPr id="31746" name="Rectangle 2"/>
          <p:cNvSpPr>
            <a:spLocks noGrp="1" noChangeArrowheads="1"/>
          </p:cNvSpPr>
          <p:nvPr>
            <p:ph type="title"/>
          </p:nvPr>
        </p:nvSpPr>
        <p:spPr>
          <a:xfrm>
            <a:off x="457200" y="182563"/>
            <a:ext cx="8229600" cy="709612"/>
          </a:xfrm>
        </p:spPr>
        <p:txBody>
          <a:bodyPr anchor="b"/>
          <a:lstStyle/>
          <a:p>
            <a:pPr eaLnBrk="1" hangingPunct="1"/>
            <a:r>
              <a:rPr lang="en-IE" dirty="0" smtClean="0">
                <a:solidFill>
                  <a:srgbClr val="4F4F4F"/>
                </a:solidFill>
                <a:latin typeface="Century Gothic" pitchFamily="34" charset="0"/>
                <a:cs typeface="Century Gothic" pitchFamily="34" charset="0"/>
              </a:rPr>
              <a:t>Conversion Execution Process</a:t>
            </a:r>
            <a:endParaRPr lang="en-US" dirty="0" smtClean="0">
              <a:solidFill>
                <a:srgbClr val="4F4F4F"/>
              </a:solidFill>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3"/>
          <p:cNvSpPr>
            <a:spLocks noGrp="1" noChangeArrowheads="1"/>
          </p:cNvSpPr>
          <p:nvPr>
            <p:ph idx="1"/>
          </p:nvPr>
        </p:nvSpPr>
        <p:spPr>
          <a:xfrm>
            <a:off x="457200" y="892175"/>
            <a:ext cx="8229600" cy="5424488"/>
          </a:xfrm>
        </p:spPr>
        <p:txBody>
          <a:bodyPr tIns="91440" bIns="91440"/>
          <a:lstStyle/>
          <a:p>
            <a:pPr eaLnBrk="1" hangingPunct="1"/>
            <a:r>
              <a:rPr lang="en-IE" sz="2200" smtClean="0">
                <a:solidFill>
                  <a:srgbClr val="4F4F4F"/>
                </a:solidFill>
                <a:latin typeface="Century Gothic" pitchFamily="34" charset="0"/>
                <a:cs typeface="Century Gothic" pitchFamily="34" charset="0"/>
              </a:rPr>
              <a:t>Conversion </a:t>
            </a:r>
            <a:r>
              <a:rPr lang="en-IE" sz="2200" dirty="0" smtClean="0">
                <a:solidFill>
                  <a:srgbClr val="4F4F4F"/>
                </a:solidFill>
                <a:latin typeface="Century Gothic" pitchFamily="34" charset="0"/>
                <a:cs typeface="Century Gothic" pitchFamily="34" charset="0"/>
              </a:rPr>
              <a:t>menus are password protected and must be enabled before conversion execution</a:t>
            </a:r>
          </a:p>
          <a:p>
            <a:pPr eaLnBrk="1" hangingPunct="1"/>
            <a:r>
              <a:rPr lang="en-IE" sz="2200" dirty="0" smtClean="0">
                <a:solidFill>
                  <a:srgbClr val="4F4F4F"/>
                </a:solidFill>
                <a:latin typeface="Century Gothic" pitchFamily="34" charset="0"/>
                <a:cs typeface="Century Gothic" pitchFamily="34" charset="0"/>
              </a:rPr>
              <a:t>The password to enable the conversions </a:t>
            </a:r>
            <a:r>
              <a:rPr lang="en-IE" sz="2200" smtClean="0">
                <a:solidFill>
                  <a:srgbClr val="4F4F4F"/>
                </a:solidFill>
                <a:latin typeface="Century Gothic" pitchFamily="34" charset="0"/>
                <a:cs typeface="Century Gothic" pitchFamily="34" charset="0"/>
              </a:rPr>
              <a:t>is provided during the QAD </a:t>
            </a:r>
            <a:r>
              <a:rPr lang="en-IE" sz="2200" dirty="0" smtClean="0">
                <a:solidFill>
                  <a:srgbClr val="4F4F4F"/>
                </a:solidFill>
                <a:latin typeface="Century Gothic" pitchFamily="34" charset="0"/>
                <a:cs typeface="Century Gothic" pitchFamily="34" charset="0"/>
              </a:rPr>
              <a:t>Services engagement</a:t>
            </a:r>
          </a:p>
          <a:p>
            <a:pPr lvl="1" eaLnBrk="1" hangingPunct="1">
              <a:lnSpc>
                <a:spcPct val="70000"/>
              </a:lnSpc>
            </a:pPr>
            <a:endParaRPr lang="en-IE" sz="1800" dirty="0" smtClean="0">
              <a:solidFill>
                <a:srgbClr val="4F4F4F"/>
              </a:solidFill>
              <a:latin typeface="Century Gothic" pitchFamily="34" charset="0"/>
              <a:cs typeface="Century Gothic" pitchFamily="34" charset="0"/>
            </a:endParaRPr>
          </a:p>
          <a:p>
            <a:pPr eaLnBrk="1" hangingPunct="1">
              <a:lnSpc>
                <a:spcPct val="70000"/>
              </a:lnSpc>
            </a:pPr>
            <a:endParaRPr lang="en-US" sz="2000" dirty="0" smtClean="0">
              <a:solidFill>
                <a:srgbClr val="4F4F4F"/>
              </a:solidFill>
              <a:latin typeface="Century Gothic" pitchFamily="34" charset="0"/>
              <a:cs typeface="Century Gothic" pitchFamily="34" charset="0"/>
            </a:endParaRPr>
          </a:p>
          <a:p>
            <a:pPr lvl="1" eaLnBrk="1" hangingPunct="1">
              <a:lnSpc>
                <a:spcPct val="70000"/>
              </a:lnSpc>
            </a:pPr>
            <a:endParaRPr lang="en-US" sz="1800" dirty="0" smtClean="0">
              <a:solidFill>
                <a:srgbClr val="4F4F4F"/>
              </a:solidFill>
              <a:latin typeface="Century Gothic" pitchFamily="34" charset="0"/>
              <a:cs typeface="Century Gothic" pitchFamily="34" charset="0"/>
            </a:endParaRPr>
          </a:p>
        </p:txBody>
      </p:sp>
      <p:sp>
        <p:nvSpPr>
          <p:cNvPr id="33794" name="Rectangle 10"/>
          <p:cNvSpPr>
            <a:spLocks noGrp="1" noChangeArrowheads="1"/>
          </p:cNvSpPr>
          <p:nvPr>
            <p:ph type="title"/>
          </p:nvPr>
        </p:nvSpPr>
        <p:spPr>
          <a:xfrm>
            <a:off x="457200" y="182563"/>
            <a:ext cx="8229600" cy="709612"/>
          </a:xfrm>
        </p:spPr>
        <p:txBody>
          <a:bodyPr anchor="b"/>
          <a:lstStyle/>
          <a:p>
            <a:pPr eaLnBrk="1" hangingPunct="1"/>
            <a:r>
              <a:rPr lang="en-IE" dirty="0" smtClean="0">
                <a:solidFill>
                  <a:srgbClr val="4F4F4F"/>
                </a:solidFill>
                <a:latin typeface="Century Gothic" pitchFamily="34" charset="0"/>
                <a:cs typeface="Century Gothic" pitchFamily="34" charset="0"/>
              </a:rPr>
              <a:t>Enable/Disable Conversions</a:t>
            </a:r>
            <a:endParaRPr lang="en-US" dirty="0" smtClean="0">
              <a:solidFill>
                <a:srgbClr val="4F4F4F"/>
              </a:solidFill>
              <a:latin typeface="Century Gothic" pitchFamily="34" charset="0"/>
              <a:cs typeface="Century Gothic" pitchFamily="34" charset="0"/>
            </a:endParaRPr>
          </a:p>
        </p:txBody>
      </p:sp>
      <p:pic>
        <p:nvPicPr>
          <p:cNvPr id="33795" name="Picture 5" descr="slide08"/>
          <p:cNvPicPr>
            <a:picLocks noChangeAspect="1" noChangeArrowheads="1"/>
          </p:cNvPicPr>
          <p:nvPr/>
        </p:nvPicPr>
        <p:blipFill>
          <a:blip r:embed="rId3"/>
          <a:srcRect/>
          <a:stretch>
            <a:fillRect/>
          </a:stretch>
        </p:blipFill>
        <p:spPr bwMode="auto">
          <a:xfrm>
            <a:off x="1801813" y="2543175"/>
            <a:ext cx="5538787" cy="35734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3"/>
          <p:cNvSpPr>
            <a:spLocks noGrp="1" noChangeArrowheads="1"/>
          </p:cNvSpPr>
          <p:nvPr>
            <p:ph idx="1"/>
          </p:nvPr>
        </p:nvSpPr>
        <p:spPr>
          <a:xfrm>
            <a:off x="457200" y="892175"/>
            <a:ext cx="8229600" cy="5424488"/>
          </a:xfrm>
        </p:spPr>
        <p:txBody>
          <a:bodyPr tIns="91440" bIns="91440"/>
          <a:lstStyle/>
          <a:p>
            <a:pPr marL="0" indent="0" eaLnBrk="1" hangingPunct="1">
              <a:lnSpc>
                <a:spcPct val="70000"/>
              </a:lnSpc>
              <a:buNone/>
            </a:pPr>
            <a:r>
              <a:rPr lang="en-US" dirty="0" smtClean="0">
                <a:solidFill>
                  <a:srgbClr val="4F4F4F"/>
                </a:solidFill>
                <a:latin typeface="Century Gothic" pitchFamily="34" charset="0"/>
                <a:cs typeface="Century Gothic" pitchFamily="34" charset="0"/>
              </a:rPr>
              <a:t>Select the following menu item to configure the conversion execution settings</a:t>
            </a:r>
          </a:p>
          <a:p>
            <a:pPr lvl="1" eaLnBrk="1" hangingPunct="1">
              <a:lnSpc>
                <a:spcPct val="70000"/>
              </a:lnSpc>
              <a:buFont typeface="Lucida Grande"/>
              <a:buNone/>
            </a:pPr>
            <a:endParaRPr lang="en-US" sz="1800" dirty="0" smtClean="0">
              <a:solidFill>
                <a:srgbClr val="4F4F4F"/>
              </a:solidFill>
              <a:latin typeface="Century Gothic" pitchFamily="34" charset="0"/>
              <a:cs typeface="Century Gothic" pitchFamily="34" charset="0"/>
            </a:endParaRPr>
          </a:p>
          <a:p>
            <a:pPr eaLnBrk="1" hangingPunct="1">
              <a:lnSpc>
                <a:spcPct val="70000"/>
              </a:lnSpc>
            </a:pPr>
            <a:endParaRPr lang="en-US" sz="2000" dirty="0" smtClean="0">
              <a:solidFill>
                <a:srgbClr val="4F4F4F"/>
              </a:solidFill>
              <a:latin typeface="Century Gothic" pitchFamily="34" charset="0"/>
              <a:cs typeface="Century Gothic" pitchFamily="34" charset="0"/>
            </a:endParaRPr>
          </a:p>
        </p:txBody>
      </p:sp>
      <p:sp>
        <p:nvSpPr>
          <p:cNvPr id="35842" name="Rectangle 15"/>
          <p:cNvSpPr>
            <a:spLocks noGrp="1" noChangeArrowheads="1"/>
          </p:cNvSpPr>
          <p:nvPr>
            <p:ph type="title"/>
          </p:nvPr>
        </p:nvSpPr>
        <p:spPr>
          <a:xfrm>
            <a:off x="457200" y="182563"/>
            <a:ext cx="8229600" cy="709612"/>
          </a:xfrm>
        </p:spPr>
        <p:txBody>
          <a:bodyPr anchor="b"/>
          <a:lstStyle/>
          <a:p>
            <a:pPr eaLnBrk="1" hangingPunct="1"/>
            <a:r>
              <a:rPr lang="en-IE" sz="3100" smtClean="0">
                <a:solidFill>
                  <a:srgbClr val="4F4F4F"/>
                </a:solidFill>
                <a:latin typeface="Century Gothic" pitchFamily="34" charset="0"/>
                <a:cs typeface="Century Gothic" pitchFamily="34" charset="0"/>
              </a:rPr>
              <a:t>Convert to QAD </a:t>
            </a:r>
            <a:r>
              <a:rPr lang="en-IE" sz="3100" dirty="0" smtClean="0">
                <a:solidFill>
                  <a:srgbClr val="4F4F4F"/>
                </a:solidFill>
                <a:latin typeface="Century Gothic" pitchFamily="34" charset="0"/>
                <a:cs typeface="Century Gothic" pitchFamily="34" charset="0"/>
              </a:rPr>
              <a:t>EE From Previous Release</a:t>
            </a:r>
            <a:endParaRPr lang="en-US" sz="3100" dirty="0" smtClean="0">
              <a:solidFill>
                <a:srgbClr val="4F4F4F"/>
              </a:solidFill>
              <a:latin typeface="Century Gothic" pitchFamily="34" charset="0"/>
              <a:cs typeface="Century Gothic" pitchFamily="34" charset="0"/>
            </a:endParaRPr>
          </a:p>
        </p:txBody>
      </p:sp>
      <p:pic>
        <p:nvPicPr>
          <p:cNvPr id="35843" name="Picture 5" descr="slide09"/>
          <p:cNvPicPr>
            <a:picLocks noChangeAspect="1" noChangeArrowheads="1"/>
          </p:cNvPicPr>
          <p:nvPr/>
        </p:nvPicPr>
        <p:blipFill>
          <a:blip r:embed="rId3"/>
          <a:srcRect/>
          <a:stretch>
            <a:fillRect/>
          </a:stretch>
        </p:blipFill>
        <p:spPr bwMode="auto">
          <a:xfrm>
            <a:off x="1489075" y="1820863"/>
            <a:ext cx="6143625" cy="3959225"/>
          </a:xfrm>
          <a:prstGeom prst="rect">
            <a:avLst/>
          </a:prstGeom>
          <a:noFill/>
          <a:ln w="9525">
            <a:noFill/>
            <a:miter lim="800000"/>
            <a:headEnd/>
            <a:tailEnd/>
          </a:ln>
        </p:spPr>
      </p:pic>
    </p:spTree>
  </p:cSld>
  <p:clrMapOvr>
    <a:masterClrMapping/>
  </p:clrMapOvr>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QAD_Presentation_Template_2010</Template>
  <TotalTime>1829</TotalTime>
  <Words>1780</Words>
  <Application>Microsoft Office PowerPoint</Application>
  <PresentationFormat>On-screen Show (4:3)</PresentationFormat>
  <Paragraphs>221</Paragraphs>
  <Slides>36</Slides>
  <Notes>17</Notes>
  <HiddenSlides>0</HiddenSlides>
  <MMClips>0</MMClips>
  <ScaleCrop>false</ScaleCrop>
  <HeadingPairs>
    <vt:vector size="4" baseType="variant">
      <vt:variant>
        <vt:lpstr>Theme</vt:lpstr>
      </vt:variant>
      <vt:variant>
        <vt:i4>1</vt:i4>
      </vt:variant>
      <vt:variant>
        <vt:lpstr>Slide Titles</vt:lpstr>
      </vt:variant>
      <vt:variant>
        <vt:i4>36</vt:i4>
      </vt:variant>
    </vt:vector>
  </HeadingPairs>
  <TitlesOfParts>
    <vt:vector size="37" baseType="lpstr">
      <vt:lpstr>QAD 2010 Template</vt:lpstr>
      <vt:lpstr>Part 3 – Conversion Execution</vt:lpstr>
      <vt:lpstr>Conversion Execution Process</vt:lpstr>
      <vt:lpstr>Conversion Execution Process</vt:lpstr>
      <vt:lpstr>Conversion Execution Process</vt:lpstr>
      <vt:lpstr>Conversion Execution Process</vt:lpstr>
      <vt:lpstr>Conversion Execution Process</vt:lpstr>
      <vt:lpstr>Conversion Execution Process</vt:lpstr>
      <vt:lpstr>Enable/Disable Conversions</vt:lpstr>
      <vt:lpstr>Convert to QAD EE From Previous Release</vt:lpstr>
      <vt:lpstr>Live Main Database: Create Live Main Database</vt:lpstr>
      <vt:lpstr>Live Main Database: Create Live Main Database</vt:lpstr>
      <vt:lpstr>Live Main Database: Create Live Main Database</vt:lpstr>
      <vt:lpstr>Character Client Code: Generate R-code</vt:lpstr>
      <vt:lpstr>UI Configuration: Update UI Configuration</vt:lpstr>
      <vt:lpstr>QAD EE Database Set: Convert QAD EE Database From Previous Release</vt:lpstr>
      <vt:lpstr>QAD EE Database Set: Convert QAD EE Database From Previous Release</vt:lpstr>
      <vt:lpstr>Conversion Execution</vt:lpstr>
      <vt:lpstr>Execute Conversion </vt:lpstr>
      <vt:lpstr>Snapshots</vt:lpstr>
      <vt:lpstr>Making Snapshots</vt:lpstr>
      <vt:lpstr>Making Snapshots</vt:lpstr>
      <vt:lpstr>Making Snapshots</vt:lpstr>
      <vt:lpstr>Conversion Validation</vt:lpstr>
      <vt:lpstr>Conversion Validation</vt:lpstr>
      <vt:lpstr>Troubleshooting</vt:lpstr>
      <vt:lpstr>Troubleshooting</vt:lpstr>
      <vt:lpstr>Troubleshooting</vt:lpstr>
      <vt:lpstr>Troubleshooting</vt:lpstr>
      <vt:lpstr>Troubleshooting</vt:lpstr>
      <vt:lpstr>Troubleshooting</vt:lpstr>
      <vt:lpstr>Troubleshooting</vt:lpstr>
      <vt:lpstr>Troubleshooting</vt:lpstr>
      <vt:lpstr>Troubleshooting</vt:lpstr>
      <vt:lpstr>Troubleshooting</vt:lpstr>
      <vt:lpstr>Slide 35</vt:lpstr>
      <vt:lpstr>Slide 36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jdk</dc:creator>
  <cp:lastModifiedBy>Administrator</cp:lastModifiedBy>
  <cp:revision>212</cp:revision>
  <dcterms:created xsi:type="dcterms:W3CDTF">2010-10-05T00:44:07Z</dcterms:created>
  <dcterms:modified xsi:type="dcterms:W3CDTF">2015-10-02T15:02:02Z</dcterms:modified>
</cp:coreProperties>
</file>