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84436" autoAdjust="0"/>
  </p:normalViewPr>
  <p:slideViewPr>
    <p:cSldViewPr snapToGrid="0" snapToObjects="1">
      <p:cViewPr varScale="1">
        <p:scale>
          <a:sx n="87" d="100"/>
          <a:sy n="87" d="100"/>
        </p:scale>
        <p:origin x="-1002"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10/2/2015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smtClean="0"/>
              <a:t>The older versions of MFG/PRO were a lot more flexible than QAD EE. There are more restrictions in the new Financials in QAD EE. As a result,</a:t>
            </a:r>
            <a:r>
              <a:rPr lang="en-IE" baseline="0" smtClean="0"/>
              <a:t> </a:t>
            </a:r>
            <a:r>
              <a:rPr lang="en-IE" smtClean="0"/>
              <a:t>there are many changes and corrections that you need to</a:t>
            </a:r>
            <a:r>
              <a:rPr lang="en-IE" baseline="0" smtClean="0"/>
              <a:t> </a:t>
            </a:r>
            <a:r>
              <a:rPr lang="en-IE" smtClean="0"/>
              <a:t>do</a:t>
            </a:r>
            <a:r>
              <a:rPr lang="en-IE" baseline="0" smtClean="0"/>
              <a:t> </a:t>
            </a:r>
            <a:r>
              <a:rPr lang="en-IE" smtClean="0"/>
              <a:t>before</a:t>
            </a:r>
            <a:r>
              <a:rPr lang="en-IE" baseline="0" smtClean="0"/>
              <a:t> </a:t>
            </a:r>
            <a:r>
              <a:rPr lang="en-IE" smtClean="0"/>
              <a:t>converting your database to QAD EE.</a:t>
            </a:r>
          </a:p>
          <a:p>
            <a:pPr defTabSz="912813"/>
            <a:endParaRPr lang="en-US"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marL="0" lvl="1" eaLnBrk="1" hangingPunct="1">
              <a:spcAft>
                <a:spcPct val="25000"/>
              </a:spcAft>
            </a:pPr>
            <a:r>
              <a:rPr lang="en-US" smtClean="0"/>
              <a:t>This</a:t>
            </a:r>
            <a:r>
              <a:rPr lang="en-US" baseline="0" smtClean="0"/>
              <a:t> i</a:t>
            </a:r>
            <a:r>
              <a:rPr lang="en-US" smtClean="0"/>
              <a:t>nvolves</a:t>
            </a:r>
            <a:r>
              <a:rPr lang="en-US" baseline="0" smtClean="0"/>
              <a:t> v</a:t>
            </a:r>
            <a:r>
              <a:rPr lang="en-US" smtClean="0"/>
              <a:t>arious menus.</a:t>
            </a:r>
            <a:r>
              <a:rPr lang="en-US" baseline="0" smtClean="0"/>
              <a:t> It r</a:t>
            </a:r>
            <a:r>
              <a:rPr lang="en-US" smtClean="0"/>
              <a:t>educes 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If you are on MFG/PRO version 8.6e or 9.0,</a:t>
            </a:r>
            <a:r>
              <a:rPr lang="en-IE" baseline="0" smtClean="0"/>
              <a:t> </a:t>
            </a:r>
            <a:r>
              <a:rPr lang="en-IE" smtClean="0"/>
              <a:t>you must convert to Global Tax Management before you can convert to QAD EE. The Global Tax Management environment is the only tax environment that is supported after </a:t>
            </a:r>
            <a:r>
              <a:rPr lang="en-IE" err="1" smtClean="0"/>
              <a:t>eB</a:t>
            </a:r>
            <a:r>
              <a:rPr lang="en-IE" smtClean="0"/>
              <a:t>,</a:t>
            </a:r>
            <a:r>
              <a:rPr lang="en-IE" baseline="0" smtClean="0"/>
              <a:t> </a:t>
            </a:r>
            <a:r>
              <a:rPr lang="en-IE" smtClean="0"/>
              <a:t>so you are required to do the Global Tax Management steps as part of the pre-conversion steps for conversion</a:t>
            </a:r>
            <a:r>
              <a:rPr lang="en-IE" baseline="0" smtClean="0"/>
              <a:t> </a:t>
            </a:r>
            <a:r>
              <a:rPr lang="en-IE" smtClean="0"/>
              <a:t>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We</a:t>
            </a:r>
            <a:r>
              <a:rPr lang="en-IE" baseline="0" smtClean="0"/>
              <a:t> will now discuss </a:t>
            </a:r>
            <a:r>
              <a:rPr lang="en-IE" smtClean="0"/>
              <a:t>some of the new utilities and reports that</a:t>
            </a:r>
            <a:r>
              <a:rPr lang="en-IE" baseline="0" smtClean="0"/>
              <a:t> were </a:t>
            </a:r>
            <a:r>
              <a:rPr lang="en-IE" smtClean="0"/>
              <a:t>provided for</a:t>
            </a:r>
            <a:r>
              <a:rPr lang="en-IE" baseline="0" smtClean="0"/>
              <a:t> </a:t>
            </a:r>
            <a:r>
              <a:rPr lang="en-IE" smtClean="0"/>
              <a:t>conversion</a:t>
            </a:r>
            <a:r>
              <a:rPr lang="en-IE" baseline="0" smtClean="0"/>
              <a:t> </a:t>
            </a:r>
            <a:r>
              <a:rPr lang="en-IE" smtClean="0"/>
              <a:t>to EE.</a:t>
            </a:r>
          </a:p>
          <a:p>
            <a:pPr defTabSz="912813" eaLnBrk="1" hangingPunct="1"/>
            <a:endParaRPr lang="en-IE" smtClean="0"/>
          </a:p>
          <a:p>
            <a:pPr defTabSz="912813" eaLnBrk="1" hangingPunct="1"/>
            <a:r>
              <a:rPr lang="en-IE" smtClean="0"/>
              <a:t>Utilities that can automatically correct data without user input (for</a:t>
            </a:r>
            <a:r>
              <a:rPr lang="en-IE" baseline="0" smtClean="0"/>
              <a:t> example</a:t>
            </a:r>
            <a:r>
              <a:rPr lang="en-IE" smtClean="0"/>
              <a:t>, Orphaned Addresses, End User Contacts)</a:t>
            </a:r>
            <a:r>
              <a:rPr lang="en-IE" baseline="0" smtClean="0"/>
              <a:t> </a:t>
            </a:r>
            <a:r>
              <a:rPr lang="en-IE" smtClean="0"/>
              <a:t>will update data in all domains.</a:t>
            </a:r>
            <a:r>
              <a:rPr lang="en-IE" baseline="0" smtClean="0"/>
              <a:t> </a:t>
            </a:r>
            <a:r>
              <a:rPr lang="en-IE" smtClean="0"/>
              <a:t>You must run utilities that require</a:t>
            </a:r>
            <a:r>
              <a:rPr lang="en-IE" baseline="0" smtClean="0"/>
              <a:t> </a:t>
            </a:r>
            <a:r>
              <a:rPr lang="en-IE" smtClean="0"/>
              <a:t>user input</a:t>
            </a:r>
            <a:r>
              <a:rPr lang="en-IE" baseline="0" smtClean="0"/>
              <a:t> </a:t>
            </a:r>
            <a:r>
              <a:rPr lang="en-IE" smtClean="0"/>
              <a:t>separately for each active domain</a:t>
            </a:r>
            <a:r>
              <a:rPr lang="en-IE" baseline="0" smtClean="0"/>
              <a:t> </a:t>
            </a:r>
            <a:r>
              <a:rPr lang="en-IE" smtClean="0"/>
              <a:t>because different people may be responsible for each domain.</a:t>
            </a: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employees missing entity codes, leave the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 conversion must</a:t>
            </a:r>
            <a:r>
              <a:rPr lang="en-IE" baseline="0" smtClean="0"/>
              <a:t> </a:t>
            </a:r>
            <a:r>
              <a:rPr lang="en-IE" smtClean="0"/>
              <a:t>know which</a:t>
            </a:r>
            <a:r>
              <a:rPr lang="en-IE" baseline="0" smtClean="0"/>
              <a:t> </a:t>
            </a:r>
            <a:r>
              <a:rPr lang="en-IE" smtClean="0"/>
              <a:t>GL account codes are used to reconcile your Accounts Receivable and Accounts Payable to the General Ledger. </a:t>
            </a:r>
          </a:p>
          <a:p>
            <a:endParaRPr lang="en-IE" smtClean="0"/>
          </a:p>
          <a:p>
            <a:r>
              <a:rPr lang="en-IE" smtClean="0"/>
              <a:t>You are</a:t>
            </a:r>
            <a:r>
              <a:rPr lang="en-IE" baseline="0" smtClean="0"/>
              <a:t> </a:t>
            </a:r>
            <a:r>
              <a:rPr lang="en-IE" smtClean="0"/>
              <a:t>prompted to enter a list of GL account codes that you currently use</a:t>
            </a:r>
            <a:r>
              <a:rPr lang="en-IE" baseline="0" smtClean="0"/>
              <a:t> </a:t>
            </a:r>
            <a:r>
              <a:rPr lang="en-IE" smtClean="0"/>
              <a:t>for each of these areas.</a:t>
            </a:r>
            <a:br>
              <a:rPr lang="en-IE" smtClean="0"/>
            </a:br>
            <a:r>
              <a:rPr lang="en-IE" smtClean="0"/>
              <a:t/>
            </a:r>
            <a:br>
              <a:rPr lang="en-IE" smtClean="0"/>
            </a:br>
            <a:r>
              <a:rPr lang="en-IE" smtClean="0"/>
              <a:t>You</a:t>
            </a:r>
            <a:r>
              <a:rPr lang="en-IE" baseline="0" smtClean="0"/>
              <a:t> can </a:t>
            </a:r>
            <a:r>
              <a:rPr lang="en-IE" smtClean="0"/>
              <a:t>enter the same account for both Accounts Receivable and Accounts Payable, if that is your current practice.  However, you</a:t>
            </a:r>
            <a:r>
              <a:rPr lang="en-IE" baseline="0" smtClean="0"/>
              <a:t> are </a:t>
            </a:r>
            <a:r>
              <a:rPr lang="en-IE" smtClean="0"/>
              <a:t>required to provide an alternate account for one of these instances later in the GL Account Type Utility.</a:t>
            </a: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Because we support</a:t>
            </a:r>
            <a:r>
              <a:rPr lang="en-IE" baseline="0" smtClean="0"/>
              <a:t> </a:t>
            </a:r>
            <a:r>
              <a:rPr lang="en-IE" smtClean="0"/>
              <a:t>all versions from MFG/PRO 8.6E to QAD SE,</a:t>
            </a:r>
            <a:r>
              <a:rPr lang="en-IE" baseline="0" smtClean="0"/>
              <a:t> </a:t>
            </a:r>
            <a:r>
              <a:rPr lang="en-IE" smtClean="0"/>
              <a:t>as well as Progress version 8.3e to </a:t>
            </a:r>
            <a:r>
              <a:rPr lang="en-IE" err="1" smtClean="0"/>
              <a:t>OpenEdge</a:t>
            </a:r>
            <a:r>
              <a:rPr lang="en-IE" smtClean="0"/>
              <a:t> 10.2B, the code</a:t>
            </a:r>
            <a:r>
              <a:rPr lang="en-IE" baseline="0" smtClean="0"/>
              <a:t> was </a:t>
            </a:r>
            <a:r>
              <a:rPr lang="en-IE" smtClean="0"/>
              <a:t>written at the lowest common</a:t>
            </a:r>
            <a:r>
              <a:rPr lang="en-IE" baseline="0" smtClean="0"/>
              <a:t> </a:t>
            </a:r>
            <a:r>
              <a:rPr lang="en-IE" smtClean="0"/>
              <a:t>level to support </a:t>
            </a:r>
            <a:r>
              <a:rPr lang="en-IE" baseline="0" smtClean="0"/>
              <a:t>these </a:t>
            </a:r>
            <a:r>
              <a:rPr lang="en-IE" smtClean="0"/>
              <a:t>MFG/PRO and</a:t>
            </a:r>
            <a:r>
              <a:rPr lang="en-IE" baseline="0" smtClean="0"/>
              <a:t> </a:t>
            </a:r>
            <a:r>
              <a:rPr lang="en-IE" smtClean="0"/>
              <a:t>Progress versions.</a:t>
            </a:r>
            <a:endParaRPr lang="en-US" smtClean="0"/>
          </a:p>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smtClean="0"/>
              <a:t>This is required for users on MFG/PRO 8.6e or 9.0.</a:t>
            </a: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This utility lists and allows you to update any credit terms for suppliers or customers</a:t>
            </a:r>
            <a:r>
              <a:rPr lang="en-IE" baseline="0" smtClean="0"/>
              <a:t> with </a:t>
            </a:r>
            <a:r>
              <a:rPr lang="en-IE" smtClean="0"/>
              <a:t>blank or invalid credit terms.</a:t>
            </a:r>
          </a:p>
          <a:p>
            <a:endParaRPr lang="en-IE" smtClean="0"/>
          </a:p>
          <a:p>
            <a:pPr marL="457200" lvl="1" indent="-284163">
              <a:spcBef>
                <a:spcPts val="0"/>
              </a:spcBef>
              <a:buFontTx/>
              <a:buChar char="•"/>
            </a:pPr>
            <a:r>
              <a:rPr lang="en-IE" smtClean="0"/>
              <a:t>Invalid credit terms could be credit terms codes that once</a:t>
            </a:r>
            <a:r>
              <a:rPr lang="en-IE" baseline="0" smtClean="0"/>
              <a:t> were </a:t>
            </a:r>
            <a:r>
              <a:rPr lang="en-IE" smtClean="0"/>
              <a:t>in your system,</a:t>
            </a:r>
            <a:r>
              <a:rPr lang="en-IE" baseline="0" smtClean="0"/>
              <a:t> </a:t>
            </a:r>
            <a:r>
              <a:rPr lang="en-IE" smtClean="0"/>
              <a:t>but no longer exist or</a:t>
            </a:r>
            <a:r>
              <a:rPr lang="en-IE" baseline="0" smtClean="0"/>
              <a:t> were </a:t>
            </a:r>
            <a:r>
              <a:rPr lang="en-IE" smtClean="0"/>
              <a:t>deleted. </a:t>
            </a:r>
          </a:p>
          <a:p>
            <a:pPr marL="457200" lvl="1" indent="-284163">
              <a:spcBef>
                <a:spcPts val="0"/>
              </a:spcBef>
              <a:buFontTx/>
              <a:buChar char="•"/>
            </a:pPr>
            <a:r>
              <a:rPr lang="en-IE" smtClean="0"/>
              <a:t>Customers or suppliers</a:t>
            </a:r>
            <a:r>
              <a:rPr lang="en-IE" baseline="0" smtClean="0"/>
              <a:t> without </a:t>
            </a:r>
            <a:r>
              <a:rPr lang="en-IE" smtClean="0"/>
              <a:t>credit terms (for</a:t>
            </a:r>
            <a:r>
              <a:rPr lang="en-IE" baseline="0" smtClean="0"/>
              <a:t> example</a:t>
            </a:r>
            <a:r>
              <a:rPr lang="en-IE" smtClean="0"/>
              <a:t>, blank credit terms) must now be assigned a credit term. This can be simulated by creating a credit terms code with 0 days and 0% discount.</a:t>
            </a:r>
          </a:p>
          <a:p>
            <a:pPr marL="457200" lvl="1" indent="-284163">
              <a:spcBef>
                <a:spcPts val="0"/>
              </a:spcBef>
              <a:buFontTx/>
              <a:buChar char="•"/>
            </a:pPr>
            <a:r>
              <a:rPr lang="en-IE" smtClean="0"/>
              <a:t>You must run this</a:t>
            </a:r>
            <a:r>
              <a:rPr lang="en-IE" baseline="0" smtClean="0"/>
              <a:t> </a:t>
            </a:r>
            <a:r>
              <a:rPr lang="en-IE" smtClean="0"/>
              <a:t>utility</a:t>
            </a:r>
            <a:r>
              <a:rPr lang="en-IE" baseline="0" smtClean="0"/>
              <a:t> </a:t>
            </a:r>
            <a:r>
              <a:rPr lang="en-IE" smtClean="0"/>
              <a:t>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smtClean="0"/>
              <a:t>Account Type Incompatibility Error</a:t>
            </a:r>
          </a:p>
          <a:p>
            <a:pPr eaLnBrk="1" hangingPunct="1">
              <a:defRPr/>
            </a:pPr>
            <a:r>
              <a:rPr lang="en-US" sz="2400" smtClean="0"/>
              <a:t>Most errors shown on the Data Preparation Report are self-explanatory. One exception is the Account Type Incompatibility error. In the old Financials,</a:t>
            </a:r>
            <a:r>
              <a:rPr lang="en-US" sz="2400" baseline="0" smtClean="0"/>
              <a:t> </a:t>
            </a:r>
            <a:r>
              <a:rPr lang="en-US" sz="2400" smtClean="0"/>
              <a:t>it is possible to define an account in Account Code Maintenance as an Expense type account,</a:t>
            </a:r>
            <a:r>
              <a:rPr lang="en-US" sz="2400" baseline="0" smtClean="0"/>
              <a:t> </a:t>
            </a:r>
            <a:r>
              <a:rPr lang="en-US" sz="2400" smtClean="0"/>
              <a:t>but use that account code in static data for non-expense type purposes (for</a:t>
            </a:r>
            <a:r>
              <a:rPr lang="en-US" sz="2400" baseline="0" smtClean="0"/>
              <a:t> example</a:t>
            </a:r>
            <a:r>
              <a:rPr lang="en-US" sz="2400" smtClean="0"/>
              <a:t>, in Product Line Maintenance as an Inventory account). </a:t>
            </a:r>
            <a:br>
              <a:rPr lang="en-US" sz="2400" smtClean="0"/>
            </a:br>
            <a:r>
              <a:rPr lang="en-US" sz="2400" smtClean="0"/>
              <a:t/>
            </a:r>
            <a:br>
              <a:rPr lang="en-US" sz="2400" smtClean="0"/>
            </a:br>
            <a:r>
              <a:rPr lang="en-US" sz="2400" smtClean="0"/>
              <a:t>The QAD EE Financials require that accounts used for specific purposes have the appropriate account type definition based on the financial statement where they appear. Account codes used in database fields for static data that are associated with the Balance Sheet must be defined as type (</a:t>
            </a:r>
            <a:r>
              <a:rPr lang="en-US" sz="2400" err="1" smtClean="0"/>
              <a:t>ac_type</a:t>
            </a:r>
            <a:r>
              <a:rPr lang="en-US" sz="2400" smtClean="0"/>
              <a:t>) A(</a:t>
            </a:r>
            <a:r>
              <a:rPr lang="en-US" sz="2400" err="1" smtClean="0"/>
              <a:t>sset</a:t>
            </a:r>
            <a:r>
              <a:rPr lang="en-US" sz="2400" smtClean="0"/>
              <a:t>) or L(</a:t>
            </a:r>
            <a:r>
              <a:rPr lang="en-US" sz="2400" err="1" smtClean="0"/>
              <a:t>iability</a:t>
            </a:r>
            <a:r>
              <a:rPr lang="en-US" sz="2400" smtClean="0"/>
              <a:t>); not I(</a:t>
            </a:r>
            <a:r>
              <a:rPr lang="en-US" sz="2400" err="1" smtClean="0"/>
              <a:t>ncome</a:t>
            </a:r>
            <a:r>
              <a:rPr lang="en-US" sz="2400" smtClean="0"/>
              <a:t>) or E(</a:t>
            </a:r>
            <a:r>
              <a:rPr lang="en-US" sz="2400" err="1" smtClean="0"/>
              <a:t>xpense</a:t>
            </a:r>
            <a:r>
              <a:rPr lang="en-US" sz="2400" smtClean="0"/>
              <a:t>). Similarly, Account codes used in database fields for static data that are associated with the Income Statement must be defined as type I(</a:t>
            </a:r>
            <a:r>
              <a:rPr lang="en-US" sz="2400" err="1" smtClean="0"/>
              <a:t>ncome</a:t>
            </a:r>
            <a:r>
              <a:rPr lang="en-US" sz="2400" smtClean="0"/>
              <a:t>) or E(</a:t>
            </a:r>
            <a:r>
              <a:rPr lang="en-US" sz="2400" err="1" smtClean="0"/>
              <a:t>xpense</a:t>
            </a:r>
            <a:r>
              <a:rPr lang="en-US" sz="2400" smtClean="0"/>
              <a:t>); not A(</a:t>
            </a:r>
            <a:r>
              <a:rPr lang="en-US" sz="2400" err="1" smtClean="0"/>
              <a:t>sset</a:t>
            </a:r>
            <a:r>
              <a:rPr lang="en-US" sz="2400" smtClean="0"/>
              <a:t>) or L(</a:t>
            </a:r>
            <a:r>
              <a:rPr lang="en-US" sz="2400" err="1" smtClean="0"/>
              <a:t>iability</a:t>
            </a:r>
            <a:r>
              <a:rPr lang="en-US" sz="2400" smtClean="0"/>
              <a:t>). </a:t>
            </a:r>
          </a:p>
          <a:p>
            <a:pPr eaLnBrk="1" hangingPunct="1">
              <a:defRPr/>
            </a:pPr>
            <a:endParaRPr lang="en-US" sz="2400" smtClean="0"/>
          </a:p>
          <a:p>
            <a:pPr eaLnBrk="1" hangingPunct="1">
              <a:defRPr/>
            </a:pPr>
            <a:r>
              <a:rPr lang="en-US" sz="2400" b="1" err="1" smtClean="0"/>
              <a:t>Unposted</a:t>
            </a:r>
            <a:r>
              <a:rPr lang="en-US" sz="2400" b="1" smtClean="0"/>
              <a:t> GL Transactions Error</a:t>
            </a:r>
          </a:p>
          <a:p>
            <a:pPr eaLnBrk="1" hangingPunct="1">
              <a:defRPr/>
            </a:pPr>
            <a:r>
              <a:rPr lang="en-US" sz="2400" smtClean="0"/>
              <a:t>The Data Preparation Report checks for any unposted GL transactions,</a:t>
            </a:r>
            <a:r>
              <a:rPr lang="en-US" sz="2400" baseline="0" smtClean="0"/>
              <a:t> </a:t>
            </a:r>
            <a:r>
              <a:rPr lang="en-US" sz="2400" smtClean="0"/>
              <a:t>but counting glt_det records. It is possible that some of these records may be for a zero transaction amount and therefore will not show up on the Unposted Transactions Register (25.13.14 – glutrrp.p). You can delete these</a:t>
            </a:r>
            <a:r>
              <a:rPr lang="en-US" sz="2400" baseline="0" smtClean="0"/>
              <a:t> </a:t>
            </a:r>
            <a:r>
              <a:rPr lang="en-US" sz="2400" smtClean="0"/>
              <a:t>zero-amount records</a:t>
            </a:r>
            <a:r>
              <a:rPr lang="en-US" sz="2400" baseline="0" smtClean="0"/>
              <a:t> </a:t>
            </a:r>
            <a:r>
              <a:rPr lang="en-US" sz="2400" smtClean="0"/>
              <a:t>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To see addresses and employees with invalid country codes,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You must manually correct all</a:t>
            </a:r>
            <a:r>
              <a:rPr lang="en-US" baseline="0" smtClean="0"/>
              <a:t> </a:t>
            </a:r>
            <a:r>
              <a:rPr lang="en-US" smtClean="0"/>
              <a:t>Federal tax ID errors</a:t>
            </a:r>
            <a:r>
              <a:rPr lang="en-US" baseline="0" smtClean="0"/>
              <a:t> </a:t>
            </a:r>
            <a:r>
              <a:rPr lang="en-US" smtClean="0"/>
              <a:t>when using 1099 reporting</a:t>
            </a:r>
            <a:r>
              <a:rPr lang="en-US" baseline="0" smtClean="0"/>
              <a:t> and </a:t>
            </a:r>
            <a:r>
              <a:rPr lang="en-US" smtClean="0"/>
              <a:t>all</a:t>
            </a:r>
            <a:r>
              <a:rPr lang="en-US" baseline="0" smtClean="0"/>
              <a:t> </a:t>
            </a:r>
            <a:r>
              <a:rPr lang="en-US" smtClean="0"/>
              <a:t>VAT registration ID errors.</a:t>
            </a:r>
          </a:p>
          <a:p>
            <a:pPr defTabSz="912813"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new validations scenario would only occur if pre-conversion work was not completed before upgrading to a later QDT version.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smtClean="0"/>
              <a:t>The next</a:t>
            </a:r>
            <a:r>
              <a:rPr lang="en-US" baseline="0" smtClean="0"/>
              <a:t> five </a:t>
            </a:r>
            <a:r>
              <a:rPr lang="en-US" smtClean="0"/>
              <a:t>slides describe some of these data changes.</a:t>
            </a:r>
            <a:r>
              <a:rPr lang="en-US" baseline="0" smtClean="0"/>
              <a:t> </a:t>
            </a:r>
            <a:r>
              <a:rPr lang="en-US" smtClean="0"/>
              <a:t>You can review this information at your leisure</a:t>
            </a:r>
            <a:r>
              <a:rPr lang="en-US" baseline="0" smtClean="0"/>
              <a:t> (s</a:t>
            </a:r>
            <a:r>
              <a:rPr lang="en-US" smtClean="0"/>
              <a:t>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These utilities update domain information in a table called qtbl_ext and cover functionality for supplier lots on shippers and Expense Due account in Sales Account Maintenance.</a:t>
            </a:r>
          </a:p>
          <a:p>
            <a:endParaRPr lang="en-IE" smtClean="0"/>
          </a:p>
          <a:p>
            <a:r>
              <a:rPr lang="en-IE" smtClean="0"/>
              <a:t>You must run these</a:t>
            </a:r>
            <a:r>
              <a:rPr lang="en-IE" baseline="0" smtClean="0"/>
              <a:t> </a:t>
            </a:r>
            <a:r>
              <a:rPr lang="en-IE" smtClean="0"/>
              <a:t>utilities</a:t>
            </a:r>
            <a:r>
              <a:rPr lang="en-IE" baseline="0" smtClean="0"/>
              <a:t>, </a:t>
            </a:r>
            <a:r>
              <a:rPr lang="en-IE" smtClean="0"/>
              <a:t>even if they are not being used in your system,</a:t>
            </a:r>
            <a:r>
              <a:rPr lang="en-IE" baseline="0" smtClean="0"/>
              <a:t> because </a:t>
            </a:r>
            <a:r>
              <a:rPr lang="en-IE" smtClean="0"/>
              <a:t>subsequent processes in the pre-conversion steps</a:t>
            </a:r>
            <a:r>
              <a:rPr lang="en-IE" baseline="0" smtClean="0"/>
              <a:t> </a:t>
            </a:r>
            <a:r>
              <a:rPr lang="en-IE" smtClean="0"/>
              <a:t>check if</a:t>
            </a:r>
            <a:r>
              <a:rPr lang="en-IE" baseline="0" smtClean="0"/>
              <a:t> </a:t>
            </a:r>
            <a:r>
              <a:rPr lang="en-IE" smtClean="0"/>
              <a:t>these utilities</a:t>
            </a:r>
            <a:r>
              <a:rPr lang="en-IE" baseline="0" smtClean="0"/>
              <a:t> </a:t>
            </a:r>
            <a:r>
              <a:rPr lang="en-IE" smtClean="0"/>
              <a:t>were</a:t>
            </a:r>
            <a:r>
              <a:rPr lang="en-IE" baseline="0" smtClean="0"/>
              <a:t> </a:t>
            </a:r>
            <a:r>
              <a:rPr lang="en-IE" smtClean="0"/>
              <a:t>run.</a:t>
            </a:r>
            <a:endParaRPr lang="en-US" smtClean="0"/>
          </a:p>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smtClean="0"/>
              <a:t>Using account 1040 in the report shown as an example:</a:t>
            </a:r>
          </a:p>
          <a:p>
            <a:pPr eaLnBrk="1" hangingPunct="1"/>
            <a:endParaRPr lang="en-US" smtClean="0"/>
          </a:p>
          <a:p>
            <a:pPr eaLnBrk="1" hangingPunct="1">
              <a:spcBef>
                <a:spcPts val="0"/>
              </a:spcBef>
              <a:buFont typeface="Arial" pitchFamily="34" charset="0"/>
              <a:buChar char="•"/>
            </a:pPr>
            <a:r>
              <a:rPr lang="en-US" smtClean="0"/>
              <a:t> The instances with the asterisk must have a unique account code separate from the others.</a:t>
            </a:r>
          </a:p>
          <a:p>
            <a:pPr eaLnBrk="1" hangingPunct="1">
              <a:spcBef>
                <a:spcPts val="0"/>
              </a:spcBef>
              <a:buFont typeface="Arial" pitchFamily="34" charset="0"/>
              <a:buChar char="•"/>
            </a:pPr>
            <a:r>
              <a:rPr lang="en-US" smtClean="0"/>
              <a:t> It is not necessary to change each instance of account 1040 to a new account.</a:t>
            </a:r>
          </a:p>
          <a:p>
            <a:pPr eaLnBrk="1" hangingPunct="1">
              <a:spcBef>
                <a:spcPts val="0"/>
              </a:spcBef>
              <a:buFont typeface="Arial" pitchFamily="34" charset="0"/>
              <a:buChar char="•"/>
            </a:pPr>
            <a:r>
              <a:rPr lang="en-US" smtClean="0"/>
              <a:t> Nor is it necessary to change every instance of account 1040 with an asterisk to a new account.</a:t>
            </a:r>
          </a:p>
          <a:p>
            <a:pPr eaLnBrk="1" hangingPunct="1">
              <a:spcBef>
                <a:spcPts val="0"/>
              </a:spcBef>
              <a:buFont typeface="Arial" pitchFamily="34" charset="0"/>
              <a:buChar char="•"/>
            </a:pPr>
            <a:r>
              <a:rPr lang="en-US" smtClean="0"/>
              <a:t> The objective is that when the conflicts for 1040 are resolved, all three of these instances will have different accounts.</a:t>
            </a:r>
            <a:r>
              <a:rPr lang="en-US" baseline="0" smtClean="0"/>
              <a:t> </a:t>
            </a:r>
            <a:r>
              <a:rPr lang="en-US" smtClean="0"/>
              <a:t>Any one of them</a:t>
            </a:r>
            <a:r>
              <a:rPr lang="en-US" baseline="0" smtClean="0"/>
              <a:t> </a:t>
            </a:r>
            <a:r>
              <a:rPr lang="en-US" smtClean="0"/>
              <a:t>may retain the original account 1040 as long as neither of the other two</a:t>
            </a:r>
            <a:r>
              <a:rPr lang="en-US" baseline="0" smtClean="0"/>
              <a:t> is </a:t>
            </a:r>
            <a:r>
              <a:rPr lang="en-US" smtClean="0"/>
              <a:t>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smtClean="0"/>
              <a:t>Running the</a:t>
            </a:r>
            <a:r>
              <a:rPr lang="en-IE" baseline="0" smtClean="0"/>
              <a:t> </a:t>
            </a:r>
            <a:r>
              <a:rPr lang="en-IE" smtClean="0"/>
              <a:t>Transaction Consolidation (25.13.11) utility</a:t>
            </a:r>
            <a:r>
              <a:rPr lang="en-IE" baseline="0" smtClean="0"/>
              <a:t> </a:t>
            </a:r>
            <a:r>
              <a:rPr lang="en-IE" smtClean="0"/>
              <a:t>minimizes the number of transactions that you need to convert.</a:t>
            </a: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Footer Placeholder 7"/>
          <p:cNvSpPr>
            <a:spLocks noGrp="1"/>
          </p:cNvSpPr>
          <p:nvPr>
            <p:ph type="ftr" sz="quarter" idx="10"/>
          </p:nvPr>
        </p:nvSpPr>
        <p:spPr/>
        <p:txBody>
          <a:bodyPr/>
          <a:lstStyle>
            <a:lvl1pPr>
              <a:defRPr/>
            </a:lvl1pPr>
          </a:lstStyle>
          <a:p>
            <a:pPr>
              <a:defRPr/>
            </a:pPr>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27704" y="608013"/>
            <a:ext cx="8229600" cy="704850"/>
          </a:xfrm>
        </p:spPr>
        <p:txBody>
          <a:bodyPr/>
          <a:lstStyle/>
          <a:p>
            <a:pPr eaLnBrk="1" hangingPunct="1"/>
            <a:r>
              <a:rPr lang="en-US"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a:xfrm>
            <a:off x="447368" y="1417638"/>
            <a:ext cx="8229600" cy="349250"/>
          </a:xfrm>
        </p:spPr>
        <p:txBody>
          <a:bodyPr/>
          <a:lstStyle/>
          <a:p>
            <a:pPr eaLnBrk="1" hangingPunct="1"/>
            <a:r>
              <a:rPr lang="en-US" smtClean="0">
                <a:solidFill>
                  <a:srgbClr val="4F4F4F"/>
                </a:solidFill>
                <a:latin typeface="Century Gothic" pitchFamily="34" charset="0"/>
                <a:cs typeface="Century Gothic" pitchFamily="34" charset="0"/>
              </a:rPr>
              <a:t>Updated  October 2015</a:t>
            </a:r>
          </a:p>
        </p:txBody>
      </p:sp>
      <p:sp>
        <p:nvSpPr>
          <p:cNvPr id="20483" name="Text Placeholder 3"/>
          <p:cNvSpPr>
            <a:spLocks noGrp="1"/>
          </p:cNvSpPr>
          <p:nvPr>
            <p:ph type="body" sz="quarter" idx="11"/>
          </p:nvPr>
        </p:nvSpPr>
        <p:spPr/>
        <p:txBody>
          <a:bodyPr/>
          <a:lstStyle/>
          <a:p>
            <a:pPr eaLnBrk="1" hangingPunct="1"/>
            <a:r>
              <a:rPr lang="en-US" smtClean="0">
                <a:latin typeface="Century Gothic" pitchFamily="34" charset="0"/>
                <a:cs typeface="Century Gothic" pitchFamily="34" charset="0"/>
              </a:rPr>
              <a:t>QAD 2015 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smtClean="0"/>
              <a:t>Maintained by biw@qad.com</a:t>
            </a:r>
            <a:endParaRPr lang="en-US" sz="110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smtClean="0">
              <a:latin typeface="Century Gothic" pitchFamily="34" charset="0"/>
              <a:cs typeface="Century Gothic" pitchFamily="34" charset="0"/>
            </a:endParaRPr>
          </a:p>
          <a:p>
            <a:pPr eaLnBrk="1" hangingPunct="1">
              <a:lnSpc>
                <a:spcPct val="80000"/>
              </a:lnSpc>
              <a:spcAft>
                <a:spcPct val="25000"/>
              </a:spcAft>
            </a:pPr>
            <a:r>
              <a:rPr lang="en-US" sz="2400" smtClean="0">
                <a:latin typeface="Century Gothic" pitchFamily="34" charset="0"/>
                <a:cs typeface="Century Gothic" pitchFamily="34" charset="0"/>
              </a:rPr>
              <a:t>Data Preparation Report</a:t>
            </a:r>
          </a:p>
          <a:p>
            <a:pPr eaLnBrk="1" hangingPunct="1">
              <a:lnSpc>
                <a:spcPct val="80000"/>
              </a:lnSpc>
              <a:spcAft>
                <a:spcPct val="25000"/>
              </a:spcAft>
            </a:pPr>
            <a:r>
              <a:rPr lang="en-US" sz="240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latin typeface="Century Gothic" pitchFamily="34" charset="0"/>
                <a:cs typeface="Century Gothic" pitchFamily="34" charset="0"/>
              </a:rPr>
              <a:t>Search &amp; Replace Reports/Utilities </a:t>
            </a:r>
            <a:r>
              <a:rPr lang="en-US" sz="2000" smtClean="0">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latin typeface="Century Gothic" pitchFamily="34" charset="0"/>
                <a:cs typeface="Century Gothic" pitchFamily="34" charset="0"/>
              </a:rPr>
              <a:t>GL Account Type Utility </a:t>
            </a:r>
            <a:r>
              <a:rPr lang="en-US" sz="2000" smtClean="0">
                <a:latin typeface="Century Gothic" pitchFamily="34" charset="0"/>
                <a:cs typeface="Century Gothic" pitchFamily="34" charset="0"/>
              </a:rPr>
              <a:t>(Report mode)</a:t>
            </a:r>
          </a:p>
          <a:p>
            <a:pPr eaLnBrk="1" hangingPunct="1">
              <a:lnSpc>
                <a:spcPct val="80000"/>
              </a:lnSpc>
              <a:spcAft>
                <a:spcPct val="25000"/>
              </a:spcAft>
            </a:pPr>
            <a:r>
              <a:rPr lang="en-US" sz="240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latin typeface="Century Gothic" pitchFamily="34" charset="0"/>
                <a:cs typeface="Century Gothic" pitchFamily="34" charset="0"/>
              </a:rPr>
              <a:t>Close database to users</a:t>
            </a:r>
          </a:p>
          <a:p>
            <a:pPr eaLnBrk="1" hangingPunct="1">
              <a:lnSpc>
                <a:spcPct val="80000"/>
              </a:lnSpc>
              <a:spcAft>
                <a:spcPct val="25000"/>
              </a:spcAft>
            </a:pPr>
            <a:r>
              <a:rPr lang="en-US" sz="2400" smtClean="0">
                <a:latin typeface="Century Gothic" pitchFamily="34" charset="0"/>
                <a:cs typeface="Century Gothic" pitchFamily="34" charset="0"/>
              </a:rPr>
              <a:t>Rerun GL Account Type Utility </a:t>
            </a:r>
            <a:r>
              <a:rPr lang="en-US" sz="2000" smtClean="0">
                <a:latin typeface="Century Gothic" pitchFamily="34" charset="0"/>
                <a:cs typeface="Century Gothic" pitchFamily="34" charset="0"/>
              </a:rPr>
              <a:t>(Update mode)</a:t>
            </a:r>
          </a:p>
          <a:p>
            <a:pPr eaLnBrk="1" hangingPunct="1">
              <a:lnSpc>
                <a:spcPct val="80000"/>
              </a:lnSpc>
              <a:spcAft>
                <a:spcPct val="25000"/>
              </a:spcAft>
            </a:pPr>
            <a:r>
              <a:rPr lang="en-US" sz="2400" smtClean="0">
                <a:latin typeface="Century Gothic" pitchFamily="34" charset="0"/>
                <a:cs typeface="Century Gothic" pitchFamily="34" charset="0"/>
              </a:rPr>
              <a:t>Converted GL Account Definitions Report </a:t>
            </a:r>
            <a:r>
              <a:rPr lang="en-US" sz="2000" smtClean="0">
                <a:latin typeface="Century Gothic" pitchFamily="34" charset="0"/>
                <a:cs typeface="Century Gothic" pitchFamily="34" charset="0"/>
              </a:rPr>
              <a:t>(optional)</a:t>
            </a:r>
          </a:p>
          <a:p>
            <a:pPr eaLnBrk="1" hangingPunct="1">
              <a:lnSpc>
                <a:spcPct val="80000"/>
              </a:lnSpc>
              <a:spcAft>
                <a:spcPct val="25000"/>
              </a:spcAft>
            </a:pPr>
            <a:r>
              <a:rPr lang="en-US" sz="2400" smtClean="0">
                <a:latin typeface="Century Gothic" pitchFamily="34" charset="0"/>
                <a:cs typeface="Century Gothic" pitchFamily="34" charset="0"/>
              </a:rPr>
              <a:t>Pre-conversion Integrity Report</a:t>
            </a:r>
            <a:endParaRPr lang="en-US" sz="2000" smtClean="0">
              <a:latin typeface="Century Gothic" pitchFamily="34" charset="0"/>
              <a:cs typeface="Century Gothic" pitchFamily="34" charset="0"/>
            </a:endParaRPr>
          </a:p>
          <a:p>
            <a:pPr eaLnBrk="1" hangingPunct="1">
              <a:lnSpc>
                <a:spcPct val="80000"/>
              </a:lnSpc>
              <a:spcAft>
                <a:spcPct val="25000"/>
              </a:spcAft>
            </a:pPr>
            <a:r>
              <a:rPr lang="en-US" sz="240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smtClean="0">
                <a:latin typeface="Century Gothic" pitchFamily="34" charset="0"/>
                <a:cs typeface="Century Gothic" pitchFamily="34" charset="0"/>
              </a:rPr>
              <a:t>Table Extension Domain Utilities </a:t>
            </a:r>
            <a:r>
              <a:rPr lang="en-US" sz="200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smtClean="0">
                <a:latin typeface="Century Gothic" pitchFamily="34" charset="0"/>
                <a:cs typeface="Century Gothic" pitchFamily="34" charset="0"/>
              </a:rPr>
              <a:t>utqtabs.p  – Covers supplier lots on shippers	</a:t>
            </a:r>
          </a:p>
          <a:p>
            <a:pPr lvl="1" defTabSz="590550" eaLnBrk="1" hangingPunct="1">
              <a:lnSpc>
                <a:spcPct val="95000"/>
              </a:lnSpc>
            </a:pPr>
            <a:r>
              <a:rPr lang="en-US" smtClean="0">
                <a:latin typeface="Century Gothic" pitchFamily="34" charset="0"/>
                <a:cs typeface="Century Gothic" pitchFamily="34" charset="0"/>
              </a:rPr>
              <a:t>utqtplsd.p – Covers Expense Due account in Sales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Account  Maintenance (1.2.17 – </a:t>
            </a:r>
            <a:br>
              <a:rPr lang="en-US" smtClean="0">
                <a:latin typeface="Century Gothic" pitchFamily="34" charset="0"/>
                <a:cs typeface="Century Gothic" pitchFamily="34" charset="0"/>
              </a:rPr>
            </a:br>
            <a:r>
              <a:rPr lang="en-US" smtClean="0">
                <a:latin typeface="Century Gothic" pitchFamily="34" charset="0"/>
                <a:cs typeface="Century Gothic" pitchFamily="34" charset="0"/>
              </a:rPr>
              <a:t>			 ppplsmt.p)</a:t>
            </a:r>
          </a:p>
          <a:p>
            <a:pPr defTabSz="590550" eaLnBrk="1" hangingPunct="1">
              <a:lnSpc>
                <a:spcPct val="95000"/>
              </a:lnSpc>
            </a:pPr>
            <a:r>
              <a:rPr lang="en-US"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smtClean="0">
                <a:latin typeface="Century Gothic" pitchFamily="34" charset="0"/>
                <a:cs typeface="Century Gothic" pitchFamily="34" charset="0"/>
              </a:rPr>
              <a:t>GL Transaction Consolidation </a:t>
            </a:r>
            <a:r>
              <a:rPr lang="en-US" sz="24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smtClean="0">
                <a:latin typeface="Century Gothic" pitchFamily="34" charset="0"/>
                <a:cs typeface="Century Gothic" pitchFamily="34" charset="0"/>
              </a:rPr>
              <a:t>GL Transaction Consolidation</a:t>
            </a:r>
          </a:p>
          <a:p>
            <a:pPr lvl="1" eaLnBrk="1" hangingPunct="1"/>
            <a:r>
              <a:rPr lang="en-US"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Archive/Delete transaction data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Employee Entity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199" y="914400"/>
            <a:ext cx="8284029" cy="5410200"/>
          </a:xfrm>
        </p:spPr>
        <p:txBody>
          <a:bodyPr tIns="91440" bIns="91440"/>
          <a:lstStyle/>
          <a:p>
            <a:pPr eaLnBrk="1" hangingPunct="1">
              <a:lnSpc>
                <a:spcPct val="75000"/>
              </a:lnSpc>
              <a:spcAft>
                <a:spcPct val="25000"/>
              </a:spcAft>
            </a:pPr>
            <a:r>
              <a:rPr lang="en-US" sz="240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smtClean="0">
                <a:latin typeface="Century Gothic" pitchFamily="34" charset="0"/>
                <a:cs typeface="Century Gothic" pitchFamily="34" charset="0"/>
              </a:rPr>
              <a:t>This utility reports and updates employees with a user-specified entity code. It shows employees missing an entity code and employees already assigned an entity code</a:t>
            </a:r>
          </a:p>
          <a:p>
            <a:pPr eaLnBrk="1" hangingPunct="1">
              <a:lnSpc>
                <a:spcPct val="75000"/>
              </a:lnSpc>
              <a:spcAft>
                <a:spcPct val="25000"/>
              </a:spcAft>
            </a:pPr>
            <a:r>
              <a:rPr lang="en-US" sz="240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Pre-conversion Overview</a:t>
            </a:r>
            <a:endParaRPr lang="en-US"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marL="0" indent="0" eaLnBrk="1" hangingPunct="1">
              <a:buNone/>
            </a:pPr>
            <a:r>
              <a:rPr lang="en-IE" smtClean="0">
                <a:latin typeface="Century Gothic" pitchFamily="34" charset="0"/>
                <a:cs typeface="Century Gothic" pitchFamily="34" charset="0"/>
              </a:rPr>
              <a:t>Pre-conversion activities prepare the source database for conversion by correcting the following types of issues:</a:t>
            </a:r>
          </a:p>
          <a:p>
            <a:pPr eaLnBrk="1" hangingPunct="1"/>
            <a:r>
              <a:rPr lang="en-US" sz="2400" smtClean="0">
                <a:latin typeface="Century Gothic" pitchFamily="34" charset="0"/>
                <a:cs typeface="Century Gothic" pitchFamily="34" charset="0"/>
              </a:rPr>
              <a:t>Data that is missing from the old Financials, but required in QAD EE Financials</a:t>
            </a:r>
          </a:p>
          <a:p>
            <a:pPr eaLnBrk="1" hangingPunct="1"/>
            <a:r>
              <a:rPr lang="en-US" sz="2400" smtClean="0">
                <a:latin typeface="Century Gothic" pitchFamily="34" charset="0"/>
                <a:cs typeface="Century Gothic" pitchFamily="34" charset="0"/>
              </a:rPr>
              <a:t>Data that exists in the old Financials, but is not allowed in the same state in QAD EE Financials</a:t>
            </a:r>
          </a:p>
          <a:p>
            <a:pPr eaLnBrk="1" hangingPunct="1"/>
            <a:r>
              <a:rPr lang="en-US" sz="2400" smtClean="0">
                <a:latin typeface="Century Gothic" pitchFamily="34" charset="0"/>
                <a:cs typeface="Century Gothic" pitchFamily="34" charset="0"/>
              </a:rPr>
              <a:t>Data that is invalid in both the old and new Financials</a:t>
            </a:r>
            <a:endParaRPr lang="en-IE" sz="2400" smtClean="0">
              <a:latin typeface="Century Gothic" pitchFamily="34" charset="0"/>
              <a:cs typeface="Century Gothic" pitchFamily="34" charset="0"/>
            </a:endParaRPr>
          </a:p>
          <a:p>
            <a:pPr lvl="2" eaLnBrk="1" hangingPunct="1">
              <a:buFont typeface="Arial" charset="0"/>
              <a:buNone/>
            </a:pPr>
            <a:endParaRPr lang="en-IE" smtClean="0">
              <a:solidFill>
                <a:srgbClr val="FF0000"/>
              </a:solidFill>
              <a:latin typeface="Century Gothic" pitchFamily="34" charset="0"/>
              <a:cs typeface="Century Gothic" pitchFamily="34" charset="0"/>
            </a:endParaRPr>
          </a:p>
          <a:p>
            <a:pPr lvl="1" eaLnBrk="1" hangingPunct="1"/>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uxempent-&lt;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smtClean="0">
                <a:latin typeface="Century Gothic" pitchFamily="34" charset="0"/>
                <a:cs typeface="Century Gothic" pitchFamily="34" charset="0"/>
              </a:rPr>
              <a:t>End User Contact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smtClean="0">
                <a:latin typeface="Century Gothic" pitchFamily="34" charset="0"/>
                <a:cs typeface="Century Gothic" pitchFamily="34" charset="0"/>
              </a:rPr>
              <a:t>QAD EE requires every end user (eu_addr) to have a single primary contact with a unique contact name</a:t>
            </a:r>
          </a:p>
          <a:p>
            <a:pPr eaLnBrk="1" hangingPunct="1">
              <a:lnSpc>
                <a:spcPct val="80000"/>
              </a:lnSpc>
              <a:spcAft>
                <a:spcPct val="30000"/>
              </a:spcAft>
            </a:pPr>
            <a:r>
              <a:rPr lang="en-US" sz="240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adeumt.p)</a:t>
            </a:r>
          </a:p>
          <a:p>
            <a:pPr eaLnBrk="1" hangingPunct="1">
              <a:lnSpc>
                <a:spcPct val="80000"/>
              </a:lnSpc>
              <a:spcAft>
                <a:spcPct val="30000"/>
              </a:spcAft>
            </a:pPr>
            <a:r>
              <a:rPr lang="en-US" sz="240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uxendupd-&lt;</a:t>
            </a:r>
            <a:r>
              <a:rPr lang="en-US" sz="2500" i="1" smtClean="0">
                <a:latin typeface="Century Gothic" pitchFamily="34" charset="0"/>
                <a:cs typeface="Century Gothic" pitchFamily="34" charset="0"/>
              </a:rPr>
              <a:t>dbname&gt;-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Control Account Utility</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smtClean="0">
                <a:latin typeface="Century Gothic" pitchFamily="34" charset="0"/>
                <a:cs typeface="Century Gothic" pitchFamily="34" charset="0"/>
              </a:rPr>
              <a:t>Type uxctrl.p at any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uxctrl-&lt;</a:t>
            </a:r>
            <a:r>
              <a:rPr lang="en-US" sz="2500" i="1" smtClean="0">
                <a:latin typeface="Century Gothic" pitchFamily="34" charset="0"/>
                <a:cs typeface="Century Gothic" pitchFamily="34" charset="0"/>
              </a:rPr>
              <a:t>dbname&gt;-&lt;domain&gt;-&lt;date&gt;_&lt;time</a:t>
            </a:r>
            <a:r>
              <a:rPr lang="en-US" sz="250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40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40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400" smtClean="0">
                <a:solidFill>
                  <a:srgbClr val="B2B2B2"/>
                </a:solidFill>
                <a:latin typeface="Century Gothic" pitchFamily="34" charset="0"/>
                <a:cs typeface="Century Gothic" pitchFamily="34" charset="0"/>
              </a:rPr>
              <a:t>(if pre-eB)</a:t>
            </a:r>
            <a:endParaRPr lang="en-US" sz="21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mtClean="0">
                <a:solidFill>
                  <a:srgbClr val="B2B2B2"/>
                </a:solidFill>
                <a:latin typeface="Century Gothic" pitchFamily="34" charset="0"/>
                <a:cs typeface="Century Gothic" pitchFamily="34" charset="0"/>
              </a:rPr>
              <a:t>Control Account Utility</a:t>
            </a:r>
            <a:endParaRPr lang="en-US" sz="240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smtClean="0">
                <a:latin typeface="Century Gothic" pitchFamily="34" charset="0"/>
                <a:cs typeface="Century Gothic" pitchFamily="34" charset="0"/>
              </a:rPr>
              <a:t>GL Account/Project Utility </a:t>
            </a:r>
            <a:r>
              <a:rPr lang="en-US" sz="2400" b="1"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Before eB, project codes were not part of the GL posting account structure. Therefore, project codes were not defined for ranges of account codes</a:t>
            </a:r>
          </a:p>
          <a:p>
            <a:pPr eaLnBrk="1" hangingPunct="1">
              <a:lnSpc>
                <a:spcPct val="80000"/>
              </a:lnSpc>
              <a:spcAft>
                <a:spcPct val="25000"/>
              </a:spcAft>
            </a:pPr>
            <a:r>
              <a:rPr lang="en-US" sz="240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processing. It only creates qad_wkfl records</a:t>
            </a:r>
          </a:p>
          <a:p>
            <a:pPr eaLnBrk="1" hangingPunct="1">
              <a:lnSpc>
                <a:spcPct val="80000"/>
              </a:lnSpc>
              <a:spcAft>
                <a:spcPct val="25000"/>
              </a:spcAft>
            </a:pPr>
            <a:r>
              <a:rPr lang="en-US" sz="2400" smtClean="0">
                <a:latin typeface="Century Gothic" pitchFamily="34" charset="0"/>
                <a:cs typeface="Century Gothic" pitchFamily="34" charset="0"/>
              </a:rPr>
              <a:t>Required for users on MFG/PRO 8.6e or 9.0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smtClean="0">
                <a:latin typeface="Century Gothic" pitchFamily="34" charset="0"/>
                <a:cs typeface="Century Gothic" pitchFamily="34" charset="0"/>
              </a:rPr>
              <a:t>Type uxglproj.p at any MFG/PRO menu command line</a:t>
            </a:r>
          </a:p>
          <a:p>
            <a:pPr eaLnBrk="1" hangingPunct="1">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uxglproj-&lt;</a:t>
            </a:r>
            <a:r>
              <a:rPr lang="en-US" sz="2500" i="1" smtClean="0">
                <a:latin typeface="Century Gothic" pitchFamily="34" charset="0"/>
                <a:cs typeface="Century Gothic" pitchFamily="34" charset="0"/>
              </a:rPr>
              <a:t>dbname&gt;-&lt;date&gt;_&lt;time</a:t>
            </a:r>
            <a:r>
              <a:rPr lang="en-US" sz="250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smtClean="0">
                <a:latin typeface="Century Gothic" pitchFamily="34" charset="0"/>
                <a:cs typeface="Century Gothic" pitchFamily="34" charset="0"/>
              </a:rPr>
              <a:t>Overview of Pre-conversion Steps</a:t>
            </a:r>
            <a:endParaRPr lang="en-US"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smtClean="0">
              <a:latin typeface="Century Gothic" pitchFamily="34" charset="0"/>
              <a:cs typeface="Century Gothic" pitchFamily="34" charset="0"/>
            </a:endParaRPr>
          </a:p>
          <a:p>
            <a:pPr marL="533400" indent="-533400" defTabSz="914400" eaLnBrk="1" hangingPunct="1">
              <a:buFont typeface="Arial" charset="0"/>
              <a:buNone/>
            </a:pPr>
            <a:endParaRPr lang="en-IE"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spcAft>
                <a:spcPct val="25000"/>
              </a:spcAft>
            </a:pPr>
            <a:r>
              <a:rPr lang="en-US" sz="2400" b="1"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smtClean="0">
                <a:latin typeface="Century Gothic" pitchFamily="34" charset="0"/>
                <a:cs typeface="Century Gothic" pitchFamily="34" charset="0"/>
              </a:rPr>
              <a:t>For eB2.1 and above, including Standard Edition, one execution processes all active domains.</a:t>
            </a:r>
            <a:endParaRPr lang="en-US" b="1" smtClean="0">
              <a:latin typeface="Century Gothic" pitchFamily="34" charset="0"/>
              <a:cs typeface="Century Gothic" pitchFamily="34" charset="0"/>
            </a:endParaRPr>
          </a:p>
          <a:p>
            <a:pPr marL="533400" indent="-533400" defTabSz="914400" eaLnBrk="1" hangingPunct="1"/>
            <a:r>
              <a:rPr lang="en-US"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marL="0" indent="0" eaLnBrk="1" hangingPunct="1">
              <a:spcAft>
                <a:spcPct val="25000"/>
              </a:spcAft>
              <a:buNone/>
            </a:pPr>
            <a:r>
              <a:rPr lang="en-US" sz="2900" smtClean="0">
                <a:latin typeface="Century Gothic" pitchFamily="34" charset="0"/>
                <a:cs typeface="Century Gothic" pitchFamily="34" charset="0"/>
              </a:rPr>
              <a:t>Report output filename is</a:t>
            </a:r>
            <a:br>
              <a:rPr lang="en-US" sz="2900" smtClean="0">
                <a:latin typeface="Century Gothic" pitchFamily="34" charset="0"/>
                <a:cs typeface="Century Gothic" pitchFamily="34" charset="0"/>
              </a:rPr>
            </a:br>
            <a:r>
              <a:rPr lang="en-US" sz="2900" smtClean="0">
                <a:latin typeface="Century Gothic" pitchFamily="34" charset="0"/>
                <a:cs typeface="Century Gothic" pitchFamily="34" charset="0"/>
              </a:rPr>
              <a:t>uxaddrfix-&lt;</a:t>
            </a:r>
            <a:r>
              <a:rPr lang="en-US" sz="2900" i="1" smtClean="0">
                <a:latin typeface="Century Gothic" pitchFamily="34" charset="0"/>
                <a:cs typeface="Century Gothic" pitchFamily="34" charset="0"/>
              </a:rPr>
              <a:t>dbname&gt;-</a:t>
            </a:r>
            <a:r>
              <a:rPr lang="en-US" sz="2900" smtClean="0">
                <a:latin typeface="Century Gothic" pitchFamily="34" charset="0"/>
                <a:cs typeface="Century Gothic" pitchFamily="34" charset="0"/>
              </a:rPr>
              <a:t>&lt;</a:t>
            </a:r>
            <a:r>
              <a:rPr lang="en-US" sz="2900" i="1" smtClean="0">
                <a:latin typeface="Century Gothic" pitchFamily="34" charset="0"/>
                <a:cs typeface="Century Gothic" pitchFamily="34" charset="0"/>
              </a:rPr>
              <a:t>date&gt;_&lt;time</a:t>
            </a:r>
            <a:r>
              <a:rPr lang="en-US" sz="2900" smtClean="0">
                <a:latin typeface="Century Gothic" pitchFamily="34" charset="0"/>
                <a:cs typeface="Century Gothic" pitchFamily="34" charset="0"/>
              </a:rPr>
              <a:t>&gt;.prn</a:t>
            </a: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smtClean="0">
                <a:solidFill>
                  <a:srgbClr val="B2B2B2"/>
                </a:solidFill>
                <a:latin typeface="Century Gothic" pitchFamily="34" charset="0"/>
                <a:cs typeface="Century Gothic" pitchFamily="34" charset="0"/>
              </a:rPr>
              <a:t>Table Extension Domain Utilities </a:t>
            </a:r>
            <a:r>
              <a:rPr lang="en-US" sz="200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Transaction Consolidation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Archive/Delete transaction data </a:t>
            </a:r>
            <a:r>
              <a:rPr lang="en-US" sz="200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Global Tax Management Conversion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Employee Entity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End User Contact Utility</a:t>
            </a:r>
            <a:endParaRPr lang="en-US" sz="240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GL Account/Project Utility </a:t>
            </a:r>
            <a:r>
              <a:rPr lang="en-US" sz="200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339725" indent="-339725" defTabSz="914400" eaLnBrk="1" hangingPunct="1">
              <a:lnSpc>
                <a:spcPct val="75000"/>
              </a:lnSpc>
              <a:spcAft>
                <a:spcPct val="20000"/>
              </a:spcAft>
            </a:pPr>
            <a:r>
              <a:rPr lang="en-US" smtClean="0">
                <a:latin typeface="Century Gothic" pitchFamily="34" charset="0"/>
                <a:cs typeface="Century Gothic" pitchFamily="34" charset="0"/>
              </a:rPr>
              <a:t>This utility reports and updates credit terms on customers and suppliers. It lists customers or suppliers with invalid credit terms</a:t>
            </a:r>
          </a:p>
          <a:p>
            <a:pPr marL="339725" indent="-339725" defTabSz="914400" eaLnBrk="1" hangingPunct="1">
              <a:lnSpc>
                <a:spcPct val="75000"/>
              </a:lnSpc>
              <a:spcAft>
                <a:spcPct val="20000"/>
              </a:spcAft>
            </a:pPr>
            <a:r>
              <a:rPr lang="en-US" smtClean="0">
                <a:latin typeface="Century Gothic" pitchFamily="34" charset="0"/>
                <a:cs typeface="Century Gothic" pitchFamily="34" charset="0"/>
              </a:rPr>
              <a:t>All customers and suppliers must have a valid non-blank credit terms code before converting to QAD EE</a:t>
            </a:r>
            <a:endParaRPr lang="en-US" sz="2400" smtClean="0">
              <a:latin typeface="Century Gothic" pitchFamily="34" charset="0"/>
              <a:cs typeface="Century Gothic" pitchFamily="34" charset="0"/>
            </a:endParaRPr>
          </a:p>
          <a:p>
            <a:pPr marL="688975" lvl="1" indent="-231775" defTabSz="914400" eaLnBrk="1" hangingPunct="1">
              <a:lnSpc>
                <a:spcPct val="75000"/>
              </a:lnSpc>
              <a:spcAft>
                <a:spcPct val="20000"/>
              </a:spcAft>
            </a:pPr>
            <a:r>
              <a:rPr lang="en-US" smtClean="0">
                <a:latin typeface="Century Gothic" pitchFamily="34" charset="0"/>
                <a:cs typeface="Century Gothic" pitchFamily="34" charset="0"/>
              </a:rPr>
              <a:t>A blank credit terms code is no longer permissible and will be deleted by the conversion</a:t>
            </a:r>
            <a:br>
              <a:rPr lang="en-US" smtClean="0">
                <a:latin typeface="Century Gothic" pitchFamily="34" charset="0"/>
                <a:cs typeface="Century Gothic" pitchFamily="34" charset="0"/>
              </a:rPr>
            </a:br>
            <a:r>
              <a:rPr lang="en-US" sz="1600" smtClean="0">
                <a:latin typeface="Century Gothic" pitchFamily="34" charset="0"/>
                <a:cs typeface="Century Gothic" pitchFamily="34" charset="0"/>
              </a:rPr>
              <a:t/>
            </a:r>
            <a:br>
              <a:rPr lang="en-US" sz="1600" smtClean="0">
                <a:latin typeface="Century Gothic" pitchFamily="34" charset="0"/>
                <a:cs typeface="Century Gothic" pitchFamily="34" charset="0"/>
              </a:rPr>
            </a:br>
            <a:r>
              <a:rPr lang="en-US" smtClean="0">
                <a:latin typeface="Century Gothic" pitchFamily="34" charset="0"/>
                <a:cs typeface="Century Gothic" pitchFamily="34" charset="0"/>
              </a:rPr>
              <a:t>To simulate the scenario where a customer or supplier has no credit terms, you must create a new credit terms code in Credit Terms Maintenance (2.19.1 – adcrtmt.p) with 0 days and 0% discount</a:t>
            </a:r>
          </a:p>
          <a:p>
            <a:pPr marL="688975" lvl="1" indent="-231775" defTabSz="914400" eaLnBrk="1" hangingPunct="1">
              <a:lnSpc>
                <a:spcPct val="75000"/>
              </a:lnSpc>
              <a:spcAft>
                <a:spcPct val="20000"/>
              </a:spcAft>
            </a:pPr>
            <a:r>
              <a:rPr lang="en-US"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marL="0" indent="0" eaLnBrk="1" hangingPunct="1">
              <a:lnSpc>
                <a:spcPct val="90000"/>
              </a:lnSpc>
              <a:buNone/>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cust</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or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uxcrterms-</a:t>
            </a:r>
            <a:r>
              <a:rPr lang="en-US" sz="2200" smtClean="0">
                <a:solidFill>
                  <a:srgbClr val="4173BD"/>
                </a:solidFill>
                <a:latin typeface="Century Gothic" pitchFamily="34" charset="0"/>
                <a:cs typeface="Century Gothic" pitchFamily="34" charset="0"/>
              </a:rPr>
              <a:t>supp</a:t>
            </a:r>
            <a:r>
              <a:rPr lang="en-US" sz="2200" smtClean="0">
                <a:latin typeface="Century Gothic" pitchFamily="34" charset="0"/>
                <a:cs typeface="Century Gothic" pitchFamily="34" charset="0"/>
              </a:rPr>
              <a:t>-&lt;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smtClean="0">
                <a:latin typeface="Century Gothic" pitchFamily="34" charset="0"/>
                <a:cs typeface="Century Gothic" pitchFamily="34" charset="0"/>
              </a:rPr>
              <a:t>Data Preparation Report</a:t>
            </a:r>
            <a:endParaRPr lang="en-US" sz="24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339725" indent="-339725" defTabSz="914400" eaLnBrk="1" hangingPunct="1"/>
            <a:r>
              <a:rPr lang="en-US" sz="2200" smtClean="0">
                <a:latin typeface="Century Gothic" pitchFamily="34" charset="0"/>
                <a:cs typeface="Century Gothic" pitchFamily="34" charset="0"/>
              </a:rPr>
              <a:t>This report highlights any data issues you must clean up before starting the conversion</a:t>
            </a:r>
          </a:p>
          <a:p>
            <a:pPr marL="688975" lvl="1" indent="-231775" defTabSz="914400" eaLnBrk="1" hangingPunct="1">
              <a:lnSpc>
                <a:spcPct val="80000"/>
              </a:lnSpc>
              <a:spcBef>
                <a:spcPct val="35000"/>
              </a:spcBef>
            </a:pPr>
            <a:r>
              <a:rPr lang="en-US" sz="2000" smtClean="0">
                <a:latin typeface="Century Gothic" pitchFamily="34" charset="0"/>
                <a:cs typeface="Century Gothic" pitchFamily="34" charset="0"/>
              </a:rPr>
              <a:t>Data that is missing in the old financials, but required in new financials</a:t>
            </a:r>
          </a:p>
          <a:p>
            <a:pPr marL="688975" lvl="1" indent="-231775" defTabSz="914400" eaLnBrk="1" hangingPunct="1">
              <a:lnSpc>
                <a:spcPct val="80000"/>
              </a:lnSpc>
              <a:spcBef>
                <a:spcPct val="35000"/>
              </a:spcBef>
            </a:pPr>
            <a:r>
              <a:rPr lang="en-US" sz="2000" smtClean="0">
                <a:latin typeface="Century Gothic" pitchFamily="34" charset="0"/>
                <a:cs typeface="Century Gothic" pitchFamily="34" charset="0"/>
              </a:rPr>
              <a:t>Data that exists in old financials, but is not allowed in the same state in new financials</a:t>
            </a:r>
          </a:p>
          <a:p>
            <a:pPr marL="688975" lvl="1" indent="-231775" defTabSz="914400" eaLnBrk="1" hangingPunct="1">
              <a:lnSpc>
                <a:spcPct val="80000"/>
              </a:lnSpc>
              <a:spcBef>
                <a:spcPct val="35000"/>
              </a:spcBef>
            </a:pPr>
            <a:r>
              <a:rPr lang="en-US" sz="2000" smtClean="0">
                <a:latin typeface="Century Gothic" pitchFamily="34" charset="0"/>
                <a:cs typeface="Century Gothic" pitchFamily="34" charset="0"/>
              </a:rPr>
              <a:t>Data that is invalid in the old and new financials</a:t>
            </a:r>
          </a:p>
          <a:p>
            <a:pPr marL="339725" indent="-339725" defTabSz="914400" eaLnBrk="1" hangingPunct="1"/>
            <a:r>
              <a:rPr lang="en-US" sz="2200" smtClean="0">
                <a:latin typeface="Century Gothic" pitchFamily="34" charset="0"/>
                <a:cs typeface="Century Gothic" pitchFamily="34" charset="0"/>
              </a:rPr>
              <a:t>This report is the gatekeeper for the conversion. You cannot run the conversion until this report has zero errors</a:t>
            </a:r>
          </a:p>
          <a:p>
            <a:pPr marL="339725" indent="-339725" defTabSz="914400" eaLnBrk="1" hangingPunct="1"/>
            <a:r>
              <a:rPr lang="en-US" sz="2200" smtClean="0">
                <a:latin typeface="Century Gothic" pitchFamily="34" charset="0"/>
                <a:cs typeface="Century Gothic" pitchFamily="34" charset="0"/>
              </a:rPr>
              <a:t>You probably need to run this report multiple times to resolve all errors</a:t>
            </a:r>
          </a:p>
          <a:p>
            <a:pPr marL="339725" indent="-339725" defTabSz="914400" eaLnBrk="1" hangingPunct="1"/>
            <a:r>
              <a:rPr lang="en-US" sz="2200" smtClean="0">
                <a:latin typeface="Century Gothic" pitchFamily="34" charset="0"/>
                <a:cs typeface="Century Gothic" pitchFamily="34" charset="0"/>
              </a:rPr>
              <a:t>For eB2.1 and above, including Standard Edition, one execution processes all active domains</a:t>
            </a:r>
          </a:p>
          <a:p>
            <a:pPr marL="339725" indent="-339725" defTabSz="914400" eaLnBrk="1" hangingPunct="1"/>
            <a:r>
              <a:rPr lang="en-US" sz="220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1 Prerequisites</a:t>
            </a:r>
            <a:endParaRPr lang="en-US" sz="2800">
              <a:latin typeface="Tahoma" pitchFamily="34" charset="0"/>
            </a:endParaRPr>
          </a:p>
        </p:txBody>
      </p:sp>
      <p:graphicFrame>
        <p:nvGraphicFramePr>
          <p:cNvPr id="4" name="Table 3"/>
          <p:cNvGraphicFramePr>
            <a:graphicFrameLocks noGrp="1"/>
          </p:cNvGraphicFramePr>
          <p:nvPr/>
        </p:nvGraphicFramePr>
        <p:xfrm>
          <a:off x="620328" y="1511948"/>
          <a:ext cx="6095999" cy="1144603"/>
        </p:xfrm>
        <a:graphic>
          <a:graphicData uri="http://schemas.openxmlformats.org/drawingml/2006/table">
            <a:tbl>
              <a:tblPr/>
              <a:tblGrid>
                <a:gridCol w="428902"/>
                <a:gridCol w="3352072"/>
                <a:gridCol w="1393205"/>
                <a:gridCol w="921820"/>
              </a:tblGrid>
              <a:tr h="402365">
                <a:tc>
                  <a:txBody>
                    <a:bodyPr/>
                    <a:lstStyle/>
                    <a:p>
                      <a:pPr marL="0" marR="0" algn="r">
                        <a:lnSpc>
                          <a:spcPct val="115000"/>
                        </a:lnSpc>
                        <a:spcBef>
                          <a:spcPts val="0"/>
                        </a:spcBef>
                        <a:spcAft>
                          <a:spcPts val="0"/>
                        </a:spcAft>
                      </a:pPr>
                      <a:r>
                        <a:rPr lang="en-US" sz="1100" b="1">
                          <a:latin typeface="Arial"/>
                          <a:ea typeface="Calibri"/>
                          <a:cs typeface="Times New Roman"/>
                        </a:rPr>
                        <a:t>Step</a:t>
                      </a:r>
                      <a:endParaRPr lang="en-US" sz="1000">
                        <a:latin typeface="Calibri"/>
                        <a:ea typeface="Calibri"/>
                        <a:cs typeface="Times New Roman"/>
                      </a:endParaRPr>
                    </a:p>
                    <a:p>
                      <a:pPr marL="0" marR="0" algn="r">
                        <a:lnSpc>
                          <a:spcPct val="115000"/>
                        </a:lnSpc>
                        <a:spcBef>
                          <a:spcPts val="0"/>
                        </a:spcBef>
                        <a:spcAft>
                          <a:spcPts val="0"/>
                        </a:spcAft>
                      </a:pPr>
                      <a:r>
                        <a:rPr lang="en-US" sz="1100" b="1" err="1">
                          <a:latin typeface="Arial"/>
                          <a:ea typeface="Calibri"/>
                          <a:cs typeface="Times New Roman"/>
                        </a:rPr>
                        <a:t>Seq</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Step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File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1100" b="1">
                          <a:latin typeface="Arial"/>
                          <a:ea typeface="Calibri"/>
                          <a:cs typeface="Times New Roman"/>
                        </a:rPr>
                        <a:t>MFG/PRO</a:t>
                      </a: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Release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209621">
                <a:tc>
                  <a:txBody>
                    <a:bodyPr/>
                    <a:lstStyle/>
                    <a:p>
                      <a:pPr marL="0" marR="0" algn="r">
                        <a:lnSpc>
                          <a:spcPct val="115000"/>
                        </a:lnSpc>
                        <a:spcBef>
                          <a:spcPts val="0"/>
                        </a:spcBef>
                        <a:spcAft>
                          <a:spcPts val="0"/>
                        </a:spcAft>
                      </a:pPr>
                      <a:endParaRPr lang="en-US" sz="11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1100" b="1">
                          <a:solidFill>
                            <a:srgbClr val="996600"/>
                          </a:solidFill>
                          <a:latin typeface="Arial"/>
                          <a:ea typeface="Calibri"/>
                          <a:cs typeface="Times New Roman"/>
                        </a:rPr>
                        <a:t>Prerequisites</a:t>
                      </a:r>
                      <a:endParaRPr lang="en-US" sz="1000">
                        <a:latin typeface="Calibri"/>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77497">
                <a:tc>
                  <a:txBody>
                    <a:bodyPr/>
                    <a:lstStyle/>
                    <a:p>
                      <a:pPr marL="0" marR="0" algn="r">
                        <a:lnSpc>
                          <a:spcPct val="115000"/>
                        </a:lnSpc>
                        <a:spcBef>
                          <a:spcPts val="0"/>
                        </a:spcBef>
                        <a:spcAft>
                          <a:spcPts val="0"/>
                        </a:spcAft>
                      </a:pPr>
                      <a:r>
                        <a:rPr lang="en-US" sz="900">
                          <a:latin typeface="Arial"/>
                          <a:ea typeface="Calibri"/>
                          <a:cs typeface="Times New Roman"/>
                        </a:rPr>
                        <a:t>1.1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Table Extension Domain Fixes (2) – Part 1 of 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err="1">
                          <a:latin typeface="Arial"/>
                          <a:ea typeface="Calibri"/>
                          <a:cs typeface="Times New Roman"/>
                        </a:rPr>
                        <a:t>utqabs.p</a:t>
                      </a:r>
                      <a:r>
                        <a:rPr lang="en-US" sz="900">
                          <a:latin typeface="Arial"/>
                          <a:ea typeface="Calibri"/>
                          <a:cs typeface="Times New Roman"/>
                        </a:rPr>
                        <a:t> &amp; </a:t>
                      </a:r>
                      <a:r>
                        <a:rPr lang="en-US" sz="900" err="1">
                          <a:latin typeface="Arial"/>
                          <a:ea typeface="Calibri"/>
                          <a:cs typeface="Times New Roman"/>
                        </a:rPr>
                        <a:t>utqtplsd.p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eB2.1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1.2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Data Reduction</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various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1.3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GTM Conversion</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various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8.6e, 9.0</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smtClean="0">
                <a:latin typeface="Century Gothic" pitchFamily="34" charset="0"/>
                <a:cs typeface="Century Gothic" pitchFamily="34" charset="0"/>
              </a:rPr>
              <a:t>Report output filename is</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dataprep0#-&lt;</a:t>
            </a:r>
            <a:r>
              <a:rPr lang="en-US" sz="2000" i="1" smtClean="0">
                <a:latin typeface="Century Gothic" pitchFamily="34" charset="0"/>
                <a:cs typeface="Century Gothic" pitchFamily="34" charset="0"/>
              </a:rPr>
              <a:t>dbname&gt;-</a:t>
            </a:r>
            <a:r>
              <a:rPr lang="en-US" sz="2000" smtClean="0">
                <a:latin typeface="Century Gothic" pitchFamily="34" charset="0"/>
                <a:cs typeface="Century Gothic" pitchFamily="34" charset="0"/>
              </a:rPr>
              <a:t>&lt;</a:t>
            </a:r>
            <a:r>
              <a:rPr lang="en-US" sz="2000" i="1" smtClean="0">
                <a:latin typeface="Century Gothic" pitchFamily="34" charset="0"/>
                <a:cs typeface="Century Gothic" pitchFamily="34" charset="0"/>
              </a:rPr>
              <a:t>date&gt;_&lt;time</a:t>
            </a:r>
            <a:r>
              <a:rPr lang="en-US" sz="2000" smtClean="0">
                <a:latin typeface="Century Gothic" pitchFamily="34" charset="0"/>
                <a:cs typeface="Century Gothic" pitchFamily="34" charset="0"/>
              </a:rPr>
              <a:t>&gt;.prn</a:t>
            </a:r>
            <a:br>
              <a:rPr lang="en-US" sz="2000" smtClean="0">
                <a:latin typeface="Century Gothic" pitchFamily="34" charset="0"/>
                <a:cs typeface="Century Gothic" pitchFamily="34" charset="0"/>
              </a:rPr>
            </a:br>
            <a:r>
              <a:rPr lang="en-US" sz="200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smtClean="0">
                <a:latin typeface="Century Gothic" pitchFamily="34" charset="0"/>
                <a:cs typeface="Century Gothic" pitchFamily="34" charset="0"/>
              </a:rPr>
              <a:t>New utilities are provided to assist with correcting some data errors</a:t>
            </a:r>
            <a:endParaRPr lang="en-US" sz="240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279579" cy="5105400"/>
          </a:xfrm>
        </p:spPr>
        <p:txBody>
          <a:bodyPr tIns="91440" bIns="91440"/>
          <a:lstStyle/>
          <a:p>
            <a:pPr marL="533400" indent="-533400" defTabSz="914400" eaLnBrk="1" hangingPunct="1">
              <a:spcAft>
                <a:spcPct val="20000"/>
              </a:spcAft>
            </a:pPr>
            <a:r>
              <a:rPr lang="en-US"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smtClean="0">
                <a:latin typeface="Century Gothic" pitchFamily="34" charset="0"/>
                <a:cs typeface="Century Gothic" pitchFamily="34" charset="0"/>
              </a:rPr>
              <a:t>The report lists addresses and employees that were updated and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255285" cy="5357813"/>
          </a:xfrm>
        </p:spPr>
        <p:txBody>
          <a:bodyPr tIns="91440" bIns="91440"/>
          <a:lstStyle/>
          <a:p>
            <a:pPr marL="533400" indent="-533400" defTabSz="914400" eaLnBrk="1" hangingPunct="1">
              <a:spcAft>
                <a:spcPct val="20000"/>
              </a:spcAft>
            </a:pPr>
            <a:r>
              <a:rPr lang="en-US" sz="240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smtClean="0">
                <a:latin typeface="Century Gothic" pitchFamily="34" charset="0"/>
                <a:cs typeface="Century Gothic" pitchFamily="34" charset="0"/>
              </a:rPr>
              <a:t>This utility may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marL="0" indent="0" eaLnBrk="1" hangingPunct="1">
              <a:spcAft>
                <a:spcPct val="25000"/>
              </a:spcAft>
              <a:buNone/>
            </a:pPr>
            <a:r>
              <a:rPr lang="en-US" sz="2600" smtClean="0">
                <a:latin typeface="Century Gothic" pitchFamily="34" charset="0"/>
                <a:cs typeface="Century Gothic" pitchFamily="34" charset="0"/>
              </a:rPr>
              <a:t>Report output filename is</a:t>
            </a:r>
            <a:br>
              <a:rPr lang="en-US" sz="2600" smtClean="0">
                <a:latin typeface="Century Gothic" pitchFamily="34" charset="0"/>
                <a:cs typeface="Century Gothic" pitchFamily="34" charset="0"/>
              </a:rPr>
            </a:br>
            <a:r>
              <a:rPr lang="en-US" sz="2200" smtClean="0">
                <a:latin typeface="Century Gothic" pitchFamily="34" charset="0"/>
                <a:cs typeface="Century Gothic" pitchFamily="34" charset="0"/>
              </a:rPr>
              <a:t>uxctryup-&lt;</a:t>
            </a:r>
            <a:r>
              <a:rPr lang="en-US" sz="2200" i="1" smtClean="0">
                <a:latin typeface="Century Gothic" pitchFamily="34" charset="0"/>
                <a:cs typeface="Century Gothic" pitchFamily="34" charset="0"/>
              </a:rPr>
              <a:t>dbname&gt;-&lt;domain&gt;-&lt;date&gt;_&lt;time</a:t>
            </a:r>
            <a:r>
              <a:rPr lang="en-US" sz="2200" smtClean="0">
                <a:latin typeface="Century Gothic" pitchFamily="34" charset="0"/>
                <a:cs typeface="Century Gothic" pitchFamily="34" charset="0"/>
              </a:rPr>
              <a:t>&gt;.prn</a:t>
            </a: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1" y="990600"/>
            <a:ext cx="8316930" cy="5326063"/>
          </a:xfrm>
        </p:spPr>
        <p:txBody>
          <a:bodyPr tIns="91440" bIns="91440"/>
          <a:lstStyle/>
          <a:p>
            <a:pPr marL="533400" indent="-533400" defTabSz="914400" eaLnBrk="1" hangingPunct="1">
              <a:lnSpc>
                <a:spcPct val="85000"/>
              </a:lnSpc>
              <a:spcAft>
                <a:spcPct val="30000"/>
              </a:spcAft>
            </a:pPr>
            <a:r>
              <a:rPr lang="en-US" smtClean="0">
                <a:latin typeface="Century Gothic" pitchFamily="34" charset="0"/>
                <a:cs typeface="Century Gothic" pitchFamily="34" charset="0"/>
              </a:rPr>
              <a:t>QAD EE requires all suppliers for 1099 reporting (vd_1099 = true) have unique non-blank Federal tax IDs (ad_gst_id)</a:t>
            </a:r>
          </a:p>
          <a:p>
            <a:pPr marL="533400" indent="-533400" defTabSz="914400" eaLnBrk="1" hangingPunct="1">
              <a:lnSpc>
                <a:spcPct val="85000"/>
              </a:lnSpc>
              <a:spcAft>
                <a:spcPct val="30000"/>
              </a:spcAft>
            </a:pPr>
            <a:r>
              <a:rPr lang="en-US" smtClean="0">
                <a:latin typeface="Century Gothic" pitchFamily="34" charset="0"/>
                <a:cs typeface="Century Gothic" pitchFamily="34" charset="0"/>
              </a:rPr>
              <a:t>Additionally, if Validate VAT Registration in Global Tax Management Control (2.13.24 – txtxcmt.p)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marL="0" indent="0" eaLnBrk="1" hangingPunct="1">
              <a:lnSpc>
                <a:spcPct val="80000"/>
              </a:lnSpc>
              <a:spcAft>
                <a:spcPct val="25000"/>
              </a:spcAft>
              <a:buNone/>
            </a:pPr>
            <a:r>
              <a:rPr lang="en-US" sz="2900" smtClean="0">
                <a:latin typeface="Century Gothic" pitchFamily="34" charset="0"/>
                <a:cs typeface="Century Gothic" pitchFamily="34" charset="0"/>
              </a:rPr>
              <a:t>Report output filename is </a:t>
            </a:r>
            <a:br>
              <a:rPr lang="en-US" sz="2900" smtClean="0">
                <a:latin typeface="Century Gothic" pitchFamily="34" charset="0"/>
                <a:cs typeface="Century Gothic" pitchFamily="34" charset="0"/>
              </a:rPr>
            </a:br>
            <a:r>
              <a:rPr lang="en-US" sz="2400" smtClean="0">
                <a:latin typeface="Century Gothic" pitchFamily="34" charset="0"/>
                <a:cs typeface="Century Gothic" pitchFamily="34" charset="0"/>
              </a:rPr>
              <a:t>uxtaxid-&lt;</a:t>
            </a:r>
            <a:r>
              <a:rPr lang="en-US" sz="2400" i="1" smtClean="0">
                <a:latin typeface="Century Gothic" pitchFamily="34" charset="0"/>
                <a:cs typeface="Century Gothic" pitchFamily="34" charset="0"/>
              </a:rPr>
              <a:t>dbname&gt;-&lt;domain&gt;-&lt;date&gt;_&lt;time</a:t>
            </a:r>
            <a:r>
              <a:rPr lang="en-US" sz="2400" smtClean="0">
                <a:latin typeface="Century Gothic" pitchFamily="34" charset="0"/>
                <a:cs typeface="Century Gothic" pitchFamily="34" charset="0"/>
              </a:rPr>
              <a:t>&gt;.prn</a:t>
            </a: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Conversion Parameters Utility</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smtClean="0">
              <a:latin typeface="Century Gothic" pitchFamily="34" charset="0"/>
              <a:cs typeface="Century Gothic" pitchFamily="34" charset="0"/>
            </a:endParaRPr>
          </a:p>
          <a:p>
            <a:pPr eaLnBrk="1" hangingPunct="1">
              <a:lnSpc>
                <a:spcPct val="80000"/>
              </a:lnSpc>
              <a:spcAft>
                <a:spcPct val="25000"/>
              </a:spcAft>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403404" cy="5211763"/>
          </a:xfrm>
        </p:spPr>
        <p:txBody>
          <a:bodyPr tIns="91440" bIns="91440"/>
          <a:lstStyle/>
          <a:p>
            <a:pPr eaLnBrk="1" hangingPunct="1">
              <a:spcAft>
                <a:spcPct val="25000"/>
              </a:spcAft>
            </a:pPr>
            <a:r>
              <a:rPr lang="en-US" smtClean="0">
                <a:latin typeface="Century Gothic" pitchFamily="34" charset="0"/>
                <a:cs typeface="Century Gothic" pitchFamily="34" charset="0"/>
              </a:rPr>
              <a:t>This utility prompts for the parameters the QAD EE conversion uses when creating new Financial objects</a:t>
            </a:r>
          </a:p>
          <a:p>
            <a:pPr indent="-1588" eaLnBrk="1" hangingPunct="1">
              <a:spcAft>
                <a:spcPct val="25000"/>
              </a:spcAft>
              <a:buNone/>
            </a:pPr>
            <a:r>
              <a:rPr lang="en-US" smtClean="0">
                <a:latin typeface="Century Gothic" pitchFamily="34" charset="0"/>
                <a:cs typeface="Century Gothic" pitchFamily="34" charset="0"/>
              </a:rPr>
              <a:t>These are mostly daybook codes, but also include a few account codes and other items.</a:t>
            </a:r>
          </a:p>
          <a:p>
            <a:pPr eaLnBrk="1" hangingPunct="1">
              <a:spcAft>
                <a:spcPct val="25000"/>
              </a:spcAft>
            </a:pPr>
            <a:r>
              <a:rPr lang="en-US"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2 Data Preparation</a:t>
            </a:r>
            <a:endParaRPr lang="en-US" sz="2800">
              <a:latin typeface="Tahoma" pitchFamily="34" charset="0"/>
            </a:endParaRPr>
          </a:p>
        </p:txBody>
      </p:sp>
      <p:graphicFrame>
        <p:nvGraphicFramePr>
          <p:cNvPr id="4" name="Table 3"/>
          <p:cNvGraphicFramePr>
            <a:graphicFrameLocks noGrp="1"/>
          </p:cNvGraphicFramePr>
          <p:nvPr/>
        </p:nvGraphicFramePr>
        <p:xfrm>
          <a:off x="609570" y="1487808"/>
          <a:ext cx="6095999" cy="3452064"/>
        </p:xfrm>
        <a:graphic>
          <a:graphicData uri="http://schemas.openxmlformats.org/drawingml/2006/table">
            <a:tbl>
              <a:tblPr/>
              <a:tblGrid>
                <a:gridCol w="428902"/>
                <a:gridCol w="3352072"/>
                <a:gridCol w="1393205"/>
                <a:gridCol w="921820"/>
              </a:tblGrid>
              <a:tr h="402365">
                <a:tc>
                  <a:txBody>
                    <a:bodyPr/>
                    <a:lstStyle/>
                    <a:p>
                      <a:pPr marL="0" marR="0" algn="r">
                        <a:lnSpc>
                          <a:spcPct val="115000"/>
                        </a:lnSpc>
                        <a:spcBef>
                          <a:spcPts val="0"/>
                        </a:spcBef>
                        <a:spcAft>
                          <a:spcPts val="0"/>
                        </a:spcAft>
                      </a:pPr>
                      <a:r>
                        <a:rPr lang="en-US" sz="1100" b="1">
                          <a:latin typeface="Arial"/>
                          <a:ea typeface="Calibri"/>
                          <a:cs typeface="Times New Roman"/>
                        </a:rPr>
                        <a:t>Step</a:t>
                      </a:r>
                      <a:endParaRPr lang="en-US" sz="1000">
                        <a:latin typeface="Calibri"/>
                        <a:ea typeface="Calibri"/>
                        <a:cs typeface="Times New Roman"/>
                      </a:endParaRPr>
                    </a:p>
                    <a:p>
                      <a:pPr marL="0" marR="0" algn="r">
                        <a:lnSpc>
                          <a:spcPct val="115000"/>
                        </a:lnSpc>
                        <a:spcBef>
                          <a:spcPts val="0"/>
                        </a:spcBef>
                        <a:spcAft>
                          <a:spcPts val="0"/>
                        </a:spcAft>
                      </a:pPr>
                      <a:r>
                        <a:rPr lang="en-US" sz="1100" b="1" err="1">
                          <a:latin typeface="Arial"/>
                          <a:ea typeface="Calibri"/>
                          <a:cs typeface="Times New Roman"/>
                        </a:rPr>
                        <a:t>Seq</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Step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File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1100" b="1">
                          <a:latin typeface="Arial"/>
                          <a:ea typeface="Calibri"/>
                          <a:cs typeface="Times New Roman"/>
                        </a:rPr>
                        <a:t>MFG/PRO</a:t>
                      </a: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Release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209621">
                <a:tc>
                  <a:txBody>
                    <a:bodyPr/>
                    <a:lstStyle/>
                    <a:p>
                      <a:pPr marL="0" marR="0" algn="r">
                        <a:lnSpc>
                          <a:spcPct val="115000"/>
                        </a:lnSpc>
                        <a:spcBef>
                          <a:spcPts val="0"/>
                        </a:spcBef>
                        <a:spcAft>
                          <a:spcPts val="0"/>
                        </a:spcAft>
                      </a:pPr>
                      <a:endParaRPr lang="en-US" sz="11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1100" b="1">
                          <a:solidFill>
                            <a:srgbClr val="996600"/>
                          </a:solidFill>
                          <a:latin typeface="Arial"/>
                          <a:ea typeface="Calibri"/>
                          <a:cs typeface="Times New Roman"/>
                        </a:rPr>
                        <a:t>Data Preparation</a:t>
                      </a:r>
                      <a:endParaRPr lang="en-US" sz="1000">
                        <a:latin typeface="Calibri"/>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77497">
                <a:tc>
                  <a:txBody>
                    <a:bodyPr/>
                    <a:lstStyle/>
                    <a:p>
                      <a:pPr marL="0" marR="0" algn="r">
                        <a:lnSpc>
                          <a:spcPct val="115000"/>
                        </a:lnSpc>
                        <a:spcBef>
                          <a:spcPts val="0"/>
                        </a:spcBef>
                        <a:spcAft>
                          <a:spcPts val="0"/>
                        </a:spcAft>
                      </a:pPr>
                      <a:r>
                        <a:rPr lang="en-US" sz="900">
                          <a:latin typeface="Arial"/>
                          <a:ea typeface="Calibri"/>
                          <a:cs typeface="Times New Roman"/>
                        </a:rPr>
                        <a:t>2.1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Employee Entity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uxempent.p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End User Contact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uxendupd.p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Control Account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uxctrl.p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2.4</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GL Account / Project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uxplproj.p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8.6e and 9.0</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2.5</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Orphaned Address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uxaddrfix.p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2.6</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Credit Terms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uxcrterms.p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2.7</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Data Preparation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gpdata.p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2.8</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Fix Errors Reported in Data Prep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N/A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2.8a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Country Code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uxctryup.p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2.8b</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Tax ID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utaxid.p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2.9</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Search &amp; Replace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eB2.1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2.9a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Duplicate Code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utsarrp1.p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2.9b</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Code Usage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utsarrp2.p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2.9c</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Replace Code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utsarrp3.p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2.10</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GL Account Type Utility (Update = No)</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uxglacup.p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2.11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Repeat steps 2.6 through 2.8b until all errors fixed</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smtClean="0">
                <a:latin typeface="Century Gothic" pitchFamily="34" charset="0"/>
                <a:cs typeface="Century Gothic" pitchFamily="34" charset="0"/>
              </a:rPr>
              <a:t>You can rerun the utility as often as desired and delete or change answers</a:t>
            </a:r>
          </a:p>
          <a:p>
            <a:pPr indent="-3175" eaLnBrk="1" hangingPunct="1">
              <a:spcAft>
                <a:spcPct val="25000"/>
              </a:spcAft>
              <a:buNone/>
            </a:pPr>
            <a:r>
              <a:rPr lang="en-US" sz="2000" smtClean="0">
                <a:latin typeface="Century Gothic" pitchFamily="34" charset="0"/>
                <a:cs typeface="Century Gothic" pitchFamily="34" charset="0"/>
              </a:rPr>
              <a:t>If 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endParaRPr lang="en-US" i="1"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smtClean="0">
                <a:latin typeface="Century Gothic" pitchFamily="34" charset="0"/>
                <a:cs typeface="Century Gothic" pitchFamily="34" charset="0"/>
              </a:rPr>
              <a:t>Report output filename is </a:t>
            </a:r>
            <a:br>
              <a:rPr lang="en-US" sz="2400" smtClean="0">
                <a:latin typeface="Century Gothic" pitchFamily="34" charset="0"/>
                <a:cs typeface="Century Gothic" pitchFamily="34" charset="0"/>
              </a:rPr>
            </a:br>
            <a:r>
              <a:rPr lang="en-US" sz="2000" smtClean="0">
                <a:latin typeface="Century Gothic" pitchFamily="34" charset="0"/>
                <a:cs typeface="Century Gothic" pitchFamily="34" charset="0"/>
              </a:rPr>
              <a:t>utfinpar-&lt;</a:t>
            </a:r>
            <a:r>
              <a:rPr lang="en-US" sz="2000" i="1" smtClean="0">
                <a:latin typeface="Century Gothic" pitchFamily="34" charset="0"/>
                <a:cs typeface="Century Gothic" pitchFamily="34" charset="0"/>
              </a:rPr>
              <a:t>dbname&gt;-&lt;domain&gt;-&lt;date&gt;_&lt;time</a:t>
            </a:r>
            <a:r>
              <a:rPr lang="en-US" sz="200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endParaRPr lang="en-US" sz="20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smtClean="0">
                <a:latin typeface="Century Gothic" pitchFamily="34" charset="0"/>
                <a:cs typeface="Century Gothic" pitchFamily="34" charset="0"/>
              </a:rPr>
              <a:t>Search &amp; Replace Reports/Utilities</a:t>
            </a:r>
            <a:r>
              <a:rPr lang="en-US" b="1" smtClean="0">
                <a:solidFill>
                  <a:srgbClr val="B2B2B2"/>
                </a:solidFill>
                <a:latin typeface="Century Gothic" pitchFamily="34" charset="0"/>
                <a:cs typeface="Century Gothic" pitchFamily="34" charset="0"/>
              </a:rPr>
              <a:t> </a:t>
            </a:r>
            <a:r>
              <a:rPr lang="en-US" sz="2000" b="1" smtClean="0">
                <a:latin typeface="Century Gothic" pitchFamily="34" charset="0"/>
                <a:cs typeface="Century Gothic" pitchFamily="34" charset="0"/>
              </a:rPr>
              <a:t>(eB2.1 and above, including Standard Edition)</a:t>
            </a:r>
            <a:endParaRPr lang="en-US" sz="2400" b="1"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smtClean="0">
                <a:latin typeface="Century Gothic" pitchFamily="34" charset="0"/>
                <a:cs typeface="Century Gothic" pitchFamily="34" charset="0"/>
              </a:rPr>
              <a:t>Execution is optional, unless specifically indicated by the Data Preparation Report, but </a:t>
            </a:r>
            <a:r>
              <a:rPr lang="en-US" b="1" smtClean="0">
                <a:latin typeface="Century Gothic" pitchFamily="34" charset="0"/>
                <a:cs typeface="Century Gothic" pitchFamily="34" charset="0"/>
              </a:rPr>
              <a:t>strongly</a:t>
            </a:r>
            <a:r>
              <a:rPr lang="en-US" smtClean="0">
                <a:latin typeface="Century Gothic" pitchFamily="34" charset="0"/>
                <a:cs typeface="Century Gothic" pitchFamily="34" charset="0"/>
              </a:rPr>
              <a:t> recommended regardless.</a:t>
            </a:r>
          </a:p>
          <a:p>
            <a:pPr eaLnBrk="1" hangingPunct="1">
              <a:spcAft>
                <a:spcPct val="25000"/>
              </a:spcAft>
            </a:pPr>
            <a:r>
              <a:rPr lang="en-US"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18786" name="Rectangle 3"/>
          <p:cNvSpPr>
            <a:spLocks noGrp="1" noChangeArrowheads="1"/>
          </p:cNvSpPr>
          <p:nvPr>
            <p:ph type="body" idx="4294967295"/>
          </p:nvPr>
        </p:nvSpPr>
        <p:spPr>
          <a:xfrm>
            <a:off x="381000" y="1143000"/>
            <a:ext cx="8393130" cy="5053013"/>
          </a:xfrm>
        </p:spPr>
        <p:txBody>
          <a:bodyPr tIns="91440" bIns="91440"/>
          <a:lstStyle/>
          <a:p>
            <a:r>
              <a:rPr lang="en-US" sz="2200" smtClean="0">
                <a:latin typeface="Century Gothic" pitchFamily="34" charset="0"/>
                <a:cs typeface="Century Gothic" pitchFamily="34" charset="0"/>
              </a:rPr>
              <a:t>Due to schema and architecture changes introduced in QAD Enterprise Edition, the scope of some data objects has changed from domain level to system level</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be lost when converting a database with more than one domain.</a:t>
            </a:r>
            <a:br>
              <a:rPr lang="en-US" sz="2200" smtClean="0">
                <a:latin typeface="Century Gothic" pitchFamily="34" charset="0"/>
                <a:cs typeface="Century Gothic" pitchFamily="34" charset="0"/>
              </a:rPr>
            </a:br>
            <a:endParaRPr lang="en-US" sz="2200" smtClean="0">
              <a:latin typeface="Century Gothic" pitchFamily="34" charset="0"/>
              <a:cs typeface="Century Gothic" pitchFamily="34" charset="0"/>
            </a:endParaRPr>
          </a:p>
          <a:p>
            <a:r>
              <a:rPr lang="en-US" sz="2200" smtClean="0">
                <a:latin typeface="Century Gothic" pitchFamily="34" charset="0"/>
                <a:cs typeface="Century Gothic" pitchFamily="34" charset="0"/>
              </a:rPr>
              <a:t>The purpose of the Code Search and Replace utilities is to provide a way to identify and correct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smtClean="0">
                <a:latin typeface="Century Gothic" pitchFamily="34" charset="0"/>
                <a:cs typeface="Century Gothic" pitchFamily="34" charset="0"/>
              </a:rPr>
              <a:t/>
            </a:r>
            <a:br>
              <a:rPr lang="en-US" sz="2200" smtClean="0">
                <a:latin typeface="Century Gothic" pitchFamily="34" charset="0"/>
                <a:cs typeface="Century Gothic" pitchFamily="34" charset="0"/>
              </a:rPr>
            </a:br>
            <a:r>
              <a:rPr lang="en-US" sz="220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smtClean="0">
                <a:latin typeface="Century Gothic" pitchFamily="34" charset="0"/>
                <a:cs typeface="Century Gothic" pitchFamily="34" charset="0"/>
              </a:rPr>
            </a:br>
            <a:endParaRPr lang="en-US" sz="230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Before QAD EE, tax classes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usages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
            </a:r>
            <a:br>
              <a:rPr lang="en-US" sz="2400" smtClean="0">
                <a:latin typeface="Century Gothic" pitchFamily="34" charset="0"/>
                <a:cs typeface="Century Gothic" pitchFamily="34" charset="0"/>
              </a:rPr>
            </a:br>
            <a:r>
              <a:rPr lang="en-US" sz="2400" smtClean="0">
                <a:latin typeface="Century Gothic" pitchFamily="34" charset="0"/>
                <a:cs typeface="Century Gothic" pitchFamily="34" charset="0"/>
              </a:rPr>
              <a:t>Before QAD EE, tax types</a:t>
            </a:r>
            <a:r>
              <a:rPr lang="en-GB" sz="2400" smtClean="0">
                <a:latin typeface="Century Gothic" pitchFamily="34" charset="0"/>
                <a:cs typeface="Century Gothic" pitchFamily="34" charset="0"/>
              </a:rPr>
              <a:t> were stored in Generalized Codes (</a:t>
            </a:r>
            <a:r>
              <a:rPr lang="en-US" sz="240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26978" name="Rectangle 3"/>
          <p:cNvSpPr>
            <a:spLocks noGrp="1" noChangeArrowheads="1"/>
          </p:cNvSpPr>
          <p:nvPr>
            <p:ph type="body" idx="4294967295"/>
          </p:nvPr>
        </p:nvSpPr>
        <p:spPr>
          <a:xfrm>
            <a:off x="381000" y="1143000"/>
            <a:ext cx="8465049" cy="5181600"/>
          </a:xfrm>
        </p:spPr>
        <p:txBody>
          <a:bodyPr tIns="91440" bIns="91440"/>
          <a:lstStyle/>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smtClean="0">
                <a:latin typeface="Century Gothic" pitchFamily="34" charset="0"/>
                <a:cs typeface="Century Gothic" pitchFamily="34" charset="0"/>
              </a:rPr>
            </a:br>
            <a:endParaRPr lang="en-US" sz="24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was removed and tax environments are system-level data.</a:t>
            </a:r>
          </a:p>
          <a:p>
            <a:pPr marL="0" indent="0" defTabSz="914400" eaLnBrk="1" hangingPunct="1">
              <a:spcBef>
                <a:spcPct val="0"/>
              </a:spcBef>
              <a:buFont typeface="Arial" charset="0"/>
              <a:buNone/>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3 Conversion Preparation</a:t>
            </a:r>
            <a:endParaRPr lang="en-US" sz="2800">
              <a:latin typeface="Tahoma" pitchFamily="34" charset="0"/>
            </a:endParaRPr>
          </a:p>
        </p:txBody>
      </p:sp>
      <p:graphicFrame>
        <p:nvGraphicFramePr>
          <p:cNvPr id="4" name="Table 3"/>
          <p:cNvGraphicFramePr>
            <a:graphicFrameLocks noGrp="1"/>
          </p:cNvGraphicFramePr>
          <p:nvPr/>
        </p:nvGraphicFramePr>
        <p:xfrm>
          <a:off x="609570" y="1490472"/>
          <a:ext cx="6095999" cy="2564579"/>
        </p:xfrm>
        <a:graphic>
          <a:graphicData uri="http://schemas.openxmlformats.org/drawingml/2006/table">
            <a:tbl>
              <a:tblPr/>
              <a:tblGrid>
                <a:gridCol w="428902"/>
                <a:gridCol w="3352072"/>
                <a:gridCol w="1393205"/>
                <a:gridCol w="921820"/>
              </a:tblGrid>
              <a:tr h="402365">
                <a:tc>
                  <a:txBody>
                    <a:bodyPr/>
                    <a:lstStyle/>
                    <a:p>
                      <a:pPr marL="0" marR="0" algn="r">
                        <a:lnSpc>
                          <a:spcPct val="115000"/>
                        </a:lnSpc>
                        <a:spcBef>
                          <a:spcPts val="0"/>
                        </a:spcBef>
                        <a:spcAft>
                          <a:spcPts val="0"/>
                        </a:spcAft>
                      </a:pPr>
                      <a:r>
                        <a:rPr lang="en-US" sz="1100" b="1">
                          <a:latin typeface="Arial"/>
                          <a:ea typeface="Calibri"/>
                          <a:cs typeface="Times New Roman"/>
                        </a:rPr>
                        <a:t>Step</a:t>
                      </a:r>
                      <a:endParaRPr lang="en-US" sz="1000">
                        <a:latin typeface="Calibri"/>
                        <a:ea typeface="Calibri"/>
                        <a:cs typeface="Times New Roman"/>
                      </a:endParaRPr>
                    </a:p>
                    <a:p>
                      <a:pPr marL="0" marR="0" algn="r">
                        <a:lnSpc>
                          <a:spcPct val="115000"/>
                        </a:lnSpc>
                        <a:spcBef>
                          <a:spcPts val="0"/>
                        </a:spcBef>
                        <a:spcAft>
                          <a:spcPts val="0"/>
                        </a:spcAft>
                      </a:pPr>
                      <a:r>
                        <a:rPr lang="en-US" sz="1100" b="1" err="1">
                          <a:latin typeface="Arial"/>
                          <a:ea typeface="Calibri"/>
                          <a:cs typeface="Times New Roman"/>
                        </a:rPr>
                        <a:t>Seq</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Step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File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1100" b="1">
                          <a:latin typeface="Arial"/>
                          <a:ea typeface="Calibri"/>
                          <a:cs typeface="Times New Roman"/>
                        </a:rPr>
                        <a:t>MFG/PRO</a:t>
                      </a: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Release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209621">
                <a:tc>
                  <a:txBody>
                    <a:bodyPr/>
                    <a:lstStyle/>
                    <a:p>
                      <a:pPr marL="0" marR="0" algn="r">
                        <a:lnSpc>
                          <a:spcPct val="115000"/>
                        </a:lnSpc>
                        <a:spcBef>
                          <a:spcPts val="0"/>
                        </a:spcBef>
                        <a:spcAft>
                          <a:spcPts val="0"/>
                        </a:spcAft>
                      </a:pPr>
                      <a:endParaRPr lang="en-US" sz="11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1100" b="1">
                          <a:solidFill>
                            <a:srgbClr val="996600"/>
                          </a:solidFill>
                          <a:latin typeface="Arial"/>
                          <a:ea typeface="Calibri"/>
                          <a:cs typeface="Times New Roman"/>
                        </a:rPr>
                        <a:t>Conversion Preparation</a:t>
                      </a:r>
                      <a:endParaRPr lang="en-US" sz="1000">
                        <a:latin typeface="Calibri"/>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177497">
                <a:tc>
                  <a:txBody>
                    <a:bodyPr/>
                    <a:lstStyle/>
                    <a:p>
                      <a:pPr marL="0" marR="0" algn="r">
                        <a:lnSpc>
                          <a:spcPct val="115000"/>
                        </a:lnSpc>
                        <a:spcBef>
                          <a:spcPts val="0"/>
                        </a:spcBef>
                        <a:spcAft>
                          <a:spcPts val="0"/>
                        </a:spcAft>
                      </a:pPr>
                      <a:r>
                        <a:rPr lang="en-US" sz="900">
                          <a:solidFill>
                            <a:srgbClr val="000000"/>
                          </a:solidFill>
                          <a:latin typeface="Arial"/>
                          <a:ea typeface="Calibri"/>
                          <a:cs typeface="Times New Roman"/>
                        </a:rPr>
                        <a:t>3.1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solidFill>
                            <a:srgbClr val="000000"/>
                          </a:solidFill>
                          <a:latin typeface="Arial"/>
                          <a:ea typeface="Calibri"/>
                          <a:cs typeface="Times New Roman"/>
                        </a:rPr>
                        <a:t>Conversion Parameters Utility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000000"/>
                          </a:solidFill>
                          <a:latin typeface="Arial"/>
                          <a:ea typeface="Calibri"/>
                          <a:cs typeface="Times New Roman"/>
                        </a:rPr>
                        <a:t>utfinpar.p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000000"/>
                          </a:solidFill>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Process Pending Transactions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various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Close-off the production database to new data/transactions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3.4</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Run GL Account Type Utility </a:t>
                      </a:r>
                      <a:r>
                        <a:rPr lang="en-US" sz="900">
                          <a:latin typeface="Arial"/>
                          <a:ea typeface="Calibri"/>
                          <a:cs typeface="Times New Roman"/>
                        </a:rPr>
                        <a:t>(Update = Yes)</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uxglacup.p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3.5</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Converted GL Account Definition Report </a:t>
                      </a:r>
                      <a:r>
                        <a:rPr lang="en-US" sz="900">
                          <a:latin typeface="Arial"/>
                          <a:ea typeface="Calibri"/>
                          <a:cs typeface="Times New Roman"/>
                        </a:rPr>
                        <a:t>(optional)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glacdfrp.p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3.6</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Pre-conversion Integrity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gpinckrp.p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3.7</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Rerun Data Preparation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gpdatarp.p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3.7a</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AP Transaction Integrity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3.7b</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AR Transaction Integrity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3.7c</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   GL Transaction Integrity</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9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3.8</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Finalize Data Preparation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gpdatarp.p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was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Duplicate Code Report 	</a:t>
            </a:r>
            <a:r>
              <a:rPr lang="en-US" sz="240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smtClean="0">
                <a:latin typeface="Century Gothic" pitchFamily="34" charset="0"/>
                <a:cs typeface="Century Gothic" pitchFamily="34" charset="0"/>
              </a:rPr>
              <a:t>Code Usage Report  </a:t>
            </a:r>
            <a:r>
              <a:rPr lang="en-US" sz="240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Search &amp; Replace Reports/Utilities</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smtClean="0">
                <a:latin typeface="Century Gothic" pitchFamily="34" charset="0"/>
                <a:cs typeface="Century Gothic" pitchFamily="34" charset="0"/>
              </a:rPr>
              <a:t>Replace Code  </a:t>
            </a:r>
            <a:r>
              <a:rPr lang="en-US" sz="240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smtClean="0">
                <a:latin typeface="Century Gothic" pitchFamily="34" charset="0"/>
                <a:cs typeface="Century Gothic" pitchFamily="34" charset="0"/>
              </a:rPr>
              <a:t/>
            </a:r>
            <a:br>
              <a:rPr lang="en-US" smtClean="0">
                <a:latin typeface="Century Gothic" pitchFamily="34" charset="0"/>
                <a:cs typeface="Century Gothic" pitchFamily="34" charset="0"/>
              </a:rPr>
            </a:br>
            <a:r>
              <a:rPr lang="en-US" u="sng"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Reports/Utilities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b="1" smtClean="0">
                <a:latin typeface="Century Gothic" pitchFamily="34" charset="0"/>
                <a:cs typeface="Century Gothic" pitchFamily="34" charset="0"/>
              </a:rPr>
              <a:t>GL Account Type Utility – </a:t>
            </a:r>
            <a:r>
              <a:rPr lang="en-US" sz="2400" b="1"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smtClean="0">
                <a:latin typeface="Century Gothic" pitchFamily="34" charset="0"/>
                <a:cs typeface="Century Gothic" pitchFamily="34" charset="0"/>
              </a:rPr>
            </a:b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smtClean="0">
                <a:latin typeface="Century Gothic" pitchFamily="34" charset="0"/>
                <a:cs typeface="Century Gothic" pitchFamily="34" charset="0"/>
              </a:rPr>
              <a:t>The utility lists:</a:t>
            </a:r>
          </a:p>
          <a:p>
            <a:pPr lvl="1" eaLnBrk="1" hangingPunct="1">
              <a:lnSpc>
                <a:spcPct val="70000"/>
              </a:lnSpc>
              <a:spcAft>
                <a:spcPct val="25000"/>
              </a:spcAft>
            </a:pPr>
            <a:r>
              <a:rPr lang="en-US"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uxglacup.p at any MFG/PRO menu command line</a:t>
            </a:r>
          </a:p>
          <a:p>
            <a:pPr eaLnBrk="1" hangingPunct="1">
              <a:lnSpc>
                <a:spcPct val="75000"/>
              </a:lnSpc>
            </a:pPr>
            <a:r>
              <a:rPr lang="en-US" sz="2500" smtClean="0">
                <a:latin typeface="Century Gothic" pitchFamily="34" charset="0"/>
                <a:cs typeface="Century Gothic" pitchFamily="34" charset="0"/>
              </a:rPr>
              <a:t>Report output filename is </a:t>
            </a:r>
            <a:br>
              <a:rPr lang="en-US" sz="25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dtl</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or	</a:t>
            </a:r>
            <a:br>
              <a:rPr lang="en-US" sz="2300" smtClean="0">
                <a:latin typeface="Century Gothic" pitchFamily="34" charset="0"/>
                <a:cs typeface="Century Gothic" pitchFamily="34" charset="0"/>
              </a:rPr>
            </a:br>
            <a:r>
              <a:rPr lang="en-US" sz="2300" smtClean="0">
                <a:latin typeface="Century Gothic" pitchFamily="34" charset="0"/>
                <a:cs typeface="Century Gothic" pitchFamily="34" charset="0"/>
              </a:rPr>
              <a:t>uxglacup-</a:t>
            </a:r>
            <a:r>
              <a:rPr lang="en-US" sz="2300" smtClean="0">
                <a:solidFill>
                  <a:srgbClr val="4173BD"/>
                </a:solidFill>
                <a:latin typeface="Century Gothic" pitchFamily="34" charset="0"/>
                <a:cs typeface="Century Gothic" pitchFamily="34" charset="0"/>
              </a:rPr>
              <a:t>sum</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dbname&gt;-&lt;domain&gt;-</a:t>
            </a:r>
            <a:r>
              <a:rPr lang="en-US" sz="2300" smtClean="0">
                <a:latin typeface="Century Gothic" pitchFamily="34" charset="0"/>
                <a:cs typeface="Century Gothic" pitchFamily="34" charset="0"/>
              </a:rPr>
              <a:t>&lt;</a:t>
            </a:r>
            <a:r>
              <a:rPr lang="en-US" sz="2300" i="1" smtClean="0">
                <a:latin typeface="Century Gothic" pitchFamily="34" charset="0"/>
                <a:cs typeface="Century Gothic" pitchFamily="34" charset="0"/>
              </a:rPr>
              <a:t>date&gt;_&lt;time</a:t>
            </a:r>
            <a:r>
              <a:rPr lang="en-US" sz="2300" smtClean="0">
                <a:latin typeface="Century Gothic" pitchFamily="34" charset="0"/>
                <a:cs typeface="Century Gothic" pitchFamily="34" charset="0"/>
              </a:rPr>
              <a:t>&gt;.prn</a:t>
            </a:r>
            <a:endParaRPr lang="en-US" sz="300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Reports/Utilities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smtClean="0">
                <a:latin typeface="Century Gothic" pitchFamily="34" charset="0"/>
                <a:cs typeface="Century Gothic" pitchFamily="34" charset="0"/>
              </a:rPr>
              <a:t>Process pending transactions</a:t>
            </a:r>
          </a:p>
          <a:p>
            <a:pPr eaLnBrk="1" hangingPunct="1">
              <a:lnSpc>
                <a:spcPct val="80000"/>
              </a:lnSpc>
              <a:spcAft>
                <a:spcPct val="25000"/>
              </a:spcAft>
            </a:pPr>
            <a:r>
              <a:rPr lang="en-US" b="1"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a:latin typeface="Tahoma" pitchFamily="34" charset="0"/>
              </a:rPr>
              <a:t>4 Run Standard Reports</a:t>
            </a:r>
            <a:endParaRPr lang="en-US" sz="2800">
              <a:latin typeface="Tahoma" pitchFamily="34" charset="0"/>
            </a:endParaRPr>
          </a:p>
        </p:txBody>
      </p:sp>
      <p:graphicFrame>
        <p:nvGraphicFramePr>
          <p:cNvPr id="4" name="Table 3"/>
          <p:cNvGraphicFramePr>
            <a:graphicFrameLocks noGrp="1"/>
          </p:cNvGraphicFramePr>
          <p:nvPr/>
        </p:nvGraphicFramePr>
        <p:xfrm>
          <a:off x="598812" y="1518127"/>
          <a:ext cx="6095999" cy="3240813"/>
        </p:xfrm>
        <a:graphic>
          <a:graphicData uri="http://schemas.openxmlformats.org/drawingml/2006/table">
            <a:tbl>
              <a:tblPr/>
              <a:tblGrid>
                <a:gridCol w="428902"/>
                <a:gridCol w="3352072"/>
                <a:gridCol w="1393205"/>
                <a:gridCol w="921820"/>
              </a:tblGrid>
              <a:tr h="402365">
                <a:tc>
                  <a:txBody>
                    <a:bodyPr/>
                    <a:lstStyle/>
                    <a:p>
                      <a:pPr marL="0" marR="0" algn="r">
                        <a:lnSpc>
                          <a:spcPct val="115000"/>
                        </a:lnSpc>
                        <a:spcBef>
                          <a:spcPts val="0"/>
                        </a:spcBef>
                        <a:spcAft>
                          <a:spcPts val="0"/>
                        </a:spcAft>
                      </a:pPr>
                      <a:r>
                        <a:rPr lang="en-US" sz="1100" b="1">
                          <a:latin typeface="Arial"/>
                          <a:ea typeface="Calibri"/>
                          <a:cs typeface="Times New Roman"/>
                        </a:rPr>
                        <a:t>Step</a:t>
                      </a:r>
                      <a:endParaRPr lang="en-US" sz="1000">
                        <a:latin typeface="Calibri"/>
                        <a:ea typeface="Calibri"/>
                        <a:cs typeface="Times New Roman"/>
                      </a:endParaRPr>
                    </a:p>
                    <a:p>
                      <a:pPr marL="0" marR="0" algn="r">
                        <a:lnSpc>
                          <a:spcPct val="115000"/>
                        </a:lnSpc>
                        <a:spcBef>
                          <a:spcPts val="0"/>
                        </a:spcBef>
                        <a:spcAft>
                          <a:spcPts val="0"/>
                        </a:spcAft>
                      </a:pPr>
                      <a:r>
                        <a:rPr lang="en-US" sz="1100" b="1">
                          <a:latin typeface="Arial"/>
                          <a:ea typeface="Calibri"/>
                          <a:cs typeface="Times New Roman"/>
                        </a:rPr>
                        <a:t>Seq</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Step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File Name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c>
                  <a:txBody>
                    <a:bodyPr/>
                    <a:lstStyle/>
                    <a:p>
                      <a:pPr marL="0" marR="0">
                        <a:lnSpc>
                          <a:spcPct val="115000"/>
                        </a:lnSpc>
                        <a:spcBef>
                          <a:spcPts val="0"/>
                        </a:spcBef>
                        <a:spcAft>
                          <a:spcPts val="0"/>
                        </a:spcAft>
                      </a:pPr>
                      <a:r>
                        <a:rPr lang="en-US" sz="1100" b="1">
                          <a:latin typeface="Arial"/>
                          <a:ea typeface="Calibri"/>
                          <a:cs typeface="Times New Roman"/>
                        </a:rPr>
                        <a:t>MFG/PRO</a:t>
                      </a:r>
                      <a:endParaRPr lang="en-US" sz="1000">
                        <a:latin typeface="Calibri"/>
                        <a:ea typeface="Calibri"/>
                        <a:cs typeface="Times New Roman"/>
                      </a:endParaRPr>
                    </a:p>
                    <a:p>
                      <a:pPr marL="0" marR="0">
                        <a:lnSpc>
                          <a:spcPct val="115000"/>
                        </a:lnSpc>
                        <a:spcBef>
                          <a:spcPts val="0"/>
                        </a:spcBef>
                        <a:spcAft>
                          <a:spcPts val="0"/>
                        </a:spcAft>
                      </a:pPr>
                      <a:r>
                        <a:rPr lang="en-US" sz="1100" b="1">
                          <a:latin typeface="Arial"/>
                          <a:ea typeface="Calibri"/>
                          <a:cs typeface="Times New Roman"/>
                        </a:rPr>
                        <a:t>Release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9CCFF"/>
                    </a:solidFill>
                  </a:tcPr>
                </a:tc>
              </a:tr>
              <a:tr h="209621">
                <a:tc>
                  <a:txBody>
                    <a:bodyPr/>
                    <a:lstStyle/>
                    <a:p>
                      <a:pPr marL="0" marR="0" algn="r">
                        <a:lnSpc>
                          <a:spcPct val="115000"/>
                        </a:lnSpc>
                        <a:spcBef>
                          <a:spcPts val="0"/>
                        </a:spcBef>
                        <a:spcAft>
                          <a:spcPts val="0"/>
                        </a:spcAft>
                      </a:pPr>
                      <a:endParaRPr lang="en-US" sz="1100">
                        <a:latin typeface="Arial"/>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r>
                        <a:rPr lang="en-US" sz="1100" b="1">
                          <a:solidFill>
                            <a:srgbClr val="996600"/>
                          </a:solidFill>
                          <a:latin typeface="Arial"/>
                          <a:ea typeface="Calibri"/>
                          <a:cs typeface="Times New Roman"/>
                        </a:rPr>
                        <a:t>Run Standard Closing Reports</a:t>
                      </a:r>
                      <a:endParaRPr lang="en-US" sz="1000">
                        <a:latin typeface="Calibri"/>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0" marR="0">
                        <a:lnSpc>
                          <a:spcPct val="115000"/>
                        </a:lnSpc>
                        <a:spcBef>
                          <a:spcPts val="0"/>
                        </a:spcBef>
                        <a:spcAft>
                          <a:spcPts val="0"/>
                        </a:spcAft>
                      </a:pPr>
                      <a:endParaRPr lang="en-US" sz="1100">
                        <a:latin typeface="Arial"/>
                        <a:ea typeface="Calibri"/>
                        <a:cs typeface="Times New Roman"/>
                      </a:endParaRPr>
                    </a:p>
                  </a:txBody>
                  <a:tcPr marL="33754" marR="33754" marT="16877"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38117">
                <a:tc>
                  <a:txBody>
                    <a:bodyPr/>
                    <a:lstStyle/>
                    <a:p>
                      <a:pPr marL="0" marR="0" algn="r">
                        <a:lnSpc>
                          <a:spcPct val="115000"/>
                        </a:lnSpc>
                        <a:spcBef>
                          <a:spcPts val="0"/>
                        </a:spcBef>
                        <a:spcAft>
                          <a:spcPts val="0"/>
                        </a:spcAft>
                      </a:pPr>
                      <a:r>
                        <a:rPr lang="en-US" sz="900">
                          <a:latin typeface="Arial"/>
                          <a:ea typeface="Calibri"/>
                          <a:cs typeface="Times New Roman"/>
                        </a:rPr>
                        <a:t>4.1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Trial Balance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25.15.4 – gltbrp or 25.15.5 – gldtbrp.p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Balance Sheet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25.15.8 – glbsrp.p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Income Statement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25.15.13 – glinrp.p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4.4</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AR Aging As of Effective Date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27.18 – arcsrp05.p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4.5</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AP Aging As of Effective Date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28.17.6 – apvorp04.p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4.6</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AR Tax by Tax Rate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2.13.15.14 – txarrp01.p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4.7</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AP Tax by Tax Rate</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2.13.15.17 – txaprp01.p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4.8</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AR Balance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27.20 – arcsrp.p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4.9</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Inventory Valuation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3.6.13 – ppptrp03.p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4.10</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Unvouchered Receipts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5.13.10 – poporp11.p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4.11</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Purchase Receipt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5.13.5 – poporp06.p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7497">
                <a:tc>
                  <a:txBody>
                    <a:bodyPr/>
                    <a:lstStyle/>
                    <a:p>
                      <a:pPr marL="0" marR="0" algn="r">
                        <a:lnSpc>
                          <a:spcPct val="115000"/>
                        </a:lnSpc>
                        <a:spcBef>
                          <a:spcPts val="0"/>
                        </a:spcBef>
                        <a:spcAft>
                          <a:spcPts val="0"/>
                        </a:spcAft>
                      </a:pPr>
                      <a:r>
                        <a:rPr lang="en-US" sz="900">
                          <a:latin typeface="Arial"/>
                          <a:ea typeface="Calibri"/>
                          <a:cs typeface="Times New Roman"/>
                        </a:rPr>
                        <a:t>4.12</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Asset Owned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32.5.11 – faaorp.p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117">
                <a:tc>
                  <a:txBody>
                    <a:bodyPr/>
                    <a:lstStyle/>
                    <a:p>
                      <a:pPr marL="0" marR="0" algn="r">
                        <a:lnSpc>
                          <a:spcPct val="115000"/>
                        </a:lnSpc>
                        <a:spcBef>
                          <a:spcPts val="0"/>
                        </a:spcBef>
                        <a:spcAft>
                          <a:spcPts val="0"/>
                        </a:spcAft>
                      </a:pPr>
                      <a:r>
                        <a:rPr lang="en-US" sz="900">
                          <a:latin typeface="Arial"/>
                          <a:ea typeface="Calibri"/>
                          <a:cs typeface="Times New Roman"/>
                        </a:rPr>
                        <a:t>4.13</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b="1">
                          <a:latin typeface="Arial"/>
                          <a:ea typeface="Calibri"/>
                          <a:cs typeface="Times New Roman"/>
                        </a:rPr>
                        <a:t>Sales Order Report</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7.15.1,2,3 – sosorp.p, sosorp01.p, sosorp02.p</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latin typeface="Arial"/>
                          <a:ea typeface="Calibri"/>
                          <a:cs typeface="Times New Roman"/>
                        </a:rPr>
                        <a:t>All</a:t>
                      </a:r>
                      <a:endParaRPr lang="en-US" sz="1000">
                        <a:latin typeface="Calibri"/>
                        <a:ea typeface="Calibri"/>
                        <a:cs typeface="Times New Roman"/>
                      </a:endParaRPr>
                    </a:p>
                  </a:txBody>
                  <a:tcPr marL="33754" marR="33754" marT="16877"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smtClean="0">
                <a:latin typeface="Century Gothic" pitchFamily="34" charset="0"/>
                <a:cs typeface="Century Gothic" pitchFamily="34" charset="0"/>
              </a:rPr>
              <a:t>Confirm any unconfirmed vouchers</a:t>
            </a:r>
          </a:p>
          <a:p>
            <a:pPr eaLnBrk="1" hangingPunct="1">
              <a:spcAft>
                <a:spcPct val="30000"/>
              </a:spcAft>
            </a:pPr>
            <a:r>
              <a:rPr lang="en-US" smtClean="0">
                <a:latin typeface="Century Gothic" pitchFamily="34" charset="0"/>
                <a:cs typeface="Century Gothic" pitchFamily="34" charset="0"/>
              </a:rPr>
              <a:t>Post all unposted GL transactions</a:t>
            </a:r>
          </a:p>
          <a:p>
            <a:pPr eaLnBrk="1" hangingPunct="1">
              <a:spcAft>
                <a:spcPct val="30000"/>
              </a:spcAft>
            </a:pPr>
            <a:r>
              <a:rPr lang="en-US"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smtClean="0">
                <a:solidFill>
                  <a:srgbClr val="B2B2B2"/>
                </a:solidFill>
                <a:latin typeface="Century Gothic" pitchFamily="34" charset="0"/>
                <a:cs typeface="Century Gothic" pitchFamily="34" charset="0"/>
              </a:rPr>
              <a:t>Data Preparation Report</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Search &amp; Replace Reports/Utilities </a:t>
            </a:r>
            <a:r>
              <a:rPr lang="en-US" sz="20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GL Account Type Utility – </a:t>
            </a:r>
            <a:r>
              <a:rPr lang="en-US" sz="2400" smtClean="0">
                <a:solidFill>
                  <a:srgbClr val="B2B2B2"/>
                </a:solidFill>
                <a:latin typeface="Century Gothic" pitchFamily="34" charset="0"/>
                <a:cs typeface="Century Gothic" pitchFamily="34" charset="0"/>
              </a:rPr>
              <a:t>Report mode</a:t>
            </a:r>
            <a:endParaRPr lang="en-US"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smtClean="0">
                <a:latin typeface="Century Gothic" pitchFamily="34" charset="0"/>
                <a:cs typeface="Century Gothic" pitchFamily="34" charset="0"/>
              </a:rPr>
              <a:t>Rerun GL Account Type Utility </a:t>
            </a:r>
            <a:r>
              <a:rPr lang="en-US" smtClean="0">
                <a:solidFill>
                  <a:schemeClr val="tx1"/>
                </a:solidFill>
                <a:latin typeface="Century Gothic" pitchFamily="34" charset="0"/>
                <a:cs typeface="Century Gothic" pitchFamily="34" charset="0"/>
              </a:rPr>
              <a:t>–</a:t>
            </a:r>
            <a:r>
              <a:rPr lang="en-US" b="1" smtClean="0">
                <a:latin typeface="Century Gothic" pitchFamily="34" charset="0"/>
                <a:cs typeface="Century Gothic" pitchFamily="34" charset="0"/>
              </a:rPr>
              <a:t> </a:t>
            </a:r>
            <a:r>
              <a:rPr lang="en-US" sz="2400" b="1"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Reports/Utilities </a:t>
            </a:r>
            <a:r>
              <a:rPr lang="en-US" sz="1800" smtClean="0">
                <a:solidFill>
                  <a:srgbClr val="B2B2B2"/>
                </a:solidFill>
                <a:latin typeface="Century Gothic" pitchFamily="34" charset="0"/>
                <a:cs typeface="Century Gothic" pitchFamily="34" charset="0"/>
              </a:rPr>
              <a:t>(eB2.1 and above, including Standard Edition)</a:t>
            </a:r>
            <a:endParaRPr lang="en-US" sz="2000" smtClean="0">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smtClean="0">
                <a:latin typeface="Century Gothic" pitchFamily="34" charset="0"/>
                <a:cs typeface="Century Gothic" pitchFamily="34" charset="0"/>
              </a:rPr>
              <a:t>Converted GL Account Definition Report </a:t>
            </a:r>
            <a:r>
              <a:rPr lang="en-US" sz="2000" b="1"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This report provides a preview of how the new Financials define the GL accounts after conversion</a:t>
            </a:r>
          </a:p>
          <a:p>
            <a:pPr eaLnBrk="1" hangingPunct="1">
              <a:lnSpc>
                <a:spcPct val="80000"/>
              </a:lnSpc>
              <a:spcAft>
                <a:spcPct val="25000"/>
              </a:spcAft>
            </a:pPr>
            <a:r>
              <a:rPr lang="en-US" sz="2400" smtClean="0">
                <a:latin typeface="Century Gothic" pitchFamily="34" charset="0"/>
                <a:cs typeface="Century Gothic" pitchFamily="34" charset="0"/>
              </a:rPr>
              <a:t>You cannot run it until you run the following functions</a:t>
            </a:r>
          </a:p>
          <a:p>
            <a:pPr lvl="1" eaLnBrk="1" hangingPunct="1">
              <a:lnSpc>
                <a:spcPct val="80000"/>
              </a:lnSpc>
              <a:spcAft>
                <a:spcPct val="25000"/>
              </a:spcAft>
            </a:pPr>
            <a:r>
              <a:rPr lang="en-US" sz="200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smtClean="0">
                <a:latin typeface="Century Gothic" pitchFamily="34" charset="0"/>
                <a:cs typeface="Century Gothic" pitchFamily="34" charset="0"/>
              </a:rPr>
              <a:t>Running the report is optional.  For eB2.1 and above, including Standard Edition, you must run it for each active domain when desired</a:t>
            </a:r>
          </a:p>
          <a:p>
            <a:pPr eaLnBrk="1" hangingPunct="1">
              <a:lnSpc>
                <a:spcPct val="80000"/>
              </a:lnSpc>
              <a:spcAft>
                <a:spcPct val="25000"/>
              </a:spcAft>
            </a:pPr>
            <a:r>
              <a:rPr lang="en-US" sz="2400" smtClean="0">
                <a:latin typeface="Century Gothic" pitchFamily="34" charset="0"/>
                <a:cs typeface="Century Gothic" pitchFamily="34" charset="0"/>
              </a:rPr>
              <a:t>This utility has no impact on future transactions. It only provides a simulated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smtClean="0">
                <a:latin typeface="Century Gothic" pitchFamily="34" charset="0"/>
                <a:cs typeface="Century Gothic" pitchFamily="34" charset="0"/>
              </a:rPr>
              <a:t>Report name is </a:t>
            </a:r>
            <a:br>
              <a:rPr lang="en-US" sz="2500" smtClean="0">
                <a:latin typeface="Century Gothic" pitchFamily="34" charset="0"/>
                <a:cs typeface="Century Gothic" pitchFamily="34" charset="0"/>
              </a:rPr>
            </a:br>
            <a:r>
              <a:rPr lang="en-US" sz="2500" smtClean="0">
                <a:latin typeface="Century Gothic" pitchFamily="34" charset="0"/>
                <a:cs typeface="Century Gothic" pitchFamily="34" charset="0"/>
              </a:rPr>
              <a:t>glacdfrp-&lt;</a:t>
            </a:r>
            <a:r>
              <a:rPr lang="en-US" sz="2500" i="1" smtClean="0">
                <a:latin typeface="Century Gothic" pitchFamily="34" charset="0"/>
                <a:cs typeface="Century Gothic" pitchFamily="34" charset="0"/>
              </a:rPr>
              <a:t>dbname&gt;-&lt;domain&gt;-</a:t>
            </a:r>
            <a:r>
              <a:rPr lang="en-US" sz="2500" smtClean="0">
                <a:latin typeface="Century Gothic" pitchFamily="34" charset="0"/>
                <a:cs typeface="Century Gothic" pitchFamily="34" charset="0"/>
              </a:rPr>
              <a:t>&lt;</a:t>
            </a:r>
            <a:r>
              <a:rPr lang="en-US" sz="2500" i="1" smtClean="0">
                <a:latin typeface="Century Gothic" pitchFamily="34" charset="0"/>
                <a:cs typeface="Century Gothic" pitchFamily="34" charset="0"/>
              </a:rPr>
              <a:t>date&gt;_&lt;time</a:t>
            </a:r>
            <a:r>
              <a:rPr lang="en-US" sz="250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smtClean="0">
                <a:solidFill>
                  <a:srgbClr val="B2B2B2"/>
                </a:solidFill>
                <a:latin typeface="Century Gothic" pitchFamily="34" charset="0"/>
                <a:cs typeface="Century Gothic" pitchFamily="34" charset="0"/>
              </a:rPr>
              <a:t>Search &amp; Replace Reports/Utilities </a:t>
            </a:r>
            <a:r>
              <a:rPr lang="en-US" sz="2000" smtClean="0">
                <a:solidFill>
                  <a:srgbClr val="B2B2B2"/>
                </a:solidFill>
                <a:latin typeface="Century Gothic" pitchFamily="34" charset="0"/>
                <a:cs typeface="Century Gothic" pitchFamily="34" charset="0"/>
              </a:rPr>
              <a:t>(eB2.1 and above, including Standard Edition)</a:t>
            </a:r>
            <a:r>
              <a:rPr lang="en-US" sz="2000" smtClean="0">
                <a:latin typeface="Century Gothic" pitchFamily="34" charset="0"/>
                <a:cs typeface="Century Gothic" pitchFamily="34" charset="0"/>
              </a:rPr>
              <a:t> </a:t>
            </a:r>
          </a:p>
          <a:p>
            <a:pPr eaLnBrk="1" hangingPunct="1">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endParaRPr lang="en-US" sz="2400" smtClean="0">
              <a:solidFill>
                <a:srgbClr val="B2B2B2"/>
              </a:solidFill>
              <a:latin typeface="Century Gothic" pitchFamily="34" charset="0"/>
              <a:cs typeface="Century Gothic" pitchFamily="34" charset="0"/>
            </a:endParaRPr>
          </a:p>
          <a:p>
            <a:pPr eaLnBrk="1" hangingPunct="1">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p>
          <a:p>
            <a:pPr eaLnBrk="1" hangingPunct="1">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spcAft>
                <a:spcPct val="25000"/>
              </a:spcAft>
            </a:pPr>
            <a:r>
              <a:rPr lang="en-US" sz="2400" b="1" smtClean="0">
                <a:latin typeface="Century Gothic" pitchFamily="34" charset="0"/>
                <a:cs typeface="Century Gothic" pitchFamily="34" charset="0"/>
              </a:rPr>
              <a:t>Pre-conversion Integrity Report</a:t>
            </a:r>
            <a:endParaRPr lang="en-US" sz="2000" b="1"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smtClean="0">
                <a:latin typeface="Century Gothic" pitchFamily="34" charset="0"/>
                <a:cs typeface="Century Gothic" pitchFamily="34" charset="0"/>
              </a:rPr>
              <a:t>This report assesses the status of financial transaction data before conversion. It provides AR, AP and GL transaction integrity information in a single report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Inconsistencies that you can correct before conversion are highlighted. If you make corrections, rerun this report to make an accurate pre-conversion snapshot</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You can rerun this report multiple times as needed</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smtClean="0">
                <a:latin typeface="Century Gothic" pitchFamily="34" charset="0"/>
                <a:cs typeface="Century Gothic" pitchFamily="34" charset="0"/>
              </a:rPr>
              <a:t>Building integrity check records store data in the database for the current report execution. This allows for reproduction of the report with the same information at a later time</a:t>
            </a:r>
          </a:p>
          <a:p>
            <a:pPr eaLnBrk="1" hangingPunct="1">
              <a:lnSpc>
                <a:spcPct val="70000"/>
              </a:lnSpc>
              <a:spcAft>
                <a:spcPct val="25000"/>
              </a:spcAft>
            </a:pPr>
            <a:r>
              <a:rPr lang="en-US" sz="240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smtClean="0">
                <a:latin typeface="Century Gothic" pitchFamily="34" charset="0"/>
                <a:ea typeface="SimSun" pitchFamily="2" charset="-122"/>
              </a:rPr>
              <a:t>Report output filename is</a:t>
            </a:r>
            <a:br>
              <a:rPr lang="en-US" altLang="zh-CN" sz="24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dtl</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       or</a:t>
            </a:r>
            <a:br>
              <a:rPr lang="en-US" altLang="zh-CN" sz="2000" smtClean="0">
                <a:latin typeface="Century Gothic" pitchFamily="34" charset="0"/>
                <a:ea typeface="SimSun" pitchFamily="2" charset="-122"/>
              </a:rPr>
            </a:br>
            <a:r>
              <a:rPr lang="en-US" altLang="zh-CN" sz="2000" smtClean="0">
                <a:latin typeface="Century Gothic" pitchFamily="34" charset="0"/>
                <a:ea typeface="SimSun" pitchFamily="2" charset="-122"/>
              </a:rPr>
              <a:t>gpinckrp-</a:t>
            </a:r>
            <a:r>
              <a:rPr lang="en-US" altLang="zh-CN" sz="2000" smtClean="0">
                <a:solidFill>
                  <a:srgbClr val="4173BD"/>
                </a:solidFill>
                <a:latin typeface="Century Gothic" pitchFamily="34" charset="0"/>
                <a:ea typeface="SimSun" pitchFamily="2" charset="-122"/>
              </a:rPr>
              <a:t>sum</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dbname&gt;-</a:t>
            </a:r>
            <a:r>
              <a:rPr lang="en-US" altLang="zh-CN" sz="2000" smtClean="0">
                <a:latin typeface="Century Gothic" pitchFamily="34" charset="0"/>
                <a:ea typeface="SimSun" pitchFamily="2" charset="-122"/>
              </a:rPr>
              <a:t>&lt;</a:t>
            </a:r>
            <a:r>
              <a:rPr lang="en-US" altLang="zh-CN" sz="2000" i="1" smtClean="0">
                <a:latin typeface="Century Gothic" pitchFamily="34" charset="0"/>
                <a:ea typeface="SimSun" pitchFamily="2" charset="-122"/>
              </a:rPr>
              <a:t>date&gt;_&lt;time</a:t>
            </a:r>
            <a:r>
              <a:rPr lang="en-US" altLang="zh-CN" sz="2000" smtClean="0">
                <a:latin typeface="Century Gothic" pitchFamily="34" charset="0"/>
                <a:ea typeface="SimSun" pitchFamily="2" charset="-122"/>
              </a:rPr>
              <a:t>&gt;.prn</a:t>
            </a:r>
          </a:p>
          <a:p>
            <a:pPr eaLnBrk="1" hangingPunct="1">
              <a:lnSpc>
                <a:spcPct val="70000"/>
              </a:lnSpc>
              <a:spcAft>
                <a:spcPct val="25000"/>
              </a:spcAft>
            </a:pPr>
            <a:endParaRPr lang="en-US" sz="240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smtClean="0">
                <a:latin typeface="Century Gothic" pitchFamily="34" charset="0"/>
                <a:ea typeface="SimSun" pitchFamily="2" charset="-122"/>
              </a:rPr>
              <a:t>Optionally, run Adjust Supplier Balance Utility (36.25.4 – utvdbal.p) to adjust</a:t>
            </a:r>
            <a:r>
              <a:rPr lang="en-US" sz="2200" smtClean="0">
                <a:latin typeface="Century Gothic" pitchFamily="34" charset="0"/>
                <a:cs typeface="Century Gothic" pitchFamily="34" charset="0"/>
              </a:rPr>
              <a:t> the supplier’s balance</a:t>
            </a:r>
            <a:r>
              <a:rPr lang="en-US" altLang="zh-CN" sz="2200" smtClean="0">
                <a:latin typeface="Century Gothic" pitchFamily="34" charset="0"/>
                <a:ea typeface="SimSun" pitchFamily="2" charset="-122"/>
              </a:rPr>
              <a:t>.</a:t>
            </a:r>
          </a:p>
          <a:p>
            <a:pPr eaLnBrk="1" hangingPunct="1">
              <a:lnSpc>
                <a:spcPct val="95000"/>
              </a:lnSpc>
              <a:spcAft>
                <a:spcPct val="20000"/>
              </a:spcAft>
            </a:pPr>
            <a:r>
              <a:rPr lang="en-US" altLang="zh-CN" sz="220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Optionally, run Adjust Customer Balance Utility (36.25.5 – utcsbal.p) to adjust</a:t>
            </a:r>
            <a:r>
              <a:rPr lang="en-US" sz="2400" smtClean="0">
                <a:latin typeface="Century Gothic" pitchFamily="34" charset="0"/>
                <a:cs typeface="Century Gothic" pitchFamily="34" charset="0"/>
              </a:rPr>
              <a:t> the customer’s balance</a:t>
            </a:r>
            <a:r>
              <a:rPr lang="en-US" altLang="zh-CN" sz="240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sz="2600"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sz="2600" smtClean="0">
                <a:latin typeface="Century Gothic" pitchFamily="34" charset="0"/>
                <a:cs typeface="Century Gothic" pitchFamily="34" charset="0"/>
              </a:rPr>
              <a:t>All text is in English; no translations are available</a:t>
            </a:r>
          </a:p>
          <a:p>
            <a:pPr eaLnBrk="1" hangingPunct="1">
              <a:lnSpc>
                <a:spcPct val="75000"/>
              </a:lnSpc>
              <a:spcAft>
                <a:spcPct val="25000"/>
              </a:spcAft>
            </a:pPr>
            <a:r>
              <a:rPr lang="en-US" sz="2600"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sz="2600" smtClean="0">
                <a:latin typeface="Century Gothic" pitchFamily="34" charset="0"/>
                <a:cs typeface="Century Gothic" pitchFamily="34" charset="0"/>
              </a:rPr>
              <a:t>Programs do not support CIM</a:t>
            </a:r>
          </a:p>
          <a:p>
            <a:pPr eaLnBrk="1" hangingPunct="1">
              <a:lnSpc>
                <a:spcPct val="75000"/>
              </a:lnSpc>
              <a:spcAft>
                <a:spcPct val="25000"/>
              </a:spcAft>
            </a:pPr>
            <a:r>
              <a:rPr lang="en-US" sz="2600"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sz="2600" smtClean="0">
                <a:latin typeface="Century Gothic" pitchFamily="34" charset="0"/>
                <a:cs typeface="Century Gothic" pitchFamily="34" charset="0"/>
              </a:rPr>
              <a:t>The source code is version neutral. It supports</a:t>
            </a:r>
          </a:p>
          <a:p>
            <a:pPr lvl="1" eaLnBrk="1" hangingPunct="1">
              <a:lnSpc>
                <a:spcPct val="75000"/>
              </a:lnSpc>
              <a:spcAft>
                <a:spcPct val="25000"/>
              </a:spcAft>
            </a:pPr>
            <a:r>
              <a:rPr lang="en-US" sz="2200"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sz="2200"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Optionally, run Recalculate acd_det Totals (36.25.39 – utacdfix.p) to adjust account balance detail totals so they match GL. </a:t>
            </a:r>
            <a:br>
              <a:rPr lang="en-US">
                <a:latin typeface="Century Gothic" pitchFamily="34" charset="0"/>
              </a:rPr>
            </a:br>
            <a:r>
              <a:rPr lang="en-US">
                <a:latin typeface="Century Gothic" pitchFamily="34" charset="0"/>
              </a:rPr>
              <a:t/>
            </a:r>
            <a:br>
              <a:rPr lang="en-US">
                <a:latin typeface="Century Gothic" pitchFamily="34" charset="0"/>
              </a:rPr>
            </a:br>
            <a:r>
              <a:rPr lang="en-US" u="sng">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a:latin typeface="Century Gothic" pitchFamily="34" charset="0"/>
              </a:rPr>
              <a:t>Reports any out-of-balance transactions. The conversion will have to balance them by creating offsetting entries. </a:t>
            </a:r>
            <a:br>
              <a:rPr lang="en-US">
                <a:latin typeface="Century Gothic" pitchFamily="34" charset="0"/>
              </a:rPr>
            </a:br>
            <a:r>
              <a:rPr lang="en-US">
                <a:latin typeface="Century Gothic" pitchFamily="34" charset="0"/>
              </a:rPr>
              <a:t/>
            </a:r>
            <a:br>
              <a:rPr lang="en-US">
                <a:latin typeface="Century Gothic" pitchFamily="34" charset="0"/>
              </a:rPr>
            </a:br>
            <a:r>
              <a:rPr lang="en-US">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buNone/>
            </a:pPr>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a:p>
            <a:pPr eaLnBrk="1" hangingPunct="1"/>
            <a:endParaRPr lang="en-US"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pPr>
            <a:r>
              <a:rPr lang="en-US" sz="2400">
                <a:latin typeface="Century Gothic" pitchFamily="34" charset="0"/>
              </a:rPr>
              <a:t>The report additionally validates </a:t>
            </a:r>
            <a:r>
              <a:rPr lang="en-US" sz="2400" smtClean="0">
                <a:latin typeface="Century Gothic" pitchFamily="34" charset="0"/>
              </a:rPr>
              <a:t>that:</a:t>
            </a:r>
          </a:p>
          <a:p>
            <a:pPr marL="512763" indent="-231775" defTabSz="914400">
              <a:lnSpc>
                <a:spcPct val="80000"/>
              </a:lnSpc>
              <a:spcBef>
                <a:spcPct val="20000"/>
              </a:spcBef>
              <a:spcAft>
                <a:spcPct val="25000"/>
              </a:spcAft>
              <a:buClr>
                <a:srgbClr val="F79646"/>
              </a:buClr>
              <a:buFont typeface="Arial" pitchFamily="34" charset="0"/>
              <a:buChar char="•"/>
            </a:pPr>
            <a:r>
              <a:rPr lang="en-US" sz="2000" smtClean="0">
                <a:latin typeface="Century Gothic" pitchFamily="34" charset="0"/>
              </a:rPr>
              <a:t>The </a:t>
            </a:r>
            <a:r>
              <a:rPr lang="en-US" sz="2000">
                <a:latin typeface="Century Gothic" pitchFamily="34" charset="0"/>
              </a:rPr>
              <a:t>entity in each GL transaction </a:t>
            </a:r>
            <a:r>
              <a:rPr lang="en-US" sz="2000" smtClean="0">
                <a:latin typeface="Century Gothic" pitchFamily="34" charset="0"/>
              </a:rPr>
              <a:t>exists</a:t>
            </a:r>
          </a:p>
          <a:p>
            <a:pPr marL="512763" indent="-231775" defTabSz="914400">
              <a:lnSpc>
                <a:spcPct val="80000"/>
              </a:lnSpc>
              <a:spcBef>
                <a:spcPct val="20000"/>
              </a:spcBef>
              <a:spcAft>
                <a:spcPct val="25000"/>
              </a:spcAft>
              <a:buClr>
                <a:srgbClr val="F79646"/>
              </a:buClr>
              <a:buFont typeface="Arial" pitchFamily="34" charset="0"/>
              <a:buChar char="•"/>
            </a:pPr>
            <a:r>
              <a:rPr lang="en-US" sz="2000" smtClean="0">
                <a:latin typeface="Century Gothic" pitchFamily="34" charset="0"/>
              </a:rPr>
              <a:t>The </a:t>
            </a:r>
            <a:r>
              <a:rPr lang="en-US" sz="2000">
                <a:latin typeface="Century Gothic" pitchFamily="34" charset="0"/>
              </a:rPr>
              <a:t>account for each GL transaction exists and is </a:t>
            </a:r>
            <a:r>
              <a:rPr lang="en-US" sz="2000" smtClean="0">
                <a:latin typeface="Century Gothic" pitchFamily="34" charset="0"/>
              </a:rPr>
              <a:t>active</a:t>
            </a:r>
          </a:p>
          <a:p>
            <a:pPr marL="512763" indent="-231775" defTabSz="914400">
              <a:lnSpc>
                <a:spcPct val="80000"/>
              </a:lnSpc>
              <a:spcBef>
                <a:spcPct val="20000"/>
              </a:spcBef>
              <a:spcAft>
                <a:spcPct val="25000"/>
              </a:spcAft>
              <a:buClr>
                <a:srgbClr val="F79646"/>
              </a:buClr>
              <a:buFont typeface="Arial" pitchFamily="34" charset="0"/>
              <a:buChar char="•"/>
            </a:pPr>
            <a:r>
              <a:rPr lang="en-US" sz="2000" smtClean="0">
                <a:latin typeface="Century Gothic" pitchFamily="34" charset="0"/>
              </a:rPr>
              <a:t>All </a:t>
            </a:r>
            <a:r>
              <a:rPr lang="en-US" sz="2000">
                <a:latin typeface="Century Gothic" pitchFamily="34" charset="0"/>
              </a:rPr>
              <a:t>effective dates have a corresponding period in GL calendar</a:t>
            </a:r>
            <a:endParaRPr lang="en-US" sz="2400">
              <a:latin typeface="Century Gothic" pitchFamily="34" charset="0"/>
            </a:endParaRPr>
          </a:p>
          <a:p>
            <a:pPr defTabSz="914400">
              <a:lnSpc>
                <a:spcPct val="80000"/>
              </a:lnSpc>
              <a:spcBef>
                <a:spcPct val="20000"/>
              </a:spcBef>
              <a:spcAft>
                <a:spcPct val="20000"/>
              </a:spcAft>
              <a:buClr>
                <a:srgbClr val="890C4C"/>
              </a:buClr>
              <a:buFont typeface="Webdings" pitchFamily="18" charset="2"/>
              <a:buNone/>
            </a:pPr>
            <a:r>
              <a:rPr lang="en-US" sz="2400" smtClean="0">
                <a:latin typeface="Century Gothic" pitchFamily="34" charset="0"/>
              </a:rPr>
              <a:t>If </a:t>
            </a:r>
            <a:r>
              <a:rPr lang="en-US" sz="2400">
                <a:latin typeface="Century Gothic" pitchFamily="34" charset="0"/>
              </a:rPr>
              <a:t>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Data Preparation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Search &amp; Replace Reports/Utilities (eB2.1 and above, including Standard Edition)</a:t>
            </a:r>
            <a:endParaRPr lang="en-US" sz="2400" smtClean="0">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Converted GL Account Definitions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smtClean="0">
                <a:solidFill>
                  <a:srgbClr val="B2B2B2"/>
                </a:solidFill>
                <a:latin typeface="Century Gothic" pitchFamily="34" charset="0"/>
                <a:cs typeface="Century Gothic" pitchFamily="34" charset="0"/>
              </a:rPr>
              <a:t>Pre-conversion Integrity Report</a:t>
            </a:r>
            <a:endParaRPr lang="en-US" sz="200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endParaRPr lang="en-US" i="1"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Search &amp; Replace Reports/Utilities </a:t>
            </a:r>
            <a:r>
              <a:rPr lang="en-US" sz="1800" smtClean="0">
                <a:solidFill>
                  <a:srgbClr val="B2B2B2"/>
                </a:solidFill>
                <a:latin typeface="Century Gothic" pitchFamily="34" charset="0"/>
                <a:cs typeface="Century Gothic" pitchFamily="34" charset="0"/>
              </a:rPr>
              <a:t>(eB2.1 and above, including Standard Edition)</a:t>
            </a:r>
            <a:r>
              <a:rPr lang="en-US" sz="2400" smtClean="0">
                <a:latin typeface="Century Gothic" pitchFamily="34" charset="0"/>
                <a:cs typeface="Century Gothic" pitchFamily="34" charset="0"/>
              </a:rPr>
              <a:t> </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GL Account Type Utility – </a:t>
            </a:r>
            <a:r>
              <a:rPr lang="en-US" sz="200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GL Account Type Utility </a:t>
            </a:r>
            <a:r>
              <a:rPr lang="en-US" sz="2000" smtClean="0">
                <a:solidFill>
                  <a:srgbClr val="B2B2B2"/>
                </a:solidFill>
                <a:latin typeface="Century Gothic" pitchFamily="34" charset="0"/>
                <a:cs typeface="Century Gothic" pitchFamily="34" charset="0"/>
              </a:rPr>
              <a:t>– Update mode</a:t>
            </a:r>
            <a:endParaRPr lang="en-US" sz="240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Converted GL Account Definitions Report </a:t>
            </a:r>
            <a:r>
              <a:rPr lang="en-US" sz="200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Trial Balance	    </a:t>
            </a:r>
            <a:r>
              <a:rPr lang="en-GB" altLang="ja-JP" sz="160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Balance Sheet	    </a:t>
            </a:r>
            <a:r>
              <a:rPr lang="en-GB" altLang="ja-JP" sz="1600" smtClean="0">
                <a:latin typeface="Century Gothic" pitchFamily="34" charset="0"/>
                <a:ea typeface="MS PGothic" pitchFamily="34" charset="-128"/>
              </a:rPr>
              <a:t>(25.15.8 – glbsrp.p)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Income Statement	    </a:t>
            </a:r>
            <a:r>
              <a:rPr lang="en-GB" altLang="ja-JP" sz="1600" smtClean="0">
                <a:latin typeface="Century Gothic" pitchFamily="34" charset="0"/>
                <a:ea typeface="MS PGothic" pitchFamily="34" charset="-128"/>
              </a:rPr>
              <a:t>(25.15.13 – glinrp.p)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Aging as of Effective Date   </a:t>
            </a:r>
            <a:r>
              <a:rPr lang="en-GB" altLang="ja-JP" sz="1600" smtClean="0">
                <a:latin typeface="Century Gothic" pitchFamily="34" charset="0"/>
                <a:ea typeface="MS PGothic" pitchFamily="34" charset="-128"/>
              </a:rPr>
              <a:t>(27.18 – arcsrp05.p)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Aging as of Effective Date   </a:t>
            </a:r>
            <a:r>
              <a:rPr lang="en-GB" altLang="ja-JP" sz="1600" smtClean="0">
                <a:latin typeface="Century Gothic" pitchFamily="34" charset="0"/>
                <a:ea typeface="MS PGothic" pitchFamily="34" charset="-128"/>
              </a:rPr>
              <a:t>(28.17.6 – apvorp04.p)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Tax by Tax Rate	    </a:t>
            </a:r>
            <a:r>
              <a:rPr lang="en-GB" altLang="ja-JP" sz="1600" smtClean="0">
                <a:latin typeface="Century Gothic" pitchFamily="34" charset="0"/>
                <a:ea typeface="MS PGothic" pitchFamily="34" charset="-128"/>
              </a:rPr>
              <a:t>(2.13.15.14 – txarrp01.p)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AP Tax by Tax Rate	    </a:t>
            </a:r>
            <a:r>
              <a:rPr lang="en-GB" altLang="ja-JP" sz="1600" smtClean="0">
                <a:latin typeface="Century Gothic" pitchFamily="34" charset="0"/>
                <a:ea typeface="MS PGothic" pitchFamily="34" charset="-128"/>
              </a:rPr>
              <a:t>(2.13.15.17 – txaprp01.p)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smtClean="0">
                <a:latin typeface="Century Gothic" pitchFamily="34" charset="0"/>
                <a:ea typeface="MS PGothic" pitchFamily="34" charset="-128"/>
              </a:rPr>
              <a:t>AR Balance Report	    </a:t>
            </a:r>
            <a:r>
              <a:rPr lang="en-GB" altLang="ja-JP" sz="1600" smtClean="0">
                <a:latin typeface="Century Gothic" pitchFamily="34" charset="0"/>
                <a:ea typeface="MS PGothic" pitchFamily="34" charset="-128"/>
              </a:rPr>
              <a:t>(27.20 – arcsrp.p)</a:t>
            </a:r>
            <a:endParaRPr lang="en-GB" altLang="ja-JP" sz="200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Inventory Valuation	    </a:t>
            </a:r>
            <a:r>
              <a:rPr lang="en-GB" altLang="ja-JP" sz="1600" smtClean="0">
                <a:latin typeface="Century Gothic" pitchFamily="34" charset="0"/>
                <a:ea typeface="MS PGothic" pitchFamily="34" charset="-128"/>
              </a:rPr>
              <a:t>(3.6.13 – ppptrp03.p)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Unvouchered Receipts               </a:t>
            </a:r>
            <a:r>
              <a:rPr lang="en-GB" altLang="ja-JP" sz="1600" smtClean="0">
                <a:latin typeface="Century Gothic" pitchFamily="34" charset="0"/>
                <a:ea typeface="MS PGothic" pitchFamily="34" charset="-128"/>
              </a:rPr>
              <a:t>(5.13.10 – poporp11.p)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Purchase Receipt                        </a:t>
            </a:r>
            <a:r>
              <a:rPr lang="en-GB" altLang="ja-JP" sz="1600" smtClean="0">
                <a:latin typeface="Century Gothic" pitchFamily="34" charset="0"/>
                <a:ea typeface="MS PGothic" pitchFamily="34" charset="-128"/>
              </a:rPr>
              <a:t>(5.13.5 – poporp06.p)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Asset Owned	    </a:t>
            </a:r>
            <a:r>
              <a:rPr lang="en-GB" altLang="ja-JP" sz="1600" smtClean="0">
                <a:latin typeface="Century Gothic" pitchFamily="34" charset="0"/>
                <a:ea typeface="MS PGothic" pitchFamily="34" charset="-128"/>
              </a:rPr>
              <a:t>(32.5.11 – faaorp.p)</a:t>
            </a:r>
            <a:endParaRPr lang="en-US" sz="200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smtClean="0">
                <a:latin typeface="Century Gothic" pitchFamily="34" charset="0"/>
                <a:cs typeface="Century Gothic" pitchFamily="34" charset="0"/>
              </a:rPr>
              <a:t>Sales Order	    </a:t>
            </a:r>
            <a:r>
              <a:rPr lang="en-GB" altLang="ja-JP" sz="1600" smtClean="0">
                <a:latin typeface="Century Gothic" pitchFamily="34" charset="0"/>
                <a:ea typeface="MS PGothic" pitchFamily="34" charset="-128"/>
              </a:rPr>
              <a:t>(7.15.1, 2 or 3 – sosorp.p, sosorp01.p, </a:t>
            </a:r>
            <a:br>
              <a:rPr lang="en-GB" altLang="ja-JP" sz="1600" smtClean="0">
                <a:latin typeface="Century Gothic" pitchFamily="34" charset="0"/>
                <a:ea typeface="MS PGothic" pitchFamily="34" charset="-128"/>
              </a:rPr>
            </a:br>
            <a:r>
              <a:rPr lang="en-GB" altLang="ja-JP" sz="1600" smtClean="0">
                <a:latin typeface="Century Gothic" pitchFamily="34" charset="0"/>
                <a:ea typeface="MS PGothic" pitchFamily="34" charset="-128"/>
              </a:rPr>
              <a:t>	      sosorp02.p)</a:t>
            </a:r>
            <a:endParaRPr lang="en-US" sz="200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endParaRPr lang="en-US" sz="4000" b="1" smtClean="0">
              <a:latin typeface="Century Gothic" pitchFamily="34" charset="0"/>
              <a:cs typeface="Century Gothic" pitchFamily="34" charset="0"/>
            </a:endParaRPr>
          </a:p>
          <a:p>
            <a:pPr algn="ctr" eaLnBrk="1" hangingPunct="1">
              <a:buFont typeface="Arial" charset="0"/>
              <a:buNone/>
            </a:pPr>
            <a:r>
              <a:rPr lang="en-US" sz="4000" b="1" smtClean="0">
                <a:latin typeface="Century Gothic" pitchFamily="34" charset="0"/>
                <a:cs typeface="Century Gothic" pitchFamily="34" charset="0"/>
              </a:rPr>
              <a:t>Questions?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smtClean="0">
                <a:latin typeface="Century Gothic" pitchFamily="34" charset="0"/>
                <a:cs typeface="Century Gothic" pitchFamily="34" charset="0"/>
              </a:rPr>
              <a:t>Table Extension Domain Update Utilities </a:t>
            </a:r>
            <a:r>
              <a:rPr lang="en-US" sz="200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smtClean="0">
                <a:latin typeface="Century Gothic" pitchFamily="34" charset="0"/>
                <a:cs typeface="Century Gothic" pitchFamily="34" charset="0"/>
              </a:rPr>
              <a:t>GL Transaction Consolidation </a:t>
            </a:r>
            <a:r>
              <a:rPr lang="en-US" sz="2000" smtClean="0">
                <a:latin typeface="Century Gothic" pitchFamily="34" charset="0"/>
                <a:cs typeface="Century Gothic" pitchFamily="34" charset="0"/>
              </a:rPr>
              <a:t>(optional)</a:t>
            </a:r>
          </a:p>
          <a:p>
            <a:pPr eaLnBrk="1" hangingPunct="1">
              <a:lnSpc>
                <a:spcPct val="80000"/>
              </a:lnSpc>
              <a:spcAft>
                <a:spcPct val="25000"/>
              </a:spcAft>
            </a:pPr>
            <a:r>
              <a:rPr lang="en-US" sz="2400" smtClean="0">
                <a:latin typeface="Century Gothic" pitchFamily="34" charset="0"/>
                <a:cs typeface="Century Gothic" pitchFamily="34" charset="0"/>
              </a:rPr>
              <a:t>Archive/Delete transaction data </a:t>
            </a:r>
            <a:r>
              <a:rPr lang="en-US" sz="2000" smtClean="0">
                <a:latin typeface="Century Gothic" pitchFamily="34" charset="0"/>
                <a:cs typeface="Century Gothic" pitchFamily="34" charset="0"/>
              </a:rPr>
              <a:t>(optional)</a:t>
            </a:r>
          </a:p>
          <a:p>
            <a:pPr eaLnBrk="1" hangingPunct="1">
              <a:lnSpc>
                <a:spcPct val="80000"/>
              </a:lnSpc>
              <a:spcAft>
                <a:spcPct val="25000"/>
              </a:spcAft>
            </a:pPr>
            <a:r>
              <a:rPr lang="en-US" sz="2400" smtClean="0">
                <a:latin typeface="Century Gothic" pitchFamily="34" charset="0"/>
                <a:cs typeface="Century Gothic" pitchFamily="34" charset="0"/>
              </a:rPr>
              <a:t>Global Tax Management Conversion </a:t>
            </a:r>
            <a:r>
              <a:rPr lang="en-US" sz="2000" smtClean="0">
                <a:latin typeface="Century Gothic" pitchFamily="34" charset="0"/>
                <a:cs typeface="Century Gothic" pitchFamily="34" charset="0"/>
              </a:rPr>
              <a:t>(if pre-eB)</a:t>
            </a:r>
          </a:p>
          <a:p>
            <a:pPr eaLnBrk="1" hangingPunct="1">
              <a:lnSpc>
                <a:spcPct val="80000"/>
              </a:lnSpc>
              <a:spcAft>
                <a:spcPct val="25000"/>
              </a:spcAft>
            </a:pPr>
            <a:r>
              <a:rPr lang="en-US" sz="2400" smtClean="0">
                <a:latin typeface="Century Gothic" pitchFamily="34" charset="0"/>
                <a:cs typeface="Century Gothic" pitchFamily="34" charset="0"/>
              </a:rPr>
              <a:t>Employee Entity Utility</a:t>
            </a:r>
          </a:p>
          <a:p>
            <a:pPr eaLnBrk="1" hangingPunct="1">
              <a:lnSpc>
                <a:spcPct val="80000"/>
              </a:lnSpc>
              <a:spcAft>
                <a:spcPct val="25000"/>
              </a:spcAft>
            </a:pPr>
            <a:r>
              <a:rPr lang="en-US" sz="2400" smtClean="0">
                <a:latin typeface="Century Gothic" pitchFamily="34" charset="0"/>
                <a:cs typeface="Century Gothic" pitchFamily="34" charset="0"/>
              </a:rPr>
              <a:t>End User Contact Utility</a:t>
            </a:r>
          </a:p>
          <a:p>
            <a:pPr eaLnBrk="1" hangingPunct="1">
              <a:lnSpc>
                <a:spcPct val="80000"/>
              </a:lnSpc>
              <a:spcAft>
                <a:spcPct val="25000"/>
              </a:spcAft>
            </a:pPr>
            <a:r>
              <a:rPr lang="en-US" sz="2400" smtClean="0">
                <a:latin typeface="Century Gothic" pitchFamily="34" charset="0"/>
                <a:cs typeface="Century Gothic" pitchFamily="34" charset="0"/>
              </a:rPr>
              <a:t>Control Account Utility</a:t>
            </a:r>
          </a:p>
          <a:p>
            <a:pPr eaLnBrk="1" hangingPunct="1">
              <a:lnSpc>
                <a:spcPct val="80000"/>
              </a:lnSpc>
              <a:spcAft>
                <a:spcPct val="25000"/>
              </a:spcAft>
            </a:pPr>
            <a:r>
              <a:rPr lang="en-US" sz="2400" smtClean="0">
                <a:latin typeface="Century Gothic" pitchFamily="34" charset="0"/>
                <a:cs typeface="Century Gothic" pitchFamily="34" charset="0"/>
              </a:rPr>
              <a:t>GL Account/Project Utility </a:t>
            </a:r>
            <a:r>
              <a:rPr lang="en-US" sz="2000" smtClean="0">
                <a:latin typeface="Century Gothic" pitchFamily="34" charset="0"/>
                <a:cs typeface="Century Gothic" pitchFamily="34" charset="0"/>
              </a:rPr>
              <a:t>(if pre-eB)</a:t>
            </a:r>
          </a:p>
          <a:p>
            <a:pPr eaLnBrk="1" hangingPunct="1">
              <a:lnSpc>
                <a:spcPct val="80000"/>
              </a:lnSpc>
              <a:spcAft>
                <a:spcPct val="25000"/>
              </a:spcAft>
            </a:pPr>
            <a:r>
              <a:rPr lang="en-US" sz="2400" smtClean="0">
                <a:latin typeface="Century Gothic" pitchFamily="34" charset="0"/>
                <a:cs typeface="Century Gothic" pitchFamily="34" charset="0"/>
              </a:rPr>
              <a:t>Orphaned Address Utility</a:t>
            </a:r>
          </a:p>
          <a:p>
            <a:pPr eaLnBrk="1" hangingPunct="1">
              <a:lnSpc>
                <a:spcPct val="80000"/>
              </a:lnSpc>
              <a:spcAft>
                <a:spcPct val="25000"/>
              </a:spcAft>
            </a:pPr>
            <a:r>
              <a:rPr lang="en-US" sz="240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1792</TotalTime>
  <Words>5660</Words>
  <Application>Microsoft Office PowerPoint</Application>
  <PresentationFormat>On-screen Show (4:3)</PresentationFormat>
  <Paragraphs>853</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Search &amp; Replace Reports/Utilities</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229</cp:revision>
  <dcterms:created xsi:type="dcterms:W3CDTF">2010-10-05T00:44:07Z</dcterms:created>
  <dcterms:modified xsi:type="dcterms:W3CDTF">2015-10-02T15:03:08Z</dcterms:modified>
</cp:coreProperties>
</file>