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  <p:sldMasterId id="2147483675" r:id="rId3"/>
  </p:sldMasterIdLst>
  <p:notesMasterIdLst>
    <p:notesMasterId r:id="rId34"/>
  </p:notesMasterIdLst>
  <p:handoutMasterIdLst>
    <p:handoutMasterId r:id="rId35"/>
  </p:handoutMasterIdLst>
  <p:sldIdLst>
    <p:sldId id="259" r:id="rId4"/>
    <p:sldId id="269" r:id="rId5"/>
    <p:sldId id="260" r:id="rId6"/>
    <p:sldId id="298" r:id="rId7"/>
    <p:sldId id="261" r:id="rId8"/>
    <p:sldId id="274" r:id="rId9"/>
    <p:sldId id="275" r:id="rId10"/>
    <p:sldId id="295" r:id="rId11"/>
    <p:sldId id="299" r:id="rId12"/>
    <p:sldId id="293" r:id="rId13"/>
    <p:sldId id="300" r:id="rId14"/>
    <p:sldId id="294" r:id="rId15"/>
    <p:sldId id="282" r:id="rId16"/>
    <p:sldId id="283" r:id="rId17"/>
    <p:sldId id="278" r:id="rId18"/>
    <p:sldId id="279" r:id="rId19"/>
    <p:sldId id="280" r:id="rId20"/>
    <p:sldId id="297" r:id="rId21"/>
    <p:sldId id="296" r:id="rId22"/>
    <p:sldId id="285" r:id="rId23"/>
    <p:sldId id="284" r:id="rId24"/>
    <p:sldId id="287" r:id="rId25"/>
    <p:sldId id="288" r:id="rId26"/>
    <p:sldId id="289" r:id="rId27"/>
    <p:sldId id="290" r:id="rId28"/>
    <p:sldId id="291" r:id="rId29"/>
    <p:sldId id="292" r:id="rId30"/>
    <p:sldId id="286" r:id="rId31"/>
    <p:sldId id="281" r:id="rId32"/>
    <p:sldId id="273" r:id="rId33"/>
  </p:sldIdLst>
  <p:sldSz cx="9144000" cy="6858000" type="screen4x3"/>
  <p:notesSz cx="7019925" cy="9305925"/>
  <p:custDataLst>
    <p:tags r:id="rId36"/>
  </p:custDataLst>
  <p:defaultTextStyle>
    <a:defPPr>
      <a:defRPr lang="en-US"/>
    </a:defPPr>
    <a:lvl1pPr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87C6"/>
    <a:srgbClr val="000099"/>
    <a:srgbClr val="0000FF"/>
    <a:srgbClr val="FEA46A"/>
    <a:srgbClr val="FF8500"/>
    <a:srgbClr val="FFE354"/>
    <a:srgbClr val="6A9913"/>
    <a:srgbClr val="F8BEAC"/>
    <a:srgbClr val="EFEDEE"/>
    <a:srgbClr val="E0DED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6" autoAdjust="0"/>
    <p:restoredTop sz="84354" autoAdjust="0"/>
  </p:normalViewPr>
  <p:slideViewPr>
    <p:cSldViewPr snapToGrid="0">
      <p:cViewPr>
        <p:scale>
          <a:sx n="90" d="100"/>
          <a:sy n="90" d="100"/>
        </p:scale>
        <p:origin x="-684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fld id="{0822AB1B-B136-43CA-ABAD-609A03FFFFF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2963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9600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fld id="{7906A9E0-8965-4081-B152-701B1E1FFA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5F36B9-1251-46AE-883A-354EA03B26CC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28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5EA0D4-20E8-4284-B43F-B40754AEAE3F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0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48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51213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800">
                <a:latin typeface="Arial" charset="0"/>
              </a:defRPr>
            </a:lvl1pPr>
          </a:lstStyle>
          <a:p>
            <a:r>
              <a:rPr lang="en-US"/>
              <a:t>2008-EF-MA-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163845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slideLayout" Target="../slideLayouts/slideLayout28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24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24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Layout" Target="../slideLayouts/slideLayout24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slideLayout" Target="../slideLayouts/slideLayout24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sz="2400" dirty="0" smtClean="0"/>
              <a:t>Deductions</a:t>
            </a:r>
            <a:endParaRPr lang="en-US" sz="2400" dirty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altLang="zh-CN" dirty="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Specifying a Customer Deduction Profile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EF-DED-062</a:t>
            </a:r>
            <a:endParaRPr lang="en-US" dirty="0"/>
          </a:p>
        </p:txBody>
      </p:sp>
      <p:pic>
        <p:nvPicPr>
          <p:cNvPr id="5" name="Picture 4" descr="Customer-Modify-DeductPro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8737" y="1362075"/>
            <a:ext cx="6486525" cy="41338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818167" y="3891516"/>
            <a:ext cx="3742661" cy="212651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Associating a Profile with a Bank Account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EF-DED-063</a:t>
            </a:r>
            <a:endParaRPr lang="en-US" dirty="0"/>
          </a:p>
        </p:txBody>
      </p:sp>
      <p:pic>
        <p:nvPicPr>
          <p:cNvPr id="4" name="Picture 3" descr="GL-Account-Modify-DedPro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0987" y="1038225"/>
            <a:ext cx="8582025" cy="47815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12781" y="5209954"/>
            <a:ext cx="3413052" cy="22328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Creating a Deduction Daybook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EF-DED-064</a:t>
            </a:r>
            <a:endParaRPr lang="en-US" dirty="0"/>
          </a:p>
        </p:txBody>
      </p:sp>
      <p:pic>
        <p:nvPicPr>
          <p:cNvPr id="5" name="Picture 4" descr="Daybook-Create-Deduc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1212" y="1476375"/>
            <a:ext cx="4981575" cy="39052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66753" y="3221665"/>
            <a:ext cx="4412512" cy="26581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EF-DED-070</a:t>
            </a:r>
            <a:endParaRPr lang="en-US" dirty="0"/>
          </a:p>
        </p:txBody>
      </p:sp>
      <p:sp>
        <p:nvSpPr>
          <p:cNvPr id="3" name="Footer Placeholder 3"/>
          <p:cNvSpPr txBox="1">
            <a:spLocks/>
          </p:cNvSpPr>
          <p:nvPr/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890C4C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66700" y="980006"/>
            <a:ext cx="9144000" cy="587799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Creating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deductions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Customer Payment Create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Banking Entry Create/Allocate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Petty Cash Create/Allocate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Deduction open items 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Multiple categories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and 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</a:b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associated amounts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Two statuses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Auto write-off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Pending</a:t>
            </a: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266700" y="271276"/>
            <a:ext cx="8229600" cy="7087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+mj-ea"/>
                <a:cs typeface="Century Gothic"/>
              </a:rPr>
              <a:t>Creating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Deductions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377011" y="1175346"/>
            <a:ext cx="1157138" cy="594360"/>
            <a:chOff x="5681811" y="1184871"/>
            <a:chExt cx="1157138" cy="594360"/>
          </a:xfrm>
        </p:grpSpPr>
        <p:sp>
          <p:nvSpPr>
            <p:cNvPr id="8" name="Flowchart: Magnetic Disk 7"/>
            <p:cNvSpPr/>
            <p:nvPr>
              <p:custDataLst>
                <p:tags r:id="rId6"/>
              </p:custDataLst>
            </p:nvPr>
          </p:nvSpPr>
          <p:spPr>
            <a:xfrm>
              <a:off x="5681811" y="1184871"/>
              <a:ext cx="1088136" cy="594360"/>
            </a:xfrm>
            <a:prstGeom prst="flowChartMagneticDisk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774684" y="1260905"/>
              <a:ext cx="1064265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Create Deduction</a:t>
              </a:r>
              <a:br>
                <a:rPr lang="en-GB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GB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in Customer </a:t>
              </a:r>
              <a:br>
                <a:rPr lang="en-GB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GB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Payment Create</a:t>
              </a:r>
              <a:endParaRPr lang="en-US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558111" y="1175346"/>
            <a:ext cx="1099988" cy="594360"/>
            <a:chOff x="6558111" y="1175346"/>
            <a:chExt cx="1099988" cy="594360"/>
          </a:xfrm>
        </p:grpSpPr>
        <p:sp>
          <p:nvSpPr>
            <p:cNvPr id="12" name="Flowchart: Magnetic Disk 11"/>
            <p:cNvSpPr/>
            <p:nvPr>
              <p:custDataLst>
                <p:tags r:id="rId5"/>
              </p:custDataLst>
            </p:nvPr>
          </p:nvSpPr>
          <p:spPr>
            <a:xfrm>
              <a:off x="6558111" y="1175346"/>
              <a:ext cx="1088136" cy="594360"/>
            </a:xfrm>
            <a:prstGeom prst="flowChartMagneticDisk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93834" y="1279955"/>
              <a:ext cx="1064265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Create Deduction</a:t>
              </a:r>
              <a:br>
                <a:rPr lang="en-GB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GB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in Banking Entry Create</a:t>
              </a:r>
              <a:endParaRPr lang="en-US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805886" y="1175346"/>
            <a:ext cx="1157138" cy="594360"/>
            <a:chOff x="7805886" y="1175346"/>
            <a:chExt cx="1157138" cy="594360"/>
          </a:xfrm>
        </p:grpSpPr>
        <p:sp>
          <p:nvSpPr>
            <p:cNvPr id="14" name="Flowchart: Magnetic Disk 13"/>
            <p:cNvSpPr/>
            <p:nvPr>
              <p:custDataLst>
                <p:tags r:id="rId4"/>
              </p:custDataLst>
            </p:nvPr>
          </p:nvSpPr>
          <p:spPr>
            <a:xfrm>
              <a:off x="7805886" y="1175346"/>
              <a:ext cx="1088136" cy="594360"/>
            </a:xfrm>
            <a:prstGeom prst="flowChartMagneticDisk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898759" y="1251380"/>
              <a:ext cx="1064265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Create Deduction</a:t>
              </a:r>
              <a:br>
                <a:rPr lang="en-GB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GB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in Petty Cash Create</a:t>
              </a:r>
              <a:endParaRPr lang="en-US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6" name="Diamond 15"/>
          <p:cNvSpPr/>
          <p:nvPr/>
        </p:nvSpPr>
        <p:spPr>
          <a:xfrm>
            <a:off x="6534150" y="2371293"/>
            <a:ext cx="1142999" cy="733857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663685" y="2543605"/>
            <a:ext cx="87376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Auto-Write Off and Within Limit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Elbow Connector 19"/>
          <p:cNvCxnSpPr>
            <a:stCxn id="8" idx="3"/>
            <a:endCxn id="16" idx="0"/>
          </p:cNvCxnSpPr>
          <p:nvPr/>
        </p:nvCxnSpPr>
        <p:spPr>
          <a:xfrm rot="16200000" flipH="1">
            <a:off x="6212571" y="1478213"/>
            <a:ext cx="601587" cy="1184571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2" idx="3"/>
          </p:cNvCxnSpPr>
          <p:nvPr/>
        </p:nvCxnSpPr>
        <p:spPr>
          <a:xfrm>
            <a:off x="7102179" y="1769706"/>
            <a:ext cx="4538" cy="30415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hape 27"/>
          <p:cNvCxnSpPr/>
          <p:nvPr/>
        </p:nvCxnSpPr>
        <p:spPr>
          <a:xfrm rot="5400000">
            <a:off x="7556143" y="1294677"/>
            <a:ext cx="307811" cy="1243237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Flowchart: Magnetic Disk 28"/>
          <p:cNvSpPr/>
          <p:nvPr>
            <p:custDataLst>
              <p:tags r:id="rId1"/>
            </p:custDataLst>
          </p:nvPr>
        </p:nvSpPr>
        <p:spPr>
          <a:xfrm>
            <a:off x="5374136" y="3691384"/>
            <a:ext cx="1088136" cy="594360"/>
          </a:xfrm>
          <a:prstGeom prst="flowChartMagneticDisk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67009" y="3767418"/>
            <a:ext cx="106426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Deduction Amt</a:t>
            </a:r>
            <a:br>
              <a:rPr lang="en-GB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GB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Debited from</a:t>
            </a:r>
            <a:br>
              <a:rPr lang="en-GB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GB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Expense Account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7654384" y="3682757"/>
            <a:ext cx="1088136" cy="594360"/>
            <a:chOff x="7634256" y="3682757"/>
            <a:chExt cx="1088136" cy="594360"/>
          </a:xfrm>
        </p:grpSpPr>
        <p:sp>
          <p:nvSpPr>
            <p:cNvPr id="31" name="Flowchart: Magnetic Disk 30"/>
            <p:cNvSpPr/>
            <p:nvPr>
              <p:custDataLst>
                <p:tags r:id="rId3"/>
              </p:custDataLst>
            </p:nvPr>
          </p:nvSpPr>
          <p:spPr>
            <a:xfrm>
              <a:off x="7634256" y="3682757"/>
              <a:ext cx="1088136" cy="594360"/>
            </a:xfrm>
            <a:prstGeom prst="flowChartMagneticDisk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822021" y="3767418"/>
              <a:ext cx="856154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Deduction Status of Pending</a:t>
              </a:r>
              <a:endParaRPr lang="en-US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34" name="Shape 33"/>
          <p:cNvCxnSpPr>
            <a:stCxn id="16" idx="1"/>
            <a:endCxn id="29" idx="1"/>
          </p:cNvCxnSpPr>
          <p:nvPr/>
        </p:nvCxnSpPr>
        <p:spPr>
          <a:xfrm rot="10800000" flipV="1">
            <a:off x="5918204" y="2738222"/>
            <a:ext cx="615946" cy="953162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hape 35"/>
          <p:cNvCxnSpPr>
            <a:stCxn id="16" idx="3"/>
            <a:endCxn id="31" idx="1"/>
          </p:cNvCxnSpPr>
          <p:nvPr/>
        </p:nvCxnSpPr>
        <p:spPr>
          <a:xfrm>
            <a:off x="7677149" y="2738222"/>
            <a:ext cx="521303" cy="944535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430293" y="3824928"/>
            <a:ext cx="73825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Arial" pitchFamily="34" charset="0"/>
                <a:cs typeface="Arial" pitchFamily="34" charset="0"/>
              </a:rPr>
              <a:t>Deduction Status: Closed</a:t>
            </a:r>
            <a:br>
              <a:rPr lang="en-GB" sz="800" dirty="0" smtClean="0">
                <a:latin typeface="Arial" pitchFamily="34" charset="0"/>
                <a:cs typeface="Arial" pitchFamily="34" charset="0"/>
              </a:rPr>
            </a:br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13351" y="2536717"/>
            <a:ext cx="413330" cy="206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Arial" pitchFamily="34" charset="0"/>
                <a:cs typeface="Arial" pitchFamily="34" charset="0"/>
              </a:rPr>
              <a:t>Yes</a:t>
            </a:r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92626" y="2525215"/>
            <a:ext cx="413330" cy="206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>
                <a:latin typeface="Arial" pitchFamily="34" charset="0"/>
                <a:cs typeface="Arial" pitchFamily="34" charset="0"/>
              </a:rPr>
              <a:t>No</a:t>
            </a:r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7654384" y="4525271"/>
            <a:ext cx="1088136" cy="594360"/>
            <a:chOff x="7674513" y="4525271"/>
            <a:chExt cx="1088136" cy="594360"/>
          </a:xfrm>
        </p:grpSpPr>
        <p:sp>
          <p:nvSpPr>
            <p:cNvPr id="41" name="Flowchart: Magnetic Disk 40"/>
            <p:cNvSpPr/>
            <p:nvPr>
              <p:custDataLst>
                <p:tags r:id="rId2"/>
              </p:custDataLst>
            </p:nvPr>
          </p:nvSpPr>
          <p:spPr>
            <a:xfrm>
              <a:off x="7674513" y="4525271"/>
              <a:ext cx="1088136" cy="594360"/>
            </a:xfrm>
            <a:prstGeom prst="flowChartMagneticDisk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879531" y="4644438"/>
              <a:ext cx="856154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Deduction Review </a:t>
              </a:r>
              <a:endParaRPr lang="en-US" sz="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48" name="Straight Arrow Connector 47"/>
          <p:cNvCxnSpPr>
            <a:stCxn id="31" idx="3"/>
            <a:endCxn id="41" idx="1"/>
          </p:cNvCxnSpPr>
          <p:nvPr/>
        </p:nvCxnSpPr>
        <p:spPr>
          <a:xfrm>
            <a:off x="8198452" y="4277117"/>
            <a:ext cx="0" cy="248154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EF-DED-080</a:t>
            </a:r>
            <a:endParaRPr lang="en-US" dirty="0"/>
          </a:p>
        </p:txBody>
      </p:sp>
      <p:sp>
        <p:nvSpPr>
          <p:cNvPr id="4" name="Title 3"/>
          <p:cNvSpPr txBox="1">
            <a:spLocks/>
          </p:cNvSpPr>
          <p:nvPr/>
        </p:nvSpPr>
        <p:spPr>
          <a:xfrm>
            <a:off x="440283" y="361381"/>
            <a:ext cx="8153400" cy="8810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Customer Payment Create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533400" y="5499847"/>
            <a:ext cx="8153400" cy="537983"/>
          </a:xfrm>
          <a:prstGeom prst="rect">
            <a:avLst/>
          </a:prstGeom>
        </p:spPr>
        <p:txBody>
          <a:bodyPr/>
          <a:lstStyle/>
          <a:p>
            <a:pPr marL="342900" indent="-342900" defTabSz="914400" fontAlgn="base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79646"/>
              </a:buClr>
              <a:defRPr/>
            </a:pPr>
            <a:r>
              <a:rPr lang="en-GB" sz="2400" kern="0" dirty="0" smtClean="0">
                <a:latin typeface="+mn-lt"/>
              </a:rPr>
              <a:t>One payment can have multiple deductions</a:t>
            </a:r>
          </a:p>
        </p:txBody>
      </p:sp>
      <p:pic>
        <p:nvPicPr>
          <p:cNvPr id="7" name="Picture 6" descr="Cust-Pay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652" y="1154510"/>
            <a:ext cx="5261754" cy="3865614"/>
          </a:xfrm>
          <a:prstGeom prst="rect">
            <a:avLst/>
          </a:prstGeom>
        </p:spPr>
      </p:pic>
      <p:pic>
        <p:nvPicPr>
          <p:cNvPr id="8" name="Picture 7" descr="Cust-Pay-Allo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63777" y="1595887"/>
            <a:ext cx="5390139" cy="3483184"/>
          </a:xfrm>
          <a:prstGeom prst="rect">
            <a:avLst/>
          </a:prstGeom>
        </p:spPr>
      </p:pic>
      <p:pic>
        <p:nvPicPr>
          <p:cNvPr id="9" name="Picture 8" descr="Cust-Pay-De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37789" y="1708029"/>
            <a:ext cx="4478334" cy="327929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EF-DED-090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1000" y="332126"/>
            <a:ext cx="8229600" cy="7165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Deduction Details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2653" y="5002306"/>
            <a:ext cx="84413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4400" fontAlgn="base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79646"/>
              </a:buClr>
              <a:buFont typeface="Arial" pitchFamily="34" charset="0"/>
              <a:buChar char="•"/>
              <a:defRPr/>
            </a:pPr>
            <a:r>
              <a:rPr lang="en-GB" sz="2400" kern="0" dirty="0" smtClean="0">
                <a:latin typeface="+mn-lt"/>
              </a:rPr>
              <a:t>A deduction can have multiple deduction lines with different categories and amounts</a:t>
            </a:r>
          </a:p>
          <a:p>
            <a:pPr marL="342900" indent="-342900" defTabSz="914400" fontAlgn="base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79646"/>
              </a:buClr>
              <a:buFont typeface="Arial" pitchFamily="34" charset="0"/>
              <a:buChar char="•"/>
              <a:defRPr/>
            </a:pPr>
            <a:r>
              <a:rPr lang="en-GB" sz="2400" kern="0" dirty="0" smtClean="0">
                <a:latin typeface="+mn-lt"/>
              </a:rPr>
              <a:t>Total line amount must equal the deduction amount</a:t>
            </a:r>
          </a:p>
        </p:txBody>
      </p:sp>
      <p:pic>
        <p:nvPicPr>
          <p:cNvPr id="7" name="Picture 6" descr="Cust-Pay-Alloc-RightClickMen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6364" y="1642882"/>
            <a:ext cx="2028825" cy="2295525"/>
          </a:xfrm>
          <a:prstGeom prst="rect">
            <a:avLst/>
          </a:prstGeom>
        </p:spPr>
      </p:pic>
      <p:pic>
        <p:nvPicPr>
          <p:cNvPr id="8" name="Picture 7" descr="Cust-Pay-DedDetail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790" y="1216325"/>
            <a:ext cx="4563812" cy="339889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Deduction Transactions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EF-DED-100</a:t>
            </a:r>
            <a:endParaRPr lang="en-US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485922" y="5028666"/>
            <a:ext cx="8153400" cy="133823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Two postings created</a:t>
            </a:r>
          </a:p>
          <a:p>
            <a:pPr marL="342900" indent="-342900" defTabSz="914400" fontAlgn="base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79646"/>
              </a:buClr>
              <a:buFont typeface="Arial" pitchFamily="34" charset="0"/>
              <a:buChar char="•"/>
              <a:defRPr/>
            </a:pPr>
            <a:r>
              <a:rPr lang="en-GB" sz="2400" kern="0" dirty="0" smtClean="0">
                <a:latin typeface="+mn-lt"/>
              </a:rPr>
              <a:t>Customer invoice of type Deduction created</a:t>
            </a:r>
          </a:p>
        </p:txBody>
      </p:sp>
      <p:pic>
        <p:nvPicPr>
          <p:cNvPr id="7" name="Picture 6" descr="JE-View-Ded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803" y="1187626"/>
            <a:ext cx="6767153" cy="2526404"/>
          </a:xfrm>
          <a:prstGeom prst="rect">
            <a:avLst/>
          </a:prstGeom>
        </p:spPr>
      </p:pic>
      <p:pic>
        <p:nvPicPr>
          <p:cNvPr id="8" name="Picture 7" descr="JE-View-Ded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96988" y="2322052"/>
            <a:ext cx="6647012" cy="248070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Banking Entry Create and Petty Cash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EF-DED-110</a:t>
            </a:r>
            <a:endParaRPr lang="en-US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504972" y="5518785"/>
            <a:ext cx="8975204" cy="63447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79646"/>
              </a:buClr>
              <a:buSzTx/>
              <a:tabLst/>
              <a:defRPr/>
            </a:pPr>
            <a:r>
              <a:rPr lang="en-GB" sz="2400" kern="0" dirty="0" smtClean="0">
                <a:latin typeface="+mn-lt"/>
              </a:rPr>
              <a:t>Similar behaviour to Customer Payment Create</a:t>
            </a:r>
            <a:endParaRPr kumimoji="0" lang="en-GB" sz="24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petty_cash_create_alloc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549" y="1118972"/>
            <a:ext cx="8486775" cy="411995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/>
            <a:r>
              <a:rPr lang="en-US" sz="2800" dirty="0" smtClean="0"/>
              <a:t>If the category does not allow automatic write-off, the status of the line is Pending </a:t>
            </a:r>
          </a:p>
          <a:p>
            <a:pPr marL="342900" lvl="2" indent="-342900">
              <a:spcBef>
                <a:spcPts val="1800"/>
              </a:spcBef>
            </a:pPr>
            <a:r>
              <a:rPr lang="en-US" sz="2800" dirty="0" smtClean="0"/>
              <a:t>You can change the status of a Pending deduction in Deduction Review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Pending Deductions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EF-DED-115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800"/>
              </a:spcAft>
            </a:pPr>
            <a:r>
              <a:rPr lang="en-US" dirty="0" smtClean="0"/>
              <a:t>Under the following conditions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automatic write-off is enabled for the category 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the amount is less than or equal to the deduction write-off limit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The system automatically writes off the deduction when you record it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Auto Write-Off Deductions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EF-DED-120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Business requirement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Business process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Deduction setup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Creating deductions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Reviewing deductions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Deductions in reports and views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Hands-on </a:t>
            </a:r>
            <a:r>
              <a:rPr lang="en-US" dirty="0"/>
              <a:t>exercise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EF-DED-020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standard and promotional deductions</a:t>
            </a:r>
          </a:p>
          <a:p>
            <a:pPr>
              <a:spcBef>
                <a:spcPts val="2400"/>
              </a:spcBef>
            </a:pPr>
            <a:r>
              <a:rPr lang="en-GB" dirty="0" smtClean="0"/>
              <a:t>Promotional deductions are read only</a:t>
            </a:r>
            <a:endParaRPr lang="en-US" dirty="0" smtClean="0"/>
          </a:p>
          <a:p>
            <a:pPr>
              <a:spcBef>
                <a:spcPts val="2400"/>
              </a:spcBef>
            </a:pPr>
            <a:r>
              <a:rPr lang="en-GB" dirty="0" smtClean="0"/>
              <a:t>Standard deductions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Approve deductions and write off the deduction to an expense account 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Reject deductions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Change the deduction status to Approved for Credit (manual credit note required)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Reviewing Deductions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EF-DED-130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626745"/>
          </a:xfrm>
        </p:spPr>
        <p:txBody>
          <a:bodyPr/>
          <a:lstStyle/>
          <a:p>
            <a:r>
              <a:rPr lang="en-GB" dirty="0" smtClean="0"/>
              <a:t>Deduction Review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EF-DED-140</a:t>
            </a:r>
            <a:endParaRPr lang="en-US" dirty="0"/>
          </a:p>
        </p:txBody>
      </p:sp>
      <p:pic>
        <p:nvPicPr>
          <p:cNvPr id="4" name="Picture 3" descr="Deduction-Re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6356" y="763833"/>
            <a:ext cx="5059631" cy="5417891"/>
          </a:xfrm>
          <a:prstGeom prst="rect">
            <a:avLst/>
          </a:prstGeom>
        </p:spPr>
      </p:pic>
      <p:sp>
        <p:nvSpPr>
          <p:cNvPr id="14" name="Left Brace 13"/>
          <p:cNvSpPr/>
          <p:nvPr/>
        </p:nvSpPr>
        <p:spPr>
          <a:xfrm>
            <a:off x="2539341" y="783771"/>
            <a:ext cx="296883" cy="2006930"/>
          </a:xfrm>
          <a:prstGeom prst="leftBrace">
            <a:avLst/>
          </a:prstGeom>
          <a:ln w="28575">
            <a:solidFill>
              <a:srgbClr val="0000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e 14"/>
          <p:cNvSpPr/>
          <p:nvPr/>
        </p:nvSpPr>
        <p:spPr>
          <a:xfrm>
            <a:off x="2539341" y="2919351"/>
            <a:ext cx="296883" cy="2519548"/>
          </a:xfrm>
          <a:prstGeom prst="leftBrace">
            <a:avLst/>
          </a:prstGeom>
          <a:ln w="28575">
            <a:solidFill>
              <a:srgbClr val="0000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Brace 15"/>
          <p:cNvSpPr/>
          <p:nvPr/>
        </p:nvSpPr>
        <p:spPr>
          <a:xfrm>
            <a:off x="2539341" y="5617028"/>
            <a:ext cx="273131" cy="617517"/>
          </a:xfrm>
          <a:prstGeom prst="leftBrace">
            <a:avLst/>
          </a:prstGeom>
          <a:ln w="28575">
            <a:solidFill>
              <a:srgbClr val="0000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080654" y="1615045"/>
            <a:ext cx="1603169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Search Panel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173677" y="4000006"/>
            <a:ext cx="1603169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Results Grid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744186" y="5613070"/>
            <a:ext cx="1797134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 smtClean="0"/>
              <a:t>Status Change Panel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914399"/>
          <a:ext cx="8229599" cy="42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3475"/>
                <a:gridCol w="1080655"/>
                <a:gridCol w="1062841"/>
                <a:gridCol w="1288473"/>
                <a:gridCol w="1199408"/>
                <a:gridCol w="1116280"/>
                <a:gridCol w="1098467"/>
              </a:tblGrid>
              <a:tr h="347810">
                <a:tc rowSpan="2">
                  <a:txBody>
                    <a:bodyPr/>
                    <a:lstStyle/>
                    <a:p>
                      <a:r>
                        <a:rPr lang="en-GB" b="1" baseline="0" dirty="0" smtClean="0">
                          <a:solidFill>
                            <a:schemeClr val="tx1"/>
                          </a:solidFill>
                        </a:rPr>
                        <a:t>Current Status</a:t>
                      </a:r>
                      <a:endParaRPr lang="en-US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GB" baseline="0" dirty="0" smtClean="0">
                          <a:solidFill>
                            <a:schemeClr val="tx1"/>
                          </a:solidFill>
                        </a:rPr>
                        <a:t>Next Status</a:t>
                      </a:r>
                      <a:endParaRPr lang="en-US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43155">
                <a:tc vMerge="1">
                  <a:txBody>
                    <a:bodyPr/>
                    <a:lstStyle/>
                    <a:p>
                      <a:endParaRPr lang="en-US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/>
                        <a:t>Pending</a:t>
                      </a:r>
                      <a:endParaRPr lang="en-US" sz="1600" b="1" dirty="0" smtClean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/>
                        <a:t>Auto Write-Off</a:t>
                      </a:r>
                      <a:endParaRPr lang="en-US" sz="1600" b="1" dirty="0" smtClean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/>
                        <a:t>Approved Write-Off</a:t>
                      </a:r>
                      <a:endParaRPr lang="en-US" sz="1600" b="1" dirty="0" smtClean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/>
                        <a:t>Approved for Credit</a:t>
                      </a:r>
                      <a:endParaRPr lang="en-US" sz="1600" b="1" dirty="0" smtClean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 smtClean="0"/>
                        <a:t>Rejected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 smtClean="0"/>
                        <a:t>Credited*</a:t>
                      </a:r>
                      <a:endParaRPr lang="en-US" sz="16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47810">
                <a:tc>
                  <a:txBody>
                    <a:bodyPr/>
                    <a:lstStyle/>
                    <a:p>
                      <a:r>
                        <a:rPr lang="en-GB" sz="1600" b="1" dirty="0" smtClean="0"/>
                        <a:t>Pending</a:t>
                      </a:r>
                      <a:endParaRPr lang="en-US" sz="16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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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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</a:tr>
              <a:tr h="543155">
                <a:tc>
                  <a:txBody>
                    <a:bodyPr/>
                    <a:lstStyle/>
                    <a:p>
                      <a:r>
                        <a:rPr lang="en-GB" sz="1600" b="1" dirty="0" smtClean="0"/>
                        <a:t>Auto Write-Off</a:t>
                      </a:r>
                      <a:endParaRPr lang="en-US" sz="16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</a:tr>
              <a:tr h="543155">
                <a:tc>
                  <a:txBody>
                    <a:bodyPr/>
                    <a:lstStyle/>
                    <a:p>
                      <a:r>
                        <a:rPr lang="en-GB" sz="1600" b="1" dirty="0" smtClean="0"/>
                        <a:t>Approved Write-Off</a:t>
                      </a:r>
                      <a:endParaRPr lang="en-US" sz="16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</a:tr>
              <a:tr h="543155">
                <a:tc>
                  <a:txBody>
                    <a:bodyPr/>
                    <a:lstStyle/>
                    <a:p>
                      <a:r>
                        <a:rPr lang="en-GB" sz="1600" b="1" dirty="0" smtClean="0"/>
                        <a:t>Approved</a:t>
                      </a:r>
                      <a:r>
                        <a:rPr lang="en-GB" sz="1600" b="1" baseline="0" dirty="0" smtClean="0"/>
                        <a:t> for Credit</a:t>
                      </a:r>
                      <a:endParaRPr lang="en-US" sz="16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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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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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47810">
                <a:tc>
                  <a:txBody>
                    <a:bodyPr/>
                    <a:lstStyle/>
                    <a:p>
                      <a:r>
                        <a:rPr lang="en-GB" sz="1600" b="1" dirty="0" smtClean="0"/>
                        <a:t>Rejected</a:t>
                      </a:r>
                      <a:endParaRPr lang="en-US" sz="16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</a:tr>
              <a:tr h="347810">
                <a:tc>
                  <a:txBody>
                    <a:bodyPr/>
                    <a:lstStyle/>
                    <a:p>
                      <a:r>
                        <a:rPr lang="en-GB" sz="1600" b="1" dirty="0" smtClean="0"/>
                        <a:t>Credited*</a:t>
                      </a:r>
                      <a:endParaRPr lang="en-US" sz="16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/>
                        </a:rPr>
                        <a:t></a:t>
                      </a:r>
                      <a:endParaRPr lang="en-US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Deduction Status Transitions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EF-DED-150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44384" y="5427023"/>
            <a:ext cx="86333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Credited status: Approved for Credit deduction adjusted against credit note in Open Item Adjustment Create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Deduction Details, Right-Click Menu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EF-DED-160</a:t>
            </a:r>
            <a:endParaRPr lang="en-US" dirty="0"/>
          </a:p>
        </p:txBody>
      </p:sp>
      <p:pic>
        <p:nvPicPr>
          <p:cNvPr id="5" name="Picture 4" descr="Deduction-Review-Rightcli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141" y="1137995"/>
            <a:ext cx="7663790" cy="460162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Deduction Review, Deduction Details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EF-DED-170</a:t>
            </a:r>
            <a:endParaRPr lang="en-US" dirty="0"/>
          </a:p>
        </p:txBody>
      </p:sp>
      <p:pic>
        <p:nvPicPr>
          <p:cNvPr id="4" name="Picture 3" descr="Deduction-Review-DedDetai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261" y="1045647"/>
            <a:ext cx="8658225" cy="27241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631" y="4037610"/>
            <a:ext cx="87283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+mn-lt"/>
              </a:rPr>
              <a:t>  Modify deduction categories and amounts</a:t>
            </a:r>
          </a:p>
          <a:p>
            <a:pPr marL="225425" indent="-225425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>
                <a:latin typeface="+mn-lt"/>
              </a:rPr>
              <a:t>Add lines – overall deduction amount must stay the same </a:t>
            </a:r>
          </a:p>
          <a:p>
            <a:pPr marL="225425" indent="-225425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>
                <a:latin typeface="+mn-lt"/>
              </a:rPr>
              <a:t>Only lines with statuses Pending or Approved for Credit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a Pending or Approved for Credit deduction to Approved Write-Off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Deduction is written off to an expense account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No credit note required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Approving Deductions for Write Off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EF-DED-180</a:t>
            </a:r>
            <a:endParaRPr lang="en-US" dirty="0"/>
          </a:p>
        </p:txBody>
      </p:sp>
      <p:sp>
        <p:nvSpPr>
          <p:cNvPr id="5" name="Flowchart: Magnetic Disk 4"/>
          <p:cNvSpPr/>
          <p:nvPr>
            <p:custDataLst>
              <p:tags r:id="rId1"/>
            </p:custDataLst>
          </p:nvPr>
        </p:nvSpPr>
        <p:spPr>
          <a:xfrm>
            <a:off x="1439731" y="4130040"/>
            <a:ext cx="1088136" cy="594360"/>
          </a:xfrm>
          <a:prstGeom prst="flowChartMagneticDisk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8832" y="4237260"/>
            <a:ext cx="864096" cy="3970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Pending Deduction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072988" y="4136416"/>
            <a:ext cx="1371600" cy="539496"/>
            <a:chOff x="2488196" y="5460506"/>
            <a:chExt cx="1371600" cy="539496"/>
          </a:xfrm>
          <a:effectLst/>
        </p:grpSpPr>
        <p:sp>
          <p:nvSpPr>
            <p:cNvPr id="8" name="Flowchart: Display 7"/>
            <p:cNvSpPr/>
            <p:nvPr>
              <p:custDataLst>
                <p:tags r:id="rId5"/>
              </p:custDataLst>
            </p:nvPr>
          </p:nvSpPr>
          <p:spPr>
            <a:xfrm>
              <a:off x="2488196" y="5460506"/>
              <a:ext cx="1371600" cy="539496"/>
            </a:xfrm>
            <a:prstGeom prst="flowChartDisplay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89798" y="5537041"/>
              <a:ext cx="864096" cy="397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Deduction Review</a:t>
              </a:r>
              <a:endPara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10" name="Straight Arrow Connector 9"/>
          <p:cNvCxnSpPr/>
          <p:nvPr/>
        </p:nvCxnSpPr>
        <p:spPr>
          <a:xfrm flipV="1">
            <a:off x="2534272" y="4416431"/>
            <a:ext cx="555288" cy="3909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lowchart: Magnetic Disk 10"/>
          <p:cNvSpPr/>
          <p:nvPr>
            <p:custDataLst>
              <p:tags r:id="rId2"/>
            </p:custDataLst>
          </p:nvPr>
        </p:nvSpPr>
        <p:spPr>
          <a:xfrm>
            <a:off x="5457823" y="4108421"/>
            <a:ext cx="1088136" cy="594360"/>
          </a:xfrm>
          <a:prstGeom prst="flowChartMagneticDisk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67206" y="4151923"/>
            <a:ext cx="864096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Approved Write-Off Deduction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Straight Arrow Connector 12"/>
          <p:cNvCxnSpPr>
            <a:stCxn id="8" idx="3"/>
            <a:endCxn id="11" idx="2"/>
          </p:cNvCxnSpPr>
          <p:nvPr/>
        </p:nvCxnSpPr>
        <p:spPr>
          <a:xfrm flipV="1">
            <a:off x="4444588" y="4405601"/>
            <a:ext cx="1013235" cy="56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>
            <p:custDataLst>
              <p:tags r:id="rId3"/>
            </p:custDataLst>
          </p:nvPr>
        </p:nvSpPr>
        <p:spPr>
          <a:xfrm>
            <a:off x="4369164" y="3965734"/>
            <a:ext cx="1219200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Approved = Yes</a:t>
            </a:r>
            <a:endParaRPr lang="en-US" sz="1100" dirty="0"/>
          </a:p>
        </p:txBody>
      </p:sp>
      <p:sp>
        <p:nvSpPr>
          <p:cNvPr id="15" name="Flowchart: Magnetic Disk 14"/>
          <p:cNvSpPr/>
          <p:nvPr>
            <p:custDataLst>
              <p:tags r:id="rId4"/>
            </p:custDataLst>
          </p:nvPr>
        </p:nvSpPr>
        <p:spPr>
          <a:xfrm>
            <a:off x="3208281" y="4931027"/>
            <a:ext cx="1088136" cy="594360"/>
          </a:xfrm>
          <a:prstGeom prst="flowChartMagneticDisk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02322" y="4974452"/>
            <a:ext cx="864096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Approved for Credit Deduction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Straight Arrow Connector 16"/>
          <p:cNvCxnSpPr>
            <a:stCxn id="8" idx="2"/>
            <a:endCxn id="15" idx="1"/>
          </p:cNvCxnSpPr>
          <p:nvPr/>
        </p:nvCxnSpPr>
        <p:spPr>
          <a:xfrm flipH="1">
            <a:off x="3752349" y="4675912"/>
            <a:ext cx="6439" cy="25511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hape 17"/>
          <p:cNvCxnSpPr>
            <a:stCxn id="15" idx="4"/>
          </p:cNvCxnSpPr>
          <p:nvPr/>
        </p:nvCxnSpPr>
        <p:spPr>
          <a:xfrm flipV="1">
            <a:off x="4296417" y="4412512"/>
            <a:ext cx="552030" cy="815695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 change a Pending deduction to Approved for Credit</a:t>
            </a:r>
          </a:p>
          <a:p>
            <a:pPr lvl="1"/>
            <a:r>
              <a:rPr lang="en-US" dirty="0" smtClean="0"/>
              <a:t>No accounting impact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Manually create credit note for deduction 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In Open Item Adjustment Create, adjust credit note against deduction</a:t>
            </a:r>
          </a:p>
          <a:p>
            <a:pPr lvl="1"/>
            <a:r>
              <a:rPr lang="en-GB" dirty="0" smtClean="0"/>
              <a:t>Status becomes Credited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Approving Deductions for Credit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EF-DED-190</a:t>
            </a:r>
            <a:endParaRPr lang="en-US" dirty="0"/>
          </a:p>
        </p:txBody>
      </p:sp>
      <p:cxnSp>
        <p:nvCxnSpPr>
          <p:cNvPr id="6" name="Straight Arrow Connector 5"/>
          <p:cNvCxnSpPr>
            <a:stCxn id="8" idx="4"/>
            <a:endCxn id="12" idx="2"/>
          </p:cNvCxnSpPr>
          <p:nvPr/>
        </p:nvCxnSpPr>
        <p:spPr>
          <a:xfrm>
            <a:off x="6084964" y="5656897"/>
            <a:ext cx="337876" cy="331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3072988" y="5391058"/>
            <a:ext cx="1371600" cy="539496"/>
            <a:chOff x="2488196" y="5460506"/>
            <a:chExt cx="1371600" cy="539496"/>
          </a:xfrm>
        </p:grpSpPr>
        <p:sp>
          <p:nvSpPr>
            <p:cNvPr id="14" name="Flowchart: Display 13"/>
            <p:cNvSpPr/>
            <p:nvPr>
              <p:custDataLst>
                <p:tags r:id="rId5"/>
              </p:custDataLst>
            </p:nvPr>
          </p:nvSpPr>
          <p:spPr>
            <a:xfrm>
              <a:off x="2488196" y="5460506"/>
              <a:ext cx="1371600" cy="539496"/>
            </a:xfrm>
            <a:prstGeom prst="flowChartDisplay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789798" y="5537041"/>
              <a:ext cx="864096" cy="397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Deduction Review</a:t>
              </a:r>
              <a:endPara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" name="Flowchart: Magnetic Disk 7"/>
          <p:cNvSpPr/>
          <p:nvPr>
            <p:custDataLst>
              <p:tags r:id="rId1"/>
            </p:custDataLst>
          </p:nvPr>
        </p:nvSpPr>
        <p:spPr>
          <a:xfrm>
            <a:off x="4999876" y="5359717"/>
            <a:ext cx="1085088" cy="594360"/>
          </a:xfrm>
          <a:prstGeom prst="flowChartMagneticDis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900" dirty="0" smtClean="0">
                <a:latin typeface="Arial" pitchFamily="34" charset="0"/>
                <a:cs typeface="Arial" pitchFamily="34" charset="0"/>
              </a:rPr>
              <a:t>	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84986" y="5375320"/>
            <a:ext cx="955265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Manual Customer Credit Note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Flowchart: Magnetic Disk 11"/>
          <p:cNvSpPr/>
          <p:nvPr>
            <p:custDataLst>
              <p:tags r:id="rId2"/>
            </p:custDataLst>
          </p:nvPr>
        </p:nvSpPr>
        <p:spPr>
          <a:xfrm>
            <a:off x="6422840" y="5363030"/>
            <a:ext cx="1085088" cy="594360"/>
          </a:xfrm>
          <a:prstGeom prst="flowChartMagneticDis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0054" y="5409201"/>
            <a:ext cx="955265" cy="5493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Manual Open Item Adjustment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Arrow Connector 10"/>
          <p:cNvCxnSpPr>
            <a:stCxn id="14" idx="3"/>
            <a:endCxn id="8" idx="2"/>
          </p:cNvCxnSpPr>
          <p:nvPr/>
        </p:nvCxnSpPr>
        <p:spPr>
          <a:xfrm flipV="1">
            <a:off x="4444588" y="5656897"/>
            <a:ext cx="555288" cy="3909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lowchart: Magnetic Disk 16"/>
          <p:cNvSpPr/>
          <p:nvPr>
            <p:custDataLst>
              <p:tags r:id="rId3"/>
            </p:custDataLst>
          </p:nvPr>
        </p:nvSpPr>
        <p:spPr>
          <a:xfrm>
            <a:off x="1439731" y="5384682"/>
            <a:ext cx="1088136" cy="594360"/>
          </a:xfrm>
          <a:prstGeom prst="flowChartMagneticDisk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8832" y="5491902"/>
            <a:ext cx="864096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Pending Deduction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2534272" y="5671073"/>
            <a:ext cx="555288" cy="3909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>
            <p:custDataLst>
              <p:tags r:id="rId4"/>
            </p:custDataLst>
          </p:nvPr>
        </p:nvSpPr>
        <p:spPr>
          <a:xfrm>
            <a:off x="4028921" y="5124683"/>
            <a:ext cx="1219200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Approved = yes</a:t>
            </a:r>
            <a:endParaRPr lang="en-US" sz="11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 change the status of a Pending or Approved for Credit line to Rejected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Total remaining balance of deduction must have status Rejected 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Deduction becomes a due item on the customer’s account</a:t>
            </a:r>
          </a:p>
          <a:p>
            <a:pPr lvl="1"/>
            <a:r>
              <a:rPr lang="en-US" dirty="0" smtClean="0"/>
              <a:t>Treated as a normal customer invoice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Rejecting Deductions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EF-DED-200</a:t>
            </a:r>
            <a:endParaRPr lang="en-US" dirty="0"/>
          </a:p>
        </p:txBody>
      </p:sp>
      <p:sp>
        <p:nvSpPr>
          <p:cNvPr id="5" name="Flowchart: Magnetic Disk 4"/>
          <p:cNvSpPr/>
          <p:nvPr>
            <p:custDataLst>
              <p:tags r:id="rId1"/>
            </p:custDataLst>
          </p:nvPr>
        </p:nvSpPr>
        <p:spPr>
          <a:xfrm>
            <a:off x="1439731" y="4916849"/>
            <a:ext cx="1088136" cy="594360"/>
          </a:xfrm>
          <a:prstGeom prst="flowChartMagneticDisk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8832" y="5024069"/>
            <a:ext cx="864096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Pending Deduction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072988" y="4923225"/>
            <a:ext cx="1371600" cy="539496"/>
            <a:chOff x="2488196" y="5460506"/>
            <a:chExt cx="1371600" cy="539496"/>
          </a:xfrm>
        </p:grpSpPr>
        <p:sp>
          <p:nvSpPr>
            <p:cNvPr id="8" name="Flowchart: Display 7"/>
            <p:cNvSpPr/>
            <p:nvPr>
              <p:custDataLst>
                <p:tags r:id="rId5"/>
              </p:custDataLst>
            </p:nvPr>
          </p:nvSpPr>
          <p:spPr>
            <a:xfrm>
              <a:off x="2488196" y="5460506"/>
              <a:ext cx="1371600" cy="539496"/>
            </a:xfrm>
            <a:prstGeom prst="flowChartDisplay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89798" y="5537041"/>
              <a:ext cx="864096" cy="397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Deduction Review</a:t>
              </a:r>
              <a:endPara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10" name="Straight Arrow Connector 9"/>
          <p:cNvCxnSpPr/>
          <p:nvPr/>
        </p:nvCxnSpPr>
        <p:spPr>
          <a:xfrm flipV="1">
            <a:off x="2534272" y="5203240"/>
            <a:ext cx="555288" cy="3909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lowchart: Magnetic Disk 10"/>
          <p:cNvSpPr/>
          <p:nvPr>
            <p:custDataLst>
              <p:tags r:id="rId2"/>
            </p:custDataLst>
          </p:nvPr>
        </p:nvSpPr>
        <p:spPr>
          <a:xfrm>
            <a:off x="5457823" y="4895230"/>
            <a:ext cx="1088136" cy="594360"/>
          </a:xfrm>
          <a:prstGeom prst="flowChartMagneticDisk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99104" y="4981262"/>
            <a:ext cx="864096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Rejected Deduction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Straight Arrow Connector 13"/>
          <p:cNvCxnSpPr>
            <a:stCxn id="8" idx="3"/>
            <a:endCxn id="11" idx="2"/>
          </p:cNvCxnSpPr>
          <p:nvPr/>
        </p:nvCxnSpPr>
        <p:spPr>
          <a:xfrm flipV="1">
            <a:off x="4444588" y="5192410"/>
            <a:ext cx="1013235" cy="56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>
            <p:custDataLst>
              <p:tags r:id="rId3"/>
            </p:custDataLst>
          </p:nvPr>
        </p:nvSpPr>
        <p:spPr>
          <a:xfrm>
            <a:off x="4369164" y="4752543"/>
            <a:ext cx="1219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Approved = no</a:t>
            </a:r>
            <a:endParaRPr lang="en-US" sz="1100" dirty="0"/>
          </a:p>
        </p:txBody>
      </p:sp>
      <p:sp>
        <p:nvSpPr>
          <p:cNvPr id="16" name="Flowchart: Magnetic Disk 15"/>
          <p:cNvSpPr/>
          <p:nvPr>
            <p:custDataLst>
              <p:tags r:id="rId4"/>
            </p:custDataLst>
          </p:nvPr>
        </p:nvSpPr>
        <p:spPr>
          <a:xfrm>
            <a:off x="3208281" y="5717836"/>
            <a:ext cx="1088136" cy="594360"/>
          </a:xfrm>
          <a:prstGeom prst="flowChartMagneticDisk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02322" y="5761261"/>
            <a:ext cx="864096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Approved for Credit Deduction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Straight Arrow Connector 18"/>
          <p:cNvCxnSpPr>
            <a:stCxn id="8" idx="2"/>
            <a:endCxn id="16" idx="1"/>
          </p:cNvCxnSpPr>
          <p:nvPr/>
        </p:nvCxnSpPr>
        <p:spPr>
          <a:xfrm flipH="1">
            <a:off x="3752349" y="5462721"/>
            <a:ext cx="6439" cy="25511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hape 24"/>
          <p:cNvCxnSpPr>
            <a:stCxn id="16" idx="4"/>
          </p:cNvCxnSpPr>
          <p:nvPr/>
        </p:nvCxnSpPr>
        <p:spPr>
          <a:xfrm flipV="1">
            <a:off x="4296417" y="5199321"/>
            <a:ext cx="552030" cy="815695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EF-DED-210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85948" y="1078676"/>
            <a:ext cx="8229600" cy="4999951"/>
          </a:xfrm>
          <a:prstGeom prst="rect">
            <a:avLst/>
          </a:prstGeom>
        </p:spPr>
        <p:txBody>
          <a:bodyPr/>
          <a:lstStyle/>
          <a:p>
            <a:pPr marL="342900" indent="-342900" defTabSz="457200" fontAlgn="auto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Reports that include pending deduction open items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Century Gothic"/>
            </a:endParaRPr>
          </a:p>
          <a:p>
            <a:pPr marL="800100" lvl="1" indent="-342900" defTabSz="457200" fontAlgn="auto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6"/>
              </a:buClr>
              <a:buFont typeface="Century Gothic" pitchFamily="34" charset="0"/>
              <a:buChar char="−"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Customer Aging reports</a:t>
            </a:r>
          </a:p>
          <a:p>
            <a:pPr marL="800100" lvl="1" indent="-342900" defTabSz="457200" fontAlgn="auto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6"/>
              </a:buClr>
              <a:buFont typeface="Century Gothic" pitchFamily="34" charset="0"/>
              <a:buChar char="−"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Customer Reminder Letter</a:t>
            </a:r>
          </a:p>
          <a:p>
            <a:pPr marL="800100" lvl="1" indent="-342900" defTabSz="457200" fontAlgn="auto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6"/>
              </a:buClr>
              <a:buFont typeface="Century Gothic" pitchFamily="34" charset="0"/>
              <a:buChar char="−"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Customer Statement of Account</a:t>
            </a:r>
          </a:p>
          <a:p>
            <a:pPr marL="800100" lvl="1" indent="-342900" defTabSz="457200" fontAlgn="auto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6"/>
              </a:buClr>
              <a:buFont typeface="Century Gothic" pitchFamily="34" charset="0"/>
              <a:buChar char="−"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Customer Open Item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4" name="Title 3"/>
          <p:cNvSpPr txBox="1">
            <a:spLocks/>
          </p:cNvSpPr>
          <p:nvPr/>
        </p:nvSpPr>
        <p:spPr>
          <a:xfrm>
            <a:off x="350322" y="286818"/>
            <a:ext cx="8229600" cy="7087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Deduction Information in Reports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Activity Dashboard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EF-DED-215</a:t>
            </a:r>
            <a:endParaRPr lang="en-US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504972" y="5362041"/>
            <a:ext cx="8153400" cy="1338236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79646"/>
              </a:buClr>
              <a:buSzTx/>
              <a:tabLst/>
              <a:defRPr/>
            </a:pPr>
            <a:r>
              <a:rPr lang="en-GB" sz="2400" kern="0" dirty="0" smtClean="0">
                <a:latin typeface="+mn-lt"/>
              </a:rPr>
              <a:t>Drill down deductions to view deduction details on Invoices tab</a:t>
            </a:r>
            <a:endParaRPr kumimoji="0" lang="en-GB" sz="24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Customer-Act-Das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2090" y="1455383"/>
            <a:ext cx="7906469" cy="330001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endParaRPr lang="en-US" dirty="0"/>
          </a:p>
          <a:p>
            <a:pPr marL="533400" indent="-533400"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Requirement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EF-DED-030</a:t>
            </a:r>
            <a:endParaRPr lang="en-US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09600" y="1044010"/>
            <a:ext cx="8229600" cy="5424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Record deductions</a:t>
            </a:r>
            <a:r>
              <a:rPr kumimoji="0" lang="en-GB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when a customer pays less than amount owed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en-GB" sz="2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Reasons can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include</a:t>
            </a:r>
          </a:p>
          <a:p>
            <a:pPr marL="800100" lvl="1" indent="-342900" defTabSz="45720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Century Gothic" pitchFamily="34" charset="0"/>
              <a:buChar char="−"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Rounding</a:t>
            </a:r>
            <a:r>
              <a:rPr kumimoji="0" lang="en-GB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differences</a:t>
            </a:r>
          </a:p>
          <a:p>
            <a:pPr marL="800100" lvl="1" indent="-342900" defTabSz="45720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Century Gothic" pitchFamily="34" charset="0"/>
              <a:buChar char="−"/>
            </a:pPr>
            <a:r>
              <a:rPr lang="en-GB" sz="24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Quality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issues</a:t>
            </a:r>
          </a:p>
          <a:p>
            <a:pPr marL="800100" lvl="1" indent="-342900" defTabSz="45720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Century Gothic" pitchFamily="34" charset="0"/>
              <a:buChar char="−"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Improper packaging</a:t>
            </a:r>
          </a:p>
          <a:p>
            <a:pPr marL="800100" lvl="1" indent="-342900" defTabSz="45720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Century Gothic" pitchFamily="34" charset="0"/>
              <a:buChar char="−"/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Spoiled goods</a:t>
            </a:r>
          </a:p>
          <a:p>
            <a:pPr marL="800100" lvl="1" indent="-342900" defTabSz="45720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Century Gothic" pitchFamily="34" charset="0"/>
              <a:buChar char="−"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Perceived entitlements based on commercial agreements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747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07874"/>
            <a:ext cx="8229600" cy="3105302"/>
          </a:xfrm>
          <a:noFill/>
          <a:ln/>
        </p:spPr>
      </p:pic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EF-DED-120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Standard deductions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Processed entirely in the Financials module</a:t>
            </a:r>
            <a:endParaRPr lang="en-GB" dirty="0" smtClean="0"/>
          </a:p>
          <a:p>
            <a:pPr>
              <a:spcBef>
                <a:spcPts val="2400"/>
              </a:spcBef>
            </a:pPr>
            <a:r>
              <a:rPr lang="en-GB" dirty="0" smtClean="0"/>
              <a:t>Promotional deductions. Agreements with customers to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provide discounts for a specified period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allocate funds for promotional activities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offer free goods and services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Process promotional deductions </a:t>
            </a:r>
            <a:r>
              <a:rPr lang="en-GB" dirty="0" smtClean="0"/>
              <a:t>in a dedicated trade promotions module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Deduction Types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EF-DED-035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Process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EF-DED-040</a:t>
            </a:r>
            <a:endParaRPr lang="en-US" dirty="0"/>
          </a:p>
        </p:txBody>
      </p:sp>
      <p:sp>
        <p:nvSpPr>
          <p:cNvPr id="6" name="Flowchart: Display 5"/>
          <p:cNvSpPr/>
          <p:nvPr>
            <p:custDataLst>
              <p:tags r:id="rId1"/>
            </p:custDataLst>
          </p:nvPr>
        </p:nvSpPr>
        <p:spPr>
          <a:xfrm>
            <a:off x="2488196" y="1346460"/>
            <a:ext cx="1371600" cy="537882"/>
          </a:xfrm>
          <a:prstGeom prst="flowChartDisplay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Arial" pitchFamily="34" charset="0"/>
                <a:cs typeface="Arial" pitchFamily="34" charset="0"/>
              </a:rPr>
              <a:t>Deduction at Payment</a:t>
            </a:r>
          </a:p>
        </p:txBody>
      </p:sp>
      <p:cxnSp>
        <p:nvCxnSpPr>
          <p:cNvPr id="10" name="Straight Arrow Connector 9"/>
          <p:cNvCxnSpPr>
            <a:stCxn id="6" idx="2"/>
            <a:endCxn id="43" idx="1"/>
          </p:cNvCxnSpPr>
          <p:nvPr>
            <p:custDataLst>
              <p:tags r:id="rId2"/>
            </p:custDataLst>
          </p:nvPr>
        </p:nvCxnSpPr>
        <p:spPr>
          <a:xfrm rot="16200000" flipH="1">
            <a:off x="2965871" y="2092466"/>
            <a:ext cx="416898" cy="649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>
            <p:custDataLst>
              <p:tags r:id="rId3"/>
            </p:custDataLst>
          </p:nvPr>
        </p:nvSpPr>
        <p:spPr>
          <a:xfrm>
            <a:off x="3690390" y="2313060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Promotion = yes</a:t>
            </a:r>
            <a:endParaRPr lang="en-US" sz="1100" dirty="0"/>
          </a:p>
        </p:txBody>
      </p:sp>
      <p:sp>
        <p:nvSpPr>
          <p:cNvPr id="15" name="Flowchart: Display 14"/>
          <p:cNvSpPr/>
          <p:nvPr>
            <p:custDataLst>
              <p:tags r:id="rId4"/>
            </p:custDataLst>
          </p:nvPr>
        </p:nvSpPr>
        <p:spPr>
          <a:xfrm>
            <a:off x="5652120" y="2336741"/>
            <a:ext cx="1321174" cy="537882"/>
          </a:xfrm>
          <a:prstGeom prst="flowChartDisplay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Elbow Connector 15"/>
          <p:cNvCxnSpPr>
            <a:stCxn id="15" idx="2"/>
            <a:endCxn id="17" idx="1"/>
          </p:cNvCxnSpPr>
          <p:nvPr>
            <p:custDataLst>
              <p:tags r:id="rId5"/>
            </p:custDataLst>
          </p:nvPr>
        </p:nvCxnSpPr>
        <p:spPr>
          <a:xfrm rot="16200000" flipH="1">
            <a:off x="6299810" y="2887519"/>
            <a:ext cx="1390602" cy="1364809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lowchart: Magnetic Disk 16"/>
          <p:cNvSpPr/>
          <p:nvPr>
            <p:custDataLst>
              <p:tags r:id="rId6"/>
            </p:custDataLst>
          </p:nvPr>
        </p:nvSpPr>
        <p:spPr>
          <a:xfrm>
            <a:off x="7133448" y="4265225"/>
            <a:ext cx="1088136" cy="594360"/>
          </a:xfrm>
          <a:prstGeom prst="flowChartMagneticDis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>
            <p:custDataLst>
              <p:tags r:id="rId7"/>
            </p:custDataLst>
          </p:nvPr>
        </p:nvSpPr>
        <p:spPr>
          <a:xfrm>
            <a:off x="6356106" y="2928937"/>
            <a:ext cx="1447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Approved = yes</a:t>
            </a:r>
            <a:endParaRPr lang="en-US" sz="1100" dirty="0"/>
          </a:p>
        </p:txBody>
      </p:sp>
      <p:sp>
        <p:nvSpPr>
          <p:cNvPr id="23" name="TextBox 22"/>
          <p:cNvSpPr txBox="1"/>
          <p:nvPr>
            <p:custDataLst>
              <p:tags r:id="rId8"/>
            </p:custDataLst>
          </p:nvPr>
        </p:nvSpPr>
        <p:spPr>
          <a:xfrm>
            <a:off x="6826395" y="4087767"/>
            <a:ext cx="457200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or</a:t>
            </a:r>
            <a:endParaRPr lang="en-US" sz="1100" dirty="0"/>
          </a:p>
        </p:txBody>
      </p:sp>
      <p:sp>
        <p:nvSpPr>
          <p:cNvPr id="24" name="TextBox 23"/>
          <p:cNvSpPr txBox="1"/>
          <p:nvPr>
            <p:custDataLst>
              <p:tags r:id="rId9"/>
            </p:custDataLst>
          </p:nvPr>
        </p:nvSpPr>
        <p:spPr>
          <a:xfrm>
            <a:off x="3159661" y="3017241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Promotion = no</a:t>
            </a:r>
            <a:endParaRPr lang="en-US" sz="1100" dirty="0"/>
          </a:p>
        </p:txBody>
      </p:sp>
      <p:cxnSp>
        <p:nvCxnSpPr>
          <p:cNvPr id="25" name="Elbow Connector 54"/>
          <p:cNvCxnSpPr>
            <a:stCxn id="7" idx="2"/>
            <a:endCxn id="19" idx="2"/>
          </p:cNvCxnSpPr>
          <p:nvPr>
            <p:custDataLst>
              <p:tags r:id="rId10"/>
            </p:custDataLst>
          </p:nvPr>
        </p:nvCxnSpPr>
        <p:spPr>
          <a:xfrm rot="16200000" flipH="1">
            <a:off x="3556832" y="3728989"/>
            <a:ext cx="450580" cy="1216252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Flowchart: Magnetic Disk 35"/>
          <p:cNvSpPr/>
          <p:nvPr>
            <p:custDataLst>
              <p:tags r:id="rId11"/>
            </p:custDataLst>
          </p:nvPr>
        </p:nvSpPr>
        <p:spPr>
          <a:xfrm>
            <a:off x="871686" y="1356321"/>
            <a:ext cx="1088136" cy="594360"/>
          </a:xfrm>
          <a:prstGeom prst="flowChartMagneticDisk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8" name="Straight Arrow Connector 37"/>
          <p:cNvCxnSpPr>
            <a:stCxn id="36" idx="3"/>
            <a:endCxn id="37" idx="1"/>
          </p:cNvCxnSpPr>
          <p:nvPr>
            <p:custDataLst>
              <p:tags r:id="rId12"/>
            </p:custDataLst>
          </p:nvPr>
        </p:nvCxnSpPr>
        <p:spPr>
          <a:xfrm>
            <a:off x="1415754" y="1950681"/>
            <a:ext cx="0" cy="350559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>
            <p:custDataLst>
              <p:tags r:id="rId13"/>
            </p:custDataLst>
          </p:nvPr>
        </p:nvSpPr>
        <p:spPr>
          <a:xfrm>
            <a:off x="3218486" y="4096732"/>
            <a:ext cx="1447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Approved = yes</a:t>
            </a:r>
            <a:endParaRPr lang="en-US" sz="1100" dirty="0"/>
          </a:p>
        </p:txBody>
      </p:sp>
      <p:sp>
        <p:nvSpPr>
          <p:cNvPr id="40" name="Flowchart: Magnetic Disk 39"/>
          <p:cNvSpPr/>
          <p:nvPr>
            <p:custDataLst>
              <p:tags r:id="rId14"/>
            </p:custDataLst>
          </p:nvPr>
        </p:nvSpPr>
        <p:spPr>
          <a:xfrm>
            <a:off x="4415084" y="5434145"/>
            <a:ext cx="1085088" cy="594360"/>
          </a:xfrm>
          <a:prstGeom prst="flowChartMagneticDis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900" dirty="0" smtClean="0">
                <a:latin typeface="Arial" pitchFamily="34" charset="0"/>
                <a:cs typeface="Arial" pitchFamily="34" charset="0"/>
              </a:rPr>
              <a:t>	</a:t>
            </a:r>
          </a:p>
        </p:txBody>
      </p:sp>
      <p:cxnSp>
        <p:nvCxnSpPr>
          <p:cNvPr id="41" name="Elbow Connector 64"/>
          <p:cNvCxnSpPr>
            <a:stCxn id="7" idx="2"/>
            <a:endCxn id="40" idx="2"/>
          </p:cNvCxnSpPr>
          <p:nvPr>
            <p:custDataLst>
              <p:tags r:id="rId15"/>
            </p:custDataLst>
          </p:nvPr>
        </p:nvCxnSpPr>
        <p:spPr>
          <a:xfrm rot="16200000" flipH="1">
            <a:off x="2984790" y="4301031"/>
            <a:ext cx="1619500" cy="1241088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>
            <p:custDataLst>
              <p:tags r:id="rId16"/>
            </p:custDataLst>
          </p:nvPr>
        </p:nvSpPr>
        <p:spPr>
          <a:xfrm>
            <a:off x="3214013" y="4999193"/>
            <a:ext cx="457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OR</a:t>
            </a:r>
            <a:endParaRPr lang="en-US" sz="1100" dirty="0"/>
          </a:p>
        </p:txBody>
      </p:sp>
      <p:cxnSp>
        <p:nvCxnSpPr>
          <p:cNvPr id="44" name="Straight Arrow Connector 43"/>
          <p:cNvCxnSpPr>
            <a:stCxn id="43" idx="3"/>
            <a:endCxn id="7" idx="0"/>
          </p:cNvCxnSpPr>
          <p:nvPr>
            <p:custDataLst>
              <p:tags r:id="rId17"/>
            </p:custDataLst>
          </p:nvPr>
        </p:nvCxnSpPr>
        <p:spPr>
          <a:xfrm rot="5400000">
            <a:off x="2835957" y="3233640"/>
            <a:ext cx="676729" cy="649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64"/>
          <p:cNvCxnSpPr>
            <a:stCxn id="7" idx="1"/>
            <a:endCxn id="45" idx="1"/>
          </p:cNvCxnSpPr>
          <p:nvPr>
            <p:custDataLst>
              <p:tags r:id="rId18"/>
            </p:custDataLst>
          </p:nvPr>
        </p:nvCxnSpPr>
        <p:spPr>
          <a:xfrm rot="10800000" flipV="1">
            <a:off x="1483054" y="3842077"/>
            <a:ext cx="1005142" cy="404568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>
            <p:custDataLst>
              <p:tags r:id="rId19"/>
            </p:custDataLst>
          </p:nvPr>
        </p:nvSpPr>
        <p:spPr>
          <a:xfrm>
            <a:off x="1328252" y="3572330"/>
            <a:ext cx="1219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Approved = no</a:t>
            </a:r>
            <a:endParaRPr lang="en-US" sz="1100" dirty="0"/>
          </a:p>
        </p:txBody>
      </p:sp>
      <p:cxnSp>
        <p:nvCxnSpPr>
          <p:cNvPr id="48" name="Shape 47"/>
          <p:cNvCxnSpPr>
            <a:stCxn id="37" idx="3"/>
            <a:endCxn id="6" idx="0"/>
          </p:cNvCxnSpPr>
          <p:nvPr>
            <p:custDataLst>
              <p:tags r:id="rId20"/>
            </p:custDataLst>
          </p:nvPr>
        </p:nvCxnSpPr>
        <p:spPr>
          <a:xfrm rot="5400000" flipH="1" flipV="1">
            <a:off x="1520305" y="1241909"/>
            <a:ext cx="1549140" cy="1758242"/>
          </a:xfrm>
          <a:prstGeom prst="bentConnector5">
            <a:avLst>
              <a:gd name="adj1" fmla="val -14757"/>
              <a:gd name="adj2" fmla="val 45969"/>
              <a:gd name="adj3" fmla="val 114757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hape 79"/>
          <p:cNvCxnSpPr>
            <a:stCxn id="15" idx="2"/>
            <a:endCxn id="19" idx="1"/>
          </p:cNvCxnSpPr>
          <p:nvPr>
            <p:custDataLst>
              <p:tags r:id="rId21"/>
            </p:custDataLst>
          </p:nvPr>
        </p:nvCxnSpPr>
        <p:spPr>
          <a:xfrm rot="5400000">
            <a:off x="4928211" y="2880729"/>
            <a:ext cx="1390602" cy="13783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5" idx="2"/>
            <a:endCxn id="18" idx="1"/>
          </p:cNvCxnSpPr>
          <p:nvPr/>
        </p:nvCxnSpPr>
        <p:spPr>
          <a:xfrm flipH="1">
            <a:off x="6287628" y="2874623"/>
            <a:ext cx="25079" cy="1362652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43" idx="4"/>
            <a:endCxn id="15" idx="1"/>
          </p:cNvCxnSpPr>
          <p:nvPr/>
        </p:nvCxnSpPr>
        <p:spPr>
          <a:xfrm>
            <a:off x="3718713" y="2598420"/>
            <a:ext cx="1933407" cy="726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Flowchart: Magnetic Disk 52"/>
          <p:cNvSpPr/>
          <p:nvPr>
            <p:custDataLst>
              <p:tags r:id="rId22"/>
            </p:custDataLst>
          </p:nvPr>
        </p:nvSpPr>
        <p:spPr>
          <a:xfrm>
            <a:off x="5838048" y="5434145"/>
            <a:ext cx="1085088" cy="594360"/>
          </a:xfrm>
          <a:prstGeom prst="flowChartMagneticDis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4" name="Straight Arrow Connector 53"/>
          <p:cNvCxnSpPr>
            <a:stCxn id="40" idx="4"/>
            <a:endCxn id="53" idx="2"/>
          </p:cNvCxnSpPr>
          <p:nvPr/>
        </p:nvCxnSpPr>
        <p:spPr>
          <a:xfrm>
            <a:off x="5500172" y="5731325"/>
            <a:ext cx="337876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1031235" y="1460930"/>
            <a:ext cx="864096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Create Daybooks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2630577" y="2301240"/>
            <a:ext cx="1088136" cy="594360"/>
            <a:chOff x="2630577" y="2301240"/>
            <a:chExt cx="1088136" cy="594360"/>
          </a:xfrm>
        </p:grpSpPr>
        <p:sp>
          <p:nvSpPr>
            <p:cNvPr id="43" name="Flowchart: Magnetic Disk 42"/>
            <p:cNvSpPr/>
            <p:nvPr>
              <p:custDataLst>
                <p:tags r:id="rId28"/>
              </p:custDataLst>
            </p:nvPr>
          </p:nvSpPr>
          <p:spPr>
            <a:xfrm>
              <a:off x="2630577" y="2301240"/>
              <a:ext cx="1088136" cy="594360"/>
            </a:xfrm>
            <a:prstGeom prst="flowChartMagneticDisk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809678" y="2408460"/>
              <a:ext cx="864096" cy="397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Pending Deduction</a:t>
              </a:r>
              <a:endPara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71686" y="2301240"/>
            <a:ext cx="1088136" cy="594360"/>
            <a:chOff x="871686" y="2301240"/>
            <a:chExt cx="1088136" cy="594360"/>
          </a:xfrm>
        </p:grpSpPr>
        <p:sp>
          <p:nvSpPr>
            <p:cNvPr id="37" name="Flowchart: Magnetic Disk 36"/>
            <p:cNvSpPr/>
            <p:nvPr>
              <p:custDataLst>
                <p:tags r:id="rId27"/>
              </p:custDataLst>
            </p:nvPr>
          </p:nvSpPr>
          <p:spPr>
            <a:xfrm>
              <a:off x="871686" y="2301240"/>
              <a:ext cx="1088136" cy="594360"/>
            </a:xfrm>
            <a:prstGeom prst="flowChartMagneticDisk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014009" y="2401834"/>
              <a:ext cx="864096" cy="397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Deduction Categories</a:t>
              </a:r>
              <a:endPara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38986" y="4246645"/>
            <a:ext cx="1088136" cy="594360"/>
            <a:chOff x="938986" y="4246645"/>
            <a:chExt cx="1088136" cy="594360"/>
          </a:xfrm>
        </p:grpSpPr>
        <p:sp>
          <p:nvSpPr>
            <p:cNvPr id="45" name="Flowchart: Magnetic Disk 44"/>
            <p:cNvSpPr/>
            <p:nvPr>
              <p:custDataLst>
                <p:tags r:id="rId26"/>
              </p:custDataLst>
            </p:nvPr>
          </p:nvSpPr>
          <p:spPr>
            <a:xfrm>
              <a:off x="938986" y="4246645"/>
              <a:ext cx="1088136" cy="594360"/>
            </a:xfrm>
            <a:prstGeom prst="flowChartMagneticDisk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Arial" pitchFamily="34" charset="0"/>
                <a:cs typeface="Arial" pitchFamily="34" charset="0"/>
              </a:endParaRPr>
            </a:p>
            <a:p>
              <a:pPr algn="ctr"/>
              <a:endParaRPr lang="en-US" sz="11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080267" y="4332677"/>
              <a:ext cx="864096" cy="397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Rejected Deduction</a:t>
              </a:r>
              <a:endPara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488196" y="3572329"/>
            <a:ext cx="1371600" cy="539496"/>
            <a:chOff x="2488196" y="3572329"/>
            <a:chExt cx="1371600" cy="539496"/>
          </a:xfrm>
          <a:effectLst/>
        </p:grpSpPr>
        <p:sp>
          <p:nvSpPr>
            <p:cNvPr id="7" name="Flowchart: Display 6"/>
            <p:cNvSpPr/>
            <p:nvPr>
              <p:custDataLst>
                <p:tags r:id="rId25"/>
              </p:custDataLst>
            </p:nvPr>
          </p:nvSpPr>
          <p:spPr>
            <a:xfrm>
              <a:off x="2488196" y="3572329"/>
              <a:ext cx="1371600" cy="539496"/>
            </a:xfrm>
            <a:prstGeom prst="flowChartDisplay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789798" y="3648864"/>
              <a:ext cx="864096" cy="397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Deduction Review</a:t>
              </a:r>
              <a:endPara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390248" y="4265225"/>
            <a:ext cx="1088136" cy="594360"/>
            <a:chOff x="4390248" y="4265225"/>
            <a:chExt cx="1088136" cy="594360"/>
          </a:xfrm>
        </p:grpSpPr>
        <p:sp>
          <p:nvSpPr>
            <p:cNvPr id="19" name="Flowchart: Magnetic Disk 18"/>
            <p:cNvSpPr/>
            <p:nvPr>
              <p:custDataLst>
                <p:tags r:id="rId24"/>
              </p:custDataLst>
            </p:nvPr>
          </p:nvSpPr>
          <p:spPr>
            <a:xfrm>
              <a:off x="4390248" y="4265225"/>
              <a:ext cx="1088136" cy="594360"/>
            </a:xfrm>
            <a:prstGeom prst="flowChartMagneticDisk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586793" y="4356530"/>
              <a:ext cx="864096" cy="397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GL Postings</a:t>
              </a:r>
              <a:endPara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" name="Flowchart: Magnetic Disk 17"/>
          <p:cNvSpPr/>
          <p:nvPr>
            <p:custDataLst>
              <p:tags r:id="rId23"/>
            </p:custDataLst>
          </p:nvPr>
        </p:nvSpPr>
        <p:spPr>
          <a:xfrm>
            <a:off x="5743560" y="4237275"/>
            <a:ext cx="1088136" cy="594360"/>
          </a:xfrm>
          <a:prstGeom prst="flowChartMagneticDis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859002" y="4348579"/>
            <a:ext cx="95526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Customer Credit Note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345895" y="4356529"/>
            <a:ext cx="864096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Supplier Invoice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574988" y="5486942"/>
            <a:ext cx="955265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Manual Customer Credit Note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925262" y="5480316"/>
            <a:ext cx="955265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Manual Open Item Adjustment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775512" y="2348826"/>
            <a:ext cx="1269344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Dedicated Trade Promotions Module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deduction categories</a:t>
            </a:r>
          </a:p>
          <a:p>
            <a:pPr>
              <a:spcBef>
                <a:spcPts val="2400"/>
              </a:spcBef>
            </a:pPr>
            <a:r>
              <a:rPr lang="en-GB" dirty="0" smtClean="0"/>
              <a:t>Create deduction profiles</a:t>
            </a:r>
          </a:p>
          <a:p>
            <a:pPr lvl="1"/>
            <a:r>
              <a:rPr lang="en-GB" dirty="0" smtClean="0"/>
              <a:t>Customer account profile for deductions</a:t>
            </a:r>
          </a:p>
          <a:p>
            <a:pPr lvl="1"/>
            <a:r>
              <a:rPr lang="en-GB" dirty="0" smtClean="0"/>
              <a:t>Daybook profile for deductions</a:t>
            </a:r>
          </a:p>
          <a:p>
            <a:pPr>
              <a:spcBef>
                <a:spcPts val="2400"/>
              </a:spcBef>
            </a:pPr>
            <a:r>
              <a:rPr lang="en-GB" dirty="0" smtClean="0"/>
              <a:t>Assign profiles</a:t>
            </a:r>
          </a:p>
          <a:p>
            <a:pPr lvl="1"/>
            <a:r>
              <a:rPr lang="en-GB" dirty="0" smtClean="0"/>
              <a:t>Assign account profile to customers </a:t>
            </a:r>
          </a:p>
          <a:p>
            <a:pPr lvl="1"/>
            <a:r>
              <a:rPr lang="en-GB" dirty="0" smtClean="0"/>
              <a:t>Assign daybook profile to bank accounts</a:t>
            </a:r>
            <a:endParaRPr lang="en-US" dirty="0" smtClean="0"/>
          </a:p>
          <a:p>
            <a:pPr>
              <a:spcBef>
                <a:spcPts val="2400"/>
              </a:spcBef>
            </a:pPr>
            <a:r>
              <a:rPr lang="en-US" dirty="0" smtClean="0"/>
              <a:t>Create daybook</a:t>
            </a:r>
          </a:p>
          <a:p>
            <a:pPr lvl="1"/>
            <a:r>
              <a:rPr lang="en-US" dirty="0" smtClean="0"/>
              <a:t>Type: Customer Deduction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Deduction Setup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EF-DED-050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Creating Deduction Categories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EF-DED-060</a:t>
            </a:r>
            <a:endParaRPr lang="en-US" dirty="0"/>
          </a:p>
        </p:txBody>
      </p:sp>
      <p:pic>
        <p:nvPicPr>
          <p:cNvPr id="5" name="Picture 4" descr="Deduction-Cat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4862" y="1209675"/>
            <a:ext cx="5953125" cy="3314700"/>
          </a:xfrm>
          <a:prstGeom prst="rect">
            <a:avLst/>
          </a:prstGeom>
        </p:spPr>
      </p:pic>
      <p:sp>
        <p:nvSpPr>
          <p:cNvPr id="6" name="Content Placeholder 3"/>
          <p:cNvSpPr txBox="1">
            <a:spLocks/>
          </p:cNvSpPr>
          <p:nvPr/>
        </p:nvSpPr>
        <p:spPr>
          <a:xfrm>
            <a:off x="457200" y="4872444"/>
            <a:ext cx="8462117" cy="133823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pitchFamily="34" charset="0"/>
              </a:rPr>
              <a:t>Deduction</a:t>
            </a:r>
            <a:r>
              <a:rPr kumimoji="0" lang="en-GB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pitchFamily="34" charset="0"/>
              </a:rPr>
              <a:t> c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pitchFamily="34" charset="0"/>
              </a:rPr>
              <a:t>ategory is stored at system</a:t>
            </a:r>
            <a:r>
              <a:rPr kumimoji="0" lang="en-GB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pitchFamily="34" charset="0"/>
              </a:rPr>
              <a:t> level</a:t>
            </a:r>
          </a:p>
          <a:p>
            <a:pPr marL="342900" indent="-342900" defTabSz="914400" fontAlgn="base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79646"/>
              </a:buClr>
              <a:buFont typeface="Arial" pitchFamily="34" charset="0"/>
              <a:buChar char="•"/>
              <a:defRPr/>
            </a:pPr>
            <a:r>
              <a:rPr lang="en-GB" sz="2400" kern="0" dirty="0" smtClean="0">
                <a:latin typeface="+mn-lt"/>
                <a:cs typeface="Arial" pitchFamily="34" charset="0"/>
              </a:rPr>
              <a:t>Accounting information is stored at domain level</a:t>
            </a:r>
          </a:p>
          <a:p>
            <a:pPr marL="342900" indent="-342900" defTabSz="914400" fontAlgn="base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79646"/>
              </a:buClr>
              <a:buFont typeface="Arial" pitchFamily="34" charset="0"/>
              <a:buChar char="•"/>
              <a:defRPr/>
            </a:pPr>
            <a:r>
              <a:rPr lang="en-GB" sz="2400" kern="0" dirty="0" smtClean="0">
                <a:latin typeface="+mn-lt"/>
                <a:cs typeface="Arial" pitchFamily="34" charset="0"/>
              </a:rPr>
              <a:t>Export/Import by Excel file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890C4C"/>
              </a:buClr>
              <a:buSzTx/>
              <a:buFont typeface="Webdings" pitchFamily="18" charset="2"/>
              <a:buChar char="5"/>
              <a:tabLst/>
              <a:defRPr/>
            </a:pPr>
            <a:endParaRPr kumimoji="0" lang="en-GB" sz="32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Deduction Category Auto Write-Off Settings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EF-DED-061</a:t>
            </a:r>
            <a:endParaRPr lang="en-US" dirty="0"/>
          </a:p>
        </p:txBody>
      </p:sp>
      <p:pic>
        <p:nvPicPr>
          <p:cNvPr id="4" name="Picture 3" descr="Deduction-Cat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7029" y="986391"/>
            <a:ext cx="5953125" cy="33147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59888" y="2286000"/>
            <a:ext cx="2647507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457200" y="4872444"/>
            <a:ext cx="8462117" cy="133823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pitchFamily="34" charset="0"/>
              </a:rPr>
              <a:t>Auto</a:t>
            </a:r>
            <a:r>
              <a:rPr kumimoji="0" lang="en-GB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Arial" pitchFamily="34" charset="0"/>
              </a:rPr>
              <a:t> Write and Write-Off Limit fields</a:t>
            </a:r>
          </a:p>
          <a:p>
            <a:pPr marL="342900" indent="-342900">
              <a:buClr>
                <a:srgbClr val="F79646"/>
              </a:buClr>
              <a:buFont typeface="Arial" pitchFamily="34" charset="0"/>
              <a:buChar char="•"/>
              <a:defRPr/>
            </a:pPr>
            <a:r>
              <a:rPr lang="en-US" sz="2400" kern="0" dirty="0" smtClean="0">
                <a:latin typeface="+mn-lt"/>
                <a:cs typeface="Arial" pitchFamily="34" charset="0"/>
              </a:rPr>
              <a:t>Indicate if you can write off low-value amounts without review and approval</a:t>
            </a:r>
            <a:endParaRPr kumimoji="0" lang="en-GB" sz="32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Creating Profiles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EF-DED-061A</a:t>
            </a:r>
            <a:endParaRPr lang="en-US" dirty="0"/>
          </a:p>
        </p:txBody>
      </p:sp>
      <p:pic>
        <p:nvPicPr>
          <p:cNvPr id="8" name="Picture 7" descr="Customer-Ded-Profil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531" y="953605"/>
            <a:ext cx="5504762" cy="3504762"/>
          </a:xfrm>
          <a:prstGeom prst="rect">
            <a:avLst/>
          </a:prstGeom>
        </p:spPr>
      </p:pic>
      <p:pic>
        <p:nvPicPr>
          <p:cNvPr id="6" name="Picture 5" descr="Profile-Create-Daybk-Profil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4638" y="2903343"/>
            <a:ext cx="5457143" cy="339047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,&amp;#x0D;&amp;#x0A;Financials Fundamentals&amp;quot;&quot;/&gt;&lt;property id=&quot;20307&quot; value=&quot;259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9&quot;/&gt;&lt;/object&gt;&lt;object type=&quot;3&quot; unique_id=&quot;10006&quot;&gt;&lt;property id=&quot;20148&quot; value=&quot;5&quot;/&gt;&lt;property id=&quot;20300&quot; value=&quot;Slide 3 - &amp;quot;Business Requirement&amp;quot;&quot;/&gt;&lt;property id=&quot;20307&quot; value=&quot;260&quot;/&gt;&lt;/object&gt;&lt;object type=&quot;3&quot; unique_id=&quot;10007&quot;&gt;&lt;property id=&quot;20148&quot; value=&quot;5&quot;/&gt;&lt;property id=&quot;20300&quot; value=&quot;Slide 4 - &amp;quot;Scope&amp;quot;&quot;/&gt;&lt;property id=&quot;20307&quot; value=&quot;261&quot;/&gt;&lt;/object&gt;&lt;object type=&quot;3&quot; unique_id=&quot;10008&quot;&gt;&lt;property id=&quot;20148&quot; value=&quot;5&quot;/&gt;&lt;property id=&quot;20300&quot; value=&quot;Slide 5 - &amp;quot;Mirror Accounting Across Versions&amp;quot;&quot;/&gt;&lt;property id=&quot;20307&quot; value=&quot;262&quot;/&gt;&lt;/object&gt;&lt;object type=&quot;3&quot; unique_id=&quot;10009&quot;&gt;&lt;property id=&quot;20148&quot; value=&quot;5&quot;/&gt;&lt;property id=&quot;20300&quot; value=&quot;Slide 6 - &amp;quot;Mirror Accounting Flow&amp;quot;&quot;/&gt;&lt;property id=&quot;20307&quot; value=&quot;274&quot;/&gt;&lt;/object&gt;&lt;object type=&quot;3&quot; unique_id=&quot;10010&quot;&gt;&lt;property id=&quot;20148&quot; value=&quot;5&quot;/&gt;&lt;property id=&quot;20300&quot; value=&quot;Slide 7&quot;/&gt;&lt;property id=&quot;20307&quot; value=&quot;270&quot;/&gt;&lt;/object&gt;&lt;object type=&quot;3&quot; unique_id=&quot;10011&quot;&gt;&lt;property id=&quot;20148&quot; value=&quot;5&quot;/&gt;&lt;property id=&quot;20300&quot; value=&quot;Slide 8&quot;/&gt;&lt;property id=&quot;20307&quot; value=&quot;271&quot;/&gt;&lt;/object&gt;&lt;object type=&quot;3&quot; unique_id=&quot;10012&quot;&gt;&lt;property id=&quot;20148&quot; value=&quot;5&quot;/&gt;&lt;property id=&quot;20300&quot; value=&quot;Slide 9 - &amp;quot;Mirror Accounting Setup&amp;quot;&quot;/&gt;&lt;property id=&quot;20307&quot; value=&quot;264&quot;/&gt;&lt;/object&gt;&lt;object type=&quot;3&quot; unique_id=&quot;10013&quot;&gt;&lt;property id=&quot;20148&quot; value=&quot;5&quot;/&gt;&lt;property id=&quot;20300&quot; value=&quot;Slide 10 - &amp;quot;Requirements for Execution&amp;quot;&quot;/&gt;&lt;property id=&quot;20307&quot; value=&quot;265&quot;/&gt;&lt;/object&gt;&lt;object type=&quot;3&quot; unique_id=&quot;10014&quot;&gt;&lt;property id=&quot;20148&quot; value=&quot;5&quot;/&gt;&lt;property id=&quot;20300&quot; value=&quot;Slide 11 - &amp;quot;Transactions&amp;#x0D;&amp;#x0A;Example&amp;quot;&quot;/&gt;&lt;property id=&quot;20307&quot; value=&quot;266&quot;/&gt;&lt;/object&gt;&lt;object type=&quot;3&quot; unique_id=&quot;10015&quot;&gt;&lt;property id=&quot;20148&quot; value=&quot;5&quot;/&gt;&lt;property id=&quot;20300&quot; value=&quot;Slide 12 - &amp;quot;Transaction Example - Split&amp;quot;&quot;/&gt;&lt;property id=&quot;20307&quot; value=&quot;267&quot;/&gt;&lt;/object&gt;&lt;object type=&quot;3&quot; unique_id=&quot;10016&quot;&gt;&lt;property id=&quot;20148&quot; value=&quot;5&quot;/&gt;&lt;property id=&quot;20300&quot; value=&quot;Slide 13 - &amp;quot;Hands-on Exercise&amp;quot;&quot;/&gt;&lt;property id=&quot;20307&quot; value=&quot;273&quot;/&gt;&lt;/object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e0MkUs8bd9Js4dEhK9oZ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cCPwndVHu2sUBwlTULLQK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XLPPxHQVpUTYbUXfiKEh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CJelxOj3TYHcaXHeU1wrp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65l7mBcBuEUhHSDr5pzDo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c1T5cooEAGyOntt7qgar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oTqQK2QvAEwOj8EK4InA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sLxYy5lvYD4n5s4nvqrX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mINNSyMy0uuIwe8gadTd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RMFDjkvg6eB1c2tAIN9o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XCCr3ojLeG8n0MiQSIUCS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m3dYI72sBRtDvz44pxa4o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USmRYdEISbqDmQuOj5WPk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Wn04CeKvJep78KiZbw7t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c1T5cooEAGyOntt7qgar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56puagm0mMNRU8dQekIr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gGCfvAaQp4XRDOnkyaqKH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aBXe3rP8ZFaNpq9VRO1f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m0G75we7Gh9oauWOxId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AR7jNOoXug2bcGip5iLw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Ie0drOi9FcnqztCPhzcn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DE19cxO12oW7B7i93HYz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XLPPxHQVpUTYbUXfiKEhi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XLPPxHQVpUTYbUXfiKEh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XLPPxHQVpUTYbUXfiKEhi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XLPPxHQVpUTYbUXfiKEh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XLPPxHQVpUTYbUXfiKEh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XLPPxHQVpUTYbUXfiKEhi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Ie0drOi9FcnqztCPhzcnc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m0G75we7Gh9oauWOxId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m3dYI72sBRtDvz44pxa4o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Ie0drOi9FcnqztCPhzcn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7X0bu4Ttepb0CEqGh4N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aBXe3rP8ZFaNpq9VRO1fI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c1T5cooEAGyOntt7qgarq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c1T5cooEAGyOntt7qgar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Ie0drOi9FcnqztCPhzcnc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m3dYI72sBRtDvz44pxa4o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aBXe3rP8ZFaNpq9VRO1fI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Ie0drOi9FcnqztCPhzcnc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m0G75we7Gh9oauWOxId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m3dYI72sBRtDvz44pxa4o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Ie0drOi9FcnqztCPhzcn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3ryG5DMMpk5oDnOPlranw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aBXe3rP8ZFaNpq9VRO1fI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RvPFJ5I00F1yE3r1LPb5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qQPhqLyPphoAnbXis5AS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utzKdp38eJKuKDcLHdCr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9q5skkLEEZ7TRx7nS6aYr"/>
</p:tagLst>
</file>

<file path=ppt/theme/theme1.xml><?xml version="1.0" encoding="utf-8"?>
<a:theme xmlns:a="http://schemas.openxmlformats.org/drawingml/2006/main" name="QAD">
  <a:themeElements>
    <a:clrScheme name="QAD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QA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QAD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QAD">
  <a:themeElements>
    <a:clrScheme name="1_QAD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QAD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QAD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</Template>
  <TotalTime>30634</TotalTime>
  <Words>785</Words>
  <Application>Microsoft Office PowerPoint</Application>
  <PresentationFormat>On-screen Show (4:3)</PresentationFormat>
  <Paragraphs>244</Paragraphs>
  <Slides>30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QAD</vt:lpstr>
      <vt:lpstr>1_QAD</vt:lpstr>
      <vt:lpstr>QAD 2010 Template</vt:lpstr>
      <vt:lpstr>Deductions</vt:lpstr>
      <vt:lpstr>Overview</vt:lpstr>
      <vt:lpstr>Business Requirement</vt:lpstr>
      <vt:lpstr>Deduction Types</vt:lpstr>
      <vt:lpstr>Business Process</vt:lpstr>
      <vt:lpstr>Deduction Setup</vt:lpstr>
      <vt:lpstr>Creating Deduction Categories</vt:lpstr>
      <vt:lpstr>Deduction Category Auto Write-Off Settings</vt:lpstr>
      <vt:lpstr>Creating Profiles</vt:lpstr>
      <vt:lpstr>Specifying a Customer Deduction Profile</vt:lpstr>
      <vt:lpstr>Associating a Profile with a Bank Account</vt:lpstr>
      <vt:lpstr>Creating a Deduction Daybook</vt:lpstr>
      <vt:lpstr>Slide 13</vt:lpstr>
      <vt:lpstr>Slide 14</vt:lpstr>
      <vt:lpstr>Slide 15</vt:lpstr>
      <vt:lpstr>Deduction Transactions</vt:lpstr>
      <vt:lpstr>Banking Entry Create and Petty Cash Create</vt:lpstr>
      <vt:lpstr>Pending Deductions</vt:lpstr>
      <vt:lpstr>Auto Write-Off Deductions</vt:lpstr>
      <vt:lpstr>Reviewing Deductions</vt:lpstr>
      <vt:lpstr>Deduction Review</vt:lpstr>
      <vt:lpstr>Deduction Status Transitions</vt:lpstr>
      <vt:lpstr>Deduction Details, Right-Click Menu</vt:lpstr>
      <vt:lpstr>Deduction Review, Deduction Details</vt:lpstr>
      <vt:lpstr>Approving Deductions for Write Off</vt:lpstr>
      <vt:lpstr>Approving Deductions for Credit</vt:lpstr>
      <vt:lpstr>Rejecting Deductions</vt:lpstr>
      <vt:lpstr>Slide 28</vt:lpstr>
      <vt:lpstr>Customer Activity Dashboard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QAD</dc:creator>
  <cp:lastModifiedBy>ymg</cp:lastModifiedBy>
  <cp:revision>668</cp:revision>
  <dcterms:created xsi:type="dcterms:W3CDTF">2006-10-13T07:32:17Z</dcterms:created>
  <dcterms:modified xsi:type="dcterms:W3CDTF">2013-03-19T14:44:30Z</dcterms:modified>
</cp:coreProperties>
</file>