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4F4F"/>
    <a:srgbClr val="4A7DBA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00" autoAdjust="0"/>
    <p:restoredTop sz="98611" autoAdjust="0"/>
  </p:normalViewPr>
  <p:slideViewPr>
    <p:cSldViewPr snapToGrid="0" snapToObjects="1">
      <p:cViewPr>
        <p:scale>
          <a:sx n="100" d="100"/>
          <a:sy n="100" d="100"/>
        </p:scale>
        <p:origin x="-318" y="-96"/>
      </p:cViewPr>
      <p:guideLst>
        <p:guide orient="horz" pos="827"/>
        <p:guide pos="36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8665D8-C10E-9C46-8783-A12B3CD6100C}" type="datetimeFigureOut">
              <a:rPr lang="en-US" smtClean="0"/>
              <a:pPr/>
              <a:t>5/7/2013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FA14F0-1295-094D-9000-E461C7564E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9094978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4BC101-12CB-45ED-A75F-B426B780A662}" type="datetimeFigureOut">
              <a:rPr lang="en-US" smtClean="0"/>
              <a:pPr/>
              <a:t>5/7/2013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5F40EC-4A45-4BA0-88E8-AEAD7F90807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2603248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 userDrawn="1"/>
        </p:nvPicPr>
        <p:blipFill>
          <a:blip r:embed="rId2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EF-QAD-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EF-QAD-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EF-QAD-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EF-QAD-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EF-QAD-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EF-QAD-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 userDrawn="1"/>
        </p:nvPicPr>
        <p:blipFill>
          <a:blip r:embed="rId9"/>
          <a:srcRect/>
          <a:stretch>
            <a:fillRect/>
          </a:stretch>
        </p:blipFill>
        <p:spPr bwMode="auto">
          <a:xfrm>
            <a:off x="0" y="6031247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EF-QAD-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5" r:id="rId6"/>
    <p:sldLayoutId id="2147483660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QAD Financials Concepts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E" dirty="0" smtClean="0"/>
              <a:t>Enterprise </a:t>
            </a:r>
            <a:r>
              <a:rPr lang="en-IE" smtClean="0"/>
              <a:t>Financials Fundamentals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956337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Three accounting layers</a:t>
            </a:r>
          </a:p>
          <a:p>
            <a:pPr lvl="1">
              <a:spcBef>
                <a:spcPts val="1200"/>
              </a:spcBef>
            </a:pPr>
            <a:r>
              <a:rPr lang="en-US" dirty="0" smtClean="0"/>
              <a:t>Primary layer </a:t>
            </a:r>
          </a:p>
          <a:p>
            <a:pPr lvl="2"/>
            <a:r>
              <a:rPr lang="en-US" dirty="0" smtClean="0"/>
              <a:t>For daily transaction posting</a:t>
            </a:r>
          </a:p>
          <a:p>
            <a:pPr lvl="1">
              <a:spcBef>
                <a:spcPts val="1200"/>
              </a:spcBef>
            </a:pPr>
            <a:r>
              <a:rPr lang="en-US" dirty="0" smtClean="0"/>
              <a:t>Secondary layer</a:t>
            </a:r>
          </a:p>
          <a:p>
            <a:pPr lvl="2"/>
            <a:r>
              <a:rPr lang="en-US" dirty="0" smtClean="0"/>
              <a:t>For adjustments (GAAP, IFRS compliance, or management reporting adjustments)</a:t>
            </a:r>
          </a:p>
          <a:p>
            <a:pPr lvl="1">
              <a:spcBef>
                <a:spcPts val="1200"/>
              </a:spcBef>
            </a:pPr>
            <a:r>
              <a:rPr lang="en-US" dirty="0" smtClean="0"/>
              <a:t>Transient layer</a:t>
            </a:r>
          </a:p>
          <a:p>
            <a:pPr lvl="2"/>
            <a:r>
              <a:rPr lang="en-US" dirty="0" smtClean="0"/>
              <a:t>For temporary postings </a:t>
            </a:r>
          </a:p>
          <a:p>
            <a:pPr lvl="2"/>
            <a:r>
              <a:rPr lang="en-US" dirty="0" smtClean="0"/>
              <a:t>For what if simulations</a:t>
            </a:r>
          </a:p>
          <a:p>
            <a:pPr lvl="2"/>
            <a:r>
              <a:rPr lang="en-US" dirty="0" smtClean="0"/>
              <a:t>Or before approval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Accounting Layers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048730" y="6638544"/>
            <a:ext cx="1095270" cy="219456"/>
          </a:xfrm>
        </p:spPr>
        <p:txBody>
          <a:bodyPr/>
          <a:lstStyle/>
          <a:p>
            <a:r>
              <a:rPr lang="en-US" smtClean="0"/>
              <a:t>EF-QAD-330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Accounting Layers and Reporting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8068826" y="6638544"/>
            <a:ext cx="1075174" cy="219456"/>
          </a:xfrm>
        </p:spPr>
        <p:txBody>
          <a:bodyPr/>
          <a:lstStyle/>
          <a:p>
            <a:r>
              <a:rPr lang="en-US" smtClean="0"/>
              <a:t>EF-QAD-350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720" y="1038632"/>
            <a:ext cx="5819775" cy="48307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6016551" y="860814"/>
            <a:ext cx="3027363" cy="50530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91440" rIns="90000" bIns="91440"/>
          <a:lstStyle/>
          <a:p>
            <a:pPr marL="908050" lvl="1" indent="-284163" algn="l" defTabSz="449263">
              <a:lnSpc>
                <a:spcPct val="90000"/>
              </a:lnSpc>
              <a:spcBef>
                <a:spcPts val="750"/>
              </a:spcBef>
              <a:buClr>
                <a:srgbClr val="2461AA"/>
              </a:buClr>
              <a:buSzPct val="100000"/>
              <a:buFont typeface="Times New Roman" pitchFamily="18" charset="0"/>
              <a:buNone/>
              <a:tabLst>
                <a:tab pos="908050" algn="l"/>
                <a:tab pos="1355725" algn="l"/>
                <a:tab pos="1804988" algn="l"/>
                <a:tab pos="2254250" algn="l"/>
                <a:tab pos="2703513" algn="l"/>
                <a:tab pos="3152775" algn="l"/>
                <a:tab pos="3602038" algn="l"/>
                <a:tab pos="4051300" algn="l"/>
                <a:tab pos="4500563" algn="l"/>
                <a:tab pos="4949825" algn="l"/>
                <a:tab pos="5399088" algn="l"/>
                <a:tab pos="5848350" algn="l"/>
                <a:tab pos="6297613" algn="l"/>
                <a:tab pos="6746875" algn="l"/>
                <a:tab pos="7196138" algn="l"/>
                <a:tab pos="7645400" algn="l"/>
                <a:tab pos="8094663" algn="l"/>
                <a:tab pos="8543925" algn="l"/>
                <a:tab pos="8993188" algn="l"/>
                <a:tab pos="9442450" algn="l"/>
                <a:tab pos="9891713" algn="l"/>
              </a:tabLst>
            </a:pPr>
            <a:endParaRPr lang="en-GB" sz="2400" dirty="0">
              <a:solidFill>
                <a:srgbClr val="000000"/>
              </a:solidFill>
            </a:endParaRPr>
          </a:p>
          <a:p>
            <a:pPr marL="442913" indent="-442913" algn="l" defTabSz="449263">
              <a:lnSpc>
                <a:spcPct val="90000"/>
              </a:lnSpc>
              <a:spcBef>
                <a:spcPts val="750"/>
              </a:spcBef>
              <a:buClr>
                <a:schemeClr val="accent6"/>
              </a:buClr>
              <a:buSzPct val="100000"/>
              <a:buFont typeface="Arial" pitchFamily="34" charset="0"/>
              <a:buChar char="•"/>
              <a:tabLst>
                <a:tab pos="908050" algn="l"/>
                <a:tab pos="1355725" algn="l"/>
                <a:tab pos="1804988" algn="l"/>
                <a:tab pos="2254250" algn="l"/>
                <a:tab pos="2703513" algn="l"/>
                <a:tab pos="3152775" algn="l"/>
                <a:tab pos="3602038" algn="l"/>
                <a:tab pos="4051300" algn="l"/>
                <a:tab pos="4500563" algn="l"/>
                <a:tab pos="4949825" algn="l"/>
                <a:tab pos="5399088" algn="l"/>
                <a:tab pos="5848350" algn="l"/>
                <a:tab pos="6297613" algn="l"/>
                <a:tab pos="6746875" algn="l"/>
                <a:tab pos="7196138" algn="l"/>
                <a:tab pos="7645400" algn="l"/>
                <a:tab pos="8094663" algn="l"/>
                <a:tab pos="8543925" algn="l"/>
                <a:tab pos="8993188" algn="l"/>
                <a:tab pos="9442450" algn="l"/>
                <a:tab pos="9891713" algn="l"/>
              </a:tabLst>
            </a:pPr>
            <a:r>
              <a:rPr lang="en-GB" sz="2000" dirty="0">
                <a:solidFill>
                  <a:srgbClr val="000000"/>
                </a:solidFill>
              </a:rPr>
              <a:t>Reporting can be based </a:t>
            </a:r>
            <a:r>
              <a:rPr lang="en-GB" sz="2000" dirty="0" smtClean="0">
                <a:solidFill>
                  <a:srgbClr val="000000"/>
                </a:solidFill>
              </a:rPr>
              <a:t>on</a:t>
            </a:r>
            <a:endParaRPr lang="en-GB" sz="2000" dirty="0">
              <a:solidFill>
                <a:srgbClr val="000000"/>
              </a:solidFill>
            </a:endParaRPr>
          </a:p>
          <a:p>
            <a:pPr marL="908050" lvl="1" indent="-284163" algn="l" defTabSz="449263">
              <a:lnSpc>
                <a:spcPct val="90000"/>
              </a:lnSpc>
              <a:spcBef>
                <a:spcPts val="563"/>
              </a:spcBef>
              <a:buClr>
                <a:schemeClr val="accent6"/>
              </a:buClr>
              <a:buSzPct val="100000"/>
              <a:buFont typeface="Arial" pitchFamily="34" charset="0"/>
              <a:buChar char="•"/>
              <a:tabLst>
                <a:tab pos="908050" algn="l"/>
                <a:tab pos="1355725" algn="l"/>
                <a:tab pos="1804988" algn="l"/>
                <a:tab pos="2254250" algn="l"/>
                <a:tab pos="2703513" algn="l"/>
                <a:tab pos="3152775" algn="l"/>
                <a:tab pos="3602038" algn="l"/>
                <a:tab pos="4051300" algn="l"/>
                <a:tab pos="4500563" algn="l"/>
                <a:tab pos="4949825" algn="l"/>
                <a:tab pos="5399088" algn="l"/>
                <a:tab pos="5848350" algn="l"/>
                <a:tab pos="6297613" algn="l"/>
                <a:tab pos="6746875" algn="l"/>
                <a:tab pos="7196138" algn="l"/>
                <a:tab pos="7645400" algn="l"/>
                <a:tab pos="8094663" algn="l"/>
                <a:tab pos="8543925" algn="l"/>
                <a:tab pos="8993188" algn="l"/>
                <a:tab pos="9442450" algn="l"/>
                <a:tab pos="9891713" algn="l"/>
              </a:tabLst>
            </a:pPr>
            <a:r>
              <a:rPr lang="en-GB" sz="1800" dirty="0">
                <a:solidFill>
                  <a:srgbClr val="000000"/>
                </a:solidFill>
              </a:rPr>
              <a:t>A single layer</a:t>
            </a:r>
          </a:p>
          <a:p>
            <a:pPr marL="908050" lvl="1" indent="-284163" algn="l" defTabSz="449263">
              <a:lnSpc>
                <a:spcPct val="90000"/>
              </a:lnSpc>
              <a:spcBef>
                <a:spcPts val="563"/>
              </a:spcBef>
              <a:buClr>
                <a:schemeClr val="accent6"/>
              </a:buClr>
              <a:buSzPct val="100000"/>
              <a:buFont typeface="Arial" pitchFamily="34" charset="0"/>
              <a:buChar char="•"/>
              <a:tabLst>
                <a:tab pos="908050" algn="l"/>
                <a:tab pos="1355725" algn="l"/>
                <a:tab pos="1804988" algn="l"/>
                <a:tab pos="2254250" algn="l"/>
                <a:tab pos="2703513" algn="l"/>
                <a:tab pos="3152775" algn="l"/>
                <a:tab pos="3602038" algn="l"/>
                <a:tab pos="4051300" algn="l"/>
                <a:tab pos="4500563" algn="l"/>
                <a:tab pos="4949825" algn="l"/>
                <a:tab pos="5399088" algn="l"/>
                <a:tab pos="5848350" algn="l"/>
                <a:tab pos="6297613" algn="l"/>
                <a:tab pos="6746875" algn="l"/>
                <a:tab pos="7196138" algn="l"/>
                <a:tab pos="7645400" algn="l"/>
                <a:tab pos="8094663" algn="l"/>
                <a:tab pos="8543925" algn="l"/>
                <a:tab pos="8993188" algn="l"/>
                <a:tab pos="9442450" algn="l"/>
                <a:tab pos="9891713" algn="l"/>
              </a:tabLst>
            </a:pPr>
            <a:r>
              <a:rPr lang="en-GB" sz="1800" dirty="0">
                <a:solidFill>
                  <a:srgbClr val="000000"/>
                </a:solidFill>
              </a:rPr>
              <a:t>Or a combination of layers</a:t>
            </a:r>
          </a:p>
          <a:p>
            <a:pPr marL="442913" indent="-442913" algn="l" defTabSz="449263">
              <a:lnSpc>
                <a:spcPct val="90000"/>
              </a:lnSpc>
              <a:spcBef>
                <a:spcPts val="750"/>
              </a:spcBef>
              <a:buClr>
                <a:schemeClr val="accent6"/>
              </a:buClr>
              <a:buSzPct val="100000"/>
              <a:buFont typeface="Arial" pitchFamily="34" charset="0"/>
              <a:buChar char="•"/>
              <a:tabLst>
                <a:tab pos="908050" algn="l"/>
                <a:tab pos="1355725" algn="l"/>
                <a:tab pos="1804988" algn="l"/>
                <a:tab pos="2254250" algn="l"/>
                <a:tab pos="2703513" algn="l"/>
                <a:tab pos="3152775" algn="l"/>
                <a:tab pos="3602038" algn="l"/>
                <a:tab pos="4051300" algn="l"/>
                <a:tab pos="4500563" algn="l"/>
                <a:tab pos="4949825" algn="l"/>
                <a:tab pos="5399088" algn="l"/>
                <a:tab pos="5848350" algn="l"/>
                <a:tab pos="6297613" algn="l"/>
                <a:tab pos="6746875" algn="l"/>
                <a:tab pos="7196138" algn="l"/>
                <a:tab pos="7645400" algn="l"/>
                <a:tab pos="8094663" algn="l"/>
                <a:tab pos="8543925" algn="l"/>
                <a:tab pos="8993188" algn="l"/>
                <a:tab pos="9442450" algn="l"/>
                <a:tab pos="9891713" algn="l"/>
              </a:tabLst>
            </a:pPr>
            <a:r>
              <a:rPr lang="en-GB" sz="2000" dirty="0">
                <a:solidFill>
                  <a:srgbClr val="000000"/>
                </a:solidFill>
              </a:rPr>
              <a:t>Layer combinations for reporting can be stored as user preferences</a:t>
            </a:r>
          </a:p>
          <a:p>
            <a:pPr marL="442913" indent="-442913" algn="l" defTabSz="449263">
              <a:lnSpc>
                <a:spcPct val="90000"/>
              </a:lnSpc>
              <a:spcBef>
                <a:spcPts val="750"/>
              </a:spcBef>
              <a:buClr>
                <a:schemeClr val="accent6"/>
              </a:buClr>
              <a:buSzPct val="100000"/>
              <a:buFont typeface="Arial" pitchFamily="34" charset="0"/>
              <a:buChar char="•"/>
              <a:tabLst>
                <a:tab pos="908050" algn="l"/>
                <a:tab pos="1355725" algn="l"/>
                <a:tab pos="1804988" algn="l"/>
                <a:tab pos="2254250" algn="l"/>
                <a:tab pos="2703513" algn="l"/>
                <a:tab pos="3152775" algn="l"/>
                <a:tab pos="3602038" algn="l"/>
                <a:tab pos="4051300" algn="l"/>
                <a:tab pos="4500563" algn="l"/>
                <a:tab pos="4949825" algn="l"/>
                <a:tab pos="5399088" algn="l"/>
                <a:tab pos="5848350" algn="l"/>
                <a:tab pos="6297613" algn="l"/>
                <a:tab pos="6746875" algn="l"/>
                <a:tab pos="7196138" algn="l"/>
                <a:tab pos="7645400" algn="l"/>
                <a:tab pos="8094663" algn="l"/>
                <a:tab pos="8543925" algn="l"/>
                <a:tab pos="8993188" algn="l"/>
                <a:tab pos="9442450" algn="l"/>
                <a:tab pos="9891713" algn="l"/>
              </a:tabLst>
            </a:pPr>
            <a:r>
              <a:rPr lang="en-GB" sz="2000" dirty="0">
                <a:solidFill>
                  <a:srgbClr val="000000"/>
                </a:solidFill>
              </a:rPr>
              <a:t>An account can have a balance for each layer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Mandatory</a:t>
            </a:r>
          </a:p>
          <a:p>
            <a:pPr lvl="1"/>
            <a:r>
              <a:rPr lang="en-US" dirty="0" smtClean="0"/>
              <a:t>Multiple daybooks possible (recommended)</a:t>
            </a:r>
          </a:p>
          <a:p>
            <a:pPr lvl="1"/>
            <a:r>
              <a:rPr lang="en-US" dirty="0" smtClean="0"/>
              <a:t>Default when single daybook by type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Control document numbering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Linked to an accounting layer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Controlled by </a:t>
            </a:r>
          </a:p>
          <a:p>
            <a:pPr lvl="1"/>
            <a:r>
              <a:rPr lang="en-US" dirty="0" smtClean="0"/>
              <a:t>Financials</a:t>
            </a:r>
          </a:p>
          <a:p>
            <a:pPr lvl="1"/>
            <a:r>
              <a:rPr lang="en-US" dirty="0" smtClean="0"/>
              <a:t>Operational</a:t>
            </a:r>
          </a:p>
          <a:p>
            <a:pPr lvl="1"/>
            <a:r>
              <a:rPr lang="en-US" dirty="0" smtClean="0"/>
              <a:t>External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Daybooks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998488" y="6638544"/>
            <a:ext cx="1145512" cy="219456"/>
          </a:xfrm>
        </p:spPr>
        <p:txBody>
          <a:bodyPr/>
          <a:lstStyle/>
          <a:p>
            <a:r>
              <a:rPr lang="en-US" smtClean="0"/>
              <a:t>EF-QAD-360</a:t>
            </a:r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200" dirty="0" smtClean="0"/>
              <a:t>GL types</a:t>
            </a:r>
          </a:p>
          <a:p>
            <a:pPr lvl="1"/>
            <a:r>
              <a:rPr lang="en-US" sz="1800" dirty="0" smtClean="0"/>
              <a:t>Standard</a:t>
            </a:r>
          </a:p>
          <a:p>
            <a:pPr lvl="1"/>
            <a:r>
              <a:rPr lang="en-US" sz="1800" dirty="0" smtClean="0"/>
              <a:t>Bank </a:t>
            </a:r>
          </a:p>
          <a:p>
            <a:pPr lvl="1"/>
            <a:r>
              <a:rPr lang="en-US" sz="1800" dirty="0" smtClean="0"/>
              <a:t>Customer and Supplier Control</a:t>
            </a:r>
          </a:p>
          <a:p>
            <a:pPr lvl="1"/>
            <a:r>
              <a:rPr lang="en-US" sz="1800" dirty="0" smtClean="0"/>
              <a:t>System</a:t>
            </a:r>
          </a:p>
          <a:p>
            <a:pPr lvl="2"/>
            <a:r>
              <a:rPr lang="en-US" sz="1600" dirty="0" smtClean="0"/>
              <a:t>Types – gains and losses</a:t>
            </a:r>
          </a:p>
          <a:p>
            <a:pPr>
              <a:spcBef>
                <a:spcPts val="1200"/>
              </a:spcBef>
            </a:pPr>
            <a:r>
              <a:rPr lang="en-US" sz="2200" dirty="0" smtClean="0"/>
              <a:t>Posting control</a:t>
            </a:r>
          </a:p>
          <a:p>
            <a:pPr lvl="1"/>
            <a:r>
              <a:rPr lang="en-US" sz="1800" dirty="0" smtClean="0"/>
              <a:t>Debit, Credit</a:t>
            </a:r>
          </a:p>
          <a:p>
            <a:pPr lvl="1"/>
            <a:r>
              <a:rPr lang="en-US" sz="1800" dirty="0" smtClean="0"/>
              <a:t>Balance Sheet, P&amp;L</a:t>
            </a:r>
          </a:p>
          <a:p>
            <a:pPr lvl="1"/>
            <a:r>
              <a:rPr lang="en-US" sz="1800" dirty="0" smtClean="0"/>
              <a:t>Intercompany</a:t>
            </a:r>
          </a:p>
          <a:p>
            <a:pPr lvl="1"/>
            <a:r>
              <a:rPr lang="en-US" sz="1800" dirty="0" smtClean="0"/>
              <a:t>Quantities</a:t>
            </a:r>
          </a:p>
          <a:p>
            <a:pPr>
              <a:spcBef>
                <a:spcPts val="1200"/>
              </a:spcBef>
            </a:pPr>
            <a:r>
              <a:rPr lang="en-US" sz="2200" dirty="0" smtClean="0"/>
              <a:t>Analysis</a:t>
            </a:r>
          </a:p>
          <a:p>
            <a:pPr lvl="1"/>
            <a:r>
              <a:rPr lang="en-US" sz="1800" dirty="0" smtClean="0"/>
              <a:t>Cost center, SAF, sub-account (default values</a:t>
            </a:r>
            <a:r>
              <a:rPr lang="en-US" dirty="0" smtClean="0"/>
              <a:t>)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 Account Create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EF-QAD-370</a:t>
            </a:r>
            <a:endParaRPr lang="en-US" dirty="0"/>
          </a:p>
        </p:txBody>
      </p:sp>
      <p:pic>
        <p:nvPicPr>
          <p:cNvPr id="6" name="Picture 5" descr="Account-Analysi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3850" y="2541596"/>
            <a:ext cx="5010150" cy="2458807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 Analytical Coding Segments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7958295" y="6638544"/>
            <a:ext cx="1185705" cy="219456"/>
          </a:xfrm>
        </p:spPr>
        <p:txBody>
          <a:bodyPr/>
          <a:lstStyle/>
          <a:p>
            <a:r>
              <a:rPr lang="en-US" smtClean="0"/>
              <a:t>EF-QAD-380</a:t>
            </a:r>
            <a:endParaRPr lang="en-US" dirty="0"/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292568" y="1643919"/>
            <a:ext cx="625475" cy="423862"/>
          </a:xfrm>
          <a:prstGeom prst="rect">
            <a:avLst/>
          </a:prstGeom>
          <a:solidFill>
            <a:srgbClr val="8DABD7"/>
          </a:solidFill>
          <a:ln w="57150" algn="ctr">
            <a:solidFill>
              <a:srgbClr val="DFDFF1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none" tIns="91440" bIns="91440">
            <a:spAutoFit/>
          </a:bodyPr>
          <a:lstStyle/>
          <a:p>
            <a:pPr>
              <a:defRPr/>
            </a:pPr>
            <a:r>
              <a:rPr lang="en-US" sz="1200">
                <a:solidFill>
                  <a:schemeClr val="bg1"/>
                </a:solidFill>
              </a:rPr>
              <a:t>Entity</a:t>
            </a:r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1027580" y="1643919"/>
            <a:ext cx="611188" cy="423862"/>
          </a:xfrm>
          <a:prstGeom prst="rect">
            <a:avLst/>
          </a:prstGeom>
          <a:solidFill>
            <a:srgbClr val="8DABD7"/>
          </a:solidFill>
          <a:ln w="57150" algn="ctr">
            <a:solidFill>
              <a:srgbClr val="DFDFF1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none" tIns="91440" bIns="91440">
            <a:spAutoFit/>
          </a:bodyPr>
          <a:lstStyle/>
          <a:p>
            <a:pPr>
              <a:defRPr/>
            </a:pPr>
            <a:r>
              <a:rPr lang="en-US" sz="1200">
                <a:solidFill>
                  <a:schemeClr val="bg1"/>
                </a:solidFill>
              </a:rPr>
              <a:t>Yr/Pd</a:t>
            </a:r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2465855" y="1675649"/>
            <a:ext cx="960632" cy="369332"/>
          </a:xfrm>
          <a:prstGeom prst="rect">
            <a:avLst/>
          </a:prstGeom>
          <a:solidFill>
            <a:srgbClr val="8DABD7"/>
          </a:solidFill>
          <a:ln w="57150" algn="ctr">
            <a:solidFill>
              <a:srgbClr val="DFDFF1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en-US" sz="1200">
                <a:solidFill>
                  <a:schemeClr val="bg1"/>
                </a:solidFill>
              </a:rPr>
              <a:t>Daybook</a:t>
            </a:r>
          </a:p>
        </p:txBody>
      </p:sp>
      <p:sp>
        <p:nvSpPr>
          <p:cNvPr id="7" name="Text Box 17"/>
          <p:cNvSpPr txBox="1">
            <a:spLocks noChangeArrowheads="1"/>
          </p:cNvSpPr>
          <p:nvPr/>
        </p:nvSpPr>
        <p:spPr bwMode="auto">
          <a:xfrm>
            <a:off x="1453030" y="5028469"/>
            <a:ext cx="1973458" cy="369332"/>
          </a:xfrm>
          <a:prstGeom prst="rect">
            <a:avLst/>
          </a:prstGeom>
          <a:solidFill>
            <a:srgbClr val="8DABD7"/>
          </a:solidFill>
          <a:ln w="57150" algn="ctr">
            <a:solidFill>
              <a:srgbClr val="DFDFF1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en-US" sz="1200">
                <a:solidFill>
                  <a:schemeClr val="bg1"/>
                </a:solidFill>
              </a:rPr>
              <a:t>Other GAAP Account</a:t>
            </a:r>
          </a:p>
        </p:txBody>
      </p:sp>
      <p:sp>
        <p:nvSpPr>
          <p:cNvPr id="8" name="Text Box 18"/>
          <p:cNvSpPr txBox="1">
            <a:spLocks noChangeArrowheads="1"/>
          </p:cNvSpPr>
          <p:nvPr/>
        </p:nvSpPr>
        <p:spPr bwMode="auto">
          <a:xfrm>
            <a:off x="1451442" y="4464906"/>
            <a:ext cx="1975045" cy="369332"/>
          </a:xfrm>
          <a:prstGeom prst="rect">
            <a:avLst/>
          </a:prstGeom>
          <a:solidFill>
            <a:srgbClr val="8DABD7"/>
          </a:solidFill>
          <a:ln w="57150" algn="ctr">
            <a:solidFill>
              <a:srgbClr val="DFDFF1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en-US" sz="1200">
                <a:solidFill>
                  <a:schemeClr val="bg1"/>
                </a:solidFill>
              </a:rPr>
              <a:t>Other GAAP Account</a:t>
            </a:r>
          </a:p>
        </p:txBody>
      </p:sp>
      <p:sp>
        <p:nvSpPr>
          <p:cNvPr id="9" name="Text Box 19"/>
          <p:cNvSpPr txBox="1">
            <a:spLocks noChangeArrowheads="1"/>
          </p:cNvSpPr>
          <p:nvPr/>
        </p:nvSpPr>
        <p:spPr bwMode="auto">
          <a:xfrm>
            <a:off x="1454618" y="3258406"/>
            <a:ext cx="1666876" cy="369332"/>
          </a:xfrm>
          <a:prstGeom prst="rect">
            <a:avLst/>
          </a:prstGeom>
          <a:solidFill>
            <a:srgbClr val="8DABD7"/>
          </a:solidFill>
          <a:ln w="57150" algn="ctr">
            <a:solidFill>
              <a:srgbClr val="DFDFF1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en-US" sz="1200">
                <a:solidFill>
                  <a:schemeClr val="bg1"/>
                </a:solidFill>
              </a:rPr>
              <a:t>Intercompany key</a:t>
            </a:r>
          </a:p>
        </p:txBody>
      </p:sp>
      <p:sp>
        <p:nvSpPr>
          <p:cNvPr id="10" name="Text Box 20"/>
          <p:cNvSpPr txBox="1">
            <a:spLocks noChangeArrowheads="1"/>
          </p:cNvSpPr>
          <p:nvPr/>
        </p:nvSpPr>
        <p:spPr bwMode="auto">
          <a:xfrm>
            <a:off x="1462554" y="3861656"/>
            <a:ext cx="1658939" cy="369332"/>
          </a:xfrm>
          <a:prstGeom prst="rect">
            <a:avLst/>
          </a:prstGeom>
          <a:solidFill>
            <a:srgbClr val="8DABD7"/>
          </a:solidFill>
          <a:ln w="57150" algn="ctr">
            <a:solidFill>
              <a:srgbClr val="DFDFF1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en-US" sz="1200">
                <a:solidFill>
                  <a:schemeClr val="bg1"/>
                </a:solidFill>
              </a:rPr>
              <a:t>   Open item key  </a:t>
            </a:r>
          </a:p>
        </p:txBody>
      </p:sp>
      <p:sp>
        <p:nvSpPr>
          <p:cNvPr id="11" name="Text Box 21"/>
          <p:cNvSpPr txBox="1">
            <a:spLocks noChangeArrowheads="1"/>
          </p:cNvSpPr>
          <p:nvPr/>
        </p:nvSpPr>
        <p:spPr bwMode="auto">
          <a:xfrm>
            <a:off x="1745130" y="1645506"/>
            <a:ext cx="609600" cy="423863"/>
          </a:xfrm>
          <a:prstGeom prst="rect">
            <a:avLst/>
          </a:prstGeom>
          <a:solidFill>
            <a:srgbClr val="8DABD7"/>
          </a:solidFill>
          <a:ln w="57150" algn="ctr">
            <a:solidFill>
              <a:srgbClr val="DFDFF1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none" tIns="91440" bIns="91440">
            <a:spAutoFit/>
          </a:bodyPr>
          <a:lstStyle/>
          <a:p>
            <a:pPr>
              <a:defRPr/>
            </a:pPr>
            <a:r>
              <a:rPr lang="en-US" sz="1200">
                <a:solidFill>
                  <a:schemeClr val="bg1"/>
                </a:solidFill>
              </a:rPr>
              <a:t>Layer</a:t>
            </a: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1961485" y="2421794"/>
            <a:ext cx="1160009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57150" algn="ctr">
            <a:solidFill>
              <a:schemeClr val="folHlink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en-US" sz="1200">
                <a:solidFill>
                  <a:schemeClr val="bg1"/>
                </a:solidFill>
              </a:rPr>
              <a:t>Sub-Account</a:t>
            </a:r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3160792" y="2421794"/>
            <a:ext cx="1097351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57150" algn="ctr">
            <a:solidFill>
              <a:schemeClr val="folHlink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en-US" sz="1200">
                <a:solidFill>
                  <a:schemeClr val="bg1"/>
                </a:solidFill>
              </a:rPr>
              <a:t>Cost Center</a:t>
            </a:r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4307717" y="2421794"/>
            <a:ext cx="958489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57150" algn="ctr">
            <a:solidFill>
              <a:schemeClr val="folHlink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en-US" sz="1200" dirty="0">
                <a:solidFill>
                  <a:schemeClr val="bg1"/>
                </a:solidFill>
              </a:rPr>
              <a:t>  Project  </a:t>
            </a:r>
          </a:p>
        </p:txBody>
      </p:sp>
      <p:sp>
        <p:nvSpPr>
          <p:cNvPr id="16" name="Text Box 12"/>
          <p:cNvSpPr txBox="1">
            <a:spLocks noChangeArrowheads="1"/>
          </p:cNvSpPr>
          <p:nvPr/>
        </p:nvSpPr>
        <p:spPr bwMode="auto">
          <a:xfrm>
            <a:off x="5335908" y="2421794"/>
            <a:ext cx="636735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57150" algn="ctr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en-US" sz="1200">
                <a:solidFill>
                  <a:schemeClr val="bg1"/>
                </a:solidFill>
              </a:rPr>
              <a:t>SAF’s</a:t>
            </a:r>
          </a:p>
        </p:txBody>
      </p:sp>
      <p:sp>
        <p:nvSpPr>
          <p:cNvPr id="17" name="Text Box 13"/>
          <p:cNvSpPr txBox="1">
            <a:spLocks noChangeArrowheads="1"/>
          </p:cNvSpPr>
          <p:nvPr/>
        </p:nvSpPr>
        <p:spPr bwMode="auto">
          <a:xfrm>
            <a:off x="6053352" y="2421794"/>
            <a:ext cx="638429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57150" algn="ctr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en-US" sz="1200">
                <a:solidFill>
                  <a:schemeClr val="bg1"/>
                </a:solidFill>
              </a:rPr>
              <a:t>SAF’s</a:t>
            </a:r>
          </a:p>
        </p:txBody>
      </p:sp>
      <p:sp>
        <p:nvSpPr>
          <p:cNvPr id="18" name="Text Box 14"/>
          <p:cNvSpPr txBox="1">
            <a:spLocks noChangeArrowheads="1"/>
          </p:cNvSpPr>
          <p:nvPr/>
        </p:nvSpPr>
        <p:spPr bwMode="auto">
          <a:xfrm>
            <a:off x="6772703" y="2421794"/>
            <a:ext cx="635042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57150" algn="ctr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en-US" sz="1200">
                <a:solidFill>
                  <a:schemeClr val="bg1"/>
                </a:solidFill>
              </a:rPr>
              <a:t>SAF’s</a:t>
            </a:r>
          </a:p>
        </p:txBody>
      </p:sp>
      <p:sp>
        <p:nvSpPr>
          <p:cNvPr id="19" name="Text Box 15"/>
          <p:cNvSpPr txBox="1">
            <a:spLocks noChangeArrowheads="1"/>
          </p:cNvSpPr>
          <p:nvPr/>
        </p:nvSpPr>
        <p:spPr bwMode="auto">
          <a:xfrm>
            <a:off x="7493428" y="2421794"/>
            <a:ext cx="635042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57150" algn="ctr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en-US" sz="1200">
                <a:solidFill>
                  <a:schemeClr val="bg1"/>
                </a:solidFill>
              </a:rPr>
              <a:t>SAF’s</a:t>
            </a:r>
          </a:p>
        </p:txBody>
      </p:sp>
      <p:sp>
        <p:nvSpPr>
          <p:cNvPr id="20" name="Text Box 16"/>
          <p:cNvSpPr txBox="1">
            <a:spLocks noChangeArrowheads="1"/>
          </p:cNvSpPr>
          <p:nvPr/>
        </p:nvSpPr>
        <p:spPr bwMode="auto">
          <a:xfrm>
            <a:off x="8206108" y="2421794"/>
            <a:ext cx="636735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57150" algn="ctr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en-US" sz="1200">
                <a:solidFill>
                  <a:schemeClr val="bg1"/>
                </a:solidFill>
              </a:rPr>
              <a:t>SAF’s</a:t>
            </a:r>
          </a:p>
        </p:txBody>
      </p:sp>
      <p:sp>
        <p:nvSpPr>
          <p:cNvPr id="21" name="Text Box 24"/>
          <p:cNvSpPr txBox="1">
            <a:spLocks noChangeArrowheads="1"/>
          </p:cNvSpPr>
          <p:nvPr/>
        </p:nvSpPr>
        <p:spPr bwMode="auto">
          <a:xfrm>
            <a:off x="292568" y="2422317"/>
            <a:ext cx="1624013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57150" algn="ctr">
            <a:solidFill>
              <a:schemeClr val="folHlink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en-US" sz="1200">
                <a:solidFill>
                  <a:schemeClr val="bg1"/>
                </a:solidFill>
              </a:rPr>
              <a:t>Primary GAAP Acct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EF-QAD-390</a:t>
            </a:r>
            <a:endParaRPr lang="en-US" dirty="0"/>
          </a:p>
        </p:txBody>
      </p:sp>
      <p:sp>
        <p:nvSpPr>
          <p:cNvPr id="8" name="Content Placeholder 1"/>
          <p:cNvSpPr txBox="1">
            <a:spLocks/>
          </p:cNvSpPr>
          <p:nvPr/>
        </p:nvSpPr>
        <p:spPr>
          <a:xfrm>
            <a:off x="457200" y="891610"/>
            <a:ext cx="8229600" cy="5424523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Provide reporting data for specific areas of accounts, sub-accounts, cost centers, and projects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IE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Typically used to track the sales or purchases for a product in a region over a given period</a:t>
            </a:r>
            <a:endParaRPr kumimoji="0" lang="en-US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GB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System provides default SAFs that do not require setup</a:t>
            </a:r>
            <a:endParaRPr kumimoji="0" lang="en-US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Define new SAFs for your specific reporting requirements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endParaRPr kumimoji="0" lang="en-US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9" name="Title 2"/>
          <p:cNvSpPr txBox="1">
            <a:spLocks/>
          </p:cNvSpPr>
          <p:nvPr/>
        </p:nvSpPr>
        <p:spPr>
          <a:xfrm>
            <a:off x="457199" y="182880"/>
            <a:ext cx="8506047" cy="70873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j-ea"/>
                <a:cs typeface="Century Gothic"/>
              </a:rPr>
              <a:t>Supplementary Analysis Fields (SAFs)</a:t>
            </a:r>
            <a:endParaRPr kumimoji="0" lang="en-US" sz="2400" b="1" i="0" u="none" strike="noStrike" kern="1200" cap="none" spc="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entury Gothic"/>
              <a:ea typeface="+mj-ea"/>
              <a:cs typeface="Century Gothic"/>
            </a:endParaRPr>
          </a:p>
        </p:txBody>
      </p:sp>
      <p:pic>
        <p:nvPicPr>
          <p:cNvPr id="10" name="Picture 2" descr="SA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43163" y="3768947"/>
            <a:ext cx="5138737" cy="22574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Transaction amounts always stored in </a:t>
            </a:r>
          </a:p>
          <a:p>
            <a:pPr lvl="1"/>
            <a:r>
              <a:rPr lang="en-US" dirty="0" smtClean="0"/>
              <a:t>transaction currency</a:t>
            </a:r>
          </a:p>
          <a:p>
            <a:pPr lvl="1"/>
            <a:r>
              <a:rPr lang="en-US" dirty="0" smtClean="0"/>
              <a:t>base currency </a:t>
            </a:r>
          </a:p>
          <a:p>
            <a:pPr lvl="1"/>
            <a:r>
              <a:rPr lang="en-US" dirty="0" smtClean="0"/>
              <a:t>statutory currency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Dual Base Currency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038681" y="6638544"/>
            <a:ext cx="1105319" cy="219456"/>
          </a:xfrm>
        </p:spPr>
        <p:txBody>
          <a:bodyPr/>
          <a:lstStyle/>
          <a:p>
            <a:r>
              <a:rPr lang="en-US" smtClean="0"/>
              <a:t>EF-QAD-400</a:t>
            </a:r>
            <a:endParaRPr lang="en-US" dirty="0"/>
          </a:p>
        </p:txBody>
      </p:sp>
      <p:grpSp>
        <p:nvGrpSpPr>
          <p:cNvPr id="10" name="Group 9"/>
          <p:cNvGrpSpPr/>
          <p:nvPr/>
        </p:nvGrpSpPr>
        <p:grpSpPr>
          <a:xfrm>
            <a:off x="396912" y="3468331"/>
            <a:ext cx="8345488" cy="1846263"/>
            <a:chOff x="457200" y="3749675"/>
            <a:chExt cx="8345488" cy="1846263"/>
          </a:xfrm>
        </p:grpSpPr>
        <p:sp>
          <p:nvSpPr>
            <p:cNvPr id="5" name="AutoShape 7"/>
            <p:cNvSpPr>
              <a:spLocks noChangeArrowheads="1"/>
            </p:cNvSpPr>
            <p:nvPr/>
          </p:nvSpPr>
          <p:spPr bwMode="auto">
            <a:xfrm>
              <a:off x="5748338" y="3749675"/>
              <a:ext cx="1231900" cy="504825"/>
            </a:xfrm>
            <a:prstGeom prst="wedgeRectCallout">
              <a:avLst>
                <a:gd name="adj1" fmla="val 27708"/>
                <a:gd name="adj2" fmla="val 166981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rgbClr val="6287C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r>
                <a:rPr lang="en-US" sz="1200"/>
                <a:t>In USD (transaction)</a:t>
              </a:r>
            </a:p>
          </p:txBody>
        </p:sp>
        <p:sp>
          <p:nvSpPr>
            <p:cNvPr id="6" name="AutoShape 8"/>
            <p:cNvSpPr>
              <a:spLocks noChangeArrowheads="1"/>
            </p:cNvSpPr>
            <p:nvPr/>
          </p:nvSpPr>
          <p:spPr bwMode="auto">
            <a:xfrm>
              <a:off x="3798888" y="3756025"/>
              <a:ext cx="1231900" cy="504825"/>
            </a:xfrm>
            <a:prstGeom prst="wedgeRectCallout">
              <a:avLst>
                <a:gd name="adj1" fmla="val 84921"/>
                <a:gd name="adj2" fmla="val 176731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rgbClr val="6287C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r>
                <a:rPr lang="en-US" sz="1200"/>
                <a:t>In USD </a:t>
              </a:r>
              <a:br>
                <a:rPr lang="en-US" sz="1200"/>
              </a:br>
              <a:r>
                <a:rPr lang="en-US" sz="1200"/>
                <a:t>(base)</a:t>
              </a:r>
            </a:p>
          </p:txBody>
        </p:sp>
        <p:sp>
          <p:nvSpPr>
            <p:cNvPr id="7" name="AutoShape 9"/>
            <p:cNvSpPr>
              <a:spLocks noChangeArrowheads="1"/>
            </p:cNvSpPr>
            <p:nvPr/>
          </p:nvSpPr>
          <p:spPr bwMode="auto">
            <a:xfrm>
              <a:off x="7462838" y="3752850"/>
              <a:ext cx="1339850" cy="504825"/>
            </a:xfrm>
            <a:prstGeom prst="wedgeRectCallout">
              <a:avLst>
                <a:gd name="adj1" fmla="val -50236"/>
                <a:gd name="adj2" fmla="val 171069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rgbClr val="6287C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r>
                <a:rPr lang="en-US" sz="1200"/>
                <a:t>In MXN </a:t>
              </a:r>
              <a:br>
                <a:rPr lang="en-US" sz="1200"/>
              </a:br>
              <a:r>
                <a:rPr lang="en-US" sz="1200"/>
                <a:t>(statutory)</a:t>
              </a:r>
            </a:p>
          </p:txBody>
        </p:sp>
        <p:sp>
          <p:nvSpPr>
            <p:cNvPr id="8" name="AutoShape 10"/>
            <p:cNvSpPr>
              <a:spLocks noChangeArrowheads="1"/>
            </p:cNvSpPr>
            <p:nvPr/>
          </p:nvSpPr>
          <p:spPr bwMode="auto">
            <a:xfrm>
              <a:off x="541338" y="3749675"/>
              <a:ext cx="1512887" cy="504825"/>
            </a:xfrm>
            <a:prstGeom prst="wedgeRectCallout">
              <a:avLst>
                <a:gd name="adj1" fmla="val 3199"/>
                <a:gd name="adj2" fmla="val 23269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rgbClr val="6287C6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/>
            <a:lstStyle/>
            <a:p>
              <a:pPr algn="ctr"/>
              <a:r>
                <a:rPr lang="en-US" sz="1200"/>
                <a:t>Sample</a:t>
              </a:r>
            </a:p>
            <a:p>
              <a:pPr algn="ctr"/>
              <a:r>
                <a:rPr lang="en-US" sz="1200"/>
                <a:t>Supplier Invoice</a:t>
              </a:r>
            </a:p>
          </p:txBody>
        </p:sp>
        <p:pic>
          <p:nvPicPr>
            <p:cNvPr id="9" name="Picture 11" descr="View-Header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57200" y="4938713"/>
              <a:ext cx="7981950" cy="65722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</p:pic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Transaction currency </a:t>
            </a:r>
          </a:p>
          <a:p>
            <a:pPr lvl="1"/>
            <a:r>
              <a:rPr lang="en-US" dirty="0" smtClean="0"/>
              <a:t>Functional currency of the transaction that is recorded</a:t>
            </a:r>
          </a:p>
          <a:p>
            <a:endParaRPr lang="en-US" dirty="0" smtClean="0"/>
          </a:p>
          <a:p>
            <a:r>
              <a:rPr lang="en-US" dirty="0" smtClean="0"/>
              <a:t>Base currency </a:t>
            </a:r>
          </a:p>
          <a:p>
            <a:pPr lvl="1"/>
            <a:r>
              <a:rPr lang="en-US" dirty="0" smtClean="0"/>
              <a:t>Functional currency of the entity in which the transaction is recorded</a:t>
            </a:r>
          </a:p>
          <a:p>
            <a:endParaRPr lang="en-US" dirty="0" smtClean="0"/>
          </a:p>
          <a:p>
            <a:r>
              <a:rPr lang="en-US" dirty="0" smtClean="0"/>
              <a:t>Statutory currency</a:t>
            </a:r>
          </a:p>
          <a:p>
            <a:pPr lvl="1"/>
            <a:r>
              <a:rPr lang="en-US" dirty="0" smtClean="0"/>
              <a:t>Local currency in which the organization must produce declarations and reports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Definitions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048730" y="6638544"/>
            <a:ext cx="1095270" cy="219456"/>
          </a:xfrm>
        </p:spPr>
        <p:txBody>
          <a:bodyPr/>
          <a:lstStyle/>
          <a:p>
            <a:r>
              <a:rPr lang="en-US" smtClean="0"/>
              <a:t>EF-QAD-410</a:t>
            </a:r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US company in Mexico</a:t>
            </a:r>
          </a:p>
          <a:p>
            <a:pPr lvl="1">
              <a:spcBef>
                <a:spcPts val="1200"/>
              </a:spcBef>
            </a:pPr>
            <a:r>
              <a:rPr lang="en-US" dirty="0" smtClean="0"/>
              <a:t>Keeps its accounting records in USD</a:t>
            </a:r>
          </a:p>
          <a:p>
            <a:pPr lvl="1">
              <a:spcBef>
                <a:spcPts val="1200"/>
              </a:spcBef>
            </a:pPr>
            <a:r>
              <a:rPr lang="en-US" dirty="0" smtClean="0"/>
              <a:t>Submits reports to the Mexican government in MXN</a:t>
            </a:r>
          </a:p>
          <a:p>
            <a:pPr lvl="1">
              <a:spcBef>
                <a:spcPts val="1200"/>
              </a:spcBef>
            </a:pPr>
            <a:r>
              <a:rPr lang="en-US" dirty="0" smtClean="0"/>
              <a:t>Receives a supplier invoice from a UK supplier in GBP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048730" y="6638544"/>
            <a:ext cx="1095270" cy="219456"/>
          </a:xfrm>
        </p:spPr>
        <p:txBody>
          <a:bodyPr/>
          <a:lstStyle/>
          <a:p>
            <a:r>
              <a:rPr lang="en-US" smtClean="0"/>
              <a:t>EF-QAD-420</a:t>
            </a:r>
            <a:endParaRPr lang="en-US" dirty="0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802878" y="4427070"/>
            <a:ext cx="5091112" cy="56832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802878" y="4993808"/>
            <a:ext cx="5091112" cy="568325"/>
          </a:xfrm>
          <a:prstGeom prst="rect">
            <a:avLst/>
          </a:prstGeom>
          <a:solidFill>
            <a:srgbClr val="4A7DBA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2798115" y="3853983"/>
            <a:ext cx="5091113" cy="5683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pic>
        <p:nvPicPr>
          <p:cNvPr id="8" name="Picture 7" descr="GB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77353" y="3811120"/>
            <a:ext cx="1006475" cy="601663"/>
          </a:xfrm>
          <a:prstGeom prst="rect">
            <a:avLst/>
          </a:prstGeom>
          <a:noFill/>
        </p:spPr>
      </p:pic>
      <p:pic>
        <p:nvPicPr>
          <p:cNvPr id="9" name="Picture 8" descr="dollar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10628" y="4398495"/>
            <a:ext cx="1477962" cy="609600"/>
          </a:xfrm>
          <a:prstGeom prst="rect">
            <a:avLst/>
          </a:prstGeom>
          <a:noFill/>
        </p:spPr>
      </p:pic>
      <p:pic>
        <p:nvPicPr>
          <p:cNvPr id="10" name="Picture 12" descr="Mexican_Pes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43953" y="5019208"/>
            <a:ext cx="1543050" cy="657225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2802878" y="4010025"/>
            <a:ext cx="5091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dirty="0" smtClean="0"/>
              <a:t>Transaction Currency  = GBP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2802878" y="4531757"/>
            <a:ext cx="5091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dirty="0" smtClean="0"/>
              <a:t>Base Currency             = USD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802878" y="5053489"/>
            <a:ext cx="5091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dirty="0" smtClean="0"/>
              <a:t>Statutory Currency      = MXN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QAD Enterprise Financials concepts</a:t>
            </a:r>
          </a:p>
          <a:p>
            <a:pPr lvl="1"/>
            <a:r>
              <a:rPr lang="en-US" dirty="0" smtClean="0"/>
              <a:t>Business data model</a:t>
            </a:r>
          </a:p>
          <a:p>
            <a:pPr lvl="1"/>
            <a:r>
              <a:rPr lang="en-US" dirty="0" smtClean="0"/>
              <a:t>Shared sets</a:t>
            </a:r>
          </a:p>
          <a:p>
            <a:pPr lvl="1"/>
            <a:r>
              <a:rPr lang="en-US" dirty="0" smtClean="0"/>
              <a:t>Profiles</a:t>
            </a:r>
          </a:p>
          <a:p>
            <a:pPr lvl="1"/>
            <a:r>
              <a:rPr lang="en-US" dirty="0" smtClean="0"/>
              <a:t>Business relations</a:t>
            </a:r>
          </a:p>
          <a:p>
            <a:pPr lvl="1"/>
            <a:r>
              <a:rPr lang="en-US" dirty="0" smtClean="0"/>
              <a:t>Accounting layers </a:t>
            </a:r>
          </a:p>
          <a:p>
            <a:pPr lvl="1"/>
            <a:r>
              <a:rPr lang="en-US" dirty="0" smtClean="0"/>
              <a:t>Daybooks</a:t>
            </a:r>
          </a:p>
          <a:p>
            <a:pPr lvl="1"/>
            <a:r>
              <a:rPr lang="en-US" dirty="0" smtClean="0"/>
              <a:t>GL analytical coding segments (includes SAF)</a:t>
            </a:r>
          </a:p>
          <a:p>
            <a:pPr lvl="1"/>
            <a:r>
              <a:rPr lang="en-US" dirty="0" smtClean="0"/>
              <a:t>Dual </a:t>
            </a:r>
            <a:r>
              <a:rPr lang="en-US" dirty="0" smtClean="0"/>
              <a:t>base currency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7918101" y="6638544"/>
            <a:ext cx="1225899" cy="219456"/>
          </a:xfrm>
        </p:spPr>
        <p:txBody>
          <a:bodyPr/>
          <a:lstStyle/>
          <a:p>
            <a:r>
              <a:rPr lang="en-US" smtClean="0"/>
              <a:t>EF-QAD-020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Business Model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8048730" y="6638544"/>
            <a:ext cx="1095270" cy="219456"/>
          </a:xfrm>
        </p:spPr>
        <p:txBody>
          <a:bodyPr/>
          <a:lstStyle/>
          <a:p>
            <a:r>
              <a:rPr lang="en-US" smtClean="0"/>
              <a:t>EF-QAD-250</a:t>
            </a:r>
            <a:endParaRPr lang="en-US" dirty="0"/>
          </a:p>
        </p:txBody>
      </p:sp>
      <p:sp>
        <p:nvSpPr>
          <p:cNvPr id="4" name="AutoShape 19"/>
          <p:cNvSpPr>
            <a:spLocks noChangeArrowheads="1"/>
          </p:cNvSpPr>
          <p:nvPr/>
        </p:nvSpPr>
        <p:spPr bwMode="auto">
          <a:xfrm>
            <a:off x="1327076" y="911896"/>
            <a:ext cx="6477000" cy="5159375"/>
          </a:xfrm>
          <a:prstGeom prst="can">
            <a:avLst>
              <a:gd name="adj" fmla="val 14856"/>
            </a:avLst>
          </a:prstGeom>
          <a:solidFill>
            <a:srgbClr val="E5E1DA"/>
          </a:solidFill>
          <a:ln w="57150">
            <a:solidFill>
              <a:srgbClr val="6287C6"/>
            </a:solidFill>
            <a:round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wrap="none" lIns="228600" tIns="228600" rIns="228600" bIns="228600" anchor="ctr" anchorCtr="1"/>
          <a:lstStyle/>
          <a:p>
            <a:pPr eaLnBrk="0" hangingPunct="0"/>
            <a:endParaRPr lang="en-GB" sz="1100">
              <a:latin typeface="+mj-lt"/>
            </a:endParaRPr>
          </a:p>
        </p:txBody>
      </p:sp>
      <p:sp>
        <p:nvSpPr>
          <p:cNvPr id="5" name="Text Box 20"/>
          <p:cNvSpPr txBox="1">
            <a:spLocks noChangeArrowheads="1"/>
          </p:cNvSpPr>
          <p:nvPr/>
        </p:nvSpPr>
        <p:spPr bwMode="auto">
          <a:xfrm>
            <a:off x="3219376" y="1642146"/>
            <a:ext cx="2988319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lang="en-US" sz="1600" b="1">
                <a:latin typeface="+mj-lt"/>
              </a:rPr>
              <a:t>QAD Applications Database</a:t>
            </a:r>
          </a:p>
        </p:txBody>
      </p:sp>
      <p:sp>
        <p:nvSpPr>
          <p:cNvPr id="6" name="Rectangle 21"/>
          <p:cNvSpPr>
            <a:spLocks noChangeArrowheads="1"/>
          </p:cNvSpPr>
          <p:nvPr/>
        </p:nvSpPr>
        <p:spPr bwMode="auto">
          <a:xfrm>
            <a:off x="3854376" y="3191546"/>
            <a:ext cx="1409700" cy="1712913"/>
          </a:xfrm>
          <a:prstGeom prst="rect">
            <a:avLst/>
          </a:prstGeom>
          <a:solidFill>
            <a:srgbClr val="B5C5CF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tIns="91440" bIns="91440" anchor="b" anchorCtr="1"/>
          <a:lstStyle/>
          <a:p>
            <a:pPr algn="l" eaLnBrk="0" hangingPunct="0"/>
            <a:r>
              <a:rPr lang="en-US" sz="1100">
                <a:latin typeface="+mj-lt"/>
              </a:rPr>
              <a:t>Domain 2</a:t>
            </a:r>
          </a:p>
        </p:txBody>
      </p:sp>
      <p:sp>
        <p:nvSpPr>
          <p:cNvPr id="7" name="Rectangle 22"/>
          <p:cNvSpPr>
            <a:spLocks noChangeArrowheads="1"/>
          </p:cNvSpPr>
          <p:nvPr/>
        </p:nvSpPr>
        <p:spPr bwMode="auto">
          <a:xfrm>
            <a:off x="5530776" y="3216946"/>
            <a:ext cx="876300" cy="1719263"/>
          </a:xfrm>
          <a:prstGeom prst="rect">
            <a:avLst/>
          </a:prstGeom>
          <a:solidFill>
            <a:srgbClr val="B5C5CF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tIns="91440" bIns="91440" anchor="b" anchorCtr="1"/>
          <a:lstStyle/>
          <a:p>
            <a:pPr algn="l" eaLnBrk="0" hangingPunct="0"/>
            <a:r>
              <a:rPr lang="en-US" sz="1100">
                <a:latin typeface="+mj-lt"/>
              </a:rPr>
              <a:t>Domain 3</a:t>
            </a:r>
          </a:p>
        </p:txBody>
      </p:sp>
      <p:sp>
        <p:nvSpPr>
          <p:cNvPr id="8" name="Rectangle 23"/>
          <p:cNvSpPr>
            <a:spLocks noChangeArrowheads="1"/>
          </p:cNvSpPr>
          <p:nvPr/>
        </p:nvSpPr>
        <p:spPr bwMode="auto">
          <a:xfrm>
            <a:off x="6622976" y="3216946"/>
            <a:ext cx="876300" cy="1693863"/>
          </a:xfrm>
          <a:prstGeom prst="rect">
            <a:avLst/>
          </a:prstGeom>
          <a:solidFill>
            <a:srgbClr val="B5C5CF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tIns="91440" bIns="91440" anchor="b" anchorCtr="1"/>
          <a:lstStyle/>
          <a:p>
            <a:pPr algn="l" eaLnBrk="0" hangingPunct="0"/>
            <a:r>
              <a:rPr lang="en-US" sz="1100">
                <a:latin typeface="+mj-lt"/>
              </a:rPr>
              <a:t>Domain 4</a:t>
            </a:r>
          </a:p>
        </p:txBody>
      </p:sp>
      <p:sp>
        <p:nvSpPr>
          <p:cNvPr id="9" name="Line 24"/>
          <p:cNvSpPr>
            <a:spLocks noChangeShapeType="1"/>
          </p:cNvSpPr>
          <p:nvPr/>
        </p:nvSpPr>
        <p:spPr bwMode="auto">
          <a:xfrm>
            <a:off x="4622726" y="2497809"/>
            <a:ext cx="0" cy="630237"/>
          </a:xfrm>
          <a:prstGeom prst="line">
            <a:avLst/>
          </a:prstGeom>
          <a:noFill/>
          <a:ln w="19050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0" name="Line 25"/>
          <p:cNvSpPr>
            <a:spLocks noChangeShapeType="1"/>
          </p:cNvSpPr>
          <p:nvPr/>
        </p:nvSpPr>
        <p:spPr bwMode="auto">
          <a:xfrm>
            <a:off x="5968926" y="2523209"/>
            <a:ext cx="0" cy="569912"/>
          </a:xfrm>
          <a:prstGeom prst="line">
            <a:avLst/>
          </a:prstGeom>
          <a:noFill/>
          <a:ln w="19050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1" name="Line 26"/>
          <p:cNvSpPr>
            <a:spLocks noChangeShapeType="1"/>
          </p:cNvSpPr>
          <p:nvPr/>
        </p:nvSpPr>
        <p:spPr bwMode="auto">
          <a:xfrm>
            <a:off x="6997626" y="2513684"/>
            <a:ext cx="0" cy="544512"/>
          </a:xfrm>
          <a:prstGeom prst="line">
            <a:avLst/>
          </a:prstGeom>
          <a:noFill/>
          <a:ln w="19050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2" name="Rectangle 27"/>
          <p:cNvSpPr>
            <a:spLocks noChangeArrowheads="1"/>
          </p:cNvSpPr>
          <p:nvPr/>
        </p:nvSpPr>
        <p:spPr bwMode="auto">
          <a:xfrm>
            <a:off x="1492176" y="3191546"/>
            <a:ext cx="2082800" cy="1712913"/>
          </a:xfrm>
          <a:prstGeom prst="rect">
            <a:avLst/>
          </a:prstGeom>
          <a:solidFill>
            <a:srgbClr val="B5C5CF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tIns="91440" bIns="91440" anchor="b" anchorCtr="1"/>
          <a:lstStyle/>
          <a:p>
            <a:pPr algn="l" eaLnBrk="0" hangingPunct="0"/>
            <a:r>
              <a:rPr lang="en-US" sz="1100">
                <a:latin typeface="+mj-lt"/>
              </a:rPr>
              <a:t>Domain 1</a:t>
            </a:r>
          </a:p>
        </p:txBody>
      </p:sp>
      <p:sp>
        <p:nvSpPr>
          <p:cNvPr id="13" name="Line 28"/>
          <p:cNvSpPr>
            <a:spLocks noChangeShapeType="1"/>
          </p:cNvSpPr>
          <p:nvPr/>
        </p:nvSpPr>
        <p:spPr bwMode="auto">
          <a:xfrm>
            <a:off x="2539926" y="2497809"/>
            <a:ext cx="0" cy="630237"/>
          </a:xfrm>
          <a:prstGeom prst="line">
            <a:avLst/>
          </a:prstGeom>
          <a:noFill/>
          <a:ln w="19050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4" name="Rectangle 29"/>
          <p:cNvSpPr>
            <a:spLocks noChangeArrowheads="1"/>
          </p:cNvSpPr>
          <p:nvPr/>
        </p:nvSpPr>
        <p:spPr bwMode="auto">
          <a:xfrm>
            <a:off x="1522339" y="2388271"/>
            <a:ext cx="5957887" cy="306388"/>
          </a:xfrm>
          <a:prstGeom prst="rect">
            <a:avLst/>
          </a:prstGeom>
          <a:solidFill>
            <a:srgbClr val="EAF1EF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tIns="91440" bIns="91440" anchor="ctr" anchorCtr="1"/>
          <a:lstStyle/>
          <a:p>
            <a:pPr eaLnBrk="0" hangingPunct="0"/>
            <a:r>
              <a:rPr lang="en-US" sz="1100">
                <a:latin typeface="+mj-lt"/>
              </a:rPr>
              <a:t>System-Wide Data</a:t>
            </a:r>
          </a:p>
        </p:txBody>
      </p:sp>
      <p:sp>
        <p:nvSpPr>
          <p:cNvPr id="15" name="Rectangle 30"/>
          <p:cNvSpPr>
            <a:spLocks noChangeArrowheads="1"/>
          </p:cNvSpPr>
          <p:nvPr/>
        </p:nvSpPr>
        <p:spPr bwMode="auto">
          <a:xfrm>
            <a:off x="1789039" y="3264571"/>
            <a:ext cx="1550987" cy="306388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tIns="91440" bIns="91440" anchor="ctr" anchorCtr="1"/>
          <a:lstStyle/>
          <a:p>
            <a:pPr eaLnBrk="0" hangingPunct="0"/>
            <a:r>
              <a:rPr lang="en-US" sz="900">
                <a:latin typeface="+mj-lt"/>
              </a:rPr>
              <a:t>Domain-Wide Data</a:t>
            </a:r>
          </a:p>
        </p:txBody>
      </p:sp>
      <p:sp>
        <p:nvSpPr>
          <p:cNvPr id="16" name="Rectangle 31"/>
          <p:cNvSpPr>
            <a:spLocks noChangeArrowheads="1"/>
          </p:cNvSpPr>
          <p:nvPr/>
        </p:nvSpPr>
        <p:spPr bwMode="auto">
          <a:xfrm>
            <a:off x="3973439" y="3264571"/>
            <a:ext cx="1220787" cy="306388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tIns="91440" bIns="91440" anchor="ctr" anchorCtr="1"/>
          <a:lstStyle/>
          <a:p>
            <a:pPr eaLnBrk="0" hangingPunct="0"/>
            <a:r>
              <a:rPr lang="en-US" sz="900">
                <a:latin typeface="+mj-lt"/>
              </a:rPr>
              <a:t>Domain-Wide Data</a:t>
            </a:r>
          </a:p>
        </p:txBody>
      </p:sp>
      <p:sp>
        <p:nvSpPr>
          <p:cNvPr id="17" name="Rectangle 32"/>
          <p:cNvSpPr>
            <a:spLocks noChangeArrowheads="1"/>
          </p:cNvSpPr>
          <p:nvPr/>
        </p:nvSpPr>
        <p:spPr bwMode="auto">
          <a:xfrm>
            <a:off x="6678539" y="3277271"/>
            <a:ext cx="788987" cy="319088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tIns="91440" bIns="91440" anchor="ctr" anchorCtr="1"/>
          <a:lstStyle/>
          <a:p>
            <a:pPr eaLnBrk="0" hangingPunct="0"/>
            <a:r>
              <a:rPr lang="en-US" sz="900">
                <a:latin typeface="+mj-lt"/>
              </a:rPr>
              <a:t>Domain-Wide Data</a:t>
            </a:r>
          </a:p>
        </p:txBody>
      </p:sp>
      <p:sp>
        <p:nvSpPr>
          <p:cNvPr id="18" name="Rectangle 33"/>
          <p:cNvSpPr>
            <a:spLocks noChangeArrowheads="1"/>
          </p:cNvSpPr>
          <p:nvPr/>
        </p:nvSpPr>
        <p:spPr bwMode="auto">
          <a:xfrm>
            <a:off x="5586339" y="3302671"/>
            <a:ext cx="788987" cy="319088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tIns="91440" bIns="91440" anchor="ctr" anchorCtr="1"/>
          <a:lstStyle/>
          <a:p>
            <a:pPr eaLnBrk="0" hangingPunct="0"/>
            <a:r>
              <a:rPr lang="en-US" sz="900">
                <a:latin typeface="+mj-lt"/>
              </a:rPr>
              <a:t>Domain-Wide Data</a:t>
            </a:r>
          </a:p>
        </p:txBody>
      </p:sp>
      <p:sp>
        <p:nvSpPr>
          <p:cNvPr id="19" name="Rectangle 34"/>
          <p:cNvSpPr>
            <a:spLocks noChangeArrowheads="1"/>
          </p:cNvSpPr>
          <p:nvPr/>
        </p:nvSpPr>
        <p:spPr bwMode="auto">
          <a:xfrm>
            <a:off x="1700139" y="4902871"/>
            <a:ext cx="5719762" cy="290513"/>
          </a:xfrm>
          <a:prstGeom prst="rect">
            <a:avLst/>
          </a:prstGeom>
          <a:solidFill>
            <a:srgbClr val="EDD1C5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228600" tIns="228600" rIns="228600" bIns="228600" anchor="ctr" anchorCtr="1"/>
          <a:lstStyle/>
          <a:p>
            <a:pPr eaLnBrk="0" hangingPunct="0"/>
            <a:r>
              <a:rPr lang="en-US" sz="1100">
                <a:latin typeface="+mj-lt"/>
              </a:rPr>
              <a:t>Profiles</a:t>
            </a:r>
          </a:p>
        </p:txBody>
      </p:sp>
      <p:sp>
        <p:nvSpPr>
          <p:cNvPr id="20" name="AutoShape 35"/>
          <p:cNvSpPr>
            <a:spLocks noChangeArrowheads="1"/>
          </p:cNvSpPr>
          <p:nvPr/>
        </p:nvSpPr>
        <p:spPr bwMode="auto">
          <a:xfrm>
            <a:off x="4006776" y="3813846"/>
            <a:ext cx="495300" cy="635000"/>
          </a:xfrm>
          <a:prstGeom prst="can">
            <a:avLst>
              <a:gd name="adj" fmla="val 26264"/>
            </a:avLst>
          </a:prstGeom>
          <a:solidFill>
            <a:srgbClr val="FAF6EB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228600" tIns="228600" rIns="228600" bIns="228600" anchor="ctr" anchorCtr="1"/>
          <a:lstStyle/>
          <a:p>
            <a:pPr eaLnBrk="0" hangingPunct="0"/>
            <a:r>
              <a:rPr lang="en-US" sz="1100">
                <a:latin typeface="+mj-lt"/>
              </a:rPr>
              <a:t>EntityD</a:t>
            </a:r>
          </a:p>
          <a:p>
            <a:pPr eaLnBrk="0" hangingPunct="0"/>
            <a:r>
              <a:rPr lang="en-US" sz="1100">
                <a:latin typeface="+mj-lt"/>
              </a:rPr>
              <a:t>Data</a:t>
            </a:r>
          </a:p>
        </p:txBody>
      </p:sp>
      <p:sp>
        <p:nvSpPr>
          <p:cNvPr id="21" name="AutoShape 36"/>
          <p:cNvSpPr>
            <a:spLocks noChangeArrowheads="1"/>
          </p:cNvSpPr>
          <p:nvPr/>
        </p:nvSpPr>
        <p:spPr bwMode="auto">
          <a:xfrm>
            <a:off x="4654476" y="3813846"/>
            <a:ext cx="495300" cy="635000"/>
          </a:xfrm>
          <a:prstGeom prst="can">
            <a:avLst>
              <a:gd name="adj" fmla="val 26264"/>
            </a:avLst>
          </a:prstGeom>
          <a:solidFill>
            <a:srgbClr val="FAF6EB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228600" tIns="228600" rIns="228600" bIns="228600" anchor="ctr" anchorCtr="1"/>
          <a:lstStyle/>
          <a:p>
            <a:pPr eaLnBrk="0" hangingPunct="0"/>
            <a:r>
              <a:rPr lang="en-US" sz="1100">
                <a:latin typeface="+mj-lt"/>
              </a:rPr>
              <a:t>EntityE</a:t>
            </a:r>
          </a:p>
          <a:p>
            <a:pPr eaLnBrk="0" hangingPunct="0"/>
            <a:r>
              <a:rPr lang="en-US" sz="1100">
                <a:latin typeface="+mj-lt"/>
              </a:rPr>
              <a:t>Data</a:t>
            </a:r>
          </a:p>
        </p:txBody>
      </p:sp>
      <p:sp>
        <p:nvSpPr>
          <p:cNvPr id="22" name="AutoShape 37"/>
          <p:cNvSpPr>
            <a:spLocks noChangeArrowheads="1"/>
          </p:cNvSpPr>
          <p:nvPr/>
        </p:nvSpPr>
        <p:spPr bwMode="auto">
          <a:xfrm>
            <a:off x="2317676" y="3813846"/>
            <a:ext cx="495300" cy="635000"/>
          </a:xfrm>
          <a:prstGeom prst="can">
            <a:avLst>
              <a:gd name="adj" fmla="val 26264"/>
            </a:avLst>
          </a:prstGeom>
          <a:solidFill>
            <a:srgbClr val="FAF6EB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228600" tIns="228600" rIns="228600" bIns="228600" anchor="ctr" anchorCtr="1"/>
          <a:lstStyle/>
          <a:p>
            <a:pPr eaLnBrk="0" hangingPunct="0"/>
            <a:r>
              <a:rPr lang="en-US" sz="1100">
                <a:latin typeface="+mj-lt"/>
              </a:rPr>
              <a:t>EntityB</a:t>
            </a:r>
          </a:p>
          <a:p>
            <a:pPr eaLnBrk="0" hangingPunct="0"/>
            <a:r>
              <a:rPr lang="en-US" sz="1100">
                <a:latin typeface="+mj-lt"/>
              </a:rPr>
              <a:t>Data</a:t>
            </a:r>
          </a:p>
        </p:txBody>
      </p:sp>
      <p:sp>
        <p:nvSpPr>
          <p:cNvPr id="23" name="AutoShape 38"/>
          <p:cNvSpPr>
            <a:spLocks noChangeArrowheads="1"/>
          </p:cNvSpPr>
          <p:nvPr/>
        </p:nvSpPr>
        <p:spPr bwMode="auto">
          <a:xfrm>
            <a:off x="2965376" y="3813846"/>
            <a:ext cx="495300" cy="635000"/>
          </a:xfrm>
          <a:prstGeom prst="can">
            <a:avLst>
              <a:gd name="adj" fmla="val 26264"/>
            </a:avLst>
          </a:prstGeom>
          <a:solidFill>
            <a:srgbClr val="FAF6EB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228600" tIns="228600" rIns="228600" bIns="228600" anchor="ctr" anchorCtr="1"/>
          <a:lstStyle/>
          <a:p>
            <a:pPr eaLnBrk="0" hangingPunct="0"/>
            <a:r>
              <a:rPr lang="en-US" sz="1100">
                <a:latin typeface="+mj-lt"/>
              </a:rPr>
              <a:t>EntityC</a:t>
            </a:r>
          </a:p>
          <a:p>
            <a:pPr eaLnBrk="0" hangingPunct="0"/>
            <a:r>
              <a:rPr lang="en-US" sz="1100">
                <a:latin typeface="+mj-lt"/>
              </a:rPr>
              <a:t>Data</a:t>
            </a:r>
          </a:p>
        </p:txBody>
      </p:sp>
      <p:sp>
        <p:nvSpPr>
          <p:cNvPr id="24" name="AutoShape 39"/>
          <p:cNvSpPr>
            <a:spLocks noChangeArrowheads="1"/>
          </p:cNvSpPr>
          <p:nvPr/>
        </p:nvSpPr>
        <p:spPr bwMode="auto">
          <a:xfrm>
            <a:off x="1657276" y="3813846"/>
            <a:ext cx="495300" cy="635000"/>
          </a:xfrm>
          <a:prstGeom prst="can">
            <a:avLst>
              <a:gd name="adj" fmla="val 26264"/>
            </a:avLst>
          </a:prstGeom>
          <a:solidFill>
            <a:srgbClr val="FAF6EB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228600" tIns="228600" rIns="228600" bIns="228600" anchor="ctr" anchorCtr="1"/>
          <a:lstStyle/>
          <a:p>
            <a:pPr eaLnBrk="0" hangingPunct="0"/>
            <a:r>
              <a:rPr lang="en-US" sz="1100">
                <a:latin typeface="+mj-lt"/>
              </a:rPr>
              <a:t>EntityA</a:t>
            </a:r>
          </a:p>
          <a:p>
            <a:pPr eaLnBrk="0" hangingPunct="0"/>
            <a:r>
              <a:rPr lang="en-US" sz="1100">
                <a:latin typeface="+mj-lt"/>
              </a:rPr>
              <a:t>Data</a:t>
            </a:r>
          </a:p>
        </p:txBody>
      </p:sp>
      <p:sp>
        <p:nvSpPr>
          <p:cNvPr id="25" name="AutoShape 40"/>
          <p:cNvSpPr>
            <a:spLocks noChangeArrowheads="1"/>
          </p:cNvSpPr>
          <p:nvPr/>
        </p:nvSpPr>
        <p:spPr bwMode="auto">
          <a:xfrm>
            <a:off x="5721276" y="3813846"/>
            <a:ext cx="495300" cy="635000"/>
          </a:xfrm>
          <a:prstGeom prst="can">
            <a:avLst>
              <a:gd name="adj" fmla="val 26264"/>
            </a:avLst>
          </a:prstGeom>
          <a:solidFill>
            <a:srgbClr val="FAF6EB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228600" tIns="228600" rIns="228600" bIns="228600" anchor="ctr" anchorCtr="1"/>
          <a:lstStyle/>
          <a:p>
            <a:pPr eaLnBrk="0" hangingPunct="0"/>
            <a:r>
              <a:rPr lang="en-US" sz="1100">
                <a:latin typeface="+mj-lt"/>
              </a:rPr>
              <a:t>EntityF</a:t>
            </a:r>
            <a:br>
              <a:rPr lang="en-US" sz="1100">
                <a:latin typeface="+mj-lt"/>
              </a:rPr>
            </a:br>
            <a:r>
              <a:rPr lang="en-US" sz="1100">
                <a:latin typeface="+mj-lt"/>
              </a:rPr>
              <a:t>Data</a:t>
            </a:r>
          </a:p>
        </p:txBody>
      </p:sp>
      <p:sp>
        <p:nvSpPr>
          <p:cNvPr id="26" name="AutoShape 41"/>
          <p:cNvSpPr>
            <a:spLocks noChangeArrowheads="1"/>
          </p:cNvSpPr>
          <p:nvPr/>
        </p:nvSpPr>
        <p:spPr bwMode="auto">
          <a:xfrm>
            <a:off x="6813476" y="3813846"/>
            <a:ext cx="495300" cy="635000"/>
          </a:xfrm>
          <a:prstGeom prst="can">
            <a:avLst>
              <a:gd name="adj" fmla="val 26264"/>
            </a:avLst>
          </a:prstGeom>
          <a:solidFill>
            <a:srgbClr val="FAF6EB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228600" tIns="228600" rIns="228600" bIns="228600" anchor="ctr" anchorCtr="1"/>
          <a:lstStyle/>
          <a:p>
            <a:pPr eaLnBrk="0" hangingPunct="0"/>
            <a:r>
              <a:rPr lang="en-US" sz="1100">
                <a:latin typeface="+mj-lt"/>
              </a:rPr>
              <a:t>EntityG</a:t>
            </a:r>
          </a:p>
          <a:p>
            <a:pPr eaLnBrk="0" hangingPunct="0"/>
            <a:r>
              <a:rPr lang="en-US" sz="1100">
                <a:latin typeface="+mj-lt"/>
              </a:rPr>
              <a:t>Data</a:t>
            </a:r>
          </a:p>
        </p:txBody>
      </p:sp>
      <p:sp>
        <p:nvSpPr>
          <p:cNvPr id="27" name="Rectangle 42"/>
          <p:cNvSpPr>
            <a:spLocks noChangeArrowheads="1"/>
          </p:cNvSpPr>
          <p:nvPr/>
        </p:nvSpPr>
        <p:spPr bwMode="auto">
          <a:xfrm>
            <a:off x="1700139" y="5179096"/>
            <a:ext cx="3471862" cy="290513"/>
          </a:xfrm>
          <a:prstGeom prst="rect">
            <a:avLst/>
          </a:prstGeom>
          <a:solidFill>
            <a:srgbClr val="DFAE97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228600" tIns="228600" rIns="228600" bIns="228600" anchor="ctr" anchorCtr="1"/>
          <a:lstStyle/>
          <a:p>
            <a:pPr eaLnBrk="0" hangingPunct="0"/>
            <a:r>
              <a:rPr lang="en-US" sz="1100">
                <a:latin typeface="+mj-lt"/>
              </a:rPr>
              <a:t>Shared Set Data</a:t>
            </a:r>
          </a:p>
        </p:txBody>
      </p:sp>
      <p:sp>
        <p:nvSpPr>
          <p:cNvPr id="28" name="Rectangle 43"/>
          <p:cNvSpPr>
            <a:spLocks noChangeArrowheads="1"/>
          </p:cNvSpPr>
          <p:nvPr/>
        </p:nvSpPr>
        <p:spPr bwMode="auto">
          <a:xfrm>
            <a:off x="5662539" y="5179096"/>
            <a:ext cx="1782762" cy="290513"/>
          </a:xfrm>
          <a:prstGeom prst="rect">
            <a:avLst/>
          </a:prstGeom>
          <a:solidFill>
            <a:srgbClr val="DFAE97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228600" tIns="228600" rIns="228600" bIns="228600" anchor="ctr" anchorCtr="1"/>
          <a:lstStyle/>
          <a:p>
            <a:pPr eaLnBrk="0" hangingPunct="0"/>
            <a:r>
              <a:rPr lang="en-US" sz="1100">
                <a:latin typeface="+mj-lt"/>
              </a:rPr>
              <a:t>Shared Set Data</a:t>
            </a:r>
          </a:p>
        </p:txBody>
      </p:sp>
      <p:sp>
        <p:nvSpPr>
          <p:cNvPr id="29" name="Line 44"/>
          <p:cNvSpPr>
            <a:spLocks noChangeShapeType="1"/>
          </p:cNvSpPr>
          <p:nvPr/>
        </p:nvSpPr>
        <p:spPr bwMode="auto">
          <a:xfrm>
            <a:off x="2730426" y="4898109"/>
            <a:ext cx="0" cy="401637"/>
          </a:xfrm>
          <a:prstGeom prst="line">
            <a:avLst/>
          </a:prstGeom>
          <a:noFill/>
          <a:ln w="19050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30" name="Line 45"/>
          <p:cNvSpPr>
            <a:spLocks noChangeShapeType="1"/>
          </p:cNvSpPr>
          <p:nvPr/>
        </p:nvSpPr>
        <p:spPr bwMode="auto">
          <a:xfrm>
            <a:off x="5880026" y="4910809"/>
            <a:ext cx="0" cy="401637"/>
          </a:xfrm>
          <a:prstGeom prst="line">
            <a:avLst/>
          </a:prstGeom>
          <a:noFill/>
          <a:ln w="19050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31" name="Line 46"/>
          <p:cNvSpPr>
            <a:spLocks noChangeShapeType="1"/>
          </p:cNvSpPr>
          <p:nvPr/>
        </p:nvSpPr>
        <p:spPr bwMode="auto">
          <a:xfrm>
            <a:off x="7251626" y="4910809"/>
            <a:ext cx="0" cy="401637"/>
          </a:xfrm>
          <a:prstGeom prst="line">
            <a:avLst/>
          </a:prstGeom>
          <a:noFill/>
          <a:ln w="19050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32" name="Line 47"/>
          <p:cNvSpPr>
            <a:spLocks noChangeShapeType="1"/>
          </p:cNvSpPr>
          <p:nvPr/>
        </p:nvSpPr>
        <p:spPr bwMode="auto">
          <a:xfrm>
            <a:off x="4940226" y="4898109"/>
            <a:ext cx="0" cy="401637"/>
          </a:xfrm>
          <a:prstGeom prst="line">
            <a:avLst/>
          </a:prstGeom>
          <a:noFill/>
          <a:ln w="19050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System wide</a:t>
            </a:r>
          </a:p>
          <a:p>
            <a:pPr lvl="1"/>
            <a:r>
              <a:rPr lang="en-US" dirty="0" smtClean="0"/>
              <a:t> Country codes, currencies, tax zones, alternate COA</a:t>
            </a:r>
          </a:p>
          <a:p>
            <a:r>
              <a:rPr lang="en-US" dirty="0" smtClean="0"/>
              <a:t>Shared sets </a:t>
            </a:r>
          </a:p>
          <a:p>
            <a:pPr lvl="1"/>
            <a:r>
              <a:rPr lang="en-US" dirty="0" smtClean="0"/>
              <a:t>GL accounts, sub-accounts, sub-account mask, cost centers, cost center mask, projects, project mask, suppliers, customers, daybooks, exchange rates</a:t>
            </a:r>
          </a:p>
          <a:p>
            <a:r>
              <a:rPr lang="en-US" dirty="0" smtClean="0"/>
              <a:t>Domain </a:t>
            </a:r>
          </a:p>
          <a:p>
            <a:pPr lvl="1"/>
            <a:r>
              <a:rPr lang="en-US" dirty="0" smtClean="0"/>
              <a:t>Base currency, statutory currency, GL calendar, combination of shared sets</a:t>
            </a:r>
          </a:p>
          <a:p>
            <a:r>
              <a:rPr lang="en-US" dirty="0" smtClean="0"/>
              <a:t>Entity </a:t>
            </a:r>
          </a:p>
          <a:p>
            <a:pPr lvl="1"/>
            <a:r>
              <a:rPr lang="en-US" dirty="0" smtClean="0"/>
              <a:t>Transactions, own bank account number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Four Levels of Data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018585" y="6638544"/>
            <a:ext cx="1125415" cy="219456"/>
          </a:xfrm>
        </p:spPr>
        <p:txBody>
          <a:bodyPr/>
          <a:lstStyle/>
          <a:p>
            <a:r>
              <a:rPr lang="en-US" smtClean="0"/>
              <a:t>EF-QAD-260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38138" indent="-338138" defTabSz="449263"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dirty="0" smtClean="0"/>
              <a:t>A domain points to one shared set by type</a:t>
            </a:r>
          </a:p>
          <a:p>
            <a:pPr marL="338138" indent="-338138" defTabSz="449263"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dirty="0" smtClean="0"/>
              <a:t>Multiple domains can use same shared set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Shared Sets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033536" y="6638544"/>
            <a:ext cx="1110464" cy="219456"/>
          </a:xfrm>
        </p:spPr>
        <p:txBody>
          <a:bodyPr/>
          <a:lstStyle/>
          <a:p>
            <a:r>
              <a:rPr lang="en-US" smtClean="0"/>
              <a:t>EF-QAD-270</a:t>
            </a:r>
            <a:endParaRPr lang="en-US" dirty="0"/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5619510" y="5065689"/>
            <a:ext cx="1296987" cy="555625"/>
          </a:xfrm>
          <a:prstGeom prst="rect">
            <a:avLst/>
          </a:prstGeom>
          <a:solidFill>
            <a:srgbClr val="BCCEE8"/>
          </a:solidFill>
          <a:ln w="28575">
            <a:solidFill>
              <a:srgbClr val="4F4F4F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none" lIns="90000" tIns="91440" rIns="90000" bIns="91440" anchor="ctr"/>
          <a:lstStyle/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600">
                <a:solidFill>
                  <a:srgbClr val="000000"/>
                </a:solidFill>
              </a:rPr>
              <a:t>Domain 4</a:t>
            </a:r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7054610" y="5064102"/>
            <a:ext cx="1296987" cy="555625"/>
          </a:xfrm>
          <a:prstGeom prst="rect">
            <a:avLst/>
          </a:prstGeom>
          <a:solidFill>
            <a:srgbClr val="BCCEE8"/>
          </a:solidFill>
          <a:ln w="28575">
            <a:solidFill>
              <a:srgbClr val="4F4F4F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none" lIns="90000" tIns="91440" rIns="90000" bIns="91440" anchor="ctr"/>
          <a:lstStyle/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600">
                <a:solidFill>
                  <a:srgbClr val="000000"/>
                </a:solidFill>
              </a:rPr>
              <a:t>Domain 5</a:t>
            </a:r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5711417" y="2728015"/>
            <a:ext cx="2519603" cy="129266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4F4F4F"/>
            </a:solidFill>
            <a:miter lim="800000"/>
            <a:headEnd/>
            <a:tailEnd/>
          </a:ln>
          <a:effectLst/>
        </p:spPr>
        <p:txBody>
          <a:bodyPr wrap="square" lIns="90000" tIns="91440" rIns="90000" bIns="91440">
            <a:spAutoFit/>
          </a:bodyPr>
          <a:lstStyle/>
          <a:p>
            <a:pPr algn="l" defTabSz="449263">
              <a:buClr>
                <a:srgbClr val="FFFFFF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>
                <a:solidFill>
                  <a:schemeClr val="tx1">
                    <a:lumMod val="75000"/>
                    <a:lumOff val="25000"/>
                  </a:schemeClr>
                </a:solidFill>
              </a:rPr>
              <a:t>GL Accounts set 2</a:t>
            </a:r>
          </a:p>
          <a:p>
            <a:pPr algn="l" defTabSz="449263">
              <a:buClr>
                <a:srgbClr val="FFFFFF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>
                <a:solidFill>
                  <a:schemeClr val="tx1">
                    <a:lumMod val="75000"/>
                    <a:lumOff val="25000"/>
                  </a:schemeClr>
                </a:solidFill>
              </a:rPr>
              <a:t>1100 Assets</a:t>
            </a:r>
          </a:p>
          <a:p>
            <a:pPr algn="l" defTabSz="449263">
              <a:buClr>
                <a:srgbClr val="FFFFFF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>
                <a:solidFill>
                  <a:schemeClr val="tx1">
                    <a:lumMod val="75000"/>
                    <a:lumOff val="25000"/>
                  </a:schemeClr>
                </a:solidFill>
              </a:rPr>
              <a:t>1200 Liabilities</a:t>
            </a:r>
          </a:p>
          <a:p>
            <a:pPr algn="l" defTabSz="449263">
              <a:buClr>
                <a:srgbClr val="FFFFFF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>
                <a:solidFill>
                  <a:schemeClr val="tx1">
                    <a:lumMod val="75000"/>
                    <a:lumOff val="25000"/>
                  </a:schemeClr>
                </a:solidFill>
              </a:rPr>
              <a:t>2000 Revenues</a:t>
            </a: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766522" y="5056164"/>
            <a:ext cx="1296988" cy="555625"/>
          </a:xfrm>
          <a:prstGeom prst="rect">
            <a:avLst/>
          </a:prstGeom>
          <a:solidFill>
            <a:srgbClr val="BCCEE8"/>
          </a:solidFill>
          <a:ln w="28575">
            <a:solidFill>
              <a:srgbClr val="4F4F4F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none" lIns="90000" tIns="91440" rIns="90000" bIns="91440" anchor="ctr"/>
          <a:lstStyle/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600" dirty="0">
                <a:solidFill>
                  <a:srgbClr val="000000"/>
                </a:solidFill>
              </a:rPr>
              <a:t>Domain 1</a:t>
            </a: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2200035" y="5057752"/>
            <a:ext cx="1296987" cy="555625"/>
          </a:xfrm>
          <a:prstGeom prst="rect">
            <a:avLst/>
          </a:prstGeom>
          <a:solidFill>
            <a:srgbClr val="BCCEE8"/>
          </a:solidFill>
          <a:ln w="28575">
            <a:solidFill>
              <a:srgbClr val="4F4F4F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none" lIns="90000" tIns="91440" rIns="90000" bIns="91440" anchor="ctr"/>
          <a:lstStyle/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600">
                <a:solidFill>
                  <a:srgbClr val="000000"/>
                </a:solidFill>
              </a:rPr>
              <a:t>Domain 2</a:t>
            </a: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3635135" y="5057752"/>
            <a:ext cx="1296987" cy="555625"/>
          </a:xfrm>
          <a:prstGeom prst="rect">
            <a:avLst/>
          </a:prstGeom>
          <a:solidFill>
            <a:srgbClr val="BCCEE8"/>
          </a:solidFill>
          <a:ln w="28575">
            <a:solidFill>
              <a:srgbClr val="4F4F4F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none" lIns="90000" tIns="91440" rIns="90000" bIns="91440" anchor="ctr"/>
          <a:lstStyle/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600">
                <a:solidFill>
                  <a:srgbClr val="000000"/>
                </a:solidFill>
              </a:rPr>
              <a:t>Domain 3</a:t>
            </a: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1629937" y="2671425"/>
            <a:ext cx="2471474" cy="129266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4F4F4F"/>
            </a:solidFill>
            <a:miter lim="800000"/>
            <a:headEnd/>
            <a:tailEnd/>
          </a:ln>
          <a:effectLst/>
        </p:spPr>
        <p:txBody>
          <a:bodyPr wrap="square" lIns="90000" tIns="91440" rIns="90000" bIns="91440">
            <a:spAutoFit/>
          </a:bodyPr>
          <a:lstStyle/>
          <a:p>
            <a:pPr algn="l" defTabSz="449263">
              <a:buClr>
                <a:srgbClr val="FFFFFF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>
                <a:solidFill>
                  <a:schemeClr val="tx1">
                    <a:lumMod val="75000"/>
                    <a:lumOff val="25000"/>
                  </a:schemeClr>
                </a:solidFill>
              </a:rPr>
              <a:t>GL Accounts set 1</a:t>
            </a:r>
          </a:p>
          <a:p>
            <a:pPr algn="l" defTabSz="449263">
              <a:buClr>
                <a:srgbClr val="FFFFFF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>
                <a:solidFill>
                  <a:schemeClr val="tx1">
                    <a:lumMod val="75000"/>
                    <a:lumOff val="25000"/>
                  </a:schemeClr>
                </a:solidFill>
              </a:rPr>
              <a:t>100 Assets</a:t>
            </a:r>
          </a:p>
          <a:p>
            <a:pPr algn="l" defTabSz="449263">
              <a:buClr>
                <a:srgbClr val="FFFFFF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>
                <a:solidFill>
                  <a:schemeClr val="tx1">
                    <a:lumMod val="75000"/>
                    <a:lumOff val="25000"/>
                  </a:schemeClr>
                </a:solidFill>
              </a:rPr>
              <a:t>200 Liabilities</a:t>
            </a:r>
          </a:p>
          <a:p>
            <a:pPr algn="l" defTabSz="449263">
              <a:buClr>
                <a:srgbClr val="FFFFFF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>
                <a:solidFill>
                  <a:schemeClr val="tx1">
                    <a:lumMod val="75000"/>
                    <a:lumOff val="25000"/>
                  </a:schemeClr>
                </a:solidFill>
              </a:rPr>
              <a:t>300 Revenues</a:t>
            </a:r>
          </a:p>
        </p:txBody>
      </p:sp>
      <p:sp>
        <p:nvSpPr>
          <p:cNvPr id="12" name="Line 11"/>
          <p:cNvSpPr>
            <a:spLocks noChangeShapeType="1"/>
          </p:cNvSpPr>
          <p:nvPr/>
        </p:nvSpPr>
        <p:spPr bwMode="auto">
          <a:xfrm flipV="1">
            <a:off x="1391997" y="4020677"/>
            <a:ext cx="1265478" cy="1027550"/>
          </a:xfrm>
          <a:prstGeom prst="line">
            <a:avLst/>
          </a:prstGeom>
          <a:noFill/>
          <a:ln w="28575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" name="Line 12"/>
          <p:cNvSpPr>
            <a:spLocks noChangeShapeType="1"/>
          </p:cNvSpPr>
          <p:nvPr/>
        </p:nvSpPr>
        <p:spPr bwMode="auto">
          <a:xfrm flipV="1">
            <a:off x="2850910" y="4020677"/>
            <a:ext cx="1587" cy="1051362"/>
          </a:xfrm>
          <a:prstGeom prst="line">
            <a:avLst/>
          </a:prstGeom>
          <a:noFill/>
          <a:ln w="28575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4" name="Line 13"/>
          <p:cNvSpPr>
            <a:spLocks noChangeShapeType="1"/>
          </p:cNvSpPr>
          <p:nvPr/>
        </p:nvSpPr>
        <p:spPr bwMode="auto">
          <a:xfrm flipH="1" flipV="1">
            <a:off x="3048000" y="4020677"/>
            <a:ext cx="1184035" cy="1038662"/>
          </a:xfrm>
          <a:prstGeom prst="line">
            <a:avLst/>
          </a:prstGeom>
          <a:noFill/>
          <a:ln w="28575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5" name="Line 14"/>
          <p:cNvSpPr>
            <a:spLocks noChangeShapeType="1"/>
          </p:cNvSpPr>
          <p:nvPr/>
        </p:nvSpPr>
        <p:spPr bwMode="auto">
          <a:xfrm flipV="1">
            <a:off x="6283085" y="4051276"/>
            <a:ext cx="633412" cy="1004887"/>
          </a:xfrm>
          <a:prstGeom prst="line">
            <a:avLst/>
          </a:prstGeom>
          <a:noFill/>
          <a:ln w="28575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6" name="Line 15"/>
          <p:cNvSpPr>
            <a:spLocks noChangeShapeType="1"/>
          </p:cNvSpPr>
          <p:nvPr/>
        </p:nvSpPr>
        <p:spPr bwMode="auto">
          <a:xfrm flipH="1" flipV="1">
            <a:off x="7054610" y="4051276"/>
            <a:ext cx="622300" cy="1004887"/>
          </a:xfrm>
          <a:prstGeom prst="line">
            <a:avLst/>
          </a:prstGeom>
          <a:noFill/>
          <a:ln w="28575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Setup Scenario Example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8048730" y="6638544"/>
            <a:ext cx="1095270" cy="219456"/>
          </a:xfrm>
        </p:spPr>
        <p:txBody>
          <a:bodyPr/>
          <a:lstStyle/>
          <a:p>
            <a:r>
              <a:rPr lang="en-US" smtClean="0"/>
              <a:t>EF-QAD-280</a:t>
            </a:r>
            <a:endParaRPr lang="en-US" dirty="0"/>
          </a:p>
        </p:txBody>
      </p:sp>
      <p:sp>
        <p:nvSpPr>
          <p:cNvPr id="4" name="AutoShape 5"/>
          <p:cNvSpPr>
            <a:spLocks noChangeArrowheads="1"/>
          </p:cNvSpPr>
          <p:nvPr/>
        </p:nvSpPr>
        <p:spPr bwMode="auto">
          <a:xfrm>
            <a:off x="1987550" y="1762796"/>
            <a:ext cx="5151438" cy="3875088"/>
          </a:xfrm>
          <a:prstGeom prst="can">
            <a:avLst>
              <a:gd name="adj" fmla="val 20486"/>
            </a:avLst>
          </a:prstGeom>
          <a:solidFill>
            <a:schemeClr val="hlink"/>
          </a:solidFill>
          <a:ln w="57150">
            <a:solidFill>
              <a:srgbClr val="62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2084966" y="3586834"/>
            <a:ext cx="979488" cy="950912"/>
          </a:xfrm>
          <a:prstGeom prst="rect">
            <a:avLst/>
          </a:prstGeom>
          <a:solidFill>
            <a:srgbClr val="BCCEE8"/>
          </a:solidFill>
          <a:ln w="936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90000" tIns="91440" rIns="90000" bIns="91440" anchor="ctr"/>
          <a:lstStyle/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dirty="0"/>
              <a:t>Domain</a:t>
            </a:r>
          </a:p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dirty="0"/>
              <a:t>1</a:t>
            </a:r>
          </a:p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dirty="0"/>
              <a:t>EUR</a:t>
            </a: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3064453" y="3585246"/>
            <a:ext cx="979487" cy="950913"/>
          </a:xfrm>
          <a:prstGeom prst="rect">
            <a:avLst/>
          </a:prstGeom>
          <a:solidFill>
            <a:srgbClr val="BCCEE8"/>
          </a:solidFill>
          <a:ln w="936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90000" tIns="91440" rIns="90000" bIns="91440" anchor="ctr"/>
          <a:lstStyle/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dirty="0"/>
              <a:t>Domain</a:t>
            </a:r>
          </a:p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dirty="0"/>
              <a:t>2</a:t>
            </a:r>
          </a:p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dirty="0"/>
              <a:t>GBP</a:t>
            </a: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4043941" y="3586834"/>
            <a:ext cx="979488" cy="946150"/>
          </a:xfrm>
          <a:prstGeom prst="rect">
            <a:avLst/>
          </a:prstGeom>
          <a:solidFill>
            <a:srgbClr val="BCCEE8"/>
          </a:solidFill>
          <a:ln w="936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90000" tIns="91440" rIns="90000" bIns="91440" anchor="ctr"/>
          <a:lstStyle/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dirty="0"/>
              <a:t>Domain</a:t>
            </a:r>
          </a:p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dirty="0"/>
              <a:t>3</a:t>
            </a:r>
          </a:p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dirty="0"/>
              <a:t>USD</a:t>
            </a:r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5023428" y="3585246"/>
            <a:ext cx="979488" cy="950913"/>
          </a:xfrm>
          <a:prstGeom prst="rect">
            <a:avLst/>
          </a:prstGeom>
          <a:solidFill>
            <a:srgbClr val="BCCEE8"/>
          </a:solidFill>
          <a:ln w="936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90000" tIns="91440" rIns="90000" bIns="91440" anchor="ctr"/>
          <a:lstStyle/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dirty="0"/>
              <a:t>Domain</a:t>
            </a:r>
          </a:p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dirty="0"/>
              <a:t>4</a:t>
            </a:r>
          </a:p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dirty="0"/>
              <a:t>USD</a:t>
            </a: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6002916" y="3585246"/>
            <a:ext cx="1055688" cy="950913"/>
          </a:xfrm>
          <a:prstGeom prst="rect">
            <a:avLst/>
          </a:prstGeom>
          <a:solidFill>
            <a:srgbClr val="BCCEE8"/>
          </a:solidFill>
          <a:ln w="936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90000" tIns="91440" rIns="90000" bIns="91440" anchor="ctr"/>
          <a:lstStyle/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/>
              <a:t>Domain</a:t>
            </a:r>
          </a:p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/>
              <a:t>5</a:t>
            </a:r>
          </a:p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/>
              <a:t>CHF</a:t>
            </a:r>
          </a:p>
        </p:txBody>
      </p:sp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3003550" y="1931071"/>
            <a:ext cx="3011488" cy="4889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90000" tIns="91440" rIns="90000" bIns="91440">
            <a:spAutoFit/>
          </a:bodyPr>
          <a:lstStyle/>
          <a:p>
            <a:pPr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2000" b="1">
                <a:solidFill>
                  <a:schemeClr val="bg1"/>
                </a:solidFill>
              </a:rPr>
              <a:t>QAD EE System -  USD</a:t>
            </a:r>
          </a:p>
        </p:txBody>
      </p:sp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2144713" y="2807371"/>
            <a:ext cx="2806700" cy="550863"/>
          </a:xfrm>
          <a:prstGeom prst="rect">
            <a:avLst/>
          </a:prstGeom>
          <a:solidFill>
            <a:srgbClr val="BCCEE8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90000" tIns="91440" rIns="90000" bIns="91440" anchor="ctr"/>
          <a:lstStyle/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600" dirty="0"/>
              <a:t>GL Account Set 1</a:t>
            </a:r>
          </a:p>
        </p:txBody>
      </p:sp>
      <p:sp>
        <p:nvSpPr>
          <p:cNvPr id="12" name="Rectangle 13"/>
          <p:cNvSpPr>
            <a:spLocks noChangeArrowheads="1"/>
          </p:cNvSpPr>
          <p:nvPr/>
        </p:nvSpPr>
        <p:spPr bwMode="auto">
          <a:xfrm>
            <a:off x="5110162" y="2816896"/>
            <a:ext cx="2028825" cy="533400"/>
          </a:xfrm>
          <a:prstGeom prst="rect">
            <a:avLst/>
          </a:prstGeom>
          <a:solidFill>
            <a:srgbClr val="BCCEE8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90000" tIns="91440" rIns="90000" bIns="91440" anchor="ctr"/>
          <a:lstStyle/>
          <a:p>
            <a:pPr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600" dirty="0"/>
              <a:t>GL Account Set 2</a:t>
            </a:r>
          </a:p>
        </p:txBody>
      </p:sp>
      <p:sp>
        <p:nvSpPr>
          <p:cNvPr id="13" name="Rectangle 14"/>
          <p:cNvSpPr>
            <a:spLocks noChangeArrowheads="1"/>
          </p:cNvSpPr>
          <p:nvPr/>
        </p:nvSpPr>
        <p:spPr bwMode="auto">
          <a:xfrm>
            <a:off x="2165350" y="4798096"/>
            <a:ext cx="4727575" cy="509588"/>
          </a:xfrm>
          <a:prstGeom prst="rect">
            <a:avLst/>
          </a:prstGeom>
          <a:solidFill>
            <a:srgbClr val="BCCEE8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90000" tIns="91440" rIns="90000" bIns="91440" anchor="ctr"/>
          <a:lstStyle/>
          <a:p>
            <a:pPr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/>
              <a:t>Customer Set 1</a:t>
            </a:r>
          </a:p>
        </p:txBody>
      </p:sp>
      <p:sp>
        <p:nvSpPr>
          <p:cNvPr id="14" name="Line 15"/>
          <p:cNvSpPr>
            <a:spLocks noChangeShapeType="1"/>
          </p:cNvSpPr>
          <p:nvPr/>
        </p:nvSpPr>
        <p:spPr bwMode="auto">
          <a:xfrm flipH="1" flipV="1">
            <a:off x="2549525" y="3334421"/>
            <a:ext cx="12700" cy="258763"/>
          </a:xfrm>
          <a:prstGeom prst="line">
            <a:avLst/>
          </a:prstGeom>
          <a:noFill/>
          <a:ln w="381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5" name="Line 16"/>
          <p:cNvSpPr>
            <a:spLocks noChangeShapeType="1"/>
          </p:cNvSpPr>
          <p:nvPr/>
        </p:nvSpPr>
        <p:spPr bwMode="auto">
          <a:xfrm flipV="1">
            <a:off x="3543300" y="3345534"/>
            <a:ext cx="1588" cy="239712"/>
          </a:xfrm>
          <a:prstGeom prst="line">
            <a:avLst/>
          </a:prstGeom>
          <a:noFill/>
          <a:ln w="381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6" name="Line 17"/>
          <p:cNvSpPr>
            <a:spLocks noChangeShapeType="1"/>
          </p:cNvSpPr>
          <p:nvPr/>
        </p:nvSpPr>
        <p:spPr bwMode="auto">
          <a:xfrm flipV="1">
            <a:off x="4508500" y="3351884"/>
            <a:ext cx="1588" cy="239712"/>
          </a:xfrm>
          <a:prstGeom prst="line">
            <a:avLst/>
          </a:prstGeom>
          <a:noFill/>
          <a:ln w="381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7" name="Line 18"/>
          <p:cNvSpPr>
            <a:spLocks noChangeShapeType="1"/>
          </p:cNvSpPr>
          <p:nvPr/>
        </p:nvSpPr>
        <p:spPr bwMode="auto">
          <a:xfrm flipV="1">
            <a:off x="5505450" y="3345534"/>
            <a:ext cx="1588" cy="246062"/>
          </a:xfrm>
          <a:prstGeom prst="line">
            <a:avLst/>
          </a:prstGeom>
          <a:noFill/>
          <a:ln w="381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8" name="Line 19"/>
          <p:cNvSpPr>
            <a:spLocks noChangeShapeType="1"/>
          </p:cNvSpPr>
          <p:nvPr/>
        </p:nvSpPr>
        <p:spPr bwMode="auto">
          <a:xfrm flipV="1">
            <a:off x="6464300" y="3345534"/>
            <a:ext cx="1588" cy="246062"/>
          </a:xfrm>
          <a:prstGeom prst="line">
            <a:avLst/>
          </a:prstGeom>
          <a:noFill/>
          <a:ln w="381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9" name="Line 20"/>
          <p:cNvSpPr>
            <a:spLocks noChangeShapeType="1"/>
          </p:cNvSpPr>
          <p:nvPr/>
        </p:nvSpPr>
        <p:spPr bwMode="auto">
          <a:xfrm>
            <a:off x="2578100" y="4537746"/>
            <a:ext cx="1588" cy="255588"/>
          </a:xfrm>
          <a:prstGeom prst="line">
            <a:avLst/>
          </a:prstGeom>
          <a:noFill/>
          <a:ln w="381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" name="Line 21"/>
          <p:cNvSpPr>
            <a:spLocks noChangeShapeType="1"/>
          </p:cNvSpPr>
          <p:nvPr/>
        </p:nvSpPr>
        <p:spPr bwMode="auto">
          <a:xfrm>
            <a:off x="3549650" y="4532984"/>
            <a:ext cx="1588" cy="260350"/>
          </a:xfrm>
          <a:prstGeom prst="line">
            <a:avLst/>
          </a:prstGeom>
          <a:noFill/>
          <a:ln w="381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" name="Line 22"/>
          <p:cNvSpPr>
            <a:spLocks noChangeShapeType="1"/>
          </p:cNvSpPr>
          <p:nvPr/>
        </p:nvSpPr>
        <p:spPr bwMode="auto">
          <a:xfrm>
            <a:off x="4508500" y="4532984"/>
            <a:ext cx="1588" cy="260350"/>
          </a:xfrm>
          <a:prstGeom prst="line">
            <a:avLst/>
          </a:prstGeom>
          <a:noFill/>
          <a:ln w="381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" name="Line 23"/>
          <p:cNvSpPr>
            <a:spLocks noChangeShapeType="1"/>
          </p:cNvSpPr>
          <p:nvPr/>
        </p:nvSpPr>
        <p:spPr bwMode="auto">
          <a:xfrm>
            <a:off x="5505450" y="4526634"/>
            <a:ext cx="1588" cy="273050"/>
          </a:xfrm>
          <a:prstGeom prst="line">
            <a:avLst/>
          </a:prstGeom>
          <a:noFill/>
          <a:ln w="381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" name="Line 24"/>
          <p:cNvSpPr>
            <a:spLocks noChangeShapeType="1"/>
          </p:cNvSpPr>
          <p:nvPr/>
        </p:nvSpPr>
        <p:spPr bwMode="auto">
          <a:xfrm>
            <a:off x="6457950" y="4537746"/>
            <a:ext cx="1588" cy="261938"/>
          </a:xfrm>
          <a:prstGeom prst="line">
            <a:avLst/>
          </a:prstGeom>
          <a:noFill/>
          <a:ln w="381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Profiles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8068826" y="6638544"/>
            <a:ext cx="1075174" cy="219456"/>
          </a:xfrm>
        </p:spPr>
        <p:txBody>
          <a:bodyPr/>
          <a:lstStyle/>
          <a:p>
            <a:r>
              <a:rPr lang="en-US" smtClean="0"/>
              <a:t>EF-QAD-290</a:t>
            </a:r>
            <a:endParaRPr lang="en-US" dirty="0"/>
          </a:p>
        </p:txBody>
      </p:sp>
      <p:sp>
        <p:nvSpPr>
          <p:cNvPr id="4" name="Rectangle 15"/>
          <p:cNvSpPr>
            <a:spLocks noChangeArrowheads="1"/>
          </p:cNvSpPr>
          <p:nvPr/>
        </p:nvSpPr>
        <p:spPr bwMode="auto">
          <a:xfrm>
            <a:off x="1503432" y="847799"/>
            <a:ext cx="3252787" cy="1909763"/>
          </a:xfrm>
          <a:prstGeom prst="rect">
            <a:avLst/>
          </a:prstGeom>
          <a:solidFill>
            <a:srgbClr val="C0D3CE"/>
          </a:solidFill>
          <a:ln w="28575">
            <a:solidFill>
              <a:srgbClr val="4F4F4F"/>
            </a:solidFill>
            <a:miter lim="800000"/>
            <a:headEnd/>
            <a:tailEnd/>
          </a:ln>
          <a:effectLst/>
        </p:spPr>
        <p:txBody>
          <a:bodyPr wrap="none" lIns="82550" tIns="41275" rIns="82550" bIns="41275" anchor="ctr"/>
          <a:lstStyle/>
          <a:p>
            <a:pPr defTabSz="739775" eaLnBrk="0" hangingPunct="0"/>
            <a:endParaRPr lang="en-US" sz="1200"/>
          </a:p>
        </p:txBody>
      </p:sp>
      <p:sp>
        <p:nvSpPr>
          <p:cNvPr id="5" name="Text Box 16"/>
          <p:cNvSpPr txBox="1">
            <a:spLocks noChangeArrowheads="1"/>
          </p:cNvSpPr>
          <p:nvPr/>
        </p:nvSpPr>
        <p:spPr bwMode="auto">
          <a:xfrm>
            <a:off x="1573282" y="912887"/>
            <a:ext cx="838200" cy="2746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lang="en-US" sz="1200"/>
              <a:t>Domain A</a:t>
            </a:r>
          </a:p>
        </p:txBody>
      </p:sp>
      <p:sp>
        <p:nvSpPr>
          <p:cNvPr id="6" name="Rectangle 17"/>
          <p:cNvSpPr>
            <a:spLocks noChangeArrowheads="1"/>
          </p:cNvSpPr>
          <p:nvPr/>
        </p:nvSpPr>
        <p:spPr bwMode="auto">
          <a:xfrm>
            <a:off x="5018157" y="857324"/>
            <a:ext cx="2605087" cy="1890713"/>
          </a:xfrm>
          <a:prstGeom prst="rect">
            <a:avLst/>
          </a:prstGeom>
          <a:solidFill>
            <a:srgbClr val="C0D3CE"/>
          </a:solidFill>
          <a:ln w="28575">
            <a:solidFill>
              <a:srgbClr val="4F4F4F"/>
            </a:solidFill>
            <a:miter lim="800000"/>
            <a:headEnd/>
            <a:tailEnd/>
          </a:ln>
          <a:effectLst/>
        </p:spPr>
        <p:txBody>
          <a:bodyPr wrap="none" lIns="82550" tIns="41275" rIns="82550" bIns="41275" anchor="ctr"/>
          <a:lstStyle/>
          <a:p>
            <a:pPr defTabSz="739775" eaLnBrk="0" hangingPunct="0"/>
            <a:endParaRPr lang="en-US" sz="1200"/>
          </a:p>
        </p:txBody>
      </p:sp>
      <p:sp>
        <p:nvSpPr>
          <p:cNvPr id="7" name="Text Box 18"/>
          <p:cNvSpPr txBox="1">
            <a:spLocks noChangeArrowheads="1"/>
          </p:cNvSpPr>
          <p:nvPr/>
        </p:nvSpPr>
        <p:spPr bwMode="auto">
          <a:xfrm>
            <a:off x="6697732" y="922412"/>
            <a:ext cx="836612" cy="2746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lang="en-US" sz="1200"/>
              <a:t>Domain B</a:t>
            </a:r>
          </a:p>
        </p:txBody>
      </p:sp>
      <p:sp>
        <p:nvSpPr>
          <p:cNvPr id="8" name="Rectangle 19"/>
          <p:cNvSpPr>
            <a:spLocks noChangeArrowheads="1"/>
          </p:cNvSpPr>
          <p:nvPr/>
        </p:nvSpPr>
        <p:spPr bwMode="auto">
          <a:xfrm>
            <a:off x="2886741" y="5421387"/>
            <a:ext cx="1869478" cy="677862"/>
          </a:xfrm>
          <a:prstGeom prst="rect">
            <a:avLst/>
          </a:prstGeom>
          <a:solidFill>
            <a:srgbClr val="C0C0C0"/>
          </a:solidFill>
          <a:ln w="28575">
            <a:solidFill>
              <a:srgbClr val="4F4F4F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82550" tIns="41275" rIns="82550" bIns="41275" anchor="ctr"/>
          <a:lstStyle/>
          <a:p>
            <a:pPr defTabSz="739775" eaLnBrk="0" hangingPunct="0"/>
            <a:endParaRPr lang="en-US" sz="1200" b="1" dirty="0"/>
          </a:p>
          <a:p>
            <a:pPr defTabSz="739775" eaLnBrk="0" hangingPunct="0"/>
            <a:endParaRPr lang="en-US" sz="1200" b="1" dirty="0"/>
          </a:p>
          <a:p>
            <a:pPr defTabSz="739775" eaLnBrk="0" hangingPunct="0"/>
            <a:r>
              <a:rPr lang="en-US" sz="1200" dirty="0"/>
              <a:t>Account Shared Set 1</a:t>
            </a:r>
          </a:p>
        </p:txBody>
      </p:sp>
      <p:sp>
        <p:nvSpPr>
          <p:cNvPr id="9" name="Rectangle 20"/>
          <p:cNvSpPr>
            <a:spLocks noChangeArrowheads="1"/>
          </p:cNvSpPr>
          <p:nvPr/>
        </p:nvSpPr>
        <p:spPr bwMode="auto">
          <a:xfrm>
            <a:off x="2936981" y="5497587"/>
            <a:ext cx="1734541" cy="306387"/>
          </a:xfrm>
          <a:prstGeom prst="rect">
            <a:avLst/>
          </a:prstGeom>
          <a:solidFill>
            <a:srgbClr val="EDD1C5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82550" tIns="41275" rIns="82550" bIns="41275" anchor="ctr"/>
          <a:lstStyle/>
          <a:p>
            <a:pPr defTabSz="739775" eaLnBrk="0" hangingPunct="0"/>
            <a:r>
              <a:rPr lang="en-US" sz="1000" dirty="0"/>
              <a:t>Control Account 407100</a:t>
            </a:r>
          </a:p>
        </p:txBody>
      </p:sp>
      <p:sp>
        <p:nvSpPr>
          <p:cNvPr id="10" name="Rectangle 21"/>
          <p:cNvSpPr>
            <a:spLocks noChangeArrowheads="1"/>
          </p:cNvSpPr>
          <p:nvPr/>
        </p:nvSpPr>
        <p:spPr bwMode="auto">
          <a:xfrm>
            <a:off x="3589407" y="4352999"/>
            <a:ext cx="2109787" cy="576263"/>
          </a:xfrm>
          <a:prstGeom prst="rect">
            <a:avLst/>
          </a:prstGeom>
          <a:solidFill>
            <a:srgbClr val="EDD1C5"/>
          </a:solidFill>
          <a:ln w="28575" algn="ctr">
            <a:solidFill>
              <a:srgbClr val="4F4F4F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/>
            <a:r>
              <a:rPr lang="en-US" sz="1200"/>
              <a:t>Customer Control</a:t>
            </a:r>
          </a:p>
          <a:p>
            <a:pPr algn="ctr" defTabSz="739775" eaLnBrk="0" hangingPunct="0"/>
            <a:r>
              <a:rPr lang="en-US" sz="1200"/>
              <a:t>Account Profile</a:t>
            </a:r>
          </a:p>
        </p:txBody>
      </p:sp>
      <p:sp>
        <p:nvSpPr>
          <p:cNvPr id="11" name="Rectangle 22"/>
          <p:cNvSpPr>
            <a:spLocks noChangeArrowheads="1"/>
          </p:cNvSpPr>
          <p:nvPr/>
        </p:nvSpPr>
        <p:spPr bwMode="auto">
          <a:xfrm>
            <a:off x="5002859" y="5421387"/>
            <a:ext cx="1930503" cy="677862"/>
          </a:xfrm>
          <a:prstGeom prst="rect">
            <a:avLst/>
          </a:prstGeom>
          <a:solidFill>
            <a:srgbClr val="C0C0C0"/>
          </a:solidFill>
          <a:ln w="28575">
            <a:solidFill>
              <a:srgbClr val="4F4F4F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82550" tIns="41275" rIns="82550" bIns="41275" anchor="ctr"/>
          <a:lstStyle/>
          <a:p>
            <a:pPr defTabSz="739775" eaLnBrk="0" hangingPunct="0"/>
            <a:endParaRPr lang="en-US" sz="1200" b="1" dirty="0"/>
          </a:p>
          <a:p>
            <a:pPr defTabSz="739775" eaLnBrk="0" hangingPunct="0"/>
            <a:endParaRPr lang="en-US" sz="1200" b="1" dirty="0"/>
          </a:p>
          <a:p>
            <a:pPr defTabSz="739775" eaLnBrk="0" hangingPunct="0"/>
            <a:r>
              <a:rPr lang="en-US" sz="1200" dirty="0"/>
              <a:t>Account Shared Set 2</a:t>
            </a:r>
          </a:p>
        </p:txBody>
      </p:sp>
      <p:sp>
        <p:nvSpPr>
          <p:cNvPr id="12" name="Rectangle 23"/>
          <p:cNvSpPr>
            <a:spLocks noChangeArrowheads="1"/>
          </p:cNvSpPr>
          <p:nvPr/>
        </p:nvSpPr>
        <p:spPr bwMode="auto">
          <a:xfrm>
            <a:off x="5093292" y="5497587"/>
            <a:ext cx="1694872" cy="306387"/>
          </a:xfrm>
          <a:prstGeom prst="rect">
            <a:avLst/>
          </a:prstGeom>
          <a:solidFill>
            <a:srgbClr val="EDD1C5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82550" tIns="41275" rIns="82550" bIns="41275" anchor="ctr"/>
          <a:lstStyle/>
          <a:p>
            <a:pPr defTabSz="739775" eaLnBrk="0" hangingPunct="0"/>
            <a:r>
              <a:rPr lang="en-US" sz="1000"/>
              <a:t>Control Account 407120</a:t>
            </a:r>
          </a:p>
        </p:txBody>
      </p:sp>
      <p:sp>
        <p:nvSpPr>
          <p:cNvPr id="13" name="Rectangle 24"/>
          <p:cNvSpPr>
            <a:spLocks noChangeArrowheads="1"/>
          </p:cNvSpPr>
          <p:nvPr/>
        </p:nvSpPr>
        <p:spPr bwMode="auto">
          <a:xfrm>
            <a:off x="2940119" y="3192537"/>
            <a:ext cx="3309938" cy="677862"/>
          </a:xfrm>
          <a:prstGeom prst="rect">
            <a:avLst/>
          </a:prstGeom>
          <a:solidFill>
            <a:srgbClr val="C0C0C0"/>
          </a:solidFill>
          <a:ln w="28575">
            <a:solidFill>
              <a:srgbClr val="4F4F4F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/>
            <a:r>
              <a:rPr lang="en-US" sz="1200"/>
              <a:t>Customer Shared Set </a:t>
            </a:r>
          </a:p>
        </p:txBody>
      </p:sp>
      <p:sp>
        <p:nvSpPr>
          <p:cNvPr id="14" name="Rectangle 25"/>
          <p:cNvSpPr>
            <a:spLocks noChangeArrowheads="1"/>
          </p:cNvSpPr>
          <p:nvPr/>
        </p:nvSpPr>
        <p:spPr bwMode="auto">
          <a:xfrm>
            <a:off x="1616144" y="1257374"/>
            <a:ext cx="1109663" cy="592138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82550" tIns="41275" rIns="82550" bIns="41275" anchor="ctr"/>
          <a:lstStyle/>
          <a:p>
            <a:pPr defTabSz="739775" eaLnBrk="0" hangingPunct="0"/>
            <a:r>
              <a:rPr lang="en-US" sz="1200"/>
              <a:t>Entity 1 - US</a:t>
            </a:r>
          </a:p>
        </p:txBody>
      </p:sp>
      <p:sp>
        <p:nvSpPr>
          <p:cNvPr id="15" name="Rectangle 26"/>
          <p:cNvSpPr>
            <a:spLocks noChangeArrowheads="1"/>
          </p:cNvSpPr>
          <p:nvPr/>
        </p:nvSpPr>
        <p:spPr bwMode="auto">
          <a:xfrm>
            <a:off x="2568644" y="1666949"/>
            <a:ext cx="1109663" cy="592138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82550" tIns="41275" rIns="82550" bIns="41275" anchor="ctr"/>
          <a:lstStyle/>
          <a:p>
            <a:pPr defTabSz="739775" eaLnBrk="0" hangingPunct="0"/>
            <a:r>
              <a:rPr lang="en-US" sz="1200"/>
              <a:t>Entity 2 - UK</a:t>
            </a:r>
          </a:p>
        </p:txBody>
      </p:sp>
      <p:sp>
        <p:nvSpPr>
          <p:cNvPr id="16" name="Rectangle 27"/>
          <p:cNvSpPr>
            <a:spLocks noChangeArrowheads="1"/>
          </p:cNvSpPr>
          <p:nvPr/>
        </p:nvSpPr>
        <p:spPr bwMode="auto">
          <a:xfrm>
            <a:off x="3511619" y="2071762"/>
            <a:ext cx="1109663" cy="592137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82550" tIns="41275" rIns="82550" bIns="41275" anchor="ctr"/>
          <a:lstStyle/>
          <a:p>
            <a:pPr defTabSz="739775" eaLnBrk="0" hangingPunct="0"/>
            <a:r>
              <a:rPr lang="en-US" sz="1100" dirty="0"/>
              <a:t>Entity 3 - JPN</a:t>
            </a:r>
          </a:p>
        </p:txBody>
      </p:sp>
      <p:sp>
        <p:nvSpPr>
          <p:cNvPr id="17" name="Rectangle 28"/>
          <p:cNvSpPr>
            <a:spLocks noChangeArrowheads="1"/>
          </p:cNvSpPr>
          <p:nvPr/>
        </p:nvSpPr>
        <p:spPr bwMode="auto">
          <a:xfrm>
            <a:off x="5168969" y="1666949"/>
            <a:ext cx="1109663" cy="592138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82550" tIns="41275" rIns="82550" bIns="41275" anchor="ctr"/>
          <a:lstStyle/>
          <a:p>
            <a:pPr defTabSz="739775" eaLnBrk="0" hangingPunct="0"/>
            <a:r>
              <a:rPr lang="en-US" sz="1200"/>
              <a:t>Entity 4 - DE</a:t>
            </a:r>
          </a:p>
        </p:txBody>
      </p:sp>
      <p:sp>
        <p:nvSpPr>
          <p:cNvPr id="18" name="Rectangle 29"/>
          <p:cNvSpPr>
            <a:spLocks noChangeArrowheads="1"/>
          </p:cNvSpPr>
          <p:nvPr/>
        </p:nvSpPr>
        <p:spPr bwMode="auto">
          <a:xfrm>
            <a:off x="6111944" y="1257374"/>
            <a:ext cx="1109663" cy="592138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82550" tIns="41275" rIns="82550" bIns="41275" anchor="ctr"/>
          <a:lstStyle/>
          <a:p>
            <a:pPr defTabSz="739775" eaLnBrk="0" hangingPunct="0"/>
            <a:r>
              <a:rPr lang="en-US" sz="1200"/>
              <a:t>Entity 5 - FR</a:t>
            </a:r>
          </a:p>
        </p:txBody>
      </p:sp>
      <p:sp>
        <p:nvSpPr>
          <p:cNvPr id="19" name="Line 30"/>
          <p:cNvSpPr>
            <a:spLocks noChangeShapeType="1"/>
          </p:cNvSpPr>
          <p:nvPr/>
        </p:nvSpPr>
        <p:spPr bwMode="auto">
          <a:xfrm>
            <a:off x="5041969" y="4927674"/>
            <a:ext cx="793750" cy="485775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" name="Line 31"/>
          <p:cNvSpPr>
            <a:spLocks noChangeShapeType="1"/>
          </p:cNvSpPr>
          <p:nvPr/>
        </p:nvSpPr>
        <p:spPr bwMode="auto">
          <a:xfrm flipH="1">
            <a:off x="3784669" y="4932437"/>
            <a:ext cx="546100" cy="482600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" name="Line 32"/>
          <p:cNvSpPr>
            <a:spLocks noChangeShapeType="1"/>
          </p:cNvSpPr>
          <p:nvPr/>
        </p:nvSpPr>
        <p:spPr bwMode="auto">
          <a:xfrm>
            <a:off x="2173357" y="1844749"/>
            <a:ext cx="949325" cy="1339850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" name="Line 33"/>
          <p:cNvSpPr>
            <a:spLocks noChangeShapeType="1"/>
          </p:cNvSpPr>
          <p:nvPr/>
        </p:nvSpPr>
        <p:spPr bwMode="auto">
          <a:xfrm>
            <a:off x="3138557" y="2263849"/>
            <a:ext cx="274637" cy="919163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" name="Line 34"/>
          <p:cNvSpPr>
            <a:spLocks noChangeShapeType="1"/>
          </p:cNvSpPr>
          <p:nvPr/>
        </p:nvSpPr>
        <p:spPr bwMode="auto">
          <a:xfrm flipH="1">
            <a:off x="3818007" y="2660724"/>
            <a:ext cx="174625" cy="520700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" name="Line 35"/>
          <p:cNvSpPr>
            <a:spLocks noChangeShapeType="1"/>
          </p:cNvSpPr>
          <p:nvPr/>
        </p:nvSpPr>
        <p:spPr bwMode="auto">
          <a:xfrm flipH="1">
            <a:off x="5481707" y="2260674"/>
            <a:ext cx="250825" cy="915988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5" name="Line 36"/>
          <p:cNvSpPr>
            <a:spLocks noChangeShapeType="1"/>
          </p:cNvSpPr>
          <p:nvPr/>
        </p:nvSpPr>
        <p:spPr bwMode="auto">
          <a:xfrm flipH="1">
            <a:off x="6030982" y="1851099"/>
            <a:ext cx="635000" cy="1336675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6" name="Line 37"/>
          <p:cNvSpPr>
            <a:spLocks noChangeShapeType="1"/>
          </p:cNvSpPr>
          <p:nvPr/>
        </p:nvSpPr>
        <p:spPr bwMode="auto">
          <a:xfrm flipH="1" flipV="1">
            <a:off x="3484632" y="3875162"/>
            <a:ext cx="650875" cy="469900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 type="arrow" w="med" len="med"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7" name="Line 38"/>
          <p:cNvSpPr>
            <a:spLocks noChangeShapeType="1"/>
          </p:cNvSpPr>
          <p:nvPr/>
        </p:nvSpPr>
        <p:spPr bwMode="auto">
          <a:xfrm flipV="1">
            <a:off x="4987994" y="3867224"/>
            <a:ext cx="765175" cy="476250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 type="arrow" w="med" len="med"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38138" indent="-338138" defTabSz="449263">
              <a:spcBef>
                <a:spcPts val="900"/>
              </a:spcBef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400" dirty="0" smtClean="0"/>
              <a:t>Each customer, supplier, entity, and employee is linked to a business relation code</a:t>
            </a:r>
          </a:p>
          <a:p>
            <a:pPr marL="338138" indent="-338138" defTabSz="449263">
              <a:spcBef>
                <a:spcPts val="900"/>
              </a:spcBef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400" dirty="0" smtClean="0"/>
              <a:t>Defined at database or domain level</a:t>
            </a:r>
          </a:p>
          <a:p>
            <a:pPr marL="338138" indent="-338138" defTabSz="449263">
              <a:spcBef>
                <a:spcPts val="900"/>
              </a:spcBef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400" dirty="0" smtClean="0"/>
              <a:t>Can be created when creating a new customer or supplier</a:t>
            </a:r>
          </a:p>
          <a:p>
            <a:pPr marL="338138" indent="-338138" defTabSz="449263">
              <a:spcBef>
                <a:spcPts val="900"/>
              </a:spcBef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400" dirty="0" smtClean="0"/>
              <a:t>Business relations have different address types</a:t>
            </a:r>
          </a:p>
          <a:p>
            <a:pPr marL="738188" lvl="1" indent="-280988" defTabSz="449263">
              <a:spcBef>
                <a:spcPts val="625"/>
              </a:spcBef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en-GB" sz="2000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Business Relation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008536" y="6638544"/>
            <a:ext cx="1135464" cy="219456"/>
          </a:xfrm>
        </p:spPr>
        <p:txBody>
          <a:bodyPr/>
          <a:lstStyle/>
          <a:p>
            <a:r>
              <a:rPr lang="en-US" smtClean="0"/>
              <a:t>EF-QAD-300</a:t>
            </a:r>
            <a:endParaRPr lang="en-US" dirty="0"/>
          </a:p>
        </p:txBody>
      </p:sp>
      <p:graphicFrame>
        <p:nvGraphicFramePr>
          <p:cNvPr id="5" name="Group 18"/>
          <p:cNvGraphicFramePr>
            <a:graphicFrameLocks/>
          </p:cNvGraphicFramePr>
          <p:nvPr/>
        </p:nvGraphicFramePr>
        <p:xfrm>
          <a:off x="1244077" y="4196341"/>
          <a:ext cx="6642100" cy="1257300"/>
        </p:xfrm>
        <a:graphic>
          <a:graphicData uri="http://schemas.openxmlformats.org/drawingml/2006/table">
            <a:tbl>
              <a:tblPr/>
              <a:tblGrid>
                <a:gridCol w="3321050"/>
                <a:gridCol w="3321050"/>
              </a:tblGrid>
              <a:tr h="1257300">
                <a:tc>
                  <a:txBody>
                    <a:bodyPr/>
                    <a:lstStyle/>
                    <a:p>
                      <a:pPr marL="457200" marR="0" lvl="1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625"/>
                        </a:spcBef>
                        <a:spcAft>
                          <a:spcPct val="0"/>
                        </a:spcAft>
                        <a:buClr>
                          <a:srgbClr val="2461AA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 Head office</a:t>
                      </a:r>
                    </a:p>
                    <a:p>
                      <a:pPr marL="457200" marR="0" lvl="1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625"/>
                        </a:spcBef>
                        <a:spcAft>
                          <a:spcPct val="0"/>
                        </a:spcAft>
                        <a:buClr>
                          <a:srgbClr val="2461AA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 Ship-to</a:t>
                      </a:r>
                    </a:p>
                    <a:p>
                      <a:pPr marL="457200" marR="0" lvl="1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625"/>
                        </a:spcBef>
                        <a:spcAft>
                          <a:spcPct val="0"/>
                        </a:spcAft>
                        <a:buClr>
                          <a:srgbClr val="2461AA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 Reminder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T="91440" marB="91440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625"/>
                        </a:spcBef>
                        <a:spcAft>
                          <a:spcPct val="0"/>
                        </a:spcAft>
                        <a:buClr>
                          <a:srgbClr val="2461AA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 Remittance </a:t>
                      </a:r>
                    </a:p>
                    <a:p>
                      <a:pPr marL="457200" marR="0" lvl="1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625"/>
                        </a:spcBef>
                        <a:spcAft>
                          <a:spcPct val="0"/>
                        </a:spcAft>
                        <a:buClr>
                          <a:srgbClr val="2461AA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 Dock </a:t>
                      </a:r>
                    </a:p>
                    <a:p>
                      <a:pPr marL="457200" marR="0" lvl="1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625"/>
                        </a:spcBef>
                        <a:spcAft>
                          <a:spcPct val="0"/>
                        </a:spcAft>
                        <a:buClr>
                          <a:srgbClr val="2461AA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 End User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T="91440" marB="91440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Business Relation Hierarchy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8005203" y="6638544"/>
            <a:ext cx="1138797" cy="219456"/>
          </a:xfrm>
        </p:spPr>
        <p:txBody>
          <a:bodyPr/>
          <a:lstStyle/>
          <a:p>
            <a:r>
              <a:rPr lang="en-US" smtClean="0"/>
              <a:t>EF-QAD-310</a:t>
            </a:r>
            <a:endParaRPr 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145615" y="2637226"/>
            <a:ext cx="944563" cy="606425"/>
          </a:xfrm>
          <a:prstGeom prst="rect">
            <a:avLst/>
          </a:prstGeom>
          <a:solidFill>
            <a:srgbClr val="8DABD7"/>
          </a:solidFill>
          <a:ln w="57150" algn="ctr">
            <a:solidFill>
              <a:srgbClr val="DFDFF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tIns="91440" bIns="91440"/>
          <a:lstStyle/>
          <a:p>
            <a:r>
              <a:rPr lang="en-US" sz="1200" b="1">
                <a:solidFill>
                  <a:schemeClr val="bg1"/>
                </a:solidFill>
              </a:rPr>
              <a:t>Customer</a:t>
            </a: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139265" y="3329376"/>
            <a:ext cx="958850" cy="596900"/>
          </a:xfrm>
          <a:prstGeom prst="rect">
            <a:avLst/>
          </a:prstGeom>
          <a:solidFill>
            <a:srgbClr val="8DABD7"/>
          </a:solidFill>
          <a:ln w="57150" algn="ctr">
            <a:solidFill>
              <a:srgbClr val="DFDFF1"/>
            </a:solidFill>
            <a:miter lim="800000"/>
            <a:headEnd/>
            <a:tailEnd/>
          </a:ln>
          <a:effectLst/>
        </p:spPr>
        <p:txBody>
          <a:bodyPr wrap="none" tIns="91440" bIns="91440"/>
          <a:lstStyle/>
          <a:p>
            <a:r>
              <a:rPr lang="en-US" sz="1200" b="1">
                <a:solidFill>
                  <a:schemeClr val="bg1"/>
                </a:solidFill>
              </a:rPr>
              <a:t>Supplier</a:t>
            </a: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3523690" y="2980126"/>
            <a:ext cx="1524000" cy="5539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57150" algn="ctr">
            <a:solidFill>
              <a:schemeClr val="folHlink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tIns="91440" bIns="91440">
            <a:spAutoFit/>
          </a:bodyPr>
          <a:lstStyle/>
          <a:p>
            <a:r>
              <a:rPr lang="en-US" sz="1200" b="1">
                <a:solidFill>
                  <a:schemeClr val="tx1">
                    <a:lumMod val="75000"/>
                    <a:lumOff val="25000"/>
                  </a:schemeClr>
                </a:solidFill>
              </a:rPr>
              <a:t>Business</a:t>
            </a:r>
          </a:p>
          <a:p>
            <a:r>
              <a:rPr lang="en-US" sz="1200" b="1">
                <a:solidFill>
                  <a:schemeClr val="tx1">
                    <a:lumMod val="75000"/>
                    <a:lumOff val="25000"/>
                  </a:schemeClr>
                </a:solidFill>
              </a:rPr>
              <a:t>Relation</a:t>
            </a: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3523690" y="4580326"/>
            <a:ext cx="1524000" cy="5539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57150" algn="ctr">
            <a:solidFill>
              <a:schemeClr val="folHlink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tIns="91440" bIns="91440">
            <a:spAutoFit/>
          </a:bodyPr>
          <a:lstStyle/>
          <a:p>
            <a:r>
              <a:rPr lang="en-US" sz="1200" b="1">
                <a:solidFill>
                  <a:schemeClr val="tx1">
                    <a:lumMod val="75000"/>
                    <a:lumOff val="25000"/>
                  </a:schemeClr>
                </a:solidFill>
              </a:rPr>
              <a:t>Business</a:t>
            </a:r>
          </a:p>
          <a:p>
            <a:r>
              <a:rPr lang="en-US" sz="1200" b="1">
                <a:solidFill>
                  <a:schemeClr val="tx1">
                    <a:lumMod val="75000"/>
                    <a:lumOff val="25000"/>
                  </a:schemeClr>
                </a:solidFill>
              </a:rPr>
              <a:t>Relation</a:t>
            </a: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3523690" y="5342326"/>
            <a:ext cx="1524000" cy="5539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57150" algn="ctr">
            <a:solidFill>
              <a:schemeClr val="folHlink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tIns="91440" bIns="91440">
            <a:spAutoFit/>
          </a:bodyPr>
          <a:lstStyle/>
          <a:p>
            <a:r>
              <a:rPr lang="en-US" sz="1200" b="1">
                <a:solidFill>
                  <a:schemeClr val="tx1">
                    <a:lumMod val="75000"/>
                    <a:lumOff val="25000"/>
                  </a:schemeClr>
                </a:solidFill>
              </a:rPr>
              <a:t>Business</a:t>
            </a:r>
          </a:p>
          <a:p>
            <a:r>
              <a:rPr lang="en-US" sz="1200" b="1">
                <a:solidFill>
                  <a:schemeClr val="tx1">
                    <a:lumMod val="75000"/>
                    <a:lumOff val="25000"/>
                  </a:schemeClr>
                </a:solidFill>
              </a:rPr>
              <a:t>Relation</a:t>
            </a: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3523690" y="1341826"/>
            <a:ext cx="1524000" cy="5539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57150" algn="ctr">
            <a:solidFill>
              <a:schemeClr val="folHlink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tIns="91440" bIns="91440">
            <a:spAutoFit/>
          </a:bodyPr>
          <a:lstStyle/>
          <a:p>
            <a:r>
              <a:rPr lang="en-US" sz="1200" b="1">
                <a:solidFill>
                  <a:schemeClr val="tx1">
                    <a:lumMod val="75000"/>
                    <a:lumOff val="25000"/>
                  </a:schemeClr>
                </a:solidFill>
              </a:rPr>
              <a:t>Business</a:t>
            </a:r>
          </a:p>
          <a:p>
            <a:r>
              <a:rPr lang="en-US" sz="1200" b="1">
                <a:solidFill>
                  <a:schemeClr val="tx1">
                    <a:lumMod val="75000"/>
                    <a:lumOff val="25000"/>
                  </a:schemeClr>
                </a:solidFill>
              </a:rPr>
              <a:t>Relation</a:t>
            </a:r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3523690" y="2103826"/>
            <a:ext cx="1524000" cy="5539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57150" algn="ctr">
            <a:solidFill>
              <a:schemeClr val="folHlink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tIns="91440" bIns="91440">
            <a:spAutoFit/>
          </a:bodyPr>
          <a:lstStyle/>
          <a:p>
            <a:r>
              <a:rPr lang="en-US" sz="1200" b="1">
                <a:solidFill>
                  <a:schemeClr val="tx1">
                    <a:lumMod val="75000"/>
                    <a:lumOff val="25000"/>
                  </a:schemeClr>
                </a:solidFill>
              </a:rPr>
              <a:t>Business</a:t>
            </a:r>
          </a:p>
          <a:p>
            <a:r>
              <a:rPr lang="en-US" sz="1200" b="1">
                <a:solidFill>
                  <a:schemeClr val="tx1">
                    <a:lumMod val="75000"/>
                    <a:lumOff val="25000"/>
                  </a:schemeClr>
                </a:solidFill>
              </a:rPr>
              <a:t>Relation</a:t>
            </a:r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3523690" y="3665926"/>
            <a:ext cx="1524000" cy="5539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57150" algn="ctr">
            <a:solidFill>
              <a:schemeClr val="folHlink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tIns="91440" bIns="91440">
            <a:spAutoFit/>
          </a:bodyPr>
          <a:lstStyle/>
          <a:p>
            <a:r>
              <a:rPr lang="en-US" sz="1200" b="1">
                <a:solidFill>
                  <a:schemeClr val="tx1">
                    <a:lumMod val="75000"/>
                    <a:lumOff val="25000"/>
                  </a:schemeClr>
                </a:solidFill>
              </a:rPr>
              <a:t>Business</a:t>
            </a:r>
          </a:p>
          <a:p>
            <a:r>
              <a:rPr lang="en-US" sz="1200" b="1">
                <a:solidFill>
                  <a:schemeClr val="tx1">
                    <a:lumMod val="75000"/>
                    <a:lumOff val="25000"/>
                  </a:schemeClr>
                </a:solidFill>
              </a:rPr>
              <a:t>Relation</a:t>
            </a:r>
          </a:p>
        </p:txBody>
      </p:sp>
      <p:sp>
        <p:nvSpPr>
          <p:cNvPr id="12" name="Rectangle 16"/>
          <p:cNvSpPr>
            <a:spLocks noChangeArrowheads="1"/>
          </p:cNvSpPr>
          <p:nvPr/>
        </p:nvSpPr>
        <p:spPr bwMode="auto">
          <a:xfrm>
            <a:off x="6605028" y="1913326"/>
            <a:ext cx="1400175" cy="996950"/>
          </a:xfrm>
          <a:prstGeom prst="rect">
            <a:avLst/>
          </a:prstGeom>
          <a:solidFill>
            <a:schemeClr val="folHlink"/>
          </a:solidFill>
          <a:ln w="57150" algn="ctr">
            <a:solidFill>
              <a:schemeClr val="tx2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tIns="91440" bIns="91440" anchor="ctr" anchorCtr="1"/>
          <a:lstStyle/>
          <a:p>
            <a:r>
              <a:rPr lang="en-US" sz="1200" b="1">
                <a:solidFill>
                  <a:schemeClr val="bg1"/>
                </a:solidFill>
              </a:rPr>
              <a:t>Corporate </a:t>
            </a:r>
          </a:p>
          <a:p>
            <a:r>
              <a:rPr lang="en-US" sz="1200" b="1">
                <a:solidFill>
                  <a:schemeClr val="bg1"/>
                </a:solidFill>
              </a:rPr>
              <a:t>Group</a:t>
            </a:r>
          </a:p>
        </p:txBody>
      </p:sp>
      <p:sp>
        <p:nvSpPr>
          <p:cNvPr id="13" name="Rectangle 21"/>
          <p:cNvSpPr>
            <a:spLocks noChangeArrowheads="1"/>
          </p:cNvSpPr>
          <p:nvPr/>
        </p:nvSpPr>
        <p:spPr bwMode="auto">
          <a:xfrm>
            <a:off x="1145615" y="1684726"/>
            <a:ext cx="944563" cy="606425"/>
          </a:xfrm>
          <a:prstGeom prst="rect">
            <a:avLst/>
          </a:prstGeom>
          <a:solidFill>
            <a:srgbClr val="8DABD7"/>
          </a:solidFill>
          <a:ln w="57150" algn="ctr">
            <a:solidFill>
              <a:srgbClr val="DFDFF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tIns="91440" bIns="91440"/>
          <a:lstStyle/>
          <a:p>
            <a:r>
              <a:rPr lang="en-US" sz="1200" b="1">
                <a:solidFill>
                  <a:schemeClr val="bg1"/>
                </a:solidFill>
              </a:rPr>
              <a:t>Customer</a:t>
            </a:r>
            <a:br>
              <a:rPr lang="en-US" sz="1200" b="1">
                <a:solidFill>
                  <a:schemeClr val="bg1"/>
                </a:solidFill>
              </a:rPr>
            </a:br>
            <a:endParaRPr lang="en-US" sz="1200" b="1">
              <a:solidFill>
                <a:schemeClr val="bg1"/>
              </a:solidFill>
            </a:endParaRPr>
          </a:p>
        </p:txBody>
      </p:sp>
      <p:sp>
        <p:nvSpPr>
          <p:cNvPr id="14" name="Rectangle 23"/>
          <p:cNvSpPr>
            <a:spLocks noChangeArrowheads="1"/>
          </p:cNvSpPr>
          <p:nvPr/>
        </p:nvSpPr>
        <p:spPr bwMode="auto">
          <a:xfrm>
            <a:off x="1024930" y="4560230"/>
            <a:ext cx="1154111" cy="606425"/>
          </a:xfrm>
          <a:prstGeom prst="rect">
            <a:avLst/>
          </a:prstGeom>
          <a:solidFill>
            <a:srgbClr val="8DABD7"/>
          </a:solidFill>
          <a:ln w="57150" algn="ctr">
            <a:solidFill>
              <a:srgbClr val="DFDFF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tIns="91440" bIns="91440"/>
          <a:lstStyle/>
          <a:p>
            <a:r>
              <a:rPr lang="en-US" sz="1200" b="1">
                <a:solidFill>
                  <a:schemeClr val="bg1"/>
                </a:solidFill>
              </a:rPr>
              <a:t>Inter</a:t>
            </a:r>
            <a:br>
              <a:rPr lang="en-US" sz="1200" b="1">
                <a:solidFill>
                  <a:schemeClr val="bg1"/>
                </a:solidFill>
              </a:rPr>
            </a:br>
            <a:r>
              <a:rPr lang="en-US" sz="1200" b="1">
                <a:solidFill>
                  <a:schemeClr val="bg1"/>
                </a:solidFill>
              </a:rPr>
              <a:t>Company 1</a:t>
            </a:r>
          </a:p>
        </p:txBody>
      </p:sp>
      <p:sp>
        <p:nvSpPr>
          <p:cNvPr id="15" name="Rectangle 24"/>
          <p:cNvSpPr>
            <a:spLocks noChangeArrowheads="1"/>
          </p:cNvSpPr>
          <p:nvPr/>
        </p:nvSpPr>
        <p:spPr bwMode="auto">
          <a:xfrm>
            <a:off x="1024930" y="5322230"/>
            <a:ext cx="1154111" cy="606425"/>
          </a:xfrm>
          <a:prstGeom prst="rect">
            <a:avLst/>
          </a:prstGeom>
          <a:solidFill>
            <a:srgbClr val="8DABD7"/>
          </a:solidFill>
          <a:ln w="57150" algn="ctr">
            <a:solidFill>
              <a:srgbClr val="DFDFF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tIns="91440" bIns="91440"/>
          <a:lstStyle/>
          <a:p>
            <a:r>
              <a:rPr lang="en-US" sz="1200" b="1">
                <a:solidFill>
                  <a:schemeClr val="bg1"/>
                </a:solidFill>
              </a:rPr>
              <a:t>Inter</a:t>
            </a:r>
          </a:p>
          <a:p>
            <a:r>
              <a:rPr lang="en-US" sz="1200" b="1">
                <a:solidFill>
                  <a:schemeClr val="bg1"/>
                </a:solidFill>
              </a:rPr>
              <a:t>Company 2</a:t>
            </a:r>
          </a:p>
        </p:txBody>
      </p:sp>
      <p:sp>
        <p:nvSpPr>
          <p:cNvPr id="16" name="Rectangle 26"/>
          <p:cNvSpPr>
            <a:spLocks noChangeArrowheads="1"/>
          </p:cNvSpPr>
          <p:nvPr/>
        </p:nvSpPr>
        <p:spPr bwMode="auto">
          <a:xfrm>
            <a:off x="1142440" y="987814"/>
            <a:ext cx="944563" cy="606425"/>
          </a:xfrm>
          <a:prstGeom prst="rect">
            <a:avLst/>
          </a:prstGeom>
          <a:solidFill>
            <a:srgbClr val="8DABD7"/>
          </a:solidFill>
          <a:ln w="57150" algn="ctr">
            <a:solidFill>
              <a:srgbClr val="DFDFF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tIns="91440" bIns="91440"/>
          <a:lstStyle/>
          <a:p>
            <a:r>
              <a:rPr lang="en-US" sz="1200" b="1">
                <a:solidFill>
                  <a:schemeClr val="bg1"/>
                </a:solidFill>
              </a:rPr>
              <a:t>Customer</a:t>
            </a:r>
            <a:br>
              <a:rPr lang="en-US" sz="1200" b="1">
                <a:solidFill>
                  <a:schemeClr val="bg1"/>
                </a:solidFill>
              </a:rPr>
            </a:br>
            <a:endParaRPr lang="en-US" sz="1200" b="1">
              <a:solidFill>
                <a:schemeClr val="bg1"/>
              </a:solidFill>
            </a:endParaRPr>
          </a:p>
        </p:txBody>
      </p:sp>
      <p:sp>
        <p:nvSpPr>
          <p:cNvPr id="17" name="Rectangle 27"/>
          <p:cNvSpPr>
            <a:spLocks noChangeArrowheads="1"/>
          </p:cNvSpPr>
          <p:nvPr/>
        </p:nvSpPr>
        <p:spPr bwMode="auto">
          <a:xfrm>
            <a:off x="6605028" y="3885001"/>
            <a:ext cx="1400175" cy="996950"/>
          </a:xfrm>
          <a:prstGeom prst="rect">
            <a:avLst/>
          </a:prstGeom>
          <a:solidFill>
            <a:schemeClr val="folHlink"/>
          </a:solidFill>
          <a:ln w="57150" algn="ctr">
            <a:solidFill>
              <a:schemeClr val="tx2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tIns="91440" bIns="91440" anchor="ctr" anchorCtr="1"/>
          <a:lstStyle/>
          <a:p>
            <a:r>
              <a:rPr lang="en-US" sz="1200" b="1">
                <a:solidFill>
                  <a:schemeClr val="bg1"/>
                </a:solidFill>
              </a:rPr>
              <a:t>Corporate </a:t>
            </a:r>
          </a:p>
          <a:p>
            <a:r>
              <a:rPr lang="en-US" sz="1200" b="1">
                <a:solidFill>
                  <a:schemeClr val="bg1"/>
                </a:solidFill>
              </a:rPr>
              <a:t>Group</a:t>
            </a:r>
          </a:p>
        </p:txBody>
      </p:sp>
      <p:cxnSp>
        <p:nvCxnSpPr>
          <p:cNvPr id="18" name="AutoShape 31"/>
          <p:cNvCxnSpPr>
            <a:cxnSpLocks noChangeShapeType="1"/>
            <a:stCxn id="13" idx="3"/>
            <a:endCxn id="9" idx="1"/>
          </p:cNvCxnSpPr>
          <p:nvPr/>
        </p:nvCxnSpPr>
        <p:spPr bwMode="auto">
          <a:xfrm flipV="1">
            <a:off x="2090178" y="1618825"/>
            <a:ext cx="1433512" cy="369114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</p:cxnSp>
      <p:cxnSp>
        <p:nvCxnSpPr>
          <p:cNvPr id="19" name="AutoShape 32"/>
          <p:cNvCxnSpPr>
            <a:cxnSpLocks noChangeShapeType="1"/>
            <a:stCxn id="16" idx="3"/>
            <a:endCxn id="9" idx="1"/>
          </p:cNvCxnSpPr>
          <p:nvPr/>
        </p:nvCxnSpPr>
        <p:spPr bwMode="auto">
          <a:xfrm>
            <a:off x="2087003" y="1291027"/>
            <a:ext cx="1436687" cy="327798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</p:cxnSp>
      <p:cxnSp>
        <p:nvCxnSpPr>
          <p:cNvPr id="20" name="AutoShape 33"/>
          <p:cNvCxnSpPr>
            <a:cxnSpLocks noChangeShapeType="1"/>
            <a:stCxn id="4" idx="3"/>
            <a:endCxn id="6" idx="1"/>
          </p:cNvCxnSpPr>
          <p:nvPr/>
        </p:nvCxnSpPr>
        <p:spPr bwMode="auto">
          <a:xfrm>
            <a:off x="2090178" y="2940439"/>
            <a:ext cx="1433512" cy="316686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</p:cxnSp>
      <p:cxnSp>
        <p:nvCxnSpPr>
          <p:cNvPr id="21" name="AutoShape 34"/>
          <p:cNvCxnSpPr>
            <a:cxnSpLocks noChangeShapeType="1"/>
            <a:stCxn id="5" idx="3"/>
            <a:endCxn id="6" idx="1"/>
          </p:cNvCxnSpPr>
          <p:nvPr/>
        </p:nvCxnSpPr>
        <p:spPr bwMode="auto">
          <a:xfrm flipV="1">
            <a:off x="2098115" y="3257125"/>
            <a:ext cx="1425575" cy="370701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</p:cxnSp>
      <p:cxnSp>
        <p:nvCxnSpPr>
          <p:cNvPr id="22" name="AutoShape 35"/>
          <p:cNvCxnSpPr>
            <a:cxnSpLocks noChangeShapeType="1"/>
            <a:stCxn id="14" idx="3"/>
            <a:endCxn id="7" idx="1"/>
          </p:cNvCxnSpPr>
          <p:nvPr/>
        </p:nvCxnSpPr>
        <p:spPr bwMode="auto">
          <a:xfrm flipV="1">
            <a:off x="2179041" y="4857325"/>
            <a:ext cx="1344649" cy="6118"/>
          </a:xfrm>
          <a:prstGeom prst="straightConnector1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  <p:cxnSp>
        <p:nvCxnSpPr>
          <p:cNvPr id="23" name="AutoShape 36"/>
          <p:cNvCxnSpPr>
            <a:cxnSpLocks noChangeShapeType="1"/>
            <a:stCxn id="15" idx="3"/>
            <a:endCxn id="8" idx="1"/>
          </p:cNvCxnSpPr>
          <p:nvPr/>
        </p:nvCxnSpPr>
        <p:spPr bwMode="auto">
          <a:xfrm flipV="1">
            <a:off x="2179041" y="5619325"/>
            <a:ext cx="1344649" cy="6118"/>
          </a:xfrm>
          <a:prstGeom prst="straightConnector1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  <p:cxnSp>
        <p:nvCxnSpPr>
          <p:cNvPr id="24" name="AutoShape 37"/>
          <p:cNvCxnSpPr>
            <a:cxnSpLocks noChangeShapeType="1"/>
            <a:stCxn id="10" idx="3"/>
            <a:endCxn id="12" idx="1"/>
          </p:cNvCxnSpPr>
          <p:nvPr/>
        </p:nvCxnSpPr>
        <p:spPr bwMode="auto">
          <a:xfrm>
            <a:off x="5047690" y="2380825"/>
            <a:ext cx="1557338" cy="30976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chemeClr val="hlink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5" name="AutoShape 38"/>
          <p:cNvCxnSpPr>
            <a:cxnSpLocks noChangeShapeType="1"/>
            <a:stCxn id="6" idx="3"/>
            <a:endCxn id="12" idx="1"/>
          </p:cNvCxnSpPr>
          <p:nvPr/>
        </p:nvCxnSpPr>
        <p:spPr bwMode="auto">
          <a:xfrm flipV="1">
            <a:off x="5047690" y="2411801"/>
            <a:ext cx="1557338" cy="845324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</p:cxnSp>
      <p:cxnSp>
        <p:nvCxnSpPr>
          <p:cNvPr id="26" name="AutoShape 40"/>
          <p:cNvCxnSpPr>
            <a:cxnSpLocks noChangeShapeType="1"/>
            <a:stCxn id="7" idx="3"/>
            <a:endCxn id="17" idx="1"/>
          </p:cNvCxnSpPr>
          <p:nvPr/>
        </p:nvCxnSpPr>
        <p:spPr bwMode="auto">
          <a:xfrm flipV="1">
            <a:off x="5047690" y="4383476"/>
            <a:ext cx="1557338" cy="473849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</p:cxnSp>
      <p:cxnSp>
        <p:nvCxnSpPr>
          <p:cNvPr id="27" name="AutoShape 41"/>
          <p:cNvCxnSpPr>
            <a:cxnSpLocks noChangeShapeType="1"/>
            <a:stCxn id="8" idx="3"/>
            <a:endCxn id="17" idx="1"/>
          </p:cNvCxnSpPr>
          <p:nvPr/>
        </p:nvCxnSpPr>
        <p:spPr bwMode="auto">
          <a:xfrm flipV="1">
            <a:off x="5047690" y="4383476"/>
            <a:ext cx="1557338" cy="1235849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</p:cxnSp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 2010 Template.potx</Template>
  <TotalTime>937</TotalTime>
  <Words>707</Words>
  <Application>Microsoft Office PowerPoint</Application>
  <PresentationFormat>On-screen Show (4:3)</PresentationFormat>
  <Paragraphs>246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QAD 2010 Template</vt:lpstr>
      <vt:lpstr> QAD Financials Concepts</vt:lpstr>
      <vt:lpstr>Overview</vt:lpstr>
      <vt:lpstr>Business Model</vt:lpstr>
      <vt:lpstr>Four Levels of Data</vt:lpstr>
      <vt:lpstr>Shared Sets</vt:lpstr>
      <vt:lpstr>Data Setup Scenario Example</vt:lpstr>
      <vt:lpstr>Profiles</vt:lpstr>
      <vt:lpstr>Business Relation</vt:lpstr>
      <vt:lpstr>Business Relation Hierarchy</vt:lpstr>
      <vt:lpstr>Accounting Layers</vt:lpstr>
      <vt:lpstr>Accounting Layers and Reporting</vt:lpstr>
      <vt:lpstr>Daybooks</vt:lpstr>
      <vt:lpstr>GL Account Create</vt:lpstr>
      <vt:lpstr>GL Analytical Coding Segments</vt:lpstr>
      <vt:lpstr>Slide 15</vt:lpstr>
      <vt:lpstr>Dual Base Currency</vt:lpstr>
      <vt:lpstr>Definitions</vt:lpstr>
      <vt:lpstr>Example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jdk</dc:creator>
  <cp:lastModifiedBy>ymg</cp:lastModifiedBy>
  <cp:revision>78</cp:revision>
  <dcterms:created xsi:type="dcterms:W3CDTF">2010-10-05T00:44:07Z</dcterms:created>
  <dcterms:modified xsi:type="dcterms:W3CDTF">2013-05-07T13:34:10Z</dcterms:modified>
</cp:coreProperties>
</file>