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6"/>
  </p:notesMasterIdLst>
  <p:handoutMasterIdLst>
    <p:handoutMasterId r:id="rId47"/>
  </p:handoutMasterIdLst>
  <p:sldIdLst>
    <p:sldId id="343" r:id="rId2"/>
    <p:sldId id="265" r:id="rId3"/>
    <p:sldId id="307" r:id="rId4"/>
    <p:sldId id="346" r:id="rId5"/>
    <p:sldId id="314" r:id="rId6"/>
    <p:sldId id="347" r:id="rId7"/>
    <p:sldId id="344" r:id="rId8"/>
    <p:sldId id="348" r:id="rId9"/>
    <p:sldId id="349" r:id="rId10"/>
    <p:sldId id="311" r:id="rId11"/>
    <p:sldId id="350" r:id="rId12"/>
    <p:sldId id="351" r:id="rId13"/>
    <p:sldId id="315" r:id="rId14"/>
    <p:sldId id="316" r:id="rId15"/>
    <p:sldId id="317" r:id="rId16"/>
    <p:sldId id="319" r:id="rId17"/>
    <p:sldId id="320" r:id="rId18"/>
    <p:sldId id="339" r:id="rId19"/>
    <p:sldId id="325" r:id="rId20"/>
    <p:sldId id="352" r:id="rId21"/>
    <p:sldId id="321" r:id="rId22"/>
    <p:sldId id="353" r:id="rId23"/>
    <p:sldId id="322" r:id="rId24"/>
    <p:sldId id="345" r:id="rId25"/>
    <p:sldId id="354" r:id="rId26"/>
    <p:sldId id="323" r:id="rId27"/>
    <p:sldId id="355" r:id="rId28"/>
    <p:sldId id="324" r:id="rId29"/>
    <p:sldId id="335" r:id="rId30"/>
    <p:sldId id="326" r:id="rId31"/>
    <p:sldId id="328" r:id="rId32"/>
    <p:sldId id="340" r:id="rId33"/>
    <p:sldId id="341" r:id="rId34"/>
    <p:sldId id="342" r:id="rId35"/>
    <p:sldId id="356" r:id="rId36"/>
    <p:sldId id="358" r:id="rId37"/>
    <p:sldId id="330" r:id="rId38"/>
    <p:sldId id="331" r:id="rId39"/>
    <p:sldId id="332" r:id="rId40"/>
    <p:sldId id="333" r:id="rId41"/>
    <p:sldId id="334" r:id="rId42"/>
    <p:sldId id="336" r:id="rId43"/>
    <p:sldId id="338" r:id="rId44"/>
    <p:sldId id="337" r:id="rId45"/>
  </p:sldIdLst>
  <p:sldSz cx="9144000" cy="6858000" type="screen4x3"/>
  <p:notesSz cx="7019925" cy="9305925"/>
  <p:custDataLst>
    <p:tags r:id="rId4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4F81BD"/>
    <a:srgbClr val="C2DBF6"/>
    <a:srgbClr val="A3E0FF"/>
    <a:srgbClr val="D5F1FF"/>
    <a:srgbClr val="FEA46A"/>
    <a:srgbClr val="FF8500"/>
    <a:srgbClr val="FFE354"/>
    <a:srgbClr val="6A9913"/>
    <a:srgbClr val="4BB6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402" autoAdjust="0"/>
    <p:restoredTop sz="97359" autoAdjust="0"/>
  </p:normalViewPr>
  <p:slideViewPr>
    <p:cSldViewPr snapToGrid="0">
      <p:cViewPr>
        <p:scale>
          <a:sx n="100" d="100"/>
          <a:sy n="100" d="100"/>
        </p:scale>
        <p:origin x="-67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C2EC34BE-5BEA-492A-8FFD-CD137C559C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DE2B03DA-2458-4E06-879C-50D9003B26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CC8E8-6559-424E-95EB-C643FC09A22B}" type="slidenum">
              <a:rPr lang="en-US"/>
              <a:pPr/>
              <a:t>1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F338A-19C1-4C0B-8096-49043533CCF2}" type="slidenum">
              <a:rPr lang="en-US"/>
              <a:pPr/>
              <a:t>2</a:t>
            </a:fld>
            <a:endParaRPr lang="en-US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54E34-D992-42CD-9960-939048BB8455}" type="slidenum">
              <a:rPr lang="en-US"/>
              <a:pPr/>
              <a:t>15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A9380-2331-4872-80F5-326F5A979B48}" type="slidenum">
              <a:rPr lang="en-US"/>
              <a:pPr/>
              <a:t>17</a:t>
            </a:fld>
            <a:endParaRPr lang="en-US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Maintained in financials, replicated to all domains in operational modules</a:t>
            </a:r>
          </a:p>
          <a:p>
            <a:pPr lvl="1"/>
            <a:r>
              <a:rPr lang="en-US"/>
              <a:t>Credit limits maintained against customer in financials (=shared set) implies sharing the credit limit</a:t>
            </a:r>
          </a:p>
          <a:p>
            <a:pPr lvl="1"/>
            <a:endParaRPr lang="en-US"/>
          </a:p>
          <a:p>
            <a:r>
              <a:rPr lang="en-US"/>
              <a:t>All SO credit functions/checking look at credit limit in customer in shared set: consider open order balances and combined AR balances in all domains using the same shared set</a:t>
            </a:r>
          </a:p>
          <a:p>
            <a:pPr lvl="1"/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EDD516-F8DC-492B-89A6-19D1E81857B8}" type="slidenum">
              <a:rPr lang="en-US"/>
              <a:pPr/>
              <a:t>30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alternatives for AR Payments:</a:t>
            </a:r>
          </a:p>
          <a:p>
            <a:pPr>
              <a:buFontTx/>
              <a:buChar char="-"/>
            </a:pPr>
            <a:r>
              <a:rPr lang="en-US"/>
              <a:t>No payment instrument: Banking entry</a:t>
            </a:r>
          </a:p>
          <a:p>
            <a:pPr>
              <a:buFontTx/>
              <a:buChar char="-"/>
            </a:pPr>
            <a:r>
              <a:rPr lang="en-US"/>
              <a:t>Payment instrument without PIP account: payment with status paid: posted directly to bank GL account</a:t>
            </a:r>
          </a:p>
          <a:p>
            <a:r>
              <a:rPr lang="en-US"/>
              <a:t>Create payment instrument with status “for collection”, PIP account is used:</a:t>
            </a:r>
          </a:p>
          <a:p>
            <a:pPr lvl="1"/>
            <a:r>
              <a:rPr lang="en-US"/>
              <a:t>Or Change status to “Paid” -&gt; posted to bank GL account</a:t>
            </a:r>
          </a:p>
          <a:p>
            <a:pPr lvl="1"/>
            <a:r>
              <a:rPr lang="en-US"/>
              <a:t>Or Use Banking entry and allocate to Payment</a:t>
            </a:r>
          </a:p>
          <a:p>
            <a:pPr>
              <a:buFontTx/>
              <a:buChar char="-"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71F8C-BA26-44C8-B3A5-9CB2C0F3A114}" type="slidenum">
              <a:rPr lang="en-US"/>
              <a:pPr/>
              <a:t>34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the Customer Payment Status activities (27.6.2) to create, modify,</a:t>
            </a:r>
          </a:p>
          <a:p>
            <a:r>
              <a:rPr lang="en-US"/>
              <a:t>view, and delete payment statuses.</a:t>
            </a:r>
          </a:p>
          <a:p>
            <a:r>
              <a:rPr lang="en-US"/>
              <a:t>The payment status is the transition state through which you process the</a:t>
            </a:r>
          </a:p>
          <a:p>
            <a:r>
              <a:rPr lang="en-US"/>
              <a:t>customer payment, and contains the posting details for the transitions.</a:t>
            </a:r>
          </a:p>
          <a:p>
            <a:r>
              <a:rPr lang="en-US"/>
              <a:t>For each of the different payment statuses, a specific GL account</a:t>
            </a:r>
          </a:p>
          <a:p>
            <a:r>
              <a:rPr lang="en-US"/>
              <a:t>representing the status can be defined.</a:t>
            </a:r>
          </a:p>
          <a:p>
            <a:endParaRPr lang="en-US"/>
          </a:p>
          <a:p>
            <a:r>
              <a:rPr lang="en-US"/>
              <a:t>Setting the status of a payment directly to Paid is available for</a:t>
            </a:r>
          </a:p>
          <a:p>
            <a:r>
              <a:rPr lang="en-US"/>
              <a:t>payments in the base currency of the account only. You cannot change a</a:t>
            </a:r>
          </a:p>
          <a:p>
            <a:r>
              <a:rPr lang="en-US"/>
              <a:t>payment status directly to the Paid status if the payment currency is</a:t>
            </a:r>
          </a:p>
          <a:p>
            <a:r>
              <a:rPr lang="en-US"/>
              <a:t>different than the base currency. In this case, you must use Banking Entry</a:t>
            </a:r>
          </a:p>
          <a:p>
            <a:r>
              <a:rPr lang="en-US"/>
              <a:t>to complete the payment.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2E8C8-BA9B-4AAA-AA4A-497F8B5C1E6B}" type="slidenum">
              <a:rPr lang="en-US"/>
              <a:pPr/>
              <a:t>43</a:t>
            </a:fld>
            <a:endParaRPr lang="en-US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Applied to overdue open items</a:t>
            </a:r>
          </a:p>
          <a:p>
            <a:pPr lvl="1"/>
            <a:r>
              <a:rPr lang="en-US"/>
              <a:t>Invoice, adjustment, previous finance charge</a:t>
            </a:r>
          </a:p>
          <a:p>
            <a:r>
              <a:rPr lang="en-US"/>
              <a:t>Contested invoices optional </a:t>
            </a:r>
          </a:p>
          <a:p>
            <a:pPr lvl="1"/>
            <a:r>
              <a:rPr lang="en-US"/>
              <a:t>Based on Invoice Status Code</a:t>
            </a:r>
          </a:p>
          <a:p>
            <a:r>
              <a:rPr lang="en-US"/>
              <a:t>Enable by selecting Finance Charge and Statement Cycle fields on Payment tab of customer</a:t>
            </a:r>
          </a:p>
          <a:p>
            <a:endParaRPr lang="en-US"/>
          </a:p>
          <a:p>
            <a:r>
              <a:rPr lang="en-US"/>
              <a:t>Results in finance charge invoice</a:t>
            </a:r>
          </a:p>
          <a:p>
            <a:pPr lvl="1"/>
            <a:r>
              <a:rPr lang="en-US"/>
              <a:t>DR: Customer Control Account</a:t>
            </a:r>
          </a:p>
          <a:p>
            <a:pPr lvl="1"/>
            <a:r>
              <a:rPr lang="en-US"/>
              <a:t>CR: Sales Finance Account from finance charge profile (Accounting tab in Customer record)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AR Process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 </a:t>
            </a:r>
            <a:r>
              <a:rPr lang="en-US" dirty="0"/>
              <a:t>any </a:t>
            </a:r>
            <a:r>
              <a:rPr lang="en-US" dirty="0" smtClean="0"/>
              <a:t>operations-related </a:t>
            </a:r>
            <a:r>
              <a:rPr lang="en-US" dirty="0"/>
              <a:t>data</a:t>
            </a:r>
          </a:p>
          <a:p>
            <a:endParaRPr lang="en-US" dirty="0"/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</a:t>
            </a:r>
            <a:r>
              <a:rPr lang="en-US" dirty="0" smtClean="0"/>
              <a:t>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EF-ARP-070</a:t>
            </a:r>
            <a:endParaRPr lang="en-US"/>
          </a:p>
        </p:txBody>
      </p:sp>
      <p:pic>
        <p:nvPicPr>
          <p:cNvPr id="5" name="Picture 4" descr="Cust-Inv-Create-Op-Info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800225"/>
            <a:ext cx="60960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dirty="0" smtClean="0"/>
              <a:t>Invoice-related tax information (GTM)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EF-ARP-075</a:t>
            </a:r>
            <a:endParaRPr lang="en-US" dirty="0"/>
          </a:p>
        </p:txBody>
      </p:sp>
      <p:pic>
        <p:nvPicPr>
          <p:cNvPr id="5" name="Picture 4" descr="Cust-Inv-Create-Tax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432592"/>
            <a:ext cx="5962650" cy="4892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CI Posting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EF-ARP-078</a:t>
            </a:r>
            <a:endParaRPr lang="en-US" dirty="0"/>
          </a:p>
        </p:txBody>
      </p:sp>
      <p:pic>
        <p:nvPicPr>
          <p:cNvPr id="5" name="Picture 4" descr="Cust-Inv-Create-CI Posting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1362075"/>
            <a:ext cx="76390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Customer Invoice (CI) Posting</a:t>
            </a:r>
          </a:p>
          <a:p>
            <a:pPr>
              <a:spcBef>
                <a:spcPts val="1800"/>
              </a:spcBef>
            </a:pPr>
            <a:r>
              <a:rPr lang="en-US" dirty="0"/>
              <a:t>General Ledger posting </a:t>
            </a:r>
            <a:r>
              <a:rPr lang="en-US" dirty="0" smtClean="0"/>
              <a:t>information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Posting Reference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Posting Date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Daybook Code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Layer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Accounts </a:t>
            </a:r>
            <a:endParaRPr lang="en-US" dirty="0" smtClean="0"/>
          </a:p>
          <a:p>
            <a:pPr lvl="2">
              <a:spcBef>
                <a:spcPts val="1200"/>
              </a:spcBef>
            </a:pPr>
            <a:r>
              <a:rPr lang="en-US" dirty="0" smtClean="0"/>
              <a:t>AR </a:t>
            </a:r>
            <a:r>
              <a:rPr lang="en-US" dirty="0"/>
              <a:t>and </a:t>
            </a:r>
            <a:r>
              <a:rPr lang="en-US" dirty="0" smtClean="0"/>
              <a:t>sales accounts default </a:t>
            </a:r>
            <a:r>
              <a:rPr lang="en-US" dirty="0"/>
              <a:t>from the profiles </a:t>
            </a:r>
            <a:r>
              <a:rPr lang="en-US" dirty="0" smtClean="0"/>
              <a:t>associated with the customer record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Tax </a:t>
            </a:r>
            <a:r>
              <a:rPr lang="en-US" dirty="0"/>
              <a:t>accounts default from Tax Rate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 Posting Tab </a:t>
            </a:r>
            <a:r>
              <a:rPr lang="en-US" dirty="0" smtClean="0"/>
              <a:t>– Key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EF-ARP-080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General tab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Invoice </a:t>
            </a:r>
            <a:r>
              <a:rPr lang="en-US" dirty="0" smtClean="0"/>
              <a:t>Status Code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Contact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Link to </a:t>
            </a:r>
            <a:r>
              <a:rPr lang="en-US" dirty="0"/>
              <a:t>I</a:t>
            </a:r>
            <a:r>
              <a:rPr lang="en-US" dirty="0" smtClean="0"/>
              <a:t>nvoice</a:t>
            </a:r>
            <a:r>
              <a:rPr lang="en-US" dirty="0"/>
              <a:t>, </a:t>
            </a:r>
            <a:r>
              <a:rPr lang="en-US" dirty="0" smtClean="0"/>
              <a:t>Adjustment (used for credit notes)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Addresses tab: </a:t>
            </a:r>
            <a:r>
              <a:rPr lang="en-US" dirty="0"/>
              <a:t>sold-to customer code</a:t>
            </a:r>
          </a:p>
          <a:p>
            <a:pPr>
              <a:spcBef>
                <a:spcPts val="1800"/>
              </a:spcBef>
            </a:pPr>
            <a:r>
              <a:rPr lang="en-US" dirty="0"/>
              <a:t>Financial </a:t>
            </a:r>
            <a:r>
              <a:rPr lang="en-US" dirty="0" smtClean="0"/>
              <a:t>Info tab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Credit </a:t>
            </a:r>
            <a:r>
              <a:rPr lang="en-US" dirty="0" smtClean="0"/>
              <a:t>Terms</a:t>
            </a:r>
            <a:r>
              <a:rPr lang="en-US" dirty="0"/>
              <a:t>, </a:t>
            </a:r>
            <a:r>
              <a:rPr lang="en-US" dirty="0" smtClean="0"/>
              <a:t>Due Date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 smtClean="0"/>
              <a:t>Banking information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Comments tab</a:t>
            </a: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Modifiable </a:t>
            </a:r>
            <a:r>
              <a:rPr lang="en-US" dirty="0" smtClean="0"/>
              <a:t>Customer Invoice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sales flow		</a:t>
            </a:r>
            <a:r>
              <a:rPr lang="en-US" dirty="0">
                <a:sym typeface="Wingdings" pitchFamily="2" charset="2"/>
              </a:rPr>
              <a:t></a:t>
            </a:r>
            <a:r>
              <a:rPr lang="en-US" dirty="0"/>
              <a:t>		</a:t>
            </a:r>
          </a:p>
          <a:p>
            <a:pPr>
              <a:spcBef>
                <a:spcPts val="1800"/>
              </a:spcBef>
            </a:pPr>
            <a:r>
              <a:rPr lang="en-US" dirty="0"/>
              <a:t>Sales flow variants		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EF-ARP-100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Credit </a:t>
            </a:r>
            <a:r>
              <a:rPr lang="en-US" dirty="0" smtClean="0">
                <a:solidFill>
                  <a:schemeClr val="tx1"/>
                </a:solidFill>
              </a:rPr>
              <a:t>management</a:t>
            </a: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Views and reports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AR </a:t>
            </a:r>
            <a:r>
              <a:rPr lang="en-US" dirty="0" smtClean="0">
                <a:solidFill>
                  <a:schemeClr val="tx1"/>
                </a:solidFill>
              </a:rPr>
              <a:t>payments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Finance charges</a:t>
            </a: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Credit details are maintained </a:t>
            </a:r>
            <a:r>
              <a:rPr lang="en-US" dirty="0"/>
              <a:t>in </a:t>
            </a:r>
            <a:r>
              <a:rPr lang="en-US" dirty="0" smtClean="0"/>
              <a:t>Financials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Replicated to </a:t>
            </a:r>
            <a:r>
              <a:rPr lang="en-US" dirty="0" smtClean="0"/>
              <a:t>operational modules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Referred to by sales order functionality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Available across </a:t>
            </a:r>
            <a:r>
              <a:rPr lang="en-US" dirty="0"/>
              <a:t>domains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Management </a:t>
            </a:r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Views and reports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AR </a:t>
            </a:r>
            <a:r>
              <a:rPr lang="en-US" dirty="0" smtClean="0">
                <a:solidFill>
                  <a:schemeClr val="tx1"/>
                </a:solidFill>
              </a:rPr>
              <a:t>payments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Finance charges</a:t>
            </a: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EF-ARP-130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Activity Dashboard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Aging Analysis Current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Statement of Account</a:t>
            </a:r>
          </a:p>
          <a:p>
            <a:pPr>
              <a:spcBef>
                <a:spcPts val="1800"/>
              </a:spcBef>
            </a:pPr>
            <a:r>
              <a:rPr lang="en-US" dirty="0"/>
              <a:t>Reminders</a:t>
            </a:r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and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EF-ARP-140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sales flow 				</a:t>
            </a:r>
          </a:p>
          <a:p>
            <a:pPr>
              <a:spcBef>
                <a:spcPts val="1800"/>
              </a:spcBef>
            </a:pPr>
            <a:r>
              <a:rPr lang="en-US" dirty="0"/>
              <a:t>Sales flow </a:t>
            </a:r>
            <a:r>
              <a:rPr lang="en-US" dirty="0" smtClean="0"/>
              <a:t>variants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>
                <a:solidFill>
                  <a:schemeClr val="tx1"/>
                </a:solidFill>
              </a:rPr>
              <a:t>AR management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EF-ARP-010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Activity Dashboard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EF-ARP-150</a:t>
            </a:r>
            <a:endParaRPr lang="en-US" dirty="0"/>
          </a:p>
        </p:txBody>
      </p:sp>
      <p:pic>
        <p:nvPicPr>
          <p:cNvPr id="5" name="Picture 4" descr="Customer-Activity-Dashboa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" y="1247211"/>
            <a:ext cx="8724900" cy="36632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a comprehensive </a:t>
            </a:r>
            <a:r>
              <a:rPr lang="en-US" dirty="0"/>
              <a:t>overview of all customer activity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View information for a single </a:t>
            </a:r>
            <a:r>
              <a:rPr lang="en-US" dirty="0"/>
              <a:t>entity </a:t>
            </a:r>
            <a:r>
              <a:rPr lang="en-US" dirty="0" smtClean="0"/>
              <a:t>or for </a:t>
            </a:r>
            <a:r>
              <a:rPr lang="en-US" dirty="0"/>
              <a:t>multiple entities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Displays credit </a:t>
            </a:r>
            <a:r>
              <a:rPr lang="en-US" dirty="0"/>
              <a:t>information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Includes invoices and </a:t>
            </a:r>
            <a:r>
              <a:rPr lang="en-US" dirty="0"/>
              <a:t>associated payments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Includes grid </a:t>
            </a:r>
            <a:r>
              <a:rPr lang="en-US" dirty="0"/>
              <a:t>features to group </a:t>
            </a:r>
            <a:r>
              <a:rPr lang="en-US" dirty="0" smtClean="0"/>
              <a:t>and </a:t>
            </a:r>
            <a:r>
              <a:rPr lang="en-US" dirty="0"/>
              <a:t>sort information</a:t>
            </a:r>
          </a:p>
          <a:p>
            <a:endParaRPr lang="en-US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Activity Dashboard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EF-ARP-155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Aging Analysis Current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EF-ARP-158</a:t>
            </a:r>
            <a:endParaRPr lang="en-US" dirty="0"/>
          </a:p>
        </p:txBody>
      </p:sp>
      <p:pic>
        <p:nvPicPr>
          <p:cNvPr id="4" name="Picture 3" descr="Customer-Aging-Curr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74" y="1674790"/>
            <a:ext cx="8677275" cy="322466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Offset </a:t>
            </a:r>
            <a:r>
              <a:rPr lang="en-US" dirty="0"/>
              <a:t>periods in days or months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Run report for a </a:t>
            </a:r>
            <a:r>
              <a:rPr lang="en-US" dirty="0"/>
              <a:t>specific date or at end of a specific period</a:t>
            </a:r>
          </a:p>
          <a:p>
            <a:pPr>
              <a:spcBef>
                <a:spcPts val="2400"/>
              </a:spcBef>
            </a:pPr>
            <a:r>
              <a:rPr lang="en-US" dirty="0"/>
              <a:t>Aging analysis data grouped </a:t>
            </a:r>
            <a:r>
              <a:rPr lang="en-US" dirty="0" smtClean="0"/>
              <a:t>by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Sub-account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Sales account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GL profile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Project</a:t>
            </a:r>
            <a:endParaRPr lang="en-US" dirty="0"/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Aging Analysis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EF-ARP-160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or historical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Detail level</a:t>
            </a:r>
          </a:p>
          <a:p>
            <a:pPr lvl="1"/>
            <a:r>
              <a:rPr lang="en-US" dirty="0" smtClean="0"/>
              <a:t>Customer Totals Only</a:t>
            </a:r>
          </a:p>
          <a:p>
            <a:pPr lvl="1"/>
            <a:r>
              <a:rPr lang="en-US" dirty="0" smtClean="0"/>
              <a:t>Full Details</a:t>
            </a:r>
          </a:p>
          <a:p>
            <a:pPr lvl="1"/>
            <a:r>
              <a:rPr lang="en-US" dirty="0" smtClean="0"/>
              <a:t>Transactions Summary by Customer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Aging Analysis Key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EF-ARP-165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Statement of Account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EF-ARP-168</a:t>
            </a:r>
            <a:endParaRPr lang="en-US" dirty="0"/>
          </a:p>
        </p:txBody>
      </p:sp>
      <p:pic>
        <p:nvPicPr>
          <p:cNvPr id="4" name="Picture 3" descr="Cust-Stat-of-Acc-R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62" y="1033462"/>
            <a:ext cx="6677025" cy="50768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Enabled using the Customer record Print Statement field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the statement </a:t>
            </a:r>
            <a:r>
              <a:rPr lang="en-US" dirty="0"/>
              <a:t>cycle to print statements in batch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Print for one or more entities in a domain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As </a:t>
            </a:r>
            <a:r>
              <a:rPr lang="en-US" dirty="0"/>
              <a:t>of </a:t>
            </a:r>
            <a:r>
              <a:rPr lang="en-US" dirty="0" smtClean="0"/>
              <a:t>Date </a:t>
            </a:r>
            <a:r>
              <a:rPr lang="en-US" dirty="0"/>
              <a:t>criterion equals past effective date for report</a:t>
            </a:r>
          </a:p>
          <a:p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Statement of Account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EF-ARP-170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Reminder Letter Report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EF-ARP-175</a:t>
            </a:r>
            <a:endParaRPr lang="en-US" dirty="0"/>
          </a:p>
        </p:txBody>
      </p:sp>
      <p:pic>
        <p:nvPicPr>
          <p:cNvPr id="5" name="Picture 4" descr="Reminder-Let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50" y="1059372"/>
            <a:ext cx="7053262" cy="52414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 smtClean="0"/>
              <a:t>Enabled using the Customer record Print Reminder field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Print </a:t>
            </a:r>
            <a:r>
              <a:rPr lang="en-US" dirty="0"/>
              <a:t>for one or more </a:t>
            </a:r>
            <a:r>
              <a:rPr lang="en-US" dirty="0" smtClean="0"/>
              <a:t>entities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Four reminder levels (0-3)</a:t>
            </a:r>
          </a:p>
          <a:p>
            <a:pPr lvl="1"/>
            <a:r>
              <a:rPr lang="en-US" dirty="0" smtClean="0"/>
              <a:t>Levels 0-2 generate </a:t>
            </a:r>
            <a:r>
              <a:rPr lang="en-US" smtClean="0"/>
              <a:t>different </a:t>
            </a:r>
            <a:r>
              <a:rPr lang="en-US" smtClean="0"/>
              <a:t>letters</a:t>
            </a:r>
            <a:endParaRPr lang="en-US" dirty="0" smtClean="0"/>
          </a:p>
          <a:p>
            <a:pPr lvl="1"/>
            <a:r>
              <a:rPr lang="en-US" dirty="0" smtClean="0"/>
              <a:t>Levels 2 and 3 generate the same letter 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Report text </a:t>
            </a:r>
            <a:r>
              <a:rPr lang="en-US" dirty="0"/>
              <a:t>depends on reminder level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Customer Reminder Overview report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Print details for all customers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Reminder Letter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EF-ARP-180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Views and reports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payment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Finance charges</a:t>
            </a:r>
          </a:p>
          <a:p>
            <a:pPr lvl="1"/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EF-ARP-190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 invoice for price increase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Correction for overcharged price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Using pending invoices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Manual customer invoices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etails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Flow Variants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Banking entry</a:t>
            </a:r>
          </a:p>
          <a:p>
            <a:pPr>
              <a:spcBef>
                <a:spcPts val="1800"/>
              </a:spcBef>
            </a:pPr>
            <a:r>
              <a:rPr lang="en-US" dirty="0"/>
              <a:t>Payment instrument without </a:t>
            </a:r>
            <a:r>
              <a:rPr lang="en-US" dirty="0" smtClean="0"/>
              <a:t>a Payment-in-Process (PIP) </a:t>
            </a:r>
            <a:r>
              <a:rPr lang="en-US" dirty="0"/>
              <a:t>account</a:t>
            </a:r>
          </a:p>
          <a:p>
            <a:pPr lvl="1"/>
            <a:r>
              <a:rPr lang="en-US" dirty="0"/>
              <a:t>Posted directly to GL</a:t>
            </a:r>
          </a:p>
          <a:p>
            <a:pPr>
              <a:spcBef>
                <a:spcPts val="1800"/>
              </a:spcBef>
            </a:pPr>
            <a:r>
              <a:rPr lang="en-US" dirty="0"/>
              <a:t>Payment instrument with PIP account</a:t>
            </a:r>
          </a:p>
          <a:p>
            <a:pPr lvl="1"/>
            <a:r>
              <a:rPr lang="en-US" dirty="0"/>
              <a:t>Use payment status to control GL posting</a:t>
            </a:r>
          </a:p>
        </p:txBody>
      </p:sp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Management: AR </a:t>
            </a:r>
            <a:r>
              <a:rPr lang="en-US" smtClean="0"/>
              <a:t>Payments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EF-ARP-200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Checks</a:t>
            </a:r>
          </a:p>
          <a:p>
            <a:pPr>
              <a:spcBef>
                <a:spcPts val="1200"/>
              </a:spcBef>
            </a:pPr>
            <a:r>
              <a:rPr lang="en-US" dirty="0"/>
              <a:t>Drafts </a:t>
            </a:r>
          </a:p>
          <a:p>
            <a:pPr lvl="1"/>
            <a:r>
              <a:rPr lang="en-US" dirty="0"/>
              <a:t>Initiated by customer or supplier</a:t>
            </a:r>
          </a:p>
          <a:p>
            <a:pPr>
              <a:spcBef>
                <a:spcPts val="1800"/>
              </a:spcBef>
            </a:pPr>
            <a:r>
              <a:rPr lang="en-US" dirty="0"/>
              <a:t>Direct </a:t>
            </a:r>
            <a:r>
              <a:rPr lang="en-US" dirty="0" smtClean="0"/>
              <a:t>debit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Promissory notes</a:t>
            </a:r>
          </a:p>
          <a:p>
            <a:pPr>
              <a:spcBef>
                <a:spcPts val="1800"/>
              </a:spcBef>
            </a:pPr>
            <a:r>
              <a:rPr lang="en-US" dirty="0"/>
              <a:t>Summary statements</a:t>
            </a:r>
          </a:p>
          <a:p>
            <a:pPr>
              <a:spcBef>
                <a:spcPts val="1800"/>
              </a:spcBef>
            </a:pPr>
            <a:r>
              <a:rPr lang="en-US" dirty="0"/>
              <a:t>Transfer</a:t>
            </a:r>
          </a:p>
          <a:p>
            <a:pPr>
              <a:spcBef>
                <a:spcPts val="1800"/>
              </a:spcBef>
            </a:pPr>
            <a:r>
              <a:rPr lang="en-US" dirty="0"/>
              <a:t>Cash</a:t>
            </a: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each payment </a:t>
            </a:r>
            <a:r>
              <a:rPr lang="en-US" dirty="0" smtClean="0"/>
              <a:t>instrument and bank </a:t>
            </a:r>
            <a:r>
              <a:rPr lang="en-US" dirty="0"/>
              <a:t>account</a:t>
            </a:r>
          </a:p>
          <a:p>
            <a:pPr>
              <a:spcBef>
                <a:spcPts val="1800"/>
              </a:spcBef>
            </a:pPr>
            <a:r>
              <a:rPr lang="en-US" dirty="0"/>
              <a:t>PIP </a:t>
            </a:r>
            <a:r>
              <a:rPr lang="en-US" dirty="0" smtClean="0"/>
              <a:t>account associated with each status except Initial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Associated with a payment daybook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Change payment statuses in batch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Recommended statuses to create</a:t>
            </a:r>
            <a:endParaRPr lang="en-US" dirty="0"/>
          </a:p>
          <a:p>
            <a:pPr lvl="1"/>
            <a:r>
              <a:rPr lang="en-US" dirty="0"/>
              <a:t>Initial</a:t>
            </a:r>
          </a:p>
          <a:p>
            <a:pPr lvl="1"/>
            <a:r>
              <a:rPr lang="en-US" dirty="0"/>
              <a:t>For </a:t>
            </a:r>
            <a:r>
              <a:rPr lang="en-US" dirty="0" smtClean="0"/>
              <a:t>Collection</a:t>
            </a:r>
            <a:endParaRPr lang="en-US" dirty="0"/>
          </a:p>
          <a:p>
            <a:pPr lvl="1"/>
            <a:r>
              <a:rPr lang="en-US" dirty="0"/>
              <a:t>Paid</a:t>
            </a:r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Payment Status Codes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EF-CSS-070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Flow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EF-CSS-080</a:t>
            </a:r>
            <a:endParaRPr lang="en-US"/>
          </a:p>
        </p:txBody>
      </p:sp>
      <p:sp>
        <p:nvSpPr>
          <p:cNvPr id="331779" name="Text Box 3"/>
          <p:cNvSpPr txBox="1">
            <a:spLocks noChangeArrowheads="1"/>
          </p:cNvSpPr>
          <p:nvPr/>
        </p:nvSpPr>
        <p:spPr bwMode="auto">
          <a:xfrm>
            <a:off x="1209675" y="10382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Initial</a:t>
            </a: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1209675" y="1774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Allocated</a:t>
            </a:r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1209675" y="2536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Accepted</a:t>
            </a:r>
          </a:p>
        </p:txBody>
      </p:sp>
      <p:sp>
        <p:nvSpPr>
          <p:cNvPr id="331782" name="Text Box 6"/>
          <p:cNvSpPr txBox="1">
            <a:spLocks noChangeArrowheads="1"/>
          </p:cNvSpPr>
          <p:nvPr/>
        </p:nvSpPr>
        <p:spPr bwMode="auto">
          <a:xfrm>
            <a:off x="1209675" y="3298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For Collection</a:t>
            </a:r>
          </a:p>
        </p:txBody>
      </p:sp>
      <p:sp>
        <p:nvSpPr>
          <p:cNvPr id="331783" name="Text Box 7"/>
          <p:cNvSpPr txBox="1">
            <a:spLocks noChangeArrowheads="1"/>
          </p:cNvSpPr>
          <p:nvPr/>
        </p:nvSpPr>
        <p:spPr bwMode="auto">
          <a:xfrm>
            <a:off x="4048124" y="3303588"/>
            <a:ext cx="2409825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lIns="0" tIns="91440" rIns="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Conditional Collection</a:t>
            </a:r>
          </a:p>
        </p:txBody>
      </p:sp>
      <p:sp>
        <p:nvSpPr>
          <p:cNvPr id="331784" name="Text Box 8"/>
          <p:cNvSpPr txBox="1">
            <a:spLocks noChangeArrowheads="1"/>
          </p:cNvSpPr>
          <p:nvPr/>
        </p:nvSpPr>
        <p:spPr bwMode="auto">
          <a:xfrm>
            <a:off x="4181475" y="4040188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Paid Conditionally</a:t>
            </a:r>
          </a:p>
        </p:txBody>
      </p:sp>
      <p:sp>
        <p:nvSpPr>
          <p:cNvPr id="331785" name="Text Box 9"/>
          <p:cNvSpPr txBox="1">
            <a:spLocks noChangeArrowheads="1"/>
          </p:cNvSpPr>
          <p:nvPr/>
        </p:nvSpPr>
        <p:spPr bwMode="auto">
          <a:xfrm>
            <a:off x="2428875" y="4822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Paid</a:t>
            </a:r>
          </a:p>
        </p:txBody>
      </p:sp>
      <p:sp>
        <p:nvSpPr>
          <p:cNvPr id="331786" name="Text Box 10"/>
          <p:cNvSpPr txBox="1">
            <a:spLocks noChangeArrowheads="1"/>
          </p:cNvSpPr>
          <p:nvPr/>
        </p:nvSpPr>
        <p:spPr bwMode="auto">
          <a:xfrm>
            <a:off x="5934075" y="4824413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Bounced</a:t>
            </a:r>
          </a:p>
        </p:txBody>
      </p:sp>
      <p:sp>
        <p:nvSpPr>
          <p:cNvPr id="331787" name="Text Box 11"/>
          <p:cNvSpPr txBox="1">
            <a:spLocks noChangeArrowheads="1"/>
          </p:cNvSpPr>
          <p:nvPr/>
        </p:nvSpPr>
        <p:spPr bwMode="auto">
          <a:xfrm>
            <a:off x="4181475" y="5584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Banking Entry</a:t>
            </a:r>
          </a:p>
        </p:txBody>
      </p:sp>
      <p:cxnSp>
        <p:nvCxnSpPr>
          <p:cNvPr id="331789" name="AutoShape 13"/>
          <p:cNvCxnSpPr>
            <a:cxnSpLocks noChangeShapeType="1"/>
            <a:stCxn id="331780" idx="2"/>
            <a:endCxn id="331781" idx="0"/>
          </p:cNvCxnSpPr>
          <p:nvPr/>
        </p:nvCxnSpPr>
        <p:spPr bwMode="auto">
          <a:xfrm rot="5400000">
            <a:off x="2019330" y="2355880"/>
            <a:ext cx="361890" cy="1588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31790" name="AutoShape 14"/>
          <p:cNvCxnSpPr>
            <a:cxnSpLocks noChangeShapeType="1"/>
            <a:stCxn id="331781" idx="2"/>
            <a:endCxn id="331782" idx="0"/>
          </p:cNvCxnSpPr>
          <p:nvPr/>
        </p:nvCxnSpPr>
        <p:spPr bwMode="auto">
          <a:xfrm rot="5400000">
            <a:off x="2019330" y="3117880"/>
            <a:ext cx="361890" cy="1588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31791" name="AutoShape 15"/>
          <p:cNvCxnSpPr>
            <a:cxnSpLocks noChangeShapeType="1"/>
            <a:stCxn id="331781" idx="3"/>
            <a:endCxn id="331783" idx="0"/>
          </p:cNvCxnSpPr>
          <p:nvPr/>
        </p:nvCxnSpPr>
        <p:spPr bwMode="auto">
          <a:xfrm>
            <a:off x="3190875" y="2736880"/>
            <a:ext cx="2062162" cy="566708"/>
          </a:xfrm>
          <a:prstGeom prst="bentConnector2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3" name="AutoShape 17"/>
          <p:cNvCxnSpPr>
            <a:cxnSpLocks noChangeShapeType="1"/>
            <a:stCxn id="331782" idx="2"/>
            <a:endCxn id="331785" idx="0"/>
          </p:cNvCxnSpPr>
          <p:nvPr/>
        </p:nvCxnSpPr>
        <p:spPr bwMode="auto">
          <a:xfrm rot="16200000" flipH="1">
            <a:off x="2247930" y="3651280"/>
            <a:ext cx="1123890" cy="12192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4" name="AutoShape 18"/>
          <p:cNvCxnSpPr>
            <a:cxnSpLocks noChangeShapeType="1"/>
            <a:stCxn id="331784" idx="2"/>
            <a:endCxn id="331785" idx="0"/>
          </p:cNvCxnSpPr>
          <p:nvPr/>
        </p:nvCxnSpPr>
        <p:spPr bwMode="auto">
          <a:xfrm rot="5400000">
            <a:off x="4104512" y="3755261"/>
            <a:ext cx="382527" cy="17526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1795" name="AutoShape 19"/>
          <p:cNvCxnSpPr>
            <a:cxnSpLocks noChangeShapeType="1"/>
            <a:stCxn id="331784" idx="3"/>
            <a:endCxn id="331786" idx="0"/>
          </p:cNvCxnSpPr>
          <p:nvPr/>
        </p:nvCxnSpPr>
        <p:spPr bwMode="auto">
          <a:xfrm>
            <a:off x="6162675" y="4240243"/>
            <a:ext cx="762000" cy="584170"/>
          </a:xfrm>
          <a:prstGeom prst="bentConnector2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6" name="AutoShape 20"/>
          <p:cNvCxnSpPr>
            <a:cxnSpLocks noChangeShapeType="1"/>
            <a:stCxn id="331785" idx="2"/>
            <a:endCxn id="331787" idx="0"/>
          </p:cNvCxnSpPr>
          <p:nvPr/>
        </p:nvCxnSpPr>
        <p:spPr bwMode="auto">
          <a:xfrm rot="16200000" flipH="1">
            <a:off x="4114830" y="4527580"/>
            <a:ext cx="361890" cy="17526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1797" name="AutoShape 21"/>
          <p:cNvCxnSpPr>
            <a:cxnSpLocks noChangeShapeType="1"/>
            <a:stCxn id="331786" idx="2"/>
            <a:endCxn id="331787" idx="0"/>
          </p:cNvCxnSpPr>
          <p:nvPr/>
        </p:nvCxnSpPr>
        <p:spPr bwMode="auto">
          <a:xfrm rot="5400000">
            <a:off x="5868224" y="4528374"/>
            <a:ext cx="360302" cy="17526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9" name="AutoShape 23"/>
          <p:cNvCxnSpPr>
            <a:cxnSpLocks noChangeShapeType="1"/>
          </p:cNvCxnSpPr>
          <p:nvPr/>
        </p:nvCxnSpPr>
        <p:spPr bwMode="auto">
          <a:xfrm rot="5400000">
            <a:off x="5070475" y="3870325"/>
            <a:ext cx="330200" cy="0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31800" name="AutoShape 24"/>
          <p:cNvCxnSpPr>
            <a:cxnSpLocks noChangeShapeType="1"/>
            <a:stCxn id="331779" idx="2"/>
            <a:endCxn id="331780" idx="0"/>
          </p:cNvCxnSpPr>
          <p:nvPr/>
        </p:nvCxnSpPr>
        <p:spPr bwMode="auto">
          <a:xfrm rot="5400000">
            <a:off x="2032030" y="1606580"/>
            <a:ext cx="336490" cy="1588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to GL bank account</a:t>
            </a:r>
            <a:endParaRPr lang="en-US" dirty="0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EF-ARP-215</a:t>
            </a:r>
            <a:endParaRPr lang="en-US"/>
          </a:p>
        </p:txBody>
      </p:sp>
      <p:pic>
        <p:nvPicPr>
          <p:cNvPr id="332804" name="Picture 4" descr="Customer Payment Status 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817688"/>
            <a:ext cx="5207000" cy="348615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95500" y="4581525"/>
            <a:ext cx="3724275" cy="2571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Payment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EF-ARP-216</a:t>
            </a:r>
            <a:endParaRPr lang="en-US" dirty="0"/>
          </a:p>
        </p:txBody>
      </p:sp>
      <p:pic>
        <p:nvPicPr>
          <p:cNvPr id="5" name="Picture 4" descr="Customer-Payment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450" y="1028700"/>
            <a:ext cx="6610350" cy="461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29475" y="4619626"/>
            <a:ext cx="1095376" cy="830997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Click to allocate the payment</a:t>
            </a:r>
            <a:endParaRPr lang="en-US" sz="1200" dirty="0">
              <a:latin typeface="+mn-lt"/>
            </a:endParaRPr>
          </a:p>
        </p:txBody>
      </p:sp>
      <p:cxnSp>
        <p:nvCxnSpPr>
          <p:cNvPr id="7" name="Straight Arrow Connector 6"/>
          <p:cNvCxnSpPr>
            <a:stCxn id="6" idx="1"/>
          </p:cNvCxnSpPr>
          <p:nvPr/>
        </p:nvCxnSpPr>
        <p:spPr>
          <a:xfrm flipH="1" flipV="1">
            <a:off x="5943601" y="4905376"/>
            <a:ext cx="1285874" cy="129749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829050" y="3943350"/>
            <a:ext cx="2676525" cy="2381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19950" y="3448051"/>
            <a:ext cx="1095376" cy="1015663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Select customer payment status</a:t>
            </a:r>
            <a:endParaRPr lang="en-US" sz="1200" dirty="0">
              <a:latin typeface="+mn-lt"/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flipH="1">
            <a:off x="6534150" y="3955883"/>
            <a:ext cx="685800" cy="101767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Customer Payment</a:t>
            </a:r>
            <a:r>
              <a:rPr lang="en-US" dirty="0" smtClean="0"/>
              <a:t>—Allocate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EF-ARP-217</a:t>
            </a:r>
            <a:endParaRPr lang="en-US" dirty="0"/>
          </a:p>
        </p:txBody>
      </p:sp>
      <p:pic>
        <p:nvPicPr>
          <p:cNvPr id="4" name="Picture 3" descr="Customer-Payment-Alloc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970467"/>
            <a:ext cx="7143749" cy="43349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86650" y="2571751"/>
            <a:ext cx="1095376" cy="830997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Enter search criteria</a:t>
            </a:r>
            <a:endParaRPr lang="en-US" sz="1200" dirty="0">
              <a:latin typeface="+mn-lt"/>
            </a:endParaRPr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flipH="1">
            <a:off x="4400550" y="2987250"/>
            <a:ext cx="3086100" cy="3600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486650" y="3810001"/>
            <a:ext cx="1095376" cy="646331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Retrieve invoices</a:t>
            </a:r>
            <a:endParaRPr lang="en-US" sz="1200" dirty="0">
              <a:latin typeface="+mn-lt"/>
            </a:endParaRP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>
            <a:off x="6496050" y="4133167"/>
            <a:ext cx="990600" cy="19733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05700" y="4829176"/>
            <a:ext cx="1095376" cy="1384995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Click F(</a:t>
            </a:r>
            <a:r>
              <a:rPr lang="en-GB" sz="1200" dirty="0" err="1" smtClean="0">
                <a:latin typeface="+mn-lt"/>
              </a:rPr>
              <a:t>ull</a:t>
            </a:r>
            <a:r>
              <a:rPr lang="en-GB" sz="1200" dirty="0" smtClean="0">
                <a:latin typeface="+mn-lt"/>
              </a:rPr>
              <a:t>) to fully allocate payment to selected invoice</a:t>
            </a:r>
            <a:endParaRPr lang="en-US" sz="1200" dirty="0">
              <a:latin typeface="+mn-lt"/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flipH="1" flipV="1">
            <a:off x="6419850" y="5248275"/>
            <a:ext cx="1085850" cy="27339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33375" y="1962150"/>
            <a:ext cx="1257300" cy="59055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324100" y="1200151"/>
            <a:ext cx="1600200" cy="830997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Record prepayments and deductions</a:t>
            </a:r>
            <a:endParaRPr lang="en-US" sz="1200" dirty="0">
              <a:latin typeface="+mn-lt"/>
            </a:endParaRPr>
          </a:p>
        </p:txBody>
      </p:sp>
      <p:cxnSp>
        <p:nvCxnSpPr>
          <p:cNvPr id="27" name="Straight Arrow Connector 26"/>
          <p:cNvCxnSpPr>
            <a:stCxn id="20" idx="1"/>
          </p:cNvCxnSpPr>
          <p:nvPr/>
        </p:nvCxnSpPr>
        <p:spPr>
          <a:xfrm flipH="1">
            <a:off x="942975" y="1615650"/>
            <a:ext cx="1381125" cy="27982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Check Payment (Short Flow)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EF-ARP-220</a:t>
            </a:r>
            <a:endParaRPr lang="en-US"/>
          </a:p>
        </p:txBody>
      </p:sp>
      <p:sp>
        <p:nvSpPr>
          <p:cNvPr id="284688" name="AutoShape 16"/>
          <p:cNvSpPr>
            <a:spLocks noChangeArrowheads="1"/>
          </p:cNvSpPr>
          <p:nvPr/>
        </p:nvSpPr>
        <p:spPr bwMode="auto">
          <a:xfrm>
            <a:off x="6737269" y="3911600"/>
            <a:ext cx="1797131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284674" name="AutoShape 2"/>
          <p:cNvSpPr>
            <a:spLocks noChangeArrowheads="1"/>
          </p:cNvSpPr>
          <p:nvPr/>
        </p:nvSpPr>
        <p:spPr bwMode="auto">
          <a:xfrm>
            <a:off x="787423" y="1187450"/>
            <a:ext cx="2774927" cy="1085850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Customer </a:t>
            </a:r>
          </a:p>
          <a:p>
            <a:r>
              <a:rPr lang="en-US" sz="1800" b="1" dirty="0" smtClean="0">
                <a:latin typeface="+mj-lt"/>
              </a:rPr>
              <a:t>Payment with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sp>
        <p:nvSpPr>
          <p:cNvPr id="284675" name="AutoShape 3"/>
          <p:cNvSpPr>
            <a:spLocks noChangeArrowheads="1"/>
          </p:cNvSpPr>
          <p:nvPr/>
        </p:nvSpPr>
        <p:spPr bwMode="auto">
          <a:xfrm>
            <a:off x="3876508" y="1336675"/>
            <a:ext cx="2968703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  </a:t>
            </a:r>
          </a:p>
        </p:txBody>
      </p:sp>
      <p:sp>
        <p:nvSpPr>
          <p:cNvPr id="284677" name="AutoShape 5"/>
          <p:cNvSpPr>
            <a:spLocks noChangeArrowheads="1"/>
          </p:cNvSpPr>
          <p:nvPr/>
        </p:nvSpPr>
        <p:spPr bwMode="auto">
          <a:xfrm>
            <a:off x="3727441" y="3949700"/>
            <a:ext cx="2901953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4678" name="AutoShape 6"/>
          <p:cNvSpPr>
            <a:spLocks noChangeArrowheads="1"/>
          </p:cNvSpPr>
          <p:nvPr/>
        </p:nvSpPr>
        <p:spPr bwMode="auto">
          <a:xfrm>
            <a:off x="946171" y="2619375"/>
            <a:ext cx="2460421" cy="64928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Send checks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to bank</a:t>
            </a:r>
          </a:p>
        </p:txBody>
      </p:sp>
      <p:cxnSp>
        <p:nvCxnSpPr>
          <p:cNvPr id="284679" name="AutoShape 7"/>
          <p:cNvCxnSpPr>
            <a:cxnSpLocks noChangeShapeType="1"/>
            <a:stCxn id="284674" idx="2"/>
            <a:endCxn id="284678" idx="0"/>
          </p:cNvCxnSpPr>
          <p:nvPr/>
        </p:nvCxnSpPr>
        <p:spPr bwMode="auto">
          <a:xfrm rot="16200000" flipH="1">
            <a:off x="2002597" y="2445589"/>
            <a:ext cx="346075" cy="1495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4681" name="Text Box 9"/>
          <p:cNvSpPr txBox="1">
            <a:spLocks noChangeArrowheads="1"/>
          </p:cNvSpPr>
          <p:nvPr/>
        </p:nvSpPr>
        <p:spPr bwMode="auto">
          <a:xfrm>
            <a:off x="3006313" y="3819525"/>
            <a:ext cx="721129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4682" name="Text Box 10"/>
          <p:cNvSpPr txBox="1">
            <a:spLocks noChangeArrowheads="1"/>
          </p:cNvSpPr>
          <p:nvPr/>
        </p:nvSpPr>
        <p:spPr bwMode="auto">
          <a:xfrm>
            <a:off x="1349622" y="4683125"/>
            <a:ext cx="721129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4683" name="AutoShape 11"/>
          <p:cNvSpPr>
            <a:spLocks noChangeArrowheads="1"/>
          </p:cNvSpPr>
          <p:nvPr/>
        </p:nvSpPr>
        <p:spPr bwMode="auto">
          <a:xfrm>
            <a:off x="938229" y="5191125"/>
            <a:ext cx="2460415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4684" name="AutoShape 12"/>
          <p:cNvCxnSpPr>
            <a:cxnSpLocks noChangeShapeType="1"/>
            <a:stCxn id="284680" idx="2"/>
            <a:endCxn id="284683" idx="0"/>
          </p:cNvCxnSpPr>
          <p:nvPr/>
        </p:nvCxnSpPr>
        <p:spPr bwMode="auto">
          <a:xfrm flipH="1">
            <a:off x="2169231" y="4878388"/>
            <a:ext cx="9530" cy="29845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4685" name="AutoShape 13"/>
          <p:cNvCxnSpPr>
            <a:cxnSpLocks noChangeShapeType="1"/>
            <a:stCxn id="284678" idx="2"/>
            <a:endCxn id="284680" idx="0"/>
          </p:cNvCxnSpPr>
          <p:nvPr/>
        </p:nvCxnSpPr>
        <p:spPr bwMode="auto">
          <a:xfrm rot="16200000" flipH="1">
            <a:off x="1984690" y="3460355"/>
            <a:ext cx="385762" cy="237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4686" name="AutoShape 14"/>
          <p:cNvCxnSpPr>
            <a:cxnSpLocks noChangeShapeType="1"/>
            <a:stCxn id="284680" idx="3"/>
            <a:endCxn id="284677" idx="1"/>
          </p:cNvCxnSpPr>
          <p:nvPr/>
        </p:nvCxnSpPr>
        <p:spPr bwMode="auto">
          <a:xfrm flipV="1">
            <a:off x="3439943" y="4265613"/>
            <a:ext cx="287497" cy="79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4687" name="AutoShape 15"/>
          <p:cNvSpPr>
            <a:spLocks noChangeArrowheads="1"/>
          </p:cNvSpPr>
          <p:nvPr/>
        </p:nvSpPr>
        <p:spPr bwMode="auto">
          <a:xfrm>
            <a:off x="3438355" y="5114925"/>
            <a:ext cx="2968700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sp>
        <p:nvSpPr>
          <p:cNvPr id="284680" name="AutoShape 8"/>
          <p:cNvSpPr>
            <a:spLocks noChangeArrowheads="1"/>
          </p:cNvSpPr>
          <p:nvPr/>
        </p:nvSpPr>
        <p:spPr bwMode="auto">
          <a:xfrm>
            <a:off x="917580" y="3654425"/>
            <a:ext cx="2522363" cy="1223963"/>
          </a:xfrm>
          <a:prstGeom prst="flowChartDecision">
            <a:avLst/>
          </a:prstGeom>
          <a:solidFill>
            <a:srgbClr val="C2DBF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check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Check Payment (Multiple PIP)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EF-ARP-230</a:t>
            </a:r>
            <a:endParaRPr lang="en-US"/>
          </a:p>
        </p:txBody>
      </p:sp>
      <p:sp>
        <p:nvSpPr>
          <p:cNvPr id="285709" name="AutoShape 13"/>
          <p:cNvSpPr>
            <a:spLocks noChangeArrowheads="1"/>
          </p:cNvSpPr>
          <p:nvPr/>
        </p:nvSpPr>
        <p:spPr bwMode="auto">
          <a:xfrm>
            <a:off x="3617913" y="5280025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dirty="0">
                <a:latin typeface="+mj-lt"/>
              </a:rPr>
              <a:t>Invoices Reopened</a:t>
            </a:r>
          </a:p>
        </p:txBody>
      </p:sp>
      <p:sp>
        <p:nvSpPr>
          <p:cNvPr id="285698" name="AutoShape 2"/>
          <p:cNvSpPr>
            <a:spLocks noChangeArrowheads="1"/>
          </p:cNvSpPr>
          <p:nvPr/>
        </p:nvSpPr>
        <p:spPr bwMode="auto">
          <a:xfrm>
            <a:off x="1101725" y="1095375"/>
            <a:ext cx="2459038" cy="1085850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Customer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Allocated</a:t>
            </a:r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auto">
          <a:xfrm>
            <a:off x="3579813" y="1214438"/>
            <a:ext cx="2967037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 smtClean="0">
                <a:latin typeface="+mj-lt"/>
              </a:rPr>
              <a:t>DR  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PIP1 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   </a:t>
            </a: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3868738" y="4124325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 set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6342063" y="4052888"/>
            <a:ext cx="17256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5703" name="AutoShape 7"/>
          <p:cNvSpPr>
            <a:spLocks noChangeArrowheads="1"/>
          </p:cNvSpPr>
          <p:nvPr/>
        </p:nvSpPr>
        <p:spPr bwMode="auto">
          <a:xfrm>
            <a:off x="1060450" y="3829050"/>
            <a:ext cx="2520950" cy="1223963"/>
          </a:xfrm>
          <a:prstGeom prst="flowChartDecision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check</a:t>
            </a: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3148013" y="3994150"/>
            <a:ext cx="720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92250" y="4857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5706" name="AutoShape 10"/>
          <p:cNvSpPr>
            <a:spLocks noChangeArrowheads="1"/>
          </p:cNvSpPr>
          <p:nvPr/>
        </p:nvSpPr>
        <p:spPr bwMode="auto">
          <a:xfrm>
            <a:off x="1081088" y="5365750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5707" name="AutoShape 11"/>
          <p:cNvCxnSpPr>
            <a:cxnSpLocks noChangeShapeType="1"/>
            <a:stCxn id="285703" idx="2"/>
            <a:endCxn id="285706" idx="0"/>
          </p:cNvCxnSpPr>
          <p:nvPr/>
        </p:nvCxnSpPr>
        <p:spPr bwMode="auto">
          <a:xfrm flipH="1">
            <a:off x="2311400" y="5067300"/>
            <a:ext cx="9525" cy="28416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5708" name="AutoShape 12"/>
          <p:cNvCxnSpPr>
            <a:cxnSpLocks noChangeShapeType="1"/>
            <a:stCxn id="285703" idx="3"/>
            <a:endCxn id="285701" idx="1"/>
          </p:cNvCxnSpPr>
          <p:nvPr/>
        </p:nvCxnSpPr>
        <p:spPr bwMode="auto">
          <a:xfrm flipV="1">
            <a:off x="3595688" y="4440238"/>
            <a:ext cx="258762" cy="158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5710" name="AutoShape 14"/>
          <p:cNvSpPr>
            <a:spLocks noChangeArrowheads="1"/>
          </p:cNvSpPr>
          <p:nvPr/>
        </p:nvSpPr>
        <p:spPr bwMode="auto">
          <a:xfrm>
            <a:off x="1093788" y="2379663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cxnSp>
        <p:nvCxnSpPr>
          <p:cNvPr id="285711" name="AutoShape 15"/>
          <p:cNvCxnSpPr>
            <a:cxnSpLocks noChangeShapeType="1"/>
            <a:stCxn id="285698" idx="2"/>
            <a:endCxn id="285710" idx="0"/>
          </p:cNvCxnSpPr>
          <p:nvPr/>
        </p:nvCxnSpPr>
        <p:spPr bwMode="auto">
          <a:xfrm flipH="1">
            <a:off x="2324100" y="2195513"/>
            <a:ext cx="7938" cy="169862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5712" name="AutoShape 16"/>
          <p:cNvSpPr>
            <a:spLocks noChangeArrowheads="1"/>
          </p:cNvSpPr>
          <p:nvPr/>
        </p:nvSpPr>
        <p:spPr bwMode="auto">
          <a:xfrm>
            <a:off x="1093788" y="3011488"/>
            <a:ext cx="2459037" cy="649287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checks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to bank</a:t>
            </a:r>
          </a:p>
        </p:txBody>
      </p:sp>
      <p:sp>
        <p:nvSpPr>
          <p:cNvPr id="285713" name="AutoShape 17"/>
          <p:cNvSpPr>
            <a:spLocks noChangeArrowheads="1"/>
          </p:cNvSpPr>
          <p:nvPr/>
        </p:nvSpPr>
        <p:spPr bwMode="auto">
          <a:xfrm>
            <a:off x="3579813" y="2667000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   </a:t>
            </a:r>
          </a:p>
        </p:txBody>
      </p:sp>
      <p:cxnSp>
        <p:nvCxnSpPr>
          <p:cNvPr id="285714" name="AutoShape 18"/>
          <p:cNvCxnSpPr>
            <a:cxnSpLocks noChangeShapeType="1"/>
            <a:stCxn id="285712" idx="2"/>
            <a:endCxn id="285703" idx="0"/>
          </p:cNvCxnSpPr>
          <p:nvPr/>
        </p:nvCxnSpPr>
        <p:spPr bwMode="auto">
          <a:xfrm flipH="1">
            <a:off x="2320925" y="3675063"/>
            <a:ext cx="3175" cy="13970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Supplier-Initiated Drafts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EF-ARP-240</a:t>
            </a:r>
            <a:endParaRPr lang="en-US"/>
          </a:p>
        </p:txBody>
      </p:sp>
      <p:sp>
        <p:nvSpPr>
          <p:cNvPr id="286722" name="AutoShape 2"/>
          <p:cNvSpPr>
            <a:spLocks noChangeArrowheads="1"/>
          </p:cNvSpPr>
          <p:nvPr/>
        </p:nvSpPr>
        <p:spPr bwMode="auto">
          <a:xfrm>
            <a:off x="122238" y="841375"/>
            <a:ext cx="2697162" cy="821052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6723" name="AutoShape 3"/>
          <p:cNvSpPr>
            <a:spLocks noChangeArrowheads="1"/>
          </p:cNvSpPr>
          <p:nvPr/>
        </p:nvSpPr>
        <p:spPr bwMode="auto">
          <a:xfrm>
            <a:off x="2995407" y="956048"/>
            <a:ext cx="394005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Create drafts with status </a:t>
            </a:r>
            <a:r>
              <a:rPr lang="en-US" sz="1400" b="1" i="1" dirty="0">
                <a:latin typeface="+mj-lt"/>
              </a:rPr>
              <a:t>Allocated</a:t>
            </a:r>
            <a:r>
              <a:rPr lang="en-US" sz="1400" b="1" dirty="0">
                <a:latin typeface="+mj-lt"/>
              </a:rPr>
              <a:t> based on due invoices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653646" y="1882598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6726" name="AutoShape 6"/>
          <p:cNvSpPr>
            <a:spLocks noChangeArrowheads="1"/>
          </p:cNvSpPr>
          <p:nvPr/>
        </p:nvSpPr>
        <p:spPr bwMode="auto">
          <a:xfrm>
            <a:off x="3563759" y="3036962"/>
            <a:ext cx="2380321" cy="694148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</a:t>
            </a:r>
            <a:r>
              <a:rPr lang="en-US" sz="1800" b="1" i="1" u="sng" dirty="0">
                <a:latin typeface="+mj-lt"/>
              </a:rPr>
              <a:t>Accepted</a:t>
            </a:r>
          </a:p>
        </p:txBody>
      </p:sp>
      <p:sp>
        <p:nvSpPr>
          <p:cNvPr id="286727" name="AutoShape 7"/>
          <p:cNvSpPr>
            <a:spLocks noChangeArrowheads="1"/>
          </p:cNvSpPr>
          <p:nvPr/>
        </p:nvSpPr>
        <p:spPr bwMode="auto">
          <a:xfrm>
            <a:off x="246063" y="1951400"/>
            <a:ext cx="2440251" cy="62381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drafts and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mail to customer</a:t>
            </a:r>
          </a:p>
        </p:txBody>
      </p:sp>
      <p:sp>
        <p:nvSpPr>
          <p:cNvPr id="286728" name="AutoShape 8"/>
          <p:cNvSpPr>
            <a:spLocks noChangeArrowheads="1"/>
          </p:cNvSpPr>
          <p:nvPr/>
        </p:nvSpPr>
        <p:spPr bwMode="auto">
          <a:xfrm>
            <a:off x="3526878" y="1674659"/>
            <a:ext cx="2440251" cy="1178828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Customer signs</a:t>
            </a:r>
            <a:b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for acceptance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4866865" y="2670012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cxnSp>
        <p:nvCxnSpPr>
          <p:cNvPr id="286730" name="AutoShape 10"/>
          <p:cNvCxnSpPr>
            <a:cxnSpLocks noChangeShapeType="1"/>
            <a:stCxn id="286727" idx="3"/>
            <a:endCxn id="286728" idx="1"/>
          </p:cNvCxnSpPr>
          <p:nvPr/>
        </p:nvCxnSpPr>
        <p:spPr bwMode="auto">
          <a:xfrm>
            <a:off x="2700144" y="2263308"/>
            <a:ext cx="812905" cy="152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31" name="AutoShape 11"/>
          <p:cNvSpPr>
            <a:spLocks noChangeArrowheads="1"/>
          </p:cNvSpPr>
          <p:nvPr/>
        </p:nvSpPr>
        <p:spPr bwMode="auto">
          <a:xfrm>
            <a:off x="3150392" y="4871715"/>
            <a:ext cx="2380320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6732" name="AutoShape 12"/>
          <p:cNvSpPr>
            <a:spLocks noChangeArrowheads="1"/>
          </p:cNvSpPr>
          <p:nvPr/>
        </p:nvSpPr>
        <p:spPr bwMode="auto">
          <a:xfrm>
            <a:off x="5544542" y="4802912"/>
            <a:ext cx="2872058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6733" name="AutoShape 13"/>
          <p:cNvSpPr>
            <a:spLocks noChangeArrowheads="1"/>
          </p:cNvSpPr>
          <p:nvPr/>
        </p:nvSpPr>
        <p:spPr bwMode="auto">
          <a:xfrm>
            <a:off x="259893" y="4587328"/>
            <a:ext cx="2440251" cy="1178829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draft</a:t>
            </a:r>
          </a:p>
        </p:txBody>
      </p:sp>
      <p:sp>
        <p:nvSpPr>
          <p:cNvPr id="286734" name="Text Box 14"/>
          <p:cNvSpPr txBox="1">
            <a:spLocks noChangeArrowheads="1"/>
          </p:cNvSpPr>
          <p:nvPr/>
        </p:nvSpPr>
        <p:spPr bwMode="auto">
          <a:xfrm>
            <a:off x="968304" y="5697354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6735" name="AutoShape 15"/>
          <p:cNvSpPr>
            <a:spLocks noChangeArrowheads="1"/>
          </p:cNvSpPr>
          <p:nvPr/>
        </p:nvSpPr>
        <p:spPr bwMode="auto">
          <a:xfrm>
            <a:off x="3164221" y="5749338"/>
            <a:ext cx="2380321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6736" name="AutoShape 16"/>
          <p:cNvCxnSpPr>
            <a:cxnSpLocks noChangeShapeType="1"/>
            <a:stCxn id="286733" idx="3"/>
            <a:endCxn id="286731" idx="1"/>
          </p:cNvCxnSpPr>
          <p:nvPr/>
        </p:nvCxnSpPr>
        <p:spPr bwMode="auto">
          <a:xfrm flipV="1">
            <a:off x="2713974" y="5175979"/>
            <a:ext cx="422587" cy="152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37" name="AutoShape 17"/>
          <p:cNvSpPr>
            <a:spLocks noChangeArrowheads="1"/>
          </p:cNvSpPr>
          <p:nvPr/>
        </p:nvSpPr>
        <p:spPr bwMode="auto">
          <a:xfrm>
            <a:off x="5582959" y="5675948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CR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sp>
        <p:nvSpPr>
          <p:cNvPr id="286738" name="AutoShape 18"/>
          <p:cNvSpPr>
            <a:spLocks noChangeArrowheads="1"/>
          </p:cNvSpPr>
          <p:nvPr/>
        </p:nvSpPr>
        <p:spPr bwMode="auto">
          <a:xfrm>
            <a:off x="295237" y="3069071"/>
            <a:ext cx="2380320" cy="625344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to </a:t>
            </a: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cxnSp>
        <p:nvCxnSpPr>
          <p:cNvPr id="286739" name="AutoShape 19"/>
          <p:cNvCxnSpPr>
            <a:cxnSpLocks noChangeShapeType="1"/>
            <a:stCxn id="286733" idx="2"/>
            <a:endCxn id="286735" idx="1"/>
          </p:cNvCxnSpPr>
          <p:nvPr/>
        </p:nvCxnSpPr>
        <p:spPr bwMode="auto">
          <a:xfrm rot="16200000" flipH="1">
            <a:off x="2178363" y="5081573"/>
            <a:ext cx="273684" cy="1670374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86740" name="Text Box 20"/>
          <p:cNvSpPr txBox="1">
            <a:spLocks noChangeArrowheads="1"/>
          </p:cNvSpPr>
          <p:nvPr/>
        </p:nvSpPr>
        <p:spPr bwMode="auto">
          <a:xfrm>
            <a:off x="2386660" y="4795267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6741" name="AutoShape 21"/>
          <p:cNvSpPr>
            <a:spLocks noChangeArrowheads="1"/>
          </p:cNvSpPr>
          <p:nvPr/>
        </p:nvSpPr>
        <p:spPr bwMode="auto">
          <a:xfrm>
            <a:off x="6257563" y="1951400"/>
            <a:ext cx="2380320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sp>
        <p:nvSpPr>
          <p:cNvPr id="286742" name="AutoShape 22"/>
          <p:cNvSpPr>
            <a:spLocks noChangeArrowheads="1"/>
          </p:cNvSpPr>
          <p:nvPr/>
        </p:nvSpPr>
        <p:spPr bwMode="auto">
          <a:xfrm>
            <a:off x="5956360" y="3347072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6743" name="AutoShape 23"/>
          <p:cNvSpPr>
            <a:spLocks noChangeArrowheads="1"/>
          </p:cNvSpPr>
          <p:nvPr/>
        </p:nvSpPr>
        <p:spPr bwMode="auto">
          <a:xfrm>
            <a:off x="6170923" y="2561807"/>
            <a:ext cx="260160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PIP1 account 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cxnSp>
        <p:nvCxnSpPr>
          <p:cNvPr id="286744" name="AutoShape 24"/>
          <p:cNvCxnSpPr>
            <a:cxnSpLocks noChangeShapeType="1"/>
          </p:cNvCxnSpPr>
          <p:nvPr/>
        </p:nvCxnSpPr>
        <p:spPr bwMode="auto">
          <a:xfrm flipV="1">
            <a:off x="5980960" y="2264838"/>
            <a:ext cx="262772" cy="917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6745" name="AutoShape 25"/>
          <p:cNvCxnSpPr>
            <a:cxnSpLocks noChangeShapeType="1"/>
            <a:stCxn id="286728" idx="2"/>
            <a:endCxn id="286726" idx="0"/>
          </p:cNvCxnSpPr>
          <p:nvPr/>
        </p:nvCxnSpPr>
        <p:spPr bwMode="auto">
          <a:xfrm>
            <a:off x="4747004" y="2867248"/>
            <a:ext cx="7684" cy="15595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46" name="AutoShape 26"/>
          <p:cNvSpPr>
            <a:spLocks noChangeArrowheads="1"/>
          </p:cNvSpPr>
          <p:nvPr/>
        </p:nvSpPr>
        <p:spPr bwMode="auto">
          <a:xfrm>
            <a:off x="295237" y="3692887"/>
            <a:ext cx="2380320" cy="69414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Send drafts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to bank</a:t>
            </a:r>
          </a:p>
        </p:txBody>
      </p:sp>
      <p:cxnSp>
        <p:nvCxnSpPr>
          <p:cNvPr id="286747" name="AutoShape 27"/>
          <p:cNvCxnSpPr>
            <a:cxnSpLocks noChangeShapeType="1"/>
            <a:stCxn id="286726" idx="1"/>
            <a:endCxn id="286738" idx="3"/>
          </p:cNvCxnSpPr>
          <p:nvPr/>
        </p:nvCxnSpPr>
        <p:spPr bwMode="auto">
          <a:xfrm flipH="1" flipV="1">
            <a:off x="2689387" y="3382507"/>
            <a:ext cx="860542" cy="152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48" name="AutoShape 28"/>
          <p:cNvSpPr>
            <a:spLocks noChangeArrowheads="1"/>
          </p:cNvSpPr>
          <p:nvPr/>
        </p:nvSpPr>
        <p:spPr bwMode="auto">
          <a:xfrm>
            <a:off x="2663263" y="3729582"/>
            <a:ext cx="2872059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cxnSp>
        <p:nvCxnSpPr>
          <p:cNvPr id="286749" name="AutoShape 29"/>
          <p:cNvCxnSpPr>
            <a:cxnSpLocks noChangeShapeType="1"/>
            <a:stCxn id="286746" idx="2"/>
            <a:endCxn id="286733" idx="0"/>
          </p:cNvCxnSpPr>
          <p:nvPr/>
        </p:nvCxnSpPr>
        <p:spPr bwMode="auto">
          <a:xfrm flipH="1">
            <a:off x="1480018" y="4400795"/>
            <a:ext cx="6147" cy="17277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6750" name="AutoShape 30"/>
          <p:cNvCxnSpPr>
            <a:cxnSpLocks noChangeShapeType="1"/>
            <a:stCxn id="286722" idx="2"/>
            <a:endCxn id="286727" idx="0"/>
          </p:cNvCxnSpPr>
          <p:nvPr/>
        </p:nvCxnSpPr>
        <p:spPr bwMode="auto">
          <a:xfrm rot="5400000">
            <a:off x="1324018" y="1804598"/>
            <a:ext cx="288973" cy="463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Invoice Record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EF-ARP-025</a:t>
            </a:r>
            <a:endParaRPr lang="en-US" dirty="0"/>
          </a:p>
        </p:txBody>
      </p:sp>
      <p:pic>
        <p:nvPicPr>
          <p:cNvPr id="4" name="Picture 3" descr="Cust-Inv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387" y="1071562"/>
            <a:ext cx="7458075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Direct Debit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EF-ARP-250</a:t>
            </a:r>
            <a:endParaRPr lang="en-US"/>
          </a:p>
        </p:txBody>
      </p:sp>
      <p:sp>
        <p:nvSpPr>
          <p:cNvPr id="287746" name="AutoShape 2"/>
          <p:cNvSpPr>
            <a:spLocks noChangeArrowheads="1"/>
          </p:cNvSpPr>
          <p:nvPr/>
        </p:nvSpPr>
        <p:spPr bwMode="auto">
          <a:xfrm>
            <a:off x="414338" y="869950"/>
            <a:ext cx="2516187" cy="852488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7748" name="AutoShape 4"/>
          <p:cNvSpPr>
            <a:spLocks noChangeArrowheads="1"/>
          </p:cNvSpPr>
          <p:nvPr/>
        </p:nvSpPr>
        <p:spPr bwMode="auto">
          <a:xfrm>
            <a:off x="3268663" y="4635500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7749" name="AutoShape 5"/>
          <p:cNvSpPr>
            <a:spLocks noChangeArrowheads="1"/>
          </p:cNvSpPr>
          <p:nvPr/>
        </p:nvSpPr>
        <p:spPr bwMode="auto">
          <a:xfrm>
            <a:off x="5741989" y="4564063"/>
            <a:ext cx="19161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287750" name="AutoShape 6"/>
          <p:cNvSpPr>
            <a:spLocks noChangeArrowheads="1"/>
          </p:cNvSpPr>
          <p:nvPr/>
        </p:nvSpPr>
        <p:spPr bwMode="auto">
          <a:xfrm>
            <a:off x="409575" y="4340225"/>
            <a:ext cx="2520950" cy="1223963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 confirms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055688" y="5492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7752" name="AutoShape 8"/>
          <p:cNvSpPr>
            <a:spLocks noChangeArrowheads="1"/>
          </p:cNvSpPr>
          <p:nvPr/>
        </p:nvSpPr>
        <p:spPr bwMode="auto">
          <a:xfrm>
            <a:off x="3282950" y="5546725"/>
            <a:ext cx="2459038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7753" name="AutoShape 9"/>
          <p:cNvCxnSpPr>
            <a:cxnSpLocks noChangeShapeType="1"/>
            <a:stCxn id="287750" idx="3"/>
            <a:endCxn id="287748" idx="1"/>
          </p:cNvCxnSpPr>
          <p:nvPr/>
        </p:nvCxnSpPr>
        <p:spPr bwMode="auto">
          <a:xfrm flipV="1">
            <a:off x="2944813" y="4951413"/>
            <a:ext cx="309562" cy="158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7754" name="AutoShape 10"/>
          <p:cNvSpPr>
            <a:spLocks noChangeArrowheads="1"/>
          </p:cNvSpPr>
          <p:nvPr/>
        </p:nvSpPr>
        <p:spPr bwMode="auto">
          <a:xfrm>
            <a:off x="5781675" y="5470525"/>
            <a:ext cx="2967038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200" b="1" dirty="0">
                <a:latin typeface="+mj-lt"/>
              </a:rPr>
              <a:t>Invoices reopened   </a:t>
            </a:r>
          </a:p>
        </p:txBody>
      </p:sp>
      <p:sp>
        <p:nvSpPr>
          <p:cNvPr id="287755" name="AutoShape 11"/>
          <p:cNvSpPr>
            <a:spLocks noChangeArrowheads="1"/>
          </p:cNvSpPr>
          <p:nvPr/>
        </p:nvSpPr>
        <p:spPr bwMode="auto">
          <a:xfrm>
            <a:off x="263524" y="2228535"/>
            <a:ext cx="2803525" cy="64642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Customer Selection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Execute (creates file)</a:t>
            </a:r>
          </a:p>
        </p:txBody>
      </p:sp>
      <p:cxnSp>
        <p:nvCxnSpPr>
          <p:cNvPr id="287756" name="AutoShape 12"/>
          <p:cNvCxnSpPr>
            <a:cxnSpLocks noChangeShapeType="1"/>
            <a:stCxn id="287750" idx="2"/>
            <a:endCxn id="287752" idx="1"/>
          </p:cNvCxnSpPr>
          <p:nvPr/>
        </p:nvCxnSpPr>
        <p:spPr bwMode="auto">
          <a:xfrm rot="16200000" flipH="1">
            <a:off x="2327275" y="4921250"/>
            <a:ext cx="284163" cy="1598613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2606675" y="4556125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7758" name="AutoShape 14"/>
          <p:cNvSpPr>
            <a:spLocks noChangeArrowheads="1"/>
          </p:cNvSpPr>
          <p:nvPr/>
        </p:nvSpPr>
        <p:spPr bwMode="auto">
          <a:xfrm>
            <a:off x="263524" y="2876550"/>
            <a:ext cx="2803525" cy="717550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287759" name="AutoShape 15"/>
          <p:cNvSpPr>
            <a:spLocks noChangeArrowheads="1"/>
          </p:cNvSpPr>
          <p:nvPr/>
        </p:nvSpPr>
        <p:spPr bwMode="auto">
          <a:xfrm>
            <a:off x="3416300" y="2154238"/>
            <a:ext cx="2967038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No GL effect</a:t>
            </a:r>
          </a:p>
        </p:txBody>
      </p:sp>
      <p:cxnSp>
        <p:nvCxnSpPr>
          <p:cNvPr id="287760" name="AutoShape 16"/>
          <p:cNvCxnSpPr>
            <a:cxnSpLocks noChangeShapeType="1"/>
            <a:stCxn id="287758" idx="2"/>
            <a:endCxn id="287750" idx="0"/>
          </p:cNvCxnSpPr>
          <p:nvPr/>
        </p:nvCxnSpPr>
        <p:spPr bwMode="auto">
          <a:xfrm rot="16200000" flipH="1">
            <a:off x="1294606" y="3964780"/>
            <a:ext cx="746125" cy="476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7761" name="AutoShape 17"/>
          <p:cNvCxnSpPr>
            <a:cxnSpLocks noChangeShapeType="1"/>
            <a:stCxn id="287746" idx="2"/>
            <a:endCxn id="287755" idx="0"/>
          </p:cNvCxnSpPr>
          <p:nvPr/>
        </p:nvCxnSpPr>
        <p:spPr bwMode="auto">
          <a:xfrm rot="5400000">
            <a:off x="1415812" y="1971914"/>
            <a:ext cx="506097" cy="7145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3289300" y="871538"/>
            <a:ext cx="39846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spcAft>
                <a:spcPts val="1200"/>
              </a:spcAft>
            </a:pPr>
            <a:r>
              <a:rPr lang="en-US" sz="1200" b="1" dirty="0">
                <a:latin typeface="+mj-lt"/>
              </a:rPr>
              <a:t>Create direct debit payments based on due </a:t>
            </a:r>
            <a:r>
              <a:rPr lang="en-US" sz="1200" b="1" dirty="0" smtClean="0">
                <a:latin typeface="+mj-lt"/>
              </a:rPr>
              <a:t>invoices</a:t>
            </a:r>
            <a:br>
              <a:rPr lang="en-US" sz="1200" b="1" dirty="0" smtClean="0">
                <a:latin typeface="+mj-lt"/>
              </a:rPr>
            </a:b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DR </a:t>
            </a:r>
            <a:r>
              <a:rPr lang="en-US" sz="1200" b="1" dirty="0" smtClean="0">
                <a:latin typeface="+mj-lt"/>
              </a:rPr>
              <a:t>  </a:t>
            </a:r>
            <a:r>
              <a:rPr lang="en-US" sz="1200" dirty="0" smtClean="0">
                <a:solidFill>
                  <a:srgbClr val="0033CC"/>
                </a:solidFill>
                <a:latin typeface="+mj-lt"/>
              </a:rPr>
              <a:t>PIP account</a:t>
            </a: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CR </a:t>
            </a:r>
            <a:r>
              <a:rPr lang="en-US" sz="1200" b="1" dirty="0" smtClean="0">
                <a:latin typeface="+mj-lt"/>
              </a:rPr>
              <a:t>  </a:t>
            </a:r>
            <a:r>
              <a:rPr lang="en-US" sz="12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dirty="0">
                <a:solidFill>
                  <a:srgbClr val="0033CC"/>
                </a:solidFill>
                <a:latin typeface="+mj-lt"/>
              </a:rPr>
              <a:t>and AR account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initiated by customer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Promissory notes, </a:t>
            </a:r>
            <a:r>
              <a:rPr lang="en-US" dirty="0" smtClean="0"/>
              <a:t>summary </a:t>
            </a:r>
            <a:r>
              <a:rPr lang="en-US" dirty="0"/>
              <a:t>statements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Cash and transfer</a:t>
            </a:r>
          </a:p>
          <a:p>
            <a:pPr lvl="1"/>
            <a:r>
              <a:rPr lang="en-US" dirty="0"/>
              <a:t>Processed directly in </a:t>
            </a:r>
            <a:r>
              <a:rPr lang="en-US" dirty="0" smtClean="0"/>
              <a:t>Banking Entry, Petty Cash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EF-ARP-260</a:t>
            </a: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Views and reports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payments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Using payment instruments		  </a:t>
            </a:r>
            <a:r>
              <a:rPr lang="en-US" sz="2800" dirty="0">
                <a:sym typeface="Wingdings" pitchFamily="2" charset="2"/>
              </a:rPr>
              <a:t></a:t>
            </a:r>
            <a:endParaRPr lang="en-US" sz="2800" dirty="0"/>
          </a:p>
          <a:p>
            <a:pPr lvl="1">
              <a:spcBef>
                <a:spcPts val="1200"/>
              </a:spcBef>
            </a:pPr>
            <a:r>
              <a:rPr lang="en-US" dirty="0"/>
              <a:t>Finance charges</a:t>
            </a:r>
          </a:p>
          <a:p>
            <a:pPr lvl="1"/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EF-ARP-270</a:t>
            </a:r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Enabled </a:t>
            </a:r>
            <a:r>
              <a:rPr lang="en-US" dirty="0"/>
              <a:t>during customer setup</a:t>
            </a:r>
          </a:p>
          <a:p>
            <a:pPr>
              <a:spcBef>
                <a:spcPts val="1800"/>
              </a:spcBef>
            </a:pPr>
            <a:r>
              <a:rPr lang="en-US" dirty="0"/>
              <a:t>Applied to overdue open items</a:t>
            </a:r>
          </a:p>
          <a:p>
            <a:pPr>
              <a:spcBef>
                <a:spcPts val="1800"/>
              </a:spcBef>
            </a:pPr>
            <a:r>
              <a:rPr lang="en-US" dirty="0"/>
              <a:t>Contested invoices </a:t>
            </a:r>
            <a:r>
              <a:rPr lang="en-US" dirty="0" smtClean="0"/>
              <a:t>(optional) 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Run by currency</a:t>
            </a:r>
          </a:p>
          <a:p>
            <a:pPr>
              <a:spcBef>
                <a:spcPts val="1800"/>
              </a:spcBef>
            </a:pPr>
            <a:r>
              <a:rPr lang="en-US" dirty="0"/>
              <a:t>GL </a:t>
            </a:r>
            <a:r>
              <a:rPr lang="en-US" dirty="0" smtClean="0"/>
              <a:t>transactions effect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b="1" dirty="0"/>
              <a:t>DR</a:t>
            </a:r>
            <a:r>
              <a:rPr lang="en-US" dirty="0"/>
              <a:t>: </a:t>
            </a:r>
            <a:r>
              <a:rPr lang="en-US" sz="2000" dirty="0">
                <a:solidFill>
                  <a:srgbClr val="0033CC"/>
                </a:solidFill>
              </a:rPr>
              <a:t>Customer Control Account</a:t>
            </a:r>
          </a:p>
          <a:p>
            <a:pPr lvl="1">
              <a:spcBef>
                <a:spcPts val="1200"/>
              </a:spcBef>
            </a:pPr>
            <a:r>
              <a:rPr lang="en-US" b="1" dirty="0"/>
              <a:t>CR</a:t>
            </a:r>
            <a:r>
              <a:rPr lang="en-US" dirty="0"/>
              <a:t>: </a:t>
            </a:r>
            <a:r>
              <a:rPr lang="en-US" sz="2000" dirty="0">
                <a:solidFill>
                  <a:srgbClr val="0033CC"/>
                </a:solidFill>
              </a:rPr>
              <a:t>Sales Finance Account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 Charge </a:t>
            </a:r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EF-ARP-280</a:t>
            </a:r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 </a:t>
            </a:r>
            <a:r>
              <a:rPr lang="en-US" dirty="0" smtClean="0"/>
              <a:t>Charge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EF-ARP-290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915988"/>
            <a:ext cx="7208837" cy="4202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188" y="3298825"/>
            <a:ext cx="3940175" cy="277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5362575" y="5648325"/>
            <a:ext cx="1001713" cy="1603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ym typeface="Wingdings" pitchFamily="2" charset="2"/>
              </a:rPr>
              <a:t>Header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sym typeface="Wingdings" pitchFamily="2" charset="2"/>
              </a:rPr>
              <a:t>Seven tabs</a:t>
            </a:r>
            <a:endParaRPr lang="en-US" dirty="0">
              <a:sym typeface="Wingdings" pitchFamily="2" charset="2"/>
            </a:endParaRPr>
          </a:p>
          <a:p>
            <a:pPr lvl="1"/>
            <a:r>
              <a:rPr lang="en-US" dirty="0">
                <a:sym typeface="Wingdings" pitchFamily="2" charset="2"/>
              </a:rPr>
              <a:t>General</a:t>
            </a:r>
          </a:p>
          <a:p>
            <a:pPr lvl="1"/>
            <a:r>
              <a:rPr lang="en-US" dirty="0">
                <a:sym typeface="Wingdings" pitchFamily="2" charset="2"/>
              </a:rPr>
              <a:t>Addresses</a:t>
            </a:r>
          </a:p>
          <a:p>
            <a:pPr lvl="1"/>
            <a:r>
              <a:rPr lang="en-US" dirty="0">
                <a:sym typeface="Wingdings" pitchFamily="2" charset="2"/>
              </a:rPr>
              <a:t>Financial Info</a:t>
            </a:r>
          </a:p>
          <a:p>
            <a:pPr lvl="1"/>
            <a:r>
              <a:rPr lang="en-US" dirty="0">
                <a:sym typeface="Wingdings" pitchFamily="2" charset="2"/>
              </a:rPr>
              <a:t>Operational Info</a:t>
            </a:r>
          </a:p>
          <a:p>
            <a:pPr lvl="1"/>
            <a:r>
              <a:rPr lang="en-US" dirty="0">
                <a:sym typeface="Wingdings" pitchFamily="2" charset="2"/>
              </a:rPr>
              <a:t>Tax</a:t>
            </a:r>
          </a:p>
          <a:p>
            <a:pPr lvl="1"/>
            <a:r>
              <a:rPr lang="en-US" dirty="0">
                <a:sym typeface="Wingdings" pitchFamily="2" charset="2"/>
              </a:rPr>
              <a:t>CI Posting</a:t>
            </a:r>
          </a:p>
          <a:p>
            <a:pPr lvl="1"/>
            <a:r>
              <a:rPr lang="en-US" dirty="0">
                <a:sym typeface="Wingdings" pitchFamily="2" charset="2"/>
              </a:rPr>
              <a:t>Comments</a:t>
            </a: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Invoice, General Tab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EF-ARP-035</a:t>
            </a:r>
            <a:endParaRPr lang="en-US" dirty="0"/>
          </a:p>
        </p:txBody>
      </p:sp>
      <p:pic>
        <p:nvPicPr>
          <p:cNvPr id="4" name="Picture 3" descr="Cust-Inv-Gen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2" y="1285875"/>
            <a:ext cx="7362825" cy="40957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1050" y="2162176"/>
            <a:ext cx="2562225" cy="2190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09626" y="3095625"/>
            <a:ext cx="2590800" cy="2190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9625" y="3543301"/>
            <a:ext cx="2562225" cy="2190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95775" y="2143125"/>
            <a:ext cx="2238375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1050" y="4895850"/>
            <a:ext cx="6991350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  <a:noFill/>
          <a:ln/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Type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Correction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 Note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 Note Correction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Finance Charge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TC Invoice Amount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BC Invoice Amount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Automatically calculated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Scale factor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Daybook Code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Specific types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Primary layer posting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Link to Invoice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Use with credit notes 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Adjustment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adjustment daybook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3352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General Tab – Key Fields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EF-ARP-040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Address Tab – Key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EF-ARP-050</a:t>
            </a:r>
            <a:endParaRPr lang="en-US" dirty="0"/>
          </a:p>
        </p:txBody>
      </p:sp>
      <p:pic>
        <p:nvPicPr>
          <p:cNvPr id="5" name="Picture 4" descr="Cust-Inv-Create-Addres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1228725"/>
            <a:ext cx="5353050" cy="4381500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629276" y="1272610"/>
            <a:ext cx="3314700" cy="1880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Ship from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Current entity business relation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ddress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type: head office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657851" y="3606235"/>
            <a:ext cx="3228974" cy="18801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Ship to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Customer-specific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ship-to address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</a:pPr>
            <a:r>
              <a:rPr lang="en-GB" sz="2000" b="1" u="sng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Or</a:t>
            </a:r>
            <a:endParaRPr kumimoji="0" lang="en-US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Customer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headoffice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address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Info Tab – Key Fields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EF-ARP-060</a:t>
            </a:r>
            <a:endParaRPr lang="en-US" dirty="0"/>
          </a:p>
        </p:txBody>
      </p:sp>
      <p:pic>
        <p:nvPicPr>
          <p:cNvPr id="4" name="Picture 3" descr="Cust-Inv-Create-Fin-Info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1000125"/>
            <a:ext cx="8591550" cy="27051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3851" y="3863410"/>
            <a:ext cx="3619499" cy="2375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</a:t>
            </a:r>
            <a:r>
              <a:rPr kumimoji="0" lang="en-US" sz="2400" b="0" i="0" u="sng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Information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Terms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Due Date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Payment Date</a:t>
            </a:r>
          </a:p>
          <a:p>
            <a:pPr marL="742950" lvl="1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Customer’s promised payment date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R Process&amp;quot;&quot;/&gt;&lt;property id=&quot;20307&quot; value=&quot;343&quot;/&gt;&lt;/object&gt;&lt;object type=&quot;3&quot; unique_id=&quot;10005&quot;&gt;&lt;property id=&quot;20148&quot; value=&quot;5&quot;/&gt;&lt;property id=&quot;20300&quot; value=&quot;Slide 2 - &amp;quot;AR Process 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Sales Flow Variants&amp;quot;&quot;/&gt;&lt;property id=&quot;20307&quot; value=&quot;307&quot;/&gt;&lt;/object&gt;&lt;object type=&quot;3&quot; unique_id=&quot;10007&quot;&gt;&lt;property id=&quot;20148&quot; value=&quot;5&quot;/&gt;&lt;property id=&quot;20300&quot; value=&quot;Slide 4 - &amp;quot;Customer Invoice&amp;quot;&quot;/&gt;&lt;property id=&quot;20307&quot; value=&quot;314&quot;/&gt;&lt;/object&gt;&lt;object type=&quot;3&quot; unique_id=&quot;10008&quot;&gt;&lt;property id=&quot;20148&quot; value=&quot;5&quot;/&gt;&lt;property id=&quot;20300&quot; value=&quot;Slide 5 - &amp;quot;General Tab Highlights&amp;quot;&quot;/&gt;&lt;property id=&quot;20307&quot; value=&quot;308&quot;/&gt;&lt;/object&gt;&lt;object type=&quot;3&quot; unique_id=&quot;10009&quot;&gt;&lt;property id=&quot;20148&quot; value=&quot;5&quot;/&gt;&lt;property id=&quot;20300&quot; value=&quot;Slide 6 - &amp;quot;Address Tab Highlights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Financial Tab Highlights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Operational &amp;amp; Tax Tabs - Highlights&amp;quot;&quot;/&gt;&lt;property id=&quot;20307&quot; value=&quot;311&quot;/&gt;&lt;/object&gt;&lt;object type=&quot;3&quot; unique_id=&quot;10012&quot;&gt;&lt;property id=&quot;20148&quot; value=&quot;5&quot;/&gt;&lt;property id=&quot;20300&quot; value=&quot;Slide 9 - &amp;quot;CI Posting Tab Highlights&amp;quot;&quot;/&gt;&lt;property id=&quot;20307&quot; value=&quot;315&quot;/&gt;&lt;/object&gt;&lt;object type=&quot;3&quot; unique_id=&quot;10013&quot;&gt;&lt;property id=&quot;20148&quot; value=&quot;5&quot;/&gt;&lt;property id=&quot;20300&quot; value=&quot;Slide 10 - &amp;quot;Modifiable Fields in Customer Invoice&amp;quot;&quot;/&gt;&lt;property id=&quot;20307&quot; value=&quot;316&quot;/&gt;&lt;/object&gt;&lt;object type=&quot;3&quot; unique_id=&quot;10014&quot;&gt;&lt;property id=&quot;20148&quot; value=&quot;5&quot;/&gt;&lt;property id=&quot;20300&quot; value=&quot;Slide 11 - &amp;quot;AR Process Overview&amp;quot;&quot;/&gt;&lt;property id=&quot;20307&quot; value=&quot;317&quot;/&gt;&lt;/object&gt;&lt;object type=&quot;3&quot; unique_id=&quot;10015&quot;&gt;&lt;property id=&quot;20148&quot; value=&quot;5&quot;/&gt;&lt;property id=&quot;20300&quot; value=&quot;Slide 12 - &amp;quot;AR Management Overview&amp;quot;&quot;/&gt;&lt;property id=&quot;20307&quot; value=&quot;319&quot;/&gt;&lt;/object&gt;&lt;object type=&quot;3&quot; unique_id=&quot;10016&quot;&gt;&lt;property id=&quot;20148&quot; value=&quot;5&quot;/&gt;&lt;property id=&quot;20300&quot; value=&quot;Slide 13 - &amp;quot;Credit Management Highlights&amp;quot;&quot;/&gt;&lt;property id=&quot;20307&quot; value=&quot;320&quot;/&gt;&lt;/object&gt;&lt;object type=&quot;3&quot; unique_id=&quot;10017&quot;&gt;&lt;property id=&quot;20148&quot; value=&quot;5&quot;/&gt;&lt;property id=&quot;20300&quot; value=&quot;Slide 14 - &amp;quot;AR Management Overview&amp;quot;&quot;/&gt;&lt;property id=&quot;20307&quot; value=&quot;339&quot;/&gt;&lt;/object&gt;&lt;object type=&quot;3&quot; unique_id=&quot;10018&quot;&gt;&lt;property id=&quot;20148&quot; value=&quot;5&quot;/&gt;&lt;property id=&quot;20300&quot; value=&quot;Slide 15 - &amp;quot;Views and Reports&amp;quot;&quot;/&gt;&lt;property id=&quot;20307&quot; value=&quot;325&quot;/&gt;&lt;/object&gt;&lt;object type=&quot;3&quot; unique_id=&quot;10019&quot;&gt;&lt;property id=&quot;20148&quot; value=&quot;5&quot;/&gt;&lt;property id=&quot;20300&quot; value=&quot;Slide 16 - &amp;quot;Customer Activity Dashboard Highlights&amp;quot;&quot;/&gt;&lt;property id=&quot;20307&quot; value=&quot;321&quot;/&gt;&lt;/object&gt;&lt;object type=&quot;3&quot; unique_id=&quot;10020&quot;&gt;&lt;property id=&quot;20148&quot; value=&quot;5&quot;/&gt;&lt;property id=&quot;20300&quot; value=&quot;Slide 17 - &amp;quot;Customer Aging Analysis Current Highlights&amp;quot;&quot;/&gt;&lt;property id=&quot;20307&quot; value=&quot;322&quot;/&gt;&lt;/object&gt;&lt;object type=&quot;3&quot; unique_id=&quot;10021&quot;&gt;&lt;property id=&quot;20148&quot; value=&quot;5&quot;/&gt;&lt;property id=&quot;20300&quot; value=&quot;Slide 18 - &amp;quot;Customer Statement of Account Highlights&amp;quot;&quot;/&gt;&lt;property id=&quot;20307&quot; value=&quot;323&quot;/&gt;&lt;/object&gt;&lt;object type=&quot;3&quot; unique_id=&quot;10022&quot;&gt;&lt;property id=&quot;20148&quot; value=&quot;5&quot;/&gt;&lt;property id=&quot;20300&quot; value=&quot;Slide 19 - &amp;quot;Reminder Highlights&amp;quot;&quot;/&gt;&lt;property id=&quot;20307&quot; value=&quot;324&quot;/&gt;&lt;/object&gt;&lt;object type=&quot;3&quot; unique_id=&quot;10023&quot;&gt;&lt;property id=&quot;20148&quot; value=&quot;5&quot;/&gt;&lt;property id=&quot;20300&quot; value=&quot;Slide 20 - &amp;quot;AR Management Overview&amp;quot;&quot;/&gt;&lt;property id=&quot;20307&quot; value=&quot;335&quot;/&gt;&lt;/object&gt;&lt;object type=&quot;3&quot; unique_id=&quot;10024&quot;&gt;&lt;property id=&quot;20148&quot; value=&quot;5&quot;/&gt;&lt;property id=&quot;20300&quot; value=&quot;Slide 21 - &amp;quot;AR Management: AR Payment&amp;quot;&quot;/&gt;&lt;property id=&quot;20307&quot; value=&quot;326&quot;/&gt;&lt;/object&gt;&lt;object type=&quot;3&quot; unique_id=&quot;10025&quot;&gt;&lt;property id=&quot;20148&quot; value=&quot;5&quot;/&gt;&lt;property id=&quot;20300&quot; value=&quot;Slide 22 - &amp;quot;Customer Payment Instruments&amp;quot;&quot;/&gt;&lt;property id=&quot;20307&quot; value=&quot;328&quot;/&gt;&lt;/object&gt;&lt;object type=&quot;3&quot; unique_id=&quot;10026&quot;&gt;&lt;property id=&quot;20148&quot; value=&quot;5&quot;/&gt;&lt;property id=&quot;20300&quot; value=&quot;Slide 23 - &amp;quot;Customer Payment Status Codes&amp;quot;&quot;/&gt;&lt;property id=&quot;20307&quot; value=&quot;340&quot;/&gt;&lt;/object&gt;&lt;object type=&quot;3&quot; unique_id=&quot;10027&quot;&gt;&lt;property id=&quot;20148&quot; value=&quot;5&quot;/&gt;&lt;property id=&quot;20300&quot; value=&quot;Slide 24 - &amp;quot;Customer Payment Status Flow&amp;quot;&quot;/&gt;&lt;property id=&quot;20307&quot; value=&quot;341&quot;/&gt;&lt;/object&gt;&lt;object type=&quot;3&quot; unique_id=&quot;10028&quot;&gt;&lt;property id=&quot;20148&quot; value=&quot;5&quot;/&gt;&lt;property id=&quot;20300&quot; value=&quot;Slide 25 - &amp;quot;Customer Payment Status Create&amp;quot;&quot;/&gt;&lt;property id=&quot;20307&quot; value=&quot;342&quot;/&gt;&lt;/object&gt;&lt;object type=&quot;3&quot; unique_id=&quot;10029&quot;&gt;&lt;property id=&quot;20148&quot; value=&quot;5&quot;/&gt;&lt;property id=&quot;20300&quot; value=&quot;Slide 26 - &amp;quot;Check Payment (Short Flow)&amp;quot;&quot;/&gt;&lt;property id=&quot;20307&quot; value=&quot;330&quot;/&gt;&lt;/object&gt;&lt;object type=&quot;3&quot; unique_id=&quot;10030&quot;&gt;&lt;property id=&quot;20148&quot; value=&quot;5&quot;/&gt;&lt;property id=&quot;20300&quot; value=&quot;Slide 27 - &amp;quot;Check Payment (Multiple PIP)&amp;quot;&quot;/&gt;&lt;property id=&quot;20307&quot; value=&quot;331&quot;/&gt;&lt;/object&gt;&lt;object type=&quot;3&quot; unique_id=&quot;10031&quot;&gt;&lt;property id=&quot;20148&quot; value=&quot;5&quot;/&gt;&lt;property id=&quot;20300&quot; value=&quot;Slide 28 - &amp;quot;Supplier-Initiated Drafts&amp;quot;&quot;/&gt;&lt;property id=&quot;20307&quot; value=&quot;332&quot;/&gt;&lt;/object&gt;&lt;object type=&quot;3&quot; unique_id=&quot;10032&quot;&gt;&lt;property id=&quot;20148&quot; value=&quot;5&quot;/&gt;&lt;property id=&quot;20300&quot; value=&quot;Slide 29 - &amp;quot;Direct Debit&amp;quot;&quot;/&gt;&lt;property id=&quot;20307&quot; value=&quot;333&quot;/&gt;&lt;/object&gt;&lt;object type=&quot;3&quot; unique_id=&quot;10033&quot;&gt;&lt;property id=&quot;20148&quot; value=&quot;5&quot;/&gt;&lt;property id=&quot;20300&quot; value=&quot;Slide 30 - &amp;quot;Other Payment Instruments&amp;quot;&quot;/&gt;&lt;property id=&quot;20307&quot; value=&quot;334&quot;/&gt;&lt;/object&gt;&lt;object type=&quot;3&quot; unique_id=&quot;10034&quot;&gt;&lt;property id=&quot;20148&quot; value=&quot;5&quot;/&gt;&lt;property id=&quot;20300&quot; value=&quot;Slide 31 - &amp;quot;AR Management&amp;quot;&quot;/&gt;&lt;property id=&quot;20307&quot; value=&quot;336&quot;/&gt;&lt;/object&gt;&lt;object type=&quot;3&quot; unique_id=&quot;10035&quot;&gt;&lt;property id=&quot;20148&quot; value=&quot;5&quot;/&gt;&lt;property id=&quot;20300&quot; value=&quot;Slide 32 - &amp;quot;Finance Charge Highlights&amp;quot;&quot;/&gt;&lt;property id=&quot;20307&quot; value=&quot;338&quot;/&gt;&lt;/object&gt;&lt;object type=&quot;3&quot; unique_id=&quot;10036&quot;&gt;&lt;property id=&quot;20148&quot; value=&quot;5&quot;/&gt;&lt;property id=&quot;20300&quot; value=&quot;Slide 33 - &amp;quot;Finance Charges&amp;quot;&quot;/&gt;&lt;property id=&quot;20307&quot; value=&quot;33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3631</TotalTime>
  <Words>1320</Words>
  <Application>Microsoft Office PowerPoint</Application>
  <PresentationFormat>On-screen Show (4:3)</PresentationFormat>
  <Paragraphs>385</Paragraphs>
  <Slides>44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QAD 2010 Template</vt:lpstr>
      <vt:lpstr>AR Process</vt:lpstr>
      <vt:lpstr>AR Process Overview</vt:lpstr>
      <vt:lpstr>Sales Flow Variants</vt:lpstr>
      <vt:lpstr>Customer Invoice Record</vt:lpstr>
      <vt:lpstr>Customer Invoice</vt:lpstr>
      <vt:lpstr>Customer Invoice, General Tab</vt:lpstr>
      <vt:lpstr>Slide 7</vt:lpstr>
      <vt:lpstr>Address Tab – Key Fields</vt:lpstr>
      <vt:lpstr>Financial Info Tab – Key Fields</vt:lpstr>
      <vt:lpstr>Operational Tab</vt:lpstr>
      <vt:lpstr>Tax Tab</vt:lpstr>
      <vt:lpstr>CI Posting Tab</vt:lpstr>
      <vt:lpstr>CI Posting Tab – Key Fields</vt:lpstr>
      <vt:lpstr>Modifiable Customer Invoice Data</vt:lpstr>
      <vt:lpstr>AR Process Overview</vt:lpstr>
      <vt:lpstr>AR Management Overview</vt:lpstr>
      <vt:lpstr>Credit Management Key Points</vt:lpstr>
      <vt:lpstr>AR Management Overview</vt:lpstr>
      <vt:lpstr>Views and Reports</vt:lpstr>
      <vt:lpstr>Customer Activity Dashboard</vt:lpstr>
      <vt:lpstr>Customer Activity Dashboard Key Features</vt:lpstr>
      <vt:lpstr>Customer Aging Analysis Current Report</vt:lpstr>
      <vt:lpstr>Customer Aging Analysis Key Features</vt:lpstr>
      <vt:lpstr>Customer Aging Analysis Key Features</vt:lpstr>
      <vt:lpstr>Customer Statement of Account Report</vt:lpstr>
      <vt:lpstr>Customer Statement of Account Key Features</vt:lpstr>
      <vt:lpstr>Reminder Letter Report</vt:lpstr>
      <vt:lpstr>Customer Reminder Letter Features</vt:lpstr>
      <vt:lpstr>AR Management Overview</vt:lpstr>
      <vt:lpstr>AR Management: AR Payments</vt:lpstr>
      <vt:lpstr>Customer Payment Instruments</vt:lpstr>
      <vt:lpstr>Customer Payment Status Codes</vt:lpstr>
      <vt:lpstr>Customer Payment Status Flow</vt:lpstr>
      <vt:lpstr>Customer Payment Status Create</vt:lpstr>
      <vt:lpstr>Customer Payment Create</vt:lpstr>
      <vt:lpstr>Customer Payment—Allocate</vt:lpstr>
      <vt:lpstr>Check Payment (Short Flow)</vt:lpstr>
      <vt:lpstr>Check Payment (Multiple PIP)</vt:lpstr>
      <vt:lpstr>Supplier-Initiated Drafts</vt:lpstr>
      <vt:lpstr>Direct Debit</vt:lpstr>
      <vt:lpstr>Other Payment Instruments</vt:lpstr>
      <vt:lpstr>AR Management</vt:lpstr>
      <vt:lpstr>Finance Charge Key Features</vt:lpstr>
      <vt:lpstr>Finance Charge Setup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hkr</cp:lastModifiedBy>
  <cp:revision>241</cp:revision>
  <dcterms:created xsi:type="dcterms:W3CDTF">2006-05-18T22:11:08Z</dcterms:created>
  <dcterms:modified xsi:type="dcterms:W3CDTF">2015-01-29T14:18:35Z</dcterms:modified>
</cp:coreProperties>
</file>