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1"/>
  </p:notesMasterIdLst>
  <p:handoutMasterIdLst>
    <p:handoutMasterId r:id="rId42"/>
  </p:handoutMasterIdLst>
  <p:sldIdLst>
    <p:sldId id="264" r:id="rId2"/>
    <p:sldId id="322" r:id="rId3"/>
    <p:sldId id="342" r:id="rId4"/>
    <p:sldId id="319" r:id="rId5"/>
    <p:sldId id="339" r:id="rId6"/>
    <p:sldId id="302" r:id="rId7"/>
    <p:sldId id="309" r:id="rId8"/>
    <p:sldId id="310" r:id="rId9"/>
    <p:sldId id="340" r:id="rId10"/>
    <p:sldId id="330" r:id="rId11"/>
    <p:sldId id="311" r:id="rId12"/>
    <p:sldId id="343" r:id="rId13"/>
    <p:sldId id="329" r:id="rId14"/>
    <p:sldId id="335" r:id="rId15"/>
    <p:sldId id="305" r:id="rId16"/>
    <p:sldId id="326" r:id="rId17"/>
    <p:sldId id="327" r:id="rId18"/>
    <p:sldId id="336" r:id="rId19"/>
    <p:sldId id="320" r:id="rId20"/>
    <p:sldId id="288" r:id="rId21"/>
    <p:sldId id="279" r:id="rId22"/>
    <p:sldId id="341" r:id="rId23"/>
    <p:sldId id="306" r:id="rId24"/>
    <p:sldId id="344" r:id="rId25"/>
    <p:sldId id="283" r:id="rId26"/>
    <p:sldId id="282" r:id="rId27"/>
    <p:sldId id="308" r:id="rId28"/>
    <p:sldId id="280" r:id="rId29"/>
    <p:sldId id="286" r:id="rId30"/>
    <p:sldId id="314" r:id="rId31"/>
    <p:sldId id="316" r:id="rId32"/>
    <p:sldId id="317" r:id="rId33"/>
    <p:sldId id="321" r:id="rId34"/>
    <p:sldId id="337" r:id="rId35"/>
    <p:sldId id="331" r:id="rId36"/>
    <p:sldId id="332" r:id="rId37"/>
    <p:sldId id="333" r:id="rId38"/>
    <p:sldId id="334" r:id="rId39"/>
    <p:sldId id="338" r:id="rId40"/>
  </p:sldIdLst>
  <p:sldSz cx="9144000" cy="6858000" type="screen4x3"/>
  <p:notesSz cx="7315200" cy="9601200"/>
  <p:custDataLst>
    <p:tags r:id="rId4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4F81BD"/>
    <a:srgbClr val="0033CC"/>
    <a:srgbClr val="D5EAFF"/>
    <a:srgbClr val="B9DCFF"/>
    <a:srgbClr val="E8EAFC"/>
    <a:srgbClr val="F3FFFF"/>
    <a:srgbClr val="9BCDFF"/>
    <a:srgbClr val="FEA46A"/>
    <a:srgbClr val="FF85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15" autoAdjust="0"/>
    <p:restoredTop sz="88111" autoAdjust="0"/>
  </p:normalViewPr>
  <p:slideViewPr>
    <p:cSldViewPr snapToGrid="0">
      <p:cViewPr varScale="1">
        <p:scale>
          <a:sx n="102" d="100"/>
          <a:sy n="102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9A1E5F8-8648-4AE5-A4EC-FFCC7384E0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C1A1D81D-B2D9-47FA-853C-AB879A90AE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140E-73F1-42B9-9684-B1E8DB0864F6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FDD1C-8214-4156-B432-9FC649D11E7E}" type="slidenum">
              <a:rPr lang="en-US"/>
              <a:pPr/>
              <a:t>7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New option for simple Invoice Registration, using new property of Invoice Status Code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1C249-10D7-4D99-999B-4041CE06B800}" type="slidenum">
              <a:rPr lang="en-US"/>
              <a:pPr/>
              <a:t>8</a:t>
            </a:fld>
            <a:endParaRPr lang="en-US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Initial invoices can be modified, including amounts, and postings, etc., before posting to official accounting layer.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FF2714-1133-4982-8CFD-89873DF3C2D9}" type="slidenum">
              <a:rPr lang="en-US"/>
              <a:pPr/>
              <a:t>10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Link to Invoice:</a:t>
            </a:r>
            <a:r>
              <a:rPr lang="en-GB"/>
              <a:t> Only for credit notes. </a:t>
            </a:r>
          </a:p>
          <a:p>
            <a:r>
              <a:rPr lang="en-GB"/>
              <a:t>A credit note can have a 1-to-1 link to a SI. </a:t>
            </a:r>
          </a:p>
          <a:p>
            <a:r>
              <a:rPr lang="en-GB"/>
              <a:t>Only SIs for the same supplier with an open balance &gt;= than the credit note amount can be selected.  </a:t>
            </a:r>
          </a:p>
          <a:p>
            <a:r>
              <a:rPr lang="en-GB"/>
              <a:t>Linking implies an automatic adjustment (posting) of the SI and credit note with a posting date equal to the posting date of the credit note.</a:t>
            </a:r>
          </a:p>
          <a:p>
            <a:endParaRPr lang="en-GB" b="1"/>
          </a:p>
          <a:p>
            <a:r>
              <a:rPr lang="en-GB" b="1"/>
              <a:t>Adjustment:</a:t>
            </a:r>
            <a:r>
              <a:rPr lang="en-GB"/>
              <a:t> The daybook to use for a credit note / SI adjustment (see Link to Invoice field).  The internal daybook must be SA (Supplier Adjustment); the sequential number is system generated.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CF675-102F-46F0-9B35-D688A317EDA8}" type="slidenum">
              <a:rPr lang="en-US"/>
              <a:pPr/>
              <a:t>11</a:t>
            </a:fld>
            <a:endParaRPr lang="en-US"/>
          </a:p>
        </p:txBody>
      </p:sp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GB"/>
              <a:t>New options to reverse and optionally replace existing invoices</a:t>
            </a:r>
          </a:p>
          <a:p>
            <a:pPr>
              <a:lnSpc>
                <a:spcPct val="70000"/>
              </a:lnSpc>
            </a:pPr>
            <a:r>
              <a:rPr lang="en-GB"/>
              <a:t>Works with financial and receiver matching</a:t>
            </a:r>
          </a:p>
          <a:p>
            <a:pPr>
              <a:lnSpc>
                <a:spcPct val="70000"/>
              </a:lnSpc>
            </a:pPr>
            <a:r>
              <a:rPr lang="en-GB"/>
              <a:t>Reversal is automatically matched to original invoice</a:t>
            </a:r>
          </a:p>
          <a:p>
            <a:pPr>
              <a:lnSpc>
                <a:spcPct val="70000"/>
              </a:lnSpc>
            </a:pPr>
            <a:r>
              <a:rPr lang="en-GB"/>
              <a:t>Can use correction of accounting functionality</a:t>
            </a:r>
          </a:p>
          <a:p>
            <a:pPr>
              <a:lnSpc>
                <a:spcPct val="70000"/>
              </a:lnSpc>
            </a:pPr>
            <a:r>
              <a:rPr lang="en-GB"/>
              <a:t>Operational updates are reversed so that receiver matching can be corrected</a:t>
            </a:r>
          </a:p>
          <a:p>
            <a:pPr>
              <a:lnSpc>
                <a:spcPct val="70000"/>
              </a:lnSpc>
            </a:pPr>
            <a:r>
              <a:rPr lang="en-GB"/>
              <a:t>Option to copy original receiver matching details for replacement invoice (under development)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4EE680-BB01-491F-8F2C-D359EC9D2F6F}" type="slidenum">
              <a:rPr lang="en-US"/>
              <a:pPr/>
              <a:t>13</a:t>
            </a:fld>
            <a:endParaRPr 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Better handling of taxes accrued at receipt and non-recoverable taxes - changes to tax amounts do not require manual posting</a:t>
            </a:r>
          </a:p>
          <a:p>
            <a:r>
              <a:rPr lang="en-GB"/>
              <a:t>Corrections to taxes are automatically made in the matching posting.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15572-9F01-4EDA-A415-B5224144C959}" type="slidenum">
              <a:rPr lang="en-US"/>
              <a:pPr/>
              <a:t>16</a:t>
            </a:fld>
            <a:endParaRPr lang="en-US"/>
          </a:p>
        </p:txBody>
      </p:sp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2400" indent="-152400">
              <a:lnSpc>
                <a:spcPct val="80000"/>
              </a:lnSpc>
            </a:pPr>
            <a:r>
              <a:rPr lang="en-US" sz="800"/>
              <a:t>1) Allocated – Approved –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is: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2) Not Allocated – Not Approved – Blocked for payment – Allocate – Approve – 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a) Create a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	Invoice Status code must be: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Blocked for payment  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Tab: Disabled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Further transaction run to: approve, transfer,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Allocation: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 Change Invoice Status Code to Allocated, approve,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 (Allocation)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3) Allocation to transient layer – transfer to primary layer</a:t>
            </a:r>
          </a:p>
          <a:p>
            <a:pPr marL="152400" indent="-152400">
              <a:lnSpc>
                <a:spcPct val="80000"/>
              </a:lnSpc>
              <a:buFontTx/>
              <a:buAutoNum type="alphaLcParenR"/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must be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Transient allocation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transient layer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 second transaction run is needed to transfer the allocation from transient to official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General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status to Allocated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Matching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matching daybook to one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8A128-9DE7-4B32-B8A9-A339F6D09BA5}" type="slidenum">
              <a:rPr lang="en-US"/>
              <a:pPr/>
              <a:t>20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Electronic Transfer</a:t>
            </a:r>
          </a:p>
          <a:p>
            <a:pPr lvl="1"/>
            <a:r>
              <a:rPr lang="en-US"/>
              <a:t>With prior payment selection</a:t>
            </a:r>
          </a:p>
          <a:p>
            <a:pPr lvl="1"/>
            <a:r>
              <a:rPr lang="en-US"/>
              <a:t>Uses EDI for payment format transformation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2008-EF-APP-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chemeClr val="tx1"/>
                </a:solidFill>
              </a:rPr>
              <a:t>AP Process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same functionality </a:t>
            </a:r>
            <a:r>
              <a:rPr lang="en-US" dirty="0"/>
              <a:t>as supplier invoice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You can link a credit note directly to an invoice</a:t>
            </a:r>
            <a:endParaRPr lang="en-US" dirty="0" smtClean="0"/>
          </a:p>
          <a:p>
            <a:pPr lvl="1">
              <a:spcBef>
                <a:spcPts val="1800"/>
              </a:spcBef>
            </a:pPr>
            <a:r>
              <a:rPr lang="en-US" dirty="0" smtClean="0"/>
              <a:t>Uses Link </a:t>
            </a:r>
            <a:r>
              <a:rPr lang="en-US" dirty="0"/>
              <a:t>to Invoice </a:t>
            </a:r>
            <a:r>
              <a:rPr lang="en-US" dirty="0" smtClean="0"/>
              <a:t>field</a:t>
            </a:r>
            <a:endParaRPr lang="en-US" dirty="0"/>
          </a:p>
          <a:p>
            <a:pPr lvl="1">
              <a:spcBef>
                <a:spcPts val="1800"/>
              </a:spcBef>
            </a:pPr>
            <a:r>
              <a:rPr lang="en-US" dirty="0"/>
              <a:t>Posting is reversed: CR becomes DR and </a:t>
            </a:r>
            <a:r>
              <a:rPr lang="en-US" dirty="0" smtClean="0"/>
              <a:t>vice </a:t>
            </a:r>
            <a:r>
              <a:rPr lang="en-US" dirty="0"/>
              <a:t>versa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For </a:t>
            </a:r>
            <a:r>
              <a:rPr lang="en-US" dirty="0"/>
              <a:t>credit </a:t>
            </a:r>
            <a:r>
              <a:rPr lang="en-US" dirty="0" smtClean="0"/>
              <a:t>notes only</a:t>
            </a:r>
            <a:endParaRPr lang="en-US" dirty="0"/>
          </a:p>
          <a:p>
            <a:pPr lvl="1">
              <a:spcBef>
                <a:spcPts val="1800"/>
              </a:spcBef>
            </a:pPr>
            <a:r>
              <a:rPr lang="en-US" dirty="0" smtClean="0"/>
              <a:t>Uses an adjustment </a:t>
            </a:r>
            <a:r>
              <a:rPr lang="en-US" dirty="0"/>
              <a:t>daybook</a:t>
            </a:r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</a:t>
            </a:r>
            <a:r>
              <a:rPr lang="en-US" dirty="0" smtClean="0"/>
              <a:t>Corrections and </a:t>
            </a:r>
            <a:r>
              <a:rPr lang="en-US" dirty="0"/>
              <a:t>Credit Notes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EF-APP-100</a:t>
            </a:r>
            <a:endParaRPr lang="en-US"/>
          </a:p>
        </p:txBody>
      </p:sp>
      <p:pic>
        <p:nvPicPr>
          <p:cNvPr id="6" name="Picture 5" descr="SI_AD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9444" y="5615940"/>
            <a:ext cx="644842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 smtClean="0"/>
              <a:t>Reversal </a:t>
            </a:r>
            <a:r>
              <a:rPr lang="en-GB" sz="2400" dirty="0"/>
              <a:t>automatically matched to original </a:t>
            </a:r>
            <a:r>
              <a:rPr lang="en-GB" sz="2400" dirty="0" smtClean="0"/>
              <a:t>invoice</a:t>
            </a:r>
            <a:endParaRPr lang="en-GB" sz="2400" dirty="0"/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/>
              <a:t>Correction of accounting functionality (optional</a:t>
            </a:r>
            <a:r>
              <a:rPr lang="en-GB" sz="2400" dirty="0" smtClean="0"/>
              <a:t>)</a:t>
            </a:r>
            <a:endParaRPr lang="en-GB" sz="2400" dirty="0"/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/>
              <a:t>Operational update</a:t>
            </a:r>
          </a:p>
        </p:txBody>
      </p:sp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Supplier Invoice Reverse, Replace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EF-APP-110</a:t>
            </a:r>
            <a:endParaRPr lang="en-US"/>
          </a:p>
        </p:txBody>
      </p:sp>
      <p:pic>
        <p:nvPicPr>
          <p:cNvPr id="251915" name="Picture 11" descr="SI-Rever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627" y="2635700"/>
            <a:ext cx="5414962" cy="3695700"/>
          </a:xfrm>
          <a:prstGeom prst="rect">
            <a:avLst/>
          </a:prstGeom>
          <a:noFill/>
        </p:spPr>
      </p:pic>
      <p:sp>
        <p:nvSpPr>
          <p:cNvPr id="251912" name="Rectangle 8"/>
          <p:cNvSpPr>
            <a:spLocks noChangeArrowheads="1"/>
          </p:cNvSpPr>
          <p:nvPr/>
        </p:nvSpPr>
        <p:spPr bwMode="auto">
          <a:xfrm>
            <a:off x="736827" y="5945638"/>
            <a:ext cx="1882775" cy="288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716189" y="4620075"/>
            <a:ext cx="2692400" cy="2762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Supplier Invoice Control to enable tax updates in Receiver Matching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Recalculate the tax automatically or as needed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Update individual tax amounts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Update Taxes in Receiver Matching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EF-APP-120</a:t>
            </a:r>
            <a:endParaRPr lang="en-US" dirty="0"/>
          </a:p>
        </p:txBody>
      </p:sp>
      <p:pic>
        <p:nvPicPr>
          <p:cNvPr id="5" name="Picture 4" descr="ReceiverMatching-Modify-Ta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885" y="3573322"/>
            <a:ext cx="8586651" cy="278325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dirty="0" smtClean="0"/>
              <a:t>Tax </a:t>
            </a:r>
            <a:r>
              <a:rPr lang="en-GB" dirty="0"/>
              <a:t>updates automatically </a:t>
            </a:r>
            <a:r>
              <a:rPr lang="en-GB" dirty="0" smtClean="0"/>
              <a:t>posted and updated in the invoice</a:t>
            </a:r>
            <a:endParaRPr lang="en-GB" dirty="0"/>
          </a:p>
        </p:txBody>
      </p:sp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Update Taxes in Receiver Matching</a:t>
            </a:r>
            <a:endParaRPr lang="en-GB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EF-APP-130</a:t>
            </a:r>
            <a:endParaRPr lang="en-US"/>
          </a:p>
        </p:txBody>
      </p:sp>
      <p:pic>
        <p:nvPicPr>
          <p:cNvPr id="6" name="Picture 5" descr="SI_Matching-Pos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289" y="2140266"/>
            <a:ext cx="75247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 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>
              <a:spcBef>
                <a:spcPts val="1800"/>
              </a:spcBef>
            </a:pPr>
            <a:r>
              <a:rPr lang="en-US" sz="2400" dirty="0"/>
              <a:t>Alternative scenarios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Initial </a:t>
            </a:r>
            <a:r>
              <a:rPr lang="en-US" sz="2000" dirty="0"/>
              <a:t>supplier </a:t>
            </a:r>
            <a:r>
              <a:rPr lang="en-US" sz="2000" dirty="0" smtClean="0"/>
              <a:t>invoices</a:t>
            </a:r>
            <a:endParaRPr lang="en-US" sz="20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template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Credit note, invoice correction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reversal, replacement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Tax updates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Allocation and approval </a:t>
            </a:r>
            <a:r>
              <a:rPr lang="en-US" sz="2400" dirty="0" smtClean="0"/>
              <a:t>flows</a:t>
            </a:r>
            <a:endParaRPr lang="en-US" sz="2400" dirty="0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/>
          <p:cNvSpPr>
            <a:spLocks noGrp="1"/>
          </p:cNvSpPr>
          <p:nvPr>
            <p:ph type="title"/>
          </p:nvPr>
        </p:nvSpPr>
        <p:spPr>
          <a:xfrm>
            <a:off x="3892730" y="182880"/>
            <a:ext cx="4794069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Allocation Flow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EF-APP-150</a:t>
            </a:r>
            <a:endParaRPr lang="en-US"/>
          </a:p>
        </p:txBody>
      </p:sp>
      <p:sp>
        <p:nvSpPr>
          <p:cNvPr id="245762" name="Rectangle 2"/>
          <p:cNvSpPr>
            <a:spLocks noChangeArrowheads="1"/>
          </p:cNvSpPr>
          <p:nvPr/>
        </p:nvSpPr>
        <p:spPr bwMode="auto">
          <a:xfrm>
            <a:off x="5882329" y="1331698"/>
            <a:ext cx="2300140" cy="38718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3" name="Rectangle 3"/>
          <p:cNvSpPr>
            <a:spLocks noChangeArrowheads="1"/>
          </p:cNvSpPr>
          <p:nvPr/>
        </p:nvSpPr>
        <p:spPr bwMode="auto">
          <a:xfrm>
            <a:off x="3320409" y="1331698"/>
            <a:ext cx="2300140" cy="508795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622169" y="548785"/>
            <a:ext cx="2573518" cy="488253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300" dirty="0">
                <a:latin typeface="+mj-lt"/>
              </a:rPr>
              <a:t>Create supplier </a:t>
            </a:r>
            <a:r>
              <a:rPr lang="en-US" sz="1300" dirty="0" smtClean="0">
                <a:latin typeface="+mj-lt"/>
              </a:rPr>
              <a:t>invoice</a:t>
            </a:r>
            <a:endParaRPr lang="en-US" sz="1300" dirty="0">
              <a:latin typeface="+mj-lt"/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3482183" y="1475469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Save as initial </a:t>
            </a:r>
            <a:br>
              <a:rPr lang="en-US" sz="1400">
                <a:latin typeface="+mj-lt"/>
              </a:rPr>
            </a:br>
            <a:r>
              <a:rPr lang="en-US" sz="1200">
                <a:latin typeface="+mj-lt"/>
              </a:rPr>
              <a:t>No GL posting</a:t>
            </a:r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6023514" y="1475469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Modify SI and update all </a:t>
            </a:r>
            <a:r>
              <a:rPr lang="en-US" sz="1400" dirty="0" smtClean="0">
                <a:latin typeface="+mj-lt"/>
              </a:rPr>
              <a:t>fields</a:t>
            </a:r>
            <a:endParaRPr lang="en-US" sz="1400" dirty="0">
              <a:latin typeface="+mj-lt"/>
            </a:endParaRPr>
          </a:p>
        </p:txBody>
      </p:sp>
      <p:sp>
        <p:nvSpPr>
          <p:cNvPr id="245767" name="AutoShape 7"/>
          <p:cNvSpPr>
            <a:spLocks noChangeArrowheads="1"/>
          </p:cNvSpPr>
          <p:nvPr/>
        </p:nvSpPr>
        <p:spPr bwMode="auto">
          <a:xfrm>
            <a:off x="958501" y="1298958"/>
            <a:ext cx="1897174" cy="1070455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Need to review all fields</a:t>
            </a:r>
          </a:p>
        </p:txBody>
      </p:sp>
      <p:sp>
        <p:nvSpPr>
          <p:cNvPr id="245768" name="AutoShape 8"/>
          <p:cNvSpPr>
            <a:spLocks noChangeArrowheads="1"/>
          </p:cNvSpPr>
          <p:nvPr/>
        </p:nvSpPr>
        <p:spPr bwMode="auto">
          <a:xfrm>
            <a:off x="942680" y="2642721"/>
            <a:ext cx="1912995" cy="1070455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Postpone </a:t>
            </a:r>
            <a:r>
              <a:rPr lang="en-US" sz="1200" dirty="0" smtClean="0">
                <a:latin typeface="+mj-lt"/>
              </a:rPr>
              <a:t>allocation</a:t>
            </a:r>
            <a:endParaRPr lang="en-US" sz="1200" dirty="0">
              <a:latin typeface="+mj-lt"/>
            </a:endParaRPr>
          </a:p>
        </p:txBody>
      </p:sp>
      <p:sp>
        <p:nvSpPr>
          <p:cNvPr id="245769" name="AutoShape 9"/>
          <p:cNvSpPr>
            <a:spLocks noChangeArrowheads="1"/>
          </p:cNvSpPr>
          <p:nvPr/>
        </p:nvSpPr>
        <p:spPr bwMode="auto">
          <a:xfrm>
            <a:off x="958501" y="3986484"/>
            <a:ext cx="1897174" cy="1070455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Need to update allocation</a:t>
            </a:r>
          </a:p>
        </p:txBody>
      </p:sp>
      <p:cxnSp>
        <p:nvCxnSpPr>
          <p:cNvPr id="245770" name="AutoShape 10"/>
          <p:cNvCxnSpPr>
            <a:cxnSpLocks noChangeShapeType="1"/>
            <a:stCxn id="245767" idx="2"/>
            <a:endCxn id="245768" idx="0"/>
          </p:cNvCxnSpPr>
          <p:nvPr/>
        </p:nvCxnSpPr>
        <p:spPr bwMode="auto">
          <a:xfrm rot="5400000">
            <a:off x="1766479" y="2502112"/>
            <a:ext cx="273308" cy="791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5771" name="AutoShape 11"/>
          <p:cNvCxnSpPr>
            <a:cxnSpLocks noChangeShapeType="1"/>
            <a:stCxn id="245768" idx="2"/>
            <a:endCxn id="245769" idx="0"/>
          </p:cNvCxnSpPr>
          <p:nvPr/>
        </p:nvCxnSpPr>
        <p:spPr bwMode="auto">
          <a:xfrm rot="16200000" flipH="1">
            <a:off x="1766479" y="3845875"/>
            <a:ext cx="273308" cy="791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5772" name="AutoShape 12"/>
          <p:cNvCxnSpPr>
            <a:cxnSpLocks noChangeShapeType="1"/>
            <a:stCxn id="245764" idx="2"/>
            <a:endCxn id="245767" idx="0"/>
          </p:cNvCxnSpPr>
          <p:nvPr/>
        </p:nvCxnSpPr>
        <p:spPr bwMode="auto">
          <a:xfrm rot="5400000">
            <a:off x="1777048" y="1167078"/>
            <a:ext cx="261920" cy="184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5773" name="AutoShape 13"/>
          <p:cNvCxnSpPr>
            <a:cxnSpLocks noChangeShapeType="1"/>
            <a:stCxn id="245767" idx="3"/>
            <a:endCxn id="245765" idx="1"/>
          </p:cNvCxnSpPr>
          <p:nvPr/>
        </p:nvCxnSpPr>
        <p:spPr bwMode="auto">
          <a:xfrm>
            <a:off x="2868910" y="1834186"/>
            <a:ext cx="600036" cy="284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5774" name="AutoShape 14"/>
          <p:cNvCxnSpPr>
            <a:cxnSpLocks noChangeShapeType="1"/>
            <a:stCxn id="245765" idx="3"/>
            <a:endCxn id="245766" idx="1"/>
          </p:cNvCxnSpPr>
          <p:nvPr/>
        </p:nvCxnSpPr>
        <p:spPr bwMode="auto">
          <a:xfrm>
            <a:off x="5392593" y="1837033"/>
            <a:ext cx="617685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45775" name="Rectangle 15"/>
          <p:cNvSpPr>
            <a:spLocks noChangeArrowheads="1"/>
          </p:cNvSpPr>
          <p:nvPr/>
        </p:nvSpPr>
        <p:spPr bwMode="auto">
          <a:xfrm>
            <a:off x="3482183" y="2819232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No </a:t>
            </a:r>
            <a:r>
              <a:rPr lang="en-US" sz="1400" dirty="0" smtClean="0">
                <a:latin typeface="+mj-lt"/>
              </a:rPr>
              <a:t>allocation</a:t>
            </a:r>
            <a:endParaRPr lang="en-US" sz="1400" dirty="0">
              <a:latin typeface="+mj-lt"/>
            </a:endParaRPr>
          </a:p>
          <a:p>
            <a:pPr eaLnBrk="0" hangingPunct="0"/>
            <a:r>
              <a:rPr lang="en-US" sz="1200" dirty="0">
                <a:latin typeface="+mj-lt"/>
              </a:rPr>
              <a:t>Sub-ledger and SI posting</a:t>
            </a:r>
          </a:p>
        </p:txBody>
      </p:sp>
      <p:sp>
        <p:nvSpPr>
          <p:cNvPr id="245776" name="Rectangle 16"/>
          <p:cNvSpPr>
            <a:spLocks noChangeArrowheads="1"/>
          </p:cNvSpPr>
          <p:nvPr/>
        </p:nvSpPr>
        <p:spPr bwMode="auto">
          <a:xfrm>
            <a:off x="6023514" y="2819232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Create </a:t>
            </a:r>
            <a:r>
              <a:rPr lang="en-US" sz="1400" dirty="0" smtClean="0">
                <a:latin typeface="+mj-lt"/>
              </a:rPr>
              <a:t>allocation</a:t>
            </a:r>
            <a:endParaRPr lang="en-US" sz="1400" dirty="0">
              <a:latin typeface="+mj-lt"/>
            </a:endParaRPr>
          </a:p>
        </p:txBody>
      </p:sp>
      <p:cxnSp>
        <p:nvCxnSpPr>
          <p:cNvPr id="245777" name="AutoShape 17"/>
          <p:cNvCxnSpPr>
            <a:cxnSpLocks noChangeShapeType="1"/>
            <a:stCxn id="245768" idx="3"/>
            <a:endCxn id="245775" idx="1"/>
          </p:cNvCxnSpPr>
          <p:nvPr/>
        </p:nvCxnSpPr>
        <p:spPr bwMode="auto">
          <a:xfrm>
            <a:off x="2855675" y="3177949"/>
            <a:ext cx="626508" cy="284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5778" name="AutoShape 18"/>
          <p:cNvCxnSpPr>
            <a:cxnSpLocks noChangeShapeType="1"/>
            <a:stCxn id="245775" idx="3"/>
            <a:endCxn id="245776" idx="1"/>
          </p:cNvCxnSpPr>
          <p:nvPr/>
        </p:nvCxnSpPr>
        <p:spPr bwMode="auto">
          <a:xfrm>
            <a:off x="5392593" y="3180796"/>
            <a:ext cx="617685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45779" name="Rectangle 19"/>
          <p:cNvSpPr>
            <a:spLocks noChangeArrowheads="1"/>
          </p:cNvSpPr>
          <p:nvPr/>
        </p:nvSpPr>
        <p:spPr bwMode="auto">
          <a:xfrm>
            <a:off x="3482183" y="4110089"/>
            <a:ext cx="1897174" cy="832596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Transient </a:t>
            </a:r>
            <a:r>
              <a:rPr lang="en-US" sz="1200" dirty="0" smtClean="0">
                <a:latin typeface="+mj-lt"/>
              </a:rPr>
              <a:t>allocation</a:t>
            </a:r>
            <a:endParaRPr lang="en-US" sz="1200" dirty="0">
              <a:latin typeface="+mj-lt"/>
            </a:endParaRPr>
          </a:p>
          <a:p>
            <a:pPr eaLnBrk="0" hangingPunct="0"/>
            <a:r>
              <a:rPr lang="en-US" sz="1200" dirty="0">
                <a:latin typeface="+mj-lt"/>
              </a:rPr>
              <a:t>Sub-ledger and SI posting</a:t>
            </a:r>
          </a:p>
        </p:txBody>
      </p:sp>
      <p:sp>
        <p:nvSpPr>
          <p:cNvPr id="245780" name="Rectangle 20"/>
          <p:cNvSpPr>
            <a:spLocks noChangeArrowheads="1"/>
          </p:cNvSpPr>
          <p:nvPr/>
        </p:nvSpPr>
        <p:spPr bwMode="auto">
          <a:xfrm>
            <a:off x="6023514" y="4162995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Modify </a:t>
            </a:r>
            <a:r>
              <a:rPr lang="en-US" sz="1400" dirty="0" smtClean="0">
                <a:latin typeface="+mj-lt"/>
              </a:rPr>
              <a:t>allocation</a:t>
            </a:r>
            <a:endParaRPr lang="en-US" sz="1400" dirty="0">
              <a:latin typeface="+mj-lt"/>
            </a:endParaRPr>
          </a:p>
        </p:txBody>
      </p:sp>
      <p:cxnSp>
        <p:nvCxnSpPr>
          <p:cNvPr id="245781" name="AutoShape 21"/>
          <p:cNvCxnSpPr>
            <a:cxnSpLocks noChangeShapeType="1"/>
            <a:stCxn id="245769" idx="3"/>
            <a:endCxn id="245779" idx="1"/>
          </p:cNvCxnSpPr>
          <p:nvPr/>
        </p:nvCxnSpPr>
        <p:spPr bwMode="auto">
          <a:xfrm>
            <a:off x="2855675" y="4521712"/>
            <a:ext cx="626508" cy="4675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5782" name="AutoShape 22"/>
          <p:cNvCxnSpPr>
            <a:cxnSpLocks noChangeShapeType="1"/>
            <a:stCxn id="245779" idx="3"/>
            <a:endCxn id="245780" idx="1"/>
          </p:cNvCxnSpPr>
          <p:nvPr/>
        </p:nvCxnSpPr>
        <p:spPr bwMode="auto">
          <a:xfrm flipV="1">
            <a:off x="5379357" y="4524559"/>
            <a:ext cx="644157" cy="182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45783" name="Rectangle 23"/>
          <p:cNvSpPr>
            <a:spLocks noChangeArrowheads="1"/>
          </p:cNvSpPr>
          <p:nvPr/>
        </p:nvSpPr>
        <p:spPr bwMode="auto">
          <a:xfrm>
            <a:off x="3482183" y="5335941"/>
            <a:ext cx="1897174" cy="848043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Official </a:t>
            </a:r>
            <a:r>
              <a:rPr lang="en-US" sz="1200" dirty="0" smtClean="0">
                <a:latin typeface="+mj-lt"/>
              </a:rPr>
              <a:t>allocation</a:t>
            </a:r>
            <a:endParaRPr lang="en-US" sz="1200" dirty="0">
              <a:latin typeface="+mj-lt"/>
            </a:endParaRPr>
          </a:p>
          <a:p>
            <a:pPr eaLnBrk="0" hangingPunct="0"/>
            <a:r>
              <a:rPr lang="en-US" sz="1200" dirty="0">
                <a:latin typeface="+mj-lt"/>
              </a:rPr>
              <a:t>Sub-ledger and final GL postings</a:t>
            </a:r>
          </a:p>
        </p:txBody>
      </p:sp>
      <p:sp>
        <p:nvSpPr>
          <p:cNvPr id="245784" name="Rectangle 24"/>
          <p:cNvSpPr>
            <a:spLocks noChangeArrowheads="1"/>
          </p:cNvSpPr>
          <p:nvPr/>
        </p:nvSpPr>
        <p:spPr bwMode="auto">
          <a:xfrm>
            <a:off x="6023514" y="5401930"/>
            <a:ext cx="1897174" cy="7231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Create </a:t>
            </a:r>
            <a:r>
              <a:rPr lang="en-US" sz="1400" dirty="0" smtClean="0">
                <a:latin typeface="+mj-lt"/>
              </a:rPr>
              <a:t>payment</a:t>
            </a:r>
            <a:endParaRPr lang="en-US" sz="1400" dirty="0">
              <a:latin typeface="+mj-lt"/>
            </a:endParaRPr>
          </a:p>
        </p:txBody>
      </p:sp>
      <p:cxnSp>
        <p:nvCxnSpPr>
          <p:cNvPr id="245785" name="AutoShape 25"/>
          <p:cNvCxnSpPr>
            <a:cxnSpLocks noChangeShapeType="1"/>
            <a:stCxn id="245783" idx="3"/>
            <a:endCxn id="245784" idx="1"/>
          </p:cNvCxnSpPr>
          <p:nvPr/>
        </p:nvCxnSpPr>
        <p:spPr bwMode="auto">
          <a:xfrm>
            <a:off x="5379357" y="5759963"/>
            <a:ext cx="644157" cy="3531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45786" name="Text Box 26"/>
          <p:cNvSpPr txBox="1">
            <a:spLocks noChangeArrowheads="1"/>
          </p:cNvSpPr>
          <p:nvPr/>
        </p:nvSpPr>
        <p:spPr bwMode="auto">
          <a:xfrm>
            <a:off x="1442302" y="2369413"/>
            <a:ext cx="498612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sp>
        <p:nvSpPr>
          <p:cNvPr id="245787" name="Text Box 27"/>
          <p:cNvSpPr txBox="1">
            <a:spLocks noChangeArrowheads="1"/>
          </p:cNvSpPr>
          <p:nvPr/>
        </p:nvSpPr>
        <p:spPr bwMode="auto">
          <a:xfrm>
            <a:off x="1451728" y="3701788"/>
            <a:ext cx="48918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sp>
        <p:nvSpPr>
          <p:cNvPr id="245788" name="Text Box 28"/>
          <p:cNvSpPr txBox="1">
            <a:spLocks noChangeArrowheads="1"/>
          </p:cNvSpPr>
          <p:nvPr/>
        </p:nvSpPr>
        <p:spPr bwMode="auto">
          <a:xfrm>
            <a:off x="1432874" y="5182205"/>
            <a:ext cx="47862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cxnSp>
        <p:nvCxnSpPr>
          <p:cNvPr id="245789" name="AutoShape 29"/>
          <p:cNvCxnSpPr>
            <a:cxnSpLocks noChangeShapeType="1"/>
            <a:stCxn id="245769" idx="2"/>
            <a:endCxn id="245783" idx="1"/>
          </p:cNvCxnSpPr>
          <p:nvPr/>
        </p:nvCxnSpPr>
        <p:spPr bwMode="auto">
          <a:xfrm rot="16200000" flipH="1">
            <a:off x="2343123" y="4620903"/>
            <a:ext cx="703024" cy="1575095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45791" name="AutoShape 31"/>
          <p:cNvCxnSpPr>
            <a:cxnSpLocks noChangeShapeType="1"/>
            <a:stCxn id="245776" idx="2"/>
            <a:endCxn id="245787" idx="3"/>
          </p:cNvCxnSpPr>
          <p:nvPr/>
        </p:nvCxnSpPr>
        <p:spPr bwMode="auto">
          <a:xfrm rot="5400000">
            <a:off x="4307543" y="1175729"/>
            <a:ext cx="297929" cy="5031188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45792" name="Text Box 32"/>
          <p:cNvSpPr txBox="1">
            <a:spLocks noChangeArrowheads="1"/>
          </p:cNvSpPr>
          <p:nvPr/>
        </p:nvSpPr>
        <p:spPr bwMode="auto">
          <a:xfrm>
            <a:off x="2864499" y="1620664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Yes</a:t>
            </a:r>
          </a:p>
        </p:txBody>
      </p:sp>
      <p:sp>
        <p:nvSpPr>
          <p:cNvPr id="245793" name="Text Box 33"/>
          <p:cNvSpPr txBox="1">
            <a:spLocks noChangeArrowheads="1"/>
          </p:cNvSpPr>
          <p:nvPr/>
        </p:nvSpPr>
        <p:spPr bwMode="auto">
          <a:xfrm>
            <a:off x="2864499" y="295303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sp>
        <p:nvSpPr>
          <p:cNvPr id="245794" name="Text Box 34"/>
          <p:cNvSpPr txBox="1">
            <a:spLocks noChangeArrowheads="1"/>
          </p:cNvSpPr>
          <p:nvPr/>
        </p:nvSpPr>
        <p:spPr bwMode="auto">
          <a:xfrm>
            <a:off x="2864499" y="430391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cxnSp>
        <p:nvCxnSpPr>
          <p:cNvPr id="245795" name="AutoShape 35"/>
          <p:cNvCxnSpPr>
            <a:cxnSpLocks noChangeShapeType="1"/>
            <a:stCxn id="245780" idx="2"/>
            <a:endCxn id="245783" idx="0"/>
          </p:cNvCxnSpPr>
          <p:nvPr/>
        </p:nvCxnSpPr>
        <p:spPr bwMode="auto">
          <a:xfrm rot="5400000">
            <a:off x="5476527" y="3840366"/>
            <a:ext cx="449819" cy="254133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45797" name="Line 37"/>
          <p:cNvSpPr>
            <a:spLocks noChangeShapeType="1"/>
          </p:cNvSpPr>
          <p:nvPr/>
        </p:nvSpPr>
        <p:spPr bwMode="auto">
          <a:xfrm flipH="1">
            <a:off x="6136756" y="1143799"/>
            <a:ext cx="5883" cy="33024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00" name="Line 40"/>
          <p:cNvSpPr>
            <a:spLocks noChangeShapeType="1"/>
          </p:cNvSpPr>
          <p:nvPr/>
        </p:nvSpPr>
        <p:spPr bwMode="auto">
          <a:xfrm flipH="1">
            <a:off x="1886498" y="1149493"/>
            <a:ext cx="42532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2400" b="1" u="sng" dirty="0" smtClean="0">
                <a:solidFill>
                  <a:srgbClr val="0066CC"/>
                </a:solidFill>
              </a:rPr>
              <a:t>Alternate Flow 1</a:t>
            </a:r>
            <a:endParaRPr lang="en-US" sz="2400" b="1" u="sng" dirty="0" smtClean="0">
              <a:solidFill>
                <a:srgbClr val="0066CC"/>
              </a:solidFill>
            </a:endParaRPr>
          </a:p>
          <a:p>
            <a:r>
              <a:rPr lang="en-US" sz="2400" dirty="0" smtClean="0"/>
              <a:t>Allocated</a:t>
            </a:r>
            <a:r>
              <a:rPr lang="en-US" sz="2400" dirty="0"/>
              <a:t> </a:t>
            </a:r>
            <a:r>
              <a:rPr lang="en-US" sz="2400" dirty="0" smtClean="0"/>
              <a:t>            Approved            Released </a:t>
            </a:r>
            <a:r>
              <a:rPr lang="en-US" sz="2400" dirty="0"/>
              <a:t>for </a:t>
            </a:r>
            <a:r>
              <a:rPr lang="en-US" sz="2400" dirty="0" smtClean="0"/>
              <a:t>Payment</a:t>
            </a:r>
          </a:p>
          <a:p>
            <a:endParaRPr lang="en-GB" sz="2400" dirty="0" smtClean="0"/>
          </a:p>
          <a:p>
            <a:pPr>
              <a:buNone/>
            </a:pPr>
            <a:r>
              <a:rPr lang="en-GB" sz="2400" b="1" u="sng" dirty="0" smtClean="0">
                <a:solidFill>
                  <a:srgbClr val="0066CC"/>
                </a:solidFill>
              </a:rPr>
              <a:t>Alternate Flow 2</a:t>
            </a:r>
          </a:p>
          <a:p>
            <a:r>
              <a:rPr lang="en-US" sz="2400" dirty="0" smtClean="0"/>
              <a:t>Not Allocated             Not </a:t>
            </a:r>
            <a:r>
              <a:rPr lang="en-US" sz="2400" smtClean="0"/>
              <a:t>Approved            Locked </a:t>
            </a:r>
            <a:r>
              <a:rPr lang="en-US" sz="2400" dirty="0" smtClean="0"/>
              <a:t>for Payment            Allocated             Approved     Released for Payment</a:t>
            </a:r>
          </a:p>
          <a:p>
            <a:endParaRPr lang="en-GB" sz="2400" dirty="0" smtClean="0"/>
          </a:p>
          <a:p>
            <a:pPr marL="457200" indent="-457200">
              <a:buNone/>
            </a:pPr>
            <a:r>
              <a:rPr lang="en-GB" sz="2400" b="1" u="sng" dirty="0" smtClean="0">
                <a:solidFill>
                  <a:srgbClr val="0066CC"/>
                </a:solidFill>
              </a:rPr>
              <a:t>Alternate Flow 3</a:t>
            </a:r>
            <a:endParaRPr lang="en-US" sz="2400" dirty="0" smtClean="0"/>
          </a:p>
          <a:p>
            <a:r>
              <a:rPr lang="en-US" sz="2400" dirty="0" smtClean="0"/>
              <a:t>Allocation to transient layer             Transfer to primary layer</a:t>
            </a:r>
          </a:p>
          <a:p>
            <a:endParaRPr lang="en-US" sz="2400" b="1" u="sng" dirty="0" smtClean="0">
              <a:solidFill>
                <a:srgbClr val="0066CC"/>
              </a:solidFill>
            </a:endParaRPr>
          </a:p>
          <a:p>
            <a:endParaRPr lang="en-US" sz="2400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Allocation and Approval: Alternative </a:t>
            </a:r>
            <a:r>
              <a:rPr lang="en-US" sz="2800" dirty="0"/>
              <a:t>Flows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EF-APP-160</a:t>
            </a:r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77395" y="3622765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815944" y="3653245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283235" y="3278776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037909" y="5316582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39441" y="3243942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821578" y="3605348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534195" y="1576250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050973" y="1558833"/>
            <a:ext cx="766354" cy="8709"/>
          </a:xfrm>
          <a:prstGeom prst="straightConnector1">
            <a:avLst/>
          </a:prstGeom>
          <a:ln w="28575">
            <a:solidFill>
              <a:srgbClr val="4F81BD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2082"/>
            <a:ext cx="8229600" cy="3105302"/>
          </a:xfrm>
          <a:noFill/>
          <a:ln/>
        </p:spPr>
      </p:pic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EF-APP-170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</a:t>
            </a:r>
            <a:r>
              <a:rPr lang="en-US" sz="2400" dirty="0"/>
              <a:t>payments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Prepayment processing</a:t>
            </a:r>
          </a:p>
          <a:p>
            <a:pPr>
              <a:spcBef>
                <a:spcPts val="1800"/>
              </a:spcBef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AP reporting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Demo</a:t>
            </a: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Payment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EF-APP-190</a:t>
            </a:r>
            <a:endParaRPr lang="en-US"/>
          </a:p>
        </p:txBody>
      </p:sp>
      <p:pic>
        <p:nvPicPr>
          <p:cNvPr id="5" name="Picture 4" descr="Process-Payab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137" y="947737"/>
            <a:ext cx="770572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Alternative scenarios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Initial </a:t>
            </a:r>
            <a:r>
              <a:rPr lang="en-US" sz="2000" dirty="0"/>
              <a:t>supplier </a:t>
            </a:r>
            <a:r>
              <a:rPr lang="en-US" sz="2000" dirty="0" smtClean="0"/>
              <a:t>invoices</a:t>
            </a:r>
            <a:endParaRPr lang="en-US" sz="20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template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Credit note, invoice correction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reversal, replacement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Tax updates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Allocation and approval </a:t>
            </a:r>
            <a:r>
              <a:rPr lang="en-US" sz="2400" dirty="0" smtClean="0"/>
              <a:t>flows</a:t>
            </a:r>
            <a:endParaRPr lang="en-US" sz="24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Electronic </a:t>
            </a:r>
            <a:r>
              <a:rPr lang="en-US" dirty="0" smtClean="0"/>
              <a:t>transfer</a:t>
            </a:r>
            <a:endParaRPr lang="en-US" dirty="0"/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Execute payment selection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Uses EDI tools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Check </a:t>
            </a:r>
            <a:r>
              <a:rPr lang="en-US" dirty="0" smtClean="0"/>
              <a:t>payment</a:t>
            </a:r>
            <a:endParaRPr lang="en-US" dirty="0"/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Use Supplier Check Print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With PIP account (more control)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Without PIP account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Other </a:t>
            </a:r>
            <a:r>
              <a:rPr lang="en-US" dirty="0" smtClean="0"/>
              <a:t>payment </a:t>
            </a:r>
            <a:r>
              <a:rPr lang="en-US" dirty="0"/>
              <a:t>i</a:t>
            </a:r>
            <a:r>
              <a:rPr lang="en-US" dirty="0" smtClean="0"/>
              <a:t>nstruments</a:t>
            </a:r>
            <a:endParaRPr lang="en-US" dirty="0"/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AP Payments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EF-APP-210</a:t>
            </a:r>
            <a:endParaRPr lang="en-US"/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3380297" y="1787173"/>
            <a:ext cx="2205038" cy="719137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Payment </a:t>
            </a:r>
            <a:endParaRPr lang="en-US" sz="1800" b="1" dirty="0" smtClean="0">
              <a:latin typeface="+mj-lt"/>
            </a:endParaRPr>
          </a:p>
          <a:p>
            <a:r>
              <a:rPr lang="en-US" sz="1800" b="1" dirty="0" smtClean="0">
                <a:latin typeface="+mj-lt"/>
              </a:rPr>
              <a:t>Selection</a:t>
            </a:r>
            <a:endParaRPr lang="en-US" sz="1600" b="1" dirty="0">
              <a:latin typeface="+mj-lt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572010" y="1787173"/>
            <a:ext cx="2205037" cy="719137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Invoice</a:t>
            </a:r>
            <a:endParaRPr lang="en-US" sz="1600" b="1">
              <a:latin typeface="+mj-lt"/>
            </a:endParaRPr>
          </a:p>
        </p:txBody>
      </p:sp>
      <p:cxnSp>
        <p:nvCxnSpPr>
          <p:cNvPr id="194565" name="AutoShape 5"/>
          <p:cNvCxnSpPr>
            <a:cxnSpLocks noChangeShapeType="1"/>
            <a:stCxn id="194564" idx="3"/>
            <a:endCxn id="194563" idx="1"/>
          </p:cNvCxnSpPr>
          <p:nvPr/>
        </p:nvCxnSpPr>
        <p:spPr bwMode="auto">
          <a:xfrm>
            <a:off x="2791335" y="2147535"/>
            <a:ext cx="574675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6331460" y="1787173"/>
            <a:ext cx="2205037" cy="720725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Checks</a:t>
            </a:r>
            <a:endParaRPr lang="en-US" sz="1600" b="1">
              <a:latin typeface="+mj-lt"/>
            </a:endParaRPr>
          </a:p>
        </p:txBody>
      </p:sp>
      <p:cxnSp>
        <p:nvCxnSpPr>
          <p:cNvPr id="194567" name="AutoShape 7"/>
          <p:cNvCxnSpPr>
            <a:cxnSpLocks noChangeShapeType="1"/>
            <a:stCxn id="194563" idx="3"/>
            <a:endCxn id="194566" idx="1"/>
          </p:cNvCxnSpPr>
          <p:nvPr/>
        </p:nvCxnSpPr>
        <p:spPr bwMode="auto">
          <a:xfrm>
            <a:off x="5599622" y="2147535"/>
            <a:ext cx="717550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4568" name="Rectangle 8"/>
          <p:cNvSpPr>
            <a:spLocks noChangeArrowheads="1"/>
          </p:cNvSpPr>
          <p:nvPr/>
        </p:nvSpPr>
        <p:spPr bwMode="auto">
          <a:xfrm>
            <a:off x="6331460" y="3012723"/>
            <a:ext cx="2205037" cy="720725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File</a:t>
            </a:r>
            <a:endParaRPr lang="en-US" sz="1600" b="1">
              <a:latin typeface="+mj-lt"/>
            </a:endParaRPr>
          </a:p>
        </p:txBody>
      </p:sp>
      <p:cxnSp>
        <p:nvCxnSpPr>
          <p:cNvPr id="194570" name="AutoShape 10"/>
          <p:cNvCxnSpPr>
            <a:cxnSpLocks noChangeShapeType="1"/>
            <a:stCxn id="194563" idx="2"/>
            <a:endCxn id="194569" idx="0"/>
          </p:cNvCxnSpPr>
          <p:nvPr/>
        </p:nvCxnSpPr>
        <p:spPr bwMode="auto">
          <a:xfrm flipH="1">
            <a:off x="4478847" y="2520598"/>
            <a:ext cx="4763" cy="47783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4571" name="AutoShape 11"/>
          <p:cNvCxnSpPr>
            <a:cxnSpLocks noChangeShapeType="1"/>
            <a:stCxn id="194569" idx="3"/>
            <a:endCxn id="194568" idx="1"/>
          </p:cNvCxnSpPr>
          <p:nvPr/>
        </p:nvCxnSpPr>
        <p:spPr bwMode="auto">
          <a:xfrm>
            <a:off x="5590097" y="3373085"/>
            <a:ext cx="727075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4572" name="Rectangle 12"/>
          <p:cNvSpPr>
            <a:spLocks noChangeArrowheads="1"/>
          </p:cNvSpPr>
          <p:nvPr/>
        </p:nvSpPr>
        <p:spPr bwMode="auto">
          <a:xfrm>
            <a:off x="6331460" y="4379560"/>
            <a:ext cx="2205037" cy="719138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Confirms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</a:t>
            </a:r>
            <a:endParaRPr lang="en-US" sz="1600" b="1">
              <a:latin typeface="+mj-lt"/>
            </a:endParaRPr>
          </a:p>
        </p:txBody>
      </p:sp>
      <p:cxnSp>
        <p:nvCxnSpPr>
          <p:cNvPr id="194573" name="AutoShape 13"/>
          <p:cNvCxnSpPr>
            <a:cxnSpLocks noChangeShapeType="1"/>
            <a:stCxn id="194568" idx="2"/>
            <a:endCxn id="194572" idx="0"/>
          </p:cNvCxnSpPr>
          <p:nvPr/>
        </p:nvCxnSpPr>
        <p:spPr bwMode="auto">
          <a:xfrm>
            <a:off x="7434772" y="3747735"/>
            <a:ext cx="0" cy="61753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4574" name="AutoShape 14"/>
          <p:cNvCxnSpPr>
            <a:cxnSpLocks noChangeShapeType="1"/>
            <a:stCxn id="194566" idx="3"/>
            <a:endCxn id="194572" idx="3"/>
          </p:cNvCxnSpPr>
          <p:nvPr/>
        </p:nvCxnSpPr>
        <p:spPr bwMode="auto">
          <a:xfrm>
            <a:off x="8550785" y="2147535"/>
            <a:ext cx="1587" cy="2592388"/>
          </a:xfrm>
          <a:prstGeom prst="bentConnector3">
            <a:avLst>
              <a:gd name="adj1" fmla="val 1340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194569" name="Rectangle 9" descr="Newsprint"/>
          <p:cNvSpPr>
            <a:spLocks noChangeArrowheads="1"/>
          </p:cNvSpPr>
          <p:nvPr/>
        </p:nvSpPr>
        <p:spPr bwMode="auto">
          <a:xfrm>
            <a:off x="3380297" y="3012723"/>
            <a:ext cx="2195513" cy="71913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EDI tool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transformation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Use in Supplier Payment Selection Create</a:t>
            </a:r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Payment Groups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EF-APP-215</a:t>
            </a:r>
            <a:endParaRPr lang="en-US"/>
          </a:p>
        </p:txBody>
      </p:sp>
      <p:pic>
        <p:nvPicPr>
          <p:cNvPr id="302084" name="Picture 4" descr="Supplier Payment Group 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38" y="2077176"/>
            <a:ext cx="5321519" cy="2906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1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Use Banking </a:t>
            </a:r>
            <a:r>
              <a:rPr lang="en-US" dirty="0"/>
              <a:t>E</a:t>
            </a:r>
            <a:r>
              <a:rPr lang="en-US" dirty="0" smtClean="0"/>
              <a:t>ntry Create to allocate the payment</a:t>
            </a:r>
            <a:endParaRPr lang="en-GB" dirty="0" smtClean="0"/>
          </a:p>
          <a:p>
            <a:pPr>
              <a:spcBef>
                <a:spcPts val="3600"/>
              </a:spcBef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2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Create a check </a:t>
            </a:r>
          </a:p>
          <a:p>
            <a:r>
              <a:rPr lang="en-US" dirty="0" smtClean="0"/>
              <a:t>Post the check directly </a:t>
            </a:r>
            <a:r>
              <a:rPr lang="en-US" dirty="0"/>
              <a:t>to </a:t>
            </a:r>
            <a:r>
              <a:rPr lang="en-US" dirty="0" smtClean="0"/>
              <a:t>the bank GL account</a:t>
            </a:r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Payment Scenarios: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400"/>
              </a:spcBef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3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Create a check</a:t>
            </a:r>
          </a:p>
          <a:p>
            <a:r>
              <a:rPr lang="en-US" dirty="0" smtClean="0"/>
              <a:t>Post the check to the PIP account</a:t>
            </a:r>
          </a:p>
          <a:p>
            <a:r>
              <a:rPr lang="en-US" dirty="0" smtClean="0"/>
              <a:t>Change the payment status </a:t>
            </a:r>
          </a:p>
          <a:p>
            <a:pPr lvl="1"/>
            <a:r>
              <a:rPr lang="en-US" dirty="0" smtClean="0"/>
              <a:t>Posts the payment to the bank GL account</a:t>
            </a:r>
          </a:p>
          <a:p>
            <a:pPr>
              <a:spcBef>
                <a:spcPts val="2400"/>
              </a:spcBef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4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Create a check </a:t>
            </a:r>
          </a:p>
          <a:p>
            <a:r>
              <a:rPr lang="en-US" dirty="0" smtClean="0"/>
              <a:t>Post the check to the PIP account</a:t>
            </a:r>
          </a:p>
          <a:p>
            <a:r>
              <a:rPr lang="en-US" dirty="0" smtClean="0"/>
              <a:t>Use banking entry to allocate the payment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Scenarios: Checks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EF-APP-225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9" name="Rectangle 13"/>
          <p:cNvSpPr>
            <a:spLocks noGrp="1" noChangeArrowheads="1"/>
          </p:cNvSpPr>
          <p:nvPr>
            <p:ph type="title"/>
          </p:nvPr>
        </p:nvSpPr>
        <p:spPr>
          <a:xfrm>
            <a:off x="3135086" y="182880"/>
            <a:ext cx="5551714" cy="716523"/>
          </a:xfrm>
          <a:noFill/>
          <a:ln/>
        </p:spPr>
        <p:txBody>
          <a:bodyPr anchor="ctr"/>
          <a:lstStyle/>
          <a:p>
            <a:r>
              <a:rPr lang="en-US" sz="2800" dirty="0"/>
              <a:t>AP Check Payment (with PIP)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EF-APP-230</a:t>
            </a:r>
            <a:endParaRPr lang="en-US"/>
          </a:p>
        </p:txBody>
      </p:sp>
      <p:sp>
        <p:nvSpPr>
          <p:cNvPr id="198658" name="AutoShape 2"/>
          <p:cNvSpPr>
            <a:spLocks noChangeArrowheads="1"/>
          </p:cNvSpPr>
          <p:nvPr/>
        </p:nvSpPr>
        <p:spPr bwMode="auto">
          <a:xfrm>
            <a:off x="595580" y="865109"/>
            <a:ext cx="2301674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auto">
          <a:xfrm>
            <a:off x="559918" y="1688760"/>
            <a:ext cx="2359624" cy="111998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Need </a:t>
            </a:r>
            <a:r>
              <a:rPr lang="en-US" sz="1800" b="1" dirty="0" smtClean="0">
                <a:latin typeface="+mj-lt"/>
              </a:rPr>
              <a:t>approval?</a:t>
            </a:r>
            <a:endParaRPr lang="en-US" sz="1800" b="1" dirty="0">
              <a:latin typeface="+mj-lt"/>
            </a:endParaRPr>
          </a:p>
        </p:txBody>
      </p:sp>
      <p:cxnSp>
        <p:nvCxnSpPr>
          <p:cNvPr id="198660" name="AutoShape 4"/>
          <p:cNvCxnSpPr>
            <a:cxnSpLocks noChangeShapeType="1"/>
            <a:stCxn id="198658" idx="2"/>
            <a:endCxn id="198659" idx="0"/>
          </p:cNvCxnSpPr>
          <p:nvPr/>
        </p:nvCxnSpPr>
        <p:spPr bwMode="auto">
          <a:xfrm flipH="1">
            <a:off x="1739730" y="1537684"/>
            <a:ext cx="7430" cy="138001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2855969" y="1964742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2877937" y="3068773"/>
            <a:ext cx="3319522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Checks created with status </a:t>
            </a:r>
            <a:r>
              <a:rPr lang="en-US" sz="1400" b="1" i="1" dirty="0">
                <a:latin typeface="+mj-lt"/>
              </a:rPr>
              <a:t>For Collection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and AP account </a:t>
            </a:r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3592660" y="1925540"/>
            <a:ext cx="2224406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8664" name="AutoShape 8"/>
          <p:cNvSpPr>
            <a:spLocks noChangeArrowheads="1"/>
          </p:cNvSpPr>
          <p:nvPr/>
        </p:nvSpPr>
        <p:spPr bwMode="auto">
          <a:xfrm>
            <a:off x="6216775" y="1925540"/>
            <a:ext cx="2465311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1198031" y="2717189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No</a:t>
            </a:r>
            <a:endParaRPr lang="en-US" sz="1400" b="1" dirty="0">
              <a:latin typeface="+mj-lt"/>
            </a:endParaRPr>
          </a:p>
        </p:txBody>
      </p:sp>
      <p:cxnSp>
        <p:nvCxnSpPr>
          <p:cNvPr id="198666" name="AutoShape 10"/>
          <p:cNvCxnSpPr>
            <a:cxnSpLocks noChangeShapeType="1"/>
            <a:stCxn id="198659" idx="2"/>
            <a:endCxn id="198670" idx="0"/>
          </p:cNvCxnSpPr>
          <p:nvPr/>
        </p:nvCxnSpPr>
        <p:spPr bwMode="auto">
          <a:xfrm>
            <a:off x="1739730" y="2821823"/>
            <a:ext cx="2972" cy="236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7" name="AutoShape 11"/>
          <p:cNvCxnSpPr>
            <a:cxnSpLocks noChangeShapeType="1"/>
            <a:stCxn id="198659" idx="3"/>
            <a:endCxn id="198663" idx="1"/>
          </p:cNvCxnSpPr>
          <p:nvPr/>
        </p:nvCxnSpPr>
        <p:spPr bwMode="auto">
          <a:xfrm>
            <a:off x="2932916" y="2249481"/>
            <a:ext cx="646370" cy="5811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8668" name="AutoShape 12"/>
          <p:cNvCxnSpPr>
            <a:cxnSpLocks noChangeShapeType="1"/>
          </p:cNvCxnSpPr>
          <p:nvPr/>
        </p:nvCxnSpPr>
        <p:spPr bwMode="auto">
          <a:xfrm>
            <a:off x="5830439" y="2264007"/>
            <a:ext cx="372963" cy="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8670" name="AutoShape 14"/>
          <p:cNvSpPr>
            <a:spLocks noChangeArrowheads="1"/>
          </p:cNvSpPr>
          <p:nvPr/>
        </p:nvSpPr>
        <p:spPr bwMode="auto">
          <a:xfrm>
            <a:off x="591123" y="3071679"/>
            <a:ext cx="2301673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8671" name="AutoShape 15"/>
          <p:cNvCxnSpPr>
            <a:cxnSpLocks noChangeShapeType="1"/>
            <a:stCxn id="198664" idx="2"/>
            <a:endCxn id="198670" idx="0"/>
          </p:cNvCxnSpPr>
          <p:nvPr/>
        </p:nvCxnSpPr>
        <p:spPr bwMode="auto">
          <a:xfrm rot="5400000">
            <a:off x="4352377" y="-25375"/>
            <a:ext cx="486638" cy="570747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198672" name="AutoShape 16"/>
          <p:cNvSpPr>
            <a:spLocks noChangeArrowheads="1"/>
          </p:cNvSpPr>
          <p:nvPr/>
        </p:nvSpPr>
        <p:spPr bwMode="auto">
          <a:xfrm>
            <a:off x="591123" y="3850297"/>
            <a:ext cx="2301673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checks</a:t>
            </a:r>
          </a:p>
        </p:txBody>
      </p:sp>
      <p:cxnSp>
        <p:nvCxnSpPr>
          <p:cNvPr id="198673" name="AutoShape 17"/>
          <p:cNvCxnSpPr>
            <a:cxnSpLocks noChangeShapeType="1"/>
            <a:stCxn id="198670" idx="2"/>
            <a:endCxn id="198672" idx="0"/>
          </p:cNvCxnSpPr>
          <p:nvPr/>
        </p:nvCxnSpPr>
        <p:spPr bwMode="auto">
          <a:xfrm>
            <a:off x="1742702" y="3744253"/>
            <a:ext cx="0" cy="9296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8675" name="AutoShape 19"/>
          <p:cNvSpPr>
            <a:spLocks noChangeArrowheads="1"/>
          </p:cNvSpPr>
          <p:nvPr/>
        </p:nvSpPr>
        <p:spPr bwMode="auto">
          <a:xfrm>
            <a:off x="3609004" y="5625430"/>
            <a:ext cx="2301674" cy="567984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Void check flow</a:t>
            </a:r>
          </a:p>
        </p:txBody>
      </p:sp>
      <p:sp>
        <p:nvSpPr>
          <p:cNvPr id="198676" name="AutoShape 20"/>
          <p:cNvSpPr>
            <a:spLocks noChangeArrowheads="1"/>
          </p:cNvSpPr>
          <p:nvPr/>
        </p:nvSpPr>
        <p:spPr bwMode="auto">
          <a:xfrm>
            <a:off x="559918" y="4649252"/>
            <a:ext cx="2359624" cy="111998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Print </a:t>
            </a:r>
            <a:r>
              <a:rPr lang="en-US" sz="1800" b="1" dirty="0" smtClean="0">
                <a:latin typeface="+mj-lt"/>
              </a:rPr>
              <a:t>OK?</a:t>
            </a:r>
            <a:endParaRPr lang="en-US" sz="1800" b="1" dirty="0">
              <a:latin typeface="+mj-lt"/>
            </a:endParaRPr>
          </a:p>
        </p:txBody>
      </p:sp>
      <p:sp>
        <p:nvSpPr>
          <p:cNvPr id="198677" name="Text Box 21"/>
          <p:cNvSpPr txBox="1">
            <a:spLocks noChangeArrowheads="1"/>
          </p:cNvSpPr>
          <p:nvPr/>
        </p:nvSpPr>
        <p:spPr bwMode="auto">
          <a:xfrm>
            <a:off x="2828356" y="4942606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</a:rPr>
              <a:t>Yes</a:t>
            </a:r>
            <a:endParaRPr lang="en-US" sz="1400" b="1" dirty="0">
              <a:latin typeface="+mj-lt"/>
            </a:endParaRP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1130507" y="5702420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198679" name="AutoShape 23"/>
          <p:cNvSpPr>
            <a:spLocks noChangeArrowheads="1"/>
          </p:cNvSpPr>
          <p:nvPr/>
        </p:nvSpPr>
        <p:spPr bwMode="auto">
          <a:xfrm>
            <a:off x="3609004" y="4907823"/>
            <a:ext cx="2301674" cy="594132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Mail checks</a:t>
            </a:r>
          </a:p>
        </p:txBody>
      </p:sp>
      <p:cxnSp>
        <p:nvCxnSpPr>
          <p:cNvPr id="198680" name="AutoShape 24"/>
          <p:cNvCxnSpPr>
            <a:cxnSpLocks noChangeShapeType="1"/>
            <a:stCxn id="198672" idx="2"/>
            <a:endCxn id="198676" idx="0"/>
          </p:cNvCxnSpPr>
          <p:nvPr/>
        </p:nvCxnSpPr>
        <p:spPr bwMode="auto">
          <a:xfrm flipH="1">
            <a:off x="1739730" y="4522871"/>
            <a:ext cx="2972" cy="113306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8681" name="AutoShape 25"/>
          <p:cNvCxnSpPr>
            <a:cxnSpLocks noChangeShapeType="1"/>
            <a:stCxn id="198676" idx="2"/>
            <a:endCxn id="198675" idx="1"/>
          </p:cNvCxnSpPr>
          <p:nvPr/>
        </p:nvCxnSpPr>
        <p:spPr bwMode="auto">
          <a:xfrm rot="16200000" flipH="1">
            <a:off x="2603764" y="4918281"/>
            <a:ext cx="127833" cy="1855901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198682" name="AutoShape 26"/>
          <p:cNvCxnSpPr>
            <a:cxnSpLocks noChangeShapeType="1"/>
            <a:stCxn id="198676" idx="3"/>
            <a:endCxn id="198679" idx="1"/>
          </p:cNvCxnSpPr>
          <p:nvPr/>
        </p:nvCxnSpPr>
        <p:spPr bwMode="auto">
          <a:xfrm flipV="1">
            <a:off x="2932916" y="5205615"/>
            <a:ext cx="662716" cy="435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8685" name="AutoShape 29"/>
          <p:cNvCxnSpPr>
            <a:cxnSpLocks noChangeShapeType="1"/>
          </p:cNvCxnSpPr>
          <p:nvPr/>
        </p:nvCxnSpPr>
        <p:spPr bwMode="auto">
          <a:xfrm flipH="1">
            <a:off x="7341609" y="4736411"/>
            <a:ext cx="4458" cy="17577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8686" name="AutoShape 30"/>
          <p:cNvSpPr>
            <a:spLocks noChangeArrowheads="1"/>
          </p:cNvSpPr>
          <p:nvPr/>
        </p:nvSpPr>
        <p:spPr bwMode="auto">
          <a:xfrm>
            <a:off x="3347484" y="1107701"/>
            <a:ext cx="4380461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 smtClean="0">
                <a:latin typeface="+mj-lt"/>
              </a:rPr>
              <a:t>Payment </a:t>
            </a:r>
            <a:r>
              <a:rPr lang="en-US" sz="1400" b="1" dirty="0">
                <a:latin typeface="+mj-lt"/>
              </a:rPr>
              <a:t>In Process account provides better control</a:t>
            </a:r>
          </a:p>
        </p:txBody>
      </p:sp>
      <p:sp>
        <p:nvSpPr>
          <p:cNvPr id="198687" name="AutoShape 31"/>
          <p:cNvSpPr>
            <a:spLocks noChangeArrowheads="1"/>
          </p:cNvSpPr>
          <p:nvPr/>
        </p:nvSpPr>
        <p:spPr bwMode="auto">
          <a:xfrm>
            <a:off x="6041438" y="4907823"/>
            <a:ext cx="2819758" cy="578153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198688" name="AutoShape 32"/>
          <p:cNvSpPr>
            <a:spLocks noChangeArrowheads="1"/>
          </p:cNvSpPr>
          <p:nvPr/>
        </p:nvSpPr>
        <p:spPr bwMode="auto">
          <a:xfrm>
            <a:off x="6136537" y="3940405"/>
            <a:ext cx="2301673" cy="790196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confirms payment</a:t>
            </a:r>
          </a:p>
        </p:txBody>
      </p:sp>
      <p:sp>
        <p:nvSpPr>
          <p:cNvPr id="198689" name="AutoShape 33"/>
          <p:cNvSpPr>
            <a:spLocks noChangeArrowheads="1"/>
          </p:cNvSpPr>
          <p:nvPr/>
        </p:nvSpPr>
        <p:spPr bwMode="auto">
          <a:xfrm>
            <a:off x="6406766" y="5436521"/>
            <a:ext cx="2014893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45" name="Rectangle 13"/>
          <p:cNvSpPr>
            <a:spLocks noGrp="1" noChangeArrowheads="1"/>
          </p:cNvSpPr>
          <p:nvPr>
            <p:ph type="title"/>
          </p:nvPr>
        </p:nvSpPr>
        <p:spPr>
          <a:xfrm>
            <a:off x="2978331" y="182880"/>
            <a:ext cx="5708468" cy="716523"/>
          </a:xfrm>
          <a:noFill/>
          <a:ln/>
        </p:spPr>
        <p:txBody>
          <a:bodyPr anchor="ctr"/>
          <a:lstStyle/>
          <a:p>
            <a:r>
              <a:rPr lang="en-US" sz="2800" dirty="0"/>
              <a:t>AP Check Payment (no PIP)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EF-APP-240</a:t>
            </a:r>
            <a:endParaRPr lang="en-US"/>
          </a:p>
        </p:txBody>
      </p:sp>
      <p:sp>
        <p:nvSpPr>
          <p:cNvPr id="197634" name="AutoShape 2"/>
          <p:cNvSpPr>
            <a:spLocks noChangeArrowheads="1"/>
          </p:cNvSpPr>
          <p:nvPr/>
        </p:nvSpPr>
        <p:spPr bwMode="auto">
          <a:xfrm>
            <a:off x="567951" y="808547"/>
            <a:ext cx="2343784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</a:p>
          <a:p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7635" name="AutoShape 3"/>
          <p:cNvSpPr>
            <a:spLocks noChangeArrowheads="1"/>
          </p:cNvSpPr>
          <p:nvPr/>
        </p:nvSpPr>
        <p:spPr bwMode="auto">
          <a:xfrm>
            <a:off x="531637" y="1695358"/>
            <a:ext cx="2402795" cy="112640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Need </a:t>
            </a:r>
            <a:r>
              <a:rPr lang="en-US" sz="1800" b="1" dirty="0" smtClean="0">
                <a:latin typeface="+mj-lt"/>
              </a:rPr>
              <a:t>approval?</a:t>
            </a:r>
            <a:endParaRPr lang="en-US" sz="1800" b="1" dirty="0">
              <a:latin typeface="+mj-lt"/>
            </a:endParaRPr>
          </a:p>
        </p:txBody>
      </p:sp>
      <p:cxnSp>
        <p:nvCxnSpPr>
          <p:cNvPr id="197636" name="AutoShape 4"/>
          <p:cNvCxnSpPr>
            <a:cxnSpLocks noChangeShapeType="1"/>
            <a:stCxn id="197634" idx="2"/>
            <a:endCxn id="197635" idx="0"/>
          </p:cNvCxnSpPr>
          <p:nvPr/>
        </p:nvCxnSpPr>
        <p:spPr bwMode="auto">
          <a:xfrm flipH="1">
            <a:off x="1733034" y="1484978"/>
            <a:ext cx="7566" cy="197231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2788130" y="1972771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Yes</a:t>
            </a:r>
            <a:endParaRPr lang="en-US" sz="1400" b="1" dirty="0">
              <a:latin typeface="+mj-lt"/>
            </a:endParaRPr>
          </a:p>
        </p:txBody>
      </p:sp>
      <p:sp>
        <p:nvSpPr>
          <p:cNvPr id="197638" name="AutoShape 6"/>
          <p:cNvSpPr>
            <a:spLocks noChangeArrowheads="1"/>
          </p:cNvSpPr>
          <p:nvPr/>
        </p:nvSpPr>
        <p:spPr bwMode="auto">
          <a:xfrm>
            <a:off x="2892065" y="3024842"/>
            <a:ext cx="3667742" cy="729025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Checks created with status </a:t>
            </a:r>
            <a:r>
              <a:rPr lang="en-US" sz="1400" b="1" i="1" dirty="0">
                <a:latin typeface="+mj-lt"/>
              </a:rPr>
              <a:t>Paid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and AP account</a:t>
            </a:r>
          </a:p>
        </p:txBody>
      </p:sp>
      <p:sp>
        <p:nvSpPr>
          <p:cNvPr id="197639" name="AutoShape 7"/>
          <p:cNvSpPr>
            <a:spLocks noChangeArrowheads="1"/>
          </p:cNvSpPr>
          <p:nvPr/>
        </p:nvSpPr>
        <p:spPr bwMode="auto">
          <a:xfrm>
            <a:off x="3583550" y="1933496"/>
            <a:ext cx="2265102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7640" name="AutoShape 8"/>
          <p:cNvSpPr>
            <a:spLocks noChangeArrowheads="1"/>
          </p:cNvSpPr>
          <p:nvPr/>
        </p:nvSpPr>
        <p:spPr bwMode="auto">
          <a:xfrm>
            <a:off x="6328303" y="1933496"/>
            <a:ext cx="2457477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7641" name="Text Box 9"/>
          <p:cNvSpPr txBox="1">
            <a:spLocks noChangeArrowheads="1"/>
          </p:cNvSpPr>
          <p:nvPr/>
        </p:nvSpPr>
        <p:spPr bwMode="auto">
          <a:xfrm>
            <a:off x="1145953" y="2720673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cxnSp>
        <p:nvCxnSpPr>
          <p:cNvPr id="197642" name="AutoShape 10"/>
          <p:cNvCxnSpPr>
            <a:cxnSpLocks noChangeShapeType="1"/>
            <a:stCxn id="197635" idx="2"/>
            <a:endCxn id="197646" idx="0"/>
          </p:cNvCxnSpPr>
          <p:nvPr/>
        </p:nvCxnSpPr>
        <p:spPr bwMode="auto">
          <a:xfrm>
            <a:off x="1733034" y="2834916"/>
            <a:ext cx="3026" cy="17969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43" name="AutoShape 11"/>
          <p:cNvCxnSpPr>
            <a:cxnSpLocks noChangeShapeType="1"/>
            <a:stCxn id="197635" idx="3"/>
            <a:endCxn id="197639" idx="1"/>
          </p:cNvCxnSpPr>
          <p:nvPr/>
        </p:nvCxnSpPr>
        <p:spPr bwMode="auto">
          <a:xfrm>
            <a:off x="2948050" y="2259293"/>
            <a:ext cx="621881" cy="584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7644" name="AutoShape 12"/>
          <p:cNvCxnSpPr>
            <a:cxnSpLocks noChangeShapeType="1"/>
            <a:stCxn id="197639" idx="3"/>
            <a:endCxn id="197640" idx="1"/>
          </p:cNvCxnSpPr>
          <p:nvPr/>
        </p:nvCxnSpPr>
        <p:spPr bwMode="auto">
          <a:xfrm>
            <a:off x="5848652" y="2265137"/>
            <a:ext cx="479651" cy="158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7646" name="AutoShape 14"/>
          <p:cNvSpPr>
            <a:spLocks noChangeArrowheads="1"/>
          </p:cNvSpPr>
          <p:nvPr/>
        </p:nvSpPr>
        <p:spPr bwMode="auto">
          <a:xfrm>
            <a:off x="563412" y="3027764"/>
            <a:ext cx="2343783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7647" name="AutoShape 15"/>
          <p:cNvCxnSpPr>
            <a:cxnSpLocks noChangeShapeType="1"/>
            <a:stCxn id="197640" idx="2"/>
            <a:endCxn id="197646" idx="0"/>
          </p:cNvCxnSpPr>
          <p:nvPr/>
        </p:nvCxnSpPr>
        <p:spPr bwMode="auto">
          <a:xfrm rot="5400000">
            <a:off x="4430680" y="-98599"/>
            <a:ext cx="430987" cy="58217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197648" name="AutoShape 16"/>
          <p:cNvSpPr>
            <a:spLocks noChangeArrowheads="1"/>
          </p:cNvSpPr>
          <p:nvPr/>
        </p:nvSpPr>
        <p:spPr bwMode="auto">
          <a:xfrm>
            <a:off x="563412" y="3810845"/>
            <a:ext cx="2343783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checks</a:t>
            </a:r>
          </a:p>
        </p:txBody>
      </p:sp>
      <p:cxnSp>
        <p:nvCxnSpPr>
          <p:cNvPr id="197649" name="AutoShape 17"/>
          <p:cNvCxnSpPr>
            <a:cxnSpLocks noChangeShapeType="1"/>
            <a:stCxn id="197646" idx="2"/>
            <a:endCxn id="197648" idx="0"/>
          </p:cNvCxnSpPr>
          <p:nvPr/>
        </p:nvCxnSpPr>
        <p:spPr bwMode="auto">
          <a:xfrm>
            <a:off x="1736060" y="3704194"/>
            <a:ext cx="0" cy="93502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7650" name="AutoShape 18"/>
          <p:cNvSpPr>
            <a:spLocks noChangeArrowheads="1"/>
          </p:cNvSpPr>
          <p:nvPr/>
        </p:nvSpPr>
        <p:spPr bwMode="auto">
          <a:xfrm>
            <a:off x="6267780" y="5276568"/>
            <a:ext cx="2343783" cy="87037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Manual adjustment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for lost payment</a:t>
            </a:r>
            <a:endParaRPr lang="en-US" sz="1800" b="1" i="1">
              <a:latin typeface="+mj-lt"/>
            </a:endParaRPr>
          </a:p>
        </p:txBody>
      </p:sp>
      <p:sp>
        <p:nvSpPr>
          <p:cNvPr id="197651" name="AutoShape 19"/>
          <p:cNvSpPr>
            <a:spLocks noChangeArrowheads="1"/>
          </p:cNvSpPr>
          <p:nvPr/>
        </p:nvSpPr>
        <p:spPr bwMode="auto">
          <a:xfrm>
            <a:off x="3636508" y="5584465"/>
            <a:ext cx="2343784" cy="571240"/>
          </a:xfrm>
          <a:prstGeom prst="flowChartProcess">
            <a:avLst/>
          </a:prstGeom>
          <a:solidFill>
            <a:srgbClr val="D5EA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Void check flow</a:t>
            </a:r>
          </a:p>
        </p:txBody>
      </p:sp>
      <p:sp>
        <p:nvSpPr>
          <p:cNvPr id="197652" name="AutoShape 20"/>
          <p:cNvSpPr>
            <a:spLocks noChangeArrowheads="1"/>
          </p:cNvSpPr>
          <p:nvPr/>
        </p:nvSpPr>
        <p:spPr bwMode="auto">
          <a:xfrm>
            <a:off x="531637" y="4602692"/>
            <a:ext cx="2402795" cy="112640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Print </a:t>
            </a:r>
            <a:r>
              <a:rPr lang="en-US" sz="1800" b="1" dirty="0" smtClean="0">
                <a:latin typeface="+mj-lt"/>
              </a:rPr>
              <a:t>OK?</a:t>
            </a:r>
            <a:endParaRPr lang="en-US" sz="1800" b="1" dirty="0">
              <a:latin typeface="+mj-lt"/>
            </a:endParaRPr>
          </a:p>
        </p:txBody>
      </p:sp>
      <p:sp>
        <p:nvSpPr>
          <p:cNvPr id="197654" name="Text Box 22"/>
          <p:cNvSpPr txBox="1">
            <a:spLocks noChangeArrowheads="1"/>
          </p:cNvSpPr>
          <p:nvPr/>
        </p:nvSpPr>
        <p:spPr bwMode="auto">
          <a:xfrm>
            <a:off x="1112665" y="5661896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197655" name="AutoShape 23"/>
          <p:cNvSpPr>
            <a:spLocks noChangeArrowheads="1"/>
          </p:cNvSpPr>
          <p:nvPr/>
        </p:nvSpPr>
        <p:spPr bwMode="auto">
          <a:xfrm>
            <a:off x="3636508" y="4862745"/>
            <a:ext cx="2343784" cy="597537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Mail checks</a:t>
            </a:r>
          </a:p>
        </p:txBody>
      </p:sp>
      <p:cxnSp>
        <p:nvCxnSpPr>
          <p:cNvPr id="197656" name="AutoShape 24"/>
          <p:cNvCxnSpPr>
            <a:cxnSpLocks noChangeShapeType="1"/>
            <a:stCxn id="197648" idx="2"/>
            <a:endCxn id="197652" idx="0"/>
          </p:cNvCxnSpPr>
          <p:nvPr/>
        </p:nvCxnSpPr>
        <p:spPr bwMode="auto">
          <a:xfrm flipH="1">
            <a:off x="1733034" y="4487275"/>
            <a:ext cx="3026" cy="10226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7657" name="AutoShape 25"/>
          <p:cNvCxnSpPr>
            <a:cxnSpLocks noChangeShapeType="1"/>
            <a:stCxn id="197652" idx="2"/>
            <a:endCxn id="197651" idx="1"/>
          </p:cNvCxnSpPr>
          <p:nvPr/>
        </p:nvCxnSpPr>
        <p:spPr bwMode="auto">
          <a:xfrm rot="16200000" flipH="1">
            <a:off x="2613679" y="4861605"/>
            <a:ext cx="128566" cy="1889856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197658" name="AutoShape 26"/>
          <p:cNvCxnSpPr>
            <a:cxnSpLocks noChangeShapeType="1"/>
            <a:stCxn id="197652" idx="3"/>
            <a:endCxn id="197655" idx="1"/>
          </p:cNvCxnSpPr>
          <p:nvPr/>
        </p:nvCxnSpPr>
        <p:spPr bwMode="auto">
          <a:xfrm flipV="1">
            <a:off x="2948050" y="5162244"/>
            <a:ext cx="674840" cy="438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7659" name="AutoShape 27"/>
          <p:cNvSpPr>
            <a:spLocks noChangeArrowheads="1"/>
          </p:cNvSpPr>
          <p:nvPr/>
        </p:nvSpPr>
        <p:spPr bwMode="auto">
          <a:xfrm>
            <a:off x="6272319" y="4138360"/>
            <a:ext cx="2343784" cy="855064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confirms payment</a:t>
            </a:r>
          </a:p>
        </p:txBody>
      </p:sp>
      <p:cxnSp>
        <p:nvCxnSpPr>
          <p:cNvPr id="197660" name="AutoShape 28"/>
          <p:cNvCxnSpPr>
            <a:cxnSpLocks noChangeShapeType="1"/>
            <a:stCxn id="197659" idx="2"/>
            <a:endCxn id="197650" idx="0"/>
          </p:cNvCxnSpPr>
          <p:nvPr/>
        </p:nvCxnSpPr>
        <p:spPr bwMode="auto">
          <a:xfrm rot="5400000">
            <a:off x="7300370" y="5132727"/>
            <a:ext cx="283144" cy="453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7662" name="AutoShape 30"/>
          <p:cNvSpPr>
            <a:spLocks noChangeArrowheads="1"/>
          </p:cNvSpPr>
          <p:nvPr/>
        </p:nvSpPr>
        <p:spPr bwMode="auto">
          <a:xfrm>
            <a:off x="3274878" y="1042303"/>
            <a:ext cx="4460603" cy="729026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600" b="1">
              <a:solidFill>
                <a:srgbClr val="4173BD"/>
              </a:solidFill>
              <a:latin typeface="+mj-lt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905696" y="4877080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Yes</a:t>
            </a:r>
            <a:endParaRPr lang="en-US" sz="1400" b="1" dirty="0"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Create payment selection</a:t>
            </a:r>
          </a:p>
          <a:p>
            <a:pPr marL="533400" indent="-533400">
              <a:spcBef>
                <a:spcPts val="1800"/>
              </a:spcBef>
              <a:buFont typeface="Webdings" pitchFamily="18" charset="2"/>
              <a:buAutoNum type="arabicPeriod"/>
            </a:pPr>
            <a:r>
              <a:rPr lang="en-US" dirty="0"/>
              <a:t>Confirm payment selection (PIP account)</a:t>
            </a:r>
          </a:p>
          <a:p>
            <a:pPr marL="533400" indent="-533400">
              <a:spcBef>
                <a:spcPts val="1800"/>
              </a:spcBef>
              <a:buFont typeface="Webdings" pitchFamily="18" charset="2"/>
              <a:buAutoNum type="arabicPeriod"/>
            </a:pPr>
            <a:r>
              <a:rPr lang="en-US" dirty="0"/>
              <a:t>Execute payment selection (electronic file)</a:t>
            </a:r>
          </a:p>
          <a:p>
            <a:pPr marL="533400" indent="-533400">
              <a:spcBef>
                <a:spcPts val="1800"/>
              </a:spcBef>
              <a:buFont typeface="Webdings" pitchFamily="18" charset="2"/>
              <a:buAutoNum type="arabicPeriod"/>
            </a:pPr>
            <a:r>
              <a:rPr lang="en-US" dirty="0" smtClean="0"/>
              <a:t>Create banking entry</a:t>
            </a:r>
            <a:endParaRPr lang="en-US" dirty="0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Scenario: Electronic Transfer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EF-APP-250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97" name="Rectangle 13"/>
          <p:cNvSpPr>
            <a:spLocks noGrp="1" noChangeArrowheads="1"/>
          </p:cNvSpPr>
          <p:nvPr>
            <p:ph type="title"/>
          </p:nvPr>
        </p:nvSpPr>
        <p:spPr>
          <a:xfrm>
            <a:off x="3117669" y="182880"/>
            <a:ext cx="5569130" cy="716523"/>
          </a:xfrm>
          <a:noFill/>
          <a:ln/>
        </p:spPr>
        <p:txBody>
          <a:bodyPr anchor="ctr"/>
          <a:lstStyle/>
          <a:p>
            <a:r>
              <a:rPr lang="en-US" sz="2800" dirty="0"/>
              <a:t>AP Electronic Transfer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EF-APP-260</a:t>
            </a:r>
            <a:endParaRPr lang="en-US"/>
          </a:p>
        </p:txBody>
      </p:sp>
      <p:sp>
        <p:nvSpPr>
          <p:cNvPr id="195586" name="AutoShape 2"/>
          <p:cNvSpPr>
            <a:spLocks noChangeArrowheads="1"/>
          </p:cNvSpPr>
          <p:nvPr/>
        </p:nvSpPr>
        <p:spPr bwMode="auto">
          <a:xfrm>
            <a:off x="463871" y="808547"/>
            <a:ext cx="231914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5587" name="AutoShape 3"/>
          <p:cNvSpPr>
            <a:spLocks noChangeArrowheads="1"/>
          </p:cNvSpPr>
          <p:nvPr/>
        </p:nvSpPr>
        <p:spPr bwMode="auto">
          <a:xfrm>
            <a:off x="427939" y="1690067"/>
            <a:ext cx="2377530" cy="1119690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Need </a:t>
            </a:r>
            <a:r>
              <a:rPr lang="en-US" sz="1800" b="1" dirty="0" smtClean="0">
                <a:latin typeface="+mj-lt"/>
              </a:rPr>
              <a:t>approval?</a:t>
            </a:r>
            <a:endParaRPr lang="en-US" sz="1800" b="1" dirty="0">
              <a:latin typeface="+mj-lt"/>
            </a:endParaRPr>
          </a:p>
        </p:txBody>
      </p:sp>
      <p:cxnSp>
        <p:nvCxnSpPr>
          <p:cNvPr id="195588" name="AutoShape 4"/>
          <p:cNvCxnSpPr>
            <a:cxnSpLocks noChangeShapeType="1"/>
            <a:stCxn id="195586" idx="2"/>
            <a:endCxn id="195587" idx="0"/>
          </p:cNvCxnSpPr>
          <p:nvPr/>
        </p:nvCxnSpPr>
        <p:spPr bwMode="auto">
          <a:xfrm flipH="1">
            <a:off x="1616704" y="1480942"/>
            <a:ext cx="7486" cy="19605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2610835" y="1939856"/>
            <a:ext cx="679722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195590" name="AutoShape 6"/>
          <p:cNvSpPr>
            <a:spLocks noChangeArrowheads="1"/>
          </p:cNvSpPr>
          <p:nvPr/>
        </p:nvSpPr>
        <p:spPr bwMode="auto">
          <a:xfrm>
            <a:off x="2763548" y="3069711"/>
            <a:ext cx="2798240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account </a:t>
            </a:r>
            <a:endParaRPr lang="en-US" sz="1200" b="1" dirty="0">
              <a:solidFill>
                <a:srgbClr val="0033CC"/>
              </a:solidFill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and AP account</a:t>
            </a:r>
          </a:p>
          <a:p>
            <a:pPr algn="l"/>
            <a:r>
              <a:rPr lang="en-US" sz="1200" b="1" dirty="0">
                <a:latin typeface="+mj-lt"/>
              </a:rPr>
              <a:t>Selection Record created </a:t>
            </a:r>
          </a:p>
        </p:txBody>
      </p:sp>
      <p:sp>
        <p:nvSpPr>
          <p:cNvPr id="195591" name="AutoShape 7"/>
          <p:cNvSpPr>
            <a:spLocks noChangeArrowheads="1"/>
          </p:cNvSpPr>
          <p:nvPr/>
        </p:nvSpPr>
        <p:spPr bwMode="auto">
          <a:xfrm>
            <a:off x="3244145" y="1916619"/>
            <a:ext cx="2241286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5592" name="AutoShape 8"/>
          <p:cNvSpPr>
            <a:spLocks noChangeArrowheads="1"/>
          </p:cNvSpPr>
          <p:nvPr/>
        </p:nvSpPr>
        <p:spPr bwMode="auto">
          <a:xfrm>
            <a:off x="5825292" y="1916619"/>
            <a:ext cx="257399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1050768" y="2767642"/>
            <a:ext cx="679722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cxnSp>
        <p:nvCxnSpPr>
          <p:cNvPr id="195594" name="AutoShape 10"/>
          <p:cNvCxnSpPr>
            <a:cxnSpLocks noChangeShapeType="1"/>
            <a:stCxn id="195587" idx="2"/>
            <a:endCxn id="195598" idx="0"/>
          </p:cNvCxnSpPr>
          <p:nvPr/>
        </p:nvCxnSpPr>
        <p:spPr bwMode="auto">
          <a:xfrm>
            <a:off x="1616704" y="2822828"/>
            <a:ext cx="2994" cy="23671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5" name="AutoShape 11"/>
          <p:cNvCxnSpPr>
            <a:cxnSpLocks noChangeShapeType="1"/>
            <a:stCxn id="195587" idx="3"/>
            <a:endCxn id="195591" idx="1"/>
          </p:cNvCxnSpPr>
          <p:nvPr/>
        </p:nvCxnSpPr>
        <p:spPr bwMode="auto">
          <a:xfrm flipV="1">
            <a:off x="2818944" y="2246281"/>
            <a:ext cx="411725" cy="435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5596" name="AutoShape 12"/>
          <p:cNvCxnSpPr>
            <a:cxnSpLocks noChangeShapeType="1"/>
            <a:stCxn id="195591" idx="3"/>
            <a:endCxn id="195592" idx="1"/>
          </p:cNvCxnSpPr>
          <p:nvPr/>
        </p:nvCxnSpPr>
        <p:spPr bwMode="auto">
          <a:xfrm>
            <a:off x="5485431" y="2246282"/>
            <a:ext cx="339861" cy="158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5598" name="AutoShape 14"/>
          <p:cNvSpPr>
            <a:spLocks noChangeArrowheads="1"/>
          </p:cNvSpPr>
          <p:nvPr/>
        </p:nvSpPr>
        <p:spPr bwMode="auto">
          <a:xfrm>
            <a:off x="459380" y="3072616"/>
            <a:ext cx="231914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5599" name="AutoShape 15"/>
          <p:cNvCxnSpPr>
            <a:cxnSpLocks noChangeShapeType="1"/>
            <a:stCxn id="195592" idx="2"/>
            <a:endCxn id="195598" idx="0"/>
          </p:cNvCxnSpPr>
          <p:nvPr/>
        </p:nvCxnSpPr>
        <p:spPr bwMode="auto">
          <a:xfrm rot="5400000">
            <a:off x="4117283" y="77612"/>
            <a:ext cx="496672" cy="54933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195600" name="AutoShape 16"/>
          <p:cNvSpPr>
            <a:spLocks noChangeArrowheads="1"/>
          </p:cNvSpPr>
          <p:nvPr/>
        </p:nvSpPr>
        <p:spPr bwMode="auto">
          <a:xfrm>
            <a:off x="459380" y="3851026"/>
            <a:ext cx="231914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Execute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 selection</a:t>
            </a:r>
          </a:p>
        </p:txBody>
      </p:sp>
      <p:cxnSp>
        <p:nvCxnSpPr>
          <p:cNvPr id="195601" name="AutoShape 17"/>
          <p:cNvCxnSpPr>
            <a:cxnSpLocks noChangeShapeType="1"/>
            <a:stCxn id="195598" idx="2"/>
            <a:endCxn id="195600" idx="0"/>
          </p:cNvCxnSpPr>
          <p:nvPr/>
        </p:nvCxnSpPr>
        <p:spPr bwMode="auto">
          <a:xfrm>
            <a:off x="1619698" y="3745010"/>
            <a:ext cx="0" cy="9294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5602" name="AutoShape 18"/>
          <p:cNvSpPr>
            <a:spLocks noChangeArrowheads="1"/>
          </p:cNvSpPr>
          <p:nvPr/>
        </p:nvSpPr>
        <p:spPr bwMode="auto">
          <a:xfrm>
            <a:off x="459380" y="5540000"/>
            <a:ext cx="2319140" cy="577998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195603" name="AutoShape 19"/>
          <p:cNvSpPr>
            <a:spLocks noChangeArrowheads="1"/>
          </p:cNvSpPr>
          <p:nvPr/>
        </p:nvSpPr>
        <p:spPr bwMode="auto">
          <a:xfrm>
            <a:off x="3176771" y="5420415"/>
            <a:ext cx="2319140" cy="809969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confirms payment</a:t>
            </a:r>
          </a:p>
        </p:txBody>
      </p:sp>
      <p:cxnSp>
        <p:nvCxnSpPr>
          <p:cNvPr id="195604" name="AutoShape 20"/>
          <p:cNvCxnSpPr>
            <a:cxnSpLocks noChangeShapeType="1"/>
            <a:stCxn id="195600" idx="2"/>
            <a:endCxn id="195610" idx="0"/>
          </p:cNvCxnSpPr>
          <p:nvPr/>
        </p:nvCxnSpPr>
        <p:spPr bwMode="auto">
          <a:xfrm flipH="1">
            <a:off x="1613710" y="4523420"/>
            <a:ext cx="5989" cy="14813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5605" name="AutoShape 21"/>
          <p:cNvSpPr>
            <a:spLocks noChangeArrowheads="1"/>
          </p:cNvSpPr>
          <p:nvPr/>
        </p:nvSpPr>
        <p:spPr bwMode="auto">
          <a:xfrm>
            <a:off x="5912129" y="4778431"/>
            <a:ext cx="2798239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195606" name="AutoShape 22"/>
          <p:cNvSpPr>
            <a:spLocks noChangeArrowheads="1"/>
          </p:cNvSpPr>
          <p:nvPr/>
        </p:nvSpPr>
        <p:spPr bwMode="auto">
          <a:xfrm>
            <a:off x="2768040" y="3762437"/>
            <a:ext cx="2798239" cy="72467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 dirty="0">
                <a:latin typeface="+mj-lt"/>
              </a:rPr>
              <a:t>Bank file created </a:t>
            </a:r>
          </a:p>
        </p:txBody>
      </p:sp>
      <p:sp>
        <p:nvSpPr>
          <p:cNvPr id="195607" name="AutoShape 23"/>
          <p:cNvSpPr>
            <a:spLocks noChangeArrowheads="1"/>
          </p:cNvSpPr>
          <p:nvPr/>
        </p:nvSpPr>
        <p:spPr bwMode="auto">
          <a:xfrm>
            <a:off x="5825291" y="5436302"/>
            <a:ext cx="2743673" cy="775959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sets payments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cxnSp>
        <p:nvCxnSpPr>
          <p:cNvPr id="195608" name="AutoShape 24"/>
          <p:cNvCxnSpPr>
            <a:cxnSpLocks noChangeShapeType="1"/>
            <a:stCxn id="195603" idx="3"/>
            <a:endCxn id="195607" idx="1"/>
          </p:cNvCxnSpPr>
          <p:nvPr/>
        </p:nvCxnSpPr>
        <p:spPr bwMode="auto">
          <a:xfrm flipV="1">
            <a:off x="5495911" y="5824282"/>
            <a:ext cx="329380" cy="111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195609" name="AutoShape 25"/>
          <p:cNvCxnSpPr>
            <a:cxnSpLocks noChangeShapeType="1"/>
            <a:stCxn id="195602" idx="3"/>
            <a:endCxn id="195603" idx="1"/>
          </p:cNvCxnSpPr>
          <p:nvPr/>
        </p:nvCxnSpPr>
        <p:spPr bwMode="auto">
          <a:xfrm flipV="1">
            <a:off x="2778520" y="5825400"/>
            <a:ext cx="398251" cy="359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195610" name="Rectangle 26"/>
          <p:cNvSpPr>
            <a:spLocks noChangeArrowheads="1"/>
          </p:cNvSpPr>
          <p:nvPr/>
        </p:nvSpPr>
        <p:spPr bwMode="auto">
          <a:xfrm>
            <a:off x="459380" y="4684621"/>
            <a:ext cx="2308660" cy="657872"/>
          </a:xfrm>
          <a:prstGeom prst="rect">
            <a:avLst/>
          </a:prstGeom>
          <a:solidFill>
            <a:srgbClr val="D5EA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EDI tool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transformation</a:t>
            </a:r>
            <a:endParaRPr lang="en-US" sz="1600" b="1">
              <a:latin typeface="+mj-lt"/>
            </a:endParaRPr>
          </a:p>
        </p:txBody>
      </p:sp>
      <p:cxnSp>
        <p:nvCxnSpPr>
          <p:cNvPr id="195611" name="AutoShape 27"/>
          <p:cNvCxnSpPr>
            <a:cxnSpLocks noChangeShapeType="1"/>
            <a:stCxn id="195610" idx="2"/>
            <a:endCxn id="195602" idx="0"/>
          </p:cNvCxnSpPr>
          <p:nvPr/>
        </p:nvCxnSpPr>
        <p:spPr bwMode="auto">
          <a:xfrm>
            <a:off x="1613710" y="5355564"/>
            <a:ext cx="5989" cy="171366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Paper transfers</a:t>
            </a:r>
          </a:p>
          <a:p>
            <a:pPr lvl="1"/>
            <a:r>
              <a:rPr lang="en-US" dirty="0"/>
              <a:t>Similar to electronic </a:t>
            </a:r>
            <a:r>
              <a:rPr lang="en-US" dirty="0" smtClean="0"/>
              <a:t>transfers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Promissory </a:t>
            </a:r>
            <a:r>
              <a:rPr lang="en-US" dirty="0" smtClean="0"/>
              <a:t>notes and </a:t>
            </a:r>
            <a:r>
              <a:rPr lang="en-US" dirty="0"/>
              <a:t>Summary statements</a:t>
            </a:r>
          </a:p>
          <a:p>
            <a:pPr lvl="1"/>
            <a:r>
              <a:rPr lang="en-US" dirty="0"/>
              <a:t>Similar to checks and drafts</a:t>
            </a:r>
          </a:p>
          <a:p>
            <a:pPr>
              <a:spcBef>
                <a:spcPts val="1800"/>
              </a:spcBef>
            </a:pPr>
            <a:r>
              <a:rPr lang="en-US" dirty="0"/>
              <a:t>Cash</a:t>
            </a:r>
          </a:p>
          <a:p>
            <a:pPr lvl="1"/>
            <a:r>
              <a:rPr lang="en-US" dirty="0"/>
              <a:t>Processed directly in </a:t>
            </a:r>
            <a:r>
              <a:rPr lang="en-US" dirty="0" smtClean="0"/>
              <a:t>Banking Entry Create and Petty </a:t>
            </a:r>
            <a:r>
              <a:rPr lang="en-US" dirty="0"/>
              <a:t>Cash </a:t>
            </a:r>
            <a:r>
              <a:rPr lang="en-US" dirty="0" smtClean="0"/>
              <a:t>Create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EF-APP-270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payments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Prepayment processing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AP reporting</a:t>
            </a:r>
          </a:p>
          <a:p>
            <a:pPr lvl="1"/>
            <a:r>
              <a:rPr lang="en-US" sz="2000" dirty="0" smtClean="0"/>
              <a:t>Demo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–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EF-APP-025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Supplier Payment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EF-APP-280</a:t>
            </a:r>
            <a:endParaRPr lang="en-US"/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7135" y="954441"/>
            <a:ext cx="8153400" cy="4954587"/>
          </a:xfrm>
          <a:noFill/>
          <a:ln/>
        </p:spPr>
        <p:txBody>
          <a:bodyPr/>
          <a:lstStyle/>
          <a:p>
            <a:endParaRPr lang="en-US" b="1" dirty="0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 dirty="0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 dirty="0">
              <a:latin typeface="+mj-lt"/>
            </a:endParaRPr>
          </a:p>
          <a:p>
            <a:pPr lvl="2"/>
            <a:endParaRPr lang="en-US" b="1" dirty="0">
              <a:latin typeface="+mj-lt"/>
            </a:endParaRPr>
          </a:p>
          <a:p>
            <a:pPr lvl="2"/>
            <a:endParaRPr lang="en-US" b="1" dirty="0">
              <a:latin typeface="+mj-lt"/>
            </a:endParaRPr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auto">
          <a:xfrm>
            <a:off x="348795" y="832203"/>
            <a:ext cx="3118424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Supplier Payment</a:t>
            </a:r>
            <a:endParaRPr lang="en-US" sz="1400" b="1" dirty="0">
              <a:latin typeface="+mj-lt"/>
            </a:endParaRPr>
          </a:p>
        </p:txBody>
      </p:sp>
      <p:sp>
        <p:nvSpPr>
          <p:cNvPr id="254981" name="AutoShape 5"/>
          <p:cNvSpPr>
            <a:spLocks noChangeArrowheads="1"/>
          </p:cNvSpPr>
          <p:nvPr/>
        </p:nvSpPr>
        <p:spPr bwMode="auto">
          <a:xfrm>
            <a:off x="647210" y="3924653"/>
            <a:ext cx="2520950" cy="1152525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>
                <a:latin typeface="+mj-lt"/>
              </a:rPr>
              <a:t>Bank performs </a:t>
            </a:r>
          </a:p>
          <a:p>
            <a:r>
              <a:rPr lang="en-US" sz="1600" b="1" dirty="0" smtClean="0">
                <a:latin typeface="+mj-lt"/>
              </a:rPr>
              <a:t>Payment?</a:t>
            </a:r>
            <a:endParaRPr lang="en-US" sz="1600" b="1" dirty="0">
              <a:latin typeface="+mj-lt"/>
            </a:endParaRP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3105749" y="4152392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54983" name="AutoShape 7"/>
          <p:cNvSpPr>
            <a:spLocks noChangeArrowheads="1"/>
          </p:cNvSpPr>
          <p:nvPr/>
        </p:nvSpPr>
        <p:spPr bwMode="auto">
          <a:xfrm>
            <a:off x="6281248" y="4132616"/>
            <a:ext cx="2428875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AP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sub-ledger balance</a:t>
            </a:r>
          </a:p>
        </p:txBody>
      </p:sp>
      <p:sp>
        <p:nvSpPr>
          <p:cNvPr id="254984" name="AutoShape 8"/>
          <p:cNvSpPr>
            <a:spLocks noChangeArrowheads="1"/>
          </p:cNvSpPr>
          <p:nvPr/>
        </p:nvSpPr>
        <p:spPr bwMode="auto">
          <a:xfrm>
            <a:off x="718648" y="5404203"/>
            <a:ext cx="2376487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</a:p>
          <a:p>
            <a:r>
              <a:rPr lang="en-US" sz="1800" b="1" i="1" u="sng" dirty="0">
                <a:latin typeface="+mj-lt"/>
              </a:rPr>
              <a:t>Paid</a:t>
            </a:r>
            <a:endParaRPr lang="en-US" sz="1400" b="1" i="1" u="sng" dirty="0">
              <a:latin typeface="+mj-lt"/>
            </a:endParaRP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1291735" y="5005741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cxnSp>
        <p:nvCxnSpPr>
          <p:cNvPr id="254986" name="AutoShape 10"/>
          <p:cNvCxnSpPr>
            <a:cxnSpLocks noChangeShapeType="1"/>
            <a:stCxn id="254981" idx="3"/>
            <a:endCxn id="254988" idx="1"/>
          </p:cNvCxnSpPr>
          <p:nvPr/>
        </p:nvCxnSpPr>
        <p:spPr bwMode="auto">
          <a:xfrm flipV="1">
            <a:off x="3182448" y="4496153"/>
            <a:ext cx="641350" cy="476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54987" name="AutoShape 11"/>
          <p:cNvCxnSpPr>
            <a:cxnSpLocks noChangeShapeType="1"/>
            <a:stCxn id="254981" idx="2"/>
            <a:endCxn id="254984" idx="0"/>
          </p:cNvCxnSpPr>
          <p:nvPr/>
        </p:nvCxnSpPr>
        <p:spPr bwMode="auto">
          <a:xfrm>
            <a:off x="1907685" y="5091466"/>
            <a:ext cx="0" cy="29845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4988" name="AutoShape 12"/>
          <p:cNvSpPr>
            <a:spLocks noChangeArrowheads="1"/>
          </p:cNvSpPr>
          <p:nvPr/>
        </p:nvSpPr>
        <p:spPr bwMode="auto">
          <a:xfrm>
            <a:off x="3838085" y="4135791"/>
            <a:ext cx="2459038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</a:p>
          <a:p>
            <a:r>
              <a:rPr lang="en-US" sz="1800" b="1" i="1" u="sng" dirty="0">
                <a:latin typeface="+mj-lt"/>
              </a:rPr>
              <a:t>Void</a:t>
            </a:r>
          </a:p>
        </p:txBody>
      </p:sp>
      <p:sp>
        <p:nvSpPr>
          <p:cNvPr id="254989" name="AutoShape 13"/>
          <p:cNvSpPr>
            <a:spLocks noChangeArrowheads="1"/>
          </p:cNvSpPr>
          <p:nvPr/>
        </p:nvSpPr>
        <p:spPr bwMode="auto">
          <a:xfrm>
            <a:off x="666260" y="3121966"/>
            <a:ext cx="2474913" cy="620474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payment </a:t>
            </a:r>
          </a:p>
          <a:p>
            <a:r>
              <a:rPr lang="en-US" sz="1800" b="1">
                <a:latin typeface="+mj-lt"/>
              </a:rPr>
              <a:t>instruction to bank</a:t>
            </a:r>
            <a:endParaRPr lang="en-US" sz="1400" b="1">
              <a:latin typeface="+mj-lt"/>
            </a:endParaRPr>
          </a:p>
        </p:txBody>
      </p:sp>
      <p:cxnSp>
        <p:nvCxnSpPr>
          <p:cNvPr id="254990" name="AutoShape 14"/>
          <p:cNvCxnSpPr>
            <a:cxnSpLocks noChangeShapeType="1"/>
            <a:stCxn id="254989" idx="2"/>
            <a:endCxn id="254981" idx="0"/>
          </p:cNvCxnSpPr>
          <p:nvPr/>
        </p:nvCxnSpPr>
        <p:spPr bwMode="auto">
          <a:xfrm rot="16200000" flipH="1">
            <a:off x="1814595" y="3831562"/>
            <a:ext cx="182213" cy="396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4991" name="AutoShape 15"/>
          <p:cNvSpPr>
            <a:spLocks noChangeArrowheads="1"/>
          </p:cNvSpPr>
          <p:nvPr/>
        </p:nvSpPr>
        <p:spPr bwMode="auto">
          <a:xfrm>
            <a:off x="3673906" y="789341"/>
            <a:ext cx="4014788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 dirty="0">
                <a:latin typeface="+mj-lt"/>
              </a:rPr>
              <a:t>Status </a:t>
            </a:r>
            <a:r>
              <a:rPr lang="en-US" sz="1200" b="1" i="1" dirty="0">
                <a:latin typeface="+mj-lt"/>
              </a:rPr>
              <a:t>For Collection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AP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from supplier payment status</a:t>
            </a:r>
          </a:p>
        </p:txBody>
      </p:sp>
      <p:sp>
        <p:nvSpPr>
          <p:cNvPr id="254992" name="AutoShape 16"/>
          <p:cNvSpPr>
            <a:spLocks noChangeArrowheads="1"/>
          </p:cNvSpPr>
          <p:nvPr/>
        </p:nvSpPr>
        <p:spPr bwMode="auto">
          <a:xfrm>
            <a:off x="3111010" y="5332766"/>
            <a:ext cx="1936750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   </a:t>
            </a:r>
          </a:p>
        </p:txBody>
      </p:sp>
      <p:sp>
        <p:nvSpPr>
          <p:cNvPr id="254993" name="AutoShape 17"/>
          <p:cNvSpPr>
            <a:spLocks noChangeArrowheads="1"/>
          </p:cNvSpPr>
          <p:nvPr/>
        </p:nvSpPr>
        <p:spPr bwMode="auto">
          <a:xfrm>
            <a:off x="647210" y="1770416"/>
            <a:ext cx="2520950" cy="1116012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Allocation </a:t>
            </a:r>
            <a:endParaRPr lang="en-US" sz="1600" b="1" dirty="0">
              <a:latin typeface="+mj-lt"/>
            </a:endParaRPr>
          </a:p>
          <a:p>
            <a:r>
              <a:rPr lang="en-US" sz="1600" b="1" dirty="0">
                <a:latin typeface="+mj-lt"/>
              </a:rPr>
              <a:t>to </a:t>
            </a:r>
            <a:r>
              <a:rPr lang="en-US" sz="1600" b="1" dirty="0" smtClean="0">
                <a:latin typeface="+mj-lt"/>
              </a:rPr>
              <a:t>invoices?</a:t>
            </a:r>
            <a:endParaRPr lang="en-US" sz="1600" b="1" dirty="0">
              <a:latin typeface="+mj-lt"/>
            </a:endParaRPr>
          </a:p>
        </p:txBody>
      </p:sp>
      <p:cxnSp>
        <p:nvCxnSpPr>
          <p:cNvPr id="254994" name="AutoShape 18"/>
          <p:cNvCxnSpPr>
            <a:cxnSpLocks noChangeShapeType="1"/>
            <a:stCxn id="254980" idx="2"/>
            <a:endCxn id="254993" idx="0"/>
          </p:cNvCxnSpPr>
          <p:nvPr/>
        </p:nvCxnSpPr>
        <p:spPr bwMode="auto">
          <a:xfrm rot="5400000">
            <a:off x="1799102" y="1661511"/>
            <a:ext cx="217488" cy="322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4995" name="AutoShape 19"/>
          <p:cNvSpPr>
            <a:spLocks noChangeArrowheads="1"/>
          </p:cNvSpPr>
          <p:nvPr/>
        </p:nvSpPr>
        <p:spPr bwMode="auto">
          <a:xfrm>
            <a:off x="2028335" y="2850112"/>
            <a:ext cx="2847975" cy="263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balance</a:t>
            </a:r>
          </a:p>
        </p:txBody>
      </p:sp>
      <p:cxnSp>
        <p:nvCxnSpPr>
          <p:cNvPr id="254997" name="AutoShape 21"/>
          <p:cNvCxnSpPr>
            <a:cxnSpLocks noChangeShapeType="1"/>
            <a:stCxn id="254993" idx="2"/>
            <a:endCxn id="254989" idx="0"/>
          </p:cNvCxnSpPr>
          <p:nvPr/>
        </p:nvCxnSpPr>
        <p:spPr bwMode="auto">
          <a:xfrm rot="5400000">
            <a:off x="1787932" y="3002213"/>
            <a:ext cx="235538" cy="396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54999" name="AutoShape 23"/>
          <p:cNvCxnSpPr>
            <a:cxnSpLocks noChangeShapeType="1"/>
            <a:stCxn id="254993" idx="3"/>
            <a:endCxn id="255000" idx="1"/>
          </p:cNvCxnSpPr>
          <p:nvPr/>
        </p:nvCxnSpPr>
        <p:spPr bwMode="auto">
          <a:xfrm flipV="1">
            <a:off x="3168160" y="2322866"/>
            <a:ext cx="663575" cy="5556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5000" name="AutoShape 24"/>
          <p:cNvSpPr>
            <a:spLocks noChangeArrowheads="1"/>
          </p:cNvSpPr>
          <p:nvPr/>
        </p:nvSpPr>
        <p:spPr bwMode="auto">
          <a:xfrm>
            <a:off x="3831735" y="1962503"/>
            <a:ext cx="3125246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Creates</a:t>
            </a:r>
          </a:p>
          <a:p>
            <a:r>
              <a:rPr lang="en-US" sz="1800" b="1">
                <a:latin typeface="+mj-lt"/>
              </a:rPr>
              <a:t>Prepayment Open Item</a:t>
            </a:r>
            <a:endParaRPr lang="en-US" sz="1400" b="1">
              <a:latin typeface="+mj-lt"/>
            </a:endParaRPr>
          </a:p>
        </p:txBody>
      </p:sp>
      <p:sp>
        <p:nvSpPr>
          <p:cNvPr id="255001" name="AutoShape 25"/>
          <p:cNvSpPr>
            <a:spLocks noChangeArrowheads="1"/>
          </p:cNvSpPr>
          <p:nvPr/>
        </p:nvSpPr>
        <p:spPr bwMode="auto">
          <a:xfrm>
            <a:off x="6787294" y="2151016"/>
            <a:ext cx="1889961" cy="4319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</a:p>
          <a:p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balance</a:t>
            </a:r>
            <a:endParaRPr lang="en-US" sz="1200" b="1" dirty="0">
              <a:solidFill>
                <a:srgbClr val="0033CC"/>
              </a:solidFill>
              <a:latin typeface="+mj-lt"/>
            </a:endParaRPr>
          </a:p>
        </p:txBody>
      </p:sp>
      <p:cxnSp>
        <p:nvCxnSpPr>
          <p:cNvPr id="255002" name="AutoShape 26"/>
          <p:cNvCxnSpPr>
            <a:cxnSpLocks noChangeShapeType="1"/>
            <a:stCxn id="255000" idx="2"/>
            <a:endCxn id="254989" idx="3"/>
          </p:cNvCxnSpPr>
          <p:nvPr/>
        </p:nvCxnSpPr>
        <p:spPr bwMode="auto">
          <a:xfrm rot="5400000">
            <a:off x="3893279" y="1931123"/>
            <a:ext cx="748975" cy="2253185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110103" y="2040563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1313506" y="2798118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prepayment </a:t>
            </a:r>
            <a:r>
              <a:rPr lang="en-US" dirty="0"/>
              <a:t>open item </a:t>
            </a:r>
            <a:r>
              <a:rPr lang="en-US" dirty="0" smtClean="0"/>
              <a:t>using Banking Entry Create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Debits sub ledger balance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No </a:t>
            </a:r>
            <a:r>
              <a:rPr lang="en-US" dirty="0" smtClean="0"/>
              <a:t>payment record </a:t>
            </a:r>
            <a:r>
              <a:rPr lang="en-US" dirty="0"/>
              <a:t>created</a:t>
            </a:r>
          </a:p>
          <a:p>
            <a:pPr>
              <a:spcBef>
                <a:spcPts val="2400"/>
              </a:spcBef>
            </a:pPr>
            <a:r>
              <a:rPr lang="en-US" dirty="0"/>
              <a:t>Posting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DR AP account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CR Bank account</a:t>
            </a:r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Prepayment </a:t>
            </a:r>
            <a:r>
              <a:rPr lang="en-US" dirty="0" smtClean="0"/>
              <a:t>using Banking Entry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EF-APP-290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dirty="0" smtClean="0"/>
              <a:t>Reconcile in Open </a:t>
            </a:r>
            <a:r>
              <a:rPr lang="en-US" dirty="0"/>
              <a:t>Item </a:t>
            </a:r>
            <a:r>
              <a:rPr lang="en-US" dirty="0" smtClean="0"/>
              <a:t>Adjustment Create</a:t>
            </a:r>
            <a:endParaRPr lang="en-US" dirty="0"/>
          </a:p>
          <a:p>
            <a:pPr marL="914400" lvl="1" indent="-457200"/>
            <a:r>
              <a:rPr lang="en-US" dirty="0"/>
              <a:t>If </a:t>
            </a:r>
            <a:r>
              <a:rPr lang="en-US" dirty="0" smtClean="0"/>
              <a:t>the prepayment </a:t>
            </a:r>
            <a:r>
              <a:rPr lang="en-US" dirty="0"/>
              <a:t>is for specific invoices </a:t>
            </a:r>
          </a:p>
          <a:p>
            <a:pPr marL="533400" indent="-533400">
              <a:spcBef>
                <a:spcPts val="2400"/>
              </a:spcBef>
            </a:pPr>
            <a:r>
              <a:rPr lang="en-US" dirty="0"/>
              <a:t>Use with </a:t>
            </a:r>
            <a:r>
              <a:rPr lang="en-US" dirty="0" smtClean="0"/>
              <a:t>a subsequent payment</a:t>
            </a:r>
            <a:endParaRPr lang="en-US" dirty="0"/>
          </a:p>
          <a:p>
            <a:pPr marL="914400" lvl="1" indent="-457200"/>
            <a:r>
              <a:rPr lang="en-US" dirty="0" smtClean="0"/>
              <a:t>Deduct the prepayment open </a:t>
            </a:r>
            <a:r>
              <a:rPr lang="en-US" dirty="0"/>
              <a:t>item </a:t>
            </a:r>
            <a:r>
              <a:rPr lang="en-US" dirty="0" smtClean="0"/>
              <a:t>from </a:t>
            </a:r>
            <a:r>
              <a:rPr lang="en-US" dirty="0"/>
              <a:t>invoices during a subsequent payment run</a:t>
            </a:r>
          </a:p>
          <a:p>
            <a:pPr marL="1295400" lvl="2" indent="-381000"/>
            <a:endParaRPr lang="en-US" dirty="0"/>
          </a:p>
          <a:p>
            <a:pPr marL="1295400" lvl="2" indent="-381000"/>
            <a:endParaRPr lang="en-US" dirty="0"/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 Reconciliation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EF-APP-300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2655"/>
            <a:ext cx="8229600" cy="3105302"/>
          </a:xfrm>
          <a:noFill/>
          <a:ln/>
        </p:spPr>
      </p:pic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EF-APP-310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</a:t>
            </a:r>
            <a:r>
              <a:rPr lang="en-US" sz="2400" dirty="0"/>
              <a:t>payments	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Prepayment processing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AP reporting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Demo</a:t>
            </a:r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Activity Dashboard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Open Item Extended Report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Aging Analysis </a:t>
            </a:r>
            <a:r>
              <a:rPr lang="en-US" dirty="0" smtClean="0"/>
              <a:t>Current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Other reports</a:t>
            </a:r>
          </a:p>
          <a:p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EF-APP-330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Activity Dashboard</a:t>
            </a:r>
          </a:p>
          <a:p>
            <a:pPr lvl="1"/>
            <a:r>
              <a:rPr lang="en-US" dirty="0"/>
              <a:t>Activity</a:t>
            </a:r>
          </a:p>
          <a:p>
            <a:pPr lvl="2"/>
            <a:r>
              <a:rPr lang="en-US" dirty="0"/>
              <a:t>Invoices </a:t>
            </a:r>
            <a:r>
              <a:rPr lang="en-US" dirty="0" smtClean="0"/>
              <a:t>and movements </a:t>
            </a:r>
            <a:endParaRPr lang="en-US" dirty="0"/>
          </a:p>
          <a:p>
            <a:pPr lvl="1"/>
            <a:r>
              <a:rPr lang="en-US" dirty="0"/>
              <a:t>Invoices</a:t>
            </a:r>
          </a:p>
          <a:p>
            <a:pPr lvl="1"/>
            <a:r>
              <a:rPr lang="en-US" dirty="0"/>
              <a:t>Payments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 Reporting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EF-APP-340</a:t>
            </a:r>
            <a:endParaRPr lang="en-US"/>
          </a:p>
        </p:txBody>
      </p:sp>
      <p:pic>
        <p:nvPicPr>
          <p:cNvPr id="292870" name="Picture 6" descr="SuppActDa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775" y="3181350"/>
            <a:ext cx="5549900" cy="2733675"/>
          </a:xfrm>
          <a:prstGeom prst="rect">
            <a:avLst/>
          </a:prstGeom>
          <a:noFill/>
        </p:spPr>
      </p:pic>
      <p:sp>
        <p:nvSpPr>
          <p:cNvPr id="292871" name="Rectangle 7"/>
          <p:cNvSpPr>
            <a:spLocks noChangeArrowheads="1"/>
          </p:cNvSpPr>
          <p:nvPr/>
        </p:nvSpPr>
        <p:spPr bwMode="auto">
          <a:xfrm>
            <a:off x="3686175" y="4391025"/>
            <a:ext cx="361950" cy="161925"/>
          </a:xfrm>
          <a:prstGeom prst="rect">
            <a:avLst/>
          </a:prstGeom>
          <a:noFill/>
          <a:ln w="158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Open Item Extended Report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EF-APP-350</a:t>
            </a:r>
            <a:endParaRPr lang="en-US"/>
          </a:p>
        </p:txBody>
      </p:sp>
      <p:pic>
        <p:nvPicPr>
          <p:cNvPr id="293893" name="Picture 5" descr="SuppOIEx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219325"/>
            <a:ext cx="83820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Aging Analysis Current</a:t>
            </a:r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EF-APP-360</a:t>
            </a:r>
            <a:endParaRPr lang="en-US"/>
          </a:p>
        </p:txBody>
      </p:sp>
      <p:pic>
        <p:nvPicPr>
          <p:cNvPr id="294917" name="Picture 5" descr="SuppAging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35" y="2116138"/>
            <a:ext cx="8201025" cy="347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</a:t>
            </a:r>
            <a:r>
              <a:rPr lang="en-US" sz="2400" dirty="0"/>
              <a:t>payments	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Prepayment processing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AP reporting 						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Demo</a:t>
            </a:r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Basic Processing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EF-APP-030</a:t>
            </a:r>
            <a:endParaRPr lang="en-US"/>
          </a:p>
        </p:txBody>
      </p:sp>
      <p:pic>
        <p:nvPicPr>
          <p:cNvPr id="5" name="Picture 4" descr="Supplier-Invoic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101" y="1410788"/>
            <a:ext cx="8550475" cy="435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	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>
              <a:spcBef>
                <a:spcPts val="1800"/>
              </a:spcBef>
            </a:pPr>
            <a:r>
              <a:rPr lang="en-US" sz="2400" dirty="0"/>
              <a:t>Alternative scenarios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Initial </a:t>
            </a:r>
            <a:r>
              <a:rPr lang="en-US" sz="2000" dirty="0"/>
              <a:t>supplier invoice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template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Credit note, invoice correction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reversal, replacement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Tax updates</a:t>
            </a:r>
          </a:p>
          <a:p>
            <a:pPr>
              <a:spcBef>
                <a:spcPts val="1800"/>
              </a:spcBef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Allocation and approval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flows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Initial </a:t>
            </a:r>
            <a:r>
              <a:rPr lang="en-US" dirty="0"/>
              <a:t>supplier </a:t>
            </a:r>
            <a:r>
              <a:rPr lang="en-US" dirty="0" smtClean="0"/>
              <a:t>invoices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Supplier invoice template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invoice corrections, credit notes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invoice reversal, replacement</a:t>
            </a:r>
          </a:p>
          <a:p>
            <a:pPr>
              <a:spcBef>
                <a:spcPts val="1800"/>
              </a:spcBef>
            </a:pPr>
            <a:r>
              <a:rPr lang="en-US" dirty="0"/>
              <a:t>Tax update in </a:t>
            </a:r>
            <a:r>
              <a:rPr lang="en-US" dirty="0" smtClean="0"/>
              <a:t>receiver </a:t>
            </a:r>
            <a:r>
              <a:rPr lang="en-US" dirty="0"/>
              <a:t>matching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Scenarios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/>
              <a:t>Simple invoice registration using </a:t>
            </a:r>
            <a:r>
              <a:rPr lang="en-GB" sz="2400" dirty="0" smtClean="0"/>
              <a:t>Initial invoice status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dirty="0"/>
              <a:t>Similar to unconfirmed vouchers in </a:t>
            </a:r>
            <a:r>
              <a:rPr lang="en-GB" sz="2400" dirty="0" smtClean="0"/>
              <a:t>Standard Edition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dirty="0"/>
              <a:t>Not included in balances or aging reports, and cannot be </a:t>
            </a:r>
            <a:r>
              <a:rPr lang="en-GB" sz="2400" dirty="0" smtClean="0"/>
              <a:t>paid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smtClean="0"/>
              <a:t>L</a:t>
            </a:r>
            <a:r>
              <a:rPr lang="en-GB" sz="2400" smtClean="0"/>
              <a:t>imit </a:t>
            </a:r>
            <a:r>
              <a:rPr lang="en-GB" sz="2400" dirty="0" smtClean="0"/>
              <a:t>clerk </a:t>
            </a:r>
            <a:r>
              <a:rPr lang="en-GB" sz="2400" dirty="0"/>
              <a:t>access </a:t>
            </a:r>
            <a:r>
              <a:rPr lang="en-GB" sz="2400" dirty="0" smtClean="0"/>
              <a:t>to </a:t>
            </a:r>
            <a:r>
              <a:rPr lang="en-GB" sz="2400" dirty="0"/>
              <a:t>initial invoice </a:t>
            </a:r>
            <a:r>
              <a:rPr lang="en-GB" sz="2400" dirty="0" smtClean="0"/>
              <a:t>registration</a:t>
            </a:r>
            <a:endParaRPr lang="en-GB" sz="2400" dirty="0"/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Initial </a:t>
            </a:r>
            <a:r>
              <a:rPr lang="en-GB" dirty="0"/>
              <a:t>Supplier </a:t>
            </a:r>
            <a:r>
              <a:rPr lang="en-GB" dirty="0" smtClean="0"/>
              <a:t>Invoices</a:t>
            </a:r>
            <a:endParaRPr lang="en-GB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EF-APP-070</a:t>
            </a:r>
            <a:endParaRPr lang="en-US"/>
          </a:p>
        </p:txBody>
      </p:sp>
      <p:pic>
        <p:nvPicPr>
          <p:cNvPr id="11" name="Picture 10" descr="Initial-Status-C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4811" y="3550983"/>
            <a:ext cx="3283132" cy="282954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547360" y="5320937"/>
            <a:ext cx="1227908" cy="16546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SI-Initial-Men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43497" y="3558277"/>
            <a:ext cx="2297973" cy="286470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57450" y="5786845"/>
            <a:ext cx="1406435" cy="17852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itial-Receiver-Match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348" y="1990777"/>
            <a:ext cx="7559040" cy="4234612"/>
          </a:xfrm>
          <a:prstGeom prst="rect">
            <a:avLst/>
          </a:prstGeom>
        </p:spPr>
      </p:pic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 smtClean="0"/>
              <a:t>Match receivers against </a:t>
            </a:r>
            <a:r>
              <a:rPr lang="en-GB" sz="2400" dirty="0"/>
              <a:t>initial supplier invoices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 smtClean="0"/>
              <a:t>Modify initial </a:t>
            </a:r>
            <a:r>
              <a:rPr lang="en-GB" sz="2400" dirty="0"/>
              <a:t>invoices </a:t>
            </a:r>
            <a:r>
              <a:rPr lang="en-GB" sz="2400" dirty="0" smtClean="0"/>
              <a:t>before posting them</a:t>
            </a:r>
            <a:endParaRPr lang="en-GB" sz="2400" dirty="0"/>
          </a:p>
        </p:txBody>
      </p:sp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Initial </a:t>
            </a:r>
            <a:r>
              <a:rPr lang="en-GB" dirty="0"/>
              <a:t>Supplier </a:t>
            </a:r>
            <a:r>
              <a:rPr lang="en-GB" dirty="0" smtClean="0"/>
              <a:t>Invoices</a:t>
            </a:r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EF-APP-080</a:t>
            </a:r>
            <a:endParaRPr lang="en-US"/>
          </a:p>
        </p:txBody>
      </p:sp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600891" y="5947954"/>
            <a:ext cx="937057" cy="18792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654845" y="2260156"/>
            <a:ext cx="651441" cy="225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sz="2400" dirty="0" smtClean="0"/>
              <a:t>You can save the accounts used for matching postings as </a:t>
            </a:r>
            <a:r>
              <a:rPr lang="en-US" sz="2400" dirty="0"/>
              <a:t>a template</a:t>
            </a:r>
          </a:p>
          <a:p>
            <a:pPr marL="914400" lvl="1" indent="-457200">
              <a:spcBef>
                <a:spcPts val="1200"/>
              </a:spcBef>
            </a:pPr>
            <a:r>
              <a:rPr lang="en-US" sz="2000" dirty="0" smtClean="0"/>
              <a:t>Select Save </a:t>
            </a:r>
            <a:r>
              <a:rPr lang="en-US" sz="2000" dirty="0"/>
              <a:t>as </a:t>
            </a:r>
            <a:r>
              <a:rPr lang="en-US" sz="2000" dirty="0" smtClean="0"/>
              <a:t>Template</a:t>
            </a:r>
            <a:endParaRPr lang="en-US" sz="2000" dirty="0"/>
          </a:p>
          <a:p>
            <a:pPr marL="914400" lvl="1" indent="-457200">
              <a:spcBef>
                <a:spcPts val="1200"/>
              </a:spcBef>
            </a:pPr>
            <a:r>
              <a:rPr lang="en-US" sz="2000" dirty="0" smtClean="0"/>
              <a:t>Specify a template </a:t>
            </a:r>
            <a:r>
              <a:rPr lang="en-US" sz="2000" dirty="0"/>
              <a:t>code</a:t>
            </a:r>
          </a:p>
          <a:p>
            <a:pPr marL="533400" indent="-533400">
              <a:spcBef>
                <a:spcPts val="1800"/>
              </a:spcBef>
            </a:pPr>
            <a:r>
              <a:rPr lang="en-US" sz="2400" dirty="0" smtClean="0"/>
              <a:t>To re-use the template, specify it in the Template </a:t>
            </a:r>
            <a:r>
              <a:rPr lang="en-US" sz="2400" dirty="0"/>
              <a:t>C</a:t>
            </a:r>
            <a:r>
              <a:rPr lang="en-US" sz="2400" dirty="0" smtClean="0"/>
              <a:t>ode field of the Matching Posting tab</a:t>
            </a:r>
            <a:endParaRPr lang="en-US" sz="2400" dirty="0"/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Invoice Template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EF-APP-090</a:t>
            </a:r>
            <a:endParaRPr lang="en-US"/>
          </a:p>
        </p:txBody>
      </p:sp>
      <p:pic>
        <p:nvPicPr>
          <p:cNvPr id="10" name="Picture 9" descr="SI-Templ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9898" y="3704772"/>
            <a:ext cx="6917598" cy="2690177"/>
          </a:xfrm>
          <a:prstGeom prst="rect">
            <a:avLst/>
          </a:prstGeom>
          <a:ln w="28575">
            <a:noFill/>
          </a:ln>
        </p:spPr>
      </p:pic>
      <p:sp>
        <p:nvSpPr>
          <p:cNvPr id="11" name="Rectangle 10"/>
          <p:cNvSpPr/>
          <p:nvPr/>
        </p:nvSpPr>
        <p:spPr>
          <a:xfrm>
            <a:off x="3370217" y="4667794"/>
            <a:ext cx="818606" cy="1828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460274" y="5172891"/>
            <a:ext cx="1280160" cy="165463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631474" y="5347063"/>
            <a:ext cx="1776549" cy="165463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P Proces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22&quot;/&gt;&lt;/object&gt;&lt;object type=&quot;3&quot; unique_id=&quot;10006&quot;&gt;&lt;property id=&quot;20148&quot; value=&quot;5&quot;/&gt;&lt;property id=&quot;20300&quot; value=&quot;Slide 3 - &amp;quot;Supplier Invoice Basic Processing Flow&amp;quot;&quot;/&gt;&lt;property id=&quot;20307&quot; value=&quot;319&quot;/&gt;&lt;/object&gt;&lt;object type=&quot;3&quot; unique_id=&quot;10007&quot;&gt;&lt;property id=&quot;20148&quot; value=&quot;5&quot;/&gt;&lt;property id=&quot;20300&quot; value=&quot;Slide 4 - &amp;quot;Overview&amp;quot;&quot;/&gt;&lt;property id=&quot;20307&quot; value=&quot;339&quot;/&gt;&lt;/object&gt;&lt;object type=&quot;3&quot; unique_id=&quot;10008&quot;&gt;&lt;property id=&quot;20148&quot; value=&quot;5&quot;/&gt;&lt;property id=&quot;20300&quot; value=&quot;Slide 5 - &amp;quot;Supplier Invoice Scenarios&amp;quot;&quot;/&gt;&lt;property id=&quot;20307&quot; value=&quot;302&quot;/&gt;&lt;/object&gt;&lt;object type=&quot;3&quot; unique_id=&quot;10009&quot;&gt;&lt;property id=&quot;20148&quot; value=&quot;5&quot;/&gt;&lt;property id=&quot;20300&quot; value=&quot;Slide 6 - &amp;quot;“Initial” Supplier Invoice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“Initial” Supplier Invoice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Supplier Invoice Template&amp;quot;&quot;/&gt;&lt;property id=&quot;20307&quot; value=&quot;340&quot;/&gt;&lt;/object&gt;&lt;object type=&quot;3&quot; unique_id=&quot;10012&quot;&gt;&lt;property id=&quot;20148&quot; value=&quot;5&quot;/&gt;&lt;property id=&quot;20300&quot; value=&quot;Slide 9 - &amp;quot;Supplier Corrections, Credit Notes&amp;quot;&quot;/&gt;&lt;property id=&quot;20307&quot; value=&quot;330&quot;/&gt;&lt;/object&gt;&lt;object type=&quot;3&quot; unique_id=&quot;10013&quot;&gt;&lt;property id=&quot;20148&quot; value=&quot;5&quot;/&gt;&lt;property id=&quot;20300&quot; value=&quot;Slide 10 - &amp;quot;Supplier Invoice Reverse, Replace&amp;quot;&quot;/&gt;&lt;property id=&quot;20307&quot; value=&quot;311&quot;/&gt;&lt;/object&gt;&lt;object type=&quot;3&quot; unique_id=&quot;10014&quot;&gt;&lt;property id=&quot;20148&quot; value=&quot;5&quot;/&gt;&lt;property id=&quot;20300&quot; value=&quot;Slide 11 - &amp;quot;Tax Update in Receiver Matching&amp;quot;&quot;/&gt;&lt;property id=&quot;20307&quot; value=&quot;328&quot;/&gt;&lt;/object&gt;&lt;object type=&quot;3&quot; unique_id=&quot;10015&quot;&gt;&lt;property id=&quot;20148&quot; value=&quot;5&quot;/&gt;&lt;property id=&quot;20300&quot; value=&quot;Slide 12 - &amp;quot;Tax Update in Receiver Matching&amp;quot;&quot;/&gt;&lt;property id=&quot;20307&quot; value=&quot;329&quot;/&gt;&lt;/object&gt;&lt;object type=&quot;3&quot; unique_id=&quot;10016&quot;&gt;&lt;property id=&quot;20148&quot; value=&quot;5&quot;/&gt;&lt;property id=&quot;20300&quot; value=&quot;Slide 13 - &amp;quot;Overview&amp;quot;&quot;/&gt;&lt;property id=&quot;20307&quot; value=&quot;335&quot;/&gt;&lt;/object&gt;&lt;object type=&quot;3&quot; unique_id=&quot;10017&quot;&gt;&lt;property id=&quot;20148&quot; value=&quot;5&quot;/&gt;&lt;property id=&quot;20300&quot; value=&quot;Slide 14&quot;/&gt;&lt;property id=&quot;20307&quot; value=&quot;305&quot;/&gt;&lt;/object&gt;&lt;object type=&quot;3&quot; unique_id=&quot;10018&quot;&gt;&lt;property id=&quot;20148&quot; value=&quot;5&quot;/&gt;&lt;property id=&quot;20300&quot; value=&quot;Slide 15 - &amp;quot;Supplier Invoice Allocation &amp;amp; Approval:&amp;#x0D;&amp;#x0A;Alternative Flows&amp;quot;&quot;/&gt;&lt;property id=&quot;20307&quot; value=&quot;326&quot;/&gt;&lt;/object&gt;&lt;object type=&quot;3&quot; unique_id=&quot;10019&quot;&gt;&lt;property id=&quot;20148&quot; value=&quot;5&quot;/&gt;&lt;property id=&quot;20300&quot; value=&quot;Slide 16 - &amp;quot;Hands-on Exercises&amp;quot;&quot;/&gt;&lt;property id=&quot;20307&quot; value=&quot;327&quot;/&gt;&lt;/object&gt;&lt;object type=&quot;3&quot; unique_id=&quot;10020&quot;&gt;&lt;property id=&quot;20148&quot; value=&quot;5&quot;/&gt;&lt;property id=&quot;20300&quot; value=&quot;Slide 17 - &amp;quot;Overview&amp;quot;&quot;/&gt;&lt;property id=&quot;20307&quot; value=&quot;336&quot;/&gt;&lt;/object&gt;&lt;object type=&quot;3&quot; unique_id=&quot;10021&quot;&gt;&lt;property id=&quot;20148&quot; value=&quot;5&quot;/&gt;&lt;property id=&quot;20300&quot; value=&quot;Slide 18 - &amp;quot;AP Payment Process&amp;quot;&quot;/&gt;&lt;property id=&quot;20307&quot; value=&quot;320&quot;/&gt;&lt;/object&gt;&lt;object type=&quot;3&quot; unique_id=&quot;10022&quot;&gt;&lt;property id=&quot;20148&quot; value=&quot;5&quot;/&gt;&lt;property id=&quot;20300&quot; value=&quot;Slide 19 - &amp;quot;AP Payments&amp;quot;&quot;/&gt;&lt;property id=&quot;20307&quot; value=&quot;288&quot;/&gt;&lt;/object&gt;&lt;object type=&quot;3&quot; unique_id=&quot;10023&quot;&gt;&lt;property id=&quot;20148&quot; value=&quot;5&quot;/&gt;&lt;property id=&quot;20300&quot; value=&quot;Slide 20 - &amp;quot;AP Payments&amp;quot;&quot;/&gt;&lt;property id=&quot;20307&quot; value=&quot;279&quot;/&gt;&lt;/object&gt;&lt;object type=&quot;3&quot; unique_id=&quot;10024&quot;&gt;&lt;property id=&quot;20148&quot; value=&quot;5&quot;/&gt;&lt;property id=&quot;20300&quot; value=&quot;Slide 21 - &amp;quot;Supplier Payment Groups&amp;quot;&quot;/&gt;&lt;property id=&quot;20307&quot; value=&quot;341&quot;/&gt;&lt;/object&gt;&lt;object type=&quot;3&quot; unique_id=&quot;10025&quot;&gt;&lt;property id=&quot;20148&quot; value=&quot;5&quot;/&gt;&lt;property id=&quot;20300&quot; value=&quot;Slide 22 - &amp;quot;Payment Scenarios: Checks&amp;quot;&quot;/&gt;&lt;property id=&quot;20307&quot; value=&quot;306&quot;/&gt;&lt;/object&gt;&lt;object type=&quot;3&quot; unique_id=&quot;10026&quot;&gt;&lt;property id=&quot;20148&quot; value=&quot;5&quot;/&gt;&lt;property id=&quot;20300&quot; value=&quot;Slide 23 - &amp;quot;AP Check Payment (with PIP)&amp;quot;&quot;/&gt;&lt;property id=&quot;20307&quot; value=&quot;283&quot;/&gt;&lt;/object&gt;&lt;object type=&quot;3&quot; unique_id=&quot;10027&quot;&gt;&lt;property id=&quot;20148&quot; value=&quot;5&quot;/&gt;&lt;property id=&quot;20300&quot; value=&quot;Slide 24 - &amp;quot;AP Check Payment (no PIP)&amp;quot;&quot;/&gt;&lt;property id=&quot;20307&quot; value=&quot;282&quot;/&gt;&lt;/object&gt;&lt;object type=&quot;3&quot; unique_id=&quot;10028&quot;&gt;&lt;property id=&quot;20148&quot; value=&quot;5&quot;/&gt;&lt;property id=&quot;20300&quot; value=&quot;Slide 25 - &amp;quot;Payment Scenario: Electronic Transfer&amp;quot;&quot;/&gt;&lt;property id=&quot;20307&quot; value=&quot;308&quot;/&gt;&lt;/object&gt;&lt;object type=&quot;3&quot; unique_id=&quot;10029&quot;&gt;&lt;property id=&quot;20148&quot; value=&quot;5&quot;/&gt;&lt;property id=&quot;20300&quot; value=&quot;Slide 26 - &amp;quot;AP Electronic Transfer&amp;quot;&quot;/&gt;&lt;property id=&quot;20307&quot; value=&quot;280&quot;/&gt;&lt;/object&gt;&lt;object type=&quot;3&quot; unique_id=&quot;10030&quot;&gt;&lt;property id=&quot;20148&quot; value=&quot;5&quot;/&gt;&lt;property id=&quot;20300&quot; value=&quot;Slide 27 - &amp;quot;Other Payment Instruments&amp;quot;&quot;/&gt;&lt;property id=&quot;20307&quot; value=&quot;286&quot;/&gt;&lt;/object&gt;&lt;object type=&quot;3&quot; unique_id=&quot;10031&quot;&gt;&lt;property id=&quot;20148&quot; value=&quot;5&quot;/&gt;&lt;property id=&quot;20300&quot; value=&quot;Slide 28 - &amp;quot;Supplier Payment&amp;quot;&quot;/&gt;&lt;property id=&quot;20307&quot; value=&quot;314&quot;/&gt;&lt;/object&gt;&lt;object type=&quot;3&quot; unique_id=&quot;10032&quot;&gt;&lt;property id=&quot;20148&quot; value=&quot;5&quot;/&gt;&lt;property id=&quot;20300&quot; value=&quot;Slide 29 - &amp;quot;Prepayment via Bank&amp;quot;&quot;/&gt;&lt;property id=&quot;20307&quot; value=&quot;316&quot;/&gt;&lt;/object&gt;&lt;object type=&quot;3&quot; unique_id=&quot;10033&quot;&gt;&lt;property id=&quot;20148&quot; value=&quot;5&quot;/&gt;&lt;property id=&quot;20300&quot; value=&quot;Slide 30 - &amp;quot;Prepayment Reconciliation&amp;quot;&quot;/&gt;&lt;property id=&quot;20307&quot; value=&quot;317&quot;/&gt;&lt;/object&gt;&lt;object type=&quot;3&quot; unique_id=&quot;10034&quot;&gt;&lt;property id=&quot;20148&quot; value=&quot;5&quot;/&gt;&lt;property id=&quot;20300&quot; value=&quot;Slide 31 - &amp;quot;Hands-on Exercise&amp;quot;&quot;/&gt;&lt;property id=&quot;20307&quot; value=&quot;321&quot;/&gt;&lt;/object&gt;&lt;object type=&quot;3&quot; unique_id=&quot;10035&quot;&gt;&lt;property id=&quot;20148&quot; value=&quot;5&quot;/&gt;&lt;property id=&quot;20300&quot; value=&quot;Slide 32 - &amp;quot;Overview&amp;quot;&quot;/&gt;&lt;property id=&quot;20307&quot; value=&quot;337&quot;/&gt;&lt;/object&gt;&lt;object type=&quot;3&quot; unique_id=&quot;10036&quot;&gt;&lt;property id=&quot;20148&quot; value=&quot;5&quot;/&gt;&lt;property id=&quot;20300&quot; value=&quot;Slide 33 - &amp;quot;AP Reporting&amp;quot;&quot;/&gt;&lt;property id=&quot;20307&quot; value=&quot;331&quot;/&gt;&lt;/object&gt;&lt;object type=&quot;3&quot; unique_id=&quot;10037&quot;&gt;&lt;property id=&quot;20148&quot; value=&quot;5&quot;/&gt;&lt;property id=&quot;20300&quot; value=&quot;Slide 34 - &amp;quot;AP Reporting&amp;quot;&quot;/&gt;&lt;property id=&quot;20307&quot; value=&quot;332&quot;/&gt;&lt;/object&gt;&lt;object type=&quot;3&quot; unique_id=&quot;10038&quot;&gt;&lt;property id=&quot;20148&quot; value=&quot;5&quot;/&gt;&lt;property id=&quot;20300&quot; value=&quot;Slide 35 - &amp;quot;AP Reporting&amp;quot;&quot;/&gt;&lt;property id=&quot;20307&quot; value=&quot;333&quot;/&gt;&lt;/object&gt;&lt;object type=&quot;3&quot; unique_id=&quot;10039&quot;&gt;&lt;property id=&quot;20148&quot; value=&quot;5&quot;/&gt;&lt;property id=&quot;20300&quot; value=&quot;Slide 36 - &amp;quot;AP Reporting&amp;quot;&quot;/&gt;&lt;property id=&quot;20307&quot; value=&quot;334&quot;/&gt;&lt;/object&gt;&lt;object type=&quot;3&quot; unique_id=&quot;10040&quot;&gt;&lt;property id=&quot;20148&quot; value=&quot;5&quot;/&gt;&lt;property id=&quot;20300&quot; value=&quot;Slide 37 - &amp;quot;Overview&amp;quot;&quot;/&gt;&lt;property id=&quot;20307&quot; value=&quot;33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2407</TotalTime>
  <Words>1277</Words>
  <Application>Microsoft Office PowerPoint</Application>
  <PresentationFormat>On-screen Show (4:3)</PresentationFormat>
  <Paragraphs>410</Paragraphs>
  <Slides>39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QAD 2010 Template</vt:lpstr>
      <vt:lpstr>AP Process</vt:lpstr>
      <vt:lpstr>Overview</vt:lpstr>
      <vt:lpstr>Overview – Continued</vt:lpstr>
      <vt:lpstr>Supplier Invoice Basic Processing Flow</vt:lpstr>
      <vt:lpstr>Overview</vt:lpstr>
      <vt:lpstr>Supplier Invoice Scenarios</vt:lpstr>
      <vt:lpstr>Initial Supplier Invoices</vt:lpstr>
      <vt:lpstr>Initial Supplier Invoices</vt:lpstr>
      <vt:lpstr>Supplier Invoice Template</vt:lpstr>
      <vt:lpstr>Supplier Corrections and Credit Notes</vt:lpstr>
      <vt:lpstr>Supplier Invoice Reverse, Replace</vt:lpstr>
      <vt:lpstr>Update Taxes in Receiver Matching</vt:lpstr>
      <vt:lpstr>Update Taxes in Receiver Matching</vt:lpstr>
      <vt:lpstr>Overview</vt:lpstr>
      <vt:lpstr>Allocation Flow </vt:lpstr>
      <vt:lpstr>Allocation and Approval: Alternative Flows</vt:lpstr>
      <vt:lpstr>Hands-on Exercises</vt:lpstr>
      <vt:lpstr>Overview</vt:lpstr>
      <vt:lpstr>AP Payment Process</vt:lpstr>
      <vt:lpstr>AP Payments</vt:lpstr>
      <vt:lpstr>AP Payments</vt:lpstr>
      <vt:lpstr>Supplier Payment Groups</vt:lpstr>
      <vt:lpstr>Payment Scenarios: Checks</vt:lpstr>
      <vt:lpstr>Payment Scenarios: Checks</vt:lpstr>
      <vt:lpstr>AP Check Payment (with PIP)</vt:lpstr>
      <vt:lpstr>AP Check Payment (no PIP)</vt:lpstr>
      <vt:lpstr>Payment Scenario: Electronic Transfer</vt:lpstr>
      <vt:lpstr>AP Electronic Transfer</vt:lpstr>
      <vt:lpstr>Other Payment Instruments</vt:lpstr>
      <vt:lpstr>Supplier Payment</vt:lpstr>
      <vt:lpstr>Prepayment using Banking Entry</vt:lpstr>
      <vt:lpstr>Prepayment Reconciliation</vt:lpstr>
      <vt:lpstr>Hands-on Exercise</vt:lpstr>
      <vt:lpstr>Overview</vt:lpstr>
      <vt:lpstr>AP Reporting</vt:lpstr>
      <vt:lpstr>AP Reporting</vt:lpstr>
      <vt:lpstr>AP Reporting</vt:lpstr>
      <vt:lpstr>AP Reporting</vt:lpstr>
      <vt:lpstr>Overview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 Process</dc:title>
  <dc:creator>Michael Forman</dc:creator>
  <cp:lastModifiedBy>ymg</cp:lastModifiedBy>
  <cp:revision>114</cp:revision>
  <dcterms:created xsi:type="dcterms:W3CDTF">2008-08-14T20:25:23Z</dcterms:created>
  <dcterms:modified xsi:type="dcterms:W3CDTF">2013-03-14T17:13:05Z</dcterms:modified>
</cp:coreProperties>
</file>