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86" r:id="rId2"/>
    <p:sldMasterId id="2147483708" r:id="rId3"/>
  </p:sldMasterIdLst>
  <p:notesMasterIdLst>
    <p:notesMasterId r:id="rId33"/>
  </p:notesMasterIdLst>
  <p:handoutMasterIdLst>
    <p:handoutMasterId r:id="rId34"/>
  </p:handoutMasterIdLst>
  <p:sldIdLst>
    <p:sldId id="383" r:id="rId4"/>
    <p:sldId id="385" r:id="rId5"/>
    <p:sldId id="428" r:id="rId6"/>
    <p:sldId id="392" r:id="rId7"/>
    <p:sldId id="391" r:id="rId8"/>
    <p:sldId id="394" r:id="rId9"/>
    <p:sldId id="396" r:id="rId10"/>
    <p:sldId id="415" r:id="rId11"/>
    <p:sldId id="395" r:id="rId12"/>
    <p:sldId id="402" r:id="rId13"/>
    <p:sldId id="397" r:id="rId14"/>
    <p:sldId id="414" r:id="rId15"/>
    <p:sldId id="424" r:id="rId16"/>
    <p:sldId id="425" r:id="rId17"/>
    <p:sldId id="429" r:id="rId18"/>
    <p:sldId id="426" r:id="rId19"/>
    <p:sldId id="389" r:id="rId20"/>
    <p:sldId id="404" r:id="rId21"/>
    <p:sldId id="405" r:id="rId22"/>
    <p:sldId id="408" r:id="rId23"/>
    <p:sldId id="411" r:id="rId24"/>
    <p:sldId id="412" r:id="rId25"/>
    <p:sldId id="423" r:id="rId26"/>
    <p:sldId id="417" r:id="rId27"/>
    <p:sldId id="418" r:id="rId28"/>
    <p:sldId id="427" r:id="rId29"/>
    <p:sldId id="420" r:id="rId30"/>
    <p:sldId id="421" r:id="rId31"/>
    <p:sldId id="422" r:id="rId32"/>
  </p:sldIdLst>
  <p:sldSz cx="9144000" cy="6858000" type="screen4x3"/>
  <p:notesSz cx="6858000" cy="9296400"/>
  <p:custDataLst>
    <p:tags r:id="rId35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E6EDF2"/>
    <a:srgbClr val="4F81BD"/>
    <a:srgbClr val="777777"/>
    <a:srgbClr val="3366FF"/>
    <a:srgbClr val="660066"/>
    <a:srgbClr val="000066"/>
    <a:srgbClr val="ADDCF9"/>
    <a:srgbClr val="E5F5FF"/>
    <a:srgbClr val="F7F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94" autoAdjust="0"/>
    <p:restoredTop sz="89222" autoAdjust="0"/>
  </p:normalViewPr>
  <p:slideViewPr>
    <p:cSldViewPr snapToGrid="0">
      <p:cViewPr>
        <p:scale>
          <a:sx n="100" d="100"/>
          <a:sy n="100" d="100"/>
        </p:scale>
        <p:origin x="-402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770" y="-90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C6258013-A78F-44B3-917F-C5F1112E8DA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9F5503C9-DE40-4803-88C7-D97E2C49F0E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48AD81-7E36-4450-B685-2E93D2328318}" type="slidenum">
              <a:rPr lang="en-US"/>
              <a:pPr/>
              <a:t>9</a:t>
            </a:fld>
            <a:endParaRPr lang="en-US"/>
          </a:p>
        </p:txBody>
      </p:sp>
      <p:sp>
        <p:nvSpPr>
          <p:cNvPr id="465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5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See User Guide</a:t>
            </a:r>
          </a:p>
          <a:p>
            <a:r>
              <a:rPr lang="en-US"/>
              <a:t>Add with right-click, drag and drop, or in the menu itself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06FA5E-2939-4280-9061-A85EC08A640D}" type="slidenum">
              <a:rPr lang="en-US"/>
              <a:pPr/>
              <a:t>20</a:t>
            </a:fld>
            <a:endParaRPr lang="en-US"/>
          </a:p>
        </p:txBody>
      </p:sp>
      <p:sp>
        <p:nvSpPr>
          <p:cNvPr id="468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8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/>
              <a:t>With advanced Excel integration, you can:</a:t>
            </a:r>
          </a:p>
          <a:p>
            <a:r>
              <a:rPr lang="en-US" sz="1000" b="1"/>
              <a:t>• </a:t>
            </a:r>
            <a:r>
              <a:rPr lang="en-US" sz="1000"/>
              <a:t>Export all records for remote maintenance. You then modify the data</a:t>
            </a:r>
          </a:p>
          <a:p>
            <a:r>
              <a:rPr lang="en-US" sz="1000"/>
              <a:t>and reimport the saved results into the system database.</a:t>
            </a:r>
          </a:p>
          <a:p>
            <a:r>
              <a:rPr lang="en-US" sz="1000"/>
              <a:t>User Interface </a:t>
            </a:r>
            <a:r>
              <a:rPr lang="en-US" sz="1000" b="1"/>
              <a:t>57</a:t>
            </a:r>
          </a:p>
          <a:p>
            <a:r>
              <a:rPr lang="en-US" sz="1000" b="1"/>
              <a:t>• </a:t>
            </a:r>
            <a:r>
              <a:rPr lang="en-US" sz="1000"/>
              <a:t>Create a blank template that consists of column headings for all of the</a:t>
            </a:r>
          </a:p>
          <a:p>
            <a:r>
              <a:rPr lang="en-US" sz="1000"/>
              <a:t>fields in a business component and export this template for remote</a:t>
            </a:r>
          </a:p>
          <a:p>
            <a:r>
              <a:rPr lang="en-US" sz="1000"/>
              <a:t>maintenance. You can then create the data in the spreadsheet or load</a:t>
            </a:r>
          </a:p>
          <a:p>
            <a:r>
              <a:rPr lang="en-US" sz="1000"/>
              <a:t>data from another application into the template for importing to the</a:t>
            </a:r>
          </a:p>
          <a:p>
            <a:r>
              <a:rPr lang="en-US" sz="1000"/>
              <a:t>system database.</a:t>
            </a:r>
          </a:p>
          <a:p>
            <a:r>
              <a:rPr lang="en-US" sz="1000"/>
              <a:t>This advanced integration with Excel is available as a right-click option</a:t>
            </a:r>
          </a:p>
          <a:p>
            <a:r>
              <a:rPr lang="en-US" sz="1000"/>
              <a:t>on the results grid for the following business components:</a:t>
            </a:r>
          </a:p>
          <a:p>
            <a:r>
              <a:rPr lang="en-US" sz="1000" b="1"/>
              <a:t>• </a:t>
            </a:r>
            <a:r>
              <a:rPr lang="en-US" sz="1000"/>
              <a:t>GL Account</a:t>
            </a:r>
          </a:p>
          <a:p>
            <a:r>
              <a:rPr lang="en-US" sz="1000" b="1"/>
              <a:t>• </a:t>
            </a:r>
            <a:r>
              <a:rPr lang="en-US" sz="1000"/>
              <a:t>Business Relation</a:t>
            </a:r>
          </a:p>
          <a:p>
            <a:r>
              <a:rPr lang="en-US" sz="1000" b="1"/>
              <a:t>• </a:t>
            </a:r>
            <a:r>
              <a:rPr lang="en-US" sz="1000"/>
              <a:t>County</a:t>
            </a:r>
          </a:p>
          <a:p>
            <a:r>
              <a:rPr lang="en-US" sz="1000" b="1"/>
              <a:t>• </a:t>
            </a:r>
            <a:r>
              <a:rPr lang="en-US" sz="1000"/>
              <a:t>Customer</a:t>
            </a:r>
          </a:p>
          <a:p>
            <a:r>
              <a:rPr lang="en-US" sz="1000" b="1"/>
              <a:t>• </a:t>
            </a:r>
            <a:r>
              <a:rPr lang="en-US" sz="1000"/>
              <a:t>Journal Entry</a:t>
            </a:r>
          </a:p>
          <a:p>
            <a:r>
              <a:rPr lang="en-US" sz="1000" b="1"/>
              <a:t>• </a:t>
            </a:r>
            <a:r>
              <a:rPr lang="en-US" sz="1000"/>
              <a:t>Payment Formats</a:t>
            </a:r>
          </a:p>
          <a:p>
            <a:r>
              <a:rPr lang="en-US" sz="1000" b="1"/>
              <a:t>• </a:t>
            </a:r>
            <a:r>
              <a:rPr lang="en-US" sz="1000"/>
              <a:t>Supplier</a:t>
            </a:r>
          </a:p>
          <a:p>
            <a:r>
              <a:rPr lang="en-US" sz="1000" b="1"/>
              <a:t>• </a:t>
            </a:r>
            <a:r>
              <a:rPr lang="en-US" sz="1000"/>
              <a:t>Customer and Supplier Bank Number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CEB15-570B-4424-8B1F-4BD4AEE2C8DA}" type="slidenum">
              <a:rPr lang="en-US"/>
              <a:pPr/>
              <a:t>21</a:t>
            </a:fld>
            <a:endParaRPr lang="en-US"/>
          </a:p>
        </p:txBody>
      </p:sp>
      <p:sp>
        <p:nvSpPr>
          <p:cNvPr id="467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7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Keep field name, row and record ID intact for re-import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9A48CE-6662-4E2E-8472-EB3B4E2B21C0}" type="slidenum">
              <a:rPr lang="en-US"/>
              <a:pPr/>
              <a:t>23</a:t>
            </a:fld>
            <a:endParaRPr lang="en-US"/>
          </a:p>
        </p:txBody>
      </p:sp>
      <p:sp>
        <p:nvSpPr>
          <p:cNvPr id="486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6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8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698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5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5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285701" name="Picture 5" descr="EX06_EMEA_Templ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842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EF-UI-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4676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84677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082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90821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2908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07325" y="6648450"/>
            <a:ext cx="133667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/>
            </a:lvl1pPr>
          </a:lstStyle>
          <a:p>
            <a:r>
              <a:rPr lang="en-US"/>
              <a:t>2008-EF-UI-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7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400" dirty="0" smtClean="0"/>
              <a:t>UI Navigation and Browsing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Direct Menu Access: </a:t>
            </a:r>
            <a:r>
              <a:rPr lang="en-US" dirty="0" err="1"/>
              <a:t>GoTo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EF-UI-110</a:t>
            </a:r>
            <a:endParaRPr lang="en-US"/>
          </a:p>
        </p:txBody>
      </p:sp>
      <p:pic>
        <p:nvPicPr>
          <p:cNvPr id="5" name="Picture 4" descr="CI-Create-Go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7712" y="1500187"/>
            <a:ext cx="7648575" cy="385762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52475" y="1847850"/>
            <a:ext cx="2019300" cy="280035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Direct Menu Access: Context Menu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EF-UI-120</a:t>
            </a:r>
            <a:endParaRPr lang="en-US"/>
          </a:p>
        </p:txBody>
      </p:sp>
      <p:pic>
        <p:nvPicPr>
          <p:cNvPr id="5" name="Picture 4" descr="SI-View-Contex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5362" y="1042987"/>
            <a:ext cx="6543675" cy="519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I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6391" y="942975"/>
            <a:ext cx="7032171" cy="5181600"/>
          </a:xfrm>
          <a:prstGeom prst="rect">
            <a:avLst/>
          </a:prstGeom>
        </p:spPr>
      </p:pic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Document Linking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EF-UI-130</a:t>
            </a:r>
            <a:endParaRPr lang="en-US"/>
          </a:p>
        </p:txBody>
      </p:sp>
      <p:pic>
        <p:nvPicPr>
          <p:cNvPr id="464902" name="Picture 6" descr="AdobeDo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4838" y="1335088"/>
            <a:ext cx="447675" cy="438150"/>
          </a:xfrm>
          <a:prstGeom prst="rect">
            <a:avLst/>
          </a:prstGeom>
          <a:noFill/>
        </p:spPr>
      </p:pic>
      <p:pic>
        <p:nvPicPr>
          <p:cNvPr id="464903" name="Picture 7" descr="ExcelDo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6613" y="1562100"/>
            <a:ext cx="371475" cy="371475"/>
          </a:xfrm>
          <a:prstGeom prst="rect">
            <a:avLst/>
          </a:prstGeom>
          <a:noFill/>
        </p:spPr>
      </p:pic>
      <p:pic>
        <p:nvPicPr>
          <p:cNvPr id="464904" name="Picture 8" descr="WordDo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91088" y="1744663"/>
            <a:ext cx="371475" cy="371475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3695700" y="1219200"/>
            <a:ext cx="685800" cy="3048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Supply-Chain-Vi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4" y="912758"/>
            <a:ext cx="7272337" cy="5392791"/>
          </a:xfrm>
          <a:prstGeom prst="rect">
            <a:avLst/>
          </a:prstGeom>
        </p:spPr>
      </p:pic>
      <p:sp>
        <p:nvSpPr>
          <p:cNvPr id="488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Process Maps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EF-UI-135</a:t>
            </a:r>
            <a:endParaRPr lang="en-US"/>
          </a:p>
        </p:txBody>
      </p:sp>
      <p:sp>
        <p:nvSpPr>
          <p:cNvPr id="488458" name="Text Box 10"/>
          <p:cNvSpPr txBox="1">
            <a:spLocks noChangeArrowheads="1"/>
          </p:cNvSpPr>
          <p:nvPr/>
        </p:nvSpPr>
        <p:spPr bwMode="auto">
          <a:xfrm>
            <a:off x="7010400" y="3055938"/>
            <a:ext cx="1914525" cy="923330"/>
          </a:xfrm>
          <a:prstGeom prst="rect">
            <a:avLst/>
          </a:prstGeom>
          <a:solidFill>
            <a:srgbClr val="E6EDF2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Enterprise Financials Process Maps</a:t>
            </a:r>
          </a:p>
        </p:txBody>
      </p:sp>
      <p:sp>
        <p:nvSpPr>
          <p:cNvPr id="488461" name="Text Box 13"/>
          <p:cNvSpPr txBox="1">
            <a:spLocks noChangeArrowheads="1"/>
          </p:cNvSpPr>
          <p:nvPr/>
        </p:nvSpPr>
        <p:spPr bwMode="auto">
          <a:xfrm>
            <a:off x="379413" y="1217613"/>
            <a:ext cx="1633537" cy="430887"/>
          </a:xfrm>
          <a:prstGeom prst="rect">
            <a:avLst/>
          </a:prstGeom>
          <a:solidFill>
            <a:srgbClr val="E6EDF2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rIns="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Set Up Maps</a:t>
            </a:r>
          </a:p>
        </p:txBody>
      </p:sp>
      <p:sp>
        <p:nvSpPr>
          <p:cNvPr id="488462" name="Text Box 14"/>
          <p:cNvSpPr txBox="1">
            <a:spLocks noChangeArrowheads="1"/>
          </p:cNvSpPr>
          <p:nvPr/>
        </p:nvSpPr>
        <p:spPr bwMode="auto">
          <a:xfrm>
            <a:off x="139700" y="5438775"/>
            <a:ext cx="1936750" cy="677108"/>
          </a:xfrm>
          <a:prstGeom prst="rect">
            <a:avLst/>
          </a:prstGeom>
          <a:solidFill>
            <a:srgbClr val="E6EDF2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Transaction-Related Maps</a:t>
            </a:r>
          </a:p>
        </p:txBody>
      </p:sp>
      <p:sp>
        <p:nvSpPr>
          <p:cNvPr id="488463" name="Text Box 15"/>
          <p:cNvSpPr txBox="1">
            <a:spLocks noChangeArrowheads="1"/>
          </p:cNvSpPr>
          <p:nvPr/>
        </p:nvSpPr>
        <p:spPr bwMode="auto">
          <a:xfrm>
            <a:off x="879475" y="5599113"/>
            <a:ext cx="3322638" cy="611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+mj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810375" y="1200150"/>
            <a:ext cx="638175" cy="5048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hape 19"/>
          <p:cNvCxnSpPr>
            <a:stCxn id="488458" idx="0"/>
            <a:endCxn id="18" idx="3"/>
          </p:cNvCxnSpPr>
          <p:nvPr/>
        </p:nvCxnSpPr>
        <p:spPr>
          <a:xfrm rot="16200000" flipV="1">
            <a:off x="6906420" y="1994694"/>
            <a:ext cx="1603375" cy="519113"/>
          </a:xfrm>
          <a:prstGeom prst="bentConnector2">
            <a:avLst/>
          </a:prstGeom>
          <a:ln w="28575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6810375" y="5743575"/>
            <a:ext cx="638175" cy="5048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hape 22"/>
          <p:cNvCxnSpPr>
            <a:stCxn id="488458" idx="2"/>
            <a:endCxn id="21" idx="3"/>
          </p:cNvCxnSpPr>
          <p:nvPr/>
        </p:nvCxnSpPr>
        <p:spPr>
          <a:xfrm rot="5400000">
            <a:off x="6699747" y="4728072"/>
            <a:ext cx="2016720" cy="519113"/>
          </a:xfrm>
          <a:prstGeom prst="bentConnector2">
            <a:avLst/>
          </a:prstGeom>
          <a:ln w="28575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Maps </a:t>
            </a:r>
            <a:r>
              <a:rPr lang="en-US" dirty="0" smtClean="0"/>
              <a:t>– Vertical Industry View</a:t>
            </a: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EF-UI-136</a:t>
            </a:r>
            <a:endParaRPr lang="en-US" dirty="0"/>
          </a:p>
        </p:txBody>
      </p:sp>
      <p:pic>
        <p:nvPicPr>
          <p:cNvPr id="7" name="Picture 6" descr="Vertical Industry Vi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62050" y="2076450"/>
            <a:ext cx="6096000" cy="19431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Maps – End-to-End View</a:t>
            </a: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dirty="0" smtClean="0"/>
              <a:t>EF-UI-137A</a:t>
            </a:r>
            <a:endParaRPr lang="en-US" dirty="0"/>
          </a:p>
        </p:txBody>
      </p:sp>
      <p:pic>
        <p:nvPicPr>
          <p:cNvPr id="6" name="Picture 5" descr="End-to-End-Vi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7762" y="1928812"/>
            <a:ext cx="4752975" cy="14382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Lower-Level Process Maps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EF-UI-137</a:t>
            </a:r>
            <a:endParaRPr lang="en-US"/>
          </a:p>
        </p:txBody>
      </p:sp>
      <p:sp>
        <p:nvSpPr>
          <p:cNvPr id="490501" name="Text Box 5"/>
          <p:cNvSpPr txBox="1">
            <a:spLocks noChangeArrowheads="1"/>
          </p:cNvSpPr>
          <p:nvPr/>
        </p:nvSpPr>
        <p:spPr bwMode="auto">
          <a:xfrm>
            <a:off x="1590675" y="5373688"/>
            <a:ext cx="5981700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1" i="1" dirty="0">
                <a:solidFill>
                  <a:srgbClr val="4F4F4F"/>
                </a:solidFill>
                <a:latin typeface="+mj-lt"/>
              </a:rPr>
              <a:t>Accounts Receivable, Collect Receivables Process Map</a:t>
            </a:r>
          </a:p>
        </p:txBody>
      </p:sp>
      <p:pic>
        <p:nvPicPr>
          <p:cNvPr id="8" name="Picture 7" descr="collect-receivables-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1025" y="1341256"/>
            <a:ext cx="8267700" cy="396733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XML</a:t>
            </a:r>
          </a:p>
          <a:p>
            <a:pPr>
              <a:spcBef>
                <a:spcPts val="1800"/>
              </a:spcBef>
            </a:pPr>
            <a:r>
              <a:rPr lang="en-US" dirty="0"/>
              <a:t>Advanced Excel integration</a:t>
            </a:r>
          </a:p>
          <a:p>
            <a:pPr lvl="1"/>
            <a:r>
              <a:rPr lang="en-US" dirty="0"/>
              <a:t>Two way</a:t>
            </a:r>
          </a:p>
          <a:p>
            <a:endParaRPr lang="en-US" dirty="0"/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436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Application Integration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XML Integration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EF-UI-150</a:t>
            </a:r>
            <a:endParaRPr lang="en-US"/>
          </a:p>
        </p:txBody>
      </p:sp>
      <p:pic>
        <p:nvPicPr>
          <p:cNvPr id="451589" name="Picture 5" descr="XML daemon config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413" y="825500"/>
            <a:ext cx="7353300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XML Integration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EF-UI-160</a:t>
            </a:r>
            <a:endParaRPr lang="en-US"/>
          </a:p>
        </p:txBody>
      </p:sp>
      <p:sp>
        <p:nvSpPr>
          <p:cNvPr id="45261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914400" y="1481138"/>
            <a:ext cx="1190625" cy="493712"/>
          </a:xfrm>
        </p:spPr>
        <p:txBody>
          <a:bodyPr/>
          <a:lstStyle/>
          <a:p>
            <a:pPr>
              <a:lnSpc>
                <a:spcPct val="80000"/>
              </a:lnSpc>
              <a:buFont typeface="Webdings" pitchFamily="18" charset="2"/>
              <a:buNone/>
            </a:pPr>
            <a:r>
              <a:rPr lang="en-US" sz="2400" dirty="0"/>
              <a:t>Before</a:t>
            </a:r>
          </a:p>
        </p:txBody>
      </p:sp>
      <p:pic>
        <p:nvPicPr>
          <p:cNvPr id="452612" name="Picture 4" descr="xml exchRat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5188" y="1479550"/>
            <a:ext cx="5695950" cy="1533525"/>
          </a:xfrm>
          <a:prstGeom prst="rect">
            <a:avLst/>
          </a:prstGeom>
          <a:noFill/>
        </p:spPr>
      </p:pic>
      <p:sp>
        <p:nvSpPr>
          <p:cNvPr id="452613" name="Text Box 5"/>
          <p:cNvSpPr txBox="1">
            <a:spLocks noChangeArrowheads="1"/>
          </p:cNvSpPr>
          <p:nvPr/>
        </p:nvSpPr>
        <p:spPr bwMode="auto">
          <a:xfrm>
            <a:off x="987425" y="3592513"/>
            <a:ext cx="1187450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dirty="0">
                <a:latin typeface="+mj-lt"/>
              </a:rPr>
              <a:t>After</a:t>
            </a:r>
          </a:p>
        </p:txBody>
      </p:sp>
      <p:pic>
        <p:nvPicPr>
          <p:cNvPr id="452614" name="Picture 6" descr="xml exchRat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25" y="3567113"/>
            <a:ext cx="5705475" cy="1971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Login and welcome screens</a:t>
            </a:r>
          </a:p>
          <a:p>
            <a:pPr>
              <a:spcBef>
                <a:spcPts val="1200"/>
              </a:spcBef>
            </a:pPr>
            <a:r>
              <a:rPr lang="en-US" sz="2400" dirty="0"/>
              <a:t>Menu navigation </a:t>
            </a:r>
            <a:r>
              <a:rPr lang="en-US" sz="2400" dirty="0" smtClean="0"/>
              <a:t>and </a:t>
            </a:r>
            <a:r>
              <a:rPr lang="en-US" sz="2400" dirty="0"/>
              <a:t>tools</a:t>
            </a:r>
          </a:p>
          <a:p>
            <a:pPr lvl="1"/>
            <a:r>
              <a:rPr lang="en-US" sz="2000" dirty="0"/>
              <a:t>Search</a:t>
            </a:r>
          </a:p>
          <a:p>
            <a:pPr lvl="1"/>
            <a:r>
              <a:rPr lang="en-US" sz="2000" dirty="0"/>
              <a:t>Menu properties</a:t>
            </a:r>
          </a:p>
          <a:p>
            <a:pPr lvl="1"/>
            <a:r>
              <a:rPr lang="en-US" sz="2000" dirty="0"/>
              <a:t>Workflow - Inbox</a:t>
            </a:r>
          </a:p>
          <a:p>
            <a:pPr lvl="1"/>
            <a:r>
              <a:rPr lang="en-US" sz="2000" dirty="0"/>
              <a:t>Favorites</a:t>
            </a:r>
          </a:p>
          <a:p>
            <a:pPr lvl="1"/>
            <a:r>
              <a:rPr lang="en-US" sz="2000" dirty="0"/>
              <a:t>Alternative menu access (</a:t>
            </a:r>
            <a:r>
              <a:rPr lang="en-US" sz="2000" dirty="0" err="1"/>
              <a:t>GoTo</a:t>
            </a:r>
            <a:r>
              <a:rPr lang="en-US" sz="2000" dirty="0"/>
              <a:t>, context menu)</a:t>
            </a:r>
          </a:p>
          <a:p>
            <a:pPr lvl="1"/>
            <a:r>
              <a:rPr lang="en-US" sz="2000" dirty="0"/>
              <a:t>Document linking</a:t>
            </a:r>
          </a:p>
          <a:p>
            <a:pPr lvl="1"/>
            <a:r>
              <a:rPr lang="en-US" sz="2000" dirty="0"/>
              <a:t>Process maps</a:t>
            </a:r>
          </a:p>
          <a:p>
            <a:pPr>
              <a:spcBef>
                <a:spcPts val="1200"/>
              </a:spcBef>
            </a:pPr>
            <a:r>
              <a:rPr lang="en-US" sz="2400" dirty="0"/>
              <a:t>Application integration</a:t>
            </a:r>
          </a:p>
          <a:p>
            <a:pPr lvl="1"/>
            <a:r>
              <a:rPr lang="en-US" sz="2000" dirty="0"/>
              <a:t>Excel and XML integration</a:t>
            </a:r>
          </a:p>
          <a:p>
            <a:pPr>
              <a:spcBef>
                <a:spcPts val="1200"/>
              </a:spcBef>
            </a:pPr>
            <a:r>
              <a:rPr lang="en-US" sz="2400" dirty="0"/>
              <a:t>Browsing features</a:t>
            </a:r>
          </a:p>
        </p:txBody>
      </p:sp>
      <p:sp>
        <p:nvSpPr>
          <p:cNvPr id="430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Advanced Excel Integration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EF-UI-170</a:t>
            </a:r>
            <a:endParaRPr lang="en-US"/>
          </a:p>
        </p:txBody>
      </p:sp>
      <p:pic>
        <p:nvPicPr>
          <p:cNvPr id="455693" name="Picture 13" descr="GL-Acc-Excel_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625" y="1414463"/>
            <a:ext cx="4876800" cy="4143375"/>
          </a:xfrm>
          <a:prstGeom prst="rect">
            <a:avLst/>
          </a:prstGeom>
          <a:noFill/>
        </p:spPr>
      </p:pic>
      <p:pic>
        <p:nvPicPr>
          <p:cNvPr id="455694" name="Picture 14" descr="Columns-Dialo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6300" y="2290763"/>
            <a:ext cx="3640138" cy="2647950"/>
          </a:xfrm>
          <a:prstGeom prst="rect">
            <a:avLst/>
          </a:prstGeom>
          <a:noFill/>
        </p:spPr>
      </p:pic>
      <p:sp>
        <p:nvSpPr>
          <p:cNvPr id="455695" name="Line 15"/>
          <p:cNvSpPr>
            <a:spLocks noChangeShapeType="1"/>
          </p:cNvSpPr>
          <p:nvPr/>
        </p:nvSpPr>
        <p:spPr bwMode="auto">
          <a:xfrm flipV="1">
            <a:off x="2028825" y="3124200"/>
            <a:ext cx="2790825" cy="942975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tIns="91440" bIns="91440" anchor="ctr"/>
          <a:lstStyle/>
          <a:p>
            <a:endParaRPr lang="en-US"/>
          </a:p>
        </p:txBody>
      </p:sp>
      <p:sp>
        <p:nvSpPr>
          <p:cNvPr id="455696" name="Rectangle 16"/>
          <p:cNvSpPr>
            <a:spLocks noChangeArrowheads="1"/>
          </p:cNvSpPr>
          <p:nvPr/>
        </p:nvSpPr>
        <p:spPr bwMode="auto">
          <a:xfrm>
            <a:off x="866775" y="1457325"/>
            <a:ext cx="1752600" cy="3143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Advanced Excel Integration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EF-UI-180</a:t>
            </a:r>
            <a:endParaRPr lang="en-US"/>
          </a:p>
        </p:txBody>
      </p:sp>
      <p:pic>
        <p:nvPicPr>
          <p:cNvPr id="460812" name="Picture 12" descr="GL-Acc-Excel_Int-LoadedDat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4813" y="1362075"/>
            <a:ext cx="7145337" cy="3448050"/>
          </a:xfrm>
          <a:prstGeom prst="rect">
            <a:avLst/>
          </a:prstGeom>
          <a:noFill/>
        </p:spPr>
      </p:pic>
      <p:sp>
        <p:nvSpPr>
          <p:cNvPr id="460809" name="Rectangle 9"/>
          <p:cNvSpPr>
            <a:spLocks noChangeArrowheads="1"/>
          </p:cNvSpPr>
          <p:nvPr/>
        </p:nvSpPr>
        <p:spPr bwMode="auto">
          <a:xfrm>
            <a:off x="6353176" y="1333500"/>
            <a:ext cx="2057400" cy="390525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60810" name="Line 10"/>
          <p:cNvSpPr>
            <a:spLocks noChangeShapeType="1"/>
          </p:cNvSpPr>
          <p:nvPr/>
        </p:nvSpPr>
        <p:spPr bwMode="auto">
          <a:xfrm flipH="1">
            <a:off x="4008437" y="1724026"/>
            <a:ext cx="3154362" cy="871538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60808" name="Rectangle 8"/>
          <p:cNvSpPr>
            <a:spLocks noChangeArrowheads="1"/>
          </p:cNvSpPr>
          <p:nvPr/>
        </p:nvSpPr>
        <p:spPr bwMode="auto">
          <a:xfrm>
            <a:off x="6435725" y="1009650"/>
            <a:ext cx="2043113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1600" dirty="0">
                <a:solidFill>
                  <a:srgbClr val="4F4F4F"/>
                </a:solidFill>
                <a:latin typeface="+mj-lt"/>
              </a:rPr>
              <a:t>Dump/load data</a:t>
            </a:r>
          </a:p>
        </p:txBody>
      </p:sp>
      <p:pic>
        <p:nvPicPr>
          <p:cNvPr id="460813" name="Picture 13" descr="Export-To-Excel-DIalo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95638" y="3038475"/>
            <a:ext cx="4125912" cy="3067050"/>
          </a:xfrm>
          <a:prstGeom prst="rect">
            <a:avLst/>
          </a:prstGeom>
          <a:noFill/>
        </p:spPr>
      </p:pic>
      <p:sp>
        <p:nvSpPr>
          <p:cNvPr id="460811" name="Line 11"/>
          <p:cNvSpPr>
            <a:spLocks noChangeShapeType="1"/>
          </p:cNvSpPr>
          <p:nvPr/>
        </p:nvSpPr>
        <p:spPr bwMode="auto">
          <a:xfrm flipH="1">
            <a:off x="6742112" y="1724025"/>
            <a:ext cx="458787" cy="1519238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8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Advanced Excel Integration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EF-UI-190</a:t>
            </a:r>
            <a:endParaRPr lang="en-US"/>
          </a:p>
        </p:txBody>
      </p:sp>
      <p:pic>
        <p:nvPicPr>
          <p:cNvPr id="461835" name="Picture 11" descr="SalesOrderBrow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281113"/>
            <a:ext cx="7496175" cy="2952750"/>
          </a:xfrm>
          <a:prstGeom prst="rect">
            <a:avLst/>
          </a:prstGeom>
          <a:noFill/>
        </p:spPr>
      </p:pic>
      <p:sp>
        <p:nvSpPr>
          <p:cNvPr id="461832" name="Rectangle 8"/>
          <p:cNvSpPr>
            <a:spLocks noChangeArrowheads="1"/>
          </p:cNvSpPr>
          <p:nvPr/>
        </p:nvSpPr>
        <p:spPr bwMode="auto">
          <a:xfrm>
            <a:off x="6315074" y="2200275"/>
            <a:ext cx="2247901" cy="428625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61833" name="Rectangle 9"/>
          <p:cNvSpPr>
            <a:spLocks noChangeArrowheads="1"/>
          </p:cNvSpPr>
          <p:nvPr/>
        </p:nvSpPr>
        <p:spPr bwMode="auto">
          <a:xfrm>
            <a:off x="6176963" y="2257425"/>
            <a:ext cx="2500312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en-US" sz="1600" dirty="0">
                <a:solidFill>
                  <a:srgbClr val="4F4F4F"/>
                </a:solidFill>
                <a:latin typeface="+mj-lt"/>
              </a:rPr>
              <a:t>Export Browse Results</a:t>
            </a:r>
          </a:p>
        </p:txBody>
      </p:sp>
      <p:pic>
        <p:nvPicPr>
          <p:cNvPr id="461836" name="Picture 12" descr="Brwse-ExportedtoExc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595688"/>
            <a:ext cx="8445500" cy="2019300"/>
          </a:xfrm>
          <a:prstGeom prst="rect">
            <a:avLst/>
          </a:prstGeom>
          <a:noFill/>
        </p:spPr>
      </p:pic>
      <p:sp>
        <p:nvSpPr>
          <p:cNvPr id="461834" name="Line 10"/>
          <p:cNvSpPr>
            <a:spLocks noChangeShapeType="1"/>
          </p:cNvSpPr>
          <p:nvPr/>
        </p:nvSpPr>
        <p:spPr bwMode="auto">
          <a:xfrm flipH="1">
            <a:off x="5508624" y="2647950"/>
            <a:ext cx="1882775" cy="1406525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Sort </a:t>
            </a:r>
            <a:r>
              <a:rPr lang="en-US" sz="2000" dirty="0"/>
              <a:t>(click heading)</a:t>
            </a:r>
          </a:p>
          <a:p>
            <a:r>
              <a:rPr lang="en-US" dirty="0"/>
              <a:t>Drill-down </a:t>
            </a:r>
            <a:r>
              <a:rPr lang="en-US" sz="2000" dirty="0"/>
              <a:t>(blue underlined values)</a:t>
            </a:r>
          </a:p>
          <a:p>
            <a:r>
              <a:rPr lang="en-US" dirty="0"/>
              <a:t>Filter </a:t>
            </a:r>
            <a:r>
              <a:rPr lang="en-US" sz="2000" dirty="0"/>
              <a:t>(funnel)</a:t>
            </a:r>
          </a:p>
          <a:p>
            <a:r>
              <a:rPr lang="en-US" dirty="0"/>
              <a:t>Group data</a:t>
            </a:r>
          </a:p>
          <a:p>
            <a:r>
              <a:rPr lang="en-US" dirty="0"/>
              <a:t>Rearrange display </a:t>
            </a:r>
            <a:r>
              <a:rPr lang="en-US" sz="2000" dirty="0"/>
              <a:t>(</a:t>
            </a:r>
            <a:r>
              <a:rPr lang="en-US" sz="2000" dirty="0" smtClean="0"/>
              <a:t>drag  and drop</a:t>
            </a:r>
            <a:r>
              <a:rPr lang="en-US" sz="2000" dirty="0"/>
              <a:t>, </a:t>
            </a:r>
            <a:r>
              <a:rPr lang="en-US" sz="2000" dirty="0" smtClean="0"/>
              <a:t>column </a:t>
            </a:r>
            <a:r>
              <a:rPr lang="en-US" sz="2000" dirty="0"/>
              <a:t>auto size)</a:t>
            </a:r>
          </a:p>
          <a:p>
            <a:r>
              <a:rPr lang="en-US" dirty="0"/>
              <a:t>Graph designer</a:t>
            </a:r>
          </a:p>
          <a:p>
            <a:r>
              <a:rPr lang="en-US" dirty="0"/>
              <a:t>Export </a:t>
            </a:r>
            <a:r>
              <a:rPr lang="en-US" sz="2000" dirty="0" smtClean="0"/>
              <a:t>(Excel, Word, PDF, or </a:t>
            </a:r>
            <a:r>
              <a:rPr lang="en-US" sz="2000" dirty="0"/>
              <a:t>report)</a:t>
            </a:r>
          </a:p>
          <a:p>
            <a:r>
              <a:rPr lang="en-US" dirty="0"/>
              <a:t>Print</a:t>
            </a:r>
          </a:p>
          <a:p>
            <a:r>
              <a:rPr lang="en-US" dirty="0"/>
              <a:t>Save to Favorites</a:t>
            </a:r>
          </a:p>
          <a:p>
            <a:r>
              <a:rPr lang="en-US" dirty="0"/>
              <a:t>Automatic refresh</a:t>
            </a:r>
          </a:p>
        </p:txBody>
      </p:sp>
      <p:sp>
        <p:nvSpPr>
          <p:cNvPr id="485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Browse Highlights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EF-BRO-200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Browse Features</a:t>
            </a:r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EF-BRO-210</a:t>
            </a:r>
            <a:endParaRPr lang="en-US"/>
          </a:p>
        </p:txBody>
      </p:sp>
      <p:pic>
        <p:nvPicPr>
          <p:cNvPr id="479244" name="Picture 12" descr="SalesOrderBrowse-With-Drill-Dow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5438" y="1941513"/>
            <a:ext cx="7153275" cy="3878262"/>
          </a:xfrm>
          <a:prstGeom prst="rect">
            <a:avLst/>
          </a:prstGeom>
          <a:noFill/>
          <a:ln>
            <a:noFill/>
          </a:ln>
        </p:spPr>
      </p:pic>
      <p:sp>
        <p:nvSpPr>
          <p:cNvPr id="479242" name="Line 10"/>
          <p:cNvSpPr>
            <a:spLocks noChangeShapeType="1"/>
          </p:cNvSpPr>
          <p:nvPr/>
        </p:nvSpPr>
        <p:spPr bwMode="auto">
          <a:xfrm flipH="1">
            <a:off x="4192586" y="1762125"/>
            <a:ext cx="2389188" cy="1382713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79236" name="Line 4"/>
          <p:cNvSpPr>
            <a:spLocks noChangeShapeType="1"/>
          </p:cNvSpPr>
          <p:nvPr/>
        </p:nvSpPr>
        <p:spPr bwMode="auto">
          <a:xfrm flipH="1">
            <a:off x="2343150" y="1790701"/>
            <a:ext cx="1800224" cy="1304924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79240" name="Line 8"/>
          <p:cNvSpPr>
            <a:spLocks noChangeShapeType="1"/>
          </p:cNvSpPr>
          <p:nvPr/>
        </p:nvSpPr>
        <p:spPr bwMode="auto">
          <a:xfrm>
            <a:off x="962025" y="2171700"/>
            <a:ext cx="1035050" cy="1725613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79241" name="Text Box 9"/>
          <p:cNvSpPr txBox="1">
            <a:spLocks noChangeArrowheads="1"/>
          </p:cNvSpPr>
          <p:nvPr/>
        </p:nvSpPr>
        <p:spPr bwMode="auto">
          <a:xfrm>
            <a:off x="5997471" y="1323975"/>
            <a:ext cx="1301958" cy="430887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600" dirty="0">
                <a:latin typeface="+mj-lt"/>
              </a:rPr>
              <a:t>Filter funnel</a:t>
            </a:r>
          </a:p>
        </p:txBody>
      </p:sp>
      <p:sp>
        <p:nvSpPr>
          <p:cNvPr id="479237" name="Text Box 5"/>
          <p:cNvSpPr txBox="1">
            <a:spLocks noChangeArrowheads="1"/>
          </p:cNvSpPr>
          <p:nvPr/>
        </p:nvSpPr>
        <p:spPr bwMode="auto">
          <a:xfrm>
            <a:off x="3853203" y="1363663"/>
            <a:ext cx="553357" cy="430887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600" dirty="0">
                <a:latin typeface="+mj-lt"/>
              </a:rPr>
              <a:t>Sort</a:t>
            </a:r>
          </a:p>
        </p:txBody>
      </p:sp>
      <p:sp>
        <p:nvSpPr>
          <p:cNvPr id="479239" name="Text Box 7"/>
          <p:cNvSpPr txBox="1">
            <a:spLocks noChangeArrowheads="1"/>
          </p:cNvSpPr>
          <p:nvPr/>
        </p:nvSpPr>
        <p:spPr bwMode="auto">
          <a:xfrm>
            <a:off x="429187" y="1728788"/>
            <a:ext cx="1164101" cy="430887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600" dirty="0">
                <a:latin typeface="+mj-lt"/>
              </a:rPr>
              <a:t>Drill-down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Rearrange Display 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EF-BRO-220</a:t>
            </a:r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23838" y="1187450"/>
            <a:ext cx="8686800" cy="4675188"/>
            <a:chOff x="300038" y="1758950"/>
            <a:chExt cx="8686800" cy="4675188"/>
          </a:xfrm>
        </p:grpSpPr>
        <p:pic>
          <p:nvPicPr>
            <p:cNvPr id="480263" name="Picture 7" descr="SalesOrderBrows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0038" y="1776413"/>
              <a:ext cx="6369050" cy="3295650"/>
            </a:xfrm>
            <a:prstGeom prst="rect">
              <a:avLst/>
            </a:prstGeom>
            <a:noFill/>
          </p:spPr>
        </p:pic>
        <p:pic>
          <p:nvPicPr>
            <p:cNvPr id="480264" name="Picture 8" descr="SalesOrderBrowse-Rearrang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62238" y="3140075"/>
              <a:ext cx="6324600" cy="3294063"/>
            </a:xfrm>
            <a:prstGeom prst="rect">
              <a:avLst/>
            </a:prstGeom>
            <a:noFill/>
          </p:spPr>
        </p:pic>
        <p:sp>
          <p:nvSpPr>
            <p:cNvPr id="480265" name="Text Box 7"/>
            <p:cNvSpPr txBox="1">
              <a:spLocks noChangeArrowheads="1"/>
            </p:cNvSpPr>
            <p:nvPr/>
          </p:nvSpPr>
          <p:spPr bwMode="auto">
            <a:xfrm>
              <a:off x="6941138" y="1758950"/>
              <a:ext cx="830676" cy="430887"/>
            </a:xfrm>
            <a:prstGeom prst="rect">
              <a:avLst/>
            </a:prstGeom>
            <a:solidFill>
              <a:srgbClr val="E6EDF2"/>
            </a:solidFill>
            <a:ln w="28575" algn="ctr">
              <a:solidFill>
                <a:srgbClr val="4F4F4F"/>
              </a:solidFill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 sz="1600" dirty="0">
                  <a:latin typeface="+mj-lt"/>
                </a:rPr>
                <a:t>Before</a:t>
              </a:r>
            </a:p>
          </p:txBody>
        </p:sp>
        <p:sp>
          <p:nvSpPr>
            <p:cNvPr id="480266" name="Text Box 8"/>
            <p:cNvSpPr txBox="1">
              <a:spLocks noChangeArrowheads="1"/>
            </p:cNvSpPr>
            <p:nvPr/>
          </p:nvSpPr>
          <p:spPr bwMode="auto">
            <a:xfrm>
              <a:off x="1852411" y="5969000"/>
              <a:ext cx="665567" cy="430887"/>
            </a:xfrm>
            <a:prstGeom prst="rect">
              <a:avLst/>
            </a:prstGeom>
            <a:solidFill>
              <a:srgbClr val="E6EDF2"/>
            </a:solidFill>
            <a:ln w="28575" algn="ctr">
              <a:solidFill>
                <a:srgbClr val="4F4F4F"/>
              </a:solidFill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 sz="1600" dirty="0">
                  <a:latin typeface="+mj-lt"/>
                </a:rPr>
                <a:t>After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Rearrange Display</a:t>
            </a: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EF-BRO-230</a:t>
            </a:r>
            <a:endParaRPr lang="en-US"/>
          </a:p>
        </p:txBody>
      </p:sp>
      <p:pic>
        <p:nvPicPr>
          <p:cNvPr id="491524" name="Picture 4" descr="SalesOrderBrow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838" y="1414463"/>
            <a:ext cx="6369050" cy="3295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525" name="Picture 5" descr="SalesOrderBrowse-Rearran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6038" y="2778125"/>
            <a:ext cx="6324600" cy="3294063"/>
          </a:xfrm>
          <a:prstGeom prst="rect">
            <a:avLst/>
          </a:prstGeom>
          <a:noFill/>
          <a:ln>
            <a:noFill/>
          </a:ln>
        </p:spPr>
      </p:pic>
      <p:sp>
        <p:nvSpPr>
          <p:cNvPr id="491527" name="Line 7"/>
          <p:cNvSpPr>
            <a:spLocks noChangeShapeType="1"/>
          </p:cNvSpPr>
          <p:nvPr/>
        </p:nvSpPr>
        <p:spPr bwMode="auto">
          <a:xfrm flipH="1">
            <a:off x="3052763" y="1758950"/>
            <a:ext cx="1389062" cy="208280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91528" name="Line 8"/>
          <p:cNvSpPr>
            <a:spLocks noChangeShapeType="1"/>
          </p:cNvSpPr>
          <p:nvPr/>
        </p:nvSpPr>
        <p:spPr bwMode="auto">
          <a:xfrm flipH="1">
            <a:off x="3725863" y="1360488"/>
            <a:ext cx="838200" cy="2592387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91531" name="Line 11"/>
          <p:cNvSpPr>
            <a:spLocks noChangeShapeType="1"/>
          </p:cNvSpPr>
          <p:nvPr/>
        </p:nvSpPr>
        <p:spPr bwMode="auto">
          <a:xfrm flipV="1">
            <a:off x="1714500" y="4114800"/>
            <a:ext cx="3390900" cy="131445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91535" name="Line 15"/>
          <p:cNvSpPr>
            <a:spLocks noChangeShapeType="1"/>
          </p:cNvSpPr>
          <p:nvPr/>
        </p:nvSpPr>
        <p:spPr bwMode="auto">
          <a:xfrm flipH="1">
            <a:off x="7035800" y="2530475"/>
            <a:ext cx="371475" cy="123190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91536" name="Line 16"/>
          <p:cNvSpPr>
            <a:spLocks noChangeShapeType="1"/>
          </p:cNvSpPr>
          <p:nvPr/>
        </p:nvSpPr>
        <p:spPr bwMode="auto">
          <a:xfrm>
            <a:off x="7407275" y="2530475"/>
            <a:ext cx="523875" cy="121285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91537" name="Line 17"/>
          <p:cNvSpPr>
            <a:spLocks noChangeShapeType="1"/>
          </p:cNvSpPr>
          <p:nvPr/>
        </p:nvSpPr>
        <p:spPr bwMode="auto">
          <a:xfrm>
            <a:off x="7397750" y="2540000"/>
            <a:ext cx="1000125" cy="121285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91526" name="Text Box 6"/>
          <p:cNvSpPr txBox="1">
            <a:spLocks noChangeArrowheads="1"/>
          </p:cNvSpPr>
          <p:nvPr/>
        </p:nvSpPr>
        <p:spPr bwMode="auto">
          <a:xfrm>
            <a:off x="3994480" y="952500"/>
            <a:ext cx="2032929" cy="430887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600" dirty="0">
                <a:latin typeface="+mj-lt"/>
              </a:rPr>
              <a:t>Column auto sized</a:t>
            </a:r>
          </a:p>
        </p:txBody>
      </p:sp>
      <p:sp>
        <p:nvSpPr>
          <p:cNvPr id="491532" name="Text Box 12"/>
          <p:cNvSpPr txBox="1">
            <a:spLocks noChangeArrowheads="1"/>
          </p:cNvSpPr>
          <p:nvPr/>
        </p:nvSpPr>
        <p:spPr bwMode="auto">
          <a:xfrm>
            <a:off x="6369050" y="2100264"/>
            <a:ext cx="2368550" cy="430887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r>
              <a:rPr lang="en-US" sz="1600" dirty="0">
                <a:latin typeface="+mj-lt"/>
              </a:rPr>
              <a:t>Rearranged columns</a:t>
            </a:r>
          </a:p>
        </p:txBody>
      </p:sp>
      <p:sp>
        <p:nvSpPr>
          <p:cNvPr id="491530" name="Text Box 10"/>
          <p:cNvSpPr txBox="1">
            <a:spLocks noChangeArrowheads="1"/>
          </p:cNvSpPr>
          <p:nvPr/>
        </p:nvSpPr>
        <p:spPr bwMode="auto">
          <a:xfrm>
            <a:off x="669580" y="5368925"/>
            <a:ext cx="1351652" cy="430887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600" dirty="0">
                <a:latin typeface="+mj-lt"/>
              </a:rPr>
              <a:t>Sort by item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ales-Order-Browse-groupb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9550" y="1952297"/>
            <a:ext cx="8743950" cy="3075044"/>
          </a:xfrm>
          <a:prstGeom prst="rect">
            <a:avLst/>
          </a:prstGeom>
        </p:spPr>
      </p:pic>
      <p:sp>
        <p:nvSpPr>
          <p:cNvPr id="4823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Browse Features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EF-BRO-240</a:t>
            </a:r>
            <a:endParaRPr lang="en-US"/>
          </a:p>
        </p:txBody>
      </p:sp>
      <p:pic>
        <p:nvPicPr>
          <p:cNvPr id="482309" name="Picture 5" descr="BrowseSummar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9588" y="2065338"/>
            <a:ext cx="3057525" cy="3733800"/>
          </a:xfrm>
          <a:prstGeom prst="rect">
            <a:avLst/>
          </a:prstGeom>
          <a:noFill/>
        </p:spPr>
      </p:pic>
      <p:sp>
        <p:nvSpPr>
          <p:cNvPr id="482311" name="Line 7"/>
          <p:cNvSpPr>
            <a:spLocks noChangeShapeType="1"/>
          </p:cNvSpPr>
          <p:nvPr/>
        </p:nvSpPr>
        <p:spPr bwMode="auto">
          <a:xfrm flipH="1" flipV="1">
            <a:off x="1047749" y="3114675"/>
            <a:ext cx="600075" cy="57150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82313" name="Line 9"/>
          <p:cNvSpPr>
            <a:spLocks noChangeShapeType="1"/>
          </p:cNvSpPr>
          <p:nvPr/>
        </p:nvSpPr>
        <p:spPr bwMode="auto">
          <a:xfrm flipH="1">
            <a:off x="7058025" y="1466850"/>
            <a:ext cx="384175" cy="1033463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82314" name="Text Box 10"/>
          <p:cNvSpPr txBox="1">
            <a:spLocks noChangeArrowheads="1"/>
          </p:cNvSpPr>
          <p:nvPr/>
        </p:nvSpPr>
        <p:spPr bwMode="auto">
          <a:xfrm>
            <a:off x="2433638" y="5187950"/>
            <a:ext cx="29400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482316" name="Line 12"/>
          <p:cNvSpPr>
            <a:spLocks noChangeShapeType="1"/>
          </p:cNvSpPr>
          <p:nvPr/>
        </p:nvSpPr>
        <p:spPr bwMode="auto">
          <a:xfrm flipV="1">
            <a:off x="4899025" y="4300538"/>
            <a:ext cx="2705100" cy="1087437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82315" name="Text Box 11"/>
          <p:cNvSpPr txBox="1">
            <a:spLocks noChangeArrowheads="1"/>
          </p:cNvSpPr>
          <p:nvPr/>
        </p:nvSpPr>
        <p:spPr bwMode="auto">
          <a:xfrm>
            <a:off x="3018857" y="5187950"/>
            <a:ext cx="1890261" cy="430887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600" dirty="0">
                <a:latin typeface="+mj-lt"/>
              </a:rPr>
              <a:t>Summary options</a:t>
            </a:r>
          </a:p>
        </p:txBody>
      </p:sp>
      <p:sp>
        <p:nvSpPr>
          <p:cNvPr id="482312" name="Text Box 8"/>
          <p:cNvSpPr txBox="1">
            <a:spLocks noChangeArrowheads="1"/>
          </p:cNvSpPr>
          <p:nvPr/>
        </p:nvSpPr>
        <p:spPr bwMode="auto">
          <a:xfrm>
            <a:off x="6478694" y="1036638"/>
            <a:ext cx="1750799" cy="430887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600" dirty="0">
                <a:latin typeface="+mj-lt"/>
              </a:rPr>
              <a:t>Column options</a:t>
            </a:r>
          </a:p>
        </p:txBody>
      </p:sp>
      <p:sp>
        <p:nvSpPr>
          <p:cNvPr id="482310" name="Text Box 6"/>
          <p:cNvSpPr txBox="1">
            <a:spLocks noChangeArrowheads="1"/>
          </p:cNvSpPr>
          <p:nvPr/>
        </p:nvSpPr>
        <p:spPr bwMode="auto">
          <a:xfrm>
            <a:off x="1644467" y="3465513"/>
            <a:ext cx="825867" cy="430887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600" dirty="0">
                <a:latin typeface="+mj-lt"/>
              </a:rPr>
              <a:t>Group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Browse Features: Chart Designer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EF-BRO-250</a:t>
            </a:r>
            <a:endParaRPr lang="en-US"/>
          </a:p>
        </p:txBody>
      </p:sp>
      <p:pic>
        <p:nvPicPr>
          <p:cNvPr id="483332" name="Picture 4" descr="BrowseChartDesigner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37088" y="1539875"/>
            <a:ext cx="4421187" cy="2584450"/>
          </a:xfrm>
          <a:noFill/>
          <a:ln/>
        </p:spPr>
      </p:pic>
      <p:pic>
        <p:nvPicPr>
          <p:cNvPr id="483331" name="Picture 3" descr="BrowseChart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990600"/>
            <a:ext cx="7621588" cy="513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ales-Order-Brows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9587" y="2671762"/>
            <a:ext cx="7896225" cy="3286125"/>
          </a:xfrm>
          <a:prstGeom prst="rect">
            <a:avLst/>
          </a:prstGeom>
        </p:spPr>
      </p:pic>
      <p:sp>
        <p:nvSpPr>
          <p:cNvPr id="484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Browse Features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EF-BRO-260</a:t>
            </a:r>
            <a:endParaRPr lang="en-US"/>
          </a:p>
        </p:txBody>
      </p:sp>
      <p:sp>
        <p:nvSpPr>
          <p:cNvPr id="484355" name="Text Box 3"/>
          <p:cNvSpPr txBox="1">
            <a:spLocks noChangeArrowheads="1"/>
          </p:cNvSpPr>
          <p:nvPr/>
        </p:nvSpPr>
        <p:spPr bwMode="auto">
          <a:xfrm>
            <a:off x="2087511" y="1552575"/>
            <a:ext cx="798616" cy="430887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600" dirty="0">
                <a:latin typeface="+mj-lt"/>
              </a:rPr>
              <a:t>Export</a:t>
            </a:r>
          </a:p>
        </p:txBody>
      </p:sp>
      <p:sp>
        <p:nvSpPr>
          <p:cNvPr id="484356" name="Text Box 4"/>
          <p:cNvSpPr txBox="1">
            <a:spLocks noChangeArrowheads="1"/>
          </p:cNvSpPr>
          <p:nvPr/>
        </p:nvSpPr>
        <p:spPr bwMode="auto">
          <a:xfrm>
            <a:off x="655730" y="1549400"/>
            <a:ext cx="604653" cy="430887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600" dirty="0">
                <a:latin typeface="+mj-lt"/>
              </a:rPr>
              <a:t>Print</a:t>
            </a:r>
          </a:p>
        </p:txBody>
      </p:sp>
      <p:sp>
        <p:nvSpPr>
          <p:cNvPr id="484357" name="Text Box 5"/>
          <p:cNvSpPr txBox="1">
            <a:spLocks noChangeArrowheads="1"/>
          </p:cNvSpPr>
          <p:nvPr/>
        </p:nvSpPr>
        <p:spPr bwMode="auto">
          <a:xfrm>
            <a:off x="5429077" y="1579563"/>
            <a:ext cx="1808507" cy="430887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600" dirty="0">
                <a:latin typeface="+mj-lt"/>
              </a:rPr>
              <a:t>Add to Favorites</a:t>
            </a:r>
          </a:p>
        </p:txBody>
      </p:sp>
      <p:sp>
        <p:nvSpPr>
          <p:cNvPr id="484360" name="Line 8"/>
          <p:cNvSpPr>
            <a:spLocks noChangeShapeType="1"/>
          </p:cNvSpPr>
          <p:nvPr/>
        </p:nvSpPr>
        <p:spPr bwMode="auto">
          <a:xfrm>
            <a:off x="914400" y="2000250"/>
            <a:ext cx="66675" cy="1419225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84361" name="Line 9"/>
          <p:cNvSpPr>
            <a:spLocks noChangeShapeType="1"/>
          </p:cNvSpPr>
          <p:nvPr/>
        </p:nvSpPr>
        <p:spPr bwMode="auto">
          <a:xfrm flipH="1">
            <a:off x="1609725" y="2000251"/>
            <a:ext cx="933450" cy="1990724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84362" name="Line 10"/>
          <p:cNvSpPr>
            <a:spLocks noChangeShapeType="1"/>
          </p:cNvSpPr>
          <p:nvPr/>
        </p:nvSpPr>
        <p:spPr bwMode="auto">
          <a:xfrm flipH="1">
            <a:off x="4684713" y="2009775"/>
            <a:ext cx="1592262" cy="110490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Login and Welcome Screens</a:t>
            </a:r>
            <a:endParaRPr lang="en-US" dirty="0"/>
          </a:p>
        </p:txBody>
      </p:sp>
      <p:pic>
        <p:nvPicPr>
          <p:cNvPr id="3" name="Picture 2" descr="QAD-ERP-Applicat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4" y="1373625"/>
            <a:ext cx="8810625" cy="4252610"/>
          </a:xfrm>
          <a:prstGeom prst="rect">
            <a:avLst/>
          </a:prstGeom>
        </p:spPr>
      </p:pic>
      <p:pic>
        <p:nvPicPr>
          <p:cNvPr id="9" name="Picture 22" descr="Login-Scre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4450" y="1682750"/>
            <a:ext cx="2867025" cy="1984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dirty="0" smtClean="0"/>
              <a:t>EF-UI-030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305050" y="2133601"/>
            <a:ext cx="1095376" cy="646331"/>
          </a:xfrm>
          <a:prstGeom prst="rect">
            <a:avLst/>
          </a:prstGeom>
          <a:solidFill>
            <a:srgbClr val="E6EDF2"/>
          </a:solidFill>
          <a:ln w="19050">
            <a:solidFill>
              <a:srgbClr val="4F4F4F"/>
            </a:solidFill>
          </a:ln>
        </p:spPr>
        <p:txBody>
          <a:bodyPr wrap="square" tIns="137160" bIns="137160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GB" sz="1200" dirty="0" smtClean="0">
                <a:latin typeface="+mn-lt"/>
              </a:rPr>
              <a:t>Application pane</a:t>
            </a:r>
            <a:endParaRPr lang="en-US" sz="1200" dirty="0">
              <a:latin typeface="+mn-lt"/>
            </a:endParaRPr>
          </a:p>
        </p:txBody>
      </p:sp>
      <p:cxnSp>
        <p:nvCxnSpPr>
          <p:cNvPr id="15" name="Straight Arrow Connector 14"/>
          <p:cNvCxnSpPr>
            <a:stCxn id="13" idx="1"/>
          </p:cNvCxnSpPr>
          <p:nvPr/>
        </p:nvCxnSpPr>
        <p:spPr>
          <a:xfrm flipH="1">
            <a:off x="1524001" y="2456767"/>
            <a:ext cx="781049" cy="683"/>
          </a:xfrm>
          <a:prstGeom prst="straightConnector1">
            <a:avLst/>
          </a:prstGeom>
          <a:ln w="19050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305050" y="3067051"/>
            <a:ext cx="1095376" cy="646331"/>
          </a:xfrm>
          <a:prstGeom prst="rect">
            <a:avLst/>
          </a:prstGeom>
          <a:solidFill>
            <a:srgbClr val="E6EDF2"/>
          </a:solidFill>
          <a:ln w="19050">
            <a:solidFill>
              <a:srgbClr val="4F4F4F"/>
            </a:solidFill>
          </a:ln>
        </p:spPr>
        <p:txBody>
          <a:bodyPr wrap="square" tIns="137160" bIns="137160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GB" sz="1200" dirty="0" err="1" smtClean="0">
                <a:latin typeface="+mn-lt"/>
              </a:rPr>
              <a:t>Favorites</a:t>
            </a:r>
            <a:r>
              <a:rPr lang="en-GB" sz="1200" dirty="0" smtClean="0">
                <a:latin typeface="+mn-lt"/>
              </a:rPr>
              <a:t> pane</a:t>
            </a:r>
            <a:endParaRPr lang="en-US" sz="1200" dirty="0">
              <a:latin typeface="+mn-lt"/>
            </a:endParaRPr>
          </a:p>
        </p:txBody>
      </p:sp>
      <p:cxnSp>
        <p:nvCxnSpPr>
          <p:cNvPr id="17" name="Straight Arrow Connector 16"/>
          <p:cNvCxnSpPr>
            <a:stCxn id="16" idx="1"/>
          </p:cNvCxnSpPr>
          <p:nvPr/>
        </p:nvCxnSpPr>
        <p:spPr>
          <a:xfrm flipH="1">
            <a:off x="1514476" y="3390217"/>
            <a:ext cx="790574" cy="683"/>
          </a:xfrm>
          <a:prstGeom prst="straightConnector1">
            <a:avLst/>
          </a:prstGeom>
          <a:ln w="19050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305050" y="5105401"/>
            <a:ext cx="1095376" cy="461665"/>
          </a:xfrm>
          <a:prstGeom prst="rect">
            <a:avLst/>
          </a:prstGeom>
          <a:solidFill>
            <a:srgbClr val="E6EDF2"/>
          </a:solidFill>
          <a:ln w="19050">
            <a:solidFill>
              <a:srgbClr val="4F4F4F"/>
            </a:solidFill>
          </a:ln>
        </p:spPr>
        <p:txBody>
          <a:bodyPr wrap="square" tIns="137160" bIns="137160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GB" sz="1200" dirty="0" smtClean="0">
                <a:latin typeface="+mn-lt"/>
              </a:rPr>
              <a:t>Inbox</a:t>
            </a:r>
            <a:endParaRPr lang="en-US" sz="1200" dirty="0">
              <a:latin typeface="+mn-lt"/>
            </a:endParaRPr>
          </a:p>
        </p:txBody>
      </p:sp>
      <p:cxnSp>
        <p:nvCxnSpPr>
          <p:cNvPr id="19" name="Straight Arrow Connector 18"/>
          <p:cNvCxnSpPr>
            <a:stCxn id="18" idx="1"/>
          </p:cNvCxnSpPr>
          <p:nvPr/>
        </p:nvCxnSpPr>
        <p:spPr>
          <a:xfrm flipH="1" flipV="1">
            <a:off x="1666875" y="5324476"/>
            <a:ext cx="638175" cy="11758"/>
          </a:xfrm>
          <a:prstGeom prst="straightConnector1">
            <a:avLst/>
          </a:prstGeom>
          <a:ln w="19050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619750" y="4343401"/>
            <a:ext cx="1095376" cy="461665"/>
          </a:xfrm>
          <a:prstGeom prst="rect">
            <a:avLst/>
          </a:prstGeom>
          <a:solidFill>
            <a:srgbClr val="E6EDF2"/>
          </a:solidFill>
          <a:ln w="19050">
            <a:solidFill>
              <a:srgbClr val="4F4F4F"/>
            </a:solidFill>
          </a:ln>
        </p:spPr>
        <p:txBody>
          <a:bodyPr wrap="square" tIns="137160" bIns="137160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GB" sz="1200" dirty="0" smtClean="0">
                <a:latin typeface="+mn-lt"/>
              </a:rPr>
              <a:t>Status bar</a:t>
            </a:r>
            <a:endParaRPr lang="en-US" sz="1200" dirty="0">
              <a:latin typeface="+mn-lt"/>
            </a:endParaRPr>
          </a:p>
        </p:txBody>
      </p:sp>
      <p:cxnSp>
        <p:nvCxnSpPr>
          <p:cNvPr id="24" name="Straight Arrow Connector 23"/>
          <p:cNvCxnSpPr>
            <a:stCxn id="21" idx="2"/>
          </p:cNvCxnSpPr>
          <p:nvPr/>
        </p:nvCxnSpPr>
        <p:spPr>
          <a:xfrm>
            <a:off x="6167438" y="4805066"/>
            <a:ext cx="623887" cy="700384"/>
          </a:xfrm>
          <a:prstGeom prst="straightConnector1">
            <a:avLst/>
          </a:prstGeom>
          <a:ln w="19050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886700" y="2657476"/>
            <a:ext cx="1095376" cy="646331"/>
          </a:xfrm>
          <a:prstGeom prst="rect">
            <a:avLst/>
          </a:prstGeom>
          <a:solidFill>
            <a:srgbClr val="E6EDF2"/>
          </a:solidFill>
          <a:ln w="19050">
            <a:solidFill>
              <a:srgbClr val="4F4F4F"/>
            </a:solidFill>
          </a:ln>
        </p:spPr>
        <p:txBody>
          <a:bodyPr wrap="square" tIns="137160" bIns="137160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GB" sz="1200" dirty="0" smtClean="0">
                <a:latin typeface="+mn-lt"/>
              </a:rPr>
              <a:t>Login screen</a:t>
            </a:r>
            <a:endParaRPr lang="en-US" sz="1200" dirty="0">
              <a:latin typeface="+mn-lt"/>
            </a:endParaRPr>
          </a:p>
        </p:txBody>
      </p:sp>
      <p:cxnSp>
        <p:nvCxnSpPr>
          <p:cNvPr id="27" name="Straight Arrow Connector 26"/>
          <p:cNvCxnSpPr>
            <a:stCxn id="25" idx="1"/>
          </p:cNvCxnSpPr>
          <p:nvPr/>
        </p:nvCxnSpPr>
        <p:spPr>
          <a:xfrm flipH="1" flipV="1">
            <a:off x="7277100" y="2676525"/>
            <a:ext cx="609600" cy="304117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315" name="Rectangle 19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Toolbar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EF-UI-040</a:t>
            </a:r>
            <a:endParaRPr lang="en-US"/>
          </a:p>
        </p:txBody>
      </p:sp>
      <p:pic>
        <p:nvPicPr>
          <p:cNvPr id="439316" name="Picture 20" descr="Menu-Sear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8" y="787400"/>
            <a:ext cx="5334000" cy="2808288"/>
          </a:xfrm>
          <a:prstGeom prst="rect">
            <a:avLst/>
          </a:prstGeom>
          <a:noFill/>
          <a:ln>
            <a:solidFill>
              <a:srgbClr val="4F4F4F"/>
            </a:solidFill>
          </a:ln>
        </p:spPr>
      </p:pic>
      <p:pic>
        <p:nvPicPr>
          <p:cNvPr id="439318" name="Picture 22" descr="ManageWorkSpaces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3588" y="1281113"/>
            <a:ext cx="6232525" cy="3371850"/>
          </a:xfrm>
          <a:prstGeom prst="rect">
            <a:avLst/>
          </a:prstGeom>
          <a:noFill/>
        </p:spPr>
      </p:pic>
      <p:pic>
        <p:nvPicPr>
          <p:cNvPr id="439319" name="Picture 23" descr="ManageWorkSpac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1911350"/>
            <a:ext cx="3487738" cy="2017713"/>
          </a:xfrm>
          <a:prstGeom prst="rect">
            <a:avLst/>
          </a:prstGeom>
          <a:noFill/>
        </p:spPr>
      </p:pic>
      <p:pic>
        <p:nvPicPr>
          <p:cNvPr id="439320" name="Picture 24" descr="WorkSpaceLis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33750" y="2932113"/>
            <a:ext cx="5724525" cy="3206750"/>
          </a:xfrm>
          <a:prstGeom prst="rect">
            <a:avLst/>
          </a:prstGeom>
          <a:noFill/>
        </p:spPr>
      </p:pic>
      <p:sp>
        <p:nvSpPr>
          <p:cNvPr id="439323" name="Rectangle 27"/>
          <p:cNvSpPr>
            <a:spLocks noChangeArrowheads="1"/>
          </p:cNvSpPr>
          <p:nvPr/>
        </p:nvSpPr>
        <p:spPr bwMode="auto">
          <a:xfrm>
            <a:off x="4267200" y="3143250"/>
            <a:ext cx="3781425" cy="25050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39324" name="Rectangle 28"/>
          <p:cNvSpPr>
            <a:spLocks noChangeArrowheads="1"/>
          </p:cNvSpPr>
          <p:nvPr/>
        </p:nvSpPr>
        <p:spPr bwMode="auto">
          <a:xfrm>
            <a:off x="2524125" y="1476375"/>
            <a:ext cx="1047750" cy="7429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39325" name="Rectangle 29"/>
          <p:cNvSpPr>
            <a:spLocks noChangeArrowheads="1"/>
          </p:cNvSpPr>
          <p:nvPr/>
        </p:nvSpPr>
        <p:spPr bwMode="auto">
          <a:xfrm>
            <a:off x="466725" y="857250"/>
            <a:ext cx="1562100" cy="9334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EF-UI-050</a:t>
            </a:r>
            <a:endParaRPr lang="en-US"/>
          </a:p>
        </p:txBody>
      </p:sp>
      <p:sp>
        <p:nvSpPr>
          <p:cNvPr id="9" name="Title 6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>
            <a:normAutofit/>
          </a:bodyPr>
          <a:lstStyle/>
          <a:p>
            <a:r>
              <a:rPr lang="en-US" dirty="0" smtClean="0"/>
              <a:t>Menu Search: Four Options</a:t>
            </a:r>
            <a:endParaRPr lang="en-US" dirty="0"/>
          </a:p>
        </p:txBody>
      </p:sp>
      <p:pic>
        <p:nvPicPr>
          <p:cNvPr id="10" name="Picture 9" descr="MenuSearch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" y="1009650"/>
            <a:ext cx="2687638" cy="3448050"/>
          </a:xfrm>
          <a:prstGeom prst="rect">
            <a:avLst/>
          </a:prstGeom>
          <a:noFill/>
        </p:spPr>
      </p:pic>
      <p:pic>
        <p:nvPicPr>
          <p:cNvPr id="11" name="Picture 10" descr="MenuSearch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2816225"/>
            <a:ext cx="2771775" cy="3579813"/>
          </a:xfrm>
          <a:prstGeom prst="rect">
            <a:avLst/>
          </a:prstGeom>
          <a:noFill/>
        </p:spPr>
      </p:pic>
      <p:pic>
        <p:nvPicPr>
          <p:cNvPr id="12" name="Picture 11" descr="MenuSearch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76713" y="995363"/>
            <a:ext cx="2657475" cy="3314700"/>
          </a:xfrm>
          <a:prstGeom prst="rect">
            <a:avLst/>
          </a:prstGeom>
          <a:noFill/>
        </p:spPr>
      </p:pic>
      <p:pic>
        <p:nvPicPr>
          <p:cNvPr id="13" name="Picture 12" descr="Supply-Chain-View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76086" y="3314700"/>
            <a:ext cx="4148850" cy="30765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Menu Properties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EF-UI-060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806450" y="998538"/>
            <a:ext cx="7523163" cy="5130800"/>
            <a:chOff x="539750" y="1208088"/>
            <a:chExt cx="7523163" cy="5130800"/>
          </a:xfrm>
        </p:grpSpPr>
        <p:pic>
          <p:nvPicPr>
            <p:cNvPr id="441353" name="Picture 9" descr="MenuProperties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9750" y="1208088"/>
              <a:ext cx="3800475" cy="4705350"/>
            </a:xfrm>
            <a:prstGeom prst="rect">
              <a:avLst/>
            </a:prstGeom>
            <a:noFill/>
          </p:spPr>
        </p:pic>
        <p:pic>
          <p:nvPicPr>
            <p:cNvPr id="441352" name="Picture 8" descr="MenuProperties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41875" y="2122488"/>
              <a:ext cx="3221038" cy="4216400"/>
            </a:xfrm>
            <a:prstGeom prst="rect">
              <a:avLst/>
            </a:prstGeom>
            <a:noFill/>
          </p:spPr>
        </p:pic>
        <p:sp>
          <p:nvSpPr>
            <p:cNvPr id="441355" name="Line 11"/>
            <p:cNvSpPr>
              <a:spLocks noChangeShapeType="1"/>
            </p:cNvSpPr>
            <p:nvPr/>
          </p:nvSpPr>
          <p:spPr bwMode="auto">
            <a:xfrm flipV="1">
              <a:off x="3843338" y="2852738"/>
              <a:ext cx="1001712" cy="9525"/>
            </a:xfrm>
            <a:prstGeom prst="line">
              <a:avLst/>
            </a:prstGeom>
            <a:noFill/>
            <a:ln w="28575">
              <a:solidFill>
                <a:srgbClr val="4F4F4F"/>
              </a:solidFill>
              <a:round/>
              <a:headEnd/>
              <a:tailEnd type="arrow" w="med" len="med"/>
            </a:ln>
            <a:effectLst/>
          </p:spPr>
          <p:txBody>
            <a:bodyPr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Messaging and Workflow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EF-UI-070</a:t>
            </a:r>
            <a:endParaRPr lang="en-US"/>
          </a:p>
        </p:txBody>
      </p:sp>
      <p:pic>
        <p:nvPicPr>
          <p:cNvPr id="443401" name="Picture 9" descr="Inbo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193800"/>
            <a:ext cx="2200275" cy="4733925"/>
          </a:xfrm>
          <a:prstGeom prst="rect">
            <a:avLst/>
          </a:prstGeom>
          <a:noFill/>
        </p:spPr>
      </p:pic>
      <p:pic>
        <p:nvPicPr>
          <p:cNvPr id="443402" name="Picture 10" descr="Inbox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2275" y="1389063"/>
            <a:ext cx="5759450" cy="4106862"/>
          </a:xfrm>
          <a:prstGeom prst="rect">
            <a:avLst/>
          </a:prstGeom>
          <a:noFill/>
        </p:spPr>
      </p:pic>
      <p:sp>
        <p:nvSpPr>
          <p:cNvPr id="443405" name="Oval 13"/>
          <p:cNvSpPr>
            <a:spLocks noChangeArrowheads="1"/>
          </p:cNvSpPr>
          <p:nvPr/>
        </p:nvSpPr>
        <p:spPr bwMode="auto">
          <a:xfrm>
            <a:off x="417513" y="1111250"/>
            <a:ext cx="1206500" cy="677863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248150" y="1628775"/>
            <a:ext cx="1200150" cy="60007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Creating a </a:t>
            </a:r>
            <a:r>
              <a:rPr lang="en-US"/>
              <a:t>Workflow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EF-UI-080</a:t>
            </a:r>
            <a:endParaRPr lang="en-US"/>
          </a:p>
        </p:txBody>
      </p:sp>
      <p:pic>
        <p:nvPicPr>
          <p:cNvPr id="466950" name="Picture 6" descr="CustInvWorkSpa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206500"/>
            <a:ext cx="8258175" cy="45894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Favorites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EF-UI-090</a:t>
            </a:r>
            <a:endParaRPr lang="en-US"/>
          </a:p>
        </p:txBody>
      </p:sp>
      <p:pic>
        <p:nvPicPr>
          <p:cNvPr id="442377" name="Picture 9" descr="Favorites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94100" y="871538"/>
            <a:ext cx="3038475" cy="4752975"/>
          </a:xfrm>
          <a:prstGeom prst="rect">
            <a:avLst/>
          </a:prstGeom>
          <a:noFill/>
        </p:spPr>
      </p:pic>
      <p:pic>
        <p:nvPicPr>
          <p:cNvPr id="442378" name="Picture 10" descr="Favorites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975" y="868363"/>
            <a:ext cx="2697163" cy="5253037"/>
          </a:xfrm>
          <a:prstGeom prst="rect">
            <a:avLst/>
          </a:prstGeom>
          <a:noFill/>
        </p:spPr>
      </p:pic>
      <p:sp>
        <p:nvSpPr>
          <p:cNvPr id="442384" name="Text Box 16"/>
          <p:cNvSpPr txBox="1">
            <a:spLocks noChangeArrowheads="1"/>
          </p:cNvSpPr>
          <p:nvPr/>
        </p:nvSpPr>
        <p:spPr bwMode="auto">
          <a:xfrm>
            <a:off x="7353300" y="1301750"/>
            <a:ext cx="1438275" cy="677108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r>
              <a:rPr lang="en-US" sz="1600" dirty="0">
                <a:latin typeface="+mj-lt"/>
              </a:rPr>
              <a:t>Add to </a:t>
            </a:r>
          </a:p>
          <a:p>
            <a:r>
              <a:rPr lang="en-US" sz="1600" dirty="0">
                <a:latin typeface="+mj-lt"/>
              </a:rPr>
              <a:t>Favorites</a:t>
            </a:r>
          </a:p>
        </p:txBody>
      </p:sp>
      <p:sp>
        <p:nvSpPr>
          <p:cNvPr id="442391" name="Line 23"/>
          <p:cNvSpPr>
            <a:spLocks noChangeShapeType="1"/>
          </p:cNvSpPr>
          <p:nvPr/>
        </p:nvSpPr>
        <p:spPr bwMode="auto">
          <a:xfrm flipH="1">
            <a:off x="5810249" y="1981200"/>
            <a:ext cx="2247900" cy="314325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442393" name="Picture 25" descr="AddtoFav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9963" y="3892550"/>
            <a:ext cx="4743450" cy="2146300"/>
          </a:xfrm>
          <a:prstGeom prst="rect">
            <a:avLst/>
          </a:prstGeom>
          <a:noFill/>
        </p:spPr>
      </p:pic>
      <p:sp>
        <p:nvSpPr>
          <p:cNvPr id="442385" name="Line 17"/>
          <p:cNvSpPr>
            <a:spLocks noChangeShapeType="1"/>
          </p:cNvSpPr>
          <p:nvPr/>
        </p:nvSpPr>
        <p:spPr bwMode="auto">
          <a:xfrm flipH="1">
            <a:off x="7018337" y="1981200"/>
            <a:ext cx="1049337" cy="2168525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42381" name="Rectangle 13"/>
          <p:cNvSpPr>
            <a:spLocks noChangeArrowheads="1"/>
          </p:cNvSpPr>
          <p:nvPr/>
        </p:nvSpPr>
        <p:spPr bwMode="auto">
          <a:xfrm>
            <a:off x="238124" y="3019425"/>
            <a:ext cx="2781301" cy="3132138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QAD Enterprise Edition&amp;#x0D;&amp;#x0A;Financials Fundamentals&amp;quot;&quot;/&gt;&lt;property id=&quot;20307&quot; value=&quot;383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85&quot;/&gt;&lt;/object&gt;&lt;object type=&quot;3&quot; unique_id=&quot;10006&quot;&gt;&lt;property id=&quot;20148&quot; value=&quot;5&quot;/&gt;&lt;property id=&quot;20300&quot; value=&quot;Slide 3 - &amp;quot;Login and Welcome Screens&amp;quot;&quot;/&gt;&lt;property id=&quot;20307&quot; value=&quot;393&quot;/&gt;&lt;/object&gt;&lt;object type=&quot;3&quot; unique_id=&quot;10007&quot;&gt;&lt;property id=&quot;20148&quot; value=&quot;5&quot;/&gt;&lt;property id=&quot;20300&quot; value=&quot;Slide 4 - &amp;quot;Toolbar&amp;quot;&quot;/&gt;&lt;property id=&quot;20307&quot; value=&quot;392&quot;/&gt;&lt;/object&gt;&lt;object type=&quot;3&quot; unique_id=&quot;10008&quot;&gt;&lt;property id=&quot;20148&quot; value=&quot;5&quot;/&gt;&lt;property id=&quot;20300&quot; value=&quot;Slide 5 - &amp;quot;Menu Search: 3 Options&amp;quot;&quot;/&gt;&lt;property id=&quot;20307&quot; value=&quot;391&quot;/&gt;&lt;/object&gt;&lt;object type=&quot;3&quot; unique_id=&quot;10009&quot;&gt;&lt;property id=&quot;20148&quot; value=&quot;5&quot;/&gt;&lt;property id=&quot;20300&quot; value=&quot;Slide 6 - &amp;quot;Menu Properties&amp;quot;&quot;/&gt;&lt;property id=&quot;20307&quot; value=&quot;394&quot;/&gt;&lt;/object&gt;&lt;object type=&quot;3&quot; unique_id=&quot;10010&quot;&gt;&lt;property id=&quot;20148&quot; value=&quot;5&quot;/&gt;&lt;property id=&quot;20300&quot; value=&quot;Slide 7 - &amp;quot;Messaging and Workflow&amp;quot;&quot;/&gt;&lt;property id=&quot;20307&quot; value=&quot;396&quot;/&gt;&lt;/object&gt;&lt;object type=&quot;3&quot; unique_id=&quot;10011&quot;&gt;&lt;property id=&quot;20148&quot; value=&quot;5&quot;/&gt;&lt;property id=&quot;20300&quot; value=&quot;Slide 8 - &amp;quot;Create Workflow&amp;quot;&quot;/&gt;&lt;property id=&quot;20307&quot; value=&quot;415&quot;/&gt;&lt;/object&gt;&lt;object type=&quot;3&quot; unique_id=&quot;10012&quot;&gt;&lt;property id=&quot;20148&quot; value=&quot;5&quot;/&gt;&lt;property id=&quot;20300&quot; value=&quot;Slide 9 - &amp;quot;Favorites&amp;quot;&quot;/&gt;&lt;property id=&quot;20307&quot; value=&quot;395&quot;/&gt;&lt;/object&gt;&lt;object type=&quot;3&quot; unique_id=&quot;10013&quot;&gt;&lt;property id=&quot;20148&quot; value=&quot;5&quot;/&gt;&lt;property id=&quot;20300&quot; value=&quot;Slide 10 - &amp;quot;Direct Menu Access: GoTo&amp;quot;&quot;/&gt;&lt;property id=&quot;20307&quot; value=&quot;402&quot;/&gt;&lt;/object&gt;&lt;object type=&quot;3&quot; unique_id=&quot;10014&quot;&gt;&lt;property id=&quot;20148&quot; value=&quot;5&quot;/&gt;&lt;property id=&quot;20300&quot; value=&quot;Slide 11 - &amp;quot;Direct Menu Access: Context Menu&amp;quot;&quot;/&gt;&lt;property id=&quot;20307&quot; value=&quot;397&quot;/&gt;&lt;/object&gt;&lt;object type=&quot;3&quot; unique_id=&quot;10015&quot;&gt;&lt;property id=&quot;20148&quot; value=&quot;5&quot;/&gt;&lt;property id=&quot;20300&quot; value=&quot;Slide 12 - &amp;quot;Document Linking&amp;quot;&quot;/&gt;&lt;property id=&quot;20307&quot; value=&quot;414&quot;/&gt;&lt;/object&gt;&lt;object type=&quot;3&quot; unique_id=&quot;10016&quot;&gt;&lt;property id=&quot;20148&quot; value=&quot;5&quot;/&gt;&lt;property id=&quot;20300&quot; value=&quot;Slide 13 - &amp;quot;Process Maps&amp;quot;&quot;/&gt;&lt;property id=&quot;20307&quot; value=&quot;424&quot;/&gt;&lt;/object&gt;&lt;object type=&quot;3&quot; unique_id=&quot;10017&quot;&gt;&lt;property id=&quot;20148&quot; value=&quot;5&quot;/&gt;&lt;property id=&quot;20300&quot; value=&quot;Slide 14 - &amp;quot;Process Maps - Continued&amp;quot;&quot;/&gt;&lt;property id=&quot;20307&quot; value=&quot;425&quot;/&gt;&lt;/object&gt;&lt;object type=&quot;3&quot; unique_id=&quot;10018&quot;&gt;&lt;property id=&quot;20148&quot; value=&quot;5&quot;/&gt;&lt;property id=&quot;20300&quot; value=&quot;Slide 15 - &amp;quot;Lower-Level Process Maps&amp;quot;&quot;/&gt;&lt;property id=&quot;20307&quot; value=&quot;426&quot;/&gt;&lt;/object&gt;&lt;object type=&quot;3&quot; unique_id=&quot;10019&quot;&gt;&lt;property id=&quot;20148&quot; value=&quot;5&quot;/&gt;&lt;property id=&quot;20300&quot; value=&quot;Slide 16 - &amp;quot;Application Integration&amp;quot;&quot;/&gt;&lt;property id=&quot;20307&quot; value=&quot;389&quot;/&gt;&lt;/object&gt;&lt;object type=&quot;3&quot; unique_id=&quot;10020&quot;&gt;&lt;property id=&quot;20148&quot; value=&quot;5&quot;/&gt;&lt;property id=&quot;20300&quot; value=&quot;Slide 17 - &amp;quot;XML Integration&amp;quot;&quot;/&gt;&lt;property id=&quot;20307&quot; value=&quot;404&quot;/&gt;&lt;/object&gt;&lt;object type=&quot;3&quot; unique_id=&quot;10021&quot;&gt;&lt;property id=&quot;20148&quot; value=&quot;5&quot;/&gt;&lt;property id=&quot;20300&quot; value=&quot;Slide 18 - &amp;quot;XML Integration&amp;quot;&quot;/&gt;&lt;property id=&quot;20307&quot; value=&quot;405&quot;/&gt;&lt;/object&gt;&lt;object type=&quot;3&quot; unique_id=&quot;10022&quot;&gt;&lt;property id=&quot;20148&quot; value=&quot;5&quot;/&gt;&lt;property id=&quot;20300&quot; value=&quot;Slide 19 - &amp;quot;Advanced Excel Integration&amp;quot;&quot;/&gt;&lt;property id=&quot;20307&quot; value=&quot;408&quot;/&gt;&lt;/object&gt;&lt;object type=&quot;3&quot; unique_id=&quot;10023&quot;&gt;&lt;property id=&quot;20148&quot; value=&quot;5&quot;/&gt;&lt;property id=&quot;20300&quot; value=&quot;Slide 20 - &amp;quot;Advanced Excel Integration&amp;quot;&quot;/&gt;&lt;property id=&quot;20307&quot; value=&quot;411&quot;/&gt;&lt;/object&gt;&lt;object type=&quot;3&quot; unique_id=&quot;10024&quot;&gt;&lt;property id=&quot;20148&quot; value=&quot;5&quot;/&gt;&lt;property id=&quot;20300&quot; value=&quot;Slide 21 - &amp;quot;Advanced Excel Integration&amp;quot;&quot;/&gt;&lt;property id=&quot;20307&quot; value=&quot;412&quot;/&gt;&lt;/object&gt;&lt;object type=&quot;3&quot; unique_id=&quot;10025&quot;&gt;&lt;property id=&quot;20148&quot; value=&quot;5&quot;/&gt;&lt;property id=&quot;20300&quot; value=&quot;Slide 22 - &amp;quot;Browse Highlights&amp;quot;&quot;/&gt;&lt;property id=&quot;20307&quot; value=&quot;423&quot;/&gt;&lt;/object&gt;&lt;object type=&quot;3&quot; unique_id=&quot;10026&quot;&gt;&lt;property id=&quot;20148&quot; value=&quot;5&quot;/&gt;&lt;property id=&quot;20300&quot; value=&quot;Slide 23 - &amp;quot;Browse Features&amp;quot;&quot;/&gt;&lt;property id=&quot;20307&quot; value=&quot;417&quot;/&gt;&lt;/object&gt;&lt;object type=&quot;3&quot; unique_id=&quot;10027&quot;&gt;&lt;property id=&quot;20148&quot; value=&quot;5&quot;/&gt;&lt;property id=&quot;20300&quot; value=&quot;Slide 24 - &amp;quot;Rearrange Display &amp;quot;&quot;/&gt;&lt;property id=&quot;20307&quot; value=&quot;418&quot;/&gt;&lt;/object&gt;&lt;object type=&quot;3&quot; unique_id=&quot;10028&quot;&gt;&lt;property id=&quot;20148&quot; value=&quot;5&quot;/&gt;&lt;property id=&quot;20300&quot; value=&quot;Slide 25 - &amp;quot;Rearrange Display&amp;quot;&quot;/&gt;&lt;property id=&quot;20307&quot; value=&quot;419&quot;/&gt;&lt;/object&gt;&lt;object type=&quot;3&quot; unique_id=&quot;10029&quot;&gt;&lt;property id=&quot;20148&quot; value=&quot;5&quot;/&gt;&lt;property id=&quot;20300&quot; value=&quot;Slide 26 - &amp;quot;Browse Features&amp;quot;&quot;/&gt;&lt;property id=&quot;20307&quot; value=&quot;420&quot;/&gt;&lt;/object&gt;&lt;object type=&quot;3&quot; unique_id=&quot;10030&quot;&gt;&lt;property id=&quot;20148&quot; value=&quot;5&quot;/&gt;&lt;property id=&quot;20300&quot; value=&quot;Slide 27 - &amp;quot;Browse Features: Chart Designer&amp;quot;&quot;/&gt;&lt;property id=&quot;20307&quot; value=&quot;421&quot;/&gt;&lt;/object&gt;&lt;object type=&quot;3&quot; unique_id=&quot;10031&quot;&gt;&lt;property id=&quot;20148&quot; value=&quot;5&quot;/&gt;&lt;property id=&quot;20300&quot; value=&quot;Slide 28 - &amp;quot;Browse Features&amp;quot;&quot;/&gt;&lt;property id=&quot;20307&quot; value=&quot;422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06_Corp_Template</Template>
  <TotalTime>14035</TotalTime>
  <Words>426</Words>
  <Application>Microsoft Office PowerPoint</Application>
  <PresentationFormat>On-screen Show (4:3)</PresentationFormat>
  <Paragraphs>138</Paragraphs>
  <Slides>29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1_EX06PP_template</vt:lpstr>
      <vt:lpstr>2_EX06PP_template</vt:lpstr>
      <vt:lpstr>QAD 2010 Template</vt:lpstr>
      <vt:lpstr>UI Navigation and Browsing</vt:lpstr>
      <vt:lpstr>Overview</vt:lpstr>
      <vt:lpstr>Login and Welcome Screens</vt:lpstr>
      <vt:lpstr>Toolbar</vt:lpstr>
      <vt:lpstr>Menu Search: Four Options</vt:lpstr>
      <vt:lpstr>Menu Properties</vt:lpstr>
      <vt:lpstr>Messaging and Workflow</vt:lpstr>
      <vt:lpstr>Creating a Workflow</vt:lpstr>
      <vt:lpstr>Favorites</vt:lpstr>
      <vt:lpstr>Direct Menu Access: GoTo</vt:lpstr>
      <vt:lpstr>Direct Menu Access: Context Menu</vt:lpstr>
      <vt:lpstr>Document Linking</vt:lpstr>
      <vt:lpstr>Process Maps</vt:lpstr>
      <vt:lpstr>Process Maps – Vertical Industry View</vt:lpstr>
      <vt:lpstr>Process Maps – End-to-End View</vt:lpstr>
      <vt:lpstr>Lower-Level Process Maps</vt:lpstr>
      <vt:lpstr>Application Integration</vt:lpstr>
      <vt:lpstr>XML Integration</vt:lpstr>
      <vt:lpstr>XML Integration</vt:lpstr>
      <vt:lpstr>Advanced Excel Integration</vt:lpstr>
      <vt:lpstr>Advanced Excel Integration</vt:lpstr>
      <vt:lpstr>Advanced Excel Integration</vt:lpstr>
      <vt:lpstr>Browse Highlights</vt:lpstr>
      <vt:lpstr>Browse Features</vt:lpstr>
      <vt:lpstr>Rearrange Display </vt:lpstr>
      <vt:lpstr>Rearrange Display</vt:lpstr>
      <vt:lpstr>Browse Features</vt:lpstr>
      <vt:lpstr>Browse Features: Chart Designer</vt:lpstr>
      <vt:lpstr>Browse Features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eB3 Early Adopter webinar</dc:title>
  <dc:creator>Luc Janssen</dc:creator>
  <cp:lastModifiedBy>ymg</cp:lastModifiedBy>
  <cp:revision>294</cp:revision>
  <dcterms:created xsi:type="dcterms:W3CDTF">2002-08-30T20:17:01Z</dcterms:created>
  <dcterms:modified xsi:type="dcterms:W3CDTF">2013-03-19T14:08:26Z</dcterms:modified>
</cp:coreProperties>
</file>