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61" r:id="rId2"/>
  </p:sldMasterIdLst>
  <p:notesMasterIdLst>
    <p:notesMasterId r:id="rId9"/>
  </p:notesMasterIdLst>
  <p:sldIdLst>
    <p:sldId id="264" r:id="rId3"/>
    <p:sldId id="258" r:id="rId4"/>
    <p:sldId id="259" r:id="rId5"/>
    <p:sldId id="261" r:id="rId6"/>
    <p:sldId id="260" r:id="rId7"/>
    <p:sldId id="262" r:id="rId8"/>
  </p:sldIdLst>
  <p:sldSz cx="9144000" cy="6858000" type="screen4x3"/>
  <p:notesSz cx="6858000" cy="9144000"/>
  <p:custDataLst>
    <p:tags r:id="rId10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287C6"/>
    <a:srgbClr val="808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3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9F1524FE-DF7E-4D76-918D-567E4F4E88B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28D4C8E-239B-4D42-929B-2FBC0A5FD348}" type="slidenum">
              <a:rPr lang="en-US"/>
              <a:pPr/>
              <a:t>1</a:t>
            </a:fld>
            <a:endParaRPr lang="en-US"/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EB16FA6-298E-460A-A30C-95E4A136E52F}" type="slidenum">
              <a:rPr lang="en-US"/>
              <a:pPr/>
              <a:t>4</a:t>
            </a:fld>
            <a:endParaRPr lang="en-US"/>
          </a:p>
        </p:txBody>
      </p:sp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Payment format similar to “bank drivers”</a:t>
            </a:r>
          </a:p>
          <a:p>
            <a:r>
              <a:rPr lang="en-US"/>
              <a:t>Payment formats available on the Support Website and can be uploaded using EDI ecommerce functions</a:t>
            </a:r>
          </a:p>
          <a:p>
            <a:endParaRPr lang="en-US"/>
          </a:p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2008-EF-BAS-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2008-EF-BAS-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EF-BAS-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EF-BAS-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EF-BAS-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EF-BAS-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EF-BAS-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EF-BAS-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2008-EF-BAS-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2008-EF-BAS-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2008-EF-BAS-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2008-EF-BAS-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2008-EF-BAS-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2008-EF-BAS-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2008-EF-BAS-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2008-EF-BAS-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4101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410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954963" y="6648450"/>
            <a:ext cx="1189037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</a:defRPr>
            </a:lvl1pPr>
          </a:lstStyle>
          <a:p>
            <a:r>
              <a:rPr lang="en-US"/>
              <a:t>2008-EF-BAS-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19800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EF-BAS-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2" name="Rectangle 8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r>
              <a:rPr lang="en-US" sz="2400" dirty="0" smtClean="0"/>
              <a:t>Banking Setup</a:t>
            </a:r>
            <a:endParaRPr lang="en-US" sz="24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</a:t>
            </a:r>
            <a:r>
              <a:rPr lang="en-IE" smtClean="0"/>
              <a:t>Financials Fundamentals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Set up bank account</a:t>
            </a:r>
          </a:p>
          <a:p>
            <a:pPr lvl="1"/>
            <a:r>
              <a:rPr lang="en-US" dirty="0"/>
              <a:t>GL Account Create</a:t>
            </a:r>
          </a:p>
          <a:p>
            <a:pPr lvl="2"/>
            <a:r>
              <a:rPr lang="en-US" dirty="0"/>
              <a:t>Banking tab</a:t>
            </a:r>
          </a:p>
          <a:p>
            <a:pPr>
              <a:spcBef>
                <a:spcPts val="1200"/>
              </a:spcBef>
            </a:pPr>
            <a:r>
              <a:rPr lang="en-US" dirty="0"/>
              <a:t>Link bank account to payment format</a:t>
            </a:r>
          </a:p>
          <a:p>
            <a:pPr lvl="1"/>
            <a:r>
              <a:rPr lang="en-US" dirty="0"/>
              <a:t>Bank Payment Format Link</a:t>
            </a:r>
          </a:p>
          <a:p>
            <a:pPr>
              <a:spcBef>
                <a:spcPts val="1200"/>
              </a:spcBef>
            </a:pPr>
            <a:r>
              <a:rPr lang="en-US" dirty="0"/>
              <a:t>Setup payment statuses</a:t>
            </a:r>
          </a:p>
          <a:p>
            <a:pPr>
              <a:spcBef>
                <a:spcPts val="1200"/>
              </a:spcBef>
            </a:pPr>
            <a:r>
              <a:rPr lang="en-US" dirty="0"/>
              <a:t>Suppliers and customers setup</a:t>
            </a:r>
          </a:p>
          <a:p>
            <a:pPr lvl="1"/>
            <a:r>
              <a:rPr lang="en-US" dirty="0"/>
              <a:t>Banking tab</a:t>
            </a:r>
          </a:p>
          <a:p>
            <a:pPr lvl="2"/>
            <a:r>
              <a:rPr lang="en-US" dirty="0"/>
              <a:t>Link customer and supplier bank account to bank account and payment format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Banking Setup 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EF-BAS-020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041852"/>
            <a:ext cx="8229600" cy="5125133"/>
          </a:xfrm>
        </p:spPr>
      </p:pic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Setting Up a Bank </a:t>
            </a:r>
            <a:r>
              <a:rPr lang="en-US" sz="2800" dirty="0"/>
              <a:t>Account 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EF-BAS-030</a:t>
            </a:r>
            <a:endParaRPr lang="en-US"/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582613" y="2166919"/>
            <a:ext cx="2944812" cy="2254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2667000" y="2895600"/>
            <a:ext cx="457200" cy="2730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 define payment output </a:t>
            </a:r>
            <a:r>
              <a:rPr lang="en-US" dirty="0" smtClean="0"/>
              <a:t>layout, indicate</a:t>
            </a:r>
            <a:endParaRPr lang="en-US" dirty="0"/>
          </a:p>
          <a:p>
            <a:pPr lvl="1"/>
            <a:r>
              <a:rPr lang="en-US" dirty="0" smtClean="0"/>
              <a:t>AR or </a:t>
            </a:r>
            <a:r>
              <a:rPr lang="en-US" dirty="0"/>
              <a:t>AP</a:t>
            </a:r>
          </a:p>
          <a:p>
            <a:pPr lvl="1"/>
            <a:r>
              <a:rPr lang="en-US" dirty="0" smtClean="0"/>
              <a:t>Payment type: domestic</a:t>
            </a:r>
            <a:r>
              <a:rPr lang="en-US" dirty="0"/>
              <a:t>, foreign, both</a:t>
            </a:r>
          </a:p>
          <a:p>
            <a:pPr lvl="1"/>
            <a:r>
              <a:rPr lang="en-US" dirty="0" smtClean="0"/>
              <a:t>Payment instrument: check</a:t>
            </a:r>
            <a:r>
              <a:rPr lang="en-US" dirty="0"/>
              <a:t>, draft, electronic, direct </a:t>
            </a:r>
            <a:r>
              <a:rPr lang="en-US" dirty="0" smtClean="0"/>
              <a:t>debit, promissory note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 smtClean="0"/>
              <a:t>Standard </a:t>
            </a:r>
            <a:r>
              <a:rPr lang="en-US" dirty="0"/>
              <a:t>payment formats available</a:t>
            </a:r>
          </a:p>
          <a:p>
            <a:pPr>
              <a:spcBef>
                <a:spcPts val="1800"/>
              </a:spcBef>
            </a:pPr>
            <a:r>
              <a:rPr lang="en-US" dirty="0"/>
              <a:t>Link </a:t>
            </a:r>
            <a:r>
              <a:rPr lang="en-US" dirty="0" smtClean="0"/>
              <a:t>payment format to </a:t>
            </a:r>
            <a:r>
              <a:rPr lang="en-US" dirty="0"/>
              <a:t>own bank</a:t>
            </a:r>
          </a:p>
          <a:p>
            <a:pPr lvl="1"/>
            <a:r>
              <a:rPr lang="en-US" dirty="0" smtClean="0"/>
              <a:t>Link payment format/own bank combination </a:t>
            </a:r>
            <a:r>
              <a:rPr lang="en-US" dirty="0"/>
              <a:t>to supplier or customer </a:t>
            </a:r>
            <a:r>
              <a:rPr lang="en-US" dirty="0" smtClean="0"/>
              <a:t>records</a:t>
            </a:r>
            <a:endParaRPr lang="en-US" dirty="0"/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Bank Payment Formats</a:t>
            </a:r>
            <a:endParaRPr lang="en-US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EF-BAS-040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Bank Format Setup Flow</a:t>
            </a:r>
          </a:p>
        </p:txBody>
      </p:sp>
      <p:sp>
        <p:nvSpPr>
          <p:cNvPr id="2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EF-BAS-050</a:t>
            </a:r>
            <a:endParaRPr lang="en-US"/>
          </a:p>
        </p:txBody>
      </p:sp>
      <p:sp>
        <p:nvSpPr>
          <p:cNvPr id="10258" name="Text Box 18"/>
          <p:cNvSpPr txBox="1">
            <a:spLocks noChangeArrowheads="1"/>
          </p:cNvSpPr>
          <p:nvPr/>
        </p:nvSpPr>
        <p:spPr bwMode="auto">
          <a:xfrm>
            <a:off x="723900" y="9869488"/>
            <a:ext cx="2382838" cy="2746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en-US" sz="1200">
                <a:latin typeface="Arial" charset="0"/>
              </a:rPr>
              <a:t>SetupPaymentFormatsFlow.wmf</a:t>
            </a: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1229248" y="990600"/>
            <a:ext cx="3043238" cy="5132387"/>
          </a:xfrm>
          <a:prstGeom prst="rect">
            <a:avLst/>
          </a:prstGeom>
          <a:solidFill>
            <a:srgbClr val="EDD1C5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228600" tIns="228600" rIns="228600" bIns="228600" anchor="ctr" anchorCtr="1"/>
          <a:lstStyle/>
          <a:p>
            <a:pPr eaLnBrk="0" hangingPunct="0"/>
            <a:endParaRPr lang="en-US" sz="1400">
              <a:latin typeface="+mj-lt"/>
            </a:endParaRP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4856686" y="990600"/>
            <a:ext cx="3043237" cy="5141912"/>
          </a:xfrm>
          <a:prstGeom prst="rect">
            <a:avLst/>
          </a:prstGeom>
          <a:solidFill>
            <a:srgbClr val="EDD1C5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228600" tIns="228600" rIns="228600" bIns="228600" anchor="ctr" anchorCtr="1"/>
          <a:lstStyle/>
          <a:p>
            <a:pPr eaLnBrk="0" hangingPunct="0"/>
            <a:endParaRPr lang="en-US" sz="1400">
              <a:latin typeface="+mj-lt"/>
            </a:endParaRPr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1305448" y="1460500"/>
            <a:ext cx="2797175" cy="806450"/>
          </a:xfrm>
          <a:prstGeom prst="rect">
            <a:avLst/>
          </a:prstGeom>
          <a:solidFill>
            <a:srgbClr val="D8DAC9"/>
          </a:solidFill>
          <a:ln w="28575">
            <a:solidFill>
              <a:srgbClr val="6287C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182880" tIns="320040" rIns="182880" bIns="320040" anchor="ctr"/>
          <a:lstStyle/>
          <a:p>
            <a:pPr algn="l" eaLnBrk="0" hangingPunct="0"/>
            <a:r>
              <a:rPr lang="en-US" sz="1200">
                <a:latin typeface="+mj-lt"/>
              </a:rPr>
              <a:t>Load Payment Formats using EDI eCommerce and specify configuration values.</a:t>
            </a:r>
          </a:p>
        </p:txBody>
      </p:sp>
      <p:sp>
        <p:nvSpPr>
          <p:cNvPr id="10246" name="Line 6"/>
          <p:cNvSpPr>
            <a:spLocks noChangeShapeType="1"/>
          </p:cNvSpPr>
          <p:nvPr/>
        </p:nvSpPr>
        <p:spPr bwMode="auto">
          <a:xfrm>
            <a:off x="2702448" y="2263775"/>
            <a:ext cx="0" cy="403225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 type="arrow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1305448" y="2667000"/>
            <a:ext cx="2797175" cy="806450"/>
          </a:xfrm>
          <a:prstGeom prst="rect">
            <a:avLst/>
          </a:prstGeom>
          <a:solidFill>
            <a:srgbClr val="D8DAC9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50000"/>
              </a:schemeClr>
            </a:outerShdw>
          </a:effectLst>
        </p:spPr>
        <p:txBody>
          <a:bodyPr lIns="182880" tIns="320040" rIns="182880" bIns="320040" anchor="ctr"/>
          <a:lstStyle/>
          <a:p>
            <a:pPr algn="l" eaLnBrk="0" hangingPunct="0"/>
            <a:r>
              <a:rPr lang="en-US" sz="1200">
                <a:latin typeface="+mj-lt"/>
              </a:rPr>
              <a:t>Modify payment format attributes and values if needed.</a:t>
            </a:r>
          </a:p>
        </p:txBody>
      </p:sp>
      <p:sp>
        <p:nvSpPr>
          <p:cNvPr id="10248" name="Line 8"/>
          <p:cNvSpPr>
            <a:spLocks noChangeShapeType="1"/>
          </p:cNvSpPr>
          <p:nvPr/>
        </p:nvSpPr>
        <p:spPr bwMode="auto">
          <a:xfrm>
            <a:off x="2702448" y="3478212"/>
            <a:ext cx="0" cy="403225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 type="arrow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0249" name="Rectangle 9"/>
          <p:cNvSpPr>
            <a:spLocks noChangeArrowheads="1"/>
          </p:cNvSpPr>
          <p:nvPr/>
        </p:nvSpPr>
        <p:spPr bwMode="auto">
          <a:xfrm>
            <a:off x="1305448" y="3881437"/>
            <a:ext cx="2797175" cy="806450"/>
          </a:xfrm>
          <a:prstGeom prst="rect">
            <a:avLst/>
          </a:prstGeom>
          <a:solidFill>
            <a:srgbClr val="D8DAC9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50000"/>
              </a:schemeClr>
            </a:outerShdw>
          </a:effectLst>
        </p:spPr>
        <p:txBody>
          <a:bodyPr lIns="182880" tIns="320040" rIns="182880" bIns="320040" anchor="ctr"/>
          <a:lstStyle/>
          <a:p>
            <a:pPr algn="l" eaLnBrk="0" hangingPunct="0"/>
            <a:r>
              <a:rPr lang="en-US" sz="1200">
                <a:latin typeface="+mj-lt"/>
              </a:rPr>
              <a:t>Link payment formats to your bank accounts. </a:t>
            </a:r>
          </a:p>
        </p:txBody>
      </p:sp>
      <p:sp>
        <p:nvSpPr>
          <p:cNvPr id="10250" name="Line 10"/>
          <p:cNvSpPr>
            <a:spLocks noChangeShapeType="1"/>
          </p:cNvSpPr>
          <p:nvPr/>
        </p:nvSpPr>
        <p:spPr bwMode="auto">
          <a:xfrm>
            <a:off x="2702448" y="4687887"/>
            <a:ext cx="0" cy="403225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 type="arrow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0251" name="Rectangle 11"/>
          <p:cNvSpPr>
            <a:spLocks noChangeArrowheads="1"/>
          </p:cNvSpPr>
          <p:nvPr/>
        </p:nvSpPr>
        <p:spPr bwMode="auto">
          <a:xfrm>
            <a:off x="1305448" y="5091112"/>
            <a:ext cx="2797175" cy="806450"/>
          </a:xfrm>
          <a:prstGeom prst="rect">
            <a:avLst/>
          </a:prstGeom>
          <a:solidFill>
            <a:srgbClr val="D8DAC9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50000"/>
              </a:schemeClr>
            </a:outerShdw>
          </a:effectLst>
        </p:spPr>
        <p:txBody>
          <a:bodyPr lIns="182880" tIns="320040" rIns="182880" bIns="320040" anchor="ctr"/>
          <a:lstStyle/>
          <a:p>
            <a:pPr algn="l" eaLnBrk="0" hangingPunct="0"/>
            <a:r>
              <a:rPr lang="en-US" sz="1200">
                <a:latin typeface="+mj-lt"/>
              </a:rPr>
              <a:t>Assign your bank account and linked format to customers and suppliers.</a:t>
            </a:r>
          </a:p>
        </p:txBody>
      </p:sp>
      <p:sp>
        <p:nvSpPr>
          <p:cNvPr id="10252" name="Rectangle 12"/>
          <p:cNvSpPr>
            <a:spLocks noChangeArrowheads="1"/>
          </p:cNvSpPr>
          <p:nvPr/>
        </p:nvSpPr>
        <p:spPr bwMode="auto">
          <a:xfrm>
            <a:off x="4963048" y="2295525"/>
            <a:ext cx="2797175" cy="806450"/>
          </a:xfrm>
          <a:prstGeom prst="rect">
            <a:avLst/>
          </a:prstGeom>
          <a:solidFill>
            <a:srgbClr val="D8DAC9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50000"/>
              </a:schemeClr>
            </a:outerShdw>
          </a:effectLst>
        </p:spPr>
        <p:txBody>
          <a:bodyPr lIns="182880" tIns="320040" rIns="182880" bIns="320040" anchor="ctr"/>
          <a:lstStyle/>
          <a:p>
            <a:pPr algn="l" eaLnBrk="0" hangingPunct="0"/>
            <a:r>
              <a:rPr lang="en-US" sz="1200">
                <a:latin typeface="+mj-lt"/>
              </a:rPr>
              <a:t>Create invoices using customer or supplier default bank.</a:t>
            </a:r>
          </a:p>
        </p:txBody>
      </p:sp>
      <p:sp>
        <p:nvSpPr>
          <p:cNvPr id="10253" name="Line 13"/>
          <p:cNvSpPr>
            <a:spLocks noChangeShapeType="1"/>
          </p:cNvSpPr>
          <p:nvPr/>
        </p:nvSpPr>
        <p:spPr bwMode="auto">
          <a:xfrm>
            <a:off x="6360048" y="3106737"/>
            <a:ext cx="0" cy="403225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 type="arrow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0254" name="Rectangle 14"/>
          <p:cNvSpPr>
            <a:spLocks noChangeArrowheads="1"/>
          </p:cNvSpPr>
          <p:nvPr/>
        </p:nvSpPr>
        <p:spPr bwMode="auto">
          <a:xfrm>
            <a:off x="4963048" y="3509962"/>
            <a:ext cx="2797175" cy="806450"/>
          </a:xfrm>
          <a:prstGeom prst="rect">
            <a:avLst/>
          </a:prstGeom>
          <a:solidFill>
            <a:srgbClr val="D8DAC9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50000"/>
              </a:schemeClr>
            </a:outerShdw>
          </a:effectLst>
        </p:spPr>
        <p:txBody>
          <a:bodyPr lIns="182880" tIns="320040" rIns="182880" bIns="320040" anchor="ctr"/>
          <a:lstStyle/>
          <a:p>
            <a:pPr algn="l" eaLnBrk="0" hangingPunct="0"/>
            <a:r>
              <a:rPr lang="en-US" sz="1200">
                <a:latin typeface="+mj-lt"/>
              </a:rPr>
              <a:t>Combine invoices that use the same payment format in payment selections.</a:t>
            </a:r>
          </a:p>
        </p:txBody>
      </p:sp>
      <p:sp>
        <p:nvSpPr>
          <p:cNvPr id="10255" name="Line 15"/>
          <p:cNvSpPr>
            <a:spLocks noChangeShapeType="1"/>
          </p:cNvSpPr>
          <p:nvPr/>
        </p:nvSpPr>
        <p:spPr bwMode="auto">
          <a:xfrm>
            <a:off x="6360048" y="4316412"/>
            <a:ext cx="0" cy="403225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 type="arrow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0256" name="Rectangle 16"/>
          <p:cNvSpPr>
            <a:spLocks noChangeArrowheads="1"/>
          </p:cNvSpPr>
          <p:nvPr/>
        </p:nvSpPr>
        <p:spPr bwMode="auto">
          <a:xfrm>
            <a:off x="4963048" y="4719637"/>
            <a:ext cx="2797175" cy="806450"/>
          </a:xfrm>
          <a:prstGeom prst="rect">
            <a:avLst/>
          </a:prstGeom>
          <a:solidFill>
            <a:srgbClr val="D8DAC9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50000"/>
              </a:schemeClr>
            </a:outerShdw>
          </a:effectLst>
        </p:spPr>
        <p:txBody>
          <a:bodyPr lIns="182880" tIns="320040" rIns="182880" bIns="320040" anchor="ctr"/>
          <a:lstStyle/>
          <a:p>
            <a:pPr algn="l" eaLnBrk="0" hangingPunct="0"/>
            <a:r>
              <a:rPr lang="en-US" sz="1200">
                <a:latin typeface="+mj-lt"/>
              </a:rPr>
              <a:t>Execute payment selections to generate payment files in directory set during EDI load.</a:t>
            </a:r>
          </a:p>
        </p:txBody>
      </p:sp>
      <p:sp>
        <p:nvSpPr>
          <p:cNvPr id="10257" name="Freeform 17"/>
          <p:cNvSpPr>
            <a:spLocks/>
          </p:cNvSpPr>
          <p:nvPr/>
        </p:nvSpPr>
        <p:spPr bwMode="auto">
          <a:xfrm>
            <a:off x="4169298" y="1947862"/>
            <a:ext cx="2251075" cy="3549650"/>
          </a:xfrm>
          <a:custGeom>
            <a:avLst/>
            <a:gdLst/>
            <a:ahLst/>
            <a:cxnLst>
              <a:cxn ang="0">
                <a:pos x="0" y="2236"/>
              </a:cxn>
              <a:cxn ang="0">
                <a:pos x="263" y="2236"/>
              </a:cxn>
              <a:cxn ang="0">
                <a:pos x="263" y="0"/>
              </a:cxn>
              <a:cxn ang="0">
                <a:pos x="1418" y="0"/>
              </a:cxn>
              <a:cxn ang="0">
                <a:pos x="1418" y="218"/>
              </a:cxn>
            </a:cxnLst>
            <a:rect l="0" t="0" r="r" b="b"/>
            <a:pathLst>
              <a:path w="1418" h="2236">
                <a:moveTo>
                  <a:pt x="0" y="2236"/>
                </a:moveTo>
                <a:lnTo>
                  <a:pt x="263" y="2236"/>
                </a:lnTo>
                <a:lnTo>
                  <a:pt x="263" y="0"/>
                </a:lnTo>
                <a:lnTo>
                  <a:pt x="1418" y="0"/>
                </a:lnTo>
                <a:lnTo>
                  <a:pt x="1418" y="218"/>
                </a:lnTo>
              </a:path>
            </a:pathLst>
          </a:custGeom>
          <a:noFill/>
          <a:ln w="28575" cap="flat" cmpd="sng">
            <a:solidFill>
              <a:srgbClr val="6287C6"/>
            </a:solidFill>
            <a:prstDash val="solid"/>
            <a:round/>
            <a:headEnd type="none" w="med" len="med"/>
            <a:tailEnd type="arrow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0259" name="Text Box 19"/>
          <p:cNvSpPr txBox="1">
            <a:spLocks noChangeArrowheads="1"/>
          </p:cNvSpPr>
          <p:nvPr/>
        </p:nvSpPr>
        <p:spPr bwMode="auto">
          <a:xfrm>
            <a:off x="5639323" y="1109662"/>
            <a:ext cx="1624163" cy="27699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en-US" sz="1200">
                <a:latin typeface="+mj-lt"/>
              </a:rPr>
              <a:t>Payment Execution</a:t>
            </a:r>
          </a:p>
        </p:txBody>
      </p:sp>
      <p:sp>
        <p:nvSpPr>
          <p:cNvPr id="10260" name="Text Box 20"/>
          <p:cNvSpPr txBox="1">
            <a:spLocks noChangeArrowheads="1"/>
          </p:cNvSpPr>
          <p:nvPr/>
        </p:nvSpPr>
        <p:spPr bwMode="auto">
          <a:xfrm>
            <a:off x="1848373" y="1082675"/>
            <a:ext cx="1922463" cy="2746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1200">
                <a:latin typeface="+mj-lt"/>
              </a:rPr>
              <a:t>Payment Setup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Payment Format Maintenance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EF-BAS-060</a:t>
            </a:r>
            <a:endParaRPr lang="en-US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2437" y="1089025"/>
            <a:ext cx="8310563" cy="5006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14340" name="AutoShape 4"/>
          <p:cNvSpPr>
            <a:spLocks noChangeArrowheads="1"/>
          </p:cNvSpPr>
          <p:nvPr/>
        </p:nvSpPr>
        <p:spPr bwMode="auto">
          <a:xfrm>
            <a:off x="223837" y="2286000"/>
            <a:ext cx="457200" cy="2286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4341" name="AutoShape 5"/>
          <p:cNvSpPr>
            <a:spLocks noChangeArrowheads="1"/>
          </p:cNvSpPr>
          <p:nvPr/>
        </p:nvSpPr>
        <p:spPr bwMode="auto">
          <a:xfrm>
            <a:off x="452437" y="2667000"/>
            <a:ext cx="457200" cy="2286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4342" name="AutoShape 6"/>
          <p:cNvSpPr>
            <a:spLocks noChangeArrowheads="1"/>
          </p:cNvSpPr>
          <p:nvPr/>
        </p:nvSpPr>
        <p:spPr bwMode="auto">
          <a:xfrm>
            <a:off x="604837" y="3048000"/>
            <a:ext cx="457200" cy="2286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QAD Enterprise Edition,&amp;#x0D;&amp;#x0A;Financials Fundamentals&amp;quot;&quot;/&gt;&lt;property id=&quot;20307&quot; value=&quot;264&quot;/&gt;&lt;/object&gt;&lt;object type=&quot;3&quot; unique_id=&quot;10005&quot;&gt;&lt;property id=&quot;20148&quot; value=&quot;5&quot;/&gt;&lt;property id=&quot;20300&quot; value=&quot;Slide 2 - &amp;quot;Banking Setup Overview&amp;quot;&quot;/&gt;&lt;property id=&quot;20307&quot; value=&quot;258&quot;/&gt;&lt;/object&gt;&lt;object type=&quot;3&quot; unique_id=&quot;10006&quot;&gt;&lt;property id=&quot;20148&quot; value=&quot;5&quot;/&gt;&lt;property id=&quot;20300&quot; value=&quot;Slide 3 - &amp;quot;Create Own Bank Account – &amp;#x0D;&amp;#x0A;&amp;amp;#x09;&amp;amp;#x09;General Ledger Account Create&amp;quot;&quot;/&gt;&lt;property id=&quot;20307&quot; value=&quot;259&quot;/&gt;&lt;/object&gt;&lt;object type=&quot;3&quot; unique_id=&quot;10007&quot;&gt;&lt;property id=&quot;20148&quot; value=&quot;5&quot;/&gt;&lt;property id=&quot;20300&quot; value=&quot;Slide 4 - &amp;quot;Bank Payment Formats&amp;#x0D;&amp;#x0A;&amp;quot;&quot;/&gt;&lt;property id=&quot;20307&quot; value=&quot;261&quot;/&gt;&lt;/object&gt;&lt;object type=&quot;3&quot; unique_id=&quot;10008&quot;&gt;&lt;property id=&quot;20148&quot; value=&quot;5&quot;/&gt;&lt;property id=&quot;20300&quot; value=&quot;Slide 5 - &amp;quot;Bank Format Setup Flow&amp;quot;&quot;/&gt;&lt;property id=&quot;20307&quot; value=&quot;260&quot;/&gt;&lt;/object&gt;&lt;object type=&quot;3&quot; unique_id=&quot;10009&quot;&gt;&lt;property id=&quot;20148&quot; value=&quot;5&quot;/&gt;&lt;property id=&quot;20300&quot; value=&quot;Slide 6 - &amp;quot;Payment Format Maintenance&amp;quot;&quot;/&gt;&lt;property id=&quot;20307&quot; value=&quot;262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212</TotalTime>
  <Words>225</Words>
  <Application>Microsoft Office PowerPoint</Application>
  <PresentationFormat>On-screen Show (4:3)</PresentationFormat>
  <Paragraphs>42</Paragraphs>
  <Slides>6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8" baseType="lpstr">
      <vt:lpstr>1_EX06PP_template</vt:lpstr>
      <vt:lpstr>QAD 2010 Template</vt:lpstr>
      <vt:lpstr>Banking Setup</vt:lpstr>
      <vt:lpstr>Banking Setup Overview</vt:lpstr>
      <vt:lpstr>Setting Up a Bank Account </vt:lpstr>
      <vt:lpstr>Bank Payment Formats</vt:lpstr>
      <vt:lpstr>Bank Format Setup Flow</vt:lpstr>
      <vt:lpstr>Payment Format Maintenance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Fundamentals of    QAD 2008 Enterprise Financials</dc:title>
  <dc:creator>QAD</dc:creator>
  <cp:lastModifiedBy>ymg</cp:lastModifiedBy>
  <cp:revision>22</cp:revision>
  <dcterms:created xsi:type="dcterms:W3CDTF">2008-08-08T00:02:35Z</dcterms:created>
  <dcterms:modified xsi:type="dcterms:W3CDTF">2013-05-07T13:36:35Z</dcterms:modified>
</cp:coreProperties>
</file>