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348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3/1/2013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3/1/2013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can send an electronic file to the bank, </a:t>
            </a:r>
          </a:p>
          <a:p>
            <a:r>
              <a:rPr lang="en-US" dirty="0" smtClean="0"/>
              <a:t>we can receive an electronic bank statement from the bank.  </a:t>
            </a:r>
          </a:p>
          <a:p>
            <a:r>
              <a:rPr lang="en-US" dirty="0" smtClean="0"/>
              <a:t>we cannot do automatic reconciliation yet, </a:t>
            </a:r>
          </a:p>
          <a:p>
            <a:r>
              <a:rPr lang="en-US" dirty="0" smtClean="0"/>
              <a:t>but the manual process is very easy and provides several tools to work in an efficient way.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Work Order to GL Posting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Financials Fundamentals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EF-WOP-100</a:t>
            </a:r>
            <a:endParaRPr lang="en-US" dirty="0"/>
          </a:p>
        </p:txBody>
      </p:sp>
      <p:pic>
        <p:nvPicPr>
          <p:cNvPr id="3" name="Picture 6" descr="SAF-Code-Trans-Detai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200" y="360173"/>
            <a:ext cx="7621587" cy="45497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80161" y="5111015"/>
            <a:ext cx="67046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Several reports on SAFs are available. This one provides an overview of transactions  per site, per product line, and per item type.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Further analysis with various reports, browses and related views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EF-WOP-110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order processing demo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Setup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Scenario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Processing demo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EF-WOP-030</a:t>
            </a:r>
            <a:endParaRPr lang="en-US" dirty="0"/>
          </a:p>
        </p:txBody>
      </p:sp>
      <p:pic>
        <p:nvPicPr>
          <p:cNvPr id="3" name="Picture 9" descr="iStock_000007984381X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3900" y="2134345"/>
            <a:ext cx="1827213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02003 Standard Connect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575" y="551608"/>
            <a:ext cx="8223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60007 - Moveable Car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663" y="2996358"/>
            <a:ext cx="1724025" cy="1497012"/>
          </a:xfrm>
          <a:prstGeom prst="rect">
            <a:avLst/>
          </a:prstGeom>
          <a:noFill/>
        </p:spPr>
      </p:pic>
      <p:pic>
        <p:nvPicPr>
          <p:cNvPr id="6" name="Picture 7" descr="60008 - Print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250" y="1967658"/>
            <a:ext cx="1573213" cy="1108075"/>
          </a:xfrm>
          <a:prstGeom prst="rect">
            <a:avLst/>
          </a:prstGeom>
          <a:noFill/>
        </p:spPr>
      </p:pic>
      <p:pic>
        <p:nvPicPr>
          <p:cNvPr id="7" name="Picture 8" descr="Keyboar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64013" y="1383458"/>
            <a:ext cx="1012825" cy="636587"/>
          </a:xfrm>
          <a:prstGeom prst="rect">
            <a:avLst/>
          </a:prstGeom>
          <a:noFill/>
        </p:spPr>
      </p:pic>
      <p:pic>
        <p:nvPicPr>
          <p:cNvPr id="8" name="Picture 9" descr="Monito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4963" y="527795"/>
            <a:ext cx="984250" cy="765175"/>
          </a:xfrm>
          <a:prstGeom prst="rect">
            <a:avLst/>
          </a:prstGeom>
          <a:noFill/>
        </p:spPr>
      </p:pic>
      <p:pic>
        <p:nvPicPr>
          <p:cNvPr id="9" name="Picture 8" descr="01030 Consumer Ultrasound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25925" y="2901108"/>
            <a:ext cx="862013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02002 Electrical Connector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73300" y="2843958"/>
            <a:ext cx="129222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02001 Automotive Connecto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94175" y="2151808"/>
            <a:ext cx="95408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3" descr="MC900434785[1]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52663" y="3734545"/>
            <a:ext cx="641350" cy="641350"/>
          </a:xfrm>
          <a:prstGeom prst="rect">
            <a:avLst/>
          </a:prstGeom>
          <a:noFill/>
        </p:spPr>
      </p:pic>
      <p:pic>
        <p:nvPicPr>
          <p:cNvPr id="13" name="Picture 15" descr="MC910217009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62275" y="3732958"/>
            <a:ext cx="1030288" cy="1065212"/>
          </a:xfrm>
          <a:prstGeom prst="rect">
            <a:avLst/>
          </a:prstGeom>
          <a:noFill/>
        </p:spPr>
      </p:pic>
      <p:pic>
        <p:nvPicPr>
          <p:cNvPr id="14" name="Picture 16" descr="CPU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12988" y="1281858"/>
            <a:ext cx="889000" cy="1054100"/>
          </a:xfrm>
          <a:prstGeom prst="rect">
            <a:avLst/>
          </a:prstGeom>
          <a:noFill/>
        </p:spPr>
      </p:pic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95325" y="427783"/>
            <a:ext cx="4710113" cy="4298950"/>
          </a:xfrm>
          <a:prstGeom prst="rect">
            <a:avLst/>
          </a:prstGeom>
          <a:noFill/>
          <a:ln w="254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603375" y="418258"/>
            <a:ext cx="2195513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r>
              <a:rPr lang="en-US" sz="1600" b="1"/>
              <a:t>Work Order </a:t>
            </a:r>
            <a:br>
              <a:rPr lang="en-US" sz="1600" b="1"/>
            </a:br>
            <a:r>
              <a:rPr lang="en-US" sz="1600" b="1"/>
              <a:t>for assembly</a:t>
            </a: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 rot="16200000">
            <a:off x="2047876" y="5244257"/>
            <a:ext cx="1281112" cy="487363"/>
          </a:xfrm>
          <a:prstGeom prst="homePlate">
            <a:avLst>
              <a:gd name="adj" fmla="val 65717"/>
            </a:avLst>
          </a:prstGeom>
          <a:solidFill>
            <a:schemeClr val="accent1"/>
          </a:solidFill>
          <a:ln w="381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1800">
                <a:latin typeface="Arial" charset="0"/>
              </a:rPr>
              <a:t>LABOUR</a:t>
            </a: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auto">
          <a:xfrm rot="16200000">
            <a:off x="2889250" y="5249020"/>
            <a:ext cx="1281113" cy="487363"/>
          </a:xfrm>
          <a:prstGeom prst="homePlate">
            <a:avLst>
              <a:gd name="adj" fmla="val 65717"/>
            </a:avLst>
          </a:prstGeom>
          <a:solidFill>
            <a:schemeClr val="accent1"/>
          </a:solidFill>
          <a:ln w="381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1800">
                <a:latin typeface="Arial" charset="0"/>
              </a:rPr>
              <a:t>BURDEN</a:t>
            </a:r>
          </a:p>
        </p:txBody>
      </p:sp>
      <p:sp>
        <p:nvSpPr>
          <p:cNvPr id="19" name="AutoShape 22"/>
          <p:cNvSpPr>
            <a:spLocks noChangeArrowheads="1"/>
          </p:cNvSpPr>
          <p:nvPr/>
        </p:nvSpPr>
        <p:spPr bwMode="auto">
          <a:xfrm>
            <a:off x="5649913" y="2937620"/>
            <a:ext cx="914400" cy="504825"/>
          </a:xfrm>
          <a:prstGeom prst="homePlate">
            <a:avLst>
              <a:gd name="adj" fmla="val 45283"/>
            </a:avLst>
          </a:prstGeom>
          <a:solidFill>
            <a:srgbClr val="003399"/>
          </a:solidFill>
          <a:ln w="9525" algn="ctr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 control files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Items</a:t>
            </a:r>
          </a:p>
          <a:p>
            <a:pPr lvl="1"/>
            <a:r>
              <a:rPr lang="en-US" dirty="0" smtClean="0"/>
              <a:t>Medical </a:t>
            </a:r>
            <a:r>
              <a:rPr lang="en-US" dirty="0" smtClean="0"/>
              <a:t>Ultrasound</a:t>
            </a:r>
          </a:p>
          <a:p>
            <a:pPr lvl="1"/>
            <a:r>
              <a:rPr lang="en-US" dirty="0" smtClean="0"/>
              <a:t>Components: Keyboard, CPU, probe, moveable cart, printer, durable plastic housing, standard connector, monitor cable, battery, shipping box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Product </a:t>
            </a:r>
            <a:r>
              <a:rPr lang="en-US" dirty="0" smtClean="0"/>
              <a:t>structure</a:t>
            </a:r>
          </a:p>
          <a:p>
            <a:pPr lvl="1"/>
            <a:r>
              <a:rPr lang="en-US" dirty="0" smtClean="0"/>
              <a:t>Medical Ultrasound</a:t>
            </a:r>
          </a:p>
          <a:p>
            <a:pPr lvl="2"/>
            <a:r>
              <a:rPr lang="en-US" dirty="0" smtClean="0"/>
              <a:t>One</a:t>
            </a:r>
            <a:r>
              <a:rPr lang="en-US" dirty="0" smtClean="0"/>
              <a:t> </a:t>
            </a:r>
            <a:r>
              <a:rPr lang="en-US" dirty="0" smtClean="0"/>
              <a:t>of component item listed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Department</a:t>
            </a:r>
          </a:p>
          <a:p>
            <a:pPr lvl="1"/>
            <a:r>
              <a:rPr lang="en-US" dirty="0" smtClean="0"/>
              <a:t>Accounts: Labor, Burden, Variances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Work center</a:t>
            </a:r>
          </a:p>
          <a:p>
            <a:pPr lvl="1"/>
            <a:r>
              <a:rPr lang="en-US" dirty="0" smtClean="0"/>
              <a:t>Labor rate, burden rate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Standard operation and routing</a:t>
            </a:r>
          </a:p>
          <a:p>
            <a:pPr lvl="1"/>
            <a:r>
              <a:rPr lang="en-US" dirty="0" smtClean="0"/>
              <a:t>Processing time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Cost roll-ups</a:t>
            </a:r>
          </a:p>
          <a:p>
            <a:pPr lvl="1"/>
            <a:r>
              <a:rPr lang="en-US" dirty="0" smtClean="0"/>
              <a:t>Routing</a:t>
            </a:r>
          </a:p>
          <a:p>
            <a:pPr lvl="1"/>
            <a:r>
              <a:rPr lang="en-US" dirty="0" smtClean="0"/>
              <a:t>Product structure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Daybooks</a:t>
            </a:r>
          </a:p>
          <a:p>
            <a:pPr lvl="1"/>
            <a:r>
              <a:rPr lang="en-US" dirty="0" smtClean="0"/>
              <a:t>WOISS, WORCT, WOCLOSE, WO-MVAR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Default daybooks for transactions</a:t>
            </a:r>
          </a:p>
          <a:p>
            <a:pPr lvl="1"/>
            <a:r>
              <a:rPr lang="en-US" dirty="0" smtClean="0"/>
              <a:t>ISS-WO, RCT-WO, WO-CLOSE, MATL-VAR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SAF structures, SAF codes</a:t>
            </a:r>
          </a:p>
          <a:p>
            <a:pPr lvl="1"/>
            <a:r>
              <a:rPr lang="en-US" dirty="0" smtClean="0"/>
              <a:t>Product line, site, item type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 Prior to this Scenario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Entity:	10-USA-CO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Site:	10-100</a:t>
            </a:r>
          </a:p>
          <a:p>
            <a:pPr lvl="1"/>
            <a:r>
              <a:rPr lang="en-US" dirty="0" smtClean="0"/>
              <a:t>Production site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Work order for 1ultrasound</a:t>
            </a:r>
          </a:p>
          <a:p>
            <a:pPr lvl="1"/>
            <a:r>
              <a:rPr lang="en-US" dirty="0" smtClean="0"/>
              <a:t>Use 1 extra connector</a:t>
            </a:r>
          </a:p>
          <a:p>
            <a:pPr lvl="1"/>
            <a:r>
              <a:rPr lang="en-US" dirty="0" smtClean="0"/>
              <a:t>Review postings after each processing step</a:t>
            </a:r>
          </a:p>
          <a:p>
            <a:pPr lvl="1"/>
            <a:r>
              <a:rPr lang="en-US" dirty="0" smtClean="0"/>
              <a:t>Post postings to Financials</a:t>
            </a:r>
          </a:p>
          <a:p>
            <a:pPr lvl="1"/>
            <a:r>
              <a:rPr lang="en-US" dirty="0" smtClean="0"/>
              <a:t>Review journal entries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Case Scenario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WO Maintenance (16.1)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WO Release (16.6)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WO Browse (16.2)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Unposted Transaction Register (25.13.14)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WO Component Issue (16.10)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Unposted Transaction Register (25.13.14)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WO Receipt (16.11)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Unposted Transaction Register (25.13.14)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WO Accounting Close (16.21)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Unposted Transaction Register (25.13.14)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Operational Transaction Post (25.13.7)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Journal Entry View (25.13.1.3)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Scenario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Entry 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EF-WOP-080</a:t>
            </a:r>
            <a:endParaRPr lang="en-US" dirty="0"/>
          </a:p>
        </p:txBody>
      </p:sp>
      <p:pic>
        <p:nvPicPr>
          <p:cNvPr id="4" name="Picture 7" descr="JE-View-WOI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225" y="963613"/>
            <a:ext cx="7572375" cy="43053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53518" y="5428648"/>
            <a:ext cx="30030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Triggers the journal entry </a:t>
            </a:r>
            <a:r>
              <a:rPr lang="en-US" sz="1600" dirty="0" smtClean="0"/>
              <a:t>to carry additional </a:t>
            </a:r>
            <a:r>
              <a:rPr lang="en-US" sz="1600" dirty="0" smtClean="0"/>
              <a:t>operational </a:t>
            </a:r>
            <a:r>
              <a:rPr lang="en-US" sz="1600" dirty="0" smtClean="0"/>
              <a:t>information</a:t>
            </a:r>
          </a:p>
          <a:p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4061863" y="4254367"/>
            <a:ext cx="1212782" cy="151116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Entry 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EF-WOP-090</a:t>
            </a:r>
            <a:endParaRPr lang="en-US" dirty="0"/>
          </a:p>
        </p:txBody>
      </p:sp>
      <p:pic>
        <p:nvPicPr>
          <p:cNvPr id="4" name="Picture 7" descr="JE-View-WOMV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3" y="927100"/>
            <a:ext cx="7639050" cy="40195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08884" y="5139891"/>
            <a:ext cx="408447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The journal entry includes the site, product, item type, and work order number from which the variance </a:t>
            </a:r>
            <a:r>
              <a:rPr lang="en-US" sz="1600" dirty="0" smtClean="0"/>
              <a:t>originated</a:t>
            </a:r>
            <a:endParaRPr lang="en-US" sz="1600" dirty="0" smtClean="0"/>
          </a:p>
          <a:p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4273617" y="3696101"/>
            <a:ext cx="635268" cy="182880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1086</TotalTime>
  <Words>331</Words>
  <Application>Microsoft Office PowerPoint</Application>
  <PresentationFormat>On-screen Show (4:3)</PresentationFormat>
  <Paragraphs>80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From Work Order to GL Posting</vt:lpstr>
      <vt:lpstr>Overview</vt:lpstr>
      <vt:lpstr>Slide 3</vt:lpstr>
      <vt:lpstr>Setup</vt:lpstr>
      <vt:lpstr>Setup Prior to this Scenario</vt:lpstr>
      <vt:lpstr>Business Case Scenario </vt:lpstr>
      <vt:lpstr>Detailed Scenario</vt:lpstr>
      <vt:lpstr>Journal Entry View</vt:lpstr>
      <vt:lpstr>Journal Entry View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ymg</cp:lastModifiedBy>
  <cp:revision>84</cp:revision>
  <dcterms:created xsi:type="dcterms:W3CDTF">2010-10-05T00:44:07Z</dcterms:created>
  <dcterms:modified xsi:type="dcterms:W3CDTF">2013-03-01T14:54:22Z</dcterms:modified>
</cp:coreProperties>
</file>