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675" r:id="rId3"/>
  </p:sldMasterIdLst>
  <p:notesMasterIdLst>
    <p:notesMasterId r:id="rId17"/>
  </p:notesMasterIdLst>
  <p:handoutMasterIdLst>
    <p:handoutMasterId r:id="rId18"/>
  </p:handoutMasterIdLst>
  <p:sldIdLst>
    <p:sldId id="259" r:id="rId4"/>
    <p:sldId id="269" r:id="rId5"/>
    <p:sldId id="260" r:id="rId6"/>
    <p:sldId id="261" r:id="rId7"/>
    <p:sldId id="262" r:id="rId8"/>
    <p:sldId id="274" r:id="rId9"/>
    <p:sldId id="270" r:id="rId10"/>
    <p:sldId id="271" r:id="rId11"/>
    <p:sldId id="264" r:id="rId12"/>
    <p:sldId id="265" r:id="rId13"/>
    <p:sldId id="266" r:id="rId14"/>
    <p:sldId id="267" r:id="rId15"/>
    <p:sldId id="273" r:id="rId16"/>
  </p:sldIdLst>
  <p:sldSz cx="9144000" cy="6858000" type="screen4x3"/>
  <p:notesSz cx="7019925" cy="9305925"/>
  <p:custDataLst>
    <p:tags r:id="rId19"/>
  </p:custDataLst>
  <p:defaultTextStyle>
    <a:defPPr>
      <a:defRPr lang="en-US"/>
    </a:defPPr>
    <a:lvl1pPr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F8BEAC"/>
    <a:srgbClr val="EFEDEE"/>
    <a:srgbClr val="E0DEDF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6" autoAdjust="0"/>
    <p:restoredTop sz="84354" autoAdjust="0"/>
  </p:normalViewPr>
  <p:slideViewPr>
    <p:cSldViewPr>
      <p:cViewPr varScale="1">
        <p:scale>
          <a:sx n="102" d="100"/>
          <a:sy n="102" d="100"/>
        </p:scale>
        <p:origin x="-3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fld id="{0822AB1B-B136-43CA-ABAD-609A03FFFFF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fld id="{7906A9E0-8965-4081-B152-701B1E1FFA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5F36B9-1251-46AE-883A-354EA03B26CC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EA0D4-20E8-4284-B43F-B40754AEAE3F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57C5B9-E3F2-4594-9BE7-CC89E159C7CB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48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51213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800">
                <a:latin typeface="Arial" charset="0"/>
              </a:defRPr>
            </a:lvl1pPr>
          </a:lstStyle>
          <a:p>
            <a:r>
              <a:rPr lang="en-US"/>
              <a:t>2008-EF-MA-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63845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sz="2400" dirty="0" smtClean="0"/>
              <a:t>Mirror Accounting</a:t>
            </a:r>
            <a:endParaRPr lang="en-US" sz="2400" dirty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altLang="zh-CN" dirty="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Mirror accounting transactions triggered when</a:t>
            </a:r>
          </a:p>
          <a:p>
            <a:pPr lvl="1"/>
            <a:r>
              <a:rPr lang="en-US" dirty="0"/>
              <a:t>Mirror accounting is active for the entity</a:t>
            </a:r>
          </a:p>
          <a:p>
            <a:pPr lvl="1"/>
            <a:r>
              <a:rPr lang="en-US" dirty="0"/>
              <a:t>The transaction contains a mirror account pair</a:t>
            </a:r>
          </a:p>
          <a:p>
            <a:pPr lvl="1"/>
            <a:r>
              <a:rPr lang="en-US" dirty="0"/>
              <a:t>The transaction is in a mirror daybook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for Execution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277219"/>
            <a:ext cx="3035300" cy="1235075"/>
          </a:xfrm>
        </p:spPr>
        <p:txBody>
          <a:bodyPr/>
          <a:lstStyle/>
          <a:p>
            <a:r>
              <a:rPr lang="en-US"/>
              <a:t>Transactions</a:t>
            </a:r>
            <a:br>
              <a:rPr lang="en-US"/>
            </a:br>
            <a:r>
              <a:rPr lang="en-US"/>
              <a:t>Example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EF-MA-110</a:t>
            </a:r>
            <a:endParaRPr lang="en-US"/>
          </a:p>
        </p:txBody>
      </p:sp>
      <p:pic>
        <p:nvPicPr>
          <p:cNvPr id="274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16632"/>
            <a:ext cx="5484813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Example - Split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EF-MA-120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87052" y="1052736"/>
            <a:ext cx="7951787" cy="4781550"/>
            <a:chOff x="827584" y="1052736"/>
            <a:chExt cx="7951787" cy="4781550"/>
          </a:xfrm>
        </p:grpSpPr>
        <p:pic>
          <p:nvPicPr>
            <p:cNvPr id="27545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1052736"/>
              <a:ext cx="4191000" cy="4781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5460" name="Text Box 4"/>
            <p:cNvSpPr txBox="1">
              <a:spLocks noChangeArrowheads="1"/>
            </p:cNvSpPr>
            <p:nvPr/>
          </p:nvSpPr>
          <p:spPr bwMode="auto">
            <a:xfrm>
              <a:off x="4994771" y="4188048"/>
              <a:ext cx="3784600" cy="1098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sz="2000" b="1">
                  <a:solidFill>
                    <a:schemeClr val="tx2"/>
                  </a:solidFill>
                  <a:latin typeface="+mj-lt"/>
                </a:rPr>
                <a:t>Each transaction is assigned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sz="2000" b="1">
                  <a:solidFill>
                    <a:schemeClr val="tx2"/>
                  </a:solidFill>
                  <a:latin typeface="+mj-lt"/>
                </a:rPr>
                <a:t>a daybook from the mirror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sz="2000" b="1">
                  <a:solidFill>
                    <a:schemeClr val="tx2"/>
                  </a:solidFill>
                  <a:latin typeface="+mj-lt"/>
                </a:rPr>
                <a:t>daybook setup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7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07874"/>
            <a:ext cx="8229600" cy="3105302"/>
          </a:xfrm>
          <a:noFill/>
          <a:ln/>
        </p:spPr>
      </p:pic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EF-MA-130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Business requirement</a:t>
            </a:r>
          </a:p>
          <a:p>
            <a:pPr>
              <a:spcBef>
                <a:spcPts val="1800"/>
              </a:spcBef>
            </a:pPr>
            <a:r>
              <a:rPr lang="en-US" dirty="0"/>
              <a:t>Scope</a:t>
            </a:r>
          </a:p>
          <a:p>
            <a:pPr>
              <a:spcBef>
                <a:spcPts val="1800"/>
              </a:spcBef>
            </a:pPr>
            <a:r>
              <a:rPr lang="en-US" dirty="0"/>
              <a:t>Mirror accounting flow</a:t>
            </a:r>
          </a:p>
          <a:p>
            <a:pPr lvl="1"/>
            <a:r>
              <a:rPr lang="en-US" dirty="0"/>
              <a:t>High level flow</a:t>
            </a:r>
          </a:p>
          <a:p>
            <a:pPr lvl="1"/>
            <a:r>
              <a:rPr lang="en-US" dirty="0"/>
              <a:t>Setup</a:t>
            </a:r>
          </a:p>
          <a:p>
            <a:pPr lvl="1"/>
            <a:r>
              <a:rPr lang="en-US" dirty="0"/>
              <a:t>Transactions</a:t>
            </a:r>
          </a:p>
          <a:p>
            <a:pPr>
              <a:spcBef>
                <a:spcPts val="1800"/>
              </a:spcBef>
            </a:pPr>
            <a:r>
              <a:rPr lang="en-US" dirty="0"/>
              <a:t>Hands-on exercise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endParaRPr lang="en-US" dirty="0"/>
          </a:p>
          <a:p>
            <a:pPr marL="533400" indent="-533400"/>
            <a:r>
              <a:rPr lang="en-US" dirty="0"/>
              <a:t>Inventory transactions on income statement </a:t>
            </a:r>
          </a:p>
          <a:p>
            <a:pPr marL="533400" indent="-533400"/>
            <a:endParaRPr lang="en-US" dirty="0"/>
          </a:p>
          <a:p>
            <a:pPr marL="533400" indent="-533400"/>
            <a:r>
              <a:rPr lang="en-US" dirty="0"/>
              <a:t>Reasons</a:t>
            </a:r>
          </a:p>
          <a:p>
            <a:pPr marL="914400" lvl="1" indent="-457200"/>
            <a:r>
              <a:rPr lang="en-US" dirty="0"/>
              <a:t>Business requirement (management reporting)</a:t>
            </a:r>
          </a:p>
          <a:p>
            <a:pPr marL="914400" lvl="1" indent="-457200"/>
            <a:r>
              <a:rPr lang="en-US" dirty="0"/>
              <a:t>Legal requirement (country, region) </a:t>
            </a:r>
          </a:p>
          <a:p>
            <a:pPr marL="533400" indent="-533400"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Requirement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IC </a:t>
            </a:r>
            <a:r>
              <a:rPr lang="en-US" dirty="0"/>
              <a:t>transactions (Inventory Control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PO Receipt</a:t>
            </a:r>
          </a:p>
          <a:p>
            <a:pPr lvl="1"/>
            <a:r>
              <a:rPr lang="en-US" dirty="0"/>
              <a:t>Unplanned Issues, Receipt</a:t>
            </a:r>
          </a:p>
          <a:p>
            <a:pPr lvl="1"/>
            <a:r>
              <a:rPr lang="en-US" dirty="0"/>
              <a:t>WO Issue, Receipt</a:t>
            </a:r>
          </a:p>
          <a:p>
            <a:pPr lvl="1"/>
            <a:r>
              <a:rPr lang="en-US" dirty="0"/>
              <a:t>SO Shipment</a:t>
            </a:r>
          </a:p>
          <a:p>
            <a:pPr lvl="1"/>
            <a:r>
              <a:rPr lang="en-US" dirty="0"/>
              <a:t>Inventory transfers</a:t>
            </a:r>
          </a:p>
          <a:p>
            <a:pPr lvl="1">
              <a:buFont typeface="Times New Roman" pitchFamily="18" charset="0"/>
              <a:buNone/>
            </a:pPr>
            <a:endParaRPr lang="en-US" dirty="0"/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en-US" dirty="0"/>
              <a:t>Enterprise Applications Standard Edition</a:t>
            </a:r>
          </a:p>
          <a:p>
            <a:pPr lvl="1"/>
            <a:r>
              <a:rPr lang="en-US" dirty="0"/>
              <a:t>Exists in QAD SE and some earlier versions</a:t>
            </a:r>
          </a:p>
          <a:p>
            <a:pPr lvl="1"/>
            <a:r>
              <a:rPr lang="en-US" dirty="0"/>
              <a:t>Use </a:t>
            </a:r>
            <a:r>
              <a:rPr lang="en-US" dirty="0" smtClean="0"/>
              <a:t>memo</a:t>
            </a:r>
            <a:r>
              <a:rPr lang="en-US" dirty="0"/>
              <a:t>, </a:t>
            </a:r>
            <a:r>
              <a:rPr lang="en-US" dirty="0" smtClean="0"/>
              <a:t>statistical </a:t>
            </a:r>
            <a:r>
              <a:rPr lang="en-US" dirty="0"/>
              <a:t>accounts</a:t>
            </a:r>
          </a:p>
          <a:p>
            <a:endParaRPr lang="en-US" dirty="0"/>
          </a:p>
          <a:p>
            <a:r>
              <a:rPr lang="en-US" dirty="0"/>
              <a:t>QAD Enterprise Applications Enterprise Edition</a:t>
            </a:r>
          </a:p>
          <a:p>
            <a:pPr lvl="1"/>
            <a:r>
              <a:rPr lang="en-US" dirty="0"/>
              <a:t>Use accounting layers to implement the mirroring</a:t>
            </a:r>
          </a:p>
        </p:txBody>
      </p:sp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Mirror Accounting Across Versions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Mirror Accounting Flow</a:t>
            </a:r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EF-MA-060</a:t>
            </a: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42844" y="1000108"/>
            <a:ext cx="2357454" cy="776294"/>
          </a:xfrm>
          <a:prstGeom prst="rect">
            <a:avLst/>
          </a:prstGeom>
          <a:solidFill>
            <a:srgbClr val="BDD3FF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142844" y="1857364"/>
            <a:ext cx="2357454" cy="44291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00034" y="2000240"/>
            <a:ext cx="1428760" cy="5000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dist="63500" dir="2700000" algn="tl" rotWithShape="0">
              <a:schemeClr val="accent1">
                <a:lumMod val="40000"/>
                <a:lumOff val="6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1472" y="2071678"/>
            <a:ext cx="135732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Operations</a:t>
            </a:r>
            <a:endParaRPr lang="en-US" sz="1600" dirty="0"/>
          </a:p>
        </p:txBody>
      </p:sp>
      <p:grpSp>
        <p:nvGrpSpPr>
          <p:cNvPr id="31" name="Group 51"/>
          <p:cNvGrpSpPr/>
          <p:nvPr/>
        </p:nvGrpSpPr>
        <p:grpSpPr>
          <a:xfrm>
            <a:off x="500034" y="3286124"/>
            <a:ext cx="1428760" cy="535531"/>
            <a:chOff x="785786" y="3286124"/>
            <a:chExt cx="1428760" cy="535531"/>
          </a:xfrm>
        </p:grpSpPr>
        <p:sp>
          <p:nvSpPr>
            <p:cNvPr id="32" name="Rectangle 31"/>
            <p:cNvSpPr/>
            <p:nvPr/>
          </p:nvSpPr>
          <p:spPr>
            <a:xfrm>
              <a:off x="785786" y="3286124"/>
              <a:ext cx="1428760" cy="50006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dist="63500" dir="2700000" algn="tl" rotWithShape="0">
                <a:schemeClr val="accent1">
                  <a:lumMod val="40000"/>
                  <a:lumOff val="6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57224" y="3286124"/>
              <a:ext cx="1357322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Operational Transaction</a:t>
              </a:r>
              <a:endParaRPr lang="en-US" sz="1600" dirty="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214282" y="1142984"/>
            <a:ext cx="22860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Arial" pitchFamily="34" charset="0"/>
                <a:cs typeface="Arial" pitchFamily="34" charset="0"/>
              </a:rPr>
              <a:t>Case 1: Daybook and accounts not mirrored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821505" y="2893215"/>
            <a:ext cx="78581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6" name="Group 59"/>
          <p:cNvGrpSpPr/>
          <p:nvPr/>
        </p:nvGrpSpPr>
        <p:grpSpPr>
          <a:xfrm>
            <a:off x="500034" y="4786322"/>
            <a:ext cx="1857388" cy="428628"/>
            <a:chOff x="785786" y="4643446"/>
            <a:chExt cx="1857388" cy="428628"/>
          </a:xfrm>
        </p:grpSpPr>
        <p:sp>
          <p:nvSpPr>
            <p:cNvPr id="37" name="Rectangle 36"/>
            <p:cNvSpPr/>
            <p:nvPr/>
          </p:nvSpPr>
          <p:spPr>
            <a:xfrm>
              <a:off x="785786" y="4643446"/>
              <a:ext cx="1571636" cy="42862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dist="63500" dir="2700000" algn="tl" rotWithShape="0">
                <a:schemeClr val="accent1">
                  <a:lumMod val="40000"/>
                  <a:lumOff val="6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85786" y="4714884"/>
              <a:ext cx="185738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Regular Posting</a:t>
              </a:r>
              <a:endParaRPr lang="en-US" sz="1600" dirty="0"/>
            </a:p>
          </p:txBody>
        </p:sp>
      </p:grpSp>
      <p:cxnSp>
        <p:nvCxnSpPr>
          <p:cNvPr id="39" name="Straight Arrow Connector 38"/>
          <p:cNvCxnSpPr/>
          <p:nvPr/>
        </p:nvCxnSpPr>
        <p:spPr>
          <a:xfrm rot="5400000">
            <a:off x="714565" y="4285246"/>
            <a:ext cx="1000132" cy="202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2750332" y="1000109"/>
            <a:ext cx="3000396" cy="77629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2750332" y="1857365"/>
            <a:ext cx="3000396" cy="44291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5"/>
          <p:cNvGrpSpPr/>
          <p:nvPr/>
        </p:nvGrpSpPr>
        <p:grpSpPr>
          <a:xfrm>
            <a:off x="3464712" y="2000242"/>
            <a:ext cx="1428760" cy="500066"/>
            <a:chOff x="785786" y="2000240"/>
            <a:chExt cx="1428760" cy="500066"/>
          </a:xfrm>
        </p:grpSpPr>
        <p:sp>
          <p:nvSpPr>
            <p:cNvPr id="43" name="Rectangle 42"/>
            <p:cNvSpPr/>
            <p:nvPr/>
          </p:nvSpPr>
          <p:spPr>
            <a:xfrm>
              <a:off x="785786" y="2000240"/>
              <a:ext cx="1428760" cy="5000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dist="63500" dir="2700000" algn="tl" rotWithShape="0">
                <a:schemeClr val="accent3">
                  <a:lumMod val="40000"/>
                  <a:lumOff val="6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57224" y="2071678"/>
              <a:ext cx="1357322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Operations</a:t>
              </a:r>
              <a:endParaRPr lang="en-US" sz="1600" dirty="0"/>
            </a:p>
          </p:txBody>
        </p:sp>
      </p:grpSp>
      <p:grpSp>
        <p:nvGrpSpPr>
          <p:cNvPr id="45" name="Group 51"/>
          <p:cNvGrpSpPr/>
          <p:nvPr/>
        </p:nvGrpSpPr>
        <p:grpSpPr>
          <a:xfrm>
            <a:off x="3464712" y="3286126"/>
            <a:ext cx="1428760" cy="535531"/>
            <a:chOff x="785786" y="3286124"/>
            <a:chExt cx="1428760" cy="535531"/>
          </a:xfrm>
        </p:grpSpPr>
        <p:sp>
          <p:nvSpPr>
            <p:cNvPr id="46" name="Rectangle 45"/>
            <p:cNvSpPr/>
            <p:nvPr/>
          </p:nvSpPr>
          <p:spPr>
            <a:xfrm>
              <a:off x="785786" y="3286124"/>
              <a:ext cx="1428760" cy="5000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dist="63500" dir="2700000" algn="tl" rotWithShape="0">
                <a:schemeClr val="accent3">
                  <a:lumMod val="40000"/>
                  <a:lumOff val="6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57224" y="3286124"/>
              <a:ext cx="1357322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Operational Transaction</a:t>
              </a:r>
              <a:endParaRPr lang="en-US" sz="1600" dirty="0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928926" y="1142984"/>
            <a:ext cx="2714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Arial" pitchFamily="34" charset="0"/>
                <a:cs typeface="Arial" pitchFamily="34" charset="0"/>
              </a:rPr>
              <a:t>Case 2: Daybook and accounts mirrored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9" name="Straight Arrow Connector 48"/>
          <p:cNvCxnSpPr/>
          <p:nvPr/>
        </p:nvCxnSpPr>
        <p:spPr>
          <a:xfrm rot="5400000">
            <a:off x="3822695" y="2892421"/>
            <a:ext cx="78581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0" name="Group 59"/>
          <p:cNvGrpSpPr/>
          <p:nvPr/>
        </p:nvGrpSpPr>
        <p:grpSpPr>
          <a:xfrm>
            <a:off x="2893208" y="4786323"/>
            <a:ext cx="1857388" cy="428628"/>
            <a:chOff x="785786" y="4643446"/>
            <a:chExt cx="1857388" cy="428628"/>
          </a:xfrm>
        </p:grpSpPr>
        <p:sp>
          <p:nvSpPr>
            <p:cNvPr id="51" name="Rectangle 50"/>
            <p:cNvSpPr/>
            <p:nvPr/>
          </p:nvSpPr>
          <p:spPr>
            <a:xfrm>
              <a:off x="785786" y="4643446"/>
              <a:ext cx="1571636" cy="42862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dist="63500" dir="2700000" algn="tl" rotWithShape="0">
                <a:schemeClr val="accent3">
                  <a:lumMod val="40000"/>
                  <a:lumOff val="6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85786" y="4714884"/>
              <a:ext cx="185738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Regular Posting</a:t>
              </a:r>
              <a:endParaRPr lang="en-US" sz="1600" dirty="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964778" y="5286389"/>
            <a:ext cx="1857388" cy="428628"/>
            <a:chOff x="785786" y="4643446"/>
            <a:chExt cx="1857388" cy="428628"/>
          </a:xfrm>
        </p:grpSpPr>
        <p:sp>
          <p:nvSpPr>
            <p:cNvPr id="54" name="Rectangle 53"/>
            <p:cNvSpPr/>
            <p:nvPr/>
          </p:nvSpPr>
          <p:spPr>
            <a:xfrm>
              <a:off x="785786" y="4643446"/>
              <a:ext cx="1643074" cy="42862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outerShdw dist="63500" dir="2700000" algn="tl" rotWithShape="0">
                <a:schemeClr val="accent3">
                  <a:lumMod val="40000"/>
                  <a:lumOff val="6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85786" y="4714884"/>
              <a:ext cx="185738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Mirrored Posting</a:t>
              </a:r>
              <a:endParaRPr lang="en-US" sz="1600" dirty="0"/>
            </a:p>
          </p:txBody>
        </p:sp>
      </p:grpSp>
      <p:cxnSp>
        <p:nvCxnSpPr>
          <p:cNvPr id="56" name="Straight Arrow Connector 55"/>
          <p:cNvCxnSpPr/>
          <p:nvPr/>
        </p:nvCxnSpPr>
        <p:spPr>
          <a:xfrm rot="5400000">
            <a:off x="3464586" y="4036098"/>
            <a:ext cx="964666" cy="53578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16200000" flipH="1">
            <a:off x="3821775" y="4214692"/>
            <a:ext cx="1464732" cy="67866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5929322" y="1000108"/>
            <a:ext cx="3000396" cy="776294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929322" y="1857364"/>
            <a:ext cx="3000396" cy="44291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45"/>
          <p:cNvGrpSpPr/>
          <p:nvPr/>
        </p:nvGrpSpPr>
        <p:grpSpPr>
          <a:xfrm>
            <a:off x="6643702" y="2000241"/>
            <a:ext cx="1428760" cy="500066"/>
            <a:chOff x="785786" y="2000240"/>
            <a:chExt cx="1428760" cy="500066"/>
          </a:xfrm>
          <a:effectLst/>
        </p:grpSpPr>
        <p:sp>
          <p:nvSpPr>
            <p:cNvPr id="61" name="Rectangle 60"/>
            <p:cNvSpPr/>
            <p:nvPr/>
          </p:nvSpPr>
          <p:spPr>
            <a:xfrm>
              <a:off x="785786" y="2000240"/>
              <a:ext cx="1428760" cy="500066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  <a:effectLst>
              <a:outerShdw dist="63500" dir="2700000" algn="tl" rotWithShape="0">
                <a:srgbClr val="FFFFCC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57224" y="2071678"/>
              <a:ext cx="1357322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Operations</a:t>
              </a:r>
              <a:endParaRPr lang="en-US" sz="1600" dirty="0"/>
            </a:p>
          </p:txBody>
        </p:sp>
      </p:grpSp>
      <p:grpSp>
        <p:nvGrpSpPr>
          <p:cNvPr id="63" name="Group 51"/>
          <p:cNvGrpSpPr/>
          <p:nvPr/>
        </p:nvGrpSpPr>
        <p:grpSpPr>
          <a:xfrm>
            <a:off x="6643702" y="3286125"/>
            <a:ext cx="1428760" cy="535531"/>
            <a:chOff x="785786" y="3286124"/>
            <a:chExt cx="1428760" cy="535531"/>
          </a:xfrm>
        </p:grpSpPr>
        <p:sp>
          <p:nvSpPr>
            <p:cNvPr id="64" name="Rectangle 63"/>
            <p:cNvSpPr/>
            <p:nvPr/>
          </p:nvSpPr>
          <p:spPr>
            <a:xfrm>
              <a:off x="785786" y="3286124"/>
              <a:ext cx="1428760" cy="500066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  <a:effectLst>
              <a:outerShdw dist="63500" dir="2700000" algn="tl" rotWithShape="0">
                <a:srgbClr val="FFFFCC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857224" y="3286124"/>
              <a:ext cx="1357322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Operational Transaction</a:t>
              </a:r>
              <a:endParaRPr lang="en-US" sz="1600" dirty="0"/>
            </a:p>
          </p:txBody>
        </p:sp>
      </p:grpSp>
      <p:cxnSp>
        <p:nvCxnSpPr>
          <p:cNvPr id="66" name="Straight Arrow Connector 65"/>
          <p:cNvCxnSpPr/>
          <p:nvPr/>
        </p:nvCxnSpPr>
        <p:spPr>
          <a:xfrm rot="5400000">
            <a:off x="6965173" y="2893216"/>
            <a:ext cx="78581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7" name="Group 59"/>
          <p:cNvGrpSpPr/>
          <p:nvPr/>
        </p:nvGrpSpPr>
        <p:grpSpPr>
          <a:xfrm>
            <a:off x="6072198" y="4786322"/>
            <a:ext cx="1857388" cy="428628"/>
            <a:chOff x="785786" y="4643446"/>
            <a:chExt cx="1857388" cy="428628"/>
          </a:xfrm>
        </p:grpSpPr>
        <p:sp>
          <p:nvSpPr>
            <p:cNvPr id="68" name="Rectangle 67"/>
            <p:cNvSpPr/>
            <p:nvPr/>
          </p:nvSpPr>
          <p:spPr>
            <a:xfrm>
              <a:off x="785786" y="4643446"/>
              <a:ext cx="1571636" cy="428628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  <a:effectLst>
              <a:outerShdw dist="63500" dir="2700000" algn="tl" rotWithShape="0">
                <a:schemeClr val="accent1">
                  <a:lumMod val="40000"/>
                  <a:lumOff val="6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85786" y="4714884"/>
              <a:ext cx="185738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Regular Posting</a:t>
              </a:r>
              <a:endParaRPr lang="en-US" sz="1600" dirty="0"/>
            </a:p>
          </p:txBody>
        </p:sp>
      </p:grpSp>
      <p:sp>
        <p:nvSpPr>
          <p:cNvPr id="70" name="Rectangle 69"/>
          <p:cNvSpPr/>
          <p:nvPr/>
        </p:nvSpPr>
        <p:spPr>
          <a:xfrm>
            <a:off x="7143768" y="5286388"/>
            <a:ext cx="1643074" cy="71438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  <a:effectLst>
            <a:outerShdw dist="63500" dir="2700000" algn="tl" rotWithShape="0">
              <a:srgbClr val="FFFFCC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7286612" y="5357826"/>
            <a:ext cx="18573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Mirrored and </a:t>
            </a:r>
            <a:br>
              <a:rPr lang="en-GB" sz="1600" dirty="0" smtClean="0"/>
            </a:br>
            <a:r>
              <a:rPr lang="en-GB" sz="1600" dirty="0" smtClean="0"/>
              <a:t>Split Postings</a:t>
            </a:r>
            <a:endParaRPr lang="en-US" sz="1600" dirty="0"/>
          </a:p>
        </p:txBody>
      </p:sp>
      <p:cxnSp>
        <p:nvCxnSpPr>
          <p:cNvPr id="72" name="Straight Arrow Connector 71"/>
          <p:cNvCxnSpPr/>
          <p:nvPr/>
        </p:nvCxnSpPr>
        <p:spPr>
          <a:xfrm rot="5400000">
            <a:off x="6643576" y="4036097"/>
            <a:ext cx="964666" cy="53578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16200000" flipH="1">
            <a:off x="7000765" y="4214691"/>
            <a:ext cx="1464732" cy="67866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6215074" y="1071546"/>
            <a:ext cx="278608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 smtClean="0">
                <a:latin typeface="Arial" pitchFamily="34" charset="0"/>
                <a:cs typeface="Arial" pitchFamily="34" charset="0"/>
              </a:rPr>
              <a:t>Case 3: Daybook and </a:t>
            </a:r>
            <a:br>
              <a:rPr lang="en-GB" sz="1500" dirty="0" smtClean="0">
                <a:latin typeface="Arial" pitchFamily="34" charset="0"/>
                <a:cs typeface="Arial" pitchFamily="34" charset="0"/>
              </a:rPr>
            </a:br>
            <a:r>
              <a:rPr lang="en-GB" sz="1500" dirty="0" smtClean="0">
                <a:latin typeface="Arial" pitchFamily="34" charset="0"/>
                <a:cs typeface="Arial" pitchFamily="34" charset="0"/>
              </a:rPr>
              <a:t>accounts mirrored, split </a:t>
            </a:r>
            <a:br>
              <a:rPr lang="en-GB" sz="1500" dirty="0" smtClean="0">
                <a:latin typeface="Arial" pitchFamily="34" charset="0"/>
                <a:cs typeface="Arial" pitchFamily="34" charset="0"/>
              </a:rPr>
            </a:br>
            <a:r>
              <a:rPr lang="en-GB" sz="1500" dirty="0" smtClean="0">
                <a:latin typeface="Arial" pitchFamily="34" charset="0"/>
                <a:cs typeface="Arial" pitchFamily="34" charset="0"/>
              </a:rPr>
              <a:t>postings</a:t>
            </a:r>
            <a:endParaRPr lang="en-US" sz="15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Mirror Accounting Setup Flow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EF-MA-070</a:t>
            </a:r>
            <a:endParaRPr lang="en-US"/>
          </a:p>
        </p:txBody>
      </p:sp>
      <p:pic>
        <p:nvPicPr>
          <p:cNvPr id="6" name="Picture 5" descr="Mirror-Accounting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988840"/>
            <a:ext cx="486727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Mirror Accounting Setup Flow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EF-MA-080</a:t>
            </a:r>
            <a:endParaRPr lang="en-US"/>
          </a:p>
        </p:txBody>
      </p:sp>
      <p:pic>
        <p:nvPicPr>
          <p:cNvPr id="6" name="Picture 5" descr="Mirror-Accounting-setup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1416918"/>
            <a:ext cx="4161284" cy="4280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Activate at entity level</a:t>
            </a:r>
          </a:p>
          <a:p>
            <a:pPr>
              <a:spcBef>
                <a:spcPts val="1800"/>
              </a:spcBef>
            </a:pPr>
            <a:r>
              <a:rPr lang="en-US" dirty="0"/>
              <a:t>Setup </a:t>
            </a:r>
            <a:r>
              <a:rPr lang="en-US" dirty="0" smtClean="0"/>
              <a:t>mirror account </a:t>
            </a:r>
            <a:r>
              <a:rPr lang="en-US" dirty="0"/>
              <a:t>pairs </a:t>
            </a:r>
          </a:p>
          <a:p>
            <a:pPr lvl="1"/>
            <a:r>
              <a:rPr lang="en-US" dirty="0"/>
              <a:t>Optionally include</a:t>
            </a:r>
          </a:p>
          <a:p>
            <a:pPr lvl="2"/>
            <a:r>
              <a:rPr lang="en-US" dirty="0"/>
              <a:t>Analytical information</a:t>
            </a:r>
          </a:p>
          <a:p>
            <a:pPr lvl="2"/>
            <a:r>
              <a:rPr lang="en-US" dirty="0"/>
              <a:t>Split option</a:t>
            </a:r>
          </a:p>
          <a:p>
            <a:pPr>
              <a:spcBef>
                <a:spcPts val="1800"/>
              </a:spcBef>
            </a:pPr>
            <a:r>
              <a:rPr lang="en-US" dirty="0"/>
              <a:t>Setup </a:t>
            </a:r>
            <a:r>
              <a:rPr lang="en-US" dirty="0" smtClean="0"/>
              <a:t>mirror </a:t>
            </a:r>
            <a:r>
              <a:rPr lang="en-US" dirty="0"/>
              <a:t>d</a:t>
            </a:r>
            <a:r>
              <a:rPr lang="en-US" dirty="0" smtClean="0"/>
              <a:t>aybooks </a:t>
            </a:r>
            <a:r>
              <a:rPr lang="en-US" dirty="0"/>
              <a:t>pairs</a:t>
            </a:r>
          </a:p>
          <a:p>
            <a:endParaRPr lang="en-US" dirty="0"/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Mirror Accounting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59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9&quot;/&gt;&lt;/object&gt;&lt;object type=&quot;3&quot; unique_id=&quot;10006&quot;&gt;&lt;property id=&quot;20148&quot; value=&quot;5&quot;/&gt;&lt;property id=&quot;20300&quot; value=&quot;Slide 3 - &amp;quot;Business Requirement&amp;quot;&quot;/&gt;&lt;property id=&quot;20307&quot; value=&quot;260&quot;/&gt;&lt;/object&gt;&lt;object type=&quot;3&quot; unique_id=&quot;10007&quot;&gt;&lt;property id=&quot;20148&quot; value=&quot;5&quot;/&gt;&lt;property id=&quot;20300&quot; value=&quot;Slide 4 - &amp;quot;Scope&amp;quot;&quot;/&gt;&lt;property id=&quot;20307&quot; value=&quot;261&quot;/&gt;&lt;/object&gt;&lt;object type=&quot;3&quot; unique_id=&quot;10008&quot;&gt;&lt;property id=&quot;20148&quot; value=&quot;5&quot;/&gt;&lt;property id=&quot;20300&quot; value=&quot;Slide 5 - &amp;quot;Mirror Accounting Across Versions&amp;quot;&quot;/&gt;&lt;property id=&quot;20307&quot; value=&quot;262&quot;/&gt;&lt;/object&gt;&lt;object type=&quot;3&quot; unique_id=&quot;10009&quot;&gt;&lt;property id=&quot;20148&quot; value=&quot;5&quot;/&gt;&lt;property id=&quot;20300&quot; value=&quot;Slide 6 - &amp;quot;Mirror Accounting Flow&amp;quot;&quot;/&gt;&lt;property id=&quot;20307&quot; value=&quot;274&quot;/&gt;&lt;/object&gt;&lt;object type=&quot;3&quot; unique_id=&quot;10010&quot;&gt;&lt;property id=&quot;20148&quot; value=&quot;5&quot;/&gt;&lt;property id=&quot;20300&quot; value=&quot;Slide 7&quot;/&gt;&lt;property id=&quot;20307&quot; value=&quot;270&quot;/&gt;&lt;/object&gt;&lt;object type=&quot;3&quot; unique_id=&quot;10011&quot;&gt;&lt;property id=&quot;20148&quot; value=&quot;5&quot;/&gt;&lt;property id=&quot;20300&quot; value=&quot;Slide 8&quot;/&gt;&lt;property id=&quot;20307&quot; value=&quot;271&quot;/&gt;&lt;/object&gt;&lt;object type=&quot;3&quot; unique_id=&quot;10012&quot;&gt;&lt;property id=&quot;20148&quot; value=&quot;5&quot;/&gt;&lt;property id=&quot;20300&quot; value=&quot;Slide 9 - &amp;quot;Mirror Accounting Setup&amp;quot;&quot;/&gt;&lt;property id=&quot;20307&quot; value=&quot;264&quot;/&gt;&lt;/object&gt;&lt;object type=&quot;3&quot; unique_id=&quot;10013&quot;&gt;&lt;property id=&quot;20148&quot; value=&quot;5&quot;/&gt;&lt;property id=&quot;20300&quot; value=&quot;Slide 10 - &amp;quot;Requirements for Execution&amp;quot;&quot;/&gt;&lt;property id=&quot;20307&quot; value=&quot;265&quot;/&gt;&lt;/object&gt;&lt;object type=&quot;3&quot; unique_id=&quot;10014&quot;&gt;&lt;property id=&quot;20148&quot; value=&quot;5&quot;/&gt;&lt;property id=&quot;20300&quot; value=&quot;Slide 11 - &amp;quot;Transactions&amp;#x0D;&amp;#x0A;Example&amp;quot;&quot;/&gt;&lt;property id=&quot;20307&quot; value=&quot;266&quot;/&gt;&lt;/object&gt;&lt;object type=&quot;3&quot; unique_id=&quot;10015&quot;&gt;&lt;property id=&quot;20148&quot; value=&quot;5&quot;/&gt;&lt;property id=&quot;20300&quot; value=&quot;Slide 12 - &amp;quot;Transaction Example - Split&amp;quot;&quot;/&gt;&lt;property id=&quot;20307&quot; value=&quot;267&quot;/&gt;&lt;/object&gt;&lt;object type=&quot;3&quot; unique_id=&quot;10016&quot;&gt;&lt;property id=&quot;20148&quot; value=&quot;5&quot;/&gt;&lt;property id=&quot;20300&quot; value=&quot;Slide 13 - &amp;quot;Hands-on Exercise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">
  <a:themeElements>
    <a:clrScheme name="QAD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QA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QAD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QAD">
  <a:themeElements>
    <a:clrScheme name="1_QAD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QAD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QAD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</Template>
  <TotalTime>29141</TotalTime>
  <Words>228</Words>
  <Application>Microsoft Office PowerPoint</Application>
  <PresentationFormat>On-screen Show (4:3)</PresentationFormat>
  <Paragraphs>81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QAD</vt:lpstr>
      <vt:lpstr>1_QAD</vt:lpstr>
      <vt:lpstr>QAD 2010 Template</vt:lpstr>
      <vt:lpstr>Mirror Accounting</vt:lpstr>
      <vt:lpstr>Overview</vt:lpstr>
      <vt:lpstr>Business Requirement</vt:lpstr>
      <vt:lpstr>Scope</vt:lpstr>
      <vt:lpstr>Mirror Accounting Across Versions</vt:lpstr>
      <vt:lpstr>Mirror Accounting Flow</vt:lpstr>
      <vt:lpstr>Mirror Accounting Setup Flow</vt:lpstr>
      <vt:lpstr>Mirror Accounting Setup Flow</vt:lpstr>
      <vt:lpstr>Mirror Accounting Setup</vt:lpstr>
      <vt:lpstr>Requirements for Execution</vt:lpstr>
      <vt:lpstr>Transactions Example</vt:lpstr>
      <vt:lpstr>Transaction Example - Split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QAD</dc:creator>
  <cp:lastModifiedBy>ymg</cp:lastModifiedBy>
  <cp:revision>485</cp:revision>
  <dcterms:created xsi:type="dcterms:W3CDTF">2006-10-13T07:32:17Z</dcterms:created>
  <dcterms:modified xsi:type="dcterms:W3CDTF">2013-04-19T09:46:45Z</dcterms:modified>
</cp:coreProperties>
</file>