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7"/>
  </p:notesMasterIdLst>
  <p:handoutMasterIdLst>
    <p:handoutMasterId r:id="rId28"/>
  </p:handoutMasterIdLst>
  <p:sldIdLst>
    <p:sldId id="264" r:id="rId2"/>
    <p:sldId id="356" r:id="rId3"/>
    <p:sldId id="273" r:id="rId4"/>
    <p:sldId id="376" r:id="rId5"/>
    <p:sldId id="360" r:id="rId6"/>
    <p:sldId id="366" r:id="rId7"/>
    <p:sldId id="367" r:id="rId8"/>
    <p:sldId id="359" r:id="rId9"/>
    <p:sldId id="361" r:id="rId10"/>
    <p:sldId id="368" r:id="rId11"/>
    <p:sldId id="369" r:id="rId12"/>
    <p:sldId id="370" r:id="rId13"/>
    <p:sldId id="371" r:id="rId14"/>
    <p:sldId id="378" r:id="rId15"/>
    <p:sldId id="274" r:id="rId16"/>
    <p:sldId id="275" r:id="rId17"/>
    <p:sldId id="337" r:id="rId18"/>
    <p:sldId id="338" r:id="rId19"/>
    <p:sldId id="339" r:id="rId20"/>
    <p:sldId id="340" r:id="rId21"/>
    <p:sldId id="341" r:id="rId22"/>
    <p:sldId id="372" r:id="rId23"/>
    <p:sldId id="373" r:id="rId24"/>
    <p:sldId id="374" r:id="rId25"/>
    <p:sldId id="375" r:id="rId26"/>
  </p:sldIdLst>
  <p:sldSz cx="9144000" cy="6858000" type="screen4x3"/>
  <p:notesSz cx="6856413" cy="9083675"/>
  <p:custDataLst>
    <p:tags r:id="rId2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4F81BD"/>
    <a:srgbClr val="A4BDD0"/>
    <a:srgbClr val="FEA46A"/>
    <a:srgbClr val="FF8500"/>
    <a:srgbClr val="FFE354"/>
    <a:srgbClr val="6A9913"/>
    <a:srgbClr val="4BB69D"/>
    <a:srgbClr val="2461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2" autoAdjust="0"/>
    <p:restoredTop sz="86778" autoAdjust="0"/>
  </p:normalViewPr>
  <p:slideViewPr>
    <p:cSldViewPr snapToGrid="0">
      <p:cViewPr>
        <p:scale>
          <a:sx n="100" d="100"/>
          <a:sy n="100" d="100"/>
        </p:scale>
        <p:origin x="-44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E6186F8C-E786-4077-8C1F-57A1119C5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940721A0-38EE-46B8-B012-19663EF2FD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9AAB7-2EDB-42EF-8F39-930D7890373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B5C37-09B6-498C-94BB-7F93D0C199A5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on open items, transactions, history, and summary are supported</a:t>
            </a:r>
          </a:p>
          <a:p>
            <a:r>
              <a:rPr lang="en-US"/>
              <a:t>with extensive selection criteria. Aging lists can be drawn per customer,</a:t>
            </a:r>
          </a:p>
          <a:p>
            <a:r>
              <a:rPr lang="en-US"/>
              <a:t>agent, group, or sub-account. Statements of account and different levels</a:t>
            </a:r>
          </a:p>
          <a:p>
            <a:r>
              <a:rPr lang="en-US"/>
              <a:t>of reminder letters are supported.</a:t>
            </a:r>
          </a:p>
          <a:p>
            <a:r>
              <a:rPr lang="en-US"/>
              <a:t>AP browses let you view multiple details at the same time. In this way,</a:t>
            </a:r>
          </a:p>
          <a:p>
            <a:r>
              <a:rPr lang="en-US"/>
              <a:t>you can, for example, view whether an invoice is matched, the receipt</a:t>
            </a:r>
          </a:p>
          <a:p>
            <a:r>
              <a:rPr lang="en-US"/>
              <a:t>with which it is matched, the purchase order to which it refers, and if and</a:t>
            </a:r>
          </a:p>
          <a:p>
            <a:r>
              <a:rPr lang="en-US"/>
              <a:t>how it is to be paid.</a:t>
            </a:r>
          </a:p>
          <a:p>
            <a:r>
              <a:rPr lang="en-US"/>
              <a:t>You can generate reports on open items, transactions, history, and</a:t>
            </a:r>
          </a:p>
          <a:p>
            <a:r>
              <a:rPr lang="en-US"/>
              <a:t>summary. Aging lists can be generated for supplier, group, or subaccount.</a:t>
            </a:r>
          </a:p>
          <a:p>
            <a:r>
              <a:rPr lang="en-US"/>
              <a:t>You can easily select held invoices by supplier or approval status</a:t>
            </a:r>
          </a:p>
          <a:p>
            <a:r>
              <a:rPr lang="en-US"/>
              <a:t>and due date, providing complete control of the invoice approval process</a:t>
            </a:r>
          </a:p>
          <a:p>
            <a:r>
              <a:rPr lang="en-US"/>
              <a:t>in your organization.</a:t>
            </a:r>
          </a:p>
          <a:p>
            <a:endParaRPr lang="en-US"/>
          </a:p>
          <a:p>
            <a:r>
              <a:rPr lang="en-US"/>
              <a:t>The system provides a variety of reports to let you analyze general ledger</a:t>
            </a:r>
          </a:p>
          <a:p>
            <a:r>
              <a:rPr lang="en-US"/>
              <a:t>transactions, supplier and customer details and activity, banking and cash</a:t>
            </a:r>
          </a:p>
          <a:p>
            <a:r>
              <a:rPr lang="en-US"/>
              <a:t>transactions, and other specialized areas:</a:t>
            </a:r>
          </a:p>
          <a:p>
            <a:r>
              <a:rPr lang="en-US" b="1"/>
              <a:t>• </a:t>
            </a:r>
            <a:r>
              <a:rPr lang="en-US"/>
              <a:t>GL transaction reports</a:t>
            </a:r>
          </a:p>
          <a:p>
            <a:r>
              <a:rPr lang="en-US" b="1"/>
              <a:t>• </a:t>
            </a:r>
            <a:r>
              <a:rPr lang="en-US"/>
              <a:t>Customer and supplier reports</a:t>
            </a:r>
          </a:p>
          <a:p>
            <a:r>
              <a:rPr lang="en-US" b="1"/>
              <a:t>• </a:t>
            </a:r>
            <a:r>
              <a:rPr lang="en-US"/>
              <a:t>Bank and cash reports</a:t>
            </a:r>
          </a:p>
          <a:p>
            <a:r>
              <a:rPr lang="en-US" b="1"/>
              <a:t>• </a:t>
            </a:r>
            <a:r>
              <a:rPr lang="en-US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AD102-9CA1-4821-BDB7-097F0765A57F}" type="slidenum">
              <a:rPr lang="en-US"/>
              <a:pPr/>
              <a:t>16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000"/>
              <a:t>Viewing and printing the report: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Each report result = new window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Run multiple reports simultaneously 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Report viewed with the Crystal Reports client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Standard report layout is used by default (.rpt)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Language of user (can be changed)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For documents in language of business relation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 Viewing on the screen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Paging, go to page …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Search strings in the report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Table of contents, zoom in on a section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Selection criteria on separate page (begin/end)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Report template with company identity &amp; style</a:t>
            </a:r>
            <a:endParaRPr lang="nl-BE" sz="1000"/>
          </a:p>
          <a:p>
            <a:pPr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 sz="1000"/>
              <a:t>Report Output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Export file formats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PDF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Excel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data only (only rows and columns)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Full report (including headers and footers and style)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Word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RTF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Printing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E67EB-3E05-420A-A9E2-A4E2D61BB60D}" type="slidenum">
              <a:rPr lang="en-US"/>
              <a:pPr/>
              <a:t>17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BA95-FF67-4213-8F8E-C14E23FEDC06}" type="slidenum">
              <a:rPr lang="en-US"/>
              <a:pPr/>
              <a:t>20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NL"/>
              <a:t>No separate entries on the menu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Reporting Overview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Customize </a:t>
            </a:r>
            <a:r>
              <a:rPr lang="en-US" dirty="0" smtClean="0"/>
              <a:t>QRF report </a:t>
            </a:r>
            <a:r>
              <a:rPr lang="en-US" dirty="0" smtClean="0"/>
              <a:t>settings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C</a:t>
            </a:r>
            <a:r>
              <a:rPr lang="en-US" dirty="0" smtClean="0"/>
              <a:t>reate </a:t>
            </a:r>
            <a:r>
              <a:rPr lang="en-US" dirty="0" smtClean="0"/>
              <a:t>new report </a:t>
            </a:r>
            <a:r>
              <a:rPr lang="en-US" dirty="0" smtClean="0"/>
              <a:t>filters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Add </a:t>
            </a:r>
            <a:r>
              <a:rPr lang="en-US" dirty="0" smtClean="0"/>
              <a:t>user-defined fields to the report </a:t>
            </a:r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Customizing QRF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EF-RO-090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Report </a:t>
            </a:r>
            <a:r>
              <a:rPr lang="en-US" dirty="0" smtClean="0"/>
              <a:t>Settings to customize how </a:t>
            </a:r>
            <a:r>
              <a:rPr lang="en-US" dirty="0" smtClean="0"/>
              <a:t>data displays </a:t>
            </a:r>
            <a:r>
              <a:rPr lang="en-US" dirty="0" smtClean="0"/>
              <a:t>in the rendered </a:t>
            </a:r>
            <a:r>
              <a:rPr lang="en-US" dirty="0" smtClean="0"/>
              <a:t>report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 </a:t>
            </a:r>
            <a:r>
              <a:rPr lang="en-US" dirty="0" smtClean="0"/>
              <a:t>the Filter screen, click Settings on the toolbar to view the Report Settings </a:t>
            </a:r>
            <a:r>
              <a:rPr lang="en-US" dirty="0" smtClean="0"/>
              <a:t>dialog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QRF Report Settings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EF-RO-100</a:t>
            </a:r>
            <a:endParaRPr lang="en-US" dirty="0"/>
          </a:p>
        </p:txBody>
      </p:sp>
      <p:pic>
        <p:nvPicPr>
          <p:cNvPr id="5" name="Picture 4" descr="QRF-Report-Settin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791" y="3195832"/>
            <a:ext cx="4266667" cy="31142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Save frequently used settings or formats </a:t>
            </a:r>
            <a:r>
              <a:rPr lang="en-US" dirty="0" smtClean="0"/>
              <a:t>as a </a:t>
            </a:r>
            <a:r>
              <a:rPr lang="en-US" dirty="0" smtClean="0"/>
              <a:t>filter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Open the </a:t>
            </a:r>
            <a:r>
              <a:rPr lang="en-US" dirty="0" smtClean="0"/>
              <a:t>filter to load </a:t>
            </a:r>
            <a:r>
              <a:rPr lang="en-US" dirty="0" smtClean="0"/>
              <a:t>same </a:t>
            </a:r>
            <a:r>
              <a:rPr lang="en-US" dirty="0" smtClean="0"/>
              <a:t>set of configurations </a:t>
            </a:r>
            <a:r>
              <a:rPr lang="en-US" smtClean="0"/>
              <a:t>when </a:t>
            </a:r>
            <a:r>
              <a:rPr lang="en-US" smtClean="0"/>
              <a:t>you run </a:t>
            </a:r>
            <a:r>
              <a:rPr lang="en-US" dirty="0" smtClean="0"/>
              <a:t>the report </a:t>
            </a:r>
            <a:r>
              <a:rPr lang="en-US" dirty="0" smtClean="0"/>
              <a:t>later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QRF Report 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EF-RO-110</a:t>
            </a:r>
            <a:endParaRPr lang="en-US" dirty="0"/>
          </a:p>
        </p:txBody>
      </p:sp>
      <p:pic>
        <p:nvPicPr>
          <p:cNvPr id="5" name="Picture 4" descr="QRF-Report-Fil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348" y="3229164"/>
            <a:ext cx="3980953" cy="3028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User-Defined Fields for QRF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EF-RO-120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user-defined fields (UDFs) </a:t>
            </a:r>
            <a:r>
              <a:rPr lang="en-US" dirty="0" smtClean="0"/>
              <a:t>to Financials reports developed </a:t>
            </a:r>
            <a:r>
              <a:rPr lang="en-US" dirty="0" smtClean="0"/>
              <a:t>in QRF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Use User-Defined Field Create to define UDF for component in report </a:t>
            </a:r>
            <a:r>
              <a:rPr lang="en-US" dirty="0" smtClean="0"/>
              <a:t>dataset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User-Defined </a:t>
            </a:r>
            <a:r>
              <a:rPr lang="en-US" dirty="0" smtClean="0"/>
              <a:t>Fields on Report </a:t>
            </a:r>
            <a:r>
              <a:rPr lang="en-US" dirty="0" smtClean="0"/>
              <a:t>Maintain to link UDF to QRF report</a:t>
            </a:r>
          </a:p>
          <a:p>
            <a:endParaRPr lang="en-US" dirty="0"/>
          </a:p>
        </p:txBody>
      </p:sp>
      <p:pic>
        <p:nvPicPr>
          <p:cNvPr id="7" name="Picture 6" descr="UDFS on Reports-Maintain-U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9070" y="4438738"/>
            <a:ext cx="6323810" cy="14095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Reports created prior to 2009.1 EE and not yet available in QRF use Crystal Reports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Crystal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EF-RO-130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Reports Selection Screen</a:t>
            </a:r>
            <a:endParaRPr lang="nl-BE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EF-RO-140</a:t>
            </a:r>
            <a:endParaRPr lang="en-US" dirty="0"/>
          </a:p>
        </p:txBody>
      </p:sp>
      <p:pic>
        <p:nvPicPr>
          <p:cNvPr id="260103" name="Picture 7" descr="Repor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2700338"/>
            <a:ext cx="5057775" cy="3381375"/>
          </a:xfrm>
          <a:prstGeom prst="rect">
            <a:avLst/>
          </a:prstGeom>
          <a:noFill/>
        </p:spPr>
      </p:pic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42988" y="4954588"/>
            <a:ext cx="18954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60114" name="Rectangle 18"/>
          <p:cNvSpPr>
            <a:spLocks noChangeArrowheads="1"/>
          </p:cNvSpPr>
          <p:nvPr/>
        </p:nvSpPr>
        <p:spPr bwMode="auto">
          <a:xfrm>
            <a:off x="1439862" y="1358900"/>
            <a:ext cx="2293937" cy="849463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1600" dirty="0">
                <a:latin typeface="+mj-lt"/>
              </a:rPr>
              <a:t>Relevant </a:t>
            </a:r>
            <a:r>
              <a:rPr lang="en-US" sz="1600" dirty="0" smtClean="0">
                <a:latin typeface="+mj-lt"/>
              </a:rPr>
              <a:t>user-defined </a:t>
            </a:r>
            <a:r>
              <a:rPr lang="en-US" sz="1600" dirty="0">
                <a:latin typeface="+mj-lt"/>
              </a:rPr>
              <a:t>fields are included</a:t>
            </a: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175" y="1114425"/>
            <a:ext cx="3492500" cy="270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6180396" y="4703763"/>
            <a:ext cx="2573079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600" dirty="0">
                <a:latin typeface="+mj-lt"/>
              </a:rPr>
              <a:t>Execute now or</a:t>
            </a:r>
          </a:p>
          <a:p>
            <a:r>
              <a:rPr lang="en-US" sz="1600" dirty="0">
                <a:latin typeface="+mj-lt"/>
              </a:rPr>
              <a:t>Schedule for later</a:t>
            </a: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4114800" y="5781675"/>
            <a:ext cx="73342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5" name="AutoShape 29"/>
          <p:cNvCxnSpPr>
            <a:cxnSpLocks noChangeShapeType="1"/>
            <a:stCxn id="260123" idx="1"/>
            <a:endCxn id="260124" idx="0"/>
          </p:cNvCxnSpPr>
          <p:nvPr/>
        </p:nvCxnSpPr>
        <p:spPr bwMode="auto">
          <a:xfrm rot="10800000" flipV="1">
            <a:off x="4481514" y="5042317"/>
            <a:ext cx="1698883" cy="739358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60126" name="Rectangle 30"/>
          <p:cNvSpPr>
            <a:spLocks noChangeArrowheads="1"/>
          </p:cNvSpPr>
          <p:nvPr/>
        </p:nvSpPr>
        <p:spPr bwMode="auto">
          <a:xfrm>
            <a:off x="3400425" y="5791200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0127" name="Rectangle 31"/>
          <p:cNvSpPr>
            <a:spLocks noChangeArrowheads="1"/>
          </p:cNvSpPr>
          <p:nvPr/>
        </p:nvSpPr>
        <p:spPr bwMode="auto">
          <a:xfrm>
            <a:off x="5133975" y="3152775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8" name="AutoShape 32"/>
          <p:cNvCxnSpPr>
            <a:cxnSpLocks noChangeShapeType="1"/>
            <a:stCxn id="260126" idx="0"/>
            <a:endCxn id="260127" idx="1"/>
          </p:cNvCxnSpPr>
          <p:nvPr/>
        </p:nvCxnSpPr>
        <p:spPr bwMode="auto">
          <a:xfrm rot="16200000">
            <a:off x="3155156" y="3812382"/>
            <a:ext cx="2547937" cy="1409700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7" name="Rectangle 7"/>
          <p:cNvSpPr>
            <a:spLocks noGrp="1" noChangeArrowheads="1"/>
          </p:cNvSpPr>
          <p:nvPr>
            <p:ph idx="1"/>
          </p:nvPr>
        </p:nvSpPr>
        <p:spPr>
          <a:xfrm>
            <a:off x="466725" y="920185"/>
            <a:ext cx="8229600" cy="5424523"/>
          </a:xfrm>
          <a:noFill/>
          <a:ln/>
        </p:spPr>
        <p:txBody>
          <a:bodyPr/>
          <a:lstStyle/>
          <a:p>
            <a:r>
              <a:rPr lang="en-US" sz="2400" dirty="0"/>
              <a:t>View in new window</a:t>
            </a:r>
          </a:p>
          <a:p>
            <a:r>
              <a:rPr lang="en-US" sz="2400" dirty="0"/>
              <a:t>Print, export, email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Reports </a:t>
            </a:r>
            <a:r>
              <a:rPr lang="nl-NL" dirty="0"/>
              <a:t>Output</a:t>
            </a:r>
            <a:endParaRPr lang="nl-BE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EF-RO-150</a:t>
            </a:r>
            <a:endParaRPr lang="en-US" dirty="0"/>
          </a:p>
        </p:txBody>
      </p:sp>
      <p:pic>
        <p:nvPicPr>
          <p:cNvPr id="261128" name="Picture 8" descr="ReportOutp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913" y="2039938"/>
            <a:ext cx="7650162" cy="3879850"/>
          </a:xfrm>
          <a:prstGeom prst="rect">
            <a:avLst/>
          </a:prstGeom>
          <a:noFill/>
        </p:spPr>
      </p:pic>
      <p:pic>
        <p:nvPicPr>
          <p:cNvPr id="261126" name="Picture 6" descr="cc trans sum rep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2088" y="3435350"/>
            <a:ext cx="4876800" cy="2547938"/>
          </a:xfrm>
          <a:prstGeom prst="rect">
            <a:avLst/>
          </a:prstGeom>
          <a:noFill/>
        </p:spPr>
      </p:pic>
      <p:sp>
        <p:nvSpPr>
          <p:cNvPr id="261129" name="Oval 9"/>
          <p:cNvSpPr>
            <a:spLocks noChangeArrowheads="1"/>
          </p:cNvSpPr>
          <p:nvPr/>
        </p:nvSpPr>
        <p:spPr bwMode="auto">
          <a:xfrm>
            <a:off x="249238" y="3151188"/>
            <a:ext cx="2359025" cy="26225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dirty="0"/>
              <a:t>Usage</a:t>
            </a:r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Filter fields management, report options, variants</a:t>
            </a:r>
            <a:endParaRPr lang="en-US" b="1" dirty="0"/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Using QAD </a:t>
            </a:r>
            <a:r>
              <a:rPr lang="en-US" dirty="0" err="1"/>
              <a:t>.Net</a:t>
            </a:r>
            <a:r>
              <a:rPr lang="en-US" dirty="0"/>
              <a:t> UI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Layout</a:t>
            </a:r>
          </a:p>
          <a:p>
            <a:pPr marL="914400" lvl="1" indent="-457200"/>
            <a:r>
              <a:rPr lang="en-US" dirty="0"/>
              <a:t>Using Crystal reports designer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Business </a:t>
            </a:r>
            <a:r>
              <a:rPr lang="en-US" dirty="0" smtClean="0"/>
              <a:t>logic</a:t>
            </a:r>
            <a:endParaRPr lang="en-US" dirty="0"/>
          </a:p>
          <a:p>
            <a:pPr marL="914400" lvl="1" indent="-457200"/>
            <a:r>
              <a:rPr lang="en-US" dirty="0"/>
              <a:t>Requires source code customization</a:t>
            </a:r>
          </a:p>
          <a:p>
            <a:pPr marL="533400" indent="-533400"/>
            <a:endParaRPr lang="en-US" dirty="0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Customizing Crystal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Use </a:t>
            </a:r>
            <a:r>
              <a:rPr lang="en-US" sz="2400" dirty="0" smtClean="0"/>
              <a:t>filter </a:t>
            </a:r>
            <a:r>
              <a:rPr lang="en-US" sz="2400" dirty="0"/>
              <a:t>fields</a:t>
            </a:r>
          </a:p>
          <a:p>
            <a:pPr lvl="1"/>
            <a:r>
              <a:rPr lang="en-US" sz="2000" dirty="0"/>
              <a:t>Define how data is filtered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Manage </a:t>
            </a:r>
            <a:r>
              <a:rPr lang="en-US" sz="2400" dirty="0" smtClean="0"/>
              <a:t>Filter Fields</a:t>
            </a:r>
            <a:endParaRPr lang="en-US" sz="2400" dirty="0"/>
          </a:p>
          <a:p>
            <a:pPr lvl="1"/>
            <a:r>
              <a:rPr lang="en-US" sz="2000" dirty="0"/>
              <a:t>Select from the list of available filter fields </a:t>
            </a:r>
          </a:p>
          <a:p>
            <a:pPr lvl="1"/>
            <a:r>
              <a:rPr lang="en-US" sz="2000" dirty="0"/>
              <a:t>Set the sequence of the fields on the UI </a:t>
            </a:r>
          </a:p>
          <a:p>
            <a:pPr lvl="1"/>
            <a:r>
              <a:rPr lang="en-US" sz="2000" dirty="0"/>
              <a:t>Set initial values</a:t>
            </a:r>
          </a:p>
          <a:p>
            <a:pPr>
              <a:buFont typeface="Webdings" pitchFamily="18" charset="2"/>
              <a:buNone/>
            </a:pPr>
            <a:endParaRPr lang="nl-BE" sz="2000" dirty="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Usage </a:t>
            </a:r>
            <a:r>
              <a:rPr lang="en-US" sz="2800" dirty="0"/>
              <a:t>Customization – </a:t>
            </a:r>
            <a:r>
              <a:rPr lang="en-US" sz="2800" dirty="0" smtClean="0"/>
              <a:t>Crystal Reports</a:t>
            </a:r>
            <a:endParaRPr lang="en-US" sz="28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EF-RO-170</a:t>
            </a:r>
            <a:endParaRPr lang="en-US" dirty="0"/>
          </a:p>
        </p:txBody>
      </p:sp>
      <p:pic>
        <p:nvPicPr>
          <p:cNvPr id="325639" name="Picture 7" descr="ReportsManageFilter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7313" y="4191764"/>
            <a:ext cx="2459037" cy="1888361"/>
          </a:xfrm>
          <a:prstGeom prst="rect">
            <a:avLst/>
          </a:prstGeom>
          <a:noFill/>
        </p:spPr>
      </p:pic>
      <p:sp>
        <p:nvSpPr>
          <p:cNvPr id="325640" name="Oval 8"/>
          <p:cNvSpPr>
            <a:spLocks noChangeArrowheads="1"/>
          </p:cNvSpPr>
          <p:nvPr/>
        </p:nvSpPr>
        <p:spPr bwMode="auto">
          <a:xfrm>
            <a:off x="6234113" y="4170363"/>
            <a:ext cx="1600200" cy="59672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CC3300"/>
              </a:solidFill>
            </a:endParaRPr>
          </a:p>
        </p:txBody>
      </p:sp>
      <p:pic>
        <p:nvPicPr>
          <p:cNvPr id="325641" name="Picture 9" descr="ReportsManageFilter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3440113"/>
            <a:ext cx="5545137" cy="2720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3600450" algn="r"/>
              </a:tabLst>
            </a:pPr>
            <a:r>
              <a:rPr lang="en-US" dirty="0"/>
              <a:t>Report </a:t>
            </a:r>
            <a:r>
              <a:rPr lang="en-US" dirty="0" smtClean="0"/>
              <a:t>options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US" dirty="0" smtClean="0"/>
              <a:t>Language Code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Date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Numeric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Alternate shading</a:t>
            </a:r>
            <a:endParaRPr lang="en-US" dirty="0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Usage Customization – </a:t>
            </a:r>
            <a:r>
              <a:rPr lang="nl-NL" sz="2800" dirty="0" smtClean="0"/>
              <a:t>Crystal Reports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EF-RO-180</a:t>
            </a:r>
            <a:endParaRPr lang="en-US" dirty="0"/>
          </a:p>
        </p:txBody>
      </p:sp>
      <p:pic>
        <p:nvPicPr>
          <p:cNvPr id="326663" name="Picture 7" descr="ReportOption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979613"/>
            <a:ext cx="462915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QAD Financials Reports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QAD </a:t>
            </a:r>
            <a:r>
              <a:rPr lang="en-US" dirty="0" smtClean="0"/>
              <a:t>Reporting Framework (QRF</a:t>
            </a:r>
            <a:r>
              <a:rPr lang="en-US" dirty="0" smtClean="0"/>
              <a:t>)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Crystal Reports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GB" dirty="0" smtClean="0"/>
              <a:t>Financial </a:t>
            </a:r>
            <a:r>
              <a:rPr lang="en-GB" dirty="0" smtClean="0"/>
              <a:t>Report Writer</a:t>
            </a:r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Store specific </a:t>
            </a:r>
            <a:r>
              <a:rPr lang="en-US" dirty="0"/>
              <a:t>selection </a:t>
            </a:r>
            <a:r>
              <a:rPr lang="en-US" dirty="0" smtClean="0"/>
              <a:t>criteria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Available next time the report is started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Unlimited number of variants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Save </a:t>
            </a:r>
            <a:r>
              <a:rPr lang="en-US" dirty="0"/>
              <a:t>for personal </a:t>
            </a:r>
            <a:r>
              <a:rPr lang="en-US" dirty="0" smtClean="0"/>
              <a:t>use or share </a:t>
            </a:r>
            <a:r>
              <a:rPr lang="en-US" dirty="0"/>
              <a:t>with other users</a:t>
            </a:r>
          </a:p>
          <a:p>
            <a:endParaRPr lang="nl-NL" dirty="0"/>
          </a:p>
          <a:p>
            <a:r>
              <a:rPr lang="nl-NL" dirty="0"/>
              <a:t>All </a:t>
            </a:r>
            <a:r>
              <a:rPr lang="nl-NL" dirty="0" smtClean="0"/>
              <a:t>variants</a:t>
            </a:r>
            <a:endParaRPr lang="nl-NL" dirty="0"/>
          </a:p>
          <a:p>
            <a:pPr lvl="1">
              <a:spcBef>
                <a:spcPts val="1200"/>
              </a:spcBef>
            </a:pPr>
            <a:r>
              <a:rPr lang="nl-NL" dirty="0"/>
              <a:t>A</a:t>
            </a:r>
            <a:r>
              <a:rPr lang="nl-NL" dirty="0" smtClean="0"/>
              <a:t>re </a:t>
            </a:r>
            <a:r>
              <a:rPr lang="nl-NL" dirty="0"/>
              <a:t>based on the same data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U</a:t>
            </a:r>
            <a:r>
              <a:rPr lang="nl-NL" dirty="0" smtClean="0"/>
              <a:t>se </a:t>
            </a:r>
            <a:r>
              <a:rPr lang="nl-NL" dirty="0"/>
              <a:t>different filter criteria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C</a:t>
            </a:r>
            <a:r>
              <a:rPr lang="nl-NL" dirty="0" smtClean="0"/>
              <a:t>an </a:t>
            </a:r>
            <a:r>
              <a:rPr lang="nl-NL" dirty="0"/>
              <a:t>use a different report layout</a:t>
            </a:r>
            <a:endParaRPr lang="en-US" sz="1800" dirty="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Variants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Variants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EF-RO-200</a:t>
            </a:r>
            <a:endParaRPr lang="en-US" dirty="0"/>
          </a:p>
        </p:txBody>
      </p:sp>
      <p:pic>
        <p:nvPicPr>
          <p:cNvPr id="328710" name="Picture 6" descr="ReportVarian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228725"/>
            <a:ext cx="6496050" cy="408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709" name="Picture 5" descr="ReportVarian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400" y="2752725"/>
            <a:ext cx="4554538" cy="3101975"/>
          </a:xfrm>
          <a:prstGeom prst="rect">
            <a:avLst/>
          </a:prstGeom>
          <a:noFill/>
        </p:spPr>
      </p:pic>
      <p:sp>
        <p:nvSpPr>
          <p:cNvPr id="328711" name="Oval 7"/>
          <p:cNvSpPr>
            <a:spLocks noChangeArrowheads="1"/>
          </p:cNvSpPr>
          <p:nvPr/>
        </p:nvSpPr>
        <p:spPr bwMode="auto">
          <a:xfrm>
            <a:off x="2278063" y="1335088"/>
            <a:ext cx="1519237" cy="10620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EF-RO-210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Group reporting solution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Combines the existing Financials report functionality into a single user experience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Produce reports built on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chart of accounts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currency – the presentation currency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calendar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Introduction to Financial Report Writer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EF-RO-220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Single solution </a:t>
            </a:r>
            <a:b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</a:b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for GL reporting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Real time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Multi-domain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Consolidated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Chart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Currency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Multi-GAAP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Benefits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EF-RO-230</a:t>
            </a:r>
            <a:endParaRPr lang="en-US" dirty="0"/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Build and run flexible reports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report hierarchies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row and column definitions with in-line calculations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Reusable analysis codes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Based on harmonized data in a reporting cube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Across multiple COAs, currencies, GAAPs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Optimized for reporting inquiries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– Main Features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EF-RO-240</a:t>
            </a:r>
            <a:endParaRPr lang="en-US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Components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Available in all </a:t>
            </a:r>
            <a:r>
              <a:rPr lang="en-US" sz="2200" dirty="0"/>
              <a:t>areas of </a:t>
            </a:r>
            <a:r>
              <a:rPr lang="en-US" sz="2200" dirty="0" smtClean="0"/>
              <a:t>QAD </a:t>
            </a:r>
            <a:r>
              <a:rPr lang="en-US" sz="2200" dirty="0"/>
              <a:t>Enterprise Financials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Extensive </a:t>
            </a:r>
            <a:r>
              <a:rPr lang="en-US" sz="2200" dirty="0" smtClean="0"/>
              <a:t>options for creating and managing reports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sz="2200" dirty="0"/>
              <a:t>Accessible</a:t>
            </a:r>
          </a:p>
          <a:p>
            <a:pPr lvl="1"/>
            <a:r>
              <a:rPr lang="en-US" sz="2000" dirty="0"/>
              <a:t>From the main menu </a:t>
            </a:r>
          </a:p>
          <a:p>
            <a:pPr lvl="1"/>
            <a:r>
              <a:rPr lang="en-US" sz="2000" dirty="0" smtClean="0"/>
              <a:t>Using Go To</a:t>
            </a:r>
            <a:endParaRPr lang="nl-BE" sz="1500" dirty="0"/>
          </a:p>
        </p:txBody>
      </p:sp>
      <p:sp>
        <p:nvSpPr>
          <p:cNvPr id="25908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nl-NL" dirty="0" smtClean="0"/>
              <a:t>QAD Financials Reports</a:t>
            </a:r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EF-RO-030</a:t>
            </a:r>
            <a:endParaRPr lang="en-US"/>
          </a:p>
        </p:txBody>
      </p:sp>
      <p:pic>
        <p:nvPicPr>
          <p:cNvPr id="259081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3086399"/>
            <a:ext cx="4514850" cy="3239789"/>
          </a:xfrm>
          <a:prstGeom prst="rect">
            <a:avLst/>
          </a:prstGeom>
          <a:noFill/>
        </p:spPr>
      </p:pic>
      <p:pic>
        <p:nvPicPr>
          <p:cNvPr id="25908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9266" y="2238375"/>
            <a:ext cx="2279534" cy="3984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Robust reporting framework with extensive </a:t>
            </a:r>
            <a:r>
              <a:rPr lang="en-US" dirty="0" smtClean="0"/>
              <a:t>reporting </a:t>
            </a:r>
            <a:r>
              <a:rPr lang="en-US" dirty="0" smtClean="0"/>
              <a:t>features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Browses </a:t>
            </a:r>
            <a:r>
              <a:rPr lang="en-US" dirty="0" smtClean="0"/>
              <a:t>and views </a:t>
            </a:r>
            <a:r>
              <a:rPr lang="en-US" dirty="0" smtClean="0"/>
              <a:t>are </a:t>
            </a:r>
            <a:r>
              <a:rPr lang="en-US" dirty="0" smtClean="0"/>
              <a:t>easily exported to </a:t>
            </a:r>
            <a:r>
              <a:rPr lang="en-US" dirty="0" smtClean="0"/>
              <a:t>Excel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Covers </a:t>
            </a:r>
            <a:r>
              <a:rPr lang="en-US" dirty="0" smtClean="0"/>
              <a:t>all business requirements 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Provides </a:t>
            </a:r>
            <a:r>
              <a:rPr lang="en-US" dirty="0" smtClean="0"/>
              <a:t>maximum flexibility and operational efficiency for </a:t>
            </a:r>
            <a:r>
              <a:rPr lang="en-US" dirty="0" smtClean="0"/>
              <a:t>users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 smtClean="0"/>
              <a:t>In QAD 2009.1 EE, the QAD Reporting Framework (QRF) was introduced</a:t>
            </a:r>
            <a:endParaRPr lang="en-US" sz="2400" dirty="0"/>
          </a:p>
          <a:p>
            <a:pPr>
              <a:spcAft>
                <a:spcPct val="55000"/>
              </a:spcAft>
            </a:pPr>
            <a:r>
              <a:rPr lang="en-US" sz="2400" dirty="0"/>
              <a:t>All new reports </a:t>
            </a:r>
            <a:r>
              <a:rPr lang="en-US" sz="2400" dirty="0" smtClean="0"/>
              <a:t>from QAD </a:t>
            </a:r>
            <a:r>
              <a:rPr lang="en-US" sz="2400" dirty="0"/>
              <a:t>2009.1 EE </a:t>
            </a:r>
            <a:r>
              <a:rPr lang="en-US" sz="2400" dirty="0" smtClean="0"/>
              <a:t>were created using </a:t>
            </a:r>
            <a:r>
              <a:rPr lang="en-US" sz="2400" dirty="0" smtClean="0"/>
              <a:t>QRF</a:t>
            </a:r>
          </a:p>
          <a:p>
            <a:pPr>
              <a:spcAft>
                <a:spcPct val="55000"/>
              </a:spcAft>
            </a:pPr>
            <a:r>
              <a:rPr lang="en-GB" sz="2400" dirty="0" smtClean="0"/>
              <a:t>In QAD 2013 EE, many existing reports were migrated to QRF</a:t>
            </a:r>
            <a:endParaRPr lang="en-US" sz="2400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QRF History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/>
              <a:t>installations of QAD </a:t>
            </a:r>
            <a:r>
              <a:rPr lang="en-US" dirty="0" smtClean="0"/>
              <a:t>EE </a:t>
            </a:r>
          </a:p>
          <a:p>
            <a:pPr lvl="1"/>
            <a:r>
              <a:rPr lang="en-US" dirty="0" smtClean="0"/>
              <a:t>Run </a:t>
            </a:r>
            <a:r>
              <a:rPr lang="en-US" dirty="0" smtClean="0"/>
              <a:t>the QRF </a:t>
            </a:r>
            <a:r>
              <a:rPr lang="en-US" dirty="0" smtClean="0"/>
              <a:t>report versions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Existing </a:t>
            </a:r>
            <a:r>
              <a:rPr lang="en-US" dirty="0" smtClean="0"/>
              <a:t>installations </a:t>
            </a:r>
            <a:r>
              <a:rPr lang="en-US" dirty="0" smtClean="0"/>
              <a:t>updated </a:t>
            </a:r>
            <a:r>
              <a:rPr lang="en-US" dirty="0" smtClean="0"/>
              <a:t>to </a:t>
            </a:r>
            <a:r>
              <a:rPr lang="en-US" dirty="0" smtClean="0"/>
              <a:t>latest QAD EE version </a:t>
            </a:r>
          </a:p>
          <a:p>
            <a:pPr lvl="1"/>
            <a:r>
              <a:rPr lang="en-US" dirty="0" smtClean="0"/>
              <a:t>Run </a:t>
            </a:r>
            <a:r>
              <a:rPr lang="en-US" dirty="0" smtClean="0"/>
              <a:t>the old Crystal Reports version by </a:t>
            </a:r>
            <a:r>
              <a:rPr lang="en-US" dirty="0" smtClean="0"/>
              <a:t>default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To use </a:t>
            </a:r>
            <a:r>
              <a:rPr lang="en-US" dirty="0" smtClean="0"/>
              <a:t>QRF </a:t>
            </a:r>
            <a:r>
              <a:rPr lang="en-US" dirty="0" smtClean="0"/>
              <a:t>version of </a:t>
            </a:r>
            <a:r>
              <a:rPr lang="en-US" dirty="0" smtClean="0"/>
              <a:t>report</a:t>
            </a:r>
          </a:p>
          <a:p>
            <a:pPr lvl="1"/>
            <a:r>
              <a:rPr lang="en-US" dirty="0" smtClean="0"/>
              <a:t>O</a:t>
            </a:r>
            <a:r>
              <a:rPr lang="en-US" dirty="0" smtClean="0"/>
              <a:t>pen </a:t>
            </a:r>
            <a:r>
              <a:rPr lang="en-US" dirty="0" smtClean="0"/>
              <a:t>Financial Reports Menu Switch </a:t>
            </a:r>
            <a:endParaRPr lang="en-US" dirty="0" smtClean="0"/>
          </a:p>
          <a:p>
            <a:pPr lvl="1"/>
            <a:r>
              <a:rPr lang="en-US" dirty="0" smtClean="0"/>
              <a:t>Select </a:t>
            </a:r>
            <a:r>
              <a:rPr lang="en-US" dirty="0" smtClean="0"/>
              <a:t>the Use QRF field for </a:t>
            </a:r>
            <a:r>
              <a:rPr lang="en-US" dirty="0" smtClean="0"/>
              <a:t>report</a:t>
            </a:r>
          </a:p>
          <a:p>
            <a:pPr lvl="1"/>
            <a:r>
              <a:rPr lang="en-US" dirty="0" smtClean="0"/>
              <a:t>Log off </a:t>
            </a:r>
            <a:r>
              <a:rPr lang="en-US" dirty="0" smtClean="0"/>
              <a:t>QAD </a:t>
            </a:r>
            <a:r>
              <a:rPr lang="en-US" dirty="0" smtClean="0"/>
              <a:t>EE and </a:t>
            </a:r>
            <a:r>
              <a:rPr lang="en-US" dirty="0" smtClean="0"/>
              <a:t>log in again for </a:t>
            </a:r>
            <a:r>
              <a:rPr lang="en-US" dirty="0" smtClean="0"/>
              <a:t>change </a:t>
            </a:r>
            <a:r>
              <a:rPr lang="en-US" dirty="0" smtClean="0"/>
              <a:t>to take </a:t>
            </a:r>
            <a:r>
              <a:rPr lang="en-US" dirty="0" smtClean="0"/>
              <a:t>effect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Reports Converted to QRF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EF-RO-053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Running the QRF Version of a Converted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EF-RO-060</a:t>
            </a:r>
            <a:endParaRPr lang="en-US" dirty="0"/>
          </a:p>
        </p:txBody>
      </p:sp>
      <p:pic>
        <p:nvPicPr>
          <p:cNvPr id="4" name="Picture 3" descr="Financial-Reports-Menu-Swit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340" y="1152525"/>
            <a:ext cx="8237160" cy="43027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96225" y="1685925"/>
            <a:ext cx="533400" cy="3657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2" y="1590675"/>
            <a:ext cx="6770139" cy="3848100"/>
          </a:xfrm>
          <a:prstGeom prst="rect">
            <a:avLst/>
          </a:prstGeom>
        </p:spPr>
      </p:pic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QRF Reports </a:t>
            </a:r>
            <a:r>
              <a:rPr lang="en-US" sz="2800" dirty="0"/>
              <a:t>– Selection Criteria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29019"/>
            <a:ext cx="914400" cy="219456"/>
          </a:xfrm>
        </p:spPr>
        <p:txBody>
          <a:bodyPr/>
          <a:lstStyle/>
          <a:p>
            <a:r>
              <a:rPr lang="en-US" dirty="0" smtClean="0"/>
              <a:t>EF-RO-070</a:t>
            </a:r>
            <a:endParaRPr lang="en-US" dirty="0"/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4829175" y="2084388"/>
            <a:ext cx="1027113" cy="2238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4790" name="Text Box 6"/>
          <p:cNvSpPr txBox="1">
            <a:spLocks noChangeArrowheads="1"/>
          </p:cNvSpPr>
          <p:nvPr/>
        </p:nvSpPr>
        <p:spPr bwMode="auto">
          <a:xfrm>
            <a:off x="7058024" y="2038350"/>
            <a:ext cx="1533525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Select output type</a:t>
            </a:r>
          </a:p>
        </p:txBody>
      </p:sp>
      <p:cxnSp>
        <p:nvCxnSpPr>
          <p:cNvPr id="374791" name="AutoShape 7"/>
          <p:cNvCxnSpPr>
            <a:cxnSpLocks noChangeShapeType="1"/>
            <a:stCxn id="374790" idx="1"/>
            <a:endCxn id="374789" idx="3"/>
          </p:cNvCxnSpPr>
          <p:nvPr/>
        </p:nvCxnSpPr>
        <p:spPr bwMode="auto">
          <a:xfrm rot="10800000">
            <a:off x="5856288" y="2196308"/>
            <a:ext cx="1201736" cy="18059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5248275" y="3289300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4" name="AutoShape 10"/>
          <p:cNvCxnSpPr>
            <a:cxnSpLocks noChangeShapeType="1"/>
          </p:cNvCxnSpPr>
          <p:nvPr/>
        </p:nvCxnSpPr>
        <p:spPr bwMode="auto">
          <a:xfrm rot="10800000">
            <a:off x="5484814" y="3402013"/>
            <a:ext cx="1685925" cy="3746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472113" y="4832350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7" name="AutoShape 13"/>
          <p:cNvCxnSpPr>
            <a:cxnSpLocks noChangeShapeType="1"/>
          </p:cNvCxnSpPr>
          <p:nvPr/>
        </p:nvCxnSpPr>
        <p:spPr bwMode="auto">
          <a:xfrm rot="10800000" flipV="1">
            <a:off x="5738813" y="4646613"/>
            <a:ext cx="1422400" cy="239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7046913" y="4283075"/>
            <a:ext cx="1533524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Remove criteria</a:t>
            </a: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7046913" y="3451225"/>
            <a:ext cx="1533524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Add criteria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QRF Reports </a:t>
            </a:r>
            <a:r>
              <a:rPr lang="en-US" dirty="0"/>
              <a:t>– Viewer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EF-RO-080</a:t>
            </a:r>
            <a:endParaRPr lang="en-US" dirty="0"/>
          </a:p>
        </p:txBody>
      </p:sp>
      <p:pic>
        <p:nvPicPr>
          <p:cNvPr id="376836" name="Picture 4" descr="Comp1-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195388"/>
            <a:ext cx="7107238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eporting Overview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56&quot;/&gt;&lt;/object&gt;&lt;object type=&quot;3&quot; unique_id=&quot;10006&quot;&gt;&lt;property id=&quot;20148&quot; value=&quot;5&quot;/&gt;&lt;property id=&quot;20300&quot; value=&quot;Slide 3 - &amp;quot;Standard Reports&amp;quot;&quot;/&gt;&lt;property id=&quot;20307&quot; value=&quot;273&quot;/&gt;&lt;/object&gt;&lt;object type=&quot;3&quot; unique_id=&quot;10007&quot;&gt;&lt;property id=&quot;20148&quot; value=&quot;5&quot;/&gt;&lt;property id=&quot;20300&quot; value=&quot;Slide 4 - &amp;quot;Standard Reports Selection&amp;quot;&quot;/&gt;&lt;property id=&quot;20307&quot; value=&quot;274&quot;/&gt;&lt;/object&gt;&lt;object type=&quot;3&quot; unique_id=&quot;10008&quot;&gt;&lt;property id=&quot;20148&quot; value=&quot;5&quot;/&gt;&lt;property id=&quot;20300&quot; value=&quot;Slide 5 - &amp;quot;Standard Reports Output&amp;quot;&quot;/&gt;&lt;property id=&quot;20307&quot; value=&quot;275&quot;/&gt;&lt;/object&gt;&lt;object type=&quot;3&quot; unique_id=&quot;10009&quot;&gt;&lt;property id=&quot;20148&quot; value=&quot;5&quot;/&gt;&lt;property id=&quot;20300&quot; value=&quot;Slide 6 - &amp;quot;Report Customization Levels&amp;quot;&quot;/&gt;&lt;property id=&quot;20307&quot; value=&quot;337&quot;/&gt;&lt;/object&gt;&lt;object type=&quot;3&quot; unique_id=&quot;10010&quot;&gt;&lt;property id=&quot;20148&quot; value=&quot;5&quot;/&gt;&lt;property id=&quot;20300&quot; value=&quot;Slide 7 - &amp;quot;Usage Customization – Standard Reports&amp;quot;&quot;/&gt;&lt;property id=&quot;20307&quot; value=&quot;338&quot;/&gt;&lt;/object&gt;&lt;object type=&quot;3&quot; unique_id=&quot;10011&quot;&gt;&lt;property id=&quot;20148&quot; value=&quot;5&quot;/&gt;&lt;property id=&quot;20300&quot; value=&quot;Slide 8 - &amp;quot;Usage Customization – Standard Reports&amp;quot;&quot;/&gt;&lt;property id=&quot;20307&quot; value=&quot;339&quot;/&gt;&lt;/object&gt;&lt;object type=&quot;3&quot; unique_id=&quot;10012&quot;&gt;&lt;property id=&quot;20148&quot; value=&quot;5&quot;/&gt;&lt;property id=&quot;20300&quot; value=&quot;Slide 9 - &amp;quot;Report Variants – Standard Reports&amp;quot;&quot;/&gt;&lt;property id=&quot;20307&quot; value=&quot;340&quot;/&gt;&lt;/object&gt;&lt;object type=&quot;3&quot; unique_id=&quot;10013&quot;&gt;&lt;property id=&quot;20148&quot; value=&quot;5&quot;/&gt;&lt;property id=&quot;20300&quot; value=&quot;Slide 10 - &amp;quot;Report Variants – Standard Reports&amp;quot;&quot;/&gt;&lt;property id=&quot;20307&quot; value=&quot;341&quot;/&gt;&lt;/object&gt;&lt;object type=&quot;3&quot; unique_id=&quot;10014&quot;&gt;&lt;property id=&quot;20148&quot; value=&quot;5&quot;/&gt;&lt;property id=&quot;20300&quot; value=&quot;Slide 11 - &amp;quot;Exercise&amp;quot;&quot;/&gt;&lt;property id=&quot;20307&quot; value=&quot;358&quot;/&gt;&lt;/object&gt;&lt;object type=&quot;3&quot; unique_id=&quot;10015&quot;&gt;&lt;property id=&quot;20148&quot; value=&quot;5&quot;/&gt;&lt;property id=&quot;20300&quot; value=&quot;Slide 12 - &amp;quot;Exercise: Usage Customization&amp;quot;&quot;/&gt;&lt;property id=&quot;20307&quot; value=&quot;343&quot;/&gt;&lt;/object&gt;&lt;object type=&quot;3&quot; unique_id=&quot;10016&quot;&gt;&lt;property id=&quot;20148&quot; value=&quot;5&quot;/&gt;&lt;property id=&quot;20300&quot; value=&quot;Slide 13 - &amp;quot;Layout Customization (Crystal Report Designer)&amp;quot;&quot;/&gt;&lt;property id=&quot;20307&quot; value=&quot;344&quot;/&gt;&lt;/object&gt;&lt;object type=&quot;3&quot; unique_id=&quot;10017&quot;&gt;&lt;property id=&quot;20148&quot; value=&quot;5&quot;/&gt;&lt;property id=&quot;20300&quot; value=&quot;Slide 14 - &amp;quot;Example: Report Layout Customization&amp;quot;&quot;/&gt;&lt;property id=&quot;20307&quot; value=&quot;353&quot;/&gt;&lt;/object&gt;&lt;object type=&quot;3&quot; unique_id=&quot;10018&quot;&gt;&lt;property id=&quot;20148&quot; value=&quot;5&quot;/&gt;&lt;property id=&quot;20300&quot; value=&quot;Slide 15&quot;/&gt;&lt;property id=&quot;20307&quot; value=&quot;354&quot;/&gt;&lt;/object&gt;&lt;object type=&quot;3&quot; unique_id=&quot;10019&quot;&gt;&lt;property id=&quot;20148&quot; value=&quot;5&quot;/&gt;&lt;property id=&quot;20300&quot; value=&quot;Slide 16&quot;/&gt;&lt;property id=&quot;20307&quot; value=&quot;355&quot;/&gt;&lt;/object&gt;&lt;object type=&quot;3&quot; unique_id=&quot;10020&quot;&gt;&lt;property id=&quot;20148&quot; value=&quot;5&quot;/&gt;&lt;property id=&quot;20300&quot; value=&quot;Slide 17 - &amp;quot;Component 1 Framework&amp;quot;&quot;/&gt;&lt;property id=&quot;20307&quot; value=&quot;360&quot;/&gt;&lt;/object&gt;&lt;object type=&quot;3&quot; unique_id=&quot;10021&quot;&gt;&lt;property id=&quot;20148&quot; value=&quot;5&quot;/&gt;&lt;property id=&quot;20300&quot; value=&quot;Slide 18 - &amp;quot;Component 1 Reports – Selection Criteria&amp;quot;&quot;/&gt;&lt;property id=&quot;20307&quot; value=&quot;359&quot;/&gt;&lt;/object&gt;&lt;object type=&quot;3&quot; unique_id=&quot;10022&quot;&gt;&lt;property id=&quot;20148&quot; value=&quot;5&quot;/&gt;&lt;property id=&quot;20300&quot; value=&quot;Slide 19 - &amp;quot;Component 1 Reports – Viewer&amp;quot;&quot;/&gt;&lt;property id=&quot;20307&quot; value=&quot;361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8325</TotalTime>
  <Words>981</Words>
  <Application>Microsoft Office PowerPoint</Application>
  <PresentationFormat>On-screen Show (4:3)</PresentationFormat>
  <Paragraphs>211</Paragraphs>
  <Slides>25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QAD 2010 Template</vt:lpstr>
      <vt:lpstr>Reporting Overview</vt:lpstr>
      <vt:lpstr>Overview</vt:lpstr>
      <vt:lpstr>QAD Financials Reports</vt:lpstr>
      <vt:lpstr>QAD Reporting Framework (QRF)</vt:lpstr>
      <vt:lpstr>QRF History</vt:lpstr>
      <vt:lpstr>Reports Converted to QRF</vt:lpstr>
      <vt:lpstr>Running the QRF Version of a Converted Report</vt:lpstr>
      <vt:lpstr>QRF Reports – Selection Criteria</vt:lpstr>
      <vt:lpstr>QRF Reports – Viewer</vt:lpstr>
      <vt:lpstr>Customizing QRF Reports</vt:lpstr>
      <vt:lpstr>QRF Report Settings</vt:lpstr>
      <vt:lpstr>QRF Report Filters</vt:lpstr>
      <vt:lpstr>User-Defined Fields for QRF Reports</vt:lpstr>
      <vt:lpstr>Crystal Reports</vt:lpstr>
      <vt:lpstr>Crystal Reports Selection Screen</vt:lpstr>
      <vt:lpstr>Crystal Reports Output</vt:lpstr>
      <vt:lpstr>Customizing Crystal Reports</vt:lpstr>
      <vt:lpstr>Usage Customization – Crystal Reports</vt:lpstr>
      <vt:lpstr>Usage Customization – Crystal Reports</vt:lpstr>
      <vt:lpstr>Crystal Report Variants</vt:lpstr>
      <vt:lpstr>Crystal Report Variants</vt:lpstr>
      <vt:lpstr>Slide 22</vt:lpstr>
      <vt:lpstr>Slide 23</vt:lpstr>
      <vt:lpstr>Slide 24</vt:lpstr>
      <vt:lpstr>Slide 25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219</cp:revision>
  <dcterms:created xsi:type="dcterms:W3CDTF">2006-05-18T22:11:08Z</dcterms:created>
  <dcterms:modified xsi:type="dcterms:W3CDTF">2013-04-19T14:43:06Z</dcterms:modified>
</cp:coreProperties>
</file>