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</p:sldMasterIdLst>
  <p:notesMasterIdLst>
    <p:notesMasterId r:id="rId15"/>
  </p:notesMasterIdLst>
  <p:handoutMasterIdLst>
    <p:handoutMasterId r:id="rId16"/>
  </p:handoutMasterIdLst>
  <p:sldIdLst>
    <p:sldId id="264" r:id="rId2"/>
    <p:sldId id="310" r:id="rId3"/>
    <p:sldId id="269" r:id="rId4"/>
    <p:sldId id="307" r:id="rId5"/>
    <p:sldId id="274" r:id="rId6"/>
    <p:sldId id="272" r:id="rId7"/>
    <p:sldId id="273" r:id="rId8"/>
    <p:sldId id="281" r:id="rId9"/>
    <p:sldId id="293" r:id="rId10"/>
    <p:sldId id="308" r:id="rId11"/>
    <p:sldId id="294" r:id="rId12"/>
    <p:sldId id="311" r:id="rId13"/>
    <p:sldId id="309" r:id="rId14"/>
  </p:sldIdLst>
  <p:sldSz cx="9144000" cy="6858000" type="screen4x3"/>
  <p:notesSz cx="6858000" cy="9144000"/>
  <p:custDataLst>
    <p:tags r:id="rId17"/>
  </p:custDataLst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F4F4F"/>
    <a:srgbClr val="A3E0FF"/>
    <a:srgbClr val="AFD7FF"/>
    <a:srgbClr val="66CCFF"/>
    <a:srgbClr val="80B8DA"/>
    <a:srgbClr val="99CCFF"/>
    <a:srgbClr val="FEA46A"/>
    <a:srgbClr val="FF8500"/>
    <a:srgbClr val="FFE354"/>
    <a:srgbClr val="6A9913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224" autoAdjust="0"/>
    <p:restoredTop sz="76327" autoAdjust="0"/>
  </p:normalViewPr>
  <p:slideViewPr>
    <p:cSldViewPr snapToGrid="0">
      <p:cViewPr>
        <p:scale>
          <a:sx n="90" d="100"/>
          <a:sy n="90" d="100"/>
        </p:scale>
        <p:origin x="-594" y="-3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46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19046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19046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Arial" charset="0"/>
              </a:defRPr>
            </a:lvl1pPr>
          </a:lstStyle>
          <a:p>
            <a:r>
              <a:rPr lang="en-US"/>
              <a:t>2.2_1_quote to cash</a:t>
            </a:r>
          </a:p>
        </p:txBody>
      </p:sp>
      <p:sp>
        <p:nvSpPr>
          <p:cNvPr id="19046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fld id="{9CC13232-2F7E-4DDC-8DD8-EA971690686F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3993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3994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3994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3994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Arial" charset="0"/>
              </a:defRPr>
            </a:lvl1pPr>
          </a:lstStyle>
          <a:p>
            <a:r>
              <a:rPr lang="en-US"/>
              <a:t>2.2_1_quote to cash</a:t>
            </a:r>
          </a:p>
        </p:txBody>
      </p:sp>
      <p:sp>
        <p:nvSpPr>
          <p:cNvPr id="3994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fld id="{2E0BAFB8-F62B-4FBA-A7A8-654DBCC542AB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dt="0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en-US"/>
              <a:t>2.2_1_quote to cash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5506030-6B85-48E8-82C0-B89BB37AC0AC}" type="slidenum">
              <a:rPr lang="en-US"/>
              <a:pPr/>
              <a:t>1</a:t>
            </a:fld>
            <a:endParaRPr lang="en-US"/>
          </a:p>
        </p:txBody>
      </p:sp>
      <p:sp>
        <p:nvSpPr>
          <p:cNvPr id="1781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81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en-US"/>
              <a:t>2.2_1_quote to cash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1D20C06-E2DB-460A-A067-C785AC3067CE}" type="slidenum">
              <a:rPr lang="en-US"/>
              <a:pPr/>
              <a:t>11</a:t>
            </a:fld>
            <a:endParaRPr lang="en-US"/>
          </a:p>
        </p:txBody>
      </p:sp>
      <p:sp>
        <p:nvSpPr>
          <p:cNvPr id="2580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80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Invoice numbers generated using daybooks and daybook sets</a:t>
            </a:r>
          </a:p>
          <a:p>
            <a:pPr lvl="1"/>
            <a:r>
              <a:rPr lang="en-US"/>
              <a:t>Supports separate numbering by site, similar to VAT registers in European Accounting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 cstate="print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EF-SP-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EF-SP-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EF-SP-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7192710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EF-SP-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2369242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EF-SP-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2955355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EF-SP-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706750990"/>
      </p:ext>
    </p:extLst>
  </p:cSld>
  <p:clrMapOvr>
    <a:masterClrMapping/>
  </p:clrMapOvr>
  <p:hf sldNum="0" hd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19200" y="4648200"/>
            <a:ext cx="7467600" cy="762000"/>
          </a:xfrm>
        </p:spPr>
        <p:txBody>
          <a:bodyPr/>
          <a:lstStyle>
            <a:lvl1pPr algn="r">
              <a:defRPr sz="28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0244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19200" y="5410200"/>
            <a:ext cx="7467600" cy="762000"/>
          </a:xfrm>
        </p:spPr>
        <p:txBody>
          <a:bodyPr tIns="45720" bIns="45720"/>
          <a:lstStyle>
            <a:lvl1pPr marL="0" indent="0" algn="r">
              <a:buFont typeface="Webdings" pitchFamily="18" charset="2"/>
              <a:buNone/>
              <a:defRPr sz="2000" b="1"/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8229600" y="6638544"/>
            <a:ext cx="9144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r>
              <a:rPr lang="en-US" dirty="0" smtClean="0"/>
              <a:t>EF-SP-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1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0" b="0">
                <a:solidFill>
                  <a:schemeClr val="tx1"/>
                </a:solidFill>
              </a:rPr>
              <a:t>Sales Processing</a:t>
            </a:r>
          </a:p>
        </p:txBody>
      </p:sp>
      <p:sp>
        <p:nvSpPr>
          <p:cNvPr id="177155" name="Rectangle 3"/>
          <p:cNvSpPr>
            <a:spLocks noGrp="1" noChangeArrowheads="1"/>
          </p:cNvSpPr>
          <p:nvPr>
            <p:ph type="body" sz="quarter" idx="10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endParaRPr lang="en-US">
              <a:latin typeface="Arial" charset="0"/>
            </a:endParaRPr>
          </a:p>
          <a:p>
            <a:pPr>
              <a:lnSpc>
                <a:spcPct val="80000"/>
              </a:lnSpc>
            </a:pPr>
            <a:endParaRPr lang="en-US">
              <a:latin typeface="Arial" charset="0"/>
            </a:endParaRPr>
          </a:p>
          <a:p>
            <a:pPr>
              <a:lnSpc>
                <a:spcPct val="80000"/>
              </a:lnSpc>
            </a:pPr>
            <a:endParaRPr lang="en-US">
              <a:latin typeface="Arial" charset="0"/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IE" dirty="0" smtClean="0"/>
              <a:t>Enterprise </a:t>
            </a:r>
            <a:r>
              <a:rPr lang="en-IE" smtClean="0"/>
              <a:t>Financials Fundamentals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70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Customer Invoicing Process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EF-SP-110</a:t>
            </a:r>
            <a:endParaRPr lang="en-US"/>
          </a:p>
        </p:txBody>
      </p:sp>
      <p:pic>
        <p:nvPicPr>
          <p:cNvPr id="5" name="Picture 4" descr="AR-inv-map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90575" y="1171575"/>
            <a:ext cx="7372350" cy="4933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379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en-US" dirty="0"/>
              <a:t>Invoice numbers generated using daybooks and daybook sets</a:t>
            </a:r>
          </a:p>
          <a:p>
            <a:pPr lvl="1">
              <a:lnSpc>
                <a:spcPct val="90000"/>
              </a:lnSpc>
              <a:spcBef>
                <a:spcPts val="1200"/>
              </a:spcBef>
            </a:pPr>
            <a:r>
              <a:rPr lang="en-US" dirty="0"/>
              <a:t>Supports separate numbering by site</a:t>
            </a:r>
          </a:p>
          <a:p>
            <a:pPr lvl="1">
              <a:lnSpc>
                <a:spcPct val="90000"/>
              </a:lnSpc>
              <a:spcBef>
                <a:spcPts val="1200"/>
              </a:spcBef>
            </a:pPr>
            <a:r>
              <a:rPr lang="en-US" dirty="0"/>
              <a:t>Separate daybooks for SO invoices and financials invoices</a:t>
            </a:r>
          </a:p>
          <a:p>
            <a:pPr>
              <a:lnSpc>
                <a:spcPct val="90000"/>
              </a:lnSpc>
              <a:spcBef>
                <a:spcPts val="2400"/>
              </a:spcBef>
            </a:pPr>
            <a:r>
              <a:rPr lang="en-US" dirty="0"/>
              <a:t>Invoice post and </a:t>
            </a:r>
            <a:r>
              <a:rPr lang="en-US" dirty="0" smtClean="0"/>
              <a:t>print</a:t>
            </a:r>
            <a:endParaRPr lang="en-US" dirty="0"/>
          </a:p>
          <a:p>
            <a:pPr lvl="1">
              <a:lnSpc>
                <a:spcPct val="90000"/>
              </a:lnSpc>
              <a:spcBef>
                <a:spcPts val="1200"/>
              </a:spcBef>
            </a:pPr>
            <a:r>
              <a:rPr lang="en-US" dirty="0"/>
              <a:t>Only posted invoices can be printed</a:t>
            </a:r>
          </a:p>
          <a:p>
            <a:pPr lvl="2">
              <a:lnSpc>
                <a:spcPct val="90000"/>
              </a:lnSpc>
            </a:pPr>
            <a:r>
              <a:rPr lang="en-US" dirty="0"/>
              <a:t>Reprinting possible (Invoice print or reprint)</a:t>
            </a:r>
          </a:p>
          <a:p>
            <a:pPr lvl="2">
              <a:lnSpc>
                <a:spcPct val="90000"/>
              </a:lnSpc>
            </a:pPr>
            <a:r>
              <a:rPr lang="en-US" dirty="0"/>
              <a:t>Preview invoice print possible</a:t>
            </a:r>
          </a:p>
          <a:p>
            <a:pPr lvl="1">
              <a:lnSpc>
                <a:spcPct val="90000"/>
              </a:lnSpc>
              <a:spcBef>
                <a:spcPts val="1200"/>
              </a:spcBef>
            </a:pPr>
            <a:r>
              <a:rPr lang="en-US" dirty="0"/>
              <a:t>Shipper number data is </a:t>
            </a:r>
            <a:r>
              <a:rPr lang="en-US" dirty="0" smtClean="0"/>
              <a:t>passed </a:t>
            </a:r>
            <a:r>
              <a:rPr lang="en-US" dirty="0"/>
              <a:t>to </a:t>
            </a:r>
            <a:r>
              <a:rPr lang="en-US" dirty="0" smtClean="0"/>
              <a:t>Financials </a:t>
            </a:r>
            <a:r>
              <a:rPr lang="en-US" dirty="0"/>
              <a:t>invoice </a:t>
            </a:r>
            <a:r>
              <a:rPr lang="en-US" dirty="0" smtClean="0"/>
              <a:t>record</a:t>
            </a:r>
            <a:endParaRPr lang="en-US" dirty="0"/>
          </a:p>
        </p:txBody>
      </p:sp>
      <p:sp>
        <p:nvSpPr>
          <p:cNvPr id="229378" name="Rectangle 2"/>
          <p:cNvSpPr>
            <a:spLocks noGrp="1" noChangeArrowheads="1"/>
          </p:cNvSpPr>
          <p:nvPr>
            <p:ph type="title"/>
          </p:nvPr>
        </p:nvSpPr>
        <p:spPr>
          <a:xfrm>
            <a:off x="495300" y="201930"/>
            <a:ext cx="8229600" cy="708730"/>
          </a:xfrm>
        </p:spPr>
        <p:txBody>
          <a:bodyPr/>
          <a:lstStyle/>
          <a:p>
            <a:r>
              <a:rPr lang="en-US" dirty="0" smtClean="0"/>
              <a:t>Key Invoicing Points 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EF-SP-120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US" dirty="0" smtClean="0"/>
              <a:t>Correction invoices</a:t>
            </a:r>
          </a:p>
          <a:p>
            <a:pPr lvl="1">
              <a:lnSpc>
                <a:spcPct val="90000"/>
              </a:lnSpc>
              <a:spcBef>
                <a:spcPts val="1200"/>
              </a:spcBef>
            </a:pPr>
            <a:r>
              <a:rPr lang="en-US" dirty="0" smtClean="0"/>
              <a:t>Keep relationship with original invoice</a:t>
            </a:r>
          </a:p>
          <a:p>
            <a:pPr lvl="1">
              <a:lnSpc>
                <a:spcPct val="90000"/>
              </a:lnSpc>
              <a:spcBef>
                <a:spcPts val="1200"/>
              </a:spcBef>
            </a:pPr>
            <a:r>
              <a:rPr lang="en-US" dirty="0" smtClean="0"/>
              <a:t>All relevant detail automatically copied to the new sales order</a:t>
            </a:r>
          </a:p>
          <a:p>
            <a:pPr lvl="1">
              <a:lnSpc>
                <a:spcPct val="90000"/>
              </a:lnSpc>
              <a:spcBef>
                <a:spcPts val="1200"/>
              </a:spcBef>
            </a:pPr>
            <a:r>
              <a:rPr lang="en-US" dirty="0" smtClean="0"/>
              <a:t>Ship correction order to </a:t>
            </a:r>
            <a:r>
              <a:rPr lang="en-US" smtClean="0"/>
              <a:t>process returns</a:t>
            </a:r>
            <a:endParaRPr lang="en-US" dirty="0" smtClean="0"/>
          </a:p>
          <a:p>
            <a:pPr>
              <a:lnSpc>
                <a:spcPct val="90000"/>
              </a:lnSpc>
              <a:spcBef>
                <a:spcPts val="2400"/>
              </a:spcBef>
            </a:pPr>
            <a:r>
              <a:rPr lang="en-US" dirty="0" smtClean="0"/>
              <a:t>Reports</a:t>
            </a:r>
          </a:p>
          <a:p>
            <a:pPr lvl="1">
              <a:lnSpc>
                <a:spcPct val="90000"/>
              </a:lnSpc>
              <a:spcBef>
                <a:spcPts val="1200"/>
              </a:spcBef>
            </a:pPr>
            <a:r>
              <a:rPr lang="en-US" dirty="0" smtClean="0"/>
              <a:t>Invoice History Report (7.13.8)</a:t>
            </a:r>
          </a:p>
          <a:p>
            <a:pPr lvl="1">
              <a:lnSpc>
                <a:spcPct val="90000"/>
              </a:lnSpc>
              <a:spcBef>
                <a:spcPts val="1200"/>
              </a:spcBef>
            </a:pPr>
            <a:r>
              <a:rPr lang="en-US" dirty="0" smtClean="0"/>
              <a:t>Sales Order Tracking Inquiry (7.13.10)</a:t>
            </a:r>
          </a:p>
          <a:p>
            <a:pPr lvl="1">
              <a:lnSpc>
                <a:spcPct val="90000"/>
              </a:lnSpc>
              <a:spcBef>
                <a:spcPts val="1200"/>
              </a:spcBef>
            </a:pPr>
            <a:r>
              <a:rPr lang="en-US" dirty="0" smtClean="0"/>
              <a:t>Correction Invoice Link Report (7.13.6)</a:t>
            </a: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Key Invoicing Points – Continued 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EF-SP-125</a:t>
            </a:r>
            <a:endParaRPr lang="en-US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9075" name="Picture 3" descr="hands-on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57200" y="1899368"/>
            <a:ext cx="8229600" cy="3105302"/>
          </a:xfrm>
          <a:noFill/>
          <a:ln/>
        </p:spPr>
      </p:pic>
      <p:sp>
        <p:nvSpPr>
          <p:cNvPr id="2590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Hands-on Exercises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EF-SP-130</a:t>
            </a:r>
            <a:endParaRPr 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36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Functional overview</a:t>
            </a:r>
          </a:p>
          <a:p>
            <a:pPr lvl="1"/>
            <a:r>
              <a:rPr lang="en-US" dirty="0"/>
              <a:t>Process flows</a:t>
            </a:r>
          </a:p>
          <a:p>
            <a:pPr lvl="1"/>
            <a:r>
              <a:rPr lang="en-US" dirty="0"/>
              <a:t>Setup prerequisites</a:t>
            </a:r>
          </a:p>
          <a:p>
            <a:pPr>
              <a:spcBef>
                <a:spcPts val="1800"/>
              </a:spcBef>
            </a:pPr>
            <a:r>
              <a:rPr lang="en-US" dirty="0"/>
              <a:t>Hands on exercise</a:t>
            </a:r>
          </a:p>
        </p:txBody>
      </p:sp>
      <p:sp>
        <p:nvSpPr>
          <p:cNvPr id="2713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Overview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EF-SP-020</a:t>
            </a:r>
            <a:endParaRPr 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73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Process </a:t>
            </a:r>
            <a:r>
              <a:rPr lang="en-US" dirty="0" smtClean="0"/>
              <a:t>flows</a:t>
            </a:r>
            <a:endParaRPr lang="en-US" dirty="0"/>
          </a:p>
          <a:p>
            <a:pPr lvl="1"/>
            <a:r>
              <a:rPr lang="en-US" dirty="0"/>
              <a:t>Sales Order Management</a:t>
            </a:r>
          </a:p>
          <a:p>
            <a:pPr lvl="1">
              <a:buFontTx/>
              <a:buNone/>
            </a:pPr>
            <a:endParaRPr lang="en-US" dirty="0"/>
          </a:p>
          <a:p>
            <a:r>
              <a:rPr lang="en-US" dirty="0"/>
              <a:t>Setup prerequisites</a:t>
            </a:r>
          </a:p>
          <a:p>
            <a:pPr lvl="1"/>
            <a:r>
              <a:rPr lang="en-US" dirty="0"/>
              <a:t>Customer setup</a:t>
            </a:r>
          </a:p>
          <a:p>
            <a:pPr lvl="1"/>
            <a:r>
              <a:rPr lang="en-US" dirty="0"/>
              <a:t>Other setup parameters</a:t>
            </a:r>
          </a:p>
          <a:p>
            <a:pPr lvl="1"/>
            <a:endParaRPr lang="en-US" dirty="0"/>
          </a:p>
          <a:p>
            <a:r>
              <a:rPr lang="en-US" dirty="0"/>
              <a:t>Invoicing</a:t>
            </a:r>
          </a:p>
          <a:p>
            <a:pPr>
              <a:buFont typeface="Webdings" pitchFamily="18" charset="2"/>
              <a:buNone/>
            </a:pPr>
            <a:endParaRPr lang="en-US" dirty="0"/>
          </a:p>
        </p:txBody>
      </p:sp>
      <p:sp>
        <p:nvSpPr>
          <p:cNvPr id="2017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Functional Overview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EF-SP-040</a:t>
            </a:r>
            <a:endParaRPr 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/>
              <a:t>SO Process Flow</a:t>
            </a:r>
          </a:p>
        </p:txBody>
      </p:sp>
      <p:sp>
        <p:nvSpPr>
          <p:cNvPr id="7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EF-SP-050</a:t>
            </a:r>
            <a:endParaRPr lang="en-US"/>
          </a:p>
        </p:txBody>
      </p:sp>
      <p:pic>
        <p:nvPicPr>
          <p:cNvPr id="8" name="Picture 7" descr="So-flow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76237" y="1095375"/>
            <a:ext cx="8391525" cy="4667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851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Business Relation Create</a:t>
            </a:r>
          </a:p>
          <a:p>
            <a:pPr>
              <a:spcBef>
                <a:spcPts val="1800"/>
              </a:spcBef>
            </a:pPr>
            <a:r>
              <a:rPr lang="en-US" dirty="0"/>
              <a:t>Customer Create </a:t>
            </a:r>
            <a:r>
              <a:rPr lang="en-US" dirty="0" smtClean="0"/>
              <a:t>(Financial</a:t>
            </a:r>
            <a:r>
              <a:rPr lang="en-US" dirty="0"/>
              <a:t>)</a:t>
            </a:r>
          </a:p>
          <a:p>
            <a:pPr>
              <a:spcBef>
                <a:spcPts val="1800"/>
              </a:spcBef>
            </a:pPr>
            <a:r>
              <a:rPr lang="en-US" dirty="0"/>
              <a:t>Customer Data Maintenance </a:t>
            </a:r>
            <a:r>
              <a:rPr lang="en-US" dirty="0" smtClean="0"/>
              <a:t>(Operational</a:t>
            </a:r>
            <a:r>
              <a:rPr lang="en-US" dirty="0"/>
              <a:t>)</a:t>
            </a:r>
          </a:p>
          <a:p>
            <a:pPr lvl="1"/>
            <a:r>
              <a:rPr lang="en-US" dirty="0"/>
              <a:t>No SOs, quotes, or SSM transactions can be raised until operation data is set up</a:t>
            </a:r>
          </a:p>
          <a:p>
            <a:pPr>
              <a:spcBef>
                <a:spcPts val="1800"/>
              </a:spcBef>
            </a:pPr>
            <a:r>
              <a:rPr lang="en-US" dirty="0"/>
              <a:t>Bill-to, Ship-to, End user</a:t>
            </a:r>
          </a:p>
          <a:p>
            <a:pPr lvl="1"/>
            <a:r>
              <a:rPr lang="en-US" dirty="0"/>
              <a:t>Creation of ship-to and end user records directly in SOs and SSM </a:t>
            </a:r>
            <a:r>
              <a:rPr lang="en-US" dirty="0" smtClean="0"/>
              <a:t>transactions</a:t>
            </a:r>
            <a:endParaRPr lang="en-US" dirty="0"/>
          </a:p>
        </p:txBody>
      </p:sp>
      <p:sp>
        <p:nvSpPr>
          <p:cNvPr id="2068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Setup Prerequisites: Customer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EF-SP-060</a:t>
            </a:r>
            <a:endParaRPr 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03" name="Rectangle 3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 anchor="ctr"/>
          <a:lstStyle/>
          <a:p>
            <a:r>
              <a:rPr lang="en-US" dirty="0"/>
              <a:t>Business Relation Attributes</a:t>
            </a:r>
          </a:p>
        </p:txBody>
      </p:sp>
      <p:sp>
        <p:nvSpPr>
          <p:cNvPr id="26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EF-SP-070</a:t>
            </a:r>
            <a:endParaRPr lang="en-US"/>
          </a:p>
        </p:txBody>
      </p:sp>
      <p:sp>
        <p:nvSpPr>
          <p:cNvPr id="204802" name="Rectangle 2" descr="Newsprint"/>
          <p:cNvSpPr>
            <a:spLocks noChangeArrowheads="1"/>
          </p:cNvSpPr>
          <p:nvPr/>
        </p:nvSpPr>
        <p:spPr bwMode="auto">
          <a:xfrm>
            <a:off x="175200" y="950913"/>
            <a:ext cx="6271640" cy="4503737"/>
          </a:xfrm>
          <a:prstGeom prst="rect">
            <a:avLst/>
          </a:prstGeom>
          <a:solidFill>
            <a:schemeClr val="bg1">
              <a:lumMod val="95000"/>
            </a:schemeClr>
          </a:solidFill>
          <a:ln w="22225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204804" name="Rectangle 4"/>
          <p:cNvSpPr>
            <a:spLocks noChangeArrowheads="1"/>
          </p:cNvSpPr>
          <p:nvPr/>
        </p:nvSpPr>
        <p:spPr bwMode="auto">
          <a:xfrm>
            <a:off x="3630614" y="4378325"/>
            <a:ext cx="2462212" cy="719138"/>
          </a:xfrm>
          <a:prstGeom prst="rect">
            <a:avLst/>
          </a:prstGeom>
          <a:solidFill>
            <a:srgbClr val="AFD7FF"/>
          </a:solidFill>
          <a:ln w="22225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r>
              <a:rPr lang="en-US" sz="1800">
                <a:latin typeface="+mj-lt"/>
              </a:rPr>
              <a:t>Language</a:t>
            </a:r>
            <a:endParaRPr lang="en-US" sz="1200">
              <a:latin typeface="+mj-lt"/>
            </a:endParaRPr>
          </a:p>
        </p:txBody>
      </p:sp>
      <p:sp>
        <p:nvSpPr>
          <p:cNvPr id="204805" name="Rectangle 5"/>
          <p:cNvSpPr>
            <a:spLocks noChangeArrowheads="1"/>
          </p:cNvSpPr>
          <p:nvPr/>
        </p:nvSpPr>
        <p:spPr bwMode="auto">
          <a:xfrm>
            <a:off x="898525" y="2722563"/>
            <a:ext cx="2462213" cy="541337"/>
          </a:xfrm>
          <a:prstGeom prst="rect">
            <a:avLst/>
          </a:prstGeom>
          <a:solidFill>
            <a:srgbClr val="AFD7FF"/>
          </a:solidFill>
          <a:ln w="19050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r>
              <a:rPr lang="en-US" sz="1800">
                <a:latin typeface="+mj-lt"/>
              </a:rPr>
              <a:t>State </a:t>
            </a:r>
            <a:r>
              <a:rPr lang="en-US" sz="1600">
                <a:latin typeface="+mj-lt"/>
              </a:rPr>
              <a:t>(*)</a:t>
            </a:r>
          </a:p>
        </p:txBody>
      </p:sp>
      <p:sp>
        <p:nvSpPr>
          <p:cNvPr id="204806" name="Rectangle 6"/>
          <p:cNvSpPr>
            <a:spLocks noChangeArrowheads="1"/>
          </p:cNvSpPr>
          <p:nvPr/>
        </p:nvSpPr>
        <p:spPr bwMode="auto">
          <a:xfrm>
            <a:off x="898525" y="2103438"/>
            <a:ext cx="2462213" cy="477837"/>
          </a:xfrm>
          <a:prstGeom prst="rect">
            <a:avLst/>
          </a:prstGeom>
          <a:solidFill>
            <a:srgbClr val="AFD7FF"/>
          </a:solidFill>
          <a:ln w="19050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r>
              <a:rPr lang="en-US" sz="1800">
                <a:latin typeface="+mj-lt"/>
              </a:rPr>
              <a:t>Country</a:t>
            </a:r>
            <a:endParaRPr lang="en-US" sz="1200">
              <a:latin typeface="+mj-lt"/>
            </a:endParaRPr>
          </a:p>
        </p:txBody>
      </p:sp>
      <p:sp>
        <p:nvSpPr>
          <p:cNvPr id="204807" name="Text Box 7"/>
          <p:cNvSpPr txBox="1">
            <a:spLocks noChangeArrowheads="1"/>
          </p:cNvSpPr>
          <p:nvPr/>
        </p:nvSpPr>
        <p:spPr bwMode="auto">
          <a:xfrm>
            <a:off x="3501737" y="5597525"/>
            <a:ext cx="3376901" cy="5810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1600">
                <a:latin typeface="+mj-lt"/>
              </a:rPr>
              <a:t>(*) = optional </a:t>
            </a:r>
            <a:br>
              <a:rPr lang="en-US" sz="1600">
                <a:latin typeface="+mj-lt"/>
              </a:rPr>
            </a:br>
            <a:r>
              <a:rPr lang="en-US" sz="1600">
                <a:latin typeface="+mj-lt"/>
              </a:rPr>
              <a:t>(**) system predefined</a:t>
            </a:r>
          </a:p>
        </p:txBody>
      </p:sp>
      <p:sp>
        <p:nvSpPr>
          <p:cNvPr id="204808" name="Rectangle 8"/>
          <p:cNvSpPr>
            <a:spLocks noChangeArrowheads="1"/>
          </p:cNvSpPr>
          <p:nvPr/>
        </p:nvSpPr>
        <p:spPr bwMode="auto">
          <a:xfrm>
            <a:off x="885825" y="1277938"/>
            <a:ext cx="2462213" cy="668337"/>
          </a:xfrm>
          <a:prstGeom prst="rect">
            <a:avLst/>
          </a:prstGeom>
          <a:solidFill>
            <a:srgbClr val="AFD7FF"/>
          </a:solidFill>
          <a:ln w="19050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r>
              <a:rPr lang="en-US" sz="1800" dirty="0">
                <a:latin typeface="+mj-lt"/>
              </a:rPr>
              <a:t>Address Type</a:t>
            </a:r>
            <a:r>
              <a:rPr lang="en-US" sz="1600" dirty="0">
                <a:latin typeface="+mj-lt"/>
              </a:rPr>
              <a:t> (**)</a:t>
            </a:r>
          </a:p>
          <a:p>
            <a:r>
              <a:rPr lang="en-US" sz="1600" dirty="0">
                <a:latin typeface="+mj-lt"/>
              </a:rPr>
              <a:t>(</a:t>
            </a:r>
            <a:r>
              <a:rPr lang="en-US" sz="1400" dirty="0">
                <a:latin typeface="+mj-lt"/>
              </a:rPr>
              <a:t>Head Office; Reminder)</a:t>
            </a:r>
          </a:p>
        </p:txBody>
      </p:sp>
      <p:sp>
        <p:nvSpPr>
          <p:cNvPr id="204809" name="Rectangle 9"/>
          <p:cNvSpPr>
            <a:spLocks noChangeArrowheads="1"/>
          </p:cNvSpPr>
          <p:nvPr/>
        </p:nvSpPr>
        <p:spPr bwMode="auto">
          <a:xfrm>
            <a:off x="6561139" y="2840038"/>
            <a:ext cx="2462212" cy="719137"/>
          </a:xfrm>
          <a:prstGeom prst="rect">
            <a:avLst/>
          </a:prstGeom>
          <a:solidFill>
            <a:srgbClr val="A3E0FF"/>
          </a:solidFill>
          <a:ln w="22225" algn="ctr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1">
                <a:lumMod val="75000"/>
              </a:schemeClr>
            </a:outerShdw>
          </a:effectLst>
        </p:spPr>
        <p:txBody>
          <a:bodyPr wrap="none" anchor="ctr"/>
          <a:lstStyle/>
          <a:p>
            <a:r>
              <a:rPr lang="en-US" sz="1600" dirty="0">
                <a:latin typeface="+mj-lt"/>
              </a:rPr>
              <a:t>Business Relation</a:t>
            </a:r>
          </a:p>
        </p:txBody>
      </p:sp>
      <p:sp>
        <p:nvSpPr>
          <p:cNvPr id="204810" name="Rectangle 10"/>
          <p:cNvSpPr>
            <a:spLocks noChangeArrowheads="1"/>
          </p:cNvSpPr>
          <p:nvPr/>
        </p:nvSpPr>
        <p:spPr bwMode="auto">
          <a:xfrm>
            <a:off x="6561139" y="1587500"/>
            <a:ext cx="2462212" cy="719138"/>
          </a:xfrm>
          <a:prstGeom prst="rect">
            <a:avLst/>
          </a:prstGeom>
          <a:solidFill>
            <a:srgbClr val="A3E0FF"/>
          </a:solidFill>
          <a:ln w="22225" algn="ctr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1">
                <a:lumMod val="75000"/>
              </a:schemeClr>
            </a:outerShdw>
          </a:effectLst>
        </p:spPr>
        <p:txBody>
          <a:bodyPr wrap="none" anchor="ctr"/>
          <a:lstStyle/>
          <a:p>
            <a:r>
              <a:rPr lang="en-US" sz="1500" dirty="0">
                <a:latin typeface="+mj-lt"/>
              </a:rPr>
              <a:t>Corporate Group (*)</a:t>
            </a:r>
          </a:p>
        </p:txBody>
      </p:sp>
      <p:sp>
        <p:nvSpPr>
          <p:cNvPr id="204811" name="Rectangle 11"/>
          <p:cNvSpPr>
            <a:spLocks noChangeArrowheads="1"/>
          </p:cNvSpPr>
          <p:nvPr/>
        </p:nvSpPr>
        <p:spPr bwMode="auto">
          <a:xfrm>
            <a:off x="3592514" y="1582738"/>
            <a:ext cx="2462212" cy="719137"/>
          </a:xfrm>
          <a:prstGeom prst="rect">
            <a:avLst/>
          </a:prstGeom>
          <a:solidFill>
            <a:srgbClr val="AFD7FF"/>
          </a:solidFill>
          <a:ln w="19050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r>
              <a:rPr lang="en-US" sz="1800" dirty="0">
                <a:latin typeface="+mj-lt"/>
              </a:rPr>
              <a:t>Tax Class </a:t>
            </a:r>
            <a:r>
              <a:rPr lang="en-US" sz="1600" dirty="0">
                <a:latin typeface="+mj-lt"/>
              </a:rPr>
              <a:t>(*)</a:t>
            </a:r>
          </a:p>
        </p:txBody>
      </p:sp>
      <p:sp>
        <p:nvSpPr>
          <p:cNvPr id="204812" name="Rectangle 12"/>
          <p:cNvSpPr>
            <a:spLocks noChangeArrowheads="1"/>
          </p:cNvSpPr>
          <p:nvPr/>
        </p:nvSpPr>
        <p:spPr bwMode="auto">
          <a:xfrm>
            <a:off x="3600450" y="2506663"/>
            <a:ext cx="2462213" cy="719137"/>
          </a:xfrm>
          <a:prstGeom prst="rect">
            <a:avLst/>
          </a:prstGeom>
          <a:solidFill>
            <a:srgbClr val="AFD7FF"/>
          </a:solidFill>
          <a:ln w="19050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r>
              <a:rPr lang="en-US" sz="1800">
                <a:latin typeface="+mj-lt"/>
              </a:rPr>
              <a:t>Tax Usage </a:t>
            </a:r>
            <a:r>
              <a:rPr lang="en-US" sz="1600">
                <a:latin typeface="+mj-lt"/>
              </a:rPr>
              <a:t>(*)</a:t>
            </a:r>
          </a:p>
        </p:txBody>
      </p:sp>
      <p:sp>
        <p:nvSpPr>
          <p:cNvPr id="204813" name="Rectangle 13"/>
          <p:cNvSpPr>
            <a:spLocks noChangeArrowheads="1"/>
          </p:cNvSpPr>
          <p:nvPr/>
        </p:nvSpPr>
        <p:spPr bwMode="auto">
          <a:xfrm>
            <a:off x="3613150" y="3430588"/>
            <a:ext cx="2462213" cy="719137"/>
          </a:xfrm>
          <a:prstGeom prst="rect">
            <a:avLst/>
          </a:prstGeom>
          <a:solidFill>
            <a:srgbClr val="AFD7FF"/>
          </a:solidFill>
          <a:ln w="19050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r>
              <a:rPr lang="en-US" sz="1800">
                <a:latin typeface="+mj-lt"/>
              </a:rPr>
              <a:t>Tax Zone</a:t>
            </a:r>
            <a:endParaRPr lang="en-US" sz="1200">
              <a:latin typeface="+mj-lt"/>
            </a:endParaRPr>
          </a:p>
        </p:txBody>
      </p:sp>
      <p:sp>
        <p:nvSpPr>
          <p:cNvPr id="204814" name="Rectangle 14"/>
          <p:cNvSpPr>
            <a:spLocks noChangeArrowheads="1"/>
          </p:cNvSpPr>
          <p:nvPr/>
        </p:nvSpPr>
        <p:spPr bwMode="auto">
          <a:xfrm>
            <a:off x="898525" y="3392488"/>
            <a:ext cx="2462213" cy="515937"/>
          </a:xfrm>
          <a:prstGeom prst="rect">
            <a:avLst/>
          </a:prstGeom>
          <a:solidFill>
            <a:srgbClr val="AFD7FF"/>
          </a:solidFill>
          <a:ln w="19050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r>
              <a:rPr lang="en-US" sz="1800">
                <a:latin typeface="+mj-lt"/>
              </a:rPr>
              <a:t>County</a:t>
            </a:r>
            <a:r>
              <a:rPr lang="en-US" sz="1600">
                <a:latin typeface="+mj-lt"/>
              </a:rPr>
              <a:t> (*)</a:t>
            </a:r>
          </a:p>
        </p:txBody>
      </p:sp>
      <p:sp>
        <p:nvSpPr>
          <p:cNvPr id="204815" name="Text Box 15"/>
          <p:cNvSpPr txBox="1">
            <a:spLocks noChangeArrowheads="1"/>
          </p:cNvSpPr>
          <p:nvPr/>
        </p:nvSpPr>
        <p:spPr bwMode="auto">
          <a:xfrm>
            <a:off x="1844387" y="887413"/>
            <a:ext cx="3376901" cy="3693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 dirty="0">
                <a:latin typeface="+mj-lt"/>
              </a:rPr>
              <a:t>Address</a:t>
            </a:r>
          </a:p>
        </p:txBody>
      </p:sp>
      <p:cxnSp>
        <p:nvCxnSpPr>
          <p:cNvPr id="204816" name="AutoShape 16"/>
          <p:cNvCxnSpPr>
            <a:cxnSpLocks noChangeShapeType="1"/>
            <a:stCxn id="204802" idx="3"/>
            <a:endCxn id="204809" idx="1"/>
          </p:cNvCxnSpPr>
          <p:nvPr/>
        </p:nvCxnSpPr>
        <p:spPr bwMode="auto">
          <a:xfrm flipV="1">
            <a:off x="6446840" y="3199607"/>
            <a:ext cx="114299" cy="3175"/>
          </a:xfrm>
          <a:prstGeom prst="straightConnector1">
            <a:avLst/>
          </a:prstGeom>
          <a:noFill/>
          <a:ln w="28575">
            <a:solidFill>
              <a:srgbClr val="4F4F4F"/>
            </a:solidFill>
            <a:round/>
            <a:headEnd/>
            <a:tailEnd type="arrow" w="med" len="med"/>
          </a:ln>
          <a:effectLst/>
        </p:spPr>
      </p:cxnSp>
      <p:cxnSp>
        <p:nvCxnSpPr>
          <p:cNvPr id="204817" name="AutoShape 17"/>
          <p:cNvCxnSpPr>
            <a:cxnSpLocks noChangeShapeType="1"/>
            <a:stCxn id="204810" idx="2"/>
            <a:endCxn id="204809" idx="0"/>
          </p:cNvCxnSpPr>
          <p:nvPr/>
        </p:nvCxnSpPr>
        <p:spPr bwMode="auto">
          <a:xfrm rot="5400000">
            <a:off x="7525545" y="2573338"/>
            <a:ext cx="533400" cy="1588"/>
          </a:xfrm>
          <a:prstGeom prst="straightConnector1">
            <a:avLst/>
          </a:prstGeom>
          <a:noFill/>
          <a:ln w="28575">
            <a:solidFill>
              <a:srgbClr val="4F4F4F"/>
            </a:solidFill>
            <a:round/>
            <a:headEnd/>
            <a:tailEnd type="arrow" w="med" len="med"/>
          </a:ln>
          <a:effectLst/>
        </p:spPr>
      </p:cxnSp>
      <p:cxnSp>
        <p:nvCxnSpPr>
          <p:cNvPr id="204818" name="AutoShape 18"/>
          <p:cNvCxnSpPr>
            <a:cxnSpLocks noChangeShapeType="1"/>
            <a:stCxn id="204806" idx="3"/>
            <a:endCxn id="204813" idx="1"/>
          </p:cNvCxnSpPr>
          <p:nvPr/>
        </p:nvCxnSpPr>
        <p:spPr bwMode="auto">
          <a:xfrm>
            <a:off x="3360738" y="2342357"/>
            <a:ext cx="252412" cy="1447800"/>
          </a:xfrm>
          <a:prstGeom prst="bentConnector3">
            <a:avLst>
              <a:gd name="adj1" fmla="val 50000"/>
            </a:avLst>
          </a:prstGeom>
          <a:noFill/>
          <a:ln w="22225">
            <a:solidFill>
              <a:srgbClr val="4F4F4F"/>
            </a:solidFill>
            <a:miter lim="800000"/>
            <a:headEnd/>
            <a:tailEnd type="triangle" w="med" len="med"/>
          </a:ln>
          <a:effectLst/>
        </p:spPr>
      </p:cxnSp>
      <p:cxnSp>
        <p:nvCxnSpPr>
          <p:cNvPr id="204819" name="AutoShape 19"/>
          <p:cNvCxnSpPr>
            <a:cxnSpLocks noChangeShapeType="1"/>
            <a:stCxn id="204805" idx="3"/>
            <a:endCxn id="204813" idx="1"/>
          </p:cNvCxnSpPr>
          <p:nvPr/>
        </p:nvCxnSpPr>
        <p:spPr bwMode="auto">
          <a:xfrm>
            <a:off x="3360738" y="2993232"/>
            <a:ext cx="252412" cy="796925"/>
          </a:xfrm>
          <a:prstGeom prst="bentConnector3">
            <a:avLst>
              <a:gd name="adj1" fmla="val 50000"/>
            </a:avLst>
          </a:prstGeom>
          <a:noFill/>
          <a:ln w="22225">
            <a:solidFill>
              <a:srgbClr val="4F4F4F"/>
            </a:solidFill>
            <a:miter lim="800000"/>
            <a:headEnd/>
            <a:tailEnd type="triangle" w="med" len="med"/>
          </a:ln>
          <a:effectLst/>
        </p:spPr>
      </p:cxnSp>
      <p:cxnSp>
        <p:nvCxnSpPr>
          <p:cNvPr id="204820" name="AutoShape 20"/>
          <p:cNvCxnSpPr>
            <a:cxnSpLocks noChangeShapeType="1"/>
            <a:stCxn id="204814" idx="3"/>
            <a:endCxn id="204813" idx="1"/>
          </p:cNvCxnSpPr>
          <p:nvPr/>
        </p:nvCxnSpPr>
        <p:spPr bwMode="auto">
          <a:xfrm>
            <a:off x="3360738" y="3650457"/>
            <a:ext cx="252412" cy="139700"/>
          </a:xfrm>
          <a:prstGeom prst="bentConnector3">
            <a:avLst>
              <a:gd name="adj1" fmla="val 50000"/>
            </a:avLst>
          </a:prstGeom>
          <a:noFill/>
          <a:ln w="28575">
            <a:solidFill>
              <a:srgbClr val="4F4F4F"/>
            </a:solidFill>
            <a:miter lim="800000"/>
            <a:headEnd/>
            <a:tailEnd type="triangle" w="med" len="med"/>
          </a:ln>
          <a:effectLst/>
        </p:spPr>
      </p:cxnSp>
      <p:cxnSp>
        <p:nvCxnSpPr>
          <p:cNvPr id="204821" name="AutoShape 21"/>
          <p:cNvCxnSpPr>
            <a:cxnSpLocks noChangeShapeType="1"/>
            <a:stCxn id="204804" idx="3"/>
            <a:endCxn id="204809" idx="2"/>
          </p:cNvCxnSpPr>
          <p:nvPr/>
        </p:nvCxnSpPr>
        <p:spPr bwMode="auto">
          <a:xfrm flipV="1">
            <a:off x="6092826" y="3559175"/>
            <a:ext cx="1699419" cy="1178719"/>
          </a:xfrm>
          <a:prstGeom prst="bentConnector2">
            <a:avLst/>
          </a:prstGeom>
          <a:noFill/>
          <a:ln w="28575">
            <a:solidFill>
              <a:srgbClr val="4F4F4F"/>
            </a:solidFill>
            <a:miter lim="800000"/>
            <a:headEnd/>
            <a:tailEnd type="arrow" w="med" len="med"/>
          </a:ln>
          <a:effectLst/>
        </p:spPr>
      </p:cxnSp>
      <p:sp>
        <p:nvSpPr>
          <p:cNvPr id="204822" name="Rectangle 22"/>
          <p:cNvSpPr>
            <a:spLocks noChangeArrowheads="1"/>
          </p:cNvSpPr>
          <p:nvPr/>
        </p:nvSpPr>
        <p:spPr bwMode="auto">
          <a:xfrm>
            <a:off x="898525" y="4052888"/>
            <a:ext cx="2462213" cy="515937"/>
          </a:xfrm>
          <a:prstGeom prst="rect">
            <a:avLst/>
          </a:prstGeom>
          <a:solidFill>
            <a:srgbClr val="AFD7FF"/>
          </a:solidFill>
          <a:ln w="19050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r>
              <a:rPr lang="en-US" sz="1800">
                <a:latin typeface="+mj-lt"/>
              </a:rPr>
              <a:t>City</a:t>
            </a:r>
            <a:r>
              <a:rPr lang="en-US" sz="1600">
                <a:latin typeface="+mj-lt"/>
              </a:rPr>
              <a:t> (*)</a:t>
            </a:r>
          </a:p>
        </p:txBody>
      </p:sp>
      <p:sp>
        <p:nvSpPr>
          <p:cNvPr id="204823" name="Rectangle 23"/>
          <p:cNvSpPr>
            <a:spLocks noChangeArrowheads="1"/>
          </p:cNvSpPr>
          <p:nvPr/>
        </p:nvSpPr>
        <p:spPr bwMode="auto">
          <a:xfrm>
            <a:off x="898525" y="4725988"/>
            <a:ext cx="2462213" cy="515937"/>
          </a:xfrm>
          <a:prstGeom prst="rect">
            <a:avLst/>
          </a:prstGeom>
          <a:solidFill>
            <a:srgbClr val="AFD7FF"/>
          </a:solidFill>
          <a:ln w="19050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r>
              <a:rPr lang="en-US" sz="1800" dirty="0">
                <a:latin typeface="+mj-lt"/>
              </a:rPr>
              <a:t>Post code</a:t>
            </a:r>
            <a:r>
              <a:rPr lang="en-US" sz="1600" dirty="0">
                <a:latin typeface="+mj-lt"/>
              </a:rPr>
              <a:t>(*)</a:t>
            </a:r>
          </a:p>
        </p:txBody>
      </p:sp>
      <p:cxnSp>
        <p:nvCxnSpPr>
          <p:cNvPr id="204824" name="AutoShape 24"/>
          <p:cNvCxnSpPr>
            <a:cxnSpLocks noChangeShapeType="1"/>
            <a:stCxn id="204822" idx="3"/>
            <a:endCxn id="204813" idx="1"/>
          </p:cNvCxnSpPr>
          <p:nvPr/>
        </p:nvCxnSpPr>
        <p:spPr bwMode="auto">
          <a:xfrm flipV="1">
            <a:off x="3360738" y="3790157"/>
            <a:ext cx="252412" cy="520700"/>
          </a:xfrm>
          <a:prstGeom prst="bentConnector3">
            <a:avLst>
              <a:gd name="adj1" fmla="val 50000"/>
            </a:avLst>
          </a:prstGeom>
          <a:noFill/>
          <a:ln w="28575">
            <a:solidFill>
              <a:srgbClr val="4F4F4F"/>
            </a:solidFill>
            <a:miter lim="800000"/>
            <a:headEnd/>
            <a:tailEnd type="triangle" w="med" len="med"/>
          </a:ln>
          <a:effectLst/>
        </p:spPr>
      </p:cxnSp>
      <p:cxnSp>
        <p:nvCxnSpPr>
          <p:cNvPr id="204825" name="AutoShape 25"/>
          <p:cNvCxnSpPr>
            <a:cxnSpLocks noChangeShapeType="1"/>
            <a:stCxn id="204823" idx="3"/>
            <a:endCxn id="204813" idx="1"/>
          </p:cNvCxnSpPr>
          <p:nvPr/>
        </p:nvCxnSpPr>
        <p:spPr bwMode="auto">
          <a:xfrm flipV="1">
            <a:off x="3360738" y="3790157"/>
            <a:ext cx="252412" cy="1193800"/>
          </a:xfrm>
          <a:prstGeom prst="bentConnector3">
            <a:avLst>
              <a:gd name="adj1" fmla="val 50000"/>
            </a:avLst>
          </a:prstGeom>
          <a:noFill/>
          <a:ln w="28575">
            <a:solidFill>
              <a:srgbClr val="4F4F4F"/>
            </a:solidFill>
            <a:miter lim="800000"/>
            <a:headEnd/>
            <a:tailEnd type="arrow" w="med" len="med"/>
          </a:ln>
          <a:effectLst/>
        </p:spPr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826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 anchor="ctr"/>
          <a:lstStyle/>
          <a:p>
            <a:r>
              <a:rPr lang="en-US"/>
              <a:t>Customer Attributes</a:t>
            </a:r>
          </a:p>
        </p:txBody>
      </p:sp>
      <p:sp>
        <p:nvSpPr>
          <p:cNvPr id="2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EF-SP-080</a:t>
            </a:r>
            <a:endParaRPr lang="en-US"/>
          </a:p>
        </p:txBody>
      </p:sp>
      <p:sp>
        <p:nvSpPr>
          <p:cNvPr id="205827" name="Rectangle 3"/>
          <p:cNvSpPr>
            <a:spLocks noChangeArrowheads="1"/>
          </p:cNvSpPr>
          <p:nvPr/>
        </p:nvSpPr>
        <p:spPr bwMode="auto">
          <a:xfrm>
            <a:off x="3371850" y="1158875"/>
            <a:ext cx="2366963" cy="719138"/>
          </a:xfrm>
          <a:prstGeom prst="rect">
            <a:avLst/>
          </a:prstGeom>
          <a:solidFill>
            <a:srgbClr val="A3E0FF"/>
          </a:solidFill>
          <a:ln w="19050" algn="ctr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1">
                <a:lumMod val="75000"/>
              </a:schemeClr>
            </a:outerShdw>
          </a:effectLst>
        </p:spPr>
        <p:txBody>
          <a:bodyPr wrap="none" anchor="ctr"/>
          <a:lstStyle/>
          <a:p>
            <a:r>
              <a:rPr lang="en-US" sz="1800" dirty="0">
                <a:latin typeface="+mj-lt"/>
              </a:rPr>
              <a:t>Business Relation</a:t>
            </a:r>
            <a:endParaRPr lang="en-US" sz="1600" dirty="0">
              <a:latin typeface="+mj-lt"/>
            </a:endParaRPr>
          </a:p>
        </p:txBody>
      </p:sp>
      <p:sp>
        <p:nvSpPr>
          <p:cNvPr id="205828" name="Rectangle 4"/>
          <p:cNvSpPr>
            <a:spLocks noChangeArrowheads="1"/>
          </p:cNvSpPr>
          <p:nvPr/>
        </p:nvSpPr>
        <p:spPr bwMode="auto">
          <a:xfrm>
            <a:off x="3457575" y="2219325"/>
            <a:ext cx="2205038" cy="719138"/>
          </a:xfrm>
          <a:prstGeom prst="rect">
            <a:avLst/>
          </a:prstGeom>
          <a:solidFill>
            <a:srgbClr val="A3E0FF"/>
          </a:solidFill>
          <a:ln w="19050" algn="ctr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1">
                <a:lumMod val="75000"/>
              </a:schemeClr>
            </a:outerShdw>
          </a:effectLst>
        </p:spPr>
        <p:txBody>
          <a:bodyPr wrap="none" anchor="ctr"/>
          <a:lstStyle/>
          <a:p>
            <a:r>
              <a:rPr lang="en-US" sz="1800" dirty="0">
                <a:latin typeface="+mj-lt"/>
              </a:rPr>
              <a:t>Customer</a:t>
            </a:r>
            <a:endParaRPr lang="en-US" sz="1600" dirty="0">
              <a:latin typeface="+mj-lt"/>
            </a:endParaRPr>
          </a:p>
        </p:txBody>
      </p:sp>
      <p:cxnSp>
        <p:nvCxnSpPr>
          <p:cNvPr id="205829" name="AutoShape 5"/>
          <p:cNvCxnSpPr>
            <a:cxnSpLocks noChangeShapeType="1"/>
            <a:stCxn id="205827" idx="2"/>
            <a:endCxn id="205828" idx="0"/>
          </p:cNvCxnSpPr>
          <p:nvPr/>
        </p:nvCxnSpPr>
        <p:spPr bwMode="auto">
          <a:xfrm rot="16200000" flipH="1">
            <a:off x="4387057" y="2046288"/>
            <a:ext cx="341312" cy="4762"/>
          </a:xfrm>
          <a:prstGeom prst="straightConnector1">
            <a:avLst/>
          </a:prstGeom>
          <a:solidFill>
            <a:schemeClr val="accent1">
              <a:lumMod val="20000"/>
              <a:lumOff val="80000"/>
            </a:schemeClr>
          </a:solidFill>
          <a:ln w="28575">
            <a:solidFill>
              <a:srgbClr val="4F4F4F"/>
            </a:solidFill>
            <a:round/>
            <a:headEnd/>
            <a:tailEnd type="arrow" w="med" len="med"/>
          </a:ln>
          <a:effectLst/>
        </p:spPr>
      </p:cxnSp>
      <p:sp>
        <p:nvSpPr>
          <p:cNvPr id="205830" name="Rectangle 6"/>
          <p:cNvSpPr>
            <a:spLocks noChangeArrowheads="1"/>
          </p:cNvSpPr>
          <p:nvPr/>
        </p:nvSpPr>
        <p:spPr bwMode="auto">
          <a:xfrm>
            <a:off x="6278563" y="1163638"/>
            <a:ext cx="2379662" cy="719137"/>
          </a:xfrm>
          <a:prstGeom prst="rect">
            <a:avLst/>
          </a:prstGeom>
          <a:solidFill>
            <a:srgbClr val="AFD7FF"/>
          </a:solidFill>
          <a:ln w="19050" algn="ctr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1">
                <a:lumMod val="75000"/>
              </a:schemeClr>
            </a:outerShdw>
          </a:effectLst>
        </p:spPr>
        <p:txBody>
          <a:bodyPr wrap="none" anchor="ctr"/>
          <a:lstStyle/>
          <a:p>
            <a:r>
              <a:rPr lang="en-US" sz="1800" dirty="0">
                <a:latin typeface="+mj-lt"/>
              </a:rPr>
              <a:t>Customer Type</a:t>
            </a:r>
            <a:r>
              <a:rPr lang="en-US" sz="1600" dirty="0">
                <a:latin typeface="+mj-lt"/>
              </a:rPr>
              <a:t> (*)</a:t>
            </a:r>
          </a:p>
        </p:txBody>
      </p:sp>
      <p:sp>
        <p:nvSpPr>
          <p:cNvPr id="205831" name="Rectangle 7"/>
          <p:cNvSpPr>
            <a:spLocks noChangeArrowheads="1"/>
          </p:cNvSpPr>
          <p:nvPr/>
        </p:nvSpPr>
        <p:spPr bwMode="auto">
          <a:xfrm>
            <a:off x="514351" y="1162050"/>
            <a:ext cx="2336800" cy="719138"/>
          </a:xfrm>
          <a:prstGeom prst="rect">
            <a:avLst/>
          </a:prstGeom>
          <a:solidFill>
            <a:srgbClr val="AFD7FF"/>
          </a:solidFill>
          <a:ln w="19050" algn="ctr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1">
                <a:lumMod val="75000"/>
              </a:schemeClr>
            </a:outerShdw>
          </a:effectLst>
        </p:spPr>
        <p:txBody>
          <a:bodyPr wrap="none" anchor="ctr"/>
          <a:lstStyle/>
          <a:p>
            <a:r>
              <a:rPr lang="en-US" sz="1800" dirty="0">
                <a:latin typeface="+mj-lt"/>
              </a:rPr>
              <a:t>Control Account </a:t>
            </a:r>
            <a:br>
              <a:rPr lang="en-US" sz="1800" dirty="0">
                <a:latin typeface="+mj-lt"/>
              </a:rPr>
            </a:br>
            <a:r>
              <a:rPr lang="en-US" sz="1800" dirty="0">
                <a:latin typeface="+mj-lt"/>
              </a:rPr>
              <a:t>Profiles</a:t>
            </a:r>
            <a:endParaRPr lang="en-US" sz="1600" dirty="0">
              <a:latin typeface="+mj-lt"/>
            </a:endParaRPr>
          </a:p>
        </p:txBody>
      </p:sp>
      <p:sp>
        <p:nvSpPr>
          <p:cNvPr id="205832" name="Rectangle 8"/>
          <p:cNvSpPr>
            <a:spLocks noChangeArrowheads="1"/>
          </p:cNvSpPr>
          <p:nvPr/>
        </p:nvSpPr>
        <p:spPr bwMode="auto">
          <a:xfrm>
            <a:off x="514351" y="2225675"/>
            <a:ext cx="2336800" cy="719138"/>
          </a:xfrm>
          <a:prstGeom prst="rect">
            <a:avLst/>
          </a:prstGeom>
          <a:solidFill>
            <a:srgbClr val="AFD7FF"/>
          </a:solidFill>
          <a:ln w="19050" algn="ctr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1">
                <a:lumMod val="75000"/>
              </a:schemeClr>
            </a:outerShdw>
          </a:effectLst>
        </p:spPr>
        <p:txBody>
          <a:bodyPr wrap="none" anchor="ctr"/>
          <a:lstStyle/>
          <a:p>
            <a:r>
              <a:rPr lang="en-US" sz="1800" dirty="0">
                <a:latin typeface="+mj-lt"/>
              </a:rPr>
              <a:t>Sales Account </a:t>
            </a:r>
            <a:br>
              <a:rPr lang="en-US" sz="1800" dirty="0">
                <a:latin typeface="+mj-lt"/>
              </a:rPr>
            </a:br>
            <a:r>
              <a:rPr lang="en-US" sz="1800" dirty="0">
                <a:latin typeface="+mj-lt"/>
              </a:rPr>
              <a:t>Profile </a:t>
            </a:r>
            <a:r>
              <a:rPr lang="en-US" sz="1600" dirty="0">
                <a:latin typeface="+mj-lt"/>
              </a:rPr>
              <a:t>(*)</a:t>
            </a:r>
          </a:p>
        </p:txBody>
      </p:sp>
      <p:sp>
        <p:nvSpPr>
          <p:cNvPr id="205833" name="Rectangle 9"/>
          <p:cNvSpPr>
            <a:spLocks noChangeArrowheads="1"/>
          </p:cNvSpPr>
          <p:nvPr/>
        </p:nvSpPr>
        <p:spPr bwMode="auto">
          <a:xfrm>
            <a:off x="514351" y="3265488"/>
            <a:ext cx="2336800" cy="719137"/>
          </a:xfrm>
          <a:prstGeom prst="rect">
            <a:avLst/>
          </a:prstGeom>
          <a:solidFill>
            <a:srgbClr val="AFD7FF"/>
          </a:solidFill>
          <a:ln w="19050" algn="ctr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1">
                <a:lumMod val="75000"/>
              </a:schemeClr>
            </a:outerShdw>
          </a:effectLst>
        </p:spPr>
        <p:txBody>
          <a:bodyPr wrap="none" anchor="ctr"/>
          <a:lstStyle/>
          <a:p>
            <a:r>
              <a:rPr lang="en-US" sz="1800" dirty="0">
                <a:latin typeface="+mj-lt"/>
              </a:rPr>
              <a:t>Credit Term</a:t>
            </a:r>
          </a:p>
        </p:txBody>
      </p:sp>
      <p:sp>
        <p:nvSpPr>
          <p:cNvPr id="205834" name="Rectangle 10"/>
          <p:cNvSpPr>
            <a:spLocks noChangeArrowheads="1"/>
          </p:cNvSpPr>
          <p:nvPr/>
        </p:nvSpPr>
        <p:spPr bwMode="auto">
          <a:xfrm>
            <a:off x="517526" y="4281488"/>
            <a:ext cx="2336800" cy="719137"/>
          </a:xfrm>
          <a:prstGeom prst="rect">
            <a:avLst/>
          </a:prstGeom>
          <a:solidFill>
            <a:srgbClr val="AFD7FF"/>
          </a:solidFill>
          <a:ln w="19050" algn="ctr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1">
                <a:lumMod val="75000"/>
              </a:schemeClr>
            </a:outerShdw>
          </a:effectLst>
        </p:spPr>
        <p:txBody>
          <a:bodyPr wrap="none" anchor="ctr"/>
          <a:lstStyle/>
          <a:p>
            <a:r>
              <a:rPr lang="en-US" sz="1800" dirty="0">
                <a:latin typeface="+mj-lt"/>
              </a:rPr>
              <a:t>Invoice Status</a:t>
            </a:r>
          </a:p>
          <a:p>
            <a:r>
              <a:rPr lang="en-US" sz="1800" dirty="0">
                <a:latin typeface="+mj-lt"/>
              </a:rPr>
              <a:t> Code</a:t>
            </a:r>
          </a:p>
        </p:txBody>
      </p:sp>
      <p:sp>
        <p:nvSpPr>
          <p:cNvPr id="205835" name="Rectangle 11"/>
          <p:cNvSpPr>
            <a:spLocks noChangeArrowheads="1"/>
          </p:cNvSpPr>
          <p:nvPr/>
        </p:nvSpPr>
        <p:spPr bwMode="auto">
          <a:xfrm>
            <a:off x="6253163" y="2225675"/>
            <a:ext cx="2379662" cy="719138"/>
          </a:xfrm>
          <a:prstGeom prst="rect">
            <a:avLst/>
          </a:prstGeom>
          <a:solidFill>
            <a:srgbClr val="AFD7FF"/>
          </a:solidFill>
          <a:ln w="19050" algn="ctr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1">
                <a:lumMod val="75000"/>
              </a:schemeClr>
            </a:outerShdw>
          </a:effectLst>
        </p:spPr>
        <p:txBody>
          <a:bodyPr wrap="none" anchor="ctr"/>
          <a:lstStyle/>
          <a:p>
            <a:r>
              <a:rPr lang="en-US" sz="1800" dirty="0">
                <a:latin typeface="+mj-lt"/>
              </a:rPr>
              <a:t>Bank Account </a:t>
            </a:r>
            <a:br>
              <a:rPr lang="en-US" sz="1800" dirty="0">
                <a:latin typeface="+mj-lt"/>
              </a:rPr>
            </a:br>
            <a:r>
              <a:rPr lang="en-US" sz="1800" dirty="0">
                <a:latin typeface="+mj-lt"/>
              </a:rPr>
              <a:t>Validation Code</a:t>
            </a:r>
          </a:p>
        </p:txBody>
      </p:sp>
      <p:sp>
        <p:nvSpPr>
          <p:cNvPr id="205836" name="Rectangle 12"/>
          <p:cNvSpPr>
            <a:spLocks noChangeArrowheads="1"/>
          </p:cNvSpPr>
          <p:nvPr/>
        </p:nvSpPr>
        <p:spPr bwMode="auto">
          <a:xfrm>
            <a:off x="6276974" y="4276725"/>
            <a:ext cx="2379663" cy="719138"/>
          </a:xfrm>
          <a:prstGeom prst="rect">
            <a:avLst/>
          </a:prstGeom>
          <a:solidFill>
            <a:srgbClr val="AFD7FF"/>
          </a:solidFill>
          <a:ln w="19050" algn="ctr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1">
                <a:lumMod val="75000"/>
              </a:schemeClr>
            </a:outerShdw>
          </a:effectLst>
        </p:spPr>
        <p:txBody>
          <a:bodyPr wrap="none" anchor="ctr"/>
          <a:lstStyle/>
          <a:p>
            <a:r>
              <a:rPr lang="en-US" sz="1800" dirty="0">
                <a:latin typeface="+mj-lt"/>
              </a:rPr>
              <a:t>Tax Parameters</a:t>
            </a:r>
          </a:p>
        </p:txBody>
      </p:sp>
      <p:sp>
        <p:nvSpPr>
          <p:cNvPr id="205844" name="Rectangle 20"/>
          <p:cNvSpPr>
            <a:spLocks noChangeArrowheads="1"/>
          </p:cNvSpPr>
          <p:nvPr/>
        </p:nvSpPr>
        <p:spPr bwMode="auto">
          <a:xfrm>
            <a:off x="6269038" y="3273425"/>
            <a:ext cx="2379662" cy="719138"/>
          </a:xfrm>
          <a:prstGeom prst="rect">
            <a:avLst/>
          </a:prstGeom>
          <a:solidFill>
            <a:srgbClr val="AFD7FF"/>
          </a:solidFill>
          <a:ln w="19050" algn="ctr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1">
                <a:lumMod val="75000"/>
              </a:schemeClr>
            </a:outerShdw>
          </a:effectLst>
        </p:spPr>
        <p:txBody>
          <a:bodyPr wrap="none" anchor="ctr"/>
          <a:lstStyle/>
          <a:p>
            <a:r>
              <a:rPr lang="en-US" sz="1800" dirty="0">
                <a:latin typeface="+mj-lt"/>
              </a:rPr>
              <a:t>Bank </a:t>
            </a:r>
            <a:br>
              <a:rPr lang="en-US" sz="1800" dirty="0">
                <a:latin typeface="+mj-lt"/>
              </a:rPr>
            </a:br>
            <a:r>
              <a:rPr lang="en-US" sz="1800" dirty="0">
                <a:latin typeface="+mj-lt"/>
              </a:rPr>
              <a:t>Payment Format</a:t>
            </a:r>
          </a:p>
        </p:txBody>
      </p:sp>
      <p:sp>
        <p:nvSpPr>
          <p:cNvPr id="205846" name="Rectangle 22"/>
          <p:cNvSpPr>
            <a:spLocks noChangeArrowheads="1"/>
          </p:cNvSpPr>
          <p:nvPr/>
        </p:nvSpPr>
        <p:spPr bwMode="auto">
          <a:xfrm>
            <a:off x="506412" y="5299075"/>
            <a:ext cx="2336801" cy="719138"/>
          </a:xfrm>
          <a:prstGeom prst="rect">
            <a:avLst/>
          </a:prstGeom>
          <a:solidFill>
            <a:srgbClr val="AFD7FF"/>
          </a:solidFill>
          <a:ln w="19050" algn="ctr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1">
                <a:lumMod val="75000"/>
              </a:schemeClr>
            </a:outerShdw>
          </a:effectLst>
        </p:spPr>
        <p:txBody>
          <a:bodyPr wrap="none" anchor="ctr"/>
          <a:lstStyle/>
          <a:p>
            <a:r>
              <a:rPr lang="en-US" sz="1800" dirty="0">
                <a:latin typeface="+mj-lt"/>
              </a:rPr>
              <a:t>Credit Limit</a:t>
            </a:r>
          </a:p>
        </p:txBody>
      </p:sp>
      <p:cxnSp>
        <p:nvCxnSpPr>
          <p:cNvPr id="205854" name="AutoShape 30"/>
          <p:cNvCxnSpPr>
            <a:cxnSpLocks noChangeShapeType="1"/>
            <a:stCxn id="205832" idx="3"/>
            <a:endCxn id="205828" idx="1"/>
          </p:cNvCxnSpPr>
          <p:nvPr/>
        </p:nvCxnSpPr>
        <p:spPr bwMode="auto">
          <a:xfrm flipV="1">
            <a:off x="2851151" y="2578894"/>
            <a:ext cx="606424" cy="6350"/>
          </a:xfrm>
          <a:prstGeom prst="bentConnector3">
            <a:avLst>
              <a:gd name="adj1" fmla="val 50000"/>
            </a:avLst>
          </a:prstGeom>
          <a:solidFill>
            <a:schemeClr val="accent1">
              <a:lumMod val="20000"/>
              <a:lumOff val="80000"/>
            </a:schemeClr>
          </a:solidFill>
          <a:ln w="28575">
            <a:solidFill>
              <a:srgbClr val="4F4F4F"/>
            </a:solidFill>
            <a:miter lim="800000"/>
            <a:headEnd/>
            <a:tailEnd type="triangle" w="med" len="med"/>
          </a:ln>
          <a:effectLst/>
        </p:spPr>
      </p:cxnSp>
      <p:cxnSp>
        <p:nvCxnSpPr>
          <p:cNvPr id="205856" name="AutoShape 32"/>
          <p:cNvCxnSpPr>
            <a:cxnSpLocks noChangeShapeType="1"/>
            <a:stCxn id="205831" idx="3"/>
            <a:endCxn id="205828" idx="1"/>
          </p:cNvCxnSpPr>
          <p:nvPr/>
        </p:nvCxnSpPr>
        <p:spPr bwMode="auto">
          <a:xfrm>
            <a:off x="2851151" y="1521619"/>
            <a:ext cx="606424" cy="1057275"/>
          </a:xfrm>
          <a:prstGeom prst="bentConnector3">
            <a:avLst>
              <a:gd name="adj1" fmla="val 50000"/>
            </a:avLst>
          </a:prstGeom>
          <a:solidFill>
            <a:schemeClr val="accent1">
              <a:lumMod val="20000"/>
              <a:lumOff val="80000"/>
            </a:schemeClr>
          </a:solidFill>
          <a:ln w="28575">
            <a:solidFill>
              <a:srgbClr val="4F4F4F"/>
            </a:solidFill>
            <a:miter lim="800000"/>
            <a:headEnd/>
            <a:tailEnd type="triangle" w="med" len="med"/>
          </a:ln>
          <a:effectLst/>
        </p:spPr>
      </p:cxnSp>
      <p:cxnSp>
        <p:nvCxnSpPr>
          <p:cNvPr id="205857" name="AutoShape 33"/>
          <p:cNvCxnSpPr>
            <a:cxnSpLocks noChangeShapeType="1"/>
            <a:stCxn id="205833" idx="3"/>
            <a:endCxn id="205828" idx="1"/>
          </p:cNvCxnSpPr>
          <p:nvPr/>
        </p:nvCxnSpPr>
        <p:spPr bwMode="auto">
          <a:xfrm flipV="1">
            <a:off x="2851151" y="2578894"/>
            <a:ext cx="606424" cy="1046163"/>
          </a:xfrm>
          <a:prstGeom prst="bentConnector3">
            <a:avLst>
              <a:gd name="adj1" fmla="val 50000"/>
            </a:avLst>
          </a:prstGeom>
          <a:solidFill>
            <a:schemeClr val="accent1">
              <a:lumMod val="20000"/>
              <a:lumOff val="80000"/>
            </a:schemeClr>
          </a:solidFill>
          <a:ln w="19050">
            <a:solidFill>
              <a:schemeClr val="tx1"/>
            </a:solidFill>
            <a:miter lim="800000"/>
            <a:headEnd/>
            <a:tailEnd type="triangle" w="med" len="med"/>
          </a:ln>
          <a:effectLst/>
        </p:spPr>
      </p:cxnSp>
      <p:cxnSp>
        <p:nvCxnSpPr>
          <p:cNvPr id="205858" name="AutoShape 34"/>
          <p:cNvCxnSpPr>
            <a:cxnSpLocks noChangeShapeType="1"/>
            <a:stCxn id="205834" idx="3"/>
            <a:endCxn id="205828" idx="1"/>
          </p:cNvCxnSpPr>
          <p:nvPr/>
        </p:nvCxnSpPr>
        <p:spPr bwMode="auto">
          <a:xfrm flipV="1">
            <a:off x="2854326" y="2578894"/>
            <a:ext cx="603249" cy="2062163"/>
          </a:xfrm>
          <a:prstGeom prst="bentConnector3">
            <a:avLst>
              <a:gd name="adj1" fmla="val 50000"/>
            </a:avLst>
          </a:prstGeom>
          <a:solidFill>
            <a:schemeClr val="accent1">
              <a:lumMod val="20000"/>
              <a:lumOff val="80000"/>
            </a:schemeClr>
          </a:solidFill>
          <a:ln w="28575">
            <a:solidFill>
              <a:srgbClr val="4F4F4F"/>
            </a:solidFill>
            <a:miter lim="800000"/>
            <a:headEnd/>
            <a:tailEnd type="none" w="med" len="med"/>
          </a:ln>
          <a:effectLst/>
        </p:spPr>
      </p:cxnSp>
      <p:cxnSp>
        <p:nvCxnSpPr>
          <p:cNvPr id="205859" name="AutoShape 35"/>
          <p:cNvCxnSpPr>
            <a:cxnSpLocks noChangeShapeType="1"/>
            <a:stCxn id="205846" idx="3"/>
            <a:endCxn id="205828" idx="1"/>
          </p:cNvCxnSpPr>
          <p:nvPr/>
        </p:nvCxnSpPr>
        <p:spPr bwMode="auto">
          <a:xfrm flipV="1">
            <a:off x="2843213" y="2578894"/>
            <a:ext cx="614362" cy="3079750"/>
          </a:xfrm>
          <a:prstGeom prst="bentConnector3">
            <a:avLst>
              <a:gd name="adj1" fmla="val 50000"/>
            </a:avLst>
          </a:prstGeom>
          <a:solidFill>
            <a:schemeClr val="accent1">
              <a:lumMod val="20000"/>
              <a:lumOff val="80000"/>
            </a:schemeClr>
          </a:solidFill>
          <a:ln w="28575">
            <a:solidFill>
              <a:srgbClr val="4F4F4F"/>
            </a:solidFill>
            <a:miter lim="800000"/>
            <a:headEnd/>
            <a:tailEnd type="arrow" w="med" len="med"/>
          </a:ln>
          <a:effectLst/>
        </p:spPr>
      </p:cxnSp>
      <p:cxnSp>
        <p:nvCxnSpPr>
          <p:cNvPr id="205864" name="AutoShape 40"/>
          <p:cNvCxnSpPr>
            <a:cxnSpLocks noChangeShapeType="1"/>
            <a:stCxn id="205836" idx="1"/>
            <a:endCxn id="205828" idx="3"/>
          </p:cNvCxnSpPr>
          <p:nvPr/>
        </p:nvCxnSpPr>
        <p:spPr bwMode="auto">
          <a:xfrm rot="10800000">
            <a:off x="5662614" y="2578894"/>
            <a:ext cx="614361" cy="2057400"/>
          </a:xfrm>
          <a:prstGeom prst="bentConnector3">
            <a:avLst>
              <a:gd name="adj1" fmla="val 50000"/>
            </a:avLst>
          </a:prstGeom>
          <a:solidFill>
            <a:schemeClr val="accent1">
              <a:lumMod val="20000"/>
              <a:lumOff val="80000"/>
            </a:schemeClr>
          </a:solidFill>
          <a:ln w="28575">
            <a:solidFill>
              <a:srgbClr val="4F4F4F"/>
            </a:solidFill>
            <a:miter lim="800000"/>
            <a:headEnd/>
            <a:tailEnd type="triangle" w="med" len="med"/>
          </a:ln>
          <a:effectLst/>
        </p:spPr>
      </p:cxnSp>
      <p:cxnSp>
        <p:nvCxnSpPr>
          <p:cNvPr id="205865" name="AutoShape 41"/>
          <p:cNvCxnSpPr>
            <a:cxnSpLocks noChangeShapeType="1"/>
            <a:stCxn id="205844" idx="1"/>
            <a:endCxn id="205828" idx="3"/>
          </p:cNvCxnSpPr>
          <p:nvPr/>
        </p:nvCxnSpPr>
        <p:spPr bwMode="auto">
          <a:xfrm rot="10800000">
            <a:off x="5662614" y="2578894"/>
            <a:ext cx="606425" cy="1054100"/>
          </a:xfrm>
          <a:prstGeom prst="bentConnector3">
            <a:avLst>
              <a:gd name="adj1" fmla="val 50000"/>
            </a:avLst>
          </a:prstGeom>
          <a:solidFill>
            <a:schemeClr val="accent1">
              <a:lumMod val="20000"/>
              <a:lumOff val="80000"/>
            </a:schemeClr>
          </a:solidFill>
          <a:ln w="28575">
            <a:solidFill>
              <a:srgbClr val="4F4F4F"/>
            </a:solidFill>
            <a:miter lim="800000"/>
            <a:headEnd/>
            <a:tailEnd type="triangle" w="med" len="med"/>
          </a:ln>
          <a:effectLst/>
        </p:spPr>
      </p:cxnSp>
      <p:cxnSp>
        <p:nvCxnSpPr>
          <p:cNvPr id="205866" name="AutoShape 42"/>
          <p:cNvCxnSpPr>
            <a:cxnSpLocks noChangeShapeType="1"/>
            <a:stCxn id="205835" idx="1"/>
            <a:endCxn id="205828" idx="3"/>
          </p:cNvCxnSpPr>
          <p:nvPr/>
        </p:nvCxnSpPr>
        <p:spPr bwMode="auto">
          <a:xfrm rot="10800000">
            <a:off x="5662613" y="2578894"/>
            <a:ext cx="590550" cy="6350"/>
          </a:xfrm>
          <a:prstGeom prst="bentConnector3">
            <a:avLst>
              <a:gd name="adj1" fmla="val 50000"/>
            </a:avLst>
          </a:prstGeom>
          <a:solidFill>
            <a:schemeClr val="accent1">
              <a:lumMod val="20000"/>
              <a:lumOff val="80000"/>
            </a:schemeClr>
          </a:solidFill>
          <a:ln w="28575">
            <a:solidFill>
              <a:srgbClr val="4F4F4F"/>
            </a:solidFill>
            <a:miter lim="800000"/>
            <a:headEnd/>
            <a:tailEnd type="arrow" w="med" len="med"/>
          </a:ln>
          <a:effectLst/>
        </p:spPr>
      </p:cxnSp>
      <p:cxnSp>
        <p:nvCxnSpPr>
          <p:cNvPr id="205867" name="AutoShape 43"/>
          <p:cNvCxnSpPr>
            <a:cxnSpLocks noChangeShapeType="1"/>
            <a:stCxn id="205830" idx="1"/>
            <a:endCxn id="205828" idx="3"/>
          </p:cNvCxnSpPr>
          <p:nvPr/>
        </p:nvCxnSpPr>
        <p:spPr bwMode="auto">
          <a:xfrm rot="10800000" flipV="1">
            <a:off x="5662613" y="1523206"/>
            <a:ext cx="615950" cy="1055687"/>
          </a:xfrm>
          <a:prstGeom prst="bentConnector3">
            <a:avLst>
              <a:gd name="adj1" fmla="val 50000"/>
            </a:avLst>
          </a:prstGeom>
          <a:solidFill>
            <a:schemeClr val="accent1">
              <a:lumMod val="20000"/>
              <a:lumOff val="80000"/>
            </a:schemeClr>
          </a:solidFill>
          <a:ln w="28575">
            <a:solidFill>
              <a:srgbClr val="4F4F4F"/>
            </a:solidFill>
            <a:miter lim="800000"/>
            <a:headEnd/>
            <a:tailEnd type="arrow" w="med" len="med"/>
          </a:ln>
          <a:effectLst/>
        </p:spPr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019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Daybooks</a:t>
            </a:r>
            <a:endParaRPr lang="en-US" dirty="0"/>
          </a:p>
          <a:p>
            <a:pPr lvl="1">
              <a:spcBef>
                <a:spcPts val="1200"/>
              </a:spcBef>
            </a:pPr>
            <a:r>
              <a:rPr lang="en-US" dirty="0"/>
              <a:t>Operational: sales order based </a:t>
            </a:r>
            <a:r>
              <a:rPr lang="en-US" dirty="0" smtClean="0"/>
              <a:t>invoices</a:t>
            </a:r>
            <a:endParaRPr lang="en-US" dirty="0"/>
          </a:p>
          <a:p>
            <a:pPr lvl="1">
              <a:spcBef>
                <a:spcPts val="1200"/>
              </a:spcBef>
            </a:pPr>
            <a:r>
              <a:rPr lang="en-US" dirty="0"/>
              <a:t>Financial: </a:t>
            </a:r>
            <a:r>
              <a:rPr lang="en-US" dirty="0" smtClean="0"/>
              <a:t>Invoices created </a:t>
            </a:r>
            <a:r>
              <a:rPr lang="en-US" dirty="0"/>
              <a:t>directly in </a:t>
            </a:r>
            <a:r>
              <a:rPr lang="en-US" dirty="0" smtClean="0"/>
              <a:t>Financials</a:t>
            </a:r>
            <a:endParaRPr lang="en-US" dirty="0"/>
          </a:p>
          <a:p>
            <a:pPr lvl="2"/>
            <a:r>
              <a:rPr lang="en-US" dirty="0"/>
              <a:t>Invoices, Credit Notes, </a:t>
            </a:r>
            <a:r>
              <a:rPr lang="en-US" dirty="0" smtClean="0"/>
              <a:t>Corrections</a:t>
            </a:r>
            <a:endParaRPr lang="en-US" dirty="0"/>
          </a:p>
          <a:p>
            <a:pPr lvl="2"/>
            <a:r>
              <a:rPr lang="en-US" dirty="0"/>
              <a:t>Adjustments</a:t>
            </a:r>
          </a:p>
          <a:p>
            <a:pPr lvl="2"/>
            <a:r>
              <a:rPr lang="en-US" dirty="0"/>
              <a:t>Payments</a:t>
            </a:r>
          </a:p>
          <a:p>
            <a:pPr lvl="1">
              <a:spcBef>
                <a:spcPts val="1200"/>
              </a:spcBef>
            </a:pPr>
            <a:r>
              <a:rPr lang="en-US" dirty="0"/>
              <a:t>Default</a:t>
            </a:r>
          </a:p>
          <a:p>
            <a:pPr lvl="1">
              <a:spcBef>
                <a:spcPts val="1200"/>
              </a:spcBef>
            </a:pPr>
            <a:r>
              <a:rPr lang="en-US" dirty="0"/>
              <a:t>Daybook sets by site</a:t>
            </a:r>
          </a:p>
          <a:p>
            <a:pPr>
              <a:spcBef>
                <a:spcPts val="1800"/>
              </a:spcBef>
            </a:pPr>
            <a:r>
              <a:rPr lang="en-US" dirty="0"/>
              <a:t>Correction </a:t>
            </a:r>
            <a:r>
              <a:rPr lang="en-US" dirty="0" smtClean="0"/>
              <a:t>invoices</a:t>
            </a:r>
            <a:endParaRPr lang="en-US" dirty="0"/>
          </a:p>
          <a:p>
            <a:pPr>
              <a:spcBef>
                <a:spcPts val="1800"/>
              </a:spcBef>
            </a:pPr>
            <a:r>
              <a:rPr lang="en-US" dirty="0"/>
              <a:t>Payment instruments</a:t>
            </a:r>
          </a:p>
        </p:txBody>
      </p:sp>
      <p:sp>
        <p:nvSpPr>
          <p:cNvPr id="2140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Setup Prerequisites: Other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EF-SP-090</a:t>
            </a:r>
            <a:endParaRPr lang="en-US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3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/>
              <a:t>Invoicing: Sources of Customer Invoices</a:t>
            </a:r>
          </a:p>
        </p:txBody>
      </p:sp>
      <p:sp>
        <p:nvSpPr>
          <p:cNvPr id="12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EF-SP-100</a:t>
            </a:r>
            <a:endParaRPr lang="en-US"/>
          </a:p>
        </p:txBody>
      </p:sp>
      <p:cxnSp>
        <p:nvCxnSpPr>
          <p:cNvPr id="228356" name="AutoShape 4"/>
          <p:cNvCxnSpPr>
            <a:cxnSpLocks noChangeShapeType="1"/>
          </p:cNvCxnSpPr>
          <p:nvPr/>
        </p:nvCxnSpPr>
        <p:spPr bwMode="auto">
          <a:xfrm>
            <a:off x="5715000" y="3744913"/>
            <a:ext cx="0" cy="565150"/>
          </a:xfrm>
          <a:prstGeom prst="straightConnector1">
            <a:avLst/>
          </a:prstGeom>
          <a:noFill/>
          <a:ln w="28575">
            <a:solidFill>
              <a:srgbClr val="4F4F4F"/>
            </a:solidFill>
            <a:round/>
            <a:headEnd type="arrow"/>
            <a:tailEnd type="arrow" w="med" len="med"/>
          </a:ln>
          <a:effectLst/>
        </p:spPr>
      </p:cxnSp>
      <p:cxnSp>
        <p:nvCxnSpPr>
          <p:cNvPr id="228357" name="AutoShape 5"/>
          <p:cNvCxnSpPr>
            <a:cxnSpLocks noChangeShapeType="1"/>
          </p:cNvCxnSpPr>
          <p:nvPr/>
        </p:nvCxnSpPr>
        <p:spPr bwMode="auto">
          <a:xfrm>
            <a:off x="3378200" y="3729038"/>
            <a:ext cx="0" cy="565150"/>
          </a:xfrm>
          <a:prstGeom prst="straightConnector1">
            <a:avLst/>
          </a:prstGeom>
          <a:noFill/>
          <a:ln w="28575">
            <a:solidFill>
              <a:srgbClr val="4F4F4F"/>
            </a:solidFill>
            <a:round/>
            <a:headEnd type="arrow"/>
            <a:tailEnd type="arrow" w="med" len="med"/>
          </a:ln>
          <a:effectLst/>
        </p:spPr>
      </p:cxnSp>
      <p:sp>
        <p:nvSpPr>
          <p:cNvPr id="228358" name="Rectangle 6"/>
          <p:cNvSpPr>
            <a:spLocks noChangeArrowheads="1"/>
          </p:cNvSpPr>
          <p:nvPr/>
        </p:nvSpPr>
        <p:spPr bwMode="auto">
          <a:xfrm>
            <a:off x="2360613" y="3127375"/>
            <a:ext cx="2047875" cy="806450"/>
          </a:xfrm>
          <a:prstGeom prst="rect">
            <a:avLst/>
          </a:prstGeom>
          <a:solidFill>
            <a:srgbClr val="D8DAC9"/>
          </a:solidFill>
          <a:ln w="28575">
            <a:solidFill>
              <a:srgbClr val="4F4F4F"/>
            </a:solidFill>
            <a:miter lim="800000"/>
            <a:headEnd/>
            <a:tailEnd/>
          </a:ln>
          <a:effectLst>
            <a:outerShdw dist="107763" dir="2700000" algn="ctr" rotWithShape="0">
              <a:schemeClr val="bg1">
                <a:lumMod val="75000"/>
              </a:schemeClr>
            </a:outerShdw>
          </a:effectLst>
        </p:spPr>
        <p:txBody>
          <a:bodyPr tIns="228600" bIns="228600" anchor="ctr"/>
          <a:lstStyle/>
          <a:p>
            <a:pPr eaLnBrk="0" hangingPunct="0"/>
            <a:r>
              <a:rPr lang="en-US" sz="1800" b="1" dirty="0">
                <a:latin typeface="+mj-lt"/>
              </a:rPr>
              <a:t>Invoice post </a:t>
            </a:r>
            <a:endParaRPr lang="en-US" sz="1800" b="1" dirty="0" smtClean="0">
              <a:latin typeface="+mj-lt"/>
            </a:endParaRPr>
          </a:p>
          <a:p>
            <a:pPr eaLnBrk="0" hangingPunct="0"/>
            <a:r>
              <a:rPr lang="en-US" sz="1800" b="1" dirty="0" smtClean="0">
                <a:latin typeface="+mj-lt"/>
              </a:rPr>
              <a:t>and </a:t>
            </a:r>
            <a:r>
              <a:rPr lang="en-US" sz="1800" b="1" dirty="0">
                <a:latin typeface="+mj-lt"/>
              </a:rPr>
              <a:t>print</a:t>
            </a:r>
          </a:p>
        </p:txBody>
      </p:sp>
      <p:sp>
        <p:nvSpPr>
          <p:cNvPr id="228359" name="Rectangle 7"/>
          <p:cNvSpPr>
            <a:spLocks noChangeArrowheads="1"/>
          </p:cNvSpPr>
          <p:nvPr/>
        </p:nvSpPr>
        <p:spPr bwMode="auto">
          <a:xfrm>
            <a:off x="3000375" y="4319588"/>
            <a:ext cx="3086099" cy="806450"/>
          </a:xfrm>
          <a:prstGeom prst="rect">
            <a:avLst/>
          </a:prstGeom>
          <a:solidFill>
            <a:srgbClr val="CFD9DF"/>
          </a:solidFill>
          <a:ln w="28575">
            <a:solidFill>
              <a:srgbClr val="4F4F4F"/>
            </a:solidFill>
            <a:miter lim="800000"/>
            <a:headEnd/>
            <a:tailEnd/>
          </a:ln>
          <a:effectLst>
            <a:outerShdw dist="107763" dir="2700000" algn="ctr" rotWithShape="0">
              <a:schemeClr val="bg1">
                <a:lumMod val="75000"/>
              </a:schemeClr>
            </a:outerShdw>
          </a:effectLst>
        </p:spPr>
        <p:txBody>
          <a:bodyPr tIns="228600" bIns="228600" anchor="ctr"/>
          <a:lstStyle/>
          <a:p>
            <a:pPr eaLnBrk="0" hangingPunct="0"/>
            <a:r>
              <a:rPr lang="en-US" sz="1800" b="1">
                <a:latin typeface="+mj-lt"/>
              </a:rPr>
              <a:t>Customer Invoice in AR</a:t>
            </a:r>
          </a:p>
        </p:txBody>
      </p:sp>
      <p:sp>
        <p:nvSpPr>
          <p:cNvPr id="228360" name="Rectangle 8"/>
          <p:cNvSpPr>
            <a:spLocks noChangeArrowheads="1"/>
          </p:cNvSpPr>
          <p:nvPr/>
        </p:nvSpPr>
        <p:spPr bwMode="auto">
          <a:xfrm>
            <a:off x="947738" y="1941513"/>
            <a:ext cx="2047875" cy="806450"/>
          </a:xfrm>
          <a:prstGeom prst="rect">
            <a:avLst/>
          </a:prstGeom>
          <a:solidFill>
            <a:srgbClr val="D8DAC9"/>
          </a:solidFill>
          <a:ln w="28575">
            <a:solidFill>
              <a:srgbClr val="4F4F4F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tIns="228600" bIns="228600" anchor="ctr" anchorCtr="1"/>
          <a:lstStyle/>
          <a:p>
            <a:pPr eaLnBrk="0" hangingPunct="0"/>
            <a:r>
              <a:rPr lang="en-US" sz="1800" b="1">
                <a:latin typeface="+mj-lt"/>
              </a:rPr>
              <a:t>Sales orders</a:t>
            </a:r>
          </a:p>
        </p:txBody>
      </p:sp>
      <p:sp>
        <p:nvSpPr>
          <p:cNvPr id="228361" name="Rectangle 9"/>
          <p:cNvSpPr>
            <a:spLocks noChangeArrowheads="1"/>
          </p:cNvSpPr>
          <p:nvPr/>
        </p:nvSpPr>
        <p:spPr bwMode="auto">
          <a:xfrm>
            <a:off x="5505450" y="1928813"/>
            <a:ext cx="2674939" cy="806450"/>
          </a:xfrm>
          <a:prstGeom prst="rect">
            <a:avLst/>
          </a:prstGeom>
          <a:solidFill>
            <a:srgbClr val="FAF1F1"/>
          </a:solidFill>
          <a:ln w="28575">
            <a:solidFill>
              <a:srgbClr val="4F4F4F"/>
            </a:solidFill>
            <a:prstDash val="dash"/>
            <a:miter lim="800000"/>
            <a:headEnd/>
            <a:tailEnd/>
          </a:ln>
          <a:effectLst>
            <a:outerShdw dist="107763" dir="2700000" algn="ctr" rotWithShape="0">
              <a:schemeClr val="bg1">
                <a:lumMod val="75000"/>
              </a:schemeClr>
            </a:outerShdw>
          </a:effectLst>
        </p:spPr>
        <p:txBody>
          <a:bodyPr tIns="228600" bIns="228600" anchor="ctr"/>
          <a:lstStyle/>
          <a:p>
            <a:pPr eaLnBrk="0" hangingPunct="0"/>
            <a:r>
              <a:rPr lang="en-US" sz="1800" b="1">
                <a:latin typeface="+mj-lt"/>
              </a:rPr>
              <a:t>Miscellaneous sales transactions</a:t>
            </a:r>
          </a:p>
        </p:txBody>
      </p:sp>
      <p:sp>
        <p:nvSpPr>
          <p:cNvPr id="228362" name="Rectangle 10"/>
          <p:cNvSpPr>
            <a:spLocks noChangeArrowheads="1"/>
          </p:cNvSpPr>
          <p:nvPr/>
        </p:nvSpPr>
        <p:spPr bwMode="auto">
          <a:xfrm>
            <a:off x="4638676" y="3127375"/>
            <a:ext cx="2173288" cy="806450"/>
          </a:xfrm>
          <a:prstGeom prst="rect">
            <a:avLst/>
          </a:prstGeom>
          <a:solidFill>
            <a:srgbClr val="FAF1F1"/>
          </a:solidFill>
          <a:ln w="28575">
            <a:solidFill>
              <a:srgbClr val="4F4F4F"/>
            </a:solidFill>
            <a:miter lim="800000"/>
            <a:headEnd/>
            <a:tailEnd/>
          </a:ln>
          <a:effectLst>
            <a:outerShdw dist="107763" dir="2700000" algn="ctr" rotWithShape="0">
              <a:schemeClr val="bg1">
                <a:lumMod val="75000"/>
              </a:schemeClr>
            </a:outerShdw>
          </a:effectLst>
        </p:spPr>
        <p:txBody>
          <a:bodyPr tIns="228600" bIns="228600" anchor="ctr"/>
          <a:lstStyle/>
          <a:p>
            <a:pPr eaLnBrk="0" hangingPunct="0"/>
            <a:r>
              <a:rPr lang="en-US" sz="1800" b="1">
                <a:latin typeface="+mj-lt"/>
              </a:rPr>
              <a:t>Create invoice directly</a:t>
            </a:r>
          </a:p>
        </p:txBody>
      </p:sp>
      <p:sp>
        <p:nvSpPr>
          <p:cNvPr id="228363" name="Freeform 11"/>
          <p:cNvSpPr>
            <a:spLocks/>
          </p:cNvSpPr>
          <p:nvPr/>
        </p:nvSpPr>
        <p:spPr bwMode="auto">
          <a:xfrm flipH="1" flipV="1">
            <a:off x="1962150" y="2814638"/>
            <a:ext cx="371475" cy="74930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396" y="0"/>
              </a:cxn>
              <a:cxn ang="0">
                <a:pos x="396" y="704"/>
              </a:cxn>
            </a:cxnLst>
            <a:rect l="0" t="0" r="r" b="b"/>
            <a:pathLst>
              <a:path w="396" h="704">
                <a:moveTo>
                  <a:pt x="0" y="0"/>
                </a:moveTo>
                <a:lnTo>
                  <a:pt x="396" y="0"/>
                </a:lnTo>
                <a:lnTo>
                  <a:pt x="396" y="704"/>
                </a:lnTo>
              </a:path>
            </a:pathLst>
          </a:custGeom>
          <a:noFill/>
          <a:ln w="28575" cap="flat" cmpd="sng">
            <a:solidFill>
              <a:srgbClr val="4F4F4F"/>
            </a:solidFill>
            <a:prstDash val="solid"/>
            <a:round/>
            <a:headEnd type="arrow" w="med" len="med"/>
            <a:tailEnd type="none" w="med" len="med"/>
          </a:ln>
          <a:effectLst/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228364" name="Freeform 12"/>
          <p:cNvSpPr>
            <a:spLocks/>
          </p:cNvSpPr>
          <p:nvPr/>
        </p:nvSpPr>
        <p:spPr bwMode="auto">
          <a:xfrm flipV="1">
            <a:off x="6835775" y="2801938"/>
            <a:ext cx="333375" cy="74930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396" y="0"/>
              </a:cxn>
              <a:cxn ang="0">
                <a:pos x="396" y="704"/>
              </a:cxn>
            </a:cxnLst>
            <a:rect l="0" t="0" r="r" b="b"/>
            <a:pathLst>
              <a:path w="396" h="704">
                <a:moveTo>
                  <a:pt x="0" y="0"/>
                </a:moveTo>
                <a:lnTo>
                  <a:pt x="396" y="0"/>
                </a:lnTo>
                <a:lnTo>
                  <a:pt x="396" y="704"/>
                </a:lnTo>
              </a:path>
            </a:pathLst>
          </a:custGeom>
          <a:noFill/>
          <a:ln w="28575" cap="flat" cmpd="sng">
            <a:solidFill>
              <a:srgbClr val="4F4F4F"/>
            </a:solidFill>
            <a:prstDash val="solid"/>
            <a:round/>
            <a:headEnd type="arrow" w="med" len="med"/>
            <a:tailEnd type="none" w="med" len="med"/>
          </a:ln>
          <a:effectLst/>
        </p:spPr>
        <p:txBody>
          <a:bodyPr/>
          <a:lstStyle/>
          <a:p>
            <a:endParaRPr lang="en-US">
              <a:latin typeface="+mj-lt"/>
            </a:endParaRPr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09"/>
  <p:tag name="MMPROD_UIDATA" val="&lt;database version=&quot;7.0&quot;&gt;&lt;object type=&quot;1&quot; unique_id=&quot;10001&quot;&gt;&lt;object type=&quot;8&quot; unique_id=&quot;10002&quot;&gt;&lt;/object&gt;&lt;object type=&quot;2&quot; unique_id=&quot;10003&quot;&gt;&lt;object type=&quot;3&quot; unique_id=&quot;10004&quot;&gt;&lt;property id=&quot;20148&quot; value=&quot;5&quot;/&gt;&lt;property id=&quot;20300&quot; value=&quot;Slide 1 - &amp;quot;Sales Processing&amp;quot;&quot;/&gt;&lt;property id=&quot;20307&quot; value=&quot;264&quot;/&gt;&lt;/object&gt;&lt;object type=&quot;3&quot; unique_id=&quot;10006&quot;&gt;&lt;property id=&quot;20148&quot; value=&quot;5&quot;/&gt;&lt;property id=&quot;20300&quot; value=&quot;Slide 2 - &amp;quot;Overview&amp;quot;&quot;/&gt;&lt;property id=&quot;20307&quot; value=&quot;310&quot;/&gt;&lt;/object&gt;&lt;object type=&quot;3&quot; unique_id=&quot;10007&quot;&gt;&lt;property id=&quot;20148&quot; value=&quot;5&quot;/&gt;&lt;property id=&quot;20300&quot; value=&quot;Slide 3 - &amp;quot;Demo&amp;quot;&quot;/&gt;&lt;property id=&quot;20307&quot; value=&quot;268&quot;/&gt;&lt;/object&gt;&lt;object type=&quot;3&quot; unique_id=&quot;10008&quot;&gt;&lt;property id=&quot;20148&quot; value=&quot;5&quot;/&gt;&lt;property id=&quot;20300&quot; value=&quot;Slide 4 - &amp;quot;Functional Overview&amp;quot;&quot;/&gt;&lt;property id=&quot;20307&quot; value=&quot;269&quot;/&gt;&lt;/object&gt;&lt;object type=&quot;3&quot; unique_id=&quot;10009&quot;&gt;&lt;property id=&quot;20148&quot; value=&quot;5&quot;/&gt;&lt;property id=&quot;20300&quot; value=&quot;Slide 5 - &amp;quot;SO Process Flow&amp;quot;&quot;/&gt;&lt;property id=&quot;20307&quot; value=&quot;307&quot;/&gt;&lt;/object&gt;&lt;object type=&quot;3&quot; unique_id=&quot;10010&quot;&gt;&lt;property id=&quot;20148&quot; value=&quot;5&quot;/&gt;&lt;property id=&quot;20300&quot; value=&quot;Slide 6 - &amp;quot;Setup Prerequisites: Customer&amp;quot;&quot;/&gt;&lt;property id=&quot;20307&quot; value=&quot;274&quot;/&gt;&lt;/object&gt;&lt;object type=&quot;3&quot; unique_id=&quot;10011&quot;&gt;&lt;property id=&quot;20148&quot; value=&quot;5&quot;/&gt;&lt;property id=&quot;20300&quot; value=&quot;Slide 7 - &amp;quot;Business Relation Attributes&amp;quot;&quot;/&gt;&lt;property id=&quot;20307&quot; value=&quot;272&quot;/&gt;&lt;/object&gt;&lt;object type=&quot;3&quot; unique_id=&quot;10012&quot;&gt;&lt;property id=&quot;20148&quot; value=&quot;5&quot;/&gt;&lt;property id=&quot;20300&quot; value=&quot;Slide 8 - &amp;quot;Customer Attributes&amp;quot;&quot;/&gt;&lt;property id=&quot;20307&quot; value=&quot;273&quot;/&gt;&lt;/object&gt;&lt;object type=&quot;3&quot; unique_id=&quot;10013&quot;&gt;&lt;property id=&quot;20148&quot; value=&quot;5&quot;/&gt;&lt;property id=&quot;20300&quot; value=&quot;Slide 9 - &amp;quot;Setup Prerequisites: Other&amp;quot;&quot;/&gt;&lt;property id=&quot;20307&quot; value=&quot;281&quot;/&gt;&lt;/object&gt;&lt;object type=&quot;3&quot; unique_id=&quot;10014&quot;&gt;&lt;property id=&quot;20148&quot; value=&quot;5&quot;/&gt;&lt;property id=&quot;20300&quot; value=&quot;Slide 10 - &amp;quot;Invoicing: Sources of Customer Invoices&amp;quot;&quot;/&gt;&lt;property id=&quot;20307&quot; value=&quot;293&quot;/&gt;&lt;/object&gt;&lt;object type=&quot;3&quot; unique_id=&quot;10015&quot;&gt;&lt;property id=&quot;20148&quot; value=&quot;5&quot;/&gt;&lt;property id=&quot;20300&quot; value=&quot;Slide 11 - &amp;quot;Customer Invoicing Process&amp;quot;&quot;/&gt;&lt;property id=&quot;20307&quot; value=&quot;308&quot;/&gt;&lt;/object&gt;&lt;object type=&quot;3&quot; unique_id=&quot;10016&quot;&gt;&lt;property id=&quot;20148&quot; value=&quot;5&quot;/&gt;&lt;property id=&quot;20300&quot; value=&quot;Slide 12 - &amp;quot;Invoicing - Highlights&amp;quot;&quot;/&gt;&lt;property id=&quot;20307&quot; value=&quot;294&quot;/&gt;&lt;/object&gt;&lt;object type=&quot;3&quot; unique_id=&quot;10017&quot;&gt;&lt;property id=&quot;20148&quot; value=&quot;5&quot;/&gt;&lt;property id=&quot;20300&quot; value=&quot;Slide 13 - &amp;quot;Hands-on Exercises&amp;quot;&quot;/&gt;&lt;property id=&quot;20307&quot; value=&quot;309&quot;/&gt;&lt;/object&gt;&lt;/object&gt;&lt;/object&gt;&lt;/database&gt;"/>
  <p:tag name="SECTOMILLISECCONVERTED" val="1"/>
</p:tagLst>
</file>

<file path=ppt/theme/theme1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QAD_Presentation_Template_2010</Template>
  <TotalTime>2126</TotalTime>
  <Words>359</Words>
  <Application>Microsoft Office PowerPoint</Application>
  <PresentationFormat>On-screen Show (4:3)</PresentationFormat>
  <Paragraphs>110</Paragraphs>
  <Slides>13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4" baseType="lpstr">
      <vt:lpstr>QAD 2010 Template</vt:lpstr>
      <vt:lpstr>Sales Processing</vt:lpstr>
      <vt:lpstr>Overview</vt:lpstr>
      <vt:lpstr>Functional Overview</vt:lpstr>
      <vt:lpstr>SO Process Flow</vt:lpstr>
      <vt:lpstr>Setup Prerequisites: Customer</vt:lpstr>
      <vt:lpstr>Business Relation Attributes</vt:lpstr>
      <vt:lpstr>Customer Attributes</vt:lpstr>
      <vt:lpstr>Setup Prerequisites: Other</vt:lpstr>
      <vt:lpstr>Invoicing: Sources of Customer Invoices</vt:lpstr>
      <vt:lpstr>Customer Invoicing Process</vt:lpstr>
      <vt:lpstr>Key Invoicing Points </vt:lpstr>
      <vt:lpstr>Key Invoicing Points – Continued </vt:lpstr>
      <vt:lpstr>Hands-on Exercises</vt:lpstr>
    </vt:vector>
  </TitlesOfParts>
  <Company>QAD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Title</dc:title>
  <dc:creator>QAD</dc:creator>
  <cp:lastModifiedBy>ymg</cp:lastModifiedBy>
  <cp:revision>107</cp:revision>
  <dcterms:created xsi:type="dcterms:W3CDTF">2006-05-18T22:11:08Z</dcterms:created>
  <dcterms:modified xsi:type="dcterms:W3CDTF">2013-03-14T16:44:43Z</dcterms:modified>
</cp:coreProperties>
</file>