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5" r:id="rId2"/>
  </p:sldMasterIdLst>
  <p:notesMasterIdLst>
    <p:notesMasterId r:id="rId31"/>
  </p:notesMasterIdLst>
  <p:sldIdLst>
    <p:sldId id="256" r:id="rId3"/>
    <p:sldId id="258" r:id="rId4"/>
    <p:sldId id="259" r:id="rId5"/>
    <p:sldId id="260" r:id="rId6"/>
    <p:sldId id="284" r:id="rId7"/>
    <p:sldId id="261" r:id="rId8"/>
    <p:sldId id="280" r:id="rId9"/>
    <p:sldId id="279" r:id="rId10"/>
    <p:sldId id="281" r:id="rId11"/>
    <p:sldId id="282" r:id="rId12"/>
    <p:sldId id="283"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x="9144000" cy="6858000" type="screen4x3"/>
  <p:notesSz cx="6858000" cy="9144000"/>
  <p:custDataLst>
    <p:tags r:id="rId32"/>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5" clrIdx="0"/>
  <p:cmAuthor id="1" name="HelenRoche" initials="HR"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808080"/>
    <a:srgbClr val="CCECFF"/>
    <a:srgbClr val="FFFFCC"/>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8433" autoAdjust="0"/>
  </p:normalViewPr>
  <p:slideViewPr>
    <p:cSldViewPr>
      <p:cViewPr>
        <p:scale>
          <a:sx n="80" d="100"/>
          <a:sy n="80" d="100"/>
        </p:scale>
        <p:origin x="-1656"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CF05F1E2-376A-4CD4-BAC9-BF707856E0C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Daybook masks allow you to specify a selection of daybooks and daybook groups that you want to lock at GL period closing. To apply a daybook mask to a GL period for the current entity or a group of entities, use Entity GL Period Lock by Daybook.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Daybook masks introduce a greater level of granularity to the closing process by enabling you to build separate daybook masks for each stage of your closing process. You can also use daybook masks to prevent postings to particular accounting layers such as the US GAAP layer and local GAAP layers.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r>
              <a:rPr lang="en-IE" sz="1200" kern="1200" baseline="0" dirty="0" smtClean="0">
                <a:solidFill>
                  <a:schemeClr val="tx1"/>
                </a:solidFill>
                <a:latin typeface="Arial" charset="0"/>
                <a:ea typeface="+mn-ea"/>
                <a:cs typeface="+mn-cs"/>
              </a:rPr>
              <a:t>To lock one or more daybooks for a GL period, you must:</a:t>
            </a:r>
          </a:p>
          <a:p>
            <a:pPr marL="228600" indent="-228600">
              <a:buFont typeface="+mj-lt"/>
              <a:buAutoNum type="arabicPeriod"/>
            </a:pPr>
            <a:r>
              <a:rPr lang="en-IE" sz="1200" kern="1200" baseline="0" dirty="0" smtClean="0">
                <a:solidFill>
                  <a:schemeClr val="tx1"/>
                </a:solidFill>
                <a:latin typeface="Arial" charset="0"/>
                <a:ea typeface="+mn-ea"/>
                <a:cs typeface="+mn-cs"/>
              </a:rPr>
              <a:t>Decide the order in which to apply the daybook masks, and draw up a suitable timetable.</a:t>
            </a:r>
          </a:p>
          <a:p>
            <a:pPr marL="228600" indent="-228600">
              <a:buFont typeface="+mj-lt"/>
              <a:buAutoNum type="arabicPeriod"/>
            </a:pPr>
            <a:r>
              <a:rPr lang="en-IE" sz="1200" kern="1200" baseline="0" dirty="0" smtClean="0">
                <a:solidFill>
                  <a:schemeClr val="tx1"/>
                </a:solidFill>
                <a:latin typeface="Arial" charset="0"/>
                <a:ea typeface="+mn-ea"/>
                <a:cs typeface="+mn-cs"/>
              </a:rPr>
              <a:t>Create the daybook mask or masks.</a:t>
            </a:r>
          </a:p>
          <a:p>
            <a:pPr marL="228600" indent="-228600">
              <a:buFont typeface="+mj-lt"/>
              <a:buAutoNum type="arabicPeriod"/>
            </a:pPr>
            <a:r>
              <a:rPr lang="en-IE" sz="1200" kern="1200" baseline="0" dirty="0" smtClean="0">
                <a:solidFill>
                  <a:schemeClr val="tx1"/>
                </a:solidFill>
                <a:latin typeface="Arial" charset="0"/>
                <a:ea typeface="+mn-ea"/>
                <a:cs typeface="+mn-cs"/>
              </a:rPr>
              <a:t>Apply the mask or masks to the GL period.</a:t>
            </a:r>
          </a:p>
          <a:p>
            <a:pPr marL="228600" indent="-228600">
              <a:buFont typeface="+mj-lt"/>
              <a:buAutoNum type="arabicPeriod"/>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To create a daybook mask, use Daybook Mask Create (25.21.5.1.1). The contents of both the Daybook Group and Daybook grids are included in the mask. You must include at least one daybook or daybook group in the daybook mask to save an active daybook mask. You can only select daybooks or daybook groups that belong to the shared set displayed in the Shared Set field. Daybook masks cannot include periodic costing daybooks. If you select a daybook or daybook group that is inactive, a warning displays advising you of this.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It is not possible to delete a daybook mask if it is currently applied to a GL period.</a:t>
            </a:r>
          </a:p>
          <a:p>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To apply a daybook mask to a GL period for the current entity or a group of entities, open Entity GL Period Lock by Daybook (25.21.5.6) and select the relevant GL period. In the resulting screen, specify the daybook mask to apply to the GL period.</a:t>
            </a:r>
          </a:p>
          <a:p>
            <a:endParaRPr lang="en-IE"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baseline="0" dirty="0" smtClean="0"/>
              <a:t>To specify whether you want to run Entity GL Period Lock by Daybook for the current entity or for an entity group, use the Apply To field. This field appears only if entity groups containing the current entity exist.</a:t>
            </a:r>
            <a:endParaRPr lang="en-US" sz="1200" dirty="0" smtClean="0"/>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CF7F4898-76F2-4F98-BFF9-837CFC78B5BE}" type="slidenum">
              <a:rPr lang="en-US"/>
              <a:pPr/>
              <a:t>3</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b="1" smtClean="0"/>
              <a:t>Period Statuses</a:t>
            </a:r>
          </a:p>
          <a:p>
            <a:pPr eaLnBrk="1" hangingPunct="1"/>
            <a:r>
              <a:rPr lang="en-US" smtClean="0"/>
              <a:t>The status associated with a GL period determines what kind of activity</a:t>
            </a:r>
          </a:p>
          <a:p>
            <a:pPr eaLnBrk="1" hangingPunct="1"/>
            <a:r>
              <a:rPr lang="en-US" smtClean="0"/>
              <a:t>can take place. A period can have one of four assigned statuses:</a:t>
            </a:r>
          </a:p>
          <a:p>
            <a:pPr eaLnBrk="1" hangingPunct="1"/>
            <a:r>
              <a:rPr lang="en-US" i="1" smtClean="0"/>
              <a:t>Open. </a:t>
            </a:r>
            <a:r>
              <a:rPr lang="en-US" smtClean="0"/>
              <a:t>This is the normal period status and applies when no closing</a:t>
            </a:r>
          </a:p>
          <a:p>
            <a:pPr eaLnBrk="1" hangingPunct="1"/>
            <a:r>
              <a:rPr lang="en-US" smtClean="0"/>
              <a:t>date has been set for the period. Transactions are normally posted</a:t>
            </a:r>
          </a:p>
          <a:p>
            <a:pPr eaLnBrk="1" hangingPunct="1"/>
            <a:r>
              <a:rPr lang="en-US" smtClean="0"/>
              <a:t>during open periods, except when the period has been Locked and reopened.</a:t>
            </a:r>
          </a:p>
          <a:p>
            <a:pPr eaLnBrk="1" hangingPunct="1"/>
            <a:r>
              <a:rPr lang="en-US" smtClean="0"/>
              <a:t>The closing date for the period is automatically set once you</a:t>
            </a:r>
          </a:p>
          <a:p>
            <a:pPr eaLnBrk="1" hangingPunct="1"/>
            <a:r>
              <a:rPr lang="en-US" smtClean="0"/>
              <a:t>begin the process of closing the period. Some entities within a domain</a:t>
            </a:r>
          </a:p>
          <a:p>
            <a:pPr eaLnBrk="1" hangingPunct="1"/>
            <a:r>
              <a:rPr lang="en-US" smtClean="0"/>
              <a:t>may need to keep a GL period open for longer than other entities in</a:t>
            </a:r>
          </a:p>
          <a:p>
            <a:pPr eaLnBrk="1" hangingPunct="1"/>
            <a:r>
              <a:rPr lang="en-US" smtClean="0"/>
              <a:t>the same domain.</a:t>
            </a:r>
          </a:p>
          <a:p>
            <a:pPr eaLnBrk="1" hangingPunct="1"/>
            <a:r>
              <a:rPr lang="en-US" i="1" smtClean="0"/>
              <a:t>Locked/Locked. </a:t>
            </a:r>
            <a:r>
              <a:rPr lang="en-US" smtClean="0"/>
              <a:t>This status applies when the period is subject to a</a:t>
            </a:r>
          </a:p>
          <a:p>
            <a:pPr eaLnBrk="1" hangingPunct="1"/>
            <a:r>
              <a:rPr lang="en-US" smtClean="0"/>
              <a:t>monthly closing. You can close a GL period for one entity and leave it</a:t>
            </a:r>
          </a:p>
          <a:p>
            <a:pPr eaLnBrk="1" hangingPunct="1"/>
            <a:r>
              <a:rPr lang="en-US" smtClean="0"/>
              <a:t>open for all other entities in the same domain. You can unlock a GL</a:t>
            </a:r>
          </a:p>
          <a:p>
            <a:pPr eaLnBrk="1" hangingPunct="1"/>
            <a:r>
              <a:rPr lang="en-US" smtClean="0"/>
              <a:t>period if more transactions need to be processed for that period.</a:t>
            </a:r>
          </a:p>
          <a:p>
            <a:pPr eaLnBrk="1" hangingPunct="1"/>
            <a:r>
              <a:rPr lang="en-US" i="1" smtClean="0"/>
              <a:t>Reported. </a:t>
            </a:r>
            <a:r>
              <a:rPr lang="en-US" smtClean="0"/>
              <a:t>The Reported status applies to a period for which Monthly</a:t>
            </a:r>
          </a:p>
          <a:p>
            <a:pPr eaLnBrk="1" hangingPunct="1"/>
            <a:r>
              <a:rPr lang="en-US" smtClean="0"/>
              <a:t>Closing has been successfully run and reported. You can reset a</a:t>
            </a:r>
          </a:p>
          <a:p>
            <a:pPr eaLnBrk="1" hangingPunct="1"/>
            <a:r>
              <a:rPr lang="en-US" smtClean="0"/>
              <a:t>reported GL period to a different status.</a:t>
            </a:r>
          </a:p>
          <a:p>
            <a:pPr eaLnBrk="1" hangingPunct="1"/>
            <a:r>
              <a:rPr lang="en-US" i="1" smtClean="0"/>
              <a:t>Frozen. </a:t>
            </a:r>
            <a:r>
              <a:rPr lang="en-US" smtClean="0"/>
              <a:t>When you run Monthly Closing for a period, the Frozen</a:t>
            </a:r>
          </a:p>
          <a:p>
            <a:pPr eaLnBrk="1" hangingPunct="1"/>
            <a:r>
              <a:rPr lang="en-US" smtClean="0"/>
              <a:t>status is automatically applied to the previous period. A Frozen</a:t>
            </a:r>
          </a:p>
          <a:p>
            <a:pPr eaLnBrk="1" hangingPunct="1"/>
            <a:r>
              <a:rPr lang="en-US" smtClean="0"/>
              <a:t>period cannot be reopened.</a:t>
            </a:r>
          </a:p>
          <a:p>
            <a:pPr eaLnBrk="1" hangingPunct="1">
              <a:lnSpc>
                <a:spcPct val="80000"/>
              </a:lnSpc>
            </a:pPr>
            <a:r>
              <a:rPr lang="en-US" smtClean="0"/>
              <a:t>Open Period</a:t>
            </a:r>
          </a:p>
          <a:p>
            <a:pPr lvl="1" eaLnBrk="1" hangingPunct="1">
              <a:lnSpc>
                <a:spcPct val="80000"/>
              </a:lnSpc>
            </a:pPr>
            <a:r>
              <a:rPr lang="en-US" smtClean="0"/>
              <a:t>Transaction posting allowed</a:t>
            </a:r>
          </a:p>
          <a:p>
            <a:pPr eaLnBrk="1" hangingPunct="1">
              <a:lnSpc>
                <a:spcPct val="80000"/>
              </a:lnSpc>
            </a:pPr>
            <a:r>
              <a:rPr lang="en-US" smtClean="0"/>
              <a:t>Report Period</a:t>
            </a:r>
          </a:p>
          <a:p>
            <a:pPr eaLnBrk="1" hangingPunct="1">
              <a:lnSpc>
                <a:spcPct val="80000"/>
              </a:lnSpc>
            </a:pPr>
            <a:r>
              <a:rPr lang="en-US" smtClean="0"/>
              <a:t>Close Report Period</a:t>
            </a:r>
          </a:p>
          <a:p>
            <a:pPr lvl="1" eaLnBrk="1" hangingPunct="1">
              <a:lnSpc>
                <a:spcPct val="80000"/>
              </a:lnSpc>
            </a:pPr>
            <a:r>
              <a:rPr lang="en-US" smtClean="0"/>
              <a:t>No transaction posting</a:t>
            </a:r>
          </a:p>
          <a:p>
            <a:pPr eaLnBrk="1" hangingPunct="1">
              <a:lnSpc>
                <a:spcPct val="80000"/>
              </a:lnSpc>
            </a:pPr>
            <a:r>
              <a:rPr lang="en-US" smtClean="0"/>
              <a:t>Undo Close Report Period</a:t>
            </a:r>
          </a:p>
          <a:p>
            <a:pPr eaLnBrk="1" hangingPunct="1">
              <a:lnSpc>
                <a:spcPct val="80000"/>
              </a:lnSpc>
            </a:pPr>
            <a:r>
              <a:rPr lang="en-US" smtClean="0"/>
              <a:t>Undo Report Period</a:t>
            </a:r>
          </a:p>
          <a:p>
            <a:pPr eaLnBrk="1" hangingPunct="1">
              <a:lnSpc>
                <a:spcPct val="80000"/>
              </a:lnSpc>
            </a:pPr>
            <a:endParaRPr lang="en-US" sz="1000" smtClean="0"/>
          </a:p>
          <a:p>
            <a:pPr eaLnBrk="1" hangingPunct="1"/>
            <a:r>
              <a:rPr lang="en-US" smtClean="0"/>
              <a:t>Undo close only if:</a:t>
            </a:r>
          </a:p>
          <a:p>
            <a:pPr lvl="1" eaLnBrk="1" hangingPunct="1"/>
            <a:r>
              <a:rPr lang="en-US" smtClean="0"/>
              <a:t>Period status = locked</a:t>
            </a:r>
          </a:p>
          <a:p>
            <a:pPr lvl="1" eaLnBrk="1" hangingPunct="1"/>
            <a:r>
              <a:rPr lang="en-US" smtClean="0"/>
              <a:t>Previous period = reported</a:t>
            </a:r>
          </a:p>
          <a:p>
            <a:pPr lvl="1" eaLnBrk="1" hangingPunct="1"/>
            <a:r>
              <a:rPr lang="en-US" smtClean="0"/>
              <a:t>No unposted transactions in operational modules</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90A7864-FDF3-4F94-B23A-212812BAB856}" type="slidenum">
              <a:rPr lang="en-US"/>
              <a:pPr/>
              <a:t>4</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dirty="0" smtClean="0"/>
              <a:t>AP includes AP </a:t>
            </a:r>
            <a:r>
              <a:rPr lang="en-US" dirty="0" err="1" smtClean="0"/>
              <a:t>subledger</a:t>
            </a:r>
            <a:r>
              <a:rPr lang="en-US" dirty="0" smtClean="0"/>
              <a:t> and Sales include Sales </a:t>
            </a:r>
            <a:r>
              <a:rPr lang="en-US" dirty="0" err="1" smtClean="0"/>
              <a:t>Subledger</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90A7864-FDF3-4F94-B23A-212812BAB856}" type="slidenum">
              <a:rPr lang="en-US"/>
              <a:pPr/>
              <a:t>5</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dirty="0" smtClean="0"/>
              <a:t>AP includes AP </a:t>
            </a:r>
            <a:r>
              <a:rPr lang="en-US" dirty="0" err="1" smtClean="0"/>
              <a:t>subledger</a:t>
            </a:r>
            <a:r>
              <a:rPr lang="en-US" dirty="0" smtClean="0"/>
              <a:t> and Sales include Sales </a:t>
            </a:r>
            <a:r>
              <a:rPr lang="en-US" dirty="0" err="1" smtClean="0"/>
              <a:t>Subledger</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930BBE9-BADA-4D2D-9C93-591BCD549D9D}" type="slidenum">
              <a:rPr lang="en-US"/>
              <a:pPr/>
              <a:t>6</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z="1000" smtClean="0"/>
              <a:t>If the conditions to close the accounting are met :</a:t>
            </a:r>
            <a:r>
              <a:rPr lang="en-US" smtClean="0"/>
              <a:t> </a:t>
            </a:r>
          </a:p>
          <a:p>
            <a:pPr lvl="1" eaLnBrk="1" hangingPunct="1"/>
            <a:r>
              <a:rPr lang="en-US" smtClean="0"/>
              <a:t>System creates “closing period”</a:t>
            </a:r>
          </a:p>
          <a:p>
            <a:pPr lvl="1" eaLnBrk="1" hangingPunct="1"/>
            <a:r>
              <a:rPr lang="en-US" smtClean="0"/>
              <a:t>System creates “opening period(00)”</a:t>
            </a:r>
          </a:p>
          <a:p>
            <a:pPr lvl="1" eaLnBrk="1" hangingPunct="1"/>
            <a:r>
              <a:rPr lang="en-US" smtClean="0"/>
              <a:t>P&amp;L transfer to Balance Sheet posting (optional)</a:t>
            </a:r>
          </a:p>
          <a:p>
            <a:pPr lvl="1" eaLnBrk="1" hangingPunct="1"/>
            <a:r>
              <a:rPr lang="en-US" smtClean="0"/>
              <a:t>P&amp;L closing posting</a:t>
            </a:r>
          </a:p>
          <a:p>
            <a:pPr lvl="1" eaLnBrk="1" hangingPunct="1"/>
            <a:r>
              <a:rPr lang="en-US" smtClean="0"/>
              <a:t>Balance Sheet closing posting</a:t>
            </a:r>
          </a:p>
          <a:p>
            <a:pPr lvl="1" eaLnBrk="1" hangingPunct="1"/>
            <a:r>
              <a:rPr lang="en-US" smtClean="0"/>
              <a:t>Balance Sheet reopening posting</a:t>
            </a:r>
          </a:p>
          <a:p>
            <a:pPr lvl="1" eaLnBrk="1" hangingPunct="1"/>
            <a:r>
              <a:rPr lang="en-US" smtClean="0"/>
              <a:t>Freeze accounting periods of the year </a:t>
            </a:r>
          </a:p>
          <a:p>
            <a:pPr lvl="1" eaLnBrk="1" hangingPunct="1"/>
            <a:r>
              <a:rPr lang="en-US" smtClean="0"/>
              <a:t>Year Closing Postings : </a:t>
            </a:r>
          </a:p>
          <a:p>
            <a:pPr lvl="3" eaLnBrk="1" hangingPunct="1"/>
            <a:r>
              <a:rPr lang="en-US" smtClean="0"/>
              <a:t>GL and Sub-account  level</a:t>
            </a:r>
          </a:p>
          <a:p>
            <a:pPr lvl="3" eaLnBrk="1" hangingPunct="1"/>
            <a:r>
              <a:rPr lang="en-US" smtClean="0"/>
              <a:t>BC and MC </a:t>
            </a:r>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latin typeface="Arial" charset="0"/>
              </a:defRPr>
            </a:lvl1pPr>
          </a:lstStyle>
          <a:p>
            <a:pPr>
              <a:defRPr/>
            </a:pPr>
            <a:r>
              <a:rPr lang="en-US"/>
              <a:t>2008-EF-GLPC-</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EF-GLPC-</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normAutofit/>
          </a:bodyPr>
          <a:lstStyle/>
          <a:p>
            <a:r>
              <a:rPr lang="en-US" sz="2400" dirty="0" smtClean="0"/>
              <a:t>GL Period Closing Process</a:t>
            </a:r>
          </a:p>
        </p:txBody>
      </p:sp>
      <p:sp>
        <p:nvSpPr>
          <p:cNvPr id="4" name="Text Placeholder 3"/>
          <p:cNvSpPr>
            <a:spLocks noGrp="1"/>
          </p:cNvSpPr>
          <p:nvPr>
            <p:ph type="body" sz="quarter" idx="10"/>
          </p:nvPr>
        </p:nvSpPr>
        <p:spPr/>
        <p:txBody>
          <a:bodyPr/>
          <a:lstStyle/>
          <a:p>
            <a:endParaRPr lang="en-US" dirty="0"/>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Daybook Masks</a:t>
            </a:r>
            <a:endParaRPr lang="en-US" dirty="0">
              <a:solidFill>
                <a:srgbClr val="FF0000"/>
              </a:solidFill>
            </a:endParaRPr>
          </a:p>
        </p:txBody>
      </p:sp>
      <p:sp>
        <p:nvSpPr>
          <p:cNvPr id="4" name="Footer Placeholder 3"/>
          <p:cNvSpPr>
            <a:spLocks noGrp="1"/>
          </p:cNvSpPr>
          <p:nvPr>
            <p:ph type="ftr" sz="quarter" idx="10"/>
          </p:nvPr>
        </p:nvSpPr>
        <p:spPr/>
        <p:txBody>
          <a:bodyPr/>
          <a:lstStyle/>
          <a:p>
            <a:pPr>
              <a:defRPr/>
            </a:pPr>
            <a:r>
              <a:rPr lang="en-US" dirty="0" smtClean="0"/>
              <a:t>EF-GLPC-057</a:t>
            </a:r>
            <a:endParaRPr lang="en-US" dirty="0"/>
          </a:p>
        </p:txBody>
      </p:sp>
      <p:pic>
        <p:nvPicPr>
          <p:cNvPr id="7" name="Content Placeholder 6" descr="Entity-GL-Period-Lock.JPG"/>
          <p:cNvPicPr>
            <a:picLocks noGrp="1" noChangeAspect="1"/>
          </p:cNvPicPr>
          <p:nvPr>
            <p:ph idx="1"/>
          </p:nvPr>
        </p:nvPicPr>
        <p:blipFill>
          <a:blip r:embed="rId3" cstate="print"/>
          <a:stretch>
            <a:fillRect/>
          </a:stretch>
        </p:blipFill>
        <p:spPr>
          <a:xfrm>
            <a:off x="1177427" y="1066800"/>
            <a:ext cx="6727561" cy="5029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Lock by Daybook </a:t>
            </a:r>
            <a:endParaRPr lang="en-US" dirty="0">
              <a:solidFill>
                <a:srgbClr val="FF0000"/>
              </a:solidFill>
            </a:endParaRPr>
          </a:p>
        </p:txBody>
      </p:sp>
      <p:sp>
        <p:nvSpPr>
          <p:cNvPr id="4" name="Footer Placeholder 3"/>
          <p:cNvSpPr>
            <a:spLocks noGrp="1"/>
          </p:cNvSpPr>
          <p:nvPr>
            <p:ph type="ftr" sz="quarter" idx="10"/>
          </p:nvPr>
        </p:nvSpPr>
        <p:spPr/>
        <p:txBody>
          <a:bodyPr/>
          <a:lstStyle/>
          <a:p>
            <a:pPr>
              <a:defRPr/>
            </a:pPr>
            <a:r>
              <a:rPr lang="en-US" dirty="0" smtClean="0"/>
              <a:t>EF-GLPC-058</a:t>
            </a:r>
            <a:endParaRPr lang="en-US" dirty="0"/>
          </a:p>
        </p:txBody>
      </p:sp>
      <p:pic>
        <p:nvPicPr>
          <p:cNvPr id="7" name="Content Placeholder 6" descr="Entity-GL-Period-Lock.JPG"/>
          <p:cNvPicPr>
            <a:picLocks noGrp="1" noChangeAspect="1"/>
          </p:cNvPicPr>
          <p:nvPr>
            <p:ph idx="1"/>
          </p:nvPr>
        </p:nvPicPr>
        <p:blipFill>
          <a:blip r:embed="rId3" cstate="print"/>
          <a:stretch>
            <a:fillRect/>
          </a:stretch>
        </p:blipFill>
        <p:spPr>
          <a:xfrm>
            <a:off x="724380" y="1218704"/>
            <a:ext cx="7695239" cy="477142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Period Lock</a:t>
            </a:r>
            <a:endParaRPr lang="en-US" dirty="0" smtClean="0">
              <a:solidFill>
                <a:srgbClr val="FF0000"/>
              </a:solidFill>
            </a:endParaRPr>
          </a:p>
        </p:txBody>
      </p:sp>
      <p:sp>
        <p:nvSpPr>
          <p:cNvPr id="8194" name="Footer Placeholder 3"/>
          <p:cNvSpPr>
            <a:spLocks noGrp="1"/>
          </p:cNvSpPr>
          <p:nvPr>
            <p:ph type="ftr" sz="quarter" idx="10"/>
          </p:nvPr>
        </p:nvSpPr>
        <p:spPr>
          <a:noFill/>
        </p:spPr>
        <p:txBody>
          <a:bodyPr/>
          <a:lstStyle/>
          <a:p>
            <a:r>
              <a:rPr lang="en-US" smtClean="0"/>
              <a:t>EF-GLPC-060</a:t>
            </a:r>
            <a:endParaRPr lang="en-US"/>
          </a:p>
        </p:txBody>
      </p:sp>
      <p:pic>
        <p:nvPicPr>
          <p:cNvPr id="5" name="Picture 4" descr="Entity-GL-Period-Lock.JPG"/>
          <p:cNvPicPr>
            <a:picLocks noChangeAspect="1"/>
          </p:cNvPicPr>
          <p:nvPr/>
        </p:nvPicPr>
        <p:blipFill>
          <a:blip r:embed="rId3" cstate="print"/>
          <a:stretch>
            <a:fillRect/>
          </a:stretch>
        </p:blipFill>
        <p:spPr>
          <a:xfrm>
            <a:off x="647700" y="995739"/>
            <a:ext cx="7848600" cy="48665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Lock by Application Areas - Example</a:t>
            </a:r>
          </a:p>
        </p:txBody>
      </p:sp>
      <p:sp>
        <p:nvSpPr>
          <p:cNvPr id="9218" name="Footer Placeholder 4"/>
          <p:cNvSpPr>
            <a:spLocks noGrp="1"/>
          </p:cNvSpPr>
          <p:nvPr>
            <p:ph type="ftr" sz="quarter" idx="10"/>
          </p:nvPr>
        </p:nvSpPr>
        <p:spPr>
          <a:noFill/>
        </p:spPr>
        <p:txBody>
          <a:bodyPr/>
          <a:lstStyle/>
          <a:p>
            <a:r>
              <a:rPr lang="en-US" smtClean="0"/>
              <a:t>EF-GLPC-070</a:t>
            </a:r>
            <a:endParaRPr lang="en-US"/>
          </a:p>
        </p:txBody>
      </p:sp>
      <p:graphicFrame>
        <p:nvGraphicFramePr>
          <p:cNvPr id="17411" name="Group 3"/>
          <p:cNvGraphicFramePr>
            <a:graphicFrameLocks noGrp="1"/>
          </p:cNvGraphicFramePr>
          <p:nvPr>
            <p:ph sz="half" idx="4294967295"/>
          </p:nvPr>
        </p:nvGraphicFramePr>
        <p:xfrm>
          <a:off x="660400" y="2085975"/>
          <a:ext cx="7788275" cy="2983232"/>
        </p:xfrm>
        <a:graphic>
          <a:graphicData uri="http://schemas.openxmlformats.org/drawingml/2006/table">
            <a:tbl>
              <a:tblPr/>
              <a:tblGrid>
                <a:gridCol w="3011488"/>
                <a:gridCol w="1092200"/>
                <a:gridCol w="1187450"/>
                <a:gridCol w="1169987"/>
                <a:gridCol w="1327150"/>
              </a:tblGrid>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Period</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01/12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02/12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03/12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04/12</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Global Period Status</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AP Ledger</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AR Ledger</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a:bodyPr>
          <a:lstStyle/>
          <a:p>
            <a:r>
              <a:rPr lang="en-US" sz="2800" dirty="0" smtClean="0"/>
              <a:t>Period Report</a:t>
            </a:r>
          </a:p>
        </p:txBody>
      </p:sp>
      <p:sp>
        <p:nvSpPr>
          <p:cNvPr id="10242" name="Footer Placeholder 3"/>
          <p:cNvSpPr>
            <a:spLocks noGrp="1"/>
          </p:cNvSpPr>
          <p:nvPr>
            <p:ph type="ftr" sz="quarter" idx="10"/>
          </p:nvPr>
        </p:nvSpPr>
        <p:spPr>
          <a:noFill/>
        </p:spPr>
        <p:txBody>
          <a:bodyPr/>
          <a:lstStyle/>
          <a:p>
            <a:r>
              <a:rPr lang="en-US" smtClean="0"/>
              <a:t>EF-GLPC-080</a:t>
            </a:r>
            <a:endParaRPr lang="en-US"/>
          </a:p>
        </p:txBody>
      </p:sp>
      <p:pic>
        <p:nvPicPr>
          <p:cNvPr id="7" name="Picture 6" descr="Entity-GL-Period-Report.jpg"/>
          <p:cNvPicPr>
            <a:picLocks noChangeAspect="1"/>
          </p:cNvPicPr>
          <p:nvPr/>
        </p:nvPicPr>
        <p:blipFill>
          <a:blip r:embed="rId3" cstate="print"/>
          <a:stretch>
            <a:fillRect/>
          </a:stretch>
        </p:blipFill>
        <p:spPr>
          <a:xfrm>
            <a:off x="965734" y="938212"/>
            <a:ext cx="7416266" cy="5122291"/>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 name="Line 19"/>
          <p:cNvSpPr>
            <a:spLocks noChangeShapeType="1"/>
          </p:cNvSpPr>
          <p:nvPr/>
        </p:nvSpPr>
        <p:spPr bwMode="auto">
          <a:xfrm>
            <a:off x="1638300" y="3824288"/>
            <a:ext cx="8001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11283" name="Line 18"/>
          <p:cNvSpPr>
            <a:spLocks noChangeShapeType="1"/>
          </p:cNvSpPr>
          <p:nvPr/>
        </p:nvSpPr>
        <p:spPr bwMode="auto">
          <a:xfrm>
            <a:off x="3848100" y="3824288"/>
            <a:ext cx="7239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11285" name="Line 20"/>
          <p:cNvSpPr>
            <a:spLocks noChangeShapeType="1"/>
          </p:cNvSpPr>
          <p:nvPr/>
        </p:nvSpPr>
        <p:spPr bwMode="auto">
          <a:xfrm>
            <a:off x="6057900" y="3811588"/>
            <a:ext cx="8001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23" name="Title 22"/>
          <p:cNvSpPr>
            <a:spLocks noGrp="1"/>
          </p:cNvSpPr>
          <p:nvPr>
            <p:ph type="title"/>
          </p:nvPr>
        </p:nvSpPr>
        <p:spPr/>
        <p:txBody>
          <a:bodyPr>
            <a:normAutofit/>
          </a:bodyPr>
          <a:lstStyle/>
          <a:p>
            <a:r>
              <a:rPr lang="en-US" dirty="0" smtClean="0"/>
              <a:t>Period Report - Gateways</a:t>
            </a:r>
            <a:endParaRPr lang="en-US" dirty="0"/>
          </a:p>
        </p:txBody>
      </p:sp>
      <p:sp>
        <p:nvSpPr>
          <p:cNvPr id="11266" name="Footer Placeholder 2"/>
          <p:cNvSpPr>
            <a:spLocks noGrp="1"/>
          </p:cNvSpPr>
          <p:nvPr>
            <p:ph type="ftr" sz="quarter" idx="10"/>
          </p:nvPr>
        </p:nvSpPr>
        <p:spPr>
          <a:noFill/>
        </p:spPr>
        <p:txBody>
          <a:bodyPr/>
          <a:lstStyle/>
          <a:p>
            <a:r>
              <a:rPr lang="en-US" smtClean="0"/>
              <a:t>EF-GLPC-090</a:t>
            </a:r>
            <a:endParaRPr lang="en-US"/>
          </a:p>
        </p:txBody>
      </p:sp>
      <p:sp>
        <p:nvSpPr>
          <p:cNvPr id="19459" name="Rectangle 3"/>
          <p:cNvSpPr>
            <a:spLocks noChangeArrowheads="1"/>
          </p:cNvSpPr>
          <p:nvPr/>
        </p:nvSpPr>
        <p:spPr bwMode="auto">
          <a:xfrm>
            <a:off x="533400" y="2597150"/>
            <a:ext cx="1279525" cy="238760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Open</a:t>
            </a:r>
          </a:p>
        </p:txBody>
      </p:sp>
      <p:sp>
        <p:nvSpPr>
          <p:cNvPr id="11267" name="Rectangle 2"/>
          <p:cNvSpPr>
            <a:spLocks noChangeArrowheads="1"/>
          </p:cNvSpPr>
          <p:nvPr/>
        </p:nvSpPr>
        <p:spPr bwMode="auto">
          <a:xfrm>
            <a:off x="752475" y="2252663"/>
            <a:ext cx="1008063" cy="1014412"/>
          </a:xfrm>
          <a:prstGeom prst="rect">
            <a:avLst/>
          </a:prstGeom>
          <a:noFill/>
          <a:ln w="9525" algn="ctr">
            <a:noFill/>
            <a:miter lim="800000"/>
            <a:headEnd/>
            <a:tailEnd/>
          </a:ln>
        </p:spPr>
        <p:txBody>
          <a:bodyPr wrap="none" lIns="92075" tIns="46038" rIns="92075" bIns="46038" anchor="ctr"/>
          <a:lstStyle/>
          <a:p>
            <a:endParaRPr lang="en-US">
              <a:latin typeface="+mj-lt"/>
            </a:endParaRPr>
          </a:p>
        </p:txBody>
      </p:sp>
      <p:sp>
        <p:nvSpPr>
          <p:cNvPr id="19460" name="Rectangle 4"/>
          <p:cNvSpPr>
            <a:spLocks noChangeArrowheads="1"/>
          </p:cNvSpPr>
          <p:nvPr/>
        </p:nvSpPr>
        <p:spPr bwMode="auto">
          <a:xfrm>
            <a:off x="2438400" y="2597150"/>
            <a:ext cx="1431925" cy="24177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Locked</a:t>
            </a:r>
          </a:p>
        </p:txBody>
      </p:sp>
      <p:sp>
        <p:nvSpPr>
          <p:cNvPr id="19461" name="Rectangle 5"/>
          <p:cNvSpPr>
            <a:spLocks noChangeArrowheads="1"/>
          </p:cNvSpPr>
          <p:nvPr/>
        </p:nvSpPr>
        <p:spPr bwMode="auto">
          <a:xfrm>
            <a:off x="4572000" y="2597150"/>
            <a:ext cx="1677988" cy="238125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Reported</a:t>
            </a:r>
          </a:p>
        </p:txBody>
      </p:sp>
      <p:sp>
        <p:nvSpPr>
          <p:cNvPr id="19462" name="Rectangle 6"/>
          <p:cNvSpPr>
            <a:spLocks noChangeArrowheads="1"/>
          </p:cNvSpPr>
          <p:nvPr/>
        </p:nvSpPr>
        <p:spPr bwMode="auto">
          <a:xfrm>
            <a:off x="6858000" y="2597150"/>
            <a:ext cx="1433513" cy="23923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Frozen</a:t>
            </a:r>
          </a:p>
        </p:txBody>
      </p:sp>
      <p:cxnSp>
        <p:nvCxnSpPr>
          <p:cNvPr id="11272" name="AutoShape 7"/>
          <p:cNvCxnSpPr>
            <a:cxnSpLocks noChangeShapeType="1"/>
            <a:stCxn id="19460" idx="0"/>
            <a:endCxn id="19459" idx="0"/>
          </p:cNvCxnSpPr>
          <p:nvPr/>
        </p:nvCxnSpPr>
        <p:spPr bwMode="auto">
          <a:xfrm rot="16200000" flipV="1">
            <a:off x="2163763" y="1606550"/>
            <a:ext cx="1588" cy="1981200"/>
          </a:xfrm>
          <a:prstGeom prst="curvedConnector3">
            <a:avLst>
              <a:gd name="adj1" fmla="val 14395466"/>
            </a:avLst>
          </a:prstGeom>
          <a:noFill/>
          <a:ln w="28575">
            <a:solidFill>
              <a:srgbClr val="4F4F4F"/>
            </a:solidFill>
            <a:prstDash val="sysDot"/>
            <a:round/>
            <a:headEnd type="none" w="lg" len="lg"/>
            <a:tailEnd type="arrow" w="lg" len="lg"/>
          </a:ln>
        </p:spPr>
      </p:cxnSp>
      <p:cxnSp>
        <p:nvCxnSpPr>
          <p:cNvPr id="11273" name="AutoShape 8"/>
          <p:cNvCxnSpPr>
            <a:cxnSpLocks noChangeShapeType="1"/>
            <a:stCxn id="19461" idx="0"/>
            <a:endCxn id="19459" idx="0"/>
          </p:cNvCxnSpPr>
          <p:nvPr/>
        </p:nvCxnSpPr>
        <p:spPr bwMode="auto">
          <a:xfrm rot="16200000" flipV="1">
            <a:off x="3292079" y="478234"/>
            <a:ext cx="1588" cy="4237831"/>
          </a:xfrm>
          <a:prstGeom prst="curvedConnector3">
            <a:avLst>
              <a:gd name="adj1" fmla="val 14395466"/>
            </a:avLst>
          </a:prstGeom>
          <a:noFill/>
          <a:ln w="28575">
            <a:solidFill>
              <a:srgbClr val="4F4F4F"/>
            </a:solidFill>
            <a:prstDash val="sysDot"/>
            <a:round/>
            <a:headEnd type="none" w="lg" len="lg"/>
            <a:tailEnd type="arrow" w="lg" len="lg"/>
          </a:ln>
        </p:spPr>
      </p:cxnSp>
      <p:sp>
        <p:nvSpPr>
          <p:cNvPr id="11278" name="Oval 13"/>
          <p:cNvSpPr>
            <a:spLocks noChangeArrowheads="1"/>
          </p:cNvSpPr>
          <p:nvPr/>
        </p:nvSpPr>
        <p:spPr bwMode="auto">
          <a:xfrm>
            <a:off x="1600200" y="2901950"/>
            <a:ext cx="1008062"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Close</a:t>
            </a:r>
          </a:p>
        </p:txBody>
      </p:sp>
      <p:sp>
        <p:nvSpPr>
          <p:cNvPr id="11279" name="Oval 14"/>
          <p:cNvSpPr>
            <a:spLocks noChangeArrowheads="1"/>
          </p:cNvSpPr>
          <p:nvPr/>
        </p:nvSpPr>
        <p:spPr bwMode="auto">
          <a:xfrm>
            <a:off x="3716338" y="2901950"/>
            <a:ext cx="1008062"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Report</a:t>
            </a:r>
          </a:p>
        </p:txBody>
      </p:sp>
      <p:sp>
        <p:nvSpPr>
          <p:cNvPr id="11280" name="Oval 15"/>
          <p:cNvSpPr>
            <a:spLocks noChangeArrowheads="1"/>
          </p:cNvSpPr>
          <p:nvPr/>
        </p:nvSpPr>
        <p:spPr bwMode="auto">
          <a:xfrm>
            <a:off x="6069012" y="2901950"/>
            <a:ext cx="1008063" cy="647700"/>
          </a:xfrm>
          <a:prstGeom prst="ellipse">
            <a:avLst/>
          </a:prstGeom>
          <a:solidFill>
            <a:schemeClr val="accent6">
              <a:lumMod val="40000"/>
              <a:lumOff val="60000"/>
            </a:schemeClr>
          </a:solidFill>
          <a:ln w="1587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Freeze</a:t>
            </a:r>
          </a:p>
        </p:txBody>
      </p:sp>
      <p:sp>
        <p:nvSpPr>
          <p:cNvPr id="11281" name="Oval 16"/>
          <p:cNvSpPr>
            <a:spLocks noChangeArrowheads="1"/>
          </p:cNvSpPr>
          <p:nvPr/>
        </p:nvSpPr>
        <p:spPr bwMode="auto">
          <a:xfrm>
            <a:off x="1981201" y="1476375"/>
            <a:ext cx="1252538" cy="647700"/>
          </a:xfrm>
          <a:prstGeom prst="ellipse">
            <a:avLst/>
          </a:prstGeom>
          <a:solidFill>
            <a:schemeClr val="accent6">
              <a:lumMod val="40000"/>
              <a:lumOff val="60000"/>
            </a:schemeClr>
          </a:solidFill>
          <a:ln w="22225" algn="ctr">
            <a:solidFill>
              <a:schemeClr val="tx1">
                <a:lumMod val="75000"/>
                <a:lumOff val="25000"/>
              </a:schemeClr>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Re-Open</a:t>
            </a:r>
          </a:p>
        </p:txBody>
      </p:sp>
      <p:sp>
        <p:nvSpPr>
          <p:cNvPr id="11282" name="Oval 17"/>
          <p:cNvSpPr>
            <a:spLocks noChangeArrowheads="1"/>
          </p:cNvSpPr>
          <p:nvPr/>
        </p:nvSpPr>
        <p:spPr bwMode="auto">
          <a:xfrm>
            <a:off x="3352800" y="1028700"/>
            <a:ext cx="1244600"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Re-Open</a:t>
            </a:r>
          </a:p>
        </p:txBody>
      </p:sp>
      <p:sp>
        <p:nvSpPr>
          <p:cNvPr id="24" name="TextBox 23"/>
          <p:cNvSpPr txBox="1"/>
          <p:nvPr/>
        </p:nvSpPr>
        <p:spPr>
          <a:xfrm>
            <a:off x="5486400" y="5486400"/>
            <a:ext cx="2514600" cy="830997"/>
          </a:xfrm>
          <a:prstGeom prst="rect">
            <a:avLst/>
          </a:prstGeom>
          <a:noFill/>
        </p:spPr>
        <p:txBody>
          <a:bodyPr wrap="square" rtlCol="0">
            <a:spAutoFit/>
          </a:bodyPr>
          <a:lstStyle/>
          <a:p>
            <a:pPr algn="l" eaLnBrk="0" hangingPunct="0"/>
            <a:r>
              <a:rPr kumimoji="1" lang="en-US" sz="1600" dirty="0" smtClean="0">
                <a:solidFill>
                  <a:srgbClr val="4F4F4F"/>
                </a:solidFill>
                <a:latin typeface="+mn-lt"/>
              </a:rPr>
              <a:t>Only if all  periods of the  year are reported</a:t>
            </a:r>
          </a:p>
          <a:p>
            <a:pPr algn="l"/>
            <a:endParaRPr lang="en-US" sz="1600" dirty="0">
              <a:latin typeface="+mn-lt"/>
            </a:endParaRPr>
          </a:p>
        </p:txBody>
      </p:sp>
      <p:cxnSp>
        <p:nvCxnSpPr>
          <p:cNvPr id="26" name="Straight Arrow Connector 25"/>
          <p:cNvCxnSpPr>
            <a:stCxn id="24" idx="0"/>
          </p:cNvCxnSpPr>
          <p:nvPr/>
        </p:nvCxnSpPr>
        <p:spPr>
          <a:xfrm flipH="1" flipV="1">
            <a:off x="6629400" y="4495800"/>
            <a:ext cx="114300" cy="9906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2362200" y="5486400"/>
            <a:ext cx="2286000" cy="1015663"/>
          </a:xfrm>
          <a:prstGeom prst="rect">
            <a:avLst/>
          </a:prstGeom>
          <a:noFill/>
        </p:spPr>
        <p:txBody>
          <a:bodyPr wrap="square" rtlCol="0">
            <a:spAutoFit/>
          </a:bodyPr>
          <a:lstStyle/>
          <a:p>
            <a:r>
              <a:rPr kumimoji="1" lang="en-US" sz="1600" dirty="0" smtClean="0">
                <a:solidFill>
                  <a:srgbClr val="4F4F4F"/>
                </a:solidFill>
                <a:latin typeface="+mn-lt"/>
              </a:rPr>
              <a:t>Only if the previous period is reported</a:t>
            </a:r>
          </a:p>
          <a:p>
            <a:endParaRPr lang="en-US" dirty="0"/>
          </a:p>
        </p:txBody>
      </p:sp>
      <p:cxnSp>
        <p:nvCxnSpPr>
          <p:cNvPr id="31" name="Straight Arrow Connector 30"/>
          <p:cNvCxnSpPr/>
          <p:nvPr/>
        </p:nvCxnSpPr>
        <p:spPr>
          <a:xfrm flipV="1">
            <a:off x="4076700" y="4419600"/>
            <a:ext cx="190500" cy="9906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5867400" y="914400"/>
            <a:ext cx="1752600" cy="1261884"/>
          </a:xfrm>
          <a:prstGeom prst="rect">
            <a:avLst/>
          </a:prstGeom>
          <a:noFill/>
        </p:spPr>
        <p:txBody>
          <a:bodyPr wrap="square" rtlCol="0">
            <a:spAutoFit/>
          </a:bodyPr>
          <a:lstStyle/>
          <a:p>
            <a:pPr algn="l"/>
            <a:r>
              <a:rPr kumimoji="1" lang="en-US" sz="1600" dirty="0" smtClean="0">
                <a:solidFill>
                  <a:srgbClr val="4F4F4F"/>
                </a:solidFill>
                <a:latin typeface="+mn-lt"/>
              </a:rPr>
              <a:t>Only if the next period is still open or locked</a:t>
            </a:r>
          </a:p>
          <a:p>
            <a:endParaRPr lang="en-US" dirty="0"/>
          </a:p>
        </p:txBody>
      </p:sp>
      <p:cxnSp>
        <p:nvCxnSpPr>
          <p:cNvPr id="34" name="Straight Arrow Connector 33"/>
          <p:cNvCxnSpPr/>
          <p:nvPr/>
        </p:nvCxnSpPr>
        <p:spPr>
          <a:xfrm flipH="1">
            <a:off x="4800600" y="1295400"/>
            <a:ext cx="1066800" cy="1524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0" name="Rectangle 61"/>
          <p:cNvSpPr>
            <a:spLocks noGrp="1" noChangeArrowheads="1"/>
          </p:cNvSpPr>
          <p:nvPr>
            <p:ph type="title"/>
          </p:nvPr>
        </p:nvSpPr>
        <p:spPr>
          <a:noFill/>
        </p:spPr>
        <p:txBody>
          <a:bodyPr>
            <a:normAutofit/>
          </a:bodyPr>
          <a:lstStyle/>
          <a:p>
            <a:pPr eaLnBrk="1" hangingPunct="1"/>
            <a:r>
              <a:rPr lang="en-US" smtClean="0"/>
              <a:t>Conditions for Period Status Change</a:t>
            </a:r>
          </a:p>
        </p:txBody>
      </p:sp>
      <p:sp>
        <p:nvSpPr>
          <p:cNvPr id="12290" name="Footer Placeholder 3"/>
          <p:cNvSpPr>
            <a:spLocks noGrp="1"/>
          </p:cNvSpPr>
          <p:nvPr>
            <p:ph type="ftr" sz="quarter" idx="10"/>
          </p:nvPr>
        </p:nvSpPr>
        <p:spPr>
          <a:noFill/>
        </p:spPr>
        <p:txBody>
          <a:bodyPr/>
          <a:lstStyle/>
          <a:p>
            <a:r>
              <a:rPr lang="en-US" smtClean="0"/>
              <a:t>EF-GLPC-100</a:t>
            </a:r>
            <a:endParaRPr lang="en-US"/>
          </a:p>
        </p:txBody>
      </p:sp>
      <p:graphicFrame>
        <p:nvGraphicFramePr>
          <p:cNvPr id="20482" name="Group 2"/>
          <p:cNvGraphicFramePr>
            <a:graphicFrameLocks noGrp="1"/>
          </p:cNvGraphicFramePr>
          <p:nvPr>
            <p:ph idx="4294967295"/>
          </p:nvPr>
        </p:nvGraphicFramePr>
        <p:xfrm>
          <a:off x="485775" y="838200"/>
          <a:ext cx="8153400" cy="5524438"/>
        </p:xfrm>
        <a:graphic>
          <a:graphicData uri="http://schemas.openxmlformats.org/drawingml/2006/table">
            <a:tbl>
              <a:tblPr/>
              <a:tblGrid>
                <a:gridCol w="1865313"/>
                <a:gridCol w="1828800"/>
                <a:gridCol w="4459287"/>
              </a:tblGrid>
              <a:tr h="334963">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From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To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Condition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No unposted transaction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413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Anytime</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No </a:t>
                      </a:r>
                      <a:r>
                        <a:rPr kumimoji="0" lang="en-US" sz="1800" b="0" i="0" u="none" strike="noStrike" cap="none" normalizeH="0" baseline="0" dirty="0" err="1" smtClean="0">
                          <a:ln>
                            <a:noFill/>
                          </a:ln>
                          <a:solidFill>
                            <a:schemeClr val="tx1"/>
                          </a:solidFill>
                          <a:effectLst/>
                          <a:latin typeface="+mj-lt"/>
                        </a:rPr>
                        <a:t>unposted</a:t>
                      </a:r>
                      <a:r>
                        <a:rPr kumimoji="0" lang="en-US" sz="1800" b="0" i="0" u="none" strike="noStrike" cap="none" normalizeH="0" baseline="0" dirty="0" smtClean="0">
                          <a:ln>
                            <a:noFill/>
                          </a:ln>
                          <a:solidFill>
                            <a:schemeClr val="tx1"/>
                          </a:solidFill>
                          <a:effectLst/>
                          <a:latin typeface="+mj-lt"/>
                        </a:rPr>
                        <a:t> </a:t>
                      </a:r>
                      <a:r>
                        <a:rPr kumimoji="0" lang="en-US" sz="1800" b="0" i="0" u="none" strike="noStrike" cap="none" normalizeH="0" baseline="0" smtClean="0">
                          <a:ln>
                            <a:noFill/>
                          </a:ln>
                          <a:solidFill>
                            <a:schemeClr val="tx1"/>
                          </a:solidFill>
                          <a:effectLst/>
                          <a:latin typeface="+mj-lt"/>
                        </a:rPr>
                        <a:t>operational transactions</a:t>
                      </a:r>
                      <a:endParaRPr kumimoji="0" lang="en-US" sz="18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Consistency check OK</a:t>
                      </a: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Previous period is reported</a:t>
                      </a:r>
                      <a:endParaRPr kumimoji="0" lang="en-US" sz="1800" b="0" i="0" u="none" strike="noStrike" cap="none" normalizeH="0" baseline="0" dirty="0" smtClean="0">
                        <a:ln>
                          <a:noFill/>
                        </a:ln>
                        <a:solidFill>
                          <a:srgbClr val="FF0000"/>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Next period is not 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6037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All periods are reported</a:t>
                      </a: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Other conditions applicable to year closing</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gridSpan="2">
                  <a:txBody>
                    <a:bodyPr/>
                    <a:lstStyle/>
                    <a:p>
                      <a:pPr marL="0" marR="0" lvl="0" indent="0" algn="ctr"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No status change allowed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dirty="0" smtClean="0"/>
              <a:t>Automatic P&amp;L transfer to Balance Sheet (Y/N)</a:t>
            </a:r>
          </a:p>
          <a:p>
            <a:pPr eaLnBrk="1" hangingPunct="1">
              <a:spcBef>
                <a:spcPts val="1800"/>
              </a:spcBef>
            </a:pPr>
            <a:r>
              <a:rPr lang="en-US" dirty="0" smtClean="0"/>
              <a:t>Conditions for status open </a:t>
            </a:r>
            <a:r>
              <a:rPr lang="en-US" dirty="0" smtClean="0">
                <a:sym typeface="Wingdings" pitchFamily="2" charset="2"/>
              </a:rPr>
              <a:t> </a:t>
            </a:r>
            <a:r>
              <a:rPr lang="en-US" dirty="0" smtClean="0"/>
              <a:t>frozen </a:t>
            </a:r>
          </a:p>
          <a:p>
            <a:pPr lvl="1" eaLnBrk="1" hangingPunct="1">
              <a:spcBef>
                <a:spcPts val="1200"/>
              </a:spcBef>
            </a:pPr>
            <a:r>
              <a:rPr lang="en-US" dirty="0" smtClean="0"/>
              <a:t>All periods of the year reported</a:t>
            </a:r>
          </a:p>
          <a:p>
            <a:pPr lvl="1" eaLnBrk="1" hangingPunct="1">
              <a:spcBef>
                <a:spcPts val="1200"/>
              </a:spcBef>
            </a:pPr>
            <a:r>
              <a:rPr lang="en-US" dirty="0" smtClean="0"/>
              <a:t>Previous year status frozen</a:t>
            </a:r>
          </a:p>
          <a:p>
            <a:pPr lvl="1" eaLnBrk="1" hangingPunct="1">
              <a:spcBef>
                <a:spcPts val="1200"/>
              </a:spcBef>
            </a:pPr>
            <a:r>
              <a:rPr lang="en-US" dirty="0" smtClean="0"/>
              <a:t>Next GL calendar year available</a:t>
            </a:r>
          </a:p>
          <a:p>
            <a:pPr lvl="1" eaLnBrk="1" hangingPunct="1">
              <a:spcBef>
                <a:spcPts val="1200"/>
              </a:spcBef>
            </a:pPr>
            <a:r>
              <a:rPr lang="en-US" dirty="0" smtClean="0"/>
              <a:t>History tables up to date</a:t>
            </a:r>
          </a:p>
          <a:p>
            <a:pPr lvl="1" eaLnBrk="1" hangingPunct="1">
              <a:spcBef>
                <a:spcPts val="1200"/>
              </a:spcBef>
            </a:pPr>
            <a:r>
              <a:rPr lang="en-US" dirty="0" smtClean="0"/>
              <a:t>Total of all accounts (Trial Balance) = zero</a:t>
            </a:r>
          </a:p>
          <a:p>
            <a:pPr lvl="1" eaLnBrk="1" hangingPunct="1">
              <a:spcBef>
                <a:spcPts val="1200"/>
              </a:spcBef>
            </a:pPr>
            <a:r>
              <a:rPr lang="en-US" dirty="0" smtClean="0"/>
              <a:t>Optional check: P&amp;L balance = zero (if “no automatic P&amp;L transfer to BS” )</a:t>
            </a:r>
          </a:p>
          <a:p>
            <a:pPr eaLnBrk="1" hangingPunct="1"/>
            <a:endParaRPr lang="en-US" dirty="0" smtClean="0"/>
          </a:p>
          <a:p>
            <a:pPr eaLnBrk="1" hangingPunct="1"/>
            <a:endParaRPr lang="en-US" dirty="0" smtClean="0"/>
          </a:p>
        </p:txBody>
      </p:sp>
      <p:sp>
        <p:nvSpPr>
          <p:cNvPr id="13315" name="Rectangle 2"/>
          <p:cNvSpPr>
            <a:spLocks noGrp="1" noChangeArrowheads="1"/>
          </p:cNvSpPr>
          <p:nvPr>
            <p:ph type="title"/>
          </p:nvPr>
        </p:nvSpPr>
        <p:spPr/>
        <p:txBody>
          <a:bodyPr/>
          <a:lstStyle/>
          <a:p>
            <a:pPr eaLnBrk="1" hangingPunct="1"/>
            <a:r>
              <a:rPr lang="en-US" smtClean="0"/>
              <a:t>GL Calendar Year Closing</a:t>
            </a:r>
          </a:p>
        </p:txBody>
      </p:sp>
      <p:sp>
        <p:nvSpPr>
          <p:cNvPr id="13314" name="Footer Placeholder 3"/>
          <p:cNvSpPr>
            <a:spLocks noGrp="1"/>
          </p:cNvSpPr>
          <p:nvPr>
            <p:ph type="ftr" sz="quarter" idx="10"/>
          </p:nvPr>
        </p:nvSpPr>
        <p:spPr>
          <a:noFill/>
        </p:spPr>
        <p:txBody>
          <a:bodyPr/>
          <a:lstStyle/>
          <a:p>
            <a:r>
              <a:rPr lang="en-US" smtClean="0"/>
              <a:t>EF-GLPC-110</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Basic rule</a:t>
            </a:r>
          </a:p>
          <a:p>
            <a:pPr eaLnBrk="1" hangingPunct="1">
              <a:spcBef>
                <a:spcPct val="50000"/>
              </a:spcBef>
            </a:pPr>
            <a:r>
              <a:rPr lang="en-US" smtClean="0"/>
              <a:t>Business case</a:t>
            </a:r>
          </a:p>
          <a:p>
            <a:pPr eaLnBrk="1" hangingPunct="1">
              <a:spcBef>
                <a:spcPct val="50000"/>
              </a:spcBef>
            </a:pPr>
            <a:r>
              <a:rPr lang="en-US" smtClean="0"/>
              <a:t>Approaches</a:t>
            </a:r>
          </a:p>
          <a:p>
            <a:pPr eaLnBrk="1" hangingPunct="1">
              <a:spcBef>
                <a:spcPct val="50000"/>
              </a:spcBef>
            </a:pPr>
            <a:r>
              <a:rPr lang="en-US" smtClean="0"/>
              <a:t>Additional offset accounts</a:t>
            </a:r>
          </a:p>
          <a:p>
            <a:pPr eaLnBrk="1" hangingPunct="1">
              <a:spcBef>
                <a:spcPct val="50000"/>
              </a:spcBef>
            </a:pPr>
            <a:r>
              <a:rPr lang="en-US" smtClean="0"/>
              <a:t>Dummy tax code</a:t>
            </a:r>
          </a:p>
          <a:p>
            <a:pPr eaLnBrk="1" hangingPunct="1">
              <a:spcBef>
                <a:spcPct val="50000"/>
              </a:spcBef>
            </a:pPr>
            <a:r>
              <a:rPr lang="en-US" smtClean="0"/>
              <a:t>Best practice</a:t>
            </a:r>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Manual Postings to Tax Accounts</a:t>
            </a:r>
          </a:p>
        </p:txBody>
      </p:sp>
      <p:sp>
        <p:nvSpPr>
          <p:cNvPr id="14338" name="Footer Placeholder 3"/>
          <p:cNvSpPr>
            <a:spLocks noGrp="1"/>
          </p:cNvSpPr>
          <p:nvPr>
            <p:ph type="ftr" sz="quarter" idx="10"/>
          </p:nvPr>
        </p:nvSpPr>
        <p:spPr>
          <a:noFill/>
        </p:spPr>
        <p:txBody>
          <a:bodyPr/>
          <a:lstStyle/>
          <a:p>
            <a:r>
              <a:rPr lang="en-US" smtClean="0"/>
              <a:t>EF-GLPC-120</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For a tax account, any postings</a:t>
            </a:r>
          </a:p>
          <a:p>
            <a:pPr lvl="1" eaLnBrk="1" hangingPunct="1"/>
            <a:r>
              <a:rPr lang="en-US" dirty="0" smtClean="0"/>
              <a:t>AR</a:t>
            </a:r>
          </a:p>
          <a:p>
            <a:pPr lvl="1" eaLnBrk="1" hangingPunct="1"/>
            <a:r>
              <a:rPr lang="en-US" dirty="0" smtClean="0"/>
              <a:t>AP</a:t>
            </a:r>
          </a:p>
          <a:p>
            <a:pPr lvl="1" eaLnBrk="1" hangingPunct="1"/>
            <a:r>
              <a:rPr lang="en-US" dirty="0" smtClean="0"/>
              <a:t>PO</a:t>
            </a:r>
          </a:p>
          <a:p>
            <a:pPr lvl="1" eaLnBrk="1" hangingPunct="1"/>
            <a:r>
              <a:rPr lang="en-US" dirty="0" smtClean="0"/>
              <a:t>Journal Entry</a:t>
            </a:r>
          </a:p>
          <a:p>
            <a:pPr eaLnBrk="1" hangingPunct="1">
              <a:spcBef>
                <a:spcPct val="50000"/>
              </a:spcBef>
            </a:pPr>
            <a:r>
              <a:rPr lang="en-US" dirty="0" smtClean="0"/>
              <a:t>Must have </a:t>
            </a:r>
            <a:r>
              <a:rPr lang="en-US" dirty="0" err="1" smtClean="0"/>
              <a:t>PostingVAT</a:t>
            </a:r>
            <a:r>
              <a:rPr lang="en-US" dirty="0" smtClean="0"/>
              <a:t> records associated with them </a:t>
            </a:r>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US" smtClean="0"/>
              <a:t>Basic Rule</a:t>
            </a:r>
          </a:p>
        </p:txBody>
      </p:sp>
      <p:sp>
        <p:nvSpPr>
          <p:cNvPr id="15362" name="Footer Placeholder 3"/>
          <p:cNvSpPr>
            <a:spLocks noGrp="1"/>
          </p:cNvSpPr>
          <p:nvPr>
            <p:ph type="ftr" sz="quarter" idx="10"/>
          </p:nvPr>
        </p:nvSpPr>
        <p:spPr>
          <a:noFill/>
        </p:spPr>
        <p:txBody>
          <a:bodyPr/>
          <a:lstStyle/>
          <a:p>
            <a:r>
              <a:rPr lang="en-US" smtClean="0"/>
              <a:t>EF-GLPC-130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Period statuses and period marks</a:t>
            </a:r>
          </a:p>
          <a:p>
            <a:pPr eaLnBrk="1" hangingPunct="1">
              <a:spcBef>
                <a:spcPts val="1800"/>
              </a:spcBef>
            </a:pPr>
            <a:r>
              <a:rPr lang="en-US" dirty="0" smtClean="0"/>
              <a:t>Application areas</a:t>
            </a:r>
          </a:p>
          <a:p>
            <a:pPr eaLnBrk="1" hangingPunct="1">
              <a:spcBef>
                <a:spcPts val="1800"/>
              </a:spcBef>
            </a:pPr>
            <a:r>
              <a:rPr lang="en-IE" dirty="0" smtClean="0"/>
              <a:t>Consistency checks</a:t>
            </a:r>
            <a:endParaRPr lang="en-US" dirty="0" smtClean="0"/>
          </a:p>
          <a:p>
            <a:pPr eaLnBrk="1" hangingPunct="1">
              <a:spcBef>
                <a:spcPts val="1800"/>
              </a:spcBef>
            </a:pPr>
            <a:r>
              <a:rPr lang="en-US" dirty="0" smtClean="0"/>
              <a:t>GL period closing</a:t>
            </a:r>
          </a:p>
          <a:p>
            <a:pPr eaLnBrk="1" hangingPunct="1">
              <a:spcBef>
                <a:spcPts val="1800"/>
              </a:spcBef>
            </a:pPr>
            <a:r>
              <a:rPr lang="en-US" dirty="0" smtClean="0"/>
              <a:t>GL calendar year closing</a:t>
            </a:r>
          </a:p>
          <a:p>
            <a:pPr eaLnBrk="1" hangingPunct="1">
              <a:spcBef>
                <a:spcPts val="1800"/>
              </a:spcBef>
            </a:pPr>
            <a:r>
              <a:rPr lang="en-US" dirty="0" smtClean="0"/>
              <a:t>Manual postings to tax accounts</a:t>
            </a:r>
          </a:p>
        </p:txBody>
      </p:sp>
      <p:sp>
        <p:nvSpPr>
          <p:cNvPr id="4099" name="Rectangle 2"/>
          <p:cNvSpPr>
            <a:spLocks noGrp="1" noChangeArrowheads="1"/>
          </p:cNvSpPr>
          <p:nvPr>
            <p:ph type="title"/>
          </p:nvPr>
        </p:nvSpPr>
        <p:spPr/>
        <p:txBody>
          <a:bodyPr/>
          <a:lstStyle/>
          <a:p>
            <a:pPr eaLnBrk="1" hangingPunct="1"/>
            <a:r>
              <a:rPr lang="en-US" smtClean="0"/>
              <a:t>Closing Functionality Overview</a:t>
            </a:r>
          </a:p>
        </p:txBody>
      </p:sp>
      <p:sp>
        <p:nvSpPr>
          <p:cNvPr id="4098" name="Footer Placeholder 3"/>
          <p:cNvSpPr>
            <a:spLocks noGrp="1"/>
          </p:cNvSpPr>
          <p:nvPr>
            <p:ph type="ftr" sz="quarter" idx="10"/>
          </p:nvPr>
        </p:nvSpPr>
        <p:spPr>
          <a:noFill/>
        </p:spPr>
        <p:txBody>
          <a:bodyPr/>
          <a:lstStyle/>
          <a:p>
            <a:r>
              <a:rPr lang="en-US" dirty="0" smtClean="0"/>
              <a:t>EF-GLPC-020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990600"/>
            <a:ext cx="8229600" cy="5325533"/>
          </a:xfrm>
        </p:spPr>
        <p:txBody>
          <a:bodyPr/>
          <a:lstStyle/>
          <a:p>
            <a:pPr>
              <a:spcBef>
                <a:spcPts val="1200"/>
              </a:spcBef>
            </a:pPr>
            <a:r>
              <a:rPr lang="en-US" dirty="0" smtClean="0"/>
              <a:t>Need to transfer the net balance of input and output tax to a single account </a:t>
            </a:r>
          </a:p>
          <a:p>
            <a:pPr lvl="1"/>
            <a:r>
              <a:rPr lang="en-US" dirty="0" smtClean="0"/>
              <a:t>holds the accrued liability to the tax authorities</a:t>
            </a:r>
          </a:p>
          <a:p>
            <a:pPr>
              <a:spcBef>
                <a:spcPts val="2400"/>
              </a:spcBef>
            </a:pPr>
            <a:r>
              <a:rPr lang="en-US" dirty="0" smtClean="0"/>
              <a:t>Payment can be made to this separate accrual account</a:t>
            </a:r>
          </a:p>
          <a:p>
            <a:pPr lvl="1">
              <a:spcBef>
                <a:spcPts val="600"/>
              </a:spcBef>
            </a:pPr>
            <a:r>
              <a:rPr lang="en-US" dirty="0" smtClean="0"/>
              <a:t>normally a standard GL account</a:t>
            </a:r>
          </a:p>
          <a:p>
            <a:endParaRPr lang="en-US" dirty="0"/>
          </a:p>
        </p:txBody>
      </p:sp>
      <p:sp>
        <p:nvSpPr>
          <p:cNvPr id="5" name="Title 4"/>
          <p:cNvSpPr>
            <a:spLocks noGrp="1"/>
          </p:cNvSpPr>
          <p:nvPr>
            <p:ph type="title"/>
          </p:nvPr>
        </p:nvSpPr>
        <p:spPr/>
        <p:txBody>
          <a:bodyPr>
            <a:normAutofit fontScale="90000"/>
          </a:bodyPr>
          <a:lstStyle/>
          <a:p>
            <a:r>
              <a:rPr lang="en-US" dirty="0" smtClean="0"/>
              <a:t>Business Case for Accrual and Payment of Taxes</a:t>
            </a:r>
            <a:endParaRPr lang="en-US" dirty="0"/>
          </a:p>
        </p:txBody>
      </p:sp>
      <p:sp>
        <p:nvSpPr>
          <p:cNvPr id="16386" name="Footer Placeholder 1"/>
          <p:cNvSpPr>
            <a:spLocks noGrp="1"/>
          </p:cNvSpPr>
          <p:nvPr>
            <p:ph type="ftr" sz="quarter" idx="10"/>
          </p:nvPr>
        </p:nvSpPr>
        <p:spPr>
          <a:noFill/>
        </p:spPr>
        <p:txBody>
          <a:bodyPr/>
          <a:lstStyle/>
          <a:p>
            <a:r>
              <a:rPr lang="en-US" smtClean="0"/>
              <a:t>EF-GLPC-140</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Use one or two additional offset accounts </a:t>
            </a:r>
          </a:p>
          <a:p>
            <a:pPr lvl="1"/>
            <a:r>
              <a:rPr lang="en-US" dirty="0" smtClean="0"/>
              <a:t>Post the reverse of the balance of the relevant tax accounts</a:t>
            </a:r>
          </a:p>
          <a:p>
            <a:pPr>
              <a:spcBef>
                <a:spcPts val="2400"/>
              </a:spcBef>
            </a:pPr>
            <a:r>
              <a:rPr lang="en-US" dirty="0" smtClean="0"/>
              <a:t>Set up a “dummy” tax code</a:t>
            </a:r>
          </a:p>
          <a:p>
            <a:pPr lvl="1"/>
            <a:r>
              <a:rPr lang="en-US" dirty="0" smtClean="0"/>
              <a:t>Use the same input and output VAT accounts</a:t>
            </a:r>
          </a:p>
          <a:p>
            <a:pPr lvl="1"/>
            <a:r>
              <a:rPr lang="en-US" dirty="0" smtClean="0"/>
              <a:t>Post actual tax transactions</a:t>
            </a:r>
          </a:p>
          <a:p>
            <a:endParaRPr lang="en-US" dirty="0"/>
          </a:p>
        </p:txBody>
      </p:sp>
      <p:sp>
        <p:nvSpPr>
          <p:cNvPr id="5" name="Title 4"/>
          <p:cNvSpPr>
            <a:spLocks noGrp="1"/>
          </p:cNvSpPr>
          <p:nvPr>
            <p:ph type="title"/>
          </p:nvPr>
        </p:nvSpPr>
        <p:spPr/>
        <p:txBody>
          <a:bodyPr>
            <a:normAutofit/>
          </a:bodyPr>
          <a:lstStyle/>
          <a:p>
            <a:r>
              <a:rPr lang="en-US" dirty="0" smtClean="0"/>
              <a:t>Possible Approaches</a:t>
            </a:r>
            <a:endParaRPr lang="en-US" dirty="0"/>
          </a:p>
        </p:txBody>
      </p:sp>
      <p:sp>
        <p:nvSpPr>
          <p:cNvPr id="17410" name="Footer Placeholder 1"/>
          <p:cNvSpPr>
            <a:spLocks noGrp="1"/>
          </p:cNvSpPr>
          <p:nvPr>
            <p:ph type="ftr" sz="quarter" idx="10"/>
          </p:nvPr>
        </p:nvSpPr>
        <p:spPr>
          <a:noFill/>
        </p:spPr>
        <p:txBody>
          <a:bodyPr/>
          <a:lstStyle/>
          <a:p>
            <a:r>
              <a:rPr lang="en-US" smtClean="0"/>
              <a:t>EF-GLPC-150</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Create standard accounts</a:t>
            </a:r>
          </a:p>
          <a:p>
            <a:pPr>
              <a:spcBef>
                <a:spcPts val="2400"/>
              </a:spcBef>
            </a:pPr>
            <a:r>
              <a:rPr lang="en-US" dirty="0" smtClean="0"/>
              <a:t>Post the reverse of the balance of the relevant tax accounts</a:t>
            </a:r>
          </a:p>
          <a:p>
            <a:pPr>
              <a:spcBef>
                <a:spcPts val="2400"/>
              </a:spcBef>
            </a:pPr>
            <a:r>
              <a:rPr lang="en-US" dirty="0" smtClean="0"/>
              <a:t>Show these offset accounts in the same location on the balance sheet as the output and input tax accounts (for reporting purposes)</a:t>
            </a:r>
          </a:p>
          <a:p>
            <a:pPr lvl="1"/>
            <a:r>
              <a:rPr lang="en-US" dirty="0" smtClean="0"/>
              <a:t>Disadvantage: actual balances of input and output tax accounts never actually decrease</a:t>
            </a:r>
          </a:p>
          <a:p>
            <a:pPr>
              <a:buNone/>
            </a:pPr>
            <a:endParaRPr lang="en-US" dirty="0"/>
          </a:p>
        </p:txBody>
      </p:sp>
      <p:sp>
        <p:nvSpPr>
          <p:cNvPr id="5" name="Title 4"/>
          <p:cNvSpPr>
            <a:spLocks noGrp="1"/>
          </p:cNvSpPr>
          <p:nvPr>
            <p:ph type="title"/>
          </p:nvPr>
        </p:nvSpPr>
        <p:spPr/>
        <p:txBody>
          <a:bodyPr>
            <a:normAutofit/>
          </a:bodyPr>
          <a:lstStyle/>
          <a:p>
            <a:r>
              <a:rPr lang="en-US" dirty="0" smtClean="0"/>
              <a:t>Additional Offset Accounts</a:t>
            </a:r>
            <a:endParaRPr lang="en-US" dirty="0"/>
          </a:p>
        </p:txBody>
      </p:sp>
      <p:sp>
        <p:nvSpPr>
          <p:cNvPr id="18434" name="Footer Placeholder 1"/>
          <p:cNvSpPr>
            <a:spLocks noGrp="1"/>
          </p:cNvSpPr>
          <p:nvPr>
            <p:ph type="ftr" sz="quarter" idx="10"/>
          </p:nvPr>
        </p:nvSpPr>
        <p:spPr>
          <a:noFill/>
        </p:spPr>
        <p:txBody>
          <a:bodyPr/>
          <a:lstStyle/>
          <a:p>
            <a:r>
              <a:rPr lang="en-US" smtClean="0"/>
              <a:t>EF-GLPC-160</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Set up a tax rate in each domain for “tax centralization” purposes only</a:t>
            </a:r>
          </a:p>
          <a:p>
            <a:pPr>
              <a:spcBef>
                <a:spcPts val="1800"/>
              </a:spcBef>
            </a:pPr>
            <a:r>
              <a:rPr lang="en-US" dirty="0" smtClean="0"/>
              <a:t>Can also be used for:</a:t>
            </a:r>
          </a:p>
          <a:p>
            <a:pPr lvl="1"/>
            <a:r>
              <a:rPr lang="en-US" dirty="0" smtClean="0"/>
              <a:t>Year-End closing </a:t>
            </a:r>
          </a:p>
          <a:p>
            <a:pPr lvl="1"/>
            <a:r>
              <a:rPr lang="en-US" dirty="0" smtClean="0"/>
              <a:t>Consolidation</a:t>
            </a:r>
          </a:p>
          <a:p>
            <a:pPr>
              <a:spcBef>
                <a:spcPts val="1800"/>
              </a:spcBef>
            </a:pPr>
            <a:r>
              <a:rPr lang="en-US" dirty="0" smtClean="0"/>
              <a:t>Recommended approach</a:t>
            </a:r>
          </a:p>
          <a:p>
            <a:endParaRPr lang="en-US" dirty="0"/>
          </a:p>
        </p:txBody>
      </p:sp>
      <p:sp>
        <p:nvSpPr>
          <p:cNvPr id="5" name="Title 4"/>
          <p:cNvSpPr>
            <a:spLocks noGrp="1"/>
          </p:cNvSpPr>
          <p:nvPr>
            <p:ph type="title"/>
          </p:nvPr>
        </p:nvSpPr>
        <p:spPr/>
        <p:txBody>
          <a:bodyPr>
            <a:normAutofit/>
          </a:bodyPr>
          <a:lstStyle/>
          <a:p>
            <a:r>
              <a:rPr lang="en-US" dirty="0" smtClean="0"/>
              <a:t>Dummy Tax Code</a:t>
            </a:r>
            <a:endParaRPr lang="en-US" dirty="0"/>
          </a:p>
        </p:txBody>
      </p:sp>
      <p:sp>
        <p:nvSpPr>
          <p:cNvPr id="19458" name="Footer Placeholder 1"/>
          <p:cNvSpPr>
            <a:spLocks noGrp="1"/>
          </p:cNvSpPr>
          <p:nvPr>
            <p:ph type="ftr" sz="quarter" idx="10"/>
          </p:nvPr>
        </p:nvSpPr>
        <p:spPr>
          <a:noFill/>
        </p:spPr>
        <p:txBody>
          <a:bodyPr/>
          <a:lstStyle/>
          <a:p>
            <a:r>
              <a:rPr lang="en-US" smtClean="0"/>
              <a:t>EF-GLPC-170</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5"/>
          <p:cNvSpPr>
            <a:spLocks noGrp="1" noChangeArrowheads="1"/>
          </p:cNvSpPr>
          <p:nvPr>
            <p:ph idx="1"/>
          </p:nvPr>
        </p:nvSpPr>
        <p:spPr/>
        <p:txBody>
          <a:bodyPr/>
          <a:lstStyle/>
          <a:p>
            <a:pPr eaLnBrk="1" hangingPunct="1"/>
            <a:r>
              <a:rPr lang="en-US" smtClean="0"/>
              <a:t>Set up tax parameters</a:t>
            </a:r>
          </a:p>
          <a:p>
            <a:pPr eaLnBrk="1" hangingPunct="1">
              <a:spcBef>
                <a:spcPct val="55000"/>
              </a:spcBef>
            </a:pPr>
            <a:r>
              <a:rPr lang="en-US" smtClean="0"/>
              <a:t>Report on tax account balances</a:t>
            </a:r>
          </a:p>
          <a:p>
            <a:pPr eaLnBrk="1" hangingPunct="1">
              <a:spcBef>
                <a:spcPct val="55000"/>
              </a:spcBef>
            </a:pPr>
            <a:r>
              <a:rPr lang="en-US" smtClean="0"/>
              <a:t>Clear out the balances of tax accounts</a:t>
            </a:r>
          </a:p>
          <a:p>
            <a:pPr eaLnBrk="1" hangingPunct="1"/>
            <a:endParaRPr lang="en-US" smtClean="0"/>
          </a:p>
        </p:txBody>
      </p:sp>
      <p:sp>
        <p:nvSpPr>
          <p:cNvPr id="20483" name="Rectangle 4"/>
          <p:cNvSpPr>
            <a:spLocks noGrp="1" noChangeArrowheads="1"/>
          </p:cNvSpPr>
          <p:nvPr>
            <p:ph type="title"/>
          </p:nvPr>
        </p:nvSpPr>
        <p:spPr/>
        <p:txBody>
          <a:bodyPr/>
          <a:lstStyle/>
          <a:p>
            <a:pPr eaLnBrk="1" hangingPunct="1"/>
            <a:r>
              <a:rPr lang="en-US" smtClean="0"/>
              <a:t>Best Practice: Dummy Tax Code</a:t>
            </a:r>
          </a:p>
        </p:txBody>
      </p:sp>
      <p:sp>
        <p:nvSpPr>
          <p:cNvPr id="20482" name="Footer Placeholder 3"/>
          <p:cNvSpPr>
            <a:spLocks noGrp="1"/>
          </p:cNvSpPr>
          <p:nvPr>
            <p:ph type="ftr" sz="quarter" idx="10"/>
          </p:nvPr>
        </p:nvSpPr>
        <p:spPr>
          <a:noFill/>
        </p:spPr>
        <p:txBody>
          <a:bodyPr/>
          <a:lstStyle/>
          <a:p>
            <a:r>
              <a:rPr lang="en-US" smtClean="0"/>
              <a:t>EF-GLPC-180</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Country tax zone</a:t>
            </a:r>
          </a:p>
          <a:p>
            <a:pPr>
              <a:spcBef>
                <a:spcPts val="1800"/>
              </a:spcBef>
            </a:pPr>
            <a:r>
              <a:rPr lang="en-US" dirty="0" smtClean="0"/>
              <a:t>Tax class, type, usage</a:t>
            </a:r>
          </a:p>
          <a:p>
            <a:pPr>
              <a:spcBef>
                <a:spcPts val="1800"/>
              </a:spcBef>
            </a:pPr>
            <a:r>
              <a:rPr lang="en-US" dirty="0" smtClean="0"/>
              <a:t>Tax environment</a:t>
            </a:r>
          </a:p>
          <a:p>
            <a:pPr>
              <a:spcBef>
                <a:spcPts val="1800"/>
              </a:spcBef>
            </a:pPr>
            <a:r>
              <a:rPr lang="en-US" dirty="0" smtClean="0"/>
              <a:t>Tax box, group</a:t>
            </a:r>
          </a:p>
          <a:p>
            <a:pPr>
              <a:spcBef>
                <a:spcPts val="1800"/>
              </a:spcBef>
            </a:pPr>
            <a:r>
              <a:rPr lang="en-US" dirty="0" smtClean="0"/>
              <a:t>Tax rate</a:t>
            </a:r>
          </a:p>
          <a:p>
            <a:endParaRPr lang="en-US" dirty="0"/>
          </a:p>
        </p:txBody>
      </p:sp>
      <p:sp>
        <p:nvSpPr>
          <p:cNvPr id="5" name="Title 4"/>
          <p:cNvSpPr>
            <a:spLocks noGrp="1"/>
          </p:cNvSpPr>
          <p:nvPr>
            <p:ph type="title"/>
          </p:nvPr>
        </p:nvSpPr>
        <p:spPr/>
        <p:txBody>
          <a:bodyPr>
            <a:normAutofit/>
          </a:bodyPr>
          <a:lstStyle/>
          <a:p>
            <a:r>
              <a:rPr lang="en-US" dirty="0" smtClean="0"/>
              <a:t>Set Up Tax Parameters </a:t>
            </a:r>
            <a:endParaRPr lang="en-US" dirty="0"/>
          </a:p>
        </p:txBody>
      </p:sp>
      <p:sp>
        <p:nvSpPr>
          <p:cNvPr id="21506" name="Footer Placeholder 1"/>
          <p:cNvSpPr>
            <a:spLocks noGrp="1"/>
          </p:cNvSpPr>
          <p:nvPr>
            <p:ph type="ftr" sz="quarter" idx="10"/>
          </p:nvPr>
        </p:nvSpPr>
        <p:spPr>
          <a:noFill/>
        </p:spPr>
        <p:txBody>
          <a:bodyPr/>
          <a:lstStyle/>
          <a:p>
            <a:r>
              <a:rPr lang="en-US" smtClean="0"/>
              <a:t>EF-GLPC-190</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Tax Rate</a:t>
            </a:r>
            <a:endParaRPr lang="en-US" dirty="0"/>
          </a:p>
        </p:txBody>
      </p:sp>
      <p:sp>
        <p:nvSpPr>
          <p:cNvPr id="22530" name="Footer Placeholder 1"/>
          <p:cNvSpPr>
            <a:spLocks noGrp="1"/>
          </p:cNvSpPr>
          <p:nvPr>
            <p:ph type="ftr" sz="quarter" idx="10"/>
          </p:nvPr>
        </p:nvSpPr>
        <p:spPr>
          <a:noFill/>
        </p:spPr>
        <p:txBody>
          <a:bodyPr/>
          <a:lstStyle/>
          <a:p>
            <a:r>
              <a:rPr lang="en-US" smtClean="0"/>
              <a:t>EF-GLPC-200</a:t>
            </a:r>
            <a:endParaRPr lang="en-US"/>
          </a:p>
        </p:txBody>
      </p:sp>
      <p:pic>
        <p:nvPicPr>
          <p:cNvPr id="22532" name="Picture 4" descr="9 tax rate1.JPG"/>
          <p:cNvPicPr>
            <a:picLocks noChangeAspect="1"/>
          </p:cNvPicPr>
          <p:nvPr/>
        </p:nvPicPr>
        <p:blipFill>
          <a:blip r:embed="rId3" cstate="print"/>
          <a:srcRect/>
          <a:stretch>
            <a:fillRect/>
          </a:stretch>
        </p:blipFill>
        <p:spPr bwMode="auto">
          <a:xfrm>
            <a:off x="1209675" y="1270000"/>
            <a:ext cx="6705600" cy="4521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Report on Tax Account Balances</a:t>
            </a:r>
            <a:endParaRPr lang="en-US" dirty="0"/>
          </a:p>
        </p:txBody>
      </p:sp>
      <p:sp>
        <p:nvSpPr>
          <p:cNvPr id="23554" name="Footer Placeholder 1"/>
          <p:cNvSpPr>
            <a:spLocks noGrp="1"/>
          </p:cNvSpPr>
          <p:nvPr>
            <p:ph type="ftr" sz="quarter" idx="10"/>
          </p:nvPr>
        </p:nvSpPr>
        <p:spPr>
          <a:noFill/>
        </p:spPr>
        <p:txBody>
          <a:bodyPr/>
          <a:lstStyle/>
          <a:p>
            <a:r>
              <a:rPr lang="en-US" smtClean="0"/>
              <a:t>EF-GLPC-210</a:t>
            </a:r>
            <a:endParaRPr lang="en-US"/>
          </a:p>
        </p:txBody>
      </p:sp>
      <p:pic>
        <p:nvPicPr>
          <p:cNvPr id="23556" name="Picture 7" descr="Trial_Bal_View"/>
          <p:cNvPicPr>
            <a:picLocks noChangeAspect="1" noChangeArrowheads="1"/>
          </p:cNvPicPr>
          <p:nvPr/>
        </p:nvPicPr>
        <p:blipFill>
          <a:blip r:embed="rId3" cstate="print"/>
          <a:srcRect/>
          <a:stretch>
            <a:fillRect/>
          </a:stretch>
        </p:blipFill>
        <p:spPr bwMode="auto">
          <a:xfrm>
            <a:off x="1228725" y="1190625"/>
            <a:ext cx="6667500" cy="46767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Clear Out Tax Account Balances</a:t>
            </a:r>
          </a:p>
        </p:txBody>
      </p:sp>
      <p:sp>
        <p:nvSpPr>
          <p:cNvPr id="24578" name="Footer Placeholder 3"/>
          <p:cNvSpPr>
            <a:spLocks noGrp="1"/>
          </p:cNvSpPr>
          <p:nvPr>
            <p:ph type="ftr" sz="quarter" idx="10"/>
          </p:nvPr>
        </p:nvSpPr>
        <p:spPr>
          <a:noFill/>
        </p:spPr>
        <p:txBody>
          <a:bodyPr/>
          <a:lstStyle/>
          <a:p>
            <a:r>
              <a:rPr lang="en-US" smtClean="0"/>
              <a:t>EF-GLPC-220</a:t>
            </a:r>
            <a:endParaRPr lang="en-US"/>
          </a:p>
        </p:txBody>
      </p:sp>
      <p:pic>
        <p:nvPicPr>
          <p:cNvPr id="24580" name="Picture 5" descr="ClearOutTax"/>
          <p:cNvPicPr>
            <a:picLocks noChangeAspect="1" noChangeArrowheads="1"/>
          </p:cNvPicPr>
          <p:nvPr/>
        </p:nvPicPr>
        <p:blipFill>
          <a:blip r:embed="rId3" cstate="print"/>
          <a:srcRect/>
          <a:stretch>
            <a:fillRect/>
          </a:stretch>
        </p:blipFill>
        <p:spPr bwMode="auto">
          <a:xfrm>
            <a:off x="657225" y="1752600"/>
            <a:ext cx="7810500" cy="34671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normAutofit/>
          </a:bodyPr>
          <a:lstStyle/>
          <a:p>
            <a:pPr eaLnBrk="1" hangingPunct="1"/>
            <a:r>
              <a:rPr lang="en-US" dirty="0" smtClean="0"/>
              <a:t>Open</a:t>
            </a:r>
          </a:p>
          <a:p>
            <a:pPr lvl="1" eaLnBrk="1" hangingPunct="1"/>
            <a:r>
              <a:rPr lang="en-US" dirty="0" smtClean="0"/>
              <a:t>All transaction postings allowed</a:t>
            </a:r>
          </a:p>
          <a:p>
            <a:pPr eaLnBrk="1" hangingPunct="1">
              <a:spcBef>
                <a:spcPts val="1200"/>
              </a:spcBef>
            </a:pPr>
            <a:r>
              <a:rPr lang="en-US" dirty="0" smtClean="0"/>
              <a:t>Locked</a:t>
            </a:r>
          </a:p>
          <a:p>
            <a:pPr lvl="1" eaLnBrk="1" hangingPunct="1"/>
            <a:r>
              <a:rPr lang="en-US" dirty="0" smtClean="0"/>
              <a:t>Monthly closing, No posting</a:t>
            </a:r>
          </a:p>
          <a:p>
            <a:pPr eaLnBrk="1" hangingPunct="1">
              <a:spcBef>
                <a:spcPts val="1200"/>
              </a:spcBef>
            </a:pPr>
            <a:r>
              <a:rPr lang="en-US" dirty="0" smtClean="0"/>
              <a:t>Reported</a:t>
            </a:r>
          </a:p>
          <a:p>
            <a:pPr lvl="1" eaLnBrk="1" hangingPunct="1"/>
            <a:r>
              <a:rPr lang="en-US" dirty="0" smtClean="0"/>
              <a:t>Monthly closing, No posting</a:t>
            </a:r>
          </a:p>
          <a:p>
            <a:pPr eaLnBrk="1" hangingPunct="1">
              <a:spcBef>
                <a:spcPts val="1200"/>
              </a:spcBef>
            </a:pPr>
            <a:r>
              <a:rPr lang="en-US" dirty="0" smtClean="0"/>
              <a:t>Frozen</a:t>
            </a:r>
          </a:p>
          <a:p>
            <a:pPr lvl="1" eaLnBrk="1" hangingPunct="1"/>
            <a:r>
              <a:rPr lang="en-US" dirty="0" smtClean="0"/>
              <a:t>Year closing</a:t>
            </a:r>
          </a:p>
          <a:p>
            <a:pPr eaLnBrk="1" hangingPunct="1">
              <a:spcBef>
                <a:spcPts val="1200"/>
              </a:spcBef>
            </a:pPr>
            <a:r>
              <a:rPr lang="en-US" dirty="0" smtClean="0"/>
              <a:t>Period status change triggers period mark change (audit trail)</a:t>
            </a:r>
          </a:p>
        </p:txBody>
      </p:sp>
      <p:sp>
        <p:nvSpPr>
          <p:cNvPr id="5123" name="Rectangle 2"/>
          <p:cNvSpPr>
            <a:spLocks noGrp="1" noChangeArrowheads="1"/>
          </p:cNvSpPr>
          <p:nvPr>
            <p:ph type="title"/>
          </p:nvPr>
        </p:nvSpPr>
        <p:spPr/>
        <p:txBody>
          <a:bodyPr/>
          <a:lstStyle/>
          <a:p>
            <a:pPr eaLnBrk="1" hangingPunct="1"/>
            <a:r>
              <a:rPr lang="en-US" dirty="0" smtClean="0"/>
              <a:t>Period Status and Period Marks</a:t>
            </a:r>
          </a:p>
        </p:txBody>
      </p:sp>
      <p:sp>
        <p:nvSpPr>
          <p:cNvPr id="5122" name="Footer Placeholder 3"/>
          <p:cNvSpPr>
            <a:spLocks noGrp="1"/>
          </p:cNvSpPr>
          <p:nvPr>
            <p:ph type="ftr" sz="quarter" idx="10"/>
          </p:nvPr>
        </p:nvSpPr>
        <p:spPr>
          <a:noFill/>
        </p:spPr>
        <p:txBody>
          <a:bodyPr/>
          <a:lstStyle/>
          <a:p>
            <a:r>
              <a:rPr lang="en-US" smtClean="0"/>
              <a:t>EF-GLPC-030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en-US" dirty="0" smtClean="0"/>
              <a:t>Lock areas separately</a:t>
            </a:r>
          </a:p>
          <a:p>
            <a:pPr lvl="1" eaLnBrk="1" hangingPunct="1"/>
            <a:r>
              <a:rPr lang="en-US" dirty="0" smtClean="0"/>
              <a:t>AP ledger, sales ledger, inventory</a:t>
            </a:r>
          </a:p>
          <a:p>
            <a:pPr lvl="1" eaLnBrk="1" hangingPunct="1"/>
            <a:r>
              <a:rPr lang="en-US" dirty="0" smtClean="0"/>
              <a:t>Locking GL locks all areas including fixed assets</a:t>
            </a:r>
          </a:p>
          <a:p>
            <a:pPr>
              <a:spcBef>
                <a:spcPts val="1800"/>
              </a:spcBef>
            </a:pPr>
            <a:r>
              <a:rPr lang="en-IE" dirty="0" smtClean="0"/>
              <a:t>Lock by daybook</a:t>
            </a:r>
          </a:p>
          <a:p>
            <a:pPr lvl="1"/>
            <a:r>
              <a:rPr lang="en-IE" dirty="0" smtClean="0"/>
              <a:t>Lock postings to one or more daybooks for a GL period in the current entity</a:t>
            </a:r>
          </a:p>
          <a:p>
            <a:pPr lvl="1"/>
            <a:r>
              <a:rPr lang="en-IE" dirty="0" smtClean="0"/>
              <a:t>Lock postings to one or more daybooks for a GL period in a group of entities</a:t>
            </a:r>
          </a:p>
        </p:txBody>
      </p:sp>
      <p:sp>
        <p:nvSpPr>
          <p:cNvPr id="6147" name="Rectangle 2"/>
          <p:cNvSpPr>
            <a:spLocks noGrp="1" noChangeArrowheads="1"/>
          </p:cNvSpPr>
          <p:nvPr>
            <p:ph type="title"/>
          </p:nvPr>
        </p:nvSpPr>
        <p:spPr/>
        <p:txBody>
          <a:bodyPr/>
          <a:lstStyle/>
          <a:p>
            <a:pPr eaLnBrk="1" hangingPunct="1"/>
            <a:r>
              <a:rPr lang="en-US" dirty="0" smtClean="0"/>
              <a:t>Application Areas</a:t>
            </a:r>
            <a:endParaRPr lang="en-US" dirty="0" smtClean="0">
              <a:solidFill>
                <a:srgbClr val="FF0000"/>
              </a:solidFill>
            </a:endParaRPr>
          </a:p>
        </p:txBody>
      </p:sp>
      <p:sp>
        <p:nvSpPr>
          <p:cNvPr id="6146" name="Footer Placeholder 3"/>
          <p:cNvSpPr>
            <a:spLocks noGrp="1"/>
          </p:cNvSpPr>
          <p:nvPr>
            <p:ph type="ftr" sz="quarter" idx="10"/>
          </p:nvPr>
        </p:nvSpPr>
        <p:spPr>
          <a:noFill/>
        </p:spPr>
        <p:txBody>
          <a:bodyPr/>
          <a:lstStyle/>
          <a:p>
            <a:r>
              <a:rPr lang="en-US" smtClean="0"/>
              <a:t>EF-GLPC-040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spcBef>
                <a:spcPts val="1800"/>
              </a:spcBef>
            </a:pPr>
            <a:r>
              <a:rPr lang="en-US" dirty="0" smtClean="0"/>
              <a:t>Global period status change</a:t>
            </a:r>
          </a:p>
          <a:p>
            <a:pPr lvl="1" eaLnBrk="1" hangingPunct="1"/>
            <a:r>
              <a:rPr lang="en-US" dirty="0" smtClean="0"/>
              <a:t>Period lock, locks all application areas</a:t>
            </a:r>
          </a:p>
          <a:p>
            <a:pPr lvl="1" eaLnBrk="1" hangingPunct="1"/>
            <a:r>
              <a:rPr lang="en-US" dirty="0" smtClean="0"/>
              <a:t>Reopen selected application area</a:t>
            </a:r>
          </a:p>
          <a:p>
            <a:pPr eaLnBrk="1" hangingPunct="1">
              <a:spcBef>
                <a:spcPts val="1800"/>
              </a:spcBef>
            </a:pPr>
            <a:r>
              <a:rPr lang="en-US" dirty="0" smtClean="0"/>
              <a:t>Application area status change</a:t>
            </a:r>
          </a:p>
          <a:p>
            <a:pPr lvl="1" eaLnBrk="1" hangingPunct="1"/>
            <a:r>
              <a:rPr lang="en-US" dirty="0" smtClean="0"/>
              <a:t>Application area locked, no impact on other areas</a:t>
            </a:r>
          </a:p>
          <a:p>
            <a:pPr lvl="1" eaLnBrk="1" hangingPunct="1"/>
            <a:r>
              <a:rPr lang="en-US" dirty="0" smtClean="0"/>
              <a:t>Application area reopened, no impact on other application areas, but global status is open</a:t>
            </a:r>
          </a:p>
        </p:txBody>
      </p:sp>
      <p:sp>
        <p:nvSpPr>
          <p:cNvPr id="6147" name="Rectangle 2"/>
          <p:cNvSpPr>
            <a:spLocks noGrp="1" noChangeArrowheads="1"/>
          </p:cNvSpPr>
          <p:nvPr>
            <p:ph type="title"/>
          </p:nvPr>
        </p:nvSpPr>
        <p:spPr/>
        <p:txBody>
          <a:bodyPr/>
          <a:lstStyle/>
          <a:p>
            <a:pPr eaLnBrk="1" hangingPunct="1"/>
            <a:r>
              <a:rPr lang="en-US" dirty="0" smtClean="0"/>
              <a:t>Application Areas</a:t>
            </a:r>
            <a:endParaRPr lang="en-US" dirty="0" smtClean="0">
              <a:solidFill>
                <a:srgbClr val="FF0000"/>
              </a:solidFill>
            </a:endParaRPr>
          </a:p>
        </p:txBody>
      </p:sp>
      <p:sp>
        <p:nvSpPr>
          <p:cNvPr id="6146" name="Footer Placeholder 3"/>
          <p:cNvSpPr>
            <a:spLocks noGrp="1"/>
          </p:cNvSpPr>
          <p:nvPr>
            <p:ph type="ftr" sz="quarter" idx="10"/>
          </p:nvPr>
        </p:nvSpPr>
        <p:spPr>
          <a:noFill/>
        </p:spPr>
        <p:txBody>
          <a:bodyPr/>
          <a:lstStyle/>
          <a:p>
            <a:r>
              <a:rPr lang="en-US" dirty="0" smtClean="0"/>
              <a:t>EF-GLPC-045</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mtClean="0"/>
              <a:t>Period Closing Process Flow</a:t>
            </a:r>
          </a:p>
        </p:txBody>
      </p:sp>
      <p:sp>
        <p:nvSpPr>
          <p:cNvPr id="7170" name="Footer Placeholder 3"/>
          <p:cNvSpPr>
            <a:spLocks noGrp="1"/>
          </p:cNvSpPr>
          <p:nvPr>
            <p:ph type="ftr" sz="quarter" idx="10"/>
          </p:nvPr>
        </p:nvSpPr>
        <p:spPr>
          <a:noFill/>
        </p:spPr>
        <p:txBody>
          <a:bodyPr/>
          <a:lstStyle/>
          <a:p>
            <a:r>
              <a:rPr lang="en-US" smtClean="0"/>
              <a:t>EF-GLPC-050</a:t>
            </a:r>
            <a:endParaRPr lang="en-US"/>
          </a:p>
        </p:txBody>
      </p:sp>
      <p:pic>
        <p:nvPicPr>
          <p:cNvPr id="5" name="Picture 4" descr="Period-End-Pmap.jpg"/>
          <p:cNvPicPr>
            <a:picLocks noChangeAspect="1"/>
          </p:cNvPicPr>
          <p:nvPr/>
        </p:nvPicPr>
        <p:blipFill>
          <a:blip r:embed="rId3" cstate="print"/>
          <a:stretch>
            <a:fillRect/>
          </a:stretch>
        </p:blipFill>
        <p:spPr>
          <a:xfrm>
            <a:off x="1219200" y="1066800"/>
            <a:ext cx="6000750" cy="5105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A series of validations that verify the integrity of the Financials tables</a:t>
            </a:r>
          </a:p>
          <a:p>
            <a:pPr>
              <a:spcBef>
                <a:spcPts val="1800"/>
              </a:spcBef>
            </a:pPr>
            <a:r>
              <a:rPr lang="en-US" dirty="0" smtClean="0"/>
              <a:t>You can run three categories of consistency check</a:t>
            </a:r>
          </a:p>
          <a:p>
            <a:pPr lvl="1"/>
            <a:r>
              <a:rPr lang="en-US" dirty="0" smtClean="0"/>
              <a:t>Technical</a:t>
            </a:r>
          </a:p>
          <a:p>
            <a:pPr lvl="1"/>
            <a:r>
              <a:rPr lang="en-US" dirty="0" smtClean="0"/>
              <a:t>Business</a:t>
            </a:r>
          </a:p>
          <a:p>
            <a:pPr lvl="1"/>
            <a:r>
              <a:rPr lang="en-US" dirty="0" smtClean="0"/>
              <a:t>Other</a:t>
            </a:r>
          </a:p>
          <a:p>
            <a:pPr>
              <a:spcBef>
                <a:spcPts val="1800"/>
              </a:spcBef>
            </a:pPr>
            <a:r>
              <a:rPr lang="en-US" dirty="0" smtClean="0"/>
              <a:t>Technical and business checks are prerequisites to closing a GL period</a:t>
            </a:r>
          </a:p>
        </p:txBody>
      </p:sp>
      <p:sp>
        <p:nvSpPr>
          <p:cNvPr id="3" name="Title 2"/>
          <p:cNvSpPr>
            <a:spLocks noGrp="1"/>
          </p:cNvSpPr>
          <p:nvPr>
            <p:ph type="title"/>
          </p:nvPr>
        </p:nvSpPr>
        <p:spPr/>
        <p:txBody>
          <a:bodyPr/>
          <a:lstStyle/>
          <a:p>
            <a:r>
              <a:rPr lang="en-IE" dirty="0" smtClean="0"/>
              <a:t>Consistency Checks</a:t>
            </a:r>
            <a:endParaRPr lang="en-US" dirty="0"/>
          </a:p>
        </p:txBody>
      </p:sp>
      <p:sp>
        <p:nvSpPr>
          <p:cNvPr id="4" name="Footer Placeholder 3"/>
          <p:cNvSpPr>
            <a:spLocks noGrp="1"/>
          </p:cNvSpPr>
          <p:nvPr>
            <p:ph type="ftr" sz="quarter" idx="10"/>
          </p:nvPr>
        </p:nvSpPr>
        <p:spPr/>
        <p:txBody>
          <a:bodyPr/>
          <a:lstStyle/>
          <a:p>
            <a:pPr>
              <a:defRPr/>
            </a:pPr>
            <a:r>
              <a:rPr lang="en-US" dirty="0" smtClean="0"/>
              <a:t>EF-GLPC-052</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Consistency Checks Execute</a:t>
            </a:r>
            <a:endParaRPr lang="en-US" dirty="0"/>
          </a:p>
        </p:txBody>
      </p:sp>
      <p:sp>
        <p:nvSpPr>
          <p:cNvPr id="3" name="Footer Placeholder 2"/>
          <p:cNvSpPr>
            <a:spLocks noGrp="1"/>
          </p:cNvSpPr>
          <p:nvPr>
            <p:ph type="ftr" sz="quarter" idx="10"/>
          </p:nvPr>
        </p:nvSpPr>
        <p:spPr/>
        <p:txBody>
          <a:bodyPr/>
          <a:lstStyle/>
          <a:p>
            <a:pPr>
              <a:defRPr/>
            </a:pPr>
            <a:r>
              <a:rPr lang="en-US" dirty="0" smtClean="0"/>
              <a:t>EF-GLPC-054</a:t>
            </a:r>
            <a:endParaRPr lang="en-US" dirty="0"/>
          </a:p>
        </p:txBody>
      </p:sp>
      <p:pic>
        <p:nvPicPr>
          <p:cNvPr id="5" name="Picture 4" descr="EF_GLPC_054.png"/>
          <p:cNvPicPr>
            <a:picLocks noChangeAspect="1"/>
          </p:cNvPicPr>
          <p:nvPr/>
        </p:nvPicPr>
        <p:blipFill>
          <a:blip r:embed="rId3"/>
          <a:stretch>
            <a:fillRect/>
          </a:stretch>
        </p:blipFill>
        <p:spPr>
          <a:xfrm>
            <a:off x="457200" y="1338535"/>
            <a:ext cx="8229600" cy="41809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Consistency Check Results</a:t>
            </a:r>
            <a:endParaRPr lang="en-US" dirty="0"/>
          </a:p>
        </p:txBody>
      </p:sp>
      <p:sp>
        <p:nvSpPr>
          <p:cNvPr id="3" name="Footer Placeholder 2"/>
          <p:cNvSpPr>
            <a:spLocks noGrp="1"/>
          </p:cNvSpPr>
          <p:nvPr>
            <p:ph type="ftr" sz="quarter" idx="10"/>
          </p:nvPr>
        </p:nvSpPr>
        <p:spPr/>
        <p:txBody>
          <a:bodyPr/>
          <a:lstStyle/>
          <a:p>
            <a:pPr>
              <a:defRPr/>
            </a:pPr>
            <a:r>
              <a:rPr lang="en-US" dirty="0" smtClean="0"/>
              <a:t>EF-GLPC-056</a:t>
            </a:r>
            <a:endParaRPr lang="en-US" dirty="0"/>
          </a:p>
        </p:txBody>
      </p:sp>
      <p:pic>
        <p:nvPicPr>
          <p:cNvPr id="7" name="Picture 6" descr="EF_GLPC_056.png"/>
          <p:cNvPicPr>
            <a:picLocks noChangeAspect="1"/>
          </p:cNvPicPr>
          <p:nvPr/>
        </p:nvPicPr>
        <p:blipFill>
          <a:blip r:embed="rId3"/>
          <a:stretch>
            <a:fillRect/>
          </a:stretch>
        </p:blipFill>
        <p:spPr>
          <a:xfrm>
            <a:off x="381000" y="1320391"/>
            <a:ext cx="8382000" cy="421721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QAD Enterprise Edition,&amp;#x0D;&amp;#x0A;Financials Fundamentals&amp;quot;&quot;/&gt;&lt;property id=&quot;20307&quot; value=&quot;256&quot;/&gt;&lt;/object&gt;&lt;object type=&quot;3&quot; unique_id=&quot;10005&quot;&gt;&lt;property id=&quot;20148&quot; value=&quot;5&quot;/&gt;&lt;property id=&quot;20300&quot; value=&quot;Slide 2 - &amp;quot;Closing Functionality Overview&amp;quot;&quot;/&gt;&lt;property id=&quot;20307&quot; value=&quot;258&quot;/&gt;&lt;/object&gt;&lt;object type=&quot;3&quot; unique_id=&quot;10006&quot;&gt;&lt;property id=&quot;20148&quot; value=&quot;5&quot;/&gt;&lt;property id=&quot;20300&quot; value=&quot;Slide 3 - &amp;quot;Period Status and Period Marks&amp;quot;&quot;/&gt;&lt;property id=&quot;20307&quot; value=&quot;259&quot;/&gt;&lt;/object&gt;&lt;object type=&quot;3&quot; unique_id=&quot;10007&quot;&gt;&lt;property id=&quot;20148&quot; value=&quot;5&quot;/&gt;&lt;property id=&quot;20300&quot; value=&quot;Slide 4 - &amp;quot;Application Areas&amp;quot;&quot;/&gt;&lt;property id=&quot;20307&quot; value=&quot;260&quot;/&gt;&lt;/object&gt;&lt;object type=&quot;3&quot; unique_id=&quot;10008&quot;&gt;&lt;property id=&quot;20148&quot; value=&quot;5&quot;/&gt;&lt;property id=&quot;20300&quot; value=&quot;Slide 5 - &amp;quot;Period Closing Process Flow&amp;quot;&quot;/&gt;&lt;property id=&quot;20307&quot; value=&quot;261&quot;/&gt;&lt;/object&gt;&lt;object type=&quot;3&quot; unique_id=&quot;10009&quot;&gt;&lt;property id=&quot;20148&quot; value=&quot;5&quot;/&gt;&lt;property id=&quot;20300&quot; value=&quot;Slide 6 - &amp;quot;Period Lock&amp;quot;&quot;/&gt;&lt;property id=&quot;20307&quot; value=&quot;262&quot;/&gt;&lt;/object&gt;&lt;object type=&quot;3&quot; unique_id=&quot;10010&quot;&gt;&lt;property id=&quot;20148&quot; value=&quot;5&quot;/&gt;&lt;property id=&quot;20300&quot; value=&quot;Slide 7 - &amp;quot;Lock by Application Areas - Example&amp;quot;&quot;/&gt;&lt;property id=&quot;20307&quot; value=&quot;263&quot;/&gt;&lt;/object&gt;&lt;object type=&quot;3&quot; unique_id=&quot;10011&quot;&gt;&lt;property id=&quot;20148&quot; value=&quot;5&quot;/&gt;&lt;property id=&quot;20300&quot; value=&quot;Slide 8 - &amp;quot;Period Report&amp;quot;&quot;/&gt;&lt;property id=&quot;20307&quot; value=&quot;264&quot;/&gt;&lt;/object&gt;&lt;object type=&quot;3&quot; unique_id=&quot;10012&quot;&gt;&lt;property id=&quot;20148&quot; value=&quot;5&quot;/&gt;&lt;property id=&quot;20300&quot; value=&quot;Slide 9&quot;/&gt;&lt;property id=&quot;20307&quot; value=&quot;265&quot;/&gt;&lt;/object&gt;&lt;object type=&quot;3&quot; unique_id=&quot;10013&quot;&gt;&lt;property id=&quot;20148&quot; value=&quot;5&quot;/&gt;&lt;property id=&quot;20300&quot; value=&quot;Slide 10 - &amp;quot;Conditions for Period Status Change&amp;quot;&quot;/&gt;&lt;property id=&quot;20307&quot; value=&quot;266&quot;/&gt;&lt;/object&gt;&lt;object type=&quot;3&quot; unique_id=&quot;10014&quot;&gt;&lt;property id=&quot;20148&quot; value=&quot;5&quot;/&gt;&lt;property id=&quot;20300&quot; value=&quot;Slide 11 - &amp;quot;GL Calendar Year Closing&amp;quot;&quot;/&gt;&lt;property id=&quot;20307&quot; value=&quot;267&quot;/&gt;&lt;/object&gt;&lt;object type=&quot;3&quot; unique_id=&quot;10015&quot;&gt;&lt;property id=&quot;20148&quot; value=&quot;5&quot;/&gt;&lt;property id=&quot;20300&quot; value=&quot;Slide 12 - &amp;quot;Manual Postings to Tax Accounts&amp;quot;&quot;/&gt;&lt;property id=&quot;20307&quot; value=&quot;268&quot;/&gt;&lt;/object&gt;&lt;object type=&quot;3&quot; unique_id=&quot;10016&quot;&gt;&lt;property id=&quot;20148&quot; value=&quot;5&quot;/&gt;&lt;property id=&quot;20300&quot; value=&quot;Slide 13 - &amp;quot;Basic Rule&amp;quot;&quot;/&gt;&lt;property id=&quot;20307&quot; value=&quot;269&quot;/&gt;&lt;/object&gt;&lt;object type=&quot;3&quot; unique_id=&quot;10017&quot;&gt;&lt;property id=&quot;20148&quot; value=&quot;5&quot;/&gt;&lt;property id=&quot;20300&quot; value=&quot;Slide 14&quot;/&gt;&lt;property id=&quot;20307&quot; value=&quot;270&quot;/&gt;&lt;/object&gt;&lt;object type=&quot;3&quot; unique_id=&quot;10018&quot;&gt;&lt;property id=&quot;20148&quot; value=&quot;5&quot;/&gt;&lt;property id=&quot;20300&quot; value=&quot;Slide 15&quot;/&gt;&lt;property id=&quot;20307&quot; value=&quot;271&quot;/&gt;&lt;/object&gt;&lt;object type=&quot;3&quot; unique_id=&quot;10019&quot;&gt;&lt;property id=&quot;20148&quot; value=&quot;5&quot;/&gt;&lt;property id=&quot;20300&quot; value=&quot;Slide 16&quot;/&gt;&lt;property id=&quot;20307&quot; value=&quot;272&quot;/&gt;&lt;/object&gt;&lt;object type=&quot;3&quot; unique_id=&quot;10020&quot;&gt;&lt;property id=&quot;20148&quot; value=&quot;5&quot;/&gt;&lt;property id=&quot;20300&quot; value=&quot;Slide 17&quot;/&gt;&lt;property id=&quot;20307&quot; value=&quot;273&quot;/&gt;&lt;/object&gt;&lt;object type=&quot;3&quot; unique_id=&quot;10021&quot;&gt;&lt;property id=&quot;20148&quot; value=&quot;5&quot;/&gt;&lt;property id=&quot;20300&quot; value=&quot;Slide 18 - &amp;quot;Best Practice: Dummy Tax Code&amp;quot;&quot;/&gt;&lt;property id=&quot;20307&quot; value=&quot;274&quot;/&gt;&lt;/object&gt;&lt;object type=&quot;3&quot; unique_id=&quot;10022&quot;&gt;&lt;property id=&quot;20148&quot; value=&quot;5&quot;/&gt;&lt;property id=&quot;20300&quot; value=&quot;Slide 19&quot;/&gt;&lt;property id=&quot;20307&quot; value=&quot;275&quot;/&gt;&lt;/object&gt;&lt;object type=&quot;3&quot; unique_id=&quot;10023&quot;&gt;&lt;property id=&quot;20148&quot; value=&quot;5&quot;/&gt;&lt;property id=&quot;20300&quot; value=&quot;Slide 20&quot;/&gt;&lt;property id=&quot;20307&quot; value=&quot;276&quot;/&gt;&lt;/object&gt;&lt;object type=&quot;3&quot; unique_id=&quot;10024&quot;&gt;&lt;property id=&quot;20148&quot; value=&quot;5&quot;/&gt;&lt;property id=&quot;20300&quot; value=&quot;Slide 21&quot;/&gt;&lt;property id=&quot;20307&quot; value=&quot;277&quot;/&gt;&lt;/object&gt;&lt;object type=&quot;3&quot; unique_id=&quot;10025&quot;&gt;&lt;property id=&quot;20148&quot; value=&quot;5&quot;/&gt;&lt;property id=&quot;20300&quot; value=&quot;Slide 22 - &amp;quot;Clear Out Tax Account Balances&amp;quot;&quot;/&gt;&lt;property id=&quot;20307&quot; value=&quot;278&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2071</TotalTime>
  <Words>1444</Words>
  <Application>Microsoft Office PowerPoint</Application>
  <PresentationFormat>On-screen Show (4:3)</PresentationFormat>
  <Paragraphs>290</Paragraphs>
  <Slides>28</Slides>
  <Notes>28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1_EX06PP_template</vt:lpstr>
      <vt:lpstr>QAD 2010 Template</vt:lpstr>
      <vt:lpstr>GL Period Closing Process</vt:lpstr>
      <vt:lpstr>Closing Functionality Overview</vt:lpstr>
      <vt:lpstr>Period Status and Period Marks</vt:lpstr>
      <vt:lpstr>Application Areas</vt:lpstr>
      <vt:lpstr>Application Areas</vt:lpstr>
      <vt:lpstr>Period Closing Process Flow</vt:lpstr>
      <vt:lpstr>Consistency Checks</vt:lpstr>
      <vt:lpstr>Consistency Checks Execute</vt:lpstr>
      <vt:lpstr>Consistency Check Results</vt:lpstr>
      <vt:lpstr>Daybook Masks</vt:lpstr>
      <vt:lpstr>Lock by Daybook </vt:lpstr>
      <vt:lpstr>Period Lock</vt:lpstr>
      <vt:lpstr>Lock by Application Areas - Example</vt:lpstr>
      <vt:lpstr>Period Report</vt:lpstr>
      <vt:lpstr>Period Report - Gateways</vt:lpstr>
      <vt:lpstr>Conditions for Period Status Change</vt:lpstr>
      <vt:lpstr>GL Calendar Year Closing</vt:lpstr>
      <vt:lpstr>Manual Postings to Tax Accounts</vt:lpstr>
      <vt:lpstr>Basic Rule</vt:lpstr>
      <vt:lpstr>Business Case for Accrual and Payment of Taxes</vt:lpstr>
      <vt:lpstr>Possible Approaches</vt:lpstr>
      <vt:lpstr>Additional Offset Accounts</vt:lpstr>
      <vt:lpstr>Dummy Tax Code</vt:lpstr>
      <vt:lpstr>Best Practice: Dummy Tax Code</vt:lpstr>
      <vt:lpstr>Set Up Tax Parameters </vt:lpstr>
      <vt:lpstr>Tax Rate</vt:lpstr>
      <vt:lpstr>Report on Tax Account Balances</vt:lpstr>
      <vt:lpstr>Clear Out Tax Account Balances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QAD 2008 Enterprise Financials</dc:title>
  <dc:creator>QAD</dc:creator>
  <cp:lastModifiedBy>ofs</cp:lastModifiedBy>
  <cp:revision>116</cp:revision>
  <dcterms:created xsi:type="dcterms:W3CDTF">2008-08-07T23:46:20Z</dcterms:created>
  <dcterms:modified xsi:type="dcterms:W3CDTF">2015-03-02T12:29:08Z</dcterms:modified>
</cp:coreProperties>
</file>