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E6EDF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20" autoAdjust="0"/>
    <p:restoredTop sz="94697" autoAdjust="0"/>
  </p:normalViewPr>
  <p:slideViewPr>
    <p:cSldViewPr snapToGrid="0" snapToObjects="1">
      <p:cViewPr varScale="1">
        <p:scale>
          <a:sx n="99" d="100"/>
          <a:sy n="99" d="100"/>
        </p:scale>
        <p:origin x="-348" y="-90"/>
      </p:cViewPr>
      <p:guideLst>
        <p:guide orient="horz" pos="827"/>
        <p:guide pos="361"/>
      </p:guideLst>
    </p:cSldViewPr>
  </p:slideViewPr>
  <p:outlineViewPr>
    <p:cViewPr>
      <p:scale>
        <a:sx n="33" d="100"/>
        <a:sy n="33" d="100"/>
      </p:scale>
      <p:origin x="48" y="21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3/1/2013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3/1/2013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Open Item Reconciliation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988440" y="6648592"/>
            <a:ext cx="1155560" cy="219456"/>
          </a:xfrm>
        </p:spPr>
        <p:txBody>
          <a:bodyPr/>
          <a:lstStyle/>
          <a:p>
            <a:r>
              <a:rPr lang="en-US" smtClean="0"/>
              <a:t>GL-OI-Recon-090</a:t>
            </a:r>
            <a:endParaRPr lang="en-US" dirty="0"/>
          </a:p>
        </p:txBody>
      </p:sp>
      <p:pic>
        <p:nvPicPr>
          <p:cNvPr id="3" name="Picture 6" descr="GL-OI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602" y="216849"/>
            <a:ext cx="6688138" cy="578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7162277" y="943924"/>
            <a:ext cx="166370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IE" dirty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r>
              <a:rPr lang="en-IE" sz="1600" dirty="0">
                <a:solidFill>
                  <a:srgbClr val="4F4F4F"/>
                </a:solidFill>
              </a:rPr>
              <a:t>Use the filter criteria to locate open items for a GL open item </a:t>
            </a:r>
            <a:r>
              <a:rPr lang="en-IE" sz="1600" dirty="0" smtClean="0">
                <a:solidFill>
                  <a:srgbClr val="4F4F4F"/>
                </a:solidFill>
              </a:rPr>
              <a:t>account</a:t>
            </a:r>
            <a:endParaRPr lang="en-US" sz="1600" dirty="0">
              <a:solidFill>
                <a:srgbClr val="4F4F4F"/>
              </a:solidFill>
            </a:endParaRPr>
          </a:p>
        </p:txBody>
      </p:sp>
      <p:cxnSp>
        <p:nvCxnSpPr>
          <p:cNvPr id="5" name="Straight Arrow Connector 9"/>
          <p:cNvCxnSpPr>
            <a:cxnSpLocks noChangeShapeType="1"/>
            <a:stCxn id="4" idx="1"/>
          </p:cNvCxnSpPr>
          <p:nvPr/>
        </p:nvCxnSpPr>
        <p:spPr bwMode="auto">
          <a:xfrm flipH="1" flipV="1">
            <a:off x="5571603" y="1548762"/>
            <a:ext cx="1590674" cy="318492"/>
          </a:xfrm>
          <a:prstGeom prst="straightConnector1">
            <a:avLst/>
          </a:prstGeom>
          <a:noFill/>
          <a:ln w="28575" algn="ctr">
            <a:solidFill>
              <a:srgbClr val="4F4F4F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18101" y="6638544"/>
            <a:ext cx="1225899" cy="219456"/>
          </a:xfrm>
        </p:spPr>
        <p:txBody>
          <a:bodyPr/>
          <a:lstStyle/>
          <a:p>
            <a:r>
              <a:rPr lang="en-US" dirty="0" smtClean="0"/>
              <a:t>GL-OI-Recon-110</a:t>
            </a:r>
            <a:endParaRPr lang="en-US" dirty="0"/>
          </a:p>
        </p:txBody>
      </p:sp>
      <p:pic>
        <p:nvPicPr>
          <p:cNvPr id="4" name="Picture 5" descr="GL-OI-Grid-1011-Par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1545832"/>
            <a:ext cx="8189913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65162" y="5217719"/>
            <a:ext cx="7564437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dirty="0">
                <a:solidFill>
                  <a:srgbClr val="4F4F4F"/>
                </a:solidFill>
              </a:rPr>
              <a:t>GL open item account 1011 has movements as shown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- Balance of Key K1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78875" y="6638544"/>
            <a:ext cx="1065125" cy="219456"/>
          </a:xfrm>
        </p:spPr>
        <p:txBody>
          <a:bodyPr/>
          <a:lstStyle/>
          <a:p>
            <a:r>
              <a:rPr lang="en-US" dirty="0" smtClean="0"/>
              <a:t>GL-OI-Recon-120</a:t>
            </a:r>
            <a:endParaRPr lang="en-US" dirty="0"/>
          </a:p>
        </p:txBody>
      </p:sp>
      <p:pic>
        <p:nvPicPr>
          <p:cNvPr id="4" name="Picture 4" descr="GL-OI-Grid-1011-Key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167" y="1379723"/>
            <a:ext cx="8266112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958295" y="6638544"/>
            <a:ext cx="1185705" cy="219456"/>
          </a:xfrm>
        </p:spPr>
        <p:txBody>
          <a:bodyPr/>
          <a:lstStyle/>
          <a:p>
            <a:r>
              <a:rPr lang="en-US" dirty="0" smtClean="0"/>
              <a:t>GL-OI-Recon-130</a:t>
            </a:r>
            <a:endParaRPr lang="en-US" dirty="0"/>
          </a:p>
        </p:txBody>
      </p:sp>
      <p:pic>
        <p:nvPicPr>
          <p:cNvPr id="3" name="Picture 5" descr="K2-Clos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4828" y="4198280"/>
            <a:ext cx="67389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1305854"/>
            <a:ext cx="1746792" cy="1169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IE" sz="1600" dirty="0">
                <a:solidFill>
                  <a:srgbClr val="4F4F4F"/>
                </a:solidFill>
              </a:rPr>
              <a:t>Apply unallocated movements to key K2</a:t>
            </a:r>
            <a:endParaRPr lang="en-US" sz="1600" dirty="0">
              <a:solidFill>
                <a:srgbClr val="4F4F4F"/>
              </a:solidFill>
            </a:endParaRPr>
          </a:p>
        </p:txBody>
      </p: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1926253" y="262868"/>
            <a:ext cx="7077075" cy="3738562"/>
            <a:chOff x="160" y="517"/>
            <a:chExt cx="4458" cy="2355"/>
          </a:xfrm>
        </p:grpSpPr>
        <p:pic>
          <p:nvPicPr>
            <p:cNvPr id="6" name="Picture 4" descr="ApplyOpen-toK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0" y="517"/>
              <a:ext cx="4458" cy="2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94" y="2528"/>
              <a:ext cx="1459" cy="270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456" y="1601"/>
              <a:ext cx="142" cy="419"/>
            </a:xfrm>
            <a:prstGeom prst="rect">
              <a:avLst/>
            </a:prstGeom>
            <a:noFill/>
            <a:ln w="22225" algn="ctr">
              <a:solidFill>
                <a:srgbClr val="CC33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70816" y="4908884"/>
            <a:ext cx="1530350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IE" sz="1600" dirty="0">
                <a:solidFill>
                  <a:srgbClr val="4F4F4F"/>
                </a:solidFill>
              </a:rPr>
              <a:t>Allocation key K2 is closed</a:t>
            </a:r>
            <a:endParaRPr lang="en-US" sz="1600" dirty="0">
              <a:solidFill>
                <a:srgbClr val="4F4F4F"/>
              </a:solidFill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4942503" y="4547530"/>
            <a:ext cx="735013" cy="1044575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>
            <a:off x="1424538" y="2475405"/>
            <a:ext cx="477903" cy="730687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</p:spPr>
        <p:txBody>
          <a:bodyPr tIns="91440" bIns="91440" anchor="ctr"/>
          <a:lstStyle/>
          <a:p>
            <a:endParaRPr lang="en-US"/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1746792" y="5487330"/>
            <a:ext cx="3148086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</p:spPr>
        <p:txBody>
          <a:bodyPr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Change a standard GL account to an OI GL account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If the account has transactions posted to it…</a:t>
            </a:r>
          </a:p>
          <a:p>
            <a:r>
              <a:rPr lang="en-US" dirty="0" smtClean="0"/>
              <a:t>Use GL Open Item Initialization (25.15.2.12) to reconcile the </a:t>
            </a:r>
            <a:r>
              <a:rPr lang="en-US" dirty="0" smtClean="0"/>
              <a:t>transactions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Open Item Initialization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68826" y="6638544"/>
            <a:ext cx="1075174" cy="219456"/>
          </a:xfrm>
        </p:spPr>
        <p:txBody>
          <a:bodyPr/>
          <a:lstStyle/>
          <a:p>
            <a:r>
              <a:rPr lang="en-US" smtClean="0"/>
              <a:t>GL-OI-Recon-140</a:t>
            </a:r>
            <a:endParaRPr lang="en-US" dirty="0"/>
          </a:p>
        </p:txBody>
      </p:sp>
      <p:pic>
        <p:nvPicPr>
          <p:cNvPr id="6" name="Picture 5" descr="Reconcile-GL-Initi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412" y="1500187"/>
            <a:ext cx="3705225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Open Item Initialization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98488" y="6638544"/>
            <a:ext cx="1145512" cy="219456"/>
          </a:xfrm>
        </p:spPr>
        <p:txBody>
          <a:bodyPr/>
          <a:lstStyle/>
          <a:p>
            <a:r>
              <a:rPr lang="en-US" smtClean="0"/>
              <a:t>GL-OI-Recon-150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59907" y="1217423"/>
            <a:ext cx="8823325" cy="4486910"/>
            <a:chOff x="320675" y="1770063"/>
            <a:chExt cx="8823325" cy="4486910"/>
          </a:xfrm>
        </p:grpSpPr>
        <p:pic>
          <p:nvPicPr>
            <p:cNvPr id="4" name="Picture 4" descr="GL-OI-Init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2450" y="1770063"/>
              <a:ext cx="5924550" cy="3246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5"/>
            <p:cNvSpPr txBox="1">
              <a:spLocks noChangeArrowheads="1"/>
            </p:cNvSpPr>
            <p:nvPr/>
          </p:nvSpPr>
          <p:spPr bwMode="auto">
            <a:xfrm>
              <a:off x="6578600" y="1828800"/>
              <a:ext cx="25654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IE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pPr algn="l"/>
              <a:r>
                <a:rPr lang="en-IE" sz="2000" dirty="0" smtClean="0">
                  <a:solidFill>
                    <a:srgbClr val="4F4F4F"/>
                  </a:solidFill>
                </a:rPr>
                <a:t>Transactions are </a:t>
              </a:r>
              <a:r>
                <a:rPr lang="en-IE" sz="2000" dirty="0">
                  <a:solidFill>
                    <a:srgbClr val="4F4F4F"/>
                  </a:solidFill>
                </a:rPr>
                <a:t>assigned </a:t>
              </a:r>
              <a:r>
                <a:rPr lang="en-IE" sz="2000" dirty="0" smtClean="0">
                  <a:solidFill>
                    <a:srgbClr val="4F4F4F"/>
                  </a:solidFill>
                </a:rPr>
                <a:t>the allocation key, Allocate </a:t>
              </a:r>
              <a:r>
                <a:rPr lang="en-IE" sz="2000" dirty="0" smtClean="0">
                  <a:solidFill>
                    <a:srgbClr val="4F4F4F"/>
                  </a:solidFill>
                </a:rPr>
                <a:t>Later</a:t>
              </a:r>
              <a:endParaRPr lang="en-US" sz="2000" dirty="0">
                <a:solidFill>
                  <a:srgbClr val="4F4F4F"/>
                </a:solidFill>
              </a:endParaRPr>
            </a:p>
          </p:txBody>
        </p:sp>
        <p:sp>
          <p:nvSpPr>
            <p:cNvPr id="6" name="TextBox 6"/>
            <p:cNvSpPr txBox="1">
              <a:spLocks noChangeArrowheads="1"/>
            </p:cNvSpPr>
            <p:nvPr/>
          </p:nvSpPr>
          <p:spPr bwMode="auto">
            <a:xfrm>
              <a:off x="320675" y="5272088"/>
              <a:ext cx="8301038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IE" sz="2000" dirty="0">
                  <a:solidFill>
                    <a:srgbClr val="4F4F4F"/>
                  </a:solidFill>
                </a:rPr>
                <a:t>Reconciles </a:t>
              </a:r>
              <a:r>
                <a:rPr lang="en-IE" sz="2000" dirty="0" smtClean="0">
                  <a:solidFill>
                    <a:srgbClr val="4F4F4F"/>
                  </a:solidFill>
                </a:rPr>
                <a:t>transactions, </a:t>
              </a:r>
              <a:r>
                <a:rPr lang="en-IE" sz="2000" dirty="0">
                  <a:solidFill>
                    <a:srgbClr val="4F4F4F"/>
                  </a:solidFill>
                </a:rPr>
                <a:t>and creates a closing and an opening transaction for the </a:t>
              </a:r>
              <a:r>
                <a:rPr lang="en-IE" sz="2000" dirty="0" smtClean="0">
                  <a:solidFill>
                    <a:srgbClr val="4F4F4F"/>
                  </a:solidFill>
                </a:rPr>
                <a:t>account</a:t>
              </a:r>
              <a:endParaRPr lang="en-US" sz="2000" dirty="0">
                <a:solidFill>
                  <a:srgbClr val="4F4F4F"/>
                </a:solidFill>
              </a:endParaRPr>
            </a:p>
            <a:p>
              <a:endParaRPr lang="en-IE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QAD 2010.1, you can use GL OI accounts in transient layer postings</a:t>
            </a:r>
          </a:p>
          <a:p>
            <a:pPr>
              <a:spcBef>
                <a:spcPts val="3000"/>
              </a:spcBef>
            </a:pPr>
            <a:r>
              <a:rPr lang="en-US" dirty="0" smtClean="0"/>
              <a:t>Open item key applies to a unique GL account within a single entity</a:t>
            </a:r>
          </a:p>
          <a:p>
            <a:pPr>
              <a:spcBef>
                <a:spcPts val="3000"/>
              </a:spcBef>
            </a:pPr>
            <a:r>
              <a:rPr lang="en-US" dirty="0" smtClean="0"/>
              <a:t>Open/closed logic is based on BC balances</a:t>
            </a:r>
          </a:p>
          <a:p>
            <a:pPr>
              <a:spcBef>
                <a:spcPts val="3000"/>
              </a:spcBef>
            </a:pPr>
            <a:r>
              <a:rPr lang="en-US" dirty="0" smtClean="0"/>
              <a:t>Reconciliation is manual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Functional Highlights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48246" y="6638544"/>
            <a:ext cx="1195754" cy="219456"/>
          </a:xfrm>
        </p:spPr>
        <p:txBody>
          <a:bodyPr/>
          <a:lstStyle/>
          <a:p>
            <a:r>
              <a:rPr lang="en-US" dirty="0" smtClean="0"/>
              <a:t>GL-OI-Recon-160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Reports and Views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38681" y="6638544"/>
            <a:ext cx="1105319" cy="219456"/>
          </a:xfrm>
        </p:spPr>
        <p:txBody>
          <a:bodyPr/>
          <a:lstStyle/>
          <a:p>
            <a:r>
              <a:rPr lang="en-US" smtClean="0"/>
              <a:t>GL-OI-Recon-170</a:t>
            </a:r>
            <a:endParaRPr lang="en-US" dirty="0"/>
          </a:p>
        </p:txBody>
      </p:sp>
      <p:pic>
        <p:nvPicPr>
          <p:cNvPr id="4" name="Picture 4" descr="GL-OI-Rep-With-Activit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954" y="1317343"/>
            <a:ext cx="8632825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Reports and Views - Continued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38681" y="6638544"/>
            <a:ext cx="1105319" cy="219456"/>
          </a:xfrm>
        </p:spPr>
        <p:txBody>
          <a:bodyPr/>
          <a:lstStyle/>
          <a:p>
            <a:r>
              <a:rPr lang="en-US" smtClean="0"/>
              <a:t>GL-OI-Recon-180</a:t>
            </a:r>
            <a:endParaRPr lang="en-US" dirty="0"/>
          </a:p>
        </p:txBody>
      </p:sp>
      <p:pic>
        <p:nvPicPr>
          <p:cNvPr id="4" name="Picture 4" descr="GL-OI-View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360" y="1470881"/>
            <a:ext cx="8515350" cy="387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Hands-on Exercise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38198" y="6638544"/>
            <a:ext cx="1205802" cy="219456"/>
          </a:xfrm>
        </p:spPr>
        <p:txBody>
          <a:bodyPr/>
          <a:lstStyle/>
          <a:p>
            <a:r>
              <a:rPr lang="en-US" smtClean="0"/>
              <a:t>GL-OI-Recon-190</a:t>
            </a:r>
            <a:endParaRPr lang="en-US" dirty="0"/>
          </a:p>
        </p:txBody>
      </p:sp>
      <p:pic>
        <p:nvPicPr>
          <p:cNvPr id="4" name="Picture 3" descr="hands-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344" y="1934973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 about GL Open Item Reconciliation and how it can benefit you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Learn and practice how to set up and use GL Open Item Reconciliation 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8058778" y="6638544"/>
            <a:ext cx="1085222" cy="219456"/>
          </a:xfrm>
        </p:spPr>
        <p:txBody>
          <a:bodyPr/>
          <a:lstStyle/>
          <a:p>
            <a:r>
              <a:rPr lang="en-US" dirty="0" smtClean="0"/>
              <a:t>GL-OI-Recon-020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Reconcile the open</a:t>
            </a:r>
            <a:r>
              <a:rPr lang="en-US" sz="2400" dirty="0" smtClean="0"/>
              <a:t> </a:t>
            </a:r>
            <a:r>
              <a:rPr lang="en-US" dirty="0" smtClean="0"/>
              <a:t>balance of a GL OI account with the underlying </a:t>
            </a:r>
            <a:r>
              <a:rPr lang="en-US" dirty="0" smtClean="0"/>
              <a:t>transactions</a:t>
            </a:r>
            <a:endParaRPr lang="en-US" dirty="0" smtClean="0"/>
          </a:p>
          <a:p>
            <a:pPr>
              <a:spcBef>
                <a:spcPts val="3000"/>
              </a:spcBef>
            </a:pPr>
            <a:r>
              <a:rPr lang="en-US" dirty="0" smtClean="0"/>
              <a:t>The remaining unmatched transactions reflect the account </a:t>
            </a:r>
            <a:r>
              <a:rPr lang="en-US" dirty="0" smtClean="0"/>
              <a:t>balance</a:t>
            </a:r>
            <a:endParaRPr lang="en-US" dirty="0" smtClean="0"/>
          </a:p>
          <a:p>
            <a:pPr>
              <a:spcBef>
                <a:spcPts val="3000"/>
              </a:spcBef>
            </a:pPr>
            <a:r>
              <a:rPr lang="en-US" dirty="0" smtClean="0"/>
              <a:t>GL open items are typically used for posting </a:t>
            </a:r>
            <a:r>
              <a:rPr lang="en-US" dirty="0" smtClean="0"/>
              <a:t>accruals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08536" y="6638544"/>
            <a:ext cx="1135464" cy="219456"/>
          </a:xfrm>
        </p:spPr>
        <p:txBody>
          <a:bodyPr/>
          <a:lstStyle/>
          <a:p>
            <a:r>
              <a:rPr lang="en-US" dirty="0" smtClean="0"/>
              <a:t>GL-OI-Recon-030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system tracks matched and unmatched items in a GL open item </a:t>
            </a:r>
            <a:r>
              <a:rPr lang="en-US" dirty="0" smtClean="0"/>
              <a:t>sub-ledger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Allocation keys: used to mark and link related </a:t>
            </a:r>
            <a:r>
              <a:rPr lang="en-US" dirty="0" smtClean="0"/>
              <a:t>transactions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- Continued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58778" y="6628496"/>
            <a:ext cx="1085222" cy="219456"/>
          </a:xfrm>
        </p:spPr>
        <p:txBody>
          <a:bodyPr/>
          <a:lstStyle/>
          <a:p>
            <a:r>
              <a:rPr lang="en-US" smtClean="0"/>
              <a:t>GL-OI-Recon-040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Specified when creating the postings on GL open item </a:t>
            </a:r>
            <a:r>
              <a:rPr lang="en-US" dirty="0" smtClean="0"/>
              <a:t>accounts</a:t>
            </a:r>
            <a:endParaRPr lang="en-US" dirty="0" smtClean="0"/>
          </a:p>
          <a:p>
            <a:pPr>
              <a:spcBef>
                <a:spcPts val="2400"/>
              </a:spcBef>
            </a:pPr>
            <a:r>
              <a:rPr lang="en-US" dirty="0" smtClean="0"/>
              <a:t>Transactions can have three </a:t>
            </a:r>
            <a:r>
              <a:rPr lang="en-US" dirty="0" smtClean="0"/>
              <a:t>statuses</a:t>
            </a:r>
            <a:endParaRPr lang="en-US" dirty="0" smtClean="0"/>
          </a:p>
          <a:p>
            <a:pPr lvl="1"/>
            <a:r>
              <a:rPr lang="en-US" dirty="0" smtClean="0"/>
              <a:t>Link to Open Item</a:t>
            </a:r>
          </a:p>
          <a:p>
            <a:pPr lvl="1"/>
            <a:r>
              <a:rPr lang="en-US" dirty="0" smtClean="0"/>
              <a:t>New Open Item</a:t>
            </a:r>
          </a:p>
          <a:p>
            <a:pPr lvl="1"/>
            <a:r>
              <a:rPr lang="en-US" dirty="0" smtClean="0"/>
              <a:t>Allocate Later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Allocation Key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87956" y="6638544"/>
            <a:ext cx="1256044" cy="219456"/>
          </a:xfrm>
        </p:spPr>
        <p:txBody>
          <a:bodyPr/>
          <a:lstStyle/>
          <a:p>
            <a:r>
              <a:rPr lang="en-US" dirty="0" smtClean="0"/>
              <a:t>GL-OI-Recon-050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Allocation Key - Continued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58295" y="6638544"/>
            <a:ext cx="1185705" cy="219456"/>
          </a:xfrm>
        </p:spPr>
        <p:txBody>
          <a:bodyPr/>
          <a:lstStyle/>
          <a:p>
            <a:r>
              <a:rPr lang="en-US" dirty="0" smtClean="0"/>
              <a:t>GL-OI-Recon-060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396931" y="1598312"/>
            <a:ext cx="8335962" cy="3807241"/>
            <a:chOff x="487363" y="1970088"/>
            <a:chExt cx="8335962" cy="3807241"/>
          </a:xfrm>
        </p:grpSpPr>
        <p:pic>
          <p:nvPicPr>
            <p:cNvPr id="4" name="Picture 5" descr="JE-Create-OpIts-Grid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7363" y="1998663"/>
              <a:ext cx="8335962" cy="314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1781175" y="4013200"/>
              <a:ext cx="973138" cy="333375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tIns="91440" bIns="91440" anchor="ctr"/>
            <a:lstStyle/>
            <a:p>
              <a:endParaRPr lang="en-US"/>
            </a:p>
          </p:txBody>
        </p:sp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1425576" y="5438775"/>
              <a:ext cx="1687190" cy="338554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en-IE" sz="1600" dirty="0">
                  <a:solidFill>
                    <a:srgbClr val="4F4F4F"/>
                  </a:solidFill>
                </a:rPr>
                <a:t>Allocation Key</a:t>
              </a:r>
              <a:endParaRPr lang="en-US" sz="1600" dirty="0">
                <a:solidFill>
                  <a:srgbClr val="4F4F4F"/>
                </a:solidFill>
              </a:endParaRPr>
            </a:p>
          </p:txBody>
        </p:sp>
        <p:cxnSp>
          <p:nvCxnSpPr>
            <p:cNvPr id="7" name="Straight Arrow Connector 10"/>
            <p:cNvCxnSpPr>
              <a:cxnSpLocks noChangeShapeType="1"/>
              <a:stCxn id="6" idx="0"/>
            </p:cNvCxnSpPr>
            <p:nvPr/>
          </p:nvCxnSpPr>
          <p:spPr bwMode="auto">
            <a:xfrm flipV="1">
              <a:off x="2269171" y="4418013"/>
              <a:ext cx="105729" cy="1020762"/>
            </a:xfrm>
            <a:prstGeom prst="straightConnector1">
              <a:avLst/>
            </a:prstGeom>
            <a:noFill/>
            <a:ln w="28575" algn="ctr">
              <a:solidFill>
                <a:srgbClr val="4F4F4F"/>
              </a:solidFill>
              <a:round/>
              <a:headEnd/>
              <a:tailEnd type="arrow" w="med" len="med"/>
            </a:ln>
          </p:spPr>
        </p:cxn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508000" y="1970088"/>
              <a:ext cx="1143000" cy="331787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008536" y="6638544"/>
            <a:ext cx="1135464" cy="219456"/>
          </a:xfrm>
        </p:spPr>
        <p:txBody>
          <a:bodyPr/>
          <a:lstStyle/>
          <a:p>
            <a:r>
              <a:rPr lang="en-US" dirty="0" smtClean="0"/>
              <a:t>GL-OI-Recon-070</a:t>
            </a:r>
            <a:endParaRPr lang="en-US" dirty="0"/>
          </a:p>
        </p:txBody>
      </p:sp>
      <p:pic>
        <p:nvPicPr>
          <p:cNvPr id="4" name="Picture 3" descr="Reconcile-GL-Open-Item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038225"/>
            <a:ext cx="7981950" cy="4781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018585" y="6638544"/>
            <a:ext cx="1125415" cy="219456"/>
          </a:xfrm>
        </p:spPr>
        <p:txBody>
          <a:bodyPr/>
          <a:lstStyle/>
          <a:p>
            <a:r>
              <a:rPr lang="en-US" smtClean="0"/>
              <a:t>GL-OI-Recon-080</a:t>
            </a:r>
            <a:endParaRPr lang="en-US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328872" y="803872"/>
            <a:ext cx="2819400" cy="50387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481272" y="1413472"/>
            <a:ext cx="1143000" cy="3486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776672" y="1413472"/>
            <a:ext cx="1143000" cy="3486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2900497" y="4518622"/>
            <a:ext cx="533400" cy="304800"/>
            <a:chOff x="2592" y="2112"/>
            <a:chExt cx="336" cy="192"/>
          </a:xfrm>
        </p:grpSpPr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10</a:t>
              </a:r>
            </a:p>
          </p:txBody>
        </p:sp>
      </p:grp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900497" y="3204172"/>
            <a:ext cx="533400" cy="304800"/>
            <a:chOff x="2592" y="2112"/>
            <a:chExt cx="336" cy="192"/>
          </a:xfrm>
        </p:grpSpPr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Text Box 14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35</a:t>
              </a:r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2900497" y="2184997"/>
            <a:ext cx="533400" cy="304800"/>
            <a:chOff x="2592" y="2112"/>
            <a:chExt cx="336" cy="192"/>
          </a:xfrm>
        </p:grpSpPr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 Box 17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25</a:t>
              </a:r>
            </a:p>
          </p:txBody>
        </p: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1614622" y="3528022"/>
            <a:ext cx="533400" cy="304800"/>
            <a:chOff x="2592" y="2112"/>
            <a:chExt cx="336" cy="192"/>
          </a:xfrm>
        </p:grpSpPr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Text Box 20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20</a:t>
              </a:r>
            </a:p>
          </p:txBody>
        </p:sp>
      </p:grpSp>
      <p:grpSp>
        <p:nvGrpSpPr>
          <p:cNvPr id="18" name="Group 21"/>
          <p:cNvGrpSpPr>
            <a:grpSpLocks/>
          </p:cNvGrpSpPr>
          <p:nvPr/>
        </p:nvGrpSpPr>
        <p:grpSpPr bwMode="auto">
          <a:xfrm>
            <a:off x="1624147" y="2870797"/>
            <a:ext cx="533400" cy="304800"/>
            <a:chOff x="2592" y="2112"/>
            <a:chExt cx="336" cy="192"/>
          </a:xfrm>
        </p:grpSpPr>
        <p:sp>
          <p:nvSpPr>
            <p:cNvPr id="19" name="Rectangle 22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Text Box 23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15</a:t>
              </a:r>
            </a:p>
          </p:txBody>
        </p:sp>
      </p:grpSp>
      <p:grpSp>
        <p:nvGrpSpPr>
          <p:cNvPr id="21" name="Group 24"/>
          <p:cNvGrpSpPr>
            <a:grpSpLocks/>
          </p:cNvGrpSpPr>
          <p:nvPr/>
        </p:nvGrpSpPr>
        <p:grpSpPr bwMode="auto">
          <a:xfrm>
            <a:off x="1624147" y="2508847"/>
            <a:ext cx="533400" cy="304800"/>
            <a:chOff x="2592" y="2112"/>
            <a:chExt cx="336" cy="192"/>
          </a:xfrm>
        </p:grpSpPr>
        <p:sp>
          <p:nvSpPr>
            <p:cNvPr id="22" name="Rectangle 25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Text Box 26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30</a:t>
              </a:r>
            </a:p>
          </p:txBody>
        </p:sp>
      </p:grpSp>
      <p:grpSp>
        <p:nvGrpSpPr>
          <p:cNvPr id="24" name="Group 27"/>
          <p:cNvGrpSpPr>
            <a:grpSpLocks/>
          </p:cNvGrpSpPr>
          <p:nvPr/>
        </p:nvGrpSpPr>
        <p:grpSpPr bwMode="auto">
          <a:xfrm>
            <a:off x="1624147" y="1880197"/>
            <a:ext cx="533400" cy="304800"/>
            <a:chOff x="2592" y="2112"/>
            <a:chExt cx="336" cy="192"/>
          </a:xfrm>
        </p:grpSpPr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Text Box 29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40</a:t>
              </a:r>
            </a:p>
          </p:txBody>
        </p:sp>
      </p:grpSp>
      <p:grpSp>
        <p:nvGrpSpPr>
          <p:cNvPr id="27" name="Group 30"/>
          <p:cNvGrpSpPr>
            <a:grpSpLocks/>
          </p:cNvGrpSpPr>
          <p:nvPr/>
        </p:nvGrpSpPr>
        <p:grpSpPr bwMode="auto">
          <a:xfrm>
            <a:off x="2900497" y="4166197"/>
            <a:ext cx="533400" cy="304800"/>
            <a:chOff x="2592" y="2112"/>
            <a:chExt cx="336" cy="192"/>
          </a:xfrm>
        </p:grpSpPr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Text Box 32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35</a:t>
              </a:r>
            </a:p>
          </p:txBody>
        </p:sp>
      </p:grpSp>
      <p:grpSp>
        <p:nvGrpSpPr>
          <p:cNvPr id="30" name="Group 33"/>
          <p:cNvGrpSpPr>
            <a:grpSpLocks/>
          </p:cNvGrpSpPr>
          <p:nvPr/>
        </p:nvGrpSpPr>
        <p:grpSpPr bwMode="auto">
          <a:xfrm>
            <a:off x="2900497" y="3813772"/>
            <a:ext cx="533400" cy="304800"/>
            <a:chOff x="2592" y="2112"/>
            <a:chExt cx="336" cy="192"/>
          </a:xfrm>
        </p:grpSpPr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Text Box 35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15</a:t>
              </a:r>
            </a:p>
          </p:txBody>
        </p:sp>
      </p:grpSp>
      <p:sp>
        <p:nvSpPr>
          <p:cNvPr id="33" name="Rectangle 37"/>
          <p:cNvSpPr>
            <a:spLocks noChangeArrowheads="1"/>
          </p:cNvSpPr>
          <p:nvPr/>
        </p:nvSpPr>
        <p:spPr bwMode="auto">
          <a:xfrm>
            <a:off x="1614622" y="4966297"/>
            <a:ext cx="533400" cy="304800"/>
          </a:xfrm>
          <a:prstGeom prst="rect">
            <a:avLst/>
          </a:prstGeom>
          <a:solidFill>
            <a:srgbClr val="C5D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Text Box 38"/>
          <p:cNvSpPr txBox="1">
            <a:spLocks noChangeArrowheads="1"/>
          </p:cNvSpPr>
          <p:nvPr/>
        </p:nvSpPr>
        <p:spPr bwMode="auto">
          <a:xfrm>
            <a:off x="1495560" y="4996460"/>
            <a:ext cx="7858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/>
              <a:t>105</a:t>
            </a:r>
          </a:p>
        </p:txBody>
      </p:sp>
      <p:sp>
        <p:nvSpPr>
          <p:cNvPr id="35" name="Rectangle 41"/>
          <p:cNvSpPr>
            <a:spLocks noChangeArrowheads="1"/>
          </p:cNvSpPr>
          <p:nvPr/>
        </p:nvSpPr>
        <p:spPr bwMode="auto">
          <a:xfrm>
            <a:off x="2900497" y="4966297"/>
            <a:ext cx="533400" cy="304800"/>
          </a:xfrm>
          <a:prstGeom prst="rect">
            <a:avLst/>
          </a:prstGeom>
          <a:solidFill>
            <a:srgbClr val="C5D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2889385" y="5007572"/>
            <a:ext cx="592137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/>
              <a:t>120</a:t>
            </a:r>
          </a:p>
        </p:txBody>
      </p:sp>
      <p:sp>
        <p:nvSpPr>
          <p:cNvPr id="37" name="Text Box 43"/>
          <p:cNvSpPr txBox="1">
            <a:spLocks noChangeArrowheads="1"/>
          </p:cNvSpPr>
          <p:nvPr/>
        </p:nvSpPr>
        <p:spPr bwMode="auto">
          <a:xfrm>
            <a:off x="1700347" y="822922"/>
            <a:ext cx="24669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Transactions for OI account 10000</a:t>
            </a:r>
          </a:p>
        </p:txBody>
      </p:sp>
      <p:sp>
        <p:nvSpPr>
          <p:cNvPr id="38" name="Text Box 46"/>
          <p:cNvSpPr txBox="1">
            <a:spLocks noChangeArrowheads="1"/>
          </p:cNvSpPr>
          <p:nvPr/>
        </p:nvSpPr>
        <p:spPr bwMode="auto">
          <a:xfrm>
            <a:off x="1719397" y="1480147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DR</a:t>
            </a:r>
          </a:p>
        </p:txBody>
      </p:sp>
      <p:sp>
        <p:nvSpPr>
          <p:cNvPr id="39" name="Text Box 47"/>
          <p:cNvSpPr txBox="1">
            <a:spLocks noChangeArrowheads="1"/>
          </p:cNvSpPr>
          <p:nvPr/>
        </p:nvSpPr>
        <p:spPr bwMode="auto">
          <a:xfrm>
            <a:off x="2986222" y="1489672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CR</a:t>
            </a:r>
          </a:p>
        </p:txBody>
      </p:sp>
      <p:sp>
        <p:nvSpPr>
          <p:cNvPr id="40" name="Text Box 48"/>
          <p:cNvSpPr txBox="1">
            <a:spLocks noChangeArrowheads="1"/>
          </p:cNvSpPr>
          <p:nvPr/>
        </p:nvSpPr>
        <p:spPr bwMode="auto">
          <a:xfrm>
            <a:off x="2243272" y="1918297"/>
            <a:ext cx="247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A</a:t>
            </a:r>
          </a:p>
        </p:txBody>
      </p:sp>
      <p:sp>
        <p:nvSpPr>
          <p:cNvPr id="41" name="Text Box 49"/>
          <p:cNvSpPr txBox="1">
            <a:spLocks noChangeArrowheads="1"/>
          </p:cNvSpPr>
          <p:nvPr/>
        </p:nvSpPr>
        <p:spPr bwMode="auto">
          <a:xfrm>
            <a:off x="3557722" y="4194772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A</a:t>
            </a:r>
          </a:p>
        </p:txBody>
      </p:sp>
      <p:sp>
        <p:nvSpPr>
          <p:cNvPr id="42" name="Text Box 50"/>
          <p:cNvSpPr txBox="1">
            <a:spLocks noChangeArrowheads="1"/>
          </p:cNvSpPr>
          <p:nvPr/>
        </p:nvSpPr>
        <p:spPr bwMode="auto">
          <a:xfrm>
            <a:off x="2252797" y="2527897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A</a:t>
            </a:r>
          </a:p>
        </p:txBody>
      </p:sp>
      <p:sp>
        <p:nvSpPr>
          <p:cNvPr id="43" name="Text Box 51"/>
          <p:cNvSpPr txBox="1">
            <a:spLocks noChangeArrowheads="1"/>
          </p:cNvSpPr>
          <p:nvPr/>
        </p:nvSpPr>
        <p:spPr bwMode="auto">
          <a:xfrm>
            <a:off x="3548197" y="3223222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A</a:t>
            </a:r>
          </a:p>
        </p:txBody>
      </p:sp>
      <p:sp>
        <p:nvSpPr>
          <p:cNvPr id="44" name="Text Box 52"/>
          <p:cNvSpPr txBox="1">
            <a:spLocks noChangeArrowheads="1"/>
          </p:cNvSpPr>
          <p:nvPr/>
        </p:nvSpPr>
        <p:spPr bwMode="auto">
          <a:xfrm>
            <a:off x="2243272" y="3547072"/>
            <a:ext cx="161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0099"/>
                </a:solidFill>
              </a:rPr>
              <a:t>C</a:t>
            </a:r>
          </a:p>
        </p:txBody>
      </p:sp>
      <p:sp>
        <p:nvSpPr>
          <p:cNvPr id="45" name="Text Box 53"/>
          <p:cNvSpPr txBox="1">
            <a:spLocks noChangeArrowheads="1"/>
          </p:cNvSpPr>
          <p:nvPr/>
        </p:nvSpPr>
        <p:spPr bwMode="auto">
          <a:xfrm>
            <a:off x="2233747" y="2908897"/>
            <a:ext cx="152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6600CC"/>
                </a:solidFill>
              </a:rPr>
              <a:t>B</a:t>
            </a:r>
          </a:p>
        </p:txBody>
      </p:sp>
      <p:sp>
        <p:nvSpPr>
          <p:cNvPr id="46" name="Text Box 55"/>
          <p:cNvSpPr txBox="1">
            <a:spLocks noChangeArrowheads="1"/>
          </p:cNvSpPr>
          <p:nvPr/>
        </p:nvSpPr>
        <p:spPr bwMode="auto">
          <a:xfrm>
            <a:off x="3548197" y="3823297"/>
            <a:ext cx="152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6600CC"/>
                </a:solidFill>
              </a:rPr>
              <a:t>B</a:t>
            </a:r>
          </a:p>
        </p:txBody>
      </p:sp>
      <p:sp>
        <p:nvSpPr>
          <p:cNvPr id="47" name="Text Box 56"/>
          <p:cNvSpPr txBox="1">
            <a:spLocks noChangeArrowheads="1"/>
          </p:cNvSpPr>
          <p:nvPr/>
        </p:nvSpPr>
        <p:spPr bwMode="auto">
          <a:xfrm>
            <a:off x="3519622" y="2213572"/>
            <a:ext cx="161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660033"/>
                </a:solidFill>
              </a:rPr>
              <a:t>C</a:t>
            </a:r>
          </a:p>
        </p:txBody>
      </p:sp>
      <p:sp>
        <p:nvSpPr>
          <p:cNvPr id="48" name="Text Box 57"/>
          <p:cNvSpPr txBox="1">
            <a:spLocks noChangeArrowheads="1"/>
          </p:cNvSpPr>
          <p:nvPr/>
        </p:nvSpPr>
        <p:spPr bwMode="auto">
          <a:xfrm>
            <a:off x="3548197" y="4547197"/>
            <a:ext cx="161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0099"/>
                </a:solidFill>
              </a:rPr>
              <a:t>C</a:t>
            </a:r>
          </a:p>
        </p:txBody>
      </p:sp>
      <p:grpSp>
        <p:nvGrpSpPr>
          <p:cNvPr id="49" name="Group 60"/>
          <p:cNvGrpSpPr>
            <a:grpSpLocks/>
          </p:cNvGrpSpPr>
          <p:nvPr/>
        </p:nvGrpSpPr>
        <p:grpSpPr bwMode="auto">
          <a:xfrm>
            <a:off x="1586047" y="5404447"/>
            <a:ext cx="1981200" cy="304800"/>
            <a:chOff x="3144" y="3324"/>
            <a:chExt cx="1248" cy="192"/>
          </a:xfrm>
        </p:grpSpPr>
        <p:sp>
          <p:nvSpPr>
            <p:cNvPr id="50" name="Rectangle 58"/>
            <p:cNvSpPr>
              <a:spLocks noChangeArrowheads="1"/>
            </p:cNvSpPr>
            <p:nvPr/>
          </p:nvSpPr>
          <p:spPr bwMode="auto">
            <a:xfrm>
              <a:off x="3144" y="3324"/>
              <a:ext cx="1242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Text Box 59"/>
            <p:cNvSpPr txBox="1">
              <a:spLocks noChangeArrowheads="1"/>
            </p:cNvSpPr>
            <p:nvPr/>
          </p:nvSpPr>
          <p:spPr bwMode="auto">
            <a:xfrm>
              <a:off x="3204" y="3360"/>
              <a:ext cx="118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b="1"/>
                <a:t>Account Balance 15 CR</a:t>
              </a:r>
            </a:p>
          </p:txBody>
        </p:sp>
      </p:grp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4995997" y="803872"/>
            <a:ext cx="2819400" cy="50387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5281747" y="1442047"/>
            <a:ext cx="2314575" cy="3486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Text Box 63"/>
          <p:cNvSpPr txBox="1">
            <a:spLocks noChangeArrowheads="1"/>
          </p:cNvSpPr>
          <p:nvPr/>
        </p:nvSpPr>
        <p:spPr bwMode="auto">
          <a:xfrm>
            <a:off x="5043622" y="861022"/>
            <a:ext cx="27717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/>
              <a:t>Transactions for sub-ledger of account 10000</a:t>
            </a:r>
          </a:p>
        </p:txBody>
      </p:sp>
      <p:grpSp>
        <p:nvGrpSpPr>
          <p:cNvPr id="55" name="Group 64"/>
          <p:cNvGrpSpPr>
            <a:grpSpLocks/>
          </p:cNvGrpSpPr>
          <p:nvPr/>
        </p:nvGrpSpPr>
        <p:grpSpPr bwMode="auto">
          <a:xfrm>
            <a:off x="5253172" y="5404447"/>
            <a:ext cx="1981200" cy="304800"/>
            <a:chOff x="3144" y="3324"/>
            <a:chExt cx="1248" cy="192"/>
          </a:xfrm>
        </p:grpSpPr>
        <p:sp>
          <p:nvSpPr>
            <p:cNvPr id="56" name="Rectangle 65"/>
            <p:cNvSpPr>
              <a:spLocks noChangeArrowheads="1"/>
            </p:cNvSpPr>
            <p:nvPr/>
          </p:nvSpPr>
          <p:spPr bwMode="auto">
            <a:xfrm>
              <a:off x="3144" y="3324"/>
              <a:ext cx="1242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Text Box 66"/>
            <p:cNvSpPr txBox="1">
              <a:spLocks noChangeArrowheads="1"/>
            </p:cNvSpPr>
            <p:nvPr/>
          </p:nvSpPr>
          <p:spPr bwMode="auto">
            <a:xfrm>
              <a:off x="3204" y="3360"/>
              <a:ext cx="118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b="1"/>
                <a:t>Account Balance 15 CR</a:t>
              </a:r>
            </a:p>
          </p:txBody>
        </p:sp>
      </p:grpSp>
      <p:sp>
        <p:nvSpPr>
          <p:cNvPr id="58" name="Rectangle 67"/>
          <p:cNvSpPr>
            <a:spLocks noChangeArrowheads="1"/>
          </p:cNvSpPr>
          <p:nvPr/>
        </p:nvSpPr>
        <p:spPr bwMode="auto">
          <a:xfrm>
            <a:off x="5557972" y="1565872"/>
            <a:ext cx="1762125" cy="1082675"/>
          </a:xfrm>
          <a:prstGeom prst="rect">
            <a:avLst/>
          </a:prstGeom>
          <a:solidFill>
            <a:schemeClr val="bg1"/>
          </a:solidFill>
          <a:ln w="158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Text Box 68"/>
          <p:cNvSpPr txBox="1">
            <a:spLocks noChangeArrowheads="1"/>
          </p:cNvSpPr>
          <p:nvPr/>
        </p:nvSpPr>
        <p:spPr bwMode="auto">
          <a:xfrm>
            <a:off x="5577022" y="1559522"/>
            <a:ext cx="17049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008000"/>
                </a:solidFill>
              </a:rPr>
              <a:t>Closed Item Key A</a:t>
            </a:r>
          </a:p>
        </p:txBody>
      </p:sp>
      <p:sp>
        <p:nvSpPr>
          <p:cNvPr id="60" name="Rectangle 69"/>
          <p:cNvSpPr>
            <a:spLocks noChangeArrowheads="1"/>
          </p:cNvSpPr>
          <p:nvPr/>
        </p:nvSpPr>
        <p:spPr bwMode="auto">
          <a:xfrm>
            <a:off x="5672272" y="1803997"/>
            <a:ext cx="723900" cy="793750"/>
          </a:xfrm>
          <a:prstGeom prst="rect">
            <a:avLst/>
          </a:prstGeom>
          <a:solidFill>
            <a:srgbClr val="E2F5CF"/>
          </a:solidFill>
          <a:ln w="9525">
            <a:solidFill>
              <a:srgbClr val="E2F5C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Rectangle 70"/>
          <p:cNvSpPr>
            <a:spLocks noChangeArrowheads="1"/>
          </p:cNvSpPr>
          <p:nvPr/>
        </p:nvSpPr>
        <p:spPr bwMode="auto">
          <a:xfrm>
            <a:off x="6491422" y="1803997"/>
            <a:ext cx="723900" cy="796925"/>
          </a:xfrm>
          <a:prstGeom prst="rect">
            <a:avLst/>
          </a:prstGeom>
          <a:solidFill>
            <a:srgbClr val="E2F5CF"/>
          </a:solidFill>
          <a:ln w="9525">
            <a:solidFill>
              <a:srgbClr val="E2F5C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Text Box 71"/>
          <p:cNvSpPr txBox="1">
            <a:spLocks noChangeArrowheads="1"/>
          </p:cNvSpPr>
          <p:nvPr/>
        </p:nvSpPr>
        <p:spPr bwMode="auto">
          <a:xfrm>
            <a:off x="5691322" y="18325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Movements</a:t>
            </a:r>
          </a:p>
        </p:txBody>
      </p:sp>
      <p:sp>
        <p:nvSpPr>
          <p:cNvPr id="63" name="Text Box 72"/>
          <p:cNvSpPr txBox="1">
            <a:spLocks noChangeArrowheads="1"/>
          </p:cNvSpPr>
          <p:nvPr/>
        </p:nvSpPr>
        <p:spPr bwMode="auto">
          <a:xfrm>
            <a:off x="6519997" y="18325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Balance</a:t>
            </a:r>
          </a:p>
        </p:txBody>
      </p:sp>
      <p:sp>
        <p:nvSpPr>
          <p:cNvPr id="64" name="Text Box 73"/>
          <p:cNvSpPr txBox="1">
            <a:spLocks noChangeArrowheads="1"/>
          </p:cNvSpPr>
          <p:nvPr/>
        </p:nvSpPr>
        <p:spPr bwMode="auto">
          <a:xfrm>
            <a:off x="5704022" y="19976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40 DR</a:t>
            </a:r>
          </a:p>
        </p:txBody>
      </p:sp>
      <p:sp>
        <p:nvSpPr>
          <p:cNvPr id="65" name="Text Box 74"/>
          <p:cNvSpPr txBox="1">
            <a:spLocks noChangeArrowheads="1"/>
          </p:cNvSpPr>
          <p:nvPr/>
        </p:nvSpPr>
        <p:spPr bwMode="auto">
          <a:xfrm>
            <a:off x="5713547" y="21310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30 DR</a:t>
            </a:r>
          </a:p>
        </p:txBody>
      </p:sp>
      <p:sp>
        <p:nvSpPr>
          <p:cNvPr id="66" name="Text Box 75"/>
          <p:cNvSpPr txBox="1">
            <a:spLocks noChangeArrowheads="1"/>
          </p:cNvSpPr>
          <p:nvPr/>
        </p:nvSpPr>
        <p:spPr bwMode="auto">
          <a:xfrm>
            <a:off x="5713547" y="22707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35 CR</a:t>
            </a:r>
          </a:p>
        </p:txBody>
      </p:sp>
      <p:sp>
        <p:nvSpPr>
          <p:cNvPr id="67" name="Text Box 76"/>
          <p:cNvSpPr txBox="1">
            <a:spLocks noChangeArrowheads="1"/>
          </p:cNvSpPr>
          <p:nvPr/>
        </p:nvSpPr>
        <p:spPr bwMode="auto">
          <a:xfrm>
            <a:off x="5719897" y="24326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35 CR</a:t>
            </a:r>
          </a:p>
        </p:txBody>
      </p:sp>
      <p:sp>
        <p:nvSpPr>
          <p:cNvPr id="68" name="Text Box 85"/>
          <p:cNvSpPr txBox="1">
            <a:spLocks noChangeArrowheads="1"/>
          </p:cNvSpPr>
          <p:nvPr/>
        </p:nvSpPr>
        <p:spPr bwMode="auto">
          <a:xfrm>
            <a:off x="6529522" y="19976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40 DR</a:t>
            </a:r>
          </a:p>
        </p:txBody>
      </p:sp>
      <p:sp>
        <p:nvSpPr>
          <p:cNvPr id="69" name="Text Box 86"/>
          <p:cNvSpPr txBox="1">
            <a:spLocks noChangeArrowheads="1"/>
          </p:cNvSpPr>
          <p:nvPr/>
        </p:nvSpPr>
        <p:spPr bwMode="auto">
          <a:xfrm>
            <a:off x="6526347" y="21310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70 CR</a:t>
            </a:r>
          </a:p>
        </p:txBody>
      </p:sp>
      <p:sp>
        <p:nvSpPr>
          <p:cNvPr id="70" name="Text Box 87"/>
          <p:cNvSpPr txBox="1">
            <a:spLocks noChangeArrowheads="1"/>
          </p:cNvSpPr>
          <p:nvPr/>
        </p:nvSpPr>
        <p:spPr bwMode="auto">
          <a:xfrm>
            <a:off x="6523172" y="22707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35 DR</a:t>
            </a:r>
          </a:p>
        </p:txBody>
      </p:sp>
      <p:sp>
        <p:nvSpPr>
          <p:cNvPr id="71" name="Text Box 88"/>
          <p:cNvSpPr txBox="1">
            <a:spLocks noChangeArrowheads="1"/>
          </p:cNvSpPr>
          <p:nvPr/>
        </p:nvSpPr>
        <p:spPr bwMode="auto">
          <a:xfrm>
            <a:off x="6602547" y="24326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0--</a:t>
            </a:r>
          </a:p>
        </p:txBody>
      </p:sp>
      <p:sp>
        <p:nvSpPr>
          <p:cNvPr id="72" name="Rectangle 92"/>
          <p:cNvSpPr>
            <a:spLocks noChangeArrowheads="1"/>
          </p:cNvSpPr>
          <p:nvPr/>
        </p:nvSpPr>
        <p:spPr bwMode="auto">
          <a:xfrm>
            <a:off x="5557972" y="2756497"/>
            <a:ext cx="1762125" cy="828675"/>
          </a:xfrm>
          <a:prstGeom prst="rect">
            <a:avLst/>
          </a:prstGeom>
          <a:solidFill>
            <a:schemeClr val="bg1"/>
          </a:solidFill>
          <a:ln w="15875">
            <a:solidFill>
              <a:srgbClr val="6600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Text Box 93"/>
          <p:cNvSpPr txBox="1">
            <a:spLocks noChangeArrowheads="1"/>
          </p:cNvSpPr>
          <p:nvPr/>
        </p:nvSpPr>
        <p:spPr bwMode="auto">
          <a:xfrm>
            <a:off x="5577022" y="2750147"/>
            <a:ext cx="17049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6600CC"/>
                </a:solidFill>
              </a:rPr>
              <a:t>Closed Item Key B</a:t>
            </a:r>
          </a:p>
        </p:txBody>
      </p:sp>
      <p:sp>
        <p:nvSpPr>
          <p:cNvPr id="74" name="Rectangle 94"/>
          <p:cNvSpPr>
            <a:spLocks noChangeArrowheads="1"/>
          </p:cNvSpPr>
          <p:nvPr/>
        </p:nvSpPr>
        <p:spPr bwMode="auto">
          <a:xfrm>
            <a:off x="5672272" y="2994622"/>
            <a:ext cx="723900" cy="536575"/>
          </a:xfrm>
          <a:prstGeom prst="rect">
            <a:avLst/>
          </a:prstGeom>
          <a:solidFill>
            <a:srgbClr val="F2E5FF"/>
          </a:solidFill>
          <a:ln w="9525">
            <a:solidFill>
              <a:srgbClr val="F2E5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5" name="Rectangle 95"/>
          <p:cNvSpPr>
            <a:spLocks noChangeArrowheads="1"/>
          </p:cNvSpPr>
          <p:nvPr/>
        </p:nvSpPr>
        <p:spPr bwMode="auto">
          <a:xfrm>
            <a:off x="6491422" y="2994622"/>
            <a:ext cx="723900" cy="533400"/>
          </a:xfrm>
          <a:prstGeom prst="rect">
            <a:avLst/>
          </a:prstGeom>
          <a:solidFill>
            <a:srgbClr val="F2E5FF"/>
          </a:solidFill>
          <a:ln w="9525">
            <a:solidFill>
              <a:srgbClr val="F2E5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Text Box 96"/>
          <p:cNvSpPr txBox="1">
            <a:spLocks noChangeArrowheads="1"/>
          </p:cNvSpPr>
          <p:nvPr/>
        </p:nvSpPr>
        <p:spPr bwMode="auto">
          <a:xfrm>
            <a:off x="5691322" y="30231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Movements</a:t>
            </a:r>
          </a:p>
        </p:txBody>
      </p:sp>
      <p:sp>
        <p:nvSpPr>
          <p:cNvPr id="77" name="Text Box 97"/>
          <p:cNvSpPr txBox="1">
            <a:spLocks noChangeArrowheads="1"/>
          </p:cNvSpPr>
          <p:nvPr/>
        </p:nvSpPr>
        <p:spPr bwMode="auto">
          <a:xfrm>
            <a:off x="6519997" y="30136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Balance</a:t>
            </a:r>
          </a:p>
        </p:txBody>
      </p:sp>
      <p:sp>
        <p:nvSpPr>
          <p:cNvPr id="78" name="Text Box 98"/>
          <p:cNvSpPr txBox="1">
            <a:spLocks noChangeArrowheads="1"/>
          </p:cNvSpPr>
          <p:nvPr/>
        </p:nvSpPr>
        <p:spPr bwMode="auto">
          <a:xfrm>
            <a:off x="5704022" y="31882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15 DR</a:t>
            </a:r>
          </a:p>
        </p:txBody>
      </p:sp>
      <p:sp>
        <p:nvSpPr>
          <p:cNvPr id="79" name="Text Box 99"/>
          <p:cNvSpPr txBox="1">
            <a:spLocks noChangeArrowheads="1"/>
          </p:cNvSpPr>
          <p:nvPr/>
        </p:nvSpPr>
        <p:spPr bwMode="auto">
          <a:xfrm>
            <a:off x="5707197" y="33216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15 CR</a:t>
            </a:r>
          </a:p>
        </p:txBody>
      </p:sp>
      <p:sp>
        <p:nvSpPr>
          <p:cNvPr id="80" name="Text Box 102"/>
          <p:cNvSpPr txBox="1">
            <a:spLocks noChangeArrowheads="1"/>
          </p:cNvSpPr>
          <p:nvPr/>
        </p:nvSpPr>
        <p:spPr bwMode="auto">
          <a:xfrm>
            <a:off x="6529522" y="31882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15 DR</a:t>
            </a:r>
          </a:p>
        </p:txBody>
      </p:sp>
      <p:sp>
        <p:nvSpPr>
          <p:cNvPr id="81" name="Text Box 105"/>
          <p:cNvSpPr txBox="1">
            <a:spLocks noChangeArrowheads="1"/>
          </p:cNvSpPr>
          <p:nvPr/>
        </p:nvSpPr>
        <p:spPr bwMode="auto">
          <a:xfrm>
            <a:off x="6593022" y="33343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0--</a:t>
            </a:r>
          </a:p>
        </p:txBody>
      </p:sp>
      <p:sp>
        <p:nvSpPr>
          <p:cNvPr id="82" name="Rectangle 107"/>
          <p:cNvSpPr>
            <a:spLocks noChangeArrowheads="1"/>
          </p:cNvSpPr>
          <p:nvPr/>
        </p:nvSpPr>
        <p:spPr bwMode="auto">
          <a:xfrm>
            <a:off x="5548447" y="3689947"/>
            <a:ext cx="1762125" cy="1082675"/>
          </a:xfrm>
          <a:prstGeom prst="rect">
            <a:avLst/>
          </a:prstGeom>
          <a:solidFill>
            <a:schemeClr val="bg1"/>
          </a:solidFill>
          <a:ln w="1587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Text Box 108"/>
          <p:cNvSpPr txBox="1">
            <a:spLocks noChangeArrowheads="1"/>
          </p:cNvSpPr>
          <p:nvPr/>
        </p:nvSpPr>
        <p:spPr bwMode="auto">
          <a:xfrm>
            <a:off x="5567497" y="3683597"/>
            <a:ext cx="17049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000099"/>
                </a:solidFill>
              </a:rPr>
              <a:t>Open Item Key C</a:t>
            </a:r>
          </a:p>
        </p:txBody>
      </p:sp>
      <p:sp>
        <p:nvSpPr>
          <p:cNvPr id="84" name="Rectangle 109"/>
          <p:cNvSpPr>
            <a:spLocks noChangeArrowheads="1"/>
          </p:cNvSpPr>
          <p:nvPr/>
        </p:nvSpPr>
        <p:spPr bwMode="auto">
          <a:xfrm>
            <a:off x="5662747" y="3928072"/>
            <a:ext cx="723900" cy="793750"/>
          </a:xfrm>
          <a:prstGeom prst="rect">
            <a:avLst/>
          </a:prstGeom>
          <a:solidFill>
            <a:srgbClr val="C9DBFF"/>
          </a:solidFill>
          <a:ln w="9525">
            <a:solidFill>
              <a:srgbClr val="C9DB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Rectangle 110"/>
          <p:cNvSpPr>
            <a:spLocks noChangeArrowheads="1"/>
          </p:cNvSpPr>
          <p:nvPr/>
        </p:nvSpPr>
        <p:spPr bwMode="auto">
          <a:xfrm>
            <a:off x="6481897" y="3928072"/>
            <a:ext cx="723900" cy="796925"/>
          </a:xfrm>
          <a:prstGeom prst="rect">
            <a:avLst/>
          </a:prstGeom>
          <a:solidFill>
            <a:srgbClr val="C9DBFF"/>
          </a:solidFill>
          <a:ln w="9525">
            <a:solidFill>
              <a:srgbClr val="C9DB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Text Box 111"/>
          <p:cNvSpPr txBox="1">
            <a:spLocks noChangeArrowheads="1"/>
          </p:cNvSpPr>
          <p:nvPr/>
        </p:nvSpPr>
        <p:spPr bwMode="auto">
          <a:xfrm>
            <a:off x="5681797" y="39566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Movements</a:t>
            </a:r>
          </a:p>
        </p:txBody>
      </p:sp>
      <p:sp>
        <p:nvSpPr>
          <p:cNvPr id="87" name="Text Box 112"/>
          <p:cNvSpPr txBox="1">
            <a:spLocks noChangeArrowheads="1"/>
          </p:cNvSpPr>
          <p:nvPr/>
        </p:nvSpPr>
        <p:spPr bwMode="auto">
          <a:xfrm>
            <a:off x="6510472" y="39471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Balance</a:t>
            </a:r>
          </a:p>
        </p:txBody>
      </p:sp>
      <p:sp>
        <p:nvSpPr>
          <p:cNvPr id="88" name="Text Box 113"/>
          <p:cNvSpPr txBox="1">
            <a:spLocks noChangeArrowheads="1"/>
          </p:cNvSpPr>
          <p:nvPr/>
        </p:nvSpPr>
        <p:spPr bwMode="auto">
          <a:xfrm>
            <a:off x="5694497" y="41217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25 CR</a:t>
            </a:r>
          </a:p>
        </p:txBody>
      </p:sp>
      <p:sp>
        <p:nvSpPr>
          <p:cNvPr id="89" name="Text Box 114"/>
          <p:cNvSpPr txBox="1">
            <a:spLocks noChangeArrowheads="1"/>
          </p:cNvSpPr>
          <p:nvPr/>
        </p:nvSpPr>
        <p:spPr bwMode="auto">
          <a:xfrm>
            <a:off x="5704022" y="42550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20 DR</a:t>
            </a:r>
          </a:p>
        </p:txBody>
      </p:sp>
      <p:sp>
        <p:nvSpPr>
          <p:cNvPr id="90" name="Text Box 115"/>
          <p:cNvSpPr txBox="1">
            <a:spLocks noChangeArrowheads="1"/>
          </p:cNvSpPr>
          <p:nvPr/>
        </p:nvSpPr>
        <p:spPr bwMode="auto">
          <a:xfrm>
            <a:off x="5704022" y="43947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10 CR</a:t>
            </a:r>
          </a:p>
        </p:txBody>
      </p:sp>
      <p:sp>
        <p:nvSpPr>
          <p:cNvPr id="91" name="Text Box 117"/>
          <p:cNvSpPr txBox="1">
            <a:spLocks noChangeArrowheads="1"/>
          </p:cNvSpPr>
          <p:nvPr/>
        </p:nvSpPr>
        <p:spPr bwMode="auto">
          <a:xfrm>
            <a:off x="6519997" y="41217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25 CR</a:t>
            </a:r>
          </a:p>
        </p:txBody>
      </p:sp>
      <p:sp>
        <p:nvSpPr>
          <p:cNvPr id="92" name="Text Box 118"/>
          <p:cNvSpPr txBox="1">
            <a:spLocks noChangeArrowheads="1"/>
          </p:cNvSpPr>
          <p:nvPr/>
        </p:nvSpPr>
        <p:spPr bwMode="auto">
          <a:xfrm>
            <a:off x="6583497" y="42550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5 CR</a:t>
            </a:r>
          </a:p>
        </p:txBody>
      </p:sp>
      <p:sp>
        <p:nvSpPr>
          <p:cNvPr id="93" name="Text Box 119"/>
          <p:cNvSpPr txBox="1">
            <a:spLocks noChangeArrowheads="1"/>
          </p:cNvSpPr>
          <p:nvPr/>
        </p:nvSpPr>
        <p:spPr bwMode="auto">
          <a:xfrm>
            <a:off x="6513647" y="43947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000099"/>
                </a:solidFill>
              </a:rPr>
              <a:t>15 CR</a:t>
            </a:r>
          </a:p>
        </p:txBody>
      </p:sp>
      <p:sp>
        <p:nvSpPr>
          <p:cNvPr id="94" name="AutoShape 121"/>
          <p:cNvSpPr>
            <a:spLocks noChangeArrowheads="1"/>
          </p:cNvSpPr>
          <p:nvPr/>
        </p:nvSpPr>
        <p:spPr bwMode="auto">
          <a:xfrm>
            <a:off x="4300672" y="188972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" name="AutoShape 122"/>
          <p:cNvSpPr>
            <a:spLocks noChangeArrowheads="1"/>
          </p:cNvSpPr>
          <p:nvPr/>
        </p:nvSpPr>
        <p:spPr bwMode="auto">
          <a:xfrm>
            <a:off x="4300672" y="236597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" name="AutoShape 123"/>
          <p:cNvSpPr>
            <a:spLocks noChangeArrowheads="1"/>
          </p:cNvSpPr>
          <p:nvPr/>
        </p:nvSpPr>
        <p:spPr bwMode="auto">
          <a:xfrm>
            <a:off x="4300672" y="284222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" name="AutoShape 124"/>
          <p:cNvSpPr>
            <a:spLocks noChangeArrowheads="1"/>
          </p:cNvSpPr>
          <p:nvPr/>
        </p:nvSpPr>
        <p:spPr bwMode="auto">
          <a:xfrm>
            <a:off x="4300672" y="329942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8" name="AutoShape 125"/>
          <p:cNvSpPr>
            <a:spLocks noChangeArrowheads="1"/>
          </p:cNvSpPr>
          <p:nvPr/>
        </p:nvSpPr>
        <p:spPr bwMode="auto">
          <a:xfrm>
            <a:off x="4300672" y="377567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" name="AutoShape 126"/>
          <p:cNvSpPr>
            <a:spLocks noChangeArrowheads="1"/>
          </p:cNvSpPr>
          <p:nvPr/>
        </p:nvSpPr>
        <p:spPr bwMode="auto">
          <a:xfrm>
            <a:off x="4300672" y="4185247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0" name="AutoShape 127"/>
          <p:cNvSpPr>
            <a:spLocks noChangeArrowheads="1"/>
          </p:cNvSpPr>
          <p:nvPr/>
        </p:nvSpPr>
        <p:spPr bwMode="auto">
          <a:xfrm>
            <a:off x="4300672" y="455672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1" name="Text Box 128"/>
          <p:cNvSpPr txBox="1">
            <a:spLocks noChangeArrowheads="1"/>
          </p:cNvSpPr>
          <p:nvPr/>
        </p:nvSpPr>
        <p:spPr bwMode="auto">
          <a:xfrm>
            <a:off x="4243522" y="1261072"/>
            <a:ext cx="8001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 dirty="0">
                <a:solidFill>
                  <a:schemeClr val="accent1">
                    <a:lumMod val="75000"/>
                  </a:schemeClr>
                </a:solidFill>
              </a:rPr>
              <a:t>Updated in Real Time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 one or more lines from the grid </a:t>
            </a:r>
            <a:r>
              <a:rPr lang="en-US" dirty="0" smtClean="0"/>
              <a:t>and</a:t>
            </a:r>
            <a:endParaRPr lang="en-US" dirty="0" smtClean="0"/>
          </a:p>
          <a:p>
            <a:pPr lvl="1"/>
            <a:r>
              <a:rPr lang="en-US" dirty="0" smtClean="0"/>
              <a:t>allocate them to a new open item</a:t>
            </a:r>
          </a:p>
          <a:p>
            <a:pPr lvl="1"/>
            <a:r>
              <a:rPr lang="en-US" dirty="0" smtClean="0"/>
              <a:t>match items by linking to an existing allocation key</a:t>
            </a:r>
          </a:p>
          <a:p>
            <a:pPr>
              <a:spcBef>
                <a:spcPts val="3000"/>
              </a:spcBef>
            </a:pPr>
            <a:r>
              <a:rPr lang="en-US" dirty="0" smtClean="0"/>
              <a:t>Movements are closed when the balance of the associated allocation key is </a:t>
            </a:r>
            <a:r>
              <a:rPr lang="en-US" dirty="0" smtClean="0"/>
              <a:t>zero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Open Item Reconciliation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58778" y="6638544"/>
            <a:ext cx="1085222" cy="219456"/>
          </a:xfrm>
        </p:spPr>
        <p:txBody>
          <a:bodyPr/>
          <a:lstStyle/>
          <a:p>
            <a:r>
              <a:rPr lang="en-US" dirty="0" smtClean="0"/>
              <a:t>GL-OI-Recon-100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818</TotalTime>
  <Words>414</Words>
  <Application>Microsoft Office PowerPoint</Application>
  <PresentationFormat>On-screen Show (4:3)</PresentationFormat>
  <Paragraphs>121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GL Open Item Reconciliation</vt:lpstr>
      <vt:lpstr>Objectives</vt:lpstr>
      <vt:lpstr>Overview</vt:lpstr>
      <vt:lpstr>Overview - Continued</vt:lpstr>
      <vt:lpstr>Allocation Key</vt:lpstr>
      <vt:lpstr>Allocation Key - Continued</vt:lpstr>
      <vt:lpstr>Slide 7</vt:lpstr>
      <vt:lpstr>Slide 8</vt:lpstr>
      <vt:lpstr>GL Open Item Reconciliation</vt:lpstr>
      <vt:lpstr>Slide 10</vt:lpstr>
      <vt:lpstr>Example</vt:lpstr>
      <vt:lpstr>Example - Balance of Key K1 </vt:lpstr>
      <vt:lpstr>Slide 13</vt:lpstr>
      <vt:lpstr>GL Open Item Initialization</vt:lpstr>
      <vt:lpstr>GL Open Item Initialization</vt:lpstr>
      <vt:lpstr>Other Functional Highlights</vt:lpstr>
      <vt:lpstr>Reports and Views</vt:lpstr>
      <vt:lpstr>Reports and Views - Continued</vt:lpstr>
      <vt:lpstr>Hands-on Exercise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ymg</cp:lastModifiedBy>
  <cp:revision>63</cp:revision>
  <dcterms:created xsi:type="dcterms:W3CDTF">2010-10-05T00:44:07Z</dcterms:created>
  <dcterms:modified xsi:type="dcterms:W3CDTF">2013-03-01T12:09:56Z</dcterms:modified>
</cp:coreProperties>
</file>