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3"/>
  </p:notesMasterIdLst>
  <p:handoutMasterIdLst>
    <p:handoutMasterId r:id="rId24"/>
  </p:handoutMasterIdLst>
  <p:sldIdLst>
    <p:sldId id="310" r:id="rId2"/>
    <p:sldId id="332" r:id="rId3"/>
    <p:sldId id="311" r:id="rId4"/>
    <p:sldId id="316" r:id="rId5"/>
    <p:sldId id="317" r:id="rId6"/>
    <p:sldId id="318" r:id="rId7"/>
    <p:sldId id="319" r:id="rId8"/>
    <p:sldId id="320" r:id="rId9"/>
    <p:sldId id="328" r:id="rId10"/>
    <p:sldId id="335" r:id="rId11"/>
    <p:sldId id="333" r:id="rId12"/>
    <p:sldId id="334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30" r:id="rId21"/>
    <p:sldId id="331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FFFCC"/>
    <a:srgbClr val="FEA46A"/>
    <a:srgbClr val="FF8500"/>
    <a:srgbClr val="FFE354"/>
    <a:srgbClr val="6A9913"/>
    <a:srgbClr val="4BB69D"/>
    <a:srgbClr val="1A7BB2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94620" autoAdjust="0"/>
  </p:normalViewPr>
  <p:slideViewPr>
    <p:cSldViewPr snapToGrid="0">
      <p:cViewPr>
        <p:scale>
          <a:sx n="100" d="100"/>
          <a:sy n="100" d="100"/>
        </p:scale>
        <p:origin x="-24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11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0E0C91A-434F-4023-BB91-E30CCB391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E6B7EDC-2A8C-46B2-A4F5-94C69A5D1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3579A4-E68B-493E-B538-FF070A6F8C16}" type="slidenum">
              <a:rPr lang="en-US"/>
              <a:pPr/>
              <a:t>1</a:t>
            </a:fld>
            <a:endParaRPr lang="en-US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7A0BC-D1F6-40C3-8F15-6BEE5BBCA4F9}" type="slidenum">
              <a:rPr lang="en-US"/>
              <a:pPr/>
              <a:t>3</a:t>
            </a:fld>
            <a:endParaRPr lang="en-US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6BB9B-05C0-4404-BAD6-4BDB86CB8EDC}" type="slidenum">
              <a:rPr lang="en-US"/>
              <a:pPr/>
              <a:t>4</a:t>
            </a:fld>
            <a:endParaRPr lang="en-US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BA6747-2CBF-4F99-9613-3D397297BCFC}" type="slidenum">
              <a:rPr lang="en-US"/>
              <a:pPr/>
              <a:t>5</a:t>
            </a:fld>
            <a:endParaRPr lang="en-US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AF00-E637-44FE-A19A-6C6EA29116A3}" type="slidenum">
              <a:rPr lang="en-US"/>
              <a:pPr/>
              <a:t>9</a:t>
            </a:fld>
            <a:endParaRPr lang="en-US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0055CE-84E1-4634-B687-87FF4CF3A8BC}" type="slidenum">
              <a:rPr lang="en-US"/>
              <a:pPr/>
              <a:t>16</a:t>
            </a:fld>
            <a:endParaRPr lang="en-US"/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1760B-0A52-4B3D-9C23-6742F4F775D5}" type="slidenum">
              <a:rPr lang="en-US"/>
              <a:pPr/>
              <a:t>20</a:t>
            </a:fld>
            <a:endParaRPr lang="en-US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General Ledger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Sub-Account COA Mask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</a:t>
            </a:r>
            <a:endParaRPr lang="en-US"/>
          </a:p>
        </p:txBody>
      </p:sp>
      <p:pic>
        <p:nvPicPr>
          <p:cNvPr id="12292" name="Picture 4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88" y="1003300"/>
            <a:ext cx="42354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8" y="1438275"/>
            <a:ext cx="45053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9100" y="4919663"/>
            <a:ext cx="2786063" cy="1000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Sub-Account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“SAMatrix1”</a:t>
            </a:r>
          </a:p>
        </p:txBody>
      </p:sp>
      <p:cxnSp>
        <p:nvCxnSpPr>
          <p:cNvPr id="12295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3205163" y="5135564"/>
            <a:ext cx="657225" cy="284162"/>
          </a:xfrm>
          <a:prstGeom prst="straightConnector1">
            <a:avLst/>
          </a:prstGeom>
          <a:noFill/>
          <a:ln w="28575" algn="ctr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68899" y="4419600"/>
            <a:ext cx="1670051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848100" y="4710113"/>
            <a:ext cx="2990850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100 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1000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3848099" y="4419600"/>
            <a:ext cx="1496323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848100" y="5041900"/>
            <a:ext cx="2990850" cy="331788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1010 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1099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2300" name="Rectangle 23"/>
          <p:cNvSpPr>
            <a:spLocks noChangeArrowheads="1"/>
          </p:cNvSpPr>
          <p:nvPr/>
        </p:nvSpPr>
        <p:spPr bwMode="auto">
          <a:xfrm>
            <a:off x="2897188" y="5768975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18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….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</a:p>
        </p:txBody>
      </p:sp>
      <p:cxnSp>
        <p:nvCxnSpPr>
          <p:cNvPr id="12301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3205163" y="5419726"/>
            <a:ext cx="795337" cy="584199"/>
          </a:xfrm>
          <a:prstGeom prst="straightConnector1">
            <a:avLst/>
          </a:prstGeom>
          <a:noFill/>
          <a:ln w="28575" algn="ctr">
            <a:solidFill>
              <a:srgbClr val="4F4F4F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49688" y="5367338"/>
            <a:ext cx="2990849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2001 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 2550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2303" name="Oval 16"/>
          <p:cNvSpPr>
            <a:spLocks noChangeArrowheads="1"/>
          </p:cNvSpPr>
          <p:nvPr/>
        </p:nvSpPr>
        <p:spPr bwMode="auto">
          <a:xfrm>
            <a:off x="474663" y="1592263"/>
            <a:ext cx="1979612" cy="300037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304" name="Oval 17"/>
          <p:cNvSpPr>
            <a:spLocks noChangeArrowheads="1"/>
          </p:cNvSpPr>
          <p:nvPr/>
        </p:nvSpPr>
        <p:spPr bwMode="auto">
          <a:xfrm>
            <a:off x="4586288" y="3851275"/>
            <a:ext cx="3125787" cy="369888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2305" name="AutoShape 18"/>
          <p:cNvCxnSpPr>
            <a:cxnSpLocks noChangeShapeType="1"/>
            <a:stCxn id="12303" idx="4"/>
            <a:endCxn id="12304" idx="2"/>
          </p:cNvCxnSpPr>
          <p:nvPr/>
        </p:nvCxnSpPr>
        <p:spPr bwMode="auto">
          <a:xfrm rot="16200000" flipH="1">
            <a:off x="1953419" y="1416844"/>
            <a:ext cx="2132013" cy="3108325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Center COA Mask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EF-FFAS-210B</a:t>
            </a:r>
            <a:endParaRPr lang="en-US"/>
          </a:p>
        </p:txBody>
      </p:sp>
      <p:pic>
        <p:nvPicPr>
          <p:cNvPr id="13316" name="Picture 4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1079500"/>
            <a:ext cx="53594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0" y="1971675"/>
            <a:ext cx="46450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Oval 25"/>
          <p:cNvSpPr>
            <a:spLocks noChangeArrowheads="1"/>
          </p:cNvSpPr>
          <p:nvPr/>
        </p:nvSpPr>
        <p:spPr bwMode="auto">
          <a:xfrm>
            <a:off x="4314825" y="3441700"/>
            <a:ext cx="2117725" cy="230188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Oval 26"/>
          <p:cNvSpPr>
            <a:spLocks noChangeArrowheads="1"/>
          </p:cNvSpPr>
          <p:nvPr/>
        </p:nvSpPr>
        <p:spPr bwMode="auto">
          <a:xfrm>
            <a:off x="239713" y="1555750"/>
            <a:ext cx="1782762" cy="301625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0" name="AutoShape 27"/>
          <p:cNvCxnSpPr>
            <a:cxnSpLocks noChangeShapeType="1"/>
            <a:stCxn id="13319" idx="4"/>
            <a:endCxn id="13318" idx="2"/>
          </p:cNvCxnSpPr>
          <p:nvPr/>
        </p:nvCxnSpPr>
        <p:spPr bwMode="auto">
          <a:xfrm rot="16200000" flipH="1">
            <a:off x="1873250" y="1128713"/>
            <a:ext cx="1687513" cy="3170237"/>
          </a:xfrm>
          <a:prstGeom prst="bentConnector2">
            <a:avLst/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</p:spPr>
      </p:cxn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04825" y="4933950"/>
            <a:ext cx="2974976" cy="1000125"/>
          </a:xfrm>
          <a:prstGeom prst="rect">
            <a:avLst/>
          </a:prstGeom>
          <a:solidFill>
            <a:srgbClr val="CCFFCC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63500" dir="3187806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4F4F4F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600" dirty="0">
                <a:solidFill>
                  <a:srgbClr val="4F4F4F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4F4F4F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443537" y="3781425"/>
            <a:ext cx="1804988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122738" y="4022725"/>
            <a:ext cx="3125787" cy="2778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 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999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3325" name="Rectangle 36"/>
          <p:cNvSpPr>
            <a:spLocks noChangeArrowheads="1"/>
          </p:cNvSpPr>
          <p:nvPr/>
        </p:nvSpPr>
        <p:spPr bwMode="auto">
          <a:xfrm>
            <a:off x="4122738" y="3781425"/>
            <a:ext cx="1563832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122738" y="4300538"/>
            <a:ext cx="3125787" cy="2762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GB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2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010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2055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3327" name="Rectangle 28"/>
          <p:cNvSpPr>
            <a:spLocks noChangeArrowheads="1"/>
          </p:cNvSpPr>
          <p:nvPr/>
        </p:nvSpPr>
        <p:spPr bwMode="auto">
          <a:xfrm>
            <a:off x="4124325" y="4086225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8" name="Rectangle 29"/>
          <p:cNvSpPr>
            <a:spLocks noChangeArrowheads="1"/>
          </p:cNvSpPr>
          <p:nvPr/>
        </p:nvSpPr>
        <p:spPr bwMode="auto">
          <a:xfrm>
            <a:off x="4124325" y="4362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872162" y="4876800"/>
            <a:ext cx="1804988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551363" y="5130800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01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551363" y="4876800"/>
            <a:ext cx="1563832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551363" y="5421313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102  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199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3333" name="Rectangle 30"/>
          <p:cNvSpPr>
            <a:spLocks noChangeArrowheads="1"/>
          </p:cNvSpPr>
          <p:nvPr/>
        </p:nvSpPr>
        <p:spPr bwMode="auto">
          <a:xfrm>
            <a:off x="4552950" y="52006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34" name="Rectangle 31"/>
          <p:cNvSpPr>
            <a:spLocks noChangeArrowheads="1"/>
          </p:cNvSpPr>
          <p:nvPr/>
        </p:nvSpPr>
        <p:spPr bwMode="auto">
          <a:xfrm>
            <a:off x="4552950" y="5505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35" name="AutoShape 32"/>
          <p:cNvCxnSpPr>
            <a:cxnSpLocks noChangeShapeType="1"/>
            <a:stCxn id="22" idx="3"/>
            <a:endCxn id="13327" idx="1"/>
          </p:cNvCxnSpPr>
          <p:nvPr/>
        </p:nvCxnSpPr>
        <p:spPr bwMode="auto">
          <a:xfrm flipV="1">
            <a:off x="3479801" y="4162425"/>
            <a:ext cx="644524" cy="12715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3336" name="AutoShape 34"/>
          <p:cNvCxnSpPr>
            <a:cxnSpLocks noChangeShapeType="1"/>
            <a:stCxn id="22" idx="3"/>
            <a:endCxn id="13328" idx="1"/>
          </p:cNvCxnSpPr>
          <p:nvPr/>
        </p:nvCxnSpPr>
        <p:spPr bwMode="auto">
          <a:xfrm flipV="1">
            <a:off x="3479801" y="4438650"/>
            <a:ext cx="644524" cy="9953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3337" name="AutoShape 36"/>
          <p:cNvCxnSpPr>
            <a:cxnSpLocks noChangeShapeType="1"/>
            <a:stCxn id="22" idx="3"/>
            <a:endCxn id="13333" idx="1"/>
          </p:cNvCxnSpPr>
          <p:nvPr/>
        </p:nvCxnSpPr>
        <p:spPr bwMode="auto">
          <a:xfrm flipV="1">
            <a:off x="3479801" y="5276850"/>
            <a:ext cx="1073149" cy="1571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3338" name="AutoShape 37"/>
          <p:cNvCxnSpPr>
            <a:cxnSpLocks noChangeShapeType="1"/>
            <a:stCxn id="22" idx="3"/>
            <a:endCxn id="13334" idx="1"/>
          </p:cNvCxnSpPr>
          <p:nvPr/>
        </p:nvCxnSpPr>
        <p:spPr bwMode="auto">
          <a:xfrm>
            <a:off x="3479801" y="5434013"/>
            <a:ext cx="1073149" cy="1476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sp>
        <p:nvSpPr>
          <p:cNvPr id="13339" name="Text Box 39"/>
          <p:cNvSpPr txBox="1">
            <a:spLocks noChangeArrowheads="1"/>
          </p:cNvSpPr>
          <p:nvPr/>
        </p:nvSpPr>
        <p:spPr bwMode="auto">
          <a:xfrm>
            <a:off x="5082210" y="4411663"/>
            <a:ext cx="77950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3340" name="Text Box 43"/>
          <p:cNvSpPr txBox="1">
            <a:spLocks noChangeAspect="1" noChangeArrowheads="1"/>
          </p:cNvSpPr>
          <p:nvPr/>
        </p:nvSpPr>
        <p:spPr bwMode="auto">
          <a:xfrm>
            <a:off x="5472113" y="5561013"/>
            <a:ext cx="73183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3341" name="AutoShape 44"/>
          <p:cNvCxnSpPr>
            <a:cxnSpLocks noChangeShapeType="1"/>
            <a:stCxn id="22" idx="3"/>
            <a:endCxn id="13340" idx="1"/>
          </p:cNvCxnSpPr>
          <p:nvPr/>
        </p:nvCxnSpPr>
        <p:spPr bwMode="auto">
          <a:xfrm>
            <a:off x="3479801" y="5434013"/>
            <a:ext cx="1992312" cy="44688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prstDash val="sysDot"/>
            <a:miter lim="800000"/>
            <a:headEnd/>
            <a:tailEnd type="arrow" w="med" len="med"/>
          </a:ln>
        </p:spPr>
      </p:cxnSp>
      <p:cxnSp>
        <p:nvCxnSpPr>
          <p:cNvPr id="13342" name="AutoShape 45"/>
          <p:cNvCxnSpPr>
            <a:cxnSpLocks noChangeShapeType="1"/>
            <a:stCxn id="22" idx="3"/>
            <a:endCxn id="13339" idx="1"/>
          </p:cNvCxnSpPr>
          <p:nvPr/>
        </p:nvCxnSpPr>
        <p:spPr bwMode="auto">
          <a:xfrm flipV="1">
            <a:off x="3479801" y="4719440"/>
            <a:ext cx="1602409" cy="7145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prstDash val="sysDot"/>
            <a:miter lim="800000"/>
            <a:headEnd/>
            <a:tailEnd type="arrow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COA Mask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EF-FFAS-210C</a:t>
            </a:r>
            <a:endParaRPr lang="en-US"/>
          </a:p>
        </p:txBody>
      </p:sp>
      <p:pic>
        <p:nvPicPr>
          <p:cNvPr id="14340" name="Picture 4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4088"/>
            <a:ext cx="4878388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4475" y="1530350"/>
            <a:ext cx="4635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33"/>
          <p:cNvSpPr>
            <a:spLocks noChangeArrowheads="1"/>
          </p:cNvSpPr>
          <p:nvPr/>
        </p:nvSpPr>
        <p:spPr bwMode="auto">
          <a:xfrm>
            <a:off x="635000" y="1414463"/>
            <a:ext cx="1539875" cy="20796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3" name="Oval 34"/>
          <p:cNvSpPr>
            <a:spLocks noChangeArrowheads="1"/>
          </p:cNvSpPr>
          <p:nvPr/>
        </p:nvSpPr>
        <p:spPr bwMode="auto">
          <a:xfrm>
            <a:off x="4075113" y="2627313"/>
            <a:ext cx="1841500" cy="1968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4344" name="AutoShape 35"/>
          <p:cNvCxnSpPr>
            <a:cxnSpLocks noChangeShapeType="1"/>
            <a:stCxn id="14342" idx="4"/>
            <a:endCxn id="14343" idx="2"/>
          </p:cNvCxnSpPr>
          <p:nvPr/>
        </p:nvCxnSpPr>
        <p:spPr bwMode="auto">
          <a:xfrm rot="16200000" flipH="1">
            <a:off x="2188369" y="851694"/>
            <a:ext cx="1090613" cy="2657475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04850" y="4418013"/>
            <a:ext cx="2667001" cy="1000125"/>
          </a:xfrm>
          <a:prstGeom prst="rect">
            <a:avLst/>
          </a:prstGeom>
          <a:solidFill>
            <a:srgbClr val="FFFFD1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5607049" y="2998788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086225" y="3224213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001”   -     “999”</a:t>
            </a:r>
          </a:p>
        </p:txBody>
      </p:sp>
      <p:sp>
        <p:nvSpPr>
          <p:cNvPr id="14349" name="Rectangle 62"/>
          <p:cNvSpPr>
            <a:spLocks noChangeArrowheads="1"/>
          </p:cNvSpPr>
          <p:nvPr/>
        </p:nvSpPr>
        <p:spPr bwMode="auto">
          <a:xfrm>
            <a:off x="4086225" y="2998788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4086225" y="3482975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1002”   -     “2999”</a:t>
            </a: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973762" y="4075113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4443413" y="4300538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01   -     “99”</a:t>
            </a:r>
          </a:p>
        </p:txBody>
      </p:sp>
      <p:sp>
        <p:nvSpPr>
          <p:cNvPr id="14353" name="Rectangle 69"/>
          <p:cNvSpPr>
            <a:spLocks noChangeArrowheads="1"/>
          </p:cNvSpPr>
          <p:nvPr/>
        </p:nvSpPr>
        <p:spPr bwMode="auto">
          <a:xfrm>
            <a:off x="4443413" y="4075113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4443413" y="4559300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101”   -     “150”</a:t>
            </a: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6688137" y="5108575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5157788" y="5343525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Dep1”   -     “Dep2”</a:t>
            </a:r>
          </a:p>
        </p:txBody>
      </p:sp>
      <p:sp>
        <p:nvSpPr>
          <p:cNvPr id="14357" name="Rectangle 87"/>
          <p:cNvSpPr>
            <a:spLocks noChangeArrowheads="1"/>
          </p:cNvSpPr>
          <p:nvPr/>
        </p:nvSpPr>
        <p:spPr bwMode="auto">
          <a:xfrm>
            <a:off x="5157788" y="5118100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5157788" y="5602288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Dep6”   -     “Dep8”</a:t>
            </a:r>
          </a:p>
        </p:txBody>
      </p:sp>
      <p:sp>
        <p:nvSpPr>
          <p:cNvPr id="14359" name="Rectangle 36"/>
          <p:cNvSpPr>
            <a:spLocks noChangeArrowheads="1"/>
          </p:cNvSpPr>
          <p:nvPr/>
        </p:nvSpPr>
        <p:spPr bwMode="auto">
          <a:xfrm>
            <a:off x="4086224" y="32766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0" name="Rectangle 37"/>
          <p:cNvSpPr>
            <a:spLocks noChangeArrowheads="1"/>
          </p:cNvSpPr>
          <p:nvPr/>
        </p:nvSpPr>
        <p:spPr bwMode="auto">
          <a:xfrm>
            <a:off x="4086224" y="35433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1" name="Rectangle 38"/>
          <p:cNvSpPr>
            <a:spLocks noChangeArrowheads="1"/>
          </p:cNvSpPr>
          <p:nvPr/>
        </p:nvSpPr>
        <p:spPr bwMode="auto">
          <a:xfrm>
            <a:off x="4438649" y="43624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2" name="Rectangle 39"/>
          <p:cNvSpPr>
            <a:spLocks noChangeArrowheads="1"/>
          </p:cNvSpPr>
          <p:nvPr/>
        </p:nvSpPr>
        <p:spPr bwMode="auto">
          <a:xfrm>
            <a:off x="4438649" y="461962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3" name="Rectangle 40"/>
          <p:cNvSpPr>
            <a:spLocks noChangeArrowheads="1"/>
          </p:cNvSpPr>
          <p:nvPr/>
        </p:nvSpPr>
        <p:spPr bwMode="auto">
          <a:xfrm>
            <a:off x="5143499" y="540067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4" name="Rectangle 41"/>
          <p:cNvSpPr>
            <a:spLocks noChangeArrowheads="1"/>
          </p:cNvSpPr>
          <p:nvPr/>
        </p:nvSpPr>
        <p:spPr bwMode="auto">
          <a:xfrm>
            <a:off x="5143499" y="56578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5" name="Text Box 42"/>
          <p:cNvSpPr txBox="1">
            <a:spLocks noChangeArrowheads="1"/>
          </p:cNvSpPr>
          <p:nvPr/>
        </p:nvSpPr>
        <p:spPr bwMode="auto">
          <a:xfrm>
            <a:off x="5026647" y="357346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6" name="Text Box 44"/>
          <p:cNvSpPr txBox="1">
            <a:spLocks noChangeArrowheads="1"/>
          </p:cNvSpPr>
          <p:nvPr/>
        </p:nvSpPr>
        <p:spPr bwMode="auto">
          <a:xfrm>
            <a:off x="5388597" y="465931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dirty="0">
                <a:latin typeface="+mj-lt"/>
              </a:rPr>
              <a:t>----</a:t>
            </a:r>
          </a:p>
        </p:txBody>
      </p:sp>
      <p:sp>
        <p:nvSpPr>
          <p:cNvPr id="14367" name="Text Box 45"/>
          <p:cNvSpPr txBox="1">
            <a:spLocks noChangeArrowheads="1"/>
          </p:cNvSpPr>
          <p:nvPr/>
        </p:nvSpPr>
        <p:spPr bwMode="auto">
          <a:xfrm>
            <a:off x="6045822" y="5646738"/>
            <a:ext cx="65915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4368" name="AutoShape 46"/>
          <p:cNvCxnSpPr>
            <a:cxnSpLocks noChangeShapeType="1"/>
            <a:stCxn id="57" idx="3"/>
            <a:endCxn id="14359" idx="1"/>
          </p:cNvCxnSpPr>
          <p:nvPr/>
        </p:nvCxnSpPr>
        <p:spPr bwMode="auto">
          <a:xfrm flipV="1">
            <a:off x="3371851" y="3348038"/>
            <a:ext cx="714373" cy="15700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69" name="AutoShape 47"/>
          <p:cNvCxnSpPr>
            <a:cxnSpLocks noChangeShapeType="1"/>
            <a:stCxn id="57" idx="3"/>
            <a:endCxn id="14360" idx="1"/>
          </p:cNvCxnSpPr>
          <p:nvPr/>
        </p:nvCxnSpPr>
        <p:spPr bwMode="auto">
          <a:xfrm flipV="1">
            <a:off x="3371851" y="3614738"/>
            <a:ext cx="714373" cy="13033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70" name="AutoShape 48"/>
          <p:cNvCxnSpPr>
            <a:cxnSpLocks noChangeShapeType="1"/>
            <a:stCxn id="57" idx="3"/>
            <a:endCxn id="14365" idx="1"/>
          </p:cNvCxnSpPr>
          <p:nvPr/>
        </p:nvCxnSpPr>
        <p:spPr bwMode="auto">
          <a:xfrm flipV="1">
            <a:off x="3371851" y="3881240"/>
            <a:ext cx="1654796" cy="10368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prstDash val="sysDot"/>
            <a:miter lim="800000"/>
            <a:headEnd/>
            <a:tailEnd type="arrow" w="med" len="med"/>
          </a:ln>
        </p:spPr>
      </p:cxnSp>
      <p:cxnSp>
        <p:nvCxnSpPr>
          <p:cNvPr id="14371" name="AutoShape 49"/>
          <p:cNvCxnSpPr>
            <a:cxnSpLocks noChangeShapeType="1"/>
            <a:stCxn id="57" idx="3"/>
            <a:endCxn id="14361" idx="1"/>
          </p:cNvCxnSpPr>
          <p:nvPr/>
        </p:nvCxnSpPr>
        <p:spPr bwMode="auto">
          <a:xfrm flipV="1">
            <a:off x="3371851" y="4433888"/>
            <a:ext cx="1066798" cy="4841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72" name="AutoShape 50"/>
          <p:cNvCxnSpPr>
            <a:cxnSpLocks noChangeShapeType="1"/>
            <a:stCxn id="57" idx="3"/>
            <a:endCxn id="14362" idx="1"/>
          </p:cNvCxnSpPr>
          <p:nvPr/>
        </p:nvCxnSpPr>
        <p:spPr bwMode="auto">
          <a:xfrm flipV="1">
            <a:off x="3371851" y="4691063"/>
            <a:ext cx="1066798" cy="2270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73" name="AutoShape 51"/>
          <p:cNvCxnSpPr>
            <a:cxnSpLocks noChangeShapeType="1"/>
            <a:stCxn id="57" idx="3"/>
            <a:endCxn id="14366" idx="1"/>
          </p:cNvCxnSpPr>
          <p:nvPr/>
        </p:nvCxnSpPr>
        <p:spPr bwMode="auto">
          <a:xfrm>
            <a:off x="3371851" y="4918076"/>
            <a:ext cx="2016746" cy="49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prstDash val="sysDot"/>
            <a:miter lim="800000"/>
            <a:headEnd/>
            <a:tailEnd type="arrow" w="med" len="med"/>
          </a:ln>
        </p:spPr>
      </p:cxnSp>
      <p:cxnSp>
        <p:nvCxnSpPr>
          <p:cNvPr id="14374" name="AutoShape 52"/>
          <p:cNvCxnSpPr>
            <a:cxnSpLocks noChangeShapeType="1"/>
            <a:stCxn id="57" idx="3"/>
            <a:endCxn id="14363" idx="1"/>
          </p:cNvCxnSpPr>
          <p:nvPr/>
        </p:nvCxnSpPr>
        <p:spPr bwMode="auto">
          <a:xfrm>
            <a:off x="3371851" y="4918076"/>
            <a:ext cx="1771648" cy="5540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75" name="AutoShape 53"/>
          <p:cNvCxnSpPr>
            <a:cxnSpLocks noChangeShapeType="1"/>
            <a:stCxn id="57" idx="3"/>
            <a:endCxn id="14364" idx="1"/>
          </p:cNvCxnSpPr>
          <p:nvPr/>
        </p:nvCxnSpPr>
        <p:spPr bwMode="auto">
          <a:xfrm>
            <a:off x="3371851" y="4918076"/>
            <a:ext cx="1771648" cy="8112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</p:spPr>
      </p:cxnSp>
      <p:cxnSp>
        <p:nvCxnSpPr>
          <p:cNvPr id="14376" name="AutoShape 54"/>
          <p:cNvCxnSpPr>
            <a:cxnSpLocks noChangeShapeType="1"/>
            <a:stCxn id="57" idx="3"/>
          </p:cNvCxnSpPr>
          <p:nvPr/>
        </p:nvCxnSpPr>
        <p:spPr bwMode="auto">
          <a:xfrm>
            <a:off x="3371851" y="4918076"/>
            <a:ext cx="2750171" cy="1065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prstDash val="sysDot"/>
            <a:miter lim="800000"/>
            <a:headEnd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Analyze the activity on a GL account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Report activity of business units within entity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sub-account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Generate separate reports</a:t>
            </a:r>
          </a:p>
          <a:p>
            <a:pPr lvl="1" eaLnBrk="1" hangingPunct="1"/>
            <a:r>
              <a:rPr lang="en-US" dirty="0" smtClean="0"/>
              <a:t>Balance Sheet</a:t>
            </a:r>
          </a:p>
          <a:p>
            <a:pPr lvl="1" eaLnBrk="1" hangingPunct="1"/>
            <a:r>
              <a:rPr lang="en-US" dirty="0" smtClean="0"/>
              <a:t>Profit and Loss</a:t>
            </a:r>
          </a:p>
          <a:p>
            <a:pPr lvl="1" eaLnBrk="1" hangingPunct="1"/>
            <a:r>
              <a:rPr lang="en-US" dirty="0" smtClean="0"/>
              <a:t>Open items report for</a:t>
            </a:r>
          </a:p>
          <a:p>
            <a:pPr lvl="1" eaLnBrk="1" hangingPunct="1">
              <a:buFontTx/>
              <a:buNone/>
            </a:pPr>
            <a:r>
              <a:rPr lang="en-US" dirty="0" smtClean="0"/>
              <a:t> customers or suppliers 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Sub-Account Features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EF-FFAS-130</a:t>
            </a:r>
            <a:endParaRPr lang="en-US"/>
          </a:p>
        </p:txBody>
      </p:sp>
      <p:pic>
        <p:nvPicPr>
          <p:cNvPr id="15365" name="Picture 5" descr="Sub-Accoun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788" y="3113088"/>
            <a:ext cx="384651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Typically a department or profit center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cost center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Retrieve SAF structure from GL account </a:t>
            </a:r>
            <a:r>
              <a:rPr lang="en-US" sz="1800" dirty="0" smtClean="0"/>
              <a:t>(optional)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SAF set on date, SAF set on by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 Center Features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EF-FFAS-140</a:t>
            </a:r>
            <a:endParaRPr lang="en-US"/>
          </a:p>
        </p:txBody>
      </p:sp>
      <p:pic>
        <p:nvPicPr>
          <p:cNvPr id="16389" name="Picture 5" descr="Cost-Cent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2313" y="3617913"/>
            <a:ext cx="508158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Provide analytical reporting on activities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project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Mandatory status and group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Retrieve SAF structure from GL account </a:t>
            </a:r>
            <a:r>
              <a:rPr lang="en-US" sz="1800" dirty="0" smtClean="0"/>
              <a:t>(optional)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Project Features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EF-FFAS-150</a:t>
            </a:r>
            <a:endParaRPr lang="en-US"/>
          </a:p>
        </p:txBody>
      </p:sp>
      <p:pic>
        <p:nvPicPr>
          <p:cNvPr id="17413" name="Picture 5" descr="Projec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49" y="3207305"/>
            <a:ext cx="5629275" cy="311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3607141"/>
          </a:xfrm>
        </p:spPr>
        <p:txBody>
          <a:bodyPr wrap="square" lIns="90000" rIns="90000">
            <a:spAutoFit/>
          </a:bodyPr>
          <a:lstStyle/>
          <a:p>
            <a:pPr marL="338138" indent="-338138" defTabSz="449263" eaLnBrk="1" hangingPunct="1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Additional information linked to GL transactions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System SAF concepts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Product line, site, item type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User-defined SAF analysis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Simplified COA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dirty="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/>
              <a:t>Supplementary Analysis Fields (SAF)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EF-FFAS-160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200" dirty="0" smtClean="0">
                <a:solidFill>
                  <a:schemeClr val="tx2"/>
                </a:solidFill>
              </a:rPr>
              <a:t>Step 1</a:t>
            </a:r>
            <a:r>
              <a:rPr lang="en-GB" sz="2200" dirty="0" smtClean="0"/>
              <a:t>: Create SAF concept and codes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dirty="0" smtClean="0">
                <a:solidFill>
                  <a:schemeClr val="tx2"/>
                </a:solidFill>
              </a:rPr>
              <a:t>Step 2</a:t>
            </a:r>
            <a:r>
              <a:rPr lang="en-GB" sz="2200" dirty="0" smtClean="0"/>
              <a:t>: Create SAF structure and add concepts and codes to it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dirty="0" smtClean="0">
                <a:solidFill>
                  <a:schemeClr val="tx2"/>
                </a:solidFill>
              </a:rPr>
              <a:t>Step 3</a:t>
            </a:r>
            <a:r>
              <a:rPr lang="en-GB" sz="2200" dirty="0" smtClean="0"/>
              <a:t>: Link structure to GL account, cost </a:t>
            </a:r>
            <a:r>
              <a:rPr lang="en-GB" sz="2200" dirty="0" err="1" smtClean="0"/>
              <a:t>center</a:t>
            </a:r>
            <a:r>
              <a:rPr lang="en-GB" sz="2200" dirty="0" smtClean="0"/>
              <a:t>, </a:t>
            </a:r>
            <a:r>
              <a:rPr lang="en-GB" sz="2200" dirty="0" smtClean="0"/>
              <a:t>or project</a:t>
            </a:r>
          </a:p>
          <a:p>
            <a:pPr eaLnBrk="1" hangingPunct="1">
              <a:spcBef>
                <a:spcPts val="900"/>
              </a:spcBef>
            </a:pPr>
            <a:endParaRPr lang="en-US" sz="2200" dirty="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Setup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EF-FFAS-170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8263" y="3198813"/>
            <a:ext cx="8990012" cy="2525712"/>
            <a:chOff x="153988" y="3236913"/>
            <a:chExt cx="8990012" cy="2525712"/>
          </a:xfrm>
        </p:grpSpPr>
        <p:pic>
          <p:nvPicPr>
            <p:cNvPr id="1946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9464" name="Rectangle 7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5" name="Rectangle 8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Example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EF-FFAS-180</a:t>
            </a:r>
            <a:endParaRPr lang="en-US"/>
          </a:p>
        </p:txBody>
      </p:sp>
      <p:pic>
        <p:nvPicPr>
          <p:cNvPr id="5" name="Picture 7" descr="JE-View-WOMV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48249" y="5181600"/>
            <a:ext cx="307657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The site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,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product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line,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item type, and work order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number that are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the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origin of 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the variance</a:t>
            </a:r>
            <a:r>
              <a:rPr lang="en-US" sz="1600" dirty="0" smtClean="0">
                <a:solidFill>
                  <a:srgbClr val="4F4F4F"/>
                </a:solidFill>
                <a:latin typeface="+mn-lt"/>
              </a:rPr>
              <a:t>.</a:t>
            </a:r>
          </a:p>
          <a:p>
            <a:endParaRPr lang="en-US" dirty="0"/>
          </a:p>
        </p:txBody>
      </p:sp>
      <p:cxnSp>
        <p:nvCxnSpPr>
          <p:cNvPr id="9" name="Straight Arrow Connector 8"/>
          <p:cNvCxnSpPr>
            <a:stCxn id="7" idx="0"/>
          </p:cNvCxnSpPr>
          <p:nvPr/>
        </p:nvCxnSpPr>
        <p:spPr>
          <a:xfrm flipH="1" flipV="1">
            <a:off x="4514850" y="3705225"/>
            <a:ext cx="2071687" cy="147637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calendar</a:t>
            </a:r>
          </a:p>
          <a:p>
            <a:pPr lvl="1" eaLnBrk="1" hangingPunct="1"/>
            <a:r>
              <a:rPr lang="en-US" dirty="0" smtClean="0"/>
              <a:t>Domain level, copied to entities</a:t>
            </a:r>
          </a:p>
          <a:p>
            <a:pPr lvl="1" eaLnBrk="1" hangingPunct="1"/>
            <a:r>
              <a:rPr lang="en-US" dirty="0" smtClean="0"/>
              <a:t>Copy from previous year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Tax calendar</a:t>
            </a:r>
          </a:p>
          <a:p>
            <a:pPr lvl="1" eaLnBrk="1" hangingPunct="1"/>
            <a:r>
              <a:rPr lang="en-US" dirty="0" smtClean="0"/>
              <a:t>Entity based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Separate reporting and budget periods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Calendar and GL Periods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EF-FFAS-190</a:t>
            </a:r>
            <a:endParaRPr lang="en-US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4020667"/>
            <a:ext cx="4938713" cy="23515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GL setup flow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Prerequisites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Accounting Layers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Daybooks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GL accounts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COA mask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Sub-accounts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Cost centers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Projects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Supplementary Analysis Fields (SAFs)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GL periods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Operational accounting defaults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EF-GLS-020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New menus in QAD Enterprise Edition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Logistics Op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Inventory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Requisition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Supplier Consignment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Purchasing Accounting Control 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Sales Order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err="1" smtClean="0"/>
              <a:t>Cust</a:t>
            </a:r>
            <a:r>
              <a:rPr lang="en-US" sz="2000" dirty="0" smtClean="0"/>
              <a:t> </a:t>
            </a:r>
            <a:r>
              <a:rPr lang="en-US" sz="2000" dirty="0" err="1" smtClean="0"/>
              <a:t>Sched</a:t>
            </a:r>
            <a:r>
              <a:rPr lang="en-US" sz="2000" dirty="0" smtClean="0"/>
              <a:t> Shipper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Sales Quote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SSM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Work Order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Advanced Repetitive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Domain Account Control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Accounting Defaults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pic>
        <p:nvPicPr>
          <p:cNvPr id="235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EF-FFAS-230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Ledger Setup Flow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EF-FFSB-260</a:t>
            </a:r>
            <a:endParaRPr lang="en-US"/>
          </a:p>
        </p:txBody>
      </p:sp>
      <p:pic>
        <p:nvPicPr>
          <p:cNvPr id="10" name="Picture 9" descr="COA-Set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157287"/>
            <a:ext cx="66865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Account Structure</a:t>
            </a:r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EF-FFSB-310</a:t>
            </a:r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8173" y="1757363"/>
            <a:ext cx="8799539" cy="3772932"/>
            <a:chOff x="177223" y="2176463"/>
            <a:chExt cx="8799539" cy="3772932"/>
          </a:xfrm>
        </p:grpSpPr>
        <p:sp>
          <p:nvSpPr>
            <p:cNvPr id="291843" name="Text Box 3"/>
            <p:cNvSpPr txBox="1">
              <a:spLocks noChangeArrowheads="1"/>
            </p:cNvSpPr>
            <p:nvPr/>
          </p:nvSpPr>
          <p:spPr bwMode="auto">
            <a:xfrm>
              <a:off x="581025" y="3000375"/>
              <a:ext cx="1522413" cy="369332"/>
            </a:xfrm>
            <a:prstGeom prst="rect">
              <a:avLst/>
            </a:prstGeom>
            <a:solidFill>
              <a:schemeClr val="tx2"/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</a:t>
              </a:r>
            </a:p>
          </p:txBody>
        </p:sp>
        <p:sp>
          <p:nvSpPr>
            <p:cNvPr id="291844" name="Text Box 4"/>
            <p:cNvSpPr txBox="1">
              <a:spLocks noChangeArrowheads="1"/>
            </p:cNvSpPr>
            <p:nvPr/>
          </p:nvSpPr>
          <p:spPr bwMode="auto">
            <a:xfrm>
              <a:off x="2173056" y="3000375"/>
              <a:ext cx="116410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Sub-Account</a:t>
              </a:r>
            </a:p>
          </p:txBody>
        </p:sp>
        <p:sp>
          <p:nvSpPr>
            <p:cNvPr id="291845" name="Text Box 5"/>
            <p:cNvSpPr txBox="1">
              <a:spLocks noChangeArrowheads="1"/>
            </p:cNvSpPr>
            <p:nvPr/>
          </p:nvSpPr>
          <p:spPr bwMode="auto">
            <a:xfrm>
              <a:off x="3379150" y="3000375"/>
              <a:ext cx="108395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Cost Center</a:t>
              </a:r>
            </a:p>
          </p:txBody>
        </p:sp>
        <p:sp>
          <p:nvSpPr>
            <p:cNvPr id="291846" name="Text Box 6"/>
            <p:cNvSpPr txBox="1">
              <a:spLocks noChangeArrowheads="1"/>
            </p:cNvSpPr>
            <p:nvPr/>
          </p:nvSpPr>
          <p:spPr bwMode="auto">
            <a:xfrm>
              <a:off x="4554091" y="3000375"/>
              <a:ext cx="880369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  Project  </a:t>
              </a:r>
            </a:p>
          </p:txBody>
        </p:sp>
        <p:sp>
          <p:nvSpPr>
            <p:cNvPr id="291847" name="Text Box 7"/>
            <p:cNvSpPr txBox="1">
              <a:spLocks noChangeArrowheads="1"/>
            </p:cNvSpPr>
            <p:nvPr/>
          </p:nvSpPr>
          <p:spPr bwMode="auto">
            <a:xfrm>
              <a:off x="177223" y="2176463"/>
              <a:ext cx="579005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291848" name="Text Box 8"/>
            <p:cNvSpPr txBox="1">
              <a:spLocks noChangeArrowheads="1"/>
            </p:cNvSpPr>
            <p:nvPr/>
          </p:nvSpPr>
          <p:spPr bwMode="auto">
            <a:xfrm>
              <a:off x="901084" y="2176463"/>
              <a:ext cx="58701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Yr/Pd</a:t>
              </a:r>
            </a:p>
          </p:txBody>
        </p:sp>
        <p:sp>
          <p:nvSpPr>
            <p:cNvPr id="291849" name="Text Box 9"/>
            <p:cNvSpPr txBox="1">
              <a:spLocks noChangeArrowheads="1"/>
            </p:cNvSpPr>
            <p:nvPr/>
          </p:nvSpPr>
          <p:spPr bwMode="auto">
            <a:xfrm>
              <a:off x="2305451" y="2178050"/>
              <a:ext cx="86914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Daybook</a:t>
              </a:r>
            </a:p>
          </p:txBody>
        </p:sp>
        <p:sp>
          <p:nvSpPr>
            <p:cNvPr id="291852" name="Text Box 12"/>
            <p:cNvSpPr txBox="1">
              <a:spLocks noChangeArrowheads="1"/>
            </p:cNvSpPr>
            <p:nvPr/>
          </p:nvSpPr>
          <p:spPr bwMode="auto">
            <a:xfrm>
              <a:off x="5596486" y="3000375"/>
              <a:ext cx="5100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latin typeface="+mj-lt"/>
                </a:rPr>
                <a:t>SAFs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1853" name="Text Box 13"/>
            <p:cNvSpPr txBox="1">
              <a:spLocks noChangeArrowheads="1"/>
            </p:cNvSpPr>
            <p:nvPr/>
          </p:nvSpPr>
          <p:spPr bwMode="auto">
            <a:xfrm>
              <a:off x="6314831" y="3000375"/>
              <a:ext cx="5100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latin typeface="+mj-lt"/>
                </a:rPr>
                <a:t>SAFs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1854" name="Text Box 14"/>
            <p:cNvSpPr txBox="1">
              <a:spLocks noChangeArrowheads="1"/>
            </p:cNvSpPr>
            <p:nvPr/>
          </p:nvSpPr>
          <p:spPr bwMode="auto">
            <a:xfrm>
              <a:off x="7032380" y="3000375"/>
              <a:ext cx="5100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latin typeface="+mj-lt"/>
                </a:rPr>
                <a:t>SAFs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1855" name="Text Box 15"/>
            <p:cNvSpPr txBox="1">
              <a:spLocks noChangeArrowheads="1"/>
            </p:cNvSpPr>
            <p:nvPr/>
          </p:nvSpPr>
          <p:spPr bwMode="auto">
            <a:xfrm>
              <a:off x="7753105" y="3000375"/>
              <a:ext cx="5100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latin typeface="+mj-lt"/>
                </a:rPr>
                <a:t>SAFs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1856" name="Text Box 16"/>
            <p:cNvSpPr txBox="1">
              <a:spLocks noChangeArrowheads="1"/>
            </p:cNvSpPr>
            <p:nvPr/>
          </p:nvSpPr>
          <p:spPr bwMode="auto">
            <a:xfrm>
              <a:off x="8466686" y="3000375"/>
              <a:ext cx="5100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latin typeface="+mj-lt"/>
                </a:rPr>
                <a:t>SAFs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91857" name="Text Box 17"/>
            <p:cNvSpPr txBox="1">
              <a:spLocks noChangeArrowheads="1"/>
            </p:cNvSpPr>
            <p:nvPr/>
          </p:nvSpPr>
          <p:spPr bwMode="auto">
            <a:xfrm>
              <a:off x="1233331" y="5580063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8" name="Text Box 18"/>
            <p:cNvSpPr txBox="1">
              <a:spLocks noChangeArrowheads="1"/>
            </p:cNvSpPr>
            <p:nvPr/>
          </p:nvSpPr>
          <p:spPr bwMode="auto">
            <a:xfrm>
              <a:off x="1222218" y="4997450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9" name="Text Box 19"/>
            <p:cNvSpPr txBox="1">
              <a:spLocks noChangeArrowheads="1"/>
            </p:cNvSpPr>
            <p:nvPr/>
          </p:nvSpPr>
          <p:spPr bwMode="auto">
            <a:xfrm>
              <a:off x="1272686" y="3790950"/>
              <a:ext cx="1545616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Intercompany key</a:t>
              </a:r>
            </a:p>
          </p:txBody>
        </p:sp>
        <p:sp>
          <p:nvSpPr>
            <p:cNvPr id="291860" name="Text Box 20"/>
            <p:cNvSpPr txBox="1">
              <a:spLocks noChangeArrowheads="1"/>
            </p:cNvSpPr>
            <p:nvPr/>
          </p:nvSpPr>
          <p:spPr bwMode="auto">
            <a:xfrm>
              <a:off x="1303050" y="4394200"/>
              <a:ext cx="1503938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   Open item key  </a:t>
              </a:r>
            </a:p>
          </p:txBody>
        </p:sp>
        <p:sp>
          <p:nvSpPr>
            <p:cNvPr id="291861" name="Text Box 21"/>
            <p:cNvSpPr txBox="1">
              <a:spLocks noChangeArrowheads="1"/>
            </p:cNvSpPr>
            <p:nvPr/>
          </p:nvSpPr>
          <p:spPr bwMode="auto">
            <a:xfrm>
              <a:off x="1617038" y="2178050"/>
              <a:ext cx="588623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Layer</a:t>
              </a:r>
            </a:p>
          </p:txBody>
        </p:sp>
        <p:sp>
          <p:nvSpPr>
            <p:cNvPr id="291864" name="Text Box 24"/>
            <p:cNvSpPr txBox="1">
              <a:spLocks noChangeArrowheads="1"/>
            </p:cNvSpPr>
            <p:nvPr/>
          </p:nvSpPr>
          <p:spPr bwMode="auto">
            <a:xfrm>
              <a:off x="438150" y="2990850"/>
              <a:ext cx="1655763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account types for analysis</a:t>
            </a:r>
          </a:p>
          <a:p>
            <a:pPr lvl="1" eaLnBrk="1" hangingPunct="1"/>
            <a:r>
              <a:rPr lang="en-US" dirty="0" smtClean="0"/>
              <a:t>Bank, cash, closing, cross company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Additional functionality by account type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System accounts</a:t>
            </a:r>
          </a:p>
          <a:p>
            <a:pPr lvl="1" eaLnBrk="1" hangingPunct="1"/>
            <a:r>
              <a:rPr lang="en-US" dirty="0" smtClean="0"/>
              <a:t>Mandatory for certain functions</a:t>
            </a:r>
          </a:p>
          <a:p>
            <a:pPr lvl="2" eaLnBrk="1" hangingPunct="1"/>
            <a:r>
              <a:rPr lang="en-US" dirty="0" smtClean="0"/>
              <a:t>Purchase order receipts, rounding differences, exchange gain or loss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Disable manual posting option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Import or export using Excel integration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SAF option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GL Account Features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EF-FFSB-320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dirty="0" smtClean="0"/>
              <a:t>Standard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Open item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Bank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Cash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smtClean="0"/>
              <a:t>Control</a:t>
            </a:r>
            <a:endParaRPr lang="en-US" sz="2400" dirty="0" smtClean="0"/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Customer, Supplier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Inventory, WIP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Payment: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Customer, Supplier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Fixed Asset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Tax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Cross company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Closing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System accounts</a:t>
            </a:r>
          </a:p>
          <a:p>
            <a:pPr eaLnBrk="1" hangingPunct="1">
              <a:lnSpc>
                <a:spcPct val="70000"/>
              </a:lnSpc>
            </a:pPr>
            <a:endParaRPr lang="en-US" sz="2400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GL Accounts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Purchase and Supplier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Purchase Order Receipts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Unmatched invoices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Currency</a:t>
            </a:r>
          </a:p>
          <a:p>
            <a:pPr lvl="1">
              <a:lnSpc>
                <a:spcPct val="80000"/>
              </a:lnSpc>
              <a:spcBef>
                <a:spcPts val="600"/>
              </a:spcBef>
            </a:pPr>
            <a:r>
              <a:rPr lang="en-GB" dirty="0" smtClean="0"/>
              <a:t>Auto balancing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Rounding differences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Realized exchange loss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Unrealized exchange loss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Result (reporting)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Result of the current year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Result of the previous years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System Accounts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EF-FFAS-120</a:t>
            </a:r>
            <a:endParaRPr lang="en-US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590550"/>
            <a:ext cx="6321425" cy="398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287338" y="2395538"/>
            <a:ext cx="503237" cy="24288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298450" y="1266825"/>
            <a:ext cx="1530350" cy="2508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273050" y="1668463"/>
            <a:ext cx="2849563" cy="2619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pic>
        <p:nvPicPr>
          <p:cNvPr id="10250" name="Picture 11" descr="Account-Currency-T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4500563"/>
            <a:ext cx="5195887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Account-Analysi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29025" y="2712111"/>
            <a:ext cx="5400224" cy="2650242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06401" y="4502150"/>
            <a:ext cx="412750" cy="241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4467225" y="2714625"/>
            <a:ext cx="492125" cy="2095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Defined for specific domain</a:t>
            </a: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en-US" dirty="0" smtClean="0"/>
              <a:t>Enabled during domain creation</a:t>
            </a: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en-US" dirty="0" smtClean="0"/>
              <a:t>Three mask types: </a:t>
            </a:r>
          </a:p>
          <a:p>
            <a:pPr lvl="1" eaLnBrk="1" hangingPunct="1"/>
            <a:r>
              <a:rPr lang="en-US" dirty="0" smtClean="0"/>
              <a:t>Sub-account</a:t>
            </a:r>
          </a:p>
          <a:p>
            <a:pPr lvl="1" eaLnBrk="1" hangingPunct="1"/>
            <a:r>
              <a:rPr lang="en-US" dirty="0" smtClean="0"/>
              <a:t>Cost center</a:t>
            </a:r>
          </a:p>
          <a:p>
            <a:pPr lvl="1" eaLnBrk="1" hangingPunct="1"/>
            <a:r>
              <a:rPr lang="en-US" dirty="0" smtClean="0"/>
              <a:t>Project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Validating Transactions  COA Mask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EF-FFAS-200</a:t>
            </a:r>
            <a:endParaRPr lang="en-US"/>
          </a:p>
        </p:txBody>
      </p:sp>
      <p:pic>
        <p:nvPicPr>
          <p:cNvPr id="11269" name="Picture 6" descr="Domain_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257550"/>
            <a:ext cx="43703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4306888" y="5059363"/>
            <a:ext cx="2870200" cy="925512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neral Ledg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2&quot;/&gt;&lt;/object&gt;&lt;object type=&quot;3&quot; unique_id=&quot;10006&quot;&gt;&lt;property id=&quot;20148&quot; value=&quot;5&quot;/&gt;&lt;property id=&quot;20300&quot; value=&quot;Slide 3 - &amp;quot;General Ledger Setup Flow&amp;quot;&quot;/&gt;&lt;property id=&quot;20307&quot; value=&quot;311&quot;/&gt;&lt;/object&gt;&lt;object type=&quot;3&quot; unique_id=&quot;10007&quot;&gt;&lt;property id=&quot;20148&quot; value=&quot;5&quot;/&gt;&lt;property id=&quot;20300&quot; value=&quot;Slide 4 - &amp;quot;GL Account Structure&amp;quot;&quot;/&gt;&lt;property id=&quot;20307&quot; value=&quot;316&quot;/&gt;&lt;/object&gt;&lt;object type=&quot;3&quot; unique_id=&quot;10008&quot;&gt;&lt;property id=&quot;20148&quot; value=&quot;5&quot;/&gt;&lt;property id=&quot;20300&quot; value=&quot;Slide 5 - &amp;quot;GL Account Highlights&amp;quot;&quot;/&gt;&lt;property id=&quot;20307&quot; value=&quot;317&quot;/&gt;&lt;/object&gt;&lt;object type=&quot;3&quot; unique_id=&quot;10009&quot;&gt;&lt;property id=&quot;20148&quot; value=&quot;5&quot;/&gt;&lt;property id=&quot;20300&quot; value=&quot;Slide 6 - &amp;quot;Types of GL Accounts&amp;quot;&quot;/&gt;&lt;property id=&quot;20307&quot; value=&quot;318&quot;/&gt;&lt;/object&gt;&lt;object type=&quot;3&quot; unique_id=&quot;10010&quot;&gt;&lt;property id=&quot;20148&quot; value=&quot;5&quot;/&gt;&lt;property id=&quot;20300&quot; value=&quot;Slide 7 - &amp;quot;System Accounts&amp;quot;&quot;/&gt;&lt;property id=&quot;20307&quot; value=&quot;319&quot;/&gt;&lt;/object&gt;&lt;object type=&quot;3&quot; unique_id=&quot;10011&quot;&gt;&lt;property id=&quot;20148&quot; value=&quot;5&quot;/&gt;&lt;property id=&quot;20300&quot; value=&quot;Slide 8&quot;/&gt;&lt;property id=&quot;20307&quot; value=&quot;320&quot;/&gt;&lt;/object&gt;&lt;object type=&quot;3&quot; unique_id=&quot;10012&quot;&gt;&lt;property id=&quot;20148&quot; value=&quot;5&quot;/&gt;&lt;property id=&quot;20300&quot; value=&quot;Slide 9 - &amp;quot;Validating Transactions  COA Mask&amp;quot;&quot;/&gt;&lt;property id=&quot;20307&quot; value=&quot;328&quot;/&gt;&lt;/object&gt;&lt;object type=&quot;3&quot; unique_id=&quot;10013&quot;&gt;&lt;property id=&quot;20148&quot; value=&quot;5&quot;/&gt;&lt;property id=&quot;20300&quot; value=&quot;Slide 10 - &amp;quot;Sub Account COA Mask&amp;quot;&quot;/&gt;&lt;property id=&quot;20307&quot; value=&quot;335&quot;/&gt;&lt;/object&gt;&lt;object type=&quot;3&quot; unique_id=&quot;10014&quot;&gt;&lt;property id=&quot;20148&quot; value=&quot;5&quot;/&gt;&lt;property id=&quot;20300&quot; value=&quot;Slide 11 - &amp;quot;Cost Center COA Mask&amp;quot;&quot;/&gt;&lt;property id=&quot;20307&quot; value=&quot;333&quot;/&gt;&lt;/object&gt;&lt;object type=&quot;3&quot; unique_id=&quot;10015&quot;&gt;&lt;property id=&quot;20148&quot; value=&quot;5&quot;/&gt;&lt;property id=&quot;20300&quot; value=&quot;Slide 12 - &amp;quot;Project COA Mask&amp;quot;&quot;/&gt;&lt;property id=&quot;20307&quot; value=&quot;334&quot;/&gt;&lt;/object&gt;&lt;object type=&quot;3&quot; unique_id=&quot;10016&quot;&gt;&lt;property id=&quot;20148&quot; value=&quot;5&quot;/&gt;&lt;property id=&quot;20300&quot; value=&quot;Slide 13 - &amp;quot;Sub-Account Highlights&amp;quot;&quot;/&gt;&lt;property id=&quot;20307&quot; value=&quot;321&quot;/&gt;&lt;/object&gt;&lt;object type=&quot;3&quot; unique_id=&quot;10017&quot;&gt;&lt;property id=&quot;20148&quot; value=&quot;5&quot;/&gt;&lt;property id=&quot;20300&quot; value=&quot;Slide 14 - &amp;quot;Cost Center Highlights&amp;quot;&quot;/&gt;&lt;property id=&quot;20307&quot; value=&quot;322&quot;/&gt;&lt;/object&gt;&lt;object type=&quot;3&quot; unique_id=&quot;10018&quot;&gt;&lt;property id=&quot;20148&quot; value=&quot;5&quot;/&gt;&lt;property id=&quot;20300&quot; value=&quot;Slide 15 - &amp;quot;Project Highlights&amp;quot;&quot;/&gt;&lt;property id=&quot;20307&quot; value=&quot;323&quot;/&gt;&lt;/object&gt;&lt;object type=&quot;3&quot; unique_id=&quot;10019&quot;&gt;&lt;property id=&quot;20148&quot; value=&quot;5&quot;/&gt;&lt;property id=&quot;20300&quot; value=&quot;Slide 16 - &amp;quot;Supplementary Analysis Fields (SAF)&amp;quot;&quot;/&gt;&lt;property id=&quot;20307&quot; value=&quot;324&quot;/&gt;&lt;/object&gt;&lt;object type=&quot;3&quot; unique_id=&quot;10020&quot;&gt;&lt;property id=&quot;20148&quot; value=&quot;5&quot;/&gt;&lt;property id=&quot;20300&quot; value=&quot;Slide 17 - &amp;quot;SAF Setup&amp;quot;&quot;/&gt;&lt;property id=&quot;20307&quot; value=&quot;325&quot;/&gt;&lt;/object&gt;&lt;object type=&quot;3&quot; unique_id=&quot;10021&quot;&gt;&lt;property id=&quot;20148&quot; value=&quot;5&quot;/&gt;&lt;property id=&quot;20300&quot; value=&quot;Slide 18 - &amp;quot;SAF Example&amp;quot;&quot;/&gt;&lt;property id=&quot;20307&quot; value=&quot;326&quot;/&gt;&lt;/object&gt;&lt;object type=&quot;3&quot; unique_id=&quot;10022&quot;&gt;&lt;property id=&quot;20148&quot; value=&quot;5&quot;/&gt;&lt;property id=&quot;20300&quot; value=&quot;Slide 19 - &amp;quot;GL Calendar and GL Periods Setup&amp;quot;&quot;/&gt;&lt;property id=&quot;20307&quot; value=&quot;327&quot;/&gt;&lt;/object&gt;&lt;object type=&quot;3&quot; unique_id=&quot;10023&quot;&gt;&lt;property id=&quot;20148&quot; value=&quot;5&quot;/&gt;&lt;property id=&quot;20300&quot; value=&quot;Slide 20 - &amp;quot;Operational Accounting Defaults&amp;quot;&quot;/&gt;&lt;property id=&quot;20307&quot; value=&quot;330&quot;/&gt;&lt;/object&gt;&lt;object type=&quot;3&quot; unique_id=&quot;10024&quot;&gt;&lt;property id=&quot;20148&quot; value=&quot;5&quot;/&gt;&lt;property id=&quot;20300&quot; value=&quot;Slide 21 - &amp;quot;Hands-on Exercise&amp;quot;&quot;/&gt;&lt;property id=&quot;20307&quot; value=&quot;33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1890</TotalTime>
  <Words>643</Words>
  <Application>Microsoft Office PowerPoint</Application>
  <PresentationFormat>On-screen Show (4:3)</PresentationFormat>
  <Paragraphs>208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General Ledger Setup</vt:lpstr>
      <vt:lpstr>Overview</vt:lpstr>
      <vt:lpstr>General Ledger Setup Flow</vt:lpstr>
      <vt:lpstr>GL Account Structure</vt:lpstr>
      <vt:lpstr>GL Account Features</vt:lpstr>
      <vt:lpstr>Types of GL Accounts</vt:lpstr>
      <vt:lpstr>System Accounts</vt:lpstr>
      <vt:lpstr>Slide 8</vt:lpstr>
      <vt:lpstr>Validating Transactions  COA Mask</vt:lpstr>
      <vt:lpstr>Sub-Account COA Mask</vt:lpstr>
      <vt:lpstr>Cost Center COA Mask</vt:lpstr>
      <vt:lpstr>Project COA Mask</vt:lpstr>
      <vt:lpstr>Sub-Account Features</vt:lpstr>
      <vt:lpstr>Cost Center Features</vt:lpstr>
      <vt:lpstr>Project Features</vt:lpstr>
      <vt:lpstr>Supplementary Analysis Fields (SAF)</vt:lpstr>
      <vt:lpstr>SAF Setup</vt:lpstr>
      <vt:lpstr>SAF Example</vt:lpstr>
      <vt:lpstr>GL Calendar and GL Periods Setup</vt:lpstr>
      <vt:lpstr>Operational Accounting Defaults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149</cp:revision>
  <dcterms:created xsi:type="dcterms:W3CDTF">2006-05-18T22:11:08Z</dcterms:created>
  <dcterms:modified xsi:type="dcterms:W3CDTF">2013-03-01T14:23:13Z</dcterms:modified>
</cp:coreProperties>
</file>