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commentAuthors.xml" ContentType="application/vnd.openxmlformats-officedocument.presentationml.commentAuthor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notesSlides/notesSlide18.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6"/>
  </p:notesMasterIdLst>
  <p:handoutMasterIdLst>
    <p:handoutMasterId r:id="rId57"/>
  </p:handoutMasterIdLst>
  <p:sldIdLst>
    <p:sldId id="404" r:id="rId2"/>
    <p:sldId id="329" r:id="rId3"/>
    <p:sldId id="330" r:id="rId4"/>
    <p:sldId id="425" r:id="rId5"/>
    <p:sldId id="351" r:id="rId6"/>
    <p:sldId id="402" r:id="rId7"/>
    <p:sldId id="257" r:id="rId8"/>
    <p:sldId id="352" r:id="rId9"/>
    <p:sldId id="356" r:id="rId10"/>
    <p:sldId id="362" r:id="rId11"/>
    <p:sldId id="363" r:id="rId12"/>
    <p:sldId id="364" r:id="rId13"/>
    <p:sldId id="374" r:id="rId14"/>
    <p:sldId id="375" r:id="rId15"/>
    <p:sldId id="357" r:id="rId16"/>
    <p:sldId id="403" r:id="rId17"/>
    <p:sldId id="365" r:id="rId18"/>
    <p:sldId id="371" r:id="rId19"/>
    <p:sldId id="372" r:id="rId20"/>
    <p:sldId id="376" r:id="rId21"/>
    <p:sldId id="367" r:id="rId22"/>
    <p:sldId id="389" r:id="rId23"/>
    <p:sldId id="390" r:id="rId24"/>
    <p:sldId id="391" r:id="rId25"/>
    <p:sldId id="423" r:id="rId26"/>
    <p:sldId id="369" r:id="rId27"/>
    <p:sldId id="424" r:id="rId28"/>
    <p:sldId id="405" r:id="rId29"/>
    <p:sldId id="406" r:id="rId30"/>
    <p:sldId id="413" r:id="rId31"/>
    <p:sldId id="414" r:id="rId32"/>
    <p:sldId id="415" r:id="rId33"/>
    <p:sldId id="418" r:id="rId34"/>
    <p:sldId id="407" r:id="rId35"/>
    <p:sldId id="408" r:id="rId36"/>
    <p:sldId id="419" r:id="rId37"/>
    <p:sldId id="420" r:id="rId38"/>
    <p:sldId id="421" r:id="rId39"/>
    <p:sldId id="422" r:id="rId40"/>
    <p:sldId id="409" r:id="rId41"/>
    <p:sldId id="378" r:id="rId42"/>
    <p:sldId id="392" r:id="rId43"/>
    <p:sldId id="393" r:id="rId44"/>
    <p:sldId id="394" r:id="rId45"/>
    <p:sldId id="395" r:id="rId46"/>
    <p:sldId id="396" r:id="rId47"/>
    <p:sldId id="381" r:id="rId48"/>
    <p:sldId id="397" r:id="rId49"/>
    <p:sldId id="398" r:id="rId50"/>
    <p:sldId id="401" r:id="rId51"/>
    <p:sldId id="388" r:id="rId52"/>
    <p:sldId id="399" r:id="rId53"/>
    <p:sldId id="400" r:id="rId54"/>
    <p:sldId id="385" r:id="rId55"/>
  </p:sldIdLst>
  <p:sldSz cx="9144000" cy="6858000" type="screen4x3"/>
  <p:notesSz cx="6985000" cy="9271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Hillary Hope" initials="" lastIdx="20" clrIdx="0"/>
  <p:cmAuthor id="1" name="QAD" initial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666666"/>
    <a:srgbClr val="969696"/>
    <a:srgbClr val="0071B4"/>
    <a:srgbClr val="737373"/>
    <a:srgbClr val="4F81BD"/>
    <a:srgbClr val="366092"/>
    <a:srgbClr val="98B5D8"/>
    <a:srgbClr val="CCDAEC"/>
    <a:srgbClr val="E2E2E2"/>
  </p:clrMru>
</p:presentationPr>
</file>

<file path=ppt/tableStyles.xml><?xml version="1.0" encoding="utf-8"?>
<a:tblStyleLst xmlns:a="http://schemas.openxmlformats.org/drawingml/2006/main" def="{5C22544A-7EE6-4342-B048-85BDC9FD1C3A}">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214" autoAdjust="0"/>
    <p:restoredTop sz="93548" autoAdjust="0"/>
  </p:normalViewPr>
  <p:slideViewPr>
    <p:cSldViewPr snapToGrid="0">
      <p:cViewPr>
        <p:scale>
          <a:sx n="100" d="100"/>
          <a:sy n="100" d="100"/>
        </p:scale>
        <p:origin x="-900" y="-78"/>
      </p:cViewPr>
      <p:guideLst>
        <p:guide orient="horz" pos="280"/>
        <p:guide orient="horz" pos="1277"/>
        <p:guide orient="horz" pos="3457"/>
        <p:guide orient="horz" pos="3813"/>
        <p:guide orient="horz" pos="4245"/>
        <p:guide orient="horz" pos="717"/>
        <p:guide orient="horz" pos="461"/>
        <p:guide orient="horz" pos="2026"/>
        <p:guide pos="2868"/>
        <p:guide pos="376"/>
        <p:guide pos="4699"/>
        <p:guide pos="942"/>
        <p:guide pos="1921"/>
        <p:guide pos="1510"/>
        <p:guide pos="4189"/>
        <p:guide pos="1034"/>
      </p:guideLst>
    </p:cSldViewPr>
  </p:slideViewPr>
  <p:notesTextViewPr>
    <p:cViewPr>
      <p:scale>
        <a:sx n="100" d="100"/>
        <a:sy n="100" d="100"/>
      </p:scale>
      <p:origin x="0" y="0"/>
    </p:cViewPr>
  </p:notesTextViewPr>
  <p:sorterViewPr>
    <p:cViewPr>
      <p:scale>
        <a:sx n="66" d="100"/>
        <a:sy n="66" d="100"/>
      </p:scale>
      <p:origin x="0" y="3744"/>
    </p:cViewPr>
  </p:sorterViewPr>
  <p:notesViewPr>
    <p:cSldViewPr snapToGrid="0">
      <p:cViewPr varScale="1">
        <p:scale>
          <a:sx n="61" d="100"/>
          <a:sy n="61" d="100"/>
        </p:scale>
        <p:origin x="-2820" y="-78"/>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466" cy="462283"/>
          </a:xfrm>
          <a:prstGeom prst="rect">
            <a:avLst/>
          </a:prstGeom>
          <a:noFill/>
          <a:ln w="9525">
            <a:noFill/>
            <a:miter lim="800000"/>
            <a:headEnd/>
            <a:tailEnd/>
          </a:ln>
        </p:spPr>
        <p:txBody>
          <a:bodyPr vert="horz" wrap="square" lIns="87846" tIns="43924" rIns="87846" bIns="43924" numCol="1" anchor="t" anchorCtr="0" compatLnSpc="1">
            <a:prstTxWarp prst="textNoShape">
              <a:avLst/>
            </a:prstTxWarp>
          </a:bodyPr>
          <a:lstStyle>
            <a:lvl1pPr defTabSz="878137">
              <a:defRPr sz="1200">
                <a:latin typeface="Calibri" pitchFamily="34" charset="0"/>
              </a:defRPr>
            </a:lvl1pPr>
          </a:lstStyle>
          <a:p>
            <a:pPr>
              <a:defRPr/>
            </a:pPr>
            <a:endParaRPr lang="en-GB"/>
          </a:p>
        </p:txBody>
      </p:sp>
      <p:sp>
        <p:nvSpPr>
          <p:cNvPr id="3" name="Date Placeholder 2"/>
          <p:cNvSpPr>
            <a:spLocks noGrp="1"/>
          </p:cNvSpPr>
          <p:nvPr>
            <p:ph type="dt" sz="quarter" idx="1"/>
          </p:nvPr>
        </p:nvSpPr>
        <p:spPr bwMode="auto">
          <a:xfrm>
            <a:off x="3955953" y="1"/>
            <a:ext cx="3027466" cy="462283"/>
          </a:xfrm>
          <a:prstGeom prst="rect">
            <a:avLst/>
          </a:prstGeom>
          <a:noFill/>
          <a:ln w="9525">
            <a:noFill/>
            <a:miter lim="800000"/>
            <a:headEnd/>
            <a:tailEnd/>
          </a:ln>
        </p:spPr>
        <p:txBody>
          <a:bodyPr vert="horz" wrap="square" lIns="87846" tIns="43924" rIns="87846" bIns="43924" numCol="1" anchor="t" anchorCtr="0" compatLnSpc="1">
            <a:prstTxWarp prst="textNoShape">
              <a:avLst/>
            </a:prstTxWarp>
          </a:bodyPr>
          <a:lstStyle>
            <a:lvl1pPr algn="r" defTabSz="878137">
              <a:defRPr sz="1200">
                <a:latin typeface="Calibri" pitchFamily="34" charset="0"/>
              </a:defRPr>
            </a:lvl1pPr>
          </a:lstStyle>
          <a:p>
            <a:pPr>
              <a:defRPr/>
            </a:pPr>
            <a:fld id="{23F08340-9D2A-4797-8AAB-95919D9070DF}" type="datetimeFigureOut">
              <a:rPr lang="en-US"/>
              <a:pPr>
                <a:defRPr/>
              </a:pPr>
              <a:t>4/10/2015</a:t>
            </a:fld>
            <a:endParaRPr lang="en-GB"/>
          </a:p>
        </p:txBody>
      </p:sp>
      <p:sp>
        <p:nvSpPr>
          <p:cNvPr id="4" name="Footer Placeholder 3"/>
          <p:cNvSpPr>
            <a:spLocks noGrp="1"/>
          </p:cNvSpPr>
          <p:nvPr>
            <p:ph type="ftr" sz="quarter" idx="2"/>
          </p:nvPr>
        </p:nvSpPr>
        <p:spPr bwMode="auto">
          <a:xfrm>
            <a:off x="1" y="8807135"/>
            <a:ext cx="3027466" cy="462283"/>
          </a:xfrm>
          <a:prstGeom prst="rect">
            <a:avLst/>
          </a:prstGeom>
          <a:noFill/>
          <a:ln w="9525">
            <a:noFill/>
            <a:miter lim="800000"/>
            <a:headEnd/>
            <a:tailEnd/>
          </a:ln>
        </p:spPr>
        <p:txBody>
          <a:bodyPr vert="horz" wrap="square" lIns="87846" tIns="43924" rIns="87846" bIns="43924" numCol="1" anchor="b" anchorCtr="0" compatLnSpc="1">
            <a:prstTxWarp prst="textNoShape">
              <a:avLst/>
            </a:prstTxWarp>
          </a:bodyPr>
          <a:lstStyle>
            <a:lvl1pPr defTabSz="878137">
              <a:defRPr sz="1200">
                <a:latin typeface="Calibri" pitchFamily="34" charset="0"/>
              </a:defRPr>
            </a:lvl1pPr>
          </a:lstStyle>
          <a:p>
            <a:pPr>
              <a:defRPr/>
            </a:pPr>
            <a:endParaRPr lang="en-GB"/>
          </a:p>
        </p:txBody>
      </p:sp>
      <p:sp>
        <p:nvSpPr>
          <p:cNvPr id="5" name="Slide Number Placeholder 4"/>
          <p:cNvSpPr>
            <a:spLocks noGrp="1"/>
          </p:cNvSpPr>
          <p:nvPr>
            <p:ph type="sldNum" sz="quarter" idx="3"/>
          </p:nvPr>
        </p:nvSpPr>
        <p:spPr bwMode="auto">
          <a:xfrm>
            <a:off x="3955953" y="8807135"/>
            <a:ext cx="3027466" cy="462283"/>
          </a:xfrm>
          <a:prstGeom prst="rect">
            <a:avLst/>
          </a:prstGeom>
          <a:noFill/>
          <a:ln w="9525">
            <a:noFill/>
            <a:miter lim="800000"/>
            <a:headEnd/>
            <a:tailEnd/>
          </a:ln>
        </p:spPr>
        <p:txBody>
          <a:bodyPr vert="horz" wrap="square" lIns="87846" tIns="43924" rIns="87846" bIns="43924" numCol="1" anchor="b" anchorCtr="0" compatLnSpc="1">
            <a:prstTxWarp prst="textNoShape">
              <a:avLst/>
            </a:prstTxWarp>
          </a:bodyPr>
          <a:lstStyle>
            <a:lvl1pPr algn="r" defTabSz="878137">
              <a:defRPr sz="1200">
                <a:latin typeface="Calibri" pitchFamily="34" charset="0"/>
              </a:defRPr>
            </a:lvl1pPr>
          </a:lstStyle>
          <a:p>
            <a:pPr>
              <a:defRPr/>
            </a:pPr>
            <a:fld id="{EE984B94-C210-402C-BFF7-F67CBA293C55}" type="slidenum">
              <a:rPr lang="en-GB"/>
              <a:pPr>
                <a:defRPr/>
              </a:pPr>
              <a:t>‹#›</a:t>
            </a:fld>
            <a:endParaRPr lang="en-GB"/>
          </a:p>
        </p:txBody>
      </p:sp>
    </p:spTree>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bwMode="auto">
          <a:xfrm>
            <a:off x="1" y="1"/>
            <a:ext cx="3027466" cy="462283"/>
          </a:xfrm>
          <a:prstGeom prst="rect">
            <a:avLst/>
          </a:prstGeom>
          <a:noFill/>
          <a:ln w="9525">
            <a:noFill/>
            <a:miter lim="800000"/>
            <a:headEnd/>
            <a:tailEnd/>
          </a:ln>
        </p:spPr>
        <p:txBody>
          <a:bodyPr vert="horz" wrap="square" lIns="92862" tIns="46432" rIns="92862" bIns="46432" numCol="1" anchor="t" anchorCtr="0" compatLnSpc="1">
            <a:prstTxWarp prst="textNoShape">
              <a:avLst/>
            </a:prstTxWarp>
          </a:bodyPr>
          <a:lstStyle>
            <a:lvl1pPr defTabSz="878137">
              <a:defRPr sz="1300">
                <a:latin typeface="Calibri" pitchFamily="34" charset="0"/>
              </a:defRPr>
            </a:lvl1pPr>
          </a:lstStyle>
          <a:p>
            <a:pPr>
              <a:defRPr/>
            </a:pPr>
            <a:endParaRPr lang="en-US"/>
          </a:p>
        </p:txBody>
      </p:sp>
      <p:sp>
        <p:nvSpPr>
          <p:cNvPr id="3" name="Date Placeholder 2"/>
          <p:cNvSpPr>
            <a:spLocks noGrp="1"/>
          </p:cNvSpPr>
          <p:nvPr>
            <p:ph type="dt" idx="1"/>
          </p:nvPr>
        </p:nvSpPr>
        <p:spPr bwMode="auto">
          <a:xfrm>
            <a:off x="3955953" y="1"/>
            <a:ext cx="3027466" cy="462283"/>
          </a:xfrm>
          <a:prstGeom prst="rect">
            <a:avLst/>
          </a:prstGeom>
          <a:noFill/>
          <a:ln w="9525">
            <a:noFill/>
            <a:miter lim="800000"/>
            <a:headEnd/>
            <a:tailEnd/>
          </a:ln>
        </p:spPr>
        <p:txBody>
          <a:bodyPr vert="horz" wrap="square" lIns="92862" tIns="46432" rIns="92862" bIns="46432" numCol="1" anchor="t" anchorCtr="0" compatLnSpc="1">
            <a:prstTxWarp prst="textNoShape">
              <a:avLst/>
            </a:prstTxWarp>
          </a:bodyPr>
          <a:lstStyle>
            <a:lvl1pPr algn="r" defTabSz="878137">
              <a:defRPr sz="1300">
                <a:latin typeface="Calibri" pitchFamily="34" charset="0"/>
              </a:defRPr>
            </a:lvl1pPr>
          </a:lstStyle>
          <a:p>
            <a:pPr>
              <a:defRPr/>
            </a:pPr>
            <a:fld id="{F4D3346A-AD2A-4081-A135-010E00DE7B6D}" type="datetimeFigureOut">
              <a:rPr lang="en-US"/>
              <a:pPr>
                <a:defRPr/>
              </a:pPr>
              <a:t>4/10/2015</a:t>
            </a:fld>
            <a:endParaRPr lang="en-US"/>
          </a:p>
        </p:txBody>
      </p:sp>
      <p:sp>
        <p:nvSpPr>
          <p:cNvPr id="4" name="Slide Image Placeholder 3"/>
          <p:cNvSpPr>
            <a:spLocks noGrp="1" noRot="1" noChangeAspect="1"/>
          </p:cNvSpPr>
          <p:nvPr>
            <p:ph type="sldImg" idx="2"/>
          </p:nvPr>
        </p:nvSpPr>
        <p:spPr>
          <a:xfrm>
            <a:off x="1174750" y="696913"/>
            <a:ext cx="4635500" cy="3476625"/>
          </a:xfrm>
          <a:prstGeom prst="rect">
            <a:avLst/>
          </a:prstGeom>
          <a:noFill/>
          <a:ln w="12700">
            <a:solidFill>
              <a:prstClr val="black"/>
            </a:solidFill>
          </a:ln>
        </p:spPr>
        <p:txBody>
          <a:bodyPr vert="horz" lIns="96340" tIns="48171" rIns="96340" bIns="48171" rtlCol="0" anchor="ctr"/>
          <a:lstStyle/>
          <a:p>
            <a:pPr lvl="0"/>
            <a:endParaRPr lang="en-US" noProof="0"/>
          </a:p>
        </p:txBody>
      </p:sp>
      <p:sp>
        <p:nvSpPr>
          <p:cNvPr id="5" name="Notes Placeholder 4"/>
          <p:cNvSpPr>
            <a:spLocks noGrp="1"/>
          </p:cNvSpPr>
          <p:nvPr>
            <p:ph type="body" sz="quarter" idx="3"/>
          </p:nvPr>
        </p:nvSpPr>
        <p:spPr bwMode="auto">
          <a:xfrm>
            <a:off x="699133" y="4404359"/>
            <a:ext cx="5586735" cy="4170050"/>
          </a:xfrm>
          <a:prstGeom prst="rect">
            <a:avLst/>
          </a:prstGeom>
          <a:noFill/>
          <a:ln w="9525">
            <a:noFill/>
            <a:miter lim="800000"/>
            <a:headEnd/>
            <a:tailEnd/>
          </a:ln>
        </p:spPr>
        <p:txBody>
          <a:bodyPr vert="horz" wrap="square" lIns="92862" tIns="46432" rIns="92862" bIns="4643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bwMode="auto">
          <a:xfrm>
            <a:off x="1" y="8807135"/>
            <a:ext cx="3027466" cy="462283"/>
          </a:xfrm>
          <a:prstGeom prst="rect">
            <a:avLst/>
          </a:prstGeom>
          <a:noFill/>
          <a:ln w="9525">
            <a:noFill/>
            <a:miter lim="800000"/>
            <a:headEnd/>
            <a:tailEnd/>
          </a:ln>
        </p:spPr>
        <p:txBody>
          <a:bodyPr vert="horz" wrap="square" lIns="92862" tIns="46432" rIns="92862" bIns="46432" numCol="1" anchor="b" anchorCtr="0" compatLnSpc="1">
            <a:prstTxWarp prst="textNoShape">
              <a:avLst/>
            </a:prstTxWarp>
          </a:bodyPr>
          <a:lstStyle>
            <a:lvl1pPr defTabSz="878137">
              <a:defRPr sz="1300">
                <a:latin typeface="Calibri" pitchFamily="34" charset="0"/>
              </a:defRPr>
            </a:lvl1pPr>
          </a:lstStyle>
          <a:p>
            <a:pPr>
              <a:defRPr/>
            </a:pPr>
            <a:endParaRPr lang="en-US"/>
          </a:p>
        </p:txBody>
      </p:sp>
      <p:sp>
        <p:nvSpPr>
          <p:cNvPr id="7" name="Slide Number Placeholder 6"/>
          <p:cNvSpPr>
            <a:spLocks noGrp="1"/>
          </p:cNvSpPr>
          <p:nvPr>
            <p:ph type="sldNum" sz="quarter" idx="5"/>
          </p:nvPr>
        </p:nvSpPr>
        <p:spPr bwMode="auto">
          <a:xfrm>
            <a:off x="3955953" y="8807135"/>
            <a:ext cx="3027466" cy="462283"/>
          </a:xfrm>
          <a:prstGeom prst="rect">
            <a:avLst/>
          </a:prstGeom>
          <a:noFill/>
          <a:ln w="9525">
            <a:noFill/>
            <a:miter lim="800000"/>
            <a:headEnd/>
            <a:tailEnd/>
          </a:ln>
        </p:spPr>
        <p:txBody>
          <a:bodyPr vert="horz" wrap="square" lIns="92862" tIns="46432" rIns="92862" bIns="46432" numCol="1" anchor="b" anchorCtr="0" compatLnSpc="1">
            <a:prstTxWarp prst="textNoShape">
              <a:avLst/>
            </a:prstTxWarp>
          </a:bodyPr>
          <a:lstStyle>
            <a:lvl1pPr algn="r" defTabSz="878137">
              <a:defRPr sz="1300">
                <a:latin typeface="Calibri" pitchFamily="34" charset="0"/>
              </a:defRPr>
            </a:lvl1pPr>
          </a:lstStyle>
          <a:p>
            <a:pPr>
              <a:defRPr/>
            </a:pPr>
            <a:fld id="{CB5BEC18-2D4C-445D-8A5C-A8FC95745719}" type="slidenum">
              <a:rPr lang="en-US"/>
              <a:pPr>
                <a:defRPr/>
              </a:pPr>
              <a:t>‹#›</a:t>
            </a:fld>
            <a:endParaRPr 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a:noFill/>
          <a:ln/>
        </p:spPr>
        <p:txBody>
          <a:bodyPr/>
          <a:lstStyle/>
          <a:p>
            <a:pPr eaLnBrk="1" hangingPunct="1">
              <a:spcBef>
                <a:spcPct val="0"/>
              </a:spcBef>
            </a:pPr>
            <a:r>
              <a:rPr lang="en-US" dirty="0" smtClean="0"/>
              <a:t>This architecture is fully implemented for Enterprise Financials.</a:t>
            </a:r>
          </a:p>
          <a:p>
            <a:pPr eaLnBrk="1" hangingPunct="1">
              <a:spcBef>
                <a:spcPct val="0"/>
              </a:spcBef>
            </a:pPr>
            <a:endParaRPr lang="en-US" dirty="0" smtClean="0"/>
          </a:p>
          <a:p>
            <a:pPr eaLnBrk="1" hangingPunct="1">
              <a:spcBef>
                <a:spcPct val="0"/>
              </a:spcBef>
            </a:pPr>
            <a:r>
              <a:rPr lang="en-US" dirty="0" smtClean="0"/>
              <a:t>The Standard Edition / Core ERP codebase still uses the legacy MFG/PRO architecture</a:t>
            </a:r>
            <a:r>
              <a:rPr lang="en-US" baseline="0" dirty="0" smtClean="0"/>
              <a:t> </a:t>
            </a:r>
            <a:r>
              <a:rPr lang="en-US" dirty="0" smtClean="0"/>
              <a:t>with the Presentation and Web Layers wrapped around it.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Slide Image Placeholder 1"/>
          <p:cNvSpPr>
            <a:spLocks noGrp="1" noRot="1" noChangeAspect="1"/>
          </p:cNvSpPr>
          <p:nvPr>
            <p:ph type="sldImg"/>
          </p:nvPr>
        </p:nvSpPr>
        <p:spPr bwMode="auto">
          <a:noFill/>
          <a:ln>
            <a:solidFill>
              <a:srgbClr val="000000"/>
            </a:solidFill>
            <a:miter lim="800000"/>
            <a:headEnd/>
            <a:tailEnd/>
          </a:ln>
        </p:spPr>
      </p:sp>
      <p:sp>
        <p:nvSpPr>
          <p:cNvPr id="44034"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endParaRPr lang="en-US" dirty="0" smtClean="0"/>
          </a:p>
          <a:p>
            <a:pPr eaLnBrk="1" hangingPunct="1">
              <a:spcBef>
                <a:spcPct val="0"/>
              </a:spcBef>
            </a:pPr>
            <a:r>
              <a:rPr lang="en-US" dirty="0" smtClean="0"/>
              <a:t>It is important to have a uniform way to pass object data between the layers. As soon as a business component is instantiated, and an object from the database is “loaded”, all relevant information is stored in the object dataset. The object dataset is the only way of passing the object state / information between the different layers.</a:t>
            </a:r>
          </a:p>
          <a:p>
            <a:pPr eaLnBrk="1" hangingPunct="1">
              <a:spcBef>
                <a:spcPct val="0"/>
              </a:spcBef>
            </a:pPr>
            <a:endParaRPr lang="en-US" dirty="0" smtClean="0"/>
          </a:p>
          <a:p>
            <a:pPr eaLnBrk="1" hangingPunct="1">
              <a:spcBef>
                <a:spcPct val="0"/>
              </a:spcBef>
            </a:pPr>
            <a:r>
              <a:rPr lang="en-US" dirty="0" smtClean="0"/>
              <a:t>Besides being used as a transportation vehicle, the dataset also lends its structure to external parties wanting to integrate with the business application. For example, when the business application exposes objects through configured events, the data that is published always has the same format. The XML schema of the object dataset for the specific component defines the format. Also, when data is loaded, the business application backend requires that the data be in the official object dataset format.</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Slide Image Placeholder 1"/>
          <p:cNvSpPr>
            <a:spLocks noGrp="1" noRot="1" noChangeAspect="1"/>
          </p:cNvSpPr>
          <p:nvPr>
            <p:ph type="sldImg"/>
          </p:nvPr>
        </p:nvSpPr>
        <p:spPr bwMode="auto">
          <a:noFill/>
          <a:ln>
            <a:solidFill>
              <a:srgbClr val="000000"/>
            </a:solidFill>
            <a:miter lim="800000"/>
            <a:headEnd/>
            <a:tailEnd/>
          </a:ln>
        </p:spPr>
      </p:sp>
      <p:sp>
        <p:nvSpPr>
          <p:cNvPr id="46082"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Slide Image Placeholder 1"/>
          <p:cNvSpPr>
            <a:spLocks noGrp="1" noRot="1" noChangeAspect="1"/>
          </p:cNvSpPr>
          <p:nvPr>
            <p:ph type="sldImg"/>
          </p:nvPr>
        </p:nvSpPr>
        <p:spPr bwMode="auto">
          <a:noFill/>
          <a:ln>
            <a:solidFill>
              <a:srgbClr val="000000"/>
            </a:solidFill>
            <a:miter lim="800000"/>
            <a:headEnd/>
            <a:tailEnd/>
          </a:ln>
        </p:spPr>
      </p:sp>
      <p:sp>
        <p:nvSpPr>
          <p:cNvPr id="481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There are two queues: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The specific queue that the application delivers (represented by Q-table)</a:t>
            </a:r>
          </a:p>
          <a:p>
            <a:pPr eaLnBrk="1" hangingPunct="1">
              <a:lnSpc>
                <a:spcPct val="80000"/>
              </a:lnSpc>
              <a:spcBef>
                <a:spcPct val="0"/>
              </a:spcBef>
              <a:buFont typeface="Arial" pitchFamily="34" charset="0"/>
              <a:buChar char="•"/>
            </a:pPr>
            <a:endParaRPr lang="en-US" dirty="0" smtClean="0"/>
          </a:p>
          <a:p>
            <a:pPr eaLnBrk="1" hangingPunct="1">
              <a:lnSpc>
                <a:spcPct val="80000"/>
              </a:lnSpc>
              <a:spcBef>
                <a:spcPct val="0"/>
              </a:spcBef>
              <a:buFont typeface="Arial" pitchFamily="34" charset="0"/>
              <a:buChar char="•"/>
            </a:pPr>
            <a:r>
              <a:rPr lang="en-US" dirty="0" smtClean="0"/>
              <a:t>The generic daemon queue itself (represented by </a:t>
            </a:r>
            <a:r>
              <a:rPr lang="en-US" dirty="0" err="1" smtClean="0"/>
              <a:t>fcDaemonQueue</a:t>
            </a:r>
            <a:r>
              <a:rPr lang="en-US" dirty="0" smtClean="0"/>
              <a:t>)</a:t>
            </a:r>
          </a:p>
          <a:p>
            <a:pPr eaLnBrk="1" hangingPunct="1">
              <a:lnSpc>
                <a:spcPct val="80000"/>
              </a:lnSpc>
              <a:spcBef>
                <a:spcPct val="0"/>
              </a:spcBef>
            </a:pPr>
            <a:endParaRPr lang="en-US" dirty="0" smtClean="0"/>
          </a:p>
          <a:p>
            <a:pPr eaLnBrk="1" hangingPunct="1">
              <a:lnSpc>
                <a:spcPct val="80000"/>
              </a:lnSpc>
              <a:spcBef>
                <a:spcPct val="0"/>
              </a:spcBef>
            </a:pPr>
            <a:r>
              <a:rPr lang="en-US" dirty="0" smtClean="0"/>
              <a:t>The daemon treats the application queue in chunks of maximum 100 (see flow).</a:t>
            </a:r>
          </a:p>
          <a:p>
            <a:pPr eaLnBrk="1" hangingPunct="1">
              <a:lnSpc>
                <a:spcPct val="80000"/>
              </a:lnSpc>
              <a:spcBef>
                <a:spcPct val="0"/>
              </a:spcBef>
            </a:pPr>
            <a:endParaRPr lang="en-US" dirty="0" smtClean="0"/>
          </a:p>
          <a:p>
            <a:pPr eaLnBrk="1" hangingPunct="1">
              <a:lnSpc>
                <a:spcPct val="80000"/>
              </a:lnSpc>
              <a:spcBef>
                <a:spcPct val="0"/>
              </a:spcBef>
            </a:pPr>
            <a:r>
              <a:rPr lang="en-US" dirty="0" smtClean="0"/>
              <a:t>Daemons are Progress processes which are launched from the financial </a:t>
            </a:r>
            <a:r>
              <a:rPr lang="en-US" dirty="0" err="1" smtClean="0"/>
              <a:t>AppServer</a:t>
            </a:r>
            <a:r>
              <a:rPr lang="en-US" dirty="0" smtClean="0"/>
              <a:t> process. The process is the Progress executable _</a:t>
            </a:r>
            <a:r>
              <a:rPr lang="en-US" dirty="0" err="1" smtClean="0"/>
              <a:t>progres</a:t>
            </a:r>
            <a:r>
              <a:rPr lang="en-US" dirty="0" smtClean="0"/>
              <a:t> but is renamed to D_&lt;</a:t>
            </a:r>
            <a:r>
              <a:rPr lang="en-US" dirty="0" err="1" smtClean="0"/>
              <a:t>DaemonName</a:t>
            </a:r>
            <a:r>
              <a:rPr lang="en-US" dirty="0" smtClean="0"/>
              <a:t>&gt;_&lt;</a:t>
            </a:r>
            <a:r>
              <a:rPr lang="en-US" dirty="0" err="1" smtClean="0"/>
              <a:t>env</a:t>
            </a:r>
            <a:r>
              <a:rPr lang="en-US" dirty="0" smtClean="0"/>
              <a:t>&gt;.</a:t>
            </a:r>
          </a:p>
          <a:p>
            <a:pPr eaLnBrk="1" hangingPunct="1">
              <a:lnSpc>
                <a:spcPct val="80000"/>
              </a:lnSpc>
              <a:spcBef>
                <a:spcPct val="0"/>
              </a:spcBef>
            </a:pPr>
            <a:endParaRPr lang="en-US" dirty="0" smtClean="0"/>
          </a:p>
          <a:p>
            <a:pPr eaLnBrk="1" hangingPunct="1">
              <a:lnSpc>
                <a:spcPct val="80000"/>
              </a:lnSpc>
              <a:spcBef>
                <a:spcPct val="0"/>
              </a:spcBef>
            </a:pPr>
            <a:r>
              <a:rPr lang="en-US" dirty="0" smtClean="0"/>
              <a:t>You can see if the process is running on the server by using ps. It is possible to use another separate server instead of the production server.</a:t>
            </a:r>
          </a:p>
          <a:p>
            <a:pPr eaLnBrk="1" hangingPunct="1">
              <a:spcBef>
                <a:spcPct val="0"/>
              </a:spcBef>
            </a:pPr>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Slide Image Placeholder 1"/>
          <p:cNvSpPr>
            <a:spLocks noGrp="1" noRot="1" noChangeAspect="1"/>
          </p:cNvSpPr>
          <p:nvPr>
            <p:ph type="sldImg"/>
          </p:nvPr>
        </p:nvSpPr>
        <p:spPr bwMode="auto">
          <a:noFill/>
          <a:ln>
            <a:solidFill>
              <a:srgbClr val="000000"/>
            </a:solidFill>
            <a:miter lim="800000"/>
            <a:headEnd/>
            <a:tailEnd/>
          </a:ln>
        </p:spPr>
      </p:sp>
      <p:sp>
        <p:nvSpPr>
          <p:cNvPr id="52226" name="Notes Placeholder 2"/>
          <p:cNvSpPr>
            <a:spLocks noGrp="1"/>
          </p:cNvSpPr>
          <p:nvPr>
            <p:ph type="body" idx="1"/>
          </p:nvPr>
        </p:nvSpPr>
        <p:spPr>
          <a:noFill/>
          <a:ln/>
        </p:spPr>
        <p:txBody>
          <a:bodyPr/>
          <a:lstStyle/>
          <a:p>
            <a:pPr eaLnBrk="1" hangingPunct="1">
              <a:lnSpc>
                <a:spcPct val="95000"/>
              </a:lnSpc>
              <a:spcBef>
                <a:spcPct val="0"/>
              </a:spcBef>
            </a:pPr>
            <a:r>
              <a:rPr lang="en-US" dirty="0" smtClean="0">
                <a:solidFill>
                  <a:srgbClr val="737373"/>
                </a:solidFill>
              </a:rPr>
              <a:t>It leverages a modern report rendering engine, complete with its own design layout program, that allows reports to contain formatted text, images, charts, and other rich content.</a:t>
            </a:r>
          </a:p>
          <a:p>
            <a:pPr eaLnBrk="1" hangingPunct="1">
              <a:lnSpc>
                <a:spcPct val="95000"/>
              </a:lnSpc>
              <a:spcBef>
                <a:spcPct val="0"/>
              </a:spcBef>
            </a:pPr>
            <a:endParaRPr lang="en-US" dirty="0" smtClean="0">
              <a:solidFill>
                <a:srgbClr val="737373"/>
              </a:solidFill>
            </a:endParaRPr>
          </a:p>
          <a:p>
            <a:pPr eaLnBrk="1" hangingPunct="1">
              <a:lnSpc>
                <a:spcPct val="95000"/>
              </a:lnSpc>
              <a:spcBef>
                <a:spcPct val="0"/>
              </a:spcBef>
            </a:pPr>
            <a:r>
              <a:rPr lang="en-US" dirty="0" smtClean="0">
                <a:solidFill>
                  <a:srgbClr val="737373"/>
                </a:solidFill>
              </a:rPr>
              <a:t>It provides several data sources types that allow access to various layers of the QAD product suite to facilitate data integration with the page layouts.</a:t>
            </a:r>
          </a:p>
          <a:p>
            <a:pPr eaLnBrk="1" hangingPunct="1">
              <a:lnSpc>
                <a:spcPct val="95000"/>
              </a:lnSpc>
              <a:spcBef>
                <a:spcPct val="0"/>
              </a:spcBef>
            </a:pPr>
            <a:endParaRPr lang="en-US" dirty="0" smtClean="0">
              <a:solidFill>
                <a:srgbClr val="737373"/>
              </a:solidFill>
            </a:endParaRPr>
          </a:p>
          <a:p>
            <a:pPr eaLnBrk="1" hangingPunct="1">
              <a:lnSpc>
                <a:spcPct val="95000"/>
              </a:lnSpc>
              <a:spcBef>
                <a:spcPct val="0"/>
              </a:spcBef>
            </a:pPr>
            <a:r>
              <a:rPr lang="en-US" dirty="0" smtClean="0">
                <a:solidFill>
                  <a:srgbClr val="737373"/>
                </a:solidFill>
              </a:rPr>
              <a:t>It is deployed as part of the QAD .NET UI interface and requires no separate installation or run-time licensing for customers.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a:noFill/>
          <a:ln/>
        </p:spPr>
        <p:txBody>
          <a:bodyPr/>
          <a:lstStyle/>
          <a:p>
            <a:pPr eaLnBrk="1" hangingPunct="1">
              <a:spcBef>
                <a:spcPct val="0"/>
              </a:spcBef>
            </a:pPr>
            <a:r>
              <a:rPr lang="en-US" dirty="0" smtClean="0"/>
              <a:t>QAD Business Intelligence (QAD BI) unifies data from multiple sources across the enterprise and enables key enterprise decision makers to access, analyze, and share critical information. This functionality allows for a better understanding of how the business is performing and improved decision making throughout the organization. </a:t>
            </a:r>
          </a:p>
          <a:p>
            <a:pPr eaLnBrk="1" hangingPunct="1">
              <a:spcBef>
                <a:spcPct val="0"/>
              </a:spcBef>
            </a:pPr>
            <a:endParaRPr lang="en-US" dirty="0" smtClean="0"/>
          </a:p>
          <a:p>
            <a:pPr eaLnBrk="1" hangingPunct="1">
              <a:spcBef>
                <a:spcPct val="0"/>
              </a:spcBef>
            </a:pPr>
            <a:r>
              <a:rPr lang="en-US" dirty="0" smtClean="0"/>
              <a:t>QAD BI Data Warehouse Designer: Allows data consolidation, optimization, multi-currency consolidation, continuous support for database maintenance tasks and impact analysis and a single repository for any needed transformation logic.</a:t>
            </a:r>
          </a:p>
          <a:p>
            <a:pPr eaLnBrk="1" hangingPunct="1">
              <a:spcBef>
                <a:spcPct val="0"/>
              </a:spcBef>
            </a:pPr>
            <a:endParaRPr lang="en-US" dirty="0" smtClean="0"/>
          </a:p>
          <a:p>
            <a:pPr eaLnBrk="1" hangingPunct="1">
              <a:spcBef>
                <a:spcPct val="0"/>
              </a:spcBef>
            </a:pPr>
            <a:r>
              <a:rPr lang="en-US" dirty="0" smtClean="0"/>
              <a:t>QAD BI Modules: Integrated with QAD apps out of the box. They are organized to make the data easy to access without complex database queries and programming resources. Support for predefined OLAP cubes for various areas of analysis is available.</a:t>
            </a:r>
          </a:p>
          <a:p>
            <a:pPr eaLnBrk="1" hangingPunct="1">
              <a:spcBef>
                <a:spcPct val="0"/>
              </a:spcBef>
            </a:pPr>
            <a:endParaRPr lang="en-US" dirty="0" smtClean="0"/>
          </a:p>
          <a:p>
            <a:pPr eaLnBrk="1" hangingPunct="1">
              <a:spcBef>
                <a:spcPct val="0"/>
              </a:spcBef>
            </a:pPr>
            <a:r>
              <a:rPr lang="en-US" dirty="0" smtClean="0"/>
              <a:t>QAD BI Portal: A framework to design, deploy, and use dashboards, reports, and visualizations. The modular, component-based approach makes it easy to create and reuse dashboard components and deploy the dashboards to users in a secure manner. This approach provides the decision maker with information in a timely manner. A set of sample dashboards and reports to enable users to get a quick start.</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Slide Image Placeholder 1"/>
          <p:cNvSpPr>
            <a:spLocks noGrp="1" noRot="1" noChangeAspect="1"/>
          </p:cNvSpPr>
          <p:nvPr>
            <p:ph type="sldImg"/>
          </p:nvPr>
        </p:nvSpPr>
        <p:spPr bwMode="auto">
          <a:noFill/>
          <a:ln>
            <a:solidFill>
              <a:srgbClr val="000000"/>
            </a:solidFill>
            <a:miter lim="800000"/>
            <a:headEnd/>
            <a:tailEnd/>
          </a:ln>
        </p:spPr>
      </p:sp>
      <p:sp>
        <p:nvSpPr>
          <p:cNvPr id="57346" name="Notes Placeholder 2"/>
          <p:cNvSpPr>
            <a:spLocks noGrp="1"/>
          </p:cNvSpPr>
          <p:nvPr>
            <p:ph type="body" idx="1"/>
          </p:nvPr>
        </p:nvSpPr>
        <p:spPr>
          <a:noFill/>
          <a:ln/>
        </p:spPr>
        <p:txBody>
          <a:bodyPr/>
          <a:lstStyle/>
          <a:p>
            <a:pPr eaLnBrk="1" hangingPunct="1">
              <a:lnSpc>
                <a:spcPct val="80000"/>
              </a:lnSpc>
              <a:spcBef>
                <a:spcPct val="0"/>
              </a:spcBef>
            </a:pPr>
            <a:r>
              <a:rPr lang="en-US" b="1" dirty="0" smtClean="0"/>
              <a:t>Example Business Context Goals:</a:t>
            </a:r>
          </a:p>
          <a:p>
            <a:pPr eaLnBrk="1" hangingPunct="1">
              <a:lnSpc>
                <a:spcPct val="80000"/>
              </a:lnSpc>
              <a:spcBef>
                <a:spcPct val="0"/>
              </a:spcBef>
            </a:pPr>
            <a:endParaRPr lang="en-US" dirty="0" smtClean="0"/>
          </a:p>
          <a:p>
            <a:pPr eaLnBrk="1" hangingPunct="1">
              <a:lnSpc>
                <a:spcPct val="80000"/>
              </a:lnSpc>
              <a:spcBef>
                <a:spcPct val="0"/>
              </a:spcBef>
              <a:buFont typeface="Arial" pitchFamily="34" charset="0"/>
              <a:buChar char="•"/>
            </a:pPr>
            <a:r>
              <a:rPr lang="en-US" dirty="0" smtClean="0"/>
              <a:t> Simplify and standardize processes</a:t>
            </a:r>
          </a:p>
          <a:p>
            <a:pPr eaLnBrk="1" hangingPunct="1">
              <a:lnSpc>
                <a:spcPct val="80000"/>
              </a:lnSpc>
              <a:spcBef>
                <a:spcPct val="0"/>
              </a:spcBef>
              <a:buFont typeface="Arial" pitchFamily="34" charset="0"/>
              <a:buChar char="•"/>
            </a:pPr>
            <a:r>
              <a:rPr lang="en-US" dirty="0" smtClean="0"/>
              <a:t> Enable self service</a:t>
            </a:r>
          </a:p>
          <a:p>
            <a:pPr eaLnBrk="1" hangingPunct="1">
              <a:lnSpc>
                <a:spcPct val="80000"/>
              </a:lnSpc>
              <a:spcBef>
                <a:spcPct val="0"/>
              </a:spcBef>
              <a:buFont typeface="Arial" pitchFamily="34" charset="0"/>
              <a:buChar char="•"/>
            </a:pPr>
            <a:r>
              <a:rPr lang="en-US" dirty="0" smtClean="0"/>
              <a:t> Compliance</a:t>
            </a:r>
          </a:p>
          <a:p>
            <a:pPr eaLnBrk="1" hangingPunct="1">
              <a:lnSpc>
                <a:spcPct val="80000"/>
              </a:lnSpc>
              <a:spcBef>
                <a:spcPct val="0"/>
              </a:spcBef>
              <a:buFont typeface="Arial" pitchFamily="34" charset="0"/>
              <a:buChar char="•"/>
            </a:pPr>
            <a:r>
              <a:rPr lang="en-US" dirty="0" smtClean="0"/>
              <a:t> Database Consolidation</a:t>
            </a:r>
          </a:p>
          <a:p>
            <a:pPr eaLnBrk="1" hangingPunct="1">
              <a:lnSpc>
                <a:spcPct val="80000"/>
              </a:lnSpc>
              <a:spcBef>
                <a:spcPct val="0"/>
              </a:spcBef>
              <a:buFont typeface="Arial" pitchFamily="34" charset="0"/>
              <a:buChar char="•"/>
            </a:pPr>
            <a:r>
              <a:rPr lang="en-US" dirty="0" smtClean="0"/>
              <a:t> Hardware Consolidation</a:t>
            </a:r>
          </a:p>
          <a:p>
            <a:pPr eaLnBrk="1" hangingPunct="1">
              <a:lnSpc>
                <a:spcPct val="80000"/>
              </a:lnSpc>
              <a:spcBef>
                <a:spcPct val="0"/>
              </a:spcBef>
              <a:buFont typeface="Arial" pitchFamily="34" charset="0"/>
              <a:buChar char="•"/>
            </a:pPr>
            <a:r>
              <a:rPr lang="en-US" dirty="0" smtClean="0"/>
              <a:t> Hardware Centralization</a:t>
            </a:r>
          </a:p>
          <a:p>
            <a:pPr eaLnBrk="1" hangingPunct="1">
              <a:lnSpc>
                <a:spcPct val="80000"/>
              </a:lnSpc>
              <a:spcBef>
                <a:spcPct val="0"/>
              </a:spcBef>
              <a:buFont typeface="Arial" pitchFamily="34" charset="0"/>
              <a:buChar char="•"/>
            </a:pPr>
            <a:r>
              <a:rPr lang="en-US" dirty="0" smtClean="0"/>
              <a:t> Distributed Reporting</a:t>
            </a:r>
          </a:p>
          <a:p>
            <a:pPr eaLnBrk="1" hangingPunct="1">
              <a:lnSpc>
                <a:spcPct val="80000"/>
              </a:lnSpc>
              <a:spcBef>
                <a:spcPct val="0"/>
              </a:spcBef>
              <a:buFont typeface="Arial" pitchFamily="34" charset="0"/>
              <a:buChar char="•"/>
            </a:pPr>
            <a:r>
              <a:rPr lang="en-US" dirty="0" smtClean="0"/>
              <a:t> Fault Tolerant</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Slide Image Placeholder 1"/>
          <p:cNvSpPr>
            <a:spLocks noGrp="1" noRot="1" noChangeAspect="1"/>
          </p:cNvSpPr>
          <p:nvPr>
            <p:ph type="sldImg"/>
          </p:nvPr>
        </p:nvSpPr>
        <p:spPr bwMode="auto">
          <a:noFill/>
          <a:ln>
            <a:solidFill>
              <a:srgbClr val="000000"/>
            </a:solidFill>
            <a:miter lim="800000"/>
            <a:headEnd/>
            <a:tailEnd/>
          </a:ln>
        </p:spPr>
      </p:sp>
      <p:sp>
        <p:nvSpPr>
          <p:cNvPr id="59394" name="Notes Placeholder 2"/>
          <p:cNvSpPr>
            <a:spLocks noGrp="1"/>
          </p:cNvSpPr>
          <p:nvPr>
            <p:ph type="body" idx="1"/>
          </p:nvPr>
        </p:nvSpPr>
        <p:spPr>
          <a:noFill/>
          <a:ln/>
        </p:spPr>
        <p:txBody>
          <a:bodyPr/>
          <a:lstStyle/>
          <a:p>
            <a:pPr eaLnBrk="1" hangingPunct="1">
              <a:lnSpc>
                <a:spcPct val="80000"/>
              </a:lnSpc>
              <a:spcBef>
                <a:spcPct val="0"/>
              </a:spcBef>
            </a:pPr>
            <a:endParaRPr lang="en-US" b="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Slide Image Placeholder 1"/>
          <p:cNvSpPr>
            <a:spLocks noGrp="1" noRot="1" noChangeAspect="1"/>
          </p:cNvSpPr>
          <p:nvPr>
            <p:ph type="sldImg"/>
          </p:nvPr>
        </p:nvSpPr>
        <p:spPr bwMode="auto">
          <a:noFill/>
          <a:ln>
            <a:solidFill>
              <a:srgbClr val="000000"/>
            </a:solidFill>
            <a:miter lim="800000"/>
            <a:headEnd/>
            <a:tailEnd/>
          </a:ln>
        </p:spPr>
      </p:sp>
      <p:sp>
        <p:nvSpPr>
          <p:cNvPr id="6144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You can now define, document, and scope the proposed QAD technical architecture for the deployment.</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Slide Image Placeholder 1"/>
          <p:cNvSpPr>
            <a:spLocks noGrp="1" noRot="1" noChangeAspect="1"/>
          </p:cNvSpPr>
          <p:nvPr>
            <p:ph type="sldImg"/>
          </p:nvPr>
        </p:nvSpPr>
        <p:spPr bwMode="auto">
          <a:noFill/>
          <a:ln>
            <a:solidFill>
              <a:srgbClr val="000000"/>
            </a:solidFill>
            <a:miter lim="800000"/>
            <a:headEnd/>
            <a:tailEnd/>
          </a:ln>
        </p:spPr>
      </p:sp>
      <p:sp>
        <p:nvSpPr>
          <p:cNvPr id="22530"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Slide Image Placeholder 1"/>
          <p:cNvSpPr>
            <a:spLocks noGrp="1" noRot="1" noChangeAspect="1"/>
          </p:cNvSpPr>
          <p:nvPr>
            <p:ph type="sldImg"/>
          </p:nvPr>
        </p:nvSpPr>
        <p:spPr bwMode="auto">
          <a:noFill/>
          <a:ln>
            <a:solidFill>
              <a:srgbClr val="000000"/>
            </a:solidFill>
            <a:miter lim="800000"/>
            <a:headEnd/>
            <a:tailEnd/>
          </a:ln>
        </p:spPr>
      </p:sp>
      <p:sp>
        <p:nvSpPr>
          <p:cNvPr id="70658" name="Notes Placeholder 2"/>
          <p:cNvSpPr>
            <a:spLocks noGrp="1"/>
          </p:cNvSpPr>
          <p:nvPr>
            <p:ph type="body" idx="1"/>
          </p:nvPr>
        </p:nvSpPr>
        <p:spPr>
          <a:noFill/>
          <a:ln/>
        </p:spPr>
        <p:txBody>
          <a:bodyPr/>
          <a:lstStyle/>
          <a:p>
            <a:pPr eaLnBrk="1" hangingPunct="1">
              <a:lnSpc>
                <a:spcPct val="80000"/>
              </a:lnSpc>
              <a:spcBef>
                <a:spcPct val="0"/>
              </a:spcBef>
            </a:pPr>
            <a:r>
              <a:rPr lang="en-US" dirty="0" smtClean="0"/>
              <a:t>Choosing a solution based purely on cost can result in a system that under-performs or lacks critical business requirements (for example, no disaster recovery).</a:t>
            </a:r>
          </a:p>
          <a:p>
            <a:pPr eaLnBrk="1" hangingPunct="1">
              <a:lnSpc>
                <a:spcPct val="80000"/>
              </a:lnSpc>
              <a:spcBef>
                <a:spcPct val="0"/>
              </a:spcBef>
            </a:pP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Slide Image Placeholder 1"/>
          <p:cNvSpPr>
            <a:spLocks noGrp="1" noRot="1" noChangeAspect="1"/>
          </p:cNvSpPr>
          <p:nvPr>
            <p:ph type="sldImg"/>
          </p:nvPr>
        </p:nvSpPr>
        <p:spPr bwMode="auto">
          <a:noFill/>
          <a:ln>
            <a:solidFill>
              <a:srgbClr val="000000"/>
            </a:solidFill>
            <a:miter lim="800000"/>
            <a:headEnd/>
            <a:tailEnd/>
          </a:ln>
        </p:spPr>
      </p:sp>
      <p:sp>
        <p:nvSpPr>
          <p:cNvPr id="72706" name="Notes Placeholder 2"/>
          <p:cNvSpPr>
            <a:spLocks noGrp="1"/>
          </p:cNvSpPr>
          <p:nvPr>
            <p:ph type="body" idx="1"/>
          </p:nvPr>
        </p:nvSpPr>
        <p:spPr>
          <a:noFill/>
          <a:ln/>
        </p:spPr>
        <p:txBody>
          <a:bodyPr/>
          <a:lstStyle/>
          <a:p>
            <a:pPr eaLnBrk="1" hangingPunct="1">
              <a:lnSpc>
                <a:spcPct val="80000"/>
              </a:lnSpc>
              <a:spcBef>
                <a:spcPct val="0"/>
              </a:spcBef>
            </a:pPr>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Windows solutions perform comparably to Linux deployments</a:t>
            </a:r>
            <a:r>
              <a:rPr lang="en-US" baseline="0" dirty="0" smtClean="0"/>
              <a:t> - </a:t>
            </a:r>
            <a:r>
              <a:rPr lang="en-US" dirty="0" smtClean="0"/>
              <a:t>to a point.  After about 200 concurrent users, Linux starts to outperform Windows Server on the same hardware.</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a:noFill/>
          <a:ln/>
        </p:spPr>
        <p:txBody>
          <a:bodyPr/>
          <a:lstStyle/>
          <a:p>
            <a:pPr eaLnBrk="1" hangingPunct="1">
              <a:lnSpc>
                <a:spcPct val="80000"/>
              </a:lnSpc>
              <a:spcBef>
                <a:spcPct val="0"/>
              </a:spcBef>
            </a:pPr>
            <a:r>
              <a:rPr lang="en-US" dirty="0" smtClean="0"/>
              <a:t>When storage is virtually provisioned from a SAN, there can be hidden dangers.</a:t>
            </a:r>
            <a:endParaRPr lang="en-US" smtClean="0"/>
          </a:p>
          <a:p>
            <a:pPr eaLnBrk="1" hangingPunct="1">
              <a:lnSpc>
                <a:spcPct val="80000"/>
              </a:lnSpc>
              <a:spcBef>
                <a:spcPct val="0"/>
              </a:spcBef>
            </a:pPr>
            <a:endParaRPr lang="en-US" dirty="0" smtClean="0"/>
          </a:p>
          <a:p>
            <a:pPr eaLnBrk="1" hangingPunct="1">
              <a:lnSpc>
                <a:spcPct val="80000"/>
              </a:lnSpc>
              <a:spcBef>
                <a:spcPct val="0"/>
              </a:spcBef>
            </a:pPr>
            <a:r>
              <a:rPr lang="en-US" dirty="0" smtClean="0"/>
              <a:t>If the SAN is supplying multiple customers or business units, the disks, adapters, and cache on the SAN can be overloaded (due to the other users). This overloading can happen even though the QAD deployment is lightly loaded. This overloading can affect the I/O performance of the QAD system, even when the disks presented to the operating system are showing as lightly utilized.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b="1"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a:noFill/>
          <a:ln/>
        </p:spPr>
        <p:txBody>
          <a:bodyPr/>
          <a:lstStyle/>
          <a:p>
            <a:pPr eaLnBrk="1" hangingPunct="1">
              <a:spcBef>
                <a:spcPct val="0"/>
              </a:spcBef>
            </a:pPr>
            <a:endParaRPr lang="en-US" dirty="0" smtClean="0"/>
          </a:p>
          <a:p>
            <a:pPr eaLnBrk="1" hangingPunct="1">
              <a:spcBef>
                <a:spcPct val="0"/>
              </a:spcBef>
            </a:pPr>
            <a:r>
              <a:rPr lang="en-US" dirty="0" smtClean="0"/>
              <a:t>RAID 5 and RAID 10 provide equivalent performance when the disks are not under load. However, when disks are placed under load, RAID 5 shows the following characteristics.*</a:t>
            </a:r>
          </a:p>
          <a:p>
            <a:pPr eaLnBrk="1" hangingPunct="1">
              <a:spcBef>
                <a:spcPct val="0"/>
              </a:spcBef>
            </a:pPr>
            <a:endParaRPr lang="en-US" dirty="0" smtClean="0"/>
          </a:p>
          <a:p>
            <a:pPr eaLnBrk="1" hangingPunct="1">
              <a:spcBef>
                <a:spcPct val="0"/>
              </a:spcBef>
            </a:pPr>
            <a:r>
              <a:rPr lang="en-US" dirty="0" smtClean="0"/>
              <a:t>IBM states “Because the number of disk level operations per write is greater for RAID-5 compared to </a:t>
            </a:r>
            <a:r>
              <a:rPr lang="en-US" smtClean="0"/>
              <a:t>mirroring (four </a:t>
            </a:r>
            <a:r>
              <a:rPr lang="en-US" dirty="0" smtClean="0"/>
              <a:t>operations per write </a:t>
            </a:r>
            <a:r>
              <a:rPr lang="en-US" smtClean="0"/>
              <a:t>versus two), </a:t>
            </a:r>
            <a:r>
              <a:rPr lang="en-US" dirty="0" smtClean="0"/>
              <a:t>mirroring performs better than RAID-5. With a 50:50 read/write ratio, RAID-5 can handle only about 60% of the ops that mirroring can handle.”</a:t>
            </a:r>
          </a:p>
          <a:p>
            <a:pPr eaLnBrk="1" hangingPunct="1">
              <a:spcBef>
                <a:spcPct val="0"/>
              </a:spcBef>
            </a:pPr>
            <a:endParaRPr lang="en-US" dirty="0" smtClean="0"/>
          </a:p>
          <a:p>
            <a:pPr eaLnBrk="1" hangingPunct="1">
              <a:spcBef>
                <a:spcPct val="0"/>
              </a:spcBef>
            </a:pPr>
            <a:r>
              <a:rPr lang="en-US" dirty="0" smtClean="0"/>
              <a:t>*From the whitepaper “Comprehending the Tradeoffs between Deploying Oracle® Database on RAID 5 and RAID 10 Storage Configurations.” A Dell® Technical White Paper Database Solutions Engineering by </a:t>
            </a:r>
            <a:r>
              <a:rPr lang="en-US" dirty="0" err="1" smtClean="0"/>
              <a:t>Sudhansu</a:t>
            </a:r>
            <a:r>
              <a:rPr lang="en-US" dirty="0" smtClean="0"/>
              <a:t> </a:t>
            </a:r>
            <a:r>
              <a:rPr lang="en-US" dirty="0" err="1" smtClean="0"/>
              <a:t>Sekhar</a:t>
            </a:r>
            <a:r>
              <a:rPr lang="en-US" dirty="0" smtClean="0"/>
              <a:t> and </a:t>
            </a:r>
            <a:r>
              <a:rPr lang="en-US" dirty="0" err="1" smtClean="0"/>
              <a:t>Raghunatha</a:t>
            </a:r>
            <a:r>
              <a:rPr lang="en-US" dirty="0" smtClean="0"/>
              <a:t> M, Dell Product Group, April 2009.</a:t>
            </a:r>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Slide Image Placeholder 1"/>
          <p:cNvSpPr>
            <a:spLocks noGrp="1" noRot="1" noChangeAspect="1"/>
          </p:cNvSpPr>
          <p:nvPr>
            <p:ph type="sldImg"/>
          </p:nvPr>
        </p:nvSpPr>
        <p:spPr bwMode="auto">
          <a:noFill/>
          <a:ln>
            <a:solidFill>
              <a:srgbClr val="000000"/>
            </a:solidFill>
            <a:miter lim="800000"/>
            <a:headEnd/>
            <a:tailEnd/>
          </a:ln>
        </p:spPr>
      </p:sp>
      <p:sp>
        <p:nvSpPr>
          <p:cNvPr id="83970" name="Notes Placeholder 2"/>
          <p:cNvSpPr>
            <a:spLocks noGrp="1"/>
          </p:cNvSpPr>
          <p:nvPr>
            <p:ph type="body" idx="1"/>
          </p:nvPr>
        </p:nvSpPr>
        <p:spPr>
          <a:noFill/>
          <a:ln/>
        </p:spPr>
        <p:txBody>
          <a:bodyPr/>
          <a:lstStyle/>
          <a:p>
            <a:pPr eaLnBrk="1" hangingPunct="1">
              <a:lnSpc>
                <a:spcPct val="80000"/>
              </a:lnSpc>
              <a:spcBef>
                <a:spcPct val="0"/>
              </a:spcBef>
            </a:pPr>
            <a:endParaRPr lang="en-US" dirty="0" smtClean="0"/>
          </a:p>
          <a:p>
            <a:pPr eaLnBrk="1" hangingPunct="1">
              <a:lnSpc>
                <a:spcPct val="80000"/>
              </a:lnSpc>
              <a:spcBef>
                <a:spcPct val="0"/>
              </a:spcBef>
            </a:pPr>
            <a:r>
              <a:rPr lang="en-US" dirty="0" smtClean="0"/>
              <a:t>Given good server performance, optimal routing, adequate bandwidth, and low rates of data collision, sessions connecting from a remote network in the 50ms to 250ms latency range show the following:</a:t>
            </a:r>
          </a:p>
          <a:p>
            <a:pPr eaLnBrk="1" hangingPunct="1">
              <a:lnSpc>
                <a:spcPct val="80000"/>
              </a:lnSpc>
              <a:spcBef>
                <a:spcPct val="0"/>
              </a:spcBef>
              <a:buFont typeface="Arial" pitchFamily="34" charset="0"/>
              <a:buChar char="•"/>
            </a:pPr>
            <a:r>
              <a:rPr lang="en-US" dirty="0" smtClean="0"/>
              <a:t> Remote reporting takes a similar time to process as local reporting.</a:t>
            </a:r>
          </a:p>
          <a:p>
            <a:pPr eaLnBrk="1" hangingPunct="1">
              <a:lnSpc>
                <a:spcPct val="80000"/>
              </a:lnSpc>
              <a:spcBef>
                <a:spcPct val="0"/>
              </a:spcBef>
              <a:buFont typeface="Arial" pitchFamily="34" charset="0"/>
              <a:buChar char="•"/>
            </a:pPr>
            <a:r>
              <a:rPr lang="en-US" dirty="0" smtClean="0"/>
              <a:t> Transferring the generated report over the network to remote printers can take extra time.</a:t>
            </a:r>
          </a:p>
          <a:p>
            <a:pPr eaLnBrk="1" hangingPunct="1">
              <a:lnSpc>
                <a:spcPct val="80000"/>
              </a:lnSpc>
              <a:spcBef>
                <a:spcPct val="0"/>
              </a:spcBef>
              <a:buFont typeface="Arial" pitchFamily="34" charset="0"/>
              <a:buChar char="•"/>
            </a:pPr>
            <a:r>
              <a:rPr lang="en-US" dirty="0" smtClean="0"/>
              <a:t> If output files generated to the server or submitted as batch, remote batch/intensive tasks (such as Invoice Print, Cost Rollups) take a similar time to process as local tasks.</a:t>
            </a:r>
          </a:p>
          <a:p>
            <a:pPr eaLnBrk="1" hangingPunct="1">
              <a:lnSpc>
                <a:spcPct val="80000"/>
              </a:lnSpc>
              <a:spcBef>
                <a:spcPct val="0"/>
              </a:spcBef>
              <a:buFont typeface="Arial" pitchFamily="34" charset="0"/>
              <a:buChar char="•"/>
            </a:pPr>
            <a:r>
              <a:rPr lang="en-US" dirty="0" smtClean="0"/>
              <a:t> Some processes which interactively update the terminal screen (such as MRP) can take up to twice as long on slow networks.</a:t>
            </a:r>
          </a:p>
          <a:p>
            <a:pPr eaLnBrk="1" hangingPunct="1">
              <a:lnSpc>
                <a:spcPct val="80000"/>
              </a:lnSpc>
              <a:spcBef>
                <a:spcPct val="0"/>
              </a:spcBef>
            </a:pPr>
            <a:endParaRPr lang="en-US" dirty="0" smtClean="0"/>
          </a:p>
          <a:p>
            <a:pPr eaLnBrk="1" hangingPunct="1">
              <a:lnSpc>
                <a:spcPct val="80000"/>
              </a:lnSpc>
              <a:spcBef>
                <a:spcPct val="0"/>
              </a:spcBef>
            </a:pPr>
            <a:r>
              <a:rPr lang="en-US" dirty="0" smtClean="0"/>
              <a:t>Given good server performance, optimal routing, adequate bandwidth, and low rates of data collision, sessions connecting from a remote network in the 50ms to 250ms latency range show the following:</a:t>
            </a:r>
          </a:p>
          <a:p>
            <a:pPr eaLnBrk="1" hangingPunct="1">
              <a:lnSpc>
                <a:spcPct val="80000"/>
              </a:lnSpc>
              <a:spcBef>
                <a:spcPct val="0"/>
              </a:spcBef>
              <a:buFont typeface="Arial" pitchFamily="34" charset="0"/>
              <a:buChar char="•"/>
            </a:pPr>
            <a:r>
              <a:rPr lang="en-US" dirty="0" smtClean="0"/>
              <a:t> Interactive/data entry tasks can take several times longer than local tasks to provide a response.</a:t>
            </a:r>
          </a:p>
          <a:p>
            <a:pPr eaLnBrk="1" hangingPunct="1">
              <a:lnSpc>
                <a:spcPct val="80000"/>
              </a:lnSpc>
              <a:spcBef>
                <a:spcPct val="0"/>
              </a:spcBef>
              <a:buFont typeface="Arial" pitchFamily="34" charset="0"/>
              <a:buChar char="•"/>
            </a:pPr>
            <a:r>
              <a:rPr lang="en-US" dirty="0" smtClean="0"/>
              <a:t> However, the absolute end-user response times are still expected to be within the typical boundaries of service level agreements / user acceptance.</a:t>
            </a:r>
          </a:p>
          <a:p>
            <a:pPr eaLnBrk="1" hangingPunct="1">
              <a:lnSpc>
                <a:spcPct val="80000"/>
              </a:lnSpc>
              <a:spcBef>
                <a:spcPct val="0"/>
              </a:spcBef>
              <a:buFont typeface="Arial" pitchFamily="34" charset="0"/>
              <a:buChar char="•"/>
            </a:pPr>
            <a:r>
              <a:rPr lang="en-US" dirty="0" smtClean="0"/>
              <a:t> Less than 0.5 seconds for field-to-field and less than 1 second for screen-to-screen navigation</a:t>
            </a:r>
          </a:p>
          <a:p>
            <a:pPr eaLnBrk="1" hangingPunct="1">
              <a:lnSpc>
                <a:spcPct val="80000"/>
              </a:lnSpc>
              <a:spcBef>
                <a:spcPct val="0"/>
              </a:spcBef>
              <a:buFont typeface="Arial" pitchFamily="34" charset="0"/>
              <a:buChar char="•"/>
            </a:pPr>
            <a:r>
              <a:rPr lang="en-US" dirty="0" smtClean="0"/>
              <a:t> Good levels of sustained end-user productivity</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Slide Image Placeholder 1"/>
          <p:cNvSpPr>
            <a:spLocks noGrp="1" noRot="1" noChangeAspect="1"/>
          </p:cNvSpPr>
          <p:nvPr>
            <p:ph type="sldImg"/>
          </p:nvPr>
        </p:nvSpPr>
        <p:spPr bwMode="auto">
          <a:noFill/>
          <a:ln>
            <a:solidFill>
              <a:srgbClr val="000000"/>
            </a:solidFill>
            <a:miter lim="800000"/>
            <a:headEnd/>
            <a:tailEnd/>
          </a:ln>
        </p:spPr>
      </p:sp>
      <p:sp>
        <p:nvSpPr>
          <p:cNvPr id="86018" name="Notes Placeholder 2"/>
          <p:cNvSpPr>
            <a:spLocks noGrp="1"/>
          </p:cNvSpPr>
          <p:nvPr>
            <p:ph type="body" idx="1"/>
          </p:nvPr>
        </p:nvSpPr>
        <p:spPr>
          <a:noFill/>
          <a:ln/>
        </p:spPr>
        <p:txBody>
          <a:bodyPr/>
          <a:lstStyle/>
          <a:p>
            <a:pPr eaLnBrk="1" hangingPunct="1">
              <a:spcBef>
                <a:spcPct val="0"/>
              </a:spcBef>
            </a:pPr>
            <a:r>
              <a:rPr lang="en-US" dirty="0" smtClean="0"/>
              <a:t>Green:</a:t>
            </a:r>
            <a:r>
              <a:rPr lang="en-US" baseline="0" dirty="0" smtClean="0"/>
              <a:t> </a:t>
            </a:r>
            <a:r>
              <a:rPr lang="en-US" dirty="0" smtClean="0"/>
              <a:t>Acceptable</a:t>
            </a:r>
          </a:p>
          <a:p>
            <a:pPr eaLnBrk="1" hangingPunct="1">
              <a:spcBef>
                <a:spcPct val="0"/>
              </a:spcBef>
            </a:pPr>
            <a:r>
              <a:rPr lang="en-US" dirty="0" smtClean="0"/>
              <a:t>Yellow:</a:t>
            </a:r>
            <a:r>
              <a:rPr lang="en-US" baseline="0" dirty="0" smtClean="0"/>
              <a:t> </a:t>
            </a:r>
            <a:r>
              <a:rPr lang="en-US" dirty="0" smtClean="0"/>
              <a:t>Be aware</a:t>
            </a:r>
          </a:p>
          <a:p>
            <a:pPr eaLnBrk="1" hangingPunct="1">
              <a:spcBef>
                <a:spcPct val="0"/>
              </a:spcBef>
            </a:pPr>
            <a:r>
              <a:rPr lang="en-US" dirty="0" smtClean="0"/>
              <a:t>Red:</a:t>
            </a:r>
            <a:r>
              <a:rPr lang="en-US" baseline="0" dirty="0" smtClean="0"/>
              <a:t> </a:t>
            </a:r>
            <a:r>
              <a:rPr lang="en-US" dirty="0" smtClean="0"/>
              <a:t>Generally unacceptable</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Slide Image Placeholder 1"/>
          <p:cNvSpPr>
            <a:spLocks noGrp="1" noRot="1" noChangeAspect="1"/>
          </p:cNvSpPr>
          <p:nvPr>
            <p:ph type="sldImg"/>
          </p:nvPr>
        </p:nvSpPr>
        <p:spPr bwMode="auto">
          <a:noFill/>
          <a:ln>
            <a:solidFill>
              <a:srgbClr val="000000"/>
            </a:solidFill>
            <a:miter lim="800000"/>
            <a:headEnd/>
            <a:tailEnd/>
          </a:ln>
        </p:spPr>
      </p:sp>
      <p:sp>
        <p:nvSpPr>
          <p:cNvPr id="88066" name="Notes Placeholder 2"/>
          <p:cNvSpPr>
            <a:spLocks noGrp="1"/>
          </p:cNvSpPr>
          <p:nvPr>
            <p:ph type="body" idx="1"/>
          </p:nvPr>
        </p:nvSpPr>
        <p:spPr>
          <a:noFill/>
          <a:ln/>
        </p:spPr>
        <p:txBody>
          <a:bodyPr/>
          <a:lstStyle/>
          <a:p>
            <a:pPr eaLnBrk="1" hangingPunct="1">
              <a:lnSpc>
                <a:spcPct val="80000"/>
              </a:lnSpc>
              <a:spcBef>
                <a:spcPct val="0"/>
              </a:spcBef>
            </a:pPr>
            <a:r>
              <a:rPr lang="en-US" dirty="0" err="1" smtClean="0"/>
              <a:t>Vmware</a:t>
            </a:r>
            <a:r>
              <a:rPr lang="en-US" dirty="0" smtClean="0"/>
              <a:t> </a:t>
            </a:r>
            <a:r>
              <a:rPr lang="en-US" dirty="0" err="1" smtClean="0"/>
              <a:t>vSphere</a:t>
            </a:r>
            <a:r>
              <a:rPr lang="en-US" dirty="0" smtClean="0"/>
              <a:t> can supply up to 85% of the responsiveness and capacity of a native system install.</a:t>
            </a:r>
          </a:p>
          <a:p>
            <a:pPr eaLnBrk="1" hangingPunct="1">
              <a:lnSpc>
                <a:spcPct val="80000"/>
              </a:lnSpc>
              <a:spcBef>
                <a:spcPct val="0"/>
              </a:spcBef>
            </a:pPr>
            <a:endParaRPr lang="en-US" dirty="0" smtClean="0"/>
          </a:p>
          <a:p>
            <a:pPr eaLnBrk="1" hangingPunct="1">
              <a:lnSpc>
                <a:spcPct val="80000"/>
              </a:lnSpc>
              <a:spcBef>
                <a:spcPct val="0"/>
              </a:spcBef>
            </a:pPr>
            <a:r>
              <a:rPr lang="en-US" dirty="0" err="1" smtClean="0"/>
              <a:t>Vmware</a:t>
            </a:r>
            <a:r>
              <a:rPr lang="en-US" dirty="0" smtClean="0"/>
              <a:t> has an absolute maximum ceiling on disk I/Os per second. The ceiling is 120k per VM and 350k per host.</a:t>
            </a:r>
          </a:p>
          <a:p>
            <a:pPr eaLnBrk="1" hangingPunct="1">
              <a:lnSpc>
                <a:spcPct val="80000"/>
              </a:lnSpc>
              <a:spcBef>
                <a:spcPct val="0"/>
              </a:spcBef>
            </a:pPr>
            <a:endParaRPr lang="en-US" dirty="0" smtClean="0"/>
          </a:p>
          <a:p>
            <a:pPr eaLnBrk="1" hangingPunct="1">
              <a:lnSpc>
                <a:spcPct val="80000"/>
              </a:lnSpc>
              <a:spcBef>
                <a:spcPct val="0"/>
              </a:spcBef>
            </a:pPr>
            <a:r>
              <a:rPr lang="en-US" dirty="0" smtClean="0"/>
              <a:t>An entry-level SAN provides around 140k per second.</a:t>
            </a:r>
          </a:p>
          <a:p>
            <a:pPr eaLnBrk="1" hangingPunct="1">
              <a:lnSpc>
                <a:spcPct val="80000"/>
              </a:lnSpc>
              <a:spcBef>
                <a:spcPct val="0"/>
              </a:spcBef>
            </a:pPr>
            <a:endParaRPr lang="en-US" dirty="0" smtClean="0"/>
          </a:p>
          <a:p>
            <a:pPr eaLnBrk="1" hangingPunct="1">
              <a:lnSpc>
                <a:spcPct val="80000"/>
              </a:lnSpc>
              <a:spcBef>
                <a:spcPct val="0"/>
              </a:spcBef>
            </a:pPr>
            <a:r>
              <a:rPr lang="en-US" dirty="0" smtClean="0"/>
              <a:t>A mid- to high-level SAN can provide around 350k per second with bursts up to 1000k per second.</a:t>
            </a:r>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a:p>
            <a:pPr eaLnBrk="1" hangingPunct="1">
              <a:lnSpc>
                <a:spcPct val="80000"/>
              </a:lnSpc>
              <a:spcBef>
                <a:spcPct val="0"/>
              </a:spcBef>
            </a:pPr>
            <a:endParaRPr lang="en-US"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Slide Image Placeholder 1"/>
          <p:cNvSpPr>
            <a:spLocks noGrp="1" noRot="1" noChangeAspect="1" noTextEdit="1"/>
          </p:cNvSpPr>
          <p:nvPr>
            <p:ph type="sldImg"/>
          </p:nvPr>
        </p:nvSpPr>
        <p:spPr bwMode="auto">
          <a:noFill/>
          <a:ln>
            <a:solidFill>
              <a:srgbClr val="000000"/>
            </a:solidFill>
            <a:miter lim="800000"/>
            <a:headEnd/>
            <a:tailEnd/>
          </a:ln>
        </p:spPr>
      </p:sp>
      <p:sp>
        <p:nvSpPr>
          <p:cNvPr id="90114" name="Notes Placeholder 2"/>
          <p:cNvSpPr>
            <a:spLocks noGrp="1"/>
          </p:cNvSpPr>
          <p:nvPr>
            <p:ph type="body" idx="1"/>
          </p:nvPr>
        </p:nvSpPr>
        <p:spPr>
          <a:noFill/>
          <a:ln/>
        </p:spPr>
        <p:txBody>
          <a:bodyPr/>
          <a:lstStyle/>
          <a:p>
            <a:pPr eaLnBrk="1" hangingPunct="1">
              <a:spcBef>
                <a:spcPct val="0"/>
              </a:spcBef>
            </a:pPr>
            <a:endParaRPr lang="en-US" smtClean="0"/>
          </a:p>
        </p:txBody>
      </p:sp>
      <p:sp>
        <p:nvSpPr>
          <p:cNvPr id="90115" name="Slide Number Placeholder 3"/>
          <p:cNvSpPr>
            <a:spLocks noGrp="1"/>
          </p:cNvSpPr>
          <p:nvPr>
            <p:ph type="sldNum" sz="quarter" idx="5"/>
          </p:nvPr>
        </p:nvSpPr>
        <p:spPr>
          <a:noFill/>
        </p:spPr>
        <p:txBody>
          <a:bodyPr/>
          <a:lstStyle/>
          <a:p>
            <a:fld id="{B926BECB-2389-4D0E-80BA-8903DC785F93}" type="slidenum">
              <a:rPr lang="en-US" smtClean="0"/>
              <a:pPr/>
              <a:t>51</a:t>
            </a:fld>
            <a:endParaRPr 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Slide Image Placeholder 1"/>
          <p:cNvSpPr>
            <a:spLocks noGrp="1" noRot="1" noChangeAspect="1"/>
          </p:cNvSpPr>
          <p:nvPr>
            <p:ph type="sldImg"/>
          </p:nvPr>
        </p:nvSpPr>
        <p:spPr bwMode="auto">
          <a:noFill/>
          <a:ln>
            <a:solidFill>
              <a:srgbClr val="000000"/>
            </a:solidFill>
            <a:miter lim="800000"/>
            <a:headEnd/>
            <a:tailEnd/>
          </a:ln>
        </p:spPr>
      </p:sp>
      <p:sp>
        <p:nvSpPr>
          <p:cNvPr id="92162" name="Notes Placeholder 2"/>
          <p:cNvSpPr>
            <a:spLocks noGrp="1"/>
          </p:cNvSpPr>
          <p:nvPr>
            <p:ph type="body" idx="1"/>
          </p:nvPr>
        </p:nvSpPr>
        <p:spPr>
          <a:noFill/>
          <a:ln/>
        </p:spPr>
        <p:txBody>
          <a:bodyPr/>
          <a:lstStyle/>
          <a:p>
            <a:pPr eaLnBrk="1" hangingPunct="1">
              <a:lnSpc>
                <a:spcPct val="80000"/>
              </a:lnSpc>
              <a:spcBef>
                <a:spcPct val="0"/>
              </a:spcBef>
            </a:pPr>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Slide Image Placeholder 1"/>
          <p:cNvSpPr>
            <a:spLocks noGrp="1" noRot="1" noChangeAspect="1" noTextEdit="1"/>
          </p:cNvSpPr>
          <p:nvPr>
            <p:ph type="sldImg"/>
          </p:nvPr>
        </p:nvSpPr>
        <p:spPr bwMode="auto">
          <a:noFill/>
          <a:ln>
            <a:solidFill>
              <a:srgbClr val="000000"/>
            </a:solidFill>
            <a:miter lim="800000"/>
            <a:headEnd/>
            <a:tailEnd/>
          </a:ln>
        </p:spPr>
      </p:sp>
      <p:sp>
        <p:nvSpPr>
          <p:cNvPr id="24578"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Slide Image Placeholder 1"/>
          <p:cNvSpPr>
            <a:spLocks noGrp="1" noRot="1" noChangeAspect="1"/>
          </p:cNvSpPr>
          <p:nvPr>
            <p:ph type="sldImg"/>
          </p:nvPr>
        </p:nvSpPr>
        <p:spPr bwMode="auto">
          <a:noFill/>
          <a:ln>
            <a:solidFill>
              <a:srgbClr val="000000"/>
            </a:solidFill>
            <a:miter lim="800000"/>
            <a:headEnd/>
            <a:tailEnd/>
          </a:ln>
        </p:spPr>
      </p:sp>
      <p:sp>
        <p:nvSpPr>
          <p:cNvPr id="94210" name="Notes Placeholder 2"/>
          <p:cNvSpPr>
            <a:spLocks noGrp="1"/>
          </p:cNvSpPr>
          <p:nvPr>
            <p:ph type="body" idx="1"/>
          </p:nvPr>
        </p:nvSpPr>
        <p:spPr>
          <a:noFill/>
          <a:ln/>
        </p:spPr>
        <p:txBody>
          <a:bodyPr/>
          <a:lstStyle/>
          <a:p>
            <a:pPr eaLnBrk="1" hangingPunct="1">
              <a:spcBef>
                <a:spcPct val="0"/>
              </a:spcBef>
            </a:pPr>
            <a:r>
              <a:rPr lang="en-US" dirty="0" smtClean="0"/>
              <a:t>But some batch processes can run up to 20% slower.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Slide Image Placeholder 1"/>
          <p:cNvSpPr>
            <a:spLocks noGrp="1" noRot="1" noChangeAspect="1"/>
          </p:cNvSpPr>
          <p:nvPr>
            <p:ph type="sldImg"/>
          </p:nvPr>
        </p:nvSpPr>
        <p:spPr bwMode="auto">
          <a:noFill/>
          <a:ln>
            <a:solidFill>
              <a:srgbClr val="000000"/>
            </a:solidFill>
            <a:miter lim="800000"/>
            <a:headEnd/>
            <a:tailEnd/>
          </a:ln>
        </p:spPr>
      </p:sp>
      <p:sp>
        <p:nvSpPr>
          <p:cNvPr id="26626"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Slide Image Placeholder 1"/>
          <p:cNvSpPr>
            <a:spLocks noGrp="1" noRot="1" noChangeAspect="1"/>
          </p:cNvSpPr>
          <p:nvPr>
            <p:ph type="sldImg"/>
          </p:nvPr>
        </p:nvSpPr>
        <p:spPr bwMode="auto">
          <a:noFill/>
          <a:ln>
            <a:solidFill>
              <a:srgbClr val="000000"/>
            </a:solidFill>
            <a:miter lim="800000"/>
            <a:headEnd/>
            <a:tailEnd/>
          </a:ln>
        </p:spPr>
      </p:sp>
      <p:sp>
        <p:nvSpPr>
          <p:cNvPr id="28674" name="Notes Placeholder 2"/>
          <p:cNvSpPr>
            <a:spLocks noGrp="1"/>
          </p:cNvSpPr>
          <p:nvPr>
            <p:ph type="body" idx="1"/>
          </p:nvPr>
        </p:nvSpPr>
        <p:spPr>
          <a:noFill/>
          <a:ln/>
        </p:spPr>
        <p:txBody>
          <a:bodyPr/>
          <a:lstStyle/>
          <a:p>
            <a:pPr eaLnBrk="1" hangingPunct="1">
              <a:spcBef>
                <a:spcPct val="0"/>
              </a:spcBef>
            </a:pPr>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p:cNvSpPr>
          <p:nvPr>
            <p:ph type="sldImg"/>
          </p:nvPr>
        </p:nvSpPr>
        <p:spPr bwMode="auto">
          <a:noFill/>
          <a:ln>
            <a:solidFill>
              <a:srgbClr val="000000"/>
            </a:solidFill>
            <a:miter lim="800000"/>
            <a:headEnd/>
            <a:tailEnd/>
          </a:ln>
        </p:spPr>
      </p:sp>
      <p:sp>
        <p:nvSpPr>
          <p:cNvPr id="31746"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In the past,</a:t>
            </a:r>
            <a:r>
              <a:rPr lang="en-US" baseline="0" dirty="0" smtClean="0">
                <a:solidFill>
                  <a:srgbClr val="737373"/>
                </a:solidFill>
              </a:rPr>
              <a:t> </a:t>
            </a:r>
            <a:r>
              <a:rPr lang="en-US" dirty="0" smtClean="0">
                <a:solidFill>
                  <a:srgbClr val="737373"/>
                </a:solidFill>
              </a:rPr>
              <a:t>QAD</a:t>
            </a:r>
            <a:r>
              <a:rPr lang="en-US" baseline="0" dirty="0" smtClean="0">
                <a:solidFill>
                  <a:srgbClr val="737373"/>
                </a:solidFill>
              </a:rPr>
              <a:t> </a:t>
            </a:r>
            <a:r>
              <a:rPr lang="en-US" dirty="0" smtClean="0">
                <a:solidFill>
                  <a:srgbClr val="737373"/>
                </a:solidFill>
              </a:rPr>
              <a:t>released the core ERP product with such versions as eB2, eB2.1 and QAD 2007.</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Slide Image Placeholder 1"/>
          <p:cNvSpPr>
            <a:spLocks noGrp="1" noRot="1" noChangeAspect="1"/>
          </p:cNvSpPr>
          <p:nvPr>
            <p:ph type="sldImg"/>
          </p:nvPr>
        </p:nvSpPr>
        <p:spPr bwMode="auto">
          <a:noFill/>
          <a:ln>
            <a:solidFill>
              <a:srgbClr val="000000"/>
            </a:solidFill>
            <a:miter lim="800000"/>
            <a:headEnd/>
            <a:tailEnd/>
          </a:ln>
        </p:spPr>
      </p:sp>
      <p:sp>
        <p:nvSpPr>
          <p:cNvPr id="33794" name="Notes Placeholder 2"/>
          <p:cNvSpPr>
            <a:spLocks noGrp="1"/>
          </p:cNvSpPr>
          <p:nvPr>
            <p:ph type="body" idx="1"/>
          </p:nvPr>
        </p:nvSpPr>
        <p:spPr>
          <a:noFill/>
          <a:ln/>
        </p:spPr>
        <p:txBody>
          <a:bodyPr/>
          <a:lstStyle/>
          <a:p>
            <a:pPr eaLnBrk="1" hangingPunct="1">
              <a:spcBef>
                <a:spcPct val="0"/>
              </a:spcBef>
            </a:pPr>
            <a:r>
              <a:rPr lang="en-US" dirty="0" smtClean="0">
                <a:solidFill>
                  <a:srgbClr val="737373"/>
                </a:solidFill>
              </a:rPr>
              <a:t>The previous financials module was rewritten. None of the earlier code or schema remain. The architecture of the code is also new. It was written in a business-object / SOA style.</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lide Image Placeholder 1"/>
          <p:cNvSpPr>
            <a:spLocks noGrp="1" noRot="1" noChangeAspect="1"/>
          </p:cNvSpPr>
          <p:nvPr>
            <p:ph type="sldImg"/>
          </p:nvPr>
        </p:nvSpPr>
        <p:spPr bwMode="auto">
          <a:noFill/>
          <a:ln>
            <a:solidFill>
              <a:srgbClr val="000000"/>
            </a:solidFill>
            <a:miter lim="800000"/>
            <a:headEnd/>
            <a:tailEnd/>
          </a:ln>
        </p:spPr>
      </p:sp>
      <p:sp>
        <p:nvSpPr>
          <p:cNvPr id="35842" name="Notes Placeholder 2"/>
          <p:cNvSpPr>
            <a:spLocks noGrp="1"/>
          </p:cNvSpPr>
          <p:nvPr>
            <p:ph type="body" idx="1"/>
          </p:nvPr>
        </p:nvSpPr>
        <p:spPr>
          <a:noFill/>
          <a:ln/>
        </p:spPr>
        <p:txBody>
          <a:bodyPr/>
          <a:lstStyle/>
          <a:p>
            <a:pPr eaLnBrk="1" hangingPunct="1">
              <a:spcBef>
                <a:spcPct val="0"/>
              </a:spcBef>
            </a:pPr>
            <a:r>
              <a:rPr lang="en-US" dirty="0" smtClean="0"/>
              <a:t>The first level is the .NET UI with this plug-in model. It provides a perfect home for an integration point. </a:t>
            </a:r>
          </a:p>
          <a:p>
            <a:pPr eaLnBrk="1" hangingPunct="1">
              <a:spcBef>
                <a:spcPct val="0"/>
              </a:spcBef>
            </a:pPr>
            <a:endParaRPr lang="en-US" dirty="0" smtClean="0"/>
          </a:p>
          <a:p>
            <a:pPr eaLnBrk="1" hangingPunct="1">
              <a:spcBef>
                <a:spcPct val="0"/>
              </a:spcBef>
            </a:pPr>
            <a:r>
              <a:rPr lang="en-US" dirty="0" smtClean="0"/>
              <a:t>The Finance product was already written in a native .NET User Interface. It is the only interface in the product; there is no character interface for Finance. </a:t>
            </a:r>
          </a:p>
          <a:p>
            <a:pPr eaLnBrk="1" hangingPunct="1">
              <a:spcBef>
                <a:spcPct val="0"/>
              </a:spcBef>
            </a:pPr>
            <a:endParaRPr lang="en-US" dirty="0" smtClean="0"/>
          </a:p>
          <a:p>
            <a:pPr eaLnBrk="1" hangingPunct="1">
              <a:spcBef>
                <a:spcPct val="0"/>
              </a:spcBef>
            </a:pPr>
            <a:r>
              <a:rPr lang="en-US" dirty="0" smtClean="0"/>
              <a:t>As a result, there are already the outer wrapping applications for things like logging in. The first step was to pull that out into its own, really to conform to the plug-in interface. At that point, the plug-in interface was being defined and used the Finance product as the prototype model.</a:t>
            </a:r>
          </a:p>
          <a:p>
            <a:pPr eaLnBrk="1" hangingPunct="1">
              <a:spcBef>
                <a:spcPct val="0"/>
              </a:spcBef>
            </a:pPr>
            <a:endParaRPr lang="en-US" dirty="0" smtClean="0"/>
          </a:p>
          <a:p>
            <a:pPr eaLnBrk="1" hangingPunct="1">
              <a:spcBef>
                <a:spcPct val="0"/>
              </a:spcBef>
            </a:pPr>
            <a:r>
              <a:rPr lang="en-US" dirty="0" smtClean="0"/>
              <a:t>This first level of integration is similar to putting the plug-in interface around the Finance product and allowing it to be launched from .NET UI menu system.</a:t>
            </a:r>
          </a:p>
          <a:p>
            <a:pPr eaLnBrk="1" hangingPunct="1">
              <a:spcBef>
                <a:spcPct val="0"/>
              </a:spcBef>
            </a:pPr>
            <a:endParaRPr lang="en-US" dirty="0" smtClean="0"/>
          </a:p>
          <a:p>
            <a:pPr eaLnBrk="1" hangingPunct="1">
              <a:spcBef>
                <a:spcPct val="0"/>
              </a:spcBef>
            </a:pPr>
            <a:endParaRPr lang="en-US" dirty="0" smtClean="0"/>
          </a:p>
          <a:p>
            <a:pPr eaLnBrk="1" hangingPunct="1">
              <a:spcBef>
                <a:spcPct val="0"/>
              </a:spcBef>
            </a:pPr>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a:noFill/>
          <a:ln/>
        </p:spPr>
        <p:txBody>
          <a:bodyPr/>
          <a:lstStyle/>
          <a:p>
            <a:pPr eaLnBrk="1" hangingPunct="1">
              <a:lnSpc>
                <a:spcPct val="80000"/>
              </a:lnSpc>
              <a:spcBef>
                <a:spcPct val="0"/>
              </a:spcBef>
            </a:pPr>
            <a:r>
              <a:rPr lang="en-US" sz="1100" dirty="0" smtClean="0"/>
              <a:t>Encapsulation of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Each layer offers several clearly defined services. These services have interfaces that describe how the services can be used.</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presentation layer, the </a:t>
            </a:r>
            <a:r>
              <a:rPr lang="en-US" sz="1100" dirty="0" err="1" smtClean="0"/>
              <a:t>AppShell</a:t>
            </a:r>
            <a:r>
              <a:rPr lang="en-US" sz="1100" dirty="0" smtClean="0"/>
              <a:t> offers a plug-in architecture of a framework that calls/combines services.</a:t>
            </a:r>
          </a:p>
          <a:p>
            <a:pPr eaLnBrk="1" hangingPunct="1">
              <a:lnSpc>
                <a:spcPct val="80000"/>
              </a:lnSpc>
              <a:spcBef>
                <a:spcPct val="0"/>
              </a:spcBef>
            </a:pPr>
            <a:endParaRPr lang="en-US" sz="1100" dirty="0" smtClean="0"/>
          </a:p>
          <a:p>
            <a:pPr eaLnBrk="1" hangingPunct="1">
              <a:lnSpc>
                <a:spcPct val="80000"/>
              </a:lnSpc>
              <a:spcBef>
                <a:spcPct val="0"/>
              </a:spcBef>
            </a:pPr>
            <a:r>
              <a:rPr lang="en-US" sz="1100" smtClean="0"/>
              <a:t>For example, on the app layer, specific components provide central functionality for the backend. This can be technical in nature, like Session (for session management), Transaction (for logical transactions), and Translations, or functional in nature, like Item, General Ledger, and so on. These components have clearly defined interfaces that any external consumer (whether it is the UI, or another party that integrates with the application core services) can call.</a:t>
            </a:r>
            <a:endParaRPr lang="en-US" sz="1100" dirty="0" smtClean="0"/>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For example, on the data access layer, the connection to the database, the possible queries, and updates are implemented in a component. This component has a clear interface. All business components in the system use it to get to the data. This functionality brings a powerful level of abstraction to the application.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Responsibility of each layer: </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Presentation: User interaction. Provide the user access to the data (show the data on the screen), navigation in the system, provide the application menu, integration of the application on the client/UI level, and so 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Web: Transport Mechanism</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Application: Access to the data, calculation of data, validation of data, updates in related objects, query capabilities, meta information about objects, and so on.</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Data access: Data retrieval and data update.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The layering of the application allows components to more easily to evolve to other technologies and to be more independent. UI technology is moving much faster than the technology used for the business logic. This difference is why it is important to have the separation in layers and for the access to the services in the layers to always go through predefined interfaces.</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It is also important that the application functions follow a limited number of application patterns. This approach allows for easier customization and extensions of the standard functionality at a later stage.</a:t>
            </a:r>
          </a:p>
          <a:p>
            <a:pPr eaLnBrk="1" hangingPunct="1">
              <a:lnSpc>
                <a:spcPct val="80000"/>
              </a:lnSpc>
              <a:spcBef>
                <a:spcPct val="0"/>
              </a:spcBef>
            </a:pPr>
            <a:endParaRPr lang="en-US" sz="1100" dirty="0" smtClean="0"/>
          </a:p>
          <a:p>
            <a:pPr eaLnBrk="1" hangingPunct="1">
              <a:lnSpc>
                <a:spcPct val="80000"/>
              </a:lnSpc>
              <a:spcBef>
                <a:spcPct val="0"/>
              </a:spcBef>
            </a:pPr>
            <a:r>
              <a:rPr lang="en-US" sz="1100" dirty="0" smtClean="0"/>
              <a:t>Note: Technical or performance constraints can, in specific areas, override the QRA.</a:t>
            </a:r>
          </a:p>
          <a:p>
            <a:pPr eaLnBrk="1" hangingPunct="1">
              <a:lnSpc>
                <a:spcPct val="80000"/>
              </a:lnSpc>
              <a:spcBef>
                <a:spcPct val="0"/>
              </a:spcBef>
            </a:pPr>
            <a:endParaRPr lang="en-US" sz="1100" dirty="0" smtClean="0"/>
          </a:p>
          <a:p>
            <a:pPr eaLnBrk="1" hangingPunct="1">
              <a:lnSpc>
                <a:spcPct val="80000"/>
              </a:lnSpc>
              <a:spcBef>
                <a:spcPct val="0"/>
              </a:spcBef>
            </a:pPr>
            <a:endParaRPr lang="en-US" sz="1100" dirty="0" smtClean="0"/>
          </a:p>
          <a:p>
            <a:pPr eaLnBrk="1" hangingPunct="1">
              <a:lnSpc>
                <a:spcPct val="80000"/>
              </a:lnSpc>
              <a:spcBef>
                <a:spcPct val="0"/>
              </a:spcBef>
            </a:pPr>
            <a:endParaRPr lang="en-US" sz="1100" b="1"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1371600" y="1130300"/>
            <a:ext cx="7404098" cy="4691063"/>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3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fld id="{09DA84BC-4D17-469A-966D-23228270E3CB}" type="datetimeFigureOut">
              <a:rPr lang="en-US"/>
              <a:pPr>
                <a:defRPr/>
              </a:pPr>
              <a:t>4/10/2015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fontAlgn="auto">
              <a:spcBef>
                <a:spcPts val="0"/>
              </a:spcBef>
              <a:spcAft>
                <a:spcPts val="0"/>
              </a:spcAft>
              <a:defRPr>
                <a:latin typeface="+mn-lt"/>
              </a:defRPr>
            </a:lvl1pPr>
          </a:lstStyle>
          <a:p>
            <a:pPr>
              <a:defRPr/>
            </a:pPr>
            <a:fld id="{9C389064-F824-4D40-8F98-AFA3D3AF3A6D}"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339725" y="1130300"/>
            <a:ext cx="8435974" cy="4691063"/>
          </a:xfrm>
          <a:prstGeom prst="rect">
            <a:avLst/>
          </a:prstGeom>
        </p:spPr>
        <p:txBody>
          <a:bodyPr>
            <a:normAutofit/>
          </a:bodyPr>
          <a:lstStyle>
            <a:lvl1pPr marL="0" indent="0" algn="ctr">
              <a:spcBef>
                <a:spcPts val="1200"/>
              </a:spcBef>
              <a:buClr>
                <a:schemeClr val="accent6"/>
              </a:buClr>
              <a:buNone/>
              <a:defRPr sz="6600" b="0">
                <a:solidFill>
                  <a:srgbClr val="666666"/>
                </a:solidFill>
                <a:latin typeface="Century Gothic" pitchFamily="34" charset="0"/>
              </a:defRPr>
            </a:lvl1pPr>
            <a:lvl2pPr marL="534988" indent="-268288">
              <a:spcBef>
                <a:spcPts val="1200"/>
              </a:spcBef>
              <a:buClr>
                <a:schemeClr val="accent6"/>
              </a:buClr>
              <a:tabLst/>
              <a:defRPr sz="2200">
                <a:solidFill>
                  <a:schemeClr val="tx1">
                    <a:lumMod val="65000"/>
                    <a:lumOff val="35000"/>
                  </a:schemeClr>
                </a:solidFill>
                <a:latin typeface="Century Gothic" pitchFamily="34" charset="0"/>
              </a:defRPr>
            </a:lvl2pPr>
            <a:lvl3pPr marL="715963" indent="-180975">
              <a:spcBef>
                <a:spcPts val="1200"/>
              </a:spcBef>
              <a:buClr>
                <a:schemeClr val="accent6"/>
              </a:buClr>
              <a:defRPr sz="2000">
                <a:solidFill>
                  <a:schemeClr val="tx1">
                    <a:lumMod val="65000"/>
                    <a:lumOff val="35000"/>
                  </a:schemeClr>
                </a:solidFill>
                <a:latin typeface="Century Gothic" pitchFamily="34" charset="0"/>
              </a:defRPr>
            </a:lvl3pPr>
            <a:lvl4pPr marL="982663" indent="-266700">
              <a:spcBef>
                <a:spcPts val="1200"/>
              </a:spcBef>
              <a:buClr>
                <a:schemeClr val="accent6"/>
              </a:buClr>
              <a:defRPr sz="1800">
                <a:solidFill>
                  <a:schemeClr val="tx1">
                    <a:lumMod val="65000"/>
                    <a:lumOff val="35000"/>
                  </a:schemeClr>
                </a:solidFill>
                <a:latin typeface="Century Gothic" pitchFamily="34" charset="0"/>
              </a:defRPr>
            </a:lvl4pPr>
            <a:lvl5pPr marL="1165225" indent="-182563">
              <a:spcBef>
                <a:spcPts val="1200"/>
              </a:spcBef>
              <a:buClr>
                <a:schemeClr val="accent6"/>
              </a:buClr>
              <a:defRPr sz="1800">
                <a:solidFill>
                  <a:schemeClr val="tx1">
                    <a:lumMod val="65000"/>
                    <a:lumOff val="35000"/>
                  </a:schemeClr>
                </a:solidFill>
                <a:latin typeface="Century Gothic" pitchFamily="34" charset="0"/>
              </a:defRPr>
            </a:lvl5pPr>
          </a:lstStyle>
          <a:p>
            <a:pPr lvl="0"/>
            <a:r>
              <a:rPr lang="en-US" smtClean="0"/>
              <a:t>Click to edit Master text styles</a:t>
            </a:r>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871932" y="6054724"/>
            <a:ext cx="7014893"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Content Placeholder 2"/>
          <p:cNvSpPr>
            <a:spLocks noGrp="1"/>
          </p:cNvSpPr>
          <p:nvPr>
            <p:ph sz="half" idx="1"/>
          </p:nvPr>
        </p:nvSpPr>
        <p:spPr>
          <a:xfrm>
            <a:off x="461963" y="1130300"/>
            <a:ext cx="3895725"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defTabSz="801688">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743450" y="1130300"/>
            <a:ext cx="3900217" cy="4691063"/>
          </a:xfrm>
          <a:prstGeom prst="rect">
            <a:avLst/>
          </a:prstGeom>
        </p:spPr>
        <p:txBody>
          <a:bodyPr>
            <a:normAutofit/>
          </a:bodyPr>
          <a:lstStyle>
            <a:lvl1pPr marL="266700" indent="-266700">
              <a:spcBef>
                <a:spcPts val="1200"/>
              </a:spcBef>
              <a:buClr>
                <a:schemeClr val="accent6"/>
              </a:buClr>
              <a:defRPr sz="24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Subtitle 2"/>
          <p:cNvSpPr>
            <a:spLocks noGrp="1"/>
          </p:cNvSpPr>
          <p:nvPr>
            <p:ph type="subTitle" idx="13"/>
          </p:nvPr>
        </p:nvSpPr>
        <p:spPr>
          <a:xfrm>
            <a:off x="173037" y="341313"/>
            <a:ext cx="7650163"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02921" y="6054724"/>
            <a:ext cx="7083904" cy="803275"/>
          </a:xfrm>
        </p:spPr>
        <p:txBody>
          <a:bodyPr>
            <a:normAutofit/>
          </a:bodyPr>
          <a:lstStyle>
            <a:lvl1pPr>
              <a:defRPr sz="3200">
                <a:solidFill>
                  <a:schemeClr val="bg1">
                    <a:lumMod val="7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1963" y="3151187"/>
            <a:ext cx="8313736" cy="2670175"/>
          </a:xfrm>
          <a:prstGeom prst="rect">
            <a:avLst/>
          </a:prstGeom>
        </p:spPr>
        <p:txBody>
          <a:bodyPr>
            <a:normAutofit/>
          </a:bodyPr>
          <a:lstStyle>
            <a:lvl1pPr marL="266700" indent="-266700">
              <a:spcBef>
                <a:spcPts val="1200"/>
              </a:spcBef>
              <a:buClr>
                <a:schemeClr val="accent6"/>
              </a:buClr>
              <a:defRPr sz="2400" b="0">
                <a:solidFill>
                  <a:srgbClr val="666666"/>
                </a:solidFill>
                <a:latin typeface="Century Gothic" pitchFamily="34" charset="0"/>
              </a:defRPr>
            </a:lvl1pPr>
            <a:lvl2pPr marL="534988" indent="-268288">
              <a:spcBef>
                <a:spcPts val="1200"/>
              </a:spcBef>
              <a:buClr>
                <a:schemeClr val="accent6"/>
              </a:buClr>
              <a:tabLst/>
              <a:defRPr sz="2200" b="0">
                <a:solidFill>
                  <a:srgbClr val="666666"/>
                </a:solidFill>
                <a:latin typeface="Century Gothic" pitchFamily="34" charset="0"/>
              </a:defRPr>
            </a:lvl2pPr>
            <a:lvl3pPr marL="715963" indent="-180975">
              <a:spcBef>
                <a:spcPts val="1200"/>
              </a:spcBef>
              <a:buClr>
                <a:schemeClr val="accent6"/>
              </a:buClr>
              <a:defRPr sz="2000" b="0">
                <a:solidFill>
                  <a:srgbClr val="666666"/>
                </a:solidFill>
                <a:latin typeface="Century Gothic" pitchFamily="34" charset="0"/>
              </a:defRPr>
            </a:lvl3pPr>
            <a:lvl4pPr marL="982663" indent="-266700">
              <a:spcBef>
                <a:spcPts val="1200"/>
              </a:spcBef>
              <a:buClr>
                <a:schemeClr val="accent6"/>
              </a:buClr>
              <a:defRPr sz="1800" b="0">
                <a:solidFill>
                  <a:srgbClr val="666666"/>
                </a:solidFill>
                <a:latin typeface="Century Gothic" pitchFamily="34" charset="0"/>
              </a:defRPr>
            </a:lvl4pPr>
            <a:lvl5pPr marL="1165225" indent="-182563">
              <a:spcBef>
                <a:spcPts val="1200"/>
              </a:spcBef>
              <a:buClr>
                <a:schemeClr val="accent6"/>
              </a:buClr>
              <a:defRPr sz="1800" b="0">
                <a:solidFill>
                  <a:srgbClr val="666666"/>
                </a:solidFill>
                <a:latin typeface="Century Gothic"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3" name="Subtitle 2"/>
          <p:cNvSpPr>
            <a:spLocks noGrp="1"/>
          </p:cNvSpPr>
          <p:nvPr>
            <p:ph type="subTitle" idx="13"/>
          </p:nvPr>
        </p:nvSpPr>
        <p:spPr>
          <a:xfrm>
            <a:off x="173038" y="341313"/>
            <a:ext cx="7650161"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880558" y="6054724"/>
            <a:ext cx="7006267" cy="803275"/>
          </a:xfrm>
        </p:spPr>
        <p:txBody>
          <a:bodyPr>
            <a:normAutofit/>
          </a:bodyPr>
          <a:lstStyle>
            <a:lvl1pPr>
              <a:defRPr sz="3200">
                <a:solidFill>
                  <a:schemeClr val="bg1">
                    <a:lumMod val="75000"/>
                  </a:schemeClr>
                </a:solidFill>
                <a:latin typeface="Century Gothic"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461963" y="1130300"/>
            <a:ext cx="4040188"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1963" y="2041525"/>
            <a:ext cx="4040188" cy="3779838"/>
          </a:xfrm>
          <a:prstGeom prst="rect">
            <a:avLst/>
          </a:prstGeom>
        </p:spPr>
        <p:txBody>
          <a:bodyPr>
            <a:normAutofit/>
          </a:bodyPr>
          <a:lstStyle>
            <a:lvl1pPr marL="266700" indent="-266700">
              <a:buClr>
                <a:schemeClr val="accent6"/>
              </a:buClr>
              <a:defRPr sz="2400">
                <a:solidFill>
                  <a:srgbClr val="666666"/>
                </a:solidFill>
                <a:latin typeface="Century Gothic" pitchFamily="34" charset="0"/>
              </a:defRPr>
            </a:lvl1pPr>
            <a:lvl2pPr marL="534988" indent="-268288">
              <a:buClr>
                <a:schemeClr val="accent6"/>
              </a:buClr>
              <a:defRPr sz="2200">
                <a:solidFill>
                  <a:srgbClr val="666666"/>
                </a:solidFill>
                <a:latin typeface="Century Gothic" pitchFamily="34" charset="0"/>
              </a:defRPr>
            </a:lvl2pPr>
            <a:lvl3pPr marL="715963" indent="-180975">
              <a:buClr>
                <a:schemeClr val="accent6"/>
              </a:buClr>
              <a:defRPr sz="2000">
                <a:solidFill>
                  <a:srgbClr val="666666"/>
                </a:solidFill>
                <a:latin typeface="Century Gothic" pitchFamily="34" charset="0"/>
              </a:defRPr>
            </a:lvl3pPr>
            <a:lvl4pPr marL="982663" indent="-266700">
              <a:buClr>
                <a:schemeClr val="accent6"/>
              </a:buClr>
              <a:defRPr sz="1800">
                <a:solidFill>
                  <a:srgbClr val="666666"/>
                </a:solidFill>
                <a:latin typeface="Century Gothic" pitchFamily="34" charset="0"/>
              </a:defRPr>
            </a:lvl4pPr>
            <a:lvl5pPr marL="1165225" indent="-182563">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743450" y="1130300"/>
            <a:ext cx="3987800" cy="639762"/>
          </a:xfrm>
          <a:prstGeom prst="rect">
            <a:avLst/>
          </a:prstGeom>
        </p:spPr>
        <p:txBody>
          <a:bodyPr anchor="b"/>
          <a:lstStyle>
            <a:lvl1pPr marL="0" indent="0">
              <a:buNone/>
              <a:defRPr sz="2400" b="0">
                <a:solidFill>
                  <a:srgbClr val="666666"/>
                </a:solidFill>
                <a:latin typeface="Century Gothic"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43450" y="2041525"/>
            <a:ext cx="4143375" cy="3779838"/>
          </a:xfrm>
          <a:prstGeom prst="rect">
            <a:avLst/>
          </a:prstGeom>
        </p:spPr>
        <p:txBody>
          <a:bodyPr>
            <a:normAutofit/>
          </a:bodyPr>
          <a:lstStyle>
            <a:lvl1pPr>
              <a:buClr>
                <a:schemeClr val="accent6"/>
              </a:buClr>
              <a:defRPr sz="2400">
                <a:solidFill>
                  <a:srgbClr val="666666"/>
                </a:solidFill>
                <a:latin typeface="Century Gothic" pitchFamily="34" charset="0"/>
              </a:defRPr>
            </a:lvl1pPr>
            <a:lvl2pPr marL="630238" indent="-268288">
              <a:buClr>
                <a:schemeClr val="accent6"/>
              </a:buClr>
              <a:buFont typeface="Arial" pitchFamily="34" charset="0"/>
              <a:buChar char="–"/>
              <a:defRPr sz="2200">
                <a:solidFill>
                  <a:srgbClr val="666666"/>
                </a:solidFill>
                <a:latin typeface="Century Gothic" pitchFamily="34" charset="0"/>
              </a:defRPr>
            </a:lvl2pPr>
            <a:lvl3pPr marL="801688" indent="-171450">
              <a:buClr>
                <a:schemeClr val="accent6"/>
              </a:buClr>
              <a:defRPr sz="2000">
                <a:solidFill>
                  <a:srgbClr val="666666"/>
                </a:solidFill>
                <a:latin typeface="Century Gothic" pitchFamily="34" charset="0"/>
              </a:defRPr>
            </a:lvl3pPr>
            <a:lvl4pPr marL="1077913" indent="-276225">
              <a:buClr>
                <a:schemeClr val="accent6"/>
              </a:buClr>
              <a:defRPr sz="1800">
                <a:solidFill>
                  <a:srgbClr val="666666"/>
                </a:solidFill>
                <a:latin typeface="Century Gothic" pitchFamily="34" charset="0"/>
              </a:defRPr>
            </a:lvl4pPr>
            <a:lvl5pPr marL="1258888" indent="-180975">
              <a:buClr>
                <a:schemeClr val="accent6"/>
              </a:buClr>
              <a:defRPr sz="1800">
                <a:solidFill>
                  <a:srgbClr val="666666"/>
                </a:solidFill>
                <a:latin typeface="Century Gothic" pitchFamily="34" charset="0"/>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Subtitle 2"/>
          <p:cNvSpPr>
            <a:spLocks noGrp="1"/>
          </p:cNvSpPr>
          <p:nvPr>
            <p:ph type="subTitle" idx="13"/>
          </p:nvPr>
        </p:nvSpPr>
        <p:spPr>
          <a:xfrm>
            <a:off x="173038" y="341313"/>
            <a:ext cx="7642494" cy="457200"/>
          </a:xfrm>
          <a:prstGeom prst="rect">
            <a:avLst/>
          </a:prstGeom>
        </p:spPr>
        <p:txBody>
          <a:bodyPr/>
          <a:lstStyle>
            <a:lvl1pPr marL="0" indent="0" algn="l">
              <a:buNone/>
              <a:defRPr sz="1600">
                <a:solidFill>
                  <a:schemeClr val="accent1"/>
                </a:solidFill>
                <a:latin typeface="Century Gothic" pitchFamily="34"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1897811" y="6054724"/>
            <a:ext cx="6989014" cy="803275"/>
          </a:xfrm>
        </p:spPr>
        <p:txBody>
          <a:bodyPr>
            <a:normAutofit/>
          </a:bodyPr>
          <a:lstStyle>
            <a:lvl1pPr>
              <a:defRPr sz="3200">
                <a:solidFill>
                  <a:schemeClr val="bg1">
                    <a:lumMod val="75000"/>
                  </a:schemeClr>
                </a:solidFill>
              </a:defRPr>
            </a:lvl1pPr>
          </a:lstStyle>
          <a:p>
            <a:r>
              <a:rPr lang="en-US" smtClean="0"/>
              <a:t>Click to edit Master title style</a:t>
            </a:r>
            <a:endParaRPr lang="en-GB" dirty="0"/>
          </a:p>
        </p:txBody>
      </p:sp>
      <p:sp>
        <p:nvSpPr>
          <p:cNvPr id="4" name="Content Placeholder 3"/>
          <p:cNvSpPr>
            <a:spLocks noGrp="1"/>
          </p:cNvSpPr>
          <p:nvPr>
            <p:ph sz="half" idx="2"/>
          </p:nvPr>
        </p:nvSpPr>
        <p:spPr>
          <a:xfrm>
            <a:off x="5127624" y="1789113"/>
            <a:ext cx="3516043" cy="4032250"/>
          </a:xfrm>
          <a:prstGeom prst="rect">
            <a:avLst/>
          </a:prstGeom>
        </p:spPr>
        <p:txBody>
          <a:bodyPr>
            <a:normAutofit/>
          </a:bodyPr>
          <a:lstStyle>
            <a:lvl1pPr marL="266700" indent="-266700">
              <a:spcBef>
                <a:spcPts val="1200"/>
              </a:spcBef>
              <a:buClr>
                <a:schemeClr val="accent6"/>
              </a:buClr>
              <a:defRPr sz="2200">
                <a:solidFill>
                  <a:srgbClr val="666666"/>
                </a:solidFill>
                <a:latin typeface="Century Gothic" pitchFamily="34" charset="0"/>
              </a:defRPr>
            </a:lvl1pPr>
            <a:lvl2pPr marL="534988" indent="-268288">
              <a:spcBef>
                <a:spcPts val="1200"/>
              </a:spcBef>
              <a:buClr>
                <a:schemeClr val="accent6"/>
              </a:buClr>
              <a:defRPr sz="2200">
                <a:solidFill>
                  <a:srgbClr val="666666"/>
                </a:solidFill>
                <a:latin typeface="Century Gothic" pitchFamily="34" charset="0"/>
              </a:defRPr>
            </a:lvl2pPr>
            <a:lvl3pPr marL="715963" indent="-180975">
              <a:spcBef>
                <a:spcPts val="1200"/>
              </a:spcBef>
              <a:buClr>
                <a:schemeClr val="accent6"/>
              </a:buClr>
              <a:defRPr sz="2000">
                <a:solidFill>
                  <a:srgbClr val="666666"/>
                </a:solidFill>
                <a:latin typeface="Century Gothic" pitchFamily="34" charset="0"/>
              </a:defRPr>
            </a:lvl3pPr>
            <a:lvl4pPr marL="982663" indent="-266700">
              <a:spcBef>
                <a:spcPts val="1200"/>
              </a:spcBef>
              <a:buClr>
                <a:schemeClr val="accent6"/>
              </a:buClr>
              <a:defRPr sz="1800">
                <a:solidFill>
                  <a:srgbClr val="666666"/>
                </a:solidFill>
                <a:latin typeface="Century Gothic" pitchFamily="34" charset="0"/>
              </a:defRPr>
            </a:lvl4pPr>
            <a:lvl5pPr marL="1165225" indent="-182563">
              <a:spcBef>
                <a:spcPts val="1200"/>
              </a:spcBef>
              <a:buClr>
                <a:schemeClr val="accent6"/>
              </a:buClr>
              <a:defRPr sz="18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Text Placeholder 10"/>
          <p:cNvSpPr>
            <a:spLocks noGrp="1"/>
          </p:cNvSpPr>
          <p:nvPr>
            <p:ph type="body" sz="quarter" idx="14"/>
          </p:nvPr>
        </p:nvSpPr>
        <p:spPr>
          <a:xfrm>
            <a:off x="0" y="0"/>
            <a:ext cx="9144000" cy="1400175"/>
          </a:xfrm>
          <a:prstGeom prst="rect">
            <a:avLst/>
          </a:prstGeom>
          <a:gradFill>
            <a:gsLst>
              <a:gs pos="0">
                <a:schemeClr val="tx1">
                  <a:alpha val="50000"/>
                </a:schemeClr>
              </a:gs>
              <a:gs pos="80000">
                <a:schemeClr val="tx1">
                  <a:lumMod val="50000"/>
                  <a:lumOff val="50000"/>
                  <a:alpha val="50000"/>
                </a:schemeClr>
              </a:gs>
              <a:gs pos="100000">
                <a:schemeClr val="bg1">
                  <a:lumMod val="95000"/>
                  <a:alpha val="50000"/>
                </a:schemeClr>
              </a:gs>
            </a:gsLst>
            <a:lin ang="16200000" scaled="0"/>
          </a:gradFill>
        </p:spPr>
        <p:txBody>
          <a:bodyPr tIns="36000" bIns="36000" anchor="ctr" anchorCtr="0"/>
          <a:lstStyle>
            <a:lvl1pPr algn="ctr">
              <a:spcBef>
                <a:spcPts val="600"/>
              </a:spcBef>
              <a:buFontTx/>
              <a:buNone/>
              <a:defRPr sz="2800">
                <a:solidFill>
                  <a:schemeClr val="bg1"/>
                </a:solidFill>
                <a:effectLst>
                  <a:outerShdw blurRad="38100" dist="38100" dir="2700000" algn="tl">
                    <a:srgbClr val="000000">
                      <a:alpha val="43137"/>
                    </a:srgbClr>
                  </a:outerShdw>
                </a:effectLst>
                <a:latin typeface="Century Gothic" pitchFamily="34" charset="0"/>
              </a:defRPr>
            </a:lvl1pPr>
            <a:lvl2pPr marL="0" indent="0" algn="ctr">
              <a:spcBef>
                <a:spcPts val="0"/>
              </a:spcBef>
              <a:buFontTx/>
              <a:buNone/>
              <a:defRPr sz="2200">
                <a:solidFill>
                  <a:schemeClr val="bg1"/>
                </a:solidFill>
                <a:effectLst>
                  <a:outerShdw blurRad="38100" dist="38100" dir="2700000" algn="tl">
                    <a:srgbClr val="000000">
                      <a:alpha val="43137"/>
                    </a:srgbClr>
                  </a:outerShdw>
                </a:effectLst>
                <a:latin typeface="Century Gothic" pitchFamily="34" charset="0"/>
              </a:defRPr>
            </a:lvl2pPr>
            <a:lvl3pPr>
              <a:defRPr sz="3200">
                <a:solidFill>
                  <a:schemeClr val="bg1"/>
                </a:solidFill>
                <a:effectLst>
                  <a:outerShdw blurRad="38100" dist="38100" dir="2700000" algn="tl">
                    <a:srgbClr val="000000">
                      <a:alpha val="43137"/>
                    </a:srgbClr>
                  </a:outerShdw>
                </a:effectLst>
                <a:latin typeface="Century Gothic" pitchFamily="34" charset="0"/>
              </a:defRPr>
            </a:lvl3pPr>
            <a:lvl4pPr>
              <a:defRPr sz="3200">
                <a:solidFill>
                  <a:schemeClr val="bg1"/>
                </a:solidFill>
                <a:effectLst>
                  <a:outerShdw blurRad="38100" dist="38100" dir="2700000" algn="tl">
                    <a:srgbClr val="000000">
                      <a:alpha val="43137"/>
                    </a:srgbClr>
                  </a:outerShdw>
                </a:effectLst>
                <a:latin typeface="Century Gothic" pitchFamily="34" charset="0"/>
              </a:defRPr>
            </a:lvl4pPr>
            <a:lvl5pPr>
              <a:defRPr sz="3200">
                <a:solidFill>
                  <a:schemeClr val="bg1"/>
                </a:solidFill>
                <a:effectLst>
                  <a:outerShdw blurRad="38100" dist="38100" dir="2700000" algn="tl">
                    <a:srgbClr val="000000">
                      <a:alpha val="43137"/>
                    </a:srgbClr>
                  </a:outerShdw>
                </a:effectLst>
                <a:latin typeface="Century Gothic" pitchFamily="34" charset="0"/>
              </a:defRPr>
            </a:lvl5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grpSp>
        <p:nvGrpSpPr>
          <p:cNvPr id="3" name="Group 74"/>
          <p:cNvGrpSpPr>
            <a:grpSpLocks/>
          </p:cNvGrpSpPr>
          <p:nvPr userDrawn="1"/>
        </p:nvGrpSpPr>
        <p:grpSpPr bwMode="auto">
          <a:xfrm>
            <a:off x="215900" y="685800"/>
            <a:ext cx="4279900" cy="1600200"/>
            <a:chOff x="152400" y="2438400"/>
            <a:chExt cx="4279900" cy="1600200"/>
          </a:xfrm>
        </p:grpSpPr>
        <p:sp>
          <p:nvSpPr>
            <p:cNvPr id="4" name="Rectangle 3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5" name="Group 52"/>
            <p:cNvGrpSpPr>
              <a:grpSpLocks/>
            </p:cNvGrpSpPr>
            <p:nvPr/>
          </p:nvGrpSpPr>
          <p:grpSpPr bwMode="auto">
            <a:xfrm>
              <a:off x="152400" y="2438400"/>
              <a:ext cx="4279900" cy="1600200"/>
              <a:chOff x="152400" y="914400"/>
              <a:chExt cx="4279900" cy="1600200"/>
            </a:xfrm>
          </p:grpSpPr>
          <p:sp>
            <p:nvSpPr>
              <p:cNvPr id="6" name="Rectangle 3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7" name="Rectangle 3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8" name="Group 75"/>
          <p:cNvGrpSpPr>
            <a:grpSpLocks/>
          </p:cNvGrpSpPr>
          <p:nvPr userDrawn="1"/>
        </p:nvGrpSpPr>
        <p:grpSpPr bwMode="auto">
          <a:xfrm>
            <a:off x="215900" y="2438400"/>
            <a:ext cx="4279900" cy="1600200"/>
            <a:chOff x="152400" y="2438400"/>
            <a:chExt cx="4279900" cy="1600200"/>
          </a:xfrm>
        </p:grpSpPr>
        <p:sp>
          <p:nvSpPr>
            <p:cNvPr id="9" name="Rectangle 3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0" name="Group 52"/>
            <p:cNvGrpSpPr>
              <a:grpSpLocks/>
            </p:cNvGrpSpPr>
            <p:nvPr/>
          </p:nvGrpSpPr>
          <p:grpSpPr bwMode="auto">
            <a:xfrm>
              <a:off x="152400" y="2438400"/>
              <a:ext cx="4279900" cy="1600200"/>
              <a:chOff x="152400" y="914400"/>
              <a:chExt cx="4279900" cy="1600200"/>
            </a:xfrm>
          </p:grpSpPr>
          <p:sp>
            <p:nvSpPr>
              <p:cNvPr id="11" name="Rectangle 4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2" name="Rectangle 4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3" name="Group 80"/>
          <p:cNvGrpSpPr>
            <a:grpSpLocks/>
          </p:cNvGrpSpPr>
          <p:nvPr userDrawn="1"/>
        </p:nvGrpSpPr>
        <p:grpSpPr bwMode="auto">
          <a:xfrm>
            <a:off x="215900" y="4191000"/>
            <a:ext cx="4279900" cy="1600200"/>
            <a:chOff x="152400" y="2438400"/>
            <a:chExt cx="4279900" cy="1600200"/>
          </a:xfrm>
        </p:grpSpPr>
        <p:sp>
          <p:nvSpPr>
            <p:cNvPr id="14" name="Rectangle 4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15" name="Group 52"/>
            <p:cNvGrpSpPr>
              <a:grpSpLocks/>
            </p:cNvGrpSpPr>
            <p:nvPr/>
          </p:nvGrpSpPr>
          <p:grpSpPr bwMode="auto">
            <a:xfrm>
              <a:off x="152400" y="2438400"/>
              <a:ext cx="4279900" cy="1600200"/>
              <a:chOff x="152400" y="914400"/>
              <a:chExt cx="4279900" cy="1600200"/>
            </a:xfrm>
          </p:grpSpPr>
          <p:sp>
            <p:nvSpPr>
              <p:cNvPr id="16" name="Rectangle 4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17" name="Rectangle 4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18" name="Group 90"/>
          <p:cNvGrpSpPr>
            <a:grpSpLocks/>
          </p:cNvGrpSpPr>
          <p:nvPr userDrawn="1"/>
        </p:nvGrpSpPr>
        <p:grpSpPr bwMode="auto">
          <a:xfrm>
            <a:off x="4648200" y="685800"/>
            <a:ext cx="4279900" cy="1600200"/>
            <a:chOff x="152400" y="2438400"/>
            <a:chExt cx="4279900" cy="1600200"/>
          </a:xfrm>
        </p:grpSpPr>
        <p:sp>
          <p:nvSpPr>
            <p:cNvPr id="19" name="Rectangle 4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0" name="Group 52"/>
            <p:cNvGrpSpPr>
              <a:grpSpLocks/>
            </p:cNvGrpSpPr>
            <p:nvPr/>
          </p:nvGrpSpPr>
          <p:grpSpPr bwMode="auto">
            <a:xfrm>
              <a:off x="152400" y="2438400"/>
              <a:ext cx="4279900" cy="1600200"/>
              <a:chOff x="152400" y="914400"/>
              <a:chExt cx="4279900" cy="1600200"/>
            </a:xfrm>
          </p:grpSpPr>
          <p:sp>
            <p:nvSpPr>
              <p:cNvPr id="21" name="Rectangle 5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2" name="Rectangle 5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3" name="Group 95"/>
          <p:cNvGrpSpPr>
            <a:grpSpLocks/>
          </p:cNvGrpSpPr>
          <p:nvPr userDrawn="1"/>
        </p:nvGrpSpPr>
        <p:grpSpPr bwMode="auto">
          <a:xfrm>
            <a:off x="4648200" y="2438400"/>
            <a:ext cx="4279900" cy="1600200"/>
            <a:chOff x="152400" y="2438400"/>
            <a:chExt cx="4279900" cy="1600200"/>
          </a:xfrm>
        </p:grpSpPr>
        <p:sp>
          <p:nvSpPr>
            <p:cNvPr id="24" name="Rectangle 54"/>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25" name="Group 52"/>
            <p:cNvGrpSpPr>
              <a:grpSpLocks/>
            </p:cNvGrpSpPr>
            <p:nvPr/>
          </p:nvGrpSpPr>
          <p:grpSpPr bwMode="auto">
            <a:xfrm>
              <a:off x="152400" y="2438400"/>
              <a:ext cx="4279900" cy="1600200"/>
              <a:chOff x="152400" y="914400"/>
              <a:chExt cx="4279900" cy="1600200"/>
            </a:xfrm>
          </p:grpSpPr>
          <p:sp>
            <p:nvSpPr>
              <p:cNvPr id="26" name="Rectangle 56"/>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27" name="Rectangle 57"/>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grpSp>
        <p:nvGrpSpPr>
          <p:cNvPr id="28" name="Group 100"/>
          <p:cNvGrpSpPr>
            <a:grpSpLocks/>
          </p:cNvGrpSpPr>
          <p:nvPr userDrawn="1"/>
        </p:nvGrpSpPr>
        <p:grpSpPr bwMode="auto">
          <a:xfrm>
            <a:off x="4648200" y="4191000"/>
            <a:ext cx="4279900" cy="1600200"/>
            <a:chOff x="152400" y="2438400"/>
            <a:chExt cx="4279900" cy="1600200"/>
          </a:xfrm>
        </p:grpSpPr>
        <p:sp>
          <p:nvSpPr>
            <p:cNvPr id="29" name="Rectangle 59"/>
            <p:cNvSpPr/>
            <p:nvPr/>
          </p:nvSpPr>
          <p:spPr>
            <a:xfrm>
              <a:off x="152400" y="2438400"/>
              <a:ext cx="4267200" cy="3048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fontAlgn="auto">
                <a:spcBef>
                  <a:spcPts val="0"/>
                </a:spcBef>
                <a:spcAft>
                  <a:spcPts val="0"/>
                </a:spcAft>
                <a:buClr>
                  <a:srgbClr val="F79646"/>
                </a:buClr>
                <a:defRPr/>
              </a:pPr>
              <a:endParaRPr lang="en-US" kern="0" dirty="0">
                <a:solidFill>
                  <a:sysClr val="window" lastClr="FFFFFF"/>
                </a:solidFill>
                <a:latin typeface="Calibri"/>
              </a:endParaRPr>
            </a:p>
          </p:txBody>
        </p:sp>
        <p:grpSp>
          <p:nvGrpSpPr>
            <p:cNvPr id="30" name="Group 52"/>
            <p:cNvGrpSpPr>
              <a:grpSpLocks/>
            </p:cNvGrpSpPr>
            <p:nvPr/>
          </p:nvGrpSpPr>
          <p:grpSpPr bwMode="auto">
            <a:xfrm>
              <a:off x="152400" y="2438400"/>
              <a:ext cx="4279900" cy="1600200"/>
              <a:chOff x="152400" y="914400"/>
              <a:chExt cx="4279900" cy="1600200"/>
            </a:xfrm>
          </p:grpSpPr>
          <p:sp>
            <p:nvSpPr>
              <p:cNvPr id="31" name="Rectangle 61"/>
              <p:cNvSpPr/>
              <p:nvPr/>
            </p:nvSpPr>
            <p:spPr>
              <a:xfrm>
                <a:off x="152400" y="1219200"/>
                <a:ext cx="4267200" cy="12954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ormAutofit/>
              </a:bodyPr>
              <a:lstStyle/>
              <a:p>
                <a:pPr fontAlgn="auto">
                  <a:spcBef>
                    <a:spcPts val="0"/>
                  </a:spcBef>
                  <a:spcAft>
                    <a:spcPts val="0"/>
                  </a:spcAft>
                  <a:buClr>
                    <a:srgbClr val="F79646"/>
                  </a:buClr>
                  <a:buFont typeface="Arial" pitchFamily="34" charset="0"/>
                  <a:buChar char="•"/>
                  <a:defRPr/>
                </a:pPr>
                <a:endParaRPr lang="en-US" sz="1600" kern="0" dirty="0">
                  <a:solidFill>
                    <a:sysClr val="window" lastClr="FFFFFF"/>
                  </a:solidFill>
                  <a:latin typeface="Calibri"/>
                </a:endParaRPr>
              </a:p>
            </p:txBody>
          </p:sp>
          <p:sp>
            <p:nvSpPr>
              <p:cNvPr id="32" name="Rectangle 62"/>
              <p:cNvSpPr/>
              <p:nvPr/>
            </p:nvSpPr>
            <p:spPr>
              <a:xfrm>
                <a:off x="152400" y="914400"/>
                <a:ext cx="4279900" cy="304800"/>
              </a:xfrm>
              <a:prstGeom prst="rect">
                <a:avLst/>
              </a:prstGeom>
              <a:solidFill>
                <a:sysClr val="window" lastClr="FFFFFF">
                  <a:alpha val="50000"/>
                </a:sysClr>
              </a:solidFill>
              <a:ln w="25400" cap="flat" cmpd="sng" algn="ctr">
                <a:noFill/>
                <a:prstDash val="solid"/>
              </a:ln>
              <a:effectLst/>
            </p:spPr>
            <p:txBody>
              <a:bodyPr anchor="ctr"/>
              <a:lstStyle/>
              <a:p>
                <a:pPr algn="ctr" fontAlgn="auto">
                  <a:spcBef>
                    <a:spcPts val="0"/>
                  </a:spcBef>
                  <a:spcAft>
                    <a:spcPts val="0"/>
                  </a:spcAft>
                  <a:defRPr/>
                </a:pPr>
                <a:endParaRPr lang="en-US" b="1" kern="0" dirty="0">
                  <a:solidFill>
                    <a:srgbClr val="141414"/>
                  </a:solidFill>
                  <a:latin typeface="Calibri"/>
                </a:endParaRPr>
              </a:p>
            </p:txBody>
          </p:sp>
        </p:grpSp>
      </p:grpSp>
      <p:sp>
        <p:nvSpPr>
          <p:cNvPr id="33" name="Rectangle 63"/>
          <p:cNvSpPr/>
          <p:nvPr userDrawn="1"/>
        </p:nvSpPr>
        <p:spPr>
          <a:xfrm>
            <a:off x="381000" y="0"/>
            <a:ext cx="8382000" cy="381000"/>
          </a:xfrm>
          <a:prstGeom prst="rect">
            <a:avLst/>
          </a:prstGeom>
          <a:gradFill rotWithShape="1">
            <a:gsLst>
              <a:gs pos="0">
                <a:srgbClr val="A5A5A5">
                  <a:shade val="51000"/>
                  <a:satMod val="130000"/>
                </a:srgbClr>
              </a:gs>
              <a:gs pos="80000">
                <a:srgbClr val="A5A5A5">
                  <a:shade val="93000"/>
                  <a:satMod val="130000"/>
                </a:srgbClr>
              </a:gs>
              <a:gs pos="100000">
                <a:srgbClr val="A5A5A5">
                  <a:shade val="94000"/>
                  <a:satMod val="135000"/>
                </a:srgbClr>
              </a:gs>
            </a:gsLst>
            <a:lin ang="16200000" scaled="0"/>
          </a:gradFill>
          <a:ln w="9525" cap="flat" cmpd="sng" algn="ctr">
            <a:solidFill>
              <a:srgbClr val="A5A5A5">
                <a:shade val="95000"/>
                <a:satMod val="105000"/>
              </a:srgbClr>
            </a:solidFill>
            <a:prstDash val="solid"/>
          </a:ln>
          <a:effectLst>
            <a:outerShdw blurRad="40000" dist="23000" dir="5400000" rotWithShape="0">
              <a:srgbClr val="000000">
                <a:alpha val="35000"/>
              </a:srgbClr>
            </a:outerShdw>
          </a:effectLst>
        </p:spPr>
        <p:txBody>
          <a:bodyPr anchor="ctr"/>
          <a:lstStyle/>
          <a:p>
            <a:pPr algn="ctr" fontAlgn="auto">
              <a:spcBef>
                <a:spcPts val="0"/>
              </a:spcBef>
              <a:spcAft>
                <a:spcPts val="0"/>
              </a:spcAft>
              <a:defRPr/>
            </a:pPr>
            <a:endParaRPr lang="en-US" sz="1600" i="1" kern="0" dirty="0">
              <a:solidFill>
                <a:srgbClr val="F79646"/>
              </a:solidFill>
              <a:latin typeface="Calibri"/>
            </a:endParaRPr>
          </a:p>
        </p:txBody>
      </p:sp>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descr="Corp_pptMasterV6.jpg"/>
          <p:cNvPicPr>
            <a:picLocks noChangeAspect="1"/>
          </p:cNvPicPr>
          <p:nvPr/>
        </p:nvPicPr>
        <p:blipFill>
          <a:blip r:embed="rId13" cstate="print"/>
          <a:srcRect/>
          <a:stretch>
            <a:fillRect/>
          </a:stretch>
        </p:blipFill>
        <p:spPr bwMode="auto">
          <a:xfrm>
            <a:off x="0" y="5037138"/>
            <a:ext cx="9144000" cy="1820862"/>
          </a:xfrm>
          <a:prstGeom prst="rect">
            <a:avLst/>
          </a:prstGeom>
          <a:noFill/>
          <a:ln w="9525">
            <a:noFill/>
            <a:miter lim="800000"/>
            <a:headEnd/>
            <a:tailEnd/>
          </a:ln>
        </p:spPr>
      </p:pic>
      <p:sp>
        <p:nvSpPr>
          <p:cNvPr id="1027" name="Title Placeholder 1"/>
          <p:cNvSpPr>
            <a:spLocks noGrp="1"/>
          </p:cNvSpPr>
          <p:nvPr>
            <p:ph type="title"/>
          </p:nvPr>
        </p:nvSpPr>
        <p:spPr bwMode="auto">
          <a:xfrm>
            <a:off x="1897063" y="6053138"/>
            <a:ext cx="6989762" cy="804862"/>
          </a:xfrm>
          <a:prstGeom prst="rect">
            <a:avLst/>
          </a:prstGeom>
          <a:noFill/>
          <a:ln w="9525">
            <a:noFill/>
            <a:miter lim="800000"/>
            <a:headEnd/>
            <a:tailEnd/>
          </a:ln>
        </p:spPr>
        <p:txBody>
          <a:bodyPr vert="horz" wrap="none" lIns="91440" tIns="45720" rIns="91440" bIns="45720" numCol="1" anchor="ctr" anchorCtr="0" compatLnSpc="1">
            <a:prstTxWarp prst="textNoShape">
              <a:avLst/>
            </a:prstTxWarp>
          </a:bodyPr>
          <a:lstStyle/>
          <a:p>
            <a:pPr lvl="0"/>
            <a:r>
              <a:rPr lang="en-US" smtClean="0"/>
              <a:t>Click to edit Master title style</a:t>
            </a:r>
          </a:p>
        </p:txBody>
      </p:sp>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1" r:id="rId9"/>
    <p:sldLayoutId id="2147483662" r:id="rId10"/>
    <p:sldLayoutId id="2147483660" r:id="rId11"/>
  </p:sldLayoutIdLst>
  <p:hf sldNum="0" hdr="0" ftr="0" dt="0"/>
  <p:txStyles>
    <p:titleStyle>
      <a:lvl1pPr algn="r" rtl="0" eaLnBrk="0" fontAlgn="base" hangingPunct="0">
        <a:spcBef>
          <a:spcPct val="0"/>
        </a:spcBef>
        <a:spcAft>
          <a:spcPct val="0"/>
        </a:spcAft>
        <a:defRPr sz="3200" kern="1200">
          <a:solidFill>
            <a:srgbClr val="BFBFBF"/>
          </a:solidFill>
          <a:latin typeface="Century Gothic" pitchFamily="34" charset="0"/>
          <a:ea typeface="+mj-ea"/>
          <a:cs typeface="+mj-cs"/>
        </a:defRPr>
      </a:lvl1pPr>
      <a:lvl2pPr algn="r" rtl="0" eaLnBrk="0" fontAlgn="base" hangingPunct="0">
        <a:spcBef>
          <a:spcPct val="0"/>
        </a:spcBef>
        <a:spcAft>
          <a:spcPct val="0"/>
        </a:spcAft>
        <a:defRPr sz="3200">
          <a:solidFill>
            <a:srgbClr val="BFBFBF"/>
          </a:solidFill>
          <a:latin typeface="Century Gothic" pitchFamily="34" charset="0"/>
        </a:defRPr>
      </a:lvl2pPr>
      <a:lvl3pPr algn="r" rtl="0" eaLnBrk="0" fontAlgn="base" hangingPunct="0">
        <a:spcBef>
          <a:spcPct val="0"/>
        </a:spcBef>
        <a:spcAft>
          <a:spcPct val="0"/>
        </a:spcAft>
        <a:defRPr sz="3200">
          <a:solidFill>
            <a:srgbClr val="BFBFBF"/>
          </a:solidFill>
          <a:latin typeface="Century Gothic" pitchFamily="34" charset="0"/>
        </a:defRPr>
      </a:lvl3pPr>
      <a:lvl4pPr algn="r" rtl="0" eaLnBrk="0" fontAlgn="base" hangingPunct="0">
        <a:spcBef>
          <a:spcPct val="0"/>
        </a:spcBef>
        <a:spcAft>
          <a:spcPct val="0"/>
        </a:spcAft>
        <a:defRPr sz="3200">
          <a:solidFill>
            <a:srgbClr val="BFBFBF"/>
          </a:solidFill>
          <a:latin typeface="Century Gothic" pitchFamily="34" charset="0"/>
        </a:defRPr>
      </a:lvl4pPr>
      <a:lvl5pPr algn="r" rtl="0" eaLnBrk="0" fontAlgn="base" hangingPunct="0">
        <a:spcBef>
          <a:spcPct val="0"/>
        </a:spcBef>
        <a:spcAft>
          <a:spcPct val="0"/>
        </a:spcAft>
        <a:defRPr sz="3200">
          <a:solidFill>
            <a:srgbClr val="BFBFBF"/>
          </a:solidFill>
          <a:latin typeface="Century Gothic" pitchFamily="34" charset="0"/>
        </a:defRPr>
      </a:lvl5pPr>
      <a:lvl6pPr marL="457200" algn="r" rtl="0" fontAlgn="base">
        <a:spcBef>
          <a:spcPct val="0"/>
        </a:spcBef>
        <a:spcAft>
          <a:spcPct val="0"/>
        </a:spcAft>
        <a:defRPr sz="3200">
          <a:solidFill>
            <a:srgbClr val="BFBFBF"/>
          </a:solidFill>
          <a:latin typeface="Century Gothic" pitchFamily="34" charset="0"/>
        </a:defRPr>
      </a:lvl6pPr>
      <a:lvl7pPr marL="914400" algn="r" rtl="0" fontAlgn="base">
        <a:spcBef>
          <a:spcPct val="0"/>
        </a:spcBef>
        <a:spcAft>
          <a:spcPct val="0"/>
        </a:spcAft>
        <a:defRPr sz="3200">
          <a:solidFill>
            <a:srgbClr val="BFBFBF"/>
          </a:solidFill>
          <a:latin typeface="Century Gothic" pitchFamily="34" charset="0"/>
        </a:defRPr>
      </a:lvl7pPr>
      <a:lvl8pPr marL="1371600" algn="r" rtl="0" fontAlgn="base">
        <a:spcBef>
          <a:spcPct val="0"/>
        </a:spcBef>
        <a:spcAft>
          <a:spcPct val="0"/>
        </a:spcAft>
        <a:defRPr sz="3200">
          <a:solidFill>
            <a:srgbClr val="BFBFBF"/>
          </a:solidFill>
          <a:latin typeface="Century Gothic" pitchFamily="34" charset="0"/>
        </a:defRPr>
      </a:lvl8pPr>
      <a:lvl9pPr marL="1828800" algn="r" rtl="0" fontAlgn="base">
        <a:spcBef>
          <a:spcPct val="0"/>
        </a:spcBef>
        <a:spcAft>
          <a:spcPct val="0"/>
        </a:spcAft>
        <a:defRPr sz="3200">
          <a:solidFill>
            <a:srgbClr val="BFBFBF"/>
          </a:solidFill>
          <a:latin typeface="Century Gothic"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hyperlink" Target="mailto:PDL_RaD_Performance@qad.com" TargetMode="External"/><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19149" y="575912"/>
            <a:ext cx="8029575" cy="5250668"/>
          </a:xfrm>
          <a:prstGeom prst="rect">
            <a:avLst/>
          </a:prstGeom>
        </p:spPr>
        <p:txBody>
          <a:bodyPr wrap="square">
            <a:spAutoFit/>
          </a:bodyPr>
          <a:lstStyle/>
          <a:p>
            <a:pPr marL="0" indent="0" eaLnBrk="1" hangingPunct="1">
              <a:buClr>
                <a:srgbClr val="FF9900"/>
              </a:buClr>
              <a:buFont typeface="Arial" charset="0"/>
              <a:buNone/>
            </a:pPr>
            <a:r>
              <a:rPr lang="en-US" sz="2800" smtClean="0"/>
              <a:t>QAD 2015 </a:t>
            </a:r>
            <a:r>
              <a:rPr lang="en-US" sz="2800" dirty="0" smtClean="0"/>
              <a:t>Enterprise Edition Deployment and Systems Administration</a:t>
            </a:r>
          </a:p>
          <a:p>
            <a:pPr marL="0" indent="0" eaLnBrk="1" hangingPunct="1">
              <a:lnSpc>
                <a:spcPct val="80000"/>
              </a:lnSpc>
              <a:buClr>
                <a:srgbClr val="FF9900"/>
              </a:buClr>
              <a:buFont typeface="Arial" charset="0"/>
              <a:buNone/>
            </a:pPr>
            <a:endParaRPr lang="en-US" sz="3600" dirty="0" smtClean="0"/>
          </a:p>
          <a:p>
            <a:pPr marL="0" indent="0"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r>
              <a:rPr lang="en-US" sz="2400" b="1" dirty="0" smtClean="0"/>
              <a:t>Part 1: Planning and Deployment Considerations</a:t>
            </a:r>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3600" dirty="0" smtClean="0"/>
          </a:p>
          <a:p>
            <a:pPr eaLnBrk="1" hangingPunct="1">
              <a:lnSpc>
                <a:spcPct val="80000"/>
              </a:lnSpc>
              <a:buClr>
                <a:srgbClr val="FF9900"/>
              </a:buClr>
              <a:buFont typeface="Arial" charset="0"/>
              <a:buNone/>
            </a:pPr>
            <a:endParaRPr lang="en-US" sz="2000" dirty="0" smtClean="0"/>
          </a:p>
          <a:p>
            <a:pPr eaLnBrk="1" hangingPunct="1">
              <a:lnSpc>
                <a:spcPct val="80000"/>
              </a:lnSpc>
              <a:buClr>
                <a:srgbClr val="FF9900"/>
              </a:buClr>
              <a:buNone/>
            </a:pPr>
            <a:r>
              <a:rPr lang="en-US" sz="2000" dirty="0" smtClean="0"/>
              <a:t>Updated </a:t>
            </a:r>
            <a:r>
              <a:rPr lang="en-US" sz="2000" smtClean="0"/>
              <a:t>April 2015</a:t>
            </a:r>
            <a:endParaRPr lang="en-US" sz="20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lnSpc>
                <a:spcPct val="80000"/>
              </a:lnSpc>
              <a:buClr>
                <a:srgbClr val="FF9900"/>
              </a:buClr>
              <a:buFont typeface="Arial" charset="0"/>
              <a:buNone/>
            </a:pPr>
            <a:endParaRPr lang="en-US" sz="2400" dirty="0" smtClean="0"/>
          </a:p>
          <a:p>
            <a:pPr eaLnBrk="1" hangingPunct="1">
              <a:buClr>
                <a:srgbClr val="FF9900"/>
              </a:buClr>
              <a:buNone/>
            </a:pPr>
            <a:r>
              <a:rPr lang="en-US" sz="1200" dirty="0" smtClean="0"/>
              <a:t>Created by dbb@qad.com</a:t>
            </a:r>
          </a:p>
          <a:p>
            <a:pPr eaLnBrk="1" hangingPunct="1">
              <a:buClr>
                <a:srgbClr val="FF9900"/>
              </a:buClr>
              <a:buNone/>
            </a:pPr>
            <a:r>
              <a:rPr lang="en-US" sz="1200" dirty="0" smtClean="0"/>
              <a:t>Maintained by biw@qad.com</a:t>
            </a:r>
          </a:p>
          <a:p>
            <a:pPr eaLnBrk="1" hangingPunct="1">
              <a:buClr>
                <a:srgbClr val="FF9900"/>
              </a:buClr>
              <a:buNone/>
            </a:pPr>
            <a:r>
              <a:rPr lang="en-US" sz="1200" dirty="0" smtClean="0"/>
              <a:t>Copyright </a:t>
            </a:r>
            <a:r>
              <a:rPr lang="en-US" sz="1200" smtClean="0"/>
              <a:t>© 2015 </a:t>
            </a:r>
            <a:r>
              <a:rPr lang="en-US" sz="1200" dirty="0" smtClean="0"/>
              <a:t>by QAD Inc.</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0722" name="Content Placeholder 3"/>
          <p:cNvSpPr>
            <a:spLocks noGrp="1"/>
          </p:cNvSpPr>
          <p:nvPr>
            <p:ph idx="1"/>
          </p:nvPr>
        </p:nvSpPr>
        <p:spPr bwMode="auto">
          <a:xfrm>
            <a:off x="371475" y="1852613"/>
            <a:ext cx="8412480" cy="4059237"/>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QAD Enterprise Edition is the current flagship and latest software in the core ERP area</a:t>
            </a:r>
          </a:p>
          <a:p>
            <a:pPr marL="0" indent="0" eaLnBrk="1" hangingPunct="1">
              <a:lnSpc>
                <a:spcPct val="95000"/>
              </a:lnSpc>
              <a:buClr>
                <a:srgbClr val="FF9900"/>
              </a:buClr>
              <a:buNone/>
            </a:pPr>
            <a:r>
              <a:rPr lang="en-US" dirty="0" smtClean="0">
                <a:solidFill>
                  <a:srgbClr val="737373"/>
                </a:solidFill>
              </a:rPr>
              <a:t>The major architectural changes are </a:t>
            </a:r>
          </a:p>
          <a:p>
            <a:pPr eaLnBrk="1" hangingPunct="1">
              <a:lnSpc>
                <a:spcPct val="95000"/>
              </a:lnSpc>
              <a:buClr>
                <a:srgbClr val="FF9900"/>
              </a:buClr>
            </a:pPr>
            <a:r>
              <a:rPr lang="en-US" dirty="0" smtClean="0">
                <a:solidFill>
                  <a:srgbClr val="737373"/>
                </a:solidFill>
              </a:rPr>
              <a:t>Completely rewritten Enterprise Financials module</a:t>
            </a:r>
          </a:p>
          <a:p>
            <a:pPr eaLnBrk="1" hangingPunct="1">
              <a:lnSpc>
                <a:spcPct val="95000"/>
              </a:lnSpc>
              <a:buClr>
                <a:srgbClr val="FF9900"/>
              </a:buClr>
            </a:pPr>
            <a:r>
              <a:rPr lang="en-US" dirty="0" smtClean="0">
                <a:solidFill>
                  <a:srgbClr val="737373"/>
                </a:solidFill>
              </a:rPr>
              <a:t>Service Oriented Architecture (SOA) features</a:t>
            </a:r>
          </a:p>
          <a:p>
            <a:pPr eaLnBrk="1" hangingPunct="1">
              <a:lnSpc>
                <a:spcPct val="95000"/>
              </a:lnSpc>
              <a:buClr>
                <a:srgbClr val="FF9900"/>
              </a:buClr>
            </a:pPr>
            <a:r>
              <a:rPr lang="en-US" dirty="0" smtClean="0">
                <a:solidFill>
                  <a:srgbClr val="737373"/>
                </a:solidFill>
              </a:rPr>
              <a:t>New security model</a:t>
            </a:r>
          </a:p>
          <a:p>
            <a:pPr eaLnBrk="1" hangingPunct="1">
              <a:lnSpc>
                <a:spcPct val="95000"/>
              </a:lnSpc>
              <a:buClr>
                <a:srgbClr val="FF9900"/>
              </a:buClr>
            </a:pPr>
            <a:r>
              <a:rPr lang="en-US" dirty="0" smtClean="0">
                <a:solidFill>
                  <a:srgbClr val="737373"/>
                </a:solidFill>
              </a:rPr>
              <a:t>End to End Unicode for Internationalization</a:t>
            </a:r>
          </a:p>
          <a:p>
            <a:pPr eaLnBrk="1" hangingPunct="1">
              <a:lnSpc>
                <a:spcPct val="95000"/>
              </a:lnSpc>
              <a:buClr>
                <a:srgbClr val="FF9900"/>
              </a:buClr>
            </a:pPr>
            <a:r>
              <a:rPr lang="en-US" dirty="0" smtClean="0">
                <a:solidFill>
                  <a:srgbClr val="737373"/>
                </a:solidFill>
              </a:rPr>
              <a:t>New Deployment Tool (QDT)</a:t>
            </a:r>
          </a:p>
          <a:p>
            <a:pPr eaLnBrk="1" hangingPunct="1">
              <a:lnSpc>
                <a:spcPct val="95000"/>
              </a:lnSpc>
              <a:buClr>
                <a:srgbClr val="FF9900"/>
              </a:buClr>
            </a:pPr>
            <a:r>
              <a:rPr lang="en-US" dirty="0" smtClean="0">
                <a:solidFill>
                  <a:srgbClr val="737373"/>
                </a:solidFill>
              </a:rPr>
              <a:t>Component Based Framework (CBF) Development</a:t>
            </a:r>
          </a:p>
          <a:p>
            <a:pPr lvl="2" eaLnBrk="1" hangingPunct="1">
              <a:lnSpc>
                <a:spcPct val="95000"/>
              </a:lnSpc>
              <a:buClr>
                <a:srgbClr val="FF9900"/>
              </a:buClr>
            </a:pPr>
            <a:endParaRPr lang="en-US" dirty="0" smtClean="0">
              <a:solidFill>
                <a:srgbClr val="737373"/>
              </a:solidFill>
            </a:endParaRPr>
          </a:p>
          <a:p>
            <a:pPr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sp>
        <p:nvSpPr>
          <p:cNvPr id="30723"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What is QAD Enterprise Edition?</a:t>
            </a:r>
          </a:p>
        </p:txBody>
      </p:sp>
      <p:sp>
        <p:nvSpPr>
          <p:cNvPr id="30724" name="TextBox 7"/>
          <p:cNvSpPr txBox="1">
            <a:spLocks noChangeArrowheads="1"/>
          </p:cNvSpPr>
          <p:nvPr/>
        </p:nvSpPr>
        <p:spPr bwMode="auto">
          <a:xfrm>
            <a:off x="371474" y="971550"/>
            <a:ext cx="8412480" cy="1200150"/>
          </a:xfrm>
          <a:prstGeom prst="rect">
            <a:avLst/>
          </a:prstGeom>
          <a:noFill/>
          <a:ln w="9525">
            <a:noFill/>
            <a:miter lim="800000"/>
            <a:headEnd/>
            <a:tailEnd/>
          </a:ln>
        </p:spPr>
        <p:txBody>
          <a:bodyPr>
            <a:spAutoFit/>
          </a:bodyPr>
          <a:lstStyle/>
          <a:p>
            <a:r>
              <a:rPr lang="en-US" sz="2400" b="1" dirty="0">
                <a:solidFill>
                  <a:srgbClr val="737373"/>
                </a:solidFill>
                <a:latin typeface="Century Gothic" pitchFamily="34" charset="0"/>
              </a:rPr>
              <a:t>More Functionality, Easier Deployment, Better Visibility, Tighter Security and Auditing, Unicode</a:t>
            </a:r>
            <a:endParaRPr lang="en-US" sz="2400" dirty="0">
              <a:solidFill>
                <a:srgbClr val="737373"/>
              </a:solidFill>
              <a:latin typeface="Century Gothic" pitchFamily="34" charset="0"/>
            </a:endParaRPr>
          </a:p>
          <a:p>
            <a:endParaRPr lang="en-US" sz="2400" dirty="0">
              <a:solidFill>
                <a:srgbClr val="666666"/>
              </a:solidFill>
              <a:latin typeface="Century Gothic"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277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Financials Module</a:t>
            </a:r>
          </a:p>
        </p:txBody>
      </p:sp>
      <p:pic>
        <p:nvPicPr>
          <p:cNvPr id="8" name="Picture 7" descr="old.png"/>
          <p:cNvPicPr>
            <a:picLocks noChangeAspect="1"/>
          </p:cNvPicPr>
          <p:nvPr/>
        </p:nvPicPr>
        <p:blipFill>
          <a:blip r:embed="rId3" cstate="print"/>
          <a:stretch>
            <a:fillRect/>
          </a:stretch>
        </p:blipFill>
        <p:spPr>
          <a:xfrm>
            <a:off x="1038653" y="1828856"/>
            <a:ext cx="6857143" cy="895238"/>
          </a:xfrm>
          <a:prstGeom prst="rect">
            <a:avLst/>
          </a:prstGeom>
        </p:spPr>
      </p:pic>
      <p:pic>
        <p:nvPicPr>
          <p:cNvPr id="9" name="Picture 8" descr="new.png"/>
          <p:cNvPicPr>
            <a:picLocks noChangeAspect="1"/>
          </p:cNvPicPr>
          <p:nvPr/>
        </p:nvPicPr>
        <p:blipFill>
          <a:blip r:embed="rId4" cstate="print"/>
          <a:stretch>
            <a:fillRect/>
          </a:stretch>
        </p:blipFill>
        <p:spPr>
          <a:xfrm>
            <a:off x="1052940" y="3548168"/>
            <a:ext cx="6847620" cy="1685714"/>
          </a:xfrm>
          <a:prstGeom prst="rect">
            <a:avLst/>
          </a:prstGeom>
        </p:spPr>
      </p:pic>
      <p:sp>
        <p:nvSpPr>
          <p:cNvPr id="14" name="TextBox 13"/>
          <p:cNvSpPr txBox="1"/>
          <p:nvPr/>
        </p:nvSpPr>
        <p:spPr>
          <a:xfrm>
            <a:off x="942975" y="138112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Old Module</a:t>
            </a:r>
          </a:p>
        </p:txBody>
      </p:sp>
      <p:sp>
        <p:nvSpPr>
          <p:cNvPr id="15" name="TextBox 14"/>
          <p:cNvSpPr txBox="1"/>
          <p:nvPr/>
        </p:nvSpPr>
        <p:spPr>
          <a:xfrm>
            <a:off x="942975" y="3228975"/>
            <a:ext cx="1628775" cy="369332"/>
          </a:xfrm>
          <a:prstGeom prst="rect">
            <a:avLst/>
          </a:prstGeom>
          <a:noFill/>
        </p:spPr>
        <p:txBody>
          <a:bodyPr wrap="square" rtlCol="0">
            <a:spAutoFit/>
          </a:bodyPr>
          <a:lstStyle/>
          <a:p>
            <a:r>
              <a:rPr lang="en-US" dirty="0" smtClean="0">
                <a:solidFill>
                  <a:srgbClr val="666666"/>
                </a:solidFill>
                <a:latin typeface="Century Gothic" pitchFamily="34" charset="0"/>
              </a:rPr>
              <a:t>New Module</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 to Enterprise Edition</a:t>
            </a:r>
          </a:p>
        </p:txBody>
      </p:sp>
      <p:sp>
        <p:nvSpPr>
          <p:cNvPr id="34818"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New Financials Integration Components</a:t>
            </a:r>
          </a:p>
        </p:txBody>
      </p:sp>
      <p:pic>
        <p:nvPicPr>
          <p:cNvPr id="34819" name="Picture 2"/>
          <p:cNvPicPr>
            <a:picLocks noChangeAspect="1" noChangeArrowheads="1"/>
          </p:cNvPicPr>
          <p:nvPr/>
        </p:nvPicPr>
        <p:blipFill>
          <a:blip r:embed="rId3" cstate="print"/>
          <a:srcRect/>
          <a:stretch>
            <a:fillRect/>
          </a:stretch>
        </p:blipFill>
        <p:spPr bwMode="auto">
          <a:xfrm>
            <a:off x="368300" y="960438"/>
            <a:ext cx="3724275" cy="3205162"/>
          </a:xfrm>
          <a:prstGeom prst="rect">
            <a:avLst/>
          </a:prstGeom>
          <a:noFill/>
          <a:ln w="9525">
            <a:noFill/>
            <a:miter lim="800000"/>
            <a:headEnd/>
            <a:tailEnd/>
          </a:ln>
        </p:spPr>
      </p:pic>
      <p:pic>
        <p:nvPicPr>
          <p:cNvPr id="34820" name="Picture 3"/>
          <p:cNvPicPr>
            <a:picLocks noChangeAspect="1" noChangeArrowheads="1"/>
          </p:cNvPicPr>
          <p:nvPr/>
        </p:nvPicPr>
        <p:blipFill>
          <a:blip r:embed="rId4" cstate="print"/>
          <a:srcRect/>
          <a:stretch>
            <a:fillRect/>
          </a:stretch>
        </p:blipFill>
        <p:spPr bwMode="auto">
          <a:xfrm>
            <a:off x="4281488" y="2578100"/>
            <a:ext cx="4624387" cy="2879725"/>
          </a:xfrm>
          <a:prstGeom prst="rect">
            <a:avLst/>
          </a:prstGeom>
          <a:noFill/>
          <a:ln w="9525">
            <a:noFill/>
            <a:miter lim="800000"/>
            <a:headEnd/>
            <a:tailEnd/>
          </a:ln>
        </p:spPr>
      </p:pic>
      <p:sp>
        <p:nvSpPr>
          <p:cNvPr id="34821" name="TextBox 8"/>
          <p:cNvSpPr txBox="1">
            <a:spLocks noChangeArrowheads="1"/>
          </p:cNvSpPr>
          <p:nvPr/>
        </p:nvSpPr>
        <p:spPr bwMode="auto">
          <a:xfrm>
            <a:off x="341313" y="4548188"/>
            <a:ext cx="3963987" cy="641350"/>
          </a:xfrm>
          <a:prstGeom prst="rect">
            <a:avLst/>
          </a:prstGeom>
          <a:noFill/>
          <a:ln w="9525">
            <a:noFill/>
            <a:miter lim="800000"/>
            <a:headEnd/>
            <a:tailEnd/>
          </a:ln>
        </p:spPr>
        <p:txBody>
          <a:bodyPr wrap="square">
            <a:spAutoFit/>
          </a:bodyPr>
          <a:lstStyle/>
          <a:p>
            <a:r>
              <a:rPr lang="en-US" dirty="0" smtClean="0">
                <a:solidFill>
                  <a:srgbClr val="666666"/>
                </a:solidFill>
                <a:latin typeface="Century Gothic" pitchFamily="34" charset="0"/>
              </a:rPr>
              <a:t>There </a:t>
            </a:r>
            <a:r>
              <a:rPr lang="en-US" dirty="0">
                <a:solidFill>
                  <a:srgbClr val="666666"/>
                </a:solidFill>
                <a:latin typeface="Century Gothic" pitchFamily="34" charset="0"/>
              </a:rPr>
              <a:t>is no Character UI for</a:t>
            </a:r>
          </a:p>
          <a:p>
            <a:r>
              <a:rPr lang="en-US" dirty="0">
                <a:solidFill>
                  <a:srgbClr val="666666"/>
                </a:solidFill>
                <a:latin typeface="Century Gothic" pitchFamily="34" charset="0"/>
              </a:rPr>
              <a:t>QAD Enterprise Financials</a:t>
            </a:r>
          </a:p>
        </p:txBody>
      </p:sp>
      <p:sp>
        <p:nvSpPr>
          <p:cNvPr id="34822" name="TextBox 9"/>
          <p:cNvSpPr txBox="1">
            <a:spLocks noChangeArrowheads="1"/>
          </p:cNvSpPr>
          <p:nvPr/>
        </p:nvSpPr>
        <p:spPr bwMode="auto">
          <a:xfrm>
            <a:off x="4403724" y="1371600"/>
            <a:ext cx="4283076" cy="915988"/>
          </a:xfrm>
          <a:prstGeom prst="rect">
            <a:avLst/>
          </a:prstGeom>
          <a:noFill/>
          <a:ln w="9525">
            <a:noFill/>
            <a:miter lim="800000"/>
            <a:headEnd/>
            <a:tailEnd/>
          </a:ln>
        </p:spPr>
        <p:txBody>
          <a:bodyPr wrap="square">
            <a:spAutoFit/>
          </a:bodyPr>
          <a:lstStyle/>
          <a:p>
            <a:r>
              <a:rPr lang="en-US" dirty="0" smtClean="0">
                <a:solidFill>
                  <a:srgbClr val="666666"/>
                </a:solidFill>
                <a:latin typeface="Century Gothic" pitchFamily="34" charset="0"/>
              </a:rPr>
              <a:t>Each </a:t>
            </a:r>
            <a:r>
              <a:rPr lang="en-US" dirty="0">
                <a:solidFill>
                  <a:srgbClr val="666666"/>
                </a:solidFill>
                <a:latin typeface="Century Gothic" pitchFamily="34" charset="0"/>
              </a:rPr>
              <a:t>client needs a valid authenticated session to access the business logic</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Reference Architecture</a:t>
            </a:r>
          </a:p>
        </p:txBody>
      </p:sp>
      <p:pic>
        <p:nvPicPr>
          <p:cNvPr id="36866" name="Picture 2"/>
          <p:cNvPicPr>
            <a:picLocks noChangeAspect="1" noChangeArrowheads="1"/>
          </p:cNvPicPr>
          <p:nvPr/>
        </p:nvPicPr>
        <p:blipFill>
          <a:blip r:embed="rId3" cstate="print"/>
          <a:srcRect/>
          <a:stretch>
            <a:fillRect/>
          </a:stretch>
        </p:blipFill>
        <p:spPr bwMode="auto">
          <a:xfrm>
            <a:off x="1330325" y="1312863"/>
            <a:ext cx="6811963" cy="4391025"/>
          </a:xfrm>
          <a:prstGeom prst="rect">
            <a:avLst/>
          </a:prstGeom>
          <a:noFill/>
          <a:ln w="9525">
            <a:noFill/>
            <a:miter lim="800000"/>
            <a:headEnd/>
            <a:tailEnd/>
          </a:ln>
        </p:spPr>
      </p:pic>
      <p:sp>
        <p:nvSpPr>
          <p:cNvPr id="36867" name="TextBox 4"/>
          <p:cNvSpPr txBox="1">
            <a:spLocks noChangeArrowheads="1"/>
          </p:cNvSpPr>
          <p:nvPr/>
        </p:nvSpPr>
        <p:spPr bwMode="auto">
          <a:xfrm>
            <a:off x="231775" y="203200"/>
            <a:ext cx="8288338" cy="822325"/>
          </a:xfrm>
          <a:prstGeom prst="rect">
            <a:avLst/>
          </a:prstGeom>
          <a:noFill/>
          <a:ln w="9525">
            <a:noFill/>
            <a:miter lim="800000"/>
            <a:headEnd/>
            <a:tailEnd/>
          </a:ln>
        </p:spPr>
        <p:txBody>
          <a:bodyPr>
            <a:spAutoFit/>
          </a:bodyPr>
          <a:lstStyle/>
          <a:p>
            <a:r>
              <a:rPr lang="en-US" sz="2400">
                <a:solidFill>
                  <a:srgbClr val="0071B4"/>
                </a:solidFill>
                <a:latin typeface="Century Gothic" pitchFamily="34" charset="0"/>
              </a:rPr>
              <a:t>The QAD Reference Architecture (QRA) describes QAD's strategic architectural goals for its products.</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Reference Architecture</a:t>
            </a:r>
          </a:p>
        </p:txBody>
      </p:sp>
      <p:sp>
        <p:nvSpPr>
          <p:cNvPr id="38914" name="TextBox 4"/>
          <p:cNvSpPr txBox="1">
            <a:spLocks noChangeArrowheads="1"/>
          </p:cNvSpPr>
          <p:nvPr/>
        </p:nvSpPr>
        <p:spPr bwMode="auto">
          <a:xfrm>
            <a:off x="231775" y="203200"/>
            <a:ext cx="8288338" cy="461963"/>
          </a:xfrm>
          <a:prstGeom prst="rect">
            <a:avLst/>
          </a:prstGeom>
          <a:noFill/>
          <a:ln w="9525">
            <a:noFill/>
            <a:miter lim="800000"/>
            <a:headEnd/>
            <a:tailEnd/>
          </a:ln>
        </p:spPr>
        <p:txBody>
          <a:bodyPr>
            <a:spAutoFit/>
          </a:bodyPr>
          <a:lstStyle/>
          <a:p>
            <a:r>
              <a:rPr lang="en-US" sz="2400">
                <a:solidFill>
                  <a:srgbClr val="0071B4"/>
                </a:solidFill>
                <a:latin typeface="Century Gothic" pitchFamily="34" charset="0"/>
              </a:rPr>
              <a:t>The QRA Logical Realization</a:t>
            </a:r>
          </a:p>
        </p:txBody>
      </p:sp>
      <p:pic>
        <p:nvPicPr>
          <p:cNvPr id="1027" name="Picture 3" descr="C:\Users\biw\Desktop\QRA Realization.png"/>
          <p:cNvPicPr>
            <a:picLocks noChangeAspect="1" noChangeArrowheads="1"/>
          </p:cNvPicPr>
          <p:nvPr/>
        </p:nvPicPr>
        <p:blipFill>
          <a:blip r:embed="rId3" cstate="print"/>
          <a:srcRect/>
          <a:stretch>
            <a:fillRect/>
          </a:stretch>
        </p:blipFill>
        <p:spPr bwMode="auto">
          <a:xfrm>
            <a:off x="1436688" y="1724025"/>
            <a:ext cx="6269037" cy="3409950"/>
          </a:xfrm>
          <a:prstGeom prst="rect">
            <a:avLst/>
          </a:prstGeom>
          <a:noFill/>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Data Management</a:t>
            </a:r>
          </a:p>
        </p:txBody>
      </p:sp>
      <p:sp>
        <p:nvSpPr>
          <p:cNvPr id="43010"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Combined Schema and Object Datasets</a:t>
            </a:r>
          </a:p>
        </p:txBody>
      </p:sp>
      <p:sp>
        <p:nvSpPr>
          <p:cNvPr id="43011" name="Content Placeholder 3"/>
          <p:cNvSpPr>
            <a:spLocks noGrp="1"/>
          </p:cNvSpPr>
          <p:nvPr>
            <p:ph idx="1"/>
          </p:nvPr>
        </p:nvSpPr>
        <p:spPr bwMode="auto">
          <a:xfrm>
            <a:off x="357188" y="1951038"/>
            <a:ext cx="8412480" cy="3644900"/>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Enterprise Financials has completely new tables and entity relationships</a:t>
            </a:r>
          </a:p>
          <a:p>
            <a:pPr eaLnBrk="1" hangingPunct="1">
              <a:lnSpc>
                <a:spcPct val="95000"/>
              </a:lnSpc>
              <a:buClr>
                <a:srgbClr val="FF9900"/>
              </a:buClr>
            </a:pPr>
            <a:r>
              <a:rPr lang="en-US" dirty="0" smtClean="0">
                <a:solidFill>
                  <a:srgbClr val="737373"/>
                </a:solidFill>
              </a:rPr>
              <a:t>But they are defined in the existing mfg schema</a:t>
            </a:r>
          </a:p>
          <a:p>
            <a:pPr eaLnBrk="1" hangingPunct="1">
              <a:lnSpc>
                <a:spcPct val="95000"/>
              </a:lnSpc>
              <a:buClr>
                <a:srgbClr val="FF9900"/>
              </a:buClr>
            </a:pPr>
            <a:r>
              <a:rPr lang="en-US" dirty="0" smtClean="0">
                <a:solidFill>
                  <a:srgbClr val="737373"/>
                </a:solidFill>
              </a:rPr>
              <a:t>The data associated with business objects is passed between the different layers using an object dataset</a:t>
            </a:r>
          </a:p>
          <a:p>
            <a:pPr lvl="1" eaLnBrk="1" hangingPunct="1">
              <a:lnSpc>
                <a:spcPct val="95000"/>
              </a:lnSpc>
              <a:buClr>
                <a:srgbClr val="FF9900"/>
              </a:buClr>
            </a:pPr>
            <a:r>
              <a:rPr lang="en-US" dirty="0" err="1" smtClean="0">
                <a:solidFill>
                  <a:srgbClr val="737373"/>
                </a:solidFill>
              </a:rPr>
              <a:t>OpenEdge</a:t>
            </a:r>
            <a:r>
              <a:rPr lang="en-US" dirty="0" smtClean="0">
                <a:solidFill>
                  <a:srgbClr val="737373"/>
                </a:solidFill>
              </a:rPr>
              <a:t> </a:t>
            </a:r>
            <a:r>
              <a:rPr lang="en-US" dirty="0" err="1" smtClean="0">
                <a:solidFill>
                  <a:srgbClr val="737373"/>
                </a:solidFill>
              </a:rPr>
              <a:t>ProDatasets</a:t>
            </a:r>
            <a:r>
              <a:rPr lang="en-US" dirty="0" smtClean="0">
                <a:solidFill>
                  <a:srgbClr val="737373"/>
                </a:solidFill>
              </a:rPr>
              <a:t>  (business logic layer)</a:t>
            </a:r>
          </a:p>
          <a:p>
            <a:pPr lvl="1" eaLnBrk="1" hangingPunct="1">
              <a:lnSpc>
                <a:spcPct val="95000"/>
              </a:lnSpc>
              <a:buClr>
                <a:srgbClr val="FF9900"/>
              </a:buClr>
            </a:pPr>
            <a:r>
              <a:rPr lang="en-US" dirty="0" smtClean="0">
                <a:solidFill>
                  <a:srgbClr val="737373"/>
                </a:solidFill>
              </a:rPr>
              <a:t>Microsoft .NET data sets (presentation layer)</a:t>
            </a:r>
          </a:p>
          <a:p>
            <a:pPr lvl="1" eaLnBrk="1" hangingPunct="1">
              <a:lnSpc>
                <a:spcPct val="95000"/>
              </a:lnSpc>
              <a:buClr>
                <a:srgbClr val="FF9900"/>
              </a:buClr>
              <a:buFont typeface="Arial" charset="0"/>
              <a:buNone/>
            </a:pPr>
            <a:endParaRPr lang="en-US" dirty="0" smtClean="0">
              <a:solidFill>
                <a:srgbClr val="737373"/>
              </a:solidFill>
            </a:endParaRP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a:p>
            <a:pPr lvl="1" eaLnBrk="1" hangingPunct="1">
              <a:lnSpc>
                <a:spcPct val="95000"/>
              </a:lnSpc>
              <a:buClr>
                <a:srgbClr val="FF9900"/>
              </a:buClr>
            </a:pPr>
            <a:endParaRPr lang="en-US" dirty="0" smtClean="0">
              <a:solidFill>
                <a:srgbClr val="737373"/>
              </a:solidFill>
            </a:endParaRPr>
          </a:p>
        </p:txBody>
      </p:sp>
      <p:pic>
        <p:nvPicPr>
          <p:cNvPr id="43012" name="Picture 5"/>
          <p:cNvPicPr>
            <a:picLocks noChangeAspect="1" noChangeArrowheads="1"/>
          </p:cNvPicPr>
          <p:nvPr/>
        </p:nvPicPr>
        <p:blipFill>
          <a:blip r:embed="rId3" cstate="print"/>
          <a:srcRect/>
          <a:stretch>
            <a:fillRect/>
          </a:stretch>
        </p:blipFill>
        <p:spPr bwMode="auto">
          <a:xfrm>
            <a:off x="2352675" y="877888"/>
            <a:ext cx="3887788" cy="1066800"/>
          </a:xfrm>
          <a:prstGeom prst="rect">
            <a:avLst/>
          </a:prstGeom>
          <a:noFill/>
          <a:ln w="9525">
            <a:noFill/>
            <a:miter lim="800000"/>
            <a:headEnd/>
            <a:tailEnd/>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Changes Since Last Release</a:t>
            </a:r>
          </a:p>
        </p:txBody>
      </p:sp>
      <p:sp>
        <p:nvSpPr>
          <p:cNvPr id="45058" name="Subtitle 6"/>
          <p:cNvSpPr>
            <a:spLocks noGrp="1"/>
          </p:cNvSpPr>
          <p:nvPr>
            <p:ph type="subTitle" idx="13"/>
          </p:nvPr>
        </p:nvSpPr>
        <p:spPr bwMode="auto">
          <a:xfrm>
            <a:off x="173038" y="341313"/>
            <a:ext cx="792321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What’s New in EE Installation and Administration?</a:t>
            </a:r>
          </a:p>
        </p:txBody>
      </p:sp>
      <p:sp>
        <p:nvSpPr>
          <p:cNvPr id="10" name="Content Placeholder 3"/>
          <p:cNvSpPr>
            <a:spLocks noGrp="1"/>
          </p:cNvSpPr>
          <p:nvPr>
            <p:ph idx="1"/>
          </p:nvPr>
        </p:nvSpPr>
        <p:spPr>
          <a:xfrm>
            <a:off x="576262" y="1085850"/>
            <a:ext cx="7920037" cy="4438650"/>
          </a:xfrm>
        </p:spPr>
        <p:txBody>
          <a:bodyPr>
            <a:normAutofit/>
          </a:bodyPr>
          <a:lstStyle/>
          <a:p>
            <a:pPr indent="-274320" eaLnBrk="1" fontAlgn="auto" hangingPunct="1">
              <a:lnSpc>
                <a:spcPct val="95000"/>
              </a:lnSpc>
              <a:spcAft>
                <a:spcPts val="0"/>
              </a:spcAft>
              <a:defRPr/>
            </a:pPr>
            <a:r>
              <a:rPr lang="en-US" smtClean="0">
                <a:solidFill>
                  <a:srgbClr val="737373"/>
                </a:solidFill>
                <a:latin typeface="+mn-lt"/>
              </a:rPr>
              <a:t>A DB Connections field was added to the QDT Compiler Settings screen</a:t>
            </a:r>
          </a:p>
          <a:p>
            <a:pPr indent="-274320" eaLnBrk="1" fontAlgn="auto" hangingPunct="1">
              <a:lnSpc>
                <a:spcPct val="95000"/>
              </a:lnSpc>
              <a:spcAft>
                <a:spcPts val="0"/>
              </a:spcAft>
              <a:defRPr/>
            </a:pPr>
            <a:r>
              <a:rPr lang="en-US" smtClean="0">
                <a:solidFill>
                  <a:srgbClr val="737373"/>
                </a:solidFill>
                <a:latin typeface="+mn-lt"/>
              </a:rPr>
              <a:t>The field allows you to specify the number of databases that EE is connected to during database compilation</a:t>
            </a:r>
            <a:endParaRPr lang="en-US" dirty="0" smtClean="0">
              <a:solidFill>
                <a:srgbClr val="737373"/>
              </a:solidFill>
              <a:latin typeface="+mn-lt"/>
            </a:endParaRPr>
          </a:p>
          <a:p>
            <a:pPr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Char char="–"/>
              <a:defRPr/>
            </a:pPr>
            <a:endParaRPr lang="en-US" dirty="0">
              <a:solidFill>
                <a:srgbClr val="737373"/>
              </a:solidFill>
              <a:latin typeface="+mn-lt"/>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Technical Differences</a:t>
            </a:r>
          </a:p>
        </p:txBody>
      </p:sp>
      <p:sp>
        <p:nvSpPr>
          <p:cNvPr id="47106" name="Subtitle 6"/>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Standard Edition versus Enterprise Edition</a:t>
            </a:r>
          </a:p>
        </p:txBody>
      </p:sp>
      <p:sp>
        <p:nvSpPr>
          <p:cNvPr id="47107" name="Content Placeholder 3"/>
          <p:cNvSpPr>
            <a:spLocks noGrp="1"/>
          </p:cNvSpPr>
          <p:nvPr>
            <p:ph idx="1"/>
          </p:nvPr>
        </p:nvSpPr>
        <p:spPr bwMode="auto">
          <a:xfrm>
            <a:off x="376238" y="1085850"/>
            <a:ext cx="8412480" cy="47926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lnSpc>
                <a:spcPct val="85000"/>
              </a:lnSpc>
              <a:buClr>
                <a:srgbClr val="FF9900"/>
              </a:buClr>
              <a:buNone/>
            </a:pPr>
            <a:r>
              <a:rPr lang="en-US" sz="2200" dirty="0" smtClean="0">
                <a:solidFill>
                  <a:srgbClr val="737373"/>
                </a:solidFill>
              </a:rPr>
              <a:t>QAD Enterprise Edition has:</a:t>
            </a:r>
          </a:p>
          <a:p>
            <a:pPr eaLnBrk="1" hangingPunct="1">
              <a:lnSpc>
                <a:spcPct val="85000"/>
              </a:lnSpc>
              <a:buClr>
                <a:srgbClr val="FF9900"/>
              </a:buClr>
            </a:pPr>
            <a:r>
              <a:rPr lang="en-US" sz="2000" dirty="0" smtClean="0">
                <a:solidFill>
                  <a:srgbClr val="737373"/>
                </a:solidFill>
              </a:rPr>
              <a:t>An additional Financials </a:t>
            </a:r>
            <a:r>
              <a:rPr lang="en-US" sz="2000" dirty="0" err="1" smtClean="0">
                <a:solidFill>
                  <a:srgbClr val="737373"/>
                </a:solidFill>
              </a:rPr>
              <a:t>AppServer</a:t>
            </a:r>
            <a:endParaRPr lang="en-US" sz="2000" dirty="0" smtClean="0">
              <a:solidFill>
                <a:srgbClr val="737373"/>
              </a:solidFill>
            </a:endParaRPr>
          </a:p>
          <a:p>
            <a:pPr lvl="1" eaLnBrk="1" hangingPunct="1">
              <a:lnSpc>
                <a:spcPct val="85000"/>
              </a:lnSpc>
              <a:buClr>
                <a:srgbClr val="FF9900"/>
              </a:buClr>
            </a:pPr>
            <a:r>
              <a:rPr lang="en-US" sz="2000" dirty="0" smtClean="0">
                <a:solidFill>
                  <a:srgbClr val="737373"/>
                </a:solidFill>
              </a:rPr>
              <a:t>Additional Financials Proxies and APIs</a:t>
            </a:r>
          </a:p>
          <a:p>
            <a:pPr lvl="1" eaLnBrk="1" hangingPunct="1">
              <a:lnSpc>
                <a:spcPct val="85000"/>
              </a:lnSpc>
              <a:buClr>
                <a:srgbClr val="FF9900"/>
              </a:buClr>
            </a:pPr>
            <a:r>
              <a:rPr lang="en-US" sz="2000" dirty="0" err="1" smtClean="0">
                <a:solidFill>
                  <a:srgbClr val="737373"/>
                </a:solidFill>
              </a:rPr>
              <a:t>AppServer</a:t>
            </a:r>
            <a:r>
              <a:rPr lang="en-US" sz="2000" dirty="0" smtClean="0">
                <a:solidFill>
                  <a:srgbClr val="737373"/>
                </a:solidFill>
              </a:rPr>
              <a:t> Integration between Financials and legacy ERP</a:t>
            </a:r>
          </a:p>
          <a:p>
            <a:pPr eaLnBrk="1" hangingPunct="1">
              <a:lnSpc>
                <a:spcPct val="85000"/>
              </a:lnSpc>
              <a:buClr>
                <a:srgbClr val="FF9900"/>
              </a:buClr>
            </a:pPr>
            <a:r>
              <a:rPr lang="en-US" sz="2000" dirty="0" smtClean="0">
                <a:solidFill>
                  <a:srgbClr val="737373"/>
                </a:solidFill>
              </a:rPr>
              <a:t>XML-based configuration files for Financials</a:t>
            </a:r>
          </a:p>
          <a:p>
            <a:pPr eaLnBrk="1" hangingPunct="1">
              <a:lnSpc>
                <a:spcPct val="85000"/>
              </a:lnSpc>
              <a:buClr>
                <a:srgbClr val="FF9900"/>
              </a:buClr>
            </a:pPr>
            <a:r>
              <a:rPr lang="en-US" sz="2000" dirty="0" smtClean="0">
                <a:solidFill>
                  <a:srgbClr val="737373"/>
                </a:solidFill>
              </a:rPr>
              <a:t>QAD Financials </a:t>
            </a:r>
            <a:r>
              <a:rPr lang="en-US" sz="2000" dirty="0" err="1" smtClean="0">
                <a:solidFill>
                  <a:srgbClr val="737373"/>
                </a:solidFill>
              </a:rPr>
              <a:t>AppShell</a:t>
            </a:r>
            <a:r>
              <a:rPr lang="en-US" sz="2000" dirty="0" smtClean="0">
                <a:solidFill>
                  <a:srgbClr val="737373"/>
                </a:solidFill>
              </a:rPr>
              <a:t> plug-in (Silverlight)</a:t>
            </a:r>
          </a:p>
          <a:p>
            <a:pPr eaLnBrk="1" hangingPunct="1">
              <a:lnSpc>
                <a:spcPct val="85000"/>
              </a:lnSpc>
              <a:buClr>
                <a:srgbClr val="FF9900"/>
              </a:buClr>
            </a:pPr>
            <a:r>
              <a:rPr lang="en-US" sz="2000" dirty="0" smtClean="0">
                <a:solidFill>
                  <a:srgbClr val="737373"/>
                </a:solidFill>
              </a:rPr>
              <a:t>Financials Schema Replacement</a:t>
            </a:r>
          </a:p>
          <a:p>
            <a:pPr eaLnBrk="1" hangingPunct="1">
              <a:lnSpc>
                <a:spcPct val="85000"/>
              </a:lnSpc>
              <a:buClr>
                <a:srgbClr val="FF9900"/>
              </a:buClr>
            </a:pPr>
            <a:r>
              <a:rPr lang="en-US" sz="2000" dirty="0" smtClean="0">
                <a:solidFill>
                  <a:srgbClr val="737373"/>
                </a:solidFill>
              </a:rPr>
              <a:t>QAD Deployment Toolkit (QDT)</a:t>
            </a:r>
          </a:p>
          <a:p>
            <a:pPr eaLnBrk="1" hangingPunct="1">
              <a:lnSpc>
                <a:spcPct val="85000"/>
              </a:lnSpc>
              <a:buClr>
                <a:srgbClr val="FF9900"/>
              </a:buClr>
            </a:pPr>
            <a:r>
              <a:rPr lang="en-US" sz="2000" dirty="0" smtClean="0">
                <a:solidFill>
                  <a:srgbClr val="737373"/>
                </a:solidFill>
              </a:rPr>
              <a:t>Daemons</a:t>
            </a:r>
          </a:p>
          <a:p>
            <a:pPr eaLnBrk="1" hangingPunct="1">
              <a:lnSpc>
                <a:spcPct val="85000"/>
              </a:lnSpc>
              <a:buClr>
                <a:srgbClr val="FF9900"/>
              </a:buClr>
            </a:pPr>
            <a:r>
              <a:rPr lang="en-US" sz="2000" dirty="0" smtClean="0">
                <a:solidFill>
                  <a:srgbClr val="737373"/>
                </a:solidFill>
              </a:rPr>
              <a:t>New Security Model</a:t>
            </a:r>
          </a:p>
          <a:p>
            <a:pPr eaLnBrk="1" hangingPunct="1">
              <a:lnSpc>
                <a:spcPct val="85000"/>
              </a:lnSpc>
              <a:buClr>
                <a:srgbClr val="FF9900"/>
              </a:buClr>
            </a:pPr>
            <a:r>
              <a:rPr lang="en-US" sz="2000" dirty="0" smtClean="0">
                <a:solidFill>
                  <a:srgbClr val="737373"/>
                </a:solidFill>
              </a:rPr>
              <a:t>Financials Business Logic supplied in .pl library files</a:t>
            </a:r>
          </a:p>
          <a:p>
            <a:pPr lvl="2" eaLnBrk="1" hangingPunct="1">
              <a:lnSpc>
                <a:spcPct val="85000"/>
              </a:lnSpc>
              <a:buClr>
                <a:srgbClr val="FF9900"/>
              </a:buClr>
            </a:pPr>
            <a:endParaRPr lang="en-US" sz="1900" dirty="0" smtClean="0">
              <a:solidFill>
                <a:srgbClr val="737373"/>
              </a:solidFill>
            </a:endParaRPr>
          </a:p>
          <a:p>
            <a:pPr eaLnBrk="1" hangingPunct="1">
              <a:lnSpc>
                <a:spcPct val="85000"/>
              </a:lnSpc>
              <a:buClr>
                <a:srgbClr val="FF9900"/>
              </a:buClr>
            </a:pPr>
            <a:endParaRPr lang="en-US" sz="2200" dirty="0" smtClean="0">
              <a:solidFill>
                <a:srgbClr val="737373"/>
              </a:solidFill>
            </a:endParaRPr>
          </a:p>
          <a:p>
            <a:pPr lvl="1" eaLnBrk="1" hangingPunct="1">
              <a:lnSpc>
                <a:spcPct val="85000"/>
              </a:lnSpc>
              <a:buClr>
                <a:srgbClr val="FF9900"/>
              </a:buClr>
              <a:buFont typeface="Arial" charset="0"/>
              <a:buNone/>
            </a:pPr>
            <a:endParaRPr lang="en-US" sz="2000" dirty="0" smtClean="0">
              <a:solidFill>
                <a:srgbClr val="737373"/>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4915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Daemons</a:t>
            </a:r>
          </a:p>
        </p:txBody>
      </p:sp>
      <p:sp>
        <p:nvSpPr>
          <p:cNvPr id="5" name="Content Placeholder 3"/>
          <p:cNvSpPr>
            <a:spLocks noGrp="1"/>
          </p:cNvSpPr>
          <p:nvPr>
            <p:ph idx="1"/>
          </p:nvPr>
        </p:nvSpPr>
        <p:spPr>
          <a:xfrm>
            <a:off x="366713" y="1085850"/>
            <a:ext cx="8412480" cy="2833688"/>
          </a:xfrm>
        </p:spPr>
        <p:txBody>
          <a:bodyPr>
            <a:normAutofit lnSpcReduction="10000"/>
          </a:bodyPr>
          <a:lstStyle/>
          <a:p>
            <a:pPr marL="0" indent="0" eaLnBrk="1" fontAlgn="auto" hangingPunct="1">
              <a:lnSpc>
                <a:spcPct val="95000"/>
              </a:lnSpc>
              <a:spcAft>
                <a:spcPts val="0"/>
              </a:spcAft>
              <a:buNone/>
              <a:defRPr/>
            </a:pPr>
            <a:r>
              <a:rPr lang="en-US" dirty="0" smtClean="0">
                <a:solidFill>
                  <a:srgbClr val="737373"/>
                </a:solidFill>
                <a:latin typeface="+mn-lt"/>
              </a:rPr>
              <a:t>Daemons are a headless (no UI) background process that perform specific tasks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Configuration, Control and Monitoring possible from the command line</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Tasks are typically such functions as Data Manipulation, Integration, Transformation</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Daemons Process data via work queues</a:t>
            </a:r>
          </a:p>
          <a:p>
            <a:pPr lvl="2" eaLnBrk="1" fontAlgn="auto" hangingPunct="1">
              <a:lnSpc>
                <a:spcPct val="95000"/>
              </a:lnSpc>
              <a:spcAft>
                <a:spcPts val="0"/>
              </a:spcAft>
              <a:buFont typeface="Arial" pitchFamily="34" charset="0"/>
              <a:buChar char="•"/>
              <a:defRPr/>
            </a:pPr>
            <a:endParaRPr lang="en-US" dirty="0" smtClean="0">
              <a:solidFill>
                <a:srgbClr val="737373"/>
              </a:solidFill>
              <a:latin typeface="+mn-lt"/>
            </a:endParaRP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49156" name="Picture 3"/>
          <p:cNvPicPr>
            <a:picLocks noChangeAspect="1" noChangeArrowheads="1"/>
          </p:cNvPicPr>
          <p:nvPr/>
        </p:nvPicPr>
        <p:blipFill>
          <a:blip r:embed="rId3" cstate="print"/>
          <a:srcRect/>
          <a:stretch>
            <a:fillRect/>
          </a:stretch>
        </p:blipFill>
        <p:spPr bwMode="auto">
          <a:xfrm>
            <a:off x="1744663" y="3911600"/>
            <a:ext cx="5707062" cy="161925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5120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Reporting Framework</a:t>
            </a:r>
          </a:p>
        </p:txBody>
      </p:sp>
      <p:sp>
        <p:nvSpPr>
          <p:cNvPr id="5" name="Content Placeholder 3"/>
          <p:cNvSpPr>
            <a:spLocks noGrp="1"/>
          </p:cNvSpPr>
          <p:nvPr>
            <p:ph idx="1"/>
          </p:nvPr>
        </p:nvSpPr>
        <p:spPr>
          <a:xfrm>
            <a:off x="547688" y="1085850"/>
            <a:ext cx="8102600" cy="1541463"/>
          </a:xfrm>
        </p:spPr>
        <p:txBody>
          <a:bodyPr/>
          <a:lstStyle/>
          <a:p>
            <a:pPr marL="0" indent="0" eaLnBrk="1" fontAlgn="auto" hangingPunct="1">
              <a:lnSpc>
                <a:spcPct val="95000"/>
              </a:lnSpc>
              <a:spcAft>
                <a:spcPts val="0"/>
              </a:spcAft>
              <a:buNone/>
              <a:defRPr/>
            </a:pPr>
            <a:r>
              <a:rPr lang="en-US" dirty="0" smtClean="0"/>
              <a:t>The QAD Reporting Framework is a reporting solution that delivers the infrastructure necessary to create and run reports against the QAD Enterprise Applications suite of products.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1204" name="Picture 2"/>
          <p:cNvPicPr>
            <a:picLocks noChangeAspect="1" noChangeArrowheads="1"/>
          </p:cNvPicPr>
          <p:nvPr/>
        </p:nvPicPr>
        <p:blipFill>
          <a:blip r:embed="rId3" cstate="print"/>
          <a:srcRect/>
          <a:stretch>
            <a:fillRect/>
          </a:stretch>
        </p:blipFill>
        <p:spPr bwMode="auto">
          <a:xfrm>
            <a:off x="2055813" y="2565400"/>
            <a:ext cx="5381625" cy="3028950"/>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Content Placeholder 5"/>
          <p:cNvSpPr>
            <a:spLocks noGrp="1"/>
          </p:cNvSpPr>
          <p:nvPr>
            <p:ph idx="1"/>
          </p:nvPr>
        </p:nvSpPr>
        <p:spPr bwMode="auto">
          <a:xfrm>
            <a:off x="339725" y="1130300"/>
            <a:ext cx="8435975"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smtClean="0"/>
              <a:t>Introduction</a:t>
            </a:r>
            <a:br>
              <a:rPr lang="en-US" smtClean="0"/>
            </a:br>
            <a:r>
              <a:rPr lang="en-US" smtClean="0"/>
              <a:t>and Agenda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New Software Infrastructure</a:t>
            </a:r>
          </a:p>
        </p:txBody>
      </p:sp>
      <p:sp>
        <p:nvSpPr>
          <p:cNvPr id="5325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Business Intelligence</a:t>
            </a:r>
          </a:p>
        </p:txBody>
      </p:sp>
      <p:sp>
        <p:nvSpPr>
          <p:cNvPr id="5" name="Content Placeholder 3"/>
          <p:cNvSpPr>
            <a:spLocks noGrp="1"/>
          </p:cNvSpPr>
          <p:nvPr>
            <p:ph idx="1"/>
          </p:nvPr>
        </p:nvSpPr>
        <p:spPr>
          <a:xfrm>
            <a:off x="528638" y="1057275"/>
            <a:ext cx="8102600" cy="1541463"/>
          </a:xfrm>
        </p:spPr>
        <p:txBody>
          <a:bodyPr>
            <a:normAutofit/>
          </a:bodyPr>
          <a:lstStyle/>
          <a:p>
            <a:pPr marL="0" indent="0" eaLnBrk="1" fontAlgn="auto" hangingPunct="1">
              <a:lnSpc>
                <a:spcPct val="95000"/>
              </a:lnSpc>
              <a:spcAft>
                <a:spcPts val="0"/>
              </a:spcAft>
              <a:buNone/>
              <a:defRPr/>
            </a:pPr>
            <a:r>
              <a:rPr lang="en-US" sz="2200" dirty="0" smtClean="0">
                <a:solidFill>
                  <a:srgbClr val="737373"/>
                </a:solidFill>
              </a:rPr>
              <a:t>QAD BI provides a complete business intelligence solution consisting of three major components: QAD BI Data Warehouse Designer, QAD Modules and the QAD BI Portal to support Analytics, through Dashboards and reporting... </a:t>
            </a:r>
          </a:p>
          <a:p>
            <a:pPr eaLnBrk="1" fontAlgn="auto" hangingPunct="1">
              <a:lnSpc>
                <a:spcPct val="95000"/>
              </a:lnSpc>
              <a:spcAft>
                <a:spcPts val="0"/>
              </a:spcAft>
              <a:buFont typeface="Arial" pitchFamily="34" charset="0"/>
              <a:buNone/>
              <a:defRPr/>
            </a:pPr>
            <a:endParaRPr lang="en-US" dirty="0" smtClean="0">
              <a:solidFill>
                <a:srgbClr val="737373"/>
              </a:solidFill>
              <a:latin typeface="+mn-lt"/>
            </a:endParaRP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pic>
        <p:nvPicPr>
          <p:cNvPr id="53252" name="Picture 2"/>
          <p:cNvPicPr>
            <a:picLocks noChangeAspect="1" noChangeArrowheads="1"/>
          </p:cNvPicPr>
          <p:nvPr/>
        </p:nvPicPr>
        <p:blipFill>
          <a:blip r:embed="rId3" cstate="print"/>
          <a:srcRect/>
          <a:stretch>
            <a:fillRect/>
          </a:stretch>
        </p:blipFill>
        <p:spPr bwMode="auto">
          <a:xfrm>
            <a:off x="4975225" y="2478088"/>
            <a:ext cx="3867150" cy="2971800"/>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Planning for a QAD Deployment</a:t>
            </a:r>
          </a:p>
        </p:txBody>
      </p:sp>
      <p:sp>
        <p:nvSpPr>
          <p:cNvPr id="55298" name="Rectangle 4"/>
          <p:cNvSpPr>
            <a:spLocks noChangeArrowheads="1"/>
          </p:cNvSpPr>
          <p:nvPr/>
        </p:nvSpPr>
        <p:spPr bwMode="auto">
          <a:xfrm>
            <a:off x="336550" y="1355725"/>
            <a:ext cx="8413750" cy="1036638"/>
          </a:xfrm>
          <a:prstGeom prst="rect">
            <a:avLst/>
          </a:prstGeom>
          <a:noFill/>
          <a:ln w="9525">
            <a:noFill/>
            <a:miter lim="800000"/>
            <a:headEnd/>
            <a:tailEnd/>
          </a:ln>
        </p:spPr>
        <p:txBody>
          <a:bodyPr wrap="none">
            <a:spAutoFit/>
          </a:bodyPr>
          <a:lstStyle/>
          <a:p>
            <a:pPr algn="ctr"/>
            <a:r>
              <a:rPr lang="en-US" sz="6200">
                <a:solidFill>
                  <a:srgbClr val="666666"/>
                </a:solidFill>
                <a:latin typeface="Century Gothic" pitchFamily="34" charset="0"/>
              </a:rPr>
              <a:t>Deployment Planning</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Planning for a New Deployment</a:t>
            </a:r>
          </a:p>
        </p:txBody>
      </p:sp>
      <p:sp>
        <p:nvSpPr>
          <p:cNvPr id="5632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Key Considerations</a:t>
            </a:r>
          </a:p>
        </p:txBody>
      </p:sp>
      <p:sp>
        <p:nvSpPr>
          <p:cNvPr id="56323"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Understand the business context</a:t>
            </a:r>
          </a:p>
          <a:p>
            <a:pPr lvl="1" eaLnBrk="1" hangingPunct="1">
              <a:lnSpc>
                <a:spcPct val="95000"/>
              </a:lnSpc>
              <a:buClr>
                <a:srgbClr val="FF9900"/>
              </a:buClr>
              <a:buNone/>
            </a:pPr>
            <a:r>
              <a:rPr lang="en-US" dirty="0" smtClean="0">
                <a:solidFill>
                  <a:srgbClr val="737373"/>
                </a:solidFill>
              </a:rPr>
              <a:t>This ultimately drives the deployment architecture</a:t>
            </a:r>
          </a:p>
          <a:p>
            <a:pPr eaLnBrk="1" hangingPunct="1">
              <a:lnSpc>
                <a:spcPct val="95000"/>
              </a:lnSpc>
              <a:buClr>
                <a:srgbClr val="FF9900"/>
              </a:buClr>
            </a:pPr>
            <a:r>
              <a:rPr lang="en-US" dirty="0" smtClean="0">
                <a:solidFill>
                  <a:srgbClr val="737373"/>
                </a:solidFill>
              </a:rPr>
              <a:t>Distributed versus Centralized Hosting</a:t>
            </a:r>
          </a:p>
          <a:p>
            <a:pPr lvl="1" eaLnBrk="1" hangingPunct="1">
              <a:lnSpc>
                <a:spcPct val="95000"/>
              </a:lnSpc>
              <a:buClr>
                <a:srgbClr val="FF9900"/>
              </a:buClr>
            </a:pPr>
            <a:r>
              <a:rPr lang="en-US" dirty="0" smtClean="0">
                <a:solidFill>
                  <a:srgbClr val="737373"/>
                </a:solidFill>
              </a:rPr>
              <a:t>Sites, regional hubs, global hub?</a:t>
            </a:r>
          </a:p>
          <a:p>
            <a:pPr lvl="1" eaLnBrk="1" hangingPunct="1">
              <a:lnSpc>
                <a:spcPct val="95000"/>
              </a:lnSpc>
              <a:buClr>
                <a:srgbClr val="FF9900"/>
              </a:buClr>
            </a:pPr>
            <a:r>
              <a:rPr lang="en-US" dirty="0" smtClean="0">
                <a:solidFill>
                  <a:srgbClr val="737373"/>
                </a:solidFill>
              </a:rPr>
              <a:t>Onsite versus Hosted versus QAD On Demand</a:t>
            </a:r>
          </a:p>
          <a:p>
            <a:pPr eaLnBrk="1" hangingPunct="1">
              <a:lnSpc>
                <a:spcPct val="95000"/>
              </a:lnSpc>
              <a:buClr>
                <a:srgbClr val="FF9900"/>
              </a:buClr>
            </a:pPr>
            <a:r>
              <a:rPr lang="en-US" dirty="0" smtClean="0">
                <a:solidFill>
                  <a:srgbClr val="737373"/>
                </a:solidFill>
              </a:rPr>
              <a:t>Sizing Considerations</a:t>
            </a:r>
          </a:p>
          <a:p>
            <a:pPr lvl="1" eaLnBrk="1" hangingPunct="1">
              <a:lnSpc>
                <a:spcPct val="95000"/>
              </a:lnSpc>
              <a:buClr>
                <a:srgbClr val="FF9900"/>
              </a:buClr>
            </a:pPr>
            <a:r>
              <a:rPr lang="en-US" dirty="0" smtClean="0">
                <a:solidFill>
                  <a:srgbClr val="737373"/>
                </a:solidFill>
              </a:rPr>
              <a:t>Scale up (monolithic) versus Scale out (multi-tier)</a:t>
            </a:r>
          </a:p>
          <a:p>
            <a:pPr lvl="1" eaLnBrk="1" hangingPunct="1">
              <a:lnSpc>
                <a:spcPct val="95000"/>
              </a:lnSpc>
              <a:buClr>
                <a:srgbClr val="FF9900"/>
              </a:buClr>
            </a:pPr>
            <a:r>
              <a:rPr lang="en-US" dirty="0" smtClean="0">
                <a:solidFill>
                  <a:srgbClr val="737373"/>
                </a:solidFill>
              </a:rPr>
              <a:t>Planning for Growth / Capacity Planning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Planning for a New Deployment</a:t>
            </a:r>
          </a:p>
        </p:txBody>
      </p:sp>
      <p:sp>
        <p:nvSpPr>
          <p:cNvPr id="5837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Key Considerations </a:t>
            </a:r>
            <a:r>
              <a:rPr lang="en-US" sz="2400" i="1" smtClean="0"/>
              <a:t>continued</a:t>
            </a:r>
            <a:endParaRPr lang="en-US" sz="2400" smtClean="0"/>
          </a:p>
        </p:txBody>
      </p:sp>
      <p:sp>
        <p:nvSpPr>
          <p:cNvPr id="58371"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5000"/>
              </a:lnSpc>
              <a:buClr>
                <a:srgbClr val="FF9900"/>
              </a:buClr>
            </a:pPr>
            <a:r>
              <a:rPr lang="en-US" dirty="0" smtClean="0">
                <a:solidFill>
                  <a:srgbClr val="737373"/>
                </a:solidFill>
              </a:rPr>
              <a:t>Multi-tenant versus Multi-instance</a:t>
            </a:r>
          </a:p>
          <a:p>
            <a:pPr marL="285750" lvl="1" indent="0" eaLnBrk="1" hangingPunct="1">
              <a:lnSpc>
                <a:spcPct val="95000"/>
              </a:lnSpc>
              <a:buClr>
                <a:srgbClr val="FF9900"/>
              </a:buClr>
              <a:buNone/>
            </a:pPr>
            <a:r>
              <a:rPr lang="en-US" dirty="0" smtClean="0">
                <a:solidFill>
                  <a:srgbClr val="737373"/>
                </a:solidFill>
              </a:rPr>
              <a:t>Will business units be consolidated into one DB?</a:t>
            </a:r>
          </a:p>
          <a:p>
            <a:pPr eaLnBrk="1" hangingPunct="1">
              <a:lnSpc>
                <a:spcPct val="95000"/>
              </a:lnSpc>
              <a:buClr>
                <a:srgbClr val="FF9900"/>
              </a:buClr>
            </a:pPr>
            <a:r>
              <a:rPr lang="en-US" dirty="0" smtClean="0">
                <a:solidFill>
                  <a:srgbClr val="737373"/>
                </a:solidFill>
              </a:rPr>
              <a:t>High Availability design?</a:t>
            </a:r>
          </a:p>
          <a:p>
            <a:pPr eaLnBrk="1" hangingPunct="1">
              <a:lnSpc>
                <a:spcPct val="95000"/>
              </a:lnSpc>
              <a:buClr>
                <a:srgbClr val="FF9900"/>
              </a:buClr>
            </a:pPr>
            <a:r>
              <a:rPr lang="en-US" dirty="0" smtClean="0">
                <a:solidFill>
                  <a:srgbClr val="737373"/>
                </a:solidFill>
              </a:rPr>
              <a:t>Disaster Tolerant design?</a:t>
            </a:r>
          </a:p>
          <a:p>
            <a:pPr eaLnBrk="1" hangingPunct="1">
              <a:lnSpc>
                <a:spcPct val="95000"/>
              </a:lnSpc>
              <a:buClr>
                <a:srgbClr val="FF9900"/>
              </a:buClr>
            </a:pPr>
            <a:r>
              <a:rPr lang="en-US" dirty="0" smtClean="0">
                <a:solidFill>
                  <a:srgbClr val="737373"/>
                </a:solidFill>
              </a:rPr>
              <a:t>Preferred hardware vendor?</a:t>
            </a:r>
          </a:p>
          <a:p>
            <a:pPr eaLnBrk="1" hangingPunct="1">
              <a:lnSpc>
                <a:spcPct val="95000"/>
              </a:lnSpc>
              <a:buClr>
                <a:srgbClr val="FF9900"/>
              </a:buClr>
            </a:pPr>
            <a:r>
              <a:rPr lang="en-US" dirty="0" smtClean="0">
                <a:solidFill>
                  <a:srgbClr val="737373"/>
                </a:solidFill>
              </a:rPr>
              <a:t>Preferred operating system?</a:t>
            </a:r>
          </a:p>
          <a:p>
            <a:pPr eaLnBrk="1" hangingPunct="1">
              <a:lnSpc>
                <a:spcPct val="95000"/>
              </a:lnSpc>
              <a:buClr>
                <a:srgbClr val="FF9900"/>
              </a:buClr>
            </a:pPr>
            <a:r>
              <a:rPr lang="en-US" dirty="0" smtClean="0">
                <a:solidFill>
                  <a:srgbClr val="737373"/>
                </a:solidFill>
              </a:rPr>
              <a:t>Localizations</a:t>
            </a:r>
          </a:p>
          <a:p>
            <a:pPr marL="285750" lvl="1" indent="0" eaLnBrk="1" hangingPunct="1">
              <a:lnSpc>
                <a:spcPct val="95000"/>
              </a:lnSpc>
              <a:buClr>
                <a:srgbClr val="FF9900"/>
              </a:buClr>
              <a:buNone/>
            </a:pPr>
            <a:r>
              <a:rPr lang="en-US" dirty="0" smtClean="0">
                <a:solidFill>
                  <a:srgbClr val="737373"/>
                </a:solidFill>
              </a:rPr>
              <a:t>Languages, time zones, character sets, and taxes</a:t>
            </a:r>
          </a:p>
          <a:p>
            <a:pPr eaLnBrk="1" hangingPunct="1">
              <a:lnSpc>
                <a:spcPct val="95000"/>
              </a:lnSpc>
              <a:buClr>
                <a:srgbClr val="FF9900"/>
              </a:buClr>
            </a:pPr>
            <a:r>
              <a:rPr lang="en-US" dirty="0" smtClean="0">
                <a:solidFill>
                  <a:srgbClr val="737373"/>
                </a:solidFill>
              </a:rPr>
              <a:t>Application Management and Monitoring</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Deployment Architecture Definition</a:t>
            </a:r>
          </a:p>
        </p:txBody>
      </p:sp>
      <p:sp>
        <p:nvSpPr>
          <p:cNvPr id="6041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Definition of the QAD Technical Architecture</a:t>
            </a:r>
          </a:p>
        </p:txBody>
      </p:sp>
      <p:sp>
        <p:nvSpPr>
          <p:cNvPr id="60419" name="Content Placeholder 3"/>
          <p:cNvSpPr>
            <a:spLocks noGrp="1"/>
          </p:cNvSpPr>
          <p:nvPr>
            <p:ph idx="1"/>
          </p:nvPr>
        </p:nvSpPr>
        <p:spPr bwMode="auto">
          <a:xfrm>
            <a:off x="404811" y="1085850"/>
            <a:ext cx="8412480" cy="4646613"/>
          </a:xfrm>
          <a:noFill/>
          <a:ln>
            <a:miter lim="800000"/>
            <a:headEnd/>
            <a:tailEnd/>
          </a:ln>
        </p:spPr>
        <p:txBody>
          <a:bodyPr vert="horz" wrap="square" lIns="91440" tIns="45720" rIns="91440" bIns="45720" numCol="1" anchor="t" anchorCtr="0" compatLnSpc="1">
            <a:prstTxWarp prst="textNoShape">
              <a:avLst/>
            </a:prstTxWarp>
          </a:bodyPr>
          <a:lstStyle/>
          <a:p>
            <a:pPr marL="0" indent="0" eaLnBrk="1" hangingPunct="1">
              <a:lnSpc>
                <a:spcPct val="95000"/>
              </a:lnSpc>
              <a:buClr>
                <a:srgbClr val="FF9900"/>
              </a:buClr>
              <a:buNone/>
            </a:pPr>
            <a:r>
              <a:rPr lang="en-US" dirty="0" smtClean="0">
                <a:solidFill>
                  <a:srgbClr val="737373"/>
                </a:solidFill>
              </a:rPr>
              <a:t>Driven from the Key Considerations and aligned with the business unit</a:t>
            </a:r>
          </a:p>
          <a:p>
            <a:pPr eaLnBrk="1" hangingPunct="1">
              <a:lnSpc>
                <a:spcPct val="95000"/>
              </a:lnSpc>
              <a:buClr>
                <a:srgbClr val="FF9900"/>
              </a:buClr>
            </a:pPr>
            <a:r>
              <a:rPr lang="en-US" dirty="0" smtClean="0">
                <a:solidFill>
                  <a:srgbClr val="737373"/>
                </a:solidFill>
              </a:rPr>
              <a:t>Definition of Upgrade / Migration Process</a:t>
            </a:r>
          </a:p>
          <a:p>
            <a:pPr indent="19050" eaLnBrk="1" hangingPunct="1">
              <a:lnSpc>
                <a:spcPct val="95000"/>
              </a:lnSpc>
              <a:buClr>
                <a:srgbClr val="FF9900"/>
              </a:buClr>
              <a:buNone/>
            </a:pPr>
            <a:r>
              <a:rPr lang="en-US" sz="2200" dirty="0" smtClean="0">
                <a:solidFill>
                  <a:srgbClr val="737373"/>
                </a:solidFill>
              </a:rPr>
              <a:t>Strategy, Data Cleansing, Data Archiving</a:t>
            </a:r>
          </a:p>
          <a:p>
            <a:pPr eaLnBrk="1" hangingPunct="1">
              <a:lnSpc>
                <a:spcPct val="95000"/>
              </a:lnSpc>
              <a:buClr>
                <a:srgbClr val="FF9900"/>
              </a:buClr>
            </a:pPr>
            <a:r>
              <a:rPr lang="en-US" dirty="0" smtClean="0">
                <a:solidFill>
                  <a:srgbClr val="737373"/>
                </a:solidFill>
              </a:rPr>
              <a:t>Definition of Key Interfaces</a:t>
            </a:r>
          </a:p>
          <a:p>
            <a:pPr eaLnBrk="1" hangingPunct="1">
              <a:lnSpc>
                <a:spcPct val="95000"/>
              </a:lnSpc>
              <a:buClr>
                <a:srgbClr val="FF9900"/>
              </a:buClr>
            </a:pPr>
            <a:r>
              <a:rPr lang="en-US" dirty="0" smtClean="0">
                <a:solidFill>
                  <a:srgbClr val="737373"/>
                </a:solidFill>
              </a:rPr>
              <a:t>Additional Development / Customizations required</a:t>
            </a:r>
          </a:p>
          <a:p>
            <a:pPr eaLnBrk="1" hangingPunct="1">
              <a:lnSpc>
                <a:spcPct val="95000"/>
              </a:lnSpc>
              <a:buClr>
                <a:srgbClr val="FF9900"/>
              </a:buClr>
            </a:pPr>
            <a:r>
              <a:rPr lang="en-US" dirty="0" smtClean="0">
                <a:solidFill>
                  <a:srgbClr val="737373"/>
                </a:solidFill>
              </a:rPr>
              <a:t>Key Integration Decisions</a:t>
            </a:r>
          </a:p>
          <a:p>
            <a:pPr marL="285750" indent="0" eaLnBrk="1" hangingPunct="1">
              <a:lnSpc>
                <a:spcPct val="95000"/>
              </a:lnSpc>
              <a:buClr>
                <a:srgbClr val="FF9900"/>
              </a:buClr>
              <a:buNone/>
            </a:pPr>
            <a:r>
              <a:rPr lang="en-US" sz="2200" dirty="0" err="1" smtClean="0">
                <a:solidFill>
                  <a:srgbClr val="737373"/>
                </a:solidFill>
              </a:rPr>
              <a:t>QXtend</a:t>
            </a:r>
            <a:r>
              <a:rPr lang="en-US" sz="2200" dirty="0" smtClean="0">
                <a:solidFill>
                  <a:srgbClr val="737373"/>
                </a:solidFill>
              </a:rPr>
              <a:t>, Security, Technology, Compliance, Impact on other systems </a:t>
            </a:r>
          </a:p>
          <a:p>
            <a:pPr eaLnBrk="1" hangingPunct="1">
              <a:lnSpc>
                <a:spcPct val="95000"/>
              </a:lnSpc>
              <a:buClr>
                <a:srgbClr val="FF9900"/>
              </a:buClr>
              <a:buFont typeface="Arial" charset="0"/>
              <a:buNone/>
            </a:pPr>
            <a:endParaRPr lang="en-US" dirty="0" smtClean="0">
              <a:solidFill>
                <a:srgbClr val="737373"/>
              </a:solidFill>
            </a:endParaRP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ChangeArrowheads="1"/>
          </p:cNvSpPr>
          <p:nvPr/>
        </p:nvSpPr>
        <p:spPr bwMode="auto">
          <a:xfrm>
            <a:off x="2395197" y="1455738"/>
            <a:ext cx="4305987" cy="923330"/>
          </a:xfrm>
          <a:prstGeom prst="rect">
            <a:avLst/>
          </a:prstGeom>
          <a:noFill/>
          <a:ln w="9525">
            <a:noFill/>
            <a:miter lim="800000"/>
            <a:headEnd/>
            <a:tailEnd/>
          </a:ln>
        </p:spPr>
        <p:txBody>
          <a:bodyPr wrap="none">
            <a:spAutoFit/>
          </a:bodyPr>
          <a:lstStyle/>
          <a:p>
            <a:pPr algn="ctr"/>
            <a:r>
              <a:rPr lang="en-US" sz="5400" smtClean="0">
                <a:solidFill>
                  <a:srgbClr val="666666"/>
                </a:solidFill>
                <a:latin typeface="Century Gothic" pitchFamily="34" charset="0"/>
              </a:rPr>
              <a:t>Prerequisites</a:t>
            </a:r>
            <a:endParaRPr lang="en-US" sz="5400" dirty="0">
              <a:solidFill>
                <a:srgbClr val="666666"/>
              </a:solidFill>
              <a:latin typeface="Century Gothic" pitchFamily="34"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buClr>
                <a:srgbClr val="FF9900"/>
              </a:buClr>
            </a:pPr>
            <a:r>
              <a:rPr lang="en-US" smtClean="0"/>
              <a:t>The following sections describe the requirements for the prerequisite components of your QAD Enterprise Edition installation</a:t>
            </a:r>
          </a:p>
          <a:p>
            <a:pPr eaLnBrk="1" hangingPunct="1">
              <a:buClr>
                <a:srgbClr val="FF9900"/>
              </a:buClr>
            </a:pPr>
            <a:r>
              <a:rPr lang="en-US" smtClean="0"/>
              <a:t>For the most current requirements information, refer to the Product Compatibility Guide in the QAD Store at:</a:t>
            </a:r>
          </a:p>
          <a:p>
            <a:pPr eaLnBrk="1" hangingPunct="1">
              <a:buClr>
                <a:srgbClr val="FF9900"/>
              </a:buClr>
              <a:buNone/>
            </a:pPr>
            <a:r>
              <a:rPr lang="en-US" smtClean="0"/>
              <a:t>    http://store.qad.com</a:t>
            </a:r>
          </a:p>
          <a:p>
            <a:pPr eaLnBrk="1" hangingPunct="1">
              <a:buClr>
                <a:srgbClr val="FF9900"/>
              </a:buClr>
            </a:pPr>
            <a:r>
              <a:rPr lang="en-US" smtClean="0"/>
              <a:t>Refer to the Progress documentation for the complete requirements for Progress components</a:t>
            </a:r>
          </a:p>
          <a:p>
            <a:pPr eaLnBrk="1" hangingPunct="1">
              <a:buClr>
                <a:srgbClr val="FF9900"/>
              </a:buClr>
            </a:pPr>
            <a:r>
              <a:rPr lang="en-US" smtClean="0"/>
              <a:t>When installing Progress components, always select a Complete installation, not a Typical or Custom installation</a:t>
            </a:r>
          </a:p>
          <a:p>
            <a:pPr eaLnBrk="1" hangingPunct="1">
              <a:buClr>
                <a:srgbClr val="FF9900"/>
              </a:buClr>
            </a:pPr>
            <a:r>
              <a:rPr lang="en-US" smtClean="0"/>
              <a:t>You must install these programs before beginning QAD Enterprise Edition installation</a:t>
            </a:r>
            <a:endParaRPr lang="en-US" dirty="0" smtClean="0"/>
          </a:p>
          <a:p>
            <a:pPr eaLnBrk="1" hangingPunct="1">
              <a:buClr>
                <a:srgbClr val="FF9900"/>
              </a:buClr>
            </a:pP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Introduction</a:t>
            </a:r>
            <a:endParaRPr lang="en-US" sz="2400" dirty="0" smtClean="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pPr>
            <a:r>
              <a:rPr lang="en-US" smtClean="0"/>
              <a:t>QAD Store provides product downloads as compressed ISO files in .zip or .7z format.</a:t>
            </a:r>
          </a:p>
          <a:p>
            <a:pPr eaLnBrk="1" hangingPunct="1">
              <a:buClr>
                <a:srgbClr val="FF9900"/>
              </a:buClr>
            </a:pPr>
            <a:r>
              <a:rPr lang="en-US" smtClean="0"/>
              <a:t>To unzip .7z files, use the free 7-Zip utility. Windows, Linux, and UNIX versions of this utility are available from:</a:t>
            </a:r>
          </a:p>
          <a:p>
            <a:pPr eaLnBrk="1" hangingPunct="1">
              <a:buClr>
                <a:srgbClr val="FF9900"/>
              </a:buClr>
              <a:buNone/>
            </a:pPr>
            <a:r>
              <a:rPr lang="en-US" smtClean="0"/>
              <a:t>   http://www.7-zip.org</a:t>
            </a:r>
          </a:p>
          <a:p>
            <a:pPr eaLnBrk="1" hangingPunct="1">
              <a:buClr>
                <a:srgbClr val="FF9900"/>
              </a:buClr>
            </a:pPr>
            <a:r>
              <a:rPr lang="en-US" smtClean="0"/>
              <a:t>Unzipping the compressed product file yields an uncompressed ISO file.</a:t>
            </a:r>
            <a:endParaRPr lang="en-US" dirty="0" smtClean="0"/>
          </a:p>
          <a:p>
            <a:pPr eaLnBrk="1" hangingPunct="1">
              <a:buClr>
                <a:srgbClr val="FF9900"/>
              </a:buClr>
            </a:pP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Unzip Utilities</a:t>
            </a:r>
            <a:endParaRPr lang="en-US" sz="2400" dirty="0" smtClean="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buNone/>
            </a:pPr>
            <a:r>
              <a:rPr lang="en-US" smtClean="0"/>
              <a:t>X terminal</a:t>
            </a:r>
          </a:p>
          <a:p>
            <a:pPr eaLnBrk="1" hangingPunct="1">
              <a:buClr>
                <a:srgbClr val="FF9900"/>
              </a:buClr>
            </a:pPr>
            <a:r>
              <a:rPr lang="en-US" smtClean="0"/>
              <a:t>Required for QAD Enterprise Edition Linux and UNIX installations</a:t>
            </a:r>
          </a:p>
          <a:p>
            <a:pPr eaLnBrk="1" hangingPunct="1">
              <a:buClr>
                <a:srgbClr val="FF9900"/>
              </a:buClr>
            </a:pPr>
            <a:r>
              <a:rPr lang="en-US" smtClean="0"/>
              <a:t>Verify that X terminal is installed</a:t>
            </a: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85000" lnSpcReduction="10000"/>
          </a:bodyPr>
          <a:lstStyle/>
          <a:p>
            <a:pPr eaLnBrk="1" hangingPunct="1">
              <a:buClr>
                <a:srgbClr val="FF9900"/>
              </a:buClr>
              <a:buNone/>
            </a:pPr>
            <a:r>
              <a:rPr lang="en-US" smtClean="0"/>
              <a:t>Korn Shell</a:t>
            </a:r>
          </a:p>
          <a:p>
            <a:pPr eaLnBrk="1" hangingPunct="1">
              <a:buClr>
                <a:srgbClr val="FF9900"/>
              </a:buClr>
            </a:pPr>
            <a:r>
              <a:rPr lang="en-US" smtClean="0"/>
              <a:t>All scripts on QAD media use Korn shell (ksh) syntax. The Korn shell must be installed in the default location (/bin/ksh) and available to the user account employed to install QAD Enterprise Edition</a:t>
            </a:r>
          </a:p>
          <a:p>
            <a:pPr eaLnBrk="1" hangingPunct="1">
              <a:buClr>
                <a:srgbClr val="FF9900"/>
              </a:buClr>
            </a:pPr>
            <a:r>
              <a:rPr lang="en-US" smtClean="0"/>
              <a:t>Some Linux and UNIX operating systems do not contain the Korn shell by default. This prevents use of ./install.ksh to start QDT</a:t>
            </a:r>
          </a:p>
          <a:p>
            <a:pPr eaLnBrk="1" hangingPunct="1">
              <a:buClr>
                <a:srgbClr val="FF9900"/>
              </a:buClr>
            </a:pPr>
            <a:r>
              <a:rPr lang="en-US" smtClean="0"/>
              <a:t>To use QDT and install Enterprise Edition in environments that lack the Korn shell, run the appropriate command for your operating system as root and install the Korn shell in /bin/ksh.</a:t>
            </a:r>
          </a:p>
          <a:p>
            <a:pPr eaLnBrk="1" hangingPunct="1">
              <a:buClr>
                <a:srgbClr val="FF9900"/>
              </a:buClr>
            </a:pPr>
            <a:r>
              <a:rPr lang="en-US" smtClean="0"/>
              <a:t>Installation of QAD Enterprise Edition in Red Hat 6 and above environments requires use of the qadinst_RH6_64bit or qadinst_RH6_32bit executable</a:t>
            </a: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Your Instructor</a:t>
            </a:r>
          </a:p>
        </p:txBody>
      </p:sp>
      <p:sp>
        <p:nvSpPr>
          <p:cNvPr id="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Your  Instructor</a:t>
            </a:r>
          </a:p>
        </p:txBody>
      </p:sp>
      <p:sp>
        <p:nvSpPr>
          <p:cNvPr id="8" name="Content Placeholder 2"/>
          <p:cNvSpPr>
            <a:spLocks noGrp="1"/>
          </p:cNvSpPr>
          <p:nvPr>
            <p:ph idx="1"/>
          </p:nvPr>
        </p:nvSpPr>
        <p:spPr bwMode="auto">
          <a:xfrm>
            <a:off x="381000"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lvl="1" eaLnBrk="1" hangingPunct="1">
              <a:buClr>
                <a:srgbClr val="FF9900"/>
              </a:buClr>
              <a:buFont typeface="Arial" pitchFamily="34" charset="0"/>
              <a:buChar char="•"/>
            </a:pPr>
            <a:r>
              <a:rPr lang="en-US" sz="2400" dirty="0" smtClean="0">
                <a:solidFill>
                  <a:schemeClr val="tx1">
                    <a:lumMod val="75000"/>
                  </a:schemeClr>
                </a:solidFill>
              </a:rPr>
              <a:t>Previous experience</a:t>
            </a:r>
          </a:p>
          <a:p>
            <a:pPr lvl="1" eaLnBrk="1" hangingPunct="1">
              <a:buClr>
                <a:srgbClr val="FF9900"/>
              </a:buClr>
              <a:buFont typeface="Arial" pitchFamily="34" charset="0"/>
              <a:buChar char="•"/>
            </a:pPr>
            <a:r>
              <a:rPr lang="en-US" sz="2400" dirty="0" smtClean="0">
                <a:solidFill>
                  <a:schemeClr val="tx1">
                    <a:lumMod val="75000"/>
                  </a:schemeClr>
                </a:solidFill>
              </a:rPr>
              <a:t>QAD experience</a:t>
            </a:r>
          </a:p>
          <a:p>
            <a:pPr lvl="1" eaLnBrk="1" hangingPunct="1">
              <a:buClr>
                <a:srgbClr val="FF9900"/>
              </a:buClr>
              <a:buFont typeface="Arial" charset="0"/>
              <a:buNone/>
            </a:pPr>
            <a:endParaRPr lang="en-US" dirty="0" smtClean="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buNone/>
            </a:pPr>
            <a:r>
              <a:rPr lang="en-US" smtClean="0"/>
              <a:t>AIX</a:t>
            </a:r>
          </a:p>
          <a:p>
            <a:pPr eaLnBrk="1" hangingPunct="1">
              <a:buClr>
                <a:srgbClr val="FF9900"/>
              </a:buClr>
            </a:pPr>
            <a:r>
              <a:rPr lang="en-US" smtClean="0"/>
              <a:t>If Concurrent I/O (CIO) is enabled, you cannot launch QDT on AIX.</a:t>
            </a:r>
          </a:p>
          <a:p>
            <a:pPr eaLnBrk="1" hangingPunct="1">
              <a:buClr>
                <a:srgbClr val="FF9900"/>
              </a:buClr>
            </a:pPr>
            <a:r>
              <a:rPr lang="en-US" smtClean="0"/>
              <a:t>Disable CIO or move QDT to another file system on the server and launch QDT from the new location</a:t>
            </a:r>
          </a:p>
          <a:p>
            <a:pPr eaLnBrk="1" hangingPunct="1">
              <a:buClr>
                <a:srgbClr val="FF9900"/>
              </a:buClr>
            </a:pPr>
            <a:r>
              <a:rPr lang="en-US" smtClean="0"/>
              <a:t>By default, AIX limits user files to a maximum size of 1 GB. Increase this limit to at least 2 GB for the user account being employed to install QAD Enterprise Edition on AIX</a:t>
            </a: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buNone/>
            </a:pPr>
            <a:r>
              <a:rPr lang="en-US" smtClean="0"/>
              <a:t>Installation Group and User</a:t>
            </a:r>
          </a:p>
          <a:p>
            <a:pPr marL="0" indent="0" eaLnBrk="1" hangingPunct="1">
              <a:buClr>
                <a:srgbClr val="FF9900"/>
              </a:buClr>
              <a:buNone/>
            </a:pPr>
            <a:r>
              <a:rPr lang="en-US" smtClean="0"/>
              <a:t>Linux </a:t>
            </a:r>
            <a:r>
              <a:rPr lang="en-US" smtClean="0"/>
              <a:t>and UNIX installations require the following on the database </a:t>
            </a:r>
            <a:r>
              <a:rPr lang="en-US" smtClean="0"/>
              <a:t>server</a:t>
            </a:r>
            <a:r>
              <a:rPr lang="en-US" smtClean="0"/>
              <a:t>:</a:t>
            </a:r>
            <a:endParaRPr lang="en-US" smtClean="0"/>
          </a:p>
          <a:p>
            <a:pPr eaLnBrk="1" hangingPunct="1">
              <a:buClr>
                <a:srgbClr val="FF9900"/>
              </a:buClr>
            </a:pPr>
            <a:r>
              <a:rPr lang="en-US" smtClean="0"/>
              <a:t>A group </a:t>
            </a:r>
            <a:r>
              <a:rPr lang="en-US" smtClean="0"/>
              <a:t>called qad with a group ID (gid) </a:t>
            </a:r>
            <a:r>
              <a:rPr lang="en-US" smtClean="0"/>
              <a:t>of </a:t>
            </a:r>
            <a:r>
              <a:rPr lang="en-US" smtClean="0"/>
              <a:t>65535</a:t>
            </a:r>
            <a:endParaRPr lang="en-US" smtClean="0"/>
          </a:p>
          <a:p>
            <a:pPr eaLnBrk="1" hangingPunct="1">
              <a:buClr>
                <a:srgbClr val="FF9900"/>
              </a:buClr>
            </a:pPr>
            <a:r>
              <a:rPr lang="en-US" smtClean="0"/>
              <a:t>A user </a:t>
            </a:r>
            <a:r>
              <a:rPr lang="en-US" smtClean="0"/>
              <a:t>called mfg with a user ID </a:t>
            </a:r>
            <a:r>
              <a:rPr lang="en-US" smtClean="0"/>
              <a:t>of </a:t>
            </a:r>
            <a:r>
              <a:rPr lang="en-US" smtClean="0"/>
              <a:t>65535</a:t>
            </a:r>
            <a:endParaRPr lang="en-US" smtClean="0"/>
          </a:p>
          <a:p>
            <a:pPr eaLnBrk="1" hangingPunct="1">
              <a:buClr>
                <a:srgbClr val="FF9900"/>
              </a:buClr>
            </a:pP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pPr eaLnBrk="1" hangingPunct="1">
              <a:buClr>
                <a:srgbClr val="FF9900"/>
              </a:buClr>
              <a:buNone/>
            </a:pPr>
            <a:r>
              <a:rPr lang="en-US" smtClean="0"/>
              <a:t>Environment Variables</a:t>
            </a:r>
          </a:p>
          <a:p>
            <a:pPr marL="0" indent="0" eaLnBrk="1" hangingPunct="1">
              <a:buClr>
                <a:srgbClr val="FF9900"/>
              </a:buClr>
              <a:buNone/>
            </a:pPr>
            <a:r>
              <a:rPr lang="en-US" smtClean="0"/>
              <a:t>Update the mfg user .profile to include the DLC and PATH variables. Set the variables as follows:</a:t>
            </a:r>
          </a:p>
          <a:p>
            <a:pPr eaLnBrk="1" hangingPunct="1">
              <a:buClr>
                <a:srgbClr val="FF9900"/>
              </a:buClr>
            </a:pPr>
            <a:r>
              <a:rPr lang="en-US" smtClean="0"/>
              <a:t>DLC: Progress OpenEdge installation directory</a:t>
            </a:r>
          </a:p>
          <a:p>
            <a:pPr eaLnBrk="1" hangingPunct="1">
              <a:buClr>
                <a:srgbClr val="FF9900"/>
              </a:buClr>
            </a:pPr>
            <a:r>
              <a:rPr lang="en-US" smtClean="0"/>
              <a:t>JAVA_HOME: Java Development Kit installation directory</a:t>
            </a:r>
          </a:p>
          <a:p>
            <a:pPr eaLnBrk="1" hangingPunct="1">
              <a:buClr>
                <a:srgbClr val="FF9900"/>
              </a:buClr>
            </a:pPr>
            <a:r>
              <a:rPr lang="en-US" smtClean="0"/>
              <a:t>CATALINA_HOME: Tomcat installation directory</a:t>
            </a:r>
          </a:p>
          <a:p>
            <a:pPr eaLnBrk="1" hangingPunct="1">
              <a:buClr>
                <a:srgbClr val="FF9900"/>
              </a:buClr>
            </a:pPr>
            <a:r>
              <a:rPr lang="en-US" smtClean="0"/>
              <a:t>PATH: To include $DLC/bin, $JAVA_HOME/bin, $CATALINA_HOME/bin</a:t>
            </a:r>
          </a:p>
          <a:p>
            <a:pPr marL="0" indent="0" eaLnBrk="1" hangingPunct="1">
              <a:buClr>
                <a:srgbClr val="FF9900"/>
              </a:buClr>
              <a:buNone/>
            </a:pPr>
            <a:r>
              <a:rPr lang="en-US" smtClean="0"/>
              <a:t>Depending on your flavor of Linux or UNIX, you may need to set the following variables for the shared library path:</a:t>
            </a:r>
          </a:p>
          <a:p>
            <a:pPr eaLnBrk="1" hangingPunct="1">
              <a:buClr>
                <a:srgbClr val="FF9900"/>
              </a:buClr>
            </a:pPr>
            <a:r>
              <a:rPr lang="en-US" smtClean="0"/>
              <a:t>SHLIB_PATH</a:t>
            </a:r>
          </a:p>
          <a:p>
            <a:pPr eaLnBrk="1" hangingPunct="1">
              <a:buClr>
                <a:srgbClr val="FF9900"/>
              </a:buClr>
            </a:pPr>
            <a:r>
              <a:rPr lang="en-US" smtClean="0"/>
              <a:t>LD_LIBRARY_PATH</a:t>
            </a: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85000" lnSpcReduction="20000"/>
          </a:bodyPr>
          <a:lstStyle/>
          <a:p>
            <a:pPr eaLnBrk="1" hangingPunct="1">
              <a:buClr>
                <a:srgbClr val="FF9900"/>
              </a:buClr>
              <a:buNone/>
            </a:pPr>
            <a:r>
              <a:rPr lang="en-US" smtClean="0"/>
              <a:t>Expat XML Parser (HP-UX Only)</a:t>
            </a:r>
          </a:p>
          <a:p>
            <a:pPr eaLnBrk="1" hangingPunct="1">
              <a:buClr>
                <a:srgbClr val="FF9900"/>
              </a:buClr>
            </a:pPr>
            <a:r>
              <a:rPr lang="en-US" smtClean="0"/>
              <a:t>To install on an HP platform running HP-UX, you must install a C library for parsing XML.</a:t>
            </a:r>
          </a:p>
          <a:p>
            <a:pPr eaLnBrk="1" hangingPunct="1">
              <a:buClr>
                <a:srgbClr val="FF9900"/>
              </a:buClr>
            </a:pPr>
            <a:r>
              <a:rPr lang="en-US" smtClean="0"/>
              <a:t>The Expat XML Parser is a free, open-source application that provides this functionality.</a:t>
            </a:r>
          </a:p>
          <a:p>
            <a:pPr eaLnBrk="1" hangingPunct="1">
              <a:buClr>
                <a:srgbClr val="FF9900"/>
              </a:buClr>
            </a:pPr>
            <a:r>
              <a:rPr lang="en-US" smtClean="0"/>
              <a:t>You can obtain the source code at:</a:t>
            </a:r>
          </a:p>
          <a:p>
            <a:pPr eaLnBrk="1" hangingPunct="1">
              <a:buClr>
                <a:srgbClr val="FF9900"/>
              </a:buClr>
              <a:buNone/>
            </a:pPr>
            <a:r>
              <a:rPr lang="en-US" smtClean="0"/>
              <a:t>     http://expat.sourceforge.net/</a:t>
            </a:r>
          </a:p>
          <a:p>
            <a:pPr eaLnBrk="1" hangingPunct="1">
              <a:buClr>
                <a:srgbClr val="FF9900"/>
              </a:buClr>
            </a:pPr>
            <a:r>
              <a:rPr lang="en-US" smtClean="0"/>
              <a:t>Precompiled depot files for HP are available at:</a:t>
            </a:r>
          </a:p>
          <a:p>
            <a:pPr eaLnBrk="1" hangingPunct="1">
              <a:buClr>
                <a:srgbClr val="FF9900"/>
              </a:buClr>
              <a:buNone/>
            </a:pPr>
            <a:r>
              <a:rPr lang="en-US" smtClean="0"/>
              <a:t>    http://hpux.connect.org.uk/hppd/hpux/Development/Tools</a:t>
            </a:r>
            <a:br>
              <a:rPr lang="en-US" smtClean="0"/>
            </a:br>
            <a:r>
              <a:rPr lang="en-US" smtClean="0"/>
              <a:t>/expat-2.1.0/</a:t>
            </a:r>
          </a:p>
          <a:p>
            <a:pPr eaLnBrk="1" hangingPunct="1">
              <a:buClr>
                <a:srgbClr val="FF9900"/>
              </a:buClr>
            </a:pPr>
            <a:r>
              <a:rPr lang="en-US" smtClean="0"/>
              <a:t>The QAD Deployment Toolkit has a limitation when used on HP ia64 (Itanium) platforms. Install the depot files for the Itanium 2 and PA-RISC 2.0 before you install the QAD software.</a:t>
            </a: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None/>
            </a:pPr>
            <a:r>
              <a:rPr lang="en-US" smtClean="0"/>
              <a:t>OpenEdge 11.4 Hot Fix</a:t>
            </a:r>
          </a:p>
          <a:p>
            <a:pPr marL="0" indent="0" eaLnBrk="1" hangingPunct="1">
              <a:buClr>
                <a:srgbClr val="FF9900"/>
              </a:buClr>
              <a:buNone/>
            </a:pPr>
            <a:r>
              <a:rPr lang="en-US" smtClean="0"/>
              <a:t>To install 2015 EE with Progress OpenEdge 11.4, you must install the appropriate hotfix for your platform:</a:t>
            </a:r>
          </a:p>
          <a:p>
            <a:pPr eaLnBrk="1" hangingPunct="1">
              <a:buClr>
                <a:srgbClr val="FF9900"/>
              </a:buClr>
            </a:pPr>
            <a:r>
              <a:rPr lang="en-US" smtClean="0"/>
              <a:t>Linux: OE11.4 Hotfix10 minimum</a:t>
            </a:r>
          </a:p>
          <a:p>
            <a:pPr eaLnBrk="1" hangingPunct="1">
              <a:buClr>
                <a:srgbClr val="FF9900"/>
              </a:buClr>
            </a:pPr>
            <a:r>
              <a:rPr lang="en-US" smtClean="0"/>
              <a:t>Windows or UNIX: OE11.4 Hotfix14 minimum</a:t>
            </a: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77500" lnSpcReduction="20000"/>
          </a:bodyPr>
          <a:lstStyle/>
          <a:p>
            <a:pPr eaLnBrk="1" hangingPunct="1">
              <a:buClr>
                <a:srgbClr val="FF9900"/>
              </a:buClr>
              <a:buNone/>
            </a:pPr>
            <a:r>
              <a:rPr lang="en-US" smtClean="0"/>
              <a:t>Database Server Requirements</a:t>
            </a:r>
          </a:p>
          <a:p>
            <a:pPr eaLnBrk="1" hangingPunct="1">
              <a:buClr>
                <a:srgbClr val="FF9900"/>
              </a:buClr>
              <a:buFont typeface="Arial" pitchFamily="34" charset="0"/>
              <a:buChar char="•"/>
            </a:pPr>
            <a:r>
              <a:rPr lang="en-US" smtClean="0"/>
              <a:t>Progress OpenEdge 11.4 including:</a:t>
            </a:r>
          </a:p>
          <a:p>
            <a:pPr lvl="1" eaLnBrk="1" hangingPunct="1">
              <a:buClr>
                <a:srgbClr val="FF9900"/>
              </a:buClr>
            </a:pPr>
            <a:r>
              <a:rPr lang="en-US" smtClean="0"/>
              <a:t>Latest Progress version-specific patches</a:t>
            </a:r>
          </a:p>
          <a:p>
            <a:pPr lvl="1" eaLnBrk="1" hangingPunct="1">
              <a:buClr>
                <a:srgbClr val="FF9900"/>
              </a:buClr>
            </a:pPr>
            <a:r>
              <a:rPr lang="en-US" smtClean="0"/>
              <a:t>Linux: Minimum version HotFix 10 for OpenEdge 11.4</a:t>
            </a:r>
          </a:p>
          <a:p>
            <a:pPr lvl="1" eaLnBrk="1" hangingPunct="1">
              <a:buClr>
                <a:srgbClr val="FF9900"/>
              </a:buClr>
            </a:pPr>
            <a:r>
              <a:rPr lang="en-US" smtClean="0"/>
              <a:t>Windows/UNIX: Minimum version Hotfix14 for OpenEdge 11.4</a:t>
            </a:r>
          </a:p>
          <a:p>
            <a:pPr lvl="1" eaLnBrk="1" hangingPunct="1">
              <a:buClr>
                <a:srgbClr val="FF9900"/>
              </a:buClr>
            </a:pPr>
            <a:r>
              <a:rPr lang="en-US" smtClean="0"/>
              <a:t>Enterprise DB Server for the appropriate number of users</a:t>
            </a:r>
          </a:p>
          <a:p>
            <a:pPr lvl="1" eaLnBrk="1" hangingPunct="1">
              <a:buClr>
                <a:srgbClr val="FF9900"/>
              </a:buClr>
            </a:pPr>
            <a:r>
              <a:rPr lang="en-US" smtClean="0"/>
              <a:t>4GL Development, one license</a:t>
            </a:r>
          </a:p>
          <a:p>
            <a:pPr lvl="1" eaLnBrk="1" hangingPunct="1">
              <a:buClr>
                <a:srgbClr val="FF9900"/>
              </a:buClr>
            </a:pPr>
            <a:r>
              <a:rPr lang="en-US" smtClean="0"/>
              <a:t>Progress Enterprise application server</a:t>
            </a:r>
          </a:p>
          <a:p>
            <a:pPr eaLnBrk="1" hangingPunct="1">
              <a:buClr>
                <a:srgbClr val="FF9900"/>
              </a:buClr>
            </a:pPr>
            <a:r>
              <a:rPr lang="en-US" smtClean="0"/>
              <a:t>Progress language-specific releases for each language in multi-language installation</a:t>
            </a:r>
          </a:p>
          <a:p>
            <a:pPr eaLnBrk="1" hangingPunct="1">
              <a:buClr>
                <a:srgbClr val="FF9900"/>
              </a:buClr>
            </a:pPr>
            <a:r>
              <a:rPr lang="en-US" smtClean="0"/>
              <a:t>Java Development Kit 7</a:t>
            </a:r>
          </a:p>
          <a:p>
            <a:pPr eaLnBrk="1" hangingPunct="1">
              <a:buClr>
                <a:srgbClr val="FF9900"/>
              </a:buClr>
            </a:pPr>
            <a:r>
              <a:rPr lang="en-US" smtClean="0"/>
              <a:t>Graphical Web browser</a:t>
            </a:r>
          </a:p>
          <a:p>
            <a:pPr eaLnBrk="1" hangingPunct="1">
              <a:buClr>
                <a:srgbClr val="FF9900"/>
              </a:buClr>
            </a:pPr>
            <a:r>
              <a:rPr lang="en-US" smtClean="0"/>
              <a:t>Latest operating system patches</a:t>
            </a: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buNone/>
            </a:pPr>
            <a:r>
              <a:rPr lang="en-US" smtClean="0"/>
              <a:t>Database Server Requirements</a:t>
            </a:r>
          </a:p>
          <a:p>
            <a:pPr eaLnBrk="1" hangingPunct="1">
              <a:buClr>
                <a:srgbClr val="FF9900"/>
              </a:buClr>
            </a:pPr>
            <a:r>
              <a:rPr lang="en-US" smtClean="0"/>
              <a:t>4 GB free disk space for single-language installation</a:t>
            </a:r>
          </a:p>
          <a:p>
            <a:pPr eaLnBrk="1" hangingPunct="1">
              <a:buClr>
                <a:srgbClr val="FF9900"/>
              </a:buClr>
            </a:pPr>
            <a:r>
              <a:rPr lang="en-US" smtClean="0"/>
              <a:t>700 MB free disk space for each additional language</a:t>
            </a:r>
          </a:p>
          <a:p>
            <a:pPr eaLnBrk="1" hangingPunct="1">
              <a:buClr>
                <a:srgbClr val="FF9900"/>
              </a:buClr>
            </a:pPr>
            <a:r>
              <a:rPr lang="en-US" smtClean="0"/>
              <a:t>10 GB free disk space for data structures (for a 5- to 7-GB production DB)</a:t>
            </a:r>
          </a:p>
          <a:p>
            <a:pPr eaLnBrk="1" hangingPunct="1">
              <a:buClr>
                <a:srgbClr val="FF9900"/>
              </a:buClr>
            </a:pPr>
            <a:r>
              <a:rPr lang="en-US" smtClean="0"/>
              <a:t>100-Mbps network card</a:t>
            </a:r>
          </a:p>
          <a:p>
            <a:pPr eaLnBrk="1" hangingPunct="1">
              <a:buClr>
                <a:srgbClr val="FF9900"/>
              </a:buClr>
            </a:pPr>
            <a:r>
              <a:rPr lang="en-US" smtClean="0"/>
              <a:t>ISO 9660 DVD drive</a:t>
            </a:r>
          </a:p>
          <a:p>
            <a:pPr eaLnBrk="1" hangingPunct="1">
              <a:buClr>
                <a:srgbClr val="FF9900"/>
              </a:buClr>
            </a:pPr>
            <a:r>
              <a:rPr lang="en-US" smtClean="0"/>
              <a:t>Two disk controller channels (minimum)</a:t>
            </a:r>
          </a:p>
          <a:p>
            <a:pPr eaLnBrk="1" hangingPunct="1">
              <a:buClr>
                <a:srgbClr val="FF9900"/>
              </a:buClr>
            </a:pPr>
            <a:r>
              <a:rPr lang="en-US" smtClean="0"/>
              <a:t>Internet connection</a:t>
            </a: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92500" lnSpcReduction="20000"/>
          </a:bodyPr>
          <a:lstStyle/>
          <a:p>
            <a:pPr eaLnBrk="1" hangingPunct="1">
              <a:buClr>
                <a:srgbClr val="FF9900"/>
              </a:buClr>
              <a:buNone/>
            </a:pPr>
            <a:r>
              <a:rPr lang="en-US" smtClean="0"/>
              <a:t>Application Server Requirements</a:t>
            </a:r>
          </a:p>
          <a:p>
            <a:pPr eaLnBrk="1" hangingPunct="1">
              <a:buClr>
                <a:srgbClr val="FF9900"/>
              </a:buClr>
            </a:pPr>
            <a:r>
              <a:rPr lang="en-US" smtClean="0"/>
              <a:t>Progress OpenEdge 11.4 including:</a:t>
            </a:r>
          </a:p>
          <a:p>
            <a:pPr lvl="1" eaLnBrk="1" hangingPunct="1">
              <a:buClr>
                <a:srgbClr val="FF9900"/>
              </a:buClr>
            </a:pPr>
            <a:r>
              <a:rPr lang="en-US" smtClean="0"/>
              <a:t> Latest Progress version-specific patches</a:t>
            </a:r>
          </a:p>
          <a:p>
            <a:pPr lvl="1" eaLnBrk="1" hangingPunct="1">
              <a:buClr>
                <a:srgbClr val="FF9900"/>
              </a:buClr>
            </a:pPr>
            <a:r>
              <a:rPr lang="en-US" smtClean="0"/>
              <a:t> Linux: Minimum version HotFix 10 for OpenEdge 11.4</a:t>
            </a:r>
          </a:p>
          <a:p>
            <a:pPr lvl="1" eaLnBrk="1" hangingPunct="1">
              <a:buClr>
                <a:srgbClr val="FF9900"/>
              </a:buClr>
            </a:pPr>
            <a:r>
              <a:rPr lang="en-US" smtClean="0"/>
              <a:t> Windows/UNIX: Minimum version Hotfix14 for OpenEdge 11.4</a:t>
            </a:r>
          </a:p>
          <a:p>
            <a:pPr lvl="1" eaLnBrk="1" hangingPunct="1">
              <a:buClr>
                <a:srgbClr val="FF9900"/>
              </a:buClr>
            </a:pPr>
            <a:r>
              <a:rPr lang="en-US" smtClean="0"/>
              <a:t> Enterprise DB Server for the appropriate number of users</a:t>
            </a:r>
          </a:p>
          <a:p>
            <a:pPr lvl="1" eaLnBrk="1" hangingPunct="1">
              <a:buClr>
                <a:srgbClr val="FF9900"/>
              </a:buClr>
            </a:pPr>
            <a:r>
              <a:rPr lang="en-US" smtClean="0"/>
              <a:t> Application DB Server</a:t>
            </a:r>
          </a:p>
          <a:p>
            <a:pPr lvl="1" eaLnBrk="1" hangingPunct="1">
              <a:buClr>
                <a:srgbClr val="FF9900"/>
              </a:buClr>
            </a:pPr>
            <a:r>
              <a:rPr lang="en-US" smtClean="0"/>
              <a:t> 4GL Development, one license</a:t>
            </a:r>
          </a:p>
          <a:p>
            <a:pPr lvl="1" eaLnBrk="1" hangingPunct="1">
              <a:buClr>
                <a:srgbClr val="FF9900"/>
              </a:buClr>
            </a:pPr>
            <a:r>
              <a:rPr lang="en-US" smtClean="0"/>
              <a:t> Progress AdminServer</a:t>
            </a:r>
          </a:p>
          <a:p>
            <a:pPr eaLnBrk="1" hangingPunct="1">
              <a:buClr>
                <a:srgbClr val="FF9900"/>
              </a:buClr>
            </a:pPr>
            <a:r>
              <a:rPr lang="en-US" smtClean="0"/>
              <a:t>Java Development Kit 7</a:t>
            </a:r>
          </a:p>
          <a:p>
            <a:pPr eaLnBrk="1" hangingPunct="1">
              <a:buClr>
                <a:srgbClr val="FF9900"/>
              </a:buClr>
            </a:pPr>
            <a:r>
              <a:rPr lang="en-US" smtClean="0"/>
              <a:t>Latest operating system patches</a:t>
            </a: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buNone/>
            </a:pPr>
            <a:r>
              <a:rPr lang="en-US" smtClean="0"/>
              <a:t>Application Server Requirements</a:t>
            </a:r>
            <a:endParaRPr lang="en-US" dirty="0" smtClean="0"/>
          </a:p>
          <a:p>
            <a:pPr eaLnBrk="1" hangingPunct="1">
              <a:buClr>
                <a:srgbClr val="FF9900"/>
              </a:buClr>
            </a:pPr>
            <a:r>
              <a:rPr lang="en-US" smtClean="0"/>
              <a:t>4 GB free disk space for single-language installation</a:t>
            </a:r>
          </a:p>
          <a:p>
            <a:pPr eaLnBrk="1" hangingPunct="1">
              <a:buClr>
                <a:srgbClr val="FF9900"/>
              </a:buClr>
            </a:pPr>
            <a:r>
              <a:rPr lang="en-US" smtClean="0"/>
              <a:t>700 MB additional free disk space for each additional language</a:t>
            </a: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eaLnBrk="1" hangingPunct="1">
              <a:buClr>
                <a:srgbClr val="FF9900"/>
              </a:buClr>
              <a:buNone/>
            </a:pPr>
            <a:r>
              <a:rPr lang="en-US" smtClean="0"/>
              <a:t>Web Server Requirements</a:t>
            </a:r>
          </a:p>
          <a:p>
            <a:pPr eaLnBrk="1" hangingPunct="1">
              <a:buClr>
                <a:srgbClr val="FF9900"/>
              </a:buClr>
            </a:pPr>
            <a:r>
              <a:rPr lang="en-US" smtClean="0"/>
              <a:t>Tomcat 7</a:t>
            </a:r>
          </a:p>
          <a:p>
            <a:pPr eaLnBrk="1" hangingPunct="1">
              <a:buClr>
                <a:srgbClr val="FF9900"/>
              </a:buClr>
            </a:pPr>
            <a:r>
              <a:rPr lang="en-US" smtClean="0"/>
              <a:t>Progress WebSpeed with sufficient WebSpeed agent licenses to support expected transaction volume</a:t>
            </a:r>
          </a:p>
          <a:p>
            <a:pPr eaLnBrk="1" hangingPunct="1">
              <a:buClr>
                <a:srgbClr val="FF9900"/>
              </a:buClr>
            </a:pPr>
            <a:r>
              <a:rPr lang="en-US" smtClean="0"/>
              <a:t>Java Development Kit 7</a:t>
            </a:r>
          </a:p>
          <a:p>
            <a:pPr eaLnBrk="1" hangingPunct="1">
              <a:buClr>
                <a:srgbClr val="FF9900"/>
              </a:buClr>
            </a:pPr>
            <a:r>
              <a:rPr lang="en-US" smtClean="0"/>
              <a:t>10 MB free disk space for Tomcat installation files</a:t>
            </a:r>
          </a:p>
          <a:p>
            <a:pPr eaLnBrk="1" hangingPunct="1">
              <a:buClr>
                <a:srgbClr val="FF9900"/>
              </a:buClr>
            </a:pPr>
            <a:r>
              <a:rPr lang="en-US" smtClean="0"/>
              <a:t>100 MB free disk space for WebSpeed</a:t>
            </a:r>
          </a:p>
          <a:p>
            <a:pPr eaLnBrk="1" hangingPunct="1">
              <a:buClr>
                <a:srgbClr val="FF9900"/>
              </a:buClr>
            </a:pPr>
            <a:r>
              <a:rPr lang="en-US" smtClean="0"/>
              <a:t>100 MB free disk space for QAD user interface client application</a:t>
            </a:r>
          </a:p>
          <a:p>
            <a:pPr eaLnBrk="1" hangingPunct="1">
              <a:buClr>
                <a:srgbClr val="FF9900"/>
              </a:buClr>
            </a:pPr>
            <a:r>
              <a:rPr lang="en-US" smtClean="0"/>
              <a:t>Tomcat is no longer included on QAD install media. Download from http://tomcat.apache.org</a:t>
            </a: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Training Environment</a:t>
            </a:r>
          </a:p>
        </p:txBody>
      </p:sp>
      <p:sp>
        <p:nvSpPr>
          <p:cNvPr id="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Training Environment</a:t>
            </a:r>
          </a:p>
        </p:txBody>
      </p:sp>
      <p:sp>
        <p:nvSpPr>
          <p:cNvPr id="8" name="Content Placeholder 2"/>
          <p:cNvSpPr>
            <a:spLocks noGrp="1"/>
          </p:cNvSpPr>
          <p:nvPr>
            <p:ph idx="1"/>
          </p:nvPr>
        </p:nvSpPr>
        <p:spPr bwMode="auto">
          <a:xfrm>
            <a:off x="381000"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lvl="1" eaLnBrk="1" hangingPunct="1">
              <a:buClr>
                <a:srgbClr val="FF9900"/>
              </a:buClr>
              <a:buFont typeface="Arial" pitchFamily="34" charset="0"/>
              <a:buChar char="•"/>
            </a:pPr>
            <a:r>
              <a:rPr lang="en-US" sz="2400" smtClean="0">
                <a:solidFill>
                  <a:schemeClr val="tx1">
                    <a:lumMod val="75000"/>
                  </a:schemeClr>
                </a:solidFill>
              </a:rPr>
              <a:t>The training evironment provided for this class may use an earlier QAD Enterprise Edition version</a:t>
            </a:r>
          </a:p>
          <a:p>
            <a:pPr lvl="1" eaLnBrk="1" hangingPunct="1">
              <a:buClr>
                <a:srgbClr val="FF9900"/>
              </a:buClr>
              <a:buFont typeface="Arial" pitchFamily="34" charset="0"/>
              <a:buChar char="•"/>
            </a:pPr>
            <a:r>
              <a:rPr lang="en-US" sz="2400" smtClean="0">
                <a:solidFill>
                  <a:schemeClr val="tx1">
                    <a:lumMod val="75000"/>
                  </a:schemeClr>
                </a:solidFill>
              </a:rPr>
              <a:t>The operating system, software, and other training environment components may differ from those specified in the QAD Enterprise Edition installation requirements</a:t>
            </a:r>
          </a:p>
          <a:p>
            <a:pPr lvl="1" eaLnBrk="1" hangingPunct="1">
              <a:buClr>
                <a:srgbClr val="FF9900"/>
              </a:buClr>
              <a:buFont typeface="Arial" pitchFamily="34" charset="0"/>
              <a:buChar char="•"/>
            </a:pPr>
            <a:r>
              <a:rPr lang="en-US" sz="2400" smtClean="0">
                <a:solidFill>
                  <a:schemeClr val="tx1">
                    <a:lumMod val="75000"/>
                  </a:schemeClr>
                </a:solidFill>
              </a:rPr>
              <a:t>However, the training environment is still valid for use with this course</a:t>
            </a:r>
          </a:p>
          <a:p>
            <a:pPr lvl="1" eaLnBrk="1" hangingPunct="1">
              <a:buClr>
                <a:srgbClr val="FF9900"/>
              </a:buClr>
              <a:buFont typeface="Arial" pitchFamily="34" charset="0"/>
              <a:buChar char="•"/>
            </a:pPr>
            <a:endParaRPr lang="en-US" sz="2400" dirty="0" smtClean="0">
              <a:solidFill>
                <a:schemeClr val="tx1">
                  <a:lumMod val="75000"/>
                </a:schemeClr>
              </a:solidFill>
            </a:endParaRPr>
          </a:p>
          <a:p>
            <a:pPr lvl="1" eaLnBrk="1" hangingPunct="1">
              <a:buClr>
                <a:srgbClr val="FF9900"/>
              </a:buClr>
              <a:buFont typeface="Arial" charset="0"/>
              <a:buNone/>
            </a:pPr>
            <a:endParaRPr lang="en-US" dirty="0" smtClean="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Title 1"/>
          <p:cNvSpPr>
            <a:spLocks noGrp="1"/>
          </p:cNvSpPr>
          <p:nvPr>
            <p:ph type="title"/>
          </p:nvPr>
        </p:nvSpPr>
        <p:spPr>
          <a:xfrm>
            <a:off x="1871663" y="6054725"/>
            <a:ext cx="7015162" cy="803275"/>
          </a:xfrm>
        </p:spPr>
        <p:txBody>
          <a:bodyPr/>
          <a:lstStyle/>
          <a:p>
            <a:pPr eaLnBrk="1" hangingPunct="1"/>
            <a:r>
              <a:rPr lang="en-US" smtClean="0">
                <a:solidFill>
                  <a:srgbClr val="BFBFBF"/>
                </a:solidFill>
              </a:rPr>
              <a:t>Prerequisites</a:t>
            </a:r>
          </a:p>
        </p:txBody>
      </p:sp>
      <p:sp>
        <p:nvSpPr>
          <p:cNvPr id="65538" name="Content Placeholder 2"/>
          <p:cNvSpPr>
            <a:spLocks noGrp="1"/>
          </p:cNvSpPr>
          <p:nvPr>
            <p:ph sz="half" idx="1"/>
          </p:nvPr>
        </p:nvSpPr>
        <p:spPr bwMode="auto">
          <a:xfrm>
            <a:off x="414337" y="1130300"/>
            <a:ext cx="8412480" cy="4691063"/>
          </a:xfrm>
          <a:noFill/>
          <a:ln>
            <a:miter lim="800000"/>
            <a:headEnd/>
            <a:tailEnd/>
          </a:ln>
        </p:spPr>
        <p:txBody>
          <a:bodyPr vert="horz" wrap="square" lIns="91440" tIns="45720" rIns="91440" bIns="45720" numCol="1" anchor="t" anchorCtr="0" compatLnSpc="1">
            <a:prstTxWarp prst="textNoShape">
              <a:avLst/>
            </a:prstTxWarp>
            <a:normAutofit/>
          </a:bodyPr>
          <a:lstStyle/>
          <a:p>
            <a:pPr eaLnBrk="1" hangingPunct="1">
              <a:buClr>
                <a:srgbClr val="FF9900"/>
              </a:buClr>
              <a:buNone/>
            </a:pPr>
            <a:r>
              <a:rPr lang="en-US" smtClean="0"/>
              <a:t>Telnet Server Requirements (Windows Only)</a:t>
            </a:r>
          </a:p>
          <a:p>
            <a:pPr eaLnBrk="1" hangingPunct="1">
              <a:buClr>
                <a:srgbClr val="FF9900"/>
              </a:buClr>
            </a:pPr>
            <a:r>
              <a:rPr lang="en-US" smtClean="0"/>
              <a:t>Georgia SoftWorks Telnet Server</a:t>
            </a:r>
          </a:p>
          <a:p>
            <a:pPr eaLnBrk="1" hangingPunct="1">
              <a:buClr>
                <a:srgbClr val="FF9900"/>
              </a:buClr>
            </a:pPr>
            <a:r>
              <a:rPr lang="en-US" smtClean="0"/>
              <a:t>Download the latest Telnet Server version from:</a:t>
            </a:r>
          </a:p>
          <a:p>
            <a:pPr eaLnBrk="1" hangingPunct="1">
              <a:buClr>
                <a:srgbClr val="FF9900"/>
              </a:buClr>
              <a:buNone/>
            </a:pPr>
            <a:r>
              <a:rPr lang="en-US" smtClean="0"/>
              <a:t>    http://www.georgiasoftworks.com</a:t>
            </a:r>
          </a:p>
          <a:p>
            <a:pPr eaLnBrk="1" hangingPunct="1">
              <a:buClr>
                <a:srgbClr val="FF9900"/>
              </a:buClr>
            </a:pPr>
            <a:endParaRPr lang="en-US" dirty="0" smtClean="0"/>
          </a:p>
          <a:p>
            <a:pPr eaLnBrk="1" hangingPunct="1">
              <a:buClr>
                <a:srgbClr val="FF9900"/>
              </a:buClr>
              <a:buFont typeface="Arial" charset="0"/>
              <a:buNone/>
            </a:pPr>
            <a:endParaRPr lang="en-US" dirty="0" smtClean="0"/>
          </a:p>
          <a:p>
            <a:pPr lvl="1" eaLnBrk="1" hangingPunct="1">
              <a:buClr>
                <a:srgbClr val="FF9900"/>
              </a:buClr>
            </a:pPr>
            <a:endParaRPr lang="en-US" dirty="0" smtClean="0"/>
          </a:p>
          <a:p>
            <a:pPr lvl="1" eaLnBrk="1" hangingPunct="1">
              <a:buClr>
                <a:srgbClr val="FF9900"/>
              </a:buClr>
              <a:buFont typeface="Arial" charset="0"/>
              <a:buNone/>
            </a:pPr>
            <a:endParaRPr lang="en-US" dirty="0" smtClean="0"/>
          </a:p>
        </p:txBody>
      </p:sp>
      <p:sp>
        <p:nvSpPr>
          <p:cNvPr id="65540" name="Subtitle 5"/>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Linux / UNIX Considerations</a:t>
            </a:r>
            <a:endParaRPr lang="en-US" sz="2400" dirty="0" smtClean="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7"/>
          <p:cNvSpPr>
            <a:spLocks noChangeArrowheads="1"/>
          </p:cNvSpPr>
          <p:nvPr/>
        </p:nvSpPr>
        <p:spPr bwMode="auto">
          <a:xfrm>
            <a:off x="249238" y="1455738"/>
            <a:ext cx="8597900" cy="914400"/>
          </a:xfrm>
          <a:prstGeom prst="rect">
            <a:avLst/>
          </a:prstGeom>
          <a:noFill/>
          <a:ln w="9525">
            <a:noFill/>
            <a:miter lim="800000"/>
            <a:headEnd/>
            <a:tailEnd/>
          </a:ln>
        </p:spPr>
        <p:txBody>
          <a:bodyPr wrap="none">
            <a:spAutoFit/>
          </a:bodyPr>
          <a:lstStyle/>
          <a:p>
            <a:pPr algn="ctr"/>
            <a:r>
              <a:rPr lang="en-US" sz="5400" dirty="0">
                <a:solidFill>
                  <a:srgbClr val="666666"/>
                </a:solidFill>
                <a:latin typeface="Century Gothic" pitchFamily="34" charset="0"/>
              </a:rPr>
              <a:t>Hardware Considerations</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Hardware Introduction</a:t>
            </a:r>
          </a:p>
        </p:txBody>
      </p:sp>
      <p:sp>
        <p:nvSpPr>
          <p:cNvPr id="69634"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Does Not Endorse Any Vendor</a:t>
            </a:r>
          </a:p>
        </p:txBody>
      </p:sp>
      <p:sp>
        <p:nvSpPr>
          <p:cNvPr id="5" name="Content Placeholder 3"/>
          <p:cNvSpPr>
            <a:spLocks noGrp="1"/>
          </p:cNvSpPr>
          <p:nvPr>
            <p:ph idx="1"/>
          </p:nvPr>
        </p:nvSpPr>
        <p:spPr>
          <a:xfrm>
            <a:off x="576263" y="1085850"/>
            <a:ext cx="749300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does not have a preferred platform</a:t>
            </a:r>
          </a:p>
          <a:p>
            <a:pPr marL="285750" lvl="1" indent="0" eaLnBrk="1" fontAlgn="auto" hangingPunct="1">
              <a:lnSpc>
                <a:spcPct val="95000"/>
              </a:lnSpc>
              <a:spcAft>
                <a:spcPts val="0"/>
              </a:spcAft>
              <a:buNone/>
              <a:defRPr/>
            </a:pPr>
            <a:r>
              <a:rPr lang="en-US" dirty="0" smtClean="0">
                <a:solidFill>
                  <a:srgbClr val="737373"/>
                </a:solidFill>
                <a:latin typeface="+mn-lt"/>
              </a:rPr>
              <a:t>Each supported operating system and its associated hardware have strengths and weaknesses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QAD supports the “mixing” of hardware platforms</a:t>
            </a:r>
          </a:p>
          <a:p>
            <a:pPr marL="285750" lvl="1" indent="0" eaLnBrk="1" fontAlgn="auto" hangingPunct="1">
              <a:lnSpc>
                <a:spcPct val="95000"/>
              </a:lnSpc>
              <a:spcAft>
                <a:spcPts val="0"/>
              </a:spcAft>
              <a:buNone/>
              <a:defRPr/>
            </a:pPr>
            <a:r>
              <a:rPr lang="en-US" dirty="0" smtClean="0">
                <a:solidFill>
                  <a:srgbClr val="737373"/>
                </a:solidFill>
                <a:latin typeface="+mn-lt"/>
              </a:rPr>
              <a:t>Example: HP-UX database server, Linux Tomcat Server, Windows Reporting Server</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The Primary Consideration should be</a:t>
            </a:r>
          </a:p>
          <a:p>
            <a:pPr marL="285750" lvl="1" indent="0" eaLnBrk="1" fontAlgn="auto" hangingPunct="1">
              <a:lnSpc>
                <a:spcPct val="95000"/>
              </a:lnSpc>
              <a:spcAft>
                <a:spcPts val="0"/>
              </a:spcAft>
              <a:buNone/>
              <a:defRPr/>
            </a:pPr>
            <a:r>
              <a:rPr lang="en-US" dirty="0" smtClean="0">
                <a:solidFill>
                  <a:srgbClr val="737373"/>
                </a:solidFill>
                <a:latin typeface="+mn-lt"/>
              </a:rPr>
              <a:t>Does the platform meet the stated business, technical and cost requirements?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Non-functional Requirements</a:t>
            </a:r>
          </a:p>
        </p:txBody>
      </p:sp>
      <p:sp>
        <p:nvSpPr>
          <p:cNvPr id="7168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Does the hardware meet the business goals?</a:t>
            </a:r>
          </a:p>
        </p:txBody>
      </p:sp>
      <p:sp>
        <p:nvSpPr>
          <p:cNvPr id="5" name="Content Placeholder 3"/>
          <p:cNvSpPr>
            <a:spLocks noGrp="1"/>
          </p:cNvSpPr>
          <p:nvPr>
            <p:ph idx="1"/>
          </p:nvPr>
        </p:nvSpPr>
        <p:spPr>
          <a:xfrm>
            <a:off x="385763" y="1085850"/>
            <a:ext cx="8412480" cy="4646613"/>
          </a:xfrm>
        </p:spPr>
        <p:txBody>
          <a:bodyPr/>
          <a:lstStyle/>
          <a:p>
            <a:pPr marL="0" indent="0" eaLnBrk="1" fontAlgn="auto" hangingPunct="1">
              <a:lnSpc>
                <a:spcPct val="95000"/>
              </a:lnSpc>
              <a:spcAft>
                <a:spcPts val="0"/>
              </a:spcAft>
              <a:buNone/>
              <a:defRPr/>
            </a:pPr>
            <a:r>
              <a:rPr lang="en-US" dirty="0" smtClean="0">
                <a:solidFill>
                  <a:srgbClr val="737373"/>
                </a:solidFill>
                <a:latin typeface="+mn-lt"/>
              </a:rPr>
              <a:t>A hardware solution may be able to meet the defined performance, price, and capacity goals, but may be unable to meet non-functional business goals</a:t>
            </a:r>
          </a:p>
          <a:p>
            <a:pPr eaLnBrk="1" fontAlgn="auto" hangingPunct="1">
              <a:lnSpc>
                <a:spcPct val="95000"/>
              </a:lnSpc>
              <a:spcAft>
                <a:spcPts val="0"/>
              </a:spcAft>
              <a:defRPr/>
            </a:pPr>
            <a:r>
              <a:rPr lang="en-US" dirty="0" smtClean="0">
                <a:solidFill>
                  <a:srgbClr val="737373"/>
                </a:solidFill>
                <a:latin typeface="+mn-lt"/>
              </a:rPr>
              <a:t>Fault Tolerance and High Availability</a:t>
            </a:r>
          </a:p>
          <a:p>
            <a:pPr eaLnBrk="1" fontAlgn="auto" hangingPunct="1">
              <a:lnSpc>
                <a:spcPct val="95000"/>
              </a:lnSpc>
              <a:spcAft>
                <a:spcPts val="0"/>
              </a:spcAft>
              <a:defRPr/>
            </a:pPr>
            <a:r>
              <a:rPr lang="en-US" dirty="0" smtClean="0">
                <a:solidFill>
                  <a:srgbClr val="737373"/>
                </a:solidFill>
                <a:latin typeface="+mn-lt"/>
              </a:rPr>
              <a:t>Same day expert vendor support</a:t>
            </a:r>
          </a:p>
          <a:p>
            <a:pPr eaLnBrk="1" fontAlgn="auto" hangingPunct="1">
              <a:lnSpc>
                <a:spcPct val="95000"/>
              </a:lnSpc>
              <a:spcAft>
                <a:spcPts val="0"/>
              </a:spcAft>
              <a:defRPr/>
            </a:pPr>
            <a:r>
              <a:rPr lang="en-US" dirty="0" smtClean="0">
                <a:solidFill>
                  <a:srgbClr val="737373"/>
                </a:solidFill>
                <a:latin typeface="+mn-lt"/>
              </a:rPr>
              <a:t>Advanced Security and Management</a:t>
            </a:r>
          </a:p>
          <a:p>
            <a:pPr eaLnBrk="1" fontAlgn="auto" hangingPunct="1">
              <a:lnSpc>
                <a:spcPct val="95000"/>
              </a:lnSpc>
              <a:spcAft>
                <a:spcPts val="0"/>
              </a:spcAft>
              <a:defRPr/>
            </a:pPr>
            <a:r>
              <a:rPr lang="en-US" dirty="0" smtClean="0">
                <a:solidFill>
                  <a:srgbClr val="737373"/>
                </a:solidFill>
                <a:latin typeface="+mn-lt"/>
              </a:rPr>
              <a:t>Utility Pricing</a:t>
            </a:r>
          </a:p>
          <a:p>
            <a:pPr eaLnBrk="1" fontAlgn="auto" hangingPunct="1">
              <a:lnSpc>
                <a:spcPct val="95000"/>
              </a:lnSpc>
              <a:spcAft>
                <a:spcPts val="0"/>
              </a:spcAft>
              <a:defRPr/>
            </a:pPr>
            <a:r>
              <a:rPr lang="en-US" dirty="0" smtClean="0">
                <a:solidFill>
                  <a:srgbClr val="737373"/>
                </a:solidFill>
                <a:latin typeface="+mn-lt"/>
              </a:rPr>
              <a:t>“Green” Computing Guidelines</a:t>
            </a:r>
          </a:p>
          <a:p>
            <a:pPr marL="342900" lvl="2" indent="0" eaLnBrk="1" fontAlgn="auto" hangingPunct="1">
              <a:lnSpc>
                <a:spcPct val="95000"/>
              </a:lnSpc>
              <a:spcAft>
                <a:spcPts val="0"/>
              </a:spcAft>
              <a:buNone/>
              <a:defRPr/>
            </a:pPr>
            <a:r>
              <a:rPr lang="en-US" dirty="0" smtClean="0">
                <a:solidFill>
                  <a:srgbClr val="737373"/>
                </a:solidFill>
                <a:latin typeface="+mn-lt"/>
              </a:rPr>
              <a:t>Heating and cooling , Blade architecture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Generally Speaking </a:t>
            </a:r>
          </a:p>
        </p:txBody>
      </p:sp>
      <p:sp>
        <p:nvSpPr>
          <p:cNvPr id="73730"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Some “very” broad guidelines</a:t>
            </a:r>
          </a:p>
        </p:txBody>
      </p:sp>
      <p:sp>
        <p:nvSpPr>
          <p:cNvPr id="5" name="Content Placeholder 3"/>
          <p:cNvSpPr>
            <a:spLocks noGrp="1"/>
          </p:cNvSpPr>
          <p:nvPr>
            <p:ph idx="1"/>
          </p:nvPr>
        </p:nvSpPr>
        <p:spPr>
          <a:xfrm>
            <a:off x="376238" y="1085850"/>
            <a:ext cx="8412480" cy="4646613"/>
          </a:xfrm>
        </p:spPr>
        <p:txBody>
          <a:bodyPr/>
          <a:lstStyle/>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UNIX for</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Advanced partitioning, Utility Pricing</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Reduced Systems Administration Costs and Massive Vendor support organizations</a:t>
            </a:r>
          </a:p>
          <a:p>
            <a:pPr lvl="1" eaLnBrk="1" fontAlgn="auto" hangingPunct="1">
              <a:lnSpc>
                <a:spcPct val="95000"/>
              </a:lnSpc>
              <a:spcAft>
                <a:spcPts val="0"/>
              </a:spcAft>
              <a:buFont typeface="Arial" pitchFamily="34" charset="0"/>
              <a:buChar char="–"/>
              <a:defRPr/>
            </a:pPr>
            <a:r>
              <a:rPr lang="en-US" dirty="0" smtClean="0">
                <a:solidFill>
                  <a:srgbClr val="737373"/>
                </a:solidFill>
                <a:latin typeface="+mn-lt"/>
              </a:rPr>
              <a:t>Scalability, Fault Tolerance</a:t>
            </a:r>
          </a:p>
          <a:p>
            <a:pPr marL="0" lvl="2" indent="571500" eaLnBrk="1" fontAlgn="auto" hangingPunct="1">
              <a:lnSpc>
                <a:spcPct val="95000"/>
              </a:lnSpc>
              <a:spcAft>
                <a:spcPts val="0"/>
              </a:spcAft>
              <a:buNone/>
              <a:defRPr/>
            </a:pPr>
            <a:r>
              <a:rPr lang="en-US" dirty="0" smtClean="0">
                <a:solidFill>
                  <a:srgbClr val="737373"/>
                </a:solidFill>
                <a:latin typeface="+mn-lt"/>
              </a:rPr>
              <a:t>Very Demanding Workloads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Linux for excellent Price / Performance ratios</a:t>
            </a:r>
          </a:p>
          <a:p>
            <a:pPr eaLnBrk="1" fontAlgn="auto" hangingPunct="1">
              <a:lnSpc>
                <a:spcPct val="95000"/>
              </a:lnSpc>
              <a:spcAft>
                <a:spcPts val="0"/>
              </a:spcAft>
              <a:buFont typeface="Arial" pitchFamily="34" charset="0"/>
              <a:buChar char="•"/>
              <a:defRPr/>
            </a:pPr>
            <a:r>
              <a:rPr lang="en-US" dirty="0" smtClean="0">
                <a:solidFill>
                  <a:srgbClr val="737373"/>
                </a:solidFill>
                <a:latin typeface="+mn-lt"/>
              </a:rPr>
              <a:t>Consider Windows Server for ease of use and lighter workloads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Storage</a:t>
            </a:r>
          </a:p>
        </p:txBody>
      </p:sp>
      <p:sp>
        <p:nvSpPr>
          <p:cNvPr id="7577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Don’t forget to design the I/O Subsystem</a:t>
            </a:r>
          </a:p>
        </p:txBody>
      </p:sp>
      <p:sp>
        <p:nvSpPr>
          <p:cNvPr id="75779" name="Content Placeholder 3"/>
          <p:cNvSpPr>
            <a:spLocks noGrp="1"/>
          </p:cNvSpPr>
          <p:nvPr>
            <p:ph idx="1"/>
          </p:nvPr>
        </p:nvSpPr>
        <p:spPr bwMode="auto">
          <a:xfrm>
            <a:off x="576263" y="1085850"/>
            <a:ext cx="7493000" cy="4646613"/>
          </a:xfrm>
          <a:noFill/>
          <a:ln>
            <a:miter lim="800000"/>
            <a:headEnd/>
            <a:tailEnd/>
          </a:ln>
        </p:spPr>
        <p:txBody>
          <a:bodyPr vert="horz" wrap="square" lIns="91440" tIns="45720" rIns="91440" bIns="45720" numCol="1" anchor="t" anchorCtr="0" compatLnSpc="1">
            <a:prstTxWarp prst="textNoShape">
              <a:avLst/>
            </a:prstTxWarp>
            <a:normAutofit lnSpcReduction="10000"/>
          </a:bodyPr>
          <a:lstStyle/>
          <a:p>
            <a:pPr marL="0" indent="0" eaLnBrk="1" hangingPunct="1">
              <a:lnSpc>
                <a:spcPct val="95000"/>
              </a:lnSpc>
              <a:buClr>
                <a:srgbClr val="FF9900"/>
              </a:buClr>
              <a:buNone/>
            </a:pPr>
            <a:r>
              <a:rPr lang="en-US" dirty="0" smtClean="0">
                <a:solidFill>
                  <a:srgbClr val="737373"/>
                </a:solidFill>
              </a:rPr>
              <a:t>The old rules of disk storage still hold true with this version of QAD Enterprise Edition</a:t>
            </a:r>
          </a:p>
          <a:p>
            <a:pPr eaLnBrk="1" hangingPunct="1">
              <a:lnSpc>
                <a:spcPct val="95000"/>
              </a:lnSpc>
              <a:buClr>
                <a:srgbClr val="FF9900"/>
              </a:buClr>
            </a:pPr>
            <a:r>
              <a:rPr lang="en-US" dirty="0" smtClean="0">
                <a:solidFill>
                  <a:srgbClr val="737373"/>
                </a:solidFill>
              </a:rPr>
              <a:t>Use SAS or Fiber Channel Disks only</a:t>
            </a:r>
          </a:p>
          <a:p>
            <a:pPr eaLnBrk="1" hangingPunct="1">
              <a:lnSpc>
                <a:spcPct val="95000"/>
              </a:lnSpc>
              <a:buClr>
                <a:srgbClr val="FF9900"/>
              </a:buClr>
            </a:pPr>
            <a:r>
              <a:rPr lang="en-US" dirty="0" smtClean="0">
                <a:solidFill>
                  <a:srgbClr val="737373"/>
                </a:solidFill>
              </a:rPr>
              <a:t>Don’t use RAID 5 for databases or temporary files</a:t>
            </a:r>
          </a:p>
          <a:p>
            <a:pPr indent="19050" eaLnBrk="1" hangingPunct="1">
              <a:lnSpc>
                <a:spcPct val="95000"/>
              </a:lnSpc>
              <a:buClr>
                <a:srgbClr val="FF9900"/>
              </a:buClr>
              <a:buNone/>
            </a:pPr>
            <a:r>
              <a:rPr lang="en-US" sz="2000" dirty="0" smtClean="0">
                <a:solidFill>
                  <a:srgbClr val="737373"/>
                </a:solidFill>
              </a:rPr>
              <a:t>Use RAID 10 for database files</a:t>
            </a:r>
          </a:p>
          <a:p>
            <a:pPr eaLnBrk="1" hangingPunct="1">
              <a:lnSpc>
                <a:spcPct val="95000"/>
              </a:lnSpc>
              <a:buClr>
                <a:srgbClr val="FF9900"/>
              </a:buClr>
            </a:pPr>
            <a:r>
              <a:rPr lang="en-US" dirty="0" smtClean="0">
                <a:solidFill>
                  <a:srgbClr val="737373"/>
                </a:solidFill>
              </a:rPr>
              <a:t>Install as many physical disks as possible</a:t>
            </a:r>
          </a:p>
          <a:p>
            <a:pPr eaLnBrk="1" hangingPunct="1">
              <a:lnSpc>
                <a:spcPct val="95000"/>
              </a:lnSpc>
              <a:buClr>
                <a:srgbClr val="FF9900"/>
              </a:buClr>
            </a:pPr>
            <a:r>
              <a:rPr lang="en-US" dirty="0" smtClean="0">
                <a:solidFill>
                  <a:srgbClr val="737373"/>
                </a:solidFill>
              </a:rPr>
              <a:t>High Availability requires the use of SAN technology</a:t>
            </a:r>
          </a:p>
          <a:p>
            <a:pPr eaLnBrk="1" hangingPunct="1">
              <a:lnSpc>
                <a:spcPct val="95000"/>
              </a:lnSpc>
              <a:buClr>
                <a:srgbClr val="FF9900"/>
              </a:buClr>
            </a:pPr>
            <a:r>
              <a:rPr lang="en-US" dirty="0" smtClean="0">
                <a:solidFill>
                  <a:srgbClr val="737373"/>
                </a:solidFill>
              </a:rPr>
              <a:t>Be careful when using virtual storage on a shared SAN</a:t>
            </a:r>
          </a:p>
          <a:p>
            <a:pPr lvl="1" eaLnBrk="1" hangingPunct="1">
              <a:lnSpc>
                <a:spcPct val="95000"/>
              </a:lnSpc>
              <a:buClr>
                <a:srgbClr val="FF9900"/>
              </a:buClr>
              <a:buFont typeface="Arial" charset="0"/>
              <a:buNone/>
            </a:pPr>
            <a:endParaRPr lang="en-US" dirty="0" smtClean="0">
              <a:solidFill>
                <a:srgbClr val="737373"/>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No RAID 5 for Database Volumes</a:t>
            </a:r>
          </a:p>
        </p:txBody>
      </p:sp>
      <p:sp>
        <p:nvSpPr>
          <p:cNvPr id="7782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Don’t believe hardware vendors.  RAID 5 is bad.</a:t>
            </a:r>
          </a:p>
        </p:txBody>
      </p:sp>
      <p:pic>
        <p:nvPicPr>
          <p:cNvPr id="77827" name="Picture 2"/>
          <p:cNvPicPr>
            <a:picLocks noChangeAspect="1" noChangeArrowheads="1"/>
          </p:cNvPicPr>
          <p:nvPr/>
        </p:nvPicPr>
        <p:blipFill>
          <a:blip r:embed="rId3" cstate="print"/>
          <a:srcRect/>
          <a:stretch>
            <a:fillRect/>
          </a:stretch>
        </p:blipFill>
        <p:spPr bwMode="auto">
          <a:xfrm>
            <a:off x="347663" y="871538"/>
            <a:ext cx="6227762" cy="2592387"/>
          </a:xfrm>
          <a:prstGeom prst="rect">
            <a:avLst/>
          </a:prstGeom>
          <a:noFill/>
          <a:ln w="9525">
            <a:noFill/>
            <a:miter lim="800000"/>
            <a:headEnd/>
            <a:tailEnd/>
          </a:ln>
        </p:spPr>
      </p:pic>
      <p:pic>
        <p:nvPicPr>
          <p:cNvPr id="77828" name="Picture 5"/>
          <p:cNvPicPr>
            <a:picLocks noChangeAspect="1" noChangeArrowheads="1"/>
          </p:cNvPicPr>
          <p:nvPr/>
        </p:nvPicPr>
        <p:blipFill>
          <a:blip r:embed="rId4" cstate="print"/>
          <a:srcRect/>
          <a:stretch>
            <a:fillRect/>
          </a:stretch>
        </p:blipFill>
        <p:spPr bwMode="auto">
          <a:xfrm>
            <a:off x="2568575" y="3384550"/>
            <a:ext cx="5815013" cy="2409825"/>
          </a:xfrm>
          <a:prstGeom prst="rect">
            <a:avLst/>
          </a:prstGeom>
          <a:noFill/>
          <a:ln w="9525">
            <a:noFill/>
            <a:miter lim="800000"/>
            <a:headEnd/>
            <a:tailEnd/>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sp>
        <p:nvSpPr>
          <p:cNvPr id="4" name="Rectangle 7"/>
          <p:cNvSpPr>
            <a:spLocks noChangeArrowheads="1"/>
          </p:cNvSpPr>
          <p:nvPr/>
        </p:nvSpPr>
        <p:spPr bwMode="auto">
          <a:xfrm>
            <a:off x="484415" y="1455738"/>
            <a:ext cx="8127546" cy="923330"/>
          </a:xfrm>
          <a:prstGeom prst="rect">
            <a:avLst/>
          </a:prstGeom>
          <a:noFill/>
          <a:ln w="9525">
            <a:noFill/>
            <a:miter lim="800000"/>
            <a:headEnd/>
            <a:tailEnd/>
          </a:ln>
        </p:spPr>
        <p:txBody>
          <a:bodyPr wrap="none">
            <a:spAutoFit/>
          </a:bodyPr>
          <a:lstStyle/>
          <a:p>
            <a:pPr algn="ctr"/>
            <a:r>
              <a:rPr lang="en-US" sz="5400" dirty="0" smtClean="0">
                <a:solidFill>
                  <a:srgbClr val="666666"/>
                </a:solidFill>
                <a:latin typeface="Century Gothic" pitchFamily="34" charset="0"/>
              </a:rPr>
              <a:t>Network Considerations</a:t>
            </a:r>
            <a:endParaRPr lang="en-US" sz="5400" dirty="0">
              <a:solidFill>
                <a:srgbClr val="666666"/>
              </a:solidFill>
              <a:latin typeface="Century Gothic" pitchFamily="34" charset="0"/>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Networks</a:t>
            </a:r>
          </a:p>
        </p:txBody>
      </p:sp>
      <p:sp>
        <p:nvSpPr>
          <p:cNvPr id="8294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Acceptable Performance</a:t>
            </a:r>
          </a:p>
        </p:txBody>
      </p:sp>
      <p:sp>
        <p:nvSpPr>
          <p:cNvPr id="5" name="Content Placeholder 3"/>
          <p:cNvSpPr>
            <a:spLocks noGrp="1"/>
          </p:cNvSpPr>
          <p:nvPr>
            <p:ph idx="1"/>
          </p:nvPr>
        </p:nvSpPr>
        <p:spPr>
          <a:xfrm>
            <a:off x="366713" y="1085850"/>
            <a:ext cx="8412480" cy="4646613"/>
          </a:xfrm>
        </p:spPr>
        <p:txBody>
          <a:bodyPr/>
          <a:lstStyle/>
          <a:p>
            <a:pPr marL="0" indent="0" eaLnBrk="1" fontAlgn="auto" hangingPunct="1">
              <a:spcAft>
                <a:spcPts val="0"/>
              </a:spcAft>
              <a:buNone/>
              <a:defRPr/>
            </a:pPr>
            <a:r>
              <a:rPr lang="en-US" dirty="0" smtClean="0"/>
              <a:t>QAD Enterprise Applications can deliver acceptable to good application responsiveness at latencies of up to 250ms, and remain usable for latencies of up to 325ms</a:t>
            </a:r>
          </a:p>
          <a:p>
            <a:pPr eaLnBrk="1" fontAlgn="auto" hangingPunct="1">
              <a:spcAft>
                <a:spcPts val="0"/>
              </a:spcAft>
              <a:buFont typeface="Arial" pitchFamily="34" charset="0"/>
              <a:buChar char="•"/>
              <a:defRPr/>
            </a:pPr>
            <a:r>
              <a:rPr lang="en-US" dirty="0" smtClean="0">
                <a:solidFill>
                  <a:srgbClr val="737373"/>
                </a:solidFill>
                <a:latin typeface="+mn-lt"/>
              </a:rPr>
              <a:t>Enterprise Financials Slightly Lower</a:t>
            </a:r>
          </a:p>
          <a:p>
            <a:pPr eaLnBrk="1" fontAlgn="auto" hangingPunct="1">
              <a:spcAft>
                <a:spcPts val="0"/>
              </a:spcAft>
              <a:buFont typeface="Arial" pitchFamily="34" charset="0"/>
              <a:buChar char="•"/>
              <a:defRPr/>
            </a:pPr>
            <a:r>
              <a:rPr lang="en-US" dirty="0" smtClean="0">
                <a:solidFill>
                  <a:srgbClr val="737373"/>
                </a:solidFill>
                <a:latin typeface="+mn-lt"/>
              </a:rPr>
              <a:t>For WAN deployments, QAD recommends the use of Tomcat Compression (covered later in this course)</a:t>
            </a:r>
          </a:p>
          <a:p>
            <a:pPr eaLnBrk="1" fontAlgn="auto" hangingPunct="1">
              <a:spcAft>
                <a:spcPts val="0"/>
              </a:spcAft>
              <a:buFont typeface="Arial" pitchFamily="34" charset="0"/>
              <a:buChar char="•"/>
              <a:defRPr/>
            </a:pPr>
            <a:r>
              <a:rPr lang="en-US" dirty="0" smtClean="0">
                <a:solidFill>
                  <a:srgbClr val="737373"/>
                </a:solidFill>
                <a:latin typeface="+mn-lt"/>
              </a:rPr>
              <a:t>Thin Clients such as Citrix can be used in very high latency deployments (up to 450ms)</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Title 1"/>
          <p:cNvSpPr>
            <a:spLocks noGrp="1"/>
          </p:cNvSpPr>
          <p:nvPr>
            <p:ph type="title"/>
          </p:nvPr>
        </p:nvSpPr>
        <p:spPr>
          <a:xfrm>
            <a:off x="1897063" y="6054725"/>
            <a:ext cx="6989762" cy="803275"/>
          </a:xfrm>
        </p:spPr>
        <p:txBody>
          <a:bodyPr/>
          <a:lstStyle/>
          <a:p>
            <a:pPr eaLnBrk="1" hangingPunct="1"/>
            <a:r>
              <a:rPr lang="en-US" dirty="0" smtClean="0">
                <a:solidFill>
                  <a:srgbClr val="BFBFBF"/>
                </a:solidFill>
              </a:rPr>
              <a:t>Networks</a:t>
            </a:r>
          </a:p>
        </p:txBody>
      </p:sp>
      <p:pic>
        <p:nvPicPr>
          <p:cNvPr id="84994" name="Picture 2"/>
          <p:cNvPicPr>
            <a:picLocks noChangeAspect="1" noChangeArrowheads="1"/>
          </p:cNvPicPr>
          <p:nvPr/>
        </p:nvPicPr>
        <p:blipFill>
          <a:blip r:embed="rId3" cstate="print"/>
          <a:srcRect/>
          <a:stretch>
            <a:fillRect/>
          </a:stretch>
        </p:blipFill>
        <p:spPr bwMode="auto">
          <a:xfrm>
            <a:off x="28575" y="581025"/>
            <a:ext cx="9057799" cy="5429250"/>
          </a:xfrm>
          <a:prstGeom prst="rect">
            <a:avLst/>
          </a:prstGeom>
          <a:noFill/>
          <a:ln w="9525">
            <a:noFill/>
            <a:miter lim="800000"/>
            <a:headEnd/>
            <a:tailEnd/>
          </a:ln>
        </p:spPr>
      </p:pic>
      <p:sp>
        <p:nvSpPr>
          <p:cNvPr id="4" name="Subtitle 6"/>
          <p:cNvSpPr>
            <a:spLocks noGrp="1"/>
          </p:cNvSpPr>
          <p:nvPr>
            <p:ph type="subTitle" idx="13"/>
          </p:nvPr>
        </p:nvSpPr>
        <p:spPr bwMode="auto">
          <a:xfrm>
            <a:off x="173038" y="1127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Example Latencies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Introduction</a:t>
            </a:r>
          </a:p>
        </p:txBody>
      </p:sp>
      <p:sp>
        <p:nvSpPr>
          <p:cNvPr id="21506" name="Content Placeholder 2"/>
          <p:cNvSpPr>
            <a:spLocks noGrp="1"/>
          </p:cNvSpPr>
          <p:nvPr>
            <p:ph idx="1"/>
          </p:nvPr>
        </p:nvSpPr>
        <p:spPr bwMode="auto">
          <a:xfrm>
            <a:off x="361950"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This training material is part of the QAD Release Foundation Certification Initiative</a:t>
            </a:r>
          </a:p>
          <a:p>
            <a:pPr eaLnBrk="1" hangingPunct="1">
              <a:buClr>
                <a:srgbClr val="FF9900"/>
              </a:buClr>
            </a:pPr>
            <a:r>
              <a:rPr lang="en-US" dirty="0" smtClean="0"/>
              <a:t>The intended audience for this course is QAD technical installers</a:t>
            </a:r>
          </a:p>
          <a:p>
            <a:pPr marL="285750" lvl="1" indent="0" eaLnBrk="1" hangingPunct="1">
              <a:buClr>
                <a:srgbClr val="FF9900"/>
              </a:buClr>
              <a:buNone/>
            </a:pPr>
            <a:r>
              <a:rPr lang="en-US" sz="2000" dirty="0" smtClean="0"/>
              <a:t>IT managers, system administrators, and project managers can also benefit</a:t>
            </a:r>
          </a:p>
          <a:p>
            <a:pPr lvl="1" eaLnBrk="1" hangingPunct="1">
              <a:buClr>
                <a:srgbClr val="FF9900"/>
              </a:buClr>
              <a:buFont typeface="Arial" charset="0"/>
              <a:buNone/>
            </a:pPr>
            <a:endParaRPr lang="en-US" dirty="0" smtClean="0"/>
          </a:p>
        </p:txBody>
      </p:sp>
      <p:sp>
        <p:nvSpPr>
          <p:cNvPr id="21507" name="Subtitle 3"/>
          <p:cNvSpPr>
            <a:spLocks noGrp="1"/>
          </p:cNvSpPr>
          <p:nvPr>
            <p:ph type="subTitle" idx="13"/>
          </p:nvPr>
        </p:nvSpPr>
        <p:spPr bwMode="auto">
          <a:xfrm>
            <a:off x="173038" y="341313"/>
            <a:ext cx="84629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Virtualization</a:t>
            </a:r>
          </a:p>
        </p:txBody>
      </p:sp>
      <p:sp>
        <p:nvSpPr>
          <p:cNvPr id="87042"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QAD Supports Virtualization – Sort Of</a:t>
            </a:r>
          </a:p>
        </p:txBody>
      </p:sp>
      <p:sp>
        <p:nvSpPr>
          <p:cNvPr id="5" name="Content Placeholder 3"/>
          <p:cNvSpPr>
            <a:spLocks noGrp="1"/>
          </p:cNvSpPr>
          <p:nvPr>
            <p:ph idx="1"/>
          </p:nvPr>
        </p:nvSpPr>
        <p:spPr>
          <a:xfrm>
            <a:off x="576263" y="1085850"/>
            <a:ext cx="7493000" cy="4646613"/>
          </a:xfrm>
        </p:spPr>
        <p:txBody>
          <a:bodyPr>
            <a:normAutofit fontScale="92500" lnSpcReduction="20000"/>
          </a:bodyPr>
          <a:lstStyle/>
          <a:p>
            <a:pPr eaLnBrk="1" fontAlgn="auto" hangingPunct="1">
              <a:spcAft>
                <a:spcPts val="0"/>
              </a:spcAft>
              <a:buFont typeface="Arial" pitchFamily="34" charset="0"/>
              <a:buChar char="•"/>
              <a:defRPr/>
            </a:pPr>
            <a:r>
              <a:rPr lang="en-US" dirty="0" smtClean="0"/>
              <a:t>There is little risk with UNIX logical partitioning</a:t>
            </a:r>
          </a:p>
          <a:p>
            <a:pPr eaLnBrk="1" fontAlgn="auto" hangingPunct="1">
              <a:spcAft>
                <a:spcPts val="0"/>
              </a:spcAft>
              <a:buFont typeface="Arial" pitchFamily="34" charset="0"/>
              <a:buChar char="•"/>
              <a:defRPr/>
            </a:pPr>
            <a:r>
              <a:rPr lang="en-US" dirty="0" smtClean="0">
                <a:solidFill>
                  <a:srgbClr val="737373"/>
                </a:solidFill>
                <a:latin typeface="+mn-lt"/>
              </a:rPr>
              <a:t>Using VMware </a:t>
            </a:r>
            <a:r>
              <a:rPr lang="en-US" dirty="0" err="1" smtClean="0">
                <a:solidFill>
                  <a:srgbClr val="737373"/>
                </a:solidFill>
                <a:latin typeface="+mn-lt"/>
              </a:rPr>
              <a:t>vSphere</a:t>
            </a:r>
            <a:r>
              <a:rPr lang="en-US" dirty="0" smtClean="0">
                <a:solidFill>
                  <a:srgbClr val="737373"/>
                </a:solidFill>
                <a:latin typeface="+mn-lt"/>
              </a:rPr>
              <a:t>-style technology carries a greater risk</a:t>
            </a:r>
          </a:p>
          <a:p>
            <a:pPr lvl="1" eaLnBrk="1" fontAlgn="auto" hangingPunct="1">
              <a:spcAft>
                <a:spcPts val="0"/>
              </a:spcAft>
              <a:buFont typeface="Arial" pitchFamily="34" charset="0"/>
              <a:buChar char="–"/>
              <a:defRPr/>
            </a:pPr>
            <a:r>
              <a:rPr lang="en-US" dirty="0" smtClean="0">
                <a:solidFill>
                  <a:srgbClr val="737373"/>
                </a:solidFill>
                <a:latin typeface="+mn-lt"/>
              </a:rPr>
              <a:t>QAD recommends the use of virtualization for application tiers, web servers, reporting, business intelligence and test/pilot/sandbox QAD environments</a:t>
            </a:r>
          </a:p>
          <a:p>
            <a:pPr lvl="1" eaLnBrk="1" fontAlgn="auto" hangingPunct="1">
              <a:spcAft>
                <a:spcPts val="0"/>
              </a:spcAft>
              <a:buFont typeface="Arial" pitchFamily="34" charset="0"/>
              <a:buChar char="–"/>
              <a:defRPr/>
            </a:pPr>
            <a:r>
              <a:rPr lang="en-US" dirty="0" smtClean="0">
                <a:solidFill>
                  <a:srgbClr val="737373"/>
                </a:solidFill>
                <a:latin typeface="+mn-lt"/>
              </a:rPr>
              <a:t>QAD databases should only be virtualized after a comprehensive analysis of the limitations, risks and benefits</a:t>
            </a:r>
          </a:p>
          <a:p>
            <a:pPr marL="571500" lvl="2" indent="0" eaLnBrk="1" fontAlgn="auto" hangingPunct="1">
              <a:spcAft>
                <a:spcPts val="0"/>
              </a:spcAft>
              <a:buNone/>
              <a:defRPr/>
            </a:pPr>
            <a:r>
              <a:rPr lang="en-US" dirty="0" smtClean="0">
                <a:solidFill>
                  <a:srgbClr val="737373"/>
                </a:solidFill>
                <a:latin typeface="+mn-lt"/>
              </a:rPr>
              <a:t>Contact the QAD performance team for more information (</a:t>
            </a:r>
            <a:r>
              <a:rPr lang="en-US" dirty="0" smtClean="0">
                <a:solidFill>
                  <a:srgbClr val="737373"/>
                </a:solidFill>
                <a:latin typeface="+mn-lt"/>
                <a:hlinkClick r:id="rId3"/>
              </a:rPr>
              <a:t>PDL_RaD_Performance@qad.com</a:t>
            </a:r>
            <a:r>
              <a:rPr lang="en-US" dirty="0" smtClean="0">
                <a:solidFill>
                  <a:srgbClr val="737373"/>
                </a:solidFill>
                <a:latin typeface="+mn-lt"/>
              </a:rPr>
              <a:t>)</a:t>
            </a:r>
          </a:p>
          <a:p>
            <a:pPr lvl="1" eaLnBrk="1" fontAlgn="auto" hangingPunct="1">
              <a:spcAft>
                <a:spcPts val="0"/>
              </a:spcAft>
              <a:buFont typeface="Arial" pitchFamily="34" charset="0"/>
              <a:buChar char="–"/>
              <a:defRPr/>
            </a:pPr>
            <a:r>
              <a:rPr lang="en-US" dirty="0" smtClean="0">
                <a:solidFill>
                  <a:srgbClr val="737373"/>
                </a:solidFill>
                <a:latin typeface="+mn-lt"/>
              </a:rPr>
              <a:t>Progress and QAD may require problems to be duplicated on a non-VM instance before offering support</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nvPr>
        </p:nvSpPr>
        <p:spPr>
          <a:xfrm>
            <a:off x="323849" y="996950"/>
            <a:ext cx="8412480" cy="4691063"/>
          </a:xfrm>
        </p:spPr>
        <p:txBody>
          <a:bodyPr>
            <a:normAutofit/>
          </a:bodyPr>
          <a:lstStyle/>
          <a:p>
            <a:pPr eaLnBrk="1" fontAlgn="auto" hangingPunct="1">
              <a:spcAft>
                <a:spcPts val="0"/>
              </a:spcAft>
              <a:buFont typeface="Arial" pitchFamily="34" charset="0"/>
              <a:buChar char="•"/>
              <a:defRPr/>
            </a:pPr>
            <a:r>
              <a:rPr lang="en-US" dirty="0" smtClean="0"/>
              <a:t>QAD Enterprise Edition supports High Availability</a:t>
            </a:r>
          </a:p>
          <a:p>
            <a:pPr eaLnBrk="1" fontAlgn="auto" hangingPunct="1">
              <a:spcAft>
                <a:spcPts val="0"/>
              </a:spcAft>
              <a:buFont typeface="Arial" pitchFamily="34" charset="0"/>
              <a:buChar char="•"/>
              <a:defRPr/>
            </a:pPr>
            <a:r>
              <a:rPr lang="en-US" dirty="0" smtClean="0"/>
              <a:t>Discussed later in this class</a:t>
            </a:r>
          </a:p>
          <a:p>
            <a:pPr eaLnBrk="1" fontAlgn="auto" hangingPunct="1">
              <a:spcAft>
                <a:spcPts val="0"/>
              </a:spcAft>
              <a:buFont typeface="Arial" pitchFamily="34" charset="0"/>
              <a:buChar char="•"/>
              <a:defRPr/>
            </a:pPr>
            <a:endParaRPr lang="en-US" dirty="0"/>
          </a:p>
        </p:txBody>
      </p:sp>
      <p:sp>
        <p:nvSpPr>
          <p:cNvPr id="89091" name="Subtitle 9"/>
          <p:cNvSpPr>
            <a:spLocks noGrp="1"/>
          </p:cNvSpPr>
          <p:nvPr>
            <p:ph type="subTitle" idx="13"/>
          </p:nvPr>
        </p:nvSpPr>
        <p:spPr bwMode="auto">
          <a:xfrm>
            <a:off x="173038" y="341313"/>
            <a:ext cx="7650162"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dirty="0" smtClean="0"/>
              <a:t>High Availability</a:t>
            </a:r>
          </a:p>
          <a:p>
            <a:pPr eaLnBrk="1" hangingPunct="1"/>
            <a:endParaRPr lang="en-US" sz="2400" dirty="0" smtClean="0"/>
          </a:p>
        </p:txBody>
      </p:sp>
      <p:sp>
        <p:nvSpPr>
          <p:cNvPr id="89093" name="Title 6"/>
          <p:cNvSpPr>
            <a:spLocks noGrp="1"/>
          </p:cNvSpPr>
          <p:nvPr>
            <p:ph type="title"/>
          </p:nvPr>
        </p:nvSpPr>
        <p:spPr>
          <a:xfrm>
            <a:off x="1871663" y="6054725"/>
            <a:ext cx="7015162" cy="803275"/>
          </a:xfrm>
        </p:spPr>
        <p:txBody>
          <a:bodyPr/>
          <a:lstStyle/>
          <a:p>
            <a:pPr eaLnBrk="1" hangingPunct="1"/>
            <a:r>
              <a:rPr lang="en-US" smtClean="0">
                <a:solidFill>
                  <a:srgbClr val="BFBFBF"/>
                </a:solidFill>
              </a:rPr>
              <a:t>High Availability</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Title 5"/>
          <p:cNvSpPr>
            <a:spLocks noGrp="1"/>
          </p:cNvSpPr>
          <p:nvPr>
            <p:ph type="title"/>
          </p:nvPr>
        </p:nvSpPr>
        <p:spPr>
          <a:xfrm>
            <a:off x="1803400" y="6054725"/>
            <a:ext cx="7083425" cy="803275"/>
          </a:xfrm>
        </p:spPr>
        <p:txBody>
          <a:bodyPr/>
          <a:lstStyle/>
          <a:p>
            <a:pPr eaLnBrk="1" hangingPunct="1"/>
            <a:r>
              <a:rPr lang="en-US" dirty="0" smtClean="0">
                <a:solidFill>
                  <a:srgbClr val="BFBFBF"/>
                </a:solidFill>
              </a:rPr>
              <a:t>Internationalization</a:t>
            </a:r>
          </a:p>
        </p:txBody>
      </p:sp>
      <p:sp>
        <p:nvSpPr>
          <p:cNvPr id="91138"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Internationalization</a:t>
            </a:r>
          </a:p>
        </p:txBody>
      </p:sp>
      <p:sp>
        <p:nvSpPr>
          <p:cNvPr id="5" name="Content Placeholder 3"/>
          <p:cNvSpPr>
            <a:spLocks noGrp="1"/>
          </p:cNvSpPr>
          <p:nvPr>
            <p:ph idx="1"/>
          </p:nvPr>
        </p:nvSpPr>
        <p:spPr>
          <a:xfrm>
            <a:off x="395288" y="1085850"/>
            <a:ext cx="8412480" cy="4646613"/>
          </a:xfrm>
        </p:spPr>
        <p:txBody>
          <a:bodyPr>
            <a:normAutofit/>
          </a:bodyPr>
          <a:lstStyle/>
          <a:p>
            <a:pPr marL="0" indent="0" eaLnBrk="1" fontAlgn="auto" hangingPunct="1">
              <a:spcAft>
                <a:spcPts val="0"/>
              </a:spcAft>
              <a:buNone/>
              <a:defRPr/>
            </a:pPr>
            <a:r>
              <a:rPr lang="en-US" dirty="0" smtClean="0"/>
              <a:t>QAD Enterprise Edition supports Internationalized Deployments</a:t>
            </a:r>
          </a:p>
          <a:p>
            <a:pPr eaLnBrk="1" fontAlgn="auto" hangingPunct="1">
              <a:spcAft>
                <a:spcPts val="0"/>
              </a:spcAft>
              <a:buFont typeface="Arial" pitchFamily="34" charset="0"/>
              <a:buChar char="•"/>
              <a:defRPr/>
            </a:pPr>
            <a:r>
              <a:rPr lang="en-US" dirty="0" smtClean="0">
                <a:solidFill>
                  <a:srgbClr val="737373"/>
                </a:solidFill>
                <a:latin typeface="+mn-lt"/>
              </a:rPr>
              <a:t>Unicode End-to-End</a:t>
            </a:r>
          </a:p>
          <a:p>
            <a:pPr eaLnBrk="1" fontAlgn="auto" hangingPunct="1">
              <a:spcAft>
                <a:spcPts val="0"/>
              </a:spcAft>
              <a:buFont typeface="Arial" pitchFamily="34" charset="0"/>
              <a:buChar char="•"/>
              <a:defRPr/>
            </a:pPr>
            <a:r>
              <a:rPr lang="en-US" dirty="0" smtClean="0">
                <a:solidFill>
                  <a:srgbClr val="737373"/>
                </a:solidFill>
                <a:latin typeface="+mn-lt"/>
              </a:rPr>
              <a:t>Languages</a:t>
            </a:r>
          </a:p>
          <a:p>
            <a:pPr lvl="1" eaLnBrk="1" fontAlgn="auto" hangingPunct="1">
              <a:spcAft>
                <a:spcPts val="0"/>
              </a:spcAft>
              <a:buFont typeface="Century Gothic" pitchFamily="34" charset="0"/>
              <a:buChar char="−"/>
              <a:defRPr/>
            </a:pPr>
            <a:r>
              <a:rPr lang="en-US" dirty="0" smtClean="0">
                <a:solidFill>
                  <a:srgbClr val="737373"/>
                </a:solidFill>
                <a:latin typeface="+mn-lt"/>
              </a:rPr>
              <a:t>Several languages currently supported</a:t>
            </a:r>
          </a:p>
          <a:p>
            <a:pPr lvl="1" eaLnBrk="1" fontAlgn="auto" hangingPunct="1">
              <a:spcAft>
                <a:spcPts val="0"/>
              </a:spcAft>
              <a:defRPr/>
            </a:pPr>
            <a:r>
              <a:rPr lang="en-US" dirty="0" smtClean="0">
                <a:solidFill>
                  <a:srgbClr val="737373"/>
                </a:solidFill>
                <a:latin typeface="+mn-lt"/>
              </a:rPr>
              <a:t>Each user has a base language</a:t>
            </a:r>
          </a:p>
          <a:p>
            <a:pPr lvl="1" eaLnBrk="1" fontAlgn="auto" hangingPunct="1">
              <a:spcAft>
                <a:spcPts val="0"/>
              </a:spcAft>
              <a:defRPr/>
            </a:pPr>
            <a:r>
              <a:rPr lang="en-US" dirty="0" smtClean="0">
                <a:solidFill>
                  <a:srgbClr val="737373"/>
                </a:solidFill>
                <a:latin typeface="+mn-lt"/>
              </a:rPr>
              <a:t>Each domain has a base language</a:t>
            </a:r>
          </a:p>
          <a:p>
            <a:pPr lvl="1" eaLnBrk="1" fontAlgn="auto" hangingPunct="1">
              <a:spcAft>
                <a:spcPts val="0"/>
              </a:spcAft>
              <a:defRPr/>
            </a:pPr>
            <a:r>
              <a:rPr lang="en-US" dirty="0" smtClean="0">
                <a:solidFill>
                  <a:srgbClr val="737373"/>
                </a:solidFill>
                <a:latin typeface="+mn-lt"/>
              </a:rPr>
              <a:t>Each deployment has a base language (cannot be changed)</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Title 5"/>
          <p:cNvSpPr>
            <a:spLocks noGrp="1"/>
          </p:cNvSpPr>
          <p:nvPr>
            <p:ph type="title"/>
          </p:nvPr>
        </p:nvSpPr>
        <p:spPr>
          <a:xfrm>
            <a:off x="1803400" y="6054725"/>
            <a:ext cx="7083425" cy="803275"/>
          </a:xfrm>
        </p:spPr>
        <p:txBody>
          <a:bodyPr/>
          <a:lstStyle/>
          <a:p>
            <a:pPr eaLnBrk="1" hangingPunct="1"/>
            <a:r>
              <a:rPr lang="en-US" smtClean="0">
                <a:solidFill>
                  <a:srgbClr val="BFBFBF"/>
                </a:solidFill>
              </a:rPr>
              <a:t>Internationalization</a:t>
            </a:r>
          </a:p>
        </p:txBody>
      </p:sp>
      <p:sp>
        <p:nvSpPr>
          <p:cNvPr id="93186" name="Subtitle 6"/>
          <p:cNvSpPr>
            <a:spLocks noGrp="1"/>
          </p:cNvSpPr>
          <p:nvPr>
            <p:ph type="subTitle" idx="13"/>
          </p:nvPr>
        </p:nvSpPr>
        <p:spPr bwMode="auto">
          <a:xfrm>
            <a:off x="173038" y="341313"/>
            <a:ext cx="8318500"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r>
              <a:rPr lang="en-US" sz="2400" smtClean="0"/>
              <a:t>QAD Enterprise Edition – Unicode End-to-End</a:t>
            </a:r>
          </a:p>
        </p:txBody>
      </p:sp>
      <p:sp>
        <p:nvSpPr>
          <p:cNvPr id="5" name="Content Placeholder 3"/>
          <p:cNvSpPr>
            <a:spLocks noGrp="1"/>
          </p:cNvSpPr>
          <p:nvPr>
            <p:ph idx="1"/>
          </p:nvPr>
        </p:nvSpPr>
        <p:spPr>
          <a:xfrm>
            <a:off x="376238" y="1085850"/>
            <a:ext cx="8412480" cy="4646613"/>
          </a:xfrm>
        </p:spPr>
        <p:txBody>
          <a:bodyPr>
            <a:normAutofit lnSpcReduction="10000"/>
          </a:bodyPr>
          <a:lstStyle/>
          <a:p>
            <a:pPr marL="0" indent="0" eaLnBrk="1" fontAlgn="auto" hangingPunct="1">
              <a:spcAft>
                <a:spcPts val="0"/>
              </a:spcAft>
              <a:buNone/>
              <a:defRPr/>
            </a:pPr>
            <a:r>
              <a:rPr lang="en-US" dirty="0" smtClean="0"/>
              <a:t>Allows data to be stored from a number of different code pages in a single database</a:t>
            </a:r>
          </a:p>
          <a:p>
            <a:pPr eaLnBrk="1" fontAlgn="auto" hangingPunct="1">
              <a:spcAft>
                <a:spcPts val="0"/>
              </a:spcAft>
              <a:buFont typeface="Arial" pitchFamily="34" charset="0"/>
              <a:buChar char="•"/>
              <a:defRPr/>
            </a:pPr>
            <a:r>
              <a:rPr lang="en-US" dirty="0" smtClean="0"/>
              <a:t>Data is sorted linguistically</a:t>
            </a:r>
          </a:p>
          <a:p>
            <a:pPr eaLnBrk="1" fontAlgn="auto" hangingPunct="1">
              <a:spcAft>
                <a:spcPts val="0"/>
              </a:spcAft>
              <a:buFont typeface="Arial" pitchFamily="34" charset="0"/>
              <a:buChar char="•"/>
              <a:defRPr/>
            </a:pPr>
            <a:r>
              <a:rPr lang="en-US" dirty="0" smtClean="0">
                <a:solidFill>
                  <a:srgbClr val="737373"/>
                </a:solidFill>
                <a:latin typeface="+mn-lt"/>
              </a:rPr>
              <a:t>Unicode is optional</a:t>
            </a:r>
          </a:p>
          <a:p>
            <a:pPr marL="285750" indent="0" eaLnBrk="1" fontAlgn="auto" hangingPunct="1">
              <a:spcAft>
                <a:spcPts val="0"/>
              </a:spcAft>
              <a:buNone/>
              <a:defRPr/>
            </a:pPr>
            <a:r>
              <a:rPr lang="en-US" dirty="0" smtClean="0">
                <a:solidFill>
                  <a:srgbClr val="737373"/>
                </a:solidFill>
                <a:latin typeface="+mn-lt"/>
              </a:rPr>
              <a:t>When two or more languages with conflicting code pages are installed, the system is automatically configured for Unicode</a:t>
            </a:r>
          </a:p>
          <a:p>
            <a:pPr eaLnBrk="1" fontAlgn="auto" hangingPunct="1">
              <a:spcAft>
                <a:spcPts val="0"/>
              </a:spcAft>
              <a:buFont typeface="Arial" pitchFamily="34" charset="0"/>
              <a:buChar char="•"/>
              <a:defRPr/>
            </a:pPr>
            <a:r>
              <a:rPr lang="en-US" dirty="0" smtClean="0">
                <a:solidFill>
                  <a:srgbClr val="737373"/>
                </a:solidFill>
                <a:latin typeface="+mn-lt"/>
              </a:rPr>
              <a:t>A Unicode database can be up to 25% larger due to the increased size of the index keys</a:t>
            </a:r>
          </a:p>
          <a:p>
            <a:pPr eaLnBrk="1" fontAlgn="auto" hangingPunct="1">
              <a:spcAft>
                <a:spcPts val="0"/>
              </a:spcAft>
              <a:buFont typeface="Arial" pitchFamily="34" charset="0"/>
              <a:buChar char="•"/>
              <a:defRPr/>
            </a:pPr>
            <a:r>
              <a:rPr lang="en-US" dirty="0" smtClean="0">
                <a:solidFill>
                  <a:srgbClr val="737373"/>
                </a:solidFill>
                <a:latin typeface="+mn-lt"/>
              </a:rPr>
              <a:t>Presentation Layer performance is about the same as with a non-</a:t>
            </a:r>
            <a:r>
              <a:rPr lang="en-US" dirty="0" err="1" smtClean="0">
                <a:solidFill>
                  <a:srgbClr val="737373"/>
                </a:solidFill>
                <a:latin typeface="+mn-lt"/>
              </a:rPr>
              <a:t>unicode</a:t>
            </a:r>
            <a:r>
              <a:rPr lang="en-US" dirty="0" smtClean="0">
                <a:solidFill>
                  <a:srgbClr val="737373"/>
                </a:solidFill>
                <a:latin typeface="+mn-lt"/>
              </a:rPr>
              <a:t> database</a:t>
            </a:r>
          </a:p>
          <a:p>
            <a:pPr lvl="1" eaLnBrk="1" fontAlgn="auto" hangingPunct="1">
              <a:lnSpc>
                <a:spcPct val="95000"/>
              </a:lnSpc>
              <a:spcAft>
                <a:spcPts val="0"/>
              </a:spcAft>
              <a:buFont typeface="Arial" pitchFamily="34" charset="0"/>
              <a:buNone/>
              <a:defRPr/>
            </a:pPr>
            <a:endParaRPr lang="en-US" dirty="0" smtClean="0">
              <a:solidFill>
                <a:srgbClr val="737373"/>
              </a:solidFill>
              <a:latin typeface="+mn-lt"/>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Title 1"/>
          <p:cNvSpPr>
            <a:spLocks noGrp="1"/>
          </p:cNvSpPr>
          <p:nvPr>
            <p:ph type="title"/>
          </p:nvPr>
        </p:nvSpPr>
        <p:spPr>
          <a:xfrm>
            <a:off x="1897063" y="6054725"/>
            <a:ext cx="6989762" cy="803275"/>
          </a:xfrm>
        </p:spPr>
        <p:txBody>
          <a:bodyPr/>
          <a:lstStyle/>
          <a:p>
            <a:pPr eaLnBrk="1" hangingPunct="1"/>
            <a:r>
              <a:rPr lang="en-US" smtClean="0">
                <a:solidFill>
                  <a:srgbClr val="BFBFBF"/>
                </a:solidFill>
              </a:rPr>
              <a:t>End of Lesson</a:t>
            </a:r>
          </a:p>
        </p:txBody>
      </p:sp>
      <p:sp>
        <p:nvSpPr>
          <p:cNvPr id="95234" name="TextBox 4"/>
          <p:cNvSpPr txBox="1">
            <a:spLocks noChangeArrowheads="1"/>
          </p:cNvSpPr>
          <p:nvPr/>
        </p:nvSpPr>
        <p:spPr bwMode="auto">
          <a:xfrm>
            <a:off x="1011238" y="893763"/>
            <a:ext cx="6980237" cy="457200"/>
          </a:xfrm>
          <a:prstGeom prst="rect">
            <a:avLst/>
          </a:prstGeom>
          <a:noFill/>
          <a:ln w="9525">
            <a:noFill/>
            <a:miter lim="800000"/>
            <a:headEnd/>
            <a:tailEnd/>
          </a:ln>
        </p:spPr>
        <p:txBody>
          <a:bodyPr>
            <a:spAutoFit/>
          </a:bodyPr>
          <a:lstStyle/>
          <a:p>
            <a:pPr algn="ctr"/>
            <a:r>
              <a:rPr lang="en-US" sz="2400">
                <a:solidFill>
                  <a:srgbClr val="666666"/>
                </a:solidFill>
                <a:latin typeface="Century Gothic" pitchFamily="34" charset="0"/>
              </a:rPr>
              <a:t>Next: Installing </a:t>
            </a:r>
            <a:r>
              <a:rPr lang="en-US" sz="2400" smtClean="0">
                <a:solidFill>
                  <a:srgbClr val="666666"/>
                </a:solidFill>
                <a:latin typeface="Century Gothic" pitchFamily="34" charset="0"/>
              </a:rPr>
              <a:t>QAD Enterprise </a:t>
            </a:r>
            <a:r>
              <a:rPr lang="en-US" sz="2400">
                <a:solidFill>
                  <a:srgbClr val="666666"/>
                </a:solidFill>
                <a:latin typeface="Century Gothic" pitchFamily="34" charset="0"/>
              </a:rPr>
              <a:t>Edition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idx="4294967295"/>
          </p:nvPr>
        </p:nvSpPr>
        <p:spPr>
          <a:xfrm>
            <a:off x="1803400" y="6054725"/>
            <a:ext cx="7083425" cy="803275"/>
          </a:xfrm>
        </p:spPr>
        <p:txBody>
          <a:bodyPr/>
          <a:lstStyle/>
          <a:p>
            <a:pPr eaLnBrk="1" hangingPunct="1"/>
            <a:r>
              <a:rPr lang="en-US" smtClean="0"/>
              <a:t>Introduction</a:t>
            </a:r>
          </a:p>
        </p:txBody>
      </p:sp>
      <p:sp>
        <p:nvSpPr>
          <p:cNvPr id="23554" name="Content Placeholder 2"/>
          <p:cNvSpPr>
            <a:spLocks noGrp="1"/>
          </p:cNvSpPr>
          <p:nvPr>
            <p:ph idx="4294967295"/>
          </p:nvPr>
        </p:nvSpPr>
        <p:spPr bwMode="auto">
          <a:xfrm>
            <a:off x="476249" y="1130300"/>
            <a:ext cx="8229600" cy="4691063"/>
          </a:xfrm>
          <a:prstGeom prst="rect">
            <a:avLst/>
          </a:prstGeom>
          <a:noFill/>
          <a:ln>
            <a:miter lim="800000"/>
            <a:headEnd/>
            <a:tailEnd/>
          </a:ln>
        </p:spPr>
        <p:txBody>
          <a:bodyPr/>
          <a:lstStyle/>
          <a:p>
            <a:pPr marL="266700" indent="-266700" eaLnBrk="1" hangingPunct="1">
              <a:spcBef>
                <a:spcPts val="1200"/>
              </a:spcBef>
              <a:buClr>
                <a:srgbClr val="FF9900"/>
              </a:buClr>
              <a:buNone/>
            </a:pPr>
            <a:r>
              <a:rPr lang="en-US" sz="2400" dirty="0" smtClean="0">
                <a:solidFill>
                  <a:srgbClr val="666666"/>
                </a:solidFill>
              </a:rPr>
              <a:t>After this section of the class, you should:</a:t>
            </a:r>
          </a:p>
          <a:p>
            <a:pPr marL="266700" indent="-266700" eaLnBrk="1" hangingPunct="1">
              <a:spcBef>
                <a:spcPts val="1200"/>
              </a:spcBef>
              <a:buClr>
                <a:srgbClr val="FF9900"/>
              </a:buClr>
            </a:pPr>
            <a:r>
              <a:rPr lang="en-US" sz="2200" dirty="0" smtClean="0">
                <a:solidFill>
                  <a:srgbClr val="666666"/>
                </a:solidFill>
              </a:rPr>
              <a:t>Understand the basic QAD Enterprise Edition architecture and installation prerequisites</a:t>
            </a:r>
          </a:p>
          <a:p>
            <a:pPr marL="266700" indent="-266700" eaLnBrk="1" hangingPunct="1">
              <a:spcBef>
                <a:spcPts val="1200"/>
              </a:spcBef>
              <a:buClr>
                <a:srgbClr val="FF9900"/>
              </a:buClr>
            </a:pPr>
            <a:r>
              <a:rPr lang="en-US" sz="2200" dirty="0" smtClean="0">
                <a:solidFill>
                  <a:srgbClr val="666666"/>
                </a:solidFill>
              </a:rPr>
              <a:t>Be aware of some of the key deployment considerations</a:t>
            </a:r>
          </a:p>
          <a:p>
            <a:pPr marL="266700" indent="-266700" eaLnBrk="1" hangingPunct="1">
              <a:spcBef>
                <a:spcPts val="1200"/>
              </a:spcBef>
              <a:buClr>
                <a:srgbClr val="FF9900"/>
              </a:buClr>
            </a:pPr>
            <a:r>
              <a:rPr lang="en-US" sz="2200" dirty="0" smtClean="0">
                <a:solidFill>
                  <a:srgbClr val="666666"/>
                </a:solidFill>
              </a:rPr>
              <a:t>Understand the supported hardware and software environments</a:t>
            </a:r>
          </a:p>
          <a:p>
            <a:pPr marL="534988" lvl="1" indent="-268288" eaLnBrk="1" hangingPunct="1">
              <a:spcBef>
                <a:spcPts val="1200"/>
              </a:spcBef>
              <a:buClr>
                <a:srgbClr val="FF9900"/>
              </a:buClr>
              <a:buFont typeface="Arial" charset="0"/>
              <a:buNone/>
            </a:pPr>
            <a:endParaRPr lang="en-US" sz="2200" dirty="0" smtClean="0">
              <a:solidFill>
                <a:srgbClr val="666666"/>
              </a:solidFill>
            </a:endParaRPr>
          </a:p>
        </p:txBody>
      </p:sp>
      <p:sp>
        <p:nvSpPr>
          <p:cNvPr id="23555" name="Subtitle 3"/>
          <p:cNvSpPr>
            <a:spLocks noGrp="1"/>
          </p:cNvSpPr>
          <p:nvPr>
            <p:ph type="subTitle" idx="4294967295"/>
          </p:nvPr>
        </p:nvSpPr>
        <p:spPr bwMode="auto">
          <a:xfrm>
            <a:off x="173038" y="341313"/>
            <a:ext cx="8462962" cy="457200"/>
          </a:xfrm>
          <a:prstGeom prst="rect">
            <a:avLst/>
          </a:prstGeom>
          <a:noFill/>
          <a:ln>
            <a:miter lim="800000"/>
            <a:headEnd/>
            <a:tailEnd/>
          </a:ln>
        </p:spPr>
        <p:txBody>
          <a:bodyPr/>
          <a:lstStyle/>
          <a:p>
            <a:pPr marL="0" indent="0" eaLnBrk="1" hangingPunct="1">
              <a:lnSpc>
                <a:spcPct val="80000"/>
              </a:lnSpc>
              <a:buFont typeface="Arial" charset="0"/>
              <a:buNone/>
            </a:pPr>
            <a:r>
              <a:rPr lang="en-US" sz="2000" smtClean="0">
                <a:solidFill>
                  <a:schemeClr val="accent1"/>
                </a:solidFill>
              </a:rPr>
              <a:t>QAD Enterprise Edition Planning and Deployment Considerations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25602"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buClr>
                <a:srgbClr val="FF9900"/>
              </a:buClr>
            </a:pPr>
            <a:r>
              <a:rPr lang="en-US" dirty="0" smtClean="0"/>
              <a:t>QAD Enterprise Edition Architecture</a:t>
            </a:r>
          </a:p>
          <a:p>
            <a:pPr marL="285750" lvl="1" indent="0" eaLnBrk="1" hangingPunct="1">
              <a:lnSpc>
                <a:spcPct val="90000"/>
              </a:lnSpc>
              <a:buClr>
                <a:srgbClr val="FF9900"/>
              </a:buClr>
              <a:buNone/>
            </a:pPr>
            <a:r>
              <a:rPr lang="en-US" dirty="0" smtClean="0"/>
              <a:t>And comparisons to QAD Standard Edition</a:t>
            </a:r>
          </a:p>
          <a:p>
            <a:pPr eaLnBrk="1" hangingPunct="1">
              <a:lnSpc>
                <a:spcPct val="90000"/>
              </a:lnSpc>
              <a:buClr>
                <a:srgbClr val="FF9900"/>
              </a:buClr>
            </a:pPr>
            <a:r>
              <a:rPr lang="en-US" dirty="0" smtClean="0"/>
              <a:t>Hardware and Operating System Considerations</a:t>
            </a:r>
          </a:p>
          <a:p>
            <a:pPr marL="285750" lvl="1" indent="0" eaLnBrk="1" hangingPunct="1">
              <a:lnSpc>
                <a:spcPct val="90000"/>
              </a:lnSpc>
              <a:buClr>
                <a:srgbClr val="FF9900"/>
              </a:buClr>
              <a:buNone/>
            </a:pPr>
            <a:r>
              <a:rPr lang="en-US" dirty="0" smtClean="0"/>
              <a:t>Processor and Storage </a:t>
            </a:r>
          </a:p>
          <a:p>
            <a:pPr eaLnBrk="1" hangingPunct="1">
              <a:lnSpc>
                <a:spcPct val="90000"/>
              </a:lnSpc>
              <a:buClr>
                <a:srgbClr val="FF9900"/>
              </a:buClr>
            </a:pPr>
            <a:r>
              <a:rPr lang="en-US" dirty="0" smtClean="0"/>
              <a:t>Deployment Considerations</a:t>
            </a:r>
          </a:p>
          <a:p>
            <a:pPr lvl="1" eaLnBrk="1" hangingPunct="1">
              <a:lnSpc>
                <a:spcPct val="90000"/>
              </a:lnSpc>
              <a:buClr>
                <a:srgbClr val="FF9900"/>
              </a:buClr>
            </a:pPr>
            <a:r>
              <a:rPr lang="en-US" dirty="0" smtClean="0"/>
              <a:t>Hosting</a:t>
            </a:r>
          </a:p>
          <a:p>
            <a:pPr lvl="1" eaLnBrk="1" hangingPunct="1">
              <a:lnSpc>
                <a:spcPct val="90000"/>
              </a:lnSpc>
              <a:buClr>
                <a:srgbClr val="FF9900"/>
              </a:buClr>
            </a:pPr>
            <a:r>
              <a:rPr lang="en-US" dirty="0" smtClean="0"/>
              <a:t>Internationalization</a:t>
            </a:r>
          </a:p>
          <a:p>
            <a:pPr lvl="1" eaLnBrk="1" hangingPunct="1">
              <a:lnSpc>
                <a:spcPct val="90000"/>
              </a:lnSpc>
              <a:buClr>
                <a:srgbClr val="FF9900"/>
              </a:buClr>
            </a:pPr>
            <a:r>
              <a:rPr lang="en-US" dirty="0" smtClean="0"/>
              <a:t>Virtualization</a:t>
            </a:r>
          </a:p>
          <a:p>
            <a:pPr lvl="1" eaLnBrk="1" hangingPunct="1">
              <a:lnSpc>
                <a:spcPct val="90000"/>
              </a:lnSpc>
              <a:buClr>
                <a:srgbClr val="FF9900"/>
              </a:buClr>
            </a:pPr>
            <a:r>
              <a:rPr lang="en-US" dirty="0" smtClean="0"/>
              <a:t>Availability and Disaster Tolerance</a:t>
            </a:r>
          </a:p>
          <a:p>
            <a:pPr lvl="1" eaLnBrk="1" hangingPunct="1">
              <a:lnSpc>
                <a:spcPct val="90000"/>
              </a:lnSpc>
              <a:buClr>
                <a:srgbClr val="FF9900"/>
              </a:buClr>
              <a:buFont typeface="Arial" charset="0"/>
              <a:buNone/>
            </a:pPr>
            <a:endParaRPr lang="en-US" dirty="0" smtClean="0"/>
          </a:p>
          <a:p>
            <a:pPr lvl="1" eaLnBrk="1" hangingPunct="1">
              <a:lnSpc>
                <a:spcPct val="90000"/>
              </a:lnSpc>
              <a:buClr>
                <a:srgbClr val="FF9900"/>
              </a:buClr>
            </a:pPr>
            <a:endParaRPr lang="en-US" dirty="0" smtClean="0"/>
          </a:p>
          <a:p>
            <a:pPr eaLnBrk="1" hangingPunct="1">
              <a:lnSpc>
                <a:spcPct val="90000"/>
              </a:lnSpc>
              <a:buClr>
                <a:srgbClr val="FF9900"/>
              </a:buClr>
            </a:pPr>
            <a:endParaRPr lang="en-US" dirty="0" smtClean="0"/>
          </a:p>
        </p:txBody>
      </p:sp>
      <p:sp>
        <p:nvSpPr>
          <p:cNvPr id="25603"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itle 1"/>
          <p:cNvSpPr>
            <a:spLocks noGrp="1"/>
          </p:cNvSpPr>
          <p:nvPr>
            <p:ph type="title"/>
          </p:nvPr>
        </p:nvSpPr>
        <p:spPr>
          <a:xfrm>
            <a:off x="1803400" y="6054725"/>
            <a:ext cx="7083425" cy="803275"/>
          </a:xfrm>
        </p:spPr>
        <p:txBody>
          <a:bodyPr/>
          <a:lstStyle/>
          <a:p>
            <a:pPr eaLnBrk="1" hangingPunct="1"/>
            <a:r>
              <a:rPr lang="en-US" smtClean="0">
                <a:solidFill>
                  <a:srgbClr val="BFBFBF"/>
                </a:solidFill>
              </a:rPr>
              <a:t>Agenda</a:t>
            </a:r>
          </a:p>
        </p:txBody>
      </p:sp>
      <p:sp>
        <p:nvSpPr>
          <p:cNvPr id="27650" name="Content Placeholder 2"/>
          <p:cNvSpPr>
            <a:spLocks noGrp="1"/>
          </p:cNvSpPr>
          <p:nvPr>
            <p:ph idx="1"/>
          </p:nvPr>
        </p:nvSpPr>
        <p:spPr bwMode="auto">
          <a:xfrm>
            <a:off x="390525" y="1130300"/>
            <a:ext cx="8412480" cy="4691063"/>
          </a:xfrm>
          <a:noFill/>
          <a:ln>
            <a:miter lim="800000"/>
            <a:headEnd/>
            <a:tailEnd/>
          </a:ln>
        </p:spPr>
        <p:txBody>
          <a:bodyPr vert="horz" wrap="square" lIns="91440" tIns="45720" rIns="91440" bIns="45720" numCol="1" anchor="t" anchorCtr="0" compatLnSpc="1">
            <a:prstTxWarp prst="textNoShape">
              <a:avLst/>
            </a:prstTxWarp>
          </a:bodyPr>
          <a:lstStyle/>
          <a:p>
            <a:pPr eaLnBrk="1" hangingPunct="1">
              <a:buClr>
                <a:srgbClr val="FF9900"/>
              </a:buClr>
            </a:pPr>
            <a:r>
              <a:rPr lang="en-US" dirty="0" smtClean="0"/>
              <a:t>Performance Considerations</a:t>
            </a:r>
          </a:p>
          <a:p>
            <a:pPr lvl="1" eaLnBrk="1" hangingPunct="1">
              <a:buClr>
                <a:srgbClr val="FF9900"/>
              </a:buClr>
            </a:pPr>
            <a:r>
              <a:rPr lang="en-US" dirty="0" smtClean="0"/>
              <a:t>Scale-up versus scale-out</a:t>
            </a:r>
          </a:p>
          <a:p>
            <a:pPr lvl="1" eaLnBrk="1" hangingPunct="1">
              <a:buClr>
                <a:srgbClr val="FF9900"/>
              </a:buClr>
            </a:pPr>
            <a:r>
              <a:rPr lang="en-US" dirty="0" smtClean="0"/>
              <a:t>Load Balancing</a:t>
            </a:r>
          </a:p>
          <a:p>
            <a:pPr lvl="1" eaLnBrk="1" hangingPunct="1">
              <a:buClr>
                <a:srgbClr val="FF9900"/>
              </a:buClr>
            </a:pPr>
            <a:r>
              <a:rPr lang="en-US" dirty="0" smtClean="0"/>
              <a:t>Network</a:t>
            </a:r>
          </a:p>
          <a:p>
            <a:pPr eaLnBrk="1" hangingPunct="1">
              <a:buClr>
                <a:srgbClr val="FF9900"/>
              </a:buClr>
            </a:pPr>
            <a:r>
              <a:rPr lang="en-US" dirty="0" smtClean="0"/>
              <a:t>Software </a:t>
            </a:r>
          </a:p>
          <a:p>
            <a:pPr lvl="1" eaLnBrk="1" hangingPunct="1">
              <a:buClr>
                <a:srgbClr val="FF9900"/>
              </a:buClr>
            </a:pPr>
            <a:r>
              <a:rPr lang="en-US" dirty="0" smtClean="0"/>
              <a:t>Prerequisites</a:t>
            </a:r>
          </a:p>
          <a:p>
            <a:pPr lvl="1" eaLnBrk="1" hangingPunct="1">
              <a:buClr>
                <a:srgbClr val="FF9900"/>
              </a:buClr>
            </a:pPr>
            <a:r>
              <a:rPr lang="en-US" dirty="0" smtClean="0"/>
              <a:t>Minimum versions</a:t>
            </a:r>
          </a:p>
          <a:p>
            <a:pPr eaLnBrk="1" hangingPunct="1">
              <a:buClr>
                <a:srgbClr val="FF9900"/>
              </a:buClr>
            </a:pPr>
            <a:r>
              <a:rPr lang="en-US" dirty="0" smtClean="0"/>
              <a:t>Summary </a:t>
            </a:r>
          </a:p>
          <a:p>
            <a:pPr lvl="1" eaLnBrk="1" hangingPunct="1">
              <a:buClr>
                <a:srgbClr val="FF9900"/>
              </a:buClr>
              <a:buFont typeface="Arial" charset="0"/>
              <a:buNone/>
            </a:pPr>
            <a:endParaRPr lang="en-US" dirty="0" smtClean="0"/>
          </a:p>
          <a:p>
            <a:pPr lvl="1" eaLnBrk="1" hangingPunct="1">
              <a:buClr>
                <a:srgbClr val="FF9900"/>
              </a:buClr>
            </a:pPr>
            <a:endParaRPr lang="en-US" dirty="0" smtClean="0"/>
          </a:p>
          <a:p>
            <a:pPr eaLnBrk="1" hangingPunct="1">
              <a:buClr>
                <a:srgbClr val="FF9900"/>
              </a:buClr>
            </a:pPr>
            <a:endParaRPr lang="en-US" dirty="0" smtClean="0"/>
          </a:p>
        </p:txBody>
      </p:sp>
      <p:sp>
        <p:nvSpPr>
          <p:cNvPr id="27651" name="Subtitle 3"/>
          <p:cNvSpPr>
            <a:spLocks noGrp="1"/>
          </p:cNvSpPr>
          <p:nvPr>
            <p:ph type="subTitle" idx="13"/>
          </p:nvPr>
        </p:nvSpPr>
        <p:spPr bwMode="auto">
          <a:xfrm>
            <a:off x="173038" y="341313"/>
            <a:ext cx="8505825" cy="45720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80000"/>
              </a:lnSpc>
            </a:pPr>
            <a:r>
              <a:rPr lang="en-US" sz="2000" smtClean="0"/>
              <a:t>QAD Enterprise Edition Planning and Deployment Considerations</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TextBox 6"/>
          <p:cNvSpPr txBox="1">
            <a:spLocks noChangeArrowheads="1"/>
          </p:cNvSpPr>
          <p:nvPr/>
        </p:nvSpPr>
        <p:spPr bwMode="auto">
          <a:xfrm>
            <a:off x="987425" y="581025"/>
            <a:ext cx="7242175" cy="2400657"/>
          </a:xfrm>
          <a:prstGeom prst="rect">
            <a:avLst/>
          </a:prstGeom>
          <a:noFill/>
          <a:ln w="9525">
            <a:noFill/>
            <a:miter lim="800000"/>
            <a:headEnd/>
            <a:tailEnd/>
          </a:ln>
        </p:spPr>
        <p:txBody>
          <a:bodyPr>
            <a:spAutoFit/>
          </a:bodyPr>
          <a:lstStyle/>
          <a:p>
            <a:r>
              <a:rPr lang="en-US" sz="6600" smtClean="0">
                <a:latin typeface="Century Gothic" pitchFamily="34" charset="0"/>
              </a:rPr>
              <a:t>QAD Enterprise </a:t>
            </a:r>
            <a:r>
              <a:rPr lang="en-US" sz="6600">
                <a:latin typeface="Century Gothic" pitchFamily="34" charset="0"/>
              </a:rPr>
              <a:t>Edition</a:t>
            </a:r>
          </a:p>
          <a:p>
            <a:endParaRPr lang="en-US">
              <a:solidFill>
                <a:srgbClr val="666666"/>
              </a:solidFill>
              <a:latin typeface="Century Gothic" pitchFamily="34" charset="0"/>
            </a:endParaRPr>
          </a:p>
        </p:txBody>
      </p:sp>
      <p:sp>
        <p:nvSpPr>
          <p:cNvPr id="29698" name="Text Box 5"/>
          <p:cNvSpPr txBox="1">
            <a:spLocks noChangeArrowheads="1"/>
          </p:cNvSpPr>
          <p:nvPr/>
        </p:nvSpPr>
        <p:spPr bwMode="auto">
          <a:xfrm>
            <a:off x="1176338" y="3527425"/>
            <a:ext cx="7285037" cy="366713"/>
          </a:xfrm>
          <a:prstGeom prst="rect">
            <a:avLst/>
          </a:prstGeom>
          <a:noFill/>
          <a:ln w="9525">
            <a:noFill/>
            <a:miter lim="800000"/>
            <a:headEnd/>
            <a:tailEnd/>
          </a:ln>
        </p:spPr>
        <p:txBody>
          <a:bodyPr>
            <a:spAutoFit/>
          </a:bodyPr>
          <a:lstStyle/>
          <a:p>
            <a:pPr>
              <a:spcBef>
                <a:spcPct val="50000"/>
              </a:spcBef>
            </a:pPr>
            <a:endParaRPr lang="en-US"/>
          </a:p>
        </p:txBody>
      </p:sp>
      <p:sp>
        <p:nvSpPr>
          <p:cNvPr id="29699" name="Text Box 6"/>
          <p:cNvSpPr txBox="1">
            <a:spLocks noChangeArrowheads="1"/>
          </p:cNvSpPr>
          <p:nvPr/>
        </p:nvSpPr>
        <p:spPr bwMode="auto">
          <a:xfrm>
            <a:off x="1060450" y="3294063"/>
            <a:ext cx="7488238" cy="1552575"/>
          </a:xfrm>
          <a:prstGeom prst="rect">
            <a:avLst/>
          </a:prstGeom>
          <a:noFill/>
          <a:ln w="9525">
            <a:noFill/>
            <a:miter lim="800000"/>
            <a:headEnd/>
            <a:tailEnd/>
          </a:ln>
        </p:spPr>
        <p:txBody>
          <a:bodyPr>
            <a:spAutoFit/>
          </a:bodyPr>
          <a:lstStyle/>
          <a:p>
            <a:pPr>
              <a:spcBef>
                <a:spcPct val="50000"/>
              </a:spcBef>
            </a:pPr>
            <a:r>
              <a:rPr lang="en-US" sz="2400"/>
              <a:t>More efficient</a:t>
            </a:r>
          </a:p>
          <a:p>
            <a:pPr>
              <a:spcBef>
                <a:spcPct val="50000"/>
              </a:spcBef>
            </a:pPr>
            <a:r>
              <a:rPr lang="en-US" sz="2400"/>
              <a:t>Faster performance</a:t>
            </a:r>
          </a:p>
          <a:p>
            <a:pPr>
              <a:spcBef>
                <a:spcPct val="50000"/>
              </a:spcBef>
            </a:pPr>
            <a:r>
              <a:rPr lang="en-US" sz="2400"/>
              <a:t>Better visibility</a:t>
            </a:r>
          </a:p>
        </p:txBody>
      </p:sp>
    </p:spTree>
  </p:cSld>
  <p:clrMapOvr>
    <a:masterClrMapping/>
  </p:clrMapOvr>
</p:sld>
</file>

<file path=ppt/theme/theme1.xml><?xml version="1.0" encoding="utf-8"?>
<a:theme xmlns:a="http://schemas.openxmlformats.org/drawingml/2006/main" name="QAD Corporate PPT Template">
  <a:themeElements>
    <a:clrScheme name="QAD Colour Scheme">
      <a:dk1>
        <a:srgbClr val="424242"/>
      </a:dk1>
      <a:lt1>
        <a:sysClr val="window" lastClr="FFFFFF"/>
      </a:lt1>
      <a:dk2>
        <a:srgbClr val="424242"/>
      </a:dk2>
      <a:lt2>
        <a:srgbClr val="FFFFFF"/>
      </a:lt2>
      <a:accent1>
        <a:srgbClr val="4F81BD"/>
      </a:accent1>
      <a:accent2>
        <a:srgbClr val="366092"/>
      </a:accent2>
      <a:accent3>
        <a:srgbClr val="95B3D7"/>
      </a:accent3>
      <a:accent4>
        <a:srgbClr val="9BBB59"/>
      </a:accent4>
      <a:accent5>
        <a:srgbClr val="969696"/>
      </a:accent5>
      <a:accent6>
        <a:srgbClr val="FF9900"/>
      </a:accent6>
      <a:hlink>
        <a:srgbClr val="779ECC"/>
      </a:hlink>
      <a:folHlink>
        <a:srgbClr val="7F7F7F"/>
      </a:folHlink>
    </a:clrScheme>
    <a:fontScheme name="QAD Font Header">
      <a:majorFont>
        <a:latin typeface="Century Gothic"/>
        <a:ea typeface=""/>
        <a:cs typeface=""/>
      </a:majorFont>
      <a:minorFont>
        <a:latin typeface="Century Gothic"/>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lnDef>
      <a:spPr>
        <a:ln w="50800">
          <a:solidFill>
            <a:schemeClr val="bg1">
              <a:lumMod val="65000"/>
            </a:schemeClr>
          </a:solidFill>
          <a:tailEnd type="none"/>
        </a:ln>
        <a:effectLst>
          <a:outerShdw blurRad="50800" dist="38100" dir="2700000" algn="tl" rotWithShape="0">
            <a:prstClr val="black">
              <a:alpha val="40000"/>
            </a:prstClr>
          </a:outerShdw>
        </a:effectLst>
        <a:scene3d>
          <a:camera prst="orthographicFront"/>
          <a:lightRig rig="threePt" dir="t"/>
        </a:scene3d>
        <a:sp3d>
          <a:bevelT w="165100" prst="coolSlant"/>
        </a:sp3d>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defRPr dirty="0" smtClean="0">
            <a:solidFill>
              <a:srgbClr val="666666"/>
            </a:solidFill>
            <a:latin typeface="Century Gothic" pitchFamily="34" charset="0"/>
          </a:defRPr>
        </a:defPPr>
      </a:lstStyle>
    </a:tx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 Corporate PPT Template</Template>
  <TotalTime>7656</TotalTime>
  <Words>4029</Words>
  <Application>Microsoft Office PowerPoint</Application>
  <PresentationFormat>On-screen Show (4:3)</PresentationFormat>
  <Paragraphs>506</Paragraphs>
  <Slides>54</Slides>
  <Notes>30</Notes>
  <HiddenSlides>0</HiddenSlides>
  <MMClips>0</MMClips>
  <ScaleCrop>false</ScaleCrop>
  <HeadingPairs>
    <vt:vector size="4" baseType="variant">
      <vt:variant>
        <vt:lpstr>Theme</vt:lpstr>
      </vt:variant>
      <vt:variant>
        <vt:i4>1</vt:i4>
      </vt:variant>
      <vt:variant>
        <vt:lpstr>Slide Titles</vt:lpstr>
      </vt:variant>
      <vt:variant>
        <vt:i4>54</vt:i4>
      </vt:variant>
    </vt:vector>
  </HeadingPairs>
  <TitlesOfParts>
    <vt:vector size="55" baseType="lpstr">
      <vt:lpstr>QAD Corporate PPT Template</vt:lpstr>
      <vt:lpstr>Slide 1</vt:lpstr>
      <vt:lpstr>Slide 2</vt:lpstr>
      <vt:lpstr>Your Instructor</vt:lpstr>
      <vt:lpstr>Training Environment</vt:lpstr>
      <vt:lpstr>Introduction</vt:lpstr>
      <vt:lpstr>Introduction</vt:lpstr>
      <vt:lpstr>Agenda</vt:lpstr>
      <vt:lpstr>Agenda</vt:lpstr>
      <vt:lpstr>Slide 9</vt:lpstr>
      <vt:lpstr>Introduction to Enterprise Edition</vt:lpstr>
      <vt:lpstr>Introduction to Enterprise Edition</vt:lpstr>
      <vt:lpstr>Introduction to Enterprise Edition</vt:lpstr>
      <vt:lpstr>Reference Architecture</vt:lpstr>
      <vt:lpstr>Reference Architecture</vt:lpstr>
      <vt:lpstr>Data Management</vt:lpstr>
      <vt:lpstr>Changes Since Last Release</vt:lpstr>
      <vt:lpstr>Technical Differences</vt:lpstr>
      <vt:lpstr>New Software Infrastructure</vt:lpstr>
      <vt:lpstr>New Software Infrastructure</vt:lpstr>
      <vt:lpstr>New Software Infrastructure</vt:lpstr>
      <vt:lpstr>Planning for a QAD Deployment</vt:lpstr>
      <vt:lpstr>Planning for a New Deployment</vt:lpstr>
      <vt:lpstr>Planning for a New Deployment</vt:lpstr>
      <vt:lpstr>Deployment Architecture Definition</vt:lpstr>
      <vt:lpstr>Slide 25</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Prerequisites</vt:lpstr>
      <vt:lpstr>Slide 41</vt:lpstr>
      <vt:lpstr>Hardware Introduction</vt:lpstr>
      <vt:lpstr>Non-functional Requirements</vt:lpstr>
      <vt:lpstr>Generally Speaking </vt:lpstr>
      <vt:lpstr>Storage</vt:lpstr>
      <vt:lpstr>No RAID 5 for Database Volumes</vt:lpstr>
      <vt:lpstr>Networks</vt:lpstr>
      <vt:lpstr>Networks</vt:lpstr>
      <vt:lpstr>Networks</vt:lpstr>
      <vt:lpstr>Virtualization</vt:lpstr>
      <vt:lpstr>High Availability</vt:lpstr>
      <vt:lpstr>Internationalization</vt:lpstr>
      <vt:lpstr>Internationalization</vt:lpstr>
      <vt:lpstr>End of Lesson</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Derek Bradley</dc:creator>
  <cp:lastModifiedBy>Administrator</cp:lastModifiedBy>
  <cp:revision>676</cp:revision>
  <dcterms:created xsi:type="dcterms:W3CDTF">2010-09-03T18:23:38Z</dcterms:created>
  <dcterms:modified xsi:type="dcterms:W3CDTF">2015-04-10T22:09:50Z</dcterms:modified>
</cp:coreProperties>
</file>