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8" r:id="rId2"/>
    <p:sldId id="353" r:id="rId3"/>
    <p:sldId id="360" r:id="rId4"/>
    <p:sldId id="361" r:id="rId5"/>
    <p:sldId id="362" r:id="rId6"/>
    <p:sldId id="354" r:id="rId7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illary Hope" initials="" lastIdx="20" clrIdx="0"/>
  <p:cmAuthor id="1" name="QA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4"/>
    <a:srgbClr val="737373"/>
    <a:srgbClr val="4F81BD"/>
    <a:srgbClr val="366092"/>
    <a:srgbClr val="666666"/>
    <a:srgbClr val="98B5D8"/>
    <a:srgbClr val="CCDAEC"/>
    <a:srgbClr val="E2E2E2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5" autoAdjust="0"/>
    <p:restoredTop sz="80734" autoAdjust="0"/>
  </p:normalViewPr>
  <p:slideViewPr>
    <p:cSldViewPr snapToGrid="0">
      <p:cViewPr>
        <p:scale>
          <a:sx n="90" d="100"/>
          <a:sy n="90" d="100"/>
        </p:scale>
        <p:origin x="-996" y="96"/>
      </p:cViewPr>
      <p:guideLst>
        <p:guide orient="horz" pos="280"/>
        <p:guide orient="horz" pos="1277"/>
        <p:guide orient="horz" pos="3457"/>
        <p:guide orient="horz" pos="3813"/>
        <p:guide orient="horz" pos="4245"/>
        <p:guide orient="horz" pos="717"/>
        <p:guide orient="horz" pos="461"/>
        <p:guide orient="horz" pos="2026"/>
        <p:guide pos="2868"/>
        <p:guide pos="376"/>
        <p:guide pos="4699"/>
        <p:guide pos="942"/>
        <p:guide pos="1921"/>
        <p:guide pos="1510"/>
        <p:guide pos="4189"/>
        <p:guide pos="1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1" d="100"/>
          <a:sy n="61" d="100"/>
        </p:scale>
        <p:origin x="-2820" y="-78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348" y="0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22D9919-7455-4550-AB52-DC4A2DA510C0}" type="datetimeFigureOut">
              <a:rPr lang="en-US"/>
              <a:pPr>
                <a:defRPr/>
              </a:pPr>
              <a:t>11/12/2014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06531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348" y="8806531"/>
            <a:ext cx="3027137" cy="462937"/>
          </a:xfrm>
          <a:prstGeom prst="rect">
            <a:avLst/>
          </a:prstGeom>
        </p:spPr>
        <p:txBody>
          <a:bodyPr vert="horz" lIns="87865" tIns="43932" rIns="87865" bIns="4393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86DA6CA-6631-4C37-8187-8465346C287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348" y="0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EA4F647-5CD2-4292-8DEE-C49D1E8637DE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4750" y="695325"/>
            <a:ext cx="4635500" cy="3476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82" tIns="46441" rIns="92882" bIns="4644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804" y="4404032"/>
            <a:ext cx="5587394" cy="4171030"/>
          </a:xfrm>
          <a:prstGeom prst="rect">
            <a:avLst/>
          </a:prstGeom>
        </p:spPr>
        <p:txBody>
          <a:bodyPr vert="horz" lIns="92882" tIns="46441" rIns="92882" bIns="4644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06531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348" y="8806531"/>
            <a:ext cx="3027137" cy="462937"/>
          </a:xfrm>
          <a:prstGeom prst="rect">
            <a:avLst/>
          </a:prstGeom>
        </p:spPr>
        <p:txBody>
          <a:bodyPr vert="horz" lIns="92882" tIns="46441" rIns="92882" bIns="4644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1D3D66A-AA47-4AB0-B6D7-322BAF4953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rp_pptTitleFinal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9" y="341313"/>
            <a:ext cx="4770436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4"/>
          <p:cNvGrpSpPr>
            <a:grpSpLocks/>
          </p:cNvGrpSpPr>
          <p:nvPr userDrawn="1"/>
        </p:nvGrpSpPr>
        <p:grpSpPr bwMode="auto">
          <a:xfrm>
            <a:off x="215900" y="685800"/>
            <a:ext cx="4279900" cy="1600200"/>
            <a:chOff x="152400" y="2438400"/>
            <a:chExt cx="4279900" cy="1600200"/>
          </a:xfrm>
        </p:grpSpPr>
        <p:sp>
          <p:nvSpPr>
            <p:cNvPr id="4" name="Rectangle 3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6" name="Rectangle 3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7" name="Rectangle 3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8" name="Group 75"/>
          <p:cNvGrpSpPr>
            <a:grpSpLocks/>
          </p:cNvGrpSpPr>
          <p:nvPr userDrawn="1"/>
        </p:nvGrpSpPr>
        <p:grpSpPr bwMode="auto">
          <a:xfrm>
            <a:off x="215900" y="2438400"/>
            <a:ext cx="4279900" cy="1600200"/>
            <a:chOff x="152400" y="2438400"/>
            <a:chExt cx="4279900" cy="1600200"/>
          </a:xfrm>
        </p:grpSpPr>
        <p:sp>
          <p:nvSpPr>
            <p:cNvPr id="9" name="Rectangle 3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1" name="Rectangle 4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2" name="Rectangle 4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3" name="Group 80"/>
          <p:cNvGrpSpPr>
            <a:grpSpLocks/>
          </p:cNvGrpSpPr>
          <p:nvPr userDrawn="1"/>
        </p:nvGrpSpPr>
        <p:grpSpPr bwMode="auto">
          <a:xfrm>
            <a:off x="215900" y="4191000"/>
            <a:ext cx="4279900" cy="1600200"/>
            <a:chOff x="152400" y="2438400"/>
            <a:chExt cx="4279900" cy="1600200"/>
          </a:xfrm>
        </p:grpSpPr>
        <p:sp>
          <p:nvSpPr>
            <p:cNvPr id="14" name="Rectangle 4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6" name="Rectangle 4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" name="Rectangle 4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8" name="Group 90"/>
          <p:cNvGrpSpPr>
            <a:grpSpLocks/>
          </p:cNvGrpSpPr>
          <p:nvPr userDrawn="1"/>
        </p:nvGrpSpPr>
        <p:grpSpPr bwMode="auto">
          <a:xfrm>
            <a:off x="4648200" y="685800"/>
            <a:ext cx="4279900" cy="1600200"/>
            <a:chOff x="152400" y="2438400"/>
            <a:chExt cx="4279900" cy="1600200"/>
          </a:xfrm>
        </p:grpSpPr>
        <p:sp>
          <p:nvSpPr>
            <p:cNvPr id="19" name="Rectangle 4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3" name="Group 95"/>
          <p:cNvGrpSpPr>
            <a:grpSpLocks/>
          </p:cNvGrpSpPr>
          <p:nvPr userDrawn="1"/>
        </p:nvGrpSpPr>
        <p:grpSpPr bwMode="auto">
          <a:xfrm>
            <a:off x="4648200" y="2438400"/>
            <a:ext cx="4279900" cy="1600200"/>
            <a:chOff x="152400" y="2438400"/>
            <a:chExt cx="4279900" cy="1600200"/>
          </a:xfrm>
        </p:grpSpPr>
        <p:sp>
          <p:nvSpPr>
            <p:cNvPr id="24" name="Rectangle 5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6" name="Rectangle 5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8" name="Group 100"/>
          <p:cNvGrpSpPr>
            <a:grpSpLocks/>
          </p:cNvGrpSpPr>
          <p:nvPr userDrawn="1"/>
        </p:nvGrpSpPr>
        <p:grpSpPr bwMode="auto">
          <a:xfrm>
            <a:off x="4648200" y="4191000"/>
            <a:ext cx="4279900" cy="1600200"/>
            <a:chOff x="152400" y="2438400"/>
            <a:chExt cx="4279900" cy="1600200"/>
          </a:xfrm>
        </p:grpSpPr>
        <p:sp>
          <p:nvSpPr>
            <p:cNvPr id="29" name="Rectangle 5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3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31" name="Rectangle 6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Rectangle 6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sp>
        <p:nvSpPr>
          <p:cNvPr id="33" name="Rectangle 63"/>
          <p:cNvSpPr/>
          <p:nvPr userDrawn="1"/>
        </p:nvSpPr>
        <p:spPr>
          <a:xfrm>
            <a:off x="381000" y="0"/>
            <a:ext cx="8382000" cy="381000"/>
          </a:xfrm>
          <a:prstGeom prst="rect">
            <a:avLst/>
          </a:prstGeom>
          <a:gradFill rotWithShape="1">
            <a:gsLst>
              <a:gs pos="0">
                <a:srgbClr val="A5A5A5">
                  <a:shade val="51000"/>
                  <a:satMod val="130000"/>
                </a:srgbClr>
              </a:gs>
              <a:gs pos="80000">
                <a:srgbClr val="A5A5A5">
                  <a:shade val="93000"/>
                  <a:satMod val="130000"/>
                </a:srgbClr>
              </a:gs>
              <a:gs pos="100000">
                <a:srgbClr val="A5A5A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A5A5A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i="1" kern="0" dirty="0">
              <a:solidFill>
                <a:srgbClr val="F79646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5C63586-1FA8-44CF-A11F-C299F01E80A4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98EC42F-4327-4D05-9ACA-F2475B931E0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5" y="1130300"/>
            <a:ext cx="84359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6"/>
              </a:buClr>
              <a:buNone/>
              <a:defRPr sz="66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932" y="6054724"/>
            <a:ext cx="7014893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963" y="1130300"/>
            <a:ext cx="3895725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 defTabSz="801688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130300"/>
            <a:ext cx="3900217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3"/>
          </p:nvPr>
        </p:nvSpPr>
        <p:spPr>
          <a:xfrm>
            <a:off x="173037" y="341313"/>
            <a:ext cx="7650163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3" y="3151187"/>
            <a:ext cx="8313736" cy="2670175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 b="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 b="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8" y="6054724"/>
            <a:ext cx="7006267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963" y="11303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3" y="2041525"/>
            <a:ext cx="4040188" cy="3779838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450" y="1130300"/>
            <a:ext cx="39878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450" y="2041525"/>
            <a:ext cx="4143375" cy="3779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630238" indent="-268288">
              <a:buClr>
                <a:schemeClr val="accent6"/>
              </a:buClr>
              <a:buFont typeface="Arial" pitchFamily="34" charset="0"/>
              <a:buChar char="–"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801688" indent="-171450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1077913" indent="-27622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258888" indent="-18097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4249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24" y="1789113"/>
            <a:ext cx="3516043" cy="4032250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9144000" cy="1400175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80000">
                <a:schemeClr val="tx1">
                  <a:lumMod val="50000"/>
                  <a:lumOff val="50000"/>
                  <a:alpha val="5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16200000" scaled="0"/>
          </a:gradFill>
        </p:spPr>
        <p:txBody>
          <a:bodyPr tIns="36000" bIns="36000" anchor="ctr" anchorCtr="0"/>
          <a:lstStyle>
            <a:lvl1pPr algn="ctr">
              <a:spcBef>
                <a:spcPts val="600"/>
              </a:spcBef>
              <a:buFontTx/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1pPr>
            <a:lvl2pPr marL="0" indent="0" algn="ctr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2pPr>
            <a:lvl3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3pPr>
            <a:lvl4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4pPr>
            <a:lvl5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orp_pptMasterV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037138"/>
            <a:ext cx="914400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97063" y="6053138"/>
            <a:ext cx="69897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61" r:id="rId10"/>
    <p:sldLayoutId id="2147483662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200" kern="1200">
          <a:solidFill>
            <a:srgbClr val="BFBFBF"/>
          </a:solidFill>
          <a:latin typeface="Century Gothic" pitchFamily="34" charset="0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qpc.qad.com/" TargetMode="Externa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100" cy="2586038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Exercise 1: Install QAD Enterprise Edition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sp>
        <p:nvSpPr>
          <p:cNvPr id="4" name="Rectangle 3"/>
          <p:cNvSpPr/>
          <p:nvPr/>
        </p:nvSpPr>
        <p:spPr>
          <a:xfrm>
            <a:off x="210498" y="4727704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400" dirty="0" smtClean="0"/>
              <a:t>Updated </a:t>
            </a:r>
            <a:r>
              <a:rPr lang="en-US" sz="1400" smtClean="0"/>
              <a:t>April 2015</a:t>
            </a:r>
            <a:endParaRPr lang="en-US" sz="1400" dirty="0" smtClean="0"/>
          </a:p>
          <a:p>
            <a:endParaRPr lang="en-US" dirty="0" smtClean="0"/>
          </a:p>
          <a:p>
            <a:r>
              <a:rPr lang="en-US" sz="1200" dirty="0" smtClean="0"/>
              <a:t>Created by dbb@qad.com</a:t>
            </a:r>
          </a:p>
          <a:p>
            <a:r>
              <a:rPr lang="en-US" sz="1200" dirty="0" smtClean="0"/>
              <a:t>Maintained by biw@qad.com</a:t>
            </a:r>
          </a:p>
          <a:p>
            <a:r>
              <a:rPr lang="en-US" sz="1200" dirty="0" smtClean="0"/>
              <a:t>Copyright </a:t>
            </a:r>
            <a:r>
              <a:rPr lang="en-US" sz="1200" smtClean="0"/>
              <a:t>© 2015 </a:t>
            </a:r>
            <a:r>
              <a:rPr lang="en-US" sz="1200" dirty="0" smtClean="0"/>
              <a:t>by QAD Inc.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18982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2800" dirty="0" smtClean="0">
                <a:hlinkClick r:id="rId2"/>
              </a:rPr>
              <a:t>http://qpc.qad.com</a:t>
            </a:r>
            <a:endParaRPr lang="en-US" sz="2800" dirty="0" smtClean="0"/>
          </a:p>
          <a:p>
            <a:r>
              <a:rPr lang="en-US" sz="2400" dirty="0" smtClean="0"/>
              <a:t>Log in</a:t>
            </a:r>
          </a:p>
          <a:p>
            <a:r>
              <a:rPr lang="en-US" sz="2400" dirty="0" smtClean="0"/>
              <a:t>Choose Application Configurations</a:t>
            </a:r>
          </a:p>
          <a:p>
            <a:r>
              <a:rPr lang="en-US" sz="2400" dirty="0" smtClean="0"/>
              <a:t>Choose “Base Installation OS Windows 2008 R2/</a:t>
            </a:r>
            <a:r>
              <a:rPr lang="en-US" sz="2400" dirty="0" err="1" smtClean="0"/>
              <a:t>CentOS</a:t>
            </a:r>
            <a:r>
              <a:rPr lang="en-US" sz="2400" dirty="0" smtClean="0"/>
              <a:t> OE 10.2b”</a:t>
            </a:r>
          </a:p>
          <a:p>
            <a:r>
              <a:rPr lang="en-US" sz="2400" dirty="0" smtClean="0"/>
              <a:t>Start Now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 bwMode="auto">
          <a:xfrm>
            <a:off x="1357313" y="1289503"/>
            <a:ext cx="7404100" cy="4748439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Login to the Windows Desktop</a:t>
            </a:r>
          </a:p>
          <a:p>
            <a:pPr lvl="1"/>
            <a:r>
              <a:rPr lang="en-US" sz="2000" dirty="0" smtClean="0"/>
              <a:t>“mfg/</a:t>
            </a:r>
            <a:r>
              <a:rPr lang="en-US" sz="2000" dirty="0" err="1" smtClean="0"/>
              <a:t>qad</a:t>
            </a:r>
            <a:r>
              <a:rPr lang="en-US" sz="2000" dirty="0" smtClean="0"/>
              <a:t>”</a:t>
            </a:r>
          </a:p>
          <a:p>
            <a:pPr lvl="1"/>
            <a:r>
              <a:rPr lang="en-US" sz="2000" dirty="0" smtClean="0"/>
              <a:t>You can use Citrix from within </a:t>
            </a:r>
            <a:r>
              <a:rPr lang="en-US" sz="2000" dirty="0" err="1" smtClean="0"/>
              <a:t>Surgient</a:t>
            </a:r>
            <a:r>
              <a:rPr lang="en-US" sz="2000" dirty="0" smtClean="0"/>
              <a:t> or RDP directly to the IP address from your client </a:t>
            </a:r>
          </a:p>
          <a:p>
            <a:r>
              <a:rPr lang="en-US" sz="2800" dirty="0" smtClean="0"/>
              <a:t>Use </a:t>
            </a:r>
            <a:r>
              <a:rPr lang="en-US" sz="2800" dirty="0" err="1" smtClean="0"/>
              <a:t>Xterm</a:t>
            </a:r>
            <a:r>
              <a:rPr lang="en-US" sz="2800" dirty="0" smtClean="0"/>
              <a:t> to connect to the Linux Server</a:t>
            </a:r>
          </a:p>
          <a:p>
            <a:pPr lvl="1"/>
            <a:r>
              <a:rPr lang="en-US" sz="2000" dirty="0" smtClean="0"/>
              <a:t>“mfg/</a:t>
            </a:r>
            <a:r>
              <a:rPr lang="en-US" sz="2000" dirty="0" err="1" smtClean="0"/>
              <a:t>qad</a:t>
            </a:r>
            <a:r>
              <a:rPr lang="en-US" sz="2000" dirty="0" smtClean="0"/>
              <a:t>”</a:t>
            </a:r>
          </a:p>
          <a:p>
            <a:pPr lvl="1"/>
            <a:r>
              <a:rPr lang="en-US" sz="2000" dirty="0" smtClean="0"/>
              <a:t>Verify X is working by running </a:t>
            </a:r>
            <a:r>
              <a:rPr lang="en-US" sz="2000" dirty="0" err="1" smtClean="0"/>
              <a:t>xclock</a:t>
            </a:r>
            <a:endParaRPr lang="en-US" sz="2000" dirty="0" smtClean="0"/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8071" y="4503734"/>
            <a:ext cx="1680210" cy="130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33496"/>
            <a:ext cx="7404100" cy="471895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Mount downloads-</a:t>
            </a:r>
            <a:r>
              <a:rPr lang="en-US" sz="2800" dirty="0" err="1" smtClean="0"/>
              <a:t>int</a:t>
            </a:r>
            <a:endParaRPr lang="en-US" sz="2800" dirty="0" smtClean="0"/>
          </a:p>
          <a:p>
            <a:pPr lvl="1"/>
            <a:r>
              <a:rPr lang="en-US" sz="2000" dirty="0" smtClean="0"/>
              <a:t>As admin (</a:t>
            </a:r>
            <a:r>
              <a:rPr lang="en-US" sz="2000" dirty="0" err="1" smtClean="0"/>
              <a:t>qad</a:t>
            </a:r>
            <a:r>
              <a:rPr lang="en-US" sz="2000" dirty="0" smtClean="0"/>
              <a:t>)</a:t>
            </a:r>
          </a:p>
          <a:p>
            <a:pPr lvl="1"/>
            <a:r>
              <a:rPr lang="en-US" sz="2000" dirty="0" smtClean="0"/>
              <a:t>#mount downloads-int.qad.com:/dr01</a:t>
            </a:r>
            <a:br>
              <a:rPr lang="en-US" sz="2000" dirty="0" smtClean="0"/>
            </a:br>
            <a:r>
              <a:rPr lang="en-US" sz="2000" dirty="0" smtClean="0"/>
              <a:t>/QAD_SW_ISOs /</a:t>
            </a:r>
            <a:r>
              <a:rPr lang="en-US" sz="2000" dirty="0" err="1" smtClean="0"/>
              <a:t>mnt</a:t>
            </a:r>
            <a:endParaRPr lang="en-US" sz="2000" dirty="0" smtClean="0"/>
          </a:p>
          <a:p>
            <a:pPr lvl="1"/>
            <a:r>
              <a:rPr lang="en-US" sz="2000" dirty="0" smtClean="0"/>
              <a:t>Locate the QAD EE install ISO</a:t>
            </a:r>
          </a:p>
          <a:p>
            <a:r>
              <a:rPr lang="en-US" sz="2800" dirty="0" smtClean="0"/>
              <a:t>Install Tomcat</a:t>
            </a:r>
          </a:p>
          <a:p>
            <a:pPr marL="623888" lvl="1" indent="-166688">
              <a:buNone/>
            </a:pPr>
            <a:r>
              <a:rPr lang="en-US" sz="2400" dirty="0" smtClean="0"/>
              <a:t>Configure and Start</a:t>
            </a:r>
          </a:p>
          <a:p>
            <a:r>
              <a:rPr lang="en-US" sz="2800" dirty="0" smtClean="0"/>
              <a:t>Start OE Admin Server</a:t>
            </a:r>
          </a:p>
          <a:p>
            <a:r>
              <a:rPr lang="en-US" sz="2800" dirty="0" smtClean="0"/>
              <a:t>Set environment variables</a:t>
            </a:r>
          </a:p>
          <a:p>
            <a:r>
              <a:rPr lang="en-US" sz="2800" dirty="0" smtClean="0"/>
              <a:t>Install QDT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Install QAD Enterprise Edition</a:t>
            </a:r>
          </a:p>
        </p:txBody>
      </p:sp>
      <p:sp>
        <p:nvSpPr>
          <p:cNvPr id="21506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18982"/>
            <a:ext cx="7404100" cy="474821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Launch Character Client</a:t>
            </a:r>
          </a:p>
          <a:p>
            <a:pPr lvl="1"/>
            <a:r>
              <a:rPr lang="en-US" sz="2400" dirty="0" smtClean="0"/>
              <a:t>License QAD Enterprise Edition</a:t>
            </a:r>
          </a:p>
          <a:p>
            <a:pPr lvl="1"/>
            <a:r>
              <a:rPr lang="en-US" sz="2400" dirty="0" smtClean="0"/>
              <a:t>User Option Telnet Maintenance</a:t>
            </a:r>
          </a:p>
          <a:p>
            <a:r>
              <a:rPr lang="en-US" sz="2800" dirty="0" smtClean="0"/>
              <a:t>Launch Connection Manager</a:t>
            </a:r>
          </a:p>
          <a:p>
            <a:pPr lvl="1">
              <a:buNone/>
            </a:pPr>
            <a:r>
              <a:rPr lang="en-US" sz="2400" dirty="0" smtClean="0"/>
              <a:t>All connections Idle?</a:t>
            </a:r>
          </a:p>
          <a:p>
            <a:r>
              <a:rPr lang="en-US" sz="2800" dirty="0" smtClean="0"/>
              <a:t>Launch QAD Enterprise Edition</a:t>
            </a:r>
          </a:p>
          <a:p>
            <a:r>
              <a:rPr lang="en-US" sz="2800" dirty="0" smtClean="0"/>
              <a:t>Test</a:t>
            </a:r>
          </a:p>
          <a:p>
            <a:pPr lvl="1">
              <a:buFont typeface="Arial" charset="0"/>
              <a:buNone/>
            </a:pPr>
            <a:endParaRPr lang="en-US" sz="2400" dirty="0" smtClean="0"/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 lvl="1">
              <a:buFont typeface="Arial" charset="0"/>
              <a:buNone/>
            </a:pPr>
            <a:r>
              <a:rPr lang="en-US" sz="2400" dirty="0" smtClean="0"/>
              <a:t>	</a:t>
            </a:r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r>
              <a:rPr lang="en-US" smtClean="0"/>
              <a:t>Launch and Test QAD Enterprise Edition</a:t>
            </a: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775" y="1301750"/>
            <a:ext cx="607853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Corporate PPT Template">
  <a:themeElements>
    <a:clrScheme name="QAD Colour Scheme">
      <a:dk1>
        <a:srgbClr val="424242"/>
      </a:dk1>
      <a:lt1>
        <a:sysClr val="window" lastClr="FFFFFF"/>
      </a:lt1>
      <a:dk2>
        <a:srgbClr val="424242"/>
      </a:dk2>
      <a:lt2>
        <a:srgbClr val="FFFFFF"/>
      </a:lt2>
      <a:accent1>
        <a:srgbClr val="4F81BD"/>
      </a:accent1>
      <a:accent2>
        <a:srgbClr val="366092"/>
      </a:accent2>
      <a:accent3>
        <a:srgbClr val="95B3D7"/>
      </a:accent3>
      <a:accent4>
        <a:srgbClr val="9BBB59"/>
      </a:accent4>
      <a:accent5>
        <a:srgbClr val="969696"/>
      </a:accent5>
      <a:accent6>
        <a:srgbClr val="FF9900"/>
      </a:accent6>
      <a:hlink>
        <a:srgbClr val="779ECC"/>
      </a:hlink>
      <a:folHlink>
        <a:srgbClr val="7F7F7F"/>
      </a:folHlink>
    </a:clrScheme>
    <a:fontScheme name="QAD Font Header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>
          <a:solidFill>
            <a:schemeClr val="bg1">
              <a:lumMod val="65000"/>
            </a:schemeClr>
          </a:solidFill>
          <a:tailEnd type="none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666666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Corporate PPT Template</Template>
  <TotalTime>4761</TotalTime>
  <Words>144</Words>
  <Application>Microsoft Office PowerPoint</Application>
  <PresentationFormat>On-screen Show (4:3)</PresentationFormat>
  <Paragraphs>61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QAD Corporate PPT Template</vt:lpstr>
      <vt:lpstr>Slide 1</vt:lpstr>
      <vt:lpstr>Install QAD Enterprise Edition</vt:lpstr>
      <vt:lpstr>Install QAD Enterprise Edition</vt:lpstr>
      <vt:lpstr>Install QAD Enterprise Edition</vt:lpstr>
      <vt:lpstr>Install QAD Enterprise Edition</vt:lpstr>
      <vt:lpstr>Launch and Test QAD Enterprise Edition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Bradley</dc:creator>
  <cp:lastModifiedBy>Administrator</cp:lastModifiedBy>
  <cp:revision>259</cp:revision>
  <dcterms:created xsi:type="dcterms:W3CDTF">2010-09-03T18:23:38Z</dcterms:created>
  <dcterms:modified xsi:type="dcterms:W3CDTF">2014-11-12T18:46:21Z</dcterms:modified>
</cp:coreProperties>
</file>