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77" r:id="rId1"/>
  </p:sldMasterIdLst>
  <p:notesMasterIdLst>
    <p:notesMasterId r:id="rId4"/>
  </p:notesMasterIdLst>
  <p:handoutMasterIdLst>
    <p:handoutMasterId r:id="rId5"/>
  </p:handoutMasterIdLst>
  <p:sldIdLst>
    <p:sldId id="370" r:id="rId2"/>
    <p:sldId id="371" r:id="rId3"/>
  </p:sldIdLst>
  <p:sldSz cx="9144000" cy="6858000" type="screen4x3"/>
  <p:notesSz cx="6991350" cy="92821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7D83"/>
    <a:srgbClr val="00CC99"/>
    <a:srgbClr val="0099FF"/>
    <a:srgbClr val="33CCFF"/>
    <a:srgbClr val="FFCC00"/>
    <a:srgbClr val="FFFF00"/>
    <a:srgbClr val="5A87C6"/>
    <a:srgbClr val="43699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326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-90" y="-156"/>
      </p:cViewPr>
      <p:guideLst>
        <p:guide orient="horz" pos="2154"/>
        <p:guide orient="horz" pos="302"/>
        <p:guide pos="141"/>
        <p:guide pos="5660"/>
        <p:guide pos="285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-1380" y="-84"/>
      </p:cViewPr>
      <p:guideLst>
        <p:guide orient="horz" pos="2923"/>
        <p:guide pos="2202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62400" y="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519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62400" y="8839200"/>
            <a:ext cx="3048000" cy="4572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b="1" smtClean="0">
                <a:latin typeface="Arial" charset="0"/>
              </a:defRPr>
            </a:lvl1pPr>
          </a:lstStyle>
          <a:p>
            <a:pPr>
              <a:defRPr/>
            </a:pPr>
            <a:fld id="{F8ABC0E3-89A0-4009-B6E6-DF29EEDA811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2400" y="0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37088" cy="3479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1863" y="4408488"/>
            <a:ext cx="5127625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2400" y="8818563"/>
            <a:ext cx="302895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85" tIns="46493" rIns="92985" bIns="46493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B2312523-0E7A-4F8B-AD33-FF654F50D7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B2C594-F98D-46EC-8A7A-B2E5E9BE71BF}" type="slidenum">
              <a:rPr lang="en-US"/>
              <a:pPr/>
              <a:t>2</a:t>
            </a:fld>
            <a:endParaRPr lang="en-US"/>
          </a:p>
        </p:txBody>
      </p:sp>
      <p:sp>
        <p:nvSpPr>
          <p:cNvPr id="6147" name="Rectangle 2"/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153400" cy="8810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500188"/>
            <a:ext cx="8153400" cy="505301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2008-MRP-PR-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2008-MRP-PR-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3" name="Rectangle 544"/>
          <p:cNvSpPr>
            <a:spLocks noGrp="1" noChangeArrowheads="1"/>
          </p:cNvSpPr>
          <p:nvPr>
            <p:ph type="title"/>
          </p:nvPr>
        </p:nvSpPr>
        <p:spPr>
          <a:xfrm>
            <a:off x="457200" y="94693"/>
            <a:ext cx="8153400" cy="881063"/>
          </a:xfrm>
        </p:spPr>
        <p:txBody>
          <a:bodyPr/>
          <a:lstStyle/>
          <a:p>
            <a:r>
              <a:rPr lang="en-US" dirty="0" smtClean="0"/>
              <a:t>Exercise Answers</a:t>
            </a:r>
            <a:endParaRPr lang="en-US" dirty="0" smtClean="0"/>
          </a:p>
        </p:txBody>
      </p:sp>
      <p:graphicFrame>
        <p:nvGraphicFramePr>
          <p:cNvPr id="299587" name="Group 579"/>
          <p:cNvGraphicFramePr>
            <a:graphicFrameLocks noGrp="1"/>
          </p:cNvGraphicFramePr>
          <p:nvPr>
            <p:ph type="tbl" idx="1"/>
          </p:nvPr>
        </p:nvGraphicFramePr>
        <p:xfrm>
          <a:off x="457200" y="1180580"/>
          <a:ext cx="8140700" cy="4731386"/>
        </p:xfrm>
        <a:graphic>
          <a:graphicData uri="http://schemas.openxmlformats.org/drawingml/2006/table">
            <a:tbl>
              <a:tblPr/>
              <a:tblGrid>
                <a:gridCol w="2139950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  <a:gridCol w="600075"/>
              </a:tblGrid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Period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6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7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8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9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10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Demand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LFL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30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FOQ=35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35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8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POQ 2 Periods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Min Qty =60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60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POQ-2 Periods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ahoma" pitchFamily="34" charset="0"/>
                        </a:rPr>
                        <a:t>Multi Qty=25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50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75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---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30000"/>
                        </a:spcBef>
                        <a:spcAft>
                          <a:spcPct val="0"/>
                        </a:spcAft>
                        <a:buClr>
                          <a:srgbClr val="890C4C"/>
                        </a:buClr>
                        <a:buSzTx/>
                        <a:buFont typeface="Webdings" pitchFamily="18" charset="2"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Bradley Hand ITC" pitchFamily="66" charset="0"/>
                        </a:rPr>
                        <a:t>25</a:t>
                      </a:r>
                    </a:p>
                  </a:txBody>
                  <a:tcPr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07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MRP-PR-520</a:t>
            </a:r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3" name="Rectangle 8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Order Calculation</a:t>
            </a:r>
            <a:endParaRPr lang="en-US" smtClean="0"/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MRP-PR-530</a:t>
            </a:r>
            <a:endParaRPr lang="en-US"/>
          </a:p>
        </p:txBody>
      </p:sp>
      <p:grpSp>
        <p:nvGrpSpPr>
          <p:cNvPr id="4099" name="Group 2"/>
          <p:cNvGrpSpPr>
            <a:grpSpLocks/>
          </p:cNvGrpSpPr>
          <p:nvPr/>
        </p:nvGrpSpPr>
        <p:grpSpPr bwMode="auto">
          <a:xfrm>
            <a:off x="779463" y="1804761"/>
            <a:ext cx="3067050" cy="1781175"/>
            <a:chOff x="419" y="1003"/>
            <a:chExt cx="1932" cy="1122"/>
          </a:xfrm>
        </p:grpSpPr>
        <p:sp>
          <p:nvSpPr>
            <p:cNvPr id="4187" name="Text Box 3"/>
            <p:cNvSpPr txBox="1">
              <a:spLocks noChangeArrowheads="1"/>
            </p:cNvSpPr>
            <p:nvPr/>
          </p:nvSpPr>
          <p:spPr bwMode="auto">
            <a:xfrm>
              <a:off x="1483" y="1003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A</a:t>
              </a:r>
            </a:p>
          </p:txBody>
        </p:sp>
        <p:sp>
          <p:nvSpPr>
            <p:cNvPr id="4188" name="Text Box 4"/>
            <p:cNvSpPr txBox="1">
              <a:spLocks noChangeArrowheads="1"/>
            </p:cNvSpPr>
            <p:nvPr/>
          </p:nvSpPr>
          <p:spPr bwMode="auto">
            <a:xfrm>
              <a:off x="1164" y="1497"/>
              <a:ext cx="185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C</a:t>
              </a:r>
            </a:p>
          </p:txBody>
        </p:sp>
        <p:sp>
          <p:nvSpPr>
            <p:cNvPr id="4189" name="Text Box 5"/>
            <p:cNvSpPr txBox="1">
              <a:spLocks noChangeArrowheads="1"/>
            </p:cNvSpPr>
            <p:nvPr/>
          </p:nvSpPr>
          <p:spPr bwMode="auto">
            <a:xfrm>
              <a:off x="1757" y="1497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B</a:t>
              </a:r>
            </a:p>
          </p:txBody>
        </p:sp>
        <p:sp>
          <p:nvSpPr>
            <p:cNvPr id="4190" name="Text Box 6"/>
            <p:cNvSpPr txBox="1">
              <a:spLocks noChangeArrowheads="1"/>
            </p:cNvSpPr>
            <p:nvPr/>
          </p:nvSpPr>
          <p:spPr bwMode="auto">
            <a:xfrm>
              <a:off x="838" y="1904"/>
              <a:ext cx="19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D</a:t>
              </a:r>
            </a:p>
          </p:txBody>
        </p:sp>
        <p:sp>
          <p:nvSpPr>
            <p:cNvPr id="4191" name="Text Box 7"/>
            <p:cNvSpPr txBox="1">
              <a:spLocks noChangeArrowheads="1"/>
            </p:cNvSpPr>
            <p:nvPr/>
          </p:nvSpPr>
          <p:spPr bwMode="auto">
            <a:xfrm>
              <a:off x="1433" y="1904"/>
              <a:ext cx="187" cy="221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 b="1"/>
                <a:t>B</a:t>
              </a:r>
            </a:p>
          </p:txBody>
        </p:sp>
        <p:sp>
          <p:nvSpPr>
            <p:cNvPr id="4192" name="Text Box 8"/>
            <p:cNvSpPr txBox="1">
              <a:spLocks noChangeArrowheads="1"/>
            </p:cNvSpPr>
            <p:nvPr/>
          </p:nvSpPr>
          <p:spPr bwMode="auto">
            <a:xfrm>
              <a:off x="75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1per</a:t>
              </a:r>
            </a:p>
          </p:txBody>
        </p:sp>
        <p:sp>
          <p:nvSpPr>
            <p:cNvPr id="4193" name="Text Box 9"/>
            <p:cNvSpPr txBox="1">
              <a:spLocks noChangeArrowheads="1"/>
            </p:cNvSpPr>
            <p:nvPr/>
          </p:nvSpPr>
          <p:spPr bwMode="auto">
            <a:xfrm>
              <a:off x="2011" y="1499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2per</a:t>
              </a:r>
            </a:p>
          </p:txBody>
        </p:sp>
        <p:sp>
          <p:nvSpPr>
            <p:cNvPr id="4194" name="Text Box 10"/>
            <p:cNvSpPr txBox="1">
              <a:spLocks noChangeArrowheads="1"/>
            </p:cNvSpPr>
            <p:nvPr/>
          </p:nvSpPr>
          <p:spPr bwMode="auto">
            <a:xfrm>
              <a:off x="419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1per</a:t>
              </a:r>
            </a:p>
          </p:txBody>
        </p:sp>
        <p:sp>
          <p:nvSpPr>
            <p:cNvPr id="4195" name="Text Box 11"/>
            <p:cNvSpPr txBox="1">
              <a:spLocks noChangeArrowheads="1"/>
            </p:cNvSpPr>
            <p:nvPr/>
          </p:nvSpPr>
          <p:spPr bwMode="auto">
            <a:xfrm>
              <a:off x="1667" y="1904"/>
              <a:ext cx="340" cy="19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 wrap="none" lIns="55430" tIns="27715" rIns="55430" bIns="27715" anchor="ctr">
              <a:spAutoFit/>
            </a:bodyPr>
            <a:lstStyle/>
            <a:p>
              <a:pPr algn="ctr" defTabSz="865188" eaLnBrk="0" hangingPunct="0"/>
              <a:r>
                <a:rPr lang="en-US" sz="1700"/>
                <a:t>2per</a:t>
              </a:r>
            </a:p>
          </p:txBody>
        </p:sp>
        <p:cxnSp>
          <p:nvCxnSpPr>
            <p:cNvPr id="4196" name="AutoShape 12"/>
            <p:cNvCxnSpPr>
              <a:cxnSpLocks noChangeShapeType="1"/>
              <a:stCxn id="4187" idx="2"/>
              <a:endCxn id="4188" idx="0"/>
            </p:cNvCxnSpPr>
            <p:nvPr/>
          </p:nvCxnSpPr>
          <p:spPr bwMode="auto">
            <a:xfrm rot="5400000">
              <a:off x="1292" y="1201"/>
              <a:ext cx="249" cy="320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7" name="AutoShape 13"/>
            <p:cNvCxnSpPr>
              <a:cxnSpLocks noChangeShapeType="1"/>
              <a:stCxn id="4187" idx="2"/>
              <a:endCxn id="4189" idx="0"/>
            </p:cNvCxnSpPr>
            <p:nvPr/>
          </p:nvCxnSpPr>
          <p:spPr bwMode="auto">
            <a:xfrm rot="16200000" flipH="1">
              <a:off x="1589" y="1224"/>
              <a:ext cx="249" cy="274"/>
            </a:xfrm>
            <a:prstGeom prst="bentConnector3">
              <a:avLst>
                <a:gd name="adj1" fmla="val 49801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8" name="AutoShape 14"/>
            <p:cNvCxnSpPr>
              <a:cxnSpLocks noChangeShapeType="1"/>
              <a:stCxn id="4188" idx="2"/>
              <a:endCxn id="4190" idx="0"/>
            </p:cNvCxnSpPr>
            <p:nvPr/>
          </p:nvCxnSpPr>
          <p:spPr bwMode="auto">
            <a:xfrm rot="5400000">
              <a:off x="1016" y="1651"/>
              <a:ext cx="162" cy="32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  <p:cxnSp>
          <p:nvCxnSpPr>
            <p:cNvPr id="4199" name="AutoShape 15"/>
            <p:cNvCxnSpPr>
              <a:cxnSpLocks noChangeShapeType="1"/>
              <a:stCxn id="4188" idx="2"/>
              <a:endCxn id="4191" idx="0"/>
            </p:cNvCxnSpPr>
            <p:nvPr/>
          </p:nvCxnSpPr>
          <p:spPr bwMode="auto">
            <a:xfrm rot="16200000" flipH="1">
              <a:off x="1311" y="1676"/>
              <a:ext cx="162" cy="270"/>
            </a:xfrm>
            <a:prstGeom prst="bentConnector3">
              <a:avLst>
                <a:gd name="adj1" fmla="val 49384"/>
              </a:avLst>
            </a:prstGeom>
            <a:noFill/>
            <a:ln w="31750">
              <a:solidFill>
                <a:schemeClr val="hlink"/>
              </a:solidFill>
              <a:miter lim="800000"/>
              <a:headEnd/>
              <a:tailEnd/>
            </a:ln>
          </p:spPr>
        </p:cxnSp>
      </p:grpSp>
      <p:sp>
        <p:nvSpPr>
          <p:cNvPr id="4100" name="Text Box 16"/>
          <p:cNvSpPr txBox="1">
            <a:spLocks noChangeArrowheads="1"/>
          </p:cNvSpPr>
          <p:nvPr/>
        </p:nvSpPr>
        <p:spPr bwMode="auto">
          <a:xfrm>
            <a:off x="5089525" y="650648"/>
            <a:ext cx="3122613" cy="34448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86493" tIns="43247" rIns="86493" bIns="43247" anchor="ctr">
            <a:spAutoFit/>
          </a:bodyPr>
          <a:lstStyle/>
          <a:p>
            <a:pPr algn="ctr" defTabSz="865188" eaLnBrk="0" hangingPunct="0"/>
            <a:r>
              <a:rPr lang="en-US" sz="1700"/>
              <a:t>Each period = 1 week (7 days)</a:t>
            </a:r>
          </a:p>
        </p:txBody>
      </p:sp>
      <p:sp>
        <p:nvSpPr>
          <p:cNvPr id="4101" name="Rectangle 17"/>
          <p:cNvSpPr>
            <a:spLocks noChangeArrowheads="1"/>
          </p:cNvSpPr>
          <p:nvPr/>
        </p:nvSpPr>
        <p:spPr bwMode="auto">
          <a:xfrm>
            <a:off x="4697413" y="1722211"/>
            <a:ext cx="4244975" cy="1714500"/>
          </a:xfrm>
          <a:prstGeom prst="rect">
            <a:avLst/>
          </a:prstGeom>
          <a:solidFill>
            <a:srgbClr val="FFFFFF"/>
          </a:solidFill>
          <a:ln w="28575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02" name="Text Box 18"/>
          <p:cNvSpPr txBox="1">
            <a:spLocks noChangeArrowheads="1"/>
          </p:cNvSpPr>
          <p:nvPr/>
        </p:nvSpPr>
        <p:spPr bwMode="auto">
          <a:xfrm>
            <a:off x="7650163" y="1101498"/>
            <a:ext cx="6794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03" name="Text Box 19"/>
          <p:cNvSpPr txBox="1">
            <a:spLocks noChangeArrowheads="1"/>
          </p:cNvSpPr>
          <p:nvPr/>
        </p:nvSpPr>
        <p:spPr bwMode="auto">
          <a:xfrm>
            <a:off x="7202488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04" name="Text Box 20"/>
          <p:cNvSpPr txBox="1">
            <a:spLocks noChangeArrowheads="1"/>
          </p:cNvSpPr>
          <p:nvPr/>
        </p:nvSpPr>
        <p:spPr bwMode="auto">
          <a:xfrm>
            <a:off x="7573963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05" name="Text Box 21"/>
          <p:cNvSpPr txBox="1">
            <a:spLocks noChangeArrowheads="1"/>
          </p:cNvSpPr>
          <p:nvPr/>
        </p:nvSpPr>
        <p:spPr bwMode="auto">
          <a:xfrm>
            <a:off x="7956550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06" name="Text Box 22"/>
          <p:cNvSpPr txBox="1">
            <a:spLocks noChangeArrowheads="1"/>
          </p:cNvSpPr>
          <p:nvPr/>
        </p:nvSpPr>
        <p:spPr bwMode="auto">
          <a:xfrm>
            <a:off x="8337550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07" name="Text Box 23"/>
          <p:cNvSpPr txBox="1">
            <a:spLocks noChangeArrowheads="1"/>
          </p:cNvSpPr>
          <p:nvPr/>
        </p:nvSpPr>
        <p:spPr bwMode="auto">
          <a:xfrm>
            <a:off x="8626475" y="142058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08" name="Text Box 24"/>
          <p:cNvSpPr txBox="1">
            <a:spLocks noChangeArrowheads="1"/>
          </p:cNvSpPr>
          <p:nvPr/>
        </p:nvSpPr>
        <p:spPr bwMode="auto">
          <a:xfrm>
            <a:off x="4697413" y="1744436"/>
            <a:ext cx="194151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09" name="Text Box 25"/>
          <p:cNvSpPr txBox="1">
            <a:spLocks noChangeArrowheads="1"/>
          </p:cNvSpPr>
          <p:nvPr/>
        </p:nvSpPr>
        <p:spPr bwMode="auto">
          <a:xfrm>
            <a:off x="4697413" y="2082573"/>
            <a:ext cx="187166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10" name="Text Box 26"/>
          <p:cNvSpPr txBox="1">
            <a:spLocks noChangeArrowheads="1"/>
          </p:cNvSpPr>
          <p:nvPr/>
        </p:nvSpPr>
        <p:spPr bwMode="auto">
          <a:xfrm>
            <a:off x="4697413" y="2422298"/>
            <a:ext cx="89693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11" name="Text Box 27"/>
          <p:cNvSpPr txBox="1">
            <a:spLocks noChangeArrowheads="1"/>
          </p:cNvSpPr>
          <p:nvPr/>
        </p:nvSpPr>
        <p:spPr bwMode="auto">
          <a:xfrm>
            <a:off x="4697413" y="2762023"/>
            <a:ext cx="2127250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12" name="Text Box 28"/>
          <p:cNvSpPr txBox="1">
            <a:spLocks noChangeArrowheads="1"/>
          </p:cNvSpPr>
          <p:nvPr/>
        </p:nvSpPr>
        <p:spPr bwMode="auto">
          <a:xfrm>
            <a:off x="4697413" y="3101748"/>
            <a:ext cx="2160587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13" name="Rectangle 29"/>
          <p:cNvSpPr>
            <a:spLocks noChangeArrowheads="1"/>
          </p:cNvSpPr>
          <p:nvPr/>
        </p:nvSpPr>
        <p:spPr bwMode="auto">
          <a:xfrm>
            <a:off x="4697413" y="2079398"/>
            <a:ext cx="4244975" cy="322263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4" name="Rectangle 30"/>
          <p:cNvSpPr>
            <a:spLocks noChangeArrowheads="1"/>
          </p:cNvSpPr>
          <p:nvPr/>
        </p:nvSpPr>
        <p:spPr bwMode="auto">
          <a:xfrm>
            <a:off x="4697413" y="2722336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5" name="Rectangle 31"/>
          <p:cNvSpPr>
            <a:spLocks noChangeArrowheads="1"/>
          </p:cNvSpPr>
          <p:nvPr/>
        </p:nvSpPr>
        <p:spPr bwMode="auto">
          <a:xfrm>
            <a:off x="7127875" y="1436461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6" name="Rectangle 32"/>
          <p:cNvSpPr>
            <a:spLocks noChangeArrowheads="1"/>
          </p:cNvSpPr>
          <p:nvPr/>
        </p:nvSpPr>
        <p:spPr bwMode="auto">
          <a:xfrm>
            <a:off x="7491413" y="1436461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7" name="Rectangle 33"/>
          <p:cNvSpPr>
            <a:spLocks noChangeArrowheads="1"/>
          </p:cNvSpPr>
          <p:nvPr/>
        </p:nvSpPr>
        <p:spPr bwMode="auto">
          <a:xfrm>
            <a:off x="7853363" y="1436461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8" name="Rectangle 34"/>
          <p:cNvSpPr>
            <a:spLocks noChangeArrowheads="1"/>
          </p:cNvSpPr>
          <p:nvPr/>
        </p:nvSpPr>
        <p:spPr bwMode="auto">
          <a:xfrm>
            <a:off x="8216900" y="1436461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19" name="Rectangle 35"/>
          <p:cNvSpPr>
            <a:spLocks noChangeArrowheads="1"/>
          </p:cNvSpPr>
          <p:nvPr/>
        </p:nvSpPr>
        <p:spPr bwMode="auto">
          <a:xfrm>
            <a:off x="8578850" y="1436461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0" name="Rectangle 36"/>
          <p:cNvSpPr>
            <a:spLocks noChangeArrowheads="1"/>
          </p:cNvSpPr>
          <p:nvPr/>
        </p:nvSpPr>
        <p:spPr bwMode="auto">
          <a:xfrm>
            <a:off x="7127875" y="1007836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1" name="Text Box 37"/>
          <p:cNvSpPr txBox="1">
            <a:spLocks noChangeArrowheads="1"/>
          </p:cNvSpPr>
          <p:nvPr/>
        </p:nvSpPr>
        <p:spPr bwMode="auto">
          <a:xfrm>
            <a:off x="5168900" y="1028473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1 wk</a:t>
            </a:r>
          </a:p>
          <a:p>
            <a:pPr defTabSz="865188" eaLnBrk="0" hangingPunct="0"/>
            <a:r>
              <a:rPr lang="en-US" sz="1700"/>
              <a:t>Min = 200</a:t>
            </a:r>
          </a:p>
        </p:txBody>
      </p:sp>
      <p:sp>
        <p:nvSpPr>
          <p:cNvPr id="4122" name="Text Box 38"/>
          <p:cNvSpPr txBox="1">
            <a:spLocks noChangeArrowheads="1"/>
          </p:cNvSpPr>
          <p:nvPr/>
        </p:nvSpPr>
        <p:spPr bwMode="auto">
          <a:xfrm>
            <a:off x="4751388" y="1103086"/>
            <a:ext cx="307975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A</a:t>
            </a:r>
          </a:p>
        </p:txBody>
      </p:sp>
      <p:sp>
        <p:nvSpPr>
          <p:cNvPr id="4123" name="Text Box 39"/>
          <p:cNvSpPr txBox="1">
            <a:spLocks noChangeArrowheads="1"/>
          </p:cNvSpPr>
          <p:nvPr/>
        </p:nvSpPr>
        <p:spPr bwMode="auto">
          <a:xfrm>
            <a:off x="6831013" y="2404836"/>
            <a:ext cx="200025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0</a:t>
            </a:r>
          </a:p>
        </p:txBody>
      </p:sp>
      <p:sp>
        <p:nvSpPr>
          <p:cNvPr id="4124" name="Line 40"/>
          <p:cNvSpPr>
            <a:spLocks noChangeShapeType="1"/>
          </p:cNvSpPr>
          <p:nvPr/>
        </p:nvSpPr>
        <p:spPr bwMode="auto">
          <a:xfrm>
            <a:off x="6729413" y="2419123"/>
            <a:ext cx="0" cy="303213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5" name="Rectangle 41"/>
          <p:cNvSpPr>
            <a:spLocks noChangeArrowheads="1"/>
          </p:cNvSpPr>
          <p:nvPr/>
        </p:nvSpPr>
        <p:spPr bwMode="auto">
          <a:xfrm>
            <a:off x="239713" y="4559073"/>
            <a:ext cx="4233862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26" name="Text Box 42"/>
          <p:cNvSpPr txBox="1">
            <a:spLocks noChangeArrowheads="1"/>
          </p:cNvSpPr>
          <p:nvPr/>
        </p:nvSpPr>
        <p:spPr bwMode="auto">
          <a:xfrm>
            <a:off x="3186113" y="3938361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27" name="Text Box 43"/>
          <p:cNvSpPr txBox="1">
            <a:spLocks noChangeArrowheads="1"/>
          </p:cNvSpPr>
          <p:nvPr/>
        </p:nvSpPr>
        <p:spPr bwMode="auto">
          <a:xfrm>
            <a:off x="27289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28" name="Text Box 44"/>
          <p:cNvSpPr txBox="1">
            <a:spLocks noChangeArrowheads="1"/>
          </p:cNvSpPr>
          <p:nvPr/>
        </p:nvSpPr>
        <p:spPr bwMode="auto">
          <a:xfrm>
            <a:off x="31099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29" name="Text Box 45"/>
          <p:cNvSpPr txBox="1">
            <a:spLocks noChangeArrowheads="1"/>
          </p:cNvSpPr>
          <p:nvPr/>
        </p:nvSpPr>
        <p:spPr bwMode="auto">
          <a:xfrm>
            <a:off x="3492500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30" name="Text Box 46"/>
          <p:cNvSpPr txBox="1">
            <a:spLocks noChangeArrowheads="1"/>
          </p:cNvSpPr>
          <p:nvPr/>
        </p:nvSpPr>
        <p:spPr bwMode="auto">
          <a:xfrm>
            <a:off x="3873500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31" name="Text Box 47"/>
          <p:cNvSpPr txBox="1">
            <a:spLocks noChangeArrowheads="1"/>
          </p:cNvSpPr>
          <p:nvPr/>
        </p:nvSpPr>
        <p:spPr bwMode="auto">
          <a:xfrm>
            <a:off x="4164013" y="426697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32" name="Text Box 48"/>
          <p:cNvSpPr txBox="1">
            <a:spLocks noChangeArrowheads="1"/>
          </p:cNvSpPr>
          <p:nvPr/>
        </p:nvSpPr>
        <p:spPr bwMode="auto">
          <a:xfrm>
            <a:off x="233363" y="4581298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33" name="Text Box 49"/>
          <p:cNvSpPr txBox="1">
            <a:spLocks noChangeArrowheads="1"/>
          </p:cNvSpPr>
          <p:nvPr/>
        </p:nvSpPr>
        <p:spPr bwMode="auto">
          <a:xfrm>
            <a:off x="233363" y="4919436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34" name="Text Box 50"/>
          <p:cNvSpPr txBox="1">
            <a:spLocks noChangeArrowheads="1"/>
          </p:cNvSpPr>
          <p:nvPr/>
        </p:nvSpPr>
        <p:spPr bwMode="auto">
          <a:xfrm>
            <a:off x="233363" y="5259161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35" name="Text Box 51"/>
          <p:cNvSpPr txBox="1">
            <a:spLocks noChangeArrowheads="1"/>
          </p:cNvSpPr>
          <p:nvPr/>
        </p:nvSpPr>
        <p:spPr bwMode="auto">
          <a:xfrm>
            <a:off x="233363" y="5598886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36" name="Text Box 52"/>
          <p:cNvSpPr txBox="1">
            <a:spLocks noChangeArrowheads="1"/>
          </p:cNvSpPr>
          <p:nvPr/>
        </p:nvSpPr>
        <p:spPr bwMode="auto">
          <a:xfrm>
            <a:off x="233363" y="5938611"/>
            <a:ext cx="216058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37" name="Rectangle 53"/>
          <p:cNvSpPr>
            <a:spLocks noChangeArrowheads="1"/>
          </p:cNvSpPr>
          <p:nvPr/>
        </p:nvSpPr>
        <p:spPr bwMode="auto">
          <a:xfrm>
            <a:off x="233363" y="4916261"/>
            <a:ext cx="4246562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38" name="Rectangle 54"/>
          <p:cNvSpPr>
            <a:spLocks noChangeArrowheads="1"/>
          </p:cNvSpPr>
          <p:nvPr/>
        </p:nvSpPr>
        <p:spPr bwMode="auto">
          <a:xfrm>
            <a:off x="233363" y="5559198"/>
            <a:ext cx="4246562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39" name="Rectangle 55"/>
          <p:cNvSpPr>
            <a:spLocks noChangeArrowheads="1"/>
          </p:cNvSpPr>
          <p:nvPr/>
        </p:nvSpPr>
        <p:spPr bwMode="auto">
          <a:xfrm>
            <a:off x="2665413" y="427332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0" name="Rectangle 56"/>
          <p:cNvSpPr>
            <a:spLocks noChangeArrowheads="1"/>
          </p:cNvSpPr>
          <p:nvPr/>
        </p:nvSpPr>
        <p:spPr bwMode="auto">
          <a:xfrm>
            <a:off x="3027363" y="427332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1" name="Rectangle 57"/>
          <p:cNvSpPr>
            <a:spLocks noChangeArrowheads="1"/>
          </p:cNvSpPr>
          <p:nvPr/>
        </p:nvSpPr>
        <p:spPr bwMode="auto">
          <a:xfrm>
            <a:off x="3390900" y="4273323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2" name="Rectangle 58"/>
          <p:cNvSpPr>
            <a:spLocks noChangeArrowheads="1"/>
          </p:cNvSpPr>
          <p:nvPr/>
        </p:nvSpPr>
        <p:spPr bwMode="auto">
          <a:xfrm>
            <a:off x="3754438" y="4273323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3" name="Rectangle 59"/>
          <p:cNvSpPr>
            <a:spLocks noChangeArrowheads="1"/>
          </p:cNvSpPr>
          <p:nvPr/>
        </p:nvSpPr>
        <p:spPr bwMode="auto">
          <a:xfrm>
            <a:off x="4116388" y="4273323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4" name="Rectangle 60"/>
          <p:cNvSpPr>
            <a:spLocks noChangeArrowheads="1"/>
          </p:cNvSpPr>
          <p:nvPr/>
        </p:nvSpPr>
        <p:spPr bwMode="auto">
          <a:xfrm>
            <a:off x="2665413" y="3844698"/>
            <a:ext cx="1814512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5" name="Text Box 61"/>
          <p:cNvSpPr txBox="1">
            <a:spLocks noChangeArrowheads="1"/>
          </p:cNvSpPr>
          <p:nvPr/>
        </p:nvSpPr>
        <p:spPr bwMode="auto">
          <a:xfrm>
            <a:off x="704850" y="3865336"/>
            <a:ext cx="1768475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1 wk</a:t>
            </a:r>
          </a:p>
          <a:p>
            <a:pPr defTabSz="865188" eaLnBrk="0" hangingPunct="0"/>
            <a:r>
              <a:rPr lang="en-US" sz="1700"/>
              <a:t>Mult = 250</a:t>
            </a:r>
          </a:p>
        </p:txBody>
      </p:sp>
      <p:sp>
        <p:nvSpPr>
          <p:cNvPr id="4146" name="Text Box 62"/>
          <p:cNvSpPr txBox="1">
            <a:spLocks noChangeArrowheads="1"/>
          </p:cNvSpPr>
          <p:nvPr/>
        </p:nvSpPr>
        <p:spPr bwMode="auto">
          <a:xfrm>
            <a:off x="287338" y="3939948"/>
            <a:ext cx="30956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B</a:t>
            </a:r>
          </a:p>
        </p:txBody>
      </p:sp>
      <p:sp>
        <p:nvSpPr>
          <p:cNvPr id="4147" name="Text Box 63"/>
          <p:cNvSpPr txBox="1">
            <a:spLocks noChangeArrowheads="1"/>
          </p:cNvSpPr>
          <p:nvPr/>
        </p:nvSpPr>
        <p:spPr bwMode="auto">
          <a:xfrm>
            <a:off x="2290763" y="5259161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30</a:t>
            </a:r>
          </a:p>
        </p:txBody>
      </p:sp>
      <p:sp>
        <p:nvSpPr>
          <p:cNvPr id="4148" name="Line 64"/>
          <p:cNvSpPr>
            <a:spLocks noChangeShapeType="1"/>
          </p:cNvSpPr>
          <p:nvPr/>
        </p:nvSpPr>
        <p:spPr bwMode="auto">
          <a:xfrm>
            <a:off x="2265363" y="5255986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49" name="Rectangle 65"/>
          <p:cNvSpPr>
            <a:spLocks noChangeArrowheads="1"/>
          </p:cNvSpPr>
          <p:nvPr/>
        </p:nvSpPr>
        <p:spPr bwMode="auto">
          <a:xfrm>
            <a:off x="4697413" y="4546373"/>
            <a:ext cx="4244975" cy="1714500"/>
          </a:xfrm>
          <a:prstGeom prst="rect">
            <a:avLst/>
          </a:prstGeom>
          <a:solidFill>
            <a:srgbClr val="FFFFFF"/>
          </a:solidFill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50" name="Text Box 66"/>
          <p:cNvSpPr txBox="1">
            <a:spLocks noChangeArrowheads="1"/>
          </p:cNvSpPr>
          <p:nvPr/>
        </p:nvSpPr>
        <p:spPr bwMode="auto">
          <a:xfrm>
            <a:off x="7650163" y="3938361"/>
            <a:ext cx="6794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Period</a:t>
            </a:r>
          </a:p>
        </p:txBody>
      </p:sp>
      <p:sp>
        <p:nvSpPr>
          <p:cNvPr id="4151" name="Text Box 67"/>
          <p:cNvSpPr txBox="1">
            <a:spLocks noChangeArrowheads="1"/>
          </p:cNvSpPr>
          <p:nvPr/>
        </p:nvSpPr>
        <p:spPr bwMode="auto">
          <a:xfrm>
            <a:off x="7192963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1</a:t>
            </a:r>
          </a:p>
        </p:txBody>
      </p:sp>
      <p:sp>
        <p:nvSpPr>
          <p:cNvPr id="4152" name="Text Box 68"/>
          <p:cNvSpPr txBox="1">
            <a:spLocks noChangeArrowheads="1"/>
          </p:cNvSpPr>
          <p:nvPr/>
        </p:nvSpPr>
        <p:spPr bwMode="auto">
          <a:xfrm>
            <a:off x="7573963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2</a:t>
            </a:r>
          </a:p>
        </p:txBody>
      </p:sp>
      <p:sp>
        <p:nvSpPr>
          <p:cNvPr id="4153" name="Text Box 69"/>
          <p:cNvSpPr txBox="1">
            <a:spLocks noChangeArrowheads="1"/>
          </p:cNvSpPr>
          <p:nvPr/>
        </p:nvSpPr>
        <p:spPr bwMode="auto">
          <a:xfrm>
            <a:off x="7956550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3</a:t>
            </a:r>
          </a:p>
        </p:txBody>
      </p:sp>
      <p:sp>
        <p:nvSpPr>
          <p:cNvPr id="4154" name="Text Box 70"/>
          <p:cNvSpPr txBox="1">
            <a:spLocks noChangeArrowheads="1"/>
          </p:cNvSpPr>
          <p:nvPr/>
        </p:nvSpPr>
        <p:spPr bwMode="auto">
          <a:xfrm>
            <a:off x="8337550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4</a:t>
            </a:r>
          </a:p>
        </p:txBody>
      </p:sp>
      <p:sp>
        <p:nvSpPr>
          <p:cNvPr id="4155" name="Text Box 71"/>
          <p:cNvSpPr txBox="1">
            <a:spLocks noChangeArrowheads="1"/>
          </p:cNvSpPr>
          <p:nvPr/>
        </p:nvSpPr>
        <p:spPr bwMode="auto">
          <a:xfrm>
            <a:off x="8626475" y="4247923"/>
            <a:ext cx="200025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5</a:t>
            </a:r>
          </a:p>
        </p:txBody>
      </p:sp>
      <p:sp>
        <p:nvSpPr>
          <p:cNvPr id="4156" name="Text Box 72"/>
          <p:cNvSpPr txBox="1">
            <a:spLocks noChangeArrowheads="1"/>
          </p:cNvSpPr>
          <p:nvPr/>
        </p:nvSpPr>
        <p:spPr bwMode="auto">
          <a:xfrm>
            <a:off x="4697413" y="4581298"/>
            <a:ext cx="1941512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Gross requirements</a:t>
            </a:r>
          </a:p>
        </p:txBody>
      </p:sp>
      <p:sp>
        <p:nvSpPr>
          <p:cNvPr id="4157" name="Text Box 73"/>
          <p:cNvSpPr txBox="1">
            <a:spLocks noChangeArrowheads="1"/>
          </p:cNvSpPr>
          <p:nvPr/>
        </p:nvSpPr>
        <p:spPr bwMode="auto">
          <a:xfrm>
            <a:off x="4697413" y="4919436"/>
            <a:ext cx="1871662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Scheduled receipts</a:t>
            </a:r>
          </a:p>
        </p:txBody>
      </p:sp>
      <p:sp>
        <p:nvSpPr>
          <p:cNvPr id="4158" name="Text Box 74"/>
          <p:cNvSpPr txBox="1">
            <a:spLocks noChangeArrowheads="1"/>
          </p:cNvSpPr>
          <p:nvPr/>
        </p:nvSpPr>
        <p:spPr bwMode="auto">
          <a:xfrm>
            <a:off x="4697413" y="5259161"/>
            <a:ext cx="896937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On hand</a:t>
            </a:r>
          </a:p>
        </p:txBody>
      </p:sp>
      <p:sp>
        <p:nvSpPr>
          <p:cNvPr id="4159" name="Text Box 75"/>
          <p:cNvSpPr txBox="1">
            <a:spLocks noChangeArrowheads="1"/>
          </p:cNvSpPr>
          <p:nvPr/>
        </p:nvSpPr>
        <p:spPr bwMode="auto">
          <a:xfrm>
            <a:off x="4697413" y="5598886"/>
            <a:ext cx="212725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receipt</a:t>
            </a:r>
          </a:p>
        </p:txBody>
      </p:sp>
      <p:sp>
        <p:nvSpPr>
          <p:cNvPr id="4160" name="Text Box 76"/>
          <p:cNvSpPr txBox="1">
            <a:spLocks noChangeArrowheads="1"/>
          </p:cNvSpPr>
          <p:nvPr/>
        </p:nvSpPr>
        <p:spPr bwMode="auto">
          <a:xfrm>
            <a:off x="4683125" y="5938611"/>
            <a:ext cx="2160588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Planned order release</a:t>
            </a:r>
          </a:p>
        </p:txBody>
      </p:sp>
      <p:sp>
        <p:nvSpPr>
          <p:cNvPr id="4161" name="Rectangle 77"/>
          <p:cNvSpPr>
            <a:spLocks noChangeArrowheads="1"/>
          </p:cNvSpPr>
          <p:nvPr/>
        </p:nvSpPr>
        <p:spPr bwMode="auto">
          <a:xfrm>
            <a:off x="4697413" y="4916261"/>
            <a:ext cx="4244975" cy="322262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2" name="Rectangle 78"/>
          <p:cNvSpPr>
            <a:spLocks noChangeArrowheads="1"/>
          </p:cNvSpPr>
          <p:nvPr/>
        </p:nvSpPr>
        <p:spPr bwMode="auto">
          <a:xfrm>
            <a:off x="4697413" y="5559198"/>
            <a:ext cx="4244975" cy="3397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3" name="Rectangle 79"/>
          <p:cNvSpPr>
            <a:spLocks noChangeArrowheads="1"/>
          </p:cNvSpPr>
          <p:nvPr/>
        </p:nvSpPr>
        <p:spPr bwMode="auto">
          <a:xfrm>
            <a:off x="7127875" y="4259036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4" name="Rectangle 80"/>
          <p:cNvSpPr>
            <a:spLocks noChangeArrowheads="1"/>
          </p:cNvSpPr>
          <p:nvPr/>
        </p:nvSpPr>
        <p:spPr bwMode="auto">
          <a:xfrm>
            <a:off x="7491413" y="4259036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5" name="Rectangle 81"/>
          <p:cNvSpPr>
            <a:spLocks noChangeArrowheads="1"/>
          </p:cNvSpPr>
          <p:nvPr/>
        </p:nvSpPr>
        <p:spPr bwMode="auto">
          <a:xfrm>
            <a:off x="7853363" y="4259036"/>
            <a:ext cx="363537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6" name="Rectangle 82"/>
          <p:cNvSpPr>
            <a:spLocks noChangeArrowheads="1"/>
          </p:cNvSpPr>
          <p:nvPr/>
        </p:nvSpPr>
        <p:spPr bwMode="auto">
          <a:xfrm>
            <a:off x="8216900" y="4259036"/>
            <a:ext cx="361950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7" name="Rectangle 83"/>
          <p:cNvSpPr>
            <a:spLocks noChangeArrowheads="1"/>
          </p:cNvSpPr>
          <p:nvPr/>
        </p:nvSpPr>
        <p:spPr bwMode="auto">
          <a:xfrm>
            <a:off x="8578850" y="4259036"/>
            <a:ext cx="363538" cy="2000250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8" name="Rectangle 84"/>
          <p:cNvSpPr>
            <a:spLocks noChangeArrowheads="1"/>
          </p:cNvSpPr>
          <p:nvPr/>
        </p:nvSpPr>
        <p:spPr bwMode="auto">
          <a:xfrm>
            <a:off x="7127875" y="3830411"/>
            <a:ext cx="1814513" cy="428625"/>
          </a:xfrm>
          <a:prstGeom prst="rect">
            <a:avLst/>
          </a:prstGeom>
          <a:noFill/>
          <a:ln w="31750">
            <a:solidFill>
              <a:schemeClr val="hlink"/>
            </a:solidFill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69" name="Text Box 85"/>
          <p:cNvSpPr txBox="1">
            <a:spLocks noChangeArrowheads="1"/>
          </p:cNvSpPr>
          <p:nvPr/>
        </p:nvSpPr>
        <p:spPr bwMode="auto">
          <a:xfrm>
            <a:off x="5168900" y="3865336"/>
            <a:ext cx="1865313" cy="55880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/>
              <a:t>Lead time = 2 wks</a:t>
            </a:r>
          </a:p>
          <a:p>
            <a:pPr defTabSz="865188" eaLnBrk="0" hangingPunct="0"/>
            <a:r>
              <a:rPr lang="en-US" sz="1700"/>
              <a:t>Mult = 50</a:t>
            </a:r>
          </a:p>
        </p:txBody>
      </p:sp>
      <p:sp>
        <p:nvSpPr>
          <p:cNvPr id="4170" name="Text Box 86"/>
          <p:cNvSpPr txBox="1">
            <a:spLocks noChangeArrowheads="1"/>
          </p:cNvSpPr>
          <p:nvPr/>
        </p:nvSpPr>
        <p:spPr bwMode="auto">
          <a:xfrm>
            <a:off x="4751388" y="3939948"/>
            <a:ext cx="303212" cy="438150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2600" b="1"/>
              <a:t>C</a:t>
            </a:r>
          </a:p>
        </p:txBody>
      </p:sp>
      <p:sp>
        <p:nvSpPr>
          <p:cNvPr id="4171" name="Text Box 87"/>
          <p:cNvSpPr txBox="1">
            <a:spLocks noChangeArrowheads="1"/>
          </p:cNvSpPr>
          <p:nvPr/>
        </p:nvSpPr>
        <p:spPr bwMode="auto">
          <a:xfrm>
            <a:off x="6754813" y="5259161"/>
            <a:ext cx="317500" cy="30003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algn="ctr" defTabSz="865188" eaLnBrk="0" hangingPunct="0"/>
            <a:r>
              <a:rPr lang="en-US" sz="1700"/>
              <a:t>60</a:t>
            </a:r>
          </a:p>
        </p:txBody>
      </p:sp>
      <p:sp>
        <p:nvSpPr>
          <p:cNvPr id="4172" name="Line 88"/>
          <p:cNvSpPr>
            <a:spLocks noChangeShapeType="1"/>
          </p:cNvSpPr>
          <p:nvPr/>
        </p:nvSpPr>
        <p:spPr bwMode="auto">
          <a:xfrm>
            <a:off x="6729413" y="5255986"/>
            <a:ext cx="0" cy="303212"/>
          </a:xfrm>
          <a:prstGeom prst="line">
            <a:avLst/>
          </a:prstGeom>
          <a:noFill/>
          <a:ln w="31750">
            <a:solidFill>
              <a:schemeClr val="hlink"/>
            </a:solidFill>
            <a:round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endParaRPr lang="en-US"/>
          </a:p>
        </p:txBody>
      </p:sp>
      <p:sp>
        <p:nvSpPr>
          <p:cNvPr id="4174" name="Text Box 90"/>
          <p:cNvSpPr txBox="1">
            <a:spLocks noChangeArrowheads="1"/>
          </p:cNvSpPr>
          <p:nvPr/>
        </p:nvSpPr>
        <p:spPr bwMode="auto">
          <a:xfrm>
            <a:off x="457200" y="1412648"/>
            <a:ext cx="39163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 b="1"/>
              <a:t>Gross Requirement = 100, Period 5</a:t>
            </a:r>
          </a:p>
        </p:txBody>
      </p:sp>
      <p:sp>
        <p:nvSpPr>
          <p:cNvPr id="4175" name="Text Box 91"/>
          <p:cNvSpPr txBox="1">
            <a:spLocks noChangeArrowheads="1"/>
          </p:cNvSpPr>
          <p:nvPr/>
        </p:nvSpPr>
        <p:spPr bwMode="auto">
          <a:xfrm rot="19800000">
            <a:off x="2667000" y="59465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500</a:t>
            </a:r>
          </a:p>
        </p:txBody>
      </p:sp>
      <p:sp>
        <p:nvSpPr>
          <p:cNvPr id="4176" name="Text Box 92"/>
          <p:cNvSpPr txBox="1">
            <a:spLocks noChangeArrowheads="1"/>
          </p:cNvSpPr>
          <p:nvPr/>
        </p:nvSpPr>
        <p:spPr bwMode="auto">
          <a:xfrm rot="19800000">
            <a:off x="3028950" y="55560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500</a:t>
            </a:r>
          </a:p>
        </p:txBody>
      </p:sp>
      <p:sp>
        <p:nvSpPr>
          <p:cNvPr id="4177" name="Text Box 93"/>
          <p:cNvSpPr txBox="1">
            <a:spLocks noChangeArrowheads="1"/>
          </p:cNvSpPr>
          <p:nvPr/>
        </p:nvSpPr>
        <p:spPr bwMode="auto">
          <a:xfrm rot="19800000">
            <a:off x="3381375" y="52321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endParaRPr lang="en-US" sz="1400" b="1">
              <a:latin typeface="Bradley Hand ITC" pitchFamily="66" charset="0"/>
            </a:endParaRPr>
          </a:p>
        </p:txBody>
      </p:sp>
      <p:sp>
        <p:nvSpPr>
          <p:cNvPr id="4178" name="Text Box 94"/>
          <p:cNvSpPr txBox="1">
            <a:spLocks noChangeArrowheads="1"/>
          </p:cNvSpPr>
          <p:nvPr/>
        </p:nvSpPr>
        <p:spPr bwMode="auto">
          <a:xfrm rot="19800000">
            <a:off x="3038475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230</a:t>
            </a:r>
          </a:p>
        </p:txBody>
      </p:sp>
      <p:sp>
        <p:nvSpPr>
          <p:cNvPr id="4179" name="Text Box 95"/>
          <p:cNvSpPr txBox="1">
            <a:spLocks noChangeArrowheads="1"/>
          </p:cNvSpPr>
          <p:nvPr/>
        </p:nvSpPr>
        <p:spPr bwMode="auto">
          <a:xfrm rot="19800000">
            <a:off x="3038475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300</a:t>
            </a:r>
          </a:p>
        </p:txBody>
      </p:sp>
      <p:sp>
        <p:nvSpPr>
          <p:cNvPr id="4180" name="Text Box 96"/>
          <p:cNvSpPr txBox="1">
            <a:spLocks noChangeArrowheads="1"/>
          </p:cNvSpPr>
          <p:nvPr/>
        </p:nvSpPr>
        <p:spPr bwMode="auto">
          <a:xfrm rot="19800000">
            <a:off x="3752850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400</a:t>
            </a:r>
          </a:p>
        </p:txBody>
      </p:sp>
      <p:sp>
        <p:nvSpPr>
          <p:cNvPr id="4181" name="Text Box 97"/>
          <p:cNvSpPr txBox="1">
            <a:spLocks noChangeArrowheads="1"/>
          </p:cNvSpPr>
          <p:nvPr/>
        </p:nvSpPr>
        <p:spPr bwMode="auto">
          <a:xfrm rot="19800000">
            <a:off x="7486650" y="59084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150</a:t>
            </a:r>
          </a:p>
        </p:txBody>
      </p:sp>
      <p:sp>
        <p:nvSpPr>
          <p:cNvPr id="4182" name="Text Box 98"/>
          <p:cNvSpPr txBox="1">
            <a:spLocks noChangeArrowheads="1"/>
          </p:cNvSpPr>
          <p:nvPr/>
        </p:nvSpPr>
        <p:spPr bwMode="auto">
          <a:xfrm rot="19800000">
            <a:off x="8220075" y="55750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150</a:t>
            </a:r>
          </a:p>
        </p:txBody>
      </p:sp>
      <p:sp>
        <p:nvSpPr>
          <p:cNvPr id="4183" name="Text Box 99"/>
          <p:cNvSpPr txBox="1">
            <a:spLocks noChangeArrowheads="1"/>
          </p:cNvSpPr>
          <p:nvPr/>
        </p:nvSpPr>
        <p:spPr bwMode="auto">
          <a:xfrm rot="19800000">
            <a:off x="8220075" y="456542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4" name="Text Box 100"/>
          <p:cNvSpPr txBox="1">
            <a:spLocks noChangeArrowheads="1"/>
          </p:cNvSpPr>
          <p:nvPr/>
        </p:nvSpPr>
        <p:spPr bwMode="auto">
          <a:xfrm rot="19800000">
            <a:off x="8220075" y="306999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5" name="Text Box 101"/>
          <p:cNvSpPr txBox="1">
            <a:spLocks noChangeArrowheads="1"/>
          </p:cNvSpPr>
          <p:nvPr/>
        </p:nvSpPr>
        <p:spPr bwMode="auto">
          <a:xfrm rot="19800000">
            <a:off x="8582025" y="2755673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200</a:t>
            </a:r>
          </a:p>
        </p:txBody>
      </p:sp>
      <p:sp>
        <p:nvSpPr>
          <p:cNvPr id="4186" name="Text Box 102"/>
          <p:cNvSpPr txBox="1">
            <a:spLocks noChangeArrowheads="1"/>
          </p:cNvSpPr>
          <p:nvPr/>
        </p:nvSpPr>
        <p:spPr bwMode="auto">
          <a:xfrm>
            <a:off x="552450" y="1079273"/>
            <a:ext cx="1579563" cy="300038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>
            <a:spAutoFit/>
          </a:bodyPr>
          <a:lstStyle/>
          <a:p>
            <a:pPr defTabSz="865188" eaLnBrk="0" hangingPunct="0"/>
            <a:r>
              <a:rPr lang="en-US" sz="1700" b="1">
                <a:solidFill>
                  <a:schemeClr val="hlink"/>
                </a:solidFill>
              </a:rPr>
              <a:t>Answer Sheet</a:t>
            </a:r>
          </a:p>
        </p:txBody>
      </p:sp>
      <p:sp>
        <p:nvSpPr>
          <p:cNvPr id="4202" name="Text Box 92"/>
          <p:cNvSpPr txBox="1">
            <a:spLocks noChangeArrowheads="1"/>
          </p:cNvSpPr>
          <p:nvPr/>
        </p:nvSpPr>
        <p:spPr bwMode="auto">
          <a:xfrm rot="19800000">
            <a:off x="3427413" y="5900511"/>
            <a:ext cx="342900" cy="328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250</a:t>
            </a:r>
          </a:p>
        </p:txBody>
      </p:sp>
      <p:sp>
        <p:nvSpPr>
          <p:cNvPr id="4203" name="Text Box 94"/>
          <p:cNvSpPr txBox="1">
            <a:spLocks noChangeArrowheads="1"/>
          </p:cNvSpPr>
          <p:nvPr/>
        </p:nvSpPr>
        <p:spPr bwMode="auto">
          <a:xfrm rot="19800000">
            <a:off x="3429000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230</a:t>
            </a:r>
          </a:p>
        </p:txBody>
      </p:sp>
      <p:sp>
        <p:nvSpPr>
          <p:cNvPr id="4204" name="Text Box 93"/>
          <p:cNvSpPr txBox="1">
            <a:spLocks noChangeArrowheads="1"/>
          </p:cNvSpPr>
          <p:nvPr/>
        </p:nvSpPr>
        <p:spPr bwMode="auto">
          <a:xfrm rot="19800000">
            <a:off x="3767138" y="5586186"/>
            <a:ext cx="342900" cy="3286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250</a:t>
            </a:r>
          </a:p>
        </p:txBody>
      </p:sp>
      <p:sp>
        <p:nvSpPr>
          <p:cNvPr id="4205" name="Text Box 94"/>
          <p:cNvSpPr txBox="1">
            <a:spLocks noChangeArrowheads="1"/>
          </p:cNvSpPr>
          <p:nvPr/>
        </p:nvSpPr>
        <p:spPr bwMode="auto">
          <a:xfrm rot="19800000">
            <a:off x="3810000" y="5222648"/>
            <a:ext cx="342900" cy="328613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none" lIns="41972" tIns="20987" rIns="41972" bIns="20987" anchor="ctr"/>
          <a:lstStyle/>
          <a:p>
            <a:pPr algn="ctr" defTabSz="865188" eaLnBrk="0" hangingPunct="0"/>
            <a:r>
              <a:rPr lang="en-US" sz="1400" b="1">
                <a:latin typeface="Bradley Hand ITC" pitchFamily="66" charset="0"/>
              </a:rPr>
              <a:t>80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7153</TotalTime>
  <Words>219</Words>
  <Application>Microsoft PowerPoint</Application>
  <PresentationFormat>On-screen Show (4:3)</PresentationFormat>
  <Paragraphs>155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Tahoma</vt:lpstr>
      <vt:lpstr>Arial</vt:lpstr>
      <vt:lpstr>Webdings</vt:lpstr>
      <vt:lpstr>Times New Roman</vt:lpstr>
      <vt:lpstr>Bradley Hand ITC</vt:lpstr>
      <vt:lpstr>QAD 2010 Template</vt:lpstr>
      <vt:lpstr>Exercise Answers</vt:lpstr>
      <vt:lpstr>Order Calculation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MRP and CRP</dc:title>
  <dc:creator>Tom Mueller</dc:creator>
  <cp:lastModifiedBy>Chase Kidd-Kadlubek</cp:lastModifiedBy>
  <cp:revision>395</cp:revision>
  <cp:lastPrinted>1999-04-19T11:55:15Z</cp:lastPrinted>
  <dcterms:created xsi:type="dcterms:W3CDTF">1998-02-18T21:36:34Z</dcterms:created>
  <dcterms:modified xsi:type="dcterms:W3CDTF">2011-01-06T18:36:08Z</dcterms:modified>
</cp:coreProperties>
</file>