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676" r:id="rId2"/>
  </p:sldMasterIdLst>
  <p:notesMasterIdLst>
    <p:notesMasterId r:id="rId26"/>
  </p:notesMasterIdLst>
  <p:handoutMasterIdLst>
    <p:handoutMasterId r:id="rId27"/>
  </p:handoutMasterIdLst>
  <p:sldIdLst>
    <p:sldId id="264" r:id="rId3"/>
    <p:sldId id="268" r:id="rId4"/>
    <p:sldId id="266" r:id="rId5"/>
    <p:sldId id="265" r:id="rId6"/>
    <p:sldId id="267" r:id="rId7"/>
    <p:sldId id="270" r:id="rId8"/>
    <p:sldId id="269" r:id="rId9"/>
    <p:sldId id="272" r:id="rId10"/>
    <p:sldId id="277" r:id="rId11"/>
    <p:sldId id="271" r:id="rId12"/>
    <p:sldId id="273" r:id="rId13"/>
    <p:sldId id="274" r:id="rId14"/>
    <p:sldId id="275" r:id="rId15"/>
    <p:sldId id="276" r:id="rId16"/>
    <p:sldId id="279" r:id="rId17"/>
    <p:sldId id="278" r:id="rId18"/>
    <p:sldId id="280" r:id="rId19"/>
    <p:sldId id="283" r:id="rId20"/>
    <p:sldId id="281" r:id="rId21"/>
    <p:sldId id="282" r:id="rId22"/>
    <p:sldId id="284" r:id="rId23"/>
    <p:sldId id="285" r:id="rId24"/>
    <p:sldId id="286" r:id="rId25"/>
  </p:sldIdLst>
  <p:sldSz cx="9144000" cy="6858000" type="screen4x3"/>
  <p:notesSz cx="7010400" cy="9296400"/>
  <p:custDataLst>
    <p:tags r:id="rId28"/>
  </p:custDataLst>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showPr>
  <p:clrMru>
    <a:srgbClr val="0099FF"/>
    <a:srgbClr val="000099"/>
    <a:srgbClr val="006600"/>
    <a:srgbClr val="FFCC00"/>
    <a:srgbClr val="009900"/>
    <a:srgbClr val="E1F0FF"/>
    <a:srgbClr val="003366"/>
    <a:srgbClr val="0033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3265" autoAdjust="0"/>
    <p:restoredTop sz="94660" autoAdjust="0"/>
  </p:normalViewPr>
  <p:slideViewPr>
    <p:cSldViewPr snapToGrid="0">
      <p:cViewPr>
        <p:scale>
          <a:sx n="100" d="100"/>
          <a:sy n="100" d="100"/>
        </p:scale>
        <p:origin x="-300" y="-312"/>
      </p:cViewPr>
      <p:guideLst>
        <p:guide orient="horz" pos="2157"/>
        <p:guide orient="horz" pos="571"/>
        <p:guide orient="horz" pos="1072"/>
        <p:guide pos="2879"/>
        <p:guide pos="375"/>
        <p:guide pos="78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2" d="100"/>
          <a:sy n="62" d="100"/>
        </p:scale>
        <p:origin x="-1602" y="-66"/>
      </p:cViewPr>
      <p:guideLst>
        <p:guide orient="horz" pos="2928"/>
        <p:guide pos="2208"/>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gs" Target="tags/tag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l" defTabSz="931863" eaLnBrk="0" hangingPunct="0">
              <a:defRPr sz="1200" smtClean="0">
                <a:latin typeface="Times New Roman" pitchFamily="18" charset="0"/>
              </a:defRPr>
            </a:lvl1pPr>
          </a:lstStyle>
          <a:p>
            <a:pPr>
              <a:defRPr/>
            </a:pPr>
            <a:r>
              <a:rPr lang="en-US" altLang="zh-CN"/>
              <a:t>Cat McGlothlin Gurkweitz</a:t>
            </a:r>
          </a:p>
        </p:txBody>
      </p:sp>
      <p:sp>
        <p:nvSpPr>
          <p:cNvPr id="14339" name="Rectangle 3"/>
          <p:cNvSpPr>
            <a:spLocks noGrp="1" noChangeArrowheads="1"/>
          </p:cNvSpPr>
          <p:nvPr>
            <p:ph type="dt" sz="quarter" idx="1"/>
          </p:nvPr>
        </p:nvSpPr>
        <p:spPr bwMode="auto">
          <a:xfrm>
            <a:off x="3971925" y="0"/>
            <a:ext cx="3038475" cy="4651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200">
                <a:latin typeface="Times New Roman" pitchFamily="18" charset="0"/>
              </a:defRPr>
            </a:lvl1pPr>
          </a:lstStyle>
          <a:p>
            <a:fld id="{7D5293FF-5EE7-4FFD-81FD-2E9482F22F64}" type="datetime1">
              <a:rPr lang="en-US" altLang="zh-CN"/>
              <a:pPr/>
              <a:t>1/6/2011</a:t>
            </a:fld>
            <a:endParaRPr lang="en-US" altLang="zh-CN"/>
          </a:p>
        </p:txBody>
      </p:sp>
      <p:sp>
        <p:nvSpPr>
          <p:cNvPr id="14340" name="Rectangle 4"/>
          <p:cNvSpPr>
            <a:spLocks noGrp="1" noChangeArrowheads="1"/>
          </p:cNvSpPr>
          <p:nvPr>
            <p:ph type="ftr" sz="quarter" idx="2"/>
          </p:nvPr>
        </p:nvSpPr>
        <p:spPr bwMode="auto">
          <a:xfrm>
            <a:off x="0"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l" defTabSz="931863" eaLnBrk="0" hangingPunct="0">
              <a:defRPr sz="1200" smtClean="0">
                <a:latin typeface="Times New Roman" pitchFamily="18" charset="0"/>
              </a:defRPr>
            </a:lvl1pPr>
          </a:lstStyle>
          <a:p>
            <a:pPr>
              <a:defRPr/>
            </a:pPr>
            <a:r>
              <a:rPr lang="en-US" altLang="zh-CN"/>
              <a:t>Title goes here</a:t>
            </a:r>
          </a:p>
        </p:txBody>
      </p:sp>
      <p:sp>
        <p:nvSpPr>
          <p:cNvPr id="14341" name="Rectangle 5"/>
          <p:cNvSpPr>
            <a:spLocks noGrp="1" noChangeArrowheads="1"/>
          </p:cNvSpPr>
          <p:nvPr>
            <p:ph type="sldNum" sz="quarter" idx="3"/>
          </p:nvPr>
        </p:nvSpPr>
        <p:spPr bwMode="auto">
          <a:xfrm>
            <a:off x="3971925" y="8831263"/>
            <a:ext cx="3038475" cy="465137"/>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eaLnBrk="0" hangingPunct="0">
              <a:defRPr sz="1200">
                <a:latin typeface="Times New Roman" pitchFamily="18" charset="0"/>
              </a:defRPr>
            </a:lvl1pPr>
          </a:lstStyle>
          <a:p>
            <a:fld id="{ED079AB6-813A-4B35-BF67-DDE27FDF2BDD}"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6" name="Rectangle 8"/>
          <p:cNvSpPr>
            <a:spLocks noGrp="1" noChangeArrowheads="1"/>
          </p:cNvSpPr>
          <p:nvPr>
            <p:ph type="hdr" sz="quarter"/>
          </p:nvPr>
        </p:nvSpPr>
        <p:spPr bwMode="auto">
          <a:xfrm>
            <a:off x="0" y="0"/>
            <a:ext cx="3505200" cy="3095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l" defTabSz="931863" eaLnBrk="0" hangingPunct="0">
              <a:defRPr sz="1000">
                <a:latin typeface="Arial" charset="0"/>
              </a:defRPr>
            </a:lvl1pPr>
          </a:lstStyle>
          <a:p>
            <a:endParaRPr lang="en-US" altLang="zh-CN"/>
          </a:p>
        </p:txBody>
      </p:sp>
      <p:sp>
        <p:nvSpPr>
          <p:cNvPr id="26627" name="Rectangle 9"/>
          <p:cNvSpPr>
            <a:spLocks noChangeArrowheads="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2058" name="Rectangle 10"/>
          <p:cNvSpPr>
            <a:spLocks noGrp="1" noChangeArrowheads="1"/>
          </p:cNvSpPr>
          <p:nvPr>
            <p:ph type="body" sz="quarter" idx="3"/>
          </p:nvPr>
        </p:nvSpPr>
        <p:spPr bwMode="auto">
          <a:xfrm>
            <a:off x="466725" y="4416425"/>
            <a:ext cx="6076950" cy="4414838"/>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2059" name="Rectangle 11"/>
          <p:cNvSpPr>
            <a:spLocks noGrp="1" noChangeArrowheads="1"/>
          </p:cNvSpPr>
          <p:nvPr>
            <p:ph type="dt" idx="1"/>
          </p:nvPr>
        </p:nvSpPr>
        <p:spPr bwMode="auto">
          <a:xfrm>
            <a:off x="5530850" y="0"/>
            <a:ext cx="1479550" cy="309563"/>
          </a:xfrm>
          <a:prstGeom prst="rect">
            <a:avLst/>
          </a:prstGeom>
          <a:noFill/>
          <a:ln w="9525">
            <a:noFill/>
            <a:miter lim="800000"/>
            <a:headEnd/>
            <a:tailEnd/>
          </a:ln>
        </p:spPr>
        <p:txBody>
          <a:bodyPr vert="horz" wrap="square" lIns="93177" tIns="46589" rIns="93177" bIns="46589" numCol="1" anchor="t" anchorCtr="0" compatLnSpc="1">
            <a:prstTxWarp prst="textNoShape">
              <a:avLst/>
            </a:prstTxWarp>
          </a:bodyPr>
          <a:lstStyle>
            <a:lvl1pPr algn="r" defTabSz="931863" eaLnBrk="0" hangingPunct="0">
              <a:defRPr sz="1000">
                <a:latin typeface="Arial" charset="0"/>
              </a:defRPr>
            </a:lvl1pPr>
          </a:lstStyle>
          <a:p>
            <a:fld id="{5626D727-E9C7-430A-8854-3B0AB13C1163}" type="datetime1">
              <a:rPr lang="en-US" altLang="zh-CN"/>
              <a:pPr/>
              <a:t>1/6/2011</a:t>
            </a:fld>
            <a:endParaRPr lang="en-US" altLang="zh-CN"/>
          </a:p>
        </p:txBody>
      </p:sp>
      <p:sp>
        <p:nvSpPr>
          <p:cNvPr id="2060" name="Rectangle 12"/>
          <p:cNvSpPr>
            <a:spLocks noGrp="1" noChangeArrowheads="1"/>
          </p:cNvSpPr>
          <p:nvPr>
            <p:ph type="ftr" sz="quarter" idx="4"/>
          </p:nvPr>
        </p:nvSpPr>
        <p:spPr bwMode="auto">
          <a:xfrm>
            <a:off x="0" y="9064625"/>
            <a:ext cx="1246188" cy="231775"/>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l" defTabSz="931863" eaLnBrk="0" hangingPunct="0">
              <a:defRPr sz="1000">
                <a:latin typeface="Arial" charset="0"/>
              </a:defRPr>
            </a:lvl1pPr>
          </a:lstStyle>
          <a:p>
            <a:endParaRPr lang="en-US" altLang="zh-CN"/>
          </a:p>
        </p:txBody>
      </p:sp>
      <p:sp>
        <p:nvSpPr>
          <p:cNvPr id="2061" name="Rectangle 13"/>
          <p:cNvSpPr>
            <a:spLocks noGrp="1" noChangeArrowheads="1"/>
          </p:cNvSpPr>
          <p:nvPr>
            <p:ph type="sldNum" sz="quarter" idx="5"/>
          </p:nvPr>
        </p:nvSpPr>
        <p:spPr bwMode="auto">
          <a:xfrm>
            <a:off x="5764213" y="9064625"/>
            <a:ext cx="1246187" cy="231775"/>
          </a:xfrm>
          <a:prstGeom prst="rect">
            <a:avLst/>
          </a:prstGeom>
          <a:noFill/>
          <a:ln w="9525">
            <a:noFill/>
            <a:miter lim="800000"/>
            <a:headEnd/>
            <a:tailEnd/>
          </a:ln>
        </p:spPr>
        <p:txBody>
          <a:bodyPr vert="horz" wrap="square" lIns="93177" tIns="46589" rIns="93177" bIns="46589" numCol="1" anchor="b" anchorCtr="0" compatLnSpc="1">
            <a:prstTxWarp prst="textNoShape">
              <a:avLst/>
            </a:prstTxWarp>
          </a:bodyPr>
          <a:lstStyle>
            <a:lvl1pPr algn="r" defTabSz="931863" eaLnBrk="0" hangingPunct="0">
              <a:defRPr sz="1000">
                <a:latin typeface="Arial" charset="0"/>
              </a:defRPr>
            </a:lvl1pPr>
          </a:lstStyle>
          <a:p>
            <a:fld id="{7EF0FAB4-9914-43F1-AE7D-E0A52C599326}" type="slidenum">
              <a:rPr lang="en-US" altLang="zh-CN"/>
              <a:pPr/>
              <a:t>‹#›</a:t>
            </a:fld>
            <a:endParaRPr lang="en-US" altLang="zh-CN"/>
          </a:p>
        </p:txBody>
      </p:sp>
    </p:spTree>
  </p:cSld>
  <p:clrMap bg1="lt1" tx1="dk1" bg2="lt2" tx2="dk2" accent1="accent1" accent2="accent2" accent3="accent3" accent4="accent4" accent5="accent5" accent6="accent6" hlink="hlink" folHlink="folHlink"/>
  <p:hf hdr="0" ftr="0"/>
  <p:notesStyle>
    <a:lvl1pPr algn="l" rtl="0" eaLnBrk="0" fontAlgn="base" hangingPunct="0">
      <a:spcBef>
        <a:spcPct val="30000"/>
      </a:spcBef>
      <a:spcAft>
        <a:spcPct val="0"/>
      </a:spcAft>
      <a:defRPr kumimoji="1" sz="1200" kern="1200">
        <a:solidFill>
          <a:schemeClr val="tx1"/>
        </a:solidFill>
        <a:latin typeface="Arial" charset="0"/>
        <a:ea typeface="+mn-ea"/>
        <a:cs typeface="+mn-cs"/>
      </a:defRPr>
    </a:lvl1pPr>
    <a:lvl2pPr marL="457200" algn="l" rtl="0" eaLnBrk="0" fontAlgn="base" hangingPunct="0">
      <a:spcBef>
        <a:spcPct val="30000"/>
      </a:spcBef>
      <a:spcAft>
        <a:spcPct val="0"/>
      </a:spcAft>
      <a:defRPr kumimoji="1" sz="1200" kern="1200">
        <a:solidFill>
          <a:schemeClr val="tx1"/>
        </a:solidFill>
        <a:latin typeface="Arial" charset="0"/>
        <a:ea typeface="+mn-ea"/>
        <a:cs typeface="+mn-cs"/>
      </a:defRPr>
    </a:lvl2pPr>
    <a:lvl3pPr marL="914400" algn="l" rtl="0" eaLnBrk="0" fontAlgn="base" hangingPunct="0">
      <a:spcBef>
        <a:spcPct val="30000"/>
      </a:spcBef>
      <a:spcAft>
        <a:spcPct val="0"/>
      </a:spcAft>
      <a:defRPr kumimoji="1" sz="1200" kern="1200">
        <a:solidFill>
          <a:schemeClr val="tx1"/>
        </a:solidFill>
        <a:latin typeface="Arial" charset="0"/>
        <a:ea typeface="+mn-ea"/>
        <a:cs typeface="+mn-cs"/>
      </a:defRPr>
    </a:lvl3pPr>
    <a:lvl4pPr marL="1371600" algn="l" rtl="0" eaLnBrk="0" fontAlgn="base" hangingPunct="0">
      <a:spcBef>
        <a:spcPct val="30000"/>
      </a:spcBef>
      <a:spcAft>
        <a:spcPct val="0"/>
      </a:spcAft>
      <a:defRPr kumimoji="1" sz="1200" kern="1200">
        <a:solidFill>
          <a:schemeClr val="tx1"/>
        </a:solidFill>
        <a:latin typeface="Arial" charset="0"/>
        <a:ea typeface="+mn-ea"/>
        <a:cs typeface="+mn-cs"/>
      </a:defRPr>
    </a:lvl4pPr>
    <a:lvl5pPr marL="1828800" algn="l" rtl="0" eaLnBrk="0" fontAlgn="base" hangingPunct="0">
      <a:spcBef>
        <a:spcPct val="30000"/>
      </a:spcBef>
      <a:spcAft>
        <a:spcPct val="0"/>
      </a:spcAft>
      <a:defRPr kumimoji="1"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
        <p:nvSpPr>
          <p:cNvPr id="890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89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altLang="zh-CN" smtClean="0"/>
              <a:t>Click to edit Master title style</a:t>
            </a:r>
            <a:endParaRPr lang="zh-CN" alt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457200" y="1500188"/>
            <a:ext cx="4000500" cy="505301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altLang="zh-CN" smtClean="0"/>
              <a:t>MRP-UT-</a:t>
            </a:r>
            <a:endParaRPr lang="en-US" altLang="zh-CN"/>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MRP-UT-</a:t>
            </a:r>
            <a:endParaRPr lang="en-US" altLang="zh-CN"/>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altLang="zh-CN" smtClean="0"/>
              <a:t>MRP-UT-</a:t>
            </a:r>
            <a:endParaRPr lang="en-US" altLang="zh-CN"/>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altLang="zh-CN" smtClean="0"/>
              <a:t>MRP-UT-</a:t>
            </a:r>
            <a:endParaRPr lang="en-US" altLang="zh-CN"/>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altLang="zh-CN" smtClean="0"/>
              <a:t>MRP-UT-</a:t>
            </a:r>
            <a:endParaRPr lang="en-US" altLang="zh-CN"/>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altLang="zh-CN" smtClean="0"/>
              <a:t>MRP-UT-</a:t>
            </a:r>
            <a:endParaRPr lang="en-US" altLang="zh-CN"/>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idx="1"/>
          </p:nvPr>
        </p:nvSpPr>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89091"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ltLang="zh-CN"/>
              <a:t>Click to edit Master title style</a:t>
            </a:r>
          </a:p>
        </p:txBody>
      </p:sp>
      <p:sp>
        <p:nvSpPr>
          <p:cNvPr id="89092"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ltLang="zh-CN"/>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altLang="zh-CN" smtClean="0"/>
              <a:t>Click to edit Master title style</a:t>
            </a:r>
            <a:endParaRPr lang="zh-CN" altLang="en-US"/>
          </a:p>
        </p:txBody>
      </p:sp>
      <p:sp>
        <p:nvSpPr>
          <p:cNvPr id="3" name="Text Placeholder 2"/>
          <p:cNvSpPr>
            <a:spLocks noGrp="1"/>
          </p:cNvSpPr>
          <p:nvPr>
            <p:ph type="body" sz="half" idx="1"/>
          </p:nvPr>
        </p:nvSpPr>
        <p:spPr>
          <a:xfrm>
            <a:off x="457200" y="1500188"/>
            <a:ext cx="4000500" cy="505301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ltLang="zh-CN" smtClean="0"/>
              <a:t>Click to edit Master text styles</a:t>
            </a:r>
          </a:p>
        </p:txBody>
      </p:sp>
      <p:sp>
        <p:nvSpPr>
          <p:cNvPr id="4"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ltLang="zh-CN" smtClean="0"/>
              <a:t>Click to edit Master title style</a:t>
            </a:r>
            <a:endParaRPr lang="zh-CN" alt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7"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zh-CN" smtClean="0"/>
              <a:t>Click to edit Master title style</a:t>
            </a:r>
            <a:endParaRPr lang="zh-CN" altLang="en-US"/>
          </a:p>
        </p:txBody>
      </p:sp>
      <p:sp>
        <p:nvSpPr>
          <p:cNvPr id="3"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altLang="zh-CN" smtClean="0"/>
              <a:t>Click to edit Master title style</a:t>
            </a:r>
            <a:endParaRPr lang="zh-CN" alt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altLang="zh-CN" smtClean="0"/>
              <a:t>Click to edit Master title style</a:t>
            </a:r>
            <a:endParaRPr lang="zh-CN" alt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ltLang="zh-CN" smtClean="0"/>
              <a:t>Click to edit Master text styles</a:t>
            </a:r>
          </a:p>
        </p:txBody>
      </p:sp>
      <p:sp>
        <p:nvSpPr>
          <p:cNvPr id="5" name="Rectangle 6"/>
          <p:cNvSpPr>
            <a:spLocks noGrp="1" noChangeArrowheads="1"/>
          </p:cNvSpPr>
          <p:nvPr>
            <p:ph type="ftr" sz="quarter" idx="10"/>
          </p:nvPr>
        </p:nvSpPr>
        <p:spPr>
          <a:ln/>
        </p:spPr>
        <p:txBody>
          <a:bodyPr/>
          <a:lstStyle>
            <a:lvl1pPr>
              <a:defRPr/>
            </a:lvl1pPr>
          </a:lstStyle>
          <a:p>
            <a:r>
              <a:rPr lang="en-US" altLang="zh-CN"/>
              <a:t>MRP-UT-</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image" Target="../media/image3.png"/><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zh-CN" altLang="zh-CN"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8068" name="Text Box 4"/>
          <p:cNvSpPr txBox="1">
            <a:spLocks noChangeArrowheads="1"/>
          </p:cNvSpPr>
          <p:nvPr/>
        </p:nvSpPr>
        <p:spPr bwMode="auto">
          <a:xfrm>
            <a:off x="0" y="6556375"/>
            <a:ext cx="1143000" cy="244475"/>
          </a:xfrm>
          <a:prstGeom prst="rect">
            <a:avLst/>
          </a:prstGeom>
          <a:noFill/>
          <a:ln w="9525">
            <a:noFill/>
            <a:miter lim="800000"/>
            <a:headEnd/>
            <a:tailEnd/>
          </a:ln>
          <a:effectLst/>
        </p:spPr>
        <p:txBody>
          <a:bodyPr>
            <a:spAutoFit/>
          </a:bodyPr>
          <a:lstStyle/>
          <a:p>
            <a:pPr algn="l">
              <a:spcBef>
                <a:spcPct val="50000"/>
              </a:spcBef>
              <a:defRPr/>
            </a:pPr>
            <a:r>
              <a:rPr lang="en-US" altLang="zh-CN" sz="1000">
                <a:solidFill>
                  <a:schemeClr val="bg2"/>
                </a:solidFill>
                <a:ea typeface="宋体" charset="-122"/>
              </a:rPr>
              <a:t>QAD Proprietary</a:t>
            </a:r>
          </a:p>
        </p:txBody>
      </p:sp>
      <p:pic>
        <p:nvPicPr>
          <p:cNvPr id="1029" name="Picture 5" descr="pg2_graphic"/>
          <p:cNvPicPr>
            <a:picLocks noChangeAspect="1" noChangeArrowheads="1"/>
          </p:cNvPicPr>
          <p:nvPr/>
        </p:nvPicPr>
        <p:blipFill>
          <a:blip r:embed="rId14"/>
          <a:srcRect/>
          <a:stretch>
            <a:fillRect/>
          </a:stretch>
        </p:blipFill>
        <p:spPr bwMode="auto">
          <a:xfrm>
            <a:off x="0" y="0"/>
            <a:ext cx="9144000" cy="571500"/>
          </a:xfrm>
          <a:prstGeom prst="rect">
            <a:avLst/>
          </a:prstGeom>
          <a:noFill/>
          <a:ln w="9525">
            <a:noFill/>
            <a:miter lim="800000"/>
            <a:headEnd/>
            <a:tailEnd/>
          </a:ln>
        </p:spPr>
      </p:pic>
      <p:sp>
        <p:nvSpPr>
          <p:cNvPr id="88070" name="Rectangle 6"/>
          <p:cNvSpPr>
            <a:spLocks noGrp="1" noChangeArrowheads="1"/>
          </p:cNvSpPr>
          <p:nvPr>
            <p:ph type="ftr" sz="quarter" idx="3"/>
          </p:nvPr>
        </p:nvSpPr>
        <p:spPr bwMode="auto">
          <a:xfrm>
            <a:off x="7304088" y="6599238"/>
            <a:ext cx="1744662" cy="263525"/>
          </a:xfrm>
          <a:prstGeom prst="rect">
            <a:avLst/>
          </a:prstGeom>
          <a:noFill/>
          <a:ln w="9525">
            <a:noFill/>
            <a:miter lim="800000"/>
            <a:headEnd/>
            <a:tailEnd/>
          </a:ln>
          <a:effectLst/>
        </p:spPr>
        <p:txBody>
          <a:bodyPr vert="horz" wrap="square" lIns="86493" tIns="43247" rIns="86493" bIns="43247" numCol="1" anchor="t" anchorCtr="0" compatLnSpc="1">
            <a:prstTxWarp prst="textNoShape">
              <a:avLst/>
            </a:prstTxWarp>
          </a:bodyPr>
          <a:lstStyle>
            <a:lvl1pPr algn="r" eaLnBrk="0" hangingPunct="0">
              <a:defRPr sz="800">
                <a:latin typeface="Arial" charset="0"/>
                <a:ea typeface="宋体" charset="-122"/>
              </a:defRPr>
            </a:lvl1pPr>
          </a:lstStyle>
          <a:p>
            <a:r>
              <a:rPr lang="en-US" altLang="zh-CN"/>
              <a:t>MRP-UT-</a:t>
            </a:r>
          </a:p>
        </p:txBody>
      </p:sp>
    </p:spTree>
  </p:cSld>
  <p:clrMap bg1="lt1" tx1="dk1" bg2="lt2" tx2="dk2" accent1="accent1" accent2="accent2" accent3="accent3" accent4="accent4" accent5="accent5" accent6="accent6" hlink="hlink" folHlink="folHlink"/>
  <p:sldLayoutIdLst>
    <p:sldLayoutId id="2147483675"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r>
              <a:rPr lang="en-US" altLang="zh-CN" smtClean="0"/>
              <a:t>MRP-UT-</a:t>
            </a:r>
            <a:endParaRPr lang="en-US" altLang="zh-CN"/>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r>
              <a:rPr lang="en-US" altLang="zh-CN" smtClean="0"/>
              <a:t>MRP UTILITIES   </a:t>
            </a:r>
            <a:endParaRPr lang="en-US" altLang="zh-CN" smtClean="0"/>
          </a:p>
        </p:txBody>
      </p:sp>
      <p:sp>
        <p:nvSpPr>
          <p:cNvPr id="11" name="Text Placeholder 10"/>
          <p:cNvSpPr>
            <a:spLocks noGrp="1"/>
          </p:cNvSpPr>
          <p:nvPr>
            <p:ph type="body" sz="quarter" idx="10"/>
          </p:nvPr>
        </p:nvSpPr>
        <p:spPr/>
        <p:txBody>
          <a:bodyPr/>
          <a:lstStyle/>
          <a:p>
            <a:endParaRPr lang="en-US"/>
          </a:p>
        </p:txBody>
      </p:sp>
      <p:sp>
        <p:nvSpPr>
          <p:cNvPr id="12" name="Text Placeholder 11"/>
          <p:cNvSpPr>
            <a:spLocks noGrp="1"/>
          </p:cNvSpPr>
          <p:nvPr>
            <p:ph type="body" sz="quarter" idx="11"/>
          </p:nvPr>
        </p:nvSpPr>
        <p:spPr/>
        <p:txBody>
          <a:bodyPr/>
          <a:lstStyle/>
          <a:p>
            <a:endParaRPr lang="en-US"/>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5"/>
          <p:cNvSpPr>
            <a:spLocks noGrp="1" noChangeArrowheads="1"/>
          </p:cNvSpPr>
          <p:nvPr>
            <p:ph type="title"/>
          </p:nvPr>
        </p:nvSpPr>
        <p:spPr/>
        <p:txBody>
          <a:bodyPr/>
          <a:lstStyle/>
          <a:p>
            <a:r>
              <a:rPr lang="en-US" altLang="zh-CN" smtClean="0"/>
              <a:t>23.22 Low Level Code Update</a:t>
            </a:r>
            <a:endParaRPr lang="en-US" altLang="zh-CN" smtClean="0"/>
          </a:p>
        </p:txBody>
      </p:sp>
      <p:sp>
        <p:nvSpPr>
          <p:cNvPr id="12290" name="Footer Placeholder 3"/>
          <p:cNvSpPr>
            <a:spLocks noGrp="1"/>
          </p:cNvSpPr>
          <p:nvPr>
            <p:ph type="ftr" sz="quarter" idx="10"/>
          </p:nvPr>
        </p:nvSpPr>
        <p:spPr/>
        <p:txBody>
          <a:bodyPr/>
          <a:lstStyle/>
          <a:p>
            <a:r>
              <a:rPr lang="en-US" altLang="zh-CN" smtClean="0"/>
              <a:t>MRP-UT-100</a:t>
            </a:r>
            <a:endParaRPr lang="en-US" altLang="zh-CN"/>
          </a:p>
        </p:txBody>
      </p:sp>
      <p:pic>
        <p:nvPicPr>
          <p:cNvPr id="12292" name="Picture 9"/>
          <p:cNvPicPr>
            <a:picLocks noChangeAspect="1" noChangeArrowheads="1"/>
          </p:cNvPicPr>
          <p:nvPr/>
        </p:nvPicPr>
        <p:blipFill>
          <a:blip r:embed="rId2"/>
          <a:srcRect/>
          <a:stretch>
            <a:fillRect/>
          </a:stretch>
        </p:blipFill>
        <p:spPr bwMode="auto">
          <a:xfrm>
            <a:off x="1762125" y="2333625"/>
            <a:ext cx="5619750" cy="1638300"/>
          </a:xfrm>
          <a:prstGeom prst="rect">
            <a:avLst/>
          </a:prstGeom>
          <a:noFill/>
          <a:ln w="9525" algn="ctr">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p:txBody>
          <a:bodyPr/>
          <a:lstStyle/>
          <a:p>
            <a:r>
              <a:rPr lang="en-US" altLang="zh-CN" smtClean="0"/>
              <a:t>Program mrllup.p, the program where the recalculations are made, is a program that can be run as a utility (23.22) and is a pre-processor to any MRP runs. The in_level, Low Level Codes, need to be updated and recalculated based on changes to other structures such as Networks, BOM and         Formula codes and Product structures.</a:t>
            </a:r>
            <a:endParaRPr lang="en-US" altLang="zh-CN" smtClean="0"/>
          </a:p>
        </p:txBody>
      </p:sp>
      <p:sp>
        <p:nvSpPr>
          <p:cNvPr id="13315" name="Rectangle 2"/>
          <p:cNvSpPr>
            <a:spLocks noGrp="1" noChangeArrowheads="1"/>
          </p:cNvSpPr>
          <p:nvPr>
            <p:ph type="title"/>
          </p:nvPr>
        </p:nvSpPr>
        <p:spPr/>
        <p:txBody>
          <a:bodyPr/>
          <a:lstStyle/>
          <a:p>
            <a:r>
              <a:rPr lang="en-US" altLang="zh-CN" smtClean="0"/>
              <a:t>23.22 Low Level Code Update</a:t>
            </a:r>
            <a:endParaRPr lang="en-US" altLang="zh-CN" smtClean="0"/>
          </a:p>
        </p:txBody>
      </p:sp>
      <p:sp>
        <p:nvSpPr>
          <p:cNvPr id="13314" name="Footer Placeholder 3"/>
          <p:cNvSpPr>
            <a:spLocks noGrp="1"/>
          </p:cNvSpPr>
          <p:nvPr>
            <p:ph type="ftr" sz="quarter" idx="10"/>
          </p:nvPr>
        </p:nvSpPr>
        <p:spPr/>
        <p:txBody>
          <a:bodyPr/>
          <a:lstStyle/>
          <a:p>
            <a:r>
              <a:rPr lang="en-US" altLang="zh-CN" smtClean="0"/>
              <a:t>MRP-UT-110</a:t>
            </a:r>
            <a:endParaRPr lang="en-US" altLang="zh-CN"/>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0" name="Rectangle 3"/>
          <p:cNvSpPr>
            <a:spLocks noGrp="1" noChangeArrowheads="1"/>
          </p:cNvSpPr>
          <p:nvPr>
            <p:ph idx="1"/>
          </p:nvPr>
        </p:nvSpPr>
        <p:spPr/>
        <p:txBody>
          <a:bodyPr>
            <a:normAutofit lnSpcReduction="10000"/>
          </a:bodyPr>
          <a:lstStyle/>
          <a:p>
            <a:r>
              <a:rPr lang="en-US" altLang="zh-CN" b="1" dirty="0" smtClean="0"/>
              <a:t>Program </a:t>
            </a:r>
            <a:r>
              <a:rPr lang="en-US" altLang="zh-CN" b="1" dirty="0" err="1" smtClean="0"/>
              <a:t>mrllup.p</a:t>
            </a:r>
            <a:r>
              <a:rPr lang="en-US" altLang="zh-CN" b="1" dirty="0" smtClean="0"/>
              <a:t> is called from and executed in:</a:t>
            </a:r>
            <a:r>
              <a:rPr lang="en-US" altLang="zh-CN" dirty="0" smtClean="0"/>
              <a:t/>
            </a:r>
            <a:br>
              <a:rPr lang="en-US" altLang="zh-CN" dirty="0" smtClean="0"/>
            </a:br>
            <a:r>
              <a:rPr lang="fr-FR" altLang="zh-CN" dirty="0" smtClean="0"/>
              <a:t>12.13.1 Net Change Distribution Plan</a:t>
            </a:r>
            <a:br>
              <a:rPr lang="fr-FR" altLang="zh-CN" dirty="0" smtClean="0"/>
            </a:br>
            <a:r>
              <a:rPr lang="fr-FR" altLang="zh-CN" dirty="0" smtClean="0"/>
              <a:t>12.13.2 </a:t>
            </a:r>
            <a:r>
              <a:rPr lang="fr-FR" altLang="zh-CN" dirty="0" err="1" smtClean="0"/>
              <a:t>Regenerative</a:t>
            </a:r>
            <a:r>
              <a:rPr lang="fr-FR" altLang="zh-CN" dirty="0" smtClean="0"/>
              <a:t> Distribution Plan</a:t>
            </a:r>
            <a:br>
              <a:rPr lang="fr-FR" altLang="zh-CN" dirty="0" smtClean="0"/>
            </a:br>
            <a:r>
              <a:rPr lang="fr-FR" altLang="zh-CN" dirty="0" smtClean="0"/>
              <a:t>12.13.3 </a:t>
            </a:r>
            <a:r>
              <a:rPr lang="fr-FR" altLang="zh-CN" dirty="0" err="1" smtClean="0"/>
              <a:t>Selective</a:t>
            </a:r>
            <a:r>
              <a:rPr lang="fr-FR" altLang="zh-CN" dirty="0" smtClean="0"/>
              <a:t> Distribution Plan</a:t>
            </a:r>
            <a:br>
              <a:rPr lang="fr-FR" altLang="zh-CN" dirty="0" smtClean="0"/>
            </a:br>
            <a:r>
              <a:rPr lang="fr-FR" altLang="zh-CN" dirty="0" smtClean="0"/>
              <a:t>23.1 Net Change </a:t>
            </a:r>
            <a:r>
              <a:rPr lang="fr-FR" altLang="zh-CN" dirty="0" err="1" smtClean="0"/>
              <a:t>Materials</a:t>
            </a:r>
            <a:r>
              <a:rPr lang="fr-FR" altLang="zh-CN" dirty="0" smtClean="0"/>
              <a:t> Plan</a:t>
            </a:r>
            <a:br>
              <a:rPr lang="fr-FR" altLang="zh-CN" dirty="0" smtClean="0"/>
            </a:br>
            <a:r>
              <a:rPr lang="fr-FR" altLang="zh-CN" dirty="0" smtClean="0"/>
              <a:t>23.2 </a:t>
            </a:r>
            <a:r>
              <a:rPr lang="fr-FR" altLang="zh-CN" dirty="0" err="1" smtClean="0"/>
              <a:t>Regenerate</a:t>
            </a:r>
            <a:r>
              <a:rPr lang="fr-FR" altLang="zh-CN" dirty="0" smtClean="0"/>
              <a:t> </a:t>
            </a:r>
            <a:r>
              <a:rPr lang="fr-FR" altLang="zh-CN" dirty="0" err="1" smtClean="0"/>
              <a:t>Materials</a:t>
            </a:r>
            <a:r>
              <a:rPr lang="fr-FR" altLang="zh-CN" dirty="0" smtClean="0"/>
              <a:t> Plan</a:t>
            </a:r>
            <a:br>
              <a:rPr lang="fr-FR" altLang="zh-CN" dirty="0" smtClean="0"/>
            </a:br>
            <a:r>
              <a:rPr lang="fr-FR" altLang="zh-CN" dirty="0" smtClean="0"/>
              <a:t>23.3 </a:t>
            </a:r>
            <a:r>
              <a:rPr lang="fr-FR" altLang="zh-CN" dirty="0" err="1" smtClean="0"/>
              <a:t>Selective</a:t>
            </a:r>
            <a:r>
              <a:rPr lang="fr-FR" altLang="zh-CN" dirty="0" smtClean="0"/>
              <a:t> </a:t>
            </a:r>
            <a:r>
              <a:rPr lang="fr-FR" altLang="zh-CN" dirty="0" err="1" smtClean="0"/>
              <a:t>Materials</a:t>
            </a:r>
            <a:r>
              <a:rPr lang="fr-FR" altLang="zh-CN" dirty="0" smtClean="0"/>
              <a:t> Plan</a:t>
            </a:r>
            <a:br>
              <a:rPr lang="fr-FR" altLang="zh-CN" dirty="0" smtClean="0"/>
            </a:br>
            <a:r>
              <a:rPr lang="fr-FR" altLang="zh-CN" dirty="0" smtClean="0"/>
              <a:t>23.22 </a:t>
            </a:r>
            <a:r>
              <a:rPr lang="fr-FR" altLang="zh-CN" dirty="0" err="1" smtClean="0"/>
              <a:t>Low</a:t>
            </a:r>
            <a:r>
              <a:rPr lang="fr-FR" altLang="zh-CN" dirty="0" smtClean="0"/>
              <a:t> </a:t>
            </a:r>
            <a:r>
              <a:rPr lang="fr-FR" altLang="zh-CN" dirty="0" err="1" smtClean="0"/>
              <a:t>Level</a:t>
            </a:r>
            <a:r>
              <a:rPr lang="fr-FR" altLang="zh-CN" dirty="0" smtClean="0"/>
              <a:t> Code Update</a:t>
            </a:r>
            <a:br>
              <a:rPr lang="fr-FR" altLang="zh-CN" dirty="0" smtClean="0"/>
            </a:br>
            <a:r>
              <a:rPr lang="fr-FR" altLang="zh-CN" b="1" dirty="0" err="1" smtClean="0"/>
              <a:t>Also</a:t>
            </a:r>
            <a:r>
              <a:rPr lang="fr-FR" altLang="zh-CN" b="1" dirty="0" smtClean="0"/>
              <a:t> In:</a:t>
            </a:r>
            <a:r>
              <a:rPr lang="fr-FR" altLang="zh-CN" dirty="0" smtClean="0"/>
              <a:t/>
            </a:r>
            <a:br>
              <a:rPr lang="fr-FR" altLang="zh-CN" dirty="0" smtClean="0"/>
            </a:br>
            <a:r>
              <a:rPr lang="fr-FR" altLang="zh-CN" dirty="0" err="1" smtClean="0"/>
              <a:t>Kanban</a:t>
            </a:r>
            <a:r>
              <a:rPr lang="fr-FR" altLang="zh-CN" dirty="0" smtClean="0"/>
              <a:t> </a:t>
            </a:r>
            <a:r>
              <a:rPr lang="fr-FR" altLang="zh-CN" dirty="0" err="1" smtClean="0"/>
              <a:t>Functionality</a:t>
            </a:r>
            <a:r>
              <a:rPr lang="fr-FR" altLang="zh-CN" dirty="0" smtClean="0"/>
              <a:t/>
            </a:r>
            <a:br>
              <a:rPr lang="fr-FR" altLang="zh-CN" dirty="0" smtClean="0"/>
            </a:br>
            <a:r>
              <a:rPr lang="fr-FR" altLang="zh-CN" dirty="0" smtClean="0"/>
              <a:t>Flow Schedule </a:t>
            </a:r>
            <a:r>
              <a:rPr lang="fr-FR" altLang="zh-CN" dirty="0" err="1" smtClean="0"/>
              <a:t>Functionality</a:t>
            </a:r>
            <a:r>
              <a:rPr lang="fr-FR" altLang="zh-CN" dirty="0" smtClean="0"/>
              <a:t/>
            </a:r>
            <a:br>
              <a:rPr lang="fr-FR" altLang="zh-CN" dirty="0" smtClean="0"/>
            </a:br>
            <a:r>
              <a:rPr lang="fr-FR" altLang="zh-CN" dirty="0" smtClean="0"/>
              <a:t>and </a:t>
            </a:r>
            <a:r>
              <a:rPr lang="fr-FR" altLang="zh-CN" dirty="0" err="1" smtClean="0"/>
              <a:t>throughout</a:t>
            </a:r>
            <a:r>
              <a:rPr lang="fr-FR" altLang="zh-CN" dirty="0" smtClean="0"/>
              <a:t> the system in </a:t>
            </a:r>
            <a:r>
              <a:rPr lang="fr-FR" altLang="zh-CN" dirty="0" err="1" smtClean="0"/>
              <a:t>other</a:t>
            </a:r>
            <a:r>
              <a:rPr lang="fr-FR" altLang="zh-CN" dirty="0" smtClean="0"/>
              <a:t> </a:t>
            </a:r>
            <a:r>
              <a:rPr lang="fr-FR" altLang="zh-CN" dirty="0" err="1" smtClean="0"/>
              <a:t>functions</a:t>
            </a:r>
            <a:r>
              <a:rPr lang="fr-FR" altLang="zh-CN" dirty="0" smtClean="0"/>
              <a:t>. </a:t>
            </a:r>
            <a:endParaRPr lang="en-US" altLang="zh-CN" dirty="0" smtClean="0"/>
          </a:p>
        </p:txBody>
      </p:sp>
      <p:sp>
        <p:nvSpPr>
          <p:cNvPr id="14339" name="Rectangle 2"/>
          <p:cNvSpPr>
            <a:spLocks noGrp="1" noChangeArrowheads="1"/>
          </p:cNvSpPr>
          <p:nvPr>
            <p:ph type="title"/>
          </p:nvPr>
        </p:nvSpPr>
        <p:spPr/>
        <p:txBody>
          <a:bodyPr/>
          <a:lstStyle/>
          <a:p>
            <a:r>
              <a:rPr lang="en-US" altLang="zh-CN" smtClean="0"/>
              <a:t>23.22 Low Level Code Update</a:t>
            </a:r>
            <a:endParaRPr lang="en-US" altLang="zh-CN" smtClean="0"/>
          </a:p>
        </p:txBody>
      </p:sp>
      <p:sp>
        <p:nvSpPr>
          <p:cNvPr id="14338" name="Footer Placeholder 3"/>
          <p:cNvSpPr>
            <a:spLocks noGrp="1"/>
          </p:cNvSpPr>
          <p:nvPr>
            <p:ph type="ftr" sz="quarter" idx="10"/>
          </p:nvPr>
        </p:nvSpPr>
        <p:spPr/>
        <p:txBody>
          <a:bodyPr/>
          <a:lstStyle/>
          <a:p>
            <a:r>
              <a:rPr lang="en-US" altLang="zh-CN" smtClean="0"/>
              <a:t>MRP-UT-120</a:t>
            </a:r>
            <a:endParaRPr lang="en-US" altLang="zh-CN"/>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457200" y="95250"/>
            <a:ext cx="8153400" cy="881063"/>
          </a:xfrm>
        </p:spPr>
        <p:txBody>
          <a:bodyPr/>
          <a:lstStyle/>
          <a:p>
            <a:r>
              <a:rPr lang="en-US" altLang="zh-CN" dirty="0" smtClean="0"/>
              <a:t>23.22 Low Level Code Update</a:t>
            </a:r>
            <a:endParaRPr lang="en-US" altLang="zh-CN" dirty="0" smtClean="0"/>
          </a:p>
        </p:txBody>
      </p:sp>
      <p:sp>
        <p:nvSpPr>
          <p:cNvPr id="15364" name="Rectangle 3"/>
          <p:cNvSpPr>
            <a:spLocks noGrp="1" noChangeArrowheads="1"/>
          </p:cNvSpPr>
          <p:nvPr>
            <p:ph type="body" sz="half" idx="1"/>
          </p:nvPr>
        </p:nvSpPr>
        <p:spPr>
          <a:xfrm>
            <a:off x="466725" y="1014413"/>
            <a:ext cx="8267700" cy="1585912"/>
          </a:xfrm>
        </p:spPr>
        <p:txBody>
          <a:bodyPr/>
          <a:lstStyle/>
          <a:p>
            <a:r>
              <a:rPr lang="en-US" altLang="zh-CN" dirty="0" smtClean="0"/>
              <a:t>Output: The output from MRP/DRP 12.1,2,3 and 23.1,2,3</a:t>
            </a:r>
            <a:endParaRPr lang="en-US" altLang="zh-CN" dirty="0" smtClean="0"/>
          </a:p>
        </p:txBody>
      </p:sp>
      <p:pic>
        <p:nvPicPr>
          <p:cNvPr id="69636" name="Picture 4"/>
          <p:cNvPicPr>
            <a:picLocks noGrp="1" noChangeAspect="1" noChangeArrowheads="1"/>
          </p:cNvPicPr>
          <p:nvPr>
            <p:ph sz="half" idx="2"/>
          </p:nvPr>
        </p:nvPicPr>
        <p:blipFill>
          <a:blip r:embed="rId2"/>
          <a:srcRect/>
          <a:stretch>
            <a:fillRect/>
          </a:stretch>
        </p:blipFill>
        <p:spPr>
          <a:xfrm>
            <a:off x="1019174" y="2028394"/>
            <a:ext cx="6772276" cy="4185757"/>
          </a:xfrm>
        </p:spPr>
      </p:pic>
      <p:sp>
        <p:nvSpPr>
          <p:cNvPr id="15362" name="Footer Placeholder 4"/>
          <p:cNvSpPr>
            <a:spLocks noGrp="1"/>
          </p:cNvSpPr>
          <p:nvPr>
            <p:ph type="ftr" sz="quarter" idx="10"/>
          </p:nvPr>
        </p:nvSpPr>
        <p:spPr/>
        <p:txBody>
          <a:bodyPr/>
          <a:lstStyle/>
          <a:p>
            <a:r>
              <a:rPr lang="en-US" altLang="zh-CN" smtClean="0"/>
              <a:t>MRP-UT-130</a:t>
            </a:r>
            <a:endParaRPr lang="en-US" altLang="zh-CN"/>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nvPr>
        </p:nvSpPr>
        <p:spPr>
          <a:xfrm>
            <a:off x="457200" y="95250"/>
            <a:ext cx="8153400" cy="881063"/>
          </a:xfrm>
        </p:spPr>
        <p:txBody>
          <a:bodyPr/>
          <a:lstStyle/>
          <a:p>
            <a:r>
              <a:rPr lang="en-US" altLang="zh-CN" dirty="0" smtClean="0"/>
              <a:t>23.22 Low Level Code Update</a:t>
            </a:r>
            <a:endParaRPr lang="en-US" altLang="zh-CN" dirty="0" smtClean="0"/>
          </a:p>
        </p:txBody>
      </p:sp>
      <p:sp>
        <p:nvSpPr>
          <p:cNvPr id="16388" name="Rectangle 3"/>
          <p:cNvSpPr>
            <a:spLocks noGrp="1" noChangeArrowheads="1"/>
          </p:cNvSpPr>
          <p:nvPr>
            <p:ph type="body" sz="half" idx="1"/>
          </p:nvPr>
        </p:nvSpPr>
        <p:spPr>
          <a:xfrm>
            <a:off x="476249" y="957263"/>
            <a:ext cx="8067675" cy="1385887"/>
          </a:xfrm>
        </p:spPr>
        <p:txBody>
          <a:bodyPr/>
          <a:lstStyle/>
          <a:p>
            <a:r>
              <a:rPr lang="en-US" altLang="zh-CN" dirty="0" smtClean="0"/>
              <a:t>Output: The output 23.22</a:t>
            </a:r>
            <a:br>
              <a:rPr lang="en-US" altLang="zh-CN" dirty="0" smtClean="0"/>
            </a:br>
            <a:endParaRPr lang="en-US" altLang="zh-CN" dirty="0" smtClean="0"/>
          </a:p>
        </p:txBody>
      </p:sp>
      <p:pic>
        <p:nvPicPr>
          <p:cNvPr id="71684" name="Picture 4"/>
          <p:cNvPicPr>
            <a:picLocks noGrp="1" noChangeAspect="1" noChangeArrowheads="1"/>
          </p:cNvPicPr>
          <p:nvPr>
            <p:ph sz="half" idx="2"/>
          </p:nvPr>
        </p:nvPicPr>
        <p:blipFill>
          <a:blip r:embed="rId2"/>
          <a:srcRect/>
          <a:stretch>
            <a:fillRect/>
          </a:stretch>
        </p:blipFill>
        <p:spPr>
          <a:xfrm>
            <a:off x="266700" y="1758003"/>
            <a:ext cx="8703182" cy="1499547"/>
          </a:xfrm>
          <a:ln w="19050">
            <a:solidFill>
              <a:schemeClr val="tx1">
                <a:lumMod val="50000"/>
                <a:lumOff val="50000"/>
              </a:schemeClr>
            </a:solidFill>
          </a:ln>
        </p:spPr>
      </p:pic>
      <p:sp>
        <p:nvSpPr>
          <p:cNvPr id="16386" name="Footer Placeholder 4"/>
          <p:cNvSpPr>
            <a:spLocks noGrp="1"/>
          </p:cNvSpPr>
          <p:nvPr>
            <p:ph type="ftr" sz="quarter" idx="10"/>
          </p:nvPr>
        </p:nvSpPr>
        <p:spPr/>
        <p:txBody>
          <a:bodyPr/>
          <a:lstStyle/>
          <a:p>
            <a:r>
              <a:rPr lang="en-US" altLang="zh-CN" smtClean="0"/>
              <a:t>MRP-UT-140</a:t>
            </a:r>
            <a:endParaRPr lang="en-US" altLang="zh-CN"/>
          </a:p>
        </p:txBody>
      </p:sp>
      <p:sp>
        <p:nvSpPr>
          <p:cNvPr id="16390" name="Text Box 7"/>
          <p:cNvSpPr txBox="1">
            <a:spLocks noChangeArrowheads="1"/>
          </p:cNvSpPr>
          <p:nvPr/>
        </p:nvSpPr>
        <p:spPr bwMode="auto">
          <a:xfrm>
            <a:off x="379413" y="6099175"/>
            <a:ext cx="8377237" cy="457200"/>
          </a:xfrm>
          <a:prstGeom prst="rect">
            <a:avLst/>
          </a:prstGeom>
          <a:noFill/>
          <a:ln w="19050">
            <a:noFill/>
            <a:miter lim="800000"/>
            <a:headEnd/>
            <a:tailEnd/>
          </a:ln>
        </p:spPr>
        <p:txBody>
          <a:bodyPr>
            <a:spAutoFit/>
          </a:bodyPr>
          <a:lstStyle/>
          <a:p>
            <a:pPr algn="l" eaLnBrk="0" hangingPunct="0"/>
            <a:endParaRPr kumimoji="1" lang="zh-CN" altLang="zh-CN" sz="2400">
              <a:latin typeface="Verdana" pitchFamily="34" charset="0"/>
              <a:ea typeface="宋体" charset="-122"/>
            </a:endParaRPr>
          </a:p>
        </p:txBody>
      </p:sp>
      <p:sp>
        <p:nvSpPr>
          <p:cNvPr id="16391" name="Text Box 8"/>
          <p:cNvSpPr txBox="1">
            <a:spLocks noChangeArrowheads="1"/>
          </p:cNvSpPr>
          <p:nvPr/>
        </p:nvSpPr>
        <p:spPr bwMode="auto">
          <a:xfrm>
            <a:off x="769937" y="3709988"/>
            <a:ext cx="8002588" cy="1815882"/>
          </a:xfrm>
          <a:prstGeom prst="rect">
            <a:avLst/>
          </a:prstGeom>
          <a:noFill/>
          <a:ln w="19050">
            <a:noFill/>
            <a:miter lim="800000"/>
            <a:headEnd/>
            <a:tailEnd/>
          </a:ln>
        </p:spPr>
        <p:txBody>
          <a:bodyPr wrap="square">
            <a:spAutoFit/>
          </a:bodyPr>
          <a:lstStyle/>
          <a:p>
            <a:pPr algn="l" eaLnBrk="0" hangingPunct="0"/>
            <a:r>
              <a:rPr kumimoji="1" lang="en-US" altLang="zh-CN" dirty="0">
                <a:ea typeface="宋体" charset="-122"/>
              </a:rPr>
              <a:t>Invalid Item: No </a:t>
            </a:r>
            <a:r>
              <a:rPr kumimoji="1" lang="en-US" altLang="zh-CN" dirty="0" err="1">
                <a:ea typeface="宋体" charset="-122"/>
              </a:rPr>
              <a:t>pt_mstr</a:t>
            </a:r>
            <a:r>
              <a:rPr kumimoji="1" lang="en-US" altLang="zh-CN" dirty="0">
                <a:ea typeface="宋体" charset="-122"/>
              </a:rPr>
              <a:t> is available</a:t>
            </a:r>
            <a:br>
              <a:rPr kumimoji="1" lang="en-US" altLang="zh-CN" dirty="0">
                <a:ea typeface="宋体" charset="-122"/>
              </a:rPr>
            </a:br>
            <a:r>
              <a:rPr kumimoji="1" lang="en-US" altLang="zh-CN" dirty="0">
                <a:ea typeface="宋体" charset="-122"/>
              </a:rPr>
              <a:t>Invalid Site:  No </a:t>
            </a:r>
            <a:r>
              <a:rPr kumimoji="1" lang="en-US" altLang="zh-CN" dirty="0" err="1">
                <a:ea typeface="宋体" charset="-122"/>
              </a:rPr>
              <a:t>si_mstr</a:t>
            </a:r>
            <a:r>
              <a:rPr kumimoji="1" lang="en-US" altLang="zh-CN" dirty="0">
                <a:ea typeface="宋体" charset="-122"/>
              </a:rPr>
              <a:t> is available</a:t>
            </a:r>
          </a:p>
          <a:p>
            <a:pPr algn="l" eaLnBrk="0" hangingPunct="0"/>
            <a:r>
              <a:rPr kumimoji="1" lang="en-US" altLang="zh-CN" dirty="0">
                <a:ea typeface="宋体" charset="-122"/>
              </a:rPr>
              <a:t>Possibly Cyclic: Available </a:t>
            </a:r>
            <a:r>
              <a:rPr kumimoji="1" lang="en-US" altLang="zh-CN" dirty="0" err="1">
                <a:ea typeface="宋体" charset="-122"/>
              </a:rPr>
              <a:t>pt_mstr</a:t>
            </a:r>
            <a:r>
              <a:rPr kumimoji="1" lang="en-US" altLang="zh-CN" dirty="0">
                <a:ea typeface="宋体" charset="-122"/>
              </a:rPr>
              <a:t> and </a:t>
            </a:r>
            <a:r>
              <a:rPr kumimoji="1" lang="en-US" altLang="zh-CN" dirty="0" err="1">
                <a:ea typeface="宋体" charset="-122"/>
              </a:rPr>
              <a:t>si_mstr</a:t>
            </a:r>
            <a:r>
              <a:rPr kumimoji="1" lang="en-US" altLang="zh-CN" dirty="0">
                <a:ea typeface="宋体" charset="-122"/>
              </a:rPr>
              <a:t> and </a:t>
            </a:r>
            <a:br>
              <a:rPr kumimoji="1" lang="en-US" altLang="zh-CN" dirty="0">
                <a:ea typeface="宋体" charset="-122"/>
              </a:rPr>
            </a:br>
            <a:r>
              <a:rPr kumimoji="1" lang="en-US" altLang="zh-CN" dirty="0" err="1">
                <a:ea typeface="宋体" charset="-122"/>
              </a:rPr>
              <a:t>in_level</a:t>
            </a:r>
            <a:r>
              <a:rPr kumimoji="1" lang="en-US" altLang="zh-CN" dirty="0">
                <a:ea typeface="宋体" charset="-122"/>
              </a:rPr>
              <a:t> is unresolved.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6"/>
          <p:cNvSpPr>
            <a:spLocks noGrp="1" noChangeArrowheads="1"/>
          </p:cNvSpPr>
          <p:nvPr>
            <p:ph idx="1"/>
          </p:nvPr>
        </p:nvSpPr>
        <p:spPr>
          <a:xfrm>
            <a:off x="457200" y="1263085"/>
            <a:ext cx="8229600" cy="5061515"/>
          </a:xfrm>
        </p:spPr>
        <p:txBody>
          <a:bodyPr/>
          <a:lstStyle/>
          <a:p>
            <a:r>
              <a:rPr lang="en-US" altLang="zh-CN" dirty="0" smtClean="0"/>
              <a:t>Prior to ECO P45W (eB2 SP11, eB2.1 SP4 and eB3 SP1 (October, 2005)), due to abnormal termination of an MRP/DRP run, </a:t>
            </a:r>
            <a:r>
              <a:rPr lang="en-US" altLang="zh-CN" dirty="0" err="1" smtClean="0"/>
              <a:t>qad_wkfl’s</a:t>
            </a:r>
            <a:r>
              <a:rPr lang="en-US" altLang="zh-CN" dirty="0" smtClean="0"/>
              <a:t> would become stranded and the item/site represented by the </a:t>
            </a:r>
            <a:r>
              <a:rPr lang="en-US" altLang="zh-CN" dirty="0" err="1" smtClean="0"/>
              <a:t>qad_wkfl</a:t>
            </a:r>
            <a:r>
              <a:rPr lang="en-US" altLang="zh-CN" dirty="0" smtClean="0"/>
              <a:t> value would be by passed in the planning process. This required the user to execute a Progress query to search, the delete the stranded work files prior to running MRP/DRP. The scripts were never developed into a utility, but documented in a Solution (K-base). </a:t>
            </a:r>
          </a:p>
          <a:p>
            <a:endParaRPr lang="en-US" altLang="zh-CN" dirty="0" smtClean="0"/>
          </a:p>
        </p:txBody>
      </p:sp>
      <p:sp>
        <p:nvSpPr>
          <p:cNvPr id="17412" name="Rectangle 7"/>
          <p:cNvSpPr>
            <a:spLocks noGrp="1" noChangeArrowheads="1"/>
          </p:cNvSpPr>
          <p:nvPr>
            <p:ph type="title"/>
          </p:nvPr>
        </p:nvSpPr>
        <p:spPr>
          <a:xfrm>
            <a:off x="457200" y="316230"/>
            <a:ext cx="8229600" cy="708730"/>
          </a:xfrm>
        </p:spPr>
        <p:txBody>
          <a:bodyPr>
            <a:normAutofit fontScale="90000"/>
          </a:bodyPr>
          <a:lstStyle/>
          <a:p>
            <a:r>
              <a:rPr lang="en-US" altLang="zh-CN" dirty="0" smtClean="0"/>
              <a:t>Stranded </a:t>
            </a:r>
            <a:r>
              <a:rPr lang="en-US" altLang="zh-CN" dirty="0" err="1" smtClean="0"/>
              <a:t>qad_wkfl’s</a:t>
            </a:r>
            <a:r>
              <a:rPr lang="en-US" altLang="zh-CN" dirty="0" smtClean="0"/>
              <a:t/>
            </a:r>
            <a:br>
              <a:rPr lang="en-US" altLang="zh-CN" dirty="0" smtClean="0"/>
            </a:br>
            <a:r>
              <a:rPr lang="en-US" altLang="zh-CN" dirty="0" smtClean="0"/>
              <a:t>where qad_key1 = </a:t>
            </a:r>
            <a:r>
              <a:rPr lang="en-US" altLang="zh-CN" dirty="0" err="1" smtClean="0"/>
              <a:t>mrp</a:t>
            </a:r>
            <a:r>
              <a:rPr lang="en-US" altLang="zh-CN" dirty="0" smtClean="0"/>
              <a:t>/</a:t>
            </a:r>
            <a:r>
              <a:rPr lang="en-US" altLang="zh-CN" dirty="0" err="1" smtClean="0"/>
              <a:t>drp</a:t>
            </a:r>
            <a:r>
              <a:rPr lang="en-US" altLang="zh-CN" dirty="0" smtClean="0"/>
              <a:t>.</a:t>
            </a:r>
            <a:endParaRPr lang="en-US" altLang="zh-CN" dirty="0" smtClean="0"/>
          </a:p>
        </p:txBody>
      </p:sp>
      <p:sp>
        <p:nvSpPr>
          <p:cNvPr id="17410" name="Footer Placeholder 3"/>
          <p:cNvSpPr>
            <a:spLocks noGrp="1"/>
          </p:cNvSpPr>
          <p:nvPr>
            <p:ph type="ftr" sz="quarter" idx="10"/>
          </p:nvPr>
        </p:nvSpPr>
        <p:spPr/>
        <p:txBody>
          <a:bodyPr/>
          <a:lstStyle/>
          <a:p>
            <a:r>
              <a:rPr lang="en-US" altLang="zh-CN" smtClean="0"/>
              <a:t>MRP-UT-150</a:t>
            </a:r>
            <a:endParaRPr lang="en-US" altLang="zh-CN"/>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Rectangle 3"/>
          <p:cNvSpPr>
            <a:spLocks noGrp="1" noChangeArrowheads="1"/>
          </p:cNvSpPr>
          <p:nvPr>
            <p:ph idx="1"/>
          </p:nvPr>
        </p:nvSpPr>
        <p:spPr>
          <a:xfrm>
            <a:off x="457200" y="1053535"/>
            <a:ext cx="8229600" cy="5424523"/>
          </a:xfrm>
        </p:spPr>
        <p:txBody>
          <a:bodyPr>
            <a:normAutofit fontScale="85000" lnSpcReduction="10000"/>
          </a:bodyPr>
          <a:lstStyle/>
          <a:p>
            <a:r>
              <a:rPr lang="en-US" altLang="zh-CN" dirty="0" smtClean="0"/>
              <a:t>Progress Query (while MRP/DRP is not running) :</a:t>
            </a:r>
          </a:p>
          <a:p>
            <a:pPr>
              <a:buNone/>
            </a:pPr>
            <a:r>
              <a:rPr lang="en-US" altLang="zh-CN" dirty="0" smtClean="0"/>
              <a:t>     for each </a:t>
            </a:r>
            <a:r>
              <a:rPr lang="en-US" altLang="zh-CN" dirty="0" err="1" smtClean="0"/>
              <a:t>qad_wkfl</a:t>
            </a:r>
            <a:r>
              <a:rPr lang="en-US" altLang="zh-CN" dirty="0" smtClean="0"/>
              <a:t> where </a:t>
            </a:r>
          </a:p>
          <a:p>
            <a:pPr>
              <a:buNone/>
            </a:pPr>
            <a:r>
              <a:rPr lang="en-US" altLang="zh-CN" dirty="0" smtClean="0"/>
              <a:t>          qad_key1 = “</a:t>
            </a:r>
            <a:r>
              <a:rPr lang="en-US" altLang="zh-CN" dirty="0" err="1" smtClean="0"/>
              <a:t>mrp</a:t>
            </a:r>
            <a:r>
              <a:rPr lang="en-US" altLang="zh-CN" dirty="0" smtClean="0"/>
              <a:t>/</a:t>
            </a:r>
            <a:r>
              <a:rPr lang="en-US" altLang="zh-CN" dirty="0" err="1" smtClean="0"/>
              <a:t>drp</a:t>
            </a:r>
            <a:r>
              <a:rPr lang="en-US" altLang="zh-CN" dirty="0" smtClean="0"/>
              <a:t>”:</a:t>
            </a:r>
          </a:p>
          <a:p>
            <a:pPr>
              <a:buNone/>
            </a:pPr>
            <a:r>
              <a:rPr lang="en-US" altLang="zh-CN" dirty="0" smtClean="0"/>
              <a:t>          display </a:t>
            </a:r>
            <a:r>
              <a:rPr lang="en-US" altLang="zh-CN" dirty="0" err="1" smtClean="0"/>
              <a:t>qad_wkfl</a:t>
            </a:r>
            <a:r>
              <a:rPr lang="en-US" altLang="zh-CN" dirty="0" smtClean="0"/>
              <a:t> with side-labels 2 col.</a:t>
            </a:r>
          </a:p>
          <a:p>
            <a:pPr>
              <a:buNone/>
            </a:pPr>
            <a:r>
              <a:rPr lang="en-US" altLang="zh-CN" dirty="0" smtClean="0"/>
              <a:t>     end.</a:t>
            </a:r>
          </a:p>
          <a:p>
            <a:pPr>
              <a:buNone/>
            </a:pPr>
            <a:endParaRPr lang="en-US" altLang="zh-CN" dirty="0" smtClean="0"/>
          </a:p>
          <a:p>
            <a:pPr>
              <a:buNone/>
            </a:pPr>
            <a:r>
              <a:rPr lang="en-US" altLang="zh-CN" dirty="0" smtClean="0"/>
              <a:t>If data is returned then:</a:t>
            </a:r>
          </a:p>
          <a:p>
            <a:pPr>
              <a:buNone/>
            </a:pPr>
            <a:r>
              <a:rPr lang="en-US" altLang="zh-CN" dirty="0" smtClean="0"/>
              <a:t>         for each </a:t>
            </a:r>
            <a:r>
              <a:rPr lang="en-US" altLang="zh-CN" dirty="0" err="1" smtClean="0"/>
              <a:t>qad_wkfl</a:t>
            </a:r>
            <a:r>
              <a:rPr lang="en-US" altLang="zh-CN" dirty="0" smtClean="0"/>
              <a:t> where </a:t>
            </a:r>
          </a:p>
          <a:p>
            <a:pPr>
              <a:buNone/>
            </a:pPr>
            <a:r>
              <a:rPr lang="en-US" altLang="zh-CN" dirty="0" smtClean="0"/>
              <a:t>              qad_key1 = “</a:t>
            </a:r>
            <a:r>
              <a:rPr lang="en-US" altLang="zh-CN" dirty="0" err="1" smtClean="0"/>
              <a:t>mrp</a:t>
            </a:r>
            <a:r>
              <a:rPr lang="en-US" altLang="zh-CN" dirty="0" smtClean="0"/>
              <a:t>/</a:t>
            </a:r>
            <a:r>
              <a:rPr lang="en-US" altLang="zh-CN" dirty="0" err="1" smtClean="0"/>
              <a:t>drp</a:t>
            </a:r>
            <a:r>
              <a:rPr lang="en-US" altLang="zh-CN" dirty="0" smtClean="0"/>
              <a:t>”:</a:t>
            </a:r>
          </a:p>
          <a:p>
            <a:pPr>
              <a:buNone/>
            </a:pPr>
            <a:r>
              <a:rPr lang="en-US" altLang="zh-CN" dirty="0" smtClean="0"/>
              <a:t>              delete </a:t>
            </a:r>
            <a:r>
              <a:rPr lang="en-US" altLang="zh-CN" dirty="0" err="1" smtClean="0"/>
              <a:t>qad_wkfl</a:t>
            </a:r>
            <a:r>
              <a:rPr lang="en-US" altLang="zh-CN" dirty="0" smtClean="0"/>
              <a:t>.</a:t>
            </a:r>
          </a:p>
          <a:p>
            <a:pPr>
              <a:buNone/>
            </a:pPr>
            <a:r>
              <a:rPr lang="en-US" altLang="zh-CN" dirty="0" smtClean="0"/>
              <a:t>         end.</a:t>
            </a:r>
          </a:p>
          <a:p>
            <a:endParaRPr lang="en-US" altLang="zh-CN" dirty="0" smtClean="0"/>
          </a:p>
          <a:p>
            <a:pPr>
              <a:buNone/>
            </a:pPr>
            <a:r>
              <a:rPr lang="en-US" altLang="zh-CN" dirty="0" smtClean="0"/>
              <a:t>What Should be Done at Completion: Run MRP/DRP.</a:t>
            </a:r>
            <a:endParaRPr lang="en-US" altLang="zh-CN" dirty="0" smtClean="0"/>
          </a:p>
        </p:txBody>
      </p:sp>
      <p:sp>
        <p:nvSpPr>
          <p:cNvPr id="18436" name="Rectangle 7"/>
          <p:cNvSpPr>
            <a:spLocks noGrp="1" noChangeArrowheads="1"/>
          </p:cNvSpPr>
          <p:nvPr>
            <p:ph type="title"/>
          </p:nvPr>
        </p:nvSpPr>
        <p:spPr/>
        <p:txBody>
          <a:bodyPr>
            <a:normAutofit fontScale="90000"/>
          </a:bodyPr>
          <a:lstStyle/>
          <a:p>
            <a:r>
              <a:rPr lang="en-US" altLang="zh-CN" smtClean="0"/>
              <a:t>Stranded qad_wkfl’s</a:t>
            </a:r>
            <a:br>
              <a:rPr lang="en-US" altLang="zh-CN" smtClean="0"/>
            </a:br>
            <a:r>
              <a:rPr lang="en-US" altLang="zh-CN" smtClean="0"/>
              <a:t>where qad_key1 = mrp/drp.</a:t>
            </a:r>
            <a:endParaRPr lang="en-US" altLang="zh-CN" smtClean="0"/>
          </a:p>
        </p:txBody>
      </p:sp>
      <p:sp>
        <p:nvSpPr>
          <p:cNvPr id="18434" name="Footer Placeholder 3"/>
          <p:cNvSpPr>
            <a:spLocks noGrp="1"/>
          </p:cNvSpPr>
          <p:nvPr>
            <p:ph type="ftr" sz="quarter" idx="10"/>
          </p:nvPr>
        </p:nvSpPr>
        <p:spPr/>
        <p:txBody>
          <a:bodyPr/>
          <a:lstStyle/>
          <a:p>
            <a:r>
              <a:rPr lang="en-US" altLang="zh-CN" smtClean="0"/>
              <a:t>MRP-UT-160</a:t>
            </a:r>
            <a:endParaRPr lang="en-US" altLang="zh-CN"/>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9" name="Rectangle 3"/>
          <p:cNvSpPr>
            <a:spLocks noGrp="1" noChangeArrowheads="1"/>
          </p:cNvSpPr>
          <p:nvPr>
            <p:ph idx="1"/>
          </p:nvPr>
        </p:nvSpPr>
        <p:spPr>
          <a:xfrm>
            <a:off x="457200" y="1148785"/>
            <a:ext cx="8229600" cy="5424523"/>
          </a:xfrm>
        </p:spPr>
        <p:txBody>
          <a:bodyPr>
            <a:normAutofit fontScale="92500" lnSpcReduction="20000"/>
          </a:bodyPr>
          <a:lstStyle/>
          <a:p>
            <a:r>
              <a:rPr lang="en-US" altLang="zh-CN" dirty="0" smtClean="0"/>
              <a:t>After the introduction of P45W (eB2 SP11, eB2.1 SP4 and eB3 SP1 (October, 2005)), the above scripts were incorporated into program </a:t>
            </a:r>
            <a:r>
              <a:rPr lang="en-US" altLang="zh-CN" dirty="0" err="1" smtClean="0"/>
              <a:t>gpmpup.p</a:t>
            </a:r>
            <a:r>
              <a:rPr lang="en-US" altLang="zh-CN" dirty="0" smtClean="0"/>
              <a:t>, a subprogram called from all MRP/DRP executions.</a:t>
            </a:r>
          </a:p>
          <a:p>
            <a:pPr>
              <a:buNone/>
            </a:pPr>
            <a:r>
              <a:rPr lang="fr-FR" altLang="zh-CN" dirty="0" smtClean="0"/>
              <a:t>	12.13.1 Net Change Distribution Plan</a:t>
            </a:r>
            <a:endParaRPr lang="fr-FR" altLang="zh-CN" dirty="0" smtClean="0"/>
          </a:p>
          <a:p>
            <a:pPr>
              <a:buNone/>
            </a:pPr>
            <a:r>
              <a:rPr lang="en-US" altLang="zh-CN" dirty="0" smtClean="0"/>
              <a:t>	12.13.2 Regenerative Distribution Plan</a:t>
            </a:r>
          </a:p>
          <a:p>
            <a:pPr>
              <a:buNone/>
            </a:pPr>
            <a:r>
              <a:rPr lang="en-US" altLang="zh-CN" dirty="0" smtClean="0"/>
              <a:t>    12.13.3 Selective Distribution Plan</a:t>
            </a:r>
            <a:endParaRPr lang="en-US" altLang="zh-CN" dirty="0" smtClean="0"/>
          </a:p>
          <a:p>
            <a:pPr>
              <a:buNone/>
            </a:pPr>
            <a:r>
              <a:rPr lang="en-US" altLang="zh-CN" dirty="0" smtClean="0"/>
              <a:t>	23.1 Net Change Materials Plan </a:t>
            </a:r>
          </a:p>
          <a:p>
            <a:pPr>
              <a:buNone/>
            </a:pPr>
            <a:r>
              <a:rPr lang="en-US" altLang="zh-CN" dirty="0" smtClean="0"/>
              <a:t>	</a:t>
            </a:r>
            <a:r>
              <a:rPr lang="en-US" altLang="zh-CN" dirty="0" smtClean="0"/>
              <a:t>23.2 Regenerate Materials Plan</a:t>
            </a:r>
            <a:endParaRPr lang="en-US" altLang="zh-CN" dirty="0" smtClean="0"/>
          </a:p>
          <a:p>
            <a:pPr>
              <a:buNone/>
            </a:pPr>
            <a:r>
              <a:rPr lang="en-US" altLang="zh-CN" dirty="0" smtClean="0"/>
              <a:t>	23.3 Selective Materials Plan</a:t>
            </a:r>
          </a:p>
          <a:p>
            <a:r>
              <a:rPr lang="en-US" altLang="zh-CN" dirty="0" smtClean="0"/>
              <a:t>Any stranded </a:t>
            </a:r>
            <a:r>
              <a:rPr lang="en-US" altLang="zh-CN" dirty="0" err="1" smtClean="0"/>
              <a:t>qad_wkfl’s</a:t>
            </a:r>
            <a:r>
              <a:rPr lang="en-US" altLang="zh-CN" dirty="0" smtClean="0"/>
              <a:t> are removed prior to the execution of MRP/DRP systematically. </a:t>
            </a:r>
            <a:br>
              <a:rPr lang="en-US" altLang="zh-CN" dirty="0" smtClean="0"/>
            </a:br>
            <a:r>
              <a:rPr lang="en-US" altLang="zh-CN" dirty="0" smtClean="0"/>
              <a:t>No user intervention is required. </a:t>
            </a:r>
            <a:endParaRPr lang="en-US" altLang="zh-CN" dirty="0" smtClean="0"/>
          </a:p>
        </p:txBody>
      </p:sp>
      <p:sp>
        <p:nvSpPr>
          <p:cNvPr id="19460" name="Rectangle 6"/>
          <p:cNvSpPr>
            <a:spLocks noGrp="1" noChangeArrowheads="1"/>
          </p:cNvSpPr>
          <p:nvPr>
            <p:ph type="title"/>
          </p:nvPr>
        </p:nvSpPr>
        <p:spPr/>
        <p:txBody>
          <a:bodyPr>
            <a:normAutofit fontScale="90000"/>
          </a:bodyPr>
          <a:lstStyle/>
          <a:p>
            <a:r>
              <a:rPr lang="en-US" altLang="zh-CN" smtClean="0"/>
              <a:t>Stranded qad_wkfl’s</a:t>
            </a:r>
            <a:br>
              <a:rPr lang="en-US" altLang="zh-CN" smtClean="0"/>
            </a:br>
            <a:r>
              <a:rPr lang="en-US" altLang="zh-CN" smtClean="0"/>
              <a:t>where qad_key1 = mrp/drp.</a:t>
            </a:r>
            <a:endParaRPr lang="en-US" altLang="zh-CN" smtClean="0"/>
          </a:p>
        </p:txBody>
      </p:sp>
      <p:sp>
        <p:nvSpPr>
          <p:cNvPr id="19458" name="Footer Placeholder 3"/>
          <p:cNvSpPr>
            <a:spLocks noGrp="1"/>
          </p:cNvSpPr>
          <p:nvPr>
            <p:ph type="ftr" sz="quarter" idx="10"/>
          </p:nvPr>
        </p:nvSpPr>
        <p:spPr/>
        <p:txBody>
          <a:bodyPr/>
          <a:lstStyle/>
          <a:p>
            <a:r>
              <a:rPr lang="en-US" altLang="zh-CN" smtClean="0"/>
              <a:t>MRP-UT-170</a:t>
            </a:r>
            <a:endParaRPr lang="en-US" altLang="zh-CN"/>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nvPr>
        </p:nvSpPr>
        <p:spPr>
          <a:xfrm>
            <a:off x="457200" y="1110685"/>
            <a:ext cx="8229600" cy="5424523"/>
          </a:xfrm>
        </p:spPr>
        <p:txBody>
          <a:bodyPr/>
          <a:lstStyle/>
          <a:p>
            <a:r>
              <a:rPr lang="en-US" altLang="zh-CN" b="1" dirty="0" smtClean="0"/>
              <a:t>What Should be Done at Completion:</a:t>
            </a:r>
            <a:r>
              <a:rPr lang="en-US" altLang="zh-CN" dirty="0" smtClean="0"/>
              <a:t/>
            </a:r>
            <a:br>
              <a:rPr lang="en-US" altLang="zh-CN" dirty="0" smtClean="0"/>
            </a:br>
            <a:r>
              <a:rPr lang="en-US" altLang="zh-CN" dirty="0" smtClean="0"/>
              <a:t>Variations should be researched and resolved. These could be procedural problems causing the discrepancies or undetected system problems. Tracing through the transaction history file,  (</a:t>
            </a:r>
            <a:r>
              <a:rPr lang="en-US" altLang="zh-CN" dirty="0" err="1" smtClean="0"/>
              <a:t>tr_hist</a:t>
            </a:r>
            <a:r>
              <a:rPr lang="en-US" altLang="zh-CN" dirty="0" smtClean="0"/>
              <a:t>) could lead to problem resolution. </a:t>
            </a:r>
          </a:p>
          <a:p>
            <a:r>
              <a:rPr lang="en-US" altLang="zh-CN" dirty="0" smtClean="0"/>
              <a:t>If this utility is run in a regular batch (nightly), then the output should be reviewed on a regular (daily) basis and the proximate cause resolved.</a:t>
            </a:r>
            <a:endParaRPr lang="en-US" altLang="zh-CN" dirty="0" smtClean="0"/>
          </a:p>
        </p:txBody>
      </p:sp>
      <p:sp>
        <p:nvSpPr>
          <p:cNvPr id="20483" name="Rectangle 2"/>
          <p:cNvSpPr>
            <a:spLocks noGrp="1" noChangeArrowheads="1"/>
          </p:cNvSpPr>
          <p:nvPr>
            <p:ph type="title"/>
          </p:nvPr>
        </p:nvSpPr>
        <p:spPr/>
        <p:txBody>
          <a:bodyPr/>
          <a:lstStyle/>
          <a:p>
            <a:r>
              <a:rPr lang="en-US" altLang="zh-CN" smtClean="0"/>
              <a:t>36.25.15 Set Qty Oh/Qty All/Qty Req</a:t>
            </a:r>
            <a:endParaRPr lang="en-US" altLang="zh-CN" smtClean="0"/>
          </a:p>
        </p:txBody>
      </p:sp>
      <p:sp>
        <p:nvSpPr>
          <p:cNvPr id="20482" name="Footer Placeholder 3"/>
          <p:cNvSpPr>
            <a:spLocks noGrp="1"/>
          </p:cNvSpPr>
          <p:nvPr>
            <p:ph type="ftr" sz="quarter" idx="10"/>
          </p:nvPr>
        </p:nvSpPr>
        <p:spPr/>
        <p:txBody>
          <a:bodyPr/>
          <a:lstStyle/>
          <a:p>
            <a:r>
              <a:rPr lang="en-US" altLang="zh-CN" smtClean="0"/>
              <a:t>MRP-UT-180</a:t>
            </a:r>
            <a:endParaRPr lang="en-US" altLang="zh-CN"/>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7" name="Picture 3"/>
          <p:cNvPicPr>
            <a:picLocks noGrp="1" noChangeAspect="1" noChangeArrowheads="1"/>
          </p:cNvPicPr>
          <p:nvPr>
            <p:ph idx="1"/>
          </p:nvPr>
        </p:nvPicPr>
        <p:blipFill>
          <a:blip r:embed="rId2"/>
          <a:srcRect/>
          <a:stretch>
            <a:fillRect/>
          </a:stretch>
        </p:blipFill>
        <p:spPr>
          <a:xfrm>
            <a:off x="457200" y="1450727"/>
            <a:ext cx="8229600" cy="4154984"/>
          </a:xfrm>
          <a:ln w="19050">
            <a:solidFill>
              <a:schemeClr val="tx1">
                <a:lumMod val="50000"/>
                <a:lumOff val="50000"/>
              </a:schemeClr>
            </a:solidFill>
          </a:ln>
        </p:spPr>
      </p:pic>
      <p:sp>
        <p:nvSpPr>
          <p:cNvPr id="21508" name="Rectangle 4"/>
          <p:cNvSpPr>
            <a:spLocks noGrp="1" noChangeArrowheads="1"/>
          </p:cNvSpPr>
          <p:nvPr>
            <p:ph type="title"/>
          </p:nvPr>
        </p:nvSpPr>
        <p:spPr/>
        <p:txBody>
          <a:bodyPr/>
          <a:lstStyle/>
          <a:p>
            <a:r>
              <a:rPr lang="en-US" altLang="zh-CN" smtClean="0"/>
              <a:t>36.25.15 Set Qty Oh/Qty All/Qty Req</a:t>
            </a:r>
            <a:endParaRPr lang="en-US" altLang="zh-CN" smtClean="0"/>
          </a:p>
        </p:txBody>
      </p:sp>
      <p:sp>
        <p:nvSpPr>
          <p:cNvPr id="21506" name="Footer Placeholder 3"/>
          <p:cNvSpPr>
            <a:spLocks noGrp="1"/>
          </p:cNvSpPr>
          <p:nvPr>
            <p:ph type="ftr" sz="quarter" idx="10"/>
          </p:nvPr>
        </p:nvSpPr>
        <p:spPr/>
        <p:txBody>
          <a:bodyPr/>
          <a:lstStyle/>
          <a:p>
            <a:r>
              <a:rPr lang="en-US" altLang="zh-CN" smtClean="0"/>
              <a:t>MRP-UT-190</a:t>
            </a:r>
            <a:endParaRPr lang="en-US" altLang="zh-CN"/>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5"/>
          <p:cNvSpPr>
            <a:spLocks noGrp="1" noChangeArrowheads="1"/>
          </p:cNvSpPr>
          <p:nvPr>
            <p:ph idx="1"/>
          </p:nvPr>
        </p:nvSpPr>
        <p:spPr/>
        <p:txBody>
          <a:bodyPr/>
          <a:lstStyle/>
          <a:p>
            <a:r>
              <a:rPr lang="en-US" altLang="zh-CN" smtClean="0"/>
              <a:t>To correct and update system data that has been corrupted for unreported or undetected system problems.</a:t>
            </a:r>
          </a:p>
          <a:p>
            <a:r>
              <a:rPr lang="en-US" altLang="zh-CN" smtClean="0"/>
              <a:t>To update data once an ECO, to correct a reported problem, is added.</a:t>
            </a:r>
            <a:endParaRPr lang="en-US" altLang="zh-CN" smtClean="0"/>
          </a:p>
        </p:txBody>
      </p:sp>
      <p:sp>
        <p:nvSpPr>
          <p:cNvPr id="4099" name="Rectangle 4"/>
          <p:cNvSpPr>
            <a:spLocks noGrp="1" noChangeArrowheads="1"/>
          </p:cNvSpPr>
          <p:nvPr>
            <p:ph type="title"/>
          </p:nvPr>
        </p:nvSpPr>
        <p:spPr/>
        <p:txBody>
          <a:bodyPr/>
          <a:lstStyle/>
          <a:p>
            <a:r>
              <a:rPr lang="en-US" altLang="zh-CN" smtClean="0"/>
              <a:t>Why Are There MRP Utilities?</a:t>
            </a:r>
            <a:endParaRPr lang="en-US" altLang="zh-CN" smtClean="0"/>
          </a:p>
        </p:txBody>
      </p:sp>
      <p:sp>
        <p:nvSpPr>
          <p:cNvPr id="4098" name="Footer Placeholder 3"/>
          <p:cNvSpPr>
            <a:spLocks noGrp="1"/>
          </p:cNvSpPr>
          <p:nvPr>
            <p:ph type="ftr" sz="quarter" idx="10"/>
          </p:nvPr>
        </p:nvSpPr>
        <p:spPr/>
        <p:txBody>
          <a:bodyPr/>
          <a:lstStyle/>
          <a:p>
            <a:r>
              <a:rPr lang="en-US" altLang="zh-CN" smtClean="0"/>
              <a:t>MRP-UT-020</a:t>
            </a:r>
            <a:endParaRPr lang="en-US" altLang="zh-CN"/>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Rectangle 2"/>
          <p:cNvSpPr>
            <a:spLocks noGrp="1" noChangeArrowheads="1"/>
          </p:cNvSpPr>
          <p:nvPr>
            <p:ph type="title"/>
          </p:nvPr>
        </p:nvSpPr>
        <p:spPr>
          <a:xfrm>
            <a:off x="457200" y="95250"/>
            <a:ext cx="8153400" cy="881063"/>
          </a:xfrm>
        </p:spPr>
        <p:txBody>
          <a:bodyPr/>
          <a:lstStyle/>
          <a:p>
            <a:r>
              <a:rPr lang="en-US" altLang="zh-CN" dirty="0" smtClean="0"/>
              <a:t>36.25.15 Set Qty Oh/Qty All/Qty </a:t>
            </a:r>
            <a:r>
              <a:rPr lang="en-US" altLang="zh-CN" dirty="0" err="1" smtClean="0"/>
              <a:t>Req</a:t>
            </a:r>
            <a:endParaRPr lang="en-US" altLang="zh-CN" dirty="0" smtClean="0"/>
          </a:p>
        </p:txBody>
      </p:sp>
      <p:sp>
        <p:nvSpPr>
          <p:cNvPr id="22532" name="Rectangle 3"/>
          <p:cNvSpPr>
            <a:spLocks noGrp="1" noChangeArrowheads="1"/>
          </p:cNvSpPr>
          <p:nvPr>
            <p:ph type="body" sz="half" idx="1"/>
          </p:nvPr>
        </p:nvSpPr>
        <p:spPr>
          <a:xfrm>
            <a:off x="457200" y="1109663"/>
            <a:ext cx="8210550" cy="2262187"/>
          </a:xfrm>
        </p:spPr>
        <p:txBody>
          <a:bodyPr/>
          <a:lstStyle/>
          <a:p>
            <a:r>
              <a:rPr lang="en-US" altLang="zh-CN" dirty="0" smtClean="0"/>
              <a:t>Program </a:t>
            </a:r>
            <a:r>
              <a:rPr lang="en-US" altLang="zh-CN" dirty="0" err="1" smtClean="0"/>
              <a:t>utptqty.p</a:t>
            </a:r>
            <a:r>
              <a:rPr lang="en-US" altLang="zh-CN" dirty="0" smtClean="0"/>
              <a:t> was created in 1987</a:t>
            </a:r>
          </a:p>
          <a:p>
            <a:r>
              <a:rPr lang="en-US" altLang="zh-CN" dirty="0" smtClean="0"/>
              <a:t>Output: Report/Update (y/n)</a:t>
            </a:r>
            <a:endParaRPr lang="en-US" altLang="zh-CN" dirty="0" smtClean="0"/>
          </a:p>
        </p:txBody>
      </p:sp>
      <p:sp>
        <p:nvSpPr>
          <p:cNvPr id="22530" name="Footer Placeholder 4"/>
          <p:cNvSpPr>
            <a:spLocks noGrp="1"/>
          </p:cNvSpPr>
          <p:nvPr>
            <p:ph type="ftr" sz="quarter" idx="10"/>
          </p:nvPr>
        </p:nvSpPr>
        <p:spPr/>
        <p:txBody>
          <a:bodyPr/>
          <a:lstStyle/>
          <a:p>
            <a:r>
              <a:rPr lang="en-US" altLang="zh-CN" smtClean="0"/>
              <a:t>MRP-UT-200</a:t>
            </a:r>
            <a:endParaRPr lang="en-US" altLang="zh-CN"/>
          </a:p>
        </p:txBody>
      </p:sp>
      <p:pic>
        <p:nvPicPr>
          <p:cNvPr id="22533" name="Picture 8"/>
          <p:cNvPicPr>
            <a:picLocks noChangeAspect="1" noChangeArrowheads="1"/>
          </p:cNvPicPr>
          <p:nvPr/>
        </p:nvPicPr>
        <p:blipFill>
          <a:blip r:embed="rId2"/>
          <a:srcRect/>
          <a:stretch>
            <a:fillRect/>
          </a:stretch>
        </p:blipFill>
        <p:spPr bwMode="auto">
          <a:xfrm>
            <a:off x="85725" y="2405063"/>
            <a:ext cx="9048750" cy="3476625"/>
          </a:xfrm>
          <a:prstGeom prst="rect">
            <a:avLst/>
          </a:prstGeom>
          <a:noFill/>
          <a:ln w="9525" algn="ctr">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Rectangle 4"/>
          <p:cNvSpPr>
            <a:spLocks noGrp="1" noChangeArrowheads="1"/>
          </p:cNvSpPr>
          <p:nvPr>
            <p:ph idx="1"/>
          </p:nvPr>
        </p:nvSpPr>
        <p:spPr/>
        <p:txBody>
          <a:bodyPr>
            <a:normAutofit fontScale="92500" lnSpcReduction="20000"/>
          </a:bodyPr>
          <a:lstStyle/>
          <a:p>
            <a:r>
              <a:rPr lang="en-US" altLang="zh-CN" smtClean="0"/>
              <a:t>Menu item '22.12 Seasonal Build MRP Utility' (fcfcmrp.p).</a:t>
            </a:r>
          </a:p>
          <a:p>
            <a:r>
              <a:rPr lang="en-US" altLang="zh-CN" smtClean="0"/>
              <a:t>This function will report seasonal build records and the impact they have on MRP, optionally correcting any invalid MRP records (either stranded records or those built with the old date format). </a:t>
            </a:r>
          </a:p>
          <a:p>
            <a:r>
              <a:rPr lang="en-US" altLang="zh-CN" smtClean="0"/>
              <a:t>Executing the MRP Rebuild utility (23.25.1 -- mrmpupe.p) will also correct these records, but this new program can be executed without rebuilding the entire MRP workfile (should run faster than mrmpupe.p and does not require a full regen calculation afterwards). </a:t>
            </a:r>
          </a:p>
          <a:p>
            <a:r>
              <a:rPr lang="en-US" altLang="zh-CN" smtClean="0"/>
              <a:t>Individual seasonal build records can be corrected by maintaining them using 22.9 Seasonal Build Maintenance (fcfcmt.p). </a:t>
            </a:r>
          </a:p>
          <a:p>
            <a:endParaRPr lang="en-US" altLang="zh-CN" smtClean="0"/>
          </a:p>
        </p:txBody>
      </p:sp>
      <p:sp>
        <p:nvSpPr>
          <p:cNvPr id="23555" name="Rectangle 2"/>
          <p:cNvSpPr>
            <a:spLocks noGrp="1" noChangeArrowheads="1"/>
          </p:cNvSpPr>
          <p:nvPr>
            <p:ph type="title"/>
          </p:nvPr>
        </p:nvSpPr>
        <p:spPr/>
        <p:txBody>
          <a:bodyPr/>
          <a:lstStyle/>
          <a:p>
            <a:r>
              <a:rPr lang="en-US" altLang="zh-CN" smtClean="0"/>
              <a:t>22.12 Seasonal Build MRP Utility</a:t>
            </a:r>
            <a:endParaRPr lang="en-US" altLang="zh-CN" smtClean="0"/>
          </a:p>
        </p:txBody>
      </p:sp>
      <p:sp>
        <p:nvSpPr>
          <p:cNvPr id="23554" name="Footer Placeholder 3"/>
          <p:cNvSpPr>
            <a:spLocks noGrp="1"/>
          </p:cNvSpPr>
          <p:nvPr>
            <p:ph type="ftr" sz="quarter" idx="10"/>
          </p:nvPr>
        </p:nvSpPr>
        <p:spPr/>
        <p:txBody>
          <a:bodyPr/>
          <a:lstStyle/>
          <a:p>
            <a:r>
              <a:rPr lang="en-US" altLang="zh-CN" smtClean="0"/>
              <a:t>MRP-UT-210</a:t>
            </a:r>
            <a:endParaRPr lang="en-US" altLang="zh-CN"/>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8" name="Picture 4"/>
          <p:cNvPicPr>
            <a:picLocks noGrp="1" noChangeAspect="1" noChangeArrowheads="1"/>
          </p:cNvPicPr>
          <p:nvPr>
            <p:ph idx="1"/>
          </p:nvPr>
        </p:nvPicPr>
        <p:blipFill>
          <a:blip r:embed="rId2"/>
          <a:srcRect/>
          <a:stretch>
            <a:fillRect/>
          </a:stretch>
        </p:blipFill>
        <p:spPr>
          <a:xfrm>
            <a:off x="457200" y="1475284"/>
            <a:ext cx="8229600" cy="4163020"/>
          </a:xfrm>
          <a:ln w="19050">
            <a:solidFill>
              <a:schemeClr val="tx1">
                <a:lumMod val="50000"/>
                <a:lumOff val="50000"/>
              </a:schemeClr>
            </a:solidFill>
          </a:ln>
        </p:spPr>
      </p:pic>
      <p:sp>
        <p:nvSpPr>
          <p:cNvPr id="24579" name="Rectangle 5"/>
          <p:cNvSpPr>
            <a:spLocks noGrp="1" noChangeArrowheads="1"/>
          </p:cNvSpPr>
          <p:nvPr>
            <p:ph type="title"/>
          </p:nvPr>
        </p:nvSpPr>
        <p:spPr/>
        <p:txBody>
          <a:bodyPr/>
          <a:lstStyle/>
          <a:p>
            <a:r>
              <a:rPr lang="en-US" altLang="zh-CN" smtClean="0"/>
              <a:t>22.12 Seasonal Build MRP Utility</a:t>
            </a:r>
            <a:endParaRPr lang="en-US" altLang="zh-CN" smtClean="0"/>
          </a:p>
        </p:txBody>
      </p:sp>
      <p:sp>
        <p:nvSpPr>
          <p:cNvPr id="24578" name="Footer Placeholder 3"/>
          <p:cNvSpPr>
            <a:spLocks noGrp="1"/>
          </p:cNvSpPr>
          <p:nvPr>
            <p:ph type="ftr" sz="quarter" idx="10"/>
          </p:nvPr>
        </p:nvSpPr>
        <p:spPr/>
        <p:txBody>
          <a:bodyPr/>
          <a:lstStyle/>
          <a:p>
            <a:r>
              <a:rPr lang="en-US" altLang="zh-CN" smtClean="0"/>
              <a:t>MRP-UT-220</a:t>
            </a:r>
            <a:endParaRPr lang="en-US" altLang="zh-CN"/>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r>
              <a:rPr lang="en-US" altLang="zh-CN" smtClean="0"/>
              <a:t>22.12 Seasonal Build MRP Utility</a:t>
            </a:r>
            <a:endParaRPr lang="en-US" altLang="zh-CN" smtClean="0"/>
          </a:p>
        </p:txBody>
      </p:sp>
      <p:sp>
        <p:nvSpPr>
          <p:cNvPr id="25602" name="Footer Placeholder 3"/>
          <p:cNvSpPr>
            <a:spLocks noGrp="1"/>
          </p:cNvSpPr>
          <p:nvPr>
            <p:ph type="ftr" sz="quarter" idx="10"/>
          </p:nvPr>
        </p:nvSpPr>
        <p:spPr/>
        <p:txBody>
          <a:bodyPr/>
          <a:lstStyle/>
          <a:p>
            <a:r>
              <a:rPr lang="en-US" altLang="zh-CN" smtClean="0"/>
              <a:t>MRP-UT-230</a:t>
            </a:r>
            <a:endParaRPr lang="en-US" altLang="zh-CN"/>
          </a:p>
        </p:txBody>
      </p:sp>
      <p:pic>
        <p:nvPicPr>
          <p:cNvPr id="25604" name="Picture 4"/>
          <p:cNvPicPr>
            <a:picLocks noChangeAspect="1" noChangeArrowheads="1"/>
          </p:cNvPicPr>
          <p:nvPr/>
        </p:nvPicPr>
        <p:blipFill>
          <a:blip r:embed="rId2"/>
          <a:srcRect/>
          <a:stretch>
            <a:fillRect/>
          </a:stretch>
        </p:blipFill>
        <p:spPr bwMode="auto">
          <a:xfrm>
            <a:off x="57150" y="1181100"/>
            <a:ext cx="9020175" cy="4667250"/>
          </a:xfrm>
          <a:prstGeom prst="rect">
            <a:avLst/>
          </a:prstGeom>
          <a:noFill/>
          <a:ln w="9525" algn="ctr">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idx="1"/>
          </p:nvPr>
        </p:nvSpPr>
        <p:spPr/>
        <p:txBody>
          <a:bodyPr/>
          <a:lstStyle/>
          <a:p>
            <a:r>
              <a:rPr lang="en-US" altLang="zh-CN" dirty="0" smtClean="0"/>
              <a:t>Program </a:t>
            </a:r>
            <a:r>
              <a:rPr lang="en-US" altLang="zh-CN" dirty="0" err="1" smtClean="0"/>
              <a:t>mrmpupe.p</a:t>
            </a:r>
            <a:r>
              <a:rPr lang="en-US" altLang="zh-CN" dirty="0" smtClean="0"/>
              <a:t> was created in 1988.</a:t>
            </a:r>
          </a:p>
          <a:p>
            <a:r>
              <a:rPr lang="en-US" altLang="zh-CN" dirty="0" smtClean="0"/>
              <a:t>Data Checked:</a:t>
            </a:r>
            <a:br>
              <a:rPr lang="en-US" altLang="zh-CN" dirty="0" smtClean="0"/>
            </a:br>
            <a:r>
              <a:rPr lang="en-US" altLang="zh-CN" dirty="0" smtClean="0"/>
              <a:t>Sales Order, Work Order, Purchase Order, Requisitions, Forecasts, Distributed Orders, Scheduled Orders,</a:t>
            </a:r>
            <a:br>
              <a:rPr lang="en-US" altLang="zh-CN" dirty="0" smtClean="0"/>
            </a:br>
            <a:r>
              <a:rPr lang="en-US" altLang="zh-CN" dirty="0" smtClean="0"/>
              <a:t>etc…</a:t>
            </a:r>
          </a:p>
          <a:p>
            <a:r>
              <a:rPr lang="en-US" altLang="zh-CN" dirty="0" smtClean="0"/>
              <a:t>Output: None</a:t>
            </a:r>
            <a:endParaRPr lang="en-US" altLang="zh-CN" dirty="0" smtClean="0"/>
          </a:p>
        </p:txBody>
      </p:sp>
      <p:sp>
        <p:nvSpPr>
          <p:cNvPr id="5124" name="Rectangle 4"/>
          <p:cNvSpPr>
            <a:spLocks noGrp="1" noChangeArrowheads="1"/>
          </p:cNvSpPr>
          <p:nvPr>
            <p:ph type="title"/>
          </p:nvPr>
        </p:nvSpPr>
        <p:spPr/>
        <p:txBody>
          <a:bodyPr/>
          <a:lstStyle/>
          <a:p>
            <a:r>
              <a:rPr lang="en-US" altLang="zh-CN" smtClean="0"/>
              <a:t>23.25.1 Rebuild 'mrp_det' Table</a:t>
            </a:r>
            <a:endParaRPr lang="en-US" altLang="zh-CN" smtClean="0"/>
          </a:p>
        </p:txBody>
      </p:sp>
      <p:sp>
        <p:nvSpPr>
          <p:cNvPr id="5122" name="Footer Placeholder 3"/>
          <p:cNvSpPr>
            <a:spLocks noGrp="1"/>
          </p:cNvSpPr>
          <p:nvPr>
            <p:ph type="ftr" sz="quarter" idx="10"/>
          </p:nvPr>
        </p:nvSpPr>
        <p:spPr/>
        <p:txBody>
          <a:bodyPr/>
          <a:lstStyle/>
          <a:p>
            <a:r>
              <a:rPr lang="en-US" altLang="zh-CN" smtClean="0"/>
              <a:t>MRP-UT-030</a:t>
            </a:r>
            <a:endParaRPr lang="en-US" altLang="zh-CN"/>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7" name="Picture 3"/>
          <p:cNvPicPr>
            <a:picLocks noGrp="1" noChangeAspect="1" noChangeArrowheads="1"/>
          </p:cNvPicPr>
          <p:nvPr>
            <p:ph idx="1"/>
          </p:nvPr>
        </p:nvPicPr>
        <p:blipFill>
          <a:blip r:embed="rId2"/>
          <a:srcRect t="1048" r="16142" b="9689"/>
          <a:stretch>
            <a:fillRect/>
          </a:stretch>
        </p:blipFill>
        <p:spPr>
          <a:xfrm>
            <a:off x="486917" y="1372253"/>
            <a:ext cx="8170166" cy="4464331"/>
          </a:xfrm>
          <a:ln w="19050">
            <a:solidFill>
              <a:schemeClr val="tx1">
                <a:lumMod val="50000"/>
                <a:lumOff val="50000"/>
              </a:schemeClr>
            </a:solidFill>
          </a:ln>
        </p:spPr>
      </p:pic>
      <p:sp>
        <p:nvSpPr>
          <p:cNvPr id="6147" name="Rectangle 2"/>
          <p:cNvSpPr>
            <a:spLocks noGrp="1" noChangeArrowheads="1"/>
          </p:cNvSpPr>
          <p:nvPr>
            <p:ph type="title"/>
          </p:nvPr>
        </p:nvSpPr>
        <p:spPr/>
        <p:txBody>
          <a:bodyPr/>
          <a:lstStyle/>
          <a:p>
            <a:r>
              <a:rPr lang="en-US" altLang="zh-CN" smtClean="0"/>
              <a:t>23.25.1 Rebuild ‘mrp_det’ Table</a:t>
            </a:r>
            <a:endParaRPr lang="en-US" altLang="zh-CN" smtClean="0"/>
          </a:p>
        </p:txBody>
      </p:sp>
      <p:sp>
        <p:nvSpPr>
          <p:cNvPr id="6146" name="Footer Placeholder 3"/>
          <p:cNvSpPr>
            <a:spLocks noGrp="1"/>
          </p:cNvSpPr>
          <p:nvPr>
            <p:ph type="ftr" sz="quarter" idx="10"/>
          </p:nvPr>
        </p:nvSpPr>
        <p:spPr/>
        <p:txBody>
          <a:bodyPr/>
          <a:lstStyle/>
          <a:p>
            <a:r>
              <a:rPr lang="en-US" altLang="zh-CN" smtClean="0"/>
              <a:t>MRP-UT-040</a:t>
            </a:r>
            <a:endParaRPr lang="en-US" altLang="zh-CN"/>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6"/>
          <p:cNvSpPr>
            <a:spLocks noGrp="1" noChangeArrowheads="1"/>
          </p:cNvSpPr>
          <p:nvPr>
            <p:ph type="title"/>
          </p:nvPr>
        </p:nvSpPr>
        <p:spPr>
          <a:xfrm>
            <a:off x="457200" y="95250"/>
            <a:ext cx="8153400" cy="881063"/>
          </a:xfrm>
        </p:spPr>
        <p:txBody>
          <a:bodyPr/>
          <a:lstStyle/>
          <a:p>
            <a:r>
              <a:rPr lang="en-US" altLang="zh-CN" dirty="0" smtClean="0"/>
              <a:t>23.25.1 Rebuild ‘</a:t>
            </a:r>
            <a:r>
              <a:rPr lang="en-US" altLang="zh-CN" dirty="0" err="1" smtClean="0"/>
              <a:t>mrp_det</a:t>
            </a:r>
            <a:r>
              <a:rPr lang="en-US" altLang="zh-CN" dirty="0" smtClean="0"/>
              <a:t>’ Table (cont)</a:t>
            </a:r>
            <a:endParaRPr lang="en-US" altLang="zh-CN" dirty="0" smtClean="0"/>
          </a:p>
        </p:txBody>
      </p:sp>
      <p:sp>
        <p:nvSpPr>
          <p:cNvPr id="7171" name="Rectangle 3"/>
          <p:cNvSpPr>
            <a:spLocks noGrp="1" noChangeArrowheads="1"/>
          </p:cNvSpPr>
          <p:nvPr>
            <p:ph type="body" sz="half" idx="1"/>
          </p:nvPr>
        </p:nvSpPr>
        <p:spPr>
          <a:xfrm>
            <a:off x="466725" y="852489"/>
            <a:ext cx="8096250" cy="2690812"/>
          </a:xfrm>
        </p:spPr>
        <p:txBody>
          <a:bodyPr>
            <a:normAutofit/>
          </a:bodyPr>
          <a:lstStyle/>
          <a:p>
            <a:r>
              <a:rPr lang="en-US" altLang="zh-CN" b="1" dirty="0" smtClean="0"/>
              <a:t>What Should be Done at Completion:</a:t>
            </a:r>
            <a:r>
              <a:rPr lang="en-US" altLang="zh-CN" dirty="0" smtClean="0"/>
              <a:t/>
            </a:r>
            <a:br>
              <a:rPr lang="en-US" altLang="zh-CN" dirty="0" smtClean="0"/>
            </a:br>
            <a:r>
              <a:rPr lang="en-US" altLang="zh-CN" dirty="0" smtClean="0"/>
              <a:t>All action messages, available to promise, and production forecast details are erased.  Because of this, a full MRP Regeneration after completion of this utility is recommended.</a:t>
            </a:r>
            <a:endParaRPr lang="en-US" altLang="zh-CN" dirty="0" smtClean="0"/>
          </a:p>
        </p:txBody>
      </p:sp>
      <p:sp>
        <p:nvSpPr>
          <p:cNvPr id="7170" name="Footer Placeholder 4"/>
          <p:cNvSpPr>
            <a:spLocks noGrp="1"/>
          </p:cNvSpPr>
          <p:nvPr>
            <p:ph type="ftr" sz="quarter" idx="10"/>
          </p:nvPr>
        </p:nvSpPr>
        <p:spPr/>
        <p:txBody>
          <a:bodyPr/>
          <a:lstStyle/>
          <a:p>
            <a:r>
              <a:rPr lang="en-US" altLang="zh-CN" smtClean="0"/>
              <a:t>MRP-UT-050</a:t>
            </a:r>
            <a:endParaRPr lang="en-US" altLang="zh-CN"/>
          </a:p>
        </p:txBody>
      </p:sp>
      <p:pic>
        <p:nvPicPr>
          <p:cNvPr id="7173" name="Picture 26"/>
          <p:cNvPicPr>
            <a:picLocks noChangeAspect="1" noChangeArrowheads="1"/>
          </p:cNvPicPr>
          <p:nvPr/>
        </p:nvPicPr>
        <p:blipFill>
          <a:blip r:embed="rId2"/>
          <a:srcRect/>
          <a:stretch>
            <a:fillRect/>
          </a:stretch>
        </p:blipFill>
        <p:spPr bwMode="auto">
          <a:xfrm>
            <a:off x="1057275" y="3567113"/>
            <a:ext cx="7067550" cy="2695575"/>
          </a:xfrm>
          <a:prstGeom prst="rect">
            <a:avLst/>
          </a:prstGeom>
          <a:noFill/>
          <a:ln w="9525" algn="ctr">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fontScale="85000" lnSpcReduction="20000"/>
          </a:bodyPr>
          <a:lstStyle/>
          <a:p>
            <a:r>
              <a:rPr lang="en-US" altLang="zh-CN" smtClean="0"/>
              <a:t>Program utmrpwkd.p was created in 1998</a:t>
            </a:r>
          </a:p>
          <a:p>
            <a:r>
              <a:rPr lang="en-US" altLang="zh-CN" smtClean="0"/>
              <a:t>Running utility program utmrpwkd.p deletes stranded workfile (qad_wrkfl) records which were created when synchronized mode MRP/DRP run was abnormally interrupted (ie: power failure).  </a:t>
            </a:r>
          </a:p>
          <a:p>
            <a:r>
              <a:rPr lang="en-US" altLang="zh-CN" smtClean="0"/>
              <a:t>     Previously with stranded workfile records, the MRP/DRP run in synchronized mode displayed messages "Waiting for completion of low-level code update. Pausing 30 second(s).  Press space bar to continue.”, and not letting the users proceed further.</a:t>
            </a:r>
          </a:p>
          <a:p>
            <a:r>
              <a:rPr lang="en-US" altLang="zh-CN" smtClean="0"/>
              <a:t>Output: None</a:t>
            </a:r>
          </a:p>
          <a:p>
            <a:r>
              <a:rPr lang="en-US" altLang="zh-CN" smtClean="0"/>
              <a:t>When to Run: On Oracle DB’s after an abnormal interruption of MRP/DRP and/or when message appears.</a:t>
            </a:r>
          </a:p>
          <a:p>
            <a:r>
              <a:rPr lang="en-US" altLang="zh-CN" smtClean="0"/>
              <a:t>What Should be Done at Completion: Restart MRP/DRP.</a:t>
            </a:r>
            <a:endParaRPr lang="en-US" altLang="zh-CN" smtClean="0"/>
          </a:p>
        </p:txBody>
      </p:sp>
      <p:sp>
        <p:nvSpPr>
          <p:cNvPr id="8196" name="Rectangle 4"/>
          <p:cNvSpPr>
            <a:spLocks noGrp="1" noChangeArrowheads="1"/>
          </p:cNvSpPr>
          <p:nvPr>
            <p:ph type="title"/>
          </p:nvPr>
        </p:nvSpPr>
        <p:spPr/>
        <p:txBody>
          <a:bodyPr>
            <a:normAutofit fontScale="90000"/>
          </a:bodyPr>
          <a:lstStyle/>
          <a:p>
            <a:r>
              <a:rPr lang="en-US" altLang="zh-CN" smtClean="0"/>
              <a:t>23.25.2 Sync. MRP/DRP Work Table Delete</a:t>
            </a:r>
            <a:endParaRPr lang="en-US" altLang="zh-CN" smtClean="0"/>
          </a:p>
        </p:txBody>
      </p:sp>
      <p:sp>
        <p:nvSpPr>
          <p:cNvPr id="8194" name="Footer Placeholder 3"/>
          <p:cNvSpPr>
            <a:spLocks noGrp="1"/>
          </p:cNvSpPr>
          <p:nvPr>
            <p:ph type="ftr" sz="quarter" idx="10"/>
          </p:nvPr>
        </p:nvSpPr>
        <p:spPr/>
        <p:txBody>
          <a:bodyPr/>
          <a:lstStyle/>
          <a:p>
            <a:r>
              <a:rPr lang="en-US" altLang="zh-CN" smtClean="0"/>
              <a:t>MRP-UT-060</a:t>
            </a:r>
            <a:endParaRPr lang="en-US" altLang="zh-CN"/>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normAutofit fontScale="90000"/>
          </a:bodyPr>
          <a:lstStyle/>
          <a:p>
            <a:r>
              <a:rPr lang="en-US" altLang="zh-CN" smtClean="0"/>
              <a:t>23.25.2 Sync. MRP/DRP Work Table Delete</a:t>
            </a:r>
            <a:endParaRPr lang="en-US" altLang="zh-CN" smtClean="0"/>
          </a:p>
        </p:txBody>
      </p:sp>
      <p:sp>
        <p:nvSpPr>
          <p:cNvPr id="9218" name="Footer Placeholder 3"/>
          <p:cNvSpPr>
            <a:spLocks noGrp="1"/>
          </p:cNvSpPr>
          <p:nvPr>
            <p:ph type="ftr" sz="quarter" idx="10"/>
          </p:nvPr>
        </p:nvSpPr>
        <p:spPr/>
        <p:txBody>
          <a:bodyPr/>
          <a:lstStyle/>
          <a:p>
            <a:r>
              <a:rPr lang="en-US" altLang="zh-CN" smtClean="0"/>
              <a:t>MRP-UT-070</a:t>
            </a:r>
            <a:endParaRPr lang="en-US" altLang="zh-CN"/>
          </a:p>
        </p:txBody>
      </p:sp>
      <p:pic>
        <p:nvPicPr>
          <p:cNvPr id="9220" name="Picture 5"/>
          <p:cNvPicPr>
            <a:picLocks noChangeAspect="1" noChangeArrowheads="1"/>
          </p:cNvPicPr>
          <p:nvPr/>
        </p:nvPicPr>
        <p:blipFill>
          <a:blip r:embed="rId2"/>
          <a:srcRect/>
          <a:stretch>
            <a:fillRect/>
          </a:stretch>
        </p:blipFill>
        <p:spPr bwMode="auto">
          <a:xfrm>
            <a:off x="762000" y="1457325"/>
            <a:ext cx="7715250" cy="3905250"/>
          </a:xfrm>
          <a:prstGeom prst="rect">
            <a:avLst/>
          </a:prstGeom>
          <a:noFill/>
          <a:ln w="9525" algn="ctr">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r>
              <a:rPr lang="en-US" altLang="zh-CN" smtClean="0"/>
              <a:t>Program mrllup01.p was created in 1994</a:t>
            </a:r>
          </a:p>
          <a:p>
            <a:r>
              <a:rPr lang="en-US" altLang="zh-CN" smtClean="0"/>
              <a:t>Data Checked:</a:t>
            </a:r>
            <a:br>
              <a:rPr lang="en-US" altLang="zh-CN" smtClean="0"/>
            </a:br>
            <a:r>
              <a:rPr lang="en-US" altLang="zh-CN" smtClean="0"/>
              <a:t>If “Required Items Only: Yes”</a:t>
            </a:r>
            <a:br>
              <a:rPr lang="en-US" altLang="zh-CN" smtClean="0"/>
            </a:br>
            <a:r>
              <a:rPr lang="en-US" altLang="zh-CN" smtClean="0"/>
              <a:t>Item with a Low Level Code (in_level) equal to 99999 are recalculated.</a:t>
            </a:r>
            <a:br>
              <a:rPr lang="en-US" altLang="zh-CN" smtClean="0"/>
            </a:br>
            <a:r>
              <a:rPr lang="en-US" altLang="zh-CN" smtClean="0"/>
              <a:t>If “Required Items Only: No” then all items are recalculated regardless of the present Low Level Code.</a:t>
            </a:r>
            <a:endParaRPr lang="en-US" altLang="zh-CN" smtClean="0"/>
          </a:p>
        </p:txBody>
      </p:sp>
      <p:sp>
        <p:nvSpPr>
          <p:cNvPr id="10243" name="Rectangle 2"/>
          <p:cNvSpPr>
            <a:spLocks noGrp="1" noChangeArrowheads="1"/>
          </p:cNvSpPr>
          <p:nvPr>
            <p:ph type="title"/>
          </p:nvPr>
        </p:nvSpPr>
        <p:spPr/>
        <p:txBody>
          <a:bodyPr/>
          <a:lstStyle/>
          <a:p>
            <a:r>
              <a:rPr lang="en-US" altLang="zh-CN" smtClean="0"/>
              <a:t>23.22 Low Level Code Update</a:t>
            </a:r>
            <a:endParaRPr lang="en-US" altLang="zh-CN" smtClean="0"/>
          </a:p>
        </p:txBody>
      </p:sp>
      <p:sp>
        <p:nvSpPr>
          <p:cNvPr id="10242" name="Footer Placeholder 3"/>
          <p:cNvSpPr>
            <a:spLocks noGrp="1"/>
          </p:cNvSpPr>
          <p:nvPr>
            <p:ph type="ftr" sz="quarter" idx="10"/>
          </p:nvPr>
        </p:nvSpPr>
        <p:spPr/>
        <p:txBody>
          <a:bodyPr/>
          <a:lstStyle/>
          <a:p>
            <a:r>
              <a:rPr lang="en-US" altLang="zh-CN" smtClean="0"/>
              <a:t>MRP-UT-080</a:t>
            </a:r>
            <a:endParaRPr lang="en-US" altLang="zh-CN"/>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nvPr>
        </p:nvSpPr>
        <p:spPr/>
        <p:txBody>
          <a:bodyPr>
            <a:normAutofit fontScale="92500" lnSpcReduction="20000"/>
          </a:bodyPr>
          <a:lstStyle/>
          <a:p>
            <a:r>
              <a:rPr lang="en-US" altLang="zh-CN" smtClean="0"/>
              <a:t>What Should Be Done at Completion:</a:t>
            </a:r>
            <a:br>
              <a:rPr lang="en-US" altLang="zh-CN" smtClean="0"/>
            </a:br>
            <a:r>
              <a:rPr lang="en-US" altLang="zh-CN" smtClean="0"/>
              <a:t>The items that did not have their Low Level Codes resolved (in_level = 99999) should be reviewed and corrective actions taken.</a:t>
            </a:r>
            <a:br>
              <a:rPr lang="en-US" altLang="zh-CN" smtClean="0"/>
            </a:br>
            <a:r>
              <a:rPr lang="en-US" altLang="zh-CN" smtClean="0"/>
              <a:t>Example: </a:t>
            </a:r>
          </a:p>
          <a:p>
            <a:r>
              <a:rPr lang="en-US" altLang="zh-CN" smtClean="0"/>
              <a:t>Invalid Item: (no pt_mstr) a pt_mstr should be created (ie: 1.4.1), or the part should be deleted from the system.</a:t>
            </a:r>
          </a:p>
          <a:p>
            <a:r>
              <a:rPr lang="en-US" altLang="zh-CN" smtClean="0"/>
              <a:t>Invalid Site: (no si_mstr) an si_mstr</a:t>
            </a:r>
            <a:br>
              <a:rPr lang="en-US" altLang="zh-CN" smtClean="0"/>
            </a:br>
            <a:r>
              <a:rPr lang="en-US" altLang="zh-CN" smtClean="0"/>
              <a:t>should be created (1.1.13) or the item deleted from the system.</a:t>
            </a:r>
          </a:p>
          <a:p>
            <a:r>
              <a:rPr lang="en-US" altLang="zh-CN" smtClean="0"/>
              <a:t>Possible Cyclic: (available pt_mstr and si_mstr) the item should be researched to find the problem source. (Cyclical product structure? Cyclical network code? Etc…..) </a:t>
            </a:r>
            <a:endParaRPr lang="en-US" altLang="zh-CN" smtClean="0"/>
          </a:p>
        </p:txBody>
      </p:sp>
      <p:sp>
        <p:nvSpPr>
          <p:cNvPr id="11267" name="Rectangle 2"/>
          <p:cNvSpPr>
            <a:spLocks noGrp="1" noChangeArrowheads="1"/>
          </p:cNvSpPr>
          <p:nvPr>
            <p:ph type="title"/>
          </p:nvPr>
        </p:nvSpPr>
        <p:spPr/>
        <p:txBody>
          <a:bodyPr/>
          <a:lstStyle/>
          <a:p>
            <a:r>
              <a:rPr lang="en-US" altLang="zh-CN" smtClean="0"/>
              <a:t>23.22 Low Level Code Update</a:t>
            </a:r>
            <a:endParaRPr lang="en-US" altLang="zh-CN" smtClean="0"/>
          </a:p>
        </p:txBody>
      </p:sp>
      <p:sp>
        <p:nvSpPr>
          <p:cNvPr id="11266" name="Footer Placeholder 3"/>
          <p:cNvSpPr>
            <a:spLocks noGrp="1"/>
          </p:cNvSpPr>
          <p:nvPr>
            <p:ph type="ftr" sz="quarter" idx="10"/>
          </p:nvPr>
        </p:nvSpPr>
        <p:spPr/>
        <p:txBody>
          <a:bodyPr/>
          <a:lstStyle/>
          <a:p>
            <a:r>
              <a:rPr lang="en-US" altLang="zh-CN" smtClean="0"/>
              <a:t>MRP-UT-090</a:t>
            </a:r>
            <a:endParaRPr lang="en-US" altLang="zh-CN"/>
          </a:p>
        </p:txBody>
      </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PROJECT_OPEN" val="0"/>
</p:tagLst>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6085</TotalTime>
  <Words>722</Words>
  <Application>Microsoft PowerPoint 7.0</Application>
  <PresentationFormat>On-screen Show (4:3)</PresentationFormat>
  <Paragraphs>99</Paragraphs>
  <Slides>23</Slides>
  <Notes>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23</vt:i4>
      </vt:variant>
    </vt:vector>
  </HeadingPairs>
  <TitlesOfParts>
    <vt:vector size="32" baseType="lpstr">
      <vt:lpstr>Tahoma</vt:lpstr>
      <vt:lpstr>Arial</vt:lpstr>
      <vt:lpstr>Webdings</vt:lpstr>
      <vt:lpstr>Times New Roman</vt:lpstr>
      <vt:lpstr>宋体</vt:lpstr>
      <vt:lpstr>Arial Black</vt:lpstr>
      <vt:lpstr>Verdana</vt:lpstr>
      <vt:lpstr>1_EX06PP_template</vt:lpstr>
      <vt:lpstr>QAD 2010 Template</vt:lpstr>
      <vt:lpstr>MRP UTILITIES   </vt:lpstr>
      <vt:lpstr>Why Are There MRP Utilities?</vt:lpstr>
      <vt:lpstr>23.25.1 Rebuild 'mrp_det' Table</vt:lpstr>
      <vt:lpstr>23.25.1 Rebuild ‘mrp_det’ Table</vt:lpstr>
      <vt:lpstr>23.25.1 Rebuild ‘mrp_det’ Table (cont)</vt:lpstr>
      <vt:lpstr>23.25.2 Sync. MRP/DRP Work Table Delete</vt:lpstr>
      <vt:lpstr>23.25.2 Sync. MRP/DRP Work Table Delete</vt:lpstr>
      <vt:lpstr>23.22 Low Level Code Update</vt:lpstr>
      <vt:lpstr>23.22 Low Level Code Update</vt:lpstr>
      <vt:lpstr>23.22 Low Level Code Update</vt:lpstr>
      <vt:lpstr>23.22 Low Level Code Update</vt:lpstr>
      <vt:lpstr>23.22 Low Level Code Update</vt:lpstr>
      <vt:lpstr>23.22 Low Level Code Update</vt:lpstr>
      <vt:lpstr>23.22 Low Level Code Update</vt:lpstr>
      <vt:lpstr>Stranded qad_wkfl’s where qad_key1 = mrp/drp.</vt:lpstr>
      <vt:lpstr>Stranded qad_wkfl’s where qad_key1 = mrp/drp.</vt:lpstr>
      <vt:lpstr>Stranded qad_wkfl’s where qad_key1 = mrp/drp.</vt:lpstr>
      <vt:lpstr>36.25.15 Set Qty Oh/Qty All/Qty Req</vt:lpstr>
      <vt:lpstr>36.25.15 Set Qty Oh/Qty All/Qty Req</vt:lpstr>
      <vt:lpstr>36.25.15 Set Qty Oh/Qty All/Qty Req</vt:lpstr>
      <vt:lpstr>22.12 Seasonal Build MRP Utility</vt:lpstr>
      <vt:lpstr>22.12 Seasonal Build MRP Utility</vt:lpstr>
      <vt:lpstr>22.12 Seasonal Build MRP Utility</vt:lpstr>
    </vt:vector>
  </TitlesOfParts>
  <Manager>Vance Giboney</Manager>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 McGlothlin Gurkweitz</dc:creator>
  <cp:lastModifiedBy>Chase Kidd-Kadlubek</cp:lastModifiedBy>
  <cp:revision>82</cp:revision>
  <dcterms:created xsi:type="dcterms:W3CDTF">2002-03-27T21:49:26Z</dcterms:created>
  <dcterms:modified xsi:type="dcterms:W3CDTF">2011-01-06T18:23:55Z</dcterms:modified>
</cp:coreProperties>
</file>