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711" r:id="rId2"/>
  </p:sldMasterIdLst>
  <p:notesMasterIdLst>
    <p:notesMasterId r:id="rId29"/>
  </p:notesMasterIdLst>
  <p:sldIdLst>
    <p:sldId id="328" r:id="rId3"/>
    <p:sldId id="335" r:id="rId4"/>
    <p:sldId id="336" r:id="rId5"/>
    <p:sldId id="330" r:id="rId6"/>
    <p:sldId id="333" r:id="rId7"/>
    <p:sldId id="326" r:id="rId8"/>
    <p:sldId id="327" r:id="rId9"/>
    <p:sldId id="308" r:id="rId10"/>
    <p:sldId id="314" r:id="rId11"/>
    <p:sldId id="315" r:id="rId12"/>
    <p:sldId id="316" r:id="rId13"/>
    <p:sldId id="317" r:id="rId14"/>
    <p:sldId id="318" r:id="rId15"/>
    <p:sldId id="293" r:id="rId16"/>
    <p:sldId id="334" r:id="rId17"/>
    <p:sldId id="310" r:id="rId18"/>
    <p:sldId id="337" r:id="rId19"/>
    <p:sldId id="311" r:id="rId20"/>
    <p:sldId id="319" r:id="rId21"/>
    <p:sldId id="320" r:id="rId22"/>
    <p:sldId id="339" r:id="rId23"/>
    <p:sldId id="322" r:id="rId24"/>
    <p:sldId id="259" r:id="rId25"/>
    <p:sldId id="331" r:id="rId26"/>
    <p:sldId id="294" r:id="rId27"/>
    <p:sldId id="332" r:id="rId28"/>
  </p:sldIdLst>
  <p:sldSz cx="9144000" cy="6858000" type="screen4x3"/>
  <p:notesSz cx="6858000" cy="9144000"/>
  <p:embeddedFontLst>
    <p:embeddedFont>
      <p:font typeface="Century Gothic" pitchFamily="34" charset="0"/>
      <p:regular r:id="rId30"/>
      <p:bold r:id="rId31"/>
      <p:italic r:id="rId32"/>
      <p:boldItalic r:id="rId33"/>
    </p:embeddedFont>
    <p:embeddedFont>
      <p:font typeface="Tahoma" pitchFamily="34" charset="0"/>
      <p:regular r:id="rId34"/>
      <p:bold r:id="rId35"/>
    </p:embeddedFont>
    <p:embeddedFont>
      <p:font typeface="Webdings" pitchFamily="18" charset="2"/>
      <p:regular r:id="rId3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DAE4F2"/>
    <a:srgbClr val="EAC096"/>
    <a:srgbClr val="FCA98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1" autoAdjust="0"/>
    <p:restoredTop sz="96889" autoAdjust="0"/>
  </p:normalViewPr>
  <p:slideViewPr>
    <p:cSldViewPr snapToGrid="0">
      <p:cViewPr varScale="1">
        <p:scale>
          <a:sx n="75" d="100"/>
          <a:sy n="75" d="100"/>
        </p:scale>
        <p:origin x="-978" y="-84"/>
      </p:cViewPr>
      <p:guideLst>
        <p:guide orient="horz" pos="2158"/>
        <p:guide orient="horz" pos="332"/>
        <p:guide orient="horz" pos="330"/>
        <p:guide orient="horz" pos="3848"/>
        <p:guide pos="2855"/>
        <p:guide pos="1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5.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4.fntdata"/><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7.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2.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1.fntdata"/><Relationship Id="rId35" Type="http://schemas.openxmlformats.org/officeDocument/2006/relationships/font" Target="fonts/font6.fntdata"/></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a:latin typeface="Arial" charset="0"/>
              </a:defRPr>
            </a:lvl1pPr>
          </a:lstStyle>
          <a:p>
            <a:endParaRPr lang="en-US"/>
          </a:p>
        </p:txBody>
      </p:sp>
      <p:sp>
        <p:nvSpPr>
          <p:cNvPr id="3075" name="Rectangle 3"/>
          <p:cNvSpPr>
            <a:spLocks noGrp="1" noChangeArrowheads="1"/>
          </p:cNvSpPr>
          <p:nvPr>
            <p:ph type="dt"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Arial" charset="0"/>
              </a:defRPr>
            </a:lvl1pPr>
          </a:lstStyle>
          <a:p>
            <a:endParaRPr lang="en-US"/>
          </a:p>
        </p:txBody>
      </p:sp>
      <p:sp>
        <p:nvSpPr>
          <p:cNvPr id="297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a:latin typeface="Arial" charset="0"/>
              </a:defRPr>
            </a:lvl1pPr>
          </a:lstStyle>
          <a:p>
            <a:endParaRPr lang="en-US"/>
          </a:p>
        </p:txBody>
      </p:sp>
      <p:sp>
        <p:nvSpPr>
          <p:cNvPr id="3079"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Arial" charset="0"/>
              </a:defRPr>
            </a:lvl1pPr>
          </a:lstStyle>
          <a:p>
            <a:fld id="{7B89A23E-9482-431F-A3A3-56E5ADD98472}"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2008-MRP-IN-</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2008-MRP-IN-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image" Target="../media/image3.png"/><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7772400" y="6648450"/>
            <a:ext cx="13716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a:latin typeface="Arial" charset="0"/>
              </a:defRPr>
            </a:lvl1pPr>
          </a:lstStyle>
          <a:p>
            <a:pPr>
              <a:defRPr/>
            </a:pPr>
            <a:r>
              <a:rPr lang="en-US"/>
              <a:t>2008-MRP-IN-</a:t>
            </a:r>
          </a:p>
        </p:txBody>
      </p:sp>
    </p:spTree>
  </p:cSld>
  <p:clrMap bg1="lt1" tx1="dk1" bg2="lt2" tx2="dk2" accent1="accent1" accent2="accent2" accent3="accent3" accent4="accent4" accent5="accent5" accent6="accent6" hlink="hlink" folHlink="folHlink"/>
  <p:sldLayoutIdLst>
    <p:sldLayoutId id="2147483710"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p:timing>
    <p:tnLst>
      <p:par>
        <p:cTn id="1" dur="indefinite" restart="never" nodeType="tmRoot"/>
      </p:par>
    </p:tnLst>
  </p:timing>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2008-MRP-IN-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8.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8.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r>
              <a:rPr lang="en-US" smtClean="0"/>
              <a:t>MRP and CRP</a:t>
            </a:r>
            <a:endParaRPr lang="en-US" dirty="0" smtClean="0"/>
          </a:p>
        </p:txBody>
      </p:sp>
      <p:sp>
        <p:nvSpPr>
          <p:cNvPr id="5123" name="Rectangle 3"/>
          <p:cNvSpPr>
            <a:spLocks noGrp="1" noChangeArrowheads="1"/>
          </p:cNvSpPr>
          <p:nvPr>
            <p:ph type="body" sz="quarter" idx="10"/>
          </p:nvPr>
        </p:nvSpPr>
        <p:spPr/>
        <p:txBody>
          <a:bodyPr/>
          <a:lstStyle/>
          <a:p>
            <a:r>
              <a:rPr lang="en-US" dirty="0" smtClean="0"/>
              <a:t>QAD Enterprise Applications Standard Edition</a:t>
            </a:r>
          </a:p>
        </p:txBody>
      </p:sp>
      <p:sp>
        <p:nvSpPr>
          <p:cNvPr id="4" name="Text Placeholder 3"/>
          <p:cNvSpPr>
            <a:spLocks noGrp="1"/>
          </p:cNvSpPr>
          <p:nvPr>
            <p:ph type="body" sz="quarter" idx="11"/>
          </p:nvPr>
        </p:nvSpPr>
        <p:spPr/>
        <p:txBody>
          <a:bodyPr/>
          <a:lstStyle/>
          <a:p>
            <a:r>
              <a:rPr lang="en-US" smtClean="0"/>
              <a:t>Training Presentation</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45"/>
          <p:cNvSpPr>
            <a:spLocks noGrp="1"/>
          </p:cNvSpPr>
          <p:nvPr>
            <p:ph type="title"/>
          </p:nvPr>
        </p:nvSpPr>
        <p:spPr/>
        <p:txBody>
          <a:bodyPr/>
          <a:lstStyle/>
          <a:p>
            <a:r>
              <a:rPr lang="en-US" smtClean="0"/>
              <a:t>Order Timing</a:t>
            </a:r>
            <a:endParaRPr lang="en-US" dirty="0"/>
          </a:p>
        </p:txBody>
      </p:sp>
      <p:sp>
        <p:nvSpPr>
          <p:cNvPr id="13314" name="Footer Placeholder 1"/>
          <p:cNvSpPr>
            <a:spLocks noGrp="1"/>
          </p:cNvSpPr>
          <p:nvPr>
            <p:ph type="ftr" sz="quarter" idx="10"/>
          </p:nvPr>
        </p:nvSpPr>
        <p:spPr/>
        <p:txBody>
          <a:bodyPr/>
          <a:lstStyle/>
          <a:p>
            <a:r>
              <a:rPr lang="en-US" smtClean="0"/>
              <a:t>MRP-IN-100</a:t>
            </a:r>
          </a:p>
        </p:txBody>
      </p:sp>
      <p:sp>
        <p:nvSpPr>
          <p:cNvPr id="13315" name="Text Box 96"/>
          <p:cNvSpPr txBox="1">
            <a:spLocks noChangeArrowheads="1"/>
          </p:cNvSpPr>
          <p:nvPr/>
        </p:nvSpPr>
        <p:spPr bwMode="auto">
          <a:xfrm>
            <a:off x="5416984" y="771223"/>
            <a:ext cx="2011362" cy="492125"/>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b="1">
                <a:latin typeface="+mj-lt"/>
              </a:rPr>
              <a:t>P</a:t>
            </a:r>
            <a:r>
              <a:rPr lang="en-US" sz="3000" b="1">
                <a:latin typeface="+mj-lt"/>
              </a:rPr>
              <a:t> </a:t>
            </a:r>
            <a:r>
              <a:rPr lang="en-US" b="1">
                <a:latin typeface="+mj-lt"/>
              </a:rPr>
              <a:t>e</a:t>
            </a:r>
            <a:r>
              <a:rPr lang="en-US" sz="3000" b="1">
                <a:latin typeface="+mj-lt"/>
              </a:rPr>
              <a:t> </a:t>
            </a:r>
            <a:r>
              <a:rPr lang="en-US" b="1">
                <a:latin typeface="+mj-lt"/>
              </a:rPr>
              <a:t>r</a:t>
            </a:r>
            <a:r>
              <a:rPr lang="en-US" sz="3000" b="1">
                <a:latin typeface="+mj-lt"/>
              </a:rPr>
              <a:t> </a:t>
            </a:r>
            <a:r>
              <a:rPr lang="en-US" b="1">
                <a:latin typeface="+mj-lt"/>
              </a:rPr>
              <a:t>i</a:t>
            </a:r>
            <a:r>
              <a:rPr lang="en-US" sz="3000" b="1">
                <a:latin typeface="+mj-lt"/>
              </a:rPr>
              <a:t> </a:t>
            </a:r>
            <a:r>
              <a:rPr lang="en-US" b="1">
                <a:latin typeface="+mj-lt"/>
              </a:rPr>
              <a:t>o</a:t>
            </a:r>
            <a:r>
              <a:rPr lang="en-US" sz="3000" b="1">
                <a:latin typeface="+mj-lt"/>
              </a:rPr>
              <a:t> </a:t>
            </a:r>
            <a:r>
              <a:rPr lang="en-US" b="1">
                <a:latin typeface="+mj-lt"/>
              </a:rPr>
              <a:t>d</a:t>
            </a:r>
            <a:r>
              <a:rPr lang="en-US" sz="3000" b="1">
                <a:latin typeface="+mj-lt"/>
              </a:rPr>
              <a:t> </a:t>
            </a:r>
            <a:r>
              <a:rPr lang="en-US" b="1">
                <a:latin typeface="+mj-lt"/>
              </a:rPr>
              <a:t>s</a:t>
            </a:r>
          </a:p>
        </p:txBody>
      </p:sp>
      <p:sp>
        <p:nvSpPr>
          <p:cNvPr id="13316" name="Text Box 90"/>
          <p:cNvSpPr txBox="1">
            <a:spLocks noChangeArrowheads="1"/>
          </p:cNvSpPr>
          <p:nvPr/>
        </p:nvSpPr>
        <p:spPr bwMode="auto">
          <a:xfrm>
            <a:off x="485534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1</a:t>
            </a:r>
          </a:p>
        </p:txBody>
      </p:sp>
      <p:sp>
        <p:nvSpPr>
          <p:cNvPr id="13317" name="Text Box 91"/>
          <p:cNvSpPr txBox="1">
            <a:spLocks noChangeArrowheads="1"/>
          </p:cNvSpPr>
          <p:nvPr/>
        </p:nvSpPr>
        <p:spPr bwMode="auto">
          <a:xfrm>
            <a:off x="550304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2</a:t>
            </a:r>
          </a:p>
        </p:txBody>
      </p:sp>
      <p:sp>
        <p:nvSpPr>
          <p:cNvPr id="13318" name="Text Box 92"/>
          <p:cNvSpPr txBox="1">
            <a:spLocks noChangeArrowheads="1"/>
          </p:cNvSpPr>
          <p:nvPr/>
        </p:nvSpPr>
        <p:spPr bwMode="auto">
          <a:xfrm>
            <a:off x="6149160"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3</a:t>
            </a:r>
          </a:p>
        </p:txBody>
      </p:sp>
      <p:sp>
        <p:nvSpPr>
          <p:cNvPr id="13319" name="Text Box 93"/>
          <p:cNvSpPr txBox="1">
            <a:spLocks noChangeArrowheads="1"/>
          </p:cNvSpPr>
          <p:nvPr/>
        </p:nvSpPr>
        <p:spPr bwMode="auto">
          <a:xfrm>
            <a:off x="6795273"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4</a:t>
            </a:r>
          </a:p>
        </p:txBody>
      </p:sp>
      <p:sp>
        <p:nvSpPr>
          <p:cNvPr id="13320" name="Text Box 94"/>
          <p:cNvSpPr txBox="1">
            <a:spLocks noChangeArrowheads="1"/>
          </p:cNvSpPr>
          <p:nvPr/>
        </p:nvSpPr>
        <p:spPr bwMode="auto">
          <a:xfrm>
            <a:off x="7464404"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5</a:t>
            </a:r>
          </a:p>
        </p:txBody>
      </p:sp>
      <p:sp>
        <p:nvSpPr>
          <p:cNvPr id="13321" name="Text Box 100"/>
          <p:cNvSpPr txBox="1">
            <a:spLocks noChangeArrowheads="1"/>
          </p:cNvSpPr>
          <p:nvPr/>
        </p:nvSpPr>
        <p:spPr bwMode="auto">
          <a:xfrm>
            <a:off x="8112898" y="1158926"/>
            <a:ext cx="204110" cy="326318"/>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1900" b="1">
                <a:latin typeface="+mj-lt"/>
              </a:rPr>
              <a:t>6</a:t>
            </a:r>
          </a:p>
        </p:txBody>
      </p:sp>
      <p:sp>
        <p:nvSpPr>
          <p:cNvPr id="13322" name="Text Box 58"/>
          <p:cNvSpPr txBox="1">
            <a:spLocks noChangeArrowheads="1"/>
          </p:cNvSpPr>
          <p:nvPr/>
        </p:nvSpPr>
        <p:spPr bwMode="auto">
          <a:xfrm>
            <a:off x="1548271" y="1509599"/>
            <a:ext cx="450799"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A</a:t>
            </a:r>
          </a:p>
        </p:txBody>
      </p:sp>
      <p:sp>
        <p:nvSpPr>
          <p:cNvPr id="13323" name="Text Box 59"/>
          <p:cNvSpPr txBox="1">
            <a:spLocks noChangeArrowheads="1"/>
          </p:cNvSpPr>
          <p:nvPr/>
        </p:nvSpPr>
        <p:spPr bwMode="auto">
          <a:xfrm>
            <a:off x="876275" y="2935174"/>
            <a:ext cx="386679"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B</a:t>
            </a:r>
          </a:p>
        </p:txBody>
      </p:sp>
      <p:sp>
        <p:nvSpPr>
          <p:cNvPr id="13324" name="Text Box 60"/>
          <p:cNvSpPr txBox="1">
            <a:spLocks noChangeArrowheads="1"/>
          </p:cNvSpPr>
          <p:nvPr/>
        </p:nvSpPr>
        <p:spPr bwMode="auto">
          <a:xfrm>
            <a:off x="2241924" y="2935174"/>
            <a:ext cx="468432" cy="566359"/>
          </a:xfrm>
          <a:prstGeom prst="rect">
            <a:avLst/>
          </a:prstGeom>
          <a:noFill/>
          <a:ln w="38100">
            <a:solidFill>
              <a:schemeClr val="tx1"/>
            </a:solidFill>
            <a:miter lim="800000"/>
            <a:headEnd/>
            <a:tailEnd/>
          </a:ln>
        </p:spPr>
        <p:txBody>
          <a:bodyPr wrap="none" lIns="73201" tIns="36601" rIns="73201" bIns="36601" anchor="ctr">
            <a:spAutoFit/>
          </a:bodyPr>
          <a:lstStyle/>
          <a:p>
            <a:pPr defTabSz="865188" eaLnBrk="0" hangingPunct="0"/>
            <a:r>
              <a:rPr lang="en-US" sz="3200" b="1">
                <a:latin typeface="+mj-lt"/>
              </a:rPr>
              <a:t>C</a:t>
            </a:r>
          </a:p>
        </p:txBody>
      </p:sp>
      <p:cxnSp>
        <p:nvCxnSpPr>
          <p:cNvPr id="13325" name="AutoShape 62"/>
          <p:cNvCxnSpPr>
            <a:cxnSpLocks noChangeShapeType="1"/>
            <a:stCxn id="13322" idx="2"/>
            <a:endCxn id="13323" idx="0"/>
          </p:cNvCxnSpPr>
          <p:nvPr/>
        </p:nvCxnSpPr>
        <p:spPr bwMode="auto">
          <a:xfrm rot="5400000">
            <a:off x="992035" y="2153538"/>
            <a:ext cx="859216" cy="704056"/>
          </a:xfrm>
          <a:prstGeom prst="bentConnector3">
            <a:avLst>
              <a:gd name="adj1" fmla="val 50000"/>
            </a:avLst>
          </a:prstGeom>
          <a:noFill/>
          <a:ln w="38100">
            <a:solidFill>
              <a:schemeClr val="hlink"/>
            </a:solidFill>
            <a:miter lim="800000"/>
            <a:headEnd/>
            <a:tailEnd type="triangle" w="med" len="med"/>
          </a:ln>
        </p:spPr>
      </p:cxnSp>
      <p:cxnSp>
        <p:nvCxnSpPr>
          <p:cNvPr id="13326" name="AutoShape 63"/>
          <p:cNvCxnSpPr>
            <a:cxnSpLocks noChangeShapeType="1"/>
            <a:stCxn id="13322" idx="2"/>
            <a:endCxn id="13324" idx="0"/>
          </p:cNvCxnSpPr>
          <p:nvPr/>
        </p:nvCxnSpPr>
        <p:spPr bwMode="auto">
          <a:xfrm rot="16200000" flipH="1">
            <a:off x="1695297" y="2154331"/>
            <a:ext cx="859216" cy="702469"/>
          </a:xfrm>
          <a:prstGeom prst="bentConnector3">
            <a:avLst>
              <a:gd name="adj1" fmla="val 50000"/>
            </a:avLst>
          </a:prstGeom>
          <a:noFill/>
          <a:ln w="38100">
            <a:solidFill>
              <a:schemeClr val="hlink"/>
            </a:solidFill>
            <a:miter lim="800000"/>
            <a:headEnd/>
            <a:tailEnd type="triangle" w="med" len="med"/>
          </a:ln>
        </p:spPr>
      </p:cxnSp>
      <p:sp>
        <p:nvSpPr>
          <p:cNvPr id="13327" name="Text Box 191"/>
          <p:cNvSpPr txBox="1">
            <a:spLocks noChangeArrowheads="1"/>
          </p:cNvSpPr>
          <p:nvPr/>
        </p:nvSpPr>
        <p:spPr bwMode="auto">
          <a:xfrm>
            <a:off x="344176" y="3958943"/>
            <a:ext cx="2908203" cy="2012909"/>
          </a:xfrm>
          <a:prstGeom prst="rect">
            <a:avLst/>
          </a:prstGeom>
          <a:noFill/>
          <a:ln w="38100">
            <a:noFill/>
            <a:miter lim="800000"/>
            <a:headEnd/>
            <a:tailEnd/>
          </a:ln>
        </p:spPr>
        <p:txBody>
          <a:bodyPr wrap="none" lIns="73201" tIns="36601" rIns="73201" bIns="36601" anchor="ctr">
            <a:spAutoFit/>
          </a:bodyPr>
          <a:lstStyle/>
          <a:p>
            <a:pPr defTabSz="865188" eaLnBrk="0" hangingPunct="0"/>
            <a:r>
              <a:rPr lang="en-US" sz="2100" b="1">
                <a:latin typeface="+mj-lt"/>
              </a:rPr>
              <a:t>There is demand with</a:t>
            </a:r>
          </a:p>
          <a:p>
            <a:pPr defTabSz="865188" eaLnBrk="0" hangingPunct="0"/>
            <a:r>
              <a:rPr lang="en-US" sz="2100" b="1">
                <a:latin typeface="+mj-lt"/>
              </a:rPr>
              <a:t>Date Due=Period 6</a:t>
            </a:r>
          </a:p>
          <a:p>
            <a:pPr defTabSz="865188" eaLnBrk="0" hangingPunct="0"/>
            <a:r>
              <a:rPr lang="en-US" sz="2100" b="1">
                <a:latin typeface="+mj-lt"/>
              </a:rPr>
              <a:t>Lead Times:</a:t>
            </a:r>
          </a:p>
          <a:p>
            <a:pPr defTabSz="865188" eaLnBrk="0" hangingPunct="0"/>
            <a:r>
              <a:rPr lang="en-US" sz="2100" b="1">
                <a:latin typeface="+mj-lt"/>
              </a:rPr>
              <a:t>A=2</a:t>
            </a:r>
          </a:p>
          <a:p>
            <a:pPr defTabSz="865188" eaLnBrk="0" hangingPunct="0"/>
            <a:r>
              <a:rPr lang="en-US" sz="2100" b="1">
                <a:latin typeface="+mj-lt"/>
              </a:rPr>
              <a:t>B=2</a:t>
            </a:r>
          </a:p>
          <a:p>
            <a:pPr defTabSz="865188" eaLnBrk="0" hangingPunct="0"/>
            <a:r>
              <a:rPr lang="en-US" sz="2100" b="1">
                <a:latin typeface="+mj-lt"/>
              </a:rPr>
              <a:t>C=3</a:t>
            </a:r>
          </a:p>
        </p:txBody>
      </p:sp>
      <p:sp>
        <p:nvSpPr>
          <p:cNvPr id="13328" name="Text Box 209"/>
          <p:cNvSpPr txBox="1">
            <a:spLocks noChangeArrowheads="1"/>
          </p:cNvSpPr>
          <p:nvPr/>
        </p:nvSpPr>
        <p:spPr bwMode="auto">
          <a:xfrm>
            <a:off x="3172486" y="5009100"/>
            <a:ext cx="5808208" cy="357096"/>
          </a:xfrm>
          <a:prstGeom prst="rect">
            <a:avLst/>
          </a:prstGeom>
          <a:noFill/>
          <a:ln w="38100">
            <a:noFill/>
            <a:miter lim="800000"/>
            <a:headEnd/>
            <a:tailEnd/>
          </a:ln>
        </p:spPr>
        <p:txBody>
          <a:bodyPr wrap="none" lIns="33599" tIns="16801" rIns="33599" bIns="16801" anchor="ctr">
            <a:spAutoFit/>
          </a:bodyPr>
          <a:lstStyle/>
          <a:p>
            <a:pPr defTabSz="865188" eaLnBrk="0" hangingPunct="0"/>
            <a:r>
              <a:rPr lang="en-US" sz="2100" b="1">
                <a:latin typeface="+mj-lt"/>
              </a:rPr>
              <a:t>Begin work in period 1 to meet the due date</a:t>
            </a:r>
          </a:p>
        </p:txBody>
      </p:sp>
      <p:sp>
        <p:nvSpPr>
          <p:cNvPr id="13329" name="Text Box 127"/>
          <p:cNvSpPr txBox="1">
            <a:spLocks noChangeArrowheads="1"/>
          </p:cNvSpPr>
          <p:nvPr/>
        </p:nvSpPr>
        <p:spPr bwMode="auto">
          <a:xfrm>
            <a:off x="4006817" y="1566105"/>
            <a:ext cx="370821"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dirty="0">
                <a:latin typeface="+mj-lt"/>
              </a:rPr>
              <a:t>A</a:t>
            </a:r>
          </a:p>
        </p:txBody>
      </p:sp>
      <p:sp>
        <p:nvSpPr>
          <p:cNvPr id="13330" name="Text Box 167"/>
          <p:cNvSpPr txBox="1">
            <a:spLocks noChangeArrowheads="1"/>
          </p:cNvSpPr>
          <p:nvPr/>
        </p:nvSpPr>
        <p:spPr bwMode="auto">
          <a:xfrm>
            <a:off x="4038877" y="2780542"/>
            <a:ext cx="306701"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mj-lt"/>
              </a:rPr>
              <a:t>B</a:t>
            </a:r>
          </a:p>
        </p:txBody>
      </p:sp>
      <p:sp>
        <p:nvSpPr>
          <p:cNvPr id="13331" name="Text Box 187"/>
          <p:cNvSpPr txBox="1">
            <a:spLocks noChangeArrowheads="1"/>
          </p:cNvSpPr>
          <p:nvPr/>
        </p:nvSpPr>
        <p:spPr bwMode="auto">
          <a:xfrm>
            <a:off x="3998000" y="4006092"/>
            <a:ext cx="388455" cy="526373"/>
          </a:xfrm>
          <a:prstGeom prst="rect">
            <a:avLst/>
          </a:prstGeom>
          <a:noFill/>
          <a:ln w="38100">
            <a:solidFill>
              <a:schemeClr val="tx1"/>
            </a:solidFill>
            <a:miter lim="800000"/>
            <a:headEnd/>
            <a:tailEnd/>
          </a:ln>
        </p:spPr>
        <p:txBody>
          <a:bodyPr wrap="none" lIns="33599" tIns="16801" rIns="33599" bIns="16801" anchor="ctr">
            <a:spAutoFit/>
          </a:bodyPr>
          <a:lstStyle/>
          <a:p>
            <a:pPr defTabSz="865188" eaLnBrk="0" hangingPunct="0"/>
            <a:r>
              <a:rPr lang="en-US" sz="3200" b="1">
                <a:latin typeface="+mj-lt"/>
              </a:rPr>
              <a:t>C</a:t>
            </a:r>
          </a:p>
        </p:txBody>
      </p:sp>
      <p:sp>
        <p:nvSpPr>
          <p:cNvPr id="13332" name="Text Box 190"/>
          <p:cNvSpPr txBox="1">
            <a:spLocks noChangeArrowheads="1"/>
          </p:cNvSpPr>
          <p:nvPr/>
        </p:nvSpPr>
        <p:spPr bwMode="auto">
          <a:xfrm>
            <a:off x="3294496" y="5204139"/>
            <a:ext cx="2935288" cy="895705"/>
          </a:xfrm>
          <a:prstGeom prst="rect">
            <a:avLst/>
          </a:prstGeom>
          <a:noFill/>
          <a:ln w="38100">
            <a:noFill/>
            <a:miter lim="800000"/>
            <a:headEnd/>
            <a:tailEnd/>
          </a:ln>
        </p:spPr>
        <p:txBody>
          <a:bodyPr lIns="33599" tIns="16801" rIns="33599" bIns="16801" anchor="ctr">
            <a:spAutoFit/>
          </a:bodyPr>
          <a:lstStyle/>
          <a:p>
            <a:pPr algn="l" defTabSz="865188" eaLnBrk="0" hangingPunct="0"/>
            <a:r>
              <a:rPr lang="en-US" b="1">
                <a:solidFill>
                  <a:srgbClr val="43699C"/>
                </a:solidFill>
                <a:latin typeface="+mj-lt"/>
              </a:rPr>
              <a:t>Back Scheduling</a:t>
            </a:r>
          </a:p>
        </p:txBody>
      </p:sp>
      <p:sp>
        <p:nvSpPr>
          <p:cNvPr id="13333" name="Rectangle 107"/>
          <p:cNvSpPr>
            <a:spLocks noChangeArrowheads="1"/>
          </p:cNvSpPr>
          <p:nvPr/>
        </p:nvSpPr>
        <p:spPr bwMode="auto">
          <a:xfrm>
            <a:off x="6618721" y="1664059"/>
            <a:ext cx="67310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dirty="0">
                <a:latin typeface="+mj-lt"/>
              </a:rPr>
              <a:t>Start</a:t>
            </a:r>
          </a:p>
        </p:txBody>
      </p:sp>
      <p:sp>
        <p:nvSpPr>
          <p:cNvPr id="13334" name="Rectangle 112"/>
          <p:cNvSpPr>
            <a:spLocks noChangeArrowheads="1"/>
          </p:cNvSpPr>
          <p:nvPr/>
        </p:nvSpPr>
        <p:spPr bwMode="auto">
          <a:xfrm>
            <a:off x="7969429" y="1668821"/>
            <a:ext cx="491047" cy="295540"/>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pPr defTabSz="865188" eaLnBrk="0" hangingPunct="0"/>
            <a:r>
              <a:rPr lang="en-US" sz="1700" b="1">
                <a:latin typeface="+mj-lt"/>
              </a:rPr>
              <a:t>Due</a:t>
            </a:r>
          </a:p>
        </p:txBody>
      </p:sp>
      <p:sp>
        <p:nvSpPr>
          <p:cNvPr id="13335" name="Rectangle 115"/>
          <p:cNvSpPr>
            <a:spLocks noChangeArrowheads="1"/>
          </p:cNvSpPr>
          <p:nvPr/>
        </p:nvSpPr>
        <p:spPr bwMode="auto">
          <a:xfrm>
            <a:off x="5945621" y="1584977"/>
            <a:ext cx="6889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6" name="Rectangle 118"/>
          <p:cNvSpPr>
            <a:spLocks noChangeArrowheads="1"/>
          </p:cNvSpPr>
          <p:nvPr/>
        </p:nvSpPr>
        <p:spPr bwMode="auto">
          <a:xfrm>
            <a:off x="7287059" y="1591327"/>
            <a:ext cx="6762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7" name="Rectangle 121"/>
          <p:cNvSpPr>
            <a:spLocks noChangeArrowheads="1"/>
          </p:cNvSpPr>
          <p:nvPr/>
        </p:nvSpPr>
        <p:spPr bwMode="auto">
          <a:xfrm>
            <a:off x="5328084" y="1584977"/>
            <a:ext cx="6381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38" name="Rectangle 124"/>
          <p:cNvSpPr>
            <a:spLocks noChangeArrowheads="1"/>
          </p:cNvSpPr>
          <p:nvPr/>
        </p:nvSpPr>
        <p:spPr bwMode="auto">
          <a:xfrm>
            <a:off x="4658159" y="1584977"/>
            <a:ext cx="681037"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cxnSp>
        <p:nvCxnSpPr>
          <p:cNvPr id="13339" name="AutoShape 199"/>
          <p:cNvCxnSpPr>
            <a:cxnSpLocks noChangeShapeType="1"/>
            <a:stCxn id="13334" idx="2"/>
            <a:endCxn id="13333" idx="2"/>
          </p:cNvCxnSpPr>
          <p:nvPr/>
        </p:nvCxnSpPr>
        <p:spPr bwMode="auto">
          <a:xfrm rot="5400000" flipH="1">
            <a:off x="7582731" y="1332139"/>
            <a:ext cx="4762" cy="1259682"/>
          </a:xfrm>
          <a:prstGeom prst="bentConnector3">
            <a:avLst>
              <a:gd name="adj1" fmla="val -4800504"/>
            </a:avLst>
          </a:prstGeom>
          <a:noFill/>
          <a:ln w="38100">
            <a:solidFill>
              <a:schemeClr val="hlink"/>
            </a:solidFill>
            <a:miter lim="800000"/>
            <a:headEnd/>
            <a:tailEnd type="triangle" w="med" len="med"/>
          </a:ln>
        </p:spPr>
      </p:cxnSp>
      <p:cxnSp>
        <p:nvCxnSpPr>
          <p:cNvPr id="13340" name="AutoShape 204"/>
          <p:cNvCxnSpPr>
            <a:cxnSpLocks noChangeShapeType="1"/>
            <a:stCxn id="13353" idx="2"/>
            <a:endCxn id="13347" idx="0"/>
          </p:cNvCxnSpPr>
          <p:nvPr/>
        </p:nvCxnSpPr>
        <p:spPr bwMode="auto">
          <a:xfrm rot="5400000">
            <a:off x="6481535" y="3656504"/>
            <a:ext cx="930010" cy="1588"/>
          </a:xfrm>
          <a:prstGeom prst="straightConnector1">
            <a:avLst/>
          </a:prstGeom>
          <a:noFill/>
          <a:ln w="38100">
            <a:solidFill>
              <a:schemeClr val="hlink"/>
            </a:solidFill>
            <a:round/>
            <a:headEnd/>
            <a:tailEnd type="triangle" w="med" len="med"/>
          </a:ln>
        </p:spPr>
      </p:cxnSp>
      <p:cxnSp>
        <p:nvCxnSpPr>
          <p:cNvPr id="13341" name="AutoShape 205"/>
          <p:cNvCxnSpPr>
            <a:cxnSpLocks noChangeShapeType="1"/>
            <a:stCxn id="13347" idx="2"/>
            <a:endCxn id="13346" idx="2"/>
          </p:cNvCxnSpPr>
          <p:nvPr/>
        </p:nvCxnSpPr>
        <p:spPr bwMode="auto">
          <a:xfrm rot="5400000">
            <a:off x="5976975" y="3449070"/>
            <a:ext cx="1587" cy="1937544"/>
          </a:xfrm>
          <a:prstGeom prst="bentConnector3">
            <a:avLst>
              <a:gd name="adj1" fmla="val 14504537"/>
            </a:avLst>
          </a:prstGeom>
          <a:noFill/>
          <a:ln w="38100">
            <a:solidFill>
              <a:schemeClr val="hlink"/>
            </a:solidFill>
            <a:miter lim="800000"/>
            <a:headEnd/>
            <a:tailEnd type="triangle" w="med" len="med"/>
          </a:ln>
        </p:spPr>
      </p:cxnSp>
      <p:sp>
        <p:nvSpPr>
          <p:cNvPr id="13342" name="Rectangle 173"/>
          <p:cNvSpPr>
            <a:spLocks noChangeArrowheads="1"/>
          </p:cNvSpPr>
          <p:nvPr/>
        </p:nvSpPr>
        <p:spPr bwMode="auto">
          <a:xfrm>
            <a:off x="8161943" y="4037664"/>
            <a:ext cx="67918" cy="464817"/>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latin typeface="+mj-lt"/>
            </a:endParaRPr>
          </a:p>
        </p:txBody>
      </p:sp>
      <p:sp>
        <p:nvSpPr>
          <p:cNvPr id="13343" name="Rectangle 176"/>
          <p:cNvSpPr>
            <a:spLocks noChangeArrowheads="1"/>
          </p:cNvSpPr>
          <p:nvPr/>
        </p:nvSpPr>
        <p:spPr bwMode="auto">
          <a:xfrm>
            <a:off x="5920221" y="4037664"/>
            <a:ext cx="71437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4" name="Rectangle 179"/>
          <p:cNvSpPr>
            <a:spLocks noChangeArrowheads="1"/>
          </p:cNvSpPr>
          <p:nvPr/>
        </p:nvSpPr>
        <p:spPr bwMode="auto">
          <a:xfrm>
            <a:off x="7231496" y="4037664"/>
            <a:ext cx="687388"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5" name="Rectangle 182"/>
          <p:cNvSpPr>
            <a:spLocks noChangeArrowheads="1"/>
          </p:cNvSpPr>
          <p:nvPr/>
        </p:nvSpPr>
        <p:spPr bwMode="auto">
          <a:xfrm>
            <a:off x="5366184" y="4037664"/>
            <a:ext cx="63182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46" name="Rectangle 216"/>
          <p:cNvSpPr>
            <a:spLocks noChangeArrowheads="1"/>
          </p:cNvSpPr>
          <p:nvPr/>
        </p:nvSpPr>
        <p:spPr bwMode="auto">
          <a:xfrm>
            <a:off x="4666096" y="4123096"/>
            <a:ext cx="68580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Start</a:t>
            </a:r>
          </a:p>
        </p:txBody>
      </p:sp>
      <p:sp>
        <p:nvSpPr>
          <p:cNvPr id="13347" name="Rectangle 220"/>
          <p:cNvSpPr>
            <a:spLocks noChangeArrowheads="1"/>
          </p:cNvSpPr>
          <p:nvPr/>
        </p:nvSpPr>
        <p:spPr bwMode="auto">
          <a:xfrm>
            <a:off x="6661584" y="4121509"/>
            <a:ext cx="569912"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Due</a:t>
            </a:r>
          </a:p>
        </p:txBody>
      </p:sp>
      <p:sp>
        <p:nvSpPr>
          <p:cNvPr id="13348" name="Rectangle 153"/>
          <p:cNvSpPr>
            <a:spLocks noChangeArrowheads="1"/>
          </p:cNvSpPr>
          <p:nvPr/>
        </p:nvSpPr>
        <p:spPr bwMode="auto">
          <a:xfrm>
            <a:off x="8171468" y="2811320"/>
            <a:ext cx="67918" cy="464817"/>
          </a:xfrm>
          <a:prstGeom prst="rect">
            <a:avLst/>
          </a:prstGeom>
          <a:solidFill>
            <a:srgbClr val="FFFFFF"/>
          </a:solidFill>
          <a:ln w="38100">
            <a:solidFill>
              <a:schemeClr val="hlink"/>
            </a:solidFill>
            <a:miter lim="800000"/>
            <a:headEnd/>
            <a:tailEnd/>
          </a:ln>
        </p:spPr>
        <p:txBody>
          <a:bodyPr wrap="none" lIns="33599" tIns="16801" rIns="33599" bIns="16801" anchor="ctr">
            <a:spAutoFit/>
          </a:bodyPr>
          <a:lstStyle/>
          <a:p>
            <a:endParaRPr lang="en-US">
              <a:latin typeface="+mj-lt"/>
            </a:endParaRPr>
          </a:p>
        </p:txBody>
      </p:sp>
      <p:sp>
        <p:nvSpPr>
          <p:cNvPr id="13349" name="Rectangle 156"/>
          <p:cNvSpPr>
            <a:spLocks noChangeArrowheads="1"/>
          </p:cNvSpPr>
          <p:nvPr/>
        </p:nvSpPr>
        <p:spPr bwMode="auto">
          <a:xfrm>
            <a:off x="5983721" y="2811320"/>
            <a:ext cx="668338"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0" name="Rectangle 159"/>
          <p:cNvSpPr>
            <a:spLocks noChangeArrowheads="1"/>
          </p:cNvSpPr>
          <p:nvPr/>
        </p:nvSpPr>
        <p:spPr bwMode="auto">
          <a:xfrm>
            <a:off x="7226734" y="2808145"/>
            <a:ext cx="682625"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1" name="Rectangle 162"/>
          <p:cNvSpPr>
            <a:spLocks noChangeArrowheads="1"/>
          </p:cNvSpPr>
          <p:nvPr/>
        </p:nvSpPr>
        <p:spPr bwMode="auto">
          <a:xfrm>
            <a:off x="5339196" y="2895959"/>
            <a:ext cx="641350"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Start</a:t>
            </a:r>
          </a:p>
        </p:txBody>
      </p:sp>
      <p:sp>
        <p:nvSpPr>
          <p:cNvPr id="13352" name="Rectangle 165"/>
          <p:cNvSpPr>
            <a:spLocks noChangeArrowheads="1"/>
          </p:cNvSpPr>
          <p:nvPr/>
        </p:nvSpPr>
        <p:spPr bwMode="auto">
          <a:xfrm>
            <a:off x="4664509" y="2811320"/>
            <a:ext cx="681037" cy="464817"/>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endParaRPr lang="en-US">
              <a:latin typeface="+mj-lt"/>
            </a:endParaRPr>
          </a:p>
        </p:txBody>
      </p:sp>
      <p:sp>
        <p:nvSpPr>
          <p:cNvPr id="13353" name="Rectangle 150"/>
          <p:cNvSpPr>
            <a:spLocks noChangeArrowheads="1"/>
          </p:cNvSpPr>
          <p:nvPr/>
        </p:nvSpPr>
        <p:spPr bwMode="auto">
          <a:xfrm>
            <a:off x="6667934" y="2895959"/>
            <a:ext cx="557212" cy="295540"/>
          </a:xfrm>
          <a:prstGeom prst="rect">
            <a:avLst/>
          </a:prstGeom>
          <a:solidFill>
            <a:srgbClr val="FFFFFF"/>
          </a:solidFill>
          <a:ln w="38100">
            <a:solidFill>
              <a:schemeClr val="hlink"/>
            </a:solidFill>
            <a:miter lim="800000"/>
            <a:headEnd/>
            <a:tailEnd/>
          </a:ln>
        </p:spPr>
        <p:txBody>
          <a:bodyPr lIns="33599" tIns="16801" rIns="33599" bIns="16801" anchor="ctr">
            <a:spAutoFit/>
          </a:bodyPr>
          <a:lstStyle/>
          <a:p>
            <a:pPr defTabSz="865188" eaLnBrk="0" hangingPunct="0"/>
            <a:r>
              <a:rPr lang="en-US" sz="1700" b="1">
                <a:latin typeface="+mj-lt"/>
              </a:rPr>
              <a:t>Due</a:t>
            </a:r>
          </a:p>
        </p:txBody>
      </p:sp>
      <p:cxnSp>
        <p:nvCxnSpPr>
          <p:cNvPr id="13354" name="AutoShape 242"/>
          <p:cNvCxnSpPr>
            <a:cxnSpLocks noChangeShapeType="1"/>
            <a:stCxn id="13333" idx="2"/>
            <a:endCxn id="13353" idx="0"/>
          </p:cNvCxnSpPr>
          <p:nvPr/>
        </p:nvCxnSpPr>
        <p:spPr bwMode="auto">
          <a:xfrm rot="5400000">
            <a:off x="6482726" y="2423414"/>
            <a:ext cx="936360" cy="8731"/>
          </a:xfrm>
          <a:prstGeom prst="straightConnector1">
            <a:avLst/>
          </a:prstGeom>
          <a:noFill/>
          <a:ln w="38100">
            <a:solidFill>
              <a:schemeClr val="hlink"/>
            </a:solidFill>
            <a:round/>
            <a:headEnd/>
            <a:tailEnd type="triangle" w="med" len="med"/>
          </a:ln>
        </p:spPr>
      </p:cxn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smtClean="0"/>
              <a:t>MRP Calculations</a:t>
            </a:r>
            <a:endParaRPr lang="en-US" dirty="0"/>
          </a:p>
        </p:txBody>
      </p:sp>
      <p:sp>
        <p:nvSpPr>
          <p:cNvPr id="14338" name="Footer Placeholder 1"/>
          <p:cNvSpPr>
            <a:spLocks noGrp="1"/>
          </p:cNvSpPr>
          <p:nvPr>
            <p:ph type="ftr" sz="quarter" idx="10"/>
          </p:nvPr>
        </p:nvSpPr>
        <p:spPr/>
        <p:txBody>
          <a:bodyPr/>
          <a:lstStyle/>
          <a:p>
            <a:r>
              <a:rPr lang="en-US" smtClean="0"/>
              <a:t>MRP-IN-110</a:t>
            </a:r>
          </a:p>
        </p:txBody>
      </p:sp>
      <p:grpSp>
        <p:nvGrpSpPr>
          <p:cNvPr id="14339" name="Group 183"/>
          <p:cNvGrpSpPr>
            <a:grpSpLocks/>
          </p:cNvGrpSpPr>
          <p:nvPr/>
        </p:nvGrpSpPr>
        <p:grpSpPr bwMode="auto">
          <a:xfrm>
            <a:off x="770370" y="1563832"/>
            <a:ext cx="7785100" cy="3698876"/>
            <a:chOff x="590" y="1276"/>
            <a:chExt cx="4904" cy="2330"/>
          </a:xfrm>
        </p:grpSpPr>
        <p:sp>
          <p:nvSpPr>
            <p:cNvPr id="14341" name="Text Box 158"/>
            <p:cNvSpPr txBox="1">
              <a:spLocks noChangeArrowheads="1"/>
            </p:cNvSpPr>
            <p:nvPr/>
          </p:nvSpPr>
          <p:spPr bwMode="auto">
            <a:xfrm>
              <a:off x="1014" y="1276"/>
              <a:ext cx="301"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A</a:t>
              </a:r>
            </a:p>
          </p:txBody>
        </p:sp>
        <p:sp>
          <p:nvSpPr>
            <p:cNvPr id="14342" name="Text Box 159"/>
            <p:cNvSpPr txBox="1">
              <a:spLocks noChangeArrowheads="1"/>
            </p:cNvSpPr>
            <p:nvPr/>
          </p:nvSpPr>
          <p:spPr bwMode="auto">
            <a:xfrm>
              <a:off x="590" y="2174"/>
              <a:ext cx="260"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B</a:t>
              </a:r>
            </a:p>
          </p:txBody>
        </p:sp>
        <p:sp>
          <p:nvSpPr>
            <p:cNvPr id="14343" name="Text Box 160"/>
            <p:cNvSpPr txBox="1">
              <a:spLocks noChangeArrowheads="1"/>
            </p:cNvSpPr>
            <p:nvPr/>
          </p:nvSpPr>
          <p:spPr bwMode="auto">
            <a:xfrm>
              <a:off x="1451" y="2174"/>
              <a:ext cx="312" cy="365"/>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C</a:t>
              </a:r>
            </a:p>
          </p:txBody>
        </p:sp>
        <p:cxnSp>
          <p:nvCxnSpPr>
            <p:cNvPr id="14344" name="AutoShape 161"/>
            <p:cNvCxnSpPr>
              <a:cxnSpLocks noChangeShapeType="1"/>
              <a:stCxn id="14341" idx="2"/>
              <a:endCxn id="14342" idx="0"/>
            </p:cNvCxnSpPr>
            <p:nvPr/>
          </p:nvCxnSpPr>
          <p:spPr bwMode="auto">
            <a:xfrm rot="5400000">
              <a:off x="676" y="1685"/>
              <a:ext cx="533" cy="444"/>
            </a:xfrm>
            <a:prstGeom prst="bentConnector3">
              <a:avLst>
                <a:gd name="adj1" fmla="val 50000"/>
              </a:avLst>
            </a:prstGeom>
            <a:noFill/>
            <a:ln w="38100">
              <a:solidFill>
                <a:schemeClr val="hlink"/>
              </a:solidFill>
              <a:miter lim="800000"/>
              <a:headEnd/>
              <a:tailEnd type="triangle" w="med" len="med"/>
            </a:ln>
          </p:spPr>
        </p:cxnSp>
        <p:cxnSp>
          <p:nvCxnSpPr>
            <p:cNvPr id="14345" name="AutoShape 162"/>
            <p:cNvCxnSpPr>
              <a:cxnSpLocks noChangeShapeType="1"/>
              <a:stCxn id="14341" idx="2"/>
              <a:endCxn id="14343" idx="0"/>
            </p:cNvCxnSpPr>
            <p:nvPr/>
          </p:nvCxnSpPr>
          <p:spPr bwMode="auto">
            <a:xfrm rot="16200000" flipH="1">
              <a:off x="1119" y="1686"/>
              <a:ext cx="533" cy="442"/>
            </a:xfrm>
            <a:prstGeom prst="bentConnector3">
              <a:avLst>
                <a:gd name="adj1" fmla="val 50000"/>
              </a:avLst>
            </a:prstGeom>
            <a:noFill/>
            <a:ln w="38100">
              <a:solidFill>
                <a:schemeClr val="hlink"/>
              </a:solidFill>
              <a:miter lim="800000"/>
              <a:headEnd/>
              <a:tailEnd type="triangle" w="med" len="med"/>
            </a:ln>
          </p:spPr>
        </p:cxnSp>
        <p:sp>
          <p:nvSpPr>
            <p:cNvPr id="14346" name="Text Box 166"/>
            <p:cNvSpPr txBox="1">
              <a:spLocks noChangeArrowheads="1"/>
            </p:cNvSpPr>
            <p:nvPr/>
          </p:nvSpPr>
          <p:spPr bwMode="auto">
            <a:xfrm>
              <a:off x="2834" y="2093"/>
              <a:ext cx="2614"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Gross Requirements = 100</a:t>
              </a:r>
            </a:p>
          </p:txBody>
        </p:sp>
        <p:sp>
          <p:nvSpPr>
            <p:cNvPr id="14347" name="Text Box 167"/>
            <p:cNvSpPr txBox="1">
              <a:spLocks noChangeArrowheads="1"/>
            </p:cNvSpPr>
            <p:nvPr/>
          </p:nvSpPr>
          <p:spPr bwMode="auto">
            <a:xfrm>
              <a:off x="1991" y="2451"/>
              <a:ext cx="3349"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 Nettable Quantity on Hand = 54</a:t>
              </a:r>
            </a:p>
          </p:txBody>
        </p:sp>
        <p:sp>
          <p:nvSpPr>
            <p:cNvPr id="14348" name="Text Box 168"/>
            <p:cNvSpPr txBox="1">
              <a:spLocks noChangeArrowheads="1"/>
            </p:cNvSpPr>
            <p:nvPr/>
          </p:nvSpPr>
          <p:spPr bwMode="auto">
            <a:xfrm>
              <a:off x="2663" y="2810"/>
              <a:ext cx="2671"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 Scheduled Receipts = 17</a:t>
              </a:r>
            </a:p>
          </p:txBody>
        </p:sp>
        <p:sp>
          <p:nvSpPr>
            <p:cNvPr id="14349" name="Text Box 169"/>
            <p:cNvSpPr txBox="1">
              <a:spLocks noChangeArrowheads="1"/>
            </p:cNvSpPr>
            <p:nvPr/>
          </p:nvSpPr>
          <p:spPr bwMode="auto">
            <a:xfrm>
              <a:off x="1712" y="3309"/>
              <a:ext cx="3628" cy="297"/>
            </a:xfrm>
            <a:prstGeom prst="rect">
              <a:avLst/>
            </a:prstGeom>
            <a:noFill/>
            <a:ln w="38100">
              <a:noFill/>
              <a:miter lim="800000"/>
              <a:headEnd/>
              <a:tailEnd/>
            </a:ln>
          </p:spPr>
          <p:txBody>
            <a:bodyPr wrap="none" lIns="86493" tIns="43247" rIns="86493" bIns="43247" anchor="ctr">
              <a:spAutoFit/>
            </a:bodyPr>
            <a:lstStyle/>
            <a:p>
              <a:pPr algn="r" defTabSz="865188" eaLnBrk="0" hangingPunct="0"/>
              <a:r>
                <a:rPr lang="en-US" sz="2500" b="1">
                  <a:latin typeface="+mj-lt"/>
                </a:rPr>
                <a:t>Net Requirements (MRP Orders) = 29</a:t>
              </a:r>
            </a:p>
          </p:txBody>
        </p:sp>
        <p:sp>
          <p:nvSpPr>
            <p:cNvPr id="14350" name="Line 170"/>
            <p:cNvSpPr>
              <a:spLocks noChangeShapeType="1"/>
            </p:cNvSpPr>
            <p:nvPr/>
          </p:nvSpPr>
          <p:spPr bwMode="auto">
            <a:xfrm>
              <a:off x="1723" y="3201"/>
              <a:ext cx="3771" cy="0"/>
            </a:xfrm>
            <a:prstGeom prst="line">
              <a:avLst/>
            </a:prstGeom>
            <a:noFill/>
            <a:ln w="76200">
              <a:solidFill>
                <a:schemeClr val="tx1"/>
              </a:solidFill>
              <a:round/>
              <a:headEnd/>
              <a:tailEn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Title 85"/>
          <p:cNvSpPr>
            <a:spLocks noGrp="1"/>
          </p:cNvSpPr>
          <p:nvPr>
            <p:ph type="title"/>
          </p:nvPr>
        </p:nvSpPr>
        <p:spPr/>
        <p:txBody>
          <a:bodyPr/>
          <a:lstStyle/>
          <a:p>
            <a:r>
              <a:rPr lang="en-US" smtClean="0"/>
              <a:t>Calculations</a:t>
            </a:r>
            <a:endParaRPr lang="en-US" dirty="0"/>
          </a:p>
        </p:txBody>
      </p:sp>
      <p:sp>
        <p:nvSpPr>
          <p:cNvPr id="15362" name="Footer Placeholder 1"/>
          <p:cNvSpPr>
            <a:spLocks noGrp="1"/>
          </p:cNvSpPr>
          <p:nvPr>
            <p:ph type="ftr" sz="quarter" idx="10"/>
          </p:nvPr>
        </p:nvSpPr>
        <p:spPr/>
        <p:txBody>
          <a:bodyPr/>
          <a:lstStyle/>
          <a:p>
            <a:r>
              <a:rPr lang="en-US" smtClean="0"/>
              <a:t>MRP-IN-120</a:t>
            </a:r>
          </a:p>
        </p:txBody>
      </p:sp>
      <p:sp>
        <p:nvSpPr>
          <p:cNvPr id="15363" name="Text Box 4"/>
          <p:cNvSpPr txBox="1">
            <a:spLocks noChangeArrowheads="1"/>
          </p:cNvSpPr>
          <p:nvPr/>
        </p:nvSpPr>
        <p:spPr bwMode="auto">
          <a:xfrm>
            <a:off x="1314548" y="1318030"/>
            <a:ext cx="477642"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dirty="0">
                <a:latin typeface="+mj-lt"/>
              </a:rPr>
              <a:t>A</a:t>
            </a:r>
          </a:p>
        </p:txBody>
      </p:sp>
      <p:sp>
        <p:nvSpPr>
          <p:cNvPr id="15364" name="Text Box 5"/>
          <p:cNvSpPr txBox="1">
            <a:spLocks noChangeArrowheads="1"/>
          </p:cNvSpPr>
          <p:nvPr/>
        </p:nvSpPr>
        <p:spPr bwMode="auto">
          <a:xfrm>
            <a:off x="641758" y="2743605"/>
            <a:ext cx="413522"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B</a:t>
            </a:r>
          </a:p>
        </p:txBody>
      </p:sp>
      <p:sp>
        <p:nvSpPr>
          <p:cNvPr id="15365" name="Text Box 6"/>
          <p:cNvSpPr txBox="1">
            <a:spLocks noChangeArrowheads="1"/>
          </p:cNvSpPr>
          <p:nvPr/>
        </p:nvSpPr>
        <p:spPr bwMode="auto">
          <a:xfrm>
            <a:off x="2007406" y="2743605"/>
            <a:ext cx="495276" cy="579781"/>
          </a:xfrm>
          <a:prstGeom prst="rect">
            <a:avLst/>
          </a:prstGeom>
          <a:noFill/>
          <a:ln w="38100">
            <a:solidFill>
              <a:schemeClr val="tx1"/>
            </a:solidFill>
            <a:miter lim="800000"/>
            <a:headEnd/>
            <a:tailEnd/>
          </a:ln>
        </p:spPr>
        <p:txBody>
          <a:bodyPr wrap="none" lIns="86493" tIns="43247" rIns="86493" bIns="43247" anchor="ctr">
            <a:spAutoFit/>
          </a:bodyPr>
          <a:lstStyle/>
          <a:p>
            <a:pPr defTabSz="865188" eaLnBrk="0" hangingPunct="0"/>
            <a:r>
              <a:rPr lang="en-US" sz="3200" b="1">
                <a:latin typeface="+mj-lt"/>
              </a:rPr>
              <a:t>C</a:t>
            </a:r>
          </a:p>
        </p:txBody>
      </p:sp>
      <p:cxnSp>
        <p:nvCxnSpPr>
          <p:cNvPr id="15366" name="AutoShape 7"/>
          <p:cNvCxnSpPr>
            <a:cxnSpLocks noChangeShapeType="1"/>
            <a:stCxn id="15363" idx="2"/>
            <a:endCxn id="15364" idx="0"/>
          </p:cNvCxnSpPr>
          <p:nvPr/>
        </p:nvCxnSpPr>
        <p:spPr bwMode="auto">
          <a:xfrm rot="5400000">
            <a:off x="778047" y="1968283"/>
            <a:ext cx="845794" cy="704850"/>
          </a:xfrm>
          <a:prstGeom prst="bentConnector3">
            <a:avLst>
              <a:gd name="adj1" fmla="val 50000"/>
            </a:avLst>
          </a:prstGeom>
          <a:noFill/>
          <a:ln w="38100">
            <a:solidFill>
              <a:schemeClr val="hlink"/>
            </a:solidFill>
            <a:miter lim="800000"/>
            <a:headEnd/>
            <a:tailEnd type="triangle" w="med" len="med"/>
          </a:ln>
        </p:spPr>
      </p:cxnSp>
      <p:cxnSp>
        <p:nvCxnSpPr>
          <p:cNvPr id="15367" name="AutoShape 8"/>
          <p:cNvCxnSpPr>
            <a:cxnSpLocks noChangeShapeType="1"/>
            <a:stCxn id="15363" idx="2"/>
            <a:endCxn id="15365" idx="0"/>
          </p:cNvCxnSpPr>
          <p:nvPr/>
        </p:nvCxnSpPr>
        <p:spPr bwMode="auto">
          <a:xfrm rot="16200000" flipH="1">
            <a:off x="1481309" y="1969870"/>
            <a:ext cx="845794" cy="701675"/>
          </a:xfrm>
          <a:prstGeom prst="bentConnector3">
            <a:avLst>
              <a:gd name="adj1" fmla="val 50000"/>
            </a:avLst>
          </a:prstGeom>
          <a:noFill/>
          <a:ln w="38100">
            <a:solidFill>
              <a:schemeClr val="hlink"/>
            </a:solidFill>
            <a:miter lim="800000"/>
            <a:headEnd/>
            <a:tailEnd type="triangle" w="med" len="med"/>
          </a:ln>
        </p:spPr>
      </p:cxnSp>
      <p:sp>
        <p:nvSpPr>
          <p:cNvPr id="15368" name="Text Box 15"/>
          <p:cNvSpPr txBox="1">
            <a:spLocks noChangeArrowheads="1"/>
          </p:cNvSpPr>
          <p:nvPr/>
        </p:nvSpPr>
        <p:spPr bwMode="auto">
          <a:xfrm>
            <a:off x="254000" y="3863200"/>
            <a:ext cx="3194733" cy="856780"/>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2500" b="1" dirty="0">
                <a:latin typeface="+mj-lt"/>
              </a:rPr>
              <a:t>Demand for item A </a:t>
            </a:r>
          </a:p>
          <a:p>
            <a:pPr algn="l" defTabSz="865188" eaLnBrk="0" hangingPunct="0"/>
            <a:r>
              <a:rPr lang="en-US" sz="2500" b="1" dirty="0">
                <a:latin typeface="+mj-lt"/>
              </a:rPr>
              <a:t>in period 4 is 100</a:t>
            </a:r>
          </a:p>
        </p:txBody>
      </p:sp>
      <p:sp>
        <p:nvSpPr>
          <p:cNvPr id="15369" name="Text Box 72"/>
          <p:cNvSpPr txBox="1">
            <a:spLocks noChangeArrowheads="1"/>
          </p:cNvSpPr>
          <p:nvPr/>
        </p:nvSpPr>
        <p:spPr bwMode="auto">
          <a:xfrm>
            <a:off x="5934075" y="213988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70" name="Text Box 74"/>
          <p:cNvSpPr txBox="1">
            <a:spLocks noChangeArrowheads="1"/>
          </p:cNvSpPr>
          <p:nvPr/>
        </p:nvSpPr>
        <p:spPr bwMode="auto">
          <a:xfrm>
            <a:off x="6594475" y="213988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150</a:t>
            </a:r>
          </a:p>
        </p:txBody>
      </p:sp>
      <p:sp>
        <p:nvSpPr>
          <p:cNvPr id="15371" name="Text Box 76"/>
          <p:cNvSpPr txBox="1">
            <a:spLocks noChangeArrowheads="1"/>
          </p:cNvSpPr>
          <p:nvPr/>
        </p:nvSpPr>
        <p:spPr bwMode="auto">
          <a:xfrm>
            <a:off x="7400925" y="213988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50</a:t>
            </a:r>
          </a:p>
        </p:txBody>
      </p:sp>
      <p:sp>
        <p:nvSpPr>
          <p:cNvPr id="15372" name="Text Box 78"/>
          <p:cNvSpPr txBox="1">
            <a:spLocks noChangeArrowheads="1"/>
          </p:cNvSpPr>
          <p:nvPr/>
        </p:nvSpPr>
        <p:spPr bwMode="auto">
          <a:xfrm>
            <a:off x="8072438" y="213988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100</a:t>
            </a:r>
          </a:p>
        </p:txBody>
      </p:sp>
      <p:sp>
        <p:nvSpPr>
          <p:cNvPr id="15373" name="Text Box 82"/>
          <p:cNvSpPr txBox="1">
            <a:spLocks noChangeArrowheads="1"/>
          </p:cNvSpPr>
          <p:nvPr/>
        </p:nvSpPr>
        <p:spPr bwMode="auto">
          <a:xfrm>
            <a:off x="5994400"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4" name="Text Box 84"/>
          <p:cNvSpPr txBox="1">
            <a:spLocks noChangeArrowheads="1"/>
          </p:cNvSpPr>
          <p:nvPr/>
        </p:nvSpPr>
        <p:spPr bwMode="auto">
          <a:xfrm>
            <a:off x="6715125"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5" name="Text Box 86"/>
          <p:cNvSpPr txBox="1">
            <a:spLocks noChangeArrowheads="1"/>
          </p:cNvSpPr>
          <p:nvPr/>
        </p:nvSpPr>
        <p:spPr bwMode="auto">
          <a:xfrm>
            <a:off x="7461250" y="3911534"/>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76" name="Text Box 88"/>
          <p:cNvSpPr txBox="1">
            <a:spLocks noChangeArrowheads="1"/>
          </p:cNvSpPr>
          <p:nvPr/>
        </p:nvSpPr>
        <p:spPr bwMode="auto">
          <a:xfrm>
            <a:off x="8132763" y="391153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77" name="Text Box 92"/>
          <p:cNvSpPr txBox="1">
            <a:spLocks noChangeArrowheads="1"/>
          </p:cNvSpPr>
          <p:nvPr/>
        </p:nvSpPr>
        <p:spPr bwMode="auto">
          <a:xfrm>
            <a:off x="5873750" y="2730434"/>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dirty="0">
                <a:latin typeface="+mj-lt"/>
              </a:rPr>
              <a:t>250</a:t>
            </a:r>
          </a:p>
        </p:txBody>
      </p:sp>
      <p:sp>
        <p:nvSpPr>
          <p:cNvPr id="15378" name="Text Box 100"/>
          <p:cNvSpPr txBox="1">
            <a:spLocks noChangeArrowheads="1"/>
          </p:cNvSpPr>
          <p:nvPr/>
        </p:nvSpPr>
        <p:spPr bwMode="auto">
          <a:xfrm>
            <a:off x="5200650" y="3330509"/>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50</a:t>
            </a:r>
          </a:p>
        </p:txBody>
      </p:sp>
      <p:sp>
        <p:nvSpPr>
          <p:cNvPr id="15379" name="Text Box 102"/>
          <p:cNvSpPr txBox="1">
            <a:spLocks noChangeArrowheads="1"/>
          </p:cNvSpPr>
          <p:nvPr/>
        </p:nvSpPr>
        <p:spPr bwMode="auto">
          <a:xfrm>
            <a:off x="5873750" y="3322572"/>
            <a:ext cx="540160"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230</a:t>
            </a:r>
          </a:p>
        </p:txBody>
      </p:sp>
      <p:sp>
        <p:nvSpPr>
          <p:cNvPr id="15380" name="Text Box 104"/>
          <p:cNvSpPr txBox="1">
            <a:spLocks noChangeArrowheads="1"/>
          </p:cNvSpPr>
          <p:nvPr/>
        </p:nvSpPr>
        <p:spPr bwMode="auto">
          <a:xfrm>
            <a:off x="6654800" y="33225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80</a:t>
            </a:r>
          </a:p>
        </p:txBody>
      </p:sp>
      <p:sp>
        <p:nvSpPr>
          <p:cNvPr id="15381" name="Text Box 106"/>
          <p:cNvSpPr txBox="1">
            <a:spLocks noChangeArrowheads="1"/>
          </p:cNvSpPr>
          <p:nvPr/>
        </p:nvSpPr>
        <p:spPr bwMode="auto">
          <a:xfrm>
            <a:off x="7400925" y="33225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30</a:t>
            </a:r>
          </a:p>
        </p:txBody>
      </p:sp>
      <p:sp>
        <p:nvSpPr>
          <p:cNvPr id="15382" name="Text Box 108"/>
          <p:cNvSpPr txBox="1">
            <a:spLocks noChangeArrowheads="1"/>
          </p:cNvSpPr>
          <p:nvPr/>
        </p:nvSpPr>
        <p:spPr bwMode="auto">
          <a:xfrm>
            <a:off x="8148638" y="3322572"/>
            <a:ext cx="296504"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0</a:t>
            </a:r>
          </a:p>
        </p:txBody>
      </p:sp>
      <p:sp>
        <p:nvSpPr>
          <p:cNvPr id="15383" name="Text Box 118"/>
          <p:cNvSpPr txBox="1">
            <a:spLocks noChangeArrowheads="1"/>
          </p:cNvSpPr>
          <p:nvPr/>
        </p:nvSpPr>
        <p:spPr bwMode="auto">
          <a:xfrm>
            <a:off x="8072438" y="4503672"/>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sp>
        <p:nvSpPr>
          <p:cNvPr id="15384" name="Text Box 126"/>
          <p:cNvSpPr txBox="1">
            <a:spLocks noChangeArrowheads="1"/>
          </p:cNvSpPr>
          <p:nvPr/>
        </p:nvSpPr>
        <p:spPr bwMode="auto">
          <a:xfrm>
            <a:off x="7359650" y="5092634"/>
            <a:ext cx="418332" cy="348949"/>
          </a:xfrm>
          <a:prstGeom prst="rect">
            <a:avLst/>
          </a:prstGeom>
          <a:noFill/>
          <a:ln w="38100">
            <a:noFill/>
            <a:miter lim="800000"/>
            <a:headEnd/>
            <a:tailEnd/>
          </a:ln>
        </p:spPr>
        <p:txBody>
          <a:bodyPr wrap="none" lIns="86493" tIns="43247" rIns="86493" bIns="43247" anchor="ctr">
            <a:spAutoFit/>
          </a:bodyPr>
          <a:lstStyle/>
          <a:p>
            <a:pPr algn="l" defTabSz="865188" eaLnBrk="0" hangingPunct="0"/>
            <a:r>
              <a:rPr lang="en-US" sz="1700" b="1">
                <a:latin typeface="+mj-lt"/>
              </a:rPr>
              <a:t>70</a:t>
            </a:r>
          </a:p>
        </p:txBody>
      </p:sp>
      <p:grpSp>
        <p:nvGrpSpPr>
          <p:cNvPr id="15385" name="Group 136"/>
          <p:cNvGrpSpPr>
            <a:grpSpLocks/>
          </p:cNvGrpSpPr>
          <p:nvPr/>
        </p:nvGrpSpPr>
        <p:grpSpPr bwMode="auto">
          <a:xfrm>
            <a:off x="5043488" y="2027815"/>
            <a:ext cx="3662362" cy="3533775"/>
            <a:chOff x="3336" y="1133"/>
            <a:chExt cx="2422" cy="2379"/>
          </a:xfrm>
        </p:grpSpPr>
        <p:sp>
          <p:nvSpPr>
            <p:cNvPr id="15413" name="Rectangle 81"/>
            <p:cNvSpPr>
              <a:spLocks noChangeArrowheads="1"/>
            </p:cNvSpPr>
            <p:nvPr/>
          </p:nvSpPr>
          <p:spPr bwMode="auto">
            <a:xfrm>
              <a:off x="3336" y="1530"/>
              <a:ext cx="484" cy="395"/>
            </a:xfrm>
            <a:prstGeom prst="rect">
              <a:avLst/>
            </a:prstGeom>
            <a:noFill/>
            <a:ln w="38100">
              <a:solidFill>
                <a:schemeClr val="bg2"/>
              </a:solidFill>
              <a:miter lim="800000"/>
              <a:headEnd/>
              <a:tailEnd/>
            </a:ln>
          </p:spPr>
          <p:txBody>
            <a:bodyPr wrap="none" anchor="ctr"/>
            <a:lstStyle/>
            <a:p>
              <a:endParaRPr lang="en-US"/>
            </a:p>
          </p:txBody>
        </p:sp>
        <p:sp>
          <p:nvSpPr>
            <p:cNvPr id="15414" name="Rectangle 83"/>
            <p:cNvSpPr>
              <a:spLocks noChangeArrowheads="1"/>
            </p:cNvSpPr>
            <p:nvPr/>
          </p:nvSpPr>
          <p:spPr bwMode="auto">
            <a:xfrm>
              <a:off x="3821" y="1530"/>
              <a:ext cx="484" cy="395"/>
            </a:xfrm>
            <a:prstGeom prst="rect">
              <a:avLst/>
            </a:prstGeom>
            <a:noFill/>
            <a:ln w="38100">
              <a:solidFill>
                <a:schemeClr val="bg2"/>
              </a:solidFill>
              <a:miter lim="800000"/>
              <a:headEnd/>
              <a:tailEnd/>
            </a:ln>
          </p:spPr>
          <p:txBody>
            <a:bodyPr wrap="none" anchor="ctr"/>
            <a:lstStyle/>
            <a:p>
              <a:endParaRPr lang="en-US"/>
            </a:p>
          </p:txBody>
        </p:sp>
        <p:sp>
          <p:nvSpPr>
            <p:cNvPr id="15415" name="Rectangle 85"/>
            <p:cNvSpPr>
              <a:spLocks noChangeArrowheads="1"/>
            </p:cNvSpPr>
            <p:nvPr/>
          </p:nvSpPr>
          <p:spPr bwMode="auto">
            <a:xfrm>
              <a:off x="4297" y="1530"/>
              <a:ext cx="484" cy="395"/>
            </a:xfrm>
            <a:prstGeom prst="rect">
              <a:avLst/>
            </a:prstGeom>
            <a:noFill/>
            <a:ln w="38100">
              <a:solidFill>
                <a:schemeClr val="bg2"/>
              </a:solidFill>
              <a:miter lim="800000"/>
              <a:headEnd/>
              <a:tailEnd/>
            </a:ln>
          </p:spPr>
          <p:txBody>
            <a:bodyPr wrap="none" anchor="ctr"/>
            <a:lstStyle/>
            <a:p>
              <a:endParaRPr lang="en-US"/>
            </a:p>
          </p:txBody>
        </p:sp>
        <p:sp>
          <p:nvSpPr>
            <p:cNvPr id="15416" name="Rectangle 101"/>
            <p:cNvSpPr>
              <a:spLocks noChangeArrowheads="1"/>
            </p:cNvSpPr>
            <p:nvPr/>
          </p:nvSpPr>
          <p:spPr bwMode="auto">
            <a:xfrm>
              <a:off x="3336" y="2324"/>
              <a:ext cx="484" cy="395"/>
            </a:xfrm>
            <a:prstGeom prst="rect">
              <a:avLst/>
            </a:prstGeom>
            <a:noFill/>
            <a:ln w="38100">
              <a:solidFill>
                <a:schemeClr val="bg2"/>
              </a:solidFill>
              <a:miter lim="800000"/>
              <a:headEnd/>
              <a:tailEnd/>
            </a:ln>
          </p:spPr>
          <p:txBody>
            <a:bodyPr wrap="none" anchor="ctr"/>
            <a:lstStyle/>
            <a:p>
              <a:endParaRPr lang="en-US"/>
            </a:p>
          </p:txBody>
        </p:sp>
        <p:sp>
          <p:nvSpPr>
            <p:cNvPr id="15417" name="Rectangle 105"/>
            <p:cNvSpPr>
              <a:spLocks noChangeArrowheads="1"/>
            </p:cNvSpPr>
            <p:nvPr/>
          </p:nvSpPr>
          <p:spPr bwMode="auto">
            <a:xfrm>
              <a:off x="4297" y="2324"/>
              <a:ext cx="484" cy="395"/>
            </a:xfrm>
            <a:prstGeom prst="rect">
              <a:avLst/>
            </a:prstGeom>
            <a:noFill/>
            <a:ln w="38100">
              <a:solidFill>
                <a:schemeClr val="bg2"/>
              </a:solidFill>
              <a:miter lim="800000"/>
              <a:headEnd/>
              <a:tailEnd/>
            </a:ln>
          </p:spPr>
          <p:txBody>
            <a:bodyPr wrap="none" anchor="ctr"/>
            <a:lstStyle/>
            <a:p>
              <a:endParaRPr lang="en-US"/>
            </a:p>
          </p:txBody>
        </p:sp>
        <p:grpSp>
          <p:nvGrpSpPr>
            <p:cNvPr id="15418" name="Group 135"/>
            <p:cNvGrpSpPr>
              <a:grpSpLocks/>
            </p:cNvGrpSpPr>
            <p:nvPr/>
          </p:nvGrpSpPr>
          <p:grpSpPr bwMode="auto">
            <a:xfrm>
              <a:off x="3336" y="1133"/>
              <a:ext cx="2422" cy="2379"/>
              <a:chOff x="3336" y="1133"/>
              <a:chExt cx="2422" cy="2379"/>
            </a:xfrm>
          </p:grpSpPr>
          <p:sp>
            <p:nvSpPr>
              <p:cNvPr id="15419" name="Rectangle 71"/>
              <p:cNvSpPr>
                <a:spLocks noChangeArrowheads="1"/>
              </p:cNvSpPr>
              <p:nvPr/>
            </p:nvSpPr>
            <p:spPr bwMode="auto">
              <a:xfrm>
                <a:off x="3336" y="1133"/>
                <a:ext cx="484" cy="395"/>
              </a:xfrm>
              <a:prstGeom prst="rect">
                <a:avLst/>
              </a:prstGeom>
              <a:noFill/>
              <a:ln w="38100">
                <a:solidFill>
                  <a:schemeClr val="bg2"/>
                </a:solidFill>
                <a:miter lim="800000"/>
                <a:headEnd/>
                <a:tailEnd/>
              </a:ln>
            </p:spPr>
            <p:txBody>
              <a:bodyPr wrap="none" anchor="ctr"/>
              <a:lstStyle/>
              <a:p>
                <a:endParaRPr lang="en-US"/>
              </a:p>
            </p:txBody>
          </p:sp>
          <p:sp>
            <p:nvSpPr>
              <p:cNvPr id="15420" name="Rectangle 73"/>
              <p:cNvSpPr>
                <a:spLocks noChangeArrowheads="1"/>
              </p:cNvSpPr>
              <p:nvPr/>
            </p:nvSpPr>
            <p:spPr bwMode="auto">
              <a:xfrm>
                <a:off x="382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1" name="Rectangle 75"/>
              <p:cNvSpPr>
                <a:spLocks noChangeArrowheads="1"/>
              </p:cNvSpPr>
              <p:nvPr/>
            </p:nvSpPr>
            <p:spPr bwMode="auto">
              <a:xfrm>
                <a:off x="4297" y="1133"/>
                <a:ext cx="484" cy="395"/>
              </a:xfrm>
              <a:prstGeom prst="rect">
                <a:avLst/>
              </a:prstGeom>
              <a:noFill/>
              <a:ln w="38100">
                <a:solidFill>
                  <a:schemeClr val="bg2"/>
                </a:solidFill>
                <a:miter lim="800000"/>
                <a:headEnd/>
                <a:tailEnd/>
              </a:ln>
            </p:spPr>
            <p:txBody>
              <a:bodyPr wrap="none" anchor="ctr"/>
              <a:lstStyle/>
              <a:p>
                <a:endParaRPr lang="en-US"/>
              </a:p>
            </p:txBody>
          </p:sp>
          <p:sp>
            <p:nvSpPr>
              <p:cNvPr id="15422" name="Rectangle 77"/>
              <p:cNvSpPr>
                <a:spLocks noChangeArrowheads="1"/>
              </p:cNvSpPr>
              <p:nvPr/>
            </p:nvSpPr>
            <p:spPr bwMode="auto">
              <a:xfrm>
                <a:off x="4791" y="1133"/>
                <a:ext cx="484" cy="395"/>
              </a:xfrm>
              <a:prstGeom prst="rect">
                <a:avLst/>
              </a:prstGeom>
              <a:noFill/>
              <a:ln w="38100">
                <a:solidFill>
                  <a:schemeClr val="bg2"/>
                </a:solidFill>
                <a:miter lim="800000"/>
                <a:headEnd/>
                <a:tailEnd/>
              </a:ln>
            </p:spPr>
            <p:txBody>
              <a:bodyPr wrap="none" anchor="ctr"/>
              <a:lstStyle/>
              <a:p>
                <a:endParaRPr lang="en-US"/>
              </a:p>
            </p:txBody>
          </p:sp>
          <p:sp>
            <p:nvSpPr>
              <p:cNvPr id="15423" name="Rectangle 79"/>
              <p:cNvSpPr>
                <a:spLocks noChangeArrowheads="1"/>
              </p:cNvSpPr>
              <p:nvPr/>
            </p:nvSpPr>
            <p:spPr bwMode="auto">
              <a:xfrm>
                <a:off x="5274" y="1133"/>
                <a:ext cx="484" cy="395"/>
              </a:xfrm>
              <a:prstGeom prst="rect">
                <a:avLst/>
              </a:prstGeom>
              <a:noFill/>
              <a:ln w="38100">
                <a:solidFill>
                  <a:schemeClr val="bg2"/>
                </a:solidFill>
                <a:miter lim="800000"/>
                <a:headEnd/>
                <a:tailEnd/>
              </a:ln>
            </p:spPr>
            <p:txBody>
              <a:bodyPr wrap="none" anchor="ctr"/>
              <a:lstStyle/>
              <a:p>
                <a:endParaRPr lang="en-US"/>
              </a:p>
            </p:txBody>
          </p:sp>
          <p:sp>
            <p:nvSpPr>
              <p:cNvPr id="15424" name="Rectangle 87"/>
              <p:cNvSpPr>
                <a:spLocks noChangeArrowheads="1"/>
              </p:cNvSpPr>
              <p:nvPr/>
            </p:nvSpPr>
            <p:spPr bwMode="auto">
              <a:xfrm>
                <a:off x="4791" y="1530"/>
                <a:ext cx="484" cy="395"/>
              </a:xfrm>
              <a:prstGeom prst="rect">
                <a:avLst/>
              </a:prstGeom>
              <a:noFill/>
              <a:ln w="38100">
                <a:solidFill>
                  <a:schemeClr val="bg2"/>
                </a:solidFill>
                <a:miter lim="800000"/>
                <a:headEnd/>
                <a:tailEnd/>
              </a:ln>
            </p:spPr>
            <p:txBody>
              <a:bodyPr wrap="none" anchor="ctr"/>
              <a:lstStyle/>
              <a:p>
                <a:endParaRPr lang="en-US"/>
              </a:p>
            </p:txBody>
          </p:sp>
          <p:sp>
            <p:nvSpPr>
              <p:cNvPr id="15425" name="Rectangle 89"/>
              <p:cNvSpPr>
                <a:spLocks noChangeArrowheads="1"/>
              </p:cNvSpPr>
              <p:nvPr/>
            </p:nvSpPr>
            <p:spPr bwMode="auto">
              <a:xfrm>
                <a:off x="5274" y="1530"/>
                <a:ext cx="484" cy="395"/>
              </a:xfrm>
              <a:prstGeom prst="rect">
                <a:avLst/>
              </a:prstGeom>
              <a:noFill/>
              <a:ln w="38100">
                <a:solidFill>
                  <a:schemeClr val="bg2"/>
                </a:solidFill>
                <a:miter lim="800000"/>
                <a:headEnd/>
                <a:tailEnd/>
              </a:ln>
            </p:spPr>
            <p:txBody>
              <a:bodyPr wrap="none" anchor="ctr"/>
              <a:lstStyle/>
              <a:p>
                <a:endParaRPr lang="en-US"/>
              </a:p>
            </p:txBody>
          </p:sp>
          <p:sp>
            <p:nvSpPr>
              <p:cNvPr id="15426" name="Rectangle 91"/>
              <p:cNvSpPr>
                <a:spLocks noChangeArrowheads="1"/>
              </p:cNvSpPr>
              <p:nvPr/>
            </p:nvSpPr>
            <p:spPr bwMode="auto">
              <a:xfrm>
                <a:off x="3336" y="1927"/>
                <a:ext cx="484" cy="395"/>
              </a:xfrm>
              <a:prstGeom prst="rect">
                <a:avLst/>
              </a:prstGeom>
              <a:noFill/>
              <a:ln w="38100">
                <a:solidFill>
                  <a:schemeClr val="bg2"/>
                </a:solidFill>
                <a:miter lim="800000"/>
                <a:headEnd/>
                <a:tailEnd/>
              </a:ln>
            </p:spPr>
            <p:txBody>
              <a:bodyPr wrap="none" anchor="ctr"/>
              <a:lstStyle/>
              <a:p>
                <a:endParaRPr lang="en-US"/>
              </a:p>
            </p:txBody>
          </p:sp>
          <p:sp>
            <p:nvSpPr>
              <p:cNvPr id="15427" name="Rectangle 93"/>
              <p:cNvSpPr>
                <a:spLocks noChangeArrowheads="1"/>
              </p:cNvSpPr>
              <p:nvPr/>
            </p:nvSpPr>
            <p:spPr bwMode="auto">
              <a:xfrm>
                <a:off x="3821" y="1927"/>
                <a:ext cx="484" cy="395"/>
              </a:xfrm>
              <a:prstGeom prst="rect">
                <a:avLst/>
              </a:prstGeom>
              <a:noFill/>
              <a:ln w="38100">
                <a:solidFill>
                  <a:schemeClr val="bg2"/>
                </a:solidFill>
                <a:miter lim="800000"/>
                <a:headEnd/>
                <a:tailEnd/>
              </a:ln>
            </p:spPr>
            <p:txBody>
              <a:bodyPr wrap="none" anchor="ctr"/>
              <a:lstStyle/>
              <a:p>
                <a:endParaRPr lang="en-US"/>
              </a:p>
            </p:txBody>
          </p:sp>
          <p:sp>
            <p:nvSpPr>
              <p:cNvPr id="15428" name="Rectangle 95"/>
              <p:cNvSpPr>
                <a:spLocks noChangeArrowheads="1"/>
              </p:cNvSpPr>
              <p:nvPr/>
            </p:nvSpPr>
            <p:spPr bwMode="auto">
              <a:xfrm>
                <a:off x="4297" y="1927"/>
                <a:ext cx="484" cy="395"/>
              </a:xfrm>
              <a:prstGeom prst="rect">
                <a:avLst/>
              </a:prstGeom>
              <a:noFill/>
              <a:ln w="38100">
                <a:solidFill>
                  <a:schemeClr val="bg2"/>
                </a:solidFill>
                <a:miter lim="800000"/>
                <a:headEnd/>
                <a:tailEnd/>
              </a:ln>
            </p:spPr>
            <p:txBody>
              <a:bodyPr wrap="none" anchor="ctr"/>
              <a:lstStyle/>
              <a:p>
                <a:endParaRPr lang="en-US"/>
              </a:p>
            </p:txBody>
          </p:sp>
          <p:sp>
            <p:nvSpPr>
              <p:cNvPr id="15429" name="Rectangle 97"/>
              <p:cNvSpPr>
                <a:spLocks noChangeArrowheads="1"/>
              </p:cNvSpPr>
              <p:nvPr/>
            </p:nvSpPr>
            <p:spPr bwMode="auto">
              <a:xfrm>
                <a:off x="4791" y="1927"/>
                <a:ext cx="484" cy="395"/>
              </a:xfrm>
              <a:prstGeom prst="rect">
                <a:avLst/>
              </a:prstGeom>
              <a:noFill/>
              <a:ln w="38100">
                <a:solidFill>
                  <a:schemeClr val="bg2"/>
                </a:solidFill>
                <a:miter lim="800000"/>
                <a:headEnd/>
                <a:tailEnd/>
              </a:ln>
            </p:spPr>
            <p:txBody>
              <a:bodyPr wrap="none" anchor="ctr"/>
              <a:lstStyle/>
              <a:p>
                <a:endParaRPr lang="en-US"/>
              </a:p>
            </p:txBody>
          </p:sp>
          <p:sp>
            <p:nvSpPr>
              <p:cNvPr id="15430" name="Rectangle 99"/>
              <p:cNvSpPr>
                <a:spLocks noChangeArrowheads="1"/>
              </p:cNvSpPr>
              <p:nvPr/>
            </p:nvSpPr>
            <p:spPr bwMode="auto">
              <a:xfrm>
                <a:off x="5274" y="1927"/>
                <a:ext cx="484" cy="395"/>
              </a:xfrm>
              <a:prstGeom prst="rect">
                <a:avLst/>
              </a:prstGeom>
              <a:noFill/>
              <a:ln w="38100">
                <a:solidFill>
                  <a:schemeClr val="bg2"/>
                </a:solidFill>
                <a:miter lim="800000"/>
                <a:headEnd/>
                <a:tailEnd/>
              </a:ln>
            </p:spPr>
            <p:txBody>
              <a:bodyPr wrap="none" anchor="ctr"/>
              <a:lstStyle/>
              <a:p>
                <a:endParaRPr lang="en-US"/>
              </a:p>
            </p:txBody>
          </p:sp>
          <p:sp>
            <p:nvSpPr>
              <p:cNvPr id="15431" name="Rectangle 103"/>
              <p:cNvSpPr>
                <a:spLocks noChangeArrowheads="1"/>
              </p:cNvSpPr>
              <p:nvPr/>
            </p:nvSpPr>
            <p:spPr bwMode="auto">
              <a:xfrm>
                <a:off x="382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2" name="Rectangle 107"/>
              <p:cNvSpPr>
                <a:spLocks noChangeArrowheads="1"/>
              </p:cNvSpPr>
              <p:nvPr/>
            </p:nvSpPr>
            <p:spPr bwMode="auto">
              <a:xfrm>
                <a:off x="4791" y="2324"/>
                <a:ext cx="484" cy="395"/>
              </a:xfrm>
              <a:prstGeom prst="rect">
                <a:avLst/>
              </a:prstGeom>
              <a:noFill/>
              <a:ln w="38100">
                <a:solidFill>
                  <a:schemeClr val="bg2"/>
                </a:solidFill>
                <a:miter lim="800000"/>
                <a:headEnd/>
                <a:tailEnd/>
              </a:ln>
            </p:spPr>
            <p:txBody>
              <a:bodyPr wrap="none" anchor="ctr"/>
              <a:lstStyle/>
              <a:p>
                <a:endParaRPr lang="en-US"/>
              </a:p>
            </p:txBody>
          </p:sp>
          <p:sp>
            <p:nvSpPr>
              <p:cNvPr id="15433" name="Rectangle 109"/>
              <p:cNvSpPr>
                <a:spLocks noChangeArrowheads="1"/>
              </p:cNvSpPr>
              <p:nvPr/>
            </p:nvSpPr>
            <p:spPr bwMode="auto">
              <a:xfrm>
                <a:off x="5274" y="2324"/>
                <a:ext cx="484" cy="395"/>
              </a:xfrm>
              <a:prstGeom prst="rect">
                <a:avLst/>
              </a:prstGeom>
              <a:noFill/>
              <a:ln w="38100">
                <a:solidFill>
                  <a:schemeClr val="bg2"/>
                </a:solidFill>
                <a:miter lim="800000"/>
                <a:headEnd/>
                <a:tailEnd/>
              </a:ln>
            </p:spPr>
            <p:txBody>
              <a:bodyPr wrap="none" anchor="ctr"/>
              <a:lstStyle/>
              <a:p>
                <a:endParaRPr lang="en-US"/>
              </a:p>
            </p:txBody>
          </p:sp>
          <p:sp>
            <p:nvSpPr>
              <p:cNvPr id="15434" name="Rectangle 111"/>
              <p:cNvSpPr>
                <a:spLocks noChangeArrowheads="1"/>
              </p:cNvSpPr>
              <p:nvPr/>
            </p:nvSpPr>
            <p:spPr bwMode="auto">
              <a:xfrm>
                <a:off x="3336" y="2720"/>
                <a:ext cx="484" cy="395"/>
              </a:xfrm>
              <a:prstGeom prst="rect">
                <a:avLst/>
              </a:prstGeom>
              <a:noFill/>
              <a:ln w="38100">
                <a:solidFill>
                  <a:schemeClr val="bg2"/>
                </a:solidFill>
                <a:miter lim="800000"/>
                <a:headEnd/>
                <a:tailEnd/>
              </a:ln>
            </p:spPr>
            <p:txBody>
              <a:bodyPr wrap="none" anchor="ctr"/>
              <a:lstStyle/>
              <a:p>
                <a:endParaRPr lang="en-US"/>
              </a:p>
            </p:txBody>
          </p:sp>
          <p:sp>
            <p:nvSpPr>
              <p:cNvPr id="15435" name="Rectangle 113"/>
              <p:cNvSpPr>
                <a:spLocks noChangeArrowheads="1"/>
              </p:cNvSpPr>
              <p:nvPr/>
            </p:nvSpPr>
            <p:spPr bwMode="auto">
              <a:xfrm>
                <a:off x="382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6" name="Rectangle 115"/>
              <p:cNvSpPr>
                <a:spLocks noChangeArrowheads="1"/>
              </p:cNvSpPr>
              <p:nvPr/>
            </p:nvSpPr>
            <p:spPr bwMode="auto">
              <a:xfrm>
                <a:off x="4297" y="2720"/>
                <a:ext cx="484" cy="395"/>
              </a:xfrm>
              <a:prstGeom prst="rect">
                <a:avLst/>
              </a:prstGeom>
              <a:noFill/>
              <a:ln w="38100">
                <a:solidFill>
                  <a:schemeClr val="bg2"/>
                </a:solidFill>
                <a:miter lim="800000"/>
                <a:headEnd/>
                <a:tailEnd/>
              </a:ln>
            </p:spPr>
            <p:txBody>
              <a:bodyPr wrap="none" anchor="ctr"/>
              <a:lstStyle/>
              <a:p>
                <a:endParaRPr lang="en-US"/>
              </a:p>
            </p:txBody>
          </p:sp>
          <p:sp>
            <p:nvSpPr>
              <p:cNvPr id="15437" name="Rectangle 117"/>
              <p:cNvSpPr>
                <a:spLocks noChangeArrowheads="1"/>
              </p:cNvSpPr>
              <p:nvPr/>
            </p:nvSpPr>
            <p:spPr bwMode="auto">
              <a:xfrm>
                <a:off x="4791" y="2720"/>
                <a:ext cx="484" cy="395"/>
              </a:xfrm>
              <a:prstGeom prst="rect">
                <a:avLst/>
              </a:prstGeom>
              <a:noFill/>
              <a:ln w="38100">
                <a:solidFill>
                  <a:schemeClr val="bg2"/>
                </a:solidFill>
                <a:miter lim="800000"/>
                <a:headEnd/>
                <a:tailEnd/>
              </a:ln>
            </p:spPr>
            <p:txBody>
              <a:bodyPr wrap="none" anchor="ctr"/>
              <a:lstStyle/>
              <a:p>
                <a:endParaRPr lang="en-US"/>
              </a:p>
            </p:txBody>
          </p:sp>
          <p:sp>
            <p:nvSpPr>
              <p:cNvPr id="15438" name="Rectangle 119"/>
              <p:cNvSpPr>
                <a:spLocks noChangeArrowheads="1"/>
              </p:cNvSpPr>
              <p:nvPr/>
            </p:nvSpPr>
            <p:spPr bwMode="auto">
              <a:xfrm>
                <a:off x="5274" y="2720"/>
                <a:ext cx="484" cy="395"/>
              </a:xfrm>
              <a:prstGeom prst="rect">
                <a:avLst/>
              </a:prstGeom>
              <a:noFill/>
              <a:ln w="38100">
                <a:solidFill>
                  <a:schemeClr val="bg2"/>
                </a:solidFill>
                <a:miter lim="800000"/>
                <a:headEnd/>
                <a:tailEnd/>
              </a:ln>
            </p:spPr>
            <p:txBody>
              <a:bodyPr wrap="none" anchor="ctr"/>
              <a:lstStyle/>
              <a:p>
                <a:endParaRPr lang="en-US"/>
              </a:p>
            </p:txBody>
          </p:sp>
          <p:sp>
            <p:nvSpPr>
              <p:cNvPr id="15439" name="Rectangle 121"/>
              <p:cNvSpPr>
                <a:spLocks noChangeArrowheads="1"/>
              </p:cNvSpPr>
              <p:nvPr/>
            </p:nvSpPr>
            <p:spPr bwMode="auto">
              <a:xfrm>
                <a:off x="3336" y="3117"/>
                <a:ext cx="484" cy="395"/>
              </a:xfrm>
              <a:prstGeom prst="rect">
                <a:avLst/>
              </a:prstGeom>
              <a:noFill/>
              <a:ln w="38100">
                <a:solidFill>
                  <a:schemeClr val="bg2"/>
                </a:solidFill>
                <a:miter lim="800000"/>
                <a:headEnd/>
                <a:tailEnd/>
              </a:ln>
            </p:spPr>
            <p:txBody>
              <a:bodyPr wrap="none" anchor="ctr"/>
              <a:lstStyle/>
              <a:p>
                <a:endParaRPr lang="en-US"/>
              </a:p>
            </p:txBody>
          </p:sp>
          <p:sp>
            <p:nvSpPr>
              <p:cNvPr id="15440" name="Rectangle 123"/>
              <p:cNvSpPr>
                <a:spLocks noChangeArrowheads="1"/>
              </p:cNvSpPr>
              <p:nvPr/>
            </p:nvSpPr>
            <p:spPr bwMode="auto">
              <a:xfrm>
                <a:off x="382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1" name="Rectangle 125"/>
              <p:cNvSpPr>
                <a:spLocks noChangeArrowheads="1"/>
              </p:cNvSpPr>
              <p:nvPr/>
            </p:nvSpPr>
            <p:spPr bwMode="auto">
              <a:xfrm>
                <a:off x="4297" y="3117"/>
                <a:ext cx="484" cy="395"/>
              </a:xfrm>
              <a:prstGeom prst="rect">
                <a:avLst/>
              </a:prstGeom>
              <a:noFill/>
              <a:ln w="38100">
                <a:solidFill>
                  <a:schemeClr val="bg2"/>
                </a:solidFill>
                <a:miter lim="800000"/>
                <a:headEnd/>
                <a:tailEnd/>
              </a:ln>
            </p:spPr>
            <p:txBody>
              <a:bodyPr wrap="none" anchor="ctr"/>
              <a:lstStyle/>
              <a:p>
                <a:endParaRPr lang="en-US"/>
              </a:p>
            </p:txBody>
          </p:sp>
          <p:sp>
            <p:nvSpPr>
              <p:cNvPr id="15442" name="Rectangle 127"/>
              <p:cNvSpPr>
                <a:spLocks noChangeArrowheads="1"/>
              </p:cNvSpPr>
              <p:nvPr/>
            </p:nvSpPr>
            <p:spPr bwMode="auto">
              <a:xfrm>
                <a:off x="4791" y="3117"/>
                <a:ext cx="484" cy="395"/>
              </a:xfrm>
              <a:prstGeom prst="rect">
                <a:avLst/>
              </a:prstGeom>
              <a:noFill/>
              <a:ln w="38100">
                <a:solidFill>
                  <a:schemeClr val="bg2"/>
                </a:solidFill>
                <a:miter lim="800000"/>
                <a:headEnd/>
                <a:tailEnd/>
              </a:ln>
            </p:spPr>
            <p:txBody>
              <a:bodyPr wrap="none" anchor="ctr"/>
              <a:lstStyle/>
              <a:p>
                <a:endParaRPr lang="en-US"/>
              </a:p>
            </p:txBody>
          </p:sp>
          <p:sp>
            <p:nvSpPr>
              <p:cNvPr id="15443" name="Rectangle 129"/>
              <p:cNvSpPr>
                <a:spLocks noChangeArrowheads="1"/>
              </p:cNvSpPr>
              <p:nvPr/>
            </p:nvSpPr>
            <p:spPr bwMode="auto">
              <a:xfrm>
                <a:off x="5274" y="3117"/>
                <a:ext cx="484" cy="395"/>
              </a:xfrm>
              <a:prstGeom prst="rect">
                <a:avLst/>
              </a:prstGeom>
              <a:noFill/>
              <a:ln w="38100">
                <a:solidFill>
                  <a:schemeClr val="bg2"/>
                </a:solidFill>
                <a:miter lim="800000"/>
                <a:headEnd/>
                <a:tailEnd/>
              </a:ln>
            </p:spPr>
            <p:txBody>
              <a:bodyPr wrap="none" anchor="ctr"/>
              <a:lstStyle/>
              <a:p>
                <a:endParaRPr lang="en-US"/>
              </a:p>
            </p:txBody>
          </p:sp>
        </p:grpSp>
      </p:grpSp>
      <p:cxnSp>
        <p:nvCxnSpPr>
          <p:cNvPr id="15386" name="AutoShape 130"/>
          <p:cNvCxnSpPr>
            <a:cxnSpLocks noChangeShapeType="1"/>
            <a:stCxn id="15383" idx="3"/>
            <a:endCxn id="15384" idx="3"/>
          </p:cNvCxnSpPr>
          <p:nvPr/>
        </p:nvCxnSpPr>
        <p:spPr bwMode="auto">
          <a:xfrm flipH="1">
            <a:off x="7777982" y="4678147"/>
            <a:ext cx="712788" cy="588962"/>
          </a:xfrm>
          <a:prstGeom prst="bentConnector3">
            <a:avLst>
              <a:gd name="adj1" fmla="val -32071"/>
            </a:avLst>
          </a:prstGeom>
          <a:noFill/>
          <a:ln w="57150">
            <a:solidFill>
              <a:schemeClr val="hlink"/>
            </a:solidFill>
            <a:miter lim="800000"/>
            <a:headEnd/>
            <a:tailEnd type="triangle" w="med" len="med"/>
          </a:ln>
        </p:spPr>
      </p:cxnSp>
      <p:sp>
        <p:nvSpPr>
          <p:cNvPr id="15387" name="Text Box 131"/>
          <p:cNvSpPr txBox="1">
            <a:spLocks noChangeArrowheads="1"/>
          </p:cNvSpPr>
          <p:nvPr/>
        </p:nvSpPr>
        <p:spPr bwMode="auto">
          <a:xfrm>
            <a:off x="57915" y="5635430"/>
            <a:ext cx="9039283" cy="441282"/>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mj-lt"/>
              </a:rPr>
              <a:t>MRP also calculates the requirements for components B and C</a:t>
            </a:r>
          </a:p>
        </p:txBody>
      </p:sp>
      <p:sp>
        <p:nvSpPr>
          <p:cNvPr id="15388" name="Text Box 137"/>
          <p:cNvSpPr txBox="1">
            <a:spLocks noChangeArrowheads="1"/>
          </p:cNvSpPr>
          <p:nvPr/>
        </p:nvSpPr>
        <p:spPr bwMode="auto">
          <a:xfrm>
            <a:off x="1925638" y="1410277"/>
            <a:ext cx="858837" cy="436563"/>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2300" b="1">
                <a:latin typeface="Arial" charset="0"/>
              </a:rPr>
              <a:t>LT=1</a:t>
            </a:r>
          </a:p>
        </p:txBody>
      </p:sp>
      <p:grpSp>
        <p:nvGrpSpPr>
          <p:cNvPr id="15389" name="Group 134"/>
          <p:cNvGrpSpPr>
            <a:grpSpLocks/>
          </p:cNvGrpSpPr>
          <p:nvPr/>
        </p:nvGrpSpPr>
        <p:grpSpPr bwMode="auto">
          <a:xfrm>
            <a:off x="5043488" y="1442028"/>
            <a:ext cx="3662362" cy="598389"/>
            <a:chOff x="3336" y="736"/>
            <a:chExt cx="2422" cy="402"/>
          </a:xfrm>
        </p:grpSpPr>
        <p:sp>
          <p:nvSpPr>
            <p:cNvPr id="15403" name="Text Box 60"/>
            <p:cNvSpPr txBox="1">
              <a:spLocks noChangeArrowheads="1"/>
            </p:cNvSpPr>
            <p:nvPr/>
          </p:nvSpPr>
          <p:spPr bwMode="auto">
            <a:xfrm>
              <a:off x="3367" y="740"/>
              <a:ext cx="376" cy="398"/>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dirty="0">
                  <a:latin typeface="+mj-lt"/>
                </a:rPr>
                <a:t>Past</a:t>
              </a:r>
            </a:p>
            <a:p>
              <a:pPr algn="l" defTabSz="865188" eaLnBrk="0" hangingPunct="0"/>
              <a:r>
                <a:rPr lang="en-US" sz="1700" b="1" dirty="0">
                  <a:latin typeface="+mj-lt"/>
                </a:rPr>
                <a:t>Due</a:t>
              </a:r>
            </a:p>
          </p:txBody>
        </p:sp>
        <p:sp>
          <p:nvSpPr>
            <p:cNvPr id="15404" name="Rectangle 61"/>
            <p:cNvSpPr>
              <a:spLocks noChangeArrowheads="1"/>
            </p:cNvSpPr>
            <p:nvPr/>
          </p:nvSpPr>
          <p:spPr bwMode="auto">
            <a:xfrm>
              <a:off x="3336"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5" name="Text Box 62"/>
            <p:cNvSpPr txBox="1">
              <a:spLocks noChangeArrowheads="1"/>
            </p:cNvSpPr>
            <p:nvPr/>
          </p:nvSpPr>
          <p:spPr bwMode="auto">
            <a:xfrm>
              <a:off x="396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1</a:t>
              </a:r>
            </a:p>
          </p:txBody>
        </p:sp>
        <p:sp>
          <p:nvSpPr>
            <p:cNvPr id="15406" name="Rectangle 63"/>
            <p:cNvSpPr>
              <a:spLocks noChangeArrowheads="1"/>
            </p:cNvSpPr>
            <p:nvPr/>
          </p:nvSpPr>
          <p:spPr bwMode="auto">
            <a:xfrm>
              <a:off x="382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7" name="Text Box 64"/>
            <p:cNvSpPr txBox="1">
              <a:spLocks noChangeArrowheads="1"/>
            </p:cNvSpPr>
            <p:nvPr/>
          </p:nvSpPr>
          <p:spPr bwMode="auto">
            <a:xfrm>
              <a:off x="4441" y="823"/>
              <a:ext cx="173"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2</a:t>
              </a:r>
            </a:p>
          </p:txBody>
        </p:sp>
        <p:sp>
          <p:nvSpPr>
            <p:cNvPr id="15408" name="Rectangle 65"/>
            <p:cNvSpPr>
              <a:spLocks noChangeArrowheads="1"/>
            </p:cNvSpPr>
            <p:nvPr/>
          </p:nvSpPr>
          <p:spPr bwMode="auto">
            <a:xfrm>
              <a:off x="4297"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09" name="Text Box 66"/>
            <p:cNvSpPr txBox="1">
              <a:spLocks noChangeArrowheads="1"/>
            </p:cNvSpPr>
            <p:nvPr/>
          </p:nvSpPr>
          <p:spPr bwMode="auto">
            <a:xfrm>
              <a:off x="4935"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3</a:t>
              </a:r>
            </a:p>
          </p:txBody>
        </p:sp>
        <p:sp>
          <p:nvSpPr>
            <p:cNvPr id="15410" name="Rectangle 67"/>
            <p:cNvSpPr>
              <a:spLocks noChangeArrowheads="1"/>
            </p:cNvSpPr>
            <p:nvPr/>
          </p:nvSpPr>
          <p:spPr bwMode="auto">
            <a:xfrm>
              <a:off x="4791"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sp>
          <p:nvSpPr>
            <p:cNvPr id="15411" name="Text Box 68"/>
            <p:cNvSpPr txBox="1">
              <a:spLocks noChangeArrowheads="1"/>
            </p:cNvSpPr>
            <p:nvPr/>
          </p:nvSpPr>
          <p:spPr bwMode="auto">
            <a:xfrm>
              <a:off x="5418" y="823"/>
              <a:ext cx="172" cy="221"/>
            </a:xfrm>
            <a:prstGeom prst="rect">
              <a:avLst/>
            </a:prstGeom>
            <a:noFill/>
            <a:ln w="38100">
              <a:noFill/>
              <a:miter lim="800000"/>
              <a:headEnd/>
              <a:tailEnd/>
            </a:ln>
          </p:spPr>
          <p:txBody>
            <a:bodyPr wrap="none" lIns="69241" tIns="34621" rIns="69241" bIns="34621" anchor="ctr">
              <a:spAutoFit/>
            </a:bodyPr>
            <a:lstStyle/>
            <a:p>
              <a:pPr algn="l" defTabSz="865188" eaLnBrk="0" hangingPunct="0"/>
              <a:r>
                <a:rPr lang="en-US" sz="1700" b="1">
                  <a:latin typeface="+mj-lt"/>
                </a:rPr>
                <a:t>4</a:t>
              </a:r>
            </a:p>
          </p:txBody>
        </p:sp>
        <p:sp>
          <p:nvSpPr>
            <p:cNvPr id="15412" name="Rectangle 69"/>
            <p:cNvSpPr>
              <a:spLocks noChangeArrowheads="1"/>
            </p:cNvSpPr>
            <p:nvPr/>
          </p:nvSpPr>
          <p:spPr bwMode="auto">
            <a:xfrm>
              <a:off x="5274" y="736"/>
              <a:ext cx="484" cy="395"/>
            </a:xfrm>
            <a:prstGeom prst="rect">
              <a:avLst/>
            </a:prstGeom>
            <a:noFill/>
            <a:ln w="38100">
              <a:solidFill>
                <a:schemeClr val="tx1"/>
              </a:solidFill>
              <a:miter lim="800000"/>
              <a:headEnd/>
              <a:tailEnd/>
            </a:ln>
          </p:spPr>
          <p:txBody>
            <a:bodyPr wrap="none" lIns="69241" tIns="34621" rIns="69241" bIns="34621" anchor="ctr">
              <a:spAutoFit/>
            </a:bodyPr>
            <a:lstStyle/>
            <a:p>
              <a:endParaRPr lang="en-US"/>
            </a:p>
          </p:txBody>
        </p:sp>
      </p:grpSp>
      <p:sp>
        <p:nvSpPr>
          <p:cNvPr id="15390" name="Text Box 48"/>
          <p:cNvSpPr txBox="1">
            <a:spLocks noChangeArrowheads="1"/>
          </p:cNvSpPr>
          <p:nvPr/>
        </p:nvSpPr>
        <p:spPr bwMode="auto">
          <a:xfrm>
            <a:off x="3452813" y="2013527"/>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Gross</a:t>
            </a:r>
          </a:p>
          <a:p>
            <a:pPr algn="r" defTabSz="865188" eaLnBrk="0" hangingPunct="0"/>
            <a:r>
              <a:rPr lang="en-US" sz="1700" b="1" dirty="0">
                <a:latin typeface="+mj-lt"/>
              </a:rPr>
              <a:t>Requirements</a:t>
            </a:r>
          </a:p>
        </p:txBody>
      </p:sp>
      <p:sp>
        <p:nvSpPr>
          <p:cNvPr id="15391" name="Text Box 49"/>
          <p:cNvSpPr txBox="1">
            <a:spLocks noChangeArrowheads="1"/>
          </p:cNvSpPr>
          <p:nvPr/>
        </p:nvSpPr>
        <p:spPr bwMode="auto">
          <a:xfrm>
            <a:off x="3452813" y="3793115"/>
            <a:ext cx="1571625" cy="584200"/>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Net</a:t>
            </a:r>
          </a:p>
          <a:p>
            <a:pPr algn="r" defTabSz="865188" eaLnBrk="0" hangingPunct="0"/>
            <a:r>
              <a:rPr lang="en-US" sz="1700" b="1" dirty="0">
                <a:latin typeface="+mj-lt"/>
              </a:rPr>
              <a:t>Requirements</a:t>
            </a:r>
          </a:p>
        </p:txBody>
      </p:sp>
      <p:sp>
        <p:nvSpPr>
          <p:cNvPr id="15392" name="Text Box 50"/>
          <p:cNvSpPr txBox="1">
            <a:spLocks noChangeArrowheads="1"/>
          </p:cNvSpPr>
          <p:nvPr/>
        </p:nvSpPr>
        <p:spPr bwMode="auto">
          <a:xfrm>
            <a:off x="3755639" y="2616581"/>
            <a:ext cx="1268799"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Scheduled</a:t>
            </a:r>
          </a:p>
          <a:p>
            <a:pPr algn="r" defTabSz="865188" eaLnBrk="0" hangingPunct="0"/>
            <a:r>
              <a:rPr lang="en-US" sz="1700" b="1" dirty="0">
                <a:latin typeface="+mj-lt"/>
              </a:rPr>
              <a:t>Receipts</a:t>
            </a:r>
          </a:p>
        </p:txBody>
      </p:sp>
      <p:sp>
        <p:nvSpPr>
          <p:cNvPr id="15393" name="Text Box 51"/>
          <p:cNvSpPr txBox="1">
            <a:spLocks noChangeArrowheads="1"/>
          </p:cNvSpPr>
          <p:nvPr/>
        </p:nvSpPr>
        <p:spPr bwMode="auto">
          <a:xfrm>
            <a:off x="3906321" y="3195224"/>
            <a:ext cx="1118117"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On-Hand</a:t>
            </a:r>
          </a:p>
          <a:p>
            <a:pPr algn="r" defTabSz="865188" eaLnBrk="0" hangingPunct="0"/>
            <a:r>
              <a:rPr lang="en-US" sz="1700" b="1" dirty="0">
                <a:latin typeface="+mj-lt"/>
              </a:rPr>
              <a:t>Inventory</a:t>
            </a:r>
          </a:p>
        </p:txBody>
      </p:sp>
      <p:sp>
        <p:nvSpPr>
          <p:cNvPr id="15394" name="Text Box 52"/>
          <p:cNvSpPr txBox="1">
            <a:spLocks noChangeArrowheads="1"/>
          </p:cNvSpPr>
          <p:nvPr/>
        </p:nvSpPr>
        <p:spPr bwMode="auto">
          <a:xfrm>
            <a:off x="3707550" y="4375531"/>
            <a:ext cx="1316888"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Planned</a:t>
            </a:r>
          </a:p>
          <a:p>
            <a:pPr algn="r" defTabSz="865188" eaLnBrk="0" hangingPunct="0"/>
            <a:r>
              <a:rPr lang="en-US" sz="1700" b="1" dirty="0">
                <a:latin typeface="+mj-lt"/>
              </a:rPr>
              <a:t>Orders Due</a:t>
            </a:r>
          </a:p>
        </p:txBody>
      </p:sp>
      <p:sp>
        <p:nvSpPr>
          <p:cNvPr id="15395" name="Text Box 53"/>
          <p:cNvSpPr txBox="1">
            <a:spLocks noChangeArrowheads="1"/>
          </p:cNvSpPr>
          <p:nvPr/>
        </p:nvSpPr>
        <p:spPr bwMode="auto">
          <a:xfrm>
            <a:off x="3361300" y="4965287"/>
            <a:ext cx="1663138" cy="589356"/>
          </a:xfrm>
          <a:prstGeom prst="rect">
            <a:avLst/>
          </a:prstGeom>
          <a:noFill/>
          <a:ln w="38100">
            <a:noFill/>
            <a:miter lim="800000"/>
            <a:headEnd/>
            <a:tailEnd/>
          </a:ln>
        </p:spPr>
        <p:txBody>
          <a:bodyPr wrap="none" lIns="65495" tIns="32748" rIns="65495" bIns="32748" anchor="ctr">
            <a:spAutoFit/>
          </a:bodyPr>
          <a:lstStyle/>
          <a:p>
            <a:pPr algn="r" defTabSz="865188" eaLnBrk="0" hangingPunct="0"/>
            <a:r>
              <a:rPr lang="en-US" sz="1700" b="1" dirty="0">
                <a:latin typeface="+mj-lt"/>
              </a:rPr>
              <a:t>Planned Order</a:t>
            </a:r>
          </a:p>
          <a:p>
            <a:pPr algn="r" defTabSz="865188" eaLnBrk="0" hangingPunct="0"/>
            <a:r>
              <a:rPr lang="en-US" sz="1700" b="1" dirty="0">
                <a:latin typeface="+mj-lt"/>
              </a:rPr>
              <a:t>Release</a:t>
            </a:r>
          </a:p>
        </p:txBody>
      </p:sp>
      <p:sp>
        <p:nvSpPr>
          <p:cNvPr id="15396" name="Rectangle 54"/>
          <p:cNvSpPr>
            <a:spLocks noChangeArrowheads="1"/>
          </p:cNvSpPr>
          <p:nvPr/>
        </p:nvSpPr>
        <p:spPr bwMode="auto">
          <a:xfrm>
            <a:off x="3384550" y="20325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dirty="0"/>
          </a:p>
        </p:txBody>
      </p:sp>
      <p:sp>
        <p:nvSpPr>
          <p:cNvPr id="15397" name="Rectangle 55"/>
          <p:cNvSpPr>
            <a:spLocks noChangeArrowheads="1"/>
          </p:cNvSpPr>
          <p:nvPr/>
        </p:nvSpPr>
        <p:spPr bwMode="auto">
          <a:xfrm>
            <a:off x="3384550" y="37931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8" name="Rectangle 56"/>
          <p:cNvSpPr>
            <a:spLocks noChangeArrowheads="1"/>
          </p:cNvSpPr>
          <p:nvPr/>
        </p:nvSpPr>
        <p:spPr bwMode="auto">
          <a:xfrm>
            <a:off x="3384550" y="2616777"/>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399" name="Rectangle 57"/>
          <p:cNvSpPr>
            <a:spLocks noChangeArrowheads="1"/>
          </p:cNvSpPr>
          <p:nvPr/>
        </p:nvSpPr>
        <p:spPr bwMode="auto">
          <a:xfrm>
            <a:off x="3384550" y="3197802"/>
            <a:ext cx="1658938" cy="588963"/>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0" name="Rectangle 58"/>
          <p:cNvSpPr>
            <a:spLocks noChangeArrowheads="1"/>
          </p:cNvSpPr>
          <p:nvPr/>
        </p:nvSpPr>
        <p:spPr bwMode="auto">
          <a:xfrm>
            <a:off x="3384550" y="437731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
        <p:nvSpPr>
          <p:cNvPr id="15401" name="Rectangle 59"/>
          <p:cNvSpPr>
            <a:spLocks noChangeArrowheads="1"/>
          </p:cNvSpPr>
          <p:nvPr/>
        </p:nvSpPr>
        <p:spPr bwMode="auto">
          <a:xfrm>
            <a:off x="3384550" y="4967865"/>
            <a:ext cx="1658938" cy="587375"/>
          </a:xfrm>
          <a:prstGeom prst="rect">
            <a:avLst/>
          </a:prstGeom>
          <a:noFill/>
          <a:ln w="38100">
            <a:solidFill>
              <a:schemeClr val="tx1"/>
            </a:solidFill>
            <a:miter lim="800000"/>
            <a:headEnd/>
            <a:tailEnd/>
          </a:ln>
        </p:spPr>
        <p:txBody>
          <a:bodyPr wrap="none" lIns="65495" tIns="32748" rIns="65495" bIns="32748" anchor="ctr">
            <a:spAutoFit/>
          </a:bodyPr>
          <a:lstStyle/>
          <a:p>
            <a:endParaRPr lang="en-US"/>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lstStyle/>
          <a:p>
            <a:r>
              <a:rPr lang="en-US" smtClean="0"/>
              <a:t>Prerequisites</a:t>
            </a:r>
            <a:endParaRPr lang="en-US" dirty="0"/>
          </a:p>
        </p:txBody>
      </p:sp>
      <p:sp>
        <p:nvSpPr>
          <p:cNvPr id="16386" name="Footer Placeholder 1"/>
          <p:cNvSpPr>
            <a:spLocks noGrp="1"/>
          </p:cNvSpPr>
          <p:nvPr>
            <p:ph type="ftr" sz="quarter" idx="10"/>
          </p:nvPr>
        </p:nvSpPr>
        <p:spPr/>
        <p:txBody>
          <a:bodyPr/>
          <a:lstStyle/>
          <a:p>
            <a:r>
              <a:rPr lang="en-US" smtClean="0"/>
              <a:t>MRP-IN-130</a:t>
            </a:r>
          </a:p>
        </p:txBody>
      </p:sp>
      <p:sp>
        <p:nvSpPr>
          <p:cNvPr id="16387" name="Text Box 95"/>
          <p:cNvSpPr txBox="1">
            <a:spLocks noChangeArrowheads="1"/>
          </p:cNvSpPr>
          <p:nvPr/>
        </p:nvSpPr>
        <p:spPr bwMode="auto">
          <a:xfrm>
            <a:off x="354446" y="15293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dirty="0">
                <a:latin typeface="+mj-lt"/>
              </a:rPr>
              <a:t>Demand Requirements</a:t>
            </a:r>
          </a:p>
        </p:txBody>
      </p:sp>
      <p:sp>
        <p:nvSpPr>
          <p:cNvPr id="16388" name="Text Box 96"/>
          <p:cNvSpPr txBox="1">
            <a:spLocks noChangeArrowheads="1"/>
          </p:cNvSpPr>
          <p:nvPr/>
        </p:nvSpPr>
        <p:spPr bwMode="auto">
          <a:xfrm>
            <a:off x="354446" y="2597727"/>
            <a:ext cx="3656013" cy="1004888"/>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Item Planning Data</a:t>
            </a:r>
          </a:p>
        </p:txBody>
      </p:sp>
      <p:sp>
        <p:nvSpPr>
          <p:cNvPr id="16389" name="Text Box 97"/>
          <p:cNvSpPr txBox="1">
            <a:spLocks noChangeArrowheads="1"/>
          </p:cNvSpPr>
          <p:nvPr/>
        </p:nvSpPr>
        <p:spPr bwMode="auto">
          <a:xfrm>
            <a:off x="354446" y="3675640"/>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Product Structures &amp; Routings</a:t>
            </a:r>
          </a:p>
        </p:txBody>
      </p:sp>
      <p:sp>
        <p:nvSpPr>
          <p:cNvPr id="16390" name="Text Box 98"/>
          <p:cNvSpPr txBox="1">
            <a:spLocks noChangeArrowheads="1"/>
          </p:cNvSpPr>
          <p:nvPr/>
        </p:nvSpPr>
        <p:spPr bwMode="auto">
          <a:xfrm>
            <a:off x="354446" y="4745615"/>
            <a:ext cx="3656013" cy="1004887"/>
          </a:xfrm>
          <a:prstGeom prst="rect">
            <a:avLst/>
          </a:prstGeom>
          <a:noFill/>
          <a:ln w="38100">
            <a:noFill/>
            <a:miter lim="800000"/>
            <a:headEnd/>
            <a:tailEnd/>
          </a:ln>
        </p:spPr>
        <p:txBody>
          <a:bodyPr lIns="86493" tIns="43247" rIns="86493" bIns="43247" anchor="ctr"/>
          <a:lstStyle/>
          <a:p>
            <a:pPr defTabSz="865188" eaLnBrk="0" hangingPunct="0"/>
            <a:r>
              <a:rPr lang="en-US" sz="2500" b="1">
                <a:latin typeface="+mj-lt"/>
              </a:rPr>
              <a:t>Inventory Balances</a:t>
            </a:r>
          </a:p>
        </p:txBody>
      </p:sp>
      <p:grpSp>
        <p:nvGrpSpPr>
          <p:cNvPr id="16391" name="Group 113"/>
          <p:cNvGrpSpPr>
            <a:grpSpLocks/>
          </p:cNvGrpSpPr>
          <p:nvPr/>
        </p:nvGrpSpPr>
        <p:grpSpPr bwMode="auto">
          <a:xfrm>
            <a:off x="4046706" y="2077027"/>
            <a:ext cx="4669103" cy="3006725"/>
            <a:chOff x="2816" y="1274"/>
            <a:chExt cx="2565" cy="1894"/>
          </a:xfrm>
        </p:grpSpPr>
        <p:sp>
          <p:nvSpPr>
            <p:cNvPr id="16394" name="WordArt 100"/>
            <p:cNvSpPr>
              <a:spLocks noChangeArrowheads="1" noChangeShapeType="1" noTextEdit="1"/>
            </p:cNvSpPr>
            <p:nvPr/>
          </p:nvSpPr>
          <p:spPr bwMode="auto">
            <a:xfrm>
              <a:off x="2816" y="1274"/>
              <a:ext cx="2565" cy="145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98%</a:t>
              </a:r>
            </a:p>
          </p:txBody>
        </p:sp>
        <p:sp>
          <p:nvSpPr>
            <p:cNvPr id="16395" name="Text Box 106"/>
            <p:cNvSpPr txBox="1">
              <a:spLocks noChangeArrowheads="1"/>
            </p:cNvSpPr>
            <p:nvPr/>
          </p:nvSpPr>
          <p:spPr bwMode="auto">
            <a:xfrm>
              <a:off x="2873" y="2729"/>
              <a:ext cx="2445" cy="439"/>
            </a:xfrm>
            <a:prstGeom prst="rect">
              <a:avLst/>
            </a:prstGeom>
            <a:noFill/>
            <a:ln w="38100">
              <a:noFill/>
              <a:miter lim="800000"/>
              <a:headEnd/>
              <a:tailEnd/>
            </a:ln>
          </p:spPr>
          <p:txBody>
            <a:bodyPr lIns="86493" tIns="43247" rIns="86493" bIns="43247" anchor="ctr"/>
            <a:lstStyle/>
            <a:p>
              <a:pPr defTabSz="865188" eaLnBrk="0" hangingPunct="0"/>
              <a:r>
                <a:rPr lang="en-US" sz="4700" b="1">
                  <a:latin typeface="+mj-lt"/>
                </a:rPr>
                <a:t>A c c u r a t e</a:t>
              </a:r>
            </a:p>
          </p:txBody>
        </p:sp>
      </p:grpSp>
      <p:sp>
        <p:nvSpPr>
          <p:cNvPr id="16393" name="AutoShape 114"/>
          <p:cNvSpPr>
            <a:spLocks/>
          </p:cNvSpPr>
          <p:nvPr/>
        </p:nvSpPr>
        <p:spPr bwMode="auto">
          <a:xfrm>
            <a:off x="3383380" y="1370590"/>
            <a:ext cx="819150" cy="4552950"/>
          </a:xfrm>
          <a:prstGeom prst="rightBrace">
            <a:avLst>
              <a:gd name="adj1" fmla="val 46318"/>
              <a:gd name="adj2" fmla="val 50000"/>
            </a:avLst>
          </a:prstGeom>
          <a:noFill/>
          <a:ln w="63500">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 name="Content Placeholder 21"/>
          <p:cNvSpPr>
            <a:spLocks noGrp="1"/>
          </p:cNvSpPr>
          <p:nvPr>
            <p:ph idx="1"/>
          </p:nvPr>
        </p:nvSpPr>
        <p:spPr/>
        <p:txBody>
          <a:bodyPr/>
          <a:lstStyle/>
          <a:p>
            <a:r>
              <a:rPr lang="en-US" dirty="0" smtClean="0"/>
              <a:t>Action messages</a:t>
            </a:r>
          </a:p>
          <a:p>
            <a:r>
              <a:rPr lang="en-US" dirty="0" smtClean="0"/>
              <a:t>Available to promise (ATP)</a:t>
            </a:r>
          </a:p>
          <a:p>
            <a:r>
              <a:rPr lang="en-US" dirty="0" smtClean="0"/>
              <a:t>Low-level code</a:t>
            </a:r>
          </a:p>
          <a:p>
            <a:r>
              <a:rPr lang="en-US" dirty="0" smtClean="0"/>
              <a:t>Pegging</a:t>
            </a:r>
          </a:p>
          <a:p>
            <a:r>
              <a:rPr lang="en-US" dirty="0" smtClean="0"/>
              <a:t>MRP horizon</a:t>
            </a:r>
          </a:p>
          <a:p>
            <a:endParaRPr lang="en-US" dirty="0"/>
          </a:p>
        </p:txBody>
      </p:sp>
      <p:sp>
        <p:nvSpPr>
          <p:cNvPr id="17411" name="Rectangle 133"/>
          <p:cNvSpPr>
            <a:spLocks noGrp="1" noChangeArrowheads="1"/>
          </p:cNvSpPr>
          <p:nvPr>
            <p:ph type="title"/>
          </p:nvPr>
        </p:nvSpPr>
        <p:spPr/>
        <p:txBody>
          <a:bodyPr/>
          <a:lstStyle/>
          <a:p>
            <a:r>
              <a:rPr lang="en-US" smtClean="0"/>
              <a:t>Terminology</a:t>
            </a:r>
          </a:p>
        </p:txBody>
      </p:sp>
      <p:sp>
        <p:nvSpPr>
          <p:cNvPr id="17410" name="Footer Placeholder 4"/>
          <p:cNvSpPr>
            <a:spLocks noGrp="1"/>
          </p:cNvSpPr>
          <p:nvPr>
            <p:ph type="ftr" sz="quarter" idx="10"/>
          </p:nvPr>
        </p:nvSpPr>
        <p:spPr/>
        <p:txBody>
          <a:bodyPr/>
          <a:lstStyle/>
          <a:p>
            <a:r>
              <a:rPr lang="en-US" smtClean="0"/>
              <a:t>MRP-IN-140</a:t>
            </a:r>
          </a:p>
        </p:txBody>
      </p:sp>
      <p:grpSp>
        <p:nvGrpSpPr>
          <p:cNvPr id="17413" name="Group 146"/>
          <p:cNvGrpSpPr>
            <a:grpSpLocks noChangeAspect="1"/>
          </p:cNvGrpSpPr>
          <p:nvPr/>
        </p:nvGrpSpPr>
        <p:grpSpPr bwMode="auto">
          <a:xfrm>
            <a:off x="4456320" y="3754866"/>
            <a:ext cx="4091935" cy="1813950"/>
            <a:chOff x="3744" y="2571"/>
            <a:chExt cx="652" cy="289"/>
          </a:xfrm>
        </p:grpSpPr>
        <p:sp>
          <p:nvSpPr>
            <p:cNvPr id="17414" name="Freeform 147"/>
            <p:cNvSpPr>
              <a:spLocks/>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7415" name="Freeform 148"/>
            <p:cNvSpPr>
              <a:spLocks/>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7416" name="Freeform 149"/>
            <p:cNvSpPr>
              <a:spLocks/>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7417" name="Freeform 150"/>
            <p:cNvSpPr>
              <a:spLocks/>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7418" name="Freeform 151"/>
            <p:cNvSpPr>
              <a:spLocks/>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7419" name="Freeform 152"/>
            <p:cNvSpPr>
              <a:spLocks/>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7420" name="Freeform 153"/>
            <p:cNvSpPr>
              <a:spLocks/>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7421" name="Freeform 154"/>
            <p:cNvSpPr>
              <a:spLocks/>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2" name="Freeform 155"/>
            <p:cNvSpPr>
              <a:spLocks/>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7423" name="Freeform 156"/>
            <p:cNvSpPr>
              <a:spLocks/>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7424" name="Freeform 157"/>
            <p:cNvSpPr>
              <a:spLocks/>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7425" name="Freeform 158"/>
            <p:cNvSpPr>
              <a:spLocks/>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7426" name="Freeform 159"/>
            <p:cNvSpPr>
              <a:spLocks/>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7427" name="Freeform 160"/>
            <p:cNvSpPr>
              <a:spLocks/>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7428" name="Freeform 161"/>
            <p:cNvSpPr>
              <a:spLocks/>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7429" name="Freeform 162"/>
            <p:cNvSpPr>
              <a:spLocks/>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r>
              <a:rPr lang="en-US" smtClean="0"/>
              <a:t>Action Messages</a:t>
            </a:r>
          </a:p>
        </p:txBody>
      </p:sp>
      <p:sp>
        <p:nvSpPr>
          <p:cNvPr id="18434" name="Footer Placeholder 3"/>
          <p:cNvSpPr>
            <a:spLocks noGrp="1"/>
          </p:cNvSpPr>
          <p:nvPr>
            <p:ph type="ftr" sz="quarter" idx="10"/>
          </p:nvPr>
        </p:nvSpPr>
        <p:spPr/>
        <p:txBody>
          <a:bodyPr/>
          <a:lstStyle/>
          <a:p>
            <a:r>
              <a:rPr lang="en-US" smtClean="0"/>
              <a:t>MRP-IN-150</a:t>
            </a:r>
          </a:p>
        </p:txBody>
      </p:sp>
      <p:sp>
        <p:nvSpPr>
          <p:cNvPr id="18436" name="Rectangle 7"/>
          <p:cNvSpPr>
            <a:spLocks noChangeArrowheads="1"/>
          </p:cNvSpPr>
          <p:nvPr/>
        </p:nvSpPr>
        <p:spPr bwMode="auto">
          <a:xfrm>
            <a:off x="914112" y="2041670"/>
            <a:ext cx="7315200" cy="2743200"/>
          </a:xfrm>
          <a:prstGeom prst="rect">
            <a:avLst/>
          </a:prstGeom>
          <a:solidFill>
            <a:schemeClr val="accent1">
              <a:lumMod val="40000"/>
              <a:lumOff val="60000"/>
            </a:schemeClr>
          </a:solidFill>
          <a:ln w="9525" algn="ctr">
            <a:solidFill>
              <a:schemeClr val="tx1"/>
            </a:solidFill>
            <a:miter lim="800000"/>
            <a:headEnd/>
            <a:tailEnd/>
          </a:ln>
        </p:spPr>
        <p:txBody>
          <a:bodyPr wrap="none" tIns="91440" bIns="91440" anchor="ctr"/>
          <a:lstStyle/>
          <a:p>
            <a:endParaRPr lang="en-US" dirty="0">
              <a:latin typeface="+mj-lt"/>
            </a:endParaRPr>
          </a:p>
        </p:txBody>
      </p:sp>
      <p:sp>
        <p:nvSpPr>
          <p:cNvPr id="18437" name="Text Box 8"/>
          <p:cNvSpPr txBox="1">
            <a:spLocks noChangeArrowheads="1"/>
          </p:cNvSpPr>
          <p:nvPr/>
        </p:nvSpPr>
        <p:spPr bwMode="auto">
          <a:xfrm>
            <a:off x="910937" y="2070245"/>
            <a:ext cx="3582988" cy="504825"/>
          </a:xfrm>
          <a:prstGeom prst="rect">
            <a:avLst/>
          </a:prstGeom>
          <a:noFill/>
          <a:ln w="9525" algn="ctr">
            <a:noFill/>
            <a:miter lim="800000"/>
            <a:headEnd/>
            <a:tailEnd/>
          </a:ln>
        </p:spPr>
        <p:txBody>
          <a:bodyPr tIns="91440" bIns="91440">
            <a:spAutoFit/>
          </a:bodyPr>
          <a:lstStyle/>
          <a:p>
            <a:pPr>
              <a:spcBef>
                <a:spcPct val="50000"/>
              </a:spcBef>
            </a:pPr>
            <a:r>
              <a:rPr lang="en-US" sz="2100" b="1" dirty="0">
                <a:latin typeface="+mj-lt"/>
              </a:rPr>
              <a:t>Supply exceeds demand</a:t>
            </a:r>
          </a:p>
        </p:txBody>
      </p:sp>
      <p:sp>
        <p:nvSpPr>
          <p:cNvPr id="18438" name="Text Box 9"/>
          <p:cNvSpPr txBox="1">
            <a:spLocks noChangeArrowheads="1"/>
          </p:cNvSpPr>
          <p:nvPr/>
        </p:nvSpPr>
        <p:spPr bwMode="auto">
          <a:xfrm>
            <a:off x="4649500" y="2067070"/>
            <a:ext cx="3563937" cy="504825"/>
          </a:xfrm>
          <a:prstGeom prst="rect">
            <a:avLst/>
          </a:prstGeom>
          <a:noFill/>
          <a:ln w="9525" algn="ctr">
            <a:noFill/>
            <a:miter lim="800000"/>
            <a:headEnd/>
            <a:tailEnd/>
          </a:ln>
        </p:spPr>
        <p:txBody>
          <a:bodyPr tIns="91440" bIns="91440">
            <a:spAutoFit/>
          </a:bodyPr>
          <a:lstStyle/>
          <a:p>
            <a:pPr>
              <a:spcBef>
                <a:spcPct val="50000"/>
              </a:spcBef>
            </a:pPr>
            <a:r>
              <a:rPr lang="en-US" sz="2100" b="1">
                <a:latin typeface="+mj-lt"/>
              </a:rPr>
              <a:t>Demand exceeds Supply</a:t>
            </a:r>
          </a:p>
        </p:txBody>
      </p:sp>
      <p:sp>
        <p:nvSpPr>
          <p:cNvPr id="18439" name="Line 10"/>
          <p:cNvSpPr>
            <a:spLocks noChangeShapeType="1"/>
          </p:cNvSpPr>
          <p:nvPr/>
        </p:nvSpPr>
        <p:spPr bwMode="auto">
          <a:xfrm>
            <a:off x="1018887" y="2575070"/>
            <a:ext cx="7134225" cy="0"/>
          </a:xfrm>
          <a:prstGeom prst="line">
            <a:avLst/>
          </a:prstGeom>
          <a:noFill/>
          <a:ln w="25400">
            <a:solidFill>
              <a:schemeClr val="tx1"/>
            </a:solidFill>
            <a:round/>
            <a:headEnd/>
            <a:tailEnd/>
          </a:ln>
        </p:spPr>
        <p:txBody>
          <a:bodyPr wrap="none" tIns="91440" bIns="91440" anchor="ctr"/>
          <a:lstStyle/>
          <a:p>
            <a:endParaRPr lang="en-US"/>
          </a:p>
        </p:txBody>
      </p:sp>
      <p:graphicFrame>
        <p:nvGraphicFramePr>
          <p:cNvPr id="173090" name="Group 34"/>
          <p:cNvGraphicFramePr>
            <a:graphicFrameLocks noGrp="1"/>
          </p:cNvGraphicFramePr>
          <p:nvPr/>
        </p:nvGraphicFramePr>
        <p:xfrm>
          <a:off x="4746337" y="2884632"/>
          <a:ext cx="3319463" cy="1300163"/>
        </p:xfrm>
        <a:graphic>
          <a:graphicData uri="http://schemas.openxmlformats.org/drawingml/2006/table">
            <a:tbl>
              <a:tblPr/>
              <a:tblGrid>
                <a:gridCol w="3319463"/>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rgbClr val="FF0000"/>
                          </a:solidFill>
                          <a:effectLst/>
                          <a:latin typeface="+mj-lt"/>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or Add an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456" name="Line 35"/>
          <p:cNvSpPr>
            <a:spLocks noChangeShapeType="1"/>
          </p:cNvSpPr>
          <p:nvPr/>
        </p:nvSpPr>
        <p:spPr bwMode="auto">
          <a:xfrm>
            <a:off x="4578062" y="2576657"/>
            <a:ext cx="0" cy="2047875"/>
          </a:xfrm>
          <a:prstGeom prst="line">
            <a:avLst/>
          </a:prstGeom>
          <a:noFill/>
          <a:ln w="9525">
            <a:solidFill>
              <a:schemeClr val="tx1"/>
            </a:solidFill>
            <a:round/>
            <a:headEnd/>
            <a:tailEnd/>
          </a:ln>
        </p:spPr>
        <p:txBody>
          <a:bodyPr wrap="none" tIns="91440" bIns="91440" anchor="ctr"/>
          <a:lstStyle/>
          <a:p>
            <a:endParaRPr lang="en-US"/>
          </a:p>
        </p:txBody>
      </p:sp>
      <p:graphicFrame>
        <p:nvGraphicFramePr>
          <p:cNvPr id="173089" name="Group 33"/>
          <p:cNvGraphicFramePr>
            <a:graphicFrameLocks noGrp="1"/>
          </p:cNvGraphicFramePr>
          <p:nvPr>
            <p:ph type="tbl" idx="4294967295"/>
          </p:nvPr>
        </p:nvGraphicFramePr>
        <p:xfrm>
          <a:off x="1089891" y="2884921"/>
          <a:ext cx="3321050" cy="1300163"/>
        </p:xfrm>
        <a:graphic>
          <a:graphicData uri="http://schemas.openxmlformats.org/drawingml/2006/table">
            <a:tbl>
              <a:tblPr/>
              <a:tblGrid>
                <a:gridCol w="3321050"/>
              </a:tblGrid>
              <a:tr h="4635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rgbClr val="FF0000"/>
                          </a:solidFill>
                          <a:effectLst/>
                          <a:latin typeface="+mj-lt"/>
                        </a:rPr>
                        <a:t>Action Messages</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3661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De-expedite those orders</a:t>
                      </a:r>
                    </a:p>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b="0" i="0" u="none" strike="noStrike" cap="none" normalizeH="0" baseline="0" dirty="0" smtClean="0">
                          <a:ln>
                            <a:noFill/>
                          </a:ln>
                          <a:solidFill>
                            <a:schemeClr val="tx1"/>
                          </a:solidFill>
                          <a:effectLst/>
                          <a:latin typeface="+mj-lt"/>
                        </a:rPr>
                        <a:t>Cancel that order</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9" name="Rectangle 293"/>
          <p:cNvSpPr>
            <a:spLocks noGrp="1" noChangeArrowheads="1"/>
          </p:cNvSpPr>
          <p:nvPr>
            <p:ph type="title"/>
          </p:nvPr>
        </p:nvSpPr>
        <p:spPr/>
        <p:txBody>
          <a:bodyPr/>
          <a:lstStyle/>
          <a:p>
            <a:r>
              <a:rPr lang="en-US" smtClean="0"/>
              <a:t>Available to Promise – ATP</a:t>
            </a:r>
          </a:p>
        </p:txBody>
      </p:sp>
      <p:sp>
        <p:nvSpPr>
          <p:cNvPr id="19458" name="Footer Placeholder 3"/>
          <p:cNvSpPr>
            <a:spLocks noGrp="1"/>
          </p:cNvSpPr>
          <p:nvPr>
            <p:ph type="ftr" sz="quarter" idx="10"/>
          </p:nvPr>
        </p:nvSpPr>
        <p:spPr/>
        <p:txBody>
          <a:bodyPr/>
          <a:lstStyle/>
          <a:p>
            <a:r>
              <a:rPr lang="en-US" smtClean="0"/>
              <a:t>MRP-IN-160</a:t>
            </a:r>
          </a:p>
        </p:txBody>
      </p:sp>
      <p:sp>
        <p:nvSpPr>
          <p:cNvPr id="19459" name="Rectangle 27"/>
          <p:cNvSpPr>
            <a:spLocks noChangeArrowheads="1"/>
          </p:cNvSpPr>
          <p:nvPr/>
        </p:nvSpPr>
        <p:spPr bwMode="auto">
          <a:xfrm>
            <a:off x="2752292" y="3171969"/>
            <a:ext cx="881062" cy="2306637"/>
          </a:xfrm>
          <a:prstGeom prst="rect">
            <a:avLst/>
          </a:prstGeom>
          <a:solidFill>
            <a:srgbClr val="FFC080"/>
          </a:solidFill>
          <a:ln w="12700">
            <a:solidFill>
              <a:srgbClr val="000000"/>
            </a:solidFill>
            <a:miter lim="800000"/>
            <a:headEnd/>
            <a:tailEnd/>
          </a:ln>
        </p:spPr>
        <p:txBody>
          <a:bodyPr/>
          <a:lstStyle/>
          <a:p>
            <a:endParaRPr lang="en-US"/>
          </a:p>
        </p:txBody>
      </p:sp>
      <p:sp>
        <p:nvSpPr>
          <p:cNvPr id="19460" name="Freeform 28"/>
          <p:cNvSpPr>
            <a:spLocks/>
          </p:cNvSpPr>
          <p:nvPr/>
        </p:nvSpPr>
        <p:spPr bwMode="auto">
          <a:xfrm>
            <a:off x="2512579" y="3167206"/>
            <a:ext cx="234950" cy="2316163"/>
          </a:xfrm>
          <a:custGeom>
            <a:avLst/>
            <a:gdLst>
              <a:gd name="T0" fmla="*/ 244254435 w 226"/>
              <a:gd name="T1" fmla="*/ 0 h 2262"/>
              <a:gd name="T2" fmla="*/ 0 w 226"/>
              <a:gd name="T3" fmla="*/ 184529162 h 2262"/>
              <a:gd name="T4" fmla="*/ 0 w 226"/>
              <a:gd name="T5" fmla="*/ 2147483647 h 2262"/>
              <a:gd name="T6" fmla="*/ 244254435 w 226"/>
              <a:gd name="T7" fmla="*/ 2147483647 h 2262"/>
              <a:gd name="T8" fmla="*/ 244254435 w 226"/>
              <a:gd name="T9" fmla="*/ 0 h 2262"/>
              <a:gd name="T10" fmla="*/ 0 60000 65536"/>
              <a:gd name="T11" fmla="*/ 0 60000 65536"/>
              <a:gd name="T12" fmla="*/ 0 60000 65536"/>
              <a:gd name="T13" fmla="*/ 0 60000 65536"/>
              <a:gd name="T14" fmla="*/ 0 60000 65536"/>
              <a:gd name="T15" fmla="*/ 0 w 226"/>
              <a:gd name="T16" fmla="*/ 0 h 2262"/>
              <a:gd name="T17" fmla="*/ 226 w 226"/>
              <a:gd name="T18" fmla="*/ 2262 h 2262"/>
            </a:gdLst>
            <a:ahLst/>
            <a:cxnLst>
              <a:cxn ang="T10">
                <a:pos x="T0" y="T1"/>
              </a:cxn>
              <a:cxn ang="T11">
                <a:pos x="T2" y="T3"/>
              </a:cxn>
              <a:cxn ang="T12">
                <a:pos x="T4" y="T5"/>
              </a:cxn>
              <a:cxn ang="T13">
                <a:pos x="T6" y="T7"/>
              </a:cxn>
              <a:cxn ang="T14">
                <a:pos x="T8" y="T9"/>
              </a:cxn>
            </a:cxnLst>
            <a:rect l="T15" t="T16" r="T17" b="T18"/>
            <a:pathLst>
              <a:path w="226" h="2262">
                <a:moveTo>
                  <a:pt x="226" y="0"/>
                </a:moveTo>
                <a:lnTo>
                  <a:pt x="0" y="176"/>
                </a:lnTo>
                <a:lnTo>
                  <a:pt x="0" y="2213"/>
                </a:lnTo>
                <a:lnTo>
                  <a:pt x="226" y="2262"/>
                </a:lnTo>
                <a:lnTo>
                  <a:pt x="226" y="0"/>
                </a:lnTo>
                <a:close/>
              </a:path>
            </a:pathLst>
          </a:custGeom>
          <a:solidFill>
            <a:srgbClr val="FFA040"/>
          </a:solidFill>
          <a:ln w="12700">
            <a:solidFill>
              <a:srgbClr val="000000"/>
            </a:solidFill>
            <a:round/>
            <a:headEnd/>
            <a:tailEnd/>
          </a:ln>
        </p:spPr>
        <p:txBody>
          <a:bodyPr/>
          <a:lstStyle/>
          <a:p>
            <a:endParaRPr lang="en-US"/>
          </a:p>
        </p:txBody>
      </p:sp>
      <p:sp>
        <p:nvSpPr>
          <p:cNvPr id="19461" name="Freeform 30"/>
          <p:cNvSpPr>
            <a:spLocks/>
          </p:cNvSpPr>
          <p:nvPr/>
        </p:nvSpPr>
        <p:spPr bwMode="auto">
          <a:xfrm>
            <a:off x="2325254" y="3991119"/>
            <a:ext cx="820738" cy="1751012"/>
          </a:xfrm>
          <a:custGeom>
            <a:avLst/>
            <a:gdLst>
              <a:gd name="T0" fmla="*/ 0 w 788"/>
              <a:gd name="T1" fmla="*/ 2097119 h 1710"/>
              <a:gd name="T2" fmla="*/ 854836118 w 788"/>
              <a:gd name="T3" fmla="*/ 0 h 1710"/>
              <a:gd name="T4" fmla="*/ 854836118 w 788"/>
              <a:gd name="T5" fmla="*/ 1793007616 h 1710"/>
              <a:gd name="T6" fmla="*/ 0 w 788"/>
              <a:gd name="T7" fmla="*/ 1793007616 h 1710"/>
              <a:gd name="T8" fmla="*/ 0 w 788"/>
              <a:gd name="T9" fmla="*/ 2097119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462" name="Freeform 31"/>
          <p:cNvSpPr>
            <a:spLocks/>
          </p:cNvSpPr>
          <p:nvPr/>
        </p:nvSpPr>
        <p:spPr bwMode="auto">
          <a:xfrm>
            <a:off x="2087129" y="3991119"/>
            <a:ext cx="238125" cy="1749425"/>
          </a:xfrm>
          <a:custGeom>
            <a:avLst/>
            <a:gdLst>
              <a:gd name="T0" fmla="*/ 247613604 w 229"/>
              <a:gd name="T1" fmla="*/ 1791854702 h 1708"/>
              <a:gd name="T2" fmla="*/ 0 w 229"/>
              <a:gd name="T3" fmla="*/ 1585182935 h 1708"/>
              <a:gd name="T4" fmla="*/ 0 w 229"/>
              <a:gd name="T5" fmla="*/ 102811497 h 1708"/>
              <a:gd name="T6" fmla="*/ 247613604 w 229"/>
              <a:gd name="T7" fmla="*/ 0 h 1708"/>
              <a:gd name="T8" fmla="*/ 247613604 w 229"/>
              <a:gd name="T9" fmla="*/ 1791854702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sp>
        <p:nvSpPr>
          <p:cNvPr id="19463" name="Freeform 33"/>
          <p:cNvSpPr>
            <a:spLocks/>
          </p:cNvSpPr>
          <p:nvPr/>
        </p:nvSpPr>
        <p:spPr bwMode="auto">
          <a:xfrm>
            <a:off x="1902979" y="4557856"/>
            <a:ext cx="628650" cy="1339850"/>
          </a:xfrm>
          <a:custGeom>
            <a:avLst/>
            <a:gdLst>
              <a:gd name="T0" fmla="*/ 0 w 603"/>
              <a:gd name="T1" fmla="*/ 2095243 h 1309"/>
              <a:gd name="T2" fmla="*/ 655391077 w 603"/>
              <a:gd name="T3" fmla="*/ 0 h 1309"/>
              <a:gd name="T4" fmla="*/ 655391077 w 603"/>
              <a:gd name="T5" fmla="*/ 1371427061 h 1309"/>
              <a:gd name="T6" fmla="*/ 0 w 603"/>
              <a:gd name="T7" fmla="*/ 1371427061 h 1309"/>
              <a:gd name="T8" fmla="*/ 0 w 603"/>
              <a:gd name="T9" fmla="*/ 2095243 h 1309"/>
              <a:gd name="T10" fmla="*/ 0 60000 65536"/>
              <a:gd name="T11" fmla="*/ 0 60000 65536"/>
              <a:gd name="T12" fmla="*/ 0 60000 65536"/>
              <a:gd name="T13" fmla="*/ 0 60000 65536"/>
              <a:gd name="T14" fmla="*/ 0 60000 65536"/>
              <a:gd name="T15" fmla="*/ 0 w 603"/>
              <a:gd name="T16" fmla="*/ 0 h 1309"/>
              <a:gd name="T17" fmla="*/ 603 w 603"/>
              <a:gd name="T18" fmla="*/ 1309 h 1309"/>
            </a:gdLst>
            <a:ahLst/>
            <a:cxnLst>
              <a:cxn ang="T10">
                <a:pos x="T0" y="T1"/>
              </a:cxn>
              <a:cxn ang="T11">
                <a:pos x="T2" y="T3"/>
              </a:cxn>
              <a:cxn ang="T12">
                <a:pos x="T4" y="T5"/>
              </a:cxn>
              <a:cxn ang="T13">
                <a:pos x="T6" y="T7"/>
              </a:cxn>
              <a:cxn ang="T14">
                <a:pos x="T8" y="T9"/>
              </a:cxn>
            </a:cxnLst>
            <a:rect l="T15" t="T16" r="T17" b="T18"/>
            <a:pathLst>
              <a:path w="603" h="1309">
                <a:moveTo>
                  <a:pt x="0" y="2"/>
                </a:moveTo>
                <a:lnTo>
                  <a:pt x="603" y="0"/>
                </a:lnTo>
                <a:lnTo>
                  <a:pt x="603" y="1309"/>
                </a:lnTo>
                <a:lnTo>
                  <a:pt x="0" y="1309"/>
                </a:lnTo>
                <a:lnTo>
                  <a:pt x="0" y="2"/>
                </a:lnTo>
                <a:close/>
              </a:path>
            </a:pathLst>
          </a:custGeom>
          <a:solidFill>
            <a:srgbClr val="FFC080"/>
          </a:solidFill>
          <a:ln w="12700">
            <a:solidFill>
              <a:srgbClr val="000000"/>
            </a:solidFill>
            <a:round/>
            <a:headEnd/>
            <a:tailEnd/>
          </a:ln>
        </p:spPr>
        <p:txBody>
          <a:bodyPr/>
          <a:lstStyle/>
          <a:p>
            <a:endParaRPr lang="en-US"/>
          </a:p>
        </p:txBody>
      </p:sp>
      <p:sp>
        <p:nvSpPr>
          <p:cNvPr id="19464" name="Freeform 34"/>
          <p:cNvSpPr>
            <a:spLocks/>
          </p:cNvSpPr>
          <p:nvPr/>
        </p:nvSpPr>
        <p:spPr bwMode="auto">
          <a:xfrm>
            <a:off x="1720417" y="4557856"/>
            <a:ext cx="182562" cy="1338263"/>
          </a:xfrm>
          <a:custGeom>
            <a:avLst/>
            <a:gdLst>
              <a:gd name="T0" fmla="*/ 189368657 w 176"/>
              <a:gd name="T1" fmla="*/ 1370273800 h 1307"/>
              <a:gd name="T2" fmla="*/ 0 w 176"/>
              <a:gd name="T3" fmla="*/ 1211963593 h 1307"/>
              <a:gd name="T4" fmla="*/ 0 w 176"/>
              <a:gd name="T5" fmla="*/ 78630889 h 1307"/>
              <a:gd name="T6" fmla="*/ 189368657 w 176"/>
              <a:gd name="T7" fmla="*/ 0 h 1307"/>
              <a:gd name="T8" fmla="*/ 189368657 w 176"/>
              <a:gd name="T9" fmla="*/ 1370273800 h 1307"/>
              <a:gd name="T10" fmla="*/ 0 60000 65536"/>
              <a:gd name="T11" fmla="*/ 0 60000 65536"/>
              <a:gd name="T12" fmla="*/ 0 60000 65536"/>
              <a:gd name="T13" fmla="*/ 0 60000 65536"/>
              <a:gd name="T14" fmla="*/ 0 60000 65536"/>
              <a:gd name="T15" fmla="*/ 0 w 176"/>
              <a:gd name="T16" fmla="*/ 0 h 1307"/>
              <a:gd name="T17" fmla="*/ 176 w 176"/>
              <a:gd name="T18" fmla="*/ 1307 h 1307"/>
            </a:gdLst>
            <a:ahLst/>
            <a:cxnLst>
              <a:cxn ang="T10">
                <a:pos x="T0" y="T1"/>
              </a:cxn>
              <a:cxn ang="T11">
                <a:pos x="T2" y="T3"/>
              </a:cxn>
              <a:cxn ang="T12">
                <a:pos x="T4" y="T5"/>
              </a:cxn>
              <a:cxn ang="T13">
                <a:pos x="T6" y="T7"/>
              </a:cxn>
              <a:cxn ang="T14">
                <a:pos x="T8" y="T9"/>
              </a:cxn>
            </a:cxnLst>
            <a:rect l="T15" t="T16" r="T17" b="T18"/>
            <a:pathLst>
              <a:path w="176" h="1307">
                <a:moveTo>
                  <a:pt x="176" y="1307"/>
                </a:moveTo>
                <a:lnTo>
                  <a:pt x="0" y="1156"/>
                </a:lnTo>
                <a:lnTo>
                  <a:pt x="0" y="75"/>
                </a:lnTo>
                <a:lnTo>
                  <a:pt x="176" y="0"/>
                </a:lnTo>
                <a:lnTo>
                  <a:pt x="176" y="1307"/>
                </a:lnTo>
                <a:close/>
              </a:path>
            </a:pathLst>
          </a:custGeom>
          <a:solidFill>
            <a:srgbClr val="FFA040"/>
          </a:solidFill>
          <a:ln w="12700">
            <a:solidFill>
              <a:srgbClr val="000000"/>
            </a:solidFill>
            <a:round/>
            <a:headEnd/>
            <a:tailEnd/>
          </a:ln>
        </p:spPr>
        <p:txBody>
          <a:bodyPr/>
          <a:lstStyle/>
          <a:p>
            <a:endParaRPr lang="en-US"/>
          </a:p>
        </p:txBody>
      </p:sp>
      <p:sp>
        <p:nvSpPr>
          <p:cNvPr id="19465" name="Freeform 48"/>
          <p:cNvSpPr>
            <a:spLocks/>
          </p:cNvSpPr>
          <p:nvPr/>
        </p:nvSpPr>
        <p:spPr bwMode="auto">
          <a:xfrm>
            <a:off x="2493529" y="5575444"/>
            <a:ext cx="785813" cy="333375"/>
          </a:xfrm>
          <a:custGeom>
            <a:avLst/>
            <a:gdLst>
              <a:gd name="T0" fmla="*/ 0 w 755"/>
              <a:gd name="T1" fmla="*/ 2091263 h 326"/>
              <a:gd name="T2" fmla="*/ 0 w 755"/>
              <a:gd name="T3" fmla="*/ 340916843 h 326"/>
              <a:gd name="T4" fmla="*/ 817883533 w 755"/>
              <a:gd name="T5" fmla="*/ 340916843 h 326"/>
              <a:gd name="T6" fmla="*/ 817883533 w 755"/>
              <a:gd name="T7" fmla="*/ 0 h 326"/>
              <a:gd name="T8" fmla="*/ 0 w 755"/>
              <a:gd name="T9" fmla="*/ 2091263 h 326"/>
              <a:gd name="T10" fmla="*/ 0 60000 65536"/>
              <a:gd name="T11" fmla="*/ 0 60000 65536"/>
              <a:gd name="T12" fmla="*/ 0 60000 65536"/>
              <a:gd name="T13" fmla="*/ 0 60000 65536"/>
              <a:gd name="T14" fmla="*/ 0 60000 65536"/>
              <a:gd name="T15" fmla="*/ 0 w 755"/>
              <a:gd name="T16" fmla="*/ 0 h 326"/>
              <a:gd name="T17" fmla="*/ 755 w 755"/>
              <a:gd name="T18" fmla="*/ 326 h 326"/>
            </a:gdLst>
            <a:ahLst/>
            <a:cxnLst>
              <a:cxn ang="T10">
                <a:pos x="T0" y="T1"/>
              </a:cxn>
              <a:cxn ang="T11">
                <a:pos x="T2" y="T3"/>
              </a:cxn>
              <a:cxn ang="T12">
                <a:pos x="T4" y="T5"/>
              </a:cxn>
              <a:cxn ang="T13">
                <a:pos x="T6" y="T7"/>
              </a:cxn>
              <a:cxn ang="T14">
                <a:pos x="T8" y="T9"/>
              </a:cxn>
            </a:cxnLst>
            <a:rect l="T15" t="T16" r="T17" b="T18"/>
            <a:pathLst>
              <a:path w="755" h="326">
                <a:moveTo>
                  <a:pt x="0" y="2"/>
                </a:moveTo>
                <a:lnTo>
                  <a:pt x="0" y="326"/>
                </a:lnTo>
                <a:lnTo>
                  <a:pt x="755" y="326"/>
                </a:lnTo>
                <a:lnTo>
                  <a:pt x="755" y="0"/>
                </a:lnTo>
                <a:lnTo>
                  <a:pt x="0" y="2"/>
                </a:lnTo>
                <a:close/>
              </a:path>
            </a:pathLst>
          </a:custGeom>
          <a:solidFill>
            <a:srgbClr val="FFA040"/>
          </a:solidFill>
          <a:ln w="12700">
            <a:solidFill>
              <a:srgbClr val="000000"/>
            </a:solidFill>
            <a:round/>
            <a:headEnd/>
            <a:tailEnd/>
          </a:ln>
        </p:spPr>
        <p:txBody>
          <a:bodyPr/>
          <a:lstStyle/>
          <a:p>
            <a:endParaRPr lang="en-US"/>
          </a:p>
        </p:txBody>
      </p:sp>
      <p:sp>
        <p:nvSpPr>
          <p:cNvPr id="19466" name="Freeform 49"/>
          <p:cNvSpPr>
            <a:spLocks/>
          </p:cNvSpPr>
          <p:nvPr/>
        </p:nvSpPr>
        <p:spPr bwMode="auto">
          <a:xfrm>
            <a:off x="2493529" y="5394469"/>
            <a:ext cx="1177925" cy="180975"/>
          </a:xfrm>
          <a:custGeom>
            <a:avLst/>
            <a:gdLst>
              <a:gd name="T0" fmla="*/ 0 w 1131"/>
              <a:gd name="T1" fmla="*/ 186090628 h 176"/>
              <a:gd name="T2" fmla="*/ 381814304 w 1131"/>
              <a:gd name="T3" fmla="*/ 0 h 176"/>
              <a:gd name="T4" fmla="*/ 1226796901 w 1131"/>
              <a:gd name="T5" fmla="*/ 0 h 176"/>
              <a:gd name="T6" fmla="*/ 818949399 w 1131"/>
              <a:gd name="T7" fmla="*/ 186090628 h 176"/>
              <a:gd name="T8" fmla="*/ 0 w 1131"/>
              <a:gd name="T9" fmla="*/ 186090628 h 176"/>
              <a:gd name="T10" fmla="*/ 0 60000 65536"/>
              <a:gd name="T11" fmla="*/ 0 60000 65536"/>
              <a:gd name="T12" fmla="*/ 0 60000 65536"/>
              <a:gd name="T13" fmla="*/ 0 60000 65536"/>
              <a:gd name="T14" fmla="*/ 0 60000 65536"/>
              <a:gd name="T15" fmla="*/ 0 w 1131"/>
              <a:gd name="T16" fmla="*/ 0 h 176"/>
              <a:gd name="T17" fmla="*/ 1131 w 1131"/>
              <a:gd name="T18" fmla="*/ 176 h 176"/>
            </a:gdLst>
            <a:ahLst/>
            <a:cxnLst>
              <a:cxn ang="T10">
                <a:pos x="T0" y="T1"/>
              </a:cxn>
              <a:cxn ang="T11">
                <a:pos x="T2" y="T3"/>
              </a:cxn>
              <a:cxn ang="T12">
                <a:pos x="T4" y="T5"/>
              </a:cxn>
              <a:cxn ang="T13">
                <a:pos x="T6" y="T7"/>
              </a:cxn>
              <a:cxn ang="T14">
                <a:pos x="T8" y="T9"/>
              </a:cxn>
            </a:cxnLst>
            <a:rect l="T15" t="T16" r="T17" b="T18"/>
            <a:pathLst>
              <a:path w="1131" h="176">
                <a:moveTo>
                  <a:pt x="0" y="176"/>
                </a:moveTo>
                <a:lnTo>
                  <a:pt x="352" y="0"/>
                </a:lnTo>
                <a:lnTo>
                  <a:pt x="1131" y="0"/>
                </a:lnTo>
                <a:lnTo>
                  <a:pt x="755" y="176"/>
                </a:lnTo>
                <a:lnTo>
                  <a:pt x="0" y="176"/>
                </a:lnTo>
                <a:close/>
              </a:path>
            </a:pathLst>
          </a:custGeom>
          <a:solidFill>
            <a:srgbClr val="FFC080"/>
          </a:solidFill>
          <a:ln w="12700">
            <a:solidFill>
              <a:srgbClr val="000000"/>
            </a:solidFill>
            <a:round/>
            <a:headEnd/>
            <a:tailEnd/>
          </a:ln>
        </p:spPr>
        <p:txBody>
          <a:bodyPr/>
          <a:lstStyle/>
          <a:p>
            <a:endParaRPr lang="en-US"/>
          </a:p>
        </p:txBody>
      </p:sp>
      <p:sp>
        <p:nvSpPr>
          <p:cNvPr id="19467" name="Freeform 50"/>
          <p:cNvSpPr>
            <a:spLocks/>
          </p:cNvSpPr>
          <p:nvPr/>
        </p:nvSpPr>
        <p:spPr bwMode="auto">
          <a:xfrm>
            <a:off x="3279342" y="5394469"/>
            <a:ext cx="392112" cy="514350"/>
          </a:xfrm>
          <a:custGeom>
            <a:avLst/>
            <a:gdLst>
              <a:gd name="T0" fmla="*/ 0 w 376"/>
              <a:gd name="T1" fmla="*/ 184766424 h 502"/>
              <a:gd name="T2" fmla="*/ 408914414 w 376"/>
              <a:gd name="T3" fmla="*/ 0 h 502"/>
              <a:gd name="T4" fmla="*/ 408914414 w 376"/>
              <a:gd name="T5" fmla="*/ 292896767 h 502"/>
              <a:gd name="T6" fmla="*/ 0 w 376"/>
              <a:gd name="T7" fmla="*/ 527003830 h 502"/>
              <a:gd name="T8" fmla="*/ 0 w 376"/>
              <a:gd name="T9" fmla="*/ 184766424 h 502"/>
              <a:gd name="T10" fmla="*/ 0 60000 65536"/>
              <a:gd name="T11" fmla="*/ 0 60000 65536"/>
              <a:gd name="T12" fmla="*/ 0 60000 65536"/>
              <a:gd name="T13" fmla="*/ 0 60000 65536"/>
              <a:gd name="T14" fmla="*/ 0 60000 65536"/>
              <a:gd name="T15" fmla="*/ 0 w 376"/>
              <a:gd name="T16" fmla="*/ 0 h 502"/>
              <a:gd name="T17" fmla="*/ 376 w 376"/>
              <a:gd name="T18" fmla="*/ 502 h 502"/>
            </a:gdLst>
            <a:ahLst/>
            <a:cxnLst>
              <a:cxn ang="T10">
                <a:pos x="T0" y="T1"/>
              </a:cxn>
              <a:cxn ang="T11">
                <a:pos x="T2" y="T3"/>
              </a:cxn>
              <a:cxn ang="T12">
                <a:pos x="T4" y="T5"/>
              </a:cxn>
              <a:cxn ang="T13">
                <a:pos x="T6" y="T7"/>
              </a:cxn>
              <a:cxn ang="T14">
                <a:pos x="T8" y="T9"/>
              </a:cxn>
            </a:cxnLst>
            <a:rect l="T15" t="T16" r="T17" b="T18"/>
            <a:pathLst>
              <a:path w="376" h="502">
                <a:moveTo>
                  <a:pt x="0" y="176"/>
                </a:moveTo>
                <a:lnTo>
                  <a:pt x="376" y="0"/>
                </a:lnTo>
                <a:lnTo>
                  <a:pt x="376" y="279"/>
                </a:lnTo>
                <a:lnTo>
                  <a:pt x="0" y="502"/>
                </a:lnTo>
                <a:lnTo>
                  <a:pt x="0" y="176"/>
                </a:lnTo>
                <a:close/>
              </a:path>
            </a:pathLst>
          </a:custGeom>
          <a:solidFill>
            <a:srgbClr val="FF8000"/>
          </a:solidFill>
          <a:ln w="12700">
            <a:solidFill>
              <a:srgbClr val="000000"/>
            </a:solidFill>
            <a:round/>
            <a:headEnd/>
            <a:tailEnd/>
          </a:ln>
        </p:spPr>
        <p:txBody>
          <a:bodyPr/>
          <a:lstStyle/>
          <a:p>
            <a:endParaRPr lang="en-US"/>
          </a:p>
        </p:txBody>
      </p:sp>
      <p:grpSp>
        <p:nvGrpSpPr>
          <p:cNvPr id="19468" name="Group 177"/>
          <p:cNvGrpSpPr>
            <a:grpSpLocks/>
          </p:cNvGrpSpPr>
          <p:nvPr/>
        </p:nvGrpSpPr>
        <p:grpSpPr bwMode="auto">
          <a:xfrm>
            <a:off x="4925579" y="3165619"/>
            <a:ext cx="2857500" cy="2782887"/>
            <a:chOff x="2236" y="577"/>
            <a:chExt cx="2745" cy="3066"/>
          </a:xfrm>
        </p:grpSpPr>
        <p:grpSp>
          <p:nvGrpSpPr>
            <p:cNvPr id="19475" name="Group 26"/>
            <p:cNvGrpSpPr>
              <a:grpSpLocks/>
            </p:cNvGrpSpPr>
            <p:nvPr/>
          </p:nvGrpSpPr>
          <p:grpSpPr bwMode="auto">
            <a:xfrm>
              <a:off x="3243" y="1681"/>
              <a:ext cx="1018" cy="1710"/>
              <a:chOff x="1852" y="1706"/>
              <a:chExt cx="1018" cy="1710"/>
            </a:xfrm>
          </p:grpSpPr>
          <p:sp>
            <p:nvSpPr>
              <p:cNvPr id="19505" name="Freeform 24"/>
              <p:cNvSpPr>
                <a:spLocks/>
              </p:cNvSpPr>
              <p:nvPr/>
            </p:nvSpPr>
            <p:spPr bwMode="auto">
              <a:xfrm>
                <a:off x="2082" y="1706"/>
                <a:ext cx="788" cy="1710"/>
              </a:xfrm>
              <a:custGeom>
                <a:avLst/>
                <a:gdLst>
                  <a:gd name="T0" fmla="*/ 0 w 788"/>
                  <a:gd name="T1" fmla="*/ 2 h 1710"/>
                  <a:gd name="T2" fmla="*/ 788 w 788"/>
                  <a:gd name="T3" fmla="*/ 0 h 1710"/>
                  <a:gd name="T4" fmla="*/ 788 w 788"/>
                  <a:gd name="T5" fmla="*/ 1710 h 1710"/>
                  <a:gd name="T6" fmla="*/ 0 w 788"/>
                  <a:gd name="T7" fmla="*/ 1710 h 1710"/>
                  <a:gd name="T8" fmla="*/ 0 w 788"/>
                  <a:gd name="T9" fmla="*/ 2 h 1710"/>
                  <a:gd name="T10" fmla="*/ 0 60000 65536"/>
                  <a:gd name="T11" fmla="*/ 0 60000 65536"/>
                  <a:gd name="T12" fmla="*/ 0 60000 65536"/>
                  <a:gd name="T13" fmla="*/ 0 60000 65536"/>
                  <a:gd name="T14" fmla="*/ 0 60000 65536"/>
                  <a:gd name="T15" fmla="*/ 0 w 788"/>
                  <a:gd name="T16" fmla="*/ 0 h 1710"/>
                  <a:gd name="T17" fmla="*/ 788 w 788"/>
                  <a:gd name="T18" fmla="*/ 1710 h 1710"/>
                </a:gdLst>
                <a:ahLst/>
                <a:cxnLst>
                  <a:cxn ang="T10">
                    <a:pos x="T0" y="T1"/>
                  </a:cxn>
                  <a:cxn ang="T11">
                    <a:pos x="T2" y="T3"/>
                  </a:cxn>
                  <a:cxn ang="T12">
                    <a:pos x="T4" y="T5"/>
                  </a:cxn>
                  <a:cxn ang="T13">
                    <a:pos x="T6" y="T7"/>
                  </a:cxn>
                  <a:cxn ang="T14">
                    <a:pos x="T8" y="T9"/>
                  </a:cxn>
                </a:cxnLst>
                <a:rect l="T15" t="T16" r="T17" b="T18"/>
                <a:pathLst>
                  <a:path w="788" h="1710">
                    <a:moveTo>
                      <a:pt x="0" y="2"/>
                    </a:moveTo>
                    <a:lnTo>
                      <a:pt x="788" y="0"/>
                    </a:lnTo>
                    <a:lnTo>
                      <a:pt x="788"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6" name="Freeform 25"/>
              <p:cNvSpPr>
                <a:spLocks/>
              </p:cNvSpPr>
              <p:nvPr/>
            </p:nvSpPr>
            <p:spPr bwMode="auto">
              <a:xfrm>
                <a:off x="1852" y="1706"/>
                <a:ext cx="230" cy="1708"/>
              </a:xfrm>
              <a:custGeom>
                <a:avLst/>
                <a:gdLst>
                  <a:gd name="T0" fmla="*/ 230 w 230"/>
                  <a:gd name="T1" fmla="*/ 1708 h 1708"/>
                  <a:gd name="T2" fmla="*/ 0 w 230"/>
                  <a:gd name="T3" fmla="*/ 1511 h 1708"/>
                  <a:gd name="T4" fmla="*/ 0 w 230"/>
                  <a:gd name="T5" fmla="*/ 98 h 1708"/>
                  <a:gd name="T6" fmla="*/ 230 w 230"/>
                  <a:gd name="T7" fmla="*/ 0 h 1708"/>
                  <a:gd name="T8" fmla="*/ 230 w 230"/>
                  <a:gd name="T9" fmla="*/ 1708 h 1708"/>
                  <a:gd name="T10" fmla="*/ 0 60000 65536"/>
                  <a:gd name="T11" fmla="*/ 0 60000 65536"/>
                  <a:gd name="T12" fmla="*/ 0 60000 65536"/>
                  <a:gd name="T13" fmla="*/ 0 60000 65536"/>
                  <a:gd name="T14" fmla="*/ 0 60000 65536"/>
                  <a:gd name="T15" fmla="*/ 0 w 230"/>
                  <a:gd name="T16" fmla="*/ 0 h 1708"/>
                  <a:gd name="T17" fmla="*/ 230 w 230"/>
                  <a:gd name="T18" fmla="*/ 1708 h 1708"/>
                </a:gdLst>
                <a:ahLst/>
                <a:cxnLst>
                  <a:cxn ang="T10">
                    <a:pos x="T0" y="T1"/>
                  </a:cxn>
                  <a:cxn ang="T11">
                    <a:pos x="T2" y="T3"/>
                  </a:cxn>
                  <a:cxn ang="T12">
                    <a:pos x="T4" y="T5"/>
                  </a:cxn>
                  <a:cxn ang="T13">
                    <a:pos x="T6" y="T7"/>
                  </a:cxn>
                  <a:cxn ang="T14">
                    <a:pos x="T8" y="T9"/>
                  </a:cxn>
                </a:cxnLst>
                <a:rect l="T15" t="T16" r="T17" b="T18"/>
                <a:pathLst>
                  <a:path w="230" h="1708">
                    <a:moveTo>
                      <a:pt x="230" y="1708"/>
                    </a:moveTo>
                    <a:lnTo>
                      <a:pt x="0" y="1511"/>
                    </a:lnTo>
                    <a:lnTo>
                      <a:pt x="0" y="98"/>
                    </a:lnTo>
                    <a:lnTo>
                      <a:pt x="230" y="0"/>
                    </a:lnTo>
                    <a:lnTo>
                      <a:pt x="230" y="1708"/>
                    </a:lnTo>
                    <a:close/>
                  </a:path>
                </a:pathLst>
              </a:custGeom>
              <a:solidFill>
                <a:srgbClr val="FFA040"/>
              </a:solidFill>
              <a:ln w="12700">
                <a:solidFill>
                  <a:srgbClr val="000000"/>
                </a:solidFill>
                <a:round/>
                <a:headEnd/>
                <a:tailEnd/>
              </a:ln>
            </p:spPr>
            <p:txBody>
              <a:bodyPr/>
              <a:lstStyle/>
              <a:p>
                <a:endParaRPr lang="en-US"/>
              </a:p>
            </p:txBody>
          </p:sp>
        </p:grpSp>
        <p:grpSp>
          <p:nvGrpSpPr>
            <p:cNvPr id="19476" name="Group 41"/>
            <p:cNvGrpSpPr>
              <a:grpSpLocks/>
            </p:cNvGrpSpPr>
            <p:nvPr/>
          </p:nvGrpSpPr>
          <p:grpSpPr bwMode="auto">
            <a:xfrm>
              <a:off x="2776" y="577"/>
              <a:ext cx="982" cy="435"/>
              <a:chOff x="2776" y="577"/>
              <a:chExt cx="982" cy="435"/>
            </a:xfrm>
          </p:grpSpPr>
          <p:sp>
            <p:nvSpPr>
              <p:cNvPr id="19501" name="Freeform 37"/>
              <p:cNvSpPr>
                <a:spLocks/>
              </p:cNvSpPr>
              <p:nvPr/>
            </p:nvSpPr>
            <p:spPr bwMode="auto">
              <a:xfrm>
                <a:off x="2776" y="859"/>
                <a:ext cx="982" cy="153"/>
              </a:xfrm>
              <a:custGeom>
                <a:avLst/>
                <a:gdLst>
                  <a:gd name="T0" fmla="*/ 982 w 982"/>
                  <a:gd name="T1" fmla="*/ 0 h 153"/>
                  <a:gd name="T2" fmla="*/ 676 w 982"/>
                  <a:gd name="T3" fmla="*/ 153 h 153"/>
                  <a:gd name="T4" fmla="*/ 0 w 982"/>
                  <a:gd name="T5" fmla="*/ 153 h 153"/>
                  <a:gd name="T6" fmla="*/ 328 w 982"/>
                  <a:gd name="T7" fmla="*/ 0 h 153"/>
                  <a:gd name="T8" fmla="*/ 982 w 982"/>
                  <a:gd name="T9" fmla="*/ 0 h 153"/>
                  <a:gd name="T10" fmla="*/ 0 60000 65536"/>
                  <a:gd name="T11" fmla="*/ 0 60000 65536"/>
                  <a:gd name="T12" fmla="*/ 0 60000 65536"/>
                  <a:gd name="T13" fmla="*/ 0 60000 65536"/>
                  <a:gd name="T14" fmla="*/ 0 60000 65536"/>
                  <a:gd name="T15" fmla="*/ 0 w 982"/>
                  <a:gd name="T16" fmla="*/ 0 h 153"/>
                  <a:gd name="T17" fmla="*/ 982 w 982"/>
                  <a:gd name="T18" fmla="*/ 153 h 153"/>
                </a:gdLst>
                <a:ahLst/>
                <a:cxnLst>
                  <a:cxn ang="T10">
                    <a:pos x="T0" y="T1"/>
                  </a:cxn>
                  <a:cxn ang="T11">
                    <a:pos x="T2" y="T3"/>
                  </a:cxn>
                  <a:cxn ang="T12">
                    <a:pos x="T4" y="T5"/>
                  </a:cxn>
                  <a:cxn ang="T13">
                    <a:pos x="T6" y="T7"/>
                  </a:cxn>
                  <a:cxn ang="T14">
                    <a:pos x="T8" y="T9"/>
                  </a:cxn>
                </a:cxnLst>
                <a:rect l="T15" t="T16" r="T17" b="T18"/>
                <a:pathLst>
                  <a:path w="982" h="153">
                    <a:moveTo>
                      <a:pt x="982" y="0"/>
                    </a:moveTo>
                    <a:lnTo>
                      <a:pt x="676" y="153"/>
                    </a:lnTo>
                    <a:lnTo>
                      <a:pt x="0" y="153"/>
                    </a:lnTo>
                    <a:lnTo>
                      <a:pt x="328" y="0"/>
                    </a:lnTo>
                    <a:lnTo>
                      <a:pt x="982" y="0"/>
                    </a:lnTo>
                    <a:close/>
                  </a:path>
                </a:pathLst>
              </a:custGeom>
              <a:solidFill>
                <a:srgbClr val="FFC080"/>
              </a:solidFill>
              <a:ln w="12700">
                <a:solidFill>
                  <a:srgbClr val="000000"/>
                </a:solidFill>
                <a:round/>
                <a:headEnd/>
                <a:tailEnd/>
              </a:ln>
            </p:spPr>
            <p:txBody>
              <a:bodyPr/>
              <a:lstStyle/>
              <a:p>
                <a:endParaRPr lang="en-US"/>
              </a:p>
            </p:txBody>
          </p:sp>
          <p:grpSp>
            <p:nvGrpSpPr>
              <p:cNvPr id="19502" name="Group 40"/>
              <p:cNvGrpSpPr>
                <a:grpSpLocks/>
              </p:cNvGrpSpPr>
              <p:nvPr/>
            </p:nvGrpSpPr>
            <p:grpSpPr bwMode="auto">
              <a:xfrm>
                <a:off x="2776" y="577"/>
                <a:ext cx="982" cy="435"/>
                <a:chOff x="2776" y="577"/>
                <a:chExt cx="982" cy="435"/>
              </a:xfrm>
            </p:grpSpPr>
            <p:sp>
              <p:nvSpPr>
                <p:cNvPr id="19503" name="Freeform 38"/>
                <p:cNvSpPr>
                  <a:spLocks/>
                </p:cNvSpPr>
                <p:nvPr/>
              </p:nvSpPr>
              <p:spPr bwMode="auto">
                <a:xfrm>
                  <a:off x="3104" y="577"/>
                  <a:ext cx="654" cy="282"/>
                </a:xfrm>
                <a:custGeom>
                  <a:avLst/>
                  <a:gdLst>
                    <a:gd name="T0" fmla="*/ 654 w 654"/>
                    <a:gd name="T1" fmla="*/ 280 h 282"/>
                    <a:gd name="T2" fmla="*/ 654 w 654"/>
                    <a:gd name="T3" fmla="*/ 0 h 282"/>
                    <a:gd name="T4" fmla="*/ 0 w 654"/>
                    <a:gd name="T5" fmla="*/ 0 h 282"/>
                    <a:gd name="T6" fmla="*/ 0 w 654"/>
                    <a:gd name="T7" fmla="*/ 282 h 282"/>
                    <a:gd name="T8" fmla="*/ 654 w 654"/>
                    <a:gd name="T9" fmla="*/ 280 h 282"/>
                    <a:gd name="T10" fmla="*/ 0 60000 65536"/>
                    <a:gd name="T11" fmla="*/ 0 60000 65536"/>
                    <a:gd name="T12" fmla="*/ 0 60000 65536"/>
                    <a:gd name="T13" fmla="*/ 0 60000 65536"/>
                    <a:gd name="T14" fmla="*/ 0 60000 65536"/>
                    <a:gd name="T15" fmla="*/ 0 w 654"/>
                    <a:gd name="T16" fmla="*/ 0 h 282"/>
                    <a:gd name="T17" fmla="*/ 654 w 654"/>
                    <a:gd name="T18" fmla="*/ 282 h 282"/>
                  </a:gdLst>
                  <a:ahLst/>
                  <a:cxnLst>
                    <a:cxn ang="T10">
                      <a:pos x="T0" y="T1"/>
                    </a:cxn>
                    <a:cxn ang="T11">
                      <a:pos x="T2" y="T3"/>
                    </a:cxn>
                    <a:cxn ang="T12">
                      <a:pos x="T4" y="T5"/>
                    </a:cxn>
                    <a:cxn ang="T13">
                      <a:pos x="T6" y="T7"/>
                    </a:cxn>
                    <a:cxn ang="T14">
                      <a:pos x="T8" y="T9"/>
                    </a:cxn>
                  </a:cxnLst>
                  <a:rect l="T15" t="T16" r="T17" b="T18"/>
                  <a:pathLst>
                    <a:path w="654" h="282">
                      <a:moveTo>
                        <a:pt x="654" y="280"/>
                      </a:moveTo>
                      <a:lnTo>
                        <a:pt x="654" y="0"/>
                      </a:lnTo>
                      <a:lnTo>
                        <a:pt x="0" y="0"/>
                      </a:lnTo>
                      <a:lnTo>
                        <a:pt x="0" y="282"/>
                      </a:lnTo>
                      <a:lnTo>
                        <a:pt x="654" y="280"/>
                      </a:lnTo>
                      <a:close/>
                    </a:path>
                  </a:pathLst>
                </a:custGeom>
                <a:solidFill>
                  <a:srgbClr val="FFC080"/>
                </a:solidFill>
                <a:ln w="12700">
                  <a:solidFill>
                    <a:srgbClr val="000000"/>
                  </a:solidFill>
                  <a:round/>
                  <a:headEnd/>
                  <a:tailEnd/>
                </a:ln>
              </p:spPr>
              <p:txBody>
                <a:bodyPr/>
                <a:lstStyle/>
                <a:p>
                  <a:endParaRPr lang="en-US"/>
                </a:p>
              </p:txBody>
            </p:sp>
            <p:sp>
              <p:nvSpPr>
                <p:cNvPr id="19504" name="Freeform 39"/>
                <p:cNvSpPr>
                  <a:spLocks/>
                </p:cNvSpPr>
                <p:nvPr/>
              </p:nvSpPr>
              <p:spPr bwMode="auto">
                <a:xfrm>
                  <a:off x="2776" y="577"/>
                  <a:ext cx="328" cy="435"/>
                </a:xfrm>
                <a:custGeom>
                  <a:avLst/>
                  <a:gdLst>
                    <a:gd name="T0" fmla="*/ 328 w 328"/>
                    <a:gd name="T1" fmla="*/ 282 h 435"/>
                    <a:gd name="T2" fmla="*/ 0 w 328"/>
                    <a:gd name="T3" fmla="*/ 435 h 435"/>
                    <a:gd name="T4" fmla="*/ 0 w 328"/>
                    <a:gd name="T5" fmla="*/ 194 h 435"/>
                    <a:gd name="T6" fmla="*/ 328 w 328"/>
                    <a:gd name="T7" fmla="*/ 0 h 435"/>
                    <a:gd name="T8" fmla="*/ 328 w 328"/>
                    <a:gd name="T9" fmla="*/ 282 h 435"/>
                    <a:gd name="T10" fmla="*/ 0 60000 65536"/>
                    <a:gd name="T11" fmla="*/ 0 60000 65536"/>
                    <a:gd name="T12" fmla="*/ 0 60000 65536"/>
                    <a:gd name="T13" fmla="*/ 0 60000 65536"/>
                    <a:gd name="T14" fmla="*/ 0 60000 65536"/>
                    <a:gd name="T15" fmla="*/ 0 w 328"/>
                    <a:gd name="T16" fmla="*/ 0 h 435"/>
                    <a:gd name="T17" fmla="*/ 328 w 328"/>
                    <a:gd name="T18" fmla="*/ 435 h 435"/>
                  </a:gdLst>
                  <a:ahLst/>
                  <a:cxnLst>
                    <a:cxn ang="T10">
                      <a:pos x="T0" y="T1"/>
                    </a:cxn>
                    <a:cxn ang="T11">
                      <a:pos x="T2" y="T3"/>
                    </a:cxn>
                    <a:cxn ang="T12">
                      <a:pos x="T4" y="T5"/>
                    </a:cxn>
                    <a:cxn ang="T13">
                      <a:pos x="T6" y="T7"/>
                    </a:cxn>
                    <a:cxn ang="T14">
                      <a:pos x="T8" y="T9"/>
                    </a:cxn>
                  </a:cxnLst>
                  <a:rect l="T15" t="T16" r="T17" b="T18"/>
                  <a:pathLst>
                    <a:path w="328" h="435">
                      <a:moveTo>
                        <a:pt x="328" y="282"/>
                      </a:moveTo>
                      <a:lnTo>
                        <a:pt x="0" y="435"/>
                      </a:lnTo>
                      <a:lnTo>
                        <a:pt x="0" y="194"/>
                      </a:lnTo>
                      <a:lnTo>
                        <a:pt x="328" y="0"/>
                      </a:lnTo>
                      <a:lnTo>
                        <a:pt x="328" y="282"/>
                      </a:lnTo>
                      <a:close/>
                    </a:path>
                  </a:pathLst>
                </a:custGeom>
                <a:solidFill>
                  <a:srgbClr val="FFA040"/>
                </a:solidFill>
                <a:ln w="12700">
                  <a:solidFill>
                    <a:srgbClr val="000000"/>
                  </a:solidFill>
                  <a:round/>
                  <a:headEnd/>
                  <a:tailEnd/>
                </a:ln>
              </p:spPr>
              <p:txBody>
                <a:bodyPr/>
                <a:lstStyle/>
                <a:p>
                  <a:endParaRPr lang="en-US"/>
                </a:p>
              </p:txBody>
            </p:sp>
          </p:grpSp>
        </p:grpSp>
        <p:grpSp>
          <p:nvGrpSpPr>
            <p:cNvPr id="19477" name="Group 44"/>
            <p:cNvGrpSpPr>
              <a:grpSpLocks/>
            </p:cNvGrpSpPr>
            <p:nvPr/>
          </p:nvGrpSpPr>
          <p:grpSpPr bwMode="auto">
            <a:xfrm>
              <a:off x="2356" y="1153"/>
              <a:ext cx="1018" cy="1710"/>
              <a:chOff x="2356" y="1153"/>
              <a:chExt cx="1018" cy="1710"/>
            </a:xfrm>
          </p:grpSpPr>
          <p:sp>
            <p:nvSpPr>
              <p:cNvPr id="19499" name="Freeform 42"/>
              <p:cNvSpPr>
                <a:spLocks/>
              </p:cNvSpPr>
              <p:nvPr/>
            </p:nvSpPr>
            <p:spPr bwMode="auto">
              <a:xfrm>
                <a:off x="2585" y="1153"/>
                <a:ext cx="789" cy="1710"/>
              </a:xfrm>
              <a:custGeom>
                <a:avLst/>
                <a:gdLst>
                  <a:gd name="T0" fmla="*/ 0 w 789"/>
                  <a:gd name="T1" fmla="*/ 2 h 1710"/>
                  <a:gd name="T2" fmla="*/ 789 w 789"/>
                  <a:gd name="T3" fmla="*/ 0 h 1710"/>
                  <a:gd name="T4" fmla="*/ 789 w 789"/>
                  <a:gd name="T5" fmla="*/ 1710 h 1710"/>
                  <a:gd name="T6" fmla="*/ 0 w 789"/>
                  <a:gd name="T7" fmla="*/ 1710 h 1710"/>
                  <a:gd name="T8" fmla="*/ 0 w 789"/>
                  <a:gd name="T9" fmla="*/ 2 h 1710"/>
                  <a:gd name="T10" fmla="*/ 0 60000 65536"/>
                  <a:gd name="T11" fmla="*/ 0 60000 65536"/>
                  <a:gd name="T12" fmla="*/ 0 60000 65536"/>
                  <a:gd name="T13" fmla="*/ 0 60000 65536"/>
                  <a:gd name="T14" fmla="*/ 0 60000 65536"/>
                  <a:gd name="T15" fmla="*/ 0 w 789"/>
                  <a:gd name="T16" fmla="*/ 0 h 1710"/>
                  <a:gd name="T17" fmla="*/ 789 w 789"/>
                  <a:gd name="T18" fmla="*/ 1710 h 1710"/>
                </a:gdLst>
                <a:ahLst/>
                <a:cxnLst>
                  <a:cxn ang="T10">
                    <a:pos x="T0" y="T1"/>
                  </a:cxn>
                  <a:cxn ang="T11">
                    <a:pos x="T2" y="T3"/>
                  </a:cxn>
                  <a:cxn ang="T12">
                    <a:pos x="T4" y="T5"/>
                  </a:cxn>
                  <a:cxn ang="T13">
                    <a:pos x="T6" y="T7"/>
                  </a:cxn>
                  <a:cxn ang="T14">
                    <a:pos x="T8" y="T9"/>
                  </a:cxn>
                </a:cxnLst>
                <a:rect l="T15" t="T16" r="T17" b="T18"/>
                <a:pathLst>
                  <a:path w="789" h="1710">
                    <a:moveTo>
                      <a:pt x="0" y="2"/>
                    </a:moveTo>
                    <a:lnTo>
                      <a:pt x="789" y="0"/>
                    </a:lnTo>
                    <a:lnTo>
                      <a:pt x="789" y="1710"/>
                    </a:lnTo>
                    <a:lnTo>
                      <a:pt x="0" y="1710"/>
                    </a:lnTo>
                    <a:lnTo>
                      <a:pt x="0" y="2"/>
                    </a:lnTo>
                    <a:close/>
                  </a:path>
                </a:pathLst>
              </a:custGeom>
              <a:solidFill>
                <a:srgbClr val="FFC080"/>
              </a:solidFill>
              <a:ln w="12700">
                <a:solidFill>
                  <a:srgbClr val="000000"/>
                </a:solidFill>
                <a:round/>
                <a:headEnd/>
                <a:tailEnd/>
              </a:ln>
            </p:spPr>
            <p:txBody>
              <a:bodyPr/>
              <a:lstStyle/>
              <a:p>
                <a:endParaRPr lang="en-US"/>
              </a:p>
            </p:txBody>
          </p:sp>
          <p:sp>
            <p:nvSpPr>
              <p:cNvPr id="19500" name="Freeform 43"/>
              <p:cNvSpPr>
                <a:spLocks/>
              </p:cNvSpPr>
              <p:nvPr/>
            </p:nvSpPr>
            <p:spPr bwMode="auto">
              <a:xfrm>
                <a:off x="2356" y="1153"/>
                <a:ext cx="229" cy="1708"/>
              </a:xfrm>
              <a:custGeom>
                <a:avLst/>
                <a:gdLst>
                  <a:gd name="T0" fmla="*/ 229 w 229"/>
                  <a:gd name="T1" fmla="*/ 1708 h 1708"/>
                  <a:gd name="T2" fmla="*/ 0 w 229"/>
                  <a:gd name="T3" fmla="*/ 1511 h 1708"/>
                  <a:gd name="T4" fmla="*/ 0 w 229"/>
                  <a:gd name="T5" fmla="*/ 98 h 1708"/>
                  <a:gd name="T6" fmla="*/ 229 w 229"/>
                  <a:gd name="T7" fmla="*/ 0 h 1708"/>
                  <a:gd name="T8" fmla="*/ 229 w 229"/>
                  <a:gd name="T9" fmla="*/ 1708 h 1708"/>
                  <a:gd name="T10" fmla="*/ 0 60000 65536"/>
                  <a:gd name="T11" fmla="*/ 0 60000 65536"/>
                  <a:gd name="T12" fmla="*/ 0 60000 65536"/>
                  <a:gd name="T13" fmla="*/ 0 60000 65536"/>
                  <a:gd name="T14" fmla="*/ 0 60000 65536"/>
                  <a:gd name="T15" fmla="*/ 0 w 229"/>
                  <a:gd name="T16" fmla="*/ 0 h 1708"/>
                  <a:gd name="T17" fmla="*/ 229 w 229"/>
                  <a:gd name="T18" fmla="*/ 1708 h 1708"/>
                </a:gdLst>
                <a:ahLst/>
                <a:cxnLst>
                  <a:cxn ang="T10">
                    <a:pos x="T0" y="T1"/>
                  </a:cxn>
                  <a:cxn ang="T11">
                    <a:pos x="T2" y="T3"/>
                  </a:cxn>
                  <a:cxn ang="T12">
                    <a:pos x="T4" y="T5"/>
                  </a:cxn>
                  <a:cxn ang="T13">
                    <a:pos x="T6" y="T7"/>
                  </a:cxn>
                  <a:cxn ang="T14">
                    <a:pos x="T8" y="T9"/>
                  </a:cxn>
                </a:cxnLst>
                <a:rect l="T15" t="T16" r="T17" b="T18"/>
                <a:pathLst>
                  <a:path w="229" h="1708">
                    <a:moveTo>
                      <a:pt x="229" y="1708"/>
                    </a:moveTo>
                    <a:lnTo>
                      <a:pt x="0" y="1511"/>
                    </a:lnTo>
                    <a:lnTo>
                      <a:pt x="0" y="98"/>
                    </a:lnTo>
                    <a:lnTo>
                      <a:pt x="229" y="0"/>
                    </a:lnTo>
                    <a:lnTo>
                      <a:pt x="229" y="1708"/>
                    </a:lnTo>
                    <a:close/>
                  </a:path>
                </a:pathLst>
              </a:custGeom>
              <a:solidFill>
                <a:srgbClr val="FFA040"/>
              </a:solidFill>
              <a:ln w="12700">
                <a:solidFill>
                  <a:srgbClr val="000000"/>
                </a:solidFill>
                <a:round/>
                <a:headEnd/>
                <a:tailEnd/>
              </a:ln>
            </p:spPr>
            <p:txBody>
              <a:bodyPr/>
              <a:lstStyle/>
              <a:p>
                <a:endParaRPr lang="en-US"/>
              </a:p>
            </p:txBody>
          </p:sp>
        </p:grpSp>
        <p:grpSp>
          <p:nvGrpSpPr>
            <p:cNvPr id="19478" name="Group 47"/>
            <p:cNvGrpSpPr>
              <a:grpSpLocks/>
            </p:cNvGrpSpPr>
            <p:nvPr/>
          </p:nvGrpSpPr>
          <p:grpSpPr bwMode="auto">
            <a:xfrm>
              <a:off x="2701" y="851"/>
              <a:ext cx="1078" cy="2263"/>
              <a:chOff x="2701" y="851"/>
              <a:chExt cx="1078" cy="2263"/>
            </a:xfrm>
          </p:grpSpPr>
          <p:sp>
            <p:nvSpPr>
              <p:cNvPr id="19497" name="Rectangle 45"/>
              <p:cNvSpPr>
                <a:spLocks noChangeArrowheads="1"/>
              </p:cNvSpPr>
              <p:nvPr/>
            </p:nvSpPr>
            <p:spPr bwMode="auto">
              <a:xfrm>
                <a:off x="2931" y="855"/>
                <a:ext cx="848" cy="2255"/>
              </a:xfrm>
              <a:prstGeom prst="rect">
                <a:avLst/>
              </a:prstGeom>
              <a:solidFill>
                <a:srgbClr val="FFC080"/>
              </a:solidFill>
              <a:ln w="12700">
                <a:solidFill>
                  <a:srgbClr val="000000"/>
                </a:solidFill>
                <a:miter lim="800000"/>
                <a:headEnd/>
                <a:tailEnd/>
              </a:ln>
            </p:spPr>
            <p:txBody>
              <a:bodyPr/>
              <a:lstStyle/>
              <a:p>
                <a:endParaRPr lang="en-US"/>
              </a:p>
            </p:txBody>
          </p:sp>
          <p:sp>
            <p:nvSpPr>
              <p:cNvPr id="19498" name="Freeform 46"/>
              <p:cNvSpPr>
                <a:spLocks/>
              </p:cNvSpPr>
              <p:nvPr/>
            </p:nvSpPr>
            <p:spPr bwMode="auto">
              <a:xfrm>
                <a:off x="2701" y="851"/>
                <a:ext cx="226" cy="2263"/>
              </a:xfrm>
              <a:custGeom>
                <a:avLst/>
                <a:gdLst>
                  <a:gd name="T0" fmla="*/ 226 w 226"/>
                  <a:gd name="T1" fmla="*/ 0 h 2263"/>
                  <a:gd name="T2" fmla="*/ 0 w 226"/>
                  <a:gd name="T3" fmla="*/ 176 h 2263"/>
                  <a:gd name="T4" fmla="*/ 0 w 226"/>
                  <a:gd name="T5" fmla="*/ 2212 h 2263"/>
                  <a:gd name="T6" fmla="*/ 226 w 226"/>
                  <a:gd name="T7" fmla="*/ 2263 h 2263"/>
                  <a:gd name="T8" fmla="*/ 226 w 226"/>
                  <a:gd name="T9" fmla="*/ 0 h 2263"/>
                  <a:gd name="T10" fmla="*/ 0 60000 65536"/>
                  <a:gd name="T11" fmla="*/ 0 60000 65536"/>
                  <a:gd name="T12" fmla="*/ 0 60000 65536"/>
                  <a:gd name="T13" fmla="*/ 0 60000 65536"/>
                  <a:gd name="T14" fmla="*/ 0 60000 65536"/>
                  <a:gd name="T15" fmla="*/ 0 w 226"/>
                  <a:gd name="T16" fmla="*/ 0 h 2263"/>
                  <a:gd name="T17" fmla="*/ 226 w 226"/>
                  <a:gd name="T18" fmla="*/ 2263 h 2263"/>
                </a:gdLst>
                <a:ahLst/>
                <a:cxnLst>
                  <a:cxn ang="T10">
                    <a:pos x="T0" y="T1"/>
                  </a:cxn>
                  <a:cxn ang="T11">
                    <a:pos x="T2" y="T3"/>
                  </a:cxn>
                  <a:cxn ang="T12">
                    <a:pos x="T4" y="T5"/>
                  </a:cxn>
                  <a:cxn ang="T13">
                    <a:pos x="T6" y="T7"/>
                  </a:cxn>
                  <a:cxn ang="T14">
                    <a:pos x="T8" y="T9"/>
                  </a:cxn>
                </a:cxnLst>
                <a:rect l="T15" t="T16" r="T17" b="T18"/>
                <a:pathLst>
                  <a:path w="226" h="2263">
                    <a:moveTo>
                      <a:pt x="226" y="0"/>
                    </a:moveTo>
                    <a:lnTo>
                      <a:pt x="0" y="176"/>
                    </a:lnTo>
                    <a:lnTo>
                      <a:pt x="0" y="2212"/>
                    </a:lnTo>
                    <a:lnTo>
                      <a:pt x="226" y="2263"/>
                    </a:lnTo>
                    <a:lnTo>
                      <a:pt x="226" y="0"/>
                    </a:lnTo>
                    <a:close/>
                  </a:path>
                </a:pathLst>
              </a:custGeom>
              <a:solidFill>
                <a:srgbClr val="FFA040"/>
              </a:solidFill>
              <a:ln w="12700">
                <a:solidFill>
                  <a:srgbClr val="000000"/>
                </a:solidFill>
                <a:round/>
                <a:headEnd/>
                <a:tailEnd/>
              </a:ln>
            </p:spPr>
            <p:txBody>
              <a:bodyPr/>
              <a:lstStyle/>
              <a:p>
                <a:endParaRPr lang="en-US"/>
              </a:p>
            </p:txBody>
          </p:sp>
        </p:grpSp>
        <p:grpSp>
          <p:nvGrpSpPr>
            <p:cNvPr id="19479" name="Group 54"/>
            <p:cNvGrpSpPr>
              <a:grpSpLocks/>
            </p:cNvGrpSpPr>
            <p:nvPr/>
          </p:nvGrpSpPr>
          <p:grpSpPr bwMode="auto">
            <a:xfrm>
              <a:off x="2541" y="1781"/>
              <a:ext cx="1233" cy="1558"/>
              <a:chOff x="2541" y="1781"/>
              <a:chExt cx="1233" cy="1558"/>
            </a:xfrm>
          </p:grpSpPr>
          <p:sp>
            <p:nvSpPr>
              <p:cNvPr id="19495" name="Freeform 52"/>
              <p:cNvSpPr>
                <a:spLocks/>
              </p:cNvSpPr>
              <p:nvPr/>
            </p:nvSpPr>
            <p:spPr bwMode="auto">
              <a:xfrm>
                <a:off x="2541" y="1790"/>
                <a:ext cx="956" cy="1549"/>
              </a:xfrm>
              <a:custGeom>
                <a:avLst/>
                <a:gdLst>
                  <a:gd name="T0" fmla="*/ 0 w 956"/>
                  <a:gd name="T1" fmla="*/ 1544 h 1549"/>
                  <a:gd name="T2" fmla="*/ 956 w 956"/>
                  <a:gd name="T3" fmla="*/ 1549 h 1549"/>
                  <a:gd name="T4" fmla="*/ 956 w 956"/>
                  <a:gd name="T5" fmla="*/ 0 h 1549"/>
                  <a:gd name="T6" fmla="*/ 0 w 956"/>
                  <a:gd name="T7" fmla="*/ 67 h 1549"/>
                  <a:gd name="T8" fmla="*/ 0 w 956"/>
                  <a:gd name="T9" fmla="*/ 1544 h 1549"/>
                  <a:gd name="T10" fmla="*/ 0 60000 65536"/>
                  <a:gd name="T11" fmla="*/ 0 60000 65536"/>
                  <a:gd name="T12" fmla="*/ 0 60000 65536"/>
                  <a:gd name="T13" fmla="*/ 0 60000 65536"/>
                  <a:gd name="T14" fmla="*/ 0 60000 65536"/>
                  <a:gd name="T15" fmla="*/ 0 w 956"/>
                  <a:gd name="T16" fmla="*/ 0 h 1549"/>
                  <a:gd name="T17" fmla="*/ 956 w 956"/>
                  <a:gd name="T18" fmla="*/ 1549 h 1549"/>
                </a:gdLst>
                <a:ahLst/>
                <a:cxnLst>
                  <a:cxn ang="T10">
                    <a:pos x="T0" y="T1"/>
                  </a:cxn>
                  <a:cxn ang="T11">
                    <a:pos x="T2" y="T3"/>
                  </a:cxn>
                  <a:cxn ang="T12">
                    <a:pos x="T4" y="T5"/>
                  </a:cxn>
                  <a:cxn ang="T13">
                    <a:pos x="T6" y="T7"/>
                  </a:cxn>
                  <a:cxn ang="T14">
                    <a:pos x="T8" y="T9"/>
                  </a:cxn>
                </a:cxnLst>
                <a:rect l="T15" t="T16" r="T17" b="T18"/>
                <a:pathLst>
                  <a:path w="956" h="1549">
                    <a:moveTo>
                      <a:pt x="0" y="1544"/>
                    </a:moveTo>
                    <a:lnTo>
                      <a:pt x="956" y="1549"/>
                    </a:lnTo>
                    <a:lnTo>
                      <a:pt x="956" y="0"/>
                    </a:lnTo>
                    <a:lnTo>
                      <a:pt x="0" y="67"/>
                    </a:lnTo>
                    <a:lnTo>
                      <a:pt x="0" y="1544"/>
                    </a:lnTo>
                    <a:close/>
                  </a:path>
                </a:pathLst>
              </a:custGeom>
              <a:solidFill>
                <a:srgbClr val="FFC080"/>
              </a:solidFill>
              <a:ln w="12700">
                <a:solidFill>
                  <a:srgbClr val="000000"/>
                </a:solidFill>
                <a:round/>
                <a:headEnd/>
                <a:tailEnd/>
              </a:ln>
            </p:spPr>
            <p:txBody>
              <a:bodyPr/>
              <a:lstStyle/>
              <a:p>
                <a:endParaRPr lang="en-US"/>
              </a:p>
            </p:txBody>
          </p:sp>
          <p:sp>
            <p:nvSpPr>
              <p:cNvPr id="19496" name="Freeform 53"/>
              <p:cNvSpPr>
                <a:spLocks/>
              </p:cNvSpPr>
              <p:nvPr/>
            </p:nvSpPr>
            <p:spPr bwMode="auto">
              <a:xfrm>
                <a:off x="3497" y="1781"/>
                <a:ext cx="277" cy="1558"/>
              </a:xfrm>
              <a:custGeom>
                <a:avLst/>
                <a:gdLst>
                  <a:gd name="T0" fmla="*/ 0 w 277"/>
                  <a:gd name="T1" fmla="*/ 0 h 1558"/>
                  <a:gd name="T2" fmla="*/ 0 w 277"/>
                  <a:gd name="T3" fmla="*/ 1558 h 1558"/>
                  <a:gd name="T4" fmla="*/ 277 w 277"/>
                  <a:gd name="T5" fmla="*/ 1257 h 1558"/>
                  <a:gd name="T6" fmla="*/ 277 w 277"/>
                  <a:gd name="T7" fmla="*/ 202 h 1558"/>
                  <a:gd name="T8" fmla="*/ 0 w 277"/>
                  <a:gd name="T9" fmla="*/ 0 h 1558"/>
                  <a:gd name="T10" fmla="*/ 0 60000 65536"/>
                  <a:gd name="T11" fmla="*/ 0 60000 65536"/>
                  <a:gd name="T12" fmla="*/ 0 60000 65536"/>
                  <a:gd name="T13" fmla="*/ 0 60000 65536"/>
                  <a:gd name="T14" fmla="*/ 0 60000 65536"/>
                  <a:gd name="T15" fmla="*/ 0 w 277"/>
                  <a:gd name="T16" fmla="*/ 0 h 1558"/>
                  <a:gd name="T17" fmla="*/ 277 w 277"/>
                  <a:gd name="T18" fmla="*/ 1558 h 1558"/>
                </a:gdLst>
                <a:ahLst/>
                <a:cxnLst>
                  <a:cxn ang="T10">
                    <a:pos x="T0" y="T1"/>
                  </a:cxn>
                  <a:cxn ang="T11">
                    <a:pos x="T2" y="T3"/>
                  </a:cxn>
                  <a:cxn ang="T12">
                    <a:pos x="T4" y="T5"/>
                  </a:cxn>
                  <a:cxn ang="T13">
                    <a:pos x="T6" y="T7"/>
                  </a:cxn>
                  <a:cxn ang="T14">
                    <a:pos x="T8" y="T9"/>
                  </a:cxn>
                </a:cxnLst>
                <a:rect l="T15" t="T16" r="T17" b="T18"/>
                <a:pathLst>
                  <a:path w="277" h="1558">
                    <a:moveTo>
                      <a:pt x="0" y="0"/>
                    </a:moveTo>
                    <a:lnTo>
                      <a:pt x="0" y="1558"/>
                    </a:lnTo>
                    <a:lnTo>
                      <a:pt x="277" y="1257"/>
                    </a:lnTo>
                    <a:lnTo>
                      <a:pt x="277" y="202"/>
                    </a:lnTo>
                    <a:lnTo>
                      <a:pt x="0" y="0"/>
                    </a:lnTo>
                    <a:close/>
                  </a:path>
                </a:pathLst>
              </a:custGeom>
              <a:solidFill>
                <a:srgbClr val="FFA040"/>
              </a:solidFill>
              <a:ln w="12700">
                <a:solidFill>
                  <a:srgbClr val="000000"/>
                </a:solidFill>
                <a:round/>
                <a:headEnd/>
                <a:tailEnd/>
              </a:ln>
            </p:spPr>
            <p:txBody>
              <a:bodyPr/>
              <a:lstStyle/>
              <a:p>
                <a:endParaRPr lang="en-US"/>
              </a:p>
            </p:txBody>
          </p:sp>
        </p:grpSp>
        <p:grpSp>
          <p:nvGrpSpPr>
            <p:cNvPr id="19480" name="Group 58"/>
            <p:cNvGrpSpPr>
              <a:grpSpLocks/>
            </p:cNvGrpSpPr>
            <p:nvPr/>
          </p:nvGrpSpPr>
          <p:grpSpPr bwMode="auto">
            <a:xfrm>
              <a:off x="2236" y="2586"/>
              <a:ext cx="824" cy="1018"/>
              <a:chOff x="2236" y="2586"/>
              <a:chExt cx="824" cy="1018"/>
            </a:xfrm>
          </p:grpSpPr>
          <p:sp>
            <p:nvSpPr>
              <p:cNvPr id="19492" name="Rectangle 55"/>
              <p:cNvSpPr>
                <a:spLocks noChangeArrowheads="1"/>
              </p:cNvSpPr>
              <p:nvPr/>
            </p:nvSpPr>
            <p:spPr bwMode="auto">
              <a:xfrm>
                <a:off x="2240" y="2725"/>
                <a:ext cx="582" cy="872"/>
              </a:xfrm>
              <a:prstGeom prst="rect">
                <a:avLst/>
              </a:prstGeom>
              <a:solidFill>
                <a:srgbClr val="FFC080"/>
              </a:solidFill>
              <a:ln w="12700">
                <a:solidFill>
                  <a:srgbClr val="000000"/>
                </a:solidFill>
                <a:miter lim="800000"/>
                <a:headEnd/>
                <a:tailEnd/>
              </a:ln>
            </p:spPr>
            <p:txBody>
              <a:bodyPr/>
              <a:lstStyle/>
              <a:p>
                <a:endParaRPr lang="en-US"/>
              </a:p>
            </p:txBody>
          </p:sp>
          <p:sp>
            <p:nvSpPr>
              <p:cNvPr id="19493" name="Freeform 56"/>
              <p:cNvSpPr>
                <a:spLocks/>
              </p:cNvSpPr>
              <p:nvPr/>
            </p:nvSpPr>
            <p:spPr bwMode="auto">
              <a:xfrm>
                <a:off x="2236" y="2586"/>
                <a:ext cx="824" cy="138"/>
              </a:xfrm>
              <a:custGeom>
                <a:avLst/>
                <a:gdLst>
                  <a:gd name="T0" fmla="*/ 0 w 824"/>
                  <a:gd name="T1" fmla="*/ 138 h 138"/>
                  <a:gd name="T2" fmla="*/ 308 w 824"/>
                  <a:gd name="T3" fmla="*/ 0 h 138"/>
                  <a:gd name="T4" fmla="*/ 824 w 824"/>
                  <a:gd name="T5" fmla="*/ 0 h 138"/>
                  <a:gd name="T6" fmla="*/ 590 w 824"/>
                  <a:gd name="T7" fmla="*/ 138 h 138"/>
                  <a:gd name="T8" fmla="*/ 0 w 824"/>
                  <a:gd name="T9" fmla="*/ 138 h 138"/>
                  <a:gd name="T10" fmla="*/ 0 60000 65536"/>
                  <a:gd name="T11" fmla="*/ 0 60000 65536"/>
                  <a:gd name="T12" fmla="*/ 0 60000 65536"/>
                  <a:gd name="T13" fmla="*/ 0 60000 65536"/>
                  <a:gd name="T14" fmla="*/ 0 60000 65536"/>
                  <a:gd name="T15" fmla="*/ 0 w 824"/>
                  <a:gd name="T16" fmla="*/ 0 h 138"/>
                  <a:gd name="T17" fmla="*/ 824 w 824"/>
                  <a:gd name="T18" fmla="*/ 138 h 138"/>
                </a:gdLst>
                <a:ahLst/>
                <a:cxnLst>
                  <a:cxn ang="T10">
                    <a:pos x="T0" y="T1"/>
                  </a:cxn>
                  <a:cxn ang="T11">
                    <a:pos x="T2" y="T3"/>
                  </a:cxn>
                  <a:cxn ang="T12">
                    <a:pos x="T4" y="T5"/>
                  </a:cxn>
                  <a:cxn ang="T13">
                    <a:pos x="T6" y="T7"/>
                  </a:cxn>
                  <a:cxn ang="T14">
                    <a:pos x="T8" y="T9"/>
                  </a:cxn>
                </a:cxnLst>
                <a:rect l="T15" t="T16" r="T17" b="T18"/>
                <a:pathLst>
                  <a:path w="824" h="138">
                    <a:moveTo>
                      <a:pt x="0" y="138"/>
                    </a:moveTo>
                    <a:lnTo>
                      <a:pt x="308" y="0"/>
                    </a:lnTo>
                    <a:lnTo>
                      <a:pt x="824" y="0"/>
                    </a:lnTo>
                    <a:lnTo>
                      <a:pt x="590" y="138"/>
                    </a:lnTo>
                    <a:lnTo>
                      <a:pt x="0" y="138"/>
                    </a:lnTo>
                    <a:close/>
                  </a:path>
                </a:pathLst>
              </a:custGeom>
              <a:solidFill>
                <a:srgbClr val="FFE0C0"/>
              </a:solidFill>
              <a:ln w="12700">
                <a:solidFill>
                  <a:srgbClr val="000000"/>
                </a:solidFill>
                <a:round/>
                <a:headEnd/>
                <a:tailEnd/>
              </a:ln>
            </p:spPr>
            <p:txBody>
              <a:bodyPr/>
              <a:lstStyle/>
              <a:p>
                <a:endParaRPr lang="en-US"/>
              </a:p>
            </p:txBody>
          </p:sp>
          <p:sp>
            <p:nvSpPr>
              <p:cNvPr id="19494" name="Freeform 57"/>
              <p:cNvSpPr>
                <a:spLocks/>
              </p:cNvSpPr>
              <p:nvPr/>
            </p:nvSpPr>
            <p:spPr bwMode="auto">
              <a:xfrm>
                <a:off x="2826" y="2586"/>
                <a:ext cx="228" cy="1018"/>
              </a:xfrm>
              <a:custGeom>
                <a:avLst/>
                <a:gdLst>
                  <a:gd name="T0" fmla="*/ 0 w 228"/>
                  <a:gd name="T1" fmla="*/ 1018 h 1018"/>
                  <a:gd name="T2" fmla="*/ 228 w 228"/>
                  <a:gd name="T3" fmla="*/ 773 h 1018"/>
                  <a:gd name="T4" fmla="*/ 228 w 228"/>
                  <a:gd name="T5" fmla="*/ 0 h 1018"/>
                  <a:gd name="T6" fmla="*/ 0 w 228"/>
                  <a:gd name="T7" fmla="*/ 138 h 1018"/>
                  <a:gd name="T8" fmla="*/ 0 w 228"/>
                  <a:gd name="T9" fmla="*/ 1018 h 1018"/>
                  <a:gd name="T10" fmla="*/ 0 60000 65536"/>
                  <a:gd name="T11" fmla="*/ 0 60000 65536"/>
                  <a:gd name="T12" fmla="*/ 0 60000 65536"/>
                  <a:gd name="T13" fmla="*/ 0 60000 65536"/>
                  <a:gd name="T14" fmla="*/ 0 60000 65536"/>
                  <a:gd name="T15" fmla="*/ 0 w 228"/>
                  <a:gd name="T16" fmla="*/ 0 h 1018"/>
                  <a:gd name="T17" fmla="*/ 228 w 228"/>
                  <a:gd name="T18" fmla="*/ 1018 h 1018"/>
                </a:gdLst>
                <a:ahLst/>
                <a:cxnLst>
                  <a:cxn ang="T10">
                    <a:pos x="T0" y="T1"/>
                  </a:cxn>
                  <a:cxn ang="T11">
                    <a:pos x="T2" y="T3"/>
                  </a:cxn>
                  <a:cxn ang="T12">
                    <a:pos x="T4" y="T5"/>
                  </a:cxn>
                  <a:cxn ang="T13">
                    <a:pos x="T6" y="T7"/>
                  </a:cxn>
                  <a:cxn ang="T14">
                    <a:pos x="T8" y="T9"/>
                  </a:cxn>
                </a:cxnLst>
                <a:rect l="T15" t="T16" r="T17" b="T18"/>
                <a:pathLst>
                  <a:path w="228" h="1018">
                    <a:moveTo>
                      <a:pt x="0" y="1018"/>
                    </a:moveTo>
                    <a:lnTo>
                      <a:pt x="228" y="773"/>
                    </a:lnTo>
                    <a:lnTo>
                      <a:pt x="228" y="0"/>
                    </a:lnTo>
                    <a:lnTo>
                      <a:pt x="0" y="138"/>
                    </a:lnTo>
                    <a:lnTo>
                      <a:pt x="0" y="1018"/>
                    </a:lnTo>
                    <a:close/>
                  </a:path>
                </a:pathLst>
              </a:custGeom>
              <a:solidFill>
                <a:srgbClr val="FFA040"/>
              </a:solidFill>
              <a:ln w="12700">
                <a:solidFill>
                  <a:srgbClr val="000000"/>
                </a:solidFill>
                <a:round/>
                <a:headEnd/>
                <a:tailEnd/>
              </a:ln>
            </p:spPr>
            <p:txBody>
              <a:bodyPr/>
              <a:lstStyle/>
              <a:p>
                <a:endParaRPr lang="en-US"/>
              </a:p>
            </p:txBody>
          </p:sp>
        </p:grpSp>
        <p:grpSp>
          <p:nvGrpSpPr>
            <p:cNvPr id="19481" name="Group 70"/>
            <p:cNvGrpSpPr>
              <a:grpSpLocks/>
            </p:cNvGrpSpPr>
            <p:nvPr/>
          </p:nvGrpSpPr>
          <p:grpSpPr bwMode="auto">
            <a:xfrm>
              <a:off x="3938" y="1756"/>
              <a:ext cx="1043" cy="1777"/>
              <a:chOff x="4512" y="1858"/>
              <a:chExt cx="1043" cy="1777"/>
            </a:xfrm>
          </p:grpSpPr>
          <p:grpSp>
            <p:nvGrpSpPr>
              <p:cNvPr id="19484" name="Group 65"/>
              <p:cNvGrpSpPr>
                <a:grpSpLocks/>
              </p:cNvGrpSpPr>
              <p:nvPr/>
            </p:nvGrpSpPr>
            <p:grpSpPr bwMode="auto">
              <a:xfrm>
                <a:off x="4512" y="2460"/>
                <a:ext cx="880" cy="1175"/>
                <a:chOff x="4512" y="2460"/>
                <a:chExt cx="880" cy="1175"/>
              </a:xfrm>
            </p:grpSpPr>
            <p:sp>
              <p:nvSpPr>
                <p:cNvPr id="19489" name="Rectangle 62"/>
                <p:cNvSpPr>
                  <a:spLocks noChangeArrowheads="1"/>
                </p:cNvSpPr>
                <p:nvPr/>
              </p:nvSpPr>
              <p:spPr bwMode="auto">
                <a:xfrm>
                  <a:off x="4516" y="2698"/>
                  <a:ext cx="596" cy="933"/>
                </a:xfrm>
                <a:prstGeom prst="rect">
                  <a:avLst/>
                </a:prstGeom>
                <a:solidFill>
                  <a:srgbClr val="FFC080"/>
                </a:solidFill>
                <a:ln w="12700">
                  <a:solidFill>
                    <a:srgbClr val="000000"/>
                  </a:solidFill>
                  <a:miter lim="800000"/>
                  <a:headEnd/>
                  <a:tailEnd/>
                </a:ln>
              </p:spPr>
              <p:txBody>
                <a:bodyPr/>
                <a:lstStyle/>
                <a:p>
                  <a:endParaRPr lang="en-US"/>
                </a:p>
              </p:txBody>
            </p:sp>
            <p:sp>
              <p:nvSpPr>
                <p:cNvPr id="19490" name="Freeform 63"/>
                <p:cNvSpPr>
                  <a:spLocks/>
                </p:cNvSpPr>
                <p:nvPr/>
              </p:nvSpPr>
              <p:spPr bwMode="auto">
                <a:xfrm>
                  <a:off x="4512" y="2460"/>
                  <a:ext cx="880" cy="234"/>
                </a:xfrm>
                <a:custGeom>
                  <a:avLst/>
                  <a:gdLst>
                    <a:gd name="T0" fmla="*/ 0 w 880"/>
                    <a:gd name="T1" fmla="*/ 234 h 234"/>
                    <a:gd name="T2" fmla="*/ 327 w 880"/>
                    <a:gd name="T3" fmla="*/ 0 h 234"/>
                    <a:gd name="T4" fmla="*/ 880 w 880"/>
                    <a:gd name="T5" fmla="*/ 0 h 234"/>
                    <a:gd name="T6" fmla="*/ 604 w 880"/>
                    <a:gd name="T7" fmla="*/ 234 h 234"/>
                    <a:gd name="T8" fmla="*/ 0 w 880"/>
                    <a:gd name="T9" fmla="*/ 234 h 234"/>
                    <a:gd name="T10" fmla="*/ 0 60000 65536"/>
                    <a:gd name="T11" fmla="*/ 0 60000 65536"/>
                    <a:gd name="T12" fmla="*/ 0 60000 65536"/>
                    <a:gd name="T13" fmla="*/ 0 60000 65536"/>
                    <a:gd name="T14" fmla="*/ 0 60000 65536"/>
                    <a:gd name="T15" fmla="*/ 0 w 880"/>
                    <a:gd name="T16" fmla="*/ 0 h 234"/>
                    <a:gd name="T17" fmla="*/ 880 w 880"/>
                    <a:gd name="T18" fmla="*/ 234 h 234"/>
                  </a:gdLst>
                  <a:ahLst/>
                  <a:cxnLst>
                    <a:cxn ang="T10">
                      <a:pos x="T0" y="T1"/>
                    </a:cxn>
                    <a:cxn ang="T11">
                      <a:pos x="T2" y="T3"/>
                    </a:cxn>
                    <a:cxn ang="T12">
                      <a:pos x="T4" y="T5"/>
                    </a:cxn>
                    <a:cxn ang="T13">
                      <a:pos x="T6" y="T7"/>
                    </a:cxn>
                    <a:cxn ang="T14">
                      <a:pos x="T8" y="T9"/>
                    </a:cxn>
                  </a:cxnLst>
                  <a:rect l="T15" t="T16" r="T17" b="T18"/>
                  <a:pathLst>
                    <a:path w="880" h="234">
                      <a:moveTo>
                        <a:pt x="0" y="234"/>
                      </a:moveTo>
                      <a:lnTo>
                        <a:pt x="327" y="0"/>
                      </a:lnTo>
                      <a:lnTo>
                        <a:pt x="880" y="0"/>
                      </a:lnTo>
                      <a:lnTo>
                        <a:pt x="604" y="234"/>
                      </a:lnTo>
                      <a:lnTo>
                        <a:pt x="0" y="234"/>
                      </a:lnTo>
                      <a:close/>
                    </a:path>
                  </a:pathLst>
                </a:custGeom>
                <a:solidFill>
                  <a:srgbClr val="FFE0C0"/>
                </a:solidFill>
                <a:ln w="12700">
                  <a:solidFill>
                    <a:srgbClr val="000000"/>
                  </a:solidFill>
                  <a:round/>
                  <a:headEnd/>
                  <a:tailEnd/>
                </a:ln>
              </p:spPr>
              <p:txBody>
                <a:bodyPr/>
                <a:lstStyle/>
                <a:p>
                  <a:endParaRPr lang="en-US"/>
                </a:p>
              </p:txBody>
            </p:sp>
            <p:sp>
              <p:nvSpPr>
                <p:cNvPr id="19491" name="Freeform 64"/>
                <p:cNvSpPr>
                  <a:spLocks/>
                </p:cNvSpPr>
                <p:nvPr/>
              </p:nvSpPr>
              <p:spPr bwMode="auto">
                <a:xfrm>
                  <a:off x="5116" y="2460"/>
                  <a:ext cx="276" cy="1175"/>
                </a:xfrm>
                <a:custGeom>
                  <a:avLst/>
                  <a:gdLst>
                    <a:gd name="T0" fmla="*/ 276 w 276"/>
                    <a:gd name="T1" fmla="*/ 0 h 1175"/>
                    <a:gd name="T2" fmla="*/ 0 w 276"/>
                    <a:gd name="T3" fmla="*/ 234 h 1175"/>
                    <a:gd name="T4" fmla="*/ 0 w 276"/>
                    <a:gd name="T5" fmla="*/ 1175 h 1175"/>
                    <a:gd name="T6" fmla="*/ 276 w 276"/>
                    <a:gd name="T7" fmla="*/ 881 h 1175"/>
                    <a:gd name="T8" fmla="*/ 276 w 276"/>
                    <a:gd name="T9" fmla="*/ 0 h 1175"/>
                    <a:gd name="T10" fmla="*/ 0 60000 65536"/>
                    <a:gd name="T11" fmla="*/ 0 60000 65536"/>
                    <a:gd name="T12" fmla="*/ 0 60000 65536"/>
                    <a:gd name="T13" fmla="*/ 0 60000 65536"/>
                    <a:gd name="T14" fmla="*/ 0 60000 65536"/>
                    <a:gd name="T15" fmla="*/ 0 w 276"/>
                    <a:gd name="T16" fmla="*/ 0 h 1175"/>
                    <a:gd name="T17" fmla="*/ 276 w 276"/>
                    <a:gd name="T18" fmla="*/ 1175 h 1175"/>
                  </a:gdLst>
                  <a:ahLst/>
                  <a:cxnLst>
                    <a:cxn ang="T10">
                      <a:pos x="T0" y="T1"/>
                    </a:cxn>
                    <a:cxn ang="T11">
                      <a:pos x="T2" y="T3"/>
                    </a:cxn>
                    <a:cxn ang="T12">
                      <a:pos x="T4" y="T5"/>
                    </a:cxn>
                    <a:cxn ang="T13">
                      <a:pos x="T6" y="T7"/>
                    </a:cxn>
                    <a:cxn ang="T14">
                      <a:pos x="T8" y="T9"/>
                    </a:cxn>
                  </a:cxnLst>
                  <a:rect l="T15" t="T16" r="T17" b="T18"/>
                  <a:pathLst>
                    <a:path w="276" h="1175">
                      <a:moveTo>
                        <a:pt x="276" y="0"/>
                      </a:moveTo>
                      <a:lnTo>
                        <a:pt x="0" y="234"/>
                      </a:lnTo>
                      <a:lnTo>
                        <a:pt x="0" y="1175"/>
                      </a:lnTo>
                      <a:lnTo>
                        <a:pt x="276" y="881"/>
                      </a:lnTo>
                      <a:lnTo>
                        <a:pt x="276" y="0"/>
                      </a:lnTo>
                      <a:close/>
                    </a:path>
                  </a:pathLst>
                </a:custGeom>
                <a:solidFill>
                  <a:srgbClr val="FFA040"/>
                </a:solidFill>
                <a:ln w="12700">
                  <a:solidFill>
                    <a:srgbClr val="000000"/>
                  </a:solidFill>
                  <a:round/>
                  <a:headEnd/>
                  <a:tailEnd/>
                </a:ln>
              </p:spPr>
              <p:txBody>
                <a:bodyPr/>
                <a:lstStyle/>
                <a:p>
                  <a:endParaRPr lang="en-US"/>
                </a:p>
              </p:txBody>
            </p:sp>
          </p:grpSp>
          <p:grpSp>
            <p:nvGrpSpPr>
              <p:cNvPr id="19485" name="Group 69"/>
              <p:cNvGrpSpPr>
                <a:grpSpLocks/>
              </p:cNvGrpSpPr>
              <p:nvPr/>
            </p:nvGrpSpPr>
            <p:grpSpPr bwMode="auto">
              <a:xfrm>
                <a:off x="4776" y="1858"/>
                <a:ext cx="779" cy="878"/>
                <a:chOff x="4776" y="1858"/>
                <a:chExt cx="779" cy="878"/>
              </a:xfrm>
            </p:grpSpPr>
            <p:sp>
              <p:nvSpPr>
                <p:cNvPr id="19486" name="Freeform 66"/>
                <p:cNvSpPr>
                  <a:spLocks/>
                </p:cNvSpPr>
                <p:nvPr/>
              </p:nvSpPr>
              <p:spPr bwMode="auto">
                <a:xfrm>
                  <a:off x="4776" y="2083"/>
                  <a:ext cx="427" cy="653"/>
                </a:xfrm>
                <a:custGeom>
                  <a:avLst/>
                  <a:gdLst>
                    <a:gd name="T0" fmla="*/ 0 w 427"/>
                    <a:gd name="T1" fmla="*/ 0 h 653"/>
                    <a:gd name="T2" fmla="*/ 427 w 427"/>
                    <a:gd name="T3" fmla="*/ 126 h 653"/>
                    <a:gd name="T4" fmla="*/ 427 w 427"/>
                    <a:gd name="T5" fmla="*/ 653 h 653"/>
                    <a:gd name="T6" fmla="*/ 0 w 427"/>
                    <a:gd name="T7" fmla="*/ 503 h 653"/>
                    <a:gd name="T8" fmla="*/ 0 w 427"/>
                    <a:gd name="T9" fmla="*/ 0 h 653"/>
                    <a:gd name="T10" fmla="*/ 0 60000 65536"/>
                    <a:gd name="T11" fmla="*/ 0 60000 65536"/>
                    <a:gd name="T12" fmla="*/ 0 60000 65536"/>
                    <a:gd name="T13" fmla="*/ 0 60000 65536"/>
                    <a:gd name="T14" fmla="*/ 0 60000 65536"/>
                    <a:gd name="T15" fmla="*/ 0 w 427"/>
                    <a:gd name="T16" fmla="*/ 0 h 653"/>
                    <a:gd name="T17" fmla="*/ 427 w 427"/>
                    <a:gd name="T18" fmla="*/ 653 h 653"/>
                  </a:gdLst>
                  <a:ahLst/>
                  <a:cxnLst>
                    <a:cxn ang="T10">
                      <a:pos x="T0" y="T1"/>
                    </a:cxn>
                    <a:cxn ang="T11">
                      <a:pos x="T2" y="T3"/>
                    </a:cxn>
                    <a:cxn ang="T12">
                      <a:pos x="T4" y="T5"/>
                    </a:cxn>
                    <a:cxn ang="T13">
                      <a:pos x="T6" y="T7"/>
                    </a:cxn>
                    <a:cxn ang="T14">
                      <a:pos x="T8" y="T9"/>
                    </a:cxn>
                  </a:cxnLst>
                  <a:rect l="T15" t="T16" r="T17" b="T18"/>
                  <a:pathLst>
                    <a:path w="427" h="653">
                      <a:moveTo>
                        <a:pt x="0" y="0"/>
                      </a:moveTo>
                      <a:lnTo>
                        <a:pt x="427" y="126"/>
                      </a:lnTo>
                      <a:lnTo>
                        <a:pt x="427" y="653"/>
                      </a:lnTo>
                      <a:lnTo>
                        <a:pt x="0" y="503"/>
                      </a:lnTo>
                      <a:lnTo>
                        <a:pt x="0" y="0"/>
                      </a:lnTo>
                      <a:close/>
                    </a:path>
                  </a:pathLst>
                </a:custGeom>
                <a:solidFill>
                  <a:srgbClr val="FFC080"/>
                </a:solidFill>
                <a:ln w="12700">
                  <a:solidFill>
                    <a:srgbClr val="000000"/>
                  </a:solidFill>
                  <a:round/>
                  <a:headEnd/>
                  <a:tailEnd/>
                </a:ln>
              </p:spPr>
              <p:txBody>
                <a:bodyPr/>
                <a:lstStyle/>
                <a:p>
                  <a:endParaRPr lang="en-US"/>
                </a:p>
              </p:txBody>
            </p:sp>
            <p:sp>
              <p:nvSpPr>
                <p:cNvPr id="19487" name="Freeform 67"/>
                <p:cNvSpPr>
                  <a:spLocks/>
                </p:cNvSpPr>
                <p:nvPr/>
              </p:nvSpPr>
              <p:spPr bwMode="auto">
                <a:xfrm>
                  <a:off x="4776" y="1858"/>
                  <a:ext cx="779" cy="350"/>
                </a:xfrm>
                <a:custGeom>
                  <a:avLst/>
                  <a:gdLst>
                    <a:gd name="T0" fmla="*/ 0 w 779"/>
                    <a:gd name="T1" fmla="*/ 224 h 350"/>
                    <a:gd name="T2" fmla="*/ 427 w 779"/>
                    <a:gd name="T3" fmla="*/ 0 h 350"/>
                    <a:gd name="T4" fmla="*/ 779 w 779"/>
                    <a:gd name="T5" fmla="*/ 99 h 350"/>
                    <a:gd name="T6" fmla="*/ 427 w 779"/>
                    <a:gd name="T7" fmla="*/ 350 h 350"/>
                    <a:gd name="T8" fmla="*/ 0 w 779"/>
                    <a:gd name="T9" fmla="*/ 224 h 350"/>
                    <a:gd name="T10" fmla="*/ 0 60000 65536"/>
                    <a:gd name="T11" fmla="*/ 0 60000 65536"/>
                    <a:gd name="T12" fmla="*/ 0 60000 65536"/>
                    <a:gd name="T13" fmla="*/ 0 60000 65536"/>
                    <a:gd name="T14" fmla="*/ 0 60000 65536"/>
                    <a:gd name="T15" fmla="*/ 0 w 779"/>
                    <a:gd name="T16" fmla="*/ 0 h 350"/>
                    <a:gd name="T17" fmla="*/ 779 w 779"/>
                    <a:gd name="T18" fmla="*/ 350 h 350"/>
                  </a:gdLst>
                  <a:ahLst/>
                  <a:cxnLst>
                    <a:cxn ang="T10">
                      <a:pos x="T0" y="T1"/>
                    </a:cxn>
                    <a:cxn ang="T11">
                      <a:pos x="T2" y="T3"/>
                    </a:cxn>
                    <a:cxn ang="T12">
                      <a:pos x="T4" y="T5"/>
                    </a:cxn>
                    <a:cxn ang="T13">
                      <a:pos x="T6" y="T7"/>
                    </a:cxn>
                    <a:cxn ang="T14">
                      <a:pos x="T8" y="T9"/>
                    </a:cxn>
                  </a:cxnLst>
                  <a:rect l="T15" t="T16" r="T17" b="T18"/>
                  <a:pathLst>
                    <a:path w="779" h="350">
                      <a:moveTo>
                        <a:pt x="0" y="224"/>
                      </a:moveTo>
                      <a:lnTo>
                        <a:pt x="427" y="0"/>
                      </a:lnTo>
                      <a:lnTo>
                        <a:pt x="779" y="99"/>
                      </a:lnTo>
                      <a:lnTo>
                        <a:pt x="427" y="350"/>
                      </a:lnTo>
                      <a:lnTo>
                        <a:pt x="0" y="224"/>
                      </a:lnTo>
                      <a:close/>
                    </a:path>
                  </a:pathLst>
                </a:custGeom>
                <a:solidFill>
                  <a:srgbClr val="FFE0C0"/>
                </a:solidFill>
                <a:ln w="12700">
                  <a:solidFill>
                    <a:srgbClr val="000000"/>
                  </a:solidFill>
                  <a:round/>
                  <a:headEnd/>
                  <a:tailEnd/>
                </a:ln>
              </p:spPr>
              <p:txBody>
                <a:bodyPr/>
                <a:lstStyle/>
                <a:p>
                  <a:endParaRPr lang="en-US"/>
                </a:p>
              </p:txBody>
            </p:sp>
            <p:sp>
              <p:nvSpPr>
                <p:cNvPr id="19488" name="Freeform 68"/>
                <p:cNvSpPr>
                  <a:spLocks/>
                </p:cNvSpPr>
                <p:nvPr/>
              </p:nvSpPr>
              <p:spPr bwMode="auto">
                <a:xfrm>
                  <a:off x="5203" y="1957"/>
                  <a:ext cx="352" cy="779"/>
                </a:xfrm>
                <a:custGeom>
                  <a:avLst/>
                  <a:gdLst>
                    <a:gd name="T0" fmla="*/ 0 w 352"/>
                    <a:gd name="T1" fmla="*/ 251 h 779"/>
                    <a:gd name="T2" fmla="*/ 352 w 352"/>
                    <a:gd name="T3" fmla="*/ 0 h 779"/>
                    <a:gd name="T4" fmla="*/ 352 w 352"/>
                    <a:gd name="T5" fmla="*/ 453 h 779"/>
                    <a:gd name="T6" fmla="*/ 0 w 352"/>
                    <a:gd name="T7" fmla="*/ 779 h 779"/>
                    <a:gd name="T8" fmla="*/ 0 w 352"/>
                    <a:gd name="T9" fmla="*/ 251 h 779"/>
                    <a:gd name="T10" fmla="*/ 0 60000 65536"/>
                    <a:gd name="T11" fmla="*/ 0 60000 65536"/>
                    <a:gd name="T12" fmla="*/ 0 60000 65536"/>
                    <a:gd name="T13" fmla="*/ 0 60000 65536"/>
                    <a:gd name="T14" fmla="*/ 0 60000 65536"/>
                    <a:gd name="T15" fmla="*/ 0 w 352"/>
                    <a:gd name="T16" fmla="*/ 0 h 779"/>
                    <a:gd name="T17" fmla="*/ 352 w 352"/>
                    <a:gd name="T18" fmla="*/ 779 h 779"/>
                  </a:gdLst>
                  <a:ahLst/>
                  <a:cxnLst>
                    <a:cxn ang="T10">
                      <a:pos x="T0" y="T1"/>
                    </a:cxn>
                    <a:cxn ang="T11">
                      <a:pos x="T2" y="T3"/>
                    </a:cxn>
                    <a:cxn ang="T12">
                      <a:pos x="T4" y="T5"/>
                    </a:cxn>
                    <a:cxn ang="T13">
                      <a:pos x="T6" y="T7"/>
                    </a:cxn>
                    <a:cxn ang="T14">
                      <a:pos x="T8" y="T9"/>
                    </a:cxn>
                  </a:cxnLst>
                  <a:rect l="T15" t="T16" r="T17" b="T18"/>
                  <a:pathLst>
                    <a:path w="352" h="779">
                      <a:moveTo>
                        <a:pt x="0" y="251"/>
                      </a:moveTo>
                      <a:lnTo>
                        <a:pt x="352" y="0"/>
                      </a:lnTo>
                      <a:lnTo>
                        <a:pt x="352" y="453"/>
                      </a:lnTo>
                      <a:lnTo>
                        <a:pt x="0" y="779"/>
                      </a:lnTo>
                      <a:lnTo>
                        <a:pt x="0" y="251"/>
                      </a:lnTo>
                      <a:close/>
                    </a:path>
                  </a:pathLst>
                </a:custGeom>
                <a:solidFill>
                  <a:srgbClr val="FFA040"/>
                </a:solidFill>
                <a:ln w="12700">
                  <a:solidFill>
                    <a:srgbClr val="000000"/>
                  </a:solidFill>
                  <a:round/>
                  <a:headEnd/>
                  <a:tailEnd/>
                </a:ln>
              </p:spPr>
              <p:txBody>
                <a:bodyPr/>
                <a:lstStyle/>
                <a:p>
                  <a:endParaRPr lang="en-US"/>
                </a:p>
              </p:txBody>
            </p:sp>
          </p:grpSp>
        </p:grpSp>
        <p:sp>
          <p:nvSpPr>
            <p:cNvPr id="19482" name="Freeform 72"/>
            <p:cNvSpPr>
              <a:spLocks/>
            </p:cNvSpPr>
            <p:nvPr/>
          </p:nvSpPr>
          <p:spPr bwMode="auto">
            <a:xfrm>
              <a:off x="2947" y="2436"/>
              <a:ext cx="581" cy="1206"/>
            </a:xfrm>
            <a:custGeom>
              <a:avLst/>
              <a:gdLst>
                <a:gd name="T0" fmla="*/ 0 w 581"/>
                <a:gd name="T1" fmla="*/ 1158 h 1206"/>
                <a:gd name="T2" fmla="*/ 581 w 581"/>
                <a:gd name="T3" fmla="*/ 1206 h 1206"/>
                <a:gd name="T4" fmla="*/ 581 w 581"/>
                <a:gd name="T5" fmla="*/ 0 h 1206"/>
                <a:gd name="T6" fmla="*/ 2 w 581"/>
                <a:gd name="T7" fmla="*/ 24 h 1206"/>
                <a:gd name="T8" fmla="*/ 0 w 581"/>
                <a:gd name="T9" fmla="*/ 1158 h 1206"/>
                <a:gd name="T10" fmla="*/ 0 60000 65536"/>
                <a:gd name="T11" fmla="*/ 0 60000 65536"/>
                <a:gd name="T12" fmla="*/ 0 60000 65536"/>
                <a:gd name="T13" fmla="*/ 0 60000 65536"/>
                <a:gd name="T14" fmla="*/ 0 60000 65536"/>
                <a:gd name="T15" fmla="*/ 0 w 581"/>
                <a:gd name="T16" fmla="*/ 0 h 1206"/>
                <a:gd name="T17" fmla="*/ 581 w 581"/>
                <a:gd name="T18" fmla="*/ 1206 h 1206"/>
              </a:gdLst>
              <a:ahLst/>
              <a:cxnLst>
                <a:cxn ang="T10">
                  <a:pos x="T0" y="T1"/>
                </a:cxn>
                <a:cxn ang="T11">
                  <a:pos x="T2" y="T3"/>
                </a:cxn>
                <a:cxn ang="T12">
                  <a:pos x="T4" y="T5"/>
                </a:cxn>
                <a:cxn ang="T13">
                  <a:pos x="T6" y="T7"/>
                </a:cxn>
                <a:cxn ang="T14">
                  <a:pos x="T8" y="T9"/>
                </a:cxn>
              </a:cxnLst>
              <a:rect l="T15" t="T16" r="T17" b="T18"/>
              <a:pathLst>
                <a:path w="581" h="1206">
                  <a:moveTo>
                    <a:pt x="0" y="1158"/>
                  </a:moveTo>
                  <a:lnTo>
                    <a:pt x="581" y="1206"/>
                  </a:lnTo>
                  <a:lnTo>
                    <a:pt x="581" y="0"/>
                  </a:lnTo>
                  <a:lnTo>
                    <a:pt x="2" y="24"/>
                  </a:lnTo>
                  <a:lnTo>
                    <a:pt x="0" y="1158"/>
                  </a:lnTo>
                  <a:close/>
                </a:path>
              </a:pathLst>
            </a:custGeom>
            <a:solidFill>
              <a:srgbClr val="FFC080"/>
            </a:solidFill>
            <a:ln w="12700">
              <a:solidFill>
                <a:srgbClr val="000000"/>
              </a:solidFill>
              <a:round/>
              <a:headEnd/>
              <a:tailEnd/>
            </a:ln>
          </p:spPr>
          <p:txBody>
            <a:bodyPr/>
            <a:lstStyle/>
            <a:p>
              <a:endParaRPr lang="en-US"/>
            </a:p>
          </p:txBody>
        </p:sp>
        <p:sp>
          <p:nvSpPr>
            <p:cNvPr id="19483" name="Freeform 73"/>
            <p:cNvSpPr>
              <a:spLocks/>
            </p:cNvSpPr>
            <p:nvPr/>
          </p:nvSpPr>
          <p:spPr bwMode="auto">
            <a:xfrm>
              <a:off x="3526" y="2438"/>
              <a:ext cx="226" cy="1205"/>
            </a:xfrm>
            <a:custGeom>
              <a:avLst/>
              <a:gdLst>
                <a:gd name="T0" fmla="*/ 0 w 226"/>
                <a:gd name="T1" fmla="*/ 0 h 1205"/>
                <a:gd name="T2" fmla="*/ 226 w 226"/>
                <a:gd name="T3" fmla="*/ 150 h 1205"/>
                <a:gd name="T4" fmla="*/ 226 w 226"/>
                <a:gd name="T5" fmla="*/ 954 h 1205"/>
                <a:gd name="T6" fmla="*/ 0 w 226"/>
                <a:gd name="T7" fmla="*/ 1205 h 1205"/>
                <a:gd name="T8" fmla="*/ 0 w 226"/>
                <a:gd name="T9" fmla="*/ 0 h 1205"/>
                <a:gd name="T10" fmla="*/ 0 60000 65536"/>
                <a:gd name="T11" fmla="*/ 0 60000 65536"/>
                <a:gd name="T12" fmla="*/ 0 60000 65536"/>
                <a:gd name="T13" fmla="*/ 0 60000 65536"/>
                <a:gd name="T14" fmla="*/ 0 60000 65536"/>
                <a:gd name="T15" fmla="*/ 0 w 226"/>
                <a:gd name="T16" fmla="*/ 0 h 1205"/>
                <a:gd name="T17" fmla="*/ 226 w 226"/>
                <a:gd name="T18" fmla="*/ 1205 h 1205"/>
              </a:gdLst>
              <a:ahLst/>
              <a:cxnLst>
                <a:cxn ang="T10">
                  <a:pos x="T0" y="T1"/>
                </a:cxn>
                <a:cxn ang="T11">
                  <a:pos x="T2" y="T3"/>
                </a:cxn>
                <a:cxn ang="T12">
                  <a:pos x="T4" y="T5"/>
                </a:cxn>
                <a:cxn ang="T13">
                  <a:pos x="T6" y="T7"/>
                </a:cxn>
                <a:cxn ang="T14">
                  <a:pos x="T8" y="T9"/>
                </a:cxn>
              </a:cxnLst>
              <a:rect l="T15" t="T16" r="T17" b="T18"/>
              <a:pathLst>
                <a:path w="226" h="1205">
                  <a:moveTo>
                    <a:pt x="0" y="0"/>
                  </a:moveTo>
                  <a:lnTo>
                    <a:pt x="226" y="150"/>
                  </a:lnTo>
                  <a:lnTo>
                    <a:pt x="226" y="954"/>
                  </a:lnTo>
                  <a:lnTo>
                    <a:pt x="0" y="1205"/>
                  </a:lnTo>
                  <a:lnTo>
                    <a:pt x="0" y="0"/>
                  </a:lnTo>
                  <a:close/>
                </a:path>
              </a:pathLst>
            </a:custGeom>
            <a:solidFill>
              <a:srgbClr val="FFA040"/>
            </a:solidFill>
            <a:ln w="12700">
              <a:solidFill>
                <a:srgbClr val="000000"/>
              </a:solidFill>
              <a:round/>
              <a:headEnd/>
              <a:tailEnd/>
            </a:ln>
          </p:spPr>
          <p:txBody>
            <a:bodyPr/>
            <a:lstStyle/>
            <a:p>
              <a:endParaRPr lang="en-US"/>
            </a:p>
          </p:txBody>
        </p:sp>
      </p:grpSp>
      <p:sp>
        <p:nvSpPr>
          <p:cNvPr id="19470" name="Text Box 296"/>
          <p:cNvSpPr txBox="1">
            <a:spLocks noChangeArrowheads="1"/>
          </p:cNvSpPr>
          <p:nvPr/>
        </p:nvSpPr>
        <p:spPr bwMode="auto">
          <a:xfrm>
            <a:off x="4786009" y="2563956"/>
            <a:ext cx="2931983" cy="492443"/>
          </a:xfrm>
          <a:prstGeom prst="rect">
            <a:avLst/>
          </a:prstGeom>
          <a:noFill/>
          <a:ln w="9525" algn="ctr">
            <a:noFill/>
            <a:miter lim="800000"/>
            <a:headEnd/>
            <a:tailEnd/>
          </a:ln>
        </p:spPr>
        <p:txBody>
          <a:bodyPr wrap="square" tIns="91440" bIns="91440">
            <a:spAutoFit/>
          </a:bodyPr>
          <a:lstStyle/>
          <a:p>
            <a:pPr>
              <a:spcBef>
                <a:spcPct val="50000"/>
              </a:spcBef>
            </a:pPr>
            <a:r>
              <a:rPr lang="en-US" sz="2000">
                <a:latin typeface="+mj-lt"/>
              </a:rPr>
              <a:t>Committed Inventory</a:t>
            </a:r>
          </a:p>
        </p:txBody>
      </p:sp>
      <p:sp>
        <p:nvSpPr>
          <p:cNvPr id="19471" name="Text Box 298"/>
          <p:cNvSpPr txBox="1">
            <a:spLocks noChangeArrowheads="1"/>
          </p:cNvSpPr>
          <p:nvPr/>
        </p:nvSpPr>
        <p:spPr bwMode="auto">
          <a:xfrm>
            <a:off x="1329892" y="2562369"/>
            <a:ext cx="2735262" cy="488950"/>
          </a:xfrm>
          <a:prstGeom prst="rect">
            <a:avLst/>
          </a:prstGeom>
          <a:noFill/>
          <a:ln w="9525" algn="ctr">
            <a:noFill/>
            <a:miter lim="800000"/>
            <a:headEnd/>
            <a:tailEnd/>
          </a:ln>
        </p:spPr>
        <p:txBody>
          <a:bodyPr tIns="91440" bIns="91440">
            <a:spAutoFit/>
          </a:bodyPr>
          <a:lstStyle/>
          <a:p>
            <a:pPr>
              <a:spcBef>
                <a:spcPct val="50000"/>
              </a:spcBef>
            </a:pPr>
            <a:r>
              <a:rPr lang="en-US" sz="2000">
                <a:latin typeface="+mj-lt"/>
              </a:rPr>
              <a:t>Available Inventory</a:t>
            </a:r>
          </a:p>
        </p:txBody>
      </p:sp>
      <p:sp>
        <p:nvSpPr>
          <p:cNvPr id="19472" name="Text Box 299"/>
          <p:cNvSpPr txBox="1">
            <a:spLocks noChangeArrowheads="1"/>
          </p:cNvSpPr>
          <p:nvPr/>
        </p:nvSpPr>
        <p:spPr bwMode="auto">
          <a:xfrm>
            <a:off x="2698317" y="1413019"/>
            <a:ext cx="3659187" cy="611187"/>
          </a:xfrm>
          <a:prstGeom prst="rect">
            <a:avLst/>
          </a:prstGeom>
          <a:noFill/>
          <a:ln w="9525" algn="ctr">
            <a:noFill/>
            <a:miter lim="800000"/>
            <a:headEnd/>
            <a:tailEnd/>
          </a:ln>
        </p:spPr>
        <p:txBody>
          <a:bodyPr tIns="91440" bIns="91440">
            <a:spAutoFit/>
          </a:bodyPr>
          <a:lstStyle/>
          <a:p>
            <a:pPr>
              <a:spcBef>
                <a:spcPct val="50000"/>
              </a:spcBef>
            </a:pPr>
            <a:r>
              <a:rPr lang="en-US" b="1">
                <a:latin typeface="+mj-lt"/>
              </a:rPr>
              <a:t>Total Inventory</a:t>
            </a:r>
          </a:p>
        </p:txBody>
      </p:sp>
      <p:sp>
        <p:nvSpPr>
          <p:cNvPr id="19473" name="AutoShape 300"/>
          <p:cNvSpPr>
            <a:spLocks/>
          </p:cNvSpPr>
          <p:nvPr/>
        </p:nvSpPr>
        <p:spPr bwMode="auto">
          <a:xfrm rot="5400000">
            <a:off x="4331854" y="-953943"/>
            <a:ext cx="395287" cy="6399212"/>
          </a:xfrm>
          <a:prstGeom prst="leftBrace">
            <a:avLst>
              <a:gd name="adj1" fmla="val 60183"/>
              <a:gd name="adj2" fmla="val 50000"/>
            </a:avLst>
          </a:prstGeom>
          <a:noFill/>
          <a:ln w="38100">
            <a:solidFill>
              <a:schemeClr val="tx1"/>
            </a:solidFill>
            <a:round/>
            <a:headEnd/>
            <a:tailEnd/>
          </a:ln>
        </p:spPr>
        <p:txBody>
          <a:bodyPr wrap="none" tIns="91440" bIns="91440" anchor="ctr"/>
          <a:lstStyle/>
          <a:p>
            <a:endParaRPr lang="en-US"/>
          </a:p>
        </p:txBody>
      </p:sp>
      <p:sp>
        <p:nvSpPr>
          <p:cNvPr id="19474" name="Line 301"/>
          <p:cNvSpPr>
            <a:spLocks noChangeShapeType="1"/>
          </p:cNvSpPr>
          <p:nvPr/>
        </p:nvSpPr>
        <p:spPr bwMode="auto">
          <a:xfrm flipV="1">
            <a:off x="4530292" y="2497281"/>
            <a:ext cx="0" cy="3444875"/>
          </a:xfrm>
          <a:prstGeom prst="line">
            <a:avLst/>
          </a:prstGeom>
          <a:noFill/>
          <a:ln w="9525">
            <a:solidFill>
              <a:schemeClr val="tx1"/>
            </a:solidFill>
            <a:round/>
            <a:headEnd/>
            <a:tailEnd/>
          </a:ln>
        </p:spPr>
        <p:txBody>
          <a:bodyPr wrap="none" tIns="91440" bIns="91440" anchor="ctr"/>
          <a:lstStyle/>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r>
              <a:rPr lang="en-US" smtClean="0"/>
              <a:t>Available to Promise – ATP</a:t>
            </a:r>
          </a:p>
        </p:txBody>
      </p:sp>
      <p:sp>
        <p:nvSpPr>
          <p:cNvPr id="20482" name="Footer Placeholder 3"/>
          <p:cNvSpPr>
            <a:spLocks noGrp="1"/>
          </p:cNvSpPr>
          <p:nvPr>
            <p:ph type="ftr" sz="quarter" idx="10"/>
          </p:nvPr>
        </p:nvSpPr>
        <p:spPr/>
        <p:txBody>
          <a:bodyPr/>
          <a:lstStyle/>
          <a:p>
            <a:r>
              <a:rPr lang="en-US" smtClean="0"/>
              <a:t>MRP-IN-165</a:t>
            </a:r>
          </a:p>
        </p:txBody>
      </p:sp>
      <p:grpSp>
        <p:nvGrpSpPr>
          <p:cNvPr id="20484" name="Group 216"/>
          <p:cNvGrpSpPr>
            <a:grpSpLocks/>
          </p:cNvGrpSpPr>
          <p:nvPr/>
        </p:nvGrpSpPr>
        <p:grpSpPr bwMode="auto">
          <a:xfrm>
            <a:off x="1474788" y="2087418"/>
            <a:ext cx="6184900" cy="3662363"/>
            <a:chOff x="929" y="1578"/>
            <a:chExt cx="3896" cy="2307"/>
          </a:xfrm>
        </p:grpSpPr>
        <p:grpSp>
          <p:nvGrpSpPr>
            <p:cNvPr id="20487" name="Group 212"/>
            <p:cNvGrpSpPr>
              <a:grpSpLocks/>
            </p:cNvGrpSpPr>
            <p:nvPr/>
          </p:nvGrpSpPr>
          <p:grpSpPr bwMode="auto">
            <a:xfrm>
              <a:off x="929" y="1578"/>
              <a:ext cx="3896" cy="2306"/>
              <a:chOff x="575" y="1599"/>
              <a:chExt cx="2372" cy="1404"/>
            </a:xfrm>
          </p:grpSpPr>
          <p:grpSp>
            <p:nvGrpSpPr>
              <p:cNvPr id="20489" name="Group 207"/>
              <p:cNvGrpSpPr>
                <a:grpSpLocks/>
              </p:cNvGrpSpPr>
              <p:nvPr/>
            </p:nvGrpSpPr>
            <p:grpSpPr bwMode="auto">
              <a:xfrm>
                <a:off x="575" y="1599"/>
                <a:ext cx="2372" cy="1404"/>
                <a:chOff x="575" y="1599"/>
                <a:chExt cx="2372" cy="1404"/>
              </a:xfrm>
            </p:grpSpPr>
            <p:sp>
              <p:nvSpPr>
                <p:cNvPr id="20494" name="Freeform 7"/>
                <p:cNvSpPr>
                  <a:spLocks/>
                </p:cNvSpPr>
                <p:nvPr/>
              </p:nvSpPr>
              <p:spPr bwMode="auto">
                <a:xfrm>
                  <a:off x="575" y="1782"/>
                  <a:ext cx="2372" cy="1221"/>
                </a:xfrm>
                <a:custGeom>
                  <a:avLst/>
                  <a:gdLst>
                    <a:gd name="T0" fmla="*/ 199 w 4744"/>
                    <a:gd name="T1" fmla="*/ 182 h 2441"/>
                    <a:gd name="T2" fmla="*/ 0 w 4744"/>
                    <a:gd name="T3" fmla="*/ 263 h 2441"/>
                    <a:gd name="T4" fmla="*/ 0 w 4744"/>
                    <a:gd name="T5" fmla="*/ 608 h 2441"/>
                    <a:gd name="T6" fmla="*/ 1185 w 4744"/>
                    <a:gd name="T7" fmla="*/ 611 h 2441"/>
                    <a:gd name="T8" fmla="*/ 1186 w 4744"/>
                    <a:gd name="T9" fmla="*/ 259 h 2441"/>
                    <a:gd name="T10" fmla="*/ 501 w 4744"/>
                    <a:gd name="T11" fmla="*/ 0 h 2441"/>
                    <a:gd name="T12" fmla="*/ 199 w 4744"/>
                    <a:gd name="T13" fmla="*/ 182 h 2441"/>
                    <a:gd name="T14" fmla="*/ 199 w 4744"/>
                    <a:gd name="T15" fmla="*/ 182 h 2441"/>
                    <a:gd name="T16" fmla="*/ 0 60000 65536"/>
                    <a:gd name="T17" fmla="*/ 0 60000 65536"/>
                    <a:gd name="T18" fmla="*/ 0 60000 65536"/>
                    <a:gd name="T19" fmla="*/ 0 60000 65536"/>
                    <a:gd name="T20" fmla="*/ 0 60000 65536"/>
                    <a:gd name="T21" fmla="*/ 0 60000 65536"/>
                    <a:gd name="T22" fmla="*/ 0 60000 65536"/>
                    <a:gd name="T23" fmla="*/ 0 60000 65536"/>
                    <a:gd name="T24" fmla="*/ 0 w 4744"/>
                    <a:gd name="T25" fmla="*/ 0 h 2441"/>
                    <a:gd name="T26" fmla="*/ 4744 w 4744"/>
                    <a:gd name="T27" fmla="*/ 2441 h 24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744" h="2441">
                      <a:moveTo>
                        <a:pt x="798" y="725"/>
                      </a:moveTo>
                      <a:lnTo>
                        <a:pt x="0" y="1050"/>
                      </a:lnTo>
                      <a:lnTo>
                        <a:pt x="0" y="2432"/>
                      </a:lnTo>
                      <a:lnTo>
                        <a:pt x="4738" y="2441"/>
                      </a:lnTo>
                      <a:lnTo>
                        <a:pt x="4744" y="1035"/>
                      </a:lnTo>
                      <a:lnTo>
                        <a:pt x="2005" y="0"/>
                      </a:lnTo>
                      <a:lnTo>
                        <a:pt x="798" y="725"/>
                      </a:lnTo>
                      <a:close/>
                    </a:path>
                  </a:pathLst>
                </a:custGeom>
                <a:solidFill>
                  <a:srgbClr val="A39494"/>
                </a:solidFill>
                <a:ln w="9525">
                  <a:noFill/>
                  <a:round/>
                  <a:headEnd/>
                  <a:tailEnd/>
                </a:ln>
              </p:spPr>
              <p:txBody>
                <a:bodyPr/>
                <a:lstStyle/>
                <a:p>
                  <a:endParaRPr lang="en-US"/>
                </a:p>
              </p:txBody>
            </p:sp>
            <p:sp>
              <p:nvSpPr>
                <p:cNvPr id="20495" name="Freeform 8"/>
                <p:cNvSpPr>
                  <a:spLocks/>
                </p:cNvSpPr>
                <p:nvPr/>
              </p:nvSpPr>
              <p:spPr bwMode="auto">
                <a:xfrm>
                  <a:off x="2109" y="2247"/>
                  <a:ext cx="307" cy="148"/>
                </a:xfrm>
                <a:custGeom>
                  <a:avLst/>
                  <a:gdLst>
                    <a:gd name="T0" fmla="*/ 65 w 613"/>
                    <a:gd name="T1" fmla="*/ 1 h 296"/>
                    <a:gd name="T2" fmla="*/ 0 w 613"/>
                    <a:gd name="T3" fmla="*/ 65 h 296"/>
                    <a:gd name="T4" fmla="*/ 154 w 613"/>
                    <a:gd name="T5" fmla="*/ 74 h 296"/>
                    <a:gd name="T6" fmla="*/ 154 w 613"/>
                    <a:gd name="T7" fmla="*/ 59 h 296"/>
                    <a:gd name="T8" fmla="*/ 33 w 613"/>
                    <a:gd name="T9" fmla="*/ 57 h 296"/>
                    <a:gd name="T10" fmla="*/ 121 w 613"/>
                    <a:gd name="T11" fmla="*/ 19 h 296"/>
                    <a:gd name="T12" fmla="*/ 120 w 613"/>
                    <a:gd name="T13" fmla="*/ 19 h 296"/>
                    <a:gd name="T14" fmla="*/ 119 w 613"/>
                    <a:gd name="T15" fmla="*/ 18 h 296"/>
                    <a:gd name="T16" fmla="*/ 116 w 613"/>
                    <a:gd name="T17" fmla="*/ 17 h 296"/>
                    <a:gd name="T18" fmla="*/ 112 w 613"/>
                    <a:gd name="T19" fmla="*/ 15 h 296"/>
                    <a:gd name="T20" fmla="*/ 110 w 613"/>
                    <a:gd name="T21" fmla="*/ 14 h 296"/>
                    <a:gd name="T22" fmla="*/ 108 w 613"/>
                    <a:gd name="T23" fmla="*/ 13 h 296"/>
                    <a:gd name="T24" fmla="*/ 106 w 613"/>
                    <a:gd name="T25" fmla="*/ 12 h 296"/>
                    <a:gd name="T26" fmla="*/ 104 w 613"/>
                    <a:gd name="T27" fmla="*/ 12 h 296"/>
                    <a:gd name="T28" fmla="*/ 101 w 613"/>
                    <a:gd name="T29" fmla="*/ 10 h 296"/>
                    <a:gd name="T30" fmla="*/ 99 w 613"/>
                    <a:gd name="T31" fmla="*/ 10 h 296"/>
                    <a:gd name="T32" fmla="*/ 96 w 613"/>
                    <a:gd name="T33" fmla="*/ 9 h 296"/>
                    <a:gd name="T34" fmla="*/ 94 w 613"/>
                    <a:gd name="T35" fmla="*/ 9 h 296"/>
                    <a:gd name="T36" fmla="*/ 91 w 613"/>
                    <a:gd name="T37" fmla="*/ 7 h 296"/>
                    <a:gd name="T38" fmla="*/ 88 w 613"/>
                    <a:gd name="T39" fmla="*/ 6 h 296"/>
                    <a:gd name="T40" fmla="*/ 86 w 613"/>
                    <a:gd name="T41" fmla="*/ 5 h 296"/>
                    <a:gd name="T42" fmla="*/ 83 w 613"/>
                    <a:gd name="T43" fmla="*/ 5 h 296"/>
                    <a:gd name="T44" fmla="*/ 81 w 613"/>
                    <a:gd name="T45" fmla="*/ 3 h 296"/>
                    <a:gd name="T46" fmla="*/ 78 w 613"/>
                    <a:gd name="T47" fmla="*/ 2 h 296"/>
                    <a:gd name="T48" fmla="*/ 76 w 613"/>
                    <a:gd name="T49" fmla="*/ 2 h 296"/>
                    <a:gd name="T50" fmla="*/ 74 w 613"/>
                    <a:gd name="T51" fmla="*/ 1 h 296"/>
                    <a:gd name="T52" fmla="*/ 70 w 613"/>
                    <a:gd name="T53" fmla="*/ 1 h 296"/>
                    <a:gd name="T54" fmla="*/ 68 w 613"/>
                    <a:gd name="T55" fmla="*/ 0 h 296"/>
                    <a:gd name="T56" fmla="*/ 66 w 613"/>
                    <a:gd name="T57" fmla="*/ 0 h 296"/>
                    <a:gd name="T58" fmla="*/ 65 w 613"/>
                    <a:gd name="T59" fmla="*/ 1 h 296"/>
                    <a:gd name="T60" fmla="*/ 65 w 613"/>
                    <a:gd name="T61" fmla="*/ 1 h 2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13"/>
                    <a:gd name="T94" fmla="*/ 0 h 296"/>
                    <a:gd name="T95" fmla="*/ 613 w 613"/>
                    <a:gd name="T96" fmla="*/ 296 h 2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13" h="296">
                      <a:moveTo>
                        <a:pt x="258" y="2"/>
                      </a:moveTo>
                      <a:lnTo>
                        <a:pt x="0" y="260"/>
                      </a:lnTo>
                      <a:lnTo>
                        <a:pt x="613" y="296"/>
                      </a:lnTo>
                      <a:lnTo>
                        <a:pt x="613" y="239"/>
                      </a:lnTo>
                      <a:lnTo>
                        <a:pt x="131" y="230"/>
                      </a:lnTo>
                      <a:lnTo>
                        <a:pt x="482" y="76"/>
                      </a:lnTo>
                      <a:lnTo>
                        <a:pt x="480" y="74"/>
                      </a:lnTo>
                      <a:lnTo>
                        <a:pt x="473" y="72"/>
                      </a:lnTo>
                      <a:lnTo>
                        <a:pt x="461" y="66"/>
                      </a:lnTo>
                      <a:lnTo>
                        <a:pt x="448" y="61"/>
                      </a:lnTo>
                      <a:lnTo>
                        <a:pt x="439" y="59"/>
                      </a:lnTo>
                      <a:lnTo>
                        <a:pt x="431" y="55"/>
                      </a:lnTo>
                      <a:lnTo>
                        <a:pt x="422" y="51"/>
                      </a:lnTo>
                      <a:lnTo>
                        <a:pt x="414" y="49"/>
                      </a:lnTo>
                      <a:lnTo>
                        <a:pt x="403" y="43"/>
                      </a:lnTo>
                      <a:lnTo>
                        <a:pt x="393" y="40"/>
                      </a:lnTo>
                      <a:lnTo>
                        <a:pt x="383" y="38"/>
                      </a:lnTo>
                      <a:lnTo>
                        <a:pt x="374" y="34"/>
                      </a:lnTo>
                      <a:lnTo>
                        <a:pt x="363" y="30"/>
                      </a:lnTo>
                      <a:lnTo>
                        <a:pt x="351" y="26"/>
                      </a:lnTo>
                      <a:lnTo>
                        <a:pt x="342" y="23"/>
                      </a:lnTo>
                      <a:lnTo>
                        <a:pt x="332" y="21"/>
                      </a:lnTo>
                      <a:lnTo>
                        <a:pt x="321" y="15"/>
                      </a:lnTo>
                      <a:lnTo>
                        <a:pt x="311" y="11"/>
                      </a:lnTo>
                      <a:lnTo>
                        <a:pt x="304" y="9"/>
                      </a:lnTo>
                      <a:lnTo>
                        <a:pt x="294" y="7"/>
                      </a:lnTo>
                      <a:lnTo>
                        <a:pt x="279" y="2"/>
                      </a:lnTo>
                      <a:lnTo>
                        <a:pt x="269" y="0"/>
                      </a:lnTo>
                      <a:lnTo>
                        <a:pt x="262" y="0"/>
                      </a:lnTo>
                      <a:lnTo>
                        <a:pt x="258" y="2"/>
                      </a:lnTo>
                      <a:close/>
                    </a:path>
                  </a:pathLst>
                </a:custGeom>
                <a:solidFill>
                  <a:srgbClr val="594C4C"/>
                </a:solidFill>
                <a:ln w="9525">
                  <a:noFill/>
                  <a:round/>
                  <a:headEnd/>
                  <a:tailEnd/>
                </a:ln>
              </p:spPr>
              <p:txBody>
                <a:bodyPr/>
                <a:lstStyle/>
                <a:p>
                  <a:endParaRPr lang="en-US"/>
                </a:p>
              </p:txBody>
            </p:sp>
            <p:sp>
              <p:nvSpPr>
                <p:cNvPr id="20496" name="Freeform 9"/>
                <p:cNvSpPr>
                  <a:spLocks/>
                </p:cNvSpPr>
                <p:nvPr/>
              </p:nvSpPr>
              <p:spPr bwMode="auto">
                <a:xfrm>
                  <a:off x="1878" y="2410"/>
                  <a:ext cx="482" cy="96"/>
                </a:xfrm>
                <a:custGeom>
                  <a:avLst/>
                  <a:gdLst>
                    <a:gd name="T0" fmla="*/ 23 w 963"/>
                    <a:gd name="T1" fmla="*/ 19 h 192"/>
                    <a:gd name="T2" fmla="*/ 31 w 963"/>
                    <a:gd name="T3" fmla="*/ 21 h 192"/>
                    <a:gd name="T4" fmla="*/ 39 w 963"/>
                    <a:gd name="T5" fmla="*/ 23 h 192"/>
                    <a:gd name="T6" fmla="*/ 46 w 963"/>
                    <a:gd name="T7" fmla="*/ 24 h 192"/>
                    <a:gd name="T8" fmla="*/ 54 w 963"/>
                    <a:gd name="T9" fmla="*/ 25 h 192"/>
                    <a:gd name="T10" fmla="*/ 62 w 963"/>
                    <a:gd name="T11" fmla="*/ 26 h 192"/>
                    <a:gd name="T12" fmla="*/ 70 w 963"/>
                    <a:gd name="T13" fmla="*/ 26 h 192"/>
                    <a:gd name="T14" fmla="*/ 79 w 963"/>
                    <a:gd name="T15" fmla="*/ 27 h 192"/>
                    <a:gd name="T16" fmla="*/ 88 w 963"/>
                    <a:gd name="T17" fmla="*/ 27 h 192"/>
                    <a:gd name="T18" fmla="*/ 96 w 963"/>
                    <a:gd name="T19" fmla="*/ 27 h 192"/>
                    <a:gd name="T20" fmla="*/ 104 w 963"/>
                    <a:gd name="T21" fmla="*/ 27 h 192"/>
                    <a:gd name="T22" fmla="*/ 112 w 963"/>
                    <a:gd name="T23" fmla="*/ 27 h 192"/>
                    <a:gd name="T24" fmla="*/ 120 w 963"/>
                    <a:gd name="T25" fmla="*/ 27 h 192"/>
                    <a:gd name="T26" fmla="*/ 131 w 963"/>
                    <a:gd name="T27" fmla="*/ 26 h 192"/>
                    <a:gd name="T28" fmla="*/ 139 w 963"/>
                    <a:gd name="T29" fmla="*/ 25 h 192"/>
                    <a:gd name="T30" fmla="*/ 55 w 963"/>
                    <a:gd name="T31" fmla="*/ 10 h 192"/>
                    <a:gd name="T32" fmla="*/ 95 w 963"/>
                    <a:gd name="T33" fmla="*/ 0 h 192"/>
                    <a:gd name="T34" fmla="*/ 236 w 963"/>
                    <a:gd name="T35" fmla="*/ 48 h 192"/>
                    <a:gd name="T36" fmla="*/ 230 w 963"/>
                    <a:gd name="T37" fmla="*/ 48 h 192"/>
                    <a:gd name="T38" fmla="*/ 223 w 963"/>
                    <a:gd name="T39" fmla="*/ 48 h 192"/>
                    <a:gd name="T40" fmla="*/ 213 w 963"/>
                    <a:gd name="T41" fmla="*/ 47 h 192"/>
                    <a:gd name="T42" fmla="*/ 201 w 963"/>
                    <a:gd name="T43" fmla="*/ 47 h 192"/>
                    <a:gd name="T44" fmla="*/ 194 w 963"/>
                    <a:gd name="T45" fmla="*/ 47 h 192"/>
                    <a:gd name="T46" fmla="*/ 187 w 963"/>
                    <a:gd name="T47" fmla="*/ 46 h 192"/>
                    <a:gd name="T48" fmla="*/ 180 w 963"/>
                    <a:gd name="T49" fmla="*/ 45 h 192"/>
                    <a:gd name="T50" fmla="*/ 173 w 963"/>
                    <a:gd name="T51" fmla="*/ 45 h 192"/>
                    <a:gd name="T52" fmla="*/ 165 w 963"/>
                    <a:gd name="T53" fmla="*/ 44 h 192"/>
                    <a:gd name="T54" fmla="*/ 157 w 963"/>
                    <a:gd name="T55" fmla="*/ 44 h 192"/>
                    <a:gd name="T56" fmla="*/ 150 w 963"/>
                    <a:gd name="T57" fmla="*/ 43 h 192"/>
                    <a:gd name="T58" fmla="*/ 141 w 963"/>
                    <a:gd name="T59" fmla="*/ 43 h 192"/>
                    <a:gd name="T60" fmla="*/ 134 w 963"/>
                    <a:gd name="T61" fmla="*/ 42 h 192"/>
                    <a:gd name="T62" fmla="*/ 126 w 963"/>
                    <a:gd name="T63" fmla="*/ 42 h 192"/>
                    <a:gd name="T64" fmla="*/ 119 w 963"/>
                    <a:gd name="T65" fmla="*/ 41 h 192"/>
                    <a:gd name="T66" fmla="*/ 112 w 963"/>
                    <a:gd name="T67" fmla="*/ 41 h 192"/>
                    <a:gd name="T68" fmla="*/ 105 w 963"/>
                    <a:gd name="T69" fmla="*/ 39 h 192"/>
                    <a:gd name="T70" fmla="*/ 98 w 963"/>
                    <a:gd name="T71" fmla="*/ 39 h 192"/>
                    <a:gd name="T72" fmla="*/ 89 w 963"/>
                    <a:gd name="T73" fmla="*/ 38 h 192"/>
                    <a:gd name="T74" fmla="*/ 78 w 963"/>
                    <a:gd name="T75" fmla="*/ 37 h 192"/>
                    <a:gd name="T76" fmla="*/ 67 w 963"/>
                    <a:gd name="T77" fmla="*/ 35 h 192"/>
                    <a:gd name="T78" fmla="*/ 58 w 963"/>
                    <a:gd name="T79" fmla="*/ 34 h 192"/>
                    <a:gd name="T80" fmla="*/ 51 w 963"/>
                    <a:gd name="T81" fmla="*/ 32 h 192"/>
                    <a:gd name="T82" fmla="*/ 44 w 963"/>
                    <a:gd name="T83" fmla="*/ 31 h 192"/>
                    <a:gd name="T84" fmla="*/ 35 w 963"/>
                    <a:gd name="T85" fmla="*/ 29 h 192"/>
                    <a:gd name="T86" fmla="*/ 23 w 963"/>
                    <a:gd name="T87" fmla="*/ 33 h 192"/>
                    <a:gd name="T88" fmla="*/ 18 w 963"/>
                    <a:gd name="T89" fmla="*/ 18 h 19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63"/>
                    <a:gd name="T136" fmla="*/ 0 h 192"/>
                    <a:gd name="T137" fmla="*/ 963 w 963"/>
                    <a:gd name="T138" fmla="*/ 192 h 19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63" h="192">
                      <a:moveTo>
                        <a:pt x="72" y="69"/>
                      </a:moveTo>
                      <a:lnTo>
                        <a:pt x="74" y="69"/>
                      </a:lnTo>
                      <a:lnTo>
                        <a:pt x="89" y="75"/>
                      </a:lnTo>
                      <a:lnTo>
                        <a:pt x="99" y="75"/>
                      </a:lnTo>
                      <a:lnTo>
                        <a:pt x="110" y="78"/>
                      </a:lnTo>
                      <a:lnTo>
                        <a:pt x="123" y="82"/>
                      </a:lnTo>
                      <a:lnTo>
                        <a:pt x="140" y="86"/>
                      </a:lnTo>
                      <a:lnTo>
                        <a:pt x="148" y="86"/>
                      </a:lnTo>
                      <a:lnTo>
                        <a:pt x="156" y="90"/>
                      </a:lnTo>
                      <a:lnTo>
                        <a:pt x="165" y="90"/>
                      </a:lnTo>
                      <a:lnTo>
                        <a:pt x="175" y="94"/>
                      </a:lnTo>
                      <a:lnTo>
                        <a:pt x="184" y="95"/>
                      </a:lnTo>
                      <a:lnTo>
                        <a:pt x="194" y="95"/>
                      </a:lnTo>
                      <a:lnTo>
                        <a:pt x="203" y="97"/>
                      </a:lnTo>
                      <a:lnTo>
                        <a:pt x="214" y="101"/>
                      </a:lnTo>
                      <a:lnTo>
                        <a:pt x="224" y="101"/>
                      </a:lnTo>
                      <a:lnTo>
                        <a:pt x="233" y="103"/>
                      </a:lnTo>
                      <a:lnTo>
                        <a:pt x="245" y="105"/>
                      </a:lnTo>
                      <a:lnTo>
                        <a:pt x="256" y="105"/>
                      </a:lnTo>
                      <a:lnTo>
                        <a:pt x="268" y="105"/>
                      </a:lnTo>
                      <a:lnTo>
                        <a:pt x="279" y="107"/>
                      </a:lnTo>
                      <a:lnTo>
                        <a:pt x="290" y="109"/>
                      </a:lnTo>
                      <a:lnTo>
                        <a:pt x="304" y="111"/>
                      </a:lnTo>
                      <a:lnTo>
                        <a:pt x="313" y="111"/>
                      </a:lnTo>
                      <a:lnTo>
                        <a:pt x="327" y="111"/>
                      </a:lnTo>
                      <a:lnTo>
                        <a:pt x="336" y="111"/>
                      </a:lnTo>
                      <a:lnTo>
                        <a:pt x="349" y="111"/>
                      </a:lnTo>
                      <a:lnTo>
                        <a:pt x="359" y="111"/>
                      </a:lnTo>
                      <a:lnTo>
                        <a:pt x="370" y="111"/>
                      </a:lnTo>
                      <a:lnTo>
                        <a:pt x="382" y="111"/>
                      </a:lnTo>
                      <a:lnTo>
                        <a:pt x="395" y="113"/>
                      </a:lnTo>
                      <a:lnTo>
                        <a:pt x="405" y="111"/>
                      </a:lnTo>
                      <a:lnTo>
                        <a:pt x="416" y="111"/>
                      </a:lnTo>
                      <a:lnTo>
                        <a:pt x="427" y="111"/>
                      </a:lnTo>
                      <a:lnTo>
                        <a:pt x="439" y="111"/>
                      </a:lnTo>
                      <a:lnTo>
                        <a:pt x="448" y="109"/>
                      </a:lnTo>
                      <a:lnTo>
                        <a:pt x="458" y="109"/>
                      </a:lnTo>
                      <a:lnTo>
                        <a:pt x="467" y="109"/>
                      </a:lnTo>
                      <a:lnTo>
                        <a:pt x="479" y="109"/>
                      </a:lnTo>
                      <a:lnTo>
                        <a:pt x="494" y="107"/>
                      </a:lnTo>
                      <a:lnTo>
                        <a:pt x="509" y="105"/>
                      </a:lnTo>
                      <a:lnTo>
                        <a:pt x="524" y="105"/>
                      </a:lnTo>
                      <a:lnTo>
                        <a:pt x="538" y="105"/>
                      </a:lnTo>
                      <a:lnTo>
                        <a:pt x="547" y="103"/>
                      </a:lnTo>
                      <a:lnTo>
                        <a:pt x="555" y="103"/>
                      </a:lnTo>
                      <a:lnTo>
                        <a:pt x="558" y="103"/>
                      </a:lnTo>
                      <a:lnTo>
                        <a:pt x="562" y="103"/>
                      </a:lnTo>
                      <a:lnTo>
                        <a:pt x="220" y="38"/>
                      </a:lnTo>
                      <a:lnTo>
                        <a:pt x="243" y="10"/>
                      </a:lnTo>
                      <a:lnTo>
                        <a:pt x="334" y="18"/>
                      </a:lnTo>
                      <a:lnTo>
                        <a:pt x="380" y="0"/>
                      </a:lnTo>
                      <a:lnTo>
                        <a:pt x="479" y="38"/>
                      </a:lnTo>
                      <a:lnTo>
                        <a:pt x="963" y="61"/>
                      </a:lnTo>
                      <a:lnTo>
                        <a:pt x="941" y="192"/>
                      </a:lnTo>
                      <a:lnTo>
                        <a:pt x="935" y="190"/>
                      </a:lnTo>
                      <a:lnTo>
                        <a:pt x="925" y="190"/>
                      </a:lnTo>
                      <a:lnTo>
                        <a:pt x="918" y="189"/>
                      </a:lnTo>
                      <a:lnTo>
                        <a:pt x="910" y="189"/>
                      </a:lnTo>
                      <a:lnTo>
                        <a:pt x="901" y="189"/>
                      </a:lnTo>
                      <a:lnTo>
                        <a:pt x="891" y="189"/>
                      </a:lnTo>
                      <a:lnTo>
                        <a:pt x="878" y="187"/>
                      </a:lnTo>
                      <a:lnTo>
                        <a:pt x="866" y="187"/>
                      </a:lnTo>
                      <a:lnTo>
                        <a:pt x="851" y="185"/>
                      </a:lnTo>
                      <a:lnTo>
                        <a:pt x="836" y="185"/>
                      </a:lnTo>
                      <a:lnTo>
                        <a:pt x="819" y="185"/>
                      </a:lnTo>
                      <a:lnTo>
                        <a:pt x="804" y="185"/>
                      </a:lnTo>
                      <a:lnTo>
                        <a:pt x="794" y="185"/>
                      </a:lnTo>
                      <a:lnTo>
                        <a:pt x="787" y="185"/>
                      </a:lnTo>
                      <a:lnTo>
                        <a:pt x="775" y="185"/>
                      </a:lnTo>
                      <a:lnTo>
                        <a:pt x="768" y="185"/>
                      </a:lnTo>
                      <a:lnTo>
                        <a:pt x="756" y="183"/>
                      </a:lnTo>
                      <a:lnTo>
                        <a:pt x="747" y="183"/>
                      </a:lnTo>
                      <a:lnTo>
                        <a:pt x="737" y="181"/>
                      </a:lnTo>
                      <a:lnTo>
                        <a:pt x="728" y="181"/>
                      </a:lnTo>
                      <a:lnTo>
                        <a:pt x="718" y="179"/>
                      </a:lnTo>
                      <a:lnTo>
                        <a:pt x="709" y="179"/>
                      </a:lnTo>
                      <a:lnTo>
                        <a:pt x="699" y="177"/>
                      </a:lnTo>
                      <a:lnTo>
                        <a:pt x="690" y="177"/>
                      </a:lnTo>
                      <a:lnTo>
                        <a:pt x="678" y="175"/>
                      </a:lnTo>
                      <a:lnTo>
                        <a:pt x="667" y="175"/>
                      </a:lnTo>
                      <a:lnTo>
                        <a:pt x="657" y="175"/>
                      </a:lnTo>
                      <a:lnTo>
                        <a:pt x="648" y="175"/>
                      </a:lnTo>
                      <a:lnTo>
                        <a:pt x="636" y="173"/>
                      </a:lnTo>
                      <a:lnTo>
                        <a:pt x="627" y="173"/>
                      </a:lnTo>
                      <a:lnTo>
                        <a:pt x="617" y="173"/>
                      </a:lnTo>
                      <a:lnTo>
                        <a:pt x="608" y="173"/>
                      </a:lnTo>
                      <a:lnTo>
                        <a:pt x="597" y="171"/>
                      </a:lnTo>
                      <a:lnTo>
                        <a:pt x="585" y="171"/>
                      </a:lnTo>
                      <a:lnTo>
                        <a:pt x="574" y="170"/>
                      </a:lnTo>
                      <a:lnTo>
                        <a:pt x="564" y="170"/>
                      </a:lnTo>
                      <a:lnTo>
                        <a:pt x="553" y="168"/>
                      </a:lnTo>
                      <a:lnTo>
                        <a:pt x="543" y="168"/>
                      </a:lnTo>
                      <a:lnTo>
                        <a:pt x="534" y="166"/>
                      </a:lnTo>
                      <a:lnTo>
                        <a:pt x="524" y="166"/>
                      </a:lnTo>
                      <a:lnTo>
                        <a:pt x="513" y="166"/>
                      </a:lnTo>
                      <a:lnTo>
                        <a:pt x="503" y="166"/>
                      </a:lnTo>
                      <a:lnTo>
                        <a:pt x="492" y="164"/>
                      </a:lnTo>
                      <a:lnTo>
                        <a:pt x="482" y="164"/>
                      </a:lnTo>
                      <a:lnTo>
                        <a:pt x="473" y="162"/>
                      </a:lnTo>
                      <a:lnTo>
                        <a:pt x="463" y="162"/>
                      </a:lnTo>
                      <a:lnTo>
                        <a:pt x="454" y="162"/>
                      </a:lnTo>
                      <a:lnTo>
                        <a:pt x="446" y="162"/>
                      </a:lnTo>
                      <a:lnTo>
                        <a:pt x="437" y="160"/>
                      </a:lnTo>
                      <a:lnTo>
                        <a:pt x="427" y="158"/>
                      </a:lnTo>
                      <a:lnTo>
                        <a:pt x="418" y="156"/>
                      </a:lnTo>
                      <a:lnTo>
                        <a:pt x="408" y="156"/>
                      </a:lnTo>
                      <a:lnTo>
                        <a:pt x="399" y="156"/>
                      </a:lnTo>
                      <a:lnTo>
                        <a:pt x="389" y="154"/>
                      </a:lnTo>
                      <a:lnTo>
                        <a:pt x="380" y="154"/>
                      </a:lnTo>
                      <a:lnTo>
                        <a:pt x="372" y="154"/>
                      </a:lnTo>
                      <a:lnTo>
                        <a:pt x="355" y="151"/>
                      </a:lnTo>
                      <a:lnTo>
                        <a:pt x="340" y="149"/>
                      </a:lnTo>
                      <a:lnTo>
                        <a:pt x="325" y="145"/>
                      </a:lnTo>
                      <a:lnTo>
                        <a:pt x="309" y="145"/>
                      </a:lnTo>
                      <a:lnTo>
                        <a:pt x="294" y="143"/>
                      </a:lnTo>
                      <a:lnTo>
                        <a:pt x="279" y="141"/>
                      </a:lnTo>
                      <a:lnTo>
                        <a:pt x="268" y="139"/>
                      </a:lnTo>
                      <a:lnTo>
                        <a:pt x="256" y="137"/>
                      </a:lnTo>
                      <a:lnTo>
                        <a:pt x="241" y="135"/>
                      </a:lnTo>
                      <a:lnTo>
                        <a:pt x="230" y="135"/>
                      </a:lnTo>
                      <a:lnTo>
                        <a:pt x="220" y="132"/>
                      </a:lnTo>
                      <a:lnTo>
                        <a:pt x="211" y="132"/>
                      </a:lnTo>
                      <a:lnTo>
                        <a:pt x="201" y="128"/>
                      </a:lnTo>
                      <a:lnTo>
                        <a:pt x="190" y="126"/>
                      </a:lnTo>
                      <a:lnTo>
                        <a:pt x="182" y="124"/>
                      </a:lnTo>
                      <a:lnTo>
                        <a:pt x="175" y="124"/>
                      </a:lnTo>
                      <a:lnTo>
                        <a:pt x="159" y="120"/>
                      </a:lnTo>
                      <a:lnTo>
                        <a:pt x="150" y="118"/>
                      </a:lnTo>
                      <a:lnTo>
                        <a:pt x="140" y="116"/>
                      </a:lnTo>
                      <a:lnTo>
                        <a:pt x="135" y="114"/>
                      </a:lnTo>
                      <a:lnTo>
                        <a:pt x="131" y="114"/>
                      </a:lnTo>
                      <a:lnTo>
                        <a:pt x="91" y="132"/>
                      </a:lnTo>
                      <a:lnTo>
                        <a:pt x="0" y="86"/>
                      </a:lnTo>
                      <a:lnTo>
                        <a:pt x="72" y="69"/>
                      </a:lnTo>
                      <a:close/>
                    </a:path>
                  </a:pathLst>
                </a:custGeom>
                <a:solidFill>
                  <a:srgbClr val="594C4C"/>
                </a:solidFill>
                <a:ln w="9525">
                  <a:noFill/>
                  <a:round/>
                  <a:headEnd/>
                  <a:tailEnd/>
                </a:ln>
              </p:spPr>
              <p:txBody>
                <a:bodyPr/>
                <a:lstStyle/>
                <a:p>
                  <a:endParaRPr lang="en-US"/>
                </a:p>
              </p:txBody>
            </p:sp>
            <p:sp>
              <p:nvSpPr>
                <p:cNvPr id="20497" name="Freeform 10"/>
                <p:cNvSpPr>
                  <a:spLocks/>
                </p:cNvSpPr>
                <p:nvPr/>
              </p:nvSpPr>
              <p:spPr bwMode="auto">
                <a:xfrm>
                  <a:off x="2278" y="1602"/>
                  <a:ext cx="397" cy="445"/>
                </a:xfrm>
                <a:custGeom>
                  <a:avLst/>
                  <a:gdLst>
                    <a:gd name="T0" fmla="*/ 15 w 794"/>
                    <a:gd name="T1" fmla="*/ 0 h 891"/>
                    <a:gd name="T2" fmla="*/ 15 w 794"/>
                    <a:gd name="T3" fmla="*/ 3 h 891"/>
                    <a:gd name="T4" fmla="*/ 14 w 794"/>
                    <a:gd name="T5" fmla="*/ 7 h 891"/>
                    <a:gd name="T6" fmla="*/ 14 w 794"/>
                    <a:gd name="T7" fmla="*/ 11 h 891"/>
                    <a:gd name="T8" fmla="*/ 13 w 794"/>
                    <a:gd name="T9" fmla="*/ 16 h 891"/>
                    <a:gd name="T10" fmla="*/ 13 w 794"/>
                    <a:gd name="T11" fmla="*/ 23 h 891"/>
                    <a:gd name="T12" fmla="*/ 12 w 794"/>
                    <a:gd name="T13" fmla="*/ 30 h 891"/>
                    <a:gd name="T14" fmla="*/ 12 w 794"/>
                    <a:gd name="T15" fmla="*/ 38 h 891"/>
                    <a:gd name="T16" fmla="*/ 12 w 794"/>
                    <a:gd name="T17" fmla="*/ 47 h 891"/>
                    <a:gd name="T18" fmla="*/ 11 w 794"/>
                    <a:gd name="T19" fmla="*/ 56 h 891"/>
                    <a:gd name="T20" fmla="*/ 10 w 794"/>
                    <a:gd name="T21" fmla="*/ 65 h 891"/>
                    <a:gd name="T22" fmla="*/ 9 w 794"/>
                    <a:gd name="T23" fmla="*/ 75 h 891"/>
                    <a:gd name="T24" fmla="*/ 9 w 794"/>
                    <a:gd name="T25" fmla="*/ 86 h 891"/>
                    <a:gd name="T26" fmla="*/ 8 w 794"/>
                    <a:gd name="T27" fmla="*/ 96 h 891"/>
                    <a:gd name="T28" fmla="*/ 7 w 794"/>
                    <a:gd name="T29" fmla="*/ 107 h 891"/>
                    <a:gd name="T30" fmla="*/ 6 w 794"/>
                    <a:gd name="T31" fmla="*/ 117 h 891"/>
                    <a:gd name="T32" fmla="*/ 6 w 794"/>
                    <a:gd name="T33" fmla="*/ 127 h 891"/>
                    <a:gd name="T34" fmla="*/ 5 w 794"/>
                    <a:gd name="T35" fmla="*/ 138 h 891"/>
                    <a:gd name="T36" fmla="*/ 3 w 794"/>
                    <a:gd name="T37" fmla="*/ 148 h 891"/>
                    <a:gd name="T38" fmla="*/ 3 w 794"/>
                    <a:gd name="T39" fmla="*/ 157 h 891"/>
                    <a:gd name="T40" fmla="*/ 3 w 794"/>
                    <a:gd name="T41" fmla="*/ 167 h 891"/>
                    <a:gd name="T42" fmla="*/ 2 w 794"/>
                    <a:gd name="T43" fmla="*/ 176 h 891"/>
                    <a:gd name="T44" fmla="*/ 2 w 794"/>
                    <a:gd name="T45" fmla="*/ 185 h 891"/>
                    <a:gd name="T46" fmla="*/ 2 w 794"/>
                    <a:gd name="T47" fmla="*/ 192 h 891"/>
                    <a:gd name="T48" fmla="*/ 1 w 794"/>
                    <a:gd name="T49" fmla="*/ 200 h 891"/>
                    <a:gd name="T50" fmla="*/ 0 w 794"/>
                    <a:gd name="T51" fmla="*/ 206 h 891"/>
                    <a:gd name="T52" fmla="*/ 0 w 794"/>
                    <a:gd name="T53" fmla="*/ 211 h 891"/>
                    <a:gd name="T54" fmla="*/ 0 w 794"/>
                    <a:gd name="T55" fmla="*/ 217 h 891"/>
                    <a:gd name="T56" fmla="*/ 0 w 794"/>
                    <a:gd name="T57" fmla="*/ 221 h 891"/>
                    <a:gd name="T58" fmla="*/ 1 w 794"/>
                    <a:gd name="T59" fmla="*/ 221 h 891"/>
                    <a:gd name="T60" fmla="*/ 6 w 794"/>
                    <a:gd name="T61" fmla="*/ 217 h 891"/>
                    <a:gd name="T62" fmla="*/ 12 w 794"/>
                    <a:gd name="T63" fmla="*/ 214 h 891"/>
                    <a:gd name="T64" fmla="*/ 17 w 794"/>
                    <a:gd name="T65" fmla="*/ 211 h 891"/>
                    <a:gd name="T66" fmla="*/ 22 w 794"/>
                    <a:gd name="T67" fmla="*/ 207 h 891"/>
                    <a:gd name="T68" fmla="*/ 29 w 794"/>
                    <a:gd name="T69" fmla="*/ 204 h 891"/>
                    <a:gd name="T70" fmla="*/ 36 w 794"/>
                    <a:gd name="T71" fmla="*/ 200 h 891"/>
                    <a:gd name="T72" fmla="*/ 44 w 794"/>
                    <a:gd name="T73" fmla="*/ 196 h 891"/>
                    <a:gd name="T74" fmla="*/ 50 w 794"/>
                    <a:gd name="T75" fmla="*/ 192 h 891"/>
                    <a:gd name="T76" fmla="*/ 59 w 794"/>
                    <a:gd name="T77" fmla="*/ 187 h 891"/>
                    <a:gd name="T78" fmla="*/ 69 w 794"/>
                    <a:gd name="T79" fmla="*/ 182 h 891"/>
                    <a:gd name="T80" fmla="*/ 77 w 794"/>
                    <a:gd name="T81" fmla="*/ 177 h 891"/>
                    <a:gd name="T82" fmla="*/ 86 w 794"/>
                    <a:gd name="T83" fmla="*/ 172 h 891"/>
                    <a:gd name="T84" fmla="*/ 96 w 794"/>
                    <a:gd name="T85" fmla="*/ 168 h 891"/>
                    <a:gd name="T86" fmla="*/ 105 w 794"/>
                    <a:gd name="T87" fmla="*/ 162 h 891"/>
                    <a:gd name="T88" fmla="*/ 113 w 794"/>
                    <a:gd name="T89" fmla="*/ 157 h 891"/>
                    <a:gd name="T90" fmla="*/ 123 w 794"/>
                    <a:gd name="T91" fmla="*/ 152 h 891"/>
                    <a:gd name="T92" fmla="*/ 132 w 794"/>
                    <a:gd name="T93" fmla="*/ 148 h 891"/>
                    <a:gd name="T94" fmla="*/ 141 w 794"/>
                    <a:gd name="T95" fmla="*/ 143 h 891"/>
                    <a:gd name="T96" fmla="*/ 149 w 794"/>
                    <a:gd name="T97" fmla="*/ 138 h 891"/>
                    <a:gd name="T98" fmla="*/ 157 w 794"/>
                    <a:gd name="T99" fmla="*/ 134 h 891"/>
                    <a:gd name="T100" fmla="*/ 164 w 794"/>
                    <a:gd name="T101" fmla="*/ 130 h 891"/>
                    <a:gd name="T102" fmla="*/ 171 w 794"/>
                    <a:gd name="T103" fmla="*/ 127 h 891"/>
                    <a:gd name="T104" fmla="*/ 178 w 794"/>
                    <a:gd name="T105" fmla="*/ 123 h 891"/>
                    <a:gd name="T106" fmla="*/ 183 w 794"/>
                    <a:gd name="T107" fmla="*/ 120 h 891"/>
                    <a:gd name="T108" fmla="*/ 188 w 794"/>
                    <a:gd name="T109" fmla="*/ 118 h 891"/>
                    <a:gd name="T110" fmla="*/ 194 w 794"/>
                    <a:gd name="T111" fmla="*/ 114 h 891"/>
                    <a:gd name="T112" fmla="*/ 198 w 794"/>
                    <a:gd name="T113" fmla="*/ 113 h 891"/>
                    <a:gd name="T114" fmla="*/ 195 w 794"/>
                    <a:gd name="T115" fmla="*/ 0 h 891"/>
                    <a:gd name="T116" fmla="*/ 17 w 794"/>
                    <a:gd name="T117" fmla="*/ 0 h 8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794"/>
                    <a:gd name="T178" fmla="*/ 0 h 891"/>
                    <a:gd name="T179" fmla="*/ 794 w 794"/>
                    <a:gd name="T180" fmla="*/ 891 h 891"/>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794" h="891">
                      <a:moveTo>
                        <a:pt x="65" y="0"/>
                      </a:moveTo>
                      <a:lnTo>
                        <a:pt x="63" y="0"/>
                      </a:lnTo>
                      <a:lnTo>
                        <a:pt x="63" y="9"/>
                      </a:lnTo>
                      <a:lnTo>
                        <a:pt x="61" y="13"/>
                      </a:lnTo>
                      <a:lnTo>
                        <a:pt x="61" y="21"/>
                      </a:lnTo>
                      <a:lnTo>
                        <a:pt x="59" y="28"/>
                      </a:lnTo>
                      <a:lnTo>
                        <a:pt x="59" y="38"/>
                      </a:lnTo>
                      <a:lnTo>
                        <a:pt x="57" y="45"/>
                      </a:lnTo>
                      <a:lnTo>
                        <a:pt x="55" y="57"/>
                      </a:lnTo>
                      <a:lnTo>
                        <a:pt x="55" y="66"/>
                      </a:lnTo>
                      <a:lnTo>
                        <a:pt x="55" y="79"/>
                      </a:lnTo>
                      <a:lnTo>
                        <a:pt x="53" y="93"/>
                      </a:lnTo>
                      <a:lnTo>
                        <a:pt x="53" y="108"/>
                      </a:lnTo>
                      <a:lnTo>
                        <a:pt x="51" y="121"/>
                      </a:lnTo>
                      <a:lnTo>
                        <a:pt x="51" y="140"/>
                      </a:lnTo>
                      <a:lnTo>
                        <a:pt x="47" y="154"/>
                      </a:lnTo>
                      <a:lnTo>
                        <a:pt x="47" y="171"/>
                      </a:lnTo>
                      <a:lnTo>
                        <a:pt x="45" y="188"/>
                      </a:lnTo>
                      <a:lnTo>
                        <a:pt x="45" y="207"/>
                      </a:lnTo>
                      <a:lnTo>
                        <a:pt x="44" y="224"/>
                      </a:lnTo>
                      <a:lnTo>
                        <a:pt x="42" y="243"/>
                      </a:lnTo>
                      <a:lnTo>
                        <a:pt x="40" y="262"/>
                      </a:lnTo>
                      <a:lnTo>
                        <a:pt x="40" y="283"/>
                      </a:lnTo>
                      <a:lnTo>
                        <a:pt x="36" y="302"/>
                      </a:lnTo>
                      <a:lnTo>
                        <a:pt x="36" y="323"/>
                      </a:lnTo>
                      <a:lnTo>
                        <a:pt x="34" y="344"/>
                      </a:lnTo>
                      <a:lnTo>
                        <a:pt x="34" y="364"/>
                      </a:lnTo>
                      <a:lnTo>
                        <a:pt x="32" y="385"/>
                      </a:lnTo>
                      <a:lnTo>
                        <a:pt x="30" y="408"/>
                      </a:lnTo>
                      <a:lnTo>
                        <a:pt x="28" y="429"/>
                      </a:lnTo>
                      <a:lnTo>
                        <a:pt x="28" y="450"/>
                      </a:lnTo>
                      <a:lnTo>
                        <a:pt x="26" y="471"/>
                      </a:lnTo>
                      <a:lnTo>
                        <a:pt x="25" y="492"/>
                      </a:lnTo>
                      <a:lnTo>
                        <a:pt x="23" y="511"/>
                      </a:lnTo>
                      <a:lnTo>
                        <a:pt x="21" y="534"/>
                      </a:lnTo>
                      <a:lnTo>
                        <a:pt x="17" y="553"/>
                      </a:lnTo>
                      <a:lnTo>
                        <a:pt x="17" y="573"/>
                      </a:lnTo>
                      <a:lnTo>
                        <a:pt x="15" y="592"/>
                      </a:lnTo>
                      <a:lnTo>
                        <a:pt x="15" y="613"/>
                      </a:lnTo>
                      <a:lnTo>
                        <a:pt x="13" y="630"/>
                      </a:lnTo>
                      <a:lnTo>
                        <a:pt x="11" y="651"/>
                      </a:lnTo>
                      <a:lnTo>
                        <a:pt x="9" y="670"/>
                      </a:lnTo>
                      <a:lnTo>
                        <a:pt x="9" y="689"/>
                      </a:lnTo>
                      <a:lnTo>
                        <a:pt x="7" y="706"/>
                      </a:lnTo>
                      <a:lnTo>
                        <a:pt x="6" y="724"/>
                      </a:lnTo>
                      <a:lnTo>
                        <a:pt x="6" y="741"/>
                      </a:lnTo>
                      <a:lnTo>
                        <a:pt x="6" y="758"/>
                      </a:lnTo>
                      <a:lnTo>
                        <a:pt x="6" y="771"/>
                      </a:lnTo>
                      <a:lnTo>
                        <a:pt x="4" y="786"/>
                      </a:lnTo>
                      <a:lnTo>
                        <a:pt x="2" y="800"/>
                      </a:lnTo>
                      <a:lnTo>
                        <a:pt x="2" y="813"/>
                      </a:lnTo>
                      <a:lnTo>
                        <a:pt x="0" y="824"/>
                      </a:lnTo>
                      <a:lnTo>
                        <a:pt x="0" y="836"/>
                      </a:lnTo>
                      <a:lnTo>
                        <a:pt x="0" y="845"/>
                      </a:lnTo>
                      <a:lnTo>
                        <a:pt x="0" y="855"/>
                      </a:lnTo>
                      <a:lnTo>
                        <a:pt x="0" y="870"/>
                      </a:lnTo>
                      <a:lnTo>
                        <a:pt x="0" y="881"/>
                      </a:lnTo>
                      <a:lnTo>
                        <a:pt x="0" y="887"/>
                      </a:lnTo>
                      <a:lnTo>
                        <a:pt x="2" y="891"/>
                      </a:lnTo>
                      <a:lnTo>
                        <a:pt x="4" y="885"/>
                      </a:lnTo>
                      <a:lnTo>
                        <a:pt x="9" y="881"/>
                      </a:lnTo>
                      <a:lnTo>
                        <a:pt x="21" y="870"/>
                      </a:lnTo>
                      <a:lnTo>
                        <a:pt x="36" y="862"/>
                      </a:lnTo>
                      <a:lnTo>
                        <a:pt x="45" y="857"/>
                      </a:lnTo>
                      <a:lnTo>
                        <a:pt x="55" y="851"/>
                      </a:lnTo>
                      <a:lnTo>
                        <a:pt x="65" y="845"/>
                      </a:lnTo>
                      <a:lnTo>
                        <a:pt x="76" y="839"/>
                      </a:lnTo>
                      <a:lnTo>
                        <a:pt x="87" y="830"/>
                      </a:lnTo>
                      <a:lnTo>
                        <a:pt x="101" y="824"/>
                      </a:lnTo>
                      <a:lnTo>
                        <a:pt x="116" y="819"/>
                      </a:lnTo>
                      <a:lnTo>
                        <a:pt x="129" y="811"/>
                      </a:lnTo>
                      <a:lnTo>
                        <a:pt x="142" y="801"/>
                      </a:lnTo>
                      <a:lnTo>
                        <a:pt x="156" y="794"/>
                      </a:lnTo>
                      <a:lnTo>
                        <a:pt x="173" y="786"/>
                      </a:lnTo>
                      <a:lnTo>
                        <a:pt x="188" y="779"/>
                      </a:lnTo>
                      <a:lnTo>
                        <a:pt x="203" y="769"/>
                      </a:lnTo>
                      <a:lnTo>
                        <a:pt x="220" y="760"/>
                      </a:lnTo>
                      <a:lnTo>
                        <a:pt x="236" y="750"/>
                      </a:lnTo>
                      <a:lnTo>
                        <a:pt x="255" y="741"/>
                      </a:lnTo>
                      <a:lnTo>
                        <a:pt x="274" y="731"/>
                      </a:lnTo>
                      <a:lnTo>
                        <a:pt x="291" y="720"/>
                      </a:lnTo>
                      <a:lnTo>
                        <a:pt x="308" y="710"/>
                      </a:lnTo>
                      <a:lnTo>
                        <a:pt x="327" y="701"/>
                      </a:lnTo>
                      <a:lnTo>
                        <a:pt x="344" y="691"/>
                      </a:lnTo>
                      <a:lnTo>
                        <a:pt x="363" y="682"/>
                      </a:lnTo>
                      <a:lnTo>
                        <a:pt x="384" y="672"/>
                      </a:lnTo>
                      <a:lnTo>
                        <a:pt x="403" y="663"/>
                      </a:lnTo>
                      <a:lnTo>
                        <a:pt x="420" y="651"/>
                      </a:lnTo>
                      <a:lnTo>
                        <a:pt x="437" y="642"/>
                      </a:lnTo>
                      <a:lnTo>
                        <a:pt x="454" y="630"/>
                      </a:lnTo>
                      <a:lnTo>
                        <a:pt x="473" y="621"/>
                      </a:lnTo>
                      <a:lnTo>
                        <a:pt x="492" y="611"/>
                      </a:lnTo>
                      <a:lnTo>
                        <a:pt x="509" y="602"/>
                      </a:lnTo>
                      <a:lnTo>
                        <a:pt x="526" y="592"/>
                      </a:lnTo>
                      <a:lnTo>
                        <a:pt x="545" y="583"/>
                      </a:lnTo>
                      <a:lnTo>
                        <a:pt x="562" y="573"/>
                      </a:lnTo>
                      <a:lnTo>
                        <a:pt x="578" y="564"/>
                      </a:lnTo>
                      <a:lnTo>
                        <a:pt x="593" y="554"/>
                      </a:lnTo>
                      <a:lnTo>
                        <a:pt x="612" y="547"/>
                      </a:lnTo>
                      <a:lnTo>
                        <a:pt x="625" y="537"/>
                      </a:lnTo>
                      <a:lnTo>
                        <a:pt x="642" y="530"/>
                      </a:lnTo>
                      <a:lnTo>
                        <a:pt x="656" y="522"/>
                      </a:lnTo>
                      <a:lnTo>
                        <a:pt x="671" y="516"/>
                      </a:lnTo>
                      <a:lnTo>
                        <a:pt x="684" y="509"/>
                      </a:lnTo>
                      <a:lnTo>
                        <a:pt x="697" y="501"/>
                      </a:lnTo>
                      <a:lnTo>
                        <a:pt x="709" y="494"/>
                      </a:lnTo>
                      <a:lnTo>
                        <a:pt x="720" y="490"/>
                      </a:lnTo>
                      <a:lnTo>
                        <a:pt x="732" y="482"/>
                      </a:lnTo>
                      <a:lnTo>
                        <a:pt x="741" y="478"/>
                      </a:lnTo>
                      <a:lnTo>
                        <a:pt x="751" y="473"/>
                      </a:lnTo>
                      <a:lnTo>
                        <a:pt x="760" y="471"/>
                      </a:lnTo>
                      <a:lnTo>
                        <a:pt x="773" y="459"/>
                      </a:lnTo>
                      <a:lnTo>
                        <a:pt x="785" y="456"/>
                      </a:lnTo>
                      <a:lnTo>
                        <a:pt x="791" y="452"/>
                      </a:lnTo>
                      <a:lnTo>
                        <a:pt x="794" y="452"/>
                      </a:lnTo>
                      <a:lnTo>
                        <a:pt x="779" y="0"/>
                      </a:lnTo>
                      <a:lnTo>
                        <a:pt x="65" y="0"/>
                      </a:lnTo>
                      <a:close/>
                    </a:path>
                  </a:pathLst>
                </a:custGeom>
                <a:solidFill>
                  <a:srgbClr val="7A94A8"/>
                </a:solidFill>
                <a:ln w="9525">
                  <a:noFill/>
                  <a:round/>
                  <a:headEnd/>
                  <a:tailEnd/>
                </a:ln>
              </p:spPr>
              <p:txBody>
                <a:bodyPr/>
                <a:lstStyle/>
                <a:p>
                  <a:endParaRPr lang="en-US"/>
                </a:p>
              </p:txBody>
            </p:sp>
            <p:sp>
              <p:nvSpPr>
                <p:cNvPr id="20498" name="Freeform 11"/>
                <p:cNvSpPr>
                  <a:spLocks/>
                </p:cNvSpPr>
                <p:nvPr/>
              </p:nvSpPr>
              <p:spPr bwMode="auto">
                <a:xfrm>
                  <a:off x="2727" y="2766"/>
                  <a:ext cx="220" cy="232"/>
                </a:xfrm>
                <a:custGeom>
                  <a:avLst/>
                  <a:gdLst>
                    <a:gd name="T0" fmla="*/ 0 w 439"/>
                    <a:gd name="T1" fmla="*/ 98 h 466"/>
                    <a:gd name="T2" fmla="*/ 110 w 439"/>
                    <a:gd name="T3" fmla="*/ 0 h 466"/>
                    <a:gd name="T4" fmla="*/ 109 w 439"/>
                    <a:gd name="T5" fmla="*/ 86 h 466"/>
                    <a:gd name="T6" fmla="*/ 49 w 439"/>
                    <a:gd name="T7" fmla="*/ 91 h 466"/>
                    <a:gd name="T8" fmla="*/ 110 w 439"/>
                    <a:gd name="T9" fmla="*/ 116 h 466"/>
                    <a:gd name="T10" fmla="*/ 23 w 439"/>
                    <a:gd name="T11" fmla="*/ 116 h 466"/>
                    <a:gd name="T12" fmla="*/ 6 w 439"/>
                    <a:gd name="T13" fmla="*/ 111 h 466"/>
                    <a:gd name="T14" fmla="*/ 0 w 439"/>
                    <a:gd name="T15" fmla="*/ 98 h 466"/>
                    <a:gd name="T16" fmla="*/ 0 w 439"/>
                    <a:gd name="T17" fmla="*/ 98 h 4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39"/>
                    <a:gd name="T28" fmla="*/ 0 h 466"/>
                    <a:gd name="T29" fmla="*/ 439 w 439"/>
                    <a:gd name="T30" fmla="*/ 466 h 4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39" h="466">
                      <a:moveTo>
                        <a:pt x="0" y="395"/>
                      </a:moveTo>
                      <a:lnTo>
                        <a:pt x="439" y="0"/>
                      </a:lnTo>
                      <a:lnTo>
                        <a:pt x="433" y="346"/>
                      </a:lnTo>
                      <a:lnTo>
                        <a:pt x="194" y="365"/>
                      </a:lnTo>
                      <a:lnTo>
                        <a:pt x="439" y="466"/>
                      </a:lnTo>
                      <a:lnTo>
                        <a:pt x="91" y="466"/>
                      </a:lnTo>
                      <a:lnTo>
                        <a:pt x="21" y="445"/>
                      </a:lnTo>
                      <a:lnTo>
                        <a:pt x="0" y="395"/>
                      </a:lnTo>
                      <a:close/>
                    </a:path>
                  </a:pathLst>
                </a:custGeom>
                <a:solidFill>
                  <a:srgbClr val="594C4C"/>
                </a:solidFill>
                <a:ln w="9525">
                  <a:noFill/>
                  <a:round/>
                  <a:headEnd/>
                  <a:tailEnd/>
                </a:ln>
              </p:spPr>
              <p:txBody>
                <a:bodyPr/>
                <a:lstStyle/>
                <a:p>
                  <a:endParaRPr lang="en-US"/>
                </a:p>
              </p:txBody>
            </p:sp>
            <p:sp>
              <p:nvSpPr>
                <p:cNvPr id="20499" name="Freeform 12"/>
                <p:cNvSpPr>
                  <a:spLocks/>
                </p:cNvSpPr>
                <p:nvPr/>
              </p:nvSpPr>
              <p:spPr bwMode="auto">
                <a:xfrm>
                  <a:off x="575" y="1716"/>
                  <a:ext cx="335" cy="590"/>
                </a:xfrm>
                <a:custGeom>
                  <a:avLst/>
                  <a:gdLst>
                    <a:gd name="T0" fmla="*/ 0 w 671"/>
                    <a:gd name="T1" fmla="*/ 12 h 1179"/>
                    <a:gd name="T2" fmla="*/ 164 w 671"/>
                    <a:gd name="T3" fmla="*/ 0 h 1179"/>
                    <a:gd name="T4" fmla="*/ 167 w 671"/>
                    <a:gd name="T5" fmla="*/ 243 h 1179"/>
                    <a:gd name="T6" fmla="*/ 0 w 671"/>
                    <a:gd name="T7" fmla="*/ 295 h 1179"/>
                    <a:gd name="T8" fmla="*/ 0 w 671"/>
                    <a:gd name="T9" fmla="*/ 12 h 1179"/>
                    <a:gd name="T10" fmla="*/ 0 w 671"/>
                    <a:gd name="T11" fmla="*/ 12 h 1179"/>
                    <a:gd name="T12" fmla="*/ 0 60000 65536"/>
                    <a:gd name="T13" fmla="*/ 0 60000 65536"/>
                    <a:gd name="T14" fmla="*/ 0 60000 65536"/>
                    <a:gd name="T15" fmla="*/ 0 60000 65536"/>
                    <a:gd name="T16" fmla="*/ 0 60000 65536"/>
                    <a:gd name="T17" fmla="*/ 0 60000 65536"/>
                    <a:gd name="T18" fmla="*/ 0 w 671"/>
                    <a:gd name="T19" fmla="*/ 0 h 1179"/>
                    <a:gd name="T20" fmla="*/ 671 w 671"/>
                    <a:gd name="T21" fmla="*/ 1179 h 1179"/>
                  </a:gdLst>
                  <a:ahLst/>
                  <a:cxnLst>
                    <a:cxn ang="T12">
                      <a:pos x="T0" y="T1"/>
                    </a:cxn>
                    <a:cxn ang="T13">
                      <a:pos x="T2" y="T3"/>
                    </a:cxn>
                    <a:cxn ang="T14">
                      <a:pos x="T4" y="T5"/>
                    </a:cxn>
                    <a:cxn ang="T15">
                      <a:pos x="T6" y="T7"/>
                    </a:cxn>
                    <a:cxn ang="T16">
                      <a:pos x="T8" y="T9"/>
                    </a:cxn>
                    <a:cxn ang="T17">
                      <a:pos x="T10" y="T11"/>
                    </a:cxn>
                  </a:cxnLst>
                  <a:rect l="T18" t="T19" r="T20" b="T21"/>
                  <a:pathLst>
                    <a:path w="671" h="1179">
                      <a:moveTo>
                        <a:pt x="0" y="45"/>
                      </a:moveTo>
                      <a:lnTo>
                        <a:pt x="656" y="0"/>
                      </a:lnTo>
                      <a:lnTo>
                        <a:pt x="671" y="972"/>
                      </a:lnTo>
                      <a:lnTo>
                        <a:pt x="0" y="1179"/>
                      </a:lnTo>
                      <a:lnTo>
                        <a:pt x="0" y="45"/>
                      </a:lnTo>
                      <a:close/>
                    </a:path>
                  </a:pathLst>
                </a:custGeom>
                <a:solidFill>
                  <a:srgbClr val="B3B3B3"/>
                </a:solidFill>
                <a:ln w="9525">
                  <a:noFill/>
                  <a:round/>
                  <a:headEnd/>
                  <a:tailEnd/>
                </a:ln>
              </p:spPr>
              <p:txBody>
                <a:bodyPr/>
                <a:lstStyle/>
                <a:p>
                  <a:endParaRPr lang="en-US"/>
                </a:p>
              </p:txBody>
            </p:sp>
            <p:sp>
              <p:nvSpPr>
                <p:cNvPr id="20500" name="Freeform 13"/>
                <p:cNvSpPr>
                  <a:spLocks/>
                </p:cNvSpPr>
                <p:nvPr/>
              </p:nvSpPr>
              <p:spPr bwMode="auto">
                <a:xfrm>
                  <a:off x="805" y="1988"/>
                  <a:ext cx="45" cy="35"/>
                </a:xfrm>
                <a:custGeom>
                  <a:avLst/>
                  <a:gdLst>
                    <a:gd name="T0" fmla="*/ 2 w 89"/>
                    <a:gd name="T1" fmla="*/ 0 h 68"/>
                    <a:gd name="T2" fmla="*/ 23 w 89"/>
                    <a:gd name="T3" fmla="*/ 14 h 68"/>
                    <a:gd name="T4" fmla="*/ 12 w 89"/>
                    <a:gd name="T5" fmla="*/ 18 h 68"/>
                    <a:gd name="T6" fmla="*/ 0 w 89"/>
                    <a:gd name="T7" fmla="*/ 11 h 68"/>
                    <a:gd name="T8" fmla="*/ 2 w 89"/>
                    <a:gd name="T9" fmla="*/ 0 h 68"/>
                    <a:gd name="T10" fmla="*/ 2 w 89"/>
                    <a:gd name="T11" fmla="*/ 0 h 68"/>
                    <a:gd name="T12" fmla="*/ 0 60000 65536"/>
                    <a:gd name="T13" fmla="*/ 0 60000 65536"/>
                    <a:gd name="T14" fmla="*/ 0 60000 65536"/>
                    <a:gd name="T15" fmla="*/ 0 60000 65536"/>
                    <a:gd name="T16" fmla="*/ 0 60000 65536"/>
                    <a:gd name="T17" fmla="*/ 0 60000 65536"/>
                    <a:gd name="T18" fmla="*/ 0 w 89"/>
                    <a:gd name="T19" fmla="*/ 0 h 68"/>
                    <a:gd name="T20" fmla="*/ 89 w 89"/>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89" h="68">
                      <a:moveTo>
                        <a:pt x="5" y="0"/>
                      </a:moveTo>
                      <a:lnTo>
                        <a:pt x="89" y="55"/>
                      </a:lnTo>
                      <a:lnTo>
                        <a:pt x="47" y="68"/>
                      </a:lnTo>
                      <a:lnTo>
                        <a:pt x="0" y="40"/>
                      </a:lnTo>
                      <a:lnTo>
                        <a:pt x="5" y="0"/>
                      </a:lnTo>
                      <a:close/>
                    </a:path>
                  </a:pathLst>
                </a:custGeom>
                <a:solidFill>
                  <a:srgbClr val="FFFF85"/>
                </a:solidFill>
                <a:ln w="9525">
                  <a:noFill/>
                  <a:round/>
                  <a:headEnd/>
                  <a:tailEnd/>
                </a:ln>
              </p:spPr>
              <p:txBody>
                <a:bodyPr/>
                <a:lstStyle/>
                <a:p>
                  <a:endParaRPr lang="en-US"/>
                </a:p>
              </p:txBody>
            </p:sp>
            <p:sp>
              <p:nvSpPr>
                <p:cNvPr id="20501" name="Freeform 14"/>
                <p:cNvSpPr>
                  <a:spLocks/>
                </p:cNvSpPr>
                <p:nvPr/>
              </p:nvSpPr>
              <p:spPr bwMode="auto">
                <a:xfrm>
                  <a:off x="849" y="2023"/>
                  <a:ext cx="48" cy="40"/>
                </a:xfrm>
                <a:custGeom>
                  <a:avLst/>
                  <a:gdLst>
                    <a:gd name="T0" fmla="*/ 21 w 97"/>
                    <a:gd name="T1" fmla="*/ 4 h 80"/>
                    <a:gd name="T2" fmla="*/ 6 w 97"/>
                    <a:gd name="T3" fmla="*/ 0 h 80"/>
                    <a:gd name="T4" fmla="*/ 0 w 97"/>
                    <a:gd name="T5" fmla="*/ 3 h 80"/>
                    <a:gd name="T6" fmla="*/ 24 w 97"/>
                    <a:gd name="T7" fmla="*/ 20 h 80"/>
                    <a:gd name="T8" fmla="*/ 21 w 97"/>
                    <a:gd name="T9" fmla="*/ 4 h 80"/>
                    <a:gd name="T10" fmla="*/ 21 w 97"/>
                    <a:gd name="T11" fmla="*/ 4 h 80"/>
                    <a:gd name="T12" fmla="*/ 0 60000 65536"/>
                    <a:gd name="T13" fmla="*/ 0 60000 65536"/>
                    <a:gd name="T14" fmla="*/ 0 60000 65536"/>
                    <a:gd name="T15" fmla="*/ 0 60000 65536"/>
                    <a:gd name="T16" fmla="*/ 0 60000 65536"/>
                    <a:gd name="T17" fmla="*/ 0 60000 65536"/>
                    <a:gd name="T18" fmla="*/ 0 w 97"/>
                    <a:gd name="T19" fmla="*/ 0 h 80"/>
                    <a:gd name="T20" fmla="*/ 97 w 97"/>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97" h="80">
                      <a:moveTo>
                        <a:pt x="86" y="16"/>
                      </a:moveTo>
                      <a:lnTo>
                        <a:pt x="27" y="0"/>
                      </a:lnTo>
                      <a:lnTo>
                        <a:pt x="0" y="12"/>
                      </a:lnTo>
                      <a:lnTo>
                        <a:pt x="97" y="80"/>
                      </a:lnTo>
                      <a:lnTo>
                        <a:pt x="86" y="16"/>
                      </a:lnTo>
                      <a:close/>
                    </a:path>
                  </a:pathLst>
                </a:custGeom>
                <a:solidFill>
                  <a:srgbClr val="FFFF85"/>
                </a:solidFill>
                <a:ln w="9525">
                  <a:noFill/>
                  <a:round/>
                  <a:headEnd/>
                  <a:tailEnd/>
                </a:ln>
              </p:spPr>
              <p:txBody>
                <a:bodyPr/>
                <a:lstStyle/>
                <a:p>
                  <a:endParaRPr lang="en-US"/>
                </a:p>
              </p:txBody>
            </p:sp>
            <p:sp>
              <p:nvSpPr>
                <p:cNvPr id="20502" name="Freeform 15"/>
                <p:cNvSpPr>
                  <a:spLocks/>
                </p:cNvSpPr>
                <p:nvPr/>
              </p:nvSpPr>
              <p:spPr bwMode="auto">
                <a:xfrm>
                  <a:off x="575" y="1787"/>
                  <a:ext cx="260" cy="519"/>
                </a:xfrm>
                <a:custGeom>
                  <a:avLst/>
                  <a:gdLst>
                    <a:gd name="T0" fmla="*/ 0 w 521"/>
                    <a:gd name="T1" fmla="*/ 36 h 1037"/>
                    <a:gd name="T2" fmla="*/ 90 w 521"/>
                    <a:gd name="T3" fmla="*/ 0 h 1037"/>
                    <a:gd name="T4" fmla="*/ 130 w 521"/>
                    <a:gd name="T5" fmla="*/ 18 h 1037"/>
                    <a:gd name="T6" fmla="*/ 127 w 521"/>
                    <a:gd name="T7" fmla="*/ 28 h 1037"/>
                    <a:gd name="T8" fmla="*/ 123 w 521"/>
                    <a:gd name="T9" fmla="*/ 31 h 1037"/>
                    <a:gd name="T10" fmla="*/ 115 w 521"/>
                    <a:gd name="T11" fmla="*/ 205 h 1037"/>
                    <a:gd name="T12" fmla="*/ 0 w 521"/>
                    <a:gd name="T13" fmla="*/ 260 h 1037"/>
                    <a:gd name="T14" fmla="*/ 0 w 521"/>
                    <a:gd name="T15" fmla="*/ 36 h 1037"/>
                    <a:gd name="T16" fmla="*/ 0 w 521"/>
                    <a:gd name="T17" fmla="*/ 36 h 10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1"/>
                    <a:gd name="T28" fmla="*/ 0 h 1037"/>
                    <a:gd name="T29" fmla="*/ 521 w 521"/>
                    <a:gd name="T30" fmla="*/ 1037 h 10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1" h="1037">
                      <a:moveTo>
                        <a:pt x="0" y="141"/>
                      </a:moveTo>
                      <a:lnTo>
                        <a:pt x="363" y="0"/>
                      </a:lnTo>
                      <a:lnTo>
                        <a:pt x="521" y="72"/>
                      </a:lnTo>
                      <a:lnTo>
                        <a:pt x="511" y="112"/>
                      </a:lnTo>
                      <a:lnTo>
                        <a:pt x="492" y="124"/>
                      </a:lnTo>
                      <a:lnTo>
                        <a:pt x="462" y="819"/>
                      </a:lnTo>
                      <a:lnTo>
                        <a:pt x="0" y="1037"/>
                      </a:lnTo>
                      <a:lnTo>
                        <a:pt x="0" y="141"/>
                      </a:lnTo>
                      <a:close/>
                    </a:path>
                  </a:pathLst>
                </a:custGeom>
                <a:solidFill>
                  <a:srgbClr val="8A8AA8"/>
                </a:solidFill>
                <a:ln w="9525">
                  <a:noFill/>
                  <a:round/>
                  <a:headEnd/>
                  <a:tailEnd/>
                </a:ln>
              </p:spPr>
              <p:txBody>
                <a:bodyPr/>
                <a:lstStyle/>
                <a:p>
                  <a:endParaRPr lang="en-US"/>
                </a:p>
              </p:txBody>
            </p:sp>
            <p:sp>
              <p:nvSpPr>
                <p:cNvPr id="20503" name="Freeform 16"/>
                <p:cNvSpPr>
                  <a:spLocks/>
                </p:cNvSpPr>
                <p:nvPr/>
              </p:nvSpPr>
              <p:spPr bwMode="auto">
                <a:xfrm>
                  <a:off x="575" y="1849"/>
                  <a:ext cx="206" cy="330"/>
                </a:xfrm>
                <a:custGeom>
                  <a:avLst/>
                  <a:gdLst>
                    <a:gd name="T0" fmla="*/ 0 w 412"/>
                    <a:gd name="T1" fmla="*/ 32 h 661"/>
                    <a:gd name="T2" fmla="*/ 103 w 412"/>
                    <a:gd name="T3" fmla="*/ 0 h 661"/>
                    <a:gd name="T4" fmla="*/ 101 w 412"/>
                    <a:gd name="T5" fmla="*/ 165 h 661"/>
                    <a:gd name="T6" fmla="*/ 52 w 412"/>
                    <a:gd name="T7" fmla="*/ 151 h 661"/>
                    <a:gd name="T8" fmla="*/ 0 w 412"/>
                    <a:gd name="T9" fmla="*/ 53 h 661"/>
                    <a:gd name="T10" fmla="*/ 0 w 412"/>
                    <a:gd name="T11" fmla="*/ 32 h 661"/>
                    <a:gd name="T12" fmla="*/ 0 w 412"/>
                    <a:gd name="T13" fmla="*/ 32 h 661"/>
                    <a:gd name="T14" fmla="*/ 0 60000 65536"/>
                    <a:gd name="T15" fmla="*/ 0 60000 65536"/>
                    <a:gd name="T16" fmla="*/ 0 60000 65536"/>
                    <a:gd name="T17" fmla="*/ 0 60000 65536"/>
                    <a:gd name="T18" fmla="*/ 0 60000 65536"/>
                    <a:gd name="T19" fmla="*/ 0 60000 65536"/>
                    <a:gd name="T20" fmla="*/ 0 60000 65536"/>
                    <a:gd name="T21" fmla="*/ 0 w 412"/>
                    <a:gd name="T22" fmla="*/ 0 h 661"/>
                    <a:gd name="T23" fmla="*/ 412 w 412"/>
                    <a:gd name="T24" fmla="*/ 661 h 6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2" h="661">
                      <a:moveTo>
                        <a:pt x="0" y="129"/>
                      </a:moveTo>
                      <a:lnTo>
                        <a:pt x="412" y="0"/>
                      </a:lnTo>
                      <a:lnTo>
                        <a:pt x="403" y="661"/>
                      </a:lnTo>
                      <a:lnTo>
                        <a:pt x="209" y="604"/>
                      </a:lnTo>
                      <a:lnTo>
                        <a:pt x="0" y="212"/>
                      </a:lnTo>
                      <a:lnTo>
                        <a:pt x="0" y="129"/>
                      </a:lnTo>
                      <a:close/>
                    </a:path>
                  </a:pathLst>
                </a:custGeom>
                <a:solidFill>
                  <a:srgbClr val="5C5C73"/>
                </a:solidFill>
                <a:ln w="9525">
                  <a:noFill/>
                  <a:round/>
                  <a:headEnd/>
                  <a:tailEnd/>
                </a:ln>
              </p:spPr>
              <p:txBody>
                <a:bodyPr/>
                <a:lstStyle/>
                <a:p>
                  <a:endParaRPr lang="en-US"/>
                </a:p>
              </p:txBody>
            </p:sp>
            <p:sp>
              <p:nvSpPr>
                <p:cNvPr id="20504" name="Freeform 17"/>
                <p:cNvSpPr>
                  <a:spLocks/>
                </p:cNvSpPr>
                <p:nvPr/>
              </p:nvSpPr>
              <p:spPr bwMode="auto">
                <a:xfrm>
                  <a:off x="575" y="2127"/>
                  <a:ext cx="141" cy="98"/>
                </a:xfrm>
                <a:custGeom>
                  <a:avLst/>
                  <a:gdLst>
                    <a:gd name="T0" fmla="*/ 61 w 281"/>
                    <a:gd name="T1" fmla="*/ 0 h 196"/>
                    <a:gd name="T2" fmla="*/ 71 w 281"/>
                    <a:gd name="T3" fmla="*/ 6 h 196"/>
                    <a:gd name="T4" fmla="*/ 70 w 281"/>
                    <a:gd name="T5" fmla="*/ 20 h 196"/>
                    <a:gd name="T6" fmla="*/ 0 w 281"/>
                    <a:gd name="T7" fmla="*/ 49 h 196"/>
                    <a:gd name="T8" fmla="*/ 0 w 281"/>
                    <a:gd name="T9" fmla="*/ 28 h 196"/>
                    <a:gd name="T10" fmla="*/ 59 w 281"/>
                    <a:gd name="T11" fmla="*/ 7 h 196"/>
                    <a:gd name="T12" fmla="*/ 61 w 281"/>
                    <a:gd name="T13" fmla="*/ 0 h 196"/>
                    <a:gd name="T14" fmla="*/ 61 w 281"/>
                    <a:gd name="T15" fmla="*/ 0 h 196"/>
                    <a:gd name="T16" fmla="*/ 0 60000 65536"/>
                    <a:gd name="T17" fmla="*/ 0 60000 65536"/>
                    <a:gd name="T18" fmla="*/ 0 60000 65536"/>
                    <a:gd name="T19" fmla="*/ 0 60000 65536"/>
                    <a:gd name="T20" fmla="*/ 0 60000 65536"/>
                    <a:gd name="T21" fmla="*/ 0 60000 65536"/>
                    <a:gd name="T22" fmla="*/ 0 60000 65536"/>
                    <a:gd name="T23" fmla="*/ 0 60000 65536"/>
                    <a:gd name="T24" fmla="*/ 0 w 281"/>
                    <a:gd name="T25" fmla="*/ 0 h 196"/>
                    <a:gd name="T26" fmla="*/ 281 w 281"/>
                    <a:gd name="T27" fmla="*/ 196 h 1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1" h="196">
                      <a:moveTo>
                        <a:pt x="243" y="0"/>
                      </a:moveTo>
                      <a:lnTo>
                        <a:pt x="281" y="21"/>
                      </a:lnTo>
                      <a:lnTo>
                        <a:pt x="279" y="78"/>
                      </a:lnTo>
                      <a:lnTo>
                        <a:pt x="0" y="196"/>
                      </a:lnTo>
                      <a:lnTo>
                        <a:pt x="0" y="112"/>
                      </a:lnTo>
                      <a:lnTo>
                        <a:pt x="234" y="31"/>
                      </a:lnTo>
                      <a:lnTo>
                        <a:pt x="243" y="0"/>
                      </a:lnTo>
                      <a:close/>
                    </a:path>
                  </a:pathLst>
                </a:custGeom>
                <a:solidFill>
                  <a:srgbClr val="DEB891"/>
                </a:solidFill>
                <a:ln w="9525">
                  <a:noFill/>
                  <a:round/>
                  <a:headEnd/>
                  <a:tailEnd/>
                </a:ln>
              </p:spPr>
              <p:txBody>
                <a:bodyPr/>
                <a:lstStyle/>
                <a:p>
                  <a:endParaRPr lang="en-US"/>
                </a:p>
              </p:txBody>
            </p:sp>
            <p:sp>
              <p:nvSpPr>
                <p:cNvPr id="20505" name="Freeform 18"/>
                <p:cNvSpPr>
                  <a:spLocks/>
                </p:cNvSpPr>
                <p:nvPr/>
              </p:nvSpPr>
              <p:spPr bwMode="auto">
                <a:xfrm>
                  <a:off x="586" y="2171"/>
                  <a:ext cx="49" cy="37"/>
                </a:xfrm>
                <a:custGeom>
                  <a:avLst/>
                  <a:gdLst>
                    <a:gd name="T0" fmla="*/ 0 w 97"/>
                    <a:gd name="T1" fmla="*/ 10 h 74"/>
                    <a:gd name="T2" fmla="*/ 25 w 97"/>
                    <a:gd name="T3" fmla="*/ 0 h 74"/>
                    <a:gd name="T4" fmla="*/ 23 w 97"/>
                    <a:gd name="T5" fmla="*/ 7 h 74"/>
                    <a:gd name="T6" fmla="*/ 0 w 97"/>
                    <a:gd name="T7" fmla="*/ 19 h 74"/>
                    <a:gd name="T8" fmla="*/ 0 w 97"/>
                    <a:gd name="T9" fmla="*/ 10 h 74"/>
                    <a:gd name="T10" fmla="*/ 0 w 97"/>
                    <a:gd name="T11" fmla="*/ 10 h 74"/>
                    <a:gd name="T12" fmla="*/ 0 60000 65536"/>
                    <a:gd name="T13" fmla="*/ 0 60000 65536"/>
                    <a:gd name="T14" fmla="*/ 0 60000 65536"/>
                    <a:gd name="T15" fmla="*/ 0 60000 65536"/>
                    <a:gd name="T16" fmla="*/ 0 60000 65536"/>
                    <a:gd name="T17" fmla="*/ 0 60000 65536"/>
                    <a:gd name="T18" fmla="*/ 0 w 97"/>
                    <a:gd name="T19" fmla="*/ 0 h 74"/>
                    <a:gd name="T20" fmla="*/ 97 w 97"/>
                    <a:gd name="T21" fmla="*/ 74 h 74"/>
                  </a:gdLst>
                  <a:ahLst/>
                  <a:cxnLst>
                    <a:cxn ang="T12">
                      <a:pos x="T0" y="T1"/>
                    </a:cxn>
                    <a:cxn ang="T13">
                      <a:pos x="T2" y="T3"/>
                    </a:cxn>
                    <a:cxn ang="T14">
                      <a:pos x="T4" y="T5"/>
                    </a:cxn>
                    <a:cxn ang="T15">
                      <a:pos x="T6" y="T7"/>
                    </a:cxn>
                    <a:cxn ang="T16">
                      <a:pos x="T8" y="T9"/>
                    </a:cxn>
                    <a:cxn ang="T17">
                      <a:pos x="T10" y="T11"/>
                    </a:cxn>
                  </a:cxnLst>
                  <a:rect l="T18" t="T19" r="T20" b="T21"/>
                  <a:pathLst>
                    <a:path w="97" h="74">
                      <a:moveTo>
                        <a:pt x="0" y="42"/>
                      </a:moveTo>
                      <a:lnTo>
                        <a:pt x="97" y="0"/>
                      </a:lnTo>
                      <a:lnTo>
                        <a:pt x="91" y="30"/>
                      </a:lnTo>
                      <a:lnTo>
                        <a:pt x="0" y="74"/>
                      </a:lnTo>
                      <a:lnTo>
                        <a:pt x="0" y="42"/>
                      </a:lnTo>
                      <a:close/>
                    </a:path>
                  </a:pathLst>
                </a:custGeom>
                <a:solidFill>
                  <a:srgbClr val="734017"/>
                </a:solidFill>
                <a:ln w="9525">
                  <a:noFill/>
                  <a:round/>
                  <a:headEnd/>
                  <a:tailEnd/>
                </a:ln>
              </p:spPr>
              <p:txBody>
                <a:bodyPr/>
                <a:lstStyle/>
                <a:p>
                  <a:endParaRPr lang="en-US"/>
                </a:p>
              </p:txBody>
            </p:sp>
            <p:sp>
              <p:nvSpPr>
                <p:cNvPr id="20506" name="Freeform 19"/>
                <p:cNvSpPr>
                  <a:spLocks/>
                </p:cNvSpPr>
                <p:nvPr/>
              </p:nvSpPr>
              <p:spPr bwMode="auto">
                <a:xfrm>
                  <a:off x="647" y="2145"/>
                  <a:ext cx="55" cy="33"/>
                </a:xfrm>
                <a:custGeom>
                  <a:avLst/>
                  <a:gdLst>
                    <a:gd name="T0" fmla="*/ 0 w 110"/>
                    <a:gd name="T1" fmla="*/ 10 h 67"/>
                    <a:gd name="T2" fmla="*/ 0 w 110"/>
                    <a:gd name="T3" fmla="*/ 16 h 67"/>
                    <a:gd name="T4" fmla="*/ 28 w 110"/>
                    <a:gd name="T5" fmla="*/ 5 h 67"/>
                    <a:gd name="T6" fmla="*/ 28 w 110"/>
                    <a:gd name="T7" fmla="*/ 0 h 67"/>
                    <a:gd name="T8" fmla="*/ 0 w 110"/>
                    <a:gd name="T9" fmla="*/ 10 h 67"/>
                    <a:gd name="T10" fmla="*/ 0 w 110"/>
                    <a:gd name="T11" fmla="*/ 10 h 67"/>
                    <a:gd name="T12" fmla="*/ 0 60000 65536"/>
                    <a:gd name="T13" fmla="*/ 0 60000 65536"/>
                    <a:gd name="T14" fmla="*/ 0 60000 65536"/>
                    <a:gd name="T15" fmla="*/ 0 60000 65536"/>
                    <a:gd name="T16" fmla="*/ 0 60000 65536"/>
                    <a:gd name="T17" fmla="*/ 0 60000 65536"/>
                    <a:gd name="T18" fmla="*/ 0 w 110"/>
                    <a:gd name="T19" fmla="*/ 0 h 67"/>
                    <a:gd name="T20" fmla="*/ 110 w 110"/>
                    <a:gd name="T21" fmla="*/ 67 h 67"/>
                  </a:gdLst>
                  <a:ahLst/>
                  <a:cxnLst>
                    <a:cxn ang="T12">
                      <a:pos x="T0" y="T1"/>
                    </a:cxn>
                    <a:cxn ang="T13">
                      <a:pos x="T2" y="T3"/>
                    </a:cxn>
                    <a:cxn ang="T14">
                      <a:pos x="T4" y="T5"/>
                    </a:cxn>
                    <a:cxn ang="T15">
                      <a:pos x="T6" y="T7"/>
                    </a:cxn>
                    <a:cxn ang="T16">
                      <a:pos x="T8" y="T9"/>
                    </a:cxn>
                    <a:cxn ang="T17">
                      <a:pos x="T10" y="T11"/>
                    </a:cxn>
                  </a:cxnLst>
                  <a:rect l="T18" t="T19" r="T20" b="T21"/>
                  <a:pathLst>
                    <a:path w="110" h="67">
                      <a:moveTo>
                        <a:pt x="0" y="42"/>
                      </a:moveTo>
                      <a:lnTo>
                        <a:pt x="0" y="67"/>
                      </a:lnTo>
                      <a:lnTo>
                        <a:pt x="110" y="23"/>
                      </a:lnTo>
                      <a:lnTo>
                        <a:pt x="109" y="0"/>
                      </a:lnTo>
                      <a:lnTo>
                        <a:pt x="0" y="42"/>
                      </a:lnTo>
                      <a:close/>
                    </a:path>
                  </a:pathLst>
                </a:custGeom>
                <a:solidFill>
                  <a:srgbClr val="734017"/>
                </a:solidFill>
                <a:ln w="9525">
                  <a:noFill/>
                  <a:round/>
                  <a:headEnd/>
                  <a:tailEnd/>
                </a:ln>
              </p:spPr>
              <p:txBody>
                <a:bodyPr/>
                <a:lstStyle/>
                <a:p>
                  <a:endParaRPr lang="en-US"/>
                </a:p>
              </p:txBody>
            </p:sp>
            <p:sp>
              <p:nvSpPr>
                <p:cNvPr id="20507" name="Freeform 20"/>
                <p:cNvSpPr>
                  <a:spLocks/>
                </p:cNvSpPr>
                <p:nvPr/>
              </p:nvSpPr>
              <p:spPr bwMode="auto">
                <a:xfrm>
                  <a:off x="575" y="1936"/>
                  <a:ext cx="126" cy="256"/>
                </a:xfrm>
                <a:custGeom>
                  <a:avLst/>
                  <a:gdLst>
                    <a:gd name="T0" fmla="*/ 0 w 253"/>
                    <a:gd name="T1" fmla="*/ 3 h 512"/>
                    <a:gd name="T2" fmla="*/ 8 w 253"/>
                    <a:gd name="T3" fmla="*/ 0 h 512"/>
                    <a:gd name="T4" fmla="*/ 63 w 253"/>
                    <a:gd name="T5" fmla="*/ 20 h 512"/>
                    <a:gd name="T6" fmla="*/ 60 w 253"/>
                    <a:gd name="T7" fmla="*/ 101 h 512"/>
                    <a:gd name="T8" fmla="*/ 0 w 253"/>
                    <a:gd name="T9" fmla="*/ 128 h 512"/>
                    <a:gd name="T10" fmla="*/ 0 w 253"/>
                    <a:gd name="T11" fmla="*/ 3 h 512"/>
                    <a:gd name="T12" fmla="*/ 0 w 253"/>
                    <a:gd name="T13" fmla="*/ 3 h 512"/>
                    <a:gd name="T14" fmla="*/ 0 60000 65536"/>
                    <a:gd name="T15" fmla="*/ 0 60000 65536"/>
                    <a:gd name="T16" fmla="*/ 0 60000 65536"/>
                    <a:gd name="T17" fmla="*/ 0 60000 65536"/>
                    <a:gd name="T18" fmla="*/ 0 60000 65536"/>
                    <a:gd name="T19" fmla="*/ 0 60000 65536"/>
                    <a:gd name="T20" fmla="*/ 0 60000 65536"/>
                    <a:gd name="T21" fmla="*/ 0 w 253"/>
                    <a:gd name="T22" fmla="*/ 0 h 512"/>
                    <a:gd name="T23" fmla="*/ 253 w 253"/>
                    <a:gd name="T24" fmla="*/ 512 h 5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512">
                      <a:moveTo>
                        <a:pt x="0" y="12"/>
                      </a:moveTo>
                      <a:lnTo>
                        <a:pt x="34" y="0"/>
                      </a:lnTo>
                      <a:lnTo>
                        <a:pt x="253" y="82"/>
                      </a:lnTo>
                      <a:lnTo>
                        <a:pt x="243" y="407"/>
                      </a:lnTo>
                      <a:lnTo>
                        <a:pt x="0" y="512"/>
                      </a:lnTo>
                      <a:lnTo>
                        <a:pt x="0" y="12"/>
                      </a:lnTo>
                      <a:close/>
                    </a:path>
                  </a:pathLst>
                </a:custGeom>
                <a:solidFill>
                  <a:srgbClr val="914D36"/>
                </a:solidFill>
                <a:ln w="9525">
                  <a:noFill/>
                  <a:round/>
                  <a:headEnd/>
                  <a:tailEnd/>
                </a:ln>
              </p:spPr>
              <p:txBody>
                <a:bodyPr/>
                <a:lstStyle/>
                <a:p>
                  <a:endParaRPr lang="en-US"/>
                </a:p>
              </p:txBody>
            </p:sp>
            <p:sp>
              <p:nvSpPr>
                <p:cNvPr id="20508" name="Freeform 21"/>
                <p:cNvSpPr>
                  <a:spLocks/>
                </p:cNvSpPr>
                <p:nvPr/>
              </p:nvSpPr>
              <p:spPr bwMode="auto">
                <a:xfrm>
                  <a:off x="575" y="1998"/>
                  <a:ext cx="52" cy="98"/>
                </a:xfrm>
                <a:custGeom>
                  <a:avLst/>
                  <a:gdLst>
                    <a:gd name="T0" fmla="*/ 0 w 104"/>
                    <a:gd name="T1" fmla="*/ 7 h 196"/>
                    <a:gd name="T2" fmla="*/ 26 w 104"/>
                    <a:gd name="T3" fmla="*/ 0 h 196"/>
                    <a:gd name="T4" fmla="*/ 24 w 104"/>
                    <a:gd name="T5" fmla="*/ 40 h 196"/>
                    <a:gd name="T6" fmla="*/ 0 w 104"/>
                    <a:gd name="T7" fmla="*/ 49 h 196"/>
                    <a:gd name="T8" fmla="*/ 0 w 104"/>
                    <a:gd name="T9" fmla="*/ 7 h 196"/>
                    <a:gd name="T10" fmla="*/ 0 w 104"/>
                    <a:gd name="T11" fmla="*/ 7 h 196"/>
                    <a:gd name="T12" fmla="*/ 0 60000 65536"/>
                    <a:gd name="T13" fmla="*/ 0 60000 65536"/>
                    <a:gd name="T14" fmla="*/ 0 60000 65536"/>
                    <a:gd name="T15" fmla="*/ 0 60000 65536"/>
                    <a:gd name="T16" fmla="*/ 0 60000 65536"/>
                    <a:gd name="T17" fmla="*/ 0 60000 65536"/>
                    <a:gd name="T18" fmla="*/ 0 w 104"/>
                    <a:gd name="T19" fmla="*/ 0 h 196"/>
                    <a:gd name="T20" fmla="*/ 104 w 104"/>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104" h="196">
                      <a:moveTo>
                        <a:pt x="0" y="30"/>
                      </a:moveTo>
                      <a:lnTo>
                        <a:pt x="104" y="0"/>
                      </a:lnTo>
                      <a:lnTo>
                        <a:pt x="93" y="160"/>
                      </a:lnTo>
                      <a:lnTo>
                        <a:pt x="0" y="196"/>
                      </a:lnTo>
                      <a:lnTo>
                        <a:pt x="0" y="30"/>
                      </a:lnTo>
                      <a:close/>
                    </a:path>
                  </a:pathLst>
                </a:custGeom>
                <a:solidFill>
                  <a:srgbClr val="FFA64D"/>
                </a:solidFill>
                <a:ln w="9525">
                  <a:noFill/>
                  <a:round/>
                  <a:headEnd/>
                  <a:tailEnd/>
                </a:ln>
              </p:spPr>
              <p:txBody>
                <a:bodyPr/>
                <a:lstStyle/>
                <a:p>
                  <a:endParaRPr lang="en-US"/>
                </a:p>
              </p:txBody>
            </p:sp>
            <p:sp>
              <p:nvSpPr>
                <p:cNvPr id="20509" name="Freeform 22"/>
                <p:cNvSpPr>
                  <a:spLocks/>
                </p:cNvSpPr>
                <p:nvPr/>
              </p:nvSpPr>
              <p:spPr bwMode="auto">
                <a:xfrm>
                  <a:off x="632" y="1993"/>
                  <a:ext cx="49" cy="79"/>
                </a:xfrm>
                <a:custGeom>
                  <a:avLst/>
                  <a:gdLst>
                    <a:gd name="T0" fmla="*/ 1 w 99"/>
                    <a:gd name="T1" fmla="*/ 2 h 158"/>
                    <a:gd name="T2" fmla="*/ 12 w 99"/>
                    <a:gd name="T3" fmla="*/ 0 h 158"/>
                    <a:gd name="T4" fmla="*/ 24 w 99"/>
                    <a:gd name="T5" fmla="*/ 34 h 158"/>
                    <a:gd name="T6" fmla="*/ 0 w 99"/>
                    <a:gd name="T7" fmla="*/ 40 h 158"/>
                    <a:gd name="T8" fmla="*/ 1 w 99"/>
                    <a:gd name="T9" fmla="*/ 2 h 158"/>
                    <a:gd name="T10" fmla="*/ 1 w 99"/>
                    <a:gd name="T11" fmla="*/ 2 h 158"/>
                    <a:gd name="T12" fmla="*/ 0 60000 65536"/>
                    <a:gd name="T13" fmla="*/ 0 60000 65536"/>
                    <a:gd name="T14" fmla="*/ 0 60000 65536"/>
                    <a:gd name="T15" fmla="*/ 0 60000 65536"/>
                    <a:gd name="T16" fmla="*/ 0 60000 65536"/>
                    <a:gd name="T17" fmla="*/ 0 60000 65536"/>
                    <a:gd name="T18" fmla="*/ 0 w 99"/>
                    <a:gd name="T19" fmla="*/ 0 h 158"/>
                    <a:gd name="T20" fmla="*/ 99 w 99"/>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99" h="158">
                      <a:moveTo>
                        <a:pt x="6" y="10"/>
                      </a:moveTo>
                      <a:lnTo>
                        <a:pt x="51" y="0"/>
                      </a:lnTo>
                      <a:lnTo>
                        <a:pt x="99" y="133"/>
                      </a:lnTo>
                      <a:lnTo>
                        <a:pt x="0" y="158"/>
                      </a:lnTo>
                      <a:lnTo>
                        <a:pt x="6" y="10"/>
                      </a:lnTo>
                      <a:close/>
                    </a:path>
                  </a:pathLst>
                </a:custGeom>
                <a:solidFill>
                  <a:srgbClr val="FFA64D"/>
                </a:solidFill>
                <a:ln w="9525">
                  <a:noFill/>
                  <a:round/>
                  <a:headEnd/>
                  <a:tailEnd/>
                </a:ln>
              </p:spPr>
              <p:txBody>
                <a:bodyPr/>
                <a:lstStyle/>
                <a:p>
                  <a:endParaRPr lang="en-US"/>
                </a:p>
              </p:txBody>
            </p:sp>
            <p:sp>
              <p:nvSpPr>
                <p:cNvPr id="20510" name="Freeform 23"/>
                <p:cNvSpPr>
                  <a:spLocks/>
                </p:cNvSpPr>
                <p:nvPr/>
              </p:nvSpPr>
              <p:spPr bwMode="auto">
                <a:xfrm>
                  <a:off x="575" y="2091"/>
                  <a:ext cx="46" cy="87"/>
                </a:xfrm>
                <a:custGeom>
                  <a:avLst/>
                  <a:gdLst>
                    <a:gd name="T0" fmla="*/ 0 w 93"/>
                    <a:gd name="T1" fmla="*/ 7 h 173"/>
                    <a:gd name="T2" fmla="*/ 23 w 93"/>
                    <a:gd name="T3" fmla="*/ 0 h 173"/>
                    <a:gd name="T4" fmla="*/ 23 w 93"/>
                    <a:gd name="T5" fmla="*/ 33 h 173"/>
                    <a:gd name="T6" fmla="*/ 0 w 93"/>
                    <a:gd name="T7" fmla="*/ 44 h 173"/>
                    <a:gd name="T8" fmla="*/ 0 w 93"/>
                    <a:gd name="T9" fmla="*/ 7 h 173"/>
                    <a:gd name="T10" fmla="*/ 0 w 93"/>
                    <a:gd name="T11" fmla="*/ 7 h 173"/>
                    <a:gd name="T12" fmla="*/ 0 60000 65536"/>
                    <a:gd name="T13" fmla="*/ 0 60000 65536"/>
                    <a:gd name="T14" fmla="*/ 0 60000 65536"/>
                    <a:gd name="T15" fmla="*/ 0 60000 65536"/>
                    <a:gd name="T16" fmla="*/ 0 60000 65536"/>
                    <a:gd name="T17" fmla="*/ 0 60000 65536"/>
                    <a:gd name="T18" fmla="*/ 0 w 93"/>
                    <a:gd name="T19" fmla="*/ 0 h 173"/>
                    <a:gd name="T20" fmla="*/ 93 w 9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93" h="173">
                      <a:moveTo>
                        <a:pt x="0" y="27"/>
                      </a:moveTo>
                      <a:lnTo>
                        <a:pt x="93" y="0"/>
                      </a:lnTo>
                      <a:lnTo>
                        <a:pt x="93" y="131"/>
                      </a:lnTo>
                      <a:lnTo>
                        <a:pt x="0" y="173"/>
                      </a:lnTo>
                      <a:lnTo>
                        <a:pt x="0" y="27"/>
                      </a:lnTo>
                      <a:close/>
                    </a:path>
                  </a:pathLst>
                </a:custGeom>
                <a:solidFill>
                  <a:srgbClr val="FFA64D"/>
                </a:solidFill>
                <a:ln w="9525">
                  <a:noFill/>
                  <a:round/>
                  <a:headEnd/>
                  <a:tailEnd/>
                </a:ln>
              </p:spPr>
              <p:txBody>
                <a:bodyPr/>
                <a:lstStyle/>
                <a:p>
                  <a:endParaRPr lang="en-US"/>
                </a:p>
              </p:txBody>
            </p:sp>
            <p:sp>
              <p:nvSpPr>
                <p:cNvPr id="20511" name="Freeform 24"/>
                <p:cNvSpPr>
                  <a:spLocks/>
                </p:cNvSpPr>
                <p:nvPr/>
              </p:nvSpPr>
              <p:spPr bwMode="auto">
                <a:xfrm>
                  <a:off x="632" y="2068"/>
                  <a:ext cx="60" cy="79"/>
                </a:xfrm>
                <a:custGeom>
                  <a:avLst/>
                  <a:gdLst>
                    <a:gd name="T0" fmla="*/ 0 w 120"/>
                    <a:gd name="T1" fmla="*/ 9 h 157"/>
                    <a:gd name="T2" fmla="*/ 0 w 120"/>
                    <a:gd name="T3" fmla="*/ 40 h 157"/>
                    <a:gd name="T4" fmla="*/ 30 w 120"/>
                    <a:gd name="T5" fmla="*/ 32 h 157"/>
                    <a:gd name="T6" fmla="*/ 29 w 120"/>
                    <a:gd name="T7" fmla="*/ 11 h 157"/>
                    <a:gd name="T8" fmla="*/ 25 w 120"/>
                    <a:gd name="T9" fmla="*/ 0 h 157"/>
                    <a:gd name="T10" fmla="*/ 0 w 120"/>
                    <a:gd name="T11" fmla="*/ 9 h 157"/>
                    <a:gd name="T12" fmla="*/ 0 w 120"/>
                    <a:gd name="T13" fmla="*/ 9 h 157"/>
                    <a:gd name="T14" fmla="*/ 0 60000 65536"/>
                    <a:gd name="T15" fmla="*/ 0 60000 65536"/>
                    <a:gd name="T16" fmla="*/ 0 60000 65536"/>
                    <a:gd name="T17" fmla="*/ 0 60000 65536"/>
                    <a:gd name="T18" fmla="*/ 0 60000 65536"/>
                    <a:gd name="T19" fmla="*/ 0 60000 65536"/>
                    <a:gd name="T20" fmla="*/ 0 60000 65536"/>
                    <a:gd name="T21" fmla="*/ 0 w 120"/>
                    <a:gd name="T22" fmla="*/ 0 h 157"/>
                    <a:gd name="T23" fmla="*/ 120 w 120"/>
                    <a:gd name="T24" fmla="*/ 157 h 1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 h="157">
                      <a:moveTo>
                        <a:pt x="0" y="36"/>
                      </a:moveTo>
                      <a:lnTo>
                        <a:pt x="0" y="157"/>
                      </a:lnTo>
                      <a:lnTo>
                        <a:pt x="120" y="127"/>
                      </a:lnTo>
                      <a:lnTo>
                        <a:pt x="114" y="41"/>
                      </a:lnTo>
                      <a:lnTo>
                        <a:pt x="99" y="0"/>
                      </a:lnTo>
                      <a:lnTo>
                        <a:pt x="0" y="36"/>
                      </a:lnTo>
                      <a:close/>
                    </a:path>
                  </a:pathLst>
                </a:custGeom>
                <a:solidFill>
                  <a:srgbClr val="FFA64D"/>
                </a:solidFill>
                <a:ln w="9525">
                  <a:noFill/>
                  <a:round/>
                  <a:headEnd/>
                  <a:tailEnd/>
                </a:ln>
              </p:spPr>
              <p:txBody>
                <a:bodyPr/>
                <a:lstStyle/>
                <a:p>
                  <a:endParaRPr lang="en-US"/>
                </a:p>
              </p:txBody>
            </p:sp>
            <p:sp>
              <p:nvSpPr>
                <p:cNvPr id="20512" name="Freeform 25"/>
                <p:cNvSpPr>
                  <a:spLocks/>
                </p:cNvSpPr>
                <p:nvPr/>
              </p:nvSpPr>
              <p:spPr bwMode="auto">
                <a:xfrm>
                  <a:off x="792" y="1836"/>
                  <a:ext cx="49" cy="363"/>
                </a:xfrm>
                <a:custGeom>
                  <a:avLst/>
                  <a:gdLst>
                    <a:gd name="T0" fmla="*/ 3 w 99"/>
                    <a:gd name="T1" fmla="*/ 6 h 726"/>
                    <a:gd name="T2" fmla="*/ 0 w 99"/>
                    <a:gd name="T3" fmla="*/ 180 h 726"/>
                    <a:gd name="T4" fmla="*/ 17 w 99"/>
                    <a:gd name="T5" fmla="*/ 182 h 726"/>
                    <a:gd name="T6" fmla="*/ 24 w 99"/>
                    <a:gd name="T7" fmla="*/ 176 h 726"/>
                    <a:gd name="T8" fmla="*/ 12 w 99"/>
                    <a:gd name="T9" fmla="*/ 161 h 726"/>
                    <a:gd name="T10" fmla="*/ 16 w 99"/>
                    <a:gd name="T11" fmla="*/ 0 h 726"/>
                    <a:gd name="T12" fmla="*/ 3 w 99"/>
                    <a:gd name="T13" fmla="*/ 6 h 726"/>
                    <a:gd name="T14" fmla="*/ 3 w 99"/>
                    <a:gd name="T15" fmla="*/ 6 h 726"/>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726"/>
                    <a:gd name="T26" fmla="*/ 99 w 99"/>
                    <a:gd name="T27" fmla="*/ 726 h 7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726">
                      <a:moveTo>
                        <a:pt x="12" y="23"/>
                      </a:moveTo>
                      <a:lnTo>
                        <a:pt x="0" y="720"/>
                      </a:lnTo>
                      <a:lnTo>
                        <a:pt x="69" y="726"/>
                      </a:lnTo>
                      <a:lnTo>
                        <a:pt x="99" y="703"/>
                      </a:lnTo>
                      <a:lnTo>
                        <a:pt x="50" y="642"/>
                      </a:lnTo>
                      <a:lnTo>
                        <a:pt x="67" y="0"/>
                      </a:lnTo>
                      <a:lnTo>
                        <a:pt x="12" y="23"/>
                      </a:lnTo>
                      <a:close/>
                    </a:path>
                  </a:pathLst>
                </a:custGeom>
                <a:solidFill>
                  <a:srgbClr val="B8B8D9"/>
                </a:solidFill>
                <a:ln w="9525">
                  <a:noFill/>
                  <a:round/>
                  <a:headEnd/>
                  <a:tailEnd/>
                </a:ln>
              </p:spPr>
              <p:txBody>
                <a:bodyPr/>
                <a:lstStyle/>
                <a:p>
                  <a:endParaRPr lang="en-US"/>
                </a:p>
              </p:txBody>
            </p:sp>
            <p:sp>
              <p:nvSpPr>
                <p:cNvPr id="20513" name="Freeform 26"/>
                <p:cNvSpPr>
                  <a:spLocks/>
                </p:cNvSpPr>
                <p:nvPr/>
              </p:nvSpPr>
              <p:spPr bwMode="auto">
                <a:xfrm>
                  <a:off x="808" y="1869"/>
                  <a:ext cx="18" cy="32"/>
                </a:xfrm>
                <a:custGeom>
                  <a:avLst/>
                  <a:gdLst>
                    <a:gd name="T0" fmla="*/ 4 w 37"/>
                    <a:gd name="T1" fmla="*/ 0 h 64"/>
                    <a:gd name="T2" fmla="*/ 9 w 37"/>
                    <a:gd name="T3" fmla="*/ 1 h 64"/>
                    <a:gd name="T4" fmla="*/ 9 w 37"/>
                    <a:gd name="T5" fmla="*/ 13 h 64"/>
                    <a:gd name="T6" fmla="*/ 1 w 37"/>
                    <a:gd name="T7" fmla="*/ 16 h 64"/>
                    <a:gd name="T8" fmla="*/ 0 w 37"/>
                    <a:gd name="T9" fmla="*/ 5 h 64"/>
                    <a:gd name="T10" fmla="*/ 4 w 37"/>
                    <a:gd name="T11" fmla="*/ 0 h 64"/>
                    <a:gd name="T12" fmla="*/ 4 w 37"/>
                    <a:gd name="T13" fmla="*/ 0 h 64"/>
                    <a:gd name="T14" fmla="*/ 0 60000 65536"/>
                    <a:gd name="T15" fmla="*/ 0 60000 65536"/>
                    <a:gd name="T16" fmla="*/ 0 60000 65536"/>
                    <a:gd name="T17" fmla="*/ 0 60000 65536"/>
                    <a:gd name="T18" fmla="*/ 0 60000 65536"/>
                    <a:gd name="T19" fmla="*/ 0 60000 65536"/>
                    <a:gd name="T20" fmla="*/ 0 60000 65536"/>
                    <a:gd name="T21" fmla="*/ 0 w 37"/>
                    <a:gd name="T22" fmla="*/ 0 h 64"/>
                    <a:gd name="T23" fmla="*/ 37 w 37"/>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4">
                      <a:moveTo>
                        <a:pt x="18" y="0"/>
                      </a:moveTo>
                      <a:lnTo>
                        <a:pt x="37" y="5"/>
                      </a:lnTo>
                      <a:lnTo>
                        <a:pt x="37" y="55"/>
                      </a:lnTo>
                      <a:lnTo>
                        <a:pt x="4" y="64"/>
                      </a:lnTo>
                      <a:lnTo>
                        <a:pt x="0" y="22"/>
                      </a:lnTo>
                      <a:lnTo>
                        <a:pt x="18" y="0"/>
                      </a:lnTo>
                      <a:close/>
                    </a:path>
                  </a:pathLst>
                </a:custGeom>
                <a:solidFill>
                  <a:srgbClr val="FF6600"/>
                </a:solidFill>
                <a:ln w="9525">
                  <a:noFill/>
                  <a:round/>
                  <a:headEnd/>
                  <a:tailEnd/>
                </a:ln>
              </p:spPr>
              <p:txBody>
                <a:bodyPr/>
                <a:lstStyle/>
                <a:p>
                  <a:endParaRPr lang="en-US"/>
                </a:p>
              </p:txBody>
            </p:sp>
            <p:sp>
              <p:nvSpPr>
                <p:cNvPr id="20514" name="Freeform 27"/>
                <p:cNvSpPr>
                  <a:spLocks/>
                </p:cNvSpPr>
                <p:nvPr/>
              </p:nvSpPr>
              <p:spPr bwMode="auto">
                <a:xfrm>
                  <a:off x="801" y="1867"/>
                  <a:ext cx="17" cy="38"/>
                </a:xfrm>
                <a:custGeom>
                  <a:avLst/>
                  <a:gdLst>
                    <a:gd name="T0" fmla="*/ 7 w 34"/>
                    <a:gd name="T1" fmla="*/ 0 h 76"/>
                    <a:gd name="T2" fmla="*/ 1 w 34"/>
                    <a:gd name="T3" fmla="*/ 2 h 76"/>
                    <a:gd name="T4" fmla="*/ 0 w 34"/>
                    <a:gd name="T5" fmla="*/ 19 h 76"/>
                    <a:gd name="T6" fmla="*/ 7 w 34"/>
                    <a:gd name="T7" fmla="*/ 19 h 76"/>
                    <a:gd name="T8" fmla="*/ 9 w 34"/>
                    <a:gd name="T9" fmla="*/ 15 h 76"/>
                    <a:gd name="T10" fmla="*/ 4 w 34"/>
                    <a:gd name="T11" fmla="*/ 14 h 76"/>
                    <a:gd name="T12" fmla="*/ 4 w 34"/>
                    <a:gd name="T13" fmla="*/ 7 h 76"/>
                    <a:gd name="T14" fmla="*/ 7 w 34"/>
                    <a:gd name="T15" fmla="*/ 0 h 76"/>
                    <a:gd name="T16" fmla="*/ 7 w 34"/>
                    <a:gd name="T17" fmla="*/ 0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76"/>
                    <a:gd name="T29" fmla="*/ 34 w 34"/>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76">
                      <a:moveTo>
                        <a:pt x="29" y="0"/>
                      </a:moveTo>
                      <a:lnTo>
                        <a:pt x="6" y="9"/>
                      </a:lnTo>
                      <a:lnTo>
                        <a:pt x="0" y="76"/>
                      </a:lnTo>
                      <a:lnTo>
                        <a:pt x="29" y="76"/>
                      </a:lnTo>
                      <a:lnTo>
                        <a:pt x="34" y="61"/>
                      </a:lnTo>
                      <a:lnTo>
                        <a:pt x="19" y="57"/>
                      </a:lnTo>
                      <a:lnTo>
                        <a:pt x="19" y="30"/>
                      </a:lnTo>
                      <a:lnTo>
                        <a:pt x="29" y="0"/>
                      </a:lnTo>
                      <a:close/>
                    </a:path>
                  </a:pathLst>
                </a:custGeom>
                <a:solidFill>
                  <a:srgbClr val="000000"/>
                </a:solidFill>
                <a:ln w="9525">
                  <a:noFill/>
                  <a:round/>
                  <a:headEnd/>
                  <a:tailEnd/>
                </a:ln>
              </p:spPr>
              <p:txBody>
                <a:bodyPr/>
                <a:lstStyle/>
                <a:p>
                  <a:endParaRPr lang="en-US"/>
                </a:p>
              </p:txBody>
            </p:sp>
            <p:sp>
              <p:nvSpPr>
                <p:cNvPr id="20515" name="Freeform 28"/>
                <p:cNvSpPr>
                  <a:spLocks/>
                </p:cNvSpPr>
                <p:nvPr/>
              </p:nvSpPr>
              <p:spPr bwMode="auto">
                <a:xfrm>
                  <a:off x="808" y="1921"/>
                  <a:ext cx="18" cy="33"/>
                </a:xfrm>
                <a:custGeom>
                  <a:avLst/>
                  <a:gdLst>
                    <a:gd name="T0" fmla="*/ 4 w 37"/>
                    <a:gd name="T1" fmla="*/ 0 h 67"/>
                    <a:gd name="T2" fmla="*/ 9 w 37"/>
                    <a:gd name="T3" fmla="*/ 1 h 67"/>
                    <a:gd name="T4" fmla="*/ 9 w 37"/>
                    <a:gd name="T5" fmla="*/ 13 h 67"/>
                    <a:gd name="T6" fmla="*/ 1 w 37"/>
                    <a:gd name="T7" fmla="*/ 16 h 67"/>
                    <a:gd name="T8" fmla="*/ 0 w 37"/>
                    <a:gd name="T9" fmla="*/ 5 h 67"/>
                    <a:gd name="T10" fmla="*/ 4 w 37"/>
                    <a:gd name="T11" fmla="*/ 0 h 67"/>
                    <a:gd name="T12" fmla="*/ 4 w 37"/>
                    <a:gd name="T13" fmla="*/ 0 h 67"/>
                    <a:gd name="T14" fmla="*/ 0 60000 65536"/>
                    <a:gd name="T15" fmla="*/ 0 60000 65536"/>
                    <a:gd name="T16" fmla="*/ 0 60000 65536"/>
                    <a:gd name="T17" fmla="*/ 0 60000 65536"/>
                    <a:gd name="T18" fmla="*/ 0 60000 65536"/>
                    <a:gd name="T19" fmla="*/ 0 60000 65536"/>
                    <a:gd name="T20" fmla="*/ 0 60000 65536"/>
                    <a:gd name="T21" fmla="*/ 0 w 37"/>
                    <a:gd name="T22" fmla="*/ 0 h 67"/>
                    <a:gd name="T23" fmla="*/ 37 w 37"/>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67">
                      <a:moveTo>
                        <a:pt x="18" y="0"/>
                      </a:moveTo>
                      <a:lnTo>
                        <a:pt x="37" y="6"/>
                      </a:lnTo>
                      <a:lnTo>
                        <a:pt x="37" y="55"/>
                      </a:lnTo>
                      <a:lnTo>
                        <a:pt x="4" y="67"/>
                      </a:lnTo>
                      <a:lnTo>
                        <a:pt x="0" y="23"/>
                      </a:lnTo>
                      <a:lnTo>
                        <a:pt x="18" y="0"/>
                      </a:lnTo>
                      <a:close/>
                    </a:path>
                  </a:pathLst>
                </a:custGeom>
                <a:solidFill>
                  <a:srgbClr val="FF6600"/>
                </a:solidFill>
                <a:ln w="9525">
                  <a:noFill/>
                  <a:round/>
                  <a:headEnd/>
                  <a:tailEnd/>
                </a:ln>
              </p:spPr>
              <p:txBody>
                <a:bodyPr/>
                <a:lstStyle/>
                <a:p>
                  <a:endParaRPr lang="en-US"/>
                </a:p>
              </p:txBody>
            </p:sp>
            <p:sp>
              <p:nvSpPr>
                <p:cNvPr id="20516" name="Freeform 29"/>
                <p:cNvSpPr>
                  <a:spLocks/>
                </p:cNvSpPr>
                <p:nvPr/>
              </p:nvSpPr>
              <p:spPr bwMode="auto">
                <a:xfrm>
                  <a:off x="801" y="1918"/>
                  <a:ext cx="19" cy="39"/>
                </a:xfrm>
                <a:custGeom>
                  <a:avLst/>
                  <a:gdLst>
                    <a:gd name="T0" fmla="*/ 7 w 38"/>
                    <a:gd name="T1" fmla="*/ 0 h 78"/>
                    <a:gd name="T2" fmla="*/ 1 w 38"/>
                    <a:gd name="T3" fmla="*/ 2 h 78"/>
                    <a:gd name="T4" fmla="*/ 0 w 38"/>
                    <a:gd name="T5" fmla="*/ 20 h 78"/>
                    <a:gd name="T6" fmla="*/ 7 w 38"/>
                    <a:gd name="T7" fmla="*/ 20 h 78"/>
                    <a:gd name="T8" fmla="*/ 10 w 38"/>
                    <a:gd name="T9" fmla="*/ 15 h 78"/>
                    <a:gd name="T10" fmla="*/ 5 w 38"/>
                    <a:gd name="T11" fmla="*/ 14 h 78"/>
                    <a:gd name="T12" fmla="*/ 5 w 38"/>
                    <a:gd name="T13" fmla="*/ 7 h 78"/>
                    <a:gd name="T14" fmla="*/ 7 w 38"/>
                    <a:gd name="T15" fmla="*/ 0 h 78"/>
                    <a:gd name="T16" fmla="*/ 7 w 38"/>
                    <a:gd name="T17" fmla="*/ 0 h 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8"/>
                    <a:gd name="T28" fmla="*/ 0 h 78"/>
                    <a:gd name="T29" fmla="*/ 38 w 38"/>
                    <a:gd name="T30" fmla="*/ 78 h 7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8" h="78">
                      <a:moveTo>
                        <a:pt x="29" y="0"/>
                      </a:moveTo>
                      <a:lnTo>
                        <a:pt x="6" y="10"/>
                      </a:lnTo>
                      <a:lnTo>
                        <a:pt x="0" y="78"/>
                      </a:lnTo>
                      <a:lnTo>
                        <a:pt x="29" y="78"/>
                      </a:lnTo>
                      <a:lnTo>
                        <a:pt x="38" y="63"/>
                      </a:lnTo>
                      <a:lnTo>
                        <a:pt x="19" y="57"/>
                      </a:lnTo>
                      <a:lnTo>
                        <a:pt x="19" y="31"/>
                      </a:lnTo>
                      <a:lnTo>
                        <a:pt x="29" y="0"/>
                      </a:lnTo>
                      <a:close/>
                    </a:path>
                  </a:pathLst>
                </a:custGeom>
                <a:solidFill>
                  <a:srgbClr val="000000"/>
                </a:solidFill>
                <a:ln w="9525">
                  <a:noFill/>
                  <a:round/>
                  <a:headEnd/>
                  <a:tailEnd/>
                </a:ln>
              </p:spPr>
              <p:txBody>
                <a:bodyPr/>
                <a:lstStyle/>
                <a:p>
                  <a:endParaRPr lang="en-US"/>
                </a:p>
              </p:txBody>
            </p:sp>
            <p:sp>
              <p:nvSpPr>
                <p:cNvPr id="20517" name="Freeform 30"/>
                <p:cNvSpPr>
                  <a:spLocks/>
                </p:cNvSpPr>
                <p:nvPr/>
              </p:nvSpPr>
              <p:spPr bwMode="auto">
                <a:xfrm>
                  <a:off x="900" y="1741"/>
                  <a:ext cx="816" cy="445"/>
                </a:xfrm>
                <a:custGeom>
                  <a:avLst/>
                  <a:gdLst>
                    <a:gd name="T0" fmla="*/ 0 w 1633"/>
                    <a:gd name="T1" fmla="*/ 223 h 889"/>
                    <a:gd name="T2" fmla="*/ 408 w 1633"/>
                    <a:gd name="T3" fmla="*/ 95 h 889"/>
                    <a:gd name="T4" fmla="*/ 335 w 1633"/>
                    <a:gd name="T5" fmla="*/ 0 h 889"/>
                    <a:gd name="T6" fmla="*/ 4 w 1633"/>
                    <a:gd name="T7" fmla="*/ 210 h 889"/>
                    <a:gd name="T8" fmla="*/ 0 w 1633"/>
                    <a:gd name="T9" fmla="*/ 223 h 889"/>
                    <a:gd name="T10" fmla="*/ 0 w 1633"/>
                    <a:gd name="T11" fmla="*/ 223 h 889"/>
                    <a:gd name="T12" fmla="*/ 0 60000 65536"/>
                    <a:gd name="T13" fmla="*/ 0 60000 65536"/>
                    <a:gd name="T14" fmla="*/ 0 60000 65536"/>
                    <a:gd name="T15" fmla="*/ 0 60000 65536"/>
                    <a:gd name="T16" fmla="*/ 0 60000 65536"/>
                    <a:gd name="T17" fmla="*/ 0 60000 65536"/>
                    <a:gd name="T18" fmla="*/ 0 w 1633"/>
                    <a:gd name="T19" fmla="*/ 0 h 889"/>
                    <a:gd name="T20" fmla="*/ 1633 w 1633"/>
                    <a:gd name="T21" fmla="*/ 889 h 889"/>
                  </a:gdLst>
                  <a:ahLst/>
                  <a:cxnLst>
                    <a:cxn ang="T12">
                      <a:pos x="T0" y="T1"/>
                    </a:cxn>
                    <a:cxn ang="T13">
                      <a:pos x="T2" y="T3"/>
                    </a:cxn>
                    <a:cxn ang="T14">
                      <a:pos x="T4" y="T5"/>
                    </a:cxn>
                    <a:cxn ang="T15">
                      <a:pos x="T6" y="T7"/>
                    </a:cxn>
                    <a:cxn ang="T16">
                      <a:pos x="T8" y="T9"/>
                    </a:cxn>
                    <a:cxn ang="T17">
                      <a:pos x="T10" y="T11"/>
                    </a:cxn>
                  </a:cxnLst>
                  <a:rect l="T18" t="T19" r="T20" b="T21"/>
                  <a:pathLst>
                    <a:path w="1633" h="889">
                      <a:moveTo>
                        <a:pt x="0" y="889"/>
                      </a:moveTo>
                      <a:lnTo>
                        <a:pt x="1633" y="380"/>
                      </a:lnTo>
                      <a:lnTo>
                        <a:pt x="1342" y="0"/>
                      </a:lnTo>
                      <a:lnTo>
                        <a:pt x="17" y="840"/>
                      </a:lnTo>
                      <a:lnTo>
                        <a:pt x="0" y="889"/>
                      </a:lnTo>
                      <a:close/>
                    </a:path>
                  </a:pathLst>
                </a:custGeom>
                <a:solidFill>
                  <a:srgbClr val="594C4C"/>
                </a:solidFill>
                <a:ln w="9525">
                  <a:noFill/>
                  <a:round/>
                  <a:headEnd/>
                  <a:tailEnd/>
                </a:ln>
              </p:spPr>
              <p:txBody>
                <a:bodyPr/>
                <a:lstStyle/>
                <a:p>
                  <a:endParaRPr lang="en-US"/>
                </a:p>
              </p:txBody>
            </p:sp>
            <p:sp>
              <p:nvSpPr>
                <p:cNvPr id="20518" name="Freeform 31"/>
                <p:cNvSpPr>
                  <a:spLocks/>
                </p:cNvSpPr>
                <p:nvPr/>
              </p:nvSpPr>
              <p:spPr bwMode="auto">
                <a:xfrm>
                  <a:off x="575" y="1602"/>
                  <a:ext cx="1125" cy="566"/>
                </a:xfrm>
                <a:custGeom>
                  <a:avLst/>
                  <a:gdLst>
                    <a:gd name="T0" fmla="*/ 0 w 2250"/>
                    <a:gd name="T1" fmla="*/ 115 h 1132"/>
                    <a:gd name="T2" fmla="*/ 164 w 2250"/>
                    <a:gd name="T3" fmla="*/ 60 h 1132"/>
                    <a:gd name="T4" fmla="*/ 161 w 2250"/>
                    <a:gd name="T5" fmla="*/ 283 h 1132"/>
                    <a:gd name="T6" fmla="*/ 563 w 2250"/>
                    <a:gd name="T7" fmla="*/ 87 h 1132"/>
                    <a:gd name="T8" fmla="*/ 554 w 2250"/>
                    <a:gd name="T9" fmla="*/ 0 h 1132"/>
                    <a:gd name="T10" fmla="*/ 0 w 2250"/>
                    <a:gd name="T11" fmla="*/ 0 h 1132"/>
                    <a:gd name="T12" fmla="*/ 0 w 2250"/>
                    <a:gd name="T13" fmla="*/ 115 h 1132"/>
                    <a:gd name="T14" fmla="*/ 0 w 2250"/>
                    <a:gd name="T15" fmla="*/ 115 h 1132"/>
                    <a:gd name="T16" fmla="*/ 0 60000 65536"/>
                    <a:gd name="T17" fmla="*/ 0 60000 65536"/>
                    <a:gd name="T18" fmla="*/ 0 60000 65536"/>
                    <a:gd name="T19" fmla="*/ 0 60000 65536"/>
                    <a:gd name="T20" fmla="*/ 0 60000 65536"/>
                    <a:gd name="T21" fmla="*/ 0 60000 65536"/>
                    <a:gd name="T22" fmla="*/ 0 60000 65536"/>
                    <a:gd name="T23" fmla="*/ 0 60000 65536"/>
                    <a:gd name="T24" fmla="*/ 0 w 2250"/>
                    <a:gd name="T25" fmla="*/ 0 h 1132"/>
                    <a:gd name="T26" fmla="*/ 2250 w 2250"/>
                    <a:gd name="T27" fmla="*/ 1132 h 1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50" h="1132">
                      <a:moveTo>
                        <a:pt x="0" y="461"/>
                      </a:moveTo>
                      <a:lnTo>
                        <a:pt x="656" y="243"/>
                      </a:lnTo>
                      <a:lnTo>
                        <a:pt x="646" y="1132"/>
                      </a:lnTo>
                      <a:lnTo>
                        <a:pt x="2250" y="351"/>
                      </a:lnTo>
                      <a:lnTo>
                        <a:pt x="2216" y="0"/>
                      </a:lnTo>
                      <a:lnTo>
                        <a:pt x="0" y="0"/>
                      </a:lnTo>
                      <a:lnTo>
                        <a:pt x="0" y="461"/>
                      </a:lnTo>
                      <a:close/>
                    </a:path>
                  </a:pathLst>
                </a:custGeom>
                <a:solidFill>
                  <a:srgbClr val="756969"/>
                </a:solidFill>
                <a:ln w="9525">
                  <a:noFill/>
                  <a:round/>
                  <a:headEnd/>
                  <a:tailEnd/>
                </a:ln>
              </p:spPr>
              <p:txBody>
                <a:bodyPr/>
                <a:lstStyle/>
                <a:p>
                  <a:endParaRPr lang="en-US"/>
                </a:p>
              </p:txBody>
            </p:sp>
            <p:sp>
              <p:nvSpPr>
                <p:cNvPr id="20519" name="Freeform 32"/>
                <p:cNvSpPr>
                  <a:spLocks/>
                </p:cNvSpPr>
                <p:nvPr/>
              </p:nvSpPr>
              <p:spPr bwMode="auto">
                <a:xfrm>
                  <a:off x="1754" y="2001"/>
                  <a:ext cx="587" cy="384"/>
                </a:xfrm>
                <a:custGeom>
                  <a:avLst/>
                  <a:gdLst>
                    <a:gd name="T0" fmla="*/ 0 w 1172"/>
                    <a:gd name="T1" fmla="*/ 186 h 767"/>
                    <a:gd name="T2" fmla="*/ 188 w 1172"/>
                    <a:gd name="T3" fmla="*/ 192 h 767"/>
                    <a:gd name="T4" fmla="*/ 188 w 1172"/>
                    <a:gd name="T5" fmla="*/ 182 h 767"/>
                    <a:gd name="T6" fmla="*/ 42 w 1172"/>
                    <a:gd name="T7" fmla="*/ 176 h 767"/>
                    <a:gd name="T8" fmla="*/ 105 w 1172"/>
                    <a:gd name="T9" fmla="*/ 142 h 767"/>
                    <a:gd name="T10" fmla="*/ 160 w 1172"/>
                    <a:gd name="T11" fmla="*/ 150 h 767"/>
                    <a:gd name="T12" fmla="*/ 179 w 1172"/>
                    <a:gd name="T13" fmla="*/ 129 h 767"/>
                    <a:gd name="T14" fmla="*/ 294 w 1172"/>
                    <a:gd name="T15" fmla="*/ 140 h 767"/>
                    <a:gd name="T16" fmla="*/ 276 w 1172"/>
                    <a:gd name="T17" fmla="*/ 0 h 767"/>
                    <a:gd name="T18" fmla="*/ 0 w 1172"/>
                    <a:gd name="T19" fmla="*/ 186 h 767"/>
                    <a:gd name="T20" fmla="*/ 0 w 1172"/>
                    <a:gd name="T21" fmla="*/ 186 h 7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2"/>
                    <a:gd name="T34" fmla="*/ 0 h 767"/>
                    <a:gd name="T35" fmla="*/ 1172 w 1172"/>
                    <a:gd name="T36" fmla="*/ 767 h 76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2" h="767">
                      <a:moveTo>
                        <a:pt x="0" y="742"/>
                      </a:moveTo>
                      <a:lnTo>
                        <a:pt x="750" y="767"/>
                      </a:lnTo>
                      <a:lnTo>
                        <a:pt x="750" y="725"/>
                      </a:lnTo>
                      <a:lnTo>
                        <a:pt x="165" y="704"/>
                      </a:lnTo>
                      <a:lnTo>
                        <a:pt x="420" y="568"/>
                      </a:lnTo>
                      <a:lnTo>
                        <a:pt x="636" y="598"/>
                      </a:lnTo>
                      <a:lnTo>
                        <a:pt x="714" y="513"/>
                      </a:lnTo>
                      <a:lnTo>
                        <a:pt x="1172" y="560"/>
                      </a:lnTo>
                      <a:lnTo>
                        <a:pt x="1100" y="0"/>
                      </a:lnTo>
                      <a:lnTo>
                        <a:pt x="0" y="742"/>
                      </a:lnTo>
                      <a:close/>
                    </a:path>
                  </a:pathLst>
                </a:custGeom>
                <a:solidFill>
                  <a:srgbClr val="594C4C"/>
                </a:solidFill>
                <a:ln w="9525">
                  <a:noFill/>
                  <a:round/>
                  <a:headEnd/>
                  <a:tailEnd/>
                </a:ln>
              </p:spPr>
              <p:txBody>
                <a:bodyPr/>
                <a:lstStyle/>
                <a:p>
                  <a:endParaRPr lang="en-US"/>
                </a:p>
              </p:txBody>
            </p:sp>
            <p:sp>
              <p:nvSpPr>
                <p:cNvPr id="20520" name="Freeform 33"/>
                <p:cNvSpPr>
                  <a:spLocks/>
                </p:cNvSpPr>
                <p:nvPr/>
              </p:nvSpPr>
              <p:spPr bwMode="auto">
                <a:xfrm>
                  <a:off x="1425" y="1632"/>
                  <a:ext cx="892" cy="725"/>
                </a:xfrm>
                <a:custGeom>
                  <a:avLst/>
                  <a:gdLst>
                    <a:gd name="T0" fmla="*/ 55 w 1783"/>
                    <a:gd name="T1" fmla="*/ 62 h 1450"/>
                    <a:gd name="T2" fmla="*/ 0 w 1783"/>
                    <a:gd name="T3" fmla="*/ 94 h 1450"/>
                    <a:gd name="T4" fmla="*/ 125 w 1783"/>
                    <a:gd name="T5" fmla="*/ 175 h 1450"/>
                    <a:gd name="T6" fmla="*/ 3 w 1783"/>
                    <a:gd name="T7" fmla="*/ 257 h 1450"/>
                    <a:gd name="T8" fmla="*/ 167 w 1783"/>
                    <a:gd name="T9" fmla="*/ 363 h 1450"/>
                    <a:gd name="T10" fmla="*/ 440 w 1783"/>
                    <a:gd name="T11" fmla="*/ 185 h 1450"/>
                    <a:gd name="T12" fmla="*/ 446 w 1783"/>
                    <a:gd name="T13" fmla="*/ 0 h 1450"/>
                    <a:gd name="T14" fmla="*/ 55 w 1783"/>
                    <a:gd name="T15" fmla="*/ 62 h 1450"/>
                    <a:gd name="T16" fmla="*/ 55 w 1783"/>
                    <a:gd name="T17" fmla="*/ 62 h 14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83"/>
                    <a:gd name="T28" fmla="*/ 0 h 1450"/>
                    <a:gd name="T29" fmla="*/ 1783 w 1783"/>
                    <a:gd name="T30" fmla="*/ 1450 h 14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83" h="1450">
                      <a:moveTo>
                        <a:pt x="220" y="249"/>
                      </a:moveTo>
                      <a:lnTo>
                        <a:pt x="0" y="377"/>
                      </a:lnTo>
                      <a:lnTo>
                        <a:pt x="500" y="698"/>
                      </a:lnTo>
                      <a:lnTo>
                        <a:pt x="11" y="1026"/>
                      </a:lnTo>
                      <a:lnTo>
                        <a:pt x="667" y="1450"/>
                      </a:lnTo>
                      <a:lnTo>
                        <a:pt x="1760" y="741"/>
                      </a:lnTo>
                      <a:lnTo>
                        <a:pt x="1783" y="0"/>
                      </a:lnTo>
                      <a:lnTo>
                        <a:pt x="220" y="249"/>
                      </a:lnTo>
                      <a:close/>
                    </a:path>
                  </a:pathLst>
                </a:custGeom>
                <a:solidFill>
                  <a:srgbClr val="7A94A8"/>
                </a:solidFill>
                <a:ln w="9525">
                  <a:noFill/>
                  <a:round/>
                  <a:headEnd/>
                  <a:tailEnd/>
                </a:ln>
              </p:spPr>
              <p:txBody>
                <a:bodyPr/>
                <a:lstStyle/>
                <a:p>
                  <a:endParaRPr lang="en-US"/>
                </a:p>
              </p:txBody>
            </p:sp>
            <p:sp>
              <p:nvSpPr>
                <p:cNvPr id="20521" name="Freeform 34"/>
                <p:cNvSpPr>
                  <a:spLocks/>
                </p:cNvSpPr>
                <p:nvPr/>
              </p:nvSpPr>
              <p:spPr bwMode="auto">
                <a:xfrm>
                  <a:off x="1489" y="1602"/>
                  <a:ext cx="479" cy="310"/>
                </a:xfrm>
                <a:custGeom>
                  <a:avLst/>
                  <a:gdLst>
                    <a:gd name="T0" fmla="*/ 0 w 958"/>
                    <a:gd name="T1" fmla="*/ 36 h 619"/>
                    <a:gd name="T2" fmla="*/ 54 w 958"/>
                    <a:gd name="T3" fmla="*/ 20 h 619"/>
                    <a:gd name="T4" fmla="*/ 54 w 958"/>
                    <a:gd name="T5" fmla="*/ 0 h 619"/>
                    <a:gd name="T6" fmla="*/ 108 w 958"/>
                    <a:gd name="T7" fmla="*/ 0 h 619"/>
                    <a:gd name="T8" fmla="*/ 108 w 958"/>
                    <a:gd name="T9" fmla="*/ 57 h 619"/>
                    <a:gd name="T10" fmla="*/ 223 w 958"/>
                    <a:gd name="T11" fmla="*/ 55 h 619"/>
                    <a:gd name="T12" fmla="*/ 240 w 958"/>
                    <a:gd name="T13" fmla="*/ 78 h 619"/>
                    <a:gd name="T14" fmla="*/ 150 w 958"/>
                    <a:gd name="T15" fmla="*/ 155 h 619"/>
                    <a:gd name="T16" fmla="*/ 101 w 958"/>
                    <a:gd name="T17" fmla="*/ 134 h 619"/>
                    <a:gd name="T18" fmla="*/ 101 w 958"/>
                    <a:gd name="T19" fmla="*/ 71 h 619"/>
                    <a:gd name="T20" fmla="*/ 17 w 958"/>
                    <a:gd name="T21" fmla="*/ 74 h 619"/>
                    <a:gd name="T22" fmla="*/ 0 w 958"/>
                    <a:gd name="T23" fmla="*/ 36 h 619"/>
                    <a:gd name="T24" fmla="*/ 0 w 958"/>
                    <a:gd name="T25" fmla="*/ 36 h 61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58"/>
                    <a:gd name="T40" fmla="*/ 0 h 619"/>
                    <a:gd name="T41" fmla="*/ 958 w 958"/>
                    <a:gd name="T42" fmla="*/ 619 h 61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58" h="619">
                      <a:moveTo>
                        <a:pt x="0" y="142"/>
                      </a:moveTo>
                      <a:lnTo>
                        <a:pt x="213" y="79"/>
                      </a:lnTo>
                      <a:lnTo>
                        <a:pt x="213" y="0"/>
                      </a:lnTo>
                      <a:lnTo>
                        <a:pt x="432" y="0"/>
                      </a:lnTo>
                      <a:lnTo>
                        <a:pt x="432" y="228"/>
                      </a:lnTo>
                      <a:lnTo>
                        <a:pt x="890" y="220"/>
                      </a:lnTo>
                      <a:lnTo>
                        <a:pt x="958" y="309"/>
                      </a:lnTo>
                      <a:lnTo>
                        <a:pt x="599" y="619"/>
                      </a:lnTo>
                      <a:lnTo>
                        <a:pt x="401" y="534"/>
                      </a:lnTo>
                      <a:lnTo>
                        <a:pt x="401" y="283"/>
                      </a:lnTo>
                      <a:lnTo>
                        <a:pt x="67" y="294"/>
                      </a:lnTo>
                      <a:lnTo>
                        <a:pt x="0" y="142"/>
                      </a:lnTo>
                      <a:close/>
                    </a:path>
                  </a:pathLst>
                </a:custGeom>
                <a:solidFill>
                  <a:srgbClr val="E68033"/>
                </a:solidFill>
                <a:ln w="9525">
                  <a:noFill/>
                  <a:round/>
                  <a:headEnd/>
                  <a:tailEnd/>
                </a:ln>
              </p:spPr>
              <p:txBody>
                <a:bodyPr/>
                <a:lstStyle/>
                <a:p>
                  <a:endParaRPr lang="en-US"/>
                </a:p>
              </p:txBody>
            </p:sp>
            <p:sp>
              <p:nvSpPr>
                <p:cNvPr id="20522" name="Freeform 35"/>
                <p:cNvSpPr>
                  <a:spLocks/>
                </p:cNvSpPr>
                <p:nvPr/>
              </p:nvSpPr>
              <p:spPr bwMode="auto">
                <a:xfrm>
                  <a:off x="1507" y="1879"/>
                  <a:ext cx="506" cy="248"/>
                </a:xfrm>
                <a:custGeom>
                  <a:avLst/>
                  <a:gdLst>
                    <a:gd name="T0" fmla="*/ 0 w 1012"/>
                    <a:gd name="T1" fmla="*/ 54 h 496"/>
                    <a:gd name="T2" fmla="*/ 32 w 1012"/>
                    <a:gd name="T3" fmla="*/ 31 h 496"/>
                    <a:gd name="T4" fmla="*/ 117 w 1012"/>
                    <a:gd name="T5" fmla="*/ 62 h 496"/>
                    <a:gd name="T6" fmla="*/ 241 w 1012"/>
                    <a:gd name="T7" fmla="*/ 0 h 496"/>
                    <a:gd name="T8" fmla="*/ 253 w 1012"/>
                    <a:gd name="T9" fmla="*/ 67 h 496"/>
                    <a:gd name="T10" fmla="*/ 70 w 1012"/>
                    <a:gd name="T11" fmla="*/ 124 h 496"/>
                    <a:gd name="T12" fmla="*/ 0 w 1012"/>
                    <a:gd name="T13" fmla="*/ 54 h 496"/>
                    <a:gd name="T14" fmla="*/ 0 w 1012"/>
                    <a:gd name="T15" fmla="*/ 54 h 496"/>
                    <a:gd name="T16" fmla="*/ 0 60000 65536"/>
                    <a:gd name="T17" fmla="*/ 0 60000 65536"/>
                    <a:gd name="T18" fmla="*/ 0 60000 65536"/>
                    <a:gd name="T19" fmla="*/ 0 60000 65536"/>
                    <a:gd name="T20" fmla="*/ 0 60000 65536"/>
                    <a:gd name="T21" fmla="*/ 0 60000 65536"/>
                    <a:gd name="T22" fmla="*/ 0 60000 65536"/>
                    <a:gd name="T23" fmla="*/ 0 60000 65536"/>
                    <a:gd name="T24" fmla="*/ 0 w 1012"/>
                    <a:gd name="T25" fmla="*/ 0 h 496"/>
                    <a:gd name="T26" fmla="*/ 1012 w 1012"/>
                    <a:gd name="T27" fmla="*/ 496 h 4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12" h="496">
                      <a:moveTo>
                        <a:pt x="0" y="213"/>
                      </a:moveTo>
                      <a:lnTo>
                        <a:pt x="126" y="126"/>
                      </a:lnTo>
                      <a:lnTo>
                        <a:pt x="468" y="247"/>
                      </a:lnTo>
                      <a:lnTo>
                        <a:pt x="962" y="0"/>
                      </a:lnTo>
                      <a:lnTo>
                        <a:pt x="1012" y="268"/>
                      </a:lnTo>
                      <a:lnTo>
                        <a:pt x="278" y="496"/>
                      </a:lnTo>
                      <a:lnTo>
                        <a:pt x="0" y="213"/>
                      </a:lnTo>
                      <a:close/>
                    </a:path>
                  </a:pathLst>
                </a:custGeom>
                <a:solidFill>
                  <a:srgbClr val="E68033"/>
                </a:solidFill>
                <a:ln w="9525">
                  <a:noFill/>
                  <a:round/>
                  <a:headEnd/>
                  <a:tailEnd/>
                </a:ln>
              </p:spPr>
              <p:txBody>
                <a:bodyPr/>
                <a:lstStyle/>
                <a:p>
                  <a:endParaRPr lang="en-US"/>
                </a:p>
              </p:txBody>
            </p:sp>
            <p:sp>
              <p:nvSpPr>
                <p:cNvPr id="20523" name="Freeform 36"/>
                <p:cNvSpPr>
                  <a:spLocks/>
                </p:cNvSpPr>
                <p:nvPr/>
              </p:nvSpPr>
              <p:spPr bwMode="auto">
                <a:xfrm>
                  <a:off x="1425" y="1602"/>
                  <a:ext cx="102" cy="554"/>
                </a:xfrm>
                <a:custGeom>
                  <a:avLst/>
                  <a:gdLst>
                    <a:gd name="T0" fmla="*/ 11 w 203"/>
                    <a:gd name="T1" fmla="*/ 0 h 1107"/>
                    <a:gd name="T2" fmla="*/ 12 w 203"/>
                    <a:gd name="T3" fmla="*/ 110 h 1107"/>
                    <a:gd name="T4" fmla="*/ 37 w 203"/>
                    <a:gd name="T5" fmla="*/ 102 h 1107"/>
                    <a:gd name="T6" fmla="*/ 51 w 203"/>
                    <a:gd name="T7" fmla="*/ 108 h 1107"/>
                    <a:gd name="T8" fmla="*/ 13 w 203"/>
                    <a:gd name="T9" fmla="*/ 119 h 1107"/>
                    <a:gd name="T10" fmla="*/ 12 w 203"/>
                    <a:gd name="T11" fmla="*/ 268 h 1107"/>
                    <a:gd name="T12" fmla="*/ 43 w 203"/>
                    <a:gd name="T13" fmla="*/ 262 h 1107"/>
                    <a:gd name="T14" fmla="*/ 43 w 203"/>
                    <a:gd name="T15" fmla="*/ 272 h 1107"/>
                    <a:gd name="T16" fmla="*/ 2 w 203"/>
                    <a:gd name="T17" fmla="*/ 277 h 1107"/>
                    <a:gd name="T18" fmla="*/ 0 w 203"/>
                    <a:gd name="T19" fmla="*/ 0 h 1107"/>
                    <a:gd name="T20" fmla="*/ 11 w 203"/>
                    <a:gd name="T21" fmla="*/ 0 h 1107"/>
                    <a:gd name="T22" fmla="*/ 11 w 203"/>
                    <a:gd name="T23" fmla="*/ 0 h 1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3"/>
                    <a:gd name="T37" fmla="*/ 0 h 1107"/>
                    <a:gd name="T38" fmla="*/ 203 w 203"/>
                    <a:gd name="T39" fmla="*/ 1107 h 1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3" h="1107">
                      <a:moveTo>
                        <a:pt x="42" y="0"/>
                      </a:moveTo>
                      <a:lnTo>
                        <a:pt x="46" y="437"/>
                      </a:lnTo>
                      <a:lnTo>
                        <a:pt x="148" y="406"/>
                      </a:lnTo>
                      <a:lnTo>
                        <a:pt x="203" y="431"/>
                      </a:lnTo>
                      <a:lnTo>
                        <a:pt x="51" y="473"/>
                      </a:lnTo>
                      <a:lnTo>
                        <a:pt x="46" y="1071"/>
                      </a:lnTo>
                      <a:lnTo>
                        <a:pt x="169" y="1047"/>
                      </a:lnTo>
                      <a:lnTo>
                        <a:pt x="169" y="1086"/>
                      </a:lnTo>
                      <a:lnTo>
                        <a:pt x="8" y="1107"/>
                      </a:lnTo>
                      <a:lnTo>
                        <a:pt x="0" y="0"/>
                      </a:lnTo>
                      <a:lnTo>
                        <a:pt x="42" y="0"/>
                      </a:lnTo>
                      <a:close/>
                    </a:path>
                  </a:pathLst>
                </a:custGeom>
                <a:solidFill>
                  <a:srgbClr val="638091"/>
                </a:solidFill>
                <a:ln w="9525">
                  <a:noFill/>
                  <a:round/>
                  <a:headEnd/>
                  <a:tailEnd/>
                </a:ln>
              </p:spPr>
              <p:txBody>
                <a:bodyPr/>
                <a:lstStyle/>
                <a:p>
                  <a:endParaRPr lang="en-US"/>
                </a:p>
              </p:txBody>
            </p:sp>
            <p:sp>
              <p:nvSpPr>
                <p:cNvPr id="20524" name="Freeform 37"/>
                <p:cNvSpPr>
                  <a:spLocks/>
                </p:cNvSpPr>
                <p:nvPr/>
              </p:nvSpPr>
              <p:spPr bwMode="auto">
                <a:xfrm>
                  <a:off x="1504" y="1983"/>
                  <a:ext cx="168" cy="276"/>
                </a:xfrm>
                <a:custGeom>
                  <a:avLst/>
                  <a:gdLst>
                    <a:gd name="T0" fmla="*/ 0 w 334"/>
                    <a:gd name="T1" fmla="*/ 0 h 552"/>
                    <a:gd name="T2" fmla="*/ 85 w 334"/>
                    <a:gd name="T3" fmla="*/ 47 h 552"/>
                    <a:gd name="T4" fmla="*/ 79 w 334"/>
                    <a:gd name="T5" fmla="*/ 138 h 552"/>
                    <a:gd name="T6" fmla="*/ 3 w 334"/>
                    <a:gd name="T7" fmla="*/ 87 h 552"/>
                    <a:gd name="T8" fmla="*/ 0 w 334"/>
                    <a:gd name="T9" fmla="*/ 0 h 552"/>
                    <a:gd name="T10" fmla="*/ 0 w 334"/>
                    <a:gd name="T11" fmla="*/ 0 h 552"/>
                    <a:gd name="T12" fmla="*/ 0 60000 65536"/>
                    <a:gd name="T13" fmla="*/ 0 60000 65536"/>
                    <a:gd name="T14" fmla="*/ 0 60000 65536"/>
                    <a:gd name="T15" fmla="*/ 0 60000 65536"/>
                    <a:gd name="T16" fmla="*/ 0 60000 65536"/>
                    <a:gd name="T17" fmla="*/ 0 60000 65536"/>
                    <a:gd name="T18" fmla="*/ 0 w 334"/>
                    <a:gd name="T19" fmla="*/ 0 h 552"/>
                    <a:gd name="T20" fmla="*/ 334 w 334"/>
                    <a:gd name="T21" fmla="*/ 552 h 552"/>
                  </a:gdLst>
                  <a:ahLst/>
                  <a:cxnLst>
                    <a:cxn ang="T12">
                      <a:pos x="T0" y="T1"/>
                    </a:cxn>
                    <a:cxn ang="T13">
                      <a:pos x="T2" y="T3"/>
                    </a:cxn>
                    <a:cxn ang="T14">
                      <a:pos x="T4" y="T5"/>
                    </a:cxn>
                    <a:cxn ang="T15">
                      <a:pos x="T6" y="T7"/>
                    </a:cxn>
                    <a:cxn ang="T16">
                      <a:pos x="T8" y="T9"/>
                    </a:cxn>
                    <a:cxn ang="T17">
                      <a:pos x="T10" y="T11"/>
                    </a:cxn>
                  </a:cxnLst>
                  <a:rect l="T18" t="T19" r="T20" b="T21"/>
                  <a:pathLst>
                    <a:path w="334" h="552">
                      <a:moveTo>
                        <a:pt x="0" y="0"/>
                      </a:moveTo>
                      <a:lnTo>
                        <a:pt x="334" y="188"/>
                      </a:lnTo>
                      <a:lnTo>
                        <a:pt x="315" y="552"/>
                      </a:lnTo>
                      <a:lnTo>
                        <a:pt x="11" y="349"/>
                      </a:lnTo>
                      <a:lnTo>
                        <a:pt x="0" y="0"/>
                      </a:lnTo>
                      <a:close/>
                    </a:path>
                  </a:pathLst>
                </a:custGeom>
                <a:solidFill>
                  <a:srgbClr val="FFCC80"/>
                </a:solidFill>
                <a:ln w="9525">
                  <a:noFill/>
                  <a:round/>
                  <a:headEnd/>
                  <a:tailEnd/>
                </a:ln>
              </p:spPr>
              <p:txBody>
                <a:bodyPr/>
                <a:lstStyle/>
                <a:p>
                  <a:endParaRPr lang="en-US"/>
                </a:p>
              </p:txBody>
            </p:sp>
            <p:sp>
              <p:nvSpPr>
                <p:cNvPr id="20525" name="Freeform 38"/>
                <p:cNvSpPr>
                  <a:spLocks/>
                </p:cNvSpPr>
                <p:nvPr/>
              </p:nvSpPr>
              <p:spPr bwMode="auto">
                <a:xfrm>
                  <a:off x="1484" y="1676"/>
                  <a:ext cx="134" cy="193"/>
                </a:xfrm>
                <a:custGeom>
                  <a:avLst/>
                  <a:gdLst>
                    <a:gd name="T0" fmla="*/ 0 w 268"/>
                    <a:gd name="T1" fmla="*/ 0 h 386"/>
                    <a:gd name="T2" fmla="*/ 0 w 268"/>
                    <a:gd name="T3" fmla="*/ 66 h 386"/>
                    <a:gd name="T4" fmla="*/ 67 w 268"/>
                    <a:gd name="T5" fmla="*/ 97 h 386"/>
                    <a:gd name="T6" fmla="*/ 67 w 268"/>
                    <a:gd name="T7" fmla="*/ 25 h 386"/>
                    <a:gd name="T8" fmla="*/ 0 w 268"/>
                    <a:gd name="T9" fmla="*/ 0 h 386"/>
                    <a:gd name="T10" fmla="*/ 0 w 268"/>
                    <a:gd name="T11" fmla="*/ 0 h 386"/>
                    <a:gd name="T12" fmla="*/ 0 60000 65536"/>
                    <a:gd name="T13" fmla="*/ 0 60000 65536"/>
                    <a:gd name="T14" fmla="*/ 0 60000 65536"/>
                    <a:gd name="T15" fmla="*/ 0 60000 65536"/>
                    <a:gd name="T16" fmla="*/ 0 60000 65536"/>
                    <a:gd name="T17" fmla="*/ 0 60000 65536"/>
                    <a:gd name="T18" fmla="*/ 0 w 268"/>
                    <a:gd name="T19" fmla="*/ 0 h 386"/>
                    <a:gd name="T20" fmla="*/ 268 w 268"/>
                    <a:gd name="T21" fmla="*/ 386 h 386"/>
                  </a:gdLst>
                  <a:ahLst/>
                  <a:cxnLst>
                    <a:cxn ang="T12">
                      <a:pos x="T0" y="T1"/>
                    </a:cxn>
                    <a:cxn ang="T13">
                      <a:pos x="T2" y="T3"/>
                    </a:cxn>
                    <a:cxn ang="T14">
                      <a:pos x="T4" y="T5"/>
                    </a:cxn>
                    <a:cxn ang="T15">
                      <a:pos x="T6" y="T7"/>
                    </a:cxn>
                    <a:cxn ang="T16">
                      <a:pos x="T8" y="T9"/>
                    </a:cxn>
                    <a:cxn ang="T17">
                      <a:pos x="T10" y="T11"/>
                    </a:cxn>
                  </a:cxnLst>
                  <a:rect l="T18" t="T19" r="T20" b="T21"/>
                  <a:pathLst>
                    <a:path w="268" h="386">
                      <a:moveTo>
                        <a:pt x="0" y="0"/>
                      </a:moveTo>
                      <a:lnTo>
                        <a:pt x="0" y="262"/>
                      </a:lnTo>
                      <a:lnTo>
                        <a:pt x="268" y="386"/>
                      </a:lnTo>
                      <a:lnTo>
                        <a:pt x="268" y="101"/>
                      </a:lnTo>
                      <a:lnTo>
                        <a:pt x="0" y="0"/>
                      </a:lnTo>
                      <a:close/>
                    </a:path>
                  </a:pathLst>
                </a:custGeom>
                <a:solidFill>
                  <a:srgbClr val="FFCC80"/>
                </a:solidFill>
                <a:ln w="9525">
                  <a:noFill/>
                  <a:round/>
                  <a:headEnd/>
                  <a:tailEnd/>
                </a:ln>
              </p:spPr>
              <p:txBody>
                <a:bodyPr/>
                <a:lstStyle/>
                <a:p>
                  <a:endParaRPr lang="en-US"/>
                </a:p>
              </p:txBody>
            </p:sp>
            <p:sp>
              <p:nvSpPr>
                <p:cNvPr id="20526" name="Freeform 39"/>
                <p:cNvSpPr>
                  <a:spLocks/>
                </p:cNvSpPr>
                <p:nvPr/>
              </p:nvSpPr>
              <p:spPr bwMode="auto">
                <a:xfrm>
                  <a:off x="1744" y="1772"/>
                  <a:ext cx="75" cy="152"/>
                </a:xfrm>
                <a:custGeom>
                  <a:avLst/>
                  <a:gdLst>
                    <a:gd name="T0" fmla="*/ 0 w 150"/>
                    <a:gd name="T1" fmla="*/ 0 h 304"/>
                    <a:gd name="T2" fmla="*/ 0 w 150"/>
                    <a:gd name="T3" fmla="*/ 60 h 304"/>
                    <a:gd name="T4" fmla="*/ 38 w 150"/>
                    <a:gd name="T5" fmla="*/ 76 h 304"/>
                    <a:gd name="T6" fmla="*/ 38 w 150"/>
                    <a:gd name="T7" fmla="*/ 18 h 304"/>
                    <a:gd name="T8" fmla="*/ 0 w 150"/>
                    <a:gd name="T9" fmla="*/ 0 h 304"/>
                    <a:gd name="T10" fmla="*/ 0 w 150"/>
                    <a:gd name="T11" fmla="*/ 0 h 304"/>
                    <a:gd name="T12" fmla="*/ 0 60000 65536"/>
                    <a:gd name="T13" fmla="*/ 0 60000 65536"/>
                    <a:gd name="T14" fmla="*/ 0 60000 65536"/>
                    <a:gd name="T15" fmla="*/ 0 60000 65536"/>
                    <a:gd name="T16" fmla="*/ 0 60000 65536"/>
                    <a:gd name="T17" fmla="*/ 0 60000 65536"/>
                    <a:gd name="T18" fmla="*/ 0 w 150"/>
                    <a:gd name="T19" fmla="*/ 0 h 304"/>
                    <a:gd name="T20" fmla="*/ 150 w 150"/>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150" h="304">
                      <a:moveTo>
                        <a:pt x="0" y="0"/>
                      </a:moveTo>
                      <a:lnTo>
                        <a:pt x="0" y="241"/>
                      </a:lnTo>
                      <a:lnTo>
                        <a:pt x="150" y="304"/>
                      </a:lnTo>
                      <a:lnTo>
                        <a:pt x="150" y="70"/>
                      </a:lnTo>
                      <a:lnTo>
                        <a:pt x="0" y="0"/>
                      </a:lnTo>
                      <a:close/>
                    </a:path>
                  </a:pathLst>
                </a:custGeom>
                <a:solidFill>
                  <a:srgbClr val="FFCC80"/>
                </a:solidFill>
                <a:ln w="9525">
                  <a:noFill/>
                  <a:round/>
                  <a:headEnd/>
                  <a:tailEnd/>
                </a:ln>
              </p:spPr>
              <p:txBody>
                <a:bodyPr/>
                <a:lstStyle/>
                <a:p>
                  <a:endParaRPr lang="en-US"/>
                </a:p>
              </p:txBody>
            </p:sp>
            <p:sp>
              <p:nvSpPr>
                <p:cNvPr id="20527" name="Freeform 40"/>
                <p:cNvSpPr>
                  <a:spLocks/>
                </p:cNvSpPr>
                <p:nvPr/>
              </p:nvSpPr>
              <p:spPr bwMode="auto">
                <a:xfrm>
                  <a:off x="1614" y="1602"/>
                  <a:ext cx="709" cy="328"/>
                </a:xfrm>
                <a:custGeom>
                  <a:avLst/>
                  <a:gdLst>
                    <a:gd name="T0" fmla="*/ 29 w 1418"/>
                    <a:gd name="T1" fmla="*/ 0 h 655"/>
                    <a:gd name="T2" fmla="*/ 29 w 1418"/>
                    <a:gd name="T3" fmla="*/ 45 h 655"/>
                    <a:gd name="T4" fmla="*/ 0 w 1418"/>
                    <a:gd name="T5" fmla="*/ 61 h 655"/>
                    <a:gd name="T6" fmla="*/ 0 w 1418"/>
                    <a:gd name="T7" fmla="*/ 136 h 655"/>
                    <a:gd name="T8" fmla="*/ 38 w 1418"/>
                    <a:gd name="T9" fmla="*/ 126 h 655"/>
                    <a:gd name="T10" fmla="*/ 44 w 1418"/>
                    <a:gd name="T11" fmla="*/ 79 h 655"/>
                    <a:gd name="T12" fmla="*/ 95 w 1418"/>
                    <a:gd name="T13" fmla="*/ 61 h 655"/>
                    <a:gd name="T14" fmla="*/ 151 w 1418"/>
                    <a:gd name="T15" fmla="*/ 84 h 655"/>
                    <a:gd name="T16" fmla="*/ 100 w 1418"/>
                    <a:gd name="T17" fmla="*/ 104 h 655"/>
                    <a:gd name="T18" fmla="*/ 100 w 1418"/>
                    <a:gd name="T19" fmla="*/ 164 h 655"/>
                    <a:gd name="T20" fmla="*/ 161 w 1418"/>
                    <a:gd name="T21" fmla="*/ 134 h 655"/>
                    <a:gd name="T22" fmla="*/ 161 w 1418"/>
                    <a:gd name="T23" fmla="*/ 108 h 655"/>
                    <a:gd name="T24" fmla="*/ 184 w 1418"/>
                    <a:gd name="T25" fmla="*/ 119 h 655"/>
                    <a:gd name="T26" fmla="*/ 287 w 1418"/>
                    <a:gd name="T27" fmla="*/ 57 h 655"/>
                    <a:gd name="T28" fmla="*/ 287 w 1418"/>
                    <a:gd name="T29" fmla="*/ 41 h 655"/>
                    <a:gd name="T30" fmla="*/ 310 w 1418"/>
                    <a:gd name="T31" fmla="*/ 48 h 655"/>
                    <a:gd name="T32" fmla="*/ 355 w 1418"/>
                    <a:gd name="T33" fmla="*/ 30 h 655"/>
                    <a:gd name="T34" fmla="*/ 355 w 1418"/>
                    <a:gd name="T35" fmla="*/ 0 h 655"/>
                    <a:gd name="T36" fmla="*/ 29 w 1418"/>
                    <a:gd name="T37" fmla="*/ 0 h 655"/>
                    <a:gd name="T38" fmla="*/ 29 w 1418"/>
                    <a:gd name="T39" fmla="*/ 0 h 65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418"/>
                    <a:gd name="T61" fmla="*/ 0 h 655"/>
                    <a:gd name="T62" fmla="*/ 1418 w 1418"/>
                    <a:gd name="T63" fmla="*/ 655 h 65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418" h="655">
                      <a:moveTo>
                        <a:pt x="116" y="0"/>
                      </a:moveTo>
                      <a:lnTo>
                        <a:pt x="116" y="180"/>
                      </a:lnTo>
                      <a:lnTo>
                        <a:pt x="0" y="241"/>
                      </a:lnTo>
                      <a:lnTo>
                        <a:pt x="0" y="541"/>
                      </a:lnTo>
                      <a:lnTo>
                        <a:pt x="152" y="503"/>
                      </a:lnTo>
                      <a:lnTo>
                        <a:pt x="179" y="313"/>
                      </a:lnTo>
                      <a:lnTo>
                        <a:pt x="382" y="243"/>
                      </a:lnTo>
                      <a:lnTo>
                        <a:pt x="601" y="334"/>
                      </a:lnTo>
                      <a:lnTo>
                        <a:pt x="401" y="416"/>
                      </a:lnTo>
                      <a:lnTo>
                        <a:pt x="401" y="655"/>
                      </a:lnTo>
                      <a:lnTo>
                        <a:pt x="641" y="534"/>
                      </a:lnTo>
                      <a:lnTo>
                        <a:pt x="641" y="431"/>
                      </a:lnTo>
                      <a:lnTo>
                        <a:pt x="736" y="473"/>
                      </a:lnTo>
                      <a:lnTo>
                        <a:pt x="1146" y="228"/>
                      </a:lnTo>
                      <a:lnTo>
                        <a:pt x="1146" y="163"/>
                      </a:lnTo>
                      <a:lnTo>
                        <a:pt x="1240" y="190"/>
                      </a:lnTo>
                      <a:lnTo>
                        <a:pt x="1418" y="117"/>
                      </a:lnTo>
                      <a:lnTo>
                        <a:pt x="1418" y="0"/>
                      </a:lnTo>
                      <a:lnTo>
                        <a:pt x="116" y="0"/>
                      </a:lnTo>
                      <a:close/>
                    </a:path>
                  </a:pathLst>
                </a:custGeom>
                <a:solidFill>
                  <a:srgbClr val="914D36"/>
                </a:solidFill>
                <a:ln w="9525">
                  <a:noFill/>
                  <a:round/>
                  <a:headEnd/>
                  <a:tailEnd/>
                </a:ln>
              </p:spPr>
              <p:txBody>
                <a:bodyPr/>
                <a:lstStyle/>
                <a:p>
                  <a:endParaRPr lang="en-US"/>
                </a:p>
              </p:txBody>
            </p:sp>
            <p:sp>
              <p:nvSpPr>
                <p:cNvPr id="20528" name="Freeform 41"/>
                <p:cNvSpPr>
                  <a:spLocks/>
                </p:cNvSpPr>
                <p:nvPr/>
              </p:nvSpPr>
              <p:spPr bwMode="auto">
                <a:xfrm>
                  <a:off x="1559" y="1772"/>
                  <a:ext cx="741" cy="485"/>
                </a:xfrm>
                <a:custGeom>
                  <a:avLst/>
                  <a:gdLst>
                    <a:gd name="T0" fmla="*/ 15 w 1483"/>
                    <a:gd name="T1" fmla="*/ 80 h 971"/>
                    <a:gd name="T2" fmla="*/ 0 w 1483"/>
                    <a:gd name="T3" fmla="*/ 86 h 971"/>
                    <a:gd name="T4" fmla="*/ 70 w 1483"/>
                    <a:gd name="T5" fmla="*/ 134 h 971"/>
                    <a:gd name="T6" fmla="*/ 49 w 1483"/>
                    <a:gd name="T7" fmla="*/ 150 h 971"/>
                    <a:gd name="T8" fmla="*/ 49 w 1483"/>
                    <a:gd name="T9" fmla="*/ 242 h 971"/>
                    <a:gd name="T10" fmla="*/ 111 w 1483"/>
                    <a:gd name="T11" fmla="*/ 203 h 971"/>
                    <a:gd name="T12" fmla="*/ 162 w 1483"/>
                    <a:gd name="T13" fmla="*/ 235 h 971"/>
                    <a:gd name="T14" fmla="*/ 232 w 1483"/>
                    <a:gd name="T15" fmla="*/ 191 h 971"/>
                    <a:gd name="T16" fmla="*/ 237 w 1483"/>
                    <a:gd name="T17" fmla="*/ 169 h 971"/>
                    <a:gd name="T18" fmla="*/ 251 w 1483"/>
                    <a:gd name="T19" fmla="*/ 177 h 971"/>
                    <a:gd name="T20" fmla="*/ 315 w 1483"/>
                    <a:gd name="T21" fmla="*/ 131 h 971"/>
                    <a:gd name="T22" fmla="*/ 370 w 1483"/>
                    <a:gd name="T23" fmla="*/ 99 h 971"/>
                    <a:gd name="T24" fmla="*/ 370 w 1483"/>
                    <a:gd name="T25" fmla="*/ 51 h 971"/>
                    <a:gd name="T26" fmla="*/ 324 w 1483"/>
                    <a:gd name="T27" fmla="*/ 38 h 971"/>
                    <a:gd name="T28" fmla="*/ 324 w 1483"/>
                    <a:gd name="T29" fmla="*/ 6 h 971"/>
                    <a:gd name="T30" fmla="*/ 311 w 1483"/>
                    <a:gd name="T31" fmla="*/ 0 h 971"/>
                    <a:gd name="T32" fmla="*/ 204 w 1483"/>
                    <a:gd name="T33" fmla="*/ 58 h 971"/>
                    <a:gd name="T34" fmla="*/ 204 w 1483"/>
                    <a:gd name="T35" fmla="*/ 110 h 971"/>
                    <a:gd name="T36" fmla="*/ 180 w 1483"/>
                    <a:gd name="T37" fmla="*/ 102 h 971"/>
                    <a:gd name="T38" fmla="*/ 139 w 1483"/>
                    <a:gd name="T39" fmla="*/ 122 h 971"/>
                    <a:gd name="T40" fmla="*/ 139 w 1483"/>
                    <a:gd name="T41" fmla="*/ 96 h 971"/>
                    <a:gd name="T42" fmla="*/ 91 w 1483"/>
                    <a:gd name="T43" fmla="*/ 119 h 971"/>
                    <a:gd name="T44" fmla="*/ 15 w 1483"/>
                    <a:gd name="T45" fmla="*/ 80 h 971"/>
                    <a:gd name="T46" fmla="*/ 15 w 1483"/>
                    <a:gd name="T47" fmla="*/ 80 h 9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483"/>
                    <a:gd name="T73" fmla="*/ 0 h 971"/>
                    <a:gd name="T74" fmla="*/ 1483 w 1483"/>
                    <a:gd name="T75" fmla="*/ 971 h 971"/>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483" h="971">
                      <a:moveTo>
                        <a:pt x="61" y="321"/>
                      </a:moveTo>
                      <a:lnTo>
                        <a:pt x="0" y="346"/>
                      </a:lnTo>
                      <a:lnTo>
                        <a:pt x="283" y="539"/>
                      </a:lnTo>
                      <a:lnTo>
                        <a:pt x="196" y="600"/>
                      </a:lnTo>
                      <a:lnTo>
                        <a:pt x="196" y="971"/>
                      </a:lnTo>
                      <a:lnTo>
                        <a:pt x="447" y="813"/>
                      </a:lnTo>
                      <a:lnTo>
                        <a:pt x="650" y="940"/>
                      </a:lnTo>
                      <a:lnTo>
                        <a:pt x="928" y="767"/>
                      </a:lnTo>
                      <a:lnTo>
                        <a:pt x="948" y="676"/>
                      </a:lnTo>
                      <a:lnTo>
                        <a:pt x="1004" y="710"/>
                      </a:lnTo>
                      <a:lnTo>
                        <a:pt x="1262" y="524"/>
                      </a:lnTo>
                      <a:lnTo>
                        <a:pt x="1483" y="397"/>
                      </a:lnTo>
                      <a:lnTo>
                        <a:pt x="1483" y="207"/>
                      </a:lnTo>
                      <a:lnTo>
                        <a:pt x="1298" y="152"/>
                      </a:lnTo>
                      <a:lnTo>
                        <a:pt x="1298" y="24"/>
                      </a:lnTo>
                      <a:lnTo>
                        <a:pt x="1247" y="0"/>
                      </a:lnTo>
                      <a:lnTo>
                        <a:pt x="819" y="232"/>
                      </a:lnTo>
                      <a:lnTo>
                        <a:pt x="819" y="442"/>
                      </a:lnTo>
                      <a:lnTo>
                        <a:pt x="720" y="410"/>
                      </a:lnTo>
                      <a:lnTo>
                        <a:pt x="557" y="488"/>
                      </a:lnTo>
                      <a:lnTo>
                        <a:pt x="557" y="385"/>
                      </a:lnTo>
                      <a:lnTo>
                        <a:pt x="365" y="479"/>
                      </a:lnTo>
                      <a:lnTo>
                        <a:pt x="61" y="321"/>
                      </a:lnTo>
                      <a:close/>
                    </a:path>
                  </a:pathLst>
                </a:custGeom>
                <a:solidFill>
                  <a:srgbClr val="914D36"/>
                </a:solidFill>
                <a:ln w="9525">
                  <a:noFill/>
                  <a:round/>
                  <a:headEnd/>
                  <a:tailEnd/>
                </a:ln>
              </p:spPr>
              <p:txBody>
                <a:bodyPr/>
                <a:lstStyle/>
                <a:p>
                  <a:endParaRPr lang="en-US"/>
                </a:p>
              </p:txBody>
            </p:sp>
            <p:sp>
              <p:nvSpPr>
                <p:cNvPr id="20529" name="Freeform 42"/>
                <p:cNvSpPr>
                  <a:spLocks/>
                </p:cNvSpPr>
                <p:nvPr/>
              </p:nvSpPr>
              <p:spPr bwMode="auto">
                <a:xfrm>
                  <a:off x="1735" y="1602"/>
                  <a:ext cx="647" cy="775"/>
                </a:xfrm>
                <a:custGeom>
                  <a:avLst/>
                  <a:gdLst>
                    <a:gd name="T0" fmla="*/ 0 w 1294"/>
                    <a:gd name="T1" fmla="*/ 0 h 1550"/>
                    <a:gd name="T2" fmla="*/ 15 w 1294"/>
                    <a:gd name="T3" fmla="*/ 0 h 1550"/>
                    <a:gd name="T4" fmla="*/ 17 w 1294"/>
                    <a:gd name="T5" fmla="*/ 192 h 1550"/>
                    <a:gd name="T6" fmla="*/ 314 w 1294"/>
                    <a:gd name="T7" fmla="*/ 26 h 1550"/>
                    <a:gd name="T8" fmla="*/ 324 w 1294"/>
                    <a:gd name="T9" fmla="*/ 33 h 1550"/>
                    <a:gd name="T10" fmla="*/ 17 w 1294"/>
                    <a:gd name="T11" fmla="*/ 208 h 1550"/>
                    <a:gd name="T12" fmla="*/ 18 w 1294"/>
                    <a:gd name="T13" fmla="*/ 365 h 1550"/>
                    <a:gd name="T14" fmla="*/ 288 w 1294"/>
                    <a:gd name="T15" fmla="*/ 193 h 1550"/>
                    <a:gd name="T16" fmla="*/ 285 w 1294"/>
                    <a:gd name="T17" fmla="*/ 205 h 1550"/>
                    <a:gd name="T18" fmla="*/ 11 w 1294"/>
                    <a:gd name="T19" fmla="*/ 388 h 1550"/>
                    <a:gd name="T20" fmla="*/ 1 w 1294"/>
                    <a:gd name="T21" fmla="*/ 207 h 1550"/>
                    <a:gd name="T22" fmla="*/ 0 w 1294"/>
                    <a:gd name="T23" fmla="*/ 0 h 1550"/>
                    <a:gd name="T24" fmla="*/ 0 w 1294"/>
                    <a:gd name="T25" fmla="*/ 0 h 15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94"/>
                    <a:gd name="T40" fmla="*/ 0 h 1550"/>
                    <a:gd name="T41" fmla="*/ 1294 w 1294"/>
                    <a:gd name="T42" fmla="*/ 1550 h 15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94" h="1550">
                      <a:moveTo>
                        <a:pt x="0" y="0"/>
                      </a:moveTo>
                      <a:lnTo>
                        <a:pt x="62" y="0"/>
                      </a:lnTo>
                      <a:lnTo>
                        <a:pt x="68" y="767"/>
                      </a:lnTo>
                      <a:lnTo>
                        <a:pt x="1254" y="106"/>
                      </a:lnTo>
                      <a:lnTo>
                        <a:pt x="1294" y="129"/>
                      </a:lnTo>
                      <a:lnTo>
                        <a:pt x="68" y="832"/>
                      </a:lnTo>
                      <a:lnTo>
                        <a:pt x="70" y="1459"/>
                      </a:lnTo>
                      <a:lnTo>
                        <a:pt x="1150" y="771"/>
                      </a:lnTo>
                      <a:lnTo>
                        <a:pt x="1140" y="822"/>
                      </a:lnTo>
                      <a:lnTo>
                        <a:pt x="47" y="1550"/>
                      </a:lnTo>
                      <a:lnTo>
                        <a:pt x="3" y="828"/>
                      </a:lnTo>
                      <a:lnTo>
                        <a:pt x="0" y="0"/>
                      </a:lnTo>
                      <a:close/>
                    </a:path>
                  </a:pathLst>
                </a:custGeom>
                <a:solidFill>
                  <a:srgbClr val="638091"/>
                </a:solidFill>
                <a:ln w="9525">
                  <a:noFill/>
                  <a:round/>
                  <a:headEnd/>
                  <a:tailEnd/>
                </a:ln>
              </p:spPr>
              <p:txBody>
                <a:bodyPr/>
                <a:lstStyle/>
                <a:p>
                  <a:endParaRPr lang="en-US"/>
                </a:p>
              </p:txBody>
            </p:sp>
            <p:sp>
              <p:nvSpPr>
                <p:cNvPr id="20530" name="Freeform 43"/>
                <p:cNvSpPr>
                  <a:spLocks/>
                </p:cNvSpPr>
                <p:nvPr/>
              </p:nvSpPr>
              <p:spPr bwMode="auto">
                <a:xfrm>
                  <a:off x="1417" y="1599"/>
                  <a:ext cx="339" cy="775"/>
                </a:xfrm>
                <a:custGeom>
                  <a:avLst/>
                  <a:gdLst>
                    <a:gd name="T0" fmla="*/ 0 w 678"/>
                    <a:gd name="T1" fmla="*/ 2 h 1550"/>
                    <a:gd name="T2" fmla="*/ 1 w 678"/>
                    <a:gd name="T3" fmla="*/ 284 h 1550"/>
                    <a:gd name="T4" fmla="*/ 170 w 678"/>
                    <a:gd name="T5" fmla="*/ 388 h 1550"/>
                    <a:gd name="T6" fmla="*/ 166 w 678"/>
                    <a:gd name="T7" fmla="*/ 0 h 1550"/>
                    <a:gd name="T8" fmla="*/ 156 w 678"/>
                    <a:gd name="T9" fmla="*/ 0 h 1550"/>
                    <a:gd name="T10" fmla="*/ 157 w 678"/>
                    <a:gd name="T11" fmla="*/ 367 h 1550"/>
                    <a:gd name="T12" fmla="*/ 8 w 678"/>
                    <a:gd name="T13" fmla="*/ 277 h 1550"/>
                    <a:gd name="T14" fmla="*/ 10 w 678"/>
                    <a:gd name="T15" fmla="*/ 2 h 1550"/>
                    <a:gd name="T16" fmla="*/ 0 w 678"/>
                    <a:gd name="T17" fmla="*/ 2 h 1550"/>
                    <a:gd name="T18" fmla="*/ 0 w 678"/>
                    <a:gd name="T19" fmla="*/ 2 h 15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78"/>
                    <a:gd name="T31" fmla="*/ 0 h 1550"/>
                    <a:gd name="T32" fmla="*/ 678 w 678"/>
                    <a:gd name="T33" fmla="*/ 1550 h 15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78" h="1550">
                      <a:moveTo>
                        <a:pt x="0" y="6"/>
                      </a:moveTo>
                      <a:lnTo>
                        <a:pt x="7" y="1134"/>
                      </a:lnTo>
                      <a:lnTo>
                        <a:pt x="678" y="1550"/>
                      </a:lnTo>
                      <a:lnTo>
                        <a:pt x="663" y="0"/>
                      </a:lnTo>
                      <a:lnTo>
                        <a:pt x="623" y="0"/>
                      </a:lnTo>
                      <a:lnTo>
                        <a:pt x="627" y="1465"/>
                      </a:lnTo>
                      <a:lnTo>
                        <a:pt x="32" y="1108"/>
                      </a:lnTo>
                      <a:lnTo>
                        <a:pt x="38" y="6"/>
                      </a:lnTo>
                      <a:lnTo>
                        <a:pt x="0" y="6"/>
                      </a:lnTo>
                      <a:close/>
                    </a:path>
                  </a:pathLst>
                </a:custGeom>
                <a:solidFill>
                  <a:srgbClr val="BDC9D4"/>
                </a:solidFill>
                <a:ln w="9525">
                  <a:noFill/>
                  <a:round/>
                  <a:headEnd/>
                  <a:tailEnd/>
                </a:ln>
              </p:spPr>
              <p:txBody>
                <a:bodyPr/>
                <a:lstStyle/>
                <a:p>
                  <a:endParaRPr lang="en-US"/>
                </a:p>
              </p:txBody>
            </p:sp>
            <p:sp>
              <p:nvSpPr>
                <p:cNvPr id="20531" name="Freeform 44"/>
                <p:cNvSpPr>
                  <a:spLocks/>
                </p:cNvSpPr>
                <p:nvPr/>
              </p:nvSpPr>
              <p:spPr bwMode="auto">
                <a:xfrm>
                  <a:off x="1429" y="1828"/>
                  <a:ext cx="306" cy="200"/>
                </a:xfrm>
                <a:custGeom>
                  <a:avLst/>
                  <a:gdLst>
                    <a:gd name="T0" fmla="*/ 3 w 612"/>
                    <a:gd name="T1" fmla="*/ 0 h 401"/>
                    <a:gd name="T2" fmla="*/ 153 w 612"/>
                    <a:gd name="T3" fmla="*/ 86 h 401"/>
                    <a:gd name="T4" fmla="*/ 153 w 612"/>
                    <a:gd name="T5" fmla="*/ 100 h 401"/>
                    <a:gd name="T6" fmla="*/ 0 w 612"/>
                    <a:gd name="T7" fmla="*/ 6 h 401"/>
                    <a:gd name="T8" fmla="*/ 3 w 612"/>
                    <a:gd name="T9" fmla="*/ 0 h 401"/>
                    <a:gd name="T10" fmla="*/ 3 w 612"/>
                    <a:gd name="T11" fmla="*/ 0 h 401"/>
                    <a:gd name="T12" fmla="*/ 0 60000 65536"/>
                    <a:gd name="T13" fmla="*/ 0 60000 65536"/>
                    <a:gd name="T14" fmla="*/ 0 60000 65536"/>
                    <a:gd name="T15" fmla="*/ 0 60000 65536"/>
                    <a:gd name="T16" fmla="*/ 0 60000 65536"/>
                    <a:gd name="T17" fmla="*/ 0 60000 65536"/>
                    <a:gd name="T18" fmla="*/ 0 w 612"/>
                    <a:gd name="T19" fmla="*/ 0 h 401"/>
                    <a:gd name="T20" fmla="*/ 612 w 612"/>
                    <a:gd name="T21" fmla="*/ 401 h 401"/>
                  </a:gdLst>
                  <a:ahLst/>
                  <a:cxnLst>
                    <a:cxn ang="T12">
                      <a:pos x="T0" y="T1"/>
                    </a:cxn>
                    <a:cxn ang="T13">
                      <a:pos x="T2" y="T3"/>
                    </a:cxn>
                    <a:cxn ang="T14">
                      <a:pos x="T4" y="T5"/>
                    </a:cxn>
                    <a:cxn ang="T15">
                      <a:pos x="T6" y="T7"/>
                    </a:cxn>
                    <a:cxn ang="T16">
                      <a:pos x="T8" y="T9"/>
                    </a:cxn>
                    <a:cxn ang="T17">
                      <a:pos x="T10" y="T11"/>
                    </a:cxn>
                  </a:cxnLst>
                  <a:rect l="T18" t="T19" r="T20" b="T21"/>
                  <a:pathLst>
                    <a:path w="612" h="401">
                      <a:moveTo>
                        <a:pt x="13" y="0"/>
                      </a:moveTo>
                      <a:lnTo>
                        <a:pt x="612" y="346"/>
                      </a:lnTo>
                      <a:lnTo>
                        <a:pt x="612" y="401"/>
                      </a:lnTo>
                      <a:lnTo>
                        <a:pt x="0" y="26"/>
                      </a:lnTo>
                      <a:lnTo>
                        <a:pt x="13" y="0"/>
                      </a:lnTo>
                      <a:close/>
                    </a:path>
                  </a:pathLst>
                </a:custGeom>
                <a:solidFill>
                  <a:srgbClr val="BDC9D4"/>
                </a:solidFill>
                <a:ln w="9525">
                  <a:noFill/>
                  <a:round/>
                  <a:headEnd/>
                  <a:tailEnd/>
                </a:ln>
              </p:spPr>
              <p:txBody>
                <a:bodyPr/>
                <a:lstStyle/>
                <a:p>
                  <a:endParaRPr lang="en-US"/>
                </a:p>
              </p:txBody>
            </p:sp>
            <p:sp>
              <p:nvSpPr>
                <p:cNvPr id="20532" name="Freeform 45"/>
                <p:cNvSpPr>
                  <a:spLocks/>
                </p:cNvSpPr>
                <p:nvPr/>
              </p:nvSpPr>
              <p:spPr bwMode="auto">
                <a:xfrm>
                  <a:off x="1842" y="2092"/>
                  <a:ext cx="54" cy="120"/>
                </a:xfrm>
                <a:custGeom>
                  <a:avLst/>
                  <a:gdLst>
                    <a:gd name="T0" fmla="*/ 0 w 109"/>
                    <a:gd name="T1" fmla="*/ 0 h 239"/>
                    <a:gd name="T2" fmla="*/ 27 w 109"/>
                    <a:gd name="T3" fmla="*/ 10 h 239"/>
                    <a:gd name="T4" fmla="*/ 24 w 109"/>
                    <a:gd name="T5" fmla="*/ 60 h 239"/>
                    <a:gd name="T6" fmla="*/ 5 w 109"/>
                    <a:gd name="T7" fmla="*/ 46 h 239"/>
                    <a:gd name="T8" fmla="*/ 9 w 109"/>
                    <a:gd name="T9" fmla="*/ 21 h 239"/>
                    <a:gd name="T10" fmla="*/ 0 w 109"/>
                    <a:gd name="T11" fmla="*/ 16 h 239"/>
                    <a:gd name="T12" fmla="*/ 0 w 109"/>
                    <a:gd name="T13" fmla="*/ 0 h 239"/>
                    <a:gd name="T14" fmla="*/ 0 w 109"/>
                    <a:gd name="T15" fmla="*/ 0 h 239"/>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239"/>
                    <a:gd name="T26" fmla="*/ 109 w 109"/>
                    <a:gd name="T27" fmla="*/ 239 h 23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239">
                      <a:moveTo>
                        <a:pt x="0" y="0"/>
                      </a:moveTo>
                      <a:lnTo>
                        <a:pt x="109" y="40"/>
                      </a:lnTo>
                      <a:lnTo>
                        <a:pt x="97" y="239"/>
                      </a:lnTo>
                      <a:lnTo>
                        <a:pt x="21" y="182"/>
                      </a:lnTo>
                      <a:lnTo>
                        <a:pt x="37" y="82"/>
                      </a:lnTo>
                      <a:lnTo>
                        <a:pt x="0" y="61"/>
                      </a:lnTo>
                      <a:lnTo>
                        <a:pt x="0" y="0"/>
                      </a:lnTo>
                      <a:close/>
                    </a:path>
                  </a:pathLst>
                </a:custGeom>
                <a:solidFill>
                  <a:srgbClr val="FFCC80"/>
                </a:solidFill>
                <a:ln w="9525">
                  <a:noFill/>
                  <a:round/>
                  <a:headEnd/>
                  <a:tailEnd/>
                </a:ln>
              </p:spPr>
              <p:txBody>
                <a:bodyPr/>
                <a:lstStyle/>
                <a:p>
                  <a:endParaRPr lang="en-US"/>
                </a:p>
              </p:txBody>
            </p:sp>
            <p:sp>
              <p:nvSpPr>
                <p:cNvPr id="20533" name="Freeform 46"/>
                <p:cNvSpPr>
                  <a:spLocks/>
                </p:cNvSpPr>
                <p:nvPr/>
              </p:nvSpPr>
              <p:spPr bwMode="auto">
                <a:xfrm>
                  <a:off x="1994" y="1919"/>
                  <a:ext cx="89" cy="92"/>
                </a:xfrm>
                <a:custGeom>
                  <a:avLst/>
                  <a:gdLst>
                    <a:gd name="T0" fmla="*/ 3 w 178"/>
                    <a:gd name="T1" fmla="*/ 0 h 185"/>
                    <a:gd name="T2" fmla="*/ 45 w 178"/>
                    <a:gd name="T3" fmla="*/ 19 h 185"/>
                    <a:gd name="T4" fmla="*/ 45 w 178"/>
                    <a:gd name="T5" fmla="*/ 46 h 185"/>
                    <a:gd name="T6" fmla="*/ 0 w 178"/>
                    <a:gd name="T7" fmla="*/ 26 h 185"/>
                    <a:gd name="T8" fmla="*/ 3 w 178"/>
                    <a:gd name="T9" fmla="*/ 0 h 185"/>
                    <a:gd name="T10" fmla="*/ 3 w 178"/>
                    <a:gd name="T11" fmla="*/ 0 h 185"/>
                    <a:gd name="T12" fmla="*/ 0 60000 65536"/>
                    <a:gd name="T13" fmla="*/ 0 60000 65536"/>
                    <a:gd name="T14" fmla="*/ 0 60000 65536"/>
                    <a:gd name="T15" fmla="*/ 0 60000 65536"/>
                    <a:gd name="T16" fmla="*/ 0 60000 65536"/>
                    <a:gd name="T17" fmla="*/ 0 60000 65536"/>
                    <a:gd name="T18" fmla="*/ 0 w 178"/>
                    <a:gd name="T19" fmla="*/ 0 h 185"/>
                    <a:gd name="T20" fmla="*/ 178 w 178"/>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178" h="185">
                      <a:moveTo>
                        <a:pt x="11" y="0"/>
                      </a:moveTo>
                      <a:lnTo>
                        <a:pt x="178" y="76"/>
                      </a:lnTo>
                      <a:lnTo>
                        <a:pt x="178" y="185"/>
                      </a:lnTo>
                      <a:lnTo>
                        <a:pt x="0" y="107"/>
                      </a:lnTo>
                      <a:lnTo>
                        <a:pt x="11" y="0"/>
                      </a:lnTo>
                      <a:close/>
                    </a:path>
                  </a:pathLst>
                </a:custGeom>
                <a:solidFill>
                  <a:srgbClr val="E68033"/>
                </a:solidFill>
                <a:ln w="9525">
                  <a:noFill/>
                  <a:round/>
                  <a:headEnd/>
                  <a:tailEnd/>
                </a:ln>
              </p:spPr>
              <p:txBody>
                <a:bodyPr/>
                <a:lstStyle/>
                <a:p>
                  <a:endParaRPr lang="en-US"/>
                </a:p>
              </p:txBody>
            </p:sp>
            <p:sp>
              <p:nvSpPr>
                <p:cNvPr id="20534" name="Freeform 47"/>
                <p:cNvSpPr>
                  <a:spLocks/>
                </p:cNvSpPr>
                <p:nvPr/>
              </p:nvSpPr>
              <p:spPr bwMode="auto">
                <a:xfrm>
                  <a:off x="1888" y="1627"/>
                  <a:ext cx="106" cy="72"/>
                </a:xfrm>
                <a:custGeom>
                  <a:avLst/>
                  <a:gdLst>
                    <a:gd name="T0" fmla="*/ 13 w 211"/>
                    <a:gd name="T1" fmla="*/ 5 h 144"/>
                    <a:gd name="T2" fmla="*/ 53 w 211"/>
                    <a:gd name="T3" fmla="*/ 12 h 144"/>
                    <a:gd name="T4" fmla="*/ 52 w 211"/>
                    <a:gd name="T5" fmla="*/ 36 h 144"/>
                    <a:gd name="T6" fmla="*/ 27 w 211"/>
                    <a:gd name="T7" fmla="*/ 31 h 144"/>
                    <a:gd name="T8" fmla="*/ 27 w 211"/>
                    <a:gd name="T9" fmla="*/ 17 h 144"/>
                    <a:gd name="T10" fmla="*/ 0 w 211"/>
                    <a:gd name="T11" fmla="*/ 12 h 144"/>
                    <a:gd name="T12" fmla="*/ 0 w 211"/>
                    <a:gd name="T13" fmla="*/ 0 h 144"/>
                    <a:gd name="T14" fmla="*/ 13 w 211"/>
                    <a:gd name="T15" fmla="*/ 5 h 144"/>
                    <a:gd name="T16" fmla="*/ 13 w 211"/>
                    <a:gd name="T17" fmla="*/ 5 h 1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1"/>
                    <a:gd name="T28" fmla="*/ 0 h 144"/>
                    <a:gd name="T29" fmla="*/ 211 w 211"/>
                    <a:gd name="T30" fmla="*/ 144 h 1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1" h="144">
                      <a:moveTo>
                        <a:pt x="51" y="17"/>
                      </a:moveTo>
                      <a:lnTo>
                        <a:pt x="211" y="51"/>
                      </a:lnTo>
                      <a:lnTo>
                        <a:pt x="207" y="144"/>
                      </a:lnTo>
                      <a:lnTo>
                        <a:pt x="106" y="127"/>
                      </a:lnTo>
                      <a:lnTo>
                        <a:pt x="106" y="68"/>
                      </a:lnTo>
                      <a:lnTo>
                        <a:pt x="0" y="48"/>
                      </a:lnTo>
                      <a:lnTo>
                        <a:pt x="0" y="0"/>
                      </a:lnTo>
                      <a:lnTo>
                        <a:pt x="51" y="17"/>
                      </a:lnTo>
                      <a:close/>
                    </a:path>
                  </a:pathLst>
                </a:custGeom>
                <a:solidFill>
                  <a:srgbClr val="E68033"/>
                </a:solidFill>
                <a:ln w="9525">
                  <a:noFill/>
                  <a:round/>
                  <a:headEnd/>
                  <a:tailEnd/>
                </a:ln>
              </p:spPr>
              <p:txBody>
                <a:bodyPr/>
                <a:lstStyle/>
                <a:p>
                  <a:endParaRPr lang="en-US"/>
                </a:p>
              </p:txBody>
            </p:sp>
            <p:sp>
              <p:nvSpPr>
                <p:cNvPr id="20535" name="Freeform 48"/>
                <p:cNvSpPr>
                  <a:spLocks/>
                </p:cNvSpPr>
                <p:nvPr/>
              </p:nvSpPr>
              <p:spPr bwMode="auto">
                <a:xfrm>
                  <a:off x="1489" y="1680"/>
                  <a:ext cx="57" cy="137"/>
                </a:xfrm>
                <a:custGeom>
                  <a:avLst/>
                  <a:gdLst>
                    <a:gd name="T0" fmla="*/ 0 w 114"/>
                    <a:gd name="T1" fmla="*/ 65 h 276"/>
                    <a:gd name="T2" fmla="*/ 13 w 114"/>
                    <a:gd name="T3" fmla="*/ 0 h 276"/>
                    <a:gd name="T4" fmla="*/ 29 w 114"/>
                    <a:gd name="T5" fmla="*/ 4 h 276"/>
                    <a:gd name="T6" fmla="*/ 12 w 114"/>
                    <a:gd name="T7" fmla="*/ 68 h 276"/>
                    <a:gd name="T8" fmla="*/ 0 w 114"/>
                    <a:gd name="T9" fmla="*/ 65 h 276"/>
                    <a:gd name="T10" fmla="*/ 0 w 114"/>
                    <a:gd name="T11" fmla="*/ 65 h 276"/>
                    <a:gd name="T12" fmla="*/ 0 60000 65536"/>
                    <a:gd name="T13" fmla="*/ 0 60000 65536"/>
                    <a:gd name="T14" fmla="*/ 0 60000 65536"/>
                    <a:gd name="T15" fmla="*/ 0 60000 65536"/>
                    <a:gd name="T16" fmla="*/ 0 60000 65536"/>
                    <a:gd name="T17" fmla="*/ 0 60000 65536"/>
                    <a:gd name="T18" fmla="*/ 0 w 114"/>
                    <a:gd name="T19" fmla="*/ 0 h 276"/>
                    <a:gd name="T20" fmla="*/ 114 w 114"/>
                    <a:gd name="T21" fmla="*/ 276 h 276"/>
                  </a:gdLst>
                  <a:ahLst/>
                  <a:cxnLst>
                    <a:cxn ang="T12">
                      <a:pos x="T0" y="T1"/>
                    </a:cxn>
                    <a:cxn ang="T13">
                      <a:pos x="T2" y="T3"/>
                    </a:cxn>
                    <a:cxn ang="T14">
                      <a:pos x="T4" y="T5"/>
                    </a:cxn>
                    <a:cxn ang="T15">
                      <a:pos x="T6" y="T7"/>
                    </a:cxn>
                    <a:cxn ang="T16">
                      <a:pos x="T8" y="T9"/>
                    </a:cxn>
                    <a:cxn ang="T17">
                      <a:pos x="T10" y="T11"/>
                    </a:cxn>
                  </a:cxnLst>
                  <a:rect l="T18" t="T19" r="T20" b="T21"/>
                  <a:pathLst>
                    <a:path w="114" h="276">
                      <a:moveTo>
                        <a:pt x="0" y="261"/>
                      </a:moveTo>
                      <a:lnTo>
                        <a:pt x="52" y="0"/>
                      </a:lnTo>
                      <a:lnTo>
                        <a:pt x="114" y="18"/>
                      </a:lnTo>
                      <a:lnTo>
                        <a:pt x="46" y="276"/>
                      </a:lnTo>
                      <a:lnTo>
                        <a:pt x="0" y="261"/>
                      </a:lnTo>
                      <a:close/>
                    </a:path>
                  </a:pathLst>
                </a:custGeom>
                <a:solidFill>
                  <a:srgbClr val="E68033"/>
                </a:solidFill>
                <a:ln w="9525">
                  <a:noFill/>
                  <a:round/>
                  <a:headEnd/>
                  <a:tailEnd/>
                </a:ln>
              </p:spPr>
              <p:txBody>
                <a:bodyPr/>
                <a:lstStyle/>
                <a:p>
                  <a:endParaRPr lang="en-US"/>
                </a:p>
              </p:txBody>
            </p:sp>
            <p:sp>
              <p:nvSpPr>
                <p:cNvPr id="20536" name="Freeform 49"/>
                <p:cNvSpPr>
                  <a:spLocks/>
                </p:cNvSpPr>
                <p:nvPr/>
              </p:nvSpPr>
              <p:spPr bwMode="auto">
                <a:xfrm>
                  <a:off x="1504" y="1993"/>
                  <a:ext cx="47" cy="142"/>
                </a:xfrm>
                <a:custGeom>
                  <a:avLst/>
                  <a:gdLst>
                    <a:gd name="T0" fmla="*/ 2 w 93"/>
                    <a:gd name="T1" fmla="*/ 71 h 284"/>
                    <a:gd name="T2" fmla="*/ 24 w 93"/>
                    <a:gd name="T3" fmla="*/ 7 h 284"/>
                    <a:gd name="T4" fmla="*/ 13 w 93"/>
                    <a:gd name="T5" fmla="*/ 0 h 284"/>
                    <a:gd name="T6" fmla="*/ 0 w 93"/>
                    <a:gd name="T7" fmla="*/ 47 h 284"/>
                    <a:gd name="T8" fmla="*/ 2 w 93"/>
                    <a:gd name="T9" fmla="*/ 71 h 284"/>
                    <a:gd name="T10" fmla="*/ 2 w 93"/>
                    <a:gd name="T11" fmla="*/ 71 h 284"/>
                    <a:gd name="T12" fmla="*/ 0 60000 65536"/>
                    <a:gd name="T13" fmla="*/ 0 60000 65536"/>
                    <a:gd name="T14" fmla="*/ 0 60000 65536"/>
                    <a:gd name="T15" fmla="*/ 0 60000 65536"/>
                    <a:gd name="T16" fmla="*/ 0 60000 65536"/>
                    <a:gd name="T17" fmla="*/ 0 60000 65536"/>
                    <a:gd name="T18" fmla="*/ 0 w 93"/>
                    <a:gd name="T19" fmla="*/ 0 h 284"/>
                    <a:gd name="T20" fmla="*/ 93 w 93"/>
                    <a:gd name="T21" fmla="*/ 284 h 284"/>
                  </a:gdLst>
                  <a:ahLst/>
                  <a:cxnLst>
                    <a:cxn ang="T12">
                      <a:pos x="T0" y="T1"/>
                    </a:cxn>
                    <a:cxn ang="T13">
                      <a:pos x="T2" y="T3"/>
                    </a:cxn>
                    <a:cxn ang="T14">
                      <a:pos x="T4" y="T5"/>
                    </a:cxn>
                    <a:cxn ang="T15">
                      <a:pos x="T6" y="T7"/>
                    </a:cxn>
                    <a:cxn ang="T16">
                      <a:pos x="T8" y="T9"/>
                    </a:cxn>
                    <a:cxn ang="T17">
                      <a:pos x="T10" y="T11"/>
                    </a:cxn>
                  </a:cxnLst>
                  <a:rect l="T18" t="T19" r="T20" b="T21"/>
                  <a:pathLst>
                    <a:path w="93" h="284">
                      <a:moveTo>
                        <a:pt x="5" y="284"/>
                      </a:moveTo>
                      <a:lnTo>
                        <a:pt x="93" y="31"/>
                      </a:lnTo>
                      <a:lnTo>
                        <a:pt x="51" y="0"/>
                      </a:lnTo>
                      <a:lnTo>
                        <a:pt x="0" y="189"/>
                      </a:lnTo>
                      <a:lnTo>
                        <a:pt x="5" y="284"/>
                      </a:lnTo>
                      <a:close/>
                    </a:path>
                  </a:pathLst>
                </a:custGeom>
                <a:solidFill>
                  <a:srgbClr val="E68033"/>
                </a:solidFill>
                <a:ln w="9525">
                  <a:noFill/>
                  <a:round/>
                  <a:headEnd/>
                  <a:tailEnd/>
                </a:ln>
              </p:spPr>
              <p:txBody>
                <a:bodyPr/>
                <a:lstStyle/>
                <a:p>
                  <a:endParaRPr lang="en-US"/>
                </a:p>
              </p:txBody>
            </p:sp>
            <p:sp>
              <p:nvSpPr>
                <p:cNvPr id="20537" name="Freeform 50"/>
                <p:cNvSpPr>
                  <a:spLocks/>
                </p:cNvSpPr>
                <p:nvPr/>
              </p:nvSpPr>
              <p:spPr bwMode="auto">
                <a:xfrm>
                  <a:off x="1533" y="1970"/>
                  <a:ext cx="91" cy="43"/>
                </a:xfrm>
                <a:custGeom>
                  <a:avLst/>
                  <a:gdLst>
                    <a:gd name="T0" fmla="*/ 0 w 182"/>
                    <a:gd name="T1" fmla="*/ 13 h 85"/>
                    <a:gd name="T2" fmla="*/ 29 w 182"/>
                    <a:gd name="T3" fmla="*/ 0 h 85"/>
                    <a:gd name="T4" fmla="*/ 46 w 182"/>
                    <a:gd name="T5" fmla="*/ 8 h 85"/>
                    <a:gd name="T6" fmla="*/ 9 w 182"/>
                    <a:gd name="T7" fmla="*/ 22 h 85"/>
                    <a:gd name="T8" fmla="*/ 0 w 182"/>
                    <a:gd name="T9" fmla="*/ 13 h 85"/>
                    <a:gd name="T10" fmla="*/ 0 w 182"/>
                    <a:gd name="T11" fmla="*/ 13 h 85"/>
                    <a:gd name="T12" fmla="*/ 0 60000 65536"/>
                    <a:gd name="T13" fmla="*/ 0 60000 65536"/>
                    <a:gd name="T14" fmla="*/ 0 60000 65536"/>
                    <a:gd name="T15" fmla="*/ 0 60000 65536"/>
                    <a:gd name="T16" fmla="*/ 0 60000 65536"/>
                    <a:gd name="T17" fmla="*/ 0 60000 65536"/>
                    <a:gd name="T18" fmla="*/ 0 w 182"/>
                    <a:gd name="T19" fmla="*/ 0 h 85"/>
                    <a:gd name="T20" fmla="*/ 182 w 182"/>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82" h="85">
                      <a:moveTo>
                        <a:pt x="0" y="51"/>
                      </a:moveTo>
                      <a:lnTo>
                        <a:pt x="119" y="0"/>
                      </a:lnTo>
                      <a:lnTo>
                        <a:pt x="182" y="30"/>
                      </a:lnTo>
                      <a:lnTo>
                        <a:pt x="36" y="85"/>
                      </a:lnTo>
                      <a:lnTo>
                        <a:pt x="0" y="51"/>
                      </a:lnTo>
                      <a:close/>
                    </a:path>
                  </a:pathLst>
                </a:custGeom>
                <a:solidFill>
                  <a:srgbClr val="914D36"/>
                </a:solidFill>
                <a:ln w="9525">
                  <a:noFill/>
                  <a:round/>
                  <a:headEnd/>
                  <a:tailEnd/>
                </a:ln>
              </p:spPr>
              <p:txBody>
                <a:bodyPr/>
                <a:lstStyle/>
                <a:p>
                  <a:endParaRPr lang="en-US"/>
                </a:p>
              </p:txBody>
            </p:sp>
            <p:sp>
              <p:nvSpPr>
                <p:cNvPr id="20538" name="Freeform 51"/>
                <p:cNvSpPr>
                  <a:spLocks/>
                </p:cNvSpPr>
                <p:nvPr/>
              </p:nvSpPr>
              <p:spPr bwMode="auto">
                <a:xfrm>
                  <a:off x="2385" y="1699"/>
                  <a:ext cx="184" cy="187"/>
                </a:xfrm>
                <a:custGeom>
                  <a:avLst/>
                  <a:gdLst>
                    <a:gd name="T0" fmla="*/ 2 w 367"/>
                    <a:gd name="T1" fmla="*/ 21 h 375"/>
                    <a:gd name="T2" fmla="*/ 2 w 367"/>
                    <a:gd name="T3" fmla="*/ 93 h 375"/>
                    <a:gd name="T4" fmla="*/ 44 w 367"/>
                    <a:gd name="T5" fmla="*/ 70 h 375"/>
                    <a:gd name="T6" fmla="*/ 44 w 367"/>
                    <a:gd name="T7" fmla="*/ 55 h 375"/>
                    <a:gd name="T8" fmla="*/ 54 w 367"/>
                    <a:gd name="T9" fmla="*/ 61 h 375"/>
                    <a:gd name="T10" fmla="*/ 92 w 367"/>
                    <a:gd name="T11" fmla="*/ 40 h 375"/>
                    <a:gd name="T12" fmla="*/ 92 w 367"/>
                    <a:gd name="T13" fmla="*/ 20 h 375"/>
                    <a:gd name="T14" fmla="*/ 44 w 367"/>
                    <a:gd name="T15" fmla="*/ 0 h 375"/>
                    <a:gd name="T16" fmla="*/ 31 w 367"/>
                    <a:gd name="T17" fmla="*/ 7 h 375"/>
                    <a:gd name="T18" fmla="*/ 0 w 367"/>
                    <a:gd name="T19" fmla="*/ 3 h 375"/>
                    <a:gd name="T20" fmla="*/ 2 w 367"/>
                    <a:gd name="T21" fmla="*/ 21 h 375"/>
                    <a:gd name="T22" fmla="*/ 2 w 367"/>
                    <a:gd name="T23" fmla="*/ 21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7"/>
                    <a:gd name="T37" fmla="*/ 0 h 375"/>
                    <a:gd name="T38" fmla="*/ 367 w 367"/>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7" h="375">
                      <a:moveTo>
                        <a:pt x="5" y="86"/>
                      </a:moveTo>
                      <a:lnTo>
                        <a:pt x="5" y="375"/>
                      </a:lnTo>
                      <a:lnTo>
                        <a:pt x="173" y="280"/>
                      </a:lnTo>
                      <a:lnTo>
                        <a:pt x="173" y="223"/>
                      </a:lnTo>
                      <a:lnTo>
                        <a:pt x="214" y="244"/>
                      </a:lnTo>
                      <a:lnTo>
                        <a:pt x="367" y="162"/>
                      </a:lnTo>
                      <a:lnTo>
                        <a:pt x="367" y="80"/>
                      </a:lnTo>
                      <a:lnTo>
                        <a:pt x="173" y="0"/>
                      </a:lnTo>
                      <a:lnTo>
                        <a:pt x="121" y="29"/>
                      </a:lnTo>
                      <a:lnTo>
                        <a:pt x="0" y="14"/>
                      </a:lnTo>
                      <a:lnTo>
                        <a:pt x="5" y="86"/>
                      </a:lnTo>
                      <a:close/>
                    </a:path>
                  </a:pathLst>
                </a:custGeom>
                <a:solidFill>
                  <a:srgbClr val="914D36"/>
                </a:solidFill>
                <a:ln w="9525">
                  <a:noFill/>
                  <a:round/>
                  <a:headEnd/>
                  <a:tailEnd/>
                </a:ln>
              </p:spPr>
              <p:txBody>
                <a:bodyPr/>
                <a:lstStyle/>
                <a:p>
                  <a:endParaRPr lang="en-US"/>
                </a:p>
              </p:txBody>
            </p:sp>
            <p:sp>
              <p:nvSpPr>
                <p:cNvPr id="20539" name="Freeform 52"/>
                <p:cNvSpPr>
                  <a:spLocks/>
                </p:cNvSpPr>
                <p:nvPr/>
              </p:nvSpPr>
              <p:spPr bwMode="auto">
                <a:xfrm>
                  <a:off x="894" y="1741"/>
                  <a:ext cx="44" cy="406"/>
                </a:xfrm>
                <a:custGeom>
                  <a:avLst/>
                  <a:gdLst>
                    <a:gd name="T0" fmla="*/ 3 w 88"/>
                    <a:gd name="T1" fmla="*/ 0 h 811"/>
                    <a:gd name="T2" fmla="*/ 0 w 88"/>
                    <a:gd name="T3" fmla="*/ 196 h 811"/>
                    <a:gd name="T4" fmla="*/ 22 w 88"/>
                    <a:gd name="T5" fmla="*/ 203 h 811"/>
                    <a:gd name="T6" fmla="*/ 20 w 88"/>
                    <a:gd name="T7" fmla="*/ 41 h 811"/>
                    <a:gd name="T8" fmla="*/ 3 w 88"/>
                    <a:gd name="T9" fmla="*/ 0 h 811"/>
                    <a:gd name="T10" fmla="*/ 3 w 88"/>
                    <a:gd name="T11" fmla="*/ 0 h 811"/>
                    <a:gd name="T12" fmla="*/ 0 60000 65536"/>
                    <a:gd name="T13" fmla="*/ 0 60000 65536"/>
                    <a:gd name="T14" fmla="*/ 0 60000 65536"/>
                    <a:gd name="T15" fmla="*/ 0 60000 65536"/>
                    <a:gd name="T16" fmla="*/ 0 60000 65536"/>
                    <a:gd name="T17" fmla="*/ 0 60000 65536"/>
                    <a:gd name="T18" fmla="*/ 0 w 88"/>
                    <a:gd name="T19" fmla="*/ 0 h 811"/>
                    <a:gd name="T20" fmla="*/ 88 w 88"/>
                    <a:gd name="T21" fmla="*/ 811 h 811"/>
                  </a:gdLst>
                  <a:ahLst/>
                  <a:cxnLst>
                    <a:cxn ang="T12">
                      <a:pos x="T0" y="T1"/>
                    </a:cxn>
                    <a:cxn ang="T13">
                      <a:pos x="T2" y="T3"/>
                    </a:cxn>
                    <a:cxn ang="T14">
                      <a:pos x="T4" y="T5"/>
                    </a:cxn>
                    <a:cxn ang="T15">
                      <a:pos x="T6" y="T7"/>
                    </a:cxn>
                    <a:cxn ang="T16">
                      <a:pos x="T8" y="T9"/>
                    </a:cxn>
                    <a:cxn ang="T17">
                      <a:pos x="T10" y="T11"/>
                    </a:cxn>
                  </a:cxnLst>
                  <a:rect l="T18" t="T19" r="T20" b="T21"/>
                  <a:pathLst>
                    <a:path w="88" h="811">
                      <a:moveTo>
                        <a:pt x="12" y="0"/>
                      </a:moveTo>
                      <a:lnTo>
                        <a:pt x="0" y="781"/>
                      </a:lnTo>
                      <a:lnTo>
                        <a:pt x="88" y="811"/>
                      </a:lnTo>
                      <a:lnTo>
                        <a:pt x="78" y="161"/>
                      </a:lnTo>
                      <a:lnTo>
                        <a:pt x="12" y="0"/>
                      </a:lnTo>
                      <a:close/>
                    </a:path>
                  </a:pathLst>
                </a:custGeom>
                <a:solidFill>
                  <a:srgbClr val="D1D142"/>
                </a:solidFill>
                <a:ln w="9525">
                  <a:noFill/>
                  <a:round/>
                  <a:headEnd/>
                  <a:tailEnd/>
                </a:ln>
              </p:spPr>
              <p:txBody>
                <a:bodyPr/>
                <a:lstStyle/>
                <a:p>
                  <a:endParaRPr lang="en-US"/>
                </a:p>
              </p:txBody>
            </p:sp>
            <p:sp>
              <p:nvSpPr>
                <p:cNvPr id="20540" name="Freeform 53"/>
                <p:cNvSpPr>
                  <a:spLocks/>
                </p:cNvSpPr>
                <p:nvPr/>
              </p:nvSpPr>
              <p:spPr bwMode="auto">
                <a:xfrm>
                  <a:off x="891" y="1712"/>
                  <a:ext cx="50" cy="448"/>
                </a:xfrm>
                <a:custGeom>
                  <a:avLst/>
                  <a:gdLst>
                    <a:gd name="T0" fmla="*/ 0 w 99"/>
                    <a:gd name="T1" fmla="*/ 1 h 897"/>
                    <a:gd name="T2" fmla="*/ 3 w 99"/>
                    <a:gd name="T3" fmla="*/ 28 h 897"/>
                    <a:gd name="T4" fmla="*/ 17 w 99"/>
                    <a:gd name="T5" fmla="*/ 68 h 897"/>
                    <a:gd name="T6" fmla="*/ 17 w 99"/>
                    <a:gd name="T7" fmla="*/ 213 h 897"/>
                    <a:gd name="T8" fmla="*/ 25 w 99"/>
                    <a:gd name="T9" fmla="*/ 224 h 897"/>
                    <a:gd name="T10" fmla="*/ 24 w 99"/>
                    <a:gd name="T11" fmla="*/ 0 h 897"/>
                    <a:gd name="T12" fmla="*/ 0 w 99"/>
                    <a:gd name="T13" fmla="*/ 1 h 897"/>
                    <a:gd name="T14" fmla="*/ 0 w 99"/>
                    <a:gd name="T15" fmla="*/ 1 h 897"/>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897"/>
                    <a:gd name="T26" fmla="*/ 99 w 99"/>
                    <a:gd name="T27" fmla="*/ 897 h 8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897">
                      <a:moveTo>
                        <a:pt x="0" y="6"/>
                      </a:moveTo>
                      <a:lnTo>
                        <a:pt x="11" y="112"/>
                      </a:lnTo>
                      <a:lnTo>
                        <a:pt x="66" y="274"/>
                      </a:lnTo>
                      <a:lnTo>
                        <a:pt x="66" y="855"/>
                      </a:lnTo>
                      <a:lnTo>
                        <a:pt x="99" y="897"/>
                      </a:lnTo>
                      <a:lnTo>
                        <a:pt x="93" y="0"/>
                      </a:lnTo>
                      <a:lnTo>
                        <a:pt x="0" y="6"/>
                      </a:lnTo>
                      <a:close/>
                    </a:path>
                  </a:pathLst>
                </a:custGeom>
                <a:solidFill>
                  <a:srgbClr val="404740"/>
                </a:solidFill>
                <a:ln w="9525">
                  <a:noFill/>
                  <a:round/>
                  <a:headEnd/>
                  <a:tailEnd/>
                </a:ln>
              </p:spPr>
              <p:txBody>
                <a:bodyPr/>
                <a:lstStyle/>
                <a:p>
                  <a:endParaRPr lang="en-US"/>
                </a:p>
              </p:txBody>
            </p:sp>
            <p:sp>
              <p:nvSpPr>
                <p:cNvPr id="20541" name="Freeform 54"/>
                <p:cNvSpPr>
                  <a:spLocks/>
                </p:cNvSpPr>
                <p:nvPr/>
              </p:nvSpPr>
              <p:spPr bwMode="auto">
                <a:xfrm>
                  <a:off x="578" y="2174"/>
                  <a:ext cx="565" cy="394"/>
                </a:xfrm>
                <a:custGeom>
                  <a:avLst/>
                  <a:gdLst>
                    <a:gd name="T0" fmla="*/ 201 w 1130"/>
                    <a:gd name="T1" fmla="*/ 0 h 789"/>
                    <a:gd name="T2" fmla="*/ 283 w 1130"/>
                    <a:gd name="T3" fmla="*/ 53 h 789"/>
                    <a:gd name="T4" fmla="*/ 0 w 1130"/>
                    <a:gd name="T5" fmla="*/ 197 h 789"/>
                    <a:gd name="T6" fmla="*/ 0 w 1130"/>
                    <a:gd name="T7" fmla="*/ 177 h 789"/>
                    <a:gd name="T8" fmla="*/ 266 w 1130"/>
                    <a:gd name="T9" fmla="*/ 54 h 789"/>
                    <a:gd name="T10" fmla="*/ 192 w 1130"/>
                    <a:gd name="T11" fmla="*/ 3 h 789"/>
                    <a:gd name="T12" fmla="*/ 201 w 1130"/>
                    <a:gd name="T13" fmla="*/ 0 h 789"/>
                    <a:gd name="T14" fmla="*/ 201 w 1130"/>
                    <a:gd name="T15" fmla="*/ 0 h 789"/>
                    <a:gd name="T16" fmla="*/ 0 60000 65536"/>
                    <a:gd name="T17" fmla="*/ 0 60000 65536"/>
                    <a:gd name="T18" fmla="*/ 0 60000 65536"/>
                    <a:gd name="T19" fmla="*/ 0 60000 65536"/>
                    <a:gd name="T20" fmla="*/ 0 60000 65536"/>
                    <a:gd name="T21" fmla="*/ 0 60000 65536"/>
                    <a:gd name="T22" fmla="*/ 0 60000 65536"/>
                    <a:gd name="T23" fmla="*/ 0 60000 65536"/>
                    <a:gd name="T24" fmla="*/ 0 w 1130"/>
                    <a:gd name="T25" fmla="*/ 0 h 789"/>
                    <a:gd name="T26" fmla="*/ 1130 w 1130"/>
                    <a:gd name="T27" fmla="*/ 789 h 7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0" h="789">
                      <a:moveTo>
                        <a:pt x="804" y="0"/>
                      </a:moveTo>
                      <a:lnTo>
                        <a:pt x="1130" y="215"/>
                      </a:lnTo>
                      <a:lnTo>
                        <a:pt x="0" y="789"/>
                      </a:lnTo>
                      <a:lnTo>
                        <a:pt x="0" y="711"/>
                      </a:lnTo>
                      <a:lnTo>
                        <a:pt x="1062" y="217"/>
                      </a:lnTo>
                      <a:lnTo>
                        <a:pt x="769" y="12"/>
                      </a:lnTo>
                      <a:lnTo>
                        <a:pt x="804" y="0"/>
                      </a:lnTo>
                      <a:close/>
                    </a:path>
                  </a:pathLst>
                </a:custGeom>
                <a:solidFill>
                  <a:srgbClr val="FFFF80"/>
                </a:solidFill>
                <a:ln w="9525">
                  <a:noFill/>
                  <a:round/>
                  <a:headEnd/>
                  <a:tailEnd/>
                </a:ln>
              </p:spPr>
              <p:txBody>
                <a:bodyPr/>
                <a:lstStyle/>
                <a:p>
                  <a:endParaRPr lang="en-US"/>
                </a:p>
              </p:txBody>
            </p:sp>
            <p:sp>
              <p:nvSpPr>
                <p:cNvPr id="20542" name="Freeform 55"/>
                <p:cNvSpPr>
                  <a:spLocks/>
                </p:cNvSpPr>
                <p:nvPr/>
              </p:nvSpPr>
              <p:spPr bwMode="auto">
                <a:xfrm>
                  <a:off x="578" y="2122"/>
                  <a:ext cx="402" cy="270"/>
                </a:xfrm>
                <a:custGeom>
                  <a:avLst/>
                  <a:gdLst>
                    <a:gd name="T0" fmla="*/ 0 w 804"/>
                    <a:gd name="T1" fmla="*/ 74 h 539"/>
                    <a:gd name="T2" fmla="*/ 167 w 804"/>
                    <a:gd name="T3" fmla="*/ 0 h 539"/>
                    <a:gd name="T4" fmla="*/ 201 w 804"/>
                    <a:gd name="T5" fmla="*/ 26 h 539"/>
                    <a:gd name="T6" fmla="*/ 0 w 804"/>
                    <a:gd name="T7" fmla="*/ 135 h 539"/>
                    <a:gd name="T8" fmla="*/ 0 w 804"/>
                    <a:gd name="T9" fmla="*/ 74 h 539"/>
                    <a:gd name="T10" fmla="*/ 0 w 804"/>
                    <a:gd name="T11" fmla="*/ 74 h 539"/>
                    <a:gd name="T12" fmla="*/ 0 60000 65536"/>
                    <a:gd name="T13" fmla="*/ 0 60000 65536"/>
                    <a:gd name="T14" fmla="*/ 0 60000 65536"/>
                    <a:gd name="T15" fmla="*/ 0 60000 65536"/>
                    <a:gd name="T16" fmla="*/ 0 60000 65536"/>
                    <a:gd name="T17" fmla="*/ 0 60000 65536"/>
                    <a:gd name="T18" fmla="*/ 0 w 804"/>
                    <a:gd name="T19" fmla="*/ 0 h 539"/>
                    <a:gd name="T20" fmla="*/ 804 w 804"/>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804" h="539">
                      <a:moveTo>
                        <a:pt x="0" y="294"/>
                      </a:moveTo>
                      <a:lnTo>
                        <a:pt x="665" y="0"/>
                      </a:lnTo>
                      <a:lnTo>
                        <a:pt x="804" y="102"/>
                      </a:lnTo>
                      <a:lnTo>
                        <a:pt x="0" y="539"/>
                      </a:lnTo>
                      <a:lnTo>
                        <a:pt x="0" y="294"/>
                      </a:lnTo>
                      <a:close/>
                    </a:path>
                  </a:pathLst>
                </a:custGeom>
                <a:solidFill>
                  <a:srgbClr val="FFFF80"/>
                </a:solidFill>
                <a:ln w="9525">
                  <a:noFill/>
                  <a:round/>
                  <a:headEnd/>
                  <a:tailEnd/>
                </a:ln>
              </p:spPr>
              <p:txBody>
                <a:bodyPr/>
                <a:lstStyle/>
                <a:p>
                  <a:endParaRPr lang="en-US"/>
                </a:p>
              </p:txBody>
            </p:sp>
            <p:sp>
              <p:nvSpPr>
                <p:cNvPr id="20543" name="Freeform 56"/>
                <p:cNvSpPr>
                  <a:spLocks/>
                </p:cNvSpPr>
                <p:nvPr/>
              </p:nvSpPr>
              <p:spPr bwMode="auto">
                <a:xfrm>
                  <a:off x="577" y="1599"/>
                  <a:ext cx="383" cy="257"/>
                </a:xfrm>
                <a:custGeom>
                  <a:avLst/>
                  <a:gdLst>
                    <a:gd name="T0" fmla="*/ 6 w 766"/>
                    <a:gd name="T1" fmla="*/ 126 h 515"/>
                    <a:gd name="T2" fmla="*/ 181 w 766"/>
                    <a:gd name="T3" fmla="*/ 61 h 515"/>
                    <a:gd name="T4" fmla="*/ 181 w 766"/>
                    <a:gd name="T5" fmla="*/ 60 h 515"/>
                    <a:gd name="T6" fmla="*/ 181 w 766"/>
                    <a:gd name="T7" fmla="*/ 59 h 515"/>
                    <a:gd name="T8" fmla="*/ 181 w 766"/>
                    <a:gd name="T9" fmla="*/ 56 h 515"/>
                    <a:gd name="T10" fmla="*/ 181 w 766"/>
                    <a:gd name="T11" fmla="*/ 52 h 515"/>
                    <a:gd name="T12" fmla="*/ 181 w 766"/>
                    <a:gd name="T13" fmla="*/ 49 h 515"/>
                    <a:gd name="T14" fmla="*/ 181 w 766"/>
                    <a:gd name="T15" fmla="*/ 45 h 515"/>
                    <a:gd name="T16" fmla="*/ 181 w 766"/>
                    <a:gd name="T17" fmla="*/ 42 h 515"/>
                    <a:gd name="T18" fmla="*/ 181 w 766"/>
                    <a:gd name="T19" fmla="*/ 40 h 515"/>
                    <a:gd name="T20" fmla="*/ 181 w 766"/>
                    <a:gd name="T21" fmla="*/ 37 h 515"/>
                    <a:gd name="T22" fmla="*/ 181 w 766"/>
                    <a:gd name="T23" fmla="*/ 34 h 515"/>
                    <a:gd name="T24" fmla="*/ 181 w 766"/>
                    <a:gd name="T25" fmla="*/ 31 h 515"/>
                    <a:gd name="T26" fmla="*/ 182 w 766"/>
                    <a:gd name="T27" fmla="*/ 28 h 515"/>
                    <a:gd name="T28" fmla="*/ 182 w 766"/>
                    <a:gd name="T29" fmla="*/ 24 h 515"/>
                    <a:gd name="T30" fmla="*/ 182 w 766"/>
                    <a:gd name="T31" fmla="*/ 21 h 515"/>
                    <a:gd name="T32" fmla="*/ 182 w 766"/>
                    <a:gd name="T33" fmla="*/ 20 h 515"/>
                    <a:gd name="T34" fmla="*/ 182 w 766"/>
                    <a:gd name="T35" fmla="*/ 19 h 515"/>
                    <a:gd name="T36" fmla="*/ 192 w 766"/>
                    <a:gd name="T37" fmla="*/ 0 h 515"/>
                    <a:gd name="T38" fmla="*/ 0 w 766"/>
                    <a:gd name="T39" fmla="*/ 6 h 515"/>
                    <a:gd name="T40" fmla="*/ 0 w 766"/>
                    <a:gd name="T41" fmla="*/ 128 h 515"/>
                    <a:gd name="T42" fmla="*/ 6 w 766"/>
                    <a:gd name="T43" fmla="*/ 126 h 515"/>
                    <a:gd name="T44" fmla="*/ 6 w 766"/>
                    <a:gd name="T45" fmla="*/ 126 h 5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66"/>
                    <a:gd name="T70" fmla="*/ 0 h 515"/>
                    <a:gd name="T71" fmla="*/ 766 w 766"/>
                    <a:gd name="T72" fmla="*/ 515 h 515"/>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66" h="515">
                      <a:moveTo>
                        <a:pt x="24" y="505"/>
                      </a:moveTo>
                      <a:lnTo>
                        <a:pt x="724" y="247"/>
                      </a:lnTo>
                      <a:lnTo>
                        <a:pt x="724" y="243"/>
                      </a:lnTo>
                      <a:lnTo>
                        <a:pt x="724" y="236"/>
                      </a:lnTo>
                      <a:lnTo>
                        <a:pt x="724" y="224"/>
                      </a:lnTo>
                      <a:lnTo>
                        <a:pt x="724" y="211"/>
                      </a:lnTo>
                      <a:lnTo>
                        <a:pt x="724" y="196"/>
                      </a:lnTo>
                      <a:lnTo>
                        <a:pt x="724" y="182"/>
                      </a:lnTo>
                      <a:lnTo>
                        <a:pt x="724" y="169"/>
                      </a:lnTo>
                      <a:lnTo>
                        <a:pt x="724" y="161"/>
                      </a:lnTo>
                      <a:lnTo>
                        <a:pt x="724" y="150"/>
                      </a:lnTo>
                      <a:lnTo>
                        <a:pt x="724" y="139"/>
                      </a:lnTo>
                      <a:lnTo>
                        <a:pt x="724" y="125"/>
                      </a:lnTo>
                      <a:lnTo>
                        <a:pt x="726" y="112"/>
                      </a:lnTo>
                      <a:lnTo>
                        <a:pt x="726" y="97"/>
                      </a:lnTo>
                      <a:lnTo>
                        <a:pt x="726" y="87"/>
                      </a:lnTo>
                      <a:lnTo>
                        <a:pt x="726" y="80"/>
                      </a:lnTo>
                      <a:lnTo>
                        <a:pt x="728" y="78"/>
                      </a:lnTo>
                      <a:lnTo>
                        <a:pt x="766" y="0"/>
                      </a:lnTo>
                      <a:lnTo>
                        <a:pt x="0" y="27"/>
                      </a:lnTo>
                      <a:lnTo>
                        <a:pt x="0" y="515"/>
                      </a:lnTo>
                      <a:lnTo>
                        <a:pt x="24" y="505"/>
                      </a:lnTo>
                      <a:close/>
                    </a:path>
                  </a:pathLst>
                </a:custGeom>
                <a:solidFill>
                  <a:srgbClr val="5C5C73"/>
                </a:solidFill>
                <a:ln w="9525">
                  <a:noFill/>
                  <a:round/>
                  <a:headEnd/>
                  <a:tailEnd/>
                </a:ln>
              </p:spPr>
              <p:txBody>
                <a:bodyPr/>
                <a:lstStyle/>
                <a:p>
                  <a:endParaRPr lang="en-US"/>
                </a:p>
              </p:txBody>
            </p:sp>
            <p:sp>
              <p:nvSpPr>
                <p:cNvPr id="20544" name="Freeform 57"/>
                <p:cNvSpPr>
                  <a:spLocks/>
                </p:cNvSpPr>
                <p:nvPr/>
              </p:nvSpPr>
              <p:spPr bwMode="auto">
                <a:xfrm>
                  <a:off x="577" y="1599"/>
                  <a:ext cx="403" cy="179"/>
                </a:xfrm>
                <a:custGeom>
                  <a:avLst/>
                  <a:gdLst>
                    <a:gd name="T0" fmla="*/ 0 w 806"/>
                    <a:gd name="T1" fmla="*/ 6 h 357"/>
                    <a:gd name="T2" fmla="*/ 114 w 806"/>
                    <a:gd name="T3" fmla="*/ 13 h 357"/>
                    <a:gd name="T4" fmla="*/ 156 w 806"/>
                    <a:gd name="T5" fmla="*/ 24 h 357"/>
                    <a:gd name="T6" fmla="*/ 154 w 806"/>
                    <a:gd name="T7" fmla="*/ 50 h 357"/>
                    <a:gd name="T8" fmla="*/ 152 w 806"/>
                    <a:gd name="T9" fmla="*/ 50 h 357"/>
                    <a:gd name="T10" fmla="*/ 147 w 806"/>
                    <a:gd name="T11" fmla="*/ 52 h 357"/>
                    <a:gd name="T12" fmla="*/ 140 w 806"/>
                    <a:gd name="T13" fmla="*/ 54 h 357"/>
                    <a:gd name="T14" fmla="*/ 134 w 806"/>
                    <a:gd name="T15" fmla="*/ 55 h 357"/>
                    <a:gd name="T16" fmla="*/ 130 w 806"/>
                    <a:gd name="T17" fmla="*/ 56 h 357"/>
                    <a:gd name="T18" fmla="*/ 123 w 806"/>
                    <a:gd name="T19" fmla="*/ 57 h 357"/>
                    <a:gd name="T20" fmla="*/ 116 w 806"/>
                    <a:gd name="T21" fmla="*/ 59 h 357"/>
                    <a:gd name="T22" fmla="*/ 110 w 806"/>
                    <a:gd name="T23" fmla="*/ 60 h 357"/>
                    <a:gd name="T24" fmla="*/ 104 w 806"/>
                    <a:gd name="T25" fmla="*/ 62 h 357"/>
                    <a:gd name="T26" fmla="*/ 97 w 806"/>
                    <a:gd name="T27" fmla="*/ 64 h 357"/>
                    <a:gd name="T28" fmla="*/ 90 w 806"/>
                    <a:gd name="T29" fmla="*/ 66 h 357"/>
                    <a:gd name="T30" fmla="*/ 83 w 806"/>
                    <a:gd name="T31" fmla="*/ 67 h 357"/>
                    <a:gd name="T32" fmla="*/ 76 w 806"/>
                    <a:gd name="T33" fmla="*/ 70 h 357"/>
                    <a:gd name="T34" fmla="*/ 69 w 806"/>
                    <a:gd name="T35" fmla="*/ 72 h 357"/>
                    <a:gd name="T36" fmla="*/ 61 w 806"/>
                    <a:gd name="T37" fmla="*/ 73 h 357"/>
                    <a:gd name="T38" fmla="*/ 54 w 806"/>
                    <a:gd name="T39" fmla="*/ 74 h 357"/>
                    <a:gd name="T40" fmla="*/ 48 w 806"/>
                    <a:gd name="T41" fmla="*/ 77 h 357"/>
                    <a:gd name="T42" fmla="*/ 42 w 806"/>
                    <a:gd name="T43" fmla="*/ 78 h 357"/>
                    <a:gd name="T44" fmla="*/ 36 w 806"/>
                    <a:gd name="T45" fmla="*/ 80 h 357"/>
                    <a:gd name="T46" fmla="*/ 29 w 806"/>
                    <a:gd name="T47" fmla="*/ 82 h 357"/>
                    <a:gd name="T48" fmla="*/ 25 w 806"/>
                    <a:gd name="T49" fmla="*/ 83 h 357"/>
                    <a:gd name="T50" fmla="*/ 21 w 806"/>
                    <a:gd name="T51" fmla="*/ 84 h 357"/>
                    <a:gd name="T52" fmla="*/ 17 w 806"/>
                    <a:gd name="T53" fmla="*/ 85 h 357"/>
                    <a:gd name="T54" fmla="*/ 11 w 806"/>
                    <a:gd name="T55" fmla="*/ 87 h 357"/>
                    <a:gd name="T56" fmla="*/ 10 w 806"/>
                    <a:gd name="T57" fmla="*/ 90 h 357"/>
                    <a:gd name="T58" fmla="*/ 13 w 806"/>
                    <a:gd name="T59" fmla="*/ 89 h 357"/>
                    <a:gd name="T60" fmla="*/ 17 w 806"/>
                    <a:gd name="T61" fmla="*/ 88 h 357"/>
                    <a:gd name="T62" fmla="*/ 21 w 806"/>
                    <a:gd name="T63" fmla="*/ 88 h 357"/>
                    <a:gd name="T64" fmla="*/ 25 w 806"/>
                    <a:gd name="T65" fmla="*/ 87 h 357"/>
                    <a:gd name="T66" fmla="*/ 30 w 806"/>
                    <a:gd name="T67" fmla="*/ 86 h 357"/>
                    <a:gd name="T68" fmla="*/ 36 w 806"/>
                    <a:gd name="T69" fmla="*/ 85 h 357"/>
                    <a:gd name="T70" fmla="*/ 43 w 806"/>
                    <a:gd name="T71" fmla="*/ 84 h 357"/>
                    <a:gd name="T72" fmla="*/ 49 w 806"/>
                    <a:gd name="T73" fmla="*/ 83 h 357"/>
                    <a:gd name="T74" fmla="*/ 56 w 806"/>
                    <a:gd name="T75" fmla="*/ 82 h 357"/>
                    <a:gd name="T76" fmla="*/ 63 w 806"/>
                    <a:gd name="T77" fmla="*/ 81 h 357"/>
                    <a:gd name="T78" fmla="*/ 72 w 806"/>
                    <a:gd name="T79" fmla="*/ 80 h 357"/>
                    <a:gd name="T80" fmla="*/ 79 w 806"/>
                    <a:gd name="T81" fmla="*/ 79 h 357"/>
                    <a:gd name="T82" fmla="*/ 87 w 806"/>
                    <a:gd name="T83" fmla="*/ 78 h 357"/>
                    <a:gd name="T84" fmla="*/ 95 w 806"/>
                    <a:gd name="T85" fmla="*/ 77 h 357"/>
                    <a:gd name="T86" fmla="*/ 103 w 806"/>
                    <a:gd name="T87" fmla="*/ 75 h 357"/>
                    <a:gd name="T88" fmla="*/ 110 w 806"/>
                    <a:gd name="T89" fmla="*/ 74 h 357"/>
                    <a:gd name="T90" fmla="*/ 118 w 806"/>
                    <a:gd name="T91" fmla="*/ 73 h 357"/>
                    <a:gd name="T92" fmla="*/ 125 w 806"/>
                    <a:gd name="T93" fmla="*/ 72 h 357"/>
                    <a:gd name="T94" fmla="*/ 134 w 806"/>
                    <a:gd name="T95" fmla="*/ 70 h 357"/>
                    <a:gd name="T96" fmla="*/ 141 w 806"/>
                    <a:gd name="T97" fmla="*/ 69 h 357"/>
                    <a:gd name="T98" fmla="*/ 148 w 806"/>
                    <a:gd name="T99" fmla="*/ 68 h 357"/>
                    <a:gd name="T100" fmla="*/ 154 w 806"/>
                    <a:gd name="T101" fmla="*/ 67 h 357"/>
                    <a:gd name="T102" fmla="*/ 160 w 806"/>
                    <a:gd name="T103" fmla="*/ 66 h 357"/>
                    <a:gd name="T104" fmla="*/ 166 w 806"/>
                    <a:gd name="T105" fmla="*/ 64 h 357"/>
                    <a:gd name="T106" fmla="*/ 171 w 806"/>
                    <a:gd name="T107" fmla="*/ 64 h 357"/>
                    <a:gd name="T108" fmla="*/ 175 w 806"/>
                    <a:gd name="T109" fmla="*/ 63 h 357"/>
                    <a:gd name="T110" fmla="*/ 179 w 806"/>
                    <a:gd name="T111" fmla="*/ 63 h 357"/>
                    <a:gd name="T112" fmla="*/ 184 w 806"/>
                    <a:gd name="T113" fmla="*/ 62 h 357"/>
                    <a:gd name="T114" fmla="*/ 187 w 806"/>
                    <a:gd name="T115" fmla="*/ 62 h 357"/>
                    <a:gd name="T116" fmla="*/ 187 w 806"/>
                    <a:gd name="T117" fmla="*/ 18 h 357"/>
                    <a:gd name="T118" fmla="*/ 202 w 806"/>
                    <a:gd name="T119" fmla="*/ 0 h 35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06"/>
                    <a:gd name="T181" fmla="*/ 0 h 357"/>
                    <a:gd name="T182" fmla="*/ 806 w 806"/>
                    <a:gd name="T183" fmla="*/ 357 h 35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06" h="357">
                      <a:moveTo>
                        <a:pt x="806" y="0"/>
                      </a:moveTo>
                      <a:lnTo>
                        <a:pt x="0" y="21"/>
                      </a:lnTo>
                      <a:lnTo>
                        <a:pt x="0" y="66"/>
                      </a:lnTo>
                      <a:lnTo>
                        <a:pt x="458" y="51"/>
                      </a:lnTo>
                      <a:lnTo>
                        <a:pt x="79" y="129"/>
                      </a:lnTo>
                      <a:lnTo>
                        <a:pt x="621" y="93"/>
                      </a:lnTo>
                      <a:lnTo>
                        <a:pt x="136" y="226"/>
                      </a:lnTo>
                      <a:lnTo>
                        <a:pt x="615" y="199"/>
                      </a:lnTo>
                      <a:lnTo>
                        <a:pt x="614" y="199"/>
                      </a:lnTo>
                      <a:lnTo>
                        <a:pt x="608" y="199"/>
                      </a:lnTo>
                      <a:lnTo>
                        <a:pt x="598" y="201"/>
                      </a:lnTo>
                      <a:lnTo>
                        <a:pt x="587" y="205"/>
                      </a:lnTo>
                      <a:lnTo>
                        <a:pt x="572" y="207"/>
                      </a:lnTo>
                      <a:lnTo>
                        <a:pt x="557" y="213"/>
                      </a:lnTo>
                      <a:lnTo>
                        <a:pt x="545" y="215"/>
                      </a:lnTo>
                      <a:lnTo>
                        <a:pt x="536" y="217"/>
                      </a:lnTo>
                      <a:lnTo>
                        <a:pt x="526" y="218"/>
                      </a:lnTo>
                      <a:lnTo>
                        <a:pt x="517" y="224"/>
                      </a:lnTo>
                      <a:lnTo>
                        <a:pt x="503" y="226"/>
                      </a:lnTo>
                      <a:lnTo>
                        <a:pt x="492" y="228"/>
                      </a:lnTo>
                      <a:lnTo>
                        <a:pt x="479" y="230"/>
                      </a:lnTo>
                      <a:lnTo>
                        <a:pt x="467" y="234"/>
                      </a:lnTo>
                      <a:lnTo>
                        <a:pt x="454" y="236"/>
                      </a:lnTo>
                      <a:lnTo>
                        <a:pt x="441" y="239"/>
                      </a:lnTo>
                      <a:lnTo>
                        <a:pt x="427" y="243"/>
                      </a:lnTo>
                      <a:lnTo>
                        <a:pt x="416" y="247"/>
                      </a:lnTo>
                      <a:lnTo>
                        <a:pt x="401" y="251"/>
                      </a:lnTo>
                      <a:lnTo>
                        <a:pt x="387" y="255"/>
                      </a:lnTo>
                      <a:lnTo>
                        <a:pt x="372" y="256"/>
                      </a:lnTo>
                      <a:lnTo>
                        <a:pt x="359" y="262"/>
                      </a:lnTo>
                      <a:lnTo>
                        <a:pt x="346" y="266"/>
                      </a:lnTo>
                      <a:lnTo>
                        <a:pt x="330" y="268"/>
                      </a:lnTo>
                      <a:lnTo>
                        <a:pt x="317" y="274"/>
                      </a:lnTo>
                      <a:lnTo>
                        <a:pt x="304" y="277"/>
                      </a:lnTo>
                      <a:lnTo>
                        <a:pt x="289" y="281"/>
                      </a:lnTo>
                      <a:lnTo>
                        <a:pt x="275" y="285"/>
                      </a:lnTo>
                      <a:lnTo>
                        <a:pt x="260" y="287"/>
                      </a:lnTo>
                      <a:lnTo>
                        <a:pt x="247" y="291"/>
                      </a:lnTo>
                      <a:lnTo>
                        <a:pt x="231" y="294"/>
                      </a:lnTo>
                      <a:lnTo>
                        <a:pt x="218" y="296"/>
                      </a:lnTo>
                      <a:lnTo>
                        <a:pt x="205" y="300"/>
                      </a:lnTo>
                      <a:lnTo>
                        <a:pt x="192" y="306"/>
                      </a:lnTo>
                      <a:lnTo>
                        <a:pt x="178" y="306"/>
                      </a:lnTo>
                      <a:lnTo>
                        <a:pt x="165" y="312"/>
                      </a:lnTo>
                      <a:lnTo>
                        <a:pt x="152" y="313"/>
                      </a:lnTo>
                      <a:lnTo>
                        <a:pt x="142" y="317"/>
                      </a:lnTo>
                      <a:lnTo>
                        <a:pt x="129" y="319"/>
                      </a:lnTo>
                      <a:lnTo>
                        <a:pt x="119" y="325"/>
                      </a:lnTo>
                      <a:lnTo>
                        <a:pt x="110" y="327"/>
                      </a:lnTo>
                      <a:lnTo>
                        <a:pt x="100" y="331"/>
                      </a:lnTo>
                      <a:lnTo>
                        <a:pt x="91" y="332"/>
                      </a:lnTo>
                      <a:lnTo>
                        <a:pt x="81" y="334"/>
                      </a:lnTo>
                      <a:lnTo>
                        <a:pt x="72" y="336"/>
                      </a:lnTo>
                      <a:lnTo>
                        <a:pt x="66" y="338"/>
                      </a:lnTo>
                      <a:lnTo>
                        <a:pt x="51" y="344"/>
                      </a:lnTo>
                      <a:lnTo>
                        <a:pt x="43" y="348"/>
                      </a:lnTo>
                      <a:lnTo>
                        <a:pt x="32" y="353"/>
                      </a:lnTo>
                      <a:lnTo>
                        <a:pt x="38" y="357"/>
                      </a:lnTo>
                      <a:lnTo>
                        <a:pt x="41" y="355"/>
                      </a:lnTo>
                      <a:lnTo>
                        <a:pt x="53" y="353"/>
                      </a:lnTo>
                      <a:lnTo>
                        <a:pt x="59" y="351"/>
                      </a:lnTo>
                      <a:lnTo>
                        <a:pt x="66" y="351"/>
                      </a:lnTo>
                      <a:lnTo>
                        <a:pt x="74" y="350"/>
                      </a:lnTo>
                      <a:lnTo>
                        <a:pt x="83" y="350"/>
                      </a:lnTo>
                      <a:lnTo>
                        <a:pt x="91" y="348"/>
                      </a:lnTo>
                      <a:lnTo>
                        <a:pt x="100" y="348"/>
                      </a:lnTo>
                      <a:lnTo>
                        <a:pt x="110" y="344"/>
                      </a:lnTo>
                      <a:lnTo>
                        <a:pt x="121" y="344"/>
                      </a:lnTo>
                      <a:lnTo>
                        <a:pt x="131" y="340"/>
                      </a:lnTo>
                      <a:lnTo>
                        <a:pt x="144" y="340"/>
                      </a:lnTo>
                      <a:lnTo>
                        <a:pt x="157" y="336"/>
                      </a:lnTo>
                      <a:lnTo>
                        <a:pt x="171" y="336"/>
                      </a:lnTo>
                      <a:lnTo>
                        <a:pt x="182" y="334"/>
                      </a:lnTo>
                      <a:lnTo>
                        <a:pt x="195" y="332"/>
                      </a:lnTo>
                      <a:lnTo>
                        <a:pt x="209" y="329"/>
                      </a:lnTo>
                      <a:lnTo>
                        <a:pt x="224" y="327"/>
                      </a:lnTo>
                      <a:lnTo>
                        <a:pt x="239" y="325"/>
                      </a:lnTo>
                      <a:lnTo>
                        <a:pt x="252" y="323"/>
                      </a:lnTo>
                      <a:lnTo>
                        <a:pt x="268" y="321"/>
                      </a:lnTo>
                      <a:lnTo>
                        <a:pt x="285" y="319"/>
                      </a:lnTo>
                      <a:lnTo>
                        <a:pt x="298" y="315"/>
                      </a:lnTo>
                      <a:lnTo>
                        <a:pt x="315" y="315"/>
                      </a:lnTo>
                      <a:lnTo>
                        <a:pt x="330" y="312"/>
                      </a:lnTo>
                      <a:lnTo>
                        <a:pt x="347" y="310"/>
                      </a:lnTo>
                      <a:lnTo>
                        <a:pt x="363" y="306"/>
                      </a:lnTo>
                      <a:lnTo>
                        <a:pt x="378" y="306"/>
                      </a:lnTo>
                      <a:lnTo>
                        <a:pt x="395" y="302"/>
                      </a:lnTo>
                      <a:lnTo>
                        <a:pt x="412" y="300"/>
                      </a:lnTo>
                      <a:lnTo>
                        <a:pt x="427" y="296"/>
                      </a:lnTo>
                      <a:lnTo>
                        <a:pt x="442" y="294"/>
                      </a:lnTo>
                      <a:lnTo>
                        <a:pt x="458" y="291"/>
                      </a:lnTo>
                      <a:lnTo>
                        <a:pt x="473" y="289"/>
                      </a:lnTo>
                      <a:lnTo>
                        <a:pt x="488" y="287"/>
                      </a:lnTo>
                      <a:lnTo>
                        <a:pt x="503" y="285"/>
                      </a:lnTo>
                      <a:lnTo>
                        <a:pt x="518" y="281"/>
                      </a:lnTo>
                      <a:lnTo>
                        <a:pt x="536" y="279"/>
                      </a:lnTo>
                      <a:lnTo>
                        <a:pt x="547" y="277"/>
                      </a:lnTo>
                      <a:lnTo>
                        <a:pt x="562" y="275"/>
                      </a:lnTo>
                      <a:lnTo>
                        <a:pt x="576" y="272"/>
                      </a:lnTo>
                      <a:lnTo>
                        <a:pt x="589" y="270"/>
                      </a:lnTo>
                      <a:lnTo>
                        <a:pt x="602" y="266"/>
                      </a:lnTo>
                      <a:lnTo>
                        <a:pt x="615" y="266"/>
                      </a:lnTo>
                      <a:lnTo>
                        <a:pt x="627" y="262"/>
                      </a:lnTo>
                      <a:lnTo>
                        <a:pt x="640" y="262"/>
                      </a:lnTo>
                      <a:lnTo>
                        <a:pt x="650" y="258"/>
                      </a:lnTo>
                      <a:lnTo>
                        <a:pt x="661" y="256"/>
                      </a:lnTo>
                      <a:lnTo>
                        <a:pt x="671" y="256"/>
                      </a:lnTo>
                      <a:lnTo>
                        <a:pt x="682" y="255"/>
                      </a:lnTo>
                      <a:lnTo>
                        <a:pt x="690" y="253"/>
                      </a:lnTo>
                      <a:lnTo>
                        <a:pt x="699" y="251"/>
                      </a:lnTo>
                      <a:lnTo>
                        <a:pt x="707" y="249"/>
                      </a:lnTo>
                      <a:lnTo>
                        <a:pt x="716" y="249"/>
                      </a:lnTo>
                      <a:lnTo>
                        <a:pt x="726" y="247"/>
                      </a:lnTo>
                      <a:lnTo>
                        <a:pt x="735" y="247"/>
                      </a:lnTo>
                      <a:lnTo>
                        <a:pt x="741" y="247"/>
                      </a:lnTo>
                      <a:lnTo>
                        <a:pt x="745" y="247"/>
                      </a:lnTo>
                      <a:lnTo>
                        <a:pt x="739" y="175"/>
                      </a:lnTo>
                      <a:lnTo>
                        <a:pt x="748" y="72"/>
                      </a:lnTo>
                      <a:lnTo>
                        <a:pt x="806" y="0"/>
                      </a:lnTo>
                      <a:close/>
                    </a:path>
                  </a:pathLst>
                </a:custGeom>
                <a:solidFill>
                  <a:srgbClr val="2E2E3B"/>
                </a:solidFill>
                <a:ln w="9525">
                  <a:noFill/>
                  <a:round/>
                  <a:headEnd/>
                  <a:tailEnd/>
                </a:ln>
              </p:spPr>
              <p:txBody>
                <a:bodyPr/>
                <a:lstStyle/>
                <a:p>
                  <a:endParaRPr lang="en-US"/>
                </a:p>
              </p:txBody>
            </p:sp>
            <p:sp>
              <p:nvSpPr>
                <p:cNvPr id="20545" name="Freeform 58"/>
                <p:cNvSpPr>
                  <a:spLocks/>
                </p:cNvSpPr>
                <p:nvPr/>
              </p:nvSpPr>
              <p:spPr bwMode="auto">
                <a:xfrm>
                  <a:off x="919" y="2152"/>
                  <a:ext cx="46" cy="52"/>
                </a:xfrm>
                <a:custGeom>
                  <a:avLst/>
                  <a:gdLst>
                    <a:gd name="T0" fmla="*/ 16 w 91"/>
                    <a:gd name="T1" fmla="*/ 0 h 104"/>
                    <a:gd name="T2" fmla="*/ 23 w 91"/>
                    <a:gd name="T3" fmla="*/ 6 h 104"/>
                    <a:gd name="T4" fmla="*/ 15 w 91"/>
                    <a:gd name="T5" fmla="*/ 20 h 104"/>
                    <a:gd name="T6" fmla="*/ 0 w 91"/>
                    <a:gd name="T7" fmla="*/ 26 h 104"/>
                    <a:gd name="T8" fmla="*/ 16 w 91"/>
                    <a:gd name="T9" fmla="*/ 0 h 104"/>
                    <a:gd name="T10" fmla="*/ 16 w 91"/>
                    <a:gd name="T11" fmla="*/ 0 h 104"/>
                    <a:gd name="T12" fmla="*/ 0 60000 65536"/>
                    <a:gd name="T13" fmla="*/ 0 60000 65536"/>
                    <a:gd name="T14" fmla="*/ 0 60000 65536"/>
                    <a:gd name="T15" fmla="*/ 0 60000 65536"/>
                    <a:gd name="T16" fmla="*/ 0 60000 65536"/>
                    <a:gd name="T17" fmla="*/ 0 60000 65536"/>
                    <a:gd name="T18" fmla="*/ 0 w 91"/>
                    <a:gd name="T19" fmla="*/ 0 h 104"/>
                    <a:gd name="T20" fmla="*/ 91 w 91"/>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91" h="104">
                      <a:moveTo>
                        <a:pt x="61" y="0"/>
                      </a:moveTo>
                      <a:lnTo>
                        <a:pt x="91" y="23"/>
                      </a:lnTo>
                      <a:lnTo>
                        <a:pt x="59" y="80"/>
                      </a:lnTo>
                      <a:lnTo>
                        <a:pt x="0" y="104"/>
                      </a:lnTo>
                      <a:lnTo>
                        <a:pt x="61" y="0"/>
                      </a:lnTo>
                      <a:close/>
                    </a:path>
                  </a:pathLst>
                </a:custGeom>
                <a:solidFill>
                  <a:srgbClr val="1A1A1A"/>
                </a:solidFill>
                <a:ln w="9525">
                  <a:noFill/>
                  <a:round/>
                  <a:headEnd/>
                  <a:tailEnd/>
                </a:ln>
              </p:spPr>
              <p:txBody>
                <a:bodyPr/>
                <a:lstStyle/>
                <a:p>
                  <a:endParaRPr lang="en-US"/>
                </a:p>
              </p:txBody>
            </p:sp>
            <p:sp>
              <p:nvSpPr>
                <p:cNvPr id="20546" name="Freeform 59"/>
                <p:cNvSpPr>
                  <a:spLocks/>
                </p:cNvSpPr>
                <p:nvPr/>
              </p:nvSpPr>
              <p:spPr bwMode="auto">
                <a:xfrm>
                  <a:off x="2164" y="1637"/>
                  <a:ext cx="783" cy="1317"/>
                </a:xfrm>
                <a:custGeom>
                  <a:avLst/>
                  <a:gdLst>
                    <a:gd name="T0" fmla="*/ 9 w 1566"/>
                    <a:gd name="T1" fmla="*/ 257 h 2633"/>
                    <a:gd name="T2" fmla="*/ 154 w 1566"/>
                    <a:gd name="T3" fmla="*/ 160 h 2633"/>
                    <a:gd name="T4" fmla="*/ 390 w 1566"/>
                    <a:gd name="T5" fmla="*/ 0 h 2633"/>
                    <a:gd name="T6" fmla="*/ 392 w 1566"/>
                    <a:gd name="T7" fmla="*/ 562 h 2633"/>
                    <a:gd name="T8" fmla="*/ 285 w 1566"/>
                    <a:gd name="T9" fmla="*/ 659 h 2633"/>
                    <a:gd name="T10" fmla="*/ 0 w 1566"/>
                    <a:gd name="T11" fmla="*/ 483 h 2633"/>
                    <a:gd name="T12" fmla="*/ 109 w 1566"/>
                    <a:gd name="T13" fmla="*/ 407 h 2633"/>
                    <a:gd name="T14" fmla="*/ 119 w 1566"/>
                    <a:gd name="T15" fmla="*/ 343 h 2633"/>
                    <a:gd name="T16" fmla="*/ 6 w 1566"/>
                    <a:gd name="T17" fmla="*/ 269 h 2633"/>
                    <a:gd name="T18" fmla="*/ 9 w 1566"/>
                    <a:gd name="T19" fmla="*/ 257 h 2633"/>
                    <a:gd name="T20" fmla="*/ 9 w 1566"/>
                    <a:gd name="T21" fmla="*/ 257 h 26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66"/>
                    <a:gd name="T34" fmla="*/ 0 h 2633"/>
                    <a:gd name="T35" fmla="*/ 1566 w 1566"/>
                    <a:gd name="T36" fmla="*/ 2633 h 26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66" h="2633">
                      <a:moveTo>
                        <a:pt x="34" y="1026"/>
                      </a:moveTo>
                      <a:lnTo>
                        <a:pt x="616" y="640"/>
                      </a:lnTo>
                      <a:lnTo>
                        <a:pt x="1560" y="0"/>
                      </a:lnTo>
                      <a:lnTo>
                        <a:pt x="1566" y="2248"/>
                      </a:lnTo>
                      <a:lnTo>
                        <a:pt x="1138" y="2633"/>
                      </a:lnTo>
                      <a:lnTo>
                        <a:pt x="0" y="1930"/>
                      </a:lnTo>
                      <a:lnTo>
                        <a:pt x="437" y="1628"/>
                      </a:lnTo>
                      <a:lnTo>
                        <a:pt x="479" y="1372"/>
                      </a:lnTo>
                      <a:lnTo>
                        <a:pt x="21" y="1073"/>
                      </a:lnTo>
                      <a:lnTo>
                        <a:pt x="34" y="1026"/>
                      </a:lnTo>
                      <a:close/>
                    </a:path>
                  </a:pathLst>
                </a:custGeom>
                <a:solidFill>
                  <a:srgbClr val="7A94A8"/>
                </a:solidFill>
                <a:ln w="9525">
                  <a:noFill/>
                  <a:round/>
                  <a:headEnd/>
                  <a:tailEnd/>
                </a:ln>
              </p:spPr>
              <p:txBody>
                <a:bodyPr/>
                <a:lstStyle/>
                <a:p>
                  <a:endParaRPr lang="en-US"/>
                </a:p>
              </p:txBody>
            </p:sp>
            <p:sp>
              <p:nvSpPr>
                <p:cNvPr id="20547" name="Freeform 60"/>
                <p:cNvSpPr>
                  <a:spLocks/>
                </p:cNvSpPr>
                <p:nvPr/>
              </p:nvSpPr>
              <p:spPr bwMode="auto">
                <a:xfrm>
                  <a:off x="2164" y="1602"/>
                  <a:ext cx="141" cy="1015"/>
                </a:xfrm>
                <a:custGeom>
                  <a:avLst/>
                  <a:gdLst>
                    <a:gd name="T0" fmla="*/ 4 w 281"/>
                    <a:gd name="T1" fmla="*/ 276 h 2031"/>
                    <a:gd name="T2" fmla="*/ 0 w 281"/>
                    <a:gd name="T3" fmla="*/ 498 h 2031"/>
                    <a:gd name="T4" fmla="*/ 11 w 281"/>
                    <a:gd name="T5" fmla="*/ 507 h 2031"/>
                    <a:gd name="T6" fmla="*/ 71 w 281"/>
                    <a:gd name="T7" fmla="*/ 497 h 2031"/>
                    <a:gd name="T8" fmla="*/ 71 w 281"/>
                    <a:gd name="T9" fmla="*/ 479 h 2031"/>
                    <a:gd name="T10" fmla="*/ 13 w 281"/>
                    <a:gd name="T11" fmla="*/ 490 h 2031"/>
                    <a:gd name="T12" fmla="*/ 17 w 281"/>
                    <a:gd name="T13" fmla="*/ 288 h 2031"/>
                    <a:gd name="T14" fmla="*/ 18 w 281"/>
                    <a:gd name="T15" fmla="*/ 0 h 2031"/>
                    <a:gd name="T16" fmla="*/ 2 w 281"/>
                    <a:gd name="T17" fmla="*/ 0 h 2031"/>
                    <a:gd name="T18" fmla="*/ 4 w 281"/>
                    <a:gd name="T19" fmla="*/ 276 h 2031"/>
                    <a:gd name="T20" fmla="*/ 4 w 281"/>
                    <a:gd name="T21" fmla="*/ 276 h 20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1"/>
                    <a:gd name="T34" fmla="*/ 0 h 2031"/>
                    <a:gd name="T35" fmla="*/ 281 w 281"/>
                    <a:gd name="T36" fmla="*/ 2031 h 203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1" h="2031">
                      <a:moveTo>
                        <a:pt x="15" y="1107"/>
                      </a:moveTo>
                      <a:lnTo>
                        <a:pt x="0" y="1993"/>
                      </a:lnTo>
                      <a:lnTo>
                        <a:pt x="42" y="2031"/>
                      </a:lnTo>
                      <a:lnTo>
                        <a:pt x="281" y="1989"/>
                      </a:lnTo>
                      <a:lnTo>
                        <a:pt x="281" y="1917"/>
                      </a:lnTo>
                      <a:lnTo>
                        <a:pt x="51" y="1962"/>
                      </a:lnTo>
                      <a:lnTo>
                        <a:pt x="66" y="1153"/>
                      </a:lnTo>
                      <a:lnTo>
                        <a:pt x="72" y="0"/>
                      </a:lnTo>
                      <a:lnTo>
                        <a:pt x="7" y="0"/>
                      </a:lnTo>
                      <a:lnTo>
                        <a:pt x="15" y="1107"/>
                      </a:lnTo>
                      <a:close/>
                    </a:path>
                  </a:pathLst>
                </a:custGeom>
                <a:solidFill>
                  <a:srgbClr val="4A697A"/>
                </a:solidFill>
                <a:ln w="9525">
                  <a:noFill/>
                  <a:round/>
                  <a:headEnd/>
                  <a:tailEnd/>
                </a:ln>
              </p:spPr>
              <p:txBody>
                <a:bodyPr/>
                <a:lstStyle/>
                <a:p>
                  <a:endParaRPr lang="en-US"/>
                </a:p>
              </p:txBody>
            </p:sp>
            <p:sp>
              <p:nvSpPr>
                <p:cNvPr id="20548" name="Freeform 61"/>
                <p:cNvSpPr>
                  <a:spLocks/>
                </p:cNvSpPr>
                <p:nvPr/>
              </p:nvSpPr>
              <p:spPr bwMode="auto">
                <a:xfrm>
                  <a:off x="2336" y="1954"/>
                  <a:ext cx="608" cy="387"/>
                </a:xfrm>
                <a:custGeom>
                  <a:avLst/>
                  <a:gdLst>
                    <a:gd name="T0" fmla="*/ 29 w 1216"/>
                    <a:gd name="T1" fmla="*/ 129 h 773"/>
                    <a:gd name="T2" fmla="*/ 151 w 1216"/>
                    <a:gd name="T3" fmla="*/ 129 h 773"/>
                    <a:gd name="T4" fmla="*/ 133 w 1216"/>
                    <a:gd name="T5" fmla="*/ 194 h 773"/>
                    <a:gd name="T6" fmla="*/ 245 w 1216"/>
                    <a:gd name="T7" fmla="*/ 187 h 773"/>
                    <a:gd name="T8" fmla="*/ 255 w 1216"/>
                    <a:gd name="T9" fmla="*/ 169 h 773"/>
                    <a:gd name="T10" fmla="*/ 304 w 1216"/>
                    <a:gd name="T11" fmla="*/ 157 h 773"/>
                    <a:gd name="T12" fmla="*/ 303 w 1216"/>
                    <a:gd name="T13" fmla="*/ 0 h 773"/>
                    <a:gd name="T14" fmla="*/ 0 w 1216"/>
                    <a:gd name="T15" fmla="*/ 100 h 773"/>
                    <a:gd name="T16" fmla="*/ 29 w 1216"/>
                    <a:gd name="T17" fmla="*/ 129 h 773"/>
                    <a:gd name="T18" fmla="*/ 29 w 1216"/>
                    <a:gd name="T19" fmla="*/ 129 h 7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6"/>
                    <a:gd name="T31" fmla="*/ 0 h 773"/>
                    <a:gd name="T32" fmla="*/ 1216 w 1216"/>
                    <a:gd name="T33" fmla="*/ 773 h 7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6" h="773">
                      <a:moveTo>
                        <a:pt x="118" y="516"/>
                      </a:moveTo>
                      <a:lnTo>
                        <a:pt x="602" y="516"/>
                      </a:lnTo>
                      <a:lnTo>
                        <a:pt x="530" y="773"/>
                      </a:lnTo>
                      <a:lnTo>
                        <a:pt x="982" y="746"/>
                      </a:lnTo>
                      <a:lnTo>
                        <a:pt x="1022" y="676"/>
                      </a:lnTo>
                      <a:lnTo>
                        <a:pt x="1216" y="627"/>
                      </a:lnTo>
                      <a:lnTo>
                        <a:pt x="1211" y="0"/>
                      </a:lnTo>
                      <a:lnTo>
                        <a:pt x="0" y="397"/>
                      </a:lnTo>
                      <a:lnTo>
                        <a:pt x="118" y="516"/>
                      </a:lnTo>
                      <a:close/>
                    </a:path>
                  </a:pathLst>
                </a:custGeom>
                <a:solidFill>
                  <a:srgbClr val="4A697A"/>
                </a:solidFill>
                <a:ln w="9525">
                  <a:noFill/>
                  <a:round/>
                  <a:headEnd/>
                  <a:tailEnd/>
                </a:ln>
              </p:spPr>
              <p:txBody>
                <a:bodyPr/>
                <a:lstStyle/>
                <a:p>
                  <a:endParaRPr lang="en-US"/>
                </a:p>
              </p:txBody>
            </p:sp>
            <p:sp>
              <p:nvSpPr>
                <p:cNvPr id="20549" name="Freeform 62"/>
                <p:cNvSpPr>
                  <a:spLocks/>
                </p:cNvSpPr>
                <p:nvPr/>
              </p:nvSpPr>
              <p:spPr bwMode="auto">
                <a:xfrm>
                  <a:off x="2323" y="1602"/>
                  <a:ext cx="621" cy="154"/>
                </a:xfrm>
                <a:custGeom>
                  <a:avLst/>
                  <a:gdLst>
                    <a:gd name="T0" fmla="*/ 0 w 1243"/>
                    <a:gd name="T1" fmla="*/ 0 h 307"/>
                    <a:gd name="T2" fmla="*/ 202 w 1243"/>
                    <a:gd name="T3" fmla="*/ 77 h 307"/>
                    <a:gd name="T4" fmla="*/ 310 w 1243"/>
                    <a:gd name="T5" fmla="*/ 0 h 307"/>
                    <a:gd name="T6" fmla="*/ 0 w 1243"/>
                    <a:gd name="T7" fmla="*/ 0 h 307"/>
                    <a:gd name="T8" fmla="*/ 0 w 1243"/>
                    <a:gd name="T9" fmla="*/ 0 h 307"/>
                    <a:gd name="T10" fmla="*/ 0 60000 65536"/>
                    <a:gd name="T11" fmla="*/ 0 60000 65536"/>
                    <a:gd name="T12" fmla="*/ 0 60000 65536"/>
                    <a:gd name="T13" fmla="*/ 0 60000 65536"/>
                    <a:gd name="T14" fmla="*/ 0 60000 65536"/>
                    <a:gd name="T15" fmla="*/ 0 w 1243"/>
                    <a:gd name="T16" fmla="*/ 0 h 307"/>
                    <a:gd name="T17" fmla="*/ 1243 w 1243"/>
                    <a:gd name="T18" fmla="*/ 307 h 307"/>
                  </a:gdLst>
                  <a:ahLst/>
                  <a:cxnLst>
                    <a:cxn ang="T10">
                      <a:pos x="T0" y="T1"/>
                    </a:cxn>
                    <a:cxn ang="T11">
                      <a:pos x="T2" y="T3"/>
                    </a:cxn>
                    <a:cxn ang="T12">
                      <a:pos x="T4" y="T5"/>
                    </a:cxn>
                    <a:cxn ang="T13">
                      <a:pos x="T6" y="T7"/>
                    </a:cxn>
                    <a:cxn ang="T14">
                      <a:pos x="T8" y="T9"/>
                    </a:cxn>
                  </a:cxnLst>
                  <a:rect l="T15" t="T16" r="T17" b="T18"/>
                  <a:pathLst>
                    <a:path w="1243" h="307">
                      <a:moveTo>
                        <a:pt x="0" y="0"/>
                      </a:moveTo>
                      <a:lnTo>
                        <a:pt x="810" y="307"/>
                      </a:lnTo>
                      <a:lnTo>
                        <a:pt x="1243" y="0"/>
                      </a:lnTo>
                      <a:lnTo>
                        <a:pt x="0" y="0"/>
                      </a:lnTo>
                      <a:close/>
                    </a:path>
                  </a:pathLst>
                </a:custGeom>
                <a:solidFill>
                  <a:srgbClr val="7A94A8"/>
                </a:solidFill>
                <a:ln w="9525">
                  <a:noFill/>
                  <a:round/>
                  <a:headEnd/>
                  <a:tailEnd/>
                </a:ln>
              </p:spPr>
              <p:txBody>
                <a:bodyPr/>
                <a:lstStyle/>
                <a:p>
                  <a:endParaRPr lang="en-US"/>
                </a:p>
              </p:txBody>
            </p:sp>
            <p:sp>
              <p:nvSpPr>
                <p:cNvPr id="20550" name="Freeform 63"/>
                <p:cNvSpPr>
                  <a:spLocks/>
                </p:cNvSpPr>
                <p:nvPr/>
              </p:nvSpPr>
              <p:spPr bwMode="auto">
                <a:xfrm>
                  <a:off x="2297" y="2401"/>
                  <a:ext cx="152" cy="327"/>
                </a:xfrm>
                <a:custGeom>
                  <a:avLst/>
                  <a:gdLst>
                    <a:gd name="T0" fmla="*/ 0 w 304"/>
                    <a:gd name="T1" fmla="*/ 0 h 654"/>
                    <a:gd name="T2" fmla="*/ 0 w 304"/>
                    <a:gd name="T3" fmla="*/ 116 h 654"/>
                    <a:gd name="T4" fmla="*/ 74 w 304"/>
                    <a:gd name="T5" fmla="*/ 164 h 654"/>
                    <a:gd name="T6" fmla="*/ 76 w 304"/>
                    <a:gd name="T7" fmla="*/ 27 h 654"/>
                    <a:gd name="T8" fmla="*/ 0 w 304"/>
                    <a:gd name="T9" fmla="*/ 0 h 654"/>
                    <a:gd name="T10" fmla="*/ 0 w 304"/>
                    <a:gd name="T11" fmla="*/ 0 h 654"/>
                    <a:gd name="T12" fmla="*/ 0 60000 65536"/>
                    <a:gd name="T13" fmla="*/ 0 60000 65536"/>
                    <a:gd name="T14" fmla="*/ 0 60000 65536"/>
                    <a:gd name="T15" fmla="*/ 0 60000 65536"/>
                    <a:gd name="T16" fmla="*/ 0 60000 65536"/>
                    <a:gd name="T17" fmla="*/ 0 60000 65536"/>
                    <a:gd name="T18" fmla="*/ 0 w 304"/>
                    <a:gd name="T19" fmla="*/ 0 h 654"/>
                    <a:gd name="T20" fmla="*/ 304 w 304"/>
                    <a:gd name="T21" fmla="*/ 654 h 654"/>
                  </a:gdLst>
                  <a:ahLst/>
                  <a:cxnLst>
                    <a:cxn ang="T12">
                      <a:pos x="T0" y="T1"/>
                    </a:cxn>
                    <a:cxn ang="T13">
                      <a:pos x="T2" y="T3"/>
                    </a:cxn>
                    <a:cxn ang="T14">
                      <a:pos x="T4" y="T5"/>
                    </a:cxn>
                    <a:cxn ang="T15">
                      <a:pos x="T6" y="T7"/>
                    </a:cxn>
                    <a:cxn ang="T16">
                      <a:pos x="T8" y="T9"/>
                    </a:cxn>
                    <a:cxn ang="T17">
                      <a:pos x="T10" y="T11"/>
                    </a:cxn>
                  </a:cxnLst>
                  <a:rect l="T18" t="T19" r="T20" b="T21"/>
                  <a:pathLst>
                    <a:path w="304" h="654">
                      <a:moveTo>
                        <a:pt x="0" y="0"/>
                      </a:moveTo>
                      <a:lnTo>
                        <a:pt x="0" y="466"/>
                      </a:lnTo>
                      <a:lnTo>
                        <a:pt x="295" y="654"/>
                      </a:lnTo>
                      <a:lnTo>
                        <a:pt x="304" y="109"/>
                      </a:lnTo>
                      <a:lnTo>
                        <a:pt x="0" y="0"/>
                      </a:lnTo>
                      <a:close/>
                    </a:path>
                  </a:pathLst>
                </a:custGeom>
                <a:solidFill>
                  <a:srgbClr val="FFCC80"/>
                </a:solidFill>
                <a:ln w="9525">
                  <a:noFill/>
                  <a:round/>
                  <a:headEnd/>
                  <a:tailEnd/>
                </a:ln>
              </p:spPr>
              <p:txBody>
                <a:bodyPr/>
                <a:lstStyle/>
                <a:p>
                  <a:endParaRPr lang="en-US"/>
                </a:p>
              </p:txBody>
            </p:sp>
            <p:sp>
              <p:nvSpPr>
                <p:cNvPr id="20551" name="Freeform 64"/>
                <p:cNvSpPr>
                  <a:spLocks/>
                </p:cNvSpPr>
                <p:nvPr/>
              </p:nvSpPr>
              <p:spPr bwMode="auto">
                <a:xfrm>
                  <a:off x="2467" y="2596"/>
                  <a:ext cx="201" cy="272"/>
                </a:xfrm>
                <a:custGeom>
                  <a:avLst/>
                  <a:gdLst>
                    <a:gd name="T0" fmla="*/ 0 w 401"/>
                    <a:gd name="T1" fmla="*/ 0 h 543"/>
                    <a:gd name="T2" fmla="*/ 0 w 401"/>
                    <a:gd name="T3" fmla="*/ 85 h 543"/>
                    <a:gd name="T4" fmla="*/ 86 w 401"/>
                    <a:gd name="T5" fmla="*/ 136 h 543"/>
                    <a:gd name="T6" fmla="*/ 101 w 401"/>
                    <a:gd name="T7" fmla="*/ 41 h 543"/>
                    <a:gd name="T8" fmla="*/ 0 w 401"/>
                    <a:gd name="T9" fmla="*/ 0 h 543"/>
                    <a:gd name="T10" fmla="*/ 0 w 401"/>
                    <a:gd name="T11" fmla="*/ 0 h 543"/>
                    <a:gd name="T12" fmla="*/ 0 60000 65536"/>
                    <a:gd name="T13" fmla="*/ 0 60000 65536"/>
                    <a:gd name="T14" fmla="*/ 0 60000 65536"/>
                    <a:gd name="T15" fmla="*/ 0 60000 65536"/>
                    <a:gd name="T16" fmla="*/ 0 60000 65536"/>
                    <a:gd name="T17" fmla="*/ 0 60000 65536"/>
                    <a:gd name="T18" fmla="*/ 0 w 401"/>
                    <a:gd name="T19" fmla="*/ 0 h 543"/>
                    <a:gd name="T20" fmla="*/ 401 w 401"/>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401" h="543">
                      <a:moveTo>
                        <a:pt x="0" y="0"/>
                      </a:moveTo>
                      <a:lnTo>
                        <a:pt x="0" y="340"/>
                      </a:lnTo>
                      <a:lnTo>
                        <a:pt x="344" y="543"/>
                      </a:lnTo>
                      <a:lnTo>
                        <a:pt x="401" y="161"/>
                      </a:lnTo>
                      <a:lnTo>
                        <a:pt x="0" y="0"/>
                      </a:lnTo>
                      <a:close/>
                    </a:path>
                  </a:pathLst>
                </a:custGeom>
                <a:solidFill>
                  <a:srgbClr val="FFCC80"/>
                </a:solidFill>
                <a:ln w="9525">
                  <a:noFill/>
                  <a:round/>
                  <a:headEnd/>
                  <a:tailEnd/>
                </a:ln>
              </p:spPr>
              <p:txBody>
                <a:bodyPr/>
                <a:lstStyle/>
                <a:p>
                  <a:endParaRPr lang="en-US"/>
                </a:p>
              </p:txBody>
            </p:sp>
            <p:sp>
              <p:nvSpPr>
                <p:cNvPr id="20552" name="Freeform 65"/>
                <p:cNvSpPr>
                  <a:spLocks/>
                </p:cNvSpPr>
                <p:nvPr/>
              </p:nvSpPr>
              <p:spPr bwMode="auto">
                <a:xfrm>
                  <a:off x="2291" y="2335"/>
                  <a:ext cx="236" cy="163"/>
                </a:xfrm>
                <a:custGeom>
                  <a:avLst/>
                  <a:gdLst>
                    <a:gd name="T0" fmla="*/ 0 w 472"/>
                    <a:gd name="T1" fmla="*/ 36 h 325"/>
                    <a:gd name="T2" fmla="*/ 46 w 472"/>
                    <a:gd name="T3" fmla="*/ 0 h 325"/>
                    <a:gd name="T4" fmla="*/ 118 w 472"/>
                    <a:gd name="T5" fmla="*/ 41 h 325"/>
                    <a:gd name="T6" fmla="*/ 76 w 472"/>
                    <a:gd name="T7" fmla="*/ 82 h 325"/>
                    <a:gd name="T8" fmla="*/ 0 w 472"/>
                    <a:gd name="T9" fmla="*/ 36 h 325"/>
                    <a:gd name="T10" fmla="*/ 0 w 472"/>
                    <a:gd name="T11" fmla="*/ 36 h 325"/>
                    <a:gd name="T12" fmla="*/ 0 60000 65536"/>
                    <a:gd name="T13" fmla="*/ 0 60000 65536"/>
                    <a:gd name="T14" fmla="*/ 0 60000 65536"/>
                    <a:gd name="T15" fmla="*/ 0 60000 65536"/>
                    <a:gd name="T16" fmla="*/ 0 60000 65536"/>
                    <a:gd name="T17" fmla="*/ 0 60000 65536"/>
                    <a:gd name="T18" fmla="*/ 0 w 472"/>
                    <a:gd name="T19" fmla="*/ 0 h 325"/>
                    <a:gd name="T20" fmla="*/ 472 w 472"/>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472" h="325">
                      <a:moveTo>
                        <a:pt x="0" y="141"/>
                      </a:moveTo>
                      <a:lnTo>
                        <a:pt x="183" y="0"/>
                      </a:lnTo>
                      <a:lnTo>
                        <a:pt x="472" y="162"/>
                      </a:lnTo>
                      <a:lnTo>
                        <a:pt x="301" y="325"/>
                      </a:lnTo>
                      <a:lnTo>
                        <a:pt x="0" y="141"/>
                      </a:lnTo>
                      <a:close/>
                    </a:path>
                  </a:pathLst>
                </a:custGeom>
                <a:solidFill>
                  <a:srgbClr val="E68033"/>
                </a:solidFill>
                <a:ln w="9525">
                  <a:noFill/>
                  <a:round/>
                  <a:headEnd/>
                  <a:tailEnd/>
                </a:ln>
              </p:spPr>
              <p:txBody>
                <a:bodyPr/>
                <a:lstStyle/>
                <a:p>
                  <a:endParaRPr lang="en-US"/>
                </a:p>
              </p:txBody>
            </p:sp>
            <p:sp>
              <p:nvSpPr>
                <p:cNvPr id="20553" name="Freeform 66"/>
                <p:cNvSpPr>
                  <a:spLocks/>
                </p:cNvSpPr>
                <p:nvPr/>
              </p:nvSpPr>
              <p:spPr bwMode="auto">
                <a:xfrm>
                  <a:off x="2446" y="2565"/>
                  <a:ext cx="351" cy="147"/>
                </a:xfrm>
                <a:custGeom>
                  <a:avLst/>
                  <a:gdLst>
                    <a:gd name="T0" fmla="*/ 0 w 702"/>
                    <a:gd name="T1" fmla="*/ 18 h 295"/>
                    <a:gd name="T2" fmla="*/ 103 w 702"/>
                    <a:gd name="T3" fmla="*/ 73 h 295"/>
                    <a:gd name="T4" fmla="*/ 176 w 702"/>
                    <a:gd name="T5" fmla="*/ 6 h 295"/>
                    <a:gd name="T6" fmla="*/ 22 w 702"/>
                    <a:gd name="T7" fmla="*/ 0 h 295"/>
                    <a:gd name="T8" fmla="*/ 0 w 702"/>
                    <a:gd name="T9" fmla="*/ 18 h 295"/>
                    <a:gd name="T10" fmla="*/ 0 w 702"/>
                    <a:gd name="T11" fmla="*/ 18 h 295"/>
                    <a:gd name="T12" fmla="*/ 0 60000 65536"/>
                    <a:gd name="T13" fmla="*/ 0 60000 65536"/>
                    <a:gd name="T14" fmla="*/ 0 60000 65536"/>
                    <a:gd name="T15" fmla="*/ 0 60000 65536"/>
                    <a:gd name="T16" fmla="*/ 0 60000 65536"/>
                    <a:gd name="T17" fmla="*/ 0 60000 65536"/>
                    <a:gd name="T18" fmla="*/ 0 w 702"/>
                    <a:gd name="T19" fmla="*/ 0 h 295"/>
                    <a:gd name="T20" fmla="*/ 702 w 702"/>
                    <a:gd name="T21" fmla="*/ 295 h 295"/>
                  </a:gdLst>
                  <a:ahLst/>
                  <a:cxnLst>
                    <a:cxn ang="T12">
                      <a:pos x="T0" y="T1"/>
                    </a:cxn>
                    <a:cxn ang="T13">
                      <a:pos x="T2" y="T3"/>
                    </a:cxn>
                    <a:cxn ang="T14">
                      <a:pos x="T4" y="T5"/>
                    </a:cxn>
                    <a:cxn ang="T15">
                      <a:pos x="T6" y="T7"/>
                    </a:cxn>
                    <a:cxn ang="T16">
                      <a:pos x="T8" y="T9"/>
                    </a:cxn>
                    <a:cxn ang="T17">
                      <a:pos x="T10" y="T11"/>
                    </a:cxn>
                  </a:cxnLst>
                  <a:rect l="T18" t="T19" r="T20" b="T21"/>
                  <a:pathLst>
                    <a:path w="702" h="295">
                      <a:moveTo>
                        <a:pt x="0" y="74"/>
                      </a:moveTo>
                      <a:lnTo>
                        <a:pt x="413" y="295"/>
                      </a:lnTo>
                      <a:lnTo>
                        <a:pt x="702" y="25"/>
                      </a:lnTo>
                      <a:lnTo>
                        <a:pt x="88" y="0"/>
                      </a:lnTo>
                      <a:lnTo>
                        <a:pt x="0" y="74"/>
                      </a:lnTo>
                      <a:close/>
                    </a:path>
                  </a:pathLst>
                </a:custGeom>
                <a:solidFill>
                  <a:srgbClr val="E68033"/>
                </a:solidFill>
                <a:ln w="9525">
                  <a:noFill/>
                  <a:round/>
                  <a:headEnd/>
                  <a:tailEnd/>
                </a:ln>
              </p:spPr>
              <p:txBody>
                <a:bodyPr/>
                <a:lstStyle/>
                <a:p>
                  <a:endParaRPr lang="en-US"/>
                </a:p>
              </p:txBody>
            </p:sp>
            <p:sp>
              <p:nvSpPr>
                <p:cNvPr id="20554" name="Freeform 67"/>
                <p:cNvSpPr>
                  <a:spLocks/>
                </p:cNvSpPr>
                <p:nvPr/>
              </p:nvSpPr>
              <p:spPr bwMode="auto">
                <a:xfrm>
                  <a:off x="2261" y="1954"/>
                  <a:ext cx="142" cy="263"/>
                </a:xfrm>
                <a:custGeom>
                  <a:avLst/>
                  <a:gdLst>
                    <a:gd name="T0" fmla="*/ 1 w 285"/>
                    <a:gd name="T1" fmla="*/ 0 h 526"/>
                    <a:gd name="T2" fmla="*/ 71 w 285"/>
                    <a:gd name="T3" fmla="*/ 23 h 526"/>
                    <a:gd name="T4" fmla="*/ 67 w 285"/>
                    <a:gd name="T5" fmla="*/ 132 h 526"/>
                    <a:gd name="T6" fmla="*/ 0 w 285"/>
                    <a:gd name="T7" fmla="*/ 92 h 526"/>
                    <a:gd name="T8" fmla="*/ 1 w 285"/>
                    <a:gd name="T9" fmla="*/ 0 h 526"/>
                    <a:gd name="T10" fmla="*/ 1 w 285"/>
                    <a:gd name="T11" fmla="*/ 0 h 526"/>
                    <a:gd name="T12" fmla="*/ 0 60000 65536"/>
                    <a:gd name="T13" fmla="*/ 0 60000 65536"/>
                    <a:gd name="T14" fmla="*/ 0 60000 65536"/>
                    <a:gd name="T15" fmla="*/ 0 60000 65536"/>
                    <a:gd name="T16" fmla="*/ 0 60000 65536"/>
                    <a:gd name="T17" fmla="*/ 0 60000 65536"/>
                    <a:gd name="T18" fmla="*/ 0 w 285"/>
                    <a:gd name="T19" fmla="*/ 0 h 526"/>
                    <a:gd name="T20" fmla="*/ 285 w 285"/>
                    <a:gd name="T21" fmla="*/ 526 h 526"/>
                  </a:gdLst>
                  <a:ahLst/>
                  <a:cxnLst>
                    <a:cxn ang="T12">
                      <a:pos x="T0" y="T1"/>
                    </a:cxn>
                    <a:cxn ang="T13">
                      <a:pos x="T2" y="T3"/>
                    </a:cxn>
                    <a:cxn ang="T14">
                      <a:pos x="T4" y="T5"/>
                    </a:cxn>
                    <a:cxn ang="T15">
                      <a:pos x="T6" y="T7"/>
                    </a:cxn>
                    <a:cxn ang="T16">
                      <a:pos x="T8" y="T9"/>
                    </a:cxn>
                    <a:cxn ang="T17">
                      <a:pos x="T10" y="T11"/>
                    </a:cxn>
                  </a:cxnLst>
                  <a:rect l="T18" t="T19" r="T20" b="T21"/>
                  <a:pathLst>
                    <a:path w="285" h="526">
                      <a:moveTo>
                        <a:pt x="5" y="0"/>
                      </a:moveTo>
                      <a:lnTo>
                        <a:pt x="285" y="95"/>
                      </a:lnTo>
                      <a:lnTo>
                        <a:pt x="268" y="526"/>
                      </a:lnTo>
                      <a:lnTo>
                        <a:pt x="0" y="370"/>
                      </a:lnTo>
                      <a:lnTo>
                        <a:pt x="5" y="0"/>
                      </a:lnTo>
                      <a:close/>
                    </a:path>
                  </a:pathLst>
                </a:custGeom>
                <a:solidFill>
                  <a:srgbClr val="FFCC80"/>
                </a:solidFill>
                <a:ln w="9525">
                  <a:noFill/>
                  <a:round/>
                  <a:headEnd/>
                  <a:tailEnd/>
                </a:ln>
              </p:spPr>
              <p:txBody>
                <a:bodyPr/>
                <a:lstStyle/>
                <a:p>
                  <a:endParaRPr lang="en-US"/>
                </a:p>
              </p:txBody>
            </p:sp>
            <p:sp>
              <p:nvSpPr>
                <p:cNvPr id="20555" name="Freeform 68"/>
                <p:cNvSpPr>
                  <a:spLocks/>
                </p:cNvSpPr>
                <p:nvPr/>
              </p:nvSpPr>
              <p:spPr bwMode="auto">
                <a:xfrm>
                  <a:off x="2484" y="2103"/>
                  <a:ext cx="153" cy="235"/>
                </a:xfrm>
                <a:custGeom>
                  <a:avLst/>
                  <a:gdLst>
                    <a:gd name="T0" fmla="*/ 0 w 306"/>
                    <a:gd name="T1" fmla="*/ 0 h 469"/>
                    <a:gd name="T2" fmla="*/ 77 w 306"/>
                    <a:gd name="T3" fmla="*/ 30 h 469"/>
                    <a:gd name="T4" fmla="*/ 57 w 306"/>
                    <a:gd name="T5" fmla="*/ 118 h 469"/>
                    <a:gd name="T6" fmla="*/ 0 w 306"/>
                    <a:gd name="T7" fmla="*/ 87 h 469"/>
                    <a:gd name="T8" fmla="*/ 0 w 306"/>
                    <a:gd name="T9" fmla="*/ 0 h 469"/>
                    <a:gd name="T10" fmla="*/ 0 w 306"/>
                    <a:gd name="T11" fmla="*/ 0 h 469"/>
                    <a:gd name="T12" fmla="*/ 0 60000 65536"/>
                    <a:gd name="T13" fmla="*/ 0 60000 65536"/>
                    <a:gd name="T14" fmla="*/ 0 60000 65536"/>
                    <a:gd name="T15" fmla="*/ 0 60000 65536"/>
                    <a:gd name="T16" fmla="*/ 0 60000 65536"/>
                    <a:gd name="T17" fmla="*/ 0 60000 65536"/>
                    <a:gd name="T18" fmla="*/ 0 w 306"/>
                    <a:gd name="T19" fmla="*/ 0 h 469"/>
                    <a:gd name="T20" fmla="*/ 306 w 306"/>
                    <a:gd name="T21" fmla="*/ 469 h 469"/>
                  </a:gdLst>
                  <a:ahLst/>
                  <a:cxnLst>
                    <a:cxn ang="T12">
                      <a:pos x="T0" y="T1"/>
                    </a:cxn>
                    <a:cxn ang="T13">
                      <a:pos x="T2" y="T3"/>
                    </a:cxn>
                    <a:cxn ang="T14">
                      <a:pos x="T4" y="T5"/>
                    </a:cxn>
                    <a:cxn ang="T15">
                      <a:pos x="T6" y="T7"/>
                    </a:cxn>
                    <a:cxn ang="T16">
                      <a:pos x="T8" y="T9"/>
                    </a:cxn>
                    <a:cxn ang="T17">
                      <a:pos x="T10" y="T11"/>
                    </a:cxn>
                  </a:cxnLst>
                  <a:rect l="T18" t="T19" r="T20" b="T21"/>
                  <a:pathLst>
                    <a:path w="306" h="469">
                      <a:moveTo>
                        <a:pt x="0" y="0"/>
                      </a:moveTo>
                      <a:lnTo>
                        <a:pt x="306" y="120"/>
                      </a:lnTo>
                      <a:lnTo>
                        <a:pt x="230" y="469"/>
                      </a:lnTo>
                      <a:lnTo>
                        <a:pt x="0" y="346"/>
                      </a:lnTo>
                      <a:lnTo>
                        <a:pt x="0" y="0"/>
                      </a:lnTo>
                      <a:close/>
                    </a:path>
                  </a:pathLst>
                </a:custGeom>
                <a:solidFill>
                  <a:srgbClr val="FFCC80"/>
                </a:solidFill>
                <a:ln w="9525">
                  <a:noFill/>
                  <a:round/>
                  <a:headEnd/>
                  <a:tailEnd/>
                </a:ln>
              </p:spPr>
              <p:txBody>
                <a:bodyPr/>
                <a:lstStyle/>
                <a:p>
                  <a:endParaRPr lang="en-US"/>
                </a:p>
              </p:txBody>
            </p:sp>
            <p:sp>
              <p:nvSpPr>
                <p:cNvPr id="20556" name="Freeform 69"/>
                <p:cNvSpPr>
                  <a:spLocks/>
                </p:cNvSpPr>
                <p:nvPr/>
              </p:nvSpPr>
              <p:spPr bwMode="auto">
                <a:xfrm>
                  <a:off x="2261" y="1882"/>
                  <a:ext cx="278" cy="150"/>
                </a:xfrm>
                <a:custGeom>
                  <a:avLst/>
                  <a:gdLst>
                    <a:gd name="T0" fmla="*/ 0 w 557"/>
                    <a:gd name="T1" fmla="*/ 40 h 300"/>
                    <a:gd name="T2" fmla="*/ 69 w 557"/>
                    <a:gd name="T3" fmla="*/ 0 h 300"/>
                    <a:gd name="T4" fmla="*/ 139 w 557"/>
                    <a:gd name="T5" fmla="*/ 31 h 300"/>
                    <a:gd name="T6" fmla="*/ 66 w 557"/>
                    <a:gd name="T7" fmla="*/ 75 h 300"/>
                    <a:gd name="T8" fmla="*/ 0 w 557"/>
                    <a:gd name="T9" fmla="*/ 40 h 300"/>
                    <a:gd name="T10" fmla="*/ 0 w 557"/>
                    <a:gd name="T11" fmla="*/ 40 h 300"/>
                    <a:gd name="T12" fmla="*/ 0 60000 65536"/>
                    <a:gd name="T13" fmla="*/ 0 60000 65536"/>
                    <a:gd name="T14" fmla="*/ 0 60000 65536"/>
                    <a:gd name="T15" fmla="*/ 0 60000 65536"/>
                    <a:gd name="T16" fmla="*/ 0 60000 65536"/>
                    <a:gd name="T17" fmla="*/ 0 60000 65536"/>
                    <a:gd name="T18" fmla="*/ 0 w 557"/>
                    <a:gd name="T19" fmla="*/ 0 h 300"/>
                    <a:gd name="T20" fmla="*/ 557 w 557"/>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557" h="300">
                      <a:moveTo>
                        <a:pt x="0" y="160"/>
                      </a:moveTo>
                      <a:lnTo>
                        <a:pt x="279" y="0"/>
                      </a:lnTo>
                      <a:lnTo>
                        <a:pt x="557" y="124"/>
                      </a:lnTo>
                      <a:lnTo>
                        <a:pt x="264" y="300"/>
                      </a:lnTo>
                      <a:lnTo>
                        <a:pt x="0" y="160"/>
                      </a:lnTo>
                      <a:close/>
                    </a:path>
                  </a:pathLst>
                </a:custGeom>
                <a:solidFill>
                  <a:srgbClr val="E68033"/>
                </a:solidFill>
                <a:ln w="9525">
                  <a:noFill/>
                  <a:round/>
                  <a:headEnd/>
                  <a:tailEnd/>
                </a:ln>
              </p:spPr>
              <p:txBody>
                <a:bodyPr/>
                <a:lstStyle/>
                <a:p>
                  <a:endParaRPr lang="en-US"/>
                </a:p>
              </p:txBody>
            </p:sp>
            <p:sp>
              <p:nvSpPr>
                <p:cNvPr id="20557" name="Freeform 70"/>
                <p:cNvSpPr>
                  <a:spLocks/>
                </p:cNvSpPr>
                <p:nvPr/>
              </p:nvSpPr>
              <p:spPr bwMode="auto">
                <a:xfrm>
                  <a:off x="2467" y="2035"/>
                  <a:ext cx="294" cy="175"/>
                </a:xfrm>
                <a:custGeom>
                  <a:avLst/>
                  <a:gdLst>
                    <a:gd name="T0" fmla="*/ 0 w 587"/>
                    <a:gd name="T1" fmla="*/ 42 h 350"/>
                    <a:gd name="T2" fmla="*/ 67 w 587"/>
                    <a:gd name="T3" fmla="*/ 0 h 350"/>
                    <a:gd name="T4" fmla="*/ 147 w 587"/>
                    <a:gd name="T5" fmla="*/ 48 h 350"/>
                    <a:gd name="T6" fmla="*/ 75 w 587"/>
                    <a:gd name="T7" fmla="*/ 88 h 350"/>
                    <a:gd name="T8" fmla="*/ 0 w 587"/>
                    <a:gd name="T9" fmla="*/ 42 h 350"/>
                    <a:gd name="T10" fmla="*/ 0 w 587"/>
                    <a:gd name="T11" fmla="*/ 42 h 350"/>
                    <a:gd name="T12" fmla="*/ 0 60000 65536"/>
                    <a:gd name="T13" fmla="*/ 0 60000 65536"/>
                    <a:gd name="T14" fmla="*/ 0 60000 65536"/>
                    <a:gd name="T15" fmla="*/ 0 60000 65536"/>
                    <a:gd name="T16" fmla="*/ 0 60000 65536"/>
                    <a:gd name="T17" fmla="*/ 0 60000 65536"/>
                    <a:gd name="T18" fmla="*/ 0 w 587"/>
                    <a:gd name="T19" fmla="*/ 0 h 350"/>
                    <a:gd name="T20" fmla="*/ 587 w 587"/>
                    <a:gd name="T21" fmla="*/ 350 h 350"/>
                  </a:gdLst>
                  <a:ahLst/>
                  <a:cxnLst>
                    <a:cxn ang="T12">
                      <a:pos x="T0" y="T1"/>
                    </a:cxn>
                    <a:cxn ang="T13">
                      <a:pos x="T2" y="T3"/>
                    </a:cxn>
                    <a:cxn ang="T14">
                      <a:pos x="T4" y="T5"/>
                    </a:cxn>
                    <a:cxn ang="T15">
                      <a:pos x="T6" y="T7"/>
                    </a:cxn>
                    <a:cxn ang="T16">
                      <a:pos x="T8" y="T9"/>
                    </a:cxn>
                    <a:cxn ang="T17">
                      <a:pos x="T10" y="T11"/>
                    </a:cxn>
                  </a:cxnLst>
                  <a:rect l="T18" t="T19" r="T20" b="T21"/>
                  <a:pathLst>
                    <a:path w="587" h="350">
                      <a:moveTo>
                        <a:pt x="0" y="167"/>
                      </a:moveTo>
                      <a:lnTo>
                        <a:pt x="268" y="0"/>
                      </a:lnTo>
                      <a:lnTo>
                        <a:pt x="587" y="194"/>
                      </a:lnTo>
                      <a:lnTo>
                        <a:pt x="299" y="350"/>
                      </a:lnTo>
                      <a:lnTo>
                        <a:pt x="0" y="167"/>
                      </a:lnTo>
                      <a:close/>
                    </a:path>
                  </a:pathLst>
                </a:custGeom>
                <a:solidFill>
                  <a:srgbClr val="E68033"/>
                </a:solidFill>
                <a:ln w="9525">
                  <a:noFill/>
                  <a:round/>
                  <a:headEnd/>
                  <a:tailEnd/>
                </a:ln>
              </p:spPr>
              <p:txBody>
                <a:bodyPr/>
                <a:lstStyle/>
                <a:p>
                  <a:endParaRPr lang="en-US"/>
                </a:p>
              </p:txBody>
            </p:sp>
            <p:sp>
              <p:nvSpPr>
                <p:cNvPr id="20558" name="Freeform 71"/>
                <p:cNvSpPr>
                  <a:spLocks/>
                </p:cNvSpPr>
                <p:nvPr/>
              </p:nvSpPr>
              <p:spPr bwMode="auto">
                <a:xfrm>
                  <a:off x="2382" y="1680"/>
                  <a:ext cx="565" cy="661"/>
                </a:xfrm>
                <a:custGeom>
                  <a:avLst/>
                  <a:gdLst>
                    <a:gd name="T0" fmla="*/ 0 w 1129"/>
                    <a:gd name="T1" fmla="*/ 172 h 1323"/>
                    <a:gd name="T2" fmla="*/ 73 w 1129"/>
                    <a:gd name="T3" fmla="*/ 131 h 1323"/>
                    <a:gd name="T4" fmla="*/ 45 w 1129"/>
                    <a:gd name="T5" fmla="*/ 116 h 1323"/>
                    <a:gd name="T6" fmla="*/ 45 w 1129"/>
                    <a:gd name="T7" fmla="*/ 91 h 1323"/>
                    <a:gd name="T8" fmla="*/ 113 w 1129"/>
                    <a:gd name="T9" fmla="*/ 60 h 1323"/>
                    <a:gd name="T10" fmla="*/ 113 w 1129"/>
                    <a:gd name="T11" fmla="*/ 33 h 1323"/>
                    <a:gd name="T12" fmla="*/ 167 w 1129"/>
                    <a:gd name="T13" fmla="*/ 53 h 1323"/>
                    <a:gd name="T14" fmla="*/ 265 w 1129"/>
                    <a:gd name="T15" fmla="*/ 0 h 1323"/>
                    <a:gd name="T16" fmla="*/ 265 w 1129"/>
                    <a:gd name="T17" fmla="*/ 89 h 1323"/>
                    <a:gd name="T18" fmla="*/ 283 w 1129"/>
                    <a:gd name="T19" fmla="*/ 101 h 1323"/>
                    <a:gd name="T20" fmla="*/ 281 w 1129"/>
                    <a:gd name="T21" fmla="*/ 208 h 1323"/>
                    <a:gd name="T22" fmla="*/ 256 w 1129"/>
                    <a:gd name="T23" fmla="*/ 231 h 1323"/>
                    <a:gd name="T24" fmla="*/ 240 w 1129"/>
                    <a:gd name="T25" fmla="*/ 226 h 1323"/>
                    <a:gd name="T26" fmla="*/ 187 w 1129"/>
                    <a:gd name="T27" fmla="*/ 274 h 1323"/>
                    <a:gd name="T28" fmla="*/ 169 w 1129"/>
                    <a:gd name="T29" fmla="*/ 264 h 1323"/>
                    <a:gd name="T30" fmla="*/ 165 w 1129"/>
                    <a:gd name="T31" fmla="*/ 279 h 1323"/>
                    <a:gd name="T32" fmla="*/ 107 w 1129"/>
                    <a:gd name="T33" fmla="*/ 330 h 1323"/>
                    <a:gd name="T34" fmla="*/ 107 w 1129"/>
                    <a:gd name="T35" fmla="*/ 261 h 1323"/>
                    <a:gd name="T36" fmla="*/ 158 w 1129"/>
                    <a:gd name="T37" fmla="*/ 222 h 1323"/>
                    <a:gd name="T38" fmla="*/ 100 w 1129"/>
                    <a:gd name="T39" fmla="*/ 197 h 1323"/>
                    <a:gd name="T40" fmla="*/ 50 w 1129"/>
                    <a:gd name="T41" fmla="*/ 226 h 1323"/>
                    <a:gd name="T42" fmla="*/ 50 w 1129"/>
                    <a:gd name="T43" fmla="*/ 247 h 1323"/>
                    <a:gd name="T44" fmla="*/ 6 w 1129"/>
                    <a:gd name="T45" fmla="*/ 270 h 1323"/>
                    <a:gd name="T46" fmla="*/ 0 w 1129"/>
                    <a:gd name="T47" fmla="*/ 172 h 1323"/>
                    <a:gd name="T48" fmla="*/ 0 w 1129"/>
                    <a:gd name="T49" fmla="*/ 172 h 13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29"/>
                    <a:gd name="T76" fmla="*/ 0 h 1323"/>
                    <a:gd name="T77" fmla="*/ 1129 w 1129"/>
                    <a:gd name="T78" fmla="*/ 1323 h 132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29" h="1323">
                      <a:moveTo>
                        <a:pt x="0" y="690"/>
                      </a:moveTo>
                      <a:lnTo>
                        <a:pt x="289" y="525"/>
                      </a:lnTo>
                      <a:lnTo>
                        <a:pt x="179" y="466"/>
                      </a:lnTo>
                      <a:lnTo>
                        <a:pt x="179" y="365"/>
                      </a:lnTo>
                      <a:lnTo>
                        <a:pt x="449" y="242"/>
                      </a:lnTo>
                      <a:lnTo>
                        <a:pt x="449" y="132"/>
                      </a:lnTo>
                      <a:lnTo>
                        <a:pt x="667" y="215"/>
                      </a:lnTo>
                      <a:lnTo>
                        <a:pt x="1057" y="0"/>
                      </a:lnTo>
                      <a:lnTo>
                        <a:pt x="1057" y="356"/>
                      </a:lnTo>
                      <a:lnTo>
                        <a:pt x="1129" y="405"/>
                      </a:lnTo>
                      <a:lnTo>
                        <a:pt x="1123" y="833"/>
                      </a:lnTo>
                      <a:lnTo>
                        <a:pt x="1023" y="926"/>
                      </a:lnTo>
                      <a:lnTo>
                        <a:pt x="960" y="905"/>
                      </a:lnTo>
                      <a:lnTo>
                        <a:pt x="747" y="1097"/>
                      </a:lnTo>
                      <a:lnTo>
                        <a:pt x="675" y="1057"/>
                      </a:lnTo>
                      <a:lnTo>
                        <a:pt x="658" y="1118"/>
                      </a:lnTo>
                      <a:lnTo>
                        <a:pt x="428" y="1323"/>
                      </a:lnTo>
                      <a:lnTo>
                        <a:pt x="428" y="1045"/>
                      </a:lnTo>
                      <a:lnTo>
                        <a:pt x="631" y="890"/>
                      </a:lnTo>
                      <a:lnTo>
                        <a:pt x="397" y="791"/>
                      </a:lnTo>
                      <a:lnTo>
                        <a:pt x="200" y="905"/>
                      </a:lnTo>
                      <a:lnTo>
                        <a:pt x="200" y="988"/>
                      </a:lnTo>
                      <a:lnTo>
                        <a:pt x="21" y="1082"/>
                      </a:lnTo>
                      <a:lnTo>
                        <a:pt x="0" y="690"/>
                      </a:lnTo>
                      <a:close/>
                    </a:path>
                  </a:pathLst>
                </a:custGeom>
                <a:solidFill>
                  <a:srgbClr val="914D36"/>
                </a:solidFill>
                <a:ln w="9525">
                  <a:noFill/>
                  <a:round/>
                  <a:headEnd/>
                  <a:tailEnd/>
                </a:ln>
              </p:spPr>
              <p:txBody>
                <a:bodyPr/>
                <a:lstStyle/>
                <a:p>
                  <a:endParaRPr lang="en-US"/>
                </a:p>
              </p:txBody>
            </p:sp>
            <p:sp>
              <p:nvSpPr>
                <p:cNvPr id="20559" name="Freeform 72"/>
                <p:cNvSpPr>
                  <a:spLocks/>
                </p:cNvSpPr>
                <p:nvPr/>
              </p:nvSpPr>
              <p:spPr bwMode="auto">
                <a:xfrm>
                  <a:off x="2631" y="1907"/>
                  <a:ext cx="89" cy="161"/>
                </a:xfrm>
                <a:custGeom>
                  <a:avLst/>
                  <a:gdLst>
                    <a:gd name="T0" fmla="*/ 2 w 177"/>
                    <a:gd name="T1" fmla="*/ 0 h 323"/>
                    <a:gd name="T2" fmla="*/ 45 w 177"/>
                    <a:gd name="T3" fmla="*/ 15 h 323"/>
                    <a:gd name="T4" fmla="*/ 45 w 177"/>
                    <a:gd name="T5" fmla="*/ 80 h 323"/>
                    <a:gd name="T6" fmla="*/ 15 w 177"/>
                    <a:gd name="T7" fmla="*/ 64 h 323"/>
                    <a:gd name="T8" fmla="*/ 15 w 177"/>
                    <a:gd name="T9" fmla="*/ 28 h 323"/>
                    <a:gd name="T10" fmla="*/ 0 w 177"/>
                    <a:gd name="T11" fmla="*/ 22 h 323"/>
                    <a:gd name="T12" fmla="*/ 2 w 177"/>
                    <a:gd name="T13" fmla="*/ 0 h 323"/>
                    <a:gd name="T14" fmla="*/ 2 w 177"/>
                    <a:gd name="T15" fmla="*/ 0 h 323"/>
                    <a:gd name="T16" fmla="*/ 0 60000 65536"/>
                    <a:gd name="T17" fmla="*/ 0 60000 65536"/>
                    <a:gd name="T18" fmla="*/ 0 60000 65536"/>
                    <a:gd name="T19" fmla="*/ 0 60000 65536"/>
                    <a:gd name="T20" fmla="*/ 0 60000 65536"/>
                    <a:gd name="T21" fmla="*/ 0 60000 65536"/>
                    <a:gd name="T22" fmla="*/ 0 60000 65536"/>
                    <a:gd name="T23" fmla="*/ 0 60000 65536"/>
                    <a:gd name="T24" fmla="*/ 0 w 177"/>
                    <a:gd name="T25" fmla="*/ 0 h 323"/>
                    <a:gd name="T26" fmla="*/ 177 w 177"/>
                    <a:gd name="T27" fmla="*/ 323 h 3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 h="323">
                      <a:moveTo>
                        <a:pt x="6" y="0"/>
                      </a:moveTo>
                      <a:lnTo>
                        <a:pt x="177" y="62"/>
                      </a:lnTo>
                      <a:lnTo>
                        <a:pt x="177" y="323"/>
                      </a:lnTo>
                      <a:lnTo>
                        <a:pt x="57" y="256"/>
                      </a:lnTo>
                      <a:lnTo>
                        <a:pt x="57" y="115"/>
                      </a:lnTo>
                      <a:lnTo>
                        <a:pt x="0" y="91"/>
                      </a:lnTo>
                      <a:lnTo>
                        <a:pt x="6" y="0"/>
                      </a:lnTo>
                      <a:close/>
                    </a:path>
                  </a:pathLst>
                </a:custGeom>
                <a:solidFill>
                  <a:srgbClr val="E68033"/>
                </a:solidFill>
                <a:ln w="9525">
                  <a:noFill/>
                  <a:round/>
                  <a:headEnd/>
                  <a:tailEnd/>
                </a:ln>
              </p:spPr>
              <p:txBody>
                <a:bodyPr/>
                <a:lstStyle/>
                <a:p>
                  <a:endParaRPr lang="en-US"/>
                </a:p>
              </p:txBody>
            </p:sp>
            <p:sp>
              <p:nvSpPr>
                <p:cNvPr id="20560" name="Freeform 73"/>
                <p:cNvSpPr>
                  <a:spLocks/>
                </p:cNvSpPr>
                <p:nvPr/>
              </p:nvSpPr>
              <p:spPr bwMode="auto">
                <a:xfrm>
                  <a:off x="2361" y="2312"/>
                  <a:ext cx="583" cy="559"/>
                </a:xfrm>
                <a:custGeom>
                  <a:avLst/>
                  <a:gdLst>
                    <a:gd name="T0" fmla="*/ 36 w 1167"/>
                    <a:gd name="T1" fmla="*/ 208 h 1117"/>
                    <a:gd name="T2" fmla="*/ 32 w 1167"/>
                    <a:gd name="T3" fmla="*/ 82 h 1117"/>
                    <a:gd name="T4" fmla="*/ 68 w 1167"/>
                    <a:gd name="T5" fmla="*/ 57 h 1117"/>
                    <a:gd name="T6" fmla="*/ 0 w 1167"/>
                    <a:gd name="T7" fmla="*/ 17 h 1117"/>
                    <a:gd name="T8" fmla="*/ 17 w 1167"/>
                    <a:gd name="T9" fmla="*/ 4 h 1117"/>
                    <a:gd name="T10" fmla="*/ 177 w 1167"/>
                    <a:gd name="T11" fmla="*/ 93 h 1117"/>
                    <a:gd name="T12" fmla="*/ 291 w 1167"/>
                    <a:gd name="T13" fmla="*/ 0 h 1117"/>
                    <a:gd name="T14" fmla="*/ 291 w 1167"/>
                    <a:gd name="T15" fmla="*/ 153 h 1117"/>
                    <a:gd name="T16" fmla="*/ 233 w 1167"/>
                    <a:gd name="T17" fmla="*/ 206 h 1117"/>
                    <a:gd name="T18" fmla="*/ 198 w 1167"/>
                    <a:gd name="T19" fmla="*/ 196 h 1117"/>
                    <a:gd name="T20" fmla="*/ 195 w 1167"/>
                    <a:gd name="T21" fmla="*/ 233 h 1117"/>
                    <a:gd name="T22" fmla="*/ 139 w 1167"/>
                    <a:gd name="T23" fmla="*/ 280 h 1117"/>
                    <a:gd name="T24" fmla="*/ 139 w 1167"/>
                    <a:gd name="T25" fmla="*/ 195 h 1117"/>
                    <a:gd name="T26" fmla="*/ 188 w 1167"/>
                    <a:gd name="T27" fmla="*/ 149 h 1117"/>
                    <a:gd name="T28" fmla="*/ 70 w 1167"/>
                    <a:gd name="T29" fmla="*/ 140 h 1117"/>
                    <a:gd name="T30" fmla="*/ 54 w 1167"/>
                    <a:gd name="T31" fmla="*/ 149 h 1117"/>
                    <a:gd name="T32" fmla="*/ 54 w 1167"/>
                    <a:gd name="T33" fmla="*/ 201 h 1117"/>
                    <a:gd name="T34" fmla="*/ 36 w 1167"/>
                    <a:gd name="T35" fmla="*/ 208 h 1117"/>
                    <a:gd name="T36" fmla="*/ 36 w 1167"/>
                    <a:gd name="T37" fmla="*/ 208 h 111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67"/>
                    <a:gd name="T58" fmla="*/ 0 h 1117"/>
                    <a:gd name="T59" fmla="*/ 1167 w 1167"/>
                    <a:gd name="T60" fmla="*/ 1117 h 111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67" h="1117">
                      <a:moveTo>
                        <a:pt x="147" y="830"/>
                      </a:moveTo>
                      <a:lnTo>
                        <a:pt x="131" y="327"/>
                      </a:lnTo>
                      <a:lnTo>
                        <a:pt x="274" y="228"/>
                      </a:lnTo>
                      <a:lnTo>
                        <a:pt x="0" y="68"/>
                      </a:lnTo>
                      <a:lnTo>
                        <a:pt x="69" y="15"/>
                      </a:lnTo>
                      <a:lnTo>
                        <a:pt x="711" y="370"/>
                      </a:lnTo>
                      <a:lnTo>
                        <a:pt x="1167" y="0"/>
                      </a:lnTo>
                      <a:lnTo>
                        <a:pt x="1167" y="612"/>
                      </a:lnTo>
                      <a:lnTo>
                        <a:pt x="933" y="821"/>
                      </a:lnTo>
                      <a:lnTo>
                        <a:pt x="795" y="783"/>
                      </a:lnTo>
                      <a:lnTo>
                        <a:pt x="781" y="929"/>
                      </a:lnTo>
                      <a:lnTo>
                        <a:pt x="557" y="1117"/>
                      </a:lnTo>
                      <a:lnTo>
                        <a:pt x="557" y="777"/>
                      </a:lnTo>
                      <a:lnTo>
                        <a:pt x="753" y="593"/>
                      </a:lnTo>
                      <a:lnTo>
                        <a:pt x="282" y="558"/>
                      </a:lnTo>
                      <a:lnTo>
                        <a:pt x="219" y="593"/>
                      </a:lnTo>
                      <a:lnTo>
                        <a:pt x="219" y="803"/>
                      </a:lnTo>
                      <a:lnTo>
                        <a:pt x="147" y="830"/>
                      </a:lnTo>
                      <a:close/>
                    </a:path>
                  </a:pathLst>
                </a:custGeom>
                <a:solidFill>
                  <a:srgbClr val="914D36"/>
                </a:solidFill>
                <a:ln w="9525">
                  <a:noFill/>
                  <a:round/>
                  <a:headEnd/>
                  <a:tailEnd/>
                </a:ln>
              </p:spPr>
              <p:txBody>
                <a:bodyPr/>
                <a:lstStyle/>
                <a:p>
                  <a:endParaRPr lang="en-US"/>
                </a:p>
              </p:txBody>
            </p:sp>
            <p:sp>
              <p:nvSpPr>
                <p:cNvPr id="20561" name="Freeform 74"/>
                <p:cNvSpPr>
                  <a:spLocks/>
                </p:cNvSpPr>
                <p:nvPr/>
              </p:nvSpPr>
              <p:spPr bwMode="auto">
                <a:xfrm>
                  <a:off x="2291" y="2429"/>
                  <a:ext cx="74" cy="128"/>
                </a:xfrm>
                <a:custGeom>
                  <a:avLst/>
                  <a:gdLst>
                    <a:gd name="T0" fmla="*/ 18 w 149"/>
                    <a:gd name="T1" fmla="*/ 0 h 257"/>
                    <a:gd name="T2" fmla="*/ 0 w 149"/>
                    <a:gd name="T3" fmla="*/ 43 h 257"/>
                    <a:gd name="T4" fmla="*/ 0 w 149"/>
                    <a:gd name="T5" fmla="*/ 64 h 257"/>
                    <a:gd name="T6" fmla="*/ 37 w 149"/>
                    <a:gd name="T7" fmla="*/ 12 h 257"/>
                    <a:gd name="T8" fmla="*/ 18 w 149"/>
                    <a:gd name="T9" fmla="*/ 0 h 257"/>
                    <a:gd name="T10" fmla="*/ 18 w 149"/>
                    <a:gd name="T11" fmla="*/ 0 h 257"/>
                    <a:gd name="T12" fmla="*/ 0 60000 65536"/>
                    <a:gd name="T13" fmla="*/ 0 60000 65536"/>
                    <a:gd name="T14" fmla="*/ 0 60000 65536"/>
                    <a:gd name="T15" fmla="*/ 0 60000 65536"/>
                    <a:gd name="T16" fmla="*/ 0 60000 65536"/>
                    <a:gd name="T17" fmla="*/ 0 60000 65536"/>
                    <a:gd name="T18" fmla="*/ 0 w 149"/>
                    <a:gd name="T19" fmla="*/ 0 h 257"/>
                    <a:gd name="T20" fmla="*/ 149 w 149"/>
                    <a:gd name="T21" fmla="*/ 257 h 257"/>
                  </a:gdLst>
                  <a:ahLst/>
                  <a:cxnLst>
                    <a:cxn ang="T12">
                      <a:pos x="T0" y="T1"/>
                    </a:cxn>
                    <a:cxn ang="T13">
                      <a:pos x="T2" y="T3"/>
                    </a:cxn>
                    <a:cxn ang="T14">
                      <a:pos x="T4" y="T5"/>
                    </a:cxn>
                    <a:cxn ang="T15">
                      <a:pos x="T6" y="T7"/>
                    </a:cxn>
                    <a:cxn ang="T16">
                      <a:pos x="T8" y="T9"/>
                    </a:cxn>
                    <a:cxn ang="T17">
                      <a:pos x="T10" y="T11"/>
                    </a:cxn>
                  </a:cxnLst>
                  <a:rect l="T18" t="T19" r="T20" b="T21"/>
                  <a:pathLst>
                    <a:path w="149" h="257">
                      <a:moveTo>
                        <a:pt x="73" y="0"/>
                      </a:moveTo>
                      <a:lnTo>
                        <a:pt x="0" y="173"/>
                      </a:lnTo>
                      <a:lnTo>
                        <a:pt x="0" y="257"/>
                      </a:lnTo>
                      <a:lnTo>
                        <a:pt x="149" y="48"/>
                      </a:lnTo>
                      <a:lnTo>
                        <a:pt x="73" y="0"/>
                      </a:lnTo>
                      <a:close/>
                    </a:path>
                  </a:pathLst>
                </a:custGeom>
                <a:solidFill>
                  <a:srgbClr val="E68033"/>
                </a:solidFill>
                <a:ln w="9525">
                  <a:noFill/>
                  <a:round/>
                  <a:headEnd/>
                  <a:tailEnd/>
                </a:ln>
              </p:spPr>
              <p:txBody>
                <a:bodyPr/>
                <a:lstStyle/>
                <a:p>
                  <a:endParaRPr lang="en-US"/>
                </a:p>
              </p:txBody>
            </p:sp>
            <p:sp>
              <p:nvSpPr>
                <p:cNvPr id="20562" name="Freeform 75"/>
                <p:cNvSpPr>
                  <a:spLocks/>
                </p:cNvSpPr>
                <p:nvPr/>
              </p:nvSpPr>
              <p:spPr bwMode="auto">
                <a:xfrm>
                  <a:off x="2329" y="2390"/>
                  <a:ext cx="183" cy="63"/>
                </a:xfrm>
                <a:custGeom>
                  <a:avLst/>
                  <a:gdLst>
                    <a:gd name="T0" fmla="*/ 0 w 364"/>
                    <a:gd name="T1" fmla="*/ 20 h 125"/>
                    <a:gd name="T2" fmla="*/ 64 w 364"/>
                    <a:gd name="T3" fmla="*/ 0 h 125"/>
                    <a:gd name="T4" fmla="*/ 92 w 364"/>
                    <a:gd name="T5" fmla="*/ 18 h 125"/>
                    <a:gd name="T6" fmla="*/ 16 w 364"/>
                    <a:gd name="T7" fmla="*/ 32 h 125"/>
                    <a:gd name="T8" fmla="*/ 0 w 364"/>
                    <a:gd name="T9" fmla="*/ 20 h 125"/>
                    <a:gd name="T10" fmla="*/ 0 w 364"/>
                    <a:gd name="T11" fmla="*/ 20 h 125"/>
                    <a:gd name="T12" fmla="*/ 0 60000 65536"/>
                    <a:gd name="T13" fmla="*/ 0 60000 65536"/>
                    <a:gd name="T14" fmla="*/ 0 60000 65536"/>
                    <a:gd name="T15" fmla="*/ 0 60000 65536"/>
                    <a:gd name="T16" fmla="*/ 0 60000 65536"/>
                    <a:gd name="T17" fmla="*/ 0 60000 65536"/>
                    <a:gd name="T18" fmla="*/ 0 w 364"/>
                    <a:gd name="T19" fmla="*/ 0 h 125"/>
                    <a:gd name="T20" fmla="*/ 364 w 36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364" h="125">
                      <a:moveTo>
                        <a:pt x="0" y="77"/>
                      </a:moveTo>
                      <a:lnTo>
                        <a:pt x="254" y="0"/>
                      </a:lnTo>
                      <a:lnTo>
                        <a:pt x="364" y="72"/>
                      </a:lnTo>
                      <a:lnTo>
                        <a:pt x="62" y="125"/>
                      </a:lnTo>
                      <a:lnTo>
                        <a:pt x="0" y="77"/>
                      </a:lnTo>
                      <a:close/>
                    </a:path>
                  </a:pathLst>
                </a:custGeom>
                <a:solidFill>
                  <a:srgbClr val="914D36"/>
                </a:solidFill>
                <a:ln w="9525">
                  <a:noFill/>
                  <a:round/>
                  <a:headEnd/>
                  <a:tailEnd/>
                </a:ln>
              </p:spPr>
              <p:txBody>
                <a:bodyPr/>
                <a:lstStyle/>
                <a:p>
                  <a:endParaRPr lang="en-US"/>
                </a:p>
              </p:txBody>
            </p:sp>
            <p:sp>
              <p:nvSpPr>
                <p:cNvPr id="20563" name="Freeform 76"/>
                <p:cNvSpPr>
                  <a:spLocks/>
                </p:cNvSpPr>
                <p:nvPr/>
              </p:nvSpPr>
              <p:spPr bwMode="auto">
                <a:xfrm>
                  <a:off x="2703" y="1602"/>
                  <a:ext cx="241" cy="1381"/>
                </a:xfrm>
                <a:custGeom>
                  <a:avLst/>
                  <a:gdLst>
                    <a:gd name="T0" fmla="*/ 13 w 482"/>
                    <a:gd name="T1" fmla="*/ 691 h 2762"/>
                    <a:gd name="T2" fmla="*/ 121 w 482"/>
                    <a:gd name="T3" fmla="*/ 597 h 2762"/>
                    <a:gd name="T4" fmla="*/ 121 w 482"/>
                    <a:gd name="T5" fmla="*/ 572 h 2762"/>
                    <a:gd name="T6" fmla="*/ 27 w 482"/>
                    <a:gd name="T7" fmla="*/ 651 h 2762"/>
                    <a:gd name="T8" fmla="*/ 27 w 482"/>
                    <a:gd name="T9" fmla="*/ 449 h 2762"/>
                    <a:gd name="T10" fmla="*/ 121 w 482"/>
                    <a:gd name="T11" fmla="*/ 370 h 2762"/>
                    <a:gd name="T12" fmla="*/ 121 w 482"/>
                    <a:gd name="T13" fmla="*/ 343 h 2762"/>
                    <a:gd name="T14" fmla="*/ 25 w 482"/>
                    <a:gd name="T15" fmla="*/ 420 h 2762"/>
                    <a:gd name="T16" fmla="*/ 24 w 482"/>
                    <a:gd name="T17" fmla="*/ 88 h 2762"/>
                    <a:gd name="T18" fmla="*/ 121 w 482"/>
                    <a:gd name="T19" fmla="*/ 26 h 2762"/>
                    <a:gd name="T20" fmla="*/ 121 w 482"/>
                    <a:gd name="T21" fmla="*/ 0 h 2762"/>
                    <a:gd name="T22" fmla="*/ 25 w 482"/>
                    <a:gd name="T23" fmla="*/ 58 h 2762"/>
                    <a:gd name="T24" fmla="*/ 25 w 482"/>
                    <a:gd name="T25" fmla="*/ 0 h 2762"/>
                    <a:gd name="T26" fmla="*/ 8 w 482"/>
                    <a:gd name="T27" fmla="*/ 0 h 2762"/>
                    <a:gd name="T28" fmla="*/ 0 w 482"/>
                    <a:gd name="T29" fmla="*/ 190 h 2762"/>
                    <a:gd name="T30" fmla="*/ 8 w 482"/>
                    <a:gd name="T31" fmla="*/ 673 h 2762"/>
                    <a:gd name="T32" fmla="*/ 13 w 482"/>
                    <a:gd name="T33" fmla="*/ 691 h 2762"/>
                    <a:gd name="T34" fmla="*/ 13 w 482"/>
                    <a:gd name="T35" fmla="*/ 691 h 27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2"/>
                    <a:gd name="T55" fmla="*/ 0 h 2762"/>
                    <a:gd name="T56" fmla="*/ 482 w 482"/>
                    <a:gd name="T57" fmla="*/ 2762 h 276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2" h="2762">
                      <a:moveTo>
                        <a:pt x="49" y="2762"/>
                      </a:moveTo>
                      <a:lnTo>
                        <a:pt x="482" y="2386"/>
                      </a:lnTo>
                      <a:lnTo>
                        <a:pt x="482" y="2287"/>
                      </a:lnTo>
                      <a:lnTo>
                        <a:pt x="106" y="2601"/>
                      </a:lnTo>
                      <a:lnTo>
                        <a:pt x="106" y="1797"/>
                      </a:lnTo>
                      <a:lnTo>
                        <a:pt x="482" y="1483"/>
                      </a:lnTo>
                      <a:lnTo>
                        <a:pt x="482" y="1371"/>
                      </a:lnTo>
                      <a:lnTo>
                        <a:pt x="100" y="1681"/>
                      </a:lnTo>
                      <a:lnTo>
                        <a:pt x="96" y="355"/>
                      </a:lnTo>
                      <a:lnTo>
                        <a:pt x="482" y="106"/>
                      </a:lnTo>
                      <a:lnTo>
                        <a:pt x="482" y="0"/>
                      </a:lnTo>
                      <a:lnTo>
                        <a:pt x="100" y="235"/>
                      </a:lnTo>
                      <a:lnTo>
                        <a:pt x="100" y="0"/>
                      </a:lnTo>
                      <a:lnTo>
                        <a:pt x="30" y="0"/>
                      </a:lnTo>
                      <a:lnTo>
                        <a:pt x="0" y="762"/>
                      </a:lnTo>
                      <a:lnTo>
                        <a:pt x="30" y="2690"/>
                      </a:lnTo>
                      <a:lnTo>
                        <a:pt x="49" y="2762"/>
                      </a:lnTo>
                      <a:close/>
                    </a:path>
                  </a:pathLst>
                </a:custGeom>
                <a:solidFill>
                  <a:srgbClr val="4A697A"/>
                </a:solidFill>
                <a:ln w="9525">
                  <a:noFill/>
                  <a:round/>
                  <a:headEnd/>
                  <a:tailEnd/>
                </a:ln>
              </p:spPr>
              <p:txBody>
                <a:bodyPr/>
                <a:lstStyle/>
                <a:p>
                  <a:endParaRPr lang="en-US"/>
                </a:p>
              </p:txBody>
            </p:sp>
            <p:sp>
              <p:nvSpPr>
                <p:cNvPr id="20564" name="Freeform 77"/>
                <p:cNvSpPr>
                  <a:spLocks/>
                </p:cNvSpPr>
                <p:nvPr/>
              </p:nvSpPr>
              <p:spPr bwMode="auto">
                <a:xfrm>
                  <a:off x="2170" y="2169"/>
                  <a:ext cx="528" cy="355"/>
                </a:xfrm>
                <a:custGeom>
                  <a:avLst/>
                  <a:gdLst>
                    <a:gd name="T0" fmla="*/ 6 w 1057"/>
                    <a:gd name="T1" fmla="*/ 0 h 710"/>
                    <a:gd name="T2" fmla="*/ 264 w 1057"/>
                    <a:gd name="T3" fmla="*/ 153 h 710"/>
                    <a:gd name="T4" fmla="*/ 264 w 1057"/>
                    <a:gd name="T5" fmla="*/ 178 h 710"/>
                    <a:gd name="T6" fmla="*/ 0 w 1057"/>
                    <a:gd name="T7" fmla="*/ 11 h 710"/>
                    <a:gd name="T8" fmla="*/ 6 w 1057"/>
                    <a:gd name="T9" fmla="*/ 0 h 710"/>
                    <a:gd name="T10" fmla="*/ 6 w 1057"/>
                    <a:gd name="T11" fmla="*/ 0 h 710"/>
                    <a:gd name="T12" fmla="*/ 0 60000 65536"/>
                    <a:gd name="T13" fmla="*/ 0 60000 65536"/>
                    <a:gd name="T14" fmla="*/ 0 60000 65536"/>
                    <a:gd name="T15" fmla="*/ 0 60000 65536"/>
                    <a:gd name="T16" fmla="*/ 0 60000 65536"/>
                    <a:gd name="T17" fmla="*/ 0 60000 65536"/>
                    <a:gd name="T18" fmla="*/ 0 w 1057"/>
                    <a:gd name="T19" fmla="*/ 0 h 710"/>
                    <a:gd name="T20" fmla="*/ 1057 w 1057"/>
                    <a:gd name="T21" fmla="*/ 710 h 710"/>
                  </a:gdLst>
                  <a:ahLst/>
                  <a:cxnLst>
                    <a:cxn ang="T12">
                      <a:pos x="T0" y="T1"/>
                    </a:cxn>
                    <a:cxn ang="T13">
                      <a:pos x="T2" y="T3"/>
                    </a:cxn>
                    <a:cxn ang="T14">
                      <a:pos x="T4" y="T5"/>
                    </a:cxn>
                    <a:cxn ang="T15">
                      <a:pos x="T6" y="T7"/>
                    </a:cxn>
                    <a:cxn ang="T16">
                      <a:pos x="T8" y="T9"/>
                    </a:cxn>
                    <a:cxn ang="T17">
                      <a:pos x="T10" y="T11"/>
                    </a:cxn>
                  </a:cxnLst>
                  <a:rect l="T18" t="T19" r="T20" b="T21"/>
                  <a:pathLst>
                    <a:path w="1057" h="710">
                      <a:moveTo>
                        <a:pt x="25" y="0"/>
                      </a:moveTo>
                      <a:lnTo>
                        <a:pt x="1057" y="612"/>
                      </a:lnTo>
                      <a:lnTo>
                        <a:pt x="1057" y="710"/>
                      </a:lnTo>
                      <a:lnTo>
                        <a:pt x="0" y="46"/>
                      </a:lnTo>
                      <a:lnTo>
                        <a:pt x="25" y="0"/>
                      </a:lnTo>
                      <a:close/>
                    </a:path>
                  </a:pathLst>
                </a:custGeom>
                <a:solidFill>
                  <a:srgbClr val="BDC9D4"/>
                </a:solidFill>
                <a:ln w="9525">
                  <a:noFill/>
                  <a:round/>
                  <a:headEnd/>
                  <a:tailEnd/>
                </a:ln>
              </p:spPr>
              <p:txBody>
                <a:bodyPr/>
                <a:lstStyle/>
                <a:p>
                  <a:endParaRPr lang="en-US"/>
                </a:p>
              </p:txBody>
            </p:sp>
            <p:sp>
              <p:nvSpPr>
                <p:cNvPr id="20565" name="Freeform 78"/>
                <p:cNvSpPr>
                  <a:spLocks/>
                </p:cNvSpPr>
                <p:nvPr/>
              </p:nvSpPr>
              <p:spPr bwMode="auto">
                <a:xfrm>
                  <a:off x="2152" y="1602"/>
                  <a:ext cx="581" cy="1392"/>
                </a:xfrm>
                <a:custGeom>
                  <a:avLst/>
                  <a:gdLst>
                    <a:gd name="T0" fmla="*/ 0 w 1163"/>
                    <a:gd name="T1" fmla="*/ 0 h 2785"/>
                    <a:gd name="T2" fmla="*/ 2 w 1163"/>
                    <a:gd name="T3" fmla="*/ 511 h 2785"/>
                    <a:gd name="T4" fmla="*/ 290 w 1163"/>
                    <a:gd name="T5" fmla="*/ 696 h 2785"/>
                    <a:gd name="T6" fmla="*/ 286 w 1163"/>
                    <a:gd name="T7" fmla="*/ 0 h 2785"/>
                    <a:gd name="T8" fmla="*/ 268 w 1163"/>
                    <a:gd name="T9" fmla="*/ 0 h 2785"/>
                    <a:gd name="T10" fmla="*/ 269 w 1163"/>
                    <a:gd name="T11" fmla="*/ 657 h 2785"/>
                    <a:gd name="T12" fmla="*/ 13 w 1163"/>
                    <a:gd name="T13" fmla="*/ 500 h 2785"/>
                    <a:gd name="T14" fmla="*/ 15 w 1163"/>
                    <a:gd name="T15" fmla="*/ 0 h 2785"/>
                    <a:gd name="T16" fmla="*/ 0 w 1163"/>
                    <a:gd name="T17" fmla="*/ 0 h 2785"/>
                    <a:gd name="T18" fmla="*/ 0 w 1163"/>
                    <a:gd name="T19" fmla="*/ 0 h 27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63"/>
                    <a:gd name="T31" fmla="*/ 0 h 2785"/>
                    <a:gd name="T32" fmla="*/ 1163 w 1163"/>
                    <a:gd name="T33" fmla="*/ 2785 h 27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63" h="2785">
                      <a:moveTo>
                        <a:pt x="0" y="0"/>
                      </a:moveTo>
                      <a:lnTo>
                        <a:pt x="11" y="2046"/>
                      </a:lnTo>
                      <a:lnTo>
                        <a:pt x="1163" y="2785"/>
                      </a:lnTo>
                      <a:lnTo>
                        <a:pt x="1144" y="0"/>
                      </a:lnTo>
                      <a:lnTo>
                        <a:pt x="1074" y="0"/>
                      </a:lnTo>
                      <a:lnTo>
                        <a:pt x="1078" y="2631"/>
                      </a:lnTo>
                      <a:lnTo>
                        <a:pt x="55" y="2002"/>
                      </a:lnTo>
                      <a:lnTo>
                        <a:pt x="61" y="0"/>
                      </a:lnTo>
                      <a:lnTo>
                        <a:pt x="0" y="0"/>
                      </a:lnTo>
                      <a:close/>
                    </a:path>
                  </a:pathLst>
                </a:custGeom>
                <a:solidFill>
                  <a:srgbClr val="BDC9D4"/>
                </a:solidFill>
                <a:ln w="9525">
                  <a:noFill/>
                  <a:round/>
                  <a:headEnd/>
                  <a:tailEnd/>
                </a:ln>
              </p:spPr>
              <p:txBody>
                <a:bodyPr/>
                <a:lstStyle/>
                <a:p>
                  <a:endParaRPr lang="en-US"/>
                </a:p>
              </p:txBody>
            </p:sp>
            <p:sp>
              <p:nvSpPr>
                <p:cNvPr id="20566" name="Freeform 79"/>
                <p:cNvSpPr>
                  <a:spLocks/>
                </p:cNvSpPr>
                <p:nvPr/>
              </p:nvSpPr>
              <p:spPr bwMode="auto">
                <a:xfrm>
                  <a:off x="2271" y="1602"/>
                  <a:ext cx="423" cy="190"/>
                </a:xfrm>
                <a:custGeom>
                  <a:avLst/>
                  <a:gdLst>
                    <a:gd name="T0" fmla="*/ 212 w 845"/>
                    <a:gd name="T1" fmla="*/ 95 h 380"/>
                    <a:gd name="T2" fmla="*/ 0 w 845"/>
                    <a:gd name="T3" fmla="*/ 0 h 380"/>
                    <a:gd name="T4" fmla="*/ 42 w 845"/>
                    <a:gd name="T5" fmla="*/ 0 h 380"/>
                    <a:gd name="T6" fmla="*/ 211 w 845"/>
                    <a:gd name="T7" fmla="*/ 66 h 380"/>
                    <a:gd name="T8" fmla="*/ 212 w 845"/>
                    <a:gd name="T9" fmla="*/ 95 h 380"/>
                    <a:gd name="T10" fmla="*/ 212 w 845"/>
                    <a:gd name="T11" fmla="*/ 95 h 380"/>
                    <a:gd name="T12" fmla="*/ 0 60000 65536"/>
                    <a:gd name="T13" fmla="*/ 0 60000 65536"/>
                    <a:gd name="T14" fmla="*/ 0 60000 65536"/>
                    <a:gd name="T15" fmla="*/ 0 60000 65536"/>
                    <a:gd name="T16" fmla="*/ 0 60000 65536"/>
                    <a:gd name="T17" fmla="*/ 0 60000 65536"/>
                    <a:gd name="T18" fmla="*/ 0 w 845"/>
                    <a:gd name="T19" fmla="*/ 0 h 380"/>
                    <a:gd name="T20" fmla="*/ 845 w 845"/>
                    <a:gd name="T21" fmla="*/ 380 h 380"/>
                  </a:gdLst>
                  <a:ahLst/>
                  <a:cxnLst>
                    <a:cxn ang="T12">
                      <a:pos x="T0" y="T1"/>
                    </a:cxn>
                    <a:cxn ang="T13">
                      <a:pos x="T2" y="T3"/>
                    </a:cxn>
                    <a:cxn ang="T14">
                      <a:pos x="T4" y="T5"/>
                    </a:cxn>
                    <a:cxn ang="T15">
                      <a:pos x="T6" y="T7"/>
                    </a:cxn>
                    <a:cxn ang="T16">
                      <a:pos x="T8" y="T9"/>
                    </a:cxn>
                    <a:cxn ang="T17">
                      <a:pos x="T10" y="T11"/>
                    </a:cxn>
                  </a:cxnLst>
                  <a:rect l="T18" t="T19" r="T20" b="T21"/>
                  <a:pathLst>
                    <a:path w="845" h="380">
                      <a:moveTo>
                        <a:pt x="845" y="380"/>
                      </a:moveTo>
                      <a:lnTo>
                        <a:pt x="0" y="0"/>
                      </a:lnTo>
                      <a:lnTo>
                        <a:pt x="167" y="0"/>
                      </a:lnTo>
                      <a:lnTo>
                        <a:pt x="843" y="264"/>
                      </a:lnTo>
                      <a:lnTo>
                        <a:pt x="845" y="380"/>
                      </a:lnTo>
                      <a:close/>
                    </a:path>
                  </a:pathLst>
                </a:custGeom>
                <a:solidFill>
                  <a:srgbClr val="BDC9D4"/>
                </a:solidFill>
                <a:ln w="9525">
                  <a:noFill/>
                  <a:round/>
                  <a:headEnd/>
                  <a:tailEnd/>
                </a:ln>
              </p:spPr>
              <p:txBody>
                <a:bodyPr/>
                <a:lstStyle/>
                <a:p>
                  <a:endParaRPr lang="en-US"/>
                </a:p>
              </p:txBody>
            </p:sp>
            <p:sp>
              <p:nvSpPr>
                <p:cNvPr id="20567" name="Freeform 80"/>
                <p:cNvSpPr>
                  <a:spLocks/>
                </p:cNvSpPr>
                <p:nvPr/>
              </p:nvSpPr>
              <p:spPr bwMode="auto">
                <a:xfrm>
                  <a:off x="965" y="2189"/>
                  <a:ext cx="581" cy="203"/>
                </a:xfrm>
                <a:custGeom>
                  <a:avLst/>
                  <a:gdLst>
                    <a:gd name="T0" fmla="*/ 0 w 1163"/>
                    <a:gd name="T1" fmla="*/ 64 h 406"/>
                    <a:gd name="T2" fmla="*/ 37 w 1163"/>
                    <a:gd name="T3" fmla="*/ 71 h 406"/>
                    <a:gd name="T4" fmla="*/ 31 w 1163"/>
                    <a:gd name="T5" fmla="*/ 87 h 406"/>
                    <a:gd name="T6" fmla="*/ 58 w 1163"/>
                    <a:gd name="T7" fmla="*/ 88 h 406"/>
                    <a:gd name="T8" fmla="*/ 169 w 1163"/>
                    <a:gd name="T9" fmla="*/ 102 h 406"/>
                    <a:gd name="T10" fmla="*/ 175 w 1163"/>
                    <a:gd name="T11" fmla="*/ 97 h 406"/>
                    <a:gd name="T12" fmla="*/ 246 w 1163"/>
                    <a:gd name="T13" fmla="*/ 101 h 406"/>
                    <a:gd name="T14" fmla="*/ 290 w 1163"/>
                    <a:gd name="T15" fmla="*/ 74 h 406"/>
                    <a:gd name="T16" fmla="*/ 259 w 1163"/>
                    <a:gd name="T17" fmla="*/ 62 h 406"/>
                    <a:gd name="T18" fmla="*/ 284 w 1163"/>
                    <a:gd name="T19" fmla="*/ 48 h 406"/>
                    <a:gd name="T20" fmla="*/ 232 w 1163"/>
                    <a:gd name="T21" fmla="*/ 12 h 406"/>
                    <a:gd name="T22" fmla="*/ 105 w 1163"/>
                    <a:gd name="T23" fmla="*/ 0 h 406"/>
                    <a:gd name="T24" fmla="*/ 0 w 1163"/>
                    <a:gd name="T25" fmla="*/ 64 h 406"/>
                    <a:gd name="T26" fmla="*/ 0 w 1163"/>
                    <a:gd name="T27" fmla="*/ 64 h 40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63"/>
                    <a:gd name="T43" fmla="*/ 0 h 406"/>
                    <a:gd name="T44" fmla="*/ 1163 w 1163"/>
                    <a:gd name="T45" fmla="*/ 406 h 40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63" h="406">
                      <a:moveTo>
                        <a:pt x="0" y="256"/>
                      </a:moveTo>
                      <a:lnTo>
                        <a:pt x="148" y="283"/>
                      </a:lnTo>
                      <a:lnTo>
                        <a:pt x="127" y="347"/>
                      </a:lnTo>
                      <a:lnTo>
                        <a:pt x="232" y="351"/>
                      </a:lnTo>
                      <a:lnTo>
                        <a:pt x="677" y="406"/>
                      </a:lnTo>
                      <a:lnTo>
                        <a:pt x="703" y="385"/>
                      </a:lnTo>
                      <a:lnTo>
                        <a:pt x="985" y="401"/>
                      </a:lnTo>
                      <a:lnTo>
                        <a:pt x="1163" y="294"/>
                      </a:lnTo>
                      <a:lnTo>
                        <a:pt x="1038" y="251"/>
                      </a:lnTo>
                      <a:lnTo>
                        <a:pt x="1139" y="192"/>
                      </a:lnTo>
                      <a:lnTo>
                        <a:pt x="931" y="47"/>
                      </a:lnTo>
                      <a:lnTo>
                        <a:pt x="420" y="0"/>
                      </a:lnTo>
                      <a:lnTo>
                        <a:pt x="0" y="256"/>
                      </a:lnTo>
                      <a:close/>
                    </a:path>
                  </a:pathLst>
                </a:custGeom>
                <a:solidFill>
                  <a:srgbClr val="594C4C"/>
                </a:solidFill>
                <a:ln w="9525">
                  <a:noFill/>
                  <a:round/>
                  <a:headEnd/>
                  <a:tailEnd/>
                </a:ln>
              </p:spPr>
              <p:txBody>
                <a:bodyPr/>
                <a:lstStyle/>
                <a:p>
                  <a:endParaRPr lang="en-US"/>
                </a:p>
              </p:txBody>
            </p:sp>
            <p:sp>
              <p:nvSpPr>
                <p:cNvPr id="20568" name="Freeform 81"/>
                <p:cNvSpPr>
                  <a:spLocks/>
                </p:cNvSpPr>
                <p:nvPr/>
              </p:nvSpPr>
              <p:spPr bwMode="auto">
                <a:xfrm>
                  <a:off x="1265" y="2197"/>
                  <a:ext cx="57" cy="41"/>
                </a:xfrm>
                <a:custGeom>
                  <a:avLst/>
                  <a:gdLst>
                    <a:gd name="T0" fmla="*/ 29 w 114"/>
                    <a:gd name="T1" fmla="*/ 0 h 82"/>
                    <a:gd name="T2" fmla="*/ 28 w 114"/>
                    <a:gd name="T3" fmla="*/ 1 h 82"/>
                    <a:gd name="T4" fmla="*/ 28 w 114"/>
                    <a:gd name="T5" fmla="*/ 5 h 82"/>
                    <a:gd name="T6" fmla="*/ 27 w 114"/>
                    <a:gd name="T7" fmla="*/ 6 h 82"/>
                    <a:gd name="T8" fmla="*/ 27 w 114"/>
                    <a:gd name="T9" fmla="*/ 9 h 82"/>
                    <a:gd name="T10" fmla="*/ 26 w 114"/>
                    <a:gd name="T11" fmla="*/ 11 h 82"/>
                    <a:gd name="T12" fmla="*/ 25 w 114"/>
                    <a:gd name="T13" fmla="*/ 13 h 82"/>
                    <a:gd name="T14" fmla="*/ 23 w 114"/>
                    <a:gd name="T15" fmla="*/ 15 h 82"/>
                    <a:gd name="T16" fmla="*/ 21 w 114"/>
                    <a:gd name="T17" fmla="*/ 17 h 82"/>
                    <a:gd name="T18" fmla="*/ 19 w 114"/>
                    <a:gd name="T19" fmla="*/ 18 h 82"/>
                    <a:gd name="T20" fmla="*/ 16 w 114"/>
                    <a:gd name="T21" fmla="*/ 20 h 82"/>
                    <a:gd name="T22" fmla="*/ 14 w 114"/>
                    <a:gd name="T23" fmla="*/ 20 h 82"/>
                    <a:gd name="T24" fmla="*/ 11 w 114"/>
                    <a:gd name="T25" fmla="*/ 21 h 82"/>
                    <a:gd name="T26" fmla="*/ 9 w 114"/>
                    <a:gd name="T27" fmla="*/ 21 h 82"/>
                    <a:gd name="T28" fmla="*/ 7 w 114"/>
                    <a:gd name="T29" fmla="*/ 21 h 82"/>
                    <a:gd name="T30" fmla="*/ 4 w 114"/>
                    <a:gd name="T31" fmla="*/ 20 h 82"/>
                    <a:gd name="T32" fmla="*/ 2 w 114"/>
                    <a:gd name="T33" fmla="*/ 18 h 82"/>
                    <a:gd name="T34" fmla="*/ 0 w 114"/>
                    <a:gd name="T35" fmla="*/ 17 h 82"/>
                    <a:gd name="T36" fmla="*/ 0 w 114"/>
                    <a:gd name="T37" fmla="*/ 17 h 82"/>
                    <a:gd name="T38" fmla="*/ 29 w 114"/>
                    <a:gd name="T39" fmla="*/ 0 h 82"/>
                    <a:gd name="T40" fmla="*/ 29 w 114"/>
                    <a:gd name="T41" fmla="*/ 0 h 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2"/>
                    <a:gd name="T65" fmla="*/ 114 w 114"/>
                    <a:gd name="T66" fmla="*/ 82 h 8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2">
                      <a:moveTo>
                        <a:pt x="114" y="0"/>
                      </a:moveTo>
                      <a:lnTo>
                        <a:pt x="112" y="4"/>
                      </a:lnTo>
                      <a:lnTo>
                        <a:pt x="112" y="19"/>
                      </a:lnTo>
                      <a:lnTo>
                        <a:pt x="108" y="27"/>
                      </a:lnTo>
                      <a:lnTo>
                        <a:pt x="106" y="36"/>
                      </a:lnTo>
                      <a:lnTo>
                        <a:pt x="102" y="46"/>
                      </a:lnTo>
                      <a:lnTo>
                        <a:pt x="99" y="55"/>
                      </a:lnTo>
                      <a:lnTo>
                        <a:pt x="91" y="61"/>
                      </a:lnTo>
                      <a:lnTo>
                        <a:pt x="83" y="68"/>
                      </a:lnTo>
                      <a:lnTo>
                        <a:pt x="74" y="72"/>
                      </a:lnTo>
                      <a:lnTo>
                        <a:pt x="64" y="78"/>
                      </a:lnTo>
                      <a:lnTo>
                        <a:pt x="53" y="80"/>
                      </a:lnTo>
                      <a:lnTo>
                        <a:pt x="43" y="82"/>
                      </a:lnTo>
                      <a:lnTo>
                        <a:pt x="34" y="82"/>
                      </a:lnTo>
                      <a:lnTo>
                        <a:pt x="26" y="82"/>
                      </a:lnTo>
                      <a:lnTo>
                        <a:pt x="13" y="78"/>
                      </a:lnTo>
                      <a:lnTo>
                        <a:pt x="5" y="72"/>
                      </a:lnTo>
                      <a:lnTo>
                        <a:pt x="0" y="68"/>
                      </a:lnTo>
                      <a:lnTo>
                        <a:pt x="0" y="66"/>
                      </a:lnTo>
                      <a:lnTo>
                        <a:pt x="114" y="0"/>
                      </a:lnTo>
                      <a:close/>
                    </a:path>
                  </a:pathLst>
                </a:custGeom>
                <a:solidFill>
                  <a:srgbClr val="1A1A1A"/>
                </a:solidFill>
                <a:ln w="9525">
                  <a:noFill/>
                  <a:round/>
                  <a:headEnd/>
                  <a:tailEnd/>
                </a:ln>
              </p:spPr>
              <p:txBody>
                <a:bodyPr/>
                <a:lstStyle/>
                <a:p>
                  <a:endParaRPr lang="en-US"/>
                </a:p>
              </p:txBody>
            </p:sp>
            <p:sp>
              <p:nvSpPr>
                <p:cNvPr id="20569" name="Freeform 82"/>
                <p:cNvSpPr>
                  <a:spLocks/>
                </p:cNvSpPr>
                <p:nvPr/>
              </p:nvSpPr>
              <p:spPr bwMode="auto">
                <a:xfrm>
                  <a:off x="1183" y="2240"/>
                  <a:ext cx="57" cy="42"/>
                </a:xfrm>
                <a:custGeom>
                  <a:avLst/>
                  <a:gdLst>
                    <a:gd name="T0" fmla="*/ 29 w 114"/>
                    <a:gd name="T1" fmla="*/ 0 h 84"/>
                    <a:gd name="T2" fmla="*/ 28 w 114"/>
                    <a:gd name="T3" fmla="*/ 1 h 84"/>
                    <a:gd name="T4" fmla="*/ 28 w 114"/>
                    <a:gd name="T5" fmla="*/ 5 h 84"/>
                    <a:gd name="T6" fmla="*/ 28 w 114"/>
                    <a:gd name="T7" fmla="*/ 6 h 84"/>
                    <a:gd name="T8" fmla="*/ 27 w 114"/>
                    <a:gd name="T9" fmla="*/ 10 h 84"/>
                    <a:gd name="T10" fmla="*/ 26 w 114"/>
                    <a:gd name="T11" fmla="*/ 11 h 84"/>
                    <a:gd name="T12" fmla="*/ 25 w 114"/>
                    <a:gd name="T13" fmla="*/ 14 h 84"/>
                    <a:gd name="T14" fmla="*/ 23 w 114"/>
                    <a:gd name="T15" fmla="*/ 15 h 84"/>
                    <a:gd name="T16" fmla="*/ 21 w 114"/>
                    <a:gd name="T17" fmla="*/ 18 h 84"/>
                    <a:gd name="T18" fmla="*/ 18 w 114"/>
                    <a:gd name="T19" fmla="*/ 19 h 84"/>
                    <a:gd name="T20" fmla="*/ 17 w 114"/>
                    <a:gd name="T21" fmla="*/ 19 h 84"/>
                    <a:gd name="T22" fmla="*/ 14 w 114"/>
                    <a:gd name="T23" fmla="*/ 20 h 84"/>
                    <a:gd name="T24" fmla="*/ 12 w 114"/>
                    <a:gd name="T25" fmla="*/ 21 h 84"/>
                    <a:gd name="T26" fmla="*/ 9 w 114"/>
                    <a:gd name="T27" fmla="*/ 21 h 84"/>
                    <a:gd name="T28" fmla="*/ 7 w 114"/>
                    <a:gd name="T29" fmla="*/ 21 h 84"/>
                    <a:gd name="T30" fmla="*/ 4 w 114"/>
                    <a:gd name="T31" fmla="*/ 20 h 84"/>
                    <a:gd name="T32" fmla="*/ 2 w 114"/>
                    <a:gd name="T33" fmla="*/ 19 h 84"/>
                    <a:gd name="T34" fmla="*/ 0 w 114"/>
                    <a:gd name="T35" fmla="*/ 18 h 84"/>
                    <a:gd name="T36" fmla="*/ 0 w 114"/>
                    <a:gd name="T37" fmla="*/ 17 h 84"/>
                    <a:gd name="T38" fmla="*/ 29 w 114"/>
                    <a:gd name="T39" fmla="*/ 0 h 84"/>
                    <a:gd name="T40" fmla="*/ 29 w 114"/>
                    <a:gd name="T41" fmla="*/ 0 h 8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4"/>
                    <a:gd name="T64" fmla="*/ 0 h 84"/>
                    <a:gd name="T65" fmla="*/ 114 w 114"/>
                    <a:gd name="T66" fmla="*/ 84 h 8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4" h="84">
                      <a:moveTo>
                        <a:pt x="114" y="0"/>
                      </a:moveTo>
                      <a:lnTo>
                        <a:pt x="112" y="4"/>
                      </a:lnTo>
                      <a:lnTo>
                        <a:pt x="111" y="19"/>
                      </a:lnTo>
                      <a:lnTo>
                        <a:pt x="109" y="27"/>
                      </a:lnTo>
                      <a:lnTo>
                        <a:pt x="107" y="37"/>
                      </a:lnTo>
                      <a:lnTo>
                        <a:pt x="101" y="46"/>
                      </a:lnTo>
                      <a:lnTo>
                        <a:pt x="99" y="56"/>
                      </a:lnTo>
                      <a:lnTo>
                        <a:pt x="90" y="63"/>
                      </a:lnTo>
                      <a:lnTo>
                        <a:pt x="82" y="69"/>
                      </a:lnTo>
                      <a:lnTo>
                        <a:pt x="72" y="73"/>
                      </a:lnTo>
                      <a:lnTo>
                        <a:pt x="65" y="76"/>
                      </a:lnTo>
                      <a:lnTo>
                        <a:pt x="55" y="78"/>
                      </a:lnTo>
                      <a:lnTo>
                        <a:pt x="46" y="82"/>
                      </a:lnTo>
                      <a:lnTo>
                        <a:pt x="36" y="82"/>
                      </a:lnTo>
                      <a:lnTo>
                        <a:pt x="31" y="84"/>
                      </a:lnTo>
                      <a:lnTo>
                        <a:pt x="15" y="78"/>
                      </a:lnTo>
                      <a:lnTo>
                        <a:pt x="6" y="75"/>
                      </a:lnTo>
                      <a:lnTo>
                        <a:pt x="0" y="69"/>
                      </a:lnTo>
                      <a:lnTo>
                        <a:pt x="0" y="67"/>
                      </a:lnTo>
                      <a:lnTo>
                        <a:pt x="114" y="0"/>
                      </a:lnTo>
                      <a:close/>
                    </a:path>
                  </a:pathLst>
                </a:custGeom>
                <a:solidFill>
                  <a:srgbClr val="1A1A1A"/>
                </a:solidFill>
                <a:ln w="9525">
                  <a:noFill/>
                  <a:round/>
                  <a:headEnd/>
                  <a:tailEnd/>
                </a:ln>
              </p:spPr>
              <p:txBody>
                <a:bodyPr/>
                <a:lstStyle/>
                <a:p>
                  <a:endParaRPr lang="en-US"/>
                </a:p>
              </p:txBody>
            </p:sp>
            <p:sp>
              <p:nvSpPr>
                <p:cNvPr id="20570" name="Freeform 83"/>
                <p:cNvSpPr>
                  <a:spLocks/>
                </p:cNvSpPr>
                <p:nvPr/>
              </p:nvSpPr>
              <p:spPr bwMode="auto">
                <a:xfrm>
                  <a:off x="1099" y="1897"/>
                  <a:ext cx="125" cy="109"/>
                </a:xfrm>
                <a:custGeom>
                  <a:avLst/>
                  <a:gdLst>
                    <a:gd name="T0" fmla="*/ 0 w 249"/>
                    <a:gd name="T1" fmla="*/ 50 h 216"/>
                    <a:gd name="T2" fmla="*/ 1 w 249"/>
                    <a:gd name="T3" fmla="*/ 24 h 216"/>
                    <a:gd name="T4" fmla="*/ 2 w 249"/>
                    <a:gd name="T5" fmla="*/ 23 h 216"/>
                    <a:gd name="T6" fmla="*/ 4 w 249"/>
                    <a:gd name="T7" fmla="*/ 21 h 216"/>
                    <a:gd name="T8" fmla="*/ 7 w 249"/>
                    <a:gd name="T9" fmla="*/ 18 h 216"/>
                    <a:gd name="T10" fmla="*/ 10 w 249"/>
                    <a:gd name="T11" fmla="*/ 15 h 216"/>
                    <a:gd name="T12" fmla="*/ 13 w 249"/>
                    <a:gd name="T13" fmla="*/ 14 h 216"/>
                    <a:gd name="T14" fmla="*/ 15 w 249"/>
                    <a:gd name="T15" fmla="*/ 13 h 216"/>
                    <a:gd name="T16" fmla="*/ 17 w 249"/>
                    <a:gd name="T17" fmla="*/ 10 h 216"/>
                    <a:gd name="T18" fmla="*/ 20 w 249"/>
                    <a:gd name="T19" fmla="*/ 9 h 216"/>
                    <a:gd name="T20" fmla="*/ 23 w 249"/>
                    <a:gd name="T21" fmla="*/ 7 h 216"/>
                    <a:gd name="T22" fmla="*/ 26 w 249"/>
                    <a:gd name="T23" fmla="*/ 6 h 216"/>
                    <a:gd name="T24" fmla="*/ 28 w 249"/>
                    <a:gd name="T25" fmla="*/ 5 h 216"/>
                    <a:gd name="T26" fmla="*/ 32 w 249"/>
                    <a:gd name="T27" fmla="*/ 4 h 216"/>
                    <a:gd name="T28" fmla="*/ 34 w 249"/>
                    <a:gd name="T29" fmla="*/ 3 h 216"/>
                    <a:gd name="T30" fmla="*/ 37 w 249"/>
                    <a:gd name="T31" fmla="*/ 2 h 216"/>
                    <a:gd name="T32" fmla="*/ 40 w 249"/>
                    <a:gd name="T33" fmla="*/ 1 h 216"/>
                    <a:gd name="T34" fmla="*/ 43 w 249"/>
                    <a:gd name="T35" fmla="*/ 1 h 216"/>
                    <a:gd name="T36" fmla="*/ 45 w 249"/>
                    <a:gd name="T37" fmla="*/ 0 h 216"/>
                    <a:gd name="T38" fmla="*/ 48 w 249"/>
                    <a:gd name="T39" fmla="*/ 0 h 216"/>
                    <a:gd name="T40" fmla="*/ 50 w 249"/>
                    <a:gd name="T41" fmla="*/ 0 h 216"/>
                    <a:gd name="T42" fmla="*/ 53 w 249"/>
                    <a:gd name="T43" fmla="*/ 0 h 216"/>
                    <a:gd name="T44" fmla="*/ 56 w 249"/>
                    <a:gd name="T45" fmla="*/ 0 h 216"/>
                    <a:gd name="T46" fmla="*/ 60 w 249"/>
                    <a:gd name="T47" fmla="*/ 1 h 216"/>
                    <a:gd name="T48" fmla="*/ 62 w 249"/>
                    <a:gd name="T49" fmla="*/ 1 h 216"/>
                    <a:gd name="T50" fmla="*/ 63 w 249"/>
                    <a:gd name="T51" fmla="*/ 2 h 216"/>
                    <a:gd name="T52" fmla="*/ 29 w 249"/>
                    <a:gd name="T53" fmla="*/ 14 h 216"/>
                    <a:gd name="T54" fmla="*/ 6 w 249"/>
                    <a:gd name="T55" fmla="*/ 28 h 216"/>
                    <a:gd name="T56" fmla="*/ 6 w 249"/>
                    <a:gd name="T57" fmla="*/ 55 h 216"/>
                    <a:gd name="T58" fmla="*/ 0 w 249"/>
                    <a:gd name="T59" fmla="*/ 50 h 216"/>
                    <a:gd name="T60" fmla="*/ 0 w 249"/>
                    <a:gd name="T61" fmla="*/ 5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9"/>
                    <a:gd name="T94" fmla="*/ 0 h 216"/>
                    <a:gd name="T95" fmla="*/ 249 w 249"/>
                    <a:gd name="T96" fmla="*/ 216 h 21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9" h="216">
                      <a:moveTo>
                        <a:pt x="0" y="197"/>
                      </a:moveTo>
                      <a:lnTo>
                        <a:pt x="4" y="95"/>
                      </a:lnTo>
                      <a:lnTo>
                        <a:pt x="6" y="91"/>
                      </a:lnTo>
                      <a:lnTo>
                        <a:pt x="13" y="83"/>
                      </a:lnTo>
                      <a:lnTo>
                        <a:pt x="25" y="72"/>
                      </a:lnTo>
                      <a:lnTo>
                        <a:pt x="40" y="60"/>
                      </a:lnTo>
                      <a:lnTo>
                        <a:pt x="49" y="53"/>
                      </a:lnTo>
                      <a:lnTo>
                        <a:pt x="59" y="49"/>
                      </a:lnTo>
                      <a:lnTo>
                        <a:pt x="68" y="39"/>
                      </a:lnTo>
                      <a:lnTo>
                        <a:pt x="80" y="36"/>
                      </a:lnTo>
                      <a:lnTo>
                        <a:pt x="89" y="28"/>
                      </a:lnTo>
                      <a:lnTo>
                        <a:pt x="101" y="22"/>
                      </a:lnTo>
                      <a:lnTo>
                        <a:pt x="112" y="19"/>
                      </a:lnTo>
                      <a:lnTo>
                        <a:pt x="125" y="15"/>
                      </a:lnTo>
                      <a:lnTo>
                        <a:pt x="135" y="9"/>
                      </a:lnTo>
                      <a:lnTo>
                        <a:pt x="148" y="5"/>
                      </a:lnTo>
                      <a:lnTo>
                        <a:pt x="158" y="1"/>
                      </a:lnTo>
                      <a:lnTo>
                        <a:pt x="169" y="1"/>
                      </a:lnTo>
                      <a:lnTo>
                        <a:pt x="179" y="0"/>
                      </a:lnTo>
                      <a:lnTo>
                        <a:pt x="190" y="0"/>
                      </a:lnTo>
                      <a:lnTo>
                        <a:pt x="200" y="0"/>
                      </a:lnTo>
                      <a:lnTo>
                        <a:pt x="209" y="0"/>
                      </a:lnTo>
                      <a:lnTo>
                        <a:pt x="224" y="0"/>
                      </a:lnTo>
                      <a:lnTo>
                        <a:pt x="238" y="1"/>
                      </a:lnTo>
                      <a:lnTo>
                        <a:pt x="247" y="3"/>
                      </a:lnTo>
                      <a:lnTo>
                        <a:pt x="249" y="5"/>
                      </a:lnTo>
                      <a:lnTo>
                        <a:pt x="116" y="53"/>
                      </a:lnTo>
                      <a:lnTo>
                        <a:pt x="23" y="110"/>
                      </a:lnTo>
                      <a:lnTo>
                        <a:pt x="21" y="216"/>
                      </a:lnTo>
                      <a:lnTo>
                        <a:pt x="0" y="197"/>
                      </a:lnTo>
                      <a:close/>
                    </a:path>
                  </a:pathLst>
                </a:custGeom>
                <a:solidFill>
                  <a:srgbClr val="E6E6FF"/>
                </a:solidFill>
                <a:ln w="9525">
                  <a:noFill/>
                  <a:round/>
                  <a:headEnd/>
                  <a:tailEnd/>
                </a:ln>
              </p:spPr>
              <p:txBody>
                <a:bodyPr/>
                <a:lstStyle/>
                <a:p>
                  <a:endParaRPr lang="en-US"/>
                </a:p>
              </p:txBody>
            </p:sp>
            <p:sp>
              <p:nvSpPr>
                <p:cNvPr id="20571" name="Freeform 84"/>
                <p:cNvSpPr>
                  <a:spLocks/>
                </p:cNvSpPr>
                <p:nvPr/>
              </p:nvSpPr>
              <p:spPr bwMode="auto">
                <a:xfrm>
                  <a:off x="1103" y="1900"/>
                  <a:ext cx="140" cy="160"/>
                </a:xfrm>
                <a:custGeom>
                  <a:avLst/>
                  <a:gdLst>
                    <a:gd name="T0" fmla="*/ 8 w 279"/>
                    <a:gd name="T1" fmla="*/ 60 h 319"/>
                    <a:gd name="T2" fmla="*/ 8 w 279"/>
                    <a:gd name="T3" fmla="*/ 27 h 319"/>
                    <a:gd name="T4" fmla="*/ 8 w 279"/>
                    <a:gd name="T5" fmla="*/ 26 h 319"/>
                    <a:gd name="T6" fmla="*/ 11 w 279"/>
                    <a:gd name="T7" fmla="*/ 24 h 319"/>
                    <a:gd name="T8" fmla="*/ 12 w 279"/>
                    <a:gd name="T9" fmla="*/ 23 h 319"/>
                    <a:gd name="T10" fmla="*/ 14 w 279"/>
                    <a:gd name="T11" fmla="*/ 22 h 319"/>
                    <a:gd name="T12" fmla="*/ 15 w 279"/>
                    <a:gd name="T13" fmla="*/ 21 h 319"/>
                    <a:gd name="T14" fmla="*/ 18 w 279"/>
                    <a:gd name="T15" fmla="*/ 20 h 319"/>
                    <a:gd name="T16" fmla="*/ 20 w 279"/>
                    <a:gd name="T17" fmla="*/ 19 h 319"/>
                    <a:gd name="T18" fmla="*/ 23 w 279"/>
                    <a:gd name="T19" fmla="*/ 18 h 319"/>
                    <a:gd name="T20" fmla="*/ 25 w 279"/>
                    <a:gd name="T21" fmla="*/ 17 h 319"/>
                    <a:gd name="T22" fmla="*/ 28 w 279"/>
                    <a:gd name="T23" fmla="*/ 16 h 319"/>
                    <a:gd name="T24" fmla="*/ 30 w 279"/>
                    <a:gd name="T25" fmla="*/ 14 h 319"/>
                    <a:gd name="T26" fmla="*/ 34 w 279"/>
                    <a:gd name="T27" fmla="*/ 14 h 319"/>
                    <a:gd name="T28" fmla="*/ 36 w 279"/>
                    <a:gd name="T29" fmla="*/ 12 h 319"/>
                    <a:gd name="T30" fmla="*/ 39 w 279"/>
                    <a:gd name="T31" fmla="*/ 12 h 319"/>
                    <a:gd name="T32" fmla="*/ 42 w 279"/>
                    <a:gd name="T33" fmla="*/ 11 h 319"/>
                    <a:gd name="T34" fmla="*/ 44 w 279"/>
                    <a:gd name="T35" fmla="*/ 10 h 319"/>
                    <a:gd name="T36" fmla="*/ 46 w 279"/>
                    <a:gd name="T37" fmla="*/ 9 h 319"/>
                    <a:gd name="T38" fmla="*/ 49 w 279"/>
                    <a:gd name="T39" fmla="*/ 9 h 319"/>
                    <a:gd name="T40" fmla="*/ 53 w 279"/>
                    <a:gd name="T41" fmla="*/ 9 h 319"/>
                    <a:gd name="T42" fmla="*/ 57 w 279"/>
                    <a:gd name="T43" fmla="*/ 9 h 319"/>
                    <a:gd name="T44" fmla="*/ 60 w 279"/>
                    <a:gd name="T45" fmla="*/ 9 h 319"/>
                    <a:gd name="T46" fmla="*/ 63 w 279"/>
                    <a:gd name="T47" fmla="*/ 9 h 319"/>
                    <a:gd name="T48" fmla="*/ 63 w 279"/>
                    <a:gd name="T49" fmla="*/ 9 h 319"/>
                    <a:gd name="T50" fmla="*/ 64 w 279"/>
                    <a:gd name="T51" fmla="*/ 9 h 319"/>
                    <a:gd name="T52" fmla="*/ 65 w 279"/>
                    <a:gd name="T53" fmla="*/ 78 h 319"/>
                    <a:gd name="T54" fmla="*/ 68 w 279"/>
                    <a:gd name="T55" fmla="*/ 80 h 319"/>
                    <a:gd name="T56" fmla="*/ 70 w 279"/>
                    <a:gd name="T57" fmla="*/ 69 h 319"/>
                    <a:gd name="T58" fmla="*/ 70 w 279"/>
                    <a:gd name="T59" fmla="*/ 8 h 319"/>
                    <a:gd name="T60" fmla="*/ 70 w 279"/>
                    <a:gd name="T61" fmla="*/ 4 h 319"/>
                    <a:gd name="T62" fmla="*/ 60 w 279"/>
                    <a:gd name="T63" fmla="*/ 0 h 319"/>
                    <a:gd name="T64" fmla="*/ 59 w 279"/>
                    <a:gd name="T65" fmla="*/ 0 h 319"/>
                    <a:gd name="T66" fmla="*/ 57 w 279"/>
                    <a:gd name="T67" fmla="*/ 0 h 319"/>
                    <a:gd name="T68" fmla="*/ 53 w 279"/>
                    <a:gd name="T69" fmla="*/ 0 h 319"/>
                    <a:gd name="T70" fmla="*/ 50 w 279"/>
                    <a:gd name="T71" fmla="*/ 1 h 319"/>
                    <a:gd name="T72" fmla="*/ 47 w 279"/>
                    <a:gd name="T73" fmla="*/ 1 h 319"/>
                    <a:gd name="T74" fmla="*/ 44 w 279"/>
                    <a:gd name="T75" fmla="*/ 1 h 319"/>
                    <a:gd name="T76" fmla="*/ 42 w 279"/>
                    <a:gd name="T77" fmla="*/ 2 h 319"/>
                    <a:gd name="T78" fmla="*/ 39 w 279"/>
                    <a:gd name="T79" fmla="*/ 3 h 319"/>
                    <a:gd name="T80" fmla="*/ 36 w 279"/>
                    <a:gd name="T81" fmla="*/ 4 h 319"/>
                    <a:gd name="T82" fmla="*/ 33 w 279"/>
                    <a:gd name="T83" fmla="*/ 4 h 319"/>
                    <a:gd name="T84" fmla="*/ 31 w 279"/>
                    <a:gd name="T85" fmla="*/ 6 h 319"/>
                    <a:gd name="T86" fmla="*/ 28 w 279"/>
                    <a:gd name="T87" fmla="*/ 7 h 319"/>
                    <a:gd name="T88" fmla="*/ 25 w 279"/>
                    <a:gd name="T89" fmla="*/ 8 h 319"/>
                    <a:gd name="T90" fmla="*/ 23 w 279"/>
                    <a:gd name="T91" fmla="*/ 9 h 319"/>
                    <a:gd name="T92" fmla="*/ 20 w 279"/>
                    <a:gd name="T93" fmla="*/ 10 h 319"/>
                    <a:gd name="T94" fmla="*/ 18 w 279"/>
                    <a:gd name="T95" fmla="*/ 12 h 319"/>
                    <a:gd name="T96" fmla="*/ 14 w 279"/>
                    <a:gd name="T97" fmla="*/ 15 h 319"/>
                    <a:gd name="T98" fmla="*/ 11 w 279"/>
                    <a:gd name="T99" fmla="*/ 18 h 319"/>
                    <a:gd name="T100" fmla="*/ 8 w 279"/>
                    <a:gd name="T101" fmla="*/ 20 h 319"/>
                    <a:gd name="T102" fmla="*/ 6 w 279"/>
                    <a:gd name="T103" fmla="*/ 22 h 319"/>
                    <a:gd name="T104" fmla="*/ 5 w 279"/>
                    <a:gd name="T105" fmla="*/ 24 h 319"/>
                    <a:gd name="T106" fmla="*/ 5 w 279"/>
                    <a:gd name="T107" fmla="*/ 25 h 319"/>
                    <a:gd name="T108" fmla="*/ 0 w 279"/>
                    <a:gd name="T109" fmla="*/ 25 h 319"/>
                    <a:gd name="T110" fmla="*/ 0 w 279"/>
                    <a:gd name="T111" fmla="*/ 48 h 319"/>
                    <a:gd name="T112" fmla="*/ 8 w 279"/>
                    <a:gd name="T113" fmla="*/ 60 h 319"/>
                    <a:gd name="T114" fmla="*/ 8 w 279"/>
                    <a:gd name="T115" fmla="*/ 60 h 31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79"/>
                    <a:gd name="T175" fmla="*/ 0 h 319"/>
                    <a:gd name="T176" fmla="*/ 279 w 279"/>
                    <a:gd name="T177" fmla="*/ 319 h 319"/>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79" h="319">
                      <a:moveTo>
                        <a:pt x="30" y="238"/>
                      </a:moveTo>
                      <a:lnTo>
                        <a:pt x="30" y="105"/>
                      </a:lnTo>
                      <a:lnTo>
                        <a:pt x="30" y="101"/>
                      </a:lnTo>
                      <a:lnTo>
                        <a:pt x="41" y="95"/>
                      </a:lnTo>
                      <a:lnTo>
                        <a:pt x="45" y="91"/>
                      </a:lnTo>
                      <a:lnTo>
                        <a:pt x="53" y="88"/>
                      </a:lnTo>
                      <a:lnTo>
                        <a:pt x="60" y="84"/>
                      </a:lnTo>
                      <a:lnTo>
                        <a:pt x="70" y="80"/>
                      </a:lnTo>
                      <a:lnTo>
                        <a:pt x="79" y="74"/>
                      </a:lnTo>
                      <a:lnTo>
                        <a:pt x="89" y="71"/>
                      </a:lnTo>
                      <a:lnTo>
                        <a:pt x="100" y="65"/>
                      </a:lnTo>
                      <a:lnTo>
                        <a:pt x="110" y="61"/>
                      </a:lnTo>
                      <a:lnTo>
                        <a:pt x="119" y="55"/>
                      </a:lnTo>
                      <a:lnTo>
                        <a:pt x="133" y="53"/>
                      </a:lnTo>
                      <a:lnTo>
                        <a:pt x="142" y="48"/>
                      </a:lnTo>
                      <a:lnTo>
                        <a:pt x="155" y="46"/>
                      </a:lnTo>
                      <a:lnTo>
                        <a:pt x="165" y="42"/>
                      </a:lnTo>
                      <a:lnTo>
                        <a:pt x="174" y="40"/>
                      </a:lnTo>
                      <a:lnTo>
                        <a:pt x="184" y="36"/>
                      </a:lnTo>
                      <a:lnTo>
                        <a:pt x="193" y="34"/>
                      </a:lnTo>
                      <a:lnTo>
                        <a:pt x="209" y="33"/>
                      </a:lnTo>
                      <a:lnTo>
                        <a:pt x="226" y="33"/>
                      </a:lnTo>
                      <a:lnTo>
                        <a:pt x="237" y="33"/>
                      </a:lnTo>
                      <a:lnTo>
                        <a:pt x="249" y="33"/>
                      </a:lnTo>
                      <a:lnTo>
                        <a:pt x="252" y="33"/>
                      </a:lnTo>
                      <a:lnTo>
                        <a:pt x="256" y="34"/>
                      </a:lnTo>
                      <a:lnTo>
                        <a:pt x="258" y="312"/>
                      </a:lnTo>
                      <a:lnTo>
                        <a:pt x="271" y="319"/>
                      </a:lnTo>
                      <a:lnTo>
                        <a:pt x="279" y="274"/>
                      </a:lnTo>
                      <a:lnTo>
                        <a:pt x="277" y="31"/>
                      </a:lnTo>
                      <a:lnTo>
                        <a:pt x="277" y="15"/>
                      </a:lnTo>
                      <a:lnTo>
                        <a:pt x="239" y="0"/>
                      </a:lnTo>
                      <a:lnTo>
                        <a:pt x="235" y="0"/>
                      </a:lnTo>
                      <a:lnTo>
                        <a:pt x="228" y="0"/>
                      </a:lnTo>
                      <a:lnTo>
                        <a:pt x="212" y="0"/>
                      </a:lnTo>
                      <a:lnTo>
                        <a:pt x="197" y="4"/>
                      </a:lnTo>
                      <a:lnTo>
                        <a:pt x="186" y="4"/>
                      </a:lnTo>
                      <a:lnTo>
                        <a:pt x="176" y="4"/>
                      </a:lnTo>
                      <a:lnTo>
                        <a:pt x="165" y="6"/>
                      </a:lnTo>
                      <a:lnTo>
                        <a:pt x="154" y="10"/>
                      </a:lnTo>
                      <a:lnTo>
                        <a:pt x="142" y="14"/>
                      </a:lnTo>
                      <a:lnTo>
                        <a:pt x="131" y="15"/>
                      </a:lnTo>
                      <a:lnTo>
                        <a:pt x="121" y="21"/>
                      </a:lnTo>
                      <a:lnTo>
                        <a:pt x="112" y="25"/>
                      </a:lnTo>
                      <a:lnTo>
                        <a:pt x="100" y="31"/>
                      </a:lnTo>
                      <a:lnTo>
                        <a:pt x="91" y="34"/>
                      </a:lnTo>
                      <a:lnTo>
                        <a:pt x="79" y="40"/>
                      </a:lnTo>
                      <a:lnTo>
                        <a:pt x="72" y="46"/>
                      </a:lnTo>
                      <a:lnTo>
                        <a:pt x="55" y="57"/>
                      </a:lnTo>
                      <a:lnTo>
                        <a:pt x="41" y="71"/>
                      </a:lnTo>
                      <a:lnTo>
                        <a:pt x="30" y="78"/>
                      </a:lnTo>
                      <a:lnTo>
                        <a:pt x="22" y="88"/>
                      </a:lnTo>
                      <a:lnTo>
                        <a:pt x="17" y="93"/>
                      </a:lnTo>
                      <a:lnTo>
                        <a:pt x="17" y="97"/>
                      </a:lnTo>
                      <a:lnTo>
                        <a:pt x="0" y="97"/>
                      </a:lnTo>
                      <a:lnTo>
                        <a:pt x="0" y="190"/>
                      </a:lnTo>
                      <a:lnTo>
                        <a:pt x="30" y="238"/>
                      </a:lnTo>
                      <a:close/>
                    </a:path>
                  </a:pathLst>
                </a:custGeom>
                <a:solidFill>
                  <a:srgbClr val="5C5C73"/>
                </a:solidFill>
                <a:ln w="9525">
                  <a:noFill/>
                  <a:round/>
                  <a:headEnd/>
                  <a:tailEnd/>
                </a:ln>
              </p:spPr>
              <p:txBody>
                <a:bodyPr/>
                <a:lstStyle/>
                <a:p>
                  <a:endParaRPr lang="en-US"/>
                </a:p>
              </p:txBody>
            </p:sp>
            <p:sp>
              <p:nvSpPr>
                <p:cNvPr id="20572" name="Freeform 85"/>
                <p:cNvSpPr>
                  <a:spLocks/>
                </p:cNvSpPr>
                <p:nvPr/>
              </p:nvSpPr>
              <p:spPr bwMode="auto">
                <a:xfrm>
                  <a:off x="1165" y="1928"/>
                  <a:ext cx="124" cy="107"/>
                </a:xfrm>
                <a:custGeom>
                  <a:avLst/>
                  <a:gdLst>
                    <a:gd name="T0" fmla="*/ 0 w 247"/>
                    <a:gd name="T1" fmla="*/ 49 h 215"/>
                    <a:gd name="T2" fmla="*/ 1 w 247"/>
                    <a:gd name="T3" fmla="*/ 23 h 215"/>
                    <a:gd name="T4" fmla="*/ 2 w 247"/>
                    <a:gd name="T5" fmla="*/ 23 h 215"/>
                    <a:gd name="T6" fmla="*/ 4 w 247"/>
                    <a:gd name="T7" fmla="*/ 21 h 215"/>
                    <a:gd name="T8" fmla="*/ 7 w 247"/>
                    <a:gd name="T9" fmla="*/ 18 h 215"/>
                    <a:gd name="T10" fmla="*/ 10 w 247"/>
                    <a:gd name="T11" fmla="*/ 15 h 215"/>
                    <a:gd name="T12" fmla="*/ 12 w 247"/>
                    <a:gd name="T13" fmla="*/ 13 h 215"/>
                    <a:gd name="T14" fmla="*/ 15 w 247"/>
                    <a:gd name="T15" fmla="*/ 12 h 215"/>
                    <a:gd name="T16" fmla="*/ 17 w 247"/>
                    <a:gd name="T17" fmla="*/ 9 h 215"/>
                    <a:gd name="T18" fmla="*/ 20 w 247"/>
                    <a:gd name="T19" fmla="*/ 8 h 215"/>
                    <a:gd name="T20" fmla="*/ 22 w 247"/>
                    <a:gd name="T21" fmla="*/ 6 h 215"/>
                    <a:gd name="T22" fmla="*/ 25 w 247"/>
                    <a:gd name="T23" fmla="*/ 4 h 215"/>
                    <a:gd name="T24" fmla="*/ 28 w 247"/>
                    <a:gd name="T25" fmla="*/ 4 h 215"/>
                    <a:gd name="T26" fmla="*/ 31 w 247"/>
                    <a:gd name="T27" fmla="*/ 3 h 215"/>
                    <a:gd name="T28" fmla="*/ 34 w 247"/>
                    <a:gd name="T29" fmla="*/ 2 h 215"/>
                    <a:gd name="T30" fmla="*/ 37 w 247"/>
                    <a:gd name="T31" fmla="*/ 1 h 215"/>
                    <a:gd name="T32" fmla="*/ 39 w 247"/>
                    <a:gd name="T33" fmla="*/ 0 h 215"/>
                    <a:gd name="T34" fmla="*/ 42 w 247"/>
                    <a:gd name="T35" fmla="*/ 0 h 215"/>
                    <a:gd name="T36" fmla="*/ 45 w 247"/>
                    <a:gd name="T37" fmla="*/ 0 h 215"/>
                    <a:gd name="T38" fmla="*/ 47 w 247"/>
                    <a:gd name="T39" fmla="*/ 0 h 215"/>
                    <a:gd name="T40" fmla="*/ 50 w 247"/>
                    <a:gd name="T41" fmla="*/ 0 h 215"/>
                    <a:gd name="T42" fmla="*/ 52 w 247"/>
                    <a:gd name="T43" fmla="*/ 0 h 215"/>
                    <a:gd name="T44" fmla="*/ 56 w 247"/>
                    <a:gd name="T45" fmla="*/ 0 h 215"/>
                    <a:gd name="T46" fmla="*/ 59 w 247"/>
                    <a:gd name="T47" fmla="*/ 0 h 215"/>
                    <a:gd name="T48" fmla="*/ 62 w 247"/>
                    <a:gd name="T49" fmla="*/ 0 h 215"/>
                    <a:gd name="T50" fmla="*/ 62 w 247"/>
                    <a:gd name="T51" fmla="*/ 1 h 215"/>
                    <a:gd name="T52" fmla="*/ 34 w 247"/>
                    <a:gd name="T53" fmla="*/ 10 h 215"/>
                    <a:gd name="T54" fmla="*/ 6 w 247"/>
                    <a:gd name="T55" fmla="*/ 27 h 215"/>
                    <a:gd name="T56" fmla="*/ 5 w 247"/>
                    <a:gd name="T57" fmla="*/ 53 h 215"/>
                    <a:gd name="T58" fmla="*/ 0 w 247"/>
                    <a:gd name="T59" fmla="*/ 49 h 215"/>
                    <a:gd name="T60" fmla="*/ 0 w 247"/>
                    <a:gd name="T61" fmla="*/ 49 h 21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7"/>
                    <a:gd name="T94" fmla="*/ 0 h 215"/>
                    <a:gd name="T95" fmla="*/ 247 w 247"/>
                    <a:gd name="T96" fmla="*/ 215 h 21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7" h="215">
                      <a:moveTo>
                        <a:pt x="0" y="198"/>
                      </a:moveTo>
                      <a:lnTo>
                        <a:pt x="4" y="95"/>
                      </a:lnTo>
                      <a:lnTo>
                        <a:pt x="6" y="92"/>
                      </a:lnTo>
                      <a:lnTo>
                        <a:pt x="13" y="84"/>
                      </a:lnTo>
                      <a:lnTo>
                        <a:pt x="25" y="73"/>
                      </a:lnTo>
                      <a:lnTo>
                        <a:pt x="40" y="61"/>
                      </a:lnTo>
                      <a:lnTo>
                        <a:pt x="48" y="54"/>
                      </a:lnTo>
                      <a:lnTo>
                        <a:pt x="57" y="48"/>
                      </a:lnTo>
                      <a:lnTo>
                        <a:pt x="67" y="38"/>
                      </a:lnTo>
                      <a:lnTo>
                        <a:pt x="78" y="35"/>
                      </a:lnTo>
                      <a:lnTo>
                        <a:pt x="88" y="27"/>
                      </a:lnTo>
                      <a:lnTo>
                        <a:pt x="99" y="19"/>
                      </a:lnTo>
                      <a:lnTo>
                        <a:pt x="110" y="16"/>
                      </a:lnTo>
                      <a:lnTo>
                        <a:pt x="124" y="12"/>
                      </a:lnTo>
                      <a:lnTo>
                        <a:pt x="133" y="8"/>
                      </a:lnTo>
                      <a:lnTo>
                        <a:pt x="147" y="4"/>
                      </a:lnTo>
                      <a:lnTo>
                        <a:pt x="156" y="0"/>
                      </a:lnTo>
                      <a:lnTo>
                        <a:pt x="167" y="0"/>
                      </a:lnTo>
                      <a:lnTo>
                        <a:pt x="177" y="0"/>
                      </a:lnTo>
                      <a:lnTo>
                        <a:pt x="188" y="0"/>
                      </a:lnTo>
                      <a:lnTo>
                        <a:pt x="198" y="0"/>
                      </a:lnTo>
                      <a:lnTo>
                        <a:pt x="207" y="0"/>
                      </a:lnTo>
                      <a:lnTo>
                        <a:pt x="223" y="0"/>
                      </a:lnTo>
                      <a:lnTo>
                        <a:pt x="236" y="0"/>
                      </a:lnTo>
                      <a:lnTo>
                        <a:pt x="245" y="2"/>
                      </a:lnTo>
                      <a:lnTo>
                        <a:pt x="247" y="4"/>
                      </a:lnTo>
                      <a:lnTo>
                        <a:pt x="133" y="42"/>
                      </a:lnTo>
                      <a:lnTo>
                        <a:pt x="21" y="109"/>
                      </a:lnTo>
                      <a:lnTo>
                        <a:pt x="19" y="215"/>
                      </a:lnTo>
                      <a:lnTo>
                        <a:pt x="0" y="198"/>
                      </a:lnTo>
                      <a:close/>
                    </a:path>
                  </a:pathLst>
                </a:custGeom>
                <a:solidFill>
                  <a:srgbClr val="E6E6FF"/>
                </a:solidFill>
                <a:ln w="9525">
                  <a:noFill/>
                  <a:round/>
                  <a:headEnd/>
                  <a:tailEnd/>
                </a:ln>
              </p:spPr>
              <p:txBody>
                <a:bodyPr/>
                <a:lstStyle/>
                <a:p>
                  <a:endParaRPr lang="en-US"/>
                </a:p>
              </p:txBody>
            </p:sp>
            <p:sp>
              <p:nvSpPr>
                <p:cNvPr id="20573" name="Freeform 86"/>
                <p:cNvSpPr>
                  <a:spLocks/>
                </p:cNvSpPr>
                <p:nvPr/>
              </p:nvSpPr>
              <p:spPr bwMode="auto">
                <a:xfrm>
                  <a:off x="1168" y="1930"/>
                  <a:ext cx="141" cy="158"/>
                </a:xfrm>
                <a:custGeom>
                  <a:avLst/>
                  <a:gdLst>
                    <a:gd name="T0" fmla="*/ 8 w 281"/>
                    <a:gd name="T1" fmla="*/ 60 h 317"/>
                    <a:gd name="T2" fmla="*/ 8 w 281"/>
                    <a:gd name="T3" fmla="*/ 26 h 317"/>
                    <a:gd name="T4" fmla="*/ 8 w 281"/>
                    <a:gd name="T5" fmla="*/ 25 h 317"/>
                    <a:gd name="T6" fmla="*/ 10 w 281"/>
                    <a:gd name="T7" fmla="*/ 24 h 317"/>
                    <a:gd name="T8" fmla="*/ 12 w 281"/>
                    <a:gd name="T9" fmla="*/ 23 h 317"/>
                    <a:gd name="T10" fmla="*/ 14 w 281"/>
                    <a:gd name="T11" fmla="*/ 22 h 317"/>
                    <a:gd name="T12" fmla="*/ 16 w 281"/>
                    <a:gd name="T13" fmla="*/ 21 h 317"/>
                    <a:gd name="T14" fmla="*/ 18 w 281"/>
                    <a:gd name="T15" fmla="*/ 20 h 317"/>
                    <a:gd name="T16" fmla="*/ 20 w 281"/>
                    <a:gd name="T17" fmla="*/ 19 h 317"/>
                    <a:gd name="T18" fmla="*/ 23 w 281"/>
                    <a:gd name="T19" fmla="*/ 17 h 317"/>
                    <a:gd name="T20" fmla="*/ 26 w 281"/>
                    <a:gd name="T21" fmla="*/ 16 h 317"/>
                    <a:gd name="T22" fmla="*/ 28 w 281"/>
                    <a:gd name="T23" fmla="*/ 15 h 317"/>
                    <a:gd name="T24" fmla="*/ 30 w 281"/>
                    <a:gd name="T25" fmla="*/ 13 h 317"/>
                    <a:gd name="T26" fmla="*/ 34 w 281"/>
                    <a:gd name="T27" fmla="*/ 12 h 317"/>
                    <a:gd name="T28" fmla="*/ 36 w 281"/>
                    <a:gd name="T29" fmla="*/ 12 h 317"/>
                    <a:gd name="T30" fmla="*/ 40 w 281"/>
                    <a:gd name="T31" fmla="*/ 11 h 317"/>
                    <a:gd name="T32" fmla="*/ 42 w 281"/>
                    <a:gd name="T33" fmla="*/ 10 h 317"/>
                    <a:gd name="T34" fmla="*/ 45 w 281"/>
                    <a:gd name="T35" fmla="*/ 9 h 317"/>
                    <a:gd name="T36" fmla="*/ 47 w 281"/>
                    <a:gd name="T37" fmla="*/ 8 h 317"/>
                    <a:gd name="T38" fmla="*/ 49 w 281"/>
                    <a:gd name="T39" fmla="*/ 8 h 317"/>
                    <a:gd name="T40" fmla="*/ 51 w 281"/>
                    <a:gd name="T41" fmla="*/ 8 h 317"/>
                    <a:gd name="T42" fmla="*/ 53 w 281"/>
                    <a:gd name="T43" fmla="*/ 8 h 317"/>
                    <a:gd name="T44" fmla="*/ 55 w 281"/>
                    <a:gd name="T45" fmla="*/ 8 h 317"/>
                    <a:gd name="T46" fmla="*/ 57 w 281"/>
                    <a:gd name="T47" fmla="*/ 8 h 317"/>
                    <a:gd name="T48" fmla="*/ 60 w 281"/>
                    <a:gd name="T49" fmla="*/ 8 h 317"/>
                    <a:gd name="T50" fmla="*/ 63 w 281"/>
                    <a:gd name="T51" fmla="*/ 8 h 317"/>
                    <a:gd name="T52" fmla="*/ 64 w 281"/>
                    <a:gd name="T53" fmla="*/ 8 h 317"/>
                    <a:gd name="T54" fmla="*/ 64 w 281"/>
                    <a:gd name="T55" fmla="*/ 8 h 317"/>
                    <a:gd name="T56" fmla="*/ 65 w 281"/>
                    <a:gd name="T57" fmla="*/ 78 h 317"/>
                    <a:gd name="T58" fmla="*/ 68 w 281"/>
                    <a:gd name="T59" fmla="*/ 79 h 317"/>
                    <a:gd name="T60" fmla="*/ 71 w 281"/>
                    <a:gd name="T61" fmla="*/ 69 h 317"/>
                    <a:gd name="T62" fmla="*/ 70 w 281"/>
                    <a:gd name="T63" fmla="*/ 7 h 317"/>
                    <a:gd name="T64" fmla="*/ 70 w 281"/>
                    <a:gd name="T65" fmla="*/ 4 h 317"/>
                    <a:gd name="T66" fmla="*/ 60 w 281"/>
                    <a:gd name="T67" fmla="*/ 0 h 317"/>
                    <a:gd name="T68" fmla="*/ 60 w 281"/>
                    <a:gd name="T69" fmla="*/ 0 h 317"/>
                    <a:gd name="T70" fmla="*/ 58 w 281"/>
                    <a:gd name="T71" fmla="*/ 0 h 317"/>
                    <a:gd name="T72" fmla="*/ 55 w 281"/>
                    <a:gd name="T73" fmla="*/ 0 h 317"/>
                    <a:gd name="T74" fmla="*/ 51 w 281"/>
                    <a:gd name="T75" fmla="*/ 1 h 317"/>
                    <a:gd name="T76" fmla="*/ 48 w 281"/>
                    <a:gd name="T77" fmla="*/ 1 h 317"/>
                    <a:gd name="T78" fmla="*/ 46 w 281"/>
                    <a:gd name="T79" fmla="*/ 1 h 317"/>
                    <a:gd name="T80" fmla="*/ 44 w 281"/>
                    <a:gd name="T81" fmla="*/ 2 h 317"/>
                    <a:gd name="T82" fmla="*/ 41 w 281"/>
                    <a:gd name="T83" fmla="*/ 3 h 317"/>
                    <a:gd name="T84" fmla="*/ 38 w 281"/>
                    <a:gd name="T85" fmla="*/ 3 h 317"/>
                    <a:gd name="T86" fmla="*/ 36 w 281"/>
                    <a:gd name="T87" fmla="*/ 3 h 317"/>
                    <a:gd name="T88" fmla="*/ 34 w 281"/>
                    <a:gd name="T89" fmla="*/ 5 h 317"/>
                    <a:gd name="T90" fmla="*/ 31 w 281"/>
                    <a:gd name="T91" fmla="*/ 6 h 317"/>
                    <a:gd name="T92" fmla="*/ 28 w 281"/>
                    <a:gd name="T93" fmla="*/ 7 h 317"/>
                    <a:gd name="T94" fmla="*/ 26 w 281"/>
                    <a:gd name="T95" fmla="*/ 8 h 317"/>
                    <a:gd name="T96" fmla="*/ 23 w 281"/>
                    <a:gd name="T97" fmla="*/ 10 h 317"/>
                    <a:gd name="T98" fmla="*/ 21 w 281"/>
                    <a:gd name="T99" fmla="*/ 11 h 317"/>
                    <a:gd name="T100" fmla="*/ 18 w 281"/>
                    <a:gd name="T101" fmla="*/ 12 h 317"/>
                    <a:gd name="T102" fmla="*/ 16 w 281"/>
                    <a:gd name="T103" fmla="*/ 14 h 317"/>
                    <a:gd name="T104" fmla="*/ 14 w 281"/>
                    <a:gd name="T105" fmla="*/ 16 h 317"/>
                    <a:gd name="T106" fmla="*/ 13 w 281"/>
                    <a:gd name="T107" fmla="*/ 17 h 317"/>
                    <a:gd name="T108" fmla="*/ 9 w 281"/>
                    <a:gd name="T109" fmla="*/ 19 h 317"/>
                    <a:gd name="T110" fmla="*/ 7 w 281"/>
                    <a:gd name="T111" fmla="*/ 22 h 317"/>
                    <a:gd name="T112" fmla="*/ 6 w 281"/>
                    <a:gd name="T113" fmla="*/ 23 h 317"/>
                    <a:gd name="T114" fmla="*/ 5 w 281"/>
                    <a:gd name="T115" fmla="*/ 24 h 317"/>
                    <a:gd name="T116" fmla="*/ 0 w 281"/>
                    <a:gd name="T117" fmla="*/ 24 h 317"/>
                    <a:gd name="T118" fmla="*/ 0 w 281"/>
                    <a:gd name="T119" fmla="*/ 47 h 317"/>
                    <a:gd name="T120" fmla="*/ 8 w 281"/>
                    <a:gd name="T121" fmla="*/ 60 h 317"/>
                    <a:gd name="T122" fmla="*/ 8 w 281"/>
                    <a:gd name="T123" fmla="*/ 60 h 31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1"/>
                    <a:gd name="T187" fmla="*/ 0 h 317"/>
                    <a:gd name="T188" fmla="*/ 281 w 281"/>
                    <a:gd name="T189" fmla="*/ 317 h 31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1" h="317">
                      <a:moveTo>
                        <a:pt x="30" y="240"/>
                      </a:moveTo>
                      <a:lnTo>
                        <a:pt x="30" y="105"/>
                      </a:lnTo>
                      <a:lnTo>
                        <a:pt x="30" y="103"/>
                      </a:lnTo>
                      <a:lnTo>
                        <a:pt x="40" y="97"/>
                      </a:lnTo>
                      <a:lnTo>
                        <a:pt x="45" y="93"/>
                      </a:lnTo>
                      <a:lnTo>
                        <a:pt x="53" y="89"/>
                      </a:lnTo>
                      <a:lnTo>
                        <a:pt x="61" y="86"/>
                      </a:lnTo>
                      <a:lnTo>
                        <a:pt x="70" y="82"/>
                      </a:lnTo>
                      <a:lnTo>
                        <a:pt x="80" y="76"/>
                      </a:lnTo>
                      <a:lnTo>
                        <a:pt x="89" y="70"/>
                      </a:lnTo>
                      <a:lnTo>
                        <a:pt x="101" y="65"/>
                      </a:lnTo>
                      <a:lnTo>
                        <a:pt x="110" y="61"/>
                      </a:lnTo>
                      <a:lnTo>
                        <a:pt x="120" y="55"/>
                      </a:lnTo>
                      <a:lnTo>
                        <a:pt x="133" y="51"/>
                      </a:lnTo>
                      <a:lnTo>
                        <a:pt x="144" y="48"/>
                      </a:lnTo>
                      <a:lnTo>
                        <a:pt x="158" y="46"/>
                      </a:lnTo>
                      <a:lnTo>
                        <a:pt x="167" y="40"/>
                      </a:lnTo>
                      <a:lnTo>
                        <a:pt x="177" y="38"/>
                      </a:lnTo>
                      <a:lnTo>
                        <a:pt x="186" y="34"/>
                      </a:lnTo>
                      <a:lnTo>
                        <a:pt x="196" y="34"/>
                      </a:lnTo>
                      <a:lnTo>
                        <a:pt x="203" y="34"/>
                      </a:lnTo>
                      <a:lnTo>
                        <a:pt x="211" y="32"/>
                      </a:lnTo>
                      <a:lnTo>
                        <a:pt x="220" y="32"/>
                      </a:lnTo>
                      <a:lnTo>
                        <a:pt x="228" y="32"/>
                      </a:lnTo>
                      <a:lnTo>
                        <a:pt x="239" y="32"/>
                      </a:lnTo>
                      <a:lnTo>
                        <a:pt x="249" y="32"/>
                      </a:lnTo>
                      <a:lnTo>
                        <a:pt x="253" y="32"/>
                      </a:lnTo>
                      <a:lnTo>
                        <a:pt x="256" y="34"/>
                      </a:lnTo>
                      <a:lnTo>
                        <a:pt x="258" y="312"/>
                      </a:lnTo>
                      <a:lnTo>
                        <a:pt x="272" y="317"/>
                      </a:lnTo>
                      <a:lnTo>
                        <a:pt x="281" y="276"/>
                      </a:lnTo>
                      <a:lnTo>
                        <a:pt x="277" y="29"/>
                      </a:lnTo>
                      <a:lnTo>
                        <a:pt x="277" y="17"/>
                      </a:lnTo>
                      <a:lnTo>
                        <a:pt x="239" y="0"/>
                      </a:lnTo>
                      <a:lnTo>
                        <a:pt x="237" y="0"/>
                      </a:lnTo>
                      <a:lnTo>
                        <a:pt x="230" y="0"/>
                      </a:lnTo>
                      <a:lnTo>
                        <a:pt x="217" y="0"/>
                      </a:lnTo>
                      <a:lnTo>
                        <a:pt x="201" y="4"/>
                      </a:lnTo>
                      <a:lnTo>
                        <a:pt x="192" y="4"/>
                      </a:lnTo>
                      <a:lnTo>
                        <a:pt x="182" y="6"/>
                      </a:lnTo>
                      <a:lnTo>
                        <a:pt x="173" y="8"/>
                      </a:lnTo>
                      <a:lnTo>
                        <a:pt x="163" y="12"/>
                      </a:lnTo>
                      <a:lnTo>
                        <a:pt x="152" y="13"/>
                      </a:lnTo>
                      <a:lnTo>
                        <a:pt x="142" y="15"/>
                      </a:lnTo>
                      <a:lnTo>
                        <a:pt x="133" y="21"/>
                      </a:lnTo>
                      <a:lnTo>
                        <a:pt x="123" y="25"/>
                      </a:lnTo>
                      <a:lnTo>
                        <a:pt x="112" y="31"/>
                      </a:lnTo>
                      <a:lnTo>
                        <a:pt x="101" y="34"/>
                      </a:lnTo>
                      <a:lnTo>
                        <a:pt x="91" y="40"/>
                      </a:lnTo>
                      <a:lnTo>
                        <a:pt x="82" y="46"/>
                      </a:lnTo>
                      <a:lnTo>
                        <a:pt x="72" y="51"/>
                      </a:lnTo>
                      <a:lnTo>
                        <a:pt x="63" y="57"/>
                      </a:lnTo>
                      <a:lnTo>
                        <a:pt x="55" y="65"/>
                      </a:lnTo>
                      <a:lnTo>
                        <a:pt x="49" y="70"/>
                      </a:lnTo>
                      <a:lnTo>
                        <a:pt x="34" y="78"/>
                      </a:lnTo>
                      <a:lnTo>
                        <a:pt x="26" y="88"/>
                      </a:lnTo>
                      <a:lnTo>
                        <a:pt x="21" y="95"/>
                      </a:lnTo>
                      <a:lnTo>
                        <a:pt x="19" y="97"/>
                      </a:lnTo>
                      <a:lnTo>
                        <a:pt x="0" y="97"/>
                      </a:lnTo>
                      <a:lnTo>
                        <a:pt x="0" y="188"/>
                      </a:lnTo>
                      <a:lnTo>
                        <a:pt x="30" y="240"/>
                      </a:lnTo>
                      <a:close/>
                    </a:path>
                  </a:pathLst>
                </a:custGeom>
                <a:solidFill>
                  <a:srgbClr val="5C5C73"/>
                </a:solidFill>
                <a:ln w="9525">
                  <a:noFill/>
                  <a:round/>
                  <a:headEnd/>
                  <a:tailEnd/>
                </a:ln>
              </p:spPr>
              <p:txBody>
                <a:bodyPr/>
                <a:lstStyle/>
                <a:p>
                  <a:endParaRPr lang="en-US"/>
                </a:p>
              </p:txBody>
            </p:sp>
            <p:sp>
              <p:nvSpPr>
                <p:cNvPr id="20574" name="Freeform 87"/>
                <p:cNvSpPr>
                  <a:spLocks/>
                </p:cNvSpPr>
                <p:nvPr/>
              </p:nvSpPr>
              <p:spPr bwMode="auto">
                <a:xfrm>
                  <a:off x="1167" y="2098"/>
                  <a:ext cx="174" cy="169"/>
                </a:xfrm>
                <a:custGeom>
                  <a:avLst/>
                  <a:gdLst>
                    <a:gd name="T0" fmla="*/ 87 w 348"/>
                    <a:gd name="T1" fmla="*/ 0 h 339"/>
                    <a:gd name="T2" fmla="*/ 82 w 348"/>
                    <a:gd name="T3" fmla="*/ 52 h 339"/>
                    <a:gd name="T4" fmla="*/ 22 w 348"/>
                    <a:gd name="T5" fmla="*/ 84 h 339"/>
                    <a:gd name="T6" fmla="*/ 14 w 348"/>
                    <a:gd name="T7" fmla="*/ 84 h 339"/>
                    <a:gd name="T8" fmla="*/ 0 w 348"/>
                    <a:gd name="T9" fmla="*/ 66 h 339"/>
                    <a:gd name="T10" fmla="*/ 1 w 348"/>
                    <a:gd name="T11" fmla="*/ 13 h 339"/>
                    <a:gd name="T12" fmla="*/ 48 w 348"/>
                    <a:gd name="T13" fmla="*/ 10 h 339"/>
                    <a:gd name="T14" fmla="*/ 87 w 348"/>
                    <a:gd name="T15" fmla="*/ 0 h 339"/>
                    <a:gd name="T16" fmla="*/ 87 w 348"/>
                    <a:gd name="T17" fmla="*/ 0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8"/>
                    <a:gd name="T28" fmla="*/ 0 h 339"/>
                    <a:gd name="T29" fmla="*/ 348 w 348"/>
                    <a:gd name="T30" fmla="*/ 339 h 33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8" h="339">
                      <a:moveTo>
                        <a:pt x="348" y="0"/>
                      </a:moveTo>
                      <a:lnTo>
                        <a:pt x="327" y="208"/>
                      </a:lnTo>
                      <a:lnTo>
                        <a:pt x="89" y="339"/>
                      </a:lnTo>
                      <a:lnTo>
                        <a:pt x="57" y="339"/>
                      </a:lnTo>
                      <a:lnTo>
                        <a:pt x="0" y="266"/>
                      </a:lnTo>
                      <a:lnTo>
                        <a:pt x="6" y="54"/>
                      </a:lnTo>
                      <a:lnTo>
                        <a:pt x="192" y="42"/>
                      </a:lnTo>
                      <a:lnTo>
                        <a:pt x="348" y="0"/>
                      </a:lnTo>
                      <a:close/>
                    </a:path>
                  </a:pathLst>
                </a:custGeom>
                <a:solidFill>
                  <a:srgbClr val="FFB300"/>
                </a:solidFill>
                <a:ln w="9525">
                  <a:noFill/>
                  <a:round/>
                  <a:headEnd/>
                  <a:tailEnd/>
                </a:ln>
              </p:spPr>
              <p:txBody>
                <a:bodyPr/>
                <a:lstStyle/>
                <a:p>
                  <a:endParaRPr lang="en-US"/>
                </a:p>
              </p:txBody>
            </p:sp>
            <p:sp>
              <p:nvSpPr>
                <p:cNvPr id="20575" name="Freeform 88"/>
                <p:cNvSpPr>
                  <a:spLocks/>
                </p:cNvSpPr>
                <p:nvPr/>
              </p:nvSpPr>
              <p:spPr bwMode="auto">
                <a:xfrm>
                  <a:off x="1242" y="2073"/>
                  <a:ext cx="99" cy="134"/>
                </a:xfrm>
                <a:custGeom>
                  <a:avLst/>
                  <a:gdLst>
                    <a:gd name="T0" fmla="*/ 29 w 198"/>
                    <a:gd name="T1" fmla="*/ 0 h 268"/>
                    <a:gd name="T2" fmla="*/ 50 w 198"/>
                    <a:gd name="T3" fmla="*/ 12 h 268"/>
                    <a:gd name="T4" fmla="*/ 40 w 198"/>
                    <a:gd name="T5" fmla="*/ 19 h 268"/>
                    <a:gd name="T6" fmla="*/ 34 w 198"/>
                    <a:gd name="T7" fmla="*/ 51 h 268"/>
                    <a:gd name="T8" fmla="*/ 0 w 198"/>
                    <a:gd name="T9" fmla="*/ 67 h 268"/>
                    <a:gd name="T10" fmla="*/ 0 w 198"/>
                    <a:gd name="T11" fmla="*/ 24 h 268"/>
                    <a:gd name="T12" fmla="*/ 29 w 198"/>
                    <a:gd name="T13" fmla="*/ 0 h 268"/>
                    <a:gd name="T14" fmla="*/ 29 w 198"/>
                    <a:gd name="T15" fmla="*/ 0 h 268"/>
                    <a:gd name="T16" fmla="*/ 0 60000 65536"/>
                    <a:gd name="T17" fmla="*/ 0 60000 65536"/>
                    <a:gd name="T18" fmla="*/ 0 60000 65536"/>
                    <a:gd name="T19" fmla="*/ 0 60000 65536"/>
                    <a:gd name="T20" fmla="*/ 0 60000 65536"/>
                    <a:gd name="T21" fmla="*/ 0 60000 65536"/>
                    <a:gd name="T22" fmla="*/ 0 60000 65536"/>
                    <a:gd name="T23" fmla="*/ 0 60000 65536"/>
                    <a:gd name="T24" fmla="*/ 0 w 198"/>
                    <a:gd name="T25" fmla="*/ 0 h 268"/>
                    <a:gd name="T26" fmla="*/ 198 w 198"/>
                    <a:gd name="T27" fmla="*/ 268 h 2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98" h="268">
                      <a:moveTo>
                        <a:pt x="118" y="0"/>
                      </a:moveTo>
                      <a:lnTo>
                        <a:pt x="198" y="48"/>
                      </a:lnTo>
                      <a:lnTo>
                        <a:pt x="160" y="78"/>
                      </a:lnTo>
                      <a:lnTo>
                        <a:pt x="133" y="207"/>
                      </a:lnTo>
                      <a:lnTo>
                        <a:pt x="0" y="268"/>
                      </a:lnTo>
                      <a:lnTo>
                        <a:pt x="0" y="99"/>
                      </a:lnTo>
                      <a:lnTo>
                        <a:pt x="118" y="0"/>
                      </a:lnTo>
                      <a:close/>
                    </a:path>
                  </a:pathLst>
                </a:custGeom>
                <a:solidFill>
                  <a:srgbClr val="E68033"/>
                </a:solidFill>
                <a:ln w="9525">
                  <a:noFill/>
                  <a:round/>
                  <a:headEnd/>
                  <a:tailEnd/>
                </a:ln>
              </p:spPr>
              <p:txBody>
                <a:bodyPr/>
                <a:lstStyle/>
                <a:p>
                  <a:endParaRPr lang="en-US"/>
                </a:p>
              </p:txBody>
            </p:sp>
            <p:sp>
              <p:nvSpPr>
                <p:cNvPr id="20576" name="Freeform 89"/>
                <p:cNvSpPr>
                  <a:spLocks/>
                </p:cNvSpPr>
                <p:nvPr/>
              </p:nvSpPr>
              <p:spPr bwMode="auto">
                <a:xfrm>
                  <a:off x="1255" y="2043"/>
                  <a:ext cx="58" cy="97"/>
                </a:xfrm>
                <a:custGeom>
                  <a:avLst/>
                  <a:gdLst>
                    <a:gd name="T0" fmla="*/ 21 w 116"/>
                    <a:gd name="T1" fmla="*/ 0 h 196"/>
                    <a:gd name="T2" fmla="*/ 29 w 116"/>
                    <a:gd name="T3" fmla="*/ 6 h 196"/>
                    <a:gd name="T4" fmla="*/ 29 w 116"/>
                    <a:gd name="T5" fmla="*/ 6 h 196"/>
                    <a:gd name="T6" fmla="*/ 29 w 116"/>
                    <a:gd name="T7" fmla="*/ 7 h 196"/>
                    <a:gd name="T8" fmla="*/ 29 w 116"/>
                    <a:gd name="T9" fmla="*/ 9 h 196"/>
                    <a:gd name="T10" fmla="*/ 29 w 116"/>
                    <a:gd name="T11" fmla="*/ 12 h 196"/>
                    <a:gd name="T12" fmla="*/ 28 w 116"/>
                    <a:gd name="T13" fmla="*/ 14 h 196"/>
                    <a:gd name="T14" fmla="*/ 27 w 116"/>
                    <a:gd name="T15" fmla="*/ 17 h 196"/>
                    <a:gd name="T16" fmla="*/ 26 w 116"/>
                    <a:gd name="T17" fmla="*/ 19 h 196"/>
                    <a:gd name="T18" fmla="*/ 26 w 116"/>
                    <a:gd name="T19" fmla="*/ 22 h 196"/>
                    <a:gd name="T20" fmla="*/ 24 w 116"/>
                    <a:gd name="T21" fmla="*/ 26 h 196"/>
                    <a:gd name="T22" fmla="*/ 23 w 116"/>
                    <a:gd name="T23" fmla="*/ 29 h 196"/>
                    <a:gd name="T24" fmla="*/ 21 w 116"/>
                    <a:gd name="T25" fmla="*/ 32 h 196"/>
                    <a:gd name="T26" fmla="*/ 21 w 116"/>
                    <a:gd name="T27" fmla="*/ 33 h 196"/>
                    <a:gd name="T28" fmla="*/ 22 w 116"/>
                    <a:gd name="T29" fmla="*/ 36 h 196"/>
                    <a:gd name="T30" fmla="*/ 21 w 116"/>
                    <a:gd name="T31" fmla="*/ 42 h 196"/>
                    <a:gd name="T32" fmla="*/ 4 w 116"/>
                    <a:gd name="T33" fmla="*/ 48 h 196"/>
                    <a:gd name="T34" fmla="*/ 0 w 116"/>
                    <a:gd name="T35" fmla="*/ 45 h 196"/>
                    <a:gd name="T36" fmla="*/ 21 w 116"/>
                    <a:gd name="T37" fmla="*/ 0 h 196"/>
                    <a:gd name="T38" fmla="*/ 21 w 116"/>
                    <a:gd name="T39" fmla="*/ 0 h 19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6"/>
                    <a:gd name="T61" fmla="*/ 0 h 196"/>
                    <a:gd name="T62" fmla="*/ 116 w 116"/>
                    <a:gd name="T63" fmla="*/ 196 h 19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6" h="196">
                      <a:moveTo>
                        <a:pt x="81" y="0"/>
                      </a:moveTo>
                      <a:lnTo>
                        <a:pt x="116" y="27"/>
                      </a:lnTo>
                      <a:lnTo>
                        <a:pt x="114" y="27"/>
                      </a:lnTo>
                      <a:lnTo>
                        <a:pt x="114" y="31"/>
                      </a:lnTo>
                      <a:lnTo>
                        <a:pt x="114" y="38"/>
                      </a:lnTo>
                      <a:lnTo>
                        <a:pt x="114" y="48"/>
                      </a:lnTo>
                      <a:lnTo>
                        <a:pt x="110" y="57"/>
                      </a:lnTo>
                      <a:lnTo>
                        <a:pt x="108" y="69"/>
                      </a:lnTo>
                      <a:lnTo>
                        <a:pt x="104" y="78"/>
                      </a:lnTo>
                      <a:lnTo>
                        <a:pt x="104" y="90"/>
                      </a:lnTo>
                      <a:lnTo>
                        <a:pt x="95" y="107"/>
                      </a:lnTo>
                      <a:lnTo>
                        <a:pt x="89" y="120"/>
                      </a:lnTo>
                      <a:lnTo>
                        <a:pt x="83" y="129"/>
                      </a:lnTo>
                      <a:lnTo>
                        <a:pt x="81" y="133"/>
                      </a:lnTo>
                      <a:lnTo>
                        <a:pt x="85" y="148"/>
                      </a:lnTo>
                      <a:lnTo>
                        <a:pt x="81" y="169"/>
                      </a:lnTo>
                      <a:lnTo>
                        <a:pt x="15" y="196"/>
                      </a:lnTo>
                      <a:lnTo>
                        <a:pt x="0" y="181"/>
                      </a:lnTo>
                      <a:lnTo>
                        <a:pt x="81" y="0"/>
                      </a:lnTo>
                      <a:close/>
                    </a:path>
                  </a:pathLst>
                </a:custGeom>
                <a:solidFill>
                  <a:srgbClr val="1A1A1A"/>
                </a:solidFill>
                <a:ln w="9525">
                  <a:noFill/>
                  <a:round/>
                  <a:headEnd/>
                  <a:tailEnd/>
                </a:ln>
              </p:spPr>
              <p:txBody>
                <a:bodyPr/>
                <a:lstStyle/>
                <a:p>
                  <a:endParaRPr lang="en-US"/>
                </a:p>
              </p:txBody>
            </p:sp>
            <p:sp>
              <p:nvSpPr>
                <p:cNvPr id="20577" name="Freeform 90"/>
                <p:cNvSpPr>
                  <a:spLocks/>
                </p:cNvSpPr>
                <p:nvPr/>
              </p:nvSpPr>
              <p:spPr bwMode="auto">
                <a:xfrm>
                  <a:off x="1196" y="2018"/>
                  <a:ext cx="95" cy="106"/>
                </a:xfrm>
                <a:custGeom>
                  <a:avLst/>
                  <a:gdLst>
                    <a:gd name="T0" fmla="*/ 40 w 188"/>
                    <a:gd name="T1" fmla="*/ 0 h 213"/>
                    <a:gd name="T2" fmla="*/ 22 w 188"/>
                    <a:gd name="T3" fmla="*/ 2 h 213"/>
                    <a:gd name="T4" fmla="*/ 14 w 188"/>
                    <a:gd name="T5" fmla="*/ 8 h 213"/>
                    <a:gd name="T6" fmla="*/ 7 w 188"/>
                    <a:gd name="T7" fmla="*/ 26 h 213"/>
                    <a:gd name="T8" fmla="*/ 0 w 188"/>
                    <a:gd name="T9" fmla="*/ 42 h 213"/>
                    <a:gd name="T10" fmla="*/ 22 w 188"/>
                    <a:gd name="T11" fmla="*/ 53 h 213"/>
                    <a:gd name="T12" fmla="*/ 43 w 188"/>
                    <a:gd name="T13" fmla="*/ 47 h 213"/>
                    <a:gd name="T14" fmla="*/ 48 w 188"/>
                    <a:gd name="T15" fmla="*/ 22 h 213"/>
                    <a:gd name="T16" fmla="*/ 40 w 188"/>
                    <a:gd name="T17" fmla="*/ 0 h 213"/>
                    <a:gd name="T18" fmla="*/ 40 w 188"/>
                    <a:gd name="T19" fmla="*/ 0 h 2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8"/>
                    <a:gd name="T31" fmla="*/ 0 h 213"/>
                    <a:gd name="T32" fmla="*/ 188 w 188"/>
                    <a:gd name="T33" fmla="*/ 213 h 2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8" h="213">
                      <a:moveTo>
                        <a:pt x="158" y="0"/>
                      </a:moveTo>
                      <a:lnTo>
                        <a:pt x="87" y="11"/>
                      </a:lnTo>
                      <a:lnTo>
                        <a:pt x="55" y="32"/>
                      </a:lnTo>
                      <a:lnTo>
                        <a:pt x="28" y="104"/>
                      </a:lnTo>
                      <a:lnTo>
                        <a:pt x="0" y="171"/>
                      </a:lnTo>
                      <a:lnTo>
                        <a:pt x="85" y="213"/>
                      </a:lnTo>
                      <a:lnTo>
                        <a:pt x="169" y="188"/>
                      </a:lnTo>
                      <a:lnTo>
                        <a:pt x="188" y="89"/>
                      </a:lnTo>
                      <a:lnTo>
                        <a:pt x="158" y="0"/>
                      </a:lnTo>
                      <a:close/>
                    </a:path>
                  </a:pathLst>
                </a:custGeom>
                <a:solidFill>
                  <a:srgbClr val="757833"/>
                </a:solidFill>
                <a:ln w="9525">
                  <a:noFill/>
                  <a:round/>
                  <a:headEnd/>
                  <a:tailEnd/>
                </a:ln>
              </p:spPr>
              <p:txBody>
                <a:bodyPr/>
                <a:lstStyle/>
                <a:p>
                  <a:endParaRPr lang="en-US"/>
                </a:p>
              </p:txBody>
            </p:sp>
            <p:sp>
              <p:nvSpPr>
                <p:cNvPr id="20578" name="Freeform 91"/>
                <p:cNvSpPr>
                  <a:spLocks/>
                </p:cNvSpPr>
                <p:nvPr/>
              </p:nvSpPr>
              <p:spPr bwMode="auto">
                <a:xfrm>
                  <a:off x="938" y="2285"/>
                  <a:ext cx="62" cy="43"/>
                </a:xfrm>
                <a:custGeom>
                  <a:avLst/>
                  <a:gdLst>
                    <a:gd name="T0" fmla="*/ 16 w 123"/>
                    <a:gd name="T1" fmla="*/ 0 h 85"/>
                    <a:gd name="T2" fmla="*/ 0 w 123"/>
                    <a:gd name="T3" fmla="*/ 13 h 85"/>
                    <a:gd name="T4" fmla="*/ 16 w 123"/>
                    <a:gd name="T5" fmla="*/ 22 h 85"/>
                    <a:gd name="T6" fmla="*/ 31 w 123"/>
                    <a:gd name="T7" fmla="*/ 7 h 85"/>
                    <a:gd name="T8" fmla="*/ 16 w 123"/>
                    <a:gd name="T9" fmla="*/ 0 h 85"/>
                    <a:gd name="T10" fmla="*/ 16 w 123"/>
                    <a:gd name="T11" fmla="*/ 0 h 85"/>
                    <a:gd name="T12" fmla="*/ 0 60000 65536"/>
                    <a:gd name="T13" fmla="*/ 0 60000 65536"/>
                    <a:gd name="T14" fmla="*/ 0 60000 65536"/>
                    <a:gd name="T15" fmla="*/ 0 60000 65536"/>
                    <a:gd name="T16" fmla="*/ 0 60000 65536"/>
                    <a:gd name="T17" fmla="*/ 0 60000 65536"/>
                    <a:gd name="T18" fmla="*/ 0 w 123"/>
                    <a:gd name="T19" fmla="*/ 0 h 85"/>
                    <a:gd name="T20" fmla="*/ 123 w 123"/>
                    <a:gd name="T21" fmla="*/ 85 h 85"/>
                  </a:gdLst>
                  <a:ahLst/>
                  <a:cxnLst>
                    <a:cxn ang="T12">
                      <a:pos x="T0" y="T1"/>
                    </a:cxn>
                    <a:cxn ang="T13">
                      <a:pos x="T2" y="T3"/>
                    </a:cxn>
                    <a:cxn ang="T14">
                      <a:pos x="T4" y="T5"/>
                    </a:cxn>
                    <a:cxn ang="T15">
                      <a:pos x="T6" y="T7"/>
                    </a:cxn>
                    <a:cxn ang="T16">
                      <a:pos x="T8" y="T9"/>
                    </a:cxn>
                    <a:cxn ang="T17">
                      <a:pos x="T10" y="T11"/>
                    </a:cxn>
                  </a:cxnLst>
                  <a:rect l="T18" t="T19" r="T20" b="T21"/>
                  <a:pathLst>
                    <a:path w="123" h="85">
                      <a:moveTo>
                        <a:pt x="64" y="0"/>
                      </a:moveTo>
                      <a:lnTo>
                        <a:pt x="0" y="49"/>
                      </a:lnTo>
                      <a:lnTo>
                        <a:pt x="64" y="85"/>
                      </a:lnTo>
                      <a:lnTo>
                        <a:pt x="123" y="28"/>
                      </a:lnTo>
                      <a:lnTo>
                        <a:pt x="64" y="0"/>
                      </a:lnTo>
                      <a:close/>
                    </a:path>
                  </a:pathLst>
                </a:custGeom>
                <a:solidFill>
                  <a:srgbClr val="E6E6FF"/>
                </a:solidFill>
                <a:ln w="9525">
                  <a:noFill/>
                  <a:round/>
                  <a:headEnd/>
                  <a:tailEnd/>
                </a:ln>
              </p:spPr>
              <p:txBody>
                <a:bodyPr/>
                <a:lstStyle/>
                <a:p>
                  <a:endParaRPr lang="en-US"/>
                </a:p>
              </p:txBody>
            </p:sp>
            <p:sp>
              <p:nvSpPr>
                <p:cNvPr id="20579" name="Freeform 92"/>
                <p:cNvSpPr>
                  <a:spLocks/>
                </p:cNvSpPr>
                <p:nvPr/>
              </p:nvSpPr>
              <p:spPr bwMode="auto">
                <a:xfrm>
                  <a:off x="959" y="2284"/>
                  <a:ext cx="61" cy="45"/>
                </a:xfrm>
                <a:custGeom>
                  <a:avLst/>
                  <a:gdLst>
                    <a:gd name="T0" fmla="*/ 6 w 121"/>
                    <a:gd name="T1" fmla="*/ 0 h 89"/>
                    <a:gd name="T2" fmla="*/ 0 w 121"/>
                    <a:gd name="T3" fmla="*/ 5 h 89"/>
                    <a:gd name="T4" fmla="*/ 9 w 121"/>
                    <a:gd name="T5" fmla="*/ 12 h 89"/>
                    <a:gd name="T6" fmla="*/ 2 w 121"/>
                    <a:gd name="T7" fmla="*/ 20 h 89"/>
                    <a:gd name="T8" fmla="*/ 3 w 121"/>
                    <a:gd name="T9" fmla="*/ 23 h 89"/>
                    <a:gd name="T10" fmla="*/ 31 w 121"/>
                    <a:gd name="T11" fmla="*/ 10 h 89"/>
                    <a:gd name="T12" fmla="*/ 6 w 121"/>
                    <a:gd name="T13" fmla="*/ 0 h 89"/>
                    <a:gd name="T14" fmla="*/ 6 w 121"/>
                    <a:gd name="T15" fmla="*/ 0 h 89"/>
                    <a:gd name="T16" fmla="*/ 0 60000 65536"/>
                    <a:gd name="T17" fmla="*/ 0 60000 65536"/>
                    <a:gd name="T18" fmla="*/ 0 60000 65536"/>
                    <a:gd name="T19" fmla="*/ 0 60000 65536"/>
                    <a:gd name="T20" fmla="*/ 0 60000 65536"/>
                    <a:gd name="T21" fmla="*/ 0 60000 65536"/>
                    <a:gd name="T22" fmla="*/ 0 60000 65536"/>
                    <a:gd name="T23" fmla="*/ 0 60000 65536"/>
                    <a:gd name="T24" fmla="*/ 0 w 121"/>
                    <a:gd name="T25" fmla="*/ 0 h 89"/>
                    <a:gd name="T26" fmla="*/ 121 w 121"/>
                    <a:gd name="T27" fmla="*/ 89 h 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 h="89">
                      <a:moveTo>
                        <a:pt x="22" y="0"/>
                      </a:moveTo>
                      <a:lnTo>
                        <a:pt x="0" y="17"/>
                      </a:lnTo>
                      <a:lnTo>
                        <a:pt x="36" y="47"/>
                      </a:lnTo>
                      <a:lnTo>
                        <a:pt x="5" y="78"/>
                      </a:lnTo>
                      <a:lnTo>
                        <a:pt x="11" y="89"/>
                      </a:lnTo>
                      <a:lnTo>
                        <a:pt x="121" y="40"/>
                      </a:lnTo>
                      <a:lnTo>
                        <a:pt x="22" y="0"/>
                      </a:lnTo>
                      <a:close/>
                    </a:path>
                  </a:pathLst>
                </a:custGeom>
                <a:solidFill>
                  <a:srgbClr val="2E2E3B"/>
                </a:solidFill>
                <a:ln w="9525">
                  <a:noFill/>
                  <a:round/>
                  <a:headEnd/>
                  <a:tailEnd/>
                </a:ln>
              </p:spPr>
              <p:txBody>
                <a:bodyPr/>
                <a:lstStyle/>
                <a:p>
                  <a:endParaRPr lang="en-US"/>
                </a:p>
              </p:txBody>
            </p:sp>
            <p:sp>
              <p:nvSpPr>
                <p:cNvPr id="20580" name="Freeform 93"/>
                <p:cNvSpPr>
                  <a:spLocks/>
                </p:cNvSpPr>
                <p:nvPr/>
              </p:nvSpPr>
              <p:spPr bwMode="auto">
                <a:xfrm>
                  <a:off x="999" y="2326"/>
                  <a:ext cx="62" cy="43"/>
                </a:xfrm>
                <a:custGeom>
                  <a:avLst/>
                  <a:gdLst>
                    <a:gd name="T0" fmla="*/ 16 w 125"/>
                    <a:gd name="T1" fmla="*/ 0 h 88"/>
                    <a:gd name="T2" fmla="*/ 0 w 125"/>
                    <a:gd name="T3" fmla="*/ 11 h 88"/>
                    <a:gd name="T4" fmla="*/ 16 w 125"/>
                    <a:gd name="T5" fmla="*/ 21 h 88"/>
                    <a:gd name="T6" fmla="*/ 31 w 125"/>
                    <a:gd name="T7" fmla="*/ 6 h 88"/>
                    <a:gd name="T8" fmla="*/ 16 w 125"/>
                    <a:gd name="T9" fmla="*/ 0 h 88"/>
                    <a:gd name="T10" fmla="*/ 16 w 125"/>
                    <a:gd name="T11" fmla="*/ 0 h 88"/>
                    <a:gd name="T12" fmla="*/ 0 60000 65536"/>
                    <a:gd name="T13" fmla="*/ 0 60000 65536"/>
                    <a:gd name="T14" fmla="*/ 0 60000 65536"/>
                    <a:gd name="T15" fmla="*/ 0 60000 65536"/>
                    <a:gd name="T16" fmla="*/ 0 60000 65536"/>
                    <a:gd name="T17" fmla="*/ 0 60000 65536"/>
                    <a:gd name="T18" fmla="*/ 0 w 125"/>
                    <a:gd name="T19" fmla="*/ 0 h 88"/>
                    <a:gd name="T20" fmla="*/ 125 w 125"/>
                    <a:gd name="T21" fmla="*/ 88 h 88"/>
                  </a:gdLst>
                  <a:ahLst/>
                  <a:cxnLst>
                    <a:cxn ang="T12">
                      <a:pos x="T0" y="T1"/>
                    </a:cxn>
                    <a:cxn ang="T13">
                      <a:pos x="T2" y="T3"/>
                    </a:cxn>
                    <a:cxn ang="T14">
                      <a:pos x="T4" y="T5"/>
                    </a:cxn>
                    <a:cxn ang="T15">
                      <a:pos x="T6" y="T7"/>
                    </a:cxn>
                    <a:cxn ang="T16">
                      <a:pos x="T8" y="T9"/>
                    </a:cxn>
                    <a:cxn ang="T17">
                      <a:pos x="T10" y="T11"/>
                    </a:cxn>
                  </a:cxnLst>
                  <a:rect l="T18" t="T19" r="T20" b="T21"/>
                  <a:pathLst>
                    <a:path w="125" h="88">
                      <a:moveTo>
                        <a:pt x="64" y="0"/>
                      </a:moveTo>
                      <a:lnTo>
                        <a:pt x="0" y="48"/>
                      </a:lnTo>
                      <a:lnTo>
                        <a:pt x="64" y="88"/>
                      </a:lnTo>
                      <a:lnTo>
                        <a:pt x="125" y="27"/>
                      </a:lnTo>
                      <a:lnTo>
                        <a:pt x="64" y="0"/>
                      </a:lnTo>
                      <a:close/>
                    </a:path>
                  </a:pathLst>
                </a:custGeom>
                <a:solidFill>
                  <a:srgbClr val="E6E6FF"/>
                </a:solidFill>
                <a:ln w="9525">
                  <a:noFill/>
                  <a:round/>
                  <a:headEnd/>
                  <a:tailEnd/>
                </a:ln>
              </p:spPr>
              <p:txBody>
                <a:bodyPr/>
                <a:lstStyle/>
                <a:p>
                  <a:endParaRPr lang="en-US"/>
                </a:p>
              </p:txBody>
            </p:sp>
            <p:sp>
              <p:nvSpPr>
                <p:cNvPr id="20581" name="Freeform 94"/>
                <p:cNvSpPr>
                  <a:spLocks/>
                </p:cNvSpPr>
                <p:nvPr/>
              </p:nvSpPr>
              <p:spPr bwMode="auto">
                <a:xfrm>
                  <a:off x="1020" y="2326"/>
                  <a:ext cx="60" cy="43"/>
                </a:xfrm>
                <a:custGeom>
                  <a:avLst/>
                  <a:gdLst>
                    <a:gd name="T0" fmla="*/ 5 w 122"/>
                    <a:gd name="T1" fmla="*/ 0 h 88"/>
                    <a:gd name="T2" fmla="*/ 0 w 122"/>
                    <a:gd name="T3" fmla="*/ 4 h 88"/>
                    <a:gd name="T4" fmla="*/ 9 w 122"/>
                    <a:gd name="T5" fmla="*/ 11 h 88"/>
                    <a:gd name="T6" fmla="*/ 2 w 122"/>
                    <a:gd name="T7" fmla="*/ 18 h 88"/>
                    <a:gd name="T8" fmla="*/ 3 w 122"/>
                    <a:gd name="T9" fmla="*/ 21 h 88"/>
                    <a:gd name="T10" fmla="*/ 30 w 122"/>
                    <a:gd name="T11" fmla="*/ 9 h 88"/>
                    <a:gd name="T12" fmla="*/ 5 w 122"/>
                    <a:gd name="T13" fmla="*/ 0 h 88"/>
                    <a:gd name="T14" fmla="*/ 5 w 122"/>
                    <a:gd name="T15" fmla="*/ 0 h 88"/>
                    <a:gd name="T16" fmla="*/ 0 60000 65536"/>
                    <a:gd name="T17" fmla="*/ 0 60000 65536"/>
                    <a:gd name="T18" fmla="*/ 0 60000 65536"/>
                    <a:gd name="T19" fmla="*/ 0 60000 65536"/>
                    <a:gd name="T20" fmla="*/ 0 60000 65536"/>
                    <a:gd name="T21" fmla="*/ 0 60000 65536"/>
                    <a:gd name="T22" fmla="*/ 0 60000 65536"/>
                    <a:gd name="T23" fmla="*/ 0 60000 65536"/>
                    <a:gd name="T24" fmla="*/ 0 w 122"/>
                    <a:gd name="T25" fmla="*/ 0 h 88"/>
                    <a:gd name="T26" fmla="*/ 122 w 122"/>
                    <a:gd name="T27" fmla="*/ 88 h 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2" h="88">
                      <a:moveTo>
                        <a:pt x="23" y="0"/>
                      </a:moveTo>
                      <a:lnTo>
                        <a:pt x="0" y="16"/>
                      </a:lnTo>
                      <a:lnTo>
                        <a:pt x="38" y="46"/>
                      </a:lnTo>
                      <a:lnTo>
                        <a:pt x="8" y="76"/>
                      </a:lnTo>
                      <a:lnTo>
                        <a:pt x="14" y="88"/>
                      </a:lnTo>
                      <a:lnTo>
                        <a:pt x="122" y="36"/>
                      </a:lnTo>
                      <a:lnTo>
                        <a:pt x="23" y="0"/>
                      </a:lnTo>
                      <a:close/>
                    </a:path>
                  </a:pathLst>
                </a:custGeom>
                <a:solidFill>
                  <a:srgbClr val="2E2E3B"/>
                </a:solidFill>
                <a:ln w="9525">
                  <a:noFill/>
                  <a:round/>
                  <a:headEnd/>
                  <a:tailEnd/>
                </a:ln>
              </p:spPr>
              <p:txBody>
                <a:bodyPr/>
                <a:lstStyle/>
                <a:p>
                  <a:endParaRPr lang="en-US"/>
                </a:p>
              </p:txBody>
            </p:sp>
            <p:sp>
              <p:nvSpPr>
                <p:cNvPr id="20582" name="Freeform 95"/>
                <p:cNvSpPr>
                  <a:spLocks/>
                </p:cNvSpPr>
                <p:nvPr/>
              </p:nvSpPr>
              <p:spPr bwMode="auto">
                <a:xfrm>
                  <a:off x="942" y="2209"/>
                  <a:ext cx="264" cy="149"/>
                </a:xfrm>
                <a:custGeom>
                  <a:avLst/>
                  <a:gdLst>
                    <a:gd name="T0" fmla="*/ 20 w 529"/>
                    <a:gd name="T1" fmla="*/ 9 h 298"/>
                    <a:gd name="T2" fmla="*/ 0 w 529"/>
                    <a:gd name="T3" fmla="*/ 18 h 298"/>
                    <a:gd name="T4" fmla="*/ 2 w 529"/>
                    <a:gd name="T5" fmla="*/ 34 h 298"/>
                    <a:gd name="T6" fmla="*/ 67 w 529"/>
                    <a:gd name="T7" fmla="*/ 75 h 298"/>
                    <a:gd name="T8" fmla="*/ 131 w 529"/>
                    <a:gd name="T9" fmla="*/ 29 h 298"/>
                    <a:gd name="T10" fmla="*/ 132 w 529"/>
                    <a:gd name="T11" fmla="*/ 10 h 298"/>
                    <a:gd name="T12" fmla="*/ 101 w 529"/>
                    <a:gd name="T13" fmla="*/ 0 h 298"/>
                    <a:gd name="T14" fmla="*/ 20 w 529"/>
                    <a:gd name="T15" fmla="*/ 9 h 298"/>
                    <a:gd name="T16" fmla="*/ 20 w 529"/>
                    <a:gd name="T17" fmla="*/ 9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29"/>
                    <a:gd name="T28" fmla="*/ 0 h 298"/>
                    <a:gd name="T29" fmla="*/ 529 w 52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29" h="298">
                      <a:moveTo>
                        <a:pt x="80" y="34"/>
                      </a:moveTo>
                      <a:lnTo>
                        <a:pt x="0" y="72"/>
                      </a:lnTo>
                      <a:lnTo>
                        <a:pt x="8" y="135"/>
                      </a:lnTo>
                      <a:lnTo>
                        <a:pt x="270" y="298"/>
                      </a:lnTo>
                      <a:lnTo>
                        <a:pt x="525" y="118"/>
                      </a:lnTo>
                      <a:lnTo>
                        <a:pt x="529" y="42"/>
                      </a:lnTo>
                      <a:lnTo>
                        <a:pt x="405" y="0"/>
                      </a:lnTo>
                      <a:lnTo>
                        <a:pt x="80" y="34"/>
                      </a:lnTo>
                      <a:close/>
                    </a:path>
                  </a:pathLst>
                </a:custGeom>
                <a:solidFill>
                  <a:srgbClr val="8A5E33"/>
                </a:solidFill>
                <a:ln w="9525">
                  <a:noFill/>
                  <a:round/>
                  <a:headEnd/>
                  <a:tailEnd/>
                </a:ln>
              </p:spPr>
              <p:txBody>
                <a:bodyPr/>
                <a:lstStyle/>
                <a:p>
                  <a:endParaRPr lang="en-US"/>
                </a:p>
              </p:txBody>
            </p:sp>
            <p:sp>
              <p:nvSpPr>
                <p:cNvPr id="20583" name="Freeform 96"/>
                <p:cNvSpPr>
                  <a:spLocks/>
                </p:cNvSpPr>
                <p:nvPr/>
              </p:nvSpPr>
              <p:spPr bwMode="auto">
                <a:xfrm>
                  <a:off x="954" y="1968"/>
                  <a:ext cx="234" cy="358"/>
                </a:xfrm>
                <a:custGeom>
                  <a:avLst/>
                  <a:gdLst>
                    <a:gd name="T0" fmla="*/ 58 w 468"/>
                    <a:gd name="T1" fmla="*/ 0 h 716"/>
                    <a:gd name="T2" fmla="*/ 5 w 468"/>
                    <a:gd name="T3" fmla="*/ 84 h 716"/>
                    <a:gd name="T4" fmla="*/ 2 w 468"/>
                    <a:gd name="T5" fmla="*/ 142 h 716"/>
                    <a:gd name="T6" fmla="*/ 4 w 468"/>
                    <a:gd name="T7" fmla="*/ 143 h 716"/>
                    <a:gd name="T8" fmla="*/ 11 w 468"/>
                    <a:gd name="T9" fmla="*/ 148 h 716"/>
                    <a:gd name="T10" fmla="*/ 15 w 468"/>
                    <a:gd name="T11" fmla="*/ 151 h 716"/>
                    <a:gd name="T12" fmla="*/ 21 w 468"/>
                    <a:gd name="T13" fmla="*/ 155 h 716"/>
                    <a:gd name="T14" fmla="*/ 26 w 468"/>
                    <a:gd name="T15" fmla="*/ 158 h 716"/>
                    <a:gd name="T16" fmla="*/ 31 w 468"/>
                    <a:gd name="T17" fmla="*/ 162 h 716"/>
                    <a:gd name="T18" fmla="*/ 37 w 468"/>
                    <a:gd name="T19" fmla="*/ 165 h 716"/>
                    <a:gd name="T20" fmla="*/ 43 w 468"/>
                    <a:gd name="T21" fmla="*/ 169 h 716"/>
                    <a:gd name="T22" fmla="*/ 48 w 468"/>
                    <a:gd name="T23" fmla="*/ 172 h 716"/>
                    <a:gd name="T24" fmla="*/ 53 w 468"/>
                    <a:gd name="T25" fmla="*/ 175 h 716"/>
                    <a:gd name="T26" fmla="*/ 59 w 468"/>
                    <a:gd name="T27" fmla="*/ 179 h 716"/>
                    <a:gd name="T28" fmla="*/ 62 w 468"/>
                    <a:gd name="T29" fmla="*/ 179 h 716"/>
                    <a:gd name="T30" fmla="*/ 62 w 468"/>
                    <a:gd name="T31" fmla="*/ 177 h 716"/>
                    <a:gd name="T32" fmla="*/ 65 w 468"/>
                    <a:gd name="T33" fmla="*/ 171 h 716"/>
                    <a:gd name="T34" fmla="*/ 67 w 468"/>
                    <a:gd name="T35" fmla="*/ 163 h 716"/>
                    <a:gd name="T36" fmla="*/ 69 w 468"/>
                    <a:gd name="T37" fmla="*/ 158 h 716"/>
                    <a:gd name="T38" fmla="*/ 71 w 468"/>
                    <a:gd name="T39" fmla="*/ 153 h 716"/>
                    <a:gd name="T40" fmla="*/ 73 w 468"/>
                    <a:gd name="T41" fmla="*/ 148 h 716"/>
                    <a:gd name="T42" fmla="*/ 75 w 468"/>
                    <a:gd name="T43" fmla="*/ 142 h 716"/>
                    <a:gd name="T44" fmla="*/ 78 w 468"/>
                    <a:gd name="T45" fmla="*/ 135 h 716"/>
                    <a:gd name="T46" fmla="*/ 80 w 468"/>
                    <a:gd name="T47" fmla="*/ 129 h 716"/>
                    <a:gd name="T48" fmla="*/ 83 w 468"/>
                    <a:gd name="T49" fmla="*/ 121 h 716"/>
                    <a:gd name="T50" fmla="*/ 85 w 468"/>
                    <a:gd name="T51" fmla="*/ 115 h 716"/>
                    <a:gd name="T52" fmla="*/ 87 w 468"/>
                    <a:gd name="T53" fmla="*/ 107 h 716"/>
                    <a:gd name="T54" fmla="*/ 90 w 468"/>
                    <a:gd name="T55" fmla="*/ 101 h 716"/>
                    <a:gd name="T56" fmla="*/ 93 w 468"/>
                    <a:gd name="T57" fmla="*/ 94 h 716"/>
                    <a:gd name="T58" fmla="*/ 95 w 468"/>
                    <a:gd name="T59" fmla="*/ 87 h 716"/>
                    <a:gd name="T60" fmla="*/ 97 w 468"/>
                    <a:gd name="T61" fmla="*/ 80 h 716"/>
                    <a:gd name="T62" fmla="*/ 100 w 468"/>
                    <a:gd name="T63" fmla="*/ 74 h 716"/>
                    <a:gd name="T64" fmla="*/ 102 w 468"/>
                    <a:gd name="T65" fmla="*/ 67 h 716"/>
                    <a:gd name="T66" fmla="*/ 104 w 468"/>
                    <a:gd name="T67" fmla="*/ 60 h 716"/>
                    <a:gd name="T68" fmla="*/ 106 w 468"/>
                    <a:gd name="T69" fmla="*/ 54 h 716"/>
                    <a:gd name="T70" fmla="*/ 108 w 468"/>
                    <a:gd name="T71" fmla="*/ 50 h 716"/>
                    <a:gd name="T72" fmla="*/ 110 w 468"/>
                    <a:gd name="T73" fmla="*/ 45 h 716"/>
                    <a:gd name="T74" fmla="*/ 112 w 468"/>
                    <a:gd name="T75" fmla="*/ 40 h 716"/>
                    <a:gd name="T76" fmla="*/ 114 w 468"/>
                    <a:gd name="T77" fmla="*/ 33 h 716"/>
                    <a:gd name="T78" fmla="*/ 116 w 468"/>
                    <a:gd name="T79" fmla="*/ 28 h 716"/>
                    <a:gd name="T80" fmla="*/ 117 w 468"/>
                    <a:gd name="T81" fmla="*/ 27 h 7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68"/>
                    <a:gd name="T124" fmla="*/ 0 h 716"/>
                    <a:gd name="T125" fmla="*/ 468 w 468"/>
                    <a:gd name="T126" fmla="*/ 716 h 7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68" h="716">
                      <a:moveTo>
                        <a:pt x="468" y="108"/>
                      </a:moveTo>
                      <a:lnTo>
                        <a:pt x="232" y="0"/>
                      </a:lnTo>
                      <a:lnTo>
                        <a:pt x="21" y="82"/>
                      </a:lnTo>
                      <a:lnTo>
                        <a:pt x="17" y="335"/>
                      </a:lnTo>
                      <a:lnTo>
                        <a:pt x="0" y="340"/>
                      </a:lnTo>
                      <a:lnTo>
                        <a:pt x="6" y="566"/>
                      </a:lnTo>
                      <a:lnTo>
                        <a:pt x="8" y="566"/>
                      </a:lnTo>
                      <a:lnTo>
                        <a:pt x="15" y="572"/>
                      </a:lnTo>
                      <a:lnTo>
                        <a:pt x="27" y="580"/>
                      </a:lnTo>
                      <a:lnTo>
                        <a:pt x="42" y="591"/>
                      </a:lnTo>
                      <a:lnTo>
                        <a:pt x="52" y="597"/>
                      </a:lnTo>
                      <a:lnTo>
                        <a:pt x="61" y="602"/>
                      </a:lnTo>
                      <a:lnTo>
                        <a:pt x="71" y="610"/>
                      </a:lnTo>
                      <a:lnTo>
                        <a:pt x="82" y="618"/>
                      </a:lnTo>
                      <a:lnTo>
                        <a:pt x="91" y="623"/>
                      </a:lnTo>
                      <a:lnTo>
                        <a:pt x="101" y="631"/>
                      </a:lnTo>
                      <a:lnTo>
                        <a:pt x="112" y="639"/>
                      </a:lnTo>
                      <a:lnTo>
                        <a:pt x="126" y="648"/>
                      </a:lnTo>
                      <a:lnTo>
                        <a:pt x="135" y="654"/>
                      </a:lnTo>
                      <a:lnTo>
                        <a:pt x="147" y="659"/>
                      </a:lnTo>
                      <a:lnTo>
                        <a:pt x="158" y="667"/>
                      </a:lnTo>
                      <a:lnTo>
                        <a:pt x="169" y="675"/>
                      </a:lnTo>
                      <a:lnTo>
                        <a:pt x="179" y="680"/>
                      </a:lnTo>
                      <a:lnTo>
                        <a:pt x="190" y="688"/>
                      </a:lnTo>
                      <a:lnTo>
                        <a:pt x="200" y="694"/>
                      </a:lnTo>
                      <a:lnTo>
                        <a:pt x="209" y="699"/>
                      </a:lnTo>
                      <a:lnTo>
                        <a:pt x="223" y="709"/>
                      </a:lnTo>
                      <a:lnTo>
                        <a:pt x="236" y="714"/>
                      </a:lnTo>
                      <a:lnTo>
                        <a:pt x="243" y="716"/>
                      </a:lnTo>
                      <a:lnTo>
                        <a:pt x="249" y="716"/>
                      </a:lnTo>
                      <a:lnTo>
                        <a:pt x="249" y="711"/>
                      </a:lnTo>
                      <a:lnTo>
                        <a:pt x="249" y="705"/>
                      </a:lnTo>
                      <a:lnTo>
                        <a:pt x="253" y="695"/>
                      </a:lnTo>
                      <a:lnTo>
                        <a:pt x="259" y="684"/>
                      </a:lnTo>
                      <a:lnTo>
                        <a:pt x="262" y="669"/>
                      </a:lnTo>
                      <a:lnTo>
                        <a:pt x="268" y="652"/>
                      </a:lnTo>
                      <a:lnTo>
                        <a:pt x="270" y="640"/>
                      </a:lnTo>
                      <a:lnTo>
                        <a:pt x="274" y="631"/>
                      </a:lnTo>
                      <a:lnTo>
                        <a:pt x="280" y="621"/>
                      </a:lnTo>
                      <a:lnTo>
                        <a:pt x="283" y="612"/>
                      </a:lnTo>
                      <a:lnTo>
                        <a:pt x="287" y="599"/>
                      </a:lnTo>
                      <a:lnTo>
                        <a:pt x="289" y="589"/>
                      </a:lnTo>
                      <a:lnTo>
                        <a:pt x="295" y="578"/>
                      </a:lnTo>
                      <a:lnTo>
                        <a:pt x="299" y="566"/>
                      </a:lnTo>
                      <a:lnTo>
                        <a:pt x="304" y="551"/>
                      </a:lnTo>
                      <a:lnTo>
                        <a:pt x="310" y="540"/>
                      </a:lnTo>
                      <a:lnTo>
                        <a:pt x="314" y="526"/>
                      </a:lnTo>
                      <a:lnTo>
                        <a:pt x="320" y="515"/>
                      </a:lnTo>
                      <a:lnTo>
                        <a:pt x="323" y="500"/>
                      </a:lnTo>
                      <a:lnTo>
                        <a:pt x="329" y="487"/>
                      </a:lnTo>
                      <a:lnTo>
                        <a:pt x="333" y="471"/>
                      </a:lnTo>
                      <a:lnTo>
                        <a:pt x="339" y="460"/>
                      </a:lnTo>
                      <a:lnTo>
                        <a:pt x="342" y="445"/>
                      </a:lnTo>
                      <a:lnTo>
                        <a:pt x="348" y="431"/>
                      </a:lnTo>
                      <a:lnTo>
                        <a:pt x="352" y="418"/>
                      </a:lnTo>
                      <a:lnTo>
                        <a:pt x="359" y="405"/>
                      </a:lnTo>
                      <a:lnTo>
                        <a:pt x="363" y="390"/>
                      </a:lnTo>
                      <a:lnTo>
                        <a:pt x="369" y="376"/>
                      </a:lnTo>
                      <a:lnTo>
                        <a:pt x="373" y="361"/>
                      </a:lnTo>
                      <a:lnTo>
                        <a:pt x="378" y="348"/>
                      </a:lnTo>
                      <a:lnTo>
                        <a:pt x="382" y="333"/>
                      </a:lnTo>
                      <a:lnTo>
                        <a:pt x="388" y="319"/>
                      </a:lnTo>
                      <a:lnTo>
                        <a:pt x="392" y="308"/>
                      </a:lnTo>
                      <a:lnTo>
                        <a:pt x="397" y="295"/>
                      </a:lnTo>
                      <a:lnTo>
                        <a:pt x="399" y="279"/>
                      </a:lnTo>
                      <a:lnTo>
                        <a:pt x="405" y="268"/>
                      </a:lnTo>
                      <a:lnTo>
                        <a:pt x="409" y="255"/>
                      </a:lnTo>
                      <a:lnTo>
                        <a:pt x="415" y="243"/>
                      </a:lnTo>
                      <a:lnTo>
                        <a:pt x="418" y="230"/>
                      </a:lnTo>
                      <a:lnTo>
                        <a:pt x="422" y="219"/>
                      </a:lnTo>
                      <a:lnTo>
                        <a:pt x="428" y="209"/>
                      </a:lnTo>
                      <a:lnTo>
                        <a:pt x="432" y="200"/>
                      </a:lnTo>
                      <a:lnTo>
                        <a:pt x="435" y="188"/>
                      </a:lnTo>
                      <a:lnTo>
                        <a:pt x="439" y="179"/>
                      </a:lnTo>
                      <a:lnTo>
                        <a:pt x="441" y="169"/>
                      </a:lnTo>
                      <a:lnTo>
                        <a:pt x="445" y="160"/>
                      </a:lnTo>
                      <a:lnTo>
                        <a:pt x="449" y="145"/>
                      </a:lnTo>
                      <a:lnTo>
                        <a:pt x="456" y="131"/>
                      </a:lnTo>
                      <a:lnTo>
                        <a:pt x="458" y="120"/>
                      </a:lnTo>
                      <a:lnTo>
                        <a:pt x="464" y="112"/>
                      </a:lnTo>
                      <a:lnTo>
                        <a:pt x="466" y="108"/>
                      </a:lnTo>
                      <a:lnTo>
                        <a:pt x="468" y="108"/>
                      </a:lnTo>
                      <a:close/>
                    </a:path>
                  </a:pathLst>
                </a:custGeom>
                <a:solidFill>
                  <a:srgbClr val="D99966"/>
                </a:solidFill>
                <a:ln w="9525">
                  <a:noFill/>
                  <a:round/>
                  <a:headEnd/>
                  <a:tailEnd/>
                </a:ln>
              </p:spPr>
              <p:txBody>
                <a:bodyPr/>
                <a:lstStyle/>
                <a:p>
                  <a:endParaRPr lang="en-US"/>
                </a:p>
              </p:txBody>
            </p:sp>
            <p:sp>
              <p:nvSpPr>
                <p:cNvPr id="20584" name="Freeform 97"/>
                <p:cNvSpPr>
                  <a:spLocks/>
                </p:cNvSpPr>
                <p:nvPr/>
              </p:nvSpPr>
              <p:spPr bwMode="auto">
                <a:xfrm>
                  <a:off x="945" y="2248"/>
                  <a:ext cx="165" cy="113"/>
                </a:xfrm>
                <a:custGeom>
                  <a:avLst/>
                  <a:gdLst>
                    <a:gd name="T0" fmla="*/ 0 w 331"/>
                    <a:gd name="T1" fmla="*/ 0 h 226"/>
                    <a:gd name="T2" fmla="*/ 63 w 331"/>
                    <a:gd name="T3" fmla="*/ 39 h 226"/>
                    <a:gd name="T4" fmla="*/ 82 w 331"/>
                    <a:gd name="T5" fmla="*/ 34 h 226"/>
                    <a:gd name="T6" fmla="*/ 67 w 331"/>
                    <a:gd name="T7" fmla="*/ 43 h 226"/>
                    <a:gd name="T8" fmla="*/ 66 w 331"/>
                    <a:gd name="T9" fmla="*/ 57 h 226"/>
                    <a:gd name="T10" fmla="*/ 0 w 331"/>
                    <a:gd name="T11" fmla="*/ 15 h 226"/>
                    <a:gd name="T12" fmla="*/ 0 w 331"/>
                    <a:gd name="T13" fmla="*/ 0 h 226"/>
                    <a:gd name="T14" fmla="*/ 0 w 331"/>
                    <a:gd name="T15" fmla="*/ 0 h 226"/>
                    <a:gd name="T16" fmla="*/ 0 60000 65536"/>
                    <a:gd name="T17" fmla="*/ 0 60000 65536"/>
                    <a:gd name="T18" fmla="*/ 0 60000 65536"/>
                    <a:gd name="T19" fmla="*/ 0 60000 65536"/>
                    <a:gd name="T20" fmla="*/ 0 60000 65536"/>
                    <a:gd name="T21" fmla="*/ 0 60000 65536"/>
                    <a:gd name="T22" fmla="*/ 0 60000 65536"/>
                    <a:gd name="T23" fmla="*/ 0 60000 65536"/>
                    <a:gd name="T24" fmla="*/ 0 w 331"/>
                    <a:gd name="T25" fmla="*/ 0 h 226"/>
                    <a:gd name="T26" fmla="*/ 331 w 331"/>
                    <a:gd name="T27" fmla="*/ 226 h 2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31" h="226">
                      <a:moveTo>
                        <a:pt x="0" y="0"/>
                      </a:moveTo>
                      <a:lnTo>
                        <a:pt x="255" y="155"/>
                      </a:lnTo>
                      <a:lnTo>
                        <a:pt x="331" y="134"/>
                      </a:lnTo>
                      <a:lnTo>
                        <a:pt x="268" y="171"/>
                      </a:lnTo>
                      <a:lnTo>
                        <a:pt x="264" y="226"/>
                      </a:lnTo>
                      <a:lnTo>
                        <a:pt x="2" y="62"/>
                      </a:lnTo>
                      <a:lnTo>
                        <a:pt x="0" y="0"/>
                      </a:lnTo>
                      <a:close/>
                    </a:path>
                  </a:pathLst>
                </a:custGeom>
                <a:solidFill>
                  <a:srgbClr val="DEB891"/>
                </a:solidFill>
                <a:ln w="9525">
                  <a:noFill/>
                  <a:round/>
                  <a:headEnd/>
                  <a:tailEnd/>
                </a:ln>
              </p:spPr>
              <p:txBody>
                <a:bodyPr/>
                <a:lstStyle/>
                <a:p>
                  <a:endParaRPr lang="en-US"/>
                </a:p>
              </p:txBody>
            </p:sp>
            <p:sp>
              <p:nvSpPr>
                <p:cNvPr id="20585" name="Freeform 98"/>
                <p:cNvSpPr>
                  <a:spLocks/>
                </p:cNvSpPr>
                <p:nvPr/>
              </p:nvSpPr>
              <p:spPr bwMode="auto">
                <a:xfrm>
                  <a:off x="957" y="2264"/>
                  <a:ext cx="41" cy="38"/>
                </a:xfrm>
                <a:custGeom>
                  <a:avLst/>
                  <a:gdLst>
                    <a:gd name="T0" fmla="*/ 0 w 82"/>
                    <a:gd name="T1" fmla="*/ 0 h 76"/>
                    <a:gd name="T2" fmla="*/ 21 w 82"/>
                    <a:gd name="T3" fmla="*/ 13 h 76"/>
                    <a:gd name="T4" fmla="*/ 21 w 82"/>
                    <a:gd name="T5" fmla="*/ 19 h 76"/>
                    <a:gd name="T6" fmla="*/ 0 w 82"/>
                    <a:gd name="T7" fmla="*/ 6 h 76"/>
                    <a:gd name="T8" fmla="*/ 0 w 82"/>
                    <a:gd name="T9" fmla="*/ 0 h 76"/>
                    <a:gd name="T10" fmla="*/ 0 w 82"/>
                    <a:gd name="T11" fmla="*/ 0 h 76"/>
                    <a:gd name="T12" fmla="*/ 0 60000 65536"/>
                    <a:gd name="T13" fmla="*/ 0 60000 65536"/>
                    <a:gd name="T14" fmla="*/ 0 60000 65536"/>
                    <a:gd name="T15" fmla="*/ 0 60000 65536"/>
                    <a:gd name="T16" fmla="*/ 0 60000 65536"/>
                    <a:gd name="T17" fmla="*/ 0 60000 65536"/>
                    <a:gd name="T18" fmla="*/ 0 w 82"/>
                    <a:gd name="T19" fmla="*/ 0 h 76"/>
                    <a:gd name="T20" fmla="*/ 82 w 82"/>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2" h="76">
                      <a:moveTo>
                        <a:pt x="0" y="0"/>
                      </a:moveTo>
                      <a:lnTo>
                        <a:pt x="82" y="55"/>
                      </a:lnTo>
                      <a:lnTo>
                        <a:pt x="82" y="76"/>
                      </a:lnTo>
                      <a:lnTo>
                        <a:pt x="0" y="25"/>
                      </a:lnTo>
                      <a:lnTo>
                        <a:pt x="0" y="0"/>
                      </a:lnTo>
                      <a:close/>
                    </a:path>
                  </a:pathLst>
                </a:custGeom>
                <a:solidFill>
                  <a:srgbClr val="734017"/>
                </a:solidFill>
                <a:ln w="9525">
                  <a:noFill/>
                  <a:round/>
                  <a:headEnd/>
                  <a:tailEnd/>
                </a:ln>
              </p:spPr>
              <p:txBody>
                <a:bodyPr/>
                <a:lstStyle/>
                <a:p>
                  <a:endParaRPr lang="en-US"/>
                </a:p>
              </p:txBody>
            </p:sp>
            <p:sp>
              <p:nvSpPr>
                <p:cNvPr id="20586" name="Freeform 99"/>
                <p:cNvSpPr>
                  <a:spLocks/>
                </p:cNvSpPr>
                <p:nvPr/>
              </p:nvSpPr>
              <p:spPr bwMode="auto">
                <a:xfrm>
                  <a:off x="1015" y="2302"/>
                  <a:ext cx="39" cy="36"/>
                </a:xfrm>
                <a:custGeom>
                  <a:avLst/>
                  <a:gdLst>
                    <a:gd name="T0" fmla="*/ 0 w 78"/>
                    <a:gd name="T1" fmla="*/ 0 h 72"/>
                    <a:gd name="T2" fmla="*/ 20 w 78"/>
                    <a:gd name="T3" fmla="*/ 12 h 72"/>
                    <a:gd name="T4" fmla="*/ 20 w 78"/>
                    <a:gd name="T5" fmla="*/ 18 h 72"/>
                    <a:gd name="T6" fmla="*/ 0 w 78"/>
                    <a:gd name="T7" fmla="*/ 5 h 72"/>
                    <a:gd name="T8" fmla="*/ 0 w 78"/>
                    <a:gd name="T9" fmla="*/ 0 h 72"/>
                    <a:gd name="T10" fmla="*/ 0 w 78"/>
                    <a:gd name="T11" fmla="*/ 0 h 72"/>
                    <a:gd name="T12" fmla="*/ 0 60000 65536"/>
                    <a:gd name="T13" fmla="*/ 0 60000 65536"/>
                    <a:gd name="T14" fmla="*/ 0 60000 65536"/>
                    <a:gd name="T15" fmla="*/ 0 60000 65536"/>
                    <a:gd name="T16" fmla="*/ 0 60000 65536"/>
                    <a:gd name="T17" fmla="*/ 0 60000 65536"/>
                    <a:gd name="T18" fmla="*/ 0 w 78"/>
                    <a:gd name="T19" fmla="*/ 0 h 72"/>
                    <a:gd name="T20" fmla="*/ 78 w 78"/>
                    <a:gd name="T21" fmla="*/ 72 h 72"/>
                  </a:gdLst>
                  <a:ahLst/>
                  <a:cxnLst>
                    <a:cxn ang="T12">
                      <a:pos x="T0" y="T1"/>
                    </a:cxn>
                    <a:cxn ang="T13">
                      <a:pos x="T2" y="T3"/>
                    </a:cxn>
                    <a:cxn ang="T14">
                      <a:pos x="T4" y="T5"/>
                    </a:cxn>
                    <a:cxn ang="T15">
                      <a:pos x="T6" y="T7"/>
                    </a:cxn>
                    <a:cxn ang="T16">
                      <a:pos x="T8" y="T9"/>
                    </a:cxn>
                    <a:cxn ang="T17">
                      <a:pos x="T10" y="T11"/>
                    </a:cxn>
                  </a:cxnLst>
                  <a:rect l="T18" t="T19" r="T20" b="T21"/>
                  <a:pathLst>
                    <a:path w="78" h="72">
                      <a:moveTo>
                        <a:pt x="0" y="0"/>
                      </a:moveTo>
                      <a:lnTo>
                        <a:pt x="78" y="51"/>
                      </a:lnTo>
                      <a:lnTo>
                        <a:pt x="78" y="72"/>
                      </a:lnTo>
                      <a:lnTo>
                        <a:pt x="0" y="21"/>
                      </a:lnTo>
                      <a:lnTo>
                        <a:pt x="0" y="0"/>
                      </a:lnTo>
                      <a:close/>
                    </a:path>
                  </a:pathLst>
                </a:custGeom>
                <a:solidFill>
                  <a:srgbClr val="734017"/>
                </a:solidFill>
                <a:ln w="9525">
                  <a:noFill/>
                  <a:round/>
                  <a:headEnd/>
                  <a:tailEnd/>
                </a:ln>
              </p:spPr>
              <p:txBody>
                <a:bodyPr/>
                <a:lstStyle/>
                <a:p>
                  <a:endParaRPr lang="en-US"/>
                </a:p>
              </p:txBody>
            </p:sp>
            <p:sp>
              <p:nvSpPr>
                <p:cNvPr id="20587" name="Freeform 100"/>
                <p:cNvSpPr>
                  <a:spLocks/>
                </p:cNvSpPr>
                <p:nvPr/>
              </p:nvSpPr>
              <p:spPr bwMode="auto">
                <a:xfrm>
                  <a:off x="1206" y="2022"/>
                  <a:ext cx="41" cy="59"/>
                </a:xfrm>
                <a:custGeom>
                  <a:avLst/>
                  <a:gdLst>
                    <a:gd name="T0" fmla="*/ 17 w 82"/>
                    <a:gd name="T1" fmla="*/ 0 h 118"/>
                    <a:gd name="T2" fmla="*/ 8 w 82"/>
                    <a:gd name="T3" fmla="*/ 3 h 118"/>
                    <a:gd name="T4" fmla="*/ 0 w 82"/>
                    <a:gd name="T5" fmla="*/ 26 h 118"/>
                    <a:gd name="T6" fmla="*/ 1 w 82"/>
                    <a:gd name="T7" fmla="*/ 26 h 118"/>
                    <a:gd name="T8" fmla="*/ 5 w 82"/>
                    <a:gd name="T9" fmla="*/ 28 h 118"/>
                    <a:gd name="T10" fmla="*/ 9 w 82"/>
                    <a:gd name="T11" fmla="*/ 29 h 118"/>
                    <a:gd name="T12" fmla="*/ 10 w 82"/>
                    <a:gd name="T13" fmla="*/ 30 h 118"/>
                    <a:gd name="T14" fmla="*/ 10 w 82"/>
                    <a:gd name="T15" fmla="*/ 28 h 118"/>
                    <a:gd name="T16" fmla="*/ 10 w 82"/>
                    <a:gd name="T17" fmla="*/ 25 h 118"/>
                    <a:gd name="T18" fmla="*/ 10 w 82"/>
                    <a:gd name="T19" fmla="*/ 21 h 118"/>
                    <a:gd name="T20" fmla="*/ 10 w 82"/>
                    <a:gd name="T21" fmla="*/ 18 h 118"/>
                    <a:gd name="T22" fmla="*/ 10 w 82"/>
                    <a:gd name="T23" fmla="*/ 14 h 118"/>
                    <a:gd name="T24" fmla="*/ 10 w 82"/>
                    <a:gd name="T25" fmla="*/ 11 h 118"/>
                    <a:gd name="T26" fmla="*/ 10 w 82"/>
                    <a:gd name="T27" fmla="*/ 9 h 118"/>
                    <a:gd name="T28" fmla="*/ 10 w 82"/>
                    <a:gd name="T29" fmla="*/ 7 h 118"/>
                    <a:gd name="T30" fmla="*/ 14 w 82"/>
                    <a:gd name="T31" fmla="*/ 7 h 118"/>
                    <a:gd name="T32" fmla="*/ 11 w 82"/>
                    <a:gd name="T33" fmla="*/ 13 h 118"/>
                    <a:gd name="T34" fmla="*/ 17 w 82"/>
                    <a:gd name="T35" fmla="*/ 13 h 118"/>
                    <a:gd name="T36" fmla="*/ 14 w 82"/>
                    <a:gd name="T37" fmla="*/ 17 h 118"/>
                    <a:gd name="T38" fmla="*/ 19 w 82"/>
                    <a:gd name="T39" fmla="*/ 20 h 118"/>
                    <a:gd name="T40" fmla="*/ 21 w 82"/>
                    <a:gd name="T41" fmla="*/ 12 h 118"/>
                    <a:gd name="T42" fmla="*/ 17 w 82"/>
                    <a:gd name="T43" fmla="*/ 0 h 118"/>
                    <a:gd name="T44" fmla="*/ 17 w 82"/>
                    <a:gd name="T45" fmla="*/ 0 h 11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
                    <a:gd name="T70" fmla="*/ 0 h 118"/>
                    <a:gd name="T71" fmla="*/ 82 w 82"/>
                    <a:gd name="T72" fmla="*/ 118 h 11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 h="118">
                      <a:moveTo>
                        <a:pt x="68" y="0"/>
                      </a:moveTo>
                      <a:lnTo>
                        <a:pt x="32" y="12"/>
                      </a:lnTo>
                      <a:lnTo>
                        <a:pt x="0" y="101"/>
                      </a:lnTo>
                      <a:lnTo>
                        <a:pt x="4" y="103"/>
                      </a:lnTo>
                      <a:lnTo>
                        <a:pt x="21" y="111"/>
                      </a:lnTo>
                      <a:lnTo>
                        <a:pt x="34" y="116"/>
                      </a:lnTo>
                      <a:lnTo>
                        <a:pt x="42" y="118"/>
                      </a:lnTo>
                      <a:lnTo>
                        <a:pt x="42" y="111"/>
                      </a:lnTo>
                      <a:lnTo>
                        <a:pt x="42" y="99"/>
                      </a:lnTo>
                      <a:lnTo>
                        <a:pt x="42" y="84"/>
                      </a:lnTo>
                      <a:lnTo>
                        <a:pt x="42" y="71"/>
                      </a:lnTo>
                      <a:lnTo>
                        <a:pt x="42" y="54"/>
                      </a:lnTo>
                      <a:lnTo>
                        <a:pt x="42" y="42"/>
                      </a:lnTo>
                      <a:lnTo>
                        <a:pt x="42" y="33"/>
                      </a:lnTo>
                      <a:lnTo>
                        <a:pt x="42" y="31"/>
                      </a:lnTo>
                      <a:lnTo>
                        <a:pt x="57" y="31"/>
                      </a:lnTo>
                      <a:lnTo>
                        <a:pt x="45" y="52"/>
                      </a:lnTo>
                      <a:lnTo>
                        <a:pt x="68" y="52"/>
                      </a:lnTo>
                      <a:lnTo>
                        <a:pt x="57" y="67"/>
                      </a:lnTo>
                      <a:lnTo>
                        <a:pt x="76" y="78"/>
                      </a:lnTo>
                      <a:lnTo>
                        <a:pt x="82" y="48"/>
                      </a:lnTo>
                      <a:lnTo>
                        <a:pt x="68" y="0"/>
                      </a:lnTo>
                      <a:close/>
                    </a:path>
                  </a:pathLst>
                </a:custGeom>
                <a:solidFill>
                  <a:srgbClr val="C9D496"/>
                </a:solidFill>
                <a:ln w="9525">
                  <a:noFill/>
                  <a:round/>
                  <a:headEnd/>
                  <a:tailEnd/>
                </a:ln>
              </p:spPr>
              <p:txBody>
                <a:bodyPr/>
                <a:lstStyle/>
                <a:p>
                  <a:endParaRPr lang="en-US"/>
                </a:p>
              </p:txBody>
            </p:sp>
            <p:sp>
              <p:nvSpPr>
                <p:cNvPr id="20588" name="Freeform 101"/>
                <p:cNvSpPr>
                  <a:spLocks/>
                </p:cNvSpPr>
                <p:nvPr/>
              </p:nvSpPr>
              <p:spPr bwMode="auto">
                <a:xfrm>
                  <a:off x="1241" y="2016"/>
                  <a:ext cx="58" cy="178"/>
                </a:xfrm>
                <a:custGeom>
                  <a:avLst/>
                  <a:gdLst>
                    <a:gd name="T0" fmla="*/ 15 w 116"/>
                    <a:gd name="T1" fmla="*/ 0 h 355"/>
                    <a:gd name="T2" fmla="*/ 29 w 116"/>
                    <a:gd name="T3" fmla="*/ 7 h 355"/>
                    <a:gd name="T4" fmla="*/ 29 w 116"/>
                    <a:gd name="T5" fmla="*/ 7 h 355"/>
                    <a:gd name="T6" fmla="*/ 29 w 116"/>
                    <a:gd name="T7" fmla="*/ 8 h 355"/>
                    <a:gd name="T8" fmla="*/ 29 w 116"/>
                    <a:gd name="T9" fmla="*/ 9 h 355"/>
                    <a:gd name="T10" fmla="*/ 29 w 116"/>
                    <a:gd name="T11" fmla="*/ 12 h 355"/>
                    <a:gd name="T12" fmla="*/ 28 w 116"/>
                    <a:gd name="T13" fmla="*/ 15 h 355"/>
                    <a:gd name="T14" fmla="*/ 28 w 116"/>
                    <a:gd name="T15" fmla="*/ 18 h 355"/>
                    <a:gd name="T16" fmla="*/ 28 w 116"/>
                    <a:gd name="T17" fmla="*/ 22 h 355"/>
                    <a:gd name="T18" fmla="*/ 28 w 116"/>
                    <a:gd name="T19" fmla="*/ 27 h 355"/>
                    <a:gd name="T20" fmla="*/ 28 w 116"/>
                    <a:gd name="T21" fmla="*/ 31 h 355"/>
                    <a:gd name="T22" fmla="*/ 27 w 116"/>
                    <a:gd name="T23" fmla="*/ 35 h 355"/>
                    <a:gd name="T24" fmla="*/ 26 w 116"/>
                    <a:gd name="T25" fmla="*/ 39 h 355"/>
                    <a:gd name="T26" fmla="*/ 26 w 116"/>
                    <a:gd name="T27" fmla="*/ 43 h 355"/>
                    <a:gd name="T28" fmla="*/ 25 w 116"/>
                    <a:gd name="T29" fmla="*/ 46 h 355"/>
                    <a:gd name="T30" fmla="*/ 24 w 116"/>
                    <a:gd name="T31" fmla="*/ 48 h 355"/>
                    <a:gd name="T32" fmla="*/ 24 w 116"/>
                    <a:gd name="T33" fmla="*/ 50 h 355"/>
                    <a:gd name="T34" fmla="*/ 24 w 116"/>
                    <a:gd name="T35" fmla="*/ 51 h 355"/>
                    <a:gd name="T36" fmla="*/ 7 w 116"/>
                    <a:gd name="T37" fmla="*/ 61 h 355"/>
                    <a:gd name="T38" fmla="*/ 20 w 116"/>
                    <a:gd name="T39" fmla="*/ 76 h 355"/>
                    <a:gd name="T40" fmla="*/ 22 w 116"/>
                    <a:gd name="T41" fmla="*/ 84 h 355"/>
                    <a:gd name="T42" fmla="*/ 14 w 116"/>
                    <a:gd name="T43" fmla="*/ 88 h 355"/>
                    <a:gd name="T44" fmla="*/ 5 w 116"/>
                    <a:gd name="T45" fmla="*/ 89 h 355"/>
                    <a:gd name="T46" fmla="*/ 6 w 116"/>
                    <a:gd name="T47" fmla="*/ 85 h 355"/>
                    <a:gd name="T48" fmla="*/ 9 w 116"/>
                    <a:gd name="T49" fmla="*/ 82 h 355"/>
                    <a:gd name="T50" fmla="*/ 11 w 116"/>
                    <a:gd name="T51" fmla="*/ 79 h 355"/>
                    <a:gd name="T52" fmla="*/ 5 w 116"/>
                    <a:gd name="T53" fmla="*/ 80 h 355"/>
                    <a:gd name="T54" fmla="*/ 1 w 116"/>
                    <a:gd name="T55" fmla="*/ 73 h 355"/>
                    <a:gd name="T56" fmla="*/ 1 w 116"/>
                    <a:gd name="T57" fmla="*/ 54 h 355"/>
                    <a:gd name="T58" fmla="*/ 0 w 116"/>
                    <a:gd name="T59" fmla="*/ 53 h 355"/>
                    <a:gd name="T60" fmla="*/ 1 w 116"/>
                    <a:gd name="T61" fmla="*/ 52 h 355"/>
                    <a:gd name="T62" fmla="*/ 2 w 116"/>
                    <a:gd name="T63" fmla="*/ 49 h 355"/>
                    <a:gd name="T64" fmla="*/ 5 w 116"/>
                    <a:gd name="T65" fmla="*/ 47 h 355"/>
                    <a:gd name="T66" fmla="*/ 6 w 116"/>
                    <a:gd name="T67" fmla="*/ 46 h 355"/>
                    <a:gd name="T68" fmla="*/ 9 w 116"/>
                    <a:gd name="T69" fmla="*/ 45 h 355"/>
                    <a:gd name="T70" fmla="*/ 10 w 116"/>
                    <a:gd name="T71" fmla="*/ 44 h 355"/>
                    <a:gd name="T72" fmla="*/ 13 w 116"/>
                    <a:gd name="T73" fmla="*/ 44 h 355"/>
                    <a:gd name="T74" fmla="*/ 15 w 116"/>
                    <a:gd name="T75" fmla="*/ 43 h 355"/>
                    <a:gd name="T76" fmla="*/ 18 w 116"/>
                    <a:gd name="T77" fmla="*/ 43 h 355"/>
                    <a:gd name="T78" fmla="*/ 17 w 116"/>
                    <a:gd name="T79" fmla="*/ 34 h 355"/>
                    <a:gd name="T80" fmla="*/ 10 w 116"/>
                    <a:gd name="T81" fmla="*/ 37 h 355"/>
                    <a:gd name="T82" fmla="*/ 3 w 116"/>
                    <a:gd name="T83" fmla="*/ 31 h 355"/>
                    <a:gd name="T84" fmla="*/ 21 w 116"/>
                    <a:gd name="T85" fmla="*/ 11 h 355"/>
                    <a:gd name="T86" fmla="*/ 5 w 116"/>
                    <a:gd name="T87" fmla="*/ 15 h 355"/>
                    <a:gd name="T88" fmla="*/ 15 w 116"/>
                    <a:gd name="T89" fmla="*/ 0 h 355"/>
                    <a:gd name="T90" fmla="*/ 15 w 116"/>
                    <a:gd name="T91" fmla="*/ 0 h 35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6"/>
                    <a:gd name="T139" fmla="*/ 0 h 355"/>
                    <a:gd name="T140" fmla="*/ 116 w 116"/>
                    <a:gd name="T141" fmla="*/ 355 h 35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6" h="355">
                      <a:moveTo>
                        <a:pt x="57" y="0"/>
                      </a:moveTo>
                      <a:lnTo>
                        <a:pt x="116" y="25"/>
                      </a:lnTo>
                      <a:lnTo>
                        <a:pt x="114" y="25"/>
                      </a:lnTo>
                      <a:lnTo>
                        <a:pt x="114" y="30"/>
                      </a:lnTo>
                      <a:lnTo>
                        <a:pt x="114" y="36"/>
                      </a:lnTo>
                      <a:lnTo>
                        <a:pt x="114" y="48"/>
                      </a:lnTo>
                      <a:lnTo>
                        <a:pt x="112" y="59"/>
                      </a:lnTo>
                      <a:lnTo>
                        <a:pt x="112" y="72"/>
                      </a:lnTo>
                      <a:lnTo>
                        <a:pt x="112" y="87"/>
                      </a:lnTo>
                      <a:lnTo>
                        <a:pt x="112" y="105"/>
                      </a:lnTo>
                      <a:lnTo>
                        <a:pt x="109" y="122"/>
                      </a:lnTo>
                      <a:lnTo>
                        <a:pt x="105" y="139"/>
                      </a:lnTo>
                      <a:lnTo>
                        <a:pt x="103" y="154"/>
                      </a:lnTo>
                      <a:lnTo>
                        <a:pt x="101" y="169"/>
                      </a:lnTo>
                      <a:lnTo>
                        <a:pt x="97" y="182"/>
                      </a:lnTo>
                      <a:lnTo>
                        <a:pt x="95" y="192"/>
                      </a:lnTo>
                      <a:lnTo>
                        <a:pt x="95" y="198"/>
                      </a:lnTo>
                      <a:lnTo>
                        <a:pt x="95" y="201"/>
                      </a:lnTo>
                      <a:lnTo>
                        <a:pt x="27" y="243"/>
                      </a:lnTo>
                      <a:lnTo>
                        <a:pt x="78" y="304"/>
                      </a:lnTo>
                      <a:lnTo>
                        <a:pt x="86" y="333"/>
                      </a:lnTo>
                      <a:lnTo>
                        <a:pt x="53" y="352"/>
                      </a:lnTo>
                      <a:lnTo>
                        <a:pt x="19" y="355"/>
                      </a:lnTo>
                      <a:lnTo>
                        <a:pt x="23" y="340"/>
                      </a:lnTo>
                      <a:lnTo>
                        <a:pt x="33" y="327"/>
                      </a:lnTo>
                      <a:lnTo>
                        <a:pt x="44" y="315"/>
                      </a:lnTo>
                      <a:lnTo>
                        <a:pt x="17" y="319"/>
                      </a:lnTo>
                      <a:lnTo>
                        <a:pt x="4" y="289"/>
                      </a:lnTo>
                      <a:lnTo>
                        <a:pt x="2" y="213"/>
                      </a:lnTo>
                      <a:lnTo>
                        <a:pt x="0" y="211"/>
                      </a:lnTo>
                      <a:lnTo>
                        <a:pt x="2" y="205"/>
                      </a:lnTo>
                      <a:lnTo>
                        <a:pt x="6" y="196"/>
                      </a:lnTo>
                      <a:lnTo>
                        <a:pt x="17" y="188"/>
                      </a:lnTo>
                      <a:lnTo>
                        <a:pt x="23" y="182"/>
                      </a:lnTo>
                      <a:lnTo>
                        <a:pt x="33" y="179"/>
                      </a:lnTo>
                      <a:lnTo>
                        <a:pt x="40" y="175"/>
                      </a:lnTo>
                      <a:lnTo>
                        <a:pt x="50" y="173"/>
                      </a:lnTo>
                      <a:lnTo>
                        <a:pt x="63" y="171"/>
                      </a:lnTo>
                      <a:lnTo>
                        <a:pt x="69" y="171"/>
                      </a:lnTo>
                      <a:lnTo>
                        <a:pt x="65" y="133"/>
                      </a:lnTo>
                      <a:lnTo>
                        <a:pt x="40" y="146"/>
                      </a:lnTo>
                      <a:lnTo>
                        <a:pt x="12" y="122"/>
                      </a:lnTo>
                      <a:lnTo>
                        <a:pt x="82" y="42"/>
                      </a:lnTo>
                      <a:lnTo>
                        <a:pt x="19" y="59"/>
                      </a:lnTo>
                      <a:lnTo>
                        <a:pt x="57" y="0"/>
                      </a:lnTo>
                      <a:close/>
                    </a:path>
                  </a:pathLst>
                </a:custGeom>
                <a:solidFill>
                  <a:srgbClr val="404740"/>
                </a:solidFill>
                <a:ln w="9525">
                  <a:noFill/>
                  <a:round/>
                  <a:headEnd/>
                  <a:tailEnd/>
                </a:ln>
              </p:spPr>
              <p:txBody>
                <a:bodyPr/>
                <a:lstStyle/>
                <a:p>
                  <a:endParaRPr lang="en-US"/>
                </a:p>
              </p:txBody>
            </p:sp>
            <p:sp>
              <p:nvSpPr>
                <p:cNvPr id="20589" name="Freeform 102"/>
                <p:cNvSpPr>
                  <a:spLocks/>
                </p:cNvSpPr>
                <p:nvPr/>
              </p:nvSpPr>
              <p:spPr bwMode="auto">
                <a:xfrm>
                  <a:off x="1175" y="2070"/>
                  <a:ext cx="58" cy="45"/>
                </a:xfrm>
                <a:custGeom>
                  <a:avLst/>
                  <a:gdLst>
                    <a:gd name="T0" fmla="*/ 0 w 116"/>
                    <a:gd name="T1" fmla="*/ 1 h 90"/>
                    <a:gd name="T2" fmla="*/ 0 w 116"/>
                    <a:gd name="T3" fmla="*/ 0 h 90"/>
                    <a:gd name="T4" fmla="*/ 2 w 116"/>
                    <a:gd name="T5" fmla="*/ 0 h 90"/>
                    <a:gd name="T6" fmla="*/ 4 w 116"/>
                    <a:gd name="T7" fmla="*/ 0 h 90"/>
                    <a:gd name="T8" fmla="*/ 6 w 116"/>
                    <a:gd name="T9" fmla="*/ 0 h 90"/>
                    <a:gd name="T10" fmla="*/ 8 w 116"/>
                    <a:gd name="T11" fmla="*/ 0 h 90"/>
                    <a:gd name="T12" fmla="*/ 11 w 116"/>
                    <a:gd name="T13" fmla="*/ 1 h 90"/>
                    <a:gd name="T14" fmla="*/ 14 w 116"/>
                    <a:gd name="T15" fmla="*/ 1 h 90"/>
                    <a:gd name="T16" fmla="*/ 17 w 116"/>
                    <a:gd name="T17" fmla="*/ 3 h 90"/>
                    <a:gd name="T18" fmla="*/ 19 w 116"/>
                    <a:gd name="T19" fmla="*/ 5 h 90"/>
                    <a:gd name="T20" fmla="*/ 22 w 116"/>
                    <a:gd name="T21" fmla="*/ 6 h 90"/>
                    <a:gd name="T22" fmla="*/ 23 w 116"/>
                    <a:gd name="T23" fmla="*/ 9 h 90"/>
                    <a:gd name="T24" fmla="*/ 25 w 116"/>
                    <a:gd name="T25" fmla="*/ 11 h 90"/>
                    <a:gd name="T26" fmla="*/ 27 w 116"/>
                    <a:gd name="T27" fmla="*/ 13 h 90"/>
                    <a:gd name="T28" fmla="*/ 27 w 116"/>
                    <a:gd name="T29" fmla="*/ 15 h 90"/>
                    <a:gd name="T30" fmla="*/ 28 w 116"/>
                    <a:gd name="T31" fmla="*/ 17 h 90"/>
                    <a:gd name="T32" fmla="*/ 29 w 116"/>
                    <a:gd name="T33" fmla="*/ 18 h 90"/>
                    <a:gd name="T34" fmla="*/ 29 w 116"/>
                    <a:gd name="T35" fmla="*/ 23 h 90"/>
                    <a:gd name="T36" fmla="*/ 27 w 116"/>
                    <a:gd name="T37" fmla="*/ 23 h 90"/>
                    <a:gd name="T38" fmla="*/ 19 w 116"/>
                    <a:gd name="T39" fmla="*/ 11 h 90"/>
                    <a:gd name="T40" fmla="*/ 14 w 116"/>
                    <a:gd name="T41" fmla="*/ 18 h 90"/>
                    <a:gd name="T42" fmla="*/ 10 w 116"/>
                    <a:gd name="T43" fmla="*/ 15 h 90"/>
                    <a:gd name="T44" fmla="*/ 14 w 116"/>
                    <a:gd name="T45" fmla="*/ 9 h 90"/>
                    <a:gd name="T46" fmla="*/ 9 w 116"/>
                    <a:gd name="T47" fmla="*/ 6 h 90"/>
                    <a:gd name="T48" fmla="*/ 2 w 116"/>
                    <a:gd name="T49" fmla="*/ 4 h 90"/>
                    <a:gd name="T50" fmla="*/ 0 w 116"/>
                    <a:gd name="T51" fmla="*/ 1 h 90"/>
                    <a:gd name="T52" fmla="*/ 0 w 116"/>
                    <a:gd name="T53" fmla="*/ 1 h 9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16"/>
                    <a:gd name="T82" fmla="*/ 0 h 90"/>
                    <a:gd name="T83" fmla="*/ 116 w 116"/>
                    <a:gd name="T84" fmla="*/ 90 h 9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16" h="90">
                      <a:moveTo>
                        <a:pt x="0" y="2"/>
                      </a:moveTo>
                      <a:lnTo>
                        <a:pt x="0" y="0"/>
                      </a:lnTo>
                      <a:lnTo>
                        <a:pt x="8" y="0"/>
                      </a:lnTo>
                      <a:lnTo>
                        <a:pt x="13" y="0"/>
                      </a:lnTo>
                      <a:lnTo>
                        <a:pt x="23" y="0"/>
                      </a:lnTo>
                      <a:lnTo>
                        <a:pt x="32" y="0"/>
                      </a:lnTo>
                      <a:lnTo>
                        <a:pt x="44" y="4"/>
                      </a:lnTo>
                      <a:lnTo>
                        <a:pt x="55" y="6"/>
                      </a:lnTo>
                      <a:lnTo>
                        <a:pt x="67" y="14"/>
                      </a:lnTo>
                      <a:lnTo>
                        <a:pt x="76" y="19"/>
                      </a:lnTo>
                      <a:lnTo>
                        <a:pt x="86" y="27"/>
                      </a:lnTo>
                      <a:lnTo>
                        <a:pt x="91" y="36"/>
                      </a:lnTo>
                      <a:lnTo>
                        <a:pt x="99" y="46"/>
                      </a:lnTo>
                      <a:lnTo>
                        <a:pt x="105" y="55"/>
                      </a:lnTo>
                      <a:lnTo>
                        <a:pt x="108" y="63"/>
                      </a:lnTo>
                      <a:lnTo>
                        <a:pt x="112" y="65"/>
                      </a:lnTo>
                      <a:lnTo>
                        <a:pt x="114" y="69"/>
                      </a:lnTo>
                      <a:lnTo>
                        <a:pt x="116" y="90"/>
                      </a:lnTo>
                      <a:lnTo>
                        <a:pt x="107" y="90"/>
                      </a:lnTo>
                      <a:lnTo>
                        <a:pt x="74" y="42"/>
                      </a:lnTo>
                      <a:lnTo>
                        <a:pt x="55" y="69"/>
                      </a:lnTo>
                      <a:lnTo>
                        <a:pt x="38" y="63"/>
                      </a:lnTo>
                      <a:lnTo>
                        <a:pt x="55" y="35"/>
                      </a:lnTo>
                      <a:lnTo>
                        <a:pt x="36" y="23"/>
                      </a:lnTo>
                      <a:lnTo>
                        <a:pt x="8" y="16"/>
                      </a:lnTo>
                      <a:lnTo>
                        <a:pt x="0" y="2"/>
                      </a:lnTo>
                      <a:close/>
                    </a:path>
                  </a:pathLst>
                </a:custGeom>
                <a:solidFill>
                  <a:srgbClr val="1A1A1A"/>
                </a:solidFill>
                <a:ln w="9525">
                  <a:noFill/>
                  <a:round/>
                  <a:headEnd/>
                  <a:tailEnd/>
                </a:ln>
              </p:spPr>
              <p:txBody>
                <a:bodyPr/>
                <a:lstStyle/>
                <a:p>
                  <a:endParaRPr lang="en-US"/>
                </a:p>
              </p:txBody>
            </p:sp>
            <p:sp>
              <p:nvSpPr>
                <p:cNvPr id="20590" name="Freeform 103"/>
                <p:cNvSpPr>
                  <a:spLocks/>
                </p:cNvSpPr>
                <p:nvPr/>
              </p:nvSpPr>
              <p:spPr bwMode="auto">
                <a:xfrm>
                  <a:off x="1211" y="2065"/>
                  <a:ext cx="59" cy="44"/>
                </a:xfrm>
                <a:custGeom>
                  <a:avLst/>
                  <a:gdLst>
                    <a:gd name="T0" fmla="*/ 11 w 118"/>
                    <a:gd name="T1" fmla="*/ 11 h 87"/>
                    <a:gd name="T2" fmla="*/ 3 w 118"/>
                    <a:gd name="T3" fmla="*/ 11 h 87"/>
                    <a:gd name="T4" fmla="*/ 0 w 118"/>
                    <a:gd name="T5" fmla="*/ 12 h 87"/>
                    <a:gd name="T6" fmla="*/ 7 w 118"/>
                    <a:gd name="T7" fmla="*/ 22 h 87"/>
                    <a:gd name="T8" fmla="*/ 14 w 118"/>
                    <a:gd name="T9" fmla="*/ 16 h 87"/>
                    <a:gd name="T10" fmla="*/ 30 w 118"/>
                    <a:gd name="T11" fmla="*/ 11 h 87"/>
                    <a:gd name="T12" fmla="*/ 18 w 118"/>
                    <a:gd name="T13" fmla="*/ 0 h 87"/>
                    <a:gd name="T14" fmla="*/ 11 w 118"/>
                    <a:gd name="T15" fmla="*/ 11 h 87"/>
                    <a:gd name="T16" fmla="*/ 11 w 118"/>
                    <a:gd name="T17" fmla="*/ 11 h 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8"/>
                    <a:gd name="T28" fmla="*/ 0 h 87"/>
                    <a:gd name="T29" fmla="*/ 118 w 118"/>
                    <a:gd name="T30" fmla="*/ 87 h 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8" h="87">
                      <a:moveTo>
                        <a:pt x="44" y="44"/>
                      </a:moveTo>
                      <a:lnTo>
                        <a:pt x="12" y="42"/>
                      </a:lnTo>
                      <a:lnTo>
                        <a:pt x="0" y="47"/>
                      </a:lnTo>
                      <a:lnTo>
                        <a:pt x="27" y="87"/>
                      </a:lnTo>
                      <a:lnTo>
                        <a:pt x="54" y="63"/>
                      </a:lnTo>
                      <a:lnTo>
                        <a:pt x="118" y="42"/>
                      </a:lnTo>
                      <a:lnTo>
                        <a:pt x="69" y="0"/>
                      </a:lnTo>
                      <a:lnTo>
                        <a:pt x="44" y="44"/>
                      </a:lnTo>
                      <a:close/>
                    </a:path>
                  </a:pathLst>
                </a:custGeom>
                <a:solidFill>
                  <a:srgbClr val="D99966"/>
                </a:solidFill>
                <a:ln w="9525">
                  <a:noFill/>
                  <a:round/>
                  <a:headEnd/>
                  <a:tailEnd/>
                </a:ln>
              </p:spPr>
              <p:txBody>
                <a:bodyPr/>
                <a:lstStyle/>
                <a:p>
                  <a:endParaRPr lang="en-US"/>
                </a:p>
              </p:txBody>
            </p:sp>
            <p:sp>
              <p:nvSpPr>
                <p:cNvPr id="20591" name="Freeform 104"/>
                <p:cNvSpPr>
                  <a:spLocks/>
                </p:cNvSpPr>
                <p:nvPr/>
              </p:nvSpPr>
              <p:spPr bwMode="auto">
                <a:xfrm>
                  <a:off x="1225" y="1987"/>
                  <a:ext cx="36" cy="58"/>
                </a:xfrm>
                <a:custGeom>
                  <a:avLst/>
                  <a:gdLst>
                    <a:gd name="T0" fmla="*/ 1 w 72"/>
                    <a:gd name="T1" fmla="*/ 0 h 118"/>
                    <a:gd name="T2" fmla="*/ 0 w 72"/>
                    <a:gd name="T3" fmla="*/ 10 h 118"/>
                    <a:gd name="T4" fmla="*/ 2 w 72"/>
                    <a:gd name="T5" fmla="*/ 12 h 118"/>
                    <a:gd name="T6" fmla="*/ 3 w 72"/>
                    <a:gd name="T7" fmla="*/ 18 h 118"/>
                    <a:gd name="T8" fmla="*/ 9 w 72"/>
                    <a:gd name="T9" fmla="*/ 18 h 118"/>
                    <a:gd name="T10" fmla="*/ 10 w 72"/>
                    <a:gd name="T11" fmla="*/ 25 h 118"/>
                    <a:gd name="T12" fmla="*/ 12 w 72"/>
                    <a:gd name="T13" fmla="*/ 29 h 118"/>
                    <a:gd name="T14" fmla="*/ 18 w 72"/>
                    <a:gd name="T15" fmla="*/ 11 h 118"/>
                    <a:gd name="T16" fmla="*/ 1 w 72"/>
                    <a:gd name="T17" fmla="*/ 0 h 118"/>
                    <a:gd name="T18" fmla="*/ 1 w 72"/>
                    <a:gd name="T19" fmla="*/ 0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2"/>
                    <a:gd name="T31" fmla="*/ 0 h 118"/>
                    <a:gd name="T32" fmla="*/ 72 w 72"/>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2" h="118">
                      <a:moveTo>
                        <a:pt x="7" y="0"/>
                      </a:moveTo>
                      <a:lnTo>
                        <a:pt x="0" y="42"/>
                      </a:lnTo>
                      <a:lnTo>
                        <a:pt x="9" y="50"/>
                      </a:lnTo>
                      <a:lnTo>
                        <a:pt x="13" y="76"/>
                      </a:lnTo>
                      <a:lnTo>
                        <a:pt x="36" y="76"/>
                      </a:lnTo>
                      <a:lnTo>
                        <a:pt x="40" y="101"/>
                      </a:lnTo>
                      <a:lnTo>
                        <a:pt x="51" y="118"/>
                      </a:lnTo>
                      <a:lnTo>
                        <a:pt x="72" y="46"/>
                      </a:lnTo>
                      <a:lnTo>
                        <a:pt x="7" y="0"/>
                      </a:lnTo>
                      <a:close/>
                    </a:path>
                  </a:pathLst>
                </a:custGeom>
                <a:solidFill>
                  <a:srgbClr val="FFB5A8"/>
                </a:solidFill>
                <a:ln w="9525">
                  <a:noFill/>
                  <a:round/>
                  <a:headEnd/>
                  <a:tailEnd/>
                </a:ln>
              </p:spPr>
              <p:txBody>
                <a:bodyPr/>
                <a:lstStyle/>
                <a:p>
                  <a:endParaRPr lang="en-US"/>
                </a:p>
              </p:txBody>
            </p:sp>
            <p:sp>
              <p:nvSpPr>
                <p:cNvPr id="20592" name="Freeform 105"/>
                <p:cNvSpPr>
                  <a:spLocks/>
                </p:cNvSpPr>
                <p:nvPr/>
              </p:nvSpPr>
              <p:spPr bwMode="auto">
                <a:xfrm>
                  <a:off x="1225" y="1975"/>
                  <a:ext cx="43" cy="64"/>
                </a:xfrm>
                <a:custGeom>
                  <a:avLst/>
                  <a:gdLst>
                    <a:gd name="T0" fmla="*/ 4 w 85"/>
                    <a:gd name="T1" fmla="*/ 0 h 128"/>
                    <a:gd name="T2" fmla="*/ 0 w 85"/>
                    <a:gd name="T3" fmla="*/ 8 h 128"/>
                    <a:gd name="T4" fmla="*/ 7 w 85"/>
                    <a:gd name="T5" fmla="*/ 11 h 128"/>
                    <a:gd name="T6" fmla="*/ 2 w 85"/>
                    <a:gd name="T7" fmla="*/ 17 h 128"/>
                    <a:gd name="T8" fmla="*/ 5 w 85"/>
                    <a:gd name="T9" fmla="*/ 18 h 128"/>
                    <a:gd name="T10" fmla="*/ 5 w 85"/>
                    <a:gd name="T11" fmla="*/ 23 h 128"/>
                    <a:gd name="T12" fmla="*/ 12 w 85"/>
                    <a:gd name="T13" fmla="*/ 24 h 128"/>
                    <a:gd name="T14" fmla="*/ 14 w 85"/>
                    <a:gd name="T15" fmla="*/ 32 h 128"/>
                    <a:gd name="T16" fmla="*/ 22 w 85"/>
                    <a:gd name="T17" fmla="*/ 22 h 128"/>
                    <a:gd name="T18" fmla="*/ 22 w 85"/>
                    <a:gd name="T19" fmla="*/ 9 h 128"/>
                    <a:gd name="T20" fmla="*/ 4 w 85"/>
                    <a:gd name="T21" fmla="*/ 0 h 128"/>
                    <a:gd name="T22" fmla="*/ 4 w 85"/>
                    <a:gd name="T23" fmla="*/ 0 h 1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128"/>
                    <a:gd name="T38" fmla="*/ 85 w 85"/>
                    <a:gd name="T39" fmla="*/ 128 h 1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128">
                      <a:moveTo>
                        <a:pt x="15" y="0"/>
                      </a:moveTo>
                      <a:lnTo>
                        <a:pt x="0" y="33"/>
                      </a:lnTo>
                      <a:lnTo>
                        <a:pt x="25" y="44"/>
                      </a:lnTo>
                      <a:lnTo>
                        <a:pt x="7" y="69"/>
                      </a:lnTo>
                      <a:lnTo>
                        <a:pt x="17" y="74"/>
                      </a:lnTo>
                      <a:lnTo>
                        <a:pt x="17" y="95"/>
                      </a:lnTo>
                      <a:lnTo>
                        <a:pt x="46" y="99"/>
                      </a:lnTo>
                      <a:lnTo>
                        <a:pt x="55" y="128"/>
                      </a:lnTo>
                      <a:lnTo>
                        <a:pt x="85" y="88"/>
                      </a:lnTo>
                      <a:lnTo>
                        <a:pt x="85" y="36"/>
                      </a:lnTo>
                      <a:lnTo>
                        <a:pt x="15" y="0"/>
                      </a:lnTo>
                      <a:close/>
                    </a:path>
                  </a:pathLst>
                </a:custGeom>
                <a:solidFill>
                  <a:srgbClr val="C7695C"/>
                </a:solidFill>
                <a:ln w="9525">
                  <a:noFill/>
                  <a:round/>
                  <a:headEnd/>
                  <a:tailEnd/>
                </a:ln>
              </p:spPr>
              <p:txBody>
                <a:bodyPr/>
                <a:lstStyle/>
                <a:p>
                  <a:endParaRPr lang="en-US"/>
                </a:p>
              </p:txBody>
            </p:sp>
            <p:sp>
              <p:nvSpPr>
                <p:cNvPr id="20593" name="Freeform 106"/>
                <p:cNvSpPr>
                  <a:spLocks/>
                </p:cNvSpPr>
                <p:nvPr/>
              </p:nvSpPr>
              <p:spPr bwMode="auto">
                <a:xfrm>
                  <a:off x="1248" y="1981"/>
                  <a:ext cx="23" cy="31"/>
                </a:xfrm>
                <a:custGeom>
                  <a:avLst/>
                  <a:gdLst>
                    <a:gd name="T0" fmla="*/ 0 w 45"/>
                    <a:gd name="T1" fmla="*/ 5 h 62"/>
                    <a:gd name="T2" fmla="*/ 0 w 45"/>
                    <a:gd name="T3" fmla="*/ 11 h 62"/>
                    <a:gd name="T4" fmla="*/ 4 w 45"/>
                    <a:gd name="T5" fmla="*/ 13 h 62"/>
                    <a:gd name="T6" fmla="*/ 5 w 45"/>
                    <a:gd name="T7" fmla="*/ 9 h 62"/>
                    <a:gd name="T8" fmla="*/ 7 w 45"/>
                    <a:gd name="T9" fmla="*/ 9 h 62"/>
                    <a:gd name="T10" fmla="*/ 7 w 45"/>
                    <a:gd name="T11" fmla="*/ 16 h 62"/>
                    <a:gd name="T12" fmla="*/ 10 w 45"/>
                    <a:gd name="T13" fmla="*/ 16 h 62"/>
                    <a:gd name="T14" fmla="*/ 12 w 45"/>
                    <a:gd name="T15" fmla="*/ 7 h 62"/>
                    <a:gd name="T16" fmla="*/ 8 w 45"/>
                    <a:gd name="T17" fmla="*/ 0 h 62"/>
                    <a:gd name="T18" fmla="*/ 0 w 45"/>
                    <a:gd name="T19" fmla="*/ 5 h 62"/>
                    <a:gd name="T20" fmla="*/ 0 w 45"/>
                    <a:gd name="T21" fmla="*/ 5 h 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62"/>
                    <a:gd name="T35" fmla="*/ 45 w 45"/>
                    <a:gd name="T36" fmla="*/ 62 h 6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62">
                      <a:moveTo>
                        <a:pt x="0" y="19"/>
                      </a:moveTo>
                      <a:lnTo>
                        <a:pt x="0" y="42"/>
                      </a:lnTo>
                      <a:lnTo>
                        <a:pt x="13" y="49"/>
                      </a:lnTo>
                      <a:lnTo>
                        <a:pt x="19" y="34"/>
                      </a:lnTo>
                      <a:lnTo>
                        <a:pt x="26" y="36"/>
                      </a:lnTo>
                      <a:lnTo>
                        <a:pt x="26" y="62"/>
                      </a:lnTo>
                      <a:lnTo>
                        <a:pt x="39" y="62"/>
                      </a:lnTo>
                      <a:lnTo>
                        <a:pt x="45" y="28"/>
                      </a:lnTo>
                      <a:lnTo>
                        <a:pt x="30" y="0"/>
                      </a:lnTo>
                      <a:lnTo>
                        <a:pt x="0" y="19"/>
                      </a:lnTo>
                      <a:close/>
                    </a:path>
                  </a:pathLst>
                </a:custGeom>
                <a:solidFill>
                  <a:srgbClr val="1A1A1A"/>
                </a:solidFill>
                <a:ln w="9525">
                  <a:noFill/>
                  <a:round/>
                  <a:headEnd/>
                  <a:tailEnd/>
                </a:ln>
              </p:spPr>
              <p:txBody>
                <a:bodyPr/>
                <a:lstStyle/>
                <a:p>
                  <a:endParaRPr lang="en-US"/>
                </a:p>
              </p:txBody>
            </p:sp>
            <p:sp>
              <p:nvSpPr>
                <p:cNvPr id="20594" name="Freeform 107"/>
                <p:cNvSpPr>
                  <a:spLocks/>
                </p:cNvSpPr>
                <p:nvPr/>
              </p:nvSpPr>
              <p:spPr bwMode="auto">
                <a:xfrm>
                  <a:off x="1222" y="1963"/>
                  <a:ext cx="53" cy="38"/>
                </a:xfrm>
                <a:custGeom>
                  <a:avLst/>
                  <a:gdLst>
                    <a:gd name="T0" fmla="*/ 11 w 107"/>
                    <a:gd name="T1" fmla="*/ 0 h 76"/>
                    <a:gd name="T2" fmla="*/ 12 w 107"/>
                    <a:gd name="T3" fmla="*/ 0 h 76"/>
                    <a:gd name="T4" fmla="*/ 14 w 107"/>
                    <a:gd name="T5" fmla="*/ 1 h 76"/>
                    <a:gd name="T6" fmla="*/ 17 w 107"/>
                    <a:gd name="T7" fmla="*/ 1 h 76"/>
                    <a:gd name="T8" fmla="*/ 21 w 107"/>
                    <a:gd name="T9" fmla="*/ 3 h 76"/>
                    <a:gd name="T10" fmla="*/ 22 w 107"/>
                    <a:gd name="T11" fmla="*/ 6 h 76"/>
                    <a:gd name="T12" fmla="*/ 23 w 107"/>
                    <a:gd name="T13" fmla="*/ 10 h 76"/>
                    <a:gd name="T14" fmla="*/ 23 w 107"/>
                    <a:gd name="T15" fmla="*/ 11 h 76"/>
                    <a:gd name="T16" fmla="*/ 24 w 107"/>
                    <a:gd name="T17" fmla="*/ 12 h 76"/>
                    <a:gd name="T18" fmla="*/ 26 w 107"/>
                    <a:gd name="T19" fmla="*/ 15 h 76"/>
                    <a:gd name="T20" fmla="*/ 26 w 107"/>
                    <a:gd name="T21" fmla="*/ 15 h 76"/>
                    <a:gd name="T22" fmla="*/ 26 w 107"/>
                    <a:gd name="T23" fmla="*/ 17 h 76"/>
                    <a:gd name="T24" fmla="*/ 25 w 107"/>
                    <a:gd name="T25" fmla="*/ 18 h 76"/>
                    <a:gd name="T26" fmla="*/ 25 w 107"/>
                    <a:gd name="T27" fmla="*/ 19 h 76"/>
                    <a:gd name="T28" fmla="*/ 23 w 107"/>
                    <a:gd name="T29" fmla="*/ 18 h 76"/>
                    <a:gd name="T30" fmla="*/ 20 w 107"/>
                    <a:gd name="T31" fmla="*/ 18 h 76"/>
                    <a:gd name="T32" fmla="*/ 18 w 107"/>
                    <a:gd name="T33" fmla="*/ 17 h 76"/>
                    <a:gd name="T34" fmla="*/ 16 w 107"/>
                    <a:gd name="T35" fmla="*/ 17 h 76"/>
                    <a:gd name="T36" fmla="*/ 13 w 107"/>
                    <a:gd name="T37" fmla="*/ 15 h 76"/>
                    <a:gd name="T38" fmla="*/ 12 w 107"/>
                    <a:gd name="T39" fmla="*/ 15 h 76"/>
                    <a:gd name="T40" fmla="*/ 9 w 107"/>
                    <a:gd name="T41" fmla="*/ 14 h 76"/>
                    <a:gd name="T42" fmla="*/ 7 w 107"/>
                    <a:gd name="T43" fmla="*/ 13 h 76"/>
                    <a:gd name="T44" fmla="*/ 5 w 107"/>
                    <a:gd name="T45" fmla="*/ 12 h 76"/>
                    <a:gd name="T46" fmla="*/ 3 w 107"/>
                    <a:gd name="T47" fmla="*/ 12 h 76"/>
                    <a:gd name="T48" fmla="*/ 0 w 107"/>
                    <a:gd name="T49" fmla="*/ 11 h 76"/>
                    <a:gd name="T50" fmla="*/ 0 w 107"/>
                    <a:gd name="T51" fmla="*/ 11 h 76"/>
                    <a:gd name="T52" fmla="*/ 11 w 107"/>
                    <a:gd name="T53" fmla="*/ 0 h 76"/>
                    <a:gd name="T54" fmla="*/ 11 w 107"/>
                    <a:gd name="T55" fmla="*/ 0 h 7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7"/>
                    <a:gd name="T85" fmla="*/ 0 h 76"/>
                    <a:gd name="T86" fmla="*/ 107 w 107"/>
                    <a:gd name="T87" fmla="*/ 76 h 7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7" h="76">
                      <a:moveTo>
                        <a:pt x="44" y="0"/>
                      </a:moveTo>
                      <a:lnTo>
                        <a:pt x="48" y="0"/>
                      </a:lnTo>
                      <a:lnTo>
                        <a:pt x="59" y="2"/>
                      </a:lnTo>
                      <a:lnTo>
                        <a:pt x="71" y="7"/>
                      </a:lnTo>
                      <a:lnTo>
                        <a:pt x="86" y="15"/>
                      </a:lnTo>
                      <a:lnTo>
                        <a:pt x="91" y="26"/>
                      </a:lnTo>
                      <a:lnTo>
                        <a:pt x="95" y="38"/>
                      </a:lnTo>
                      <a:lnTo>
                        <a:pt x="95" y="45"/>
                      </a:lnTo>
                      <a:lnTo>
                        <a:pt x="97" y="49"/>
                      </a:lnTo>
                      <a:lnTo>
                        <a:pt x="107" y="60"/>
                      </a:lnTo>
                      <a:lnTo>
                        <a:pt x="107" y="62"/>
                      </a:lnTo>
                      <a:lnTo>
                        <a:pt x="107" y="68"/>
                      </a:lnTo>
                      <a:lnTo>
                        <a:pt x="103" y="72"/>
                      </a:lnTo>
                      <a:lnTo>
                        <a:pt x="101" y="76"/>
                      </a:lnTo>
                      <a:lnTo>
                        <a:pt x="93" y="72"/>
                      </a:lnTo>
                      <a:lnTo>
                        <a:pt x="82" y="70"/>
                      </a:lnTo>
                      <a:lnTo>
                        <a:pt x="72" y="68"/>
                      </a:lnTo>
                      <a:lnTo>
                        <a:pt x="65" y="66"/>
                      </a:lnTo>
                      <a:lnTo>
                        <a:pt x="55" y="62"/>
                      </a:lnTo>
                      <a:lnTo>
                        <a:pt x="48" y="60"/>
                      </a:lnTo>
                      <a:lnTo>
                        <a:pt x="38" y="57"/>
                      </a:lnTo>
                      <a:lnTo>
                        <a:pt x="29" y="55"/>
                      </a:lnTo>
                      <a:lnTo>
                        <a:pt x="21" y="51"/>
                      </a:lnTo>
                      <a:lnTo>
                        <a:pt x="13" y="49"/>
                      </a:lnTo>
                      <a:lnTo>
                        <a:pt x="2" y="47"/>
                      </a:lnTo>
                      <a:lnTo>
                        <a:pt x="0" y="47"/>
                      </a:lnTo>
                      <a:lnTo>
                        <a:pt x="44" y="0"/>
                      </a:lnTo>
                      <a:close/>
                    </a:path>
                  </a:pathLst>
                </a:custGeom>
                <a:solidFill>
                  <a:srgbClr val="CCCCCC"/>
                </a:solidFill>
                <a:ln w="9525">
                  <a:noFill/>
                  <a:round/>
                  <a:headEnd/>
                  <a:tailEnd/>
                </a:ln>
              </p:spPr>
              <p:txBody>
                <a:bodyPr/>
                <a:lstStyle/>
                <a:p>
                  <a:endParaRPr lang="en-US"/>
                </a:p>
              </p:txBody>
            </p:sp>
            <p:sp>
              <p:nvSpPr>
                <p:cNvPr id="20595" name="Freeform 108"/>
                <p:cNvSpPr>
                  <a:spLocks/>
                </p:cNvSpPr>
                <p:nvPr/>
              </p:nvSpPr>
              <p:spPr bwMode="auto">
                <a:xfrm>
                  <a:off x="1212" y="1962"/>
                  <a:ext cx="45" cy="29"/>
                </a:xfrm>
                <a:custGeom>
                  <a:avLst/>
                  <a:gdLst>
                    <a:gd name="T0" fmla="*/ 1 w 92"/>
                    <a:gd name="T1" fmla="*/ 11 h 59"/>
                    <a:gd name="T2" fmla="*/ 14 w 92"/>
                    <a:gd name="T3" fmla="*/ 14 h 59"/>
                    <a:gd name="T4" fmla="*/ 15 w 92"/>
                    <a:gd name="T5" fmla="*/ 11 h 59"/>
                    <a:gd name="T6" fmla="*/ 13 w 92"/>
                    <a:gd name="T7" fmla="*/ 9 h 59"/>
                    <a:gd name="T8" fmla="*/ 13 w 92"/>
                    <a:gd name="T9" fmla="*/ 9 h 59"/>
                    <a:gd name="T10" fmla="*/ 13 w 92"/>
                    <a:gd name="T11" fmla="*/ 8 h 59"/>
                    <a:gd name="T12" fmla="*/ 14 w 92"/>
                    <a:gd name="T13" fmla="*/ 7 h 59"/>
                    <a:gd name="T14" fmla="*/ 16 w 92"/>
                    <a:gd name="T15" fmla="*/ 6 h 59"/>
                    <a:gd name="T16" fmla="*/ 18 w 92"/>
                    <a:gd name="T17" fmla="*/ 5 h 59"/>
                    <a:gd name="T18" fmla="*/ 20 w 92"/>
                    <a:gd name="T19" fmla="*/ 4 h 59"/>
                    <a:gd name="T20" fmla="*/ 22 w 92"/>
                    <a:gd name="T21" fmla="*/ 4 h 59"/>
                    <a:gd name="T22" fmla="*/ 22 w 92"/>
                    <a:gd name="T23" fmla="*/ 4 h 59"/>
                    <a:gd name="T24" fmla="*/ 15 w 92"/>
                    <a:gd name="T25" fmla="*/ 0 h 59"/>
                    <a:gd name="T26" fmla="*/ 13 w 92"/>
                    <a:gd name="T27" fmla="*/ 0 h 59"/>
                    <a:gd name="T28" fmla="*/ 10 w 92"/>
                    <a:gd name="T29" fmla="*/ 2 h 59"/>
                    <a:gd name="T30" fmla="*/ 8 w 92"/>
                    <a:gd name="T31" fmla="*/ 4 h 59"/>
                    <a:gd name="T32" fmla="*/ 6 w 92"/>
                    <a:gd name="T33" fmla="*/ 6 h 59"/>
                    <a:gd name="T34" fmla="*/ 5 w 92"/>
                    <a:gd name="T35" fmla="*/ 7 h 59"/>
                    <a:gd name="T36" fmla="*/ 5 w 92"/>
                    <a:gd name="T37" fmla="*/ 8 h 59"/>
                    <a:gd name="T38" fmla="*/ 0 w 92"/>
                    <a:gd name="T39" fmla="*/ 8 h 59"/>
                    <a:gd name="T40" fmla="*/ 1 w 92"/>
                    <a:gd name="T41" fmla="*/ 11 h 59"/>
                    <a:gd name="T42" fmla="*/ 1 w 92"/>
                    <a:gd name="T43" fmla="*/ 11 h 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2"/>
                    <a:gd name="T67" fmla="*/ 0 h 59"/>
                    <a:gd name="T68" fmla="*/ 92 w 92"/>
                    <a:gd name="T69" fmla="*/ 59 h 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2" h="59">
                      <a:moveTo>
                        <a:pt x="4" y="47"/>
                      </a:moveTo>
                      <a:lnTo>
                        <a:pt x="57" y="59"/>
                      </a:lnTo>
                      <a:lnTo>
                        <a:pt x="63" y="47"/>
                      </a:lnTo>
                      <a:lnTo>
                        <a:pt x="54" y="38"/>
                      </a:lnTo>
                      <a:lnTo>
                        <a:pt x="54" y="36"/>
                      </a:lnTo>
                      <a:lnTo>
                        <a:pt x="54" y="32"/>
                      </a:lnTo>
                      <a:lnTo>
                        <a:pt x="57" y="30"/>
                      </a:lnTo>
                      <a:lnTo>
                        <a:pt x="65" y="26"/>
                      </a:lnTo>
                      <a:lnTo>
                        <a:pt x="73" y="21"/>
                      </a:lnTo>
                      <a:lnTo>
                        <a:pt x="82" y="19"/>
                      </a:lnTo>
                      <a:lnTo>
                        <a:pt x="90" y="17"/>
                      </a:lnTo>
                      <a:lnTo>
                        <a:pt x="92" y="17"/>
                      </a:lnTo>
                      <a:lnTo>
                        <a:pt x="63" y="0"/>
                      </a:lnTo>
                      <a:lnTo>
                        <a:pt x="55" y="0"/>
                      </a:lnTo>
                      <a:lnTo>
                        <a:pt x="42" y="11"/>
                      </a:lnTo>
                      <a:lnTo>
                        <a:pt x="33" y="17"/>
                      </a:lnTo>
                      <a:lnTo>
                        <a:pt x="27" y="24"/>
                      </a:lnTo>
                      <a:lnTo>
                        <a:pt x="21" y="30"/>
                      </a:lnTo>
                      <a:lnTo>
                        <a:pt x="21" y="32"/>
                      </a:lnTo>
                      <a:lnTo>
                        <a:pt x="0" y="32"/>
                      </a:lnTo>
                      <a:lnTo>
                        <a:pt x="4" y="47"/>
                      </a:lnTo>
                      <a:close/>
                    </a:path>
                  </a:pathLst>
                </a:custGeom>
                <a:solidFill>
                  <a:srgbClr val="FFFFFF"/>
                </a:solidFill>
                <a:ln w="9525">
                  <a:noFill/>
                  <a:round/>
                  <a:headEnd/>
                  <a:tailEnd/>
                </a:ln>
              </p:spPr>
              <p:txBody>
                <a:bodyPr/>
                <a:lstStyle/>
                <a:p>
                  <a:endParaRPr lang="en-US"/>
                </a:p>
              </p:txBody>
            </p:sp>
            <p:sp>
              <p:nvSpPr>
                <p:cNvPr id="20596" name="Freeform 109"/>
                <p:cNvSpPr>
                  <a:spLocks/>
                </p:cNvSpPr>
                <p:nvPr/>
              </p:nvSpPr>
              <p:spPr bwMode="auto">
                <a:xfrm>
                  <a:off x="1168" y="2093"/>
                  <a:ext cx="72" cy="64"/>
                </a:xfrm>
                <a:custGeom>
                  <a:avLst/>
                  <a:gdLst>
                    <a:gd name="T0" fmla="*/ 5 w 144"/>
                    <a:gd name="T1" fmla="*/ 0 h 127"/>
                    <a:gd name="T2" fmla="*/ 36 w 144"/>
                    <a:gd name="T3" fmla="*/ 16 h 127"/>
                    <a:gd name="T4" fmla="*/ 0 w 144"/>
                    <a:gd name="T5" fmla="*/ 32 h 127"/>
                    <a:gd name="T6" fmla="*/ 5 w 144"/>
                    <a:gd name="T7" fmla="*/ 0 h 127"/>
                    <a:gd name="T8" fmla="*/ 5 w 144"/>
                    <a:gd name="T9" fmla="*/ 0 h 127"/>
                    <a:gd name="T10" fmla="*/ 0 60000 65536"/>
                    <a:gd name="T11" fmla="*/ 0 60000 65536"/>
                    <a:gd name="T12" fmla="*/ 0 60000 65536"/>
                    <a:gd name="T13" fmla="*/ 0 60000 65536"/>
                    <a:gd name="T14" fmla="*/ 0 60000 65536"/>
                    <a:gd name="T15" fmla="*/ 0 w 144"/>
                    <a:gd name="T16" fmla="*/ 0 h 127"/>
                    <a:gd name="T17" fmla="*/ 144 w 144"/>
                    <a:gd name="T18" fmla="*/ 127 h 127"/>
                  </a:gdLst>
                  <a:ahLst/>
                  <a:cxnLst>
                    <a:cxn ang="T10">
                      <a:pos x="T0" y="T1"/>
                    </a:cxn>
                    <a:cxn ang="T11">
                      <a:pos x="T2" y="T3"/>
                    </a:cxn>
                    <a:cxn ang="T12">
                      <a:pos x="T4" y="T5"/>
                    </a:cxn>
                    <a:cxn ang="T13">
                      <a:pos x="T6" y="T7"/>
                    </a:cxn>
                    <a:cxn ang="T14">
                      <a:pos x="T8" y="T9"/>
                    </a:cxn>
                  </a:cxnLst>
                  <a:rect l="T15" t="T16" r="T17" b="T18"/>
                  <a:pathLst>
                    <a:path w="144" h="127">
                      <a:moveTo>
                        <a:pt x="19" y="0"/>
                      </a:moveTo>
                      <a:lnTo>
                        <a:pt x="144" y="63"/>
                      </a:lnTo>
                      <a:lnTo>
                        <a:pt x="0" y="127"/>
                      </a:lnTo>
                      <a:lnTo>
                        <a:pt x="19" y="0"/>
                      </a:lnTo>
                      <a:close/>
                    </a:path>
                  </a:pathLst>
                </a:custGeom>
                <a:solidFill>
                  <a:srgbClr val="FFD119"/>
                </a:solidFill>
                <a:ln w="9525">
                  <a:noFill/>
                  <a:round/>
                  <a:headEnd/>
                  <a:tailEnd/>
                </a:ln>
              </p:spPr>
              <p:txBody>
                <a:bodyPr/>
                <a:lstStyle/>
                <a:p>
                  <a:endParaRPr lang="en-US"/>
                </a:p>
              </p:txBody>
            </p:sp>
            <p:sp>
              <p:nvSpPr>
                <p:cNvPr id="20597" name="Freeform 110"/>
                <p:cNvSpPr>
                  <a:spLocks/>
                </p:cNvSpPr>
                <p:nvPr/>
              </p:nvSpPr>
              <p:spPr bwMode="auto">
                <a:xfrm>
                  <a:off x="965" y="2024"/>
                  <a:ext cx="236" cy="299"/>
                </a:xfrm>
                <a:custGeom>
                  <a:avLst/>
                  <a:gdLst>
                    <a:gd name="T0" fmla="*/ 56 w 473"/>
                    <a:gd name="T1" fmla="*/ 24 h 599"/>
                    <a:gd name="T2" fmla="*/ 57 w 473"/>
                    <a:gd name="T3" fmla="*/ 79 h 599"/>
                    <a:gd name="T4" fmla="*/ 0 w 473"/>
                    <a:gd name="T5" fmla="*/ 56 h 599"/>
                    <a:gd name="T6" fmla="*/ 57 w 473"/>
                    <a:gd name="T7" fmla="*/ 87 h 599"/>
                    <a:gd name="T8" fmla="*/ 57 w 473"/>
                    <a:gd name="T9" fmla="*/ 149 h 599"/>
                    <a:gd name="T10" fmla="*/ 117 w 473"/>
                    <a:gd name="T11" fmla="*/ 111 h 599"/>
                    <a:gd name="T12" fmla="*/ 118 w 473"/>
                    <a:gd name="T13" fmla="*/ 58 h 599"/>
                    <a:gd name="T14" fmla="*/ 111 w 473"/>
                    <a:gd name="T15" fmla="*/ 60 h 599"/>
                    <a:gd name="T16" fmla="*/ 111 w 473"/>
                    <a:gd name="T17" fmla="*/ 0 h 599"/>
                    <a:gd name="T18" fmla="*/ 56 w 473"/>
                    <a:gd name="T19" fmla="*/ 24 h 599"/>
                    <a:gd name="T20" fmla="*/ 56 w 473"/>
                    <a:gd name="T21" fmla="*/ 24 h 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73"/>
                    <a:gd name="T34" fmla="*/ 0 h 599"/>
                    <a:gd name="T35" fmla="*/ 473 w 473"/>
                    <a:gd name="T36" fmla="*/ 599 h 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73" h="599">
                      <a:moveTo>
                        <a:pt x="226" y="97"/>
                      </a:moveTo>
                      <a:lnTo>
                        <a:pt x="228" y="316"/>
                      </a:lnTo>
                      <a:lnTo>
                        <a:pt x="0" y="224"/>
                      </a:lnTo>
                      <a:lnTo>
                        <a:pt x="230" y="350"/>
                      </a:lnTo>
                      <a:lnTo>
                        <a:pt x="228" y="599"/>
                      </a:lnTo>
                      <a:lnTo>
                        <a:pt x="468" y="445"/>
                      </a:lnTo>
                      <a:lnTo>
                        <a:pt x="473" y="234"/>
                      </a:lnTo>
                      <a:lnTo>
                        <a:pt x="447" y="242"/>
                      </a:lnTo>
                      <a:lnTo>
                        <a:pt x="447" y="0"/>
                      </a:lnTo>
                      <a:lnTo>
                        <a:pt x="226" y="97"/>
                      </a:lnTo>
                      <a:close/>
                    </a:path>
                  </a:pathLst>
                </a:custGeom>
                <a:solidFill>
                  <a:srgbClr val="B34D1A"/>
                </a:solidFill>
                <a:ln w="9525">
                  <a:noFill/>
                  <a:round/>
                  <a:headEnd/>
                  <a:tailEnd/>
                </a:ln>
              </p:spPr>
              <p:txBody>
                <a:bodyPr/>
                <a:lstStyle/>
                <a:p>
                  <a:endParaRPr lang="en-US"/>
                </a:p>
              </p:txBody>
            </p:sp>
            <p:sp>
              <p:nvSpPr>
                <p:cNvPr id="20598" name="Freeform 111"/>
                <p:cNvSpPr>
                  <a:spLocks/>
                </p:cNvSpPr>
                <p:nvPr/>
              </p:nvSpPr>
              <p:spPr bwMode="auto">
                <a:xfrm>
                  <a:off x="962" y="1998"/>
                  <a:ext cx="226" cy="72"/>
                </a:xfrm>
                <a:custGeom>
                  <a:avLst/>
                  <a:gdLst>
                    <a:gd name="T0" fmla="*/ 0 w 453"/>
                    <a:gd name="T1" fmla="*/ 5 h 144"/>
                    <a:gd name="T2" fmla="*/ 15 w 453"/>
                    <a:gd name="T3" fmla="*/ 0 h 144"/>
                    <a:gd name="T4" fmla="*/ 113 w 453"/>
                    <a:gd name="T5" fmla="*/ 11 h 144"/>
                    <a:gd name="T6" fmla="*/ 58 w 453"/>
                    <a:gd name="T7" fmla="*/ 36 h 144"/>
                    <a:gd name="T8" fmla="*/ 0 w 453"/>
                    <a:gd name="T9" fmla="*/ 5 h 144"/>
                    <a:gd name="T10" fmla="*/ 0 w 453"/>
                    <a:gd name="T11" fmla="*/ 5 h 144"/>
                    <a:gd name="T12" fmla="*/ 0 60000 65536"/>
                    <a:gd name="T13" fmla="*/ 0 60000 65536"/>
                    <a:gd name="T14" fmla="*/ 0 60000 65536"/>
                    <a:gd name="T15" fmla="*/ 0 60000 65536"/>
                    <a:gd name="T16" fmla="*/ 0 60000 65536"/>
                    <a:gd name="T17" fmla="*/ 0 60000 65536"/>
                    <a:gd name="T18" fmla="*/ 0 w 453"/>
                    <a:gd name="T19" fmla="*/ 0 h 144"/>
                    <a:gd name="T20" fmla="*/ 453 w 453"/>
                    <a:gd name="T21" fmla="*/ 144 h 144"/>
                  </a:gdLst>
                  <a:ahLst/>
                  <a:cxnLst>
                    <a:cxn ang="T12">
                      <a:pos x="T0" y="T1"/>
                    </a:cxn>
                    <a:cxn ang="T13">
                      <a:pos x="T2" y="T3"/>
                    </a:cxn>
                    <a:cxn ang="T14">
                      <a:pos x="T4" y="T5"/>
                    </a:cxn>
                    <a:cxn ang="T15">
                      <a:pos x="T6" y="T7"/>
                    </a:cxn>
                    <a:cxn ang="T16">
                      <a:pos x="T8" y="T9"/>
                    </a:cxn>
                    <a:cxn ang="T17">
                      <a:pos x="T10" y="T11"/>
                    </a:cxn>
                  </a:cxnLst>
                  <a:rect l="T18" t="T19" r="T20" b="T21"/>
                  <a:pathLst>
                    <a:path w="453" h="144">
                      <a:moveTo>
                        <a:pt x="0" y="19"/>
                      </a:moveTo>
                      <a:lnTo>
                        <a:pt x="63" y="0"/>
                      </a:lnTo>
                      <a:lnTo>
                        <a:pt x="453" y="47"/>
                      </a:lnTo>
                      <a:lnTo>
                        <a:pt x="232" y="144"/>
                      </a:lnTo>
                      <a:lnTo>
                        <a:pt x="0" y="19"/>
                      </a:lnTo>
                      <a:close/>
                    </a:path>
                  </a:pathLst>
                </a:custGeom>
                <a:solidFill>
                  <a:srgbClr val="FFCC80"/>
                </a:solidFill>
                <a:ln w="9525">
                  <a:noFill/>
                  <a:round/>
                  <a:headEnd/>
                  <a:tailEnd/>
                </a:ln>
              </p:spPr>
              <p:txBody>
                <a:bodyPr/>
                <a:lstStyle/>
                <a:p>
                  <a:endParaRPr lang="en-US"/>
                </a:p>
              </p:txBody>
            </p:sp>
            <p:sp>
              <p:nvSpPr>
                <p:cNvPr id="20599" name="Freeform 112"/>
                <p:cNvSpPr>
                  <a:spLocks/>
                </p:cNvSpPr>
                <p:nvPr/>
              </p:nvSpPr>
              <p:spPr bwMode="auto">
                <a:xfrm>
                  <a:off x="954" y="2132"/>
                  <a:ext cx="155" cy="72"/>
                </a:xfrm>
                <a:custGeom>
                  <a:avLst/>
                  <a:gdLst>
                    <a:gd name="T0" fmla="*/ 5 w 310"/>
                    <a:gd name="T1" fmla="*/ 0 h 144"/>
                    <a:gd name="T2" fmla="*/ 0 w 310"/>
                    <a:gd name="T3" fmla="*/ 3 h 144"/>
                    <a:gd name="T4" fmla="*/ 61 w 310"/>
                    <a:gd name="T5" fmla="*/ 36 h 144"/>
                    <a:gd name="T6" fmla="*/ 78 w 310"/>
                    <a:gd name="T7" fmla="*/ 28 h 144"/>
                    <a:gd name="T8" fmla="*/ 61 w 310"/>
                    <a:gd name="T9" fmla="*/ 30 h 144"/>
                    <a:gd name="T10" fmla="*/ 5 w 310"/>
                    <a:gd name="T11" fmla="*/ 0 h 144"/>
                    <a:gd name="T12" fmla="*/ 5 w 310"/>
                    <a:gd name="T13" fmla="*/ 0 h 144"/>
                    <a:gd name="T14" fmla="*/ 0 60000 65536"/>
                    <a:gd name="T15" fmla="*/ 0 60000 65536"/>
                    <a:gd name="T16" fmla="*/ 0 60000 65536"/>
                    <a:gd name="T17" fmla="*/ 0 60000 65536"/>
                    <a:gd name="T18" fmla="*/ 0 60000 65536"/>
                    <a:gd name="T19" fmla="*/ 0 60000 65536"/>
                    <a:gd name="T20" fmla="*/ 0 60000 65536"/>
                    <a:gd name="T21" fmla="*/ 0 w 310"/>
                    <a:gd name="T22" fmla="*/ 0 h 144"/>
                    <a:gd name="T23" fmla="*/ 310 w 310"/>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0" h="144">
                      <a:moveTo>
                        <a:pt x="21" y="0"/>
                      </a:moveTo>
                      <a:lnTo>
                        <a:pt x="0" y="15"/>
                      </a:lnTo>
                      <a:lnTo>
                        <a:pt x="247" y="144"/>
                      </a:lnTo>
                      <a:lnTo>
                        <a:pt x="310" y="114"/>
                      </a:lnTo>
                      <a:lnTo>
                        <a:pt x="247" y="120"/>
                      </a:lnTo>
                      <a:lnTo>
                        <a:pt x="21" y="0"/>
                      </a:lnTo>
                      <a:close/>
                    </a:path>
                  </a:pathLst>
                </a:custGeom>
                <a:solidFill>
                  <a:srgbClr val="FFCC80"/>
                </a:solidFill>
                <a:ln w="9525">
                  <a:noFill/>
                  <a:round/>
                  <a:headEnd/>
                  <a:tailEnd/>
                </a:ln>
              </p:spPr>
              <p:txBody>
                <a:bodyPr/>
                <a:lstStyle/>
                <a:p>
                  <a:endParaRPr lang="en-US"/>
                </a:p>
              </p:txBody>
            </p:sp>
            <p:sp>
              <p:nvSpPr>
                <p:cNvPr id="20600" name="Freeform 113"/>
                <p:cNvSpPr>
                  <a:spLocks/>
                </p:cNvSpPr>
                <p:nvPr/>
              </p:nvSpPr>
              <p:spPr bwMode="auto">
                <a:xfrm>
                  <a:off x="1849" y="1936"/>
                  <a:ext cx="169" cy="98"/>
                </a:xfrm>
                <a:custGeom>
                  <a:avLst/>
                  <a:gdLst>
                    <a:gd name="T0" fmla="*/ 37 w 336"/>
                    <a:gd name="T1" fmla="*/ 14 h 196"/>
                    <a:gd name="T2" fmla="*/ 0 w 336"/>
                    <a:gd name="T3" fmla="*/ 49 h 196"/>
                    <a:gd name="T4" fmla="*/ 59 w 336"/>
                    <a:gd name="T5" fmla="*/ 33 h 196"/>
                    <a:gd name="T6" fmla="*/ 85 w 336"/>
                    <a:gd name="T7" fmla="*/ 0 h 196"/>
                    <a:gd name="T8" fmla="*/ 37 w 336"/>
                    <a:gd name="T9" fmla="*/ 14 h 196"/>
                    <a:gd name="T10" fmla="*/ 37 w 336"/>
                    <a:gd name="T11" fmla="*/ 14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2"/>
                      </a:lnTo>
                      <a:lnTo>
                        <a:pt x="336" y="0"/>
                      </a:lnTo>
                      <a:lnTo>
                        <a:pt x="148" y="57"/>
                      </a:lnTo>
                      <a:close/>
                    </a:path>
                  </a:pathLst>
                </a:custGeom>
                <a:solidFill>
                  <a:srgbClr val="8F2900"/>
                </a:solidFill>
                <a:ln w="9525">
                  <a:noFill/>
                  <a:round/>
                  <a:headEnd/>
                  <a:tailEnd/>
                </a:ln>
              </p:spPr>
              <p:txBody>
                <a:bodyPr/>
                <a:lstStyle/>
                <a:p>
                  <a:endParaRPr lang="en-US"/>
                </a:p>
              </p:txBody>
            </p:sp>
            <p:sp>
              <p:nvSpPr>
                <p:cNvPr id="20601" name="Freeform 114"/>
                <p:cNvSpPr>
                  <a:spLocks/>
                </p:cNvSpPr>
                <p:nvPr/>
              </p:nvSpPr>
              <p:spPr bwMode="auto">
                <a:xfrm>
                  <a:off x="1786" y="1860"/>
                  <a:ext cx="167" cy="169"/>
                </a:xfrm>
                <a:custGeom>
                  <a:avLst/>
                  <a:gdLst>
                    <a:gd name="T0" fmla="*/ 38 w 335"/>
                    <a:gd name="T1" fmla="*/ 0 h 339"/>
                    <a:gd name="T2" fmla="*/ 0 w 335"/>
                    <a:gd name="T3" fmla="*/ 43 h 339"/>
                    <a:gd name="T4" fmla="*/ 31 w 335"/>
                    <a:gd name="T5" fmla="*/ 84 h 339"/>
                    <a:gd name="T6" fmla="*/ 83 w 335"/>
                    <a:gd name="T7" fmla="*/ 28 h 339"/>
                    <a:gd name="T8" fmla="*/ 38 w 335"/>
                    <a:gd name="T9" fmla="*/ 0 h 339"/>
                    <a:gd name="T10" fmla="*/ 38 w 335"/>
                    <a:gd name="T11" fmla="*/ 0 h 339"/>
                    <a:gd name="T12" fmla="*/ 0 60000 65536"/>
                    <a:gd name="T13" fmla="*/ 0 60000 65536"/>
                    <a:gd name="T14" fmla="*/ 0 60000 65536"/>
                    <a:gd name="T15" fmla="*/ 0 60000 65536"/>
                    <a:gd name="T16" fmla="*/ 0 60000 65536"/>
                    <a:gd name="T17" fmla="*/ 0 60000 65536"/>
                    <a:gd name="T18" fmla="*/ 0 w 335"/>
                    <a:gd name="T19" fmla="*/ 0 h 339"/>
                    <a:gd name="T20" fmla="*/ 335 w 335"/>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335" h="339">
                      <a:moveTo>
                        <a:pt x="154" y="0"/>
                      </a:moveTo>
                      <a:lnTo>
                        <a:pt x="0" y="173"/>
                      </a:lnTo>
                      <a:lnTo>
                        <a:pt x="124" y="339"/>
                      </a:lnTo>
                      <a:lnTo>
                        <a:pt x="335" y="113"/>
                      </a:lnTo>
                      <a:lnTo>
                        <a:pt x="154" y="0"/>
                      </a:lnTo>
                      <a:close/>
                    </a:path>
                  </a:pathLst>
                </a:custGeom>
                <a:solidFill>
                  <a:srgbClr val="FFCC80"/>
                </a:solidFill>
                <a:ln w="9525">
                  <a:noFill/>
                  <a:round/>
                  <a:headEnd/>
                  <a:tailEnd/>
                </a:ln>
              </p:spPr>
              <p:txBody>
                <a:bodyPr/>
                <a:lstStyle/>
                <a:p>
                  <a:endParaRPr lang="en-US"/>
                </a:p>
              </p:txBody>
            </p:sp>
            <p:sp>
              <p:nvSpPr>
                <p:cNvPr id="20602" name="Freeform 115"/>
                <p:cNvSpPr>
                  <a:spLocks/>
                </p:cNvSpPr>
                <p:nvPr/>
              </p:nvSpPr>
              <p:spPr bwMode="auto">
                <a:xfrm>
                  <a:off x="1808" y="1847"/>
                  <a:ext cx="210" cy="187"/>
                </a:xfrm>
                <a:custGeom>
                  <a:avLst/>
                  <a:gdLst>
                    <a:gd name="T0" fmla="*/ 50 w 418"/>
                    <a:gd name="T1" fmla="*/ 45 h 374"/>
                    <a:gd name="T2" fmla="*/ 0 w 418"/>
                    <a:gd name="T3" fmla="*/ 62 h 374"/>
                    <a:gd name="T4" fmla="*/ 4 w 418"/>
                    <a:gd name="T5" fmla="*/ 70 h 374"/>
                    <a:gd name="T6" fmla="*/ 25 w 418"/>
                    <a:gd name="T7" fmla="*/ 73 h 374"/>
                    <a:gd name="T8" fmla="*/ 14 w 418"/>
                    <a:gd name="T9" fmla="*/ 85 h 374"/>
                    <a:gd name="T10" fmla="*/ 21 w 418"/>
                    <a:gd name="T11" fmla="*/ 94 h 374"/>
                    <a:gd name="T12" fmla="*/ 59 w 418"/>
                    <a:gd name="T13" fmla="*/ 58 h 374"/>
                    <a:gd name="T14" fmla="*/ 106 w 418"/>
                    <a:gd name="T15" fmla="*/ 46 h 374"/>
                    <a:gd name="T16" fmla="*/ 79 w 418"/>
                    <a:gd name="T17" fmla="*/ 0 h 374"/>
                    <a:gd name="T18" fmla="*/ 27 w 418"/>
                    <a:gd name="T19" fmla="*/ 6 h 374"/>
                    <a:gd name="T20" fmla="*/ 50 w 418"/>
                    <a:gd name="T21" fmla="*/ 45 h 374"/>
                    <a:gd name="T22" fmla="*/ 50 w 418"/>
                    <a:gd name="T23" fmla="*/ 45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4"/>
                    <a:gd name="T38" fmla="*/ 418 w 418"/>
                    <a:gd name="T39" fmla="*/ 374 h 37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4">
                      <a:moveTo>
                        <a:pt x="200" y="178"/>
                      </a:moveTo>
                      <a:lnTo>
                        <a:pt x="0" y="251"/>
                      </a:lnTo>
                      <a:lnTo>
                        <a:pt x="15" y="279"/>
                      </a:lnTo>
                      <a:lnTo>
                        <a:pt x="99" y="289"/>
                      </a:lnTo>
                      <a:lnTo>
                        <a:pt x="55" y="340"/>
                      </a:lnTo>
                      <a:lnTo>
                        <a:pt x="82" y="374"/>
                      </a:lnTo>
                      <a:lnTo>
                        <a:pt x="232" y="232"/>
                      </a:lnTo>
                      <a:lnTo>
                        <a:pt x="418" y="182"/>
                      </a:lnTo>
                      <a:lnTo>
                        <a:pt x="315" y="0"/>
                      </a:lnTo>
                      <a:lnTo>
                        <a:pt x="106" y="23"/>
                      </a:lnTo>
                      <a:lnTo>
                        <a:pt x="200" y="178"/>
                      </a:lnTo>
                      <a:close/>
                    </a:path>
                  </a:pathLst>
                </a:custGeom>
                <a:solidFill>
                  <a:srgbClr val="E68033"/>
                </a:solidFill>
                <a:ln w="9525">
                  <a:noFill/>
                  <a:round/>
                  <a:headEnd/>
                  <a:tailEnd/>
                </a:ln>
              </p:spPr>
              <p:txBody>
                <a:bodyPr/>
                <a:lstStyle/>
                <a:p>
                  <a:endParaRPr lang="en-US"/>
                </a:p>
              </p:txBody>
            </p:sp>
            <p:sp>
              <p:nvSpPr>
                <p:cNvPr id="20603" name="Freeform 116"/>
                <p:cNvSpPr>
                  <a:spLocks/>
                </p:cNvSpPr>
                <p:nvPr/>
              </p:nvSpPr>
              <p:spPr bwMode="auto">
                <a:xfrm>
                  <a:off x="1888" y="2072"/>
                  <a:ext cx="127" cy="354"/>
                </a:xfrm>
                <a:custGeom>
                  <a:avLst/>
                  <a:gdLst>
                    <a:gd name="T0" fmla="*/ 0 w 252"/>
                    <a:gd name="T1" fmla="*/ 7 h 709"/>
                    <a:gd name="T2" fmla="*/ 24 w 252"/>
                    <a:gd name="T3" fmla="*/ 46 h 709"/>
                    <a:gd name="T4" fmla="*/ 24 w 252"/>
                    <a:gd name="T5" fmla="*/ 50 h 709"/>
                    <a:gd name="T6" fmla="*/ 25 w 252"/>
                    <a:gd name="T7" fmla="*/ 56 h 709"/>
                    <a:gd name="T8" fmla="*/ 25 w 252"/>
                    <a:gd name="T9" fmla="*/ 63 h 709"/>
                    <a:gd name="T10" fmla="*/ 27 w 252"/>
                    <a:gd name="T11" fmla="*/ 70 h 709"/>
                    <a:gd name="T12" fmla="*/ 29 w 252"/>
                    <a:gd name="T13" fmla="*/ 75 h 709"/>
                    <a:gd name="T14" fmla="*/ 32 w 252"/>
                    <a:gd name="T15" fmla="*/ 80 h 709"/>
                    <a:gd name="T16" fmla="*/ 32 w 252"/>
                    <a:gd name="T17" fmla="*/ 81 h 709"/>
                    <a:gd name="T18" fmla="*/ 31 w 252"/>
                    <a:gd name="T19" fmla="*/ 85 h 709"/>
                    <a:gd name="T20" fmla="*/ 30 w 252"/>
                    <a:gd name="T21" fmla="*/ 90 h 709"/>
                    <a:gd name="T22" fmla="*/ 28 w 252"/>
                    <a:gd name="T23" fmla="*/ 96 h 709"/>
                    <a:gd name="T24" fmla="*/ 27 w 252"/>
                    <a:gd name="T25" fmla="*/ 102 h 709"/>
                    <a:gd name="T26" fmla="*/ 25 w 252"/>
                    <a:gd name="T27" fmla="*/ 107 h 709"/>
                    <a:gd name="T28" fmla="*/ 25 w 252"/>
                    <a:gd name="T29" fmla="*/ 112 h 709"/>
                    <a:gd name="T30" fmla="*/ 24 w 252"/>
                    <a:gd name="T31" fmla="*/ 116 h 709"/>
                    <a:gd name="T32" fmla="*/ 23 w 252"/>
                    <a:gd name="T33" fmla="*/ 121 h 709"/>
                    <a:gd name="T34" fmla="*/ 21 w 252"/>
                    <a:gd name="T35" fmla="*/ 126 h 709"/>
                    <a:gd name="T36" fmla="*/ 20 w 252"/>
                    <a:gd name="T37" fmla="*/ 131 h 709"/>
                    <a:gd name="T38" fmla="*/ 19 w 252"/>
                    <a:gd name="T39" fmla="*/ 136 h 709"/>
                    <a:gd name="T40" fmla="*/ 18 w 252"/>
                    <a:gd name="T41" fmla="*/ 141 h 709"/>
                    <a:gd name="T42" fmla="*/ 16 w 252"/>
                    <a:gd name="T43" fmla="*/ 146 h 709"/>
                    <a:gd name="T44" fmla="*/ 15 w 252"/>
                    <a:gd name="T45" fmla="*/ 152 h 709"/>
                    <a:gd name="T46" fmla="*/ 14 w 252"/>
                    <a:gd name="T47" fmla="*/ 158 h 709"/>
                    <a:gd name="T48" fmla="*/ 12 w 252"/>
                    <a:gd name="T49" fmla="*/ 166 h 709"/>
                    <a:gd name="T50" fmla="*/ 11 w 252"/>
                    <a:gd name="T51" fmla="*/ 173 h 709"/>
                    <a:gd name="T52" fmla="*/ 10 w 252"/>
                    <a:gd name="T53" fmla="*/ 176 h 709"/>
                    <a:gd name="T54" fmla="*/ 24 w 252"/>
                    <a:gd name="T55" fmla="*/ 168 h 709"/>
                    <a:gd name="T56" fmla="*/ 49 w 252"/>
                    <a:gd name="T57" fmla="*/ 146 h 709"/>
                    <a:gd name="T58" fmla="*/ 64 w 252"/>
                    <a:gd name="T59" fmla="*/ 169 h 709"/>
                    <a:gd name="T60" fmla="*/ 54 w 252"/>
                    <a:gd name="T61" fmla="*/ 36 h 709"/>
                    <a:gd name="T62" fmla="*/ 28 w 252"/>
                    <a:gd name="T63" fmla="*/ 22 h 709"/>
                    <a:gd name="T64" fmla="*/ 5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9"/>
                      </a:lnTo>
                      <a:lnTo>
                        <a:pt x="93" y="183"/>
                      </a:lnTo>
                      <a:lnTo>
                        <a:pt x="93" y="184"/>
                      </a:lnTo>
                      <a:lnTo>
                        <a:pt x="93" y="192"/>
                      </a:lnTo>
                      <a:lnTo>
                        <a:pt x="93" y="200"/>
                      </a:lnTo>
                      <a:lnTo>
                        <a:pt x="95" y="211"/>
                      </a:lnTo>
                      <a:lnTo>
                        <a:pt x="97" y="224"/>
                      </a:lnTo>
                      <a:lnTo>
                        <a:pt x="100" y="240"/>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1"/>
                      </a:lnTo>
                      <a:lnTo>
                        <a:pt x="102" y="426"/>
                      </a:lnTo>
                      <a:lnTo>
                        <a:pt x="100" y="431"/>
                      </a:lnTo>
                      <a:lnTo>
                        <a:pt x="100" y="441"/>
                      </a:lnTo>
                      <a:lnTo>
                        <a:pt x="97" y="450"/>
                      </a:lnTo>
                      <a:lnTo>
                        <a:pt x="97" y="460"/>
                      </a:lnTo>
                      <a:lnTo>
                        <a:pt x="93" y="467"/>
                      </a:lnTo>
                      <a:lnTo>
                        <a:pt x="91" y="475"/>
                      </a:lnTo>
                      <a:lnTo>
                        <a:pt x="89" y="485"/>
                      </a:lnTo>
                      <a:lnTo>
                        <a:pt x="87" y="494"/>
                      </a:lnTo>
                      <a:lnTo>
                        <a:pt x="83" y="504"/>
                      </a:lnTo>
                      <a:lnTo>
                        <a:pt x="81" y="515"/>
                      </a:lnTo>
                      <a:lnTo>
                        <a:pt x="79" y="524"/>
                      </a:lnTo>
                      <a:lnTo>
                        <a:pt x="78" y="536"/>
                      </a:lnTo>
                      <a:lnTo>
                        <a:pt x="74" y="545"/>
                      </a:lnTo>
                      <a:lnTo>
                        <a:pt x="72" y="557"/>
                      </a:lnTo>
                      <a:lnTo>
                        <a:pt x="70" y="566"/>
                      </a:lnTo>
                      <a:lnTo>
                        <a:pt x="68" y="578"/>
                      </a:lnTo>
                      <a:lnTo>
                        <a:pt x="64" y="587"/>
                      </a:lnTo>
                      <a:lnTo>
                        <a:pt x="62" y="599"/>
                      </a:lnTo>
                      <a:lnTo>
                        <a:pt x="60" y="608"/>
                      </a:lnTo>
                      <a:lnTo>
                        <a:pt x="60" y="619"/>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6"/>
                      </a:lnTo>
                      <a:lnTo>
                        <a:pt x="226" y="378"/>
                      </a:lnTo>
                      <a:lnTo>
                        <a:pt x="214" y="145"/>
                      </a:lnTo>
                      <a:lnTo>
                        <a:pt x="173" y="61"/>
                      </a:lnTo>
                      <a:lnTo>
                        <a:pt x="110" y="91"/>
                      </a:lnTo>
                      <a:lnTo>
                        <a:pt x="20" y="0"/>
                      </a:lnTo>
                      <a:close/>
                    </a:path>
                  </a:pathLst>
                </a:custGeom>
                <a:solidFill>
                  <a:srgbClr val="D1D142"/>
                </a:solidFill>
                <a:ln w="9525">
                  <a:noFill/>
                  <a:round/>
                  <a:headEnd/>
                  <a:tailEnd/>
                </a:ln>
              </p:spPr>
              <p:txBody>
                <a:bodyPr/>
                <a:lstStyle/>
                <a:p>
                  <a:endParaRPr lang="en-US"/>
                </a:p>
              </p:txBody>
            </p:sp>
            <p:sp>
              <p:nvSpPr>
                <p:cNvPr id="20604" name="Freeform 117"/>
                <p:cNvSpPr>
                  <a:spLocks/>
                </p:cNvSpPr>
                <p:nvPr/>
              </p:nvSpPr>
              <p:spPr bwMode="auto">
                <a:xfrm>
                  <a:off x="1896" y="2027"/>
                  <a:ext cx="125" cy="396"/>
                </a:xfrm>
                <a:custGeom>
                  <a:avLst/>
                  <a:gdLst>
                    <a:gd name="T0" fmla="*/ 0 w 251"/>
                    <a:gd name="T1" fmla="*/ 27 h 790"/>
                    <a:gd name="T2" fmla="*/ 10 w 251"/>
                    <a:gd name="T3" fmla="*/ 31 h 790"/>
                    <a:gd name="T4" fmla="*/ 12 w 251"/>
                    <a:gd name="T5" fmla="*/ 45 h 790"/>
                    <a:gd name="T6" fmla="*/ 38 w 251"/>
                    <a:gd name="T7" fmla="*/ 71 h 790"/>
                    <a:gd name="T8" fmla="*/ 33 w 251"/>
                    <a:gd name="T9" fmla="*/ 83 h 790"/>
                    <a:gd name="T10" fmla="*/ 34 w 251"/>
                    <a:gd name="T11" fmla="*/ 95 h 790"/>
                    <a:gd name="T12" fmla="*/ 40 w 251"/>
                    <a:gd name="T13" fmla="*/ 106 h 790"/>
                    <a:gd name="T14" fmla="*/ 35 w 251"/>
                    <a:gd name="T15" fmla="*/ 133 h 790"/>
                    <a:gd name="T16" fmla="*/ 10 w 251"/>
                    <a:gd name="T17" fmla="*/ 199 h 790"/>
                    <a:gd name="T18" fmla="*/ 24 w 251"/>
                    <a:gd name="T19" fmla="*/ 197 h 790"/>
                    <a:gd name="T20" fmla="*/ 25 w 251"/>
                    <a:gd name="T21" fmla="*/ 193 h 790"/>
                    <a:gd name="T22" fmla="*/ 26 w 251"/>
                    <a:gd name="T23" fmla="*/ 188 h 790"/>
                    <a:gd name="T24" fmla="*/ 27 w 251"/>
                    <a:gd name="T25" fmla="*/ 183 h 790"/>
                    <a:gd name="T26" fmla="*/ 28 w 251"/>
                    <a:gd name="T27" fmla="*/ 179 h 790"/>
                    <a:gd name="T28" fmla="*/ 30 w 251"/>
                    <a:gd name="T29" fmla="*/ 174 h 790"/>
                    <a:gd name="T30" fmla="*/ 31 w 251"/>
                    <a:gd name="T31" fmla="*/ 169 h 790"/>
                    <a:gd name="T32" fmla="*/ 33 w 251"/>
                    <a:gd name="T33" fmla="*/ 163 h 790"/>
                    <a:gd name="T34" fmla="*/ 36 w 251"/>
                    <a:gd name="T35" fmla="*/ 158 h 790"/>
                    <a:gd name="T36" fmla="*/ 38 w 251"/>
                    <a:gd name="T37" fmla="*/ 154 h 790"/>
                    <a:gd name="T38" fmla="*/ 40 w 251"/>
                    <a:gd name="T39" fmla="*/ 149 h 790"/>
                    <a:gd name="T40" fmla="*/ 42 w 251"/>
                    <a:gd name="T41" fmla="*/ 145 h 790"/>
                    <a:gd name="T42" fmla="*/ 44 w 251"/>
                    <a:gd name="T43" fmla="*/ 142 h 790"/>
                    <a:gd name="T44" fmla="*/ 54 w 251"/>
                    <a:gd name="T45" fmla="*/ 173 h 790"/>
                    <a:gd name="T46" fmla="*/ 62 w 251"/>
                    <a:gd name="T47" fmla="*/ 192 h 790"/>
                    <a:gd name="T48" fmla="*/ 62 w 251"/>
                    <a:gd name="T49" fmla="*/ 190 h 790"/>
                    <a:gd name="T50" fmla="*/ 62 w 251"/>
                    <a:gd name="T51" fmla="*/ 184 h 790"/>
                    <a:gd name="T52" fmla="*/ 62 w 251"/>
                    <a:gd name="T53" fmla="*/ 179 h 790"/>
                    <a:gd name="T54" fmla="*/ 62 w 251"/>
                    <a:gd name="T55" fmla="*/ 174 h 790"/>
                    <a:gd name="T56" fmla="*/ 62 w 251"/>
                    <a:gd name="T57" fmla="*/ 169 h 790"/>
                    <a:gd name="T58" fmla="*/ 62 w 251"/>
                    <a:gd name="T59" fmla="*/ 163 h 790"/>
                    <a:gd name="T60" fmla="*/ 61 w 251"/>
                    <a:gd name="T61" fmla="*/ 156 h 790"/>
                    <a:gd name="T62" fmla="*/ 60 w 251"/>
                    <a:gd name="T63" fmla="*/ 150 h 790"/>
                    <a:gd name="T64" fmla="*/ 59 w 251"/>
                    <a:gd name="T65" fmla="*/ 143 h 790"/>
                    <a:gd name="T66" fmla="*/ 58 w 251"/>
                    <a:gd name="T67" fmla="*/ 137 h 790"/>
                    <a:gd name="T68" fmla="*/ 58 w 251"/>
                    <a:gd name="T69" fmla="*/ 132 h 790"/>
                    <a:gd name="T70" fmla="*/ 57 w 251"/>
                    <a:gd name="T71" fmla="*/ 128 h 790"/>
                    <a:gd name="T72" fmla="*/ 57 w 251"/>
                    <a:gd name="T73" fmla="*/ 125 h 790"/>
                    <a:gd name="T74" fmla="*/ 53 w 251"/>
                    <a:gd name="T75" fmla="*/ 91 h 790"/>
                    <a:gd name="T76" fmla="*/ 53 w 251"/>
                    <a:gd name="T77" fmla="*/ 89 h 790"/>
                    <a:gd name="T78" fmla="*/ 55 w 251"/>
                    <a:gd name="T79" fmla="*/ 84 h 790"/>
                    <a:gd name="T80" fmla="*/ 55 w 251"/>
                    <a:gd name="T81" fmla="*/ 77 h 790"/>
                    <a:gd name="T82" fmla="*/ 56 w 251"/>
                    <a:gd name="T83" fmla="*/ 72 h 790"/>
                    <a:gd name="T84" fmla="*/ 56 w 251"/>
                    <a:gd name="T85" fmla="*/ 67 h 790"/>
                    <a:gd name="T86" fmla="*/ 56 w 251"/>
                    <a:gd name="T87" fmla="*/ 61 h 790"/>
                    <a:gd name="T88" fmla="*/ 55 w 251"/>
                    <a:gd name="T89" fmla="*/ 55 h 790"/>
                    <a:gd name="T90" fmla="*/ 55 w 251"/>
                    <a:gd name="T91" fmla="*/ 50 h 790"/>
                    <a:gd name="T92" fmla="*/ 55 w 251"/>
                    <a:gd name="T93" fmla="*/ 45 h 790"/>
                    <a:gd name="T94" fmla="*/ 54 w 251"/>
                    <a:gd name="T95" fmla="*/ 40 h 790"/>
                    <a:gd name="T96" fmla="*/ 54 w 251"/>
                    <a:gd name="T97" fmla="*/ 37 h 790"/>
                    <a:gd name="T98" fmla="*/ 54 w 251"/>
                    <a:gd name="T99" fmla="*/ 34 h 790"/>
                    <a:gd name="T100" fmla="*/ 43 w 251"/>
                    <a:gd name="T101" fmla="*/ 1 h 790"/>
                    <a:gd name="T102" fmla="*/ 40 w 251"/>
                    <a:gd name="T103" fmla="*/ 36 h 790"/>
                    <a:gd name="T104" fmla="*/ 40 w 251"/>
                    <a:gd name="T105" fmla="*/ 46 h 790"/>
                    <a:gd name="T106" fmla="*/ 14 w 251"/>
                    <a:gd name="T107" fmla="*/ 28 h 790"/>
                    <a:gd name="T108" fmla="*/ 3 w 251"/>
                    <a:gd name="T109" fmla="*/ 20 h 79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0"/>
                    <a:gd name="T167" fmla="*/ 251 w 251"/>
                    <a:gd name="T168" fmla="*/ 790 h 79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0">
                      <a:moveTo>
                        <a:pt x="15" y="80"/>
                      </a:moveTo>
                      <a:lnTo>
                        <a:pt x="0" y="106"/>
                      </a:lnTo>
                      <a:lnTo>
                        <a:pt x="5" y="121"/>
                      </a:lnTo>
                      <a:lnTo>
                        <a:pt x="40" y="123"/>
                      </a:lnTo>
                      <a:lnTo>
                        <a:pt x="26" y="144"/>
                      </a:lnTo>
                      <a:lnTo>
                        <a:pt x="51" y="178"/>
                      </a:lnTo>
                      <a:lnTo>
                        <a:pt x="83" y="220"/>
                      </a:lnTo>
                      <a:lnTo>
                        <a:pt x="154" y="281"/>
                      </a:lnTo>
                      <a:lnTo>
                        <a:pt x="175" y="353"/>
                      </a:lnTo>
                      <a:lnTo>
                        <a:pt x="133" y="332"/>
                      </a:lnTo>
                      <a:lnTo>
                        <a:pt x="165" y="384"/>
                      </a:lnTo>
                      <a:lnTo>
                        <a:pt x="137" y="380"/>
                      </a:lnTo>
                      <a:lnTo>
                        <a:pt x="140" y="406"/>
                      </a:lnTo>
                      <a:lnTo>
                        <a:pt x="161" y="420"/>
                      </a:lnTo>
                      <a:lnTo>
                        <a:pt x="186" y="501"/>
                      </a:lnTo>
                      <a:lnTo>
                        <a:pt x="140" y="528"/>
                      </a:lnTo>
                      <a:lnTo>
                        <a:pt x="104" y="632"/>
                      </a:lnTo>
                      <a:lnTo>
                        <a:pt x="40" y="790"/>
                      </a:lnTo>
                      <a:lnTo>
                        <a:pt x="99" y="788"/>
                      </a:lnTo>
                      <a:lnTo>
                        <a:pt x="99" y="784"/>
                      </a:lnTo>
                      <a:lnTo>
                        <a:pt x="99" y="779"/>
                      </a:lnTo>
                      <a:lnTo>
                        <a:pt x="101" y="769"/>
                      </a:lnTo>
                      <a:lnTo>
                        <a:pt x="104" y="758"/>
                      </a:lnTo>
                      <a:lnTo>
                        <a:pt x="104" y="750"/>
                      </a:lnTo>
                      <a:lnTo>
                        <a:pt x="106" y="741"/>
                      </a:lnTo>
                      <a:lnTo>
                        <a:pt x="108" y="731"/>
                      </a:lnTo>
                      <a:lnTo>
                        <a:pt x="112" y="724"/>
                      </a:lnTo>
                      <a:lnTo>
                        <a:pt x="114" y="714"/>
                      </a:lnTo>
                      <a:lnTo>
                        <a:pt x="116" y="705"/>
                      </a:lnTo>
                      <a:lnTo>
                        <a:pt x="120" y="695"/>
                      </a:lnTo>
                      <a:lnTo>
                        <a:pt x="123" y="688"/>
                      </a:lnTo>
                      <a:lnTo>
                        <a:pt x="127" y="674"/>
                      </a:lnTo>
                      <a:lnTo>
                        <a:pt x="131" y="665"/>
                      </a:lnTo>
                      <a:lnTo>
                        <a:pt x="135" y="651"/>
                      </a:lnTo>
                      <a:lnTo>
                        <a:pt x="140" y="642"/>
                      </a:lnTo>
                      <a:lnTo>
                        <a:pt x="144" y="631"/>
                      </a:lnTo>
                      <a:lnTo>
                        <a:pt x="150" y="621"/>
                      </a:lnTo>
                      <a:lnTo>
                        <a:pt x="154" y="612"/>
                      </a:lnTo>
                      <a:lnTo>
                        <a:pt x="159" y="604"/>
                      </a:lnTo>
                      <a:lnTo>
                        <a:pt x="163" y="594"/>
                      </a:lnTo>
                      <a:lnTo>
                        <a:pt x="165" y="587"/>
                      </a:lnTo>
                      <a:lnTo>
                        <a:pt x="169" y="579"/>
                      </a:lnTo>
                      <a:lnTo>
                        <a:pt x="175" y="574"/>
                      </a:lnTo>
                      <a:lnTo>
                        <a:pt x="177" y="566"/>
                      </a:lnTo>
                      <a:lnTo>
                        <a:pt x="180" y="564"/>
                      </a:lnTo>
                      <a:lnTo>
                        <a:pt x="216" y="689"/>
                      </a:lnTo>
                      <a:lnTo>
                        <a:pt x="215" y="775"/>
                      </a:lnTo>
                      <a:lnTo>
                        <a:pt x="251" y="765"/>
                      </a:lnTo>
                      <a:lnTo>
                        <a:pt x="251" y="762"/>
                      </a:lnTo>
                      <a:lnTo>
                        <a:pt x="251" y="756"/>
                      </a:lnTo>
                      <a:lnTo>
                        <a:pt x="251" y="746"/>
                      </a:lnTo>
                      <a:lnTo>
                        <a:pt x="251" y="733"/>
                      </a:lnTo>
                      <a:lnTo>
                        <a:pt x="251" y="724"/>
                      </a:lnTo>
                      <a:lnTo>
                        <a:pt x="251" y="714"/>
                      </a:lnTo>
                      <a:lnTo>
                        <a:pt x="251" y="705"/>
                      </a:lnTo>
                      <a:lnTo>
                        <a:pt x="251" y="695"/>
                      </a:lnTo>
                      <a:lnTo>
                        <a:pt x="251" y="684"/>
                      </a:lnTo>
                      <a:lnTo>
                        <a:pt x="251" y="672"/>
                      </a:lnTo>
                      <a:lnTo>
                        <a:pt x="251" y="659"/>
                      </a:lnTo>
                      <a:lnTo>
                        <a:pt x="251" y="650"/>
                      </a:lnTo>
                      <a:lnTo>
                        <a:pt x="247" y="634"/>
                      </a:lnTo>
                      <a:lnTo>
                        <a:pt x="247" y="621"/>
                      </a:lnTo>
                      <a:lnTo>
                        <a:pt x="243" y="610"/>
                      </a:lnTo>
                      <a:lnTo>
                        <a:pt x="243" y="596"/>
                      </a:lnTo>
                      <a:lnTo>
                        <a:pt x="241" y="581"/>
                      </a:lnTo>
                      <a:lnTo>
                        <a:pt x="239" y="570"/>
                      </a:lnTo>
                      <a:lnTo>
                        <a:pt x="237" y="556"/>
                      </a:lnTo>
                      <a:lnTo>
                        <a:pt x="235" y="547"/>
                      </a:lnTo>
                      <a:lnTo>
                        <a:pt x="234" y="536"/>
                      </a:lnTo>
                      <a:lnTo>
                        <a:pt x="232" y="526"/>
                      </a:lnTo>
                      <a:lnTo>
                        <a:pt x="230" y="517"/>
                      </a:lnTo>
                      <a:lnTo>
                        <a:pt x="230" y="511"/>
                      </a:lnTo>
                      <a:lnTo>
                        <a:pt x="228" y="500"/>
                      </a:lnTo>
                      <a:lnTo>
                        <a:pt x="228" y="498"/>
                      </a:lnTo>
                      <a:lnTo>
                        <a:pt x="237" y="431"/>
                      </a:lnTo>
                      <a:lnTo>
                        <a:pt x="215" y="363"/>
                      </a:lnTo>
                      <a:lnTo>
                        <a:pt x="215" y="361"/>
                      </a:lnTo>
                      <a:lnTo>
                        <a:pt x="215" y="355"/>
                      </a:lnTo>
                      <a:lnTo>
                        <a:pt x="216" y="346"/>
                      </a:lnTo>
                      <a:lnTo>
                        <a:pt x="220" y="336"/>
                      </a:lnTo>
                      <a:lnTo>
                        <a:pt x="220" y="321"/>
                      </a:lnTo>
                      <a:lnTo>
                        <a:pt x="222" y="306"/>
                      </a:lnTo>
                      <a:lnTo>
                        <a:pt x="222" y="296"/>
                      </a:lnTo>
                      <a:lnTo>
                        <a:pt x="224" y="287"/>
                      </a:lnTo>
                      <a:lnTo>
                        <a:pt x="224" y="277"/>
                      </a:lnTo>
                      <a:lnTo>
                        <a:pt x="224" y="268"/>
                      </a:lnTo>
                      <a:lnTo>
                        <a:pt x="224" y="254"/>
                      </a:lnTo>
                      <a:lnTo>
                        <a:pt x="224" y="243"/>
                      </a:lnTo>
                      <a:lnTo>
                        <a:pt x="222" y="232"/>
                      </a:lnTo>
                      <a:lnTo>
                        <a:pt x="222" y="220"/>
                      </a:lnTo>
                      <a:lnTo>
                        <a:pt x="220" y="209"/>
                      </a:lnTo>
                      <a:lnTo>
                        <a:pt x="220" y="199"/>
                      </a:lnTo>
                      <a:lnTo>
                        <a:pt x="220" y="188"/>
                      </a:lnTo>
                      <a:lnTo>
                        <a:pt x="220" y="178"/>
                      </a:lnTo>
                      <a:lnTo>
                        <a:pt x="218" y="169"/>
                      </a:lnTo>
                      <a:lnTo>
                        <a:pt x="218" y="159"/>
                      </a:lnTo>
                      <a:lnTo>
                        <a:pt x="216" y="150"/>
                      </a:lnTo>
                      <a:lnTo>
                        <a:pt x="216" y="146"/>
                      </a:lnTo>
                      <a:lnTo>
                        <a:pt x="216" y="137"/>
                      </a:lnTo>
                      <a:lnTo>
                        <a:pt x="216" y="133"/>
                      </a:lnTo>
                      <a:lnTo>
                        <a:pt x="196" y="0"/>
                      </a:lnTo>
                      <a:lnTo>
                        <a:pt x="175" y="2"/>
                      </a:lnTo>
                      <a:lnTo>
                        <a:pt x="175" y="152"/>
                      </a:lnTo>
                      <a:lnTo>
                        <a:pt x="161" y="144"/>
                      </a:lnTo>
                      <a:lnTo>
                        <a:pt x="133" y="169"/>
                      </a:lnTo>
                      <a:lnTo>
                        <a:pt x="161" y="184"/>
                      </a:lnTo>
                      <a:lnTo>
                        <a:pt x="123" y="194"/>
                      </a:lnTo>
                      <a:lnTo>
                        <a:pt x="57" y="110"/>
                      </a:lnTo>
                      <a:lnTo>
                        <a:pt x="15" y="80"/>
                      </a:lnTo>
                      <a:close/>
                    </a:path>
                  </a:pathLst>
                </a:custGeom>
                <a:solidFill>
                  <a:srgbClr val="949114"/>
                </a:solidFill>
                <a:ln w="9525">
                  <a:noFill/>
                  <a:round/>
                  <a:headEnd/>
                  <a:tailEnd/>
                </a:ln>
              </p:spPr>
              <p:txBody>
                <a:bodyPr/>
                <a:lstStyle/>
                <a:p>
                  <a:endParaRPr lang="en-US"/>
                </a:p>
              </p:txBody>
            </p:sp>
            <p:sp>
              <p:nvSpPr>
                <p:cNvPr id="20605" name="Freeform 118"/>
                <p:cNvSpPr>
                  <a:spLocks/>
                </p:cNvSpPr>
                <p:nvPr/>
              </p:nvSpPr>
              <p:spPr bwMode="auto">
                <a:xfrm>
                  <a:off x="1932" y="2047"/>
                  <a:ext cx="41" cy="74"/>
                </a:xfrm>
                <a:custGeom>
                  <a:avLst/>
                  <a:gdLst>
                    <a:gd name="T0" fmla="*/ 10 w 82"/>
                    <a:gd name="T1" fmla="*/ 37 h 148"/>
                    <a:gd name="T2" fmla="*/ 10 w 82"/>
                    <a:gd name="T3" fmla="*/ 28 h 148"/>
                    <a:gd name="T4" fmla="*/ 3 w 82"/>
                    <a:gd name="T5" fmla="*/ 24 h 148"/>
                    <a:gd name="T6" fmla="*/ 3 w 82"/>
                    <a:gd name="T7" fmla="*/ 15 h 148"/>
                    <a:gd name="T8" fmla="*/ 0 w 82"/>
                    <a:gd name="T9" fmla="*/ 11 h 148"/>
                    <a:gd name="T10" fmla="*/ 5 w 82"/>
                    <a:gd name="T11" fmla="*/ 0 h 148"/>
                    <a:gd name="T12" fmla="*/ 18 w 82"/>
                    <a:gd name="T13" fmla="*/ 10 h 148"/>
                    <a:gd name="T14" fmla="*/ 21 w 82"/>
                    <a:gd name="T15" fmla="*/ 29 h 148"/>
                    <a:gd name="T16" fmla="*/ 10 w 82"/>
                    <a:gd name="T17" fmla="*/ 37 h 148"/>
                    <a:gd name="T18" fmla="*/ 10 w 82"/>
                    <a:gd name="T19" fmla="*/ 37 h 1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8"/>
                    <a:gd name="T32" fmla="*/ 82 w 82"/>
                    <a:gd name="T33" fmla="*/ 148 h 1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8">
                      <a:moveTo>
                        <a:pt x="42" y="148"/>
                      </a:moveTo>
                      <a:lnTo>
                        <a:pt x="42" y="112"/>
                      </a:lnTo>
                      <a:lnTo>
                        <a:pt x="15" y="99"/>
                      </a:lnTo>
                      <a:lnTo>
                        <a:pt x="13" y="62"/>
                      </a:lnTo>
                      <a:lnTo>
                        <a:pt x="0" y="47"/>
                      </a:lnTo>
                      <a:lnTo>
                        <a:pt x="19" y="0"/>
                      </a:lnTo>
                      <a:lnTo>
                        <a:pt x="72" y="42"/>
                      </a:lnTo>
                      <a:lnTo>
                        <a:pt x="82" y="119"/>
                      </a:lnTo>
                      <a:lnTo>
                        <a:pt x="42" y="148"/>
                      </a:lnTo>
                      <a:close/>
                    </a:path>
                  </a:pathLst>
                </a:custGeom>
                <a:solidFill>
                  <a:srgbClr val="F59E91"/>
                </a:solidFill>
                <a:ln w="9525">
                  <a:noFill/>
                  <a:round/>
                  <a:headEnd/>
                  <a:tailEnd/>
                </a:ln>
              </p:spPr>
              <p:txBody>
                <a:bodyPr/>
                <a:lstStyle/>
                <a:p>
                  <a:endParaRPr lang="en-US"/>
                </a:p>
              </p:txBody>
            </p:sp>
            <p:sp>
              <p:nvSpPr>
                <p:cNvPr id="20606" name="Freeform 119"/>
                <p:cNvSpPr>
                  <a:spLocks/>
                </p:cNvSpPr>
                <p:nvPr/>
              </p:nvSpPr>
              <p:spPr bwMode="auto">
                <a:xfrm>
                  <a:off x="1949" y="2056"/>
                  <a:ext cx="31" cy="44"/>
                </a:xfrm>
                <a:custGeom>
                  <a:avLst/>
                  <a:gdLst>
                    <a:gd name="T0" fmla="*/ 4 w 63"/>
                    <a:gd name="T1" fmla="*/ 0 h 87"/>
                    <a:gd name="T2" fmla="*/ 0 w 63"/>
                    <a:gd name="T3" fmla="*/ 7 h 87"/>
                    <a:gd name="T4" fmla="*/ 3 w 63"/>
                    <a:gd name="T5" fmla="*/ 11 h 87"/>
                    <a:gd name="T6" fmla="*/ 5 w 63"/>
                    <a:gd name="T7" fmla="*/ 10 h 87"/>
                    <a:gd name="T8" fmla="*/ 5 w 63"/>
                    <a:gd name="T9" fmla="*/ 16 h 87"/>
                    <a:gd name="T10" fmla="*/ 9 w 63"/>
                    <a:gd name="T11" fmla="*/ 22 h 87"/>
                    <a:gd name="T12" fmla="*/ 13 w 63"/>
                    <a:gd name="T13" fmla="*/ 22 h 87"/>
                    <a:gd name="T14" fmla="*/ 15 w 63"/>
                    <a:gd name="T15" fmla="*/ 13 h 87"/>
                    <a:gd name="T16" fmla="*/ 15 w 63"/>
                    <a:gd name="T17" fmla="*/ 7 h 87"/>
                    <a:gd name="T18" fmla="*/ 4 w 63"/>
                    <a:gd name="T19" fmla="*/ 0 h 87"/>
                    <a:gd name="T20" fmla="*/ 4 w 63"/>
                    <a:gd name="T21" fmla="*/ 0 h 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7"/>
                    <a:gd name="T35" fmla="*/ 63 w 63"/>
                    <a:gd name="T36" fmla="*/ 87 h 8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7">
                      <a:moveTo>
                        <a:pt x="17" y="0"/>
                      </a:moveTo>
                      <a:lnTo>
                        <a:pt x="0" y="28"/>
                      </a:lnTo>
                      <a:lnTo>
                        <a:pt x="12" y="42"/>
                      </a:lnTo>
                      <a:lnTo>
                        <a:pt x="23" y="38"/>
                      </a:lnTo>
                      <a:lnTo>
                        <a:pt x="23" y="63"/>
                      </a:lnTo>
                      <a:lnTo>
                        <a:pt x="38" y="87"/>
                      </a:lnTo>
                      <a:lnTo>
                        <a:pt x="53" y="87"/>
                      </a:lnTo>
                      <a:lnTo>
                        <a:pt x="63" y="49"/>
                      </a:lnTo>
                      <a:lnTo>
                        <a:pt x="63" y="25"/>
                      </a:lnTo>
                      <a:lnTo>
                        <a:pt x="17" y="0"/>
                      </a:lnTo>
                      <a:close/>
                    </a:path>
                  </a:pathLst>
                </a:custGeom>
                <a:solidFill>
                  <a:srgbClr val="1A1A1A"/>
                </a:solidFill>
                <a:ln w="9525">
                  <a:noFill/>
                  <a:round/>
                  <a:headEnd/>
                  <a:tailEnd/>
                </a:ln>
              </p:spPr>
              <p:txBody>
                <a:bodyPr/>
                <a:lstStyle/>
                <a:p>
                  <a:endParaRPr lang="en-US"/>
                </a:p>
              </p:txBody>
            </p:sp>
            <p:sp>
              <p:nvSpPr>
                <p:cNvPr id="20607" name="Freeform 120"/>
                <p:cNvSpPr>
                  <a:spLocks/>
                </p:cNvSpPr>
                <p:nvPr/>
              </p:nvSpPr>
              <p:spPr bwMode="auto">
                <a:xfrm>
                  <a:off x="1923" y="2029"/>
                  <a:ext cx="69" cy="52"/>
                </a:xfrm>
                <a:custGeom>
                  <a:avLst/>
                  <a:gdLst>
                    <a:gd name="T0" fmla="*/ 0 w 137"/>
                    <a:gd name="T1" fmla="*/ 8 h 102"/>
                    <a:gd name="T2" fmla="*/ 5 w 137"/>
                    <a:gd name="T3" fmla="*/ 12 h 102"/>
                    <a:gd name="T4" fmla="*/ 5 w 137"/>
                    <a:gd name="T5" fmla="*/ 14 h 102"/>
                    <a:gd name="T6" fmla="*/ 11 w 137"/>
                    <a:gd name="T7" fmla="*/ 20 h 102"/>
                    <a:gd name="T8" fmla="*/ 28 w 137"/>
                    <a:gd name="T9" fmla="*/ 27 h 102"/>
                    <a:gd name="T10" fmla="*/ 35 w 137"/>
                    <a:gd name="T11" fmla="*/ 25 h 102"/>
                    <a:gd name="T12" fmla="*/ 35 w 137"/>
                    <a:gd name="T13" fmla="*/ 22 h 102"/>
                    <a:gd name="T14" fmla="*/ 35 w 137"/>
                    <a:gd name="T15" fmla="*/ 21 h 102"/>
                    <a:gd name="T16" fmla="*/ 35 w 137"/>
                    <a:gd name="T17" fmla="*/ 19 h 102"/>
                    <a:gd name="T18" fmla="*/ 34 w 137"/>
                    <a:gd name="T19" fmla="*/ 15 h 102"/>
                    <a:gd name="T20" fmla="*/ 33 w 137"/>
                    <a:gd name="T21" fmla="*/ 12 h 102"/>
                    <a:gd name="T22" fmla="*/ 31 w 137"/>
                    <a:gd name="T23" fmla="*/ 8 h 102"/>
                    <a:gd name="T24" fmla="*/ 29 w 137"/>
                    <a:gd name="T25" fmla="*/ 5 h 102"/>
                    <a:gd name="T26" fmla="*/ 26 w 137"/>
                    <a:gd name="T27" fmla="*/ 3 h 102"/>
                    <a:gd name="T28" fmla="*/ 24 w 137"/>
                    <a:gd name="T29" fmla="*/ 2 h 102"/>
                    <a:gd name="T30" fmla="*/ 20 w 137"/>
                    <a:gd name="T31" fmla="*/ 0 h 102"/>
                    <a:gd name="T32" fmla="*/ 17 w 137"/>
                    <a:gd name="T33" fmla="*/ 1 h 102"/>
                    <a:gd name="T34" fmla="*/ 14 w 137"/>
                    <a:gd name="T35" fmla="*/ 1 h 102"/>
                    <a:gd name="T36" fmla="*/ 12 w 137"/>
                    <a:gd name="T37" fmla="*/ 3 h 102"/>
                    <a:gd name="T38" fmla="*/ 9 w 137"/>
                    <a:gd name="T39" fmla="*/ 5 h 102"/>
                    <a:gd name="T40" fmla="*/ 8 w 137"/>
                    <a:gd name="T41" fmla="*/ 6 h 102"/>
                    <a:gd name="T42" fmla="*/ 5 w 137"/>
                    <a:gd name="T43" fmla="*/ 6 h 102"/>
                    <a:gd name="T44" fmla="*/ 1 w 137"/>
                    <a:gd name="T45" fmla="*/ 7 h 102"/>
                    <a:gd name="T46" fmla="*/ 0 w 137"/>
                    <a:gd name="T47" fmla="*/ 8 h 102"/>
                    <a:gd name="T48" fmla="*/ 0 w 137"/>
                    <a:gd name="T49" fmla="*/ 8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2"/>
                    <a:gd name="T77" fmla="*/ 137 w 137"/>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2">
                      <a:moveTo>
                        <a:pt x="0" y="32"/>
                      </a:moveTo>
                      <a:lnTo>
                        <a:pt x="17" y="47"/>
                      </a:lnTo>
                      <a:lnTo>
                        <a:pt x="17" y="53"/>
                      </a:lnTo>
                      <a:lnTo>
                        <a:pt x="44" y="76"/>
                      </a:lnTo>
                      <a:lnTo>
                        <a:pt x="110" y="102"/>
                      </a:lnTo>
                      <a:lnTo>
                        <a:pt x="137" y="97"/>
                      </a:lnTo>
                      <a:lnTo>
                        <a:pt x="137" y="85"/>
                      </a:lnTo>
                      <a:lnTo>
                        <a:pt x="137" y="81"/>
                      </a:lnTo>
                      <a:lnTo>
                        <a:pt x="137" y="72"/>
                      </a:lnTo>
                      <a:lnTo>
                        <a:pt x="135" y="59"/>
                      </a:lnTo>
                      <a:lnTo>
                        <a:pt x="131" y="45"/>
                      </a:lnTo>
                      <a:lnTo>
                        <a:pt x="123" y="30"/>
                      </a:lnTo>
                      <a:lnTo>
                        <a:pt x="116" y="19"/>
                      </a:lnTo>
                      <a:lnTo>
                        <a:pt x="104" y="9"/>
                      </a:lnTo>
                      <a:lnTo>
                        <a:pt x="93" y="5"/>
                      </a:lnTo>
                      <a:lnTo>
                        <a:pt x="80" y="0"/>
                      </a:lnTo>
                      <a:lnTo>
                        <a:pt x="68" y="2"/>
                      </a:lnTo>
                      <a:lnTo>
                        <a:pt x="55" y="3"/>
                      </a:lnTo>
                      <a:lnTo>
                        <a:pt x="47" y="9"/>
                      </a:lnTo>
                      <a:lnTo>
                        <a:pt x="34" y="19"/>
                      </a:lnTo>
                      <a:lnTo>
                        <a:pt x="30" y="24"/>
                      </a:lnTo>
                      <a:lnTo>
                        <a:pt x="19" y="21"/>
                      </a:lnTo>
                      <a:lnTo>
                        <a:pt x="2" y="26"/>
                      </a:lnTo>
                      <a:lnTo>
                        <a:pt x="0" y="32"/>
                      </a:lnTo>
                      <a:close/>
                    </a:path>
                  </a:pathLst>
                </a:custGeom>
                <a:solidFill>
                  <a:srgbClr val="666666"/>
                </a:solidFill>
                <a:ln w="9525">
                  <a:noFill/>
                  <a:round/>
                  <a:headEnd/>
                  <a:tailEnd/>
                </a:ln>
              </p:spPr>
              <p:txBody>
                <a:bodyPr/>
                <a:lstStyle/>
                <a:p>
                  <a:endParaRPr lang="en-US"/>
                </a:p>
              </p:txBody>
            </p:sp>
            <p:sp>
              <p:nvSpPr>
                <p:cNvPr id="20608" name="Freeform 121"/>
                <p:cNvSpPr>
                  <a:spLocks/>
                </p:cNvSpPr>
                <p:nvPr/>
              </p:nvSpPr>
              <p:spPr bwMode="auto">
                <a:xfrm>
                  <a:off x="1923" y="2043"/>
                  <a:ext cx="33" cy="27"/>
                </a:xfrm>
                <a:custGeom>
                  <a:avLst/>
                  <a:gdLst>
                    <a:gd name="T0" fmla="*/ 0 w 65"/>
                    <a:gd name="T1" fmla="*/ 1 h 55"/>
                    <a:gd name="T2" fmla="*/ 2 w 65"/>
                    <a:gd name="T3" fmla="*/ 0 h 55"/>
                    <a:gd name="T4" fmla="*/ 6 w 65"/>
                    <a:gd name="T5" fmla="*/ 2 h 55"/>
                    <a:gd name="T6" fmla="*/ 6 w 65"/>
                    <a:gd name="T7" fmla="*/ 3 h 55"/>
                    <a:gd name="T8" fmla="*/ 9 w 65"/>
                    <a:gd name="T9" fmla="*/ 6 h 55"/>
                    <a:gd name="T10" fmla="*/ 17 w 65"/>
                    <a:gd name="T11" fmla="*/ 10 h 55"/>
                    <a:gd name="T12" fmla="*/ 15 w 65"/>
                    <a:gd name="T13" fmla="*/ 13 h 55"/>
                    <a:gd name="T14" fmla="*/ 4 w 65"/>
                    <a:gd name="T15" fmla="*/ 7 h 55"/>
                    <a:gd name="T16" fmla="*/ 4 w 65"/>
                    <a:gd name="T17" fmla="*/ 5 h 55"/>
                    <a:gd name="T18" fmla="*/ 0 w 65"/>
                    <a:gd name="T19" fmla="*/ 1 h 55"/>
                    <a:gd name="T20" fmla="*/ 0 w 65"/>
                    <a:gd name="T21" fmla="*/ 1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10"/>
                      </a:lnTo>
                      <a:lnTo>
                        <a:pt x="23" y="15"/>
                      </a:lnTo>
                      <a:lnTo>
                        <a:pt x="36" y="25"/>
                      </a:lnTo>
                      <a:lnTo>
                        <a:pt x="65" y="40"/>
                      </a:lnTo>
                      <a:lnTo>
                        <a:pt x="59" y="55"/>
                      </a:lnTo>
                      <a:lnTo>
                        <a:pt x="13" y="31"/>
                      </a:lnTo>
                      <a:lnTo>
                        <a:pt x="13" y="21"/>
                      </a:lnTo>
                      <a:lnTo>
                        <a:pt x="0" y="6"/>
                      </a:lnTo>
                      <a:close/>
                    </a:path>
                  </a:pathLst>
                </a:custGeom>
                <a:solidFill>
                  <a:srgbClr val="FFFF85"/>
                </a:solidFill>
                <a:ln w="9525">
                  <a:noFill/>
                  <a:round/>
                  <a:headEnd/>
                  <a:tailEnd/>
                </a:ln>
              </p:spPr>
              <p:txBody>
                <a:bodyPr/>
                <a:lstStyle/>
                <a:p>
                  <a:endParaRPr lang="en-US"/>
                </a:p>
              </p:txBody>
            </p:sp>
            <p:sp>
              <p:nvSpPr>
                <p:cNvPr id="20609" name="Freeform 122"/>
                <p:cNvSpPr>
                  <a:spLocks/>
                </p:cNvSpPr>
                <p:nvPr/>
              </p:nvSpPr>
              <p:spPr bwMode="auto">
                <a:xfrm>
                  <a:off x="1942" y="2038"/>
                  <a:ext cx="34" cy="15"/>
                </a:xfrm>
                <a:custGeom>
                  <a:avLst/>
                  <a:gdLst>
                    <a:gd name="T0" fmla="*/ 0 w 68"/>
                    <a:gd name="T1" fmla="*/ 5 h 30"/>
                    <a:gd name="T2" fmla="*/ 0 w 68"/>
                    <a:gd name="T3" fmla="*/ 5 h 30"/>
                    <a:gd name="T4" fmla="*/ 1 w 68"/>
                    <a:gd name="T5" fmla="*/ 3 h 30"/>
                    <a:gd name="T6" fmla="*/ 2 w 68"/>
                    <a:gd name="T7" fmla="*/ 1 h 30"/>
                    <a:gd name="T8" fmla="*/ 5 w 68"/>
                    <a:gd name="T9" fmla="*/ 1 h 30"/>
                    <a:gd name="T10" fmla="*/ 8 w 68"/>
                    <a:gd name="T11" fmla="*/ 0 h 30"/>
                    <a:gd name="T12" fmla="*/ 11 w 68"/>
                    <a:gd name="T13" fmla="*/ 1 h 30"/>
                    <a:gd name="T14" fmla="*/ 13 w 68"/>
                    <a:gd name="T15" fmla="*/ 2 h 30"/>
                    <a:gd name="T16" fmla="*/ 14 w 68"/>
                    <a:gd name="T17" fmla="*/ 3 h 30"/>
                    <a:gd name="T18" fmla="*/ 17 w 68"/>
                    <a:gd name="T19" fmla="*/ 7 h 30"/>
                    <a:gd name="T20" fmla="*/ 10 w 68"/>
                    <a:gd name="T21" fmla="*/ 7 h 30"/>
                    <a:gd name="T22" fmla="*/ 3 w 68"/>
                    <a:gd name="T23" fmla="*/ 8 h 30"/>
                    <a:gd name="T24" fmla="*/ 0 w 68"/>
                    <a:gd name="T25" fmla="*/ 5 h 30"/>
                    <a:gd name="T26" fmla="*/ 0 w 68"/>
                    <a:gd name="T27" fmla="*/ 5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0"/>
                    <a:gd name="T44" fmla="*/ 68 w 68"/>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0">
                      <a:moveTo>
                        <a:pt x="0" y="19"/>
                      </a:moveTo>
                      <a:lnTo>
                        <a:pt x="0" y="17"/>
                      </a:lnTo>
                      <a:lnTo>
                        <a:pt x="4" y="9"/>
                      </a:lnTo>
                      <a:lnTo>
                        <a:pt x="10" y="4"/>
                      </a:lnTo>
                      <a:lnTo>
                        <a:pt x="21" y="2"/>
                      </a:lnTo>
                      <a:lnTo>
                        <a:pt x="32" y="0"/>
                      </a:lnTo>
                      <a:lnTo>
                        <a:pt x="44" y="4"/>
                      </a:lnTo>
                      <a:lnTo>
                        <a:pt x="53" y="7"/>
                      </a:lnTo>
                      <a:lnTo>
                        <a:pt x="59" y="9"/>
                      </a:lnTo>
                      <a:lnTo>
                        <a:pt x="68" y="28"/>
                      </a:lnTo>
                      <a:lnTo>
                        <a:pt x="42" y="28"/>
                      </a:lnTo>
                      <a:lnTo>
                        <a:pt x="15" y="30"/>
                      </a:lnTo>
                      <a:lnTo>
                        <a:pt x="0" y="19"/>
                      </a:lnTo>
                      <a:close/>
                    </a:path>
                  </a:pathLst>
                </a:custGeom>
                <a:solidFill>
                  <a:srgbClr val="FFFF85"/>
                </a:solidFill>
                <a:ln w="9525">
                  <a:noFill/>
                  <a:round/>
                  <a:headEnd/>
                  <a:tailEnd/>
                </a:ln>
              </p:spPr>
              <p:txBody>
                <a:bodyPr/>
                <a:lstStyle/>
                <a:p>
                  <a:endParaRPr lang="en-US"/>
                </a:p>
              </p:txBody>
            </p:sp>
            <p:sp>
              <p:nvSpPr>
                <p:cNvPr id="20610" name="Freeform 123"/>
                <p:cNvSpPr>
                  <a:spLocks/>
                </p:cNvSpPr>
                <p:nvPr/>
              </p:nvSpPr>
              <p:spPr bwMode="auto">
                <a:xfrm>
                  <a:off x="1859" y="2009"/>
                  <a:ext cx="42" cy="76"/>
                </a:xfrm>
                <a:custGeom>
                  <a:avLst/>
                  <a:gdLst>
                    <a:gd name="T0" fmla="*/ 21 w 83"/>
                    <a:gd name="T1" fmla="*/ 31 h 152"/>
                    <a:gd name="T2" fmla="*/ 19 w 83"/>
                    <a:gd name="T3" fmla="*/ 21 h 152"/>
                    <a:gd name="T4" fmla="*/ 18 w 83"/>
                    <a:gd name="T5" fmla="*/ 9 h 152"/>
                    <a:gd name="T6" fmla="*/ 16 w 83"/>
                    <a:gd name="T7" fmla="*/ 6 h 152"/>
                    <a:gd name="T8" fmla="*/ 14 w 83"/>
                    <a:gd name="T9" fmla="*/ 12 h 152"/>
                    <a:gd name="T10" fmla="*/ 5 w 83"/>
                    <a:gd name="T11" fmla="*/ 0 h 152"/>
                    <a:gd name="T12" fmla="*/ 2 w 83"/>
                    <a:gd name="T13" fmla="*/ 3 h 152"/>
                    <a:gd name="T14" fmla="*/ 5 w 83"/>
                    <a:gd name="T15" fmla="*/ 9 h 152"/>
                    <a:gd name="T16" fmla="*/ 0 w 83"/>
                    <a:gd name="T17" fmla="*/ 20 h 152"/>
                    <a:gd name="T18" fmla="*/ 14 w 83"/>
                    <a:gd name="T19" fmla="*/ 27 h 152"/>
                    <a:gd name="T20" fmla="*/ 16 w 83"/>
                    <a:gd name="T21" fmla="*/ 38 h 152"/>
                    <a:gd name="T22" fmla="*/ 21 w 83"/>
                    <a:gd name="T23" fmla="*/ 31 h 152"/>
                    <a:gd name="T24" fmla="*/ 21 w 83"/>
                    <a:gd name="T25" fmla="*/ 31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7"/>
                      </a:moveTo>
                      <a:lnTo>
                        <a:pt x="76" y="87"/>
                      </a:lnTo>
                      <a:lnTo>
                        <a:pt x="72" y="34"/>
                      </a:lnTo>
                      <a:lnTo>
                        <a:pt x="64" y="26"/>
                      </a:lnTo>
                      <a:lnTo>
                        <a:pt x="55" y="49"/>
                      </a:lnTo>
                      <a:lnTo>
                        <a:pt x="19" y="0"/>
                      </a:lnTo>
                      <a:lnTo>
                        <a:pt x="5" y="13"/>
                      </a:lnTo>
                      <a:lnTo>
                        <a:pt x="17" y="34"/>
                      </a:lnTo>
                      <a:lnTo>
                        <a:pt x="0" y="80"/>
                      </a:lnTo>
                      <a:lnTo>
                        <a:pt x="55" y="110"/>
                      </a:lnTo>
                      <a:lnTo>
                        <a:pt x="64" y="152"/>
                      </a:lnTo>
                      <a:lnTo>
                        <a:pt x="83" y="127"/>
                      </a:lnTo>
                      <a:close/>
                    </a:path>
                  </a:pathLst>
                </a:custGeom>
                <a:solidFill>
                  <a:srgbClr val="FFB5A8"/>
                </a:solidFill>
                <a:ln w="9525">
                  <a:noFill/>
                  <a:round/>
                  <a:headEnd/>
                  <a:tailEnd/>
                </a:ln>
              </p:spPr>
              <p:txBody>
                <a:bodyPr/>
                <a:lstStyle/>
                <a:p>
                  <a:endParaRPr lang="en-US"/>
                </a:p>
              </p:txBody>
            </p:sp>
            <p:sp>
              <p:nvSpPr>
                <p:cNvPr id="20611" name="Freeform 124"/>
                <p:cNvSpPr>
                  <a:spLocks/>
                </p:cNvSpPr>
                <p:nvPr/>
              </p:nvSpPr>
              <p:spPr bwMode="auto">
                <a:xfrm>
                  <a:off x="1968" y="1965"/>
                  <a:ext cx="30" cy="67"/>
                </a:xfrm>
                <a:custGeom>
                  <a:avLst/>
                  <a:gdLst>
                    <a:gd name="T0" fmla="*/ 8 w 59"/>
                    <a:gd name="T1" fmla="*/ 33 h 135"/>
                    <a:gd name="T2" fmla="*/ 6 w 59"/>
                    <a:gd name="T3" fmla="*/ 22 h 135"/>
                    <a:gd name="T4" fmla="*/ 0 w 59"/>
                    <a:gd name="T5" fmla="*/ 11 h 135"/>
                    <a:gd name="T6" fmla="*/ 2 w 59"/>
                    <a:gd name="T7" fmla="*/ 11 h 135"/>
                    <a:gd name="T8" fmla="*/ 7 w 59"/>
                    <a:gd name="T9" fmla="*/ 14 h 135"/>
                    <a:gd name="T10" fmla="*/ 9 w 59"/>
                    <a:gd name="T11" fmla="*/ 3 h 135"/>
                    <a:gd name="T12" fmla="*/ 13 w 59"/>
                    <a:gd name="T13" fmla="*/ 0 h 135"/>
                    <a:gd name="T14" fmla="*/ 15 w 59"/>
                    <a:gd name="T15" fmla="*/ 15 h 135"/>
                    <a:gd name="T16" fmla="*/ 12 w 59"/>
                    <a:gd name="T17" fmla="*/ 27 h 135"/>
                    <a:gd name="T18" fmla="*/ 12 w 59"/>
                    <a:gd name="T19" fmla="*/ 33 h 135"/>
                    <a:gd name="T20" fmla="*/ 8 w 59"/>
                    <a:gd name="T21" fmla="*/ 33 h 135"/>
                    <a:gd name="T22" fmla="*/ 8 w 59"/>
                    <a:gd name="T23" fmla="*/ 3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90"/>
                      </a:lnTo>
                      <a:lnTo>
                        <a:pt x="0" y="46"/>
                      </a:lnTo>
                      <a:lnTo>
                        <a:pt x="6" y="44"/>
                      </a:lnTo>
                      <a:lnTo>
                        <a:pt x="25" y="57"/>
                      </a:lnTo>
                      <a:lnTo>
                        <a:pt x="36" y="12"/>
                      </a:lnTo>
                      <a:lnTo>
                        <a:pt x="52" y="0"/>
                      </a:lnTo>
                      <a:lnTo>
                        <a:pt x="59" y="63"/>
                      </a:lnTo>
                      <a:lnTo>
                        <a:pt x="46" y="109"/>
                      </a:lnTo>
                      <a:lnTo>
                        <a:pt x="46" y="135"/>
                      </a:lnTo>
                      <a:lnTo>
                        <a:pt x="31" y="135"/>
                      </a:lnTo>
                      <a:close/>
                    </a:path>
                  </a:pathLst>
                </a:custGeom>
                <a:solidFill>
                  <a:srgbClr val="FFB5A8"/>
                </a:solidFill>
                <a:ln w="9525">
                  <a:noFill/>
                  <a:round/>
                  <a:headEnd/>
                  <a:tailEnd/>
                </a:ln>
              </p:spPr>
              <p:txBody>
                <a:bodyPr/>
                <a:lstStyle/>
                <a:p>
                  <a:endParaRPr lang="en-US"/>
                </a:p>
              </p:txBody>
            </p:sp>
            <p:sp>
              <p:nvSpPr>
                <p:cNvPr id="20612" name="Freeform 125"/>
                <p:cNvSpPr>
                  <a:spLocks/>
                </p:cNvSpPr>
                <p:nvPr/>
              </p:nvSpPr>
              <p:spPr bwMode="auto">
                <a:xfrm>
                  <a:off x="1884" y="2401"/>
                  <a:ext cx="55" cy="52"/>
                </a:xfrm>
                <a:custGeom>
                  <a:avLst/>
                  <a:gdLst>
                    <a:gd name="T0" fmla="*/ 24 w 108"/>
                    <a:gd name="T1" fmla="*/ 0 h 105"/>
                    <a:gd name="T2" fmla="*/ 8 w 108"/>
                    <a:gd name="T3" fmla="*/ 5 h 105"/>
                    <a:gd name="T4" fmla="*/ 10 w 108"/>
                    <a:gd name="T5" fmla="*/ 15 h 105"/>
                    <a:gd name="T6" fmla="*/ 3 w 108"/>
                    <a:gd name="T7" fmla="*/ 20 h 105"/>
                    <a:gd name="T8" fmla="*/ 0 w 108"/>
                    <a:gd name="T9" fmla="*/ 23 h 105"/>
                    <a:gd name="T10" fmla="*/ 14 w 108"/>
                    <a:gd name="T11" fmla="*/ 26 h 105"/>
                    <a:gd name="T12" fmla="*/ 18 w 108"/>
                    <a:gd name="T13" fmla="*/ 21 h 105"/>
                    <a:gd name="T14" fmla="*/ 23 w 108"/>
                    <a:gd name="T15" fmla="*/ 18 h 105"/>
                    <a:gd name="T16" fmla="*/ 23 w 108"/>
                    <a:gd name="T17" fmla="*/ 12 h 105"/>
                    <a:gd name="T18" fmla="*/ 28 w 108"/>
                    <a:gd name="T19" fmla="*/ 3 h 105"/>
                    <a:gd name="T20" fmla="*/ 24 w 108"/>
                    <a:gd name="T21" fmla="*/ 0 h 105"/>
                    <a:gd name="T22" fmla="*/ 24 w 108"/>
                    <a:gd name="T23" fmla="*/ 0 h 10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5"/>
                    <a:gd name="T38" fmla="*/ 108 w 108"/>
                    <a:gd name="T39" fmla="*/ 105 h 10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5">
                      <a:moveTo>
                        <a:pt x="95" y="0"/>
                      </a:moveTo>
                      <a:lnTo>
                        <a:pt x="32" y="21"/>
                      </a:lnTo>
                      <a:lnTo>
                        <a:pt x="38" y="61"/>
                      </a:lnTo>
                      <a:lnTo>
                        <a:pt x="11" y="82"/>
                      </a:lnTo>
                      <a:lnTo>
                        <a:pt x="0" y="95"/>
                      </a:lnTo>
                      <a:lnTo>
                        <a:pt x="53" y="105"/>
                      </a:lnTo>
                      <a:lnTo>
                        <a:pt x="68" y="86"/>
                      </a:lnTo>
                      <a:lnTo>
                        <a:pt x="91" y="75"/>
                      </a:lnTo>
                      <a:lnTo>
                        <a:pt x="91" y="50"/>
                      </a:lnTo>
                      <a:lnTo>
                        <a:pt x="108" y="12"/>
                      </a:lnTo>
                      <a:lnTo>
                        <a:pt x="95" y="0"/>
                      </a:lnTo>
                      <a:close/>
                    </a:path>
                  </a:pathLst>
                </a:custGeom>
                <a:solidFill>
                  <a:srgbClr val="000000"/>
                </a:solidFill>
                <a:ln w="9525">
                  <a:noFill/>
                  <a:round/>
                  <a:headEnd/>
                  <a:tailEnd/>
                </a:ln>
              </p:spPr>
              <p:txBody>
                <a:bodyPr/>
                <a:lstStyle/>
                <a:p>
                  <a:endParaRPr lang="en-US"/>
                </a:p>
              </p:txBody>
            </p:sp>
            <p:sp>
              <p:nvSpPr>
                <p:cNvPr id="20613" name="Freeform 126"/>
                <p:cNvSpPr>
                  <a:spLocks/>
                </p:cNvSpPr>
                <p:nvPr/>
              </p:nvSpPr>
              <p:spPr bwMode="auto">
                <a:xfrm>
                  <a:off x="1973" y="2398"/>
                  <a:ext cx="45" cy="43"/>
                </a:xfrm>
                <a:custGeom>
                  <a:avLst/>
                  <a:gdLst>
                    <a:gd name="T0" fmla="*/ 19 w 91"/>
                    <a:gd name="T1" fmla="*/ 0 h 85"/>
                    <a:gd name="T2" fmla="*/ 9 w 91"/>
                    <a:gd name="T3" fmla="*/ 0 h 85"/>
                    <a:gd name="T4" fmla="*/ 9 w 91"/>
                    <a:gd name="T5" fmla="*/ 10 h 85"/>
                    <a:gd name="T6" fmla="*/ 0 w 91"/>
                    <a:gd name="T7" fmla="*/ 17 h 85"/>
                    <a:gd name="T8" fmla="*/ 1 w 91"/>
                    <a:gd name="T9" fmla="*/ 22 h 85"/>
                    <a:gd name="T10" fmla="*/ 11 w 91"/>
                    <a:gd name="T11" fmla="*/ 22 h 85"/>
                    <a:gd name="T12" fmla="*/ 14 w 91"/>
                    <a:gd name="T13" fmla="*/ 16 h 85"/>
                    <a:gd name="T14" fmla="*/ 22 w 91"/>
                    <a:gd name="T15" fmla="*/ 13 h 85"/>
                    <a:gd name="T16" fmla="*/ 19 w 91"/>
                    <a:gd name="T17" fmla="*/ 0 h 85"/>
                    <a:gd name="T18" fmla="*/ 19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sp>
              <p:nvSpPr>
                <p:cNvPr id="20614" name="Freeform 127"/>
                <p:cNvSpPr>
                  <a:spLocks/>
                </p:cNvSpPr>
                <p:nvPr/>
              </p:nvSpPr>
              <p:spPr bwMode="auto">
                <a:xfrm>
                  <a:off x="736" y="2683"/>
                  <a:ext cx="1032" cy="320"/>
                </a:xfrm>
                <a:custGeom>
                  <a:avLst/>
                  <a:gdLst>
                    <a:gd name="T0" fmla="*/ 375 w 2064"/>
                    <a:gd name="T1" fmla="*/ 0 h 640"/>
                    <a:gd name="T2" fmla="*/ 516 w 2064"/>
                    <a:gd name="T3" fmla="*/ 79 h 640"/>
                    <a:gd name="T4" fmla="*/ 441 w 2064"/>
                    <a:gd name="T5" fmla="*/ 123 h 640"/>
                    <a:gd name="T6" fmla="*/ 369 w 2064"/>
                    <a:gd name="T7" fmla="*/ 82 h 640"/>
                    <a:gd name="T8" fmla="*/ 360 w 2064"/>
                    <a:gd name="T9" fmla="*/ 87 h 640"/>
                    <a:gd name="T10" fmla="*/ 472 w 2064"/>
                    <a:gd name="T11" fmla="*/ 160 h 640"/>
                    <a:gd name="T12" fmla="*/ 0 w 2064"/>
                    <a:gd name="T13" fmla="*/ 160 h 640"/>
                    <a:gd name="T14" fmla="*/ 375 w 2064"/>
                    <a:gd name="T15" fmla="*/ 0 h 640"/>
                    <a:gd name="T16" fmla="*/ 375 w 2064"/>
                    <a:gd name="T17" fmla="*/ 0 h 6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64"/>
                    <a:gd name="T28" fmla="*/ 0 h 640"/>
                    <a:gd name="T29" fmla="*/ 2064 w 2064"/>
                    <a:gd name="T30" fmla="*/ 640 h 6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64" h="640">
                      <a:moveTo>
                        <a:pt x="1502" y="0"/>
                      </a:moveTo>
                      <a:lnTo>
                        <a:pt x="2064" y="315"/>
                      </a:lnTo>
                      <a:lnTo>
                        <a:pt x="1766" y="494"/>
                      </a:lnTo>
                      <a:lnTo>
                        <a:pt x="1477" y="330"/>
                      </a:lnTo>
                      <a:lnTo>
                        <a:pt x="1443" y="351"/>
                      </a:lnTo>
                      <a:lnTo>
                        <a:pt x="1889" y="640"/>
                      </a:lnTo>
                      <a:lnTo>
                        <a:pt x="0" y="640"/>
                      </a:lnTo>
                      <a:lnTo>
                        <a:pt x="1502" y="0"/>
                      </a:lnTo>
                      <a:close/>
                    </a:path>
                  </a:pathLst>
                </a:custGeom>
                <a:solidFill>
                  <a:srgbClr val="594C4C"/>
                </a:solidFill>
                <a:ln w="9525">
                  <a:noFill/>
                  <a:round/>
                  <a:headEnd/>
                  <a:tailEnd/>
                </a:ln>
              </p:spPr>
              <p:txBody>
                <a:bodyPr/>
                <a:lstStyle/>
                <a:p>
                  <a:endParaRPr lang="en-US"/>
                </a:p>
              </p:txBody>
            </p:sp>
            <p:sp>
              <p:nvSpPr>
                <p:cNvPr id="20615" name="Freeform 128"/>
                <p:cNvSpPr>
                  <a:spLocks/>
                </p:cNvSpPr>
                <p:nvPr/>
              </p:nvSpPr>
              <p:spPr bwMode="auto">
                <a:xfrm>
                  <a:off x="1036" y="2661"/>
                  <a:ext cx="475" cy="294"/>
                </a:xfrm>
                <a:custGeom>
                  <a:avLst/>
                  <a:gdLst>
                    <a:gd name="T0" fmla="*/ 0 w 950"/>
                    <a:gd name="T1" fmla="*/ 128 h 587"/>
                    <a:gd name="T2" fmla="*/ 134 w 950"/>
                    <a:gd name="T3" fmla="*/ 26 h 587"/>
                    <a:gd name="T4" fmla="*/ 214 w 950"/>
                    <a:gd name="T5" fmla="*/ 0 h 587"/>
                    <a:gd name="T6" fmla="*/ 238 w 950"/>
                    <a:gd name="T7" fmla="*/ 12 h 587"/>
                    <a:gd name="T8" fmla="*/ 236 w 950"/>
                    <a:gd name="T9" fmla="*/ 27 h 587"/>
                    <a:gd name="T10" fmla="*/ 154 w 950"/>
                    <a:gd name="T11" fmla="*/ 71 h 587"/>
                    <a:gd name="T12" fmla="*/ 142 w 950"/>
                    <a:gd name="T13" fmla="*/ 59 h 587"/>
                    <a:gd name="T14" fmla="*/ 81 w 950"/>
                    <a:gd name="T15" fmla="*/ 95 h 587"/>
                    <a:gd name="T16" fmla="*/ 77 w 950"/>
                    <a:gd name="T17" fmla="*/ 118 h 587"/>
                    <a:gd name="T18" fmla="*/ 22 w 950"/>
                    <a:gd name="T19" fmla="*/ 147 h 587"/>
                    <a:gd name="T20" fmla="*/ 0 w 950"/>
                    <a:gd name="T21" fmla="*/ 128 h 587"/>
                    <a:gd name="T22" fmla="*/ 0 w 950"/>
                    <a:gd name="T23" fmla="*/ 128 h 58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50"/>
                    <a:gd name="T37" fmla="*/ 0 h 587"/>
                    <a:gd name="T38" fmla="*/ 950 w 950"/>
                    <a:gd name="T39" fmla="*/ 587 h 58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50" h="587">
                      <a:moveTo>
                        <a:pt x="0" y="509"/>
                      </a:moveTo>
                      <a:lnTo>
                        <a:pt x="534" y="101"/>
                      </a:lnTo>
                      <a:lnTo>
                        <a:pt x="855" y="0"/>
                      </a:lnTo>
                      <a:lnTo>
                        <a:pt x="950" y="46"/>
                      </a:lnTo>
                      <a:lnTo>
                        <a:pt x="942" y="105"/>
                      </a:lnTo>
                      <a:lnTo>
                        <a:pt x="614" y="283"/>
                      </a:lnTo>
                      <a:lnTo>
                        <a:pt x="568" y="236"/>
                      </a:lnTo>
                      <a:lnTo>
                        <a:pt x="321" y="380"/>
                      </a:lnTo>
                      <a:lnTo>
                        <a:pt x="308" y="471"/>
                      </a:lnTo>
                      <a:lnTo>
                        <a:pt x="87" y="587"/>
                      </a:lnTo>
                      <a:lnTo>
                        <a:pt x="0" y="509"/>
                      </a:lnTo>
                      <a:close/>
                    </a:path>
                  </a:pathLst>
                </a:custGeom>
                <a:solidFill>
                  <a:srgbClr val="A67A4D"/>
                </a:solidFill>
                <a:ln w="9525">
                  <a:noFill/>
                  <a:round/>
                  <a:headEnd/>
                  <a:tailEnd/>
                </a:ln>
              </p:spPr>
              <p:txBody>
                <a:bodyPr/>
                <a:lstStyle/>
                <a:p>
                  <a:endParaRPr lang="en-US"/>
                </a:p>
              </p:txBody>
            </p:sp>
            <p:sp>
              <p:nvSpPr>
                <p:cNvPr id="20616" name="Freeform 129"/>
                <p:cNvSpPr>
                  <a:spLocks/>
                </p:cNvSpPr>
                <p:nvPr/>
              </p:nvSpPr>
              <p:spPr bwMode="auto">
                <a:xfrm>
                  <a:off x="575" y="2362"/>
                  <a:ext cx="915" cy="548"/>
                </a:xfrm>
                <a:custGeom>
                  <a:avLst/>
                  <a:gdLst>
                    <a:gd name="T0" fmla="*/ 0 w 1830"/>
                    <a:gd name="T1" fmla="*/ 120 h 1096"/>
                    <a:gd name="T2" fmla="*/ 87 w 1830"/>
                    <a:gd name="T3" fmla="*/ 84 h 1096"/>
                    <a:gd name="T4" fmla="*/ 89 w 1830"/>
                    <a:gd name="T5" fmla="*/ 50 h 1096"/>
                    <a:gd name="T6" fmla="*/ 131 w 1830"/>
                    <a:gd name="T7" fmla="*/ 40 h 1096"/>
                    <a:gd name="T8" fmla="*/ 160 w 1830"/>
                    <a:gd name="T9" fmla="*/ 63 h 1096"/>
                    <a:gd name="T10" fmla="*/ 155 w 1830"/>
                    <a:gd name="T11" fmla="*/ 109 h 1096"/>
                    <a:gd name="T12" fmla="*/ 240 w 1830"/>
                    <a:gd name="T13" fmla="*/ 73 h 1096"/>
                    <a:gd name="T14" fmla="*/ 239 w 1830"/>
                    <a:gd name="T15" fmla="*/ 28 h 1096"/>
                    <a:gd name="T16" fmla="*/ 314 w 1830"/>
                    <a:gd name="T17" fmla="*/ 0 h 1096"/>
                    <a:gd name="T18" fmla="*/ 383 w 1830"/>
                    <a:gd name="T19" fmla="*/ 43 h 1096"/>
                    <a:gd name="T20" fmla="*/ 379 w 1830"/>
                    <a:gd name="T21" fmla="*/ 73 h 1096"/>
                    <a:gd name="T22" fmla="*/ 399 w 1830"/>
                    <a:gd name="T23" fmla="*/ 67 h 1096"/>
                    <a:gd name="T24" fmla="*/ 458 w 1830"/>
                    <a:gd name="T25" fmla="*/ 101 h 1096"/>
                    <a:gd name="T26" fmla="*/ 397 w 1830"/>
                    <a:gd name="T27" fmla="*/ 177 h 1096"/>
                    <a:gd name="T28" fmla="*/ 230 w 1830"/>
                    <a:gd name="T29" fmla="*/ 200 h 1096"/>
                    <a:gd name="T30" fmla="*/ 0 w 1830"/>
                    <a:gd name="T31" fmla="*/ 274 h 1096"/>
                    <a:gd name="T32" fmla="*/ 0 w 1830"/>
                    <a:gd name="T33" fmla="*/ 120 h 1096"/>
                    <a:gd name="T34" fmla="*/ 0 w 1830"/>
                    <a:gd name="T35" fmla="*/ 120 h 10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30"/>
                    <a:gd name="T55" fmla="*/ 0 h 1096"/>
                    <a:gd name="T56" fmla="*/ 1830 w 1830"/>
                    <a:gd name="T57" fmla="*/ 1096 h 10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30" h="1096">
                      <a:moveTo>
                        <a:pt x="0" y="482"/>
                      </a:moveTo>
                      <a:lnTo>
                        <a:pt x="346" y="338"/>
                      </a:lnTo>
                      <a:lnTo>
                        <a:pt x="353" y="201"/>
                      </a:lnTo>
                      <a:lnTo>
                        <a:pt x="524" y="161"/>
                      </a:lnTo>
                      <a:lnTo>
                        <a:pt x="640" y="252"/>
                      </a:lnTo>
                      <a:lnTo>
                        <a:pt x="619" y="437"/>
                      </a:lnTo>
                      <a:lnTo>
                        <a:pt x="963" y="292"/>
                      </a:lnTo>
                      <a:lnTo>
                        <a:pt x="958" y="112"/>
                      </a:lnTo>
                      <a:lnTo>
                        <a:pt x="1256" y="0"/>
                      </a:lnTo>
                      <a:lnTo>
                        <a:pt x="1530" y="174"/>
                      </a:lnTo>
                      <a:lnTo>
                        <a:pt x="1515" y="292"/>
                      </a:lnTo>
                      <a:lnTo>
                        <a:pt x="1593" y="266"/>
                      </a:lnTo>
                      <a:lnTo>
                        <a:pt x="1830" y="404"/>
                      </a:lnTo>
                      <a:lnTo>
                        <a:pt x="1585" y="710"/>
                      </a:lnTo>
                      <a:lnTo>
                        <a:pt x="922" y="801"/>
                      </a:lnTo>
                      <a:lnTo>
                        <a:pt x="0" y="1096"/>
                      </a:lnTo>
                      <a:lnTo>
                        <a:pt x="0" y="482"/>
                      </a:lnTo>
                      <a:close/>
                    </a:path>
                  </a:pathLst>
                </a:custGeom>
                <a:solidFill>
                  <a:srgbClr val="FFCC80"/>
                </a:solidFill>
                <a:ln w="9525">
                  <a:noFill/>
                  <a:round/>
                  <a:headEnd/>
                  <a:tailEnd/>
                </a:ln>
              </p:spPr>
              <p:txBody>
                <a:bodyPr/>
                <a:lstStyle/>
                <a:p>
                  <a:endParaRPr lang="en-US"/>
                </a:p>
              </p:txBody>
            </p:sp>
            <p:sp>
              <p:nvSpPr>
                <p:cNvPr id="20617" name="Freeform 130"/>
                <p:cNvSpPr>
                  <a:spLocks/>
                </p:cNvSpPr>
                <p:nvPr/>
              </p:nvSpPr>
              <p:spPr bwMode="auto">
                <a:xfrm>
                  <a:off x="575" y="2449"/>
                  <a:ext cx="915" cy="554"/>
                </a:xfrm>
                <a:custGeom>
                  <a:avLst/>
                  <a:gdLst>
                    <a:gd name="T0" fmla="*/ 0 w 1830"/>
                    <a:gd name="T1" fmla="*/ 187 h 1108"/>
                    <a:gd name="T2" fmla="*/ 207 w 1830"/>
                    <a:gd name="T3" fmla="*/ 85 h 1108"/>
                    <a:gd name="T4" fmla="*/ 207 w 1830"/>
                    <a:gd name="T5" fmla="*/ 108 h 1108"/>
                    <a:gd name="T6" fmla="*/ 224 w 1830"/>
                    <a:gd name="T7" fmla="*/ 121 h 1108"/>
                    <a:gd name="T8" fmla="*/ 309 w 1830"/>
                    <a:gd name="T9" fmla="*/ 75 h 1108"/>
                    <a:gd name="T10" fmla="*/ 314 w 1830"/>
                    <a:gd name="T11" fmla="*/ 33 h 1108"/>
                    <a:gd name="T12" fmla="*/ 384 w 1830"/>
                    <a:gd name="T13" fmla="*/ 0 h 1108"/>
                    <a:gd name="T14" fmla="*/ 378 w 1830"/>
                    <a:gd name="T15" fmla="*/ 109 h 1108"/>
                    <a:gd name="T16" fmla="*/ 388 w 1830"/>
                    <a:gd name="T17" fmla="*/ 108 h 1108"/>
                    <a:gd name="T18" fmla="*/ 389 w 1830"/>
                    <a:gd name="T19" fmla="*/ 83 h 1108"/>
                    <a:gd name="T20" fmla="*/ 458 w 1830"/>
                    <a:gd name="T21" fmla="*/ 55 h 1108"/>
                    <a:gd name="T22" fmla="*/ 451 w 1830"/>
                    <a:gd name="T23" fmla="*/ 126 h 1108"/>
                    <a:gd name="T24" fmla="*/ 389 w 1830"/>
                    <a:gd name="T25" fmla="*/ 158 h 1108"/>
                    <a:gd name="T26" fmla="*/ 371 w 1830"/>
                    <a:gd name="T27" fmla="*/ 149 h 1108"/>
                    <a:gd name="T28" fmla="*/ 299 w 1830"/>
                    <a:gd name="T29" fmla="*/ 191 h 1108"/>
                    <a:gd name="T30" fmla="*/ 299 w 1830"/>
                    <a:gd name="T31" fmla="*/ 202 h 1108"/>
                    <a:gd name="T32" fmla="*/ 244 w 1830"/>
                    <a:gd name="T33" fmla="*/ 230 h 1108"/>
                    <a:gd name="T34" fmla="*/ 136 w 1830"/>
                    <a:gd name="T35" fmla="*/ 277 h 1108"/>
                    <a:gd name="T36" fmla="*/ 0 w 1830"/>
                    <a:gd name="T37" fmla="*/ 277 h 1108"/>
                    <a:gd name="T38" fmla="*/ 0 w 1830"/>
                    <a:gd name="T39" fmla="*/ 187 h 1108"/>
                    <a:gd name="T40" fmla="*/ 0 w 1830"/>
                    <a:gd name="T41" fmla="*/ 187 h 110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30"/>
                    <a:gd name="T64" fmla="*/ 0 h 1108"/>
                    <a:gd name="T65" fmla="*/ 1830 w 1830"/>
                    <a:gd name="T66" fmla="*/ 1108 h 110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30" h="1108">
                      <a:moveTo>
                        <a:pt x="0" y="751"/>
                      </a:moveTo>
                      <a:lnTo>
                        <a:pt x="827" y="340"/>
                      </a:lnTo>
                      <a:lnTo>
                        <a:pt x="827" y="432"/>
                      </a:lnTo>
                      <a:lnTo>
                        <a:pt x="893" y="485"/>
                      </a:lnTo>
                      <a:lnTo>
                        <a:pt x="1235" y="302"/>
                      </a:lnTo>
                      <a:lnTo>
                        <a:pt x="1256" y="130"/>
                      </a:lnTo>
                      <a:lnTo>
                        <a:pt x="1536" y="0"/>
                      </a:lnTo>
                      <a:lnTo>
                        <a:pt x="1509" y="437"/>
                      </a:lnTo>
                      <a:lnTo>
                        <a:pt x="1551" y="432"/>
                      </a:lnTo>
                      <a:lnTo>
                        <a:pt x="1556" y="335"/>
                      </a:lnTo>
                      <a:lnTo>
                        <a:pt x="1830" y="223"/>
                      </a:lnTo>
                      <a:lnTo>
                        <a:pt x="1804" y="504"/>
                      </a:lnTo>
                      <a:lnTo>
                        <a:pt x="1556" y="633"/>
                      </a:lnTo>
                      <a:lnTo>
                        <a:pt x="1484" y="599"/>
                      </a:lnTo>
                      <a:lnTo>
                        <a:pt x="1195" y="764"/>
                      </a:lnTo>
                      <a:lnTo>
                        <a:pt x="1195" y="810"/>
                      </a:lnTo>
                      <a:lnTo>
                        <a:pt x="979" y="922"/>
                      </a:lnTo>
                      <a:lnTo>
                        <a:pt x="542" y="1108"/>
                      </a:lnTo>
                      <a:lnTo>
                        <a:pt x="0" y="1108"/>
                      </a:lnTo>
                      <a:lnTo>
                        <a:pt x="0" y="751"/>
                      </a:lnTo>
                      <a:close/>
                    </a:path>
                  </a:pathLst>
                </a:custGeom>
                <a:solidFill>
                  <a:srgbClr val="B34D1A"/>
                </a:solidFill>
                <a:ln w="9525">
                  <a:noFill/>
                  <a:round/>
                  <a:headEnd/>
                  <a:tailEnd/>
                </a:ln>
              </p:spPr>
              <p:txBody>
                <a:bodyPr/>
                <a:lstStyle/>
                <a:p>
                  <a:endParaRPr lang="en-US"/>
                </a:p>
              </p:txBody>
            </p:sp>
            <p:sp>
              <p:nvSpPr>
                <p:cNvPr id="20618" name="Freeform 131"/>
                <p:cNvSpPr>
                  <a:spLocks/>
                </p:cNvSpPr>
                <p:nvPr/>
              </p:nvSpPr>
              <p:spPr bwMode="auto">
                <a:xfrm>
                  <a:off x="752" y="2566"/>
                  <a:ext cx="177" cy="171"/>
                </a:xfrm>
                <a:custGeom>
                  <a:avLst/>
                  <a:gdLst>
                    <a:gd name="T0" fmla="*/ 0 w 356"/>
                    <a:gd name="T1" fmla="*/ 0 h 342"/>
                    <a:gd name="T2" fmla="*/ 41 w 356"/>
                    <a:gd name="T3" fmla="*/ 86 h 342"/>
                    <a:gd name="T4" fmla="*/ 88 w 356"/>
                    <a:gd name="T5" fmla="*/ 50 h 342"/>
                    <a:gd name="T6" fmla="*/ 70 w 356"/>
                    <a:gd name="T7" fmla="*/ 3 h 342"/>
                    <a:gd name="T8" fmla="*/ 0 w 356"/>
                    <a:gd name="T9" fmla="*/ 0 h 342"/>
                    <a:gd name="T10" fmla="*/ 0 w 356"/>
                    <a:gd name="T11" fmla="*/ 0 h 342"/>
                    <a:gd name="T12" fmla="*/ 0 60000 65536"/>
                    <a:gd name="T13" fmla="*/ 0 60000 65536"/>
                    <a:gd name="T14" fmla="*/ 0 60000 65536"/>
                    <a:gd name="T15" fmla="*/ 0 60000 65536"/>
                    <a:gd name="T16" fmla="*/ 0 60000 65536"/>
                    <a:gd name="T17" fmla="*/ 0 60000 65536"/>
                    <a:gd name="T18" fmla="*/ 0 w 356"/>
                    <a:gd name="T19" fmla="*/ 0 h 342"/>
                    <a:gd name="T20" fmla="*/ 356 w 356"/>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356" h="342">
                      <a:moveTo>
                        <a:pt x="0" y="0"/>
                      </a:moveTo>
                      <a:lnTo>
                        <a:pt x="164" y="342"/>
                      </a:lnTo>
                      <a:lnTo>
                        <a:pt x="356" y="203"/>
                      </a:lnTo>
                      <a:lnTo>
                        <a:pt x="282" y="13"/>
                      </a:lnTo>
                      <a:lnTo>
                        <a:pt x="0" y="0"/>
                      </a:lnTo>
                      <a:close/>
                    </a:path>
                  </a:pathLst>
                </a:custGeom>
                <a:solidFill>
                  <a:srgbClr val="B34D1A"/>
                </a:solidFill>
                <a:ln w="9525">
                  <a:noFill/>
                  <a:round/>
                  <a:headEnd/>
                  <a:tailEnd/>
                </a:ln>
              </p:spPr>
              <p:txBody>
                <a:bodyPr/>
                <a:lstStyle/>
                <a:p>
                  <a:endParaRPr lang="en-US"/>
                </a:p>
              </p:txBody>
            </p:sp>
            <p:sp>
              <p:nvSpPr>
                <p:cNvPr id="20619" name="Freeform 132"/>
                <p:cNvSpPr>
                  <a:spLocks/>
                </p:cNvSpPr>
                <p:nvPr/>
              </p:nvSpPr>
              <p:spPr bwMode="auto">
                <a:xfrm>
                  <a:off x="807" y="2493"/>
                  <a:ext cx="96" cy="126"/>
                </a:xfrm>
                <a:custGeom>
                  <a:avLst/>
                  <a:gdLst>
                    <a:gd name="T0" fmla="*/ 0 w 192"/>
                    <a:gd name="T1" fmla="*/ 13 h 252"/>
                    <a:gd name="T2" fmla="*/ 0 w 192"/>
                    <a:gd name="T3" fmla="*/ 63 h 252"/>
                    <a:gd name="T4" fmla="*/ 43 w 192"/>
                    <a:gd name="T5" fmla="*/ 47 h 252"/>
                    <a:gd name="T6" fmla="*/ 48 w 192"/>
                    <a:gd name="T7" fmla="*/ 0 h 252"/>
                    <a:gd name="T8" fmla="*/ 0 w 192"/>
                    <a:gd name="T9" fmla="*/ 13 h 252"/>
                    <a:gd name="T10" fmla="*/ 0 w 192"/>
                    <a:gd name="T11" fmla="*/ 13 h 252"/>
                    <a:gd name="T12" fmla="*/ 0 60000 65536"/>
                    <a:gd name="T13" fmla="*/ 0 60000 65536"/>
                    <a:gd name="T14" fmla="*/ 0 60000 65536"/>
                    <a:gd name="T15" fmla="*/ 0 60000 65536"/>
                    <a:gd name="T16" fmla="*/ 0 60000 65536"/>
                    <a:gd name="T17" fmla="*/ 0 60000 65536"/>
                    <a:gd name="T18" fmla="*/ 0 w 192"/>
                    <a:gd name="T19" fmla="*/ 0 h 252"/>
                    <a:gd name="T20" fmla="*/ 192 w 192"/>
                    <a:gd name="T21" fmla="*/ 252 h 252"/>
                  </a:gdLst>
                  <a:ahLst/>
                  <a:cxnLst>
                    <a:cxn ang="T12">
                      <a:pos x="T0" y="T1"/>
                    </a:cxn>
                    <a:cxn ang="T13">
                      <a:pos x="T2" y="T3"/>
                    </a:cxn>
                    <a:cxn ang="T14">
                      <a:pos x="T4" y="T5"/>
                    </a:cxn>
                    <a:cxn ang="T15">
                      <a:pos x="T6" y="T7"/>
                    </a:cxn>
                    <a:cxn ang="T16">
                      <a:pos x="T8" y="T9"/>
                    </a:cxn>
                    <a:cxn ang="T17">
                      <a:pos x="T10" y="T11"/>
                    </a:cxn>
                  </a:cxnLst>
                  <a:rect l="T18" t="T19" r="T20" b="T21"/>
                  <a:pathLst>
                    <a:path w="192" h="252">
                      <a:moveTo>
                        <a:pt x="0" y="49"/>
                      </a:moveTo>
                      <a:lnTo>
                        <a:pt x="0" y="252"/>
                      </a:lnTo>
                      <a:lnTo>
                        <a:pt x="171" y="186"/>
                      </a:lnTo>
                      <a:lnTo>
                        <a:pt x="192" y="0"/>
                      </a:lnTo>
                      <a:lnTo>
                        <a:pt x="0" y="49"/>
                      </a:lnTo>
                      <a:close/>
                    </a:path>
                  </a:pathLst>
                </a:custGeom>
                <a:solidFill>
                  <a:srgbClr val="BF6633"/>
                </a:solidFill>
                <a:ln w="9525">
                  <a:noFill/>
                  <a:round/>
                  <a:headEnd/>
                  <a:tailEnd/>
                </a:ln>
              </p:spPr>
              <p:txBody>
                <a:bodyPr/>
                <a:lstStyle/>
                <a:p>
                  <a:endParaRPr lang="en-US"/>
                </a:p>
              </p:txBody>
            </p:sp>
            <p:sp>
              <p:nvSpPr>
                <p:cNvPr id="20620" name="Freeform 133"/>
                <p:cNvSpPr>
                  <a:spLocks/>
                </p:cNvSpPr>
                <p:nvPr/>
              </p:nvSpPr>
              <p:spPr bwMode="auto">
                <a:xfrm>
                  <a:off x="745" y="2462"/>
                  <a:ext cx="69" cy="160"/>
                </a:xfrm>
                <a:custGeom>
                  <a:avLst/>
                  <a:gdLst>
                    <a:gd name="T0" fmla="*/ 2 w 139"/>
                    <a:gd name="T1" fmla="*/ 0 h 321"/>
                    <a:gd name="T2" fmla="*/ 34 w 139"/>
                    <a:gd name="T3" fmla="*/ 30 h 321"/>
                    <a:gd name="T4" fmla="*/ 31 w 139"/>
                    <a:gd name="T5" fmla="*/ 80 h 321"/>
                    <a:gd name="T6" fmla="*/ 0 w 139"/>
                    <a:gd name="T7" fmla="*/ 51 h 321"/>
                    <a:gd name="T8" fmla="*/ 2 w 139"/>
                    <a:gd name="T9" fmla="*/ 0 h 321"/>
                    <a:gd name="T10" fmla="*/ 2 w 139"/>
                    <a:gd name="T11" fmla="*/ 0 h 321"/>
                    <a:gd name="T12" fmla="*/ 0 60000 65536"/>
                    <a:gd name="T13" fmla="*/ 0 60000 65536"/>
                    <a:gd name="T14" fmla="*/ 0 60000 65536"/>
                    <a:gd name="T15" fmla="*/ 0 60000 65536"/>
                    <a:gd name="T16" fmla="*/ 0 60000 65536"/>
                    <a:gd name="T17" fmla="*/ 0 60000 65536"/>
                    <a:gd name="T18" fmla="*/ 0 w 139"/>
                    <a:gd name="T19" fmla="*/ 0 h 321"/>
                    <a:gd name="T20" fmla="*/ 139 w 139"/>
                    <a:gd name="T21" fmla="*/ 321 h 321"/>
                  </a:gdLst>
                  <a:ahLst/>
                  <a:cxnLst>
                    <a:cxn ang="T12">
                      <a:pos x="T0" y="T1"/>
                    </a:cxn>
                    <a:cxn ang="T13">
                      <a:pos x="T2" y="T3"/>
                    </a:cxn>
                    <a:cxn ang="T14">
                      <a:pos x="T4" y="T5"/>
                    </a:cxn>
                    <a:cxn ang="T15">
                      <a:pos x="T6" y="T7"/>
                    </a:cxn>
                    <a:cxn ang="T16">
                      <a:pos x="T8" y="T9"/>
                    </a:cxn>
                    <a:cxn ang="T17">
                      <a:pos x="T10" y="T11"/>
                    </a:cxn>
                  </a:cxnLst>
                  <a:rect l="T18" t="T19" r="T20" b="T21"/>
                  <a:pathLst>
                    <a:path w="139" h="321">
                      <a:moveTo>
                        <a:pt x="11" y="0"/>
                      </a:moveTo>
                      <a:lnTo>
                        <a:pt x="139" y="120"/>
                      </a:lnTo>
                      <a:lnTo>
                        <a:pt x="124" y="321"/>
                      </a:lnTo>
                      <a:lnTo>
                        <a:pt x="0" y="205"/>
                      </a:lnTo>
                      <a:lnTo>
                        <a:pt x="11" y="0"/>
                      </a:lnTo>
                      <a:close/>
                    </a:path>
                  </a:pathLst>
                </a:custGeom>
                <a:solidFill>
                  <a:srgbClr val="CC804D"/>
                </a:solidFill>
                <a:ln w="9525">
                  <a:noFill/>
                  <a:round/>
                  <a:headEnd/>
                  <a:tailEnd/>
                </a:ln>
              </p:spPr>
              <p:txBody>
                <a:bodyPr/>
                <a:lstStyle/>
                <a:p>
                  <a:endParaRPr lang="en-US"/>
                </a:p>
              </p:txBody>
            </p:sp>
            <p:sp>
              <p:nvSpPr>
                <p:cNvPr id="20621" name="Freeform 134"/>
                <p:cNvSpPr>
                  <a:spLocks/>
                </p:cNvSpPr>
                <p:nvPr/>
              </p:nvSpPr>
              <p:spPr bwMode="auto">
                <a:xfrm>
                  <a:off x="1254" y="2763"/>
                  <a:ext cx="49" cy="47"/>
                </a:xfrm>
                <a:custGeom>
                  <a:avLst/>
                  <a:gdLst>
                    <a:gd name="T0" fmla="*/ 25 w 97"/>
                    <a:gd name="T1" fmla="*/ 0 h 95"/>
                    <a:gd name="T2" fmla="*/ 25 w 97"/>
                    <a:gd name="T3" fmla="*/ 9 h 95"/>
                    <a:gd name="T4" fmla="*/ 0 w 97"/>
                    <a:gd name="T5" fmla="*/ 23 h 95"/>
                    <a:gd name="T6" fmla="*/ 0 w 97"/>
                    <a:gd name="T7" fmla="*/ 16 h 95"/>
                    <a:gd name="T8" fmla="*/ 25 w 97"/>
                    <a:gd name="T9" fmla="*/ 0 h 95"/>
                    <a:gd name="T10" fmla="*/ 25 w 97"/>
                    <a:gd name="T11" fmla="*/ 0 h 95"/>
                    <a:gd name="T12" fmla="*/ 0 60000 65536"/>
                    <a:gd name="T13" fmla="*/ 0 60000 65536"/>
                    <a:gd name="T14" fmla="*/ 0 60000 65536"/>
                    <a:gd name="T15" fmla="*/ 0 60000 65536"/>
                    <a:gd name="T16" fmla="*/ 0 60000 65536"/>
                    <a:gd name="T17" fmla="*/ 0 60000 65536"/>
                    <a:gd name="T18" fmla="*/ 0 w 97"/>
                    <a:gd name="T19" fmla="*/ 0 h 95"/>
                    <a:gd name="T20" fmla="*/ 97 w 97"/>
                    <a:gd name="T21" fmla="*/ 95 h 95"/>
                  </a:gdLst>
                  <a:ahLst/>
                  <a:cxnLst>
                    <a:cxn ang="T12">
                      <a:pos x="T0" y="T1"/>
                    </a:cxn>
                    <a:cxn ang="T13">
                      <a:pos x="T2" y="T3"/>
                    </a:cxn>
                    <a:cxn ang="T14">
                      <a:pos x="T4" y="T5"/>
                    </a:cxn>
                    <a:cxn ang="T15">
                      <a:pos x="T6" y="T7"/>
                    </a:cxn>
                    <a:cxn ang="T16">
                      <a:pos x="T8" y="T9"/>
                    </a:cxn>
                    <a:cxn ang="T17">
                      <a:pos x="T10" y="T11"/>
                    </a:cxn>
                  </a:cxnLst>
                  <a:rect l="T18" t="T19" r="T20" b="T21"/>
                  <a:pathLst>
                    <a:path w="97" h="95">
                      <a:moveTo>
                        <a:pt x="97" y="0"/>
                      </a:moveTo>
                      <a:lnTo>
                        <a:pt x="97" y="36"/>
                      </a:lnTo>
                      <a:lnTo>
                        <a:pt x="0" y="95"/>
                      </a:lnTo>
                      <a:lnTo>
                        <a:pt x="0" y="65"/>
                      </a:lnTo>
                      <a:lnTo>
                        <a:pt x="97" y="0"/>
                      </a:lnTo>
                      <a:close/>
                    </a:path>
                  </a:pathLst>
                </a:custGeom>
                <a:solidFill>
                  <a:srgbClr val="361F00"/>
                </a:solidFill>
                <a:ln w="9525">
                  <a:noFill/>
                  <a:round/>
                  <a:headEnd/>
                  <a:tailEnd/>
                </a:ln>
              </p:spPr>
              <p:txBody>
                <a:bodyPr/>
                <a:lstStyle/>
                <a:p>
                  <a:endParaRPr lang="en-US"/>
                </a:p>
              </p:txBody>
            </p:sp>
            <p:sp>
              <p:nvSpPr>
                <p:cNvPr id="20622" name="Freeform 135"/>
                <p:cNvSpPr>
                  <a:spLocks/>
                </p:cNvSpPr>
                <p:nvPr/>
              </p:nvSpPr>
              <p:spPr bwMode="auto">
                <a:xfrm>
                  <a:off x="1357" y="2740"/>
                  <a:ext cx="64" cy="51"/>
                </a:xfrm>
                <a:custGeom>
                  <a:avLst/>
                  <a:gdLst>
                    <a:gd name="T0" fmla="*/ 0 w 127"/>
                    <a:gd name="T1" fmla="*/ 16 h 102"/>
                    <a:gd name="T2" fmla="*/ 32 w 127"/>
                    <a:gd name="T3" fmla="*/ 0 h 102"/>
                    <a:gd name="T4" fmla="*/ 32 w 127"/>
                    <a:gd name="T5" fmla="*/ 8 h 102"/>
                    <a:gd name="T6" fmla="*/ 2 w 127"/>
                    <a:gd name="T7" fmla="*/ 26 h 102"/>
                    <a:gd name="T8" fmla="*/ 0 w 127"/>
                    <a:gd name="T9" fmla="*/ 16 h 102"/>
                    <a:gd name="T10" fmla="*/ 0 w 127"/>
                    <a:gd name="T11" fmla="*/ 16 h 102"/>
                    <a:gd name="T12" fmla="*/ 0 60000 65536"/>
                    <a:gd name="T13" fmla="*/ 0 60000 65536"/>
                    <a:gd name="T14" fmla="*/ 0 60000 65536"/>
                    <a:gd name="T15" fmla="*/ 0 60000 65536"/>
                    <a:gd name="T16" fmla="*/ 0 60000 65536"/>
                    <a:gd name="T17" fmla="*/ 0 60000 65536"/>
                    <a:gd name="T18" fmla="*/ 0 w 127"/>
                    <a:gd name="T19" fmla="*/ 0 h 102"/>
                    <a:gd name="T20" fmla="*/ 127 w 127"/>
                    <a:gd name="T21" fmla="*/ 102 h 102"/>
                  </a:gdLst>
                  <a:ahLst/>
                  <a:cxnLst>
                    <a:cxn ang="T12">
                      <a:pos x="T0" y="T1"/>
                    </a:cxn>
                    <a:cxn ang="T13">
                      <a:pos x="T2" y="T3"/>
                    </a:cxn>
                    <a:cxn ang="T14">
                      <a:pos x="T4" y="T5"/>
                    </a:cxn>
                    <a:cxn ang="T15">
                      <a:pos x="T6" y="T7"/>
                    </a:cxn>
                    <a:cxn ang="T16">
                      <a:pos x="T8" y="T9"/>
                    </a:cxn>
                    <a:cxn ang="T17">
                      <a:pos x="T10" y="T11"/>
                    </a:cxn>
                  </a:cxnLst>
                  <a:rect l="T18" t="T19" r="T20" b="T21"/>
                  <a:pathLst>
                    <a:path w="127" h="102">
                      <a:moveTo>
                        <a:pt x="0" y="64"/>
                      </a:moveTo>
                      <a:lnTo>
                        <a:pt x="127" y="0"/>
                      </a:lnTo>
                      <a:lnTo>
                        <a:pt x="127" y="32"/>
                      </a:lnTo>
                      <a:lnTo>
                        <a:pt x="6" y="102"/>
                      </a:lnTo>
                      <a:lnTo>
                        <a:pt x="0" y="64"/>
                      </a:lnTo>
                      <a:close/>
                    </a:path>
                  </a:pathLst>
                </a:custGeom>
                <a:solidFill>
                  <a:srgbClr val="361F00"/>
                </a:solidFill>
                <a:ln w="9525">
                  <a:noFill/>
                  <a:round/>
                  <a:headEnd/>
                  <a:tailEnd/>
                </a:ln>
              </p:spPr>
              <p:txBody>
                <a:bodyPr/>
                <a:lstStyle/>
                <a:p>
                  <a:endParaRPr lang="en-US"/>
                </a:p>
              </p:txBody>
            </p:sp>
            <p:sp>
              <p:nvSpPr>
                <p:cNvPr id="20623" name="Freeform 136"/>
                <p:cNvSpPr>
                  <a:spLocks/>
                </p:cNvSpPr>
                <p:nvPr/>
              </p:nvSpPr>
              <p:spPr bwMode="auto">
                <a:xfrm>
                  <a:off x="1438" y="2701"/>
                  <a:ext cx="56" cy="44"/>
                </a:xfrm>
                <a:custGeom>
                  <a:avLst/>
                  <a:gdLst>
                    <a:gd name="T0" fmla="*/ 0 w 112"/>
                    <a:gd name="T1" fmla="*/ 16 h 87"/>
                    <a:gd name="T2" fmla="*/ 28 w 112"/>
                    <a:gd name="T3" fmla="*/ 0 h 87"/>
                    <a:gd name="T4" fmla="*/ 27 w 112"/>
                    <a:gd name="T5" fmla="*/ 7 h 87"/>
                    <a:gd name="T6" fmla="*/ 1 w 112"/>
                    <a:gd name="T7" fmla="*/ 22 h 87"/>
                    <a:gd name="T8" fmla="*/ 0 w 112"/>
                    <a:gd name="T9" fmla="*/ 16 h 87"/>
                    <a:gd name="T10" fmla="*/ 0 w 112"/>
                    <a:gd name="T11" fmla="*/ 16 h 87"/>
                    <a:gd name="T12" fmla="*/ 0 60000 65536"/>
                    <a:gd name="T13" fmla="*/ 0 60000 65536"/>
                    <a:gd name="T14" fmla="*/ 0 60000 65536"/>
                    <a:gd name="T15" fmla="*/ 0 60000 65536"/>
                    <a:gd name="T16" fmla="*/ 0 60000 65536"/>
                    <a:gd name="T17" fmla="*/ 0 60000 65536"/>
                    <a:gd name="T18" fmla="*/ 0 w 112"/>
                    <a:gd name="T19" fmla="*/ 0 h 87"/>
                    <a:gd name="T20" fmla="*/ 112 w 112"/>
                    <a:gd name="T21" fmla="*/ 87 h 87"/>
                  </a:gdLst>
                  <a:ahLst/>
                  <a:cxnLst>
                    <a:cxn ang="T12">
                      <a:pos x="T0" y="T1"/>
                    </a:cxn>
                    <a:cxn ang="T13">
                      <a:pos x="T2" y="T3"/>
                    </a:cxn>
                    <a:cxn ang="T14">
                      <a:pos x="T4" y="T5"/>
                    </a:cxn>
                    <a:cxn ang="T15">
                      <a:pos x="T6" y="T7"/>
                    </a:cxn>
                    <a:cxn ang="T16">
                      <a:pos x="T8" y="T9"/>
                    </a:cxn>
                    <a:cxn ang="T17">
                      <a:pos x="T10" y="T11"/>
                    </a:cxn>
                  </a:cxnLst>
                  <a:rect l="T18" t="T19" r="T20" b="T21"/>
                  <a:pathLst>
                    <a:path w="112" h="87">
                      <a:moveTo>
                        <a:pt x="0" y="64"/>
                      </a:moveTo>
                      <a:lnTo>
                        <a:pt x="112" y="0"/>
                      </a:lnTo>
                      <a:lnTo>
                        <a:pt x="108" y="28"/>
                      </a:lnTo>
                      <a:lnTo>
                        <a:pt x="3" y="87"/>
                      </a:lnTo>
                      <a:lnTo>
                        <a:pt x="0" y="64"/>
                      </a:lnTo>
                      <a:close/>
                    </a:path>
                  </a:pathLst>
                </a:custGeom>
                <a:solidFill>
                  <a:srgbClr val="361F00"/>
                </a:solidFill>
                <a:ln w="9525">
                  <a:noFill/>
                  <a:round/>
                  <a:headEnd/>
                  <a:tailEnd/>
                </a:ln>
              </p:spPr>
              <p:txBody>
                <a:bodyPr/>
                <a:lstStyle/>
                <a:p>
                  <a:endParaRPr lang="en-US"/>
                </a:p>
              </p:txBody>
            </p:sp>
            <p:sp>
              <p:nvSpPr>
                <p:cNvPr id="20624" name="Freeform 137"/>
                <p:cNvSpPr>
                  <a:spLocks/>
                </p:cNvSpPr>
                <p:nvPr/>
              </p:nvSpPr>
              <p:spPr bwMode="auto">
                <a:xfrm>
                  <a:off x="1124" y="2877"/>
                  <a:ext cx="57" cy="46"/>
                </a:xfrm>
                <a:custGeom>
                  <a:avLst/>
                  <a:gdLst>
                    <a:gd name="T0" fmla="*/ 29 w 114"/>
                    <a:gd name="T1" fmla="*/ 0 h 93"/>
                    <a:gd name="T2" fmla="*/ 28 w 114"/>
                    <a:gd name="T3" fmla="*/ 8 h 93"/>
                    <a:gd name="T4" fmla="*/ 0 w 114"/>
                    <a:gd name="T5" fmla="*/ 23 h 93"/>
                    <a:gd name="T6" fmla="*/ 0 w 114"/>
                    <a:gd name="T7" fmla="*/ 15 h 93"/>
                    <a:gd name="T8" fmla="*/ 29 w 114"/>
                    <a:gd name="T9" fmla="*/ 0 h 93"/>
                    <a:gd name="T10" fmla="*/ 29 w 114"/>
                    <a:gd name="T11" fmla="*/ 0 h 93"/>
                    <a:gd name="T12" fmla="*/ 0 60000 65536"/>
                    <a:gd name="T13" fmla="*/ 0 60000 65536"/>
                    <a:gd name="T14" fmla="*/ 0 60000 65536"/>
                    <a:gd name="T15" fmla="*/ 0 60000 65536"/>
                    <a:gd name="T16" fmla="*/ 0 60000 65536"/>
                    <a:gd name="T17" fmla="*/ 0 60000 65536"/>
                    <a:gd name="T18" fmla="*/ 0 w 114"/>
                    <a:gd name="T19" fmla="*/ 0 h 93"/>
                    <a:gd name="T20" fmla="*/ 114 w 114"/>
                    <a:gd name="T21" fmla="*/ 93 h 93"/>
                  </a:gdLst>
                  <a:ahLst/>
                  <a:cxnLst>
                    <a:cxn ang="T12">
                      <a:pos x="T0" y="T1"/>
                    </a:cxn>
                    <a:cxn ang="T13">
                      <a:pos x="T2" y="T3"/>
                    </a:cxn>
                    <a:cxn ang="T14">
                      <a:pos x="T4" y="T5"/>
                    </a:cxn>
                    <a:cxn ang="T15">
                      <a:pos x="T6" y="T7"/>
                    </a:cxn>
                    <a:cxn ang="T16">
                      <a:pos x="T8" y="T9"/>
                    </a:cxn>
                    <a:cxn ang="T17">
                      <a:pos x="T10" y="T11"/>
                    </a:cxn>
                  </a:cxnLst>
                  <a:rect l="T18" t="T19" r="T20" b="T21"/>
                  <a:pathLst>
                    <a:path w="114" h="93">
                      <a:moveTo>
                        <a:pt x="114" y="0"/>
                      </a:moveTo>
                      <a:lnTo>
                        <a:pt x="109" y="33"/>
                      </a:lnTo>
                      <a:lnTo>
                        <a:pt x="0" y="93"/>
                      </a:lnTo>
                      <a:lnTo>
                        <a:pt x="0" y="63"/>
                      </a:lnTo>
                      <a:lnTo>
                        <a:pt x="114" y="0"/>
                      </a:lnTo>
                      <a:close/>
                    </a:path>
                  </a:pathLst>
                </a:custGeom>
                <a:solidFill>
                  <a:srgbClr val="361F00"/>
                </a:solidFill>
                <a:ln w="9525">
                  <a:noFill/>
                  <a:round/>
                  <a:headEnd/>
                  <a:tailEnd/>
                </a:ln>
              </p:spPr>
              <p:txBody>
                <a:bodyPr/>
                <a:lstStyle/>
                <a:p>
                  <a:endParaRPr lang="en-US"/>
                </a:p>
              </p:txBody>
            </p:sp>
            <p:sp>
              <p:nvSpPr>
                <p:cNvPr id="20625" name="Freeform 138"/>
                <p:cNvSpPr>
                  <a:spLocks/>
                </p:cNvSpPr>
                <p:nvPr/>
              </p:nvSpPr>
              <p:spPr bwMode="auto">
                <a:xfrm>
                  <a:off x="1198" y="2807"/>
                  <a:ext cx="36" cy="35"/>
                </a:xfrm>
                <a:custGeom>
                  <a:avLst/>
                  <a:gdLst>
                    <a:gd name="T0" fmla="*/ 0 w 72"/>
                    <a:gd name="T1" fmla="*/ 10 h 70"/>
                    <a:gd name="T2" fmla="*/ 0 w 72"/>
                    <a:gd name="T3" fmla="*/ 18 h 70"/>
                    <a:gd name="T4" fmla="*/ 18 w 72"/>
                    <a:gd name="T5" fmla="*/ 6 h 70"/>
                    <a:gd name="T6" fmla="*/ 18 w 72"/>
                    <a:gd name="T7" fmla="*/ 0 h 70"/>
                    <a:gd name="T8" fmla="*/ 0 w 72"/>
                    <a:gd name="T9" fmla="*/ 10 h 70"/>
                    <a:gd name="T10" fmla="*/ 0 w 72"/>
                    <a:gd name="T11" fmla="*/ 10 h 70"/>
                    <a:gd name="T12" fmla="*/ 0 60000 65536"/>
                    <a:gd name="T13" fmla="*/ 0 60000 65536"/>
                    <a:gd name="T14" fmla="*/ 0 60000 65536"/>
                    <a:gd name="T15" fmla="*/ 0 60000 65536"/>
                    <a:gd name="T16" fmla="*/ 0 60000 65536"/>
                    <a:gd name="T17" fmla="*/ 0 60000 65536"/>
                    <a:gd name="T18" fmla="*/ 0 w 72"/>
                    <a:gd name="T19" fmla="*/ 0 h 70"/>
                    <a:gd name="T20" fmla="*/ 72 w 72"/>
                    <a:gd name="T21" fmla="*/ 70 h 70"/>
                  </a:gdLst>
                  <a:ahLst/>
                  <a:cxnLst>
                    <a:cxn ang="T12">
                      <a:pos x="T0" y="T1"/>
                    </a:cxn>
                    <a:cxn ang="T13">
                      <a:pos x="T2" y="T3"/>
                    </a:cxn>
                    <a:cxn ang="T14">
                      <a:pos x="T4" y="T5"/>
                    </a:cxn>
                    <a:cxn ang="T15">
                      <a:pos x="T6" y="T7"/>
                    </a:cxn>
                    <a:cxn ang="T16">
                      <a:pos x="T8" y="T9"/>
                    </a:cxn>
                    <a:cxn ang="T17">
                      <a:pos x="T10" y="T11"/>
                    </a:cxn>
                  </a:cxnLst>
                  <a:rect l="T18" t="T19" r="T20" b="T21"/>
                  <a:pathLst>
                    <a:path w="72" h="70">
                      <a:moveTo>
                        <a:pt x="0" y="40"/>
                      </a:moveTo>
                      <a:lnTo>
                        <a:pt x="0" y="70"/>
                      </a:lnTo>
                      <a:lnTo>
                        <a:pt x="72" y="26"/>
                      </a:lnTo>
                      <a:lnTo>
                        <a:pt x="72" y="0"/>
                      </a:lnTo>
                      <a:lnTo>
                        <a:pt x="0" y="40"/>
                      </a:lnTo>
                      <a:close/>
                    </a:path>
                  </a:pathLst>
                </a:custGeom>
                <a:solidFill>
                  <a:srgbClr val="361F00"/>
                </a:solidFill>
                <a:ln w="9525">
                  <a:noFill/>
                  <a:round/>
                  <a:headEnd/>
                  <a:tailEnd/>
                </a:ln>
              </p:spPr>
              <p:txBody>
                <a:bodyPr/>
                <a:lstStyle/>
                <a:p>
                  <a:endParaRPr lang="en-US"/>
                </a:p>
              </p:txBody>
            </p:sp>
            <p:sp>
              <p:nvSpPr>
                <p:cNvPr id="20626" name="Freeform 139"/>
                <p:cNvSpPr>
                  <a:spLocks/>
                </p:cNvSpPr>
                <p:nvPr/>
              </p:nvSpPr>
              <p:spPr bwMode="auto">
                <a:xfrm>
                  <a:off x="1064" y="2916"/>
                  <a:ext cx="44" cy="38"/>
                </a:xfrm>
                <a:custGeom>
                  <a:avLst/>
                  <a:gdLst>
                    <a:gd name="T0" fmla="*/ 22 w 87"/>
                    <a:gd name="T1" fmla="*/ 0 h 76"/>
                    <a:gd name="T2" fmla="*/ 22 w 87"/>
                    <a:gd name="T3" fmla="*/ 9 h 76"/>
                    <a:gd name="T4" fmla="*/ 6 w 87"/>
                    <a:gd name="T5" fmla="*/ 19 h 76"/>
                    <a:gd name="T6" fmla="*/ 0 w 87"/>
                    <a:gd name="T7" fmla="*/ 11 h 76"/>
                    <a:gd name="T8" fmla="*/ 22 w 87"/>
                    <a:gd name="T9" fmla="*/ 0 h 76"/>
                    <a:gd name="T10" fmla="*/ 22 w 87"/>
                    <a:gd name="T11" fmla="*/ 0 h 76"/>
                    <a:gd name="T12" fmla="*/ 0 60000 65536"/>
                    <a:gd name="T13" fmla="*/ 0 60000 65536"/>
                    <a:gd name="T14" fmla="*/ 0 60000 65536"/>
                    <a:gd name="T15" fmla="*/ 0 60000 65536"/>
                    <a:gd name="T16" fmla="*/ 0 60000 65536"/>
                    <a:gd name="T17" fmla="*/ 0 60000 65536"/>
                    <a:gd name="T18" fmla="*/ 0 w 87"/>
                    <a:gd name="T19" fmla="*/ 0 h 76"/>
                    <a:gd name="T20" fmla="*/ 87 w 87"/>
                    <a:gd name="T21" fmla="*/ 76 h 76"/>
                  </a:gdLst>
                  <a:ahLst/>
                  <a:cxnLst>
                    <a:cxn ang="T12">
                      <a:pos x="T0" y="T1"/>
                    </a:cxn>
                    <a:cxn ang="T13">
                      <a:pos x="T2" y="T3"/>
                    </a:cxn>
                    <a:cxn ang="T14">
                      <a:pos x="T4" y="T5"/>
                    </a:cxn>
                    <a:cxn ang="T15">
                      <a:pos x="T6" y="T7"/>
                    </a:cxn>
                    <a:cxn ang="T16">
                      <a:pos x="T8" y="T9"/>
                    </a:cxn>
                    <a:cxn ang="T17">
                      <a:pos x="T10" y="T11"/>
                    </a:cxn>
                  </a:cxnLst>
                  <a:rect l="T18" t="T19" r="T20" b="T21"/>
                  <a:pathLst>
                    <a:path w="87" h="76">
                      <a:moveTo>
                        <a:pt x="87" y="0"/>
                      </a:moveTo>
                      <a:lnTo>
                        <a:pt x="87" y="33"/>
                      </a:lnTo>
                      <a:lnTo>
                        <a:pt x="24" y="76"/>
                      </a:lnTo>
                      <a:lnTo>
                        <a:pt x="0" y="46"/>
                      </a:lnTo>
                      <a:lnTo>
                        <a:pt x="87" y="0"/>
                      </a:lnTo>
                      <a:close/>
                    </a:path>
                  </a:pathLst>
                </a:custGeom>
                <a:solidFill>
                  <a:srgbClr val="361F00"/>
                </a:solidFill>
                <a:ln w="9525">
                  <a:noFill/>
                  <a:round/>
                  <a:headEnd/>
                  <a:tailEnd/>
                </a:ln>
              </p:spPr>
              <p:txBody>
                <a:bodyPr/>
                <a:lstStyle/>
                <a:p>
                  <a:endParaRPr lang="en-US"/>
                </a:p>
              </p:txBody>
            </p:sp>
            <p:sp>
              <p:nvSpPr>
                <p:cNvPr id="20627" name="Freeform 140"/>
                <p:cNvSpPr>
                  <a:spLocks/>
                </p:cNvSpPr>
                <p:nvPr/>
              </p:nvSpPr>
              <p:spPr bwMode="auto">
                <a:xfrm>
                  <a:off x="1049" y="2413"/>
                  <a:ext cx="159" cy="371"/>
                </a:xfrm>
                <a:custGeom>
                  <a:avLst/>
                  <a:gdLst>
                    <a:gd name="T0" fmla="*/ 2 w 318"/>
                    <a:gd name="T1" fmla="*/ 0 h 741"/>
                    <a:gd name="T2" fmla="*/ 80 w 318"/>
                    <a:gd name="T3" fmla="*/ 53 h 741"/>
                    <a:gd name="T4" fmla="*/ 71 w 318"/>
                    <a:gd name="T5" fmla="*/ 186 h 741"/>
                    <a:gd name="T6" fmla="*/ 58 w 318"/>
                    <a:gd name="T7" fmla="*/ 146 h 741"/>
                    <a:gd name="T8" fmla="*/ 61 w 318"/>
                    <a:gd name="T9" fmla="*/ 98 h 741"/>
                    <a:gd name="T10" fmla="*/ 0 w 318"/>
                    <a:gd name="T11" fmla="*/ 52 h 741"/>
                    <a:gd name="T12" fmla="*/ 2 w 318"/>
                    <a:gd name="T13" fmla="*/ 0 h 741"/>
                    <a:gd name="T14" fmla="*/ 2 w 318"/>
                    <a:gd name="T15" fmla="*/ 0 h 741"/>
                    <a:gd name="T16" fmla="*/ 0 60000 65536"/>
                    <a:gd name="T17" fmla="*/ 0 60000 65536"/>
                    <a:gd name="T18" fmla="*/ 0 60000 65536"/>
                    <a:gd name="T19" fmla="*/ 0 60000 65536"/>
                    <a:gd name="T20" fmla="*/ 0 60000 65536"/>
                    <a:gd name="T21" fmla="*/ 0 60000 65536"/>
                    <a:gd name="T22" fmla="*/ 0 60000 65536"/>
                    <a:gd name="T23" fmla="*/ 0 60000 65536"/>
                    <a:gd name="T24" fmla="*/ 0 w 318"/>
                    <a:gd name="T25" fmla="*/ 0 h 741"/>
                    <a:gd name="T26" fmla="*/ 318 w 318"/>
                    <a:gd name="T27" fmla="*/ 741 h 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8" h="741">
                      <a:moveTo>
                        <a:pt x="10" y="0"/>
                      </a:moveTo>
                      <a:lnTo>
                        <a:pt x="318" y="209"/>
                      </a:lnTo>
                      <a:lnTo>
                        <a:pt x="282" y="741"/>
                      </a:lnTo>
                      <a:lnTo>
                        <a:pt x="232" y="582"/>
                      </a:lnTo>
                      <a:lnTo>
                        <a:pt x="244" y="390"/>
                      </a:lnTo>
                      <a:lnTo>
                        <a:pt x="0" y="205"/>
                      </a:lnTo>
                      <a:lnTo>
                        <a:pt x="10" y="0"/>
                      </a:lnTo>
                      <a:close/>
                    </a:path>
                  </a:pathLst>
                </a:custGeom>
                <a:solidFill>
                  <a:srgbClr val="CC804D"/>
                </a:solidFill>
                <a:ln w="9525">
                  <a:noFill/>
                  <a:round/>
                  <a:headEnd/>
                  <a:tailEnd/>
                </a:ln>
              </p:spPr>
              <p:txBody>
                <a:bodyPr/>
                <a:lstStyle/>
                <a:p>
                  <a:endParaRPr lang="en-US"/>
                </a:p>
              </p:txBody>
            </p:sp>
            <p:sp>
              <p:nvSpPr>
                <p:cNvPr id="20628" name="Freeform 141"/>
                <p:cNvSpPr>
                  <a:spLocks/>
                </p:cNvSpPr>
                <p:nvPr/>
              </p:nvSpPr>
              <p:spPr bwMode="auto">
                <a:xfrm>
                  <a:off x="620" y="2918"/>
                  <a:ext cx="519" cy="83"/>
                </a:xfrm>
                <a:custGeom>
                  <a:avLst/>
                  <a:gdLst>
                    <a:gd name="T0" fmla="*/ 0 w 1040"/>
                    <a:gd name="T1" fmla="*/ 0 h 167"/>
                    <a:gd name="T2" fmla="*/ 259 w 1040"/>
                    <a:gd name="T3" fmla="*/ 25 h 167"/>
                    <a:gd name="T4" fmla="*/ 259 w 1040"/>
                    <a:gd name="T5" fmla="*/ 41 h 167"/>
                    <a:gd name="T6" fmla="*/ 0 w 1040"/>
                    <a:gd name="T7" fmla="*/ 41 h 167"/>
                    <a:gd name="T8" fmla="*/ 0 w 1040"/>
                    <a:gd name="T9" fmla="*/ 0 h 167"/>
                    <a:gd name="T10" fmla="*/ 0 w 1040"/>
                    <a:gd name="T11" fmla="*/ 0 h 167"/>
                    <a:gd name="T12" fmla="*/ 0 60000 65536"/>
                    <a:gd name="T13" fmla="*/ 0 60000 65536"/>
                    <a:gd name="T14" fmla="*/ 0 60000 65536"/>
                    <a:gd name="T15" fmla="*/ 0 60000 65536"/>
                    <a:gd name="T16" fmla="*/ 0 60000 65536"/>
                    <a:gd name="T17" fmla="*/ 0 60000 65536"/>
                    <a:gd name="T18" fmla="*/ 0 w 1040"/>
                    <a:gd name="T19" fmla="*/ 0 h 167"/>
                    <a:gd name="T20" fmla="*/ 1040 w 1040"/>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1040" h="167">
                      <a:moveTo>
                        <a:pt x="0" y="0"/>
                      </a:moveTo>
                      <a:lnTo>
                        <a:pt x="1040" y="103"/>
                      </a:lnTo>
                      <a:lnTo>
                        <a:pt x="1038" y="165"/>
                      </a:lnTo>
                      <a:lnTo>
                        <a:pt x="0" y="167"/>
                      </a:lnTo>
                      <a:lnTo>
                        <a:pt x="0" y="0"/>
                      </a:lnTo>
                      <a:close/>
                    </a:path>
                  </a:pathLst>
                </a:custGeom>
                <a:solidFill>
                  <a:srgbClr val="7D2B12"/>
                </a:solidFill>
                <a:ln w="9525">
                  <a:noFill/>
                  <a:round/>
                  <a:headEnd/>
                  <a:tailEnd/>
                </a:ln>
              </p:spPr>
              <p:txBody>
                <a:bodyPr/>
                <a:lstStyle/>
                <a:p>
                  <a:endParaRPr lang="en-US"/>
                </a:p>
              </p:txBody>
            </p:sp>
            <p:sp>
              <p:nvSpPr>
                <p:cNvPr id="20629" name="Freeform 142"/>
                <p:cNvSpPr>
                  <a:spLocks/>
                </p:cNvSpPr>
                <p:nvPr/>
              </p:nvSpPr>
              <p:spPr bwMode="auto">
                <a:xfrm>
                  <a:off x="622" y="2804"/>
                  <a:ext cx="521" cy="199"/>
                </a:xfrm>
                <a:custGeom>
                  <a:avLst/>
                  <a:gdLst>
                    <a:gd name="T0" fmla="*/ 0 w 1041"/>
                    <a:gd name="T1" fmla="*/ 57 h 397"/>
                    <a:gd name="T2" fmla="*/ 134 w 1041"/>
                    <a:gd name="T3" fmla="*/ 0 h 397"/>
                    <a:gd name="T4" fmla="*/ 261 w 1041"/>
                    <a:gd name="T5" fmla="*/ 83 h 397"/>
                    <a:gd name="T6" fmla="*/ 228 w 1041"/>
                    <a:gd name="T7" fmla="*/ 100 h 397"/>
                    <a:gd name="T8" fmla="*/ 55 w 1041"/>
                    <a:gd name="T9" fmla="*/ 99 h 397"/>
                    <a:gd name="T10" fmla="*/ 0 w 1041"/>
                    <a:gd name="T11" fmla="*/ 57 h 397"/>
                    <a:gd name="T12" fmla="*/ 0 w 1041"/>
                    <a:gd name="T13" fmla="*/ 57 h 397"/>
                    <a:gd name="T14" fmla="*/ 0 60000 65536"/>
                    <a:gd name="T15" fmla="*/ 0 60000 65536"/>
                    <a:gd name="T16" fmla="*/ 0 60000 65536"/>
                    <a:gd name="T17" fmla="*/ 0 60000 65536"/>
                    <a:gd name="T18" fmla="*/ 0 60000 65536"/>
                    <a:gd name="T19" fmla="*/ 0 60000 65536"/>
                    <a:gd name="T20" fmla="*/ 0 60000 65536"/>
                    <a:gd name="T21" fmla="*/ 0 w 1041"/>
                    <a:gd name="T22" fmla="*/ 0 h 397"/>
                    <a:gd name="T23" fmla="*/ 1041 w 1041"/>
                    <a:gd name="T24" fmla="*/ 397 h 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1" h="397">
                      <a:moveTo>
                        <a:pt x="0" y="226"/>
                      </a:moveTo>
                      <a:lnTo>
                        <a:pt x="536" y="0"/>
                      </a:lnTo>
                      <a:lnTo>
                        <a:pt x="1041" y="331"/>
                      </a:lnTo>
                      <a:lnTo>
                        <a:pt x="910" y="397"/>
                      </a:lnTo>
                      <a:lnTo>
                        <a:pt x="218" y="393"/>
                      </a:lnTo>
                      <a:lnTo>
                        <a:pt x="0" y="226"/>
                      </a:lnTo>
                      <a:close/>
                    </a:path>
                  </a:pathLst>
                </a:custGeom>
                <a:solidFill>
                  <a:srgbClr val="CC804D"/>
                </a:solidFill>
                <a:ln w="9525">
                  <a:noFill/>
                  <a:round/>
                  <a:headEnd/>
                  <a:tailEnd/>
                </a:ln>
              </p:spPr>
              <p:txBody>
                <a:bodyPr/>
                <a:lstStyle/>
                <a:p>
                  <a:endParaRPr lang="en-US"/>
                </a:p>
              </p:txBody>
            </p:sp>
            <p:sp>
              <p:nvSpPr>
                <p:cNvPr id="20630" name="Freeform 143"/>
                <p:cNvSpPr>
                  <a:spLocks/>
                </p:cNvSpPr>
                <p:nvPr/>
              </p:nvSpPr>
              <p:spPr bwMode="auto">
                <a:xfrm>
                  <a:off x="1301" y="2894"/>
                  <a:ext cx="44" cy="26"/>
                </a:xfrm>
                <a:custGeom>
                  <a:avLst/>
                  <a:gdLst>
                    <a:gd name="T0" fmla="*/ 1 w 87"/>
                    <a:gd name="T1" fmla="*/ 0 h 53"/>
                    <a:gd name="T2" fmla="*/ 0 w 87"/>
                    <a:gd name="T3" fmla="*/ 6 h 53"/>
                    <a:gd name="T4" fmla="*/ 1 w 87"/>
                    <a:gd name="T5" fmla="*/ 11 h 53"/>
                    <a:gd name="T6" fmla="*/ 10 w 87"/>
                    <a:gd name="T7" fmla="*/ 13 h 53"/>
                    <a:gd name="T8" fmla="*/ 22 w 87"/>
                    <a:gd name="T9" fmla="*/ 4 h 53"/>
                    <a:gd name="T10" fmla="*/ 1 w 87"/>
                    <a:gd name="T11" fmla="*/ 0 h 53"/>
                    <a:gd name="T12" fmla="*/ 1 w 87"/>
                    <a:gd name="T13" fmla="*/ 0 h 53"/>
                    <a:gd name="T14" fmla="*/ 0 60000 65536"/>
                    <a:gd name="T15" fmla="*/ 0 60000 65536"/>
                    <a:gd name="T16" fmla="*/ 0 60000 65536"/>
                    <a:gd name="T17" fmla="*/ 0 60000 65536"/>
                    <a:gd name="T18" fmla="*/ 0 60000 65536"/>
                    <a:gd name="T19" fmla="*/ 0 60000 65536"/>
                    <a:gd name="T20" fmla="*/ 0 60000 65536"/>
                    <a:gd name="T21" fmla="*/ 0 w 87"/>
                    <a:gd name="T22" fmla="*/ 0 h 53"/>
                    <a:gd name="T23" fmla="*/ 87 w 87"/>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3">
                      <a:moveTo>
                        <a:pt x="2" y="0"/>
                      </a:moveTo>
                      <a:lnTo>
                        <a:pt x="0" y="26"/>
                      </a:lnTo>
                      <a:lnTo>
                        <a:pt x="4" y="47"/>
                      </a:lnTo>
                      <a:lnTo>
                        <a:pt x="38" y="53"/>
                      </a:lnTo>
                      <a:lnTo>
                        <a:pt x="87" y="17"/>
                      </a:lnTo>
                      <a:lnTo>
                        <a:pt x="2" y="0"/>
                      </a:lnTo>
                      <a:close/>
                    </a:path>
                  </a:pathLst>
                </a:custGeom>
                <a:solidFill>
                  <a:srgbClr val="1A1A1A"/>
                </a:solidFill>
                <a:ln w="9525">
                  <a:noFill/>
                  <a:round/>
                  <a:headEnd/>
                  <a:tailEnd/>
                </a:ln>
              </p:spPr>
              <p:txBody>
                <a:bodyPr/>
                <a:lstStyle/>
                <a:p>
                  <a:endParaRPr lang="en-US"/>
                </a:p>
              </p:txBody>
            </p:sp>
            <p:sp>
              <p:nvSpPr>
                <p:cNvPr id="20631" name="Freeform 144"/>
                <p:cNvSpPr>
                  <a:spLocks/>
                </p:cNvSpPr>
                <p:nvPr/>
              </p:nvSpPr>
              <p:spPr bwMode="auto">
                <a:xfrm>
                  <a:off x="1322" y="2952"/>
                  <a:ext cx="62" cy="36"/>
                </a:xfrm>
                <a:custGeom>
                  <a:avLst/>
                  <a:gdLst>
                    <a:gd name="T0" fmla="*/ 3 w 123"/>
                    <a:gd name="T1" fmla="*/ 1 h 73"/>
                    <a:gd name="T2" fmla="*/ 0 w 123"/>
                    <a:gd name="T3" fmla="*/ 8 h 73"/>
                    <a:gd name="T4" fmla="*/ 1 w 123"/>
                    <a:gd name="T5" fmla="*/ 16 h 73"/>
                    <a:gd name="T6" fmla="*/ 8 w 123"/>
                    <a:gd name="T7" fmla="*/ 18 h 73"/>
                    <a:gd name="T8" fmla="*/ 12 w 123"/>
                    <a:gd name="T9" fmla="*/ 18 h 73"/>
                    <a:gd name="T10" fmla="*/ 14 w 123"/>
                    <a:gd name="T11" fmla="*/ 15 h 73"/>
                    <a:gd name="T12" fmla="*/ 20 w 123"/>
                    <a:gd name="T13" fmla="*/ 14 h 73"/>
                    <a:gd name="T14" fmla="*/ 31 w 123"/>
                    <a:gd name="T15" fmla="*/ 5 h 73"/>
                    <a:gd name="T16" fmla="*/ 26 w 123"/>
                    <a:gd name="T17" fmla="*/ 0 h 73"/>
                    <a:gd name="T18" fmla="*/ 15 w 123"/>
                    <a:gd name="T19" fmla="*/ 0 h 73"/>
                    <a:gd name="T20" fmla="*/ 3 w 123"/>
                    <a:gd name="T21" fmla="*/ 1 h 73"/>
                    <a:gd name="T22" fmla="*/ 3 w 123"/>
                    <a:gd name="T23" fmla="*/ 1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20632" name="Freeform 145"/>
                <p:cNvSpPr>
                  <a:spLocks/>
                </p:cNvSpPr>
                <p:nvPr/>
              </p:nvSpPr>
              <p:spPr bwMode="auto">
                <a:xfrm>
                  <a:off x="1289" y="2560"/>
                  <a:ext cx="60" cy="92"/>
                </a:xfrm>
                <a:custGeom>
                  <a:avLst/>
                  <a:gdLst>
                    <a:gd name="T0" fmla="*/ 30 w 122"/>
                    <a:gd name="T1" fmla="*/ 43 h 184"/>
                    <a:gd name="T2" fmla="*/ 26 w 122"/>
                    <a:gd name="T3" fmla="*/ 26 h 184"/>
                    <a:gd name="T4" fmla="*/ 9 w 122"/>
                    <a:gd name="T5" fmla="*/ 0 h 184"/>
                    <a:gd name="T6" fmla="*/ 0 w 122"/>
                    <a:gd name="T7" fmla="*/ 14 h 184"/>
                    <a:gd name="T8" fmla="*/ 3 w 122"/>
                    <a:gd name="T9" fmla="*/ 19 h 184"/>
                    <a:gd name="T10" fmla="*/ 3 w 122"/>
                    <a:gd name="T11" fmla="*/ 29 h 184"/>
                    <a:gd name="T12" fmla="*/ 9 w 122"/>
                    <a:gd name="T13" fmla="*/ 34 h 184"/>
                    <a:gd name="T14" fmla="*/ 12 w 122"/>
                    <a:gd name="T15" fmla="*/ 46 h 184"/>
                    <a:gd name="T16" fmla="*/ 30 w 122"/>
                    <a:gd name="T17" fmla="*/ 43 h 184"/>
                    <a:gd name="T18" fmla="*/ 30 w 122"/>
                    <a:gd name="T19" fmla="*/ 43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6"/>
                      </a:lnTo>
                      <a:lnTo>
                        <a:pt x="50" y="184"/>
                      </a:lnTo>
                      <a:lnTo>
                        <a:pt x="122" y="171"/>
                      </a:lnTo>
                      <a:close/>
                    </a:path>
                  </a:pathLst>
                </a:custGeom>
                <a:solidFill>
                  <a:srgbClr val="C7695C"/>
                </a:solidFill>
                <a:ln w="9525">
                  <a:noFill/>
                  <a:round/>
                  <a:headEnd/>
                  <a:tailEnd/>
                </a:ln>
              </p:spPr>
              <p:txBody>
                <a:bodyPr/>
                <a:lstStyle/>
                <a:p>
                  <a:endParaRPr lang="en-US"/>
                </a:p>
              </p:txBody>
            </p:sp>
            <p:sp>
              <p:nvSpPr>
                <p:cNvPr id="20633" name="Freeform 146"/>
                <p:cNvSpPr>
                  <a:spLocks/>
                </p:cNvSpPr>
                <p:nvPr/>
              </p:nvSpPr>
              <p:spPr bwMode="auto">
                <a:xfrm>
                  <a:off x="1404" y="2612"/>
                  <a:ext cx="80" cy="110"/>
                </a:xfrm>
                <a:custGeom>
                  <a:avLst/>
                  <a:gdLst>
                    <a:gd name="T0" fmla="*/ 0 w 162"/>
                    <a:gd name="T1" fmla="*/ 40 h 221"/>
                    <a:gd name="T2" fmla="*/ 18 w 162"/>
                    <a:gd name="T3" fmla="*/ 22 h 221"/>
                    <a:gd name="T4" fmla="*/ 23 w 162"/>
                    <a:gd name="T5" fmla="*/ 18 h 221"/>
                    <a:gd name="T6" fmla="*/ 21 w 162"/>
                    <a:gd name="T7" fmla="*/ 8 h 221"/>
                    <a:gd name="T8" fmla="*/ 26 w 162"/>
                    <a:gd name="T9" fmla="*/ 3 h 221"/>
                    <a:gd name="T10" fmla="*/ 27 w 162"/>
                    <a:gd name="T11" fmla="*/ 10 h 221"/>
                    <a:gd name="T12" fmla="*/ 36 w 162"/>
                    <a:gd name="T13" fmla="*/ 0 h 221"/>
                    <a:gd name="T14" fmla="*/ 38 w 162"/>
                    <a:gd name="T15" fmla="*/ 3 h 221"/>
                    <a:gd name="T16" fmla="*/ 37 w 162"/>
                    <a:gd name="T17" fmla="*/ 7 h 221"/>
                    <a:gd name="T18" fmla="*/ 40 w 162"/>
                    <a:gd name="T19" fmla="*/ 19 h 221"/>
                    <a:gd name="T20" fmla="*/ 27 w 162"/>
                    <a:gd name="T21" fmla="*/ 27 h 221"/>
                    <a:gd name="T22" fmla="*/ 13 w 162"/>
                    <a:gd name="T23" fmla="*/ 55 h 221"/>
                    <a:gd name="T24" fmla="*/ 0 w 162"/>
                    <a:gd name="T25" fmla="*/ 40 h 221"/>
                    <a:gd name="T26" fmla="*/ 0 w 162"/>
                    <a:gd name="T27" fmla="*/ 40 h 2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1"/>
                    <a:gd name="T44" fmla="*/ 162 w 162"/>
                    <a:gd name="T45" fmla="*/ 221 h 2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1">
                      <a:moveTo>
                        <a:pt x="0" y="160"/>
                      </a:moveTo>
                      <a:lnTo>
                        <a:pt x="72" y="91"/>
                      </a:lnTo>
                      <a:lnTo>
                        <a:pt x="95" y="72"/>
                      </a:lnTo>
                      <a:lnTo>
                        <a:pt x="88" y="34"/>
                      </a:lnTo>
                      <a:lnTo>
                        <a:pt x="105" y="15"/>
                      </a:lnTo>
                      <a:lnTo>
                        <a:pt x="109" y="42"/>
                      </a:lnTo>
                      <a:lnTo>
                        <a:pt x="145" y="0"/>
                      </a:lnTo>
                      <a:lnTo>
                        <a:pt x="156" y="12"/>
                      </a:lnTo>
                      <a:lnTo>
                        <a:pt x="150" y="31"/>
                      </a:lnTo>
                      <a:lnTo>
                        <a:pt x="162" y="78"/>
                      </a:lnTo>
                      <a:lnTo>
                        <a:pt x="110" y="109"/>
                      </a:lnTo>
                      <a:lnTo>
                        <a:pt x="53" y="221"/>
                      </a:lnTo>
                      <a:lnTo>
                        <a:pt x="0" y="160"/>
                      </a:lnTo>
                      <a:close/>
                    </a:path>
                  </a:pathLst>
                </a:custGeom>
                <a:solidFill>
                  <a:srgbClr val="E08578"/>
                </a:solidFill>
                <a:ln w="9525">
                  <a:noFill/>
                  <a:round/>
                  <a:headEnd/>
                  <a:tailEnd/>
                </a:ln>
              </p:spPr>
              <p:txBody>
                <a:bodyPr/>
                <a:lstStyle/>
                <a:p>
                  <a:endParaRPr lang="en-US"/>
                </a:p>
              </p:txBody>
            </p:sp>
            <p:sp>
              <p:nvSpPr>
                <p:cNvPr id="20634" name="Freeform 147"/>
                <p:cNvSpPr>
                  <a:spLocks/>
                </p:cNvSpPr>
                <p:nvPr/>
              </p:nvSpPr>
              <p:spPr bwMode="auto">
                <a:xfrm>
                  <a:off x="1148" y="2630"/>
                  <a:ext cx="103" cy="63"/>
                </a:xfrm>
                <a:custGeom>
                  <a:avLst/>
                  <a:gdLst>
                    <a:gd name="T0" fmla="*/ 52 w 205"/>
                    <a:gd name="T1" fmla="*/ 13 h 128"/>
                    <a:gd name="T2" fmla="*/ 36 w 205"/>
                    <a:gd name="T3" fmla="*/ 7 h 128"/>
                    <a:gd name="T4" fmla="*/ 26 w 205"/>
                    <a:gd name="T5" fmla="*/ 5 h 128"/>
                    <a:gd name="T6" fmla="*/ 20 w 205"/>
                    <a:gd name="T7" fmla="*/ 0 h 128"/>
                    <a:gd name="T8" fmla="*/ 19 w 205"/>
                    <a:gd name="T9" fmla="*/ 3 h 128"/>
                    <a:gd name="T10" fmla="*/ 0 w 205"/>
                    <a:gd name="T11" fmla="*/ 4 h 128"/>
                    <a:gd name="T12" fmla="*/ 0 w 205"/>
                    <a:gd name="T13" fmla="*/ 8 h 128"/>
                    <a:gd name="T14" fmla="*/ 4 w 205"/>
                    <a:gd name="T15" fmla="*/ 9 h 128"/>
                    <a:gd name="T16" fmla="*/ 11 w 205"/>
                    <a:gd name="T17" fmla="*/ 19 h 128"/>
                    <a:gd name="T18" fmla="*/ 22 w 205"/>
                    <a:gd name="T19" fmla="*/ 15 h 128"/>
                    <a:gd name="T20" fmla="*/ 36 w 205"/>
                    <a:gd name="T21" fmla="*/ 25 h 128"/>
                    <a:gd name="T22" fmla="*/ 48 w 205"/>
                    <a:gd name="T23" fmla="*/ 31 h 128"/>
                    <a:gd name="T24" fmla="*/ 52 w 205"/>
                    <a:gd name="T25" fmla="*/ 13 h 128"/>
                    <a:gd name="T26" fmla="*/ 52 w 205"/>
                    <a:gd name="T27" fmla="*/ 13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8"/>
                    <a:gd name="T44" fmla="*/ 205 w 205"/>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8">
                      <a:moveTo>
                        <a:pt x="205" y="55"/>
                      </a:moveTo>
                      <a:lnTo>
                        <a:pt x="142" y="31"/>
                      </a:lnTo>
                      <a:lnTo>
                        <a:pt x="101" y="21"/>
                      </a:lnTo>
                      <a:lnTo>
                        <a:pt x="80" y="0"/>
                      </a:lnTo>
                      <a:lnTo>
                        <a:pt x="76" y="12"/>
                      </a:lnTo>
                      <a:lnTo>
                        <a:pt x="0" y="16"/>
                      </a:lnTo>
                      <a:lnTo>
                        <a:pt x="0" y="33"/>
                      </a:lnTo>
                      <a:lnTo>
                        <a:pt x="13" y="36"/>
                      </a:lnTo>
                      <a:lnTo>
                        <a:pt x="44" y="78"/>
                      </a:lnTo>
                      <a:lnTo>
                        <a:pt x="87" y="61"/>
                      </a:lnTo>
                      <a:lnTo>
                        <a:pt x="142" y="103"/>
                      </a:lnTo>
                      <a:lnTo>
                        <a:pt x="190" y="128"/>
                      </a:lnTo>
                      <a:lnTo>
                        <a:pt x="205" y="55"/>
                      </a:lnTo>
                      <a:close/>
                    </a:path>
                  </a:pathLst>
                </a:custGeom>
                <a:solidFill>
                  <a:srgbClr val="E08578"/>
                </a:solidFill>
                <a:ln w="9525">
                  <a:noFill/>
                  <a:round/>
                  <a:headEnd/>
                  <a:tailEnd/>
                </a:ln>
              </p:spPr>
              <p:txBody>
                <a:bodyPr/>
                <a:lstStyle/>
                <a:p>
                  <a:endParaRPr lang="en-US"/>
                </a:p>
              </p:txBody>
            </p:sp>
            <p:sp>
              <p:nvSpPr>
                <p:cNvPr id="20635" name="Freeform 148"/>
                <p:cNvSpPr>
                  <a:spLocks/>
                </p:cNvSpPr>
                <p:nvPr/>
              </p:nvSpPr>
              <p:spPr bwMode="auto">
                <a:xfrm>
                  <a:off x="1227" y="2633"/>
                  <a:ext cx="215" cy="334"/>
                </a:xfrm>
                <a:custGeom>
                  <a:avLst/>
                  <a:gdLst>
                    <a:gd name="T0" fmla="*/ 38 w 429"/>
                    <a:gd name="T1" fmla="*/ 64 h 669"/>
                    <a:gd name="T2" fmla="*/ 38 w 429"/>
                    <a:gd name="T3" fmla="*/ 64 h 669"/>
                    <a:gd name="T4" fmla="*/ 37 w 429"/>
                    <a:gd name="T5" fmla="*/ 65 h 669"/>
                    <a:gd name="T6" fmla="*/ 36 w 429"/>
                    <a:gd name="T7" fmla="*/ 66 h 669"/>
                    <a:gd name="T8" fmla="*/ 35 w 429"/>
                    <a:gd name="T9" fmla="*/ 69 h 669"/>
                    <a:gd name="T10" fmla="*/ 34 w 429"/>
                    <a:gd name="T11" fmla="*/ 70 h 669"/>
                    <a:gd name="T12" fmla="*/ 34 w 429"/>
                    <a:gd name="T13" fmla="*/ 74 h 669"/>
                    <a:gd name="T14" fmla="*/ 33 w 429"/>
                    <a:gd name="T15" fmla="*/ 77 h 669"/>
                    <a:gd name="T16" fmla="*/ 33 w 429"/>
                    <a:gd name="T17" fmla="*/ 82 h 669"/>
                    <a:gd name="T18" fmla="*/ 33 w 429"/>
                    <a:gd name="T19" fmla="*/ 83 h 669"/>
                    <a:gd name="T20" fmla="*/ 33 w 429"/>
                    <a:gd name="T21" fmla="*/ 85 h 669"/>
                    <a:gd name="T22" fmla="*/ 34 w 429"/>
                    <a:gd name="T23" fmla="*/ 88 h 669"/>
                    <a:gd name="T24" fmla="*/ 35 w 429"/>
                    <a:gd name="T25" fmla="*/ 90 h 669"/>
                    <a:gd name="T26" fmla="*/ 35 w 429"/>
                    <a:gd name="T27" fmla="*/ 94 h 669"/>
                    <a:gd name="T28" fmla="*/ 37 w 429"/>
                    <a:gd name="T29" fmla="*/ 98 h 669"/>
                    <a:gd name="T30" fmla="*/ 38 w 429"/>
                    <a:gd name="T31" fmla="*/ 102 h 669"/>
                    <a:gd name="T32" fmla="*/ 39 w 429"/>
                    <a:gd name="T33" fmla="*/ 105 h 669"/>
                    <a:gd name="T34" fmla="*/ 40 w 429"/>
                    <a:gd name="T35" fmla="*/ 107 h 669"/>
                    <a:gd name="T36" fmla="*/ 41 w 429"/>
                    <a:gd name="T37" fmla="*/ 107 h 669"/>
                    <a:gd name="T38" fmla="*/ 35 w 429"/>
                    <a:gd name="T39" fmla="*/ 132 h 669"/>
                    <a:gd name="T40" fmla="*/ 52 w 429"/>
                    <a:gd name="T41" fmla="*/ 137 h 669"/>
                    <a:gd name="T42" fmla="*/ 47 w 429"/>
                    <a:gd name="T43" fmla="*/ 165 h 669"/>
                    <a:gd name="T44" fmla="*/ 62 w 429"/>
                    <a:gd name="T45" fmla="*/ 167 h 669"/>
                    <a:gd name="T46" fmla="*/ 66 w 429"/>
                    <a:gd name="T47" fmla="*/ 165 h 669"/>
                    <a:gd name="T48" fmla="*/ 78 w 429"/>
                    <a:gd name="T49" fmla="*/ 122 h 669"/>
                    <a:gd name="T50" fmla="*/ 74 w 429"/>
                    <a:gd name="T51" fmla="*/ 77 h 669"/>
                    <a:gd name="T52" fmla="*/ 80 w 429"/>
                    <a:gd name="T53" fmla="*/ 62 h 669"/>
                    <a:gd name="T54" fmla="*/ 79 w 429"/>
                    <a:gd name="T55" fmla="*/ 38 h 669"/>
                    <a:gd name="T56" fmla="*/ 94 w 429"/>
                    <a:gd name="T57" fmla="*/ 53 h 669"/>
                    <a:gd name="T58" fmla="*/ 100 w 429"/>
                    <a:gd name="T59" fmla="*/ 48 h 669"/>
                    <a:gd name="T60" fmla="*/ 108 w 429"/>
                    <a:gd name="T61" fmla="*/ 39 h 669"/>
                    <a:gd name="T62" fmla="*/ 98 w 429"/>
                    <a:gd name="T63" fmla="*/ 25 h 669"/>
                    <a:gd name="T64" fmla="*/ 92 w 429"/>
                    <a:gd name="T65" fmla="*/ 27 h 669"/>
                    <a:gd name="T66" fmla="*/ 83 w 429"/>
                    <a:gd name="T67" fmla="*/ 10 h 669"/>
                    <a:gd name="T68" fmla="*/ 73 w 429"/>
                    <a:gd name="T69" fmla="*/ 4 h 669"/>
                    <a:gd name="T70" fmla="*/ 63 w 429"/>
                    <a:gd name="T71" fmla="*/ 5 h 669"/>
                    <a:gd name="T72" fmla="*/ 61 w 429"/>
                    <a:gd name="T73" fmla="*/ 0 h 669"/>
                    <a:gd name="T74" fmla="*/ 39 w 429"/>
                    <a:gd name="T75" fmla="*/ 3 h 669"/>
                    <a:gd name="T76" fmla="*/ 35 w 429"/>
                    <a:gd name="T77" fmla="*/ 10 h 669"/>
                    <a:gd name="T78" fmla="*/ 21 w 429"/>
                    <a:gd name="T79" fmla="*/ 12 h 669"/>
                    <a:gd name="T80" fmla="*/ 6 w 429"/>
                    <a:gd name="T81" fmla="*/ 12 h 669"/>
                    <a:gd name="T82" fmla="*/ 0 w 429"/>
                    <a:gd name="T83" fmla="*/ 20 h 669"/>
                    <a:gd name="T84" fmla="*/ 6 w 429"/>
                    <a:gd name="T85" fmla="*/ 35 h 669"/>
                    <a:gd name="T86" fmla="*/ 13 w 429"/>
                    <a:gd name="T87" fmla="*/ 40 h 669"/>
                    <a:gd name="T88" fmla="*/ 18 w 429"/>
                    <a:gd name="T89" fmla="*/ 37 h 669"/>
                    <a:gd name="T90" fmla="*/ 27 w 429"/>
                    <a:gd name="T91" fmla="*/ 40 h 669"/>
                    <a:gd name="T92" fmla="*/ 35 w 429"/>
                    <a:gd name="T93" fmla="*/ 40 h 669"/>
                    <a:gd name="T94" fmla="*/ 39 w 429"/>
                    <a:gd name="T95" fmla="*/ 50 h 669"/>
                    <a:gd name="T96" fmla="*/ 41 w 429"/>
                    <a:gd name="T97" fmla="*/ 57 h 669"/>
                    <a:gd name="T98" fmla="*/ 38 w 429"/>
                    <a:gd name="T99" fmla="*/ 64 h 669"/>
                    <a:gd name="T100" fmla="*/ 38 w 429"/>
                    <a:gd name="T101" fmla="*/ 64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7"/>
                      </a:moveTo>
                      <a:lnTo>
                        <a:pt x="152" y="257"/>
                      </a:lnTo>
                      <a:lnTo>
                        <a:pt x="148" y="260"/>
                      </a:lnTo>
                      <a:lnTo>
                        <a:pt x="142" y="266"/>
                      </a:lnTo>
                      <a:lnTo>
                        <a:pt x="140" y="276"/>
                      </a:lnTo>
                      <a:lnTo>
                        <a:pt x="135" y="283"/>
                      </a:lnTo>
                      <a:lnTo>
                        <a:pt x="133" y="296"/>
                      </a:lnTo>
                      <a:lnTo>
                        <a:pt x="131" y="310"/>
                      </a:lnTo>
                      <a:lnTo>
                        <a:pt x="131" y="329"/>
                      </a:lnTo>
                      <a:lnTo>
                        <a:pt x="131" y="334"/>
                      </a:lnTo>
                      <a:lnTo>
                        <a:pt x="131" y="342"/>
                      </a:lnTo>
                      <a:lnTo>
                        <a:pt x="133" y="352"/>
                      </a:lnTo>
                      <a:lnTo>
                        <a:pt x="137" y="361"/>
                      </a:lnTo>
                      <a:lnTo>
                        <a:pt x="140" y="378"/>
                      </a:lnTo>
                      <a:lnTo>
                        <a:pt x="146" y="395"/>
                      </a:lnTo>
                      <a:lnTo>
                        <a:pt x="152" y="409"/>
                      </a:lnTo>
                      <a:lnTo>
                        <a:pt x="156" y="420"/>
                      </a:lnTo>
                      <a:lnTo>
                        <a:pt x="157" y="429"/>
                      </a:lnTo>
                      <a:lnTo>
                        <a:pt x="161" y="431"/>
                      </a:lnTo>
                      <a:lnTo>
                        <a:pt x="140" y="530"/>
                      </a:lnTo>
                      <a:lnTo>
                        <a:pt x="207" y="551"/>
                      </a:lnTo>
                      <a:lnTo>
                        <a:pt x="186" y="663"/>
                      </a:lnTo>
                      <a:lnTo>
                        <a:pt x="245" y="669"/>
                      </a:lnTo>
                      <a:lnTo>
                        <a:pt x="262" y="661"/>
                      </a:lnTo>
                      <a:lnTo>
                        <a:pt x="311" y="488"/>
                      </a:lnTo>
                      <a:lnTo>
                        <a:pt x="294" y="310"/>
                      </a:lnTo>
                      <a:lnTo>
                        <a:pt x="319" y="251"/>
                      </a:lnTo>
                      <a:lnTo>
                        <a:pt x="315" y="152"/>
                      </a:lnTo>
                      <a:lnTo>
                        <a:pt x="374" y="215"/>
                      </a:lnTo>
                      <a:lnTo>
                        <a:pt x="399" y="194"/>
                      </a:lnTo>
                      <a:lnTo>
                        <a:pt x="429" y="158"/>
                      </a:lnTo>
                      <a:lnTo>
                        <a:pt x="389" y="101"/>
                      </a:lnTo>
                      <a:lnTo>
                        <a:pt x="367" y="108"/>
                      </a:lnTo>
                      <a:lnTo>
                        <a:pt x="330" y="40"/>
                      </a:lnTo>
                      <a:lnTo>
                        <a:pt x="289" y="19"/>
                      </a:lnTo>
                      <a:lnTo>
                        <a:pt x="251" y="21"/>
                      </a:lnTo>
                      <a:lnTo>
                        <a:pt x="241" y="0"/>
                      </a:lnTo>
                      <a:lnTo>
                        <a:pt x="156" y="15"/>
                      </a:lnTo>
                      <a:lnTo>
                        <a:pt x="138" y="40"/>
                      </a:lnTo>
                      <a:lnTo>
                        <a:pt x="81" y="51"/>
                      </a:lnTo>
                      <a:lnTo>
                        <a:pt x="24" y="49"/>
                      </a:lnTo>
                      <a:lnTo>
                        <a:pt x="0" y="80"/>
                      </a:lnTo>
                      <a:lnTo>
                        <a:pt x="21" y="143"/>
                      </a:lnTo>
                      <a:lnTo>
                        <a:pt x="51" y="162"/>
                      </a:lnTo>
                      <a:lnTo>
                        <a:pt x="72" y="148"/>
                      </a:lnTo>
                      <a:lnTo>
                        <a:pt x="108" y="163"/>
                      </a:lnTo>
                      <a:lnTo>
                        <a:pt x="138" y="163"/>
                      </a:lnTo>
                      <a:lnTo>
                        <a:pt x="154" y="203"/>
                      </a:lnTo>
                      <a:lnTo>
                        <a:pt x="161" y="230"/>
                      </a:lnTo>
                      <a:lnTo>
                        <a:pt x="152" y="257"/>
                      </a:lnTo>
                      <a:close/>
                    </a:path>
                  </a:pathLst>
                </a:custGeom>
                <a:solidFill>
                  <a:srgbClr val="386B61"/>
                </a:solidFill>
                <a:ln w="9525">
                  <a:noFill/>
                  <a:round/>
                  <a:headEnd/>
                  <a:tailEnd/>
                </a:ln>
              </p:spPr>
              <p:txBody>
                <a:bodyPr/>
                <a:lstStyle/>
                <a:p>
                  <a:endParaRPr lang="en-US"/>
                </a:p>
              </p:txBody>
            </p:sp>
            <p:sp>
              <p:nvSpPr>
                <p:cNvPr id="20636" name="Freeform 149"/>
                <p:cNvSpPr>
                  <a:spLocks/>
                </p:cNvSpPr>
                <p:nvPr/>
              </p:nvSpPr>
              <p:spPr bwMode="auto">
                <a:xfrm>
                  <a:off x="1289" y="2758"/>
                  <a:ext cx="66" cy="141"/>
                </a:xfrm>
                <a:custGeom>
                  <a:avLst/>
                  <a:gdLst>
                    <a:gd name="T0" fmla="*/ 11 w 133"/>
                    <a:gd name="T1" fmla="*/ 0 h 283"/>
                    <a:gd name="T2" fmla="*/ 19 w 133"/>
                    <a:gd name="T3" fmla="*/ 15 h 283"/>
                    <a:gd name="T4" fmla="*/ 33 w 133"/>
                    <a:gd name="T5" fmla="*/ 17 h 283"/>
                    <a:gd name="T6" fmla="*/ 28 w 133"/>
                    <a:gd name="T7" fmla="*/ 30 h 283"/>
                    <a:gd name="T8" fmla="*/ 21 w 133"/>
                    <a:gd name="T9" fmla="*/ 33 h 283"/>
                    <a:gd name="T10" fmla="*/ 10 w 133"/>
                    <a:gd name="T11" fmla="*/ 25 h 283"/>
                    <a:gd name="T12" fmla="*/ 10 w 133"/>
                    <a:gd name="T13" fmla="*/ 42 h 283"/>
                    <a:gd name="T14" fmla="*/ 18 w 133"/>
                    <a:gd name="T15" fmla="*/ 58 h 283"/>
                    <a:gd name="T16" fmla="*/ 2 w 133"/>
                    <a:gd name="T17" fmla="*/ 70 h 283"/>
                    <a:gd name="T18" fmla="*/ 5 w 133"/>
                    <a:gd name="T19" fmla="*/ 42 h 283"/>
                    <a:gd name="T20" fmla="*/ 0 w 133"/>
                    <a:gd name="T21" fmla="*/ 19 h 283"/>
                    <a:gd name="T22" fmla="*/ 5 w 133"/>
                    <a:gd name="T23" fmla="*/ 2 h 283"/>
                    <a:gd name="T24" fmla="*/ 11 w 133"/>
                    <a:gd name="T25" fmla="*/ 0 h 283"/>
                    <a:gd name="T26" fmla="*/ 11 w 133"/>
                    <a:gd name="T27" fmla="*/ 0 h 28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3"/>
                    <a:gd name="T44" fmla="*/ 133 w 133"/>
                    <a:gd name="T45" fmla="*/ 283 h 28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3">
                      <a:moveTo>
                        <a:pt x="46" y="0"/>
                      </a:moveTo>
                      <a:lnTo>
                        <a:pt x="78" y="63"/>
                      </a:lnTo>
                      <a:lnTo>
                        <a:pt x="133" y="70"/>
                      </a:lnTo>
                      <a:lnTo>
                        <a:pt x="114" y="120"/>
                      </a:lnTo>
                      <a:lnTo>
                        <a:pt x="84" y="135"/>
                      </a:lnTo>
                      <a:lnTo>
                        <a:pt x="40" y="102"/>
                      </a:lnTo>
                      <a:lnTo>
                        <a:pt x="42" y="171"/>
                      </a:lnTo>
                      <a:lnTo>
                        <a:pt x="72" y="232"/>
                      </a:lnTo>
                      <a:lnTo>
                        <a:pt x="10" y="283"/>
                      </a:lnTo>
                      <a:lnTo>
                        <a:pt x="21" y="171"/>
                      </a:lnTo>
                      <a:lnTo>
                        <a:pt x="0" y="78"/>
                      </a:lnTo>
                      <a:lnTo>
                        <a:pt x="21" y="11"/>
                      </a:lnTo>
                      <a:lnTo>
                        <a:pt x="46" y="0"/>
                      </a:lnTo>
                      <a:close/>
                    </a:path>
                  </a:pathLst>
                </a:custGeom>
                <a:solidFill>
                  <a:srgbClr val="7AB3A3"/>
                </a:solidFill>
                <a:ln w="9525">
                  <a:noFill/>
                  <a:round/>
                  <a:headEnd/>
                  <a:tailEnd/>
                </a:ln>
              </p:spPr>
              <p:txBody>
                <a:bodyPr/>
                <a:lstStyle/>
                <a:p>
                  <a:endParaRPr lang="en-US"/>
                </a:p>
              </p:txBody>
            </p:sp>
            <p:sp>
              <p:nvSpPr>
                <p:cNvPr id="20637" name="Freeform 150"/>
                <p:cNvSpPr>
                  <a:spLocks/>
                </p:cNvSpPr>
                <p:nvPr/>
              </p:nvSpPr>
              <p:spPr bwMode="auto">
                <a:xfrm>
                  <a:off x="1227" y="2637"/>
                  <a:ext cx="101" cy="50"/>
                </a:xfrm>
                <a:custGeom>
                  <a:avLst/>
                  <a:gdLst>
                    <a:gd name="T0" fmla="*/ 41 w 201"/>
                    <a:gd name="T1" fmla="*/ 2 h 98"/>
                    <a:gd name="T2" fmla="*/ 48 w 201"/>
                    <a:gd name="T3" fmla="*/ 0 h 98"/>
                    <a:gd name="T4" fmla="*/ 51 w 201"/>
                    <a:gd name="T5" fmla="*/ 5 h 98"/>
                    <a:gd name="T6" fmla="*/ 40 w 201"/>
                    <a:gd name="T7" fmla="*/ 8 h 98"/>
                    <a:gd name="T8" fmla="*/ 45 w 201"/>
                    <a:gd name="T9" fmla="*/ 13 h 98"/>
                    <a:gd name="T10" fmla="*/ 31 w 201"/>
                    <a:gd name="T11" fmla="*/ 22 h 98"/>
                    <a:gd name="T12" fmla="*/ 22 w 201"/>
                    <a:gd name="T13" fmla="*/ 19 h 98"/>
                    <a:gd name="T14" fmla="*/ 14 w 201"/>
                    <a:gd name="T15" fmla="*/ 24 h 98"/>
                    <a:gd name="T16" fmla="*/ 11 w 201"/>
                    <a:gd name="T17" fmla="*/ 17 h 98"/>
                    <a:gd name="T18" fmla="*/ 7 w 201"/>
                    <a:gd name="T19" fmla="*/ 26 h 98"/>
                    <a:gd name="T20" fmla="*/ 0 w 201"/>
                    <a:gd name="T21" fmla="*/ 19 h 98"/>
                    <a:gd name="T22" fmla="*/ 7 w 201"/>
                    <a:gd name="T23" fmla="*/ 11 h 98"/>
                    <a:gd name="T24" fmla="*/ 14 w 201"/>
                    <a:gd name="T25" fmla="*/ 8 h 98"/>
                    <a:gd name="T26" fmla="*/ 19 w 201"/>
                    <a:gd name="T27" fmla="*/ 10 h 98"/>
                    <a:gd name="T28" fmla="*/ 35 w 201"/>
                    <a:gd name="T29" fmla="*/ 7 h 98"/>
                    <a:gd name="T30" fmla="*/ 41 w 201"/>
                    <a:gd name="T31" fmla="*/ 2 h 98"/>
                    <a:gd name="T32" fmla="*/ 41 w 201"/>
                    <a:gd name="T33" fmla="*/ 2 h 9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8"/>
                    <a:gd name="T53" fmla="*/ 201 w 201"/>
                    <a:gd name="T54" fmla="*/ 98 h 9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8">
                      <a:moveTo>
                        <a:pt x="163" y="5"/>
                      </a:moveTo>
                      <a:lnTo>
                        <a:pt x="190" y="0"/>
                      </a:lnTo>
                      <a:lnTo>
                        <a:pt x="201" y="20"/>
                      </a:lnTo>
                      <a:lnTo>
                        <a:pt x="159" y="30"/>
                      </a:lnTo>
                      <a:lnTo>
                        <a:pt x="180" y="51"/>
                      </a:lnTo>
                      <a:lnTo>
                        <a:pt x="121" y="87"/>
                      </a:lnTo>
                      <a:lnTo>
                        <a:pt x="85" y="72"/>
                      </a:lnTo>
                      <a:lnTo>
                        <a:pt x="55" y="93"/>
                      </a:lnTo>
                      <a:lnTo>
                        <a:pt x="42" y="66"/>
                      </a:lnTo>
                      <a:lnTo>
                        <a:pt x="26" y="98"/>
                      </a:lnTo>
                      <a:lnTo>
                        <a:pt x="0" y="72"/>
                      </a:lnTo>
                      <a:lnTo>
                        <a:pt x="26" y="41"/>
                      </a:lnTo>
                      <a:lnTo>
                        <a:pt x="55" y="30"/>
                      </a:lnTo>
                      <a:lnTo>
                        <a:pt x="76" y="39"/>
                      </a:lnTo>
                      <a:lnTo>
                        <a:pt x="140" y="26"/>
                      </a:lnTo>
                      <a:lnTo>
                        <a:pt x="163" y="5"/>
                      </a:lnTo>
                      <a:close/>
                    </a:path>
                  </a:pathLst>
                </a:custGeom>
                <a:solidFill>
                  <a:srgbClr val="7AB3A3"/>
                </a:solidFill>
                <a:ln w="9525">
                  <a:noFill/>
                  <a:round/>
                  <a:headEnd/>
                  <a:tailEnd/>
                </a:ln>
              </p:spPr>
              <p:txBody>
                <a:bodyPr/>
                <a:lstStyle/>
                <a:p>
                  <a:endParaRPr lang="en-US"/>
                </a:p>
              </p:txBody>
            </p:sp>
            <p:sp>
              <p:nvSpPr>
                <p:cNvPr id="20638" name="Freeform 151"/>
                <p:cNvSpPr>
                  <a:spLocks/>
                </p:cNvSpPr>
                <p:nvPr/>
              </p:nvSpPr>
              <p:spPr bwMode="auto">
                <a:xfrm>
                  <a:off x="1305" y="2578"/>
                  <a:ext cx="50" cy="52"/>
                </a:xfrm>
                <a:custGeom>
                  <a:avLst/>
                  <a:gdLst>
                    <a:gd name="T0" fmla="*/ 25 w 100"/>
                    <a:gd name="T1" fmla="*/ 17 h 102"/>
                    <a:gd name="T2" fmla="*/ 25 w 100"/>
                    <a:gd name="T3" fmla="*/ 17 h 102"/>
                    <a:gd name="T4" fmla="*/ 25 w 100"/>
                    <a:gd name="T5" fmla="*/ 18 h 102"/>
                    <a:gd name="T6" fmla="*/ 24 w 100"/>
                    <a:gd name="T7" fmla="*/ 20 h 102"/>
                    <a:gd name="T8" fmla="*/ 24 w 100"/>
                    <a:gd name="T9" fmla="*/ 23 h 102"/>
                    <a:gd name="T10" fmla="*/ 21 w 100"/>
                    <a:gd name="T11" fmla="*/ 24 h 102"/>
                    <a:gd name="T12" fmla="*/ 20 w 100"/>
                    <a:gd name="T13" fmla="*/ 25 h 102"/>
                    <a:gd name="T14" fmla="*/ 18 w 100"/>
                    <a:gd name="T15" fmla="*/ 26 h 102"/>
                    <a:gd name="T16" fmla="*/ 18 w 100"/>
                    <a:gd name="T17" fmla="*/ 27 h 102"/>
                    <a:gd name="T18" fmla="*/ 12 w 100"/>
                    <a:gd name="T19" fmla="*/ 23 h 102"/>
                    <a:gd name="T20" fmla="*/ 10 w 100"/>
                    <a:gd name="T21" fmla="*/ 19 h 102"/>
                    <a:gd name="T22" fmla="*/ 9 w 100"/>
                    <a:gd name="T23" fmla="*/ 13 h 102"/>
                    <a:gd name="T24" fmla="*/ 5 w 100"/>
                    <a:gd name="T25" fmla="*/ 12 h 102"/>
                    <a:gd name="T26" fmla="*/ 5 w 100"/>
                    <a:gd name="T27" fmla="*/ 16 h 102"/>
                    <a:gd name="T28" fmla="*/ 0 w 100"/>
                    <a:gd name="T29" fmla="*/ 13 h 102"/>
                    <a:gd name="T30" fmla="*/ 0 w 100"/>
                    <a:gd name="T31" fmla="*/ 0 h 102"/>
                    <a:gd name="T32" fmla="*/ 25 w 100"/>
                    <a:gd name="T33" fmla="*/ 17 h 102"/>
                    <a:gd name="T34" fmla="*/ 25 w 100"/>
                    <a:gd name="T35" fmla="*/ 17 h 10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2"/>
                    <a:gd name="T56" fmla="*/ 100 w 100"/>
                    <a:gd name="T57" fmla="*/ 102 h 10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2">
                      <a:moveTo>
                        <a:pt x="100" y="64"/>
                      </a:moveTo>
                      <a:lnTo>
                        <a:pt x="98" y="66"/>
                      </a:lnTo>
                      <a:lnTo>
                        <a:pt x="98" y="70"/>
                      </a:lnTo>
                      <a:lnTo>
                        <a:pt x="95" y="78"/>
                      </a:lnTo>
                      <a:lnTo>
                        <a:pt x="93" y="89"/>
                      </a:lnTo>
                      <a:lnTo>
                        <a:pt x="83" y="93"/>
                      </a:lnTo>
                      <a:lnTo>
                        <a:pt x="77" y="99"/>
                      </a:lnTo>
                      <a:lnTo>
                        <a:pt x="72" y="100"/>
                      </a:lnTo>
                      <a:lnTo>
                        <a:pt x="70" y="102"/>
                      </a:lnTo>
                      <a:lnTo>
                        <a:pt x="45" y="91"/>
                      </a:lnTo>
                      <a:lnTo>
                        <a:pt x="38" y="72"/>
                      </a:lnTo>
                      <a:lnTo>
                        <a:pt x="34" y="49"/>
                      </a:lnTo>
                      <a:lnTo>
                        <a:pt x="19" y="45"/>
                      </a:lnTo>
                      <a:lnTo>
                        <a:pt x="19" y="61"/>
                      </a:lnTo>
                      <a:lnTo>
                        <a:pt x="0" y="49"/>
                      </a:lnTo>
                      <a:lnTo>
                        <a:pt x="0" y="0"/>
                      </a:lnTo>
                      <a:lnTo>
                        <a:pt x="100" y="64"/>
                      </a:lnTo>
                      <a:close/>
                    </a:path>
                  </a:pathLst>
                </a:custGeom>
                <a:solidFill>
                  <a:srgbClr val="1A1A1A"/>
                </a:solidFill>
                <a:ln w="9525">
                  <a:noFill/>
                  <a:round/>
                  <a:headEnd/>
                  <a:tailEnd/>
                </a:ln>
              </p:spPr>
              <p:txBody>
                <a:bodyPr/>
                <a:lstStyle/>
                <a:p>
                  <a:endParaRPr lang="en-US"/>
                </a:p>
              </p:txBody>
            </p:sp>
            <p:sp>
              <p:nvSpPr>
                <p:cNvPr id="20639" name="Freeform 152"/>
                <p:cNvSpPr>
                  <a:spLocks/>
                </p:cNvSpPr>
                <p:nvPr/>
              </p:nvSpPr>
              <p:spPr bwMode="auto">
                <a:xfrm>
                  <a:off x="1286" y="2541"/>
                  <a:ext cx="82" cy="73"/>
                </a:xfrm>
                <a:custGeom>
                  <a:avLst/>
                  <a:gdLst>
                    <a:gd name="T0" fmla="*/ 15 w 165"/>
                    <a:gd name="T1" fmla="*/ 3 h 144"/>
                    <a:gd name="T2" fmla="*/ 11 w 165"/>
                    <a:gd name="T3" fmla="*/ 0 h 144"/>
                    <a:gd name="T4" fmla="*/ 0 w 165"/>
                    <a:gd name="T5" fmla="*/ 2 h 144"/>
                    <a:gd name="T6" fmla="*/ 2 w 165"/>
                    <a:gd name="T7" fmla="*/ 8 h 144"/>
                    <a:gd name="T8" fmla="*/ 3 w 165"/>
                    <a:gd name="T9" fmla="*/ 14 h 144"/>
                    <a:gd name="T10" fmla="*/ 3 w 165"/>
                    <a:gd name="T11" fmla="*/ 15 h 144"/>
                    <a:gd name="T12" fmla="*/ 5 w 165"/>
                    <a:gd name="T13" fmla="*/ 16 h 144"/>
                    <a:gd name="T14" fmla="*/ 5 w 165"/>
                    <a:gd name="T15" fmla="*/ 18 h 144"/>
                    <a:gd name="T16" fmla="*/ 7 w 165"/>
                    <a:gd name="T17" fmla="*/ 20 h 144"/>
                    <a:gd name="T18" fmla="*/ 9 w 165"/>
                    <a:gd name="T19" fmla="*/ 22 h 144"/>
                    <a:gd name="T20" fmla="*/ 11 w 165"/>
                    <a:gd name="T21" fmla="*/ 24 h 144"/>
                    <a:gd name="T22" fmla="*/ 14 w 165"/>
                    <a:gd name="T23" fmla="*/ 26 h 144"/>
                    <a:gd name="T24" fmla="*/ 17 w 165"/>
                    <a:gd name="T25" fmla="*/ 29 h 144"/>
                    <a:gd name="T26" fmla="*/ 19 w 165"/>
                    <a:gd name="T27" fmla="*/ 30 h 144"/>
                    <a:gd name="T28" fmla="*/ 23 w 165"/>
                    <a:gd name="T29" fmla="*/ 33 h 144"/>
                    <a:gd name="T30" fmla="*/ 25 w 165"/>
                    <a:gd name="T31" fmla="*/ 34 h 144"/>
                    <a:gd name="T32" fmla="*/ 27 w 165"/>
                    <a:gd name="T33" fmla="*/ 36 h 144"/>
                    <a:gd name="T34" fmla="*/ 28 w 165"/>
                    <a:gd name="T35" fmla="*/ 37 h 144"/>
                    <a:gd name="T36" fmla="*/ 29 w 165"/>
                    <a:gd name="T37" fmla="*/ 37 h 144"/>
                    <a:gd name="T38" fmla="*/ 41 w 165"/>
                    <a:gd name="T39" fmla="*/ 29 h 144"/>
                    <a:gd name="T40" fmla="*/ 41 w 165"/>
                    <a:gd name="T41" fmla="*/ 28 h 144"/>
                    <a:gd name="T42" fmla="*/ 41 w 165"/>
                    <a:gd name="T43" fmla="*/ 26 h 144"/>
                    <a:gd name="T44" fmla="*/ 41 w 165"/>
                    <a:gd name="T45" fmla="*/ 24 h 144"/>
                    <a:gd name="T46" fmla="*/ 41 w 165"/>
                    <a:gd name="T47" fmla="*/ 21 h 144"/>
                    <a:gd name="T48" fmla="*/ 40 w 165"/>
                    <a:gd name="T49" fmla="*/ 17 h 144"/>
                    <a:gd name="T50" fmla="*/ 40 w 165"/>
                    <a:gd name="T51" fmla="*/ 14 h 144"/>
                    <a:gd name="T52" fmla="*/ 38 w 165"/>
                    <a:gd name="T53" fmla="*/ 10 h 144"/>
                    <a:gd name="T54" fmla="*/ 38 w 165"/>
                    <a:gd name="T55" fmla="*/ 7 h 144"/>
                    <a:gd name="T56" fmla="*/ 35 w 165"/>
                    <a:gd name="T57" fmla="*/ 5 h 144"/>
                    <a:gd name="T58" fmla="*/ 33 w 165"/>
                    <a:gd name="T59" fmla="*/ 3 h 144"/>
                    <a:gd name="T60" fmla="*/ 30 w 165"/>
                    <a:gd name="T61" fmla="*/ 2 h 144"/>
                    <a:gd name="T62" fmla="*/ 28 w 165"/>
                    <a:gd name="T63" fmla="*/ 1 h 144"/>
                    <a:gd name="T64" fmla="*/ 24 w 165"/>
                    <a:gd name="T65" fmla="*/ 0 h 144"/>
                    <a:gd name="T66" fmla="*/ 23 w 165"/>
                    <a:gd name="T67" fmla="*/ 0 h 144"/>
                    <a:gd name="T68" fmla="*/ 15 w 165"/>
                    <a:gd name="T69" fmla="*/ 3 h 144"/>
                    <a:gd name="T70" fmla="*/ 15 w 165"/>
                    <a:gd name="T71" fmla="*/ 3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5"/>
                      </a:lnTo>
                      <a:lnTo>
                        <a:pt x="11" y="32"/>
                      </a:lnTo>
                      <a:lnTo>
                        <a:pt x="13" y="53"/>
                      </a:lnTo>
                      <a:lnTo>
                        <a:pt x="13" y="57"/>
                      </a:lnTo>
                      <a:lnTo>
                        <a:pt x="20" y="64"/>
                      </a:lnTo>
                      <a:lnTo>
                        <a:pt x="22" y="70"/>
                      </a:lnTo>
                      <a:lnTo>
                        <a:pt x="30" y="78"/>
                      </a:lnTo>
                      <a:lnTo>
                        <a:pt x="38" y="85"/>
                      </a:lnTo>
                      <a:lnTo>
                        <a:pt x="47" y="95"/>
                      </a:lnTo>
                      <a:lnTo>
                        <a:pt x="57" y="102"/>
                      </a:lnTo>
                      <a:lnTo>
                        <a:pt x="68" y="112"/>
                      </a:lnTo>
                      <a:lnTo>
                        <a:pt x="79" y="119"/>
                      </a:lnTo>
                      <a:lnTo>
                        <a:pt x="93" y="129"/>
                      </a:lnTo>
                      <a:lnTo>
                        <a:pt x="100" y="133"/>
                      </a:lnTo>
                      <a:lnTo>
                        <a:pt x="110" y="140"/>
                      </a:lnTo>
                      <a:lnTo>
                        <a:pt x="114" y="142"/>
                      </a:lnTo>
                      <a:lnTo>
                        <a:pt x="117" y="144"/>
                      </a:lnTo>
                      <a:lnTo>
                        <a:pt x="165" y="112"/>
                      </a:lnTo>
                      <a:lnTo>
                        <a:pt x="165" y="110"/>
                      </a:lnTo>
                      <a:lnTo>
                        <a:pt x="165" y="102"/>
                      </a:lnTo>
                      <a:lnTo>
                        <a:pt x="165" y="93"/>
                      </a:lnTo>
                      <a:lnTo>
                        <a:pt x="165" y="81"/>
                      </a:lnTo>
                      <a:lnTo>
                        <a:pt x="163" y="66"/>
                      </a:lnTo>
                      <a:lnTo>
                        <a:pt x="161" y="53"/>
                      </a:lnTo>
                      <a:lnTo>
                        <a:pt x="155" y="40"/>
                      </a:lnTo>
                      <a:lnTo>
                        <a:pt x="152" y="28"/>
                      </a:lnTo>
                      <a:lnTo>
                        <a:pt x="142" y="17"/>
                      </a:lnTo>
                      <a:lnTo>
                        <a:pt x="133" y="11"/>
                      </a:lnTo>
                      <a:lnTo>
                        <a:pt x="123" y="5"/>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20640" name="Freeform 153"/>
                <p:cNvSpPr>
                  <a:spLocks/>
                </p:cNvSpPr>
                <p:nvPr/>
              </p:nvSpPr>
              <p:spPr bwMode="auto">
                <a:xfrm>
                  <a:off x="1283" y="2544"/>
                  <a:ext cx="85" cy="72"/>
                </a:xfrm>
                <a:custGeom>
                  <a:avLst/>
                  <a:gdLst>
                    <a:gd name="T0" fmla="*/ 41 w 171"/>
                    <a:gd name="T1" fmla="*/ 23 h 145"/>
                    <a:gd name="T2" fmla="*/ 33 w 171"/>
                    <a:gd name="T3" fmla="*/ 27 h 145"/>
                    <a:gd name="T4" fmla="*/ 33 w 171"/>
                    <a:gd name="T5" fmla="*/ 25 h 145"/>
                    <a:gd name="T6" fmla="*/ 33 w 171"/>
                    <a:gd name="T7" fmla="*/ 23 h 145"/>
                    <a:gd name="T8" fmla="*/ 33 w 171"/>
                    <a:gd name="T9" fmla="*/ 21 h 145"/>
                    <a:gd name="T10" fmla="*/ 33 w 171"/>
                    <a:gd name="T11" fmla="*/ 19 h 145"/>
                    <a:gd name="T12" fmla="*/ 33 w 171"/>
                    <a:gd name="T13" fmla="*/ 16 h 145"/>
                    <a:gd name="T14" fmla="*/ 33 w 171"/>
                    <a:gd name="T15" fmla="*/ 15 h 145"/>
                    <a:gd name="T16" fmla="*/ 31 w 171"/>
                    <a:gd name="T17" fmla="*/ 12 h 145"/>
                    <a:gd name="T18" fmla="*/ 30 w 171"/>
                    <a:gd name="T19" fmla="*/ 11 h 145"/>
                    <a:gd name="T20" fmla="*/ 29 w 171"/>
                    <a:gd name="T21" fmla="*/ 10 h 145"/>
                    <a:gd name="T22" fmla="*/ 28 w 171"/>
                    <a:gd name="T23" fmla="*/ 10 h 145"/>
                    <a:gd name="T24" fmla="*/ 29 w 171"/>
                    <a:gd name="T25" fmla="*/ 11 h 145"/>
                    <a:gd name="T26" fmla="*/ 29 w 171"/>
                    <a:gd name="T27" fmla="*/ 13 h 145"/>
                    <a:gd name="T28" fmla="*/ 30 w 171"/>
                    <a:gd name="T29" fmla="*/ 15 h 145"/>
                    <a:gd name="T30" fmla="*/ 29 w 171"/>
                    <a:gd name="T31" fmla="*/ 17 h 145"/>
                    <a:gd name="T32" fmla="*/ 29 w 171"/>
                    <a:gd name="T33" fmla="*/ 20 h 145"/>
                    <a:gd name="T34" fmla="*/ 28 w 171"/>
                    <a:gd name="T35" fmla="*/ 22 h 145"/>
                    <a:gd name="T36" fmla="*/ 28 w 171"/>
                    <a:gd name="T37" fmla="*/ 23 h 145"/>
                    <a:gd name="T38" fmla="*/ 27 w 171"/>
                    <a:gd name="T39" fmla="*/ 23 h 145"/>
                    <a:gd name="T40" fmla="*/ 26 w 171"/>
                    <a:gd name="T41" fmla="*/ 22 h 145"/>
                    <a:gd name="T42" fmla="*/ 23 w 171"/>
                    <a:gd name="T43" fmla="*/ 21 h 145"/>
                    <a:gd name="T44" fmla="*/ 20 w 171"/>
                    <a:gd name="T45" fmla="*/ 19 h 145"/>
                    <a:gd name="T46" fmla="*/ 17 w 171"/>
                    <a:gd name="T47" fmla="*/ 15 h 145"/>
                    <a:gd name="T48" fmla="*/ 14 w 171"/>
                    <a:gd name="T49" fmla="*/ 12 h 145"/>
                    <a:gd name="T50" fmla="*/ 11 w 171"/>
                    <a:gd name="T51" fmla="*/ 9 h 145"/>
                    <a:gd name="T52" fmla="*/ 11 w 171"/>
                    <a:gd name="T53" fmla="*/ 9 h 145"/>
                    <a:gd name="T54" fmla="*/ 11 w 171"/>
                    <a:gd name="T55" fmla="*/ 15 h 145"/>
                    <a:gd name="T56" fmla="*/ 6 w 171"/>
                    <a:gd name="T57" fmla="*/ 12 h 145"/>
                    <a:gd name="T58" fmla="*/ 8 w 171"/>
                    <a:gd name="T59" fmla="*/ 5 h 145"/>
                    <a:gd name="T60" fmla="*/ 1 w 171"/>
                    <a:gd name="T61" fmla="*/ 0 h 145"/>
                    <a:gd name="T62" fmla="*/ 0 w 171"/>
                    <a:gd name="T63" fmla="*/ 1 h 145"/>
                    <a:gd name="T64" fmla="*/ 2 w 171"/>
                    <a:gd name="T65" fmla="*/ 5 h 145"/>
                    <a:gd name="T66" fmla="*/ 4 w 171"/>
                    <a:gd name="T67" fmla="*/ 14 h 145"/>
                    <a:gd name="T68" fmla="*/ 5 w 171"/>
                    <a:gd name="T69" fmla="*/ 14 h 145"/>
                    <a:gd name="T70" fmla="*/ 7 w 171"/>
                    <a:gd name="T71" fmla="*/ 17 h 145"/>
                    <a:gd name="T72" fmla="*/ 8 w 171"/>
                    <a:gd name="T73" fmla="*/ 19 h 145"/>
                    <a:gd name="T74" fmla="*/ 10 w 171"/>
                    <a:gd name="T75" fmla="*/ 21 h 145"/>
                    <a:gd name="T76" fmla="*/ 11 w 171"/>
                    <a:gd name="T77" fmla="*/ 23 h 145"/>
                    <a:gd name="T78" fmla="*/ 14 w 171"/>
                    <a:gd name="T79" fmla="*/ 25 h 145"/>
                    <a:gd name="T80" fmla="*/ 17 w 171"/>
                    <a:gd name="T81" fmla="*/ 27 h 145"/>
                    <a:gd name="T82" fmla="*/ 20 w 171"/>
                    <a:gd name="T83" fmla="*/ 29 h 145"/>
                    <a:gd name="T84" fmla="*/ 22 w 171"/>
                    <a:gd name="T85" fmla="*/ 31 h 145"/>
                    <a:gd name="T86" fmla="*/ 25 w 171"/>
                    <a:gd name="T87" fmla="*/ 32 h 145"/>
                    <a:gd name="T88" fmla="*/ 27 w 171"/>
                    <a:gd name="T89" fmla="*/ 33 h 145"/>
                    <a:gd name="T90" fmla="*/ 30 w 171"/>
                    <a:gd name="T91" fmla="*/ 34 h 145"/>
                    <a:gd name="T92" fmla="*/ 31 w 171"/>
                    <a:gd name="T93" fmla="*/ 35 h 145"/>
                    <a:gd name="T94" fmla="*/ 31 w 171"/>
                    <a:gd name="T95" fmla="*/ 36 h 145"/>
                    <a:gd name="T96" fmla="*/ 42 w 171"/>
                    <a:gd name="T97" fmla="*/ 27 h 145"/>
                    <a:gd name="T98" fmla="*/ 41 w 171"/>
                    <a:gd name="T99" fmla="*/ 23 h 145"/>
                    <a:gd name="T100" fmla="*/ 41 w 171"/>
                    <a:gd name="T101" fmla="*/ 23 h 14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5"/>
                    <a:gd name="T155" fmla="*/ 171 w 171"/>
                    <a:gd name="T156" fmla="*/ 145 h 14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5">
                      <a:moveTo>
                        <a:pt x="167" y="95"/>
                      </a:moveTo>
                      <a:lnTo>
                        <a:pt x="135" y="109"/>
                      </a:lnTo>
                      <a:lnTo>
                        <a:pt x="135" y="103"/>
                      </a:lnTo>
                      <a:lnTo>
                        <a:pt x="135" y="92"/>
                      </a:lnTo>
                      <a:lnTo>
                        <a:pt x="133" y="84"/>
                      </a:lnTo>
                      <a:lnTo>
                        <a:pt x="133" y="76"/>
                      </a:lnTo>
                      <a:lnTo>
                        <a:pt x="133" y="67"/>
                      </a:lnTo>
                      <a:lnTo>
                        <a:pt x="133" y="61"/>
                      </a:lnTo>
                      <a:lnTo>
                        <a:pt x="127" y="50"/>
                      </a:lnTo>
                      <a:lnTo>
                        <a:pt x="120" y="44"/>
                      </a:lnTo>
                      <a:lnTo>
                        <a:pt x="116" y="40"/>
                      </a:lnTo>
                      <a:lnTo>
                        <a:pt x="114" y="40"/>
                      </a:lnTo>
                      <a:lnTo>
                        <a:pt x="118" y="46"/>
                      </a:lnTo>
                      <a:lnTo>
                        <a:pt x="118" y="52"/>
                      </a:lnTo>
                      <a:lnTo>
                        <a:pt x="120" y="61"/>
                      </a:lnTo>
                      <a:lnTo>
                        <a:pt x="118" y="71"/>
                      </a:lnTo>
                      <a:lnTo>
                        <a:pt x="118" y="82"/>
                      </a:lnTo>
                      <a:lnTo>
                        <a:pt x="114" y="90"/>
                      </a:lnTo>
                      <a:lnTo>
                        <a:pt x="114" y="93"/>
                      </a:lnTo>
                      <a:lnTo>
                        <a:pt x="110" y="92"/>
                      </a:lnTo>
                      <a:lnTo>
                        <a:pt x="104" y="90"/>
                      </a:lnTo>
                      <a:lnTo>
                        <a:pt x="93" y="84"/>
                      </a:lnTo>
                      <a:lnTo>
                        <a:pt x="83" y="76"/>
                      </a:lnTo>
                      <a:lnTo>
                        <a:pt x="68" y="63"/>
                      </a:lnTo>
                      <a:lnTo>
                        <a:pt x="57" y="50"/>
                      </a:lnTo>
                      <a:lnTo>
                        <a:pt x="47" y="38"/>
                      </a:lnTo>
                      <a:lnTo>
                        <a:pt x="44" y="36"/>
                      </a:lnTo>
                      <a:lnTo>
                        <a:pt x="44" y="61"/>
                      </a:lnTo>
                      <a:lnTo>
                        <a:pt x="26" y="48"/>
                      </a:lnTo>
                      <a:lnTo>
                        <a:pt x="32" y="21"/>
                      </a:lnTo>
                      <a:lnTo>
                        <a:pt x="7" y="0"/>
                      </a:lnTo>
                      <a:lnTo>
                        <a:pt x="0" y="6"/>
                      </a:lnTo>
                      <a:lnTo>
                        <a:pt x="11" y="21"/>
                      </a:lnTo>
                      <a:lnTo>
                        <a:pt x="19" y="57"/>
                      </a:lnTo>
                      <a:lnTo>
                        <a:pt x="21" y="59"/>
                      </a:lnTo>
                      <a:lnTo>
                        <a:pt x="28" y="71"/>
                      </a:lnTo>
                      <a:lnTo>
                        <a:pt x="32" y="76"/>
                      </a:lnTo>
                      <a:lnTo>
                        <a:pt x="40" y="86"/>
                      </a:lnTo>
                      <a:lnTo>
                        <a:pt x="47" y="93"/>
                      </a:lnTo>
                      <a:lnTo>
                        <a:pt x="59" y="103"/>
                      </a:lnTo>
                      <a:lnTo>
                        <a:pt x="68" y="109"/>
                      </a:lnTo>
                      <a:lnTo>
                        <a:pt x="80" y="118"/>
                      </a:lnTo>
                      <a:lnTo>
                        <a:pt x="91" y="124"/>
                      </a:lnTo>
                      <a:lnTo>
                        <a:pt x="102" y="131"/>
                      </a:lnTo>
                      <a:lnTo>
                        <a:pt x="110" y="135"/>
                      </a:lnTo>
                      <a:lnTo>
                        <a:pt x="120" y="139"/>
                      </a:lnTo>
                      <a:lnTo>
                        <a:pt x="125" y="143"/>
                      </a:lnTo>
                      <a:lnTo>
                        <a:pt x="127" y="145"/>
                      </a:lnTo>
                      <a:lnTo>
                        <a:pt x="171" y="109"/>
                      </a:lnTo>
                      <a:lnTo>
                        <a:pt x="167" y="95"/>
                      </a:lnTo>
                      <a:close/>
                    </a:path>
                  </a:pathLst>
                </a:custGeom>
                <a:solidFill>
                  <a:srgbClr val="666666"/>
                </a:solidFill>
                <a:ln w="9525">
                  <a:noFill/>
                  <a:round/>
                  <a:headEnd/>
                  <a:tailEnd/>
                </a:ln>
              </p:spPr>
              <p:txBody>
                <a:bodyPr/>
                <a:lstStyle/>
                <a:p>
                  <a:endParaRPr lang="en-US"/>
                </a:p>
              </p:txBody>
            </p:sp>
            <p:sp>
              <p:nvSpPr>
                <p:cNvPr id="20641" name="Freeform 154"/>
                <p:cNvSpPr>
                  <a:spLocks/>
                </p:cNvSpPr>
                <p:nvPr/>
              </p:nvSpPr>
              <p:spPr bwMode="auto">
                <a:xfrm>
                  <a:off x="1350" y="2779"/>
                  <a:ext cx="23" cy="7"/>
                </a:xfrm>
                <a:custGeom>
                  <a:avLst/>
                  <a:gdLst>
                    <a:gd name="T0" fmla="*/ 12 w 45"/>
                    <a:gd name="T1" fmla="*/ 0 h 15"/>
                    <a:gd name="T2" fmla="*/ 1 w 45"/>
                    <a:gd name="T3" fmla="*/ 0 h 15"/>
                    <a:gd name="T4" fmla="*/ 0 w 45"/>
                    <a:gd name="T5" fmla="*/ 3 h 15"/>
                    <a:gd name="T6" fmla="*/ 11 w 45"/>
                    <a:gd name="T7" fmla="*/ 3 h 15"/>
                    <a:gd name="T8" fmla="*/ 12 w 45"/>
                    <a:gd name="T9" fmla="*/ 0 h 15"/>
                    <a:gd name="T10" fmla="*/ 12 w 45"/>
                    <a:gd name="T11" fmla="*/ 0 h 15"/>
                    <a:gd name="T12" fmla="*/ 0 60000 65536"/>
                    <a:gd name="T13" fmla="*/ 0 60000 65536"/>
                    <a:gd name="T14" fmla="*/ 0 60000 65536"/>
                    <a:gd name="T15" fmla="*/ 0 60000 65536"/>
                    <a:gd name="T16" fmla="*/ 0 60000 65536"/>
                    <a:gd name="T17" fmla="*/ 0 60000 65536"/>
                    <a:gd name="T18" fmla="*/ 0 w 45"/>
                    <a:gd name="T19" fmla="*/ 0 h 15"/>
                    <a:gd name="T20" fmla="*/ 45 w 45"/>
                    <a:gd name="T21" fmla="*/ 15 h 15"/>
                  </a:gdLst>
                  <a:ahLst/>
                  <a:cxnLst>
                    <a:cxn ang="T12">
                      <a:pos x="T0" y="T1"/>
                    </a:cxn>
                    <a:cxn ang="T13">
                      <a:pos x="T2" y="T3"/>
                    </a:cxn>
                    <a:cxn ang="T14">
                      <a:pos x="T4" y="T5"/>
                    </a:cxn>
                    <a:cxn ang="T15">
                      <a:pos x="T6" y="T7"/>
                    </a:cxn>
                    <a:cxn ang="T16">
                      <a:pos x="T8" y="T9"/>
                    </a:cxn>
                    <a:cxn ang="T17">
                      <a:pos x="T10" y="T11"/>
                    </a:cxn>
                  </a:cxnLst>
                  <a:rect l="T18" t="T19" r="T20" b="T21"/>
                  <a:pathLst>
                    <a:path w="45" h="15">
                      <a:moveTo>
                        <a:pt x="45" y="0"/>
                      </a:moveTo>
                      <a:lnTo>
                        <a:pt x="4" y="0"/>
                      </a:lnTo>
                      <a:lnTo>
                        <a:pt x="0" y="15"/>
                      </a:lnTo>
                      <a:lnTo>
                        <a:pt x="44" y="15"/>
                      </a:lnTo>
                      <a:lnTo>
                        <a:pt x="45" y="0"/>
                      </a:lnTo>
                      <a:close/>
                    </a:path>
                  </a:pathLst>
                </a:custGeom>
                <a:solidFill>
                  <a:srgbClr val="1A1A1A"/>
                </a:solidFill>
                <a:ln w="9525">
                  <a:noFill/>
                  <a:round/>
                  <a:headEnd/>
                  <a:tailEnd/>
                </a:ln>
              </p:spPr>
              <p:txBody>
                <a:bodyPr/>
                <a:lstStyle/>
                <a:p>
                  <a:endParaRPr lang="en-US"/>
                </a:p>
              </p:txBody>
            </p:sp>
            <p:sp>
              <p:nvSpPr>
                <p:cNvPr id="20642" name="Freeform 155"/>
                <p:cNvSpPr>
                  <a:spLocks/>
                </p:cNvSpPr>
                <p:nvPr/>
              </p:nvSpPr>
              <p:spPr bwMode="auto">
                <a:xfrm>
                  <a:off x="1317" y="2758"/>
                  <a:ext cx="25" cy="26"/>
                </a:xfrm>
                <a:custGeom>
                  <a:avLst/>
                  <a:gdLst>
                    <a:gd name="T0" fmla="*/ 13 w 50"/>
                    <a:gd name="T1" fmla="*/ 10 h 51"/>
                    <a:gd name="T2" fmla="*/ 2 w 50"/>
                    <a:gd name="T3" fmla="*/ 0 h 51"/>
                    <a:gd name="T4" fmla="*/ 0 w 50"/>
                    <a:gd name="T5" fmla="*/ 5 h 51"/>
                    <a:gd name="T6" fmla="*/ 6 w 50"/>
                    <a:gd name="T7" fmla="*/ 10 h 51"/>
                    <a:gd name="T8" fmla="*/ 11 w 50"/>
                    <a:gd name="T9" fmla="*/ 13 h 51"/>
                    <a:gd name="T10" fmla="*/ 13 w 50"/>
                    <a:gd name="T11" fmla="*/ 10 h 51"/>
                    <a:gd name="T12" fmla="*/ 13 w 50"/>
                    <a:gd name="T13" fmla="*/ 1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50" y="38"/>
                      </a:moveTo>
                      <a:lnTo>
                        <a:pt x="6" y="0"/>
                      </a:lnTo>
                      <a:lnTo>
                        <a:pt x="0" y="17"/>
                      </a:lnTo>
                      <a:lnTo>
                        <a:pt x="21" y="38"/>
                      </a:lnTo>
                      <a:lnTo>
                        <a:pt x="42" y="51"/>
                      </a:lnTo>
                      <a:lnTo>
                        <a:pt x="50" y="38"/>
                      </a:lnTo>
                      <a:close/>
                    </a:path>
                  </a:pathLst>
                </a:custGeom>
                <a:solidFill>
                  <a:srgbClr val="1A1A1A"/>
                </a:solidFill>
                <a:ln w="9525">
                  <a:noFill/>
                  <a:round/>
                  <a:headEnd/>
                  <a:tailEnd/>
                </a:ln>
              </p:spPr>
              <p:txBody>
                <a:bodyPr/>
                <a:lstStyle/>
                <a:p>
                  <a:endParaRPr lang="en-US"/>
                </a:p>
              </p:txBody>
            </p:sp>
            <p:sp>
              <p:nvSpPr>
                <p:cNvPr id="20643" name="Freeform 156"/>
                <p:cNvSpPr>
                  <a:spLocks/>
                </p:cNvSpPr>
                <p:nvPr/>
              </p:nvSpPr>
              <p:spPr bwMode="auto">
                <a:xfrm>
                  <a:off x="1308" y="2746"/>
                  <a:ext cx="9" cy="14"/>
                </a:xfrm>
                <a:custGeom>
                  <a:avLst/>
                  <a:gdLst>
                    <a:gd name="T0" fmla="*/ 4 w 19"/>
                    <a:gd name="T1" fmla="*/ 3 h 29"/>
                    <a:gd name="T2" fmla="*/ 0 w 19"/>
                    <a:gd name="T3" fmla="*/ 0 h 29"/>
                    <a:gd name="T4" fmla="*/ 0 w 19"/>
                    <a:gd name="T5" fmla="*/ 3 h 29"/>
                    <a:gd name="T6" fmla="*/ 2 w 19"/>
                    <a:gd name="T7" fmla="*/ 7 h 29"/>
                    <a:gd name="T8" fmla="*/ 4 w 19"/>
                    <a:gd name="T9" fmla="*/ 3 h 29"/>
                    <a:gd name="T10" fmla="*/ 4 w 19"/>
                    <a:gd name="T11" fmla="*/ 3 h 29"/>
                    <a:gd name="T12" fmla="*/ 0 60000 65536"/>
                    <a:gd name="T13" fmla="*/ 0 60000 65536"/>
                    <a:gd name="T14" fmla="*/ 0 60000 65536"/>
                    <a:gd name="T15" fmla="*/ 0 60000 65536"/>
                    <a:gd name="T16" fmla="*/ 0 60000 65536"/>
                    <a:gd name="T17" fmla="*/ 0 60000 65536"/>
                    <a:gd name="T18" fmla="*/ 0 w 19"/>
                    <a:gd name="T19" fmla="*/ 0 h 29"/>
                    <a:gd name="T20" fmla="*/ 19 w 19"/>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9" h="29">
                      <a:moveTo>
                        <a:pt x="19" y="15"/>
                      </a:moveTo>
                      <a:lnTo>
                        <a:pt x="2" y="0"/>
                      </a:lnTo>
                      <a:lnTo>
                        <a:pt x="0" y="12"/>
                      </a:lnTo>
                      <a:lnTo>
                        <a:pt x="10" y="29"/>
                      </a:lnTo>
                      <a:lnTo>
                        <a:pt x="19" y="15"/>
                      </a:lnTo>
                      <a:close/>
                    </a:path>
                  </a:pathLst>
                </a:custGeom>
                <a:solidFill>
                  <a:srgbClr val="1A1A1A"/>
                </a:solidFill>
                <a:ln w="9525">
                  <a:noFill/>
                  <a:round/>
                  <a:headEnd/>
                  <a:tailEnd/>
                </a:ln>
              </p:spPr>
              <p:txBody>
                <a:bodyPr/>
                <a:lstStyle/>
                <a:p>
                  <a:endParaRPr lang="en-US"/>
                </a:p>
              </p:txBody>
            </p:sp>
            <p:sp>
              <p:nvSpPr>
                <p:cNvPr id="20644" name="Freeform 157"/>
                <p:cNvSpPr>
                  <a:spLocks/>
                </p:cNvSpPr>
                <p:nvPr/>
              </p:nvSpPr>
              <p:spPr bwMode="auto">
                <a:xfrm>
                  <a:off x="1322" y="2873"/>
                  <a:ext cx="31" cy="89"/>
                </a:xfrm>
                <a:custGeom>
                  <a:avLst/>
                  <a:gdLst>
                    <a:gd name="T0" fmla="*/ 9 w 62"/>
                    <a:gd name="T1" fmla="*/ 0 h 178"/>
                    <a:gd name="T2" fmla="*/ 15 w 62"/>
                    <a:gd name="T3" fmla="*/ 3 h 178"/>
                    <a:gd name="T4" fmla="*/ 12 w 62"/>
                    <a:gd name="T5" fmla="*/ 6 h 178"/>
                    <a:gd name="T6" fmla="*/ 16 w 62"/>
                    <a:gd name="T7" fmla="*/ 12 h 178"/>
                    <a:gd name="T8" fmla="*/ 16 w 62"/>
                    <a:gd name="T9" fmla="*/ 12 h 178"/>
                    <a:gd name="T10" fmla="*/ 16 w 62"/>
                    <a:gd name="T11" fmla="*/ 15 h 178"/>
                    <a:gd name="T12" fmla="*/ 16 w 62"/>
                    <a:gd name="T13" fmla="*/ 17 h 178"/>
                    <a:gd name="T14" fmla="*/ 16 w 62"/>
                    <a:gd name="T15" fmla="*/ 20 h 178"/>
                    <a:gd name="T16" fmla="*/ 14 w 62"/>
                    <a:gd name="T17" fmla="*/ 22 h 178"/>
                    <a:gd name="T18" fmla="*/ 13 w 62"/>
                    <a:gd name="T19" fmla="*/ 25 h 178"/>
                    <a:gd name="T20" fmla="*/ 11 w 62"/>
                    <a:gd name="T21" fmla="*/ 27 h 178"/>
                    <a:gd name="T22" fmla="*/ 9 w 62"/>
                    <a:gd name="T23" fmla="*/ 31 h 178"/>
                    <a:gd name="T24" fmla="*/ 7 w 62"/>
                    <a:gd name="T25" fmla="*/ 35 h 178"/>
                    <a:gd name="T26" fmla="*/ 5 w 62"/>
                    <a:gd name="T27" fmla="*/ 38 h 178"/>
                    <a:gd name="T28" fmla="*/ 3 w 62"/>
                    <a:gd name="T29" fmla="*/ 40 h 178"/>
                    <a:gd name="T30" fmla="*/ 1 w 62"/>
                    <a:gd name="T31" fmla="*/ 43 h 178"/>
                    <a:gd name="T32" fmla="*/ 0 w 62"/>
                    <a:gd name="T33" fmla="*/ 44 h 178"/>
                    <a:gd name="T34" fmla="*/ 0 w 62"/>
                    <a:gd name="T35" fmla="*/ 45 h 178"/>
                    <a:gd name="T36" fmla="*/ 3 w 62"/>
                    <a:gd name="T37" fmla="*/ 11 h 178"/>
                    <a:gd name="T38" fmla="*/ 9 w 62"/>
                    <a:gd name="T39" fmla="*/ 0 h 178"/>
                    <a:gd name="T40" fmla="*/ 9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3"/>
                      </a:lnTo>
                      <a:lnTo>
                        <a:pt x="62" y="49"/>
                      </a:lnTo>
                      <a:lnTo>
                        <a:pt x="62" y="51"/>
                      </a:lnTo>
                      <a:lnTo>
                        <a:pt x="62" y="61"/>
                      </a:lnTo>
                      <a:lnTo>
                        <a:pt x="61" y="68"/>
                      </a:lnTo>
                      <a:lnTo>
                        <a:pt x="61" y="78"/>
                      </a:lnTo>
                      <a:lnTo>
                        <a:pt x="55" y="87"/>
                      </a:lnTo>
                      <a:lnTo>
                        <a:pt x="51" y="100"/>
                      </a:lnTo>
                      <a:lnTo>
                        <a:pt x="43" y="110"/>
                      </a:lnTo>
                      <a:lnTo>
                        <a:pt x="36" y="125"/>
                      </a:lnTo>
                      <a:lnTo>
                        <a:pt x="26" y="138"/>
                      </a:lnTo>
                      <a:lnTo>
                        <a:pt x="19" y="150"/>
                      </a:lnTo>
                      <a:lnTo>
                        <a:pt x="9" y="159"/>
                      </a:lnTo>
                      <a:lnTo>
                        <a:pt x="4" y="169"/>
                      </a:lnTo>
                      <a:lnTo>
                        <a:pt x="0" y="175"/>
                      </a:lnTo>
                      <a:lnTo>
                        <a:pt x="0" y="178"/>
                      </a:lnTo>
                      <a:lnTo>
                        <a:pt x="11" y="43"/>
                      </a:lnTo>
                      <a:lnTo>
                        <a:pt x="36" y="0"/>
                      </a:lnTo>
                      <a:close/>
                    </a:path>
                  </a:pathLst>
                </a:custGeom>
                <a:solidFill>
                  <a:srgbClr val="7AB3A3"/>
                </a:solidFill>
                <a:ln w="9525">
                  <a:noFill/>
                  <a:round/>
                  <a:headEnd/>
                  <a:tailEnd/>
                </a:ln>
              </p:spPr>
              <p:txBody>
                <a:bodyPr/>
                <a:lstStyle/>
                <a:p>
                  <a:endParaRPr lang="en-US"/>
                </a:p>
              </p:txBody>
            </p:sp>
            <p:sp>
              <p:nvSpPr>
                <p:cNvPr id="20645" name="Freeform 158"/>
                <p:cNvSpPr>
                  <a:spLocks/>
                </p:cNvSpPr>
                <p:nvPr/>
              </p:nvSpPr>
              <p:spPr bwMode="auto">
                <a:xfrm>
                  <a:off x="1148" y="2623"/>
                  <a:ext cx="89" cy="35"/>
                </a:xfrm>
                <a:custGeom>
                  <a:avLst/>
                  <a:gdLst>
                    <a:gd name="T0" fmla="*/ 13 w 179"/>
                    <a:gd name="T1" fmla="*/ 0 h 70"/>
                    <a:gd name="T2" fmla="*/ 20 w 179"/>
                    <a:gd name="T3" fmla="*/ 2 h 70"/>
                    <a:gd name="T4" fmla="*/ 22 w 179"/>
                    <a:gd name="T5" fmla="*/ 7 h 70"/>
                    <a:gd name="T6" fmla="*/ 30 w 179"/>
                    <a:gd name="T7" fmla="*/ 8 h 70"/>
                    <a:gd name="T8" fmla="*/ 44 w 179"/>
                    <a:gd name="T9" fmla="*/ 14 h 70"/>
                    <a:gd name="T10" fmla="*/ 27 w 179"/>
                    <a:gd name="T11" fmla="*/ 18 h 70"/>
                    <a:gd name="T12" fmla="*/ 19 w 179"/>
                    <a:gd name="T13" fmla="*/ 10 h 70"/>
                    <a:gd name="T14" fmla="*/ 0 w 179"/>
                    <a:gd name="T15" fmla="*/ 10 h 70"/>
                    <a:gd name="T16" fmla="*/ 0 w 179"/>
                    <a:gd name="T17" fmla="*/ 6 h 70"/>
                    <a:gd name="T18" fmla="*/ 15 w 179"/>
                    <a:gd name="T19" fmla="*/ 5 h 70"/>
                    <a:gd name="T20" fmla="*/ 13 w 179"/>
                    <a:gd name="T21" fmla="*/ 0 h 70"/>
                    <a:gd name="T22" fmla="*/ 13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8"/>
                      </a:lnTo>
                      <a:lnTo>
                        <a:pt x="89" y="29"/>
                      </a:lnTo>
                      <a:lnTo>
                        <a:pt x="122" y="32"/>
                      </a:lnTo>
                      <a:lnTo>
                        <a:pt x="179" y="59"/>
                      </a:lnTo>
                      <a:lnTo>
                        <a:pt x="110" y="70"/>
                      </a:lnTo>
                      <a:lnTo>
                        <a:pt x="76" y="40"/>
                      </a:lnTo>
                      <a:lnTo>
                        <a:pt x="0" y="40"/>
                      </a:lnTo>
                      <a:lnTo>
                        <a:pt x="0" y="25"/>
                      </a:lnTo>
                      <a:lnTo>
                        <a:pt x="61" y="23"/>
                      </a:lnTo>
                      <a:lnTo>
                        <a:pt x="55" y="0"/>
                      </a:lnTo>
                      <a:close/>
                    </a:path>
                  </a:pathLst>
                </a:custGeom>
                <a:solidFill>
                  <a:srgbClr val="FFC4B8"/>
                </a:solidFill>
                <a:ln w="9525">
                  <a:noFill/>
                  <a:round/>
                  <a:headEnd/>
                  <a:tailEnd/>
                </a:ln>
              </p:spPr>
              <p:txBody>
                <a:bodyPr/>
                <a:lstStyle/>
                <a:p>
                  <a:endParaRPr lang="en-US"/>
                </a:p>
              </p:txBody>
            </p:sp>
            <p:sp>
              <p:nvSpPr>
                <p:cNvPr id="20646" name="Freeform 159"/>
                <p:cNvSpPr>
                  <a:spLocks/>
                </p:cNvSpPr>
                <p:nvPr/>
              </p:nvSpPr>
              <p:spPr bwMode="auto">
                <a:xfrm>
                  <a:off x="1409" y="2613"/>
                  <a:ext cx="66" cy="75"/>
                </a:xfrm>
                <a:custGeom>
                  <a:avLst/>
                  <a:gdLst>
                    <a:gd name="T0" fmla="*/ 10 w 131"/>
                    <a:gd name="T1" fmla="*/ 38 h 150"/>
                    <a:gd name="T2" fmla="*/ 11 w 131"/>
                    <a:gd name="T3" fmla="*/ 37 h 150"/>
                    <a:gd name="T4" fmla="*/ 14 w 131"/>
                    <a:gd name="T5" fmla="*/ 36 h 150"/>
                    <a:gd name="T6" fmla="*/ 16 w 131"/>
                    <a:gd name="T7" fmla="*/ 33 h 150"/>
                    <a:gd name="T8" fmla="*/ 19 w 131"/>
                    <a:gd name="T9" fmla="*/ 29 h 150"/>
                    <a:gd name="T10" fmla="*/ 19 w 131"/>
                    <a:gd name="T11" fmla="*/ 25 h 150"/>
                    <a:gd name="T12" fmla="*/ 19 w 131"/>
                    <a:gd name="T13" fmla="*/ 22 h 150"/>
                    <a:gd name="T14" fmla="*/ 19 w 131"/>
                    <a:gd name="T15" fmla="*/ 20 h 150"/>
                    <a:gd name="T16" fmla="*/ 19 w 131"/>
                    <a:gd name="T17" fmla="*/ 20 h 150"/>
                    <a:gd name="T18" fmla="*/ 27 w 131"/>
                    <a:gd name="T19" fmla="*/ 18 h 150"/>
                    <a:gd name="T20" fmla="*/ 33 w 131"/>
                    <a:gd name="T21" fmla="*/ 0 h 150"/>
                    <a:gd name="T22" fmla="*/ 25 w 131"/>
                    <a:gd name="T23" fmla="*/ 9 h 150"/>
                    <a:gd name="T24" fmla="*/ 22 w 131"/>
                    <a:gd name="T25" fmla="*/ 3 h 150"/>
                    <a:gd name="T26" fmla="*/ 18 w 131"/>
                    <a:gd name="T27" fmla="*/ 7 h 150"/>
                    <a:gd name="T28" fmla="*/ 18 w 131"/>
                    <a:gd name="T29" fmla="*/ 14 h 150"/>
                    <a:gd name="T30" fmla="*/ 10 w 131"/>
                    <a:gd name="T31" fmla="*/ 22 h 150"/>
                    <a:gd name="T32" fmla="*/ 0 w 131"/>
                    <a:gd name="T33" fmla="*/ 37 h 150"/>
                    <a:gd name="T34" fmla="*/ 6 w 131"/>
                    <a:gd name="T35" fmla="*/ 37 h 150"/>
                    <a:gd name="T36" fmla="*/ 10 w 131"/>
                    <a:gd name="T37" fmla="*/ 38 h 150"/>
                    <a:gd name="T38" fmla="*/ 10 w 131"/>
                    <a:gd name="T39" fmla="*/ 3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1"/>
                      </a:lnTo>
                      <a:lnTo>
                        <a:pt x="62" y="129"/>
                      </a:lnTo>
                      <a:lnTo>
                        <a:pt x="74" y="118"/>
                      </a:lnTo>
                      <a:lnTo>
                        <a:pt x="76" y="103"/>
                      </a:lnTo>
                      <a:lnTo>
                        <a:pt x="76" y="91"/>
                      </a:lnTo>
                      <a:lnTo>
                        <a:pt x="74" y="82"/>
                      </a:lnTo>
                      <a:lnTo>
                        <a:pt x="74" y="80"/>
                      </a:lnTo>
                      <a:lnTo>
                        <a:pt x="106" y="70"/>
                      </a:lnTo>
                      <a:lnTo>
                        <a:pt x="131" y="0"/>
                      </a:lnTo>
                      <a:lnTo>
                        <a:pt x="97" y="38"/>
                      </a:lnTo>
                      <a:lnTo>
                        <a:pt x="85" y="12"/>
                      </a:lnTo>
                      <a:lnTo>
                        <a:pt x="72" y="29"/>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sp>
              <p:nvSpPr>
                <p:cNvPr id="20647" name="Freeform 160"/>
                <p:cNvSpPr>
                  <a:spLocks/>
                </p:cNvSpPr>
                <p:nvPr/>
              </p:nvSpPr>
              <p:spPr bwMode="auto">
                <a:xfrm>
                  <a:off x="2336" y="1723"/>
                  <a:ext cx="19" cy="163"/>
                </a:xfrm>
                <a:custGeom>
                  <a:avLst/>
                  <a:gdLst>
                    <a:gd name="T0" fmla="*/ 0 w 38"/>
                    <a:gd name="T1" fmla="*/ 0 h 325"/>
                    <a:gd name="T2" fmla="*/ 8 w 38"/>
                    <a:gd name="T3" fmla="*/ 18 h 325"/>
                    <a:gd name="T4" fmla="*/ 10 w 38"/>
                    <a:gd name="T5" fmla="*/ 82 h 325"/>
                    <a:gd name="T6" fmla="*/ 1 w 38"/>
                    <a:gd name="T7" fmla="*/ 72 h 325"/>
                    <a:gd name="T8" fmla="*/ 0 w 38"/>
                    <a:gd name="T9" fmla="*/ 0 h 325"/>
                    <a:gd name="T10" fmla="*/ 0 w 38"/>
                    <a:gd name="T11" fmla="*/ 0 h 325"/>
                    <a:gd name="T12" fmla="*/ 0 60000 65536"/>
                    <a:gd name="T13" fmla="*/ 0 60000 65536"/>
                    <a:gd name="T14" fmla="*/ 0 60000 65536"/>
                    <a:gd name="T15" fmla="*/ 0 60000 65536"/>
                    <a:gd name="T16" fmla="*/ 0 60000 65536"/>
                    <a:gd name="T17" fmla="*/ 0 60000 65536"/>
                    <a:gd name="T18" fmla="*/ 0 w 38"/>
                    <a:gd name="T19" fmla="*/ 0 h 325"/>
                    <a:gd name="T20" fmla="*/ 38 w 38"/>
                    <a:gd name="T21" fmla="*/ 325 h 325"/>
                  </a:gdLst>
                  <a:ahLst/>
                  <a:cxnLst>
                    <a:cxn ang="T12">
                      <a:pos x="T0" y="T1"/>
                    </a:cxn>
                    <a:cxn ang="T13">
                      <a:pos x="T2" y="T3"/>
                    </a:cxn>
                    <a:cxn ang="T14">
                      <a:pos x="T4" y="T5"/>
                    </a:cxn>
                    <a:cxn ang="T15">
                      <a:pos x="T6" y="T7"/>
                    </a:cxn>
                    <a:cxn ang="T16">
                      <a:pos x="T8" y="T9"/>
                    </a:cxn>
                    <a:cxn ang="T17">
                      <a:pos x="T10" y="T11"/>
                    </a:cxn>
                  </a:cxnLst>
                  <a:rect l="T18" t="T19" r="T20" b="T21"/>
                  <a:pathLst>
                    <a:path w="38" h="325">
                      <a:moveTo>
                        <a:pt x="0" y="0"/>
                      </a:moveTo>
                      <a:lnTo>
                        <a:pt x="32" y="70"/>
                      </a:lnTo>
                      <a:lnTo>
                        <a:pt x="38" y="325"/>
                      </a:lnTo>
                      <a:lnTo>
                        <a:pt x="4" y="287"/>
                      </a:lnTo>
                      <a:lnTo>
                        <a:pt x="0" y="0"/>
                      </a:lnTo>
                      <a:close/>
                    </a:path>
                  </a:pathLst>
                </a:custGeom>
                <a:solidFill>
                  <a:srgbClr val="BDC9D4"/>
                </a:solidFill>
                <a:ln w="9525">
                  <a:noFill/>
                  <a:round/>
                  <a:headEnd/>
                  <a:tailEnd/>
                </a:ln>
              </p:spPr>
              <p:txBody>
                <a:bodyPr/>
                <a:lstStyle/>
                <a:p>
                  <a:endParaRPr lang="en-US"/>
                </a:p>
              </p:txBody>
            </p:sp>
            <p:sp>
              <p:nvSpPr>
                <p:cNvPr id="20648" name="Freeform 161"/>
                <p:cNvSpPr>
                  <a:spLocks/>
                </p:cNvSpPr>
                <p:nvPr/>
              </p:nvSpPr>
              <p:spPr bwMode="auto">
                <a:xfrm>
                  <a:off x="2357" y="1650"/>
                  <a:ext cx="25" cy="255"/>
                </a:xfrm>
                <a:custGeom>
                  <a:avLst/>
                  <a:gdLst>
                    <a:gd name="T0" fmla="*/ 0 w 51"/>
                    <a:gd name="T1" fmla="*/ 0 h 509"/>
                    <a:gd name="T2" fmla="*/ 11 w 51"/>
                    <a:gd name="T3" fmla="*/ 8 h 509"/>
                    <a:gd name="T4" fmla="*/ 12 w 51"/>
                    <a:gd name="T5" fmla="*/ 118 h 509"/>
                    <a:gd name="T6" fmla="*/ 2 w 51"/>
                    <a:gd name="T7" fmla="*/ 128 h 509"/>
                    <a:gd name="T8" fmla="*/ 0 w 51"/>
                    <a:gd name="T9" fmla="*/ 0 h 509"/>
                    <a:gd name="T10" fmla="*/ 0 w 51"/>
                    <a:gd name="T11" fmla="*/ 0 h 509"/>
                    <a:gd name="T12" fmla="*/ 0 60000 65536"/>
                    <a:gd name="T13" fmla="*/ 0 60000 65536"/>
                    <a:gd name="T14" fmla="*/ 0 60000 65536"/>
                    <a:gd name="T15" fmla="*/ 0 60000 65536"/>
                    <a:gd name="T16" fmla="*/ 0 60000 65536"/>
                    <a:gd name="T17" fmla="*/ 0 60000 65536"/>
                    <a:gd name="T18" fmla="*/ 0 w 51"/>
                    <a:gd name="T19" fmla="*/ 0 h 509"/>
                    <a:gd name="T20" fmla="*/ 51 w 51"/>
                    <a:gd name="T21" fmla="*/ 509 h 509"/>
                  </a:gdLst>
                  <a:ahLst/>
                  <a:cxnLst>
                    <a:cxn ang="T12">
                      <a:pos x="T0" y="T1"/>
                    </a:cxn>
                    <a:cxn ang="T13">
                      <a:pos x="T2" y="T3"/>
                    </a:cxn>
                    <a:cxn ang="T14">
                      <a:pos x="T4" y="T5"/>
                    </a:cxn>
                    <a:cxn ang="T15">
                      <a:pos x="T6" y="T7"/>
                    </a:cxn>
                    <a:cxn ang="T16">
                      <a:pos x="T8" y="T9"/>
                    </a:cxn>
                    <a:cxn ang="T17">
                      <a:pos x="T10" y="T11"/>
                    </a:cxn>
                  </a:cxnLst>
                  <a:rect l="T18" t="T19" r="T20" b="T21"/>
                  <a:pathLst>
                    <a:path w="51" h="509">
                      <a:moveTo>
                        <a:pt x="0" y="0"/>
                      </a:moveTo>
                      <a:lnTo>
                        <a:pt x="47" y="32"/>
                      </a:lnTo>
                      <a:lnTo>
                        <a:pt x="51" y="471"/>
                      </a:lnTo>
                      <a:lnTo>
                        <a:pt x="11" y="509"/>
                      </a:lnTo>
                      <a:lnTo>
                        <a:pt x="0" y="0"/>
                      </a:lnTo>
                      <a:close/>
                    </a:path>
                  </a:pathLst>
                </a:custGeom>
                <a:solidFill>
                  <a:srgbClr val="638091"/>
                </a:solidFill>
                <a:ln w="9525">
                  <a:noFill/>
                  <a:round/>
                  <a:headEnd/>
                  <a:tailEnd/>
                </a:ln>
              </p:spPr>
              <p:txBody>
                <a:bodyPr/>
                <a:lstStyle/>
                <a:p>
                  <a:endParaRPr lang="en-US"/>
                </a:p>
              </p:txBody>
            </p:sp>
            <p:sp>
              <p:nvSpPr>
                <p:cNvPr id="20649" name="Freeform 162"/>
                <p:cNvSpPr>
                  <a:spLocks/>
                </p:cNvSpPr>
                <p:nvPr/>
              </p:nvSpPr>
              <p:spPr bwMode="auto">
                <a:xfrm>
                  <a:off x="1656" y="2608"/>
                  <a:ext cx="34" cy="32"/>
                </a:xfrm>
                <a:custGeom>
                  <a:avLst/>
                  <a:gdLst>
                    <a:gd name="T0" fmla="*/ 0 w 66"/>
                    <a:gd name="T1" fmla="*/ 7 h 64"/>
                    <a:gd name="T2" fmla="*/ 11 w 66"/>
                    <a:gd name="T3" fmla="*/ 0 h 64"/>
                    <a:gd name="T4" fmla="*/ 18 w 66"/>
                    <a:gd name="T5" fmla="*/ 0 h 64"/>
                    <a:gd name="T6" fmla="*/ 18 w 66"/>
                    <a:gd name="T7" fmla="*/ 7 h 64"/>
                    <a:gd name="T8" fmla="*/ 0 w 66"/>
                    <a:gd name="T9" fmla="*/ 16 h 64"/>
                    <a:gd name="T10" fmla="*/ 0 w 66"/>
                    <a:gd name="T11" fmla="*/ 7 h 64"/>
                    <a:gd name="T12" fmla="*/ 0 w 66"/>
                    <a:gd name="T13" fmla="*/ 7 h 64"/>
                    <a:gd name="T14" fmla="*/ 0 60000 65536"/>
                    <a:gd name="T15" fmla="*/ 0 60000 65536"/>
                    <a:gd name="T16" fmla="*/ 0 60000 65536"/>
                    <a:gd name="T17" fmla="*/ 0 60000 65536"/>
                    <a:gd name="T18" fmla="*/ 0 60000 65536"/>
                    <a:gd name="T19" fmla="*/ 0 60000 65536"/>
                    <a:gd name="T20" fmla="*/ 0 60000 65536"/>
                    <a:gd name="T21" fmla="*/ 0 w 66"/>
                    <a:gd name="T22" fmla="*/ 0 h 64"/>
                    <a:gd name="T23" fmla="*/ 66 w 6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6" h="64">
                      <a:moveTo>
                        <a:pt x="0" y="28"/>
                      </a:moveTo>
                      <a:lnTo>
                        <a:pt x="40" y="0"/>
                      </a:lnTo>
                      <a:lnTo>
                        <a:pt x="66" y="0"/>
                      </a:lnTo>
                      <a:lnTo>
                        <a:pt x="66" y="30"/>
                      </a:lnTo>
                      <a:lnTo>
                        <a:pt x="0" y="64"/>
                      </a:lnTo>
                      <a:lnTo>
                        <a:pt x="0" y="28"/>
                      </a:lnTo>
                      <a:close/>
                    </a:path>
                  </a:pathLst>
                </a:custGeom>
                <a:solidFill>
                  <a:srgbClr val="1A1A1A"/>
                </a:solidFill>
                <a:ln w="9525">
                  <a:noFill/>
                  <a:round/>
                  <a:headEnd/>
                  <a:tailEnd/>
                </a:ln>
              </p:spPr>
              <p:txBody>
                <a:bodyPr/>
                <a:lstStyle/>
                <a:p>
                  <a:endParaRPr lang="en-US"/>
                </a:p>
              </p:txBody>
            </p:sp>
            <p:sp>
              <p:nvSpPr>
                <p:cNvPr id="20650" name="Freeform 163"/>
                <p:cNvSpPr>
                  <a:spLocks/>
                </p:cNvSpPr>
                <p:nvPr/>
              </p:nvSpPr>
              <p:spPr bwMode="auto">
                <a:xfrm>
                  <a:off x="1527" y="2637"/>
                  <a:ext cx="48" cy="31"/>
                </a:xfrm>
                <a:custGeom>
                  <a:avLst/>
                  <a:gdLst>
                    <a:gd name="T0" fmla="*/ 19 w 95"/>
                    <a:gd name="T1" fmla="*/ 0 h 60"/>
                    <a:gd name="T2" fmla="*/ 5 w 95"/>
                    <a:gd name="T3" fmla="*/ 3 h 60"/>
                    <a:gd name="T4" fmla="*/ 0 w 95"/>
                    <a:gd name="T5" fmla="*/ 7 h 60"/>
                    <a:gd name="T6" fmla="*/ 20 w 95"/>
                    <a:gd name="T7" fmla="*/ 16 h 60"/>
                    <a:gd name="T8" fmla="*/ 24 w 95"/>
                    <a:gd name="T9" fmla="*/ 10 h 60"/>
                    <a:gd name="T10" fmla="*/ 19 w 95"/>
                    <a:gd name="T11" fmla="*/ 0 h 60"/>
                    <a:gd name="T12" fmla="*/ 19 w 95"/>
                    <a:gd name="T13" fmla="*/ 0 h 60"/>
                    <a:gd name="T14" fmla="*/ 0 60000 65536"/>
                    <a:gd name="T15" fmla="*/ 0 60000 65536"/>
                    <a:gd name="T16" fmla="*/ 0 60000 65536"/>
                    <a:gd name="T17" fmla="*/ 0 60000 65536"/>
                    <a:gd name="T18" fmla="*/ 0 60000 65536"/>
                    <a:gd name="T19" fmla="*/ 0 60000 65536"/>
                    <a:gd name="T20" fmla="*/ 0 60000 65536"/>
                    <a:gd name="T21" fmla="*/ 0 w 95"/>
                    <a:gd name="T22" fmla="*/ 0 h 60"/>
                    <a:gd name="T23" fmla="*/ 95 w 9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60">
                      <a:moveTo>
                        <a:pt x="74" y="0"/>
                      </a:moveTo>
                      <a:lnTo>
                        <a:pt x="17" y="9"/>
                      </a:lnTo>
                      <a:lnTo>
                        <a:pt x="0" y="26"/>
                      </a:lnTo>
                      <a:lnTo>
                        <a:pt x="78" y="60"/>
                      </a:lnTo>
                      <a:lnTo>
                        <a:pt x="95" y="36"/>
                      </a:lnTo>
                      <a:lnTo>
                        <a:pt x="74" y="0"/>
                      </a:lnTo>
                      <a:close/>
                    </a:path>
                  </a:pathLst>
                </a:custGeom>
                <a:solidFill>
                  <a:srgbClr val="1A1A1A"/>
                </a:solidFill>
                <a:ln w="9525">
                  <a:noFill/>
                  <a:round/>
                  <a:headEnd/>
                  <a:tailEnd/>
                </a:ln>
              </p:spPr>
              <p:txBody>
                <a:bodyPr/>
                <a:lstStyle/>
                <a:p>
                  <a:endParaRPr lang="en-US"/>
                </a:p>
              </p:txBody>
            </p:sp>
            <p:sp>
              <p:nvSpPr>
                <p:cNvPr id="20651" name="Freeform 164"/>
                <p:cNvSpPr>
                  <a:spLocks/>
                </p:cNvSpPr>
                <p:nvPr/>
              </p:nvSpPr>
              <p:spPr bwMode="auto">
                <a:xfrm>
                  <a:off x="1546" y="2453"/>
                  <a:ext cx="129" cy="215"/>
                </a:xfrm>
                <a:custGeom>
                  <a:avLst/>
                  <a:gdLst>
                    <a:gd name="T0" fmla="*/ 32 w 259"/>
                    <a:gd name="T1" fmla="*/ 0 h 429"/>
                    <a:gd name="T2" fmla="*/ 64 w 259"/>
                    <a:gd name="T3" fmla="*/ 47 h 429"/>
                    <a:gd name="T4" fmla="*/ 60 w 259"/>
                    <a:gd name="T5" fmla="*/ 90 h 429"/>
                    <a:gd name="T6" fmla="*/ 50 w 259"/>
                    <a:gd name="T7" fmla="*/ 78 h 429"/>
                    <a:gd name="T8" fmla="*/ 49 w 259"/>
                    <a:gd name="T9" fmla="*/ 77 h 429"/>
                    <a:gd name="T10" fmla="*/ 49 w 259"/>
                    <a:gd name="T11" fmla="*/ 75 h 429"/>
                    <a:gd name="T12" fmla="*/ 49 w 259"/>
                    <a:gd name="T13" fmla="*/ 73 h 429"/>
                    <a:gd name="T14" fmla="*/ 49 w 259"/>
                    <a:gd name="T15" fmla="*/ 70 h 429"/>
                    <a:gd name="T16" fmla="*/ 48 w 259"/>
                    <a:gd name="T17" fmla="*/ 67 h 429"/>
                    <a:gd name="T18" fmla="*/ 48 w 259"/>
                    <a:gd name="T19" fmla="*/ 63 h 429"/>
                    <a:gd name="T20" fmla="*/ 47 w 259"/>
                    <a:gd name="T21" fmla="*/ 60 h 429"/>
                    <a:gd name="T22" fmla="*/ 46 w 259"/>
                    <a:gd name="T23" fmla="*/ 56 h 429"/>
                    <a:gd name="T24" fmla="*/ 44 w 259"/>
                    <a:gd name="T25" fmla="*/ 52 h 429"/>
                    <a:gd name="T26" fmla="*/ 43 w 259"/>
                    <a:gd name="T27" fmla="*/ 49 h 429"/>
                    <a:gd name="T28" fmla="*/ 42 w 259"/>
                    <a:gd name="T29" fmla="*/ 46 h 429"/>
                    <a:gd name="T30" fmla="*/ 40 w 259"/>
                    <a:gd name="T31" fmla="*/ 45 h 429"/>
                    <a:gd name="T32" fmla="*/ 37 w 259"/>
                    <a:gd name="T33" fmla="*/ 42 h 429"/>
                    <a:gd name="T34" fmla="*/ 37 w 259"/>
                    <a:gd name="T35" fmla="*/ 41 h 429"/>
                    <a:gd name="T36" fmla="*/ 36 w 259"/>
                    <a:gd name="T37" fmla="*/ 41 h 429"/>
                    <a:gd name="T38" fmla="*/ 34 w 259"/>
                    <a:gd name="T39" fmla="*/ 43 h 429"/>
                    <a:gd name="T40" fmla="*/ 31 w 259"/>
                    <a:gd name="T41" fmla="*/ 44 h 429"/>
                    <a:gd name="T42" fmla="*/ 28 w 259"/>
                    <a:gd name="T43" fmla="*/ 46 h 429"/>
                    <a:gd name="T44" fmla="*/ 24 w 259"/>
                    <a:gd name="T45" fmla="*/ 48 h 429"/>
                    <a:gd name="T46" fmla="*/ 22 w 259"/>
                    <a:gd name="T47" fmla="*/ 49 h 429"/>
                    <a:gd name="T48" fmla="*/ 20 w 259"/>
                    <a:gd name="T49" fmla="*/ 49 h 429"/>
                    <a:gd name="T50" fmla="*/ 20 w 259"/>
                    <a:gd name="T51" fmla="*/ 50 h 429"/>
                    <a:gd name="T52" fmla="*/ 20 w 259"/>
                    <a:gd name="T53" fmla="*/ 50 h 429"/>
                    <a:gd name="T54" fmla="*/ 19 w 259"/>
                    <a:gd name="T55" fmla="*/ 52 h 429"/>
                    <a:gd name="T56" fmla="*/ 19 w 259"/>
                    <a:gd name="T57" fmla="*/ 55 h 429"/>
                    <a:gd name="T58" fmla="*/ 19 w 259"/>
                    <a:gd name="T59" fmla="*/ 59 h 429"/>
                    <a:gd name="T60" fmla="*/ 18 w 259"/>
                    <a:gd name="T61" fmla="*/ 61 h 429"/>
                    <a:gd name="T62" fmla="*/ 18 w 259"/>
                    <a:gd name="T63" fmla="*/ 63 h 429"/>
                    <a:gd name="T64" fmla="*/ 18 w 259"/>
                    <a:gd name="T65" fmla="*/ 65 h 429"/>
                    <a:gd name="T66" fmla="*/ 18 w 259"/>
                    <a:gd name="T67" fmla="*/ 68 h 429"/>
                    <a:gd name="T68" fmla="*/ 18 w 259"/>
                    <a:gd name="T69" fmla="*/ 70 h 429"/>
                    <a:gd name="T70" fmla="*/ 18 w 259"/>
                    <a:gd name="T71" fmla="*/ 73 h 429"/>
                    <a:gd name="T72" fmla="*/ 18 w 259"/>
                    <a:gd name="T73" fmla="*/ 75 h 429"/>
                    <a:gd name="T74" fmla="*/ 18 w 259"/>
                    <a:gd name="T75" fmla="*/ 77 h 429"/>
                    <a:gd name="T76" fmla="*/ 18 w 259"/>
                    <a:gd name="T77" fmla="*/ 81 h 429"/>
                    <a:gd name="T78" fmla="*/ 18 w 259"/>
                    <a:gd name="T79" fmla="*/ 84 h 429"/>
                    <a:gd name="T80" fmla="*/ 18 w 259"/>
                    <a:gd name="T81" fmla="*/ 86 h 429"/>
                    <a:gd name="T82" fmla="*/ 19 w 259"/>
                    <a:gd name="T83" fmla="*/ 89 h 429"/>
                    <a:gd name="T84" fmla="*/ 19 w 259"/>
                    <a:gd name="T85" fmla="*/ 92 h 429"/>
                    <a:gd name="T86" fmla="*/ 20 w 259"/>
                    <a:gd name="T87" fmla="*/ 93 h 429"/>
                    <a:gd name="T88" fmla="*/ 15 w 259"/>
                    <a:gd name="T89" fmla="*/ 108 h 429"/>
                    <a:gd name="T90" fmla="*/ 0 w 259"/>
                    <a:gd name="T91" fmla="*/ 54 h 429"/>
                    <a:gd name="T92" fmla="*/ 0 w 259"/>
                    <a:gd name="T93" fmla="*/ 19 h 429"/>
                    <a:gd name="T94" fmla="*/ 32 w 259"/>
                    <a:gd name="T95" fmla="*/ 0 h 429"/>
                    <a:gd name="T96" fmla="*/ 32 w 259"/>
                    <a:gd name="T97" fmla="*/ 0 h 4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9"/>
                    <a:gd name="T148" fmla="*/ 0 h 429"/>
                    <a:gd name="T149" fmla="*/ 259 w 259"/>
                    <a:gd name="T150" fmla="*/ 429 h 4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9" h="429">
                      <a:moveTo>
                        <a:pt x="130" y="0"/>
                      </a:moveTo>
                      <a:lnTo>
                        <a:pt x="259" y="188"/>
                      </a:lnTo>
                      <a:lnTo>
                        <a:pt x="240" y="359"/>
                      </a:lnTo>
                      <a:lnTo>
                        <a:pt x="200" y="310"/>
                      </a:lnTo>
                      <a:lnTo>
                        <a:pt x="198" y="308"/>
                      </a:lnTo>
                      <a:lnTo>
                        <a:pt x="198" y="300"/>
                      </a:lnTo>
                      <a:lnTo>
                        <a:pt x="198" y="291"/>
                      </a:lnTo>
                      <a:lnTo>
                        <a:pt x="198" y="279"/>
                      </a:lnTo>
                      <a:lnTo>
                        <a:pt x="194" y="266"/>
                      </a:lnTo>
                      <a:lnTo>
                        <a:pt x="192" y="251"/>
                      </a:lnTo>
                      <a:lnTo>
                        <a:pt x="189" y="237"/>
                      </a:lnTo>
                      <a:lnTo>
                        <a:pt x="187" y="222"/>
                      </a:lnTo>
                      <a:lnTo>
                        <a:pt x="179" y="207"/>
                      </a:lnTo>
                      <a:lnTo>
                        <a:pt x="173" y="196"/>
                      </a:lnTo>
                      <a:lnTo>
                        <a:pt x="168" y="184"/>
                      </a:lnTo>
                      <a:lnTo>
                        <a:pt x="162" y="177"/>
                      </a:lnTo>
                      <a:lnTo>
                        <a:pt x="150" y="165"/>
                      </a:lnTo>
                      <a:lnTo>
                        <a:pt x="149" y="161"/>
                      </a:lnTo>
                      <a:lnTo>
                        <a:pt x="145" y="161"/>
                      </a:lnTo>
                      <a:lnTo>
                        <a:pt x="137" y="169"/>
                      </a:lnTo>
                      <a:lnTo>
                        <a:pt x="126" y="175"/>
                      </a:lnTo>
                      <a:lnTo>
                        <a:pt x="112" y="184"/>
                      </a:lnTo>
                      <a:lnTo>
                        <a:pt x="99" y="190"/>
                      </a:lnTo>
                      <a:lnTo>
                        <a:pt x="90" y="196"/>
                      </a:lnTo>
                      <a:lnTo>
                        <a:pt x="82" y="196"/>
                      </a:lnTo>
                      <a:lnTo>
                        <a:pt x="80" y="198"/>
                      </a:lnTo>
                      <a:lnTo>
                        <a:pt x="80" y="199"/>
                      </a:lnTo>
                      <a:lnTo>
                        <a:pt x="78" y="207"/>
                      </a:lnTo>
                      <a:lnTo>
                        <a:pt x="76" y="218"/>
                      </a:lnTo>
                      <a:lnTo>
                        <a:pt x="76" y="236"/>
                      </a:lnTo>
                      <a:lnTo>
                        <a:pt x="74" y="243"/>
                      </a:lnTo>
                      <a:lnTo>
                        <a:pt x="74" y="251"/>
                      </a:lnTo>
                      <a:lnTo>
                        <a:pt x="73" y="260"/>
                      </a:lnTo>
                      <a:lnTo>
                        <a:pt x="73" y="270"/>
                      </a:lnTo>
                      <a:lnTo>
                        <a:pt x="73" y="279"/>
                      </a:lnTo>
                      <a:lnTo>
                        <a:pt x="73" y="289"/>
                      </a:lnTo>
                      <a:lnTo>
                        <a:pt x="73" y="298"/>
                      </a:lnTo>
                      <a:lnTo>
                        <a:pt x="73" y="308"/>
                      </a:lnTo>
                      <a:lnTo>
                        <a:pt x="73" y="321"/>
                      </a:lnTo>
                      <a:lnTo>
                        <a:pt x="73" y="334"/>
                      </a:lnTo>
                      <a:lnTo>
                        <a:pt x="74" y="344"/>
                      </a:lnTo>
                      <a:lnTo>
                        <a:pt x="76" y="355"/>
                      </a:lnTo>
                      <a:lnTo>
                        <a:pt x="78" y="365"/>
                      </a:lnTo>
                      <a:lnTo>
                        <a:pt x="80" y="369"/>
                      </a:lnTo>
                      <a:lnTo>
                        <a:pt x="63" y="429"/>
                      </a:lnTo>
                      <a:lnTo>
                        <a:pt x="0" y="213"/>
                      </a:lnTo>
                      <a:lnTo>
                        <a:pt x="0" y="74"/>
                      </a:lnTo>
                      <a:lnTo>
                        <a:pt x="130" y="0"/>
                      </a:lnTo>
                      <a:close/>
                    </a:path>
                  </a:pathLst>
                </a:custGeom>
                <a:solidFill>
                  <a:srgbClr val="333333"/>
                </a:solidFill>
                <a:ln w="9525">
                  <a:noFill/>
                  <a:round/>
                  <a:headEnd/>
                  <a:tailEnd/>
                </a:ln>
              </p:spPr>
              <p:txBody>
                <a:bodyPr/>
                <a:lstStyle/>
                <a:p>
                  <a:endParaRPr lang="en-US"/>
                </a:p>
              </p:txBody>
            </p:sp>
            <p:sp>
              <p:nvSpPr>
                <p:cNvPr id="20652" name="Freeform 165"/>
                <p:cNvSpPr>
                  <a:spLocks/>
                </p:cNvSpPr>
                <p:nvPr/>
              </p:nvSpPr>
              <p:spPr bwMode="auto">
                <a:xfrm>
                  <a:off x="1410" y="2352"/>
                  <a:ext cx="101" cy="126"/>
                </a:xfrm>
                <a:custGeom>
                  <a:avLst/>
                  <a:gdLst>
                    <a:gd name="T0" fmla="*/ 28 w 201"/>
                    <a:gd name="T1" fmla="*/ 5 h 250"/>
                    <a:gd name="T2" fmla="*/ 7 w 201"/>
                    <a:gd name="T3" fmla="*/ 15 h 250"/>
                    <a:gd name="T4" fmla="*/ 6 w 201"/>
                    <a:gd name="T5" fmla="*/ 16 h 250"/>
                    <a:gd name="T6" fmla="*/ 4 w 201"/>
                    <a:gd name="T7" fmla="*/ 20 h 250"/>
                    <a:gd name="T8" fmla="*/ 3 w 201"/>
                    <a:gd name="T9" fmla="*/ 21 h 250"/>
                    <a:gd name="T10" fmla="*/ 1 w 201"/>
                    <a:gd name="T11" fmla="*/ 24 h 250"/>
                    <a:gd name="T12" fmla="*/ 1 w 201"/>
                    <a:gd name="T13" fmla="*/ 26 h 250"/>
                    <a:gd name="T14" fmla="*/ 0 w 201"/>
                    <a:gd name="T15" fmla="*/ 28 h 250"/>
                    <a:gd name="T16" fmla="*/ 1 w 201"/>
                    <a:gd name="T17" fmla="*/ 32 h 250"/>
                    <a:gd name="T18" fmla="*/ 2 w 201"/>
                    <a:gd name="T19" fmla="*/ 36 h 250"/>
                    <a:gd name="T20" fmla="*/ 3 w 201"/>
                    <a:gd name="T21" fmla="*/ 38 h 250"/>
                    <a:gd name="T22" fmla="*/ 4 w 201"/>
                    <a:gd name="T23" fmla="*/ 39 h 250"/>
                    <a:gd name="T24" fmla="*/ 5 w 201"/>
                    <a:gd name="T25" fmla="*/ 42 h 250"/>
                    <a:gd name="T26" fmla="*/ 6 w 201"/>
                    <a:gd name="T27" fmla="*/ 45 h 250"/>
                    <a:gd name="T28" fmla="*/ 7 w 201"/>
                    <a:gd name="T29" fmla="*/ 47 h 250"/>
                    <a:gd name="T30" fmla="*/ 7 w 201"/>
                    <a:gd name="T31" fmla="*/ 50 h 250"/>
                    <a:gd name="T32" fmla="*/ 7 w 201"/>
                    <a:gd name="T33" fmla="*/ 53 h 250"/>
                    <a:gd name="T34" fmla="*/ 8 w 201"/>
                    <a:gd name="T35" fmla="*/ 57 h 250"/>
                    <a:gd name="T36" fmla="*/ 8 w 201"/>
                    <a:gd name="T37" fmla="*/ 58 h 250"/>
                    <a:gd name="T38" fmla="*/ 8 w 201"/>
                    <a:gd name="T39" fmla="*/ 61 h 250"/>
                    <a:gd name="T40" fmla="*/ 8 w 201"/>
                    <a:gd name="T41" fmla="*/ 63 h 250"/>
                    <a:gd name="T42" fmla="*/ 8 w 201"/>
                    <a:gd name="T43" fmla="*/ 64 h 250"/>
                    <a:gd name="T44" fmla="*/ 30 w 201"/>
                    <a:gd name="T45" fmla="*/ 51 h 250"/>
                    <a:gd name="T46" fmla="*/ 19 w 201"/>
                    <a:gd name="T47" fmla="*/ 19 h 250"/>
                    <a:gd name="T48" fmla="*/ 43 w 201"/>
                    <a:gd name="T49" fmla="*/ 5 h 250"/>
                    <a:gd name="T50" fmla="*/ 51 w 201"/>
                    <a:gd name="T51" fmla="*/ 8 h 250"/>
                    <a:gd name="T52" fmla="*/ 45 w 201"/>
                    <a:gd name="T53" fmla="*/ 0 h 250"/>
                    <a:gd name="T54" fmla="*/ 28 w 201"/>
                    <a:gd name="T55" fmla="*/ 5 h 250"/>
                    <a:gd name="T56" fmla="*/ 28 w 201"/>
                    <a:gd name="T57" fmla="*/ 5 h 25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01"/>
                    <a:gd name="T88" fmla="*/ 0 h 250"/>
                    <a:gd name="T89" fmla="*/ 201 w 201"/>
                    <a:gd name="T90" fmla="*/ 250 h 25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01" h="250">
                      <a:moveTo>
                        <a:pt x="112" y="20"/>
                      </a:moveTo>
                      <a:lnTo>
                        <a:pt x="28" y="60"/>
                      </a:lnTo>
                      <a:lnTo>
                        <a:pt x="22" y="62"/>
                      </a:lnTo>
                      <a:lnTo>
                        <a:pt x="15" y="77"/>
                      </a:lnTo>
                      <a:lnTo>
                        <a:pt x="9" y="83"/>
                      </a:lnTo>
                      <a:lnTo>
                        <a:pt x="3" y="93"/>
                      </a:lnTo>
                      <a:lnTo>
                        <a:pt x="1" y="102"/>
                      </a:lnTo>
                      <a:lnTo>
                        <a:pt x="0" y="112"/>
                      </a:lnTo>
                      <a:lnTo>
                        <a:pt x="1" y="127"/>
                      </a:lnTo>
                      <a:lnTo>
                        <a:pt x="7" y="140"/>
                      </a:lnTo>
                      <a:lnTo>
                        <a:pt x="11" y="148"/>
                      </a:lnTo>
                      <a:lnTo>
                        <a:pt x="15" y="155"/>
                      </a:lnTo>
                      <a:lnTo>
                        <a:pt x="20" y="165"/>
                      </a:lnTo>
                      <a:lnTo>
                        <a:pt x="24" y="176"/>
                      </a:lnTo>
                      <a:lnTo>
                        <a:pt x="26" y="186"/>
                      </a:lnTo>
                      <a:lnTo>
                        <a:pt x="28" y="199"/>
                      </a:lnTo>
                      <a:lnTo>
                        <a:pt x="28" y="210"/>
                      </a:lnTo>
                      <a:lnTo>
                        <a:pt x="30" y="224"/>
                      </a:lnTo>
                      <a:lnTo>
                        <a:pt x="30" y="231"/>
                      </a:lnTo>
                      <a:lnTo>
                        <a:pt x="30" y="241"/>
                      </a:lnTo>
                      <a:lnTo>
                        <a:pt x="30" y="248"/>
                      </a:lnTo>
                      <a:lnTo>
                        <a:pt x="30" y="250"/>
                      </a:lnTo>
                      <a:lnTo>
                        <a:pt x="117" y="201"/>
                      </a:lnTo>
                      <a:lnTo>
                        <a:pt x="74" y="74"/>
                      </a:lnTo>
                      <a:lnTo>
                        <a:pt x="172" y="19"/>
                      </a:lnTo>
                      <a:lnTo>
                        <a:pt x="201" y="30"/>
                      </a:lnTo>
                      <a:lnTo>
                        <a:pt x="178" y="0"/>
                      </a:lnTo>
                      <a:lnTo>
                        <a:pt x="112" y="20"/>
                      </a:lnTo>
                      <a:close/>
                    </a:path>
                  </a:pathLst>
                </a:custGeom>
                <a:solidFill>
                  <a:srgbClr val="FFFF80"/>
                </a:solidFill>
                <a:ln w="9525">
                  <a:noFill/>
                  <a:round/>
                  <a:headEnd/>
                  <a:tailEnd/>
                </a:ln>
              </p:spPr>
              <p:txBody>
                <a:bodyPr/>
                <a:lstStyle/>
                <a:p>
                  <a:endParaRPr lang="en-US"/>
                </a:p>
              </p:txBody>
            </p:sp>
            <p:sp>
              <p:nvSpPr>
                <p:cNvPr id="20653" name="Freeform 166"/>
                <p:cNvSpPr>
                  <a:spLocks/>
                </p:cNvSpPr>
                <p:nvPr/>
              </p:nvSpPr>
              <p:spPr bwMode="auto">
                <a:xfrm>
                  <a:off x="1438" y="2357"/>
                  <a:ext cx="118" cy="125"/>
                </a:xfrm>
                <a:custGeom>
                  <a:avLst/>
                  <a:gdLst>
                    <a:gd name="T0" fmla="*/ 10 w 235"/>
                    <a:gd name="T1" fmla="*/ 11 h 251"/>
                    <a:gd name="T2" fmla="*/ 0 w 235"/>
                    <a:gd name="T3" fmla="*/ 18 h 251"/>
                    <a:gd name="T4" fmla="*/ 26 w 235"/>
                    <a:gd name="T5" fmla="*/ 62 h 251"/>
                    <a:gd name="T6" fmla="*/ 59 w 235"/>
                    <a:gd name="T7" fmla="*/ 45 h 251"/>
                    <a:gd name="T8" fmla="*/ 37 w 235"/>
                    <a:gd name="T9" fmla="*/ 0 h 251"/>
                    <a:gd name="T10" fmla="*/ 10 w 235"/>
                    <a:gd name="T11" fmla="*/ 11 h 251"/>
                    <a:gd name="T12" fmla="*/ 10 w 235"/>
                    <a:gd name="T13" fmla="*/ 11 h 251"/>
                    <a:gd name="T14" fmla="*/ 0 60000 65536"/>
                    <a:gd name="T15" fmla="*/ 0 60000 65536"/>
                    <a:gd name="T16" fmla="*/ 0 60000 65536"/>
                    <a:gd name="T17" fmla="*/ 0 60000 65536"/>
                    <a:gd name="T18" fmla="*/ 0 60000 65536"/>
                    <a:gd name="T19" fmla="*/ 0 60000 65536"/>
                    <a:gd name="T20" fmla="*/ 0 60000 65536"/>
                    <a:gd name="T21" fmla="*/ 0 w 235"/>
                    <a:gd name="T22" fmla="*/ 0 h 251"/>
                    <a:gd name="T23" fmla="*/ 235 w 235"/>
                    <a:gd name="T24" fmla="*/ 251 h 2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5" h="251">
                      <a:moveTo>
                        <a:pt x="38" y="46"/>
                      </a:moveTo>
                      <a:lnTo>
                        <a:pt x="0" y="74"/>
                      </a:lnTo>
                      <a:lnTo>
                        <a:pt x="102" y="251"/>
                      </a:lnTo>
                      <a:lnTo>
                        <a:pt x="235" y="181"/>
                      </a:lnTo>
                      <a:lnTo>
                        <a:pt x="148" y="0"/>
                      </a:lnTo>
                      <a:lnTo>
                        <a:pt x="38" y="46"/>
                      </a:lnTo>
                      <a:close/>
                    </a:path>
                  </a:pathLst>
                </a:custGeom>
                <a:solidFill>
                  <a:srgbClr val="6B0F00"/>
                </a:solidFill>
                <a:ln w="9525">
                  <a:noFill/>
                  <a:round/>
                  <a:headEnd/>
                  <a:tailEnd/>
                </a:ln>
              </p:spPr>
              <p:txBody>
                <a:bodyPr/>
                <a:lstStyle/>
                <a:p>
                  <a:endParaRPr lang="en-US"/>
                </a:p>
              </p:txBody>
            </p:sp>
            <p:sp>
              <p:nvSpPr>
                <p:cNvPr id="20654" name="Freeform 167"/>
                <p:cNvSpPr>
                  <a:spLocks/>
                </p:cNvSpPr>
                <p:nvPr/>
              </p:nvSpPr>
              <p:spPr bwMode="auto">
                <a:xfrm>
                  <a:off x="1453" y="2358"/>
                  <a:ext cx="89" cy="99"/>
                </a:xfrm>
                <a:custGeom>
                  <a:avLst/>
                  <a:gdLst>
                    <a:gd name="T0" fmla="*/ 0 w 179"/>
                    <a:gd name="T1" fmla="*/ 12 h 198"/>
                    <a:gd name="T2" fmla="*/ 26 w 179"/>
                    <a:gd name="T3" fmla="*/ 0 h 198"/>
                    <a:gd name="T4" fmla="*/ 44 w 179"/>
                    <a:gd name="T5" fmla="*/ 28 h 198"/>
                    <a:gd name="T6" fmla="*/ 18 w 179"/>
                    <a:gd name="T7" fmla="*/ 50 h 198"/>
                    <a:gd name="T8" fmla="*/ 0 w 179"/>
                    <a:gd name="T9" fmla="*/ 12 h 198"/>
                    <a:gd name="T10" fmla="*/ 0 w 179"/>
                    <a:gd name="T11" fmla="*/ 12 h 198"/>
                    <a:gd name="T12" fmla="*/ 0 60000 65536"/>
                    <a:gd name="T13" fmla="*/ 0 60000 65536"/>
                    <a:gd name="T14" fmla="*/ 0 60000 65536"/>
                    <a:gd name="T15" fmla="*/ 0 60000 65536"/>
                    <a:gd name="T16" fmla="*/ 0 60000 65536"/>
                    <a:gd name="T17" fmla="*/ 0 60000 65536"/>
                    <a:gd name="T18" fmla="*/ 0 w 179"/>
                    <a:gd name="T19" fmla="*/ 0 h 198"/>
                    <a:gd name="T20" fmla="*/ 179 w 179"/>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9" h="198">
                      <a:moveTo>
                        <a:pt x="0" y="47"/>
                      </a:moveTo>
                      <a:lnTo>
                        <a:pt x="105" y="0"/>
                      </a:lnTo>
                      <a:lnTo>
                        <a:pt x="179" y="114"/>
                      </a:lnTo>
                      <a:lnTo>
                        <a:pt x="74" y="198"/>
                      </a:lnTo>
                      <a:lnTo>
                        <a:pt x="0" y="47"/>
                      </a:lnTo>
                      <a:close/>
                    </a:path>
                  </a:pathLst>
                </a:custGeom>
                <a:solidFill>
                  <a:srgbClr val="D1D142"/>
                </a:solidFill>
                <a:ln w="9525">
                  <a:noFill/>
                  <a:round/>
                  <a:headEnd/>
                  <a:tailEnd/>
                </a:ln>
              </p:spPr>
              <p:txBody>
                <a:bodyPr/>
                <a:lstStyle/>
                <a:p>
                  <a:endParaRPr lang="en-US"/>
                </a:p>
              </p:txBody>
            </p:sp>
            <p:sp>
              <p:nvSpPr>
                <p:cNvPr id="20655" name="Freeform 168"/>
                <p:cNvSpPr>
                  <a:spLocks/>
                </p:cNvSpPr>
                <p:nvPr/>
              </p:nvSpPr>
              <p:spPr bwMode="auto">
                <a:xfrm>
                  <a:off x="1462" y="2348"/>
                  <a:ext cx="69" cy="115"/>
                </a:xfrm>
                <a:custGeom>
                  <a:avLst/>
                  <a:gdLst>
                    <a:gd name="T0" fmla="*/ 34 w 139"/>
                    <a:gd name="T1" fmla="*/ 29 h 232"/>
                    <a:gd name="T2" fmla="*/ 16 w 139"/>
                    <a:gd name="T3" fmla="*/ 14 h 232"/>
                    <a:gd name="T4" fmla="*/ 16 w 139"/>
                    <a:gd name="T5" fmla="*/ 2 h 232"/>
                    <a:gd name="T6" fmla="*/ 10 w 139"/>
                    <a:gd name="T7" fmla="*/ 0 h 232"/>
                    <a:gd name="T8" fmla="*/ 0 w 139"/>
                    <a:gd name="T9" fmla="*/ 10 h 232"/>
                    <a:gd name="T10" fmla="*/ 13 w 139"/>
                    <a:gd name="T11" fmla="*/ 22 h 232"/>
                    <a:gd name="T12" fmla="*/ 17 w 139"/>
                    <a:gd name="T13" fmla="*/ 46 h 232"/>
                    <a:gd name="T14" fmla="*/ 21 w 139"/>
                    <a:gd name="T15" fmla="*/ 57 h 232"/>
                    <a:gd name="T16" fmla="*/ 32 w 139"/>
                    <a:gd name="T17" fmla="*/ 52 h 232"/>
                    <a:gd name="T18" fmla="*/ 34 w 139"/>
                    <a:gd name="T19" fmla="*/ 29 h 232"/>
                    <a:gd name="T20" fmla="*/ 34 w 139"/>
                    <a:gd name="T21" fmla="*/ 29 h 2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9"/>
                    <a:gd name="T34" fmla="*/ 0 h 232"/>
                    <a:gd name="T35" fmla="*/ 139 w 139"/>
                    <a:gd name="T36" fmla="*/ 232 h 2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9" h="232">
                      <a:moveTo>
                        <a:pt x="139" y="116"/>
                      </a:moveTo>
                      <a:lnTo>
                        <a:pt x="67" y="59"/>
                      </a:lnTo>
                      <a:lnTo>
                        <a:pt x="65" y="8"/>
                      </a:lnTo>
                      <a:lnTo>
                        <a:pt x="40" y="0"/>
                      </a:lnTo>
                      <a:lnTo>
                        <a:pt x="0" y="40"/>
                      </a:lnTo>
                      <a:lnTo>
                        <a:pt x="55" y="89"/>
                      </a:lnTo>
                      <a:lnTo>
                        <a:pt x="70" y="186"/>
                      </a:lnTo>
                      <a:lnTo>
                        <a:pt x="86" y="232"/>
                      </a:lnTo>
                      <a:lnTo>
                        <a:pt x="128" y="211"/>
                      </a:lnTo>
                      <a:lnTo>
                        <a:pt x="139" y="116"/>
                      </a:lnTo>
                      <a:close/>
                    </a:path>
                  </a:pathLst>
                </a:custGeom>
                <a:solidFill>
                  <a:srgbClr val="C7695C"/>
                </a:solidFill>
                <a:ln w="9525">
                  <a:noFill/>
                  <a:round/>
                  <a:headEnd/>
                  <a:tailEnd/>
                </a:ln>
              </p:spPr>
              <p:txBody>
                <a:bodyPr/>
                <a:lstStyle/>
                <a:p>
                  <a:endParaRPr lang="en-US"/>
                </a:p>
              </p:txBody>
            </p:sp>
            <p:sp>
              <p:nvSpPr>
                <p:cNvPr id="20656" name="Freeform 169"/>
                <p:cNvSpPr>
                  <a:spLocks/>
                </p:cNvSpPr>
                <p:nvPr/>
              </p:nvSpPr>
              <p:spPr bwMode="auto">
                <a:xfrm>
                  <a:off x="1667" y="2253"/>
                  <a:ext cx="116" cy="110"/>
                </a:xfrm>
                <a:custGeom>
                  <a:avLst/>
                  <a:gdLst>
                    <a:gd name="T0" fmla="*/ 0 w 232"/>
                    <a:gd name="T1" fmla="*/ 37 h 220"/>
                    <a:gd name="T2" fmla="*/ 36 w 232"/>
                    <a:gd name="T3" fmla="*/ 21 h 220"/>
                    <a:gd name="T4" fmla="*/ 37 w 232"/>
                    <a:gd name="T5" fmla="*/ 11 h 220"/>
                    <a:gd name="T6" fmla="*/ 45 w 232"/>
                    <a:gd name="T7" fmla="*/ 6 h 220"/>
                    <a:gd name="T8" fmla="*/ 58 w 232"/>
                    <a:gd name="T9" fmla="*/ 0 h 220"/>
                    <a:gd name="T10" fmla="*/ 57 w 232"/>
                    <a:gd name="T11" fmla="*/ 5 h 220"/>
                    <a:gd name="T12" fmla="*/ 52 w 232"/>
                    <a:gd name="T13" fmla="*/ 8 h 220"/>
                    <a:gd name="T14" fmla="*/ 56 w 232"/>
                    <a:gd name="T15" fmla="*/ 15 h 220"/>
                    <a:gd name="T16" fmla="*/ 51 w 232"/>
                    <a:gd name="T17" fmla="*/ 23 h 220"/>
                    <a:gd name="T18" fmla="*/ 40 w 232"/>
                    <a:gd name="T19" fmla="*/ 24 h 220"/>
                    <a:gd name="T20" fmla="*/ 29 w 232"/>
                    <a:gd name="T21" fmla="*/ 38 h 220"/>
                    <a:gd name="T22" fmla="*/ 12 w 232"/>
                    <a:gd name="T23" fmla="*/ 55 h 220"/>
                    <a:gd name="T24" fmla="*/ 0 w 232"/>
                    <a:gd name="T25" fmla="*/ 37 h 220"/>
                    <a:gd name="T26" fmla="*/ 0 w 232"/>
                    <a:gd name="T27" fmla="*/ 37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2"/>
                    <a:gd name="T43" fmla="*/ 0 h 220"/>
                    <a:gd name="T44" fmla="*/ 232 w 23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2" h="220">
                      <a:moveTo>
                        <a:pt x="0" y="146"/>
                      </a:moveTo>
                      <a:lnTo>
                        <a:pt x="144" y="84"/>
                      </a:lnTo>
                      <a:lnTo>
                        <a:pt x="146" y="44"/>
                      </a:lnTo>
                      <a:lnTo>
                        <a:pt x="180" y="23"/>
                      </a:lnTo>
                      <a:lnTo>
                        <a:pt x="232" y="0"/>
                      </a:lnTo>
                      <a:lnTo>
                        <a:pt x="226" y="19"/>
                      </a:lnTo>
                      <a:lnTo>
                        <a:pt x="205" y="32"/>
                      </a:lnTo>
                      <a:lnTo>
                        <a:pt x="222" y="63"/>
                      </a:lnTo>
                      <a:lnTo>
                        <a:pt x="201" y="89"/>
                      </a:lnTo>
                      <a:lnTo>
                        <a:pt x="159" y="95"/>
                      </a:lnTo>
                      <a:lnTo>
                        <a:pt x="118" y="152"/>
                      </a:lnTo>
                      <a:lnTo>
                        <a:pt x="45" y="220"/>
                      </a:lnTo>
                      <a:lnTo>
                        <a:pt x="0" y="146"/>
                      </a:lnTo>
                      <a:close/>
                    </a:path>
                  </a:pathLst>
                </a:custGeom>
                <a:solidFill>
                  <a:srgbClr val="C7695C"/>
                </a:solidFill>
                <a:ln w="9525">
                  <a:noFill/>
                  <a:round/>
                  <a:headEnd/>
                  <a:tailEnd/>
                </a:ln>
              </p:spPr>
              <p:txBody>
                <a:bodyPr/>
                <a:lstStyle/>
                <a:p>
                  <a:endParaRPr lang="en-US"/>
                </a:p>
              </p:txBody>
            </p:sp>
            <p:sp>
              <p:nvSpPr>
                <p:cNvPr id="20657" name="Freeform 170"/>
                <p:cNvSpPr>
                  <a:spLocks/>
                </p:cNvSpPr>
                <p:nvPr/>
              </p:nvSpPr>
              <p:spPr bwMode="auto">
                <a:xfrm>
                  <a:off x="1491" y="2318"/>
                  <a:ext cx="213" cy="181"/>
                </a:xfrm>
                <a:custGeom>
                  <a:avLst/>
                  <a:gdLst>
                    <a:gd name="T0" fmla="*/ 43 w 426"/>
                    <a:gd name="T1" fmla="*/ 20 h 361"/>
                    <a:gd name="T2" fmla="*/ 27 w 426"/>
                    <a:gd name="T3" fmla="*/ 20 h 361"/>
                    <a:gd name="T4" fmla="*/ 13 w 426"/>
                    <a:gd name="T5" fmla="*/ 40 h 361"/>
                    <a:gd name="T6" fmla="*/ 6 w 426"/>
                    <a:gd name="T7" fmla="*/ 46 h 361"/>
                    <a:gd name="T8" fmla="*/ 0 w 426"/>
                    <a:gd name="T9" fmla="*/ 56 h 361"/>
                    <a:gd name="T10" fmla="*/ 11 w 426"/>
                    <a:gd name="T11" fmla="*/ 71 h 361"/>
                    <a:gd name="T12" fmla="*/ 28 w 426"/>
                    <a:gd name="T13" fmla="*/ 53 h 361"/>
                    <a:gd name="T14" fmla="*/ 28 w 426"/>
                    <a:gd name="T15" fmla="*/ 53 h 361"/>
                    <a:gd name="T16" fmla="*/ 27 w 426"/>
                    <a:gd name="T17" fmla="*/ 55 h 361"/>
                    <a:gd name="T18" fmla="*/ 27 w 426"/>
                    <a:gd name="T19" fmla="*/ 57 h 361"/>
                    <a:gd name="T20" fmla="*/ 27 w 426"/>
                    <a:gd name="T21" fmla="*/ 60 h 361"/>
                    <a:gd name="T22" fmla="*/ 26 w 426"/>
                    <a:gd name="T23" fmla="*/ 63 h 361"/>
                    <a:gd name="T24" fmla="*/ 25 w 426"/>
                    <a:gd name="T25" fmla="*/ 67 h 361"/>
                    <a:gd name="T26" fmla="*/ 25 w 426"/>
                    <a:gd name="T27" fmla="*/ 71 h 361"/>
                    <a:gd name="T28" fmla="*/ 25 w 426"/>
                    <a:gd name="T29" fmla="*/ 75 h 361"/>
                    <a:gd name="T30" fmla="*/ 25 w 426"/>
                    <a:gd name="T31" fmla="*/ 77 h 361"/>
                    <a:gd name="T32" fmla="*/ 26 w 426"/>
                    <a:gd name="T33" fmla="*/ 81 h 361"/>
                    <a:gd name="T34" fmla="*/ 26 w 426"/>
                    <a:gd name="T35" fmla="*/ 83 h 361"/>
                    <a:gd name="T36" fmla="*/ 27 w 426"/>
                    <a:gd name="T37" fmla="*/ 86 h 361"/>
                    <a:gd name="T38" fmla="*/ 28 w 426"/>
                    <a:gd name="T39" fmla="*/ 89 h 361"/>
                    <a:gd name="T40" fmla="*/ 29 w 426"/>
                    <a:gd name="T41" fmla="*/ 91 h 361"/>
                    <a:gd name="T42" fmla="*/ 44 w 426"/>
                    <a:gd name="T43" fmla="*/ 91 h 361"/>
                    <a:gd name="T44" fmla="*/ 65 w 426"/>
                    <a:gd name="T45" fmla="*/ 75 h 361"/>
                    <a:gd name="T46" fmla="*/ 77 w 426"/>
                    <a:gd name="T47" fmla="*/ 25 h 361"/>
                    <a:gd name="T48" fmla="*/ 107 w 426"/>
                    <a:gd name="T49" fmla="*/ 10 h 361"/>
                    <a:gd name="T50" fmla="*/ 90 w 426"/>
                    <a:gd name="T51" fmla="*/ 0 h 361"/>
                    <a:gd name="T52" fmla="*/ 78 w 426"/>
                    <a:gd name="T53" fmla="*/ 3 h 361"/>
                    <a:gd name="T54" fmla="*/ 79 w 426"/>
                    <a:gd name="T55" fmla="*/ 9 h 361"/>
                    <a:gd name="T56" fmla="*/ 63 w 426"/>
                    <a:gd name="T57" fmla="*/ 15 h 361"/>
                    <a:gd name="T58" fmla="*/ 58 w 426"/>
                    <a:gd name="T59" fmla="*/ 20 h 361"/>
                    <a:gd name="T60" fmla="*/ 43 w 426"/>
                    <a:gd name="T61" fmla="*/ 20 h 361"/>
                    <a:gd name="T62" fmla="*/ 43 w 426"/>
                    <a:gd name="T63" fmla="*/ 20 h 36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6"/>
                    <a:gd name="T97" fmla="*/ 0 h 361"/>
                    <a:gd name="T98" fmla="*/ 426 w 426"/>
                    <a:gd name="T99" fmla="*/ 361 h 36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6" h="361">
                      <a:moveTo>
                        <a:pt x="171" y="78"/>
                      </a:moveTo>
                      <a:lnTo>
                        <a:pt x="105" y="78"/>
                      </a:lnTo>
                      <a:lnTo>
                        <a:pt x="51" y="160"/>
                      </a:lnTo>
                      <a:lnTo>
                        <a:pt x="23" y="184"/>
                      </a:lnTo>
                      <a:lnTo>
                        <a:pt x="0" y="221"/>
                      </a:lnTo>
                      <a:lnTo>
                        <a:pt x="42" y="283"/>
                      </a:lnTo>
                      <a:lnTo>
                        <a:pt x="114" y="211"/>
                      </a:lnTo>
                      <a:lnTo>
                        <a:pt x="112" y="211"/>
                      </a:lnTo>
                      <a:lnTo>
                        <a:pt x="110" y="219"/>
                      </a:lnTo>
                      <a:lnTo>
                        <a:pt x="108" y="226"/>
                      </a:lnTo>
                      <a:lnTo>
                        <a:pt x="107" y="240"/>
                      </a:lnTo>
                      <a:lnTo>
                        <a:pt x="101" y="251"/>
                      </a:lnTo>
                      <a:lnTo>
                        <a:pt x="99" y="266"/>
                      </a:lnTo>
                      <a:lnTo>
                        <a:pt x="99" y="281"/>
                      </a:lnTo>
                      <a:lnTo>
                        <a:pt x="99" y="298"/>
                      </a:lnTo>
                      <a:lnTo>
                        <a:pt x="99" y="308"/>
                      </a:lnTo>
                      <a:lnTo>
                        <a:pt x="101" y="321"/>
                      </a:lnTo>
                      <a:lnTo>
                        <a:pt x="103" y="331"/>
                      </a:lnTo>
                      <a:lnTo>
                        <a:pt x="108" y="342"/>
                      </a:lnTo>
                      <a:lnTo>
                        <a:pt x="112" y="355"/>
                      </a:lnTo>
                      <a:lnTo>
                        <a:pt x="116" y="361"/>
                      </a:lnTo>
                      <a:lnTo>
                        <a:pt x="173" y="361"/>
                      </a:lnTo>
                      <a:lnTo>
                        <a:pt x="259" y="298"/>
                      </a:lnTo>
                      <a:lnTo>
                        <a:pt x="308" y="99"/>
                      </a:lnTo>
                      <a:lnTo>
                        <a:pt x="426" y="40"/>
                      </a:lnTo>
                      <a:lnTo>
                        <a:pt x="359" y="0"/>
                      </a:lnTo>
                      <a:lnTo>
                        <a:pt x="310" y="10"/>
                      </a:lnTo>
                      <a:lnTo>
                        <a:pt x="316" y="34"/>
                      </a:lnTo>
                      <a:lnTo>
                        <a:pt x="253" y="59"/>
                      </a:lnTo>
                      <a:lnTo>
                        <a:pt x="232" y="80"/>
                      </a:lnTo>
                      <a:lnTo>
                        <a:pt x="171" y="78"/>
                      </a:lnTo>
                      <a:close/>
                    </a:path>
                  </a:pathLst>
                </a:custGeom>
                <a:solidFill>
                  <a:srgbClr val="96ABBA"/>
                </a:solidFill>
                <a:ln w="9525">
                  <a:noFill/>
                  <a:round/>
                  <a:headEnd/>
                  <a:tailEnd/>
                </a:ln>
              </p:spPr>
              <p:txBody>
                <a:bodyPr/>
                <a:lstStyle/>
                <a:p>
                  <a:endParaRPr lang="en-US"/>
                </a:p>
              </p:txBody>
            </p:sp>
            <p:sp>
              <p:nvSpPr>
                <p:cNvPr id="20658" name="Freeform 171"/>
                <p:cNvSpPr>
                  <a:spLocks/>
                </p:cNvSpPr>
                <p:nvPr/>
              </p:nvSpPr>
              <p:spPr bwMode="auto">
                <a:xfrm>
                  <a:off x="1563" y="2294"/>
                  <a:ext cx="57" cy="62"/>
                </a:xfrm>
                <a:custGeom>
                  <a:avLst/>
                  <a:gdLst>
                    <a:gd name="T0" fmla="*/ 0 w 114"/>
                    <a:gd name="T1" fmla="*/ 19 h 123"/>
                    <a:gd name="T2" fmla="*/ 29 w 114"/>
                    <a:gd name="T3" fmla="*/ 0 h 123"/>
                    <a:gd name="T4" fmla="*/ 26 w 114"/>
                    <a:gd name="T5" fmla="*/ 19 h 123"/>
                    <a:gd name="T6" fmla="*/ 20 w 114"/>
                    <a:gd name="T7" fmla="*/ 24 h 123"/>
                    <a:gd name="T8" fmla="*/ 19 w 114"/>
                    <a:gd name="T9" fmla="*/ 31 h 123"/>
                    <a:gd name="T10" fmla="*/ 2 w 114"/>
                    <a:gd name="T11" fmla="*/ 28 h 123"/>
                    <a:gd name="T12" fmla="*/ 0 w 114"/>
                    <a:gd name="T13" fmla="*/ 19 h 123"/>
                    <a:gd name="T14" fmla="*/ 0 w 114"/>
                    <a:gd name="T15" fmla="*/ 19 h 123"/>
                    <a:gd name="T16" fmla="*/ 0 60000 65536"/>
                    <a:gd name="T17" fmla="*/ 0 60000 65536"/>
                    <a:gd name="T18" fmla="*/ 0 60000 65536"/>
                    <a:gd name="T19" fmla="*/ 0 60000 65536"/>
                    <a:gd name="T20" fmla="*/ 0 60000 65536"/>
                    <a:gd name="T21" fmla="*/ 0 60000 65536"/>
                    <a:gd name="T22" fmla="*/ 0 60000 65536"/>
                    <a:gd name="T23" fmla="*/ 0 60000 65536"/>
                    <a:gd name="T24" fmla="*/ 0 w 114"/>
                    <a:gd name="T25" fmla="*/ 0 h 123"/>
                    <a:gd name="T26" fmla="*/ 114 w 114"/>
                    <a:gd name="T27" fmla="*/ 123 h 1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 h="123">
                      <a:moveTo>
                        <a:pt x="0" y="74"/>
                      </a:moveTo>
                      <a:lnTo>
                        <a:pt x="114" y="0"/>
                      </a:lnTo>
                      <a:lnTo>
                        <a:pt x="104" y="74"/>
                      </a:lnTo>
                      <a:lnTo>
                        <a:pt x="77" y="93"/>
                      </a:lnTo>
                      <a:lnTo>
                        <a:pt x="74" y="123"/>
                      </a:lnTo>
                      <a:lnTo>
                        <a:pt x="5" y="110"/>
                      </a:lnTo>
                      <a:lnTo>
                        <a:pt x="0" y="74"/>
                      </a:lnTo>
                      <a:close/>
                    </a:path>
                  </a:pathLst>
                </a:custGeom>
                <a:solidFill>
                  <a:srgbClr val="C7695C"/>
                </a:solidFill>
                <a:ln w="9525">
                  <a:noFill/>
                  <a:round/>
                  <a:headEnd/>
                  <a:tailEnd/>
                </a:ln>
              </p:spPr>
              <p:txBody>
                <a:bodyPr/>
                <a:lstStyle/>
                <a:p>
                  <a:endParaRPr lang="en-US"/>
                </a:p>
              </p:txBody>
            </p:sp>
            <p:sp>
              <p:nvSpPr>
                <p:cNvPr id="20659" name="Freeform 172"/>
                <p:cNvSpPr>
                  <a:spLocks/>
                </p:cNvSpPr>
                <p:nvPr/>
              </p:nvSpPr>
              <p:spPr bwMode="auto">
                <a:xfrm>
                  <a:off x="1561" y="2331"/>
                  <a:ext cx="23" cy="23"/>
                </a:xfrm>
                <a:custGeom>
                  <a:avLst/>
                  <a:gdLst>
                    <a:gd name="T0" fmla="*/ 0 w 45"/>
                    <a:gd name="T1" fmla="*/ 0 h 45"/>
                    <a:gd name="T2" fmla="*/ 3 w 45"/>
                    <a:gd name="T3" fmla="*/ 9 h 45"/>
                    <a:gd name="T4" fmla="*/ 11 w 45"/>
                    <a:gd name="T5" fmla="*/ 12 h 45"/>
                    <a:gd name="T6" fmla="*/ 12 w 45"/>
                    <a:gd name="T7" fmla="*/ 8 h 45"/>
                    <a:gd name="T8" fmla="*/ 0 w 45"/>
                    <a:gd name="T9" fmla="*/ 0 h 45"/>
                    <a:gd name="T10" fmla="*/ 0 w 45"/>
                    <a:gd name="T11" fmla="*/ 0 h 45"/>
                    <a:gd name="T12" fmla="*/ 0 60000 65536"/>
                    <a:gd name="T13" fmla="*/ 0 60000 65536"/>
                    <a:gd name="T14" fmla="*/ 0 60000 65536"/>
                    <a:gd name="T15" fmla="*/ 0 60000 65536"/>
                    <a:gd name="T16" fmla="*/ 0 60000 65536"/>
                    <a:gd name="T17" fmla="*/ 0 60000 65536"/>
                    <a:gd name="T18" fmla="*/ 0 w 45"/>
                    <a:gd name="T19" fmla="*/ 0 h 45"/>
                    <a:gd name="T20" fmla="*/ 45 w 4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45" h="45">
                      <a:moveTo>
                        <a:pt x="0" y="0"/>
                      </a:moveTo>
                      <a:lnTo>
                        <a:pt x="9" y="34"/>
                      </a:lnTo>
                      <a:lnTo>
                        <a:pt x="42" y="45"/>
                      </a:lnTo>
                      <a:lnTo>
                        <a:pt x="45" y="30"/>
                      </a:lnTo>
                      <a:lnTo>
                        <a:pt x="0" y="0"/>
                      </a:lnTo>
                      <a:close/>
                    </a:path>
                  </a:pathLst>
                </a:custGeom>
                <a:solidFill>
                  <a:srgbClr val="FFC4B8"/>
                </a:solidFill>
                <a:ln w="9525">
                  <a:noFill/>
                  <a:round/>
                  <a:headEnd/>
                  <a:tailEnd/>
                </a:ln>
              </p:spPr>
              <p:txBody>
                <a:bodyPr/>
                <a:lstStyle/>
                <a:p>
                  <a:endParaRPr lang="en-US"/>
                </a:p>
              </p:txBody>
            </p:sp>
            <p:sp>
              <p:nvSpPr>
                <p:cNvPr id="20660" name="Freeform 173"/>
                <p:cNvSpPr>
                  <a:spLocks/>
                </p:cNvSpPr>
                <p:nvPr/>
              </p:nvSpPr>
              <p:spPr bwMode="auto">
                <a:xfrm>
                  <a:off x="1546" y="2262"/>
                  <a:ext cx="84" cy="76"/>
                </a:xfrm>
                <a:custGeom>
                  <a:avLst/>
                  <a:gdLst>
                    <a:gd name="T0" fmla="*/ 42 w 168"/>
                    <a:gd name="T1" fmla="*/ 9 h 152"/>
                    <a:gd name="T2" fmla="*/ 36 w 168"/>
                    <a:gd name="T3" fmla="*/ 3 h 152"/>
                    <a:gd name="T4" fmla="*/ 32 w 168"/>
                    <a:gd name="T5" fmla="*/ 5 h 152"/>
                    <a:gd name="T6" fmla="*/ 31 w 168"/>
                    <a:gd name="T7" fmla="*/ 5 h 152"/>
                    <a:gd name="T8" fmla="*/ 29 w 168"/>
                    <a:gd name="T9" fmla="*/ 3 h 152"/>
                    <a:gd name="T10" fmla="*/ 27 w 168"/>
                    <a:gd name="T11" fmla="*/ 2 h 152"/>
                    <a:gd name="T12" fmla="*/ 25 w 168"/>
                    <a:gd name="T13" fmla="*/ 1 h 152"/>
                    <a:gd name="T14" fmla="*/ 22 w 168"/>
                    <a:gd name="T15" fmla="*/ 0 h 152"/>
                    <a:gd name="T16" fmla="*/ 20 w 168"/>
                    <a:gd name="T17" fmla="*/ 0 h 152"/>
                    <a:gd name="T18" fmla="*/ 17 w 168"/>
                    <a:gd name="T19" fmla="*/ 0 h 152"/>
                    <a:gd name="T20" fmla="*/ 14 w 168"/>
                    <a:gd name="T21" fmla="*/ 1 h 152"/>
                    <a:gd name="T22" fmla="*/ 11 w 168"/>
                    <a:gd name="T23" fmla="*/ 1 h 152"/>
                    <a:gd name="T24" fmla="*/ 10 w 168"/>
                    <a:gd name="T25" fmla="*/ 2 h 152"/>
                    <a:gd name="T26" fmla="*/ 7 w 168"/>
                    <a:gd name="T27" fmla="*/ 5 h 152"/>
                    <a:gd name="T28" fmla="*/ 6 w 168"/>
                    <a:gd name="T29" fmla="*/ 5 h 152"/>
                    <a:gd name="T30" fmla="*/ 4 w 168"/>
                    <a:gd name="T31" fmla="*/ 8 h 152"/>
                    <a:gd name="T32" fmla="*/ 3 w 168"/>
                    <a:gd name="T33" fmla="*/ 10 h 152"/>
                    <a:gd name="T34" fmla="*/ 3 w 168"/>
                    <a:gd name="T35" fmla="*/ 10 h 152"/>
                    <a:gd name="T36" fmla="*/ 2 w 168"/>
                    <a:gd name="T37" fmla="*/ 14 h 152"/>
                    <a:gd name="T38" fmla="*/ 1 w 168"/>
                    <a:gd name="T39" fmla="*/ 18 h 152"/>
                    <a:gd name="T40" fmla="*/ 1 w 168"/>
                    <a:gd name="T41" fmla="*/ 19 h 152"/>
                    <a:gd name="T42" fmla="*/ 0 w 168"/>
                    <a:gd name="T43" fmla="*/ 21 h 152"/>
                    <a:gd name="T44" fmla="*/ 0 w 168"/>
                    <a:gd name="T45" fmla="*/ 23 h 152"/>
                    <a:gd name="T46" fmla="*/ 0 w 168"/>
                    <a:gd name="T47" fmla="*/ 26 h 152"/>
                    <a:gd name="T48" fmla="*/ 1 w 168"/>
                    <a:gd name="T49" fmla="*/ 29 h 152"/>
                    <a:gd name="T50" fmla="*/ 1 w 168"/>
                    <a:gd name="T51" fmla="*/ 31 h 152"/>
                    <a:gd name="T52" fmla="*/ 3 w 168"/>
                    <a:gd name="T53" fmla="*/ 31 h 152"/>
                    <a:gd name="T54" fmla="*/ 1 w 168"/>
                    <a:gd name="T55" fmla="*/ 36 h 152"/>
                    <a:gd name="T56" fmla="*/ 11 w 168"/>
                    <a:gd name="T57" fmla="*/ 38 h 152"/>
                    <a:gd name="T58" fmla="*/ 23 w 168"/>
                    <a:gd name="T59" fmla="*/ 35 h 152"/>
                    <a:gd name="T60" fmla="*/ 37 w 168"/>
                    <a:gd name="T61" fmla="*/ 17 h 152"/>
                    <a:gd name="T62" fmla="*/ 42 w 168"/>
                    <a:gd name="T63" fmla="*/ 9 h 152"/>
                    <a:gd name="T64" fmla="*/ 42 w 168"/>
                    <a:gd name="T65" fmla="*/ 9 h 15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8"/>
                    <a:gd name="T100" fmla="*/ 0 h 152"/>
                    <a:gd name="T101" fmla="*/ 168 w 168"/>
                    <a:gd name="T102" fmla="*/ 152 h 15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8" h="152">
                      <a:moveTo>
                        <a:pt x="168" y="34"/>
                      </a:moveTo>
                      <a:lnTo>
                        <a:pt x="143" y="12"/>
                      </a:lnTo>
                      <a:lnTo>
                        <a:pt x="128" y="19"/>
                      </a:lnTo>
                      <a:lnTo>
                        <a:pt x="124" y="17"/>
                      </a:lnTo>
                      <a:lnTo>
                        <a:pt x="118" y="13"/>
                      </a:lnTo>
                      <a:lnTo>
                        <a:pt x="109" y="10"/>
                      </a:lnTo>
                      <a:lnTo>
                        <a:pt x="101" y="6"/>
                      </a:lnTo>
                      <a:lnTo>
                        <a:pt x="90" y="0"/>
                      </a:lnTo>
                      <a:lnTo>
                        <a:pt x="80" y="0"/>
                      </a:lnTo>
                      <a:lnTo>
                        <a:pt x="67" y="0"/>
                      </a:lnTo>
                      <a:lnTo>
                        <a:pt x="57" y="2"/>
                      </a:lnTo>
                      <a:lnTo>
                        <a:pt x="46" y="6"/>
                      </a:lnTo>
                      <a:lnTo>
                        <a:pt x="38" y="10"/>
                      </a:lnTo>
                      <a:lnTo>
                        <a:pt x="29" y="17"/>
                      </a:lnTo>
                      <a:lnTo>
                        <a:pt x="25" y="23"/>
                      </a:lnTo>
                      <a:lnTo>
                        <a:pt x="16" y="32"/>
                      </a:lnTo>
                      <a:lnTo>
                        <a:pt x="14" y="38"/>
                      </a:lnTo>
                      <a:lnTo>
                        <a:pt x="10" y="42"/>
                      </a:lnTo>
                      <a:lnTo>
                        <a:pt x="8" y="59"/>
                      </a:lnTo>
                      <a:lnTo>
                        <a:pt x="4" y="69"/>
                      </a:lnTo>
                      <a:lnTo>
                        <a:pt x="4" y="78"/>
                      </a:lnTo>
                      <a:lnTo>
                        <a:pt x="0" y="86"/>
                      </a:lnTo>
                      <a:lnTo>
                        <a:pt x="0" y="95"/>
                      </a:lnTo>
                      <a:lnTo>
                        <a:pt x="0" y="106"/>
                      </a:lnTo>
                      <a:lnTo>
                        <a:pt x="4" y="116"/>
                      </a:lnTo>
                      <a:lnTo>
                        <a:pt x="6" y="124"/>
                      </a:lnTo>
                      <a:lnTo>
                        <a:pt x="10" y="127"/>
                      </a:lnTo>
                      <a:lnTo>
                        <a:pt x="6" y="143"/>
                      </a:lnTo>
                      <a:lnTo>
                        <a:pt x="42" y="152"/>
                      </a:lnTo>
                      <a:lnTo>
                        <a:pt x="92" y="139"/>
                      </a:lnTo>
                      <a:lnTo>
                        <a:pt x="145" y="65"/>
                      </a:lnTo>
                      <a:lnTo>
                        <a:pt x="168" y="34"/>
                      </a:lnTo>
                      <a:close/>
                    </a:path>
                  </a:pathLst>
                </a:custGeom>
                <a:solidFill>
                  <a:srgbClr val="FFFFFF"/>
                </a:solidFill>
                <a:ln w="9525">
                  <a:noFill/>
                  <a:round/>
                  <a:headEnd/>
                  <a:tailEnd/>
                </a:ln>
              </p:spPr>
              <p:txBody>
                <a:bodyPr/>
                <a:lstStyle/>
                <a:p>
                  <a:endParaRPr lang="en-US"/>
                </a:p>
              </p:txBody>
            </p:sp>
            <p:sp>
              <p:nvSpPr>
                <p:cNvPr id="20661" name="Freeform 174"/>
                <p:cNvSpPr>
                  <a:spLocks/>
                </p:cNvSpPr>
                <p:nvPr/>
              </p:nvSpPr>
              <p:spPr bwMode="auto">
                <a:xfrm>
                  <a:off x="1564" y="2270"/>
                  <a:ext cx="71" cy="68"/>
                </a:xfrm>
                <a:custGeom>
                  <a:avLst/>
                  <a:gdLst>
                    <a:gd name="T0" fmla="*/ 0 w 141"/>
                    <a:gd name="T1" fmla="*/ 26 h 137"/>
                    <a:gd name="T2" fmla="*/ 0 w 141"/>
                    <a:gd name="T3" fmla="*/ 26 h 137"/>
                    <a:gd name="T4" fmla="*/ 0 w 141"/>
                    <a:gd name="T5" fmla="*/ 24 h 137"/>
                    <a:gd name="T6" fmla="*/ 0 w 141"/>
                    <a:gd name="T7" fmla="*/ 22 h 137"/>
                    <a:gd name="T8" fmla="*/ 1 w 141"/>
                    <a:gd name="T9" fmla="*/ 19 h 137"/>
                    <a:gd name="T10" fmla="*/ 1 w 141"/>
                    <a:gd name="T11" fmla="*/ 16 h 137"/>
                    <a:gd name="T12" fmla="*/ 2 w 141"/>
                    <a:gd name="T13" fmla="*/ 13 h 137"/>
                    <a:gd name="T14" fmla="*/ 4 w 141"/>
                    <a:gd name="T15" fmla="*/ 9 h 137"/>
                    <a:gd name="T16" fmla="*/ 5 w 141"/>
                    <a:gd name="T17" fmla="*/ 7 h 137"/>
                    <a:gd name="T18" fmla="*/ 6 w 141"/>
                    <a:gd name="T19" fmla="*/ 4 h 137"/>
                    <a:gd name="T20" fmla="*/ 8 w 141"/>
                    <a:gd name="T21" fmla="*/ 3 h 137"/>
                    <a:gd name="T22" fmla="*/ 10 w 141"/>
                    <a:gd name="T23" fmla="*/ 1 h 137"/>
                    <a:gd name="T24" fmla="*/ 11 w 141"/>
                    <a:gd name="T25" fmla="*/ 1 h 137"/>
                    <a:gd name="T26" fmla="*/ 15 w 141"/>
                    <a:gd name="T27" fmla="*/ 0 h 137"/>
                    <a:gd name="T28" fmla="*/ 19 w 141"/>
                    <a:gd name="T29" fmla="*/ 1 h 137"/>
                    <a:gd name="T30" fmla="*/ 21 w 141"/>
                    <a:gd name="T31" fmla="*/ 2 h 137"/>
                    <a:gd name="T32" fmla="*/ 23 w 141"/>
                    <a:gd name="T33" fmla="*/ 5 h 137"/>
                    <a:gd name="T34" fmla="*/ 24 w 141"/>
                    <a:gd name="T35" fmla="*/ 7 h 137"/>
                    <a:gd name="T36" fmla="*/ 25 w 141"/>
                    <a:gd name="T37" fmla="*/ 8 h 137"/>
                    <a:gd name="T38" fmla="*/ 32 w 141"/>
                    <a:gd name="T39" fmla="*/ 3 h 137"/>
                    <a:gd name="T40" fmla="*/ 36 w 141"/>
                    <a:gd name="T41" fmla="*/ 6 h 137"/>
                    <a:gd name="T42" fmla="*/ 31 w 141"/>
                    <a:gd name="T43" fmla="*/ 11 h 137"/>
                    <a:gd name="T44" fmla="*/ 31 w 141"/>
                    <a:gd name="T45" fmla="*/ 11 h 137"/>
                    <a:gd name="T46" fmla="*/ 30 w 141"/>
                    <a:gd name="T47" fmla="*/ 13 h 137"/>
                    <a:gd name="T48" fmla="*/ 29 w 141"/>
                    <a:gd name="T49" fmla="*/ 17 h 137"/>
                    <a:gd name="T50" fmla="*/ 28 w 141"/>
                    <a:gd name="T51" fmla="*/ 21 h 137"/>
                    <a:gd name="T52" fmla="*/ 24 w 141"/>
                    <a:gd name="T53" fmla="*/ 24 h 137"/>
                    <a:gd name="T54" fmla="*/ 21 w 141"/>
                    <a:gd name="T55" fmla="*/ 28 h 137"/>
                    <a:gd name="T56" fmla="*/ 17 w 141"/>
                    <a:gd name="T57" fmla="*/ 30 h 137"/>
                    <a:gd name="T58" fmla="*/ 13 w 141"/>
                    <a:gd name="T59" fmla="*/ 32 h 137"/>
                    <a:gd name="T60" fmla="*/ 10 w 141"/>
                    <a:gd name="T61" fmla="*/ 33 h 137"/>
                    <a:gd name="T62" fmla="*/ 8 w 141"/>
                    <a:gd name="T63" fmla="*/ 33 h 137"/>
                    <a:gd name="T64" fmla="*/ 6 w 141"/>
                    <a:gd name="T65" fmla="*/ 33 h 137"/>
                    <a:gd name="T66" fmla="*/ 4 w 141"/>
                    <a:gd name="T67" fmla="*/ 34 h 137"/>
                    <a:gd name="T68" fmla="*/ 2 w 141"/>
                    <a:gd name="T69" fmla="*/ 34 h 137"/>
                    <a:gd name="T70" fmla="*/ 1 w 141"/>
                    <a:gd name="T71" fmla="*/ 34 h 137"/>
                    <a:gd name="T72" fmla="*/ 10 w 141"/>
                    <a:gd name="T73" fmla="*/ 29 h 137"/>
                    <a:gd name="T74" fmla="*/ 0 w 141"/>
                    <a:gd name="T75" fmla="*/ 26 h 137"/>
                    <a:gd name="T76" fmla="*/ 0 w 141"/>
                    <a:gd name="T77" fmla="*/ 26 h 13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41"/>
                    <a:gd name="T118" fmla="*/ 0 h 137"/>
                    <a:gd name="T119" fmla="*/ 141 w 141"/>
                    <a:gd name="T120" fmla="*/ 137 h 13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41" h="137">
                      <a:moveTo>
                        <a:pt x="0" y="107"/>
                      </a:moveTo>
                      <a:lnTo>
                        <a:pt x="0" y="105"/>
                      </a:lnTo>
                      <a:lnTo>
                        <a:pt x="0" y="97"/>
                      </a:lnTo>
                      <a:lnTo>
                        <a:pt x="0" y="88"/>
                      </a:lnTo>
                      <a:lnTo>
                        <a:pt x="2" y="76"/>
                      </a:lnTo>
                      <a:lnTo>
                        <a:pt x="4" y="65"/>
                      </a:lnTo>
                      <a:lnTo>
                        <a:pt x="8" y="52"/>
                      </a:lnTo>
                      <a:lnTo>
                        <a:pt x="14" y="38"/>
                      </a:lnTo>
                      <a:lnTo>
                        <a:pt x="19" y="29"/>
                      </a:lnTo>
                      <a:lnTo>
                        <a:pt x="23" y="19"/>
                      </a:lnTo>
                      <a:lnTo>
                        <a:pt x="31" y="14"/>
                      </a:lnTo>
                      <a:lnTo>
                        <a:pt x="37" y="6"/>
                      </a:lnTo>
                      <a:lnTo>
                        <a:pt x="44" y="4"/>
                      </a:lnTo>
                      <a:lnTo>
                        <a:pt x="59" y="0"/>
                      </a:lnTo>
                      <a:lnTo>
                        <a:pt x="73" y="4"/>
                      </a:lnTo>
                      <a:lnTo>
                        <a:pt x="82" y="10"/>
                      </a:lnTo>
                      <a:lnTo>
                        <a:pt x="92" y="21"/>
                      </a:lnTo>
                      <a:lnTo>
                        <a:pt x="95" y="29"/>
                      </a:lnTo>
                      <a:lnTo>
                        <a:pt x="97" y="35"/>
                      </a:lnTo>
                      <a:lnTo>
                        <a:pt x="128" y="14"/>
                      </a:lnTo>
                      <a:lnTo>
                        <a:pt x="141" y="25"/>
                      </a:lnTo>
                      <a:lnTo>
                        <a:pt x="122" y="44"/>
                      </a:lnTo>
                      <a:lnTo>
                        <a:pt x="122" y="46"/>
                      </a:lnTo>
                      <a:lnTo>
                        <a:pt x="120" y="55"/>
                      </a:lnTo>
                      <a:lnTo>
                        <a:pt x="113" y="69"/>
                      </a:lnTo>
                      <a:lnTo>
                        <a:pt x="109" y="86"/>
                      </a:lnTo>
                      <a:lnTo>
                        <a:pt x="95" y="97"/>
                      </a:lnTo>
                      <a:lnTo>
                        <a:pt x="82" y="112"/>
                      </a:lnTo>
                      <a:lnTo>
                        <a:pt x="65" y="122"/>
                      </a:lnTo>
                      <a:lnTo>
                        <a:pt x="50" y="131"/>
                      </a:lnTo>
                      <a:lnTo>
                        <a:pt x="40" y="133"/>
                      </a:lnTo>
                      <a:lnTo>
                        <a:pt x="31" y="135"/>
                      </a:lnTo>
                      <a:lnTo>
                        <a:pt x="23" y="135"/>
                      </a:lnTo>
                      <a:lnTo>
                        <a:pt x="16" y="137"/>
                      </a:lnTo>
                      <a:lnTo>
                        <a:pt x="6" y="137"/>
                      </a:lnTo>
                      <a:lnTo>
                        <a:pt x="2" y="137"/>
                      </a:lnTo>
                      <a:lnTo>
                        <a:pt x="40" y="116"/>
                      </a:lnTo>
                      <a:lnTo>
                        <a:pt x="0" y="107"/>
                      </a:lnTo>
                      <a:close/>
                    </a:path>
                  </a:pathLst>
                </a:custGeom>
                <a:solidFill>
                  <a:srgbClr val="B3B3B3"/>
                </a:solidFill>
                <a:ln w="9525">
                  <a:noFill/>
                  <a:round/>
                  <a:headEnd/>
                  <a:tailEnd/>
                </a:ln>
              </p:spPr>
              <p:txBody>
                <a:bodyPr/>
                <a:lstStyle/>
                <a:p>
                  <a:endParaRPr lang="en-US"/>
                </a:p>
              </p:txBody>
            </p:sp>
            <p:sp>
              <p:nvSpPr>
                <p:cNvPr id="20662" name="Freeform 175"/>
                <p:cNvSpPr>
                  <a:spLocks/>
                </p:cNvSpPr>
                <p:nvPr/>
              </p:nvSpPr>
              <p:spPr bwMode="auto">
                <a:xfrm>
                  <a:off x="1504" y="2331"/>
                  <a:ext cx="200" cy="171"/>
                </a:xfrm>
                <a:custGeom>
                  <a:avLst/>
                  <a:gdLst>
                    <a:gd name="T0" fmla="*/ 33 w 399"/>
                    <a:gd name="T1" fmla="*/ 8 h 342"/>
                    <a:gd name="T2" fmla="*/ 50 w 399"/>
                    <a:gd name="T3" fmla="*/ 16 h 342"/>
                    <a:gd name="T4" fmla="*/ 45 w 399"/>
                    <a:gd name="T5" fmla="*/ 19 h 342"/>
                    <a:gd name="T6" fmla="*/ 41 w 399"/>
                    <a:gd name="T7" fmla="*/ 21 h 342"/>
                    <a:gd name="T8" fmla="*/ 36 w 399"/>
                    <a:gd name="T9" fmla="*/ 25 h 342"/>
                    <a:gd name="T10" fmla="*/ 32 w 399"/>
                    <a:gd name="T11" fmla="*/ 28 h 342"/>
                    <a:gd name="T12" fmla="*/ 28 w 399"/>
                    <a:gd name="T13" fmla="*/ 33 h 342"/>
                    <a:gd name="T14" fmla="*/ 25 w 399"/>
                    <a:gd name="T15" fmla="*/ 37 h 342"/>
                    <a:gd name="T16" fmla="*/ 22 w 399"/>
                    <a:gd name="T17" fmla="*/ 22 h 342"/>
                    <a:gd name="T18" fmla="*/ 21 w 399"/>
                    <a:gd name="T19" fmla="*/ 26 h 342"/>
                    <a:gd name="T20" fmla="*/ 19 w 399"/>
                    <a:gd name="T21" fmla="*/ 33 h 342"/>
                    <a:gd name="T22" fmla="*/ 16 w 399"/>
                    <a:gd name="T23" fmla="*/ 39 h 342"/>
                    <a:gd name="T24" fmla="*/ 12 w 399"/>
                    <a:gd name="T25" fmla="*/ 44 h 342"/>
                    <a:gd name="T26" fmla="*/ 7 w 399"/>
                    <a:gd name="T27" fmla="*/ 49 h 342"/>
                    <a:gd name="T28" fmla="*/ 1 w 399"/>
                    <a:gd name="T29" fmla="*/ 53 h 342"/>
                    <a:gd name="T30" fmla="*/ 5 w 399"/>
                    <a:gd name="T31" fmla="*/ 65 h 342"/>
                    <a:gd name="T32" fmla="*/ 20 w 399"/>
                    <a:gd name="T33" fmla="*/ 55 h 342"/>
                    <a:gd name="T34" fmla="*/ 26 w 399"/>
                    <a:gd name="T35" fmla="*/ 66 h 342"/>
                    <a:gd name="T36" fmla="*/ 27 w 399"/>
                    <a:gd name="T37" fmla="*/ 61 h 342"/>
                    <a:gd name="T38" fmla="*/ 30 w 399"/>
                    <a:gd name="T39" fmla="*/ 56 h 342"/>
                    <a:gd name="T40" fmla="*/ 34 w 399"/>
                    <a:gd name="T41" fmla="*/ 49 h 342"/>
                    <a:gd name="T42" fmla="*/ 39 w 399"/>
                    <a:gd name="T43" fmla="*/ 43 h 342"/>
                    <a:gd name="T44" fmla="*/ 44 w 399"/>
                    <a:gd name="T45" fmla="*/ 38 h 342"/>
                    <a:gd name="T46" fmla="*/ 48 w 399"/>
                    <a:gd name="T47" fmla="*/ 35 h 342"/>
                    <a:gd name="T48" fmla="*/ 51 w 399"/>
                    <a:gd name="T49" fmla="*/ 33 h 342"/>
                    <a:gd name="T50" fmla="*/ 51 w 399"/>
                    <a:gd name="T51" fmla="*/ 34 h 342"/>
                    <a:gd name="T52" fmla="*/ 49 w 399"/>
                    <a:gd name="T53" fmla="*/ 36 h 342"/>
                    <a:gd name="T54" fmla="*/ 47 w 399"/>
                    <a:gd name="T55" fmla="*/ 41 h 342"/>
                    <a:gd name="T56" fmla="*/ 44 w 399"/>
                    <a:gd name="T57" fmla="*/ 45 h 342"/>
                    <a:gd name="T58" fmla="*/ 42 w 399"/>
                    <a:gd name="T59" fmla="*/ 50 h 342"/>
                    <a:gd name="T60" fmla="*/ 40 w 399"/>
                    <a:gd name="T61" fmla="*/ 55 h 342"/>
                    <a:gd name="T62" fmla="*/ 37 w 399"/>
                    <a:gd name="T63" fmla="*/ 60 h 342"/>
                    <a:gd name="T64" fmla="*/ 35 w 399"/>
                    <a:gd name="T65" fmla="*/ 66 h 342"/>
                    <a:gd name="T66" fmla="*/ 32 w 399"/>
                    <a:gd name="T67" fmla="*/ 73 h 342"/>
                    <a:gd name="T68" fmla="*/ 31 w 399"/>
                    <a:gd name="T69" fmla="*/ 77 h 342"/>
                    <a:gd name="T70" fmla="*/ 47 w 399"/>
                    <a:gd name="T71" fmla="*/ 71 h 342"/>
                    <a:gd name="T72" fmla="*/ 34 w 399"/>
                    <a:gd name="T73" fmla="*/ 86 h 342"/>
                    <a:gd name="T74" fmla="*/ 38 w 399"/>
                    <a:gd name="T75" fmla="*/ 84 h 342"/>
                    <a:gd name="T76" fmla="*/ 44 w 399"/>
                    <a:gd name="T77" fmla="*/ 82 h 342"/>
                    <a:gd name="T78" fmla="*/ 50 w 399"/>
                    <a:gd name="T79" fmla="*/ 80 h 342"/>
                    <a:gd name="T80" fmla="*/ 55 w 399"/>
                    <a:gd name="T81" fmla="*/ 77 h 342"/>
                    <a:gd name="T82" fmla="*/ 60 w 399"/>
                    <a:gd name="T83" fmla="*/ 74 h 342"/>
                    <a:gd name="T84" fmla="*/ 63 w 399"/>
                    <a:gd name="T85" fmla="*/ 73 h 342"/>
                    <a:gd name="T86" fmla="*/ 63 w 399"/>
                    <a:gd name="T87" fmla="*/ 72 h 342"/>
                    <a:gd name="T88" fmla="*/ 63 w 399"/>
                    <a:gd name="T89" fmla="*/ 68 h 342"/>
                    <a:gd name="T90" fmla="*/ 64 w 399"/>
                    <a:gd name="T91" fmla="*/ 62 h 342"/>
                    <a:gd name="T92" fmla="*/ 66 w 399"/>
                    <a:gd name="T93" fmla="*/ 56 h 342"/>
                    <a:gd name="T94" fmla="*/ 66 w 399"/>
                    <a:gd name="T95" fmla="*/ 49 h 342"/>
                    <a:gd name="T96" fmla="*/ 68 w 399"/>
                    <a:gd name="T97" fmla="*/ 43 h 342"/>
                    <a:gd name="T98" fmla="*/ 69 w 399"/>
                    <a:gd name="T99" fmla="*/ 38 h 342"/>
                    <a:gd name="T100" fmla="*/ 88 w 399"/>
                    <a:gd name="T101" fmla="*/ 16 h 342"/>
                    <a:gd name="T102" fmla="*/ 100 w 399"/>
                    <a:gd name="T103" fmla="*/ 3 h 342"/>
                    <a:gd name="T104" fmla="*/ 78 w 399"/>
                    <a:gd name="T105" fmla="*/ 3 h 342"/>
                    <a:gd name="T106" fmla="*/ 81 w 399"/>
                    <a:gd name="T107" fmla="*/ 7 h 342"/>
                    <a:gd name="T108" fmla="*/ 75 w 399"/>
                    <a:gd name="T109" fmla="*/ 9 h 342"/>
                    <a:gd name="T110" fmla="*/ 68 w 399"/>
                    <a:gd name="T111" fmla="*/ 11 h 342"/>
                    <a:gd name="T112" fmla="*/ 63 w 399"/>
                    <a:gd name="T113" fmla="*/ 14 h 342"/>
                    <a:gd name="T114" fmla="*/ 58 w 399"/>
                    <a:gd name="T115" fmla="*/ 11 h 342"/>
                    <a:gd name="T116" fmla="*/ 50 w 399"/>
                    <a:gd name="T117" fmla="*/ 11 h 3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99"/>
                    <a:gd name="T178" fmla="*/ 0 h 342"/>
                    <a:gd name="T179" fmla="*/ 399 w 399"/>
                    <a:gd name="T180" fmla="*/ 342 h 3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99" h="342">
                      <a:moveTo>
                        <a:pt x="197" y="42"/>
                      </a:moveTo>
                      <a:lnTo>
                        <a:pt x="131" y="32"/>
                      </a:lnTo>
                      <a:lnTo>
                        <a:pt x="131" y="49"/>
                      </a:lnTo>
                      <a:lnTo>
                        <a:pt x="197" y="64"/>
                      </a:lnTo>
                      <a:lnTo>
                        <a:pt x="192" y="66"/>
                      </a:lnTo>
                      <a:lnTo>
                        <a:pt x="180" y="74"/>
                      </a:lnTo>
                      <a:lnTo>
                        <a:pt x="171" y="80"/>
                      </a:lnTo>
                      <a:lnTo>
                        <a:pt x="163" y="83"/>
                      </a:lnTo>
                      <a:lnTo>
                        <a:pt x="154" y="91"/>
                      </a:lnTo>
                      <a:lnTo>
                        <a:pt x="144" y="100"/>
                      </a:lnTo>
                      <a:lnTo>
                        <a:pt x="135" y="106"/>
                      </a:lnTo>
                      <a:lnTo>
                        <a:pt x="125" y="114"/>
                      </a:lnTo>
                      <a:lnTo>
                        <a:pt x="118" y="121"/>
                      </a:lnTo>
                      <a:lnTo>
                        <a:pt x="112" y="131"/>
                      </a:lnTo>
                      <a:lnTo>
                        <a:pt x="102" y="142"/>
                      </a:lnTo>
                      <a:lnTo>
                        <a:pt x="100" y="148"/>
                      </a:lnTo>
                      <a:lnTo>
                        <a:pt x="87" y="91"/>
                      </a:lnTo>
                      <a:lnTo>
                        <a:pt x="85" y="91"/>
                      </a:lnTo>
                      <a:lnTo>
                        <a:pt x="83" y="97"/>
                      </a:lnTo>
                      <a:lnTo>
                        <a:pt x="81" y="104"/>
                      </a:lnTo>
                      <a:lnTo>
                        <a:pt x="80" y="118"/>
                      </a:lnTo>
                      <a:lnTo>
                        <a:pt x="74" y="129"/>
                      </a:lnTo>
                      <a:lnTo>
                        <a:pt x="70" y="142"/>
                      </a:lnTo>
                      <a:lnTo>
                        <a:pt x="62" y="154"/>
                      </a:lnTo>
                      <a:lnTo>
                        <a:pt x="57" y="169"/>
                      </a:lnTo>
                      <a:lnTo>
                        <a:pt x="45" y="178"/>
                      </a:lnTo>
                      <a:lnTo>
                        <a:pt x="36" y="190"/>
                      </a:lnTo>
                      <a:lnTo>
                        <a:pt x="26" y="197"/>
                      </a:lnTo>
                      <a:lnTo>
                        <a:pt x="19" y="205"/>
                      </a:lnTo>
                      <a:lnTo>
                        <a:pt x="4" y="214"/>
                      </a:lnTo>
                      <a:lnTo>
                        <a:pt x="0" y="220"/>
                      </a:lnTo>
                      <a:lnTo>
                        <a:pt x="17" y="260"/>
                      </a:lnTo>
                      <a:lnTo>
                        <a:pt x="42" y="271"/>
                      </a:lnTo>
                      <a:lnTo>
                        <a:pt x="78" y="222"/>
                      </a:lnTo>
                      <a:lnTo>
                        <a:pt x="102" y="264"/>
                      </a:lnTo>
                      <a:lnTo>
                        <a:pt x="102" y="262"/>
                      </a:lnTo>
                      <a:lnTo>
                        <a:pt x="104" y="256"/>
                      </a:lnTo>
                      <a:lnTo>
                        <a:pt x="108" y="247"/>
                      </a:lnTo>
                      <a:lnTo>
                        <a:pt x="112" y="237"/>
                      </a:lnTo>
                      <a:lnTo>
                        <a:pt x="118" y="224"/>
                      </a:lnTo>
                      <a:lnTo>
                        <a:pt x="125" y="213"/>
                      </a:lnTo>
                      <a:lnTo>
                        <a:pt x="133" y="199"/>
                      </a:lnTo>
                      <a:lnTo>
                        <a:pt x="142" y="188"/>
                      </a:lnTo>
                      <a:lnTo>
                        <a:pt x="154" y="173"/>
                      </a:lnTo>
                      <a:lnTo>
                        <a:pt x="163" y="163"/>
                      </a:lnTo>
                      <a:lnTo>
                        <a:pt x="173" y="152"/>
                      </a:lnTo>
                      <a:lnTo>
                        <a:pt x="184" y="144"/>
                      </a:lnTo>
                      <a:lnTo>
                        <a:pt x="192" y="137"/>
                      </a:lnTo>
                      <a:lnTo>
                        <a:pt x="201" y="133"/>
                      </a:lnTo>
                      <a:lnTo>
                        <a:pt x="203" y="129"/>
                      </a:lnTo>
                      <a:lnTo>
                        <a:pt x="207" y="129"/>
                      </a:lnTo>
                      <a:lnTo>
                        <a:pt x="203" y="133"/>
                      </a:lnTo>
                      <a:lnTo>
                        <a:pt x="199" y="140"/>
                      </a:lnTo>
                      <a:lnTo>
                        <a:pt x="194" y="144"/>
                      </a:lnTo>
                      <a:lnTo>
                        <a:pt x="192" y="152"/>
                      </a:lnTo>
                      <a:lnTo>
                        <a:pt x="186" y="163"/>
                      </a:lnTo>
                      <a:lnTo>
                        <a:pt x="182" y="173"/>
                      </a:lnTo>
                      <a:lnTo>
                        <a:pt x="176" y="182"/>
                      </a:lnTo>
                      <a:lnTo>
                        <a:pt x="173" y="192"/>
                      </a:lnTo>
                      <a:lnTo>
                        <a:pt x="167" y="201"/>
                      </a:lnTo>
                      <a:lnTo>
                        <a:pt x="163" y="213"/>
                      </a:lnTo>
                      <a:lnTo>
                        <a:pt x="157" y="222"/>
                      </a:lnTo>
                      <a:lnTo>
                        <a:pt x="154" y="232"/>
                      </a:lnTo>
                      <a:lnTo>
                        <a:pt x="148" y="241"/>
                      </a:lnTo>
                      <a:lnTo>
                        <a:pt x="144" y="251"/>
                      </a:lnTo>
                      <a:lnTo>
                        <a:pt x="137" y="264"/>
                      </a:lnTo>
                      <a:lnTo>
                        <a:pt x="133" y="279"/>
                      </a:lnTo>
                      <a:lnTo>
                        <a:pt x="127" y="289"/>
                      </a:lnTo>
                      <a:lnTo>
                        <a:pt x="125" y="298"/>
                      </a:lnTo>
                      <a:lnTo>
                        <a:pt x="123" y="308"/>
                      </a:lnTo>
                      <a:lnTo>
                        <a:pt x="123" y="313"/>
                      </a:lnTo>
                      <a:lnTo>
                        <a:pt x="186" y="281"/>
                      </a:lnTo>
                      <a:lnTo>
                        <a:pt x="135" y="342"/>
                      </a:lnTo>
                      <a:lnTo>
                        <a:pt x="142" y="340"/>
                      </a:lnTo>
                      <a:lnTo>
                        <a:pt x="150" y="334"/>
                      </a:lnTo>
                      <a:lnTo>
                        <a:pt x="161" y="332"/>
                      </a:lnTo>
                      <a:lnTo>
                        <a:pt x="173" y="327"/>
                      </a:lnTo>
                      <a:lnTo>
                        <a:pt x="186" y="323"/>
                      </a:lnTo>
                      <a:lnTo>
                        <a:pt x="199" y="317"/>
                      </a:lnTo>
                      <a:lnTo>
                        <a:pt x="213" y="313"/>
                      </a:lnTo>
                      <a:lnTo>
                        <a:pt x="220" y="306"/>
                      </a:lnTo>
                      <a:lnTo>
                        <a:pt x="230" y="302"/>
                      </a:lnTo>
                      <a:lnTo>
                        <a:pt x="237" y="296"/>
                      </a:lnTo>
                      <a:lnTo>
                        <a:pt x="243" y="294"/>
                      </a:lnTo>
                      <a:lnTo>
                        <a:pt x="251" y="289"/>
                      </a:lnTo>
                      <a:lnTo>
                        <a:pt x="252" y="289"/>
                      </a:lnTo>
                      <a:lnTo>
                        <a:pt x="252" y="285"/>
                      </a:lnTo>
                      <a:lnTo>
                        <a:pt x="252" y="281"/>
                      </a:lnTo>
                      <a:lnTo>
                        <a:pt x="252" y="271"/>
                      </a:lnTo>
                      <a:lnTo>
                        <a:pt x="256" y="262"/>
                      </a:lnTo>
                      <a:lnTo>
                        <a:pt x="256" y="251"/>
                      </a:lnTo>
                      <a:lnTo>
                        <a:pt x="260" y="237"/>
                      </a:lnTo>
                      <a:lnTo>
                        <a:pt x="262" y="224"/>
                      </a:lnTo>
                      <a:lnTo>
                        <a:pt x="264" y="213"/>
                      </a:lnTo>
                      <a:lnTo>
                        <a:pt x="264" y="199"/>
                      </a:lnTo>
                      <a:lnTo>
                        <a:pt x="268" y="186"/>
                      </a:lnTo>
                      <a:lnTo>
                        <a:pt x="270" y="173"/>
                      </a:lnTo>
                      <a:lnTo>
                        <a:pt x="272" y="165"/>
                      </a:lnTo>
                      <a:lnTo>
                        <a:pt x="275" y="152"/>
                      </a:lnTo>
                      <a:lnTo>
                        <a:pt x="279" y="148"/>
                      </a:lnTo>
                      <a:lnTo>
                        <a:pt x="351" y="64"/>
                      </a:lnTo>
                      <a:lnTo>
                        <a:pt x="386" y="74"/>
                      </a:lnTo>
                      <a:lnTo>
                        <a:pt x="399" y="13"/>
                      </a:lnTo>
                      <a:lnTo>
                        <a:pt x="329" y="0"/>
                      </a:lnTo>
                      <a:lnTo>
                        <a:pt x="311" y="9"/>
                      </a:lnTo>
                      <a:lnTo>
                        <a:pt x="329" y="28"/>
                      </a:lnTo>
                      <a:lnTo>
                        <a:pt x="323" y="28"/>
                      </a:lnTo>
                      <a:lnTo>
                        <a:pt x="311" y="32"/>
                      </a:lnTo>
                      <a:lnTo>
                        <a:pt x="298" y="34"/>
                      </a:lnTo>
                      <a:lnTo>
                        <a:pt x="283" y="42"/>
                      </a:lnTo>
                      <a:lnTo>
                        <a:pt x="270" y="45"/>
                      </a:lnTo>
                      <a:lnTo>
                        <a:pt x="260" y="51"/>
                      </a:lnTo>
                      <a:lnTo>
                        <a:pt x="252" y="57"/>
                      </a:lnTo>
                      <a:lnTo>
                        <a:pt x="251" y="61"/>
                      </a:lnTo>
                      <a:lnTo>
                        <a:pt x="232" y="42"/>
                      </a:lnTo>
                      <a:lnTo>
                        <a:pt x="197" y="42"/>
                      </a:lnTo>
                      <a:close/>
                    </a:path>
                  </a:pathLst>
                </a:custGeom>
                <a:solidFill>
                  <a:srgbClr val="4A697A"/>
                </a:solidFill>
                <a:ln w="9525">
                  <a:noFill/>
                  <a:round/>
                  <a:headEnd/>
                  <a:tailEnd/>
                </a:ln>
              </p:spPr>
              <p:txBody>
                <a:bodyPr/>
                <a:lstStyle/>
                <a:p>
                  <a:endParaRPr lang="en-US"/>
                </a:p>
              </p:txBody>
            </p:sp>
            <p:sp>
              <p:nvSpPr>
                <p:cNvPr id="20663" name="Freeform 176"/>
                <p:cNvSpPr>
                  <a:spLocks/>
                </p:cNvSpPr>
                <p:nvPr/>
              </p:nvSpPr>
              <p:spPr bwMode="auto">
                <a:xfrm>
                  <a:off x="1685" y="2253"/>
                  <a:ext cx="98" cy="73"/>
                </a:xfrm>
                <a:custGeom>
                  <a:avLst/>
                  <a:gdLst>
                    <a:gd name="T0" fmla="*/ 0 w 196"/>
                    <a:gd name="T1" fmla="*/ 36 h 146"/>
                    <a:gd name="T2" fmla="*/ 12 w 196"/>
                    <a:gd name="T3" fmla="*/ 37 h 146"/>
                    <a:gd name="T4" fmla="*/ 28 w 196"/>
                    <a:gd name="T5" fmla="*/ 20 h 146"/>
                    <a:gd name="T6" fmla="*/ 38 w 196"/>
                    <a:gd name="T7" fmla="*/ 18 h 146"/>
                    <a:gd name="T8" fmla="*/ 33 w 196"/>
                    <a:gd name="T9" fmla="*/ 9 h 146"/>
                    <a:gd name="T10" fmla="*/ 38 w 196"/>
                    <a:gd name="T11" fmla="*/ 8 h 146"/>
                    <a:gd name="T12" fmla="*/ 49 w 196"/>
                    <a:gd name="T13" fmla="*/ 0 h 146"/>
                    <a:gd name="T14" fmla="*/ 26 w 196"/>
                    <a:gd name="T15" fmla="*/ 7 h 146"/>
                    <a:gd name="T16" fmla="*/ 25 w 196"/>
                    <a:gd name="T17" fmla="*/ 18 h 146"/>
                    <a:gd name="T18" fmla="*/ 0 w 196"/>
                    <a:gd name="T19" fmla="*/ 36 h 146"/>
                    <a:gd name="T20" fmla="*/ 0 w 196"/>
                    <a:gd name="T21" fmla="*/ 36 h 1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6"/>
                    <a:gd name="T34" fmla="*/ 0 h 146"/>
                    <a:gd name="T35" fmla="*/ 196 w 196"/>
                    <a:gd name="T36" fmla="*/ 146 h 1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6" h="146">
                      <a:moveTo>
                        <a:pt x="0" y="141"/>
                      </a:moveTo>
                      <a:lnTo>
                        <a:pt x="51" y="146"/>
                      </a:lnTo>
                      <a:lnTo>
                        <a:pt x="112" y="80"/>
                      </a:lnTo>
                      <a:lnTo>
                        <a:pt x="150" y="72"/>
                      </a:lnTo>
                      <a:lnTo>
                        <a:pt x="129" y="38"/>
                      </a:lnTo>
                      <a:lnTo>
                        <a:pt x="150" y="32"/>
                      </a:lnTo>
                      <a:lnTo>
                        <a:pt x="196" y="0"/>
                      </a:lnTo>
                      <a:lnTo>
                        <a:pt x="104" y="29"/>
                      </a:lnTo>
                      <a:lnTo>
                        <a:pt x="97" y="69"/>
                      </a:lnTo>
                      <a:lnTo>
                        <a:pt x="0" y="141"/>
                      </a:lnTo>
                      <a:close/>
                    </a:path>
                  </a:pathLst>
                </a:custGeom>
                <a:solidFill>
                  <a:srgbClr val="FFB5A8"/>
                </a:solidFill>
                <a:ln w="9525">
                  <a:noFill/>
                  <a:round/>
                  <a:headEnd/>
                  <a:tailEnd/>
                </a:ln>
              </p:spPr>
              <p:txBody>
                <a:bodyPr/>
                <a:lstStyle/>
                <a:p>
                  <a:endParaRPr lang="en-US"/>
                </a:p>
              </p:txBody>
            </p:sp>
            <p:sp>
              <p:nvSpPr>
                <p:cNvPr id="20664" name="Freeform 177"/>
                <p:cNvSpPr>
                  <a:spLocks/>
                </p:cNvSpPr>
                <p:nvPr/>
              </p:nvSpPr>
              <p:spPr bwMode="auto">
                <a:xfrm>
                  <a:off x="1462" y="2347"/>
                  <a:ext cx="25" cy="20"/>
                </a:xfrm>
                <a:custGeom>
                  <a:avLst/>
                  <a:gdLst>
                    <a:gd name="T0" fmla="*/ 0 w 51"/>
                    <a:gd name="T1" fmla="*/ 10 h 42"/>
                    <a:gd name="T2" fmla="*/ 3 w 51"/>
                    <a:gd name="T3" fmla="*/ 3 h 42"/>
                    <a:gd name="T4" fmla="*/ 7 w 51"/>
                    <a:gd name="T5" fmla="*/ 0 h 42"/>
                    <a:gd name="T6" fmla="*/ 12 w 51"/>
                    <a:gd name="T7" fmla="*/ 0 h 42"/>
                    <a:gd name="T8" fmla="*/ 10 w 51"/>
                    <a:gd name="T9" fmla="*/ 4 h 42"/>
                    <a:gd name="T10" fmla="*/ 6 w 51"/>
                    <a:gd name="T11" fmla="*/ 7 h 42"/>
                    <a:gd name="T12" fmla="*/ 0 w 51"/>
                    <a:gd name="T13" fmla="*/ 10 h 42"/>
                    <a:gd name="T14" fmla="*/ 0 w 51"/>
                    <a:gd name="T15" fmla="*/ 10 h 42"/>
                    <a:gd name="T16" fmla="*/ 0 60000 65536"/>
                    <a:gd name="T17" fmla="*/ 0 60000 65536"/>
                    <a:gd name="T18" fmla="*/ 0 60000 65536"/>
                    <a:gd name="T19" fmla="*/ 0 60000 65536"/>
                    <a:gd name="T20" fmla="*/ 0 60000 65536"/>
                    <a:gd name="T21" fmla="*/ 0 60000 65536"/>
                    <a:gd name="T22" fmla="*/ 0 60000 65536"/>
                    <a:gd name="T23" fmla="*/ 0 60000 65536"/>
                    <a:gd name="T24" fmla="*/ 0 w 51"/>
                    <a:gd name="T25" fmla="*/ 0 h 42"/>
                    <a:gd name="T26" fmla="*/ 51 w 51"/>
                    <a:gd name="T27" fmla="*/ 42 h 4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 h="42">
                      <a:moveTo>
                        <a:pt x="0" y="42"/>
                      </a:moveTo>
                      <a:lnTo>
                        <a:pt x="13" y="15"/>
                      </a:lnTo>
                      <a:lnTo>
                        <a:pt x="31" y="0"/>
                      </a:lnTo>
                      <a:lnTo>
                        <a:pt x="51" y="2"/>
                      </a:lnTo>
                      <a:lnTo>
                        <a:pt x="40" y="19"/>
                      </a:lnTo>
                      <a:lnTo>
                        <a:pt x="27" y="29"/>
                      </a:lnTo>
                      <a:lnTo>
                        <a:pt x="0" y="42"/>
                      </a:lnTo>
                      <a:close/>
                    </a:path>
                  </a:pathLst>
                </a:custGeom>
                <a:solidFill>
                  <a:srgbClr val="F59E91"/>
                </a:solidFill>
                <a:ln w="9525">
                  <a:noFill/>
                  <a:round/>
                  <a:headEnd/>
                  <a:tailEnd/>
                </a:ln>
              </p:spPr>
              <p:txBody>
                <a:bodyPr/>
                <a:lstStyle/>
                <a:p>
                  <a:endParaRPr lang="en-US"/>
                </a:p>
              </p:txBody>
            </p:sp>
            <p:sp>
              <p:nvSpPr>
                <p:cNvPr id="20665" name="Freeform 178"/>
                <p:cNvSpPr>
                  <a:spLocks/>
                </p:cNvSpPr>
                <p:nvPr/>
              </p:nvSpPr>
              <p:spPr bwMode="auto">
                <a:xfrm>
                  <a:off x="1418" y="2387"/>
                  <a:ext cx="50" cy="82"/>
                </a:xfrm>
                <a:custGeom>
                  <a:avLst/>
                  <a:gdLst>
                    <a:gd name="T0" fmla="*/ 13 w 100"/>
                    <a:gd name="T1" fmla="*/ 0 h 163"/>
                    <a:gd name="T2" fmla="*/ 5 w 100"/>
                    <a:gd name="T3" fmla="*/ 0 h 163"/>
                    <a:gd name="T4" fmla="*/ 0 w 100"/>
                    <a:gd name="T5" fmla="*/ 12 h 163"/>
                    <a:gd name="T6" fmla="*/ 6 w 100"/>
                    <a:gd name="T7" fmla="*/ 21 h 163"/>
                    <a:gd name="T8" fmla="*/ 7 w 100"/>
                    <a:gd name="T9" fmla="*/ 41 h 163"/>
                    <a:gd name="T10" fmla="*/ 25 w 100"/>
                    <a:gd name="T11" fmla="*/ 33 h 163"/>
                    <a:gd name="T12" fmla="*/ 13 w 100"/>
                    <a:gd name="T13" fmla="*/ 0 h 163"/>
                    <a:gd name="T14" fmla="*/ 13 w 100"/>
                    <a:gd name="T15" fmla="*/ 0 h 163"/>
                    <a:gd name="T16" fmla="*/ 0 60000 65536"/>
                    <a:gd name="T17" fmla="*/ 0 60000 65536"/>
                    <a:gd name="T18" fmla="*/ 0 60000 65536"/>
                    <a:gd name="T19" fmla="*/ 0 60000 65536"/>
                    <a:gd name="T20" fmla="*/ 0 60000 65536"/>
                    <a:gd name="T21" fmla="*/ 0 60000 65536"/>
                    <a:gd name="T22" fmla="*/ 0 60000 65536"/>
                    <a:gd name="T23" fmla="*/ 0 60000 65536"/>
                    <a:gd name="T24" fmla="*/ 0 w 100"/>
                    <a:gd name="T25" fmla="*/ 0 h 163"/>
                    <a:gd name="T26" fmla="*/ 100 w 100"/>
                    <a:gd name="T27" fmla="*/ 163 h 1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0" h="163">
                      <a:moveTo>
                        <a:pt x="55" y="0"/>
                      </a:moveTo>
                      <a:lnTo>
                        <a:pt x="19" y="0"/>
                      </a:lnTo>
                      <a:lnTo>
                        <a:pt x="0" y="45"/>
                      </a:lnTo>
                      <a:lnTo>
                        <a:pt x="23" y="82"/>
                      </a:lnTo>
                      <a:lnTo>
                        <a:pt x="28" y="163"/>
                      </a:lnTo>
                      <a:lnTo>
                        <a:pt x="100" y="131"/>
                      </a:lnTo>
                      <a:lnTo>
                        <a:pt x="55" y="0"/>
                      </a:lnTo>
                      <a:close/>
                    </a:path>
                  </a:pathLst>
                </a:custGeom>
                <a:solidFill>
                  <a:srgbClr val="D1D142"/>
                </a:solidFill>
                <a:ln w="9525">
                  <a:noFill/>
                  <a:round/>
                  <a:headEnd/>
                  <a:tailEnd/>
                </a:ln>
              </p:spPr>
              <p:txBody>
                <a:bodyPr/>
                <a:lstStyle/>
                <a:p>
                  <a:endParaRPr lang="en-US"/>
                </a:p>
              </p:txBody>
            </p:sp>
            <p:sp>
              <p:nvSpPr>
                <p:cNvPr id="20666" name="Freeform 179"/>
                <p:cNvSpPr>
                  <a:spLocks/>
                </p:cNvSpPr>
                <p:nvPr/>
              </p:nvSpPr>
              <p:spPr bwMode="auto">
                <a:xfrm>
                  <a:off x="1540" y="2480"/>
                  <a:ext cx="39" cy="188"/>
                </a:xfrm>
                <a:custGeom>
                  <a:avLst/>
                  <a:gdLst>
                    <a:gd name="T0" fmla="*/ 5 w 78"/>
                    <a:gd name="T1" fmla="*/ 12 h 376"/>
                    <a:gd name="T2" fmla="*/ 15 w 78"/>
                    <a:gd name="T3" fmla="*/ 19 h 376"/>
                    <a:gd name="T4" fmla="*/ 15 w 78"/>
                    <a:gd name="T5" fmla="*/ 31 h 376"/>
                    <a:gd name="T6" fmla="*/ 7 w 78"/>
                    <a:gd name="T7" fmla="*/ 37 h 376"/>
                    <a:gd name="T8" fmla="*/ 17 w 78"/>
                    <a:gd name="T9" fmla="*/ 66 h 376"/>
                    <a:gd name="T10" fmla="*/ 20 w 78"/>
                    <a:gd name="T11" fmla="*/ 94 h 376"/>
                    <a:gd name="T12" fmla="*/ 7 w 78"/>
                    <a:gd name="T13" fmla="*/ 83 h 376"/>
                    <a:gd name="T14" fmla="*/ 7 w 78"/>
                    <a:gd name="T15" fmla="*/ 82 h 376"/>
                    <a:gd name="T16" fmla="*/ 6 w 78"/>
                    <a:gd name="T17" fmla="*/ 78 h 376"/>
                    <a:gd name="T18" fmla="*/ 5 w 78"/>
                    <a:gd name="T19" fmla="*/ 75 h 376"/>
                    <a:gd name="T20" fmla="*/ 5 w 78"/>
                    <a:gd name="T21" fmla="*/ 73 h 376"/>
                    <a:gd name="T22" fmla="*/ 5 w 78"/>
                    <a:gd name="T23" fmla="*/ 70 h 376"/>
                    <a:gd name="T24" fmla="*/ 5 w 78"/>
                    <a:gd name="T25" fmla="*/ 67 h 376"/>
                    <a:gd name="T26" fmla="*/ 5 w 78"/>
                    <a:gd name="T27" fmla="*/ 62 h 376"/>
                    <a:gd name="T28" fmla="*/ 3 w 78"/>
                    <a:gd name="T29" fmla="*/ 59 h 376"/>
                    <a:gd name="T30" fmla="*/ 2 w 78"/>
                    <a:gd name="T31" fmla="*/ 55 h 376"/>
                    <a:gd name="T32" fmla="*/ 2 w 78"/>
                    <a:gd name="T33" fmla="*/ 51 h 376"/>
                    <a:gd name="T34" fmla="*/ 2 w 78"/>
                    <a:gd name="T35" fmla="*/ 47 h 376"/>
                    <a:gd name="T36" fmla="*/ 1 w 78"/>
                    <a:gd name="T37" fmla="*/ 44 h 376"/>
                    <a:gd name="T38" fmla="*/ 1 w 78"/>
                    <a:gd name="T39" fmla="*/ 40 h 376"/>
                    <a:gd name="T40" fmla="*/ 1 w 78"/>
                    <a:gd name="T41" fmla="*/ 37 h 376"/>
                    <a:gd name="T42" fmla="*/ 1 w 78"/>
                    <a:gd name="T43" fmla="*/ 31 h 376"/>
                    <a:gd name="T44" fmla="*/ 0 w 78"/>
                    <a:gd name="T45" fmla="*/ 28 h 376"/>
                    <a:gd name="T46" fmla="*/ 0 w 78"/>
                    <a:gd name="T47" fmla="*/ 24 h 376"/>
                    <a:gd name="T48" fmla="*/ 0 w 78"/>
                    <a:gd name="T49" fmla="*/ 22 h 376"/>
                    <a:gd name="T50" fmla="*/ 0 w 78"/>
                    <a:gd name="T51" fmla="*/ 18 h 376"/>
                    <a:gd name="T52" fmla="*/ 0 w 78"/>
                    <a:gd name="T53" fmla="*/ 14 h 376"/>
                    <a:gd name="T54" fmla="*/ 0 w 78"/>
                    <a:gd name="T55" fmla="*/ 12 h 376"/>
                    <a:gd name="T56" fmla="*/ 0 w 78"/>
                    <a:gd name="T57" fmla="*/ 10 h 376"/>
                    <a:gd name="T58" fmla="*/ 0 w 78"/>
                    <a:gd name="T59" fmla="*/ 7 h 376"/>
                    <a:gd name="T60" fmla="*/ 0 w 78"/>
                    <a:gd name="T61" fmla="*/ 6 h 376"/>
                    <a:gd name="T62" fmla="*/ 0 w 78"/>
                    <a:gd name="T63" fmla="*/ 3 h 376"/>
                    <a:gd name="T64" fmla="*/ 1 w 78"/>
                    <a:gd name="T65" fmla="*/ 3 h 376"/>
                    <a:gd name="T66" fmla="*/ 1 w 78"/>
                    <a:gd name="T67" fmla="*/ 1 h 376"/>
                    <a:gd name="T68" fmla="*/ 1 w 78"/>
                    <a:gd name="T69" fmla="*/ 0 h 376"/>
                    <a:gd name="T70" fmla="*/ 5 w 78"/>
                    <a:gd name="T71" fmla="*/ 12 h 376"/>
                    <a:gd name="T72" fmla="*/ 5 w 78"/>
                    <a:gd name="T73" fmla="*/ 12 h 3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8"/>
                    <a:gd name="T112" fmla="*/ 0 h 376"/>
                    <a:gd name="T113" fmla="*/ 78 w 78"/>
                    <a:gd name="T114" fmla="*/ 376 h 3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8" h="376">
                      <a:moveTo>
                        <a:pt x="17" y="46"/>
                      </a:moveTo>
                      <a:lnTo>
                        <a:pt x="63" y="76"/>
                      </a:lnTo>
                      <a:lnTo>
                        <a:pt x="63" y="127"/>
                      </a:lnTo>
                      <a:lnTo>
                        <a:pt x="30" y="148"/>
                      </a:lnTo>
                      <a:lnTo>
                        <a:pt x="68" y="262"/>
                      </a:lnTo>
                      <a:lnTo>
                        <a:pt x="78" y="376"/>
                      </a:lnTo>
                      <a:lnTo>
                        <a:pt x="30" y="331"/>
                      </a:lnTo>
                      <a:lnTo>
                        <a:pt x="30" y="325"/>
                      </a:lnTo>
                      <a:lnTo>
                        <a:pt x="27" y="312"/>
                      </a:lnTo>
                      <a:lnTo>
                        <a:pt x="23" y="300"/>
                      </a:lnTo>
                      <a:lnTo>
                        <a:pt x="23" y="291"/>
                      </a:lnTo>
                      <a:lnTo>
                        <a:pt x="21" y="278"/>
                      </a:lnTo>
                      <a:lnTo>
                        <a:pt x="21" y="266"/>
                      </a:lnTo>
                      <a:lnTo>
                        <a:pt x="17" y="251"/>
                      </a:lnTo>
                      <a:lnTo>
                        <a:pt x="15" y="236"/>
                      </a:lnTo>
                      <a:lnTo>
                        <a:pt x="11" y="221"/>
                      </a:lnTo>
                      <a:lnTo>
                        <a:pt x="11" y="205"/>
                      </a:lnTo>
                      <a:lnTo>
                        <a:pt x="8" y="188"/>
                      </a:lnTo>
                      <a:lnTo>
                        <a:pt x="6" y="175"/>
                      </a:lnTo>
                      <a:lnTo>
                        <a:pt x="4" y="158"/>
                      </a:lnTo>
                      <a:lnTo>
                        <a:pt x="4" y="145"/>
                      </a:lnTo>
                      <a:lnTo>
                        <a:pt x="2" y="126"/>
                      </a:lnTo>
                      <a:lnTo>
                        <a:pt x="0" y="112"/>
                      </a:lnTo>
                      <a:lnTo>
                        <a:pt x="0" y="97"/>
                      </a:lnTo>
                      <a:lnTo>
                        <a:pt x="0" y="86"/>
                      </a:lnTo>
                      <a:lnTo>
                        <a:pt x="0" y="70"/>
                      </a:lnTo>
                      <a:lnTo>
                        <a:pt x="0" y="59"/>
                      </a:lnTo>
                      <a:lnTo>
                        <a:pt x="0" y="50"/>
                      </a:lnTo>
                      <a:lnTo>
                        <a:pt x="0" y="40"/>
                      </a:lnTo>
                      <a:lnTo>
                        <a:pt x="0" y="31"/>
                      </a:lnTo>
                      <a:lnTo>
                        <a:pt x="0" y="23"/>
                      </a:lnTo>
                      <a:lnTo>
                        <a:pt x="0" y="15"/>
                      </a:lnTo>
                      <a:lnTo>
                        <a:pt x="2" y="10"/>
                      </a:lnTo>
                      <a:lnTo>
                        <a:pt x="2" y="2"/>
                      </a:lnTo>
                      <a:lnTo>
                        <a:pt x="4" y="0"/>
                      </a:lnTo>
                      <a:lnTo>
                        <a:pt x="17" y="46"/>
                      </a:lnTo>
                      <a:close/>
                    </a:path>
                  </a:pathLst>
                </a:custGeom>
                <a:solidFill>
                  <a:srgbClr val="B3B3B3"/>
                </a:solidFill>
                <a:ln w="9525">
                  <a:noFill/>
                  <a:round/>
                  <a:headEnd/>
                  <a:tailEnd/>
                </a:ln>
              </p:spPr>
              <p:txBody>
                <a:bodyPr/>
                <a:lstStyle/>
                <a:p>
                  <a:endParaRPr lang="en-US"/>
                </a:p>
              </p:txBody>
            </p:sp>
            <p:sp>
              <p:nvSpPr>
                <p:cNvPr id="20667" name="Freeform 180"/>
                <p:cNvSpPr>
                  <a:spLocks/>
                </p:cNvSpPr>
                <p:nvPr/>
              </p:nvSpPr>
              <p:spPr bwMode="auto">
                <a:xfrm>
                  <a:off x="1633" y="2549"/>
                  <a:ext cx="32" cy="91"/>
                </a:xfrm>
                <a:custGeom>
                  <a:avLst/>
                  <a:gdLst>
                    <a:gd name="T0" fmla="*/ 0 w 65"/>
                    <a:gd name="T1" fmla="*/ 0 h 182"/>
                    <a:gd name="T2" fmla="*/ 16 w 65"/>
                    <a:gd name="T3" fmla="*/ 14 h 182"/>
                    <a:gd name="T4" fmla="*/ 11 w 65"/>
                    <a:gd name="T5" fmla="*/ 46 h 182"/>
                    <a:gd name="T6" fmla="*/ 4 w 65"/>
                    <a:gd name="T7" fmla="*/ 18 h 182"/>
                    <a:gd name="T8" fmla="*/ 0 w 65"/>
                    <a:gd name="T9" fmla="*/ 0 h 182"/>
                    <a:gd name="T10" fmla="*/ 0 w 65"/>
                    <a:gd name="T11" fmla="*/ 0 h 182"/>
                    <a:gd name="T12" fmla="*/ 0 60000 65536"/>
                    <a:gd name="T13" fmla="*/ 0 60000 65536"/>
                    <a:gd name="T14" fmla="*/ 0 60000 65536"/>
                    <a:gd name="T15" fmla="*/ 0 60000 65536"/>
                    <a:gd name="T16" fmla="*/ 0 60000 65536"/>
                    <a:gd name="T17" fmla="*/ 0 60000 65536"/>
                    <a:gd name="T18" fmla="*/ 0 w 65"/>
                    <a:gd name="T19" fmla="*/ 0 h 182"/>
                    <a:gd name="T20" fmla="*/ 65 w 65"/>
                    <a:gd name="T21" fmla="*/ 182 h 182"/>
                  </a:gdLst>
                  <a:ahLst/>
                  <a:cxnLst>
                    <a:cxn ang="T12">
                      <a:pos x="T0" y="T1"/>
                    </a:cxn>
                    <a:cxn ang="T13">
                      <a:pos x="T2" y="T3"/>
                    </a:cxn>
                    <a:cxn ang="T14">
                      <a:pos x="T4" y="T5"/>
                    </a:cxn>
                    <a:cxn ang="T15">
                      <a:pos x="T6" y="T7"/>
                    </a:cxn>
                    <a:cxn ang="T16">
                      <a:pos x="T8" y="T9"/>
                    </a:cxn>
                    <a:cxn ang="T17">
                      <a:pos x="T10" y="T11"/>
                    </a:cxn>
                  </a:cxnLst>
                  <a:rect l="T18" t="T19" r="T20" b="T21"/>
                  <a:pathLst>
                    <a:path w="65" h="182">
                      <a:moveTo>
                        <a:pt x="0" y="0"/>
                      </a:moveTo>
                      <a:lnTo>
                        <a:pt x="65" y="57"/>
                      </a:lnTo>
                      <a:lnTo>
                        <a:pt x="44" y="182"/>
                      </a:lnTo>
                      <a:lnTo>
                        <a:pt x="16" y="72"/>
                      </a:lnTo>
                      <a:lnTo>
                        <a:pt x="0" y="0"/>
                      </a:lnTo>
                      <a:close/>
                    </a:path>
                  </a:pathLst>
                </a:custGeom>
                <a:solidFill>
                  <a:srgbClr val="B3B3B3"/>
                </a:solidFill>
                <a:ln w="9525">
                  <a:noFill/>
                  <a:round/>
                  <a:headEnd/>
                  <a:tailEnd/>
                </a:ln>
              </p:spPr>
              <p:txBody>
                <a:bodyPr/>
                <a:lstStyle/>
                <a:p>
                  <a:endParaRPr lang="en-US"/>
                </a:p>
              </p:txBody>
            </p:sp>
            <p:sp>
              <p:nvSpPr>
                <p:cNvPr id="20668" name="Freeform 181"/>
                <p:cNvSpPr>
                  <a:spLocks/>
                </p:cNvSpPr>
                <p:nvPr/>
              </p:nvSpPr>
              <p:spPr bwMode="auto">
                <a:xfrm>
                  <a:off x="1551" y="2624"/>
                  <a:ext cx="358" cy="185"/>
                </a:xfrm>
                <a:custGeom>
                  <a:avLst/>
                  <a:gdLst>
                    <a:gd name="T0" fmla="*/ 41 w 716"/>
                    <a:gd name="T1" fmla="*/ 26 h 370"/>
                    <a:gd name="T2" fmla="*/ 43 w 716"/>
                    <a:gd name="T3" fmla="*/ 28 h 370"/>
                    <a:gd name="T4" fmla="*/ 45 w 716"/>
                    <a:gd name="T5" fmla="*/ 30 h 370"/>
                    <a:gd name="T6" fmla="*/ 49 w 716"/>
                    <a:gd name="T7" fmla="*/ 35 h 370"/>
                    <a:gd name="T8" fmla="*/ 55 w 716"/>
                    <a:gd name="T9" fmla="*/ 38 h 370"/>
                    <a:gd name="T10" fmla="*/ 62 w 716"/>
                    <a:gd name="T11" fmla="*/ 43 h 370"/>
                    <a:gd name="T12" fmla="*/ 66 w 716"/>
                    <a:gd name="T13" fmla="*/ 45 h 370"/>
                    <a:gd name="T14" fmla="*/ 70 w 716"/>
                    <a:gd name="T15" fmla="*/ 47 h 370"/>
                    <a:gd name="T16" fmla="*/ 75 w 716"/>
                    <a:gd name="T17" fmla="*/ 49 h 370"/>
                    <a:gd name="T18" fmla="*/ 80 w 716"/>
                    <a:gd name="T19" fmla="*/ 52 h 370"/>
                    <a:gd name="T20" fmla="*/ 85 w 716"/>
                    <a:gd name="T21" fmla="*/ 54 h 370"/>
                    <a:gd name="T22" fmla="*/ 90 w 716"/>
                    <a:gd name="T23" fmla="*/ 57 h 370"/>
                    <a:gd name="T24" fmla="*/ 97 w 716"/>
                    <a:gd name="T25" fmla="*/ 59 h 370"/>
                    <a:gd name="T26" fmla="*/ 102 w 716"/>
                    <a:gd name="T27" fmla="*/ 61 h 370"/>
                    <a:gd name="T28" fmla="*/ 108 w 716"/>
                    <a:gd name="T29" fmla="*/ 63 h 370"/>
                    <a:gd name="T30" fmla="*/ 114 w 716"/>
                    <a:gd name="T31" fmla="*/ 65 h 370"/>
                    <a:gd name="T32" fmla="*/ 119 w 716"/>
                    <a:gd name="T33" fmla="*/ 67 h 370"/>
                    <a:gd name="T34" fmla="*/ 124 w 716"/>
                    <a:gd name="T35" fmla="*/ 68 h 370"/>
                    <a:gd name="T36" fmla="*/ 129 w 716"/>
                    <a:gd name="T37" fmla="*/ 68 h 370"/>
                    <a:gd name="T38" fmla="*/ 134 w 716"/>
                    <a:gd name="T39" fmla="*/ 69 h 370"/>
                    <a:gd name="T40" fmla="*/ 141 w 716"/>
                    <a:gd name="T41" fmla="*/ 69 h 370"/>
                    <a:gd name="T42" fmla="*/ 146 w 716"/>
                    <a:gd name="T43" fmla="*/ 67 h 370"/>
                    <a:gd name="T44" fmla="*/ 148 w 716"/>
                    <a:gd name="T45" fmla="*/ 63 h 370"/>
                    <a:gd name="T46" fmla="*/ 146 w 716"/>
                    <a:gd name="T47" fmla="*/ 58 h 370"/>
                    <a:gd name="T48" fmla="*/ 142 w 716"/>
                    <a:gd name="T49" fmla="*/ 52 h 370"/>
                    <a:gd name="T50" fmla="*/ 136 w 716"/>
                    <a:gd name="T51" fmla="*/ 46 h 370"/>
                    <a:gd name="T52" fmla="*/ 129 w 716"/>
                    <a:gd name="T53" fmla="*/ 40 h 370"/>
                    <a:gd name="T54" fmla="*/ 121 w 716"/>
                    <a:gd name="T55" fmla="*/ 33 h 370"/>
                    <a:gd name="T56" fmla="*/ 115 w 716"/>
                    <a:gd name="T57" fmla="*/ 27 h 370"/>
                    <a:gd name="T58" fmla="*/ 111 w 716"/>
                    <a:gd name="T59" fmla="*/ 24 h 370"/>
                    <a:gd name="T60" fmla="*/ 54 w 716"/>
                    <a:gd name="T61" fmla="*/ 7 h 370"/>
                    <a:gd name="T62" fmla="*/ 70 w 716"/>
                    <a:gd name="T63" fmla="*/ 6 h 370"/>
                    <a:gd name="T64" fmla="*/ 111 w 716"/>
                    <a:gd name="T65" fmla="*/ 12 h 370"/>
                    <a:gd name="T66" fmla="*/ 165 w 716"/>
                    <a:gd name="T67" fmla="*/ 93 h 370"/>
                    <a:gd name="T68" fmla="*/ 164 w 716"/>
                    <a:gd name="T69" fmla="*/ 93 h 370"/>
                    <a:gd name="T70" fmla="*/ 159 w 716"/>
                    <a:gd name="T71" fmla="*/ 91 h 370"/>
                    <a:gd name="T72" fmla="*/ 152 w 716"/>
                    <a:gd name="T73" fmla="*/ 89 h 370"/>
                    <a:gd name="T74" fmla="*/ 149 w 716"/>
                    <a:gd name="T75" fmla="*/ 87 h 370"/>
                    <a:gd name="T76" fmla="*/ 144 w 716"/>
                    <a:gd name="T77" fmla="*/ 86 h 370"/>
                    <a:gd name="T78" fmla="*/ 139 w 716"/>
                    <a:gd name="T79" fmla="*/ 84 h 370"/>
                    <a:gd name="T80" fmla="*/ 133 w 716"/>
                    <a:gd name="T81" fmla="*/ 82 h 370"/>
                    <a:gd name="T82" fmla="*/ 126 w 716"/>
                    <a:gd name="T83" fmla="*/ 80 h 370"/>
                    <a:gd name="T84" fmla="*/ 121 w 716"/>
                    <a:gd name="T85" fmla="*/ 78 h 370"/>
                    <a:gd name="T86" fmla="*/ 114 w 716"/>
                    <a:gd name="T87" fmla="*/ 75 h 370"/>
                    <a:gd name="T88" fmla="*/ 107 w 716"/>
                    <a:gd name="T89" fmla="*/ 73 h 370"/>
                    <a:gd name="T90" fmla="*/ 100 w 716"/>
                    <a:gd name="T91" fmla="*/ 69 h 370"/>
                    <a:gd name="T92" fmla="*/ 93 w 716"/>
                    <a:gd name="T93" fmla="*/ 66 h 370"/>
                    <a:gd name="T94" fmla="*/ 85 w 716"/>
                    <a:gd name="T95" fmla="*/ 61 h 370"/>
                    <a:gd name="T96" fmla="*/ 78 w 716"/>
                    <a:gd name="T97" fmla="*/ 58 h 370"/>
                    <a:gd name="T98" fmla="*/ 70 w 716"/>
                    <a:gd name="T99" fmla="*/ 54 h 370"/>
                    <a:gd name="T100" fmla="*/ 61 w 716"/>
                    <a:gd name="T101" fmla="*/ 50 h 370"/>
                    <a:gd name="T102" fmla="*/ 53 w 716"/>
                    <a:gd name="T103" fmla="*/ 46 h 370"/>
                    <a:gd name="T104" fmla="*/ 46 w 716"/>
                    <a:gd name="T105" fmla="*/ 42 h 370"/>
                    <a:gd name="T106" fmla="*/ 39 w 716"/>
                    <a:gd name="T107" fmla="*/ 38 h 370"/>
                    <a:gd name="T108" fmla="*/ 31 w 716"/>
                    <a:gd name="T109" fmla="*/ 35 h 370"/>
                    <a:gd name="T110" fmla="*/ 24 w 716"/>
                    <a:gd name="T111" fmla="*/ 30 h 370"/>
                    <a:gd name="T112" fmla="*/ 19 w 716"/>
                    <a:gd name="T113" fmla="*/ 26 h 370"/>
                    <a:gd name="T114" fmla="*/ 12 w 716"/>
                    <a:gd name="T115" fmla="*/ 23 h 370"/>
                    <a:gd name="T116" fmla="*/ 9 w 716"/>
                    <a:gd name="T117" fmla="*/ 21 h 370"/>
                    <a:gd name="T118" fmla="*/ 1 w 716"/>
                    <a:gd name="T119" fmla="*/ 17 h 370"/>
                    <a:gd name="T120" fmla="*/ 0 w 716"/>
                    <a:gd name="T121" fmla="*/ 15 h 370"/>
                    <a:gd name="T122" fmla="*/ 15 w 716"/>
                    <a:gd name="T123" fmla="*/ 23 h 37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6"/>
                    <a:gd name="T187" fmla="*/ 0 h 370"/>
                    <a:gd name="T188" fmla="*/ 716 w 716"/>
                    <a:gd name="T189" fmla="*/ 370 h 37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6" h="370">
                      <a:moveTo>
                        <a:pt x="63" y="89"/>
                      </a:moveTo>
                      <a:lnTo>
                        <a:pt x="163" y="104"/>
                      </a:lnTo>
                      <a:lnTo>
                        <a:pt x="165" y="106"/>
                      </a:lnTo>
                      <a:lnTo>
                        <a:pt x="171" y="112"/>
                      </a:lnTo>
                      <a:lnTo>
                        <a:pt x="177" y="118"/>
                      </a:lnTo>
                      <a:lnTo>
                        <a:pt x="182" y="122"/>
                      </a:lnTo>
                      <a:lnTo>
                        <a:pt x="190" y="127"/>
                      </a:lnTo>
                      <a:lnTo>
                        <a:pt x="199" y="137"/>
                      </a:lnTo>
                      <a:lnTo>
                        <a:pt x="209" y="142"/>
                      </a:lnTo>
                      <a:lnTo>
                        <a:pt x="220" y="150"/>
                      </a:lnTo>
                      <a:lnTo>
                        <a:pt x="234" y="160"/>
                      </a:lnTo>
                      <a:lnTo>
                        <a:pt x="249" y="169"/>
                      </a:lnTo>
                      <a:lnTo>
                        <a:pt x="255" y="175"/>
                      </a:lnTo>
                      <a:lnTo>
                        <a:pt x="262" y="179"/>
                      </a:lnTo>
                      <a:lnTo>
                        <a:pt x="270" y="184"/>
                      </a:lnTo>
                      <a:lnTo>
                        <a:pt x="279" y="188"/>
                      </a:lnTo>
                      <a:lnTo>
                        <a:pt x="287" y="194"/>
                      </a:lnTo>
                      <a:lnTo>
                        <a:pt x="298" y="199"/>
                      </a:lnTo>
                      <a:lnTo>
                        <a:pt x="308" y="205"/>
                      </a:lnTo>
                      <a:lnTo>
                        <a:pt x="319" y="211"/>
                      </a:lnTo>
                      <a:lnTo>
                        <a:pt x="329" y="215"/>
                      </a:lnTo>
                      <a:lnTo>
                        <a:pt x="340" y="218"/>
                      </a:lnTo>
                      <a:lnTo>
                        <a:pt x="351" y="224"/>
                      </a:lnTo>
                      <a:lnTo>
                        <a:pt x="363" y="228"/>
                      </a:lnTo>
                      <a:lnTo>
                        <a:pt x="374" y="232"/>
                      </a:lnTo>
                      <a:lnTo>
                        <a:pt x="388" y="237"/>
                      </a:lnTo>
                      <a:lnTo>
                        <a:pt x="397" y="241"/>
                      </a:lnTo>
                      <a:lnTo>
                        <a:pt x="410" y="247"/>
                      </a:lnTo>
                      <a:lnTo>
                        <a:pt x="420" y="249"/>
                      </a:lnTo>
                      <a:lnTo>
                        <a:pt x="433" y="253"/>
                      </a:lnTo>
                      <a:lnTo>
                        <a:pt x="443" y="256"/>
                      </a:lnTo>
                      <a:lnTo>
                        <a:pt x="456" y="260"/>
                      </a:lnTo>
                      <a:lnTo>
                        <a:pt x="466" y="262"/>
                      </a:lnTo>
                      <a:lnTo>
                        <a:pt x="477" y="266"/>
                      </a:lnTo>
                      <a:lnTo>
                        <a:pt x="486" y="268"/>
                      </a:lnTo>
                      <a:lnTo>
                        <a:pt x="498" y="270"/>
                      </a:lnTo>
                      <a:lnTo>
                        <a:pt x="505" y="270"/>
                      </a:lnTo>
                      <a:lnTo>
                        <a:pt x="515" y="272"/>
                      </a:lnTo>
                      <a:lnTo>
                        <a:pt x="524" y="272"/>
                      </a:lnTo>
                      <a:lnTo>
                        <a:pt x="534" y="274"/>
                      </a:lnTo>
                      <a:lnTo>
                        <a:pt x="549" y="274"/>
                      </a:lnTo>
                      <a:lnTo>
                        <a:pt x="564" y="274"/>
                      </a:lnTo>
                      <a:lnTo>
                        <a:pt x="574" y="270"/>
                      </a:lnTo>
                      <a:lnTo>
                        <a:pt x="583" y="268"/>
                      </a:lnTo>
                      <a:lnTo>
                        <a:pt x="587" y="260"/>
                      </a:lnTo>
                      <a:lnTo>
                        <a:pt x="591" y="255"/>
                      </a:lnTo>
                      <a:lnTo>
                        <a:pt x="587" y="243"/>
                      </a:lnTo>
                      <a:lnTo>
                        <a:pt x="583" y="234"/>
                      </a:lnTo>
                      <a:lnTo>
                        <a:pt x="576" y="220"/>
                      </a:lnTo>
                      <a:lnTo>
                        <a:pt x="566" y="209"/>
                      </a:lnTo>
                      <a:lnTo>
                        <a:pt x="555" y="196"/>
                      </a:lnTo>
                      <a:lnTo>
                        <a:pt x="542" y="182"/>
                      </a:lnTo>
                      <a:lnTo>
                        <a:pt x="526" y="169"/>
                      </a:lnTo>
                      <a:lnTo>
                        <a:pt x="515" y="158"/>
                      </a:lnTo>
                      <a:lnTo>
                        <a:pt x="500" y="142"/>
                      </a:lnTo>
                      <a:lnTo>
                        <a:pt x="486" y="131"/>
                      </a:lnTo>
                      <a:lnTo>
                        <a:pt x="471" y="120"/>
                      </a:lnTo>
                      <a:lnTo>
                        <a:pt x="462" y="110"/>
                      </a:lnTo>
                      <a:lnTo>
                        <a:pt x="452" y="101"/>
                      </a:lnTo>
                      <a:lnTo>
                        <a:pt x="447" y="97"/>
                      </a:lnTo>
                      <a:lnTo>
                        <a:pt x="439" y="93"/>
                      </a:lnTo>
                      <a:lnTo>
                        <a:pt x="218" y="30"/>
                      </a:lnTo>
                      <a:lnTo>
                        <a:pt x="236" y="0"/>
                      </a:lnTo>
                      <a:lnTo>
                        <a:pt x="277" y="21"/>
                      </a:lnTo>
                      <a:lnTo>
                        <a:pt x="317" y="11"/>
                      </a:lnTo>
                      <a:lnTo>
                        <a:pt x="447" y="47"/>
                      </a:lnTo>
                      <a:lnTo>
                        <a:pt x="716" y="277"/>
                      </a:lnTo>
                      <a:lnTo>
                        <a:pt x="659" y="370"/>
                      </a:lnTo>
                      <a:lnTo>
                        <a:pt x="656" y="369"/>
                      </a:lnTo>
                      <a:lnTo>
                        <a:pt x="654" y="369"/>
                      </a:lnTo>
                      <a:lnTo>
                        <a:pt x="644" y="365"/>
                      </a:lnTo>
                      <a:lnTo>
                        <a:pt x="635" y="363"/>
                      </a:lnTo>
                      <a:lnTo>
                        <a:pt x="623" y="357"/>
                      </a:lnTo>
                      <a:lnTo>
                        <a:pt x="608" y="353"/>
                      </a:lnTo>
                      <a:lnTo>
                        <a:pt x="600" y="350"/>
                      </a:lnTo>
                      <a:lnTo>
                        <a:pt x="593" y="348"/>
                      </a:lnTo>
                      <a:lnTo>
                        <a:pt x="583" y="346"/>
                      </a:lnTo>
                      <a:lnTo>
                        <a:pt x="576" y="344"/>
                      </a:lnTo>
                      <a:lnTo>
                        <a:pt x="564" y="338"/>
                      </a:lnTo>
                      <a:lnTo>
                        <a:pt x="555" y="336"/>
                      </a:lnTo>
                      <a:lnTo>
                        <a:pt x="543" y="331"/>
                      </a:lnTo>
                      <a:lnTo>
                        <a:pt x="532" y="327"/>
                      </a:lnTo>
                      <a:lnTo>
                        <a:pt x="519" y="323"/>
                      </a:lnTo>
                      <a:lnTo>
                        <a:pt x="507" y="317"/>
                      </a:lnTo>
                      <a:lnTo>
                        <a:pt x="496" y="313"/>
                      </a:lnTo>
                      <a:lnTo>
                        <a:pt x="485" y="310"/>
                      </a:lnTo>
                      <a:lnTo>
                        <a:pt x="469" y="304"/>
                      </a:lnTo>
                      <a:lnTo>
                        <a:pt x="456" y="298"/>
                      </a:lnTo>
                      <a:lnTo>
                        <a:pt x="443" y="293"/>
                      </a:lnTo>
                      <a:lnTo>
                        <a:pt x="429" y="289"/>
                      </a:lnTo>
                      <a:lnTo>
                        <a:pt x="416" y="281"/>
                      </a:lnTo>
                      <a:lnTo>
                        <a:pt x="401" y="275"/>
                      </a:lnTo>
                      <a:lnTo>
                        <a:pt x="388" y="268"/>
                      </a:lnTo>
                      <a:lnTo>
                        <a:pt x="372" y="264"/>
                      </a:lnTo>
                      <a:lnTo>
                        <a:pt x="357" y="256"/>
                      </a:lnTo>
                      <a:lnTo>
                        <a:pt x="340" y="247"/>
                      </a:lnTo>
                      <a:lnTo>
                        <a:pt x="325" y="239"/>
                      </a:lnTo>
                      <a:lnTo>
                        <a:pt x="310" y="234"/>
                      </a:lnTo>
                      <a:lnTo>
                        <a:pt x="293" y="226"/>
                      </a:lnTo>
                      <a:lnTo>
                        <a:pt x="277" y="218"/>
                      </a:lnTo>
                      <a:lnTo>
                        <a:pt x="260" y="209"/>
                      </a:lnTo>
                      <a:lnTo>
                        <a:pt x="247" y="201"/>
                      </a:lnTo>
                      <a:lnTo>
                        <a:pt x="230" y="192"/>
                      </a:lnTo>
                      <a:lnTo>
                        <a:pt x="215" y="184"/>
                      </a:lnTo>
                      <a:lnTo>
                        <a:pt x="198" y="177"/>
                      </a:lnTo>
                      <a:lnTo>
                        <a:pt x="184" y="167"/>
                      </a:lnTo>
                      <a:lnTo>
                        <a:pt x="169" y="158"/>
                      </a:lnTo>
                      <a:lnTo>
                        <a:pt x="154" y="150"/>
                      </a:lnTo>
                      <a:lnTo>
                        <a:pt x="139" y="142"/>
                      </a:lnTo>
                      <a:lnTo>
                        <a:pt x="127" y="137"/>
                      </a:lnTo>
                      <a:lnTo>
                        <a:pt x="112" y="127"/>
                      </a:lnTo>
                      <a:lnTo>
                        <a:pt x="99" y="120"/>
                      </a:lnTo>
                      <a:lnTo>
                        <a:pt x="85" y="112"/>
                      </a:lnTo>
                      <a:lnTo>
                        <a:pt x="76" y="106"/>
                      </a:lnTo>
                      <a:lnTo>
                        <a:pt x="63" y="97"/>
                      </a:lnTo>
                      <a:lnTo>
                        <a:pt x="51" y="91"/>
                      </a:lnTo>
                      <a:lnTo>
                        <a:pt x="42" y="87"/>
                      </a:lnTo>
                      <a:lnTo>
                        <a:pt x="34" y="82"/>
                      </a:lnTo>
                      <a:lnTo>
                        <a:pt x="19" y="72"/>
                      </a:lnTo>
                      <a:lnTo>
                        <a:pt x="7" y="66"/>
                      </a:lnTo>
                      <a:lnTo>
                        <a:pt x="0" y="61"/>
                      </a:lnTo>
                      <a:lnTo>
                        <a:pt x="63" y="89"/>
                      </a:lnTo>
                      <a:close/>
                    </a:path>
                  </a:pathLst>
                </a:custGeom>
                <a:solidFill>
                  <a:srgbClr val="594C4C"/>
                </a:solidFill>
                <a:ln w="9525">
                  <a:noFill/>
                  <a:round/>
                  <a:headEnd/>
                  <a:tailEnd/>
                </a:ln>
              </p:spPr>
              <p:txBody>
                <a:bodyPr/>
                <a:lstStyle/>
                <a:p>
                  <a:endParaRPr lang="en-US"/>
                </a:p>
              </p:txBody>
            </p:sp>
            <p:sp>
              <p:nvSpPr>
                <p:cNvPr id="20669" name="Freeform 182"/>
                <p:cNvSpPr>
                  <a:spLocks/>
                </p:cNvSpPr>
                <p:nvPr/>
              </p:nvSpPr>
              <p:spPr bwMode="auto">
                <a:xfrm>
                  <a:off x="1807" y="2758"/>
                  <a:ext cx="388" cy="199"/>
                </a:xfrm>
                <a:custGeom>
                  <a:avLst/>
                  <a:gdLst>
                    <a:gd name="T0" fmla="*/ 15 w 778"/>
                    <a:gd name="T1" fmla="*/ 13 h 399"/>
                    <a:gd name="T2" fmla="*/ 0 w 778"/>
                    <a:gd name="T3" fmla="*/ 32 h 399"/>
                    <a:gd name="T4" fmla="*/ 12 w 778"/>
                    <a:gd name="T5" fmla="*/ 72 h 399"/>
                    <a:gd name="T6" fmla="*/ 15 w 778"/>
                    <a:gd name="T7" fmla="*/ 71 h 399"/>
                    <a:gd name="T8" fmla="*/ 18 w 778"/>
                    <a:gd name="T9" fmla="*/ 71 h 399"/>
                    <a:gd name="T10" fmla="*/ 22 w 778"/>
                    <a:gd name="T11" fmla="*/ 73 h 399"/>
                    <a:gd name="T12" fmla="*/ 27 w 778"/>
                    <a:gd name="T13" fmla="*/ 76 h 399"/>
                    <a:gd name="T14" fmla="*/ 33 w 778"/>
                    <a:gd name="T15" fmla="*/ 80 h 399"/>
                    <a:gd name="T16" fmla="*/ 38 w 778"/>
                    <a:gd name="T17" fmla="*/ 84 h 399"/>
                    <a:gd name="T18" fmla="*/ 45 w 778"/>
                    <a:gd name="T19" fmla="*/ 87 h 399"/>
                    <a:gd name="T20" fmla="*/ 51 w 778"/>
                    <a:gd name="T21" fmla="*/ 85 h 399"/>
                    <a:gd name="T22" fmla="*/ 56 w 778"/>
                    <a:gd name="T23" fmla="*/ 83 h 399"/>
                    <a:gd name="T24" fmla="*/ 60 w 778"/>
                    <a:gd name="T25" fmla="*/ 80 h 399"/>
                    <a:gd name="T26" fmla="*/ 61 w 778"/>
                    <a:gd name="T27" fmla="*/ 79 h 399"/>
                    <a:gd name="T28" fmla="*/ 86 w 778"/>
                    <a:gd name="T29" fmla="*/ 86 h 399"/>
                    <a:gd name="T30" fmla="*/ 86 w 778"/>
                    <a:gd name="T31" fmla="*/ 63 h 399"/>
                    <a:gd name="T32" fmla="*/ 103 w 778"/>
                    <a:gd name="T33" fmla="*/ 61 h 399"/>
                    <a:gd name="T34" fmla="*/ 143 w 778"/>
                    <a:gd name="T35" fmla="*/ 79 h 399"/>
                    <a:gd name="T36" fmla="*/ 144 w 778"/>
                    <a:gd name="T37" fmla="*/ 87 h 399"/>
                    <a:gd name="T38" fmla="*/ 148 w 778"/>
                    <a:gd name="T39" fmla="*/ 90 h 399"/>
                    <a:gd name="T40" fmla="*/ 154 w 778"/>
                    <a:gd name="T41" fmla="*/ 93 h 399"/>
                    <a:gd name="T42" fmla="*/ 160 w 778"/>
                    <a:gd name="T43" fmla="*/ 95 h 399"/>
                    <a:gd name="T44" fmla="*/ 164 w 778"/>
                    <a:gd name="T45" fmla="*/ 97 h 399"/>
                    <a:gd name="T46" fmla="*/ 169 w 778"/>
                    <a:gd name="T47" fmla="*/ 98 h 399"/>
                    <a:gd name="T48" fmla="*/ 173 w 778"/>
                    <a:gd name="T49" fmla="*/ 99 h 399"/>
                    <a:gd name="T50" fmla="*/ 177 w 778"/>
                    <a:gd name="T51" fmla="*/ 99 h 399"/>
                    <a:gd name="T52" fmla="*/ 182 w 778"/>
                    <a:gd name="T53" fmla="*/ 99 h 399"/>
                    <a:gd name="T54" fmla="*/ 187 w 778"/>
                    <a:gd name="T55" fmla="*/ 98 h 399"/>
                    <a:gd name="T56" fmla="*/ 192 w 778"/>
                    <a:gd name="T57" fmla="*/ 96 h 399"/>
                    <a:gd name="T58" fmla="*/ 193 w 778"/>
                    <a:gd name="T59" fmla="*/ 91 h 399"/>
                    <a:gd name="T60" fmla="*/ 190 w 778"/>
                    <a:gd name="T61" fmla="*/ 85 h 399"/>
                    <a:gd name="T62" fmla="*/ 186 w 778"/>
                    <a:gd name="T63" fmla="*/ 79 h 399"/>
                    <a:gd name="T64" fmla="*/ 183 w 778"/>
                    <a:gd name="T65" fmla="*/ 76 h 399"/>
                    <a:gd name="T66" fmla="*/ 187 w 778"/>
                    <a:gd name="T67" fmla="*/ 65 h 399"/>
                    <a:gd name="T68" fmla="*/ 157 w 778"/>
                    <a:gd name="T69" fmla="*/ 53 h 399"/>
                    <a:gd name="T70" fmla="*/ 152 w 778"/>
                    <a:gd name="T71" fmla="*/ 55 h 399"/>
                    <a:gd name="T72" fmla="*/ 148 w 778"/>
                    <a:gd name="T73" fmla="*/ 55 h 399"/>
                    <a:gd name="T74" fmla="*/ 142 w 778"/>
                    <a:gd name="T75" fmla="*/ 55 h 399"/>
                    <a:gd name="T76" fmla="*/ 137 w 778"/>
                    <a:gd name="T77" fmla="*/ 52 h 399"/>
                    <a:gd name="T78" fmla="*/ 132 w 778"/>
                    <a:gd name="T79" fmla="*/ 48 h 399"/>
                    <a:gd name="T80" fmla="*/ 127 w 778"/>
                    <a:gd name="T81" fmla="*/ 44 h 399"/>
                    <a:gd name="T82" fmla="*/ 156 w 778"/>
                    <a:gd name="T83" fmla="*/ 32 h 399"/>
                    <a:gd name="T84" fmla="*/ 175 w 778"/>
                    <a:gd name="T85" fmla="*/ 30 h 399"/>
                    <a:gd name="T86" fmla="*/ 157 w 778"/>
                    <a:gd name="T87" fmla="*/ 17 h 399"/>
                    <a:gd name="T88" fmla="*/ 134 w 778"/>
                    <a:gd name="T89" fmla="*/ 24 h 399"/>
                    <a:gd name="T90" fmla="*/ 132 w 778"/>
                    <a:gd name="T91" fmla="*/ 24 h 399"/>
                    <a:gd name="T92" fmla="*/ 126 w 778"/>
                    <a:gd name="T93" fmla="*/ 25 h 399"/>
                    <a:gd name="T94" fmla="*/ 121 w 778"/>
                    <a:gd name="T95" fmla="*/ 24 h 399"/>
                    <a:gd name="T96" fmla="*/ 115 w 778"/>
                    <a:gd name="T97" fmla="*/ 24 h 399"/>
                    <a:gd name="T98" fmla="*/ 108 w 778"/>
                    <a:gd name="T99" fmla="*/ 22 h 399"/>
                    <a:gd name="T100" fmla="*/ 101 w 778"/>
                    <a:gd name="T101" fmla="*/ 20 h 399"/>
                    <a:gd name="T102" fmla="*/ 96 w 778"/>
                    <a:gd name="T103" fmla="*/ 19 h 399"/>
                    <a:gd name="T104" fmla="*/ 92 w 778"/>
                    <a:gd name="T105" fmla="*/ 17 h 399"/>
                    <a:gd name="T106" fmla="*/ 87 w 778"/>
                    <a:gd name="T107" fmla="*/ 16 h 399"/>
                    <a:gd name="T108" fmla="*/ 83 w 778"/>
                    <a:gd name="T109" fmla="*/ 14 h 399"/>
                    <a:gd name="T110" fmla="*/ 78 w 778"/>
                    <a:gd name="T111" fmla="*/ 12 h 399"/>
                    <a:gd name="T112" fmla="*/ 73 w 778"/>
                    <a:gd name="T113" fmla="*/ 11 h 399"/>
                    <a:gd name="T114" fmla="*/ 68 w 778"/>
                    <a:gd name="T115" fmla="*/ 9 h 399"/>
                    <a:gd name="T116" fmla="*/ 64 w 778"/>
                    <a:gd name="T117" fmla="*/ 7 h 399"/>
                    <a:gd name="T118" fmla="*/ 56 w 778"/>
                    <a:gd name="T119" fmla="*/ 4 h 399"/>
                    <a:gd name="T120" fmla="*/ 51 w 778"/>
                    <a:gd name="T121" fmla="*/ 1 h 399"/>
                    <a:gd name="T122" fmla="*/ 46 w 778"/>
                    <a:gd name="T123" fmla="*/ 0 h 399"/>
                    <a:gd name="T124" fmla="*/ 37 w 778"/>
                    <a:gd name="T125" fmla="*/ 9 h 39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778"/>
                    <a:gd name="T190" fmla="*/ 0 h 399"/>
                    <a:gd name="T191" fmla="*/ 778 w 778"/>
                    <a:gd name="T192" fmla="*/ 399 h 39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778" h="399">
                      <a:moveTo>
                        <a:pt x="148" y="36"/>
                      </a:moveTo>
                      <a:lnTo>
                        <a:pt x="61" y="53"/>
                      </a:lnTo>
                      <a:lnTo>
                        <a:pt x="143" y="89"/>
                      </a:lnTo>
                      <a:lnTo>
                        <a:pt x="0" y="129"/>
                      </a:lnTo>
                      <a:lnTo>
                        <a:pt x="67" y="180"/>
                      </a:lnTo>
                      <a:lnTo>
                        <a:pt x="50" y="289"/>
                      </a:lnTo>
                      <a:lnTo>
                        <a:pt x="51" y="287"/>
                      </a:lnTo>
                      <a:lnTo>
                        <a:pt x="61" y="285"/>
                      </a:lnTo>
                      <a:lnTo>
                        <a:pt x="65" y="285"/>
                      </a:lnTo>
                      <a:lnTo>
                        <a:pt x="74" y="285"/>
                      </a:lnTo>
                      <a:lnTo>
                        <a:pt x="82" y="287"/>
                      </a:lnTo>
                      <a:lnTo>
                        <a:pt x="91" y="292"/>
                      </a:lnTo>
                      <a:lnTo>
                        <a:pt x="101" y="298"/>
                      </a:lnTo>
                      <a:lnTo>
                        <a:pt x="110" y="306"/>
                      </a:lnTo>
                      <a:lnTo>
                        <a:pt x="120" y="313"/>
                      </a:lnTo>
                      <a:lnTo>
                        <a:pt x="133" y="323"/>
                      </a:lnTo>
                      <a:lnTo>
                        <a:pt x="143" y="330"/>
                      </a:lnTo>
                      <a:lnTo>
                        <a:pt x="154" y="338"/>
                      </a:lnTo>
                      <a:lnTo>
                        <a:pt x="165" y="342"/>
                      </a:lnTo>
                      <a:lnTo>
                        <a:pt x="181" y="348"/>
                      </a:lnTo>
                      <a:lnTo>
                        <a:pt x="192" y="346"/>
                      </a:lnTo>
                      <a:lnTo>
                        <a:pt x="204" y="342"/>
                      </a:lnTo>
                      <a:lnTo>
                        <a:pt x="215" y="338"/>
                      </a:lnTo>
                      <a:lnTo>
                        <a:pt x="224" y="332"/>
                      </a:lnTo>
                      <a:lnTo>
                        <a:pt x="234" y="327"/>
                      </a:lnTo>
                      <a:lnTo>
                        <a:pt x="240" y="323"/>
                      </a:lnTo>
                      <a:lnTo>
                        <a:pt x="243" y="319"/>
                      </a:lnTo>
                      <a:lnTo>
                        <a:pt x="245" y="319"/>
                      </a:lnTo>
                      <a:lnTo>
                        <a:pt x="312" y="361"/>
                      </a:lnTo>
                      <a:lnTo>
                        <a:pt x="344" y="344"/>
                      </a:lnTo>
                      <a:lnTo>
                        <a:pt x="323" y="289"/>
                      </a:lnTo>
                      <a:lnTo>
                        <a:pt x="344" y="254"/>
                      </a:lnTo>
                      <a:lnTo>
                        <a:pt x="318" y="209"/>
                      </a:lnTo>
                      <a:lnTo>
                        <a:pt x="413" y="247"/>
                      </a:lnTo>
                      <a:lnTo>
                        <a:pt x="483" y="230"/>
                      </a:lnTo>
                      <a:lnTo>
                        <a:pt x="576" y="319"/>
                      </a:lnTo>
                      <a:lnTo>
                        <a:pt x="551" y="334"/>
                      </a:lnTo>
                      <a:lnTo>
                        <a:pt x="580" y="351"/>
                      </a:lnTo>
                      <a:lnTo>
                        <a:pt x="586" y="355"/>
                      </a:lnTo>
                      <a:lnTo>
                        <a:pt x="593" y="361"/>
                      </a:lnTo>
                      <a:lnTo>
                        <a:pt x="605" y="367"/>
                      </a:lnTo>
                      <a:lnTo>
                        <a:pt x="618" y="372"/>
                      </a:lnTo>
                      <a:lnTo>
                        <a:pt x="633" y="380"/>
                      </a:lnTo>
                      <a:lnTo>
                        <a:pt x="641" y="382"/>
                      </a:lnTo>
                      <a:lnTo>
                        <a:pt x="650" y="386"/>
                      </a:lnTo>
                      <a:lnTo>
                        <a:pt x="660" y="389"/>
                      </a:lnTo>
                      <a:lnTo>
                        <a:pt x="669" y="391"/>
                      </a:lnTo>
                      <a:lnTo>
                        <a:pt x="677" y="393"/>
                      </a:lnTo>
                      <a:lnTo>
                        <a:pt x="686" y="395"/>
                      </a:lnTo>
                      <a:lnTo>
                        <a:pt x="694" y="397"/>
                      </a:lnTo>
                      <a:lnTo>
                        <a:pt x="703" y="399"/>
                      </a:lnTo>
                      <a:lnTo>
                        <a:pt x="711" y="399"/>
                      </a:lnTo>
                      <a:lnTo>
                        <a:pt x="720" y="399"/>
                      </a:lnTo>
                      <a:lnTo>
                        <a:pt x="730" y="399"/>
                      </a:lnTo>
                      <a:lnTo>
                        <a:pt x="740" y="399"/>
                      </a:lnTo>
                      <a:lnTo>
                        <a:pt x="751" y="395"/>
                      </a:lnTo>
                      <a:lnTo>
                        <a:pt x="764" y="389"/>
                      </a:lnTo>
                      <a:lnTo>
                        <a:pt x="772" y="384"/>
                      </a:lnTo>
                      <a:lnTo>
                        <a:pt x="778" y="378"/>
                      </a:lnTo>
                      <a:lnTo>
                        <a:pt x="776" y="367"/>
                      </a:lnTo>
                      <a:lnTo>
                        <a:pt x="770" y="353"/>
                      </a:lnTo>
                      <a:lnTo>
                        <a:pt x="762" y="340"/>
                      </a:lnTo>
                      <a:lnTo>
                        <a:pt x="757" y="330"/>
                      </a:lnTo>
                      <a:lnTo>
                        <a:pt x="747" y="319"/>
                      </a:lnTo>
                      <a:lnTo>
                        <a:pt x="740" y="310"/>
                      </a:lnTo>
                      <a:lnTo>
                        <a:pt x="734" y="304"/>
                      </a:lnTo>
                      <a:lnTo>
                        <a:pt x="776" y="292"/>
                      </a:lnTo>
                      <a:lnTo>
                        <a:pt x="749" y="262"/>
                      </a:lnTo>
                      <a:lnTo>
                        <a:pt x="701" y="260"/>
                      </a:lnTo>
                      <a:lnTo>
                        <a:pt x="631" y="213"/>
                      </a:lnTo>
                      <a:lnTo>
                        <a:pt x="625" y="215"/>
                      </a:lnTo>
                      <a:lnTo>
                        <a:pt x="612" y="220"/>
                      </a:lnTo>
                      <a:lnTo>
                        <a:pt x="603" y="220"/>
                      </a:lnTo>
                      <a:lnTo>
                        <a:pt x="593" y="222"/>
                      </a:lnTo>
                      <a:lnTo>
                        <a:pt x="582" y="222"/>
                      </a:lnTo>
                      <a:lnTo>
                        <a:pt x="572" y="220"/>
                      </a:lnTo>
                      <a:lnTo>
                        <a:pt x="559" y="215"/>
                      </a:lnTo>
                      <a:lnTo>
                        <a:pt x="549" y="209"/>
                      </a:lnTo>
                      <a:lnTo>
                        <a:pt x="538" y="199"/>
                      </a:lnTo>
                      <a:lnTo>
                        <a:pt x="529" y="192"/>
                      </a:lnTo>
                      <a:lnTo>
                        <a:pt x="519" y="182"/>
                      </a:lnTo>
                      <a:lnTo>
                        <a:pt x="511" y="177"/>
                      </a:lnTo>
                      <a:lnTo>
                        <a:pt x="508" y="171"/>
                      </a:lnTo>
                      <a:lnTo>
                        <a:pt x="625" y="129"/>
                      </a:lnTo>
                      <a:lnTo>
                        <a:pt x="671" y="154"/>
                      </a:lnTo>
                      <a:lnTo>
                        <a:pt x="701" y="120"/>
                      </a:lnTo>
                      <a:lnTo>
                        <a:pt x="684" y="83"/>
                      </a:lnTo>
                      <a:lnTo>
                        <a:pt x="631" y="68"/>
                      </a:lnTo>
                      <a:lnTo>
                        <a:pt x="513" y="61"/>
                      </a:lnTo>
                      <a:lnTo>
                        <a:pt x="540" y="99"/>
                      </a:lnTo>
                      <a:lnTo>
                        <a:pt x="536" y="99"/>
                      </a:lnTo>
                      <a:lnTo>
                        <a:pt x="530" y="99"/>
                      </a:lnTo>
                      <a:lnTo>
                        <a:pt x="521" y="99"/>
                      </a:lnTo>
                      <a:lnTo>
                        <a:pt x="506" y="101"/>
                      </a:lnTo>
                      <a:lnTo>
                        <a:pt x="496" y="99"/>
                      </a:lnTo>
                      <a:lnTo>
                        <a:pt x="487" y="99"/>
                      </a:lnTo>
                      <a:lnTo>
                        <a:pt x="473" y="97"/>
                      </a:lnTo>
                      <a:lnTo>
                        <a:pt x="462" y="97"/>
                      </a:lnTo>
                      <a:lnTo>
                        <a:pt x="449" y="93"/>
                      </a:lnTo>
                      <a:lnTo>
                        <a:pt x="435" y="89"/>
                      </a:lnTo>
                      <a:lnTo>
                        <a:pt x="420" y="87"/>
                      </a:lnTo>
                      <a:lnTo>
                        <a:pt x="405" y="83"/>
                      </a:lnTo>
                      <a:lnTo>
                        <a:pt x="395" y="80"/>
                      </a:lnTo>
                      <a:lnTo>
                        <a:pt x="386" y="78"/>
                      </a:lnTo>
                      <a:lnTo>
                        <a:pt x="376" y="74"/>
                      </a:lnTo>
                      <a:lnTo>
                        <a:pt x="369" y="70"/>
                      </a:lnTo>
                      <a:lnTo>
                        <a:pt x="359" y="68"/>
                      </a:lnTo>
                      <a:lnTo>
                        <a:pt x="350" y="64"/>
                      </a:lnTo>
                      <a:lnTo>
                        <a:pt x="340" y="61"/>
                      </a:lnTo>
                      <a:lnTo>
                        <a:pt x="333" y="59"/>
                      </a:lnTo>
                      <a:lnTo>
                        <a:pt x="323" y="53"/>
                      </a:lnTo>
                      <a:lnTo>
                        <a:pt x="312" y="49"/>
                      </a:lnTo>
                      <a:lnTo>
                        <a:pt x="302" y="47"/>
                      </a:lnTo>
                      <a:lnTo>
                        <a:pt x="293" y="44"/>
                      </a:lnTo>
                      <a:lnTo>
                        <a:pt x="283" y="40"/>
                      </a:lnTo>
                      <a:lnTo>
                        <a:pt x="274" y="36"/>
                      </a:lnTo>
                      <a:lnTo>
                        <a:pt x="266" y="32"/>
                      </a:lnTo>
                      <a:lnTo>
                        <a:pt x="259" y="30"/>
                      </a:lnTo>
                      <a:lnTo>
                        <a:pt x="242" y="23"/>
                      </a:lnTo>
                      <a:lnTo>
                        <a:pt x="226" y="17"/>
                      </a:lnTo>
                      <a:lnTo>
                        <a:pt x="213" y="11"/>
                      </a:lnTo>
                      <a:lnTo>
                        <a:pt x="204" y="7"/>
                      </a:lnTo>
                      <a:lnTo>
                        <a:pt x="192" y="2"/>
                      </a:lnTo>
                      <a:lnTo>
                        <a:pt x="184" y="0"/>
                      </a:lnTo>
                      <a:lnTo>
                        <a:pt x="181" y="0"/>
                      </a:lnTo>
                      <a:lnTo>
                        <a:pt x="148" y="36"/>
                      </a:lnTo>
                      <a:close/>
                    </a:path>
                  </a:pathLst>
                </a:custGeom>
                <a:solidFill>
                  <a:srgbClr val="594C4C"/>
                </a:solidFill>
                <a:ln w="9525">
                  <a:noFill/>
                  <a:round/>
                  <a:headEnd/>
                  <a:tailEnd/>
                </a:ln>
              </p:spPr>
              <p:txBody>
                <a:bodyPr/>
                <a:lstStyle/>
                <a:p>
                  <a:endParaRPr lang="en-US"/>
                </a:p>
              </p:txBody>
            </p:sp>
            <p:sp>
              <p:nvSpPr>
                <p:cNvPr id="20670" name="Freeform 183"/>
                <p:cNvSpPr>
                  <a:spLocks/>
                </p:cNvSpPr>
                <p:nvPr/>
              </p:nvSpPr>
              <p:spPr bwMode="auto">
                <a:xfrm>
                  <a:off x="2127" y="2747"/>
                  <a:ext cx="124" cy="76"/>
                </a:xfrm>
                <a:custGeom>
                  <a:avLst/>
                  <a:gdLst>
                    <a:gd name="T0" fmla="*/ 0 w 249"/>
                    <a:gd name="T1" fmla="*/ 23 h 150"/>
                    <a:gd name="T2" fmla="*/ 35 w 249"/>
                    <a:gd name="T3" fmla="*/ 13 h 150"/>
                    <a:gd name="T4" fmla="*/ 37 w 249"/>
                    <a:gd name="T5" fmla="*/ 0 h 150"/>
                    <a:gd name="T6" fmla="*/ 46 w 249"/>
                    <a:gd name="T7" fmla="*/ 4 h 150"/>
                    <a:gd name="T8" fmla="*/ 62 w 249"/>
                    <a:gd name="T9" fmla="*/ 2 h 150"/>
                    <a:gd name="T10" fmla="*/ 53 w 249"/>
                    <a:gd name="T11" fmla="*/ 10 h 150"/>
                    <a:gd name="T12" fmla="*/ 44 w 249"/>
                    <a:gd name="T13" fmla="*/ 19 h 150"/>
                    <a:gd name="T14" fmla="*/ 10 w 249"/>
                    <a:gd name="T15" fmla="*/ 39 h 150"/>
                    <a:gd name="T16" fmla="*/ 0 w 249"/>
                    <a:gd name="T17" fmla="*/ 23 h 150"/>
                    <a:gd name="T18" fmla="*/ 0 w 249"/>
                    <a:gd name="T19" fmla="*/ 2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6"/>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20671" name="Freeform 184"/>
                <p:cNvSpPr>
                  <a:spLocks/>
                </p:cNvSpPr>
                <p:nvPr/>
              </p:nvSpPr>
              <p:spPr bwMode="auto">
                <a:xfrm>
                  <a:off x="2194" y="2853"/>
                  <a:ext cx="500" cy="150"/>
                </a:xfrm>
                <a:custGeom>
                  <a:avLst/>
                  <a:gdLst>
                    <a:gd name="T0" fmla="*/ 0 w 999"/>
                    <a:gd name="T1" fmla="*/ 1 h 300"/>
                    <a:gd name="T2" fmla="*/ 41 w 999"/>
                    <a:gd name="T3" fmla="*/ 0 h 300"/>
                    <a:gd name="T4" fmla="*/ 115 w 999"/>
                    <a:gd name="T5" fmla="*/ 12 h 300"/>
                    <a:gd name="T6" fmla="*/ 178 w 999"/>
                    <a:gd name="T7" fmla="*/ 33 h 300"/>
                    <a:gd name="T8" fmla="*/ 170 w 999"/>
                    <a:gd name="T9" fmla="*/ 39 h 300"/>
                    <a:gd name="T10" fmla="*/ 250 w 999"/>
                    <a:gd name="T11" fmla="*/ 75 h 300"/>
                    <a:gd name="T12" fmla="*/ 88 w 999"/>
                    <a:gd name="T13" fmla="*/ 75 h 300"/>
                    <a:gd name="T14" fmla="*/ 34 w 999"/>
                    <a:gd name="T15" fmla="*/ 48 h 300"/>
                    <a:gd name="T16" fmla="*/ 88 w 999"/>
                    <a:gd name="T17" fmla="*/ 45 h 300"/>
                    <a:gd name="T18" fmla="*/ 29 w 999"/>
                    <a:gd name="T19" fmla="*/ 35 h 300"/>
                    <a:gd name="T20" fmla="*/ 26 w 999"/>
                    <a:gd name="T21" fmla="*/ 22 h 300"/>
                    <a:gd name="T22" fmla="*/ 0 w 999"/>
                    <a:gd name="T23" fmla="*/ 1 h 300"/>
                    <a:gd name="T24" fmla="*/ 0 w 999"/>
                    <a:gd name="T25" fmla="*/ 1 h 3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99"/>
                    <a:gd name="T40" fmla="*/ 0 h 300"/>
                    <a:gd name="T41" fmla="*/ 999 w 999"/>
                    <a:gd name="T42" fmla="*/ 300 h 3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99" h="300">
                      <a:moveTo>
                        <a:pt x="0" y="6"/>
                      </a:moveTo>
                      <a:lnTo>
                        <a:pt x="161" y="0"/>
                      </a:lnTo>
                      <a:lnTo>
                        <a:pt x="460" y="51"/>
                      </a:lnTo>
                      <a:lnTo>
                        <a:pt x="709" y="129"/>
                      </a:lnTo>
                      <a:lnTo>
                        <a:pt x="678" y="156"/>
                      </a:lnTo>
                      <a:lnTo>
                        <a:pt x="999" y="300"/>
                      </a:lnTo>
                      <a:lnTo>
                        <a:pt x="351" y="300"/>
                      </a:lnTo>
                      <a:lnTo>
                        <a:pt x="133" y="192"/>
                      </a:lnTo>
                      <a:lnTo>
                        <a:pt x="349" y="182"/>
                      </a:lnTo>
                      <a:lnTo>
                        <a:pt x="114" y="140"/>
                      </a:lnTo>
                      <a:lnTo>
                        <a:pt x="104" y="89"/>
                      </a:lnTo>
                      <a:lnTo>
                        <a:pt x="0" y="6"/>
                      </a:lnTo>
                      <a:close/>
                    </a:path>
                  </a:pathLst>
                </a:custGeom>
                <a:solidFill>
                  <a:srgbClr val="594C4C"/>
                </a:solidFill>
                <a:ln w="9525">
                  <a:noFill/>
                  <a:round/>
                  <a:headEnd/>
                  <a:tailEnd/>
                </a:ln>
              </p:spPr>
              <p:txBody>
                <a:bodyPr/>
                <a:lstStyle/>
                <a:p>
                  <a:endParaRPr lang="en-US"/>
                </a:p>
              </p:txBody>
            </p:sp>
            <p:sp>
              <p:nvSpPr>
                <p:cNvPr id="20672" name="Freeform 185"/>
                <p:cNvSpPr>
                  <a:spLocks/>
                </p:cNvSpPr>
                <p:nvPr/>
              </p:nvSpPr>
              <p:spPr bwMode="auto">
                <a:xfrm>
                  <a:off x="2148" y="2815"/>
                  <a:ext cx="62" cy="53"/>
                </a:xfrm>
                <a:custGeom>
                  <a:avLst/>
                  <a:gdLst>
                    <a:gd name="T0" fmla="*/ 8 w 126"/>
                    <a:gd name="T1" fmla="*/ 0 h 106"/>
                    <a:gd name="T2" fmla="*/ 4 w 126"/>
                    <a:gd name="T3" fmla="*/ 6 h 106"/>
                    <a:gd name="T4" fmla="*/ 0 w 126"/>
                    <a:gd name="T5" fmla="*/ 18 h 106"/>
                    <a:gd name="T6" fmla="*/ 5 w 126"/>
                    <a:gd name="T7" fmla="*/ 22 h 106"/>
                    <a:gd name="T8" fmla="*/ 18 w 126"/>
                    <a:gd name="T9" fmla="*/ 27 h 106"/>
                    <a:gd name="T10" fmla="*/ 31 w 126"/>
                    <a:gd name="T11" fmla="*/ 26 h 106"/>
                    <a:gd name="T12" fmla="*/ 30 w 126"/>
                    <a:gd name="T13" fmla="*/ 22 h 106"/>
                    <a:gd name="T14" fmla="*/ 17 w 126"/>
                    <a:gd name="T15" fmla="*/ 12 h 106"/>
                    <a:gd name="T16" fmla="*/ 8 w 126"/>
                    <a:gd name="T17" fmla="*/ 0 h 106"/>
                    <a:gd name="T18" fmla="*/ 8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1"/>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20673" name="Freeform 186"/>
                <p:cNvSpPr>
                  <a:spLocks/>
                </p:cNvSpPr>
                <p:nvPr/>
              </p:nvSpPr>
              <p:spPr bwMode="auto">
                <a:xfrm>
                  <a:off x="2078" y="2498"/>
                  <a:ext cx="80" cy="41"/>
                </a:xfrm>
                <a:custGeom>
                  <a:avLst/>
                  <a:gdLst>
                    <a:gd name="T0" fmla="*/ 1 w 159"/>
                    <a:gd name="T1" fmla="*/ 20 h 84"/>
                    <a:gd name="T2" fmla="*/ 0 w 159"/>
                    <a:gd name="T3" fmla="*/ 17 h 84"/>
                    <a:gd name="T4" fmla="*/ 7 w 159"/>
                    <a:gd name="T5" fmla="*/ 14 h 84"/>
                    <a:gd name="T6" fmla="*/ 6 w 159"/>
                    <a:gd name="T7" fmla="*/ 13 h 84"/>
                    <a:gd name="T8" fmla="*/ 6 w 159"/>
                    <a:gd name="T9" fmla="*/ 10 h 84"/>
                    <a:gd name="T10" fmla="*/ 6 w 159"/>
                    <a:gd name="T11" fmla="*/ 8 h 84"/>
                    <a:gd name="T12" fmla="*/ 8 w 159"/>
                    <a:gd name="T13" fmla="*/ 5 h 84"/>
                    <a:gd name="T14" fmla="*/ 10 w 159"/>
                    <a:gd name="T15" fmla="*/ 3 h 84"/>
                    <a:gd name="T16" fmla="*/ 12 w 159"/>
                    <a:gd name="T17" fmla="*/ 2 h 84"/>
                    <a:gd name="T18" fmla="*/ 15 w 159"/>
                    <a:gd name="T19" fmla="*/ 1 h 84"/>
                    <a:gd name="T20" fmla="*/ 17 w 159"/>
                    <a:gd name="T21" fmla="*/ 1 h 84"/>
                    <a:gd name="T22" fmla="*/ 20 w 159"/>
                    <a:gd name="T23" fmla="*/ 0 h 84"/>
                    <a:gd name="T24" fmla="*/ 22 w 159"/>
                    <a:gd name="T25" fmla="*/ 0 h 84"/>
                    <a:gd name="T26" fmla="*/ 23 w 159"/>
                    <a:gd name="T27" fmla="*/ 0 h 84"/>
                    <a:gd name="T28" fmla="*/ 24 w 159"/>
                    <a:gd name="T29" fmla="*/ 0 h 84"/>
                    <a:gd name="T30" fmla="*/ 25 w 159"/>
                    <a:gd name="T31" fmla="*/ 0 h 84"/>
                    <a:gd name="T32" fmla="*/ 26 w 159"/>
                    <a:gd name="T33" fmla="*/ 0 h 84"/>
                    <a:gd name="T34" fmla="*/ 29 w 159"/>
                    <a:gd name="T35" fmla="*/ 1 h 84"/>
                    <a:gd name="T36" fmla="*/ 33 w 159"/>
                    <a:gd name="T37" fmla="*/ 2 h 84"/>
                    <a:gd name="T38" fmla="*/ 35 w 159"/>
                    <a:gd name="T39" fmla="*/ 4 h 84"/>
                    <a:gd name="T40" fmla="*/ 38 w 159"/>
                    <a:gd name="T41" fmla="*/ 7 h 84"/>
                    <a:gd name="T42" fmla="*/ 40 w 159"/>
                    <a:gd name="T43" fmla="*/ 9 h 84"/>
                    <a:gd name="T44" fmla="*/ 40 w 159"/>
                    <a:gd name="T45" fmla="*/ 10 h 84"/>
                    <a:gd name="T46" fmla="*/ 36 w 159"/>
                    <a:gd name="T47" fmla="*/ 19 h 84"/>
                    <a:gd name="T48" fmla="*/ 1 w 159"/>
                    <a:gd name="T49" fmla="*/ 20 h 84"/>
                    <a:gd name="T50" fmla="*/ 1 w 159"/>
                    <a:gd name="T51" fmla="*/ 20 h 8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4"/>
                    <a:gd name="T80" fmla="*/ 159 w 159"/>
                    <a:gd name="T81" fmla="*/ 84 h 8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4">
                      <a:moveTo>
                        <a:pt x="2" y="84"/>
                      </a:moveTo>
                      <a:lnTo>
                        <a:pt x="0" y="69"/>
                      </a:lnTo>
                      <a:lnTo>
                        <a:pt x="26" y="59"/>
                      </a:lnTo>
                      <a:lnTo>
                        <a:pt x="24" y="53"/>
                      </a:lnTo>
                      <a:lnTo>
                        <a:pt x="23" y="44"/>
                      </a:lnTo>
                      <a:lnTo>
                        <a:pt x="24" y="33"/>
                      </a:lnTo>
                      <a:lnTo>
                        <a:pt x="32" y="21"/>
                      </a:lnTo>
                      <a:lnTo>
                        <a:pt x="38" y="15"/>
                      </a:lnTo>
                      <a:lnTo>
                        <a:pt x="47" y="10"/>
                      </a:lnTo>
                      <a:lnTo>
                        <a:pt x="57" y="6"/>
                      </a:lnTo>
                      <a:lnTo>
                        <a:pt x="68" y="4"/>
                      </a:lnTo>
                      <a:lnTo>
                        <a:pt x="78" y="0"/>
                      </a:lnTo>
                      <a:lnTo>
                        <a:pt x="85" y="0"/>
                      </a:lnTo>
                      <a:lnTo>
                        <a:pt x="89" y="0"/>
                      </a:lnTo>
                      <a:lnTo>
                        <a:pt x="93" y="0"/>
                      </a:lnTo>
                      <a:lnTo>
                        <a:pt x="97" y="0"/>
                      </a:lnTo>
                      <a:lnTo>
                        <a:pt x="104" y="0"/>
                      </a:lnTo>
                      <a:lnTo>
                        <a:pt x="116" y="4"/>
                      </a:lnTo>
                      <a:lnTo>
                        <a:pt x="129" y="10"/>
                      </a:lnTo>
                      <a:lnTo>
                        <a:pt x="138" y="19"/>
                      </a:lnTo>
                      <a:lnTo>
                        <a:pt x="150" y="31"/>
                      </a:lnTo>
                      <a:lnTo>
                        <a:pt x="157" y="38"/>
                      </a:lnTo>
                      <a:lnTo>
                        <a:pt x="159" y="42"/>
                      </a:lnTo>
                      <a:lnTo>
                        <a:pt x="144" y="80"/>
                      </a:lnTo>
                      <a:lnTo>
                        <a:pt x="2" y="84"/>
                      </a:lnTo>
                      <a:close/>
                    </a:path>
                  </a:pathLst>
                </a:custGeom>
                <a:solidFill>
                  <a:srgbClr val="D1BDBD"/>
                </a:solidFill>
                <a:ln w="9525">
                  <a:noFill/>
                  <a:round/>
                  <a:headEnd/>
                  <a:tailEnd/>
                </a:ln>
              </p:spPr>
              <p:txBody>
                <a:bodyPr/>
                <a:lstStyle/>
                <a:p>
                  <a:endParaRPr lang="en-US"/>
                </a:p>
              </p:txBody>
            </p:sp>
            <p:sp>
              <p:nvSpPr>
                <p:cNvPr id="20674" name="Freeform 187"/>
                <p:cNvSpPr>
                  <a:spLocks/>
                </p:cNvSpPr>
                <p:nvPr/>
              </p:nvSpPr>
              <p:spPr bwMode="auto">
                <a:xfrm>
                  <a:off x="2077" y="2529"/>
                  <a:ext cx="76" cy="35"/>
                </a:xfrm>
                <a:custGeom>
                  <a:avLst/>
                  <a:gdLst>
                    <a:gd name="T0" fmla="*/ 19 w 152"/>
                    <a:gd name="T1" fmla="*/ 18 h 70"/>
                    <a:gd name="T2" fmla="*/ 10 w 152"/>
                    <a:gd name="T3" fmla="*/ 14 h 70"/>
                    <a:gd name="T4" fmla="*/ 10 w 152"/>
                    <a:gd name="T5" fmla="*/ 11 h 70"/>
                    <a:gd name="T6" fmla="*/ 0 w 152"/>
                    <a:gd name="T7" fmla="*/ 4 h 70"/>
                    <a:gd name="T8" fmla="*/ 13 w 152"/>
                    <a:gd name="T9" fmla="*/ 0 h 70"/>
                    <a:gd name="T10" fmla="*/ 17 w 152"/>
                    <a:gd name="T11" fmla="*/ 2 h 70"/>
                    <a:gd name="T12" fmla="*/ 27 w 152"/>
                    <a:gd name="T13" fmla="*/ 1 h 70"/>
                    <a:gd name="T14" fmla="*/ 35 w 152"/>
                    <a:gd name="T15" fmla="*/ 2 h 70"/>
                    <a:gd name="T16" fmla="*/ 38 w 152"/>
                    <a:gd name="T17" fmla="*/ 11 h 70"/>
                    <a:gd name="T18" fmla="*/ 19 w 152"/>
                    <a:gd name="T19" fmla="*/ 18 h 70"/>
                    <a:gd name="T20" fmla="*/ 19 w 152"/>
                    <a:gd name="T21" fmla="*/ 18 h 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0"/>
                    <a:gd name="T35" fmla="*/ 152 w 152"/>
                    <a:gd name="T36" fmla="*/ 70 h 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0">
                      <a:moveTo>
                        <a:pt x="76" y="70"/>
                      </a:moveTo>
                      <a:lnTo>
                        <a:pt x="40" y="57"/>
                      </a:lnTo>
                      <a:lnTo>
                        <a:pt x="42" y="46"/>
                      </a:lnTo>
                      <a:lnTo>
                        <a:pt x="0" y="19"/>
                      </a:lnTo>
                      <a:lnTo>
                        <a:pt x="53" y="0"/>
                      </a:lnTo>
                      <a:lnTo>
                        <a:pt x="68" y="8"/>
                      </a:lnTo>
                      <a:lnTo>
                        <a:pt x="110" y="4"/>
                      </a:lnTo>
                      <a:lnTo>
                        <a:pt x="140" y="11"/>
                      </a:lnTo>
                      <a:lnTo>
                        <a:pt x="152" y="47"/>
                      </a:lnTo>
                      <a:lnTo>
                        <a:pt x="76" y="70"/>
                      </a:lnTo>
                      <a:close/>
                    </a:path>
                  </a:pathLst>
                </a:custGeom>
                <a:solidFill>
                  <a:srgbClr val="594C4C"/>
                </a:solidFill>
                <a:ln w="9525">
                  <a:noFill/>
                  <a:round/>
                  <a:headEnd/>
                  <a:tailEnd/>
                </a:ln>
              </p:spPr>
              <p:txBody>
                <a:bodyPr/>
                <a:lstStyle/>
                <a:p>
                  <a:endParaRPr lang="en-US"/>
                </a:p>
              </p:txBody>
            </p:sp>
            <p:sp>
              <p:nvSpPr>
                <p:cNvPr id="20675" name="Freeform 188"/>
                <p:cNvSpPr>
                  <a:spLocks/>
                </p:cNvSpPr>
                <p:nvPr/>
              </p:nvSpPr>
              <p:spPr bwMode="auto">
                <a:xfrm>
                  <a:off x="2108" y="2589"/>
                  <a:ext cx="157" cy="294"/>
                </a:xfrm>
                <a:custGeom>
                  <a:avLst/>
                  <a:gdLst>
                    <a:gd name="T0" fmla="*/ 1 w 313"/>
                    <a:gd name="T1" fmla="*/ 11 h 589"/>
                    <a:gd name="T2" fmla="*/ 2 w 313"/>
                    <a:gd name="T3" fmla="*/ 10 h 589"/>
                    <a:gd name="T4" fmla="*/ 5 w 313"/>
                    <a:gd name="T5" fmla="*/ 8 h 589"/>
                    <a:gd name="T6" fmla="*/ 9 w 313"/>
                    <a:gd name="T7" fmla="*/ 5 h 589"/>
                    <a:gd name="T8" fmla="*/ 13 w 313"/>
                    <a:gd name="T9" fmla="*/ 3 h 589"/>
                    <a:gd name="T10" fmla="*/ 15 w 313"/>
                    <a:gd name="T11" fmla="*/ 1 h 589"/>
                    <a:gd name="T12" fmla="*/ 17 w 313"/>
                    <a:gd name="T13" fmla="*/ 0 h 589"/>
                    <a:gd name="T14" fmla="*/ 18 w 313"/>
                    <a:gd name="T15" fmla="*/ 0 h 589"/>
                    <a:gd name="T16" fmla="*/ 19 w 313"/>
                    <a:gd name="T17" fmla="*/ 0 h 589"/>
                    <a:gd name="T18" fmla="*/ 30 w 313"/>
                    <a:gd name="T19" fmla="*/ 0 h 589"/>
                    <a:gd name="T20" fmla="*/ 47 w 313"/>
                    <a:gd name="T21" fmla="*/ 20 h 589"/>
                    <a:gd name="T22" fmla="*/ 72 w 313"/>
                    <a:gd name="T23" fmla="*/ 96 h 589"/>
                    <a:gd name="T24" fmla="*/ 77 w 313"/>
                    <a:gd name="T25" fmla="*/ 127 h 589"/>
                    <a:gd name="T26" fmla="*/ 79 w 313"/>
                    <a:gd name="T27" fmla="*/ 147 h 589"/>
                    <a:gd name="T28" fmla="*/ 64 w 313"/>
                    <a:gd name="T29" fmla="*/ 147 h 589"/>
                    <a:gd name="T30" fmla="*/ 54 w 313"/>
                    <a:gd name="T31" fmla="*/ 111 h 589"/>
                    <a:gd name="T32" fmla="*/ 34 w 313"/>
                    <a:gd name="T33" fmla="*/ 125 h 589"/>
                    <a:gd name="T34" fmla="*/ 20 w 313"/>
                    <a:gd name="T35" fmla="*/ 113 h 589"/>
                    <a:gd name="T36" fmla="*/ 25 w 313"/>
                    <a:gd name="T37" fmla="*/ 104 h 589"/>
                    <a:gd name="T38" fmla="*/ 40 w 313"/>
                    <a:gd name="T39" fmla="*/ 86 h 589"/>
                    <a:gd name="T40" fmla="*/ 28 w 313"/>
                    <a:gd name="T41" fmla="*/ 70 h 589"/>
                    <a:gd name="T42" fmla="*/ 33 w 313"/>
                    <a:gd name="T43" fmla="*/ 58 h 589"/>
                    <a:gd name="T44" fmla="*/ 15 w 313"/>
                    <a:gd name="T45" fmla="*/ 55 h 589"/>
                    <a:gd name="T46" fmla="*/ 21 w 313"/>
                    <a:gd name="T47" fmla="*/ 46 h 589"/>
                    <a:gd name="T48" fmla="*/ 20 w 313"/>
                    <a:gd name="T49" fmla="*/ 45 h 589"/>
                    <a:gd name="T50" fmla="*/ 19 w 313"/>
                    <a:gd name="T51" fmla="*/ 44 h 589"/>
                    <a:gd name="T52" fmla="*/ 17 w 313"/>
                    <a:gd name="T53" fmla="*/ 41 h 589"/>
                    <a:gd name="T54" fmla="*/ 15 w 313"/>
                    <a:gd name="T55" fmla="*/ 39 h 589"/>
                    <a:gd name="T56" fmla="*/ 12 w 313"/>
                    <a:gd name="T57" fmla="*/ 36 h 589"/>
                    <a:gd name="T58" fmla="*/ 10 w 313"/>
                    <a:gd name="T59" fmla="*/ 33 h 589"/>
                    <a:gd name="T60" fmla="*/ 7 w 313"/>
                    <a:gd name="T61" fmla="*/ 29 h 589"/>
                    <a:gd name="T62" fmla="*/ 5 w 313"/>
                    <a:gd name="T63" fmla="*/ 27 h 589"/>
                    <a:gd name="T64" fmla="*/ 3 w 313"/>
                    <a:gd name="T65" fmla="*/ 23 h 589"/>
                    <a:gd name="T66" fmla="*/ 2 w 313"/>
                    <a:gd name="T67" fmla="*/ 20 h 589"/>
                    <a:gd name="T68" fmla="*/ 1 w 313"/>
                    <a:gd name="T69" fmla="*/ 17 h 589"/>
                    <a:gd name="T70" fmla="*/ 1 w 313"/>
                    <a:gd name="T71" fmla="*/ 15 h 589"/>
                    <a:gd name="T72" fmla="*/ 0 w 313"/>
                    <a:gd name="T73" fmla="*/ 12 h 589"/>
                    <a:gd name="T74" fmla="*/ 1 w 313"/>
                    <a:gd name="T75" fmla="*/ 11 h 589"/>
                    <a:gd name="T76" fmla="*/ 1 w 313"/>
                    <a:gd name="T77" fmla="*/ 11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7"/>
                      </a:moveTo>
                      <a:lnTo>
                        <a:pt x="5" y="41"/>
                      </a:lnTo>
                      <a:lnTo>
                        <a:pt x="19" y="34"/>
                      </a:lnTo>
                      <a:lnTo>
                        <a:pt x="34" y="21"/>
                      </a:lnTo>
                      <a:lnTo>
                        <a:pt x="49" y="13"/>
                      </a:lnTo>
                      <a:lnTo>
                        <a:pt x="60" y="5"/>
                      </a:lnTo>
                      <a:lnTo>
                        <a:pt x="68" y="2"/>
                      </a:lnTo>
                      <a:lnTo>
                        <a:pt x="72" y="0"/>
                      </a:lnTo>
                      <a:lnTo>
                        <a:pt x="74" y="0"/>
                      </a:lnTo>
                      <a:lnTo>
                        <a:pt x="117" y="0"/>
                      </a:lnTo>
                      <a:lnTo>
                        <a:pt x="188" y="81"/>
                      </a:lnTo>
                      <a:lnTo>
                        <a:pt x="287" y="387"/>
                      </a:lnTo>
                      <a:lnTo>
                        <a:pt x="308" y="509"/>
                      </a:lnTo>
                      <a:lnTo>
                        <a:pt x="313" y="589"/>
                      </a:lnTo>
                      <a:lnTo>
                        <a:pt x="254" y="589"/>
                      </a:lnTo>
                      <a:lnTo>
                        <a:pt x="216" y="446"/>
                      </a:lnTo>
                      <a:lnTo>
                        <a:pt x="133" y="501"/>
                      </a:lnTo>
                      <a:lnTo>
                        <a:pt x="78" y="452"/>
                      </a:lnTo>
                      <a:lnTo>
                        <a:pt x="98" y="416"/>
                      </a:lnTo>
                      <a:lnTo>
                        <a:pt x="157" y="347"/>
                      </a:lnTo>
                      <a:lnTo>
                        <a:pt x="112" y="283"/>
                      </a:lnTo>
                      <a:lnTo>
                        <a:pt x="131" y="235"/>
                      </a:lnTo>
                      <a:lnTo>
                        <a:pt x="60" y="220"/>
                      </a:lnTo>
                      <a:lnTo>
                        <a:pt x="81" y="184"/>
                      </a:lnTo>
                      <a:lnTo>
                        <a:pt x="78" y="180"/>
                      </a:lnTo>
                      <a:lnTo>
                        <a:pt x="74" y="176"/>
                      </a:lnTo>
                      <a:lnTo>
                        <a:pt x="66" y="167"/>
                      </a:lnTo>
                      <a:lnTo>
                        <a:pt x="59" y="157"/>
                      </a:lnTo>
                      <a:lnTo>
                        <a:pt x="47" y="146"/>
                      </a:lnTo>
                      <a:lnTo>
                        <a:pt x="38" y="133"/>
                      </a:lnTo>
                      <a:lnTo>
                        <a:pt x="28" y="119"/>
                      </a:lnTo>
                      <a:lnTo>
                        <a:pt x="19" y="108"/>
                      </a:lnTo>
                      <a:lnTo>
                        <a:pt x="11" y="93"/>
                      </a:lnTo>
                      <a:lnTo>
                        <a:pt x="7" y="81"/>
                      </a:lnTo>
                      <a:lnTo>
                        <a:pt x="2" y="70"/>
                      </a:lnTo>
                      <a:lnTo>
                        <a:pt x="2" y="62"/>
                      </a:lnTo>
                      <a:lnTo>
                        <a:pt x="0" y="49"/>
                      </a:lnTo>
                      <a:lnTo>
                        <a:pt x="2" y="47"/>
                      </a:lnTo>
                      <a:close/>
                    </a:path>
                  </a:pathLst>
                </a:custGeom>
                <a:solidFill>
                  <a:srgbClr val="635E1A"/>
                </a:solidFill>
                <a:ln w="9525">
                  <a:noFill/>
                  <a:round/>
                  <a:headEnd/>
                  <a:tailEnd/>
                </a:ln>
              </p:spPr>
              <p:txBody>
                <a:bodyPr/>
                <a:lstStyle/>
                <a:p>
                  <a:endParaRPr lang="en-US"/>
                </a:p>
              </p:txBody>
            </p:sp>
            <p:sp>
              <p:nvSpPr>
                <p:cNvPr id="20676" name="Freeform 189"/>
                <p:cNvSpPr>
                  <a:spLocks/>
                </p:cNvSpPr>
                <p:nvPr/>
              </p:nvSpPr>
              <p:spPr bwMode="auto">
                <a:xfrm>
                  <a:off x="2104" y="2596"/>
                  <a:ext cx="92" cy="103"/>
                </a:xfrm>
                <a:custGeom>
                  <a:avLst/>
                  <a:gdLst>
                    <a:gd name="T0" fmla="*/ 20 w 184"/>
                    <a:gd name="T1" fmla="*/ 1 h 205"/>
                    <a:gd name="T2" fmla="*/ 19 w 184"/>
                    <a:gd name="T3" fmla="*/ 1 h 205"/>
                    <a:gd name="T4" fmla="*/ 17 w 184"/>
                    <a:gd name="T5" fmla="*/ 1 h 205"/>
                    <a:gd name="T6" fmla="*/ 14 w 184"/>
                    <a:gd name="T7" fmla="*/ 0 h 205"/>
                    <a:gd name="T8" fmla="*/ 12 w 184"/>
                    <a:gd name="T9" fmla="*/ 1 h 205"/>
                    <a:gd name="T10" fmla="*/ 10 w 184"/>
                    <a:gd name="T11" fmla="*/ 2 h 205"/>
                    <a:gd name="T12" fmla="*/ 7 w 184"/>
                    <a:gd name="T13" fmla="*/ 3 h 205"/>
                    <a:gd name="T14" fmla="*/ 6 w 184"/>
                    <a:gd name="T15" fmla="*/ 4 h 205"/>
                    <a:gd name="T16" fmla="*/ 3 w 184"/>
                    <a:gd name="T17" fmla="*/ 5 h 205"/>
                    <a:gd name="T18" fmla="*/ 1 w 184"/>
                    <a:gd name="T19" fmla="*/ 7 h 205"/>
                    <a:gd name="T20" fmla="*/ 0 w 184"/>
                    <a:gd name="T21" fmla="*/ 8 h 205"/>
                    <a:gd name="T22" fmla="*/ 0 w 184"/>
                    <a:gd name="T23" fmla="*/ 8 h 205"/>
                    <a:gd name="T24" fmla="*/ 1 w 184"/>
                    <a:gd name="T25" fmla="*/ 10 h 205"/>
                    <a:gd name="T26" fmla="*/ 3 w 184"/>
                    <a:gd name="T27" fmla="*/ 12 h 205"/>
                    <a:gd name="T28" fmla="*/ 8 w 184"/>
                    <a:gd name="T29" fmla="*/ 16 h 205"/>
                    <a:gd name="T30" fmla="*/ 10 w 184"/>
                    <a:gd name="T31" fmla="*/ 17 h 205"/>
                    <a:gd name="T32" fmla="*/ 12 w 184"/>
                    <a:gd name="T33" fmla="*/ 20 h 205"/>
                    <a:gd name="T34" fmla="*/ 14 w 184"/>
                    <a:gd name="T35" fmla="*/ 22 h 205"/>
                    <a:gd name="T36" fmla="*/ 17 w 184"/>
                    <a:gd name="T37" fmla="*/ 24 h 205"/>
                    <a:gd name="T38" fmla="*/ 21 w 184"/>
                    <a:gd name="T39" fmla="*/ 27 h 205"/>
                    <a:gd name="T40" fmla="*/ 22 w 184"/>
                    <a:gd name="T41" fmla="*/ 28 h 205"/>
                    <a:gd name="T42" fmla="*/ 12 w 184"/>
                    <a:gd name="T43" fmla="*/ 30 h 205"/>
                    <a:gd name="T44" fmla="*/ 23 w 184"/>
                    <a:gd name="T45" fmla="*/ 36 h 205"/>
                    <a:gd name="T46" fmla="*/ 34 w 184"/>
                    <a:gd name="T47" fmla="*/ 37 h 205"/>
                    <a:gd name="T48" fmla="*/ 26 w 184"/>
                    <a:gd name="T49" fmla="*/ 45 h 205"/>
                    <a:gd name="T50" fmla="*/ 39 w 184"/>
                    <a:gd name="T51" fmla="*/ 52 h 205"/>
                    <a:gd name="T52" fmla="*/ 46 w 184"/>
                    <a:gd name="T53" fmla="*/ 41 h 205"/>
                    <a:gd name="T54" fmla="*/ 46 w 184"/>
                    <a:gd name="T55" fmla="*/ 40 h 205"/>
                    <a:gd name="T56" fmla="*/ 46 w 184"/>
                    <a:gd name="T57" fmla="*/ 36 h 205"/>
                    <a:gd name="T58" fmla="*/ 44 w 184"/>
                    <a:gd name="T59" fmla="*/ 34 h 205"/>
                    <a:gd name="T60" fmla="*/ 44 w 184"/>
                    <a:gd name="T61" fmla="*/ 32 h 205"/>
                    <a:gd name="T62" fmla="*/ 42 w 184"/>
                    <a:gd name="T63" fmla="*/ 29 h 205"/>
                    <a:gd name="T64" fmla="*/ 40 w 184"/>
                    <a:gd name="T65" fmla="*/ 27 h 205"/>
                    <a:gd name="T66" fmla="*/ 37 w 184"/>
                    <a:gd name="T67" fmla="*/ 24 h 205"/>
                    <a:gd name="T68" fmla="*/ 34 w 184"/>
                    <a:gd name="T69" fmla="*/ 21 h 205"/>
                    <a:gd name="T70" fmla="*/ 31 w 184"/>
                    <a:gd name="T71" fmla="*/ 18 h 205"/>
                    <a:gd name="T72" fmla="*/ 28 w 184"/>
                    <a:gd name="T73" fmla="*/ 16 h 205"/>
                    <a:gd name="T74" fmla="*/ 25 w 184"/>
                    <a:gd name="T75" fmla="*/ 13 h 205"/>
                    <a:gd name="T76" fmla="*/ 23 w 184"/>
                    <a:gd name="T77" fmla="*/ 11 h 205"/>
                    <a:gd name="T78" fmla="*/ 22 w 184"/>
                    <a:gd name="T79" fmla="*/ 10 h 205"/>
                    <a:gd name="T80" fmla="*/ 24 w 184"/>
                    <a:gd name="T81" fmla="*/ 8 h 205"/>
                    <a:gd name="T82" fmla="*/ 29 w 184"/>
                    <a:gd name="T83" fmla="*/ 13 h 205"/>
                    <a:gd name="T84" fmla="*/ 37 w 184"/>
                    <a:gd name="T85" fmla="*/ 13 h 205"/>
                    <a:gd name="T86" fmla="*/ 30 w 184"/>
                    <a:gd name="T87" fmla="*/ 5 h 205"/>
                    <a:gd name="T88" fmla="*/ 20 w 184"/>
                    <a:gd name="T89" fmla="*/ 1 h 205"/>
                    <a:gd name="T90" fmla="*/ 20 w 184"/>
                    <a:gd name="T91" fmla="*/ 1 h 2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5"/>
                    <a:gd name="T140" fmla="*/ 184 w 184"/>
                    <a:gd name="T141" fmla="*/ 205 h 2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5">
                      <a:moveTo>
                        <a:pt x="78" y="2"/>
                      </a:moveTo>
                      <a:lnTo>
                        <a:pt x="76" y="2"/>
                      </a:lnTo>
                      <a:lnTo>
                        <a:pt x="68" y="2"/>
                      </a:lnTo>
                      <a:lnTo>
                        <a:pt x="59" y="0"/>
                      </a:lnTo>
                      <a:lnTo>
                        <a:pt x="46" y="4"/>
                      </a:lnTo>
                      <a:lnTo>
                        <a:pt x="38" y="6"/>
                      </a:lnTo>
                      <a:lnTo>
                        <a:pt x="30" y="11"/>
                      </a:lnTo>
                      <a:lnTo>
                        <a:pt x="21" y="13"/>
                      </a:lnTo>
                      <a:lnTo>
                        <a:pt x="15" y="19"/>
                      </a:lnTo>
                      <a:lnTo>
                        <a:pt x="4" y="26"/>
                      </a:lnTo>
                      <a:lnTo>
                        <a:pt x="0" y="30"/>
                      </a:lnTo>
                      <a:lnTo>
                        <a:pt x="0" y="32"/>
                      </a:lnTo>
                      <a:lnTo>
                        <a:pt x="6" y="38"/>
                      </a:lnTo>
                      <a:lnTo>
                        <a:pt x="15" y="47"/>
                      </a:lnTo>
                      <a:lnTo>
                        <a:pt x="32" y="63"/>
                      </a:lnTo>
                      <a:lnTo>
                        <a:pt x="38" y="68"/>
                      </a:lnTo>
                      <a:lnTo>
                        <a:pt x="48" y="78"/>
                      </a:lnTo>
                      <a:lnTo>
                        <a:pt x="57" y="85"/>
                      </a:lnTo>
                      <a:lnTo>
                        <a:pt x="67" y="93"/>
                      </a:lnTo>
                      <a:lnTo>
                        <a:pt x="82" y="106"/>
                      </a:lnTo>
                      <a:lnTo>
                        <a:pt x="87" y="112"/>
                      </a:lnTo>
                      <a:lnTo>
                        <a:pt x="51" y="118"/>
                      </a:lnTo>
                      <a:lnTo>
                        <a:pt x="89" y="142"/>
                      </a:lnTo>
                      <a:lnTo>
                        <a:pt x="135" y="148"/>
                      </a:lnTo>
                      <a:lnTo>
                        <a:pt x="105" y="180"/>
                      </a:lnTo>
                      <a:lnTo>
                        <a:pt x="156" y="205"/>
                      </a:lnTo>
                      <a:lnTo>
                        <a:pt x="184" y="161"/>
                      </a:lnTo>
                      <a:lnTo>
                        <a:pt x="184" y="158"/>
                      </a:lnTo>
                      <a:lnTo>
                        <a:pt x="181" y="144"/>
                      </a:lnTo>
                      <a:lnTo>
                        <a:pt x="175" y="135"/>
                      </a:lnTo>
                      <a:lnTo>
                        <a:pt x="173" y="127"/>
                      </a:lnTo>
                      <a:lnTo>
                        <a:pt x="165" y="116"/>
                      </a:lnTo>
                      <a:lnTo>
                        <a:pt x="160" y="106"/>
                      </a:lnTo>
                      <a:lnTo>
                        <a:pt x="148" y="93"/>
                      </a:lnTo>
                      <a:lnTo>
                        <a:pt x="135" y="82"/>
                      </a:lnTo>
                      <a:lnTo>
                        <a:pt x="124" y="70"/>
                      </a:lnTo>
                      <a:lnTo>
                        <a:pt x="114" y="61"/>
                      </a:lnTo>
                      <a:lnTo>
                        <a:pt x="103" y="51"/>
                      </a:lnTo>
                      <a:lnTo>
                        <a:pt x="95" y="44"/>
                      </a:lnTo>
                      <a:lnTo>
                        <a:pt x="87" y="40"/>
                      </a:lnTo>
                      <a:lnTo>
                        <a:pt x="99" y="32"/>
                      </a:lnTo>
                      <a:lnTo>
                        <a:pt x="118" y="51"/>
                      </a:lnTo>
                      <a:lnTo>
                        <a:pt x="145" y="49"/>
                      </a:lnTo>
                      <a:lnTo>
                        <a:pt x="120" y="19"/>
                      </a:lnTo>
                      <a:lnTo>
                        <a:pt x="78" y="2"/>
                      </a:lnTo>
                      <a:close/>
                    </a:path>
                  </a:pathLst>
                </a:custGeom>
                <a:solidFill>
                  <a:srgbClr val="A6BF73"/>
                </a:solidFill>
                <a:ln w="9525">
                  <a:noFill/>
                  <a:round/>
                  <a:headEnd/>
                  <a:tailEnd/>
                </a:ln>
              </p:spPr>
              <p:txBody>
                <a:bodyPr/>
                <a:lstStyle/>
                <a:p>
                  <a:endParaRPr lang="en-US"/>
                </a:p>
              </p:txBody>
            </p:sp>
            <p:sp>
              <p:nvSpPr>
                <p:cNvPr id="20677" name="Freeform 190"/>
                <p:cNvSpPr>
                  <a:spLocks/>
                </p:cNvSpPr>
                <p:nvPr/>
              </p:nvSpPr>
              <p:spPr bwMode="auto">
                <a:xfrm>
                  <a:off x="2176" y="2728"/>
                  <a:ext cx="82" cy="165"/>
                </a:xfrm>
                <a:custGeom>
                  <a:avLst/>
                  <a:gdLst>
                    <a:gd name="T0" fmla="*/ 0 w 163"/>
                    <a:gd name="T1" fmla="*/ 0 h 331"/>
                    <a:gd name="T2" fmla="*/ 1 w 163"/>
                    <a:gd name="T3" fmla="*/ 0 h 331"/>
                    <a:gd name="T4" fmla="*/ 3 w 163"/>
                    <a:gd name="T5" fmla="*/ 0 h 331"/>
                    <a:gd name="T6" fmla="*/ 6 w 163"/>
                    <a:gd name="T7" fmla="*/ 2 h 331"/>
                    <a:gd name="T8" fmla="*/ 11 w 163"/>
                    <a:gd name="T9" fmla="*/ 4 h 331"/>
                    <a:gd name="T10" fmla="*/ 13 w 163"/>
                    <a:gd name="T11" fmla="*/ 5 h 331"/>
                    <a:gd name="T12" fmla="*/ 15 w 163"/>
                    <a:gd name="T13" fmla="*/ 8 h 331"/>
                    <a:gd name="T14" fmla="*/ 16 w 163"/>
                    <a:gd name="T15" fmla="*/ 10 h 331"/>
                    <a:gd name="T16" fmla="*/ 18 w 163"/>
                    <a:gd name="T17" fmla="*/ 12 h 331"/>
                    <a:gd name="T18" fmla="*/ 20 w 163"/>
                    <a:gd name="T19" fmla="*/ 16 h 331"/>
                    <a:gd name="T20" fmla="*/ 21 w 163"/>
                    <a:gd name="T21" fmla="*/ 17 h 331"/>
                    <a:gd name="T22" fmla="*/ 16 w 163"/>
                    <a:gd name="T23" fmla="*/ 22 h 331"/>
                    <a:gd name="T24" fmla="*/ 17 w 163"/>
                    <a:gd name="T25" fmla="*/ 22 h 331"/>
                    <a:gd name="T26" fmla="*/ 19 w 163"/>
                    <a:gd name="T27" fmla="*/ 24 h 331"/>
                    <a:gd name="T28" fmla="*/ 20 w 163"/>
                    <a:gd name="T29" fmla="*/ 25 h 331"/>
                    <a:gd name="T30" fmla="*/ 23 w 163"/>
                    <a:gd name="T31" fmla="*/ 28 h 331"/>
                    <a:gd name="T32" fmla="*/ 24 w 163"/>
                    <a:gd name="T33" fmla="*/ 29 h 331"/>
                    <a:gd name="T34" fmla="*/ 25 w 163"/>
                    <a:gd name="T35" fmla="*/ 31 h 331"/>
                    <a:gd name="T36" fmla="*/ 26 w 163"/>
                    <a:gd name="T37" fmla="*/ 33 h 331"/>
                    <a:gd name="T38" fmla="*/ 27 w 163"/>
                    <a:gd name="T39" fmla="*/ 36 h 331"/>
                    <a:gd name="T40" fmla="*/ 28 w 163"/>
                    <a:gd name="T41" fmla="*/ 38 h 331"/>
                    <a:gd name="T42" fmla="*/ 29 w 163"/>
                    <a:gd name="T43" fmla="*/ 41 h 331"/>
                    <a:gd name="T44" fmla="*/ 30 w 163"/>
                    <a:gd name="T45" fmla="*/ 44 h 331"/>
                    <a:gd name="T46" fmla="*/ 32 w 163"/>
                    <a:gd name="T47" fmla="*/ 48 h 331"/>
                    <a:gd name="T48" fmla="*/ 33 w 163"/>
                    <a:gd name="T49" fmla="*/ 51 h 331"/>
                    <a:gd name="T50" fmla="*/ 34 w 163"/>
                    <a:gd name="T51" fmla="*/ 55 h 331"/>
                    <a:gd name="T52" fmla="*/ 35 w 163"/>
                    <a:gd name="T53" fmla="*/ 58 h 331"/>
                    <a:gd name="T54" fmla="*/ 36 w 163"/>
                    <a:gd name="T55" fmla="*/ 61 h 331"/>
                    <a:gd name="T56" fmla="*/ 37 w 163"/>
                    <a:gd name="T57" fmla="*/ 64 h 331"/>
                    <a:gd name="T58" fmla="*/ 38 w 163"/>
                    <a:gd name="T59" fmla="*/ 67 h 331"/>
                    <a:gd name="T60" fmla="*/ 38 w 163"/>
                    <a:gd name="T61" fmla="*/ 69 h 331"/>
                    <a:gd name="T62" fmla="*/ 40 w 163"/>
                    <a:gd name="T63" fmla="*/ 72 h 331"/>
                    <a:gd name="T64" fmla="*/ 40 w 163"/>
                    <a:gd name="T65" fmla="*/ 75 h 331"/>
                    <a:gd name="T66" fmla="*/ 41 w 163"/>
                    <a:gd name="T67" fmla="*/ 77 h 331"/>
                    <a:gd name="T68" fmla="*/ 25 w 163"/>
                    <a:gd name="T69" fmla="*/ 82 h 331"/>
                    <a:gd name="T70" fmla="*/ 25 w 163"/>
                    <a:gd name="T71" fmla="*/ 81 h 331"/>
                    <a:gd name="T72" fmla="*/ 25 w 163"/>
                    <a:gd name="T73" fmla="*/ 80 h 331"/>
                    <a:gd name="T74" fmla="*/ 25 w 163"/>
                    <a:gd name="T75" fmla="*/ 78 h 331"/>
                    <a:gd name="T76" fmla="*/ 25 w 163"/>
                    <a:gd name="T77" fmla="*/ 75 h 331"/>
                    <a:gd name="T78" fmla="*/ 24 w 163"/>
                    <a:gd name="T79" fmla="*/ 72 h 331"/>
                    <a:gd name="T80" fmla="*/ 24 w 163"/>
                    <a:gd name="T81" fmla="*/ 70 h 331"/>
                    <a:gd name="T82" fmla="*/ 24 w 163"/>
                    <a:gd name="T83" fmla="*/ 68 h 331"/>
                    <a:gd name="T84" fmla="*/ 24 w 163"/>
                    <a:gd name="T85" fmla="*/ 66 h 331"/>
                    <a:gd name="T86" fmla="*/ 23 w 163"/>
                    <a:gd name="T87" fmla="*/ 63 h 331"/>
                    <a:gd name="T88" fmla="*/ 23 w 163"/>
                    <a:gd name="T89" fmla="*/ 60 h 331"/>
                    <a:gd name="T90" fmla="*/ 22 w 163"/>
                    <a:gd name="T91" fmla="*/ 58 h 331"/>
                    <a:gd name="T92" fmla="*/ 21 w 163"/>
                    <a:gd name="T93" fmla="*/ 55 h 331"/>
                    <a:gd name="T94" fmla="*/ 20 w 163"/>
                    <a:gd name="T95" fmla="*/ 51 h 331"/>
                    <a:gd name="T96" fmla="*/ 19 w 163"/>
                    <a:gd name="T97" fmla="*/ 48 h 331"/>
                    <a:gd name="T98" fmla="*/ 18 w 163"/>
                    <a:gd name="T99" fmla="*/ 45 h 331"/>
                    <a:gd name="T100" fmla="*/ 17 w 163"/>
                    <a:gd name="T101" fmla="*/ 41 h 331"/>
                    <a:gd name="T102" fmla="*/ 15 w 163"/>
                    <a:gd name="T103" fmla="*/ 38 h 331"/>
                    <a:gd name="T104" fmla="*/ 15 w 163"/>
                    <a:gd name="T105" fmla="*/ 35 h 331"/>
                    <a:gd name="T106" fmla="*/ 13 w 163"/>
                    <a:gd name="T107" fmla="*/ 31 h 331"/>
                    <a:gd name="T108" fmla="*/ 12 w 163"/>
                    <a:gd name="T109" fmla="*/ 29 h 331"/>
                    <a:gd name="T110" fmla="*/ 11 w 163"/>
                    <a:gd name="T111" fmla="*/ 25 h 331"/>
                    <a:gd name="T112" fmla="*/ 10 w 163"/>
                    <a:gd name="T113" fmla="*/ 23 h 331"/>
                    <a:gd name="T114" fmla="*/ 8 w 163"/>
                    <a:gd name="T115" fmla="*/ 20 h 331"/>
                    <a:gd name="T116" fmla="*/ 8 w 163"/>
                    <a:gd name="T117" fmla="*/ 19 h 331"/>
                    <a:gd name="T118" fmla="*/ 6 w 163"/>
                    <a:gd name="T119" fmla="*/ 16 h 331"/>
                    <a:gd name="T120" fmla="*/ 6 w 163"/>
                    <a:gd name="T121" fmla="*/ 15 h 331"/>
                    <a:gd name="T122" fmla="*/ 0 w 163"/>
                    <a:gd name="T123" fmla="*/ 0 h 331"/>
                    <a:gd name="T124" fmla="*/ 0 w 163"/>
                    <a:gd name="T125" fmla="*/ 0 h 33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1"/>
                    <a:gd name="T191" fmla="*/ 163 w 163"/>
                    <a:gd name="T192" fmla="*/ 331 h 331"/>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1">
                      <a:moveTo>
                        <a:pt x="0" y="0"/>
                      </a:moveTo>
                      <a:lnTo>
                        <a:pt x="1" y="0"/>
                      </a:lnTo>
                      <a:lnTo>
                        <a:pt x="11" y="2"/>
                      </a:lnTo>
                      <a:lnTo>
                        <a:pt x="24" y="8"/>
                      </a:lnTo>
                      <a:lnTo>
                        <a:pt x="41" y="19"/>
                      </a:lnTo>
                      <a:lnTo>
                        <a:pt x="49" y="23"/>
                      </a:lnTo>
                      <a:lnTo>
                        <a:pt x="57" y="32"/>
                      </a:lnTo>
                      <a:lnTo>
                        <a:pt x="62" y="40"/>
                      </a:lnTo>
                      <a:lnTo>
                        <a:pt x="70" y="49"/>
                      </a:lnTo>
                      <a:lnTo>
                        <a:pt x="79" y="65"/>
                      </a:lnTo>
                      <a:lnTo>
                        <a:pt x="83" y="70"/>
                      </a:lnTo>
                      <a:lnTo>
                        <a:pt x="62" y="91"/>
                      </a:lnTo>
                      <a:lnTo>
                        <a:pt x="66" y="91"/>
                      </a:lnTo>
                      <a:lnTo>
                        <a:pt x="76" y="99"/>
                      </a:lnTo>
                      <a:lnTo>
                        <a:pt x="79" y="103"/>
                      </a:lnTo>
                      <a:lnTo>
                        <a:pt x="89" y="112"/>
                      </a:lnTo>
                      <a:lnTo>
                        <a:pt x="93" y="118"/>
                      </a:lnTo>
                      <a:lnTo>
                        <a:pt x="98" y="125"/>
                      </a:lnTo>
                      <a:lnTo>
                        <a:pt x="102" y="133"/>
                      </a:lnTo>
                      <a:lnTo>
                        <a:pt x="108" y="144"/>
                      </a:lnTo>
                      <a:lnTo>
                        <a:pt x="110" y="154"/>
                      </a:lnTo>
                      <a:lnTo>
                        <a:pt x="115" y="165"/>
                      </a:lnTo>
                      <a:lnTo>
                        <a:pt x="119" y="179"/>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1"/>
                      </a:lnTo>
                      <a:lnTo>
                        <a:pt x="98" y="327"/>
                      </a:lnTo>
                      <a:lnTo>
                        <a:pt x="98" y="321"/>
                      </a:lnTo>
                      <a:lnTo>
                        <a:pt x="98" y="312"/>
                      </a:lnTo>
                      <a:lnTo>
                        <a:pt x="98" y="300"/>
                      </a:lnTo>
                      <a:lnTo>
                        <a:pt x="96" y="291"/>
                      </a:lnTo>
                      <a:lnTo>
                        <a:pt x="95" y="281"/>
                      </a:lnTo>
                      <a:lnTo>
                        <a:pt x="93" y="272"/>
                      </a:lnTo>
                      <a:lnTo>
                        <a:pt x="93" y="264"/>
                      </a:lnTo>
                      <a:lnTo>
                        <a:pt x="91" y="253"/>
                      </a:lnTo>
                      <a:lnTo>
                        <a:pt x="89" y="243"/>
                      </a:lnTo>
                      <a:lnTo>
                        <a:pt x="85" y="232"/>
                      </a:lnTo>
                      <a:lnTo>
                        <a:pt x="83" y="220"/>
                      </a:lnTo>
                      <a:lnTo>
                        <a:pt x="79" y="207"/>
                      </a:lnTo>
                      <a:lnTo>
                        <a:pt x="74" y="194"/>
                      </a:lnTo>
                      <a:lnTo>
                        <a:pt x="70" y="181"/>
                      </a:lnTo>
                      <a:lnTo>
                        <a:pt x="66" y="167"/>
                      </a:lnTo>
                      <a:lnTo>
                        <a:pt x="60" y="152"/>
                      </a:lnTo>
                      <a:lnTo>
                        <a:pt x="57" y="141"/>
                      </a:lnTo>
                      <a:lnTo>
                        <a:pt x="51" y="127"/>
                      </a:lnTo>
                      <a:lnTo>
                        <a:pt x="47" y="116"/>
                      </a:lnTo>
                      <a:lnTo>
                        <a:pt x="41" y="103"/>
                      </a:lnTo>
                      <a:lnTo>
                        <a:pt x="38" y="93"/>
                      </a:lnTo>
                      <a:lnTo>
                        <a:pt x="32" y="82"/>
                      </a:lnTo>
                      <a:lnTo>
                        <a:pt x="30" y="76"/>
                      </a:lnTo>
                      <a:lnTo>
                        <a:pt x="24" y="65"/>
                      </a:lnTo>
                      <a:lnTo>
                        <a:pt x="24" y="61"/>
                      </a:lnTo>
                      <a:lnTo>
                        <a:pt x="0" y="0"/>
                      </a:lnTo>
                      <a:close/>
                    </a:path>
                  </a:pathLst>
                </a:custGeom>
                <a:solidFill>
                  <a:srgbClr val="A6BF73"/>
                </a:solidFill>
                <a:ln w="9525">
                  <a:noFill/>
                  <a:round/>
                  <a:headEnd/>
                  <a:tailEnd/>
                </a:ln>
              </p:spPr>
              <p:txBody>
                <a:bodyPr/>
                <a:lstStyle/>
                <a:p>
                  <a:endParaRPr lang="en-US"/>
                </a:p>
              </p:txBody>
            </p:sp>
            <p:sp>
              <p:nvSpPr>
                <p:cNvPr id="20678" name="Freeform 191"/>
                <p:cNvSpPr>
                  <a:spLocks/>
                </p:cNvSpPr>
                <p:nvPr/>
              </p:nvSpPr>
              <p:spPr bwMode="auto">
                <a:xfrm>
                  <a:off x="2107" y="2538"/>
                  <a:ext cx="63" cy="60"/>
                </a:xfrm>
                <a:custGeom>
                  <a:avLst/>
                  <a:gdLst>
                    <a:gd name="T0" fmla="*/ 20 w 125"/>
                    <a:gd name="T1" fmla="*/ 2 h 120"/>
                    <a:gd name="T2" fmla="*/ 8 w 125"/>
                    <a:gd name="T3" fmla="*/ 0 h 120"/>
                    <a:gd name="T4" fmla="*/ 3 w 125"/>
                    <a:gd name="T5" fmla="*/ 2 h 120"/>
                    <a:gd name="T6" fmla="*/ 0 w 125"/>
                    <a:gd name="T7" fmla="*/ 10 h 120"/>
                    <a:gd name="T8" fmla="*/ 8 w 125"/>
                    <a:gd name="T9" fmla="*/ 26 h 120"/>
                    <a:gd name="T10" fmla="*/ 14 w 125"/>
                    <a:gd name="T11" fmla="*/ 25 h 120"/>
                    <a:gd name="T12" fmla="*/ 17 w 125"/>
                    <a:gd name="T13" fmla="*/ 29 h 120"/>
                    <a:gd name="T14" fmla="*/ 32 w 125"/>
                    <a:gd name="T15" fmla="*/ 30 h 120"/>
                    <a:gd name="T16" fmla="*/ 20 w 125"/>
                    <a:gd name="T17" fmla="*/ 2 h 120"/>
                    <a:gd name="T18" fmla="*/ 20 w 125"/>
                    <a:gd name="T19" fmla="*/ 2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4"/>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20679" name="Freeform 192"/>
                <p:cNvSpPr>
                  <a:spLocks/>
                </p:cNvSpPr>
                <p:nvPr/>
              </p:nvSpPr>
              <p:spPr bwMode="auto">
                <a:xfrm>
                  <a:off x="2117" y="2538"/>
                  <a:ext cx="64" cy="69"/>
                </a:xfrm>
                <a:custGeom>
                  <a:avLst/>
                  <a:gdLst>
                    <a:gd name="T0" fmla="*/ 9 w 127"/>
                    <a:gd name="T1" fmla="*/ 0 h 137"/>
                    <a:gd name="T2" fmla="*/ 7 w 127"/>
                    <a:gd name="T3" fmla="*/ 6 h 137"/>
                    <a:gd name="T4" fmla="*/ 1 w 127"/>
                    <a:gd name="T5" fmla="*/ 3 h 137"/>
                    <a:gd name="T6" fmla="*/ 0 w 127"/>
                    <a:gd name="T7" fmla="*/ 12 h 137"/>
                    <a:gd name="T8" fmla="*/ 6 w 127"/>
                    <a:gd name="T9" fmla="*/ 13 h 137"/>
                    <a:gd name="T10" fmla="*/ 7 w 127"/>
                    <a:gd name="T11" fmla="*/ 23 h 137"/>
                    <a:gd name="T12" fmla="*/ 18 w 127"/>
                    <a:gd name="T13" fmla="*/ 22 h 137"/>
                    <a:gd name="T14" fmla="*/ 17 w 127"/>
                    <a:gd name="T15" fmla="*/ 29 h 137"/>
                    <a:gd name="T16" fmla="*/ 32 w 127"/>
                    <a:gd name="T17" fmla="*/ 35 h 137"/>
                    <a:gd name="T18" fmla="*/ 22 w 127"/>
                    <a:gd name="T19" fmla="*/ 14 h 137"/>
                    <a:gd name="T20" fmla="*/ 15 w 127"/>
                    <a:gd name="T21" fmla="*/ 2 h 137"/>
                    <a:gd name="T22" fmla="*/ 9 w 127"/>
                    <a:gd name="T23" fmla="*/ 0 h 137"/>
                    <a:gd name="T24" fmla="*/ 9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1"/>
                      </a:lnTo>
                      <a:lnTo>
                        <a:pt x="0" y="47"/>
                      </a:lnTo>
                      <a:lnTo>
                        <a:pt x="24" y="51"/>
                      </a:lnTo>
                      <a:lnTo>
                        <a:pt x="26" y="89"/>
                      </a:lnTo>
                      <a:lnTo>
                        <a:pt x="72" y="87"/>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20680" name="Freeform 193"/>
                <p:cNvSpPr>
                  <a:spLocks/>
                </p:cNvSpPr>
                <p:nvPr/>
              </p:nvSpPr>
              <p:spPr bwMode="auto">
                <a:xfrm>
                  <a:off x="2104" y="2502"/>
                  <a:ext cx="47" cy="29"/>
                </a:xfrm>
                <a:custGeom>
                  <a:avLst/>
                  <a:gdLst>
                    <a:gd name="T0" fmla="*/ 0 w 93"/>
                    <a:gd name="T1" fmla="*/ 10 h 57"/>
                    <a:gd name="T2" fmla="*/ 0 w 93"/>
                    <a:gd name="T3" fmla="*/ 9 h 57"/>
                    <a:gd name="T4" fmla="*/ 0 w 93"/>
                    <a:gd name="T5" fmla="*/ 8 h 57"/>
                    <a:gd name="T6" fmla="*/ 1 w 93"/>
                    <a:gd name="T7" fmla="*/ 7 h 57"/>
                    <a:gd name="T8" fmla="*/ 2 w 93"/>
                    <a:gd name="T9" fmla="*/ 5 h 57"/>
                    <a:gd name="T10" fmla="*/ 4 w 93"/>
                    <a:gd name="T11" fmla="*/ 3 h 57"/>
                    <a:gd name="T12" fmla="*/ 7 w 93"/>
                    <a:gd name="T13" fmla="*/ 2 h 57"/>
                    <a:gd name="T14" fmla="*/ 8 w 93"/>
                    <a:gd name="T15" fmla="*/ 0 h 57"/>
                    <a:gd name="T16" fmla="*/ 9 w 93"/>
                    <a:gd name="T17" fmla="*/ 0 h 57"/>
                    <a:gd name="T18" fmla="*/ 8 w 93"/>
                    <a:gd name="T19" fmla="*/ 6 h 57"/>
                    <a:gd name="T20" fmla="*/ 8 w 93"/>
                    <a:gd name="T21" fmla="*/ 10 h 57"/>
                    <a:gd name="T22" fmla="*/ 17 w 93"/>
                    <a:gd name="T23" fmla="*/ 10 h 57"/>
                    <a:gd name="T24" fmla="*/ 24 w 93"/>
                    <a:gd name="T25" fmla="*/ 15 h 57"/>
                    <a:gd name="T26" fmla="*/ 11 w 93"/>
                    <a:gd name="T27" fmla="*/ 12 h 57"/>
                    <a:gd name="T28" fmla="*/ 4 w 93"/>
                    <a:gd name="T29" fmla="*/ 13 h 57"/>
                    <a:gd name="T30" fmla="*/ 0 w 93"/>
                    <a:gd name="T31" fmla="*/ 10 h 57"/>
                    <a:gd name="T32" fmla="*/ 0 w 93"/>
                    <a:gd name="T33" fmla="*/ 10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6"/>
                      </a:lnTo>
                      <a:lnTo>
                        <a:pt x="6" y="19"/>
                      </a:lnTo>
                      <a:lnTo>
                        <a:pt x="15" y="9"/>
                      </a:lnTo>
                      <a:lnTo>
                        <a:pt x="25" y="5"/>
                      </a:lnTo>
                      <a:lnTo>
                        <a:pt x="32" y="0"/>
                      </a:lnTo>
                      <a:lnTo>
                        <a:pt x="36" y="0"/>
                      </a:lnTo>
                      <a:lnTo>
                        <a:pt x="30" y="21"/>
                      </a:lnTo>
                      <a:lnTo>
                        <a:pt x="30" y="38"/>
                      </a:lnTo>
                      <a:lnTo>
                        <a:pt x="65" y="40"/>
                      </a:lnTo>
                      <a:lnTo>
                        <a:pt x="93" y="57"/>
                      </a:lnTo>
                      <a:lnTo>
                        <a:pt x="44" y="47"/>
                      </a:lnTo>
                      <a:lnTo>
                        <a:pt x="15" y="49"/>
                      </a:lnTo>
                      <a:lnTo>
                        <a:pt x="0" y="40"/>
                      </a:lnTo>
                      <a:close/>
                    </a:path>
                  </a:pathLst>
                </a:custGeom>
                <a:solidFill>
                  <a:srgbClr val="756969"/>
                </a:solidFill>
                <a:ln w="9525">
                  <a:noFill/>
                  <a:round/>
                  <a:headEnd/>
                  <a:tailEnd/>
                </a:ln>
              </p:spPr>
              <p:txBody>
                <a:bodyPr/>
                <a:lstStyle/>
                <a:p>
                  <a:endParaRPr lang="en-US"/>
                </a:p>
              </p:txBody>
            </p:sp>
            <p:sp>
              <p:nvSpPr>
                <p:cNvPr id="20681" name="Freeform 194"/>
                <p:cNvSpPr>
                  <a:spLocks/>
                </p:cNvSpPr>
                <p:nvPr/>
              </p:nvSpPr>
              <p:spPr bwMode="auto">
                <a:xfrm>
                  <a:off x="2352" y="2828"/>
                  <a:ext cx="49" cy="72"/>
                </a:xfrm>
                <a:custGeom>
                  <a:avLst/>
                  <a:gdLst>
                    <a:gd name="T0" fmla="*/ 2 w 97"/>
                    <a:gd name="T1" fmla="*/ 24 h 145"/>
                    <a:gd name="T2" fmla="*/ 2 w 97"/>
                    <a:gd name="T3" fmla="*/ 22 h 145"/>
                    <a:gd name="T4" fmla="*/ 1 w 97"/>
                    <a:gd name="T5" fmla="*/ 19 h 145"/>
                    <a:gd name="T6" fmla="*/ 1 w 97"/>
                    <a:gd name="T7" fmla="*/ 17 h 145"/>
                    <a:gd name="T8" fmla="*/ 0 w 97"/>
                    <a:gd name="T9" fmla="*/ 15 h 145"/>
                    <a:gd name="T10" fmla="*/ 0 w 97"/>
                    <a:gd name="T11" fmla="*/ 13 h 145"/>
                    <a:gd name="T12" fmla="*/ 0 w 97"/>
                    <a:gd name="T13" fmla="*/ 11 h 145"/>
                    <a:gd name="T14" fmla="*/ 0 w 97"/>
                    <a:gd name="T15" fmla="*/ 7 h 145"/>
                    <a:gd name="T16" fmla="*/ 2 w 97"/>
                    <a:gd name="T17" fmla="*/ 4 h 145"/>
                    <a:gd name="T18" fmla="*/ 4 w 97"/>
                    <a:gd name="T19" fmla="*/ 2 h 145"/>
                    <a:gd name="T20" fmla="*/ 7 w 97"/>
                    <a:gd name="T21" fmla="*/ 1 h 145"/>
                    <a:gd name="T22" fmla="*/ 9 w 97"/>
                    <a:gd name="T23" fmla="*/ 0 h 145"/>
                    <a:gd name="T24" fmla="*/ 12 w 97"/>
                    <a:gd name="T25" fmla="*/ 1 h 145"/>
                    <a:gd name="T26" fmla="*/ 15 w 97"/>
                    <a:gd name="T27" fmla="*/ 3 h 145"/>
                    <a:gd name="T28" fmla="*/ 18 w 97"/>
                    <a:gd name="T29" fmla="*/ 6 h 145"/>
                    <a:gd name="T30" fmla="*/ 19 w 97"/>
                    <a:gd name="T31" fmla="*/ 7 h 145"/>
                    <a:gd name="T32" fmla="*/ 20 w 97"/>
                    <a:gd name="T33" fmla="*/ 9 h 145"/>
                    <a:gd name="T34" fmla="*/ 22 w 97"/>
                    <a:gd name="T35" fmla="*/ 11 h 145"/>
                    <a:gd name="T36" fmla="*/ 23 w 97"/>
                    <a:gd name="T37" fmla="*/ 14 h 145"/>
                    <a:gd name="T38" fmla="*/ 23 w 97"/>
                    <a:gd name="T39" fmla="*/ 15 h 145"/>
                    <a:gd name="T40" fmla="*/ 24 w 97"/>
                    <a:gd name="T41" fmla="*/ 18 h 145"/>
                    <a:gd name="T42" fmla="*/ 25 w 97"/>
                    <a:gd name="T43" fmla="*/ 20 h 145"/>
                    <a:gd name="T44" fmla="*/ 25 w 97"/>
                    <a:gd name="T45" fmla="*/ 23 h 145"/>
                    <a:gd name="T46" fmla="*/ 24 w 97"/>
                    <a:gd name="T47" fmla="*/ 27 h 145"/>
                    <a:gd name="T48" fmla="*/ 22 w 97"/>
                    <a:gd name="T49" fmla="*/ 30 h 145"/>
                    <a:gd name="T50" fmla="*/ 19 w 97"/>
                    <a:gd name="T51" fmla="*/ 33 h 145"/>
                    <a:gd name="T52" fmla="*/ 17 w 97"/>
                    <a:gd name="T53" fmla="*/ 35 h 145"/>
                    <a:gd name="T54" fmla="*/ 14 w 97"/>
                    <a:gd name="T55" fmla="*/ 36 h 145"/>
                    <a:gd name="T56" fmla="*/ 11 w 97"/>
                    <a:gd name="T57" fmla="*/ 36 h 145"/>
                    <a:gd name="T58" fmla="*/ 9 w 97"/>
                    <a:gd name="T59" fmla="*/ 34 h 145"/>
                    <a:gd name="T60" fmla="*/ 7 w 97"/>
                    <a:gd name="T61" fmla="*/ 33 h 145"/>
                    <a:gd name="T62" fmla="*/ 5 w 97"/>
                    <a:gd name="T63" fmla="*/ 30 h 145"/>
                    <a:gd name="T64" fmla="*/ 4 w 97"/>
                    <a:gd name="T65" fmla="*/ 27 h 145"/>
                    <a:gd name="T66" fmla="*/ 2 w 97"/>
                    <a:gd name="T67" fmla="*/ 24 h 145"/>
                    <a:gd name="T68" fmla="*/ 2 w 97"/>
                    <a:gd name="T69" fmla="*/ 24 h 145"/>
                    <a:gd name="T70" fmla="*/ 2 w 97"/>
                    <a:gd name="T71" fmla="*/ 24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4"/>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6"/>
                      </a:lnTo>
                      <a:lnTo>
                        <a:pt x="91" y="63"/>
                      </a:lnTo>
                      <a:lnTo>
                        <a:pt x="95" y="73"/>
                      </a:lnTo>
                      <a:lnTo>
                        <a:pt x="97" y="82"/>
                      </a:lnTo>
                      <a:lnTo>
                        <a:pt x="97" y="92"/>
                      </a:lnTo>
                      <a:lnTo>
                        <a:pt x="93" y="109"/>
                      </a:lnTo>
                      <a:lnTo>
                        <a:pt x="86" y="122"/>
                      </a:lnTo>
                      <a:lnTo>
                        <a:pt x="76" y="135"/>
                      </a:lnTo>
                      <a:lnTo>
                        <a:pt x="67" y="143"/>
                      </a:lnTo>
                      <a:lnTo>
                        <a:pt x="55" y="145"/>
                      </a:lnTo>
                      <a:lnTo>
                        <a:pt x="44" y="145"/>
                      </a:lnTo>
                      <a:lnTo>
                        <a:pt x="34" y="139"/>
                      </a:lnTo>
                      <a:lnTo>
                        <a:pt x="27" y="132"/>
                      </a:lnTo>
                      <a:lnTo>
                        <a:pt x="17" y="120"/>
                      </a:lnTo>
                      <a:lnTo>
                        <a:pt x="13" y="111"/>
                      </a:lnTo>
                      <a:lnTo>
                        <a:pt x="8" y="99"/>
                      </a:lnTo>
                      <a:lnTo>
                        <a:pt x="8" y="97"/>
                      </a:lnTo>
                      <a:close/>
                    </a:path>
                  </a:pathLst>
                </a:custGeom>
                <a:solidFill>
                  <a:srgbClr val="1A1A1A"/>
                </a:solidFill>
                <a:ln w="9525">
                  <a:noFill/>
                  <a:round/>
                  <a:headEnd/>
                  <a:tailEnd/>
                </a:ln>
              </p:spPr>
              <p:txBody>
                <a:bodyPr/>
                <a:lstStyle/>
                <a:p>
                  <a:endParaRPr lang="en-US"/>
                </a:p>
              </p:txBody>
            </p:sp>
            <p:sp>
              <p:nvSpPr>
                <p:cNvPr id="20682" name="Freeform 195"/>
                <p:cNvSpPr>
                  <a:spLocks/>
                </p:cNvSpPr>
                <p:nvPr/>
              </p:nvSpPr>
              <p:spPr bwMode="auto">
                <a:xfrm>
                  <a:off x="2223" y="2475"/>
                  <a:ext cx="211" cy="414"/>
                </a:xfrm>
                <a:custGeom>
                  <a:avLst/>
                  <a:gdLst>
                    <a:gd name="T0" fmla="*/ 0 w 422"/>
                    <a:gd name="T1" fmla="*/ 0 h 828"/>
                    <a:gd name="T2" fmla="*/ 38 w 422"/>
                    <a:gd name="T3" fmla="*/ 9 h 828"/>
                    <a:gd name="T4" fmla="*/ 58 w 422"/>
                    <a:gd name="T5" fmla="*/ 50 h 828"/>
                    <a:gd name="T6" fmla="*/ 44 w 422"/>
                    <a:gd name="T7" fmla="*/ 60 h 828"/>
                    <a:gd name="T8" fmla="*/ 69 w 422"/>
                    <a:gd name="T9" fmla="*/ 121 h 828"/>
                    <a:gd name="T10" fmla="*/ 82 w 422"/>
                    <a:gd name="T11" fmla="*/ 123 h 828"/>
                    <a:gd name="T12" fmla="*/ 106 w 422"/>
                    <a:gd name="T13" fmla="*/ 186 h 828"/>
                    <a:gd name="T14" fmla="*/ 66 w 422"/>
                    <a:gd name="T15" fmla="*/ 207 h 828"/>
                    <a:gd name="T16" fmla="*/ 22 w 422"/>
                    <a:gd name="T17" fmla="*/ 144 h 828"/>
                    <a:gd name="T18" fmla="*/ 0 w 422"/>
                    <a:gd name="T19" fmla="*/ 0 h 828"/>
                    <a:gd name="T20" fmla="*/ 0 w 422"/>
                    <a:gd name="T21" fmla="*/ 0 h 8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8"/>
                    <a:gd name="T35" fmla="*/ 422 w 422"/>
                    <a:gd name="T36" fmla="*/ 828 h 8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8">
                      <a:moveTo>
                        <a:pt x="0" y="0"/>
                      </a:moveTo>
                      <a:lnTo>
                        <a:pt x="150" y="36"/>
                      </a:lnTo>
                      <a:lnTo>
                        <a:pt x="235" y="199"/>
                      </a:lnTo>
                      <a:lnTo>
                        <a:pt x="176" y="243"/>
                      </a:lnTo>
                      <a:lnTo>
                        <a:pt x="273" y="484"/>
                      </a:lnTo>
                      <a:lnTo>
                        <a:pt x="325" y="494"/>
                      </a:lnTo>
                      <a:lnTo>
                        <a:pt x="422" y="743"/>
                      </a:lnTo>
                      <a:lnTo>
                        <a:pt x="264" y="828"/>
                      </a:lnTo>
                      <a:lnTo>
                        <a:pt x="85" y="575"/>
                      </a:lnTo>
                      <a:lnTo>
                        <a:pt x="0" y="0"/>
                      </a:lnTo>
                      <a:close/>
                    </a:path>
                  </a:pathLst>
                </a:custGeom>
                <a:solidFill>
                  <a:srgbClr val="CC804D"/>
                </a:solidFill>
                <a:ln w="9525">
                  <a:noFill/>
                  <a:round/>
                  <a:headEnd/>
                  <a:tailEnd/>
                </a:ln>
              </p:spPr>
              <p:txBody>
                <a:bodyPr/>
                <a:lstStyle/>
                <a:p>
                  <a:endParaRPr lang="en-US"/>
                </a:p>
              </p:txBody>
            </p:sp>
            <p:sp>
              <p:nvSpPr>
                <p:cNvPr id="20683" name="Freeform 196"/>
                <p:cNvSpPr>
                  <a:spLocks/>
                </p:cNvSpPr>
                <p:nvPr/>
              </p:nvSpPr>
              <p:spPr bwMode="auto">
                <a:xfrm>
                  <a:off x="2142" y="2472"/>
                  <a:ext cx="215" cy="427"/>
                </a:xfrm>
                <a:custGeom>
                  <a:avLst/>
                  <a:gdLst>
                    <a:gd name="T0" fmla="*/ 0 w 430"/>
                    <a:gd name="T1" fmla="*/ 28 h 855"/>
                    <a:gd name="T2" fmla="*/ 23 w 430"/>
                    <a:gd name="T3" fmla="*/ 85 h 855"/>
                    <a:gd name="T4" fmla="*/ 27 w 430"/>
                    <a:gd name="T5" fmla="*/ 85 h 855"/>
                    <a:gd name="T6" fmla="*/ 50 w 430"/>
                    <a:gd name="T7" fmla="*/ 143 h 855"/>
                    <a:gd name="T8" fmla="*/ 72 w 430"/>
                    <a:gd name="T9" fmla="*/ 213 h 855"/>
                    <a:gd name="T10" fmla="*/ 108 w 430"/>
                    <a:gd name="T11" fmla="*/ 209 h 855"/>
                    <a:gd name="T12" fmla="*/ 85 w 430"/>
                    <a:gd name="T13" fmla="*/ 132 h 855"/>
                    <a:gd name="T14" fmla="*/ 76 w 430"/>
                    <a:gd name="T15" fmla="*/ 134 h 855"/>
                    <a:gd name="T16" fmla="*/ 57 w 430"/>
                    <a:gd name="T17" fmla="*/ 70 h 855"/>
                    <a:gd name="T18" fmla="*/ 89 w 430"/>
                    <a:gd name="T19" fmla="*/ 68 h 855"/>
                    <a:gd name="T20" fmla="*/ 87 w 430"/>
                    <a:gd name="T21" fmla="*/ 64 h 855"/>
                    <a:gd name="T22" fmla="*/ 100 w 430"/>
                    <a:gd name="T23" fmla="*/ 52 h 855"/>
                    <a:gd name="T24" fmla="*/ 63 w 430"/>
                    <a:gd name="T25" fmla="*/ 49 h 855"/>
                    <a:gd name="T26" fmla="*/ 41 w 430"/>
                    <a:gd name="T27" fmla="*/ 0 h 855"/>
                    <a:gd name="T28" fmla="*/ 0 w 430"/>
                    <a:gd name="T29" fmla="*/ 28 h 855"/>
                    <a:gd name="T30" fmla="*/ 0 w 430"/>
                    <a:gd name="T31" fmla="*/ 28 h 8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5"/>
                    <a:gd name="T50" fmla="*/ 430 w 430"/>
                    <a:gd name="T51" fmla="*/ 855 h 85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5">
                      <a:moveTo>
                        <a:pt x="0" y="112"/>
                      </a:moveTo>
                      <a:lnTo>
                        <a:pt x="89" y="342"/>
                      </a:lnTo>
                      <a:lnTo>
                        <a:pt x="105" y="340"/>
                      </a:lnTo>
                      <a:lnTo>
                        <a:pt x="198" y="572"/>
                      </a:lnTo>
                      <a:lnTo>
                        <a:pt x="287" y="855"/>
                      </a:lnTo>
                      <a:lnTo>
                        <a:pt x="430" y="836"/>
                      </a:lnTo>
                      <a:lnTo>
                        <a:pt x="337" y="530"/>
                      </a:lnTo>
                      <a:lnTo>
                        <a:pt x="304" y="536"/>
                      </a:lnTo>
                      <a:lnTo>
                        <a:pt x="228" y="281"/>
                      </a:lnTo>
                      <a:lnTo>
                        <a:pt x="354" y="274"/>
                      </a:lnTo>
                      <a:lnTo>
                        <a:pt x="348" y="256"/>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20684" name="Freeform 197"/>
                <p:cNvSpPr>
                  <a:spLocks/>
                </p:cNvSpPr>
                <p:nvPr/>
              </p:nvSpPr>
              <p:spPr bwMode="auto">
                <a:xfrm>
                  <a:off x="2275" y="2858"/>
                  <a:ext cx="49" cy="71"/>
                </a:xfrm>
                <a:custGeom>
                  <a:avLst/>
                  <a:gdLst>
                    <a:gd name="T0" fmla="*/ 3 w 97"/>
                    <a:gd name="T1" fmla="*/ 23 h 143"/>
                    <a:gd name="T2" fmla="*/ 2 w 97"/>
                    <a:gd name="T3" fmla="*/ 22 h 143"/>
                    <a:gd name="T4" fmla="*/ 1 w 97"/>
                    <a:gd name="T5" fmla="*/ 19 h 143"/>
                    <a:gd name="T6" fmla="*/ 1 w 97"/>
                    <a:gd name="T7" fmla="*/ 17 h 143"/>
                    <a:gd name="T8" fmla="*/ 0 w 97"/>
                    <a:gd name="T9" fmla="*/ 15 h 143"/>
                    <a:gd name="T10" fmla="*/ 0 w 97"/>
                    <a:gd name="T11" fmla="*/ 13 h 143"/>
                    <a:gd name="T12" fmla="*/ 0 w 97"/>
                    <a:gd name="T13" fmla="*/ 11 h 143"/>
                    <a:gd name="T14" fmla="*/ 0 w 97"/>
                    <a:gd name="T15" fmla="*/ 7 h 143"/>
                    <a:gd name="T16" fmla="*/ 1 w 97"/>
                    <a:gd name="T17" fmla="*/ 4 h 143"/>
                    <a:gd name="T18" fmla="*/ 3 w 97"/>
                    <a:gd name="T19" fmla="*/ 2 h 143"/>
                    <a:gd name="T20" fmla="*/ 6 w 97"/>
                    <a:gd name="T21" fmla="*/ 0 h 143"/>
                    <a:gd name="T22" fmla="*/ 8 w 97"/>
                    <a:gd name="T23" fmla="*/ 0 h 143"/>
                    <a:gd name="T24" fmla="*/ 12 w 97"/>
                    <a:gd name="T25" fmla="*/ 0 h 143"/>
                    <a:gd name="T26" fmla="*/ 15 w 97"/>
                    <a:gd name="T27" fmla="*/ 2 h 143"/>
                    <a:gd name="T28" fmla="*/ 18 w 97"/>
                    <a:gd name="T29" fmla="*/ 5 h 143"/>
                    <a:gd name="T30" fmla="*/ 20 w 97"/>
                    <a:gd name="T31" fmla="*/ 9 h 143"/>
                    <a:gd name="T32" fmla="*/ 23 w 97"/>
                    <a:gd name="T33" fmla="*/ 13 h 143"/>
                    <a:gd name="T34" fmla="*/ 23 w 97"/>
                    <a:gd name="T35" fmla="*/ 15 h 143"/>
                    <a:gd name="T36" fmla="*/ 24 w 97"/>
                    <a:gd name="T37" fmla="*/ 17 h 143"/>
                    <a:gd name="T38" fmla="*/ 24 w 97"/>
                    <a:gd name="T39" fmla="*/ 20 h 143"/>
                    <a:gd name="T40" fmla="*/ 25 w 97"/>
                    <a:gd name="T41" fmla="*/ 22 h 143"/>
                    <a:gd name="T42" fmla="*/ 23 w 97"/>
                    <a:gd name="T43" fmla="*/ 26 h 143"/>
                    <a:gd name="T44" fmla="*/ 22 w 97"/>
                    <a:gd name="T45" fmla="*/ 30 h 143"/>
                    <a:gd name="T46" fmla="*/ 19 w 97"/>
                    <a:gd name="T47" fmla="*/ 33 h 143"/>
                    <a:gd name="T48" fmla="*/ 17 w 97"/>
                    <a:gd name="T49" fmla="*/ 35 h 143"/>
                    <a:gd name="T50" fmla="*/ 14 w 97"/>
                    <a:gd name="T51" fmla="*/ 35 h 143"/>
                    <a:gd name="T52" fmla="*/ 11 w 97"/>
                    <a:gd name="T53" fmla="*/ 35 h 143"/>
                    <a:gd name="T54" fmla="*/ 9 w 97"/>
                    <a:gd name="T55" fmla="*/ 34 h 143"/>
                    <a:gd name="T56" fmla="*/ 7 w 97"/>
                    <a:gd name="T57" fmla="*/ 32 h 143"/>
                    <a:gd name="T58" fmla="*/ 5 w 97"/>
                    <a:gd name="T59" fmla="*/ 30 h 143"/>
                    <a:gd name="T60" fmla="*/ 4 w 97"/>
                    <a:gd name="T61" fmla="*/ 27 h 143"/>
                    <a:gd name="T62" fmla="*/ 3 w 97"/>
                    <a:gd name="T63" fmla="*/ 24 h 143"/>
                    <a:gd name="T64" fmla="*/ 3 w 97"/>
                    <a:gd name="T65" fmla="*/ 23 h 143"/>
                    <a:gd name="T66" fmla="*/ 3 w 97"/>
                    <a:gd name="T67" fmla="*/ 23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90"/>
                      </a:lnTo>
                      <a:lnTo>
                        <a:pt x="4" y="78"/>
                      </a:lnTo>
                      <a:lnTo>
                        <a:pt x="2" y="69"/>
                      </a:lnTo>
                      <a:lnTo>
                        <a:pt x="0" y="61"/>
                      </a:lnTo>
                      <a:lnTo>
                        <a:pt x="0" y="52"/>
                      </a:lnTo>
                      <a:lnTo>
                        <a:pt x="0" y="44"/>
                      </a:lnTo>
                      <a:lnTo>
                        <a:pt x="0" y="29"/>
                      </a:lnTo>
                      <a:lnTo>
                        <a:pt x="4" y="17"/>
                      </a:lnTo>
                      <a:lnTo>
                        <a:pt x="12" y="8"/>
                      </a:lnTo>
                      <a:lnTo>
                        <a:pt x="23" y="2"/>
                      </a:lnTo>
                      <a:lnTo>
                        <a:pt x="32" y="0"/>
                      </a:lnTo>
                      <a:lnTo>
                        <a:pt x="46" y="2"/>
                      </a:lnTo>
                      <a:lnTo>
                        <a:pt x="59" y="10"/>
                      </a:lnTo>
                      <a:lnTo>
                        <a:pt x="72" y="23"/>
                      </a:lnTo>
                      <a:lnTo>
                        <a:pt x="80" y="36"/>
                      </a:lnTo>
                      <a:lnTo>
                        <a:pt x="90" y="54"/>
                      </a:lnTo>
                      <a:lnTo>
                        <a:pt x="91" y="61"/>
                      </a:lnTo>
                      <a:lnTo>
                        <a:pt x="93" y="71"/>
                      </a:lnTo>
                      <a:lnTo>
                        <a:pt x="95" y="80"/>
                      </a:lnTo>
                      <a:lnTo>
                        <a:pt x="97" y="90"/>
                      </a:lnTo>
                      <a:lnTo>
                        <a:pt x="91" y="107"/>
                      </a:lnTo>
                      <a:lnTo>
                        <a:pt x="86" y="122"/>
                      </a:lnTo>
                      <a:lnTo>
                        <a:pt x="76" y="133"/>
                      </a:lnTo>
                      <a:lnTo>
                        <a:pt x="67" y="141"/>
                      </a:lnTo>
                      <a:lnTo>
                        <a:pt x="53" y="143"/>
                      </a:lnTo>
                      <a:lnTo>
                        <a:pt x="44" y="143"/>
                      </a:lnTo>
                      <a:lnTo>
                        <a:pt x="34" y="139"/>
                      </a:lnTo>
                      <a:lnTo>
                        <a:pt x="25" y="131"/>
                      </a:lnTo>
                      <a:lnTo>
                        <a:pt x="19" y="120"/>
                      </a:lnTo>
                      <a:lnTo>
                        <a:pt x="13" y="109"/>
                      </a:lnTo>
                      <a:lnTo>
                        <a:pt x="10" y="99"/>
                      </a:lnTo>
                      <a:lnTo>
                        <a:pt x="10" y="95"/>
                      </a:lnTo>
                      <a:close/>
                    </a:path>
                  </a:pathLst>
                </a:custGeom>
                <a:solidFill>
                  <a:srgbClr val="1A1A1A"/>
                </a:solidFill>
                <a:ln w="9525">
                  <a:noFill/>
                  <a:round/>
                  <a:headEnd/>
                  <a:tailEnd/>
                </a:ln>
              </p:spPr>
              <p:txBody>
                <a:bodyPr/>
                <a:lstStyle/>
                <a:p>
                  <a:endParaRPr lang="en-US"/>
                </a:p>
              </p:txBody>
            </p:sp>
            <p:sp>
              <p:nvSpPr>
                <p:cNvPr id="20685" name="Freeform 198"/>
                <p:cNvSpPr>
                  <a:spLocks/>
                </p:cNvSpPr>
                <p:nvPr/>
              </p:nvSpPr>
              <p:spPr bwMode="auto">
                <a:xfrm>
                  <a:off x="2286" y="2874"/>
                  <a:ext cx="27" cy="41"/>
                </a:xfrm>
                <a:custGeom>
                  <a:avLst/>
                  <a:gdLst>
                    <a:gd name="T0" fmla="*/ 1 w 55"/>
                    <a:gd name="T1" fmla="*/ 14 h 81"/>
                    <a:gd name="T2" fmla="*/ 0 w 55"/>
                    <a:gd name="T3" fmla="*/ 13 h 81"/>
                    <a:gd name="T4" fmla="*/ 0 w 55"/>
                    <a:gd name="T5" fmla="*/ 11 h 81"/>
                    <a:gd name="T6" fmla="*/ 0 w 55"/>
                    <a:gd name="T7" fmla="*/ 9 h 81"/>
                    <a:gd name="T8" fmla="*/ 0 w 55"/>
                    <a:gd name="T9" fmla="*/ 7 h 81"/>
                    <a:gd name="T10" fmla="*/ 0 w 55"/>
                    <a:gd name="T11" fmla="*/ 3 h 81"/>
                    <a:gd name="T12" fmla="*/ 3 w 55"/>
                    <a:gd name="T13" fmla="*/ 1 h 81"/>
                    <a:gd name="T14" fmla="*/ 4 w 55"/>
                    <a:gd name="T15" fmla="*/ 0 h 81"/>
                    <a:gd name="T16" fmla="*/ 6 w 55"/>
                    <a:gd name="T17" fmla="*/ 1 h 81"/>
                    <a:gd name="T18" fmla="*/ 8 w 55"/>
                    <a:gd name="T19" fmla="*/ 2 h 81"/>
                    <a:gd name="T20" fmla="*/ 10 w 55"/>
                    <a:gd name="T21" fmla="*/ 4 h 81"/>
                    <a:gd name="T22" fmla="*/ 11 w 55"/>
                    <a:gd name="T23" fmla="*/ 6 h 81"/>
                    <a:gd name="T24" fmla="*/ 12 w 55"/>
                    <a:gd name="T25" fmla="*/ 8 h 81"/>
                    <a:gd name="T26" fmla="*/ 13 w 55"/>
                    <a:gd name="T27" fmla="*/ 10 h 81"/>
                    <a:gd name="T28" fmla="*/ 13 w 55"/>
                    <a:gd name="T29" fmla="*/ 13 h 81"/>
                    <a:gd name="T30" fmla="*/ 12 w 55"/>
                    <a:gd name="T31" fmla="*/ 15 h 81"/>
                    <a:gd name="T32" fmla="*/ 12 w 55"/>
                    <a:gd name="T33" fmla="*/ 17 h 81"/>
                    <a:gd name="T34" fmla="*/ 11 w 55"/>
                    <a:gd name="T35" fmla="*/ 19 h 81"/>
                    <a:gd name="T36" fmla="*/ 10 w 55"/>
                    <a:gd name="T37" fmla="*/ 21 h 81"/>
                    <a:gd name="T38" fmla="*/ 6 w 55"/>
                    <a:gd name="T39" fmla="*/ 21 h 81"/>
                    <a:gd name="T40" fmla="*/ 4 w 55"/>
                    <a:gd name="T41" fmla="*/ 19 h 81"/>
                    <a:gd name="T42" fmla="*/ 2 w 55"/>
                    <a:gd name="T43" fmla="*/ 17 h 81"/>
                    <a:gd name="T44" fmla="*/ 2 w 55"/>
                    <a:gd name="T45" fmla="*/ 15 h 81"/>
                    <a:gd name="T46" fmla="*/ 1 w 55"/>
                    <a:gd name="T47" fmla="*/ 14 h 81"/>
                    <a:gd name="T48" fmla="*/ 1 w 55"/>
                    <a:gd name="T49" fmla="*/ 14 h 81"/>
                    <a:gd name="T50" fmla="*/ 1 w 55"/>
                    <a:gd name="T51" fmla="*/ 14 h 8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1"/>
                    <a:gd name="T80" fmla="*/ 55 w 55"/>
                    <a:gd name="T81" fmla="*/ 81 h 8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1">
                      <a:moveTo>
                        <a:pt x="4" y="53"/>
                      </a:moveTo>
                      <a:lnTo>
                        <a:pt x="2" y="49"/>
                      </a:lnTo>
                      <a:lnTo>
                        <a:pt x="2" y="43"/>
                      </a:lnTo>
                      <a:lnTo>
                        <a:pt x="0" y="34"/>
                      </a:lnTo>
                      <a:lnTo>
                        <a:pt x="0" y="26"/>
                      </a:lnTo>
                      <a:lnTo>
                        <a:pt x="2" y="9"/>
                      </a:lnTo>
                      <a:lnTo>
                        <a:pt x="13" y="2"/>
                      </a:lnTo>
                      <a:lnTo>
                        <a:pt x="19" y="0"/>
                      </a:lnTo>
                      <a:lnTo>
                        <a:pt x="27" y="2"/>
                      </a:lnTo>
                      <a:lnTo>
                        <a:pt x="32" y="5"/>
                      </a:lnTo>
                      <a:lnTo>
                        <a:pt x="40" y="15"/>
                      </a:lnTo>
                      <a:lnTo>
                        <a:pt x="46" y="21"/>
                      </a:lnTo>
                      <a:lnTo>
                        <a:pt x="51" y="30"/>
                      </a:lnTo>
                      <a:lnTo>
                        <a:pt x="53" y="40"/>
                      </a:lnTo>
                      <a:lnTo>
                        <a:pt x="55" y="51"/>
                      </a:lnTo>
                      <a:lnTo>
                        <a:pt x="51" y="59"/>
                      </a:lnTo>
                      <a:lnTo>
                        <a:pt x="50" y="68"/>
                      </a:lnTo>
                      <a:lnTo>
                        <a:pt x="44" y="76"/>
                      </a:lnTo>
                      <a:lnTo>
                        <a:pt x="40" y="81"/>
                      </a:lnTo>
                      <a:lnTo>
                        <a:pt x="25" y="81"/>
                      </a:lnTo>
                      <a:lnTo>
                        <a:pt x="17" y="74"/>
                      </a:lnTo>
                      <a:lnTo>
                        <a:pt x="11" y="68"/>
                      </a:lnTo>
                      <a:lnTo>
                        <a:pt x="8" y="60"/>
                      </a:lnTo>
                      <a:lnTo>
                        <a:pt x="4" y="55"/>
                      </a:lnTo>
                      <a:lnTo>
                        <a:pt x="4" y="53"/>
                      </a:lnTo>
                      <a:close/>
                    </a:path>
                  </a:pathLst>
                </a:custGeom>
                <a:solidFill>
                  <a:srgbClr val="B8B8D9"/>
                </a:solidFill>
                <a:ln w="9525">
                  <a:noFill/>
                  <a:round/>
                  <a:headEnd/>
                  <a:tailEnd/>
                </a:ln>
              </p:spPr>
              <p:txBody>
                <a:bodyPr/>
                <a:lstStyle/>
                <a:p>
                  <a:endParaRPr lang="en-US"/>
                </a:p>
              </p:txBody>
            </p:sp>
            <p:sp>
              <p:nvSpPr>
                <p:cNvPr id="20686" name="Freeform 199"/>
                <p:cNvSpPr>
                  <a:spLocks/>
                </p:cNvSpPr>
                <p:nvPr/>
              </p:nvSpPr>
              <p:spPr bwMode="auto">
                <a:xfrm>
                  <a:off x="2182" y="2682"/>
                  <a:ext cx="74" cy="90"/>
                </a:xfrm>
                <a:custGeom>
                  <a:avLst/>
                  <a:gdLst>
                    <a:gd name="T0" fmla="*/ 9 w 148"/>
                    <a:gd name="T1" fmla="*/ 0 h 180"/>
                    <a:gd name="T2" fmla="*/ 0 w 148"/>
                    <a:gd name="T3" fmla="*/ 12 h 180"/>
                    <a:gd name="T4" fmla="*/ 21 w 148"/>
                    <a:gd name="T5" fmla="*/ 28 h 180"/>
                    <a:gd name="T6" fmla="*/ 23 w 148"/>
                    <a:gd name="T7" fmla="*/ 43 h 180"/>
                    <a:gd name="T8" fmla="*/ 35 w 148"/>
                    <a:gd name="T9" fmla="*/ 45 h 180"/>
                    <a:gd name="T10" fmla="*/ 36 w 148"/>
                    <a:gd name="T11" fmla="*/ 35 h 180"/>
                    <a:gd name="T12" fmla="*/ 33 w 148"/>
                    <a:gd name="T13" fmla="*/ 31 h 180"/>
                    <a:gd name="T14" fmla="*/ 37 w 148"/>
                    <a:gd name="T15" fmla="*/ 28 h 180"/>
                    <a:gd name="T16" fmla="*/ 37 w 148"/>
                    <a:gd name="T17" fmla="*/ 25 h 180"/>
                    <a:gd name="T18" fmla="*/ 27 w 148"/>
                    <a:gd name="T19" fmla="*/ 22 h 180"/>
                    <a:gd name="T20" fmla="*/ 9 w 148"/>
                    <a:gd name="T21" fmla="*/ 0 h 180"/>
                    <a:gd name="T22" fmla="*/ 9 w 148"/>
                    <a:gd name="T23" fmla="*/ 0 h 18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0"/>
                    <a:gd name="T38" fmla="*/ 148 w 148"/>
                    <a:gd name="T39" fmla="*/ 180 h 18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0">
                      <a:moveTo>
                        <a:pt x="36" y="0"/>
                      </a:moveTo>
                      <a:lnTo>
                        <a:pt x="0" y="51"/>
                      </a:lnTo>
                      <a:lnTo>
                        <a:pt x="87" y="112"/>
                      </a:lnTo>
                      <a:lnTo>
                        <a:pt x="93" y="169"/>
                      </a:lnTo>
                      <a:lnTo>
                        <a:pt x="139" y="180"/>
                      </a:lnTo>
                      <a:lnTo>
                        <a:pt x="142" y="140"/>
                      </a:lnTo>
                      <a:lnTo>
                        <a:pt x="131" y="125"/>
                      </a:lnTo>
                      <a:lnTo>
                        <a:pt x="148" y="112"/>
                      </a:lnTo>
                      <a:lnTo>
                        <a:pt x="148" y="101"/>
                      </a:lnTo>
                      <a:lnTo>
                        <a:pt x="108" y="87"/>
                      </a:lnTo>
                      <a:lnTo>
                        <a:pt x="36" y="0"/>
                      </a:lnTo>
                      <a:close/>
                    </a:path>
                  </a:pathLst>
                </a:custGeom>
                <a:solidFill>
                  <a:srgbClr val="C7695C"/>
                </a:solidFill>
                <a:ln w="9525">
                  <a:noFill/>
                  <a:round/>
                  <a:headEnd/>
                  <a:tailEnd/>
                </a:ln>
              </p:spPr>
              <p:txBody>
                <a:bodyPr/>
                <a:lstStyle/>
                <a:p>
                  <a:endParaRPr lang="en-US"/>
                </a:p>
              </p:txBody>
            </p:sp>
            <p:sp>
              <p:nvSpPr>
                <p:cNvPr id="20687" name="Freeform 200"/>
                <p:cNvSpPr>
                  <a:spLocks/>
                </p:cNvSpPr>
                <p:nvPr/>
              </p:nvSpPr>
              <p:spPr bwMode="auto">
                <a:xfrm>
                  <a:off x="2230" y="2882"/>
                  <a:ext cx="57" cy="56"/>
                </a:xfrm>
                <a:custGeom>
                  <a:avLst/>
                  <a:gdLst>
                    <a:gd name="T0" fmla="*/ 1 w 114"/>
                    <a:gd name="T1" fmla="*/ 3 h 112"/>
                    <a:gd name="T2" fmla="*/ 3 w 114"/>
                    <a:gd name="T3" fmla="*/ 13 h 112"/>
                    <a:gd name="T4" fmla="*/ 0 w 114"/>
                    <a:gd name="T5" fmla="*/ 19 h 112"/>
                    <a:gd name="T6" fmla="*/ 3 w 114"/>
                    <a:gd name="T7" fmla="*/ 28 h 112"/>
                    <a:gd name="T8" fmla="*/ 13 w 114"/>
                    <a:gd name="T9" fmla="*/ 27 h 112"/>
                    <a:gd name="T10" fmla="*/ 29 w 114"/>
                    <a:gd name="T11" fmla="*/ 28 h 112"/>
                    <a:gd name="T12" fmla="*/ 22 w 114"/>
                    <a:gd name="T13" fmla="*/ 15 h 112"/>
                    <a:gd name="T14" fmla="*/ 12 w 114"/>
                    <a:gd name="T15" fmla="*/ 11 h 112"/>
                    <a:gd name="T16" fmla="*/ 12 w 114"/>
                    <a:gd name="T17" fmla="*/ 0 h 112"/>
                    <a:gd name="T18" fmla="*/ 1 w 114"/>
                    <a:gd name="T19" fmla="*/ 3 h 112"/>
                    <a:gd name="T20" fmla="*/ 1 w 114"/>
                    <a:gd name="T21" fmla="*/ 3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1"/>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20688" name="Freeform 201"/>
                <p:cNvSpPr>
                  <a:spLocks/>
                </p:cNvSpPr>
                <p:nvPr/>
              </p:nvSpPr>
              <p:spPr bwMode="auto">
                <a:xfrm>
                  <a:off x="2149" y="2480"/>
                  <a:ext cx="116" cy="116"/>
                </a:xfrm>
                <a:custGeom>
                  <a:avLst/>
                  <a:gdLst>
                    <a:gd name="T0" fmla="*/ 0 w 232"/>
                    <a:gd name="T1" fmla="*/ 23 h 234"/>
                    <a:gd name="T2" fmla="*/ 26 w 232"/>
                    <a:gd name="T3" fmla="*/ 28 h 234"/>
                    <a:gd name="T4" fmla="*/ 15 w 232"/>
                    <a:gd name="T5" fmla="*/ 41 h 234"/>
                    <a:gd name="T6" fmla="*/ 29 w 232"/>
                    <a:gd name="T7" fmla="*/ 58 h 234"/>
                    <a:gd name="T8" fmla="*/ 58 w 232"/>
                    <a:gd name="T9" fmla="*/ 46 h 234"/>
                    <a:gd name="T10" fmla="*/ 38 w 232"/>
                    <a:gd name="T11" fmla="*/ 0 h 234"/>
                    <a:gd name="T12" fmla="*/ 0 w 232"/>
                    <a:gd name="T13" fmla="*/ 23 h 234"/>
                    <a:gd name="T14" fmla="*/ 0 w 232"/>
                    <a:gd name="T15" fmla="*/ 23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3"/>
                      </a:moveTo>
                      <a:lnTo>
                        <a:pt x="101" y="114"/>
                      </a:lnTo>
                      <a:lnTo>
                        <a:pt x="59" y="165"/>
                      </a:lnTo>
                      <a:lnTo>
                        <a:pt x="116" y="234"/>
                      </a:lnTo>
                      <a:lnTo>
                        <a:pt x="232" y="186"/>
                      </a:lnTo>
                      <a:lnTo>
                        <a:pt x="149" y="0"/>
                      </a:lnTo>
                      <a:lnTo>
                        <a:pt x="0" y="93"/>
                      </a:lnTo>
                      <a:close/>
                    </a:path>
                  </a:pathLst>
                </a:custGeom>
                <a:solidFill>
                  <a:srgbClr val="FFCC80"/>
                </a:solidFill>
                <a:ln w="9525">
                  <a:noFill/>
                  <a:round/>
                  <a:headEnd/>
                  <a:tailEnd/>
                </a:ln>
              </p:spPr>
              <p:txBody>
                <a:bodyPr/>
                <a:lstStyle/>
                <a:p>
                  <a:endParaRPr lang="en-US"/>
                </a:p>
              </p:txBody>
            </p:sp>
            <p:sp>
              <p:nvSpPr>
                <p:cNvPr id="20689" name="Freeform 202"/>
                <p:cNvSpPr>
                  <a:spLocks/>
                </p:cNvSpPr>
                <p:nvPr/>
              </p:nvSpPr>
              <p:spPr bwMode="auto">
                <a:xfrm>
                  <a:off x="2226" y="2625"/>
                  <a:ext cx="58" cy="84"/>
                </a:xfrm>
                <a:custGeom>
                  <a:avLst/>
                  <a:gdLst>
                    <a:gd name="T0" fmla="*/ 17 w 116"/>
                    <a:gd name="T1" fmla="*/ 0 h 167"/>
                    <a:gd name="T2" fmla="*/ 0 w 116"/>
                    <a:gd name="T3" fmla="*/ 11 h 167"/>
                    <a:gd name="T4" fmla="*/ 29 w 116"/>
                    <a:gd name="T5" fmla="*/ 42 h 167"/>
                    <a:gd name="T6" fmla="*/ 17 w 116"/>
                    <a:gd name="T7" fmla="*/ 0 h 167"/>
                    <a:gd name="T8" fmla="*/ 17 w 116"/>
                    <a:gd name="T9" fmla="*/ 0 h 167"/>
                    <a:gd name="T10" fmla="*/ 0 60000 65536"/>
                    <a:gd name="T11" fmla="*/ 0 60000 65536"/>
                    <a:gd name="T12" fmla="*/ 0 60000 65536"/>
                    <a:gd name="T13" fmla="*/ 0 60000 65536"/>
                    <a:gd name="T14" fmla="*/ 0 60000 65536"/>
                    <a:gd name="T15" fmla="*/ 0 w 116"/>
                    <a:gd name="T16" fmla="*/ 0 h 167"/>
                    <a:gd name="T17" fmla="*/ 116 w 116"/>
                    <a:gd name="T18" fmla="*/ 167 h 167"/>
                  </a:gdLst>
                  <a:ahLst/>
                  <a:cxnLst>
                    <a:cxn ang="T10">
                      <a:pos x="T0" y="T1"/>
                    </a:cxn>
                    <a:cxn ang="T11">
                      <a:pos x="T2" y="T3"/>
                    </a:cxn>
                    <a:cxn ang="T12">
                      <a:pos x="T4" y="T5"/>
                    </a:cxn>
                    <a:cxn ang="T13">
                      <a:pos x="T6" y="T7"/>
                    </a:cxn>
                    <a:cxn ang="T14">
                      <a:pos x="T8" y="T9"/>
                    </a:cxn>
                  </a:cxnLst>
                  <a:rect l="T15" t="T16" r="T17" b="T18"/>
                  <a:pathLst>
                    <a:path w="116" h="167">
                      <a:moveTo>
                        <a:pt x="67" y="0"/>
                      </a:moveTo>
                      <a:lnTo>
                        <a:pt x="0" y="42"/>
                      </a:lnTo>
                      <a:lnTo>
                        <a:pt x="116" y="167"/>
                      </a:lnTo>
                      <a:lnTo>
                        <a:pt x="67" y="0"/>
                      </a:lnTo>
                      <a:close/>
                    </a:path>
                  </a:pathLst>
                </a:custGeom>
                <a:solidFill>
                  <a:srgbClr val="FFCC80"/>
                </a:solidFill>
                <a:ln w="9525">
                  <a:noFill/>
                  <a:round/>
                  <a:headEnd/>
                  <a:tailEnd/>
                </a:ln>
              </p:spPr>
              <p:txBody>
                <a:bodyPr/>
                <a:lstStyle/>
                <a:p>
                  <a:endParaRPr lang="en-US"/>
                </a:p>
              </p:txBody>
            </p:sp>
            <p:sp>
              <p:nvSpPr>
                <p:cNvPr id="20690" name="Freeform 203"/>
                <p:cNvSpPr>
                  <a:spLocks/>
                </p:cNvSpPr>
                <p:nvPr/>
              </p:nvSpPr>
              <p:spPr bwMode="auto">
                <a:xfrm>
                  <a:off x="575" y="1790"/>
                  <a:ext cx="235" cy="98"/>
                </a:xfrm>
                <a:custGeom>
                  <a:avLst/>
                  <a:gdLst>
                    <a:gd name="T0" fmla="*/ 0 w 469"/>
                    <a:gd name="T1" fmla="*/ 28 h 196"/>
                    <a:gd name="T2" fmla="*/ 91 w 469"/>
                    <a:gd name="T3" fmla="*/ 0 h 196"/>
                    <a:gd name="T4" fmla="*/ 118 w 469"/>
                    <a:gd name="T5" fmla="*/ 10 h 196"/>
                    <a:gd name="T6" fmla="*/ 0 w 469"/>
                    <a:gd name="T7" fmla="*/ 49 h 196"/>
                    <a:gd name="T8" fmla="*/ 0 w 469"/>
                    <a:gd name="T9" fmla="*/ 28 h 196"/>
                    <a:gd name="T10" fmla="*/ 0 w 469"/>
                    <a:gd name="T11" fmla="*/ 28 h 196"/>
                    <a:gd name="T12" fmla="*/ 0 60000 65536"/>
                    <a:gd name="T13" fmla="*/ 0 60000 65536"/>
                    <a:gd name="T14" fmla="*/ 0 60000 65536"/>
                    <a:gd name="T15" fmla="*/ 0 60000 65536"/>
                    <a:gd name="T16" fmla="*/ 0 60000 65536"/>
                    <a:gd name="T17" fmla="*/ 0 60000 65536"/>
                    <a:gd name="T18" fmla="*/ 0 w 469"/>
                    <a:gd name="T19" fmla="*/ 0 h 196"/>
                    <a:gd name="T20" fmla="*/ 469 w 469"/>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469" h="196">
                      <a:moveTo>
                        <a:pt x="0" y="112"/>
                      </a:moveTo>
                      <a:lnTo>
                        <a:pt x="363" y="0"/>
                      </a:lnTo>
                      <a:lnTo>
                        <a:pt x="469" y="40"/>
                      </a:lnTo>
                      <a:lnTo>
                        <a:pt x="0" y="196"/>
                      </a:lnTo>
                      <a:lnTo>
                        <a:pt x="0" y="112"/>
                      </a:lnTo>
                      <a:close/>
                    </a:path>
                  </a:pathLst>
                </a:custGeom>
                <a:solidFill>
                  <a:srgbClr val="E6E6FF"/>
                </a:solidFill>
                <a:ln w="9525">
                  <a:noFill/>
                  <a:round/>
                  <a:headEnd/>
                  <a:tailEnd/>
                </a:ln>
              </p:spPr>
              <p:txBody>
                <a:bodyPr/>
                <a:lstStyle/>
                <a:p>
                  <a:endParaRPr lang="en-US"/>
                </a:p>
              </p:txBody>
            </p:sp>
            <p:sp>
              <p:nvSpPr>
                <p:cNvPr id="20691" name="Freeform 204"/>
                <p:cNvSpPr>
                  <a:spLocks/>
                </p:cNvSpPr>
                <p:nvPr/>
              </p:nvSpPr>
              <p:spPr bwMode="auto">
                <a:xfrm>
                  <a:off x="575" y="2153"/>
                  <a:ext cx="333" cy="209"/>
                </a:xfrm>
                <a:custGeom>
                  <a:avLst/>
                  <a:gdLst>
                    <a:gd name="T0" fmla="*/ 0 w 665"/>
                    <a:gd name="T1" fmla="*/ 57 h 418"/>
                    <a:gd name="T2" fmla="*/ 128 w 665"/>
                    <a:gd name="T3" fmla="*/ 0 h 418"/>
                    <a:gd name="T4" fmla="*/ 167 w 665"/>
                    <a:gd name="T5" fmla="*/ 18 h 418"/>
                    <a:gd name="T6" fmla="*/ 0 w 665"/>
                    <a:gd name="T7" fmla="*/ 105 h 418"/>
                    <a:gd name="T8" fmla="*/ 0 w 665"/>
                    <a:gd name="T9" fmla="*/ 57 h 418"/>
                    <a:gd name="T10" fmla="*/ 0 w 665"/>
                    <a:gd name="T11" fmla="*/ 57 h 418"/>
                    <a:gd name="T12" fmla="*/ 0 60000 65536"/>
                    <a:gd name="T13" fmla="*/ 0 60000 65536"/>
                    <a:gd name="T14" fmla="*/ 0 60000 65536"/>
                    <a:gd name="T15" fmla="*/ 0 60000 65536"/>
                    <a:gd name="T16" fmla="*/ 0 60000 65536"/>
                    <a:gd name="T17" fmla="*/ 0 60000 65536"/>
                    <a:gd name="T18" fmla="*/ 0 w 665"/>
                    <a:gd name="T19" fmla="*/ 0 h 418"/>
                    <a:gd name="T20" fmla="*/ 665 w 665"/>
                    <a:gd name="T21" fmla="*/ 418 h 418"/>
                  </a:gdLst>
                  <a:ahLst/>
                  <a:cxnLst>
                    <a:cxn ang="T12">
                      <a:pos x="T0" y="T1"/>
                    </a:cxn>
                    <a:cxn ang="T13">
                      <a:pos x="T2" y="T3"/>
                    </a:cxn>
                    <a:cxn ang="T14">
                      <a:pos x="T4" y="T5"/>
                    </a:cxn>
                    <a:cxn ang="T15">
                      <a:pos x="T6" y="T7"/>
                    </a:cxn>
                    <a:cxn ang="T16">
                      <a:pos x="T8" y="T9"/>
                    </a:cxn>
                    <a:cxn ang="T17">
                      <a:pos x="T10" y="T11"/>
                    </a:cxn>
                  </a:cxnLst>
                  <a:rect l="T18" t="T19" r="T20" b="T21"/>
                  <a:pathLst>
                    <a:path w="665" h="418">
                      <a:moveTo>
                        <a:pt x="0" y="230"/>
                      </a:moveTo>
                      <a:lnTo>
                        <a:pt x="511" y="0"/>
                      </a:lnTo>
                      <a:lnTo>
                        <a:pt x="665" y="72"/>
                      </a:lnTo>
                      <a:lnTo>
                        <a:pt x="0" y="418"/>
                      </a:lnTo>
                      <a:lnTo>
                        <a:pt x="0" y="230"/>
                      </a:lnTo>
                      <a:close/>
                    </a:path>
                  </a:pathLst>
                </a:custGeom>
                <a:solidFill>
                  <a:srgbClr val="949114"/>
                </a:solidFill>
                <a:ln w="9525">
                  <a:noFill/>
                  <a:round/>
                  <a:headEnd/>
                  <a:tailEnd/>
                </a:ln>
              </p:spPr>
              <p:txBody>
                <a:bodyPr/>
                <a:lstStyle/>
                <a:p>
                  <a:endParaRPr lang="en-US"/>
                </a:p>
              </p:txBody>
            </p:sp>
            <p:sp>
              <p:nvSpPr>
                <p:cNvPr id="20692" name="Freeform 205"/>
                <p:cNvSpPr>
                  <a:spLocks/>
                </p:cNvSpPr>
                <p:nvPr/>
              </p:nvSpPr>
              <p:spPr bwMode="auto">
                <a:xfrm>
                  <a:off x="814" y="2129"/>
                  <a:ext cx="101" cy="141"/>
                </a:xfrm>
                <a:custGeom>
                  <a:avLst/>
                  <a:gdLst>
                    <a:gd name="T0" fmla="*/ 38 w 201"/>
                    <a:gd name="T1" fmla="*/ 2 h 281"/>
                    <a:gd name="T2" fmla="*/ 51 w 201"/>
                    <a:gd name="T3" fmla="*/ 0 h 281"/>
                    <a:gd name="T4" fmla="*/ 18 w 201"/>
                    <a:gd name="T5" fmla="*/ 59 h 281"/>
                    <a:gd name="T6" fmla="*/ 0 w 201"/>
                    <a:gd name="T7" fmla="*/ 71 h 281"/>
                    <a:gd name="T8" fmla="*/ 38 w 201"/>
                    <a:gd name="T9" fmla="*/ 2 h 281"/>
                    <a:gd name="T10" fmla="*/ 38 w 201"/>
                    <a:gd name="T11" fmla="*/ 2 h 281"/>
                    <a:gd name="T12" fmla="*/ 0 60000 65536"/>
                    <a:gd name="T13" fmla="*/ 0 60000 65536"/>
                    <a:gd name="T14" fmla="*/ 0 60000 65536"/>
                    <a:gd name="T15" fmla="*/ 0 60000 65536"/>
                    <a:gd name="T16" fmla="*/ 0 60000 65536"/>
                    <a:gd name="T17" fmla="*/ 0 60000 65536"/>
                    <a:gd name="T18" fmla="*/ 0 w 201"/>
                    <a:gd name="T19" fmla="*/ 0 h 281"/>
                    <a:gd name="T20" fmla="*/ 201 w 201"/>
                    <a:gd name="T21" fmla="*/ 281 h 281"/>
                  </a:gdLst>
                  <a:ahLst/>
                  <a:cxnLst>
                    <a:cxn ang="T12">
                      <a:pos x="T0" y="T1"/>
                    </a:cxn>
                    <a:cxn ang="T13">
                      <a:pos x="T2" y="T3"/>
                    </a:cxn>
                    <a:cxn ang="T14">
                      <a:pos x="T4" y="T5"/>
                    </a:cxn>
                    <a:cxn ang="T15">
                      <a:pos x="T6" y="T7"/>
                    </a:cxn>
                    <a:cxn ang="T16">
                      <a:pos x="T8" y="T9"/>
                    </a:cxn>
                    <a:cxn ang="T17">
                      <a:pos x="T10" y="T11"/>
                    </a:cxn>
                  </a:cxnLst>
                  <a:rect l="T18" t="T19" r="T20" b="T21"/>
                  <a:pathLst>
                    <a:path w="201" h="281">
                      <a:moveTo>
                        <a:pt x="152" y="8"/>
                      </a:moveTo>
                      <a:lnTo>
                        <a:pt x="201" y="0"/>
                      </a:lnTo>
                      <a:lnTo>
                        <a:pt x="72" y="234"/>
                      </a:lnTo>
                      <a:lnTo>
                        <a:pt x="0" y="281"/>
                      </a:lnTo>
                      <a:lnTo>
                        <a:pt x="152" y="8"/>
                      </a:lnTo>
                      <a:close/>
                    </a:path>
                  </a:pathLst>
                </a:custGeom>
                <a:solidFill>
                  <a:srgbClr val="1A1A1A"/>
                </a:solidFill>
                <a:ln w="9525">
                  <a:noFill/>
                  <a:round/>
                  <a:headEnd/>
                  <a:tailEnd/>
                </a:ln>
              </p:spPr>
              <p:txBody>
                <a:bodyPr/>
                <a:lstStyle/>
                <a:p>
                  <a:endParaRPr lang="en-US"/>
                </a:p>
              </p:txBody>
            </p:sp>
            <p:sp>
              <p:nvSpPr>
                <p:cNvPr id="20693" name="Freeform 206"/>
                <p:cNvSpPr>
                  <a:spLocks/>
                </p:cNvSpPr>
                <p:nvPr/>
              </p:nvSpPr>
              <p:spPr bwMode="auto">
                <a:xfrm>
                  <a:off x="721" y="2165"/>
                  <a:ext cx="105" cy="152"/>
                </a:xfrm>
                <a:custGeom>
                  <a:avLst/>
                  <a:gdLst>
                    <a:gd name="T0" fmla="*/ 38 w 209"/>
                    <a:gd name="T1" fmla="*/ 9 h 304"/>
                    <a:gd name="T2" fmla="*/ 53 w 209"/>
                    <a:gd name="T3" fmla="*/ 0 h 304"/>
                    <a:gd name="T4" fmla="*/ 19 w 209"/>
                    <a:gd name="T5" fmla="*/ 65 h 304"/>
                    <a:gd name="T6" fmla="*/ 0 w 209"/>
                    <a:gd name="T7" fmla="*/ 76 h 304"/>
                    <a:gd name="T8" fmla="*/ 38 w 209"/>
                    <a:gd name="T9" fmla="*/ 9 h 304"/>
                    <a:gd name="T10" fmla="*/ 38 w 209"/>
                    <a:gd name="T11" fmla="*/ 9 h 304"/>
                    <a:gd name="T12" fmla="*/ 0 60000 65536"/>
                    <a:gd name="T13" fmla="*/ 0 60000 65536"/>
                    <a:gd name="T14" fmla="*/ 0 60000 65536"/>
                    <a:gd name="T15" fmla="*/ 0 60000 65536"/>
                    <a:gd name="T16" fmla="*/ 0 60000 65536"/>
                    <a:gd name="T17" fmla="*/ 0 60000 65536"/>
                    <a:gd name="T18" fmla="*/ 0 w 209"/>
                    <a:gd name="T19" fmla="*/ 0 h 304"/>
                    <a:gd name="T20" fmla="*/ 209 w 209"/>
                    <a:gd name="T21" fmla="*/ 304 h 304"/>
                  </a:gdLst>
                  <a:ahLst/>
                  <a:cxnLst>
                    <a:cxn ang="T12">
                      <a:pos x="T0" y="T1"/>
                    </a:cxn>
                    <a:cxn ang="T13">
                      <a:pos x="T2" y="T3"/>
                    </a:cxn>
                    <a:cxn ang="T14">
                      <a:pos x="T4" y="T5"/>
                    </a:cxn>
                    <a:cxn ang="T15">
                      <a:pos x="T6" y="T7"/>
                    </a:cxn>
                    <a:cxn ang="T16">
                      <a:pos x="T8" y="T9"/>
                    </a:cxn>
                    <a:cxn ang="T17">
                      <a:pos x="T10" y="T11"/>
                    </a:cxn>
                  </a:cxnLst>
                  <a:rect l="T18" t="T19" r="T20" b="T21"/>
                  <a:pathLst>
                    <a:path w="209" h="304">
                      <a:moveTo>
                        <a:pt x="152" y="33"/>
                      </a:moveTo>
                      <a:lnTo>
                        <a:pt x="209" y="0"/>
                      </a:lnTo>
                      <a:lnTo>
                        <a:pt x="74" y="259"/>
                      </a:lnTo>
                      <a:lnTo>
                        <a:pt x="0" y="304"/>
                      </a:lnTo>
                      <a:lnTo>
                        <a:pt x="152" y="33"/>
                      </a:lnTo>
                      <a:close/>
                    </a:path>
                  </a:pathLst>
                </a:custGeom>
                <a:solidFill>
                  <a:srgbClr val="1A1A1A"/>
                </a:solidFill>
                <a:ln w="9525">
                  <a:noFill/>
                  <a:round/>
                  <a:headEnd/>
                  <a:tailEnd/>
                </a:ln>
              </p:spPr>
              <p:txBody>
                <a:bodyPr/>
                <a:lstStyle/>
                <a:p>
                  <a:endParaRPr lang="en-US"/>
                </a:p>
              </p:txBody>
            </p:sp>
          </p:grpSp>
          <p:sp>
            <p:nvSpPr>
              <p:cNvPr id="20490" name="Freeform 208"/>
              <p:cNvSpPr>
                <a:spLocks/>
              </p:cNvSpPr>
              <p:nvPr/>
            </p:nvSpPr>
            <p:spPr bwMode="auto">
              <a:xfrm>
                <a:off x="636" y="2202"/>
                <a:ext cx="105" cy="159"/>
              </a:xfrm>
              <a:custGeom>
                <a:avLst/>
                <a:gdLst>
                  <a:gd name="T0" fmla="*/ 40 w 211"/>
                  <a:gd name="T1" fmla="*/ 5 h 318"/>
                  <a:gd name="T2" fmla="*/ 52 w 211"/>
                  <a:gd name="T3" fmla="*/ 0 h 318"/>
                  <a:gd name="T4" fmla="*/ 19 w 211"/>
                  <a:gd name="T5" fmla="*/ 68 h 318"/>
                  <a:gd name="T6" fmla="*/ 0 w 211"/>
                  <a:gd name="T7" fmla="*/ 80 h 318"/>
                  <a:gd name="T8" fmla="*/ 40 w 211"/>
                  <a:gd name="T9" fmla="*/ 5 h 318"/>
                  <a:gd name="T10" fmla="*/ 40 w 211"/>
                  <a:gd name="T11" fmla="*/ 5 h 318"/>
                  <a:gd name="T12" fmla="*/ 0 60000 65536"/>
                  <a:gd name="T13" fmla="*/ 0 60000 65536"/>
                  <a:gd name="T14" fmla="*/ 0 60000 65536"/>
                  <a:gd name="T15" fmla="*/ 0 60000 65536"/>
                  <a:gd name="T16" fmla="*/ 0 60000 65536"/>
                  <a:gd name="T17" fmla="*/ 0 60000 65536"/>
                  <a:gd name="T18" fmla="*/ 0 w 211"/>
                  <a:gd name="T19" fmla="*/ 0 h 318"/>
                  <a:gd name="T20" fmla="*/ 211 w 211"/>
                  <a:gd name="T21" fmla="*/ 318 h 318"/>
                </a:gdLst>
                <a:ahLst/>
                <a:cxnLst>
                  <a:cxn ang="T12">
                    <a:pos x="T0" y="T1"/>
                  </a:cxn>
                  <a:cxn ang="T13">
                    <a:pos x="T2" y="T3"/>
                  </a:cxn>
                  <a:cxn ang="T14">
                    <a:pos x="T4" y="T5"/>
                  </a:cxn>
                  <a:cxn ang="T15">
                    <a:pos x="T6" y="T7"/>
                  </a:cxn>
                  <a:cxn ang="T16">
                    <a:pos x="T8" y="T9"/>
                  </a:cxn>
                  <a:cxn ang="T17">
                    <a:pos x="T10" y="T11"/>
                  </a:cxn>
                </a:cxnLst>
                <a:rect l="T18" t="T19" r="T20" b="T21"/>
                <a:pathLst>
                  <a:path w="211" h="318">
                    <a:moveTo>
                      <a:pt x="162" y="19"/>
                    </a:moveTo>
                    <a:lnTo>
                      <a:pt x="211" y="0"/>
                    </a:lnTo>
                    <a:lnTo>
                      <a:pt x="76" y="272"/>
                    </a:lnTo>
                    <a:lnTo>
                      <a:pt x="0" y="318"/>
                    </a:lnTo>
                    <a:lnTo>
                      <a:pt x="162" y="19"/>
                    </a:lnTo>
                    <a:close/>
                  </a:path>
                </a:pathLst>
              </a:custGeom>
              <a:solidFill>
                <a:srgbClr val="1A1A1A"/>
              </a:solidFill>
              <a:ln w="9525">
                <a:noFill/>
                <a:round/>
                <a:headEnd/>
                <a:tailEnd/>
              </a:ln>
            </p:spPr>
            <p:txBody>
              <a:bodyPr/>
              <a:lstStyle/>
              <a:p>
                <a:endParaRPr lang="en-US"/>
              </a:p>
            </p:txBody>
          </p:sp>
          <p:sp>
            <p:nvSpPr>
              <p:cNvPr id="20491" name="Freeform 209"/>
              <p:cNvSpPr>
                <a:spLocks/>
              </p:cNvSpPr>
              <p:nvPr/>
            </p:nvSpPr>
            <p:spPr bwMode="auto">
              <a:xfrm>
                <a:off x="578" y="2246"/>
                <a:ext cx="66" cy="141"/>
              </a:xfrm>
              <a:custGeom>
                <a:avLst/>
                <a:gdLst>
                  <a:gd name="T0" fmla="*/ 19 w 133"/>
                  <a:gd name="T1" fmla="*/ 6 h 283"/>
                  <a:gd name="T2" fmla="*/ 33 w 133"/>
                  <a:gd name="T3" fmla="*/ 0 h 283"/>
                  <a:gd name="T4" fmla="*/ 0 w 133"/>
                  <a:gd name="T5" fmla="*/ 70 h 283"/>
                  <a:gd name="T6" fmla="*/ 1 w 133"/>
                  <a:gd name="T7" fmla="*/ 41 h 283"/>
                  <a:gd name="T8" fmla="*/ 19 w 133"/>
                  <a:gd name="T9" fmla="*/ 6 h 283"/>
                  <a:gd name="T10" fmla="*/ 19 w 133"/>
                  <a:gd name="T11" fmla="*/ 6 h 283"/>
                  <a:gd name="T12" fmla="*/ 0 60000 65536"/>
                  <a:gd name="T13" fmla="*/ 0 60000 65536"/>
                  <a:gd name="T14" fmla="*/ 0 60000 65536"/>
                  <a:gd name="T15" fmla="*/ 0 60000 65536"/>
                  <a:gd name="T16" fmla="*/ 0 60000 65536"/>
                  <a:gd name="T17" fmla="*/ 0 60000 65536"/>
                  <a:gd name="T18" fmla="*/ 0 w 133"/>
                  <a:gd name="T19" fmla="*/ 0 h 283"/>
                  <a:gd name="T20" fmla="*/ 133 w 133"/>
                  <a:gd name="T21" fmla="*/ 283 h 283"/>
                </a:gdLst>
                <a:ahLst/>
                <a:cxnLst>
                  <a:cxn ang="T12">
                    <a:pos x="T0" y="T1"/>
                  </a:cxn>
                  <a:cxn ang="T13">
                    <a:pos x="T2" y="T3"/>
                  </a:cxn>
                  <a:cxn ang="T14">
                    <a:pos x="T4" y="T5"/>
                  </a:cxn>
                  <a:cxn ang="T15">
                    <a:pos x="T6" y="T7"/>
                  </a:cxn>
                  <a:cxn ang="T16">
                    <a:pos x="T8" y="T9"/>
                  </a:cxn>
                  <a:cxn ang="T17">
                    <a:pos x="T10" y="T11"/>
                  </a:cxn>
                </a:cxnLst>
                <a:rect l="T18" t="T19" r="T20" b="T21"/>
                <a:pathLst>
                  <a:path w="133" h="283">
                    <a:moveTo>
                      <a:pt x="77" y="25"/>
                    </a:moveTo>
                    <a:lnTo>
                      <a:pt x="133" y="0"/>
                    </a:lnTo>
                    <a:lnTo>
                      <a:pt x="0" y="283"/>
                    </a:lnTo>
                    <a:lnTo>
                      <a:pt x="5" y="165"/>
                    </a:lnTo>
                    <a:lnTo>
                      <a:pt x="77" y="25"/>
                    </a:lnTo>
                    <a:close/>
                  </a:path>
                </a:pathLst>
              </a:custGeom>
              <a:solidFill>
                <a:srgbClr val="1A1A1A"/>
              </a:solidFill>
              <a:ln w="9525">
                <a:noFill/>
                <a:round/>
                <a:headEnd/>
                <a:tailEnd/>
              </a:ln>
            </p:spPr>
            <p:txBody>
              <a:bodyPr/>
              <a:lstStyle/>
              <a:p>
                <a:endParaRPr lang="en-US"/>
              </a:p>
            </p:txBody>
          </p:sp>
          <p:sp>
            <p:nvSpPr>
              <p:cNvPr id="20492" name="Freeform 210"/>
              <p:cNvSpPr>
                <a:spLocks/>
              </p:cNvSpPr>
              <p:nvPr/>
            </p:nvSpPr>
            <p:spPr bwMode="auto">
              <a:xfrm>
                <a:off x="603" y="2623"/>
                <a:ext cx="158" cy="161"/>
              </a:xfrm>
              <a:custGeom>
                <a:avLst/>
                <a:gdLst>
                  <a:gd name="T0" fmla="*/ 69 w 315"/>
                  <a:gd name="T1" fmla="*/ 81 h 321"/>
                  <a:gd name="T2" fmla="*/ 0 w 315"/>
                  <a:gd name="T3" fmla="*/ 0 h 321"/>
                  <a:gd name="T4" fmla="*/ 79 w 315"/>
                  <a:gd name="T5" fmla="*/ 73 h 321"/>
                  <a:gd name="T6" fmla="*/ 69 w 315"/>
                  <a:gd name="T7" fmla="*/ 81 h 321"/>
                  <a:gd name="T8" fmla="*/ 69 w 315"/>
                  <a:gd name="T9" fmla="*/ 81 h 321"/>
                  <a:gd name="T10" fmla="*/ 0 60000 65536"/>
                  <a:gd name="T11" fmla="*/ 0 60000 65536"/>
                  <a:gd name="T12" fmla="*/ 0 60000 65536"/>
                  <a:gd name="T13" fmla="*/ 0 60000 65536"/>
                  <a:gd name="T14" fmla="*/ 0 60000 65536"/>
                  <a:gd name="T15" fmla="*/ 0 w 315"/>
                  <a:gd name="T16" fmla="*/ 0 h 321"/>
                  <a:gd name="T17" fmla="*/ 315 w 315"/>
                  <a:gd name="T18" fmla="*/ 321 h 321"/>
                </a:gdLst>
                <a:ahLst/>
                <a:cxnLst>
                  <a:cxn ang="T10">
                    <a:pos x="T0" y="T1"/>
                  </a:cxn>
                  <a:cxn ang="T11">
                    <a:pos x="T2" y="T3"/>
                  </a:cxn>
                  <a:cxn ang="T12">
                    <a:pos x="T4" y="T5"/>
                  </a:cxn>
                  <a:cxn ang="T13">
                    <a:pos x="T6" y="T7"/>
                  </a:cxn>
                  <a:cxn ang="T14">
                    <a:pos x="T8" y="T9"/>
                  </a:cxn>
                </a:cxnLst>
                <a:rect l="T15" t="T16" r="T17" b="T18"/>
                <a:pathLst>
                  <a:path w="315" h="321">
                    <a:moveTo>
                      <a:pt x="274" y="321"/>
                    </a:moveTo>
                    <a:lnTo>
                      <a:pt x="0" y="0"/>
                    </a:lnTo>
                    <a:lnTo>
                      <a:pt x="315" y="291"/>
                    </a:lnTo>
                    <a:lnTo>
                      <a:pt x="274" y="321"/>
                    </a:lnTo>
                    <a:close/>
                  </a:path>
                </a:pathLst>
              </a:custGeom>
              <a:solidFill>
                <a:srgbClr val="B34D1A"/>
              </a:solidFill>
              <a:ln w="9525">
                <a:noFill/>
                <a:round/>
                <a:headEnd/>
                <a:tailEnd/>
              </a:ln>
            </p:spPr>
            <p:txBody>
              <a:bodyPr/>
              <a:lstStyle/>
              <a:p>
                <a:endParaRPr lang="en-US"/>
              </a:p>
            </p:txBody>
          </p:sp>
          <p:sp>
            <p:nvSpPr>
              <p:cNvPr id="20493" name="Freeform 211"/>
              <p:cNvSpPr>
                <a:spLocks/>
              </p:cNvSpPr>
              <p:nvPr/>
            </p:nvSpPr>
            <p:spPr bwMode="auto">
              <a:xfrm>
                <a:off x="636" y="2812"/>
                <a:ext cx="267" cy="104"/>
              </a:xfrm>
              <a:custGeom>
                <a:avLst/>
                <a:gdLst>
                  <a:gd name="T0" fmla="*/ 0 w 535"/>
                  <a:gd name="T1" fmla="*/ 52 h 207"/>
                  <a:gd name="T2" fmla="*/ 115 w 535"/>
                  <a:gd name="T3" fmla="*/ 0 h 207"/>
                  <a:gd name="T4" fmla="*/ 133 w 535"/>
                  <a:gd name="T5" fmla="*/ 37 h 207"/>
                  <a:gd name="T6" fmla="*/ 0 w 535"/>
                  <a:gd name="T7" fmla="*/ 52 h 207"/>
                  <a:gd name="T8" fmla="*/ 0 w 535"/>
                  <a:gd name="T9" fmla="*/ 52 h 207"/>
                  <a:gd name="T10" fmla="*/ 0 60000 65536"/>
                  <a:gd name="T11" fmla="*/ 0 60000 65536"/>
                  <a:gd name="T12" fmla="*/ 0 60000 65536"/>
                  <a:gd name="T13" fmla="*/ 0 60000 65536"/>
                  <a:gd name="T14" fmla="*/ 0 60000 65536"/>
                  <a:gd name="T15" fmla="*/ 0 w 535"/>
                  <a:gd name="T16" fmla="*/ 0 h 207"/>
                  <a:gd name="T17" fmla="*/ 535 w 535"/>
                  <a:gd name="T18" fmla="*/ 207 h 207"/>
                </a:gdLst>
                <a:ahLst/>
                <a:cxnLst>
                  <a:cxn ang="T10">
                    <a:pos x="T0" y="T1"/>
                  </a:cxn>
                  <a:cxn ang="T11">
                    <a:pos x="T2" y="T3"/>
                  </a:cxn>
                  <a:cxn ang="T12">
                    <a:pos x="T4" y="T5"/>
                  </a:cxn>
                  <a:cxn ang="T13">
                    <a:pos x="T6" y="T7"/>
                  </a:cxn>
                  <a:cxn ang="T14">
                    <a:pos x="T8" y="T9"/>
                  </a:cxn>
                </a:cxnLst>
                <a:rect l="T15" t="T16" r="T17" b="T18"/>
                <a:pathLst>
                  <a:path w="535" h="207">
                    <a:moveTo>
                      <a:pt x="0" y="207"/>
                    </a:moveTo>
                    <a:lnTo>
                      <a:pt x="462" y="0"/>
                    </a:lnTo>
                    <a:lnTo>
                      <a:pt x="535" y="145"/>
                    </a:lnTo>
                    <a:lnTo>
                      <a:pt x="0" y="207"/>
                    </a:lnTo>
                    <a:close/>
                  </a:path>
                </a:pathLst>
              </a:custGeom>
              <a:solidFill>
                <a:srgbClr val="FFA64D"/>
              </a:solidFill>
              <a:ln w="9525">
                <a:noFill/>
                <a:round/>
                <a:headEnd/>
                <a:tailEnd/>
              </a:ln>
            </p:spPr>
            <p:txBody>
              <a:bodyPr/>
              <a:lstStyle/>
              <a:p>
                <a:endParaRPr lang="en-US"/>
              </a:p>
            </p:txBody>
          </p:sp>
        </p:grpSp>
        <p:sp>
          <p:nvSpPr>
            <p:cNvPr id="20488" name="Rectangle 215"/>
            <p:cNvSpPr>
              <a:spLocks noChangeArrowheads="1"/>
            </p:cNvSpPr>
            <p:nvPr/>
          </p:nvSpPr>
          <p:spPr bwMode="auto">
            <a:xfrm>
              <a:off x="930" y="1579"/>
              <a:ext cx="3893" cy="2306"/>
            </a:xfrm>
            <a:prstGeom prst="rect">
              <a:avLst/>
            </a:prstGeom>
            <a:noFill/>
            <a:ln w="12700" algn="ctr">
              <a:solidFill>
                <a:schemeClr val="tx1"/>
              </a:solidFill>
              <a:miter lim="800000"/>
              <a:headEnd/>
              <a:tailEnd/>
            </a:ln>
          </p:spPr>
          <p:txBody>
            <a:bodyPr wrap="none" tIns="91440" bIns="91440" anchor="ctr"/>
            <a:lstStyle/>
            <a:p>
              <a:endParaRPr lang="en-US"/>
            </a:p>
          </p:txBody>
        </p:sp>
      </p:grpSp>
      <p:sp>
        <p:nvSpPr>
          <p:cNvPr id="20485" name="AutoShape 214"/>
          <p:cNvSpPr>
            <a:spLocks noChangeArrowheads="1"/>
          </p:cNvSpPr>
          <p:nvPr/>
        </p:nvSpPr>
        <p:spPr bwMode="auto">
          <a:xfrm>
            <a:off x="1282700" y="2549381"/>
            <a:ext cx="1536700" cy="914400"/>
          </a:xfrm>
          <a:prstGeom prst="wedgeRoundRectCallout">
            <a:avLst>
              <a:gd name="adj1" fmla="val 95556"/>
              <a:gd name="adj2" fmla="val 124306"/>
              <a:gd name="adj3" fmla="val 16667"/>
            </a:avLst>
          </a:prstGeom>
          <a:solidFill>
            <a:schemeClr val="accent1">
              <a:lumMod val="20000"/>
              <a:lumOff val="80000"/>
            </a:schemeClr>
          </a:solidFill>
          <a:ln w="12700" algn="ctr">
            <a:solidFill>
              <a:schemeClr val="tx1"/>
            </a:solidFill>
            <a:miter lim="800000"/>
            <a:headEnd/>
            <a:tailEnd/>
          </a:ln>
        </p:spPr>
        <p:txBody>
          <a:bodyPr lIns="0" tIns="91440" rIns="0" bIns="91440" anchor="ctr"/>
          <a:lstStyle/>
          <a:p>
            <a:r>
              <a:rPr lang="en-US" sz="1600">
                <a:latin typeface="+mj-lt"/>
              </a:rPr>
              <a:t>I need more widgets for these orders</a:t>
            </a:r>
          </a:p>
        </p:txBody>
      </p:sp>
      <p:sp>
        <p:nvSpPr>
          <p:cNvPr id="20486" name="AutoShape 213"/>
          <p:cNvSpPr>
            <a:spLocks noChangeArrowheads="1"/>
          </p:cNvSpPr>
          <p:nvPr/>
        </p:nvSpPr>
        <p:spPr bwMode="auto">
          <a:xfrm>
            <a:off x="5553074" y="1274323"/>
            <a:ext cx="2034499" cy="1486195"/>
          </a:xfrm>
          <a:prstGeom prst="wedgeRoundRectCallout">
            <a:avLst>
              <a:gd name="adj1" fmla="val -65704"/>
              <a:gd name="adj2" fmla="val 91523"/>
              <a:gd name="adj3" fmla="val 16667"/>
            </a:avLst>
          </a:prstGeom>
          <a:solidFill>
            <a:schemeClr val="accent1">
              <a:lumMod val="20000"/>
              <a:lumOff val="80000"/>
            </a:schemeClr>
          </a:solidFill>
          <a:ln w="12700" algn="ctr">
            <a:solidFill>
              <a:schemeClr val="tx1"/>
            </a:solidFill>
            <a:miter lim="800000"/>
            <a:headEnd/>
            <a:tailEnd/>
          </a:ln>
        </p:spPr>
        <p:txBody>
          <a:bodyPr tIns="91440" bIns="91440" anchor="ctr"/>
          <a:lstStyle/>
          <a:p>
            <a:r>
              <a:rPr lang="en-US" sz="1600">
                <a:latin typeface="+mj-lt"/>
              </a:rPr>
              <a:t>Sorry, these are already committed so I can’t promise them to you.</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49"/>
          <p:cNvSpPr>
            <a:spLocks noGrp="1" noChangeArrowheads="1"/>
          </p:cNvSpPr>
          <p:nvPr>
            <p:ph type="title"/>
          </p:nvPr>
        </p:nvSpPr>
        <p:spPr/>
        <p:txBody>
          <a:bodyPr/>
          <a:lstStyle/>
          <a:p>
            <a:r>
              <a:rPr lang="en-US" smtClean="0"/>
              <a:t>Low-Level Codes</a:t>
            </a:r>
          </a:p>
        </p:txBody>
      </p:sp>
      <p:sp>
        <p:nvSpPr>
          <p:cNvPr id="21506" name="Footer Placeholder 3"/>
          <p:cNvSpPr>
            <a:spLocks noGrp="1"/>
          </p:cNvSpPr>
          <p:nvPr>
            <p:ph type="ftr" sz="quarter" idx="10"/>
          </p:nvPr>
        </p:nvSpPr>
        <p:spPr/>
        <p:txBody>
          <a:bodyPr/>
          <a:lstStyle/>
          <a:p>
            <a:r>
              <a:rPr lang="en-US" smtClean="0"/>
              <a:t>MRP-IN-170</a:t>
            </a:r>
          </a:p>
        </p:txBody>
      </p:sp>
      <p:grpSp>
        <p:nvGrpSpPr>
          <p:cNvPr id="21507" name="Group 48"/>
          <p:cNvGrpSpPr>
            <a:grpSpLocks/>
          </p:cNvGrpSpPr>
          <p:nvPr/>
        </p:nvGrpSpPr>
        <p:grpSpPr bwMode="auto">
          <a:xfrm>
            <a:off x="610925" y="1548399"/>
            <a:ext cx="7937500" cy="3792538"/>
            <a:chOff x="592" y="792"/>
            <a:chExt cx="5000" cy="2389"/>
          </a:xfrm>
        </p:grpSpPr>
        <p:grpSp>
          <p:nvGrpSpPr>
            <p:cNvPr id="21509" name="Group 46"/>
            <p:cNvGrpSpPr>
              <a:grpSpLocks/>
            </p:cNvGrpSpPr>
            <p:nvPr/>
          </p:nvGrpSpPr>
          <p:grpSpPr bwMode="auto">
            <a:xfrm>
              <a:off x="592" y="792"/>
              <a:ext cx="1559" cy="1816"/>
              <a:chOff x="448" y="792"/>
              <a:chExt cx="1559" cy="1816"/>
            </a:xfrm>
          </p:grpSpPr>
          <p:sp>
            <p:nvSpPr>
              <p:cNvPr id="21527" name="Text Box 5"/>
              <p:cNvSpPr txBox="1">
                <a:spLocks noChangeArrowheads="1"/>
              </p:cNvSpPr>
              <p:nvPr/>
            </p:nvSpPr>
            <p:spPr bwMode="auto">
              <a:xfrm>
                <a:off x="1245" y="1187"/>
                <a:ext cx="266"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A</a:t>
                </a:r>
              </a:p>
            </p:txBody>
          </p:sp>
          <p:sp>
            <p:nvSpPr>
              <p:cNvPr id="21528" name="Text Box 6"/>
              <p:cNvSpPr txBox="1">
                <a:spLocks noChangeArrowheads="1"/>
              </p:cNvSpPr>
              <p:nvPr/>
            </p:nvSpPr>
            <p:spPr bwMode="auto">
              <a:xfrm>
                <a:off x="1261" y="1739"/>
                <a:ext cx="23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1529" name="Text Box 7"/>
              <p:cNvSpPr txBox="1">
                <a:spLocks noChangeArrowheads="1"/>
              </p:cNvSpPr>
              <p:nvPr/>
            </p:nvSpPr>
            <p:spPr bwMode="auto">
              <a:xfrm>
                <a:off x="1241" y="2307"/>
                <a:ext cx="274"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1530" name="Text Box 8"/>
              <p:cNvSpPr txBox="1">
                <a:spLocks noChangeArrowheads="1"/>
              </p:cNvSpPr>
              <p:nvPr/>
            </p:nvSpPr>
            <p:spPr bwMode="auto">
              <a:xfrm>
                <a:off x="1749" y="2307"/>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1531" name="AutoShape 9"/>
              <p:cNvCxnSpPr>
                <a:cxnSpLocks noChangeShapeType="1"/>
                <a:stCxn id="21527" idx="2"/>
                <a:endCxn id="21528" idx="0"/>
              </p:cNvCxnSpPr>
              <p:nvPr/>
            </p:nvCxnSpPr>
            <p:spPr bwMode="auto">
              <a:xfrm rot="5400000">
                <a:off x="1252" y="1613"/>
                <a:ext cx="251" cy="1"/>
              </a:xfrm>
              <a:prstGeom prst="straightConnector1">
                <a:avLst/>
              </a:prstGeom>
              <a:noFill/>
              <a:ln w="38100">
                <a:solidFill>
                  <a:schemeClr val="hlink"/>
                </a:solidFill>
                <a:round/>
                <a:headEnd/>
                <a:tailEnd/>
              </a:ln>
            </p:spPr>
          </p:cxnSp>
          <p:cxnSp>
            <p:nvCxnSpPr>
              <p:cNvPr id="21532" name="AutoShape 10"/>
              <p:cNvCxnSpPr>
                <a:cxnSpLocks noChangeShapeType="1"/>
                <a:stCxn id="21528" idx="2"/>
                <a:endCxn id="21529" idx="0"/>
              </p:cNvCxnSpPr>
              <p:nvPr/>
            </p:nvCxnSpPr>
            <p:spPr bwMode="auto">
              <a:xfrm rot="5400000">
                <a:off x="1244" y="2173"/>
                <a:ext cx="267" cy="1"/>
              </a:xfrm>
              <a:prstGeom prst="straightConnector1">
                <a:avLst/>
              </a:prstGeom>
              <a:noFill/>
              <a:ln w="38100">
                <a:solidFill>
                  <a:schemeClr val="hlink"/>
                </a:solidFill>
                <a:round/>
                <a:headEnd/>
                <a:tailEnd/>
              </a:ln>
            </p:spPr>
          </p:cxnSp>
          <p:cxnSp>
            <p:nvCxnSpPr>
              <p:cNvPr id="21533" name="AutoShape 11"/>
              <p:cNvCxnSpPr>
                <a:cxnSpLocks noChangeShapeType="1"/>
                <a:stCxn id="21528" idx="2"/>
                <a:endCxn id="21530" idx="0"/>
              </p:cNvCxnSpPr>
              <p:nvPr/>
            </p:nvCxnSpPr>
            <p:spPr bwMode="auto">
              <a:xfrm rot="16200000" flipH="1">
                <a:off x="1494" y="1923"/>
                <a:ext cx="267" cy="500"/>
              </a:xfrm>
              <a:prstGeom prst="bentConnector3">
                <a:avLst>
                  <a:gd name="adj1" fmla="val 50000"/>
                </a:avLst>
              </a:prstGeom>
              <a:noFill/>
              <a:ln w="38100">
                <a:solidFill>
                  <a:schemeClr val="hlink"/>
                </a:solidFill>
                <a:miter lim="800000"/>
                <a:headEnd/>
                <a:tailEnd/>
              </a:ln>
            </p:spPr>
          </p:cxnSp>
          <p:sp>
            <p:nvSpPr>
              <p:cNvPr id="21534" name="Text Box 23"/>
              <p:cNvSpPr txBox="1">
                <a:spLocks noChangeArrowheads="1"/>
              </p:cNvSpPr>
              <p:nvPr/>
            </p:nvSpPr>
            <p:spPr bwMode="auto">
              <a:xfrm>
                <a:off x="448" y="122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0</a:t>
                </a:r>
              </a:p>
            </p:txBody>
          </p:sp>
          <p:sp>
            <p:nvSpPr>
              <p:cNvPr id="21535" name="Text Box 24"/>
              <p:cNvSpPr txBox="1">
                <a:spLocks noChangeArrowheads="1"/>
              </p:cNvSpPr>
              <p:nvPr/>
            </p:nvSpPr>
            <p:spPr bwMode="auto">
              <a:xfrm>
                <a:off x="448" y="1760"/>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1</a:t>
                </a:r>
              </a:p>
            </p:txBody>
          </p:sp>
          <p:sp>
            <p:nvSpPr>
              <p:cNvPr id="21536" name="Text Box 25"/>
              <p:cNvSpPr txBox="1">
                <a:spLocks noChangeArrowheads="1"/>
              </p:cNvSpPr>
              <p:nvPr/>
            </p:nvSpPr>
            <p:spPr bwMode="auto">
              <a:xfrm>
                <a:off x="448" y="2308"/>
                <a:ext cx="646" cy="244"/>
              </a:xfrm>
              <a:prstGeom prst="rect">
                <a:avLst/>
              </a:prstGeom>
              <a:noFill/>
              <a:ln w="38100">
                <a:noFill/>
                <a:miter lim="800000"/>
                <a:headEnd/>
                <a:tailEnd/>
              </a:ln>
            </p:spPr>
            <p:txBody>
              <a:bodyPr wrap="none" lIns="81807" tIns="40904" rIns="81807" bIns="40904" anchor="ctr">
                <a:spAutoFit/>
              </a:bodyPr>
              <a:lstStyle/>
              <a:p>
                <a:pPr eaLnBrk="0" hangingPunct="0">
                  <a:spcBef>
                    <a:spcPct val="50000"/>
                  </a:spcBef>
                </a:pPr>
                <a:r>
                  <a:rPr lang="en-US" sz="2000" b="1">
                    <a:latin typeface="+mj-lt"/>
                  </a:rPr>
                  <a:t>Level 2</a:t>
                </a:r>
              </a:p>
            </p:txBody>
          </p:sp>
          <p:sp>
            <p:nvSpPr>
              <p:cNvPr id="21537" name="Text Box 26"/>
              <p:cNvSpPr txBox="1">
                <a:spLocks noChangeArrowheads="1"/>
              </p:cNvSpPr>
              <p:nvPr/>
            </p:nvSpPr>
            <p:spPr bwMode="auto">
              <a:xfrm>
                <a:off x="996" y="792"/>
                <a:ext cx="720" cy="310"/>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a:solidFill>
                      <a:srgbClr val="FF0000"/>
                    </a:solidFill>
                    <a:latin typeface="+mj-lt"/>
                  </a:rPr>
                  <a:t>APICS</a:t>
                </a:r>
              </a:p>
            </p:txBody>
          </p:sp>
        </p:grpSp>
        <p:grpSp>
          <p:nvGrpSpPr>
            <p:cNvPr id="21510" name="Group 47"/>
            <p:cNvGrpSpPr>
              <a:grpSpLocks/>
            </p:cNvGrpSpPr>
            <p:nvPr/>
          </p:nvGrpSpPr>
          <p:grpSpPr bwMode="auto">
            <a:xfrm>
              <a:off x="2619" y="793"/>
              <a:ext cx="2973" cy="2388"/>
              <a:chOff x="2619" y="793"/>
              <a:chExt cx="2973" cy="2388"/>
            </a:xfrm>
          </p:grpSpPr>
          <p:sp>
            <p:nvSpPr>
              <p:cNvPr id="21511" name="Text Box 12"/>
              <p:cNvSpPr txBox="1">
                <a:spLocks noChangeArrowheads="1"/>
              </p:cNvSpPr>
              <p:nvPr/>
            </p:nvSpPr>
            <p:spPr bwMode="auto">
              <a:xfrm>
                <a:off x="3560" y="1175"/>
                <a:ext cx="221"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dirty="0">
                    <a:solidFill>
                      <a:schemeClr val="hlink"/>
                    </a:solidFill>
                    <a:latin typeface="+mj-lt"/>
                  </a:rPr>
                  <a:t>E</a:t>
                </a:r>
              </a:p>
            </p:txBody>
          </p:sp>
          <p:sp>
            <p:nvSpPr>
              <p:cNvPr id="21512" name="Text Box 13"/>
              <p:cNvSpPr txBox="1">
                <a:spLocks noChangeArrowheads="1"/>
              </p:cNvSpPr>
              <p:nvPr/>
            </p:nvSpPr>
            <p:spPr bwMode="auto">
              <a:xfrm>
                <a:off x="3564" y="1732"/>
                <a:ext cx="21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F</a:t>
                </a:r>
              </a:p>
            </p:txBody>
          </p:sp>
          <p:sp>
            <p:nvSpPr>
              <p:cNvPr id="21513" name="Text Box 14"/>
              <p:cNvSpPr txBox="1">
                <a:spLocks noChangeArrowheads="1"/>
              </p:cNvSpPr>
              <p:nvPr/>
            </p:nvSpPr>
            <p:spPr bwMode="auto">
              <a:xfrm>
                <a:off x="3554" y="2314"/>
                <a:ext cx="233"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1514" name="Text Box 15"/>
              <p:cNvSpPr txBox="1">
                <a:spLocks noChangeArrowheads="1"/>
              </p:cNvSpPr>
              <p:nvPr/>
            </p:nvSpPr>
            <p:spPr bwMode="auto">
              <a:xfrm>
                <a:off x="4026" y="2314"/>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sp>
            <p:nvSpPr>
              <p:cNvPr id="21515" name="Text Box 16"/>
              <p:cNvSpPr txBox="1">
                <a:spLocks noChangeArrowheads="1"/>
              </p:cNvSpPr>
              <p:nvPr/>
            </p:nvSpPr>
            <p:spPr bwMode="auto">
              <a:xfrm>
                <a:off x="3534" y="2880"/>
                <a:ext cx="274"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1516" name="Text Box 17"/>
              <p:cNvSpPr txBox="1">
                <a:spLocks noChangeArrowheads="1"/>
              </p:cNvSpPr>
              <p:nvPr/>
            </p:nvSpPr>
            <p:spPr bwMode="auto">
              <a:xfrm>
                <a:off x="4026" y="2880"/>
                <a:ext cx="258" cy="301"/>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1517" name="AutoShape 18"/>
              <p:cNvCxnSpPr>
                <a:cxnSpLocks noChangeShapeType="1"/>
                <a:stCxn id="21511" idx="2"/>
                <a:endCxn id="21512" idx="0"/>
              </p:cNvCxnSpPr>
              <p:nvPr/>
            </p:nvCxnSpPr>
            <p:spPr bwMode="auto">
              <a:xfrm rot="16200000" flipH="1">
                <a:off x="3543" y="1603"/>
                <a:ext cx="256" cy="0"/>
              </a:xfrm>
              <a:prstGeom prst="straightConnector1">
                <a:avLst/>
              </a:prstGeom>
              <a:noFill/>
              <a:ln w="38100">
                <a:solidFill>
                  <a:schemeClr val="hlink"/>
                </a:solidFill>
                <a:round/>
                <a:headEnd/>
                <a:tailEnd/>
              </a:ln>
            </p:spPr>
          </p:cxnSp>
          <p:cxnSp>
            <p:nvCxnSpPr>
              <p:cNvPr id="21518" name="AutoShape 19"/>
              <p:cNvCxnSpPr>
                <a:cxnSpLocks noChangeShapeType="1"/>
                <a:stCxn id="21512" idx="2"/>
                <a:endCxn id="21513" idx="0"/>
              </p:cNvCxnSpPr>
              <p:nvPr/>
            </p:nvCxnSpPr>
            <p:spPr bwMode="auto">
              <a:xfrm rot="5400000">
                <a:off x="3530" y="2173"/>
                <a:ext cx="281" cy="1"/>
              </a:xfrm>
              <a:prstGeom prst="straightConnector1">
                <a:avLst/>
              </a:prstGeom>
              <a:noFill/>
              <a:ln w="38100">
                <a:solidFill>
                  <a:schemeClr val="hlink"/>
                </a:solidFill>
                <a:round/>
                <a:headEnd/>
                <a:tailEnd/>
              </a:ln>
            </p:spPr>
          </p:cxnSp>
          <p:cxnSp>
            <p:nvCxnSpPr>
              <p:cNvPr id="21519" name="AutoShape 20"/>
              <p:cNvCxnSpPr>
                <a:cxnSpLocks noChangeShapeType="1"/>
                <a:stCxn id="21512" idx="2"/>
                <a:endCxn id="21514" idx="0"/>
              </p:cNvCxnSpPr>
              <p:nvPr/>
            </p:nvCxnSpPr>
            <p:spPr bwMode="auto">
              <a:xfrm rot="16200000" flipH="1">
                <a:off x="3772" y="1931"/>
                <a:ext cx="281" cy="484"/>
              </a:xfrm>
              <a:prstGeom prst="bentConnector3">
                <a:avLst>
                  <a:gd name="adj1" fmla="val 50000"/>
                </a:avLst>
              </a:prstGeom>
              <a:noFill/>
              <a:ln w="38100">
                <a:solidFill>
                  <a:schemeClr val="hlink"/>
                </a:solidFill>
                <a:miter lim="800000"/>
                <a:headEnd/>
                <a:tailEnd/>
              </a:ln>
            </p:spPr>
          </p:cxnSp>
          <p:cxnSp>
            <p:nvCxnSpPr>
              <p:cNvPr id="21520" name="AutoShape 21"/>
              <p:cNvCxnSpPr>
                <a:cxnSpLocks noChangeShapeType="1"/>
                <a:endCxn id="21515" idx="0"/>
              </p:cNvCxnSpPr>
              <p:nvPr/>
            </p:nvCxnSpPr>
            <p:spPr bwMode="auto">
              <a:xfrm rot="5400000">
                <a:off x="3552" y="2759"/>
                <a:ext cx="239" cy="2"/>
              </a:xfrm>
              <a:prstGeom prst="bentConnector3">
                <a:avLst>
                  <a:gd name="adj1" fmla="val 50000"/>
                </a:avLst>
              </a:prstGeom>
              <a:noFill/>
              <a:ln w="38100">
                <a:solidFill>
                  <a:schemeClr val="hlink"/>
                </a:solidFill>
                <a:miter lim="800000"/>
                <a:headEnd/>
                <a:tailEnd/>
              </a:ln>
            </p:spPr>
          </p:cxnSp>
          <p:cxnSp>
            <p:nvCxnSpPr>
              <p:cNvPr id="21521" name="AutoShape 22"/>
              <p:cNvCxnSpPr>
                <a:cxnSpLocks noChangeShapeType="1"/>
                <a:stCxn id="21513" idx="2"/>
                <a:endCxn id="21516" idx="0"/>
              </p:cNvCxnSpPr>
              <p:nvPr/>
            </p:nvCxnSpPr>
            <p:spPr bwMode="auto">
              <a:xfrm rot="16200000" flipH="1">
                <a:off x="3780" y="2505"/>
                <a:ext cx="265" cy="484"/>
              </a:xfrm>
              <a:prstGeom prst="bentConnector3">
                <a:avLst>
                  <a:gd name="adj1" fmla="val 50000"/>
                </a:avLst>
              </a:prstGeom>
              <a:noFill/>
              <a:ln w="38100">
                <a:solidFill>
                  <a:schemeClr val="hlink"/>
                </a:solidFill>
                <a:miter lim="800000"/>
                <a:headEnd/>
                <a:tailEnd/>
              </a:ln>
            </p:spPr>
          </p:cxnSp>
          <p:sp>
            <p:nvSpPr>
              <p:cNvPr id="21522" name="Text Box 27"/>
              <p:cNvSpPr txBox="1">
                <a:spLocks noChangeArrowheads="1"/>
              </p:cNvSpPr>
              <p:nvPr/>
            </p:nvSpPr>
            <p:spPr bwMode="auto">
              <a:xfrm>
                <a:off x="4482" y="1227"/>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-3</a:t>
                </a:r>
              </a:p>
            </p:txBody>
          </p:sp>
          <p:sp>
            <p:nvSpPr>
              <p:cNvPr id="21523" name="Text Box 28"/>
              <p:cNvSpPr txBox="1">
                <a:spLocks noChangeArrowheads="1"/>
              </p:cNvSpPr>
              <p:nvPr/>
            </p:nvSpPr>
            <p:spPr bwMode="auto">
              <a:xfrm>
                <a:off x="4482" y="1768"/>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-2</a:t>
                </a:r>
              </a:p>
            </p:txBody>
          </p:sp>
          <p:sp>
            <p:nvSpPr>
              <p:cNvPr id="21524" name="Text Box 29"/>
              <p:cNvSpPr txBox="1">
                <a:spLocks noChangeArrowheads="1"/>
              </p:cNvSpPr>
              <p:nvPr/>
            </p:nvSpPr>
            <p:spPr bwMode="auto">
              <a:xfrm>
                <a:off x="4490" y="2309"/>
                <a:ext cx="708"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-1</a:t>
                </a:r>
              </a:p>
            </p:txBody>
          </p:sp>
          <p:sp>
            <p:nvSpPr>
              <p:cNvPr id="21525" name="Text Box 30"/>
              <p:cNvSpPr txBox="1">
                <a:spLocks noChangeArrowheads="1"/>
              </p:cNvSpPr>
              <p:nvPr/>
            </p:nvSpPr>
            <p:spPr bwMode="auto">
              <a:xfrm>
                <a:off x="4516" y="2922"/>
                <a:ext cx="641" cy="243"/>
              </a:xfrm>
              <a:prstGeom prst="rect">
                <a:avLst/>
              </a:prstGeom>
              <a:noFill/>
              <a:ln w="38100">
                <a:noFill/>
                <a:miter lim="800000"/>
                <a:headEnd/>
                <a:tailEnd/>
              </a:ln>
            </p:spPr>
            <p:txBody>
              <a:bodyPr wrap="none" lIns="77381" tIns="38691" rIns="77381" bIns="38691" anchor="ctr">
                <a:spAutoFit/>
              </a:bodyPr>
              <a:lstStyle/>
              <a:p>
                <a:pPr eaLnBrk="0" hangingPunct="0">
                  <a:spcBef>
                    <a:spcPct val="50000"/>
                  </a:spcBef>
                </a:pPr>
                <a:r>
                  <a:rPr lang="en-US" sz="2000" b="1">
                    <a:latin typeface="+mj-lt"/>
                  </a:rPr>
                  <a:t>Level 0</a:t>
                </a:r>
              </a:p>
            </p:txBody>
          </p:sp>
          <p:sp>
            <p:nvSpPr>
              <p:cNvPr id="21526" name="Text Box 31"/>
              <p:cNvSpPr txBox="1">
                <a:spLocks noChangeArrowheads="1"/>
              </p:cNvSpPr>
              <p:nvPr/>
            </p:nvSpPr>
            <p:spPr bwMode="auto">
              <a:xfrm>
                <a:off x="2619" y="793"/>
                <a:ext cx="2973" cy="308"/>
              </a:xfrm>
              <a:prstGeom prst="rect">
                <a:avLst/>
              </a:prstGeom>
              <a:noFill/>
              <a:ln w="38100">
                <a:noFill/>
                <a:miter lim="800000"/>
                <a:headEnd/>
                <a:tailEnd/>
              </a:ln>
            </p:spPr>
            <p:txBody>
              <a:bodyPr wrap="none" lIns="91432" tIns="45716" rIns="91432" bIns="45716" anchor="ctr">
                <a:spAutoFit/>
              </a:bodyPr>
              <a:lstStyle/>
              <a:p>
                <a:pPr eaLnBrk="0" hangingPunct="0">
                  <a:spcBef>
                    <a:spcPct val="50000"/>
                  </a:spcBef>
                </a:pPr>
                <a:r>
                  <a:rPr lang="en-US" sz="2600" b="1" u="sng" dirty="0">
                    <a:solidFill>
                      <a:srgbClr val="FF0000"/>
                    </a:solidFill>
                    <a:latin typeface="+mj-lt"/>
                  </a:rPr>
                  <a:t>QAD Enterprise Applications</a:t>
                </a:r>
              </a:p>
            </p:txBody>
          </p:sp>
        </p:grpSp>
      </p:gr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9" name="Rectangle 67"/>
          <p:cNvSpPr>
            <a:spLocks noGrp="1" noChangeArrowheads="1"/>
          </p:cNvSpPr>
          <p:nvPr>
            <p:ph type="title"/>
          </p:nvPr>
        </p:nvSpPr>
        <p:spPr/>
        <p:txBody>
          <a:bodyPr/>
          <a:lstStyle/>
          <a:p>
            <a:r>
              <a:rPr lang="en-US" smtClean="0"/>
              <a:t>Pegging</a:t>
            </a:r>
          </a:p>
        </p:txBody>
      </p:sp>
      <p:sp>
        <p:nvSpPr>
          <p:cNvPr id="22530" name="Footer Placeholder 3"/>
          <p:cNvSpPr>
            <a:spLocks noGrp="1"/>
          </p:cNvSpPr>
          <p:nvPr>
            <p:ph type="ftr" sz="quarter" idx="10"/>
          </p:nvPr>
        </p:nvSpPr>
        <p:spPr/>
        <p:txBody>
          <a:bodyPr/>
          <a:lstStyle/>
          <a:p>
            <a:r>
              <a:rPr lang="en-US" smtClean="0"/>
              <a:t>MRP-IN-180</a:t>
            </a:r>
          </a:p>
        </p:txBody>
      </p:sp>
      <p:sp>
        <p:nvSpPr>
          <p:cNvPr id="22531" name="Text Box 3"/>
          <p:cNvSpPr txBox="1">
            <a:spLocks noChangeArrowheads="1"/>
          </p:cNvSpPr>
          <p:nvPr/>
        </p:nvSpPr>
        <p:spPr bwMode="auto">
          <a:xfrm>
            <a:off x="3319364" y="1236381"/>
            <a:ext cx="421894"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A</a:t>
            </a:r>
          </a:p>
        </p:txBody>
      </p:sp>
      <p:sp>
        <p:nvSpPr>
          <p:cNvPr id="22532" name="Text Box 4"/>
          <p:cNvSpPr txBox="1">
            <a:spLocks noChangeArrowheads="1"/>
          </p:cNvSpPr>
          <p:nvPr/>
        </p:nvSpPr>
        <p:spPr bwMode="auto">
          <a:xfrm>
            <a:off x="2246462" y="2774668"/>
            <a:ext cx="37059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B</a:t>
            </a:r>
          </a:p>
        </p:txBody>
      </p:sp>
      <p:sp>
        <p:nvSpPr>
          <p:cNvPr id="22533" name="Text Box 5"/>
          <p:cNvSpPr txBox="1">
            <a:spLocks noChangeArrowheads="1"/>
          </p:cNvSpPr>
          <p:nvPr/>
        </p:nvSpPr>
        <p:spPr bwMode="auto">
          <a:xfrm>
            <a:off x="4408327" y="2774668"/>
            <a:ext cx="43471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C</a:t>
            </a:r>
          </a:p>
        </p:txBody>
      </p:sp>
      <p:sp>
        <p:nvSpPr>
          <p:cNvPr id="22534" name="Text Box 6"/>
          <p:cNvSpPr txBox="1">
            <a:spLocks noChangeArrowheads="1"/>
          </p:cNvSpPr>
          <p:nvPr/>
        </p:nvSpPr>
        <p:spPr bwMode="auto">
          <a:xfrm>
            <a:off x="1530314" y="4897156"/>
            <a:ext cx="409070"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sp>
        <p:nvSpPr>
          <p:cNvPr id="22535" name="Text Box 10"/>
          <p:cNvSpPr txBox="1">
            <a:spLocks noChangeArrowheads="1"/>
          </p:cNvSpPr>
          <p:nvPr/>
        </p:nvSpPr>
        <p:spPr bwMode="auto">
          <a:xfrm>
            <a:off x="2944261" y="4897156"/>
            <a:ext cx="351362"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E</a:t>
            </a:r>
          </a:p>
        </p:txBody>
      </p:sp>
      <p:sp>
        <p:nvSpPr>
          <p:cNvPr id="22536" name="Text Box 11"/>
          <p:cNvSpPr txBox="1">
            <a:spLocks noChangeArrowheads="1"/>
          </p:cNvSpPr>
          <p:nvPr/>
        </p:nvSpPr>
        <p:spPr bwMode="auto">
          <a:xfrm>
            <a:off x="5139042" y="4897156"/>
            <a:ext cx="338538"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F</a:t>
            </a:r>
          </a:p>
        </p:txBody>
      </p:sp>
      <p:sp>
        <p:nvSpPr>
          <p:cNvPr id="22537" name="Text Box 13"/>
          <p:cNvSpPr txBox="1">
            <a:spLocks noChangeArrowheads="1"/>
          </p:cNvSpPr>
          <p:nvPr/>
        </p:nvSpPr>
        <p:spPr bwMode="auto">
          <a:xfrm>
            <a:off x="3729001" y="4897156"/>
            <a:ext cx="409070" cy="477046"/>
          </a:xfrm>
          <a:prstGeom prst="rect">
            <a:avLst/>
          </a:prstGeom>
          <a:noFill/>
          <a:ln w="38100">
            <a:solidFill>
              <a:schemeClr val="tx1"/>
            </a:solidFill>
            <a:miter lim="800000"/>
            <a:headEnd/>
            <a:tailEnd/>
          </a:ln>
        </p:spPr>
        <p:txBody>
          <a:bodyPr wrap="none" lIns="91432" tIns="45716" rIns="91432" bIns="45716" anchor="ctr">
            <a:spAutoFit/>
          </a:bodyPr>
          <a:lstStyle/>
          <a:p>
            <a:pPr eaLnBrk="0" hangingPunct="0">
              <a:spcBef>
                <a:spcPct val="50000"/>
              </a:spcBef>
            </a:pPr>
            <a:r>
              <a:rPr lang="en-US" sz="2500" b="1">
                <a:solidFill>
                  <a:schemeClr val="hlink"/>
                </a:solidFill>
                <a:latin typeface="+mj-lt"/>
              </a:rPr>
              <a:t>D</a:t>
            </a:r>
          </a:p>
        </p:txBody>
      </p:sp>
      <p:cxnSp>
        <p:nvCxnSpPr>
          <p:cNvPr id="22538" name="AutoShape 32"/>
          <p:cNvCxnSpPr>
            <a:cxnSpLocks noChangeShapeType="1"/>
            <a:stCxn id="22531" idx="2"/>
            <a:endCxn id="22532" idx="0"/>
          </p:cNvCxnSpPr>
          <p:nvPr/>
        </p:nvCxnSpPr>
        <p:spPr bwMode="auto">
          <a:xfrm rot="5400000">
            <a:off x="2450416" y="1694772"/>
            <a:ext cx="1061241" cy="1098550"/>
          </a:xfrm>
          <a:prstGeom prst="bentConnector3">
            <a:avLst>
              <a:gd name="adj1" fmla="val 50000"/>
            </a:avLst>
          </a:prstGeom>
          <a:noFill/>
          <a:ln w="38100">
            <a:solidFill>
              <a:schemeClr val="hlink"/>
            </a:solidFill>
            <a:miter lim="800000"/>
            <a:headEnd/>
            <a:tailEnd/>
          </a:ln>
        </p:spPr>
      </p:cxnSp>
      <p:cxnSp>
        <p:nvCxnSpPr>
          <p:cNvPr id="22539" name="AutoShape 33"/>
          <p:cNvCxnSpPr>
            <a:cxnSpLocks noChangeShapeType="1"/>
            <a:stCxn id="22531" idx="2"/>
            <a:endCxn id="22533" idx="0"/>
          </p:cNvCxnSpPr>
          <p:nvPr/>
        </p:nvCxnSpPr>
        <p:spPr bwMode="auto">
          <a:xfrm rot="16200000" flipH="1">
            <a:off x="3547378" y="1696359"/>
            <a:ext cx="1061241" cy="1095375"/>
          </a:xfrm>
          <a:prstGeom prst="bentConnector3">
            <a:avLst>
              <a:gd name="adj1" fmla="val 50000"/>
            </a:avLst>
          </a:prstGeom>
          <a:noFill/>
          <a:ln w="38100">
            <a:solidFill>
              <a:schemeClr val="hlink"/>
            </a:solidFill>
            <a:miter lim="800000"/>
            <a:headEnd/>
            <a:tailEnd/>
          </a:ln>
        </p:spPr>
      </p:cxnSp>
      <p:cxnSp>
        <p:nvCxnSpPr>
          <p:cNvPr id="22540" name="AutoShape 37"/>
          <p:cNvCxnSpPr>
            <a:cxnSpLocks noChangeShapeType="1"/>
            <a:stCxn id="22532" idx="2"/>
            <a:endCxn id="22534" idx="0"/>
          </p:cNvCxnSpPr>
          <p:nvPr/>
        </p:nvCxnSpPr>
        <p:spPr bwMode="auto">
          <a:xfrm rot="5400000">
            <a:off x="1260584" y="3725979"/>
            <a:ext cx="1645442" cy="696912"/>
          </a:xfrm>
          <a:prstGeom prst="bentConnector3">
            <a:avLst>
              <a:gd name="adj1" fmla="val 50000"/>
            </a:avLst>
          </a:prstGeom>
          <a:noFill/>
          <a:ln w="38100">
            <a:solidFill>
              <a:schemeClr val="hlink"/>
            </a:solidFill>
            <a:miter lim="800000"/>
            <a:headEnd/>
            <a:tailEnd/>
          </a:ln>
        </p:spPr>
      </p:cxnSp>
      <p:cxnSp>
        <p:nvCxnSpPr>
          <p:cNvPr id="22541" name="AutoShape 38"/>
          <p:cNvCxnSpPr>
            <a:cxnSpLocks noChangeShapeType="1"/>
            <a:stCxn id="22532" idx="2"/>
            <a:endCxn id="22535" idx="0"/>
          </p:cNvCxnSpPr>
          <p:nvPr/>
        </p:nvCxnSpPr>
        <p:spPr bwMode="auto">
          <a:xfrm rot="16200000" flipH="1">
            <a:off x="1953130" y="3730344"/>
            <a:ext cx="1645442" cy="688181"/>
          </a:xfrm>
          <a:prstGeom prst="bentConnector3">
            <a:avLst>
              <a:gd name="adj1" fmla="val 50000"/>
            </a:avLst>
          </a:prstGeom>
          <a:noFill/>
          <a:ln w="38100">
            <a:solidFill>
              <a:schemeClr val="hlink"/>
            </a:solidFill>
            <a:miter lim="800000"/>
            <a:headEnd/>
            <a:tailEnd/>
          </a:ln>
        </p:spPr>
      </p:cxnSp>
      <p:cxnSp>
        <p:nvCxnSpPr>
          <p:cNvPr id="22542" name="AutoShape 39"/>
          <p:cNvCxnSpPr>
            <a:cxnSpLocks noChangeShapeType="1"/>
            <a:stCxn id="22533" idx="2"/>
            <a:endCxn id="22537" idx="0"/>
          </p:cNvCxnSpPr>
          <p:nvPr/>
        </p:nvCxnSpPr>
        <p:spPr bwMode="auto">
          <a:xfrm rot="5400000">
            <a:off x="3456890" y="3728360"/>
            <a:ext cx="1645442" cy="692150"/>
          </a:xfrm>
          <a:prstGeom prst="bentConnector3">
            <a:avLst>
              <a:gd name="adj1" fmla="val 50000"/>
            </a:avLst>
          </a:prstGeom>
          <a:noFill/>
          <a:ln w="38100">
            <a:solidFill>
              <a:schemeClr val="hlink"/>
            </a:solidFill>
            <a:miter lim="800000"/>
            <a:headEnd/>
            <a:tailEnd/>
          </a:ln>
        </p:spPr>
      </p:cxnSp>
      <p:cxnSp>
        <p:nvCxnSpPr>
          <p:cNvPr id="22543" name="AutoShape 40"/>
          <p:cNvCxnSpPr>
            <a:cxnSpLocks noChangeShapeType="1"/>
            <a:stCxn id="22533" idx="2"/>
            <a:endCxn id="22536" idx="0"/>
          </p:cNvCxnSpPr>
          <p:nvPr/>
        </p:nvCxnSpPr>
        <p:spPr bwMode="auto">
          <a:xfrm rot="16200000" flipH="1">
            <a:off x="4144277" y="3733122"/>
            <a:ext cx="1645442" cy="682625"/>
          </a:xfrm>
          <a:prstGeom prst="bentConnector3">
            <a:avLst>
              <a:gd name="adj1" fmla="val 50000"/>
            </a:avLst>
          </a:prstGeom>
          <a:noFill/>
          <a:ln w="38100">
            <a:solidFill>
              <a:schemeClr val="hlink"/>
            </a:solidFill>
            <a:miter lim="800000"/>
            <a:headEnd/>
            <a:tailEnd/>
          </a:ln>
        </p:spPr>
      </p:cxnSp>
      <p:sp>
        <p:nvSpPr>
          <p:cNvPr id="22544" name="Text Box 42"/>
          <p:cNvSpPr txBox="1">
            <a:spLocks noChangeArrowheads="1"/>
          </p:cNvSpPr>
          <p:nvPr/>
        </p:nvSpPr>
        <p:spPr bwMode="auto">
          <a:xfrm>
            <a:off x="2695286" y="1855904"/>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45" name="Text Box 43"/>
          <p:cNvSpPr txBox="1">
            <a:spLocks noChangeArrowheads="1"/>
          </p:cNvSpPr>
          <p:nvPr/>
        </p:nvSpPr>
        <p:spPr bwMode="auto">
          <a:xfrm>
            <a:off x="6478792" y="1810811"/>
            <a:ext cx="888012"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Supply</a:t>
            </a:r>
          </a:p>
        </p:txBody>
      </p:sp>
      <p:sp>
        <p:nvSpPr>
          <p:cNvPr id="22546" name="Text Box 44"/>
          <p:cNvSpPr txBox="1">
            <a:spLocks noChangeArrowheads="1"/>
          </p:cNvSpPr>
          <p:nvPr/>
        </p:nvSpPr>
        <p:spPr bwMode="auto">
          <a:xfrm>
            <a:off x="1707861" y="235914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47" name="Text Box 45"/>
          <p:cNvSpPr txBox="1">
            <a:spLocks noChangeArrowheads="1"/>
          </p:cNvSpPr>
          <p:nvPr/>
        </p:nvSpPr>
        <p:spPr bwMode="auto">
          <a:xfrm>
            <a:off x="3901786" y="2359142"/>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48" name="Text Box 46"/>
          <p:cNvSpPr txBox="1">
            <a:spLocks noChangeArrowheads="1"/>
          </p:cNvSpPr>
          <p:nvPr/>
        </p:nvSpPr>
        <p:spPr bwMode="auto">
          <a:xfrm>
            <a:off x="6371446" y="2314049"/>
            <a:ext cx="1091593"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Demand</a:t>
            </a:r>
          </a:p>
        </p:txBody>
      </p:sp>
      <p:sp>
        <p:nvSpPr>
          <p:cNvPr id="22549" name="Text Box 47"/>
          <p:cNvSpPr txBox="1">
            <a:spLocks noChangeArrowheads="1"/>
          </p:cNvSpPr>
          <p:nvPr/>
        </p:nvSpPr>
        <p:spPr bwMode="auto">
          <a:xfrm>
            <a:off x="1593561" y="347356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50" name="Text Box 48"/>
          <p:cNvSpPr txBox="1">
            <a:spLocks noChangeArrowheads="1"/>
          </p:cNvSpPr>
          <p:nvPr/>
        </p:nvSpPr>
        <p:spPr bwMode="auto">
          <a:xfrm>
            <a:off x="3785899" y="3473567"/>
            <a:ext cx="16700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Replenishments</a:t>
            </a:r>
          </a:p>
        </p:txBody>
      </p:sp>
      <p:sp>
        <p:nvSpPr>
          <p:cNvPr id="22551" name="Text Box 49"/>
          <p:cNvSpPr txBox="1">
            <a:spLocks noChangeArrowheads="1"/>
          </p:cNvSpPr>
          <p:nvPr/>
        </p:nvSpPr>
        <p:spPr bwMode="auto">
          <a:xfrm>
            <a:off x="1704686" y="432605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52" name="Text Box 50"/>
          <p:cNvSpPr txBox="1">
            <a:spLocks noChangeArrowheads="1"/>
          </p:cNvSpPr>
          <p:nvPr/>
        </p:nvSpPr>
        <p:spPr bwMode="auto">
          <a:xfrm>
            <a:off x="3897024" y="4326054"/>
            <a:ext cx="1441450" cy="228600"/>
          </a:xfrm>
          <a:prstGeom prst="rect">
            <a:avLst/>
          </a:prstGeom>
          <a:solidFill>
            <a:schemeClr val="bg1"/>
          </a:solidFill>
          <a:ln w="38100">
            <a:noFill/>
            <a:miter lim="800000"/>
            <a:headEnd/>
            <a:tailEnd/>
          </a:ln>
        </p:spPr>
        <p:txBody>
          <a:bodyPr wrap="none" lIns="0" tIns="0" rIns="0" bIns="0" anchor="ctr"/>
          <a:lstStyle/>
          <a:p>
            <a:pPr defTabSz="865188" eaLnBrk="0" hangingPunct="0"/>
            <a:r>
              <a:rPr lang="en-US" sz="1700" b="1">
                <a:latin typeface="+mj-lt"/>
              </a:rPr>
              <a:t>Requirements</a:t>
            </a:r>
          </a:p>
        </p:txBody>
      </p:sp>
      <p:sp>
        <p:nvSpPr>
          <p:cNvPr id="22553" name="Text Box 52"/>
          <p:cNvSpPr txBox="1">
            <a:spLocks noChangeArrowheads="1"/>
          </p:cNvSpPr>
          <p:nvPr/>
        </p:nvSpPr>
        <p:spPr bwMode="auto">
          <a:xfrm>
            <a:off x="6478792" y="3428474"/>
            <a:ext cx="888012"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Supply</a:t>
            </a:r>
          </a:p>
        </p:txBody>
      </p:sp>
      <p:sp>
        <p:nvSpPr>
          <p:cNvPr id="22554" name="Text Box 53"/>
          <p:cNvSpPr txBox="1">
            <a:spLocks noChangeArrowheads="1"/>
          </p:cNvSpPr>
          <p:nvPr/>
        </p:nvSpPr>
        <p:spPr bwMode="auto">
          <a:xfrm>
            <a:off x="6374621" y="4280961"/>
            <a:ext cx="1091593" cy="348949"/>
          </a:xfrm>
          <a:prstGeom prst="rect">
            <a:avLst/>
          </a:prstGeom>
          <a:noFill/>
          <a:ln w="38100">
            <a:noFill/>
            <a:miter lim="800000"/>
            <a:headEnd/>
            <a:tailEnd/>
          </a:ln>
        </p:spPr>
        <p:txBody>
          <a:bodyPr wrap="none" lIns="86493" tIns="43247" rIns="86493" bIns="43247" anchor="ctr">
            <a:spAutoFit/>
          </a:bodyPr>
          <a:lstStyle/>
          <a:p>
            <a:pPr defTabSz="865188" eaLnBrk="0" hangingPunct="0"/>
            <a:r>
              <a:rPr lang="en-US" sz="1700" b="1">
                <a:latin typeface="+mj-lt"/>
              </a:rPr>
              <a:t>Demand</a:t>
            </a:r>
          </a:p>
        </p:txBody>
      </p:sp>
      <p:cxnSp>
        <p:nvCxnSpPr>
          <p:cNvPr id="22555" name="AutoShape 54"/>
          <p:cNvCxnSpPr>
            <a:cxnSpLocks noChangeShapeType="1"/>
            <a:stCxn id="22544" idx="3"/>
            <a:endCxn id="22545" idx="1"/>
          </p:cNvCxnSpPr>
          <p:nvPr/>
        </p:nvCxnSpPr>
        <p:spPr bwMode="auto">
          <a:xfrm>
            <a:off x="4365336" y="1970204"/>
            <a:ext cx="2113456" cy="15082"/>
          </a:xfrm>
          <a:prstGeom prst="straightConnector1">
            <a:avLst/>
          </a:prstGeom>
          <a:noFill/>
          <a:ln w="19050">
            <a:solidFill>
              <a:schemeClr val="hlink"/>
            </a:solidFill>
            <a:round/>
            <a:headEnd/>
            <a:tailEnd/>
          </a:ln>
        </p:spPr>
      </p:cxnSp>
      <p:cxnSp>
        <p:nvCxnSpPr>
          <p:cNvPr id="22556" name="AutoShape 55"/>
          <p:cNvCxnSpPr>
            <a:cxnSpLocks noChangeShapeType="1"/>
            <a:stCxn id="22547" idx="3"/>
            <a:endCxn id="22548" idx="1"/>
          </p:cNvCxnSpPr>
          <p:nvPr/>
        </p:nvCxnSpPr>
        <p:spPr bwMode="auto">
          <a:xfrm>
            <a:off x="5343236" y="2473442"/>
            <a:ext cx="1028210" cy="15082"/>
          </a:xfrm>
          <a:prstGeom prst="straightConnector1">
            <a:avLst/>
          </a:prstGeom>
          <a:noFill/>
          <a:ln w="19050">
            <a:solidFill>
              <a:schemeClr val="hlink"/>
            </a:solidFill>
            <a:round/>
            <a:headEnd/>
            <a:tailEnd/>
          </a:ln>
        </p:spPr>
      </p:cxnSp>
      <p:cxnSp>
        <p:nvCxnSpPr>
          <p:cNvPr id="22557" name="AutoShape 56"/>
          <p:cNvCxnSpPr>
            <a:cxnSpLocks noChangeShapeType="1"/>
            <a:stCxn id="22550" idx="3"/>
            <a:endCxn id="22553" idx="1"/>
          </p:cNvCxnSpPr>
          <p:nvPr/>
        </p:nvCxnSpPr>
        <p:spPr bwMode="auto">
          <a:xfrm>
            <a:off x="5455949" y="3587867"/>
            <a:ext cx="1022843" cy="15082"/>
          </a:xfrm>
          <a:prstGeom prst="straightConnector1">
            <a:avLst/>
          </a:prstGeom>
          <a:noFill/>
          <a:ln w="19050">
            <a:solidFill>
              <a:schemeClr val="hlink"/>
            </a:solidFill>
            <a:round/>
            <a:headEnd/>
            <a:tailEnd/>
          </a:ln>
        </p:spPr>
      </p:cxnSp>
      <p:cxnSp>
        <p:nvCxnSpPr>
          <p:cNvPr id="22558" name="AutoShape 57"/>
          <p:cNvCxnSpPr>
            <a:cxnSpLocks noChangeShapeType="1"/>
            <a:stCxn id="22552" idx="3"/>
            <a:endCxn id="22554" idx="1"/>
          </p:cNvCxnSpPr>
          <p:nvPr/>
        </p:nvCxnSpPr>
        <p:spPr bwMode="auto">
          <a:xfrm>
            <a:off x="5338474" y="4440354"/>
            <a:ext cx="1036147" cy="15082"/>
          </a:xfrm>
          <a:prstGeom prst="straightConnector1">
            <a:avLst/>
          </a:prstGeom>
          <a:noFill/>
          <a:ln w="19050">
            <a:solidFill>
              <a:schemeClr val="hlink"/>
            </a:solidFill>
            <a:round/>
            <a:headEnd/>
            <a:tailEnd/>
          </a:ln>
        </p:spPr>
      </p:cxn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3"/>
          <p:cNvSpPr>
            <a:spLocks noGrp="1"/>
          </p:cNvSpPr>
          <p:nvPr>
            <p:ph type="ftr" sz="quarter" idx="10"/>
          </p:nvPr>
        </p:nvSpPr>
        <p:spPr/>
        <p:txBody>
          <a:bodyPr/>
          <a:lstStyle/>
          <a:p>
            <a:r>
              <a:rPr lang="en-US" smtClean="0"/>
              <a:t>GTM-01-020</a:t>
            </a:r>
          </a:p>
        </p:txBody>
      </p:sp>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p>
          <a:p>
            <a:pPr marL="0" indent="0">
              <a:buNone/>
            </a:pPr>
            <a:r>
              <a:rPr lang="en-US" sz="14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p>
          <a:p>
            <a:pPr marL="0" indent="0">
              <a:buNone/>
            </a:pPr>
            <a:r>
              <a:rPr lang="en-US" sz="1400" dirty="0" smtClean="0"/>
              <a:t>QAD and MFG/PRO are registered trademarks of QAD Inc. The QAD logo is a trademark of QAD Inc.</a:t>
            </a:r>
          </a:p>
          <a:p>
            <a:pPr marL="0" indent="0">
              <a:buNone/>
            </a:pPr>
            <a:endParaRPr lang="en-US" sz="1400" dirty="0" smtClean="0"/>
          </a:p>
          <a:p>
            <a:pPr marL="0" indent="0">
              <a:buNone/>
            </a:pPr>
            <a:r>
              <a:rPr lang="en-US" sz="14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p>
          <a:p>
            <a:pPr marL="0" indent="0">
              <a:buNone/>
            </a:pPr>
            <a:r>
              <a:rPr lang="en-US" sz="1400" dirty="0" smtClean="0"/>
              <a:t>Copyright © 2012 by QAD Inc.</a:t>
            </a:r>
          </a:p>
          <a:p>
            <a:pPr marL="0" indent="0">
              <a:buNone/>
            </a:pPr>
            <a:endParaRPr lang="en-US" sz="1400" dirty="0" smtClean="0"/>
          </a:p>
          <a:p>
            <a:pPr marL="0" indent="0">
              <a:buNone/>
            </a:pPr>
            <a:r>
              <a:rPr lang="en-US" sz="1400" dirty="0" smtClean="0"/>
              <a:t>QAD Inc.</a:t>
            </a:r>
            <a:br>
              <a:rPr lang="en-US" sz="1400" dirty="0" smtClean="0"/>
            </a:br>
            <a:r>
              <a:rPr lang="en-US" sz="1400" dirty="0" smtClean="0"/>
              <a:t>100 Innovation Place</a:t>
            </a:r>
            <a:br>
              <a:rPr lang="en-US" sz="1400" dirty="0" smtClean="0"/>
            </a:br>
            <a:r>
              <a:rPr lang="en-US" sz="1400" dirty="0" smtClean="0"/>
              <a:t>Santa Barbara, California 93108</a:t>
            </a:r>
            <a:br>
              <a:rPr lang="en-US" sz="1400" dirty="0" smtClean="0"/>
            </a:br>
            <a:r>
              <a:rPr lang="en-US" sz="1400" dirty="0" smtClean="0"/>
              <a:t>Phone (805) 684-6614</a:t>
            </a:r>
            <a:br>
              <a:rPr lang="en-US" sz="1400" dirty="0" smtClean="0"/>
            </a:br>
            <a:r>
              <a:rPr lang="en-US" sz="1400" dirty="0" smtClean="0"/>
              <a:t>Fax (805) 684-1890</a:t>
            </a:r>
            <a:br>
              <a:rPr lang="en-US" sz="1400" dirty="0" smtClean="0"/>
            </a:br>
            <a:r>
              <a:rPr lang="en-US" sz="1400" dirty="0" smtClean="0"/>
              <a:t>http://www.qad.com</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2" name="Rectangle 893"/>
          <p:cNvSpPr>
            <a:spLocks noGrp="1" noChangeArrowheads="1"/>
          </p:cNvSpPr>
          <p:nvPr>
            <p:ph type="title"/>
          </p:nvPr>
        </p:nvSpPr>
        <p:spPr/>
        <p:txBody>
          <a:bodyPr/>
          <a:lstStyle/>
          <a:p>
            <a:r>
              <a:rPr lang="en-US" smtClean="0"/>
              <a:t>MRP Horizon</a:t>
            </a:r>
          </a:p>
        </p:txBody>
      </p:sp>
      <p:sp>
        <p:nvSpPr>
          <p:cNvPr id="23554" name="Footer Placeholder 3"/>
          <p:cNvSpPr>
            <a:spLocks noGrp="1"/>
          </p:cNvSpPr>
          <p:nvPr>
            <p:ph type="ftr" sz="quarter" idx="10"/>
          </p:nvPr>
        </p:nvSpPr>
        <p:spPr/>
        <p:txBody>
          <a:bodyPr/>
          <a:lstStyle/>
          <a:p>
            <a:r>
              <a:rPr lang="en-US" smtClean="0"/>
              <a:t>MRP-IN-190</a:t>
            </a:r>
          </a:p>
        </p:txBody>
      </p:sp>
      <p:sp>
        <p:nvSpPr>
          <p:cNvPr id="23555" name="Text Box 5"/>
          <p:cNvSpPr txBox="1">
            <a:spLocks noChangeArrowheads="1"/>
          </p:cNvSpPr>
          <p:nvPr/>
        </p:nvSpPr>
        <p:spPr bwMode="auto">
          <a:xfrm>
            <a:off x="900402" y="5479594"/>
            <a:ext cx="7313612" cy="456671"/>
          </a:xfrm>
          <a:prstGeom prst="rect">
            <a:avLst/>
          </a:prstGeom>
          <a:noFill/>
          <a:ln w="38100">
            <a:noFill/>
            <a:miter lim="800000"/>
            <a:headEnd/>
            <a:tailEnd/>
          </a:ln>
        </p:spPr>
        <p:txBody>
          <a:bodyPr lIns="0" tIns="43247" rIns="0" bIns="43247" anchor="ctr">
            <a:spAutoFit/>
          </a:bodyPr>
          <a:lstStyle/>
          <a:p>
            <a:pPr defTabSz="865188" eaLnBrk="0" hangingPunct="0"/>
            <a:r>
              <a:rPr lang="en-US" sz="2400" b="1">
                <a:latin typeface="+mj-lt"/>
              </a:rPr>
              <a:t>The number of calendar days to include in MRP</a:t>
            </a:r>
          </a:p>
        </p:txBody>
      </p:sp>
      <p:grpSp>
        <p:nvGrpSpPr>
          <p:cNvPr id="23556" name="Group 879"/>
          <p:cNvGrpSpPr>
            <a:grpSpLocks/>
          </p:cNvGrpSpPr>
          <p:nvPr/>
        </p:nvGrpSpPr>
        <p:grpSpPr bwMode="auto">
          <a:xfrm>
            <a:off x="4067464" y="1491529"/>
            <a:ext cx="969963" cy="334962"/>
            <a:chOff x="3105" y="1539"/>
            <a:chExt cx="450" cy="184"/>
          </a:xfrm>
        </p:grpSpPr>
        <p:sp>
          <p:nvSpPr>
            <p:cNvPr id="23672" name="Rectangle 799"/>
            <p:cNvSpPr>
              <a:spLocks noChangeArrowheads="1"/>
            </p:cNvSpPr>
            <p:nvPr/>
          </p:nvSpPr>
          <p:spPr bwMode="auto">
            <a:xfrm>
              <a:off x="3105" y="1539"/>
              <a:ext cx="450" cy="184"/>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73" name="WordArt 812"/>
            <p:cNvSpPr>
              <a:spLocks noChangeArrowheads="1" noChangeShapeType="1" noTextEdit="1"/>
            </p:cNvSpPr>
            <p:nvPr/>
          </p:nvSpPr>
          <p:spPr bwMode="auto">
            <a:xfrm>
              <a:off x="3132" y="1555"/>
              <a:ext cx="395" cy="62"/>
            </a:xfrm>
            <a:prstGeom prst="rect">
              <a:avLst/>
            </a:prstGeom>
          </p:spPr>
          <p:txBody>
            <a:bodyPr wrap="none" fromWordArt="1">
              <a:prstTxWarp prst="textPlain">
                <a:avLst>
                  <a:gd name="adj" fmla="val 50000"/>
                </a:avLst>
              </a:prstTxWarp>
            </a:bodyPr>
            <a:lstStyle/>
            <a:p>
              <a:r>
                <a:rPr lang="en-US" sz="3600" kern="10" spc="720" dirty="0">
                  <a:ln w="9525">
                    <a:noFill/>
                    <a:round/>
                    <a:headEnd/>
                    <a:tailEnd/>
                  </a:ln>
                  <a:latin typeface="+mj-lt"/>
                </a:rPr>
                <a:t>June</a:t>
              </a:r>
            </a:p>
          </p:txBody>
        </p:sp>
        <p:grpSp>
          <p:nvGrpSpPr>
            <p:cNvPr id="23674" name="Group 813"/>
            <p:cNvGrpSpPr>
              <a:grpSpLocks/>
            </p:cNvGrpSpPr>
            <p:nvPr/>
          </p:nvGrpSpPr>
          <p:grpSpPr bwMode="auto">
            <a:xfrm>
              <a:off x="3105" y="1641"/>
              <a:ext cx="450" cy="68"/>
              <a:chOff x="3037" y="937"/>
              <a:chExt cx="2392" cy="363"/>
            </a:xfrm>
          </p:grpSpPr>
          <p:sp>
            <p:nvSpPr>
              <p:cNvPr id="23675" name="Rectangle 81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76" name="WordArt 81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77" name="WordArt 81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78" name="WordArt 81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79" name="WordArt 81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80" name="WordArt 81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81" name="WordArt 82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82" name="WordArt 82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7" name="Group 878"/>
          <p:cNvGrpSpPr>
            <a:grpSpLocks/>
          </p:cNvGrpSpPr>
          <p:nvPr/>
        </p:nvGrpSpPr>
        <p:grpSpPr bwMode="auto">
          <a:xfrm>
            <a:off x="4023014" y="1799504"/>
            <a:ext cx="1057275" cy="363537"/>
            <a:chOff x="2969" y="1941"/>
            <a:chExt cx="491" cy="200"/>
          </a:xfrm>
        </p:grpSpPr>
        <p:sp>
          <p:nvSpPr>
            <p:cNvPr id="23661" name="Rectangle 469"/>
            <p:cNvSpPr>
              <a:spLocks noChangeArrowheads="1"/>
            </p:cNvSpPr>
            <p:nvPr/>
          </p:nvSpPr>
          <p:spPr bwMode="auto">
            <a:xfrm>
              <a:off x="2971" y="1941"/>
              <a:ext cx="489" cy="200"/>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62" name="WordArt 482"/>
            <p:cNvSpPr>
              <a:spLocks noChangeArrowheads="1" noChangeShapeType="1" noTextEdit="1"/>
            </p:cNvSpPr>
            <p:nvPr/>
          </p:nvSpPr>
          <p:spPr bwMode="auto">
            <a:xfrm>
              <a:off x="3001" y="1967"/>
              <a:ext cx="428" cy="66"/>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May</a:t>
              </a:r>
            </a:p>
          </p:txBody>
        </p:sp>
        <p:grpSp>
          <p:nvGrpSpPr>
            <p:cNvPr id="23663" name="Group 483"/>
            <p:cNvGrpSpPr>
              <a:grpSpLocks/>
            </p:cNvGrpSpPr>
            <p:nvPr/>
          </p:nvGrpSpPr>
          <p:grpSpPr bwMode="auto">
            <a:xfrm>
              <a:off x="2969" y="2051"/>
              <a:ext cx="491" cy="75"/>
              <a:chOff x="3037" y="937"/>
              <a:chExt cx="2392" cy="363"/>
            </a:xfrm>
          </p:grpSpPr>
          <p:sp>
            <p:nvSpPr>
              <p:cNvPr id="23664" name="Rectangle 484"/>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65" name="WordArt 485"/>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66" name="WordArt 486"/>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67" name="WordArt 487"/>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68" name="WordArt 488"/>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69" name="WordArt 489"/>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70" name="WordArt 490"/>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71" name="WordArt 491"/>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8" name="Group 877"/>
          <p:cNvGrpSpPr>
            <a:grpSpLocks/>
          </p:cNvGrpSpPr>
          <p:nvPr/>
        </p:nvGrpSpPr>
        <p:grpSpPr bwMode="auto">
          <a:xfrm>
            <a:off x="3954752" y="2136054"/>
            <a:ext cx="1193800" cy="392112"/>
            <a:chOff x="3020" y="1779"/>
            <a:chExt cx="567" cy="221"/>
          </a:xfrm>
        </p:grpSpPr>
        <p:sp>
          <p:nvSpPr>
            <p:cNvPr id="23650" name="Rectangle 403"/>
            <p:cNvSpPr>
              <a:spLocks noChangeArrowheads="1"/>
            </p:cNvSpPr>
            <p:nvPr/>
          </p:nvSpPr>
          <p:spPr bwMode="auto">
            <a:xfrm>
              <a:off x="3022" y="1779"/>
              <a:ext cx="565" cy="221"/>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51" name="WordArt 416"/>
            <p:cNvSpPr>
              <a:spLocks noChangeArrowheads="1" noChangeShapeType="1" noTextEdit="1"/>
            </p:cNvSpPr>
            <p:nvPr/>
          </p:nvSpPr>
          <p:spPr bwMode="auto">
            <a:xfrm>
              <a:off x="3057" y="1809"/>
              <a:ext cx="494" cy="86"/>
            </a:xfrm>
            <a:prstGeom prst="rect">
              <a:avLst/>
            </a:prstGeom>
          </p:spPr>
          <p:txBody>
            <a:bodyPr wrap="none" fromWordArt="1">
              <a:prstTxWarp prst="textPlain">
                <a:avLst>
                  <a:gd name="adj" fmla="val 50000"/>
                </a:avLst>
              </a:prstTxWarp>
            </a:bodyPr>
            <a:lstStyle/>
            <a:p>
              <a:r>
                <a:rPr lang="en-US" sz="3600" kern="10" spc="720" dirty="0">
                  <a:ln w="9525">
                    <a:noFill/>
                    <a:round/>
                    <a:headEnd/>
                    <a:tailEnd/>
                  </a:ln>
                  <a:latin typeface="+mj-lt"/>
                </a:rPr>
                <a:t>April</a:t>
              </a:r>
            </a:p>
          </p:txBody>
        </p:sp>
        <p:grpSp>
          <p:nvGrpSpPr>
            <p:cNvPr id="23652" name="Group 417"/>
            <p:cNvGrpSpPr>
              <a:grpSpLocks/>
            </p:cNvGrpSpPr>
            <p:nvPr/>
          </p:nvGrpSpPr>
          <p:grpSpPr bwMode="auto">
            <a:xfrm>
              <a:off x="3020" y="1906"/>
              <a:ext cx="566" cy="86"/>
              <a:chOff x="3037" y="937"/>
              <a:chExt cx="2392" cy="363"/>
            </a:xfrm>
          </p:grpSpPr>
          <p:sp>
            <p:nvSpPr>
              <p:cNvPr id="23653" name="Rectangle 418"/>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54" name="WordArt 419"/>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55" name="WordArt 420"/>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56" name="WordArt 421"/>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57" name="WordArt 422"/>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58" name="WordArt 423"/>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59" name="WordArt 424"/>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60" name="WordArt 425"/>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59" name="Group 876"/>
          <p:cNvGrpSpPr>
            <a:grpSpLocks/>
          </p:cNvGrpSpPr>
          <p:nvPr/>
        </p:nvGrpSpPr>
        <p:grpSpPr bwMode="auto">
          <a:xfrm>
            <a:off x="3900777" y="2510704"/>
            <a:ext cx="1301750" cy="420687"/>
            <a:chOff x="2325" y="1907"/>
            <a:chExt cx="605" cy="232"/>
          </a:xfrm>
        </p:grpSpPr>
        <p:sp>
          <p:nvSpPr>
            <p:cNvPr id="23639" name="Rectangle 337"/>
            <p:cNvSpPr>
              <a:spLocks noChangeArrowheads="1"/>
            </p:cNvSpPr>
            <p:nvPr/>
          </p:nvSpPr>
          <p:spPr bwMode="auto">
            <a:xfrm>
              <a:off x="2327" y="1907"/>
              <a:ext cx="603" cy="232"/>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40" name="WordArt 350"/>
            <p:cNvSpPr>
              <a:spLocks noChangeArrowheads="1" noChangeShapeType="1" noTextEdit="1"/>
            </p:cNvSpPr>
            <p:nvPr/>
          </p:nvSpPr>
          <p:spPr bwMode="auto">
            <a:xfrm>
              <a:off x="2364" y="1919"/>
              <a:ext cx="528" cy="92"/>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March</a:t>
              </a:r>
            </a:p>
          </p:txBody>
        </p:sp>
        <p:grpSp>
          <p:nvGrpSpPr>
            <p:cNvPr id="23641" name="Group 351"/>
            <p:cNvGrpSpPr>
              <a:grpSpLocks/>
            </p:cNvGrpSpPr>
            <p:nvPr/>
          </p:nvGrpSpPr>
          <p:grpSpPr bwMode="auto">
            <a:xfrm>
              <a:off x="2325" y="2043"/>
              <a:ext cx="604" cy="92"/>
              <a:chOff x="3037" y="937"/>
              <a:chExt cx="2392" cy="363"/>
            </a:xfrm>
          </p:grpSpPr>
          <p:sp>
            <p:nvSpPr>
              <p:cNvPr id="23642" name="Rectangle 352"/>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43" name="WordArt 353"/>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44" name="WordArt 354"/>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45" name="WordArt 355"/>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46" name="WordArt 356"/>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47" name="WordArt 357"/>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48" name="WordArt 358"/>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49" name="WordArt 359"/>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60" name="Group 875"/>
          <p:cNvGrpSpPr>
            <a:grpSpLocks/>
          </p:cNvGrpSpPr>
          <p:nvPr/>
        </p:nvGrpSpPr>
        <p:grpSpPr bwMode="auto">
          <a:xfrm>
            <a:off x="3807114" y="2923454"/>
            <a:ext cx="1490663" cy="487362"/>
            <a:chOff x="890" y="1522"/>
            <a:chExt cx="692" cy="269"/>
          </a:xfrm>
        </p:grpSpPr>
        <p:sp>
          <p:nvSpPr>
            <p:cNvPr id="23628" name="Rectangle 271"/>
            <p:cNvSpPr>
              <a:spLocks noChangeArrowheads="1"/>
            </p:cNvSpPr>
            <p:nvPr/>
          </p:nvSpPr>
          <p:spPr bwMode="auto">
            <a:xfrm>
              <a:off x="893" y="1522"/>
              <a:ext cx="689" cy="269"/>
            </a:xfrm>
            <a:prstGeom prst="rect">
              <a:avLst/>
            </a:prstGeom>
            <a:solidFill>
              <a:srgbClr val="FFFFFF"/>
            </a:solidFill>
            <a:ln w="38100">
              <a:solidFill>
                <a:srgbClr val="5A87C6"/>
              </a:solidFill>
              <a:miter lim="800000"/>
              <a:headEnd/>
              <a:tailEnd/>
            </a:ln>
          </p:spPr>
          <p:txBody>
            <a:bodyPr wrap="none" anchor="ctr"/>
            <a:lstStyle/>
            <a:p>
              <a:endParaRPr lang="en-US">
                <a:latin typeface="+mj-lt"/>
              </a:endParaRPr>
            </a:p>
          </p:txBody>
        </p:sp>
        <p:sp>
          <p:nvSpPr>
            <p:cNvPr id="23629" name="WordArt 284"/>
            <p:cNvSpPr>
              <a:spLocks noChangeArrowheads="1" noChangeShapeType="1" noTextEdit="1"/>
            </p:cNvSpPr>
            <p:nvPr/>
          </p:nvSpPr>
          <p:spPr bwMode="auto">
            <a:xfrm>
              <a:off x="935" y="1547"/>
              <a:ext cx="604" cy="11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February</a:t>
              </a:r>
            </a:p>
          </p:txBody>
        </p:sp>
        <p:grpSp>
          <p:nvGrpSpPr>
            <p:cNvPr id="23630" name="Group 285"/>
            <p:cNvGrpSpPr>
              <a:grpSpLocks/>
            </p:cNvGrpSpPr>
            <p:nvPr/>
          </p:nvGrpSpPr>
          <p:grpSpPr bwMode="auto">
            <a:xfrm>
              <a:off x="890" y="1678"/>
              <a:ext cx="692" cy="105"/>
              <a:chOff x="3037" y="937"/>
              <a:chExt cx="2392" cy="363"/>
            </a:xfrm>
          </p:grpSpPr>
          <p:sp>
            <p:nvSpPr>
              <p:cNvPr id="23631" name="Rectangle 286"/>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32" name="WordArt 287"/>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33" name="WordArt 288"/>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34" name="WordArt 289"/>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35" name="WordArt 290"/>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36" name="WordArt 291"/>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37" name="WordArt 292"/>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38" name="WordArt 293"/>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grpSp>
      <p:grpSp>
        <p:nvGrpSpPr>
          <p:cNvPr id="23561" name="Group 204"/>
          <p:cNvGrpSpPr>
            <a:grpSpLocks/>
          </p:cNvGrpSpPr>
          <p:nvPr/>
        </p:nvGrpSpPr>
        <p:grpSpPr bwMode="auto">
          <a:xfrm>
            <a:off x="3669002" y="3380654"/>
            <a:ext cx="1711325" cy="1854200"/>
            <a:chOff x="190" y="808"/>
            <a:chExt cx="2404" cy="3089"/>
          </a:xfrm>
        </p:grpSpPr>
        <p:sp>
          <p:nvSpPr>
            <p:cNvPr id="23563" name="Rectangle 205"/>
            <p:cNvSpPr>
              <a:spLocks noChangeArrowheads="1"/>
            </p:cNvSpPr>
            <p:nvPr/>
          </p:nvSpPr>
          <p:spPr bwMode="auto">
            <a:xfrm>
              <a:off x="200" y="808"/>
              <a:ext cx="2385" cy="3089"/>
            </a:xfrm>
            <a:prstGeom prst="rect">
              <a:avLst/>
            </a:prstGeom>
            <a:solidFill>
              <a:srgbClr val="FFFFFF"/>
            </a:solidFill>
            <a:ln w="38100">
              <a:solidFill>
                <a:schemeClr val="tx2"/>
              </a:solidFill>
              <a:miter lim="800000"/>
              <a:headEnd/>
              <a:tailEnd/>
            </a:ln>
          </p:spPr>
          <p:txBody>
            <a:bodyPr wrap="none" anchor="ctr"/>
            <a:lstStyle/>
            <a:p>
              <a:endParaRPr lang="en-US">
                <a:latin typeface="+mj-lt"/>
              </a:endParaRPr>
            </a:p>
          </p:txBody>
        </p:sp>
        <p:sp>
          <p:nvSpPr>
            <p:cNvPr id="23564" name="Rectangle 206"/>
            <p:cNvSpPr>
              <a:spLocks noChangeArrowheads="1"/>
            </p:cNvSpPr>
            <p:nvPr/>
          </p:nvSpPr>
          <p:spPr bwMode="auto">
            <a:xfrm rot="-5400000">
              <a:off x="827"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5" name="Rectangle 207"/>
            <p:cNvSpPr>
              <a:spLocks noChangeArrowheads="1"/>
            </p:cNvSpPr>
            <p:nvPr/>
          </p:nvSpPr>
          <p:spPr bwMode="auto">
            <a:xfrm rot="-5400000">
              <a:off x="-541"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6" name="Rectangle 208"/>
            <p:cNvSpPr>
              <a:spLocks noChangeArrowheads="1"/>
            </p:cNvSpPr>
            <p:nvPr/>
          </p:nvSpPr>
          <p:spPr bwMode="auto">
            <a:xfrm rot="-5400000">
              <a:off x="-209" y="2813"/>
              <a:ext cx="1821" cy="341"/>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7" name="Rectangle 209"/>
            <p:cNvSpPr>
              <a:spLocks noChangeArrowheads="1"/>
            </p:cNvSpPr>
            <p:nvPr/>
          </p:nvSpPr>
          <p:spPr bwMode="auto">
            <a:xfrm rot="-5400000">
              <a:off x="144"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8" name="Rectangle 210"/>
            <p:cNvSpPr>
              <a:spLocks noChangeArrowheads="1"/>
            </p:cNvSpPr>
            <p:nvPr/>
          </p:nvSpPr>
          <p:spPr bwMode="auto">
            <a:xfrm rot="-5400000">
              <a:off x="497"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69" name="Rectangle 211"/>
            <p:cNvSpPr>
              <a:spLocks noChangeArrowheads="1"/>
            </p:cNvSpPr>
            <p:nvPr/>
          </p:nvSpPr>
          <p:spPr bwMode="auto">
            <a:xfrm rot="-5400000">
              <a:off x="1169"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0" name="Rectangle 212"/>
            <p:cNvSpPr>
              <a:spLocks noChangeArrowheads="1"/>
            </p:cNvSpPr>
            <p:nvPr/>
          </p:nvSpPr>
          <p:spPr bwMode="auto">
            <a:xfrm rot="-5400000">
              <a:off x="1512" y="2813"/>
              <a:ext cx="1821" cy="342"/>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1" name="Rectangle 213"/>
            <p:cNvSpPr>
              <a:spLocks noChangeArrowheads="1"/>
            </p:cNvSpPr>
            <p:nvPr/>
          </p:nvSpPr>
          <p:spPr bwMode="auto">
            <a:xfrm>
              <a:off x="202" y="3534"/>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2" name="Rectangle 214"/>
            <p:cNvSpPr>
              <a:spLocks noChangeArrowheads="1"/>
            </p:cNvSpPr>
            <p:nvPr/>
          </p:nvSpPr>
          <p:spPr bwMode="auto">
            <a:xfrm>
              <a:off x="202" y="3164"/>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3" name="Rectangle 215"/>
            <p:cNvSpPr>
              <a:spLocks noChangeArrowheads="1"/>
            </p:cNvSpPr>
            <p:nvPr/>
          </p:nvSpPr>
          <p:spPr bwMode="auto">
            <a:xfrm>
              <a:off x="202" y="2816"/>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4" name="Rectangle 216"/>
            <p:cNvSpPr>
              <a:spLocks noChangeArrowheads="1"/>
            </p:cNvSpPr>
            <p:nvPr/>
          </p:nvSpPr>
          <p:spPr bwMode="auto">
            <a:xfrm>
              <a:off x="202" y="2446"/>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5" name="Rectangle 217"/>
            <p:cNvSpPr>
              <a:spLocks noChangeArrowheads="1"/>
            </p:cNvSpPr>
            <p:nvPr/>
          </p:nvSpPr>
          <p:spPr bwMode="auto">
            <a:xfrm>
              <a:off x="202" y="2098"/>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576" name="WordArt 218"/>
            <p:cNvSpPr>
              <a:spLocks noChangeArrowheads="1" noChangeShapeType="1" noTextEdit="1"/>
            </p:cNvSpPr>
            <p:nvPr/>
          </p:nvSpPr>
          <p:spPr bwMode="auto">
            <a:xfrm>
              <a:off x="343" y="897"/>
              <a:ext cx="2090" cy="401"/>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January</a:t>
              </a:r>
            </a:p>
          </p:txBody>
        </p:sp>
        <p:grpSp>
          <p:nvGrpSpPr>
            <p:cNvPr id="23577" name="Group 219"/>
            <p:cNvGrpSpPr>
              <a:grpSpLocks/>
            </p:cNvGrpSpPr>
            <p:nvPr/>
          </p:nvGrpSpPr>
          <p:grpSpPr bwMode="auto">
            <a:xfrm>
              <a:off x="190" y="1345"/>
              <a:ext cx="2392" cy="363"/>
              <a:chOff x="3037" y="937"/>
              <a:chExt cx="2392" cy="363"/>
            </a:xfrm>
          </p:grpSpPr>
          <p:sp>
            <p:nvSpPr>
              <p:cNvPr id="23620" name="Rectangle 220"/>
              <p:cNvSpPr>
                <a:spLocks noChangeArrowheads="1"/>
              </p:cNvSpPr>
              <p:nvPr/>
            </p:nvSpPr>
            <p:spPr bwMode="auto">
              <a:xfrm>
                <a:off x="3037" y="937"/>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21" name="WordArt 221"/>
              <p:cNvSpPr>
                <a:spLocks noChangeArrowheads="1" noChangeShapeType="1" noTextEdit="1"/>
              </p:cNvSpPr>
              <p:nvPr/>
            </p:nvSpPr>
            <p:spPr bwMode="auto">
              <a:xfrm>
                <a:off x="3447" y="985"/>
                <a:ext cx="21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Mon</a:t>
                </a:r>
              </a:p>
            </p:txBody>
          </p:sp>
          <p:sp>
            <p:nvSpPr>
              <p:cNvPr id="23622" name="WordArt 222"/>
              <p:cNvSpPr>
                <a:spLocks noChangeArrowheads="1" noChangeShapeType="1" noTextEdit="1"/>
              </p:cNvSpPr>
              <p:nvPr/>
            </p:nvSpPr>
            <p:spPr bwMode="auto">
              <a:xfrm>
                <a:off x="3815"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Tue</a:t>
                </a:r>
              </a:p>
            </p:txBody>
          </p:sp>
          <p:sp>
            <p:nvSpPr>
              <p:cNvPr id="23623" name="WordArt 223"/>
              <p:cNvSpPr>
                <a:spLocks noChangeArrowheads="1" noChangeShapeType="1" noTextEdit="1"/>
              </p:cNvSpPr>
              <p:nvPr/>
            </p:nvSpPr>
            <p:spPr bwMode="auto">
              <a:xfrm>
                <a:off x="4163" y="985"/>
                <a:ext cx="224"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Wed</a:t>
                </a:r>
              </a:p>
            </p:txBody>
          </p:sp>
          <p:sp>
            <p:nvSpPr>
              <p:cNvPr id="23624" name="WordArt 224"/>
              <p:cNvSpPr>
                <a:spLocks noChangeArrowheads="1" noChangeShapeType="1" noTextEdit="1"/>
              </p:cNvSpPr>
              <p:nvPr/>
            </p:nvSpPr>
            <p:spPr bwMode="auto">
              <a:xfrm>
                <a:off x="4536"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Thu</a:t>
                </a:r>
              </a:p>
            </p:txBody>
          </p:sp>
          <p:sp>
            <p:nvSpPr>
              <p:cNvPr id="23625" name="WordArt 225"/>
              <p:cNvSpPr>
                <a:spLocks noChangeArrowheads="1" noChangeShapeType="1" noTextEdit="1"/>
              </p:cNvSpPr>
              <p:nvPr/>
            </p:nvSpPr>
            <p:spPr bwMode="auto">
              <a:xfrm>
                <a:off x="4884" y="985"/>
                <a:ext cx="138" cy="220"/>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Fri</a:t>
                </a:r>
              </a:p>
            </p:txBody>
          </p:sp>
          <p:sp>
            <p:nvSpPr>
              <p:cNvPr id="23626" name="WordArt 226"/>
              <p:cNvSpPr>
                <a:spLocks noChangeArrowheads="1" noChangeShapeType="1" noTextEdit="1"/>
              </p:cNvSpPr>
              <p:nvPr/>
            </p:nvSpPr>
            <p:spPr bwMode="auto">
              <a:xfrm>
                <a:off x="5172" y="985"/>
                <a:ext cx="176"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Sat</a:t>
                </a:r>
              </a:p>
            </p:txBody>
          </p:sp>
          <p:sp>
            <p:nvSpPr>
              <p:cNvPr id="23627" name="WordArt 227"/>
              <p:cNvSpPr>
                <a:spLocks noChangeArrowheads="1" noChangeShapeType="1" noTextEdit="1"/>
              </p:cNvSpPr>
              <p:nvPr/>
            </p:nvSpPr>
            <p:spPr bwMode="auto">
              <a:xfrm>
                <a:off x="3100" y="985"/>
                <a:ext cx="198" cy="219"/>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Sun</a:t>
                </a:r>
              </a:p>
            </p:txBody>
          </p:sp>
        </p:grpSp>
        <p:sp>
          <p:nvSpPr>
            <p:cNvPr id="23578" name="WordArt 228"/>
            <p:cNvSpPr>
              <a:spLocks noChangeArrowheads="1" noChangeShapeType="1" noTextEdit="1"/>
            </p:cNvSpPr>
            <p:nvPr/>
          </p:nvSpPr>
          <p:spPr bwMode="auto">
            <a:xfrm>
              <a:off x="31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a:t>
              </a:r>
            </a:p>
          </p:txBody>
        </p:sp>
        <p:sp>
          <p:nvSpPr>
            <p:cNvPr id="23579" name="WordArt 229"/>
            <p:cNvSpPr>
              <a:spLocks noChangeArrowheads="1" noChangeShapeType="1" noTextEdit="1"/>
            </p:cNvSpPr>
            <p:nvPr/>
          </p:nvSpPr>
          <p:spPr bwMode="auto">
            <a:xfrm>
              <a:off x="65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4</a:t>
              </a:r>
            </a:p>
          </p:txBody>
        </p:sp>
        <p:sp>
          <p:nvSpPr>
            <p:cNvPr id="23580" name="WordArt 230"/>
            <p:cNvSpPr>
              <a:spLocks noChangeArrowheads="1" noChangeShapeType="1" noTextEdit="1"/>
            </p:cNvSpPr>
            <p:nvPr/>
          </p:nvSpPr>
          <p:spPr bwMode="auto">
            <a:xfrm>
              <a:off x="990"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5</a:t>
              </a:r>
            </a:p>
          </p:txBody>
        </p:sp>
        <p:sp>
          <p:nvSpPr>
            <p:cNvPr id="23581" name="WordArt 231"/>
            <p:cNvSpPr>
              <a:spLocks noChangeArrowheads="1" noChangeShapeType="1" noTextEdit="1"/>
            </p:cNvSpPr>
            <p:nvPr/>
          </p:nvSpPr>
          <p:spPr bwMode="auto">
            <a:xfrm>
              <a:off x="1328"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6</a:t>
              </a:r>
            </a:p>
          </p:txBody>
        </p:sp>
        <p:sp>
          <p:nvSpPr>
            <p:cNvPr id="23582" name="WordArt 232"/>
            <p:cNvSpPr>
              <a:spLocks noChangeArrowheads="1" noChangeShapeType="1" noTextEdit="1"/>
            </p:cNvSpPr>
            <p:nvPr/>
          </p:nvSpPr>
          <p:spPr bwMode="auto">
            <a:xfrm>
              <a:off x="1666"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7</a:t>
              </a:r>
            </a:p>
          </p:txBody>
        </p:sp>
        <p:sp>
          <p:nvSpPr>
            <p:cNvPr id="23583" name="WordArt 233"/>
            <p:cNvSpPr>
              <a:spLocks noChangeArrowheads="1" noChangeShapeType="1" noTextEdit="1"/>
            </p:cNvSpPr>
            <p:nvPr/>
          </p:nvSpPr>
          <p:spPr bwMode="auto">
            <a:xfrm>
              <a:off x="2004"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8</a:t>
              </a:r>
            </a:p>
          </p:txBody>
        </p:sp>
        <p:sp>
          <p:nvSpPr>
            <p:cNvPr id="23584" name="WordArt 234"/>
            <p:cNvSpPr>
              <a:spLocks noChangeArrowheads="1" noChangeShapeType="1" noTextEdit="1"/>
            </p:cNvSpPr>
            <p:nvPr/>
          </p:nvSpPr>
          <p:spPr bwMode="auto">
            <a:xfrm>
              <a:off x="2342" y="2126"/>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9</a:t>
              </a:r>
            </a:p>
          </p:txBody>
        </p:sp>
        <p:sp>
          <p:nvSpPr>
            <p:cNvPr id="23585" name="WordArt 235"/>
            <p:cNvSpPr>
              <a:spLocks noChangeArrowheads="1" noChangeShapeType="1" noTextEdit="1"/>
            </p:cNvSpPr>
            <p:nvPr/>
          </p:nvSpPr>
          <p:spPr bwMode="auto">
            <a:xfrm>
              <a:off x="267"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10</a:t>
              </a:r>
            </a:p>
          </p:txBody>
        </p:sp>
        <p:sp>
          <p:nvSpPr>
            <p:cNvPr id="23586" name="WordArt 236"/>
            <p:cNvSpPr>
              <a:spLocks noChangeArrowheads="1" noChangeShapeType="1" noTextEdit="1"/>
            </p:cNvSpPr>
            <p:nvPr/>
          </p:nvSpPr>
          <p:spPr bwMode="auto">
            <a:xfrm>
              <a:off x="605" y="249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11</a:t>
              </a:r>
            </a:p>
          </p:txBody>
        </p:sp>
        <p:sp>
          <p:nvSpPr>
            <p:cNvPr id="23587" name="WordArt 237"/>
            <p:cNvSpPr>
              <a:spLocks noChangeArrowheads="1" noChangeShapeType="1" noTextEdit="1"/>
            </p:cNvSpPr>
            <p:nvPr/>
          </p:nvSpPr>
          <p:spPr bwMode="auto">
            <a:xfrm>
              <a:off x="943"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12</a:t>
              </a:r>
            </a:p>
          </p:txBody>
        </p:sp>
        <p:sp>
          <p:nvSpPr>
            <p:cNvPr id="23588" name="WordArt 238"/>
            <p:cNvSpPr>
              <a:spLocks noChangeArrowheads="1" noChangeShapeType="1" noTextEdit="1"/>
            </p:cNvSpPr>
            <p:nvPr/>
          </p:nvSpPr>
          <p:spPr bwMode="auto">
            <a:xfrm>
              <a:off x="1281"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13</a:t>
              </a:r>
            </a:p>
          </p:txBody>
        </p:sp>
        <p:sp>
          <p:nvSpPr>
            <p:cNvPr id="23589" name="WordArt 239"/>
            <p:cNvSpPr>
              <a:spLocks noChangeArrowheads="1" noChangeShapeType="1" noTextEdit="1"/>
            </p:cNvSpPr>
            <p:nvPr/>
          </p:nvSpPr>
          <p:spPr bwMode="auto">
            <a:xfrm>
              <a:off x="1619"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14</a:t>
              </a:r>
            </a:p>
          </p:txBody>
        </p:sp>
        <p:sp>
          <p:nvSpPr>
            <p:cNvPr id="23590" name="WordArt 240"/>
            <p:cNvSpPr>
              <a:spLocks noChangeArrowheads="1" noChangeShapeType="1" noTextEdit="1"/>
            </p:cNvSpPr>
            <p:nvPr/>
          </p:nvSpPr>
          <p:spPr bwMode="auto">
            <a:xfrm>
              <a:off x="1957" y="250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15</a:t>
              </a:r>
            </a:p>
          </p:txBody>
        </p:sp>
        <p:sp>
          <p:nvSpPr>
            <p:cNvPr id="23591" name="WordArt 241"/>
            <p:cNvSpPr>
              <a:spLocks noChangeArrowheads="1" noChangeShapeType="1" noTextEdit="1"/>
            </p:cNvSpPr>
            <p:nvPr/>
          </p:nvSpPr>
          <p:spPr bwMode="auto">
            <a:xfrm>
              <a:off x="2296" y="249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16</a:t>
              </a:r>
            </a:p>
          </p:txBody>
        </p:sp>
        <p:sp>
          <p:nvSpPr>
            <p:cNvPr id="23592" name="WordArt 242"/>
            <p:cNvSpPr>
              <a:spLocks noChangeArrowheads="1" noChangeShapeType="1" noTextEdit="1"/>
            </p:cNvSpPr>
            <p:nvPr/>
          </p:nvSpPr>
          <p:spPr bwMode="auto">
            <a:xfrm>
              <a:off x="254"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17</a:t>
              </a:r>
            </a:p>
          </p:txBody>
        </p:sp>
        <p:sp>
          <p:nvSpPr>
            <p:cNvPr id="23593" name="WordArt 243"/>
            <p:cNvSpPr>
              <a:spLocks noChangeArrowheads="1" noChangeShapeType="1" noTextEdit="1"/>
            </p:cNvSpPr>
            <p:nvPr/>
          </p:nvSpPr>
          <p:spPr bwMode="auto">
            <a:xfrm>
              <a:off x="59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18</a:t>
              </a:r>
            </a:p>
          </p:txBody>
        </p:sp>
        <p:sp>
          <p:nvSpPr>
            <p:cNvPr id="23594" name="WordArt 244"/>
            <p:cNvSpPr>
              <a:spLocks noChangeArrowheads="1" noChangeShapeType="1" noTextEdit="1"/>
            </p:cNvSpPr>
            <p:nvPr/>
          </p:nvSpPr>
          <p:spPr bwMode="auto">
            <a:xfrm>
              <a:off x="934" y="2853"/>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19</a:t>
              </a:r>
            </a:p>
          </p:txBody>
        </p:sp>
        <p:sp>
          <p:nvSpPr>
            <p:cNvPr id="23595" name="WordArt 245"/>
            <p:cNvSpPr>
              <a:spLocks noChangeArrowheads="1" noChangeShapeType="1" noTextEdit="1"/>
            </p:cNvSpPr>
            <p:nvPr/>
          </p:nvSpPr>
          <p:spPr bwMode="auto">
            <a:xfrm>
              <a:off x="1275" y="287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20</a:t>
              </a:r>
            </a:p>
          </p:txBody>
        </p:sp>
        <p:sp>
          <p:nvSpPr>
            <p:cNvPr id="23596" name="WordArt 246"/>
            <p:cNvSpPr>
              <a:spLocks noChangeArrowheads="1" noChangeShapeType="1" noTextEdit="1"/>
            </p:cNvSpPr>
            <p:nvPr/>
          </p:nvSpPr>
          <p:spPr bwMode="auto">
            <a:xfrm>
              <a:off x="161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21</a:t>
              </a:r>
            </a:p>
          </p:txBody>
        </p:sp>
        <p:sp>
          <p:nvSpPr>
            <p:cNvPr id="23597" name="WordArt 247"/>
            <p:cNvSpPr>
              <a:spLocks noChangeArrowheads="1" noChangeShapeType="1" noTextEdit="1"/>
            </p:cNvSpPr>
            <p:nvPr/>
          </p:nvSpPr>
          <p:spPr bwMode="auto">
            <a:xfrm>
              <a:off x="1955" y="2865"/>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22</a:t>
              </a:r>
            </a:p>
          </p:txBody>
        </p:sp>
        <p:sp>
          <p:nvSpPr>
            <p:cNvPr id="23598" name="WordArt 248"/>
            <p:cNvSpPr>
              <a:spLocks noChangeArrowheads="1" noChangeShapeType="1" noTextEdit="1"/>
            </p:cNvSpPr>
            <p:nvPr/>
          </p:nvSpPr>
          <p:spPr bwMode="auto">
            <a:xfrm>
              <a:off x="2296" y="2864"/>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23</a:t>
              </a:r>
            </a:p>
          </p:txBody>
        </p:sp>
        <p:sp>
          <p:nvSpPr>
            <p:cNvPr id="23599" name="WordArt 249"/>
            <p:cNvSpPr>
              <a:spLocks noChangeArrowheads="1" noChangeShapeType="1" noTextEdit="1"/>
            </p:cNvSpPr>
            <p:nvPr/>
          </p:nvSpPr>
          <p:spPr bwMode="auto">
            <a:xfrm>
              <a:off x="25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24</a:t>
              </a:r>
            </a:p>
          </p:txBody>
        </p:sp>
        <p:sp>
          <p:nvSpPr>
            <p:cNvPr id="23600" name="WordArt 250"/>
            <p:cNvSpPr>
              <a:spLocks noChangeArrowheads="1" noChangeShapeType="1" noTextEdit="1"/>
            </p:cNvSpPr>
            <p:nvPr/>
          </p:nvSpPr>
          <p:spPr bwMode="auto">
            <a:xfrm>
              <a:off x="593"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25</a:t>
              </a:r>
            </a:p>
          </p:txBody>
        </p:sp>
        <p:sp>
          <p:nvSpPr>
            <p:cNvPr id="23601" name="WordArt 251"/>
            <p:cNvSpPr>
              <a:spLocks noChangeArrowheads="1" noChangeShapeType="1" noTextEdit="1"/>
            </p:cNvSpPr>
            <p:nvPr/>
          </p:nvSpPr>
          <p:spPr bwMode="auto">
            <a:xfrm>
              <a:off x="934"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26</a:t>
              </a:r>
            </a:p>
          </p:txBody>
        </p:sp>
        <p:sp>
          <p:nvSpPr>
            <p:cNvPr id="23602" name="WordArt 252"/>
            <p:cNvSpPr>
              <a:spLocks noChangeArrowheads="1" noChangeShapeType="1" noTextEdit="1"/>
            </p:cNvSpPr>
            <p:nvPr/>
          </p:nvSpPr>
          <p:spPr bwMode="auto">
            <a:xfrm>
              <a:off x="127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27</a:t>
              </a:r>
            </a:p>
          </p:txBody>
        </p:sp>
        <p:sp>
          <p:nvSpPr>
            <p:cNvPr id="23603" name="WordArt 253"/>
            <p:cNvSpPr>
              <a:spLocks noChangeArrowheads="1" noChangeShapeType="1" noTextEdit="1"/>
            </p:cNvSpPr>
            <p:nvPr/>
          </p:nvSpPr>
          <p:spPr bwMode="auto">
            <a:xfrm>
              <a:off x="1615"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28</a:t>
              </a:r>
            </a:p>
          </p:txBody>
        </p:sp>
        <p:sp>
          <p:nvSpPr>
            <p:cNvPr id="23604" name="WordArt 254"/>
            <p:cNvSpPr>
              <a:spLocks noChangeArrowheads="1" noChangeShapeType="1" noTextEdit="1"/>
            </p:cNvSpPr>
            <p:nvPr/>
          </p:nvSpPr>
          <p:spPr bwMode="auto">
            <a:xfrm>
              <a:off x="1956"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29</a:t>
              </a:r>
            </a:p>
          </p:txBody>
        </p:sp>
        <p:sp>
          <p:nvSpPr>
            <p:cNvPr id="23605" name="WordArt 255"/>
            <p:cNvSpPr>
              <a:spLocks noChangeArrowheads="1" noChangeShapeType="1" noTextEdit="1"/>
            </p:cNvSpPr>
            <p:nvPr/>
          </p:nvSpPr>
          <p:spPr bwMode="auto">
            <a:xfrm>
              <a:off x="2297" y="3211"/>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30</a:t>
              </a:r>
            </a:p>
          </p:txBody>
        </p:sp>
        <p:sp>
          <p:nvSpPr>
            <p:cNvPr id="23606" name="WordArt 256"/>
            <p:cNvSpPr>
              <a:spLocks noChangeArrowheads="1" noChangeShapeType="1" noTextEdit="1"/>
            </p:cNvSpPr>
            <p:nvPr/>
          </p:nvSpPr>
          <p:spPr bwMode="auto">
            <a:xfrm>
              <a:off x="253" y="3568"/>
              <a:ext cx="218"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31</a:t>
              </a:r>
            </a:p>
          </p:txBody>
        </p:sp>
        <p:grpSp>
          <p:nvGrpSpPr>
            <p:cNvPr id="23607" name="Group 257"/>
            <p:cNvGrpSpPr>
              <a:grpSpLocks/>
            </p:cNvGrpSpPr>
            <p:nvPr/>
          </p:nvGrpSpPr>
          <p:grpSpPr bwMode="auto">
            <a:xfrm>
              <a:off x="191" y="1710"/>
              <a:ext cx="2395" cy="366"/>
              <a:chOff x="3205" y="1608"/>
              <a:chExt cx="2395" cy="366"/>
            </a:xfrm>
          </p:grpSpPr>
          <p:sp>
            <p:nvSpPr>
              <p:cNvPr id="23608" name="WordArt 258"/>
              <p:cNvSpPr>
                <a:spLocks noChangeArrowheads="1" noChangeShapeType="1" noTextEdit="1"/>
              </p:cNvSpPr>
              <p:nvPr/>
            </p:nvSpPr>
            <p:spPr bwMode="auto">
              <a:xfrm>
                <a:off x="5022" y="1654"/>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1</a:t>
                </a:r>
              </a:p>
            </p:txBody>
          </p:sp>
          <p:sp>
            <p:nvSpPr>
              <p:cNvPr id="23609" name="WordArt 259"/>
              <p:cNvSpPr>
                <a:spLocks noChangeArrowheads="1" noChangeShapeType="1" noTextEdit="1"/>
              </p:cNvSpPr>
              <p:nvPr/>
            </p:nvSpPr>
            <p:spPr bwMode="auto">
              <a:xfrm>
                <a:off x="5373" y="1653"/>
                <a:ext cx="109" cy="267"/>
              </a:xfrm>
              <a:prstGeom prst="rect">
                <a:avLst/>
              </a:prstGeom>
            </p:spPr>
            <p:txBody>
              <a:bodyPr wrap="none" fromWordArt="1">
                <a:prstTxWarp prst="textPlain">
                  <a:avLst>
                    <a:gd name="adj" fmla="val 50000"/>
                  </a:avLst>
                </a:prstTxWarp>
              </a:bodyPr>
              <a:lstStyle/>
              <a:p>
                <a:r>
                  <a:rPr lang="en-US" sz="3600" kern="10" spc="720">
                    <a:ln w="9525">
                      <a:noFill/>
                      <a:round/>
                      <a:headEnd/>
                      <a:tailEnd/>
                    </a:ln>
                    <a:latin typeface="+mj-lt"/>
                  </a:rPr>
                  <a:t>2</a:t>
                </a:r>
              </a:p>
            </p:txBody>
          </p:sp>
          <p:grpSp>
            <p:nvGrpSpPr>
              <p:cNvPr id="23610" name="Group 260"/>
              <p:cNvGrpSpPr>
                <a:grpSpLocks/>
              </p:cNvGrpSpPr>
              <p:nvPr/>
            </p:nvGrpSpPr>
            <p:grpSpPr bwMode="auto">
              <a:xfrm>
                <a:off x="3205" y="1608"/>
                <a:ext cx="2395" cy="366"/>
                <a:chOff x="3205" y="1608"/>
                <a:chExt cx="2395" cy="366"/>
              </a:xfrm>
            </p:grpSpPr>
            <p:grpSp>
              <p:nvGrpSpPr>
                <p:cNvPr id="23611" name="Group 261"/>
                <p:cNvGrpSpPr>
                  <a:grpSpLocks/>
                </p:cNvGrpSpPr>
                <p:nvPr/>
              </p:nvGrpSpPr>
              <p:grpSpPr bwMode="auto">
                <a:xfrm>
                  <a:off x="3205" y="1608"/>
                  <a:ext cx="2395" cy="366"/>
                  <a:chOff x="2184" y="2427"/>
                  <a:chExt cx="1444" cy="1150"/>
                </a:xfrm>
              </p:grpSpPr>
              <p:sp>
                <p:nvSpPr>
                  <p:cNvPr id="23613" name="Rectangle 262"/>
                  <p:cNvSpPr>
                    <a:spLocks noChangeArrowheads="1"/>
                  </p:cNvSpPr>
                  <p:nvPr/>
                </p:nvSpPr>
                <p:spPr bwMode="auto">
                  <a:xfrm rot="-5400000">
                    <a:off x="2537"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4" name="Rectangle 263"/>
                  <p:cNvSpPr>
                    <a:spLocks noChangeArrowheads="1"/>
                  </p:cNvSpPr>
                  <p:nvPr/>
                </p:nvSpPr>
                <p:spPr bwMode="auto">
                  <a:xfrm rot="-5400000">
                    <a:off x="1712"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5" name="Rectangle 264"/>
                  <p:cNvSpPr>
                    <a:spLocks noChangeArrowheads="1"/>
                  </p:cNvSpPr>
                  <p:nvPr/>
                </p:nvSpPr>
                <p:spPr bwMode="auto">
                  <a:xfrm rot="-5400000">
                    <a:off x="1912"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6" name="Rectangle 265"/>
                  <p:cNvSpPr>
                    <a:spLocks noChangeArrowheads="1"/>
                  </p:cNvSpPr>
                  <p:nvPr/>
                </p:nvSpPr>
                <p:spPr bwMode="auto">
                  <a:xfrm rot="-5400000">
                    <a:off x="2125"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7" name="Rectangle 266"/>
                  <p:cNvSpPr>
                    <a:spLocks noChangeArrowheads="1"/>
                  </p:cNvSpPr>
                  <p:nvPr/>
                </p:nvSpPr>
                <p:spPr bwMode="auto">
                  <a:xfrm rot="-5400000">
                    <a:off x="2338"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8" name="Rectangle 267"/>
                  <p:cNvSpPr>
                    <a:spLocks noChangeArrowheads="1"/>
                  </p:cNvSpPr>
                  <p:nvPr/>
                </p:nvSpPr>
                <p:spPr bwMode="auto">
                  <a:xfrm rot="-5400000">
                    <a:off x="2743"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sp>
                <p:nvSpPr>
                  <p:cNvPr id="23619" name="Rectangle 268"/>
                  <p:cNvSpPr>
                    <a:spLocks noChangeArrowheads="1"/>
                  </p:cNvSpPr>
                  <p:nvPr/>
                </p:nvSpPr>
                <p:spPr bwMode="auto">
                  <a:xfrm rot="-5400000">
                    <a:off x="2950" y="2899"/>
                    <a:ext cx="1150" cy="206"/>
                  </a:xfrm>
                  <a:prstGeom prst="rect">
                    <a:avLst/>
                  </a:prstGeom>
                  <a:noFill/>
                  <a:ln w="38100">
                    <a:solidFill>
                      <a:srgbClr val="5A87C6"/>
                    </a:solidFill>
                    <a:miter lim="800000"/>
                    <a:headEnd/>
                    <a:tailEnd/>
                  </a:ln>
                </p:spPr>
                <p:txBody>
                  <a:bodyPr wrap="none" anchor="ctr"/>
                  <a:lstStyle/>
                  <a:p>
                    <a:endParaRPr lang="en-US">
                      <a:latin typeface="+mj-lt"/>
                    </a:endParaRPr>
                  </a:p>
                </p:txBody>
              </p:sp>
            </p:grpSp>
            <p:sp>
              <p:nvSpPr>
                <p:cNvPr id="23612" name="Rectangle 269"/>
                <p:cNvSpPr>
                  <a:spLocks noChangeArrowheads="1"/>
                </p:cNvSpPr>
                <p:nvPr/>
              </p:nvSpPr>
              <p:spPr bwMode="auto">
                <a:xfrm>
                  <a:off x="3208" y="1611"/>
                  <a:ext cx="2392" cy="363"/>
                </a:xfrm>
                <a:prstGeom prst="rect">
                  <a:avLst/>
                </a:prstGeom>
                <a:noFill/>
                <a:ln w="38100">
                  <a:solidFill>
                    <a:srgbClr val="5A87C6"/>
                  </a:solidFill>
                  <a:miter lim="800000"/>
                  <a:headEnd/>
                  <a:tailEnd/>
                </a:ln>
              </p:spPr>
              <p:txBody>
                <a:bodyPr wrap="none" anchor="ctr"/>
                <a:lstStyle/>
                <a:p>
                  <a:endParaRPr lang="en-US">
                    <a:latin typeface="+mj-lt"/>
                  </a:endParaRPr>
                </a:p>
              </p:txBody>
            </p:sp>
          </p:grpSp>
        </p:grpSp>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itle 81"/>
          <p:cNvSpPr>
            <a:spLocks noGrp="1"/>
          </p:cNvSpPr>
          <p:nvPr>
            <p:ph type="title"/>
          </p:nvPr>
        </p:nvSpPr>
        <p:spPr/>
        <p:txBody>
          <a:bodyPr/>
          <a:lstStyle/>
          <a:p>
            <a:r>
              <a:rPr lang="en-US" smtClean="0"/>
              <a:t>Capacity Requirement Planning (CRP)</a:t>
            </a:r>
            <a:endParaRPr lang="en-US" dirty="0"/>
          </a:p>
        </p:txBody>
      </p:sp>
      <p:sp>
        <p:nvSpPr>
          <p:cNvPr id="24578" name="Footer Placeholder 1"/>
          <p:cNvSpPr>
            <a:spLocks noGrp="1"/>
          </p:cNvSpPr>
          <p:nvPr>
            <p:ph type="ftr" sz="quarter" idx="10"/>
          </p:nvPr>
        </p:nvSpPr>
        <p:spPr/>
        <p:txBody>
          <a:bodyPr/>
          <a:lstStyle/>
          <a:p>
            <a:r>
              <a:rPr lang="en-US" smtClean="0"/>
              <a:t>MRP-IN-200</a:t>
            </a:r>
          </a:p>
        </p:txBody>
      </p:sp>
      <p:grpSp>
        <p:nvGrpSpPr>
          <p:cNvPr id="24580" name="Group 77"/>
          <p:cNvGrpSpPr>
            <a:grpSpLocks/>
          </p:cNvGrpSpPr>
          <p:nvPr/>
        </p:nvGrpSpPr>
        <p:grpSpPr bwMode="auto">
          <a:xfrm>
            <a:off x="547688" y="2311256"/>
            <a:ext cx="3662362" cy="3575050"/>
            <a:chOff x="345" y="1613"/>
            <a:chExt cx="2307" cy="2252"/>
          </a:xfrm>
        </p:grpSpPr>
        <p:sp>
          <p:nvSpPr>
            <p:cNvPr id="24594" name="Freeform 5"/>
            <p:cNvSpPr>
              <a:spLocks/>
            </p:cNvSpPr>
            <p:nvPr/>
          </p:nvSpPr>
          <p:spPr bwMode="auto">
            <a:xfrm>
              <a:off x="345" y="1613"/>
              <a:ext cx="1847" cy="882"/>
            </a:xfrm>
            <a:custGeom>
              <a:avLst/>
              <a:gdLst>
                <a:gd name="T0" fmla="*/ 1016 w 1847"/>
                <a:gd name="T1" fmla="*/ 880 h 882"/>
                <a:gd name="T2" fmla="*/ 1130 w 1847"/>
                <a:gd name="T3" fmla="*/ 869 h 882"/>
                <a:gd name="T4" fmla="*/ 1239 w 1847"/>
                <a:gd name="T5" fmla="*/ 854 h 882"/>
                <a:gd name="T6" fmla="*/ 1342 w 1847"/>
                <a:gd name="T7" fmla="*/ 833 h 882"/>
                <a:gd name="T8" fmla="*/ 1438 w 1847"/>
                <a:gd name="T9" fmla="*/ 806 h 882"/>
                <a:gd name="T10" fmla="*/ 1526 w 1847"/>
                <a:gd name="T11" fmla="*/ 772 h 882"/>
                <a:gd name="T12" fmla="*/ 1605 w 1847"/>
                <a:gd name="T13" fmla="*/ 736 h 882"/>
                <a:gd name="T14" fmla="*/ 1675 w 1847"/>
                <a:gd name="T15" fmla="*/ 695 h 882"/>
                <a:gd name="T16" fmla="*/ 1734 w 1847"/>
                <a:gd name="T17" fmla="*/ 649 h 882"/>
                <a:gd name="T18" fmla="*/ 1781 w 1847"/>
                <a:gd name="T19" fmla="*/ 601 h 882"/>
                <a:gd name="T20" fmla="*/ 1816 w 1847"/>
                <a:gd name="T21" fmla="*/ 550 h 882"/>
                <a:gd name="T22" fmla="*/ 1838 w 1847"/>
                <a:gd name="T23" fmla="*/ 495 h 882"/>
                <a:gd name="T24" fmla="*/ 1847 w 1847"/>
                <a:gd name="T25" fmla="*/ 440 h 882"/>
                <a:gd name="T26" fmla="*/ 1838 w 1847"/>
                <a:gd name="T27" fmla="*/ 384 h 882"/>
                <a:gd name="T28" fmla="*/ 1816 w 1847"/>
                <a:gd name="T29" fmla="*/ 329 h 882"/>
                <a:gd name="T30" fmla="*/ 1781 w 1847"/>
                <a:gd name="T31" fmla="*/ 278 h 882"/>
                <a:gd name="T32" fmla="*/ 1734 w 1847"/>
                <a:gd name="T33" fmla="*/ 230 h 882"/>
                <a:gd name="T34" fmla="*/ 1675 w 1847"/>
                <a:gd name="T35" fmla="*/ 185 h 882"/>
                <a:gd name="T36" fmla="*/ 1605 w 1847"/>
                <a:gd name="T37" fmla="*/ 143 h 882"/>
                <a:gd name="T38" fmla="*/ 1526 w 1847"/>
                <a:gd name="T39" fmla="*/ 107 h 882"/>
                <a:gd name="T40" fmla="*/ 1438 w 1847"/>
                <a:gd name="T41" fmla="*/ 75 h 882"/>
                <a:gd name="T42" fmla="*/ 1342 w 1847"/>
                <a:gd name="T43" fmla="*/ 47 h 882"/>
                <a:gd name="T44" fmla="*/ 1239 w 1847"/>
                <a:gd name="T45" fmla="*/ 25 h 882"/>
                <a:gd name="T46" fmla="*/ 1130 w 1847"/>
                <a:gd name="T47" fmla="*/ 10 h 882"/>
                <a:gd name="T48" fmla="*/ 1016 w 1847"/>
                <a:gd name="T49" fmla="*/ 2 h 882"/>
                <a:gd name="T50" fmla="*/ 898 w 1847"/>
                <a:gd name="T51" fmla="*/ 0 h 882"/>
                <a:gd name="T52" fmla="*/ 782 w 1847"/>
                <a:gd name="T53" fmla="*/ 5 h 882"/>
                <a:gd name="T54" fmla="*/ 669 w 1847"/>
                <a:gd name="T55" fmla="*/ 16 h 882"/>
                <a:gd name="T56" fmla="*/ 564 w 1847"/>
                <a:gd name="T57" fmla="*/ 35 h 882"/>
                <a:gd name="T58" fmla="*/ 462 w 1847"/>
                <a:gd name="T59" fmla="*/ 57 h 882"/>
                <a:gd name="T60" fmla="*/ 369 w 1847"/>
                <a:gd name="T61" fmla="*/ 87 h 882"/>
                <a:gd name="T62" fmla="*/ 285 w 1847"/>
                <a:gd name="T63" fmla="*/ 122 h 882"/>
                <a:gd name="T64" fmla="*/ 210 w 1847"/>
                <a:gd name="T65" fmla="*/ 159 h 882"/>
                <a:gd name="T66" fmla="*/ 144 w 1847"/>
                <a:gd name="T67" fmla="*/ 202 h 882"/>
                <a:gd name="T68" fmla="*/ 90 w 1847"/>
                <a:gd name="T69" fmla="*/ 249 h 882"/>
                <a:gd name="T70" fmla="*/ 47 w 1847"/>
                <a:gd name="T71" fmla="*/ 298 h 882"/>
                <a:gd name="T72" fmla="*/ 19 w 1847"/>
                <a:gd name="T73" fmla="*/ 352 h 882"/>
                <a:gd name="T74" fmla="*/ 2 w 1847"/>
                <a:gd name="T75" fmla="*/ 407 h 882"/>
                <a:gd name="T76" fmla="*/ 1 w 1847"/>
                <a:gd name="T77" fmla="*/ 463 h 882"/>
                <a:gd name="T78" fmla="*/ 13 w 1847"/>
                <a:gd name="T79" fmla="*/ 518 h 882"/>
                <a:gd name="T80" fmla="*/ 40 w 1847"/>
                <a:gd name="T81" fmla="*/ 570 h 882"/>
                <a:gd name="T82" fmla="*/ 80 w 1847"/>
                <a:gd name="T83" fmla="*/ 621 h 882"/>
                <a:gd name="T84" fmla="*/ 132 w 1847"/>
                <a:gd name="T85" fmla="*/ 668 h 882"/>
                <a:gd name="T86" fmla="*/ 195 w 1847"/>
                <a:gd name="T87" fmla="*/ 712 h 882"/>
                <a:gd name="T88" fmla="*/ 270 w 1847"/>
                <a:gd name="T89" fmla="*/ 752 h 882"/>
                <a:gd name="T90" fmla="*/ 352 w 1847"/>
                <a:gd name="T91" fmla="*/ 786 h 882"/>
                <a:gd name="T92" fmla="*/ 443 w 1847"/>
                <a:gd name="T93" fmla="*/ 817 h 882"/>
                <a:gd name="T94" fmla="*/ 542 w 1847"/>
                <a:gd name="T95" fmla="*/ 842 h 882"/>
                <a:gd name="T96" fmla="*/ 648 w 1847"/>
                <a:gd name="T97" fmla="*/ 861 h 882"/>
                <a:gd name="T98" fmla="*/ 759 w 1847"/>
                <a:gd name="T99" fmla="*/ 874 h 882"/>
                <a:gd name="T100" fmla="*/ 876 w 1847"/>
                <a:gd name="T101" fmla="*/ 881 h 8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47"/>
                <a:gd name="T154" fmla="*/ 0 h 882"/>
                <a:gd name="T155" fmla="*/ 1847 w 1847"/>
                <a:gd name="T156" fmla="*/ 882 h 8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47" h="882">
                  <a:moveTo>
                    <a:pt x="922" y="882"/>
                  </a:moveTo>
                  <a:lnTo>
                    <a:pt x="945" y="881"/>
                  </a:lnTo>
                  <a:lnTo>
                    <a:pt x="969" y="881"/>
                  </a:lnTo>
                  <a:lnTo>
                    <a:pt x="993" y="881"/>
                  </a:lnTo>
                  <a:lnTo>
                    <a:pt x="1016" y="880"/>
                  </a:lnTo>
                  <a:lnTo>
                    <a:pt x="1039" y="878"/>
                  </a:lnTo>
                  <a:lnTo>
                    <a:pt x="1062" y="877"/>
                  </a:lnTo>
                  <a:lnTo>
                    <a:pt x="1085" y="874"/>
                  </a:lnTo>
                  <a:lnTo>
                    <a:pt x="1109" y="873"/>
                  </a:lnTo>
                  <a:lnTo>
                    <a:pt x="1130" y="869"/>
                  </a:lnTo>
                  <a:lnTo>
                    <a:pt x="1153" y="868"/>
                  </a:lnTo>
                  <a:lnTo>
                    <a:pt x="1174" y="864"/>
                  </a:lnTo>
                  <a:lnTo>
                    <a:pt x="1197" y="861"/>
                  </a:lnTo>
                  <a:lnTo>
                    <a:pt x="1217" y="857"/>
                  </a:lnTo>
                  <a:lnTo>
                    <a:pt x="1239" y="854"/>
                  </a:lnTo>
                  <a:lnTo>
                    <a:pt x="1260" y="850"/>
                  </a:lnTo>
                  <a:lnTo>
                    <a:pt x="1283" y="847"/>
                  </a:lnTo>
                  <a:lnTo>
                    <a:pt x="1301" y="842"/>
                  </a:lnTo>
                  <a:lnTo>
                    <a:pt x="1322" y="838"/>
                  </a:lnTo>
                  <a:lnTo>
                    <a:pt x="1342" y="833"/>
                  </a:lnTo>
                  <a:lnTo>
                    <a:pt x="1362" y="827"/>
                  </a:lnTo>
                  <a:lnTo>
                    <a:pt x="1380" y="822"/>
                  </a:lnTo>
                  <a:lnTo>
                    <a:pt x="1401" y="817"/>
                  </a:lnTo>
                  <a:lnTo>
                    <a:pt x="1419" y="810"/>
                  </a:lnTo>
                  <a:lnTo>
                    <a:pt x="1438" y="806"/>
                  </a:lnTo>
                  <a:lnTo>
                    <a:pt x="1457" y="799"/>
                  </a:lnTo>
                  <a:lnTo>
                    <a:pt x="1474" y="793"/>
                  </a:lnTo>
                  <a:lnTo>
                    <a:pt x="1492" y="786"/>
                  </a:lnTo>
                  <a:lnTo>
                    <a:pt x="1509" y="781"/>
                  </a:lnTo>
                  <a:lnTo>
                    <a:pt x="1526" y="772"/>
                  </a:lnTo>
                  <a:lnTo>
                    <a:pt x="1543" y="766"/>
                  </a:lnTo>
                  <a:lnTo>
                    <a:pt x="1559" y="759"/>
                  </a:lnTo>
                  <a:lnTo>
                    <a:pt x="1576" y="752"/>
                  </a:lnTo>
                  <a:lnTo>
                    <a:pt x="1589" y="744"/>
                  </a:lnTo>
                  <a:lnTo>
                    <a:pt x="1605" y="736"/>
                  </a:lnTo>
                  <a:lnTo>
                    <a:pt x="1619" y="728"/>
                  </a:lnTo>
                  <a:lnTo>
                    <a:pt x="1635" y="720"/>
                  </a:lnTo>
                  <a:lnTo>
                    <a:pt x="1648" y="712"/>
                  </a:lnTo>
                  <a:lnTo>
                    <a:pt x="1662" y="704"/>
                  </a:lnTo>
                  <a:lnTo>
                    <a:pt x="1675" y="695"/>
                  </a:lnTo>
                  <a:lnTo>
                    <a:pt x="1689" y="687"/>
                  </a:lnTo>
                  <a:lnTo>
                    <a:pt x="1699" y="677"/>
                  </a:lnTo>
                  <a:lnTo>
                    <a:pt x="1711" y="668"/>
                  </a:lnTo>
                  <a:lnTo>
                    <a:pt x="1722" y="659"/>
                  </a:lnTo>
                  <a:lnTo>
                    <a:pt x="1734" y="649"/>
                  </a:lnTo>
                  <a:lnTo>
                    <a:pt x="1743" y="640"/>
                  </a:lnTo>
                  <a:lnTo>
                    <a:pt x="1754" y="631"/>
                  </a:lnTo>
                  <a:lnTo>
                    <a:pt x="1764" y="621"/>
                  </a:lnTo>
                  <a:lnTo>
                    <a:pt x="1773" y="612"/>
                  </a:lnTo>
                  <a:lnTo>
                    <a:pt x="1781" y="601"/>
                  </a:lnTo>
                  <a:lnTo>
                    <a:pt x="1789" y="590"/>
                  </a:lnTo>
                  <a:lnTo>
                    <a:pt x="1796" y="581"/>
                  </a:lnTo>
                  <a:lnTo>
                    <a:pt x="1804" y="570"/>
                  </a:lnTo>
                  <a:lnTo>
                    <a:pt x="1809" y="560"/>
                  </a:lnTo>
                  <a:lnTo>
                    <a:pt x="1816" y="550"/>
                  </a:lnTo>
                  <a:lnTo>
                    <a:pt x="1821" y="538"/>
                  </a:lnTo>
                  <a:lnTo>
                    <a:pt x="1828" y="529"/>
                  </a:lnTo>
                  <a:lnTo>
                    <a:pt x="1830" y="518"/>
                  </a:lnTo>
                  <a:lnTo>
                    <a:pt x="1834" y="506"/>
                  </a:lnTo>
                  <a:lnTo>
                    <a:pt x="1838" y="495"/>
                  </a:lnTo>
                  <a:lnTo>
                    <a:pt x="1841" y="486"/>
                  </a:lnTo>
                  <a:lnTo>
                    <a:pt x="1843" y="474"/>
                  </a:lnTo>
                  <a:lnTo>
                    <a:pt x="1845" y="463"/>
                  </a:lnTo>
                  <a:lnTo>
                    <a:pt x="1845" y="452"/>
                  </a:lnTo>
                  <a:lnTo>
                    <a:pt x="1847" y="440"/>
                  </a:lnTo>
                  <a:lnTo>
                    <a:pt x="1845" y="430"/>
                  </a:lnTo>
                  <a:lnTo>
                    <a:pt x="1845" y="418"/>
                  </a:lnTo>
                  <a:lnTo>
                    <a:pt x="1843" y="407"/>
                  </a:lnTo>
                  <a:lnTo>
                    <a:pt x="1841" y="395"/>
                  </a:lnTo>
                  <a:lnTo>
                    <a:pt x="1838" y="384"/>
                  </a:lnTo>
                  <a:lnTo>
                    <a:pt x="1834" y="372"/>
                  </a:lnTo>
                  <a:lnTo>
                    <a:pt x="1830" y="361"/>
                  </a:lnTo>
                  <a:lnTo>
                    <a:pt x="1828" y="352"/>
                  </a:lnTo>
                  <a:lnTo>
                    <a:pt x="1821" y="341"/>
                  </a:lnTo>
                  <a:lnTo>
                    <a:pt x="1816" y="329"/>
                  </a:lnTo>
                  <a:lnTo>
                    <a:pt x="1809" y="318"/>
                  </a:lnTo>
                  <a:lnTo>
                    <a:pt x="1804" y="309"/>
                  </a:lnTo>
                  <a:lnTo>
                    <a:pt x="1796" y="298"/>
                  </a:lnTo>
                  <a:lnTo>
                    <a:pt x="1789" y="289"/>
                  </a:lnTo>
                  <a:lnTo>
                    <a:pt x="1781" y="278"/>
                  </a:lnTo>
                  <a:lnTo>
                    <a:pt x="1773" y="269"/>
                  </a:lnTo>
                  <a:lnTo>
                    <a:pt x="1764" y="260"/>
                  </a:lnTo>
                  <a:lnTo>
                    <a:pt x="1754" y="249"/>
                  </a:lnTo>
                  <a:lnTo>
                    <a:pt x="1743" y="239"/>
                  </a:lnTo>
                  <a:lnTo>
                    <a:pt x="1734" y="230"/>
                  </a:lnTo>
                  <a:lnTo>
                    <a:pt x="1722" y="221"/>
                  </a:lnTo>
                  <a:lnTo>
                    <a:pt x="1711" y="211"/>
                  </a:lnTo>
                  <a:lnTo>
                    <a:pt x="1699" y="202"/>
                  </a:lnTo>
                  <a:lnTo>
                    <a:pt x="1689" y="194"/>
                  </a:lnTo>
                  <a:lnTo>
                    <a:pt x="1675" y="185"/>
                  </a:lnTo>
                  <a:lnTo>
                    <a:pt x="1662" y="177"/>
                  </a:lnTo>
                  <a:lnTo>
                    <a:pt x="1648" y="167"/>
                  </a:lnTo>
                  <a:lnTo>
                    <a:pt x="1635" y="159"/>
                  </a:lnTo>
                  <a:lnTo>
                    <a:pt x="1619" y="151"/>
                  </a:lnTo>
                  <a:lnTo>
                    <a:pt x="1605" y="143"/>
                  </a:lnTo>
                  <a:lnTo>
                    <a:pt x="1589" y="136"/>
                  </a:lnTo>
                  <a:lnTo>
                    <a:pt x="1576" y="130"/>
                  </a:lnTo>
                  <a:lnTo>
                    <a:pt x="1559" y="122"/>
                  </a:lnTo>
                  <a:lnTo>
                    <a:pt x="1543" y="114"/>
                  </a:lnTo>
                  <a:lnTo>
                    <a:pt x="1526" y="107"/>
                  </a:lnTo>
                  <a:lnTo>
                    <a:pt x="1509" y="100"/>
                  </a:lnTo>
                  <a:lnTo>
                    <a:pt x="1492" y="92"/>
                  </a:lnTo>
                  <a:lnTo>
                    <a:pt x="1474" y="87"/>
                  </a:lnTo>
                  <a:lnTo>
                    <a:pt x="1457" y="80"/>
                  </a:lnTo>
                  <a:lnTo>
                    <a:pt x="1438" y="75"/>
                  </a:lnTo>
                  <a:lnTo>
                    <a:pt x="1419" y="68"/>
                  </a:lnTo>
                  <a:lnTo>
                    <a:pt x="1401" y="61"/>
                  </a:lnTo>
                  <a:lnTo>
                    <a:pt x="1380" y="57"/>
                  </a:lnTo>
                  <a:lnTo>
                    <a:pt x="1362" y="52"/>
                  </a:lnTo>
                  <a:lnTo>
                    <a:pt x="1342" y="47"/>
                  </a:lnTo>
                  <a:lnTo>
                    <a:pt x="1322" y="41"/>
                  </a:lnTo>
                  <a:lnTo>
                    <a:pt x="1301" y="37"/>
                  </a:lnTo>
                  <a:lnTo>
                    <a:pt x="1283" y="35"/>
                  </a:lnTo>
                  <a:lnTo>
                    <a:pt x="1260" y="29"/>
                  </a:lnTo>
                  <a:lnTo>
                    <a:pt x="1239" y="25"/>
                  </a:lnTo>
                  <a:lnTo>
                    <a:pt x="1217" y="21"/>
                  </a:lnTo>
                  <a:lnTo>
                    <a:pt x="1197" y="19"/>
                  </a:lnTo>
                  <a:lnTo>
                    <a:pt x="1174" y="16"/>
                  </a:lnTo>
                  <a:lnTo>
                    <a:pt x="1153" y="13"/>
                  </a:lnTo>
                  <a:lnTo>
                    <a:pt x="1130" y="10"/>
                  </a:lnTo>
                  <a:lnTo>
                    <a:pt x="1109" y="9"/>
                  </a:lnTo>
                  <a:lnTo>
                    <a:pt x="1085" y="6"/>
                  </a:lnTo>
                  <a:lnTo>
                    <a:pt x="1062" y="5"/>
                  </a:lnTo>
                  <a:lnTo>
                    <a:pt x="1039" y="2"/>
                  </a:lnTo>
                  <a:lnTo>
                    <a:pt x="1016" y="2"/>
                  </a:lnTo>
                  <a:lnTo>
                    <a:pt x="993" y="0"/>
                  </a:lnTo>
                  <a:lnTo>
                    <a:pt x="969" y="0"/>
                  </a:lnTo>
                  <a:lnTo>
                    <a:pt x="945" y="0"/>
                  </a:lnTo>
                  <a:lnTo>
                    <a:pt x="922" y="0"/>
                  </a:lnTo>
                  <a:lnTo>
                    <a:pt x="898" y="0"/>
                  </a:lnTo>
                  <a:lnTo>
                    <a:pt x="876" y="0"/>
                  </a:lnTo>
                  <a:lnTo>
                    <a:pt x="850" y="0"/>
                  </a:lnTo>
                  <a:lnTo>
                    <a:pt x="827" y="2"/>
                  </a:lnTo>
                  <a:lnTo>
                    <a:pt x="805" y="2"/>
                  </a:lnTo>
                  <a:lnTo>
                    <a:pt x="782" y="5"/>
                  </a:lnTo>
                  <a:lnTo>
                    <a:pt x="759" y="6"/>
                  </a:lnTo>
                  <a:lnTo>
                    <a:pt x="736" y="9"/>
                  </a:lnTo>
                  <a:lnTo>
                    <a:pt x="714" y="10"/>
                  </a:lnTo>
                  <a:lnTo>
                    <a:pt x="691" y="13"/>
                  </a:lnTo>
                  <a:lnTo>
                    <a:pt x="669" y="16"/>
                  </a:lnTo>
                  <a:lnTo>
                    <a:pt x="648" y="19"/>
                  </a:lnTo>
                  <a:lnTo>
                    <a:pt x="627" y="21"/>
                  </a:lnTo>
                  <a:lnTo>
                    <a:pt x="605" y="25"/>
                  </a:lnTo>
                  <a:lnTo>
                    <a:pt x="584" y="29"/>
                  </a:lnTo>
                  <a:lnTo>
                    <a:pt x="564" y="35"/>
                  </a:lnTo>
                  <a:lnTo>
                    <a:pt x="542" y="37"/>
                  </a:lnTo>
                  <a:lnTo>
                    <a:pt x="522" y="41"/>
                  </a:lnTo>
                  <a:lnTo>
                    <a:pt x="502" y="47"/>
                  </a:lnTo>
                  <a:lnTo>
                    <a:pt x="482" y="52"/>
                  </a:lnTo>
                  <a:lnTo>
                    <a:pt x="462" y="57"/>
                  </a:lnTo>
                  <a:lnTo>
                    <a:pt x="443" y="61"/>
                  </a:lnTo>
                  <a:lnTo>
                    <a:pt x="424" y="68"/>
                  </a:lnTo>
                  <a:lnTo>
                    <a:pt x="407" y="75"/>
                  </a:lnTo>
                  <a:lnTo>
                    <a:pt x="387" y="80"/>
                  </a:lnTo>
                  <a:lnTo>
                    <a:pt x="369" y="87"/>
                  </a:lnTo>
                  <a:lnTo>
                    <a:pt x="352" y="92"/>
                  </a:lnTo>
                  <a:lnTo>
                    <a:pt x="335" y="100"/>
                  </a:lnTo>
                  <a:lnTo>
                    <a:pt x="317" y="107"/>
                  </a:lnTo>
                  <a:lnTo>
                    <a:pt x="301" y="114"/>
                  </a:lnTo>
                  <a:lnTo>
                    <a:pt x="285" y="122"/>
                  </a:lnTo>
                  <a:lnTo>
                    <a:pt x="270" y="130"/>
                  </a:lnTo>
                  <a:lnTo>
                    <a:pt x="254" y="136"/>
                  </a:lnTo>
                  <a:lnTo>
                    <a:pt x="239" y="143"/>
                  </a:lnTo>
                  <a:lnTo>
                    <a:pt x="223" y="151"/>
                  </a:lnTo>
                  <a:lnTo>
                    <a:pt x="210" y="159"/>
                  </a:lnTo>
                  <a:lnTo>
                    <a:pt x="195" y="167"/>
                  </a:lnTo>
                  <a:lnTo>
                    <a:pt x="182" y="177"/>
                  </a:lnTo>
                  <a:lnTo>
                    <a:pt x="170" y="185"/>
                  </a:lnTo>
                  <a:lnTo>
                    <a:pt x="158" y="194"/>
                  </a:lnTo>
                  <a:lnTo>
                    <a:pt x="144" y="202"/>
                  </a:lnTo>
                  <a:lnTo>
                    <a:pt x="132" y="211"/>
                  </a:lnTo>
                  <a:lnTo>
                    <a:pt x="120" y="221"/>
                  </a:lnTo>
                  <a:lnTo>
                    <a:pt x="111" y="230"/>
                  </a:lnTo>
                  <a:lnTo>
                    <a:pt x="99" y="239"/>
                  </a:lnTo>
                  <a:lnTo>
                    <a:pt x="90" y="249"/>
                  </a:lnTo>
                  <a:lnTo>
                    <a:pt x="80" y="260"/>
                  </a:lnTo>
                  <a:lnTo>
                    <a:pt x="72" y="269"/>
                  </a:lnTo>
                  <a:lnTo>
                    <a:pt x="63" y="278"/>
                  </a:lnTo>
                  <a:lnTo>
                    <a:pt x="55" y="289"/>
                  </a:lnTo>
                  <a:lnTo>
                    <a:pt x="47" y="298"/>
                  </a:lnTo>
                  <a:lnTo>
                    <a:pt x="40" y="309"/>
                  </a:lnTo>
                  <a:lnTo>
                    <a:pt x="33" y="318"/>
                  </a:lnTo>
                  <a:lnTo>
                    <a:pt x="28" y="329"/>
                  </a:lnTo>
                  <a:lnTo>
                    <a:pt x="23" y="341"/>
                  </a:lnTo>
                  <a:lnTo>
                    <a:pt x="19" y="352"/>
                  </a:lnTo>
                  <a:lnTo>
                    <a:pt x="13" y="361"/>
                  </a:lnTo>
                  <a:lnTo>
                    <a:pt x="10" y="372"/>
                  </a:lnTo>
                  <a:lnTo>
                    <a:pt x="6" y="384"/>
                  </a:lnTo>
                  <a:lnTo>
                    <a:pt x="4" y="395"/>
                  </a:lnTo>
                  <a:lnTo>
                    <a:pt x="2" y="407"/>
                  </a:lnTo>
                  <a:lnTo>
                    <a:pt x="1" y="418"/>
                  </a:lnTo>
                  <a:lnTo>
                    <a:pt x="0" y="430"/>
                  </a:lnTo>
                  <a:lnTo>
                    <a:pt x="0" y="440"/>
                  </a:lnTo>
                  <a:lnTo>
                    <a:pt x="0" y="452"/>
                  </a:lnTo>
                  <a:lnTo>
                    <a:pt x="1" y="463"/>
                  </a:lnTo>
                  <a:lnTo>
                    <a:pt x="2" y="474"/>
                  </a:lnTo>
                  <a:lnTo>
                    <a:pt x="4" y="486"/>
                  </a:lnTo>
                  <a:lnTo>
                    <a:pt x="6" y="495"/>
                  </a:lnTo>
                  <a:lnTo>
                    <a:pt x="10" y="506"/>
                  </a:lnTo>
                  <a:lnTo>
                    <a:pt x="13" y="518"/>
                  </a:lnTo>
                  <a:lnTo>
                    <a:pt x="19" y="529"/>
                  </a:lnTo>
                  <a:lnTo>
                    <a:pt x="23" y="538"/>
                  </a:lnTo>
                  <a:lnTo>
                    <a:pt x="28" y="550"/>
                  </a:lnTo>
                  <a:lnTo>
                    <a:pt x="33" y="560"/>
                  </a:lnTo>
                  <a:lnTo>
                    <a:pt x="40" y="570"/>
                  </a:lnTo>
                  <a:lnTo>
                    <a:pt x="47" y="581"/>
                  </a:lnTo>
                  <a:lnTo>
                    <a:pt x="55" y="590"/>
                  </a:lnTo>
                  <a:lnTo>
                    <a:pt x="63" y="601"/>
                  </a:lnTo>
                  <a:lnTo>
                    <a:pt x="72" y="612"/>
                  </a:lnTo>
                  <a:lnTo>
                    <a:pt x="80" y="621"/>
                  </a:lnTo>
                  <a:lnTo>
                    <a:pt x="90" y="631"/>
                  </a:lnTo>
                  <a:lnTo>
                    <a:pt x="99" y="640"/>
                  </a:lnTo>
                  <a:lnTo>
                    <a:pt x="111" y="649"/>
                  </a:lnTo>
                  <a:lnTo>
                    <a:pt x="120" y="659"/>
                  </a:lnTo>
                  <a:lnTo>
                    <a:pt x="132" y="668"/>
                  </a:lnTo>
                  <a:lnTo>
                    <a:pt x="144" y="677"/>
                  </a:lnTo>
                  <a:lnTo>
                    <a:pt x="158" y="687"/>
                  </a:lnTo>
                  <a:lnTo>
                    <a:pt x="170" y="695"/>
                  </a:lnTo>
                  <a:lnTo>
                    <a:pt x="182" y="704"/>
                  </a:lnTo>
                  <a:lnTo>
                    <a:pt x="195" y="712"/>
                  </a:lnTo>
                  <a:lnTo>
                    <a:pt x="210" y="720"/>
                  </a:lnTo>
                  <a:lnTo>
                    <a:pt x="223" y="728"/>
                  </a:lnTo>
                  <a:lnTo>
                    <a:pt x="239" y="736"/>
                  </a:lnTo>
                  <a:lnTo>
                    <a:pt x="254" y="744"/>
                  </a:lnTo>
                  <a:lnTo>
                    <a:pt x="270" y="752"/>
                  </a:lnTo>
                  <a:lnTo>
                    <a:pt x="285" y="759"/>
                  </a:lnTo>
                  <a:lnTo>
                    <a:pt x="301" y="766"/>
                  </a:lnTo>
                  <a:lnTo>
                    <a:pt x="317" y="772"/>
                  </a:lnTo>
                  <a:lnTo>
                    <a:pt x="335" y="781"/>
                  </a:lnTo>
                  <a:lnTo>
                    <a:pt x="352" y="786"/>
                  </a:lnTo>
                  <a:lnTo>
                    <a:pt x="369" y="793"/>
                  </a:lnTo>
                  <a:lnTo>
                    <a:pt x="387" y="799"/>
                  </a:lnTo>
                  <a:lnTo>
                    <a:pt x="407" y="806"/>
                  </a:lnTo>
                  <a:lnTo>
                    <a:pt x="424" y="810"/>
                  </a:lnTo>
                  <a:lnTo>
                    <a:pt x="443" y="817"/>
                  </a:lnTo>
                  <a:lnTo>
                    <a:pt x="462" y="822"/>
                  </a:lnTo>
                  <a:lnTo>
                    <a:pt x="482" y="827"/>
                  </a:lnTo>
                  <a:lnTo>
                    <a:pt x="502" y="833"/>
                  </a:lnTo>
                  <a:lnTo>
                    <a:pt x="522" y="838"/>
                  </a:lnTo>
                  <a:lnTo>
                    <a:pt x="542" y="842"/>
                  </a:lnTo>
                  <a:lnTo>
                    <a:pt x="564" y="847"/>
                  </a:lnTo>
                  <a:lnTo>
                    <a:pt x="584" y="850"/>
                  </a:lnTo>
                  <a:lnTo>
                    <a:pt x="605" y="854"/>
                  </a:lnTo>
                  <a:lnTo>
                    <a:pt x="627" y="857"/>
                  </a:lnTo>
                  <a:lnTo>
                    <a:pt x="648" y="861"/>
                  </a:lnTo>
                  <a:lnTo>
                    <a:pt x="669" y="864"/>
                  </a:lnTo>
                  <a:lnTo>
                    <a:pt x="691" y="868"/>
                  </a:lnTo>
                  <a:lnTo>
                    <a:pt x="714" y="869"/>
                  </a:lnTo>
                  <a:lnTo>
                    <a:pt x="736" y="873"/>
                  </a:lnTo>
                  <a:lnTo>
                    <a:pt x="759" y="874"/>
                  </a:lnTo>
                  <a:lnTo>
                    <a:pt x="782" y="877"/>
                  </a:lnTo>
                  <a:lnTo>
                    <a:pt x="805" y="878"/>
                  </a:lnTo>
                  <a:lnTo>
                    <a:pt x="827" y="880"/>
                  </a:lnTo>
                  <a:lnTo>
                    <a:pt x="850" y="881"/>
                  </a:lnTo>
                  <a:lnTo>
                    <a:pt x="876" y="881"/>
                  </a:lnTo>
                  <a:lnTo>
                    <a:pt x="898" y="881"/>
                  </a:lnTo>
                  <a:lnTo>
                    <a:pt x="922" y="882"/>
                  </a:lnTo>
                  <a:close/>
                </a:path>
              </a:pathLst>
            </a:custGeom>
            <a:solidFill>
              <a:schemeClr val="hlink"/>
            </a:solidFill>
            <a:ln w="9525">
              <a:noFill/>
              <a:round/>
              <a:headEnd/>
              <a:tailEnd/>
            </a:ln>
          </p:spPr>
          <p:txBody>
            <a:bodyPr/>
            <a:lstStyle/>
            <a:p>
              <a:endParaRPr lang="en-US"/>
            </a:p>
          </p:txBody>
        </p:sp>
        <p:sp>
          <p:nvSpPr>
            <p:cNvPr id="24595" name="Freeform 6"/>
            <p:cNvSpPr>
              <a:spLocks/>
            </p:cNvSpPr>
            <p:nvPr/>
          </p:nvSpPr>
          <p:spPr bwMode="auto">
            <a:xfrm>
              <a:off x="1179" y="1836"/>
              <a:ext cx="1379" cy="1475"/>
            </a:xfrm>
            <a:custGeom>
              <a:avLst/>
              <a:gdLst>
                <a:gd name="T0" fmla="*/ 12 w 1379"/>
                <a:gd name="T1" fmla="*/ 0 h 1475"/>
                <a:gd name="T2" fmla="*/ 1308 w 1379"/>
                <a:gd name="T3" fmla="*/ 109 h 1475"/>
                <a:gd name="T4" fmla="*/ 1379 w 1379"/>
                <a:gd name="T5" fmla="*/ 1475 h 1475"/>
                <a:gd name="T6" fmla="*/ 114 w 1379"/>
                <a:gd name="T7" fmla="*/ 549 h 1475"/>
                <a:gd name="T8" fmla="*/ 0 w 1379"/>
                <a:gd name="T9" fmla="*/ 258 h 1475"/>
                <a:gd name="T10" fmla="*/ 12 w 1379"/>
                <a:gd name="T11" fmla="*/ 0 h 1475"/>
                <a:gd name="T12" fmla="*/ 12 w 1379"/>
                <a:gd name="T13" fmla="*/ 0 h 1475"/>
                <a:gd name="T14" fmla="*/ 0 60000 65536"/>
                <a:gd name="T15" fmla="*/ 0 60000 65536"/>
                <a:gd name="T16" fmla="*/ 0 60000 65536"/>
                <a:gd name="T17" fmla="*/ 0 60000 65536"/>
                <a:gd name="T18" fmla="*/ 0 60000 65536"/>
                <a:gd name="T19" fmla="*/ 0 60000 65536"/>
                <a:gd name="T20" fmla="*/ 0 60000 65536"/>
                <a:gd name="T21" fmla="*/ 0 w 1379"/>
                <a:gd name="T22" fmla="*/ 0 h 1475"/>
                <a:gd name="T23" fmla="*/ 1379 w 1379"/>
                <a:gd name="T24" fmla="*/ 1475 h 14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79" h="1475">
                  <a:moveTo>
                    <a:pt x="12" y="0"/>
                  </a:moveTo>
                  <a:lnTo>
                    <a:pt x="1308" y="109"/>
                  </a:lnTo>
                  <a:lnTo>
                    <a:pt x="1379" y="1475"/>
                  </a:lnTo>
                  <a:lnTo>
                    <a:pt x="114" y="549"/>
                  </a:lnTo>
                  <a:lnTo>
                    <a:pt x="0" y="258"/>
                  </a:lnTo>
                  <a:lnTo>
                    <a:pt x="12" y="0"/>
                  </a:lnTo>
                  <a:close/>
                </a:path>
              </a:pathLst>
            </a:custGeom>
            <a:solidFill>
              <a:srgbClr val="9E9EAB"/>
            </a:solidFill>
            <a:ln w="9525">
              <a:noFill/>
              <a:round/>
              <a:headEnd/>
              <a:tailEnd/>
            </a:ln>
          </p:spPr>
          <p:txBody>
            <a:bodyPr/>
            <a:lstStyle/>
            <a:p>
              <a:endParaRPr lang="en-US"/>
            </a:p>
          </p:txBody>
        </p:sp>
        <p:sp>
          <p:nvSpPr>
            <p:cNvPr id="24596" name="Freeform 7"/>
            <p:cNvSpPr>
              <a:spLocks/>
            </p:cNvSpPr>
            <p:nvPr/>
          </p:nvSpPr>
          <p:spPr bwMode="auto">
            <a:xfrm>
              <a:off x="385" y="2020"/>
              <a:ext cx="2244" cy="1804"/>
            </a:xfrm>
            <a:custGeom>
              <a:avLst/>
              <a:gdLst>
                <a:gd name="T0" fmla="*/ 1507 w 2244"/>
                <a:gd name="T1" fmla="*/ 0 h 1804"/>
                <a:gd name="T2" fmla="*/ 1533 w 2244"/>
                <a:gd name="T3" fmla="*/ 1 h 1804"/>
                <a:gd name="T4" fmla="*/ 1567 w 2244"/>
                <a:gd name="T5" fmla="*/ 8 h 1804"/>
                <a:gd name="T6" fmla="*/ 1606 w 2244"/>
                <a:gd name="T7" fmla="*/ 17 h 1804"/>
                <a:gd name="T8" fmla="*/ 1650 w 2244"/>
                <a:gd name="T9" fmla="*/ 35 h 1804"/>
                <a:gd name="T10" fmla="*/ 1697 w 2244"/>
                <a:gd name="T11" fmla="*/ 60 h 1804"/>
                <a:gd name="T12" fmla="*/ 1741 w 2244"/>
                <a:gd name="T13" fmla="*/ 92 h 1804"/>
                <a:gd name="T14" fmla="*/ 1785 w 2244"/>
                <a:gd name="T15" fmla="*/ 136 h 1804"/>
                <a:gd name="T16" fmla="*/ 1824 w 2244"/>
                <a:gd name="T17" fmla="*/ 191 h 1804"/>
                <a:gd name="T18" fmla="*/ 1855 w 2244"/>
                <a:gd name="T19" fmla="*/ 258 h 1804"/>
                <a:gd name="T20" fmla="*/ 1876 w 2244"/>
                <a:gd name="T21" fmla="*/ 340 h 1804"/>
                <a:gd name="T22" fmla="*/ 1887 w 2244"/>
                <a:gd name="T23" fmla="*/ 439 h 1804"/>
                <a:gd name="T24" fmla="*/ 1887 w 2244"/>
                <a:gd name="T25" fmla="*/ 546 h 1804"/>
                <a:gd name="T26" fmla="*/ 1898 w 2244"/>
                <a:gd name="T27" fmla="*/ 641 h 1804"/>
                <a:gd name="T28" fmla="*/ 1919 w 2244"/>
                <a:gd name="T29" fmla="*/ 718 h 1804"/>
                <a:gd name="T30" fmla="*/ 1948 w 2244"/>
                <a:gd name="T31" fmla="*/ 781 h 1804"/>
                <a:gd name="T32" fmla="*/ 1983 w 2244"/>
                <a:gd name="T33" fmla="*/ 831 h 1804"/>
                <a:gd name="T34" fmla="*/ 2022 w 2244"/>
                <a:gd name="T35" fmla="*/ 872 h 1804"/>
                <a:gd name="T36" fmla="*/ 2064 w 2244"/>
                <a:gd name="T37" fmla="*/ 900 h 1804"/>
                <a:gd name="T38" fmla="*/ 2104 w 2244"/>
                <a:gd name="T39" fmla="*/ 920 h 1804"/>
                <a:gd name="T40" fmla="*/ 2143 w 2244"/>
                <a:gd name="T41" fmla="*/ 933 h 1804"/>
                <a:gd name="T42" fmla="*/ 2179 w 2244"/>
                <a:gd name="T43" fmla="*/ 943 h 1804"/>
                <a:gd name="T44" fmla="*/ 2206 w 2244"/>
                <a:gd name="T45" fmla="*/ 945 h 1804"/>
                <a:gd name="T46" fmla="*/ 2231 w 2244"/>
                <a:gd name="T47" fmla="*/ 948 h 1804"/>
                <a:gd name="T48" fmla="*/ 2232 w 2244"/>
                <a:gd name="T49" fmla="*/ 1802 h 1804"/>
                <a:gd name="T50" fmla="*/ 2169 w 2244"/>
                <a:gd name="T51" fmla="*/ 1797 h 1804"/>
                <a:gd name="T52" fmla="*/ 2064 w 2244"/>
                <a:gd name="T53" fmla="*/ 1792 h 1804"/>
                <a:gd name="T54" fmla="*/ 1920 w 2244"/>
                <a:gd name="T55" fmla="*/ 1785 h 1804"/>
                <a:gd name="T56" fmla="*/ 1752 w 2244"/>
                <a:gd name="T57" fmla="*/ 1778 h 1804"/>
                <a:gd name="T58" fmla="*/ 1565 w 2244"/>
                <a:gd name="T59" fmla="*/ 1770 h 1804"/>
                <a:gd name="T60" fmla="*/ 1374 w 2244"/>
                <a:gd name="T61" fmla="*/ 1765 h 1804"/>
                <a:gd name="T62" fmla="*/ 1180 w 2244"/>
                <a:gd name="T63" fmla="*/ 1755 h 1804"/>
                <a:gd name="T64" fmla="*/ 998 w 2244"/>
                <a:gd name="T65" fmla="*/ 1749 h 1804"/>
                <a:gd name="T66" fmla="*/ 836 w 2244"/>
                <a:gd name="T67" fmla="*/ 1742 h 1804"/>
                <a:gd name="T68" fmla="*/ 700 w 2244"/>
                <a:gd name="T69" fmla="*/ 1738 h 1804"/>
                <a:gd name="T70" fmla="*/ 604 w 2244"/>
                <a:gd name="T71" fmla="*/ 1735 h 1804"/>
                <a:gd name="T72" fmla="*/ 556 w 2244"/>
                <a:gd name="T73" fmla="*/ 1734 h 1804"/>
                <a:gd name="T74" fmla="*/ 537 w 2244"/>
                <a:gd name="T75" fmla="*/ 1730 h 1804"/>
                <a:gd name="T76" fmla="*/ 498 w 2244"/>
                <a:gd name="T77" fmla="*/ 1722 h 1804"/>
                <a:gd name="T78" fmla="*/ 443 w 2244"/>
                <a:gd name="T79" fmla="*/ 1709 h 1804"/>
                <a:gd name="T80" fmla="*/ 374 w 2244"/>
                <a:gd name="T81" fmla="*/ 1686 h 1804"/>
                <a:gd name="T82" fmla="*/ 299 w 2244"/>
                <a:gd name="T83" fmla="*/ 1656 h 1804"/>
                <a:gd name="T84" fmla="*/ 221 w 2244"/>
                <a:gd name="T85" fmla="*/ 1619 h 1804"/>
                <a:gd name="T86" fmla="*/ 147 w 2244"/>
                <a:gd name="T87" fmla="*/ 1571 h 1804"/>
                <a:gd name="T88" fmla="*/ 83 w 2244"/>
                <a:gd name="T89" fmla="*/ 1514 h 1804"/>
                <a:gd name="T90" fmla="*/ 33 w 2244"/>
                <a:gd name="T91" fmla="*/ 1446 h 1804"/>
                <a:gd name="T92" fmla="*/ 5 w 2244"/>
                <a:gd name="T93" fmla="*/ 1368 h 1804"/>
                <a:gd name="T94" fmla="*/ 3 w 2244"/>
                <a:gd name="T95" fmla="*/ 1276 h 1804"/>
                <a:gd name="T96" fmla="*/ 32 w 2244"/>
                <a:gd name="T97" fmla="*/ 1173 h 1804"/>
                <a:gd name="T98" fmla="*/ 96 w 2244"/>
                <a:gd name="T99" fmla="*/ 1055 h 1804"/>
                <a:gd name="T100" fmla="*/ 163 w 2244"/>
                <a:gd name="T101" fmla="*/ 943 h 1804"/>
                <a:gd name="T102" fmla="*/ 214 w 2244"/>
                <a:gd name="T103" fmla="*/ 840 h 1804"/>
                <a:gd name="T104" fmla="*/ 253 w 2244"/>
                <a:gd name="T105" fmla="*/ 751 h 1804"/>
                <a:gd name="T106" fmla="*/ 279 w 2244"/>
                <a:gd name="T107" fmla="*/ 669 h 1804"/>
                <a:gd name="T108" fmla="*/ 296 w 2244"/>
                <a:gd name="T109" fmla="*/ 600 h 1804"/>
                <a:gd name="T110" fmla="*/ 304 w 2244"/>
                <a:gd name="T111" fmla="*/ 541 h 1804"/>
                <a:gd name="T112" fmla="*/ 305 w 2244"/>
                <a:gd name="T113" fmla="*/ 490 h 1804"/>
                <a:gd name="T114" fmla="*/ 303 w 2244"/>
                <a:gd name="T115" fmla="*/ 450 h 1804"/>
                <a:gd name="T116" fmla="*/ 297 w 2244"/>
                <a:gd name="T117" fmla="*/ 416 h 1804"/>
                <a:gd name="T118" fmla="*/ 289 w 2244"/>
                <a:gd name="T119" fmla="*/ 394 h 1804"/>
                <a:gd name="T120" fmla="*/ 279 w 2244"/>
                <a:gd name="T121" fmla="*/ 369 h 180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2244"/>
                <a:gd name="T184" fmla="*/ 0 h 1804"/>
                <a:gd name="T185" fmla="*/ 2244 w 2244"/>
                <a:gd name="T186" fmla="*/ 1804 h 180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2244" h="1804">
                  <a:moveTo>
                    <a:pt x="765" y="72"/>
                  </a:moveTo>
                  <a:lnTo>
                    <a:pt x="1499" y="0"/>
                  </a:lnTo>
                  <a:lnTo>
                    <a:pt x="1503" y="0"/>
                  </a:lnTo>
                  <a:lnTo>
                    <a:pt x="1507" y="0"/>
                  </a:lnTo>
                  <a:lnTo>
                    <a:pt x="1515" y="0"/>
                  </a:lnTo>
                  <a:lnTo>
                    <a:pt x="1519" y="0"/>
                  </a:lnTo>
                  <a:lnTo>
                    <a:pt x="1523" y="0"/>
                  </a:lnTo>
                  <a:lnTo>
                    <a:pt x="1528" y="1"/>
                  </a:lnTo>
                  <a:lnTo>
                    <a:pt x="1533" y="1"/>
                  </a:lnTo>
                  <a:lnTo>
                    <a:pt x="1539" y="1"/>
                  </a:lnTo>
                  <a:lnTo>
                    <a:pt x="1545" y="4"/>
                  </a:lnTo>
                  <a:lnTo>
                    <a:pt x="1552" y="4"/>
                  </a:lnTo>
                  <a:lnTo>
                    <a:pt x="1560" y="7"/>
                  </a:lnTo>
                  <a:lnTo>
                    <a:pt x="1567" y="8"/>
                  </a:lnTo>
                  <a:lnTo>
                    <a:pt x="1574" y="9"/>
                  </a:lnTo>
                  <a:lnTo>
                    <a:pt x="1582" y="11"/>
                  </a:lnTo>
                  <a:lnTo>
                    <a:pt x="1590" y="13"/>
                  </a:lnTo>
                  <a:lnTo>
                    <a:pt x="1598" y="16"/>
                  </a:lnTo>
                  <a:lnTo>
                    <a:pt x="1606" y="17"/>
                  </a:lnTo>
                  <a:lnTo>
                    <a:pt x="1614" y="21"/>
                  </a:lnTo>
                  <a:lnTo>
                    <a:pt x="1623" y="24"/>
                  </a:lnTo>
                  <a:lnTo>
                    <a:pt x="1631" y="27"/>
                  </a:lnTo>
                  <a:lnTo>
                    <a:pt x="1640" y="32"/>
                  </a:lnTo>
                  <a:lnTo>
                    <a:pt x="1650" y="35"/>
                  </a:lnTo>
                  <a:lnTo>
                    <a:pt x="1658" y="40"/>
                  </a:lnTo>
                  <a:lnTo>
                    <a:pt x="1667" y="45"/>
                  </a:lnTo>
                  <a:lnTo>
                    <a:pt x="1677" y="49"/>
                  </a:lnTo>
                  <a:lnTo>
                    <a:pt x="1686" y="55"/>
                  </a:lnTo>
                  <a:lnTo>
                    <a:pt x="1697" y="60"/>
                  </a:lnTo>
                  <a:lnTo>
                    <a:pt x="1705" y="65"/>
                  </a:lnTo>
                  <a:lnTo>
                    <a:pt x="1714" y="72"/>
                  </a:lnTo>
                  <a:lnTo>
                    <a:pt x="1724" y="79"/>
                  </a:lnTo>
                  <a:lnTo>
                    <a:pt x="1733" y="86"/>
                  </a:lnTo>
                  <a:lnTo>
                    <a:pt x="1741" y="92"/>
                  </a:lnTo>
                  <a:lnTo>
                    <a:pt x="1750" y="100"/>
                  </a:lnTo>
                  <a:lnTo>
                    <a:pt x="1760" y="108"/>
                  </a:lnTo>
                  <a:lnTo>
                    <a:pt x="1769" y="118"/>
                  </a:lnTo>
                  <a:lnTo>
                    <a:pt x="1776" y="127"/>
                  </a:lnTo>
                  <a:lnTo>
                    <a:pt x="1785" y="136"/>
                  </a:lnTo>
                  <a:lnTo>
                    <a:pt x="1792" y="146"/>
                  </a:lnTo>
                  <a:lnTo>
                    <a:pt x="1801" y="157"/>
                  </a:lnTo>
                  <a:lnTo>
                    <a:pt x="1808" y="167"/>
                  </a:lnTo>
                  <a:lnTo>
                    <a:pt x="1816" y="179"/>
                  </a:lnTo>
                  <a:lnTo>
                    <a:pt x="1824" y="191"/>
                  </a:lnTo>
                  <a:lnTo>
                    <a:pt x="1831" y="203"/>
                  </a:lnTo>
                  <a:lnTo>
                    <a:pt x="1837" y="217"/>
                  </a:lnTo>
                  <a:lnTo>
                    <a:pt x="1843" y="230"/>
                  </a:lnTo>
                  <a:lnTo>
                    <a:pt x="1848" y="244"/>
                  </a:lnTo>
                  <a:lnTo>
                    <a:pt x="1855" y="258"/>
                  </a:lnTo>
                  <a:lnTo>
                    <a:pt x="1860" y="274"/>
                  </a:lnTo>
                  <a:lnTo>
                    <a:pt x="1864" y="290"/>
                  </a:lnTo>
                  <a:lnTo>
                    <a:pt x="1868" y="305"/>
                  </a:lnTo>
                  <a:lnTo>
                    <a:pt x="1873" y="324"/>
                  </a:lnTo>
                  <a:lnTo>
                    <a:pt x="1876" y="340"/>
                  </a:lnTo>
                  <a:lnTo>
                    <a:pt x="1879" y="359"/>
                  </a:lnTo>
                  <a:lnTo>
                    <a:pt x="1882" y="378"/>
                  </a:lnTo>
                  <a:lnTo>
                    <a:pt x="1884" y="398"/>
                  </a:lnTo>
                  <a:lnTo>
                    <a:pt x="1884" y="418"/>
                  </a:lnTo>
                  <a:lnTo>
                    <a:pt x="1887" y="439"/>
                  </a:lnTo>
                  <a:lnTo>
                    <a:pt x="1887" y="461"/>
                  </a:lnTo>
                  <a:lnTo>
                    <a:pt x="1887" y="483"/>
                  </a:lnTo>
                  <a:lnTo>
                    <a:pt x="1887" y="505"/>
                  </a:lnTo>
                  <a:lnTo>
                    <a:pt x="1887" y="526"/>
                  </a:lnTo>
                  <a:lnTo>
                    <a:pt x="1887" y="546"/>
                  </a:lnTo>
                  <a:lnTo>
                    <a:pt x="1890" y="566"/>
                  </a:lnTo>
                  <a:lnTo>
                    <a:pt x="1890" y="586"/>
                  </a:lnTo>
                  <a:lnTo>
                    <a:pt x="1892" y="605"/>
                  </a:lnTo>
                  <a:lnTo>
                    <a:pt x="1895" y="623"/>
                  </a:lnTo>
                  <a:lnTo>
                    <a:pt x="1898" y="641"/>
                  </a:lnTo>
                  <a:lnTo>
                    <a:pt x="1900" y="657"/>
                  </a:lnTo>
                  <a:lnTo>
                    <a:pt x="1906" y="673"/>
                  </a:lnTo>
                  <a:lnTo>
                    <a:pt x="1910" y="690"/>
                  </a:lnTo>
                  <a:lnTo>
                    <a:pt x="1914" y="704"/>
                  </a:lnTo>
                  <a:lnTo>
                    <a:pt x="1919" y="718"/>
                  </a:lnTo>
                  <a:lnTo>
                    <a:pt x="1923" y="732"/>
                  </a:lnTo>
                  <a:lnTo>
                    <a:pt x="1930" y="744"/>
                  </a:lnTo>
                  <a:lnTo>
                    <a:pt x="1936" y="758"/>
                  </a:lnTo>
                  <a:lnTo>
                    <a:pt x="1942" y="769"/>
                  </a:lnTo>
                  <a:lnTo>
                    <a:pt x="1948" y="781"/>
                  </a:lnTo>
                  <a:lnTo>
                    <a:pt x="1954" y="791"/>
                  </a:lnTo>
                  <a:lnTo>
                    <a:pt x="1962" y="803"/>
                  </a:lnTo>
                  <a:lnTo>
                    <a:pt x="1969" y="813"/>
                  </a:lnTo>
                  <a:lnTo>
                    <a:pt x="1975" y="823"/>
                  </a:lnTo>
                  <a:lnTo>
                    <a:pt x="1983" y="831"/>
                  </a:lnTo>
                  <a:lnTo>
                    <a:pt x="1991" y="841"/>
                  </a:lnTo>
                  <a:lnTo>
                    <a:pt x="1998" y="848"/>
                  </a:lnTo>
                  <a:lnTo>
                    <a:pt x="2006" y="856"/>
                  </a:lnTo>
                  <a:lnTo>
                    <a:pt x="2014" y="864"/>
                  </a:lnTo>
                  <a:lnTo>
                    <a:pt x="2022" y="872"/>
                  </a:lnTo>
                  <a:lnTo>
                    <a:pt x="2030" y="877"/>
                  </a:lnTo>
                  <a:lnTo>
                    <a:pt x="2038" y="884"/>
                  </a:lnTo>
                  <a:lnTo>
                    <a:pt x="2048" y="889"/>
                  </a:lnTo>
                  <a:lnTo>
                    <a:pt x="2057" y="896"/>
                  </a:lnTo>
                  <a:lnTo>
                    <a:pt x="2064" y="900"/>
                  </a:lnTo>
                  <a:lnTo>
                    <a:pt x="2072" y="905"/>
                  </a:lnTo>
                  <a:lnTo>
                    <a:pt x="2080" y="909"/>
                  </a:lnTo>
                  <a:lnTo>
                    <a:pt x="2088" y="913"/>
                  </a:lnTo>
                  <a:lnTo>
                    <a:pt x="2096" y="916"/>
                  </a:lnTo>
                  <a:lnTo>
                    <a:pt x="2104" y="920"/>
                  </a:lnTo>
                  <a:lnTo>
                    <a:pt x="2113" y="923"/>
                  </a:lnTo>
                  <a:lnTo>
                    <a:pt x="2121" y="927"/>
                  </a:lnTo>
                  <a:lnTo>
                    <a:pt x="2128" y="928"/>
                  </a:lnTo>
                  <a:lnTo>
                    <a:pt x="2136" y="931"/>
                  </a:lnTo>
                  <a:lnTo>
                    <a:pt x="2143" y="933"/>
                  </a:lnTo>
                  <a:lnTo>
                    <a:pt x="2151" y="936"/>
                  </a:lnTo>
                  <a:lnTo>
                    <a:pt x="2157" y="937"/>
                  </a:lnTo>
                  <a:lnTo>
                    <a:pt x="2165" y="939"/>
                  </a:lnTo>
                  <a:lnTo>
                    <a:pt x="2172" y="941"/>
                  </a:lnTo>
                  <a:lnTo>
                    <a:pt x="2179" y="943"/>
                  </a:lnTo>
                  <a:lnTo>
                    <a:pt x="2184" y="944"/>
                  </a:lnTo>
                  <a:lnTo>
                    <a:pt x="2190" y="944"/>
                  </a:lnTo>
                  <a:lnTo>
                    <a:pt x="2195" y="945"/>
                  </a:lnTo>
                  <a:lnTo>
                    <a:pt x="2202" y="945"/>
                  </a:lnTo>
                  <a:lnTo>
                    <a:pt x="2206" y="945"/>
                  </a:lnTo>
                  <a:lnTo>
                    <a:pt x="2211" y="947"/>
                  </a:lnTo>
                  <a:lnTo>
                    <a:pt x="2215" y="947"/>
                  </a:lnTo>
                  <a:lnTo>
                    <a:pt x="2219" y="948"/>
                  </a:lnTo>
                  <a:lnTo>
                    <a:pt x="2224" y="948"/>
                  </a:lnTo>
                  <a:lnTo>
                    <a:pt x="2231" y="948"/>
                  </a:lnTo>
                  <a:lnTo>
                    <a:pt x="2232" y="948"/>
                  </a:lnTo>
                  <a:lnTo>
                    <a:pt x="2235" y="948"/>
                  </a:lnTo>
                  <a:lnTo>
                    <a:pt x="2244" y="1804"/>
                  </a:lnTo>
                  <a:lnTo>
                    <a:pt x="2239" y="1802"/>
                  </a:lnTo>
                  <a:lnTo>
                    <a:pt x="2232" y="1802"/>
                  </a:lnTo>
                  <a:lnTo>
                    <a:pt x="2224" y="1801"/>
                  </a:lnTo>
                  <a:lnTo>
                    <a:pt x="2215" y="1801"/>
                  </a:lnTo>
                  <a:lnTo>
                    <a:pt x="2202" y="1800"/>
                  </a:lnTo>
                  <a:lnTo>
                    <a:pt x="2187" y="1800"/>
                  </a:lnTo>
                  <a:lnTo>
                    <a:pt x="2169" y="1797"/>
                  </a:lnTo>
                  <a:lnTo>
                    <a:pt x="2152" y="1797"/>
                  </a:lnTo>
                  <a:lnTo>
                    <a:pt x="2132" y="1796"/>
                  </a:lnTo>
                  <a:lnTo>
                    <a:pt x="2111" y="1794"/>
                  </a:lnTo>
                  <a:lnTo>
                    <a:pt x="2088" y="1793"/>
                  </a:lnTo>
                  <a:lnTo>
                    <a:pt x="2064" y="1792"/>
                  </a:lnTo>
                  <a:lnTo>
                    <a:pt x="2037" y="1790"/>
                  </a:lnTo>
                  <a:lnTo>
                    <a:pt x="2010" y="1790"/>
                  </a:lnTo>
                  <a:lnTo>
                    <a:pt x="1982" y="1789"/>
                  </a:lnTo>
                  <a:lnTo>
                    <a:pt x="1953" y="1788"/>
                  </a:lnTo>
                  <a:lnTo>
                    <a:pt x="1920" y="1785"/>
                  </a:lnTo>
                  <a:lnTo>
                    <a:pt x="1888" y="1785"/>
                  </a:lnTo>
                  <a:lnTo>
                    <a:pt x="1855" y="1782"/>
                  </a:lnTo>
                  <a:lnTo>
                    <a:pt x="1821" y="1781"/>
                  </a:lnTo>
                  <a:lnTo>
                    <a:pt x="1786" y="1780"/>
                  </a:lnTo>
                  <a:lnTo>
                    <a:pt x="1752" y="1778"/>
                  </a:lnTo>
                  <a:lnTo>
                    <a:pt x="1715" y="1777"/>
                  </a:lnTo>
                  <a:lnTo>
                    <a:pt x="1679" y="1776"/>
                  </a:lnTo>
                  <a:lnTo>
                    <a:pt x="1640" y="1774"/>
                  </a:lnTo>
                  <a:lnTo>
                    <a:pt x="1603" y="1773"/>
                  </a:lnTo>
                  <a:lnTo>
                    <a:pt x="1565" y="1770"/>
                  </a:lnTo>
                  <a:lnTo>
                    <a:pt x="1527" y="1769"/>
                  </a:lnTo>
                  <a:lnTo>
                    <a:pt x="1489" y="1768"/>
                  </a:lnTo>
                  <a:lnTo>
                    <a:pt x="1450" y="1768"/>
                  </a:lnTo>
                  <a:lnTo>
                    <a:pt x="1411" y="1765"/>
                  </a:lnTo>
                  <a:lnTo>
                    <a:pt x="1374" y="1765"/>
                  </a:lnTo>
                  <a:lnTo>
                    <a:pt x="1334" y="1762"/>
                  </a:lnTo>
                  <a:lnTo>
                    <a:pt x="1295" y="1761"/>
                  </a:lnTo>
                  <a:lnTo>
                    <a:pt x="1256" y="1758"/>
                  </a:lnTo>
                  <a:lnTo>
                    <a:pt x="1217" y="1758"/>
                  </a:lnTo>
                  <a:lnTo>
                    <a:pt x="1180" y="1755"/>
                  </a:lnTo>
                  <a:lnTo>
                    <a:pt x="1142" y="1754"/>
                  </a:lnTo>
                  <a:lnTo>
                    <a:pt x="1105" y="1753"/>
                  </a:lnTo>
                  <a:lnTo>
                    <a:pt x="1069" y="1751"/>
                  </a:lnTo>
                  <a:lnTo>
                    <a:pt x="1032" y="1750"/>
                  </a:lnTo>
                  <a:lnTo>
                    <a:pt x="998" y="1749"/>
                  </a:lnTo>
                  <a:lnTo>
                    <a:pt x="963" y="1747"/>
                  </a:lnTo>
                  <a:lnTo>
                    <a:pt x="929" y="1746"/>
                  </a:lnTo>
                  <a:lnTo>
                    <a:pt x="896" y="1745"/>
                  </a:lnTo>
                  <a:lnTo>
                    <a:pt x="865" y="1745"/>
                  </a:lnTo>
                  <a:lnTo>
                    <a:pt x="836" y="1742"/>
                  </a:lnTo>
                  <a:lnTo>
                    <a:pt x="806" y="1742"/>
                  </a:lnTo>
                  <a:lnTo>
                    <a:pt x="778" y="1741"/>
                  </a:lnTo>
                  <a:lnTo>
                    <a:pt x="751" y="1739"/>
                  </a:lnTo>
                  <a:lnTo>
                    <a:pt x="724" y="1739"/>
                  </a:lnTo>
                  <a:lnTo>
                    <a:pt x="700" y="1738"/>
                  </a:lnTo>
                  <a:lnTo>
                    <a:pt x="676" y="1738"/>
                  </a:lnTo>
                  <a:lnTo>
                    <a:pt x="656" y="1737"/>
                  </a:lnTo>
                  <a:lnTo>
                    <a:pt x="637" y="1735"/>
                  </a:lnTo>
                  <a:lnTo>
                    <a:pt x="620" y="1735"/>
                  </a:lnTo>
                  <a:lnTo>
                    <a:pt x="604" y="1735"/>
                  </a:lnTo>
                  <a:lnTo>
                    <a:pt x="591" y="1735"/>
                  </a:lnTo>
                  <a:lnTo>
                    <a:pt x="578" y="1734"/>
                  </a:lnTo>
                  <a:lnTo>
                    <a:pt x="569" y="1734"/>
                  </a:lnTo>
                  <a:lnTo>
                    <a:pt x="561" y="1734"/>
                  </a:lnTo>
                  <a:lnTo>
                    <a:pt x="556" y="1734"/>
                  </a:lnTo>
                  <a:lnTo>
                    <a:pt x="553" y="1734"/>
                  </a:lnTo>
                  <a:lnTo>
                    <a:pt x="552" y="1734"/>
                  </a:lnTo>
                  <a:lnTo>
                    <a:pt x="549" y="1733"/>
                  </a:lnTo>
                  <a:lnTo>
                    <a:pt x="542" y="1731"/>
                  </a:lnTo>
                  <a:lnTo>
                    <a:pt x="537" y="1730"/>
                  </a:lnTo>
                  <a:lnTo>
                    <a:pt x="532" y="1729"/>
                  </a:lnTo>
                  <a:lnTo>
                    <a:pt x="524" y="1727"/>
                  </a:lnTo>
                  <a:lnTo>
                    <a:pt x="517" y="1726"/>
                  </a:lnTo>
                  <a:lnTo>
                    <a:pt x="508" y="1725"/>
                  </a:lnTo>
                  <a:lnTo>
                    <a:pt x="498" y="1722"/>
                  </a:lnTo>
                  <a:lnTo>
                    <a:pt x="489" y="1719"/>
                  </a:lnTo>
                  <a:lnTo>
                    <a:pt x="478" y="1718"/>
                  </a:lnTo>
                  <a:lnTo>
                    <a:pt x="466" y="1714"/>
                  </a:lnTo>
                  <a:lnTo>
                    <a:pt x="455" y="1711"/>
                  </a:lnTo>
                  <a:lnTo>
                    <a:pt x="443" y="1709"/>
                  </a:lnTo>
                  <a:lnTo>
                    <a:pt x="430" y="1705"/>
                  </a:lnTo>
                  <a:lnTo>
                    <a:pt x="416" y="1699"/>
                  </a:lnTo>
                  <a:lnTo>
                    <a:pt x="403" y="1695"/>
                  </a:lnTo>
                  <a:lnTo>
                    <a:pt x="388" y="1690"/>
                  </a:lnTo>
                  <a:lnTo>
                    <a:pt x="374" y="1686"/>
                  </a:lnTo>
                  <a:lnTo>
                    <a:pt x="359" y="1681"/>
                  </a:lnTo>
                  <a:lnTo>
                    <a:pt x="344" y="1675"/>
                  </a:lnTo>
                  <a:lnTo>
                    <a:pt x="328" y="1670"/>
                  </a:lnTo>
                  <a:lnTo>
                    <a:pt x="315" y="1663"/>
                  </a:lnTo>
                  <a:lnTo>
                    <a:pt x="299" y="1656"/>
                  </a:lnTo>
                  <a:lnTo>
                    <a:pt x="283" y="1650"/>
                  </a:lnTo>
                  <a:lnTo>
                    <a:pt x="268" y="1642"/>
                  </a:lnTo>
                  <a:lnTo>
                    <a:pt x="252" y="1635"/>
                  </a:lnTo>
                  <a:lnTo>
                    <a:pt x="236" y="1627"/>
                  </a:lnTo>
                  <a:lnTo>
                    <a:pt x="221" y="1619"/>
                  </a:lnTo>
                  <a:lnTo>
                    <a:pt x="206" y="1611"/>
                  </a:lnTo>
                  <a:lnTo>
                    <a:pt x="191" y="1601"/>
                  </a:lnTo>
                  <a:lnTo>
                    <a:pt x="177" y="1592"/>
                  </a:lnTo>
                  <a:lnTo>
                    <a:pt x="161" y="1581"/>
                  </a:lnTo>
                  <a:lnTo>
                    <a:pt x="147" y="1571"/>
                  </a:lnTo>
                  <a:lnTo>
                    <a:pt x="134" y="1560"/>
                  </a:lnTo>
                  <a:lnTo>
                    <a:pt x="119" y="1549"/>
                  </a:lnTo>
                  <a:lnTo>
                    <a:pt x="107" y="1539"/>
                  </a:lnTo>
                  <a:lnTo>
                    <a:pt x="94" y="1527"/>
                  </a:lnTo>
                  <a:lnTo>
                    <a:pt x="83" y="1514"/>
                  </a:lnTo>
                  <a:lnTo>
                    <a:pt x="71" y="1501"/>
                  </a:lnTo>
                  <a:lnTo>
                    <a:pt x="62" y="1488"/>
                  </a:lnTo>
                  <a:lnTo>
                    <a:pt x="50" y="1474"/>
                  </a:lnTo>
                  <a:lnTo>
                    <a:pt x="41" y="1461"/>
                  </a:lnTo>
                  <a:lnTo>
                    <a:pt x="33" y="1446"/>
                  </a:lnTo>
                  <a:lnTo>
                    <a:pt x="25" y="1431"/>
                  </a:lnTo>
                  <a:lnTo>
                    <a:pt x="19" y="1417"/>
                  </a:lnTo>
                  <a:lnTo>
                    <a:pt x="15" y="1402"/>
                  </a:lnTo>
                  <a:lnTo>
                    <a:pt x="8" y="1385"/>
                  </a:lnTo>
                  <a:lnTo>
                    <a:pt x="5" y="1368"/>
                  </a:lnTo>
                  <a:lnTo>
                    <a:pt x="1" y="1350"/>
                  </a:lnTo>
                  <a:lnTo>
                    <a:pt x="0" y="1334"/>
                  </a:lnTo>
                  <a:lnTo>
                    <a:pt x="0" y="1314"/>
                  </a:lnTo>
                  <a:lnTo>
                    <a:pt x="0" y="1295"/>
                  </a:lnTo>
                  <a:lnTo>
                    <a:pt x="3" y="1276"/>
                  </a:lnTo>
                  <a:lnTo>
                    <a:pt x="7" y="1257"/>
                  </a:lnTo>
                  <a:lnTo>
                    <a:pt x="11" y="1236"/>
                  </a:lnTo>
                  <a:lnTo>
                    <a:pt x="16" y="1216"/>
                  </a:lnTo>
                  <a:lnTo>
                    <a:pt x="23" y="1193"/>
                  </a:lnTo>
                  <a:lnTo>
                    <a:pt x="32" y="1173"/>
                  </a:lnTo>
                  <a:lnTo>
                    <a:pt x="41" y="1150"/>
                  </a:lnTo>
                  <a:lnTo>
                    <a:pt x="54" y="1127"/>
                  </a:lnTo>
                  <a:lnTo>
                    <a:pt x="66" y="1105"/>
                  </a:lnTo>
                  <a:lnTo>
                    <a:pt x="82" y="1081"/>
                  </a:lnTo>
                  <a:lnTo>
                    <a:pt x="96" y="1055"/>
                  </a:lnTo>
                  <a:lnTo>
                    <a:pt x="111" y="1032"/>
                  </a:lnTo>
                  <a:lnTo>
                    <a:pt x="125" y="1010"/>
                  </a:lnTo>
                  <a:lnTo>
                    <a:pt x="138" y="987"/>
                  </a:lnTo>
                  <a:lnTo>
                    <a:pt x="150" y="964"/>
                  </a:lnTo>
                  <a:lnTo>
                    <a:pt x="163" y="943"/>
                  </a:lnTo>
                  <a:lnTo>
                    <a:pt x="174" y="921"/>
                  </a:lnTo>
                  <a:lnTo>
                    <a:pt x="186" y="900"/>
                  </a:lnTo>
                  <a:lnTo>
                    <a:pt x="195" y="880"/>
                  </a:lnTo>
                  <a:lnTo>
                    <a:pt x="206" y="860"/>
                  </a:lnTo>
                  <a:lnTo>
                    <a:pt x="214" y="840"/>
                  </a:lnTo>
                  <a:lnTo>
                    <a:pt x="224" y="821"/>
                  </a:lnTo>
                  <a:lnTo>
                    <a:pt x="232" y="803"/>
                  </a:lnTo>
                  <a:lnTo>
                    <a:pt x="238" y="785"/>
                  </a:lnTo>
                  <a:lnTo>
                    <a:pt x="246" y="767"/>
                  </a:lnTo>
                  <a:lnTo>
                    <a:pt x="253" y="751"/>
                  </a:lnTo>
                  <a:lnTo>
                    <a:pt x="258" y="732"/>
                  </a:lnTo>
                  <a:lnTo>
                    <a:pt x="265" y="716"/>
                  </a:lnTo>
                  <a:lnTo>
                    <a:pt x="269" y="700"/>
                  </a:lnTo>
                  <a:lnTo>
                    <a:pt x="274" y="684"/>
                  </a:lnTo>
                  <a:lnTo>
                    <a:pt x="279" y="669"/>
                  </a:lnTo>
                  <a:lnTo>
                    <a:pt x="284" y="655"/>
                  </a:lnTo>
                  <a:lnTo>
                    <a:pt x="287" y="640"/>
                  </a:lnTo>
                  <a:lnTo>
                    <a:pt x="291" y="628"/>
                  </a:lnTo>
                  <a:lnTo>
                    <a:pt x="293" y="613"/>
                  </a:lnTo>
                  <a:lnTo>
                    <a:pt x="296" y="600"/>
                  </a:lnTo>
                  <a:lnTo>
                    <a:pt x="297" y="588"/>
                  </a:lnTo>
                  <a:lnTo>
                    <a:pt x="300" y="576"/>
                  </a:lnTo>
                  <a:lnTo>
                    <a:pt x="301" y="562"/>
                  </a:lnTo>
                  <a:lnTo>
                    <a:pt x="303" y="552"/>
                  </a:lnTo>
                  <a:lnTo>
                    <a:pt x="304" y="541"/>
                  </a:lnTo>
                  <a:lnTo>
                    <a:pt x="305" y="530"/>
                  </a:lnTo>
                  <a:lnTo>
                    <a:pt x="305" y="519"/>
                  </a:lnTo>
                  <a:lnTo>
                    <a:pt x="305" y="510"/>
                  </a:lnTo>
                  <a:lnTo>
                    <a:pt x="305" y="499"/>
                  </a:lnTo>
                  <a:lnTo>
                    <a:pt x="305" y="490"/>
                  </a:lnTo>
                  <a:lnTo>
                    <a:pt x="305" y="481"/>
                  </a:lnTo>
                  <a:lnTo>
                    <a:pt x="305" y="473"/>
                  </a:lnTo>
                  <a:lnTo>
                    <a:pt x="304" y="465"/>
                  </a:lnTo>
                  <a:lnTo>
                    <a:pt x="304" y="458"/>
                  </a:lnTo>
                  <a:lnTo>
                    <a:pt x="303" y="450"/>
                  </a:lnTo>
                  <a:lnTo>
                    <a:pt x="301" y="442"/>
                  </a:lnTo>
                  <a:lnTo>
                    <a:pt x="300" y="435"/>
                  </a:lnTo>
                  <a:lnTo>
                    <a:pt x="299" y="430"/>
                  </a:lnTo>
                  <a:lnTo>
                    <a:pt x="297" y="423"/>
                  </a:lnTo>
                  <a:lnTo>
                    <a:pt x="297" y="416"/>
                  </a:lnTo>
                  <a:lnTo>
                    <a:pt x="296" y="412"/>
                  </a:lnTo>
                  <a:lnTo>
                    <a:pt x="295" y="408"/>
                  </a:lnTo>
                  <a:lnTo>
                    <a:pt x="292" y="403"/>
                  </a:lnTo>
                  <a:lnTo>
                    <a:pt x="292" y="398"/>
                  </a:lnTo>
                  <a:lnTo>
                    <a:pt x="289" y="394"/>
                  </a:lnTo>
                  <a:lnTo>
                    <a:pt x="288" y="390"/>
                  </a:lnTo>
                  <a:lnTo>
                    <a:pt x="285" y="383"/>
                  </a:lnTo>
                  <a:lnTo>
                    <a:pt x="284" y="379"/>
                  </a:lnTo>
                  <a:lnTo>
                    <a:pt x="280" y="372"/>
                  </a:lnTo>
                  <a:lnTo>
                    <a:pt x="279" y="369"/>
                  </a:lnTo>
                  <a:lnTo>
                    <a:pt x="617" y="94"/>
                  </a:lnTo>
                  <a:lnTo>
                    <a:pt x="765" y="72"/>
                  </a:lnTo>
                  <a:close/>
                </a:path>
              </a:pathLst>
            </a:custGeom>
            <a:solidFill>
              <a:schemeClr val="accent1"/>
            </a:solidFill>
            <a:ln w="9525">
              <a:noFill/>
              <a:round/>
              <a:headEnd/>
              <a:tailEnd/>
            </a:ln>
          </p:spPr>
          <p:txBody>
            <a:bodyPr/>
            <a:lstStyle/>
            <a:p>
              <a:endParaRPr lang="en-US"/>
            </a:p>
          </p:txBody>
        </p:sp>
        <p:sp>
          <p:nvSpPr>
            <p:cNvPr id="24597" name="Freeform 8"/>
            <p:cNvSpPr>
              <a:spLocks/>
            </p:cNvSpPr>
            <p:nvPr/>
          </p:nvSpPr>
          <p:spPr bwMode="auto">
            <a:xfrm>
              <a:off x="1326" y="2781"/>
              <a:ext cx="1139" cy="471"/>
            </a:xfrm>
            <a:custGeom>
              <a:avLst/>
              <a:gdLst>
                <a:gd name="T0" fmla="*/ 274 w 1139"/>
                <a:gd name="T1" fmla="*/ 0 h 471"/>
                <a:gd name="T2" fmla="*/ 337 w 1139"/>
                <a:gd name="T3" fmla="*/ 139 h 471"/>
                <a:gd name="T4" fmla="*/ 604 w 1139"/>
                <a:gd name="T5" fmla="*/ 117 h 471"/>
                <a:gd name="T6" fmla="*/ 1139 w 1139"/>
                <a:gd name="T7" fmla="*/ 235 h 471"/>
                <a:gd name="T8" fmla="*/ 811 w 1139"/>
                <a:gd name="T9" fmla="*/ 471 h 471"/>
                <a:gd name="T10" fmla="*/ 440 w 1139"/>
                <a:gd name="T11" fmla="*/ 415 h 471"/>
                <a:gd name="T12" fmla="*/ 160 w 1139"/>
                <a:gd name="T13" fmla="*/ 314 h 471"/>
                <a:gd name="T14" fmla="*/ 0 w 1139"/>
                <a:gd name="T15" fmla="*/ 166 h 471"/>
                <a:gd name="T16" fmla="*/ 16 w 1139"/>
                <a:gd name="T17" fmla="*/ 0 h 471"/>
                <a:gd name="T18" fmla="*/ 274 w 1139"/>
                <a:gd name="T19" fmla="*/ 0 h 471"/>
                <a:gd name="T20" fmla="*/ 274 w 1139"/>
                <a:gd name="T21" fmla="*/ 0 h 4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39"/>
                <a:gd name="T34" fmla="*/ 0 h 471"/>
                <a:gd name="T35" fmla="*/ 1139 w 1139"/>
                <a:gd name="T36" fmla="*/ 471 h 4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39" h="471">
                  <a:moveTo>
                    <a:pt x="274" y="0"/>
                  </a:moveTo>
                  <a:lnTo>
                    <a:pt x="337" y="139"/>
                  </a:lnTo>
                  <a:lnTo>
                    <a:pt x="604" y="117"/>
                  </a:lnTo>
                  <a:lnTo>
                    <a:pt x="1139" y="235"/>
                  </a:lnTo>
                  <a:lnTo>
                    <a:pt x="811" y="471"/>
                  </a:lnTo>
                  <a:lnTo>
                    <a:pt x="440" y="415"/>
                  </a:lnTo>
                  <a:lnTo>
                    <a:pt x="160" y="314"/>
                  </a:lnTo>
                  <a:lnTo>
                    <a:pt x="0" y="166"/>
                  </a:lnTo>
                  <a:lnTo>
                    <a:pt x="16" y="0"/>
                  </a:lnTo>
                  <a:lnTo>
                    <a:pt x="274" y="0"/>
                  </a:lnTo>
                  <a:close/>
                </a:path>
              </a:pathLst>
            </a:custGeom>
            <a:solidFill>
              <a:srgbClr val="E6E6FF"/>
            </a:solidFill>
            <a:ln w="9525">
              <a:noFill/>
              <a:round/>
              <a:headEnd/>
              <a:tailEnd/>
            </a:ln>
          </p:spPr>
          <p:txBody>
            <a:bodyPr/>
            <a:lstStyle/>
            <a:p>
              <a:endParaRPr lang="en-US"/>
            </a:p>
          </p:txBody>
        </p:sp>
        <p:sp>
          <p:nvSpPr>
            <p:cNvPr id="24598" name="Freeform 9"/>
            <p:cNvSpPr>
              <a:spLocks/>
            </p:cNvSpPr>
            <p:nvPr/>
          </p:nvSpPr>
          <p:spPr bwMode="auto">
            <a:xfrm>
              <a:off x="603" y="1953"/>
              <a:ext cx="619" cy="1572"/>
            </a:xfrm>
            <a:custGeom>
              <a:avLst/>
              <a:gdLst>
                <a:gd name="T0" fmla="*/ 580 w 619"/>
                <a:gd name="T1" fmla="*/ 0 h 1572"/>
                <a:gd name="T2" fmla="*/ 572 w 619"/>
                <a:gd name="T3" fmla="*/ 0 h 1572"/>
                <a:gd name="T4" fmla="*/ 563 w 619"/>
                <a:gd name="T5" fmla="*/ 1 h 1572"/>
                <a:gd name="T6" fmla="*/ 551 w 619"/>
                <a:gd name="T7" fmla="*/ 1 h 1572"/>
                <a:gd name="T8" fmla="*/ 537 w 619"/>
                <a:gd name="T9" fmla="*/ 3 h 1572"/>
                <a:gd name="T10" fmla="*/ 521 w 619"/>
                <a:gd name="T11" fmla="*/ 5 h 1572"/>
                <a:gd name="T12" fmla="*/ 504 w 619"/>
                <a:gd name="T13" fmla="*/ 8 h 1572"/>
                <a:gd name="T14" fmla="*/ 484 w 619"/>
                <a:gd name="T15" fmla="*/ 12 h 1572"/>
                <a:gd name="T16" fmla="*/ 464 w 619"/>
                <a:gd name="T17" fmla="*/ 16 h 1572"/>
                <a:gd name="T18" fmla="*/ 441 w 619"/>
                <a:gd name="T19" fmla="*/ 20 h 1572"/>
                <a:gd name="T20" fmla="*/ 419 w 619"/>
                <a:gd name="T21" fmla="*/ 25 h 1572"/>
                <a:gd name="T22" fmla="*/ 395 w 619"/>
                <a:gd name="T23" fmla="*/ 32 h 1572"/>
                <a:gd name="T24" fmla="*/ 373 w 619"/>
                <a:gd name="T25" fmla="*/ 39 h 1572"/>
                <a:gd name="T26" fmla="*/ 348 w 619"/>
                <a:gd name="T27" fmla="*/ 47 h 1572"/>
                <a:gd name="T28" fmla="*/ 324 w 619"/>
                <a:gd name="T29" fmla="*/ 58 h 1572"/>
                <a:gd name="T30" fmla="*/ 300 w 619"/>
                <a:gd name="T31" fmla="*/ 67 h 1572"/>
                <a:gd name="T32" fmla="*/ 277 w 619"/>
                <a:gd name="T33" fmla="*/ 78 h 1572"/>
                <a:gd name="T34" fmla="*/ 255 w 619"/>
                <a:gd name="T35" fmla="*/ 90 h 1572"/>
                <a:gd name="T36" fmla="*/ 232 w 619"/>
                <a:gd name="T37" fmla="*/ 103 h 1572"/>
                <a:gd name="T38" fmla="*/ 212 w 619"/>
                <a:gd name="T39" fmla="*/ 116 h 1572"/>
                <a:gd name="T40" fmla="*/ 192 w 619"/>
                <a:gd name="T41" fmla="*/ 132 h 1572"/>
                <a:gd name="T42" fmla="*/ 176 w 619"/>
                <a:gd name="T43" fmla="*/ 150 h 1572"/>
                <a:gd name="T44" fmla="*/ 160 w 619"/>
                <a:gd name="T45" fmla="*/ 169 h 1572"/>
                <a:gd name="T46" fmla="*/ 146 w 619"/>
                <a:gd name="T47" fmla="*/ 189 h 1572"/>
                <a:gd name="T48" fmla="*/ 134 w 619"/>
                <a:gd name="T49" fmla="*/ 210 h 1572"/>
                <a:gd name="T50" fmla="*/ 125 w 619"/>
                <a:gd name="T51" fmla="*/ 232 h 1572"/>
                <a:gd name="T52" fmla="*/ 119 w 619"/>
                <a:gd name="T53" fmla="*/ 257 h 1572"/>
                <a:gd name="T54" fmla="*/ 117 w 619"/>
                <a:gd name="T55" fmla="*/ 284 h 1572"/>
                <a:gd name="T56" fmla="*/ 117 w 619"/>
                <a:gd name="T57" fmla="*/ 312 h 1572"/>
                <a:gd name="T58" fmla="*/ 121 w 619"/>
                <a:gd name="T59" fmla="*/ 341 h 1572"/>
                <a:gd name="T60" fmla="*/ 129 w 619"/>
                <a:gd name="T61" fmla="*/ 372 h 1572"/>
                <a:gd name="T62" fmla="*/ 138 w 619"/>
                <a:gd name="T63" fmla="*/ 406 h 1572"/>
                <a:gd name="T64" fmla="*/ 148 w 619"/>
                <a:gd name="T65" fmla="*/ 438 h 1572"/>
                <a:gd name="T66" fmla="*/ 154 w 619"/>
                <a:gd name="T67" fmla="*/ 470 h 1572"/>
                <a:gd name="T68" fmla="*/ 160 w 619"/>
                <a:gd name="T69" fmla="*/ 502 h 1572"/>
                <a:gd name="T70" fmla="*/ 162 w 619"/>
                <a:gd name="T71" fmla="*/ 534 h 1572"/>
                <a:gd name="T72" fmla="*/ 164 w 619"/>
                <a:gd name="T73" fmla="*/ 565 h 1572"/>
                <a:gd name="T74" fmla="*/ 165 w 619"/>
                <a:gd name="T75" fmla="*/ 596 h 1572"/>
                <a:gd name="T76" fmla="*/ 164 w 619"/>
                <a:gd name="T77" fmla="*/ 627 h 1572"/>
                <a:gd name="T78" fmla="*/ 160 w 619"/>
                <a:gd name="T79" fmla="*/ 655 h 1572"/>
                <a:gd name="T80" fmla="*/ 156 w 619"/>
                <a:gd name="T81" fmla="*/ 684 h 1572"/>
                <a:gd name="T82" fmla="*/ 152 w 619"/>
                <a:gd name="T83" fmla="*/ 711 h 1572"/>
                <a:gd name="T84" fmla="*/ 145 w 619"/>
                <a:gd name="T85" fmla="*/ 738 h 1572"/>
                <a:gd name="T86" fmla="*/ 138 w 619"/>
                <a:gd name="T87" fmla="*/ 766 h 1572"/>
                <a:gd name="T88" fmla="*/ 131 w 619"/>
                <a:gd name="T89" fmla="*/ 790 h 1572"/>
                <a:gd name="T90" fmla="*/ 123 w 619"/>
                <a:gd name="T91" fmla="*/ 815 h 1572"/>
                <a:gd name="T92" fmla="*/ 115 w 619"/>
                <a:gd name="T93" fmla="*/ 840 h 1572"/>
                <a:gd name="T94" fmla="*/ 106 w 619"/>
                <a:gd name="T95" fmla="*/ 861 h 1572"/>
                <a:gd name="T96" fmla="*/ 97 w 619"/>
                <a:gd name="T97" fmla="*/ 882 h 1572"/>
                <a:gd name="T98" fmla="*/ 87 w 619"/>
                <a:gd name="T99" fmla="*/ 903 h 1572"/>
                <a:gd name="T100" fmla="*/ 77 w 619"/>
                <a:gd name="T101" fmla="*/ 923 h 1572"/>
                <a:gd name="T102" fmla="*/ 67 w 619"/>
                <a:gd name="T103" fmla="*/ 940 h 1572"/>
                <a:gd name="T104" fmla="*/ 58 w 619"/>
                <a:gd name="T105" fmla="*/ 957 h 1572"/>
                <a:gd name="T106" fmla="*/ 50 w 619"/>
                <a:gd name="T107" fmla="*/ 972 h 1572"/>
                <a:gd name="T108" fmla="*/ 40 w 619"/>
                <a:gd name="T109" fmla="*/ 987 h 1572"/>
                <a:gd name="T110" fmla="*/ 32 w 619"/>
                <a:gd name="T111" fmla="*/ 1000 h 1572"/>
                <a:gd name="T112" fmla="*/ 24 w 619"/>
                <a:gd name="T113" fmla="*/ 1011 h 1572"/>
                <a:gd name="T114" fmla="*/ 18 w 619"/>
                <a:gd name="T115" fmla="*/ 1020 h 1572"/>
                <a:gd name="T116" fmla="*/ 14 w 619"/>
                <a:gd name="T117" fmla="*/ 1030 h 1572"/>
                <a:gd name="T118" fmla="*/ 6 w 619"/>
                <a:gd name="T119" fmla="*/ 1039 h 1572"/>
                <a:gd name="T120" fmla="*/ 0 w 619"/>
                <a:gd name="T121" fmla="*/ 1047 h 1572"/>
                <a:gd name="T122" fmla="*/ 22 w 619"/>
                <a:gd name="T123" fmla="*/ 1572 h 1572"/>
                <a:gd name="T124" fmla="*/ 583 w 619"/>
                <a:gd name="T125" fmla="*/ 0 h 1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619"/>
                <a:gd name="T190" fmla="*/ 0 h 1572"/>
                <a:gd name="T191" fmla="*/ 619 w 619"/>
                <a:gd name="T192" fmla="*/ 1572 h 157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619" h="1572">
                  <a:moveTo>
                    <a:pt x="583" y="0"/>
                  </a:moveTo>
                  <a:lnTo>
                    <a:pt x="580" y="0"/>
                  </a:lnTo>
                  <a:lnTo>
                    <a:pt x="576" y="0"/>
                  </a:lnTo>
                  <a:lnTo>
                    <a:pt x="572" y="0"/>
                  </a:lnTo>
                  <a:lnTo>
                    <a:pt x="567" y="0"/>
                  </a:lnTo>
                  <a:lnTo>
                    <a:pt x="563" y="1"/>
                  </a:lnTo>
                  <a:lnTo>
                    <a:pt x="557" y="1"/>
                  </a:lnTo>
                  <a:lnTo>
                    <a:pt x="551" y="1"/>
                  </a:lnTo>
                  <a:lnTo>
                    <a:pt x="545" y="3"/>
                  </a:lnTo>
                  <a:lnTo>
                    <a:pt x="537" y="3"/>
                  </a:lnTo>
                  <a:lnTo>
                    <a:pt x="529" y="5"/>
                  </a:lnTo>
                  <a:lnTo>
                    <a:pt x="521" y="5"/>
                  </a:lnTo>
                  <a:lnTo>
                    <a:pt x="513" y="7"/>
                  </a:lnTo>
                  <a:lnTo>
                    <a:pt x="504" y="8"/>
                  </a:lnTo>
                  <a:lnTo>
                    <a:pt x="494" y="11"/>
                  </a:lnTo>
                  <a:lnTo>
                    <a:pt x="484" y="12"/>
                  </a:lnTo>
                  <a:lnTo>
                    <a:pt x="474" y="13"/>
                  </a:lnTo>
                  <a:lnTo>
                    <a:pt x="464" y="16"/>
                  </a:lnTo>
                  <a:lnTo>
                    <a:pt x="453" y="19"/>
                  </a:lnTo>
                  <a:lnTo>
                    <a:pt x="441" y="20"/>
                  </a:lnTo>
                  <a:lnTo>
                    <a:pt x="430" y="23"/>
                  </a:lnTo>
                  <a:lnTo>
                    <a:pt x="419" y="25"/>
                  </a:lnTo>
                  <a:lnTo>
                    <a:pt x="409" y="29"/>
                  </a:lnTo>
                  <a:lnTo>
                    <a:pt x="395" y="32"/>
                  </a:lnTo>
                  <a:lnTo>
                    <a:pt x="385" y="35"/>
                  </a:lnTo>
                  <a:lnTo>
                    <a:pt x="373" y="39"/>
                  </a:lnTo>
                  <a:lnTo>
                    <a:pt x="360" y="44"/>
                  </a:lnTo>
                  <a:lnTo>
                    <a:pt x="348" y="47"/>
                  </a:lnTo>
                  <a:lnTo>
                    <a:pt x="336" y="52"/>
                  </a:lnTo>
                  <a:lnTo>
                    <a:pt x="324" y="58"/>
                  </a:lnTo>
                  <a:lnTo>
                    <a:pt x="314" y="62"/>
                  </a:lnTo>
                  <a:lnTo>
                    <a:pt x="300" y="67"/>
                  </a:lnTo>
                  <a:lnTo>
                    <a:pt x="290" y="71"/>
                  </a:lnTo>
                  <a:lnTo>
                    <a:pt x="277" y="78"/>
                  </a:lnTo>
                  <a:lnTo>
                    <a:pt x="267" y="83"/>
                  </a:lnTo>
                  <a:lnTo>
                    <a:pt x="255" y="90"/>
                  </a:lnTo>
                  <a:lnTo>
                    <a:pt x="244" y="96"/>
                  </a:lnTo>
                  <a:lnTo>
                    <a:pt x="232" y="103"/>
                  </a:lnTo>
                  <a:lnTo>
                    <a:pt x="223" y="110"/>
                  </a:lnTo>
                  <a:lnTo>
                    <a:pt x="212" y="116"/>
                  </a:lnTo>
                  <a:lnTo>
                    <a:pt x="202" y="124"/>
                  </a:lnTo>
                  <a:lnTo>
                    <a:pt x="192" y="132"/>
                  </a:lnTo>
                  <a:lnTo>
                    <a:pt x="184" y="142"/>
                  </a:lnTo>
                  <a:lnTo>
                    <a:pt x="176" y="150"/>
                  </a:lnTo>
                  <a:lnTo>
                    <a:pt x="166" y="159"/>
                  </a:lnTo>
                  <a:lnTo>
                    <a:pt x="160" y="169"/>
                  </a:lnTo>
                  <a:lnTo>
                    <a:pt x="153" y="179"/>
                  </a:lnTo>
                  <a:lnTo>
                    <a:pt x="146" y="189"/>
                  </a:lnTo>
                  <a:lnTo>
                    <a:pt x="140" y="198"/>
                  </a:lnTo>
                  <a:lnTo>
                    <a:pt x="134" y="210"/>
                  </a:lnTo>
                  <a:lnTo>
                    <a:pt x="130" y="221"/>
                  </a:lnTo>
                  <a:lnTo>
                    <a:pt x="125" y="232"/>
                  </a:lnTo>
                  <a:lnTo>
                    <a:pt x="122" y="245"/>
                  </a:lnTo>
                  <a:lnTo>
                    <a:pt x="119" y="257"/>
                  </a:lnTo>
                  <a:lnTo>
                    <a:pt x="118" y="270"/>
                  </a:lnTo>
                  <a:lnTo>
                    <a:pt x="117" y="284"/>
                  </a:lnTo>
                  <a:lnTo>
                    <a:pt x="117" y="297"/>
                  </a:lnTo>
                  <a:lnTo>
                    <a:pt x="117" y="312"/>
                  </a:lnTo>
                  <a:lnTo>
                    <a:pt x="119" y="327"/>
                  </a:lnTo>
                  <a:lnTo>
                    <a:pt x="121" y="341"/>
                  </a:lnTo>
                  <a:lnTo>
                    <a:pt x="123" y="357"/>
                  </a:lnTo>
                  <a:lnTo>
                    <a:pt x="129" y="372"/>
                  </a:lnTo>
                  <a:lnTo>
                    <a:pt x="134" y="390"/>
                  </a:lnTo>
                  <a:lnTo>
                    <a:pt x="138" y="406"/>
                  </a:lnTo>
                  <a:lnTo>
                    <a:pt x="144" y="422"/>
                  </a:lnTo>
                  <a:lnTo>
                    <a:pt x="148" y="438"/>
                  </a:lnTo>
                  <a:lnTo>
                    <a:pt x="152" y="454"/>
                  </a:lnTo>
                  <a:lnTo>
                    <a:pt x="154" y="470"/>
                  </a:lnTo>
                  <a:lnTo>
                    <a:pt x="157" y="486"/>
                  </a:lnTo>
                  <a:lnTo>
                    <a:pt x="160" y="502"/>
                  </a:lnTo>
                  <a:lnTo>
                    <a:pt x="162" y="520"/>
                  </a:lnTo>
                  <a:lnTo>
                    <a:pt x="162" y="534"/>
                  </a:lnTo>
                  <a:lnTo>
                    <a:pt x="164" y="550"/>
                  </a:lnTo>
                  <a:lnTo>
                    <a:pt x="164" y="565"/>
                  </a:lnTo>
                  <a:lnTo>
                    <a:pt x="165" y="581"/>
                  </a:lnTo>
                  <a:lnTo>
                    <a:pt x="165" y="596"/>
                  </a:lnTo>
                  <a:lnTo>
                    <a:pt x="165" y="611"/>
                  </a:lnTo>
                  <a:lnTo>
                    <a:pt x="164" y="627"/>
                  </a:lnTo>
                  <a:lnTo>
                    <a:pt x="162" y="641"/>
                  </a:lnTo>
                  <a:lnTo>
                    <a:pt x="160" y="655"/>
                  </a:lnTo>
                  <a:lnTo>
                    <a:pt x="158" y="669"/>
                  </a:lnTo>
                  <a:lnTo>
                    <a:pt x="156" y="684"/>
                  </a:lnTo>
                  <a:lnTo>
                    <a:pt x="154" y="698"/>
                  </a:lnTo>
                  <a:lnTo>
                    <a:pt x="152" y="711"/>
                  </a:lnTo>
                  <a:lnTo>
                    <a:pt x="149" y="724"/>
                  </a:lnTo>
                  <a:lnTo>
                    <a:pt x="145" y="738"/>
                  </a:lnTo>
                  <a:lnTo>
                    <a:pt x="142" y="753"/>
                  </a:lnTo>
                  <a:lnTo>
                    <a:pt x="138" y="766"/>
                  </a:lnTo>
                  <a:lnTo>
                    <a:pt x="136" y="778"/>
                  </a:lnTo>
                  <a:lnTo>
                    <a:pt x="131" y="790"/>
                  </a:lnTo>
                  <a:lnTo>
                    <a:pt x="129" y="803"/>
                  </a:lnTo>
                  <a:lnTo>
                    <a:pt x="123" y="815"/>
                  </a:lnTo>
                  <a:lnTo>
                    <a:pt x="119" y="828"/>
                  </a:lnTo>
                  <a:lnTo>
                    <a:pt x="115" y="840"/>
                  </a:lnTo>
                  <a:lnTo>
                    <a:pt x="111" y="852"/>
                  </a:lnTo>
                  <a:lnTo>
                    <a:pt x="106" y="861"/>
                  </a:lnTo>
                  <a:lnTo>
                    <a:pt x="101" y="872"/>
                  </a:lnTo>
                  <a:lnTo>
                    <a:pt x="97" y="882"/>
                  </a:lnTo>
                  <a:lnTo>
                    <a:pt x="93" y="893"/>
                  </a:lnTo>
                  <a:lnTo>
                    <a:pt x="87" y="903"/>
                  </a:lnTo>
                  <a:lnTo>
                    <a:pt x="82" y="913"/>
                  </a:lnTo>
                  <a:lnTo>
                    <a:pt x="77" y="923"/>
                  </a:lnTo>
                  <a:lnTo>
                    <a:pt x="73" y="932"/>
                  </a:lnTo>
                  <a:lnTo>
                    <a:pt x="67" y="940"/>
                  </a:lnTo>
                  <a:lnTo>
                    <a:pt x="63" y="949"/>
                  </a:lnTo>
                  <a:lnTo>
                    <a:pt x="58" y="957"/>
                  </a:lnTo>
                  <a:lnTo>
                    <a:pt x="54" y="965"/>
                  </a:lnTo>
                  <a:lnTo>
                    <a:pt x="50" y="972"/>
                  </a:lnTo>
                  <a:lnTo>
                    <a:pt x="44" y="980"/>
                  </a:lnTo>
                  <a:lnTo>
                    <a:pt x="40" y="987"/>
                  </a:lnTo>
                  <a:lnTo>
                    <a:pt x="38" y="995"/>
                  </a:lnTo>
                  <a:lnTo>
                    <a:pt x="32" y="1000"/>
                  </a:lnTo>
                  <a:lnTo>
                    <a:pt x="28" y="1006"/>
                  </a:lnTo>
                  <a:lnTo>
                    <a:pt x="24" y="1011"/>
                  </a:lnTo>
                  <a:lnTo>
                    <a:pt x="22" y="1016"/>
                  </a:lnTo>
                  <a:lnTo>
                    <a:pt x="18" y="1020"/>
                  </a:lnTo>
                  <a:lnTo>
                    <a:pt x="15" y="1026"/>
                  </a:lnTo>
                  <a:lnTo>
                    <a:pt x="14" y="1030"/>
                  </a:lnTo>
                  <a:lnTo>
                    <a:pt x="11" y="1034"/>
                  </a:lnTo>
                  <a:lnTo>
                    <a:pt x="6" y="1039"/>
                  </a:lnTo>
                  <a:lnTo>
                    <a:pt x="3" y="1044"/>
                  </a:lnTo>
                  <a:lnTo>
                    <a:pt x="0" y="1047"/>
                  </a:lnTo>
                  <a:lnTo>
                    <a:pt x="0" y="1048"/>
                  </a:lnTo>
                  <a:lnTo>
                    <a:pt x="22" y="1572"/>
                  </a:lnTo>
                  <a:lnTo>
                    <a:pt x="619" y="1560"/>
                  </a:lnTo>
                  <a:lnTo>
                    <a:pt x="583" y="0"/>
                  </a:lnTo>
                  <a:close/>
                </a:path>
              </a:pathLst>
            </a:custGeom>
            <a:solidFill>
              <a:schemeClr val="tx2"/>
            </a:solidFill>
            <a:ln w="9525">
              <a:noFill/>
              <a:round/>
              <a:headEnd/>
              <a:tailEnd/>
            </a:ln>
          </p:spPr>
          <p:txBody>
            <a:bodyPr/>
            <a:lstStyle/>
            <a:p>
              <a:endParaRPr lang="en-US"/>
            </a:p>
          </p:txBody>
        </p:sp>
        <p:sp>
          <p:nvSpPr>
            <p:cNvPr id="24599" name="Freeform 10"/>
            <p:cNvSpPr>
              <a:spLocks/>
            </p:cNvSpPr>
            <p:nvPr/>
          </p:nvSpPr>
          <p:spPr bwMode="auto">
            <a:xfrm>
              <a:off x="1480" y="2041"/>
              <a:ext cx="1064" cy="979"/>
            </a:xfrm>
            <a:custGeom>
              <a:avLst/>
              <a:gdLst>
                <a:gd name="T0" fmla="*/ 0 w 1064"/>
                <a:gd name="T1" fmla="*/ 18 h 979"/>
                <a:gd name="T2" fmla="*/ 290 w 1064"/>
                <a:gd name="T3" fmla="*/ 521 h 979"/>
                <a:gd name="T4" fmla="*/ 279 w 1064"/>
                <a:gd name="T5" fmla="*/ 531 h 979"/>
                <a:gd name="T6" fmla="*/ 271 w 1064"/>
                <a:gd name="T7" fmla="*/ 540 h 979"/>
                <a:gd name="T8" fmla="*/ 264 w 1064"/>
                <a:gd name="T9" fmla="*/ 551 h 979"/>
                <a:gd name="T10" fmla="*/ 258 w 1064"/>
                <a:gd name="T11" fmla="*/ 561 h 979"/>
                <a:gd name="T12" fmla="*/ 252 w 1064"/>
                <a:gd name="T13" fmla="*/ 575 h 979"/>
                <a:gd name="T14" fmla="*/ 248 w 1064"/>
                <a:gd name="T15" fmla="*/ 588 h 979"/>
                <a:gd name="T16" fmla="*/ 244 w 1064"/>
                <a:gd name="T17" fmla="*/ 604 h 979"/>
                <a:gd name="T18" fmla="*/ 243 w 1064"/>
                <a:gd name="T19" fmla="*/ 619 h 979"/>
                <a:gd name="T20" fmla="*/ 241 w 1064"/>
                <a:gd name="T21" fmla="*/ 634 h 979"/>
                <a:gd name="T22" fmla="*/ 241 w 1064"/>
                <a:gd name="T23" fmla="*/ 648 h 979"/>
                <a:gd name="T24" fmla="*/ 243 w 1064"/>
                <a:gd name="T25" fmla="*/ 666 h 979"/>
                <a:gd name="T26" fmla="*/ 244 w 1064"/>
                <a:gd name="T27" fmla="*/ 682 h 979"/>
                <a:gd name="T28" fmla="*/ 248 w 1064"/>
                <a:gd name="T29" fmla="*/ 698 h 979"/>
                <a:gd name="T30" fmla="*/ 254 w 1064"/>
                <a:gd name="T31" fmla="*/ 715 h 979"/>
                <a:gd name="T32" fmla="*/ 258 w 1064"/>
                <a:gd name="T33" fmla="*/ 733 h 979"/>
                <a:gd name="T34" fmla="*/ 266 w 1064"/>
                <a:gd name="T35" fmla="*/ 750 h 979"/>
                <a:gd name="T36" fmla="*/ 272 w 1064"/>
                <a:gd name="T37" fmla="*/ 764 h 979"/>
                <a:gd name="T38" fmla="*/ 278 w 1064"/>
                <a:gd name="T39" fmla="*/ 773 h 979"/>
                <a:gd name="T40" fmla="*/ 286 w 1064"/>
                <a:gd name="T41" fmla="*/ 786 h 979"/>
                <a:gd name="T42" fmla="*/ 299 w 1064"/>
                <a:gd name="T43" fmla="*/ 802 h 979"/>
                <a:gd name="T44" fmla="*/ 314 w 1064"/>
                <a:gd name="T45" fmla="*/ 819 h 979"/>
                <a:gd name="T46" fmla="*/ 330 w 1064"/>
                <a:gd name="T47" fmla="*/ 832 h 979"/>
                <a:gd name="T48" fmla="*/ 346 w 1064"/>
                <a:gd name="T49" fmla="*/ 845 h 979"/>
                <a:gd name="T50" fmla="*/ 363 w 1064"/>
                <a:gd name="T51" fmla="*/ 856 h 979"/>
                <a:gd name="T52" fmla="*/ 381 w 1064"/>
                <a:gd name="T53" fmla="*/ 865 h 979"/>
                <a:gd name="T54" fmla="*/ 398 w 1064"/>
                <a:gd name="T55" fmla="*/ 873 h 979"/>
                <a:gd name="T56" fmla="*/ 417 w 1064"/>
                <a:gd name="T57" fmla="*/ 880 h 979"/>
                <a:gd name="T58" fmla="*/ 430 w 1064"/>
                <a:gd name="T59" fmla="*/ 884 h 979"/>
                <a:gd name="T60" fmla="*/ 438 w 1064"/>
                <a:gd name="T61" fmla="*/ 885 h 979"/>
                <a:gd name="T62" fmla="*/ 453 w 1064"/>
                <a:gd name="T63" fmla="*/ 888 h 979"/>
                <a:gd name="T64" fmla="*/ 469 w 1064"/>
                <a:gd name="T65" fmla="*/ 889 h 979"/>
                <a:gd name="T66" fmla="*/ 485 w 1064"/>
                <a:gd name="T67" fmla="*/ 888 h 979"/>
                <a:gd name="T68" fmla="*/ 500 w 1064"/>
                <a:gd name="T69" fmla="*/ 885 h 979"/>
                <a:gd name="T70" fmla="*/ 981 w 1064"/>
                <a:gd name="T71" fmla="*/ 979 h 979"/>
                <a:gd name="T72" fmla="*/ 1052 w 1064"/>
                <a:gd name="T73" fmla="*/ 686 h 979"/>
                <a:gd name="T74" fmla="*/ 815 w 1064"/>
                <a:gd name="T75" fmla="*/ 636 h 979"/>
                <a:gd name="T76" fmla="*/ 181 w 1064"/>
                <a:gd name="T77" fmla="*/ 0 h 97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64"/>
                <a:gd name="T118" fmla="*/ 0 h 979"/>
                <a:gd name="T119" fmla="*/ 1064 w 1064"/>
                <a:gd name="T120" fmla="*/ 979 h 97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64" h="979">
                  <a:moveTo>
                    <a:pt x="181" y="0"/>
                  </a:moveTo>
                  <a:lnTo>
                    <a:pt x="0" y="18"/>
                  </a:lnTo>
                  <a:lnTo>
                    <a:pt x="294" y="519"/>
                  </a:lnTo>
                  <a:lnTo>
                    <a:pt x="290" y="521"/>
                  </a:lnTo>
                  <a:lnTo>
                    <a:pt x="284" y="525"/>
                  </a:lnTo>
                  <a:lnTo>
                    <a:pt x="279" y="531"/>
                  </a:lnTo>
                  <a:lnTo>
                    <a:pt x="276" y="535"/>
                  </a:lnTo>
                  <a:lnTo>
                    <a:pt x="271" y="540"/>
                  </a:lnTo>
                  <a:lnTo>
                    <a:pt x="267" y="545"/>
                  </a:lnTo>
                  <a:lnTo>
                    <a:pt x="264" y="551"/>
                  </a:lnTo>
                  <a:lnTo>
                    <a:pt x="262" y="557"/>
                  </a:lnTo>
                  <a:lnTo>
                    <a:pt x="258" y="561"/>
                  </a:lnTo>
                  <a:lnTo>
                    <a:pt x="255" y="568"/>
                  </a:lnTo>
                  <a:lnTo>
                    <a:pt x="252" y="575"/>
                  </a:lnTo>
                  <a:lnTo>
                    <a:pt x="251" y="581"/>
                  </a:lnTo>
                  <a:lnTo>
                    <a:pt x="248" y="588"/>
                  </a:lnTo>
                  <a:lnTo>
                    <a:pt x="247" y="596"/>
                  </a:lnTo>
                  <a:lnTo>
                    <a:pt x="244" y="604"/>
                  </a:lnTo>
                  <a:lnTo>
                    <a:pt x="244" y="611"/>
                  </a:lnTo>
                  <a:lnTo>
                    <a:pt x="243" y="619"/>
                  </a:lnTo>
                  <a:lnTo>
                    <a:pt x="243" y="626"/>
                  </a:lnTo>
                  <a:lnTo>
                    <a:pt x="241" y="634"/>
                  </a:lnTo>
                  <a:lnTo>
                    <a:pt x="241" y="642"/>
                  </a:lnTo>
                  <a:lnTo>
                    <a:pt x="241" y="648"/>
                  </a:lnTo>
                  <a:lnTo>
                    <a:pt x="241" y="656"/>
                  </a:lnTo>
                  <a:lnTo>
                    <a:pt x="243" y="666"/>
                  </a:lnTo>
                  <a:lnTo>
                    <a:pt x="244" y="674"/>
                  </a:lnTo>
                  <a:lnTo>
                    <a:pt x="244" y="682"/>
                  </a:lnTo>
                  <a:lnTo>
                    <a:pt x="247" y="691"/>
                  </a:lnTo>
                  <a:lnTo>
                    <a:pt x="248" y="698"/>
                  </a:lnTo>
                  <a:lnTo>
                    <a:pt x="251" y="707"/>
                  </a:lnTo>
                  <a:lnTo>
                    <a:pt x="254" y="715"/>
                  </a:lnTo>
                  <a:lnTo>
                    <a:pt x="256" y="725"/>
                  </a:lnTo>
                  <a:lnTo>
                    <a:pt x="258" y="733"/>
                  </a:lnTo>
                  <a:lnTo>
                    <a:pt x="263" y="742"/>
                  </a:lnTo>
                  <a:lnTo>
                    <a:pt x="266" y="750"/>
                  </a:lnTo>
                  <a:lnTo>
                    <a:pt x="270" y="760"/>
                  </a:lnTo>
                  <a:lnTo>
                    <a:pt x="272" y="764"/>
                  </a:lnTo>
                  <a:lnTo>
                    <a:pt x="275" y="769"/>
                  </a:lnTo>
                  <a:lnTo>
                    <a:pt x="278" y="773"/>
                  </a:lnTo>
                  <a:lnTo>
                    <a:pt x="280" y="778"/>
                  </a:lnTo>
                  <a:lnTo>
                    <a:pt x="286" y="786"/>
                  </a:lnTo>
                  <a:lnTo>
                    <a:pt x="292" y="796"/>
                  </a:lnTo>
                  <a:lnTo>
                    <a:pt x="299" y="802"/>
                  </a:lnTo>
                  <a:lnTo>
                    <a:pt x="307" y="812"/>
                  </a:lnTo>
                  <a:lnTo>
                    <a:pt x="314" y="819"/>
                  </a:lnTo>
                  <a:lnTo>
                    <a:pt x="322" y="825"/>
                  </a:lnTo>
                  <a:lnTo>
                    <a:pt x="330" y="832"/>
                  </a:lnTo>
                  <a:lnTo>
                    <a:pt x="338" y="839"/>
                  </a:lnTo>
                  <a:lnTo>
                    <a:pt x="346" y="845"/>
                  </a:lnTo>
                  <a:lnTo>
                    <a:pt x="355" y="851"/>
                  </a:lnTo>
                  <a:lnTo>
                    <a:pt x="363" y="856"/>
                  </a:lnTo>
                  <a:lnTo>
                    <a:pt x="373" y="861"/>
                  </a:lnTo>
                  <a:lnTo>
                    <a:pt x="381" y="865"/>
                  </a:lnTo>
                  <a:lnTo>
                    <a:pt x="390" y="871"/>
                  </a:lnTo>
                  <a:lnTo>
                    <a:pt x="398" y="873"/>
                  </a:lnTo>
                  <a:lnTo>
                    <a:pt x="408" y="877"/>
                  </a:lnTo>
                  <a:lnTo>
                    <a:pt x="417" y="880"/>
                  </a:lnTo>
                  <a:lnTo>
                    <a:pt x="425" y="883"/>
                  </a:lnTo>
                  <a:lnTo>
                    <a:pt x="430" y="884"/>
                  </a:lnTo>
                  <a:lnTo>
                    <a:pt x="434" y="885"/>
                  </a:lnTo>
                  <a:lnTo>
                    <a:pt x="438" y="885"/>
                  </a:lnTo>
                  <a:lnTo>
                    <a:pt x="444" y="888"/>
                  </a:lnTo>
                  <a:lnTo>
                    <a:pt x="453" y="888"/>
                  </a:lnTo>
                  <a:lnTo>
                    <a:pt x="461" y="889"/>
                  </a:lnTo>
                  <a:lnTo>
                    <a:pt x="469" y="889"/>
                  </a:lnTo>
                  <a:lnTo>
                    <a:pt x="477" y="889"/>
                  </a:lnTo>
                  <a:lnTo>
                    <a:pt x="485" y="888"/>
                  </a:lnTo>
                  <a:lnTo>
                    <a:pt x="493" y="888"/>
                  </a:lnTo>
                  <a:lnTo>
                    <a:pt x="500" y="885"/>
                  </a:lnTo>
                  <a:lnTo>
                    <a:pt x="508" y="884"/>
                  </a:lnTo>
                  <a:lnTo>
                    <a:pt x="981" y="979"/>
                  </a:lnTo>
                  <a:lnTo>
                    <a:pt x="1064" y="919"/>
                  </a:lnTo>
                  <a:lnTo>
                    <a:pt x="1052" y="686"/>
                  </a:lnTo>
                  <a:lnTo>
                    <a:pt x="868" y="682"/>
                  </a:lnTo>
                  <a:lnTo>
                    <a:pt x="815" y="636"/>
                  </a:lnTo>
                  <a:lnTo>
                    <a:pt x="677" y="525"/>
                  </a:lnTo>
                  <a:lnTo>
                    <a:pt x="181" y="0"/>
                  </a:lnTo>
                  <a:close/>
                </a:path>
              </a:pathLst>
            </a:custGeom>
            <a:solidFill>
              <a:schemeClr val="hlink"/>
            </a:solidFill>
            <a:ln w="9525">
              <a:noFill/>
              <a:round/>
              <a:headEnd/>
              <a:tailEnd/>
            </a:ln>
          </p:spPr>
          <p:txBody>
            <a:bodyPr/>
            <a:lstStyle/>
            <a:p>
              <a:endParaRPr lang="en-US"/>
            </a:p>
          </p:txBody>
        </p:sp>
        <p:sp>
          <p:nvSpPr>
            <p:cNvPr id="24600" name="Freeform 11"/>
            <p:cNvSpPr>
              <a:spLocks/>
            </p:cNvSpPr>
            <p:nvPr/>
          </p:nvSpPr>
          <p:spPr bwMode="auto">
            <a:xfrm>
              <a:off x="1156" y="2177"/>
              <a:ext cx="157" cy="29"/>
            </a:xfrm>
            <a:custGeom>
              <a:avLst/>
              <a:gdLst>
                <a:gd name="T0" fmla="*/ 0 w 157"/>
                <a:gd name="T1" fmla="*/ 29 h 29"/>
                <a:gd name="T2" fmla="*/ 157 w 157"/>
                <a:gd name="T3" fmla="*/ 29 h 29"/>
                <a:gd name="T4" fmla="*/ 157 w 157"/>
                <a:gd name="T5" fmla="*/ 0 h 29"/>
                <a:gd name="T6" fmla="*/ 0 w 157"/>
                <a:gd name="T7" fmla="*/ 0 h 29"/>
                <a:gd name="T8" fmla="*/ 0 w 157"/>
                <a:gd name="T9" fmla="*/ 29 h 29"/>
                <a:gd name="T10" fmla="*/ 0 w 157"/>
                <a:gd name="T11" fmla="*/ 29 h 29"/>
                <a:gd name="T12" fmla="*/ 0 60000 65536"/>
                <a:gd name="T13" fmla="*/ 0 60000 65536"/>
                <a:gd name="T14" fmla="*/ 0 60000 65536"/>
                <a:gd name="T15" fmla="*/ 0 60000 65536"/>
                <a:gd name="T16" fmla="*/ 0 60000 65536"/>
                <a:gd name="T17" fmla="*/ 0 60000 65536"/>
                <a:gd name="T18" fmla="*/ 0 w 157"/>
                <a:gd name="T19" fmla="*/ 0 h 29"/>
                <a:gd name="T20" fmla="*/ 157 w 157"/>
                <a:gd name="T21" fmla="*/ 29 h 29"/>
              </a:gdLst>
              <a:ahLst/>
              <a:cxnLst>
                <a:cxn ang="T12">
                  <a:pos x="T0" y="T1"/>
                </a:cxn>
                <a:cxn ang="T13">
                  <a:pos x="T2" y="T3"/>
                </a:cxn>
                <a:cxn ang="T14">
                  <a:pos x="T4" y="T5"/>
                </a:cxn>
                <a:cxn ang="T15">
                  <a:pos x="T6" y="T7"/>
                </a:cxn>
                <a:cxn ang="T16">
                  <a:pos x="T8" y="T9"/>
                </a:cxn>
                <a:cxn ang="T17">
                  <a:pos x="T10" y="T11"/>
                </a:cxn>
              </a:cxnLst>
              <a:rect l="T18" t="T19" r="T20" b="T21"/>
              <a:pathLst>
                <a:path w="157" h="29">
                  <a:moveTo>
                    <a:pt x="0" y="29"/>
                  </a:moveTo>
                  <a:lnTo>
                    <a:pt x="157" y="29"/>
                  </a:lnTo>
                  <a:lnTo>
                    <a:pt x="157" y="0"/>
                  </a:lnTo>
                  <a:lnTo>
                    <a:pt x="0" y="0"/>
                  </a:lnTo>
                  <a:lnTo>
                    <a:pt x="0" y="29"/>
                  </a:lnTo>
                  <a:close/>
                </a:path>
              </a:pathLst>
            </a:custGeom>
            <a:solidFill>
              <a:srgbClr val="BABACC"/>
            </a:solidFill>
            <a:ln w="9525">
              <a:noFill/>
              <a:round/>
              <a:headEnd/>
              <a:tailEnd/>
            </a:ln>
          </p:spPr>
          <p:txBody>
            <a:bodyPr/>
            <a:lstStyle/>
            <a:p>
              <a:endParaRPr lang="en-US"/>
            </a:p>
          </p:txBody>
        </p:sp>
        <p:sp>
          <p:nvSpPr>
            <p:cNvPr id="24601" name="Freeform 12"/>
            <p:cNvSpPr>
              <a:spLocks/>
            </p:cNvSpPr>
            <p:nvPr/>
          </p:nvSpPr>
          <p:spPr bwMode="auto">
            <a:xfrm>
              <a:off x="1139" y="2242"/>
              <a:ext cx="155" cy="30"/>
            </a:xfrm>
            <a:custGeom>
              <a:avLst/>
              <a:gdLst>
                <a:gd name="T0" fmla="*/ 0 w 155"/>
                <a:gd name="T1" fmla="*/ 30 h 30"/>
                <a:gd name="T2" fmla="*/ 155 w 155"/>
                <a:gd name="T3" fmla="*/ 30 h 30"/>
                <a:gd name="T4" fmla="*/ 155 w 155"/>
                <a:gd name="T5" fmla="*/ 0 h 30"/>
                <a:gd name="T6" fmla="*/ 0 w 155"/>
                <a:gd name="T7" fmla="*/ 0 h 30"/>
                <a:gd name="T8" fmla="*/ 0 w 155"/>
                <a:gd name="T9" fmla="*/ 30 h 30"/>
                <a:gd name="T10" fmla="*/ 0 w 155"/>
                <a:gd name="T11" fmla="*/ 30 h 30"/>
                <a:gd name="T12" fmla="*/ 0 60000 65536"/>
                <a:gd name="T13" fmla="*/ 0 60000 65536"/>
                <a:gd name="T14" fmla="*/ 0 60000 65536"/>
                <a:gd name="T15" fmla="*/ 0 60000 65536"/>
                <a:gd name="T16" fmla="*/ 0 60000 65536"/>
                <a:gd name="T17" fmla="*/ 0 60000 65536"/>
                <a:gd name="T18" fmla="*/ 0 w 155"/>
                <a:gd name="T19" fmla="*/ 0 h 30"/>
                <a:gd name="T20" fmla="*/ 155 w 155"/>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5" h="30">
                  <a:moveTo>
                    <a:pt x="0" y="30"/>
                  </a:moveTo>
                  <a:lnTo>
                    <a:pt x="155" y="30"/>
                  </a:lnTo>
                  <a:lnTo>
                    <a:pt x="155" y="0"/>
                  </a:lnTo>
                  <a:lnTo>
                    <a:pt x="0" y="0"/>
                  </a:lnTo>
                  <a:lnTo>
                    <a:pt x="0" y="30"/>
                  </a:lnTo>
                  <a:close/>
                </a:path>
              </a:pathLst>
            </a:custGeom>
            <a:solidFill>
              <a:srgbClr val="BABACC"/>
            </a:solidFill>
            <a:ln w="9525">
              <a:noFill/>
              <a:round/>
              <a:headEnd/>
              <a:tailEnd/>
            </a:ln>
          </p:spPr>
          <p:txBody>
            <a:bodyPr/>
            <a:lstStyle/>
            <a:p>
              <a:endParaRPr lang="en-US"/>
            </a:p>
          </p:txBody>
        </p:sp>
        <p:sp>
          <p:nvSpPr>
            <p:cNvPr id="24602" name="Freeform 13"/>
            <p:cNvSpPr>
              <a:spLocks/>
            </p:cNvSpPr>
            <p:nvPr/>
          </p:nvSpPr>
          <p:spPr bwMode="auto">
            <a:xfrm>
              <a:off x="1119" y="2310"/>
              <a:ext cx="157" cy="31"/>
            </a:xfrm>
            <a:custGeom>
              <a:avLst/>
              <a:gdLst>
                <a:gd name="T0" fmla="*/ 0 w 157"/>
                <a:gd name="T1" fmla="*/ 31 h 31"/>
                <a:gd name="T2" fmla="*/ 157 w 157"/>
                <a:gd name="T3" fmla="*/ 31 h 31"/>
                <a:gd name="T4" fmla="*/ 157 w 157"/>
                <a:gd name="T5" fmla="*/ 0 h 31"/>
                <a:gd name="T6" fmla="*/ 0 w 157"/>
                <a:gd name="T7" fmla="*/ 0 h 31"/>
                <a:gd name="T8" fmla="*/ 0 w 157"/>
                <a:gd name="T9" fmla="*/ 31 h 31"/>
                <a:gd name="T10" fmla="*/ 0 w 157"/>
                <a:gd name="T11" fmla="*/ 31 h 31"/>
                <a:gd name="T12" fmla="*/ 0 60000 65536"/>
                <a:gd name="T13" fmla="*/ 0 60000 65536"/>
                <a:gd name="T14" fmla="*/ 0 60000 65536"/>
                <a:gd name="T15" fmla="*/ 0 60000 65536"/>
                <a:gd name="T16" fmla="*/ 0 60000 65536"/>
                <a:gd name="T17" fmla="*/ 0 60000 65536"/>
                <a:gd name="T18" fmla="*/ 0 w 157"/>
                <a:gd name="T19" fmla="*/ 0 h 31"/>
                <a:gd name="T20" fmla="*/ 157 w 157"/>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7" h="31">
                  <a:moveTo>
                    <a:pt x="0" y="31"/>
                  </a:moveTo>
                  <a:lnTo>
                    <a:pt x="157" y="31"/>
                  </a:lnTo>
                  <a:lnTo>
                    <a:pt x="157" y="0"/>
                  </a:lnTo>
                  <a:lnTo>
                    <a:pt x="0" y="0"/>
                  </a:lnTo>
                  <a:lnTo>
                    <a:pt x="0" y="31"/>
                  </a:lnTo>
                  <a:close/>
                </a:path>
              </a:pathLst>
            </a:custGeom>
            <a:solidFill>
              <a:srgbClr val="BABACC"/>
            </a:solidFill>
            <a:ln w="9525">
              <a:noFill/>
              <a:round/>
              <a:headEnd/>
              <a:tailEnd/>
            </a:ln>
          </p:spPr>
          <p:txBody>
            <a:bodyPr/>
            <a:lstStyle/>
            <a:p>
              <a:endParaRPr lang="en-US"/>
            </a:p>
          </p:txBody>
        </p:sp>
        <p:sp>
          <p:nvSpPr>
            <p:cNvPr id="24603" name="Freeform 14"/>
            <p:cNvSpPr>
              <a:spLocks/>
            </p:cNvSpPr>
            <p:nvPr/>
          </p:nvSpPr>
          <p:spPr bwMode="auto">
            <a:xfrm>
              <a:off x="1100" y="2380"/>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4" name="Freeform 15"/>
            <p:cNvSpPr>
              <a:spLocks/>
            </p:cNvSpPr>
            <p:nvPr/>
          </p:nvSpPr>
          <p:spPr bwMode="auto">
            <a:xfrm>
              <a:off x="1079" y="2444"/>
              <a:ext cx="155" cy="31"/>
            </a:xfrm>
            <a:custGeom>
              <a:avLst/>
              <a:gdLst>
                <a:gd name="T0" fmla="*/ 0 w 155"/>
                <a:gd name="T1" fmla="*/ 31 h 31"/>
                <a:gd name="T2" fmla="*/ 155 w 155"/>
                <a:gd name="T3" fmla="*/ 31 h 31"/>
                <a:gd name="T4" fmla="*/ 155 w 155"/>
                <a:gd name="T5" fmla="*/ 0 h 31"/>
                <a:gd name="T6" fmla="*/ 0 w 155"/>
                <a:gd name="T7" fmla="*/ 0 h 31"/>
                <a:gd name="T8" fmla="*/ 0 w 155"/>
                <a:gd name="T9" fmla="*/ 31 h 31"/>
                <a:gd name="T10" fmla="*/ 0 w 155"/>
                <a:gd name="T11" fmla="*/ 31 h 31"/>
                <a:gd name="T12" fmla="*/ 0 60000 65536"/>
                <a:gd name="T13" fmla="*/ 0 60000 65536"/>
                <a:gd name="T14" fmla="*/ 0 60000 65536"/>
                <a:gd name="T15" fmla="*/ 0 60000 65536"/>
                <a:gd name="T16" fmla="*/ 0 60000 65536"/>
                <a:gd name="T17" fmla="*/ 0 60000 65536"/>
                <a:gd name="T18" fmla="*/ 0 w 155"/>
                <a:gd name="T19" fmla="*/ 0 h 31"/>
                <a:gd name="T20" fmla="*/ 155 w 155"/>
                <a:gd name="T21" fmla="*/ 31 h 31"/>
              </a:gdLst>
              <a:ahLst/>
              <a:cxnLst>
                <a:cxn ang="T12">
                  <a:pos x="T0" y="T1"/>
                </a:cxn>
                <a:cxn ang="T13">
                  <a:pos x="T2" y="T3"/>
                </a:cxn>
                <a:cxn ang="T14">
                  <a:pos x="T4" y="T5"/>
                </a:cxn>
                <a:cxn ang="T15">
                  <a:pos x="T6" y="T7"/>
                </a:cxn>
                <a:cxn ang="T16">
                  <a:pos x="T8" y="T9"/>
                </a:cxn>
                <a:cxn ang="T17">
                  <a:pos x="T10" y="T11"/>
                </a:cxn>
              </a:cxnLst>
              <a:rect l="T18" t="T19" r="T20" b="T21"/>
              <a:pathLst>
                <a:path w="155" h="31">
                  <a:moveTo>
                    <a:pt x="0" y="31"/>
                  </a:moveTo>
                  <a:lnTo>
                    <a:pt x="155" y="31"/>
                  </a:lnTo>
                  <a:lnTo>
                    <a:pt x="155" y="0"/>
                  </a:lnTo>
                  <a:lnTo>
                    <a:pt x="0" y="0"/>
                  </a:lnTo>
                  <a:lnTo>
                    <a:pt x="0" y="31"/>
                  </a:lnTo>
                  <a:close/>
                </a:path>
              </a:pathLst>
            </a:custGeom>
            <a:solidFill>
              <a:srgbClr val="BABACC"/>
            </a:solidFill>
            <a:ln w="9525">
              <a:noFill/>
              <a:round/>
              <a:headEnd/>
              <a:tailEnd/>
            </a:ln>
          </p:spPr>
          <p:txBody>
            <a:bodyPr/>
            <a:lstStyle/>
            <a:p>
              <a:endParaRPr lang="en-US"/>
            </a:p>
          </p:txBody>
        </p:sp>
        <p:sp>
          <p:nvSpPr>
            <p:cNvPr id="24605" name="Freeform 16"/>
            <p:cNvSpPr>
              <a:spLocks/>
            </p:cNvSpPr>
            <p:nvPr/>
          </p:nvSpPr>
          <p:spPr bwMode="auto">
            <a:xfrm>
              <a:off x="1052" y="2518"/>
              <a:ext cx="155" cy="32"/>
            </a:xfrm>
            <a:custGeom>
              <a:avLst/>
              <a:gdLst>
                <a:gd name="T0" fmla="*/ 0 w 155"/>
                <a:gd name="T1" fmla="*/ 32 h 32"/>
                <a:gd name="T2" fmla="*/ 155 w 155"/>
                <a:gd name="T3" fmla="*/ 32 h 32"/>
                <a:gd name="T4" fmla="*/ 155 w 155"/>
                <a:gd name="T5" fmla="*/ 0 h 32"/>
                <a:gd name="T6" fmla="*/ 0 w 155"/>
                <a:gd name="T7" fmla="*/ 0 h 32"/>
                <a:gd name="T8" fmla="*/ 0 w 155"/>
                <a:gd name="T9" fmla="*/ 32 h 32"/>
                <a:gd name="T10" fmla="*/ 0 w 155"/>
                <a:gd name="T11" fmla="*/ 32 h 32"/>
                <a:gd name="T12" fmla="*/ 0 60000 65536"/>
                <a:gd name="T13" fmla="*/ 0 60000 65536"/>
                <a:gd name="T14" fmla="*/ 0 60000 65536"/>
                <a:gd name="T15" fmla="*/ 0 60000 65536"/>
                <a:gd name="T16" fmla="*/ 0 60000 65536"/>
                <a:gd name="T17" fmla="*/ 0 60000 65536"/>
                <a:gd name="T18" fmla="*/ 0 w 155"/>
                <a:gd name="T19" fmla="*/ 0 h 32"/>
                <a:gd name="T20" fmla="*/ 155 w 155"/>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55" h="32">
                  <a:moveTo>
                    <a:pt x="0" y="32"/>
                  </a:moveTo>
                  <a:lnTo>
                    <a:pt x="155" y="32"/>
                  </a:lnTo>
                  <a:lnTo>
                    <a:pt x="155" y="0"/>
                  </a:lnTo>
                  <a:lnTo>
                    <a:pt x="0" y="0"/>
                  </a:lnTo>
                  <a:lnTo>
                    <a:pt x="0" y="32"/>
                  </a:lnTo>
                  <a:close/>
                </a:path>
              </a:pathLst>
            </a:custGeom>
            <a:solidFill>
              <a:srgbClr val="BABACC"/>
            </a:solidFill>
            <a:ln w="9525">
              <a:noFill/>
              <a:round/>
              <a:headEnd/>
              <a:tailEnd/>
            </a:ln>
          </p:spPr>
          <p:txBody>
            <a:bodyPr/>
            <a:lstStyle/>
            <a:p>
              <a:endParaRPr lang="en-US"/>
            </a:p>
          </p:txBody>
        </p:sp>
        <p:sp>
          <p:nvSpPr>
            <p:cNvPr id="24606" name="Freeform 17"/>
            <p:cNvSpPr>
              <a:spLocks/>
            </p:cNvSpPr>
            <p:nvPr/>
          </p:nvSpPr>
          <p:spPr bwMode="auto">
            <a:xfrm>
              <a:off x="1025" y="2592"/>
              <a:ext cx="154" cy="30"/>
            </a:xfrm>
            <a:custGeom>
              <a:avLst/>
              <a:gdLst>
                <a:gd name="T0" fmla="*/ 0 w 154"/>
                <a:gd name="T1" fmla="*/ 30 h 30"/>
                <a:gd name="T2" fmla="*/ 154 w 154"/>
                <a:gd name="T3" fmla="*/ 30 h 30"/>
                <a:gd name="T4" fmla="*/ 154 w 154"/>
                <a:gd name="T5" fmla="*/ 0 h 30"/>
                <a:gd name="T6" fmla="*/ 0 w 154"/>
                <a:gd name="T7" fmla="*/ 0 h 30"/>
                <a:gd name="T8" fmla="*/ 0 w 154"/>
                <a:gd name="T9" fmla="*/ 30 h 30"/>
                <a:gd name="T10" fmla="*/ 0 w 154"/>
                <a:gd name="T11" fmla="*/ 30 h 30"/>
                <a:gd name="T12" fmla="*/ 0 60000 65536"/>
                <a:gd name="T13" fmla="*/ 0 60000 65536"/>
                <a:gd name="T14" fmla="*/ 0 60000 65536"/>
                <a:gd name="T15" fmla="*/ 0 60000 65536"/>
                <a:gd name="T16" fmla="*/ 0 60000 65536"/>
                <a:gd name="T17" fmla="*/ 0 60000 65536"/>
                <a:gd name="T18" fmla="*/ 0 w 154"/>
                <a:gd name="T19" fmla="*/ 0 h 30"/>
                <a:gd name="T20" fmla="*/ 154 w 154"/>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154" h="30">
                  <a:moveTo>
                    <a:pt x="0" y="30"/>
                  </a:moveTo>
                  <a:lnTo>
                    <a:pt x="154" y="30"/>
                  </a:lnTo>
                  <a:lnTo>
                    <a:pt x="154" y="0"/>
                  </a:lnTo>
                  <a:lnTo>
                    <a:pt x="0" y="0"/>
                  </a:lnTo>
                  <a:lnTo>
                    <a:pt x="0" y="30"/>
                  </a:lnTo>
                  <a:close/>
                </a:path>
              </a:pathLst>
            </a:custGeom>
            <a:solidFill>
              <a:srgbClr val="BABACC"/>
            </a:solidFill>
            <a:ln w="9525">
              <a:noFill/>
              <a:round/>
              <a:headEnd/>
              <a:tailEnd/>
            </a:ln>
          </p:spPr>
          <p:txBody>
            <a:bodyPr/>
            <a:lstStyle/>
            <a:p>
              <a:endParaRPr lang="en-US"/>
            </a:p>
          </p:txBody>
        </p:sp>
        <p:sp>
          <p:nvSpPr>
            <p:cNvPr id="24607" name="Freeform 18"/>
            <p:cNvSpPr>
              <a:spLocks/>
            </p:cNvSpPr>
            <p:nvPr/>
          </p:nvSpPr>
          <p:spPr bwMode="auto">
            <a:xfrm>
              <a:off x="747" y="2955"/>
              <a:ext cx="1295" cy="699"/>
            </a:xfrm>
            <a:custGeom>
              <a:avLst/>
              <a:gdLst>
                <a:gd name="T0" fmla="*/ 50 w 1295"/>
                <a:gd name="T1" fmla="*/ 2 h 699"/>
                <a:gd name="T2" fmla="*/ 62 w 1295"/>
                <a:gd name="T3" fmla="*/ 1 h 699"/>
                <a:gd name="T4" fmla="*/ 79 w 1295"/>
                <a:gd name="T5" fmla="*/ 0 h 699"/>
                <a:gd name="T6" fmla="*/ 93 w 1295"/>
                <a:gd name="T7" fmla="*/ 1 h 699"/>
                <a:gd name="T8" fmla="*/ 111 w 1295"/>
                <a:gd name="T9" fmla="*/ 2 h 699"/>
                <a:gd name="T10" fmla="*/ 129 w 1295"/>
                <a:gd name="T11" fmla="*/ 4 h 699"/>
                <a:gd name="T12" fmla="*/ 150 w 1295"/>
                <a:gd name="T13" fmla="*/ 6 h 699"/>
                <a:gd name="T14" fmla="*/ 174 w 1295"/>
                <a:gd name="T15" fmla="*/ 12 h 699"/>
                <a:gd name="T16" fmla="*/ 199 w 1295"/>
                <a:gd name="T17" fmla="*/ 20 h 699"/>
                <a:gd name="T18" fmla="*/ 225 w 1295"/>
                <a:gd name="T19" fmla="*/ 26 h 699"/>
                <a:gd name="T20" fmla="*/ 251 w 1295"/>
                <a:gd name="T21" fmla="*/ 38 h 699"/>
                <a:gd name="T22" fmla="*/ 281 w 1295"/>
                <a:gd name="T23" fmla="*/ 52 h 699"/>
                <a:gd name="T24" fmla="*/ 312 w 1295"/>
                <a:gd name="T25" fmla="*/ 68 h 699"/>
                <a:gd name="T26" fmla="*/ 342 w 1295"/>
                <a:gd name="T27" fmla="*/ 88 h 699"/>
                <a:gd name="T28" fmla="*/ 373 w 1295"/>
                <a:gd name="T29" fmla="*/ 109 h 699"/>
                <a:gd name="T30" fmla="*/ 407 w 1295"/>
                <a:gd name="T31" fmla="*/ 136 h 699"/>
                <a:gd name="T32" fmla="*/ 440 w 1295"/>
                <a:gd name="T33" fmla="*/ 167 h 699"/>
                <a:gd name="T34" fmla="*/ 474 w 1295"/>
                <a:gd name="T35" fmla="*/ 199 h 699"/>
                <a:gd name="T36" fmla="*/ 508 w 1295"/>
                <a:gd name="T37" fmla="*/ 238 h 699"/>
                <a:gd name="T38" fmla="*/ 541 w 1295"/>
                <a:gd name="T39" fmla="*/ 281 h 699"/>
                <a:gd name="T40" fmla="*/ 578 w 1295"/>
                <a:gd name="T41" fmla="*/ 320 h 699"/>
                <a:gd name="T42" fmla="*/ 618 w 1295"/>
                <a:gd name="T43" fmla="*/ 352 h 699"/>
                <a:gd name="T44" fmla="*/ 660 w 1295"/>
                <a:gd name="T45" fmla="*/ 380 h 699"/>
                <a:gd name="T46" fmla="*/ 704 w 1295"/>
                <a:gd name="T47" fmla="*/ 404 h 699"/>
                <a:gd name="T48" fmla="*/ 751 w 1295"/>
                <a:gd name="T49" fmla="*/ 425 h 699"/>
                <a:gd name="T50" fmla="*/ 798 w 1295"/>
                <a:gd name="T51" fmla="*/ 440 h 699"/>
                <a:gd name="T52" fmla="*/ 845 w 1295"/>
                <a:gd name="T53" fmla="*/ 454 h 699"/>
                <a:gd name="T54" fmla="*/ 891 w 1295"/>
                <a:gd name="T55" fmla="*/ 463 h 699"/>
                <a:gd name="T56" fmla="*/ 940 w 1295"/>
                <a:gd name="T57" fmla="*/ 471 h 699"/>
                <a:gd name="T58" fmla="*/ 987 w 1295"/>
                <a:gd name="T59" fmla="*/ 475 h 699"/>
                <a:gd name="T60" fmla="*/ 1031 w 1295"/>
                <a:gd name="T61" fmla="*/ 476 h 699"/>
                <a:gd name="T62" fmla="*/ 1074 w 1295"/>
                <a:gd name="T63" fmla="*/ 476 h 699"/>
                <a:gd name="T64" fmla="*/ 1115 w 1295"/>
                <a:gd name="T65" fmla="*/ 476 h 699"/>
                <a:gd name="T66" fmla="*/ 1151 w 1295"/>
                <a:gd name="T67" fmla="*/ 474 h 699"/>
                <a:gd name="T68" fmla="*/ 1186 w 1295"/>
                <a:gd name="T69" fmla="*/ 471 h 699"/>
                <a:gd name="T70" fmla="*/ 1217 w 1295"/>
                <a:gd name="T71" fmla="*/ 468 h 699"/>
                <a:gd name="T72" fmla="*/ 1244 w 1295"/>
                <a:gd name="T73" fmla="*/ 464 h 699"/>
                <a:gd name="T74" fmla="*/ 1264 w 1295"/>
                <a:gd name="T75" fmla="*/ 460 h 699"/>
                <a:gd name="T76" fmla="*/ 1280 w 1295"/>
                <a:gd name="T77" fmla="*/ 458 h 699"/>
                <a:gd name="T78" fmla="*/ 1292 w 1295"/>
                <a:gd name="T79" fmla="*/ 456 h 699"/>
                <a:gd name="T80" fmla="*/ 829 w 1295"/>
                <a:gd name="T81" fmla="*/ 662 h 699"/>
                <a:gd name="T82" fmla="*/ 0 w 1295"/>
                <a:gd name="T83" fmla="*/ 129 h 69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95"/>
                <a:gd name="T127" fmla="*/ 0 h 699"/>
                <a:gd name="T128" fmla="*/ 1295 w 1295"/>
                <a:gd name="T129" fmla="*/ 699 h 699"/>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95" h="699">
                  <a:moveTo>
                    <a:pt x="48" y="4"/>
                  </a:moveTo>
                  <a:lnTo>
                    <a:pt x="48" y="2"/>
                  </a:lnTo>
                  <a:lnTo>
                    <a:pt x="50" y="2"/>
                  </a:lnTo>
                  <a:lnTo>
                    <a:pt x="53" y="2"/>
                  </a:lnTo>
                  <a:lnTo>
                    <a:pt x="57" y="2"/>
                  </a:lnTo>
                  <a:lnTo>
                    <a:pt x="62" y="1"/>
                  </a:lnTo>
                  <a:lnTo>
                    <a:pt x="71" y="0"/>
                  </a:lnTo>
                  <a:lnTo>
                    <a:pt x="75" y="0"/>
                  </a:lnTo>
                  <a:lnTo>
                    <a:pt x="79" y="0"/>
                  </a:lnTo>
                  <a:lnTo>
                    <a:pt x="84" y="0"/>
                  </a:lnTo>
                  <a:lnTo>
                    <a:pt x="88" y="1"/>
                  </a:lnTo>
                  <a:lnTo>
                    <a:pt x="93" y="1"/>
                  </a:lnTo>
                  <a:lnTo>
                    <a:pt x="99" y="1"/>
                  </a:lnTo>
                  <a:lnTo>
                    <a:pt x="104" y="1"/>
                  </a:lnTo>
                  <a:lnTo>
                    <a:pt x="111" y="2"/>
                  </a:lnTo>
                  <a:lnTo>
                    <a:pt x="116" y="2"/>
                  </a:lnTo>
                  <a:lnTo>
                    <a:pt x="123" y="2"/>
                  </a:lnTo>
                  <a:lnTo>
                    <a:pt x="129" y="4"/>
                  </a:lnTo>
                  <a:lnTo>
                    <a:pt x="136" y="5"/>
                  </a:lnTo>
                  <a:lnTo>
                    <a:pt x="143" y="5"/>
                  </a:lnTo>
                  <a:lnTo>
                    <a:pt x="150" y="6"/>
                  </a:lnTo>
                  <a:lnTo>
                    <a:pt x="158" y="8"/>
                  </a:lnTo>
                  <a:lnTo>
                    <a:pt x="166" y="10"/>
                  </a:lnTo>
                  <a:lnTo>
                    <a:pt x="174" y="12"/>
                  </a:lnTo>
                  <a:lnTo>
                    <a:pt x="182" y="14"/>
                  </a:lnTo>
                  <a:lnTo>
                    <a:pt x="190" y="17"/>
                  </a:lnTo>
                  <a:lnTo>
                    <a:pt x="199" y="20"/>
                  </a:lnTo>
                  <a:lnTo>
                    <a:pt x="206" y="22"/>
                  </a:lnTo>
                  <a:lnTo>
                    <a:pt x="215" y="25"/>
                  </a:lnTo>
                  <a:lnTo>
                    <a:pt x="225" y="26"/>
                  </a:lnTo>
                  <a:lnTo>
                    <a:pt x="234" y="32"/>
                  </a:lnTo>
                  <a:lnTo>
                    <a:pt x="242" y="33"/>
                  </a:lnTo>
                  <a:lnTo>
                    <a:pt x="251" y="38"/>
                  </a:lnTo>
                  <a:lnTo>
                    <a:pt x="262" y="42"/>
                  </a:lnTo>
                  <a:lnTo>
                    <a:pt x="271" y="48"/>
                  </a:lnTo>
                  <a:lnTo>
                    <a:pt x="281" y="52"/>
                  </a:lnTo>
                  <a:lnTo>
                    <a:pt x="291" y="56"/>
                  </a:lnTo>
                  <a:lnTo>
                    <a:pt x="301" y="63"/>
                  </a:lnTo>
                  <a:lnTo>
                    <a:pt x="312" y="68"/>
                  </a:lnTo>
                  <a:lnTo>
                    <a:pt x="322" y="75"/>
                  </a:lnTo>
                  <a:lnTo>
                    <a:pt x="332" y="81"/>
                  </a:lnTo>
                  <a:lnTo>
                    <a:pt x="342" y="88"/>
                  </a:lnTo>
                  <a:lnTo>
                    <a:pt x="353" y="95"/>
                  </a:lnTo>
                  <a:lnTo>
                    <a:pt x="364" y="101"/>
                  </a:lnTo>
                  <a:lnTo>
                    <a:pt x="373" y="109"/>
                  </a:lnTo>
                  <a:lnTo>
                    <a:pt x="385" y="117"/>
                  </a:lnTo>
                  <a:lnTo>
                    <a:pt x="396" y="127"/>
                  </a:lnTo>
                  <a:lnTo>
                    <a:pt x="407" y="136"/>
                  </a:lnTo>
                  <a:lnTo>
                    <a:pt x="417" y="146"/>
                  </a:lnTo>
                  <a:lnTo>
                    <a:pt x="428" y="156"/>
                  </a:lnTo>
                  <a:lnTo>
                    <a:pt x="440" y="167"/>
                  </a:lnTo>
                  <a:lnTo>
                    <a:pt x="451" y="176"/>
                  </a:lnTo>
                  <a:lnTo>
                    <a:pt x="463" y="187"/>
                  </a:lnTo>
                  <a:lnTo>
                    <a:pt x="474" y="199"/>
                  </a:lnTo>
                  <a:lnTo>
                    <a:pt x="486" y="213"/>
                  </a:lnTo>
                  <a:lnTo>
                    <a:pt x="496" y="225"/>
                  </a:lnTo>
                  <a:lnTo>
                    <a:pt x="508" y="238"/>
                  </a:lnTo>
                  <a:lnTo>
                    <a:pt x="519" y="251"/>
                  </a:lnTo>
                  <a:lnTo>
                    <a:pt x="531" y="267"/>
                  </a:lnTo>
                  <a:lnTo>
                    <a:pt x="541" y="281"/>
                  </a:lnTo>
                  <a:lnTo>
                    <a:pt x="553" y="294"/>
                  </a:lnTo>
                  <a:lnTo>
                    <a:pt x="566" y="306"/>
                  </a:lnTo>
                  <a:lnTo>
                    <a:pt x="578" y="320"/>
                  </a:lnTo>
                  <a:lnTo>
                    <a:pt x="591" y="330"/>
                  </a:lnTo>
                  <a:lnTo>
                    <a:pt x="605" y="342"/>
                  </a:lnTo>
                  <a:lnTo>
                    <a:pt x="618" y="352"/>
                  </a:lnTo>
                  <a:lnTo>
                    <a:pt x="632" y="363"/>
                  </a:lnTo>
                  <a:lnTo>
                    <a:pt x="645" y="371"/>
                  </a:lnTo>
                  <a:lnTo>
                    <a:pt x="660" y="380"/>
                  </a:lnTo>
                  <a:lnTo>
                    <a:pt x="674" y="388"/>
                  </a:lnTo>
                  <a:lnTo>
                    <a:pt x="689" y="397"/>
                  </a:lnTo>
                  <a:lnTo>
                    <a:pt x="704" y="404"/>
                  </a:lnTo>
                  <a:lnTo>
                    <a:pt x="720" y="412"/>
                  </a:lnTo>
                  <a:lnTo>
                    <a:pt x="736" y="419"/>
                  </a:lnTo>
                  <a:lnTo>
                    <a:pt x="751" y="425"/>
                  </a:lnTo>
                  <a:lnTo>
                    <a:pt x="767" y="431"/>
                  </a:lnTo>
                  <a:lnTo>
                    <a:pt x="782" y="435"/>
                  </a:lnTo>
                  <a:lnTo>
                    <a:pt x="798" y="440"/>
                  </a:lnTo>
                  <a:lnTo>
                    <a:pt x="814" y="446"/>
                  </a:lnTo>
                  <a:lnTo>
                    <a:pt x="829" y="448"/>
                  </a:lnTo>
                  <a:lnTo>
                    <a:pt x="845" y="454"/>
                  </a:lnTo>
                  <a:lnTo>
                    <a:pt x="861" y="456"/>
                  </a:lnTo>
                  <a:lnTo>
                    <a:pt x="877" y="460"/>
                  </a:lnTo>
                  <a:lnTo>
                    <a:pt x="891" y="463"/>
                  </a:lnTo>
                  <a:lnTo>
                    <a:pt x="908" y="466"/>
                  </a:lnTo>
                  <a:lnTo>
                    <a:pt x="924" y="468"/>
                  </a:lnTo>
                  <a:lnTo>
                    <a:pt x="940" y="471"/>
                  </a:lnTo>
                  <a:lnTo>
                    <a:pt x="954" y="471"/>
                  </a:lnTo>
                  <a:lnTo>
                    <a:pt x="970" y="474"/>
                  </a:lnTo>
                  <a:lnTo>
                    <a:pt x="987" y="475"/>
                  </a:lnTo>
                  <a:lnTo>
                    <a:pt x="1003" y="476"/>
                  </a:lnTo>
                  <a:lnTo>
                    <a:pt x="1016" y="476"/>
                  </a:lnTo>
                  <a:lnTo>
                    <a:pt x="1031" y="476"/>
                  </a:lnTo>
                  <a:lnTo>
                    <a:pt x="1045" y="476"/>
                  </a:lnTo>
                  <a:lnTo>
                    <a:pt x="1060" y="478"/>
                  </a:lnTo>
                  <a:lnTo>
                    <a:pt x="1074" y="476"/>
                  </a:lnTo>
                  <a:lnTo>
                    <a:pt x="1087" y="476"/>
                  </a:lnTo>
                  <a:lnTo>
                    <a:pt x="1100" y="476"/>
                  </a:lnTo>
                  <a:lnTo>
                    <a:pt x="1115" y="476"/>
                  </a:lnTo>
                  <a:lnTo>
                    <a:pt x="1127" y="475"/>
                  </a:lnTo>
                  <a:lnTo>
                    <a:pt x="1141" y="475"/>
                  </a:lnTo>
                  <a:lnTo>
                    <a:pt x="1151" y="474"/>
                  </a:lnTo>
                  <a:lnTo>
                    <a:pt x="1165" y="474"/>
                  </a:lnTo>
                  <a:lnTo>
                    <a:pt x="1175" y="471"/>
                  </a:lnTo>
                  <a:lnTo>
                    <a:pt x="1186" y="471"/>
                  </a:lnTo>
                  <a:lnTo>
                    <a:pt x="1197" y="470"/>
                  </a:lnTo>
                  <a:lnTo>
                    <a:pt x="1209" y="470"/>
                  </a:lnTo>
                  <a:lnTo>
                    <a:pt x="1217" y="468"/>
                  </a:lnTo>
                  <a:lnTo>
                    <a:pt x="1226" y="467"/>
                  </a:lnTo>
                  <a:lnTo>
                    <a:pt x="1234" y="466"/>
                  </a:lnTo>
                  <a:lnTo>
                    <a:pt x="1244" y="464"/>
                  </a:lnTo>
                  <a:lnTo>
                    <a:pt x="1250" y="463"/>
                  </a:lnTo>
                  <a:lnTo>
                    <a:pt x="1258" y="463"/>
                  </a:lnTo>
                  <a:lnTo>
                    <a:pt x="1264" y="460"/>
                  </a:lnTo>
                  <a:lnTo>
                    <a:pt x="1270" y="460"/>
                  </a:lnTo>
                  <a:lnTo>
                    <a:pt x="1274" y="459"/>
                  </a:lnTo>
                  <a:lnTo>
                    <a:pt x="1280" y="458"/>
                  </a:lnTo>
                  <a:lnTo>
                    <a:pt x="1284" y="458"/>
                  </a:lnTo>
                  <a:lnTo>
                    <a:pt x="1288" y="458"/>
                  </a:lnTo>
                  <a:lnTo>
                    <a:pt x="1292" y="456"/>
                  </a:lnTo>
                  <a:lnTo>
                    <a:pt x="1295" y="456"/>
                  </a:lnTo>
                  <a:lnTo>
                    <a:pt x="1175" y="699"/>
                  </a:lnTo>
                  <a:lnTo>
                    <a:pt x="829" y="662"/>
                  </a:lnTo>
                  <a:lnTo>
                    <a:pt x="389" y="527"/>
                  </a:lnTo>
                  <a:lnTo>
                    <a:pt x="60" y="310"/>
                  </a:lnTo>
                  <a:lnTo>
                    <a:pt x="0" y="129"/>
                  </a:lnTo>
                  <a:lnTo>
                    <a:pt x="48" y="4"/>
                  </a:lnTo>
                  <a:close/>
                </a:path>
              </a:pathLst>
            </a:custGeom>
            <a:solidFill>
              <a:srgbClr val="E6E6FF"/>
            </a:solidFill>
            <a:ln w="9525">
              <a:noFill/>
              <a:round/>
              <a:headEnd/>
              <a:tailEnd/>
            </a:ln>
          </p:spPr>
          <p:txBody>
            <a:bodyPr/>
            <a:lstStyle/>
            <a:p>
              <a:endParaRPr lang="en-US"/>
            </a:p>
          </p:txBody>
        </p:sp>
        <p:sp>
          <p:nvSpPr>
            <p:cNvPr id="24608" name="Freeform 19"/>
            <p:cNvSpPr>
              <a:spLocks/>
            </p:cNvSpPr>
            <p:nvPr/>
          </p:nvSpPr>
          <p:spPr bwMode="auto">
            <a:xfrm>
              <a:off x="1574" y="2244"/>
              <a:ext cx="214" cy="37"/>
            </a:xfrm>
            <a:custGeom>
              <a:avLst/>
              <a:gdLst>
                <a:gd name="T0" fmla="*/ 16 w 214"/>
                <a:gd name="T1" fmla="*/ 28 h 37"/>
                <a:gd name="T2" fmla="*/ 214 w 214"/>
                <a:gd name="T3" fmla="*/ 37 h 37"/>
                <a:gd name="T4" fmla="*/ 198 w 214"/>
                <a:gd name="T5" fmla="*/ 6 h 37"/>
                <a:gd name="T6" fmla="*/ 0 w 214"/>
                <a:gd name="T7" fmla="*/ 0 h 37"/>
                <a:gd name="T8" fmla="*/ 16 w 214"/>
                <a:gd name="T9" fmla="*/ 28 h 37"/>
                <a:gd name="T10" fmla="*/ 16 w 214"/>
                <a:gd name="T11" fmla="*/ 28 h 37"/>
                <a:gd name="T12" fmla="*/ 0 60000 65536"/>
                <a:gd name="T13" fmla="*/ 0 60000 65536"/>
                <a:gd name="T14" fmla="*/ 0 60000 65536"/>
                <a:gd name="T15" fmla="*/ 0 60000 65536"/>
                <a:gd name="T16" fmla="*/ 0 60000 65536"/>
                <a:gd name="T17" fmla="*/ 0 60000 65536"/>
                <a:gd name="T18" fmla="*/ 0 w 214"/>
                <a:gd name="T19" fmla="*/ 0 h 37"/>
                <a:gd name="T20" fmla="*/ 214 w 214"/>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14" h="37">
                  <a:moveTo>
                    <a:pt x="16" y="28"/>
                  </a:moveTo>
                  <a:lnTo>
                    <a:pt x="214" y="37"/>
                  </a:lnTo>
                  <a:lnTo>
                    <a:pt x="198" y="6"/>
                  </a:lnTo>
                  <a:lnTo>
                    <a:pt x="0" y="0"/>
                  </a:lnTo>
                  <a:lnTo>
                    <a:pt x="16" y="28"/>
                  </a:lnTo>
                  <a:close/>
                </a:path>
              </a:pathLst>
            </a:custGeom>
            <a:solidFill>
              <a:srgbClr val="BABACC"/>
            </a:solidFill>
            <a:ln w="9525">
              <a:noFill/>
              <a:round/>
              <a:headEnd/>
              <a:tailEnd/>
            </a:ln>
          </p:spPr>
          <p:txBody>
            <a:bodyPr/>
            <a:lstStyle/>
            <a:p>
              <a:endParaRPr lang="en-US"/>
            </a:p>
          </p:txBody>
        </p:sp>
        <p:sp>
          <p:nvSpPr>
            <p:cNvPr id="24609" name="Freeform 20"/>
            <p:cNvSpPr>
              <a:spLocks/>
            </p:cNvSpPr>
            <p:nvPr/>
          </p:nvSpPr>
          <p:spPr bwMode="auto">
            <a:xfrm>
              <a:off x="1345" y="3395"/>
              <a:ext cx="245" cy="184"/>
            </a:xfrm>
            <a:custGeom>
              <a:avLst/>
              <a:gdLst>
                <a:gd name="T0" fmla="*/ 0 w 245"/>
                <a:gd name="T1" fmla="*/ 173 h 184"/>
                <a:gd name="T2" fmla="*/ 204 w 245"/>
                <a:gd name="T3" fmla="*/ 0 h 184"/>
                <a:gd name="T4" fmla="*/ 245 w 245"/>
                <a:gd name="T5" fmla="*/ 14 h 184"/>
                <a:gd name="T6" fmla="*/ 63 w 245"/>
                <a:gd name="T7" fmla="*/ 184 h 184"/>
                <a:gd name="T8" fmla="*/ 0 w 245"/>
                <a:gd name="T9" fmla="*/ 173 h 184"/>
                <a:gd name="T10" fmla="*/ 0 w 245"/>
                <a:gd name="T11" fmla="*/ 173 h 184"/>
                <a:gd name="T12" fmla="*/ 0 60000 65536"/>
                <a:gd name="T13" fmla="*/ 0 60000 65536"/>
                <a:gd name="T14" fmla="*/ 0 60000 65536"/>
                <a:gd name="T15" fmla="*/ 0 60000 65536"/>
                <a:gd name="T16" fmla="*/ 0 60000 65536"/>
                <a:gd name="T17" fmla="*/ 0 60000 65536"/>
                <a:gd name="T18" fmla="*/ 0 w 245"/>
                <a:gd name="T19" fmla="*/ 0 h 184"/>
                <a:gd name="T20" fmla="*/ 245 w 245"/>
                <a:gd name="T21" fmla="*/ 184 h 184"/>
              </a:gdLst>
              <a:ahLst/>
              <a:cxnLst>
                <a:cxn ang="T12">
                  <a:pos x="T0" y="T1"/>
                </a:cxn>
                <a:cxn ang="T13">
                  <a:pos x="T2" y="T3"/>
                </a:cxn>
                <a:cxn ang="T14">
                  <a:pos x="T4" y="T5"/>
                </a:cxn>
                <a:cxn ang="T15">
                  <a:pos x="T6" y="T7"/>
                </a:cxn>
                <a:cxn ang="T16">
                  <a:pos x="T8" y="T9"/>
                </a:cxn>
                <a:cxn ang="T17">
                  <a:pos x="T10" y="T11"/>
                </a:cxn>
              </a:cxnLst>
              <a:rect l="T18" t="T19" r="T20" b="T21"/>
              <a:pathLst>
                <a:path w="245" h="184">
                  <a:moveTo>
                    <a:pt x="0" y="173"/>
                  </a:moveTo>
                  <a:lnTo>
                    <a:pt x="204" y="0"/>
                  </a:lnTo>
                  <a:lnTo>
                    <a:pt x="245" y="14"/>
                  </a:lnTo>
                  <a:lnTo>
                    <a:pt x="63" y="184"/>
                  </a:lnTo>
                  <a:lnTo>
                    <a:pt x="0" y="173"/>
                  </a:lnTo>
                  <a:close/>
                </a:path>
              </a:pathLst>
            </a:custGeom>
            <a:solidFill>
              <a:schemeClr val="tx2"/>
            </a:solidFill>
            <a:ln w="9525">
              <a:noFill/>
              <a:round/>
              <a:headEnd/>
              <a:tailEnd/>
            </a:ln>
          </p:spPr>
          <p:txBody>
            <a:bodyPr/>
            <a:lstStyle/>
            <a:p>
              <a:endParaRPr lang="en-US"/>
            </a:p>
          </p:txBody>
        </p:sp>
        <p:sp>
          <p:nvSpPr>
            <p:cNvPr id="24610" name="Freeform 21"/>
            <p:cNvSpPr>
              <a:spLocks/>
            </p:cNvSpPr>
            <p:nvPr/>
          </p:nvSpPr>
          <p:spPr bwMode="auto">
            <a:xfrm>
              <a:off x="1617" y="2317"/>
              <a:ext cx="222" cy="36"/>
            </a:xfrm>
            <a:custGeom>
              <a:avLst/>
              <a:gdLst>
                <a:gd name="T0" fmla="*/ 17 w 222"/>
                <a:gd name="T1" fmla="*/ 30 h 36"/>
                <a:gd name="T2" fmla="*/ 222 w 222"/>
                <a:gd name="T3" fmla="*/ 36 h 36"/>
                <a:gd name="T4" fmla="*/ 205 w 222"/>
                <a:gd name="T5" fmla="*/ 7 h 36"/>
                <a:gd name="T6" fmla="*/ 0 w 222"/>
                <a:gd name="T7" fmla="*/ 0 h 36"/>
                <a:gd name="T8" fmla="*/ 17 w 222"/>
                <a:gd name="T9" fmla="*/ 30 h 36"/>
                <a:gd name="T10" fmla="*/ 17 w 222"/>
                <a:gd name="T11" fmla="*/ 30 h 36"/>
                <a:gd name="T12" fmla="*/ 0 60000 65536"/>
                <a:gd name="T13" fmla="*/ 0 60000 65536"/>
                <a:gd name="T14" fmla="*/ 0 60000 65536"/>
                <a:gd name="T15" fmla="*/ 0 60000 65536"/>
                <a:gd name="T16" fmla="*/ 0 60000 65536"/>
                <a:gd name="T17" fmla="*/ 0 60000 65536"/>
                <a:gd name="T18" fmla="*/ 0 w 222"/>
                <a:gd name="T19" fmla="*/ 0 h 36"/>
                <a:gd name="T20" fmla="*/ 222 w 222"/>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22" h="36">
                  <a:moveTo>
                    <a:pt x="17" y="30"/>
                  </a:moveTo>
                  <a:lnTo>
                    <a:pt x="222" y="36"/>
                  </a:lnTo>
                  <a:lnTo>
                    <a:pt x="205" y="7"/>
                  </a:lnTo>
                  <a:lnTo>
                    <a:pt x="0" y="0"/>
                  </a:lnTo>
                  <a:lnTo>
                    <a:pt x="17" y="30"/>
                  </a:lnTo>
                  <a:close/>
                </a:path>
              </a:pathLst>
            </a:custGeom>
            <a:solidFill>
              <a:srgbClr val="BABACC"/>
            </a:solidFill>
            <a:ln w="9525">
              <a:noFill/>
              <a:round/>
              <a:headEnd/>
              <a:tailEnd/>
            </a:ln>
          </p:spPr>
          <p:txBody>
            <a:bodyPr/>
            <a:lstStyle/>
            <a:p>
              <a:endParaRPr lang="en-US"/>
            </a:p>
          </p:txBody>
        </p:sp>
        <p:sp>
          <p:nvSpPr>
            <p:cNvPr id="24611" name="Freeform 22"/>
            <p:cNvSpPr>
              <a:spLocks/>
            </p:cNvSpPr>
            <p:nvPr/>
          </p:nvSpPr>
          <p:spPr bwMode="auto">
            <a:xfrm>
              <a:off x="1659" y="2389"/>
              <a:ext cx="229" cy="37"/>
            </a:xfrm>
            <a:custGeom>
              <a:avLst/>
              <a:gdLst>
                <a:gd name="T0" fmla="*/ 18 w 229"/>
                <a:gd name="T1" fmla="*/ 27 h 37"/>
                <a:gd name="T2" fmla="*/ 229 w 229"/>
                <a:gd name="T3" fmla="*/ 37 h 37"/>
                <a:gd name="T4" fmla="*/ 211 w 229"/>
                <a:gd name="T5" fmla="*/ 9 h 37"/>
                <a:gd name="T6" fmla="*/ 0 w 229"/>
                <a:gd name="T7" fmla="*/ 0 h 37"/>
                <a:gd name="T8" fmla="*/ 18 w 229"/>
                <a:gd name="T9" fmla="*/ 27 h 37"/>
                <a:gd name="T10" fmla="*/ 18 w 229"/>
                <a:gd name="T11" fmla="*/ 27 h 37"/>
                <a:gd name="T12" fmla="*/ 0 60000 65536"/>
                <a:gd name="T13" fmla="*/ 0 60000 65536"/>
                <a:gd name="T14" fmla="*/ 0 60000 65536"/>
                <a:gd name="T15" fmla="*/ 0 60000 65536"/>
                <a:gd name="T16" fmla="*/ 0 60000 65536"/>
                <a:gd name="T17" fmla="*/ 0 60000 65536"/>
                <a:gd name="T18" fmla="*/ 0 w 229"/>
                <a:gd name="T19" fmla="*/ 0 h 37"/>
                <a:gd name="T20" fmla="*/ 229 w 229"/>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229" h="37">
                  <a:moveTo>
                    <a:pt x="18" y="27"/>
                  </a:moveTo>
                  <a:lnTo>
                    <a:pt x="229" y="37"/>
                  </a:lnTo>
                  <a:lnTo>
                    <a:pt x="211" y="9"/>
                  </a:lnTo>
                  <a:lnTo>
                    <a:pt x="0" y="0"/>
                  </a:lnTo>
                  <a:lnTo>
                    <a:pt x="18" y="27"/>
                  </a:lnTo>
                  <a:close/>
                </a:path>
              </a:pathLst>
            </a:custGeom>
            <a:solidFill>
              <a:srgbClr val="BABACC"/>
            </a:solidFill>
            <a:ln w="9525">
              <a:noFill/>
              <a:round/>
              <a:headEnd/>
              <a:tailEnd/>
            </a:ln>
          </p:spPr>
          <p:txBody>
            <a:bodyPr/>
            <a:lstStyle/>
            <a:p>
              <a:endParaRPr lang="en-US"/>
            </a:p>
          </p:txBody>
        </p:sp>
        <p:sp>
          <p:nvSpPr>
            <p:cNvPr id="24612" name="Freeform 23"/>
            <p:cNvSpPr>
              <a:spLocks/>
            </p:cNvSpPr>
            <p:nvPr/>
          </p:nvSpPr>
          <p:spPr bwMode="auto">
            <a:xfrm>
              <a:off x="1705" y="2466"/>
              <a:ext cx="231" cy="33"/>
            </a:xfrm>
            <a:custGeom>
              <a:avLst/>
              <a:gdLst>
                <a:gd name="T0" fmla="*/ 15 w 231"/>
                <a:gd name="T1" fmla="*/ 25 h 33"/>
                <a:gd name="T2" fmla="*/ 231 w 231"/>
                <a:gd name="T3" fmla="*/ 33 h 33"/>
                <a:gd name="T4" fmla="*/ 213 w 231"/>
                <a:gd name="T5" fmla="*/ 4 h 33"/>
                <a:gd name="T6" fmla="*/ 0 w 231"/>
                <a:gd name="T7" fmla="*/ 0 h 33"/>
                <a:gd name="T8" fmla="*/ 15 w 231"/>
                <a:gd name="T9" fmla="*/ 25 h 33"/>
                <a:gd name="T10" fmla="*/ 15 w 231"/>
                <a:gd name="T11" fmla="*/ 25 h 33"/>
                <a:gd name="T12" fmla="*/ 0 60000 65536"/>
                <a:gd name="T13" fmla="*/ 0 60000 65536"/>
                <a:gd name="T14" fmla="*/ 0 60000 65536"/>
                <a:gd name="T15" fmla="*/ 0 60000 65536"/>
                <a:gd name="T16" fmla="*/ 0 60000 65536"/>
                <a:gd name="T17" fmla="*/ 0 60000 65536"/>
                <a:gd name="T18" fmla="*/ 0 w 231"/>
                <a:gd name="T19" fmla="*/ 0 h 33"/>
                <a:gd name="T20" fmla="*/ 231 w 231"/>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231" h="33">
                  <a:moveTo>
                    <a:pt x="15" y="25"/>
                  </a:moveTo>
                  <a:lnTo>
                    <a:pt x="231" y="33"/>
                  </a:lnTo>
                  <a:lnTo>
                    <a:pt x="213" y="4"/>
                  </a:lnTo>
                  <a:lnTo>
                    <a:pt x="0" y="0"/>
                  </a:lnTo>
                  <a:lnTo>
                    <a:pt x="15" y="25"/>
                  </a:lnTo>
                  <a:close/>
                </a:path>
              </a:pathLst>
            </a:custGeom>
            <a:solidFill>
              <a:srgbClr val="BABACC"/>
            </a:solidFill>
            <a:ln w="9525">
              <a:noFill/>
              <a:round/>
              <a:headEnd/>
              <a:tailEnd/>
            </a:ln>
          </p:spPr>
          <p:txBody>
            <a:bodyPr/>
            <a:lstStyle/>
            <a:p>
              <a:endParaRPr lang="en-US"/>
            </a:p>
          </p:txBody>
        </p:sp>
        <p:sp>
          <p:nvSpPr>
            <p:cNvPr id="24613" name="Freeform 24"/>
            <p:cNvSpPr>
              <a:spLocks/>
            </p:cNvSpPr>
            <p:nvPr/>
          </p:nvSpPr>
          <p:spPr bwMode="auto">
            <a:xfrm>
              <a:off x="1530" y="2170"/>
              <a:ext cx="213" cy="36"/>
            </a:xfrm>
            <a:custGeom>
              <a:avLst/>
              <a:gdLst>
                <a:gd name="T0" fmla="*/ 19 w 213"/>
                <a:gd name="T1" fmla="*/ 29 h 36"/>
                <a:gd name="T2" fmla="*/ 213 w 213"/>
                <a:gd name="T3" fmla="*/ 36 h 36"/>
                <a:gd name="T4" fmla="*/ 194 w 213"/>
                <a:gd name="T5" fmla="*/ 8 h 36"/>
                <a:gd name="T6" fmla="*/ 0 w 213"/>
                <a:gd name="T7" fmla="*/ 0 h 36"/>
                <a:gd name="T8" fmla="*/ 19 w 213"/>
                <a:gd name="T9" fmla="*/ 29 h 36"/>
                <a:gd name="T10" fmla="*/ 19 w 213"/>
                <a:gd name="T11" fmla="*/ 29 h 36"/>
                <a:gd name="T12" fmla="*/ 0 60000 65536"/>
                <a:gd name="T13" fmla="*/ 0 60000 65536"/>
                <a:gd name="T14" fmla="*/ 0 60000 65536"/>
                <a:gd name="T15" fmla="*/ 0 60000 65536"/>
                <a:gd name="T16" fmla="*/ 0 60000 65536"/>
                <a:gd name="T17" fmla="*/ 0 60000 65536"/>
                <a:gd name="T18" fmla="*/ 0 w 213"/>
                <a:gd name="T19" fmla="*/ 0 h 36"/>
                <a:gd name="T20" fmla="*/ 213 w 213"/>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213" h="36">
                  <a:moveTo>
                    <a:pt x="19" y="29"/>
                  </a:moveTo>
                  <a:lnTo>
                    <a:pt x="213" y="36"/>
                  </a:lnTo>
                  <a:lnTo>
                    <a:pt x="194" y="8"/>
                  </a:lnTo>
                  <a:lnTo>
                    <a:pt x="0" y="0"/>
                  </a:lnTo>
                  <a:lnTo>
                    <a:pt x="19" y="29"/>
                  </a:lnTo>
                  <a:close/>
                </a:path>
              </a:pathLst>
            </a:custGeom>
            <a:solidFill>
              <a:srgbClr val="BABACC"/>
            </a:solidFill>
            <a:ln w="9525">
              <a:noFill/>
              <a:round/>
              <a:headEnd/>
              <a:tailEnd/>
            </a:ln>
          </p:spPr>
          <p:txBody>
            <a:bodyPr/>
            <a:lstStyle/>
            <a:p>
              <a:endParaRPr lang="en-US"/>
            </a:p>
          </p:txBody>
        </p:sp>
        <p:sp>
          <p:nvSpPr>
            <p:cNvPr id="24614" name="Freeform 25"/>
            <p:cNvSpPr>
              <a:spLocks/>
            </p:cNvSpPr>
            <p:nvPr/>
          </p:nvSpPr>
          <p:spPr bwMode="auto">
            <a:xfrm>
              <a:off x="1490" y="3426"/>
              <a:ext cx="238" cy="195"/>
            </a:xfrm>
            <a:custGeom>
              <a:avLst/>
              <a:gdLst>
                <a:gd name="T0" fmla="*/ 0 w 238"/>
                <a:gd name="T1" fmla="*/ 182 h 195"/>
                <a:gd name="T2" fmla="*/ 181 w 238"/>
                <a:gd name="T3" fmla="*/ 0 h 195"/>
                <a:gd name="T4" fmla="*/ 238 w 238"/>
                <a:gd name="T5" fmla="*/ 4 h 195"/>
                <a:gd name="T6" fmla="*/ 72 w 238"/>
                <a:gd name="T7" fmla="*/ 195 h 195"/>
                <a:gd name="T8" fmla="*/ 0 w 238"/>
                <a:gd name="T9" fmla="*/ 182 h 195"/>
                <a:gd name="T10" fmla="*/ 0 w 238"/>
                <a:gd name="T11" fmla="*/ 182 h 195"/>
                <a:gd name="T12" fmla="*/ 0 60000 65536"/>
                <a:gd name="T13" fmla="*/ 0 60000 65536"/>
                <a:gd name="T14" fmla="*/ 0 60000 65536"/>
                <a:gd name="T15" fmla="*/ 0 60000 65536"/>
                <a:gd name="T16" fmla="*/ 0 60000 65536"/>
                <a:gd name="T17" fmla="*/ 0 60000 65536"/>
                <a:gd name="T18" fmla="*/ 0 w 238"/>
                <a:gd name="T19" fmla="*/ 0 h 195"/>
                <a:gd name="T20" fmla="*/ 238 w 238"/>
                <a:gd name="T21" fmla="*/ 195 h 195"/>
              </a:gdLst>
              <a:ahLst/>
              <a:cxnLst>
                <a:cxn ang="T12">
                  <a:pos x="T0" y="T1"/>
                </a:cxn>
                <a:cxn ang="T13">
                  <a:pos x="T2" y="T3"/>
                </a:cxn>
                <a:cxn ang="T14">
                  <a:pos x="T4" y="T5"/>
                </a:cxn>
                <a:cxn ang="T15">
                  <a:pos x="T6" y="T7"/>
                </a:cxn>
                <a:cxn ang="T16">
                  <a:pos x="T8" y="T9"/>
                </a:cxn>
                <a:cxn ang="T17">
                  <a:pos x="T10" y="T11"/>
                </a:cxn>
              </a:cxnLst>
              <a:rect l="T18" t="T19" r="T20" b="T21"/>
              <a:pathLst>
                <a:path w="238" h="195">
                  <a:moveTo>
                    <a:pt x="0" y="182"/>
                  </a:moveTo>
                  <a:lnTo>
                    <a:pt x="181" y="0"/>
                  </a:lnTo>
                  <a:lnTo>
                    <a:pt x="238" y="4"/>
                  </a:lnTo>
                  <a:lnTo>
                    <a:pt x="72" y="195"/>
                  </a:lnTo>
                  <a:lnTo>
                    <a:pt x="0" y="182"/>
                  </a:lnTo>
                  <a:close/>
                </a:path>
              </a:pathLst>
            </a:custGeom>
            <a:solidFill>
              <a:schemeClr val="tx2"/>
            </a:solidFill>
            <a:ln w="9525">
              <a:noFill/>
              <a:round/>
              <a:headEnd/>
              <a:tailEnd/>
            </a:ln>
          </p:spPr>
          <p:txBody>
            <a:bodyPr/>
            <a:lstStyle/>
            <a:p>
              <a:endParaRPr lang="en-US"/>
            </a:p>
          </p:txBody>
        </p:sp>
        <p:sp>
          <p:nvSpPr>
            <p:cNvPr id="24615" name="Freeform 26"/>
            <p:cNvSpPr>
              <a:spLocks/>
            </p:cNvSpPr>
            <p:nvPr/>
          </p:nvSpPr>
          <p:spPr bwMode="auto">
            <a:xfrm>
              <a:off x="1510" y="1952"/>
              <a:ext cx="343" cy="324"/>
            </a:xfrm>
            <a:custGeom>
              <a:avLst/>
              <a:gdLst>
                <a:gd name="T0" fmla="*/ 9 w 343"/>
                <a:gd name="T1" fmla="*/ 104 h 324"/>
                <a:gd name="T2" fmla="*/ 170 w 343"/>
                <a:gd name="T3" fmla="*/ 317 h 324"/>
                <a:gd name="T4" fmla="*/ 242 w 343"/>
                <a:gd name="T5" fmla="*/ 324 h 324"/>
                <a:gd name="T6" fmla="*/ 343 w 343"/>
                <a:gd name="T7" fmla="*/ 290 h 324"/>
                <a:gd name="T8" fmla="*/ 336 w 343"/>
                <a:gd name="T9" fmla="*/ 131 h 324"/>
                <a:gd name="T10" fmla="*/ 149 w 343"/>
                <a:gd name="T11" fmla="*/ 1 h 324"/>
                <a:gd name="T12" fmla="*/ 0 w 343"/>
                <a:gd name="T13" fmla="*/ 0 h 324"/>
                <a:gd name="T14" fmla="*/ 9 w 343"/>
                <a:gd name="T15" fmla="*/ 104 h 324"/>
                <a:gd name="T16" fmla="*/ 9 w 343"/>
                <a:gd name="T17" fmla="*/ 104 h 3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3"/>
                <a:gd name="T28" fmla="*/ 0 h 324"/>
                <a:gd name="T29" fmla="*/ 343 w 343"/>
                <a:gd name="T30" fmla="*/ 324 h 3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3" h="324">
                  <a:moveTo>
                    <a:pt x="9" y="104"/>
                  </a:moveTo>
                  <a:lnTo>
                    <a:pt x="170" y="317"/>
                  </a:lnTo>
                  <a:lnTo>
                    <a:pt x="242" y="324"/>
                  </a:lnTo>
                  <a:lnTo>
                    <a:pt x="343" y="290"/>
                  </a:lnTo>
                  <a:lnTo>
                    <a:pt x="336" y="131"/>
                  </a:lnTo>
                  <a:lnTo>
                    <a:pt x="149" y="1"/>
                  </a:lnTo>
                  <a:lnTo>
                    <a:pt x="0" y="0"/>
                  </a:lnTo>
                  <a:lnTo>
                    <a:pt x="9" y="104"/>
                  </a:lnTo>
                  <a:close/>
                </a:path>
              </a:pathLst>
            </a:custGeom>
            <a:solidFill>
              <a:srgbClr val="F2CC99"/>
            </a:solidFill>
            <a:ln w="9525">
              <a:noFill/>
              <a:round/>
              <a:headEnd/>
              <a:tailEnd/>
            </a:ln>
          </p:spPr>
          <p:txBody>
            <a:bodyPr/>
            <a:lstStyle/>
            <a:p>
              <a:endParaRPr lang="en-US"/>
            </a:p>
          </p:txBody>
        </p:sp>
        <p:sp>
          <p:nvSpPr>
            <p:cNvPr id="24616" name="Freeform 27"/>
            <p:cNvSpPr>
              <a:spLocks/>
            </p:cNvSpPr>
            <p:nvPr/>
          </p:nvSpPr>
          <p:spPr bwMode="auto">
            <a:xfrm>
              <a:off x="1317" y="2067"/>
              <a:ext cx="778" cy="1166"/>
            </a:xfrm>
            <a:custGeom>
              <a:avLst/>
              <a:gdLst>
                <a:gd name="T0" fmla="*/ 0 w 778"/>
                <a:gd name="T1" fmla="*/ 908 h 1166"/>
                <a:gd name="T2" fmla="*/ 1 w 778"/>
                <a:gd name="T3" fmla="*/ 913 h 1166"/>
                <a:gd name="T4" fmla="*/ 7 w 778"/>
                <a:gd name="T5" fmla="*/ 924 h 1166"/>
                <a:gd name="T6" fmla="*/ 15 w 778"/>
                <a:gd name="T7" fmla="*/ 936 h 1166"/>
                <a:gd name="T8" fmla="*/ 21 w 778"/>
                <a:gd name="T9" fmla="*/ 944 h 1166"/>
                <a:gd name="T10" fmla="*/ 28 w 778"/>
                <a:gd name="T11" fmla="*/ 953 h 1166"/>
                <a:gd name="T12" fmla="*/ 36 w 778"/>
                <a:gd name="T13" fmla="*/ 964 h 1166"/>
                <a:gd name="T14" fmla="*/ 47 w 778"/>
                <a:gd name="T15" fmla="*/ 975 h 1166"/>
                <a:gd name="T16" fmla="*/ 58 w 778"/>
                <a:gd name="T17" fmla="*/ 985 h 1166"/>
                <a:gd name="T18" fmla="*/ 71 w 778"/>
                <a:gd name="T19" fmla="*/ 997 h 1166"/>
                <a:gd name="T20" fmla="*/ 86 w 778"/>
                <a:gd name="T21" fmla="*/ 1009 h 1166"/>
                <a:gd name="T22" fmla="*/ 102 w 778"/>
                <a:gd name="T23" fmla="*/ 1022 h 1166"/>
                <a:gd name="T24" fmla="*/ 122 w 778"/>
                <a:gd name="T25" fmla="*/ 1035 h 1166"/>
                <a:gd name="T26" fmla="*/ 143 w 778"/>
                <a:gd name="T27" fmla="*/ 1047 h 1166"/>
                <a:gd name="T28" fmla="*/ 165 w 778"/>
                <a:gd name="T29" fmla="*/ 1058 h 1166"/>
                <a:gd name="T30" fmla="*/ 189 w 778"/>
                <a:gd name="T31" fmla="*/ 1071 h 1166"/>
                <a:gd name="T32" fmla="*/ 216 w 778"/>
                <a:gd name="T33" fmla="*/ 1082 h 1166"/>
                <a:gd name="T34" fmla="*/ 245 w 778"/>
                <a:gd name="T35" fmla="*/ 1094 h 1166"/>
                <a:gd name="T36" fmla="*/ 276 w 778"/>
                <a:gd name="T37" fmla="*/ 1106 h 1166"/>
                <a:gd name="T38" fmla="*/ 311 w 778"/>
                <a:gd name="T39" fmla="*/ 1115 h 1166"/>
                <a:gd name="T40" fmla="*/ 347 w 778"/>
                <a:gd name="T41" fmla="*/ 1126 h 1166"/>
                <a:gd name="T42" fmla="*/ 386 w 778"/>
                <a:gd name="T43" fmla="*/ 1134 h 1166"/>
                <a:gd name="T44" fmla="*/ 427 w 778"/>
                <a:gd name="T45" fmla="*/ 1142 h 1166"/>
                <a:gd name="T46" fmla="*/ 471 w 778"/>
                <a:gd name="T47" fmla="*/ 1149 h 1166"/>
                <a:gd name="T48" fmla="*/ 520 w 778"/>
                <a:gd name="T49" fmla="*/ 1155 h 1166"/>
                <a:gd name="T50" fmla="*/ 571 w 778"/>
                <a:gd name="T51" fmla="*/ 1159 h 1166"/>
                <a:gd name="T52" fmla="*/ 623 w 778"/>
                <a:gd name="T53" fmla="*/ 1162 h 1166"/>
                <a:gd name="T54" fmla="*/ 679 w 778"/>
                <a:gd name="T55" fmla="*/ 1165 h 1166"/>
                <a:gd name="T56" fmla="*/ 741 w 778"/>
                <a:gd name="T57" fmla="*/ 1166 h 1166"/>
                <a:gd name="T58" fmla="*/ 778 w 778"/>
                <a:gd name="T59" fmla="*/ 1135 h 1166"/>
                <a:gd name="T60" fmla="*/ 770 w 778"/>
                <a:gd name="T61" fmla="*/ 1134 h 1166"/>
                <a:gd name="T62" fmla="*/ 761 w 778"/>
                <a:gd name="T63" fmla="*/ 1134 h 1166"/>
                <a:gd name="T64" fmla="*/ 749 w 778"/>
                <a:gd name="T65" fmla="*/ 1134 h 1166"/>
                <a:gd name="T66" fmla="*/ 734 w 778"/>
                <a:gd name="T67" fmla="*/ 1133 h 1166"/>
                <a:gd name="T68" fmla="*/ 718 w 778"/>
                <a:gd name="T69" fmla="*/ 1133 h 1166"/>
                <a:gd name="T70" fmla="*/ 698 w 778"/>
                <a:gd name="T71" fmla="*/ 1131 h 1166"/>
                <a:gd name="T72" fmla="*/ 675 w 778"/>
                <a:gd name="T73" fmla="*/ 1130 h 1166"/>
                <a:gd name="T74" fmla="*/ 650 w 778"/>
                <a:gd name="T75" fmla="*/ 1129 h 1166"/>
                <a:gd name="T76" fmla="*/ 624 w 778"/>
                <a:gd name="T77" fmla="*/ 1126 h 1166"/>
                <a:gd name="T78" fmla="*/ 597 w 778"/>
                <a:gd name="T79" fmla="*/ 1123 h 1166"/>
                <a:gd name="T80" fmla="*/ 568 w 778"/>
                <a:gd name="T81" fmla="*/ 1121 h 1166"/>
                <a:gd name="T82" fmla="*/ 537 w 778"/>
                <a:gd name="T83" fmla="*/ 1117 h 1166"/>
                <a:gd name="T84" fmla="*/ 506 w 778"/>
                <a:gd name="T85" fmla="*/ 1113 h 1166"/>
                <a:gd name="T86" fmla="*/ 474 w 778"/>
                <a:gd name="T87" fmla="*/ 1106 h 1166"/>
                <a:gd name="T88" fmla="*/ 442 w 778"/>
                <a:gd name="T89" fmla="*/ 1101 h 1166"/>
                <a:gd name="T90" fmla="*/ 407 w 778"/>
                <a:gd name="T91" fmla="*/ 1092 h 1166"/>
                <a:gd name="T92" fmla="*/ 375 w 778"/>
                <a:gd name="T93" fmla="*/ 1084 h 1166"/>
                <a:gd name="T94" fmla="*/ 342 w 778"/>
                <a:gd name="T95" fmla="*/ 1076 h 1166"/>
                <a:gd name="T96" fmla="*/ 308 w 778"/>
                <a:gd name="T97" fmla="*/ 1067 h 1166"/>
                <a:gd name="T98" fmla="*/ 276 w 778"/>
                <a:gd name="T99" fmla="*/ 1056 h 1166"/>
                <a:gd name="T100" fmla="*/ 244 w 778"/>
                <a:gd name="T101" fmla="*/ 1044 h 1166"/>
                <a:gd name="T102" fmla="*/ 212 w 778"/>
                <a:gd name="T103" fmla="*/ 1032 h 1166"/>
                <a:gd name="T104" fmla="*/ 182 w 778"/>
                <a:gd name="T105" fmla="*/ 1019 h 1166"/>
                <a:gd name="T106" fmla="*/ 153 w 778"/>
                <a:gd name="T107" fmla="*/ 1003 h 1166"/>
                <a:gd name="T108" fmla="*/ 126 w 778"/>
                <a:gd name="T109" fmla="*/ 985 h 1166"/>
                <a:gd name="T110" fmla="*/ 100 w 778"/>
                <a:gd name="T111" fmla="*/ 967 h 1166"/>
                <a:gd name="T112" fmla="*/ 78 w 778"/>
                <a:gd name="T113" fmla="*/ 949 h 1166"/>
                <a:gd name="T114" fmla="*/ 55 w 778"/>
                <a:gd name="T115" fmla="*/ 928 h 1166"/>
                <a:gd name="T116" fmla="*/ 36 w 778"/>
                <a:gd name="T117" fmla="*/ 905 h 1166"/>
                <a:gd name="T118" fmla="*/ 19 w 778"/>
                <a:gd name="T119" fmla="*/ 881 h 1166"/>
                <a:gd name="T120" fmla="*/ 7 w 778"/>
                <a:gd name="T121" fmla="*/ 857 h 1166"/>
                <a:gd name="T122" fmla="*/ 16 w 778"/>
                <a:gd name="T123" fmla="*/ 1 h 11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78"/>
                <a:gd name="T187" fmla="*/ 0 h 1166"/>
                <a:gd name="T188" fmla="*/ 778 w 778"/>
                <a:gd name="T189" fmla="*/ 1166 h 116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78" h="1166">
                  <a:moveTo>
                    <a:pt x="16" y="1"/>
                  </a:moveTo>
                  <a:lnTo>
                    <a:pt x="0" y="908"/>
                  </a:lnTo>
                  <a:lnTo>
                    <a:pt x="0" y="910"/>
                  </a:lnTo>
                  <a:lnTo>
                    <a:pt x="1" y="913"/>
                  </a:lnTo>
                  <a:lnTo>
                    <a:pt x="5" y="918"/>
                  </a:lnTo>
                  <a:lnTo>
                    <a:pt x="7" y="924"/>
                  </a:lnTo>
                  <a:lnTo>
                    <a:pt x="12" y="932"/>
                  </a:lnTo>
                  <a:lnTo>
                    <a:pt x="15" y="936"/>
                  </a:lnTo>
                  <a:lnTo>
                    <a:pt x="17" y="940"/>
                  </a:lnTo>
                  <a:lnTo>
                    <a:pt x="21" y="944"/>
                  </a:lnTo>
                  <a:lnTo>
                    <a:pt x="25" y="949"/>
                  </a:lnTo>
                  <a:lnTo>
                    <a:pt x="28" y="953"/>
                  </a:lnTo>
                  <a:lnTo>
                    <a:pt x="32" y="959"/>
                  </a:lnTo>
                  <a:lnTo>
                    <a:pt x="36" y="964"/>
                  </a:lnTo>
                  <a:lnTo>
                    <a:pt x="42" y="969"/>
                  </a:lnTo>
                  <a:lnTo>
                    <a:pt x="47" y="975"/>
                  </a:lnTo>
                  <a:lnTo>
                    <a:pt x="52" y="980"/>
                  </a:lnTo>
                  <a:lnTo>
                    <a:pt x="58" y="985"/>
                  </a:lnTo>
                  <a:lnTo>
                    <a:pt x="66" y="992"/>
                  </a:lnTo>
                  <a:lnTo>
                    <a:pt x="71" y="997"/>
                  </a:lnTo>
                  <a:lnTo>
                    <a:pt x="79" y="1003"/>
                  </a:lnTo>
                  <a:lnTo>
                    <a:pt x="86" y="1009"/>
                  </a:lnTo>
                  <a:lnTo>
                    <a:pt x="95" y="1016"/>
                  </a:lnTo>
                  <a:lnTo>
                    <a:pt x="102" y="1022"/>
                  </a:lnTo>
                  <a:lnTo>
                    <a:pt x="113" y="1028"/>
                  </a:lnTo>
                  <a:lnTo>
                    <a:pt x="122" y="1035"/>
                  </a:lnTo>
                  <a:lnTo>
                    <a:pt x="133" y="1042"/>
                  </a:lnTo>
                  <a:lnTo>
                    <a:pt x="143" y="1047"/>
                  </a:lnTo>
                  <a:lnTo>
                    <a:pt x="154" y="1054"/>
                  </a:lnTo>
                  <a:lnTo>
                    <a:pt x="165" y="1058"/>
                  </a:lnTo>
                  <a:lnTo>
                    <a:pt x="177" y="1064"/>
                  </a:lnTo>
                  <a:lnTo>
                    <a:pt x="189" y="1071"/>
                  </a:lnTo>
                  <a:lnTo>
                    <a:pt x="202" y="1076"/>
                  </a:lnTo>
                  <a:lnTo>
                    <a:pt x="216" y="1082"/>
                  </a:lnTo>
                  <a:lnTo>
                    <a:pt x="230" y="1090"/>
                  </a:lnTo>
                  <a:lnTo>
                    <a:pt x="245" y="1094"/>
                  </a:lnTo>
                  <a:lnTo>
                    <a:pt x="260" y="1101"/>
                  </a:lnTo>
                  <a:lnTo>
                    <a:pt x="276" y="1106"/>
                  </a:lnTo>
                  <a:lnTo>
                    <a:pt x="293" y="1111"/>
                  </a:lnTo>
                  <a:lnTo>
                    <a:pt x="311" y="1115"/>
                  </a:lnTo>
                  <a:lnTo>
                    <a:pt x="328" y="1121"/>
                  </a:lnTo>
                  <a:lnTo>
                    <a:pt x="347" y="1126"/>
                  </a:lnTo>
                  <a:lnTo>
                    <a:pt x="367" y="1130"/>
                  </a:lnTo>
                  <a:lnTo>
                    <a:pt x="386" y="1134"/>
                  </a:lnTo>
                  <a:lnTo>
                    <a:pt x="407" y="1138"/>
                  </a:lnTo>
                  <a:lnTo>
                    <a:pt x="427" y="1142"/>
                  </a:lnTo>
                  <a:lnTo>
                    <a:pt x="450" y="1146"/>
                  </a:lnTo>
                  <a:lnTo>
                    <a:pt x="471" y="1149"/>
                  </a:lnTo>
                  <a:lnTo>
                    <a:pt x="496" y="1153"/>
                  </a:lnTo>
                  <a:lnTo>
                    <a:pt x="520" y="1155"/>
                  </a:lnTo>
                  <a:lnTo>
                    <a:pt x="545" y="1158"/>
                  </a:lnTo>
                  <a:lnTo>
                    <a:pt x="571" y="1159"/>
                  </a:lnTo>
                  <a:lnTo>
                    <a:pt x="596" y="1162"/>
                  </a:lnTo>
                  <a:lnTo>
                    <a:pt x="623" y="1162"/>
                  </a:lnTo>
                  <a:lnTo>
                    <a:pt x="652" y="1165"/>
                  </a:lnTo>
                  <a:lnTo>
                    <a:pt x="679" y="1165"/>
                  </a:lnTo>
                  <a:lnTo>
                    <a:pt x="710" y="1166"/>
                  </a:lnTo>
                  <a:lnTo>
                    <a:pt x="741" y="1166"/>
                  </a:lnTo>
                  <a:lnTo>
                    <a:pt x="771" y="1166"/>
                  </a:lnTo>
                  <a:lnTo>
                    <a:pt x="778" y="1135"/>
                  </a:lnTo>
                  <a:lnTo>
                    <a:pt x="775" y="1134"/>
                  </a:lnTo>
                  <a:lnTo>
                    <a:pt x="770" y="1134"/>
                  </a:lnTo>
                  <a:lnTo>
                    <a:pt x="765" y="1134"/>
                  </a:lnTo>
                  <a:lnTo>
                    <a:pt x="761" y="1134"/>
                  </a:lnTo>
                  <a:lnTo>
                    <a:pt x="755" y="1134"/>
                  </a:lnTo>
                  <a:lnTo>
                    <a:pt x="749" y="1134"/>
                  </a:lnTo>
                  <a:lnTo>
                    <a:pt x="742" y="1133"/>
                  </a:lnTo>
                  <a:lnTo>
                    <a:pt x="734" y="1133"/>
                  </a:lnTo>
                  <a:lnTo>
                    <a:pt x="726" y="1133"/>
                  </a:lnTo>
                  <a:lnTo>
                    <a:pt x="718" y="1133"/>
                  </a:lnTo>
                  <a:lnTo>
                    <a:pt x="707" y="1131"/>
                  </a:lnTo>
                  <a:lnTo>
                    <a:pt x="698" y="1131"/>
                  </a:lnTo>
                  <a:lnTo>
                    <a:pt x="686" y="1130"/>
                  </a:lnTo>
                  <a:lnTo>
                    <a:pt x="675" y="1130"/>
                  </a:lnTo>
                  <a:lnTo>
                    <a:pt x="663" y="1129"/>
                  </a:lnTo>
                  <a:lnTo>
                    <a:pt x="650" y="1129"/>
                  </a:lnTo>
                  <a:lnTo>
                    <a:pt x="637" y="1126"/>
                  </a:lnTo>
                  <a:lnTo>
                    <a:pt x="624" y="1126"/>
                  </a:lnTo>
                  <a:lnTo>
                    <a:pt x="611" y="1123"/>
                  </a:lnTo>
                  <a:lnTo>
                    <a:pt x="597" y="1123"/>
                  </a:lnTo>
                  <a:lnTo>
                    <a:pt x="583" y="1121"/>
                  </a:lnTo>
                  <a:lnTo>
                    <a:pt x="568" y="1121"/>
                  </a:lnTo>
                  <a:lnTo>
                    <a:pt x="552" y="1118"/>
                  </a:lnTo>
                  <a:lnTo>
                    <a:pt x="537" y="1117"/>
                  </a:lnTo>
                  <a:lnTo>
                    <a:pt x="521" y="1114"/>
                  </a:lnTo>
                  <a:lnTo>
                    <a:pt x="506" y="1113"/>
                  </a:lnTo>
                  <a:lnTo>
                    <a:pt x="490" y="1109"/>
                  </a:lnTo>
                  <a:lnTo>
                    <a:pt x="474" y="1106"/>
                  </a:lnTo>
                  <a:lnTo>
                    <a:pt x="458" y="1103"/>
                  </a:lnTo>
                  <a:lnTo>
                    <a:pt x="442" y="1101"/>
                  </a:lnTo>
                  <a:lnTo>
                    <a:pt x="425" y="1097"/>
                  </a:lnTo>
                  <a:lnTo>
                    <a:pt x="407" y="1092"/>
                  </a:lnTo>
                  <a:lnTo>
                    <a:pt x="391" y="1088"/>
                  </a:lnTo>
                  <a:lnTo>
                    <a:pt x="375" y="1084"/>
                  </a:lnTo>
                  <a:lnTo>
                    <a:pt x="358" y="1080"/>
                  </a:lnTo>
                  <a:lnTo>
                    <a:pt x="342" y="1076"/>
                  </a:lnTo>
                  <a:lnTo>
                    <a:pt x="324" y="1071"/>
                  </a:lnTo>
                  <a:lnTo>
                    <a:pt x="308" y="1067"/>
                  </a:lnTo>
                  <a:lnTo>
                    <a:pt x="292" y="1062"/>
                  </a:lnTo>
                  <a:lnTo>
                    <a:pt x="276" y="1056"/>
                  </a:lnTo>
                  <a:lnTo>
                    <a:pt x="259" y="1051"/>
                  </a:lnTo>
                  <a:lnTo>
                    <a:pt x="244" y="1044"/>
                  </a:lnTo>
                  <a:lnTo>
                    <a:pt x="228" y="1038"/>
                  </a:lnTo>
                  <a:lnTo>
                    <a:pt x="212" y="1032"/>
                  </a:lnTo>
                  <a:lnTo>
                    <a:pt x="197" y="1026"/>
                  </a:lnTo>
                  <a:lnTo>
                    <a:pt x="182" y="1019"/>
                  </a:lnTo>
                  <a:lnTo>
                    <a:pt x="167" y="1009"/>
                  </a:lnTo>
                  <a:lnTo>
                    <a:pt x="153" y="1003"/>
                  </a:lnTo>
                  <a:lnTo>
                    <a:pt x="138" y="993"/>
                  </a:lnTo>
                  <a:lnTo>
                    <a:pt x="126" y="985"/>
                  </a:lnTo>
                  <a:lnTo>
                    <a:pt x="113" y="976"/>
                  </a:lnTo>
                  <a:lnTo>
                    <a:pt x="100" y="967"/>
                  </a:lnTo>
                  <a:lnTo>
                    <a:pt x="88" y="957"/>
                  </a:lnTo>
                  <a:lnTo>
                    <a:pt x="78" y="949"/>
                  </a:lnTo>
                  <a:lnTo>
                    <a:pt x="66" y="937"/>
                  </a:lnTo>
                  <a:lnTo>
                    <a:pt x="55" y="928"/>
                  </a:lnTo>
                  <a:lnTo>
                    <a:pt x="44" y="916"/>
                  </a:lnTo>
                  <a:lnTo>
                    <a:pt x="36" y="905"/>
                  </a:lnTo>
                  <a:lnTo>
                    <a:pt x="27" y="893"/>
                  </a:lnTo>
                  <a:lnTo>
                    <a:pt x="19" y="881"/>
                  </a:lnTo>
                  <a:lnTo>
                    <a:pt x="12" y="869"/>
                  </a:lnTo>
                  <a:lnTo>
                    <a:pt x="7" y="857"/>
                  </a:lnTo>
                  <a:lnTo>
                    <a:pt x="82" y="0"/>
                  </a:lnTo>
                  <a:lnTo>
                    <a:pt x="16" y="1"/>
                  </a:lnTo>
                  <a:close/>
                </a:path>
              </a:pathLst>
            </a:custGeom>
            <a:solidFill>
              <a:schemeClr val="hlink"/>
            </a:solidFill>
            <a:ln w="9525">
              <a:noFill/>
              <a:round/>
              <a:headEnd/>
              <a:tailEnd/>
            </a:ln>
          </p:spPr>
          <p:txBody>
            <a:bodyPr/>
            <a:lstStyle/>
            <a:p>
              <a:endParaRPr lang="en-US"/>
            </a:p>
          </p:txBody>
        </p:sp>
        <p:sp>
          <p:nvSpPr>
            <p:cNvPr id="24617" name="Freeform 28"/>
            <p:cNvSpPr>
              <a:spLocks/>
            </p:cNvSpPr>
            <p:nvPr/>
          </p:nvSpPr>
          <p:spPr bwMode="auto">
            <a:xfrm>
              <a:off x="1302" y="2246"/>
              <a:ext cx="249" cy="885"/>
            </a:xfrm>
            <a:custGeom>
              <a:avLst/>
              <a:gdLst>
                <a:gd name="T0" fmla="*/ 77 w 249"/>
                <a:gd name="T1" fmla="*/ 2 h 885"/>
                <a:gd name="T2" fmla="*/ 83 w 249"/>
                <a:gd name="T3" fmla="*/ 12 h 885"/>
                <a:gd name="T4" fmla="*/ 93 w 249"/>
                <a:gd name="T5" fmla="*/ 26 h 885"/>
                <a:gd name="T6" fmla="*/ 99 w 249"/>
                <a:gd name="T7" fmla="*/ 38 h 885"/>
                <a:gd name="T8" fmla="*/ 103 w 249"/>
                <a:gd name="T9" fmla="*/ 47 h 885"/>
                <a:gd name="T10" fmla="*/ 109 w 249"/>
                <a:gd name="T11" fmla="*/ 56 h 885"/>
                <a:gd name="T12" fmla="*/ 114 w 249"/>
                <a:gd name="T13" fmla="*/ 68 h 885"/>
                <a:gd name="T14" fmla="*/ 119 w 249"/>
                <a:gd name="T15" fmla="*/ 79 h 885"/>
                <a:gd name="T16" fmla="*/ 126 w 249"/>
                <a:gd name="T17" fmla="*/ 93 h 885"/>
                <a:gd name="T18" fmla="*/ 132 w 249"/>
                <a:gd name="T19" fmla="*/ 106 h 885"/>
                <a:gd name="T20" fmla="*/ 137 w 249"/>
                <a:gd name="T21" fmla="*/ 121 h 885"/>
                <a:gd name="T22" fmla="*/ 144 w 249"/>
                <a:gd name="T23" fmla="*/ 135 h 885"/>
                <a:gd name="T24" fmla="*/ 149 w 249"/>
                <a:gd name="T25" fmla="*/ 150 h 885"/>
                <a:gd name="T26" fmla="*/ 153 w 249"/>
                <a:gd name="T27" fmla="*/ 166 h 885"/>
                <a:gd name="T28" fmla="*/ 158 w 249"/>
                <a:gd name="T29" fmla="*/ 184 h 885"/>
                <a:gd name="T30" fmla="*/ 164 w 249"/>
                <a:gd name="T31" fmla="*/ 201 h 885"/>
                <a:gd name="T32" fmla="*/ 168 w 249"/>
                <a:gd name="T33" fmla="*/ 218 h 885"/>
                <a:gd name="T34" fmla="*/ 172 w 249"/>
                <a:gd name="T35" fmla="*/ 237 h 885"/>
                <a:gd name="T36" fmla="*/ 176 w 249"/>
                <a:gd name="T37" fmla="*/ 257 h 885"/>
                <a:gd name="T38" fmla="*/ 178 w 249"/>
                <a:gd name="T39" fmla="*/ 276 h 885"/>
                <a:gd name="T40" fmla="*/ 181 w 249"/>
                <a:gd name="T41" fmla="*/ 295 h 885"/>
                <a:gd name="T42" fmla="*/ 182 w 249"/>
                <a:gd name="T43" fmla="*/ 316 h 885"/>
                <a:gd name="T44" fmla="*/ 182 w 249"/>
                <a:gd name="T45" fmla="*/ 336 h 885"/>
                <a:gd name="T46" fmla="*/ 182 w 249"/>
                <a:gd name="T47" fmla="*/ 356 h 885"/>
                <a:gd name="T48" fmla="*/ 182 w 249"/>
                <a:gd name="T49" fmla="*/ 378 h 885"/>
                <a:gd name="T50" fmla="*/ 181 w 249"/>
                <a:gd name="T51" fmla="*/ 399 h 885"/>
                <a:gd name="T52" fmla="*/ 178 w 249"/>
                <a:gd name="T53" fmla="*/ 421 h 885"/>
                <a:gd name="T54" fmla="*/ 176 w 249"/>
                <a:gd name="T55" fmla="*/ 443 h 885"/>
                <a:gd name="T56" fmla="*/ 172 w 249"/>
                <a:gd name="T57" fmla="*/ 464 h 885"/>
                <a:gd name="T58" fmla="*/ 169 w 249"/>
                <a:gd name="T59" fmla="*/ 482 h 885"/>
                <a:gd name="T60" fmla="*/ 166 w 249"/>
                <a:gd name="T61" fmla="*/ 502 h 885"/>
                <a:gd name="T62" fmla="*/ 165 w 249"/>
                <a:gd name="T63" fmla="*/ 520 h 885"/>
                <a:gd name="T64" fmla="*/ 162 w 249"/>
                <a:gd name="T65" fmla="*/ 536 h 885"/>
                <a:gd name="T66" fmla="*/ 160 w 249"/>
                <a:gd name="T67" fmla="*/ 552 h 885"/>
                <a:gd name="T68" fmla="*/ 160 w 249"/>
                <a:gd name="T69" fmla="*/ 567 h 885"/>
                <a:gd name="T70" fmla="*/ 158 w 249"/>
                <a:gd name="T71" fmla="*/ 581 h 885"/>
                <a:gd name="T72" fmla="*/ 158 w 249"/>
                <a:gd name="T73" fmla="*/ 593 h 885"/>
                <a:gd name="T74" fmla="*/ 158 w 249"/>
                <a:gd name="T75" fmla="*/ 607 h 885"/>
                <a:gd name="T76" fmla="*/ 158 w 249"/>
                <a:gd name="T77" fmla="*/ 618 h 885"/>
                <a:gd name="T78" fmla="*/ 158 w 249"/>
                <a:gd name="T79" fmla="*/ 630 h 885"/>
                <a:gd name="T80" fmla="*/ 160 w 249"/>
                <a:gd name="T81" fmla="*/ 639 h 885"/>
                <a:gd name="T82" fmla="*/ 160 w 249"/>
                <a:gd name="T83" fmla="*/ 648 h 885"/>
                <a:gd name="T84" fmla="*/ 162 w 249"/>
                <a:gd name="T85" fmla="*/ 658 h 885"/>
                <a:gd name="T86" fmla="*/ 166 w 249"/>
                <a:gd name="T87" fmla="*/ 670 h 885"/>
                <a:gd name="T88" fmla="*/ 172 w 249"/>
                <a:gd name="T89" fmla="*/ 683 h 885"/>
                <a:gd name="T90" fmla="*/ 178 w 249"/>
                <a:gd name="T91" fmla="*/ 695 h 885"/>
                <a:gd name="T92" fmla="*/ 188 w 249"/>
                <a:gd name="T93" fmla="*/ 705 h 885"/>
                <a:gd name="T94" fmla="*/ 199 w 249"/>
                <a:gd name="T95" fmla="*/ 713 h 885"/>
                <a:gd name="T96" fmla="*/ 209 w 249"/>
                <a:gd name="T97" fmla="*/ 718 h 885"/>
                <a:gd name="T98" fmla="*/ 224 w 249"/>
                <a:gd name="T99" fmla="*/ 723 h 885"/>
                <a:gd name="T100" fmla="*/ 240 w 249"/>
                <a:gd name="T101" fmla="*/ 727 h 885"/>
                <a:gd name="T102" fmla="*/ 231 w 249"/>
                <a:gd name="T103" fmla="*/ 885 h 885"/>
                <a:gd name="T104" fmla="*/ 0 w 249"/>
                <a:gd name="T105" fmla="*/ 631 h 885"/>
                <a:gd name="T106" fmla="*/ 77 w 249"/>
                <a:gd name="T107" fmla="*/ 0 h 8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49"/>
                <a:gd name="T163" fmla="*/ 0 h 885"/>
                <a:gd name="T164" fmla="*/ 249 w 249"/>
                <a:gd name="T165" fmla="*/ 885 h 88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49" h="885">
                  <a:moveTo>
                    <a:pt x="77" y="0"/>
                  </a:moveTo>
                  <a:lnTo>
                    <a:pt x="77" y="2"/>
                  </a:lnTo>
                  <a:lnTo>
                    <a:pt x="81" y="8"/>
                  </a:lnTo>
                  <a:lnTo>
                    <a:pt x="83" y="12"/>
                  </a:lnTo>
                  <a:lnTo>
                    <a:pt x="87" y="19"/>
                  </a:lnTo>
                  <a:lnTo>
                    <a:pt x="93" y="26"/>
                  </a:lnTo>
                  <a:lnTo>
                    <a:pt x="97" y="35"/>
                  </a:lnTo>
                  <a:lnTo>
                    <a:pt x="99" y="38"/>
                  </a:lnTo>
                  <a:lnTo>
                    <a:pt x="101" y="42"/>
                  </a:lnTo>
                  <a:lnTo>
                    <a:pt x="103" y="47"/>
                  </a:lnTo>
                  <a:lnTo>
                    <a:pt x="106" y="52"/>
                  </a:lnTo>
                  <a:lnTo>
                    <a:pt x="109" y="56"/>
                  </a:lnTo>
                  <a:lnTo>
                    <a:pt x="111" y="62"/>
                  </a:lnTo>
                  <a:lnTo>
                    <a:pt x="114" y="68"/>
                  </a:lnTo>
                  <a:lnTo>
                    <a:pt x="117" y="75"/>
                  </a:lnTo>
                  <a:lnTo>
                    <a:pt x="119" y="79"/>
                  </a:lnTo>
                  <a:lnTo>
                    <a:pt x="122" y="87"/>
                  </a:lnTo>
                  <a:lnTo>
                    <a:pt x="126" y="93"/>
                  </a:lnTo>
                  <a:lnTo>
                    <a:pt x="129" y="101"/>
                  </a:lnTo>
                  <a:lnTo>
                    <a:pt x="132" y="106"/>
                  </a:lnTo>
                  <a:lnTo>
                    <a:pt x="134" y="114"/>
                  </a:lnTo>
                  <a:lnTo>
                    <a:pt x="137" y="121"/>
                  </a:lnTo>
                  <a:lnTo>
                    <a:pt x="141" y="129"/>
                  </a:lnTo>
                  <a:lnTo>
                    <a:pt x="144" y="135"/>
                  </a:lnTo>
                  <a:lnTo>
                    <a:pt x="146" y="143"/>
                  </a:lnTo>
                  <a:lnTo>
                    <a:pt x="149" y="150"/>
                  </a:lnTo>
                  <a:lnTo>
                    <a:pt x="152" y="160"/>
                  </a:lnTo>
                  <a:lnTo>
                    <a:pt x="153" y="166"/>
                  </a:lnTo>
                  <a:lnTo>
                    <a:pt x="156" y="176"/>
                  </a:lnTo>
                  <a:lnTo>
                    <a:pt x="158" y="184"/>
                  </a:lnTo>
                  <a:lnTo>
                    <a:pt x="162" y="193"/>
                  </a:lnTo>
                  <a:lnTo>
                    <a:pt x="164" y="201"/>
                  </a:lnTo>
                  <a:lnTo>
                    <a:pt x="166" y="210"/>
                  </a:lnTo>
                  <a:lnTo>
                    <a:pt x="168" y="218"/>
                  </a:lnTo>
                  <a:lnTo>
                    <a:pt x="170" y="228"/>
                  </a:lnTo>
                  <a:lnTo>
                    <a:pt x="172" y="237"/>
                  </a:lnTo>
                  <a:lnTo>
                    <a:pt x="174" y="247"/>
                  </a:lnTo>
                  <a:lnTo>
                    <a:pt x="176" y="257"/>
                  </a:lnTo>
                  <a:lnTo>
                    <a:pt x="178" y="267"/>
                  </a:lnTo>
                  <a:lnTo>
                    <a:pt x="178" y="276"/>
                  </a:lnTo>
                  <a:lnTo>
                    <a:pt x="180" y="285"/>
                  </a:lnTo>
                  <a:lnTo>
                    <a:pt x="181" y="295"/>
                  </a:lnTo>
                  <a:lnTo>
                    <a:pt x="182" y="306"/>
                  </a:lnTo>
                  <a:lnTo>
                    <a:pt x="182" y="316"/>
                  </a:lnTo>
                  <a:lnTo>
                    <a:pt x="182" y="326"/>
                  </a:lnTo>
                  <a:lnTo>
                    <a:pt x="182" y="336"/>
                  </a:lnTo>
                  <a:lnTo>
                    <a:pt x="184" y="347"/>
                  </a:lnTo>
                  <a:lnTo>
                    <a:pt x="182" y="356"/>
                  </a:lnTo>
                  <a:lnTo>
                    <a:pt x="182" y="367"/>
                  </a:lnTo>
                  <a:lnTo>
                    <a:pt x="182" y="378"/>
                  </a:lnTo>
                  <a:lnTo>
                    <a:pt x="182" y="389"/>
                  </a:lnTo>
                  <a:lnTo>
                    <a:pt x="181" y="399"/>
                  </a:lnTo>
                  <a:lnTo>
                    <a:pt x="180" y="410"/>
                  </a:lnTo>
                  <a:lnTo>
                    <a:pt x="178" y="421"/>
                  </a:lnTo>
                  <a:lnTo>
                    <a:pt x="178" y="433"/>
                  </a:lnTo>
                  <a:lnTo>
                    <a:pt x="176" y="443"/>
                  </a:lnTo>
                  <a:lnTo>
                    <a:pt x="174" y="453"/>
                  </a:lnTo>
                  <a:lnTo>
                    <a:pt x="172" y="464"/>
                  </a:lnTo>
                  <a:lnTo>
                    <a:pt x="170" y="473"/>
                  </a:lnTo>
                  <a:lnTo>
                    <a:pt x="169" y="482"/>
                  </a:lnTo>
                  <a:lnTo>
                    <a:pt x="168" y="493"/>
                  </a:lnTo>
                  <a:lnTo>
                    <a:pt x="166" y="502"/>
                  </a:lnTo>
                  <a:lnTo>
                    <a:pt x="166" y="510"/>
                  </a:lnTo>
                  <a:lnTo>
                    <a:pt x="165" y="520"/>
                  </a:lnTo>
                  <a:lnTo>
                    <a:pt x="164" y="528"/>
                  </a:lnTo>
                  <a:lnTo>
                    <a:pt x="162" y="536"/>
                  </a:lnTo>
                  <a:lnTo>
                    <a:pt x="161" y="544"/>
                  </a:lnTo>
                  <a:lnTo>
                    <a:pt x="160" y="552"/>
                  </a:lnTo>
                  <a:lnTo>
                    <a:pt x="160" y="559"/>
                  </a:lnTo>
                  <a:lnTo>
                    <a:pt x="160" y="567"/>
                  </a:lnTo>
                  <a:lnTo>
                    <a:pt x="160" y="575"/>
                  </a:lnTo>
                  <a:lnTo>
                    <a:pt x="158" y="581"/>
                  </a:lnTo>
                  <a:lnTo>
                    <a:pt x="158" y="588"/>
                  </a:lnTo>
                  <a:lnTo>
                    <a:pt x="158" y="593"/>
                  </a:lnTo>
                  <a:lnTo>
                    <a:pt x="158" y="600"/>
                  </a:lnTo>
                  <a:lnTo>
                    <a:pt x="158" y="607"/>
                  </a:lnTo>
                  <a:lnTo>
                    <a:pt x="158" y="612"/>
                  </a:lnTo>
                  <a:lnTo>
                    <a:pt x="158" y="618"/>
                  </a:lnTo>
                  <a:lnTo>
                    <a:pt x="158" y="624"/>
                  </a:lnTo>
                  <a:lnTo>
                    <a:pt x="158" y="630"/>
                  </a:lnTo>
                  <a:lnTo>
                    <a:pt x="158" y="634"/>
                  </a:lnTo>
                  <a:lnTo>
                    <a:pt x="160" y="639"/>
                  </a:lnTo>
                  <a:lnTo>
                    <a:pt x="160" y="644"/>
                  </a:lnTo>
                  <a:lnTo>
                    <a:pt x="160" y="648"/>
                  </a:lnTo>
                  <a:lnTo>
                    <a:pt x="162" y="654"/>
                  </a:lnTo>
                  <a:lnTo>
                    <a:pt x="162" y="658"/>
                  </a:lnTo>
                  <a:lnTo>
                    <a:pt x="165" y="663"/>
                  </a:lnTo>
                  <a:lnTo>
                    <a:pt x="166" y="670"/>
                  </a:lnTo>
                  <a:lnTo>
                    <a:pt x="169" y="676"/>
                  </a:lnTo>
                  <a:lnTo>
                    <a:pt x="172" y="683"/>
                  </a:lnTo>
                  <a:lnTo>
                    <a:pt x="174" y="690"/>
                  </a:lnTo>
                  <a:lnTo>
                    <a:pt x="178" y="695"/>
                  </a:lnTo>
                  <a:lnTo>
                    <a:pt x="182" y="701"/>
                  </a:lnTo>
                  <a:lnTo>
                    <a:pt x="188" y="705"/>
                  </a:lnTo>
                  <a:lnTo>
                    <a:pt x="193" y="710"/>
                  </a:lnTo>
                  <a:lnTo>
                    <a:pt x="199" y="713"/>
                  </a:lnTo>
                  <a:lnTo>
                    <a:pt x="204" y="715"/>
                  </a:lnTo>
                  <a:lnTo>
                    <a:pt x="209" y="718"/>
                  </a:lnTo>
                  <a:lnTo>
                    <a:pt x="217" y="722"/>
                  </a:lnTo>
                  <a:lnTo>
                    <a:pt x="224" y="723"/>
                  </a:lnTo>
                  <a:lnTo>
                    <a:pt x="232" y="726"/>
                  </a:lnTo>
                  <a:lnTo>
                    <a:pt x="240" y="727"/>
                  </a:lnTo>
                  <a:lnTo>
                    <a:pt x="249" y="729"/>
                  </a:lnTo>
                  <a:lnTo>
                    <a:pt x="231" y="885"/>
                  </a:lnTo>
                  <a:lnTo>
                    <a:pt x="26" y="734"/>
                  </a:lnTo>
                  <a:lnTo>
                    <a:pt x="0" y="631"/>
                  </a:lnTo>
                  <a:lnTo>
                    <a:pt x="77" y="0"/>
                  </a:lnTo>
                  <a:close/>
                </a:path>
              </a:pathLst>
            </a:custGeom>
            <a:solidFill>
              <a:schemeClr val="hlink"/>
            </a:solidFill>
            <a:ln w="9525">
              <a:noFill/>
              <a:round/>
              <a:headEnd/>
              <a:tailEnd/>
            </a:ln>
          </p:spPr>
          <p:txBody>
            <a:bodyPr/>
            <a:lstStyle/>
            <a:p>
              <a:endParaRPr lang="en-US"/>
            </a:p>
          </p:txBody>
        </p:sp>
        <p:sp>
          <p:nvSpPr>
            <p:cNvPr id="24618" name="Freeform 29"/>
            <p:cNvSpPr>
              <a:spLocks/>
            </p:cNvSpPr>
            <p:nvPr/>
          </p:nvSpPr>
          <p:spPr bwMode="auto">
            <a:xfrm>
              <a:off x="1396" y="2060"/>
              <a:ext cx="1025" cy="1169"/>
            </a:xfrm>
            <a:custGeom>
              <a:avLst/>
              <a:gdLst>
                <a:gd name="T0" fmla="*/ 213 w 1025"/>
                <a:gd name="T1" fmla="*/ 838 h 1169"/>
                <a:gd name="T2" fmla="*/ 216 w 1025"/>
                <a:gd name="T3" fmla="*/ 844 h 1169"/>
                <a:gd name="T4" fmla="*/ 220 w 1025"/>
                <a:gd name="T5" fmla="*/ 850 h 1169"/>
                <a:gd name="T6" fmla="*/ 226 w 1025"/>
                <a:gd name="T7" fmla="*/ 860 h 1169"/>
                <a:gd name="T8" fmla="*/ 234 w 1025"/>
                <a:gd name="T9" fmla="*/ 869 h 1169"/>
                <a:gd name="T10" fmla="*/ 246 w 1025"/>
                <a:gd name="T11" fmla="*/ 883 h 1169"/>
                <a:gd name="T12" fmla="*/ 261 w 1025"/>
                <a:gd name="T13" fmla="*/ 895 h 1169"/>
                <a:gd name="T14" fmla="*/ 269 w 1025"/>
                <a:gd name="T15" fmla="*/ 903 h 1169"/>
                <a:gd name="T16" fmla="*/ 280 w 1025"/>
                <a:gd name="T17" fmla="*/ 911 h 1169"/>
                <a:gd name="T18" fmla="*/ 289 w 1025"/>
                <a:gd name="T19" fmla="*/ 917 h 1169"/>
                <a:gd name="T20" fmla="*/ 301 w 1025"/>
                <a:gd name="T21" fmla="*/ 924 h 1169"/>
                <a:gd name="T22" fmla="*/ 312 w 1025"/>
                <a:gd name="T23" fmla="*/ 931 h 1169"/>
                <a:gd name="T24" fmla="*/ 327 w 1025"/>
                <a:gd name="T25" fmla="*/ 939 h 1169"/>
                <a:gd name="T26" fmla="*/ 340 w 1025"/>
                <a:gd name="T27" fmla="*/ 945 h 1169"/>
                <a:gd name="T28" fmla="*/ 356 w 1025"/>
                <a:gd name="T29" fmla="*/ 954 h 1169"/>
                <a:gd name="T30" fmla="*/ 374 w 1025"/>
                <a:gd name="T31" fmla="*/ 960 h 1169"/>
                <a:gd name="T32" fmla="*/ 392 w 1025"/>
                <a:gd name="T33" fmla="*/ 967 h 1169"/>
                <a:gd name="T34" fmla="*/ 410 w 1025"/>
                <a:gd name="T35" fmla="*/ 972 h 1169"/>
                <a:gd name="T36" fmla="*/ 431 w 1025"/>
                <a:gd name="T37" fmla="*/ 978 h 1169"/>
                <a:gd name="T38" fmla="*/ 453 w 1025"/>
                <a:gd name="T39" fmla="*/ 984 h 1169"/>
                <a:gd name="T40" fmla="*/ 475 w 1025"/>
                <a:gd name="T41" fmla="*/ 990 h 1169"/>
                <a:gd name="T42" fmla="*/ 501 w 1025"/>
                <a:gd name="T43" fmla="*/ 995 h 1169"/>
                <a:gd name="T44" fmla="*/ 526 w 1025"/>
                <a:gd name="T45" fmla="*/ 1000 h 1169"/>
                <a:gd name="T46" fmla="*/ 554 w 1025"/>
                <a:gd name="T47" fmla="*/ 1003 h 1169"/>
                <a:gd name="T48" fmla="*/ 584 w 1025"/>
                <a:gd name="T49" fmla="*/ 1008 h 1169"/>
                <a:gd name="T50" fmla="*/ 1025 w 1025"/>
                <a:gd name="T51" fmla="*/ 1113 h 1169"/>
                <a:gd name="T52" fmla="*/ 580 w 1025"/>
                <a:gd name="T53" fmla="*/ 960 h 1169"/>
                <a:gd name="T54" fmla="*/ 573 w 1025"/>
                <a:gd name="T55" fmla="*/ 960 h 1169"/>
                <a:gd name="T56" fmla="*/ 563 w 1025"/>
                <a:gd name="T57" fmla="*/ 959 h 1169"/>
                <a:gd name="T58" fmla="*/ 548 w 1025"/>
                <a:gd name="T59" fmla="*/ 958 h 1169"/>
                <a:gd name="T60" fmla="*/ 533 w 1025"/>
                <a:gd name="T61" fmla="*/ 955 h 1169"/>
                <a:gd name="T62" fmla="*/ 522 w 1025"/>
                <a:gd name="T63" fmla="*/ 954 h 1169"/>
                <a:gd name="T64" fmla="*/ 512 w 1025"/>
                <a:gd name="T65" fmla="*/ 951 h 1169"/>
                <a:gd name="T66" fmla="*/ 500 w 1025"/>
                <a:gd name="T67" fmla="*/ 950 h 1169"/>
                <a:gd name="T68" fmla="*/ 488 w 1025"/>
                <a:gd name="T69" fmla="*/ 947 h 1169"/>
                <a:gd name="T70" fmla="*/ 474 w 1025"/>
                <a:gd name="T71" fmla="*/ 944 h 1169"/>
                <a:gd name="T72" fmla="*/ 462 w 1025"/>
                <a:gd name="T73" fmla="*/ 943 h 1169"/>
                <a:gd name="T74" fmla="*/ 449 w 1025"/>
                <a:gd name="T75" fmla="*/ 939 h 1169"/>
                <a:gd name="T76" fmla="*/ 435 w 1025"/>
                <a:gd name="T77" fmla="*/ 935 h 1169"/>
                <a:gd name="T78" fmla="*/ 421 w 1025"/>
                <a:gd name="T79" fmla="*/ 931 h 1169"/>
                <a:gd name="T80" fmla="*/ 406 w 1025"/>
                <a:gd name="T81" fmla="*/ 927 h 1169"/>
                <a:gd name="T82" fmla="*/ 392 w 1025"/>
                <a:gd name="T83" fmla="*/ 921 h 1169"/>
                <a:gd name="T84" fmla="*/ 378 w 1025"/>
                <a:gd name="T85" fmla="*/ 915 h 1169"/>
                <a:gd name="T86" fmla="*/ 364 w 1025"/>
                <a:gd name="T87" fmla="*/ 909 h 1169"/>
                <a:gd name="T88" fmla="*/ 351 w 1025"/>
                <a:gd name="T89" fmla="*/ 903 h 1169"/>
                <a:gd name="T90" fmla="*/ 339 w 1025"/>
                <a:gd name="T91" fmla="*/ 896 h 1169"/>
                <a:gd name="T92" fmla="*/ 327 w 1025"/>
                <a:gd name="T93" fmla="*/ 888 h 1169"/>
                <a:gd name="T94" fmla="*/ 315 w 1025"/>
                <a:gd name="T95" fmla="*/ 880 h 1169"/>
                <a:gd name="T96" fmla="*/ 304 w 1025"/>
                <a:gd name="T97" fmla="*/ 870 h 1169"/>
                <a:gd name="T98" fmla="*/ 293 w 1025"/>
                <a:gd name="T99" fmla="*/ 861 h 1169"/>
                <a:gd name="T100" fmla="*/ 284 w 1025"/>
                <a:gd name="T101" fmla="*/ 852 h 1169"/>
                <a:gd name="T102" fmla="*/ 275 w 1025"/>
                <a:gd name="T103" fmla="*/ 840 h 1169"/>
                <a:gd name="T104" fmla="*/ 268 w 1025"/>
                <a:gd name="T105" fmla="*/ 829 h 1169"/>
                <a:gd name="T106" fmla="*/ 261 w 1025"/>
                <a:gd name="T107" fmla="*/ 817 h 1169"/>
                <a:gd name="T108" fmla="*/ 43 w 1025"/>
                <a:gd name="T109" fmla="*/ 0 h 1169"/>
                <a:gd name="T110" fmla="*/ 0 w 1025"/>
                <a:gd name="T111" fmla="*/ 4 h 116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25"/>
                <a:gd name="T169" fmla="*/ 0 h 1169"/>
                <a:gd name="T170" fmla="*/ 1025 w 1025"/>
                <a:gd name="T171" fmla="*/ 1169 h 116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25" h="1169">
                  <a:moveTo>
                    <a:pt x="0" y="4"/>
                  </a:moveTo>
                  <a:lnTo>
                    <a:pt x="213" y="838"/>
                  </a:lnTo>
                  <a:lnTo>
                    <a:pt x="213" y="840"/>
                  </a:lnTo>
                  <a:lnTo>
                    <a:pt x="216" y="844"/>
                  </a:lnTo>
                  <a:lnTo>
                    <a:pt x="217" y="846"/>
                  </a:lnTo>
                  <a:lnTo>
                    <a:pt x="220" y="850"/>
                  </a:lnTo>
                  <a:lnTo>
                    <a:pt x="222" y="854"/>
                  </a:lnTo>
                  <a:lnTo>
                    <a:pt x="226" y="860"/>
                  </a:lnTo>
                  <a:lnTo>
                    <a:pt x="229" y="865"/>
                  </a:lnTo>
                  <a:lnTo>
                    <a:pt x="234" y="869"/>
                  </a:lnTo>
                  <a:lnTo>
                    <a:pt x="240" y="876"/>
                  </a:lnTo>
                  <a:lnTo>
                    <a:pt x="246" y="883"/>
                  </a:lnTo>
                  <a:lnTo>
                    <a:pt x="253" y="888"/>
                  </a:lnTo>
                  <a:lnTo>
                    <a:pt x="261" y="895"/>
                  </a:lnTo>
                  <a:lnTo>
                    <a:pt x="265" y="899"/>
                  </a:lnTo>
                  <a:lnTo>
                    <a:pt x="269" y="903"/>
                  </a:lnTo>
                  <a:lnTo>
                    <a:pt x="275" y="905"/>
                  </a:lnTo>
                  <a:lnTo>
                    <a:pt x="280" y="911"/>
                  </a:lnTo>
                  <a:lnTo>
                    <a:pt x="284" y="912"/>
                  </a:lnTo>
                  <a:lnTo>
                    <a:pt x="289" y="917"/>
                  </a:lnTo>
                  <a:lnTo>
                    <a:pt x="295" y="920"/>
                  </a:lnTo>
                  <a:lnTo>
                    <a:pt x="301" y="924"/>
                  </a:lnTo>
                  <a:lnTo>
                    <a:pt x="305" y="927"/>
                  </a:lnTo>
                  <a:lnTo>
                    <a:pt x="312" y="931"/>
                  </a:lnTo>
                  <a:lnTo>
                    <a:pt x="319" y="935"/>
                  </a:lnTo>
                  <a:lnTo>
                    <a:pt x="327" y="939"/>
                  </a:lnTo>
                  <a:lnTo>
                    <a:pt x="334" y="943"/>
                  </a:lnTo>
                  <a:lnTo>
                    <a:pt x="340" y="945"/>
                  </a:lnTo>
                  <a:lnTo>
                    <a:pt x="348" y="950"/>
                  </a:lnTo>
                  <a:lnTo>
                    <a:pt x="356" y="954"/>
                  </a:lnTo>
                  <a:lnTo>
                    <a:pt x="364" y="956"/>
                  </a:lnTo>
                  <a:lnTo>
                    <a:pt x="374" y="960"/>
                  </a:lnTo>
                  <a:lnTo>
                    <a:pt x="382" y="963"/>
                  </a:lnTo>
                  <a:lnTo>
                    <a:pt x="392" y="967"/>
                  </a:lnTo>
                  <a:lnTo>
                    <a:pt x="400" y="970"/>
                  </a:lnTo>
                  <a:lnTo>
                    <a:pt x="410" y="972"/>
                  </a:lnTo>
                  <a:lnTo>
                    <a:pt x="421" y="975"/>
                  </a:lnTo>
                  <a:lnTo>
                    <a:pt x="431" y="978"/>
                  </a:lnTo>
                  <a:lnTo>
                    <a:pt x="442" y="980"/>
                  </a:lnTo>
                  <a:lnTo>
                    <a:pt x="453" y="984"/>
                  </a:lnTo>
                  <a:lnTo>
                    <a:pt x="463" y="987"/>
                  </a:lnTo>
                  <a:lnTo>
                    <a:pt x="475" y="990"/>
                  </a:lnTo>
                  <a:lnTo>
                    <a:pt x="488" y="992"/>
                  </a:lnTo>
                  <a:lnTo>
                    <a:pt x="501" y="995"/>
                  </a:lnTo>
                  <a:lnTo>
                    <a:pt x="513" y="998"/>
                  </a:lnTo>
                  <a:lnTo>
                    <a:pt x="526" y="1000"/>
                  </a:lnTo>
                  <a:lnTo>
                    <a:pt x="540" y="1002"/>
                  </a:lnTo>
                  <a:lnTo>
                    <a:pt x="554" y="1003"/>
                  </a:lnTo>
                  <a:lnTo>
                    <a:pt x="568" y="1006"/>
                  </a:lnTo>
                  <a:lnTo>
                    <a:pt x="584" y="1008"/>
                  </a:lnTo>
                  <a:lnTo>
                    <a:pt x="1022" y="1169"/>
                  </a:lnTo>
                  <a:lnTo>
                    <a:pt x="1025" y="1113"/>
                  </a:lnTo>
                  <a:lnTo>
                    <a:pt x="581" y="960"/>
                  </a:lnTo>
                  <a:lnTo>
                    <a:pt x="580" y="960"/>
                  </a:lnTo>
                  <a:lnTo>
                    <a:pt x="577" y="960"/>
                  </a:lnTo>
                  <a:lnTo>
                    <a:pt x="573" y="960"/>
                  </a:lnTo>
                  <a:lnTo>
                    <a:pt x="569" y="960"/>
                  </a:lnTo>
                  <a:lnTo>
                    <a:pt x="563" y="959"/>
                  </a:lnTo>
                  <a:lnTo>
                    <a:pt x="556" y="958"/>
                  </a:lnTo>
                  <a:lnTo>
                    <a:pt x="548" y="958"/>
                  </a:lnTo>
                  <a:lnTo>
                    <a:pt x="538" y="956"/>
                  </a:lnTo>
                  <a:lnTo>
                    <a:pt x="533" y="955"/>
                  </a:lnTo>
                  <a:lnTo>
                    <a:pt x="528" y="955"/>
                  </a:lnTo>
                  <a:lnTo>
                    <a:pt x="522" y="954"/>
                  </a:lnTo>
                  <a:lnTo>
                    <a:pt x="517" y="954"/>
                  </a:lnTo>
                  <a:lnTo>
                    <a:pt x="512" y="951"/>
                  </a:lnTo>
                  <a:lnTo>
                    <a:pt x="505" y="951"/>
                  </a:lnTo>
                  <a:lnTo>
                    <a:pt x="500" y="950"/>
                  </a:lnTo>
                  <a:lnTo>
                    <a:pt x="494" y="950"/>
                  </a:lnTo>
                  <a:lnTo>
                    <a:pt x="488" y="947"/>
                  </a:lnTo>
                  <a:lnTo>
                    <a:pt x="481" y="947"/>
                  </a:lnTo>
                  <a:lnTo>
                    <a:pt x="474" y="944"/>
                  </a:lnTo>
                  <a:lnTo>
                    <a:pt x="469" y="944"/>
                  </a:lnTo>
                  <a:lnTo>
                    <a:pt x="462" y="943"/>
                  </a:lnTo>
                  <a:lnTo>
                    <a:pt x="455" y="940"/>
                  </a:lnTo>
                  <a:lnTo>
                    <a:pt x="449" y="939"/>
                  </a:lnTo>
                  <a:lnTo>
                    <a:pt x="442" y="937"/>
                  </a:lnTo>
                  <a:lnTo>
                    <a:pt x="435" y="935"/>
                  </a:lnTo>
                  <a:lnTo>
                    <a:pt x="429" y="933"/>
                  </a:lnTo>
                  <a:lnTo>
                    <a:pt x="421" y="931"/>
                  </a:lnTo>
                  <a:lnTo>
                    <a:pt x="414" y="928"/>
                  </a:lnTo>
                  <a:lnTo>
                    <a:pt x="406" y="927"/>
                  </a:lnTo>
                  <a:lnTo>
                    <a:pt x="399" y="924"/>
                  </a:lnTo>
                  <a:lnTo>
                    <a:pt x="392" y="921"/>
                  </a:lnTo>
                  <a:lnTo>
                    <a:pt x="386" y="919"/>
                  </a:lnTo>
                  <a:lnTo>
                    <a:pt x="378" y="915"/>
                  </a:lnTo>
                  <a:lnTo>
                    <a:pt x="371" y="912"/>
                  </a:lnTo>
                  <a:lnTo>
                    <a:pt x="364" y="909"/>
                  </a:lnTo>
                  <a:lnTo>
                    <a:pt x="358" y="907"/>
                  </a:lnTo>
                  <a:lnTo>
                    <a:pt x="351" y="903"/>
                  </a:lnTo>
                  <a:lnTo>
                    <a:pt x="346" y="899"/>
                  </a:lnTo>
                  <a:lnTo>
                    <a:pt x="339" y="896"/>
                  </a:lnTo>
                  <a:lnTo>
                    <a:pt x="334" y="892"/>
                  </a:lnTo>
                  <a:lnTo>
                    <a:pt x="327" y="888"/>
                  </a:lnTo>
                  <a:lnTo>
                    <a:pt x="321" y="884"/>
                  </a:lnTo>
                  <a:lnTo>
                    <a:pt x="315" y="880"/>
                  </a:lnTo>
                  <a:lnTo>
                    <a:pt x="309" y="876"/>
                  </a:lnTo>
                  <a:lnTo>
                    <a:pt x="304" y="870"/>
                  </a:lnTo>
                  <a:lnTo>
                    <a:pt x="299" y="866"/>
                  </a:lnTo>
                  <a:lnTo>
                    <a:pt x="293" y="861"/>
                  </a:lnTo>
                  <a:lnTo>
                    <a:pt x="289" y="857"/>
                  </a:lnTo>
                  <a:lnTo>
                    <a:pt x="284" y="852"/>
                  </a:lnTo>
                  <a:lnTo>
                    <a:pt x="279" y="846"/>
                  </a:lnTo>
                  <a:lnTo>
                    <a:pt x="275" y="840"/>
                  </a:lnTo>
                  <a:lnTo>
                    <a:pt x="272" y="836"/>
                  </a:lnTo>
                  <a:lnTo>
                    <a:pt x="268" y="829"/>
                  </a:lnTo>
                  <a:lnTo>
                    <a:pt x="264" y="824"/>
                  </a:lnTo>
                  <a:lnTo>
                    <a:pt x="261" y="817"/>
                  </a:lnTo>
                  <a:lnTo>
                    <a:pt x="259" y="812"/>
                  </a:lnTo>
                  <a:lnTo>
                    <a:pt x="43" y="0"/>
                  </a:lnTo>
                  <a:lnTo>
                    <a:pt x="0" y="4"/>
                  </a:lnTo>
                  <a:close/>
                </a:path>
              </a:pathLst>
            </a:custGeom>
            <a:solidFill>
              <a:srgbClr val="000000"/>
            </a:solidFill>
            <a:ln w="9525">
              <a:noFill/>
              <a:round/>
              <a:headEnd/>
              <a:tailEnd/>
            </a:ln>
          </p:spPr>
          <p:txBody>
            <a:bodyPr/>
            <a:lstStyle/>
            <a:p>
              <a:endParaRPr lang="en-US"/>
            </a:p>
          </p:txBody>
        </p:sp>
        <p:sp>
          <p:nvSpPr>
            <p:cNvPr id="24619" name="Freeform 30"/>
            <p:cNvSpPr>
              <a:spLocks/>
            </p:cNvSpPr>
            <p:nvPr/>
          </p:nvSpPr>
          <p:spPr bwMode="auto">
            <a:xfrm>
              <a:off x="1713" y="2140"/>
              <a:ext cx="213" cy="256"/>
            </a:xfrm>
            <a:custGeom>
              <a:avLst/>
              <a:gdLst>
                <a:gd name="T0" fmla="*/ 2 w 213"/>
                <a:gd name="T1" fmla="*/ 200 h 256"/>
                <a:gd name="T2" fmla="*/ 53 w 213"/>
                <a:gd name="T3" fmla="*/ 256 h 256"/>
                <a:gd name="T4" fmla="*/ 126 w 213"/>
                <a:gd name="T5" fmla="*/ 256 h 256"/>
                <a:gd name="T6" fmla="*/ 90 w 213"/>
                <a:gd name="T7" fmla="*/ 95 h 256"/>
                <a:gd name="T8" fmla="*/ 213 w 213"/>
                <a:gd name="T9" fmla="*/ 102 h 256"/>
                <a:gd name="T10" fmla="*/ 158 w 213"/>
                <a:gd name="T11" fmla="*/ 3 h 256"/>
                <a:gd name="T12" fmla="*/ 0 w 213"/>
                <a:gd name="T13" fmla="*/ 0 h 256"/>
                <a:gd name="T14" fmla="*/ 2 w 213"/>
                <a:gd name="T15" fmla="*/ 200 h 256"/>
                <a:gd name="T16" fmla="*/ 2 w 213"/>
                <a:gd name="T17" fmla="*/ 200 h 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3"/>
                <a:gd name="T28" fmla="*/ 0 h 256"/>
                <a:gd name="T29" fmla="*/ 213 w 213"/>
                <a:gd name="T30" fmla="*/ 256 h 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3" h="256">
                  <a:moveTo>
                    <a:pt x="2" y="200"/>
                  </a:moveTo>
                  <a:lnTo>
                    <a:pt x="53" y="256"/>
                  </a:lnTo>
                  <a:lnTo>
                    <a:pt x="126" y="256"/>
                  </a:lnTo>
                  <a:lnTo>
                    <a:pt x="90" y="95"/>
                  </a:lnTo>
                  <a:lnTo>
                    <a:pt x="213" y="102"/>
                  </a:lnTo>
                  <a:lnTo>
                    <a:pt x="158" y="3"/>
                  </a:lnTo>
                  <a:lnTo>
                    <a:pt x="0" y="0"/>
                  </a:lnTo>
                  <a:lnTo>
                    <a:pt x="2" y="200"/>
                  </a:lnTo>
                  <a:close/>
                </a:path>
              </a:pathLst>
            </a:custGeom>
            <a:solidFill>
              <a:srgbClr val="E6B380"/>
            </a:solidFill>
            <a:ln w="9525">
              <a:noFill/>
              <a:round/>
              <a:headEnd/>
              <a:tailEnd/>
            </a:ln>
          </p:spPr>
          <p:txBody>
            <a:bodyPr/>
            <a:lstStyle/>
            <a:p>
              <a:endParaRPr lang="en-US"/>
            </a:p>
          </p:txBody>
        </p:sp>
        <p:sp>
          <p:nvSpPr>
            <p:cNvPr id="24620" name="Freeform 31"/>
            <p:cNvSpPr>
              <a:spLocks/>
            </p:cNvSpPr>
            <p:nvPr/>
          </p:nvSpPr>
          <p:spPr bwMode="auto">
            <a:xfrm>
              <a:off x="1707" y="3101"/>
              <a:ext cx="715" cy="570"/>
            </a:xfrm>
            <a:custGeom>
              <a:avLst/>
              <a:gdLst>
                <a:gd name="T0" fmla="*/ 25 w 715"/>
                <a:gd name="T1" fmla="*/ 30 h 570"/>
                <a:gd name="T2" fmla="*/ 371 w 715"/>
                <a:gd name="T3" fmla="*/ 0 h 570"/>
                <a:gd name="T4" fmla="*/ 715 w 715"/>
                <a:gd name="T5" fmla="*/ 123 h 570"/>
                <a:gd name="T6" fmla="*/ 706 w 715"/>
                <a:gd name="T7" fmla="*/ 570 h 570"/>
                <a:gd name="T8" fmla="*/ 230 w 715"/>
                <a:gd name="T9" fmla="*/ 555 h 570"/>
                <a:gd name="T10" fmla="*/ 0 w 715"/>
                <a:gd name="T11" fmla="*/ 377 h 570"/>
                <a:gd name="T12" fmla="*/ 25 w 715"/>
                <a:gd name="T13" fmla="*/ 30 h 570"/>
                <a:gd name="T14" fmla="*/ 25 w 715"/>
                <a:gd name="T15" fmla="*/ 30 h 570"/>
                <a:gd name="T16" fmla="*/ 0 60000 65536"/>
                <a:gd name="T17" fmla="*/ 0 60000 65536"/>
                <a:gd name="T18" fmla="*/ 0 60000 65536"/>
                <a:gd name="T19" fmla="*/ 0 60000 65536"/>
                <a:gd name="T20" fmla="*/ 0 60000 65536"/>
                <a:gd name="T21" fmla="*/ 0 60000 65536"/>
                <a:gd name="T22" fmla="*/ 0 60000 65536"/>
                <a:gd name="T23" fmla="*/ 0 60000 65536"/>
                <a:gd name="T24" fmla="*/ 0 w 715"/>
                <a:gd name="T25" fmla="*/ 0 h 570"/>
                <a:gd name="T26" fmla="*/ 715 w 715"/>
                <a:gd name="T27" fmla="*/ 570 h 5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5" h="570">
                  <a:moveTo>
                    <a:pt x="25" y="30"/>
                  </a:moveTo>
                  <a:lnTo>
                    <a:pt x="371" y="0"/>
                  </a:lnTo>
                  <a:lnTo>
                    <a:pt x="715" y="123"/>
                  </a:lnTo>
                  <a:lnTo>
                    <a:pt x="706" y="570"/>
                  </a:lnTo>
                  <a:lnTo>
                    <a:pt x="230" y="555"/>
                  </a:lnTo>
                  <a:lnTo>
                    <a:pt x="0" y="377"/>
                  </a:lnTo>
                  <a:lnTo>
                    <a:pt x="25" y="30"/>
                  </a:lnTo>
                  <a:close/>
                </a:path>
              </a:pathLst>
            </a:custGeom>
            <a:solidFill>
              <a:srgbClr val="FFE6B3"/>
            </a:solidFill>
            <a:ln w="9525">
              <a:noFill/>
              <a:round/>
              <a:headEnd/>
              <a:tailEnd/>
            </a:ln>
          </p:spPr>
          <p:txBody>
            <a:bodyPr/>
            <a:lstStyle/>
            <a:p>
              <a:endParaRPr lang="en-US"/>
            </a:p>
          </p:txBody>
        </p:sp>
        <p:sp>
          <p:nvSpPr>
            <p:cNvPr id="24621" name="Freeform 32"/>
            <p:cNvSpPr>
              <a:spLocks/>
            </p:cNvSpPr>
            <p:nvPr/>
          </p:nvSpPr>
          <p:spPr bwMode="auto">
            <a:xfrm>
              <a:off x="2004" y="3169"/>
              <a:ext cx="295" cy="486"/>
            </a:xfrm>
            <a:custGeom>
              <a:avLst/>
              <a:gdLst>
                <a:gd name="T0" fmla="*/ 66 w 295"/>
                <a:gd name="T1" fmla="*/ 0 h 486"/>
                <a:gd name="T2" fmla="*/ 295 w 295"/>
                <a:gd name="T3" fmla="*/ 123 h 486"/>
                <a:gd name="T4" fmla="*/ 293 w 295"/>
                <a:gd name="T5" fmla="*/ 486 h 486"/>
                <a:gd name="T6" fmla="*/ 238 w 295"/>
                <a:gd name="T7" fmla="*/ 486 h 486"/>
                <a:gd name="T8" fmla="*/ 238 w 295"/>
                <a:gd name="T9" fmla="*/ 138 h 486"/>
                <a:gd name="T10" fmla="*/ 0 w 295"/>
                <a:gd name="T11" fmla="*/ 0 h 486"/>
                <a:gd name="T12" fmla="*/ 66 w 295"/>
                <a:gd name="T13" fmla="*/ 0 h 486"/>
                <a:gd name="T14" fmla="*/ 66 w 295"/>
                <a:gd name="T15" fmla="*/ 0 h 486"/>
                <a:gd name="T16" fmla="*/ 0 60000 65536"/>
                <a:gd name="T17" fmla="*/ 0 60000 65536"/>
                <a:gd name="T18" fmla="*/ 0 60000 65536"/>
                <a:gd name="T19" fmla="*/ 0 60000 65536"/>
                <a:gd name="T20" fmla="*/ 0 60000 65536"/>
                <a:gd name="T21" fmla="*/ 0 60000 65536"/>
                <a:gd name="T22" fmla="*/ 0 60000 65536"/>
                <a:gd name="T23" fmla="*/ 0 60000 65536"/>
                <a:gd name="T24" fmla="*/ 0 w 295"/>
                <a:gd name="T25" fmla="*/ 0 h 486"/>
                <a:gd name="T26" fmla="*/ 295 w 295"/>
                <a:gd name="T27" fmla="*/ 486 h 48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5" h="486">
                  <a:moveTo>
                    <a:pt x="66" y="0"/>
                  </a:moveTo>
                  <a:lnTo>
                    <a:pt x="295" y="123"/>
                  </a:lnTo>
                  <a:lnTo>
                    <a:pt x="293" y="486"/>
                  </a:lnTo>
                  <a:lnTo>
                    <a:pt x="238" y="486"/>
                  </a:lnTo>
                  <a:lnTo>
                    <a:pt x="238" y="138"/>
                  </a:lnTo>
                  <a:lnTo>
                    <a:pt x="0" y="0"/>
                  </a:lnTo>
                  <a:lnTo>
                    <a:pt x="66" y="0"/>
                  </a:lnTo>
                  <a:close/>
                </a:path>
              </a:pathLst>
            </a:custGeom>
            <a:solidFill>
              <a:srgbClr val="E6B380"/>
            </a:solidFill>
            <a:ln w="9525">
              <a:noFill/>
              <a:round/>
              <a:headEnd/>
              <a:tailEnd/>
            </a:ln>
          </p:spPr>
          <p:txBody>
            <a:bodyPr/>
            <a:lstStyle/>
            <a:p>
              <a:endParaRPr lang="en-US"/>
            </a:p>
          </p:txBody>
        </p:sp>
        <p:sp>
          <p:nvSpPr>
            <p:cNvPr id="24622" name="Freeform 33"/>
            <p:cNvSpPr>
              <a:spLocks/>
            </p:cNvSpPr>
            <p:nvPr/>
          </p:nvSpPr>
          <p:spPr bwMode="auto">
            <a:xfrm>
              <a:off x="1788" y="2230"/>
              <a:ext cx="235" cy="289"/>
            </a:xfrm>
            <a:custGeom>
              <a:avLst/>
              <a:gdLst>
                <a:gd name="T0" fmla="*/ 7 w 235"/>
                <a:gd name="T1" fmla="*/ 0 h 289"/>
                <a:gd name="T2" fmla="*/ 0 w 235"/>
                <a:gd name="T3" fmla="*/ 180 h 289"/>
                <a:gd name="T4" fmla="*/ 59 w 235"/>
                <a:gd name="T5" fmla="*/ 289 h 289"/>
                <a:gd name="T6" fmla="*/ 228 w 235"/>
                <a:gd name="T7" fmla="*/ 289 h 289"/>
                <a:gd name="T8" fmla="*/ 235 w 235"/>
                <a:gd name="T9" fmla="*/ 79 h 289"/>
                <a:gd name="T10" fmla="*/ 134 w 235"/>
                <a:gd name="T11" fmla="*/ 3 h 289"/>
                <a:gd name="T12" fmla="*/ 7 w 235"/>
                <a:gd name="T13" fmla="*/ 0 h 289"/>
                <a:gd name="T14" fmla="*/ 7 w 235"/>
                <a:gd name="T15" fmla="*/ 0 h 289"/>
                <a:gd name="T16" fmla="*/ 0 60000 65536"/>
                <a:gd name="T17" fmla="*/ 0 60000 65536"/>
                <a:gd name="T18" fmla="*/ 0 60000 65536"/>
                <a:gd name="T19" fmla="*/ 0 60000 65536"/>
                <a:gd name="T20" fmla="*/ 0 60000 65536"/>
                <a:gd name="T21" fmla="*/ 0 60000 65536"/>
                <a:gd name="T22" fmla="*/ 0 60000 65536"/>
                <a:gd name="T23" fmla="*/ 0 60000 65536"/>
                <a:gd name="T24" fmla="*/ 0 w 235"/>
                <a:gd name="T25" fmla="*/ 0 h 289"/>
                <a:gd name="T26" fmla="*/ 235 w 235"/>
                <a:gd name="T27" fmla="*/ 289 h 28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5" h="289">
                  <a:moveTo>
                    <a:pt x="7" y="0"/>
                  </a:moveTo>
                  <a:lnTo>
                    <a:pt x="0" y="180"/>
                  </a:lnTo>
                  <a:lnTo>
                    <a:pt x="59" y="289"/>
                  </a:lnTo>
                  <a:lnTo>
                    <a:pt x="228" y="289"/>
                  </a:lnTo>
                  <a:lnTo>
                    <a:pt x="235" y="79"/>
                  </a:lnTo>
                  <a:lnTo>
                    <a:pt x="134" y="3"/>
                  </a:lnTo>
                  <a:lnTo>
                    <a:pt x="7" y="0"/>
                  </a:lnTo>
                  <a:close/>
                </a:path>
              </a:pathLst>
            </a:custGeom>
            <a:solidFill>
              <a:srgbClr val="FFE6B3"/>
            </a:solidFill>
            <a:ln w="9525">
              <a:noFill/>
              <a:round/>
              <a:headEnd/>
              <a:tailEnd/>
            </a:ln>
          </p:spPr>
          <p:txBody>
            <a:bodyPr/>
            <a:lstStyle/>
            <a:p>
              <a:endParaRPr lang="en-US"/>
            </a:p>
          </p:txBody>
        </p:sp>
        <p:sp>
          <p:nvSpPr>
            <p:cNvPr id="24623" name="Freeform 34"/>
            <p:cNvSpPr>
              <a:spLocks/>
            </p:cNvSpPr>
            <p:nvPr/>
          </p:nvSpPr>
          <p:spPr bwMode="auto">
            <a:xfrm>
              <a:off x="775" y="3062"/>
              <a:ext cx="294" cy="151"/>
            </a:xfrm>
            <a:custGeom>
              <a:avLst/>
              <a:gdLst>
                <a:gd name="T0" fmla="*/ 9 w 294"/>
                <a:gd name="T1" fmla="*/ 151 h 151"/>
                <a:gd name="T2" fmla="*/ 294 w 294"/>
                <a:gd name="T3" fmla="*/ 43 h 151"/>
                <a:gd name="T4" fmla="*/ 289 w 294"/>
                <a:gd name="T5" fmla="*/ 0 h 151"/>
                <a:gd name="T6" fmla="*/ 0 w 294"/>
                <a:gd name="T7" fmla="*/ 95 h 151"/>
                <a:gd name="T8" fmla="*/ 9 w 294"/>
                <a:gd name="T9" fmla="*/ 151 h 151"/>
                <a:gd name="T10" fmla="*/ 9 w 294"/>
                <a:gd name="T11" fmla="*/ 151 h 151"/>
                <a:gd name="T12" fmla="*/ 0 60000 65536"/>
                <a:gd name="T13" fmla="*/ 0 60000 65536"/>
                <a:gd name="T14" fmla="*/ 0 60000 65536"/>
                <a:gd name="T15" fmla="*/ 0 60000 65536"/>
                <a:gd name="T16" fmla="*/ 0 60000 65536"/>
                <a:gd name="T17" fmla="*/ 0 60000 65536"/>
                <a:gd name="T18" fmla="*/ 0 w 294"/>
                <a:gd name="T19" fmla="*/ 0 h 151"/>
                <a:gd name="T20" fmla="*/ 294 w 294"/>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294" h="151">
                  <a:moveTo>
                    <a:pt x="9" y="151"/>
                  </a:moveTo>
                  <a:lnTo>
                    <a:pt x="294" y="43"/>
                  </a:lnTo>
                  <a:lnTo>
                    <a:pt x="289" y="0"/>
                  </a:lnTo>
                  <a:lnTo>
                    <a:pt x="0" y="95"/>
                  </a:lnTo>
                  <a:lnTo>
                    <a:pt x="9" y="151"/>
                  </a:lnTo>
                  <a:close/>
                </a:path>
              </a:pathLst>
            </a:custGeom>
            <a:solidFill>
              <a:schemeClr val="tx2"/>
            </a:solidFill>
            <a:ln w="9525">
              <a:noFill/>
              <a:round/>
              <a:headEnd/>
              <a:tailEnd/>
            </a:ln>
          </p:spPr>
          <p:txBody>
            <a:bodyPr/>
            <a:lstStyle/>
            <a:p>
              <a:endParaRPr lang="en-US"/>
            </a:p>
          </p:txBody>
        </p:sp>
        <p:sp>
          <p:nvSpPr>
            <p:cNvPr id="24624" name="Freeform 35"/>
            <p:cNvSpPr>
              <a:spLocks/>
            </p:cNvSpPr>
            <p:nvPr/>
          </p:nvSpPr>
          <p:spPr bwMode="auto">
            <a:xfrm>
              <a:off x="747" y="2967"/>
              <a:ext cx="286" cy="113"/>
            </a:xfrm>
            <a:custGeom>
              <a:avLst/>
              <a:gdLst>
                <a:gd name="T0" fmla="*/ 0 w 286"/>
                <a:gd name="T1" fmla="*/ 113 h 113"/>
                <a:gd name="T2" fmla="*/ 286 w 286"/>
                <a:gd name="T3" fmla="*/ 33 h 113"/>
                <a:gd name="T4" fmla="*/ 245 w 286"/>
                <a:gd name="T5" fmla="*/ 0 h 113"/>
                <a:gd name="T6" fmla="*/ 14 w 286"/>
                <a:gd name="T7" fmla="*/ 57 h 113"/>
                <a:gd name="T8" fmla="*/ 0 w 286"/>
                <a:gd name="T9" fmla="*/ 113 h 113"/>
                <a:gd name="T10" fmla="*/ 0 w 286"/>
                <a:gd name="T11" fmla="*/ 113 h 113"/>
                <a:gd name="T12" fmla="*/ 0 60000 65536"/>
                <a:gd name="T13" fmla="*/ 0 60000 65536"/>
                <a:gd name="T14" fmla="*/ 0 60000 65536"/>
                <a:gd name="T15" fmla="*/ 0 60000 65536"/>
                <a:gd name="T16" fmla="*/ 0 60000 65536"/>
                <a:gd name="T17" fmla="*/ 0 60000 65536"/>
                <a:gd name="T18" fmla="*/ 0 w 286"/>
                <a:gd name="T19" fmla="*/ 0 h 113"/>
                <a:gd name="T20" fmla="*/ 286 w 286"/>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86" h="113">
                  <a:moveTo>
                    <a:pt x="0" y="113"/>
                  </a:moveTo>
                  <a:lnTo>
                    <a:pt x="286" y="33"/>
                  </a:lnTo>
                  <a:lnTo>
                    <a:pt x="245" y="0"/>
                  </a:lnTo>
                  <a:lnTo>
                    <a:pt x="14" y="57"/>
                  </a:lnTo>
                  <a:lnTo>
                    <a:pt x="0" y="113"/>
                  </a:lnTo>
                  <a:close/>
                </a:path>
              </a:pathLst>
            </a:custGeom>
            <a:solidFill>
              <a:schemeClr val="tx2"/>
            </a:solidFill>
            <a:ln w="9525">
              <a:noFill/>
              <a:round/>
              <a:headEnd/>
              <a:tailEnd/>
            </a:ln>
          </p:spPr>
          <p:txBody>
            <a:bodyPr/>
            <a:lstStyle/>
            <a:p>
              <a:endParaRPr lang="en-US"/>
            </a:p>
          </p:txBody>
        </p:sp>
        <p:sp>
          <p:nvSpPr>
            <p:cNvPr id="24625" name="Freeform 36"/>
            <p:cNvSpPr>
              <a:spLocks/>
            </p:cNvSpPr>
            <p:nvPr/>
          </p:nvSpPr>
          <p:spPr bwMode="auto">
            <a:xfrm>
              <a:off x="755" y="3146"/>
              <a:ext cx="67" cy="579"/>
            </a:xfrm>
            <a:custGeom>
              <a:avLst/>
              <a:gdLst>
                <a:gd name="T0" fmla="*/ 8 w 67"/>
                <a:gd name="T1" fmla="*/ 0 h 579"/>
                <a:gd name="T2" fmla="*/ 0 w 67"/>
                <a:gd name="T3" fmla="*/ 559 h 579"/>
                <a:gd name="T4" fmla="*/ 53 w 67"/>
                <a:gd name="T5" fmla="*/ 579 h 579"/>
                <a:gd name="T6" fmla="*/ 67 w 67"/>
                <a:gd name="T7" fmla="*/ 87 h 579"/>
                <a:gd name="T8" fmla="*/ 8 w 67"/>
                <a:gd name="T9" fmla="*/ 0 h 579"/>
                <a:gd name="T10" fmla="*/ 8 w 67"/>
                <a:gd name="T11" fmla="*/ 0 h 579"/>
                <a:gd name="T12" fmla="*/ 0 60000 65536"/>
                <a:gd name="T13" fmla="*/ 0 60000 65536"/>
                <a:gd name="T14" fmla="*/ 0 60000 65536"/>
                <a:gd name="T15" fmla="*/ 0 60000 65536"/>
                <a:gd name="T16" fmla="*/ 0 60000 65536"/>
                <a:gd name="T17" fmla="*/ 0 60000 65536"/>
                <a:gd name="T18" fmla="*/ 0 w 67"/>
                <a:gd name="T19" fmla="*/ 0 h 579"/>
                <a:gd name="T20" fmla="*/ 67 w 67"/>
                <a:gd name="T21" fmla="*/ 579 h 579"/>
              </a:gdLst>
              <a:ahLst/>
              <a:cxnLst>
                <a:cxn ang="T12">
                  <a:pos x="T0" y="T1"/>
                </a:cxn>
                <a:cxn ang="T13">
                  <a:pos x="T2" y="T3"/>
                </a:cxn>
                <a:cxn ang="T14">
                  <a:pos x="T4" y="T5"/>
                </a:cxn>
                <a:cxn ang="T15">
                  <a:pos x="T6" y="T7"/>
                </a:cxn>
                <a:cxn ang="T16">
                  <a:pos x="T8" y="T9"/>
                </a:cxn>
                <a:cxn ang="T17">
                  <a:pos x="T10" y="T11"/>
                </a:cxn>
              </a:cxnLst>
              <a:rect l="T18" t="T19" r="T20" b="T21"/>
              <a:pathLst>
                <a:path w="67" h="579">
                  <a:moveTo>
                    <a:pt x="8" y="0"/>
                  </a:moveTo>
                  <a:lnTo>
                    <a:pt x="0" y="559"/>
                  </a:lnTo>
                  <a:lnTo>
                    <a:pt x="53" y="579"/>
                  </a:lnTo>
                  <a:lnTo>
                    <a:pt x="67" y="87"/>
                  </a:lnTo>
                  <a:lnTo>
                    <a:pt x="8" y="0"/>
                  </a:lnTo>
                  <a:close/>
                </a:path>
              </a:pathLst>
            </a:custGeom>
            <a:solidFill>
              <a:srgbClr val="000000"/>
            </a:solidFill>
            <a:ln w="9525">
              <a:noFill/>
              <a:round/>
              <a:headEnd/>
              <a:tailEnd/>
            </a:ln>
          </p:spPr>
          <p:txBody>
            <a:bodyPr/>
            <a:lstStyle/>
            <a:p>
              <a:endParaRPr lang="en-US"/>
            </a:p>
          </p:txBody>
        </p:sp>
        <p:sp>
          <p:nvSpPr>
            <p:cNvPr id="24626" name="Freeform 37"/>
            <p:cNvSpPr>
              <a:spLocks/>
            </p:cNvSpPr>
            <p:nvPr/>
          </p:nvSpPr>
          <p:spPr bwMode="auto">
            <a:xfrm>
              <a:off x="1322" y="3544"/>
              <a:ext cx="65" cy="227"/>
            </a:xfrm>
            <a:custGeom>
              <a:avLst/>
              <a:gdLst>
                <a:gd name="T0" fmla="*/ 3 w 65"/>
                <a:gd name="T1" fmla="*/ 0 h 227"/>
                <a:gd name="T2" fmla="*/ 0 w 65"/>
                <a:gd name="T3" fmla="*/ 225 h 227"/>
                <a:gd name="T4" fmla="*/ 65 w 65"/>
                <a:gd name="T5" fmla="*/ 227 h 227"/>
                <a:gd name="T6" fmla="*/ 65 w 65"/>
                <a:gd name="T7" fmla="*/ 16 h 227"/>
                <a:gd name="T8" fmla="*/ 3 w 65"/>
                <a:gd name="T9" fmla="*/ 0 h 227"/>
                <a:gd name="T10" fmla="*/ 3 w 65"/>
                <a:gd name="T11" fmla="*/ 0 h 227"/>
                <a:gd name="T12" fmla="*/ 0 60000 65536"/>
                <a:gd name="T13" fmla="*/ 0 60000 65536"/>
                <a:gd name="T14" fmla="*/ 0 60000 65536"/>
                <a:gd name="T15" fmla="*/ 0 60000 65536"/>
                <a:gd name="T16" fmla="*/ 0 60000 65536"/>
                <a:gd name="T17" fmla="*/ 0 60000 65536"/>
                <a:gd name="T18" fmla="*/ 0 w 65"/>
                <a:gd name="T19" fmla="*/ 0 h 227"/>
                <a:gd name="T20" fmla="*/ 65 w 65"/>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65" h="227">
                  <a:moveTo>
                    <a:pt x="3" y="0"/>
                  </a:moveTo>
                  <a:lnTo>
                    <a:pt x="0" y="225"/>
                  </a:lnTo>
                  <a:lnTo>
                    <a:pt x="65" y="227"/>
                  </a:lnTo>
                  <a:lnTo>
                    <a:pt x="65" y="16"/>
                  </a:lnTo>
                  <a:lnTo>
                    <a:pt x="3" y="0"/>
                  </a:lnTo>
                  <a:close/>
                </a:path>
              </a:pathLst>
            </a:custGeom>
            <a:solidFill>
              <a:srgbClr val="000000"/>
            </a:solidFill>
            <a:ln w="9525">
              <a:noFill/>
              <a:round/>
              <a:headEnd/>
              <a:tailEnd/>
            </a:ln>
          </p:spPr>
          <p:txBody>
            <a:bodyPr/>
            <a:lstStyle/>
            <a:p>
              <a:endParaRPr lang="en-US"/>
            </a:p>
          </p:txBody>
        </p:sp>
        <p:sp>
          <p:nvSpPr>
            <p:cNvPr id="24627" name="Freeform 38"/>
            <p:cNvSpPr>
              <a:spLocks/>
            </p:cNvSpPr>
            <p:nvPr/>
          </p:nvSpPr>
          <p:spPr bwMode="auto">
            <a:xfrm>
              <a:off x="2042" y="3644"/>
              <a:ext cx="52" cy="157"/>
            </a:xfrm>
            <a:custGeom>
              <a:avLst/>
              <a:gdLst>
                <a:gd name="T0" fmla="*/ 1 w 52"/>
                <a:gd name="T1" fmla="*/ 0 h 157"/>
                <a:gd name="T2" fmla="*/ 0 w 52"/>
                <a:gd name="T3" fmla="*/ 153 h 157"/>
                <a:gd name="T4" fmla="*/ 50 w 52"/>
                <a:gd name="T5" fmla="*/ 157 h 157"/>
                <a:gd name="T6" fmla="*/ 52 w 52"/>
                <a:gd name="T7" fmla="*/ 16 h 157"/>
                <a:gd name="T8" fmla="*/ 1 w 52"/>
                <a:gd name="T9" fmla="*/ 0 h 157"/>
                <a:gd name="T10" fmla="*/ 1 w 52"/>
                <a:gd name="T11" fmla="*/ 0 h 157"/>
                <a:gd name="T12" fmla="*/ 0 60000 65536"/>
                <a:gd name="T13" fmla="*/ 0 60000 65536"/>
                <a:gd name="T14" fmla="*/ 0 60000 65536"/>
                <a:gd name="T15" fmla="*/ 0 60000 65536"/>
                <a:gd name="T16" fmla="*/ 0 60000 65536"/>
                <a:gd name="T17" fmla="*/ 0 60000 65536"/>
                <a:gd name="T18" fmla="*/ 0 w 52"/>
                <a:gd name="T19" fmla="*/ 0 h 157"/>
                <a:gd name="T20" fmla="*/ 52 w 52"/>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52" h="157">
                  <a:moveTo>
                    <a:pt x="1" y="0"/>
                  </a:moveTo>
                  <a:lnTo>
                    <a:pt x="0" y="153"/>
                  </a:lnTo>
                  <a:lnTo>
                    <a:pt x="50" y="157"/>
                  </a:lnTo>
                  <a:lnTo>
                    <a:pt x="52" y="16"/>
                  </a:lnTo>
                  <a:lnTo>
                    <a:pt x="1" y="0"/>
                  </a:lnTo>
                  <a:close/>
                </a:path>
              </a:pathLst>
            </a:custGeom>
            <a:solidFill>
              <a:srgbClr val="000000"/>
            </a:solidFill>
            <a:ln w="9525">
              <a:noFill/>
              <a:round/>
              <a:headEnd/>
              <a:tailEnd/>
            </a:ln>
          </p:spPr>
          <p:txBody>
            <a:bodyPr/>
            <a:lstStyle/>
            <a:p>
              <a:endParaRPr lang="en-US"/>
            </a:p>
          </p:txBody>
        </p:sp>
        <p:sp>
          <p:nvSpPr>
            <p:cNvPr id="24628" name="Freeform 39"/>
            <p:cNvSpPr>
              <a:spLocks/>
            </p:cNvSpPr>
            <p:nvPr/>
          </p:nvSpPr>
          <p:spPr bwMode="auto">
            <a:xfrm>
              <a:off x="1853" y="2545"/>
              <a:ext cx="296" cy="288"/>
            </a:xfrm>
            <a:custGeom>
              <a:avLst/>
              <a:gdLst>
                <a:gd name="T0" fmla="*/ 2 w 296"/>
                <a:gd name="T1" fmla="*/ 4 h 288"/>
                <a:gd name="T2" fmla="*/ 0 w 296"/>
                <a:gd name="T3" fmla="*/ 159 h 288"/>
                <a:gd name="T4" fmla="*/ 91 w 296"/>
                <a:gd name="T5" fmla="*/ 288 h 288"/>
                <a:gd name="T6" fmla="*/ 296 w 296"/>
                <a:gd name="T7" fmla="*/ 282 h 288"/>
                <a:gd name="T8" fmla="*/ 274 w 296"/>
                <a:gd name="T9" fmla="*/ 100 h 288"/>
                <a:gd name="T10" fmla="*/ 176 w 296"/>
                <a:gd name="T11" fmla="*/ 0 h 288"/>
                <a:gd name="T12" fmla="*/ 2 w 296"/>
                <a:gd name="T13" fmla="*/ 4 h 288"/>
                <a:gd name="T14" fmla="*/ 2 w 296"/>
                <a:gd name="T15" fmla="*/ 4 h 288"/>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288"/>
                <a:gd name="T26" fmla="*/ 296 w 296"/>
                <a:gd name="T27" fmla="*/ 288 h 2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288">
                  <a:moveTo>
                    <a:pt x="2" y="4"/>
                  </a:moveTo>
                  <a:lnTo>
                    <a:pt x="0" y="159"/>
                  </a:lnTo>
                  <a:lnTo>
                    <a:pt x="91" y="288"/>
                  </a:lnTo>
                  <a:lnTo>
                    <a:pt x="296" y="282"/>
                  </a:lnTo>
                  <a:lnTo>
                    <a:pt x="274" y="100"/>
                  </a:lnTo>
                  <a:lnTo>
                    <a:pt x="176" y="0"/>
                  </a:lnTo>
                  <a:lnTo>
                    <a:pt x="2" y="4"/>
                  </a:lnTo>
                  <a:close/>
                </a:path>
              </a:pathLst>
            </a:custGeom>
            <a:solidFill>
              <a:srgbClr val="F2CC99"/>
            </a:solidFill>
            <a:ln w="9525">
              <a:noFill/>
              <a:round/>
              <a:headEnd/>
              <a:tailEnd/>
            </a:ln>
          </p:spPr>
          <p:txBody>
            <a:bodyPr/>
            <a:lstStyle/>
            <a:p>
              <a:endParaRPr lang="en-US"/>
            </a:p>
          </p:txBody>
        </p:sp>
        <p:sp>
          <p:nvSpPr>
            <p:cNvPr id="24629" name="Freeform 40"/>
            <p:cNvSpPr>
              <a:spLocks/>
            </p:cNvSpPr>
            <p:nvPr/>
          </p:nvSpPr>
          <p:spPr bwMode="auto">
            <a:xfrm>
              <a:off x="1854" y="2549"/>
              <a:ext cx="257" cy="135"/>
            </a:xfrm>
            <a:custGeom>
              <a:avLst/>
              <a:gdLst>
                <a:gd name="T0" fmla="*/ 0 w 257"/>
                <a:gd name="T1" fmla="*/ 0 h 135"/>
                <a:gd name="T2" fmla="*/ 119 w 257"/>
                <a:gd name="T3" fmla="*/ 135 h 135"/>
                <a:gd name="T4" fmla="*/ 249 w 257"/>
                <a:gd name="T5" fmla="*/ 135 h 135"/>
                <a:gd name="T6" fmla="*/ 257 w 257"/>
                <a:gd name="T7" fmla="*/ 111 h 135"/>
                <a:gd name="T8" fmla="*/ 138 w 257"/>
                <a:gd name="T9" fmla="*/ 115 h 135"/>
                <a:gd name="T10" fmla="*/ 38 w 257"/>
                <a:gd name="T11" fmla="*/ 0 h 135"/>
                <a:gd name="T12" fmla="*/ 0 w 257"/>
                <a:gd name="T13" fmla="*/ 0 h 135"/>
                <a:gd name="T14" fmla="*/ 0 w 257"/>
                <a:gd name="T15" fmla="*/ 0 h 135"/>
                <a:gd name="T16" fmla="*/ 0 60000 65536"/>
                <a:gd name="T17" fmla="*/ 0 60000 65536"/>
                <a:gd name="T18" fmla="*/ 0 60000 65536"/>
                <a:gd name="T19" fmla="*/ 0 60000 65536"/>
                <a:gd name="T20" fmla="*/ 0 60000 65536"/>
                <a:gd name="T21" fmla="*/ 0 60000 65536"/>
                <a:gd name="T22" fmla="*/ 0 60000 65536"/>
                <a:gd name="T23" fmla="*/ 0 60000 65536"/>
                <a:gd name="T24" fmla="*/ 0 w 257"/>
                <a:gd name="T25" fmla="*/ 0 h 135"/>
                <a:gd name="T26" fmla="*/ 257 w 257"/>
                <a:gd name="T27" fmla="*/ 135 h 1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7" h="135">
                  <a:moveTo>
                    <a:pt x="0" y="0"/>
                  </a:moveTo>
                  <a:lnTo>
                    <a:pt x="119" y="135"/>
                  </a:lnTo>
                  <a:lnTo>
                    <a:pt x="249" y="135"/>
                  </a:lnTo>
                  <a:lnTo>
                    <a:pt x="257" y="111"/>
                  </a:lnTo>
                  <a:lnTo>
                    <a:pt x="138" y="115"/>
                  </a:lnTo>
                  <a:lnTo>
                    <a:pt x="38" y="0"/>
                  </a:lnTo>
                  <a:lnTo>
                    <a:pt x="0" y="0"/>
                  </a:lnTo>
                  <a:close/>
                </a:path>
              </a:pathLst>
            </a:custGeom>
            <a:solidFill>
              <a:srgbClr val="FFE6B3"/>
            </a:solidFill>
            <a:ln w="9525">
              <a:noFill/>
              <a:round/>
              <a:headEnd/>
              <a:tailEnd/>
            </a:ln>
          </p:spPr>
          <p:txBody>
            <a:bodyPr/>
            <a:lstStyle/>
            <a:p>
              <a:endParaRPr lang="en-US"/>
            </a:p>
          </p:txBody>
        </p:sp>
        <p:sp>
          <p:nvSpPr>
            <p:cNvPr id="24630" name="Freeform 41"/>
            <p:cNvSpPr>
              <a:spLocks/>
            </p:cNvSpPr>
            <p:nvPr/>
          </p:nvSpPr>
          <p:spPr bwMode="auto">
            <a:xfrm>
              <a:off x="2103" y="2621"/>
              <a:ext cx="288" cy="297"/>
            </a:xfrm>
            <a:custGeom>
              <a:avLst/>
              <a:gdLst>
                <a:gd name="T0" fmla="*/ 4 w 288"/>
                <a:gd name="T1" fmla="*/ 1 h 297"/>
                <a:gd name="T2" fmla="*/ 0 w 288"/>
                <a:gd name="T3" fmla="*/ 160 h 297"/>
                <a:gd name="T4" fmla="*/ 90 w 288"/>
                <a:gd name="T5" fmla="*/ 288 h 297"/>
                <a:gd name="T6" fmla="*/ 288 w 288"/>
                <a:gd name="T7" fmla="*/ 297 h 297"/>
                <a:gd name="T8" fmla="*/ 275 w 288"/>
                <a:gd name="T9" fmla="*/ 101 h 297"/>
                <a:gd name="T10" fmla="*/ 177 w 288"/>
                <a:gd name="T11" fmla="*/ 0 h 297"/>
                <a:gd name="T12" fmla="*/ 4 w 288"/>
                <a:gd name="T13" fmla="*/ 1 h 297"/>
                <a:gd name="T14" fmla="*/ 4 w 288"/>
                <a:gd name="T15" fmla="*/ 1 h 297"/>
                <a:gd name="T16" fmla="*/ 0 60000 65536"/>
                <a:gd name="T17" fmla="*/ 0 60000 65536"/>
                <a:gd name="T18" fmla="*/ 0 60000 65536"/>
                <a:gd name="T19" fmla="*/ 0 60000 65536"/>
                <a:gd name="T20" fmla="*/ 0 60000 65536"/>
                <a:gd name="T21" fmla="*/ 0 60000 65536"/>
                <a:gd name="T22" fmla="*/ 0 60000 65536"/>
                <a:gd name="T23" fmla="*/ 0 60000 65536"/>
                <a:gd name="T24" fmla="*/ 0 w 288"/>
                <a:gd name="T25" fmla="*/ 0 h 297"/>
                <a:gd name="T26" fmla="*/ 288 w 28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8" h="297">
                  <a:moveTo>
                    <a:pt x="4" y="1"/>
                  </a:moveTo>
                  <a:lnTo>
                    <a:pt x="0" y="160"/>
                  </a:lnTo>
                  <a:lnTo>
                    <a:pt x="90" y="288"/>
                  </a:lnTo>
                  <a:lnTo>
                    <a:pt x="288" y="297"/>
                  </a:lnTo>
                  <a:lnTo>
                    <a:pt x="275" y="101"/>
                  </a:lnTo>
                  <a:lnTo>
                    <a:pt x="177" y="0"/>
                  </a:lnTo>
                  <a:lnTo>
                    <a:pt x="4" y="1"/>
                  </a:lnTo>
                  <a:close/>
                </a:path>
              </a:pathLst>
            </a:custGeom>
            <a:solidFill>
              <a:srgbClr val="FFE6B3"/>
            </a:solidFill>
            <a:ln w="9525">
              <a:noFill/>
              <a:round/>
              <a:headEnd/>
              <a:tailEnd/>
            </a:ln>
          </p:spPr>
          <p:txBody>
            <a:bodyPr/>
            <a:lstStyle/>
            <a:p>
              <a:endParaRPr lang="en-US"/>
            </a:p>
          </p:txBody>
        </p:sp>
        <p:sp>
          <p:nvSpPr>
            <p:cNvPr id="24631" name="Freeform 42"/>
            <p:cNvSpPr>
              <a:spLocks/>
            </p:cNvSpPr>
            <p:nvPr/>
          </p:nvSpPr>
          <p:spPr bwMode="auto">
            <a:xfrm>
              <a:off x="982" y="2909"/>
              <a:ext cx="557" cy="640"/>
            </a:xfrm>
            <a:custGeom>
              <a:avLst/>
              <a:gdLst>
                <a:gd name="T0" fmla="*/ 269 w 557"/>
                <a:gd name="T1" fmla="*/ 287 h 640"/>
                <a:gd name="T2" fmla="*/ 259 w 557"/>
                <a:gd name="T3" fmla="*/ 640 h 640"/>
                <a:gd name="T4" fmla="*/ 520 w 557"/>
                <a:gd name="T5" fmla="*/ 477 h 640"/>
                <a:gd name="T6" fmla="*/ 557 w 557"/>
                <a:gd name="T7" fmla="*/ 166 h 640"/>
                <a:gd name="T8" fmla="*/ 210 w 557"/>
                <a:gd name="T9" fmla="*/ 0 h 640"/>
                <a:gd name="T10" fmla="*/ 0 w 557"/>
                <a:gd name="T11" fmla="*/ 60 h 640"/>
                <a:gd name="T12" fmla="*/ 269 w 557"/>
                <a:gd name="T13" fmla="*/ 287 h 640"/>
                <a:gd name="T14" fmla="*/ 269 w 557"/>
                <a:gd name="T15" fmla="*/ 287 h 640"/>
                <a:gd name="T16" fmla="*/ 0 60000 65536"/>
                <a:gd name="T17" fmla="*/ 0 60000 65536"/>
                <a:gd name="T18" fmla="*/ 0 60000 65536"/>
                <a:gd name="T19" fmla="*/ 0 60000 65536"/>
                <a:gd name="T20" fmla="*/ 0 60000 65536"/>
                <a:gd name="T21" fmla="*/ 0 60000 65536"/>
                <a:gd name="T22" fmla="*/ 0 60000 65536"/>
                <a:gd name="T23" fmla="*/ 0 60000 65536"/>
                <a:gd name="T24" fmla="*/ 0 w 557"/>
                <a:gd name="T25" fmla="*/ 0 h 640"/>
                <a:gd name="T26" fmla="*/ 557 w 557"/>
                <a:gd name="T27" fmla="*/ 640 h 6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7" h="640">
                  <a:moveTo>
                    <a:pt x="269" y="287"/>
                  </a:moveTo>
                  <a:lnTo>
                    <a:pt x="259" y="640"/>
                  </a:lnTo>
                  <a:lnTo>
                    <a:pt x="520" y="477"/>
                  </a:lnTo>
                  <a:lnTo>
                    <a:pt x="557" y="166"/>
                  </a:lnTo>
                  <a:lnTo>
                    <a:pt x="210" y="0"/>
                  </a:lnTo>
                  <a:lnTo>
                    <a:pt x="0" y="60"/>
                  </a:lnTo>
                  <a:lnTo>
                    <a:pt x="269" y="287"/>
                  </a:lnTo>
                  <a:close/>
                </a:path>
              </a:pathLst>
            </a:custGeom>
            <a:solidFill>
              <a:srgbClr val="F2CC99"/>
            </a:solidFill>
            <a:ln w="9525">
              <a:noFill/>
              <a:round/>
              <a:headEnd/>
              <a:tailEnd/>
            </a:ln>
          </p:spPr>
          <p:txBody>
            <a:bodyPr/>
            <a:lstStyle/>
            <a:p>
              <a:endParaRPr lang="en-US"/>
            </a:p>
          </p:txBody>
        </p:sp>
        <p:sp>
          <p:nvSpPr>
            <p:cNvPr id="24632" name="Freeform 43"/>
            <p:cNvSpPr>
              <a:spLocks/>
            </p:cNvSpPr>
            <p:nvPr/>
          </p:nvSpPr>
          <p:spPr bwMode="auto">
            <a:xfrm>
              <a:off x="899" y="2968"/>
              <a:ext cx="419" cy="576"/>
            </a:xfrm>
            <a:custGeom>
              <a:avLst/>
              <a:gdLst>
                <a:gd name="T0" fmla="*/ 83 w 419"/>
                <a:gd name="T1" fmla="*/ 0 h 576"/>
                <a:gd name="T2" fmla="*/ 0 w 419"/>
                <a:gd name="T3" fmla="*/ 366 h 576"/>
                <a:gd name="T4" fmla="*/ 339 w 419"/>
                <a:gd name="T5" fmla="*/ 576 h 576"/>
                <a:gd name="T6" fmla="*/ 419 w 419"/>
                <a:gd name="T7" fmla="*/ 181 h 576"/>
                <a:gd name="T8" fmla="*/ 83 w 419"/>
                <a:gd name="T9" fmla="*/ 0 h 576"/>
                <a:gd name="T10" fmla="*/ 83 w 419"/>
                <a:gd name="T11" fmla="*/ 0 h 576"/>
                <a:gd name="T12" fmla="*/ 0 60000 65536"/>
                <a:gd name="T13" fmla="*/ 0 60000 65536"/>
                <a:gd name="T14" fmla="*/ 0 60000 65536"/>
                <a:gd name="T15" fmla="*/ 0 60000 65536"/>
                <a:gd name="T16" fmla="*/ 0 60000 65536"/>
                <a:gd name="T17" fmla="*/ 0 60000 65536"/>
                <a:gd name="T18" fmla="*/ 0 w 419"/>
                <a:gd name="T19" fmla="*/ 0 h 576"/>
                <a:gd name="T20" fmla="*/ 419 w 419"/>
                <a:gd name="T21" fmla="*/ 576 h 576"/>
              </a:gdLst>
              <a:ahLst/>
              <a:cxnLst>
                <a:cxn ang="T12">
                  <a:pos x="T0" y="T1"/>
                </a:cxn>
                <a:cxn ang="T13">
                  <a:pos x="T2" y="T3"/>
                </a:cxn>
                <a:cxn ang="T14">
                  <a:pos x="T4" y="T5"/>
                </a:cxn>
                <a:cxn ang="T15">
                  <a:pos x="T6" y="T7"/>
                </a:cxn>
                <a:cxn ang="T16">
                  <a:pos x="T8" y="T9"/>
                </a:cxn>
                <a:cxn ang="T17">
                  <a:pos x="T10" y="T11"/>
                </a:cxn>
              </a:cxnLst>
              <a:rect l="T18" t="T19" r="T20" b="T21"/>
              <a:pathLst>
                <a:path w="419" h="576">
                  <a:moveTo>
                    <a:pt x="83" y="0"/>
                  </a:moveTo>
                  <a:lnTo>
                    <a:pt x="0" y="366"/>
                  </a:lnTo>
                  <a:lnTo>
                    <a:pt x="339" y="576"/>
                  </a:lnTo>
                  <a:lnTo>
                    <a:pt x="419" y="181"/>
                  </a:lnTo>
                  <a:lnTo>
                    <a:pt x="83" y="0"/>
                  </a:lnTo>
                  <a:close/>
                </a:path>
              </a:pathLst>
            </a:custGeom>
            <a:solidFill>
              <a:srgbClr val="FFE6B3"/>
            </a:solidFill>
            <a:ln w="9525">
              <a:noFill/>
              <a:round/>
              <a:headEnd/>
              <a:tailEnd/>
            </a:ln>
          </p:spPr>
          <p:txBody>
            <a:bodyPr/>
            <a:lstStyle/>
            <a:p>
              <a:endParaRPr lang="en-US"/>
            </a:p>
          </p:txBody>
        </p:sp>
        <p:sp>
          <p:nvSpPr>
            <p:cNvPr id="24633" name="Freeform 44"/>
            <p:cNvSpPr>
              <a:spLocks/>
            </p:cNvSpPr>
            <p:nvPr/>
          </p:nvSpPr>
          <p:spPr bwMode="auto">
            <a:xfrm>
              <a:off x="1083" y="2929"/>
              <a:ext cx="359" cy="180"/>
            </a:xfrm>
            <a:custGeom>
              <a:avLst/>
              <a:gdLst>
                <a:gd name="T0" fmla="*/ 36 w 359"/>
                <a:gd name="T1" fmla="*/ 0 h 180"/>
                <a:gd name="T2" fmla="*/ 193 w 359"/>
                <a:gd name="T3" fmla="*/ 78 h 180"/>
                <a:gd name="T4" fmla="*/ 276 w 359"/>
                <a:gd name="T5" fmla="*/ 59 h 180"/>
                <a:gd name="T6" fmla="*/ 314 w 359"/>
                <a:gd name="T7" fmla="*/ 78 h 180"/>
                <a:gd name="T8" fmla="*/ 238 w 359"/>
                <a:gd name="T9" fmla="*/ 99 h 180"/>
                <a:gd name="T10" fmla="*/ 359 w 359"/>
                <a:gd name="T11" fmla="*/ 164 h 180"/>
                <a:gd name="T12" fmla="*/ 314 w 359"/>
                <a:gd name="T13" fmla="*/ 180 h 180"/>
                <a:gd name="T14" fmla="*/ 0 w 359"/>
                <a:gd name="T15" fmla="*/ 14 h 180"/>
                <a:gd name="T16" fmla="*/ 36 w 359"/>
                <a:gd name="T17" fmla="*/ 0 h 180"/>
                <a:gd name="T18" fmla="*/ 36 w 359"/>
                <a:gd name="T19" fmla="*/ 0 h 1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9"/>
                <a:gd name="T31" fmla="*/ 0 h 180"/>
                <a:gd name="T32" fmla="*/ 359 w 359"/>
                <a:gd name="T33" fmla="*/ 180 h 1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9" h="180">
                  <a:moveTo>
                    <a:pt x="36" y="0"/>
                  </a:moveTo>
                  <a:lnTo>
                    <a:pt x="193" y="78"/>
                  </a:lnTo>
                  <a:lnTo>
                    <a:pt x="276" y="59"/>
                  </a:lnTo>
                  <a:lnTo>
                    <a:pt x="314" y="78"/>
                  </a:lnTo>
                  <a:lnTo>
                    <a:pt x="238" y="99"/>
                  </a:lnTo>
                  <a:lnTo>
                    <a:pt x="359" y="164"/>
                  </a:lnTo>
                  <a:lnTo>
                    <a:pt x="314" y="180"/>
                  </a:lnTo>
                  <a:lnTo>
                    <a:pt x="0" y="14"/>
                  </a:lnTo>
                  <a:lnTo>
                    <a:pt x="36" y="0"/>
                  </a:lnTo>
                  <a:close/>
                </a:path>
              </a:pathLst>
            </a:custGeom>
            <a:solidFill>
              <a:srgbClr val="E6B380"/>
            </a:solidFill>
            <a:ln w="9525">
              <a:noFill/>
              <a:round/>
              <a:headEnd/>
              <a:tailEnd/>
            </a:ln>
          </p:spPr>
          <p:txBody>
            <a:bodyPr/>
            <a:lstStyle/>
            <a:p>
              <a:endParaRPr lang="en-US"/>
            </a:p>
          </p:txBody>
        </p:sp>
        <p:sp>
          <p:nvSpPr>
            <p:cNvPr id="24634" name="Freeform 45"/>
            <p:cNvSpPr>
              <a:spLocks/>
            </p:cNvSpPr>
            <p:nvPr/>
          </p:nvSpPr>
          <p:spPr bwMode="auto">
            <a:xfrm>
              <a:off x="1363" y="3200"/>
              <a:ext cx="111" cy="158"/>
            </a:xfrm>
            <a:custGeom>
              <a:avLst/>
              <a:gdLst>
                <a:gd name="T0" fmla="*/ 13 w 111"/>
                <a:gd name="T1" fmla="*/ 37 h 158"/>
                <a:gd name="T2" fmla="*/ 0 w 111"/>
                <a:gd name="T3" fmla="*/ 158 h 158"/>
                <a:gd name="T4" fmla="*/ 96 w 111"/>
                <a:gd name="T5" fmla="*/ 115 h 158"/>
                <a:gd name="T6" fmla="*/ 111 w 111"/>
                <a:gd name="T7" fmla="*/ 0 h 158"/>
                <a:gd name="T8" fmla="*/ 13 w 111"/>
                <a:gd name="T9" fmla="*/ 37 h 158"/>
                <a:gd name="T10" fmla="*/ 13 w 111"/>
                <a:gd name="T11" fmla="*/ 37 h 158"/>
                <a:gd name="T12" fmla="*/ 0 60000 65536"/>
                <a:gd name="T13" fmla="*/ 0 60000 65536"/>
                <a:gd name="T14" fmla="*/ 0 60000 65536"/>
                <a:gd name="T15" fmla="*/ 0 60000 65536"/>
                <a:gd name="T16" fmla="*/ 0 60000 65536"/>
                <a:gd name="T17" fmla="*/ 0 60000 65536"/>
                <a:gd name="T18" fmla="*/ 0 w 111"/>
                <a:gd name="T19" fmla="*/ 0 h 158"/>
                <a:gd name="T20" fmla="*/ 111 w 111"/>
                <a:gd name="T21" fmla="*/ 158 h 158"/>
              </a:gdLst>
              <a:ahLst/>
              <a:cxnLst>
                <a:cxn ang="T12">
                  <a:pos x="T0" y="T1"/>
                </a:cxn>
                <a:cxn ang="T13">
                  <a:pos x="T2" y="T3"/>
                </a:cxn>
                <a:cxn ang="T14">
                  <a:pos x="T4" y="T5"/>
                </a:cxn>
                <a:cxn ang="T15">
                  <a:pos x="T6" y="T7"/>
                </a:cxn>
                <a:cxn ang="T16">
                  <a:pos x="T8" y="T9"/>
                </a:cxn>
                <a:cxn ang="T17">
                  <a:pos x="T10" y="T11"/>
                </a:cxn>
              </a:cxnLst>
              <a:rect l="T18" t="T19" r="T20" b="T21"/>
              <a:pathLst>
                <a:path w="111" h="158">
                  <a:moveTo>
                    <a:pt x="13" y="37"/>
                  </a:moveTo>
                  <a:lnTo>
                    <a:pt x="0" y="158"/>
                  </a:lnTo>
                  <a:lnTo>
                    <a:pt x="96" y="115"/>
                  </a:lnTo>
                  <a:lnTo>
                    <a:pt x="111" y="0"/>
                  </a:lnTo>
                  <a:lnTo>
                    <a:pt x="13" y="37"/>
                  </a:lnTo>
                  <a:close/>
                </a:path>
              </a:pathLst>
            </a:custGeom>
            <a:solidFill>
              <a:srgbClr val="E8EDF0"/>
            </a:solidFill>
            <a:ln w="9525">
              <a:noFill/>
              <a:round/>
              <a:headEnd/>
              <a:tailEnd/>
            </a:ln>
          </p:spPr>
          <p:txBody>
            <a:bodyPr/>
            <a:lstStyle/>
            <a:p>
              <a:endParaRPr lang="en-US"/>
            </a:p>
          </p:txBody>
        </p:sp>
        <p:sp>
          <p:nvSpPr>
            <p:cNvPr id="24635" name="Freeform 46"/>
            <p:cNvSpPr>
              <a:spLocks/>
            </p:cNvSpPr>
            <p:nvPr/>
          </p:nvSpPr>
          <p:spPr bwMode="auto">
            <a:xfrm>
              <a:off x="1096" y="2339"/>
              <a:ext cx="315" cy="267"/>
            </a:xfrm>
            <a:custGeom>
              <a:avLst/>
              <a:gdLst>
                <a:gd name="T0" fmla="*/ 99 w 315"/>
                <a:gd name="T1" fmla="*/ 0 h 267"/>
                <a:gd name="T2" fmla="*/ 0 w 315"/>
                <a:gd name="T3" fmla="*/ 263 h 267"/>
                <a:gd name="T4" fmla="*/ 315 w 315"/>
                <a:gd name="T5" fmla="*/ 267 h 267"/>
                <a:gd name="T6" fmla="*/ 305 w 315"/>
                <a:gd name="T7" fmla="*/ 0 h 267"/>
                <a:gd name="T8" fmla="*/ 99 w 315"/>
                <a:gd name="T9" fmla="*/ 0 h 267"/>
                <a:gd name="T10" fmla="*/ 99 w 315"/>
                <a:gd name="T11" fmla="*/ 0 h 267"/>
                <a:gd name="T12" fmla="*/ 0 60000 65536"/>
                <a:gd name="T13" fmla="*/ 0 60000 65536"/>
                <a:gd name="T14" fmla="*/ 0 60000 65536"/>
                <a:gd name="T15" fmla="*/ 0 60000 65536"/>
                <a:gd name="T16" fmla="*/ 0 60000 65536"/>
                <a:gd name="T17" fmla="*/ 0 60000 65536"/>
                <a:gd name="T18" fmla="*/ 0 w 315"/>
                <a:gd name="T19" fmla="*/ 0 h 267"/>
                <a:gd name="T20" fmla="*/ 315 w 315"/>
                <a:gd name="T21" fmla="*/ 267 h 267"/>
              </a:gdLst>
              <a:ahLst/>
              <a:cxnLst>
                <a:cxn ang="T12">
                  <a:pos x="T0" y="T1"/>
                </a:cxn>
                <a:cxn ang="T13">
                  <a:pos x="T2" y="T3"/>
                </a:cxn>
                <a:cxn ang="T14">
                  <a:pos x="T4" y="T5"/>
                </a:cxn>
                <a:cxn ang="T15">
                  <a:pos x="T6" y="T7"/>
                </a:cxn>
                <a:cxn ang="T16">
                  <a:pos x="T8" y="T9"/>
                </a:cxn>
                <a:cxn ang="T17">
                  <a:pos x="T10" y="T11"/>
                </a:cxn>
              </a:cxnLst>
              <a:rect l="T18" t="T19" r="T20" b="T21"/>
              <a:pathLst>
                <a:path w="315" h="267">
                  <a:moveTo>
                    <a:pt x="99" y="0"/>
                  </a:moveTo>
                  <a:lnTo>
                    <a:pt x="0" y="263"/>
                  </a:lnTo>
                  <a:lnTo>
                    <a:pt x="315" y="267"/>
                  </a:lnTo>
                  <a:lnTo>
                    <a:pt x="305" y="0"/>
                  </a:lnTo>
                  <a:lnTo>
                    <a:pt x="99" y="0"/>
                  </a:lnTo>
                  <a:close/>
                </a:path>
              </a:pathLst>
            </a:custGeom>
            <a:solidFill>
              <a:srgbClr val="F2CC99"/>
            </a:solidFill>
            <a:ln w="9525">
              <a:noFill/>
              <a:round/>
              <a:headEnd/>
              <a:tailEnd/>
            </a:ln>
          </p:spPr>
          <p:txBody>
            <a:bodyPr/>
            <a:lstStyle/>
            <a:p>
              <a:endParaRPr lang="en-US"/>
            </a:p>
          </p:txBody>
        </p:sp>
        <p:sp>
          <p:nvSpPr>
            <p:cNvPr id="24636" name="Freeform 47"/>
            <p:cNvSpPr>
              <a:spLocks/>
            </p:cNvSpPr>
            <p:nvPr/>
          </p:nvSpPr>
          <p:spPr bwMode="auto">
            <a:xfrm>
              <a:off x="1069" y="2596"/>
              <a:ext cx="343" cy="305"/>
            </a:xfrm>
            <a:custGeom>
              <a:avLst/>
              <a:gdLst>
                <a:gd name="T0" fmla="*/ 28 w 343"/>
                <a:gd name="T1" fmla="*/ 0 h 305"/>
                <a:gd name="T2" fmla="*/ 0 w 343"/>
                <a:gd name="T3" fmla="*/ 297 h 305"/>
                <a:gd name="T4" fmla="*/ 339 w 343"/>
                <a:gd name="T5" fmla="*/ 305 h 305"/>
                <a:gd name="T6" fmla="*/ 343 w 343"/>
                <a:gd name="T7" fmla="*/ 6 h 305"/>
                <a:gd name="T8" fmla="*/ 28 w 343"/>
                <a:gd name="T9" fmla="*/ 0 h 305"/>
                <a:gd name="T10" fmla="*/ 28 w 343"/>
                <a:gd name="T11" fmla="*/ 0 h 305"/>
                <a:gd name="T12" fmla="*/ 0 60000 65536"/>
                <a:gd name="T13" fmla="*/ 0 60000 65536"/>
                <a:gd name="T14" fmla="*/ 0 60000 65536"/>
                <a:gd name="T15" fmla="*/ 0 60000 65536"/>
                <a:gd name="T16" fmla="*/ 0 60000 65536"/>
                <a:gd name="T17" fmla="*/ 0 60000 65536"/>
                <a:gd name="T18" fmla="*/ 0 w 343"/>
                <a:gd name="T19" fmla="*/ 0 h 305"/>
                <a:gd name="T20" fmla="*/ 343 w 343"/>
                <a:gd name="T21" fmla="*/ 305 h 305"/>
              </a:gdLst>
              <a:ahLst/>
              <a:cxnLst>
                <a:cxn ang="T12">
                  <a:pos x="T0" y="T1"/>
                </a:cxn>
                <a:cxn ang="T13">
                  <a:pos x="T2" y="T3"/>
                </a:cxn>
                <a:cxn ang="T14">
                  <a:pos x="T4" y="T5"/>
                </a:cxn>
                <a:cxn ang="T15">
                  <a:pos x="T6" y="T7"/>
                </a:cxn>
                <a:cxn ang="T16">
                  <a:pos x="T8" y="T9"/>
                </a:cxn>
                <a:cxn ang="T17">
                  <a:pos x="T10" y="T11"/>
                </a:cxn>
              </a:cxnLst>
              <a:rect l="T18" t="T19" r="T20" b="T21"/>
              <a:pathLst>
                <a:path w="343" h="305">
                  <a:moveTo>
                    <a:pt x="28" y="0"/>
                  </a:moveTo>
                  <a:lnTo>
                    <a:pt x="0" y="297"/>
                  </a:lnTo>
                  <a:lnTo>
                    <a:pt x="339" y="305"/>
                  </a:lnTo>
                  <a:lnTo>
                    <a:pt x="343" y="6"/>
                  </a:lnTo>
                  <a:lnTo>
                    <a:pt x="28" y="0"/>
                  </a:lnTo>
                  <a:close/>
                </a:path>
              </a:pathLst>
            </a:custGeom>
            <a:solidFill>
              <a:srgbClr val="E6B380"/>
            </a:solidFill>
            <a:ln w="9525">
              <a:noFill/>
              <a:round/>
              <a:headEnd/>
              <a:tailEnd/>
            </a:ln>
          </p:spPr>
          <p:txBody>
            <a:bodyPr/>
            <a:lstStyle/>
            <a:p>
              <a:endParaRPr lang="en-US"/>
            </a:p>
          </p:txBody>
        </p:sp>
        <p:sp>
          <p:nvSpPr>
            <p:cNvPr id="24637" name="Freeform 48"/>
            <p:cNvSpPr>
              <a:spLocks/>
            </p:cNvSpPr>
            <p:nvPr/>
          </p:nvSpPr>
          <p:spPr bwMode="auto">
            <a:xfrm>
              <a:off x="1143" y="2337"/>
              <a:ext cx="194" cy="241"/>
            </a:xfrm>
            <a:custGeom>
              <a:avLst/>
              <a:gdLst>
                <a:gd name="T0" fmla="*/ 13 w 194"/>
                <a:gd name="T1" fmla="*/ 105 h 241"/>
                <a:gd name="T2" fmla="*/ 138 w 194"/>
                <a:gd name="T3" fmla="*/ 109 h 241"/>
                <a:gd name="T4" fmla="*/ 159 w 194"/>
                <a:gd name="T5" fmla="*/ 0 h 241"/>
                <a:gd name="T6" fmla="*/ 194 w 194"/>
                <a:gd name="T7" fmla="*/ 0 h 241"/>
                <a:gd name="T8" fmla="*/ 151 w 194"/>
                <a:gd name="T9" fmla="*/ 241 h 241"/>
                <a:gd name="T10" fmla="*/ 108 w 194"/>
                <a:gd name="T11" fmla="*/ 240 h 241"/>
                <a:gd name="T12" fmla="*/ 129 w 194"/>
                <a:gd name="T13" fmla="*/ 144 h 241"/>
                <a:gd name="T14" fmla="*/ 0 w 194"/>
                <a:gd name="T15" fmla="*/ 140 h 241"/>
                <a:gd name="T16" fmla="*/ 13 w 194"/>
                <a:gd name="T17" fmla="*/ 105 h 241"/>
                <a:gd name="T18" fmla="*/ 13 w 194"/>
                <a:gd name="T19" fmla="*/ 105 h 24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4"/>
                <a:gd name="T31" fmla="*/ 0 h 241"/>
                <a:gd name="T32" fmla="*/ 194 w 194"/>
                <a:gd name="T33" fmla="*/ 241 h 24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4" h="241">
                  <a:moveTo>
                    <a:pt x="13" y="105"/>
                  </a:moveTo>
                  <a:lnTo>
                    <a:pt x="138" y="109"/>
                  </a:lnTo>
                  <a:lnTo>
                    <a:pt x="159" y="0"/>
                  </a:lnTo>
                  <a:lnTo>
                    <a:pt x="194" y="0"/>
                  </a:lnTo>
                  <a:lnTo>
                    <a:pt x="151" y="241"/>
                  </a:lnTo>
                  <a:lnTo>
                    <a:pt x="108" y="240"/>
                  </a:lnTo>
                  <a:lnTo>
                    <a:pt x="129" y="144"/>
                  </a:lnTo>
                  <a:lnTo>
                    <a:pt x="0" y="140"/>
                  </a:lnTo>
                  <a:lnTo>
                    <a:pt x="13" y="105"/>
                  </a:lnTo>
                  <a:close/>
                </a:path>
              </a:pathLst>
            </a:custGeom>
            <a:solidFill>
              <a:srgbClr val="E6B380"/>
            </a:solidFill>
            <a:ln w="9525">
              <a:noFill/>
              <a:round/>
              <a:headEnd/>
              <a:tailEnd/>
            </a:ln>
          </p:spPr>
          <p:txBody>
            <a:bodyPr/>
            <a:lstStyle/>
            <a:p>
              <a:endParaRPr lang="en-US"/>
            </a:p>
          </p:txBody>
        </p:sp>
        <p:sp>
          <p:nvSpPr>
            <p:cNvPr id="24638" name="Freeform 49"/>
            <p:cNvSpPr>
              <a:spLocks/>
            </p:cNvSpPr>
            <p:nvPr/>
          </p:nvSpPr>
          <p:spPr bwMode="auto">
            <a:xfrm>
              <a:off x="1175" y="2689"/>
              <a:ext cx="161" cy="82"/>
            </a:xfrm>
            <a:custGeom>
              <a:avLst/>
              <a:gdLst>
                <a:gd name="T0" fmla="*/ 4 w 161"/>
                <a:gd name="T1" fmla="*/ 0 h 82"/>
                <a:gd name="T2" fmla="*/ 161 w 161"/>
                <a:gd name="T3" fmla="*/ 7 h 82"/>
                <a:gd name="T4" fmla="*/ 157 w 161"/>
                <a:gd name="T5" fmla="*/ 82 h 82"/>
                <a:gd name="T6" fmla="*/ 0 w 161"/>
                <a:gd name="T7" fmla="*/ 77 h 82"/>
                <a:gd name="T8" fmla="*/ 4 w 161"/>
                <a:gd name="T9" fmla="*/ 0 h 82"/>
                <a:gd name="T10" fmla="*/ 4 w 161"/>
                <a:gd name="T11" fmla="*/ 0 h 82"/>
                <a:gd name="T12" fmla="*/ 0 60000 65536"/>
                <a:gd name="T13" fmla="*/ 0 60000 65536"/>
                <a:gd name="T14" fmla="*/ 0 60000 65536"/>
                <a:gd name="T15" fmla="*/ 0 60000 65536"/>
                <a:gd name="T16" fmla="*/ 0 60000 65536"/>
                <a:gd name="T17" fmla="*/ 0 60000 65536"/>
                <a:gd name="T18" fmla="*/ 0 w 161"/>
                <a:gd name="T19" fmla="*/ 0 h 82"/>
                <a:gd name="T20" fmla="*/ 161 w 161"/>
                <a:gd name="T21" fmla="*/ 82 h 82"/>
              </a:gdLst>
              <a:ahLst/>
              <a:cxnLst>
                <a:cxn ang="T12">
                  <a:pos x="T0" y="T1"/>
                </a:cxn>
                <a:cxn ang="T13">
                  <a:pos x="T2" y="T3"/>
                </a:cxn>
                <a:cxn ang="T14">
                  <a:pos x="T4" y="T5"/>
                </a:cxn>
                <a:cxn ang="T15">
                  <a:pos x="T6" y="T7"/>
                </a:cxn>
                <a:cxn ang="T16">
                  <a:pos x="T8" y="T9"/>
                </a:cxn>
                <a:cxn ang="T17">
                  <a:pos x="T10" y="T11"/>
                </a:cxn>
              </a:cxnLst>
              <a:rect l="T18" t="T19" r="T20" b="T21"/>
              <a:pathLst>
                <a:path w="161" h="82">
                  <a:moveTo>
                    <a:pt x="4" y="0"/>
                  </a:moveTo>
                  <a:lnTo>
                    <a:pt x="161" y="7"/>
                  </a:lnTo>
                  <a:lnTo>
                    <a:pt x="157" y="82"/>
                  </a:lnTo>
                  <a:lnTo>
                    <a:pt x="0" y="77"/>
                  </a:lnTo>
                  <a:lnTo>
                    <a:pt x="4" y="0"/>
                  </a:lnTo>
                  <a:close/>
                </a:path>
              </a:pathLst>
            </a:custGeom>
            <a:solidFill>
              <a:srgbClr val="F0F2F5"/>
            </a:solidFill>
            <a:ln w="9525">
              <a:noFill/>
              <a:round/>
              <a:headEnd/>
              <a:tailEnd/>
            </a:ln>
          </p:spPr>
          <p:txBody>
            <a:bodyPr/>
            <a:lstStyle/>
            <a:p>
              <a:endParaRPr lang="en-US"/>
            </a:p>
          </p:txBody>
        </p:sp>
        <p:sp>
          <p:nvSpPr>
            <p:cNvPr id="24639" name="Freeform 50"/>
            <p:cNvSpPr>
              <a:spLocks/>
            </p:cNvSpPr>
            <p:nvPr/>
          </p:nvSpPr>
          <p:spPr bwMode="auto">
            <a:xfrm>
              <a:off x="2127" y="2641"/>
              <a:ext cx="235" cy="102"/>
            </a:xfrm>
            <a:custGeom>
              <a:avLst/>
              <a:gdLst>
                <a:gd name="T0" fmla="*/ 0 w 235"/>
                <a:gd name="T1" fmla="*/ 3 h 102"/>
                <a:gd name="T2" fmla="*/ 2 w 235"/>
                <a:gd name="T3" fmla="*/ 3 h 102"/>
                <a:gd name="T4" fmla="*/ 6 w 235"/>
                <a:gd name="T5" fmla="*/ 7 h 102"/>
                <a:gd name="T6" fmla="*/ 10 w 235"/>
                <a:gd name="T7" fmla="*/ 11 h 102"/>
                <a:gd name="T8" fmla="*/ 16 w 235"/>
                <a:gd name="T9" fmla="*/ 19 h 102"/>
                <a:gd name="T10" fmla="*/ 23 w 235"/>
                <a:gd name="T11" fmla="*/ 26 h 102"/>
                <a:gd name="T12" fmla="*/ 31 w 235"/>
                <a:gd name="T13" fmla="*/ 35 h 102"/>
                <a:gd name="T14" fmla="*/ 34 w 235"/>
                <a:gd name="T15" fmla="*/ 39 h 102"/>
                <a:gd name="T16" fmla="*/ 39 w 235"/>
                <a:gd name="T17" fmla="*/ 43 h 102"/>
                <a:gd name="T18" fmla="*/ 43 w 235"/>
                <a:gd name="T19" fmla="*/ 48 h 102"/>
                <a:gd name="T20" fmla="*/ 47 w 235"/>
                <a:gd name="T21" fmla="*/ 52 h 102"/>
                <a:gd name="T22" fmla="*/ 55 w 235"/>
                <a:gd name="T23" fmla="*/ 62 h 102"/>
                <a:gd name="T24" fmla="*/ 63 w 235"/>
                <a:gd name="T25" fmla="*/ 71 h 102"/>
                <a:gd name="T26" fmla="*/ 70 w 235"/>
                <a:gd name="T27" fmla="*/ 78 h 102"/>
                <a:gd name="T28" fmla="*/ 77 w 235"/>
                <a:gd name="T29" fmla="*/ 86 h 102"/>
                <a:gd name="T30" fmla="*/ 82 w 235"/>
                <a:gd name="T31" fmla="*/ 93 h 102"/>
                <a:gd name="T32" fmla="*/ 87 w 235"/>
                <a:gd name="T33" fmla="*/ 98 h 102"/>
                <a:gd name="T34" fmla="*/ 90 w 235"/>
                <a:gd name="T35" fmla="*/ 101 h 102"/>
                <a:gd name="T36" fmla="*/ 91 w 235"/>
                <a:gd name="T37" fmla="*/ 102 h 102"/>
                <a:gd name="T38" fmla="*/ 235 w 235"/>
                <a:gd name="T39" fmla="*/ 101 h 102"/>
                <a:gd name="T40" fmla="*/ 231 w 235"/>
                <a:gd name="T41" fmla="*/ 79 h 102"/>
                <a:gd name="T42" fmla="*/ 105 w 235"/>
                <a:gd name="T43" fmla="*/ 78 h 102"/>
                <a:gd name="T44" fmla="*/ 30 w 235"/>
                <a:gd name="T45" fmla="*/ 0 h 102"/>
                <a:gd name="T46" fmla="*/ 0 w 235"/>
                <a:gd name="T47" fmla="*/ 3 h 102"/>
                <a:gd name="T48" fmla="*/ 0 w 235"/>
                <a:gd name="T49" fmla="*/ 3 h 10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5"/>
                <a:gd name="T76" fmla="*/ 0 h 102"/>
                <a:gd name="T77" fmla="*/ 235 w 235"/>
                <a:gd name="T78" fmla="*/ 102 h 10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5" h="102">
                  <a:moveTo>
                    <a:pt x="0" y="3"/>
                  </a:moveTo>
                  <a:lnTo>
                    <a:pt x="2" y="3"/>
                  </a:lnTo>
                  <a:lnTo>
                    <a:pt x="6" y="7"/>
                  </a:lnTo>
                  <a:lnTo>
                    <a:pt x="10" y="11"/>
                  </a:lnTo>
                  <a:lnTo>
                    <a:pt x="16" y="19"/>
                  </a:lnTo>
                  <a:lnTo>
                    <a:pt x="23" y="26"/>
                  </a:lnTo>
                  <a:lnTo>
                    <a:pt x="31" y="35"/>
                  </a:lnTo>
                  <a:lnTo>
                    <a:pt x="34" y="39"/>
                  </a:lnTo>
                  <a:lnTo>
                    <a:pt x="39" y="43"/>
                  </a:lnTo>
                  <a:lnTo>
                    <a:pt x="43" y="48"/>
                  </a:lnTo>
                  <a:lnTo>
                    <a:pt x="47" y="52"/>
                  </a:lnTo>
                  <a:lnTo>
                    <a:pt x="55" y="62"/>
                  </a:lnTo>
                  <a:lnTo>
                    <a:pt x="63" y="71"/>
                  </a:lnTo>
                  <a:lnTo>
                    <a:pt x="70" y="78"/>
                  </a:lnTo>
                  <a:lnTo>
                    <a:pt x="77" y="86"/>
                  </a:lnTo>
                  <a:lnTo>
                    <a:pt x="82" y="93"/>
                  </a:lnTo>
                  <a:lnTo>
                    <a:pt x="87" y="98"/>
                  </a:lnTo>
                  <a:lnTo>
                    <a:pt x="90" y="101"/>
                  </a:lnTo>
                  <a:lnTo>
                    <a:pt x="91" y="102"/>
                  </a:lnTo>
                  <a:lnTo>
                    <a:pt x="235" y="101"/>
                  </a:lnTo>
                  <a:lnTo>
                    <a:pt x="231" y="79"/>
                  </a:lnTo>
                  <a:lnTo>
                    <a:pt x="105" y="78"/>
                  </a:lnTo>
                  <a:lnTo>
                    <a:pt x="30" y="0"/>
                  </a:lnTo>
                  <a:lnTo>
                    <a:pt x="0" y="3"/>
                  </a:lnTo>
                  <a:close/>
                </a:path>
              </a:pathLst>
            </a:custGeom>
            <a:solidFill>
              <a:srgbClr val="F2CC99"/>
            </a:solidFill>
            <a:ln w="9525">
              <a:noFill/>
              <a:round/>
              <a:headEnd/>
              <a:tailEnd/>
            </a:ln>
          </p:spPr>
          <p:txBody>
            <a:bodyPr/>
            <a:lstStyle/>
            <a:p>
              <a:endParaRPr lang="en-US"/>
            </a:p>
          </p:txBody>
        </p:sp>
        <p:sp>
          <p:nvSpPr>
            <p:cNvPr id="24640" name="Freeform 51"/>
            <p:cNvSpPr>
              <a:spLocks/>
            </p:cNvSpPr>
            <p:nvPr/>
          </p:nvSpPr>
          <p:spPr bwMode="auto">
            <a:xfrm>
              <a:off x="2277" y="2730"/>
              <a:ext cx="32" cy="160"/>
            </a:xfrm>
            <a:custGeom>
              <a:avLst/>
              <a:gdLst>
                <a:gd name="T0" fmla="*/ 0 w 32"/>
                <a:gd name="T1" fmla="*/ 0 h 160"/>
                <a:gd name="T2" fmla="*/ 4 w 32"/>
                <a:gd name="T3" fmla="*/ 160 h 160"/>
                <a:gd name="T4" fmla="*/ 32 w 32"/>
                <a:gd name="T5" fmla="*/ 160 h 160"/>
                <a:gd name="T6" fmla="*/ 28 w 32"/>
                <a:gd name="T7" fmla="*/ 0 h 160"/>
                <a:gd name="T8" fmla="*/ 0 w 32"/>
                <a:gd name="T9" fmla="*/ 0 h 160"/>
                <a:gd name="T10" fmla="*/ 0 w 32"/>
                <a:gd name="T11" fmla="*/ 0 h 160"/>
                <a:gd name="T12" fmla="*/ 0 60000 65536"/>
                <a:gd name="T13" fmla="*/ 0 60000 65536"/>
                <a:gd name="T14" fmla="*/ 0 60000 65536"/>
                <a:gd name="T15" fmla="*/ 0 60000 65536"/>
                <a:gd name="T16" fmla="*/ 0 60000 65536"/>
                <a:gd name="T17" fmla="*/ 0 60000 65536"/>
                <a:gd name="T18" fmla="*/ 0 w 32"/>
                <a:gd name="T19" fmla="*/ 0 h 160"/>
                <a:gd name="T20" fmla="*/ 32 w 32"/>
                <a:gd name="T21" fmla="*/ 160 h 160"/>
              </a:gdLst>
              <a:ahLst/>
              <a:cxnLst>
                <a:cxn ang="T12">
                  <a:pos x="T0" y="T1"/>
                </a:cxn>
                <a:cxn ang="T13">
                  <a:pos x="T2" y="T3"/>
                </a:cxn>
                <a:cxn ang="T14">
                  <a:pos x="T4" y="T5"/>
                </a:cxn>
                <a:cxn ang="T15">
                  <a:pos x="T6" y="T7"/>
                </a:cxn>
                <a:cxn ang="T16">
                  <a:pos x="T8" y="T9"/>
                </a:cxn>
                <a:cxn ang="T17">
                  <a:pos x="T10" y="T11"/>
                </a:cxn>
              </a:cxnLst>
              <a:rect l="T18" t="T19" r="T20" b="T21"/>
              <a:pathLst>
                <a:path w="32" h="160">
                  <a:moveTo>
                    <a:pt x="0" y="0"/>
                  </a:moveTo>
                  <a:lnTo>
                    <a:pt x="4" y="160"/>
                  </a:lnTo>
                  <a:lnTo>
                    <a:pt x="32" y="160"/>
                  </a:lnTo>
                  <a:lnTo>
                    <a:pt x="28" y="0"/>
                  </a:lnTo>
                  <a:lnTo>
                    <a:pt x="0" y="0"/>
                  </a:lnTo>
                  <a:close/>
                </a:path>
              </a:pathLst>
            </a:custGeom>
            <a:solidFill>
              <a:srgbClr val="F2CC99"/>
            </a:solidFill>
            <a:ln w="9525">
              <a:noFill/>
              <a:round/>
              <a:headEnd/>
              <a:tailEnd/>
            </a:ln>
          </p:spPr>
          <p:txBody>
            <a:bodyPr/>
            <a:lstStyle/>
            <a:p>
              <a:endParaRPr lang="en-US"/>
            </a:p>
          </p:txBody>
        </p:sp>
        <p:sp>
          <p:nvSpPr>
            <p:cNvPr id="24641" name="Freeform 52"/>
            <p:cNvSpPr>
              <a:spLocks/>
            </p:cNvSpPr>
            <p:nvPr/>
          </p:nvSpPr>
          <p:spPr bwMode="auto">
            <a:xfrm>
              <a:off x="2131" y="2704"/>
              <a:ext cx="66" cy="133"/>
            </a:xfrm>
            <a:custGeom>
              <a:avLst/>
              <a:gdLst>
                <a:gd name="T0" fmla="*/ 3 w 66"/>
                <a:gd name="T1" fmla="*/ 0 h 133"/>
                <a:gd name="T2" fmla="*/ 65 w 66"/>
                <a:gd name="T3" fmla="*/ 63 h 133"/>
                <a:gd name="T4" fmla="*/ 66 w 66"/>
                <a:gd name="T5" fmla="*/ 133 h 133"/>
                <a:gd name="T6" fmla="*/ 0 w 66"/>
                <a:gd name="T7" fmla="*/ 48 h 133"/>
                <a:gd name="T8" fmla="*/ 3 w 66"/>
                <a:gd name="T9" fmla="*/ 0 h 133"/>
                <a:gd name="T10" fmla="*/ 3 w 66"/>
                <a:gd name="T11" fmla="*/ 0 h 133"/>
                <a:gd name="T12" fmla="*/ 0 60000 65536"/>
                <a:gd name="T13" fmla="*/ 0 60000 65536"/>
                <a:gd name="T14" fmla="*/ 0 60000 65536"/>
                <a:gd name="T15" fmla="*/ 0 60000 65536"/>
                <a:gd name="T16" fmla="*/ 0 60000 65536"/>
                <a:gd name="T17" fmla="*/ 0 60000 65536"/>
                <a:gd name="T18" fmla="*/ 0 w 66"/>
                <a:gd name="T19" fmla="*/ 0 h 133"/>
                <a:gd name="T20" fmla="*/ 66 w 66"/>
                <a:gd name="T21" fmla="*/ 133 h 133"/>
              </a:gdLst>
              <a:ahLst/>
              <a:cxnLst>
                <a:cxn ang="T12">
                  <a:pos x="T0" y="T1"/>
                </a:cxn>
                <a:cxn ang="T13">
                  <a:pos x="T2" y="T3"/>
                </a:cxn>
                <a:cxn ang="T14">
                  <a:pos x="T4" y="T5"/>
                </a:cxn>
                <a:cxn ang="T15">
                  <a:pos x="T6" y="T7"/>
                </a:cxn>
                <a:cxn ang="T16">
                  <a:pos x="T8" y="T9"/>
                </a:cxn>
                <a:cxn ang="T17">
                  <a:pos x="T10" y="T11"/>
                </a:cxn>
              </a:cxnLst>
              <a:rect l="T18" t="T19" r="T20" b="T21"/>
              <a:pathLst>
                <a:path w="66" h="133">
                  <a:moveTo>
                    <a:pt x="3" y="0"/>
                  </a:moveTo>
                  <a:lnTo>
                    <a:pt x="65" y="63"/>
                  </a:lnTo>
                  <a:lnTo>
                    <a:pt x="66" y="133"/>
                  </a:lnTo>
                  <a:lnTo>
                    <a:pt x="0" y="48"/>
                  </a:lnTo>
                  <a:lnTo>
                    <a:pt x="3" y="0"/>
                  </a:lnTo>
                  <a:close/>
                </a:path>
              </a:pathLst>
            </a:custGeom>
            <a:solidFill>
              <a:srgbClr val="F2F5F7"/>
            </a:solidFill>
            <a:ln w="9525">
              <a:noFill/>
              <a:round/>
              <a:headEnd/>
              <a:tailEnd/>
            </a:ln>
          </p:spPr>
          <p:txBody>
            <a:bodyPr/>
            <a:lstStyle/>
            <a:p>
              <a:endParaRPr lang="en-US"/>
            </a:p>
          </p:txBody>
        </p:sp>
        <p:sp>
          <p:nvSpPr>
            <p:cNvPr id="24642" name="Freeform 53"/>
            <p:cNvSpPr>
              <a:spLocks/>
            </p:cNvSpPr>
            <p:nvPr/>
          </p:nvSpPr>
          <p:spPr bwMode="auto">
            <a:xfrm>
              <a:off x="1792" y="3315"/>
              <a:ext cx="172" cy="238"/>
            </a:xfrm>
            <a:custGeom>
              <a:avLst/>
              <a:gdLst>
                <a:gd name="T0" fmla="*/ 0 w 172"/>
                <a:gd name="T1" fmla="*/ 0 h 238"/>
                <a:gd name="T2" fmla="*/ 172 w 172"/>
                <a:gd name="T3" fmla="*/ 103 h 238"/>
                <a:gd name="T4" fmla="*/ 167 w 172"/>
                <a:gd name="T5" fmla="*/ 238 h 238"/>
                <a:gd name="T6" fmla="*/ 3 w 172"/>
                <a:gd name="T7" fmla="*/ 124 h 238"/>
                <a:gd name="T8" fmla="*/ 0 w 172"/>
                <a:gd name="T9" fmla="*/ 0 h 238"/>
                <a:gd name="T10" fmla="*/ 0 w 172"/>
                <a:gd name="T11" fmla="*/ 0 h 238"/>
                <a:gd name="T12" fmla="*/ 0 60000 65536"/>
                <a:gd name="T13" fmla="*/ 0 60000 65536"/>
                <a:gd name="T14" fmla="*/ 0 60000 65536"/>
                <a:gd name="T15" fmla="*/ 0 60000 65536"/>
                <a:gd name="T16" fmla="*/ 0 60000 65536"/>
                <a:gd name="T17" fmla="*/ 0 60000 65536"/>
                <a:gd name="T18" fmla="*/ 0 w 172"/>
                <a:gd name="T19" fmla="*/ 0 h 238"/>
                <a:gd name="T20" fmla="*/ 172 w 172"/>
                <a:gd name="T21" fmla="*/ 238 h 238"/>
              </a:gdLst>
              <a:ahLst/>
              <a:cxnLst>
                <a:cxn ang="T12">
                  <a:pos x="T0" y="T1"/>
                </a:cxn>
                <a:cxn ang="T13">
                  <a:pos x="T2" y="T3"/>
                </a:cxn>
                <a:cxn ang="T14">
                  <a:pos x="T4" y="T5"/>
                </a:cxn>
                <a:cxn ang="T15">
                  <a:pos x="T6" y="T7"/>
                </a:cxn>
                <a:cxn ang="T16">
                  <a:pos x="T8" y="T9"/>
                </a:cxn>
                <a:cxn ang="T17">
                  <a:pos x="T10" y="T11"/>
                </a:cxn>
              </a:cxnLst>
              <a:rect l="T18" t="T19" r="T20" b="T21"/>
              <a:pathLst>
                <a:path w="172" h="238">
                  <a:moveTo>
                    <a:pt x="0" y="0"/>
                  </a:moveTo>
                  <a:lnTo>
                    <a:pt x="172" y="103"/>
                  </a:lnTo>
                  <a:lnTo>
                    <a:pt x="167" y="238"/>
                  </a:lnTo>
                  <a:lnTo>
                    <a:pt x="3" y="124"/>
                  </a:lnTo>
                  <a:lnTo>
                    <a:pt x="0" y="0"/>
                  </a:lnTo>
                  <a:close/>
                </a:path>
              </a:pathLst>
            </a:custGeom>
            <a:solidFill>
              <a:srgbClr val="FCFCFC"/>
            </a:solidFill>
            <a:ln w="9525">
              <a:noFill/>
              <a:round/>
              <a:headEnd/>
              <a:tailEnd/>
            </a:ln>
          </p:spPr>
          <p:txBody>
            <a:bodyPr/>
            <a:lstStyle/>
            <a:p>
              <a:endParaRPr lang="en-US"/>
            </a:p>
          </p:txBody>
        </p:sp>
        <p:sp>
          <p:nvSpPr>
            <p:cNvPr id="24643" name="Freeform 54"/>
            <p:cNvSpPr>
              <a:spLocks/>
            </p:cNvSpPr>
            <p:nvPr/>
          </p:nvSpPr>
          <p:spPr bwMode="auto">
            <a:xfrm>
              <a:off x="2138" y="2221"/>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4" name="Freeform 55"/>
            <p:cNvSpPr>
              <a:spLocks/>
            </p:cNvSpPr>
            <p:nvPr/>
          </p:nvSpPr>
          <p:spPr bwMode="auto">
            <a:xfrm>
              <a:off x="2145" y="2313"/>
              <a:ext cx="365" cy="38"/>
            </a:xfrm>
            <a:custGeom>
              <a:avLst/>
              <a:gdLst>
                <a:gd name="T0" fmla="*/ 0 w 365"/>
                <a:gd name="T1" fmla="*/ 38 h 38"/>
                <a:gd name="T2" fmla="*/ 365 w 365"/>
                <a:gd name="T3" fmla="*/ 38 h 38"/>
                <a:gd name="T4" fmla="*/ 365 w 365"/>
                <a:gd name="T5" fmla="*/ 0 h 38"/>
                <a:gd name="T6" fmla="*/ 0 w 365"/>
                <a:gd name="T7" fmla="*/ 0 h 38"/>
                <a:gd name="T8" fmla="*/ 0 w 365"/>
                <a:gd name="T9" fmla="*/ 38 h 38"/>
                <a:gd name="T10" fmla="*/ 0 w 365"/>
                <a:gd name="T11" fmla="*/ 38 h 38"/>
                <a:gd name="T12" fmla="*/ 0 60000 65536"/>
                <a:gd name="T13" fmla="*/ 0 60000 65536"/>
                <a:gd name="T14" fmla="*/ 0 60000 65536"/>
                <a:gd name="T15" fmla="*/ 0 60000 65536"/>
                <a:gd name="T16" fmla="*/ 0 60000 65536"/>
                <a:gd name="T17" fmla="*/ 0 60000 65536"/>
                <a:gd name="T18" fmla="*/ 0 w 365"/>
                <a:gd name="T19" fmla="*/ 0 h 38"/>
                <a:gd name="T20" fmla="*/ 365 w 36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365" h="38">
                  <a:moveTo>
                    <a:pt x="0" y="38"/>
                  </a:moveTo>
                  <a:lnTo>
                    <a:pt x="365" y="38"/>
                  </a:lnTo>
                  <a:lnTo>
                    <a:pt x="365" y="0"/>
                  </a:lnTo>
                  <a:lnTo>
                    <a:pt x="0" y="0"/>
                  </a:lnTo>
                  <a:lnTo>
                    <a:pt x="0" y="38"/>
                  </a:lnTo>
                  <a:close/>
                </a:path>
              </a:pathLst>
            </a:custGeom>
            <a:solidFill>
              <a:srgbClr val="BABACC"/>
            </a:solidFill>
            <a:ln w="9525">
              <a:noFill/>
              <a:round/>
              <a:headEnd/>
              <a:tailEnd/>
            </a:ln>
          </p:spPr>
          <p:txBody>
            <a:bodyPr/>
            <a:lstStyle/>
            <a:p>
              <a:endParaRPr lang="en-US"/>
            </a:p>
          </p:txBody>
        </p:sp>
        <p:sp>
          <p:nvSpPr>
            <p:cNvPr id="24645" name="Freeform 56"/>
            <p:cNvSpPr>
              <a:spLocks/>
            </p:cNvSpPr>
            <p:nvPr/>
          </p:nvSpPr>
          <p:spPr bwMode="auto">
            <a:xfrm>
              <a:off x="2147" y="2407"/>
              <a:ext cx="367" cy="37"/>
            </a:xfrm>
            <a:custGeom>
              <a:avLst/>
              <a:gdLst>
                <a:gd name="T0" fmla="*/ 0 w 367"/>
                <a:gd name="T1" fmla="*/ 37 h 37"/>
                <a:gd name="T2" fmla="*/ 367 w 367"/>
                <a:gd name="T3" fmla="*/ 37 h 37"/>
                <a:gd name="T4" fmla="*/ 367 w 367"/>
                <a:gd name="T5" fmla="*/ 0 h 37"/>
                <a:gd name="T6" fmla="*/ 0 w 367"/>
                <a:gd name="T7" fmla="*/ 0 h 37"/>
                <a:gd name="T8" fmla="*/ 0 w 367"/>
                <a:gd name="T9" fmla="*/ 37 h 37"/>
                <a:gd name="T10" fmla="*/ 0 w 367"/>
                <a:gd name="T11" fmla="*/ 37 h 37"/>
                <a:gd name="T12" fmla="*/ 0 60000 65536"/>
                <a:gd name="T13" fmla="*/ 0 60000 65536"/>
                <a:gd name="T14" fmla="*/ 0 60000 65536"/>
                <a:gd name="T15" fmla="*/ 0 60000 65536"/>
                <a:gd name="T16" fmla="*/ 0 60000 65536"/>
                <a:gd name="T17" fmla="*/ 0 60000 65536"/>
                <a:gd name="T18" fmla="*/ 0 w 367"/>
                <a:gd name="T19" fmla="*/ 0 h 37"/>
                <a:gd name="T20" fmla="*/ 367 w 367"/>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7" h="37">
                  <a:moveTo>
                    <a:pt x="0" y="37"/>
                  </a:moveTo>
                  <a:lnTo>
                    <a:pt x="367" y="37"/>
                  </a:lnTo>
                  <a:lnTo>
                    <a:pt x="367" y="0"/>
                  </a:lnTo>
                  <a:lnTo>
                    <a:pt x="0" y="0"/>
                  </a:lnTo>
                  <a:lnTo>
                    <a:pt x="0" y="37"/>
                  </a:lnTo>
                  <a:close/>
                </a:path>
              </a:pathLst>
            </a:custGeom>
            <a:solidFill>
              <a:srgbClr val="BABACC"/>
            </a:solidFill>
            <a:ln w="9525">
              <a:noFill/>
              <a:round/>
              <a:headEnd/>
              <a:tailEnd/>
            </a:ln>
          </p:spPr>
          <p:txBody>
            <a:bodyPr/>
            <a:lstStyle/>
            <a:p>
              <a:endParaRPr lang="en-US"/>
            </a:p>
          </p:txBody>
        </p:sp>
        <p:sp>
          <p:nvSpPr>
            <p:cNvPr id="24646" name="Freeform 57"/>
            <p:cNvSpPr>
              <a:spLocks/>
            </p:cNvSpPr>
            <p:nvPr/>
          </p:nvSpPr>
          <p:spPr bwMode="auto">
            <a:xfrm>
              <a:off x="2153" y="2501"/>
              <a:ext cx="368" cy="37"/>
            </a:xfrm>
            <a:custGeom>
              <a:avLst/>
              <a:gdLst>
                <a:gd name="T0" fmla="*/ 0 w 368"/>
                <a:gd name="T1" fmla="*/ 37 h 37"/>
                <a:gd name="T2" fmla="*/ 368 w 368"/>
                <a:gd name="T3" fmla="*/ 37 h 37"/>
                <a:gd name="T4" fmla="*/ 368 w 368"/>
                <a:gd name="T5" fmla="*/ 0 h 37"/>
                <a:gd name="T6" fmla="*/ 0 w 368"/>
                <a:gd name="T7" fmla="*/ 0 h 37"/>
                <a:gd name="T8" fmla="*/ 0 w 368"/>
                <a:gd name="T9" fmla="*/ 37 h 37"/>
                <a:gd name="T10" fmla="*/ 0 w 368"/>
                <a:gd name="T11" fmla="*/ 37 h 37"/>
                <a:gd name="T12" fmla="*/ 0 60000 65536"/>
                <a:gd name="T13" fmla="*/ 0 60000 65536"/>
                <a:gd name="T14" fmla="*/ 0 60000 65536"/>
                <a:gd name="T15" fmla="*/ 0 60000 65536"/>
                <a:gd name="T16" fmla="*/ 0 60000 65536"/>
                <a:gd name="T17" fmla="*/ 0 60000 65536"/>
                <a:gd name="T18" fmla="*/ 0 w 368"/>
                <a:gd name="T19" fmla="*/ 0 h 37"/>
                <a:gd name="T20" fmla="*/ 368 w 368"/>
                <a:gd name="T21" fmla="*/ 37 h 37"/>
              </a:gdLst>
              <a:ahLst/>
              <a:cxnLst>
                <a:cxn ang="T12">
                  <a:pos x="T0" y="T1"/>
                </a:cxn>
                <a:cxn ang="T13">
                  <a:pos x="T2" y="T3"/>
                </a:cxn>
                <a:cxn ang="T14">
                  <a:pos x="T4" y="T5"/>
                </a:cxn>
                <a:cxn ang="T15">
                  <a:pos x="T6" y="T7"/>
                </a:cxn>
                <a:cxn ang="T16">
                  <a:pos x="T8" y="T9"/>
                </a:cxn>
                <a:cxn ang="T17">
                  <a:pos x="T10" y="T11"/>
                </a:cxn>
              </a:cxnLst>
              <a:rect l="T18" t="T19" r="T20" b="T21"/>
              <a:pathLst>
                <a:path w="368" h="37">
                  <a:moveTo>
                    <a:pt x="0" y="37"/>
                  </a:moveTo>
                  <a:lnTo>
                    <a:pt x="368" y="37"/>
                  </a:lnTo>
                  <a:lnTo>
                    <a:pt x="368" y="0"/>
                  </a:lnTo>
                  <a:lnTo>
                    <a:pt x="0" y="0"/>
                  </a:lnTo>
                  <a:lnTo>
                    <a:pt x="0" y="37"/>
                  </a:lnTo>
                  <a:close/>
                </a:path>
              </a:pathLst>
            </a:custGeom>
            <a:solidFill>
              <a:srgbClr val="BABACC"/>
            </a:solidFill>
            <a:ln w="9525">
              <a:noFill/>
              <a:round/>
              <a:headEnd/>
              <a:tailEnd/>
            </a:ln>
          </p:spPr>
          <p:txBody>
            <a:bodyPr/>
            <a:lstStyle/>
            <a:p>
              <a:endParaRPr lang="en-US"/>
            </a:p>
          </p:txBody>
        </p:sp>
        <p:sp>
          <p:nvSpPr>
            <p:cNvPr id="24647" name="Freeform 58"/>
            <p:cNvSpPr>
              <a:spLocks/>
            </p:cNvSpPr>
            <p:nvPr/>
          </p:nvSpPr>
          <p:spPr bwMode="auto">
            <a:xfrm>
              <a:off x="1792" y="2230"/>
              <a:ext cx="231" cy="82"/>
            </a:xfrm>
            <a:custGeom>
              <a:avLst/>
              <a:gdLst>
                <a:gd name="T0" fmla="*/ 0 w 231"/>
                <a:gd name="T1" fmla="*/ 0 h 82"/>
                <a:gd name="T2" fmla="*/ 89 w 231"/>
                <a:gd name="T3" fmla="*/ 82 h 82"/>
                <a:gd name="T4" fmla="*/ 231 w 231"/>
                <a:gd name="T5" fmla="*/ 79 h 82"/>
                <a:gd name="T6" fmla="*/ 208 w 231"/>
                <a:gd name="T7" fmla="*/ 60 h 82"/>
                <a:gd name="T8" fmla="*/ 98 w 231"/>
                <a:gd name="T9" fmla="*/ 63 h 82"/>
                <a:gd name="T10" fmla="*/ 29 w 231"/>
                <a:gd name="T11" fmla="*/ 0 h 82"/>
                <a:gd name="T12" fmla="*/ 0 w 231"/>
                <a:gd name="T13" fmla="*/ 0 h 82"/>
                <a:gd name="T14" fmla="*/ 0 w 231"/>
                <a:gd name="T15" fmla="*/ 0 h 82"/>
                <a:gd name="T16" fmla="*/ 0 60000 65536"/>
                <a:gd name="T17" fmla="*/ 0 60000 65536"/>
                <a:gd name="T18" fmla="*/ 0 60000 65536"/>
                <a:gd name="T19" fmla="*/ 0 60000 65536"/>
                <a:gd name="T20" fmla="*/ 0 60000 65536"/>
                <a:gd name="T21" fmla="*/ 0 60000 65536"/>
                <a:gd name="T22" fmla="*/ 0 60000 65536"/>
                <a:gd name="T23" fmla="*/ 0 60000 65536"/>
                <a:gd name="T24" fmla="*/ 0 w 231"/>
                <a:gd name="T25" fmla="*/ 0 h 82"/>
                <a:gd name="T26" fmla="*/ 231 w 231"/>
                <a:gd name="T27" fmla="*/ 82 h 8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1" h="82">
                  <a:moveTo>
                    <a:pt x="0" y="0"/>
                  </a:moveTo>
                  <a:lnTo>
                    <a:pt x="89" y="82"/>
                  </a:lnTo>
                  <a:lnTo>
                    <a:pt x="231" y="79"/>
                  </a:lnTo>
                  <a:lnTo>
                    <a:pt x="208" y="60"/>
                  </a:lnTo>
                  <a:lnTo>
                    <a:pt x="98" y="63"/>
                  </a:lnTo>
                  <a:lnTo>
                    <a:pt x="29" y="0"/>
                  </a:lnTo>
                  <a:lnTo>
                    <a:pt x="0" y="0"/>
                  </a:lnTo>
                  <a:close/>
                </a:path>
              </a:pathLst>
            </a:custGeom>
            <a:solidFill>
              <a:srgbClr val="F2CC99"/>
            </a:solidFill>
            <a:ln w="9525">
              <a:noFill/>
              <a:round/>
              <a:headEnd/>
              <a:tailEnd/>
            </a:ln>
          </p:spPr>
          <p:txBody>
            <a:bodyPr/>
            <a:lstStyle/>
            <a:p>
              <a:endParaRPr lang="en-US"/>
            </a:p>
          </p:txBody>
        </p:sp>
        <p:sp>
          <p:nvSpPr>
            <p:cNvPr id="24648" name="Freeform 59"/>
            <p:cNvSpPr>
              <a:spLocks/>
            </p:cNvSpPr>
            <p:nvPr/>
          </p:nvSpPr>
          <p:spPr bwMode="auto">
            <a:xfrm>
              <a:off x="720" y="2085"/>
              <a:ext cx="1741" cy="1613"/>
            </a:xfrm>
            <a:custGeom>
              <a:avLst/>
              <a:gdLst>
                <a:gd name="T0" fmla="*/ 177 w 1741"/>
                <a:gd name="T1" fmla="*/ 742 h 1613"/>
                <a:gd name="T2" fmla="*/ 132 w 1741"/>
                <a:gd name="T3" fmla="*/ 771 h 1613"/>
                <a:gd name="T4" fmla="*/ 88 w 1741"/>
                <a:gd name="T5" fmla="*/ 809 h 1613"/>
                <a:gd name="T6" fmla="*/ 61 w 1741"/>
                <a:gd name="T7" fmla="*/ 837 h 1613"/>
                <a:gd name="T8" fmla="*/ 37 w 1741"/>
                <a:gd name="T9" fmla="*/ 871 h 1613"/>
                <a:gd name="T10" fmla="*/ 19 w 1741"/>
                <a:gd name="T11" fmla="*/ 910 h 1613"/>
                <a:gd name="T12" fmla="*/ 5 w 1741"/>
                <a:gd name="T13" fmla="*/ 951 h 1613"/>
                <a:gd name="T14" fmla="*/ 0 w 1741"/>
                <a:gd name="T15" fmla="*/ 998 h 1613"/>
                <a:gd name="T16" fmla="*/ 4 w 1741"/>
                <a:gd name="T17" fmla="*/ 1046 h 1613"/>
                <a:gd name="T18" fmla="*/ 20 w 1741"/>
                <a:gd name="T19" fmla="*/ 1095 h 1613"/>
                <a:gd name="T20" fmla="*/ 41 w 1741"/>
                <a:gd name="T21" fmla="*/ 1137 h 1613"/>
                <a:gd name="T22" fmla="*/ 60 w 1741"/>
                <a:gd name="T23" fmla="*/ 1167 h 1613"/>
                <a:gd name="T24" fmla="*/ 88 w 1741"/>
                <a:gd name="T25" fmla="*/ 1203 h 1613"/>
                <a:gd name="T26" fmla="*/ 114 w 1741"/>
                <a:gd name="T27" fmla="*/ 1233 h 1613"/>
                <a:gd name="T28" fmla="*/ 143 w 1741"/>
                <a:gd name="T29" fmla="*/ 1261 h 1613"/>
                <a:gd name="T30" fmla="*/ 177 w 1741"/>
                <a:gd name="T31" fmla="*/ 1289 h 1613"/>
                <a:gd name="T32" fmla="*/ 214 w 1741"/>
                <a:gd name="T33" fmla="*/ 1318 h 1613"/>
                <a:gd name="T34" fmla="*/ 353 w 1741"/>
                <a:gd name="T35" fmla="*/ 1400 h 1613"/>
                <a:gd name="T36" fmla="*/ 519 w 1741"/>
                <a:gd name="T37" fmla="*/ 1466 h 1613"/>
                <a:gd name="T38" fmla="*/ 701 w 1741"/>
                <a:gd name="T39" fmla="*/ 1516 h 1613"/>
                <a:gd name="T40" fmla="*/ 892 w 1741"/>
                <a:gd name="T41" fmla="*/ 1555 h 1613"/>
                <a:gd name="T42" fmla="*/ 1082 w 1741"/>
                <a:gd name="T43" fmla="*/ 1581 h 1613"/>
                <a:gd name="T44" fmla="*/ 1263 w 1741"/>
                <a:gd name="T45" fmla="*/ 1598 h 1613"/>
                <a:gd name="T46" fmla="*/ 1426 w 1741"/>
                <a:gd name="T47" fmla="*/ 1607 h 1613"/>
                <a:gd name="T48" fmla="*/ 1564 w 1741"/>
                <a:gd name="T49" fmla="*/ 1611 h 1613"/>
                <a:gd name="T50" fmla="*/ 1667 w 1741"/>
                <a:gd name="T51" fmla="*/ 1611 h 1613"/>
                <a:gd name="T52" fmla="*/ 1729 w 1741"/>
                <a:gd name="T53" fmla="*/ 1613 h 1613"/>
                <a:gd name="T54" fmla="*/ 1738 w 1741"/>
                <a:gd name="T55" fmla="*/ 1562 h 1613"/>
                <a:gd name="T56" fmla="*/ 1710 w 1741"/>
                <a:gd name="T57" fmla="*/ 1562 h 1613"/>
                <a:gd name="T58" fmla="*/ 1660 w 1741"/>
                <a:gd name="T59" fmla="*/ 1563 h 1613"/>
                <a:gd name="T60" fmla="*/ 1589 w 1741"/>
                <a:gd name="T61" fmla="*/ 1563 h 1613"/>
                <a:gd name="T62" fmla="*/ 1501 w 1741"/>
                <a:gd name="T63" fmla="*/ 1563 h 1613"/>
                <a:gd name="T64" fmla="*/ 1398 w 1741"/>
                <a:gd name="T65" fmla="*/ 1559 h 1613"/>
                <a:gd name="T66" fmla="*/ 1283 w 1741"/>
                <a:gd name="T67" fmla="*/ 1554 h 1613"/>
                <a:gd name="T68" fmla="*/ 1158 w 1741"/>
                <a:gd name="T69" fmla="*/ 1543 h 1613"/>
                <a:gd name="T70" fmla="*/ 1027 w 1741"/>
                <a:gd name="T71" fmla="*/ 1527 h 1613"/>
                <a:gd name="T72" fmla="*/ 894 w 1741"/>
                <a:gd name="T73" fmla="*/ 1507 h 1613"/>
                <a:gd name="T74" fmla="*/ 759 w 1741"/>
                <a:gd name="T75" fmla="*/ 1480 h 1613"/>
                <a:gd name="T76" fmla="*/ 669 w 1741"/>
                <a:gd name="T77" fmla="*/ 1457 h 1613"/>
                <a:gd name="T78" fmla="*/ 588 w 1741"/>
                <a:gd name="T79" fmla="*/ 1433 h 1613"/>
                <a:gd name="T80" fmla="*/ 511 w 1741"/>
                <a:gd name="T81" fmla="*/ 1408 h 1613"/>
                <a:gd name="T82" fmla="*/ 436 w 1741"/>
                <a:gd name="T83" fmla="*/ 1378 h 1613"/>
                <a:gd name="T84" fmla="*/ 364 w 1741"/>
                <a:gd name="T85" fmla="*/ 1346 h 1613"/>
                <a:gd name="T86" fmla="*/ 297 w 1741"/>
                <a:gd name="T87" fmla="*/ 1309 h 1613"/>
                <a:gd name="T88" fmla="*/ 235 w 1741"/>
                <a:gd name="T89" fmla="*/ 1269 h 1613"/>
                <a:gd name="T90" fmla="*/ 179 w 1741"/>
                <a:gd name="T91" fmla="*/ 1223 h 1613"/>
                <a:gd name="T92" fmla="*/ 131 w 1741"/>
                <a:gd name="T93" fmla="*/ 1174 h 1613"/>
                <a:gd name="T94" fmla="*/ 91 w 1741"/>
                <a:gd name="T95" fmla="*/ 1119 h 1613"/>
                <a:gd name="T96" fmla="*/ 64 w 1741"/>
                <a:gd name="T97" fmla="*/ 1064 h 1613"/>
                <a:gd name="T98" fmla="*/ 53 w 1741"/>
                <a:gd name="T99" fmla="*/ 1020 h 1613"/>
                <a:gd name="T100" fmla="*/ 53 w 1741"/>
                <a:gd name="T101" fmla="*/ 986 h 1613"/>
                <a:gd name="T102" fmla="*/ 59 w 1741"/>
                <a:gd name="T103" fmla="*/ 955 h 1613"/>
                <a:gd name="T104" fmla="*/ 71 w 1741"/>
                <a:gd name="T105" fmla="*/ 925 h 1613"/>
                <a:gd name="T106" fmla="*/ 87 w 1741"/>
                <a:gd name="T107" fmla="*/ 891 h 1613"/>
                <a:gd name="T108" fmla="*/ 110 w 1741"/>
                <a:gd name="T109" fmla="*/ 858 h 1613"/>
                <a:gd name="T110" fmla="*/ 140 w 1741"/>
                <a:gd name="T111" fmla="*/ 825 h 1613"/>
                <a:gd name="T112" fmla="*/ 181 w 1741"/>
                <a:gd name="T113" fmla="*/ 795 h 1613"/>
                <a:gd name="T114" fmla="*/ 229 w 1741"/>
                <a:gd name="T115" fmla="*/ 766 h 161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1"/>
                <a:gd name="T175" fmla="*/ 0 h 1613"/>
                <a:gd name="T176" fmla="*/ 1741 w 1741"/>
                <a:gd name="T177" fmla="*/ 1613 h 1613"/>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1" h="1613">
                  <a:moveTo>
                    <a:pt x="456" y="2"/>
                  </a:moveTo>
                  <a:lnTo>
                    <a:pt x="191" y="733"/>
                  </a:lnTo>
                  <a:lnTo>
                    <a:pt x="187" y="733"/>
                  </a:lnTo>
                  <a:lnTo>
                    <a:pt x="185" y="736"/>
                  </a:lnTo>
                  <a:lnTo>
                    <a:pt x="181" y="738"/>
                  </a:lnTo>
                  <a:lnTo>
                    <a:pt x="177" y="742"/>
                  </a:lnTo>
                  <a:lnTo>
                    <a:pt x="170" y="745"/>
                  </a:lnTo>
                  <a:lnTo>
                    <a:pt x="163" y="749"/>
                  </a:lnTo>
                  <a:lnTo>
                    <a:pt x="156" y="753"/>
                  </a:lnTo>
                  <a:lnTo>
                    <a:pt x="150" y="760"/>
                  </a:lnTo>
                  <a:lnTo>
                    <a:pt x="140" y="765"/>
                  </a:lnTo>
                  <a:lnTo>
                    <a:pt x="132" y="771"/>
                  </a:lnTo>
                  <a:lnTo>
                    <a:pt x="124" y="777"/>
                  </a:lnTo>
                  <a:lnTo>
                    <a:pt x="115" y="785"/>
                  </a:lnTo>
                  <a:lnTo>
                    <a:pt x="107" y="792"/>
                  </a:lnTo>
                  <a:lnTo>
                    <a:pt x="98" y="801"/>
                  </a:lnTo>
                  <a:lnTo>
                    <a:pt x="94" y="805"/>
                  </a:lnTo>
                  <a:lnTo>
                    <a:pt x="88" y="809"/>
                  </a:lnTo>
                  <a:lnTo>
                    <a:pt x="84" y="815"/>
                  </a:lnTo>
                  <a:lnTo>
                    <a:pt x="80" y="820"/>
                  </a:lnTo>
                  <a:lnTo>
                    <a:pt x="75" y="824"/>
                  </a:lnTo>
                  <a:lnTo>
                    <a:pt x="71" y="828"/>
                  </a:lnTo>
                  <a:lnTo>
                    <a:pt x="65" y="833"/>
                  </a:lnTo>
                  <a:lnTo>
                    <a:pt x="61" y="837"/>
                  </a:lnTo>
                  <a:lnTo>
                    <a:pt x="56" y="843"/>
                  </a:lnTo>
                  <a:lnTo>
                    <a:pt x="52" y="848"/>
                  </a:lnTo>
                  <a:lnTo>
                    <a:pt x="48" y="854"/>
                  </a:lnTo>
                  <a:lnTo>
                    <a:pt x="45" y="860"/>
                  </a:lnTo>
                  <a:lnTo>
                    <a:pt x="41" y="864"/>
                  </a:lnTo>
                  <a:lnTo>
                    <a:pt x="37" y="871"/>
                  </a:lnTo>
                  <a:lnTo>
                    <a:pt x="33" y="876"/>
                  </a:lnTo>
                  <a:lnTo>
                    <a:pt x="29" y="883"/>
                  </a:lnTo>
                  <a:lnTo>
                    <a:pt x="27" y="890"/>
                  </a:lnTo>
                  <a:lnTo>
                    <a:pt x="23" y="896"/>
                  </a:lnTo>
                  <a:lnTo>
                    <a:pt x="21" y="902"/>
                  </a:lnTo>
                  <a:lnTo>
                    <a:pt x="19" y="910"/>
                  </a:lnTo>
                  <a:lnTo>
                    <a:pt x="14" y="915"/>
                  </a:lnTo>
                  <a:lnTo>
                    <a:pt x="12" y="922"/>
                  </a:lnTo>
                  <a:lnTo>
                    <a:pt x="9" y="929"/>
                  </a:lnTo>
                  <a:lnTo>
                    <a:pt x="8" y="937"/>
                  </a:lnTo>
                  <a:lnTo>
                    <a:pt x="5" y="943"/>
                  </a:lnTo>
                  <a:lnTo>
                    <a:pt x="5" y="951"/>
                  </a:lnTo>
                  <a:lnTo>
                    <a:pt x="2" y="958"/>
                  </a:lnTo>
                  <a:lnTo>
                    <a:pt x="2" y="967"/>
                  </a:lnTo>
                  <a:lnTo>
                    <a:pt x="0" y="974"/>
                  </a:lnTo>
                  <a:lnTo>
                    <a:pt x="0" y="982"/>
                  </a:lnTo>
                  <a:lnTo>
                    <a:pt x="0" y="990"/>
                  </a:lnTo>
                  <a:lnTo>
                    <a:pt x="0" y="998"/>
                  </a:lnTo>
                  <a:lnTo>
                    <a:pt x="0" y="1006"/>
                  </a:lnTo>
                  <a:lnTo>
                    <a:pt x="0" y="1014"/>
                  </a:lnTo>
                  <a:lnTo>
                    <a:pt x="0" y="1022"/>
                  </a:lnTo>
                  <a:lnTo>
                    <a:pt x="2" y="1032"/>
                  </a:lnTo>
                  <a:lnTo>
                    <a:pt x="2" y="1038"/>
                  </a:lnTo>
                  <a:lnTo>
                    <a:pt x="4" y="1046"/>
                  </a:lnTo>
                  <a:lnTo>
                    <a:pt x="5" y="1053"/>
                  </a:lnTo>
                  <a:lnTo>
                    <a:pt x="8" y="1062"/>
                  </a:lnTo>
                  <a:lnTo>
                    <a:pt x="10" y="1069"/>
                  </a:lnTo>
                  <a:lnTo>
                    <a:pt x="13" y="1079"/>
                  </a:lnTo>
                  <a:lnTo>
                    <a:pt x="16" y="1087"/>
                  </a:lnTo>
                  <a:lnTo>
                    <a:pt x="20" y="1095"/>
                  </a:lnTo>
                  <a:lnTo>
                    <a:pt x="23" y="1103"/>
                  </a:lnTo>
                  <a:lnTo>
                    <a:pt x="27" y="1112"/>
                  </a:lnTo>
                  <a:lnTo>
                    <a:pt x="32" y="1120"/>
                  </a:lnTo>
                  <a:lnTo>
                    <a:pt x="36" y="1129"/>
                  </a:lnTo>
                  <a:lnTo>
                    <a:pt x="39" y="1133"/>
                  </a:lnTo>
                  <a:lnTo>
                    <a:pt x="41" y="1137"/>
                  </a:lnTo>
                  <a:lnTo>
                    <a:pt x="44" y="1143"/>
                  </a:lnTo>
                  <a:lnTo>
                    <a:pt x="47" y="1148"/>
                  </a:lnTo>
                  <a:lnTo>
                    <a:pt x="49" y="1152"/>
                  </a:lnTo>
                  <a:lnTo>
                    <a:pt x="52" y="1156"/>
                  </a:lnTo>
                  <a:lnTo>
                    <a:pt x="56" y="1162"/>
                  </a:lnTo>
                  <a:lnTo>
                    <a:pt x="60" y="1167"/>
                  </a:lnTo>
                  <a:lnTo>
                    <a:pt x="65" y="1175"/>
                  </a:lnTo>
                  <a:lnTo>
                    <a:pt x="72" y="1184"/>
                  </a:lnTo>
                  <a:lnTo>
                    <a:pt x="76" y="1188"/>
                  </a:lnTo>
                  <a:lnTo>
                    <a:pt x="80" y="1194"/>
                  </a:lnTo>
                  <a:lnTo>
                    <a:pt x="84" y="1199"/>
                  </a:lnTo>
                  <a:lnTo>
                    <a:pt x="88" y="1203"/>
                  </a:lnTo>
                  <a:lnTo>
                    <a:pt x="91" y="1207"/>
                  </a:lnTo>
                  <a:lnTo>
                    <a:pt x="95" y="1212"/>
                  </a:lnTo>
                  <a:lnTo>
                    <a:pt x="100" y="1216"/>
                  </a:lnTo>
                  <a:lnTo>
                    <a:pt x="104" y="1222"/>
                  </a:lnTo>
                  <a:lnTo>
                    <a:pt x="108" y="1227"/>
                  </a:lnTo>
                  <a:lnTo>
                    <a:pt x="114" y="1233"/>
                  </a:lnTo>
                  <a:lnTo>
                    <a:pt x="119" y="1237"/>
                  </a:lnTo>
                  <a:lnTo>
                    <a:pt x="124" y="1242"/>
                  </a:lnTo>
                  <a:lnTo>
                    <a:pt x="128" y="1246"/>
                  </a:lnTo>
                  <a:lnTo>
                    <a:pt x="134" y="1251"/>
                  </a:lnTo>
                  <a:lnTo>
                    <a:pt x="138" y="1255"/>
                  </a:lnTo>
                  <a:lnTo>
                    <a:pt x="143" y="1261"/>
                  </a:lnTo>
                  <a:lnTo>
                    <a:pt x="148" y="1265"/>
                  </a:lnTo>
                  <a:lnTo>
                    <a:pt x="154" y="1270"/>
                  </a:lnTo>
                  <a:lnTo>
                    <a:pt x="159" y="1275"/>
                  </a:lnTo>
                  <a:lnTo>
                    <a:pt x="166" y="1279"/>
                  </a:lnTo>
                  <a:lnTo>
                    <a:pt x="170" y="1285"/>
                  </a:lnTo>
                  <a:lnTo>
                    <a:pt x="177" y="1289"/>
                  </a:lnTo>
                  <a:lnTo>
                    <a:pt x="182" y="1294"/>
                  </a:lnTo>
                  <a:lnTo>
                    <a:pt x="187" y="1299"/>
                  </a:lnTo>
                  <a:lnTo>
                    <a:pt x="194" y="1303"/>
                  </a:lnTo>
                  <a:lnTo>
                    <a:pt x="201" y="1309"/>
                  </a:lnTo>
                  <a:lnTo>
                    <a:pt x="206" y="1314"/>
                  </a:lnTo>
                  <a:lnTo>
                    <a:pt x="214" y="1318"/>
                  </a:lnTo>
                  <a:lnTo>
                    <a:pt x="234" y="1333"/>
                  </a:lnTo>
                  <a:lnTo>
                    <a:pt x="257" y="1348"/>
                  </a:lnTo>
                  <a:lnTo>
                    <a:pt x="280" y="1361"/>
                  </a:lnTo>
                  <a:lnTo>
                    <a:pt x="304" y="1376"/>
                  </a:lnTo>
                  <a:lnTo>
                    <a:pt x="328" y="1388"/>
                  </a:lnTo>
                  <a:lnTo>
                    <a:pt x="353" y="1400"/>
                  </a:lnTo>
                  <a:lnTo>
                    <a:pt x="379" y="1412"/>
                  </a:lnTo>
                  <a:lnTo>
                    <a:pt x="407" y="1425"/>
                  </a:lnTo>
                  <a:lnTo>
                    <a:pt x="434" y="1435"/>
                  </a:lnTo>
                  <a:lnTo>
                    <a:pt x="462" y="1445"/>
                  </a:lnTo>
                  <a:lnTo>
                    <a:pt x="489" y="1456"/>
                  </a:lnTo>
                  <a:lnTo>
                    <a:pt x="519" y="1466"/>
                  </a:lnTo>
                  <a:lnTo>
                    <a:pt x="547" y="1475"/>
                  </a:lnTo>
                  <a:lnTo>
                    <a:pt x="578" y="1484"/>
                  </a:lnTo>
                  <a:lnTo>
                    <a:pt x="609" y="1494"/>
                  </a:lnTo>
                  <a:lnTo>
                    <a:pt x="640" y="1503"/>
                  </a:lnTo>
                  <a:lnTo>
                    <a:pt x="669" y="1510"/>
                  </a:lnTo>
                  <a:lnTo>
                    <a:pt x="701" y="1516"/>
                  </a:lnTo>
                  <a:lnTo>
                    <a:pt x="732" y="1523"/>
                  </a:lnTo>
                  <a:lnTo>
                    <a:pt x="764" y="1531"/>
                  </a:lnTo>
                  <a:lnTo>
                    <a:pt x="795" y="1536"/>
                  </a:lnTo>
                  <a:lnTo>
                    <a:pt x="827" y="1543"/>
                  </a:lnTo>
                  <a:lnTo>
                    <a:pt x="858" y="1549"/>
                  </a:lnTo>
                  <a:lnTo>
                    <a:pt x="892" y="1555"/>
                  </a:lnTo>
                  <a:lnTo>
                    <a:pt x="922" y="1559"/>
                  </a:lnTo>
                  <a:lnTo>
                    <a:pt x="955" y="1563"/>
                  </a:lnTo>
                  <a:lnTo>
                    <a:pt x="987" y="1569"/>
                  </a:lnTo>
                  <a:lnTo>
                    <a:pt x="1018" y="1573"/>
                  </a:lnTo>
                  <a:lnTo>
                    <a:pt x="1050" y="1577"/>
                  </a:lnTo>
                  <a:lnTo>
                    <a:pt x="1082" y="1581"/>
                  </a:lnTo>
                  <a:lnTo>
                    <a:pt x="1113" y="1585"/>
                  </a:lnTo>
                  <a:lnTo>
                    <a:pt x="1143" y="1589"/>
                  </a:lnTo>
                  <a:lnTo>
                    <a:pt x="1173" y="1590"/>
                  </a:lnTo>
                  <a:lnTo>
                    <a:pt x="1204" y="1593"/>
                  </a:lnTo>
                  <a:lnTo>
                    <a:pt x="1233" y="1595"/>
                  </a:lnTo>
                  <a:lnTo>
                    <a:pt x="1263" y="1598"/>
                  </a:lnTo>
                  <a:lnTo>
                    <a:pt x="1289" y="1599"/>
                  </a:lnTo>
                  <a:lnTo>
                    <a:pt x="1319" y="1602"/>
                  </a:lnTo>
                  <a:lnTo>
                    <a:pt x="1346" y="1603"/>
                  </a:lnTo>
                  <a:lnTo>
                    <a:pt x="1374" y="1605"/>
                  </a:lnTo>
                  <a:lnTo>
                    <a:pt x="1399" y="1606"/>
                  </a:lnTo>
                  <a:lnTo>
                    <a:pt x="1426" y="1607"/>
                  </a:lnTo>
                  <a:lnTo>
                    <a:pt x="1450" y="1607"/>
                  </a:lnTo>
                  <a:lnTo>
                    <a:pt x="1476" y="1609"/>
                  </a:lnTo>
                  <a:lnTo>
                    <a:pt x="1498" y="1609"/>
                  </a:lnTo>
                  <a:lnTo>
                    <a:pt x="1520" y="1610"/>
                  </a:lnTo>
                  <a:lnTo>
                    <a:pt x="1543" y="1611"/>
                  </a:lnTo>
                  <a:lnTo>
                    <a:pt x="1564" y="1611"/>
                  </a:lnTo>
                  <a:lnTo>
                    <a:pt x="1584" y="1611"/>
                  </a:lnTo>
                  <a:lnTo>
                    <a:pt x="1601" y="1611"/>
                  </a:lnTo>
                  <a:lnTo>
                    <a:pt x="1620" y="1611"/>
                  </a:lnTo>
                  <a:lnTo>
                    <a:pt x="1638" y="1611"/>
                  </a:lnTo>
                  <a:lnTo>
                    <a:pt x="1651" y="1611"/>
                  </a:lnTo>
                  <a:lnTo>
                    <a:pt x="1667" y="1611"/>
                  </a:lnTo>
                  <a:lnTo>
                    <a:pt x="1680" y="1611"/>
                  </a:lnTo>
                  <a:lnTo>
                    <a:pt x="1693" y="1613"/>
                  </a:lnTo>
                  <a:lnTo>
                    <a:pt x="1703" y="1613"/>
                  </a:lnTo>
                  <a:lnTo>
                    <a:pt x="1713" y="1613"/>
                  </a:lnTo>
                  <a:lnTo>
                    <a:pt x="1721" y="1613"/>
                  </a:lnTo>
                  <a:lnTo>
                    <a:pt x="1729" y="1613"/>
                  </a:lnTo>
                  <a:lnTo>
                    <a:pt x="1733" y="1613"/>
                  </a:lnTo>
                  <a:lnTo>
                    <a:pt x="1737" y="1613"/>
                  </a:lnTo>
                  <a:lnTo>
                    <a:pt x="1739" y="1613"/>
                  </a:lnTo>
                  <a:lnTo>
                    <a:pt x="1741" y="1613"/>
                  </a:lnTo>
                  <a:lnTo>
                    <a:pt x="1741" y="1562"/>
                  </a:lnTo>
                  <a:lnTo>
                    <a:pt x="1738" y="1562"/>
                  </a:lnTo>
                  <a:lnTo>
                    <a:pt x="1734" y="1562"/>
                  </a:lnTo>
                  <a:lnTo>
                    <a:pt x="1730" y="1562"/>
                  </a:lnTo>
                  <a:lnTo>
                    <a:pt x="1726" y="1562"/>
                  </a:lnTo>
                  <a:lnTo>
                    <a:pt x="1722" y="1562"/>
                  </a:lnTo>
                  <a:lnTo>
                    <a:pt x="1717" y="1562"/>
                  </a:lnTo>
                  <a:lnTo>
                    <a:pt x="1710" y="1562"/>
                  </a:lnTo>
                  <a:lnTo>
                    <a:pt x="1703" y="1562"/>
                  </a:lnTo>
                  <a:lnTo>
                    <a:pt x="1695" y="1562"/>
                  </a:lnTo>
                  <a:lnTo>
                    <a:pt x="1687" y="1562"/>
                  </a:lnTo>
                  <a:lnTo>
                    <a:pt x="1679" y="1562"/>
                  </a:lnTo>
                  <a:lnTo>
                    <a:pt x="1670" y="1563"/>
                  </a:lnTo>
                  <a:lnTo>
                    <a:pt x="1660" y="1563"/>
                  </a:lnTo>
                  <a:lnTo>
                    <a:pt x="1651" y="1563"/>
                  </a:lnTo>
                  <a:lnTo>
                    <a:pt x="1639" y="1563"/>
                  </a:lnTo>
                  <a:lnTo>
                    <a:pt x="1628" y="1563"/>
                  </a:lnTo>
                  <a:lnTo>
                    <a:pt x="1615" y="1563"/>
                  </a:lnTo>
                  <a:lnTo>
                    <a:pt x="1603" y="1563"/>
                  </a:lnTo>
                  <a:lnTo>
                    <a:pt x="1589" y="1563"/>
                  </a:lnTo>
                  <a:lnTo>
                    <a:pt x="1576" y="1563"/>
                  </a:lnTo>
                  <a:lnTo>
                    <a:pt x="1561" y="1563"/>
                  </a:lnTo>
                  <a:lnTo>
                    <a:pt x="1548" y="1563"/>
                  </a:lnTo>
                  <a:lnTo>
                    <a:pt x="1532" y="1563"/>
                  </a:lnTo>
                  <a:lnTo>
                    <a:pt x="1517" y="1563"/>
                  </a:lnTo>
                  <a:lnTo>
                    <a:pt x="1501" y="1563"/>
                  </a:lnTo>
                  <a:lnTo>
                    <a:pt x="1485" y="1563"/>
                  </a:lnTo>
                  <a:lnTo>
                    <a:pt x="1468" y="1562"/>
                  </a:lnTo>
                  <a:lnTo>
                    <a:pt x="1453" y="1562"/>
                  </a:lnTo>
                  <a:lnTo>
                    <a:pt x="1434" y="1562"/>
                  </a:lnTo>
                  <a:lnTo>
                    <a:pt x="1418" y="1562"/>
                  </a:lnTo>
                  <a:lnTo>
                    <a:pt x="1398" y="1559"/>
                  </a:lnTo>
                  <a:lnTo>
                    <a:pt x="1380" y="1559"/>
                  </a:lnTo>
                  <a:lnTo>
                    <a:pt x="1362" y="1558"/>
                  </a:lnTo>
                  <a:lnTo>
                    <a:pt x="1343" y="1557"/>
                  </a:lnTo>
                  <a:lnTo>
                    <a:pt x="1323" y="1555"/>
                  </a:lnTo>
                  <a:lnTo>
                    <a:pt x="1303" y="1555"/>
                  </a:lnTo>
                  <a:lnTo>
                    <a:pt x="1283" y="1554"/>
                  </a:lnTo>
                  <a:lnTo>
                    <a:pt x="1264" y="1553"/>
                  </a:lnTo>
                  <a:lnTo>
                    <a:pt x="1243" y="1550"/>
                  </a:lnTo>
                  <a:lnTo>
                    <a:pt x="1221" y="1549"/>
                  </a:lnTo>
                  <a:lnTo>
                    <a:pt x="1201" y="1547"/>
                  </a:lnTo>
                  <a:lnTo>
                    <a:pt x="1181" y="1546"/>
                  </a:lnTo>
                  <a:lnTo>
                    <a:pt x="1158" y="1543"/>
                  </a:lnTo>
                  <a:lnTo>
                    <a:pt x="1138" y="1542"/>
                  </a:lnTo>
                  <a:lnTo>
                    <a:pt x="1115" y="1539"/>
                  </a:lnTo>
                  <a:lnTo>
                    <a:pt x="1095" y="1536"/>
                  </a:lnTo>
                  <a:lnTo>
                    <a:pt x="1072" y="1534"/>
                  </a:lnTo>
                  <a:lnTo>
                    <a:pt x="1050" y="1531"/>
                  </a:lnTo>
                  <a:lnTo>
                    <a:pt x="1027" y="1527"/>
                  </a:lnTo>
                  <a:lnTo>
                    <a:pt x="1005" y="1526"/>
                  </a:lnTo>
                  <a:lnTo>
                    <a:pt x="983" y="1522"/>
                  </a:lnTo>
                  <a:lnTo>
                    <a:pt x="961" y="1519"/>
                  </a:lnTo>
                  <a:lnTo>
                    <a:pt x="939" y="1515"/>
                  </a:lnTo>
                  <a:lnTo>
                    <a:pt x="916" y="1511"/>
                  </a:lnTo>
                  <a:lnTo>
                    <a:pt x="894" y="1507"/>
                  </a:lnTo>
                  <a:lnTo>
                    <a:pt x="872" y="1503"/>
                  </a:lnTo>
                  <a:lnTo>
                    <a:pt x="849" y="1499"/>
                  </a:lnTo>
                  <a:lnTo>
                    <a:pt x="826" y="1495"/>
                  </a:lnTo>
                  <a:lnTo>
                    <a:pt x="803" y="1490"/>
                  </a:lnTo>
                  <a:lnTo>
                    <a:pt x="781" y="1484"/>
                  </a:lnTo>
                  <a:lnTo>
                    <a:pt x="759" y="1480"/>
                  </a:lnTo>
                  <a:lnTo>
                    <a:pt x="738" y="1475"/>
                  </a:lnTo>
                  <a:lnTo>
                    <a:pt x="723" y="1471"/>
                  </a:lnTo>
                  <a:lnTo>
                    <a:pt x="710" y="1468"/>
                  </a:lnTo>
                  <a:lnTo>
                    <a:pt x="696" y="1464"/>
                  </a:lnTo>
                  <a:lnTo>
                    <a:pt x="683" y="1462"/>
                  </a:lnTo>
                  <a:lnTo>
                    <a:pt x="669" y="1457"/>
                  </a:lnTo>
                  <a:lnTo>
                    <a:pt x="656" y="1453"/>
                  </a:lnTo>
                  <a:lnTo>
                    <a:pt x="643" y="1451"/>
                  </a:lnTo>
                  <a:lnTo>
                    <a:pt x="629" y="1447"/>
                  </a:lnTo>
                  <a:lnTo>
                    <a:pt x="616" y="1441"/>
                  </a:lnTo>
                  <a:lnTo>
                    <a:pt x="602" y="1439"/>
                  </a:lnTo>
                  <a:lnTo>
                    <a:pt x="588" y="1433"/>
                  </a:lnTo>
                  <a:lnTo>
                    <a:pt x="576" y="1429"/>
                  </a:lnTo>
                  <a:lnTo>
                    <a:pt x="562" y="1425"/>
                  </a:lnTo>
                  <a:lnTo>
                    <a:pt x="550" y="1421"/>
                  </a:lnTo>
                  <a:lnTo>
                    <a:pt x="537" y="1416"/>
                  </a:lnTo>
                  <a:lnTo>
                    <a:pt x="525" y="1413"/>
                  </a:lnTo>
                  <a:lnTo>
                    <a:pt x="511" y="1408"/>
                  </a:lnTo>
                  <a:lnTo>
                    <a:pt x="498" y="1403"/>
                  </a:lnTo>
                  <a:lnTo>
                    <a:pt x="486" y="1399"/>
                  </a:lnTo>
                  <a:lnTo>
                    <a:pt x="472" y="1393"/>
                  </a:lnTo>
                  <a:lnTo>
                    <a:pt x="460" y="1389"/>
                  </a:lnTo>
                  <a:lnTo>
                    <a:pt x="448" y="1384"/>
                  </a:lnTo>
                  <a:lnTo>
                    <a:pt x="436" y="1378"/>
                  </a:lnTo>
                  <a:lnTo>
                    <a:pt x="424" y="1374"/>
                  </a:lnTo>
                  <a:lnTo>
                    <a:pt x="412" y="1369"/>
                  </a:lnTo>
                  <a:lnTo>
                    <a:pt x="399" y="1362"/>
                  </a:lnTo>
                  <a:lnTo>
                    <a:pt x="387" y="1357"/>
                  </a:lnTo>
                  <a:lnTo>
                    <a:pt x="376" y="1352"/>
                  </a:lnTo>
                  <a:lnTo>
                    <a:pt x="364" y="1346"/>
                  </a:lnTo>
                  <a:lnTo>
                    <a:pt x="353" y="1340"/>
                  </a:lnTo>
                  <a:lnTo>
                    <a:pt x="341" y="1334"/>
                  </a:lnTo>
                  <a:lnTo>
                    <a:pt x="331" y="1329"/>
                  </a:lnTo>
                  <a:lnTo>
                    <a:pt x="318" y="1322"/>
                  </a:lnTo>
                  <a:lnTo>
                    <a:pt x="308" y="1316"/>
                  </a:lnTo>
                  <a:lnTo>
                    <a:pt x="297" y="1309"/>
                  </a:lnTo>
                  <a:lnTo>
                    <a:pt x="286" y="1303"/>
                  </a:lnTo>
                  <a:lnTo>
                    <a:pt x="276" y="1295"/>
                  </a:lnTo>
                  <a:lnTo>
                    <a:pt x="265" y="1289"/>
                  </a:lnTo>
                  <a:lnTo>
                    <a:pt x="256" y="1282"/>
                  </a:lnTo>
                  <a:lnTo>
                    <a:pt x="246" y="1275"/>
                  </a:lnTo>
                  <a:lnTo>
                    <a:pt x="235" y="1269"/>
                  </a:lnTo>
                  <a:lnTo>
                    <a:pt x="226" y="1261"/>
                  </a:lnTo>
                  <a:lnTo>
                    <a:pt x="215" y="1253"/>
                  </a:lnTo>
                  <a:lnTo>
                    <a:pt x="207" y="1246"/>
                  </a:lnTo>
                  <a:lnTo>
                    <a:pt x="197" y="1239"/>
                  </a:lnTo>
                  <a:lnTo>
                    <a:pt x="189" y="1231"/>
                  </a:lnTo>
                  <a:lnTo>
                    <a:pt x="179" y="1223"/>
                  </a:lnTo>
                  <a:lnTo>
                    <a:pt x="173" y="1216"/>
                  </a:lnTo>
                  <a:lnTo>
                    <a:pt x="163" y="1207"/>
                  </a:lnTo>
                  <a:lnTo>
                    <a:pt x="154" y="1199"/>
                  </a:lnTo>
                  <a:lnTo>
                    <a:pt x="147" y="1190"/>
                  </a:lnTo>
                  <a:lnTo>
                    <a:pt x="139" y="1183"/>
                  </a:lnTo>
                  <a:lnTo>
                    <a:pt x="131" y="1174"/>
                  </a:lnTo>
                  <a:lnTo>
                    <a:pt x="124" y="1164"/>
                  </a:lnTo>
                  <a:lnTo>
                    <a:pt x="116" y="1155"/>
                  </a:lnTo>
                  <a:lnTo>
                    <a:pt x="111" y="1147"/>
                  </a:lnTo>
                  <a:lnTo>
                    <a:pt x="103" y="1137"/>
                  </a:lnTo>
                  <a:lnTo>
                    <a:pt x="98" y="1128"/>
                  </a:lnTo>
                  <a:lnTo>
                    <a:pt x="91" y="1119"/>
                  </a:lnTo>
                  <a:lnTo>
                    <a:pt x="85" y="1111"/>
                  </a:lnTo>
                  <a:lnTo>
                    <a:pt x="80" y="1100"/>
                  </a:lnTo>
                  <a:lnTo>
                    <a:pt x="75" y="1091"/>
                  </a:lnTo>
                  <a:lnTo>
                    <a:pt x="71" y="1080"/>
                  </a:lnTo>
                  <a:lnTo>
                    <a:pt x="65" y="1072"/>
                  </a:lnTo>
                  <a:lnTo>
                    <a:pt x="64" y="1064"/>
                  </a:lnTo>
                  <a:lnTo>
                    <a:pt x="61" y="1058"/>
                  </a:lnTo>
                  <a:lnTo>
                    <a:pt x="59" y="1050"/>
                  </a:lnTo>
                  <a:lnTo>
                    <a:pt x="56" y="1044"/>
                  </a:lnTo>
                  <a:lnTo>
                    <a:pt x="55" y="1036"/>
                  </a:lnTo>
                  <a:lnTo>
                    <a:pt x="55" y="1028"/>
                  </a:lnTo>
                  <a:lnTo>
                    <a:pt x="53" y="1020"/>
                  </a:lnTo>
                  <a:lnTo>
                    <a:pt x="53" y="1010"/>
                  </a:lnTo>
                  <a:lnTo>
                    <a:pt x="53" y="1006"/>
                  </a:lnTo>
                  <a:lnTo>
                    <a:pt x="53" y="1001"/>
                  </a:lnTo>
                  <a:lnTo>
                    <a:pt x="53" y="995"/>
                  </a:lnTo>
                  <a:lnTo>
                    <a:pt x="53" y="991"/>
                  </a:lnTo>
                  <a:lnTo>
                    <a:pt x="53" y="986"/>
                  </a:lnTo>
                  <a:lnTo>
                    <a:pt x="55" y="981"/>
                  </a:lnTo>
                  <a:lnTo>
                    <a:pt x="55" y="975"/>
                  </a:lnTo>
                  <a:lnTo>
                    <a:pt x="56" y="971"/>
                  </a:lnTo>
                  <a:lnTo>
                    <a:pt x="56" y="966"/>
                  </a:lnTo>
                  <a:lnTo>
                    <a:pt x="59" y="961"/>
                  </a:lnTo>
                  <a:lnTo>
                    <a:pt x="59" y="955"/>
                  </a:lnTo>
                  <a:lnTo>
                    <a:pt x="61" y="951"/>
                  </a:lnTo>
                  <a:lnTo>
                    <a:pt x="61" y="946"/>
                  </a:lnTo>
                  <a:lnTo>
                    <a:pt x="64" y="941"/>
                  </a:lnTo>
                  <a:lnTo>
                    <a:pt x="65" y="935"/>
                  </a:lnTo>
                  <a:lnTo>
                    <a:pt x="68" y="931"/>
                  </a:lnTo>
                  <a:lnTo>
                    <a:pt x="71" y="925"/>
                  </a:lnTo>
                  <a:lnTo>
                    <a:pt x="72" y="919"/>
                  </a:lnTo>
                  <a:lnTo>
                    <a:pt x="75" y="912"/>
                  </a:lnTo>
                  <a:lnTo>
                    <a:pt x="77" y="908"/>
                  </a:lnTo>
                  <a:lnTo>
                    <a:pt x="80" y="902"/>
                  </a:lnTo>
                  <a:lnTo>
                    <a:pt x="83" y="896"/>
                  </a:lnTo>
                  <a:lnTo>
                    <a:pt x="87" y="891"/>
                  </a:lnTo>
                  <a:lnTo>
                    <a:pt x="91" y="886"/>
                  </a:lnTo>
                  <a:lnTo>
                    <a:pt x="94" y="880"/>
                  </a:lnTo>
                  <a:lnTo>
                    <a:pt x="98" y="874"/>
                  </a:lnTo>
                  <a:lnTo>
                    <a:pt x="100" y="868"/>
                  </a:lnTo>
                  <a:lnTo>
                    <a:pt x="106" y="863"/>
                  </a:lnTo>
                  <a:lnTo>
                    <a:pt x="110" y="858"/>
                  </a:lnTo>
                  <a:lnTo>
                    <a:pt x="115" y="852"/>
                  </a:lnTo>
                  <a:lnTo>
                    <a:pt x="120" y="847"/>
                  </a:lnTo>
                  <a:lnTo>
                    <a:pt x="124" y="841"/>
                  </a:lnTo>
                  <a:lnTo>
                    <a:pt x="130" y="836"/>
                  </a:lnTo>
                  <a:lnTo>
                    <a:pt x="135" y="831"/>
                  </a:lnTo>
                  <a:lnTo>
                    <a:pt x="140" y="825"/>
                  </a:lnTo>
                  <a:lnTo>
                    <a:pt x="147" y="820"/>
                  </a:lnTo>
                  <a:lnTo>
                    <a:pt x="152" y="815"/>
                  </a:lnTo>
                  <a:lnTo>
                    <a:pt x="159" y="811"/>
                  </a:lnTo>
                  <a:lnTo>
                    <a:pt x="166" y="805"/>
                  </a:lnTo>
                  <a:lnTo>
                    <a:pt x="174" y="800"/>
                  </a:lnTo>
                  <a:lnTo>
                    <a:pt x="181" y="795"/>
                  </a:lnTo>
                  <a:lnTo>
                    <a:pt x="187" y="791"/>
                  </a:lnTo>
                  <a:lnTo>
                    <a:pt x="195" y="785"/>
                  </a:lnTo>
                  <a:lnTo>
                    <a:pt x="203" y="780"/>
                  </a:lnTo>
                  <a:lnTo>
                    <a:pt x="211" y="775"/>
                  </a:lnTo>
                  <a:lnTo>
                    <a:pt x="221" y="771"/>
                  </a:lnTo>
                  <a:lnTo>
                    <a:pt x="229" y="766"/>
                  </a:lnTo>
                  <a:lnTo>
                    <a:pt x="239" y="762"/>
                  </a:lnTo>
                  <a:lnTo>
                    <a:pt x="502" y="0"/>
                  </a:lnTo>
                  <a:lnTo>
                    <a:pt x="456" y="2"/>
                  </a:lnTo>
                  <a:close/>
                </a:path>
              </a:pathLst>
            </a:custGeom>
            <a:solidFill>
              <a:srgbClr val="000000"/>
            </a:solidFill>
            <a:ln w="9525">
              <a:noFill/>
              <a:round/>
              <a:headEnd/>
              <a:tailEnd/>
            </a:ln>
          </p:spPr>
          <p:txBody>
            <a:bodyPr/>
            <a:lstStyle/>
            <a:p>
              <a:endParaRPr lang="en-US"/>
            </a:p>
          </p:txBody>
        </p:sp>
        <p:sp>
          <p:nvSpPr>
            <p:cNvPr id="24649" name="Freeform 60"/>
            <p:cNvSpPr>
              <a:spLocks/>
            </p:cNvSpPr>
            <p:nvPr/>
          </p:nvSpPr>
          <p:spPr bwMode="auto">
            <a:xfrm>
              <a:off x="1945" y="2301"/>
              <a:ext cx="24" cy="113"/>
            </a:xfrm>
            <a:custGeom>
              <a:avLst/>
              <a:gdLst>
                <a:gd name="T0" fmla="*/ 4 w 24"/>
                <a:gd name="T1" fmla="*/ 1 h 113"/>
                <a:gd name="T2" fmla="*/ 0 w 24"/>
                <a:gd name="T3" fmla="*/ 111 h 113"/>
                <a:gd name="T4" fmla="*/ 20 w 24"/>
                <a:gd name="T5" fmla="*/ 113 h 113"/>
                <a:gd name="T6" fmla="*/ 24 w 24"/>
                <a:gd name="T7" fmla="*/ 0 h 113"/>
                <a:gd name="T8" fmla="*/ 4 w 24"/>
                <a:gd name="T9" fmla="*/ 1 h 113"/>
                <a:gd name="T10" fmla="*/ 4 w 24"/>
                <a:gd name="T11" fmla="*/ 1 h 113"/>
                <a:gd name="T12" fmla="*/ 0 60000 65536"/>
                <a:gd name="T13" fmla="*/ 0 60000 65536"/>
                <a:gd name="T14" fmla="*/ 0 60000 65536"/>
                <a:gd name="T15" fmla="*/ 0 60000 65536"/>
                <a:gd name="T16" fmla="*/ 0 60000 65536"/>
                <a:gd name="T17" fmla="*/ 0 60000 65536"/>
                <a:gd name="T18" fmla="*/ 0 w 24"/>
                <a:gd name="T19" fmla="*/ 0 h 113"/>
                <a:gd name="T20" fmla="*/ 24 w 24"/>
                <a:gd name="T21" fmla="*/ 113 h 113"/>
              </a:gdLst>
              <a:ahLst/>
              <a:cxnLst>
                <a:cxn ang="T12">
                  <a:pos x="T0" y="T1"/>
                </a:cxn>
                <a:cxn ang="T13">
                  <a:pos x="T2" y="T3"/>
                </a:cxn>
                <a:cxn ang="T14">
                  <a:pos x="T4" y="T5"/>
                </a:cxn>
                <a:cxn ang="T15">
                  <a:pos x="T6" y="T7"/>
                </a:cxn>
                <a:cxn ang="T16">
                  <a:pos x="T8" y="T9"/>
                </a:cxn>
                <a:cxn ang="T17">
                  <a:pos x="T10" y="T11"/>
                </a:cxn>
              </a:cxnLst>
              <a:rect l="T18" t="T19" r="T20" b="T21"/>
              <a:pathLst>
                <a:path w="24" h="113">
                  <a:moveTo>
                    <a:pt x="4" y="1"/>
                  </a:moveTo>
                  <a:lnTo>
                    <a:pt x="0" y="111"/>
                  </a:lnTo>
                  <a:lnTo>
                    <a:pt x="20" y="113"/>
                  </a:lnTo>
                  <a:lnTo>
                    <a:pt x="24" y="0"/>
                  </a:lnTo>
                  <a:lnTo>
                    <a:pt x="4" y="1"/>
                  </a:lnTo>
                  <a:close/>
                </a:path>
              </a:pathLst>
            </a:custGeom>
            <a:solidFill>
              <a:srgbClr val="F2CC99"/>
            </a:solidFill>
            <a:ln w="9525">
              <a:noFill/>
              <a:round/>
              <a:headEnd/>
              <a:tailEnd/>
            </a:ln>
          </p:spPr>
          <p:txBody>
            <a:bodyPr/>
            <a:lstStyle/>
            <a:p>
              <a:endParaRPr lang="en-US"/>
            </a:p>
          </p:txBody>
        </p:sp>
        <p:sp>
          <p:nvSpPr>
            <p:cNvPr id="24650" name="Freeform 61"/>
            <p:cNvSpPr>
              <a:spLocks/>
            </p:cNvSpPr>
            <p:nvPr/>
          </p:nvSpPr>
          <p:spPr bwMode="auto">
            <a:xfrm>
              <a:off x="1191" y="1790"/>
              <a:ext cx="1315" cy="435"/>
            </a:xfrm>
            <a:custGeom>
              <a:avLst/>
              <a:gdLst>
                <a:gd name="T0" fmla="*/ 0 w 1315"/>
                <a:gd name="T1" fmla="*/ 50 h 435"/>
                <a:gd name="T2" fmla="*/ 1271 w 1315"/>
                <a:gd name="T3" fmla="*/ 171 h 435"/>
                <a:gd name="T4" fmla="*/ 1272 w 1315"/>
                <a:gd name="T5" fmla="*/ 433 h 435"/>
                <a:gd name="T6" fmla="*/ 1315 w 1315"/>
                <a:gd name="T7" fmla="*/ 435 h 435"/>
                <a:gd name="T8" fmla="*/ 1307 w 1315"/>
                <a:gd name="T9" fmla="*/ 123 h 435"/>
                <a:gd name="T10" fmla="*/ 8 w 1315"/>
                <a:gd name="T11" fmla="*/ 0 h 435"/>
                <a:gd name="T12" fmla="*/ 0 w 1315"/>
                <a:gd name="T13" fmla="*/ 50 h 435"/>
                <a:gd name="T14" fmla="*/ 0 w 1315"/>
                <a:gd name="T15" fmla="*/ 50 h 435"/>
                <a:gd name="T16" fmla="*/ 0 60000 65536"/>
                <a:gd name="T17" fmla="*/ 0 60000 65536"/>
                <a:gd name="T18" fmla="*/ 0 60000 65536"/>
                <a:gd name="T19" fmla="*/ 0 60000 65536"/>
                <a:gd name="T20" fmla="*/ 0 60000 65536"/>
                <a:gd name="T21" fmla="*/ 0 60000 65536"/>
                <a:gd name="T22" fmla="*/ 0 60000 65536"/>
                <a:gd name="T23" fmla="*/ 0 60000 65536"/>
                <a:gd name="T24" fmla="*/ 0 w 1315"/>
                <a:gd name="T25" fmla="*/ 0 h 435"/>
                <a:gd name="T26" fmla="*/ 1315 w 1315"/>
                <a:gd name="T27" fmla="*/ 435 h 4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5" h="435">
                  <a:moveTo>
                    <a:pt x="0" y="50"/>
                  </a:moveTo>
                  <a:lnTo>
                    <a:pt x="1271" y="171"/>
                  </a:lnTo>
                  <a:lnTo>
                    <a:pt x="1272" y="433"/>
                  </a:lnTo>
                  <a:lnTo>
                    <a:pt x="1315" y="435"/>
                  </a:lnTo>
                  <a:lnTo>
                    <a:pt x="1307" y="123"/>
                  </a:lnTo>
                  <a:lnTo>
                    <a:pt x="8" y="0"/>
                  </a:lnTo>
                  <a:lnTo>
                    <a:pt x="0" y="50"/>
                  </a:lnTo>
                  <a:close/>
                </a:path>
              </a:pathLst>
            </a:custGeom>
            <a:solidFill>
              <a:srgbClr val="000000"/>
            </a:solidFill>
            <a:ln w="9525">
              <a:noFill/>
              <a:round/>
              <a:headEnd/>
              <a:tailEnd/>
            </a:ln>
          </p:spPr>
          <p:txBody>
            <a:bodyPr/>
            <a:lstStyle/>
            <a:p>
              <a:endParaRPr lang="en-US"/>
            </a:p>
          </p:txBody>
        </p:sp>
        <p:sp>
          <p:nvSpPr>
            <p:cNvPr id="24651" name="Freeform 62"/>
            <p:cNvSpPr>
              <a:spLocks/>
            </p:cNvSpPr>
            <p:nvPr/>
          </p:nvSpPr>
          <p:spPr bwMode="auto">
            <a:xfrm>
              <a:off x="1258" y="3533"/>
              <a:ext cx="1394" cy="332"/>
            </a:xfrm>
            <a:custGeom>
              <a:avLst/>
              <a:gdLst>
                <a:gd name="T0" fmla="*/ 5 w 1394"/>
                <a:gd name="T1" fmla="*/ 220 h 332"/>
                <a:gd name="T2" fmla="*/ 0 w 1394"/>
                <a:gd name="T3" fmla="*/ 279 h 332"/>
                <a:gd name="T4" fmla="*/ 1388 w 1394"/>
                <a:gd name="T5" fmla="*/ 332 h 332"/>
                <a:gd name="T6" fmla="*/ 1394 w 1394"/>
                <a:gd name="T7" fmla="*/ 0 h 332"/>
                <a:gd name="T8" fmla="*/ 1339 w 1394"/>
                <a:gd name="T9" fmla="*/ 0 h 332"/>
                <a:gd name="T10" fmla="*/ 1326 w 1394"/>
                <a:gd name="T11" fmla="*/ 268 h 332"/>
                <a:gd name="T12" fmla="*/ 5 w 1394"/>
                <a:gd name="T13" fmla="*/ 220 h 332"/>
                <a:gd name="T14" fmla="*/ 5 w 1394"/>
                <a:gd name="T15" fmla="*/ 220 h 332"/>
                <a:gd name="T16" fmla="*/ 0 60000 65536"/>
                <a:gd name="T17" fmla="*/ 0 60000 65536"/>
                <a:gd name="T18" fmla="*/ 0 60000 65536"/>
                <a:gd name="T19" fmla="*/ 0 60000 65536"/>
                <a:gd name="T20" fmla="*/ 0 60000 65536"/>
                <a:gd name="T21" fmla="*/ 0 60000 65536"/>
                <a:gd name="T22" fmla="*/ 0 60000 65536"/>
                <a:gd name="T23" fmla="*/ 0 60000 65536"/>
                <a:gd name="T24" fmla="*/ 0 w 1394"/>
                <a:gd name="T25" fmla="*/ 0 h 332"/>
                <a:gd name="T26" fmla="*/ 1394 w 1394"/>
                <a:gd name="T27" fmla="*/ 332 h 3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94" h="332">
                  <a:moveTo>
                    <a:pt x="5" y="220"/>
                  </a:moveTo>
                  <a:lnTo>
                    <a:pt x="0" y="279"/>
                  </a:lnTo>
                  <a:lnTo>
                    <a:pt x="1388" y="332"/>
                  </a:lnTo>
                  <a:lnTo>
                    <a:pt x="1394" y="0"/>
                  </a:lnTo>
                  <a:lnTo>
                    <a:pt x="1339" y="0"/>
                  </a:lnTo>
                  <a:lnTo>
                    <a:pt x="1326" y="268"/>
                  </a:lnTo>
                  <a:lnTo>
                    <a:pt x="5" y="220"/>
                  </a:lnTo>
                  <a:close/>
                </a:path>
              </a:pathLst>
            </a:custGeom>
            <a:solidFill>
              <a:srgbClr val="000000"/>
            </a:solidFill>
            <a:ln w="9525">
              <a:noFill/>
              <a:round/>
              <a:headEnd/>
              <a:tailEnd/>
            </a:ln>
          </p:spPr>
          <p:txBody>
            <a:bodyPr/>
            <a:lstStyle/>
            <a:p>
              <a:endParaRPr lang="en-US"/>
            </a:p>
          </p:txBody>
        </p:sp>
      </p:grpSp>
      <p:sp>
        <p:nvSpPr>
          <p:cNvPr id="24581" name="AutoShape 63"/>
          <p:cNvSpPr>
            <a:spLocks noChangeArrowheads="1"/>
          </p:cNvSpPr>
          <p:nvPr/>
        </p:nvSpPr>
        <p:spPr bwMode="auto">
          <a:xfrm>
            <a:off x="3057525" y="1444481"/>
            <a:ext cx="3006725" cy="1333500"/>
          </a:xfrm>
          <a:prstGeom prst="wedgeEllipseCallout">
            <a:avLst>
              <a:gd name="adj1" fmla="val 315"/>
              <a:gd name="adj2" fmla="val 79523"/>
            </a:avLst>
          </a:prstGeom>
          <a:solidFill>
            <a:schemeClr val="bg1"/>
          </a:solidFill>
          <a:ln w="12700">
            <a:solidFill>
              <a:schemeClr val="tx1"/>
            </a:solidFill>
            <a:miter lim="800000"/>
            <a:headEnd/>
            <a:tailEnd/>
          </a:ln>
        </p:spPr>
        <p:txBody>
          <a:bodyPr wrap="none" lIns="0" tIns="0" rIns="0" bIns="73152" anchor="ctr" anchorCtr="1"/>
          <a:lstStyle/>
          <a:p>
            <a:pPr defTabSz="865188" eaLnBrk="0" hangingPunct="0"/>
            <a:r>
              <a:rPr lang="en-US" sz="2000" b="1">
                <a:latin typeface="+mj-lt"/>
              </a:rPr>
              <a:t>Do we have</a:t>
            </a:r>
            <a:br>
              <a:rPr lang="en-US" sz="2000" b="1">
                <a:latin typeface="+mj-lt"/>
              </a:rPr>
            </a:br>
            <a:r>
              <a:rPr lang="en-US" sz="2000" b="1">
                <a:latin typeface="+mj-lt"/>
              </a:rPr>
              <a:t>enough capacity</a:t>
            </a:r>
            <a:br>
              <a:rPr lang="en-US" sz="2000" b="1">
                <a:latin typeface="+mj-lt"/>
              </a:rPr>
            </a:br>
            <a:r>
              <a:rPr lang="en-US" sz="2000" b="1">
                <a:latin typeface="+mj-lt"/>
              </a:rPr>
              <a:t>to meet the plan?</a:t>
            </a:r>
          </a:p>
        </p:txBody>
      </p:sp>
      <p:grpSp>
        <p:nvGrpSpPr>
          <p:cNvPr id="24582" name="Group 76"/>
          <p:cNvGrpSpPr>
            <a:grpSpLocks/>
          </p:cNvGrpSpPr>
          <p:nvPr/>
        </p:nvGrpSpPr>
        <p:grpSpPr bwMode="auto">
          <a:xfrm>
            <a:off x="4559300" y="2985943"/>
            <a:ext cx="4110038" cy="1820863"/>
            <a:chOff x="2890" y="2272"/>
            <a:chExt cx="2589" cy="1147"/>
          </a:xfrm>
        </p:grpSpPr>
        <p:sp>
          <p:nvSpPr>
            <p:cNvPr id="24583" name="Text Box 64"/>
            <p:cNvSpPr txBox="1">
              <a:spLocks noChangeArrowheads="1"/>
            </p:cNvSpPr>
            <p:nvPr/>
          </p:nvSpPr>
          <p:spPr bwMode="auto">
            <a:xfrm>
              <a:off x="3683" y="2272"/>
              <a:ext cx="1005" cy="231"/>
            </a:xfrm>
            <a:prstGeom prst="rect">
              <a:avLst/>
            </a:prstGeom>
            <a:solidFill>
              <a:schemeClr val="bg1"/>
            </a:solidFill>
            <a:ln w="12700">
              <a:solidFill>
                <a:schemeClr val="tx1"/>
              </a:solidFill>
              <a:miter lim="800000"/>
              <a:headEnd/>
              <a:tailEnd/>
            </a:ln>
          </p:spPr>
          <p:txBody>
            <a:bodyPr wrap="none" lIns="58600" tIns="29300" rIns="58600" bIns="29300">
              <a:spAutoFit/>
            </a:bodyPr>
            <a:lstStyle/>
            <a:p>
              <a:pPr defTabSz="865188" eaLnBrk="0" hangingPunct="0"/>
              <a:r>
                <a:rPr lang="en-US" sz="2000" b="1">
                  <a:latin typeface="+mj-lt"/>
                </a:rPr>
                <a:t>Department</a:t>
              </a:r>
            </a:p>
          </p:txBody>
        </p:sp>
        <p:sp>
          <p:nvSpPr>
            <p:cNvPr id="24584" name="Text Box 66"/>
            <p:cNvSpPr txBox="1">
              <a:spLocks noChangeArrowheads="1"/>
            </p:cNvSpPr>
            <p:nvPr/>
          </p:nvSpPr>
          <p:spPr bwMode="auto">
            <a:xfrm>
              <a:off x="2890" y="3087"/>
              <a:ext cx="518" cy="332"/>
            </a:xfrm>
            <a:prstGeom prst="rect">
              <a:avLst/>
            </a:prstGeom>
            <a:solidFill>
              <a:srgbClr val="B2B2B2"/>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1</a:t>
              </a:r>
            </a:p>
          </p:txBody>
        </p:sp>
        <p:sp>
          <p:nvSpPr>
            <p:cNvPr id="24585" name="Text Box 67"/>
            <p:cNvSpPr txBox="1">
              <a:spLocks noChangeArrowheads="1"/>
            </p:cNvSpPr>
            <p:nvPr/>
          </p:nvSpPr>
          <p:spPr bwMode="auto">
            <a:xfrm>
              <a:off x="3408" y="3087"/>
              <a:ext cx="518" cy="332"/>
            </a:xfrm>
            <a:prstGeom prst="rect">
              <a:avLst/>
            </a:prstGeom>
            <a:solidFill>
              <a:srgbClr val="C0C0C0"/>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2</a:t>
              </a:r>
            </a:p>
          </p:txBody>
        </p:sp>
        <p:sp>
          <p:nvSpPr>
            <p:cNvPr id="24586" name="Text Box 68"/>
            <p:cNvSpPr txBox="1">
              <a:spLocks noChangeArrowheads="1"/>
            </p:cNvSpPr>
            <p:nvPr/>
          </p:nvSpPr>
          <p:spPr bwMode="auto">
            <a:xfrm>
              <a:off x="4444" y="3087"/>
              <a:ext cx="518" cy="332"/>
            </a:xfrm>
            <a:prstGeom prst="rect">
              <a:avLst/>
            </a:prstGeom>
            <a:solidFill>
              <a:srgbClr val="EAEAEA"/>
            </a:solidFill>
            <a:ln w="12700">
              <a:solidFill>
                <a:schemeClr val="tx1"/>
              </a:solidFill>
              <a:miter lim="800000"/>
              <a:headEnd/>
              <a:tailEnd/>
            </a:ln>
          </p:spPr>
          <p:txBody>
            <a:bodyPr wrap="none" lIns="58600" tIns="29300" rIns="58600" bIns="29300"/>
            <a:lstStyle/>
            <a:p>
              <a:pPr defTabSz="865188" eaLnBrk="0" hangingPunct="0"/>
              <a:r>
                <a:rPr lang="en-US" sz="1500" dirty="0"/>
                <a:t>Work</a:t>
              </a:r>
            </a:p>
            <a:p>
              <a:pPr defTabSz="865188" eaLnBrk="0" hangingPunct="0"/>
              <a:r>
                <a:rPr lang="en-US" sz="1500" dirty="0"/>
                <a:t>Center 4</a:t>
              </a:r>
            </a:p>
          </p:txBody>
        </p:sp>
        <p:sp>
          <p:nvSpPr>
            <p:cNvPr id="24587" name="Text Box 69"/>
            <p:cNvSpPr txBox="1">
              <a:spLocks noChangeArrowheads="1"/>
            </p:cNvSpPr>
            <p:nvPr/>
          </p:nvSpPr>
          <p:spPr bwMode="auto">
            <a:xfrm>
              <a:off x="3926" y="3087"/>
              <a:ext cx="518" cy="332"/>
            </a:xfrm>
            <a:prstGeom prst="rect">
              <a:avLst/>
            </a:prstGeom>
            <a:solidFill>
              <a:srgbClr val="DDDDDD"/>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3</a:t>
              </a:r>
            </a:p>
          </p:txBody>
        </p:sp>
        <p:sp>
          <p:nvSpPr>
            <p:cNvPr id="24588" name="Text Box 70"/>
            <p:cNvSpPr txBox="1">
              <a:spLocks noChangeArrowheads="1"/>
            </p:cNvSpPr>
            <p:nvPr/>
          </p:nvSpPr>
          <p:spPr bwMode="auto">
            <a:xfrm>
              <a:off x="4961" y="3087"/>
              <a:ext cx="518" cy="332"/>
            </a:xfrm>
            <a:prstGeom prst="rect">
              <a:avLst/>
            </a:prstGeom>
            <a:solidFill>
              <a:srgbClr val="F8F8F8"/>
            </a:solidFill>
            <a:ln w="12700">
              <a:solidFill>
                <a:schemeClr val="tx1"/>
              </a:solidFill>
              <a:miter lim="800000"/>
              <a:headEnd/>
              <a:tailEnd/>
            </a:ln>
          </p:spPr>
          <p:txBody>
            <a:bodyPr wrap="none" lIns="58600" tIns="29300" rIns="58600" bIns="29300"/>
            <a:lstStyle/>
            <a:p>
              <a:pPr defTabSz="865188" eaLnBrk="0" hangingPunct="0"/>
              <a:r>
                <a:rPr lang="en-US" sz="1500">
                  <a:latin typeface="+mj-lt"/>
                </a:rPr>
                <a:t>Work</a:t>
              </a:r>
            </a:p>
            <a:p>
              <a:pPr defTabSz="865188" eaLnBrk="0" hangingPunct="0"/>
              <a:r>
                <a:rPr lang="en-US" sz="1500">
                  <a:latin typeface="+mj-lt"/>
                </a:rPr>
                <a:t>Center 5</a:t>
              </a:r>
            </a:p>
          </p:txBody>
        </p:sp>
        <p:cxnSp>
          <p:nvCxnSpPr>
            <p:cNvPr id="24589" name="AutoShape 71"/>
            <p:cNvCxnSpPr>
              <a:cxnSpLocks noChangeShapeType="1"/>
              <a:stCxn id="24584" idx="0"/>
              <a:endCxn id="24583" idx="2"/>
            </p:cNvCxnSpPr>
            <p:nvPr/>
          </p:nvCxnSpPr>
          <p:spPr bwMode="auto">
            <a:xfrm rot="5400000" flipH="1" flipV="1">
              <a:off x="3375" y="2277"/>
              <a:ext cx="584" cy="1036"/>
            </a:xfrm>
            <a:prstGeom prst="bentConnector3">
              <a:avLst>
                <a:gd name="adj1" fmla="val 50000"/>
              </a:avLst>
            </a:prstGeom>
            <a:noFill/>
            <a:ln w="19050">
              <a:solidFill>
                <a:schemeClr val="tx1"/>
              </a:solidFill>
              <a:miter lim="800000"/>
              <a:headEnd/>
              <a:tailEnd type="triangle" w="med" len="med"/>
            </a:ln>
          </p:spPr>
        </p:cxnSp>
        <p:cxnSp>
          <p:nvCxnSpPr>
            <p:cNvPr id="24590" name="AutoShape 72"/>
            <p:cNvCxnSpPr>
              <a:cxnSpLocks noChangeShapeType="1"/>
              <a:stCxn id="24585" idx="0"/>
              <a:endCxn id="24583" idx="2"/>
            </p:cNvCxnSpPr>
            <p:nvPr/>
          </p:nvCxnSpPr>
          <p:spPr bwMode="auto">
            <a:xfrm rot="5400000" flipH="1" flipV="1">
              <a:off x="3634" y="2536"/>
              <a:ext cx="584" cy="518"/>
            </a:xfrm>
            <a:prstGeom prst="bentConnector3">
              <a:avLst>
                <a:gd name="adj1" fmla="val 50000"/>
              </a:avLst>
            </a:prstGeom>
            <a:noFill/>
            <a:ln w="19050">
              <a:solidFill>
                <a:schemeClr val="tx1"/>
              </a:solidFill>
              <a:miter lim="800000"/>
              <a:headEnd/>
              <a:tailEnd type="triangle" w="med" len="med"/>
            </a:ln>
          </p:spPr>
        </p:cxnSp>
        <p:cxnSp>
          <p:nvCxnSpPr>
            <p:cNvPr id="24591" name="AutoShape 73"/>
            <p:cNvCxnSpPr>
              <a:cxnSpLocks noChangeShapeType="1"/>
              <a:stCxn id="24587" idx="0"/>
              <a:endCxn id="24583" idx="2"/>
            </p:cNvCxnSpPr>
            <p:nvPr/>
          </p:nvCxnSpPr>
          <p:spPr bwMode="auto">
            <a:xfrm rot="16200000" flipV="1">
              <a:off x="3893" y="2795"/>
              <a:ext cx="584" cy="0"/>
            </a:xfrm>
            <a:prstGeom prst="straightConnector1">
              <a:avLst/>
            </a:prstGeom>
            <a:noFill/>
            <a:ln w="19050">
              <a:solidFill>
                <a:schemeClr val="tx1"/>
              </a:solidFill>
              <a:round/>
              <a:headEnd/>
              <a:tailEnd type="triangle" w="med" len="med"/>
            </a:ln>
          </p:spPr>
        </p:cxnSp>
        <p:cxnSp>
          <p:nvCxnSpPr>
            <p:cNvPr id="24592" name="AutoShape 74"/>
            <p:cNvCxnSpPr>
              <a:cxnSpLocks noChangeShapeType="1"/>
              <a:stCxn id="24586" idx="0"/>
              <a:endCxn id="24583" idx="2"/>
            </p:cNvCxnSpPr>
            <p:nvPr/>
          </p:nvCxnSpPr>
          <p:spPr bwMode="auto">
            <a:xfrm rot="16200000" flipV="1">
              <a:off x="4152" y="2536"/>
              <a:ext cx="584" cy="518"/>
            </a:xfrm>
            <a:prstGeom prst="bentConnector3">
              <a:avLst>
                <a:gd name="adj1" fmla="val 50000"/>
              </a:avLst>
            </a:prstGeom>
            <a:noFill/>
            <a:ln w="19050">
              <a:solidFill>
                <a:schemeClr val="tx1"/>
              </a:solidFill>
              <a:miter lim="800000"/>
              <a:headEnd/>
              <a:tailEnd type="triangle" w="med" len="med"/>
            </a:ln>
          </p:spPr>
        </p:cxnSp>
        <p:cxnSp>
          <p:nvCxnSpPr>
            <p:cNvPr id="24593" name="AutoShape 75"/>
            <p:cNvCxnSpPr>
              <a:cxnSpLocks noChangeShapeType="1"/>
              <a:stCxn id="24588" idx="0"/>
              <a:endCxn id="24583" idx="2"/>
            </p:cNvCxnSpPr>
            <p:nvPr/>
          </p:nvCxnSpPr>
          <p:spPr bwMode="auto">
            <a:xfrm rot="16200000" flipV="1">
              <a:off x="4411" y="2278"/>
              <a:ext cx="584" cy="1035"/>
            </a:xfrm>
            <a:prstGeom prst="bentConnector3">
              <a:avLst>
                <a:gd name="adj1" fmla="val 50000"/>
              </a:avLst>
            </a:prstGeom>
            <a:noFill/>
            <a:ln w="190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lstStyle/>
          <a:p>
            <a:r>
              <a:rPr lang="en-US" smtClean="0"/>
              <a:t>Capacity Requirements Planning (CRP)</a:t>
            </a:r>
            <a:endParaRPr lang="en-US" dirty="0"/>
          </a:p>
        </p:txBody>
      </p:sp>
      <p:sp>
        <p:nvSpPr>
          <p:cNvPr id="25602" name="Footer Placeholder 1"/>
          <p:cNvSpPr>
            <a:spLocks noGrp="1"/>
          </p:cNvSpPr>
          <p:nvPr>
            <p:ph type="ftr" sz="quarter" idx="10"/>
          </p:nvPr>
        </p:nvSpPr>
        <p:spPr/>
        <p:txBody>
          <a:bodyPr/>
          <a:lstStyle/>
          <a:p>
            <a:r>
              <a:rPr lang="en-US" smtClean="0"/>
              <a:t>MRP-IN-210</a:t>
            </a:r>
          </a:p>
        </p:txBody>
      </p:sp>
      <p:sp>
        <p:nvSpPr>
          <p:cNvPr id="25603" name="Rectangle 26"/>
          <p:cNvSpPr>
            <a:spLocks noChangeArrowheads="1"/>
          </p:cNvSpPr>
          <p:nvPr/>
        </p:nvSpPr>
        <p:spPr bwMode="auto">
          <a:xfrm>
            <a:off x="8240280" y="3049588"/>
            <a:ext cx="530225" cy="190500"/>
          </a:xfrm>
          <a:prstGeom prst="rect">
            <a:avLst/>
          </a:prstGeom>
          <a:noFill/>
          <a:ln w="19050">
            <a:noFill/>
            <a:miter lim="800000"/>
            <a:headEnd/>
            <a:tailEnd/>
          </a:ln>
        </p:spPr>
        <p:txBody>
          <a:bodyPr wrap="none" lIns="0" tIns="0" rIns="0" bIns="0"/>
          <a:lstStyle/>
          <a:p>
            <a:pPr defTabSz="865188" eaLnBrk="0" hangingPunct="0"/>
            <a:r>
              <a:rPr lang="en-US" sz="1500" b="1" dirty="0">
                <a:latin typeface="+mj-lt"/>
              </a:rPr>
              <a:t>Load</a:t>
            </a:r>
          </a:p>
        </p:txBody>
      </p:sp>
      <p:sp>
        <p:nvSpPr>
          <p:cNvPr id="25604" name="Rectangle 6"/>
          <p:cNvSpPr>
            <a:spLocks noChangeArrowheads="1"/>
          </p:cNvSpPr>
          <p:nvPr/>
        </p:nvSpPr>
        <p:spPr bwMode="auto">
          <a:xfrm>
            <a:off x="1157598" y="5349875"/>
            <a:ext cx="6810314" cy="580749"/>
          </a:xfrm>
          <a:prstGeom prst="rect">
            <a:avLst/>
          </a:prstGeom>
          <a:noFill/>
          <a:ln w="38100">
            <a:solidFill>
              <a:srgbClr val="43699C"/>
            </a:solidFill>
            <a:miter lim="800000"/>
            <a:headEnd/>
            <a:tailEnd/>
          </a:ln>
        </p:spPr>
        <p:txBody>
          <a:bodyPr wrap="square" lIns="57990" tIns="28486" rIns="57990" bIns="28486">
            <a:spAutoFit/>
          </a:bodyPr>
          <a:lstStyle/>
          <a:p>
            <a:pPr algn="l" defTabSz="865188" eaLnBrk="0" hangingPunct="0">
              <a:buClr>
                <a:schemeClr val="hlink"/>
              </a:buClr>
              <a:buFontTx/>
              <a:buChar char="•"/>
            </a:pPr>
            <a:r>
              <a:rPr lang="en-US" sz="1500" b="1">
                <a:solidFill>
                  <a:schemeClr val="tx1">
                    <a:lumMod val="75000"/>
                    <a:lumOff val="25000"/>
                  </a:schemeClr>
                </a:solidFill>
                <a:latin typeface="+mj-lt"/>
              </a:rPr>
              <a:t>  </a:t>
            </a:r>
            <a:r>
              <a:rPr lang="en-US" sz="1700">
                <a:solidFill>
                  <a:schemeClr val="tx1">
                    <a:lumMod val="75000"/>
                    <a:lumOff val="25000"/>
                  </a:schemeClr>
                </a:solidFill>
                <a:latin typeface="+mj-lt"/>
              </a:rPr>
              <a:t>Capacity is measured in departmental and work center hours</a:t>
            </a:r>
          </a:p>
          <a:p>
            <a:pPr algn="l" defTabSz="865188" eaLnBrk="0" hangingPunct="0">
              <a:buFontTx/>
              <a:buChar char="•"/>
            </a:pPr>
            <a:r>
              <a:rPr lang="en-US" sz="1700">
                <a:solidFill>
                  <a:schemeClr val="tx1">
                    <a:lumMod val="75000"/>
                    <a:lumOff val="25000"/>
                  </a:schemeClr>
                </a:solidFill>
                <a:latin typeface="+mj-lt"/>
              </a:rPr>
              <a:t>  Load is measured in hours required by orders in the system</a:t>
            </a:r>
          </a:p>
        </p:txBody>
      </p:sp>
      <p:sp>
        <p:nvSpPr>
          <p:cNvPr id="25606" name="Line 27"/>
          <p:cNvSpPr>
            <a:spLocks noChangeShapeType="1"/>
          </p:cNvSpPr>
          <p:nvPr/>
        </p:nvSpPr>
        <p:spPr bwMode="auto">
          <a:xfrm flipH="1" flipV="1">
            <a:off x="8060893" y="2659063"/>
            <a:ext cx="460375" cy="427037"/>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7" name="Rectangle 30"/>
          <p:cNvSpPr>
            <a:spLocks noChangeArrowheads="1"/>
          </p:cNvSpPr>
          <p:nvPr/>
        </p:nvSpPr>
        <p:spPr bwMode="auto">
          <a:xfrm>
            <a:off x="3981018" y="4964113"/>
            <a:ext cx="993775" cy="285750"/>
          </a:xfrm>
          <a:prstGeom prst="rect">
            <a:avLst/>
          </a:prstGeom>
          <a:noFill/>
          <a:ln w="28575">
            <a:noFill/>
            <a:miter lim="800000"/>
            <a:headEnd/>
            <a:tailEnd/>
          </a:ln>
        </p:spPr>
        <p:txBody>
          <a:bodyPr lIns="57990" tIns="28486" rIns="57990" bIns="28486">
            <a:spAutoFit/>
          </a:bodyPr>
          <a:lstStyle/>
          <a:p>
            <a:pPr defTabSz="865188" eaLnBrk="0" hangingPunct="0"/>
            <a:r>
              <a:rPr lang="en-US" sz="1500">
                <a:latin typeface="Arial" charset="0"/>
              </a:rPr>
              <a:t>Days</a:t>
            </a:r>
          </a:p>
        </p:txBody>
      </p:sp>
      <p:sp>
        <p:nvSpPr>
          <p:cNvPr id="25608" name="Line 31"/>
          <p:cNvSpPr>
            <a:spLocks noChangeShapeType="1"/>
          </p:cNvSpPr>
          <p:nvPr/>
        </p:nvSpPr>
        <p:spPr bwMode="auto">
          <a:xfrm>
            <a:off x="4809693"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09" name="Line 32"/>
          <p:cNvSpPr>
            <a:spLocks noChangeShapeType="1"/>
          </p:cNvSpPr>
          <p:nvPr/>
        </p:nvSpPr>
        <p:spPr bwMode="auto">
          <a:xfrm flipH="1">
            <a:off x="1001280" y="5124450"/>
            <a:ext cx="3146425" cy="0"/>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0" name="Rectangle 34"/>
          <p:cNvSpPr>
            <a:spLocks noChangeArrowheads="1"/>
          </p:cNvSpPr>
          <p:nvPr/>
        </p:nvSpPr>
        <p:spPr bwMode="auto">
          <a:xfrm>
            <a:off x="121805" y="3084513"/>
            <a:ext cx="730250" cy="285750"/>
          </a:xfrm>
          <a:prstGeom prst="rect">
            <a:avLst/>
          </a:prstGeom>
          <a:noFill/>
          <a:ln w="12700">
            <a:noFill/>
            <a:miter lim="800000"/>
            <a:headEnd/>
            <a:tailEnd/>
          </a:ln>
        </p:spPr>
        <p:txBody>
          <a:bodyPr lIns="57990" tIns="28486" rIns="57990" bIns="28486">
            <a:spAutoFit/>
          </a:bodyPr>
          <a:lstStyle/>
          <a:p>
            <a:pPr algn="l" defTabSz="865188" eaLnBrk="0" hangingPunct="0"/>
            <a:r>
              <a:rPr lang="en-US" sz="1500" b="1">
                <a:latin typeface="+mj-lt"/>
              </a:rPr>
              <a:t>Hours</a:t>
            </a:r>
          </a:p>
        </p:txBody>
      </p:sp>
      <p:sp>
        <p:nvSpPr>
          <p:cNvPr id="25611" name="Line 35"/>
          <p:cNvSpPr>
            <a:spLocks noChangeShapeType="1"/>
          </p:cNvSpPr>
          <p:nvPr/>
        </p:nvSpPr>
        <p:spPr bwMode="auto">
          <a:xfrm flipH="1">
            <a:off x="453593" y="3406775"/>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sp>
        <p:nvSpPr>
          <p:cNvPr id="25612" name="Line 36"/>
          <p:cNvSpPr>
            <a:spLocks noChangeShapeType="1"/>
          </p:cNvSpPr>
          <p:nvPr/>
        </p:nvSpPr>
        <p:spPr bwMode="auto">
          <a:xfrm flipH="1" flipV="1">
            <a:off x="453593" y="1776413"/>
            <a:ext cx="0" cy="1304925"/>
          </a:xfrm>
          <a:prstGeom prst="line">
            <a:avLst/>
          </a:prstGeom>
          <a:noFill/>
          <a:ln w="28575">
            <a:solidFill>
              <a:schemeClr val="tx1"/>
            </a:solidFill>
            <a:round/>
            <a:headEnd/>
            <a:tailEnd type="triangle" w="med" len="med"/>
          </a:ln>
        </p:spPr>
        <p:txBody>
          <a:bodyPr lIns="57990" tIns="28486" rIns="57990" bIns="28486">
            <a:spAutoFit/>
          </a:bodyPr>
          <a:lstStyle/>
          <a:p>
            <a:endParaRPr lang="en-US"/>
          </a:p>
        </p:txBody>
      </p:sp>
      <p:grpSp>
        <p:nvGrpSpPr>
          <p:cNvPr id="25613" name="Group 59"/>
          <p:cNvGrpSpPr>
            <a:grpSpLocks/>
          </p:cNvGrpSpPr>
          <p:nvPr/>
        </p:nvGrpSpPr>
        <p:grpSpPr bwMode="auto">
          <a:xfrm>
            <a:off x="966355" y="1287463"/>
            <a:ext cx="7119938" cy="3587750"/>
            <a:chOff x="602" y="1003"/>
            <a:chExt cx="4485" cy="2260"/>
          </a:xfrm>
        </p:grpSpPr>
        <p:sp>
          <p:nvSpPr>
            <p:cNvPr id="25615" name="Rectangle 7"/>
            <p:cNvSpPr>
              <a:spLocks noChangeArrowheads="1"/>
            </p:cNvSpPr>
            <p:nvPr/>
          </p:nvSpPr>
          <p:spPr bwMode="auto">
            <a:xfrm>
              <a:off x="602" y="1003"/>
              <a:ext cx="4485" cy="2260"/>
            </a:xfrm>
            <a:prstGeom prst="rect">
              <a:avLst/>
            </a:prstGeom>
            <a:solidFill>
              <a:srgbClr val="CCECFF"/>
            </a:solidFill>
            <a:ln w="19050">
              <a:solidFill>
                <a:schemeClr val="tx1"/>
              </a:solidFill>
              <a:miter lim="800000"/>
              <a:headEnd/>
              <a:tailEnd/>
            </a:ln>
          </p:spPr>
          <p:txBody>
            <a:bodyPr lIns="57990" tIns="28486" rIns="57990" bIns="28486">
              <a:spAutoFit/>
            </a:bodyPr>
            <a:lstStyle/>
            <a:p>
              <a:endParaRPr lang="en-US"/>
            </a:p>
          </p:txBody>
        </p:sp>
        <p:sp>
          <p:nvSpPr>
            <p:cNvPr id="25616" name="Rectangle 9"/>
            <p:cNvSpPr>
              <a:spLocks noChangeArrowheads="1"/>
            </p:cNvSpPr>
            <p:nvPr/>
          </p:nvSpPr>
          <p:spPr bwMode="auto">
            <a:xfrm>
              <a:off x="602" y="1564"/>
              <a:ext cx="365" cy="1694"/>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7" name="Rectangle 10"/>
            <p:cNvSpPr>
              <a:spLocks noChangeArrowheads="1"/>
            </p:cNvSpPr>
            <p:nvPr/>
          </p:nvSpPr>
          <p:spPr bwMode="auto">
            <a:xfrm>
              <a:off x="967" y="1769"/>
              <a:ext cx="469" cy="1489"/>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8" name="Rectangle 11"/>
            <p:cNvSpPr>
              <a:spLocks noChangeArrowheads="1"/>
            </p:cNvSpPr>
            <p:nvPr/>
          </p:nvSpPr>
          <p:spPr bwMode="auto">
            <a:xfrm>
              <a:off x="1436" y="2283"/>
              <a:ext cx="522" cy="975"/>
            </a:xfrm>
            <a:prstGeom prst="rect">
              <a:avLst/>
            </a:prstGeom>
            <a:solidFill>
              <a:srgbClr val="F8F8F8"/>
            </a:solidFill>
            <a:ln w="12700">
              <a:solidFill>
                <a:schemeClr val="tx1"/>
              </a:solidFill>
              <a:miter lim="800000"/>
              <a:headEnd/>
              <a:tailEnd/>
            </a:ln>
          </p:spPr>
          <p:txBody>
            <a:bodyPr lIns="57990" tIns="28486" rIns="57990" bIns="28486">
              <a:spAutoFit/>
            </a:bodyPr>
            <a:lstStyle/>
            <a:p>
              <a:endParaRPr lang="en-US"/>
            </a:p>
          </p:txBody>
        </p:sp>
        <p:sp>
          <p:nvSpPr>
            <p:cNvPr id="25619" name="Line 12"/>
            <p:cNvSpPr>
              <a:spLocks noChangeShapeType="1"/>
            </p:cNvSpPr>
            <p:nvPr/>
          </p:nvSpPr>
          <p:spPr bwMode="auto">
            <a:xfrm>
              <a:off x="606" y="1564"/>
              <a:ext cx="356"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0" name="Line 13"/>
            <p:cNvSpPr>
              <a:spLocks noChangeShapeType="1"/>
            </p:cNvSpPr>
            <p:nvPr/>
          </p:nvSpPr>
          <p:spPr bwMode="auto">
            <a:xfrm>
              <a:off x="967" y="1568"/>
              <a:ext cx="0" cy="197"/>
            </a:xfrm>
            <a:prstGeom prst="line">
              <a:avLst/>
            </a:prstGeom>
            <a:noFill/>
            <a:ln w="12700">
              <a:solidFill>
                <a:schemeClr val="accent2"/>
              </a:solidFill>
              <a:round/>
              <a:headEnd/>
              <a:tailEnd/>
            </a:ln>
          </p:spPr>
          <p:txBody>
            <a:bodyPr lIns="57990" tIns="28486" rIns="57990" bIns="28486">
              <a:spAutoFit/>
            </a:bodyPr>
            <a:lstStyle/>
            <a:p>
              <a:endParaRPr lang="en-US"/>
            </a:p>
          </p:txBody>
        </p:sp>
        <p:sp>
          <p:nvSpPr>
            <p:cNvPr id="25621" name="Line 14"/>
            <p:cNvSpPr>
              <a:spLocks noChangeShapeType="1"/>
            </p:cNvSpPr>
            <p:nvPr/>
          </p:nvSpPr>
          <p:spPr bwMode="auto">
            <a:xfrm>
              <a:off x="971" y="1769"/>
              <a:ext cx="461"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2" name="Line 15"/>
            <p:cNvSpPr>
              <a:spLocks noChangeShapeType="1"/>
            </p:cNvSpPr>
            <p:nvPr/>
          </p:nvSpPr>
          <p:spPr bwMode="auto">
            <a:xfrm>
              <a:off x="1436" y="1773"/>
              <a:ext cx="0" cy="50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3" name="Line 16"/>
            <p:cNvSpPr>
              <a:spLocks noChangeShapeType="1"/>
            </p:cNvSpPr>
            <p:nvPr/>
          </p:nvSpPr>
          <p:spPr bwMode="auto">
            <a:xfrm>
              <a:off x="1441" y="2283"/>
              <a:ext cx="51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4" name="Line 17"/>
            <p:cNvSpPr>
              <a:spLocks noChangeShapeType="1"/>
            </p:cNvSpPr>
            <p:nvPr/>
          </p:nvSpPr>
          <p:spPr bwMode="auto">
            <a:xfrm>
              <a:off x="1958" y="2287"/>
              <a:ext cx="0" cy="96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25" name="Rectangle 18"/>
            <p:cNvSpPr>
              <a:spLocks noChangeArrowheads="1"/>
            </p:cNvSpPr>
            <p:nvPr/>
          </p:nvSpPr>
          <p:spPr bwMode="auto">
            <a:xfrm>
              <a:off x="692" y="2654"/>
              <a:ext cx="1036" cy="18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mj-lt"/>
                </a:rPr>
                <a:t>Released Orders</a:t>
              </a:r>
            </a:p>
          </p:txBody>
        </p:sp>
        <p:sp>
          <p:nvSpPr>
            <p:cNvPr id="25626" name="Rectangle 19"/>
            <p:cNvSpPr>
              <a:spLocks noChangeArrowheads="1"/>
            </p:cNvSpPr>
            <p:nvPr/>
          </p:nvSpPr>
          <p:spPr bwMode="auto">
            <a:xfrm>
              <a:off x="3157" y="1559"/>
              <a:ext cx="626" cy="87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7" name="Rectangle 20"/>
            <p:cNvSpPr>
              <a:spLocks noChangeArrowheads="1"/>
            </p:cNvSpPr>
            <p:nvPr/>
          </p:nvSpPr>
          <p:spPr bwMode="auto">
            <a:xfrm>
              <a:off x="3783" y="1255"/>
              <a:ext cx="730" cy="2003"/>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8" name="Rectangle 21"/>
            <p:cNvSpPr>
              <a:spLocks noChangeArrowheads="1"/>
            </p:cNvSpPr>
            <p:nvPr/>
          </p:nvSpPr>
          <p:spPr bwMode="auto">
            <a:xfrm>
              <a:off x="4513" y="1872"/>
              <a:ext cx="574" cy="1386"/>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sp>
          <p:nvSpPr>
            <p:cNvPr id="25629" name="Line 22"/>
            <p:cNvSpPr>
              <a:spLocks noChangeShapeType="1"/>
            </p:cNvSpPr>
            <p:nvPr/>
          </p:nvSpPr>
          <p:spPr bwMode="auto">
            <a:xfrm>
              <a:off x="3787" y="1255"/>
              <a:ext cx="7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0" name="Line 23"/>
            <p:cNvSpPr>
              <a:spLocks noChangeShapeType="1"/>
            </p:cNvSpPr>
            <p:nvPr/>
          </p:nvSpPr>
          <p:spPr bwMode="auto">
            <a:xfrm>
              <a:off x="4513" y="1260"/>
              <a:ext cx="0" cy="607"/>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1" name="Line 24"/>
            <p:cNvSpPr>
              <a:spLocks noChangeShapeType="1"/>
            </p:cNvSpPr>
            <p:nvPr/>
          </p:nvSpPr>
          <p:spPr bwMode="auto">
            <a:xfrm>
              <a:off x="4518" y="1872"/>
              <a:ext cx="5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2" name="Rectangle 25"/>
            <p:cNvSpPr>
              <a:spLocks noChangeArrowheads="1"/>
            </p:cNvSpPr>
            <p:nvPr/>
          </p:nvSpPr>
          <p:spPr bwMode="auto">
            <a:xfrm>
              <a:off x="3925" y="2654"/>
              <a:ext cx="1050" cy="182"/>
            </a:xfrm>
            <a:prstGeom prst="rect">
              <a:avLst/>
            </a:prstGeom>
            <a:solidFill>
              <a:schemeClr val="bg1"/>
            </a:solidFill>
            <a:ln w="19050">
              <a:solidFill>
                <a:schemeClr val="tx1"/>
              </a:solidFill>
              <a:miter lim="800000"/>
              <a:headEnd/>
              <a:tailEnd/>
            </a:ln>
          </p:spPr>
          <p:txBody>
            <a:bodyPr wrap="square" lIns="57990" tIns="28486" rIns="57990" bIns="28486">
              <a:spAutoFit/>
            </a:bodyPr>
            <a:lstStyle/>
            <a:p>
              <a:pPr algn="l" defTabSz="865188" eaLnBrk="0" hangingPunct="0"/>
              <a:r>
                <a:rPr lang="en-US" sz="1500">
                  <a:latin typeface="+mj-lt"/>
                </a:rPr>
                <a:t>Planned Orders</a:t>
              </a:r>
            </a:p>
          </p:txBody>
        </p:sp>
        <p:sp>
          <p:nvSpPr>
            <p:cNvPr id="25633" name="Line 28"/>
            <p:cNvSpPr>
              <a:spLocks noChangeShapeType="1"/>
            </p:cNvSpPr>
            <p:nvPr/>
          </p:nvSpPr>
          <p:spPr bwMode="auto">
            <a:xfrm>
              <a:off x="5087" y="1815"/>
              <a:ext cx="0" cy="138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4" name="Line 29"/>
            <p:cNvSpPr>
              <a:spLocks noChangeShapeType="1"/>
            </p:cNvSpPr>
            <p:nvPr/>
          </p:nvSpPr>
          <p:spPr bwMode="auto">
            <a:xfrm>
              <a:off x="602" y="1459"/>
              <a:ext cx="4485" cy="6"/>
            </a:xfrm>
            <a:prstGeom prst="line">
              <a:avLst/>
            </a:prstGeom>
            <a:noFill/>
            <a:ln w="25400">
              <a:solidFill>
                <a:srgbClr val="FF0000"/>
              </a:solidFill>
              <a:prstDash val="dash"/>
              <a:round/>
              <a:headEnd/>
              <a:tailEnd/>
            </a:ln>
          </p:spPr>
          <p:txBody>
            <a:bodyPr lIns="57990" tIns="28486" rIns="57990" bIns="28486">
              <a:spAutoFit/>
            </a:bodyPr>
            <a:lstStyle/>
            <a:p>
              <a:endParaRPr lang="en-US"/>
            </a:p>
          </p:txBody>
        </p:sp>
        <p:sp>
          <p:nvSpPr>
            <p:cNvPr id="25635" name="Line 37"/>
            <p:cNvSpPr>
              <a:spLocks noChangeShapeType="1"/>
            </p:cNvSpPr>
            <p:nvPr/>
          </p:nvSpPr>
          <p:spPr bwMode="auto">
            <a:xfrm flipV="1">
              <a:off x="3783" y="1260"/>
              <a:ext cx="0" cy="316"/>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6" name="Line 38"/>
            <p:cNvSpPr>
              <a:spLocks noChangeShapeType="1"/>
            </p:cNvSpPr>
            <p:nvPr/>
          </p:nvSpPr>
          <p:spPr bwMode="auto">
            <a:xfrm flipV="1">
              <a:off x="967" y="1414"/>
              <a:ext cx="0" cy="162"/>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7" name="Line 39"/>
            <p:cNvSpPr>
              <a:spLocks noChangeShapeType="1"/>
            </p:cNvSpPr>
            <p:nvPr/>
          </p:nvSpPr>
          <p:spPr bwMode="auto">
            <a:xfrm>
              <a:off x="971" y="1414"/>
              <a:ext cx="465"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8" name="Line 40"/>
            <p:cNvSpPr>
              <a:spLocks noChangeShapeType="1"/>
            </p:cNvSpPr>
            <p:nvPr/>
          </p:nvSpPr>
          <p:spPr bwMode="auto">
            <a:xfrm>
              <a:off x="1436"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39" name="Line 41"/>
            <p:cNvSpPr>
              <a:spLocks noChangeShapeType="1"/>
            </p:cNvSpPr>
            <p:nvPr/>
          </p:nvSpPr>
          <p:spPr bwMode="auto">
            <a:xfrm>
              <a:off x="1436" y="1555"/>
              <a:ext cx="522"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0" name="Line 42"/>
            <p:cNvSpPr>
              <a:spLocks noChangeShapeType="1"/>
            </p:cNvSpPr>
            <p:nvPr/>
          </p:nvSpPr>
          <p:spPr bwMode="auto">
            <a:xfrm flipV="1">
              <a:off x="1958" y="1414"/>
              <a:ext cx="0" cy="145"/>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1" name="Line 43"/>
            <p:cNvSpPr>
              <a:spLocks noChangeShapeType="1"/>
            </p:cNvSpPr>
            <p:nvPr/>
          </p:nvSpPr>
          <p:spPr bwMode="auto">
            <a:xfrm>
              <a:off x="1962" y="1418"/>
              <a:ext cx="669" cy="0"/>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2" name="Line 44"/>
            <p:cNvSpPr>
              <a:spLocks noChangeShapeType="1"/>
            </p:cNvSpPr>
            <p:nvPr/>
          </p:nvSpPr>
          <p:spPr bwMode="auto">
            <a:xfrm>
              <a:off x="3783" y="2449"/>
              <a:ext cx="0" cy="814"/>
            </a:xfrm>
            <a:prstGeom prst="line">
              <a:avLst/>
            </a:prstGeom>
            <a:noFill/>
            <a:ln w="12700">
              <a:solidFill>
                <a:schemeClr val="tx1"/>
              </a:solidFill>
              <a:round/>
              <a:headEnd/>
              <a:tailEnd/>
            </a:ln>
          </p:spPr>
          <p:txBody>
            <a:bodyPr lIns="57990" tIns="28486" rIns="57990" bIns="28486">
              <a:spAutoFit/>
            </a:bodyPr>
            <a:lstStyle/>
            <a:p>
              <a:endParaRPr lang="en-US"/>
            </a:p>
          </p:txBody>
        </p:sp>
        <p:sp>
          <p:nvSpPr>
            <p:cNvPr id="25643" name="Rectangle 45"/>
            <p:cNvSpPr>
              <a:spLocks noChangeArrowheads="1"/>
            </p:cNvSpPr>
            <p:nvPr/>
          </p:nvSpPr>
          <p:spPr bwMode="auto">
            <a:xfrm>
              <a:off x="2100" y="2662"/>
              <a:ext cx="1247" cy="182"/>
            </a:xfrm>
            <a:prstGeom prst="rect">
              <a:avLst/>
            </a:prstGeom>
            <a:solidFill>
              <a:schemeClr val="bg1"/>
            </a:solidFill>
            <a:ln w="19050">
              <a:solidFill>
                <a:schemeClr val="tx1"/>
              </a:solidFill>
              <a:miter lim="800000"/>
              <a:headEnd/>
              <a:tailEnd/>
            </a:ln>
          </p:spPr>
          <p:txBody>
            <a:bodyPr lIns="57990" tIns="28486" rIns="57990" bIns="28486">
              <a:spAutoFit/>
            </a:bodyPr>
            <a:lstStyle/>
            <a:p>
              <a:pPr algn="l" defTabSz="865188" eaLnBrk="0" hangingPunct="0"/>
              <a:r>
                <a:rPr lang="en-US" sz="1500">
                  <a:latin typeface="+mj-lt"/>
                </a:rPr>
                <a:t>Firm Planned Orders</a:t>
              </a:r>
              <a:endParaRPr lang="en-US" sz="1500" b="1">
                <a:latin typeface="+mj-lt"/>
              </a:endParaRPr>
            </a:p>
          </p:txBody>
        </p:sp>
        <p:sp>
          <p:nvSpPr>
            <p:cNvPr id="25644" name="Rectangle 46"/>
            <p:cNvSpPr>
              <a:spLocks noChangeArrowheads="1"/>
            </p:cNvSpPr>
            <p:nvPr/>
          </p:nvSpPr>
          <p:spPr bwMode="auto">
            <a:xfrm>
              <a:off x="2636" y="1418"/>
              <a:ext cx="521" cy="360"/>
            </a:xfrm>
            <a:prstGeom prst="rect">
              <a:avLst/>
            </a:prstGeom>
            <a:solidFill>
              <a:srgbClr val="DDDDDD"/>
            </a:solidFill>
            <a:ln w="12700">
              <a:solidFill>
                <a:schemeClr val="tx1"/>
              </a:solidFill>
              <a:miter lim="800000"/>
              <a:headEnd/>
              <a:tailEnd/>
            </a:ln>
          </p:spPr>
          <p:txBody>
            <a:bodyPr lIns="57990" tIns="28486" rIns="57990" bIns="28486">
              <a:spAutoFit/>
            </a:bodyPr>
            <a:lstStyle/>
            <a:p>
              <a:endParaRPr lang="en-US"/>
            </a:p>
          </p:txBody>
        </p:sp>
      </p:grpSp>
      <p:sp>
        <p:nvSpPr>
          <p:cNvPr id="25605" name="Rectangle 8"/>
          <p:cNvSpPr>
            <a:spLocks noChangeArrowheads="1"/>
          </p:cNvSpPr>
          <p:nvPr/>
        </p:nvSpPr>
        <p:spPr bwMode="auto">
          <a:xfrm>
            <a:off x="8054507" y="1830388"/>
            <a:ext cx="1123856" cy="288361"/>
          </a:xfrm>
          <a:prstGeom prst="rect">
            <a:avLst/>
          </a:prstGeom>
          <a:noFill/>
          <a:ln w="12700">
            <a:noFill/>
            <a:miter lim="800000"/>
            <a:headEnd/>
            <a:tailEnd/>
          </a:ln>
        </p:spPr>
        <p:txBody>
          <a:bodyPr wrap="square" lIns="57990" tIns="28486" rIns="57990" bIns="28486">
            <a:spAutoFit/>
          </a:bodyPr>
          <a:lstStyle/>
          <a:p>
            <a:pPr algn="l" defTabSz="865188" eaLnBrk="0" hangingPunct="0"/>
            <a:r>
              <a:rPr lang="en-US" sz="1500" b="1">
                <a:solidFill>
                  <a:srgbClr val="FF0000"/>
                </a:solidFill>
                <a:latin typeface="+mj-lt"/>
              </a:rPr>
              <a:t>Capacity</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Title 229"/>
          <p:cNvSpPr>
            <a:spLocks noGrp="1"/>
          </p:cNvSpPr>
          <p:nvPr>
            <p:ph type="title"/>
          </p:nvPr>
        </p:nvSpPr>
        <p:spPr/>
        <p:txBody>
          <a:bodyPr/>
          <a:lstStyle/>
          <a:p>
            <a:r>
              <a:rPr lang="en-US" smtClean="0"/>
              <a:t>MRP and CRP Users</a:t>
            </a:r>
            <a:endParaRPr lang="en-US" dirty="0"/>
          </a:p>
        </p:txBody>
      </p:sp>
      <p:sp>
        <p:nvSpPr>
          <p:cNvPr id="2051" name="Footer Placeholder 1"/>
          <p:cNvSpPr>
            <a:spLocks noGrp="1"/>
          </p:cNvSpPr>
          <p:nvPr>
            <p:ph type="ftr" sz="quarter" idx="10"/>
          </p:nvPr>
        </p:nvSpPr>
        <p:spPr/>
        <p:txBody>
          <a:bodyPr/>
          <a:lstStyle/>
          <a:p>
            <a:r>
              <a:rPr lang="en-US" smtClean="0"/>
              <a:t>MRP-IN-220</a:t>
            </a:r>
          </a:p>
        </p:txBody>
      </p:sp>
      <p:graphicFrame>
        <p:nvGraphicFramePr>
          <p:cNvPr id="2050" name="Object 236"/>
          <p:cNvGraphicFramePr>
            <a:graphicFrameLocks noChangeAspect="1"/>
          </p:cNvGraphicFramePr>
          <p:nvPr/>
        </p:nvGraphicFramePr>
        <p:xfrm>
          <a:off x="2730500" y="1407535"/>
          <a:ext cx="3657600" cy="4570412"/>
        </p:xfrm>
        <a:graphic>
          <a:graphicData uri="http://schemas.openxmlformats.org/presentationml/2006/ole">
            <p:oleObj spid="_x0000_s2050" name="Clip" r:id="rId3" imgW="2826720" imgH="3497040" progId="">
              <p:embed/>
            </p:oleObj>
          </a:graphicData>
        </a:graphic>
      </p:graphicFrame>
      <p:sp>
        <p:nvSpPr>
          <p:cNvPr id="2052" name="Text Box 79"/>
          <p:cNvSpPr txBox="1">
            <a:spLocks noChangeArrowheads="1"/>
          </p:cNvSpPr>
          <p:nvPr/>
        </p:nvSpPr>
        <p:spPr bwMode="auto">
          <a:xfrm>
            <a:off x="5481638" y="5066722"/>
            <a:ext cx="2743200" cy="457200"/>
          </a:xfrm>
          <a:prstGeom prst="rect">
            <a:avLst/>
          </a:prstGeom>
          <a:noFill/>
          <a:ln w="12700">
            <a:noFill/>
            <a:miter lim="800000"/>
            <a:headEnd/>
            <a:tailEnd/>
          </a:ln>
        </p:spPr>
        <p:txBody>
          <a:bodyPr wrap="none" lIns="102170" tIns="51086" rIns="102170" bIns="51086" anchor="ctr"/>
          <a:lstStyle/>
          <a:p>
            <a:pPr eaLnBrk="0" hangingPunct="0"/>
            <a:r>
              <a:rPr lang="en-US" sz="1800" b="1">
                <a:latin typeface="+mj-lt"/>
              </a:rPr>
              <a:t>Master Scheduler</a:t>
            </a:r>
          </a:p>
        </p:txBody>
      </p:sp>
      <p:sp>
        <p:nvSpPr>
          <p:cNvPr id="2053" name="Text Box 71"/>
          <p:cNvSpPr txBox="1">
            <a:spLocks noChangeArrowheads="1"/>
          </p:cNvSpPr>
          <p:nvPr/>
        </p:nvSpPr>
        <p:spPr bwMode="auto">
          <a:xfrm>
            <a:off x="908050" y="5068310"/>
            <a:ext cx="2743200" cy="457200"/>
          </a:xfrm>
          <a:prstGeom prst="rect">
            <a:avLst/>
          </a:prstGeom>
          <a:noFill/>
          <a:ln w="12700">
            <a:noFill/>
            <a:miter lim="800000"/>
            <a:headEnd/>
            <a:tailEnd/>
          </a:ln>
        </p:spPr>
        <p:txBody>
          <a:bodyPr wrap="none" lIns="108005" tIns="54003" rIns="108005" bIns="54003" anchor="ctr"/>
          <a:lstStyle/>
          <a:p>
            <a:pPr algn="l" eaLnBrk="0" hangingPunct="0"/>
            <a:r>
              <a:rPr lang="en-US" sz="1800" b="1">
                <a:latin typeface="+mj-lt"/>
              </a:rPr>
              <a:t>Buyer/Planners</a:t>
            </a:r>
          </a:p>
        </p:txBody>
      </p:sp>
      <p:grpSp>
        <p:nvGrpSpPr>
          <p:cNvPr id="2055" name="Group 421"/>
          <p:cNvGrpSpPr>
            <a:grpSpLocks/>
          </p:cNvGrpSpPr>
          <p:nvPr/>
        </p:nvGrpSpPr>
        <p:grpSpPr bwMode="auto">
          <a:xfrm>
            <a:off x="6273800" y="1991735"/>
            <a:ext cx="2044700" cy="2559050"/>
            <a:chOff x="3876" y="461"/>
            <a:chExt cx="1087" cy="1360"/>
          </a:xfrm>
        </p:grpSpPr>
        <p:grpSp>
          <p:nvGrpSpPr>
            <p:cNvPr id="2198" name="Group 390"/>
            <p:cNvGrpSpPr>
              <a:grpSpLocks/>
            </p:cNvGrpSpPr>
            <p:nvPr/>
          </p:nvGrpSpPr>
          <p:grpSpPr bwMode="auto">
            <a:xfrm rot="278128">
              <a:off x="3956" y="523"/>
              <a:ext cx="670" cy="889"/>
              <a:chOff x="4208" y="671"/>
              <a:chExt cx="670" cy="889"/>
            </a:xfrm>
          </p:grpSpPr>
          <p:sp>
            <p:nvSpPr>
              <p:cNvPr id="6493" name="Rectangle 349"/>
              <p:cNvSpPr>
                <a:spLocks noChangeArrowheads="1"/>
              </p:cNvSpPr>
              <p:nvPr/>
            </p:nvSpPr>
            <p:spPr bwMode="auto">
              <a:xfrm rot="-293521">
                <a:off x="4208" y="671"/>
                <a:ext cx="670" cy="889"/>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45" name="Group 389"/>
              <p:cNvGrpSpPr>
                <a:grpSpLocks/>
              </p:cNvGrpSpPr>
              <p:nvPr/>
            </p:nvGrpSpPr>
            <p:grpSpPr bwMode="auto">
              <a:xfrm>
                <a:off x="4278" y="789"/>
                <a:ext cx="564" cy="694"/>
                <a:chOff x="4278" y="789"/>
                <a:chExt cx="564" cy="694"/>
              </a:xfrm>
            </p:grpSpPr>
            <p:grpSp>
              <p:nvGrpSpPr>
                <p:cNvPr id="2246" name="Group 375"/>
                <p:cNvGrpSpPr>
                  <a:grpSpLocks/>
                </p:cNvGrpSpPr>
                <p:nvPr/>
              </p:nvGrpSpPr>
              <p:grpSpPr bwMode="auto">
                <a:xfrm rot="-289081">
                  <a:off x="4278" y="793"/>
                  <a:ext cx="558" cy="690"/>
                  <a:chOff x="5190" y="481"/>
                  <a:chExt cx="570" cy="1056"/>
                </a:xfrm>
              </p:grpSpPr>
              <p:sp>
                <p:nvSpPr>
                  <p:cNvPr id="2260" name="Line 352"/>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1" name="Line 361"/>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2" name="Line 362"/>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3" name="Line 363"/>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4" name="Line 364"/>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5" name="Line 365"/>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6" name="Line 366"/>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7" name="Line 367"/>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8" name="Line 368"/>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69" name="Line 371"/>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0" name="Line 372"/>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71" name="Line 374"/>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47" name="Group 376"/>
                <p:cNvGrpSpPr>
                  <a:grpSpLocks/>
                </p:cNvGrpSpPr>
                <p:nvPr/>
              </p:nvGrpSpPr>
              <p:grpSpPr bwMode="auto">
                <a:xfrm rot="-289081">
                  <a:off x="4284" y="789"/>
                  <a:ext cx="558" cy="690"/>
                  <a:chOff x="5190" y="481"/>
                  <a:chExt cx="570" cy="1056"/>
                </a:xfrm>
              </p:grpSpPr>
              <p:sp>
                <p:nvSpPr>
                  <p:cNvPr id="2248" name="Line 377"/>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9" name="Line 378"/>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0" name="Line 379"/>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1" name="Line 380"/>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2" name="Line 381"/>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3" name="Line 382"/>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4" name="Line 383"/>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5" name="Line 384"/>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6" name="Line 385"/>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7" name="Line 386"/>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8" name="Line 387"/>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59" name="Line 388"/>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199" name="Group 391"/>
            <p:cNvGrpSpPr>
              <a:grpSpLocks/>
            </p:cNvGrpSpPr>
            <p:nvPr/>
          </p:nvGrpSpPr>
          <p:grpSpPr bwMode="auto">
            <a:xfrm>
              <a:off x="3876" y="831"/>
              <a:ext cx="670" cy="889"/>
              <a:chOff x="4208" y="671"/>
              <a:chExt cx="670" cy="889"/>
            </a:xfrm>
          </p:grpSpPr>
          <p:sp>
            <p:nvSpPr>
              <p:cNvPr id="6536" name="Rectangle 392"/>
              <p:cNvSpPr>
                <a:spLocks noChangeArrowheads="1"/>
              </p:cNvSpPr>
              <p:nvPr/>
            </p:nvSpPr>
            <p:spPr bwMode="auto">
              <a:xfrm rot="-293521">
                <a:off x="4208" y="671"/>
                <a:ext cx="670" cy="888"/>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grpSp>
            <p:nvGrpSpPr>
              <p:cNvPr id="2217" name="Group 393"/>
              <p:cNvGrpSpPr>
                <a:grpSpLocks/>
              </p:cNvGrpSpPr>
              <p:nvPr/>
            </p:nvGrpSpPr>
            <p:grpSpPr bwMode="auto">
              <a:xfrm>
                <a:off x="4278" y="789"/>
                <a:ext cx="564" cy="694"/>
                <a:chOff x="4278" y="789"/>
                <a:chExt cx="564" cy="694"/>
              </a:xfrm>
            </p:grpSpPr>
            <p:grpSp>
              <p:nvGrpSpPr>
                <p:cNvPr id="2218" name="Group 394"/>
                <p:cNvGrpSpPr>
                  <a:grpSpLocks/>
                </p:cNvGrpSpPr>
                <p:nvPr/>
              </p:nvGrpSpPr>
              <p:grpSpPr bwMode="auto">
                <a:xfrm rot="-289081">
                  <a:off x="4278" y="793"/>
                  <a:ext cx="558" cy="690"/>
                  <a:chOff x="5190" y="481"/>
                  <a:chExt cx="570" cy="1056"/>
                </a:xfrm>
              </p:grpSpPr>
              <p:sp>
                <p:nvSpPr>
                  <p:cNvPr id="2232" name="Line 39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3" name="Line 39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4" name="Line 39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5" name="Line 39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6" name="Line 39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7" name="Line 40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8" name="Line 40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9" name="Line 40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0" name="Line 40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1" name="Line 40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2" name="Line 40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43" name="Line 40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nvGrpSpPr>
                <p:cNvPr id="2219" name="Group 407"/>
                <p:cNvGrpSpPr>
                  <a:grpSpLocks/>
                </p:cNvGrpSpPr>
                <p:nvPr/>
              </p:nvGrpSpPr>
              <p:grpSpPr bwMode="auto">
                <a:xfrm rot="-289081">
                  <a:off x="4284" y="789"/>
                  <a:ext cx="558" cy="690"/>
                  <a:chOff x="5190" y="481"/>
                  <a:chExt cx="570" cy="1056"/>
                </a:xfrm>
              </p:grpSpPr>
              <p:sp>
                <p:nvSpPr>
                  <p:cNvPr id="2220" name="Line 40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1" name="Line 40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2" name="Line 41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3" name="Line 41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4" name="Line 41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5" name="Line 41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6" name="Line 41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7" name="Line 41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8" name="Line 41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29" name="Line 41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0" name="Line 41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sp>
                <p:nvSpPr>
                  <p:cNvPr id="2231" name="Line 41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a:p>
                </p:txBody>
              </p:sp>
            </p:grpSp>
          </p:grpSp>
        </p:grpSp>
        <p:grpSp>
          <p:nvGrpSpPr>
            <p:cNvPr id="2200" name="Group 420"/>
            <p:cNvGrpSpPr>
              <a:grpSpLocks/>
            </p:cNvGrpSpPr>
            <p:nvPr/>
          </p:nvGrpSpPr>
          <p:grpSpPr bwMode="auto">
            <a:xfrm>
              <a:off x="4229" y="461"/>
              <a:ext cx="734" cy="1360"/>
              <a:chOff x="3085" y="565"/>
              <a:chExt cx="734" cy="1360"/>
            </a:xfrm>
          </p:grpSpPr>
          <p:sp>
            <p:nvSpPr>
              <p:cNvPr id="6425" name="Text Box 281"/>
              <p:cNvSpPr txBox="1">
                <a:spLocks noChangeArrowheads="1"/>
              </p:cNvSpPr>
              <p:nvPr/>
            </p:nvSpPr>
            <p:spPr bwMode="auto">
              <a:xfrm rot="11067916">
                <a:off x="3123" y="1127"/>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a:t>
                </a:r>
              </a:p>
            </p:txBody>
          </p:sp>
          <p:sp>
            <p:nvSpPr>
              <p:cNvPr id="6404" name="Rectangle 260"/>
              <p:cNvSpPr>
                <a:spLocks noChangeArrowheads="1"/>
              </p:cNvSpPr>
              <p:nvPr/>
            </p:nvSpPr>
            <p:spPr bwMode="auto">
              <a:xfrm rot="274219">
                <a:off x="3149" y="565"/>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5" name="Rectangle 261"/>
              <p:cNvSpPr>
                <a:spLocks noChangeArrowheads="1"/>
              </p:cNvSpPr>
              <p:nvPr/>
            </p:nvSpPr>
            <p:spPr bwMode="auto">
              <a:xfrm rot="202688">
                <a:off x="3094" y="1254"/>
                <a:ext cx="670" cy="671"/>
              </a:xfrm>
              <a:prstGeom prst="rect">
                <a:avLst/>
              </a:prstGeom>
              <a:solidFill>
                <a:schemeClr val="bg1"/>
              </a:solidFill>
              <a:ln w="9525" algn="ctr">
                <a:solidFill>
                  <a:schemeClr val="hlink"/>
                </a:solidFill>
                <a:miter lim="800000"/>
                <a:headEnd/>
                <a:tailEnd/>
              </a:ln>
              <a:effectLst>
                <a:outerShdw dist="35921" dir="2700000" algn="ctr" rotWithShape="0">
                  <a:schemeClr val="bg2"/>
                </a:outerShdw>
              </a:effectLst>
            </p:spPr>
            <p:txBody>
              <a:bodyPr wrap="none" tIns="91440" bIns="91440" anchor="ctr"/>
              <a:lstStyle/>
              <a:p>
                <a:endParaRPr lang="en-US"/>
              </a:p>
            </p:txBody>
          </p:sp>
          <p:sp>
            <p:nvSpPr>
              <p:cNvPr id="6407" name="Text Box 263"/>
              <p:cNvSpPr txBox="1">
                <a:spLocks noChangeArrowheads="1"/>
              </p:cNvSpPr>
              <p:nvPr/>
            </p:nvSpPr>
            <p:spPr bwMode="auto">
              <a:xfrm rot="267916">
                <a:off x="3085" y="1121"/>
                <a:ext cx="69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200">
                    <a:solidFill>
                      <a:schemeClr val="hlink"/>
                    </a:solidFill>
                  </a:rPr>
                  <a:t>CCCCCCCCCCCCC</a:t>
                </a:r>
              </a:p>
            </p:txBody>
          </p:sp>
          <p:grpSp>
            <p:nvGrpSpPr>
              <p:cNvPr id="2205" name="Group 348"/>
              <p:cNvGrpSpPr>
                <a:grpSpLocks/>
              </p:cNvGrpSpPr>
              <p:nvPr/>
            </p:nvGrpSpPr>
            <p:grpSpPr bwMode="auto">
              <a:xfrm rot="180767">
                <a:off x="3146" y="1334"/>
                <a:ext cx="570" cy="531"/>
                <a:chOff x="5190" y="1009"/>
                <a:chExt cx="570" cy="570"/>
              </a:xfrm>
            </p:grpSpPr>
            <p:grpSp>
              <p:nvGrpSpPr>
                <p:cNvPr id="2206" name="Group 331"/>
                <p:cNvGrpSpPr>
                  <a:grpSpLocks/>
                </p:cNvGrpSpPr>
                <p:nvPr/>
              </p:nvGrpSpPr>
              <p:grpSpPr bwMode="auto">
                <a:xfrm>
                  <a:off x="5190" y="1103"/>
                  <a:ext cx="570" cy="432"/>
                  <a:chOff x="5190" y="1103"/>
                  <a:chExt cx="570" cy="432"/>
                </a:xfrm>
              </p:grpSpPr>
              <p:sp>
                <p:nvSpPr>
                  <p:cNvPr id="2212" name="Line 326"/>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3" name="Line 327"/>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4" name="Line 328"/>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5" name="Line 329"/>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a:p>
                </p:txBody>
              </p:sp>
            </p:grpSp>
            <p:sp>
              <p:nvSpPr>
                <p:cNvPr id="2207" name="Line 333"/>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8" name="Line 334"/>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09" name="Line 335"/>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0" name="Line 336"/>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a:p>
              </p:txBody>
            </p:sp>
            <p:sp>
              <p:nvSpPr>
                <p:cNvPr id="2211" name="Line 337"/>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a:p>
              </p:txBody>
            </p:sp>
          </p:grpSp>
        </p:grpSp>
      </p:grpSp>
      <p:grpSp>
        <p:nvGrpSpPr>
          <p:cNvPr id="2056" name="Group 528"/>
          <p:cNvGrpSpPr>
            <a:grpSpLocks/>
          </p:cNvGrpSpPr>
          <p:nvPr/>
        </p:nvGrpSpPr>
        <p:grpSpPr bwMode="auto">
          <a:xfrm>
            <a:off x="563563" y="2758497"/>
            <a:ext cx="2505075" cy="1841500"/>
            <a:chOff x="0" y="3168"/>
            <a:chExt cx="1578" cy="1160"/>
          </a:xfrm>
        </p:grpSpPr>
        <p:grpSp>
          <p:nvGrpSpPr>
            <p:cNvPr id="2057" name="Group 481"/>
            <p:cNvGrpSpPr>
              <a:grpSpLocks/>
            </p:cNvGrpSpPr>
            <p:nvPr/>
          </p:nvGrpSpPr>
          <p:grpSpPr bwMode="auto">
            <a:xfrm rot="-240000">
              <a:off x="0" y="3210"/>
              <a:ext cx="1482" cy="1110"/>
              <a:chOff x="419" y="941"/>
              <a:chExt cx="1482" cy="1110"/>
            </a:xfrm>
          </p:grpSpPr>
          <p:sp>
            <p:nvSpPr>
              <p:cNvPr id="6626" name="Text Box 482"/>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53" name="Rectangle 483"/>
              <p:cNvSpPr>
                <a:spLocks noChangeArrowheads="1"/>
              </p:cNvSpPr>
              <p:nvPr/>
            </p:nvSpPr>
            <p:spPr bwMode="auto">
              <a:xfrm>
                <a:off x="419" y="1006"/>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2154" name="Rectangle 484"/>
              <p:cNvSpPr>
                <a:spLocks noChangeArrowheads="1"/>
              </p:cNvSpPr>
              <p:nvPr/>
            </p:nvSpPr>
            <p:spPr bwMode="auto">
              <a:xfrm>
                <a:off x="1172" y="1005"/>
                <a:ext cx="729" cy="1009"/>
              </a:xfrm>
              <a:prstGeom prst="rect">
                <a:avLst/>
              </a:prstGeom>
              <a:solidFill>
                <a:srgbClr val="C0C0C0"/>
              </a:solidFill>
              <a:ln w="9525" algn="ctr">
                <a:solidFill>
                  <a:schemeClr val="tx1"/>
                </a:solidFill>
                <a:miter lim="800000"/>
                <a:headEnd/>
                <a:tailEnd/>
              </a:ln>
            </p:spPr>
            <p:txBody>
              <a:bodyPr wrap="none" tIns="91440" bIns="91440" anchor="ctr"/>
              <a:lstStyle/>
              <a:p>
                <a:endParaRPr lang="en-US"/>
              </a:p>
            </p:txBody>
          </p:sp>
          <p:sp>
            <p:nvSpPr>
              <p:cNvPr id="6629" name="Text Box 485"/>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56" name="Line 486"/>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57" name="Line 487"/>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8" name="Line 488"/>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9" name="Line 489"/>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0" name="Line 490"/>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1" name="Line 491"/>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2" name="Line 492"/>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3" name="Line 493"/>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4" name="Line 494"/>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5" name="Line 495"/>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6" name="Line 496"/>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67" name="Line 497"/>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8" name="Line 498"/>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69" name="Line 499"/>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0" name="Line 500"/>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1" name="Line 501"/>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2" name="Line 502"/>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3" name="Line 503"/>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4" name="Line 504"/>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5" name="Line 505"/>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6" name="Line 506"/>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77" name="Line 507"/>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8" name="Line 508"/>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79" name="Line 509"/>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0" name="Line 510"/>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1" name="Line 511"/>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2" name="Line 512"/>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3" name="Line 513"/>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4" name="Line 514"/>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5" name="Line 515"/>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6" name="Line 516"/>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87" name="Line 517"/>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8" name="Line 518"/>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89" name="Line 519"/>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0" name="Line 520"/>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1" name="Line 521"/>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92" name="Line 522"/>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3" name="Line 523"/>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4" name="Line 524"/>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5" name="Line 525"/>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96" name="Line 526"/>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97" name="Line 527"/>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8" name="Group 433"/>
            <p:cNvGrpSpPr>
              <a:grpSpLocks/>
            </p:cNvGrpSpPr>
            <p:nvPr/>
          </p:nvGrpSpPr>
          <p:grpSpPr bwMode="auto">
            <a:xfrm rot="-120000">
              <a:off x="34" y="3168"/>
              <a:ext cx="1482" cy="1110"/>
              <a:chOff x="419" y="941"/>
              <a:chExt cx="1482" cy="1110"/>
            </a:xfrm>
          </p:grpSpPr>
          <p:sp>
            <p:nvSpPr>
              <p:cNvPr id="6424" name="Text Box 280"/>
              <p:cNvSpPr txBox="1">
                <a:spLocks noChangeArrowheads="1"/>
              </p:cNvSpPr>
              <p:nvPr/>
            </p:nvSpPr>
            <p:spPr bwMode="auto">
              <a:xfrm rot="16200000">
                <a:off x="613" y="1386"/>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107" name="Rectangle 276"/>
              <p:cNvSpPr>
                <a:spLocks noChangeArrowheads="1"/>
              </p:cNvSpPr>
              <p:nvPr/>
            </p:nvSpPr>
            <p:spPr bwMode="auto">
              <a:xfrm>
                <a:off x="419" y="1006"/>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2108" name="Rectangle 277"/>
              <p:cNvSpPr>
                <a:spLocks noChangeArrowheads="1"/>
              </p:cNvSpPr>
              <p:nvPr/>
            </p:nvSpPr>
            <p:spPr bwMode="auto">
              <a:xfrm>
                <a:off x="1172" y="1005"/>
                <a:ext cx="729" cy="1009"/>
              </a:xfrm>
              <a:prstGeom prst="rect">
                <a:avLst/>
              </a:prstGeom>
              <a:solidFill>
                <a:srgbClr val="DDDDDD"/>
              </a:solidFill>
              <a:ln w="9525" algn="ctr">
                <a:solidFill>
                  <a:schemeClr val="tx1"/>
                </a:solidFill>
                <a:miter lim="800000"/>
                <a:headEnd/>
                <a:tailEnd/>
              </a:ln>
            </p:spPr>
            <p:txBody>
              <a:bodyPr wrap="none" tIns="91440" bIns="91440" anchor="ctr"/>
              <a:lstStyle/>
              <a:p>
                <a:endParaRPr lang="en-US"/>
              </a:p>
            </p:txBody>
          </p:sp>
          <p:sp>
            <p:nvSpPr>
              <p:cNvPr id="6423" name="Text Box 279"/>
              <p:cNvSpPr txBox="1">
                <a:spLocks noChangeArrowheads="1"/>
              </p:cNvSpPr>
              <p:nvPr/>
            </p:nvSpPr>
            <p:spPr bwMode="auto">
              <a:xfrm rot="5400000">
                <a:off x="615" y="1358"/>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110" name="Line 282"/>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1" name="Line 283"/>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2" name="Line 284"/>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3" name="Line 285"/>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4" name="Line 286"/>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5" name="Line 287"/>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16" name="Line 288"/>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7" name="Line 289"/>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8" name="Line 290"/>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19" name="Line 291"/>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0" name="Line 292"/>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1" name="Line 293"/>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2" name="Line 294"/>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3" name="Line 295"/>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4" name="Line 296"/>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5" name="Line 297"/>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26" name="Line 298"/>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7" name="Line 300"/>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8" name="Line 301"/>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29" name="Line 302"/>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0" name="Line 303"/>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1" name="Line 304"/>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2" name="Line 305"/>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3" name="Line 306"/>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4" name="Line 307"/>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5" name="Line 308"/>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36" name="Line 309"/>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7" name="Line 310"/>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8" name="Line 311"/>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139" name="Line 312"/>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0" name="Line 313"/>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1" name="Line 314"/>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2" name="Line 315"/>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3" name="Line 316"/>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4" name="Line 317"/>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5" name="Line 318"/>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46" name="Line 319"/>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7" name="Line 320"/>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8" name="Line 321"/>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49" name="Line 322"/>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50" name="Line 324"/>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51" name="Line 325"/>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nvGrpSpPr>
            <p:cNvPr id="2059" name="Group 434"/>
            <p:cNvGrpSpPr>
              <a:grpSpLocks/>
            </p:cNvGrpSpPr>
            <p:nvPr/>
          </p:nvGrpSpPr>
          <p:grpSpPr bwMode="auto">
            <a:xfrm>
              <a:off x="96" y="3218"/>
              <a:ext cx="1482" cy="1110"/>
              <a:chOff x="419" y="941"/>
              <a:chExt cx="1482" cy="1110"/>
            </a:xfrm>
          </p:grpSpPr>
          <p:sp>
            <p:nvSpPr>
              <p:cNvPr id="6579" name="Text Box 435"/>
              <p:cNvSpPr txBox="1">
                <a:spLocks noChangeArrowheads="1"/>
              </p:cNvSpPr>
              <p:nvPr/>
            </p:nvSpPr>
            <p:spPr bwMode="auto">
              <a:xfrm rot="16200000">
                <a:off x="613" y="1389"/>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tx2"/>
                    </a:solidFill>
                  </a:rPr>
                  <a:t>CCCCCCCCCCCCCCCCCCCCC</a:t>
                </a:r>
              </a:p>
            </p:txBody>
          </p:sp>
          <p:sp>
            <p:nvSpPr>
              <p:cNvPr id="2061" name="Rectangle 436"/>
              <p:cNvSpPr>
                <a:spLocks noChangeArrowheads="1"/>
              </p:cNvSpPr>
              <p:nvPr/>
            </p:nvSpPr>
            <p:spPr bwMode="auto">
              <a:xfrm>
                <a:off x="419" y="1006"/>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2062" name="Rectangle 437"/>
              <p:cNvSpPr>
                <a:spLocks noChangeArrowheads="1"/>
              </p:cNvSpPr>
              <p:nvPr/>
            </p:nvSpPr>
            <p:spPr bwMode="auto">
              <a:xfrm>
                <a:off x="1172" y="1005"/>
                <a:ext cx="729" cy="1009"/>
              </a:xfrm>
              <a:prstGeom prst="rect">
                <a:avLst/>
              </a:prstGeom>
              <a:solidFill>
                <a:srgbClr val="EAEAEA"/>
              </a:solidFill>
              <a:ln w="9525" algn="ctr">
                <a:solidFill>
                  <a:schemeClr val="tx1"/>
                </a:solidFill>
                <a:miter lim="800000"/>
                <a:headEnd/>
                <a:tailEnd/>
              </a:ln>
            </p:spPr>
            <p:txBody>
              <a:bodyPr wrap="none" tIns="91440" bIns="91440" anchor="ctr"/>
              <a:lstStyle/>
              <a:p>
                <a:endParaRPr lang="en-US"/>
              </a:p>
            </p:txBody>
          </p:sp>
          <p:sp>
            <p:nvSpPr>
              <p:cNvPr id="6582" name="Text Box 438"/>
              <p:cNvSpPr txBox="1">
                <a:spLocks noChangeArrowheads="1"/>
              </p:cNvSpPr>
              <p:nvPr/>
            </p:nvSpPr>
            <p:spPr bwMode="auto">
              <a:xfrm rot="5400000">
                <a:off x="615" y="1361"/>
                <a:ext cx="1082" cy="247"/>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1000">
                    <a:solidFill>
                      <a:schemeClr val="hlink"/>
                    </a:solidFill>
                  </a:rPr>
                  <a:t>CCCCCCCCCCCCCCCCCCCCC</a:t>
                </a:r>
              </a:p>
            </p:txBody>
          </p:sp>
          <p:sp>
            <p:nvSpPr>
              <p:cNvPr id="2064" name="Line 439"/>
              <p:cNvSpPr>
                <a:spLocks noChangeShapeType="1"/>
              </p:cNvSpPr>
              <p:nvPr/>
            </p:nvSpPr>
            <p:spPr bwMode="auto">
              <a:xfrm>
                <a:off x="1222"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65" name="Line 440"/>
              <p:cNvSpPr>
                <a:spLocks noChangeShapeType="1"/>
              </p:cNvSpPr>
              <p:nvPr/>
            </p:nvSpPr>
            <p:spPr bwMode="auto">
              <a:xfrm>
                <a:off x="1222"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6" name="Line 441"/>
              <p:cNvSpPr>
                <a:spLocks noChangeShapeType="1"/>
              </p:cNvSpPr>
              <p:nvPr/>
            </p:nvSpPr>
            <p:spPr bwMode="auto">
              <a:xfrm>
                <a:off x="1222"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7" name="Line 442"/>
              <p:cNvSpPr>
                <a:spLocks noChangeShapeType="1"/>
              </p:cNvSpPr>
              <p:nvPr/>
            </p:nvSpPr>
            <p:spPr bwMode="auto">
              <a:xfrm>
                <a:off x="1222"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8" name="Line 443"/>
              <p:cNvSpPr>
                <a:spLocks noChangeShapeType="1"/>
              </p:cNvSpPr>
              <p:nvPr/>
            </p:nvSpPr>
            <p:spPr bwMode="auto">
              <a:xfrm>
                <a:off x="1222"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69" name="Line 444"/>
              <p:cNvSpPr>
                <a:spLocks noChangeShapeType="1"/>
              </p:cNvSpPr>
              <p:nvPr/>
            </p:nvSpPr>
            <p:spPr bwMode="auto">
              <a:xfrm>
                <a:off x="1222"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0" name="Line 445"/>
              <p:cNvSpPr>
                <a:spLocks noChangeShapeType="1"/>
              </p:cNvSpPr>
              <p:nvPr/>
            </p:nvSpPr>
            <p:spPr bwMode="auto">
              <a:xfrm>
                <a:off x="1222"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1" name="Line 446"/>
              <p:cNvSpPr>
                <a:spLocks noChangeShapeType="1"/>
              </p:cNvSpPr>
              <p:nvPr/>
            </p:nvSpPr>
            <p:spPr bwMode="auto">
              <a:xfrm>
                <a:off x="1222"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2" name="Line 447"/>
              <p:cNvSpPr>
                <a:spLocks noChangeShapeType="1"/>
              </p:cNvSpPr>
              <p:nvPr/>
            </p:nvSpPr>
            <p:spPr bwMode="auto">
              <a:xfrm>
                <a:off x="1222"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3" name="Line 448"/>
              <p:cNvSpPr>
                <a:spLocks noChangeShapeType="1"/>
              </p:cNvSpPr>
              <p:nvPr/>
            </p:nvSpPr>
            <p:spPr bwMode="auto">
              <a:xfrm>
                <a:off x="1222"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4" name="Line 449"/>
              <p:cNvSpPr>
                <a:spLocks noChangeShapeType="1"/>
              </p:cNvSpPr>
              <p:nvPr/>
            </p:nvSpPr>
            <p:spPr bwMode="auto">
              <a:xfrm>
                <a:off x="1222"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75" name="Line 450"/>
              <p:cNvSpPr>
                <a:spLocks noChangeShapeType="1"/>
              </p:cNvSpPr>
              <p:nvPr/>
            </p:nvSpPr>
            <p:spPr bwMode="auto">
              <a:xfrm>
                <a:off x="1222"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6" name="Line 451"/>
              <p:cNvSpPr>
                <a:spLocks noChangeShapeType="1"/>
              </p:cNvSpPr>
              <p:nvPr/>
            </p:nvSpPr>
            <p:spPr bwMode="auto">
              <a:xfrm>
                <a:off x="1222"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7" name="Line 452"/>
              <p:cNvSpPr>
                <a:spLocks noChangeShapeType="1"/>
              </p:cNvSpPr>
              <p:nvPr/>
            </p:nvSpPr>
            <p:spPr bwMode="auto">
              <a:xfrm>
                <a:off x="1222"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8" name="Line 453"/>
              <p:cNvSpPr>
                <a:spLocks noChangeShapeType="1"/>
              </p:cNvSpPr>
              <p:nvPr/>
            </p:nvSpPr>
            <p:spPr bwMode="auto">
              <a:xfrm>
                <a:off x="1222"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79" name="Line 454"/>
              <p:cNvSpPr>
                <a:spLocks noChangeShapeType="1"/>
              </p:cNvSpPr>
              <p:nvPr/>
            </p:nvSpPr>
            <p:spPr bwMode="auto">
              <a:xfrm>
                <a:off x="1222"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0" name="Line 455"/>
              <p:cNvSpPr>
                <a:spLocks noChangeShapeType="1"/>
              </p:cNvSpPr>
              <p:nvPr/>
            </p:nvSpPr>
            <p:spPr bwMode="auto">
              <a:xfrm>
                <a:off x="1222"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1" name="Line 456"/>
              <p:cNvSpPr>
                <a:spLocks noChangeShapeType="1"/>
              </p:cNvSpPr>
              <p:nvPr/>
            </p:nvSpPr>
            <p:spPr bwMode="auto">
              <a:xfrm>
                <a:off x="1222"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2" name="Line 457"/>
              <p:cNvSpPr>
                <a:spLocks noChangeShapeType="1"/>
              </p:cNvSpPr>
              <p:nvPr/>
            </p:nvSpPr>
            <p:spPr bwMode="auto">
              <a:xfrm>
                <a:off x="1222"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3" name="Line 458"/>
              <p:cNvSpPr>
                <a:spLocks noChangeShapeType="1"/>
              </p:cNvSpPr>
              <p:nvPr/>
            </p:nvSpPr>
            <p:spPr bwMode="auto">
              <a:xfrm>
                <a:off x="1222"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4" name="Line 459"/>
              <p:cNvSpPr>
                <a:spLocks noChangeShapeType="1"/>
              </p:cNvSpPr>
              <p:nvPr/>
            </p:nvSpPr>
            <p:spPr bwMode="auto">
              <a:xfrm>
                <a:off x="465" y="105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85" name="Line 460"/>
              <p:cNvSpPr>
                <a:spLocks noChangeShapeType="1"/>
              </p:cNvSpPr>
              <p:nvPr/>
            </p:nvSpPr>
            <p:spPr bwMode="auto">
              <a:xfrm>
                <a:off x="465" y="1103"/>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6" name="Line 461"/>
              <p:cNvSpPr>
                <a:spLocks noChangeShapeType="1"/>
              </p:cNvSpPr>
              <p:nvPr/>
            </p:nvSpPr>
            <p:spPr bwMode="auto">
              <a:xfrm>
                <a:off x="465" y="115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7" name="Line 462"/>
              <p:cNvSpPr>
                <a:spLocks noChangeShapeType="1"/>
              </p:cNvSpPr>
              <p:nvPr/>
            </p:nvSpPr>
            <p:spPr bwMode="auto">
              <a:xfrm>
                <a:off x="465" y="119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8" name="Line 463"/>
              <p:cNvSpPr>
                <a:spLocks noChangeShapeType="1"/>
              </p:cNvSpPr>
              <p:nvPr/>
            </p:nvSpPr>
            <p:spPr bwMode="auto">
              <a:xfrm>
                <a:off x="465" y="124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89" name="Line 464"/>
              <p:cNvSpPr>
                <a:spLocks noChangeShapeType="1"/>
              </p:cNvSpPr>
              <p:nvPr/>
            </p:nvSpPr>
            <p:spPr bwMode="auto">
              <a:xfrm>
                <a:off x="465" y="1294"/>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0" name="Line 465"/>
              <p:cNvSpPr>
                <a:spLocks noChangeShapeType="1"/>
              </p:cNvSpPr>
              <p:nvPr/>
            </p:nvSpPr>
            <p:spPr bwMode="auto">
              <a:xfrm>
                <a:off x="465" y="134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1" name="Line 466"/>
              <p:cNvSpPr>
                <a:spLocks noChangeShapeType="1"/>
              </p:cNvSpPr>
              <p:nvPr/>
            </p:nvSpPr>
            <p:spPr bwMode="auto">
              <a:xfrm>
                <a:off x="465" y="139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2" name="Line 467"/>
              <p:cNvSpPr>
                <a:spLocks noChangeShapeType="1"/>
              </p:cNvSpPr>
              <p:nvPr/>
            </p:nvSpPr>
            <p:spPr bwMode="auto">
              <a:xfrm>
                <a:off x="465" y="1439"/>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3" name="Line 468"/>
              <p:cNvSpPr>
                <a:spLocks noChangeShapeType="1"/>
              </p:cNvSpPr>
              <p:nvPr/>
            </p:nvSpPr>
            <p:spPr bwMode="auto">
              <a:xfrm>
                <a:off x="465" y="148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4" name="Line 469"/>
              <p:cNvSpPr>
                <a:spLocks noChangeShapeType="1"/>
              </p:cNvSpPr>
              <p:nvPr/>
            </p:nvSpPr>
            <p:spPr bwMode="auto">
              <a:xfrm>
                <a:off x="465" y="153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095" name="Line 470"/>
              <p:cNvSpPr>
                <a:spLocks noChangeShapeType="1"/>
              </p:cNvSpPr>
              <p:nvPr/>
            </p:nvSpPr>
            <p:spPr bwMode="auto">
              <a:xfrm>
                <a:off x="465" y="1582"/>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6" name="Line 471"/>
              <p:cNvSpPr>
                <a:spLocks noChangeShapeType="1"/>
              </p:cNvSpPr>
              <p:nvPr/>
            </p:nvSpPr>
            <p:spPr bwMode="auto">
              <a:xfrm>
                <a:off x="465" y="1630"/>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7" name="Line 472"/>
              <p:cNvSpPr>
                <a:spLocks noChangeShapeType="1"/>
              </p:cNvSpPr>
              <p:nvPr/>
            </p:nvSpPr>
            <p:spPr bwMode="auto">
              <a:xfrm>
                <a:off x="465" y="167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8" name="Line 473"/>
              <p:cNvSpPr>
                <a:spLocks noChangeShapeType="1"/>
              </p:cNvSpPr>
              <p:nvPr/>
            </p:nvSpPr>
            <p:spPr bwMode="auto">
              <a:xfrm>
                <a:off x="465" y="1727"/>
                <a:ext cx="624" cy="0"/>
              </a:xfrm>
              <a:prstGeom prst="line">
                <a:avLst/>
              </a:prstGeom>
              <a:noFill/>
              <a:ln w="9525">
                <a:solidFill>
                  <a:srgbClr val="C0C0C0"/>
                </a:solidFill>
                <a:round/>
                <a:headEnd/>
                <a:tailEnd/>
              </a:ln>
            </p:spPr>
            <p:txBody>
              <a:bodyPr wrap="none" tIns="91440" bIns="91440" anchor="ctr"/>
              <a:lstStyle/>
              <a:p>
                <a:endParaRPr lang="en-US"/>
              </a:p>
            </p:txBody>
          </p:sp>
          <p:sp>
            <p:nvSpPr>
              <p:cNvPr id="2099" name="Line 474"/>
              <p:cNvSpPr>
                <a:spLocks noChangeShapeType="1"/>
              </p:cNvSpPr>
              <p:nvPr/>
            </p:nvSpPr>
            <p:spPr bwMode="auto">
              <a:xfrm>
                <a:off x="465" y="1775"/>
                <a:ext cx="624" cy="0"/>
              </a:xfrm>
              <a:prstGeom prst="line">
                <a:avLst/>
              </a:prstGeom>
              <a:noFill/>
              <a:ln w="63500">
                <a:solidFill>
                  <a:srgbClr val="969696"/>
                </a:solidFill>
                <a:round/>
                <a:headEnd/>
                <a:tailEnd/>
              </a:ln>
            </p:spPr>
            <p:txBody>
              <a:bodyPr wrap="none" tIns="91440" bIns="91440" anchor="ctr"/>
              <a:lstStyle/>
              <a:p>
                <a:endParaRPr lang="en-US"/>
              </a:p>
            </p:txBody>
          </p:sp>
          <p:sp>
            <p:nvSpPr>
              <p:cNvPr id="2100" name="Line 475"/>
              <p:cNvSpPr>
                <a:spLocks noChangeShapeType="1"/>
              </p:cNvSpPr>
              <p:nvPr/>
            </p:nvSpPr>
            <p:spPr bwMode="auto">
              <a:xfrm>
                <a:off x="465" y="1822"/>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1" name="Line 476"/>
              <p:cNvSpPr>
                <a:spLocks noChangeShapeType="1"/>
              </p:cNvSpPr>
              <p:nvPr/>
            </p:nvSpPr>
            <p:spPr bwMode="auto">
              <a:xfrm>
                <a:off x="465" y="1870"/>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2" name="Line 477"/>
              <p:cNvSpPr>
                <a:spLocks noChangeShapeType="1"/>
              </p:cNvSpPr>
              <p:nvPr/>
            </p:nvSpPr>
            <p:spPr bwMode="auto">
              <a:xfrm>
                <a:off x="465" y="1918"/>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3" name="Line 478"/>
              <p:cNvSpPr>
                <a:spLocks noChangeShapeType="1"/>
              </p:cNvSpPr>
              <p:nvPr/>
            </p:nvSpPr>
            <p:spPr bwMode="auto">
              <a:xfrm>
                <a:off x="465" y="1966"/>
                <a:ext cx="624" cy="0"/>
              </a:xfrm>
              <a:prstGeom prst="line">
                <a:avLst/>
              </a:prstGeom>
              <a:noFill/>
              <a:ln w="9525">
                <a:solidFill>
                  <a:srgbClr val="C0C0C0"/>
                </a:solidFill>
                <a:round/>
                <a:headEnd/>
                <a:tailEnd/>
              </a:ln>
            </p:spPr>
            <p:txBody>
              <a:bodyPr wrap="none" tIns="91440" bIns="91440" anchor="ctr"/>
              <a:lstStyle/>
              <a:p>
                <a:endParaRPr lang="en-US"/>
              </a:p>
            </p:txBody>
          </p:sp>
          <p:sp>
            <p:nvSpPr>
              <p:cNvPr id="2104" name="Line 479"/>
              <p:cNvSpPr>
                <a:spLocks noChangeShapeType="1"/>
              </p:cNvSpPr>
              <p:nvPr/>
            </p:nvSpPr>
            <p:spPr bwMode="auto">
              <a:xfrm>
                <a:off x="786" y="1037"/>
                <a:ext cx="0" cy="929"/>
              </a:xfrm>
              <a:prstGeom prst="line">
                <a:avLst/>
              </a:prstGeom>
              <a:noFill/>
              <a:ln w="9525">
                <a:solidFill>
                  <a:srgbClr val="C0C0C0"/>
                </a:solidFill>
                <a:round/>
                <a:headEnd/>
                <a:tailEnd/>
              </a:ln>
            </p:spPr>
            <p:txBody>
              <a:bodyPr wrap="none" tIns="91440" bIns="91440" anchor="ctr"/>
              <a:lstStyle/>
              <a:p>
                <a:endParaRPr lang="en-US"/>
              </a:p>
            </p:txBody>
          </p:sp>
          <p:sp>
            <p:nvSpPr>
              <p:cNvPr id="2105" name="Line 480"/>
              <p:cNvSpPr>
                <a:spLocks noChangeShapeType="1"/>
              </p:cNvSpPr>
              <p:nvPr/>
            </p:nvSpPr>
            <p:spPr bwMode="auto">
              <a:xfrm>
                <a:off x="1532" y="1038"/>
                <a:ext cx="0" cy="929"/>
              </a:xfrm>
              <a:prstGeom prst="line">
                <a:avLst/>
              </a:prstGeom>
              <a:noFill/>
              <a:ln w="9525">
                <a:solidFill>
                  <a:srgbClr val="C0C0C0"/>
                </a:solidFill>
                <a:round/>
                <a:headEnd/>
                <a:tailEnd/>
              </a:ln>
            </p:spPr>
            <p:txBody>
              <a:bodyPr wrap="none" tIns="91440" bIns="91440" anchor="ctr"/>
              <a:lstStyle/>
              <a:p>
                <a:endParaRPr lang="en-US"/>
              </a:p>
            </p:txBody>
          </p:sp>
        </p:grpSp>
      </p:gr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21"/>
          <p:cNvSpPr>
            <a:spLocks noGrp="1" noChangeArrowheads="1"/>
          </p:cNvSpPr>
          <p:nvPr>
            <p:ph idx="1"/>
          </p:nvPr>
        </p:nvSpPr>
        <p:spPr/>
        <p:txBody>
          <a:bodyPr/>
          <a:lstStyle/>
          <a:p>
            <a:pPr>
              <a:buNone/>
            </a:pPr>
            <a:r>
              <a:rPr lang="en-US" b="1" dirty="0" smtClean="0"/>
              <a:t>In this class you learn how to:</a:t>
            </a:r>
          </a:p>
          <a:p>
            <a:r>
              <a:rPr lang="en-US" dirty="0" smtClean="0"/>
              <a:t>Identify some key business considerations before setting up MRP and CRP in QAD Enterprise Applications Standard Edition</a:t>
            </a:r>
          </a:p>
          <a:p>
            <a:r>
              <a:rPr lang="en-US" dirty="0" smtClean="0"/>
              <a:t>Set up MRP and CRP in QAD Standard</a:t>
            </a:r>
          </a:p>
          <a:p>
            <a:r>
              <a:rPr lang="en-US" dirty="0" smtClean="0"/>
              <a:t>Use MRP and CRP in QAD Standard</a:t>
            </a:r>
          </a:p>
          <a:p>
            <a:endParaRPr lang="en-US" dirty="0" smtClean="0"/>
          </a:p>
        </p:txBody>
      </p:sp>
      <p:sp>
        <p:nvSpPr>
          <p:cNvPr id="26627" name="Rectangle 20"/>
          <p:cNvSpPr>
            <a:spLocks noGrp="1" noChangeArrowheads="1"/>
          </p:cNvSpPr>
          <p:nvPr>
            <p:ph type="title"/>
          </p:nvPr>
        </p:nvSpPr>
        <p:spPr/>
        <p:txBody>
          <a:bodyPr/>
          <a:lstStyle/>
          <a:p>
            <a:r>
              <a:rPr lang="en-US" smtClean="0"/>
              <a:t>Course Objectives</a:t>
            </a:r>
          </a:p>
        </p:txBody>
      </p:sp>
      <p:sp>
        <p:nvSpPr>
          <p:cNvPr id="26626" name="Footer Placeholder 3"/>
          <p:cNvSpPr>
            <a:spLocks noGrp="1"/>
          </p:cNvSpPr>
          <p:nvPr>
            <p:ph type="ftr" sz="quarter" idx="10"/>
          </p:nvPr>
        </p:nvSpPr>
        <p:spPr/>
        <p:txBody>
          <a:bodyPr/>
          <a:lstStyle/>
          <a:p>
            <a:r>
              <a:rPr lang="en-US" smtClean="0"/>
              <a:t>MRP-IN-230</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lstStyle/>
          <a:p>
            <a:r>
              <a:rPr lang="en-US" smtClean="0"/>
              <a:t>Related Courses</a:t>
            </a:r>
            <a:endParaRPr lang="en-US" dirty="0"/>
          </a:p>
        </p:txBody>
      </p:sp>
      <p:sp>
        <p:nvSpPr>
          <p:cNvPr id="27650" name="Footer Placeholder 1"/>
          <p:cNvSpPr>
            <a:spLocks noGrp="1"/>
          </p:cNvSpPr>
          <p:nvPr>
            <p:ph type="ftr" sz="quarter" idx="10"/>
          </p:nvPr>
        </p:nvSpPr>
        <p:spPr/>
        <p:txBody>
          <a:bodyPr/>
          <a:lstStyle/>
          <a:p>
            <a:r>
              <a:rPr lang="en-US" smtClean="0"/>
              <a:t>MRP-IN-240</a:t>
            </a:r>
          </a:p>
        </p:txBody>
      </p:sp>
      <p:sp>
        <p:nvSpPr>
          <p:cNvPr id="119958" name="Rectangle 150" descr="Small grid"/>
          <p:cNvSpPr>
            <a:spLocks noChangeArrowheads="1"/>
          </p:cNvSpPr>
          <p:nvPr/>
        </p:nvSpPr>
        <p:spPr bwMode="auto">
          <a:xfrm>
            <a:off x="371475" y="5367627"/>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wrap="none" lIns="95250" tIns="47625" rIns="95250" bIns="47625" anchor="ctr"/>
          <a:lstStyle/>
          <a:p>
            <a:pPr defTabSz="977900" eaLnBrk="0" hangingPunct="0"/>
            <a:endParaRPr lang="en-US" sz="1600" b="1">
              <a:latin typeface="+mj-lt"/>
            </a:endParaRPr>
          </a:p>
        </p:txBody>
      </p:sp>
      <p:sp>
        <p:nvSpPr>
          <p:cNvPr id="27652" name="Rectangle 151"/>
          <p:cNvSpPr>
            <a:spLocks noChangeArrowheads="1"/>
          </p:cNvSpPr>
          <p:nvPr/>
        </p:nvSpPr>
        <p:spPr bwMode="auto">
          <a:xfrm>
            <a:off x="922338" y="5327939"/>
            <a:ext cx="1535112" cy="581025"/>
          </a:xfrm>
          <a:prstGeom prst="rect">
            <a:avLst/>
          </a:prstGeom>
          <a:noFill/>
          <a:ln w="38100">
            <a:noFill/>
            <a:miter lim="800000"/>
            <a:headEnd/>
            <a:tailEnd/>
          </a:ln>
        </p:spPr>
        <p:txBody>
          <a:bodyPr wrap="none" anchor="ctr">
            <a:spAutoFit/>
          </a:bodyPr>
          <a:lstStyle/>
          <a:p>
            <a:pPr algn="l" eaLnBrk="0" hangingPunct="0"/>
            <a:r>
              <a:rPr lang="en-US" sz="1600" b="1">
                <a:solidFill>
                  <a:schemeClr val="hlink"/>
                </a:solidFill>
                <a:latin typeface="+mj-lt"/>
              </a:rPr>
              <a:t>= Prerequisite</a:t>
            </a:r>
          </a:p>
          <a:p>
            <a:pPr algn="l" eaLnBrk="0" hangingPunct="0"/>
            <a:r>
              <a:rPr lang="en-US" sz="1600" b="1">
                <a:solidFill>
                  <a:schemeClr val="hlink"/>
                </a:solidFill>
                <a:latin typeface="+mj-lt"/>
              </a:rPr>
              <a:t> Courses</a:t>
            </a:r>
            <a:endParaRPr lang="en-US" sz="3400" b="1">
              <a:solidFill>
                <a:schemeClr val="hlink"/>
              </a:solidFill>
              <a:latin typeface="+mj-lt"/>
            </a:endParaRPr>
          </a:p>
        </p:txBody>
      </p:sp>
      <p:sp>
        <p:nvSpPr>
          <p:cNvPr id="119960" name="Rectangle 152"/>
          <p:cNvSpPr>
            <a:spLocks noChangeArrowheads="1"/>
          </p:cNvSpPr>
          <p:nvPr/>
        </p:nvSpPr>
        <p:spPr bwMode="auto">
          <a:xfrm>
            <a:off x="2962275" y="2670464"/>
            <a:ext cx="3173413" cy="914400"/>
          </a:xfrm>
          <a:prstGeom prst="rect">
            <a:avLst/>
          </a:prstGeom>
          <a:solidFill>
            <a:srgbClr val="EDD1C5"/>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800" b="1">
                <a:latin typeface="+mj-lt"/>
              </a:rPr>
              <a:t>MRP and CRP</a:t>
            </a:r>
          </a:p>
        </p:txBody>
      </p:sp>
      <p:sp>
        <p:nvSpPr>
          <p:cNvPr id="119961" name="Rectangle 153"/>
          <p:cNvSpPr>
            <a:spLocks noChangeArrowheads="1"/>
          </p:cNvSpPr>
          <p:nvPr/>
        </p:nvSpPr>
        <p:spPr bwMode="auto">
          <a:xfrm>
            <a:off x="6772275" y="322291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Forecast Simulation</a:t>
            </a:r>
          </a:p>
        </p:txBody>
      </p:sp>
      <p:sp>
        <p:nvSpPr>
          <p:cNvPr id="119962" name="Rectangle 154"/>
          <p:cNvSpPr>
            <a:spLocks noChangeArrowheads="1"/>
          </p:cNvSpPr>
          <p:nvPr/>
        </p:nvSpPr>
        <p:spPr bwMode="auto">
          <a:xfrm>
            <a:off x="6772275" y="228946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Sales Order Management</a:t>
            </a:r>
          </a:p>
        </p:txBody>
      </p:sp>
      <p:sp>
        <p:nvSpPr>
          <p:cNvPr id="119963" name="Rectangle 155"/>
          <p:cNvSpPr>
            <a:spLocks noChangeArrowheads="1"/>
          </p:cNvSpPr>
          <p:nvPr/>
        </p:nvSpPr>
        <p:spPr bwMode="auto">
          <a:xfrm>
            <a:off x="6772275" y="135601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Purchase Order Management</a:t>
            </a:r>
          </a:p>
        </p:txBody>
      </p:sp>
      <p:sp>
        <p:nvSpPr>
          <p:cNvPr id="119964" name="Rectangle 156"/>
          <p:cNvSpPr>
            <a:spLocks noChangeArrowheads="1"/>
          </p:cNvSpPr>
          <p:nvPr/>
        </p:nvSpPr>
        <p:spPr bwMode="auto">
          <a:xfrm>
            <a:off x="6772275" y="4156364"/>
            <a:ext cx="2057400" cy="762000"/>
          </a:xfrm>
          <a:prstGeom prst="rect">
            <a:avLst/>
          </a:prstGeom>
          <a:solidFill>
            <a:srgbClr val="FAF6EB"/>
          </a:solid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a:defRPr/>
            </a:pPr>
            <a:r>
              <a:rPr lang="en-US" sz="1600" b="1">
                <a:latin typeface="+mj-lt"/>
              </a:rPr>
              <a:t>Master Scheduling</a:t>
            </a:r>
          </a:p>
          <a:p>
            <a:pPr defTabSz="977900">
              <a:defRPr/>
            </a:pPr>
            <a:r>
              <a:rPr lang="en-US" sz="1600" b="1">
                <a:latin typeface="+mj-lt"/>
              </a:rPr>
              <a:t>and RCCP</a:t>
            </a:r>
          </a:p>
        </p:txBody>
      </p:sp>
      <p:cxnSp>
        <p:nvCxnSpPr>
          <p:cNvPr id="27658" name="AutoShape 157"/>
          <p:cNvCxnSpPr>
            <a:cxnSpLocks noChangeShapeType="1"/>
            <a:stCxn id="119960" idx="3"/>
            <a:endCxn id="119963" idx="1"/>
          </p:cNvCxnSpPr>
          <p:nvPr/>
        </p:nvCxnSpPr>
        <p:spPr bwMode="auto">
          <a:xfrm flipV="1">
            <a:off x="6135688" y="1737014"/>
            <a:ext cx="636587" cy="1390650"/>
          </a:xfrm>
          <a:prstGeom prst="bentConnector3">
            <a:avLst>
              <a:gd name="adj1" fmla="val 49875"/>
            </a:avLst>
          </a:prstGeom>
          <a:noFill/>
          <a:ln w="38100">
            <a:solidFill>
              <a:schemeClr val="tx1"/>
            </a:solidFill>
            <a:miter lim="800000"/>
            <a:headEnd/>
            <a:tailEnd type="triangle" w="med" len="med"/>
          </a:ln>
        </p:spPr>
      </p:cxnSp>
      <p:cxnSp>
        <p:nvCxnSpPr>
          <p:cNvPr id="27659" name="AutoShape 158"/>
          <p:cNvCxnSpPr>
            <a:cxnSpLocks noChangeShapeType="1"/>
            <a:stCxn id="119960" idx="3"/>
            <a:endCxn id="119962" idx="1"/>
          </p:cNvCxnSpPr>
          <p:nvPr/>
        </p:nvCxnSpPr>
        <p:spPr bwMode="auto">
          <a:xfrm flipV="1">
            <a:off x="6135688" y="2670464"/>
            <a:ext cx="636587" cy="457200"/>
          </a:xfrm>
          <a:prstGeom prst="bentConnector3">
            <a:avLst>
              <a:gd name="adj1" fmla="val 49875"/>
            </a:avLst>
          </a:prstGeom>
          <a:noFill/>
          <a:ln w="38100">
            <a:solidFill>
              <a:schemeClr val="tx1"/>
            </a:solidFill>
            <a:miter lim="800000"/>
            <a:headEnd/>
            <a:tailEnd type="triangle" w="med" len="med"/>
          </a:ln>
        </p:spPr>
      </p:cxnSp>
      <p:cxnSp>
        <p:nvCxnSpPr>
          <p:cNvPr id="27660" name="AutoShape 159"/>
          <p:cNvCxnSpPr>
            <a:cxnSpLocks noChangeShapeType="1"/>
            <a:stCxn id="119960" idx="3"/>
            <a:endCxn id="119961" idx="1"/>
          </p:cNvCxnSpPr>
          <p:nvPr/>
        </p:nvCxnSpPr>
        <p:spPr bwMode="auto">
          <a:xfrm>
            <a:off x="6135688" y="3127664"/>
            <a:ext cx="636587" cy="476250"/>
          </a:xfrm>
          <a:prstGeom prst="bentConnector3">
            <a:avLst>
              <a:gd name="adj1" fmla="val 49875"/>
            </a:avLst>
          </a:prstGeom>
          <a:noFill/>
          <a:ln w="38100">
            <a:solidFill>
              <a:schemeClr val="tx1"/>
            </a:solidFill>
            <a:miter lim="800000"/>
            <a:headEnd/>
            <a:tailEnd type="triangle" w="med" len="med"/>
          </a:ln>
        </p:spPr>
      </p:cxnSp>
      <p:cxnSp>
        <p:nvCxnSpPr>
          <p:cNvPr id="27661" name="AutoShape 160"/>
          <p:cNvCxnSpPr>
            <a:cxnSpLocks noChangeShapeType="1"/>
            <a:stCxn id="119960" idx="3"/>
            <a:endCxn id="119964" idx="1"/>
          </p:cNvCxnSpPr>
          <p:nvPr/>
        </p:nvCxnSpPr>
        <p:spPr bwMode="auto">
          <a:xfrm>
            <a:off x="6135688" y="3127664"/>
            <a:ext cx="636587" cy="1409700"/>
          </a:xfrm>
          <a:prstGeom prst="bentConnector3">
            <a:avLst>
              <a:gd name="adj1" fmla="val 49875"/>
            </a:avLst>
          </a:prstGeom>
          <a:noFill/>
          <a:ln w="38100">
            <a:solidFill>
              <a:schemeClr val="tx1"/>
            </a:solidFill>
            <a:miter lim="800000"/>
            <a:headEnd/>
            <a:tailEnd type="triangle" w="med" len="med"/>
          </a:ln>
        </p:spPr>
      </p:cxnSp>
      <p:sp>
        <p:nvSpPr>
          <p:cNvPr id="119969" name="Rectangle 161" descr="Small grid"/>
          <p:cNvSpPr>
            <a:spLocks noChangeArrowheads="1"/>
          </p:cNvSpPr>
          <p:nvPr/>
        </p:nvSpPr>
        <p:spPr bwMode="auto">
          <a:xfrm>
            <a:off x="371475" y="13560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Work Orders</a:t>
            </a:r>
          </a:p>
        </p:txBody>
      </p:sp>
      <p:sp>
        <p:nvSpPr>
          <p:cNvPr id="119970" name="Rectangle 162" descr="Small grid"/>
          <p:cNvSpPr>
            <a:spLocks noChangeArrowheads="1"/>
          </p:cNvSpPr>
          <p:nvPr/>
        </p:nvSpPr>
        <p:spPr bwMode="auto">
          <a:xfrm>
            <a:off x="371475" y="2306927"/>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lnSpc>
                <a:spcPct val="80000"/>
              </a:lnSpc>
              <a:defRPr/>
            </a:pPr>
            <a:r>
              <a:rPr lang="en-US" sz="1600" b="1">
                <a:latin typeface="+mj-lt"/>
              </a:rPr>
              <a:t>Work Centers Routings, and WO Subcontracting</a:t>
            </a:r>
          </a:p>
        </p:txBody>
      </p:sp>
      <p:sp>
        <p:nvSpPr>
          <p:cNvPr id="119971" name="Rectangle 163" descr="Small grid"/>
          <p:cNvSpPr>
            <a:spLocks noChangeArrowheads="1"/>
          </p:cNvSpPr>
          <p:nvPr/>
        </p:nvSpPr>
        <p:spPr bwMode="auto">
          <a:xfrm>
            <a:off x="371475" y="3237202"/>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Product Structures and Formulas</a:t>
            </a:r>
          </a:p>
        </p:txBody>
      </p:sp>
      <p:sp>
        <p:nvSpPr>
          <p:cNvPr id="119972" name="Rectangle 164" descr="Small grid"/>
          <p:cNvSpPr>
            <a:spLocks noChangeArrowheads="1"/>
          </p:cNvSpPr>
          <p:nvPr/>
        </p:nvSpPr>
        <p:spPr bwMode="auto">
          <a:xfrm>
            <a:off x="371475" y="417541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76200" dir="2700000" algn="ctr" rotWithShape="0">
              <a:schemeClr val="bg1">
                <a:lumMod val="75000"/>
              </a:schemeClr>
            </a:outerShdw>
          </a:effectLst>
        </p:spPr>
        <p:txBody>
          <a:bodyPr lIns="95250" tIns="47625" rIns="95250" bIns="47625" anchor="ctr"/>
          <a:lstStyle/>
          <a:p>
            <a:pPr defTabSz="977900" eaLnBrk="0" hangingPunct="0">
              <a:defRPr/>
            </a:pPr>
            <a:r>
              <a:rPr lang="en-US" sz="1600" b="1">
                <a:latin typeface="+mj-lt"/>
              </a:rPr>
              <a:t>Initial QAD Enterprise Applications Setup</a:t>
            </a:r>
          </a:p>
        </p:txBody>
      </p:sp>
      <p:cxnSp>
        <p:nvCxnSpPr>
          <p:cNvPr id="27666" name="AutoShape 165"/>
          <p:cNvCxnSpPr>
            <a:cxnSpLocks noChangeShapeType="1"/>
            <a:stCxn id="119972" idx="3"/>
            <a:endCxn id="119960" idx="1"/>
          </p:cNvCxnSpPr>
          <p:nvPr/>
        </p:nvCxnSpPr>
        <p:spPr bwMode="auto">
          <a:xfrm flipV="1">
            <a:off x="2428875" y="3127664"/>
            <a:ext cx="533400" cy="1428750"/>
          </a:xfrm>
          <a:prstGeom prst="bentConnector3">
            <a:avLst>
              <a:gd name="adj1" fmla="val 50000"/>
            </a:avLst>
          </a:prstGeom>
          <a:noFill/>
          <a:ln w="38100">
            <a:solidFill>
              <a:schemeClr val="tx1"/>
            </a:solidFill>
            <a:miter lim="800000"/>
            <a:headEnd/>
            <a:tailEnd type="triangle" w="med" len="med"/>
          </a:ln>
        </p:spPr>
      </p:cxnSp>
      <p:cxnSp>
        <p:nvCxnSpPr>
          <p:cNvPr id="27667" name="AutoShape 166"/>
          <p:cNvCxnSpPr>
            <a:cxnSpLocks noChangeShapeType="1"/>
            <a:stCxn id="119971" idx="3"/>
            <a:endCxn id="119960" idx="1"/>
          </p:cNvCxnSpPr>
          <p:nvPr/>
        </p:nvCxnSpPr>
        <p:spPr bwMode="auto">
          <a:xfrm flipV="1">
            <a:off x="2428875" y="3127664"/>
            <a:ext cx="533400" cy="490538"/>
          </a:xfrm>
          <a:prstGeom prst="bentConnector3">
            <a:avLst>
              <a:gd name="adj1" fmla="val 50000"/>
            </a:avLst>
          </a:prstGeom>
          <a:noFill/>
          <a:ln w="38100">
            <a:solidFill>
              <a:schemeClr val="tx1"/>
            </a:solidFill>
            <a:miter lim="800000"/>
            <a:headEnd/>
            <a:tailEnd type="triangle" w="med" len="med"/>
          </a:ln>
        </p:spPr>
      </p:cxnSp>
      <p:cxnSp>
        <p:nvCxnSpPr>
          <p:cNvPr id="27668" name="AutoShape 167"/>
          <p:cNvCxnSpPr>
            <a:cxnSpLocks noChangeShapeType="1"/>
            <a:stCxn id="119970" idx="3"/>
            <a:endCxn id="119960" idx="1"/>
          </p:cNvCxnSpPr>
          <p:nvPr/>
        </p:nvCxnSpPr>
        <p:spPr bwMode="auto">
          <a:xfrm>
            <a:off x="2428875" y="2687927"/>
            <a:ext cx="533400" cy="439737"/>
          </a:xfrm>
          <a:prstGeom prst="bentConnector3">
            <a:avLst>
              <a:gd name="adj1" fmla="val 50000"/>
            </a:avLst>
          </a:prstGeom>
          <a:noFill/>
          <a:ln w="38100">
            <a:solidFill>
              <a:schemeClr val="tx1"/>
            </a:solidFill>
            <a:miter lim="800000"/>
            <a:headEnd/>
            <a:tailEnd type="triangle" w="med" len="med"/>
          </a:ln>
        </p:spPr>
      </p:cxnSp>
      <p:cxnSp>
        <p:nvCxnSpPr>
          <p:cNvPr id="27669" name="AutoShape 168"/>
          <p:cNvCxnSpPr>
            <a:cxnSpLocks noChangeShapeType="1"/>
            <a:stCxn id="119969" idx="3"/>
            <a:endCxn id="119960" idx="1"/>
          </p:cNvCxnSpPr>
          <p:nvPr/>
        </p:nvCxnSpPr>
        <p:spPr bwMode="auto">
          <a:xfrm>
            <a:off x="2428875" y="1737014"/>
            <a:ext cx="533400" cy="1390650"/>
          </a:xfrm>
          <a:prstGeom prst="bentConnector3">
            <a:avLst>
              <a:gd name="adj1" fmla="val 50000"/>
            </a:avLst>
          </a:prstGeom>
          <a:noFill/>
          <a:ln w="38100">
            <a:solidFill>
              <a:schemeClr val="tx1"/>
            </a:solidFill>
            <a:miter lim="800000"/>
            <a:headEnd/>
            <a:tailEnd type="triangle" w="med" len="med"/>
          </a:ln>
        </p:spPr>
      </p:cxn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15"/>
          <p:cNvSpPr>
            <a:spLocks noGrp="1" noChangeArrowheads="1"/>
          </p:cNvSpPr>
          <p:nvPr>
            <p:ph idx="1"/>
          </p:nvPr>
        </p:nvSpPr>
        <p:spPr/>
        <p:txBody>
          <a:bodyPr/>
          <a:lstStyle/>
          <a:p>
            <a:r>
              <a:rPr lang="en-US" smtClean="0"/>
              <a:t>Introduction to Material Requirements Planning (MRP) and Capacity Requirements Planning (CRP)</a:t>
            </a:r>
          </a:p>
          <a:p>
            <a:r>
              <a:rPr lang="en-US" smtClean="0"/>
              <a:t>Business Considerations</a:t>
            </a:r>
          </a:p>
          <a:p>
            <a:r>
              <a:rPr lang="en-US" smtClean="0"/>
              <a:t>Set up MRP and CRP</a:t>
            </a:r>
          </a:p>
          <a:p>
            <a:r>
              <a:rPr lang="en-US" smtClean="0"/>
              <a:t>Use MRP and CRP</a:t>
            </a:r>
          </a:p>
          <a:p>
            <a:endParaRPr lang="en-US" smtClean="0"/>
          </a:p>
        </p:txBody>
      </p:sp>
      <p:sp>
        <p:nvSpPr>
          <p:cNvPr id="28675" name="Rectangle 14"/>
          <p:cNvSpPr>
            <a:spLocks noGrp="1" noChangeArrowheads="1"/>
          </p:cNvSpPr>
          <p:nvPr>
            <p:ph type="title"/>
          </p:nvPr>
        </p:nvSpPr>
        <p:spPr/>
        <p:txBody>
          <a:bodyPr/>
          <a:lstStyle/>
          <a:p>
            <a:r>
              <a:rPr lang="en-US" smtClean="0"/>
              <a:t>Course Overview</a:t>
            </a:r>
          </a:p>
        </p:txBody>
      </p:sp>
      <p:sp>
        <p:nvSpPr>
          <p:cNvPr id="28674" name="Footer Placeholder 3"/>
          <p:cNvSpPr>
            <a:spLocks noGrp="1"/>
          </p:cNvSpPr>
          <p:nvPr>
            <p:ph type="ftr" sz="quarter" idx="10"/>
          </p:nvPr>
        </p:nvSpPr>
        <p:spPr/>
        <p:txBody>
          <a:bodyPr/>
          <a:lstStyle/>
          <a:p>
            <a:r>
              <a:rPr lang="en-US" smtClean="0"/>
              <a:t>MRP-IN-250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1"/>
          <p:cNvSpPr>
            <a:spLocks noGrp="1" noChangeArrowheads="1"/>
          </p:cNvSpPr>
          <p:nvPr>
            <p:ph type="title"/>
          </p:nvPr>
        </p:nvSpPr>
        <p:spPr/>
        <p:txBody>
          <a:bodyPr/>
          <a:lstStyle/>
          <a:p>
            <a:r>
              <a:rPr lang="en-US" smtClean="0"/>
              <a:t>Facilities</a:t>
            </a:r>
          </a:p>
        </p:txBody>
      </p:sp>
      <p:sp>
        <p:nvSpPr>
          <p:cNvPr id="7170" name="Footer Placeholder 3"/>
          <p:cNvSpPr>
            <a:spLocks noGrp="1"/>
          </p:cNvSpPr>
          <p:nvPr>
            <p:ph type="ftr" sz="quarter" idx="10"/>
          </p:nvPr>
        </p:nvSpPr>
        <p:spPr/>
        <p:txBody>
          <a:bodyPr/>
          <a:lstStyle/>
          <a:p>
            <a:r>
              <a:rPr lang="en-US" smtClean="0"/>
              <a:t>GTM-01-030</a:t>
            </a:r>
          </a:p>
        </p:txBody>
      </p:sp>
      <p:grpSp>
        <p:nvGrpSpPr>
          <p:cNvPr id="7171" name="Group 2"/>
          <p:cNvGrpSpPr>
            <a:grpSpLocks/>
          </p:cNvGrpSpPr>
          <p:nvPr/>
        </p:nvGrpSpPr>
        <p:grpSpPr bwMode="auto">
          <a:xfrm>
            <a:off x="740158" y="1022927"/>
            <a:ext cx="7535133" cy="4740157"/>
            <a:chOff x="275" y="729"/>
            <a:chExt cx="5066" cy="3226"/>
          </a:xfrm>
        </p:grpSpPr>
        <p:grpSp>
          <p:nvGrpSpPr>
            <p:cNvPr id="7173" name="Group 3"/>
            <p:cNvGrpSpPr>
              <a:grpSpLocks/>
            </p:cNvGrpSpPr>
            <p:nvPr/>
          </p:nvGrpSpPr>
          <p:grpSpPr bwMode="auto">
            <a:xfrm>
              <a:off x="275" y="729"/>
              <a:ext cx="1246" cy="1018"/>
              <a:chOff x="275" y="912"/>
              <a:chExt cx="1246" cy="1018"/>
            </a:xfrm>
          </p:grpSpPr>
          <p:pic>
            <p:nvPicPr>
              <p:cNvPr id="7229"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7230" name="Text Box 5"/>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eaLnBrk="0" hangingPunct="0"/>
                <a:r>
                  <a:rPr lang="en-US" sz="1800" b="1" dirty="0">
                    <a:latin typeface="+mj-lt"/>
                  </a:rPr>
                  <a:t>Telephone/Fax</a:t>
                </a:r>
              </a:p>
            </p:txBody>
          </p:sp>
        </p:grpSp>
        <p:grpSp>
          <p:nvGrpSpPr>
            <p:cNvPr id="7174" name="Group 6"/>
            <p:cNvGrpSpPr>
              <a:grpSpLocks/>
            </p:cNvGrpSpPr>
            <p:nvPr/>
          </p:nvGrpSpPr>
          <p:grpSpPr bwMode="auto">
            <a:xfrm>
              <a:off x="2409" y="767"/>
              <a:ext cx="979" cy="980"/>
              <a:chOff x="2409" y="950"/>
              <a:chExt cx="979" cy="980"/>
            </a:xfrm>
          </p:grpSpPr>
          <p:pic>
            <p:nvPicPr>
              <p:cNvPr id="7227"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7228" name="Text Box 8"/>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7175"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400" b="1">
                  <a:solidFill>
                    <a:srgbClr val="FF3300"/>
                  </a:solidFill>
                  <a:latin typeface="+mj-lt"/>
                </a:rPr>
                <a:t>EXIT</a:t>
              </a:r>
            </a:p>
          </p:txBody>
        </p:sp>
        <p:grpSp>
          <p:nvGrpSpPr>
            <p:cNvPr id="7176" name="Group 10"/>
            <p:cNvGrpSpPr>
              <a:grpSpLocks/>
            </p:cNvGrpSpPr>
            <p:nvPr/>
          </p:nvGrpSpPr>
          <p:grpSpPr bwMode="auto">
            <a:xfrm>
              <a:off x="463" y="1872"/>
              <a:ext cx="871" cy="931"/>
              <a:chOff x="463" y="1872"/>
              <a:chExt cx="871" cy="931"/>
            </a:xfrm>
          </p:grpSpPr>
          <p:sp>
            <p:nvSpPr>
              <p:cNvPr id="7220" name="Text Box 11"/>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7221" name="Group 12"/>
              <p:cNvGrpSpPr>
                <a:grpSpLocks/>
              </p:cNvGrpSpPr>
              <p:nvPr/>
            </p:nvGrpSpPr>
            <p:grpSpPr bwMode="auto">
              <a:xfrm>
                <a:off x="567" y="1872"/>
                <a:ext cx="681" cy="679"/>
                <a:chOff x="567" y="1891"/>
                <a:chExt cx="681" cy="679"/>
              </a:xfrm>
            </p:grpSpPr>
            <p:sp>
              <p:nvSpPr>
                <p:cNvPr id="7222"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223" name="Group 14"/>
                <p:cNvGrpSpPr>
                  <a:grpSpLocks/>
                </p:cNvGrpSpPr>
                <p:nvPr/>
              </p:nvGrpSpPr>
              <p:grpSpPr bwMode="auto">
                <a:xfrm>
                  <a:off x="658" y="2064"/>
                  <a:ext cx="494" cy="366"/>
                  <a:chOff x="1581" y="2706"/>
                  <a:chExt cx="494" cy="366"/>
                </a:xfrm>
              </p:grpSpPr>
              <p:sp>
                <p:nvSpPr>
                  <p:cNvPr id="7224"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7225"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7226" name="Freeform 17"/>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177" name="Group 18"/>
            <p:cNvGrpSpPr>
              <a:grpSpLocks/>
            </p:cNvGrpSpPr>
            <p:nvPr/>
          </p:nvGrpSpPr>
          <p:grpSpPr bwMode="auto">
            <a:xfrm>
              <a:off x="2535" y="1872"/>
              <a:ext cx="681" cy="926"/>
              <a:chOff x="2535" y="1872"/>
              <a:chExt cx="681" cy="926"/>
            </a:xfrm>
          </p:grpSpPr>
          <p:sp>
            <p:nvSpPr>
              <p:cNvPr id="7212" name="Text Box 19"/>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7213" name="Group 20"/>
              <p:cNvGrpSpPr>
                <a:grpSpLocks/>
              </p:cNvGrpSpPr>
              <p:nvPr/>
            </p:nvGrpSpPr>
            <p:grpSpPr bwMode="auto">
              <a:xfrm>
                <a:off x="2535" y="1872"/>
                <a:ext cx="681" cy="679"/>
                <a:chOff x="2535" y="1872"/>
                <a:chExt cx="681" cy="679"/>
              </a:xfrm>
            </p:grpSpPr>
            <p:sp>
              <p:nvSpPr>
                <p:cNvPr id="7214"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215" name="Group 22"/>
                <p:cNvGrpSpPr>
                  <a:grpSpLocks/>
                </p:cNvGrpSpPr>
                <p:nvPr/>
              </p:nvGrpSpPr>
              <p:grpSpPr bwMode="auto">
                <a:xfrm>
                  <a:off x="2615" y="2064"/>
                  <a:ext cx="505" cy="295"/>
                  <a:chOff x="2643" y="2080"/>
                  <a:chExt cx="505" cy="295"/>
                </a:xfrm>
              </p:grpSpPr>
              <p:sp>
                <p:nvSpPr>
                  <p:cNvPr id="7216" name="Freeform 23"/>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7217" name="Group 24"/>
                  <p:cNvGrpSpPr>
                    <a:grpSpLocks/>
                  </p:cNvGrpSpPr>
                  <p:nvPr/>
                </p:nvGrpSpPr>
                <p:grpSpPr bwMode="auto">
                  <a:xfrm>
                    <a:off x="2754" y="2080"/>
                    <a:ext cx="373" cy="234"/>
                    <a:chOff x="2754" y="2080"/>
                    <a:chExt cx="373" cy="234"/>
                  </a:xfrm>
                </p:grpSpPr>
                <p:sp>
                  <p:nvSpPr>
                    <p:cNvPr id="7218" name="Freeform 25"/>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7219" name="Freeform 26"/>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178" name="Group 27"/>
            <p:cNvGrpSpPr>
              <a:grpSpLocks/>
            </p:cNvGrpSpPr>
            <p:nvPr/>
          </p:nvGrpSpPr>
          <p:grpSpPr bwMode="auto">
            <a:xfrm>
              <a:off x="4358" y="768"/>
              <a:ext cx="983" cy="979"/>
              <a:chOff x="4358" y="768"/>
              <a:chExt cx="983" cy="979"/>
            </a:xfrm>
          </p:grpSpPr>
          <p:sp>
            <p:nvSpPr>
              <p:cNvPr id="7208" name="Text Box 28"/>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7209" name="Group 29"/>
              <p:cNvGrpSpPr>
                <a:grpSpLocks/>
              </p:cNvGrpSpPr>
              <p:nvPr/>
            </p:nvGrpSpPr>
            <p:grpSpPr bwMode="auto">
              <a:xfrm>
                <a:off x="4503" y="768"/>
                <a:ext cx="681" cy="679"/>
                <a:chOff x="3639" y="768"/>
                <a:chExt cx="681" cy="679"/>
              </a:xfrm>
            </p:grpSpPr>
            <p:sp>
              <p:nvSpPr>
                <p:cNvPr id="7210"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7211" name="Freeform 31"/>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7179" name="Text Box 32"/>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7180" name="AutoShape 33"/>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81" name="Group 34"/>
            <p:cNvGrpSpPr>
              <a:grpSpLocks/>
            </p:cNvGrpSpPr>
            <p:nvPr/>
          </p:nvGrpSpPr>
          <p:grpSpPr bwMode="auto">
            <a:xfrm>
              <a:off x="4699" y="3207"/>
              <a:ext cx="337" cy="213"/>
              <a:chOff x="4682" y="3171"/>
              <a:chExt cx="337" cy="213"/>
            </a:xfrm>
          </p:grpSpPr>
          <p:grpSp>
            <p:nvGrpSpPr>
              <p:cNvPr id="7201" name="Group 35"/>
              <p:cNvGrpSpPr>
                <a:grpSpLocks/>
              </p:cNvGrpSpPr>
              <p:nvPr/>
            </p:nvGrpSpPr>
            <p:grpSpPr bwMode="auto">
              <a:xfrm>
                <a:off x="4682" y="3335"/>
                <a:ext cx="337" cy="49"/>
                <a:chOff x="4682" y="3335"/>
                <a:chExt cx="337" cy="49"/>
              </a:xfrm>
            </p:grpSpPr>
            <p:sp>
              <p:nvSpPr>
                <p:cNvPr id="7205" name="Rectangle 3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7206" name="Rectangle 3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7207" name="Rectangle 3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7202" name="Group 39"/>
              <p:cNvGrpSpPr>
                <a:grpSpLocks/>
              </p:cNvGrpSpPr>
              <p:nvPr/>
            </p:nvGrpSpPr>
            <p:grpSpPr bwMode="auto">
              <a:xfrm>
                <a:off x="4822" y="3171"/>
                <a:ext cx="197" cy="158"/>
                <a:chOff x="4822" y="3171"/>
                <a:chExt cx="197" cy="158"/>
              </a:xfrm>
            </p:grpSpPr>
            <p:sp>
              <p:nvSpPr>
                <p:cNvPr id="7203" name="Freeform 4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7204" name="Freeform 4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7182" name="Group 42"/>
            <p:cNvGrpSpPr>
              <a:grpSpLocks/>
            </p:cNvGrpSpPr>
            <p:nvPr/>
          </p:nvGrpSpPr>
          <p:grpSpPr bwMode="auto">
            <a:xfrm>
              <a:off x="2544" y="3017"/>
              <a:ext cx="698" cy="936"/>
              <a:chOff x="2544" y="3017"/>
              <a:chExt cx="698" cy="936"/>
            </a:xfrm>
          </p:grpSpPr>
          <p:sp>
            <p:nvSpPr>
              <p:cNvPr id="7195" name="Text Box 43"/>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7196" name="Group 44"/>
              <p:cNvGrpSpPr>
                <a:grpSpLocks/>
              </p:cNvGrpSpPr>
              <p:nvPr/>
            </p:nvGrpSpPr>
            <p:grpSpPr bwMode="auto">
              <a:xfrm>
                <a:off x="2544" y="3017"/>
                <a:ext cx="681" cy="679"/>
                <a:chOff x="2544" y="3017"/>
                <a:chExt cx="681" cy="679"/>
              </a:xfrm>
            </p:grpSpPr>
            <p:sp>
              <p:nvSpPr>
                <p:cNvPr id="7197" name="AutoShape 45"/>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98" name="Group 46"/>
                <p:cNvGrpSpPr>
                  <a:grpSpLocks/>
                </p:cNvGrpSpPr>
                <p:nvPr/>
              </p:nvGrpSpPr>
              <p:grpSpPr bwMode="auto">
                <a:xfrm>
                  <a:off x="2697" y="3120"/>
                  <a:ext cx="375" cy="497"/>
                  <a:chOff x="2712" y="3093"/>
                  <a:chExt cx="375" cy="497"/>
                </a:xfrm>
              </p:grpSpPr>
              <p:sp>
                <p:nvSpPr>
                  <p:cNvPr id="7199" name="Freeform 47"/>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00" name="Freeform 48"/>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183" name="Group 49"/>
            <p:cNvGrpSpPr>
              <a:grpSpLocks/>
            </p:cNvGrpSpPr>
            <p:nvPr/>
          </p:nvGrpSpPr>
          <p:grpSpPr bwMode="auto">
            <a:xfrm>
              <a:off x="454" y="3024"/>
              <a:ext cx="889" cy="931"/>
              <a:chOff x="454" y="3024"/>
              <a:chExt cx="889" cy="931"/>
            </a:xfrm>
          </p:grpSpPr>
          <p:sp>
            <p:nvSpPr>
              <p:cNvPr id="7184" name="Text Box 50"/>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7185" name="Group 51"/>
              <p:cNvGrpSpPr>
                <a:grpSpLocks/>
              </p:cNvGrpSpPr>
              <p:nvPr/>
            </p:nvGrpSpPr>
            <p:grpSpPr bwMode="auto">
              <a:xfrm>
                <a:off x="567" y="3024"/>
                <a:ext cx="681" cy="679"/>
                <a:chOff x="1440" y="3024"/>
                <a:chExt cx="681" cy="679"/>
              </a:xfrm>
            </p:grpSpPr>
            <p:sp>
              <p:nvSpPr>
                <p:cNvPr id="7186" name="AutoShape 52"/>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187" name="Group 53"/>
                <p:cNvGrpSpPr>
                  <a:grpSpLocks/>
                </p:cNvGrpSpPr>
                <p:nvPr/>
              </p:nvGrpSpPr>
              <p:grpSpPr bwMode="auto">
                <a:xfrm>
                  <a:off x="1505" y="3103"/>
                  <a:ext cx="559" cy="545"/>
                  <a:chOff x="625" y="3069"/>
                  <a:chExt cx="559" cy="545"/>
                </a:xfrm>
              </p:grpSpPr>
              <p:grpSp>
                <p:nvGrpSpPr>
                  <p:cNvPr id="7188" name="Group 54"/>
                  <p:cNvGrpSpPr>
                    <a:grpSpLocks/>
                  </p:cNvGrpSpPr>
                  <p:nvPr/>
                </p:nvGrpSpPr>
                <p:grpSpPr bwMode="auto">
                  <a:xfrm>
                    <a:off x="625" y="3075"/>
                    <a:ext cx="209" cy="539"/>
                    <a:chOff x="625" y="3075"/>
                    <a:chExt cx="209" cy="539"/>
                  </a:xfrm>
                </p:grpSpPr>
                <p:sp>
                  <p:nvSpPr>
                    <p:cNvPr id="7193" name="Freeform 55"/>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194" name="Oval 56"/>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7189" name="Group 57"/>
                  <p:cNvGrpSpPr>
                    <a:grpSpLocks/>
                  </p:cNvGrpSpPr>
                  <p:nvPr/>
                </p:nvGrpSpPr>
                <p:grpSpPr bwMode="auto">
                  <a:xfrm>
                    <a:off x="934" y="3075"/>
                    <a:ext cx="250" cy="538"/>
                    <a:chOff x="934" y="3075"/>
                    <a:chExt cx="250" cy="538"/>
                  </a:xfrm>
                </p:grpSpPr>
                <p:sp>
                  <p:nvSpPr>
                    <p:cNvPr id="7191" name="Freeform 58"/>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192" name="Oval 59"/>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7190" name="Rectangle 60"/>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14"/>
          <p:cNvSpPr>
            <a:spLocks noGrp="1" noChangeArrowheads="1"/>
          </p:cNvSpPr>
          <p:nvPr>
            <p:ph idx="1"/>
          </p:nvPr>
        </p:nvSpPr>
        <p:spPr/>
        <p:txBody>
          <a:bodyPr/>
          <a:lstStyle/>
          <a:p>
            <a:r>
              <a:rPr lang="en-US" dirty="0" smtClean="0"/>
              <a:t>Introduction to Material Requirements Planning (MRP) and Capacity Requirements Planning (CRP)</a:t>
            </a:r>
          </a:p>
          <a:p>
            <a:r>
              <a:rPr lang="en-US" dirty="0" smtClean="0"/>
              <a:t>Business Considerations</a:t>
            </a:r>
          </a:p>
          <a:p>
            <a:r>
              <a:rPr lang="en-US" dirty="0" smtClean="0"/>
              <a:t>Set up MRP and CRP</a:t>
            </a:r>
          </a:p>
          <a:p>
            <a:r>
              <a:rPr lang="en-US" dirty="0" smtClean="0"/>
              <a:t>Use MRP and CRP</a:t>
            </a:r>
          </a:p>
          <a:p>
            <a:endParaRPr lang="en-US" dirty="0" smtClean="0"/>
          </a:p>
        </p:txBody>
      </p:sp>
      <p:sp>
        <p:nvSpPr>
          <p:cNvPr id="8196" name="Rectangle 15"/>
          <p:cNvSpPr>
            <a:spLocks noGrp="1" noChangeArrowheads="1"/>
          </p:cNvSpPr>
          <p:nvPr>
            <p:ph type="title"/>
          </p:nvPr>
        </p:nvSpPr>
        <p:spPr/>
        <p:txBody>
          <a:bodyPr/>
          <a:lstStyle/>
          <a:p>
            <a:r>
              <a:rPr lang="en-US" dirty="0" smtClean="0"/>
              <a:t>Course Overview</a:t>
            </a:r>
          </a:p>
        </p:txBody>
      </p:sp>
      <p:sp>
        <p:nvSpPr>
          <p:cNvPr id="8194" name="Footer Placeholder 3"/>
          <p:cNvSpPr>
            <a:spLocks noGrp="1"/>
          </p:cNvSpPr>
          <p:nvPr>
            <p:ph type="ftr" sz="quarter" idx="10"/>
          </p:nvPr>
        </p:nvSpPr>
        <p:spPr/>
        <p:txBody>
          <a:bodyPr/>
          <a:lstStyle/>
          <a:p>
            <a:r>
              <a:rPr lang="en-US" smtClean="0"/>
              <a:t>MRP-IN-040</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p:cNvSpPr>
            <a:spLocks noGrp="1"/>
          </p:cNvSpPr>
          <p:nvPr>
            <p:ph type="title"/>
          </p:nvPr>
        </p:nvSpPr>
        <p:spPr/>
        <p:txBody>
          <a:bodyPr/>
          <a:lstStyle/>
          <a:p>
            <a:r>
              <a:rPr lang="en-US" smtClean="0"/>
              <a:t>Planning and Scheduling Overview</a:t>
            </a:r>
            <a:endParaRPr lang="en-US" dirty="0"/>
          </a:p>
        </p:txBody>
      </p:sp>
      <p:sp>
        <p:nvSpPr>
          <p:cNvPr id="9218" name="Footer Placeholder 1"/>
          <p:cNvSpPr>
            <a:spLocks noGrp="1"/>
          </p:cNvSpPr>
          <p:nvPr>
            <p:ph type="ftr" sz="quarter" idx="10"/>
          </p:nvPr>
        </p:nvSpPr>
        <p:spPr/>
        <p:txBody>
          <a:bodyPr/>
          <a:lstStyle/>
          <a:p>
            <a:r>
              <a:rPr lang="en-US" smtClean="0"/>
              <a:t>MRP-IN-050</a:t>
            </a:r>
          </a:p>
        </p:txBody>
      </p:sp>
      <p:sp>
        <p:nvSpPr>
          <p:cNvPr id="167939" name="Rectangle 3"/>
          <p:cNvSpPr>
            <a:spLocks noChangeArrowheads="1"/>
          </p:cNvSpPr>
          <p:nvPr/>
        </p:nvSpPr>
        <p:spPr bwMode="auto">
          <a:xfrm>
            <a:off x="425307" y="1197980"/>
            <a:ext cx="8307388" cy="4556125"/>
          </a:xfrm>
          <a:prstGeom prst="rect">
            <a:avLst/>
          </a:prstGeom>
          <a:solidFill>
            <a:srgbClr val="FFFFFF"/>
          </a:solidFill>
          <a:ln w="19050">
            <a:solidFill>
              <a:srgbClr val="FF3300"/>
            </a:solidFill>
            <a:miter lim="800000"/>
            <a:headEnd/>
            <a:tailEnd/>
          </a:ln>
        </p:spPr>
        <p:txBody>
          <a:bodyPr wrap="none" lIns="37163" tIns="18255" rIns="37163" bIns="18255">
            <a:spAutoFit/>
          </a:bodyPr>
          <a:lstStyle/>
          <a:p>
            <a:endParaRPr lang="en-US"/>
          </a:p>
        </p:txBody>
      </p:sp>
      <p:sp>
        <p:nvSpPr>
          <p:cNvPr id="9220" name="Line 4"/>
          <p:cNvSpPr>
            <a:spLocks noChangeShapeType="1"/>
          </p:cNvSpPr>
          <p:nvPr/>
        </p:nvSpPr>
        <p:spPr bwMode="auto">
          <a:xfrm>
            <a:off x="3235182" y="1207505"/>
            <a:ext cx="0" cy="1406525"/>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21" name="Rectangle 5"/>
          <p:cNvSpPr>
            <a:spLocks noChangeArrowheads="1"/>
          </p:cNvSpPr>
          <p:nvPr/>
        </p:nvSpPr>
        <p:spPr bwMode="auto">
          <a:xfrm>
            <a:off x="1274620" y="1424992"/>
            <a:ext cx="1125537"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Activity</a:t>
            </a:r>
          </a:p>
        </p:txBody>
      </p:sp>
      <p:sp>
        <p:nvSpPr>
          <p:cNvPr id="9222" name="Rectangle 6"/>
          <p:cNvSpPr>
            <a:spLocks noChangeArrowheads="1"/>
          </p:cNvSpPr>
          <p:nvPr/>
        </p:nvSpPr>
        <p:spPr bwMode="auto">
          <a:xfrm>
            <a:off x="3844782" y="1424992"/>
            <a:ext cx="1482725" cy="298450"/>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Personnel</a:t>
            </a:r>
            <a:endParaRPr lang="en-US" sz="2600" b="1">
              <a:latin typeface="Arial" charset="0"/>
            </a:endParaRPr>
          </a:p>
        </p:txBody>
      </p:sp>
      <p:sp>
        <p:nvSpPr>
          <p:cNvPr id="9223" name="Rectangle 7"/>
          <p:cNvSpPr>
            <a:spLocks noChangeArrowheads="1"/>
          </p:cNvSpPr>
          <p:nvPr/>
        </p:nvSpPr>
        <p:spPr bwMode="auto">
          <a:xfrm>
            <a:off x="6164120" y="1328155"/>
            <a:ext cx="2470150" cy="561975"/>
          </a:xfrm>
          <a:prstGeom prst="rect">
            <a:avLst/>
          </a:prstGeom>
          <a:noFill/>
          <a:ln w="12700">
            <a:noFill/>
            <a:miter lim="800000"/>
            <a:headEnd/>
            <a:tailEnd/>
          </a:ln>
        </p:spPr>
        <p:txBody>
          <a:bodyPr wrap="none" lIns="37163" tIns="18255" rIns="37163" bIns="18255">
            <a:spAutoFit/>
          </a:bodyPr>
          <a:lstStyle/>
          <a:p>
            <a:pPr defTabSz="865188" eaLnBrk="0" hangingPunct="0">
              <a:lnSpc>
                <a:spcPct val="75000"/>
              </a:lnSpc>
            </a:pPr>
            <a:r>
              <a:rPr lang="en-US" sz="2300" b="1">
                <a:solidFill>
                  <a:srgbClr val="FF3300"/>
                </a:solidFill>
                <a:latin typeface="Arial" charset="0"/>
              </a:rPr>
              <a:t>Planning Horizon</a:t>
            </a:r>
          </a:p>
          <a:p>
            <a:pPr defTabSz="865188" eaLnBrk="0" hangingPunct="0">
              <a:lnSpc>
                <a:spcPct val="75000"/>
              </a:lnSpc>
            </a:pPr>
            <a:endParaRPr lang="en-US" sz="800" b="1">
              <a:solidFill>
                <a:srgbClr val="FF3300"/>
              </a:solidFill>
              <a:latin typeface="Arial" charset="0"/>
            </a:endParaRPr>
          </a:p>
          <a:p>
            <a:pPr defTabSz="865188" eaLnBrk="0" hangingPunct="0">
              <a:lnSpc>
                <a:spcPct val="75000"/>
              </a:lnSpc>
            </a:pPr>
            <a:r>
              <a:rPr lang="en-US" sz="1500" b="1">
                <a:solidFill>
                  <a:srgbClr val="FF3300"/>
                </a:solidFill>
                <a:latin typeface="Arial" charset="0"/>
              </a:rPr>
              <a:t>(varies with industry)</a:t>
            </a:r>
            <a:endParaRPr lang="en-US" sz="2300" b="1">
              <a:solidFill>
                <a:srgbClr val="FF3300"/>
              </a:solidFill>
              <a:latin typeface="Arial" charset="0"/>
            </a:endParaRPr>
          </a:p>
        </p:txBody>
      </p:sp>
      <p:sp>
        <p:nvSpPr>
          <p:cNvPr id="9224" name="Rectangle 8"/>
          <p:cNvSpPr>
            <a:spLocks noChangeArrowheads="1"/>
          </p:cNvSpPr>
          <p:nvPr/>
        </p:nvSpPr>
        <p:spPr bwMode="auto">
          <a:xfrm>
            <a:off x="822182" y="2175880"/>
            <a:ext cx="203676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Strategic Planning</a:t>
            </a:r>
            <a:endParaRPr lang="en-US" sz="1900">
              <a:solidFill>
                <a:schemeClr val="accent2"/>
              </a:solidFill>
              <a:latin typeface="Arial" charset="0"/>
            </a:endParaRPr>
          </a:p>
        </p:txBody>
      </p:sp>
      <p:sp>
        <p:nvSpPr>
          <p:cNvPr id="9225" name="Rectangle 9"/>
          <p:cNvSpPr>
            <a:spLocks noChangeArrowheads="1"/>
          </p:cNvSpPr>
          <p:nvPr/>
        </p:nvSpPr>
        <p:spPr bwMode="auto">
          <a:xfrm>
            <a:off x="3412982" y="2175880"/>
            <a:ext cx="2335213"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CEO, CFO, VPs, etc.</a:t>
            </a:r>
          </a:p>
        </p:txBody>
      </p:sp>
      <p:sp>
        <p:nvSpPr>
          <p:cNvPr id="9226" name="Rectangle 10"/>
          <p:cNvSpPr>
            <a:spLocks noChangeArrowheads="1"/>
          </p:cNvSpPr>
          <p:nvPr/>
        </p:nvSpPr>
        <p:spPr bwMode="auto">
          <a:xfrm>
            <a:off x="6856270" y="2175880"/>
            <a:ext cx="1082675" cy="323850"/>
          </a:xfrm>
          <a:prstGeom prst="rect">
            <a:avLst/>
          </a:prstGeom>
          <a:noFill/>
          <a:ln w="12700">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3-5 years</a:t>
            </a:r>
            <a:endParaRPr lang="en-US" sz="1900">
              <a:solidFill>
                <a:schemeClr val="accent2"/>
              </a:solidFill>
              <a:latin typeface="Arial" charset="0"/>
            </a:endParaRPr>
          </a:p>
        </p:txBody>
      </p:sp>
      <p:sp>
        <p:nvSpPr>
          <p:cNvPr id="9227" name="Line 11"/>
          <p:cNvSpPr>
            <a:spLocks noChangeShapeType="1"/>
          </p:cNvSpPr>
          <p:nvPr/>
        </p:nvSpPr>
        <p:spPr bwMode="auto">
          <a:xfrm>
            <a:off x="450707" y="2009192"/>
            <a:ext cx="8272463" cy="0"/>
          </a:xfrm>
          <a:prstGeom prst="line">
            <a:avLst/>
          </a:prstGeom>
          <a:noFill/>
          <a:ln w="19050">
            <a:solidFill>
              <a:srgbClr val="FF0000"/>
            </a:solidFill>
            <a:round/>
            <a:headEnd/>
            <a:tailEnd/>
          </a:ln>
        </p:spPr>
        <p:txBody>
          <a:bodyPr wrap="none" lIns="37163" tIns="18255" rIns="37163" bIns="18255">
            <a:spAutoFit/>
          </a:bodyPr>
          <a:lstStyle/>
          <a:p>
            <a:endParaRPr lang="en-US"/>
          </a:p>
        </p:txBody>
      </p:sp>
      <p:sp>
        <p:nvSpPr>
          <p:cNvPr id="9228" name="Text Box 12"/>
          <p:cNvSpPr txBox="1">
            <a:spLocks noChangeArrowheads="1"/>
          </p:cNvSpPr>
          <p:nvPr/>
        </p:nvSpPr>
        <p:spPr bwMode="auto">
          <a:xfrm>
            <a:off x="617395" y="3210930"/>
            <a:ext cx="244157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Product Line Planning</a:t>
            </a:r>
          </a:p>
        </p:txBody>
      </p:sp>
      <p:sp>
        <p:nvSpPr>
          <p:cNvPr id="9229" name="Text Box 13"/>
          <p:cNvSpPr txBox="1">
            <a:spLocks noChangeArrowheads="1"/>
          </p:cNvSpPr>
          <p:nvPr/>
        </p:nvSpPr>
        <p:spPr bwMode="auto">
          <a:xfrm>
            <a:off x="511032" y="3996742"/>
            <a:ext cx="2660650" cy="612775"/>
          </a:xfrm>
          <a:prstGeom prst="rect">
            <a:avLst/>
          </a:prstGeom>
          <a:noFill/>
          <a:ln w="9525">
            <a:noFill/>
            <a:miter lim="800000"/>
            <a:headEnd/>
            <a:tailEnd/>
          </a:ln>
        </p:spPr>
        <p:txBody>
          <a:bodyPr lIns="37163" tIns="18255" rIns="37163" bIns="18255">
            <a:spAutoFit/>
          </a:bodyPr>
          <a:lstStyle/>
          <a:p>
            <a:pPr defTabSz="865188" eaLnBrk="0" hangingPunct="0"/>
            <a:r>
              <a:rPr lang="en-US" sz="1900">
                <a:solidFill>
                  <a:srgbClr val="FF3300"/>
                </a:solidFill>
                <a:latin typeface="Arial" charset="0"/>
              </a:rPr>
              <a:t>Forecasting, Master Scheduling, and RCCP </a:t>
            </a:r>
          </a:p>
        </p:txBody>
      </p:sp>
      <p:sp>
        <p:nvSpPr>
          <p:cNvPr id="9230" name="Text Box 14"/>
          <p:cNvSpPr txBox="1">
            <a:spLocks noChangeArrowheads="1"/>
          </p:cNvSpPr>
          <p:nvPr/>
        </p:nvSpPr>
        <p:spPr bwMode="auto">
          <a:xfrm>
            <a:off x="974582" y="4941305"/>
            <a:ext cx="1724025"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MRP and CRP </a:t>
            </a:r>
          </a:p>
        </p:txBody>
      </p:sp>
      <p:sp>
        <p:nvSpPr>
          <p:cNvPr id="9231" name="Text Box 15"/>
          <p:cNvSpPr txBox="1">
            <a:spLocks noChangeArrowheads="1"/>
          </p:cNvSpPr>
          <p:nvPr/>
        </p:nvSpPr>
        <p:spPr bwMode="auto">
          <a:xfrm>
            <a:off x="3700320" y="3139492"/>
            <a:ext cx="1768475"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 Senior VPs,</a:t>
            </a:r>
          </a:p>
          <a:p>
            <a:pPr defTabSz="865188" eaLnBrk="0" hangingPunct="0"/>
            <a:r>
              <a:rPr lang="en-US" sz="1900">
                <a:solidFill>
                  <a:srgbClr val="FF3300"/>
                </a:solidFill>
                <a:latin typeface="Arial" charset="0"/>
              </a:rPr>
              <a:t>Plant Managers</a:t>
            </a:r>
            <a:endParaRPr lang="en-US" sz="2300">
              <a:solidFill>
                <a:srgbClr val="FF3300"/>
              </a:solidFill>
              <a:latin typeface="Arial" charset="0"/>
            </a:endParaRPr>
          </a:p>
        </p:txBody>
      </p:sp>
      <p:sp>
        <p:nvSpPr>
          <p:cNvPr id="9232" name="Text Box 16"/>
          <p:cNvSpPr txBox="1">
            <a:spLocks noChangeArrowheads="1"/>
          </p:cNvSpPr>
          <p:nvPr/>
        </p:nvSpPr>
        <p:spPr bwMode="auto">
          <a:xfrm>
            <a:off x="3539982" y="4068180"/>
            <a:ext cx="2090738"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Master Schedulers</a:t>
            </a:r>
            <a:endParaRPr lang="en-US" sz="2300">
              <a:solidFill>
                <a:srgbClr val="FF3300"/>
              </a:solidFill>
              <a:latin typeface="Arial" charset="0"/>
            </a:endParaRPr>
          </a:p>
        </p:txBody>
      </p:sp>
      <p:sp>
        <p:nvSpPr>
          <p:cNvPr id="9233" name="Text Box 17"/>
          <p:cNvSpPr txBox="1">
            <a:spLocks noChangeArrowheads="1"/>
          </p:cNvSpPr>
          <p:nvPr/>
        </p:nvSpPr>
        <p:spPr bwMode="auto">
          <a:xfrm>
            <a:off x="3379645" y="4869867"/>
            <a:ext cx="240188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Planners,</a:t>
            </a:r>
          </a:p>
          <a:p>
            <a:pPr defTabSz="865188" eaLnBrk="0" hangingPunct="0"/>
            <a:r>
              <a:rPr lang="en-US" sz="1900">
                <a:solidFill>
                  <a:srgbClr val="43699C"/>
                </a:solidFill>
                <a:latin typeface="Arial" charset="0"/>
              </a:rPr>
              <a:t>Shop Floor Managers</a:t>
            </a:r>
            <a:endParaRPr lang="en-US" sz="2300">
              <a:solidFill>
                <a:srgbClr val="43699C"/>
              </a:solidFill>
              <a:latin typeface="Arial" charset="0"/>
            </a:endParaRPr>
          </a:p>
        </p:txBody>
      </p:sp>
      <p:sp>
        <p:nvSpPr>
          <p:cNvPr id="9234" name="Text Box 18"/>
          <p:cNvSpPr txBox="1">
            <a:spLocks noChangeArrowheads="1"/>
          </p:cNvSpPr>
          <p:nvPr/>
        </p:nvSpPr>
        <p:spPr bwMode="auto">
          <a:xfrm>
            <a:off x="6345095" y="3210930"/>
            <a:ext cx="2103437" cy="612775"/>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Varies</a:t>
            </a:r>
          </a:p>
          <a:p>
            <a:pPr defTabSz="865188" eaLnBrk="0" hangingPunct="0"/>
            <a:r>
              <a:rPr lang="en-US" sz="1900">
                <a:solidFill>
                  <a:srgbClr val="FF3300"/>
                </a:solidFill>
                <a:latin typeface="Arial" charset="0"/>
              </a:rPr>
              <a:t>(1 Month is typical)</a:t>
            </a:r>
          </a:p>
        </p:txBody>
      </p:sp>
      <p:sp>
        <p:nvSpPr>
          <p:cNvPr id="9235" name="Text Box 19"/>
          <p:cNvSpPr txBox="1">
            <a:spLocks noChangeArrowheads="1"/>
          </p:cNvSpPr>
          <p:nvPr/>
        </p:nvSpPr>
        <p:spPr bwMode="auto">
          <a:xfrm>
            <a:off x="6157770" y="406818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FF3300"/>
                </a:solidFill>
                <a:latin typeface="Arial" charset="0"/>
              </a:rPr>
              <a:t>Cumulative Lead Time</a:t>
            </a:r>
            <a:endParaRPr lang="en-US" sz="2300">
              <a:solidFill>
                <a:srgbClr val="FF3300"/>
              </a:solidFill>
              <a:latin typeface="Arial" charset="0"/>
            </a:endParaRPr>
          </a:p>
        </p:txBody>
      </p:sp>
      <p:sp>
        <p:nvSpPr>
          <p:cNvPr id="9236" name="Text Box 20"/>
          <p:cNvSpPr txBox="1">
            <a:spLocks noChangeArrowheads="1"/>
          </p:cNvSpPr>
          <p:nvPr/>
        </p:nvSpPr>
        <p:spPr bwMode="auto">
          <a:xfrm>
            <a:off x="6157770" y="4925430"/>
            <a:ext cx="2495550" cy="323850"/>
          </a:xfrm>
          <a:prstGeom prst="rect">
            <a:avLst/>
          </a:prstGeom>
          <a:noFill/>
          <a:ln w="9525">
            <a:noFill/>
            <a:miter lim="800000"/>
            <a:headEnd/>
            <a:tailEnd/>
          </a:ln>
        </p:spPr>
        <p:txBody>
          <a:bodyPr wrap="none" lIns="37163" tIns="18255" rIns="37163" bIns="18255">
            <a:spAutoFit/>
          </a:bodyPr>
          <a:lstStyle/>
          <a:p>
            <a:pPr defTabSz="865188" eaLnBrk="0" hangingPunct="0"/>
            <a:r>
              <a:rPr lang="en-US" sz="1900">
                <a:solidFill>
                  <a:srgbClr val="43699C"/>
                </a:solidFill>
                <a:latin typeface="Arial" charset="0"/>
              </a:rPr>
              <a:t>Cumulative Lead Time</a:t>
            </a:r>
          </a:p>
        </p:txBody>
      </p:sp>
      <p:sp>
        <p:nvSpPr>
          <p:cNvPr id="9237" name="Rectangle 21"/>
          <p:cNvSpPr>
            <a:spLocks noChangeArrowheads="1"/>
          </p:cNvSpPr>
          <p:nvPr/>
        </p:nvSpPr>
        <p:spPr bwMode="auto">
          <a:xfrm>
            <a:off x="2912920" y="2804530"/>
            <a:ext cx="3332162" cy="233362"/>
          </a:xfrm>
          <a:prstGeom prst="rect">
            <a:avLst/>
          </a:prstGeom>
          <a:solidFill>
            <a:schemeClr val="bg1"/>
          </a:solidFill>
          <a:ln w="12700">
            <a:noFill/>
            <a:miter lim="800000"/>
            <a:headEnd/>
            <a:tailEnd/>
          </a:ln>
        </p:spPr>
        <p:txBody>
          <a:bodyPr wrap="none" lIns="37163" tIns="18255" rIns="37163" bIns="18255">
            <a:spAutoFit/>
          </a:bodyPr>
          <a:lstStyle/>
          <a:p>
            <a:pPr defTabSz="865188" eaLnBrk="0" hangingPunct="0"/>
            <a:r>
              <a:rPr lang="en-US" sz="1300">
                <a:solidFill>
                  <a:srgbClr val="FF3300"/>
                </a:solidFill>
                <a:latin typeface="Arial" charset="0"/>
              </a:rPr>
              <a:t> </a:t>
            </a:r>
            <a:r>
              <a:rPr lang="en-US" sz="1300" b="1">
                <a:solidFill>
                  <a:srgbClr val="FF3300"/>
                </a:solidFill>
                <a:latin typeface="Arial" charset="0"/>
              </a:rPr>
              <a:t>MFG/PRO Planning and Control Modules</a:t>
            </a:r>
            <a:endParaRPr lang="en-US" sz="900">
              <a:solidFill>
                <a:srgbClr val="FF3300"/>
              </a:solidFill>
              <a:latin typeface="Arial" charset="0"/>
            </a:endParaRPr>
          </a:p>
        </p:txBody>
      </p:sp>
      <p:sp>
        <p:nvSpPr>
          <p:cNvPr id="9238" name="Line 22"/>
          <p:cNvSpPr>
            <a:spLocks noChangeShapeType="1"/>
          </p:cNvSpPr>
          <p:nvPr/>
        </p:nvSpPr>
        <p:spPr bwMode="auto">
          <a:xfrm>
            <a:off x="442770" y="2634667"/>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39" name="Line 23"/>
          <p:cNvSpPr>
            <a:spLocks noChangeShapeType="1"/>
          </p:cNvSpPr>
          <p:nvPr/>
        </p:nvSpPr>
        <p:spPr bwMode="auto">
          <a:xfrm>
            <a:off x="442770" y="3880855"/>
            <a:ext cx="8272462" cy="0"/>
          </a:xfrm>
          <a:prstGeom prst="line">
            <a:avLst/>
          </a:prstGeom>
          <a:noFill/>
          <a:ln w="19050">
            <a:solidFill>
              <a:srgbClr val="FF3300"/>
            </a:solidFill>
            <a:round/>
            <a:headEnd/>
            <a:tailEnd/>
          </a:ln>
        </p:spPr>
        <p:txBody>
          <a:bodyPr wrap="none" lIns="37163" tIns="18255" rIns="37163" bIns="18255">
            <a:spAutoFit/>
          </a:bodyPr>
          <a:lstStyle/>
          <a:p>
            <a:endParaRPr lang="en-US"/>
          </a:p>
        </p:txBody>
      </p:sp>
      <p:sp>
        <p:nvSpPr>
          <p:cNvPr id="9240" name="Line 24"/>
          <p:cNvSpPr>
            <a:spLocks noChangeShapeType="1"/>
          </p:cNvSpPr>
          <p:nvPr/>
        </p:nvSpPr>
        <p:spPr bwMode="auto">
          <a:xfrm>
            <a:off x="428482" y="4809542"/>
            <a:ext cx="830580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1" name="Line 25"/>
          <p:cNvSpPr>
            <a:spLocks noChangeShapeType="1"/>
          </p:cNvSpPr>
          <p:nvPr/>
        </p:nvSpPr>
        <p:spPr bwMode="auto">
          <a:xfrm>
            <a:off x="3235182"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2" name="Line 26"/>
          <p:cNvSpPr>
            <a:spLocks noChangeShapeType="1"/>
          </p:cNvSpPr>
          <p:nvPr/>
        </p:nvSpPr>
        <p:spPr bwMode="auto">
          <a:xfrm>
            <a:off x="6065695" y="3160130"/>
            <a:ext cx="0" cy="1631950"/>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3" name="Line 27"/>
          <p:cNvSpPr>
            <a:spLocks noChangeShapeType="1"/>
          </p:cNvSpPr>
          <p:nvPr/>
        </p:nvSpPr>
        <p:spPr bwMode="auto">
          <a:xfrm>
            <a:off x="6065695" y="1183692"/>
            <a:ext cx="0" cy="1446213"/>
          </a:xfrm>
          <a:prstGeom prst="line">
            <a:avLst/>
          </a:prstGeom>
          <a:noFill/>
          <a:ln w="19050">
            <a:solidFill>
              <a:srgbClr val="FF3300"/>
            </a:solidFill>
            <a:round/>
            <a:headEnd/>
            <a:tailEnd/>
          </a:ln>
        </p:spPr>
        <p:txBody>
          <a:bodyPr lIns="37163" tIns="18255" rIns="37163" bIns="18255">
            <a:spAutoFit/>
          </a:bodyPr>
          <a:lstStyle/>
          <a:p>
            <a:endParaRPr lang="en-US"/>
          </a:p>
        </p:txBody>
      </p:sp>
      <p:sp>
        <p:nvSpPr>
          <p:cNvPr id="9244" name="Line 28"/>
          <p:cNvSpPr>
            <a:spLocks noChangeShapeType="1"/>
          </p:cNvSpPr>
          <p:nvPr/>
        </p:nvSpPr>
        <p:spPr bwMode="auto">
          <a:xfrm>
            <a:off x="3235182" y="4817480"/>
            <a:ext cx="0" cy="931862"/>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5" name="Line 29"/>
          <p:cNvSpPr>
            <a:spLocks noChangeShapeType="1"/>
          </p:cNvSpPr>
          <p:nvPr/>
        </p:nvSpPr>
        <p:spPr bwMode="auto">
          <a:xfrm>
            <a:off x="6065695" y="4817480"/>
            <a:ext cx="0" cy="92710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6" name="Line 30"/>
          <p:cNvSpPr>
            <a:spLocks noChangeShapeType="1"/>
          </p:cNvSpPr>
          <p:nvPr/>
        </p:nvSpPr>
        <p:spPr bwMode="auto">
          <a:xfrm>
            <a:off x="414195" y="5755692"/>
            <a:ext cx="8324850" cy="0"/>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7" name="Line 31"/>
          <p:cNvSpPr>
            <a:spLocks noChangeShapeType="1"/>
          </p:cNvSpPr>
          <p:nvPr/>
        </p:nvSpPr>
        <p:spPr bwMode="auto">
          <a:xfrm>
            <a:off x="425307" y="4807955"/>
            <a:ext cx="0" cy="941387"/>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8" name="Line 32"/>
          <p:cNvSpPr>
            <a:spLocks noChangeShapeType="1"/>
          </p:cNvSpPr>
          <p:nvPr/>
        </p:nvSpPr>
        <p:spPr bwMode="auto">
          <a:xfrm>
            <a:off x="8732695" y="4812717"/>
            <a:ext cx="0" cy="931863"/>
          </a:xfrm>
          <a:prstGeom prst="line">
            <a:avLst/>
          </a:prstGeom>
          <a:noFill/>
          <a:ln w="19050">
            <a:solidFill>
              <a:srgbClr val="43699C"/>
            </a:solidFill>
            <a:round/>
            <a:headEnd/>
            <a:tailEnd/>
          </a:ln>
        </p:spPr>
        <p:txBody>
          <a:bodyPr lIns="37163" tIns="18255" rIns="37163" bIns="18255">
            <a:spAutoFit/>
          </a:bodyPr>
          <a:lstStyle/>
          <a:p>
            <a:endParaRPr lang="en-US"/>
          </a:p>
        </p:txBody>
      </p:sp>
      <p:sp>
        <p:nvSpPr>
          <p:cNvPr id="9249" name="AutoShape 33"/>
          <p:cNvSpPr>
            <a:spLocks noChangeArrowheads="1"/>
          </p:cNvSpPr>
          <p:nvPr/>
        </p:nvSpPr>
        <p:spPr bwMode="auto">
          <a:xfrm>
            <a:off x="60182"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
        <p:nvSpPr>
          <p:cNvPr id="9251" name="AutoShape 39"/>
          <p:cNvSpPr>
            <a:spLocks noChangeArrowheads="1"/>
          </p:cNvSpPr>
          <p:nvPr/>
        </p:nvSpPr>
        <p:spPr bwMode="auto">
          <a:xfrm rot="10800000">
            <a:off x="8750157" y="5077830"/>
            <a:ext cx="347663" cy="479425"/>
          </a:xfrm>
          <a:prstGeom prst="rightArrow">
            <a:avLst>
              <a:gd name="adj1" fmla="val 59278"/>
              <a:gd name="adj2" fmla="val 51611"/>
            </a:avLst>
          </a:prstGeom>
          <a:solidFill>
            <a:srgbClr val="43699C"/>
          </a:solidFill>
          <a:ln w="38100">
            <a:no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67939"/>
                                        </p:tgtEl>
                                        <p:attrNameLst>
                                          <p:attrName>style.visibility</p:attrName>
                                        </p:attrNameLst>
                                      </p:cBhvr>
                                      <p:to>
                                        <p:strVal val="visible"/>
                                      </p:to>
                                    </p:set>
                                    <p:animEffect transition="in" filter="box(in)">
                                      <p:cBhvr>
                                        <p:cTn id="7" dur="500"/>
                                        <p:tgtEl>
                                          <p:spTgt spid="1679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9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smtClean="0"/>
              <a:t>Planning and Scheduling Phases</a:t>
            </a:r>
            <a:endParaRPr lang="en-US" dirty="0"/>
          </a:p>
        </p:txBody>
      </p:sp>
      <p:sp>
        <p:nvSpPr>
          <p:cNvPr id="10242" name="Footer Placeholder 1"/>
          <p:cNvSpPr>
            <a:spLocks noGrp="1"/>
          </p:cNvSpPr>
          <p:nvPr>
            <p:ph type="ftr" sz="quarter" idx="10"/>
          </p:nvPr>
        </p:nvSpPr>
        <p:spPr/>
        <p:txBody>
          <a:bodyPr/>
          <a:lstStyle/>
          <a:p>
            <a:r>
              <a:rPr lang="en-US" smtClean="0"/>
              <a:t>MRP-IN-060</a:t>
            </a:r>
          </a:p>
        </p:txBody>
      </p:sp>
      <p:sp>
        <p:nvSpPr>
          <p:cNvPr id="10243" name="Rectangle 4"/>
          <p:cNvSpPr>
            <a:spLocks noChangeArrowheads="1"/>
          </p:cNvSpPr>
          <p:nvPr/>
        </p:nvSpPr>
        <p:spPr bwMode="auto">
          <a:xfrm>
            <a:off x="5945188" y="1234932"/>
            <a:ext cx="2757487" cy="4776787"/>
          </a:xfrm>
          <a:prstGeom prst="rect">
            <a:avLst/>
          </a:prstGeom>
          <a:solidFill>
            <a:srgbClr val="DDDDDD"/>
          </a:solidFill>
          <a:ln w="25400">
            <a:solidFill>
              <a:schemeClr val="hlink"/>
            </a:solidFill>
            <a:miter lim="800000"/>
            <a:headEnd/>
            <a:tailEnd/>
          </a:ln>
        </p:spPr>
        <p:txBody>
          <a:bodyPr lIns="41536" tIns="20403" rIns="41536" bIns="20403">
            <a:spAutoFit/>
          </a:bodyPr>
          <a:lstStyle/>
          <a:p>
            <a:endParaRPr lang="en-US"/>
          </a:p>
        </p:txBody>
      </p:sp>
      <p:sp>
        <p:nvSpPr>
          <p:cNvPr id="10244" name="Rectangle 5"/>
          <p:cNvSpPr>
            <a:spLocks noChangeArrowheads="1"/>
          </p:cNvSpPr>
          <p:nvPr/>
        </p:nvSpPr>
        <p:spPr bwMode="auto">
          <a:xfrm>
            <a:off x="3186113" y="1234932"/>
            <a:ext cx="2759075" cy="4776787"/>
          </a:xfrm>
          <a:prstGeom prst="rect">
            <a:avLst/>
          </a:prstGeom>
          <a:solidFill>
            <a:srgbClr val="EAEAEA"/>
          </a:solidFill>
          <a:ln w="25400">
            <a:solidFill>
              <a:schemeClr val="hlink"/>
            </a:solidFill>
            <a:miter lim="800000"/>
            <a:headEnd/>
            <a:tailEnd/>
          </a:ln>
        </p:spPr>
        <p:txBody>
          <a:bodyPr lIns="41536" tIns="20403" rIns="41536" bIns="20403">
            <a:spAutoFit/>
          </a:bodyPr>
          <a:lstStyle/>
          <a:p>
            <a:endParaRPr lang="en-US"/>
          </a:p>
        </p:txBody>
      </p:sp>
      <p:sp>
        <p:nvSpPr>
          <p:cNvPr id="10245" name="Rectangle 6"/>
          <p:cNvSpPr>
            <a:spLocks noChangeArrowheads="1"/>
          </p:cNvSpPr>
          <p:nvPr/>
        </p:nvSpPr>
        <p:spPr bwMode="auto">
          <a:xfrm>
            <a:off x="428625" y="1234932"/>
            <a:ext cx="2757488" cy="4776787"/>
          </a:xfrm>
          <a:prstGeom prst="rect">
            <a:avLst/>
          </a:prstGeom>
          <a:solidFill>
            <a:schemeClr val="bg1"/>
          </a:solidFill>
          <a:ln w="25400">
            <a:solidFill>
              <a:schemeClr val="hlink"/>
            </a:solidFill>
            <a:miter lim="800000"/>
            <a:headEnd/>
            <a:tailEnd/>
          </a:ln>
        </p:spPr>
        <p:txBody>
          <a:bodyPr lIns="41536" tIns="20403" rIns="41536" bIns="20403">
            <a:spAutoFit/>
          </a:bodyPr>
          <a:lstStyle/>
          <a:p>
            <a:endParaRPr lang="en-US"/>
          </a:p>
        </p:txBody>
      </p:sp>
      <p:sp>
        <p:nvSpPr>
          <p:cNvPr id="10246" name="Rectangle 7"/>
          <p:cNvSpPr>
            <a:spLocks noChangeArrowheads="1"/>
          </p:cNvSpPr>
          <p:nvPr/>
        </p:nvSpPr>
        <p:spPr bwMode="auto">
          <a:xfrm>
            <a:off x="6732588" y="1325419"/>
            <a:ext cx="1217612"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Capacity</a:t>
            </a:r>
          </a:p>
        </p:txBody>
      </p:sp>
      <p:sp>
        <p:nvSpPr>
          <p:cNvPr id="10247" name="Rectangle 8"/>
          <p:cNvSpPr>
            <a:spLocks noChangeArrowheads="1"/>
          </p:cNvSpPr>
          <p:nvPr/>
        </p:nvSpPr>
        <p:spPr bwMode="auto">
          <a:xfrm>
            <a:off x="6288088" y="1965182"/>
            <a:ext cx="2070100"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Resource Planning</a:t>
            </a:r>
          </a:p>
        </p:txBody>
      </p:sp>
      <p:sp>
        <p:nvSpPr>
          <p:cNvPr id="10248" name="Rectangle 9"/>
          <p:cNvSpPr>
            <a:spLocks noChangeArrowheads="1"/>
          </p:cNvSpPr>
          <p:nvPr/>
        </p:nvSpPr>
        <p:spPr bwMode="auto">
          <a:xfrm>
            <a:off x="6867525" y="3131994"/>
            <a:ext cx="911225"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RCCP</a:t>
            </a:r>
          </a:p>
        </p:txBody>
      </p:sp>
      <p:sp>
        <p:nvSpPr>
          <p:cNvPr id="10249" name="Rectangle 10"/>
          <p:cNvSpPr>
            <a:spLocks noChangeArrowheads="1"/>
          </p:cNvSpPr>
          <p:nvPr/>
        </p:nvSpPr>
        <p:spPr bwMode="auto">
          <a:xfrm>
            <a:off x="6972300" y="422101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50" name="Rectangle 11"/>
          <p:cNvSpPr>
            <a:spLocks noChangeArrowheads="1"/>
          </p:cNvSpPr>
          <p:nvPr/>
        </p:nvSpPr>
        <p:spPr bwMode="auto">
          <a:xfrm>
            <a:off x="722313" y="1962007"/>
            <a:ext cx="2166937"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Product Line Planning</a:t>
            </a:r>
          </a:p>
        </p:txBody>
      </p:sp>
      <p:sp>
        <p:nvSpPr>
          <p:cNvPr id="10251" name="Rectangle 12"/>
          <p:cNvSpPr>
            <a:spLocks noChangeArrowheads="1"/>
          </p:cNvSpPr>
          <p:nvPr/>
        </p:nvSpPr>
        <p:spPr bwMode="auto">
          <a:xfrm>
            <a:off x="1003300" y="3133582"/>
            <a:ext cx="1604963"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Forecasting</a:t>
            </a:r>
          </a:p>
        </p:txBody>
      </p:sp>
      <p:sp>
        <p:nvSpPr>
          <p:cNvPr id="10252" name="Rectangle 13"/>
          <p:cNvSpPr>
            <a:spLocks noChangeArrowheads="1"/>
          </p:cNvSpPr>
          <p:nvPr/>
        </p:nvSpPr>
        <p:spPr bwMode="auto">
          <a:xfrm>
            <a:off x="1439863" y="4216257"/>
            <a:ext cx="73183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MRP</a:t>
            </a:r>
          </a:p>
        </p:txBody>
      </p:sp>
      <p:sp>
        <p:nvSpPr>
          <p:cNvPr id="10253" name="Rectangle 14"/>
          <p:cNvSpPr>
            <a:spLocks noChangeArrowheads="1"/>
          </p:cNvSpPr>
          <p:nvPr/>
        </p:nvSpPr>
        <p:spPr bwMode="auto">
          <a:xfrm>
            <a:off x="1455738" y="5089382"/>
            <a:ext cx="700087" cy="392112"/>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DRP</a:t>
            </a:r>
          </a:p>
        </p:txBody>
      </p:sp>
      <p:sp>
        <p:nvSpPr>
          <p:cNvPr id="10254" name="Rectangle 15"/>
          <p:cNvSpPr>
            <a:spLocks noChangeArrowheads="1"/>
          </p:cNvSpPr>
          <p:nvPr/>
        </p:nvSpPr>
        <p:spPr bwMode="auto">
          <a:xfrm>
            <a:off x="1235075" y="1322244"/>
            <a:ext cx="1217613"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Planning</a:t>
            </a:r>
          </a:p>
        </p:txBody>
      </p:sp>
      <p:sp>
        <p:nvSpPr>
          <p:cNvPr id="10255" name="Text Box 16"/>
          <p:cNvSpPr txBox="1">
            <a:spLocks noChangeArrowheads="1"/>
          </p:cNvSpPr>
          <p:nvPr/>
        </p:nvSpPr>
        <p:spPr bwMode="auto">
          <a:xfrm>
            <a:off x="3819525" y="1322244"/>
            <a:ext cx="1525588" cy="392113"/>
          </a:xfrm>
          <a:prstGeom prst="rect">
            <a:avLst/>
          </a:prstGeom>
          <a:noFill/>
          <a:ln w="9525">
            <a:noFill/>
            <a:miter lim="800000"/>
            <a:headEnd/>
            <a:tailEnd/>
          </a:ln>
        </p:spPr>
        <p:txBody>
          <a:bodyPr wrap="none" lIns="41536" tIns="20403" rIns="41536" bIns="20403">
            <a:spAutoFit/>
          </a:bodyPr>
          <a:lstStyle/>
          <a:p>
            <a:pPr defTabSz="865188" eaLnBrk="0" hangingPunct="0"/>
            <a:r>
              <a:rPr lang="en-US" sz="2300">
                <a:latin typeface="Arial" charset="0"/>
              </a:rPr>
              <a:t>Scheduling</a:t>
            </a:r>
          </a:p>
        </p:txBody>
      </p:sp>
      <p:sp>
        <p:nvSpPr>
          <p:cNvPr id="10256" name="Rectangle 17"/>
          <p:cNvSpPr>
            <a:spLocks noChangeArrowheads="1"/>
          </p:cNvSpPr>
          <p:nvPr/>
        </p:nvSpPr>
        <p:spPr bwMode="auto">
          <a:xfrm>
            <a:off x="3436938" y="2960544"/>
            <a:ext cx="2252662"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Master Scheduling</a:t>
            </a:r>
          </a:p>
        </p:txBody>
      </p:sp>
      <p:sp>
        <p:nvSpPr>
          <p:cNvPr id="10257" name="Rectangle 18"/>
          <p:cNvSpPr>
            <a:spLocks noChangeArrowheads="1"/>
          </p:cNvSpPr>
          <p:nvPr/>
        </p:nvSpPr>
        <p:spPr bwMode="auto">
          <a:xfrm>
            <a:off x="3235325" y="4063857"/>
            <a:ext cx="26447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Work Orders and Shop Floor</a:t>
            </a:r>
          </a:p>
        </p:txBody>
      </p:sp>
      <p:sp>
        <p:nvSpPr>
          <p:cNvPr id="10258" name="Rectangle 19"/>
          <p:cNvSpPr>
            <a:spLocks noChangeArrowheads="1"/>
          </p:cNvSpPr>
          <p:nvPr/>
        </p:nvSpPr>
        <p:spPr bwMode="auto">
          <a:xfrm>
            <a:off x="3254375" y="5071919"/>
            <a:ext cx="2619375" cy="742950"/>
          </a:xfrm>
          <a:prstGeom prst="rect">
            <a:avLst/>
          </a:prstGeom>
          <a:noFill/>
          <a:ln w="12700">
            <a:noFill/>
            <a:miter lim="800000"/>
            <a:headEnd/>
            <a:tailEnd/>
          </a:ln>
        </p:spPr>
        <p:txBody>
          <a:bodyPr lIns="41536" tIns="20403" rIns="41536" bIns="20403">
            <a:spAutoFit/>
          </a:bodyPr>
          <a:lstStyle/>
          <a:p>
            <a:pPr defTabSz="865188" eaLnBrk="0" hangingPunct="0"/>
            <a:r>
              <a:rPr lang="en-US" sz="2300">
                <a:latin typeface="Arial" charset="0"/>
              </a:rPr>
              <a:t>Inter-Site</a:t>
            </a:r>
            <a:br>
              <a:rPr lang="en-US" sz="2300">
                <a:latin typeface="Arial" charset="0"/>
              </a:rPr>
            </a:br>
            <a:r>
              <a:rPr lang="en-US" sz="2300">
                <a:latin typeface="Arial" charset="0"/>
              </a:rPr>
              <a:t>Orders</a:t>
            </a:r>
          </a:p>
        </p:txBody>
      </p:sp>
      <p:sp>
        <p:nvSpPr>
          <p:cNvPr id="10259" name="Line 20"/>
          <p:cNvSpPr>
            <a:spLocks noChangeShapeType="1"/>
          </p:cNvSpPr>
          <p:nvPr/>
        </p:nvSpPr>
        <p:spPr bwMode="auto">
          <a:xfrm>
            <a:off x="428625" y="1865169"/>
            <a:ext cx="8274050" cy="0"/>
          </a:xfrm>
          <a:prstGeom prst="line">
            <a:avLst/>
          </a:prstGeom>
          <a:noFill/>
          <a:ln w="38100" cmpd="dbl">
            <a:solidFill>
              <a:schemeClr val="hlink"/>
            </a:solidFill>
            <a:round/>
            <a:headEnd/>
            <a:tailEnd/>
          </a:ln>
        </p:spPr>
        <p:txBody>
          <a:bodyPr wrap="none" lIns="41536" tIns="20403" rIns="41536" bIns="20403">
            <a:spAutoFit/>
          </a:bodyPr>
          <a:lstStyle/>
          <a:p>
            <a:endParaRPr lang="en-US"/>
          </a:p>
        </p:txBody>
      </p:sp>
      <p:sp>
        <p:nvSpPr>
          <p:cNvPr id="10260" name="Line 21"/>
          <p:cNvSpPr>
            <a:spLocks noChangeShapeType="1"/>
          </p:cNvSpPr>
          <p:nvPr/>
        </p:nvSpPr>
        <p:spPr bwMode="auto">
          <a:xfrm>
            <a:off x="719138" y="2123932"/>
            <a:ext cx="0" cy="3609975"/>
          </a:xfrm>
          <a:prstGeom prst="line">
            <a:avLst/>
          </a:prstGeom>
          <a:noFill/>
          <a:ln w="76200">
            <a:solidFill>
              <a:schemeClr val="hlink"/>
            </a:solidFill>
            <a:round/>
            <a:headEnd/>
            <a:tailEnd type="triangle" w="med" len="med"/>
          </a:ln>
        </p:spPr>
        <p:txBody>
          <a:bodyPr wrap="none" lIns="41536" tIns="20403" rIns="41536" bIns="20403">
            <a:spAutoFit/>
          </a:bodyPr>
          <a:lstStyle/>
          <a:p>
            <a:endParaRPr lang="en-US"/>
          </a:p>
        </p:txBody>
      </p:sp>
      <p:sp>
        <p:nvSpPr>
          <p:cNvPr id="10261" name="Rectangle 22"/>
          <p:cNvSpPr>
            <a:spLocks noChangeArrowheads="1"/>
          </p:cNvSpPr>
          <p:nvPr/>
        </p:nvSpPr>
        <p:spPr bwMode="auto">
          <a:xfrm>
            <a:off x="6959600" y="5090969"/>
            <a:ext cx="700088" cy="392113"/>
          </a:xfrm>
          <a:prstGeom prst="rect">
            <a:avLst/>
          </a:prstGeom>
          <a:noFill/>
          <a:ln w="12700">
            <a:noFill/>
            <a:miter lim="800000"/>
            <a:headEnd/>
            <a:tailEnd/>
          </a:ln>
        </p:spPr>
        <p:txBody>
          <a:bodyPr wrap="none" lIns="41536" tIns="20403" rIns="41536" bIns="20403">
            <a:spAutoFit/>
          </a:bodyPr>
          <a:lstStyle/>
          <a:p>
            <a:pPr defTabSz="865188" eaLnBrk="0" hangingPunct="0"/>
            <a:r>
              <a:rPr lang="en-US" sz="2300">
                <a:latin typeface="Arial" charset="0"/>
              </a:rPr>
              <a:t>CRP</a:t>
            </a:r>
          </a:p>
        </p:txBody>
      </p:sp>
      <p:sp>
        <p:nvSpPr>
          <p:cNvPr id="10262" name="Rectangle 25"/>
          <p:cNvSpPr>
            <a:spLocks noChangeArrowheads="1"/>
          </p:cNvSpPr>
          <p:nvPr/>
        </p:nvSpPr>
        <p:spPr bwMode="auto">
          <a:xfrm>
            <a:off x="1060450" y="4009882"/>
            <a:ext cx="6994525" cy="800100"/>
          </a:xfrm>
          <a:prstGeom prst="rect">
            <a:avLst/>
          </a:prstGeom>
          <a:noFill/>
          <a:ln w="38100">
            <a:solidFill>
              <a:schemeClr val="hlink"/>
            </a:solidFill>
            <a:miter lim="800000"/>
            <a:headEnd/>
            <a:tailEnd/>
          </a:ln>
        </p:spPr>
        <p:txBody>
          <a:bodyPr wrap="none" anchor="ctr"/>
          <a:lstStyle/>
          <a:p>
            <a:endParaRPr lang="en-US" sz="1800">
              <a:solidFill>
                <a:srgbClr val="0099FF"/>
              </a:solidFill>
              <a:latin typeface="Arial"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Title 239"/>
          <p:cNvSpPr>
            <a:spLocks noGrp="1"/>
          </p:cNvSpPr>
          <p:nvPr>
            <p:ph type="title"/>
          </p:nvPr>
        </p:nvSpPr>
        <p:spPr/>
        <p:txBody>
          <a:bodyPr>
            <a:normAutofit fontScale="90000"/>
          </a:bodyPr>
          <a:lstStyle/>
          <a:p>
            <a:r>
              <a:rPr lang="en-US" dirty="0" smtClean="0"/>
              <a:t>Planning and Scheduling Areas of Concern</a:t>
            </a:r>
            <a:endParaRPr lang="en-US" dirty="0"/>
          </a:p>
        </p:txBody>
      </p:sp>
      <p:sp>
        <p:nvSpPr>
          <p:cNvPr id="11266" name="Footer Placeholder 1"/>
          <p:cNvSpPr>
            <a:spLocks noGrp="1"/>
          </p:cNvSpPr>
          <p:nvPr>
            <p:ph type="ftr" sz="quarter" idx="10"/>
          </p:nvPr>
        </p:nvSpPr>
        <p:spPr/>
        <p:txBody>
          <a:bodyPr/>
          <a:lstStyle/>
          <a:p>
            <a:r>
              <a:rPr lang="en-US" smtClean="0"/>
              <a:t>MRP-IN-070</a:t>
            </a:r>
          </a:p>
        </p:txBody>
      </p:sp>
      <p:sp>
        <p:nvSpPr>
          <p:cNvPr id="11267" name="Rectangle 210"/>
          <p:cNvSpPr>
            <a:spLocks noChangeArrowheads="1"/>
          </p:cNvSpPr>
          <p:nvPr/>
        </p:nvSpPr>
        <p:spPr bwMode="auto">
          <a:xfrm>
            <a:off x="437861" y="4990523"/>
            <a:ext cx="8274050" cy="1111250"/>
          </a:xfrm>
          <a:prstGeom prst="rect">
            <a:avLst/>
          </a:prstGeom>
          <a:solidFill>
            <a:schemeClr val="bg1"/>
          </a:solidFill>
          <a:ln w="25400">
            <a:solidFill>
              <a:schemeClr val="hlink"/>
            </a:solidFill>
            <a:miter lim="800000"/>
            <a:headEnd/>
            <a:tailEnd/>
          </a:ln>
        </p:spPr>
        <p:txBody>
          <a:bodyPr wrap="none" lIns="39289" tIns="19299" rIns="39289" bIns="19299">
            <a:spAutoFit/>
          </a:bodyPr>
          <a:lstStyle/>
          <a:p>
            <a:endParaRPr lang="en-US"/>
          </a:p>
        </p:txBody>
      </p:sp>
      <p:sp>
        <p:nvSpPr>
          <p:cNvPr id="11268" name="Rectangle 6"/>
          <p:cNvSpPr>
            <a:spLocks noChangeArrowheads="1"/>
          </p:cNvSpPr>
          <p:nvPr/>
        </p:nvSpPr>
        <p:spPr bwMode="auto">
          <a:xfrm>
            <a:off x="437861" y="1201161"/>
            <a:ext cx="2757488" cy="3792537"/>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69" name="Rectangle 7"/>
          <p:cNvSpPr>
            <a:spLocks noChangeArrowheads="1"/>
          </p:cNvSpPr>
          <p:nvPr/>
        </p:nvSpPr>
        <p:spPr bwMode="auto">
          <a:xfrm>
            <a:off x="5944899" y="1201161"/>
            <a:ext cx="2757487"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0" name="Rectangle 8"/>
          <p:cNvSpPr>
            <a:spLocks noChangeArrowheads="1"/>
          </p:cNvSpPr>
          <p:nvPr/>
        </p:nvSpPr>
        <p:spPr bwMode="auto">
          <a:xfrm>
            <a:off x="6421149" y="3174423"/>
            <a:ext cx="1811337"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Gross Sales vs</a:t>
            </a:r>
          </a:p>
          <a:p>
            <a:pPr defTabSz="865188" eaLnBrk="0" hangingPunct="0"/>
            <a:r>
              <a:rPr lang="en-US" sz="1700">
                <a:latin typeface="Arial" charset="0"/>
              </a:rPr>
              <a:t> Gross Production</a:t>
            </a:r>
          </a:p>
        </p:txBody>
      </p:sp>
      <p:sp>
        <p:nvSpPr>
          <p:cNvPr id="11271" name="Rectangle 9"/>
          <p:cNvSpPr>
            <a:spLocks noChangeArrowheads="1"/>
          </p:cNvSpPr>
          <p:nvPr/>
        </p:nvSpPr>
        <p:spPr bwMode="auto">
          <a:xfrm>
            <a:off x="6206836" y="5390573"/>
            <a:ext cx="22463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Planned Production vs</a:t>
            </a:r>
          </a:p>
          <a:p>
            <a:pPr defTabSz="865188" eaLnBrk="0" hangingPunct="0"/>
            <a:r>
              <a:rPr lang="en-US" sz="1700">
                <a:latin typeface="Arial" charset="0"/>
              </a:rPr>
              <a:t>Actual Production</a:t>
            </a:r>
          </a:p>
        </p:txBody>
      </p:sp>
      <p:sp>
        <p:nvSpPr>
          <p:cNvPr id="11272" name="Rectangle 10"/>
          <p:cNvSpPr>
            <a:spLocks noChangeArrowheads="1"/>
          </p:cNvSpPr>
          <p:nvPr/>
        </p:nvSpPr>
        <p:spPr bwMode="auto">
          <a:xfrm>
            <a:off x="5970299" y="1263073"/>
            <a:ext cx="2693987" cy="515938"/>
          </a:xfrm>
          <a:prstGeom prst="rect">
            <a:avLst/>
          </a:prstGeom>
          <a:noFill/>
          <a:ln w="12700">
            <a:noFill/>
            <a:miter lim="800000"/>
            <a:headEnd/>
            <a:tailEnd/>
          </a:ln>
        </p:spPr>
        <p:txBody>
          <a:bodyPr lIns="39289" tIns="19299" rIns="39289" bIns="19299">
            <a:spAutoFit/>
          </a:bodyPr>
          <a:lstStyle/>
          <a:p>
            <a:pPr defTabSz="865188" eaLnBrk="0" hangingPunct="0">
              <a:lnSpc>
                <a:spcPct val="75000"/>
              </a:lnSpc>
              <a:spcAft>
                <a:spcPct val="15000"/>
              </a:spcAft>
            </a:pPr>
            <a:r>
              <a:rPr lang="en-US" sz="1900" b="1">
                <a:latin typeface="Arial" charset="0"/>
              </a:rPr>
              <a:t>Expectations vs</a:t>
            </a:r>
          </a:p>
          <a:p>
            <a:pPr defTabSz="865188" eaLnBrk="0" hangingPunct="0">
              <a:lnSpc>
                <a:spcPct val="75000"/>
              </a:lnSpc>
            </a:pPr>
            <a:r>
              <a:rPr lang="en-US" sz="1900" b="1">
                <a:latin typeface="Arial" charset="0"/>
              </a:rPr>
              <a:t>Feasibility</a:t>
            </a:r>
          </a:p>
        </p:txBody>
      </p:sp>
      <p:sp>
        <p:nvSpPr>
          <p:cNvPr id="11273" name="Rectangle 11"/>
          <p:cNvSpPr>
            <a:spLocks noChangeArrowheads="1"/>
          </p:cNvSpPr>
          <p:nvPr/>
        </p:nvSpPr>
        <p:spPr bwMode="auto">
          <a:xfrm>
            <a:off x="1164936" y="3174423"/>
            <a:ext cx="1295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dirty="0">
                <a:latin typeface="Arial" charset="0"/>
              </a:rPr>
              <a:t>Product Line</a:t>
            </a:r>
          </a:p>
          <a:p>
            <a:pPr defTabSz="865188" eaLnBrk="0" hangingPunct="0"/>
            <a:r>
              <a:rPr lang="en-US" sz="1700" dirty="0">
                <a:latin typeface="Arial" charset="0"/>
              </a:rPr>
              <a:t>Planning</a:t>
            </a:r>
          </a:p>
        </p:txBody>
      </p:sp>
      <p:sp>
        <p:nvSpPr>
          <p:cNvPr id="11274" name="Rectangle 12"/>
          <p:cNvSpPr>
            <a:spLocks noChangeArrowheads="1"/>
          </p:cNvSpPr>
          <p:nvPr/>
        </p:nvSpPr>
        <p:spPr bwMode="auto">
          <a:xfrm>
            <a:off x="1068099" y="5390573"/>
            <a:ext cx="1497012"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MRP and CRP</a:t>
            </a:r>
          </a:p>
        </p:txBody>
      </p:sp>
      <p:sp>
        <p:nvSpPr>
          <p:cNvPr id="11275" name="Rectangle 13"/>
          <p:cNvSpPr>
            <a:spLocks noChangeArrowheads="1"/>
          </p:cNvSpPr>
          <p:nvPr/>
        </p:nvSpPr>
        <p:spPr bwMode="auto">
          <a:xfrm>
            <a:off x="458499" y="1386898"/>
            <a:ext cx="2706687" cy="255588"/>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Activity</a:t>
            </a:r>
          </a:p>
        </p:txBody>
      </p:sp>
      <p:sp>
        <p:nvSpPr>
          <p:cNvPr id="11276" name="Rectangle 14"/>
          <p:cNvSpPr>
            <a:spLocks noChangeArrowheads="1"/>
          </p:cNvSpPr>
          <p:nvPr/>
        </p:nvSpPr>
        <p:spPr bwMode="auto">
          <a:xfrm>
            <a:off x="1345911" y="2102861"/>
            <a:ext cx="93345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Strategic</a:t>
            </a:r>
          </a:p>
          <a:p>
            <a:pPr defTabSz="865188" eaLnBrk="0" hangingPunct="0"/>
            <a:r>
              <a:rPr lang="en-US" sz="1700">
                <a:latin typeface="Arial" charset="0"/>
              </a:rPr>
              <a:t>Planning</a:t>
            </a:r>
            <a:endParaRPr lang="en-US" sz="1900">
              <a:latin typeface="Arial" charset="0"/>
            </a:endParaRPr>
          </a:p>
        </p:txBody>
      </p:sp>
      <p:sp>
        <p:nvSpPr>
          <p:cNvPr id="11277" name="Rectangle 15"/>
          <p:cNvSpPr>
            <a:spLocks noChangeArrowheads="1"/>
          </p:cNvSpPr>
          <p:nvPr/>
        </p:nvSpPr>
        <p:spPr bwMode="auto">
          <a:xfrm>
            <a:off x="6794211" y="2102861"/>
            <a:ext cx="1065213"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Income vs</a:t>
            </a:r>
          </a:p>
          <a:p>
            <a:pPr defTabSz="865188" eaLnBrk="0" hangingPunct="0"/>
            <a:r>
              <a:rPr lang="en-US" sz="1700">
                <a:latin typeface="Arial" charset="0"/>
              </a:rPr>
              <a:t> Outlays</a:t>
            </a:r>
          </a:p>
        </p:txBody>
      </p:sp>
      <p:sp>
        <p:nvSpPr>
          <p:cNvPr id="11278" name="Rectangle 17"/>
          <p:cNvSpPr>
            <a:spLocks noChangeArrowheads="1"/>
          </p:cNvSpPr>
          <p:nvPr/>
        </p:nvSpPr>
        <p:spPr bwMode="auto">
          <a:xfrm>
            <a:off x="3200111" y="1201161"/>
            <a:ext cx="2759075" cy="3790950"/>
          </a:xfrm>
          <a:prstGeom prst="rect">
            <a:avLst/>
          </a:prstGeom>
          <a:solidFill>
            <a:srgbClr val="EAEAEA"/>
          </a:solidFill>
          <a:ln w="25400">
            <a:solidFill>
              <a:schemeClr val="hlink"/>
            </a:solidFill>
            <a:miter lim="800000"/>
            <a:headEnd/>
            <a:tailEnd/>
          </a:ln>
        </p:spPr>
        <p:txBody>
          <a:bodyPr wrap="none" lIns="39289" tIns="19299" rIns="39289" bIns="19299">
            <a:spAutoFit/>
          </a:bodyPr>
          <a:lstStyle/>
          <a:p>
            <a:endParaRPr lang="en-US"/>
          </a:p>
        </p:txBody>
      </p:sp>
      <p:sp>
        <p:nvSpPr>
          <p:cNvPr id="11279" name="Rectangle 18"/>
          <p:cNvSpPr>
            <a:spLocks noChangeArrowheads="1"/>
          </p:cNvSpPr>
          <p:nvPr/>
        </p:nvSpPr>
        <p:spPr bwMode="auto">
          <a:xfrm>
            <a:off x="3215986" y="1385311"/>
            <a:ext cx="2719388" cy="255587"/>
          </a:xfrm>
          <a:prstGeom prst="rect">
            <a:avLst/>
          </a:prstGeom>
          <a:noFill/>
          <a:ln w="12700">
            <a:noFill/>
            <a:miter lim="800000"/>
            <a:headEnd/>
            <a:tailEnd/>
          </a:ln>
        </p:spPr>
        <p:txBody>
          <a:bodyPr lIns="39289" tIns="19299" rIns="39289" bIns="19299">
            <a:spAutoFit/>
          </a:bodyPr>
          <a:lstStyle/>
          <a:p>
            <a:pPr defTabSz="865188" eaLnBrk="0" hangingPunct="0">
              <a:lnSpc>
                <a:spcPct val="75000"/>
              </a:lnSpc>
            </a:pPr>
            <a:r>
              <a:rPr lang="en-US" sz="1900" b="1">
                <a:latin typeface="Arial" charset="0"/>
              </a:rPr>
              <a:t>Concerns</a:t>
            </a:r>
          </a:p>
        </p:txBody>
      </p:sp>
      <p:sp>
        <p:nvSpPr>
          <p:cNvPr id="11280" name="Line 19"/>
          <p:cNvSpPr>
            <a:spLocks noChangeShapeType="1"/>
          </p:cNvSpPr>
          <p:nvPr/>
        </p:nvSpPr>
        <p:spPr bwMode="auto">
          <a:xfrm>
            <a:off x="442624" y="1844098"/>
            <a:ext cx="8274050" cy="1588"/>
          </a:xfrm>
          <a:prstGeom prst="line">
            <a:avLst/>
          </a:prstGeom>
          <a:noFill/>
          <a:ln w="25400">
            <a:solidFill>
              <a:schemeClr val="hlink"/>
            </a:solidFill>
            <a:round/>
            <a:headEnd/>
            <a:tailEnd/>
          </a:ln>
        </p:spPr>
        <p:txBody>
          <a:bodyPr wrap="none" lIns="39289" tIns="19299" rIns="39289" bIns="19299">
            <a:spAutoFit/>
          </a:bodyPr>
          <a:lstStyle/>
          <a:p>
            <a:endParaRPr lang="en-US"/>
          </a:p>
        </p:txBody>
      </p:sp>
      <p:grpSp>
        <p:nvGrpSpPr>
          <p:cNvPr id="11281" name="Group 272"/>
          <p:cNvGrpSpPr>
            <a:grpSpLocks/>
          </p:cNvGrpSpPr>
          <p:nvPr/>
        </p:nvGrpSpPr>
        <p:grpSpPr bwMode="auto">
          <a:xfrm>
            <a:off x="4147849" y="5165148"/>
            <a:ext cx="822325" cy="254000"/>
            <a:chOff x="2607" y="3498"/>
            <a:chExt cx="518" cy="160"/>
          </a:xfrm>
        </p:grpSpPr>
        <p:sp>
          <p:nvSpPr>
            <p:cNvPr id="11426" name="Freeform 23"/>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7" name="Freeform 24"/>
            <p:cNvSpPr>
              <a:spLocks/>
            </p:cNvSpPr>
            <p:nvPr/>
          </p:nvSpPr>
          <p:spPr bwMode="auto">
            <a:xfrm>
              <a:off x="2636" y="3521"/>
              <a:ext cx="99" cy="93"/>
            </a:xfrm>
            <a:custGeom>
              <a:avLst/>
              <a:gdLst>
                <a:gd name="T0" fmla="*/ 3 w 394"/>
                <a:gd name="T1" fmla="*/ 1 h 373"/>
                <a:gd name="T2" fmla="*/ 4 w 394"/>
                <a:gd name="T3" fmla="*/ 0 h 373"/>
                <a:gd name="T4" fmla="*/ 5 w 394"/>
                <a:gd name="T5" fmla="*/ 0 h 373"/>
                <a:gd name="T6" fmla="*/ 6 w 394"/>
                <a:gd name="T7" fmla="*/ 0 h 373"/>
                <a:gd name="T8" fmla="*/ 8 w 394"/>
                <a:gd name="T9" fmla="*/ 0 h 373"/>
                <a:gd name="T10" fmla="*/ 9 w 394"/>
                <a:gd name="T11" fmla="*/ 0 h 373"/>
                <a:gd name="T12" fmla="*/ 11 w 394"/>
                <a:gd name="T13" fmla="*/ 0 h 373"/>
                <a:gd name="T14" fmla="*/ 13 w 394"/>
                <a:gd name="T15" fmla="*/ 0 h 373"/>
                <a:gd name="T16" fmla="*/ 15 w 394"/>
                <a:gd name="T17" fmla="*/ 1 h 373"/>
                <a:gd name="T18" fmla="*/ 17 w 394"/>
                <a:gd name="T19" fmla="*/ 1 h 373"/>
                <a:gd name="T20" fmla="*/ 18 w 394"/>
                <a:gd name="T21" fmla="*/ 2 h 373"/>
                <a:gd name="T22" fmla="*/ 20 w 394"/>
                <a:gd name="T23" fmla="*/ 2 h 373"/>
                <a:gd name="T24" fmla="*/ 21 w 394"/>
                <a:gd name="T25" fmla="*/ 3 h 373"/>
                <a:gd name="T26" fmla="*/ 22 w 394"/>
                <a:gd name="T27" fmla="*/ 4 h 373"/>
                <a:gd name="T28" fmla="*/ 23 w 394"/>
                <a:gd name="T29" fmla="*/ 4 h 373"/>
                <a:gd name="T30" fmla="*/ 24 w 394"/>
                <a:gd name="T31" fmla="*/ 5 h 373"/>
                <a:gd name="T32" fmla="*/ 24 w 394"/>
                <a:gd name="T33" fmla="*/ 6 h 373"/>
                <a:gd name="T34" fmla="*/ 25 w 394"/>
                <a:gd name="T35" fmla="*/ 7 h 373"/>
                <a:gd name="T36" fmla="*/ 25 w 394"/>
                <a:gd name="T37" fmla="*/ 8 h 373"/>
                <a:gd name="T38" fmla="*/ 25 w 394"/>
                <a:gd name="T39" fmla="*/ 9 h 373"/>
                <a:gd name="T40" fmla="*/ 25 w 394"/>
                <a:gd name="T41" fmla="*/ 11 h 373"/>
                <a:gd name="T42" fmla="*/ 24 w 394"/>
                <a:gd name="T43" fmla="*/ 12 h 373"/>
                <a:gd name="T44" fmla="*/ 24 w 394"/>
                <a:gd name="T45" fmla="*/ 13 h 373"/>
                <a:gd name="T46" fmla="*/ 24 w 394"/>
                <a:gd name="T47" fmla="*/ 14 h 373"/>
                <a:gd name="T48" fmla="*/ 24 w 394"/>
                <a:gd name="T49" fmla="*/ 15 h 373"/>
                <a:gd name="T50" fmla="*/ 23 w 394"/>
                <a:gd name="T51" fmla="*/ 16 h 373"/>
                <a:gd name="T52" fmla="*/ 23 w 394"/>
                <a:gd name="T53" fmla="*/ 17 h 373"/>
                <a:gd name="T54" fmla="*/ 23 w 394"/>
                <a:gd name="T55" fmla="*/ 18 h 373"/>
                <a:gd name="T56" fmla="*/ 22 w 394"/>
                <a:gd name="T57" fmla="*/ 18 h 373"/>
                <a:gd name="T58" fmla="*/ 22 w 394"/>
                <a:gd name="T59" fmla="*/ 19 h 373"/>
                <a:gd name="T60" fmla="*/ 21 w 394"/>
                <a:gd name="T61" fmla="*/ 20 h 373"/>
                <a:gd name="T62" fmla="*/ 21 w 394"/>
                <a:gd name="T63" fmla="*/ 21 h 373"/>
                <a:gd name="T64" fmla="*/ 20 w 394"/>
                <a:gd name="T65" fmla="*/ 22 h 373"/>
                <a:gd name="T66" fmla="*/ 19 w 394"/>
                <a:gd name="T67" fmla="*/ 22 h 373"/>
                <a:gd name="T68" fmla="*/ 18 w 394"/>
                <a:gd name="T69" fmla="*/ 23 h 373"/>
                <a:gd name="T70" fmla="*/ 17 w 394"/>
                <a:gd name="T71" fmla="*/ 23 h 373"/>
                <a:gd name="T72" fmla="*/ 16 w 394"/>
                <a:gd name="T73" fmla="*/ 23 h 373"/>
                <a:gd name="T74" fmla="*/ 15 w 394"/>
                <a:gd name="T75" fmla="*/ 23 h 373"/>
                <a:gd name="T76" fmla="*/ 13 w 394"/>
                <a:gd name="T77" fmla="*/ 23 h 373"/>
                <a:gd name="T78" fmla="*/ 12 w 394"/>
                <a:gd name="T79" fmla="*/ 23 h 373"/>
                <a:gd name="T80" fmla="*/ 11 w 394"/>
                <a:gd name="T81" fmla="*/ 23 h 373"/>
                <a:gd name="T82" fmla="*/ 10 w 394"/>
                <a:gd name="T83" fmla="*/ 22 h 373"/>
                <a:gd name="T84" fmla="*/ 9 w 394"/>
                <a:gd name="T85" fmla="*/ 22 h 373"/>
                <a:gd name="T86" fmla="*/ 7 w 394"/>
                <a:gd name="T87" fmla="*/ 21 h 373"/>
                <a:gd name="T88" fmla="*/ 6 w 394"/>
                <a:gd name="T89" fmla="*/ 21 h 373"/>
                <a:gd name="T90" fmla="*/ 6 w 394"/>
                <a:gd name="T91" fmla="*/ 20 h 373"/>
                <a:gd name="T92" fmla="*/ 5 w 394"/>
                <a:gd name="T93" fmla="*/ 20 h 373"/>
                <a:gd name="T94" fmla="*/ 4 w 394"/>
                <a:gd name="T95" fmla="*/ 19 h 373"/>
                <a:gd name="T96" fmla="*/ 3 w 394"/>
                <a:gd name="T97" fmla="*/ 18 h 373"/>
                <a:gd name="T98" fmla="*/ 3 w 394"/>
                <a:gd name="T99" fmla="*/ 17 h 373"/>
                <a:gd name="T100" fmla="*/ 2 w 394"/>
                <a:gd name="T101" fmla="*/ 16 h 373"/>
                <a:gd name="T102" fmla="*/ 2 w 394"/>
                <a:gd name="T103" fmla="*/ 14 h 373"/>
                <a:gd name="T104" fmla="*/ 1 w 394"/>
                <a:gd name="T105" fmla="*/ 13 h 373"/>
                <a:gd name="T106" fmla="*/ 1 w 394"/>
                <a:gd name="T107" fmla="*/ 11 h 373"/>
                <a:gd name="T108" fmla="*/ 0 w 394"/>
                <a:gd name="T109" fmla="*/ 10 h 373"/>
                <a:gd name="T110" fmla="*/ 0 w 394"/>
                <a:gd name="T111" fmla="*/ 8 h 373"/>
                <a:gd name="T112" fmla="*/ 0 w 394"/>
                <a:gd name="T113" fmla="*/ 7 h 373"/>
                <a:gd name="T114" fmla="*/ 0 w 394"/>
                <a:gd name="T115" fmla="*/ 5 h 373"/>
                <a:gd name="T116" fmla="*/ 0 w 394"/>
                <a:gd name="T117" fmla="*/ 4 h 373"/>
                <a:gd name="T118" fmla="*/ 1 w 394"/>
                <a:gd name="T119" fmla="*/ 3 h 373"/>
                <a:gd name="T120" fmla="*/ 1 w 394"/>
                <a:gd name="T121" fmla="*/ 2 h 373"/>
                <a:gd name="T122" fmla="*/ 2 w 394"/>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4"/>
                <a:gd name="T187" fmla="*/ 0 h 373"/>
                <a:gd name="T188" fmla="*/ 394 w 394"/>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4" h="373">
                  <a:moveTo>
                    <a:pt x="33" y="20"/>
                  </a:moveTo>
                  <a:lnTo>
                    <a:pt x="33" y="20"/>
                  </a:lnTo>
                  <a:lnTo>
                    <a:pt x="36" y="17"/>
                  </a:lnTo>
                  <a:lnTo>
                    <a:pt x="41" y="15"/>
                  </a:lnTo>
                  <a:lnTo>
                    <a:pt x="44" y="14"/>
                  </a:lnTo>
                  <a:lnTo>
                    <a:pt x="48" y="13"/>
                  </a:lnTo>
                  <a:lnTo>
                    <a:pt x="53" y="12"/>
                  </a:lnTo>
                  <a:lnTo>
                    <a:pt x="57" y="10"/>
                  </a:lnTo>
                  <a:lnTo>
                    <a:pt x="62" y="9"/>
                  </a:lnTo>
                  <a:lnTo>
                    <a:pt x="66" y="8"/>
                  </a:lnTo>
                  <a:lnTo>
                    <a:pt x="71" y="7"/>
                  </a:lnTo>
                  <a:lnTo>
                    <a:pt x="75" y="6"/>
                  </a:lnTo>
                  <a:lnTo>
                    <a:pt x="80" y="5"/>
                  </a:lnTo>
                  <a:lnTo>
                    <a:pt x="84" y="3"/>
                  </a:lnTo>
                  <a:lnTo>
                    <a:pt x="90" y="2"/>
                  </a:lnTo>
                  <a:lnTo>
                    <a:pt x="94" y="2"/>
                  </a:lnTo>
                  <a:lnTo>
                    <a:pt x="100" y="1"/>
                  </a:lnTo>
                  <a:lnTo>
                    <a:pt x="106" y="1"/>
                  </a:lnTo>
                  <a:lnTo>
                    <a:pt x="111" y="1"/>
                  </a:lnTo>
                  <a:lnTo>
                    <a:pt x="117" y="0"/>
                  </a:lnTo>
                  <a:lnTo>
                    <a:pt x="122" y="0"/>
                  </a:lnTo>
                  <a:lnTo>
                    <a:pt x="128" y="0"/>
                  </a:lnTo>
                  <a:lnTo>
                    <a:pt x="135" y="0"/>
                  </a:lnTo>
                  <a:lnTo>
                    <a:pt x="142" y="0"/>
                  </a:lnTo>
                  <a:lnTo>
                    <a:pt x="148" y="0"/>
                  </a:lnTo>
                  <a:lnTo>
                    <a:pt x="155" y="1"/>
                  </a:lnTo>
                  <a:lnTo>
                    <a:pt x="162" y="1"/>
                  </a:lnTo>
                  <a:lnTo>
                    <a:pt x="168" y="2"/>
                  </a:lnTo>
                  <a:lnTo>
                    <a:pt x="175" y="3"/>
                  </a:lnTo>
                  <a:lnTo>
                    <a:pt x="181" y="5"/>
                  </a:lnTo>
                  <a:lnTo>
                    <a:pt x="189" y="6"/>
                  </a:lnTo>
                  <a:lnTo>
                    <a:pt x="195" y="6"/>
                  </a:lnTo>
                  <a:lnTo>
                    <a:pt x="202" y="7"/>
                  </a:lnTo>
                  <a:lnTo>
                    <a:pt x="209" y="8"/>
                  </a:lnTo>
                  <a:lnTo>
                    <a:pt x="217" y="10"/>
                  </a:lnTo>
                  <a:lnTo>
                    <a:pt x="223" y="12"/>
                  </a:lnTo>
                  <a:lnTo>
                    <a:pt x="231" y="14"/>
                  </a:lnTo>
                  <a:lnTo>
                    <a:pt x="238" y="15"/>
                  </a:lnTo>
                  <a:lnTo>
                    <a:pt x="245" y="17"/>
                  </a:lnTo>
                  <a:lnTo>
                    <a:pt x="253" y="20"/>
                  </a:lnTo>
                  <a:lnTo>
                    <a:pt x="261" y="22"/>
                  </a:lnTo>
                  <a:lnTo>
                    <a:pt x="267" y="24"/>
                  </a:lnTo>
                  <a:lnTo>
                    <a:pt x="274" y="26"/>
                  </a:lnTo>
                  <a:lnTo>
                    <a:pt x="280" y="29"/>
                  </a:lnTo>
                  <a:lnTo>
                    <a:pt x="286" y="32"/>
                  </a:lnTo>
                  <a:lnTo>
                    <a:pt x="292" y="34"/>
                  </a:lnTo>
                  <a:lnTo>
                    <a:pt x="298" y="37"/>
                  </a:lnTo>
                  <a:lnTo>
                    <a:pt x="304" y="39"/>
                  </a:lnTo>
                  <a:lnTo>
                    <a:pt x="310" y="41"/>
                  </a:lnTo>
                  <a:lnTo>
                    <a:pt x="317" y="44"/>
                  </a:lnTo>
                  <a:lnTo>
                    <a:pt x="321" y="46"/>
                  </a:lnTo>
                  <a:lnTo>
                    <a:pt x="326" y="47"/>
                  </a:lnTo>
                  <a:lnTo>
                    <a:pt x="330" y="49"/>
                  </a:lnTo>
                  <a:lnTo>
                    <a:pt x="335" y="52"/>
                  </a:lnTo>
                  <a:lnTo>
                    <a:pt x="339" y="54"/>
                  </a:lnTo>
                  <a:lnTo>
                    <a:pt x="344" y="56"/>
                  </a:lnTo>
                  <a:lnTo>
                    <a:pt x="348" y="59"/>
                  </a:lnTo>
                  <a:lnTo>
                    <a:pt x="351" y="62"/>
                  </a:lnTo>
                  <a:lnTo>
                    <a:pt x="356" y="64"/>
                  </a:lnTo>
                  <a:lnTo>
                    <a:pt x="359" y="67"/>
                  </a:lnTo>
                  <a:lnTo>
                    <a:pt x="363" y="70"/>
                  </a:lnTo>
                  <a:lnTo>
                    <a:pt x="366" y="73"/>
                  </a:lnTo>
                  <a:lnTo>
                    <a:pt x="369" y="77"/>
                  </a:lnTo>
                  <a:lnTo>
                    <a:pt x="373" y="80"/>
                  </a:lnTo>
                  <a:lnTo>
                    <a:pt x="376" y="84"/>
                  </a:lnTo>
                  <a:lnTo>
                    <a:pt x="380" y="87"/>
                  </a:lnTo>
                  <a:lnTo>
                    <a:pt x="382" y="91"/>
                  </a:lnTo>
                  <a:lnTo>
                    <a:pt x="385" y="95"/>
                  </a:lnTo>
                  <a:lnTo>
                    <a:pt x="387" y="99"/>
                  </a:lnTo>
                  <a:lnTo>
                    <a:pt x="390" y="103"/>
                  </a:lnTo>
                  <a:lnTo>
                    <a:pt x="391" y="107"/>
                  </a:lnTo>
                  <a:lnTo>
                    <a:pt x="392" y="111"/>
                  </a:lnTo>
                  <a:lnTo>
                    <a:pt x="392" y="116"/>
                  </a:lnTo>
                  <a:lnTo>
                    <a:pt x="393" y="120"/>
                  </a:lnTo>
                  <a:lnTo>
                    <a:pt x="393" y="124"/>
                  </a:lnTo>
                  <a:lnTo>
                    <a:pt x="394" y="128"/>
                  </a:lnTo>
                  <a:lnTo>
                    <a:pt x="394" y="133"/>
                  </a:lnTo>
                  <a:lnTo>
                    <a:pt x="394" y="138"/>
                  </a:lnTo>
                  <a:lnTo>
                    <a:pt x="394" y="142"/>
                  </a:lnTo>
                  <a:lnTo>
                    <a:pt x="393" y="147"/>
                  </a:lnTo>
                  <a:lnTo>
                    <a:pt x="393" y="153"/>
                  </a:lnTo>
                  <a:lnTo>
                    <a:pt x="392" y="157"/>
                  </a:lnTo>
                  <a:lnTo>
                    <a:pt x="392" y="162"/>
                  </a:lnTo>
                  <a:lnTo>
                    <a:pt x="392" y="166"/>
                  </a:lnTo>
                  <a:lnTo>
                    <a:pt x="391" y="171"/>
                  </a:lnTo>
                  <a:lnTo>
                    <a:pt x="391" y="176"/>
                  </a:lnTo>
                  <a:lnTo>
                    <a:pt x="390" y="180"/>
                  </a:lnTo>
                  <a:lnTo>
                    <a:pt x="388" y="184"/>
                  </a:lnTo>
                  <a:lnTo>
                    <a:pt x="387" y="188"/>
                  </a:lnTo>
                  <a:lnTo>
                    <a:pt x="386" y="193"/>
                  </a:lnTo>
                  <a:lnTo>
                    <a:pt x="386" y="196"/>
                  </a:lnTo>
                  <a:lnTo>
                    <a:pt x="385" y="201"/>
                  </a:lnTo>
                  <a:lnTo>
                    <a:pt x="384" y="204"/>
                  </a:lnTo>
                  <a:lnTo>
                    <a:pt x="383" y="209"/>
                  </a:lnTo>
                  <a:lnTo>
                    <a:pt x="382" y="212"/>
                  </a:lnTo>
                  <a:lnTo>
                    <a:pt x="381" y="217"/>
                  </a:lnTo>
                  <a:lnTo>
                    <a:pt x="378" y="221"/>
                  </a:lnTo>
                  <a:lnTo>
                    <a:pt x="377" y="226"/>
                  </a:lnTo>
                  <a:lnTo>
                    <a:pt x="376" y="229"/>
                  </a:lnTo>
                  <a:lnTo>
                    <a:pt x="376" y="233"/>
                  </a:lnTo>
                  <a:lnTo>
                    <a:pt x="375" y="236"/>
                  </a:lnTo>
                  <a:lnTo>
                    <a:pt x="374" y="240"/>
                  </a:lnTo>
                  <a:lnTo>
                    <a:pt x="373" y="244"/>
                  </a:lnTo>
                  <a:lnTo>
                    <a:pt x="371" y="249"/>
                  </a:lnTo>
                  <a:lnTo>
                    <a:pt x="369" y="254"/>
                  </a:lnTo>
                  <a:lnTo>
                    <a:pt x="367" y="258"/>
                  </a:lnTo>
                  <a:lnTo>
                    <a:pt x="366" y="262"/>
                  </a:lnTo>
                  <a:lnTo>
                    <a:pt x="365" y="265"/>
                  </a:lnTo>
                  <a:lnTo>
                    <a:pt x="364" y="270"/>
                  </a:lnTo>
                  <a:lnTo>
                    <a:pt x="363" y="273"/>
                  </a:lnTo>
                  <a:lnTo>
                    <a:pt x="362" y="276"/>
                  </a:lnTo>
                  <a:lnTo>
                    <a:pt x="359" y="280"/>
                  </a:lnTo>
                  <a:lnTo>
                    <a:pt x="358" y="284"/>
                  </a:lnTo>
                  <a:lnTo>
                    <a:pt x="356" y="288"/>
                  </a:lnTo>
                  <a:lnTo>
                    <a:pt x="355" y="290"/>
                  </a:lnTo>
                  <a:lnTo>
                    <a:pt x="354" y="293"/>
                  </a:lnTo>
                  <a:lnTo>
                    <a:pt x="351" y="296"/>
                  </a:lnTo>
                  <a:lnTo>
                    <a:pt x="350" y="298"/>
                  </a:lnTo>
                  <a:lnTo>
                    <a:pt x="348" y="302"/>
                  </a:lnTo>
                  <a:lnTo>
                    <a:pt x="347" y="305"/>
                  </a:lnTo>
                  <a:lnTo>
                    <a:pt x="345" y="309"/>
                  </a:lnTo>
                  <a:lnTo>
                    <a:pt x="344" y="312"/>
                  </a:lnTo>
                  <a:lnTo>
                    <a:pt x="341" y="315"/>
                  </a:lnTo>
                  <a:lnTo>
                    <a:pt x="339" y="320"/>
                  </a:lnTo>
                  <a:lnTo>
                    <a:pt x="336" y="323"/>
                  </a:lnTo>
                  <a:lnTo>
                    <a:pt x="333" y="328"/>
                  </a:lnTo>
                  <a:lnTo>
                    <a:pt x="331" y="330"/>
                  </a:lnTo>
                  <a:lnTo>
                    <a:pt x="329" y="334"/>
                  </a:lnTo>
                  <a:lnTo>
                    <a:pt x="326" y="337"/>
                  </a:lnTo>
                  <a:lnTo>
                    <a:pt x="323" y="340"/>
                  </a:lnTo>
                  <a:lnTo>
                    <a:pt x="320" y="343"/>
                  </a:lnTo>
                  <a:lnTo>
                    <a:pt x="317" y="346"/>
                  </a:lnTo>
                  <a:lnTo>
                    <a:pt x="313" y="350"/>
                  </a:lnTo>
                  <a:lnTo>
                    <a:pt x="310" y="352"/>
                  </a:lnTo>
                  <a:lnTo>
                    <a:pt x="307" y="354"/>
                  </a:lnTo>
                  <a:lnTo>
                    <a:pt x="303" y="358"/>
                  </a:lnTo>
                  <a:lnTo>
                    <a:pt x="300" y="360"/>
                  </a:lnTo>
                  <a:lnTo>
                    <a:pt x="295" y="362"/>
                  </a:lnTo>
                  <a:lnTo>
                    <a:pt x="291" y="364"/>
                  </a:lnTo>
                  <a:lnTo>
                    <a:pt x="287" y="365"/>
                  </a:lnTo>
                  <a:lnTo>
                    <a:pt x="283" y="366"/>
                  </a:lnTo>
                  <a:lnTo>
                    <a:pt x="278" y="367"/>
                  </a:lnTo>
                  <a:lnTo>
                    <a:pt x="273" y="368"/>
                  </a:lnTo>
                  <a:lnTo>
                    <a:pt x="268" y="369"/>
                  </a:lnTo>
                  <a:lnTo>
                    <a:pt x="263" y="370"/>
                  </a:lnTo>
                  <a:lnTo>
                    <a:pt x="257" y="372"/>
                  </a:lnTo>
                  <a:lnTo>
                    <a:pt x="254" y="372"/>
                  </a:lnTo>
                  <a:lnTo>
                    <a:pt x="249" y="372"/>
                  </a:lnTo>
                  <a:lnTo>
                    <a:pt x="245" y="373"/>
                  </a:lnTo>
                  <a:lnTo>
                    <a:pt x="240" y="373"/>
                  </a:lnTo>
                  <a:lnTo>
                    <a:pt x="236" y="373"/>
                  </a:lnTo>
                  <a:lnTo>
                    <a:pt x="232" y="373"/>
                  </a:lnTo>
                  <a:lnTo>
                    <a:pt x="229" y="373"/>
                  </a:lnTo>
                  <a:lnTo>
                    <a:pt x="226" y="373"/>
                  </a:lnTo>
                  <a:lnTo>
                    <a:pt x="220" y="373"/>
                  </a:lnTo>
                  <a:lnTo>
                    <a:pt x="216" y="372"/>
                  </a:lnTo>
                  <a:lnTo>
                    <a:pt x="210" y="372"/>
                  </a:lnTo>
                  <a:lnTo>
                    <a:pt x="206" y="370"/>
                  </a:lnTo>
                  <a:lnTo>
                    <a:pt x="201" y="370"/>
                  </a:lnTo>
                  <a:lnTo>
                    <a:pt x="197" y="369"/>
                  </a:lnTo>
                  <a:lnTo>
                    <a:pt x="192" y="368"/>
                  </a:lnTo>
                  <a:lnTo>
                    <a:pt x="189" y="367"/>
                  </a:lnTo>
                  <a:lnTo>
                    <a:pt x="183" y="366"/>
                  </a:lnTo>
                  <a:lnTo>
                    <a:pt x="179" y="365"/>
                  </a:lnTo>
                  <a:lnTo>
                    <a:pt x="173" y="365"/>
                  </a:lnTo>
                  <a:lnTo>
                    <a:pt x="168" y="364"/>
                  </a:lnTo>
                  <a:lnTo>
                    <a:pt x="164" y="362"/>
                  </a:lnTo>
                  <a:lnTo>
                    <a:pt x="158" y="361"/>
                  </a:lnTo>
                  <a:lnTo>
                    <a:pt x="154" y="360"/>
                  </a:lnTo>
                  <a:lnTo>
                    <a:pt x="149" y="359"/>
                  </a:lnTo>
                  <a:lnTo>
                    <a:pt x="145" y="357"/>
                  </a:lnTo>
                  <a:lnTo>
                    <a:pt x="139" y="356"/>
                  </a:lnTo>
                  <a:lnTo>
                    <a:pt x="135" y="353"/>
                  </a:lnTo>
                  <a:lnTo>
                    <a:pt x="129" y="352"/>
                  </a:lnTo>
                  <a:lnTo>
                    <a:pt x="125" y="350"/>
                  </a:lnTo>
                  <a:lnTo>
                    <a:pt x="121" y="348"/>
                  </a:lnTo>
                  <a:lnTo>
                    <a:pt x="117" y="346"/>
                  </a:lnTo>
                  <a:lnTo>
                    <a:pt x="112" y="344"/>
                  </a:lnTo>
                  <a:lnTo>
                    <a:pt x="109" y="342"/>
                  </a:lnTo>
                  <a:lnTo>
                    <a:pt x="106" y="340"/>
                  </a:lnTo>
                  <a:lnTo>
                    <a:pt x="101" y="338"/>
                  </a:lnTo>
                  <a:lnTo>
                    <a:pt x="98" y="336"/>
                  </a:lnTo>
                  <a:lnTo>
                    <a:pt x="94" y="334"/>
                  </a:lnTo>
                  <a:lnTo>
                    <a:pt x="91" y="330"/>
                  </a:lnTo>
                  <a:lnTo>
                    <a:pt x="88" y="328"/>
                  </a:lnTo>
                  <a:lnTo>
                    <a:pt x="84" y="326"/>
                  </a:lnTo>
                  <a:lnTo>
                    <a:pt x="81" y="323"/>
                  </a:lnTo>
                  <a:lnTo>
                    <a:pt x="78" y="321"/>
                  </a:lnTo>
                  <a:lnTo>
                    <a:pt x="74" y="319"/>
                  </a:lnTo>
                  <a:lnTo>
                    <a:pt x="72" y="317"/>
                  </a:lnTo>
                  <a:lnTo>
                    <a:pt x="69" y="313"/>
                  </a:lnTo>
                  <a:lnTo>
                    <a:pt x="65" y="310"/>
                  </a:lnTo>
                  <a:lnTo>
                    <a:pt x="62" y="306"/>
                  </a:lnTo>
                  <a:lnTo>
                    <a:pt x="60" y="303"/>
                  </a:lnTo>
                  <a:lnTo>
                    <a:pt x="56" y="299"/>
                  </a:lnTo>
                  <a:lnTo>
                    <a:pt x="53" y="295"/>
                  </a:lnTo>
                  <a:lnTo>
                    <a:pt x="50" y="290"/>
                  </a:lnTo>
                  <a:lnTo>
                    <a:pt x="47" y="287"/>
                  </a:lnTo>
                  <a:lnTo>
                    <a:pt x="45" y="282"/>
                  </a:lnTo>
                  <a:lnTo>
                    <a:pt x="43" y="278"/>
                  </a:lnTo>
                  <a:lnTo>
                    <a:pt x="41" y="274"/>
                  </a:lnTo>
                  <a:lnTo>
                    <a:pt x="38" y="270"/>
                  </a:lnTo>
                  <a:lnTo>
                    <a:pt x="35" y="264"/>
                  </a:lnTo>
                  <a:lnTo>
                    <a:pt x="33" y="258"/>
                  </a:lnTo>
                  <a:lnTo>
                    <a:pt x="29" y="254"/>
                  </a:lnTo>
                  <a:lnTo>
                    <a:pt x="27" y="248"/>
                  </a:lnTo>
                  <a:lnTo>
                    <a:pt x="26" y="242"/>
                  </a:lnTo>
                  <a:lnTo>
                    <a:pt x="24" y="236"/>
                  </a:lnTo>
                  <a:lnTo>
                    <a:pt x="23" y="229"/>
                  </a:lnTo>
                  <a:lnTo>
                    <a:pt x="20" y="224"/>
                  </a:lnTo>
                  <a:lnTo>
                    <a:pt x="18" y="218"/>
                  </a:lnTo>
                  <a:lnTo>
                    <a:pt x="16" y="211"/>
                  </a:lnTo>
                  <a:lnTo>
                    <a:pt x="14" y="204"/>
                  </a:lnTo>
                  <a:lnTo>
                    <a:pt x="12" y="197"/>
                  </a:lnTo>
                  <a:lnTo>
                    <a:pt x="10" y="190"/>
                  </a:lnTo>
                  <a:lnTo>
                    <a:pt x="9" y="184"/>
                  </a:lnTo>
                  <a:lnTo>
                    <a:pt x="7" y="177"/>
                  </a:lnTo>
                  <a:lnTo>
                    <a:pt x="6" y="171"/>
                  </a:lnTo>
                  <a:lnTo>
                    <a:pt x="5" y="165"/>
                  </a:lnTo>
                  <a:lnTo>
                    <a:pt x="5" y="159"/>
                  </a:lnTo>
                  <a:lnTo>
                    <a:pt x="3" y="155"/>
                  </a:lnTo>
                  <a:lnTo>
                    <a:pt x="2" y="149"/>
                  </a:lnTo>
                  <a:lnTo>
                    <a:pt x="2" y="143"/>
                  </a:lnTo>
                  <a:lnTo>
                    <a:pt x="2" y="137"/>
                  </a:lnTo>
                  <a:lnTo>
                    <a:pt x="1" y="131"/>
                  </a:lnTo>
                  <a:lnTo>
                    <a:pt x="1" y="124"/>
                  </a:lnTo>
                  <a:lnTo>
                    <a:pt x="1" y="118"/>
                  </a:lnTo>
                  <a:lnTo>
                    <a:pt x="1" y="112"/>
                  </a:lnTo>
                  <a:lnTo>
                    <a:pt x="0" y="108"/>
                  </a:lnTo>
                  <a:lnTo>
                    <a:pt x="0" y="102"/>
                  </a:lnTo>
                  <a:lnTo>
                    <a:pt x="0" y="98"/>
                  </a:lnTo>
                  <a:lnTo>
                    <a:pt x="1" y="93"/>
                  </a:lnTo>
                  <a:lnTo>
                    <a:pt x="1" y="88"/>
                  </a:lnTo>
                  <a:lnTo>
                    <a:pt x="1" y="84"/>
                  </a:lnTo>
                  <a:lnTo>
                    <a:pt x="2" y="78"/>
                  </a:lnTo>
                  <a:lnTo>
                    <a:pt x="3" y="72"/>
                  </a:lnTo>
                  <a:lnTo>
                    <a:pt x="5" y="68"/>
                  </a:lnTo>
                  <a:lnTo>
                    <a:pt x="6" y="62"/>
                  </a:lnTo>
                  <a:lnTo>
                    <a:pt x="7" y="57"/>
                  </a:lnTo>
                  <a:lnTo>
                    <a:pt x="9" y="54"/>
                  </a:lnTo>
                  <a:lnTo>
                    <a:pt x="11" y="49"/>
                  </a:lnTo>
                  <a:lnTo>
                    <a:pt x="14" y="46"/>
                  </a:lnTo>
                  <a:lnTo>
                    <a:pt x="16" y="42"/>
                  </a:lnTo>
                  <a:lnTo>
                    <a:pt x="19" y="38"/>
                  </a:lnTo>
                  <a:lnTo>
                    <a:pt x="21" y="34"/>
                  </a:lnTo>
                  <a:lnTo>
                    <a:pt x="24" y="31"/>
                  </a:lnTo>
                  <a:lnTo>
                    <a:pt x="26" y="28"/>
                  </a:lnTo>
                  <a:lnTo>
                    <a:pt x="28" y="25"/>
                  </a:lnTo>
                  <a:lnTo>
                    <a:pt x="30" y="22"/>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28" name="Freeform 25"/>
            <p:cNvSpPr>
              <a:spLocks noEditPoints="1"/>
            </p:cNvSpPr>
            <p:nvPr/>
          </p:nvSpPr>
          <p:spPr bwMode="auto">
            <a:xfrm>
              <a:off x="2704" y="3543"/>
              <a:ext cx="30" cy="71"/>
            </a:xfrm>
            <a:custGeom>
              <a:avLst/>
              <a:gdLst>
                <a:gd name="T0" fmla="*/ 7 w 115"/>
                <a:gd name="T1" fmla="*/ 0 h 281"/>
                <a:gd name="T2" fmla="*/ 7 w 115"/>
                <a:gd name="T3" fmla="*/ 0 h 281"/>
                <a:gd name="T4" fmla="*/ 7 w 115"/>
                <a:gd name="T5" fmla="*/ 0 h 281"/>
                <a:gd name="T6" fmla="*/ 7 w 115"/>
                <a:gd name="T7" fmla="*/ 0 h 281"/>
                <a:gd name="T8" fmla="*/ 7 w 115"/>
                <a:gd name="T9" fmla="*/ 0 h 281"/>
                <a:gd name="T10" fmla="*/ 7 w 115"/>
                <a:gd name="T11" fmla="*/ 0 h 281"/>
                <a:gd name="T12" fmla="*/ 7 w 115"/>
                <a:gd name="T13" fmla="*/ 1 h 281"/>
                <a:gd name="T14" fmla="*/ 7 w 115"/>
                <a:gd name="T15" fmla="*/ 1 h 281"/>
                <a:gd name="T16" fmla="*/ 8 w 115"/>
                <a:gd name="T17" fmla="*/ 1 h 281"/>
                <a:gd name="T18" fmla="*/ 8 w 115"/>
                <a:gd name="T19" fmla="*/ 1 h 281"/>
                <a:gd name="T20" fmla="*/ 8 w 115"/>
                <a:gd name="T21" fmla="*/ 2 h 281"/>
                <a:gd name="T22" fmla="*/ 8 w 115"/>
                <a:gd name="T23" fmla="*/ 2 h 281"/>
                <a:gd name="T24" fmla="*/ 8 w 115"/>
                <a:gd name="T25" fmla="*/ 2 h 281"/>
                <a:gd name="T26" fmla="*/ 8 w 115"/>
                <a:gd name="T27" fmla="*/ 3 h 281"/>
                <a:gd name="T28" fmla="*/ 8 w 115"/>
                <a:gd name="T29" fmla="*/ 3 h 281"/>
                <a:gd name="T30" fmla="*/ 8 w 115"/>
                <a:gd name="T31" fmla="*/ 3 h 281"/>
                <a:gd name="T32" fmla="*/ 8 w 115"/>
                <a:gd name="T33" fmla="*/ 3 h 281"/>
                <a:gd name="T34" fmla="*/ 8 w 115"/>
                <a:gd name="T35" fmla="*/ 4 h 281"/>
                <a:gd name="T36" fmla="*/ 8 w 115"/>
                <a:gd name="T37" fmla="*/ 4 h 281"/>
                <a:gd name="T38" fmla="*/ 8 w 115"/>
                <a:gd name="T39" fmla="*/ 4 h 281"/>
                <a:gd name="T40" fmla="*/ 8 w 115"/>
                <a:gd name="T41" fmla="*/ 5 h 281"/>
                <a:gd name="T42" fmla="*/ 8 w 115"/>
                <a:gd name="T43" fmla="*/ 5 h 281"/>
                <a:gd name="T44" fmla="*/ 8 w 115"/>
                <a:gd name="T45" fmla="*/ 5 h 281"/>
                <a:gd name="T46" fmla="*/ 8 w 115"/>
                <a:gd name="T47" fmla="*/ 5 h 281"/>
                <a:gd name="T48" fmla="*/ 8 w 115"/>
                <a:gd name="T49" fmla="*/ 6 h 281"/>
                <a:gd name="T50" fmla="*/ 8 w 115"/>
                <a:gd name="T51" fmla="*/ 4 h 281"/>
                <a:gd name="T52" fmla="*/ 8 w 115"/>
                <a:gd name="T53" fmla="*/ 3 h 281"/>
                <a:gd name="T54" fmla="*/ 7 w 115"/>
                <a:gd name="T55" fmla="*/ 2 h 281"/>
                <a:gd name="T56" fmla="*/ 7 w 115"/>
                <a:gd name="T57" fmla="*/ 0 h 281"/>
                <a:gd name="T58" fmla="*/ 0 w 115"/>
                <a:gd name="T59" fmla="*/ 18 h 281"/>
                <a:gd name="T60" fmla="*/ 0 w 115"/>
                <a:gd name="T61" fmla="*/ 18 h 281"/>
                <a:gd name="T62" fmla="*/ 1 w 115"/>
                <a:gd name="T63" fmla="*/ 18 h 281"/>
                <a:gd name="T64" fmla="*/ 1 w 115"/>
                <a:gd name="T65" fmla="*/ 18 h 281"/>
                <a:gd name="T66" fmla="*/ 1 w 115"/>
                <a:gd name="T67" fmla="*/ 17 h 281"/>
                <a:gd name="T68" fmla="*/ 1 w 115"/>
                <a:gd name="T69" fmla="*/ 17 h 281"/>
                <a:gd name="T70" fmla="*/ 2 w 115"/>
                <a:gd name="T71" fmla="*/ 17 h 281"/>
                <a:gd name="T72" fmla="*/ 2 w 115"/>
                <a:gd name="T73" fmla="*/ 17 h 281"/>
                <a:gd name="T74" fmla="*/ 2 w 115"/>
                <a:gd name="T75" fmla="*/ 17 h 281"/>
                <a:gd name="T76" fmla="*/ 2 w 115"/>
                <a:gd name="T77" fmla="*/ 17 h 281"/>
                <a:gd name="T78" fmla="*/ 3 w 115"/>
                <a:gd name="T79" fmla="*/ 17 h 281"/>
                <a:gd name="T80" fmla="*/ 3 w 115"/>
                <a:gd name="T81" fmla="*/ 16 h 281"/>
                <a:gd name="T82" fmla="*/ 3 w 115"/>
                <a:gd name="T83" fmla="*/ 16 h 281"/>
                <a:gd name="T84" fmla="*/ 3 w 115"/>
                <a:gd name="T85" fmla="*/ 16 h 281"/>
                <a:gd name="T86" fmla="*/ 3 w 115"/>
                <a:gd name="T87" fmla="*/ 16 h 281"/>
                <a:gd name="T88" fmla="*/ 4 w 115"/>
                <a:gd name="T89" fmla="*/ 16 h 281"/>
                <a:gd name="T90" fmla="*/ 4 w 115"/>
                <a:gd name="T91" fmla="*/ 15 h 281"/>
                <a:gd name="T92" fmla="*/ 4 w 115"/>
                <a:gd name="T93" fmla="*/ 15 h 281"/>
                <a:gd name="T94" fmla="*/ 4 w 115"/>
                <a:gd name="T95" fmla="*/ 15 h 281"/>
                <a:gd name="T96" fmla="*/ 4 w 115"/>
                <a:gd name="T97" fmla="*/ 15 h 281"/>
                <a:gd name="T98" fmla="*/ 4 w 115"/>
                <a:gd name="T99" fmla="*/ 14 h 281"/>
                <a:gd name="T100" fmla="*/ 4 w 115"/>
                <a:gd name="T101" fmla="*/ 14 h 281"/>
                <a:gd name="T102" fmla="*/ 5 w 115"/>
                <a:gd name="T103" fmla="*/ 14 h 281"/>
                <a:gd name="T104" fmla="*/ 5 w 115"/>
                <a:gd name="T105" fmla="*/ 14 h 281"/>
                <a:gd name="T106" fmla="*/ 5 w 115"/>
                <a:gd name="T107" fmla="*/ 14 h 281"/>
                <a:gd name="T108" fmla="*/ 4 w 115"/>
                <a:gd name="T109" fmla="*/ 14 h 281"/>
                <a:gd name="T110" fmla="*/ 4 w 115"/>
                <a:gd name="T111" fmla="*/ 15 h 281"/>
                <a:gd name="T112" fmla="*/ 3 w 115"/>
                <a:gd name="T113" fmla="*/ 15 h 281"/>
                <a:gd name="T114" fmla="*/ 3 w 115"/>
                <a:gd name="T115" fmla="*/ 16 h 281"/>
                <a:gd name="T116" fmla="*/ 2 w 115"/>
                <a:gd name="T117" fmla="*/ 16 h 281"/>
                <a:gd name="T118" fmla="*/ 1 w 115"/>
                <a:gd name="T119" fmla="*/ 17 h 281"/>
                <a:gd name="T120" fmla="*/ 1 w 115"/>
                <a:gd name="T121" fmla="*/ 17 h 281"/>
                <a:gd name="T122" fmla="*/ 0 w 115"/>
                <a:gd name="T123" fmla="*/ 18 h 28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15"/>
                <a:gd name="T187" fmla="*/ 0 h 281"/>
                <a:gd name="T188" fmla="*/ 115 w 115"/>
                <a:gd name="T189" fmla="*/ 281 h 28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15" h="281">
                  <a:moveTo>
                    <a:pt x="100" y="0"/>
                  </a:moveTo>
                  <a:lnTo>
                    <a:pt x="100" y="0"/>
                  </a:lnTo>
                  <a:lnTo>
                    <a:pt x="101" y="0"/>
                  </a:lnTo>
                  <a:lnTo>
                    <a:pt x="101" y="1"/>
                  </a:lnTo>
                  <a:lnTo>
                    <a:pt x="103" y="4"/>
                  </a:lnTo>
                  <a:lnTo>
                    <a:pt x="106" y="9"/>
                  </a:lnTo>
                  <a:lnTo>
                    <a:pt x="109" y="12"/>
                  </a:lnTo>
                  <a:lnTo>
                    <a:pt x="111" y="17"/>
                  </a:lnTo>
                  <a:lnTo>
                    <a:pt x="112" y="20"/>
                  </a:lnTo>
                  <a:lnTo>
                    <a:pt x="113" y="25"/>
                  </a:lnTo>
                  <a:lnTo>
                    <a:pt x="113" y="30"/>
                  </a:lnTo>
                  <a:lnTo>
                    <a:pt x="114" y="34"/>
                  </a:lnTo>
                  <a:lnTo>
                    <a:pt x="114" y="38"/>
                  </a:lnTo>
                  <a:lnTo>
                    <a:pt x="115" y="42"/>
                  </a:lnTo>
                  <a:lnTo>
                    <a:pt x="115" y="47"/>
                  </a:lnTo>
                  <a:lnTo>
                    <a:pt x="115" y="51"/>
                  </a:lnTo>
                  <a:lnTo>
                    <a:pt x="115" y="56"/>
                  </a:lnTo>
                  <a:lnTo>
                    <a:pt x="115" y="61"/>
                  </a:lnTo>
                  <a:lnTo>
                    <a:pt x="114" y="66"/>
                  </a:lnTo>
                  <a:lnTo>
                    <a:pt x="114" y="71"/>
                  </a:lnTo>
                  <a:lnTo>
                    <a:pt x="113" y="75"/>
                  </a:lnTo>
                  <a:lnTo>
                    <a:pt x="113" y="80"/>
                  </a:lnTo>
                  <a:lnTo>
                    <a:pt x="113" y="85"/>
                  </a:lnTo>
                  <a:lnTo>
                    <a:pt x="112" y="89"/>
                  </a:lnTo>
                  <a:lnTo>
                    <a:pt x="112" y="66"/>
                  </a:lnTo>
                  <a:lnTo>
                    <a:pt x="111" y="45"/>
                  </a:lnTo>
                  <a:lnTo>
                    <a:pt x="106" y="22"/>
                  </a:lnTo>
                  <a:lnTo>
                    <a:pt x="100" y="0"/>
                  </a:lnTo>
                  <a:close/>
                  <a:moveTo>
                    <a:pt x="0" y="281"/>
                  </a:moveTo>
                  <a:lnTo>
                    <a:pt x="4" y="280"/>
                  </a:lnTo>
                  <a:lnTo>
                    <a:pt x="9" y="278"/>
                  </a:lnTo>
                  <a:lnTo>
                    <a:pt x="13" y="277"/>
                  </a:lnTo>
                  <a:lnTo>
                    <a:pt x="18" y="275"/>
                  </a:lnTo>
                  <a:lnTo>
                    <a:pt x="21" y="274"/>
                  </a:lnTo>
                  <a:lnTo>
                    <a:pt x="24" y="272"/>
                  </a:lnTo>
                  <a:lnTo>
                    <a:pt x="28" y="268"/>
                  </a:lnTo>
                  <a:lnTo>
                    <a:pt x="31" y="266"/>
                  </a:lnTo>
                  <a:lnTo>
                    <a:pt x="35" y="264"/>
                  </a:lnTo>
                  <a:lnTo>
                    <a:pt x="38" y="260"/>
                  </a:lnTo>
                  <a:lnTo>
                    <a:pt x="41" y="257"/>
                  </a:lnTo>
                  <a:lnTo>
                    <a:pt x="45" y="253"/>
                  </a:lnTo>
                  <a:lnTo>
                    <a:pt x="48" y="251"/>
                  </a:lnTo>
                  <a:lnTo>
                    <a:pt x="50" y="248"/>
                  </a:lnTo>
                  <a:lnTo>
                    <a:pt x="54" y="244"/>
                  </a:lnTo>
                  <a:lnTo>
                    <a:pt x="56" y="241"/>
                  </a:lnTo>
                  <a:lnTo>
                    <a:pt x="58" y="237"/>
                  </a:lnTo>
                  <a:lnTo>
                    <a:pt x="60" y="233"/>
                  </a:lnTo>
                  <a:lnTo>
                    <a:pt x="63" y="229"/>
                  </a:lnTo>
                  <a:lnTo>
                    <a:pt x="65" y="226"/>
                  </a:lnTo>
                  <a:lnTo>
                    <a:pt x="67" y="222"/>
                  </a:lnTo>
                  <a:lnTo>
                    <a:pt x="68" y="219"/>
                  </a:lnTo>
                  <a:lnTo>
                    <a:pt x="70" y="215"/>
                  </a:lnTo>
                  <a:lnTo>
                    <a:pt x="72" y="212"/>
                  </a:lnTo>
                  <a:lnTo>
                    <a:pt x="65" y="222"/>
                  </a:lnTo>
                  <a:lnTo>
                    <a:pt x="57" y="233"/>
                  </a:lnTo>
                  <a:lnTo>
                    <a:pt x="49" y="242"/>
                  </a:lnTo>
                  <a:lnTo>
                    <a:pt x="40" y="251"/>
                  </a:lnTo>
                  <a:lnTo>
                    <a:pt x="30" y="259"/>
                  </a:lnTo>
                  <a:lnTo>
                    <a:pt x="21" y="267"/>
                  </a:lnTo>
                  <a:lnTo>
                    <a:pt x="11" y="274"/>
                  </a:lnTo>
                  <a:lnTo>
                    <a:pt x="0" y="28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29" name="Freeform 26"/>
            <p:cNvSpPr>
              <a:spLocks/>
            </p:cNvSpPr>
            <p:nvPr/>
          </p:nvSpPr>
          <p:spPr bwMode="auto">
            <a:xfrm>
              <a:off x="2692" y="3537"/>
              <a:ext cx="41" cy="77"/>
            </a:xfrm>
            <a:custGeom>
              <a:avLst/>
              <a:gdLst>
                <a:gd name="T0" fmla="*/ 10 w 159"/>
                <a:gd name="T1" fmla="*/ 1 h 315"/>
                <a:gd name="T2" fmla="*/ 9 w 159"/>
                <a:gd name="T3" fmla="*/ 1 h 315"/>
                <a:gd name="T4" fmla="*/ 9 w 159"/>
                <a:gd name="T5" fmla="*/ 1 h 315"/>
                <a:gd name="T6" fmla="*/ 8 w 159"/>
                <a:gd name="T7" fmla="*/ 0 h 315"/>
                <a:gd name="T8" fmla="*/ 8 w 159"/>
                <a:gd name="T9" fmla="*/ 0 h 315"/>
                <a:gd name="T10" fmla="*/ 8 w 159"/>
                <a:gd name="T11" fmla="*/ 0 h 315"/>
                <a:gd name="T12" fmla="*/ 9 w 159"/>
                <a:gd name="T13" fmla="*/ 1 h 315"/>
                <a:gd name="T14" fmla="*/ 9 w 159"/>
                <a:gd name="T15" fmla="*/ 4 h 315"/>
                <a:gd name="T16" fmla="*/ 10 w 159"/>
                <a:gd name="T17" fmla="*/ 7 h 315"/>
                <a:gd name="T18" fmla="*/ 9 w 159"/>
                <a:gd name="T19" fmla="*/ 10 h 315"/>
                <a:gd name="T20" fmla="*/ 8 w 159"/>
                <a:gd name="T21" fmla="*/ 12 h 315"/>
                <a:gd name="T22" fmla="*/ 6 w 159"/>
                <a:gd name="T23" fmla="*/ 15 h 315"/>
                <a:gd name="T24" fmla="*/ 4 w 159"/>
                <a:gd name="T25" fmla="*/ 17 h 315"/>
                <a:gd name="T26" fmla="*/ 1 w 159"/>
                <a:gd name="T27" fmla="*/ 18 h 315"/>
                <a:gd name="T28" fmla="*/ 0 w 159"/>
                <a:gd name="T29" fmla="*/ 19 h 315"/>
                <a:gd name="T30" fmla="*/ 1 w 159"/>
                <a:gd name="T31" fmla="*/ 19 h 315"/>
                <a:gd name="T32" fmla="*/ 1 w 159"/>
                <a:gd name="T33" fmla="*/ 19 h 315"/>
                <a:gd name="T34" fmla="*/ 2 w 159"/>
                <a:gd name="T35" fmla="*/ 19 h 315"/>
                <a:gd name="T36" fmla="*/ 2 w 159"/>
                <a:gd name="T37" fmla="*/ 19 h 315"/>
                <a:gd name="T38" fmla="*/ 3 w 159"/>
                <a:gd name="T39" fmla="*/ 19 h 315"/>
                <a:gd name="T40" fmla="*/ 3 w 159"/>
                <a:gd name="T41" fmla="*/ 19 h 315"/>
                <a:gd name="T42" fmla="*/ 3 w 159"/>
                <a:gd name="T43" fmla="*/ 19 h 315"/>
                <a:gd name="T44" fmla="*/ 4 w 159"/>
                <a:gd name="T45" fmla="*/ 18 h 315"/>
                <a:gd name="T46" fmla="*/ 5 w 159"/>
                <a:gd name="T47" fmla="*/ 17 h 315"/>
                <a:gd name="T48" fmla="*/ 6 w 159"/>
                <a:gd name="T49" fmla="*/ 16 h 315"/>
                <a:gd name="T50" fmla="*/ 7 w 159"/>
                <a:gd name="T51" fmla="*/ 15 h 315"/>
                <a:gd name="T52" fmla="*/ 8 w 159"/>
                <a:gd name="T53" fmla="*/ 14 h 315"/>
                <a:gd name="T54" fmla="*/ 8 w 159"/>
                <a:gd name="T55" fmla="*/ 14 h 315"/>
                <a:gd name="T56" fmla="*/ 8 w 159"/>
                <a:gd name="T57" fmla="*/ 14 h 315"/>
                <a:gd name="T58" fmla="*/ 8 w 159"/>
                <a:gd name="T59" fmla="*/ 14 h 315"/>
                <a:gd name="T60" fmla="*/ 8 w 159"/>
                <a:gd name="T61" fmla="*/ 13 h 315"/>
                <a:gd name="T62" fmla="*/ 9 w 159"/>
                <a:gd name="T63" fmla="*/ 13 h 315"/>
                <a:gd name="T64" fmla="*/ 9 w 159"/>
                <a:gd name="T65" fmla="*/ 13 h 315"/>
                <a:gd name="T66" fmla="*/ 9 w 159"/>
                <a:gd name="T67" fmla="*/ 12 h 315"/>
                <a:gd name="T68" fmla="*/ 9 w 159"/>
                <a:gd name="T69" fmla="*/ 12 h 315"/>
                <a:gd name="T70" fmla="*/ 9 w 159"/>
                <a:gd name="T71" fmla="*/ 11 h 315"/>
                <a:gd name="T72" fmla="*/ 10 w 159"/>
                <a:gd name="T73" fmla="*/ 11 h 315"/>
                <a:gd name="T74" fmla="*/ 10 w 159"/>
                <a:gd name="T75" fmla="*/ 10 h 315"/>
                <a:gd name="T76" fmla="*/ 10 w 159"/>
                <a:gd name="T77" fmla="*/ 10 h 315"/>
                <a:gd name="T78" fmla="*/ 10 w 159"/>
                <a:gd name="T79" fmla="*/ 9 h 315"/>
                <a:gd name="T80" fmla="*/ 10 w 159"/>
                <a:gd name="T81" fmla="*/ 9 h 315"/>
                <a:gd name="T82" fmla="*/ 10 w 159"/>
                <a:gd name="T83" fmla="*/ 8 h 315"/>
                <a:gd name="T84" fmla="*/ 10 w 159"/>
                <a:gd name="T85" fmla="*/ 8 h 315"/>
                <a:gd name="T86" fmla="*/ 11 w 159"/>
                <a:gd name="T87" fmla="*/ 7 h 315"/>
                <a:gd name="T88" fmla="*/ 11 w 159"/>
                <a:gd name="T89" fmla="*/ 7 h 315"/>
                <a:gd name="T90" fmla="*/ 11 w 159"/>
                <a:gd name="T91" fmla="*/ 7 h 315"/>
                <a:gd name="T92" fmla="*/ 11 w 159"/>
                <a:gd name="T93" fmla="*/ 6 h 315"/>
                <a:gd name="T94" fmla="*/ 10 w 159"/>
                <a:gd name="T95" fmla="*/ 3 h 31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59"/>
                <a:gd name="T145" fmla="*/ 0 h 315"/>
                <a:gd name="T146" fmla="*/ 159 w 159"/>
                <a:gd name="T147" fmla="*/ 315 h 31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59" h="315">
                  <a:moveTo>
                    <a:pt x="147" y="28"/>
                  </a:moveTo>
                  <a:lnTo>
                    <a:pt x="143" y="24"/>
                  </a:lnTo>
                  <a:lnTo>
                    <a:pt x="141" y="21"/>
                  </a:lnTo>
                  <a:lnTo>
                    <a:pt x="138" y="19"/>
                  </a:lnTo>
                  <a:lnTo>
                    <a:pt x="135" y="15"/>
                  </a:lnTo>
                  <a:lnTo>
                    <a:pt x="131" y="12"/>
                  </a:lnTo>
                  <a:lnTo>
                    <a:pt x="128" y="8"/>
                  </a:lnTo>
                  <a:lnTo>
                    <a:pt x="124" y="5"/>
                  </a:lnTo>
                  <a:lnTo>
                    <a:pt x="121" y="3"/>
                  </a:lnTo>
                  <a:lnTo>
                    <a:pt x="120" y="1"/>
                  </a:lnTo>
                  <a:lnTo>
                    <a:pt x="119" y="1"/>
                  </a:lnTo>
                  <a:lnTo>
                    <a:pt x="117" y="0"/>
                  </a:lnTo>
                  <a:lnTo>
                    <a:pt x="128" y="22"/>
                  </a:lnTo>
                  <a:lnTo>
                    <a:pt x="135" y="45"/>
                  </a:lnTo>
                  <a:lnTo>
                    <a:pt x="141" y="68"/>
                  </a:lnTo>
                  <a:lnTo>
                    <a:pt x="144" y="92"/>
                  </a:lnTo>
                  <a:lnTo>
                    <a:pt x="144" y="116"/>
                  </a:lnTo>
                  <a:lnTo>
                    <a:pt x="142" y="139"/>
                  </a:lnTo>
                  <a:lnTo>
                    <a:pt x="137" y="163"/>
                  </a:lnTo>
                  <a:lnTo>
                    <a:pt x="130" y="186"/>
                  </a:lnTo>
                  <a:lnTo>
                    <a:pt x="120" y="208"/>
                  </a:lnTo>
                  <a:lnTo>
                    <a:pt x="107" y="229"/>
                  </a:lnTo>
                  <a:lnTo>
                    <a:pt x="94" y="248"/>
                  </a:lnTo>
                  <a:lnTo>
                    <a:pt x="78" y="265"/>
                  </a:lnTo>
                  <a:lnTo>
                    <a:pt x="60" y="281"/>
                  </a:lnTo>
                  <a:lnTo>
                    <a:pt x="42" y="294"/>
                  </a:lnTo>
                  <a:lnTo>
                    <a:pt x="21" y="305"/>
                  </a:lnTo>
                  <a:lnTo>
                    <a:pt x="0" y="315"/>
                  </a:lnTo>
                  <a:lnTo>
                    <a:pt x="2" y="315"/>
                  </a:lnTo>
                  <a:lnTo>
                    <a:pt x="4" y="315"/>
                  </a:lnTo>
                  <a:lnTo>
                    <a:pt x="6" y="315"/>
                  </a:lnTo>
                  <a:lnTo>
                    <a:pt x="9" y="315"/>
                  </a:lnTo>
                  <a:lnTo>
                    <a:pt x="13" y="315"/>
                  </a:lnTo>
                  <a:lnTo>
                    <a:pt x="18" y="313"/>
                  </a:lnTo>
                  <a:lnTo>
                    <a:pt x="22" y="313"/>
                  </a:lnTo>
                  <a:lnTo>
                    <a:pt x="27" y="313"/>
                  </a:lnTo>
                  <a:lnTo>
                    <a:pt x="32" y="312"/>
                  </a:lnTo>
                  <a:lnTo>
                    <a:pt x="37" y="311"/>
                  </a:lnTo>
                  <a:lnTo>
                    <a:pt x="42" y="310"/>
                  </a:lnTo>
                  <a:lnTo>
                    <a:pt x="47" y="309"/>
                  </a:lnTo>
                  <a:lnTo>
                    <a:pt x="58" y="302"/>
                  </a:lnTo>
                  <a:lnTo>
                    <a:pt x="68" y="295"/>
                  </a:lnTo>
                  <a:lnTo>
                    <a:pt x="77" y="287"/>
                  </a:lnTo>
                  <a:lnTo>
                    <a:pt x="87" y="279"/>
                  </a:lnTo>
                  <a:lnTo>
                    <a:pt x="96" y="270"/>
                  </a:lnTo>
                  <a:lnTo>
                    <a:pt x="104" y="261"/>
                  </a:lnTo>
                  <a:lnTo>
                    <a:pt x="112" y="250"/>
                  </a:lnTo>
                  <a:lnTo>
                    <a:pt x="119" y="240"/>
                  </a:lnTo>
                  <a:lnTo>
                    <a:pt x="121" y="238"/>
                  </a:lnTo>
                  <a:lnTo>
                    <a:pt x="122" y="234"/>
                  </a:lnTo>
                  <a:lnTo>
                    <a:pt x="124" y="232"/>
                  </a:lnTo>
                  <a:lnTo>
                    <a:pt x="125" y="230"/>
                  </a:lnTo>
                  <a:lnTo>
                    <a:pt x="126" y="225"/>
                  </a:lnTo>
                  <a:lnTo>
                    <a:pt x="129" y="222"/>
                  </a:lnTo>
                  <a:lnTo>
                    <a:pt x="130" y="218"/>
                  </a:lnTo>
                  <a:lnTo>
                    <a:pt x="132" y="215"/>
                  </a:lnTo>
                  <a:lnTo>
                    <a:pt x="133" y="211"/>
                  </a:lnTo>
                  <a:lnTo>
                    <a:pt x="134" y="207"/>
                  </a:lnTo>
                  <a:lnTo>
                    <a:pt x="135" y="203"/>
                  </a:lnTo>
                  <a:lnTo>
                    <a:pt x="137" y="200"/>
                  </a:lnTo>
                  <a:lnTo>
                    <a:pt x="138" y="195"/>
                  </a:lnTo>
                  <a:lnTo>
                    <a:pt x="139" y="191"/>
                  </a:lnTo>
                  <a:lnTo>
                    <a:pt x="141" y="186"/>
                  </a:lnTo>
                  <a:lnTo>
                    <a:pt x="142" y="181"/>
                  </a:lnTo>
                  <a:lnTo>
                    <a:pt x="143" y="178"/>
                  </a:lnTo>
                  <a:lnTo>
                    <a:pt x="144" y="175"/>
                  </a:lnTo>
                  <a:lnTo>
                    <a:pt x="146" y="171"/>
                  </a:lnTo>
                  <a:lnTo>
                    <a:pt x="147" y="167"/>
                  </a:lnTo>
                  <a:lnTo>
                    <a:pt x="148" y="163"/>
                  </a:lnTo>
                  <a:lnTo>
                    <a:pt x="150" y="159"/>
                  </a:lnTo>
                  <a:lnTo>
                    <a:pt x="151" y="154"/>
                  </a:lnTo>
                  <a:lnTo>
                    <a:pt x="152" y="149"/>
                  </a:lnTo>
                  <a:lnTo>
                    <a:pt x="153" y="146"/>
                  </a:lnTo>
                  <a:lnTo>
                    <a:pt x="155" y="141"/>
                  </a:lnTo>
                  <a:lnTo>
                    <a:pt x="155" y="138"/>
                  </a:lnTo>
                  <a:lnTo>
                    <a:pt x="156" y="134"/>
                  </a:lnTo>
                  <a:lnTo>
                    <a:pt x="157" y="130"/>
                  </a:lnTo>
                  <a:lnTo>
                    <a:pt x="158" y="125"/>
                  </a:lnTo>
                  <a:lnTo>
                    <a:pt x="159" y="121"/>
                  </a:lnTo>
                  <a:lnTo>
                    <a:pt x="159" y="117"/>
                  </a:lnTo>
                  <a:lnTo>
                    <a:pt x="159" y="94"/>
                  </a:lnTo>
                  <a:lnTo>
                    <a:pt x="158" y="73"/>
                  </a:lnTo>
                  <a:lnTo>
                    <a:pt x="153" y="50"/>
                  </a:lnTo>
                  <a:lnTo>
                    <a:pt x="147" y="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0" name="Freeform 27"/>
            <p:cNvSpPr>
              <a:spLocks/>
            </p:cNvSpPr>
            <p:nvPr/>
          </p:nvSpPr>
          <p:spPr bwMode="auto">
            <a:xfrm>
              <a:off x="2682" y="3533"/>
              <a:ext cx="47" cy="81"/>
            </a:xfrm>
            <a:custGeom>
              <a:avLst/>
              <a:gdLst>
                <a:gd name="T0" fmla="*/ 10 w 187"/>
                <a:gd name="T1" fmla="*/ 1 h 327"/>
                <a:gd name="T2" fmla="*/ 10 w 187"/>
                <a:gd name="T3" fmla="*/ 0 h 327"/>
                <a:gd name="T4" fmla="*/ 10 w 187"/>
                <a:gd name="T5" fmla="*/ 0 h 327"/>
                <a:gd name="T6" fmla="*/ 10 w 187"/>
                <a:gd name="T7" fmla="*/ 0 h 327"/>
                <a:gd name="T8" fmla="*/ 9 w 187"/>
                <a:gd name="T9" fmla="*/ 0 h 327"/>
                <a:gd name="T10" fmla="*/ 9 w 187"/>
                <a:gd name="T11" fmla="*/ 0 h 327"/>
                <a:gd name="T12" fmla="*/ 9 w 187"/>
                <a:gd name="T13" fmla="*/ 0 h 327"/>
                <a:gd name="T14" fmla="*/ 9 w 187"/>
                <a:gd name="T15" fmla="*/ 0 h 327"/>
                <a:gd name="T16" fmla="*/ 9 w 187"/>
                <a:gd name="T17" fmla="*/ 0 h 327"/>
                <a:gd name="T18" fmla="*/ 9 w 187"/>
                <a:gd name="T19" fmla="*/ 1 h 327"/>
                <a:gd name="T20" fmla="*/ 10 w 187"/>
                <a:gd name="T21" fmla="*/ 3 h 327"/>
                <a:gd name="T22" fmla="*/ 11 w 187"/>
                <a:gd name="T23" fmla="*/ 4 h 327"/>
                <a:gd name="T24" fmla="*/ 11 w 187"/>
                <a:gd name="T25" fmla="*/ 6 h 327"/>
                <a:gd name="T26" fmla="*/ 11 w 187"/>
                <a:gd name="T27" fmla="*/ 7 h 327"/>
                <a:gd name="T28" fmla="*/ 11 w 187"/>
                <a:gd name="T29" fmla="*/ 9 h 327"/>
                <a:gd name="T30" fmla="*/ 10 w 187"/>
                <a:gd name="T31" fmla="*/ 11 h 327"/>
                <a:gd name="T32" fmla="*/ 10 w 187"/>
                <a:gd name="T33" fmla="*/ 12 h 327"/>
                <a:gd name="T34" fmla="*/ 9 w 187"/>
                <a:gd name="T35" fmla="*/ 14 h 327"/>
                <a:gd name="T36" fmla="*/ 8 w 187"/>
                <a:gd name="T37" fmla="*/ 15 h 327"/>
                <a:gd name="T38" fmla="*/ 7 w 187"/>
                <a:gd name="T39" fmla="*/ 16 h 327"/>
                <a:gd name="T40" fmla="*/ 6 w 187"/>
                <a:gd name="T41" fmla="*/ 17 h 327"/>
                <a:gd name="T42" fmla="*/ 5 w 187"/>
                <a:gd name="T43" fmla="*/ 18 h 327"/>
                <a:gd name="T44" fmla="*/ 3 w 187"/>
                <a:gd name="T45" fmla="*/ 19 h 327"/>
                <a:gd name="T46" fmla="*/ 2 w 187"/>
                <a:gd name="T47" fmla="*/ 19 h 327"/>
                <a:gd name="T48" fmla="*/ 0 w 187"/>
                <a:gd name="T49" fmla="*/ 20 h 327"/>
                <a:gd name="T50" fmla="*/ 0 w 187"/>
                <a:gd name="T51" fmla="*/ 20 h 327"/>
                <a:gd name="T52" fmla="*/ 1 w 187"/>
                <a:gd name="T53" fmla="*/ 20 h 327"/>
                <a:gd name="T54" fmla="*/ 1 w 187"/>
                <a:gd name="T55" fmla="*/ 20 h 327"/>
                <a:gd name="T56" fmla="*/ 1 w 187"/>
                <a:gd name="T57" fmla="*/ 20 h 327"/>
                <a:gd name="T58" fmla="*/ 2 w 187"/>
                <a:gd name="T59" fmla="*/ 20 h 327"/>
                <a:gd name="T60" fmla="*/ 2 w 187"/>
                <a:gd name="T61" fmla="*/ 20 h 327"/>
                <a:gd name="T62" fmla="*/ 2 w 187"/>
                <a:gd name="T63" fmla="*/ 20 h 327"/>
                <a:gd name="T64" fmla="*/ 2 w 187"/>
                <a:gd name="T65" fmla="*/ 20 h 327"/>
                <a:gd name="T66" fmla="*/ 3 w 187"/>
                <a:gd name="T67" fmla="*/ 20 h 327"/>
                <a:gd name="T68" fmla="*/ 3 w 187"/>
                <a:gd name="T69" fmla="*/ 20 h 327"/>
                <a:gd name="T70" fmla="*/ 3 w 187"/>
                <a:gd name="T71" fmla="*/ 20 h 327"/>
                <a:gd name="T72" fmla="*/ 3 w 187"/>
                <a:gd name="T73" fmla="*/ 20 h 327"/>
                <a:gd name="T74" fmla="*/ 4 w 187"/>
                <a:gd name="T75" fmla="*/ 20 h 327"/>
                <a:gd name="T76" fmla="*/ 5 w 187"/>
                <a:gd name="T77" fmla="*/ 19 h 327"/>
                <a:gd name="T78" fmla="*/ 7 w 187"/>
                <a:gd name="T79" fmla="*/ 18 h 327"/>
                <a:gd name="T80" fmla="*/ 8 w 187"/>
                <a:gd name="T81" fmla="*/ 17 h 327"/>
                <a:gd name="T82" fmla="*/ 9 w 187"/>
                <a:gd name="T83" fmla="*/ 16 h 327"/>
                <a:gd name="T84" fmla="*/ 10 w 187"/>
                <a:gd name="T85" fmla="*/ 15 h 327"/>
                <a:gd name="T86" fmla="*/ 10 w 187"/>
                <a:gd name="T87" fmla="*/ 13 h 327"/>
                <a:gd name="T88" fmla="*/ 11 w 187"/>
                <a:gd name="T89" fmla="*/ 12 h 327"/>
                <a:gd name="T90" fmla="*/ 11 w 187"/>
                <a:gd name="T91" fmla="*/ 11 h 327"/>
                <a:gd name="T92" fmla="*/ 12 w 187"/>
                <a:gd name="T93" fmla="*/ 9 h 327"/>
                <a:gd name="T94" fmla="*/ 12 w 187"/>
                <a:gd name="T95" fmla="*/ 8 h 327"/>
                <a:gd name="T96" fmla="*/ 12 w 187"/>
                <a:gd name="T97" fmla="*/ 6 h 327"/>
                <a:gd name="T98" fmla="*/ 12 w 187"/>
                <a:gd name="T99" fmla="*/ 5 h 327"/>
                <a:gd name="T100" fmla="*/ 11 w 187"/>
                <a:gd name="T101" fmla="*/ 3 h 327"/>
                <a:gd name="T102" fmla="*/ 11 w 187"/>
                <a:gd name="T103" fmla="*/ 2 h 327"/>
                <a:gd name="T104" fmla="*/ 10 w 187"/>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7"/>
                <a:gd name="T160" fmla="*/ 0 h 327"/>
                <a:gd name="T161" fmla="*/ 187 w 187"/>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7" h="327">
                  <a:moveTo>
                    <a:pt x="160" y="12"/>
                  </a:moveTo>
                  <a:lnTo>
                    <a:pt x="157" y="10"/>
                  </a:lnTo>
                  <a:lnTo>
                    <a:pt x="154" y="9"/>
                  </a:lnTo>
                  <a:lnTo>
                    <a:pt x="150" y="7"/>
                  </a:lnTo>
                  <a:lnTo>
                    <a:pt x="147" y="5"/>
                  </a:lnTo>
                  <a:lnTo>
                    <a:pt x="145" y="4"/>
                  </a:lnTo>
                  <a:lnTo>
                    <a:pt x="141" y="3"/>
                  </a:lnTo>
                  <a:lnTo>
                    <a:pt x="138" y="1"/>
                  </a:lnTo>
                  <a:lnTo>
                    <a:pt x="135" y="0"/>
                  </a:lnTo>
                  <a:lnTo>
                    <a:pt x="148" y="23"/>
                  </a:lnTo>
                  <a:lnTo>
                    <a:pt x="159" y="47"/>
                  </a:lnTo>
                  <a:lnTo>
                    <a:pt x="166" y="71"/>
                  </a:lnTo>
                  <a:lnTo>
                    <a:pt x="171" y="97"/>
                  </a:lnTo>
                  <a:lnTo>
                    <a:pt x="172" y="122"/>
                  </a:lnTo>
                  <a:lnTo>
                    <a:pt x="169" y="149"/>
                  </a:lnTo>
                  <a:lnTo>
                    <a:pt x="164" y="174"/>
                  </a:lnTo>
                  <a:lnTo>
                    <a:pt x="155" y="199"/>
                  </a:lnTo>
                  <a:lnTo>
                    <a:pt x="144" y="223"/>
                  </a:lnTo>
                  <a:lnTo>
                    <a:pt x="129" y="245"/>
                  </a:lnTo>
                  <a:lnTo>
                    <a:pt x="112" y="265"/>
                  </a:lnTo>
                  <a:lnTo>
                    <a:pt x="93" y="282"/>
                  </a:lnTo>
                  <a:lnTo>
                    <a:pt x="72" y="296"/>
                  </a:lnTo>
                  <a:lnTo>
                    <a:pt x="49" y="307"/>
                  </a:lnTo>
                  <a:lnTo>
                    <a:pt x="25" y="316"/>
                  </a:lnTo>
                  <a:lnTo>
                    <a:pt x="0" y="321"/>
                  </a:lnTo>
                  <a:lnTo>
                    <a:pt x="4" y="322"/>
                  </a:lnTo>
                  <a:lnTo>
                    <a:pt x="9" y="323"/>
                  </a:lnTo>
                  <a:lnTo>
                    <a:pt x="13" y="324"/>
                  </a:lnTo>
                  <a:lnTo>
                    <a:pt x="18" y="324"/>
                  </a:lnTo>
                  <a:lnTo>
                    <a:pt x="22" y="325"/>
                  </a:lnTo>
                  <a:lnTo>
                    <a:pt x="27" y="325"/>
                  </a:lnTo>
                  <a:lnTo>
                    <a:pt x="33" y="325"/>
                  </a:lnTo>
                  <a:lnTo>
                    <a:pt x="37" y="327"/>
                  </a:lnTo>
                  <a:lnTo>
                    <a:pt x="38" y="327"/>
                  </a:lnTo>
                  <a:lnTo>
                    <a:pt x="40" y="327"/>
                  </a:lnTo>
                  <a:lnTo>
                    <a:pt x="41" y="327"/>
                  </a:lnTo>
                  <a:lnTo>
                    <a:pt x="43" y="327"/>
                  </a:lnTo>
                  <a:lnTo>
                    <a:pt x="64" y="317"/>
                  </a:lnTo>
                  <a:lnTo>
                    <a:pt x="85" y="306"/>
                  </a:lnTo>
                  <a:lnTo>
                    <a:pt x="103" y="293"/>
                  </a:lnTo>
                  <a:lnTo>
                    <a:pt x="121" y="277"/>
                  </a:lnTo>
                  <a:lnTo>
                    <a:pt x="137" y="260"/>
                  </a:lnTo>
                  <a:lnTo>
                    <a:pt x="150" y="241"/>
                  </a:lnTo>
                  <a:lnTo>
                    <a:pt x="163" y="220"/>
                  </a:lnTo>
                  <a:lnTo>
                    <a:pt x="173" y="198"/>
                  </a:lnTo>
                  <a:lnTo>
                    <a:pt x="180" y="175"/>
                  </a:lnTo>
                  <a:lnTo>
                    <a:pt x="185" y="151"/>
                  </a:lnTo>
                  <a:lnTo>
                    <a:pt x="187" y="128"/>
                  </a:lnTo>
                  <a:lnTo>
                    <a:pt x="187" y="104"/>
                  </a:lnTo>
                  <a:lnTo>
                    <a:pt x="184" y="80"/>
                  </a:lnTo>
                  <a:lnTo>
                    <a:pt x="178" y="57"/>
                  </a:lnTo>
                  <a:lnTo>
                    <a:pt x="171" y="34"/>
                  </a:lnTo>
                  <a:lnTo>
                    <a:pt x="160" y="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1" name="Freeform 28"/>
            <p:cNvSpPr>
              <a:spLocks noEditPoints="1"/>
            </p:cNvSpPr>
            <p:nvPr/>
          </p:nvSpPr>
          <p:spPr bwMode="auto">
            <a:xfrm>
              <a:off x="2637" y="3525"/>
              <a:ext cx="87" cy="89"/>
            </a:xfrm>
            <a:custGeom>
              <a:avLst/>
              <a:gdLst>
                <a:gd name="T0" fmla="*/ 20 w 348"/>
                <a:gd name="T1" fmla="*/ 2 h 355"/>
                <a:gd name="T2" fmla="*/ 19 w 348"/>
                <a:gd name="T3" fmla="*/ 2 h 355"/>
                <a:gd name="T4" fmla="*/ 19 w 348"/>
                <a:gd name="T5" fmla="*/ 2 h 355"/>
                <a:gd name="T6" fmla="*/ 18 w 348"/>
                <a:gd name="T7" fmla="*/ 2 h 355"/>
                <a:gd name="T8" fmla="*/ 18 w 348"/>
                <a:gd name="T9" fmla="*/ 1 h 355"/>
                <a:gd name="T10" fmla="*/ 18 w 348"/>
                <a:gd name="T11" fmla="*/ 1 h 355"/>
                <a:gd name="T12" fmla="*/ 19 w 348"/>
                <a:gd name="T13" fmla="*/ 3 h 355"/>
                <a:gd name="T14" fmla="*/ 20 w 348"/>
                <a:gd name="T15" fmla="*/ 6 h 355"/>
                <a:gd name="T16" fmla="*/ 21 w 348"/>
                <a:gd name="T17" fmla="*/ 10 h 355"/>
                <a:gd name="T18" fmla="*/ 20 w 348"/>
                <a:gd name="T19" fmla="*/ 13 h 355"/>
                <a:gd name="T20" fmla="*/ 19 w 348"/>
                <a:gd name="T21" fmla="*/ 16 h 355"/>
                <a:gd name="T22" fmla="*/ 18 w 348"/>
                <a:gd name="T23" fmla="*/ 17 h 355"/>
                <a:gd name="T24" fmla="*/ 17 w 348"/>
                <a:gd name="T25" fmla="*/ 19 h 355"/>
                <a:gd name="T26" fmla="*/ 15 w 348"/>
                <a:gd name="T27" fmla="*/ 20 h 355"/>
                <a:gd name="T28" fmla="*/ 13 w 348"/>
                <a:gd name="T29" fmla="*/ 21 h 355"/>
                <a:gd name="T30" fmla="*/ 12 w 348"/>
                <a:gd name="T31" fmla="*/ 21 h 355"/>
                <a:gd name="T32" fmla="*/ 10 w 348"/>
                <a:gd name="T33" fmla="*/ 21 h 355"/>
                <a:gd name="T34" fmla="*/ 8 w 348"/>
                <a:gd name="T35" fmla="*/ 22 h 355"/>
                <a:gd name="T36" fmla="*/ 7 w 348"/>
                <a:gd name="T37" fmla="*/ 21 h 355"/>
                <a:gd name="T38" fmla="*/ 7 w 348"/>
                <a:gd name="T39" fmla="*/ 21 h 355"/>
                <a:gd name="T40" fmla="*/ 7 w 348"/>
                <a:gd name="T41" fmla="*/ 21 h 355"/>
                <a:gd name="T42" fmla="*/ 8 w 348"/>
                <a:gd name="T43" fmla="*/ 22 h 355"/>
                <a:gd name="T44" fmla="*/ 9 w 348"/>
                <a:gd name="T45" fmla="*/ 22 h 355"/>
                <a:gd name="T46" fmla="*/ 10 w 348"/>
                <a:gd name="T47" fmla="*/ 22 h 355"/>
                <a:gd name="T48" fmla="*/ 10 w 348"/>
                <a:gd name="T49" fmla="*/ 22 h 355"/>
                <a:gd name="T50" fmla="*/ 11 w 348"/>
                <a:gd name="T51" fmla="*/ 22 h 355"/>
                <a:gd name="T52" fmla="*/ 11 w 348"/>
                <a:gd name="T53" fmla="*/ 22 h 355"/>
                <a:gd name="T54" fmla="*/ 11 w 348"/>
                <a:gd name="T55" fmla="*/ 22 h 355"/>
                <a:gd name="T56" fmla="*/ 12 w 348"/>
                <a:gd name="T57" fmla="*/ 22 h 355"/>
                <a:gd name="T58" fmla="*/ 15 w 348"/>
                <a:gd name="T59" fmla="*/ 21 h 355"/>
                <a:gd name="T60" fmla="*/ 18 w 348"/>
                <a:gd name="T61" fmla="*/ 19 h 355"/>
                <a:gd name="T62" fmla="*/ 20 w 348"/>
                <a:gd name="T63" fmla="*/ 16 h 355"/>
                <a:gd name="T64" fmla="*/ 21 w 348"/>
                <a:gd name="T65" fmla="*/ 13 h 355"/>
                <a:gd name="T66" fmla="*/ 22 w 348"/>
                <a:gd name="T67" fmla="*/ 10 h 355"/>
                <a:gd name="T68" fmla="*/ 22 w 348"/>
                <a:gd name="T69" fmla="*/ 7 h 355"/>
                <a:gd name="T70" fmla="*/ 20 w 348"/>
                <a:gd name="T71" fmla="*/ 4 h 355"/>
                <a:gd name="T72" fmla="*/ 2 w 348"/>
                <a:gd name="T73" fmla="*/ 0 h 355"/>
                <a:gd name="T74" fmla="*/ 2 w 348"/>
                <a:gd name="T75" fmla="*/ 0 h 355"/>
                <a:gd name="T76" fmla="*/ 1 w 348"/>
                <a:gd name="T77" fmla="*/ 1 h 355"/>
                <a:gd name="T78" fmla="*/ 1 w 348"/>
                <a:gd name="T79" fmla="*/ 1 h 355"/>
                <a:gd name="T80" fmla="*/ 1 w 348"/>
                <a:gd name="T81" fmla="*/ 1 h 355"/>
                <a:gd name="T82" fmla="*/ 0 w 348"/>
                <a:gd name="T83" fmla="*/ 2 h 355"/>
                <a:gd name="T84" fmla="*/ 0 w 348"/>
                <a:gd name="T85" fmla="*/ 2 h 355"/>
                <a:gd name="T86" fmla="*/ 0 w 348"/>
                <a:gd name="T87" fmla="*/ 2 h 355"/>
                <a:gd name="T88" fmla="*/ 0 w 348"/>
                <a:gd name="T89" fmla="*/ 2 h 355"/>
                <a:gd name="T90" fmla="*/ 0 w 348"/>
                <a:gd name="T91" fmla="*/ 2 h 355"/>
                <a:gd name="T92" fmla="*/ 1 w 348"/>
                <a:gd name="T93" fmla="*/ 1 h 355"/>
                <a:gd name="T94" fmla="*/ 1 w 348"/>
                <a:gd name="T95" fmla="*/ 1 h 355"/>
                <a:gd name="T96" fmla="*/ 2 w 348"/>
                <a:gd name="T97" fmla="*/ 0 h 35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48"/>
                <a:gd name="T148" fmla="*/ 0 h 355"/>
                <a:gd name="T149" fmla="*/ 348 w 348"/>
                <a:gd name="T150" fmla="*/ 355 h 35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48" h="355">
                  <a:moveTo>
                    <a:pt x="311" y="34"/>
                  </a:moveTo>
                  <a:lnTo>
                    <a:pt x="310" y="33"/>
                  </a:lnTo>
                  <a:lnTo>
                    <a:pt x="307" y="33"/>
                  </a:lnTo>
                  <a:lnTo>
                    <a:pt x="306" y="33"/>
                  </a:lnTo>
                  <a:lnTo>
                    <a:pt x="304" y="31"/>
                  </a:lnTo>
                  <a:lnTo>
                    <a:pt x="298" y="29"/>
                  </a:lnTo>
                  <a:lnTo>
                    <a:pt x="292" y="26"/>
                  </a:lnTo>
                  <a:lnTo>
                    <a:pt x="286" y="23"/>
                  </a:lnTo>
                  <a:lnTo>
                    <a:pt x="280" y="21"/>
                  </a:lnTo>
                  <a:lnTo>
                    <a:pt x="279" y="21"/>
                  </a:lnTo>
                  <a:lnTo>
                    <a:pt x="298" y="44"/>
                  </a:lnTo>
                  <a:lnTo>
                    <a:pt x="313" y="69"/>
                  </a:lnTo>
                  <a:lnTo>
                    <a:pt x="324" y="97"/>
                  </a:lnTo>
                  <a:lnTo>
                    <a:pt x="330" y="125"/>
                  </a:lnTo>
                  <a:lnTo>
                    <a:pt x="332" y="154"/>
                  </a:lnTo>
                  <a:lnTo>
                    <a:pt x="330" y="184"/>
                  </a:lnTo>
                  <a:lnTo>
                    <a:pt x="322" y="213"/>
                  </a:lnTo>
                  <a:lnTo>
                    <a:pt x="311" y="240"/>
                  </a:lnTo>
                  <a:lnTo>
                    <a:pt x="303" y="253"/>
                  </a:lnTo>
                  <a:lnTo>
                    <a:pt x="295" y="265"/>
                  </a:lnTo>
                  <a:lnTo>
                    <a:pt x="286" y="277"/>
                  </a:lnTo>
                  <a:lnTo>
                    <a:pt x="276" y="288"/>
                  </a:lnTo>
                  <a:lnTo>
                    <a:pt x="266" y="297"/>
                  </a:lnTo>
                  <a:lnTo>
                    <a:pt x="253" y="307"/>
                  </a:lnTo>
                  <a:lnTo>
                    <a:pt x="242" y="315"/>
                  </a:lnTo>
                  <a:lnTo>
                    <a:pt x="230" y="322"/>
                  </a:lnTo>
                  <a:lnTo>
                    <a:pt x="216" y="328"/>
                  </a:lnTo>
                  <a:lnTo>
                    <a:pt x="203" y="333"/>
                  </a:lnTo>
                  <a:lnTo>
                    <a:pt x="189" y="336"/>
                  </a:lnTo>
                  <a:lnTo>
                    <a:pt x="175" y="340"/>
                  </a:lnTo>
                  <a:lnTo>
                    <a:pt x="161" y="341"/>
                  </a:lnTo>
                  <a:lnTo>
                    <a:pt x="146" y="342"/>
                  </a:lnTo>
                  <a:lnTo>
                    <a:pt x="131" y="342"/>
                  </a:lnTo>
                  <a:lnTo>
                    <a:pt x="116" y="340"/>
                  </a:lnTo>
                  <a:lnTo>
                    <a:pt x="118" y="340"/>
                  </a:lnTo>
                  <a:lnTo>
                    <a:pt x="122" y="341"/>
                  </a:lnTo>
                  <a:lnTo>
                    <a:pt x="127" y="343"/>
                  </a:lnTo>
                  <a:lnTo>
                    <a:pt x="132" y="344"/>
                  </a:lnTo>
                  <a:lnTo>
                    <a:pt x="137" y="346"/>
                  </a:lnTo>
                  <a:lnTo>
                    <a:pt x="141" y="347"/>
                  </a:lnTo>
                  <a:lnTo>
                    <a:pt x="147" y="348"/>
                  </a:lnTo>
                  <a:lnTo>
                    <a:pt x="151" y="350"/>
                  </a:lnTo>
                  <a:lnTo>
                    <a:pt x="157" y="351"/>
                  </a:lnTo>
                  <a:lnTo>
                    <a:pt x="161" y="352"/>
                  </a:lnTo>
                  <a:lnTo>
                    <a:pt x="166" y="352"/>
                  </a:lnTo>
                  <a:lnTo>
                    <a:pt x="171" y="354"/>
                  </a:lnTo>
                  <a:lnTo>
                    <a:pt x="176" y="355"/>
                  </a:lnTo>
                  <a:lnTo>
                    <a:pt x="201" y="350"/>
                  </a:lnTo>
                  <a:lnTo>
                    <a:pt x="225" y="341"/>
                  </a:lnTo>
                  <a:lnTo>
                    <a:pt x="248" y="330"/>
                  </a:lnTo>
                  <a:lnTo>
                    <a:pt x="269" y="316"/>
                  </a:lnTo>
                  <a:lnTo>
                    <a:pt x="288" y="299"/>
                  </a:lnTo>
                  <a:lnTo>
                    <a:pt x="305" y="279"/>
                  </a:lnTo>
                  <a:lnTo>
                    <a:pt x="320" y="257"/>
                  </a:lnTo>
                  <a:lnTo>
                    <a:pt x="331" y="233"/>
                  </a:lnTo>
                  <a:lnTo>
                    <a:pt x="340" y="208"/>
                  </a:lnTo>
                  <a:lnTo>
                    <a:pt x="345" y="183"/>
                  </a:lnTo>
                  <a:lnTo>
                    <a:pt x="348" y="156"/>
                  </a:lnTo>
                  <a:lnTo>
                    <a:pt x="347" y="131"/>
                  </a:lnTo>
                  <a:lnTo>
                    <a:pt x="342" y="105"/>
                  </a:lnTo>
                  <a:lnTo>
                    <a:pt x="335" y="81"/>
                  </a:lnTo>
                  <a:lnTo>
                    <a:pt x="324" y="57"/>
                  </a:lnTo>
                  <a:lnTo>
                    <a:pt x="311" y="34"/>
                  </a:lnTo>
                  <a:close/>
                  <a:moveTo>
                    <a:pt x="33" y="0"/>
                  </a:moveTo>
                  <a:lnTo>
                    <a:pt x="30" y="2"/>
                  </a:lnTo>
                  <a:lnTo>
                    <a:pt x="27" y="4"/>
                  </a:lnTo>
                  <a:lnTo>
                    <a:pt x="23" y="5"/>
                  </a:lnTo>
                  <a:lnTo>
                    <a:pt x="21" y="7"/>
                  </a:lnTo>
                  <a:lnTo>
                    <a:pt x="18" y="10"/>
                  </a:lnTo>
                  <a:lnTo>
                    <a:pt x="15" y="12"/>
                  </a:lnTo>
                  <a:lnTo>
                    <a:pt x="13" y="15"/>
                  </a:lnTo>
                  <a:lnTo>
                    <a:pt x="11" y="19"/>
                  </a:lnTo>
                  <a:lnTo>
                    <a:pt x="9" y="22"/>
                  </a:lnTo>
                  <a:lnTo>
                    <a:pt x="6" y="26"/>
                  </a:lnTo>
                  <a:lnTo>
                    <a:pt x="3" y="30"/>
                  </a:lnTo>
                  <a:lnTo>
                    <a:pt x="1" y="34"/>
                  </a:lnTo>
                  <a:lnTo>
                    <a:pt x="1" y="35"/>
                  </a:lnTo>
                  <a:lnTo>
                    <a:pt x="0" y="35"/>
                  </a:lnTo>
                  <a:lnTo>
                    <a:pt x="0" y="36"/>
                  </a:lnTo>
                  <a:lnTo>
                    <a:pt x="3" y="31"/>
                  </a:lnTo>
                  <a:lnTo>
                    <a:pt x="6" y="26"/>
                  </a:lnTo>
                  <a:lnTo>
                    <a:pt x="11" y="21"/>
                  </a:lnTo>
                  <a:lnTo>
                    <a:pt x="15" y="16"/>
                  </a:lnTo>
                  <a:lnTo>
                    <a:pt x="19" y="12"/>
                  </a:lnTo>
                  <a:lnTo>
                    <a:pt x="23" y="8"/>
                  </a:lnTo>
                  <a:lnTo>
                    <a:pt x="29" y="4"/>
                  </a:lnTo>
                  <a:lnTo>
                    <a:pt x="33"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2" name="Freeform 29"/>
            <p:cNvSpPr>
              <a:spLocks noEditPoints="1"/>
            </p:cNvSpPr>
            <p:nvPr/>
          </p:nvSpPr>
          <p:spPr bwMode="auto">
            <a:xfrm>
              <a:off x="2634" y="3523"/>
              <a:ext cx="87" cy="88"/>
            </a:xfrm>
            <a:custGeom>
              <a:avLst/>
              <a:gdLst>
                <a:gd name="T0" fmla="*/ 18 w 343"/>
                <a:gd name="T1" fmla="*/ 2 h 353"/>
                <a:gd name="T2" fmla="*/ 18 w 343"/>
                <a:gd name="T3" fmla="*/ 1 h 353"/>
                <a:gd name="T4" fmla="*/ 17 w 343"/>
                <a:gd name="T5" fmla="*/ 1 h 353"/>
                <a:gd name="T6" fmla="*/ 16 w 343"/>
                <a:gd name="T7" fmla="*/ 1 h 353"/>
                <a:gd name="T8" fmla="*/ 18 w 343"/>
                <a:gd name="T9" fmla="*/ 2 h 353"/>
                <a:gd name="T10" fmla="*/ 20 w 343"/>
                <a:gd name="T11" fmla="*/ 6 h 353"/>
                <a:gd name="T12" fmla="*/ 21 w 343"/>
                <a:gd name="T13" fmla="*/ 10 h 353"/>
                <a:gd name="T14" fmla="*/ 20 w 343"/>
                <a:gd name="T15" fmla="*/ 14 h 353"/>
                <a:gd name="T16" fmla="*/ 19 w 343"/>
                <a:gd name="T17" fmla="*/ 17 h 353"/>
                <a:gd name="T18" fmla="*/ 17 w 343"/>
                <a:gd name="T19" fmla="*/ 18 h 353"/>
                <a:gd name="T20" fmla="*/ 15 w 343"/>
                <a:gd name="T21" fmla="*/ 20 h 353"/>
                <a:gd name="T22" fmla="*/ 13 w 343"/>
                <a:gd name="T23" fmla="*/ 20 h 353"/>
                <a:gd name="T24" fmla="*/ 11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6 w 343"/>
                <a:gd name="T45" fmla="*/ 21 h 353"/>
                <a:gd name="T46" fmla="*/ 7 w 343"/>
                <a:gd name="T47" fmla="*/ 21 h 353"/>
                <a:gd name="T48" fmla="*/ 7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6 w 343"/>
                <a:gd name="T61" fmla="*/ 20 h 353"/>
                <a:gd name="T62" fmla="*/ 18 w 343"/>
                <a:gd name="T63" fmla="*/ 19 h 353"/>
                <a:gd name="T64" fmla="*/ 19 w 343"/>
                <a:gd name="T65" fmla="*/ 18 h 353"/>
                <a:gd name="T66" fmla="*/ 20 w 343"/>
                <a:gd name="T67" fmla="*/ 16 h 353"/>
                <a:gd name="T68" fmla="*/ 21 w 343"/>
                <a:gd name="T69" fmla="*/ 14 h 353"/>
                <a:gd name="T70" fmla="*/ 22 w 343"/>
                <a:gd name="T71" fmla="*/ 10 h 353"/>
                <a:gd name="T72" fmla="*/ 22 w 343"/>
                <a:gd name="T73" fmla="*/ 7 h 353"/>
                <a:gd name="T74" fmla="*/ 20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5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2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0" y="32"/>
                  </a:moveTo>
                  <a:lnTo>
                    <a:pt x="285" y="30"/>
                  </a:lnTo>
                  <a:lnTo>
                    <a:pt x="279" y="27"/>
                  </a:lnTo>
                  <a:lnTo>
                    <a:pt x="272" y="25"/>
                  </a:lnTo>
                  <a:lnTo>
                    <a:pt x="267" y="23"/>
                  </a:lnTo>
                  <a:lnTo>
                    <a:pt x="262" y="22"/>
                  </a:lnTo>
                  <a:lnTo>
                    <a:pt x="259" y="21"/>
                  </a:lnTo>
                  <a:lnTo>
                    <a:pt x="255" y="19"/>
                  </a:lnTo>
                  <a:lnTo>
                    <a:pt x="251" y="18"/>
                  </a:lnTo>
                  <a:lnTo>
                    <a:pt x="278" y="40"/>
                  </a:lnTo>
                  <a:lnTo>
                    <a:pt x="299" y="66"/>
                  </a:lnTo>
                  <a:lnTo>
                    <a:pt x="314" y="96"/>
                  </a:lnTo>
                  <a:lnTo>
                    <a:pt x="324" y="128"/>
                  </a:lnTo>
                  <a:lnTo>
                    <a:pt x="327" y="162"/>
                  </a:lnTo>
                  <a:lnTo>
                    <a:pt x="325" y="195"/>
                  </a:lnTo>
                  <a:lnTo>
                    <a:pt x="315" y="227"/>
                  </a:lnTo>
                  <a:lnTo>
                    <a:pt x="299" y="258"/>
                  </a:lnTo>
                  <a:lnTo>
                    <a:pt x="289" y="273"/>
                  </a:lnTo>
                  <a:lnTo>
                    <a:pt x="278" y="286"/>
                  </a:lnTo>
                  <a:lnTo>
                    <a:pt x="266" y="297"/>
                  </a:lnTo>
                  <a:lnTo>
                    <a:pt x="252" y="307"/>
                  </a:lnTo>
                  <a:lnTo>
                    <a:pt x="237" y="315"/>
                  </a:lnTo>
                  <a:lnTo>
                    <a:pt x="223" y="323"/>
                  </a:lnTo>
                  <a:lnTo>
                    <a:pt x="207" y="329"/>
                  </a:lnTo>
                  <a:lnTo>
                    <a:pt x="191" y="333"/>
                  </a:lnTo>
                  <a:lnTo>
                    <a:pt x="176" y="336"/>
                  </a:lnTo>
                  <a:lnTo>
                    <a:pt x="160" y="337"/>
                  </a:lnTo>
                  <a:lnTo>
                    <a:pt x="143" y="336"/>
                  </a:lnTo>
                  <a:lnTo>
                    <a:pt x="126" y="334"/>
                  </a:lnTo>
                  <a:lnTo>
                    <a:pt x="111" y="330"/>
                  </a:lnTo>
                  <a:lnTo>
                    <a:pt x="95" y="325"/>
                  </a:lnTo>
                  <a:lnTo>
                    <a:pt x="79" y="318"/>
                  </a:lnTo>
                  <a:lnTo>
                    <a:pt x="63" y="308"/>
                  </a:lnTo>
                  <a:lnTo>
                    <a:pt x="66" y="310"/>
                  </a:lnTo>
                  <a:lnTo>
                    <a:pt x="67" y="312"/>
                  </a:lnTo>
                  <a:lnTo>
                    <a:pt x="69" y="313"/>
                  </a:lnTo>
                  <a:lnTo>
                    <a:pt x="70" y="315"/>
                  </a:lnTo>
                  <a:lnTo>
                    <a:pt x="72" y="318"/>
                  </a:lnTo>
                  <a:lnTo>
                    <a:pt x="76" y="320"/>
                  </a:lnTo>
                  <a:lnTo>
                    <a:pt x="79" y="322"/>
                  </a:lnTo>
                  <a:lnTo>
                    <a:pt x="83" y="325"/>
                  </a:lnTo>
                  <a:lnTo>
                    <a:pt x="86" y="327"/>
                  </a:lnTo>
                  <a:lnTo>
                    <a:pt x="89" y="329"/>
                  </a:lnTo>
                  <a:lnTo>
                    <a:pt x="93" y="333"/>
                  </a:lnTo>
                  <a:lnTo>
                    <a:pt x="96" y="335"/>
                  </a:lnTo>
                  <a:lnTo>
                    <a:pt x="99" y="337"/>
                  </a:lnTo>
                  <a:lnTo>
                    <a:pt x="104" y="338"/>
                  </a:lnTo>
                  <a:lnTo>
                    <a:pt x="107" y="341"/>
                  </a:lnTo>
                  <a:lnTo>
                    <a:pt x="112" y="343"/>
                  </a:lnTo>
                  <a:lnTo>
                    <a:pt x="115" y="345"/>
                  </a:lnTo>
                  <a:lnTo>
                    <a:pt x="120" y="346"/>
                  </a:lnTo>
                  <a:lnTo>
                    <a:pt x="123" y="349"/>
                  </a:lnTo>
                  <a:lnTo>
                    <a:pt x="127" y="351"/>
                  </a:lnTo>
                  <a:lnTo>
                    <a:pt x="142" y="353"/>
                  </a:lnTo>
                  <a:lnTo>
                    <a:pt x="157" y="353"/>
                  </a:lnTo>
                  <a:lnTo>
                    <a:pt x="172" y="352"/>
                  </a:lnTo>
                  <a:lnTo>
                    <a:pt x="186" y="351"/>
                  </a:lnTo>
                  <a:lnTo>
                    <a:pt x="200" y="347"/>
                  </a:lnTo>
                  <a:lnTo>
                    <a:pt x="214" y="344"/>
                  </a:lnTo>
                  <a:lnTo>
                    <a:pt x="227" y="339"/>
                  </a:lnTo>
                  <a:lnTo>
                    <a:pt x="241" y="333"/>
                  </a:lnTo>
                  <a:lnTo>
                    <a:pt x="253" y="326"/>
                  </a:lnTo>
                  <a:lnTo>
                    <a:pt x="264" y="318"/>
                  </a:lnTo>
                  <a:lnTo>
                    <a:pt x="277" y="308"/>
                  </a:lnTo>
                  <a:lnTo>
                    <a:pt x="287" y="299"/>
                  </a:lnTo>
                  <a:lnTo>
                    <a:pt x="297" y="288"/>
                  </a:lnTo>
                  <a:lnTo>
                    <a:pt x="306" y="276"/>
                  </a:lnTo>
                  <a:lnTo>
                    <a:pt x="314" y="264"/>
                  </a:lnTo>
                  <a:lnTo>
                    <a:pt x="322" y="251"/>
                  </a:lnTo>
                  <a:lnTo>
                    <a:pt x="333" y="224"/>
                  </a:lnTo>
                  <a:lnTo>
                    <a:pt x="341" y="195"/>
                  </a:lnTo>
                  <a:lnTo>
                    <a:pt x="343" y="165"/>
                  </a:lnTo>
                  <a:lnTo>
                    <a:pt x="341" y="136"/>
                  </a:lnTo>
                  <a:lnTo>
                    <a:pt x="335" y="108"/>
                  </a:lnTo>
                  <a:lnTo>
                    <a:pt x="324" y="80"/>
                  </a:lnTo>
                  <a:lnTo>
                    <a:pt x="309" y="55"/>
                  </a:lnTo>
                  <a:lnTo>
                    <a:pt x="290" y="32"/>
                  </a:lnTo>
                  <a:close/>
                  <a:moveTo>
                    <a:pt x="44" y="11"/>
                  </a:moveTo>
                  <a:lnTo>
                    <a:pt x="46" y="11"/>
                  </a:lnTo>
                  <a:lnTo>
                    <a:pt x="47" y="11"/>
                  </a:lnTo>
                  <a:lnTo>
                    <a:pt x="51" y="10"/>
                  </a:lnTo>
                  <a:lnTo>
                    <a:pt x="56" y="9"/>
                  </a:lnTo>
                  <a:lnTo>
                    <a:pt x="60" y="8"/>
                  </a:lnTo>
                  <a:lnTo>
                    <a:pt x="65" y="7"/>
                  </a:lnTo>
                  <a:lnTo>
                    <a:pt x="69" y="6"/>
                  </a:lnTo>
                  <a:lnTo>
                    <a:pt x="74" y="5"/>
                  </a:lnTo>
                  <a:lnTo>
                    <a:pt x="79" y="3"/>
                  </a:lnTo>
                  <a:lnTo>
                    <a:pt x="84" y="2"/>
                  </a:lnTo>
                  <a:lnTo>
                    <a:pt x="86" y="1"/>
                  </a:lnTo>
                  <a:lnTo>
                    <a:pt x="89" y="1"/>
                  </a:lnTo>
                  <a:lnTo>
                    <a:pt x="92" y="1"/>
                  </a:lnTo>
                  <a:lnTo>
                    <a:pt x="95" y="0"/>
                  </a:lnTo>
                  <a:lnTo>
                    <a:pt x="79" y="7"/>
                  </a:lnTo>
                  <a:lnTo>
                    <a:pt x="65" y="16"/>
                  </a:lnTo>
                  <a:lnTo>
                    <a:pt x="51" y="26"/>
                  </a:lnTo>
                  <a:lnTo>
                    <a:pt x="38" y="38"/>
                  </a:lnTo>
                  <a:lnTo>
                    <a:pt x="26" y="50"/>
                  </a:lnTo>
                  <a:lnTo>
                    <a:pt x="16" y="64"/>
                  </a:lnTo>
                  <a:lnTo>
                    <a:pt x="7" y="79"/>
                  </a:lnTo>
                  <a:lnTo>
                    <a:pt x="0" y="95"/>
                  </a:lnTo>
                  <a:lnTo>
                    <a:pt x="0" y="92"/>
                  </a:lnTo>
                  <a:lnTo>
                    <a:pt x="0" y="88"/>
                  </a:lnTo>
                  <a:lnTo>
                    <a:pt x="0" y="85"/>
                  </a:lnTo>
                  <a:lnTo>
                    <a:pt x="1" y="83"/>
                  </a:lnTo>
                  <a:lnTo>
                    <a:pt x="1" y="77"/>
                  </a:lnTo>
                  <a:lnTo>
                    <a:pt x="2" y="71"/>
                  </a:lnTo>
                  <a:lnTo>
                    <a:pt x="3" y="65"/>
                  </a:lnTo>
                  <a:lnTo>
                    <a:pt x="4" y="60"/>
                  </a:lnTo>
                  <a:lnTo>
                    <a:pt x="5" y="57"/>
                  </a:lnTo>
                  <a:lnTo>
                    <a:pt x="7" y="54"/>
                  </a:lnTo>
                  <a:lnTo>
                    <a:pt x="8" y="50"/>
                  </a:lnTo>
                  <a:lnTo>
                    <a:pt x="11" y="47"/>
                  </a:lnTo>
                  <a:lnTo>
                    <a:pt x="14" y="42"/>
                  </a:lnTo>
                  <a:lnTo>
                    <a:pt x="17" y="37"/>
                  </a:lnTo>
                  <a:lnTo>
                    <a:pt x="22" y="32"/>
                  </a:lnTo>
                  <a:lnTo>
                    <a:pt x="26" y="27"/>
                  </a:lnTo>
                  <a:lnTo>
                    <a:pt x="30" y="23"/>
                  </a:lnTo>
                  <a:lnTo>
                    <a:pt x="34" y="19"/>
                  </a:lnTo>
                  <a:lnTo>
                    <a:pt x="40" y="15"/>
                  </a:lnTo>
                  <a:lnTo>
                    <a:pt x="44"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3" name="Freeform 30"/>
            <p:cNvSpPr>
              <a:spLocks/>
            </p:cNvSpPr>
            <p:nvPr/>
          </p:nvSpPr>
          <p:spPr bwMode="auto">
            <a:xfrm>
              <a:off x="2634" y="3523"/>
              <a:ext cx="83" cy="84"/>
            </a:xfrm>
            <a:custGeom>
              <a:avLst/>
              <a:gdLst>
                <a:gd name="T0" fmla="*/ 16 w 327"/>
                <a:gd name="T1" fmla="*/ 1 h 338"/>
                <a:gd name="T2" fmla="*/ 15 w 327"/>
                <a:gd name="T3" fmla="*/ 1 h 338"/>
                <a:gd name="T4" fmla="*/ 13 w 327"/>
                <a:gd name="T5" fmla="*/ 0 h 338"/>
                <a:gd name="T6" fmla="*/ 12 w 327"/>
                <a:gd name="T7" fmla="*/ 0 h 338"/>
                <a:gd name="T8" fmla="*/ 11 w 327"/>
                <a:gd name="T9" fmla="*/ 0 h 338"/>
                <a:gd name="T10" fmla="*/ 9 w 327"/>
                <a:gd name="T11" fmla="*/ 0 h 338"/>
                <a:gd name="T12" fmla="*/ 8 w 327"/>
                <a:gd name="T13" fmla="*/ 0 h 338"/>
                <a:gd name="T14" fmla="*/ 7 w 327"/>
                <a:gd name="T15" fmla="*/ 0 h 338"/>
                <a:gd name="T16" fmla="*/ 6 w 327"/>
                <a:gd name="T17" fmla="*/ 0 h 338"/>
                <a:gd name="T18" fmla="*/ 5 w 327"/>
                <a:gd name="T19" fmla="*/ 0 h 338"/>
                <a:gd name="T20" fmla="*/ 3 w 327"/>
                <a:gd name="T21" fmla="*/ 2 h 338"/>
                <a:gd name="T22" fmla="*/ 1 w 327"/>
                <a:gd name="T23" fmla="*/ 5 h 338"/>
                <a:gd name="T24" fmla="*/ 0 w 327"/>
                <a:gd name="T25" fmla="*/ 6 h 338"/>
                <a:gd name="T26" fmla="*/ 0 w 327"/>
                <a:gd name="T27" fmla="*/ 7 h 338"/>
                <a:gd name="T28" fmla="*/ 0 w 327"/>
                <a:gd name="T29" fmla="*/ 8 h 338"/>
                <a:gd name="T30" fmla="*/ 0 w 327"/>
                <a:gd name="T31" fmla="*/ 9 h 338"/>
                <a:gd name="T32" fmla="*/ 0 w 327"/>
                <a:gd name="T33" fmla="*/ 9 h 338"/>
                <a:gd name="T34" fmla="*/ 1 w 327"/>
                <a:gd name="T35" fmla="*/ 8 h 338"/>
                <a:gd name="T36" fmla="*/ 3 w 327"/>
                <a:gd name="T37" fmla="*/ 3 h 338"/>
                <a:gd name="T38" fmla="*/ 7 w 327"/>
                <a:gd name="T39" fmla="*/ 1 h 338"/>
                <a:gd name="T40" fmla="*/ 13 w 327"/>
                <a:gd name="T41" fmla="*/ 0 h 338"/>
                <a:gd name="T42" fmla="*/ 17 w 327"/>
                <a:gd name="T43" fmla="*/ 3 h 338"/>
                <a:gd name="T44" fmla="*/ 20 w 327"/>
                <a:gd name="T45" fmla="*/ 7 h 338"/>
                <a:gd name="T46" fmla="*/ 20 w 327"/>
                <a:gd name="T47" fmla="*/ 13 h 338"/>
                <a:gd name="T48" fmla="*/ 17 w 327"/>
                <a:gd name="T49" fmla="*/ 17 h 338"/>
                <a:gd name="T50" fmla="*/ 13 w 327"/>
                <a:gd name="T51" fmla="*/ 19 h 338"/>
                <a:gd name="T52" fmla="*/ 11 w 327"/>
                <a:gd name="T53" fmla="*/ 20 h 338"/>
                <a:gd name="T54" fmla="*/ 8 w 327"/>
                <a:gd name="T55" fmla="*/ 20 h 338"/>
                <a:gd name="T56" fmla="*/ 6 w 327"/>
                <a:gd name="T57" fmla="*/ 19 h 338"/>
                <a:gd name="T58" fmla="*/ 4 w 327"/>
                <a:gd name="T59" fmla="*/ 18 h 338"/>
                <a:gd name="T60" fmla="*/ 2 w 327"/>
                <a:gd name="T61" fmla="*/ 16 h 338"/>
                <a:gd name="T62" fmla="*/ 2 w 327"/>
                <a:gd name="T63" fmla="*/ 16 h 338"/>
                <a:gd name="T64" fmla="*/ 3 w 327"/>
                <a:gd name="T65" fmla="*/ 17 h 338"/>
                <a:gd name="T66" fmla="*/ 3 w 327"/>
                <a:gd name="T67" fmla="*/ 18 h 338"/>
                <a:gd name="T68" fmla="*/ 4 w 327"/>
                <a:gd name="T69" fmla="*/ 19 h 338"/>
                <a:gd name="T70" fmla="*/ 4 w 327"/>
                <a:gd name="T71" fmla="*/ 19 h 338"/>
                <a:gd name="T72" fmla="*/ 6 w 327"/>
                <a:gd name="T73" fmla="*/ 20 h 338"/>
                <a:gd name="T74" fmla="*/ 9 w 327"/>
                <a:gd name="T75" fmla="*/ 21 h 338"/>
                <a:gd name="T76" fmla="*/ 12 w 327"/>
                <a:gd name="T77" fmla="*/ 21 h 338"/>
                <a:gd name="T78" fmla="*/ 15 w 327"/>
                <a:gd name="T79" fmla="*/ 20 h 338"/>
                <a:gd name="T80" fmla="*/ 18 w 327"/>
                <a:gd name="T81" fmla="*/ 18 h 338"/>
                <a:gd name="T82" fmla="*/ 20 w 327"/>
                <a:gd name="T83" fmla="*/ 14 h 338"/>
                <a:gd name="T84" fmla="*/ 21 w 327"/>
                <a:gd name="T85" fmla="*/ 8 h 338"/>
                <a:gd name="T86" fmla="*/ 18 w 327"/>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7"/>
                <a:gd name="T133" fmla="*/ 0 h 338"/>
                <a:gd name="T134" fmla="*/ 327 w 327"/>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7" h="338">
                  <a:moveTo>
                    <a:pt x="251" y="19"/>
                  </a:moveTo>
                  <a:lnTo>
                    <a:pt x="248" y="18"/>
                  </a:lnTo>
                  <a:lnTo>
                    <a:pt x="244" y="17"/>
                  </a:lnTo>
                  <a:lnTo>
                    <a:pt x="240" y="16"/>
                  </a:lnTo>
                  <a:lnTo>
                    <a:pt x="236" y="15"/>
                  </a:lnTo>
                  <a:lnTo>
                    <a:pt x="230" y="12"/>
                  </a:lnTo>
                  <a:lnTo>
                    <a:pt x="223" y="11"/>
                  </a:lnTo>
                  <a:lnTo>
                    <a:pt x="215" y="9"/>
                  </a:lnTo>
                  <a:lnTo>
                    <a:pt x="208" y="8"/>
                  </a:lnTo>
                  <a:lnTo>
                    <a:pt x="202" y="7"/>
                  </a:lnTo>
                  <a:lnTo>
                    <a:pt x="195" y="6"/>
                  </a:lnTo>
                  <a:lnTo>
                    <a:pt x="187" y="6"/>
                  </a:lnTo>
                  <a:lnTo>
                    <a:pt x="180" y="4"/>
                  </a:lnTo>
                  <a:lnTo>
                    <a:pt x="173" y="3"/>
                  </a:lnTo>
                  <a:lnTo>
                    <a:pt x="167" y="2"/>
                  </a:lnTo>
                  <a:lnTo>
                    <a:pt x="160" y="1"/>
                  </a:lnTo>
                  <a:lnTo>
                    <a:pt x="153" y="1"/>
                  </a:lnTo>
                  <a:lnTo>
                    <a:pt x="147" y="0"/>
                  </a:lnTo>
                  <a:lnTo>
                    <a:pt x="140" y="0"/>
                  </a:lnTo>
                  <a:lnTo>
                    <a:pt x="133" y="0"/>
                  </a:lnTo>
                  <a:lnTo>
                    <a:pt x="126" y="0"/>
                  </a:lnTo>
                  <a:lnTo>
                    <a:pt x="121" y="0"/>
                  </a:lnTo>
                  <a:lnTo>
                    <a:pt x="115" y="0"/>
                  </a:lnTo>
                  <a:lnTo>
                    <a:pt x="110" y="1"/>
                  </a:lnTo>
                  <a:lnTo>
                    <a:pt x="104" y="1"/>
                  </a:lnTo>
                  <a:lnTo>
                    <a:pt x="102" y="1"/>
                  </a:lnTo>
                  <a:lnTo>
                    <a:pt x="99" y="1"/>
                  </a:lnTo>
                  <a:lnTo>
                    <a:pt x="97" y="1"/>
                  </a:lnTo>
                  <a:lnTo>
                    <a:pt x="95" y="1"/>
                  </a:lnTo>
                  <a:lnTo>
                    <a:pt x="79" y="8"/>
                  </a:lnTo>
                  <a:lnTo>
                    <a:pt x="65" y="17"/>
                  </a:lnTo>
                  <a:lnTo>
                    <a:pt x="51" y="27"/>
                  </a:lnTo>
                  <a:lnTo>
                    <a:pt x="38" y="39"/>
                  </a:lnTo>
                  <a:lnTo>
                    <a:pt x="26" y="51"/>
                  </a:lnTo>
                  <a:lnTo>
                    <a:pt x="16" y="65"/>
                  </a:lnTo>
                  <a:lnTo>
                    <a:pt x="7" y="80"/>
                  </a:lnTo>
                  <a:lnTo>
                    <a:pt x="0" y="96"/>
                  </a:lnTo>
                  <a:lnTo>
                    <a:pt x="0" y="97"/>
                  </a:lnTo>
                  <a:lnTo>
                    <a:pt x="0" y="98"/>
                  </a:lnTo>
                  <a:lnTo>
                    <a:pt x="0" y="101"/>
                  </a:lnTo>
                  <a:lnTo>
                    <a:pt x="0" y="102"/>
                  </a:lnTo>
                  <a:lnTo>
                    <a:pt x="0" y="108"/>
                  </a:lnTo>
                  <a:lnTo>
                    <a:pt x="0" y="112"/>
                  </a:lnTo>
                  <a:lnTo>
                    <a:pt x="0" y="118"/>
                  </a:lnTo>
                  <a:lnTo>
                    <a:pt x="0" y="124"/>
                  </a:lnTo>
                  <a:lnTo>
                    <a:pt x="1" y="129"/>
                  </a:lnTo>
                  <a:lnTo>
                    <a:pt x="1" y="136"/>
                  </a:lnTo>
                  <a:lnTo>
                    <a:pt x="1" y="143"/>
                  </a:lnTo>
                  <a:lnTo>
                    <a:pt x="2" y="149"/>
                  </a:lnTo>
                  <a:lnTo>
                    <a:pt x="2" y="150"/>
                  </a:lnTo>
                  <a:lnTo>
                    <a:pt x="2" y="151"/>
                  </a:lnTo>
                  <a:lnTo>
                    <a:pt x="2" y="152"/>
                  </a:lnTo>
                  <a:lnTo>
                    <a:pt x="6" y="125"/>
                  </a:lnTo>
                  <a:lnTo>
                    <a:pt x="15" y="98"/>
                  </a:lnTo>
                  <a:lnTo>
                    <a:pt x="28" y="74"/>
                  </a:lnTo>
                  <a:lnTo>
                    <a:pt x="44" y="53"/>
                  </a:lnTo>
                  <a:lnTo>
                    <a:pt x="65" y="35"/>
                  </a:lnTo>
                  <a:lnTo>
                    <a:pt x="88" y="22"/>
                  </a:lnTo>
                  <a:lnTo>
                    <a:pt x="113" y="11"/>
                  </a:lnTo>
                  <a:lnTo>
                    <a:pt x="141" y="6"/>
                  </a:lnTo>
                  <a:lnTo>
                    <a:pt x="169" y="6"/>
                  </a:lnTo>
                  <a:lnTo>
                    <a:pt x="196" y="10"/>
                  </a:lnTo>
                  <a:lnTo>
                    <a:pt x="222" y="19"/>
                  </a:lnTo>
                  <a:lnTo>
                    <a:pt x="244" y="32"/>
                  </a:lnTo>
                  <a:lnTo>
                    <a:pt x="266" y="50"/>
                  </a:lnTo>
                  <a:lnTo>
                    <a:pt x="283" y="71"/>
                  </a:lnTo>
                  <a:lnTo>
                    <a:pt x="297" y="95"/>
                  </a:lnTo>
                  <a:lnTo>
                    <a:pt x="307" y="121"/>
                  </a:lnTo>
                  <a:lnTo>
                    <a:pt x="312" y="149"/>
                  </a:lnTo>
                  <a:lnTo>
                    <a:pt x="312" y="178"/>
                  </a:lnTo>
                  <a:lnTo>
                    <a:pt x="307" y="204"/>
                  </a:lnTo>
                  <a:lnTo>
                    <a:pt x="298" y="230"/>
                  </a:lnTo>
                  <a:lnTo>
                    <a:pt x="285" y="254"/>
                  </a:lnTo>
                  <a:lnTo>
                    <a:pt x="268" y="275"/>
                  </a:lnTo>
                  <a:lnTo>
                    <a:pt x="246" y="293"/>
                  </a:lnTo>
                  <a:lnTo>
                    <a:pt x="223" y="308"/>
                  </a:lnTo>
                  <a:lnTo>
                    <a:pt x="209" y="314"/>
                  </a:lnTo>
                  <a:lnTo>
                    <a:pt x="196" y="319"/>
                  </a:lnTo>
                  <a:lnTo>
                    <a:pt x="182" y="321"/>
                  </a:lnTo>
                  <a:lnTo>
                    <a:pt x="169" y="323"/>
                  </a:lnTo>
                  <a:lnTo>
                    <a:pt x="156" y="323"/>
                  </a:lnTo>
                  <a:lnTo>
                    <a:pt x="142" y="323"/>
                  </a:lnTo>
                  <a:lnTo>
                    <a:pt x="129" y="321"/>
                  </a:lnTo>
                  <a:lnTo>
                    <a:pt x="116" y="317"/>
                  </a:lnTo>
                  <a:lnTo>
                    <a:pt x="103" y="314"/>
                  </a:lnTo>
                  <a:lnTo>
                    <a:pt x="90" y="308"/>
                  </a:lnTo>
                  <a:lnTo>
                    <a:pt x="78" y="301"/>
                  </a:lnTo>
                  <a:lnTo>
                    <a:pt x="67" y="295"/>
                  </a:lnTo>
                  <a:lnTo>
                    <a:pt x="57" y="285"/>
                  </a:lnTo>
                  <a:lnTo>
                    <a:pt x="47" y="276"/>
                  </a:lnTo>
                  <a:lnTo>
                    <a:pt x="38" y="265"/>
                  </a:lnTo>
                  <a:lnTo>
                    <a:pt x="29" y="253"/>
                  </a:lnTo>
                  <a:lnTo>
                    <a:pt x="31" y="258"/>
                  </a:lnTo>
                  <a:lnTo>
                    <a:pt x="33" y="261"/>
                  </a:lnTo>
                  <a:lnTo>
                    <a:pt x="34" y="266"/>
                  </a:lnTo>
                  <a:lnTo>
                    <a:pt x="37" y="269"/>
                  </a:lnTo>
                  <a:lnTo>
                    <a:pt x="39" y="274"/>
                  </a:lnTo>
                  <a:lnTo>
                    <a:pt x="41" y="277"/>
                  </a:lnTo>
                  <a:lnTo>
                    <a:pt x="44" y="282"/>
                  </a:lnTo>
                  <a:lnTo>
                    <a:pt x="47" y="285"/>
                  </a:lnTo>
                  <a:lnTo>
                    <a:pt x="49" y="290"/>
                  </a:lnTo>
                  <a:lnTo>
                    <a:pt x="52" y="295"/>
                  </a:lnTo>
                  <a:lnTo>
                    <a:pt x="56" y="299"/>
                  </a:lnTo>
                  <a:lnTo>
                    <a:pt x="58" y="303"/>
                  </a:lnTo>
                  <a:lnTo>
                    <a:pt x="59" y="304"/>
                  </a:lnTo>
                  <a:lnTo>
                    <a:pt x="61" y="306"/>
                  </a:lnTo>
                  <a:lnTo>
                    <a:pt x="62" y="307"/>
                  </a:lnTo>
                  <a:lnTo>
                    <a:pt x="63" y="309"/>
                  </a:lnTo>
                  <a:lnTo>
                    <a:pt x="79" y="319"/>
                  </a:lnTo>
                  <a:lnTo>
                    <a:pt x="95" y="326"/>
                  </a:lnTo>
                  <a:lnTo>
                    <a:pt x="111" y="331"/>
                  </a:lnTo>
                  <a:lnTo>
                    <a:pt x="126" y="335"/>
                  </a:lnTo>
                  <a:lnTo>
                    <a:pt x="143" y="337"/>
                  </a:lnTo>
                  <a:lnTo>
                    <a:pt x="160" y="338"/>
                  </a:lnTo>
                  <a:lnTo>
                    <a:pt x="176" y="337"/>
                  </a:lnTo>
                  <a:lnTo>
                    <a:pt x="191" y="334"/>
                  </a:lnTo>
                  <a:lnTo>
                    <a:pt x="207" y="330"/>
                  </a:lnTo>
                  <a:lnTo>
                    <a:pt x="223" y="324"/>
                  </a:lnTo>
                  <a:lnTo>
                    <a:pt x="237" y="316"/>
                  </a:lnTo>
                  <a:lnTo>
                    <a:pt x="252" y="308"/>
                  </a:lnTo>
                  <a:lnTo>
                    <a:pt x="266" y="298"/>
                  </a:lnTo>
                  <a:lnTo>
                    <a:pt x="278" y="287"/>
                  </a:lnTo>
                  <a:lnTo>
                    <a:pt x="289" y="274"/>
                  </a:lnTo>
                  <a:lnTo>
                    <a:pt x="299" y="259"/>
                  </a:lnTo>
                  <a:lnTo>
                    <a:pt x="315" y="228"/>
                  </a:lnTo>
                  <a:lnTo>
                    <a:pt x="325" y="196"/>
                  </a:lnTo>
                  <a:lnTo>
                    <a:pt x="327" y="163"/>
                  </a:lnTo>
                  <a:lnTo>
                    <a:pt x="324" y="129"/>
                  </a:lnTo>
                  <a:lnTo>
                    <a:pt x="314" y="97"/>
                  </a:lnTo>
                  <a:lnTo>
                    <a:pt x="299"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4" name="Freeform 31"/>
            <p:cNvSpPr>
              <a:spLocks noEditPoints="1"/>
            </p:cNvSpPr>
            <p:nvPr/>
          </p:nvSpPr>
          <p:spPr bwMode="auto">
            <a:xfrm>
              <a:off x="2635" y="3523"/>
              <a:ext cx="78" cy="80"/>
            </a:xfrm>
            <a:custGeom>
              <a:avLst/>
              <a:gdLst>
                <a:gd name="T0" fmla="*/ 18 w 310"/>
                <a:gd name="T1" fmla="*/ 8 h 317"/>
                <a:gd name="T2" fmla="*/ 17 w 310"/>
                <a:gd name="T3" fmla="*/ 5 h 317"/>
                <a:gd name="T4" fmla="*/ 15 w 310"/>
                <a:gd name="T5" fmla="*/ 3 h 317"/>
                <a:gd name="T6" fmla="*/ 12 w 310"/>
                <a:gd name="T7" fmla="*/ 1 h 317"/>
                <a:gd name="T8" fmla="*/ 8 w 310"/>
                <a:gd name="T9" fmla="*/ 1 h 317"/>
                <a:gd name="T10" fmla="*/ 5 w 310"/>
                <a:gd name="T11" fmla="*/ 3 h 317"/>
                <a:gd name="T12" fmla="*/ 3 w 310"/>
                <a:gd name="T13" fmla="*/ 5 h 317"/>
                <a:gd name="T14" fmla="*/ 1 w 310"/>
                <a:gd name="T15" fmla="*/ 8 h 317"/>
                <a:gd name="T16" fmla="*/ 1 w 310"/>
                <a:gd name="T17" fmla="*/ 12 h 317"/>
                <a:gd name="T18" fmla="*/ 3 w 310"/>
                <a:gd name="T19" fmla="*/ 15 h 317"/>
                <a:gd name="T20" fmla="*/ 5 w 310"/>
                <a:gd name="T21" fmla="*/ 18 h 317"/>
                <a:gd name="T22" fmla="*/ 8 w 310"/>
                <a:gd name="T23" fmla="*/ 19 h 317"/>
                <a:gd name="T24" fmla="*/ 12 w 310"/>
                <a:gd name="T25" fmla="*/ 19 h 317"/>
                <a:gd name="T26" fmla="*/ 15 w 310"/>
                <a:gd name="T27" fmla="*/ 18 h 317"/>
                <a:gd name="T28" fmla="*/ 17 w 310"/>
                <a:gd name="T29" fmla="*/ 15 h 317"/>
                <a:gd name="T30" fmla="*/ 18 w 310"/>
                <a:gd name="T31" fmla="*/ 12 h 317"/>
                <a:gd name="T32" fmla="*/ 0 w 310"/>
                <a:gd name="T33" fmla="*/ 9 h 317"/>
                <a:gd name="T34" fmla="*/ 0 w 310"/>
                <a:gd name="T35" fmla="*/ 10 h 317"/>
                <a:gd name="T36" fmla="*/ 0 w 310"/>
                <a:gd name="T37" fmla="*/ 11 h 317"/>
                <a:gd name="T38" fmla="*/ 0 w 310"/>
                <a:gd name="T39" fmla="*/ 11 h 317"/>
                <a:gd name="T40" fmla="*/ 1 w 310"/>
                <a:gd name="T41" fmla="*/ 12 h 317"/>
                <a:gd name="T42" fmla="*/ 1 w 310"/>
                <a:gd name="T43" fmla="*/ 13 h 317"/>
                <a:gd name="T44" fmla="*/ 1 w 310"/>
                <a:gd name="T45" fmla="*/ 14 h 317"/>
                <a:gd name="T46" fmla="*/ 1 w 310"/>
                <a:gd name="T47" fmla="*/ 15 h 317"/>
                <a:gd name="T48" fmla="*/ 2 w 310"/>
                <a:gd name="T49" fmla="*/ 15 h 317"/>
                <a:gd name="T50" fmla="*/ 2 w 310"/>
                <a:gd name="T51" fmla="*/ 16 h 317"/>
                <a:gd name="T52" fmla="*/ 2 w 310"/>
                <a:gd name="T53" fmla="*/ 16 h 317"/>
                <a:gd name="T54" fmla="*/ 3 w 310"/>
                <a:gd name="T55" fmla="*/ 17 h 317"/>
                <a:gd name="T56" fmla="*/ 4 w 310"/>
                <a:gd name="T57" fmla="*/ 18 h 317"/>
                <a:gd name="T58" fmla="*/ 6 w 310"/>
                <a:gd name="T59" fmla="*/ 19 h 317"/>
                <a:gd name="T60" fmla="*/ 7 w 310"/>
                <a:gd name="T61" fmla="*/ 20 h 317"/>
                <a:gd name="T62" fmla="*/ 9 w 310"/>
                <a:gd name="T63" fmla="*/ 20 h 317"/>
                <a:gd name="T64" fmla="*/ 11 w 310"/>
                <a:gd name="T65" fmla="*/ 20 h 317"/>
                <a:gd name="T66" fmla="*/ 12 w 310"/>
                <a:gd name="T67" fmla="*/ 20 h 317"/>
                <a:gd name="T68" fmla="*/ 14 w 310"/>
                <a:gd name="T69" fmla="*/ 19 h 317"/>
                <a:gd name="T70" fmla="*/ 17 w 310"/>
                <a:gd name="T71" fmla="*/ 17 h 317"/>
                <a:gd name="T72" fmla="*/ 19 w 310"/>
                <a:gd name="T73" fmla="*/ 14 h 317"/>
                <a:gd name="T74" fmla="*/ 20 w 310"/>
                <a:gd name="T75" fmla="*/ 11 h 317"/>
                <a:gd name="T76" fmla="*/ 19 w 310"/>
                <a:gd name="T77" fmla="*/ 7 h 317"/>
                <a:gd name="T78" fmla="*/ 18 w 310"/>
                <a:gd name="T79" fmla="*/ 4 h 317"/>
                <a:gd name="T80" fmla="*/ 15 w 310"/>
                <a:gd name="T81" fmla="*/ 2 h 317"/>
                <a:gd name="T82" fmla="*/ 12 w 310"/>
                <a:gd name="T83" fmla="*/ 0 h 317"/>
                <a:gd name="T84" fmla="*/ 9 w 310"/>
                <a:gd name="T85" fmla="*/ 0 h 317"/>
                <a:gd name="T86" fmla="*/ 6 w 310"/>
                <a:gd name="T87" fmla="*/ 1 h 317"/>
                <a:gd name="T88" fmla="*/ 3 w 310"/>
                <a:gd name="T89" fmla="*/ 3 h 317"/>
                <a:gd name="T90" fmla="*/ 1 w 310"/>
                <a:gd name="T91" fmla="*/ 6 h 317"/>
                <a:gd name="T92" fmla="*/ 0 w 310"/>
                <a:gd name="T93" fmla="*/ 9 h 3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0"/>
                <a:gd name="T142" fmla="*/ 0 h 317"/>
                <a:gd name="T143" fmla="*/ 310 w 310"/>
                <a:gd name="T144" fmla="*/ 317 h 3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0" h="317">
                  <a:moveTo>
                    <a:pt x="295" y="158"/>
                  </a:moveTo>
                  <a:lnTo>
                    <a:pt x="292" y="129"/>
                  </a:lnTo>
                  <a:lnTo>
                    <a:pt x="284" y="102"/>
                  </a:lnTo>
                  <a:lnTo>
                    <a:pt x="271" y="78"/>
                  </a:lnTo>
                  <a:lnTo>
                    <a:pt x="253" y="57"/>
                  </a:lnTo>
                  <a:lnTo>
                    <a:pt x="233" y="39"/>
                  </a:lnTo>
                  <a:lnTo>
                    <a:pt x="210" y="26"/>
                  </a:lnTo>
                  <a:lnTo>
                    <a:pt x="183" y="18"/>
                  </a:lnTo>
                  <a:lnTo>
                    <a:pt x="155" y="14"/>
                  </a:lnTo>
                  <a:lnTo>
                    <a:pt x="127" y="18"/>
                  </a:lnTo>
                  <a:lnTo>
                    <a:pt x="100" y="26"/>
                  </a:lnTo>
                  <a:lnTo>
                    <a:pt x="76" y="39"/>
                  </a:lnTo>
                  <a:lnTo>
                    <a:pt x="56" y="57"/>
                  </a:lnTo>
                  <a:lnTo>
                    <a:pt x="38" y="78"/>
                  </a:lnTo>
                  <a:lnTo>
                    <a:pt x="26" y="102"/>
                  </a:lnTo>
                  <a:lnTo>
                    <a:pt x="18" y="129"/>
                  </a:lnTo>
                  <a:lnTo>
                    <a:pt x="14" y="158"/>
                  </a:lnTo>
                  <a:lnTo>
                    <a:pt x="18" y="186"/>
                  </a:lnTo>
                  <a:lnTo>
                    <a:pt x="26" y="214"/>
                  </a:lnTo>
                  <a:lnTo>
                    <a:pt x="38" y="238"/>
                  </a:lnTo>
                  <a:lnTo>
                    <a:pt x="56" y="259"/>
                  </a:lnTo>
                  <a:lnTo>
                    <a:pt x="76" y="277"/>
                  </a:lnTo>
                  <a:lnTo>
                    <a:pt x="100" y="290"/>
                  </a:lnTo>
                  <a:lnTo>
                    <a:pt x="127" y="298"/>
                  </a:lnTo>
                  <a:lnTo>
                    <a:pt x="155" y="301"/>
                  </a:lnTo>
                  <a:lnTo>
                    <a:pt x="183" y="298"/>
                  </a:lnTo>
                  <a:lnTo>
                    <a:pt x="210" y="290"/>
                  </a:lnTo>
                  <a:lnTo>
                    <a:pt x="233" y="277"/>
                  </a:lnTo>
                  <a:lnTo>
                    <a:pt x="253" y="259"/>
                  </a:lnTo>
                  <a:lnTo>
                    <a:pt x="271" y="238"/>
                  </a:lnTo>
                  <a:lnTo>
                    <a:pt x="284" y="214"/>
                  </a:lnTo>
                  <a:lnTo>
                    <a:pt x="292" y="186"/>
                  </a:lnTo>
                  <a:lnTo>
                    <a:pt x="295" y="158"/>
                  </a:lnTo>
                  <a:close/>
                  <a:moveTo>
                    <a:pt x="0" y="146"/>
                  </a:moveTo>
                  <a:lnTo>
                    <a:pt x="1" y="151"/>
                  </a:lnTo>
                  <a:lnTo>
                    <a:pt x="2" y="155"/>
                  </a:lnTo>
                  <a:lnTo>
                    <a:pt x="2" y="160"/>
                  </a:lnTo>
                  <a:lnTo>
                    <a:pt x="3" y="165"/>
                  </a:lnTo>
                  <a:lnTo>
                    <a:pt x="4" y="170"/>
                  </a:lnTo>
                  <a:lnTo>
                    <a:pt x="5" y="177"/>
                  </a:lnTo>
                  <a:lnTo>
                    <a:pt x="8" y="184"/>
                  </a:lnTo>
                  <a:lnTo>
                    <a:pt x="9" y="191"/>
                  </a:lnTo>
                  <a:lnTo>
                    <a:pt x="11" y="198"/>
                  </a:lnTo>
                  <a:lnTo>
                    <a:pt x="13" y="205"/>
                  </a:lnTo>
                  <a:lnTo>
                    <a:pt x="14" y="212"/>
                  </a:lnTo>
                  <a:lnTo>
                    <a:pt x="17" y="217"/>
                  </a:lnTo>
                  <a:lnTo>
                    <a:pt x="19" y="223"/>
                  </a:lnTo>
                  <a:lnTo>
                    <a:pt x="20" y="230"/>
                  </a:lnTo>
                  <a:lnTo>
                    <a:pt x="22" y="236"/>
                  </a:lnTo>
                  <a:lnTo>
                    <a:pt x="24" y="242"/>
                  </a:lnTo>
                  <a:lnTo>
                    <a:pt x="26" y="243"/>
                  </a:lnTo>
                  <a:lnTo>
                    <a:pt x="26" y="245"/>
                  </a:lnTo>
                  <a:lnTo>
                    <a:pt x="26" y="246"/>
                  </a:lnTo>
                  <a:lnTo>
                    <a:pt x="27" y="247"/>
                  </a:lnTo>
                  <a:lnTo>
                    <a:pt x="36" y="259"/>
                  </a:lnTo>
                  <a:lnTo>
                    <a:pt x="45" y="270"/>
                  </a:lnTo>
                  <a:lnTo>
                    <a:pt x="55" y="279"/>
                  </a:lnTo>
                  <a:lnTo>
                    <a:pt x="65" y="289"/>
                  </a:lnTo>
                  <a:lnTo>
                    <a:pt x="76" y="295"/>
                  </a:lnTo>
                  <a:lnTo>
                    <a:pt x="88" y="302"/>
                  </a:lnTo>
                  <a:lnTo>
                    <a:pt x="101" y="308"/>
                  </a:lnTo>
                  <a:lnTo>
                    <a:pt x="114" y="311"/>
                  </a:lnTo>
                  <a:lnTo>
                    <a:pt x="127" y="315"/>
                  </a:lnTo>
                  <a:lnTo>
                    <a:pt x="140" y="317"/>
                  </a:lnTo>
                  <a:lnTo>
                    <a:pt x="154" y="317"/>
                  </a:lnTo>
                  <a:lnTo>
                    <a:pt x="167" y="317"/>
                  </a:lnTo>
                  <a:lnTo>
                    <a:pt x="180" y="315"/>
                  </a:lnTo>
                  <a:lnTo>
                    <a:pt x="194" y="313"/>
                  </a:lnTo>
                  <a:lnTo>
                    <a:pt x="207" y="308"/>
                  </a:lnTo>
                  <a:lnTo>
                    <a:pt x="221" y="302"/>
                  </a:lnTo>
                  <a:lnTo>
                    <a:pt x="244" y="287"/>
                  </a:lnTo>
                  <a:lnTo>
                    <a:pt x="266" y="269"/>
                  </a:lnTo>
                  <a:lnTo>
                    <a:pt x="283" y="248"/>
                  </a:lnTo>
                  <a:lnTo>
                    <a:pt x="296" y="224"/>
                  </a:lnTo>
                  <a:lnTo>
                    <a:pt x="305" y="198"/>
                  </a:lnTo>
                  <a:lnTo>
                    <a:pt x="310" y="172"/>
                  </a:lnTo>
                  <a:lnTo>
                    <a:pt x="310" y="143"/>
                  </a:lnTo>
                  <a:lnTo>
                    <a:pt x="305" y="115"/>
                  </a:lnTo>
                  <a:lnTo>
                    <a:pt x="295" y="89"/>
                  </a:lnTo>
                  <a:lnTo>
                    <a:pt x="281" y="65"/>
                  </a:lnTo>
                  <a:lnTo>
                    <a:pt x="264" y="44"/>
                  </a:lnTo>
                  <a:lnTo>
                    <a:pt x="242" y="26"/>
                  </a:lnTo>
                  <a:lnTo>
                    <a:pt x="220" y="13"/>
                  </a:lnTo>
                  <a:lnTo>
                    <a:pt x="194" y="4"/>
                  </a:lnTo>
                  <a:lnTo>
                    <a:pt x="167" y="0"/>
                  </a:lnTo>
                  <a:lnTo>
                    <a:pt x="139" y="0"/>
                  </a:lnTo>
                  <a:lnTo>
                    <a:pt x="111" y="5"/>
                  </a:lnTo>
                  <a:lnTo>
                    <a:pt x="86" y="16"/>
                  </a:lnTo>
                  <a:lnTo>
                    <a:pt x="63" y="29"/>
                  </a:lnTo>
                  <a:lnTo>
                    <a:pt x="42" y="47"/>
                  </a:lnTo>
                  <a:lnTo>
                    <a:pt x="26" y="68"/>
                  </a:lnTo>
                  <a:lnTo>
                    <a:pt x="13" y="92"/>
                  </a:lnTo>
                  <a:lnTo>
                    <a:pt x="4" y="119"/>
                  </a:lnTo>
                  <a:lnTo>
                    <a:pt x="0" y="14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5" name="Freeform 32"/>
            <p:cNvSpPr>
              <a:spLocks noEditPoints="1"/>
            </p:cNvSpPr>
            <p:nvPr/>
          </p:nvSpPr>
          <p:spPr bwMode="auto">
            <a:xfrm>
              <a:off x="2639" y="3527"/>
              <a:ext cx="71" cy="72"/>
            </a:xfrm>
            <a:custGeom>
              <a:avLst/>
              <a:gdLst>
                <a:gd name="T0" fmla="*/ 18 w 281"/>
                <a:gd name="T1" fmla="*/ 7 h 287"/>
                <a:gd name="T2" fmla="*/ 16 w 281"/>
                <a:gd name="T3" fmla="*/ 4 h 287"/>
                <a:gd name="T4" fmla="*/ 14 w 281"/>
                <a:gd name="T5" fmla="*/ 2 h 287"/>
                <a:gd name="T6" fmla="*/ 11 w 281"/>
                <a:gd name="T7" fmla="*/ 0 h 287"/>
                <a:gd name="T8" fmla="*/ 7 w 281"/>
                <a:gd name="T9" fmla="*/ 0 h 287"/>
                <a:gd name="T10" fmla="*/ 4 w 281"/>
                <a:gd name="T11" fmla="*/ 2 h 287"/>
                <a:gd name="T12" fmla="*/ 2 w 281"/>
                <a:gd name="T13" fmla="*/ 4 h 287"/>
                <a:gd name="T14" fmla="*/ 0 w 281"/>
                <a:gd name="T15" fmla="*/ 7 h 287"/>
                <a:gd name="T16" fmla="*/ 0 w 281"/>
                <a:gd name="T17" fmla="*/ 11 h 287"/>
                <a:gd name="T18" fmla="*/ 2 w 281"/>
                <a:gd name="T19" fmla="*/ 14 h 287"/>
                <a:gd name="T20" fmla="*/ 4 w 281"/>
                <a:gd name="T21" fmla="*/ 17 h 287"/>
                <a:gd name="T22" fmla="*/ 7 w 281"/>
                <a:gd name="T23" fmla="*/ 18 h 287"/>
                <a:gd name="T24" fmla="*/ 11 w 281"/>
                <a:gd name="T25" fmla="*/ 18 h 287"/>
                <a:gd name="T26" fmla="*/ 14 w 281"/>
                <a:gd name="T27" fmla="*/ 17 h 287"/>
                <a:gd name="T28" fmla="*/ 16 w 281"/>
                <a:gd name="T29" fmla="*/ 14 h 287"/>
                <a:gd name="T30" fmla="*/ 18 w 281"/>
                <a:gd name="T31" fmla="*/ 11 h 287"/>
                <a:gd name="T32" fmla="*/ 17 w 281"/>
                <a:gd name="T33" fmla="*/ 9 h 287"/>
                <a:gd name="T34" fmla="*/ 16 w 281"/>
                <a:gd name="T35" fmla="*/ 6 h 287"/>
                <a:gd name="T36" fmla="*/ 15 w 281"/>
                <a:gd name="T37" fmla="*/ 4 h 287"/>
                <a:gd name="T38" fmla="*/ 12 w 281"/>
                <a:gd name="T39" fmla="*/ 2 h 287"/>
                <a:gd name="T40" fmla="*/ 9 w 281"/>
                <a:gd name="T41" fmla="*/ 1 h 287"/>
                <a:gd name="T42" fmla="*/ 6 w 281"/>
                <a:gd name="T43" fmla="*/ 2 h 287"/>
                <a:gd name="T44" fmla="*/ 3 w 281"/>
                <a:gd name="T45" fmla="*/ 4 h 287"/>
                <a:gd name="T46" fmla="*/ 2 w 281"/>
                <a:gd name="T47" fmla="*/ 6 h 287"/>
                <a:gd name="T48" fmla="*/ 1 w 281"/>
                <a:gd name="T49" fmla="*/ 9 h 287"/>
                <a:gd name="T50" fmla="*/ 2 w 281"/>
                <a:gd name="T51" fmla="*/ 12 h 287"/>
                <a:gd name="T52" fmla="*/ 3 w 281"/>
                <a:gd name="T53" fmla="*/ 15 h 287"/>
                <a:gd name="T54" fmla="*/ 6 w 281"/>
                <a:gd name="T55" fmla="*/ 16 h 287"/>
                <a:gd name="T56" fmla="*/ 9 w 281"/>
                <a:gd name="T57" fmla="*/ 17 h 287"/>
                <a:gd name="T58" fmla="*/ 12 w 281"/>
                <a:gd name="T59" fmla="*/ 16 h 287"/>
                <a:gd name="T60" fmla="*/ 15 w 281"/>
                <a:gd name="T61" fmla="*/ 15 h 287"/>
                <a:gd name="T62" fmla="*/ 16 w 281"/>
                <a:gd name="T63" fmla="*/ 12 h 287"/>
                <a:gd name="T64" fmla="*/ 17 w 281"/>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1"/>
                <a:gd name="T100" fmla="*/ 0 h 287"/>
                <a:gd name="T101" fmla="*/ 281 w 281"/>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1" h="287">
                  <a:moveTo>
                    <a:pt x="281" y="144"/>
                  </a:moveTo>
                  <a:lnTo>
                    <a:pt x="278" y="115"/>
                  </a:lnTo>
                  <a:lnTo>
                    <a:pt x="270" y="88"/>
                  </a:lnTo>
                  <a:lnTo>
                    <a:pt x="257" y="64"/>
                  </a:lnTo>
                  <a:lnTo>
                    <a:pt x="239" y="43"/>
                  </a:lnTo>
                  <a:lnTo>
                    <a:pt x="219" y="25"/>
                  </a:lnTo>
                  <a:lnTo>
                    <a:pt x="196" y="12"/>
                  </a:lnTo>
                  <a:lnTo>
                    <a:pt x="169" y="4"/>
                  </a:lnTo>
                  <a:lnTo>
                    <a:pt x="141" y="0"/>
                  </a:lnTo>
                  <a:lnTo>
                    <a:pt x="113" y="4"/>
                  </a:lnTo>
                  <a:lnTo>
                    <a:pt x="86" y="12"/>
                  </a:lnTo>
                  <a:lnTo>
                    <a:pt x="62" y="25"/>
                  </a:lnTo>
                  <a:lnTo>
                    <a:pt x="42" y="43"/>
                  </a:lnTo>
                  <a:lnTo>
                    <a:pt x="24" y="64"/>
                  </a:lnTo>
                  <a:lnTo>
                    <a:pt x="12" y="88"/>
                  </a:lnTo>
                  <a:lnTo>
                    <a:pt x="4" y="115"/>
                  </a:lnTo>
                  <a:lnTo>
                    <a:pt x="0" y="144"/>
                  </a:lnTo>
                  <a:lnTo>
                    <a:pt x="4" y="172"/>
                  </a:lnTo>
                  <a:lnTo>
                    <a:pt x="12" y="200"/>
                  </a:lnTo>
                  <a:lnTo>
                    <a:pt x="24" y="224"/>
                  </a:lnTo>
                  <a:lnTo>
                    <a:pt x="42" y="245"/>
                  </a:lnTo>
                  <a:lnTo>
                    <a:pt x="62" y="263"/>
                  </a:lnTo>
                  <a:lnTo>
                    <a:pt x="86" y="276"/>
                  </a:lnTo>
                  <a:lnTo>
                    <a:pt x="113" y="284"/>
                  </a:lnTo>
                  <a:lnTo>
                    <a:pt x="141" y="287"/>
                  </a:lnTo>
                  <a:lnTo>
                    <a:pt x="169" y="284"/>
                  </a:lnTo>
                  <a:lnTo>
                    <a:pt x="196" y="276"/>
                  </a:lnTo>
                  <a:lnTo>
                    <a:pt x="219" y="263"/>
                  </a:lnTo>
                  <a:lnTo>
                    <a:pt x="239" y="245"/>
                  </a:lnTo>
                  <a:lnTo>
                    <a:pt x="257" y="224"/>
                  </a:lnTo>
                  <a:lnTo>
                    <a:pt x="270" y="200"/>
                  </a:lnTo>
                  <a:lnTo>
                    <a:pt x="278" y="172"/>
                  </a:lnTo>
                  <a:lnTo>
                    <a:pt x="281" y="144"/>
                  </a:lnTo>
                  <a:close/>
                  <a:moveTo>
                    <a:pt x="265" y="144"/>
                  </a:moveTo>
                  <a:lnTo>
                    <a:pt x="263" y="119"/>
                  </a:lnTo>
                  <a:lnTo>
                    <a:pt x="255" y="94"/>
                  </a:lnTo>
                  <a:lnTo>
                    <a:pt x="244" y="73"/>
                  </a:lnTo>
                  <a:lnTo>
                    <a:pt x="228" y="54"/>
                  </a:lnTo>
                  <a:lnTo>
                    <a:pt x="210" y="38"/>
                  </a:lnTo>
                  <a:lnTo>
                    <a:pt x="189" y="27"/>
                  </a:lnTo>
                  <a:lnTo>
                    <a:pt x="165" y="19"/>
                  </a:lnTo>
                  <a:lnTo>
                    <a:pt x="141" y="16"/>
                  </a:lnTo>
                  <a:lnTo>
                    <a:pt x="116" y="19"/>
                  </a:lnTo>
                  <a:lnTo>
                    <a:pt x="92" y="27"/>
                  </a:lnTo>
                  <a:lnTo>
                    <a:pt x="71" y="38"/>
                  </a:lnTo>
                  <a:lnTo>
                    <a:pt x="53" y="54"/>
                  </a:lnTo>
                  <a:lnTo>
                    <a:pt x="37" y="73"/>
                  </a:lnTo>
                  <a:lnTo>
                    <a:pt x="26" y="94"/>
                  </a:lnTo>
                  <a:lnTo>
                    <a:pt x="18" y="119"/>
                  </a:lnTo>
                  <a:lnTo>
                    <a:pt x="16" y="144"/>
                  </a:lnTo>
                  <a:lnTo>
                    <a:pt x="18" y="169"/>
                  </a:lnTo>
                  <a:lnTo>
                    <a:pt x="26" y="193"/>
                  </a:lnTo>
                  <a:lnTo>
                    <a:pt x="37" y="215"/>
                  </a:lnTo>
                  <a:lnTo>
                    <a:pt x="53" y="233"/>
                  </a:lnTo>
                  <a:lnTo>
                    <a:pt x="71" y="249"/>
                  </a:lnTo>
                  <a:lnTo>
                    <a:pt x="92" y="261"/>
                  </a:lnTo>
                  <a:lnTo>
                    <a:pt x="116" y="269"/>
                  </a:lnTo>
                  <a:lnTo>
                    <a:pt x="141" y="271"/>
                  </a:lnTo>
                  <a:lnTo>
                    <a:pt x="165" y="269"/>
                  </a:lnTo>
                  <a:lnTo>
                    <a:pt x="189" y="261"/>
                  </a:lnTo>
                  <a:lnTo>
                    <a:pt x="210" y="249"/>
                  </a:lnTo>
                  <a:lnTo>
                    <a:pt x="228" y="233"/>
                  </a:lnTo>
                  <a:lnTo>
                    <a:pt x="244" y="215"/>
                  </a:lnTo>
                  <a:lnTo>
                    <a:pt x="255" y="193"/>
                  </a:lnTo>
                  <a:lnTo>
                    <a:pt x="263"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6" name="Freeform 33"/>
            <p:cNvSpPr>
              <a:spLocks noEditPoints="1"/>
            </p:cNvSpPr>
            <p:nvPr/>
          </p:nvSpPr>
          <p:spPr bwMode="auto">
            <a:xfrm>
              <a:off x="2643" y="3531"/>
              <a:ext cx="62" cy="64"/>
            </a:xfrm>
            <a:custGeom>
              <a:avLst/>
              <a:gdLst>
                <a:gd name="T0" fmla="*/ 15 w 249"/>
                <a:gd name="T1" fmla="*/ 7 h 255"/>
                <a:gd name="T2" fmla="*/ 14 w 249"/>
                <a:gd name="T3" fmla="*/ 4 h 255"/>
                <a:gd name="T4" fmla="*/ 12 w 249"/>
                <a:gd name="T5" fmla="*/ 2 h 255"/>
                <a:gd name="T6" fmla="*/ 9 w 249"/>
                <a:gd name="T7" fmla="*/ 0 h 255"/>
                <a:gd name="T8" fmla="*/ 6 w 249"/>
                <a:gd name="T9" fmla="*/ 0 h 255"/>
                <a:gd name="T10" fmla="*/ 3 w 249"/>
                <a:gd name="T11" fmla="*/ 2 h 255"/>
                <a:gd name="T12" fmla="*/ 1 w 249"/>
                <a:gd name="T13" fmla="*/ 4 h 255"/>
                <a:gd name="T14" fmla="*/ 0 w 249"/>
                <a:gd name="T15" fmla="*/ 7 h 255"/>
                <a:gd name="T16" fmla="*/ 0 w 249"/>
                <a:gd name="T17" fmla="*/ 10 h 255"/>
                <a:gd name="T18" fmla="*/ 1 w 249"/>
                <a:gd name="T19" fmla="*/ 13 h 255"/>
                <a:gd name="T20" fmla="*/ 3 w 249"/>
                <a:gd name="T21" fmla="*/ 15 h 255"/>
                <a:gd name="T22" fmla="*/ 6 w 249"/>
                <a:gd name="T23" fmla="*/ 16 h 255"/>
                <a:gd name="T24" fmla="*/ 9 w 249"/>
                <a:gd name="T25" fmla="*/ 16 h 255"/>
                <a:gd name="T26" fmla="*/ 12 w 249"/>
                <a:gd name="T27" fmla="*/ 15 h 255"/>
                <a:gd name="T28" fmla="*/ 14 w 249"/>
                <a:gd name="T29" fmla="*/ 13 h 255"/>
                <a:gd name="T30" fmla="*/ 15 w 249"/>
                <a:gd name="T31" fmla="*/ 10 h 255"/>
                <a:gd name="T32" fmla="*/ 14 w 249"/>
                <a:gd name="T33" fmla="*/ 8 h 255"/>
                <a:gd name="T34" fmla="*/ 14 w 249"/>
                <a:gd name="T35" fmla="*/ 5 h 255"/>
                <a:gd name="T36" fmla="*/ 12 w 249"/>
                <a:gd name="T37" fmla="*/ 3 h 255"/>
                <a:gd name="T38" fmla="*/ 10 w 249"/>
                <a:gd name="T39" fmla="*/ 2 h 255"/>
                <a:gd name="T40" fmla="*/ 8 w 249"/>
                <a:gd name="T41" fmla="*/ 1 h 255"/>
                <a:gd name="T42" fmla="*/ 5 w 249"/>
                <a:gd name="T43" fmla="*/ 2 h 255"/>
                <a:gd name="T44" fmla="*/ 3 w 249"/>
                <a:gd name="T45" fmla="*/ 3 h 255"/>
                <a:gd name="T46" fmla="*/ 1 w 249"/>
                <a:gd name="T47" fmla="*/ 5 h 255"/>
                <a:gd name="T48" fmla="*/ 1 w 249"/>
                <a:gd name="T49" fmla="*/ 8 h 255"/>
                <a:gd name="T50" fmla="*/ 1 w 249"/>
                <a:gd name="T51" fmla="*/ 11 h 255"/>
                <a:gd name="T52" fmla="*/ 3 w 249"/>
                <a:gd name="T53" fmla="*/ 13 h 255"/>
                <a:gd name="T54" fmla="*/ 5 w 249"/>
                <a:gd name="T55" fmla="*/ 15 h 255"/>
                <a:gd name="T56" fmla="*/ 8 w 249"/>
                <a:gd name="T57" fmla="*/ 15 h 255"/>
                <a:gd name="T58" fmla="*/ 10 w 249"/>
                <a:gd name="T59" fmla="*/ 15 h 255"/>
                <a:gd name="T60" fmla="*/ 12 w 249"/>
                <a:gd name="T61" fmla="*/ 13 h 255"/>
                <a:gd name="T62" fmla="*/ 14 w 249"/>
                <a:gd name="T63" fmla="*/ 11 h 255"/>
                <a:gd name="T64" fmla="*/ 14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7" y="103"/>
                  </a:lnTo>
                  <a:lnTo>
                    <a:pt x="239" y="78"/>
                  </a:lnTo>
                  <a:lnTo>
                    <a:pt x="228" y="57"/>
                  </a:lnTo>
                  <a:lnTo>
                    <a:pt x="212" y="38"/>
                  </a:lnTo>
                  <a:lnTo>
                    <a:pt x="194" y="22"/>
                  </a:lnTo>
                  <a:lnTo>
                    <a:pt x="173" y="11"/>
                  </a:lnTo>
                  <a:lnTo>
                    <a:pt x="149" y="3"/>
                  </a:lnTo>
                  <a:lnTo>
                    <a:pt x="125" y="0"/>
                  </a:lnTo>
                  <a:lnTo>
                    <a:pt x="100" y="3"/>
                  </a:lnTo>
                  <a:lnTo>
                    <a:pt x="76" y="11"/>
                  </a:lnTo>
                  <a:lnTo>
                    <a:pt x="55" y="22"/>
                  </a:lnTo>
                  <a:lnTo>
                    <a:pt x="37" y="38"/>
                  </a:lnTo>
                  <a:lnTo>
                    <a:pt x="21" y="57"/>
                  </a:lnTo>
                  <a:lnTo>
                    <a:pt x="10" y="78"/>
                  </a:lnTo>
                  <a:lnTo>
                    <a:pt x="2" y="103"/>
                  </a:lnTo>
                  <a:lnTo>
                    <a:pt x="0" y="128"/>
                  </a:lnTo>
                  <a:lnTo>
                    <a:pt x="2" y="153"/>
                  </a:lnTo>
                  <a:lnTo>
                    <a:pt x="10" y="177"/>
                  </a:lnTo>
                  <a:lnTo>
                    <a:pt x="21" y="199"/>
                  </a:lnTo>
                  <a:lnTo>
                    <a:pt x="37" y="217"/>
                  </a:lnTo>
                  <a:lnTo>
                    <a:pt x="55" y="233"/>
                  </a:lnTo>
                  <a:lnTo>
                    <a:pt x="76" y="245"/>
                  </a:lnTo>
                  <a:lnTo>
                    <a:pt x="100" y="253"/>
                  </a:lnTo>
                  <a:lnTo>
                    <a:pt x="125" y="255"/>
                  </a:lnTo>
                  <a:lnTo>
                    <a:pt x="149" y="253"/>
                  </a:lnTo>
                  <a:lnTo>
                    <a:pt x="173" y="245"/>
                  </a:lnTo>
                  <a:lnTo>
                    <a:pt x="194" y="233"/>
                  </a:lnTo>
                  <a:lnTo>
                    <a:pt x="212" y="217"/>
                  </a:lnTo>
                  <a:lnTo>
                    <a:pt x="228" y="199"/>
                  </a:lnTo>
                  <a:lnTo>
                    <a:pt x="239" y="177"/>
                  </a:lnTo>
                  <a:lnTo>
                    <a:pt x="247" y="153"/>
                  </a:lnTo>
                  <a:lnTo>
                    <a:pt x="249" y="128"/>
                  </a:lnTo>
                  <a:close/>
                  <a:moveTo>
                    <a:pt x="234" y="128"/>
                  </a:moveTo>
                  <a:lnTo>
                    <a:pt x="231" y="106"/>
                  </a:lnTo>
                  <a:lnTo>
                    <a:pt x="225" y="84"/>
                  </a:lnTo>
                  <a:lnTo>
                    <a:pt x="214" y="66"/>
                  </a:lnTo>
                  <a:lnTo>
                    <a:pt x="201" y="50"/>
                  </a:lnTo>
                  <a:lnTo>
                    <a:pt x="185" y="36"/>
                  </a:lnTo>
                  <a:lnTo>
                    <a:pt x="167" y="26"/>
                  </a:lnTo>
                  <a:lnTo>
                    <a:pt x="146" y="19"/>
                  </a:lnTo>
                  <a:lnTo>
                    <a:pt x="125" y="17"/>
                  </a:lnTo>
                  <a:lnTo>
                    <a:pt x="103" y="19"/>
                  </a:lnTo>
                  <a:lnTo>
                    <a:pt x="82" y="26"/>
                  </a:lnTo>
                  <a:lnTo>
                    <a:pt x="64" y="36"/>
                  </a:lnTo>
                  <a:lnTo>
                    <a:pt x="48" y="50"/>
                  </a:lnTo>
                  <a:lnTo>
                    <a:pt x="35" y="66"/>
                  </a:lnTo>
                  <a:lnTo>
                    <a:pt x="25" y="84"/>
                  </a:lnTo>
                  <a:lnTo>
                    <a:pt x="18" y="106"/>
                  </a:lnTo>
                  <a:lnTo>
                    <a:pt x="16" y="128"/>
                  </a:lnTo>
                  <a:lnTo>
                    <a:pt x="18" y="150"/>
                  </a:lnTo>
                  <a:lnTo>
                    <a:pt x="25" y="171"/>
                  </a:lnTo>
                  <a:lnTo>
                    <a:pt x="35" y="190"/>
                  </a:lnTo>
                  <a:lnTo>
                    <a:pt x="48" y="206"/>
                  </a:lnTo>
                  <a:lnTo>
                    <a:pt x="64" y="220"/>
                  </a:lnTo>
                  <a:lnTo>
                    <a:pt x="82" y="230"/>
                  </a:lnTo>
                  <a:lnTo>
                    <a:pt x="103" y="237"/>
                  </a:lnTo>
                  <a:lnTo>
                    <a:pt x="125" y="239"/>
                  </a:lnTo>
                  <a:lnTo>
                    <a:pt x="146" y="237"/>
                  </a:lnTo>
                  <a:lnTo>
                    <a:pt x="167" y="230"/>
                  </a:lnTo>
                  <a:lnTo>
                    <a:pt x="185" y="220"/>
                  </a:lnTo>
                  <a:lnTo>
                    <a:pt x="201" y="206"/>
                  </a:lnTo>
                  <a:lnTo>
                    <a:pt x="214" y="190"/>
                  </a:lnTo>
                  <a:lnTo>
                    <a:pt x="225" y="171"/>
                  </a:lnTo>
                  <a:lnTo>
                    <a:pt x="231" y="150"/>
                  </a:lnTo>
                  <a:lnTo>
                    <a:pt x="234"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7" name="Freeform 34"/>
            <p:cNvSpPr>
              <a:spLocks noEditPoints="1"/>
            </p:cNvSpPr>
            <p:nvPr/>
          </p:nvSpPr>
          <p:spPr bwMode="auto">
            <a:xfrm>
              <a:off x="2645" y="3535"/>
              <a:ext cx="57" cy="56"/>
            </a:xfrm>
            <a:custGeom>
              <a:avLst/>
              <a:gdLst>
                <a:gd name="T0" fmla="*/ 15 w 218"/>
                <a:gd name="T1" fmla="*/ 6 h 222"/>
                <a:gd name="T2" fmla="*/ 14 w 218"/>
                <a:gd name="T3" fmla="*/ 3 h 222"/>
                <a:gd name="T4" fmla="*/ 12 w 218"/>
                <a:gd name="T5" fmla="*/ 1 h 222"/>
                <a:gd name="T6" fmla="*/ 9 w 218"/>
                <a:gd name="T7" fmla="*/ 0 h 222"/>
                <a:gd name="T8" fmla="*/ 6 w 218"/>
                <a:gd name="T9" fmla="*/ 0 h 222"/>
                <a:gd name="T10" fmla="*/ 3 w 218"/>
                <a:gd name="T11" fmla="*/ 1 h 222"/>
                <a:gd name="T12" fmla="*/ 1 w 218"/>
                <a:gd name="T13" fmla="*/ 3 h 222"/>
                <a:gd name="T14" fmla="*/ 0 w 218"/>
                <a:gd name="T15" fmla="*/ 6 h 222"/>
                <a:gd name="T16" fmla="*/ 0 w 218"/>
                <a:gd name="T17" fmla="*/ 9 h 222"/>
                <a:gd name="T18" fmla="*/ 1 w 218"/>
                <a:gd name="T19" fmla="*/ 11 h 222"/>
                <a:gd name="T20" fmla="*/ 3 w 218"/>
                <a:gd name="T21" fmla="*/ 13 h 222"/>
                <a:gd name="T22" fmla="*/ 6 w 218"/>
                <a:gd name="T23" fmla="*/ 14 h 222"/>
                <a:gd name="T24" fmla="*/ 9 w 218"/>
                <a:gd name="T25" fmla="*/ 14 h 222"/>
                <a:gd name="T26" fmla="*/ 12 w 218"/>
                <a:gd name="T27" fmla="*/ 13 h 222"/>
                <a:gd name="T28" fmla="*/ 14 w 218"/>
                <a:gd name="T29" fmla="*/ 11 h 222"/>
                <a:gd name="T30" fmla="*/ 15 w 218"/>
                <a:gd name="T31" fmla="*/ 9 h 222"/>
                <a:gd name="T32" fmla="*/ 14 w 218"/>
                <a:gd name="T33" fmla="*/ 7 h 222"/>
                <a:gd name="T34" fmla="*/ 13 w 218"/>
                <a:gd name="T35" fmla="*/ 5 h 222"/>
                <a:gd name="T36" fmla="*/ 12 w 218"/>
                <a:gd name="T37" fmla="*/ 3 h 222"/>
                <a:gd name="T38" fmla="*/ 10 w 218"/>
                <a:gd name="T39" fmla="*/ 2 h 222"/>
                <a:gd name="T40" fmla="*/ 7 w 218"/>
                <a:gd name="T41" fmla="*/ 1 h 222"/>
                <a:gd name="T42" fmla="*/ 5 w 218"/>
                <a:gd name="T43" fmla="*/ 2 h 222"/>
                <a:gd name="T44" fmla="*/ 3 w 218"/>
                <a:gd name="T45" fmla="*/ 3 h 222"/>
                <a:gd name="T46" fmla="*/ 2 w 218"/>
                <a:gd name="T47" fmla="*/ 5 h 222"/>
                <a:gd name="T48" fmla="*/ 1 w 218"/>
                <a:gd name="T49" fmla="*/ 7 h 222"/>
                <a:gd name="T50" fmla="*/ 2 w 218"/>
                <a:gd name="T51" fmla="*/ 9 h 222"/>
                <a:gd name="T52" fmla="*/ 3 w 218"/>
                <a:gd name="T53" fmla="*/ 11 h 222"/>
                <a:gd name="T54" fmla="*/ 5 w 218"/>
                <a:gd name="T55" fmla="*/ 13 h 222"/>
                <a:gd name="T56" fmla="*/ 7 w 218"/>
                <a:gd name="T57" fmla="*/ 13 h 222"/>
                <a:gd name="T58" fmla="*/ 10 w 218"/>
                <a:gd name="T59" fmla="*/ 13 h 222"/>
                <a:gd name="T60" fmla="*/ 12 w 218"/>
                <a:gd name="T61" fmla="*/ 11 h 222"/>
                <a:gd name="T62" fmla="*/ 13 w 218"/>
                <a:gd name="T63" fmla="*/ 9 h 222"/>
                <a:gd name="T64" fmla="*/ 14 w 218"/>
                <a:gd name="T65" fmla="*/ 7 h 22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2"/>
                <a:gd name="T101" fmla="*/ 218 w 218"/>
                <a:gd name="T102" fmla="*/ 222 h 22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2">
                  <a:moveTo>
                    <a:pt x="218" y="111"/>
                  </a:moveTo>
                  <a:lnTo>
                    <a:pt x="215" y="89"/>
                  </a:lnTo>
                  <a:lnTo>
                    <a:pt x="209" y="67"/>
                  </a:lnTo>
                  <a:lnTo>
                    <a:pt x="198" y="49"/>
                  </a:lnTo>
                  <a:lnTo>
                    <a:pt x="185" y="33"/>
                  </a:lnTo>
                  <a:lnTo>
                    <a:pt x="169" y="19"/>
                  </a:lnTo>
                  <a:lnTo>
                    <a:pt x="151" y="9"/>
                  </a:lnTo>
                  <a:lnTo>
                    <a:pt x="130" y="2"/>
                  </a:lnTo>
                  <a:lnTo>
                    <a:pt x="109" y="0"/>
                  </a:lnTo>
                  <a:lnTo>
                    <a:pt x="87" y="2"/>
                  </a:lnTo>
                  <a:lnTo>
                    <a:pt x="66" y="9"/>
                  </a:lnTo>
                  <a:lnTo>
                    <a:pt x="48" y="19"/>
                  </a:lnTo>
                  <a:lnTo>
                    <a:pt x="32" y="33"/>
                  </a:lnTo>
                  <a:lnTo>
                    <a:pt x="19" y="49"/>
                  </a:lnTo>
                  <a:lnTo>
                    <a:pt x="9" y="67"/>
                  </a:lnTo>
                  <a:lnTo>
                    <a:pt x="2" y="89"/>
                  </a:lnTo>
                  <a:lnTo>
                    <a:pt x="0" y="111"/>
                  </a:lnTo>
                  <a:lnTo>
                    <a:pt x="2" y="133"/>
                  </a:lnTo>
                  <a:lnTo>
                    <a:pt x="9" y="154"/>
                  </a:lnTo>
                  <a:lnTo>
                    <a:pt x="19" y="173"/>
                  </a:lnTo>
                  <a:lnTo>
                    <a:pt x="32" y="189"/>
                  </a:lnTo>
                  <a:lnTo>
                    <a:pt x="48" y="203"/>
                  </a:lnTo>
                  <a:lnTo>
                    <a:pt x="66" y="213"/>
                  </a:lnTo>
                  <a:lnTo>
                    <a:pt x="87" y="220"/>
                  </a:lnTo>
                  <a:lnTo>
                    <a:pt x="109" y="222"/>
                  </a:lnTo>
                  <a:lnTo>
                    <a:pt x="130" y="220"/>
                  </a:lnTo>
                  <a:lnTo>
                    <a:pt x="151" y="213"/>
                  </a:lnTo>
                  <a:lnTo>
                    <a:pt x="169" y="203"/>
                  </a:lnTo>
                  <a:lnTo>
                    <a:pt x="185" y="189"/>
                  </a:lnTo>
                  <a:lnTo>
                    <a:pt x="198" y="173"/>
                  </a:lnTo>
                  <a:lnTo>
                    <a:pt x="209" y="154"/>
                  </a:lnTo>
                  <a:lnTo>
                    <a:pt x="215" y="133"/>
                  </a:lnTo>
                  <a:lnTo>
                    <a:pt x="218" y="111"/>
                  </a:lnTo>
                  <a:close/>
                  <a:moveTo>
                    <a:pt x="202" y="111"/>
                  </a:moveTo>
                  <a:lnTo>
                    <a:pt x="200" y="92"/>
                  </a:lnTo>
                  <a:lnTo>
                    <a:pt x="194" y="74"/>
                  </a:lnTo>
                  <a:lnTo>
                    <a:pt x="186" y="58"/>
                  </a:lnTo>
                  <a:lnTo>
                    <a:pt x="174" y="44"/>
                  </a:lnTo>
                  <a:lnTo>
                    <a:pt x="160" y="32"/>
                  </a:lnTo>
                  <a:lnTo>
                    <a:pt x="145" y="24"/>
                  </a:lnTo>
                  <a:lnTo>
                    <a:pt x="127" y="18"/>
                  </a:lnTo>
                  <a:lnTo>
                    <a:pt x="109" y="16"/>
                  </a:lnTo>
                  <a:lnTo>
                    <a:pt x="91" y="18"/>
                  </a:lnTo>
                  <a:lnTo>
                    <a:pt x="73" y="24"/>
                  </a:lnTo>
                  <a:lnTo>
                    <a:pt x="57" y="32"/>
                  </a:lnTo>
                  <a:lnTo>
                    <a:pt x="44" y="44"/>
                  </a:lnTo>
                  <a:lnTo>
                    <a:pt x="31" y="58"/>
                  </a:lnTo>
                  <a:lnTo>
                    <a:pt x="23" y="74"/>
                  </a:lnTo>
                  <a:lnTo>
                    <a:pt x="18" y="92"/>
                  </a:lnTo>
                  <a:lnTo>
                    <a:pt x="15" y="111"/>
                  </a:lnTo>
                  <a:lnTo>
                    <a:pt x="18" y="129"/>
                  </a:lnTo>
                  <a:lnTo>
                    <a:pt x="23" y="147"/>
                  </a:lnTo>
                  <a:lnTo>
                    <a:pt x="31" y="164"/>
                  </a:lnTo>
                  <a:lnTo>
                    <a:pt x="44" y="177"/>
                  </a:lnTo>
                  <a:lnTo>
                    <a:pt x="57" y="190"/>
                  </a:lnTo>
                  <a:lnTo>
                    <a:pt x="73" y="198"/>
                  </a:lnTo>
                  <a:lnTo>
                    <a:pt x="91" y="204"/>
                  </a:lnTo>
                  <a:lnTo>
                    <a:pt x="109" y="206"/>
                  </a:lnTo>
                  <a:lnTo>
                    <a:pt x="127" y="204"/>
                  </a:lnTo>
                  <a:lnTo>
                    <a:pt x="145" y="198"/>
                  </a:lnTo>
                  <a:lnTo>
                    <a:pt x="160" y="190"/>
                  </a:lnTo>
                  <a:lnTo>
                    <a:pt x="174" y="177"/>
                  </a:lnTo>
                  <a:lnTo>
                    <a:pt x="186" y="164"/>
                  </a:lnTo>
                  <a:lnTo>
                    <a:pt x="194" y="147"/>
                  </a:lnTo>
                  <a:lnTo>
                    <a:pt x="200" y="129"/>
                  </a:lnTo>
                  <a:lnTo>
                    <a:pt x="202" y="1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8" name="Freeform 35"/>
            <p:cNvSpPr>
              <a:spLocks noEditPoints="1"/>
            </p:cNvSpPr>
            <p:nvPr/>
          </p:nvSpPr>
          <p:spPr bwMode="auto">
            <a:xfrm>
              <a:off x="2650" y="3539"/>
              <a:ext cx="48" cy="48"/>
            </a:xfrm>
            <a:custGeom>
              <a:avLst/>
              <a:gdLst>
                <a:gd name="T0" fmla="*/ 12 w 187"/>
                <a:gd name="T1" fmla="*/ 5 h 190"/>
                <a:gd name="T2" fmla="*/ 11 w 187"/>
                <a:gd name="T3" fmla="*/ 3 h 190"/>
                <a:gd name="T4" fmla="*/ 9 w 187"/>
                <a:gd name="T5" fmla="*/ 1 h 190"/>
                <a:gd name="T6" fmla="*/ 7 w 187"/>
                <a:gd name="T7" fmla="*/ 0 h 190"/>
                <a:gd name="T8" fmla="*/ 5 w 187"/>
                <a:gd name="T9" fmla="*/ 0 h 190"/>
                <a:gd name="T10" fmla="*/ 3 w 187"/>
                <a:gd name="T11" fmla="*/ 1 h 190"/>
                <a:gd name="T12" fmla="*/ 1 w 187"/>
                <a:gd name="T13" fmla="*/ 3 h 190"/>
                <a:gd name="T14" fmla="*/ 0 w 187"/>
                <a:gd name="T15" fmla="*/ 5 h 190"/>
                <a:gd name="T16" fmla="*/ 0 w 187"/>
                <a:gd name="T17" fmla="*/ 7 h 190"/>
                <a:gd name="T18" fmla="*/ 1 w 187"/>
                <a:gd name="T19" fmla="*/ 9 h 190"/>
                <a:gd name="T20" fmla="*/ 3 w 187"/>
                <a:gd name="T21" fmla="*/ 11 h 190"/>
                <a:gd name="T22" fmla="*/ 5 w 187"/>
                <a:gd name="T23" fmla="*/ 12 h 190"/>
                <a:gd name="T24" fmla="*/ 7 w 187"/>
                <a:gd name="T25" fmla="*/ 12 h 190"/>
                <a:gd name="T26" fmla="*/ 9 w 187"/>
                <a:gd name="T27" fmla="*/ 11 h 190"/>
                <a:gd name="T28" fmla="*/ 11 w 187"/>
                <a:gd name="T29" fmla="*/ 9 h 190"/>
                <a:gd name="T30" fmla="*/ 12 w 187"/>
                <a:gd name="T31" fmla="*/ 7 h 190"/>
                <a:gd name="T32" fmla="*/ 11 w 187"/>
                <a:gd name="T33" fmla="*/ 6 h 190"/>
                <a:gd name="T34" fmla="*/ 11 w 187"/>
                <a:gd name="T35" fmla="*/ 4 h 190"/>
                <a:gd name="T36" fmla="*/ 10 w 187"/>
                <a:gd name="T37" fmla="*/ 3 h 190"/>
                <a:gd name="T38" fmla="*/ 8 w 187"/>
                <a:gd name="T39" fmla="*/ 1 h 190"/>
                <a:gd name="T40" fmla="*/ 6 w 187"/>
                <a:gd name="T41" fmla="*/ 1 h 190"/>
                <a:gd name="T42" fmla="*/ 4 w 187"/>
                <a:gd name="T43" fmla="*/ 1 h 190"/>
                <a:gd name="T44" fmla="*/ 3 w 187"/>
                <a:gd name="T45" fmla="*/ 3 h 190"/>
                <a:gd name="T46" fmla="*/ 2 w 187"/>
                <a:gd name="T47" fmla="*/ 4 h 190"/>
                <a:gd name="T48" fmla="*/ 1 w 187"/>
                <a:gd name="T49" fmla="*/ 6 h 190"/>
                <a:gd name="T50" fmla="*/ 2 w 187"/>
                <a:gd name="T51" fmla="*/ 8 h 190"/>
                <a:gd name="T52" fmla="*/ 3 w 187"/>
                <a:gd name="T53" fmla="*/ 10 h 190"/>
                <a:gd name="T54" fmla="*/ 4 w 187"/>
                <a:gd name="T55" fmla="*/ 11 h 190"/>
                <a:gd name="T56" fmla="*/ 6 w 187"/>
                <a:gd name="T57" fmla="*/ 11 h 190"/>
                <a:gd name="T58" fmla="*/ 8 w 187"/>
                <a:gd name="T59" fmla="*/ 11 h 190"/>
                <a:gd name="T60" fmla="*/ 10 w 187"/>
                <a:gd name="T61" fmla="*/ 10 h 190"/>
                <a:gd name="T62" fmla="*/ 11 w 187"/>
                <a:gd name="T63" fmla="*/ 8 h 190"/>
                <a:gd name="T64" fmla="*/ 11 w 187"/>
                <a:gd name="T65" fmla="*/ 6 h 19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
                <a:gd name="T100" fmla="*/ 0 h 190"/>
                <a:gd name="T101" fmla="*/ 187 w 187"/>
                <a:gd name="T102" fmla="*/ 190 h 19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 h="190">
                  <a:moveTo>
                    <a:pt x="187" y="95"/>
                  </a:moveTo>
                  <a:lnTo>
                    <a:pt x="185" y="76"/>
                  </a:lnTo>
                  <a:lnTo>
                    <a:pt x="179" y="58"/>
                  </a:lnTo>
                  <a:lnTo>
                    <a:pt x="171" y="42"/>
                  </a:lnTo>
                  <a:lnTo>
                    <a:pt x="159" y="28"/>
                  </a:lnTo>
                  <a:lnTo>
                    <a:pt x="145" y="16"/>
                  </a:lnTo>
                  <a:lnTo>
                    <a:pt x="130" y="8"/>
                  </a:lnTo>
                  <a:lnTo>
                    <a:pt x="112" y="2"/>
                  </a:lnTo>
                  <a:lnTo>
                    <a:pt x="94" y="0"/>
                  </a:lnTo>
                  <a:lnTo>
                    <a:pt x="76" y="2"/>
                  </a:lnTo>
                  <a:lnTo>
                    <a:pt x="58" y="8"/>
                  </a:lnTo>
                  <a:lnTo>
                    <a:pt x="42" y="16"/>
                  </a:lnTo>
                  <a:lnTo>
                    <a:pt x="29" y="28"/>
                  </a:lnTo>
                  <a:lnTo>
                    <a:pt x="16" y="42"/>
                  </a:lnTo>
                  <a:lnTo>
                    <a:pt x="8" y="58"/>
                  </a:lnTo>
                  <a:lnTo>
                    <a:pt x="3" y="76"/>
                  </a:lnTo>
                  <a:lnTo>
                    <a:pt x="0" y="95"/>
                  </a:lnTo>
                  <a:lnTo>
                    <a:pt x="3" y="113"/>
                  </a:lnTo>
                  <a:lnTo>
                    <a:pt x="8" y="131"/>
                  </a:lnTo>
                  <a:lnTo>
                    <a:pt x="16" y="148"/>
                  </a:lnTo>
                  <a:lnTo>
                    <a:pt x="29" y="161"/>
                  </a:lnTo>
                  <a:lnTo>
                    <a:pt x="42" y="174"/>
                  </a:lnTo>
                  <a:lnTo>
                    <a:pt x="58" y="182"/>
                  </a:lnTo>
                  <a:lnTo>
                    <a:pt x="76" y="188"/>
                  </a:lnTo>
                  <a:lnTo>
                    <a:pt x="94" y="190"/>
                  </a:lnTo>
                  <a:lnTo>
                    <a:pt x="112" y="188"/>
                  </a:lnTo>
                  <a:lnTo>
                    <a:pt x="130" y="182"/>
                  </a:lnTo>
                  <a:lnTo>
                    <a:pt x="145" y="174"/>
                  </a:lnTo>
                  <a:lnTo>
                    <a:pt x="159" y="161"/>
                  </a:lnTo>
                  <a:lnTo>
                    <a:pt x="171" y="148"/>
                  </a:lnTo>
                  <a:lnTo>
                    <a:pt x="179" y="131"/>
                  </a:lnTo>
                  <a:lnTo>
                    <a:pt x="185" y="113"/>
                  </a:lnTo>
                  <a:lnTo>
                    <a:pt x="187" y="95"/>
                  </a:lnTo>
                  <a:close/>
                  <a:moveTo>
                    <a:pt x="171" y="95"/>
                  </a:moveTo>
                  <a:lnTo>
                    <a:pt x="170" y="79"/>
                  </a:lnTo>
                  <a:lnTo>
                    <a:pt x="165" y="64"/>
                  </a:lnTo>
                  <a:lnTo>
                    <a:pt x="158" y="50"/>
                  </a:lnTo>
                  <a:lnTo>
                    <a:pt x="149" y="39"/>
                  </a:lnTo>
                  <a:lnTo>
                    <a:pt x="137" y="29"/>
                  </a:lnTo>
                  <a:lnTo>
                    <a:pt x="124" y="21"/>
                  </a:lnTo>
                  <a:lnTo>
                    <a:pt x="109" y="17"/>
                  </a:lnTo>
                  <a:lnTo>
                    <a:pt x="94" y="16"/>
                  </a:lnTo>
                  <a:lnTo>
                    <a:pt x="78" y="17"/>
                  </a:lnTo>
                  <a:lnTo>
                    <a:pt x="63" y="21"/>
                  </a:lnTo>
                  <a:lnTo>
                    <a:pt x="50" y="29"/>
                  </a:lnTo>
                  <a:lnTo>
                    <a:pt x="39" y="39"/>
                  </a:lnTo>
                  <a:lnTo>
                    <a:pt x="30" y="50"/>
                  </a:lnTo>
                  <a:lnTo>
                    <a:pt x="22" y="64"/>
                  </a:lnTo>
                  <a:lnTo>
                    <a:pt x="17" y="79"/>
                  </a:lnTo>
                  <a:lnTo>
                    <a:pt x="16" y="95"/>
                  </a:lnTo>
                  <a:lnTo>
                    <a:pt x="17" y="111"/>
                  </a:lnTo>
                  <a:lnTo>
                    <a:pt x="22" y="126"/>
                  </a:lnTo>
                  <a:lnTo>
                    <a:pt x="30" y="140"/>
                  </a:lnTo>
                  <a:lnTo>
                    <a:pt x="39" y="151"/>
                  </a:lnTo>
                  <a:lnTo>
                    <a:pt x="50" y="160"/>
                  </a:lnTo>
                  <a:lnTo>
                    <a:pt x="63" y="168"/>
                  </a:lnTo>
                  <a:lnTo>
                    <a:pt x="78" y="173"/>
                  </a:lnTo>
                  <a:lnTo>
                    <a:pt x="94" y="174"/>
                  </a:lnTo>
                  <a:lnTo>
                    <a:pt x="109" y="173"/>
                  </a:lnTo>
                  <a:lnTo>
                    <a:pt x="124" y="168"/>
                  </a:lnTo>
                  <a:lnTo>
                    <a:pt x="137" y="160"/>
                  </a:lnTo>
                  <a:lnTo>
                    <a:pt x="149" y="151"/>
                  </a:lnTo>
                  <a:lnTo>
                    <a:pt x="158" y="140"/>
                  </a:lnTo>
                  <a:lnTo>
                    <a:pt x="165" y="126"/>
                  </a:lnTo>
                  <a:lnTo>
                    <a:pt x="170" y="111"/>
                  </a:lnTo>
                  <a:lnTo>
                    <a:pt x="171" y="9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39" name="Freeform 36"/>
            <p:cNvSpPr>
              <a:spLocks noEditPoints="1"/>
            </p:cNvSpPr>
            <p:nvPr/>
          </p:nvSpPr>
          <p:spPr bwMode="auto">
            <a:xfrm>
              <a:off x="2654" y="3543"/>
              <a:ext cx="39" cy="40"/>
            </a:xfrm>
            <a:custGeom>
              <a:avLst/>
              <a:gdLst>
                <a:gd name="T0" fmla="*/ 10 w 155"/>
                <a:gd name="T1" fmla="*/ 4 h 158"/>
                <a:gd name="T2" fmla="*/ 9 w 155"/>
                <a:gd name="T3" fmla="*/ 2 h 158"/>
                <a:gd name="T4" fmla="*/ 8 w 155"/>
                <a:gd name="T5" fmla="*/ 1 h 158"/>
                <a:gd name="T6" fmla="*/ 6 w 155"/>
                <a:gd name="T7" fmla="*/ 0 h 158"/>
                <a:gd name="T8" fmla="*/ 4 w 155"/>
                <a:gd name="T9" fmla="*/ 0 h 158"/>
                <a:gd name="T10" fmla="*/ 2 w 155"/>
                <a:gd name="T11" fmla="*/ 1 h 158"/>
                <a:gd name="T12" fmla="*/ 1 w 155"/>
                <a:gd name="T13" fmla="*/ 2 h 158"/>
                <a:gd name="T14" fmla="*/ 0 w 155"/>
                <a:gd name="T15" fmla="*/ 4 h 158"/>
                <a:gd name="T16" fmla="*/ 0 w 155"/>
                <a:gd name="T17" fmla="*/ 6 h 158"/>
                <a:gd name="T18" fmla="*/ 1 w 155"/>
                <a:gd name="T19" fmla="*/ 8 h 158"/>
                <a:gd name="T20" fmla="*/ 2 w 155"/>
                <a:gd name="T21" fmla="*/ 9 h 158"/>
                <a:gd name="T22" fmla="*/ 4 w 155"/>
                <a:gd name="T23" fmla="*/ 10 h 158"/>
                <a:gd name="T24" fmla="*/ 6 w 155"/>
                <a:gd name="T25" fmla="*/ 10 h 158"/>
                <a:gd name="T26" fmla="*/ 8 w 155"/>
                <a:gd name="T27" fmla="*/ 9 h 158"/>
                <a:gd name="T28" fmla="*/ 9 w 155"/>
                <a:gd name="T29" fmla="*/ 8 h 158"/>
                <a:gd name="T30" fmla="*/ 10 w 155"/>
                <a:gd name="T31" fmla="*/ 6 h 158"/>
                <a:gd name="T32" fmla="*/ 9 w 155"/>
                <a:gd name="T33" fmla="*/ 5 h 158"/>
                <a:gd name="T34" fmla="*/ 9 w 155"/>
                <a:gd name="T35" fmla="*/ 4 h 158"/>
                <a:gd name="T36" fmla="*/ 8 w 155"/>
                <a:gd name="T37" fmla="*/ 2 h 158"/>
                <a:gd name="T38" fmla="*/ 6 w 155"/>
                <a:gd name="T39" fmla="*/ 1 h 158"/>
                <a:gd name="T40" fmla="*/ 5 w 155"/>
                <a:gd name="T41" fmla="*/ 1 h 158"/>
                <a:gd name="T42" fmla="*/ 4 w 155"/>
                <a:gd name="T43" fmla="*/ 1 h 158"/>
                <a:gd name="T44" fmla="*/ 2 w 155"/>
                <a:gd name="T45" fmla="*/ 2 h 158"/>
                <a:gd name="T46" fmla="*/ 1 w 155"/>
                <a:gd name="T47" fmla="*/ 4 h 158"/>
                <a:gd name="T48" fmla="*/ 1 w 155"/>
                <a:gd name="T49" fmla="*/ 5 h 158"/>
                <a:gd name="T50" fmla="*/ 1 w 155"/>
                <a:gd name="T51" fmla="*/ 7 h 158"/>
                <a:gd name="T52" fmla="*/ 2 w 155"/>
                <a:gd name="T53" fmla="*/ 8 h 158"/>
                <a:gd name="T54" fmla="*/ 4 w 155"/>
                <a:gd name="T55" fmla="*/ 9 h 158"/>
                <a:gd name="T56" fmla="*/ 5 w 155"/>
                <a:gd name="T57" fmla="*/ 9 h 158"/>
                <a:gd name="T58" fmla="*/ 6 w 155"/>
                <a:gd name="T59" fmla="*/ 9 h 158"/>
                <a:gd name="T60" fmla="*/ 8 w 155"/>
                <a:gd name="T61" fmla="*/ 8 h 158"/>
                <a:gd name="T62" fmla="*/ 9 w 155"/>
                <a:gd name="T63" fmla="*/ 7 h 158"/>
                <a:gd name="T64" fmla="*/ 9 w 155"/>
                <a:gd name="T65" fmla="*/ 5 h 15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8"/>
                <a:gd name="T101" fmla="*/ 155 w 155"/>
                <a:gd name="T102" fmla="*/ 158 h 15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8">
                  <a:moveTo>
                    <a:pt x="155" y="79"/>
                  </a:moveTo>
                  <a:lnTo>
                    <a:pt x="154" y="63"/>
                  </a:lnTo>
                  <a:lnTo>
                    <a:pt x="149" y="48"/>
                  </a:lnTo>
                  <a:lnTo>
                    <a:pt x="142" y="34"/>
                  </a:lnTo>
                  <a:lnTo>
                    <a:pt x="133" y="23"/>
                  </a:lnTo>
                  <a:lnTo>
                    <a:pt x="121" y="13"/>
                  </a:lnTo>
                  <a:lnTo>
                    <a:pt x="108" y="5"/>
                  </a:lnTo>
                  <a:lnTo>
                    <a:pt x="93" y="1"/>
                  </a:lnTo>
                  <a:lnTo>
                    <a:pt x="78" y="0"/>
                  </a:lnTo>
                  <a:lnTo>
                    <a:pt x="62" y="1"/>
                  </a:lnTo>
                  <a:lnTo>
                    <a:pt x="47" y="5"/>
                  </a:lnTo>
                  <a:lnTo>
                    <a:pt x="34" y="13"/>
                  </a:lnTo>
                  <a:lnTo>
                    <a:pt x="23" y="23"/>
                  </a:lnTo>
                  <a:lnTo>
                    <a:pt x="14" y="34"/>
                  </a:lnTo>
                  <a:lnTo>
                    <a:pt x="6" y="48"/>
                  </a:lnTo>
                  <a:lnTo>
                    <a:pt x="1" y="63"/>
                  </a:lnTo>
                  <a:lnTo>
                    <a:pt x="0" y="79"/>
                  </a:lnTo>
                  <a:lnTo>
                    <a:pt x="1" y="95"/>
                  </a:lnTo>
                  <a:lnTo>
                    <a:pt x="6" y="110"/>
                  </a:lnTo>
                  <a:lnTo>
                    <a:pt x="14" y="124"/>
                  </a:lnTo>
                  <a:lnTo>
                    <a:pt x="23" y="135"/>
                  </a:lnTo>
                  <a:lnTo>
                    <a:pt x="34" y="144"/>
                  </a:lnTo>
                  <a:lnTo>
                    <a:pt x="47" y="152"/>
                  </a:lnTo>
                  <a:lnTo>
                    <a:pt x="62" y="157"/>
                  </a:lnTo>
                  <a:lnTo>
                    <a:pt x="78" y="158"/>
                  </a:lnTo>
                  <a:lnTo>
                    <a:pt x="93" y="157"/>
                  </a:lnTo>
                  <a:lnTo>
                    <a:pt x="108" y="152"/>
                  </a:lnTo>
                  <a:lnTo>
                    <a:pt x="121" y="144"/>
                  </a:lnTo>
                  <a:lnTo>
                    <a:pt x="133" y="135"/>
                  </a:lnTo>
                  <a:lnTo>
                    <a:pt x="142" y="124"/>
                  </a:lnTo>
                  <a:lnTo>
                    <a:pt x="149" y="110"/>
                  </a:lnTo>
                  <a:lnTo>
                    <a:pt x="154" y="95"/>
                  </a:lnTo>
                  <a:lnTo>
                    <a:pt x="155" y="79"/>
                  </a:lnTo>
                  <a:close/>
                  <a:moveTo>
                    <a:pt x="139" y="79"/>
                  </a:moveTo>
                  <a:lnTo>
                    <a:pt x="138" y="66"/>
                  </a:lnTo>
                  <a:lnTo>
                    <a:pt x="135" y="55"/>
                  </a:lnTo>
                  <a:lnTo>
                    <a:pt x="129" y="43"/>
                  </a:lnTo>
                  <a:lnTo>
                    <a:pt x="121" y="34"/>
                  </a:lnTo>
                  <a:lnTo>
                    <a:pt x="112" y="26"/>
                  </a:lnTo>
                  <a:lnTo>
                    <a:pt x="101" y="20"/>
                  </a:lnTo>
                  <a:lnTo>
                    <a:pt x="90" y="17"/>
                  </a:lnTo>
                  <a:lnTo>
                    <a:pt x="78" y="16"/>
                  </a:lnTo>
                  <a:lnTo>
                    <a:pt x="65" y="17"/>
                  </a:lnTo>
                  <a:lnTo>
                    <a:pt x="54" y="20"/>
                  </a:lnTo>
                  <a:lnTo>
                    <a:pt x="43" y="26"/>
                  </a:lnTo>
                  <a:lnTo>
                    <a:pt x="34" y="34"/>
                  </a:lnTo>
                  <a:lnTo>
                    <a:pt x="26" y="43"/>
                  </a:lnTo>
                  <a:lnTo>
                    <a:pt x="20" y="55"/>
                  </a:lnTo>
                  <a:lnTo>
                    <a:pt x="17" y="66"/>
                  </a:lnTo>
                  <a:lnTo>
                    <a:pt x="16" y="79"/>
                  </a:lnTo>
                  <a:lnTo>
                    <a:pt x="17" y="91"/>
                  </a:lnTo>
                  <a:lnTo>
                    <a:pt x="20" y="103"/>
                  </a:lnTo>
                  <a:lnTo>
                    <a:pt x="26" y="114"/>
                  </a:lnTo>
                  <a:lnTo>
                    <a:pt x="34" y="124"/>
                  </a:lnTo>
                  <a:lnTo>
                    <a:pt x="43" y="132"/>
                  </a:lnTo>
                  <a:lnTo>
                    <a:pt x="54" y="137"/>
                  </a:lnTo>
                  <a:lnTo>
                    <a:pt x="65" y="141"/>
                  </a:lnTo>
                  <a:lnTo>
                    <a:pt x="78" y="142"/>
                  </a:lnTo>
                  <a:lnTo>
                    <a:pt x="90" y="141"/>
                  </a:lnTo>
                  <a:lnTo>
                    <a:pt x="101" y="137"/>
                  </a:lnTo>
                  <a:lnTo>
                    <a:pt x="112" y="132"/>
                  </a:lnTo>
                  <a:lnTo>
                    <a:pt x="121" y="124"/>
                  </a:lnTo>
                  <a:lnTo>
                    <a:pt x="129" y="114"/>
                  </a:lnTo>
                  <a:lnTo>
                    <a:pt x="135" y="103"/>
                  </a:lnTo>
                  <a:lnTo>
                    <a:pt x="138" y="91"/>
                  </a:lnTo>
                  <a:lnTo>
                    <a:pt x="139" y="7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0" name="Freeform 37"/>
            <p:cNvSpPr>
              <a:spLocks noEditPoints="1"/>
            </p:cNvSpPr>
            <p:nvPr/>
          </p:nvSpPr>
          <p:spPr bwMode="auto">
            <a:xfrm>
              <a:off x="2658" y="3547"/>
              <a:ext cx="31" cy="32"/>
            </a:xfrm>
            <a:custGeom>
              <a:avLst/>
              <a:gdLst>
                <a:gd name="T0" fmla="*/ 8 w 123"/>
                <a:gd name="T1" fmla="*/ 3 h 126"/>
                <a:gd name="T2" fmla="*/ 7 w 123"/>
                <a:gd name="T3" fmla="*/ 2 h 126"/>
                <a:gd name="T4" fmla="*/ 6 w 123"/>
                <a:gd name="T5" fmla="*/ 1 h 126"/>
                <a:gd name="T6" fmla="*/ 5 w 123"/>
                <a:gd name="T7" fmla="*/ 0 h 126"/>
                <a:gd name="T8" fmla="*/ 3 w 123"/>
                <a:gd name="T9" fmla="*/ 0 h 126"/>
                <a:gd name="T10" fmla="*/ 2 w 123"/>
                <a:gd name="T11" fmla="*/ 1 h 126"/>
                <a:gd name="T12" fmla="*/ 1 w 123"/>
                <a:gd name="T13" fmla="*/ 2 h 126"/>
                <a:gd name="T14" fmla="*/ 0 w 123"/>
                <a:gd name="T15" fmla="*/ 3 h 126"/>
                <a:gd name="T16" fmla="*/ 0 w 123"/>
                <a:gd name="T17" fmla="*/ 5 h 126"/>
                <a:gd name="T18" fmla="*/ 1 w 123"/>
                <a:gd name="T19" fmla="*/ 6 h 126"/>
                <a:gd name="T20" fmla="*/ 2 w 123"/>
                <a:gd name="T21" fmla="*/ 7 h 126"/>
                <a:gd name="T22" fmla="*/ 3 w 123"/>
                <a:gd name="T23" fmla="*/ 8 h 126"/>
                <a:gd name="T24" fmla="*/ 5 w 123"/>
                <a:gd name="T25" fmla="*/ 8 h 126"/>
                <a:gd name="T26" fmla="*/ 6 w 123"/>
                <a:gd name="T27" fmla="*/ 7 h 126"/>
                <a:gd name="T28" fmla="*/ 7 w 123"/>
                <a:gd name="T29" fmla="*/ 6 h 126"/>
                <a:gd name="T30" fmla="*/ 8 w 123"/>
                <a:gd name="T31" fmla="*/ 5 h 126"/>
                <a:gd name="T32" fmla="*/ 7 w 123"/>
                <a:gd name="T33" fmla="*/ 4 h 126"/>
                <a:gd name="T34" fmla="*/ 7 w 123"/>
                <a:gd name="T35" fmla="*/ 3 h 126"/>
                <a:gd name="T36" fmla="*/ 6 w 123"/>
                <a:gd name="T37" fmla="*/ 2 h 126"/>
                <a:gd name="T38" fmla="*/ 5 w 123"/>
                <a:gd name="T39" fmla="*/ 1 h 126"/>
                <a:gd name="T40" fmla="*/ 4 w 123"/>
                <a:gd name="T41" fmla="*/ 1 h 126"/>
                <a:gd name="T42" fmla="*/ 3 w 123"/>
                <a:gd name="T43" fmla="*/ 1 h 126"/>
                <a:gd name="T44" fmla="*/ 2 w 123"/>
                <a:gd name="T45" fmla="*/ 2 h 126"/>
                <a:gd name="T46" fmla="*/ 1 w 123"/>
                <a:gd name="T47" fmla="*/ 3 h 126"/>
                <a:gd name="T48" fmla="*/ 1 w 123"/>
                <a:gd name="T49" fmla="*/ 4 h 126"/>
                <a:gd name="T50" fmla="*/ 1 w 123"/>
                <a:gd name="T51" fmla="*/ 5 h 126"/>
                <a:gd name="T52" fmla="*/ 2 w 123"/>
                <a:gd name="T53" fmla="*/ 6 h 126"/>
                <a:gd name="T54" fmla="*/ 3 w 123"/>
                <a:gd name="T55" fmla="*/ 7 h 126"/>
                <a:gd name="T56" fmla="*/ 4 w 123"/>
                <a:gd name="T57" fmla="*/ 7 h 126"/>
                <a:gd name="T58" fmla="*/ 5 w 123"/>
                <a:gd name="T59" fmla="*/ 7 h 126"/>
                <a:gd name="T60" fmla="*/ 6 w 123"/>
                <a:gd name="T61" fmla="*/ 6 h 126"/>
                <a:gd name="T62" fmla="*/ 7 w 123"/>
                <a:gd name="T63" fmla="*/ 5 h 126"/>
                <a:gd name="T64" fmla="*/ 7 w 123"/>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3"/>
                <a:gd name="T100" fmla="*/ 0 h 126"/>
                <a:gd name="T101" fmla="*/ 123 w 123"/>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3" h="126">
                  <a:moveTo>
                    <a:pt x="123" y="63"/>
                  </a:moveTo>
                  <a:lnTo>
                    <a:pt x="122" y="50"/>
                  </a:lnTo>
                  <a:lnTo>
                    <a:pt x="119" y="39"/>
                  </a:lnTo>
                  <a:lnTo>
                    <a:pt x="113" y="27"/>
                  </a:lnTo>
                  <a:lnTo>
                    <a:pt x="105" y="18"/>
                  </a:lnTo>
                  <a:lnTo>
                    <a:pt x="96" y="10"/>
                  </a:lnTo>
                  <a:lnTo>
                    <a:pt x="85" y="4"/>
                  </a:lnTo>
                  <a:lnTo>
                    <a:pt x="74" y="1"/>
                  </a:lnTo>
                  <a:lnTo>
                    <a:pt x="62" y="0"/>
                  </a:lnTo>
                  <a:lnTo>
                    <a:pt x="49" y="1"/>
                  </a:lnTo>
                  <a:lnTo>
                    <a:pt x="38" y="4"/>
                  </a:lnTo>
                  <a:lnTo>
                    <a:pt x="27" y="10"/>
                  </a:lnTo>
                  <a:lnTo>
                    <a:pt x="18" y="18"/>
                  </a:lnTo>
                  <a:lnTo>
                    <a:pt x="10" y="27"/>
                  </a:lnTo>
                  <a:lnTo>
                    <a:pt x="4" y="39"/>
                  </a:lnTo>
                  <a:lnTo>
                    <a:pt x="1" y="50"/>
                  </a:lnTo>
                  <a:lnTo>
                    <a:pt x="0" y="63"/>
                  </a:lnTo>
                  <a:lnTo>
                    <a:pt x="1" y="75"/>
                  </a:lnTo>
                  <a:lnTo>
                    <a:pt x="4" y="87"/>
                  </a:lnTo>
                  <a:lnTo>
                    <a:pt x="10" y="98"/>
                  </a:lnTo>
                  <a:lnTo>
                    <a:pt x="18" y="108"/>
                  </a:lnTo>
                  <a:lnTo>
                    <a:pt x="27" y="116"/>
                  </a:lnTo>
                  <a:lnTo>
                    <a:pt x="38" y="121"/>
                  </a:lnTo>
                  <a:lnTo>
                    <a:pt x="49" y="125"/>
                  </a:lnTo>
                  <a:lnTo>
                    <a:pt x="62" y="126"/>
                  </a:lnTo>
                  <a:lnTo>
                    <a:pt x="74" y="125"/>
                  </a:lnTo>
                  <a:lnTo>
                    <a:pt x="85" y="121"/>
                  </a:lnTo>
                  <a:lnTo>
                    <a:pt x="96" y="116"/>
                  </a:lnTo>
                  <a:lnTo>
                    <a:pt x="105" y="108"/>
                  </a:lnTo>
                  <a:lnTo>
                    <a:pt x="113" y="98"/>
                  </a:lnTo>
                  <a:lnTo>
                    <a:pt x="119" y="87"/>
                  </a:lnTo>
                  <a:lnTo>
                    <a:pt x="122" y="75"/>
                  </a:lnTo>
                  <a:lnTo>
                    <a:pt x="123" y="63"/>
                  </a:lnTo>
                  <a:close/>
                  <a:moveTo>
                    <a:pt x="108" y="63"/>
                  </a:moveTo>
                  <a:lnTo>
                    <a:pt x="107" y="54"/>
                  </a:lnTo>
                  <a:lnTo>
                    <a:pt x="104" y="44"/>
                  </a:lnTo>
                  <a:lnTo>
                    <a:pt x="100" y="36"/>
                  </a:lnTo>
                  <a:lnTo>
                    <a:pt x="94" y="30"/>
                  </a:lnTo>
                  <a:lnTo>
                    <a:pt x="87" y="24"/>
                  </a:lnTo>
                  <a:lnTo>
                    <a:pt x="80" y="19"/>
                  </a:lnTo>
                  <a:lnTo>
                    <a:pt x="71" y="17"/>
                  </a:lnTo>
                  <a:lnTo>
                    <a:pt x="62" y="16"/>
                  </a:lnTo>
                  <a:lnTo>
                    <a:pt x="53" y="17"/>
                  </a:lnTo>
                  <a:lnTo>
                    <a:pt x="44" y="19"/>
                  </a:lnTo>
                  <a:lnTo>
                    <a:pt x="36" y="24"/>
                  </a:lnTo>
                  <a:lnTo>
                    <a:pt x="29" y="30"/>
                  </a:lnTo>
                  <a:lnTo>
                    <a:pt x="23" y="36"/>
                  </a:lnTo>
                  <a:lnTo>
                    <a:pt x="19" y="44"/>
                  </a:lnTo>
                  <a:lnTo>
                    <a:pt x="17" y="54"/>
                  </a:lnTo>
                  <a:lnTo>
                    <a:pt x="16" y="63"/>
                  </a:lnTo>
                  <a:lnTo>
                    <a:pt x="17" y="72"/>
                  </a:lnTo>
                  <a:lnTo>
                    <a:pt x="19" y="81"/>
                  </a:lnTo>
                  <a:lnTo>
                    <a:pt x="23" y="89"/>
                  </a:lnTo>
                  <a:lnTo>
                    <a:pt x="29" y="96"/>
                  </a:lnTo>
                  <a:lnTo>
                    <a:pt x="36" y="102"/>
                  </a:lnTo>
                  <a:lnTo>
                    <a:pt x="44" y="106"/>
                  </a:lnTo>
                  <a:lnTo>
                    <a:pt x="53" y="109"/>
                  </a:lnTo>
                  <a:lnTo>
                    <a:pt x="62" y="110"/>
                  </a:lnTo>
                  <a:lnTo>
                    <a:pt x="71" y="109"/>
                  </a:lnTo>
                  <a:lnTo>
                    <a:pt x="80" y="106"/>
                  </a:lnTo>
                  <a:lnTo>
                    <a:pt x="87" y="102"/>
                  </a:lnTo>
                  <a:lnTo>
                    <a:pt x="94" y="96"/>
                  </a:lnTo>
                  <a:lnTo>
                    <a:pt x="100" y="89"/>
                  </a:lnTo>
                  <a:lnTo>
                    <a:pt x="104"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1" name="Freeform 38"/>
            <p:cNvSpPr>
              <a:spLocks noEditPoints="1"/>
            </p:cNvSpPr>
            <p:nvPr/>
          </p:nvSpPr>
          <p:spPr bwMode="auto">
            <a:xfrm>
              <a:off x="2662" y="3551"/>
              <a:ext cx="23" cy="24"/>
            </a:xfrm>
            <a:custGeom>
              <a:avLst/>
              <a:gdLst>
                <a:gd name="T0" fmla="*/ 6 w 92"/>
                <a:gd name="T1" fmla="*/ 3 h 94"/>
                <a:gd name="T2" fmla="*/ 6 w 92"/>
                <a:gd name="T3" fmla="*/ 3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3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5 h 94"/>
                <a:gd name="T88" fmla="*/ 2 w 92"/>
                <a:gd name="T89" fmla="*/ 5 h 94"/>
                <a:gd name="T90" fmla="*/ 3 w 92"/>
                <a:gd name="T91" fmla="*/ 5 h 94"/>
                <a:gd name="T92" fmla="*/ 3 w 92"/>
                <a:gd name="T93" fmla="*/ 5 h 94"/>
                <a:gd name="T94" fmla="*/ 4 w 92"/>
                <a:gd name="T95" fmla="*/ 5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8"/>
                  </a:lnTo>
                  <a:lnTo>
                    <a:pt x="88" y="28"/>
                  </a:lnTo>
                  <a:lnTo>
                    <a:pt x="84" y="20"/>
                  </a:lnTo>
                  <a:lnTo>
                    <a:pt x="78" y="14"/>
                  </a:lnTo>
                  <a:lnTo>
                    <a:pt x="71" y="8"/>
                  </a:lnTo>
                  <a:lnTo>
                    <a:pt x="64" y="3"/>
                  </a:lnTo>
                  <a:lnTo>
                    <a:pt x="55" y="1"/>
                  </a:lnTo>
                  <a:lnTo>
                    <a:pt x="46" y="0"/>
                  </a:lnTo>
                  <a:lnTo>
                    <a:pt x="37" y="1"/>
                  </a:lnTo>
                  <a:lnTo>
                    <a:pt x="28" y="3"/>
                  </a:lnTo>
                  <a:lnTo>
                    <a:pt x="20" y="8"/>
                  </a:lnTo>
                  <a:lnTo>
                    <a:pt x="13" y="14"/>
                  </a:lnTo>
                  <a:lnTo>
                    <a:pt x="7" y="20"/>
                  </a:lnTo>
                  <a:lnTo>
                    <a:pt x="3" y="28"/>
                  </a:lnTo>
                  <a:lnTo>
                    <a:pt x="1" y="38"/>
                  </a:lnTo>
                  <a:lnTo>
                    <a:pt x="0" y="47"/>
                  </a:lnTo>
                  <a:lnTo>
                    <a:pt x="1" y="56"/>
                  </a:lnTo>
                  <a:lnTo>
                    <a:pt x="3" y="65"/>
                  </a:lnTo>
                  <a:lnTo>
                    <a:pt x="7" y="73"/>
                  </a:lnTo>
                  <a:lnTo>
                    <a:pt x="13" y="80"/>
                  </a:lnTo>
                  <a:lnTo>
                    <a:pt x="20" y="86"/>
                  </a:lnTo>
                  <a:lnTo>
                    <a:pt x="28" y="90"/>
                  </a:lnTo>
                  <a:lnTo>
                    <a:pt x="37" y="93"/>
                  </a:lnTo>
                  <a:lnTo>
                    <a:pt x="46" y="94"/>
                  </a:lnTo>
                  <a:lnTo>
                    <a:pt x="55" y="93"/>
                  </a:lnTo>
                  <a:lnTo>
                    <a:pt x="64" y="90"/>
                  </a:lnTo>
                  <a:lnTo>
                    <a:pt x="71" y="86"/>
                  </a:lnTo>
                  <a:lnTo>
                    <a:pt x="78" y="80"/>
                  </a:lnTo>
                  <a:lnTo>
                    <a:pt x="84" y="73"/>
                  </a:lnTo>
                  <a:lnTo>
                    <a:pt x="88" y="65"/>
                  </a:lnTo>
                  <a:lnTo>
                    <a:pt x="91" y="56"/>
                  </a:lnTo>
                  <a:lnTo>
                    <a:pt x="92" y="47"/>
                  </a:lnTo>
                  <a:close/>
                  <a:moveTo>
                    <a:pt x="76" y="47"/>
                  </a:moveTo>
                  <a:lnTo>
                    <a:pt x="74" y="35"/>
                  </a:lnTo>
                  <a:lnTo>
                    <a:pt x="67" y="25"/>
                  </a:lnTo>
                  <a:lnTo>
                    <a:pt x="57" y="18"/>
                  </a:lnTo>
                  <a:lnTo>
                    <a:pt x="46" y="16"/>
                  </a:lnTo>
                  <a:lnTo>
                    <a:pt x="34" y="18"/>
                  </a:lnTo>
                  <a:lnTo>
                    <a:pt x="24" y="25"/>
                  </a:lnTo>
                  <a:lnTo>
                    <a:pt x="18" y="35"/>
                  </a:lnTo>
                  <a:lnTo>
                    <a:pt x="15" y="47"/>
                  </a:lnTo>
                  <a:lnTo>
                    <a:pt x="18" y="58"/>
                  </a:lnTo>
                  <a:lnTo>
                    <a:pt x="24" y="69"/>
                  </a:lnTo>
                  <a:lnTo>
                    <a:pt x="34" y="75"/>
                  </a:lnTo>
                  <a:lnTo>
                    <a:pt x="46" y="78"/>
                  </a:lnTo>
                  <a:lnTo>
                    <a:pt x="57" y="75"/>
                  </a:lnTo>
                  <a:lnTo>
                    <a:pt x="67" y="69"/>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2" name="Freeform 39"/>
            <p:cNvSpPr>
              <a:spLocks noEditPoints="1"/>
            </p:cNvSpPr>
            <p:nvPr/>
          </p:nvSpPr>
          <p:spPr bwMode="auto">
            <a:xfrm>
              <a:off x="2666" y="3555"/>
              <a:ext cx="16" cy="16"/>
            </a:xfrm>
            <a:custGeom>
              <a:avLst/>
              <a:gdLst>
                <a:gd name="T0" fmla="*/ 4 w 61"/>
                <a:gd name="T1" fmla="*/ 2 h 62"/>
                <a:gd name="T2" fmla="*/ 4 w 61"/>
                <a:gd name="T3" fmla="*/ 1 h 62"/>
                <a:gd name="T4" fmla="*/ 4 w 61"/>
                <a:gd name="T5" fmla="*/ 1 h 62"/>
                <a:gd name="T6" fmla="*/ 3 w 61"/>
                <a:gd name="T7" fmla="*/ 0 h 62"/>
                <a:gd name="T8" fmla="*/ 2 w 61"/>
                <a:gd name="T9" fmla="*/ 0 h 62"/>
                <a:gd name="T10" fmla="*/ 1 w 61"/>
                <a:gd name="T11" fmla="*/ 0 h 62"/>
                <a:gd name="T12" fmla="*/ 1 w 61"/>
                <a:gd name="T13" fmla="*/ 1 h 62"/>
                <a:gd name="T14" fmla="*/ 0 w 61"/>
                <a:gd name="T15" fmla="*/ 1 h 62"/>
                <a:gd name="T16" fmla="*/ 0 w 61"/>
                <a:gd name="T17" fmla="*/ 2 h 62"/>
                <a:gd name="T18" fmla="*/ 0 w 61"/>
                <a:gd name="T19" fmla="*/ 3 h 62"/>
                <a:gd name="T20" fmla="*/ 1 w 61"/>
                <a:gd name="T21" fmla="*/ 4 h 62"/>
                <a:gd name="T22" fmla="*/ 1 w 61"/>
                <a:gd name="T23" fmla="*/ 4 h 62"/>
                <a:gd name="T24" fmla="*/ 2 w 61"/>
                <a:gd name="T25" fmla="*/ 4 h 62"/>
                <a:gd name="T26" fmla="*/ 3 w 61"/>
                <a:gd name="T27" fmla="*/ 4 h 62"/>
                <a:gd name="T28" fmla="*/ 4 w 61"/>
                <a:gd name="T29" fmla="*/ 4 h 62"/>
                <a:gd name="T30" fmla="*/ 4 w 61"/>
                <a:gd name="T31" fmla="*/ 3 h 62"/>
                <a:gd name="T32" fmla="*/ 4 w 61"/>
                <a:gd name="T33" fmla="*/ 2 h 62"/>
                <a:gd name="T34" fmla="*/ 3 w 61"/>
                <a:gd name="T35" fmla="*/ 2 h 62"/>
                <a:gd name="T36" fmla="*/ 3 w 61"/>
                <a:gd name="T37" fmla="*/ 2 h 62"/>
                <a:gd name="T38" fmla="*/ 3 w 61"/>
                <a:gd name="T39" fmla="*/ 1 h 62"/>
                <a:gd name="T40" fmla="*/ 2 w 61"/>
                <a:gd name="T41" fmla="*/ 1 h 62"/>
                <a:gd name="T42" fmla="*/ 2 w 61"/>
                <a:gd name="T43" fmla="*/ 1 h 62"/>
                <a:gd name="T44" fmla="*/ 2 w 61"/>
                <a:gd name="T45" fmla="*/ 1 h 62"/>
                <a:gd name="T46" fmla="*/ 2 w 61"/>
                <a:gd name="T47" fmla="*/ 1 h 62"/>
                <a:gd name="T48" fmla="*/ 1 w 61"/>
                <a:gd name="T49" fmla="*/ 2 h 62"/>
                <a:gd name="T50" fmla="*/ 1 w 61"/>
                <a:gd name="T51" fmla="*/ 2 h 62"/>
                <a:gd name="T52" fmla="*/ 1 w 61"/>
                <a:gd name="T53" fmla="*/ 3 h 62"/>
                <a:gd name="T54" fmla="*/ 2 w 61"/>
                <a:gd name="T55" fmla="*/ 3 h 62"/>
                <a:gd name="T56" fmla="*/ 2 w 61"/>
                <a:gd name="T57" fmla="*/ 3 h 62"/>
                <a:gd name="T58" fmla="*/ 2 w 61"/>
                <a:gd name="T59" fmla="*/ 3 h 62"/>
                <a:gd name="T60" fmla="*/ 2 w 61"/>
                <a:gd name="T61" fmla="*/ 3 h 62"/>
                <a:gd name="T62" fmla="*/ 3 w 61"/>
                <a:gd name="T63" fmla="*/ 3 h 62"/>
                <a:gd name="T64" fmla="*/ 3 w 61"/>
                <a:gd name="T65" fmla="*/ 3 h 62"/>
                <a:gd name="T66" fmla="*/ 3 w 61"/>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62"/>
                <a:gd name="T104" fmla="*/ 61 w 61"/>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62">
                  <a:moveTo>
                    <a:pt x="61" y="31"/>
                  </a:moveTo>
                  <a:lnTo>
                    <a:pt x="59" y="19"/>
                  </a:lnTo>
                  <a:lnTo>
                    <a:pt x="52" y="9"/>
                  </a:lnTo>
                  <a:lnTo>
                    <a:pt x="42" y="2"/>
                  </a:lnTo>
                  <a:lnTo>
                    <a:pt x="31" y="0"/>
                  </a:lnTo>
                  <a:lnTo>
                    <a:pt x="19" y="2"/>
                  </a:lnTo>
                  <a:lnTo>
                    <a:pt x="9" y="9"/>
                  </a:lnTo>
                  <a:lnTo>
                    <a:pt x="3" y="19"/>
                  </a:lnTo>
                  <a:lnTo>
                    <a:pt x="0" y="31"/>
                  </a:lnTo>
                  <a:lnTo>
                    <a:pt x="3" y="42"/>
                  </a:lnTo>
                  <a:lnTo>
                    <a:pt x="9" y="53"/>
                  </a:lnTo>
                  <a:lnTo>
                    <a:pt x="19" y="59"/>
                  </a:lnTo>
                  <a:lnTo>
                    <a:pt x="31" y="62"/>
                  </a:lnTo>
                  <a:lnTo>
                    <a:pt x="42" y="59"/>
                  </a:lnTo>
                  <a:lnTo>
                    <a:pt x="52" y="53"/>
                  </a:lnTo>
                  <a:lnTo>
                    <a:pt x="59" y="42"/>
                  </a:lnTo>
                  <a:lnTo>
                    <a:pt x="61" y="31"/>
                  </a:lnTo>
                  <a:close/>
                  <a:moveTo>
                    <a:pt x="45" y="31"/>
                  </a:moveTo>
                  <a:lnTo>
                    <a:pt x="44" y="25"/>
                  </a:lnTo>
                  <a:lnTo>
                    <a:pt x="41" y="20"/>
                  </a:lnTo>
                  <a:lnTo>
                    <a:pt x="36" y="17"/>
                  </a:lnTo>
                  <a:lnTo>
                    <a:pt x="31" y="16"/>
                  </a:lnTo>
                  <a:lnTo>
                    <a:pt x="25" y="17"/>
                  </a:lnTo>
                  <a:lnTo>
                    <a:pt x="21" y="20"/>
                  </a:lnTo>
                  <a:lnTo>
                    <a:pt x="17" y="25"/>
                  </a:lnTo>
                  <a:lnTo>
                    <a:pt x="16" y="31"/>
                  </a:lnTo>
                  <a:lnTo>
                    <a:pt x="17" y="37"/>
                  </a:lnTo>
                  <a:lnTo>
                    <a:pt x="21" y="41"/>
                  </a:lnTo>
                  <a:lnTo>
                    <a:pt x="25" y="45"/>
                  </a:lnTo>
                  <a:lnTo>
                    <a:pt x="31" y="46"/>
                  </a:lnTo>
                  <a:lnTo>
                    <a:pt x="36" y="45"/>
                  </a:lnTo>
                  <a:lnTo>
                    <a:pt x="41" y="41"/>
                  </a:lnTo>
                  <a:lnTo>
                    <a:pt x="44" y="37"/>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3" name="Freeform 40"/>
            <p:cNvSpPr>
              <a:spLocks/>
            </p:cNvSpPr>
            <p:nvPr/>
          </p:nvSpPr>
          <p:spPr bwMode="auto">
            <a:xfrm>
              <a:off x="2670" y="3559"/>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2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2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5" y="4"/>
                  </a:lnTo>
                  <a:lnTo>
                    <a:pt x="20" y="1"/>
                  </a:lnTo>
                  <a:lnTo>
                    <a:pt x="15" y="0"/>
                  </a:lnTo>
                  <a:lnTo>
                    <a:pt x="9" y="1"/>
                  </a:lnTo>
                  <a:lnTo>
                    <a:pt x="5" y="4"/>
                  </a:lnTo>
                  <a:lnTo>
                    <a:pt x="1" y="9"/>
                  </a:lnTo>
                  <a:lnTo>
                    <a:pt x="0" y="15"/>
                  </a:lnTo>
                  <a:lnTo>
                    <a:pt x="1" y="21"/>
                  </a:lnTo>
                  <a:lnTo>
                    <a:pt x="5" y="25"/>
                  </a:lnTo>
                  <a:lnTo>
                    <a:pt x="9" y="29"/>
                  </a:lnTo>
                  <a:lnTo>
                    <a:pt x="15" y="30"/>
                  </a:lnTo>
                  <a:lnTo>
                    <a:pt x="20" y="29"/>
                  </a:lnTo>
                  <a:lnTo>
                    <a:pt x="25" y="25"/>
                  </a:lnTo>
                  <a:lnTo>
                    <a:pt x="28" y="21"/>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4" name="Freeform 41"/>
            <p:cNvSpPr>
              <a:spLocks/>
            </p:cNvSpPr>
            <p:nvPr/>
          </p:nvSpPr>
          <p:spPr bwMode="auto">
            <a:xfrm>
              <a:off x="2634" y="3523"/>
              <a:ext cx="100" cy="91"/>
            </a:xfrm>
            <a:custGeom>
              <a:avLst/>
              <a:gdLst>
                <a:gd name="T0" fmla="*/ 3 w 392"/>
                <a:gd name="T1" fmla="*/ 1 h 373"/>
                <a:gd name="T2" fmla="*/ 4 w 392"/>
                <a:gd name="T3" fmla="*/ 0 h 373"/>
                <a:gd name="T4" fmla="*/ 5 w 392"/>
                <a:gd name="T5" fmla="*/ 0 h 373"/>
                <a:gd name="T6" fmla="*/ 6 w 392"/>
                <a:gd name="T7" fmla="*/ 0 h 373"/>
                <a:gd name="T8" fmla="*/ 8 w 392"/>
                <a:gd name="T9" fmla="*/ 0 h 373"/>
                <a:gd name="T10" fmla="*/ 10 w 392"/>
                <a:gd name="T11" fmla="*/ 0 h 373"/>
                <a:gd name="T12" fmla="*/ 11 w 392"/>
                <a:gd name="T13" fmla="*/ 0 h 373"/>
                <a:gd name="T14" fmla="*/ 13 w 392"/>
                <a:gd name="T15" fmla="*/ 0 h 373"/>
                <a:gd name="T16" fmla="*/ 15 w 392"/>
                <a:gd name="T17" fmla="*/ 1 h 373"/>
                <a:gd name="T18" fmla="*/ 17 w 392"/>
                <a:gd name="T19" fmla="*/ 1 h 373"/>
                <a:gd name="T20" fmla="*/ 19 w 392"/>
                <a:gd name="T21" fmla="*/ 2 h 373"/>
                <a:gd name="T22" fmla="*/ 20 w 392"/>
                <a:gd name="T23" fmla="*/ 2 h 373"/>
                <a:gd name="T24" fmla="*/ 21 w 392"/>
                <a:gd name="T25" fmla="*/ 3 h 373"/>
                <a:gd name="T26" fmla="*/ 22 w 392"/>
                <a:gd name="T27" fmla="*/ 3 h 373"/>
                <a:gd name="T28" fmla="*/ 23 w 392"/>
                <a:gd name="T29" fmla="*/ 4 h 373"/>
                <a:gd name="T30" fmla="*/ 24 w 392"/>
                <a:gd name="T31" fmla="*/ 5 h 373"/>
                <a:gd name="T32" fmla="*/ 25 w 392"/>
                <a:gd name="T33" fmla="*/ 6 h 373"/>
                <a:gd name="T34" fmla="*/ 25 w 392"/>
                <a:gd name="T35" fmla="*/ 7 h 373"/>
                <a:gd name="T36" fmla="*/ 26 w 392"/>
                <a:gd name="T37" fmla="*/ 8 h 373"/>
                <a:gd name="T38" fmla="*/ 26 w 392"/>
                <a:gd name="T39" fmla="*/ 9 h 373"/>
                <a:gd name="T40" fmla="*/ 25 w 392"/>
                <a:gd name="T41" fmla="*/ 10 h 373"/>
                <a:gd name="T42" fmla="*/ 25 w 392"/>
                <a:gd name="T43" fmla="*/ 11 h 373"/>
                <a:gd name="T44" fmla="*/ 25 w 392"/>
                <a:gd name="T45" fmla="*/ 12 h 373"/>
                <a:gd name="T46" fmla="*/ 24 w 392"/>
                <a:gd name="T47" fmla="*/ 13 h 373"/>
                <a:gd name="T48" fmla="*/ 24 w 392"/>
                <a:gd name="T49" fmla="*/ 14 h 373"/>
                <a:gd name="T50" fmla="*/ 24 w 392"/>
                <a:gd name="T51" fmla="*/ 15 h 373"/>
                <a:gd name="T52" fmla="*/ 24 w 392"/>
                <a:gd name="T53" fmla="*/ 16 h 373"/>
                <a:gd name="T54" fmla="*/ 23 w 392"/>
                <a:gd name="T55" fmla="*/ 17 h 373"/>
                <a:gd name="T56" fmla="*/ 23 w 392"/>
                <a:gd name="T57" fmla="*/ 18 h 373"/>
                <a:gd name="T58" fmla="*/ 22 w 392"/>
                <a:gd name="T59" fmla="*/ 18 h 373"/>
                <a:gd name="T60" fmla="*/ 22 w 392"/>
                <a:gd name="T61" fmla="*/ 19 h 373"/>
                <a:gd name="T62" fmla="*/ 21 w 392"/>
                <a:gd name="T63" fmla="*/ 20 h 373"/>
                <a:gd name="T64" fmla="*/ 20 w 392"/>
                <a:gd name="T65" fmla="*/ 21 h 373"/>
                <a:gd name="T66" fmla="*/ 19 w 392"/>
                <a:gd name="T67" fmla="*/ 21 h 373"/>
                <a:gd name="T68" fmla="*/ 18 w 392"/>
                <a:gd name="T69" fmla="*/ 22 h 373"/>
                <a:gd name="T70" fmla="*/ 17 w 392"/>
                <a:gd name="T71" fmla="*/ 22 h 373"/>
                <a:gd name="T72" fmla="*/ 16 w 392"/>
                <a:gd name="T73" fmla="*/ 22 h 373"/>
                <a:gd name="T74" fmla="*/ 15 w 392"/>
                <a:gd name="T75" fmla="*/ 22 h 373"/>
                <a:gd name="T76" fmla="*/ 14 w 392"/>
                <a:gd name="T77" fmla="*/ 22 h 373"/>
                <a:gd name="T78" fmla="*/ 13 w 392"/>
                <a:gd name="T79" fmla="*/ 22 h 373"/>
                <a:gd name="T80" fmla="*/ 11 w 392"/>
                <a:gd name="T81" fmla="*/ 22 h 373"/>
                <a:gd name="T82" fmla="*/ 10 w 392"/>
                <a:gd name="T83" fmla="*/ 21 h 373"/>
                <a:gd name="T84" fmla="*/ 9 w 392"/>
                <a:gd name="T85" fmla="*/ 21 h 373"/>
                <a:gd name="T86" fmla="*/ 7 w 392"/>
                <a:gd name="T87" fmla="*/ 20 h 373"/>
                <a:gd name="T88" fmla="*/ 6 w 392"/>
                <a:gd name="T89" fmla="*/ 20 h 373"/>
                <a:gd name="T90" fmla="*/ 6 w 392"/>
                <a:gd name="T91" fmla="*/ 20 h 373"/>
                <a:gd name="T92" fmla="*/ 5 w 392"/>
                <a:gd name="T93" fmla="*/ 19 h 373"/>
                <a:gd name="T94" fmla="*/ 4 w 392"/>
                <a:gd name="T95" fmla="*/ 18 h 373"/>
                <a:gd name="T96" fmla="*/ 3 w 392"/>
                <a:gd name="T97" fmla="*/ 17 h 373"/>
                <a:gd name="T98" fmla="*/ 3 w 392"/>
                <a:gd name="T99" fmla="*/ 16 h 373"/>
                <a:gd name="T100" fmla="*/ 2 w 392"/>
                <a:gd name="T101" fmla="*/ 15 h 373"/>
                <a:gd name="T102" fmla="*/ 1 w 392"/>
                <a:gd name="T103" fmla="*/ 14 h 373"/>
                <a:gd name="T104" fmla="*/ 1 w 392"/>
                <a:gd name="T105" fmla="*/ 12 h 373"/>
                <a:gd name="T106" fmla="*/ 1 w 392"/>
                <a:gd name="T107" fmla="*/ 10 h 373"/>
                <a:gd name="T108" fmla="*/ 0 w 392"/>
                <a:gd name="T109" fmla="*/ 9 h 373"/>
                <a:gd name="T110" fmla="*/ 0 w 392"/>
                <a:gd name="T111" fmla="*/ 8 h 373"/>
                <a:gd name="T112" fmla="*/ 0 w 392"/>
                <a:gd name="T113" fmla="*/ 6 h 373"/>
                <a:gd name="T114" fmla="*/ 0 w 392"/>
                <a:gd name="T115" fmla="*/ 5 h 373"/>
                <a:gd name="T116" fmla="*/ 0 w 392"/>
                <a:gd name="T117" fmla="*/ 4 h 373"/>
                <a:gd name="T118" fmla="*/ 1 w 392"/>
                <a:gd name="T119" fmla="*/ 3 h 373"/>
                <a:gd name="T120" fmla="*/ 1 w 392"/>
                <a:gd name="T121" fmla="*/ 2 h 373"/>
                <a:gd name="T122" fmla="*/ 2 w 392"/>
                <a:gd name="T123" fmla="*/ 1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2"/>
                <a:gd name="T187" fmla="*/ 0 h 373"/>
                <a:gd name="T188" fmla="*/ 392 w 392"/>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2" h="373">
                  <a:moveTo>
                    <a:pt x="32" y="19"/>
                  </a:moveTo>
                  <a:lnTo>
                    <a:pt x="32" y="19"/>
                  </a:lnTo>
                  <a:lnTo>
                    <a:pt x="35" y="17"/>
                  </a:lnTo>
                  <a:lnTo>
                    <a:pt x="39" y="15"/>
                  </a:lnTo>
                  <a:lnTo>
                    <a:pt x="43" y="14"/>
                  </a:lnTo>
                  <a:lnTo>
                    <a:pt x="47" y="12"/>
                  </a:lnTo>
                  <a:lnTo>
                    <a:pt x="51" y="11"/>
                  </a:lnTo>
                  <a:lnTo>
                    <a:pt x="56" y="10"/>
                  </a:lnTo>
                  <a:lnTo>
                    <a:pt x="60" y="9"/>
                  </a:lnTo>
                  <a:lnTo>
                    <a:pt x="65" y="8"/>
                  </a:lnTo>
                  <a:lnTo>
                    <a:pt x="69" y="7"/>
                  </a:lnTo>
                  <a:lnTo>
                    <a:pt x="74" y="6"/>
                  </a:lnTo>
                  <a:lnTo>
                    <a:pt x="79" y="4"/>
                  </a:lnTo>
                  <a:lnTo>
                    <a:pt x="84" y="3"/>
                  </a:lnTo>
                  <a:lnTo>
                    <a:pt x="88" y="2"/>
                  </a:lnTo>
                  <a:lnTo>
                    <a:pt x="94" y="2"/>
                  </a:lnTo>
                  <a:lnTo>
                    <a:pt x="98" y="1"/>
                  </a:lnTo>
                  <a:lnTo>
                    <a:pt x="104" y="1"/>
                  </a:lnTo>
                  <a:lnTo>
                    <a:pt x="110" y="1"/>
                  </a:lnTo>
                  <a:lnTo>
                    <a:pt x="115" y="0"/>
                  </a:lnTo>
                  <a:lnTo>
                    <a:pt x="121" y="0"/>
                  </a:lnTo>
                  <a:lnTo>
                    <a:pt x="126" y="0"/>
                  </a:lnTo>
                  <a:lnTo>
                    <a:pt x="133" y="0"/>
                  </a:lnTo>
                  <a:lnTo>
                    <a:pt x="140" y="0"/>
                  </a:lnTo>
                  <a:lnTo>
                    <a:pt x="147" y="0"/>
                  </a:lnTo>
                  <a:lnTo>
                    <a:pt x="153" y="1"/>
                  </a:lnTo>
                  <a:lnTo>
                    <a:pt x="160" y="1"/>
                  </a:lnTo>
                  <a:lnTo>
                    <a:pt x="167" y="2"/>
                  </a:lnTo>
                  <a:lnTo>
                    <a:pt x="173" y="3"/>
                  </a:lnTo>
                  <a:lnTo>
                    <a:pt x="180" y="4"/>
                  </a:lnTo>
                  <a:lnTo>
                    <a:pt x="187" y="6"/>
                  </a:lnTo>
                  <a:lnTo>
                    <a:pt x="195" y="6"/>
                  </a:lnTo>
                  <a:lnTo>
                    <a:pt x="202" y="7"/>
                  </a:lnTo>
                  <a:lnTo>
                    <a:pt x="208" y="8"/>
                  </a:lnTo>
                  <a:lnTo>
                    <a:pt x="215" y="9"/>
                  </a:lnTo>
                  <a:lnTo>
                    <a:pt x="223" y="11"/>
                  </a:lnTo>
                  <a:lnTo>
                    <a:pt x="230" y="12"/>
                  </a:lnTo>
                  <a:lnTo>
                    <a:pt x="236" y="15"/>
                  </a:lnTo>
                  <a:lnTo>
                    <a:pt x="244" y="17"/>
                  </a:lnTo>
                  <a:lnTo>
                    <a:pt x="252" y="19"/>
                  </a:lnTo>
                  <a:lnTo>
                    <a:pt x="259" y="22"/>
                  </a:lnTo>
                  <a:lnTo>
                    <a:pt x="267" y="24"/>
                  </a:lnTo>
                  <a:lnTo>
                    <a:pt x="272" y="26"/>
                  </a:lnTo>
                  <a:lnTo>
                    <a:pt x="279" y="28"/>
                  </a:lnTo>
                  <a:lnTo>
                    <a:pt x="285" y="31"/>
                  </a:lnTo>
                  <a:lnTo>
                    <a:pt x="291" y="33"/>
                  </a:lnTo>
                  <a:lnTo>
                    <a:pt x="297" y="35"/>
                  </a:lnTo>
                  <a:lnTo>
                    <a:pt x="303" y="38"/>
                  </a:lnTo>
                  <a:lnTo>
                    <a:pt x="309" y="41"/>
                  </a:lnTo>
                  <a:lnTo>
                    <a:pt x="315" y="43"/>
                  </a:lnTo>
                  <a:lnTo>
                    <a:pt x="319" y="46"/>
                  </a:lnTo>
                  <a:lnTo>
                    <a:pt x="325" y="47"/>
                  </a:lnTo>
                  <a:lnTo>
                    <a:pt x="330" y="49"/>
                  </a:lnTo>
                  <a:lnTo>
                    <a:pt x="334" y="51"/>
                  </a:lnTo>
                  <a:lnTo>
                    <a:pt x="338" y="54"/>
                  </a:lnTo>
                  <a:lnTo>
                    <a:pt x="343" y="56"/>
                  </a:lnTo>
                  <a:lnTo>
                    <a:pt x="346" y="58"/>
                  </a:lnTo>
                  <a:lnTo>
                    <a:pt x="351" y="61"/>
                  </a:lnTo>
                  <a:lnTo>
                    <a:pt x="354" y="63"/>
                  </a:lnTo>
                  <a:lnTo>
                    <a:pt x="358" y="66"/>
                  </a:lnTo>
                  <a:lnTo>
                    <a:pt x="361" y="70"/>
                  </a:lnTo>
                  <a:lnTo>
                    <a:pt x="365" y="73"/>
                  </a:lnTo>
                  <a:lnTo>
                    <a:pt x="368" y="77"/>
                  </a:lnTo>
                  <a:lnTo>
                    <a:pt x="371" y="80"/>
                  </a:lnTo>
                  <a:lnTo>
                    <a:pt x="374" y="84"/>
                  </a:lnTo>
                  <a:lnTo>
                    <a:pt x="378" y="87"/>
                  </a:lnTo>
                  <a:lnTo>
                    <a:pt x="380" y="90"/>
                  </a:lnTo>
                  <a:lnTo>
                    <a:pt x="383" y="95"/>
                  </a:lnTo>
                  <a:lnTo>
                    <a:pt x="386" y="98"/>
                  </a:lnTo>
                  <a:lnTo>
                    <a:pt x="388" y="103"/>
                  </a:lnTo>
                  <a:lnTo>
                    <a:pt x="389" y="106"/>
                  </a:lnTo>
                  <a:lnTo>
                    <a:pt x="390" y="111"/>
                  </a:lnTo>
                  <a:lnTo>
                    <a:pt x="390" y="116"/>
                  </a:lnTo>
                  <a:lnTo>
                    <a:pt x="391" y="120"/>
                  </a:lnTo>
                  <a:lnTo>
                    <a:pt x="391" y="124"/>
                  </a:lnTo>
                  <a:lnTo>
                    <a:pt x="392" y="128"/>
                  </a:lnTo>
                  <a:lnTo>
                    <a:pt x="392" y="133"/>
                  </a:lnTo>
                  <a:lnTo>
                    <a:pt x="392" y="137"/>
                  </a:lnTo>
                  <a:lnTo>
                    <a:pt x="392" y="142"/>
                  </a:lnTo>
                  <a:lnTo>
                    <a:pt x="392" y="147"/>
                  </a:lnTo>
                  <a:lnTo>
                    <a:pt x="391" y="152"/>
                  </a:lnTo>
                  <a:lnTo>
                    <a:pt x="391" y="157"/>
                  </a:lnTo>
                  <a:lnTo>
                    <a:pt x="390" y="161"/>
                  </a:lnTo>
                  <a:lnTo>
                    <a:pt x="390" y="166"/>
                  </a:lnTo>
                  <a:lnTo>
                    <a:pt x="390" y="171"/>
                  </a:lnTo>
                  <a:lnTo>
                    <a:pt x="389" y="175"/>
                  </a:lnTo>
                  <a:lnTo>
                    <a:pt x="389" y="179"/>
                  </a:lnTo>
                  <a:lnTo>
                    <a:pt x="388" y="183"/>
                  </a:lnTo>
                  <a:lnTo>
                    <a:pt x="387" y="188"/>
                  </a:lnTo>
                  <a:lnTo>
                    <a:pt x="386" y="192"/>
                  </a:lnTo>
                  <a:lnTo>
                    <a:pt x="385" y="196"/>
                  </a:lnTo>
                  <a:lnTo>
                    <a:pt x="385" y="199"/>
                  </a:lnTo>
                  <a:lnTo>
                    <a:pt x="383" y="204"/>
                  </a:lnTo>
                  <a:lnTo>
                    <a:pt x="382" y="207"/>
                  </a:lnTo>
                  <a:lnTo>
                    <a:pt x="381" y="212"/>
                  </a:lnTo>
                  <a:lnTo>
                    <a:pt x="380" y="217"/>
                  </a:lnTo>
                  <a:lnTo>
                    <a:pt x="378" y="221"/>
                  </a:lnTo>
                  <a:lnTo>
                    <a:pt x="377" y="225"/>
                  </a:lnTo>
                  <a:lnTo>
                    <a:pt x="376" y="229"/>
                  </a:lnTo>
                  <a:lnTo>
                    <a:pt x="374" y="233"/>
                  </a:lnTo>
                  <a:lnTo>
                    <a:pt x="373" y="236"/>
                  </a:lnTo>
                  <a:lnTo>
                    <a:pt x="372" y="239"/>
                  </a:lnTo>
                  <a:lnTo>
                    <a:pt x="371" y="244"/>
                  </a:lnTo>
                  <a:lnTo>
                    <a:pt x="369" y="249"/>
                  </a:lnTo>
                  <a:lnTo>
                    <a:pt x="368" y="253"/>
                  </a:lnTo>
                  <a:lnTo>
                    <a:pt x="367" y="258"/>
                  </a:lnTo>
                  <a:lnTo>
                    <a:pt x="365" y="261"/>
                  </a:lnTo>
                  <a:lnTo>
                    <a:pt x="364" y="265"/>
                  </a:lnTo>
                  <a:lnTo>
                    <a:pt x="363" y="269"/>
                  </a:lnTo>
                  <a:lnTo>
                    <a:pt x="362" y="273"/>
                  </a:lnTo>
                  <a:lnTo>
                    <a:pt x="360" y="276"/>
                  </a:lnTo>
                  <a:lnTo>
                    <a:pt x="359" y="280"/>
                  </a:lnTo>
                  <a:lnTo>
                    <a:pt x="356" y="283"/>
                  </a:lnTo>
                  <a:lnTo>
                    <a:pt x="355" y="288"/>
                  </a:lnTo>
                  <a:lnTo>
                    <a:pt x="354" y="290"/>
                  </a:lnTo>
                  <a:lnTo>
                    <a:pt x="352" y="292"/>
                  </a:lnTo>
                  <a:lnTo>
                    <a:pt x="351" y="296"/>
                  </a:lnTo>
                  <a:lnTo>
                    <a:pt x="349" y="298"/>
                  </a:lnTo>
                  <a:lnTo>
                    <a:pt x="347" y="301"/>
                  </a:lnTo>
                  <a:lnTo>
                    <a:pt x="345" y="305"/>
                  </a:lnTo>
                  <a:lnTo>
                    <a:pt x="344" y="308"/>
                  </a:lnTo>
                  <a:lnTo>
                    <a:pt x="342" y="312"/>
                  </a:lnTo>
                  <a:lnTo>
                    <a:pt x="340" y="315"/>
                  </a:lnTo>
                  <a:lnTo>
                    <a:pt x="337" y="319"/>
                  </a:lnTo>
                  <a:lnTo>
                    <a:pt x="335" y="323"/>
                  </a:lnTo>
                  <a:lnTo>
                    <a:pt x="333" y="327"/>
                  </a:lnTo>
                  <a:lnTo>
                    <a:pt x="331" y="330"/>
                  </a:lnTo>
                  <a:lnTo>
                    <a:pt x="327" y="334"/>
                  </a:lnTo>
                  <a:lnTo>
                    <a:pt x="325" y="337"/>
                  </a:lnTo>
                  <a:lnTo>
                    <a:pt x="322" y="339"/>
                  </a:lnTo>
                  <a:lnTo>
                    <a:pt x="318" y="343"/>
                  </a:lnTo>
                  <a:lnTo>
                    <a:pt x="315" y="346"/>
                  </a:lnTo>
                  <a:lnTo>
                    <a:pt x="312" y="350"/>
                  </a:lnTo>
                  <a:lnTo>
                    <a:pt x="308" y="352"/>
                  </a:lnTo>
                  <a:lnTo>
                    <a:pt x="305" y="354"/>
                  </a:lnTo>
                  <a:lnTo>
                    <a:pt x="301" y="358"/>
                  </a:lnTo>
                  <a:lnTo>
                    <a:pt x="298" y="360"/>
                  </a:lnTo>
                  <a:lnTo>
                    <a:pt x="295" y="361"/>
                  </a:lnTo>
                  <a:lnTo>
                    <a:pt x="290" y="363"/>
                  </a:lnTo>
                  <a:lnTo>
                    <a:pt x="286" y="364"/>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5" y="373"/>
                  </a:lnTo>
                  <a:lnTo>
                    <a:pt x="232" y="373"/>
                  </a:lnTo>
                  <a:lnTo>
                    <a:pt x="227" y="373"/>
                  </a:lnTo>
                  <a:lnTo>
                    <a:pt x="224" y="373"/>
                  </a:lnTo>
                  <a:lnTo>
                    <a:pt x="220" y="371"/>
                  </a:lnTo>
                  <a:lnTo>
                    <a:pt x="214" y="371"/>
                  </a:lnTo>
                  <a:lnTo>
                    <a:pt x="209" y="371"/>
                  </a:lnTo>
                  <a:lnTo>
                    <a:pt x="205" y="370"/>
                  </a:lnTo>
                  <a:lnTo>
                    <a:pt x="200" y="370"/>
                  </a:lnTo>
                  <a:lnTo>
                    <a:pt x="196" y="369"/>
                  </a:lnTo>
                  <a:lnTo>
                    <a:pt x="191" y="368"/>
                  </a:lnTo>
                  <a:lnTo>
                    <a:pt x="187" y="367"/>
                  </a:lnTo>
                  <a:lnTo>
                    <a:pt x="182" y="366"/>
                  </a:lnTo>
                  <a:lnTo>
                    <a:pt x="177" y="364"/>
                  </a:lnTo>
                  <a:lnTo>
                    <a:pt x="172" y="364"/>
                  </a:lnTo>
                  <a:lnTo>
                    <a:pt x="168" y="363"/>
                  </a:lnTo>
                  <a:lnTo>
                    <a:pt x="162" y="362"/>
                  </a:lnTo>
                  <a:lnTo>
                    <a:pt x="158" y="360"/>
                  </a:lnTo>
                  <a:lnTo>
                    <a:pt x="152" y="359"/>
                  </a:lnTo>
                  <a:lnTo>
                    <a:pt x="148" y="358"/>
                  </a:lnTo>
                  <a:lnTo>
                    <a:pt x="143" y="356"/>
                  </a:lnTo>
                  <a:lnTo>
                    <a:pt x="138" y="355"/>
                  </a:lnTo>
                  <a:lnTo>
                    <a:pt x="133" y="353"/>
                  </a:lnTo>
                  <a:lnTo>
                    <a:pt x="129" y="352"/>
                  </a:lnTo>
                  <a:lnTo>
                    <a:pt x="124" y="350"/>
                  </a:lnTo>
                  <a:lnTo>
                    <a:pt x="120" y="347"/>
                  </a:lnTo>
                  <a:lnTo>
                    <a:pt x="115" y="346"/>
                  </a:lnTo>
                  <a:lnTo>
                    <a:pt x="112" y="344"/>
                  </a:lnTo>
                  <a:lnTo>
                    <a:pt x="107" y="342"/>
                  </a:lnTo>
                  <a:lnTo>
                    <a:pt x="104" y="339"/>
                  </a:lnTo>
                  <a:lnTo>
                    <a:pt x="99" y="338"/>
                  </a:lnTo>
                  <a:lnTo>
                    <a:pt x="96" y="336"/>
                  </a:lnTo>
                  <a:lnTo>
                    <a:pt x="93" y="334"/>
                  </a:lnTo>
                  <a:lnTo>
                    <a:pt x="89" y="330"/>
                  </a:lnTo>
                  <a:lnTo>
                    <a:pt x="86" y="328"/>
                  </a:lnTo>
                  <a:lnTo>
                    <a:pt x="83" y="326"/>
                  </a:lnTo>
                  <a:lnTo>
                    <a:pt x="79" y="323"/>
                  </a:lnTo>
                  <a:lnTo>
                    <a:pt x="76" y="321"/>
                  </a:lnTo>
                  <a:lnTo>
                    <a:pt x="72" y="319"/>
                  </a:lnTo>
                  <a:lnTo>
                    <a:pt x="70" y="316"/>
                  </a:lnTo>
                  <a:lnTo>
                    <a:pt x="67" y="313"/>
                  </a:lnTo>
                  <a:lnTo>
                    <a:pt x="63" y="309"/>
                  </a:lnTo>
                  <a:lnTo>
                    <a:pt x="60" y="306"/>
                  </a:lnTo>
                  <a:lnTo>
                    <a:pt x="58" y="303"/>
                  </a:lnTo>
                  <a:lnTo>
                    <a:pt x="56" y="299"/>
                  </a:lnTo>
                  <a:lnTo>
                    <a:pt x="52" y="295"/>
                  </a:lnTo>
                  <a:lnTo>
                    <a:pt x="49" y="290"/>
                  </a:lnTo>
                  <a:lnTo>
                    <a:pt x="47" y="285"/>
                  </a:lnTo>
                  <a:lnTo>
                    <a:pt x="44" y="282"/>
                  </a:lnTo>
                  <a:lnTo>
                    <a:pt x="41" y="277"/>
                  </a:lnTo>
                  <a:lnTo>
                    <a:pt x="39" y="274"/>
                  </a:lnTo>
                  <a:lnTo>
                    <a:pt x="37" y="269"/>
                  </a:lnTo>
                  <a:lnTo>
                    <a:pt x="34" y="264"/>
                  </a:lnTo>
                  <a:lnTo>
                    <a:pt x="31" y="258"/>
                  </a:lnTo>
                  <a:lnTo>
                    <a:pt x="29" y="253"/>
                  </a:lnTo>
                  <a:lnTo>
                    <a:pt x="26" y="248"/>
                  </a:lnTo>
                  <a:lnTo>
                    <a:pt x="24" y="242"/>
                  </a:lnTo>
                  <a:lnTo>
                    <a:pt x="22" y="236"/>
                  </a:lnTo>
                  <a:lnTo>
                    <a:pt x="21" y="229"/>
                  </a:lnTo>
                  <a:lnTo>
                    <a:pt x="19" y="223"/>
                  </a:lnTo>
                  <a:lnTo>
                    <a:pt x="16" y="218"/>
                  </a:lnTo>
                  <a:lnTo>
                    <a:pt x="15" y="211"/>
                  </a:lnTo>
                  <a:lnTo>
                    <a:pt x="13" y="204"/>
                  </a:lnTo>
                  <a:lnTo>
                    <a:pt x="11" y="197"/>
                  </a:lnTo>
                  <a:lnTo>
                    <a:pt x="10" y="190"/>
                  </a:lnTo>
                  <a:lnTo>
                    <a:pt x="7" y="183"/>
                  </a:lnTo>
                  <a:lnTo>
                    <a:pt x="6" y="176"/>
                  </a:lnTo>
                  <a:lnTo>
                    <a:pt x="5" y="171"/>
                  </a:lnTo>
                  <a:lnTo>
                    <a:pt x="4" y="165"/>
                  </a:lnTo>
                  <a:lnTo>
                    <a:pt x="3" y="159"/>
                  </a:lnTo>
                  <a:lnTo>
                    <a:pt x="2" y="155"/>
                  </a:lnTo>
                  <a:lnTo>
                    <a:pt x="2" y="149"/>
                  </a:lnTo>
                  <a:lnTo>
                    <a:pt x="1" y="143"/>
                  </a:lnTo>
                  <a:lnTo>
                    <a:pt x="1" y="136"/>
                  </a:lnTo>
                  <a:lnTo>
                    <a:pt x="1" y="129"/>
                  </a:lnTo>
                  <a:lnTo>
                    <a:pt x="0" y="124"/>
                  </a:lnTo>
                  <a:lnTo>
                    <a:pt x="0" y="118"/>
                  </a:lnTo>
                  <a:lnTo>
                    <a:pt x="0" y="112"/>
                  </a:lnTo>
                  <a:lnTo>
                    <a:pt x="0" y="108"/>
                  </a:lnTo>
                  <a:lnTo>
                    <a:pt x="0" y="102"/>
                  </a:lnTo>
                  <a:lnTo>
                    <a:pt x="0" y="97"/>
                  </a:lnTo>
                  <a:lnTo>
                    <a:pt x="0" y="93"/>
                  </a:lnTo>
                  <a:lnTo>
                    <a:pt x="0" y="88"/>
                  </a:lnTo>
                  <a:lnTo>
                    <a:pt x="1" y="84"/>
                  </a:lnTo>
                  <a:lnTo>
                    <a:pt x="1" y="78"/>
                  </a:lnTo>
                  <a:lnTo>
                    <a:pt x="2" y="72"/>
                  </a:lnTo>
                  <a:lnTo>
                    <a:pt x="3" y="66"/>
                  </a:lnTo>
                  <a:lnTo>
                    <a:pt x="4" y="61"/>
                  </a:lnTo>
                  <a:lnTo>
                    <a:pt x="5" y="57"/>
                  </a:lnTo>
                  <a:lnTo>
                    <a:pt x="7" y="53"/>
                  </a:lnTo>
                  <a:lnTo>
                    <a:pt x="10" y="49"/>
                  </a:lnTo>
                  <a:lnTo>
                    <a:pt x="12" y="46"/>
                  </a:lnTo>
                  <a:lnTo>
                    <a:pt x="14" y="42"/>
                  </a:lnTo>
                  <a:lnTo>
                    <a:pt x="17" y="38"/>
                  </a:lnTo>
                  <a:lnTo>
                    <a:pt x="20" y="34"/>
                  </a:lnTo>
                  <a:lnTo>
                    <a:pt x="22" y="31"/>
                  </a:lnTo>
                  <a:lnTo>
                    <a:pt x="24" y="27"/>
                  </a:lnTo>
                  <a:lnTo>
                    <a:pt x="26"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5" name="Freeform 42"/>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6" name="Freeform 43"/>
            <p:cNvSpPr>
              <a:spLocks/>
            </p:cNvSpPr>
            <p:nvPr/>
          </p:nvSpPr>
          <p:spPr bwMode="auto">
            <a:xfrm>
              <a:off x="2609" y="3547"/>
              <a:ext cx="99" cy="94"/>
            </a:xfrm>
            <a:custGeom>
              <a:avLst/>
              <a:gdLst>
                <a:gd name="T0" fmla="*/ 3 w 393"/>
                <a:gd name="T1" fmla="*/ 1 h 373"/>
                <a:gd name="T2" fmla="*/ 4 w 393"/>
                <a:gd name="T3" fmla="*/ 1 h 373"/>
                <a:gd name="T4" fmla="*/ 5 w 393"/>
                <a:gd name="T5" fmla="*/ 0 h 373"/>
                <a:gd name="T6" fmla="*/ 6 w 393"/>
                <a:gd name="T7" fmla="*/ 0 h 373"/>
                <a:gd name="T8" fmla="*/ 8 w 393"/>
                <a:gd name="T9" fmla="*/ 0 h 373"/>
                <a:gd name="T10" fmla="*/ 9 w 393"/>
                <a:gd name="T11" fmla="*/ 0 h 373"/>
                <a:gd name="T12" fmla="*/ 11 w 393"/>
                <a:gd name="T13" fmla="*/ 0 h 373"/>
                <a:gd name="T14" fmla="*/ 13 w 393"/>
                <a:gd name="T15" fmla="*/ 1 h 373"/>
                <a:gd name="T16" fmla="*/ 15 w 393"/>
                <a:gd name="T17" fmla="*/ 1 h 373"/>
                <a:gd name="T18" fmla="*/ 16 w 393"/>
                <a:gd name="T19" fmla="*/ 2 h 373"/>
                <a:gd name="T20" fmla="*/ 18 w 393"/>
                <a:gd name="T21" fmla="*/ 2 h 373"/>
                <a:gd name="T22" fmla="*/ 20 w 393"/>
                <a:gd name="T23" fmla="*/ 3 h 373"/>
                <a:gd name="T24" fmla="*/ 21 w 393"/>
                <a:gd name="T25" fmla="*/ 3 h 373"/>
                <a:gd name="T26" fmla="*/ 22 w 393"/>
                <a:gd name="T27" fmla="*/ 4 h 373"/>
                <a:gd name="T28" fmla="*/ 23 w 393"/>
                <a:gd name="T29" fmla="*/ 5 h 373"/>
                <a:gd name="T30" fmla="*/ 24 w 393"/>
                <a:gd name="T31" fmla="*/ 5 h 373"/>
                <a:gd name="T32" fmla="*/ 24 w 393"/>
                <a:gd name="T33" fmla="*/ 6 h 373"/>
                <a:gd name="T34" fmla="*/ 25 w 393"/>
                <a:gd name="T35" fmla="*/ 7 h 373"/>
                <a:gd name="T36" fmla="*/ 25 w 393"/>
                <a:gd name="T37" fmla="*/ 8 h 373"/>
                <a:gd name="T38" fmla="*/ 25 w 393"/>
                <a:gd name="T39" fmla="*/ 10 h 373"/>
                <a:gd name="T40" fmla="*/ 25 w 393"/>
                <a:gd name="T41" fmla="*/ 11 h 373"/>
                <a:gd name="T42" fmla="*/ 24 w 393"/>
                <a:gd name="T43" fmla="*/ 12 h 373"/>
                <a:gd name="T44" fmla="*/ 24 w 393"/>
                <a:gd name="T45" fmla="*/ 13 h 373"/>
                <a:gd name="T46" fmla="*/ 24 w 393"/>
                <a:gd name="T47" fmla="*/ 14 h 373"/>
                <a:gd name="T48" fmla="*/ 24 w 393"/>
                <a:gd name="T49" fmla="*/ 15 h 373"/>
                <a:gd name="T50" fmla="*/ 23 w 393"/>
                <a:gd name="T51" fmla="*/ 16 h 373"/>
                <a:gd name="T52" fmla="*/ 23 w 393"/>
                <a:gd name="T53" fmla="*/ 17 h 373"/>
                <a:gd name="T54" fmla="*/ 23 w 393"/>
                <a:gd name="T55" fmla="*/ 18 h 373"/>
                <a:gd name="T56" fmla="*/ 22 w 393"/>
                <a:gd name="T57" fmla="*/ 19 h 373"/>
                <a:gd name="T58" fmla="*/ 22 w 393"/>
                <a:gd name="T59" fmla="*/ 20 h 373"/>
                <a:gd name="T60" fmla="*/ 21 w 393"/>
                <a:gd name="T61" fmla="*/ 20 h 373"/>
                <a:gd name="T62" fmla="*/ 21 w 393"/>
                <a:gd name="T63" fmla="*/ 21 h 373"/>
                <a:gd name="T64" fmla="*/ 20 w 393"/>
                <a:gd name="T65" fmla="*/ 22 h 373"/>
                <a:gd name="T66" fmla="*/ 19 w 393"/>
                <a:gd name="T67" fmla="*/ 23 h 373"/>
                <a:gd name="T68" fmla="*/ 18 w 393"/>
                <a:gd name="T69" fmla="*/ 23 h 373"/>
                <a:gd name="T70" fmla="*/ 17 w 393"/>
                <a:gd name="T71" fmla="*/ 23 h 373"/>
                <a:gd name="T72" fmla="*/ 15 w 393"/>
                <a:gd name="T73" fmla="*/ 24 h 373"/>
                <a:gd name="T74" fmla="*/ 14 w 393"/>
                <a:gd name="T75" fmla="*/ 24 h 373"/>
                <a:gd name="T76" fmla="*/ 13 w 393"/>
                <a:gd name="T77" fmla="*/ 23 h 373"/>
                <a:gd name="T78" fmla="*/ 12 w 393"/>
                <a:gd name="T79" fmla="*/ 23 h 373"/>
                <a:gd name="T80" fmla="*/ 11 w 393"/>
                <a:gd name="T81" fmla="*/ 23 h 373"/>
                <a:gd name="T82" fmla="*/ 10 w 393"/>
                <a:gd name="T83" fmla="*/ 23 h 373"/>
                <a:gd name="T84" fmla="*/ 9 w 393"/>
                <a:gd name="T85" fmla="*/ 22 h 373"/>
                <a:gd name="T86" fmla="*/ 7 w 393"/>
                <a:gd name="T87" fmla="*/ 22 h 373"/>
                <a:gd name="T88" fmla="*/ 6 w 393"/>
                <a:gd name="T89" fmla="*/ 21 h 373"/>
                <a:gd name="T90" fmla="*/ 6 w 393"/>
                <a:gd name="T91" fmla="*/ 21 h 373"/>
                <a:gd name="T92" fmla="*/ 5 w 393"/>
                <a:gd name="T93" fmla="*/ 20 h 373"/>
                <a:gd name="T94" fmla="*/ 4 w 393"/>
                <a:gd name="T95" fmla="*/ 19 h 373"/>
                <a:gd name="T96" fmla="*/ 3 w 393"/>
                <a:gd name="T97" fmla="*/ 18 h 373"/>
                <a:gd name="T98" fmla="*/ 3 w 393"/>
                <a:gd name="T99" fmla="*/ 17 h 373"/>
                <a:gd name="T100" fmla="*/ 2 w 393"/>
                <a:gd name="T101" fmla="*/ 16 h 373"/>
                <a:gd name="T102" fmla="*/ 1 w 393"/>
                <a:gd name="T103" fmla="*/ 15 h 373"/>
                <a:gd name="T104" fmla="*/ 1 w 393"/>
                <a:gd name="T105" fmla="*/ 13 h 373"/>
                <a:gd name="T106" fmla="*/ 1 w 393"/>
                <a:gd name="T107" fmla="*/ 11 h 373"/>
                <a:gd name="T108" fmla="*/ 0 w 393"/>
                <a:gd name="T109" fmla="*/ 10 h 373"/>
                <a:gd name="T110" fmla="*/ 0 w 393"/>
                <a:gd name="T111" fmla="*/ 8 h 373"/>
                <a:gd name="T112" fmla="*/ 0 w 393"/>
                <a:gd name="T113" fmla="*/ 7 h 373"/>
                <a:gd name="T114" fmla="*/ 0 w 393"/>
                <a:gd name="T115" fmla="*/ 6 h 373"/>
                <a:gd name="T116" fmla="*/ 0 w 393"/>
                <a:gd name="T117" fmla="*/ 4 h 373"/>
                <a:gd name="T118" fmla="*/ 1 w 393"/>
                <a:gd name="T119" fmla="*/ 3 h 373"/>
                <a:gd name="T120" fmla="*/ 1 w 393"/>
                <a:gd name="T121" fmla="*/ 2 h 373"/>
                <a:gd name="T122" fmla="*/ 2 w 393"/>
                <a:gd name="T123" fmla="*/ 2 h 37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3"/>
                <a:gd name="T188" fmla="*/ 393 w 393"/>
                <a:gd name="T189" fmla="*/ 373 h 37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3">
                  <a:moveTo>
                    <a:pt x="32" y="19"/>
                  </a:moveTo>
                  <a:lnTo>
                    <a:pt x="32" y="19"/>
                  </a:lnTo>
                  <a:lnTo>
                    <a:pt x="36" y="17"/>
                  </a:lnTo>
                  <a:lnTo>
                    <a:pt x="39" y="15"/>
                  </a:lnTo>
                  <a:lnTo>
                    <a:pt x="44" y="14"/>
                  </a:lnTo>
                  <a:lnTo>
                    <a:pt x="47" y="12"/>
                  </a:lnTo>
                  <a:lnTo>
                    <a:pt x="51" y="11"/>
                  </a:lnTo>
                  <a:lnTo>
                    <a:pt x="56" y="10"/>
                  </a:lnTo>
                  <a:lnTo>
                    <a:pt x="60" y="9"/>
                  </a:lnTo>
                  <a:lnTo>
                    <a:pt x="65" y="8"/>
                  </a:lnTo>
                  <a:lnTo>
                    <a:pt x="69" y="7"/>
                  </a:lnTo>
                  <a:lnTo>
                    <a:pt x="74" y="6"/>
                  </a:lnTo>
                  <a:lnTo>
                    <a:pt x="78" y="4"/>
                  </a:lnTo>
                  <a:lnTo>
                    <a:pt x="83" y="3"/>
                  </a:lnTo>
                  <a:lnTo>
                    <a:pt x="88" y="2"/>
                  </a:lnTo>
                  <a:lnTo>
                    <a:pt x="93" y="2"/>
                  </a:lnTo>
                  <a:lnTo>
                    <a:pt x="99" y="1"/>
                  </a:lnTo>
                  <a:lnTo>
                    <a:pt x="104" y="1"/>
                  </a:lnTo>
                  <a:lnTo>
                    <a:pt x="110" y="1"/>
                  </a:lnTo>
                  <a:lnTo>
                    <a:pt x="115" y="0"/>
                  </a:lnTo>
                  <a:lnTo>
                    <a:pt x="121" y="0"/>
                  </a:lnTo>
                  <a:lnTo>
                    <a:pt x="127" y="0"/>
                  </a:lnTo>
                  <a:lnTo>
                    <a:pt x="133" y="0"/>
                  </a:lnTo>
                  <a:lnTo>
                    <a:pt x="140" y="0"/>
                  </a:lnTo>
                  <a:lnTo>
                    <a:pt x="147" y="0"/>
                  </a:lnTo>
                  <a:lnTo>
                    <a:pt x="154" y="1"/>
                  </a:lnTo>
                  <a:lnTo>
                    <a:pt x="160" y="1"/>
                  </a:lnTo>
                  <a:lnTo>
                    <a:pt x="167" y="2"/>
                  </a:lnTo>
                  <a:lnTo>
                    <a:pt x="174" y="3"/>
                  </a:lnTo>
                  <a:lnTo>
                    <a:pt x="180" y="4"/>
                  </a:lnTo>
                  <a:lnTo>
                    <a:pt x="187" y="6"/>
                  </a:lnTo>
                  <a:lnTo>
                    <a:pt x="194" y="6"/>
                  </a:lnTo>
                  <a:lnTo>
                    <a:pt x="201" y="7"/>
                  </a:lnTo>
                  <a:lnTo>
                    <a:pt x="207" y="8"/>
                  </a:lnTo>
                  <a:lnTo>
                    <a:pt x="215" y="9"/>
                  </a:lnTo>
                  <a:lnTo>
                    <a:pt x="222" y="11"/>
                  </a:lnTo>
                  <a:lnTo>
                    <a:pt x="230" y="12"/>
                  </a:lnTo>
                  <a:lnTo>
                    <a:pt x="237" y="15"/>
                  </a:lnTo>
                  <a:lnTo>
                    <a:pt x="244" y="17"/>
                  </a:lnTo>
                  <a:lnTo>
                    <a:pt x="252" y="19"/>
                  </a:lnTo>
                  <a:lnTo>
                    <a:pt x="259" y="22"/>
                  </a:lnTo>
                  <a:lnTo>
                    <a:pt x="267" y="24"/>
                  </a:lnTo>
                  <a:lnTo>
                    <a:pt x="272" y="26"/>
                  </a:lnTo>
                  <a:lnTo>
                    <a:pt x="279" y="29"/>
                  </a:lnTo>
                  <a:lnTo>
                    <a:pt x="285" y="31"/>
                  </a:lnTo>
                  <a:lnTo>
                    <a:pt x="290" y="33"/>
                  </a:lnTo>
                  <a:lnTo>
                    <a:pt x="296" y="35"/>
                  </a:lnTo>
                  <a:lnTo>
                    <a:pt x="303" y="38"/>
                  </a:lnTo>
                  <a:lnTo>
                    <a:pt x="310" y="41"/>
                  </a:lnTo>
                  <a:lnTo>
                    <a:pt x="315" y="43"/>
                  </a:lnTo>
                  <a:lnTo>
                    <a:pt x="320" y="46"/>
                  </a:lnTo>
                  <a:lnTo>
                    <a:pt x="324" y="47"/>
                  </a:lnTo>
                  <a:lnTo>
                    <a:pt x="330" y="49"/>
                  </a:lnTo>
                  <a:lnTo>
                    <a:pt x="334" y="51"/>
                  </a:lnTo>
                  <a:lnTo>
                    <a:pt x="339" y="54"/>
                  </a:lnTo>
                  <a:lnTo>
                    <a:pt x="343" y="56"/>
                  </a:lnTo>
                  <a:lnTo>
                    <a:pt x="347" y="58"/>
                  </a:lnTo>
                  <a:lnTo>
                    <a:pt x="351" y="61"/>
                  </a:lnTo>
                  <a:lnTo>
                    <a:pt x="354" y="63"/>
                  </a:lnTo>
                  <a:lnTo>
                    <a:pt x="358" y="66"/>
                  </a:lnTo>
                  <a:lnTo>
                    <a:pt x="361" y="70"/>
                  </a:lnTo>
                  <a:lnTo>
                    <a:pt x="365" y="73"/>
                  </a:lnTo>
                  <a:lnTo>
                    <a:pt x="368" y="77"/>
                  </a:lnTo>
                  <a:lnTo>
                    <a:pt x="371" y="80"/>
                  </a:lnTo>
                  <a:lnTo>
                    <a:pt x="375" y="84"/>
                  </a:lnTo>
                  <a:lnTo>
                    <a:pt x="378" y="87"/>
                  </a:lnTo>
                  <a:lnTo>
                    <a:pt x="380" y="90"/>
                  </a:lnTo>
                  <a:lnTo>
                    <a:pt x="384" y="94"/>
                  </a:lnTo>
                  <a:lnTo>
                    <a:pt x="386" y="98"/>
                  </a:lnTo>
                  <a:lnTo>
                    <a:pt x="388" y="102"/>
                  </a:lnTo>
                  <a:lnTo>
                    <a:pt x="389" y="107"/>
                  </a:lnTo>
                  <a:lnTo>
                    <a:pt x="390" y="110"/>
                  </a:lnTo>
                  <a:lnTo>
                    <a:pt x="390" y="115"/>
                  </a:lnTo>
                  <a:lnTo>
                    <a:pt x="391" y="119"/>
                  </a:lnTo>
                  <a:lnTo>
                    <a:pt x="391" y="124"/>
                  </a:lnTo>
                  <a:lnTo>
                    <a:pt x="393" y="127"/>
                  </a:lnTo>
                  <a:lnTo>
                    <a:pt x="393" y="132"/>
                  </a:lnTo>
                  <a:lnTo>
                    <a:pt x="393" y="136"/>
                  </a:lnTo>
                  <a:lnTo>
                    <a:pt x="393" y="141"/>
                  </a:lnTo>
                  <a:lnTo>
                    <a:pt x="391" y="147"/>
                  </a:lnTo>
                  <a:lnTo>
                    <a:pt x="391" y="151"/>
                  </a:lnTo>
                  <a:lnTo>
                    <a:pt x="390" y="157"/>
                  </a:lnTo>
                  <a:lnTo>
                    <a:pt x="390" y="162"/>
                  </a:lnTo>
                  <a:lnTo>
                    <a:pt x="390" y="166"/>
                  </a:lnTo>
                  <a:lnTo>
                    <a:pt x="390" y="171"/>
                  </a:lnTo>
                  <a:lnTo>
                    <a:pt x="389" y="175"/>
                  </a:lnTo>
                  <a:lnTo>
                    <a:pt x="388" y="179"/>
                  </a:lnTo>
                  <a:lnTo>
                    <a:pt x="387" y="183"/>
                  </a:lnTo>
                  <a:lnTo>
                    <a:pt x="386" y="188"/>
                  </a:lnTo>
                  <a:lnTo>
                    <a:pt x="385" y="193"/>
                  </a:lnTo>
                  <a:lnTo>
                    <a:pt x="385" y="196"/>
                  </a:lnTo>
                  <a:lnTo>
                    <a:pt x="384" y="199"/>
                  </a:lnTo>
                  <a:lnTo>
                    <a:pt x="382" y="204"/>
                  </a:lnTo>
                  <a:lnTo>
                    <a:pt x="381" y="207"/>
                  </a:lnTo>
                  <a:lnTo>
                    <a:pt x="380" y="212"/>
                  </a:lnTo>
                  <a:lnTo>
                    <a:pt x="379" y="217"/>
                  </a:lnTo>
                  <a:lnTo>
                    <a:pt x="378" y="221"/>
                  </a:lnTo>
                  <a:lnTo>
                    <a:pt x="377" y="225"/>
                  </a:lnTo>
                  <a:lnTo>
                    <a:pt x="376" y="229"/>
                  </a:lnTo>
                  <a:lnTo>
                    <a:pt x="375" y="233"/>
                  </a:lnTo>
                  <a:lnTo>
                    <a:pt x="374" y="236"/>
                  </a:lnTo>
                  <a:lnTo>
                    <a:pt x="372" y="240"/>
                  </a:lnTo>
                  <a:lnTo>
                    <a:pt x="371" y="244"/>
                  </a:lnTo>
                  <a:lnTo>
                    <a:pt x="369" y="249"/>
                  </a:lnTo>
                  <a:lnTo>
                    <a:pt x="368" y="253"/>
                  </a:lnTo>
                  <a:lnTo>
                    <a:pt x="367" y="258"/>
                  </a:lnTo>
                  <a:lnTo>
                    <a:pt x="366" y="261"/>
                  </a:lnTo>
                  <a:lnTo>
                    <a:pt x="365" y="265"/>
                  </a:lnTo>
                  <a:lnTo>
                    <a:pt x="362" y="269"/>
                  </a:lnTo>
                  <a:lnTo>
                    <a:pt x="361" y="273"/>
                  </a:lnTo>
                  <a:lnTo>
                    <a:pt x="360" y="276"/>
                  </a:lnTo>
                  <a:lnTo>
                    <a:pt x="358" y="280"/>
                  </a:lnTo>
                  <a:lnTo>
                    <a:pt x="357" y="283"/>
                  </a:lnTo>
                  <a:lnTo>
                    <a:pt x="354" y="287"/>
                  </a:lnTo>
                  <a:lnTo>
                    <a:pt x="353" y="289"/>
                  </a:lnTo>
                  <a:lnTo>
                    <a:pt x="352" y="292"/>
                  </a:lnTo>
                  <a:lnTo>
                    <a:pt x="350" y="296"/>
                  </a:lnTo>
                  <a:lnTo>
                    <a:pt x="349" y="298"/>
                  </a:lnTo>
                  <a:lnTo>
                    <a:pt x="348" y="301"/>
                  </a:lnTo>
                  <a:lnTo>
                    <a:pt x="345" y="305"/>
                  </a:lnTo>
                  <a:lnTo>
                    <a:pt x="344" y="308"/>
                  </a:lnTo>
                  <a:lnTo>
                    <a:pt x="342" y="312"/>
                  </a:lnTo>
                  <a:lnTo>
                    <a:pt x="340" y="315"/>
                  </a:lnTo>
                  <a:lnTo>
                    <a:pt x="338" y="319"/>
                  </a:lnTo>
                  <a:lnTo>
                    <a:pt x="335" y="323"/>
                  </a:lnTo>
                  <a:lnTo>
                    <a:pt x="333" y="327"/>
                  </a:lnTo>
                  <a:lnTo>
                    <a:pt x="331" y="330"/>
                  </a:lnTo>
                  <a:lnTo>
                    <a:pt x="327" y="334"/>
                  </a:lnTo>
                  <a:lnTo>
                    <a:pt x="325" y="337"/>
                  </a:lnTo>
                  <a:lnTo>
                    <a:pt x="322" y="339"/>
                  </a:lnTo>
                  <a:lnTo>
                    <a:pt x="319" y="343"/>
                  </a:lnTo>
                  <a:lnTo>
                    <a:pt x="315" y="346"/>
                  </a:lnTo>
                  <a:lnTo>
                    <a:pt x="312" y="350"/>
                  </a:lnTo>
                  <a:lnTo>
                    <a:pt x="308" y="352"/>
                  </a:lnTo>
                  <a:lnTo>
                    <a:pt x="305" y="354"/>
                  </a:lnTo>
                  <a:lnTo>
                    <a:pt x="302" y="358"/>
                  </a:lnTo>
                  <a:lnTo>
                    <a:pt x="298" y="360"/>
                  </a:lnTo>
                  <a:lnTo>
                    <a:pt x="294" y="361"/>
                  </a:lnTo>
                  <a:lnTo>
                    <a:pt x="289" y="363"/>
                  </a:lnTo>
                  <a:lnTo>
                    <a:pt x="286" y="365"/>
                  </a:lnTo>
                  <a:lnTo>
                    <a:pt x="281" y="366"/>
                  </a:lnTo>
                  <a:lnTo>
                    <a:pt x="277" y="367"/>
                  </a:lnTo>
                  <a:lnTo>
                    <a:pt x="272" y="368"/>
                  </a:lnTo>
                  <a:lnTo>
                    <a:pt x="267" y="369"/>
                  </a:lnTo>
                  <a:lnTo>
                    <a:pt x="262" y="370"/>
                  </a:lnTo>
                  <a:lnTo>
                    <a:pt x="257" y="371"/>
                  </a:lnTo>
                  <a:lnTo>
                    <a:pt x="252" y="371"/>
                  </a:lnTo>
                  <a:lnTo>
                    <a:pt x="248" y="371"/>
                  </a:lnTo>
                  <a:lnTo>
                    <a:pt x="243" y="373"/>
                  </a:lnTo>
                  <a:lnTo>
                    <a:pt x="239" y="373"/>
                  </a:lnTo>
                  <a:lnTo>
                    <a:pt x="234" y="373"/>
                  </a:lnTo>
                  <a:lnTo>
                    <a:pt x="231" y="373"/>
                  </a:lnTo>
                  <a:lnTo>
                    <a:pt x="228" y="373"/>
                  </a:lnTo>
                  <a:lnTo>
                    <a:pt x="224" y="373"/>
                  </a:lnTo>
                  <a:lnTo>
                    <a:pt x="220" y="371"/>
                  </a:lnTo>
                  <a:lnTo>
                    <a:pt x="214" y="371"/>
                  </a:lnTo>
                  <a:lnTo>
                    <a:pt x="210" y="371"/>
                  </a:lnTo>
                  <a:lnTo>
                    <a:pt x="204" y="370"/>
                  </a:lnTo>
                  <a:lnTo>
                    <a:pt x="200" y="370"/>
                  </a:lnTo>
                  <a:lnTo>
                    <a:pt x="196" y="369"/>
                  </a:lnTo>
                  <a:lnTo>
                    <a:pt x="192" y="368"/>
                  </a:lnTo>
                  <a:lnTo>
                    <a:pt x="187" y="367"/>
                  </a:lnTo>
                  <a:lnTo>
                    <a:pt x="183" y="366"/>
                  </a:lnTo>
                  <a:lnTo>
                    <a:pt x="177" y="365"/>
                  </a:lnTo>
                  <a:lnTo>
                    <a:pt x="173" y="365"/>
                  </a:lnTo>
                  <a:lnTo>
                    <a:pt x="167" y="363"/>
                  </a:lnTo>
                  <a:lnTo>
                    <a:pt x="162" y="362"/>
                  </a:lnTo>
                  <a:lnTo>
                    <a:pt x="157" y="360"/>
                  </a:lnTo>
                  <a:lnTo>
                    <a:pt x="152" y="359"/>
                  </a:lnTo>
                  <a:lnTo>
                    <a:pt x="148" y="358"/>
                  </a:lnTo>
                  <a:lnTo>
                    <a:pt x="143" y="357"/>
                  </a:lnTo>
                  <a:lnTo>
                    <a:pt x="138" y="355"/>
                  </a:lnTo>
                  <a:lnTo>
                    <a:pt x="133" y="353"/>
                  </a:lnTo>
                  <a:lnTo>
                    <a:pt x="128" y="352"/>
                  </a:lnTo>
                  <a:lnTo>
                    <a:pt x="123" y="350"/>
                  </a:lnTo>
                  <a:lnTo>
                    <a:pt x="120" y="347"/>
                  </a:lnTo>
                  <a:lnTo>
                    <a:pt x="115" y="346"/>
                  </a:lnTo>
                  <a:lnTo>
                    <a:pt x="111" y="344"/>
                  </a:lnTo>
                  <a:lnTo>
                    <a:pt x="107" y="342"/>
                  </a:lnTo>
                  <a:lnTo>
                    <a:pt x="104" y="339"/>
                  </a:lnTo>
                  <a:lnTo>
                    <a:pt x="100" y="338"/>
                  </a:lnTo>
                  <a:lnTo>
                    <a:pt x="96" y="336"/>
                  </a:lnTo>
                  <a:lnTo>
                    <a:pt x="93" y="334"/>
                  </a:lnTo>
                  <a:lnTo>
                    <a:pt x="90" y="330"/>
                  </a:lnTo>
                  <a:lnTo>
                    <a:pt x="86" y="328"/>
                  </a:lnTo>
                  <a:lnTo>
                    <a:pt x="83" y="326"/>
                  </a:lnTo>
                  <a:lnTo>
                    <a:pt x="79" y="323"/>
                  </a:lnTo>
                  <a:lnTo>
                    <a:pt x="76" y="321"/>
                  </a:lnTo>
                  <a:lnTo>
                    <a:pt x="73" y="319"/>
                  </a:lnTo>
                  <a:lnTo>
                    <a:pt x="70" y="316"/>
                  </a:lnTo>
                  <a:lnTo>
                    <a:pt x="67" y="313"/>
                  </a:lnTo>
                  <a:lnTo>
                    <a:pt x="64" y="310"/>
                  </a:lnTo>
                  <a:lnTo>
                    <a:pt x="60" y="306"/>
                  </a:lnTo>
                  <a:lnTo>
                    <a:pt x="58" y="303"/>
                  </a:lnTo>
                  <a:lnTo>
                    <a:pt x="55" y="298"/>
                  </a:lnTo>
                  <a:lnTo>
                    <a:pt x="52" y="293"/>
                  </a:lnTo>
                  <a:lnTo>
                    <a:pt x="49" y="290"/>
                  </a:lnTo>
                  <a:lnTo>
                    <a:pt x="47" y="285"/>
                  </a:lnTo>
                  <a:lnTo>
                    <a:pt x="45" y="282"/>
                  </a:lnTo>
                  <a:lnTo>
                    <a:pt x="41" y="277"/>
                  </a:lnTo>
                  <a:lnTo>
                    <a:pt x="39" y="274"/>
                  </a:lnTo>
                  <a:lnTo>
                    <a:pt x="37" y="269"/>
                  </a:lnTo>
                  <a:lnTo>
                    <a:pt x="35" y="264"/>
                  </a:lnTo>
                  <a:lnTo>
                    <a:pt x="31" y="258"/>
                  </a:lnTo>
                  <a:lnTo>
                    <a:pt x="29" y="253"/>
                  </a:lnTo>
                  <a:lnTo>
                    <a:pt x="27" y="248"/>
                  </a:lnTo>
                  <a:lnTo>
                    <a:pt x="24" y="242"/>
                  </a:lnTo>
                  <a:lnTo>
                    <a:pt x="22" y="236"/>
                  </a:lnTo>
                  <a:lnTo>
                    <a:pt x="21" y="229"/>
                  </a:lnTo>
                  <a:lnTo>
                    <a:pt x="19" y="224"/>
                  </a:lnTo>
                  <a:lnTo>
                    <a:pt x="17" y="218"/>
                  </a:lnTo>
                  <a:lnTo>
                    <a:pt x="15" y="211"/>
                  </a:lnTo>
                  <a:lnTo>
                    <a:pt x="13" y="204"/>
                  </a:lnTo>
                  <a:lnTo>
                    <a:pt x="11" y="197"/>
                  </a:lnTo>
                  <a:lnTo>
                    <a:pt x="10" y="190"/>
                  </a:lnTo>
                  <a:lnTo>
                    <a:pt x="8" y="183"/>
                  </a:lnTo>
                  <a:lnTo>
                    <a:pt x="6" y="176"/>
                  </a:lnTo>
                  <a:lnTo>
                    <a:pt x="5" y="171"/>
                  </a:lnTo>
                  <a:lnTo>
                    <a:pt x="4" y="165"/>
                  </a:lnTo>
                  <a:lnTo>
                    <a:pt x="3" y="159"/>
                  </a:lnTo>
                  <a:lnTo>
                    <a:pt x="2" y="155"/>
                  </a:lnTo>
                  <a:lnTo>
                    <a:pt x="1" y="149"/>
                  </a:lnTo>
                  <a:lnTo>
                    <a:pt x="1" y="143"/>
                  </a:lnTo>
                  <a:lnTo>
                    <a:pt x="1" y="136"/>
                  </a:lnTo>
                  <a:lnTo>
                    <a:pt x="0" y="129"/>
                  </a:lnTo>
                  <a:lnTo>
                    <a:pt x="0" y="124"/>
                  </a:lnTo>
                  <a:lnTo>
                    <a:pt x="0" y="118"/>
                  </a:lnTo>
                  <a:lnTo>
                    <a:pt x="0" y="112"/>
                  </a:lnTo>
                  <a:lnTo>
                    <a:pt x="0" y="108"/>
                  </a:lnTo>
                  <a:lnTo>
                    <a:pt x="0" y="102"/>
                  </a:lnTo>
                  <a:lnTo>
                    <a:pt x="0" y="97"/>
                  </a:lnTo>
                  <a:lnTo>
                    <a:pt x="0" y="93"/>
                  </a:lnTo>
                  <a:lnTo>
                    <a:pt x="0" y="88"/>
                  </a:lnTo>
                  <a:lnTo>
                    <a:pt x="0" y="84"/>
                  </a:lnTo>
                  <a:lnTo>
                    <a:pt x="1" y="78"/>
                  </a:lnTo>
                  <a:lnTo>
                    <a:pt x="2" y="72"/>
                  </a:lnTo>
                  <a:lnTo>
                    <a:pt x="3" y="66"/>
                  </a:lnTo>
                  <a:lnTo>
                    <a:pt x="4" y="61"/>
                  </a:lnTo>
                  <a:lnTo>
                    <a:pt x="5" y="57"/>
                  </a:lnTo>
                  <a:lnTo>
                    <a:pt x="8" y="53"/>
                  </a:lnTo>
                  <a:lnTo>
                    <a:pt x="10" y="49"/>
                  </a:lnTo>
                  <a:lnTo>
                    <a:pt x="12" y="46"/>
                  </a:lnTo>
                  <a:lnTo>
                    <a:pt x="14" y="42"/>
                  </a:lnTo>
                  <a:lnTo>
                    <a:pt x="18" y="38"/>
                  </a:lnTo>
                  <a:lnTo>
                    <a:pt x="20" y="34"/>
                  </a:lnTo>
                  <a:lnTo>
                    <a:pt x="22" y="31"/>
                  </a:lnTo>
                  <a:lnTo>
                    <a:pt x="24" y="27"/>
                  </a:lnTo>
                  <a:lnTo>
                    <a:pt x="27" y="24"/>
                  </a:lnTo>
                  <a:lnTo>
                    <a:pt x="29" y="22"/>
                  </a:lnTo>
                  <a:lnTo>
                    <a:pt x="32"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47" name="Freeform 44"/>
            <p:cNvSpPr>
              <a:spLocks/>
            </p:cNvSpPr>
            <p:nvPr/>
          </p:nvSpPr>
          <p:spPr bwMode="auto">
            <a:xfrm>
              <a:off x="2876" y="3537"/>
              <a:ext cx="249" cy="121"/>
            </a:xfrm>
            <a:custGeom>
              <a:avLst/>
              <a:gdLst>
                <a:gd name="T0" fmla="*/ 5 w 981"/>
                <a:gd name="T1" fmla="*/ 1 h 484"/>
                <a:gd name="T2" fmla="*/ 4 w 981"/>
                <a:gd name="T3" fmla="*/ 1 h 484"/>
                <a:gd name="T4" fmla="*/ 10 w 981"/>
                <a:gd name="T5" fmla="*/ 0 h 484"/>
                <a:gd name="T6" fmla="*/ 20 w 981"/>
                <a:gd name="T7" fmla="*/ 2 h 484"/>
                <a:gd name="T8" fmla="*/ 24 w 981"/>
                <a:gd name="T9" fmla="*/ 4 h 484"/>
                <a:gd name="T10" fmla="*/ 27 w 981"/>
                <a:gd name="T11" fmla="*/ 8 h 484"/>
                <a:gd name="T12" fmla="*/ 24 w 981"/>
                <a:gd name="T13" fmla="*/ 19 h 484"/>
                <a:gd name="T14" fmla="*/ 21 w 981"/>
                <a:gd name="T15" fmla="*/ 23 h 484"/>
                <a:gd name="T16" fmla="*/ 18 w 981"/>
                <a:gd name="T17" fmla="*/ 24 h 484"/>
                <a:gd name="T18" fmla="*/ 18 w 981"/>
                <a:gd name="T19" fmla="*/ 24 h 484"/>
                <a:gd name="T20" fmla="*/ 19 w 981"/>
                <a:gd name="T21" fmla="*/ 24 h 484"/>
                <a:gd name="T22" fmla="*/ 24 w 981"/>
                <a:gd name="T23" fmla="*/ 21 h 484"/>
                <a:gd name="T24" fmla="*/ 26 w 981"/>
                <a:gd name="T25" fmla="*/ 15 h 484"/>
                <a:gd name="T26" fmla="*/ 25 w 981"/>
                <a:gd name="T27" fmla="*/ 4 h 484"/>
                <a:gd name="T28" fmla="*/ 23 w 981"/>
                <a:gd name="T29" fmla="*/ 3 h 484"/>
                <a:gd name="T30" fmla="*/ 31 w 981"/>
                <a:gd name="T31" fmla="*/ 4 h 484"/>
                <a:gd name="T32" fmla="*/ 39 w 981"/>
                <a:gd name="T33" fmla="*/ 6 h 484"/>
                <a:gd name="T34" fmla="*/ 29 w 981"/>
                <a:gd name="T35" fmla="*/ 4 h 484"/>
                <a:gd name="T36" fmla="*/ 20 w 981"/>
                <a:gd name="T37" fmla="*/ 2 h 484"/>
                <a:gd name="T38" fmla="*/ 16 w 981"/>
                <a:gd name="T39" fmla="*/ 1 h 484"/>
                <a:gd name="T40" fmla="*/ 12 w 981"/>
                <a:gd name="T41" fmla="*/ 0 h 484"/>
                <a:gd name="T42" fmla="*/ 15 w 981"/>
                <a:gd name="T43" fmla="*/ 1 h 484"/>
                <a:gd name="T44" fmla="*/ 17 w 981"/>
                <a:gd name="T45" fmla="*/ 1 h 484"/>
                <a:gd name="T46" fmla="*/ 19 w 981"/>
                <a:gd name="T47" fmla="*/ 2 h 484"/>
                <a:gd name="T48" fmla="*/ 22 w 981"/>
                <a:gd name="T49" fmla="*/ 3 h 484"/>
                <a:gd name="T50" fmla="*/ 35 w 981"/>
                <a:gd name="T51" fmla="*/ 5 h 484"/>
                <a:gd name="T52" fmla="*/ 44 w 981"/>
                <a:gd name="T53" fmla="*/ 7 h 484"/>
                <a:gd name="T54" fmla="*/ 47 w 981"/>
                <a:gd name="T55" fmla="*/ 7 h 484"/>
                <a:gd name="T56" fmla="*/ 55 w 981"/>
                <a:gd name="T57" fmla="*/ 9 h 484"/>
                <a:gd name="T58" fmla="*/ 60 w 981"/>
                <a:gd name="T59" fmla="*/ 12 h 484"/>
                <a:gd name="T60" fmla="*/ 62 w 981"/>
                <a:gd name="T61" fmla="*/ 13 h 484"/>
                <a:gd name="T62" fmla="*/ 63 w 981"/>
                <a:gd name="T63" fmla="*/ 15 h 484"/>
                <a:gd name="T64" fmla="*/ 62 w 981"/>
                <a:gd name="T65" fmla="*/ 15 h 484"/>
                <a:gd name="T66" fmla="*/ 61 w 981"/>
                <a:gd name="T67" fmla="*/ 15 h 484"/>
                <a:gd name="T68" fmla="*/ 61 w 981"/>
                <a:gd name="T69" fmla="*/ 15 h 484"/>
                <a:gd name="T70" fmla="*/ 57 w 981"/>
                <a:gd name="T71" fmla="*/ 24 h 484"/>
                <a:gd name="T72" fmla="*/ 51 w 981"/>
                <a:gd name="T73" fmla="*/ 29 h 484"/>
                <a:gd name="T74" fmla="*/ 47 w 981"/>
                <a:gd name="T75" fmla="*/ 30 h 484"/>
                <a:gd name="T76" fmla="*/ 36 w 981"/>
                <a:gd name="T77" fmla="*/ 26 h 484"/>
                <a:gd name="T78" fmla="*/ 34 w 981"/>
                <a:gd name="T79" fmla="*/ 18 h 484"/>
                <a:gd name="T80" fmla="*/ 32 w 981"/>
                <a:gd name="T81" fmla="*/ 15 h 484"/>
                <a:gd name="T82" fmla="*/ 29 w 981"/>
                <a:gd name="T83" fmla="*/ 18 h 484"/>
                <a:gd name="T84" fmla="*/ 29 w 981"/>
                <a:gd name="T85" fmla="*/ 20 h 484"/>
                <a:gd name="T86" fmla="*/ 27 w 981"/>
                <a:gd name="T87" fmla="*/ 20 h 484"/>
                <a:gd name="T88" fmla="*/ 25 w 981"/>
                <a:gd name="T89" fmla="*/ 17 h 484"/>
                <a:gd name="T90" fmla="*/ 23 w 981"/>
                <a:gd name="T91" fmla="*/ 22 h 484"/>
                <a:gd name="T92" fmla="*/ 19 w 981"/>
                <a:gd name="T93" fmla="*/ 24 h 484"/>
                <a:gd name="T94" fmla="*/ 16 w 981"/>
                <a:gd name="T95" fmla="*/ 24 h 484"/>
                <a:gd name="T96" fmla="*/ 12 w 981"/>
                <a:gd name="T97" fmla="*/ 24 h 484"/>
                <a:gd name="T98" fmla="*/ 9 w 981"/>
                <a:gd name="T99" fmla="*/ 23 h 484"/>
                <a:gd name="T100" fmla="*/ 7 w 981"/>
                <a:gd name="T101" fmla="*/ 21 h 484"/>
                <a:gd name="T102" fmla="*/ 4 w 981"/>
                <a:gd name="T103" fmla="*/ 18 h 484"/>
                <a:gd name="T104" fmla="*/ 2 w 981"/>
                <a:gd name="T105" fmla="*/ 12 h 484"/>
                <a:gd name="T106" fmla="*/ 1 w 981"/>
                <a:gd name="T107" fmla="*/ 4 h 484"/>
                <a:gd name="T108" fmla="*/ 0 w 981"/>
                <a:gd name="T109" fmla="*/ 3 h 484"/>
                <a:gd name="T110" fmla="*/ 1 w 981"/>
                <a:gd name="T111" fmla="*/ 1 h 484"/>
                <a:gd name="T112" fmla="*/ 5 w 981"/>
                <a:gd name="T113" fmla="*/ 1 h 484"/>
                <a:gd name="T114" fmla="*/ 8 w 981"/>
                <a:gd name="T115" fmla="*/ 0 h 48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981"/>
                <a:gd name="T175" fmla="*/ 0 h 484"/>
                <a:gd name="T176" fmla="*/ 981 w 981"/>
                <a:gd name="T177" fmla="*/ 484 h 48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981" h="484">
                  <a:moveTo>
                    <a:pt x="135" y="0"/>
                  </a:moveTo>
                  <a:lnTo>
                    <a:pt x="155" y="0"/>
                  </a:lnTo>
                  <a:lnTo>
                    <a:pt x="146" y="0"/>
                  </a:lnTo>
                  <a:lnTo>
                    <a:pt x="137" y="0"/>
                  </a:lnTo>
                  <a:lnTo>
                    <a:pt x="128" y="1"/>
                  </a:lnTo>
                  <a:lnTo>
                    <a:pt x="118" y="2"/>
                  </a:lnTo>
                  <a:lnTo>
                    <a:pt x="109" y="3"/>
                  </a:lnTo>
                  <a:lnTo>
                    <a:pt x="99" y="5"/>
                  </a:lnTo>
                  <a:lnTo>
                    <a:pt x="89" y="8"/>
                  </a:lnTo>
                  <a:lnTo>
                    <a:pt x="80" y="10"/>
                  </a:lnTo>
                  <a:lnTo>
                    <a:pt x="73" y="12"/>
                  </a:lnTo>
                  <a:lnTo>
                    <a:pt x="65" y="14"/>
                  </a:lnTo>
                  <a:lnTo>
                    <a:pt x="59" y="18"/>
                  </a:lnTo>
                  <a:lnTo>
                    <a:pt x="54" y="21"/>
                  </a:lnTo>
                  <a:lnTo>
                    <a:pt x="54" y="23"/>
                  </a:lnTo>
                  <a:lnTo>
                    <a:pt x="54" y="24"/>
                  </a:lnTo>
                  <a:lnTo>
                    <a:pt x="59" y="21"/>
                  </a:lnTo>
                  <a:lnTo>
                    <a:pt x="66" y="18"/>
                  </a:lnTo>
                  <a:lnTo>
                    <a:pt x="73" y="16"/>
                  </a:lnTo>
                  <a:lnTo>
                    <a:pt x="80" y="13"/>
                  </a:lnTo>
                  <a:lnTo>
                    <a:pt x="89" y="11"/>
                  </a:lnTo>
                  <a:lnTo>
                    <a:pt x="98" y="9"/>
                  </a:lnTo>
                  <a:lnTo>
                    <a:pt x="106" y="8"/>
                  </a:lnTo>
                  <a:lnTo>
                    <a:pt x="115" y="6"/>
                  </a:lnTo>
                  <a:lnTo>
                    <a:pt x="124" y="5"/>
                  </a:lnTo>
                  <a:lnTo>
                    <a:pt x="133" y="4"/>
                  </a:lnTo>
                  <a:lnTo>
                    <a:pt x="142" y="4"/>
                  </a:lnTo>
                  <a:lnTo>
                    <a:pt x="151" y="4"/>
                  </a:lnTo>
                  <a:lnTo>
                    <a:pt x="177" y="4"/>
                  </a:lnTo>
                  <a:lnTo>
                    <a:pt x="190" y="5"/>
                  </a:lnTo>
                  <a:lnTo>
                    <a:pt x="202" y="8"/>
                  </a:lnTo>
                  <a:lnTo>
                    <a:pt x="214" y="9"/>
                  </a:lnTo>
                  <a:lnTo>
                    <a:pt x="228" y="11"/>
                  </a:lnTo>
                  <a:lnTo>
                    <a:pt x="242" y="14"/>
                  </a:lnTo>
                  <a:lnTo>
                    <a:pt x="258" y="18"/>
                  </a:lnTo>
                  <a:lnTo>
                    <a:pt x="277" y="24"/>
                  </a:lnTo>
                  <a:lnTo>
                    <a:pt x="298" y="32"/>
                  </a:lnTo>
                  <a:lnTo>
                    <a:pt x="303" y="33"/>
                  </a:lnTo>
                  <a:lnTo>
                    <a:pt x="309" y="35"/>
                  </a:lnTo>
                  <a:lnTo>
                    <a:pt x="313" y="36"/>
                  </a:lnTo>
                  <a:lnTo>
                    <a:pt x="318" y="39"/>
                  </a:lnTo>
                  <a:lnTo>
                    <a:pt x="326" y="42"/>
                  </a:lnTo>
                  <a:lnTo>
                    <a:pt x="334" y="45"/>
                  </a:lnTo>
                  <a:lnTo>
                    <a:pt x="342" y="49"/>
                  </a:lnTo>
                  <a:lnTo>
                    <a:pt x="350" y="52"/>
                  </a:lnTo>
                  <a:lnTo>
                    <a:pt x="357" y="55"/>
                  </a:lnTo>
                  <a:lnTo>
                    <a:pt x="362" y="58"/>
                  </a:lnTo>
                  <a:lnTo>
                    <a:pt x="368" y="61"/>
                  </a:lnTo>
                  <a:lnTo>
                    <a:pt x="374" y="65"/>
                  </a:lnTo>
                  <a:lnTo>
                    <a:pt x="380" y="70"/>
                  </a:lnTo>
                  <a:lnTo>
                    <a:pt x="386" y="75"/>
                  </a:lnTo>
                  <a:lnTo>
                    <a:pt x="393" y="81"/>
                  </a:lnTo>
                  <a:lnTo>
                    <a:pt x="397" y="87"/>
                  </a:lnTo>
                  <a:lnTo>
                    <a:pt x="403" y="92"/>
                  </a:lnTo>
                  <a:lnTo>
                    <a:pt x="407" y="98"/>
                  </a:lnTo>
                  <a:lnTo>
                    <a:pt x="411" y="105"/>
                  </a:lnTo>
                  <a:lnTo>
                    <a:pt x="414" y="112"/>
                  </a:lnTo>
                  <a:lnTo>
                    <a:pt x="417" y="133"/>
                  </a:lnTo>
                  <a:lnTo>
                    <a:pt x="417" y="153"/>
                  </a:lnTo>
                  <a:lnTo>
                    <a:pt x="416" y="174"/>
                  </a:lnTo>
                  <a:lnTo>
                    <a:pt x="413" y="195"/>
                  </a:lnTo>
                  <a:lnTo>
                    <a:pt x="407" y="215"/>
                  </a:lnTo>
                  <a:lnTo>
                    <a:pt x="402" y="236"/>
                  </a:lnTo>
                  <a:lnTo>
                    <a:pt x="396" y="256"/>
                  </a:lnTo>
                  <a:lnTo>
                    <a:pt x="389" y="276"/>
                  </a:lnTo>
                  <a:lnTo>
                    <a:pt x="386" y="285"/>
                  </a:lnTo>
                  <a:lnTo>
                    <a:pt x="381" y="293"/>
                  </a:lnTo>
                  <a:lnTo>
                    <a:pt x="377" y="301"/>
                  </a:lnTo>
                  <a:lnTo>
                    <a:pt x="374" y="309"/>
                  </a:lnTo>
                  <a:lnTo>
                    <a:pt x="368" y="317"/>
                  </a:lnTo>
                  <a:lnTo>
                    <a:pt x="364" y="325"/>
                  </a:lnTo>
                  <a:lnTo>
                    <a:pt x="359" y="333"/>
                  </a:lnTo>
                  <a:lnTo>
                    <a:pt x="353" y="340"/>
                  </a:lnTo>
                  <a:lnTo>
                    <a:pt x="348" y="346"/>
                  </a:lnTo>
                  <a:lnTo>
                    <a:pt x="342" y="352"/>
                  </a:lnTo>
                  <a:lnTo>
                    <a:pt x="337" y="357"/>
                  </a:lnTo>
                  <a:lnTo>
                    <a:pt x="331" y="361"/>
                  </a:lnTo>
                  <a:lnTo>
                    <a:pt x="325" y="365"/>
                  </a:lnTo>
                  <a:lnTo>
                    <a:pt x="319" y="369"/>
                  </a:lnTo>
                  <a:lnTo>
                    <a:pt x="312" y="372"/>
                  </a:lnTo>
                  <a:lnTo>
                    <a:pt x="305" y="375"/>
                  </a:lnTo>
                  <a:lnTo>
                    <a:pt x="298" y="376"/>
                  </a:lnTo>
                  <a:lnTo>
                    <a:pt x="293" y="377"/>
                  </a:lnTo>
                  <a:lnTo>
                    <a:pt x="286" y="379"/>
                  </a:lnTo>
                  <a:lnTo>
                    <a:pt x="279" y="380"/>
                  </a:lnTo>
                  <a:lnTo>
                    <a:pt x="278" y="380"/>
                  </a:lnTo>
                  <a:lnTo>
                    <a:pt x="277" y="380"/>
                  </a:lnTo>
                  <a:lnTo>
                    <a:pt x="276" y="380"/>
                  </a:lnTo>
                  <a:lnTo>
                    <a:pt x="276" y="381"/>
                  </a:lnTo>
                  <a:lnTo>
                    <a:pt x="278" y="381"/>
                  </a:lnTo>
                  <a:lnTo>
                    <a:pt x="279" y="381"/>
                  </a:lnTo>
                  <a:lnTo>
                    <a:pt x="282" y="381"/>
                  </a:lnTo>
                  <a:lnTo>
                    <a:pt x="283" y="381"/>
                  </a:lnTo>
                  <a:lnTo>
                    <a:pt x="287" y="380"/>
                  </a:lnTo>
                  <a:lnTo>
                    <a:pt x="292" y="380"/>
                  </a:lnTo>
                  <a:lnTo>
                    <a:pt x="295" y="379"/>
                  </a:lnTo>
                  <a:lnTo>
                    <a:pt x="298" y="378"/>
                  </a:lnTo>
                  <a:lnTo>
                    <a:pt x="309" y="376"/>
                  </a:lnTo>
                  <a:lnTo>
                    <a:pt x="318" y="371"/>
                  </a:lnTo>
                  <a:lnTo>
                    <a:pt x="326" y="367"/>
                  </a:lnTo>
                  <a:lnTo>
                    <a:pt x="334" y="361"/>
                  </a:lnTo>
                  <a:lnTo>
                    <a:pt x="342" y="355"/>
                  </a:lnTo>
                  <a:lnTo>
                    <a:pt x="349" y="348"/>
                  </a:lnTo>
                  <a:lnTo>
                    <a:pt x="356" y="340"/>
                  </a:lnTo>
                  <a:lnTo>
                    <a:pt x="362" y="332"/>
                  </a:lnTo>
                  <a:lnTo>
                    <a:pt x="365" y="328"/>
                  </a:lnTo>
                  <a:lnTo>
                    <a:pt x="367" y="324"/>
                  </a:lnTo>
                  <a:lnTo>
                    <a:pt x="369" y="320"/>
                  </a:lnTo>
                  <a:lnTo>
                    <a:pt x="373" y="316"/>
                  </a:lnTo>
                  <a:lnTo>
                    <a:pt x="375" y="312"/>
                  </a:lnTo>
                  <a:lnTo>
                    <a:pt x="377" y="307"/>
                  </a:lnTo>
                  <a:lnTo>
                    <a:pt x="379" y="303"/>
                  </a:lnTo>
                  <a:lnTo>
                    <a:pt x="381" y="299"/>
                  </a:lnTo>
                  <a:lnTo>
                    <a:pt x="389" y="281"/>
                  </a:lnTo>
                  <a:lnTo>
                    <a:pt x="397" y="262"/>
                  </a:lnTo>
                  <a:lnTo>
                    <a:pt x="404" y="242"/>
                  </a:lnTo>
                  <a:lnTo>
                    <a:pt x="408" y="222"/>
                  </a:lnTo>
                  <a:lnTo>
                    <a:pt x="415" y="188"/>
                  </a:lnTo>
                  <a:lnTo>
                    <a:pt x="421" y="153"/>
                  </a:lnTo>
                  <a:lnTo>
                    <a:pt x="420" y="120"/>
                  </a:lnTo>
                  <a:lnTo>
                    <a:pt x="406" y="91"/>
                  </a:lnTo>
                  <a:lnTo>
                    <a:pt x="402" y="86"/>
                  </a:lnTo>
                  <a:lnTo>
                    <a:pt x="397" y="81"/>
                  </a:lnTo>
                  <a:lnTo>
                    <a:pt x="393" y="76"/>
                  </a:lnTo>
                  <a:lnTo>
                    <a:pt x="388" y="72"/>
                  </a:lnTo>
                  <a:lnTo>
                    <a:pt x="384" y="68"/>
                  </a:lnTo>
                  <a:lnTo>
                    <a:pt x="379" y="65"/>
                  </a:lnTo>
                  <a:lnTo>
                    <a:pt x="375" y="63"/>
                  </a:lnTo>
                  <a:lnTo>
                    <a:pt x="370" y="59"/>
                  </a:lnTo>
                  <a:lnTo>
                    <a:pt x="366" y="57"/>
                  </a:lnTo>
                  <a:lnTo>
                    <a:pt x="361" y="55"/>
                  </a:lnTo>
                  <a:lnTo>
                    <a:pt x="358" y="51"/>
                  </a:lnTo>
                  <a:lnTo>
                    <a:pt x="353" y="49"/>
                  </a:lnTo>
                  <a:lnTo>
                    <a:pt x="353" y="48"/>
                  </a:lnTo>
                  <a:lnTo>
                    <a:pt x="369" y="49"/>
                  </a:lnTo>
                  <a:lnTo>
                    <a:pt x="384" y="50"/>
                  </a:lnTo>
                  <a:lnTo>
                    <a:pt x="399" y="52"/>
                  </a:lnTo>
                  <a:lnTo>
                    <a:pt x="414" y="53"/>
                  </a:lnTo>
                  <a:lnTo>
                    <a:pt x="430" y="56"/>
                  </a:lnTo>
                  <a:lnTo>
                    <a:pt x="444" y="58"/>
                  </a:lnTo>
                  <a:lnTo>
                    <a:pt x="460" y="60"/>
                  </a:lnTo>
                  <a:lnTo>
                    <a:pt x="476" y="64"/>
                  </a:lnTo>
                  <a:lnTo>
                    <a:pt x="490" y="66"/>
                  </a:lnTo>
                  <a:lnTo>
                    <a:pt x="506" y="70"/>
                  </a:lnTo>
                  <a:lnTo>
                    <a:pt x="521" y="72"/>
                  </a:lnTo>
                  <a:lnTo>
                    <a:pt x="536" y="75"/>
                  </a:lnTo>
                  <a:lnTo>
                    <a:pt x="551" y="79"/>
                  </a:lnTo>
                  <a:lnTo>
                    <a:pt x="567" y="81"/>
                  </a:lnTo>
                  <a:lnTo>
                    <a:pt x="581" y="84"/>
                  </a:lnTo>
                  <a:lnTo>
                    <a:pt x="597" y="88"/>
                  </a:lnTo>
                  <a:lnTo>
                    <a:pt x="597" y="87"/>
                  </a:lnTo>
                  <a:lnTo>
                    <a:pt x="587" y="84"/>
                  </a:lnTo>
                  <a:lnTo>
                    <a:pt x="516" y="70"/>
                  </a:lnTo>
                  <a:lnTo>
                    <a:pt x="511" y="68"/>
                  </a:lnTo>
                  <a:lnTo>
                    <a:pt x="506" y="67"/>
                  </a:lnTo>
                  <a:lnTo>
                    <a:pt x="500" y="66"/>
                  </a:lnTo>
                  <a:lnTo>
                    <a:pt x="495" y="65"/>
                  </a:lnTo>
                  <a:lnTo>
                    <a:pt x="480" y="61"/>
                  </a:lnTo>
                  <a:lnTo>
                    <a:pt x="467" y="59"/>
                  </a:lnTo>
                  <a:lnTo>
                    <a:pt x="452" y="57"/>
                  </a:lnTo>
                  <a:lnTo>
                    <a:pt x="439" y="56"/>
                  </a:lnTo>
                  <a:lnTo>
                    <a:pt x="424" y="53"/>
                  </a:lnTo>
                  <a:lnTo>
                    <a:pt x="411" y="52"/>
                  </a:lnTo>
                  <a:lnTo>
                    <a:pt x="396" y="50"/>
                  </a:lnTo>
                  <a:lnTo>
                    <a:pt x="383" y="49"/>
                  </a:lnTo>
                  <a:lnTo>
                    <a:pt x="369" y="47"/>
                  </a:lnTo>
                  <a:lnTo>
                    <a:pt x="355" y="44"/>
                  </a:lnTo>
                  <a:lnTo>
                    <a:pt x="341" y="42"/>
                  </a:lnTo>
                  <a:lnTo>
                    <a:pt x="328" y="39"/>
                  </a:lnTo>
                  <a:lnTo>
                    <a:pt x="314" y="35"/>
                  </a:lnTo>
                  <a:lnTo>
                    <a:pt x="301" y="31"/>
                  </a:lnTo>
                  <a:lnTo>
                    <a:pt x="287" y="26"/>
                  </a:lnTo>
                  <a:lnTo>
                    <a:pt x="274" y="20"/>
                  </a:lnTo>
                  <a:lnTo>
                    <a:pt x="273" y="19"/>
                  </a:lnTo>
                  <a:lnTo>
                    <a:pt x="270" y="19"/>
                  </a:lnTo>
                  <a:lnTo>
                    <a:pt x="269" y="19"/>
                  </a:lnTo>
                  <a:lnTo>
                    <a:pt x="267" y="18"/>
                  </a:lnTo>
                  <a:lnTo>
                    <a:pt x="261" y="17"/>
                  </a:lnTo>
                  <a:lnTo>
                    <a:pt x="256" y="14"/>
                  </a:lnTo>
                  <a:lnTo>
                    <a:pt x="249" y="13"/>
                  </a:lnTo>
                  <a:lnTo>
                    <a:pt x="243" y="12"/>
                  </a:lnTo>
                  <a:lnTo>
                    <a:pt x="241" y="11"/>
                  </a:lnTo>
                  <a:lnTo>
                    <a:pt x="239" y="11"/>
                  </a:lnTo>
                  <a:lnTo>
                    <a:pt x="236" y="11"/>
                  </a:lnTo>
                  <a:lnTo>
                    <a:pt x="233" y="10"/>
                  </a:lnTo>
                  <a:lnTo>
                    <a:pt x="223" y="8"/>
                  </a:lnTo>
                  <a:lnTo>
                    <a:pt x="214" y="5"/>
                  </a:lnTo>
                  <a:lnTo>
                    <a:pt x="204" y="4"/>
                  </a:lnTo>
                  <a:lnTo>
                    <a:pt x="195" y="3"/>
                  </a:lnTo>
                  <a:lnTo>
                    <a:pt x="186" y="2"/>
                  </a:lnTo>
                  <a:lnTo>
                    <a:pt x="176" y="1"/>
                  </a:lnTo>
                  <a:lnTo>
                    <a:pt x="167" y="1"/>
                  </a:lnTo>
                  <a:lnTo>
                    <a:pt x="157" y="0"/>
                  </a:lnTo>
                  <a:lnTo>
                    <a:pt x="167" y="0"/>
                  </a:lnTo>
                  <a:lnTo>
                    <a:pt x="178" y="1"/>
                  </a:lnTo>
                  <a:lnTo>
                    <a:pt x="188" y="2"/>
                  </a:lnTo>
                  <a:lnTo>
                    <a:pt x="200" y="3"/>
                  </a:lnTo>
                  <a:lnTo>
                    <a:pt x="210" y="4"/>
                  </a:lnTo>
                  <a:lnTo>
                    <a:pt x="221" y="5"/>
                  </a:lnTo>
                  <a:lnTo>
                    <a:pt x="231" y="8"/>
                  </a:lnTo>
                  <a:lnTo>
                    <a:pt x="242" y="10"/>
                  </a:lnTo>
                  <a:lnTo>
                    <a:pt x="243" y="10"/>
                  </a:lnTo>
                  <a:lnTo>
                    <a:pt x="245" y="10"/>
                  </a:lnTo>
                  <a:lnTo>
                    <a:pt x="246" y="10"/>
                  </a:lnTo>
                  <a:lnTo>
                    <a:pt x="251" y="12"/>
                  </a:lnTo>
                  <a:lnTo>
                    <a:pt x="257" y="13"/>
                  </a:lnTo>
                  <a:lnTo>
                    <a:pt x="263" y="14"/>
                  </a:lnTo>
                  <a:lnTo>
                    <a:pt x="268" y="16"/>
                  </a:lnTo>
                  <a:lnTo>
                    <a:pt x="269" y="16"/>
                  </a:lnTo>
                  <a:lnTo>
                    <a:pt x="269" y="17"/>
                  </a:lnTo>
                  <a:lnTo>
                    <a:pt x="274" y="18"/>
                  </a:lnTo>
                  <a:lnTo>
                    <a:pt x="279" y="19"/>
                  </a:lnTo>
                  <a:lnTo>
                    <a:pt x="284" y="21"/>
                  </a:lnTo>
                  <a:lnTo>
                    <a:pt x="288" y="23"/>
                  </a:lnTo>
                  <a:lnTo>
                    <a:pt x="292" y="23"/>
                  </a:lnTo>
                  <a:lnTo>
                    <a:pt x="295" y="24"/>
                  </a:lnTo>
                  <a:lnTo>
                    <a:pt x="298" y="26"/>
                  </a:lnTo>
                  <a:lnTo>
                    <a:pt x="301" y="26"/>
                  </a:lnTo>
                  <a:lnTo>
                    <a:pt x="305" y="28"/>
                  </a:lnTo>
                  <a:lnTo>
                    <a:pt x="311" y="31"/>
                  </a:lnTo>
                  <a:lnTo>
                    <a:pt x="315" y="33"/>
                  </a:lnTo>
                  <a:lnTo>
                    <a:pt x="321" y="34"/>
                  </a:lnTo>
                  <a:lnTo>
                    <a:pt x="325" y="36"/>
                  </a:lnTo>
                  <a:lnTo>
                    <a:pt x="331" y="39"/>
                  </a:lnTo>
                  <a:lnTo>
                    <a:pt x="335" y="40"/>
                  </a:lnTo>
                  <a:lnTo>
                    <a:pt x="340" y="42"/>
                  </a:lnTo>
                  <a:lnTo>
                    <a:pt x="360" y="44"/>
                  </a:lnTo>
                  <a:lnTo>
                    <a:pt x="380" y="47"/>
                  </a:lnTo>
                  <a:lnTo>
                    <a:pt x="402" y="49"/>
                  </a:lnTo>
                  <a:lnTo>
                    <a:pt x="422" y="51"/>
                  </a:lnTo>
                  <a:lnTo>
                    <a:pt x="442" y="55"/>
                  </a:lnTo>
                  <a:lnTo>
                    <a:pt x="462" y="57"/>
                  </a:lnTo>
                  <a:lnTo>
                    <a:pt x="483" y="60"/>
                  </a:lnTo>
                  <a:lnTo>
                    <a:pt x="504" y="64"/>
                  </a:lnTo>
                  <a:lnTo>
                    <a:pt x="524" y="68"/>
                  </a:lnTo>
                  <a:lnTo>
                    <a:pt x="544" y="72"/>
                  </a:lnTo>
                  <a:lnTo>
                    <a:pt x="564" y="76"/>
                  </a:lnTo>
                  <a:lnTo>
                    <a:pt x="585" y="81"/>
                  </a:lnTo>
                  <a:lnTo>
                    <a:pt x="605" y="87"/>
                  </a:lnTo>
                  <a:lnTo>
                    <a:pt x="626" y="92"/>
                  </a:lnTo>
                  <a:lnTo>
                    <a:pt x="646" y="98"/>
                  </a:lnTo>
                  <a:lnTo>
                    <a:pt x="667" y="105"/>
                  </a:lnTo>
                  <a:lnTo>
                    <a:pt x="669" y="106"/>
                  </a:lnTo>
                  <a:lnTo>
                    <a:pt x="671" y="106"/>
                  </a:lnTo>
                  <a:lnTo>
                    <a:pt x="674" y="106"/>
                  </a:lnTo>
                  <a:lnTo>
                    <a:pt x="677" y="106"/>
                  </a:lnTo>
                  <a:lnTo>
                    <a:pt x="681" y="106"/>
                  </a:lnTo>
                  <a:lnTo>
                    <a:pt x="686" y="106"/>
                  </a:lnTo>
                  <a:lnTo>
                    <a:pt x="690" y="107"/>
                  </a:lnTo>
                  <a:lnTo>
                    <a:pt x="695" y="107"/>
                  </a:lnTo>
                  <a:lnTo>
                    <a:pt x="699" y="107"/>
                  </a:lnTo>
                  <a:lnTo>
                    <a:pt x="704" y="109"/>
                  </a:lnTo>
                  <a:lnTo>
                    <a:pt x="708" y="109"/>
                  </a:lnTo>
                  <a:lnTo>
                    <a:pt x="713" y="109"/>
                  </a:lnTo>
                  <a:lnTo>
                    <a:pt x="724" y="110"/>
                  </a:lnTo>
                  <a:lnTo>
                    <a:pt x="736" y="111"/>
                  </a:lnTo>
                  <a:lnTo>
                    <a:pt x="747" y="113"/>
                  </a:lnTo>
                  <a:lnTo>
                    <a:pt x="760" y="114"/>
                  </a:lnTo>
                  <a:lnTo>
                    <a:pt x="771" y="117"/>
                  </a:lnTo>
                  <a:lnTo>
                    <a:pt x="782" y="119"/>
                  </a:lnTo>
                  <a:lnTo>
                    <a:pt x="793" y="121"/>
                  </a:lnTo>
                  <a:lnTo>
                    <a:pt x="805" y="125"/>
                  </a:lnTo>
                  <a:lnTo>
                    <a:pt x="817" y="128"/>
                  </a:lnTo>
                  <a:lnTo>
                    <a:pt x="829" y="133"/>
                  </a:lnTo>
                  <a:lnTo>
                    <a:pt x="841" y="137"/>
                  </a:lnTo>
                  <a:lnTo>
                    <a:pt x="852" y="141"/>
                  </a:lnTo>
                  <a:lnTo>
                    <a:pt x="863" y="145"/>
                  </a:lnTo>
                  <a:lnTo>
                    <a:pt x="874" y="150"/>
                  </a:lnTo>
                  <a:lnTo>
                    <a:pt x="885" y="156"/>
                  </a:lnTo>
                  <a:lnTo>
                    <a:pt x="896" y="160"/>
                  </a:lnTo>
                  <a:lnTo>
                    <a:pt x="901" y="162"/>
                  </a:lnTo>
                  <a:lnTo>
                    <a:pt x="907" y="166"/>
                  </a:lnTo>
                  <a:lnTo>
                    <a:pt x="911" y="170"/>
                  </a:lnTo>
                  <a:lnTo>
                    <a:pt x="917" y="174"/>
                  </a:lnTo>
                  <a:lnTo>
                    <a:pt x="921" y="178"/>
                  </a:lnTo>
                  <a:lnTo>
                    <a:pt x="927" y="183"/>
                  </a:lnTo>
                  <a:lnTo>
                    <a:pt x="930" y="188"/>
                  </a:lnTo>
                  <a:lnTo>
                    <a:pt x="935" y="192"/>
                  </a:lnTo>
                  <a:lnTo>
                    <a:pt x="936" y="193"/>
                  </a:lnTo>
                  <a:lnTo>
                    <a:pt x="937" y="193"/>
                  </a:lnTo>
                  <a:lnTo>
                    <a:pt x="945" y="197"/>
                  </a:lnTo>
                  <a:lnTo>
                    <a:pt x="954" y="200"/>
                  </a:lnTo>
                  <a:lnTo>
                    <a:pt x="962" y="204"/>
                  </a:lnTo>
                  <a:lnTo>
                    <a:pt x="970" y="207"/>
                  </a:lnTo>
                  <a:lnTo>
                    <a:pt x="972" y="208"/>
                  </a:lnTo>
                  <a:lnTo>
                    <a:pt x="974" y="209"/>
                  </a:lnTo>
                  <a:lnTo>
                    <a:pt x="975" y="211"/>
                  </a:lnTo>
                  <a:lnTo>
                    <a:pt x="978" y="213"/>
                  </a:lnTo>
                  <a:lnTo>
                    <a:pt x="979" y="219"/>
                  </a:lnTo>
                  <a:lnTo>
                    <a:pt x="980" y="220"/>
                  </a:lnTo>
                  <a:lnTo>
                    <a:pt x="981" y="222"/>
                  </a:lnTo>
                  <a:lnTo>
                    <a:pt x="981" y="226"/>
                  </a:lnTo>
                  <a:lnTo>
                    <a:pt x="981" y="228"/>
                  </a:lnTo>
                  <a:lnTo>
                    <a:pt x="980" y="230"/>
                  </a:lnTo>
                  <a:lnTo>
                    <a:pt x="980" y="231"/>
                  </a:lnTo>
                  <a:lnTo>
                    <a:pt x="979" y="232"/>
                  </a:lnTo>
                  <a:lnTo>
                    <a:pt x="978" y="234"/>
                  </a:lnTo>
                  <a:lnTo>
                    <a:pt x="978" y="237"/>
                  </a:lnTo>
                  <a:lnTo>
                    <a:pt x="976" y="239"/>
                  </a:lnTo>
                  <a:lnTo>
                    <a:pt x="974" y="242"/>
                  </a:lnTo>
                  <a:lnTo>
                    <a:pt x="972" y="244"/>
                  </a:lnTo>
                  <a:lnTo>
                    <a:pt x="969" y="245"/>
                  </a:lnTo>
                  <a:lnTo>
                    <a:pt x="965" y="246"/>
                  </a:lnTo>
                  <a:lnTo>
                    <a:pt x="962" y="247"/>
                  </a:lnTo>
                  <a:lnTo>
                    <a:pt x="958" y="247"/>
                  </a:lnTo>
                  <a:lnTo>
                    <a:pt x="957" y="245"/>
                  </a:lnTo>
                  <a:lnTo>
                    <a:pt x="957" y="243"/>
                  </a:lnTo>
                  <a:lnTo>
                    <a:pt x="956" y="240"/>
                  </a:lnTo>
                  <a:lnTo>
                    <a:pt x="954" y="239"/>
                  </a:lnTo>
                  <a:lnTo>
                    <a:pt x="953" y="239"/>
                  </a:lnTo>
                  <a:lnTo>
                    <a:pt x="953" y="238"/>
                  </a:lnTo>
                  <a:lnTo>
                    <a:pt x="952" y="238"/>
                  </a:lnTo>
                  <a:lnTo>
                    <a:pt x="949" y="239"/>
                  </a:lnTo>
                  <a:lnTo>
                    <a:pt x="949" y="240"/>
                  </a:lnTo>
                  <a:lnTo>
                    <a:pt x="951" y="242"/>
                  </a:lnTo>
                  <a:lnTo>
                    <a:pt x="953" y="243"/>
                  </a:lnTo>
                  <a:lnTo>
                    <a:pt x="954" y="245"/>
                  </a:lnTo>
                  <a:lnTo>
                    <a:pt x="955" y="247"/>
                  </a:lnTo>
                  <a:lnTo>
                    <a:pt x="955" y="248"/>
                  </a:lnTo>
                  <a:lnTo>
                    <a:pt x="947" y="251"/>
                  </a:lnTo>
                  <a:lnTo>
                    <a:pt x="943" y="271"/>
                  </a:lnTo>
                  <a:lnTo>
                    <a:pt x="936" y="292"/>
                  </a:lnTo>
                  <a:lnTo>
                    <a:pt x="929" y="310"/>
                  </a:lnTo>
                  <a:lnTo>
                    <a:pt x="921" y="330"/>
                  </a:lnTo>
                  <a:lnTo>
                    <a:pt x="912" y="347"/>
                  </a:lnTo>
                  <a:lnTo>
                    <a:pt x="902" y="364"/>
                  </a:lnTo>
                  <a:lnTo>
                    <a:pt x="892" y="380"/>
                  </a:lnTo>
                  <a:lnTo>
                    <a:pt x="881" y="395"/>
                  </a:lnTo>
                  <a:lnTo>
                    <a:pt x="872" y="406"/>
                  </a:lnTo>
                  <a:lnTo>
                    <a:pt x="863" y="416"/>
                  </a:lnTo>
                  <a:lnTo>
                    <a:pt x="854" y="426"/>
                  </a:lnTo>
                  <a:lnTo>
                    <a:pt x="845" y="435"/>
                  </a:lnTo>
                  <a:lnTo>
                    <a:pt x="835" y="445"/>
                  </a:lnTo>
                  <a:lnTo>
                    <a:pt x="825" y="451"/>
                  </a:lnTo>
                  <a:lnTo>
                    <a:pt x="814" y="459"/>
                  </a:lnTo>
                  <a:lnTo>
                    <a:pt x="802" y="465"/>
                  </a:lnTo>
                  <a:lnTo>
                    <a:pt x="795" y="469"/>
                  </a:lnTo>
                  <a:lnTo>
                    <a:pt x="787" y="472"/>
                  </a:lnTo>
                  <a:lnTo>
                    <a:pt x="779" y="476"/>
                  </a:lnTo>
                  <a:lnTo>
                    <a:pt x="770" y="478"/>
                  </a:lnTo>
                  <a:lnTo>
                    <a:pt x="743" y="484"/>
                  </a:lnTo>
                  <a:lnTo>
                    <a:pt x="738" y="484"/>
                  </a:lnTo>
                  <a:lnTo>
                    <a:pt x="735" y="484"/>
                  </a:lnTo>
                  <a:lnTo>
                    <a:pt x="731" y="484"/>
                  </a:lnTo>
                  <a:lnTo>
                    <a:pt x="726" y="484"/>
                  </a:lnTo>
                  <a:lnTo>
                    <a:pt x="725" y="484"/>
                  </a:lnTo>
                  <a:lnTo>
                    <a:pt x="723" y="484"/>
                  </a:lnTo>
                  <a:lnTo>
                    <a:pt x="722" y="484"/>
                  </a:lnTo>
                  <a:lnTo>
                    <a:pt x="720" y="484"/>
                  </a:lnTo>
                  <a:lnTo>
                    <a:pt x="698" y="481"/>
                  </a:lnTo>
                  <a:lnTo>
                    <a:pt x="674" y="478"/>
                  </a:lnTo>
                  <a:lnTo>
                    <a:pt x="652" y="472"/>
                  </a:lnTo>
                  <a:lnTo>
                    <a:pt x="631" y="466"/>
                  </a:lnTo>
                  <a:lnTo>
                    <a:pt x="610" y="457"/>
                  </a:lnTo>
                  <a:lnTo>
                    <a:pt x="590" y="447"/>
                  </a:lnTo>
                  <a:lnTo>
                    <a:pt x="573" y="433"/>
                  </a:lnTo>
                  <a:lnTo>
                    <a:pt x="558" y="418"/>
                  </a:lnTo>
                  <a:lnTo>
                    <a:pt x="553" y="412"/>
                  </a:lnTo>
                  <a:lnTo>
                    <a:pt x="549" y="407"/>
                  </a:lnTo>
                  <a:lnTo>
                    <a:pt x="544" y="400"/>
                  </a:lnTo>
                  <a:lnTo>
                    <a:pt x="541" y="394"/>
                  </a:lnTo>
                  <a:lnTo>
                    <a:pt x="531" y="370"/>
                  </a:lnTo>
                  <a:lnTo>
                    <a:pt x="526" y="345"/>
                  </a:lnTo>
                  <a:lnTo>
                    <a:pt x="524" y="318"/>
                  </a:lnTo>
                  <a:lnTo>
                    <a:pt x="523" y="292"/>
                  </a:lnTo>
                  <a:lnTo>
                    <a:pt x="524" y="291"/>
                  </a:lnTo>
                  <a:lnTo>
                    <a:pt x="524" y="290"/>
                  </a:lnTo>
                  <a:lnTo>
                    <a:pt x="524" y="289"/>
                  </a:lnTo>
                  <a:lnTo>
                    <a:pt x="523" y="287"/>
                  </a:lnTo>
                  <a:lnTo>
                    <a:pt x="518" y="286"/>
                  </a:lnTo>
                  <a:lnTo>
                    <a:pt x="515" y="284"/>
                  </a:lnTo>
                  <a:lnTo>
                    <a:pt x="512" y="282"/>
                  </a:lnTo>
                  <a:lnTo>
                    <a:pt x="508" y="278"/>
                  </a:lnTo>
                  <a:lnTo>
                    <a:pt x="504" y="269"/>
                  </a:lnTo>
                  <a:lnTo>
                    <a:pt x="500" y="260"/>
                  </a:lnTo>
                  <a:lnTo>
                    <a:pt x="498" y="250"/>
                  </a:lnTo>
                  <a:lnTo>
                    <a:pt x="496" y="239"/>
                  </a:lnTo>
                  <a:lnTo>
                    <a:pt x="496" y="238"/>
                  </a:lnTo>
                  <a:lnTo>
                    <a:pt x="495" y="238"/>
                  </a:lnTo>
                  <a:lnTo>
                    <a:pt x="487" y="244"/>
                  </a:lnTo>
                  <a:lnTo>
                    <a:pt x="479" y="250"/>
                  </a:lnTo>
                  <a:lnTo>
                    <a:pt x="472" y="256"/>
                  </a:lnTo>
                  <a:lnTo>
                    <a:pt x="467" y="265"/>
                  </a:lnTo>
                  <a:lnTo>
                    <a:pt x="461" y="273"/>
                  </a:lnTo>
                  <a:lnTo>
                    <a:pt x="456" y="281"/>
                  </a:lnTo>
                  <a:lnTo>
                    <a:pt x="451" y="289"/>
                  </a:lnTo>
                  <a:lnTo>
                    <a:pt x="447" y="297"/>
                  </a:lnTo>
                  <a:lnTo>
                    <a:pt x="448" y="302"/>
                  </a:lnTo>
                  <a:lnTo>
                    <a:pt x="450" y="307"/>
                  </a:lnTo>
                  <a:lnTo>
                    <a:pt x="451" y="313"/>
                  </a:lnTo>
                  <a:lnTo>
                    <a:pt x="451" y="318"/>
                  </a:lnTo>
                  <a:lnTo>
                    <a:pt x="450" y="320"/>
                  </a:lnTo>
                  <a:lnTo>
                    <a:pt x="449" y="320"/>
                  </a:lnTo>
                  <a:lnTo>
                    <a:pt x="448" y="321"/>
                  </a:lnTo>
                  <a:lnTo>
                    <a:pt x="447" y="322"/>
                  </a:lnTo>
                  <a:lnTo>
                    <a:pt x="445" y="323"/>
                  </a:lnTo>
                  <a:lnTo>
                    <a:pt x="443" y="323"/>
                  </a:lnTo>
                  <a:lnTo>
                    <a:pt x="442" y="323"/>
                  </a:lnTo>
                  <a:lnTo>
                    <a:pt x="440" y="324"/>
                  </a:lnTo>
                  <a:lnTo>
                    <a:pt x="439" y="324"/>
                  </a:lnTo>
                  <a:lnTo>
                    <a:pt x="436" y="324"/>
                  </a:lnTo>
                  <a:lnTo>
                    <a:pt x="433" y="324"/>
                  </a:lnTo>
                  <a:lnTo>
                    <a:pt x="428" y="323"/>
                  </a:lnTo>
                  <a:lnTo>
                    <a:pt x="422" y="321"/>
                  </a:lnTo>
                  <a:lnTo>
                    <a:pt x="420" y="317"/>
                  </a:lnTo>
                  <a:lnTo>
                    <a:pt x="416" y="315"/>
                  </a:lnTo>
                  <a:lnTo>
                    <a:pt x="413" y="312"/>
                  </a:lnTo>
                  <a:lnTo>
                    <a:pt x="411" y="308"/>
                  </a:lnTo>
                  <a:lnTo>
                    <a:pt x="407" y="303"/>
                  </a:lnTo>
                  <a:lnTo>
                    <a:pt x="405" y="299"/>
                  </a:lnTo>
                  <a:lnTo>
                    <a:pt x="403" y="294"/>
                  </a:lnTo>
                  <a:lnTo>
                    <a:pt x="397" y="268"/>
                  </a:lnTo>
                  <a:lnTo>
                    <a:pt x="397" y="269"/>
                  </a:lnTo>
                  <a:lnTo>
                    <a:pt x="396" y="270"/>
                  </a:lnTo>
                  <a:lnTo>
                    <a:pt x="395" y="273"/>
                  </a:lnTo>
                  <a:lnTo>
                    <a:pt x="394" y="274"/>
                  </a:lnTo>
                  <a:lnTo>
                    <a:pt x="390" y="282"/>
                  </a:lnTo>
                  <a:lnTo>
                    <a:pt x="387" y="291"/>
                  </a:lnTo>
                  <a:lnTo>
                    <a:pt x="383" y="299"/>
                  </a:lnTo>
                  <a:lnTo>
                    <a:pt x="379" y="307"/>
                  </a:lnTo>
                  <a:lnTo>
                    <a:pt x="375" y="315"/>
                  </a:lnTo>
                  <a:lnTo>
                    <a:pt x="370" y="322"/>
                  </a:lnTo>
                  <a:lnTo>
                    <a:pt x="366" y="330"/>
                  </a:lnTo>
                  <a:lnTo>
                    <a:pt x="360" y="337"/>
                  </a:lnTo>
                  <a:lnTo>
                    <a:pt x="355" y="345"/>
                  </a:lnTo>
                  <a:lnTo>
                    <a:pt x="349" y="352"/>
                  </a:lnTo>
                  <a:lnTo>
                    <a:pt x="342" y="357"/>
                  </a:lnTo>
                  <a:lnTo>
                    <a:pt x="337" y="363"/>
                  </a:lnTo>
                  <a:lnTo>
                    <a:pt x="329" y="368"/>
                  </a:lnTo>
                  <a:lnTo>
                    <a:pt x="322" y="372"/>
                  </a:lnTo>
                  <a:lnTo>
                    <a:pt x="314" y="376"/>
                  </a:lnTo>
                  <a:lnTo>
                    <a:pt x="305" y="379"/>
                  </a:lnTo>
                  <a:lnTo>
                    <a:pt x="301" y="380"/>
                  </a:lnTo>
                  <a:lnTo>
                    <a:pt x="295" y="380"/>
                  </a:lnTo>
                  <a:lnTo>
                    <a:pt x="291" y="381"/>
                  </a:lnTo>
                  <a:lnTo>
                    <a:pt x="286" y="383"/>
                  </a:lnTo>
                  <a:lnTo>
                    <a:pt x="282" y="384"/>
                  </a:lnTo>
                  <a:lnTo>
                    <a:pt x="277" y="384"/>
                  </a:lnTo>
                  <a:lnTo>
                    <a:pt x="273" y="385"/>
                  </a:lnTo>
                  <a:lnTo>
                    <a:pt x="268" y="385"/>
                  </a:lnTo>
                  <a:lnTo>
                    <a:pt x="267" y="385"/>
                  </a:lnTo>
                  <a:lnTo>
                    <a:pt x="258" y="385"/>
                  </a:lnTo>
                  <a:lnTo>
                    <a:pt x="249" y="385"/>
                  </a:lnTo>
                  <a:lnTo>
                    <a:pt x="241" y="384"/>
                  </a:lnTo>
                  <a:lnTo>
                    <a:pt x="232" y="383"/>
                  </a:lnTo>
                  <a:lnTo>
                    <a:pt x="223" y="383"/>
                  </a:lnTo>
                  <a:lnTo>
                    <a:pt x="214" y="381"/>
                  </a:lnTo>
                  <a:lnTo>
                    <a:pt x="205" y="379"/>
                  </a:lnTo>
                  <a:lnTo>
                    <a:pt x="196" y="378"/>
                  </a:lnTo>
                  <a:lnTo>
                    <a:pt x="193" y="377"/>
                  </a:lnTo>
                  <a:lnTo>
                    <a:pt x="190" y="376"/>
                  </a:lnTo>
                  <a:lnTo>
                    <a:pt x="186" y="376"/>
                  </a:lnTo>
                  <a:lnTo>
                    <a:pt x="184" y="375"/>
                  </a:lnTo>
                  <a:lnTo>
                    <a:pt x="179" y="373"/>
                  </a:lnTo>
                  <a:lnTo>
                    <a:pt x="175" y="372"/>
                  </a:lnTo>
                  <a:lnTo>
                    <a:pt x="170" y="371"/>
                  </a:lnTo>
                  <a:lnTo>
                    <a:pt x="166" y="369"/>
                  </a:lnTo>
                  <a:lnTo>
                    <a:pt x="161" y="368"/>
                  </a:lnTo>
                  <a:lnTo>
                    <a:pt x="157" y="367"/>
                  </a:lnTo>
                  <a:lnTo>
                    <a:pt x="153" y="364"/>
                  </a:lnTo>
                  <a:lnTo>
                    <a:pt x="148" y="363"/>
                  </a:lnTo>
                  <a:lnTo>
                    <a:pt x="146" y="362"/>
                  </a:lnTo>
                  <a:lnTo>
                    <a:pt x="145" y="361"/>
                  </a:lnTo>
                  <a:lnTo>
                    <a:pt x="142" y="361"/>
                  </a:lnTo>
                  <a:lnTo>
                    <a:pt x="141" y="360"/>
                  </a:lnTo>
                  <a:lnTo>
                    <a:pt x="136" y="357"/>
                  </a:lnTo>
                  <a:lnTo>
                    <a:pt x="130" y="355"/>
                  </a:lnTo>
                  <a:lnTo>
                    <a:pt x="126" y="353"/>
                  </a:lnTo>
                  <a:lnTo>
                    <a:pt x="120" y="349"/>
                  </a:lnTo>
                  <a:lnTo>
                    <a:pt x="115" y="346"/>
                  </a:lnTo>
                  <a:lnTo>
                    <a:pt x="110" y="342"/>
                  </a:lnTo>
                  <a:lnTo>
                    <a:pt x="105" y="339"/>
                  </a:lnTo>
                  <a:lnTo>
                    <a:pt x="101" y="336"/>
                  </a:lnTo>
                  <a:lnTo>
                    <a:pt x="96" y="332"/>
                  </a:lnTo>
                  <a:lnTo>
                    <a:pt x="92" y="328"/>
                  </a:lnTo>
                  <a:lnTo>
                    <a:pt x="87" y="323"/>
                  </a:lnTo>
                  <a:lnTo>
                    <a:pt x="83" y="320"/>
                  </a:lnTo>
                  <a:lnTo>
                    <a:pt x="77" y="313"/>
                  </a:lnTo>
                  <a:lnTo>
                    <a:pt x="74" y="307"/>
                  </a:lnTo>
                  <a:lnTo>
                    <a:pt x="69" y="300"/>
                  </a:lnTo>
                  <a:lnTo>
                    <a:pt x="65" y="294"/>
                  </a:lnTo>
                  <a:lnTo>
                    <a:pt x="60" y="286"/>
                  </a:lnTo>
                  <a:lnTo>
                    <a:pt x="57" y="278"/>
                  </a:lnTo>
                  <a:lnTo>
                    <a:pt x="53" y="269"/>
                  </a:lnTo>
                  <a:lnTo>
                    <a:pt x="48" y="261"/>
                  </a:lnTo>
                  <a:lnTo>
                    <a:pt x="44" y="251"/>
                  </a:lnTo>
                  <a:lnTo>
                    <a:pt x="39" y="239"/>
                  </a:lnTo>
                  <a:lnTo>
                    <a:pt x="36" y="228"/>
                  </a:lnTo>
                  <a:lnTo>
                    <a:pt x="32" y="216"/>
                  </a:lnTo>
                  <a:lnTo>
                    <a:pt x="29" y="206"/>
                  </a:lnTo>
                  <a:lnTo>
                    <a:pt x="27" y="196"/>
                  </a:lnTo>
                  <a:lnTo>
                    <a:pt x="25" y="187"/>
                  </a:lnTo>
                  <a:lnTo>
                    <a:pt x="22" y="176"/>
                  </a:lnTo>
                  <a:lnTo>
                    <a:pt x="19" y="158"/>
                  </a:lnTo>
                  <a:lnTo>
                    <a:pt x="18" y="141"/>
                  </a:lnTo>
                  <a:lnTo>
                    <a:pt x="17" y="122"/>
                  </a:lnTo>
                  <a:lnTo>
                    <a:pt x="16" y="104"/>
                  </a:lnTo>
                  <a:lnTo>
                    <a:pt x="16" y="95"/>
                  </a:lnTo>
                  <a:lnTo>
                    <a:pt x="17" y="84"/>
                  </a:lnTo>
                  <a:lnTo>
                    <a:pt x="19" y="75"/>
                  </a:lnTo>
                  <a:lnTo>
                    <a:pt x="21" y="66"/>
                  </a:lnTo>
                  <a:lnTo>
                    <a:pt x="12" y="58"/>
                  </a:lnTo>
                  <a:lnTo>
                    <a:pt x="12" y="56"/>
                  </a:lnTo>
                  <a:lnTo>
                    <a:pt x="20" y="53"/>
                  </a:lnTo>
                  <a:lnTo>
                    <a:pt x="17" y="53"/>
                  </a:lnTo>
                  <a:lnTo>
                    <a:pt x="12" y="55"/>
                  </a:lnTo>
                  <a:lnTo>
                    <a:pt x="8" y="55"/>
                  </a:lnTo>
                  <a:lnTo>
                    <a:pt x="4" y="52"/>
                  </a:lnTo>
                  <a:lnTo>
                    <a:pt x="3" y="50"/>
                  </a:lnTo>
                  <a:lnTo>
                    <a:pt x="2" y="47"/>
                  </a:lnTo>
                  <a:lnTo>
                    <a:pt x="2" y="44"/>
                  </a:lnTo>
                  <a:lnTo>
                    <a:pt x="2" y="41"/>
                  </a:lnTo>
                  <a:lnTo>
                    <a:pt x="1" y="40"/>
                  </a:lnTo>
                  <a:lnTo>
                    <a:pt x="0" y="37"/>
                  </a:lnTo>
                  <a:lnTo>
                    <a:pt x="0" y="35"/>
                  </a:lnTo>
                  <a:lnTo>
                    <a:pt x="0" y="33"/>
                  </a:lnTo>
                  <a:lnTo>
                    <a:pt x="2" y="31"/>
                  </a:lnTo>
                  <a:lnTo>
                    <a:pt x="4" y="28"/>
                  </a:lnTo>
                  <a:lnTo>
                    <a:pt x="5" y="27"/>
                  </a:lnTo>
                  <a:lnTo>
                    <a:pt x="8" y="26"/>
                  </a:lnTo>
                  <a:lnTo>
                    <a:pt x="10" y="23"/>
                  </a:lnTo>
                  <a:lnTo>
                    <a:pt x="13" y="20"/>
                  </a:lnTo>
                  <a:lnTo>
                    <a:pt x="17" y="19"/>
                  </a:lnTo>
                  <a:lnTo>
                    <a:pt x="21" y="19"/>
                  </a:lnTo>
                  <a:lnTo>
                    <a:pt x="29" y="18"/>
                  </a:lnTo>
                  <a:lnTo>
                    <a:pt x="38" y="17"/>
                  </a:lnTo>
                  <a:lnTo>
                    <a:pt x="46" y="18"/>
                  </a:lnTo>
                  <a:lnTo>
                    <a:pt x="54" y="19"/>
                  </a:lnTo>
                  <a:lnTo>
                    <a:pt x="58" y="17"/>
                  </a:lnTo>
                  <a:lnTo>
                    <a:pt x="63" y="14"/>
                  </a:lnTo>
                  <a:lnTo>
                    <a:pt x="68" y="12"/>
                  </a:lnTo>
                  <a:lnTo>
                    <a:pt x="73" y="11"/>
                  </a:lnTo>
                  <a:lnTo>
                    <a:pt x="78" y="10"/>
                  </a:lnTo>
                  <a:lnTo>
                    <a:pt x="84" y="8"/>
                  </a:lnTo>
                  <a:lnTo>
                    <a:pt x="89" y="6"/>
                  </a:lnTo>
                  <a:lnTo>
                    <a:pt x="94" y="5"/>
                  </a:lnTo>
                  <a:lnTo>
                    <a:pt x="100" y="4"/>
                  </a:lnTo>
                  <a:lnTo>
                    <a:pt x="104" y="3"/>
                  </a:lnTo>
                  <a:lnTo>
                    <a:pt x="110" y="2"/>
                  </a:lnTo>
                  <a:lnTo>
                    <a:pt x="114" y="1"/>
                  </a:lnTo>
                  <a:lnTo>
                    <a:pt x="120" y="1"/>
                  </a:lnTo>
                  <a:lnTo>
                    <a:pt x="124" y="0"/>
                  </a:lnTo>
                  <a:lnTo>
                    <a:pt x="130" y="0"/>
                  </a:lnTo>
                  <a:lnTo>
                    <a:pt x="135"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8" name="Freeform 45"/>
            <p:cNvSpPr>
              <a:spLocks/>
            </p:cNvSpPr>
            <p:nvPr/>
          </p:nvSpPr>
          <p:spPr bwMode="auto">
            <a:xfrm>
              <a:off x="2877" y="3542"/>
              <a:ext cx="11" cy="7"/>
            </a:xfrm>
            <a:custGeom>
              <a:avLst/>
              <a:gdLst>
                <a:gd name="T0" fmla="*/ 3 w 45"/>
                <a:gd name="T1" fmla="*/ 0 h 26"/>
                <a:gd name="T2" fmla="*/ 2 w 45"/>
                <a:gd name="T3" fmla="*/ 1 h 26"/>
                <a:gd name="T4" fmla="*/ 2 w 45"/>
                <a:gd name="T5" fmla="*/ 2 h 26"/>
                <a:gd name="T6" fmla="*/ 2 w 45"/>
                <a:gd name="T7" fmla="*/ 2 h 26"/>
                <a:gd name="T8" fmla="*/ 2 w 45"/>
                <a:gd name="T9" fmla="*/ 2 h 26"/>
                <a:gd name="T10" fmla="*/ 0 w 45"/>
                <a:gd name="T11" fmla="*/ 2 h 26"/>
                <a:gd name="T12" fmla="*/ 0 w 45"/>
                <a:gd name="T13" fmla="*/ 2 h 26"/>
                <a:gd name="T14" fmla="*/ 0 w 45"/>
                <a:gd name="T15" fmla="*/ 2 h 26"/>
                <a:gd name="T16" fmla="*/ 0 w 45"/>
                <a:gd name="T17" fmla="*/ 2 h 26"/>
                <a:gd name="T18" fmla="*/ 0 w 45"/>
                <a:gd name="T19" fmla="*/ 1 h 26"/>
                <a:gd name="T20" fmla="*/ 1 w 45"/>
                <a:gd name="T21" fmla="*/ 1 h 26"/>
                <a:gd name="T22" fmla="*/ 2 w 45"/>
                <a:gd name="T23" fmla="*/ 1 h 26"/>
                <a:gd name="T24" fmla="*/ 2 w 45"/>
                <a:gd name="T25" fmla="*/ 1 h 26"/>
                <a:gd name="T26" fmla="*/ 2 w 45"/>
                <a:gd name="T27" fmla="*/ 1 h 26"/>
                <a:gd name="T28" fmla="*/ 1 w 45"/>
                <a:gd name="T29" fmla="*/ 1 h 26"/>
                <a:gd name="T30" fmla="*/ 1 w 45"/>
                <a:gd name="T31" fmla="*/ 1 h 26"/>
                <a:gd name="T32" fmla="*/ 0 w 45"/>
                <a:gd name="T33" fmla="*/ 1 h 26"/>
                <a:gd name="T34" fmla="*/ 0 w 45"/>
                <a:gd name="T35" fmla="*/ 1 h 26"/>
                <a:gd name="T36" fmla="*/ 0 w 45"/>
                <a:gd name="T37" fmla="*/ 1 h 26"/>
                <a:gd name="T38" fmla="*/ 0 w 45"/>
                <a:gd name="T39" fmla="*/ 1 h 26"/>
                <a:gd name="T40" fmla="*/ 0 w 45"/>
                <a:gd name="T41" fmla="*/ 1 h 26"/>
                <a:gd name="T42" fmla="*/ 0 w 45"/>
                <a:gd name="T43" fmla="*/ 1 h 26"/>
                <a:gd name="T44" fmla="*/ 1 w 45"/>
                <a:gd name="T45" fmla="*/ 1 h 26"/>
                <a:gd name="T46" fmla="*/ 2 w 45"/>
                <a:gd name="T47" fmla="*/ 1 h 26"/>
                <a:gd name="T48" fmla="*/ 2 w 45"/>
                <a:gd name="T49" fmla="*/ 1 h 26"/>
                <a:gd name="T50" fmla="*/ 2 w 45"/>
                <a:gd name="T51" fmla="*/ 1 h 26"/>
                <a:gd name="T52" fmla="*/ 2 w 45"/>
                <a:gd name="T53" fmla="*/ 1 h 26"/>
                <a:gd name="T54" fmla="*/ 2 w 45"/>
                <a:gd name="T55" fmla="*/ 1 h 26"/>
                <a:gd name="T56" fmla="*/ 1 w 45"/>
                <a:gd name="T57" fmla="*/ 1 h 26"/>
                <a:gd name="T58" fmla="*/ 0 w 45"/>
                <a:gd name="T59" fmla="*/ 1 h 26"/>
                <a:gd name="T60" fmla="*/ 0 w 45"/>
                <a:gd name="T61" fmla="*/ 1 h 26"/>
                <a:gd name="T62" fmla="*/ 1 w 45"/>
                <a:gd name="T63" fmla="*/ 0 h 26"/>
                <a:gd name="T64" fmla="*/ 2 w 45"/>
                <a:gd name="T65" fmla="*/ 0 h 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
                <a:gd name="T100" fmla="*/ 0 h 26"/>
                <a:gd name="T101" fmla="*/ 45 w 45"/>
                <a:gd name="T102" fmla="*/ 26 h 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 h="26">
                  <a:moveTo>
                    <a:pt x="34" y="0"/>
                  </a:moveTo>
                  <a:lnTo>
                    <a:pt x="45" y="0"/>
                  </a:lnTo>
                  <a:lnTo>
                    <a:pt x="41" y="6"/>
                  </a:lnTo>
                  <a:lnTo>
                    <a:pt x="36" y="13"/>
                  </a:lnTo>
                  <a:lnTo>
                    <a:pt x="33" y="20"/>
                  </a:lnTo>
                  <a:lnTo>
                    <a:pt x="29" y="26"/>
                  </a:lnTo>
                  <a:lnTo>
                    <a:pt x="28" y="26"/>
                  </a:lnTo>
                  <a:lnTo>
                    <a:pt x="28" y="25"/>
                  </a:lnTo>
                  <a:lnTo>
                    <a:pt x="27" y="25"/>
                  </a:lnTo>
                  <a:lnTo>
                    <a:pt x="3" y="25"/>
                  </a:lnTo>
                  <a:lnTo>
                    <a:pt x="2" y="25"/>
                  </a:lnTo>
                  <a:lnTo>
                    <a:pt x="2" y="24"/>
                  </a:lnTo>
                  <a:lnTo>
                    <a:pt x="2" y="23"/>
                  </a:lnTo>
                  <a:lnTo>
                    <a:pt x="3" y="23"/>
                  </a:lnTo>
                  <a:lnTo>
                    <a:pt x="3" y="22"/>
                  </a:lnTo>
                  <a:lnTo>
                    <a:pt x="10" y="20"/>
                  </a:lnTo>
                  <a:lnTo>
                    <a:pt x="18" y="17"/>
                  </a:lnTo>
                  <a:lnTo>
                    <a:pt x="26" y="16"/>
                  </a:lnTo>
                  <a:lnTo>
                    <a:pt x="33" y="15"/>
                  </a:lnTo>
                  <a:lnTo>
                    <a:pt x="34" y="15"/>
                  </a:lnTo>
                  <a:lnTo>
                    <a:pt x="34" y="14"/>
                  </a:lnTo>
                  <a:lnTo>
                    <a:pt x="30" y="13"/>
                  </a:lnTo>
                  <a:lnTo>
                    <a:pt x="26" y="13"/>
                  </a:lnTo>
                  <a:lnTo>
                    <a:pt x="21" y="13"/>
                  </a:lnTo>
                  <a:lnTo>
                    <a:pt x="17" y="13"/>
                  </a:lnTo>
                  <a:lnTo>
                    <a:pt x="14" y="13"/>
                  </a:lnTo>
                  <a:lnTo>
                    <a:pt x="9" y="14"/>
                  </a:lnTo>
                  <a:lnTo>
                    <a:pt x="5" y="15"/>
                  </a:lnTo>
                  <a:lnTo>
                    <a:pt x="0" y="15"/>
                  </a:lnTo>
                  <a:lnTo>
                    <a:pt x="0" y="14"/>
                  </a:lnTo>
                  <a:lnTo>
                    <a:pt x="6" y="10"/>
                  </a:lnTo>
                  <a:lnTo>
                    <a:pt x="12" y="9"/>
                  </a:lnTo>
                  <a:lnTo>
                    <a:pt x="18" y="9"/>
                  </a:lnTo>
                  <a:lnTo>
                    <a:pt x="25" y="9"/>
                  </a:lnTo>
                  <a:lnTo>
                    <a:pt x="27" y="9"/>
                  </a:lnTo>
                  <a:lnTo>
                    <a:pt x="30" y="9"/>
                  </a:lnTo>
                  <a:lnTo>
                    <a:pt x="33" y="9"/>
                  </a:lnTo>
                  <a:lnTo>
                    <a:pt x="35" y="9"/>
                  </a:lnTo>
                  <a:lnTo>
                    <a:pt x="35" y="8"/>
                  </a:lnTo>
                  <a:lnTo>
                    <a:pt x="29" y="7"/>
                  </a:lnTo>
                  <a:lnTo>
                    <a:pt x="23" y="7"/>
                  </a:lnTo>
                  <a:lnTo>
                    <a:pt x="16" y="7"/>
                  </a:lnTo>
                  <a:lnTo>
                    <a:pt x="9" y="7"/>
                  </a:lnTo>
                  <a:lnTo>
                    <a:pt x="15" y="4"/>
                  </a:lnTo>
                  <a:lnTo>
                    <a:pt x="20" y="1"/>
                  </a:lnTo>
                  <a:lnTo>
                    <a:pt x="27" y="1"/>
                  </a:lnTo>
                  <a:lnTo>
                    <a:pt x="3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49" name="Freeform 46"/>
            <p:cNvSpPr>
              <a:spLocks/>
            </p:cNvSpPr>
            <p:nvPr/>
          </p:nvSpPr>
          <p:spPr bwMode="auto">
            <a:xfrm>
              <a:off x="2885" y="3543"/>
              <a:ext cx="4" cy="7"/>
            </a:xfrm>
            <a:custGeom>
              <a:avLst/>
              <a:gdLst>
                <a:gd name="T0" fmla="*/ 1 w 19"/>
                <a:gd name="T1" fmla="*/ 0 h 31"/>
                <a:gd name="T2" fmla="*/ 1 w 19"/>
                <a:gd name="T3" fmla="*/ 0 h 31"/>
                <a:gd name="T4" fmla="*/ 1 w 19"/>
                <a:gd name="T5" fmla="*/ 0 h 31"/>
                <a:gd name="T6" fmla="*/ 1 w 19"/>
                <a:gd name="T7" fmla="*/ 0 h 31"/>
                <a:gd name="T8" fmla="*/ 1 w 19"/>
                <a:gd name="T9" fmla="*/ 0 h 31"/>
                <a:gd name="T10" fmla="*/ 1 w 19"/>
                <a:gd name="T11" fmla="*/ 0 h 31"/>
                <a:gd name="T12" fmla="*/ 1 w 19"/>
                <a:gd name="T13" fmla="*/ 0 h 31"/>
                <a:gd name="T14" fmla="*/ 1 w 19"/>
                <a:gd name="T15" fmla="*/ 0 h 31"/>
                <a:gd name="T16" fmla="*/ 1 w 19"/>
                <a:gd name="T17" fmla="*/ 0 h 31"/>
                <a:gd name="T18" fmla="*/ 1 w 19"/>
                <a:gd name="T19" fmla="*/ 0 h 31"/>
                <a:gd name="T20" fmla="*/ 0 w 19"/>
                <a:gd name="T21" fmla="*/ 2 h 31"/>
                <a:gd name="T22" fmla="*/ 0 w 19"/>
                <a:gd name="T23" fmla="*/ 2 h 31"/>
                <a:gd name="T24" fmla="*/ 0 w 19"/>
                <a:gd name="T25" fmla="*/ 1 h 31"/>
                <a:gd name="T26" fmla="*/ 0 w 19"/>
                <a:gd name="T27" fmla="*/ 1 h 31"/>
                <a:gd name="T28" fmla="*/ 0 w 19"/>
                <a:gd name="T29" fmla="*/ 1 h 31"/>
                <a:gd name="T30" fmla="*/ 0 w 19"/>
                <a:gd name="T31" fmla="*/ 1 h 31"/>
                <a:gd name="T32" fmla="*/ 0 w 19"/>
                <a:gd name="T33" fmla="*/ 1 h 31"/>
                <a:gd name="T34" fmla="*/ 1 w 19"/>
                <a:gd name="T35" fmla="*/ 0 h 31"/>
                <a:gd name="T36" fmla="*/ 1 w 19"/>
                <a:gd name="T37" fmla="*/ 0 h 3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31"/>
                <a:gd name="T59" fmla="*/ 19 w 19"/>
                <a:gd name="T60" fmla="*/ 31 h 3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31">
                  <a:moveTo>
                    <a:pt x="17" y="0"/>
                  </a:moveTo>
                  <a:lnTo>
                    <a:pt x="17" y="0"/>
                  </a:lnTo>
                  <a:lnTo>
                    <a:pt x="18" y="0"/>
                  </a:lnTo>
                  <a:lnTo>
                    <a:pt x="19" y="2"/>
                  </a:lnTo>
                  <a:lnTo>
                    <a:pt x="19" y="3"/>
                  </a:lnTo>
                  <a:lnTo>
                    <a:pt x="19" y="4"/>
                  </a:lnTo>
                  <a:lnTo>
                    <a:pt x="19" y="5"/>
                  </a:lnTo>
                  <a:lnTo>
                    <a:pt x="16" y="11"/>
                  </a:lnTo>
                  <a:lnTo>
                    <a:pt x="2" y="31"/>
                  </a:lnTo>
                  <a:lnTo>
                    <a:pt x="0" y="30"/>
                  </a:lnTo>
                  <a:lnTo>
                    <a:pt x="0" y="28"/>
                  </a:lnTo>
                  <a:lnTo>
                    <a:pt x="0" y="27"/>
                  </a:lnTo>
                  <a:lnTo>
                    <a:pt x="0" y="26"/>
                  </a:lnTo>
                  <a:lnTo>
                    <a:pt x="4" y="19"/>
                  </a:lnTo>
                  <a:lnTo>
                    <a:pt x="7" y="12"/>
                  </a:lnTo>
                  <a:lnTo>
                    <a:pt x="12" y="5"/>
                  </a:lnTo>
                  <a:lnTo>
                    <a:pt x="1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0" name="Freeform 47"/>
            <p:cNvSpPr>
              <a:spLocks/>
            </p:cNvSpPr>
            <p:nvPr/>
          </p:nvSpPr>
          <p:spPr bwMode="auto">
            <a:xfrm>
              <a:off x="2968" y="3550"/>
              <a:ext cx="74" cy="28"/>
            </a:xfrm>
            <a:custGeom>
              <a:avLst/>
              <a:gdLst>
                <a:gd name="T0" fmla="*/ 1 w 289"/>
                <a:gd name="T1" fmla="*/ 0 h 112"/>
                <a:gd name="T2" fmla="*/ 3 w 289"/>
                <a:gd name="T3" fmla="*/ 0 h 112"/>
                <a:gd name="T4" fmla="*/ 4 w 289"/>
                <a:gd name="T5" fmla="*/ 1 h 112"/>
                <a:gd name="T6" fmla="*/ 6 w 289"/>
                <a:gd name="T7" fmla="*/ 1 h 112"/>
                <a:gd name="T8" fmla="*/ 8 w 289"/>
                <a:gd name="T9" fmla="*/ 1 h 112"/>
                <a:gd name="T10" fmla="*/ 9 w 289"/>
                <a:gd name="T11" fmla="*/ 1 h 112"/>
                <a:gd name="T12" fmla="*/ 10 w 289"/>
                <a:gd name="T13" fmla="*/ 2 h 112"/>
                <a:gd name="T14" fmla="*/ 12 w 289"/>
                <a:gd name="T15" fmla="*/ 2 h 112"/>
                <a:gd name="T16" fmla="*/ 13 w 289"/>
                <a:gd name="T17" fmla="*/ 2 h 112"/>
                <a:gd name="T18" fmla="*/ 14 w 289"/>
                <a:gd name="T19" fmla="*/ 2 h 112"/>
                <a:gd name="T20" fmla="*/ 15 w 289"/>
                <a:gd name="T21" fmla="*/ 3 h 112"/>
                <a:gd name="T22" fmla="*/ 16 w 289"/>
                <a:gd name="T23" fmla="*/ 3 h 112"/>
                <a:gd name="T24" fmla="*/ 17 w 289"/>
                <a:gd name="T25" fmla="*/ 3 h 112"/>
                <a:gd name="T26" fmla="*/ 18 w 289"/>
                <a:gd name="T27" fmla="*/ 3 h 112"/>
                <a:gd name="T28" fmla="*/ 18 w 289"/>
                <a:gd name="T29" fmla="*/ 4 h 112"/>
                <a:gd name="T30" fmla="*/ 18 w 289"/>
                <a:gd name="T31" fmla="*/ 4 h 112"/>
                <a:gd name="T32" fmla="*/ 17 w 289"/>
                <a:gd name="T33" fmla="*/ 4 h 112"/>
                <a:gd name="T34" fmla="*/ 16 w 289"/>
                <a:gd name="T35" fmla="*/ 4 h 112"/>
                <a:gd name="T36" fmla="*/ 15 w 289"/>
                <a:gd name="T37" fmla="*/ 4 h 112"/>
                <a:gd name="T38" fmla="*/ 14 w 289"/>
                <a:gd name="T39" fmla="*/ 5 h 112"/>
                <a:gd name="T40" fmla="*/ 13 w 289"/>
                <a:gd name="T41" fmla="*/ 6 h 112"/>
                <a:gd name="T42" fmla="*/ 13 w 289"/>
                <a:gd name="T43" fmla="*/ 7 h 112"/>
                <a:gd name="T44" fmla="*/ 12 w 289"/>
                <a:gd name="T45" fmla="*/ 7 h 112"/>
                <a:gd name="T46" fmla="*/ 12 w 289"/>
                <a:gd name="T47" fmla="*/ 7 h 112"/>
                <a:gd name="T48" fmla="*/ 12 w 289"/>
                <a:gd name="T49" fmla="*/ 7 h 112"/>
                <a:gd name="T50" fmla="*/ 13 w 289"/>
                <a:gd name="T51" fmla="*/ 6 h 112"/>
                <a:gd name="T52" fmla="*/ 13 w 289"/>
                <a:gd name="T53" fmla="*/ 5 h 112"/>
                <a:gd name="T54" fmla="*/ 12 w 289"/>
                <a:gd name="T55" fmla="*/ 4 h 112"/>
                <a:gd name="T56" fmla="*/ 11 w 289"/>
                <a:gd name="T57" fmla="*/ 3 h 112"/>
                <a:gd name="T58" fmla="*/ 10 w 289"/>
                <a:gd name="T59" fmla="*/ 3 h 112"/>
                <a:gd name="T60" fmla="*/ 9 w 289"/>
                <a:gd name="T61" fmla="*/ 2 h 112"/>
                <a:gd name="T62" fmla="*/ 8 w 289"/>
                <a:gd name="T63" fmla="*/ 2 h 112"/>
                <a:gd name="T64" fmla="*/ 7 w 289"/>
                <a:gd name="T65" fmla="*/ 2 h 112"/>
                <a:gd name="T66" fmla="*/ 7 w 289"/>
                <a:gd name="T67" fmla="*/ 2 h 112"/>
                <a:gd name="T68" fmla="*/ 6 w 289"/>
                <a:gd name="T69" fmla="*/ 2 h 112"/>
                <a:gd name="T70" fmla="*/ 5 w 289"/>
                <a:gd name="T71" fmla="*/ 3 h 112"/>
                <a:gd name="T72" fmla="*/ 5 w 289"/>
                <a:gd name="T73" fmla="*/ 3 h 112"/>
                <a:gd name="T74" fmla="*/ 4 w 289"/>
                <a:gd name="T75" fmla="*/ 4 h 112"/>
                <a:gd name="T76" fmla="*/ 4 w 289"/>
                <a:gd name="T77" fmla="*/ 5 h 112"/>
                <a:gd name="T78" fmla="*/ 5 w 289"/>
                <a:gd name="T79" fmla="*/ 5 h 112"/>
                <a:gd name="T80" fmla="*/ 5 w 289"/>
                <a:gd name="T81" fmla="*/ 6 h 112"/>
                <a:gd name="T82" fmla="*/ 4 w 289"/>
                <a:gd name="T83" fmla="*/ 6 h 112"/>
                <a:gd name="T84" fmla="*/ 4 w 289"/>
                <a:gd name="T85" fmla="*/ 5 h 112"/>
                <a:gd name="T86" fmla="*/ 4 w 289"/>
                <a:gd name="T87" fmla="*/ 4 h 112"/>
                <a:gd name="T88" fmla="*/ 3 w 289"/>
                <a:gd name="T89" fmla="*/ 3 h 112"/>
                <a:gd name="T90" fmla="*/ 2 w 289"/>
                <a:gd name="T91" fmla="*/ 2 h 112"/>
                <a:gd name="T92" fmla="*/ 1 w 289"/>
                <a:gd name="T93" fmla="*/ 1 h 112"/>
                <a:gd name="T94" fmla="*/ 1 w 289"/>
                <a:gd name="T95" fmla="*/ 0 h 112"/>
                <a:gd name="T96" fmla="*/ 0 w 289"/>
                <a:gd name="T97" fmla="*/ 0 h 112"/>
                <a:gd name="T98" fmla="*/ 0 w 289"/>
                <a:gd name="T99" fmla="*/ 0 h 11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89"/>
                <a:gd name="T151" fmla="*/ 0 h 112"/>
                <a:gd name="T152" fmla="*/ 289 w 289"/>
                <a:gd name="T153" fmla="*/ 112 h 11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89" h="112">
                  <a:moveTo>
                    <a:pt x="0" y="0"/>
                  </a:moveTo>
                  <a:lnTo>
                    <a:pt x="14" y="1"/>
                  </a:lnTo>
                  <a:lnTo>
                    <a:pt x="26" y="2"/>
                  </a:lnTo>
                  <a:lnTo>
                    <a:pt x="40" y="5"/>
                  </a:lnTo>
                  <a:lnTo>
                    <a:pt x="53" y="6"/>
                  </a:lnTo>
                  <a:lnTo>
                    <a:pt x="67" y="8"/>
                  </a:lnTo>
                  <a:lnTo>
                    <a:pt x="80" y="10"/>
                  </a:lnTo>
                  <a:lnTo>
                    <a:pt x="94" y="11"/>
                  </a:lnTo>
                  <a:lnTo>
                    <a:pt x="107" y="14"/>
                  </a:lnTo>
                  <a:lnTo>
                    <a:pt x="118" y="16"/>
                  </a:lnTo>
                  <a:lnTo>
                    <a:pt x="129" y="18"/>
                  </a:lnTo>
                  <a:lnTo>
                    <a:pt x="141" y="21"/>
                  </a:lnTo>
                  <a:lnTo>
                    <a:pt x="152" y="22"/>
                  </a:lnTo>
                  <a:lnTo>
                    <a:pt x="162" y="24"/>
                  </a:lnTo>
                  <a:lnTo>
                    <a:pt x="173" y="26"/>
                  </a:lnTo>
                  <a:lnTo>
                    <a:pt x="184" y="29"/>
                  </a:lnTo>
                  <a:lnTo>
                    <a:pt x="195" y="31"/>
                  </a:lnTo>
                  <a:lnTo>
                    <a:pt x="200" y="32"/>
                  </a:lnTo>
                  <a:lnTo>
                    <a:pt x="205" y="33"/>
                  </a:lnTo>
                  <a:lnTo>
                    <a:pt x="210" y="34"/>
                  </a:lnTo>
                  <a:lnTo>
                    <a:pt x="215" y="36"/>
                  </a:lnTo>
                  <a:lnTo>
                    <a:pt x="224" y="38"/>
                  </a:lnTo>
                  <a:lnTo>
                    <a:pt x="234" y="40"/>
                  </a:lnTo>
                  <a:lnTo>
                    <a:pt x="243" y="42"/>
                  </a:lnTo>
                  <a:lnTo>
                    <a:pt x="252" y="45"/>
                  </a:lnTo>
                  <a:lnTo>
                    <a:pt x="261" y="47"/>
                  </a:lnTo>
                  <a:lnTo>
                    <a:pt x="271" y="50"/>
                  </a:lnTo>
                  <a:lnTo>
                    <a:pt x="280" y="53"/>
                  </a:lnTo>
                  <a:lnTo>
                    <a:pt x="289" y="56"/>
                  </a:lnTo>
                  <a:lnTo>
                    <a:pt x="283" y="56"/>
                  </a:lnTo>
                  <a:lnTo>
                    <a:pt x="278" y="57"/>
                  </a:lnTo>
                  <a:lnTo>
                    <a:pt x="272" y="59"/>
                  </a:lnTo>
                  <a:lnTo>
                    <a:pt x="265" y="59"/>
                  </a:lnTo>
                  <a:lnTo>
                    <a:pt x="260" y="60"/>
                  </a:lnTo>
                  <a:lnTo>
                    <a:pt x="254" y="61"/>
                  </a:lnTo>
                  <a:lnTo>
                    <a:pt x="247" y="63"/>
                  </a:lnTo>
                  <a:lnTo>
                    <a:pt x="242" y="64"/>
                  </a:lnTo>
                  <a:lnTo>
                    <a:pt x="233" y="68"/>
                  </a:lnTo>
                  <a:lnTo>
                    <a:pt x="224" y="72"/>
                  </a:lnTo>
                  <a:lnTo>
                    <a:pt x="216" y="77"/>
                  </a:lnTo>
                  <a:lnTo>
                    <a:pt x="209" y="83"/>
                  </a:lnTo>
                  <a:lnTo>
                    <a:pt x="201" y="89"/>
                  </a:lnTo>
                  <a:lnTo>
                    <a:pt x="196" y="96"/>
                  </a:lnTo>
                  <a:lnTo>
                    <a:pt x="190" y="104"/>
                  </a:lnTo>
                  <a:lnTo>
                    <a:pt x="186" y="112"/>
                  </a:lnTo>
                  <a:lnTo>
                    <a:pt x="184" y="112"/>
                  </a:lnTo>
                  <a:lnTo>
                    <a:pt x="184" y="111"/>
                  </a:lnTo>
                  <a:lnTo>
                    <a:pt x="183" y="110"/>
                  </a:lnTo>
                  <a:lnTo>
                    <a:pt x="182" y="109"/>
                  </a:lnTo>
                  <a:lnTo>
                    <a:pt x="186" y="104"/>
                  </a:lnTo>
                  <a:lnTo>
                    <a:pt x="189" y="101"/>
                  </a:lnTo>
                  <a:lnTo>
                    <a:pt x="193" y="98"/>
                  </a:lnTo>
                  <a:lnTo>
                    <a:pt x="196" y="92"/>
                  </a:lnTo>
                  <a:lnTo>
                    <a:pt x="193" y="81"/>
                  </a:lnTo>
                  <a:lnTo>
                    <a:pt x="190" y="72"/>
                  </a:lnTo>
                  <a:lnTo>
                    <a:pt x="184" y="63"/>
                  </a:lnTo>
                  <a:lnTo>
                    <a:pt x="178" y="56"/>
                  </a:lnTo>
                  <a:lnTo>
                    <a:pt x="171" y="50"/>
                  </a:lnTo>
                  <a:lnTo>
                    <a:pt x="163" y="45"/>
                  </a:lnTo>
                  <a:lnTo>
                    <a:pt x="155" y="40"/>
                  </a:lnTo>
                  <a:lnTo>
                    <a:pt x="146" y="37"/>
                  </a:lnTo>
                  <a:lnTo>
                    <a:pt x="136" y="34"/>
                  </a:lnTo>
                  <a:lnTo>
                    <a:pt x="126" y="32"/>
                  </a:lnTo>
                  <a:lnTo>
                    <a:pt x="117" y="32"/>
                  </a:lnTo>
                  <a:lnTo>
                    <a:pt x="107" y="33"/>
                  </a:lnTo>
                  <a:lnTo>
                    <a:pt x="98" y="36"/>
                  </a:lnTo>
                  <a:lnTo>
                    <a:pt x="90" y="38"/>
                  </a:lnTo>
                  <a:lnTo>
                    <a:pt x="82" y="42"/>
                  </a:lnTo>
                  <a:lnTo>
                    <a:pt x="76" y="47"/>
                  </a:lnTo>
                  <a:lnTo>
                    <a:pt x="71" y="52"/>
                  </a:lnTo>
                  <a:lnTo>
                    <a:pt x="67" y="56"/>
                  </a:lnTo>
                  <a:lnTo>
                    <a:pt x="64" y="62"/>
                  </a:lnTo>
                  <a:lnTo>
                    <a:pt x="63" y="68"/>
                  </a:lnTo>
                  <a:lnTo>
                    <a:pt x="66" y="72"/>
                  </a:lnTo>
                  <a:lnTo>
                    <a:pt x="68" y="76"/>
                  </a:lnTo>
                  <a:lnTo>
                    <a:pt x="70" y="80"/>
                  </a:lnTo>
                  <a:lnTo>
                    <a:pt x="70" y="85"/>
                  </a:lnTo>
                  <a:lnTo>
                    <a:pt x="69" y="86"/>
                  </a:lnTo>
                  <a:lnTo>
                    <a:pt x="67" y="88"/>
                  </a:lnTo>
                  <a:lnTo>
                    <a:pt x="66" y="89"/>
                  </a:lnTo>
                  <a:lnTo>
                    <a:pt x="63" y="91"/>
                  </a:lnTo>
                  <a:lnTo>
                    <a:pt x="62" y="79"/>
                  </a:lnTo>
                  <a:lnTo>
                    <a:pt x="60" y="67"/>
                  </a:lnTo>
                  <a:lnTo>
                    <a:pt x="57" y="55"/>
                  </a:lnTo>
                  <a:lnTo>
                    <a:pt x="51" y="46"/>
                  </a:lnTo>
                  <a:lnTo>
                    <a:pt x="46" y="39"/>
                  </a:lnTo>
                  <a:lnTo>
                    <a:pt x="40" y="32"/>
                  </a:lnTo>
                  <a:lnTo>
                    <a:pt x="34" y="25"/>
                  </a:lnTo>
                  <a:lnTo>
                    <a:pt x="27" y="20"/>
                  </a:lnTo>
                  <a:lnTo>
                    <a:pt x="21" y="14"/>
                  </a:lnTo>
                  <a:lnTo>
                    <a:pt x="14" y="9"/>
                  </a:lnTo>
                  <a:lnTo>
                    <a:pt x="7" y="5"/>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1" name="Freeform 48"/>
            <p:cNvSpPr>
              <a:spLocks/>
            </p:cNvSpPr>
            <p:nvPr/>
          </p:nvSpPr>
          <p:spPr bwMode="auto">
            <a:xfrm>
              <a:off x="2881" y="3551"/>
              <a:ext cx="64" cy="81"/>
            </a:xfrm>
            <a:custGeom>
              <a:avLst/>
              <a:gdLst>
                <a:gd name="T0" fmla="*/ 1 w 250"/>
                <a:gd name="T1" fmla="*/ 0 h 326"/>
                <a:gd name="T2" fmla="*/ 1 w 250"/>
                <a:gd name="T3" fmla="*/ 0 h 326"/>
                <a:gd name="T4" fmla="*/ 1 w 250"/>
                <a:gd name="T5" fmla="*/ 1 h 326"/>
                <a:gd name="T6" fmla="*/ 0 w 250"/>
                <a:gd name="T7" fmla="*/ 3 h 326"/>
                <a:gd name="T8" fmla="*/ 0 w 250"/>
                <a:gd name="T9" fmla="*/ 5 h 326"/>
                <a:gd name="T10" fmla="*/ 0 w 250"/>
                <a:gd name="T11" fmla="*/ 6 h 326"/>
                <a:gd name="T12" fmla="*/ 1 w 250"/>
                <a:gd name="T13" fmla="*/ 7 h 326"/>
                <a:gd name="T14" fmla="*/ 1 w 250"/>
                <a:gd name="T15" fmla="*/ 8 h 326"/>
                <a:gd name="T16" fmla="*/ 1 w 250"/>
                <a:gd name="T17" fmla="*/ 9 h 326"/>
                <a:gd name="T18" fmla="*/ 2 w 250"/>
                <a:gd name="T19" fmla="*/ 11 h 326"/>
                <a:gd name="T20" fmla="*/ 2 w 250"/>
                <a:gd name="T21" fmla="*/ 13 h 326"/>
                <a:gd name="T22" fmla="*/ 3 w 250"/>
                <a:gd name="T23" fmla="*/ 14 h 326"/>
                <a:gd name="T24" fmla="*/ 4 w 250"/>
                <a:gd name="T25" fmla="*/ 15 h 326"/>
                <a:gd name="T26" fmla="*/ 5 w 250"/>
                <a:gd name="T27" fmla="*/ 16 h 326"/>
                <a:gd name="T28" fmla="*/ 6 w 250"/>
                <a:gd name="T29" fmla="*/ 17 h 326"/>
                <a:gd name="T30" fmla="*/ 7 w 250"/>
                <a:gd name="T31" fmla="*/ 18 h 326"/>
                <a:gd name="T32" fmla="*/ 8 w 250"/>
                <a:gd name="T33" fmla="*/ 19 h 326"/>
                <a:gd name="T34" fmla="*/ 9 w 250"/>
                <a:gd name="T35" fmla="*/ 19 h 326"/>
                <a:gd name="T36" fmla="*/ 10 w 250"/>
                <a:gd name="T37" fmla="*/ 19 h 326"/>
                <a:gd name="T38" fmla="*/ 10 w 250"/>
                <a:gd name="T39" fmla="*/ 19 h 326"/>
                <a:gd name="T40" fmla="*/ 12 w 250"/>
                <a:gd name="T41" fmla="*/ 20 h 326"/>
                <a:gd name="T42" fmla="*/ 13 w 250"/>
                <a:gd name="T43" fmla="*/ 20 h 326"/>
                <a:gd name="T44" fmla="*/ 14 w 250"/>
                <a:gd name="T45" fmla="*/ 20 h 326"/>
                <a:gd name="T46" fmla="*/ 16 w 250"/>
                <a:gd name="T47" fmla="*/ 20 h 326"/>
                <a:gd name="T48" fmla="*/ 16 w 250"/>
                <a:gd name="T49" fmla="*/ 20 h 326"/>
                <a:gd name="T50" fmla="*/ 16 w 250"/>
                <a:gd name="T51" fmla="*/ 20 h 326"/>
                <a:gd name="T52" fmla="*/ 16 w 250"/>
                <a:gd name="T53" fmla="*/ 20 h 326"/>
                <a:gd name="T54" fmla="*/ 15 w 250"/>
                <a:gd name="T55" fmla="*/ 20 h 326"/>
                <a:gd name="T56" fmla="*/ 14 w 250"/>
                <a:gd name="T57" fmla="*/ 20 h 326"/>
                <a:gd name="T58" fmla="*/ 13 w 250"/>
                <a:gd name="T59" fmla="*/ 20 h 326"/>
                <a:gd name="T60" fmla="*/ 13 w 250"/>
                <a:gd name="T61" fmla="*/ 20 h 326"/>
                <a:gd name="T62" fmla="*/ 12 w 250"/>
                <a:gd name="T63" fmla="*/ 20 h 326"/>
                <a:gd name="T64" fmla="*/ 11 w 250"/>
                <a:gd name="T65" fmla="*/ 20 h 326"/>
                <a:gd name="T66" fmla="*/ 10 w 250"/>
                <a:gd name="T67" fmla="*/ 19 h 326"/>
                <a:gd name="T68" fmla="*/ 9 w 250"/>
                <a:gd name="T69" fmla="*/ 19 h 326"/>
                <a:gd name="T70" fmla="*/ 8 w 250"/>
                <a:gd name="T71" fmla="*/ 19 h 326"/>
                <a:gd name="T72" fmla="*/ 8 w 250"/>
                <a:gd name="T73" fmla="*/ 19 h 326"/>
                <a:gd name="T74" fmla="*/ 7 w 250"/>
                <a:gd name="T75" fmla="*/ 18 h 326"/>
                <a:gd name="T76" fmla="*/ 7 w 250"/>
                <a:gd name="T77" fmla="*/ 18 h 326"/>
                <a:gd name="T78" fmla="*/ 6 w 250"/>
                <a:gd name="T79" fmla="*/ 18 h 326"/>
                <a:gd name="T80" fmla="*/ 5 w 250"/>
                <a:gd name="T81" fmla="*/ 17 h 326"/>
                <a:gd name="T82" fmla="*/ 5 w 250"/>
                <a:gd name="T83" fmla="*/ 17 h 326"/>
                <a:gd name="T84" fmla="*/ 4 w 250"/>
                <a:gd name="T85" fmla="*/ 16 h 326"/>
                <a:gd name="T86" fmla="*/ 4 w 250"/>
                <a:gd name="T87" fmla="*/ 15 h 326"/>
                <a:gd name="T88" fmla="*/ 3 w 250"/>
                <a:gd name="T89" fmla="*/ 15 h 326"/>
                <a:gd name="T90" fmla="*/ 3 w 250"/>
                <a:gd name="T91" fmla="*/ 14 h 326"/>
                <a:gd name="T92" fmla="*/ 2 w 250"/>
                <a:gd name="T93" fmla="*/ 12 h 326"/>
                <a:gd name="T94" fmla="*/ 1 w 250"/>
                <a:gd name="T95" fmla="*/ 9 h 326"/>
                <a:gd name="T96" fmla="*/ 0 w 250"/>
                <a:gd name="T97" fmla="*/ 7 h 326"/>
                <a:gd name="T98" fmla="*/ 0 w 250"/>
                <a:gd name="T99" fmla="*/ 4 h 326"/>
                <a:gd name="T100" fmla="*/ 0 w 250"/>
                <a:gd name="T101" fmla="*/ 2 h 326"/>
                <a:gd name="T102" fmla="*/ 0 w 250"/>
                <a:gd name="T103" fmla="*/ 1 h 326"/>
                <a:gd name="T104" fmla="*/ 1 w 250"/>
                <a:gd name="T105" fmla="*/ 0 h 326"/>
                <a:gd name="T106" fmla="*/ 1 w 250"/>
                <a:gd name="T107" fmla="*/ 0 h 32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50"/>
                <a:gd name="T163" fmla="*/ 0 h 326"/>
                <a:gd name="T164" fmla="*/ 250 w 250"/>
                <a:gd name="T165" fmla="*/ 326 h 32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50" h="326">
                  <a:moveTo>
                    <a:pt x="11" y="0"/>
                  </a:moveTo>
                  <a:lnTo>
                    <a:pt x="11" y="0"/>
                  </a:lnTo>
                  <a:lnTo>
                    <a:pt x="7" y="18"/>
                  </a:lnTo>
                  <a:lnTo>
                    <a:pt x="4" y="35"/>
                  </a:lnTo>
                  <a:lnTo>
                    <a:pt x="3" y="54"/>
                  </a:lnTo>
                  <a:lnTo>
                    <a:pt x="3" y="72"/>
                  </a:lnTo>
                  <a:lnTo>
                    <a:pt x="3" y="83"/>
                  </a:lnTo>
                  <a:lnTo>
                    <a:pt x="4" y="95"/>
                  </a:lnTo>
                  <a:lnTo>
                    <a:pt x="5" y="106"/>
                  </a:lnTo>
                  <a:lnTo>
                    <a:pt x="8" y="118"/>
                  </a:lnTo>
                  <a:lnTo>
                    <a:pt x="9" y="120"/>
                  </a:lnTo>
                  <a:lnTo>
                    <a:pt x="9" y="123"/>
                  </a:lnTo>
                  <a:lnTo>
                    <a:pt x="9" y="127"/>
                  </a:lnTo>
                  <a:lnTo>
                    <a:pt x="10" y="129"/>
                  </a:lnTo>
                  <a:lnTo>
                    <a:pt x="14" y="146"/>
                  </a:lnTo>
                  <a:lnTo>
                    <a:pt x="19" y="162"/>
                  </a:lnTo>
                  <a:lnTo>
                    <a:pt x="25" y="179"/>
                  </a:lnTo>
                  <a:lnTo>
                    <a:pt x="30" y="196"/>
                  </a:lnTo>
                  <a:lnTo>
                    <a:pt x="36" y="207"/>
                  </a:lnTo>
                  <a:lnTo>
                    <a:pt x="40" y="219"/>
                  </a:lnTo>
                  <a:lnTo>
                    <a:pt x="46" y="230"/>
                  </a:lnTo>
                  <a:lnTo>
                    <a:pt x="53" y="240"/>
                  </a:lnTo>
                  <a:lnTo>
                    <a:pt x="59" y="250"/>
                  </a:lnTo>
                  <a:lnTo>
                    <a:pt x="66" y="259"/>
                  </a:lnTo>
                  <a:lnTo>
                    <a:pt x="74" y="267"/>
                  </a:lnTo>
                  <a:lnTo>
                    <a:pt x="83" y="275"/>
                  </a:lnTo>
                  <a:lnTo>
                    <a:pt x="92" y="282"/>
                  </a:lnTo>
                  <a:lnTo>
                    <a:pt x="101" y="289"/>
                  </a:lnTo>
                  <a:lnTo>
                    <a:pt x="110" y="294"/>
                  </a:lnTo>
                  <a:lnTo>
                    <a:pt x="120" y="299"/>
                  </a:lnTo>
                  <a:lnTo>
                    <a:pt x="126" y="301"/>
                  </a:lnTo>
                  <a:lnTo>
                    <a:pt x="131" y="305"/>
                  </a:lnTo>
                  <a:lnTo>
                    <a:pt x="137" y="307"/>
                  </a:lnTo>
                  <a:lnTo>
                    <a:pt x="143" y="308"/>
                  </a:lnTo>
                  <a:lnTo>
                    <a:pt x="149" y="310"/>
                  </a:lnTo>
                  <a:lnTo>
                    <a:pt x="156" y="313"/>
                  </a:lnTo>
                  <a:lnTo>
                    <a:pt x="161" y="314"/>
                  </a:lnTo>
                  <a:lnTo>
                    <a:pt x="168" y="316"/>
                  </a:lnTo>
                  <a:lnTo>
                    <a:pt x="178" y="318"/>
                  </a:lnTo>
                  <a:lnTo>
                    <a:pt x="190" y="320"/>
                  </a:lnTo>
                  <a:lnTo>
                    <a:pt x="200" y="322"/>
                  </a:lnTo>
                  <a:lnTo>
                    <a:pt x="210" y="323"/>
                  </a:lnTo>
                  <a:lnTo>
                    <a:pt x="220" y="324"/>
                  </a:lnTo>
                  <a:lnTo>
                    <a:pt x="230" y="325"/>
                  </a:lnTo>
                  <a:lnTo>
                    <a:pt x="240" y="325"/>
                  </a:lnTo>
                  <a:lnTo>
                    <a:pt x="250" y="325"/>
                  </a:lnTo>
                  <a:lnTo>
                    <a:pt x="250" y="326"/>
                  </a:lnTo>
                  <a:lnTo>
                    <a:pt x="245" y="326"/>
                  </a:lnTo>
                  <a:lnTo>
                    <a:pt x="238" y="326"/>
                  </a:lnTo>
                  <a:lnTo>
                    <a:pt x="231" y="326"/>
                  </a:lnTo>
                  <a:lnTo>
                    <a:pt x="224" y="326"/>
                  </a:lnTo>
                  <a:lnTo>
                    <a:pt x="218" y="326"/>
                  </a:lnTo>
                  <a:lnTo>
                    <a:pt x="210" y="325"/>
                  </a:lnTo>
                  <a:lnTo>
                    <a:pt x="203" y="324"/>
                  </a:lnTo>
                  <a:lnTo>
                    <a:pt x="196" y="323"/>
                  </a:lnTo>
                  <a:lnTo>
                    <a:pt x="190" y="322"/>
                  </a:lnTo>
                  <a:lnTo>
                    <a:pt x="183" y="321"/>
                  </a:lnTo>
                  <a:lnTo>
                    <a:pt x="176" y="320"/>
                  </a:lnTo>
                  <a:lnTo>
                    <a:pt x="169" y="318"/>
                  </a:lnTo>
                  <a:lnTo>
                    <a:pt x="164" y="317"/>
                  </a:lnTo>
                  <a:lnTo>
                    <a:pt x="158" y="315"/>
                  </a:lnTo>
                  <a:lnTo>
                    <a:pt x="151" y="314"/>
                  </a:lnTo>
                  <a:lnTo>
                    <a:pt x="146" y="312"/>
                  </a:lnTo>
                  <a:lnTo>
                    <a:pt x="140" y="309"/>
                  </a:lnTo>
                  <a:lnTo>
                    <a:pt x="135" y="307"/>
                  </a:lnTo>
                  <a:lnTo>
                    <a:pt x="130" y="305"/>
                  </a:lnTo>
                  <a:lnTo>
                    <a:pt x="124" y="302"/>
                  </a:lnTo>
                  <a:lnTo>
                    <a:pt x="120" y="300"/>
                  </a:lnTo>
                  <a:lnTo>
                    <a:pt x="114" y="298"/>
                  </a:lnTo>
                  <a:lnTo>
                    <a:pt x="110" y="296"/>
                  </a:lnTo>
                  <a:lnTo>
                    <a:pt x="104" y="293"/>
                  </a:lnTo>
                  <a:lnTo>
                    <a:pt x="100" y="290"/>
                  </a:lnTo>
                  <a:lnTo>
                    <a:pt x="95" y="287"/>
                  </a:lnTo>
                  <a:lnTo>
                    <a:pt x="92" y="284"/>
                  </a:lnTo>
                  <a:lnTo>
                    <a:pt x="87" y="281"/>
                  </a:lnTo>
                  <a:lnTo>
                    <a:pt x="83" y="278"/>
                  </a:lnTo>
                  <a:lnTo>
                    <a:pt x="80" y="276"/>
                  </a:lnTo>
                  <a:lnTo>
                    <a:pt x="76" y="273"/>
                  </a:lnTo>
                  <a:lnTo>
                    <a:pt x="74" y="270"/>
                  </a:lnTo>
                  <a:lnTo>
                    <a:pt x="67" y="263"/>
                  </a:lnTo>
                  <a:lnTo>
                    <a:pt x="62" y="258"/>
                  </a:lnTo>
                  <a:lnTo>
                    <a:pt x="57" y="251"/>
                  </a:lnTo>
                  <a:lnTo>
                    <a:pt x="53" y="244"/>
                  </a:lnTo>
                  <a:lnTo>
                    <a:pt x="48" y="236"/>
                  </a:lnTo>
                  <a:lnTo>
                    <a:pt x="45" y="229"/>
                  </a:lnTo>
                  <a:lnTo>
                    <a:pt x="40" y="222"/>
                  </a:lnTo>
                  <a:lnTo>
                    <a:pt x="37" y="214"/>
                  </a:lnTo>
                  <a:lnTo>
                    <a:pt x="29" y="195"/>
                  </a:lnTo>
                  <a:lnTo>
                    <a:pt x="21" y="175"/>
                  </a:lnTo>
                  <a:lnTo>
                    <a:pt x="14" y="154"/>
                  </a:lnTo>
                  <a:lnTo>
                    <a:pt x="9" y="134"/>
                  </a:lnTo>
                  <a:lnTo>
                    <a:pt x="4" y="112"/>
                  </a:lnTo>
                  <a:lnTo>
                    <a:pt x="2" y="91"/>
                  </a:lnTo>
                  <a:lnTo>
                    <a:pt x="0" y="70"/>
                  </a:lnTo>
                  <a:lnTo>
                    <a:pt x="0" y="49"/>
                  </a:lnTo>
                  <a:lnTo>
                    <a:pt x="1" y="36"/>
                  </a:lnTo>
                  <a:lnTo>
                    <a:pt x="2" y="24"/>
                  </a:lnTo>
                  <a:lnTo>
                    <a:pt x="5" y="11"/>
                  </a:lnTo>
                  <a:lnTo>
                    <a:pt x="10" y="0"/>
                  </a:lnTo>
                  <a:lnTo>
                    <a:pt x="1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2" name="Freeform 49"/>
            <p:cNvSpPr>
              <a:spLocks/>
            </p:cNvSpPr>
            <p:nvPr/>
          </p:nvSpPr>
          <p:spPr bwMode="auto">
            <a:xfrm>
              <a:off x="2984" y="3558"/>
              <a:ext cx="33" cy="22"/>
            </a:xfrm>
            <a:custGeom>
              <a:avLst/>
              <a:gdLst>
                <a:gd name="T0" fmla="*/ 4 w 129"/>
                <a:gd name="T1" fmla="*/ 0 h 85"/>
                <a:gd name="T2" fmla="*/ 5 w 129"/>
                <a:gd name="T3" fmla="*/ 0 h 85"/>
                <a:gd name="T4" fmla="*/ 5 w 129"/>
                <a:gd name="T5" fmla="*/ 1 h 85"/>
                <a:gd name="T6" fmla="*/ 6 w 129"/>
                <a:gd name="T7" fmla="*/ 1 h 85"/>
                <a:gd name="T8" fmla="*/ 7 w 129"/>
                <a:gd name="T9" fmla="*/ 1 h 85"/>
                <a:gd name="T10" fmla="*/ 7 w 129"/>
                <a:gd name="T11" fmla="*/ 1 h 85"/>
                <a:gd name="T12" fmla="*/ 7 w 129"/>
                <a:gd name="T13" fmla="*/ 2 h 85"/>
                <a:gd name="T14" fmla="*/ 8 w 129"/>
                <a:gd name="T15" fmla="*/ 3 h 85"/>
                <a:gd name="T16" fmla="*/ 8 w 129"/>
                <a:gd name="T17" fmla="*/ 4 h 85"/>
                <a:gd name="T18" fmla="*/ 8 w 129"/>
                <a:gd name="T19" fmla="*/ 4 h 85"/>
                <a:gd name="T20" fmla="*/ 8 w 129"/>
                <a:gd name="T21" fmla="*/ 4 h 85"/>
                <a:gd name="T22" fmla="*/ 8 w 129"/>
                <a:gd name="T23" fmla="*/ 5 h 85"/>
                <a:gd name="T24" fmla="*/ 7 w 129"/>
                <a:gd name="T25" fmla="*/ 5 h 85"/>
                <a:gd name="T26" fmla="*/ 8 w 129"/>
                <a:gd name="T27" fmla="*/ 5 h 85"/>
                <a:gd name="T28" fmla="*/ 8 w 129"/>
                <a:gd name="T29" fmla="*/ 6 h 85"/>
                <a:gd name="T30" fmla="*/ 8 w 129"/>
                <a:gd name="T31" fmla="*/ 6 h 85"/>
                <a:gd name="T32" fmla="*/ 8 w 129"/>
                <a:gd name="T33" fmla="*/ 6 h 85"/>
                <a:gd name="T34" fmla="*/ 7 w 129"/>
                <a:gd name="T35" fmla="*/ 5 h 85"/>
                <a:gd name="T36" fmla="*/ 7 w 129"/>
                <a:gd name="T37" fmla="*/ 5 h 85"/>
                <a:gd name="T38" fmla="*/ 7 w 129"/>
                <a:gd name="T39" fmla="*/ 5 h 85"/>
                <a:gd name="T40" fmla="*/ 7 w 129"/>
                <a:gd name="T41" fmla="*/ 5 h 85"/>
                <a:gd name="T42" fmla="*/ 8 w 129"/>
                <a:gd name="T43" fmla="*/ 4 h 85"/>
                <a:gd name="T44" fmla="*/ 8 w 129"/>
                <a:gd name="T45" fmla="*/ 4 h 85"/>
                <a:gd name="T46" fmla="*/ 8 w 129"/>
                <a:gd name="T47" fmla="*/ 3 h 85"/>
                <a:gd name="T48" fmla="*/ 8 w 129"/>
                <a:gd name="T49" fmla="*/ 2 h 85"/>
                <a:gd name="T50" fmla="*/ 7 w 129"/>
                <a:gd name="T51" fmla="*/ 1 h 85"/>
                <a:gd name="T52" fmla="*/ 6 w 129"/>
                <a:gd name="T53" fmla="*/ 1 h 85"/>
                <a:gd name="T54" fmla="*/ 5 w 129"/>
                <a:gd name="T55" fmla="*/ 0 h 85"/>
                <a:gd name="T56" fmla="*/ 4 w 129"/>
                <a:gd name="T57" fmla="*/ 0 h 85"/>
                <a:gd name="T58" fmla="*/ 2 w 129"/>
                <a:gd name="T59" fmla="*/ 1 h 85"/>
                <a:gd name="T60" fmla="*/ 1 w 129"/>
                <a:gd name="T61" fmla="*/ 1 h 85"/>
                <a:gd name="T62" fmla="*/ 1 w 129"/>
                <a:gd name="T63" fmla="*/ 2 h 85"/>
                <a:gd name="T64" fmla="*/ 1 w 129"/>
                <a:gd name="T65" fmla="*/ 3 h 85"/>
                <a:gd name="T66" fmla="*/ 1 w 129"/>
                <a:gd name="T67" fmla="*/ 3 h 85"/>
                <a:gd name="T68" fmla="*/ 1 w 129"/>
                <a:gd name="T69" fmla="*/ 4 h 85"/>
                <a:gd name="T70" fmla="*/ 1 w 129"/>
                <a:gd name="T71" fmla="*/ 4 h 85"/>
                <a:gd name="T72" fmla="*/ 1 w 129"/>
                <a:gd name="T73" fmla="*/ 4 h 85"/>
                <a:gd name="T74" fmla="*/ 0 w 129"/>
                <a:gd name="T75" fmla="*/ 4 h 85"/>
                <a:gd name="T76" fmla="*/ 0 w 129"/>
                <a:gd name="T77" fmla="*/ 4 h 85"/>
                <a:gd name="T78" fmla="*/ 0 w 129"/>
                <a:gd name="T79" fmla="*/ 4 h 85"/>
                <a:gd name="T80" fmla="*/ 0 w 129"/>
                <a:gd name="T81" fmla="*/ 4 h 85"/>
                <a:gd name="T82" fmla="*/ 1 w 129"/>
                <a:gd name="T83" fmla="*/ 4 h 85"/>
                <a:gd name="T84" fmla="*/ 1 w 129"/>
                <a:gd name="T85" fmla="*/ 3 h 85"/>
                <a:gd name="T86" fmla="*/ 0 w 129"/>
                <a:gd name="T87" fmla="*/ 2 h 85"/>
                <a:gd name="T88" fmla="*/ 1 w 129"/>
                <a:gd name="T89" fmla="*/ 2 h 85"/>
                <a:gd name="T90" fmla="*/ 1 w 129"/>
                <a:gd name="T91" fmla="*/ 1 h 85"/>
                <a:gd name="T92" fmla="*/ 2 w 129"/>
                <a:gd name="T93" fmla="*/ 1 h 85"/>
                <a:gd name="T94" fmla="*/ 2 w 129"/>
                <a:gd name="T95" fmla="*/ 0 h 85"/>
                <a:gd name="T96" fmla="*/ 3 w 129"/>
                <a:gd name="T97" fmla="*/ 0 h 85"/>
                <a:gd name="T98" fmla="*/ 3 w 129"/>
                <a:gd name="T99" fmla="*/ 0 h 8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29"/>
                <a:gd name="T151" fmla="*/ 0 h 85"/>
                <a:gd name="T152" fmla="*/ 129 w 129"/>
                <a:gd name="T153" fmla="*/ 85 h 8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29" h="85">
                  <a:moveTo>
                    <a:pt x="51" y="0"/>
                  </a:moveTo>
                  <a:lnTo>
                    <a:pt x="58" y="0"/>
                  </a:lnTo>
                  <a:lnTo>
                    <a:pt x="64" y="2"/>
                  </a:lnTo>
                  <a:lnTo>
                    <a:pt x="70" y="3"/>
                  </a:lnTo>
                  <a:lnTo>
                    <a:pt x="77" y="4"/>
                  </a:lnTo>
                  <a:lnTo>
                    <a:pt x="83" y="6"/>
                  </a:lnTo>
                  <a:lnTo>
                    <a:pt x="89" y="8"/>
                  </a:lnTo>
                  <a:lnTo>
                    <a:pt x="95" y="11"/>
                  </a:lnTo>
                  <a:lnTo>
                    <a:pt x="100" y="14"/>
                  </a:lnTo>
                  <a:lnTo>
                    <a:pt x="102" y="15"/>
                  </a:lnTo>
                  <a:lnTo>
                    <a:pt x="104" y="16"/>
                  </a:lnTo>
                  <a:lnTo>
                    <a:pt x="106" y="19"/>
                  </a:lnTo>
                  <a:lnTo>
                    <a:pt x="107" y="20"/>
                  </a:lnTo>
                  <a:lnTo>
                    <a:pt x="115" y="27"/>
                  </a:lnTo>
                  <a:lnTo>
                    <a:pt x="120" y="34"/>
                  </a:lnTo>
                  <a:lnTo>
                    <a:pt x="125" y="42"/>
                  </a:lnTo>
                  <a:lnTo>
                    <a:pt x="128" y="50"/>
                  </a:lnTo>
                  <a:lnTo>
                    <a:pt x="129" y="53"/>
                  </a:lnTo>
                  <a:lnTo>
                    <a:pt x="129" y="57"/>
                  </a:lnTo>
                  <a:lnTo>
                    <a:pt x="128" y="60"/>
                  </a:lnTo>
                  <a:lnTo>
                    <a:pt x="127" y="62"/>
                  </a:lnTo>
                  <a:lnTo>
                    <a:pt x="124" y="66"/>
                  </a:lnTo>
                  <a:lnTo>
                    <a:pt x="119" y="68"/>
                  </a:lnTo>
                  <a:lnTo>
                    <a:pt x="116" y="70"/>
                  </a:lnTo>
                  <a:lnTo>
                    <a:pt x="114" y="75"/>
                  </a:lnTo>
                  <a:lnTo>
                    <a:pt x="115" y="77"/>
                  </a:lnTo>
                  <a:lnTo>
                    <a:pt x="116" y="80"/>
                  </a:lnTo>
                  <a:lnTo>
                    <a:pt x="118" y="82"/>
                  </a:lnTo>
                  <a:lnTo>
                    <a:pt x="120" y="84"/>
                  </a:lnTo>
                  <a:lnTo>
                    <a:pt x="120" y="85"/>
                  </a:lnTo>
                  <a:lnTo>
                    <a:pt x="119" y="85"/>
                  </a:lnTo>
                  <a:lnTo>
                    <a:pt x="117" y="84"/>
                  </a:lnTo>
                  <a:lnTo>
                    <a:pt x="115" y="82"/>
                  </a:lnTo>
                  <a:lnTo>
                    <a:pt x="114" y="81"/>
                  </a:lnTo>
                  <a:lnTo>
                    <a:pt x="111" y="78"/>
                  </a:lnTo>
                  <a:lnTo>
                    <a:pt x="111" y="77"/>
                  </a:lnTo>
                  <a:lnTo>
                    <a:pt x="111" y="76"/>
                  </a:lnTo>
                  <a:lnTo>
                    <a:pt x="114" y="72"/>
                  </a:lnTo>
                  <a:lnTo>
                    <a:pt x="118" y="68"/>
                  </a:lnTo>
                  <a:lnTo>
                    <a:pt x="124" y="66"/>
                  </a:lnTo>
                  <a:lnTo>
                    <a:pt x="127" y="60"/>
                  </a:lnTo>
                  <a:lnTo>
                    <a:pt x="126" y="53"/>
                  </a:lnTo>
                  <a:lnTo>
                    <a:pt x="125" y="47"/>
                  </a:lnTo>
                  <a:lnTo>
                    <a:pt x="123" y="42"/>
                  </a:lnTo>
                  <a:lnTo>
                    <a:pt x="120" y="36"/>
                  </a:lnTo>
                  <a:lnTo>
                    <a:pt x="116" y="30"/>
                  </a:lnTo>
                  <a:lnTo>
                    <a:pt x="110" y="25"/>
                  </a:lnTo>
                  <a:lnTo>
                    <a:pt x="105" y="19"/>
                  </a:lnTo>
                  <a:lnTo>
                    <a:pt x="99" y="14"/>
                  </a:lnTo>
                  <a:lnTo>
                    <a:pt x="91" y="10"/>
                  </a:lnTo>
                  <a:lnTo>
                    <a:pt x="82" y="6"/>
                  </a:lnTo>
                  <a:lnTo>
                    <a:pt x="72" y="4"/>
                  </a:lnTo>
                  <a:lnTo>
                    <a:pt x="63" y="3"/>
                  </a:lnTo>
                  <a:lnTo>
                    <a:pt x="53" y="3"/>
                  </a:lnTo>
                  <a:lnTo>
                    <a:pt x="44" y="4"/>
                  </a:lnTo>
                  <a:lnTo>
                    <a:pt x="35" y="6"/>
                  </a:lnTo>
                  <a:lnTo>
                    <a:pt x="26" y="10"/>
                  </a:lnTo>
                  <a:lnTo>
                    <a:pt x="20" y="14"/>
                  </a:lnTo>
                  <a:lnTo>
                    <a:pt x="14" y="19"/>
                  </a:lnTo>
                  <a:lnTo>
                    <a:pt x="8" y="25"/>
                  </a:lnTo>
                  <a:lnTo>
                    <a:pt x="5" y="31"/>
                  </a:lnTo>
                  <a:lnTo>
                    <a:pt x="6" y="37"/>
                  </a:lnTo>
                  <a:lnTo>
                    <a:pt x="10" y="43"/>
                  </a:lnTo>
                  <a:lnTo>
                    <a:pt x="14" y="49"/>
                  </a:lnTo>
                  <a:lnTo>
                    <a:pt x="13" y="54"/>
                  </a:lnTo>
                  <a:lnTo>
                    <a:pt x="11" y="55"/>
                  </a:lnTo>
                  <a:lnTo>
                    <a:pt x="10" y="58"/>
                  </a:lnTo>
                  <a:lnTo>
                    <a:pt x="9" y="59"/>
                  </a:lnTo>
                  <a:lnTo>
                    <a:pt x="8" y="60"/>
                  </a:lnTo>
                  <a:lnTo>
                    <a:pt x="6" y="61"/>
                  </a:lnTo>
                  <a:lnTo>
                    <a:pt x="5" y="64"/>
                  </a:lnTo>
                  <a:lnTo>
                    <a:pt x="3" y="65"/>
                  </a:lnTo>
                  <a:lnTo>
                    <a:pt x="0" y="65"/>
                  </a:lnTo>
                  <a:lnTo>
                    <a:pt x="0" y="64"/>
                  </a:lnTo>
                  <a:lnTo>
                    <a:pt x="0" y="62"/>
                  </a:lnTo>
                  <a:lnTo>
                    <a:pt x="0" y="61"/>
                  </a:lnTo>
                  <a:lnTo>
                    <a:pt x="0" y="60"/>
                  </a:lnTo>
                  <a:lnTo>
                    <a:pt x="5" y="59"/>
                  </a:lnTo>
                  <a:lnTo>
                    <a:pt x="8" y="57"/>
                  </a:lnTo>
                  <a:lnTo>
                    <a:pt x="10" y="54"/>
                  </a:lnTo>
                  <a:lnTo>
                    <a:pt x="11" y="51"/>
                  </a:lnTo>
                  <a:lnTo>
                    <a:pt x="9" y="44"/>
                  </a:lnTo>
                  <a:lnTo>
                    <a:pt x="6" y="38"/>
                  </a:lnTo>
                  <a:lnTo>
                    <a:pt x="4" y="34"/>
                  </a:lnTo>
                  <a:lnTo>
                    <a:pt x="4" y="27"/>
                  </a:lnTo>
                  <a:lnTo>
                    <a:pt x="7" y="22"/>
                  </a:lnTo>
                  <a:lnTo>
                    <a:pt x="11" y="18"/>
                  </a:lnTo>
                  <a:lnTo>
                    <a:pt x="15" y="14"/>
                  </a:lnTo>
                  <a:lnTo>
                    <a:pt x="19" y="11"/>
                  </a:lnTo>
                  <a:lnTo>
                    <a:pt x="25" y="8"/>
                  </a:lnTo>
                  <a:lnTo>
                    <a:pt x="29" y="6"/>
                  </a:lnTo>
                  <a:lnTo>
                    <a:pt x="35" y="4"/>
                  </a:lnTo>
                  <a:lnTo>
                    <a:pt x="41" y="3"/>
                  </a:lnTo>
                  <a:lnTo>
                    <a:pt x="44" y="2"/>
                  </a:lnTo>
                  <a:lnTo>
                    <a:pt x="46" y="2"/>
                  </a:lnTo>
                  <a:lnTo>
                    <a:pt x="49" y="2"/>
                  </a:lnTo>
                  <a:lnTo>
                    <a:pt x="5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3" name="Freeform 50"/>
            <p:cNvSpPr>
              <a:spLocks/>
            </p:cNvSpPr>
            <p:nvPr/>
          </p:nvSpPr>
          <p:spPr bwMode="auto">
            <a:xfrm>
              <a:off x="2973" y="3560"/>
              <a:ext cx="42" cy="64"/>
            </a:xfrm>
            <a:custGeom>
              <a:avLst/>
              <a:gdLst>
                <a:gd name="T0" fmla="*/ 6 w 166"/>
                <a:gd name="T1" fmla="*/ 0 h 256"/>
                <a:gd name="T2" fmla="*/ 7 w 166"/>
                <a:gd name="T3" fmla="*/ 0 h 256"/>
                <a:gd name="T4" fmla="*/ 8 w 166"/>
                <a:gd name="T5" fmla="*/ 0 h 256"/>
                <a:gd name="T6" fmla="*/ 8 w 166"/>
                <a:gd name="T7" fmla="*/ 0 h 256"/>
                <a:gd name="T8" fmla="*/ 9 w 166"/>
                <a:gd name="T9" fmla="*/ 1 h 256"/>
                <a:gd name="T10" fmla="*/ 10 w 166"/>
                <a:gd name="T11" fmla="*/ 2 h 256"/>
                <a:gd name="T12" fmla="*/ 11 w 166"/>
                <a:gd name="T13" fmla="*/ 3 h 256"/>
                <a:gd name="T14" fmla="*/ 11 w 166"/>
                <a:gd name="T15" fmla="*/ 3 h 256"/>
                <a:gd name="T16" fmla="*/ 10 w 166"/>
                <a:gd name="T17" fmla="*/ 3 h 256"/>
                <a:gd name="T18" fmla="*/ 10 w 166"/>
                <a:gd name="T19" fmla="*/ 4 h 256"/>
                <a:gd name="T20" fmla="*/ 10 w 166"/>
                <a:gd name="T21" fmla="*/ 4 h 256"/>
                <a:gd name="T22" fmla="*/ 10 w 166"/>
                <a:gd name="T23" fmla="*/ 4 h 256"/>
                <a:gd name="T24" fmla="*/ 10 w 166"/>
                <a:gd name="T25" fmla="*/ 5 h 256"/>
                <a:gd name="T26" fmla="*/ 10 w 166"/>
                <a:gd name="T27" fmla="*/ 5 h 256"/>
                <a:gd name="T28" fmla="*/ 10 w 166"/>
                <a:gd name="T29" fmla="*/ 5 h 256"/>
                <a:gd name="T30" fmla="*/ 10 w 166"/>
                <a:gd name="T31" fmla="*/ 6 h 256"/>
                <a:gd name="T32" fmla="*/ 10 w 166"/>
                <a:gd name="T33" fmla="*/ 6 h 256"/>
                <a:gd name="T34" fmla="*/ 10 w 166"/>
                <a:gd name="T35" fmla="*/ 6 h 256"/>
                <a:gd name="T36" fmla="*/ 10 w 166"/>
                <a:gd name="T37" fmla="*/ 6 h 256"/>
                <a:gd name="T38" fmla="*/ 10 w 166"/>
                <a:gd name="T39" fmla="*/ 8 h 256"/>
                <a:gd name="T40" fmla="*/ 10 w 166"/>
                <a:gd name="T41" fmla="*/ 9 h 256"/>
                <a:gd name="T42" fmla="*/ 9 w 166"/>
                <a:gd name="T43" fmla="*/ 11 h 256"/>
                <a:gd name="T44" fmla="*/ 9 w 166"/>
                <a:gd name="T45" fmla="*/ 12 h 256"/>
                <a:gd name="T46" fmla="*/ 9 w 166"/>
                <a:gd name="T47" fmla="*/ 12 h 256"/>
                <a:gd name="T48" fmla="*/ 8 w 166"/>
                <a:gd name="T49" fmla="*/ 12 h 256"/>
                <a:gd name="T50" fmla="*/ 8 w 166"/>
                <a:gd name="T51" fmla="*/ 12 h 256"/>
                <a:gd name="T52" fmla="*/ 7 w 166"/>
                <a:gd name="T53" fmla="*/ 12 h 256"/>
                <a:gd name="T54" fmla="*/ 7 w 166"/>
                <a:gd name="T55" fmla="*/ 12 h 256"/>
                <a:gd name="T56" fmla="*/ 6 w 166"/>
                <a:gd name="T57" fmla="*/ 13 h 256"/>
                <a:gd name="T58" fmla="*/ 5 w 166"/>
                <a:gd name="T59" fmla="*/ 13 h 256"/>
                <a:gd name="T60" fmla="*/ 5 w 166"/>
                <a:gd name="T61" fmla="*/ 13 h 256"/>
                <a:gd name="T62" fmla="*/ 5 w 166"/>
                <a:gd name="T63" fmla="*/ 15 h 256"/>
                <a:gd name="T64" fmla="*/ 4 w 166"/>
                <a:gd name="T65" fmla="*/ 16 h 256"/>
                <a:gd name="T66" fmla="*/ 3 w 166"/>
                <a:gd name="T67" fmla="*/ 16 h 256"/>
                <a:gd name="T68" fmla="*/ 2 w 166"/>
                <a:gd name="T69" fmla="*/ 15 h 256"/>
                <a:gd name="T70" fmla="*/ 1 w 166"/>
                <a:gd name="T71" fmla="*/ 14 h 256"/>
                <a:gd name="T72" fmla="*/ 0 w 166"/>
                <a:gd name="T73" fmla="*/ 14 h 256"/>
                <a:gd name="T74" fmla="*/ 2 w 166"/>
                <a:gd name="T75" fmla="*/ 10 h 256"/>
                <a:gd name="T76" fmla="*/ 2 w 166"/>
                <a:gd name="T77" fmla="*/ 8 h 256"/>
                <a:gd name="T78" fmla="*/ 2 w 166"/>
                <a:gd name="T79" fmla="*/ 8 h 256"/>
                <a:gd name="T80" fmla="*/ 2 w 166"/>
                <a:gd name="T81" fmla="*/ 7 h 256"/>
                <a:gd name="T82" fmla="*/ 2 w 166"/>
                <a:gd name="T83" fmla="*/ 7 h 256"/>
                <a:gd name="T84" fmla="*/ 3 w 166"/>
                <a:gd name="T85" fmla="*/ 6 h 256"/>
                <a:gd name="T86" fmla="*/ 3 w 166"/>
                <a:gd name="T87" fmla="*/ 5 h 256"/>
                <a:gd name="T88" fmla="*/ 3 w 166"/>
                <a:gd name="T89" fmla="*/ 4 h 256"/>
                <a:gd name="T90" fmla="*/ 3 w 166"/>
                <a:gd name="T91" fmla="*/ 4 h 256"/>
                <a:gd name="T92" fmla="*/ 3 w 166"/>
                <a:gd name="T93" fmla="*/ 3 h 256"/>
                <a:gd name="T94" fmla="*/ 4 w 166"/>
                <a:gd name="T95" fmla="*/ 3 h 256"/>
                <a:gd name="T96" fmla="*/ 4 w 166"/>
                <a:gd name="T97" fmla="*/ 3 h 256"/>
                <a:gd name="T98" fmla="*/ 4 w 166"/>
                <a:gd name="T99" fmla="*/ 3 h 256"/>
                <a:gd name="T100" fmla="*/ 4 w 166"/>
                <a:gd name="T101" fmla="*/ 2 h 256"/>
                <a:gd name="T102" fmla="*/ 4 w 166"/>
                <a:gd name="T103" fmla="*/ 2 h 256"/>
                <a:gd name="T104" fmla="*/ 4 w 166"/>
                <a:gd name="T105" fmla="*/ 1 h 256"/>
                <a:gd name="T106" fmla="*/ 4 w 166"/>
                <a:gd name="T107" fmla="*/ 1 h 256"/>
                <a:gd name="T108" fmla="*/ 4 w 166"/>
                <a:gd name="T109" fmla="*/ 1 h 256"/>
                <a:gd name="T110" fmla="*/ 5 w 166"/>
                <a:gd name="T111" fmla="*/ 0 h 25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6"/>
                <a:gd name="T169" fmla="*/ 0 h 256"/>
                <a:gd name="T170" fmla="*/ 166 w 166"/>
                <a:gd name="T171" fmla="*/ 256 h 25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6" h="256">
                  <a:moveTo>
                    <a:pt x="92" y="0"/>
                  </a:moveTo>
                  <a:lnTo>
                    <a:pt x="98" y="0"/>
                  </a:lnTo>
                  <a:lnTo>
                    <a:pt x="104" y="0"/>
                  </a:lnTo>
                  <a:lnTo>
                    <a:pt x="109" y="0"/>
                  </a:lnTo>
                  <a:lnTo>
                    <a:pt x="115" y="0"/>
                  </a:lnTo>
                  <a:lnTo>
                    <a:pt x="119" y="2"/>
                  </a:lnTo>
                  <a:lnTo>
                    <a:pt x="125" y="3"/>
                  </a:lnTo>
                  <a:lnTo>
                    <a:pt x="129" y="5"/>
                  </a:lnTo>
                  <a:lnTo>
                    <a:pt x="134" y="7"/>
                  </a:lnTo>
                  <a:lnTo>
                    <a:pt x="144" y="14"/>
                  </a:lnTo>
                  <a:lnTo>
                    <a:pt x="154" y="22"/>
                  </a:lnTo>
                  <a:lnTo>
                    <a:pt x="161" y="33"/>
                  </a:lnTo>
                  <a:lnTo>
                    <a:pt x="166" y="44"/>
                  </a:lnTo>
                  <a:lnTo>
                    <a:pt x="166" y="46"/>
                  </a:lnTo>
                  <a:lnTo>
                    <a:pt x="166" y="50"/>
                  </a:lnTo>
                  <a:lnTo>
                    <a:pt x="165" y="52"/>
                  </a:lnTo>
                  <a:lnTo>
                    <a:pt x="164" y="53"/>
                  </a:lnTo>
                  <a:lnTo>
                    <a:pt x="161" y="57"/>
                  </a:lnTo>
                  <a:lnTo>
                    <a:pt x="158" y="59"/>
                  </a:lnTo>
                  <a:lnTo>
                    <a:pt x="154" y="61"/>
                  </a:lnTo>
                  <a:lnTo>
                    <a:pt x="153" y="66"/>
                  </a:lnTo>
                  <a:lnTo>
                    <a:pt x="153" y="69"/>
                  </a:lnTo>
                  <a:lnTo>
                    <a:pt x="154" y="72"/>
                  </a:lnTo>
                  <a:lnTo>
                    <a:pt x="155" y="74"/>
                  </a:lnTo>
                  <a:lnTo>
                    <a:pt x="158" y="76"/>
                  </a:lnTo>
                  <a:lnTo>
                    <a:pt x="159" y="77"/>
                  </a:lnTo>
                  <a:lnTo>
                    <a:pt x="161" y="78"/>
                  </a:lnTo>
                  <a:lnTo>
                    <a:pt x="162" y="81"/>
                  </a:lnTo>
                  <a:lnTo>
                    <a:pt x="163" y="82"/>
                  </a:lnTo>
                  <a:lnTo>
                    <a:pt x="161" y="88"/>
                  </a:lnTo>
                  <a:lnTo>
                    <a:pt x="160" y="90"/>
                  </a:lnTo>
                  <a:lnTo>
                    <a:pt x="160" y="91"/>
                  </a:lnTo>
                  <a:lnTo>
                    <a:pt x="160" y="92"/>
                  </a:lnTo>
                  <a:lnTo>
                    <a:pt x="160" y="95"/>
                  </a:lnTo>
                  <a:lnTo>
                    <a:pt x="159" y="98"/>
                  </a:lnTo>
                  <a:lnTo>
                    <a:pt x="156" y="100"/>
                  </a:lnTo>
                  <a:lnTo>
                    <a:pt x="156" y="104"/>
                  </a:lnTo>
                  <a:lnTo>
                    <a:pt x="156" y="106"/>
                  </a:lnTo>
                  <a:lnTo>
                    <a:pt x="154" y="117"/>
                  </a:lnTo>
                  <a:lnTo>
                    <a:pt x="152" y="129"/>
                  </a:lnTo>
                  <a:lnTo>
                    <a:pt x="150" y="142"/>
                  </a:lnTo>
                  <a:lnTo>
                    <a:pt x="149" y="153"/>
                  </a:lnTo>
                  <a:lnTo>
                    <a:pt x="149" y="161"/>
                  </a:lnTo>
                  <a:lnTo>
                    <a:pt x="146" y="173"/>
                  </a:lnTo>
                  <a:lnTo>
                    <a:pt x="145" y="184"/>
                  </a:lnTo>
                  <a:lnTo>
                    <a:pt x="144" y="193"/>
                  </a:lnTo>
                  <a:lnTo>
                    <a:pt x="142" y="197"/>
                  </a:lnTo>
                  <a:lnTo>
                    <a:pt x="138" y="198"/>
                  </a:lnTo>
                  <a:lnTo>
                    <a:pt x="134" y="198"/>
                  </a:lnTo>
                  <a:lnTo>
                    <a:pt x="128" y="197"/>
                  </a:lnTo>
                  <a:lnTo>
                    <a:pt x="122" y="195"/>
                  </a:lnTo>
                  <a:lnTo>
                    <a:pt x="117" y="194"/>
                  </a:lnTo>
                  <a:lnTo>
                    <a:pt x="113" y="193"/>
                  </a:lnTo>
                  <a:lnTo>
                    <a:pt x="109" y="194"/>
                  </a:lnTo>
                  <a:lnTo>
                    <a:pt x="106" y="195"/>
                  </a:lnTo>
                  <a:lnTo>
                    <a:pt x="103" y="199"/>
                  </a:lnTo>
                  <a:lnTo>
                    <a:pt x="97" y="201"/>
                  </a:lnTo>
                  <a:lnTo>
                    <a:pt x="92" y="205"/>
                  </a:lnTo>
                  <a:lnTo>
                    <a:pt x="87" y="207"/>
                  </a:lnTo>
                  <a:lnTo>
                    <a:pt x="82" y="210"/>
                  </a:lnTo>
                  <a:lnTo>
                    <a:pt x="78" y="213"/>
                  </a:lnTo>
                  <a:lnTo>
                    <a:pt x="76" y="215"/>
                  </a:lnTo>
                  <a:lnTo>
                    <a:pt x="76" y="222"/>
                  </a:lnTo>
                  <a:lnTo>
                    <a:pt x="77" y="236"/>
                  </a:lnTo>
                  <a:lnTo>
                    <a:pt x="74" y="248"/>
                  </a:lnTo>
                  <a:lnTo>
                    <a:pt x="65" y="256"/>
                  </a:lnTo>
                  <a:lnTo>
                    <a:pt x="58" y="256"/>
                  </a:lnTo>
                  <a:lnTo>
                    <a:pt x="49" y="253"/>
                  </a:lnTo>
                  <a:lnTo>
                    <a:pt x="39" y="249"/>
                  </a:lnTo>
                  <a:lnTo>
                    <a:pt x="27" y="244"/>
                  </a:lnTo>
                  <a:lnTo>
                    <a:pt x="17" y="239"/>
                  </a:lnTo>
                  <a:lnTo>
                    <a:pt x="9" y="234"/>
                  </a:lnTo>
                  <a:lnTo>
                    <a:pt x="3" y="231"/>
                  </a:lnTo>
                  <a:lnTo>
                    <a:pt x="0" y="230"/>
                  </a:lnTo>
                  <a:lnTo>
                    <a:pt x="18" y="177"/>
                  </a:lnTo>
                  <a:lnTo>
                    <a:pt x="25" y="159"/>
                  </a:lnTo>
                  <a:lnTo>
                    <a:pt x="28" y="143"/>
                  </a:lnTo>
                  <a:lnTo>
                    <a:pt x="31" y="137"/>
                  </a:lnTo>
                  <a:lnTo>
                    <a:pt x="32" y="131"/>
                  </a:lnTo>
                  <a:lnTo>
                    <a:pt x="34" y="127"/>
                  </a:lnTo>
                  <a:lnTo>
                    <a:pt x="35" y="122"/>
                  </a:lnTo>
                  <a:lnTo>
                    <a:pt x="36" y="117"/>
                  </a:lnTo>
                  <a:lnTo>
                    <a:pt x="37" y="113"/>
                  </a:lnTo>
                  <a:lnTo>
                    <a:pt x="37" y="109"/>
                  </a:lnTo>
                  <a:lnTo>
                    <a:pt x="39" y="105"/>
                  </a:lnTo>
                  <a:lnTo>
                    <a:pt x="40" y="98"/>
                  </a:lnTo>
                  <a:lnTo>
                    <a:pt x="41" y="89"/>
                  </a:lnTo>
                  <a:lnTo>
                    <a:pt x="41" y="81"/>
                  </a:lnTo>
                  <a:lnTo>
                    <a:pt x="42" y="74"/>
                  </a:lnTo>
                  <a:lnTo>
                    <a:pt x="44" y="69"/>
                  </a:lnTo>
                  <a:lnTo>
                    <a:pt x="46" y="66"/>
                  </a:lnTo>
                  <a:lnTo>
                    <a:pt x="48" y="64"/>
                  </a:lnTo>
                  <a:lnTo>
                    <a:pt x="51" y="61"/>
                  </a:lnTo>
                  <a:lnTo>
                    <a:pt x="52" y="58"/>
                  </a:lnTo>
                  <a:lnTo>
                    <a:pt x="56" y="56"/>
                  </a:lnTo>
                  <a:lnTo>
                    <a:pt x="60" y="53"/>
                  </a:lnTo>
                  <a:lnTo>
                    <a:pt x="60" y="51"/>
                  </a:lnTo>
                  <a:lnTo>
                    <a:pt x="60" y="50"/>
                  </a:lnTo>
                  <a:lnTo>
                    <a:pt x="61" y="49"/>
                  </a:lnTo>
                  <a:lnTo>
                    <a:pt x="62" y="47"/>
                  </a:lnTo>
                  <a:lnTo>
                    <a:pt x="63" y="46"/>
                  </a:lnTo>
                  <a:lnTo>
                    <a:pt x="63" y="42"/>
                  </a:lnTo>
                  <a:lnTo>
                    <a:pt x="62" y="36"/>
                  </a:lnTo>
                  <a:lnTo>
                    <a:pt x="60" y="31"/>
                  </a:lnTo>
                  <a:lnTo>
                    <a:pt x="56" y="28"/>
                  </a:lnTo>
                  <a:lnTo>
                    <a:pt x="56" y="25"/>
                  </a:lnTo>
                  <a:lnTo>
                    <a:pt x="56" y="22"/>
                  </a:lnTo>
                  <a:lnTo>
                    <a:pt x="58" y="19"/>
                  </a:lnTo>
                  <a:lnTo>
                    <a:pt x="60" y="17"/>
                  </a:lnTo>
                  <a:lnTo>
                    <a:pt x="67" y="11"/>
                  </a:lnTo>
                  <a:lnTo>
                    <a:pt x="74" y="6"/>
                  </a:lnTo>
                  <a:lnTo>
                    <a:pt x="83" y="3"/>
                  </a:lnTo>
                  <a:lnTo>
                    <a:pt x="92"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4" name="Freeform 51"/>
            <p:cNvSpPr>
              <a:spLocks/>
            </p:cNvSpPr>
            <p:nvPr/>
          </p:nvSpPr>
          <p:spPr bwMode="auto">
            <a:xfrm>
              <a:off x="3010" y="3564"/>
              <a:ext cx="106" cy="93"/>
            </a:xfrm>
            <a:custGeom>
              <a:avLst/>
              <a:gdLst>
                <a:gd name="T0" fmla="*/ 11 w 419"/>
                <a:gd name="T1" fmla="*/ 0 h 370"/>
                <a:gd name="T2" fmla="*/ 13 w 419"/>
                <a:gd name="T3" fmla="*/ 0 h 370"/>
                <a:gd name="T4" fmla="*/ 16 w 419"/>
                <a:gd name="T5" fmla="*/ 1 h 370"/>
                <a:gd name="T6" fmla="*/ 19 w 419"/>
                <a:gd name="T7" fmla="*/ 2 h 370"/>
                <a:gd name="T8" fmla="*/ 23 w 419"/>
                <a:gd name="T9" fmla="*/ 3 h 370"/>
                <a:gd name="T10" fmla="*/ 25 w 419"/>
                <a:gd name="T11" fmla="*/ 5 h 370"/>
                <a:gd name="T12" fmla="*/ 26 w 419"/>
                <a:gd name="T13" fmla="*/ 5 h 370"/>
                <a:gd name="T14" fmla="*/ 26 w 419"/>
                <a:gd name="T15" fmla="*/ 6 h 370"/>
                <a:gd name="T16" fmla="*/ 25 w 419"/>
                <a:gd name="T17" fmla="*/ 5 h 370"/>
                <a:gd name="T18" fmla="*/ 24 w 419"/>
                <a:gd name="T19" fmla="*/ 4 h 370"/>
                <a:gd name="T20" fmla="*/ 23 w 419"/>
                <a:gd name="T21" fmla="*/ 3 h 370"/>
                <a:gd name="T22" fmla="*/ 20 w 419"/>
                <a:gd name="T23" fmla="*/ 2 h 370"/>
                <a:gd name="T24" fmla="*/ 18 w 419"/>
                <a:gd name="T25" fmla="*/ 2 h 370"/>
                <a:gd name="T26" fmla="*/ 18 w 419"/>
                <a:gd name="T27" fmla="*/ 1 h 370"/>
                <a:gd name="T28" fmla="*/ 15 w 419"/>
                <a:gd name="T29" fmla="*/ 1 h 370"/>
                <a:gd name="T30" fmla="*/ 11 w 419"/>
                <a:gd name="T31" fmla="*/ 0 h 370"/>
                <a:gd name="T32" fmla="*/ 9 w 419"/>
                <a:gd name="T33" fmla="*/ 0 h 370"/>
                <a:gd name="T34" fmla="*/ 8 w 419"/>
                <a:gd name="T35" fmla="*/ 0 h 370"/>
                <a:gd name="T36" fmla="*/ 5 w 419"/>
                <a:gd name="T37" fmla="*/ 1 h 370"/>
                <a:gd name="T38" fmla="*/ 2 w 419"/>
                <a:gd name="T39" fmla="*/ 3 h 370"/>
                <a:gd name="T40" fmla="*/ 0 w 419"/>
                <a:gd name="T41" fmla="*/ 11 h 370"/>
                <a:gd name="T42" fmla="*/ 1 w 419"/>
                <a:gd name="T43" fmla="*/ 16 h 370"/>
                <a:gd name="T44" fmla="*/ 2 w 419"/>
                <a:gd name="T45" fmla="*/ 19 h 370"/>
                <a:gd name="T46" fmla="*/ 5 w 419"/>
                <a:gd name="T47" fmla="*/ 21 h 370"/>
                <a:gd name="T48" fmla="*/ 7 w 419"/>
                <a:gd name="T49" fmla="*/ 22 h 370"/>
                <a:gd name="T50" fmla="*/ 9 w 419"/>
                <a:gd name="T51" fmla="*/ 23 h 370"/>
                <a:gd name="T52" fmla="*/ 11 w 419"/>
                <a:gd name="T53" fmla="*/ 23 h 370"/>
                <a:gd name="T54" fmla="*/ 13 w 419"/>
                <a:gd name="T55" fmla="*/ 23 h 370"/>
                <a:gd name="T56" fmla="*/ 15 w 419"/>
                <a:gd name="T57" fmla="*/ 23 h 370"/>
                <a:gd name="T58" fmla="*/ 18 w 419"/>
                <a:gd name="T59" fmla="*/ 22 h 370"/>
                <a:gd name="T60" fmla="*/ 21 w 419"/>
                <a:gd name="T61" fmla="*/ 20 h 370"/>
                <a:gd name="T62" fmla="*/ 24 w 419"/>
                <a:gd name="T63" fmla="*/ 17 h 370"/>
                <a:gd name="T64" fmla="*/ 26 w 419"/>
                <a:gd name="T65" fmla="*/ 13 h 370"/>
                <a:gd name="T66" fmla="*/ 27 w 419"/>
                <a:gd name="T67" fmla="*/ 9 h 370"/>
                <a:gd name="T68" fmla="*/ 27 w 419"/>
                <a:gd name="T69" fmla="*/ 8 h 370"/>
                <a:gd name="T70" fmla="*/ 26 w 419"/>
                <a:gd name="T71" fmla="*/ 12 h 370"/>
                <a:gd name="T72" fmla="*/ 24 w 419"/>
                <a:gd name="T73" fmla="*/ 16 h 370"/>
                <a:gd name="T74" fmla="*/ 22 w 419"/>
                <a:gd name="T75" fmla="*/ 18 h 370"/>
                <a:gd name="T76" fmla="*/ 20 w 419"/>
                <a:gd name="T77" fmla="*/ 20 h 370"/>
                <a:gd name="T78" fmla="*/ 19 w 419"/>
                <a:gd name="T79" fmla="*/ 22 h 370"/>
                <a:gd name="T80" fmla="*/ 17 w 419"/>
                <a:gd name="T81" fmla="*/ 22 h 370"/>
                <a:gd name="T82" fmla="*/ 13 w 419"/>
                <a:gd name="T83" fmla="*/ 23 h 370"/>
                <a:gd name="T84" fmla="*/ 8 w 419"/>
                <a:gd name="T85" fmla="*/ 23 h 370"/>
                <a:gd name="T86" fmla="*/ 6 w 419"/>
                <a:gd name="T87" fmla="*/ 22 h 370"/>
                <a:gd name="T88" fmla="*/ 4 w 419"/>
                <a:gd name="T89" fmla="*/ 21 h 370"/>
                <a:gd name="T90" fmla="*/ 3 w 419"/>
                <a:gd name="T91" fmla="*/ 20 h 370"/>
                <a:gd name="T92" fmla="*/ 1 w 419"/>
                <a:gd name="T93" fmla="*/ 17 h 370"/>
                <a:gd name="T94" fmla="*/ 0 w 419"/>
                <a:gd name="T95" fmla="*/ 13 h 370"/>
                <a:gd name="T96" fmla="*/ 1 w 419"/>
                <a:gd name="T97" fmla="*/ 7 h 370"/>
                <a:gd name="T98" fmla="*/ 2 w 419"/>
                <a:gd name="T99" fmla="*/ 3 h 370"/>
                <a:gd name="T100" fmla="*/ 3 w 419"/>
                <a:gd name="T101" fmla="*/ 1 h 370"/>
                <a:gd name="T102" fmla="*/ 5 w 419"/>
                <a:gd name="T103" fmla="*/ 1 h 370"/>
                <a:gd name="T104" fmla="*/ 7 w 419"/>
                <a:gd name="T105" fmla="*/ 0 h 370"/>
                <a:gd name="T106" fmla="*/ 8 w 419"/>
                <a:gd name="T107" fmla="*/ 0 h 37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19"/>
                <a:gd name="T163" fmla="*/ 0 h 370"/>
                <a:gd name="T164" fmla="*/ 419 w 419"/>
                <a:gd name="T165" fmla="*/ 370 h 37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19" h="370">
                  <a:moveTo>
                    <a:pt x="138" y="0"/>
                  </a:moveTo>
                  <a:lnTo>
                    <a:pt x="148" y="0"/>
                  </a:lnTo>
                  <a:lnTo>
                    <a:pt x="159" y="0"/>
                  </a:lnTo>
                  <a:lnTo>
                    <a:pt x="169" y="1"/>
                  </a:lnTo>
                  <a:lnTo>
                    <a:pt x="180" y="1"/>
                  </a:lnTo>
                  <a:lnTo>
                    <a:pt x="190" y="2"/>
                  </a:lnTo>
                  <a:lnTo>
                    <a:pt x="200" y="3"/>
                  </a:lnTo>
                  <a:lnTo>
                    <a:pt x="210" y="4"/>
                  </a:lnTo>
                  <a:lnTo>
                    <a:pt x="220" y="5"/>
                  </a:lnTo>
                  <a:lnTo>
                    <a:pt x="232" y="6"/>
                  </a:lnTo>
                  <a:lnTo>
                    <a:pt x="243" y="9"/>
                  </a:lnTo>
                  <a:lnTo>
                    <a:pt x="254" y="11"/>
                  </a:lnTo>
                  <a:lnTo>
                    <a:pt x="265" y="14"/>
                  </a:lnTo>
                  <a:lnTo>
                    <a:pt x="276" y="18"/>
                  </a:lnTo>
                  <a:lnTo>
                    <a:pt x="288" y="20"/>
                  </a:lnTo>
                  <a:lnTo>
                    <a:pt x="299" y="24"/>
                  </a:lnTo>
                  <a:lnTo>
                    <a:pt x="310" y="27"/>
                  </a:lnTo>
                  <a:lnTo>
                    <a:pt x="324" y="33"/>
                  </a:lnTo>
                  <a:lnTo>
                    <a:pt x="337" y="37"/>
                  </a:lnTo>
                  <a:lnTo>
                    <a:pt x="350" y="43"/>
                  </a:lnTo>
                  <a:lnTo>
                    <a:pt x="363" y="49"/>
                  </a:lnTo>
                  <a:lnTo>
                    <a:pt x="375" y="56"/>
                  </a:lnTo>
                  <a:lnTo>
                    <a:pt x="386" y="64"/>
                  </a:lnTo>
                  <a:lnTo>
                    <a:pt x="397" y="72"/>
                  </a:lnTo>
                  <a:lnTo>
                    <a:pt x="405" y="82"/>
                  </a:lnTo>
                  <a:lnTo>
                    <a:pt x="407" y="83"/>
                  </a:lnTo>
                  <a:lnTo>
                    <a:pt x="408" y="83"/>
                  </a:lnTo>
                  <a:lnTo>
                    <a:pt x="408" y="84"/>
                  </a:lnTo>
                  <a:lnTo>
                    <a:pt x="407" y="84"/>
                  </a:lnTo>
                  <a:lnTo>
                    <a:pt x="407" y="86"/>
                  </a:lnTo>
                  <a:lnTo>
                    <a:pt x="405" y="86"/>
                  </a:lnTo>
                  <a:lnTo>
                    <a:pt x="401" y="80"/>
                  </a:lnTo>
                  <a:lnTo>
                    <a:pt x="397" y="75"/>
                  </a:lnTo>
                  <a:lnTo>
                    <a:pt x="392" y="72"/>
                  </a:lnTo>
                  <a:lnTo>
                    <a:pt x="388" y="67"/>
                  </a:lnTo>
                  <a:lnTo>
                    <a:pt x="382" y="64"/>
                  </a:lnTo>
                  <a:lnTo>
                    <a:pt x="377" y="60"/>
                  </a:lnTo>
                  <a:lnTo>
                    <a:pt x="372" y="57"/>
                  </a:lnTo>
                  <a:lnTo>
                    <a:pt x="367" y="53"/>
                  </a:lnTo>
                  <a:lnTo>
                    <a:pt x="362" y="51"/>
                  </a:lnTo>
                  <a:lnTo>
                    <a:pt x="357" y="49"/>
                  </a:lnTo>
                  <a:lnTo>
                    <a:pt x="352" y="47"/>
                  </a:lnTo>
                  <a:lnTo>
                    <a:pt x="346" y="44"/>
                  </a:lnTo>
                  <a:lnTo>
                    <a:pt x="338" y="41"/>
                  </a:lnTo>
                  <a:lnTo>
                    <a:pt x="330" y="37"/>
                  </a:lnTo>
                  <a:lnTo>
                    <a:pt x="322" y="34"/>
                  </a:lnTo>
                  <a:lnTo>
                    <a:pt x="313" y="32"/>
                  </a:lnTo>
                  <a:lnTo>
                    <a:pt x="306" y="28"/>
                  </a:lnTo>
                  <a:lnTo>
                    <a:pt x="298" y="26"/>
                  </a:lnTo>
                  <a:lnTo>
                    <a:pt x="289" y="24"/>
                  </a:lnTo>
                  <a:lnTo>
                    <a:pt x="281" y="21"/>
                  </a:lnTo>
                  <a:lnTo>
                    <a:pt x="280" y="20"/>
                  </a:lnTo>
                  <a:lnTo>
                    <a:pt x="278" y="20"/>
                  </a:lnTo>
                  <a:lnTo>
                    <a:pt x="276" y="20"/>
                  </a:lnTo>
                  <a:lnTo>
                    <a:pt x="274" y="19"/>
                  </a:lnTo>
                  <a:lnTo>
                    <a:pt x="260" y="16"/>
                  </a:lnTo>
                  <a:lnTo>
                    <a:pt x="245" y="12"/>
                  </a:lnTo>
                  <a:lnTo>
                    <a:pt x="232" y="10"/>
                  </a:lnTo>
                  <a:lnTo>
                    <a:pt x="217" y="8"/>
                  </a:lnTo>
                  <a:lnTo>
                    <a:pt x="202" y="5"/>
                  </a:lnTo>
                  <a:lnTo>
                    <a:pt x="188" y="4"/>
                  </a:lnTo>
                  <a:lnTo>
                    <a:pt x="173" y="3"/>
                  </a:lnTo>
                  <a:lnTo>
                    <a:pt x="159" y="3"/>
                  </a:lnTo>
                  <a:lnTo>
                    <a:pt x="155" y="3"/>
                  </a:lnTo>
                  <a:lnTo>
                    <a:pt x="152" y="2"/>
                  </a:lnTo>
                  <a:lnTo>
                    <a:pt x="148" y="2"/>
                  </a:lnTo>
                  <a:lnTo>
                    <a:pt x="144" y="2"/>
                  </a:lnTo>
                  <a:lnTo>
                    <a:pt x="139" y="3"/>
                  </a:lnTo>
                  <a:lnTo>
                    <a:pt x="135" y="3"/>
                  </a:lnTo>
                  <a:lnTo>
                    <a:pt x="129" y="3"/>
                  </a:lnTo>
                  <a:lnTo>
                    <a:pt x="125" y="3"/>
                  </a:lnTo>
                  <a:lnTo>
                    <a:pt x="109" y="4"/>
                  </a:lnTo>
                  <a:lnTo>
                    <a:pt x="95" y="8"/>
                  </a:lnTo>
                  <a:lnTo>
                    <a:pt x="80" y="11"/>
                  </a:lnTo>
                  <a:lnTo>
                    <a:pt x="67" y="17"/>
                  </a:lnTo>
                  <a:lnTo>
                    <a:pt x="54" y="24"/>
                  </a:lnTo>
                  <a:lnTo>
                    <a:pt x="43" y="33"/>
                  </a:lnTo>
                  <a:lnTo>
                    <a:pt x="33" y="43"/>
                  </a:lnTo>
                  <a:lnTo>
                    <a:pt x="26" y="56"/>
                  </a:lnTo>
                  <a:lnTo>
                    <a:pt x="15" y="92"/>
                  </a:lnTo>
                  <a:lnTo>
                    <a:pt x="8" y="129"/>
                  </a:lnTo>
                  <a:lnTo>
                    <a:pt x="4" y="167"/>
                  </a:lnTo>
                  <a:lnTo>
                    <a:pt x="3" y="204"/>
                  </a:lnTo>
                  <a:lnTo>
                    <a:pt x="3" y="220"/>
                  </a:lnTo>
                  <a:lnTo>
                    <a:pt x="5" y="236"/>
                  </a:lnTo>
                  <a:lnTo>
                    <a:pt x="7" y="251"/>
                  </a:lnTo>
                  <a:lnTo>
                    <a:pt x="12" y="266"/>
                  </a:lnTo>
                  <a:lnTo>
                    <a:pt x="17" y="279"/>
                  </a:lnTo>
                  <a:lnTo>
                    <a:pt x="24" y="292"/>
                  </a:lnTo>
                  <a:lnTo>
                    <a:pt x="33" y="305"/>
                  </a:lnTo>
                  <a:lnTo>
                    <a:pt x="43" y="315"/>
                  </a:lnTo>
                  <a:lnTo>
                    <a:pt x="52" y="323"/>
                  </a:lnTo>
                  <a:lnTo>
                    <a:pt x="61" y="330"/>
                  </a:lnTo>
                  <a:lnTo>
                    <a:pt x="70" y="336"/>
                  </a:lnTo>
                  <a:lnTo>
                    <a:pt x="80" y="341"/>
                  </a:lnTo>
                  <a:lnTo>
                    <a:pt x="90" y="346"/>
                  </a:lnTo>
                  <a:lnTo>
                    <a:pt x="100" y="350"/>
                  </a:lnTo>
                  <a:lnTo>
                    <a:pt x="111" y="355"/>
                  </a:lnTo>
                  <a:lnTo>
                    <a:pt x="123" y="359"/>
                  </a:lnTo>
                  <a:lnTo>
                    <a:pt x="129" y="360"/>
                  </a:lnTo>
                  <a:lnTo>
                    <a:pt x="136" y="362"/>
                  </a:lnTo>
                  <a:lnTo>
                    <a:pt x="143" y="363"/>
                  </a:lnTo>
                  <a:lnTo>
                    <a:pt x="148" y="365"/>
                  </a:lnTo>
                  <a:lnTo>
                    <a:pt x="155" y="367"/>
                  </a:lnTo>
                  <a:lnTo>
                    <a:pt x="162" y="368"/>
                  </a:lnTo>
                  <a:lnTo>
                    <a:pt x="168" y="368"/>
                  </a:lnTo>
                  <a:lnTo>
                    <a:pt x="174" y="369"/>
                  </a:lnTo>
                  <a:lnTo>
                    <a:pt x="182" y="370"/>
                  </a:lnTo>
                  <a:lnTo>
                    <a:pt x="191" y="370"/>
                  </a:lnTo>
                  <a:lnTo>
                    <a:pt x="199" y="370"/>
                  </a:lnTo>
                  <a:lnTo>
                    <a:pt x="208" y="370"/>
                  </a:lnTo>
                  <a:lnTo>
                    <a:pt x="216" y="370"/>
                  </a:lnTo>
                  <a:lnTo>
                    <a:pt x="224" y="369"/>
                  </a:lnTo>
                  <a:lnTo>
                    <a:pt x="233" y="368"/>
                  </a:lnTo>
                  <a:lnTo>
                    <a:pt x="240" y="365"/>
                  </a:lnTo>
                  <a:lnTo>
                    <a:pt x="255" y="361"/>
                  </a:lnTo>
                  <a:lnTo>
                    <a:pt x="269" y="356"/>
                  </a:lnTo>
                  <a:lnTo>
                    <a:pt x="281" y="349"/>
                  </a:lnTo>
                  <a:lnTo>
                    <a:pt x="293" y="342"/>
                  </a:lnTo>
                  <a:lnTo>
                    <a:pt x="303" y="336"/>
                  </a:lnTo>
                  <a:lnTo>
                    <a:pt x="315" y="326"/>
                  </a:lnTo>
                  <a:lnTo>
                    <a:pt x="325" y="316"/>
                  </a:lnTo>
                  <a:lnTo>
                    <a:pt x="335" y="306"/>
                  </a:lnTo>
                  <a:lnTo>
                    <a:pt x="346" y="292"/>
                  </a:lnTo>
                  <a:lnTo>
                    <a:pt x="357" y="278"/>
                  </a:lnTo>
                  <a:lnTo>
                    <a:pt x="366" y="264"/>
                  </a:lnTo>
                  <a:lnTo>
                    <a:pt x="375" y="251"/>
                  </a:lnTo>
                  <a:lnTo>
                    <a:pt x="383" y="237"/>
                  </a:lnTo>
                  <a:lnTo>
                    <a:pt x="391" y="222"/>
                  </a:lnTo>
                  <a:lnTo>
                    <a:pt x="398" y="206"/>
                  </a:lnTo>
                  <a:lnTo>
                    <a:pt x="404" y="190"/>
                  </a:lnTo>
                  <a:lnTo>
                    <a:pt x="410" y="174"/>
                  </a:lnTo>
                  <a:lnTo>
                    <a:pt x="413" y="158"/>
                  </a:lnTo>
                  <a:lnTo>
                    <a:pt x="417" y="142"/>
                  </a:lnTo>
                  <a:lnTo>
                    <a:pt x="418" y="126"/>
                  </a:lnTo>
                  <a:lnTo>
                    <a:pt x="419" y="126"/>
                  </a:lnTo>
                  <a:lnTo>
                    <a:pt x="417" y="146"/>
                  </a:lnTo>
                  <a:lnTo>
                    <a:pt x="413" y="167"/>
                  </a:lnTo>
                  <a:lnTo>
                    <a:pt x="407" y="186"/>
                  </a:lnTo>
                  <a:lnTo>
                    <a:pt x="400" y="206"/>
                  </a:lnTo>
                  <a:lnTo>
                    <a:pt x="394" y="220"/>
                  </a:lnTo>
                  <a:lnTo>
                    <a:pt x="388" y="232"/>
                  </a:lnTo>
                  <a:lnTo>
                    <a:pt x="381" y="245"/>
                  </a:lnTo>
                  <a:lnTo>
                    <a:pt x="373" y="258"/>
                  </a:lnTo>
                  <a:lnTo>
                    <a:pt x="365" y="269"/>
                  </a:lnTo>
                  <a:lnTo>
                    <a:pt x="356" y="281"/>
                  </a:lnTo>
                  <a:lnTo>
                    <a:pt x="347" y="292"/>
                  </a:lnTo>
                  <a:lnTo>
                    <a:pt x="338" y="303"/>
                  </a:lnTo>
                  <a:lnTo>
                    <a:pt x="331" y="310"/>
                  </a:lnTo>
                  <a:lnTo>
                    <a:pt x="325" y="317"/>
                  </a:lnTo>
                  <a:lnTo>
                    <a:pt x="319" y="323"/>
                  </a:lnTo>
                  <a:lnTo>
                    <a:pt x="312" y="329"/>
                  </a:lnTo>
                  <a:lnTo>
                    <a:pt x="306" y="334"/>
                  </a:lnTo>
                  <a:lnTo>
                    <a:pt x="299" y="339"/>
                  </a:lnTo>
                  <a:lnTo>
                    <a:pt x="292" y="344"/>
                  </a:lnTo>
                  <a:lnTo>
                    <a:pt x="285" y="348"/>
                  </a:lnTo>
                  <a:lnTo>
                    <a:pt x="281" y="350"/>
                  </a:lnTo>
                  <a:lnTo>
                    <a:pt x="278" y="352"/>
                  </a:lnTo>
                  <a:lnTo>
                    <a:pt x="274" y="354"/>
                  </a:lnTo>
                  <a:lnTo>
                    <a:pt x="270" y="356"/>
                  </a:lnTo>
                  <a:lnTo>
                    <a:pt x="249" y="363"/>
                  </a:lnTo>
                  <a:lnTo>
                    <a:pt x="229" y="368"/>
                  </a:lnTo>
                  <a:lnTo>
                    <a:pt x="208" y="370"/>
                  </a:lnTo>
                  <a:lnTo>
                    <a:pt x="188" y="370"/>
                  </a:lnTo>
                  <a:lnTo>
                    <a:pt x="166" y="368"/>
                  </a:lnTo>
                  <a:lnTo>
                    <a:pt x="145" y="364"/>
                  </a:lnTo>
                  <a:lnTo>
                    <a:pt x="125" y="360"/>
                  </a:lnTo>
                  <a:lnTo>
                    <a:pt x="105" y="353"/>
                  </a:lnTo>
                  <a:lnTo>
                    <a:pt x="100" y="350"/>
                  </a:lnTo>
                  <a:lnTo>
                    <a:pt x="97" y="349"/>
                  </a:lnTo>
                  <a:lnTo>
                    <a:pt x="92" y="347"/>
                  </a:lnTo>
                  <a:lnTo>
                    <a:pt x="88" y="346"/>
                  </a:lnTo>
                  <a:lnTo>
                    <a:pt x="81" y="342"/>
                  </a:lnTo>
                  <a:lnTo>
                    <a:pt x="74" y="339"/>
                  </a:lnTo>
                  <a:lnTo>
                    <a:pt x="69" y="336"/>
                  </a:lnTo>
                  <a:lnTo>
                    <a:pt x="62" y="331"/>
                  </a:lnTo>
                  <a:lnTo>
                    <a:pt x="56" y="328"/>
                  </a:lnTo>
                  <a:lnTo>
                    <a:pt x="51" y="323"/>
                  </a:lnTo>
                  <a:lnTo>
                    <a:pt x="45" y="317"/>
                  </a:lnTo>
                  <a:lnTo>
                    <a:pt x="40" y="313"/>
                  </a:lnTo>
                  <a:lnTo>
                    <a:pt x="29" y="301"/>
                  </a:lnTo>
                  <a:lnTo>
                    <a:pt x="22" y="289"/>
                  </a:lnTo>
                  <a:lnTo>
                    <a:pt x="15" y="274"/>
                  </a:lnTo>
                  <a:lnTo>
                    <a:pt x="9" y="259"/>
                  </a:lnTo>
                  <a:lnTo>
                    <a:pt x="5" y="244"/>
                  </a:lnTo>
                  <a:lnTo>
                    <a:pt x="3" y="228"/>
                  </a:lnTo>
                  <a:lnTo>
                    <a:pt x="0" y="212"/>
                  </a:lnTo>
                  <a:lnTo>
                    <a:pt x="0" y="196"/>
                  </a:lnTo>
                  <a:lnTo>
                    <a:pt x="3" y="167"/>
                  </a:lnTo>
                  <a:lnTo>
                    <a:pt x="6" y="138"/>
                  </a:lnTo>
                  <a:lnTo>
                    <a:pt x="9" y="111"/>
                  </a:lnTo>
                  <a:lnTo>
                    <a:pt x="15" y="82"/>
                  </a:lnTo>
                  <a:lnTo>
                    <a:pt x="19" y="68"/>
                  </a:lnTo>
                  <a:lnTo>
                    <a:pt x="24" y="57"/>
                  </a:lnTo>
                  <a:lnTo>
                    <a:pt x="31" y="45"/>
                  </a:lnTo>
                  <a:lnTo>
                    <a:pt x="37" y="35"/>
                  </a:lnTo>
                  <a:lnTo>
                    <a:pt x="42" y="29"/>
                  </a:lnTo>
                  <a:lnTo>
                    <a:pt x="46" y="25"/>
                  </a:lnTo>
                  <a:lnTo>
                    <a:pt x="52" y="21"/>
                  </a:lnTo>
                  <a:lnTo>
                    <a:pt x="58" y="18"/>
                  </a:lnTo>
                  <a:lnTo>
                    <a:pt x="62" y="14"/>
                  </a:lnTo>
                  <a:lnTo>
                    <a:pt x="68" y="12"/>
                  </a:lnTo>
                  <a:lnTo>
                    <a:pt x="74" y="10"/>
                  </a:lnTo>
                  <a:lnTo>
                    <a:pt x="80" y="8"/>
                  </a:lnTo>
                  <a:lnTo>
                    <a:pt x="88" y="5"/>
                  </a:lnTo>
                  <a:lnTo>
                    <a:pt x="95" y="4"/>
                  </a:lnTo>
                  <a:lnTo>
                    <a:pt x="102" y="3"/>
                  </a:lnTo>
                  <a:lnTo>
                    <a:pt x="109" y="2"/>
                  </a:lnTo>
                  <a:lnTo>
                    <a:pt x="117" y="1"/>
                  </a:lnTo>
                  <a:lnTo>
                    <a:pt x="124" y="0"/>
                  </a:lnTo>
                  <a:lnTo>
                    <a:pt x="132" y="0"/>
                  </a:lnTo>
                  <a:lnTo>
                    <a:pt x="138"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5" name="Freeform 52"/>
            <p:cNvSpPr>
              <a:spLocks/>
            </p:cNvSpPr>
            <p:nvPr/>
          </p:nvSpPr>
          <p:spPr bwMode="auto">
            <a:xfrm>
              <a:off x="2983" y="3573"/>
              <a:ext cx="6" cy="15"/>
            </a:xfrm>
            <a:custGeom>
              <a:avLst/>
              <a:gdLst>
                <a:gd name="T0" fmla="*/ 1 w 31"/>
                <a:gd name="T1" fmla="*/ 0 h 62"/>
                <a:gd name="T2" fmla="*/ 1 w 31"/>
                <a:gd name="T3" fmla="*/ 0 h 62"/>
                <a:gd name="T4" fmla="*/ 1 w 31"/>
                <a:gd name="T5" fmla="*/ 0 h 62"/>
                <a:gd name="T6" fmla="*/ 1 w 31"/>
                <a:gd name="T7" fmla="*/ 1 h 62"/>
                <a:gd name="T8" fmla="*/ 1 w 31"/>
                <a:gd name="T9" fmla="*/ 1 h 62"/>
                <a:gd name="T10" fmla="*/ 1 w 31"/>
                <a:gd name="T11" fmla="*/ 1 h 62"/>
                <a:gd name="T12" fmla="*/ 1 w 31"/>
                <a:gd name="T13" fmla="*/ 2 h 62"/>
                <a:gd name="T14" fmla="*/ 1 w 31"/>
                <a:gd name="T15" fmla="*/ 3 h 62"/>
                <a:gd name="T16" fmla="*/ 0 w 31"/>
                <a:gd name="T17" fmla="*/ 3 h 62"/>
                <a:gd name="T18" fmla="*/ 0 w 31"/>
                <a:gd name="T19" fmla="*/ 4 h 62"/>
                <a:gd name="T20" fmla="*/ 0 w 31"/>
                <a:gd name="T21" fmla="*/ 2 h 62"/>
                <a:gd name="T22" fmla="*/ 0 w 31"/>
                <a:gd name="T23" fmla="*/ 2 h 62"/>
                <a:gd name="T24" fmla="*/ 1 w 31"/>
                <a:gd name="T25" fmla="*/ 2 h 62"/>
                <a:gd name="T26" fmla="*/ 1 w 31"/>
                <a:gd name="T27" fmla="*/ 2 h 62"/>
                <a:gd name="T28" fmla="*/ 1 w 31"/>
                <a:gd name="T29" fmla="*/ 1 h 62"/>
                <a:gd name="T30" fmla="*/ 1 w 31"/>
                <a:gd name="T31" fmla="*/ 1 h 62"/>
                <a:gd name="T32" fmla="*/ 1 w 31"/>
                <a:gd name="T33" fmla="*/ 1 h 62"/>
                <a:gd name="T34" fmla="*/ 1 w 31"/>
                <a:gd name="T35" fmla="*/ 1 h 62"/>
                <a:gd name="T36" fmla="*/ 1 w 31"/>
                <a:gd name="T37" fmla="*/ 1 h 62"/>
                <a:gd name="T38" fmla="*/ 1 w 31"/>
                <a:gd name="T39" fmla="*/ 1 h 62"/>
                <a:gd name="T40" fmla="*/ 1 w 31"/>
                <a:gd name="T41" fmla="*/ 1 h 62"/>
                <a:gd name="T42" fmla="*/ 1 w 31"/>
                <a:gd name="T43" fmla="*/ 1 h 62"/>
                <a:gd name="T44" fmla="*/ 1 w 31"/>
                <a:gd name="T45" fmla="*/ 1 h 62"/>
                <a:gd name="T46" fmla="*/ 0 w 31"/>
                <a:gd name="T47" fmla="*/ 1 h 62"/>
                <a:gd name="T48" fmla="*/ 1 w 31"/>
                <a:gd name="T49" fmla="*/ 0 h 62"/>
                <a:gd name="T50" fmla="*/ 1 w 31"/>
                <a:gd name="T51" fmla="*/ 0 h 62"/>
                <a:gd name="T52" fmla="*/ 1 w 31"/>
                <a:gd name="T53" fmla="*/ 0 h 62"/>
                <a:gd name="T54" fmla="*/ 1 w 31"/>
                <a:gd name="T55" fmla="*/ 0 h 62"/>
                <a:gd name="T56" fmla="*/ 1 w 31"/>
                <a:gd name="T57" fmla="*/ 0 h 62"/>
                <a:gd name="T58" fmla="*/ 1 w 31"/>
                <a:gd name="T59" fmla="*/ 0 h 6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1"/>
                <a:gd name="T91" fmla="*/ 0 h 62"/>
                <a:gd name="T92" fmla="*/ 31 w 31"/>
                <a:gd name="T93" fmla="*/ 62 h 6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1" h="62">
                  <a:moveTo>
                    <a:pt x="24" y="0"/>
                  </a:moveTo>
                  <a:lnTo>
                    <a:pt x="27" y="0"/>
                  </a:lnTo>
                  <a:lnTo>
                    <a:pt x="29" y="6"/>
                  </a:lnTo>
                  <a:lnTo>
                    <a:pt x="31" y="11"/>
                  </a:lnTo>
                  <a:lnTo>
                    <a:pt x="28" y="17"/>
                  </a:lnTo>
                  <a:lnTo>
                    <a:pt x="26" y="23"/>
                  </a:lnTo>
                  <a:lnTo>
                    <a:pt x="22" y="33"/>
                  </a:lnTo>
                  <a:lnTo>
                    <a:pt x="15" y="44"/>
                  </a:lnTo>
                  <a:lnTo>
                    <a:pt x="8" y="53"/>
                  </a:lnTo>
                  <a:lnTo>
                    <a:pt x="0" y="62"/>
                  </a:lnTo>
                  <a:lnTo>
                    <a:pt x="6" y="31"/>
                  </a:lnTo>
                  <a:lnTo>
                    <a:pt x="9" y="30"/>
                  </a:lnTo>
                  <a:lnTo>
                    <a:pt x="14" y="29"/>
                  </a:lnTo>
                  <a:lnTo>
                    <a:pt x="17" y="27"/>
                  </a:lnTo>
                  <a:lnTo>
                    <a:pt x="19" y="24"/>
                  </a:lnTo>
                  <a:lnTo>
                    <a:pt x="19" y="22"/>
                  </a:lnTo>
                  <a:lnTo>
                    <a:pt x="19" y="21"/>
                  </a:lnTo>
                  <a:lnTo>
                    <a:pt x="19" y="18"/>
                  </a:lnTo>
                  <a:lnTo>
                    <a:pt x="18" y="17"/>
                  </a:lnTo>
                  <a:lnTo>
                    <a:pt x="17" y="17"/>
                  </a:lnTo>
                  <a:lnTo>
                    <a:pt x="17" y="16"/>
                  </a:lnTo>
                  <a:lnTo>
                    <a:pt x="8" y="17"/>
                  </a:lnTo>
                  <a:lnTo>
                    <a:pt x="15" y="7"/>
                  </a:lnTo>
                  <a:lnTo>
                    <a:pt x="2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6" name="Freeform 53"/>
            <p:cNvSpPr>
              <a:spLocks/>
            </p:cNvSpPr>
            <p:nvPr/>
          </p:nvSpPr>
          <p:spPr bwMode="auto">
            <a:xfrm>
              <a:off x="3005" y="3577"/>
              <a:ext cx="6" cy="22"/>
            </a:xfrm>
            <a:custGeom>
              <a:avLst/>
              <a:gdLst>
                <a:gd name="T0" fmla="*/ 0 w 17"/>
                <a:gd name="T1" fmla="*/ 0 h 90"/>
                <a:gd name="T2" fmla="*/ 0 w 17"/>
                <a:gd name="T3" fmla="*/ 0 h 90"/>
                <a:gd name="T4" fmla="*/ 0 w 17"/>
                <a:gd name="T5" fmla="*/ 1 h 90"/>
                <a:gd name="T6" fmla="*/ 0 w 17"/>
                <a:gd name="T7" fmla="*/ 1 h 90"/>
                <a:gd name="T8" fmla="*/ 0 w 17"/>
                <a:gd name="T9" fmla="*/ 2 h 90"/>
                <a:gd name="T10" fmla="*/ 0 w 17"/>
                <a:gd name="T11" fmla="*/ 2 h 90"/>
                <a:gd name="T12" fmla="*/ 1 w 17"/>
                <a:gd name="T13" fmla="*/ 2 h 90"/>
                <a:gd name="T14" fmla="*/ 1 w 17"/>
                <a:gd name="T15" fmla="*/ 2 h 90"/>
                <a:gd name="T16" fmla="*/ 2 w 17"/>
                <a:gd name="T17" fmla="*/ 3 h 90"/>
                <a:gd name="T18" fmla="*/ 2 w 17"/>
                <a:gd name="T19" fmla="*/ 3 h 90"/>
                <a:gd name="T20" fmla="*/ 2 w 17"/>
                <a:gd name="T21" fmla="*/ 4 h 90"/>
                <a:gd name="T22" fmla="*/ 2 w 17"/>
                <a:gd name="T23" fmla="*/ 5 h 90"/>
                <a:gd name="T24" fmla="*/ 2 w 17"/>
                <a:gd name="T25" fmla="*/ 5 h 90"/>
                <a:gd name="T26" fmla="*/ 1 w 17"/>
                <a:gd name="T27" fmla="*/ 4 h 90"/>
                <a:gd name="T28" fmla="*/ 1 w 17"/>
                <a:gd name="T29" fmla="*/ 3 h 90"/>
                <a:gd name="T30" fmla="*/ 1 w 17"/>
                <a:gd name="T31" fmla="*/ 1 h 90"/>
                <a:gd name="T32" fmla="*/ 1 w 17"/>
                <a:gd name="T33" fmla="*/ 0 h 90"/>
                <a:gd name="T34" fmla="*/ 1 w 17"/>
                <a:gd name="T35" fmla="*/ 0 h 90"/>
                <a:gd name="T36" fmla="*/ 1 w 17"/>
                <a:gd name="T37" fmla="*/ 0 h 90"/>
                <a:gd name="T38" fmla="*/ 0 w 17"/>
                <a:gd name="T39" fmla="*/ 0 h 90"/>
                <a:gd name="T40" fmla="*/ 0 w 17"/>
                <a:gd name="T41" fmla="*/ 0 h 9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
                <a:gd name="T64" fmla="*/ 0 h 90"/>
                <a:gd name="T65" fmla="*/ 17 w 17"/>
                <a:gd name="T66" fmla="*/ 90 h 9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 h="90">
                  <a:moveTo>
                    <a:pt x="1" y="4"/>
                  </a:moveTo>
                  <a:lnTo>
                    <a:pt x="3" y="10"/>
                  </a:lnTo>
                  <a:lnTo>
                    <a:pt x="2" y="16"/>
                  </a:lnTo>
                  <a:lnTo>
                    <a:pt x="1" y="22"/>
                  </a:lnTo>
                  <a:lnTo>
                    <a:pt x="0" y="29"/>
                  </a:lnTo>
                  <a:lnTo>
                    <a:pt x="1" y="33"/>
                  </a:lnTo>
                  <a:lnTo>
                    <a:pt x="6" y="38"/>
                  </a:lnTo>
                  <a:lnTo>
                    <a:pt x="11" y="42"/>
                  </a:lnTo>
                  <a:lnTo>
                    <a:pt x="13" y="47"/>
                  </a:lnTo>
                  <a:lnTo>
                    <a:pt x="14" y="58"/>
                  </a:lnTo>
                  <a:lnTo>
                    <a:pt x="15" y="69"/>
                  </a:lnTo>
                  <a:lnTo>
                    <a:pt x="17" y="79"/>
                  </a:lnTo>
                  <a:lnTo>
                    <a:pt x="17" y="90"/>
                  </a:lnTo>
                  <a:lnTo>
                    <a:pt x="11" y="68"/>
                  </a:lnTo>
                  <a:lnTo>
                    <a:pt x="10" y="45"/>
                  </a:lnTo>
                  <a:lnTo>
                    <a:pt x="10" y="23"/>
                  </a:lnTo>
                  <a:lnTo>
                    <a:pt x="9" y="0"/>
                  </a:lnTo>
                  <a:lnTo>
                    <a:pt x="8" y="1"/>
                  </a:lnTo>
                  <a:lnTo>
                    <a:pt x="5" y="2"/>
                  </a:lnTo>
                  <a:lnTo>
                    <a:pt x="2" y="3"/>
                  </a:lnTo>
                  <a:lnTo>
                    <a:pt x="1" y="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7" name="Freeform 54"/>
            <p:cNvSpPr>
              <a:spLocks/>
            </p:cNvSpPr>
            <p:nvPr/>
          </p:nvSpPr>
          <p:spPr bwMode="auto">
            <a:xfrm>
              <a:off x="2984" y="3578"/>
              <a:ext cx="2" cy="1"/>
            </a:xfrm>
            <a:custGeom>
              <a:avLst/>
              <a:gdLst>
                <a:gd name="T0" fmla="*/ 0 w 10"/>
                <a:gd name="T1" fmla="*/ 0 h 5"/>
                <a:gd name="T2" fmla="*/ 0 w 10"/>
                <a:gd name="T3" fmla="*/ 0 h 5"/>
                <a:gd name="T4" fmla="*/ 0 w 10"/>
                <a:gd name="T5" fmla="*/ 0 h 5"/>
                <a:gd name="T6" fmla="*/ 0 w 10"/>
                <a:gd name="T7" fmla="*/ 0 h 5"/>
                <a:gd name="T8" fmla="*/ 0 w 10"/>
                <a:gd name="T9" fmla="*/ 0 h 5"/>
                <a:gd name="T10" fmla="*/ 0 w 10"/>
                <a:gd name="T11" fmla="*/ 0 h 5"/>
                <a:gd name="T12" fmla="*/ 0 w 10"/>
                <a:gd name="T13" fmla="*/ 0 h 5"/>
                <a:gd name="T14" fmla="*/ 0 w 10"/>
                <a:gd name="T15" fmla="*/ 0 h 5"/>
                <a:gd name="T16" fmla="*/ 0 w 10"/>
                <a:gd name="T17" fmla="*/ 0 h 5"/>
                <a:gd name="T18" fmla="*/ 0 w 10"/>
                <a:gd name="T19" fmla="*/ 0 h 5"/>
                <a:gd name="T20" fmla="*/ 0 w 10"/>
                <a:gd name="T21" fmla="*/ 0 h 5"/>
                <a:gd name="T22" fmla="*/ 0 w 10"/>
                <a:gd name="T23" fmla="*/ 0 h 5"/>
                <a:gd name="T24" fmla="*/ 0 w 10"/>
                <a:gd name="T25" fmla="*/ 0 h 5"/>
                <a:gd name="T26" fmla="*/ 0 w 10"/>
                <a:gd name="T27" fmla="*/ 0 h 5"/>
                <a:gd name="T28" fmla="*/ 0 w 10"/>
                <a:gd name="T29" fmla="*/ 0 h 5"/>
                <a:gd name="T30" fmla="*/ 0 w 10"/>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
                <a:gd name="T49" fmla="*/ 0 h 5"/>
                <a:gd name="T50" fmla="*/ 10 w 10"/>
                <a:gd name="T51" fmla="*/ 5 h 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 h="5">
                  <a:moveTo>
                    <a:pt x="6" y="0"/>
                  </a:moveTo>
                  <a:lnTo>
                    <a:pt x="9" y="0"/>
                  </a:lnTo>
                  <a:lnTo>
                    <a:pt x="10" y="0"/>
                  </a:lnTo>
                  <a:lnTo>
                    <a:pt x="10" y="2"/>
                  </a:lnTo>
                  <a:lnTo>
                    <a:pt x="0" y="5"/>
                  </a:lnTo>
                  <a:lnTo>
                    <a:pt x="0" y="4"/>
                  </a:lnTo>
                  <a:lnTo>
                    <a:pt x="0" y="3"/>
                  </a:lnTo>
                  <a:lnTo>
                    <a:pt x="0" y="2"/>
                  </a:lnTo>
                  <a:lnTo>
                    <a:pt x="0" y="0"/>
                  </a:lnTo>
                  <a:lnTo>
                    <a:pt x="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8" name="Freeform 55"/>
            <p:cNvSpPr>
              <a:spLocks/>
            </p:cNvSpPr>
            <p:nvPr/>
          </p:nvSpPr>
          <p:spPr bwMode="auto">
            <a:xfrm>
              <a:off x="3011" y="3582"/>
              <a:ext cx="2" cy="1"/>
            </a:xfrm>
            <a:custGeom>
              <a:avLst/>
              <a:gdLst>
                <a:gd name="T0" fmla="*/ 0 w 10"/>
                <a:gd name="T1" fmla="*/ 0 h 3"/>
                <a:gd name="T2" fmla="*/ 0 w 10"/>
                <a:gd name="T3" fmla="*/ 0 h 3"/>
                <a:gd name="T4" fmla="*/ 0 w 10"/>
                <a:gd name="T5" fmla="*/ 0 h 3"/>
                <a:gd name="T6" fmla="*/ 0 w 10"/>
                <a:gd name="T7" fmla="*/ 0 h 3"/>
                <a:gd name="T8" fmla="*/ 0 w 10"/>
                <a:gd name="T9" fmla="*/ 0 h 3"/>
                <a:gd name="T10" fmla="*/ 0 w 10"/>
                <a:gd name="T11" fmla="*/ 0 h 3"/>
                <a:gd name="T12" fmla="*/ 0 w 10"/>
                <a:gd name="T13" fmla="*/ 0 h 3"/>
                <a:gd name="T14" fmla="*/ 0 60000 65536"/>
                <a:gd name="T15" fmla="*/ 0 60000 65536"/>
                <a:gd name="T16" fmla="*/ 0 60000 65536"/>
                <a:gd name="T17" fmla="*/ 0 60000 65536"/>
                <a:gd name="T18" fmla="*/ 0 60000 65536"/>
                <a:gd name="T19" fmla="*/ 0 60000 65536"/>
                <a:gd name="T20" fmla="*/ 0 60000 65536"/>
                <a:gd name="T21" fmla="*/ 0 w 10"/>
                <a:gd name="T22" fmla="*/ 0 h 3"/>
                <a:gd name="T23" fmla="*/ 10 w 10"/>
                <a:gd name="T24" fmla="*/ 3 h 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3">
                  <a:moveTo>
                    <a:pt x="0" y="0"/>
                  </a:moveTo>
                  <a:lnTo>
                    <a:pt x="10" y="3"/>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59" name="Freeform 56"/>
            <p:cNvSpPr>
              <a:spLocks/>
            </p:cNvSpPr>
            <p:nvPr/>
          </p:nvSpPr>
          <p:spPr bwMode="auto">
            <a:xfrm>
              <a:off x="3011" y="3584"/>
              <a:ext cx="2" cy="8"/>
            </a:xfrm>
            <a:custGeom>
              <a:avLst/>
              <a:gdLst>
                <a:gd name="T0" fmla="*/ 0 w 9"/>
                <a:gd name="T1" fmla="*/ 0 h 33"/>
                <a:gd name="T2" fmla="*/ 0 w 9"/>
                <a:gd name="T3" fmla="*/ 0 h 33"/>
                <a:gd name="T4" fmla="*/ 0 w 9"/>
                <a:gd name="T5" fmla="*/ 2 h 33"/>
                <a:gd name="T6" fmla="*/ 0 w 9"/>
                <a:gd name="T7" fmla="*/ 2 h 33"/>
                <a:gd name="T8" fmla="*/ 0 w 9"/>
                <a:gd name="T9" fmla="*/ 2 h 33"/>
                <a:gd name="T10" fmla="*/ 0 w 9"/>
                <a:gd name="T11" fmla="*/ 2 h 33"/>
                <a:gd name="T12" fmla="*/ 0 w 9"/>
                <a:gd name="T13" fmla="*/ 2 h 33"/>
                <a:gd name="T14" fmla="*/ 0 w 9"/>
                <a:gd name="T15" fmla="*/ 1 h 33"/>
                <a:gd name="T16" fmla="*/ 0 w 9"/>
                <a:gd name="T17" fmla="*/ 1 h 33"/>
                <a:gd name="T18" fmla="*/ 0 w 9"/>
                <a:gd name="T19" fmla="*/ 0 h 33"/>
                <a:gd name="T20" fmla="*/ 0 w 9"/>
                <a:gd name="T21" fmla="*/ 0 h 33"/>
                <a:gd name="T22" fmla="*/ 0 w 9"/>
                <a:gd name="T23" fmla="*/ 0 h 33"/>
                <a:gd name="T24" fmla="*/ 0 w 9"/>
                <a:gd name="T25" fmla="*/ 0 h 33"/>
                <a:gd name="T26" fmla="*/ 0 w 9"/>
                <a:gd name="T27" fmla="*/ 0 h 33"/>
                <a:gd name="T28" fmla="*/ 0 w 9"/>
                <a:gd name="T29" fmla="*/ 0 h 33"/>
                <a:gd name="T30" fmla="*/ 0 w 9"/>
                <a:gd name="T31" fmla="*/ 0 h 33"/>
                <a:gd name="T32" fmla="*/ 0 w 9"/>
                <a:gd name="T33" fmla="*/ 0 h 33"/>
                <a:gd name="T34" fmla="*/ 0 w 9"/>
                <a:gd name="T35" fmla="*/ 0 h 33"/>
                <a:gd name="T36" fmla="*/ 0 w 9"/>
                <a:gd name="T37" fmla="*/ 0 h 3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
                <a:gd name="T58" fmla="*/ 0 h 33"/>
                <a:gd name="T59" fmla="*/ 9 w 9"/>
                <a:gd name="T60" fmla="*/ 33 h 3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 h="33">
                  <a:moveTo>
                    <a:pt x="1" y="0"/>
                  </a:moveTo>
                  <a:lnTo>
                    <a:pt x="9" y="3"/>
                  </a:lnTo>
                  <a:lnTo>
                    <a:pt x="3" y="33"/>
                  </a:lnTo>
                  <a:lnTo>
                    <a:pt x="2" y="32"/>
                  </a:lnTo>
                  <a:lnTo>
                    <a:pt x="1" y="30"/>
                  </a:lnTo>
                  <a:lnTo>
                    <a:pt x="1" y="29"/>
                  </a:lnTo>
                  <a:lnTo>
                    <a:pt x="1" y="27"/>
                  </a:lnTo>
                  <a:lnTo>
                    <a:pt x="1" y="21"/>
                  </a:lnTo>
                  <a:lnTo>
                    <a:pt x="1" y="14"/>
                  </a:lnTo>
                  <a:lnTo>
                    <a:pt x="1" y="9"/>
                  </a:lnTo>
                  <a:lnTo>
                    <a:pt x="0" y="3"/>
                  </a:lnTo>
                  <a:lnTo>
                    <a:pt x="1" y="2"/>
                  </a:lnTo>
                  <a:lnTo>
                    <a:pt x="1" y="1"/>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0" name="Freeform 57"/>
            <p:cNvSpPr>
              <a:spLocks/>
            </p:cNvSpPr>
            <p:nvPr/>
          </p:nvSpPr>
          <p:spPr bwMode="auto">
            <a:xfrm>
              <a:off x="3112" y="3586"/>
              <a:ext cx="13" cy="9"/>
            </a:xfrm>
            <a:custGeom>
              <a:avLst/>
              <a:gdLst>
                <a:gd name="T0" fmla="*/ 0 w 48"/>
                <a:gd name="T1" fmla="*/ 0 h 34"/>
                <a:gd name="T2" fmla="*/ 1 w 48"/>
                <a:gd name="T3" fmla="*/ 0 h 34"/>
                <a:gd name="T4" fmla="*/ 1 w 48"/>
                <a:gd name="T5" fmla="*/ 1 h 34"/>
                <a:gd name="T6" fmla="*/ 1 w 48"/>
                <a:gd name="T7" fmla="*/ 1 h 34"/>
                <a:gd name="T8" fmla="*/ 1 w 48"/>
                <a:gd name="T9" fmla="*/ 1 h 34"/>
                <a:gd name="T10" fmla="*/ 1 w 48"/>
                <a:gd name="T11" fmla="*/ 1 h 34"/>
                <a:gd name="T12" fmla="*/ 1 w 48"/>
                <a:gd name="T13" fmla="*/ 1 h 34"/>
                <a:gd name="T14" fmla="*/ 1 w 48"/>
                <a:gd name="T15" fmla="*/ 1 h 34"/>
                <a:gd name="T16" fmla="*/ 1 w 48"/>
                <a:gd name="T17" fmla="*/ 1 h 34"/>
                <a:gd name="T18" fmla="*/ 1 w 48"/>
                <a:gd name="T19" fmla="*/ 1 h 34"/>
                <a:gd name="T20" fmla="*/ 1 w 48"/>
                <a:gd name="T21" fmla="*/ 1 h 34"/>
                <a:gd name="T22" fmla="*/ 2 w 48"/>
                <a:gd name="T23" fmla="*/ 1 h 34"/>
                <a:gd name="T24" fmla="*/ 2 w 48"/>
                <a:gd name="T25" fmla="*/ 1 h 34"/>
                <a:gd name="T26" fmla="*/ 2 w 48"/>
                <a:gd name="T27" fmla="*/ 1 h 34"/>
                <a:gd name="T28" fmla="*/ 2 w 48"/>
                <a:gd name="T29" fmla="*/ 2 h 34"/>
                <a:gd name="T30" fmla="*/ 2 w 48"/>
                <a:gd name="T31" fmla="*/ 2 h 34"/>
                <a:gd name="T32" fmla="*/ 2 w 48"/>
                <a:gd name="T33" fmla="*/ 2 h 34"/>
                <a:gd name="T34" fmla="*/ 2 w 48"/>
                <a:gd name="T35" fmla="*/ 2 h 34"/>
                <a:gd name="T36" fmla="*/ 2 w 48"/>
                <a:gd name="T37" fmla="*/ 2 h 34"/>
                <a:gd name="T38" fmla="*/ 2 w 48"/>
                <a:gd name="T39" fmla="*/ 2 h 34"/>
                <a:gd name="T40" fmla="*/ 3 w 48"/>
                <a:gd name="T41" fmla="*/ 1 h 34"/>
                <a:gd name="T42" fmla="*/ 3 w 48"/>
                <a:gd name="T43" fmla="*/ 1 h 34"/>
                <a:gd name="T44" fmla="*/ 3 w 48"/>
                <a:gd name="T45" fmla="*/ 1 h 34"/>
                <a:gd name="T46" fmla="*/ 3 w 48"/>
                <a:gd name="T47" fmla="*/ 1 h 34"/>
                <a:gd name="T48" fmla="*/ 3 w 48"/>
                <a:gd name="T49" fmla="*/ 1 h 34"/>
                <a:gd name="T50" fmla="*/ 4 w 48"/>
                <a:gd name="T51" fmla="*/ 2 h 34"/>
                <a:gd name="T52" fmla="*/ 4 w 48"/>
                <a:gd name="T53" fmla="*/ 2 h 34"/>
                <a:gd name="T54" fmla="*/ 4 w 48"/>
                <a:gd name="T55" fmla="*/ 2 h 34"/>
                <a:gd name="T56" fmla="*/ 4 w 48"/>
                <a:gd name="T57" fmla="*/ 2 h 34"/>
                <a:gd name="T58" fmla="*/ 4 w 48"/>
                <a:gd name="T59" fmla="*/ 2 h 34"/>
                <a:gd name="T60" fmla="*/ 4 w 48"/>
                <a:gd name="T61" fmla="*/ 2 h 34"/>
                <a:gd name="T62" fmla="*/ 1 w 48"/>
                <a:gd name="T63" fmla="*/ 1 h 34"/>
                <a:gd name="T64" fmla="*/ 1 w 48"/>
                <a:gd name="T65" fmla="*/ 1 h 34"/>
                <a:gd name="T66" fmla="*/ 1 w 48"/>
                <a:gd name="T67" fmla="*/ 2 h 34"/>
                <a:gd name="T68" fmla="*/ 1 w 48"/>
                <a:gd name="T69" fmla="*/ 2 h 34"/>
                <a:gd name="T70" fmla="*/ 1 w 48"/>
                <a:gd name="T71" fmla="*/ 2 h 34"/>
                <a:gd name="T72" fmla="*/ 1 w 48"/>
                <a:gd name="T73" fmla="*/ 2 h 34"/>
                <a:gd name="T74" fmla="*/ 1 w 48"/>
                <a:gd name="T75" fmla="*/ 2 h 34"/>
                <a:gd name="T76" fmla="*/ 1 w 48"/>
                <a:gd name="T77" fmla="*/ 2 h 34"/>
                <a:gd name="T78" fmla="*/ 1 w 48"/>
                <a:gd name="T79" fmla="*/ 2 h 34"/>
                <a:gd name="T80" fmla="*/ 1 w 48"/>
                <a:gd name="T81" fmla="*/ 2 h 34"/>
                <a:gd name="T82" fmla="*/ 1 w 48"/>
                <a:gd name="T83" fmla="*/ 1 h 34"/>
                <a:gd name="T84" fmla="*/ 0 w 48"/>
                <a:gd name="T85" fmla="*/ 1 h 34"/>
                <a:gd name="T86" fmla="*/ 0 w 48"/>
                <a:gd name="T87" fmla="*/ 0 h 34"/>
                <a:gd name="T88" fmla="*/ 0 w 48"/>
                <a:gd name="T89" fmla="*/ 0 h 34"/>
                <a:gd name="T90" fmla="*/ 0 w 48"/>
                <a:gd name="T91" fmla="*/ 0 h 34"/>
                <a:gd name="T92" fmla="*/ 0 w 48"/>
                <a:gd name="T93" fmla="*/ 0 h 34"/>
                <a:gd name="T94" fmla="*/ 0 w 48"/>
                <a:gd name="T95" fmla="*/ 0 h 34"/>
                <a:gd name="T96" fmla="*/ 0 w 48"/>
                <a:gd name="T97" fmla="*/ 0 h 3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34"/>
                <a:gd name="T149" fmla="*/ 48 w 48"/>
                <a:gd name="T150" fmla="*/ 34 h 3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34">
                  <a:moveTo>
                    <a:pt x="4" y="0"/>
                  </a:moveTo>
                  <a:lnTo>
                    <a:pt x="7" y="1"/>
                  </a:lnTo>
                  <a:lnTo>
                    <a:pt x="13" y="15"/>
                  </a:lnTo>
                  <a:lnTo>
                    <a:pt x="14" y="16"/>
                  </a:lnTo>
                  <a:lnTo>
                    <a:pt x="14" y="15"/>
                  </a:lnTo>
                  <a:lnTo>
                    <a:pt x="15" y="14"/>
                  </a:lnTo>
                  <a:lnTo>
                    <a:pt x="15" y="12"/>
                  </a:lnTo>
                  <a:lnTo>
                    <a:pt x="32" y="18"/>
                  </a:lnTo>
                  <a:lnTo>
                    <a:pt x="32" y="20"/>
                  </a:lnTo>
                  <a:lnTo>
                    <a:pt x="33" y="20"/>
                  </a:lnTo>
                  <a:lnTo>
                    <a:pt x="33" y="22"/>
                  </a:lnTo>
                  <a:lnTo>
                    <a:pt x="34" y="23"/>
                  </a:lnTo>
                  <a:lnTo>
                    <a:pt x="35" y="23"/>
                  </a:lnTo>
                  <a:lnTo>
                    <a:pt x="35" y="22"/>
                  </a:lnTo>
                  <a:lnTo>
                    <a:pt x="36" y="20"/>
                  </a:lnTo>
                  <a:lnTo>
                    <a:pt x="36" y="19"/>
                  </a:lnTo>
                  <a:lnTo>
                    <a:pt x="47" y="24"/>
                  </a:lnTo>
                  <a:lnTo>
                    <a:pt x="48" y="30"/>
                  </a:lnTo>
                  <a:lnTo>
                    <a:pt x="14" y="16"/>
                  </a:lnTo>
                  <a:lnTo>
                    <a:pt x="14" y="19"/>
                  </a:lnTo>
                  <a:lnTo>
                    <a:pt x="14" y="24"/>
                  </a:lnTo>
                  <a:lnTo>
                    <a:pt x="15" y="29"/>
                  </a:lnTo>
                  <a:lnTo>
                    <a:pt x="13" y="32"/>
                  </a:lnTo>
                  <a:lnTo>
                    <a:pt x="12" y="33"/>
                  </a:lnTo>
                  <a:lnTo>
                    <a:pt x="11" y="33"/>
                  </a:lnTo>
                  <a:lnTo>
                    <a:pt x="9" y="34"/>
                  </a:lnTo>
                  <a:lnTo>
                    <a:pt x="8" y="25"/>
                  </a:lnTo>
                  <a:lnTo>
                    <a:pt x="6" y="17"/>
                  </a:lnTo>
                  <a:lnTo>
                    <a:pt x="4" y="8"/>
                  </a:lnTo>
                  <a:lnTo>
                    <a:pt x="0" y="1"/>
                  </a:lnTo>
                  <a:lnTo>
                    <a:pt x="0" y="0"/>
                  </a:lnTo>
                  <a:lnTo>
                    <a:pt x="4"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1" name="Freeform 58"/>
            <p:cNvSpPr>
              <a:spLocks/>
            </p:cNvSpPr>
            <p:nvPr/>
          </p:nvSpPr>
          <p:spPr bwMode="auto">
            <a:xfrm>
              <a:off x="3115" y="3586"/>
              <a:ext cx="4" cy="3"/>
            </a:xfrm>
            <a:custGeom>
              <a:avLst/>
              <a:gdLst>
                <a:gd name="T0" fmla="*/ 0 w 12"/>
                <a:gd name="T1" fmla="*/ 0 h 11"/>
                <a:gd name="T2" fmla="*/ 1 w 12"/>
                <a:gd name="T3" fmla="*/ 0 h 11"/>
                <a:gd name="T4" fmla="*/ 1 w 12"/>
                <a:gd name="T5" fmla="*/ 1 h 11"/>
                <a:gd name="T6" fmla="*/ 1 w 12"/>
                <a:gd name="T7" fmla="*/ 1 h 11"/>
                <a:gd name="T8" fmla="*/ 1 w 12"/>
                <a:gd name="T9" fmla="*/ 1 h 11"/>
                <a:gd name="T10" fmla="*/ 1 w 12"/>
                <a:gd name="T11" fmla="*/ 1 h 11"/>
                <a:gd name="T12" fmla="*/ 0 w 12"/>
                <a:gd name="T13" fmla="*/ 1 h 11"/>
                <a:gd name="T14" fmla="*/ 0 w 12"/>
                <a:gd name="T15" fmla="*/ 0 h 11"/>
                <a:gd name="T16" fmla="*/ 0 w 12"/>
                <a:gd name="T17" fmla="*/ 0 h 11"/>
                <a:gd name="T18" fmla="*/ 0 w 12"/>
                <a:gd name="T19" fmla="*/ 0 h 11"/>
                <a:gd name="T20" fmla="*/ 0 w 12"/>
                <a:gd name="T21" fmla="*/ 0 h 11"/>
                <a:gd name="T22" fmla="*/ 0 w 12"/>
                <a:gd name="T23" fmla="*/ 0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1"/>
                <a:gd name="T38" fmla="*/ 12 w 12"/>
                <a:gd name="T39" fmla="*/ 11 h 1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1">
                  <a:moveTo>
                    <a:pt x="0" y="0"/>
                  </a:moveTo>
                  <a:lnTo>
                    <a:pt x="5" y="3"/>
                  </a:lnTo>
                  <a:lnTo>
                    <a:pt x="6" y="6"/>
                  </a:lnTo>
                  <a:lnTo>
                    <a:pt x="7" y="8"/>
                  </a:lnTo>
                  <a:lnTo>
                    <a:pt x="10" y="9"/>
                  </a:lnTo>
                  <a:lnTo>
                    <a:pt x="12" y="11"/>
                  </a:lnTo>
                  <a:lnTo>
                    <a:pt x="3" y="9"/>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2" name="Freeform 59"/>
            <p:cNvSpPr>
              <a:spLocks/>
            </p:cNvSpPr>
            <p:nvPr/>
          </p:nvSpPr>
          <p:spPr bwMode="auto">
            <a:xfrm>
              <a:off x="3121" y="3588"/>
              <a:ext cx="4" cy="3"/>
            </a:xfrm>
            <a:custGeom>
              <a:avLst/>
              <a:gdLst>
                <a:gd name="T0" fmla="*/ 0 w 15"/>
                <a:gd name="T1" fmla="*/ 0 h 11"/>
                <a:gd name="T2" fmla="*/ 1 w 15"/>
                <a:gd name="T3" fmla="*/ 1 h 11"/>
                <a:gd name="T4" fmla="*/ 1 w 15"/>
                <a:gd name="T5" fmla="*/ 1 h 11"/>
                <a:gd name="T6" fmla="*/ 1 w 15"/>
                <a:gd name="T7" fmla="*/ 1 h 11"/>
                <a:gd name="T8" fmla="*/ 1 w 15"/>
                <a:gd name="T9" fmla="*/ 1 h 11"/>
                <a:gd name="T10" fmla="*/ 1 w 15"/>
                <a:gd name="T11" fmla="*/ 1 h 11"/>
                <a:gd name="T12" fmla="*/ 0 w 15"/>
                <a:gd name="T13" fmla="*/ 1 h 11"/>
                <a:gd name="T14" fmla="*/ 0 w 15"/>
                <a:gd name="T15" fmla="*/ 0 h 11"/>
                <a:gd name="T16" fmla="*/ 0 w 15"/>
                <a:gd name="T17" fmla="*/ 0 h 11"/>
                <a:gd name="T18" fmla="*/ 0 w 15"/>
                <a:gd name="T19" fmla="*/ 0 h 11"/>
                <a:gd name="T20" fmla="*/ 0 w 15"/>
                <a:gd name="T21" fmla="*/ 0 h 11"/>
                <a:gd name="T22" fmla="*/ 0 w 15"/>
                <a:gd name="T23" fmla="*/ 0 h 11"/>
                <a:gd name="T24" fmla="*/ 0 w 15"/>
                <a:gd name="T25" fmla="*/ 0 h 11"/>
                <a:gd name="T26" fmla="*/ 0 w 15"/>
                <a:gd name="T27" fmla="*/ 0 h 11"/>
                <a:gd name="T28" fmla="*/ 0 w 15"/>
                <a:gd name="T29" fmla="*/ 0 h 11"/>
                <a:gd name="T30" fmla="*/ 0 w 15"/>
                <a:gd name="T31" fmla="*/ 0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1"/>
                <a:gd name="T50" fmla="*/ 15 w 15"/>
                <a:gd name="T51" fmla="*/ 11 h 1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1">
                  <a:moveTo>
                    <a:pt x="0" y="0"/>
                  </a:moveTo>
                  <a:lnTo>
                    <a:pt x="13" y="7"/>
                  </a:lnTo>
                  <a:lnTo>
                    <a:pt x="14" y="8"/>
                  </a:lnTo>
                  <a:lnTo>
                    <a:pt x="14" y="9"/>
                  </a:lnTo>
                  <a:lnTo>
                    <a:pt x="15" y="10"/>
                  </a:lnTo>
                  <a:lnTo>
                    <a:pt x="15" y="11"/>
                  </a:lnTo>
                  <a:lnTo>
                    <a:pt x="0" y="6"/>
                  </a:lnTo>
                  <a:lnTo>
                    <a:pt x="0" y="4"/>
                  </a:lnTo>
                  <a:lnTo>
                    <a:pt x="0" y="3"/>
                  </a:lnTo>
                  <a:lnTo>
                    <a:pt x="0" y="2"/>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3" name="Freeform 60"/>
            <p:cNvSpPr>
              <a:spLocks/>
            </p:cNvSpPr>
            <p:nvPr/>
          </p:nvSpPr>
          <p:spPr bwMode="auto">
            <a:xfrm>
              <a:off x="3117" y="3592"/>
              <a:ext cx="7" cy="4"/>
            </a:xfrm>
            <a:custGeom>
              <a:avLst/>
              <a:gdLst>
                <a:gd name="T0" fmla="*/ 0 w 27"/>
                <a:gd name="T1" fmla="*/ 0 h 18"/>
                <a:gd name="T2" fmla="*/ 2 w 27"/>
                <a:gd name="T3" fmla="*/ 1 h 18"/>
                <a:gd name="T4" fmla="*/ 2 w 27"/>
                <a:gd name="T5" fmla="*/ 1 h 18"/>
                <a:gd name="T6" fmla="*/ 1 w 27"/>
                <a:gd name="T7" fmla="*/ 1 h 18"/>
                <a:gd name="T8" fmla="*/ 1 w 27"/>
                <a:gd name="T9" fmla="*/ 1 h 18"/>
                <a:gd name="T10" fmla="*/ 1 w 27"/>
                <a:gd name="T11" fmla="*/ 0 h 18"/>
                <a:gd name="T12" fmla="*/ 0 w 27"/>
                <a:gd name="T13" fmla="*/ 0 h 18"/>
                <a:gd name="T14" fmla="*/ 0 w 27"/>
                <a:gd name="T15" fmla="*/ 0 h 18"/>
                <a:gd name="T16" fmla="*/ 0 w 27"/>
                <a:gd name="T17" fmla="*/ 0 h 18"/>
                <a:gd name="T18" fmla="*/ 0 w 27"/>
                <a:gd name="T19" fmla="*/ 0 h 18"/>
                <a:gd name="T20" fmla="*/ 0 w 27"/>
                <a:gd name="T21" fmla="*/ 0 h 18"/>
                <a:gd name="T22" fmla="*/ 0 w 27"/>
                <a:gd name="T23" fmla="*/ 0 h 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18"/>
                <a:gd name="T38" fmla="*/ 27 w 27"/>
                <a:gd name="T39" fmla="*/ 18 h 1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18">
                  <a:moveTo>
                    <a:pt x="0" y="0"/>
                  </a:moveTo>
                  <a:lnTo>
                    <a:pt x="27" y="13"/>
                  </a:lnTo>
                  <a:lnTo>
                    <a:pt x="26" y="18"/>
                  </a:lnTo>
                  <a:lnTo>
                    <a:pt x="21" y="15"/>
                  </a:lnTo>
                  <a:lnTo>
                    <a:pt x="14" y="12"/>
                  </a:lnTo>
                  <a:lnTo>
                    <a:pt x="7" y="10"/>
                  </a:lnTo>
                  <a:lnTo>
                    <a:pt x="0" y="8"/>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4" name="Freeform 61"/>
            <p:cNvSpPr>
              <a:spLocks/>
            </p:cNvSpPr>
            <p:nvPr/>
          </p:nvSpPr>
          <p:spPr bwMode="auto">
            <a:xfrm>
              <a:off x="3120" y="3594"/>
              <a:ext cx="2" cy="1"/>
            </a:xfrm>
            <a:custGeom>
              <a:avLst/>
              <a:gdLst>
                <a:gd name="T0" fmla="*/ 0 w 5"/>
                <a:gd name="T1" fmla="*/ 0 h 5"/>
                <a:gd name="T2" fmla="*/ 1 w 5"/>
                <a:gd name="T3" fmla="*/ 0 h 5"/>
                <a:gd name="T4" fmla="*/ 1 w 5"/>
                <a:gd name="T5" fmla="*/ 0 h 5"/>
                <a:gd name="T6" fmla="*/ 1 w 5"/>
                <a:gd name="T7" fmla="*/ 0 h 5"/>
                <a:gd name="T8" fmla="*/ 1 w 5"/>
                <a:gd name="T9" fmla="*/ 0 h 5"/>
                <a:gd name="T10" fmla="*/ 1 w 5"/>
                <a:gd name="T11" fmla="*/ 0 h 5"/>
                <a:gd name="T12" fmla="*/ 0 w 5"/>
                <a:gd name="T13" fmla="*/ 0 h 5"/>
                <a:gd name="T14" fmla="*/ 0 w 5"/>
                <a:gd name="T15" fmla="*/ 0 h 5"/>
                <a:gd name="T16" fmla="*/ 0 w 5"/>
                <a:gd name="T17" fmla="*/ 0 h 5"/>
                <a:gd name="T18" fmla="*/ 0 w 5"/>
                <a:gd name="T19" fmla="*/ 0 h 5"/>
                <a:gd name="T20" fmla="*/ 0 w 5"/>
                <a:gd name="T21" fmla="*/ 0 h 5"/>
                <a:gd name="T22" fmla="*/ 0 w 5"/>
                <a:gd name="T23" fmla="*/ 0 h 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
                <a:gd name="T37" fmla="*/ 0 h 5"/>
                <a:gd name="T38" fmla="*/ 5 w 5"/>
                <a:gd name="T39" fmla="*/ 5 h 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 h="5">
                  <a:moveTo>
                    <a:pt x="1" y="0"/>
                  </a:moveTo>
                  <a:lnTo>
                    <a:pt x="4" y="1"/>
                  </a:lnTo>
                  <a:lnTo>
                    <a:pt x="4" y="2"/>
                  </a:lnTo>
                  <a:lnTo>
                    <a:pt x="5" y="3"/>
                  </a:lnTo>
                  <a:lnTo>
                    <a:pt x="5" y="4"/>
                  </a:lnTo>
                  <a:lnTo>
                    <a:pt x="5" y="5"/>
                  </a:lnTo>
                  <a:lnTo>
                    <a:pt x="0" y="3"/>
                  </a:lnTo>
                  <a:lnTo>
                    <a:pt x="1"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5" name="Freeform 62"/>
            <p:cNvSpPr>
              <a:spLocks/>
            </p:cNvSpPr>
            <p:nvPr/>
          </p:nvSpPr>
          <p:spPr bwMode="auto">
            <a:xfrm>
              <a:off x="2981" y="3574"/>
              <a:ext cx="9" cy="22"/>
            </a:xfrm>
            <a:custGeom>
              <a:avLst/>
              <a:gdLst>
                <a:gd name="T0" fmla="*/ 2 w 41"/>
                <a:gd name="T1" fmla="*/ 0 h 90"/>
                <a:gd name="T2" fmla="*/ 2 w 41"/>
                <a:gd name="T3" fmla="*/ 1 h 90"/>
                <a:gd name="T4" fmla="*/ 2 w 41"/>
                <a:gd name="T5" fmla="*/ 1 h 90"/>
                <a:gd name="T6" fmla="*/ 2 w 41"/>
                <a:gd name="T7" fmla="*/ 2 h 90"/>
                <a:gd name="T8" fmla="*/ 2 w 41"/>
                <a:gd name="T9" fmla="*/ 2 h 90"/>
                <a:gd name="T10" fmla="*/ 2 w 41"/>
                <a:gd name="T11" fmla="*/ 3 h 90"/>
                <a:gd name="T12" fmla="*/ 1 w 41"/>
                <a:gd name="T13" fmla="*/ 3 h 90"/>
                <a:gd name="T14" fmla="*/ 1 w 41"/>
                <a:gd name="T15" fmla="*/ 4 h 90"/>
                <a:gd name="T16" fmla="*/ 1 w 41"/>
                <a:gd name="T17" fmla="*/ 4 h 90"/>
                <a:gd name="T18" fmla="*/ 1 w 41"/>
                <a:gd name="T19" fmla="*/ 4 h 90"/>
                <a:gd name="T20" fmla="*/ 0 w 41"/>
                <a:gd name="T21" fmla="*/ 5 h 90"/>
                <a:gd name="T22" fmla="*/ 0 w 41"/>
                <a:gd name="T23" fmla="*/ 5 h 90"/>
                <a:gd name="T24" fmla="*/ 0 w 41"/>
                <a:gd name="T25" fmla="*/ 5 h 90"/>
                <a:gd name="T26" fmla="*/ 0 w 41"/>
                <a:gd name="T27" fmla="*/ 4 h 90"/>
                <a:gd name="T28" fmla="*/ 0 w 41"/>
                <a:gd name="T29" fmla="*/ 3 h 90"/>
                <a:gd name="T30" fmla="*/ 1 w 41"/>
                <a:gd name="T31" fmla="*/ 3 h 90"/>
                <a:gd name="T32" fmla="*/ 1 w 41"/>
                <a:gd name="T33" fmla="*/ 3 h 90"/>
                <a:gd name="T34" fmla="*/ 1 w 41"/>
                <a:gd name="T35" fmla="*/ 2 h 90"/>
                <a:gd name="T36" fmla="*/ 2 w 41"/>
                <a:gd name="T37" fmla="*/ 2 h 90"/>
                <a:gd name="T38" fmla="*/ 2 w 41"/>
                <a:gd name="T39" fmla="*/ 1 h 90"/>
                <a:gd name="T40" fmla="*/ 2 w 41"/>
                <a:gd name="T41" fmla="*/ 1 h 90"/>
                <a:gd name="T42" fmla="*/ 2 w 41"/>
                <a:gd name="T43" fmla="*/ 0 h 90"/>
                <a:gd name="T44" fmla="*/ 2 w 41"/>
                <a:gd name="T45" fmla="*/ 0 h 90"/>
                <a:gd name="T46" fmla="*/ 2 w 41"/>
                <a:gd name="T47" fmla="*/ 0 h 90"/>
                <a:gd name="T48" fmla="*/ 2 w 41"/>
                <a:gd name="T49" fmla="*/ 0 h 90"/>
                <a:gd name="T50" fmla="*/ 2 w 41"/>
                <a:gd name="T51" fmla="*/ 0 h 90"/>
                <a:gd name="T52" fmla="*/ 2 w 41"/>
                <a:gd name="T53" fmla="*/ 0 h 90"/>
                <a:gd name="T54" fmla="*/ 2 w 41"/>
                <a:gd name="T55" fmla="*/ 0 h 90"/>
                <a:gd name="T56" fmla="*/ 2 w 41"/>
                <a:gd name="T57" fmla="*/ 0 h 90"/>
                <a:gd name="T58" fmla="*/ 2 w 41"/>
                <a:gd name="T59" fmla="*/ 0 h 9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1"/>
                <a:gd name="T91" fmla="*/ 0 h 90"/>
                <a:gd name="T92" fmla="*/ 41 w 41"/>
                <a:gd name="T93" fmla="*/ 90 h 9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1" h="90">
                  <a:moveTo>
                    <a:pt x="39" y="0"/>
                  </a:moveTo>
                  <a:lnTo>
                    <a:pt x="41" y="11"/>
                  </a:lnTo>
                  <a:lnTo>
                    <a:pt x="40" y="21"/>
                  </a:lnTo>
                  <a:lnTo>
                    <a:pt x="38" y="31"/>
                  </a:lnTo>
                  <a:lnTo>
                    <a:pt x="34" y="42"/>
                  </a:lnTo>
                  <a:lnTo>
                    <a:pt x="31" y="47"/>
                  </a:lnTo>
                  <a:lnTo>
                    <a:pt x="26" y="53"/>
                  </a:lnTo>
                  <a:lnTo>
                    <a:pt x="22" y="60"/>
                  </a:lnTo>
                  <a:lnTo>
                    <a:pt x="19" y="66"/>
                  </a:lnTo>
                  <a:lnTo>
                    <a:pt x="14" y="71"/>
                  </a:lnTo>
                  <a:lnTo>
                    <a:pt x="10" y="77"/>
                  </a:lnTo>
                  <a:lnTo>
                    <a:pt x="4" y="84"/>
                  </a:lnTo>
                  <a:lnTo>
                    <a:pt x="0" y="90"/>
                  </a:lnTo>
                  <a:lnTo>
                    <a:pt x="5" y="63"/>
                  </a:lnTo>
                  <a:lnTo>
                    <a:pt x="11" y="57"/>
                  </a:lnTo>
                  <a:lnTo>
                    <a:pt x="15" y="51"/>
                  </a:lnTo>
                  <a:lnTo>
                    <a:pt x="21" y="44"/>
                  </a:lnTo>
                  <a:lnTo>
                    <a:pt x="25" y="38"/>
                  </a:lnTo>
                  <a:lnTo>
                    <a:pt x="30" y="31"/>
                  </a:lnTo>
                  <a:lnTo>
                    <a:pt x="33" y="24"/>
                  </a:lnTo>
                  <a:lnTo>
                    <a:pt x="37" y="16"/>
                  </a:lnTo>
                  <a:lnTo>
                    <a:pt x="39" y="8"/>
                  </a:lnTo>
                  <a:lnTo>
                    <a:pt x="39" y="6"/>
                  </a:lnTo>
                  <a:lnTo>
                    <a:pt x="39" y="4"/>
                  </a:lnTo>
                  <a:lnTo>
                    <a:pt x="39" y="3"/>
                  </a:lnTo>
                  <a:lnTo>
                    <a:pt x="3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6" name="Freeform 63"/>
            <p:cNvSpPr>
              <a:spLocks/>
            </p:cNvSpPr>
            <p:nvPr/>
          </p:nvSpPr>
          <p:spPr bwMode="auto">
            <a:xfrm>
              <a:off x="3002" y="3576"/>
              <a:ext cx="8" cy="32"/>
            </a:xfrm>
            <a:custGeom>
              <a:avLst/>
              <a:gdLst>
                <a:gd name="T0" fmla="*/ 1 w 32"/>
                <a:gd name="T1" fmla="*/ 0 h 130"/>
                <a:gd name="T2" fmla="*/ 1 w 32"/>
                <a:gd name="T3" fmla="*/ 0 h 130"/>
                <a:gd name="T4" fmla="*/ 1 w 32"/>
                <a:gd name="T5" fmla="*/ 0 h 130"/>
                <a:gd name="T6" fmla="*/ 1 w 32"/>
                <a:gd name="T7" fmla="*/ 0 h 130"/>
                <a:gd name="T8" fmla="*/ 1 w 32"/>
                <a:gd name="T9" fmla="*/ 0 h 130"/>
                <a:gd name="T10" fmla="*/ 1 w 32"/>
                <a:gd name="T11" fmla="*/ 1 h 130"/>
                <a:gd name="T12" fmla="*/ 1 w 32"/>
                <a:gd name="T13" fmla="*/ 1 h 130"/>
                <a:gd name="T14" fmla="*/ 1 w 32"/>
                <a:gd name="T15" fmla="*/ 2 h 130"/>
                <a:gd name="T16" fmla="*/ 1 w 32"/>
                <a:gd name="T17" fmla="*/ 3 h 130"/>
                <a:gd name="T18" fmla="*/ 1 w 32"/>
                <a:gd name="T19" fmla="*/ 4 h 130"/>
                <a:gd name="T20" fmla="*/ 1 w 32"/>
                <a:gd name="T21" fmla="*/ 4 h 130"/>
                <a:gd name="T22" fmla="*/ 2 w 32"/>
                <a:gd name="T23" fmla="*/ 5 h 130"/>
                <a:gd name="T24" fmla="*/ 2 w 32"/>
                <a:gd name="T25" fmla="*/ 6 h 130"/>
                <a:gd name="T26" fmla="*/ 2 w 32"/>
                <a:gd name="T27" fmla="*/ 8 h 130"/>
                <a:gd name="T28" fmla="*/ 2 w 32"/>
                <a:gd name="T29" fmla="*/ 8 h 130"/>
                <a:gd name="T30" fmla="*/ 2 w 32"/>
                <a:gd name="T31" fmla="*/ 8 h 130"/>
                <a:gd name="T32" fmla="*/ 2 w 32"/>
                <a:gd name="T33" fmla="*/ 8 h 130"/>
                <a:gd name="T34" fmla="*/ 2 w 32"/>
                <a:gd name="T35" fmla="*/ 8 h 130"/>
                <a:gd name="T36" fmla="*/ 1 w 32"/>
                <a:gd name="T37" fmla="*/ 8 h 130"/>
                <a:gd name="T38" fmla="*/ 1 w 32"/>
                <a:gd name="T39" fmla="*/ 8 h 130"/>
                <a:gd name="T40" fmla="*/ 1 w 32"/>
                <a:gd name="T41" fmla="*/ 8 h 130"/>
                <a:gd name="T42" fmla="*/ 1 w 32"/>
                <a:gd name="T43" fmla="*/ 7 h 130"/>
                <a:gd name="T44" fmla="*/ 1 w 32"/>
                <a:gd name="T45" fmla="*/ 7 h 130"/>
                <a:gd name="T46" fmla="*/ 1 w 32"/>
                <a:gd name="T47" fmla="*/ 6 h 130"/>
                <a:gd name="T48" fmla="*/ 1 w 32"/>
                <a:gd name="T49" fmla="*/ 6 h 130"/>
                <a:gd name="T50" fmla="*/ 0 w 32"/>
                <a:gd name="T51" fmla="*/ 5 h 130"/>
                <a:gd name="T52" fmla="*/ 0 w 32"/>
                <a:gd name="T53" fmla="*/ 4 h 130"/>
                <a:gd name="T54" fmla="*/ 0 w 32"/>
                <a:gd name="T55" fmla="*/ 3 h 130"/>
                <a:gd name="T56" fmla="*/ 0 w 32"/>
                <a:gd name="T57" fmla="*/ 1 h 130"/>
                <a:gd name="T58" fmla="*/ 1 w 32"/>
                <a:gd name="T59" fmla="*/ 0 h 130"/>
                <a:gd name="T60" fmla="*/ 1 w 32"/>
                <a:gd name="T61" fmla="*/ 0 h 130"/>
                <a:gd name="T62" fmla="*/ 1 w 32"/>
                <a:gd name="T63" fmla="*/ 0 h 130"/>
                <a:gd name="T64" fmla="*/ 1 w 32"/>
                <a:gd name="T65" fmla="*/ 0 h 130"/>
                <a:gd name="T66" fmla="*/ 1 w 32"/>
                <a:gd name="T67" fmla="*/ 0 h 13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2"/>
                <a:gd name="T103" fmla="*/ 0 h 130"/>
                <a:gd name="T104" fmla="*/ 32 w 32"/>
                <a:gd name="T105" fmla="*/ 130 h 13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2" h="130">
                  <a:moveTo>
                    <a:pt x="16" y="0"/>
                  </a:moveTo>
                  <a:lnTo>
                    <a:pt x="17" y="0"/>
                  </a:lnTo>
                  <a:lnTo>
                    <a:pt x="19" y="2"/>
                  </a:lnTo>
                  <a:lnTo>
                    <a:pt x="20" y="2"/>
                  </a:lnTo>
                  <a:lnTo>
                    <a:pt x="21" y="3"/>
                  </a:lnTo>
                  <a:lnTo>
                    <a:pt x="23" y="13"/>
                  </a:lnTo>
                  <a:lnTo>
                    <a:pt x="23" y="23"/>
                  </a:lnTo>
                  <a:lnTo>
                    <a:pt x="23" y="35"/>
                  </a:lnTo>
                  <a:lnTo>
                    <a:pt x="23" y="45"/>
                  </a:lnTo>
                  <a:lnTo>
                    <a:pt x="25" y="59"/>
                  </a:lnTo>
                  <a:lnTo>
                    <a:pt x="26" y="73"/>
                  </a:lnTo>
                  <a:lnTo>
                    <a:pt x="28" y="86"/>
                  </a:lnTo>
                  <a:lnTo>
                    <a:pt x="32" y="100"/>
                  </a:lnTo>
                  <a:lnTo>
                    <a:pt x="29" y="129"/>
                  </a:lnTo>
                  <a:lnTo>
                    <a:pt x="28" y="129"/>
                  </a:lnTo>
                  <a:lnTo>
                    <a:pt x="28" y="130"/>
                  </a:lnTo>
                  <a:lnTo>
                    <a:pt x="27" y="130"/>
                  </a:lnTo>
                  <a:lnTo>
                    <a:pt x="23" y="129"/>
                  </a:lnTo>
                  <a:lnTo>
                    <a:pt x="21" y="128"/>
                  </a:lnTo>
                  <a:lnTo>
                    <a:pt x="18" y="125"/>
                  </a:lnTo>
                  <a:lnTo>
                    <a:pt x="16" y="122"/>
                  </a:lnTo>
                  <a:lnTo>
                    <a:pt x="11" y="114"/>
                  </a:lnTo>
                  <a:lnTo>
                    <a:pt x="9" y="106"/>
                  </a:lnTo>
                  <a:lnTo>
                    <a:pt x="7" y="98"/>
                  </a:lnTo>
                  <a:lnTo>
                    <a:pt x="4" y="89"/>
                  </a:lnTo>
                  <a:lnTo>
                    <a:pt x="1" y="67"/>
                  </a:lnTo>
                  <a:lnTo>
                    <a:pt x="0" y="44"/>
                  </a:lnTo>
                  <a:lnTo>
                    <a:pt x="2" y="22"/>
                  </a:lnTo>
                  <a:lnTo>
                    <a:pt x="11" y="3"/>
                  </a:lnTo>
                  <a:lnTo>
                    <a:pt x="12" y="2"/>
                  </a:lnTo>
                  <a:lnTo>
                    <a:pt x="13" y="2"/>
                  </a:lnTo>
                  <a:lnTo>
                    <a:pt x="14" y="2"/>
                  </a:lnTo>
                  <a:lnTo>
                    <a:pt x="16"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7" name="Freeform 64"/>
            <p:cNvSpPr>
              <a:spLocks/>
            </p:cNvSpPr>
            <p:nvPr/>
          </p:nvSpPr>
          <p:spPr bwMode="auto">
            <a:xfrm>
              <a:off x="2979" y="3597"/>
              <a:ext cx="10" cy="19"/>
            </a:xfrm>
            <a:custGeom>
              <a:avLst/>
              <a:gdLst>
                <a:gd name="T0" fmla="*/ 0 w 46"/>
                <a:gd name="T1" fmla="*/ 0 h 79"/>
                <a:gd name="T2" fmla="*/ 1 w 46"/>
                <a:gd name="T3" fmla="*/ 0 h 79"/>
                <a:gd name="T4" fmla="*/ 1 w 46"/>
                <a:gd name="T5" fmla="*/ 1 h 79"/>
                <a:gd name="T6" fmla="*/ 1 w 46"/>
                <a:gd name="T7" fmla="*/ 1 h 79"/>
                <a:gd name="T8" fmla="*/ 1 w 46"/>
                <a:gd name="T9" fmla="*/ 2 h 79"/>
                <a:gd name="T10" fmla="*/ 1 w 46"/>
                <a:gd name="T11" fmla="*/ 2 h 79"/>
                <a:gd name="T12" fmla="*/ 2 w 46"/>
                <a:gd name="T13" fmla="*/ 2 h 79"/>
                <a:gd name="T14" fmla="*/ 2 w 46"/>
                <a:gd name="T15" fmla="*/ 2 h 79"/>
                <a:gd name="T16" fmla="*/ 2 w 46"/>
                <a:gd name="T17" fmla="*/ 2 h 79"/>
                <a:gd name="T18" fmla="*/ 2 w 46"/>
                <a:gd name="T19" fmla="*/ 3 h 79"/>
                <a:gd name="T20" fmla="*/ 2 w 46"/>
                <a:gd name="T21" fmla="*/ 4 h 79"/>
                <a:gd name="T22" fmla="*/ 2 w 46"/>
                <a:gd name="T23" fmla="*/ 4 h 79"/>
                <a:gd name="T24" fmla="*/ 2 w 46"/>
                <a:gd name="T25" fmla="*/ 4 h 79"/>
                <a:gd name="T26" fmla="*/ 2 w 46"/>
                <a:gd name="T27" fmla="*/ 4 h 79"/>
                <a:gd name="T28" fmla="*/ 2 w 46"/>
                <a:gd name="T29" fmla="*/ 5 h 79"/>
                <a:gd name="T30" fmla="*/ 2 w 46"/>
                <a:gd name="T31" fmla="*/ 5 h 79"/>
                <a:gd name="T32" fmla="*/ 2 w 46"/>
                <a:gd name="T33" fmla="*/ 5 h 79"/>
                <a:gd name="T34" fmla="*/ 2 w 46"/>
                <a:gd name="T35" fmla="*/ 5 h 79"/>
                <a:gd name="T36" fmla="*/ 1 w 46"/>
                <a:gd name="T37" fmla="*/ 4 h 79"/>
                <a:gd name="T38" fmla="*/ 1 w 46"/>
                <a:gd name="T39" fmla="*/ 4 h 79"/>
                <a:gd name="T40" fmla="*/ 1 w 46"/>
                <a:gd name="T41" fmla="*/ 4 h 79"/>
                <a:gd name="T42" fmla="*/ 1 w 46"/>
                <a:gd name="T43" fmla="*/ 4 h 79"/>
                <a:gd name="T44" fmla="*/ 1 w 46"/>
                <a:gd name="T45" fmla="*/ 4 h 79"/>
                <a:gd name="T46" fmla="*/ 1 w 46"/>
                <a:gd name="T47" fmla="*/ 4 h 79"/>
                <a:gd name="T48" fmla="*/ 1 w 46"/>
                <a:gd name="T49" fmla="*/ 4 h 79"/>
                <a:gd name="T50" fmla="*/ 1 w 46"/>
                <a:gd name="T51" fmla="*/ 3 h 79"/>
                <a:gd name="T52" fmla="*/ 0 w 46"/>
                <a:gd name="T53" fmla="*/ 3 h 79"/>
                <a:gd name="T54" fmla="*/ 0 w 46"/>
                <a:gd name="T55" fmla="*/ 3 h 79"/>
                <a:gd name="T56" fmla="*/ 0 w 46"/>
                <a:gd name="T57" fmla="*/ 3 h 79"/>
                <a:gd name="T58" fmla="*/ 0 w 46"/>
                <a:gd name="T59" fmla="*/ 1 h 79"/>
                <a:gd name="T60" fmla="*/ 0 w 46"/>
                <a:gd name="T61" fmla="*/ 0 h 79"/>
                <a:gd name="T62" fmla="*/ 0 w 46"/>
                <a:gd name="T63" fmla="*/ 0 h 79"/>
                <a:gd name="T64" fmla="*/ 0 w 46"/>
                <a:gd name="T65" fmla="*/ 0 h 79"/>
                <a:gd name="T66" fmla="*/ 0 w 46"/>
                <a:gd name="T67" fmla="*/ 0 h 79"/>
                <a:gd name="T68" fmla="*/ 0 w 46"/>
                <a:gd name="T69" fmla="*/ 0 h 7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6"/>
                <a:gd name="T106" fmla="*/ 0 h 79"/>
                <a:gd name="T107" fmla="*/ 46 w 46"/>
                <a:gd name="T108" fmla="*/ 79 h 7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6" h="79">
                  <a:moveTo>
                    <a:pt x="7" y="0"/>
                  </a:moveTo>
                  <a:lnTo>
                    <a:pt x="12" y="7"/>
                  </a:lnTo>
                  <a:lnTo>
                    <a:pt x="18" y="14"/>
                  </a:lnTo>
                  <a:lnTo>
                    <a:pt x="22" y="21"/>
                  </a:lnTo>
                  <a:lnTo>
                    <a:pt x="28" y="28"/>
                  </a:lnTo>
                  <a:lnTo>
                    <a:pt x="29" y="31"/>
                  </a:lnTo>
                  <a:lnTo>
                    <a:pt x="31" y="36"/>
                  </a:lnTo>
                  <a:lnTo>
                    <a:pt x="33" y="38"/>
                  </a:lnTo>
                  <a:lnTo>
                    <a:pt x="34" y="40"/>
                  </a:lnTo>
                  <a:lnTo>
                    <a:pt x="39" y="50"/>
                  </a:lnTo>
                  <a:lnTo>
                    <a:pt x="42" y="61"/>
                  </a:lnTo>
                  <a:lnTo>
                    <a:pt x="44" y="70"/>
                  </a:lnTo>
                  <a:lnTo>
                    <a:pt x="46" y="75"/>
                  </a:lnTo>
                  <a:lnTo>
                    <a:pt x="44" y="76"/>
                  </a:lnTo>
                  <a:lnTo>
                    <a:pt x="41" y="77"/>
                  </a:lnTo>
                  <a:lnTo>
                    <a:pt x="38" y="78"/>
                  </a:lnTo>
                  <a:lnTo>
                    <a:pt x="34" y="79"/>
                  </a:lnTo>
                  <a:lnTo>
                    <a:pt x="30" y="78"/>
                  </a:lnTo>
                  <a:lnTo>
                    <a:pt x="27" y="76"/>
                  </a:lnTo>
                  <a:lnTo>
                    <a:pt x="23" y="75"/>
                  </a:lnTo>
                  <a:lnTo>
                    <a:pt x="21" y="73"/>
                  </a:lnTo>
                  <a:lnTo>
                    <a:pt x="20" y="71"/>
                  </a:lnTo>
                  <a:lnTo>
                    <a:pt x="19" y="69"/>
                  </a:lnTo>
                  <a:lnTo>
                    <a:pt x="16" y="67"/>
                  </a:lnTo>
                  <a:lnTo>
                    <a:pt x="14" y="63"/>
                  </a:lnTo>
                  <a:lnTo>
                    <a:pt x="12" y="60"/>
                  </a:lnTo>
                  <a:lnTo>
                    <a:pt x="10" y="56"/>
                  </a:lnTo>
                  <a:lnTo>
                    <a:pt x="9" y="54"/>
                  </a:lnTo>
                  <a:lnTo>
                    <a:pt x="9" y="53"/>
                  </a:lnTo>
                  <a:lnTo>
                    <a:pt x="0" y="21"/>
                  </a:lnTo>
                  <a:lnTo>
                    <a:pt x="7"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8" name="Freeform 65"/>
            <p:cNvSpPr>
              <a:spLocks/>
            </p:cNvSpPr>
            <p:nvPr/>
          </p:nvSpPr>
          <p:spPr bwMode="auto">
            <a:xfrm>
              <a:off x="3121" y="3597"/>
              <a:ext cx="1" cy="1"/>
            </a:xfrm>
            <a:custGeom>
              <a:avLst/>
              <a:gdLst>
                <a:gd name="T0" fmla="*/ 0 w 2"/>
                <a:gd name="T1" fmla="*/ 0 h 2"/>
                <a:gd name="T2" fmla="*/ 1 w 2"/>
                <a:gd name="T3" fmla="*/ 1 h 2"/>
                <a:gd name="T4" fmla="*/ 1 w 2"/>
                <a:gd name="T5" fmla="*/ 1 h 2"/>
                <a:gd name="T6" fmla="*/ 1 w 2"/>
                <a:gd name="T7" fmla="*/ 0 h 2"/>
                <a:gd name="T8" fmla="*/ 1 w 2"/>
                <a:gd name="T9" fmla="*/ 0 h 2"/>
                <a:gd name="T10" fmla="*/ 0 w 2"/>
                <a:gd name="T11" fmla="*/ 0 h 2"/>
                <a:gd name="T12" fmla="*/ 0 w 2"/>
                <a:gd name="T13" fmla="*/ 0 h 2"/>
                <a:gd name="T14" fmla="*/ 0 w 2"/>
                <a:gd name="T15" fmla="*/ 0 h 2"/>
                <a:gd name="T16" fmla="*/ 0 w 2"/>
                <a:gd name="T17" fmla="*/ 0 h 2"/>
                <a:gd name="T18" fmla="*/ 0 w 2"/>
                <a:gd name="T19" fmla="*/ 0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2"/>
                <a:gd name="T32" fmla="*/ 2 w 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2">
                  <a:moveTo>
                    <a:pt x="0" y="0"/>
                  </a:moveTo>
                  <a:lnTo>
                    <a:pt x="2" y="2"/>
                  </a:lnTo>
                  <a:lnTo>
                    <a:pt x="1" y="2"/>
                  </a:lnTo>
                  <a:lnTo>
                    <a:pt x="1" y="0"/>
                  </a:lnTo>
                  <a:lnTo>
                    <a:pt x="0"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69" name="Freeform 66"/>
            <p:cNvSpPr>
              <a:spLocks/>
            </p:cNvSpPr>
            <p:nvPr/>
          </p:nvSpPr>
          <p:spPr bwMode="auto">
            <a:xfrm>
              <a:off x="2771" y="3538"/>
              <a:ext cx="70" cy="94"/>
            </a:xfrm>
            <a:custGeom>
              <a:avLst/>
              <a:gdLst>
                <a:gd name="T0" fmla="*/ 17 w 271"/>
                <a:gd name="T1" fmla="*/ 23 h 380"/>
                <a:gd name="T2" fmla="*/ 14 w 271"/>
                <a:gd name="T3" fmla="*/ 18 h 380"/>
                <a:gd name="T4" fmla="*/ 12 w 271"/>
                <a:gd name="T5" fmla="*/ 12 h 380"/>
                <a:gd name="T6" fmla="*/ 10 w 271"/>
                <a:gd name="T7" fmla="*/ 7 h 380"/>
                <a:gd name="T8" fmla="*/ 7 w 271"/>
                <a:gd name="T9" fmla="*/ 1 h 380"/>
                <a:gd name="T10" fmla="*/ 7 w 271"/>
                <a:gd name="T11" fmla="*/ 1 h 380"/>
                <a:gd name="T12" fmla="*/ 7 w 271"/>
                <a:gd name="T13" fmla="*/ 1 h 380"/>
                <a:gd name="T14" fmla="*/ 7 w 271"/>
                <a:gd name="T15" fmla="*/ 1 h 380"/>
                <a:gd name="T16" fmla="*/ 6 w 271"/>
                <a:gd name="T17" fmla="*/ 1 h 380"/>
                <a:gd name="T18" fmla="*/ 5 w 271"/>
                <a:gd name="T19" fmla="*/ 1 h 380"/>
                <a:gd name="T20" fmla="*/ 5 w 271"/>
                <a:gd name="T21" fmla="*/ 1 h 380"/>
                <a:gd name="T22" fmla="*/ 5 w 271"/>
                <a:gd name="T23" fmla="*/ 2 h 380"/>
                <a:gd name="T24" fmla="*/ 5 w 271"/>
                <a:gd name="T25" fmla="*/ 2 h 380"/>
                <a:gd name="T26" fmla="*/ 4 w 271"/>
                <a:gd name="T27" fmla="*/ 4 h 380"/>
                <a:gd name="T28" fmla="*/ 3 w 271"/>
                <a:gd name="T29" fmla="*/ 6 h 380"/>
                <a:gd name="T30" fmla="*/ 3 w 271"/>
                <a:gd name="T31" fmla="*/ 6 h 380"/>
                <a:gd name="T32" fmla="*/ 2 w 271"/>
                <a:gd name="T33" fmla="*/ 6 h 380"/>
                <a:gd name="T34" fmla="*/ 2 w 271"/>
                <a:gd name="T35" fmla="*/ 6 h 380"/>
                <a:gd name="T36" fmla="*/ 1 w 271"/>
                <a:gd name="T37" fmla="*/ 7 h 380"/>
                <a:gd name="T38" fmla="*/ 1 w 271"/>
                <a:gd name="T39" fmla="*/ 6 h 380"/>
                <a:gd name="T40" fmla="*/ 1 w 271"/>
                <a:gd name="T41" fmla="*/ 6 h 380"/>
                <a:gd name="T42" fmla="*/ 0 w 271"/>
                <a:gd name="T43" fmla="*/ 6 h 380"/>
                <a:gd name="T44" fmla="*/ 0 w 271"/>
                <a:gd name="T45" fmla="*/ 6 h 380"/>
                <a:gd name="T46" fmla="*/ 0 w 271"/>
                <a:gd name="T47" fmla="*/ 5 h 380"/>
                <a:gd name="T48" fmla="*/ 0 w 271"/>
                <a:gd name="T49" fmla="*/ 5 h 380"/>
                <a:gd name="T50" fmla="*/ 0 w 271"/>
                <a:gd name="T51" fmla="*/ 4 h 380"/>
                <a:gd name="T52" fmla="*/ 1 w 271"/>
                <a:gd name="T53" fmla="*/ 3 h 380"/>
                <a:gd name="T54" fmla="*/ 1 w 271"/>
                <a:gd name="T55" fmla="*/ 3 h 380"/>
                <a:gd name="T56" fmla="*/ 2 w 271"/>
                <a:gd name="T57" fmla="*/ 2 h 380"/>
                <a:gd name="T58" fmla="*/ 2 w 271"/>
                <a:gd name="T59" fmla="*/ 2 h 380"/>
                <a:gd name="T60" fmla="*/ 3 w 271"/>
                <a:gd name="T61" fmla="*/ 1 h 380"/>
                <a:gd name="T62" fmla="*/ 4 w 271"/>
                <a:gd name="T63" fmla="*/ 1 h 380"/>
                <a:gd name="T64" fmla="*/ 4 w 271"/>
                <a:gd name="T65" fmla="*/ 0 h 380"/>
                <a:gd name="T66" fmla="*/ 5 w 271"/>
                <a:gd name="T67" fmla="*/ 0 h 380"/>
                <a:gd name="T68" fmla="*/ 5 w 271"/>
                <a:gd name="T69" fmla="*/ 0 h 380"/>
                <a:gd name="T70" fmla="*/ 6 w 271"/>
                <a:gd name="T71" fmla="*/ 0 h 380"/>
                <a:gd name="T72" fmla="*/ 7 w 271"/>
                <a:gd name="T73" fmla="*/ 0 h 380"/>
                <a:gd name="T74" fmla="*/ 7 w 271"/>
                <a:gd name="T75" fmla="*/ 0 h 380"/>
                <a:gd name="T76" fmla="*/ 7 w 271"/>
                <a:gd name="T77" fmla="*/ 0 h 380"/>
                <a:gd name="T78" fmla="*/ 8 w 271"/>
                <a:gd name="T79" fmla="*/ 0 h 380"/>
                <a:gd name="T80" fmla="*/ 8 w 271"/>
                <a:gd name="T81" fmla="*/ 0 h 380"/>
                <a:gd name="T82" fmla="*/ 8 w 271"/>
                <a:gd name="T83" fmla="*/ 1 h 380"/>
                <a:gd name="T84" fmla="*/ 11 w 271"/>
                <a:gd name="T85" fmla="*/ 6 h 380"/>
                <a:gd name="T86" fmla="*/ 18 w 271"/>
                <a:gd name="T87" fmla="*/ 23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380"/>
                <a:gd name="T134" fmla="*/ 271 w 27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380">
                  <a:moveTo>
                    <a:pt x="251" y="380"/>
                  </a:moveTo>
                  <a:lnTo>
                    <a:pt x="251" y="380"/>
                  </a:lnTo>
                  <a:lnTo>
                    <a:pt x="231" y="333"/>
                  </a:lnTo>
                  <a:lnTo>
                    <a:pt x="213" y="287"/>
                  </a:lnTo>
                  <a:lnTo>
                    <a:pt x="196" y="242"/>
                  </a:lnTo>
                  <a:lnTo>
                    <a:pt x="179" y="197"/>
                  </a:lnTo>
                  <a:lnTo>
                    <a:pt x="164" y="153"/>
                  </a:lnTo>
                  <a:lnTo>
                    <a:pt x="147" y="109"/>
                  </a:lnTo>
                  <a:lnTo>
                    <a:pt x="131" y="67"/>
                  </a:lnTo>
                  <a:lnTo>
                    <a:pt x="114" y="24"/>
                  </a:lnTo>
                  <a:lnTo>
                    <a:pt x="113" y="22"/>
                  </a:lnTo>
                  <a:lnTo>
                    <a:pt x="111" y="20"/>
                  </a:lnTo>
                  <a:lnTo>
                    <a:pt x="108" y="19"/>
                  </a:lnTo>
                  <a:lnTo>
                    <a:pt x="103" y="16"/>
                  </a:lnTo>
                  <a:lnTo>
                    <a:pt x="99" y="16"/>
                  </a:lnTo>
                  <a:lnTo>
                    <a:pt x="93" y="16"/>
                  </a:lnTo>
                  <a:lnTo>
                    <a:pt x="87" y="17"/>
                  </a:lnTo>
                  <a:lnTo>
                    <a:pt x="83" y="20"/>
                  </a:lnTo>
                  <a:lnTo>
                    <a:pt x="78" y="23"/>
                  </a:lnTo>
                  <a:lnTo>
                    <a:pt x="75" y="27"/>
                  </a:lnTo>
                  <a:lnTo>
                    <a:pt x="72" y="31"/>
                  </a:lnTo>
                  <a:lnTo>
                    <a:pt x="69" y="35"/>
                  </a:lnTo>
                  <a:lnTo>
                    <a:pt x="63" y="48"/>
                  </a:lnTo>
                  <a:lnTo>
                    <a:pt x="56" y="63"/>
                  </a:lnTo>
                  <a:lnTo>
                    <a:pt x="49" y="78"/>
                  </a:lnTo>
                  <a:lnTo>
                    <a:pt x="44" y="94"/>
                  </a:lnTo>
                  <a:lnTo>
                    <a:pt x="41" y="98"/>
                  </a:lnTo>
                  <a:lnTo>
                    <a:pt x="37" y="102"/>
                  </a:lnTo>
                  <a:lnTo>
                    <a:pt x="31" y="105"/>
                  </a:lnTo>
                  <a:lnTo>
                    <a:pt x="27" y="107"/>
                  </a:lnTo>
                  <a:lnTo>
                    <a:pt x="23" y="108"/>
                  </a:lnTo>
                  <a:lnTo>
                    <a:pt x="20" y="108"/>
                  </a:lnTo>
                  <a:lnTo>
                    <a:pt x="15" y="108"/>
                  </a:lnTo>
                  <a:lnTo>
                    <a:pt x="12" y="107"/>
                  </a:lnTo>
                  <a:lnTo>
                    <a:pt x="10" y="106"/>
                  </a:lnTo>
                  <a:lnTo>
                    <a:pt x="7" y="102"/>
                  </a:lnTo>
                  <a:lnTo>
                    <a:pt x="3" y="99"/>
                  </a:lnTo>
                  <a:lnTo>
                    <a:pt x="1" y="95"/>
                  </a:lnTo>
                  <a:lnTo>
                    <a:pt x="0" y="92"/>
                  </a:lnTo>
                  <a:lnTo>
                    <a:pt x="0" y="86"/>
                  </a:lnTo>
                  <a:lnTo>
                    <a:pt x="0" y="80"/>
                  </a:lnTo>
                  <a:lnTo>
                    <a:pt x="0" y="77"/>
                  </a:lnTo>
                  <a:lnTo>
                    <a:pt x="2" y="70"/>
                  </a:lnTo>
                  <a:lnTo>
                    <a:pt x="4" y="63"/>
                  </a:lnTo>
                  <a:lnTo>
                    <a:pt x="8" y="55"/>
                  </a:lnTo>
                  <a:lnTo>
                    <a:pt x="11" y="49"/>
                  </a:lnTo>
                  <a:lnTo>
                    <a:pt x="15" y="45"/>
                  </a:lnTo>
                  <a:lnTo>
                    <a:pt x="22" y="39"/>
                  </a:lnTo>
                  <a:lnTo>
                    <a:pt x="28" y="35"/>
                  </a:lnTo>
                  <a:lnTo>
                    <a:pt x="33" y="30"/>
                  </a:lnTo>
                  <a:lnTo>
                    <a:pt x="40" y="24"/>
                  </a:lnTo>
                  <a:lnTo>
                    <a:pt x="48" y="19"/>
                  </a:lnTo>
                  <a:lnTo>
                    <a:pt x="56" y="14"/>
                  </a:lnTo>
                  <a:lnTo>
                    <a:pt x="64" y="9"/>
                  </a:lnTo>
                  <a:lnTo>
                    <a:pt x="68" y="7"/>
                  </a:lnTo>
                  <a:lnTo>
                    <a:pt x="74" y="5"/>
                  </a:lnTo>
                  <a:lnTo>
                    <a:pt x="79" y="2"/>
                  </a:lnTo>
                  <a:lnTo>
                    <a:pt x="83" y="1"/>
                  </a:lnTo>
                  <a:lnTo>
                    <a:pt x="88" y="0"/>
                  </a:lnTo>
                  <a:lnTo>
                    <a:pt x="94" y="0"/>
                  </a:lnTo>
                  <a:lnTo>
                    <a:pt x="100" y="0"/>
                  </a:lnTo>
                  <a:lnTo>
                    <a:pt x="105" y="1"/>
                  </a:lnTo>
                  <a:lnTo>
                    <a:pt x="109" y="1"/>
                  </a:lnTo>
                  <a:lnTo>
                    <a:pt x="111" y="2"/>
                  </a:lnTo>
                  <a:lnTo>
                    <a:pt x="114" y="4"/>
                  </a:lnTo>
                  <a:lnTo>
                    <a:pt x="117" y="5"/>
                  </a:lnTo>
                  <a:lnTo>
                    <a:pt x="119" y="6"/>
                  </a:lnTo>
                  <a:lnTo>
                    <a:pt x="121" y="8"/>
                  </a:lnTo>
                  <a:lnTo>
                    <a:pt x="122" y="12"/>
                  </a:lnTo>
                  <a:lnTo>
                    <a:pt x="123" y="13"/>
                  </a:lnTo>
                  <a:lnTo>
                    <a:pt x="159" y="105"/>
                  </a:lnTo>
                  <a:lnTo>
                    <a:pt x="195" y="194"/>
                  </a:lnTo>
                  <a:lnTo>
                    <a:pt x="271" y="371"/>
                  </a:lnTo>
                  <a:lnTo>
                    <a:pt x="251" y="38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0" name="Freeform 67"/>
            <p:cNvSpPr>
              <a:spLocks/>
            </p:cNvSpPr>
            <p:nvPr/>
          </p:nvSpPr>
          <p:spPr bwMode="auto">
            <a:xfrm>
              <a:off x="2780" y="3498"/>
              <a:ext cx="68" cy="94"/>
            </a:xfrm>
            <a:custGeom>
              <a:avLst/>
              <a:gdLst>
                <a:gd name="T0" fmla="*/ 16 w 272"/>
                <a:gd name="T1" fmla="*/ 23 h 379"/>
                <a:gd name="T2" fmla="*/ 13 w 272"/>
                <a:gd name="T3" fmla="*/ 18 h 379"/>
                <a:gd name="T4" fmla="*/ 11 w 272"/>
                <a:gd name="T5" fmla="*/ 12 h 379"/>
                <a:gd name="T6" fmla="*/ 9 w 272"/>
                <a:gd name="T7" fmla="*/ 7 h 379"/>
                <a:gd name="T8" fmla="*/ 7 w 272"/>
                <a:gd name="T9" fmla="*/ 1 h 379"/>
                <a:gd name="T10" fmla="*/ 7 w 272"/>
                <a:gd name="T11" fmla="*/ 1 h 379"/>
                <a:gd name="T12" fmla="*/ 7 w 272"/>
                <a:gd name="T13" fmla="*/ 1 h 379"/>
                <a:gd name="T14" fmla="*/ 6 w 272"/>
                <a:gd name="T15" fmla="*/ 1 h 379"/>
                <a:gd name="T16" fmla="*/ 6 w 272"/>
                <a:gd name="T17" fmla="*/ 1 h 379"/>
                <a:gd name="T18" fmla="*/ 5 w 272"/>
                <a:gd name="T19" fmla="*/ 1 h 379"/>
                <a:gd name="T20" fmla="*/ 5 w 272"/>
                <a:gd name="T21" fmla="*/ 1 h 379"/>
                <a:gd name="T22" fmla="*/ 4 w 272"/>
                <a:gd name="T23" fmla="*/ 2 h 379"/>
                <a:gd name="T24" fmla="*/ 4 w 272"/>
                <a:gd name="T25" fmla="*/ 2 h 379"/>
                <a:gd name="T26" fmla="*/ 3 w 272"/>
                <a:gd name="T27" fmla="*/ 4 h 379"/>
                <a:gd name="T28" fmla="*/ 3 w 272"/>
                <a:gd name="T29" fmla="*/ 6 h 379"/>
                <a:gd name="T30" fmla="*/ 2 w 272"/>
                <a:gd name="T31" fmla="*/ 6 h 379"/>
                <a:gd name="T32" fmla="*/ 2 w 272"/>
                <a:gd name="T33" fmla="*/ 6 h 379"/>
                <a:gd name="T34" fmla="*/ 2 w 272"/>
                <a:gd name="T35" fmla="*/ 7 h 379"/>
                <a:gd name="T36" fmla="*/ 1 w 272"/>
                <a:gd name="T37" fmla="*/ 7 h 379"/>
                <a:gd name="T38" fmla="*/ 1 w 272"/>
                <a:gd name="T39" fmla="*/ 6 h 379"/>
                <a:gd name="T40" fmla="*/ 1 w 272"/>
                <a:gd name="T41" fmla="*/ 6 h 379"/>
                <a:gd name="T42" fmla="*/ 0 w 272"/>
                <a:gd name="T43" fmla="*/ 6 h 379"/>
                <a:gd name="T44" fmla="*/ 0 w 272"/>
                <a:gd name="T45" fmla="*/ 6 h 379"/>
                <a:gd name="T46" fmla="*/ 0 w 272"/>
                <a:gd name="T47" fmla="*/ 5 h 379"/>
                <a:gd name="T48" fmla="*/ 0 w 272"/>
                <a:gd name="T49" fmla="*/ 5 h 379"/>
                <a:gd name="T50" fmla="*/ 0 w 272"/>
                <a:gd name="T51" fmla="*/ 4 h 379"/>
                <a:gd name="T52" fmla="*/ 1 w 272"/>
                <a:gd name="T53" fmla="*/ 3 h 379"/>
                <a:gd name="T54" fmla="*/ 1 w 272"/>
                <a:gd name="T55" fmla="*/ 3 h 379"/>
                <a:gd name="T56" fmla="*/ 1 w 272"/>
                <a:gd name="T57" fmla="*/ 2 h 379"/>
                <a:gd name="T58" fmla="*/ 2 w 272"/>
                <a:gd name="T59" fmla="*/ 2 h 379"/>
                <a:gd name="T60" fmla="*/ 2 w 272"/>
                <a:gd name="T61" fmla="*/ 1 h 379"/>
                <a:gd name="T62" fmla="*/ 3 w 272"/>
                <a:gd name="T63" fmla="*/ 1 h 379"/>
                <a:gd name="T64" fmla="*/ 4 w 272"/>
                <a:gd name="T65" fmla="*/ 0 h 379"/>
                <a:gd name="T66" fmla="*/ 4 w 272"/>
                <a:gd name="T67" fmla="*/ 0 h 379"/>
                <a:gd name="T68" fmla="*/ 5 w 272"/>
                <a:gd name="T69" fmla="*/ 0 h 379"/>
                <a:gd name="T70" fmla="*/ 5 w 272"/>
                <a:gd name="T71" fmla="*/ 0 h 379"/>
                <a:gd name="T72" fmla="*/ 6 w 272"/>
                <a:gd name="T73" fmla="*/ 0 h 379"/>
                <a:gd name="T74" fmla="*/ 6 w 272"/>
                <a:gd name="T75" fmla="*/ 0 h 379"/>
                <a:gd name="T76" fmla="*/ 7 w 272"/>
                <a:gd name="T77" fmla="*/ 0 h 379"/>
                <a:gd name="T78" fmla="*/ 7 w 272"/>
                <a:gd name="T79" fmla="*/ 0 h 379"/>
                <a:gd name="T80" fmla="*/ 7 w 272"/>
                <a:gd name="T81" fmla="*/ 0 h 379"/>
                <a:gd name="T82" fmla="*/ 7 w 272"/>
                <a:gd name="T83" fmla="*/ 1 h 379"/>
                <a:gd name="T84" fmla="*/ 10 w 272"/>
                <a:gd name="T85" fmla="*/ 6 h 379"/>
                <a:gd name="T86" fmla="*/ 17 w 272"/>
                <a:gd name="T87" fmla="*/ 23 h 3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379"/>
                <a:gd name="T134" fmla="*/ 272 w 272"/>
                <a:gd name="T135" fmla="*/ 379 h 3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379">
                  <a:moveTo>
                    <a:pt x="252" y="379"/>
                  </a:moveTo>
                  <a:lnTo>
                    <a:pt x="252" y="379"/>
                  </a:lnTo>
                  <a:lnTo>
                    <a:pt x="231" y="333"/>
                  </a:lnTo>
                  <a:lnTo>
                    <a:pt x="213" y="287"/>
                  </a:lnTo>
                  <a:lnTo>
                    <a:pt x="197" y="242"/>
                  </a:lnTo>
                  <a:lnTo>
                    <a:pt x="180" y="198"/>
                  </a:lnTo>
                  <a:lnTo>
                    <a:pt x="164" y="153"/>
                  </a:lnTo>
                  <a:lnTo>
                    <a:pt x="147" y="109"/>
                  </a:lnTo>
                  <a:lnTo>
                    <a:pt x="131" y="67"/>
                  </a:lnTo>
                  <a:lnTo>
                    <a:pt x="115" y="25"/>
                  </a:lnTo>
                  <a:lnTo>
                    <a:pt x="113" y="22"/>
                  </a:lnTo>
                  <a:lnTo>
                    <a:pt x="111" y="20"/>
                  </a:lnTo>
                  <a:lnTo>
                    <a:pt x="108" y="19"/>
                  </a:lnTo>
                  <a:lnTo>
                    <a:pt x="103" y="16"/>
                  </a:lnTo>
                  <a:lnTo>
                    <a:pt x="99" y="16"/>
                  </a:lnTo>
                  <a:lnTo>
                    <a:pt x="93" y="16"/>
                  </a:lnTo>
                  <a:lnTo>
                    <a:pt x="88" y="18"/>
                  </a:lnTo>
                  <a:lnTo>
                    <a:pt x="83" y="20"/>
                  </a:lnTo>
                  <a:lnTo>
                    <a:pt x="79" y="23"/>
                  </a:lnTo>
                  <a:lnTo>
                    <a:pt x="75" y="27"/>
                  </a:lnTo>
                  <a:lnTo>
                    <a:pt x="72" y="30"/>
                  </a:lnTo>
                  <a:lnTo>
                    <a:pt x="70" y="35"/>
                  </a:lnTo>
                  <a:lnTo>
                    <a:pt x="63" y="49"/>
                  </a:lnTo>
                  <a:lnTo>
                    <a:pt x="56" y="64"/>
                  </a:lnTo>
                  <a:lnTo>
                    <a:pt x="49" y="78"/>
                  </a:lnTo>
                  <a:lnTo>
                    <a:pt x="44" y="94"/>
                  </a:lnTo>
                  <a:lnTo>
                    <a:pt x="42" y="98"/>
                  </a:lnTo>
                  <a:lnTo>
                    <a:pt x="37" y="103"/>
                  </a:lnTo>
                  <a:lnTo>
                    <a:pt x="32" y="105"/>
                  </a:lnTo>
                  <a:lnTo>
                    <a:pt x="27" y="107"/>
                  </a:lnTo>
                  <a:lnTo>
                    <a:pt x="24" y="108"/>
                  </a:lnTo>
                  <a:lnTo>
                    <a:pt x="20" y="108"/>
                  </a:lnTo>
                  <a:lnTo>
                    <a:pt x="16" y="107"/>
                  </a:lnTo>
                  <a:lnTo>
                    <a:pt x="12" y="106"/>
                  </a:lnTo>
                  <a:lnTo>
                    <a:pt x="10" y="105"/>
                  </a:lnTo>
                  <a:lnTo>
                    <a:pt x="7" y="103"/>
                  </a:lnTo>
                  <a:lnTo>
                    <a:pt x="3" y="99"/>
                  </a:lnTo>
                  <a:lnTo>
                    <a:pt x="1" y="96"/>
                  </a:lnTo>
                  <a:lnTo>
                    <a:pt x="0" y="92"/>
                  </a:lnTo>
                  <a:lnTo>
                    <a:pt x="0" y="86"/>
                  </a:lnTo>
                  <a:lnTo>
                    <a:pt x="0" y="81"/>
                  </a:lnTo>
                  <a:lnTo>
                    <a:pt x="0" y="77"/>
                  </a:lnTo>
                  <a:lnTo>
                    <a:pt x="2" y="70"/>
                  </a:lnTo>
                  <a:lnTo>
                    <a:pt x="5" y="64"/>
                  </a:lnTo>
                  <a:lnTo>
                    <a:pt x="8" y="55"/>
                  </a:lnTo>
                  <a:lnTo>
                    <a:pt x="11" y="50"/>
                  </a:lnTo>
                  <a:lnTo>
                    <a:pt x="16" y="45"/>
                  </a:lnTo>
                  <a:lnTo>
                    <a:pt x="23" y="39"/>
                  </a:lnTo>
                  <a:lnTo>
                    <a:pt x="28" y="35"/>
                  </a:lnTo>
                  <a:lnTo>
                    <a:pt x="34" y="30"/>
                  </a:lnTo>
                  <a:lnTo>
                    <a:pt x="40" y="25"/>
                  </a:lnTo>
                  <a:lnTo>
                    <a:pt x="48" y="19"/>
                  </a:lnTo>
                  <a:lnTo>
                    <a:pt x="56" y="14"/>
                  </a:lnTo>
                  <a:lnTo>
                    <a:pt x="64" y="10"/>
                  </a:lnTo>
                  <a:lnTo>
                    <a:pt x="69" y="7"/>
                  </a:lnTo>
                  <a:lnTo>
                    <a:pt x="74" y="5"/>
                  </a:lnTo>
                  <a:lnTo>
                    <a:pt x="80" y="3"/>
                  </a:lnTo>
                  <a:lnTo>
                    <a:pt x="83" y="2"/>
                  </a:lnTo>
                  <a:lnTo>
                    <a:pt x="89" y="0"/>
                  </a:lnTo>
                  <a:lnTo>
                    <a:pt x="94" y="0"/>
                  </a:lnTo>
                  <a:lnTo>
                    <a:pt x="100" y="0"/>
                  </a:lnTo>
                  <a:lnTo>
                    <a:pt x="106" y="0"/>
                  </a:lnTo>
                  <a:lnTo>
                    <a:pt x="109" y="2"/>
                  </a:lnTo>
                  <a:lnTo>
                    <a:pt x="111" y="3"/>
                  </a:lnTo>
                  <a:lnTo>
                    <a:pt x="115" y="4"/>
                  </a:lnTo>
                  <a:lnTo>
                    <a:pt x="117" y="5"/>
                  </a:lnTo>
                  <a:lnTo>
                    <a:pt x="119" y="6"/>
                  </a:lnTo>
                  <a:lnTo>
                    <a:pt x="121" y="8"/>
                  </a:lnTo>
                  <a:lnTo>
                    <a:pt x="122" y="12"/>
                  </a:lnTo>
                  <a:lnTo>
                    <a:pt x="124" y="13"/>
                  </a:lnTo>
                  <a:lnTo>
                    <a:pt x="159" y="105"/>
                  </a:lnTo>
                  <a:lnTo>
                    <a:pt x="195" y="194"/>
                  </a:lnTo>
                  <a:lnTo>
                    <a:pt x="272" y="371"/>
                  </a:lnTo>
                  <a:lnTo>
                    <a:pt x="252" y="37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1" name="Freeform 68"/>
            <p:cNvSpPr>
              <a:spLocks/>
            </p:cNvSpPr>
            <p:nvPr/>
          </p:nvSpPr>
          <p:spPr bwMode="auto">
            <a:xfrm>
              <a:off x="2771" y="3539"/>
              <a:ext cx="22" cy="25"/>
            </a:xfrm>
            <a:custGeom>
              <a:avLst/>
              <a:gdLst>
                <a:gd name="T0" fmla="*/ 6 w 84"/>
                <a:gd name="T1" fmla="*/ 0 h 101"/>
                <a:gd name="T2" fmla="*/ 6 w 84"/>
                <a:gd name="T3" fmla="*/ 0 h 101"/>
                <a:gd name="T4" fmla="*/ 5 w 84"/>
                <a:gd name="T5" fmla="*/ 0 h 101"/>
                <a:gd name="T6" fmla="*/ 5 w 84"/>
                <a:gd name="T7" fmla="*/ 0 h 101"/>
                <a:gd name="T8" fmla="*/ 4 w 84"/>
                <a:gd name="T9" fmla="*/ 0 h 101"/>
                <a:gd name="T10" fmla="*/ 4 w 84"/>
                <a:gd name="T11" fmla="*/ 0 h 101"/>
                <a:gd name="T12" fmla="*/ 4 w 84"/>
                <a:gd name="T13" fmla="*/ 1 h 101"/>
                <a:gd name="T14" fmla="*/ 3 w 84"/>
                <a:gd name="T15" fmla="*/ 1 h 101"/>
                <a:gd name="T16" fmla="*/ 3 w 84"/>
                <a:gd name="T17" fmla="*/ 1 h 101"/>
                <a:gd name="T18" fmla="*/ 3 w 84"/>
                <a:gd name="T19" fmla="*/ 1 h 101"/>
                <a:gd name="T20" fmla="*/ 3 w 84"/>
                <a:gd name="T21" fmla="*/ 1 h 101"/>
                <a:gd name="T22" fmla="*/ 2 w 84"/>
                <a:gd name="T23" fmla="*/ 2 h 101"/>
                <a:gd name="T24" fmla="*/ 2 w 84"/>
                <a:gd name="T25" fmla="*/ 2 h 101"/>
                <a:gd name="T26" fmla="*/ 2 w 84"/>
                <a:gd name="T27" fmla="*/ 2 h 101"/>
                <a:gd name="T28" fmla="*/ 2 w 84"/>
                <a:gd name="T29" fmla="*/ 2 h 101"/>
                <a:gd name="T30" fmla="*/ 1 w 84"/>
                <a:gd name="T31" fmla="*/ 3 h 101"/>
                <a:gd name="T32" fmla="*/ 1 w 84"/>
                <a:gd name="T33" fmla="*/ 3 h 101"/>
                <a:gd name="T34" fmla="*/ 1 w 84"/>
                <a:gd name="T35" fmla="*/ 3 h 101"/>
                <a:gd name="T36" fmla="*/ 1 w 84"/>
                <a:gd name="T37" fmla="*/ 3 h 101"/>
                <a:gd name="T38" fmla="*/ 0 w 84"/>
                <a:gd name="T39" fmla="*/ 4 h 101"/>
                <a:gd name="T40" fmla="*/ 0 w 84"/>
                <a:gd name="T41" fmla="*/ 4 h 101"/>
                <a:gd name="T42" fmla="*/ 0 w 84"/>
                <a:gd name="T43" fmla="*/ 4 h 101"/>
                <a:gd name="T44" fmla="*/ 0 w 84"/>
                <a:gd name="T45" fmla="*/ 4 h 101"/>
                <a:gd name="T46" fmla="*/ 0 w 84"/>
                <a:gd name="T47" fmla="*/ 5 h 101"/>
                <a:gd name="T48" fmla="*/ 0 w 84"/>
                <a:gd name="T49" fmla="*/ 5 h 101"/>
                <a:gd name="T50" fmla="*/ 0 w 84"/>
                <a:gd name="T51" fmla="*/ 5 h 101"/>
                <a:gd name="T52" fmla="*/ 0 w 84"/>
                <a:gd name="T53" fmla="*/ 5 h 101"/>
                <a:gd name="T54" fmla="*/ 0 w 84"/>
                <a:gd name="T55" fmla="*/ 5 h 101"/>
                <a:gd name="T56" fmla="*/ 0 w 84"/>
                <a:gd name="T57" fmla="*/ 6 h 101"/>
                <a:gd name="T58" fmla="*/ 0 w 84"/>
                <a:gd name="T59" fmla="*/ 6 h 101"/>
                <a:gd name="T60" fmla="*/ 0 w 84"/>
                <a:gd name="T61" fmla="*/ 6 h 101"/>
                <a:gd name="T62" fmla="*/ 1 w 84"/>
                <a:gd name="T63" fmla="*/ 6 h 101"/>
                <a:gd name="T64" fmla="*/ 1 w 84"/>
                <a:gd name="T65" fmla="*/ 6 h 101"/>
                <a:gd name="T66" fmla="*/ 0 w 84"/>
                <a:gd name="T67" fmla="*/ 6 h 101"/>
                <a:gd name="T68" fmla="*/ 0 w 84"/>
                <a:gd name="T69" fmla="*/ 6 h 101"/>
                <a:gd name="T70" fmla="*/ 0 w 84"/>
                <a:gd name="T71" fmla="*/ 5 h 101"/>
                <a:gd name="T72" fmla="*/ 0 w 84"/>
                <a:gd name="T73" fmla="*/ 5 h 101"/>
                <a:gd name="T74" fmla="*/ 0 w 84"/>
                <a:gd name="T75" fmla="*/ 5 h 101"/>
                <a:gd name="T76" fmla="*/ 0 w 84"/>
                <a:gd name="T77" fmla="*/ 4 h 101"/>
                <a:gd name="T78" fmla="*/ 0 w 84"/>
                <a:gd name="T79" fmla="*/ 4 h 101"/>
                <a:gd name="T80" fmla="*/ 1 w 84"/>
                <a:gd name="T81" fmla="*/ 4 h 101"/>
                <a:gd name="T82" fmla="*/ 1 w 84"/>
                <a:gd name="T83" fmla="*/ 3 h 101"/>
                <a:gd name="T84" fmla="*/ 1 w 84"/>
                <a:gd name="T85" fmla="*/ 3 h 101"/>
                <a:gd name="T86" fmla="*/ 1 w 84"/>
                <a:gd name="T87" fmla="*/ 3 h 101"/>
                <a:gd name="T88" fmla="*/ 2 w 84"/>
                <a:gd name="T89" fmla="*/ 3 h 101"/>
                <a:gd name="T90" fmla="*/ 2 w 84"/>
                <a:gd name="T91" fmla="*/ 2 h 101"/>
                <a:gd name="T92" fmla="*/ 2 w 84"/>
                <a:gd name="T93" fmla="*/ 2 h 101"/>
                <a:gd name="T94" fmla="*/ 2 w 84"/>
                <a:gd name="T95" fmla="*/ 2 h 101"/>
                <a:gd name="T96" fmla="*/ 3 w 84"/>
                <a:gd name="T97" fmla="*/ 1 h 101"/>
                <a:gd name="T98" fmla="*/ 3 w 84"/>
                <a:gd name="T99" fmla="*/ 1 h 101"/>
                <a:gd name="T100" fmla="*/ 3 w 84"/>
                <a:gd name="T101" fmla="*/ 1 h 101"/>
                <a:gd name="T102" fmla="*/ 4 w 84"/>
                <a:gd name="T103" fmla="*/ 1 h 101"/>
                <a:gd name="T104" fmla="*/ 4 w 84"/>
                <a:gd name="T105" fmla="*/ 1 h 101"/>
                <a:gd name="T106" fmla="*/ 4 w 84"/>
                <a:gd name="T107" fmla="*/ 0 h 101"/>
                <a:gd name="T108" fmla="*/ 5 w 84"/>
                <a:gd name="T109" fmla="*/ 0 h 101"/>
                <a:gd name="T110" fmla="*/ 5 w 84"/>
                <a:gd name="T111" fmla="*/ 0 h 101"/>
                <a:gd name="T112" fmla="*/ 6 w 84"/>
                <a:gd name="T113" fmla="*/ 0 h 1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1"/>
                <a:gd name="T173" fmla="*/ 84 w 84"/>
                <a:gd name="T174" fmla="*/ 101 h 1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1">
                  <a:moveTo>
                    <a:pt x="81" y="1"/>
                  </a:move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2" name="Freeform 69"/>
            <p:cNvSpPr>
              <a:spLocks/>
            </p:cNvSpPr>
            <p:nvPr/>
          </p:nvSpPr>
          <p:spPr bwMode="auto">
            <a:xfrm>
              <a:off x="2771" y="3539"/>
              <a:ext cx="22" cy="25"/>
            </a:xfrm>
            <a:custGeom>
              <a:avLst/>
              <a:gdLst>
                <a:gd name="T0" fmla="*/ 6 w 84"/>
                <a:gd name="T1" fmla="*/ 0 h 101"/>
                <a:gd name="T2" fmla="*/ 5 w 84"/>
                <a:gd name="T3" fmla="*/ 0 h 101"/>
                <a:gd name="T4" fmla="*/ 4 w 84"/>
                <a:gd name="T5" fmla="*/ 0 h 101"/>
                <a:gd name="T6" fmla="*/ 4 w 84"/>
                <a:gd name="T7" fmla="*/ 0 h 101"/>
                <a:gd name="T8" fmla="*/ 3 w 84"/>
                <a:gd name="T9" fmla="*/ 1 h 101"/>
                <a:gd name="T10" fmla="*/ 3 w 84"/>
                <a:gd name="T11" fmla="*/ 1 h 101"/>
                <a:gd name="T12" fmla="*/ 3 w 84"/>
                <a:gd name="T13" fmla="*/ 1 h 101"/>
                <a:gd name="T14" fmla="*/ 2 w 84"/>
                <a:gd name="T15" fmla="*/ 2 h 101"/>
                <a:gd name="T16" fmla="*/ 2 w 84"/>
                <a:gd name="T17" fmla="*/ 2 h 101"/>
                <a:gd name="T18" fmla="*/ 1 w 84"/>
                <a:gd name="T19" fmla="*/ 3 h 101"/>
                <a:gd name="T20" fmla="*/ 1 w 84"/>
                <a:gd name="T21" fmla="*/ 3 h 101"/>
                <a:gd name="T22" fmla="*/ 1 w 84"/>
                <a:gd name="T23" fmla="*/ 3 h 101"/>
                <a:gd name="T24" fmla="*/ 0 w 84"/>
                <a:gd name="T25" fmla="*/ 4 h 101"/>
                <a:gd name="T26" fmla="*/ 0 w 84"/>
                <a:gd name="T27" fmla="*/ 4 h 101"/>
                <a:gd name="T28" fmla="*/ 0 w 84"/>
                <a:gd name="T29" fmla="*/ 5 h 101"/>
                <a:gd name="T30" fmla="*/ 0 w 84"/>
                <a:gd name="T31" fmla="*/ 5 h 101"/>
                <a:gd name="T32" fmla="*/ 0 w 84"/>
                <a:gd name="T33" fmla="*/ 5 h 101"/>
                <a:gd name="T34" fmla="*/ 0 w 84"/>
                <a:gd name="T35" fmla="*/ 6 h 101"/>
                <a:gd name="T36" fmla="*/ 0 w 84"/>
                <a:gd name="T37" fmla="*/ 6 h 101"/>
                <a:gd name="T38" fmla="*/ 1 w 84"/>
                <a:gd name="T39" fmla="*/ 6 h 101"/>
                <a:gd name="T40" fmla="*/ 1 w 84"/>
                <a:gd name="T41" fmla="*/ 6 h 101"/>
                <a:gd name="T42" fmla="*/ 0 w 84"/>
                <a:gd name="T43" fmla="*/ 6 h 101"/>
                <a:gd name="T44" fmla="*/ 0 w 84"/>
                <a:gd name="T45" fmla="*/ 5 h 101"/>
                <a:gd name="T46" fmla="*/ 0 w 84"/>
                <a:gd name="T47" fmla="*/ 5 h 101"/>
                <a:gd name="T48" fmla="*/ 0 w 84"/>
                <a:gd name="T49" fmla="*/ 4 h 101"/>
                <a:gd name="T50" fmla="*/ 1 w 84"/>
                <a:gd name="T51" fmla="*/ 4 h 101"/>
                <a:gd name="T52" fmla="*/ 1 w 84"/>
                <a:gd name="T53" fmla="*/ 3 h 101"/>
                <a:gd name="T54" fmla="*/ 2 w 84"/>
                <a:gd name="T55" fmla="*/ 3 h 101"/>
                <a:gd name="T56" fmla="*/ 2 w 84"/>
                <a:gd name="T57" fmla="*/ 2 h 101"/>
                <a:gd name="T58" fmla="*/ 2 w 84"/>
                <a:gd name="T59" fmla="*/ 2 h 101"/>
                <a:gd name="T60" fmla="*/ 3 w 84"/>
                <a:gd name="T61" fmla="*/ 1 h 101"/>
                <a:gd name="T62" fmla="*/ 3 w 84"/>
                <a:gd name="T63" fmla="*/ 1 h 101"/>
                <a:gd name="T64" fmla="*/ 4 w 84"/>
                <a:gd name="T65" fmla="*/ 1 h 101"/>
                <a:gd name="T66" fmla="*/ 4 w 84"/>
                <a:gd name="T67" fmla="*/ 0 h 101"/>
                <a:gd name="T68" fmla="*/ 5 w 84"/>
                <a:gd name="T69" fmla="*/ 0 h 10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1"/>
                <a:gd name="T107" fmla="*/ 84 w 84"/>
                <a:gd name="T108" fmla="*/ 101 h 10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1">
                  <a:moveTo>
                    <a:pt x="81" y="1"/>
                  </a:moveTo>
                  <a:lnTo>
                    <a:pt x="81" y="1"/>
                  </a:lnTo>
                  <a:lnTo>
                    <a:pt x="84" y="0"/>
                  </a:lnTo>
                  <a:lnTo>
                    <a:pt x="78" y="1"/>
                  </a:lnTo>
                  <a:lnTo>
                    <a:pt x="69" y="5"/>
                  </a:lnTo>
                  <a:lnTo>
                    <a:pt x="63" y="7"/>
                  </a:lnTo>
                  <a:lnTo>
                    <a:pt x="58" y="9"/>
                  </a:lnTo>
                  <a:lnTo>
                    <a:pt x="54" y="13"/>
                  </a:lnTo>
                  <a:lnTo>
                    <a:pt x="50" y="16"/>
                  </a:lnTo>
                  <a:lnTo>
                    <a:pt x="46" y="20"/>
                  </a:lnTo>
                  <a:lnTo>
                    <a:pt x="41" y="23"/>
                  </a:lnTo>
                  <a:lnTo>
                    <a:pt x="38" y="26"/>
                  </a:lnTo>
                  <a:lnTo>
                    <a:pt x="33" y="29"/>
                  </a:lnTo>
                  <a:lnTo>
                    <a:pt x="29" y="32"/>
                  </a:lnTo>
                  <a:lnTo>
                    <a:pt x="24" y="36"/>
                  </a:lnTo>
                  <a:lnTo>
                    <a:pt x="21" y="39"/>
                  </a:lnTo>
                  <a:lnTo>
                    <a:pt x="17" y="43"/>
                  </a:lnTo>
                  <a:lnTo>
                    <a:pt x="13" y="47"/>
                  </a:lnTo>
                  <a:lnTo>
                    <a:pt x="11" y="51"/>
                  </a:lnTo>
                  <a:lnTo>
                    <a:pt x="8" y="54"/>
                  </a:lnTo>
                  <a:lnTo>
                    <a:pt x="5" y="59"/>
                  </a:lnTo>
                  <a:lnTo>
                    <a:pt x="3" y="63"/>
                  </a:lnTo>
                  <a:lnTo>
                    <a:pt x="2" y="67"/>
                  </a:lnTo>
                  <a:lnTo>
                    <a:pt x="1" y="71"/>
                  </a:lnTo>
                  <a:lnTo>
                    <a:pt x="0" y="76"/>
                  </a:lnTo>
                  <a:lnTo>
                    <a:pt x="0" y="79"/>
                  </a:lnTo>
                  <a:lnTo>
                    <a:pt x="0" y="83"/>
                  </a:lnTo>
                  <a:lnTo>
                    <a:pt x="0" y="86"/>
                  </a:lnTo>
                  <a:lnTo>
                    <a:pt x="0" y="90"/>
                  </a:lnTo>
                  <a:lnTo>
                    <a:pt x="0" y="92"/>
                  </a:lnTo>
                  <a:lnTo>
                    <a:pt x="2" y="95"/>
                  </a:lnTo>
                  <a:lnTo>
                    <a:pt x="4" y="99"/>
                  </a:lnTo>
                  <a:lnTo>
                    <a:pt x="7" y="101"/>
                  </a:lnTo>
                  <a:lnTo>
                    <a:pt x="8" y="101"/>
                  </a:lnTo>
                  <a:lnTo>
                    <a:pt x="5" y="97"/>
                  </a:lnTo>
                  <a:lnTo>
                    <a:pt x="4" y="93"/>
                  </a:lnTo>
                  <a:lnTo>
                    <a:pt x="3" y="90"/>
                  </a:lnTo>
                  <a:lnTo>
                    <a:pt x="2" y="85"/>
                  </a:lnTo>
                  <a:lnTo>
                    <a:pt x="2" y="79"/>
                  </a:lnTo>
                  <a:lnTo>
                    <a:pt x="3" y="74"/>
                  </a:lnTo>
                  <a:lnTo>
                    <a:pt x="4" y="68"/>
                  </a:lnTo>
                  <a:lnTo>
                    <a:pt x="7" y="62"/>
                  </a:lnTo>
                  <a:lnTo>
                    <a:pt x="10" y="58"/>
                  </a:lnTo>
                  <a:lnTo>
                    <a:pt x="13" y="52"/>
                  </a:lnTo>
                  <a:lnTo>
                    <a:pt x="18" y="47"/>
                  </a:lnTo>
                  <a:lnTo>
                    <a:pt x="21" y="43"/>
                  </a:lnTo>
                  <a:lnTo>
                    <a:pt x="26" y="38"/>
                  </a:lnTo>
                  <a:lnTo>
                    <a:pt x="31" y="34"/>
                  </a:lnTo>
                  <a:lnTo>
                    <a:pt x="36" y="29"/>
                  </a:lnTo>
                  <a:lnTo>
                    <a:pt x="40" y="24"/>
                  </a:lnTo>
                  <a:lnTo>
                    <a:pt x="45" y="21"/>
                  </a:lnTo>
                  <a:lnTo>
                    <a:pt x="49" y="18"/>
                  </a:lnTo>
                  <a:lnTo>
                    <a:pt x="54" y="15"/>
                  </a:lnTo>
                  <a:lnTo>
                    <a:pt x="57" y="12"/>
                  </a:lnTo>
                  <a:lnTo>
                    <a:pt x="63" y="9"/>
                  </a:lnTo>
                  <a:lnTo>
                    <a:pt x="69" y="6"/>
                  </a:lnTo>
                  <a:lnTo>
                    <a:pt x="75" y="4"/>
                  </a:lnTo>
                  <a:lnTo>
                    <a:pt x="81" y="1"/>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3" name="Freeform 70"/>
            <p:cNvSpPr>
              <a:spLocks/>
            </p:cNvSpPr>
            <p:nvPr/>
          </p:nvSpPr>
          <p:spPr bwMode="auto">
            <a:xfrm>
              <a:off x="2780" y="3498"/>
              <a:ext cx="21" cy="25"/>
            </a:xfrm>
            <a:custGeom>
              <a:avLst/>
              <a:gdLst>
                <a:gd name="T0" fmla="*/ 5 w 84"/>
                <a:gd name="T1" fmla="*/ 0 h 103"/>
                <a:gd name="T2" fmla="*/ 5 w 84"/>
                <a:gd name="T3" fmla="*/ 0 h 103"/>
                <a:gd name="T4" fmla="*/ 5 w 84"/>
                <a:gd name="T5" fmla="*/ 0 h 103"/>
                <a:gd name="T6" fmla="*/ 5 w 84"/>
                <a:gd name="T7" fmla="*/ 0 h 103"/>
                <a:gd name="T8" fmla="*/ 4 w 84"/>
                <a:gd name="T9" fmla="*/ 0 h 103"/>
                <a:gd name="T10" fmla="*/ 3 w 84"/>
                <a:gd name="T11" fmla="*/ 1 h 103"/>
                <a:gd name="T12" fmla="*/ 3 w 84"/>
                <a:gd name="T13" fmla="*/ 1 h 103"/>
                <a:gd name="T14" fmla="*/ 3 w 84"/>
                <a:gd name="T15" fmla="*/ 1 h 103"/>
                <a:gd name="T16" fmla="*/ 3 w 84"/>
                <a:gd name="T17" fmla="*/ 1 h 103"/>
                <a:gd name="T18" fmla="*/ 3 w 84"/>
                <a:gd name="T19" fmla="*/ 1 h 103"/>
                <a:gd name="T20" fmla="*/ 3 w 84"/>
                <a:gd name="T21" fmla="*/ 2 h 103"/>
                <a:gd name="T22" fmla="*/ 2 w 84"/>
                <a:gd name="T23" fmla="*/ 2 h 103"/>
                <a:gd name="T24" fmla="*/ 2 w 84"/>
                <a:gd name="T25" fmla="*/ 2 h 103"/>
                <a:gd name="T26" fmla="*/ 1 w 84"/>
                <a:gd name="T27" fmla="*/ 2 h 103"/>
                <a:gd name="T28" fmla="*/ 1 w 84"/>
                <a:gd name="T29" fmla="*/ 2 h 103"/>
                <a:gd name="T30" fmla="*/ 1 w 84"/>
                <a:gd name="T31" fmla="*/ 3 h 103"/>
                <a:gd name="T32" fmla="*/ 1 w 84"/>
                <a:gd name="T33" fmla="*/ 3 h 103"/>
                <a:gd name="T34" fmla="*/ 1 w 84"/>
                <a:gd name="T35" fmla="*/ 3 h 103"/>
                <a:gd name="T36" fmla="*/ 1 w 84"/>
                <a:gd name="T37" fmla="*/ 3 h 103"/>
                <a:gd name="T38" fmla="*/ 0 w 84"/>
                <a:gd name="T39" fmla="*/ 4 h 103"/>
                <a:gd name="T40" fmla="*/ 0 w 84"/>
                <a:gd name="T41" fmla="*/ 4 h 103"/>
                <a:gd name="T42" fmla="*/ 0 w 84"/>
                <a:gd name="T43" fmla="*/ 4 h 103"/>
                <a:gd name="T44" fmla="*/ 0 w 84"/>
                <a:gd name="T45" fmla="*/ 4 h 103"/>
                <a:gd name="T46" fmla="*/ 0 w 84"/>
                <a:gd name="T47" fmla="*/ 4 h 103"/>
                <a:gd name="T48" fmla="*/ 0 w 84"/>
                <a:gd name="T49" fmla="*/ 5 h 103"/>
                <a:gd name="T50" fmla="*/ 0 w 84"/>
                <a:gd name="T51" fmla="*/ 5 h 103"/>
                <a:gd name="T52" fmla="*/ 0 w 84"/>
                <a:gd name="T53" fmla="*/ 5 h 103"/>
                <a:gd name="T54" fmla="*/ 0 w 84"/>
                <a:gd name="T55" fmla="*/ 5 h 103"/>
                <a:gd name="T56" fmla="*/ 0 w 84"/>
                <a:gd name="T57" fmla="*/ 6 h 103"/>
                <a:gd name="T58" fmla="*/ 0 w 84"/>
                <a:gd name="T59" fmla="*/ 6 h 103"/>
                <a:gd name="T60" fmla="*/ 0 w 84"/>
                <a:gd name="T61" fmla="*/ 6 h 103"/>
                <a:gd name="T62" fmla="*/ 1 w 84"/>
                <a:gd name="T63" fmla="*/ 6 h 103"/>
                <a:gd name="T64" fmla="*/ 1 w 84"/>
                <a:gd name="T65" fmla="*/ 6 h 103"/>
                <a:gd name="T66" fmla="*/ 0 w 84"/>
                <a:gd name="T67" fmla="*/ 6 h 103"/>
                <a:gd name="T68" fmla="*/ 0 w 84"/>
                <a:gd name="T69" fmla="*/ 6 h 103"/>
                <a:gd name="T70" fmla="*/ 0 w 84"/>
                <a:gd name="T71" fmla="*/ 5 h 103"/>
                <a:gd name="T72" fmla="*/ 0 w 84"/>
                <a:gd name="T73" fmla="*/ 5 h 103"/>
                <a:gd name="T74" fmla="*/ 0 w 84"/>
                <a:gd name="T75" fmla="*/ 5 h 103"/>
                <a:gd name="T76" fmla="*/ 0 w 84"/>
                <a:gd name="T77" fmla="*/ 4 h 103"/>
                <a:gd name="T78" fmla="*/ 0 w 84"/>
                <a:gd name="T79" fmla="*/ 4 h 103"/>
                <a:gd name="T80" fmla="*/ 1 w 84"/>
                <a:gd name="T81" fmla="*/ 4 h 103"/>
                <a:gd name="T82" fmla="*/ 1 w 84"/>
                <a:gd name="T83" fmla="*/ 3 h 103"/>
                <a:gd name="T84" fmla="*/ 1 w 84"/>
                <a:gd name="T85" fmla="*/ 3 h 103"/>
                <a:gd name="T86" fmla="*/ 1 w 84"/>
                <a:gd name="T87" fmla="*/ 3 h 103"/>
                <a:gd name="T88" fmla="*/ 1 w 84"/>
                <a:gd name="T89" fmla="*/ 3 h 103"/>
                <a:gd name="T90" fmla="*/ 1 w 84"/>
                <a:gd name="T91" fmla="*/ 2 h 103"/>
                <a:gd name="T92" fmla="*/ 2 w 84"/>
                <a:gd name="T93" fmla="*/ 2 h 103"/>
                <a:gd name="T94" fmla="*/ 2 w 84"/>
                <a:gd name="T95" fmla="*/ 2 h 103"/>
                <a:gd name="T96" fmla="*/ 3 w 84"/>
                <a:gd name="T97" fmla="*/ 1 h 103"/>
                <a:gd name="T98" fmla="*/ 3 w 84"/>
                <a:gd name="T99" fmla="*/ 1 h 103"/>
                <a:gd name="T100" fmla="*/ 3 w 84"/>
                <a:gd name="T101" fmla="*/ 1 h 103"/>
                <a:gd name="T102" fmla="*/ 3 w 84"/>
                <a:gd name="T103" fmla="*/ 1 h 103"/>
                <a:gd name="T104" fmla="*/ 3 w 84"/>
                <a:gd name="T105" fmla="*/ 1 h 103"/>
                <a:gd name="T106" fmla="*/ 4 w 84"/>
                <a:gd name="T107" fmla="*/ 1 h 103"/>
                <a:gd name="T108" fmla="*/ 5 w 84"/>
                <a:gd name="T109" fmla="*/ 0 h 103"/>
                <a:gd name="T110" fmla="*/ 5 w 84"/>
                <a:gd name="T111" fmla="*/ 0 h 103"/>
                <a:gd name="T112" fmla="*/ 5 w 84"/>
                <a:gd name="T113" fmla="*/ 0 h 10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4"/>
                <a:gd name="T172" fmla="*/ 0 h 103"/>
                <a:gd name="T173" fmla="*/ 84 w 84"/>
                <a:gd name="T174" fmla="*/ 103 h 10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4" h="103">
                  <a:moveTo>
                    <a:pt x="81" y="3"/>
                  </a:move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4" name="Freeform 71"/>
            <p:cNvSpPr>
              <a:spLocks/>
            </p:cNvSpPr>
            <p:nvPr/>
          </p:nvSpPr>
          <p:spPr bwMode="auto">
            <a:xfrm>
              <a:off x="2780" y="3498"/>
              <a:ext cx="21" cy="25"/>
            </a:xfrm>
            <a:custGeom>
              <a:avLst/>
              <a:gdLst>
                <a:gd name="T0" fmla="*/ 5 w 84"/>
                <a:gd name="T1" fmla="*/ 0 h 103"/>
                <a:gd name="T2" fmla="*/ 5 w 84"/>
                <a:gd name="T3" fmla="*/ 0 h 103"/>
                <a:gd name="T4" fmla="*/ 4 w 84"/>
                <a:gd name="T5" fmla="*/ 0 h 103"/>
                <a:gd name="T6" fmla="*/ 3 w 84"/>
                <a:gd name="T7" fmla="*/ 1 h 103"/>
                <a:gd name="T8" fmla="*/ 3 w 84"/>
                <a:gd name="T9" fmla="*/ 1 h 103"/>
                <a:gd name="T10" fmla="*/ 3 w 84"/>
                <a:gd name="T11" fmla="*/ 1 h 103"/>
                <a:gd name="T12" fmla="*/ 3 w 84"/>
                <a:gd name="T13" fmla="*/ 2 h 103"/>
                <a:gd name="T14" fmla="*/ 2 w 84"/>
                <a:gd name="T15" fmla="*/ 2 h 103"/>
                <a:gd name="T16" fmla="*/ 1 w 84"/>
                <a:gd name="T17" fmla="*/ 2 h 103"/>
                <a:gd name="T18" fmla="*/ 1 w 84"/>
                <a:gd name="T19" fmla="*/ 3 h 103"/>
                <a:gd name="T20" fmla="*/ 1 w 84"/>
                <a:gd name="T21" fmla="*/ 3 h 103"/>
                <a:gd name="T22" fmla="*/ 1 w 84"/>
                <a:gd name="T23" fmla="*/ 3 h 103"/>
                <a:gd name="T24" fmla="*/ 0 w 84"/>
                <a:gd name="T25" fmla="*/ 4 h 103"/>
                <a:gd name="T26" fmla="*/ 0 w 84"/>
                <a:gd name="T27" fmla="*/ 4 h 103"/>
                <a:gd name="T28" fmla="*/ 0 w 84"/>
                <a:gd name="T29" fmla="*/ 4 h 103"/>
                <a:gd name="T30" fmla="*/ 0 w 84"/>
                <a:gd name="T31" fmla="*/ 5 h 103"/>
                <a:gd name="T32" fmla="*/ 0 w 84"/>
                <a:gd name="T33" fmla="*/ 5 h 103"/>
                <a:gd name="T34" fmla="*/ 0 w 84"/>
                <a:gd name="T35" fmla="*/ 6 h 103"/>
                <a:gd name="T36" fmla="*/ 0 w 84"/>
                <a:gd name="T37" fmla="*/ 6 h 103"/>
                <a:gd name="T38" fmla="*/ 1 w 84"/>
                <a:gd name="T39" fmla="*/ 6 h 103"/>
                <a:gd name="T40" fmla="*/ 1 w 84"/>
                <a:gd name="T41" fmla="*/ 6 h 103"/>
                <a:gd name="T42" fmla="*/ 0 w 84"/>
                <a:gd name="T43" fmla="*/ 6 h 103"/>
                <a:gd name="T44" fmla="*/ 0 w 84"/>
                <a:gd name="T45" fmla="*/ 5 h 103"/>
                <a:gd name="T46" fmla="*/ 0 w 84"/>
                <a:gd name="T47" fmla="*/ 5 h 103"/>
                <a:gd name="T48" fmla="*/ 0 w 84"/>
                <a:gd name="T49" fmla="*/ 4 h 103"/>
                <a:gd name="T50" fmla="*/ 1 w 84"/>
                <a:gd name="T51" fmla="*/ 4 h 103"/>
                <a:gd name="T52" fmla="*/ 1 w 84"/>
                <a:gd name="T53" fmla="*/ 3 h 103"/>
                <a:gd name="T54" fmla="*/ 1 w 84"/>
                <a:gd name="T55" fmla="*/ 3 h 103"/>
                <a:gd name="T56" fmla="*/ 1 w 84"/>
                <a:gd name="T57" fmla="*/ 2 h 103"/>
                <a:gd name="T58" fmla="*/ 2 w 84"/>
                <a:gd name="T59" fmla="*/ 2 h 103"/>
                <a:gd name="T60" fmla="*/ 3 w 84"/>
                <a:gd name="T61" fmla="*/ 1 h 103"/>
                <a:gd name="T62" fmla="*/ 3 w 84"/>
                <a:gd name="T63" fmla="*/ 1 h 103"/>
                <a:gd name="T64" fmla="*/ 3 w 84"/>
                <a:gd name="T65" fmla="*/ 1 h 103"/>
                <a:gd name="T66" fmla="*/ 4 w 84"/>
                <a:gd name="T67" fmla="*/ 1 h 103"/>
                <a:gd name="T68" fmla="*/ 5 w 84"/>
                <a:gd name="T69" fmla="*/ 0 h 10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4"/>
                <a:gd name="T106" fmla="*/ 0 h 103"/>
                <a:gd name="T107" fmla="*/ 84 w 84"/>
                <a:gd name="T108" fmla="*/ 103 h 10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4" h="103">
                  <a:moveTo>
                    <a:pt x="81" y="3"/>
                  </a:moveTo>
                  <a:lnTo>
                    <a:pt x="81" y="3"/>
                  </a:lnTo>
                  <a:lnTo>
                    <a:pt x="84" y="0"/>
                  </a:lnTo>
                  <a:lnTo>
                    <a:pt x="79" y="3"/>
                  </a:lnTo>
                  <a:lnTo>
                    <a:pt x="70" y="6"/>
                  </a:lnTo>
                  <a:lnTo>
                    <a:pt x="63" y="8"/>
                  </a:lnTo>
                  <a:lnTo>
                    <a:pt x="58" y="11"/>
                  </a:lnTo>
                  <a:lnTo>
                    <a:pt x="54" y="14"/>
                  </a:lnTo>
                  <a:lnTo>
                    <a:pt x="51" y="18"/>
                  </a:lnTo>
                  <a:lnTo>
                    <a:pt x="46" y="21"/>
                  </a:lnTo>
                  <a:lnTo>
                    <a:pt x="42" y="23"/>
                  </a:lnTo>
                  <a:lnTo>
                    <a:pt x="38" y="27"/>
                  </a:lnTo>
                  <a:lnTo>
                    <a:pt x="34" y="30"/>
                  </a:lnTo>
                  <a:lnTo>
                    <a:pt x="29" y="34"/>
                  </a:lnTo>
                  <a:lnTo>
                    <a:pt x="25" y="37"/>
                  </a:lnTo>
                  <a:lnTo>
                    <a:pt x="21" y="41"/>
                  </a:lnTo>
                  <a:lnTo>
                    <a:pt x="17" y="44"/>
                  </a:lnTo>
                  <a:lnTo>
                    <a:pt x="14" y="47"/>
                  </a:lnTo>
                  <a:lnTo>
                    <a:pt x="11" y="51"/>
                  </a:lnTo>
                  <a:lnTo>
                    <a:pt x="8" y="55"/>
                  </a:lnTo>
                  <a:lnTo>
                    <a:pt x="6" y="60"/>
                  </a:lnTo>
                  <a:lnTo>
                    <a:pt x="3" y="65"/>
                  </a:lnTo>
                  <a:lnTo>
                    <a:pt x="2" y="68"/>
                  </a:lnTo>
                  <a:lnTo>
                    <a:pt x="1" y="73"/>
                  </a:lnTo>
                  <a:lnTo>
                    <a:pt x="0" y="76"/>
                  </a:lnTo>
                  <a:lnTo>
                    <a:pt x="0" y="81"/>
                  </a:lnTo>
                  <a:lnTo>
                    <a:pt x="0" y="84"/>
                  </a:lnTo>
                  <a:lnTo>
                    <a:pt x="0" y="86"/>
                  </a:lnTo>
                  <a:lnTo>
                    <a:pt x="0" y="90"/>
                  </a:lnTo>
                  <a:lnTo>
                    <a:pt x="0" y="93"/>
                  </a:lnTo>
                  <a:lnTo>
                    <a:pt x="2" y="97"/>
                  </a:lnTo>
                  <a:lnTo>
                    <a:pt x="5" y="100"/>
                  </a:lnTo>
                  <a:lnTo>
                    <a:pt x="7" y="103"/>
                  </a:lnTo>
                  <a:lnTo>
                    <a:pt x="8" y="103"/>
                  </a:lnTo>
                  <a:lnTo>
                    <a:pt x="6" y="98"/>
                  </a:lnTo>
                  <a:lnTo>
                    <a:pt x="5" y="94"/>
                  </a:lnTo>
                  <a:lnTo>
                    <a:pt x="3" y="90"/>
                  </a:lnTo>
                  <a:lnTo>
                    <a:pt x="2" y="86"/>
                  </a:lnTo>
                  <a:lnTo>
                    <a:pt x="2" y="81"/>
                  </a:lnTo>
                  <a:lnTo>
                    <a:pt x="3" y="75"/>
                  </a:lnTo>
                  <a:lnTo>
                    <a:pt x="5" y="69"/>
                  </a:lnTo>
                  <a:lnTo>
                    <a:pt x="7" y="64"/>
                  </a:lnTo>
                  <a:lnTo>
                    <a:pt x="10" y="59"/>
                  </a:lnTo>
                  <a:lnTo>
                    <a:pt x="14" y="53"/>
                  </a:lnTo>
                  <a:lnTo>
                    <a:pt x="18" y="49"/>
                  </a:lnTo>
                  <a:lnTo>
                    <a:pt x="21" y="44"/>
                  </a:lnTo>
                  <a:lnTo>
                    <a:pt x="26" y="39"/>
                  </a:lnTo>
                  <a:lnTo>
                    <a:pt x="32" y="35"/>
                  </a:lnTo>
                  <a:lnTo>
                    <a:pt x="36" y="30"/>
                  </a:lnTo>
                  <a:lnTo>
                    <a:pt x="40" y="26"/>
                  </a:lnTo>
                  <a:lnTo>
                    <a:pt x="45" y="22"/>
                  </a:lnTo>
                  <a:lnTo>
                    <a:pt x="49" y="19"/>
                  </a:lnTo>
                  <a:lnTo>
                    <a:pt x="54" y="15"/>
                  </a:lnTo>
                  <a:lnTo>
                    <a:pt x="57" y="13"/>
                  </a:lnTo>
                  <a:lnTo>
                    <a:pt x="63" y="11"/>
                  </a:lnTo>
                  <a:lnTo>
                    <a:pt x="70" y="7"/>
                  </a:lnTo>
                  <a:lnTo>
                    <a:pt x="75" y="5"/>
                  </a:lnTo>
                  <a:lnTo>
                    <a:pt x="81" y="3"/>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5" name="Freeform 72"/>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6" name="Freeform 73"/>
            <p:cNvSpPr>
              <a:spLocks/>
            </p:cNvSpPr>
            <p:nvPr/>
          </p:nvSpPr>
          <p:spPr bwMode="auto">
            <a:xfrm>
              <a:off x="2883" y="3539"/>
              <a:ext cx="100" cy="92"/>
            </a:xfrm>
            <a:custGeom>
              <a:avLst/>
              <a:gdLst>
                <a:gd name="T0" fmla="*/ 2 w 393"/>
                <a:gd name="T1" fmla="*/ 1 h 374"/>
                <a:gd name="T2" fmla="*/ 3 w 393"/>
                <a:gd name="T3" fmla="*/ 1 h 374"/>
                <a:gd name="T4" fmla="*/ 4 w 393"/>
                <a:gd name="T5" fmla="*/ 0 h 374"/>
                <a:gd name="T6" fmla="*/ 6 w 393"/>
                <a:gd name="T7" fmla="*/ 0 h 374"/>
                <a:gd name="T8" fmla="*/ 7 w 393"/>
                <a:gd name="T9" fmla="*/ 0 h 374"/>
                <a:gd name="T10" fmla="*/ 8 w 393"/>
                <a:gd name="T11" fmla="*/ 0 h 374"/>
                <a:gd name="T12" fmla="*/ 10 w 393"/>
                <a:gd name="T13" fmla="*/ 0 h 374"/>
                <a:gd name="T14" fmla="*/ 12 w 393"/>
                <a:gd name="T15" fmla="*/ 0 h 374"/>
                <a:gd name="T16" fmla="*/ 13 w 393"/>
                <a:gd name="T17" fmla="*/ 0 h 374"/>
                <a:gd name="T18" fmla="*/ 15 w 393"/>
                <a:gd name="T19" fmla="*/ 1 h 374"/>
                <a:gd name="T20" fmla="*/ 17 w 393"/>
                <a:gd name="T21" fmla="*/ 1 h 374"/>
                <a:gd name="T22" fmla="*/ 19 w 393"/>
                <a:gd name="T23" fmla="*/ 2 h 374"/>
                <a:gd name="T24" fmla="*/ 20 w 393"/>
                <a:gd name="T25" fmla="*/ 3 h 374"/>
                <a:gd name="T26" fmla="*/ 22 w 393"/>
                <a:gd name="T27" fmla="*/ 3 h 374"/>
                <a:gd name="T28" fmla="*/ 23 w 393"/>
                <a:gd name="T29" fmla="*/ 4 h 374"/>
                <a:gd name="T30" fmla="*/ 24 w 393"/>
                <a:gd name="T31" fmla="*/ 4 h 374"/>
                <a:gd name="T32" fmla="*/ 24 w 393"/>
                <a:gd name="T33" fmla="*/ 5 h 374"/>
                <a:gd name="T34" fmla="*/ 25 w 393"/>
                <a:gd name="T35" fmla="*/ 6 h 374"/>
                <a:gd name="T36" fmla="*/ 25 w 393"/>
                <a:gd name="T37" fmla="*/ 7 h 374"/>
                <a:gd name="T38" fmla="*/ 25 w 393"/>
                <a:gd name="T39" fmla="*/ 8 h 374"/>
                <a:gd name="T40" fmla="*/ 25 w 393"/>
                <a:gd name="T41" fmla="*/ 10 h 374"/>
                <a:gd name="T42" fmla="*/ 25 w 393"/>
                <a:gd name="T43" fmla="*/ 11 h 374"/>
                <a:gd name="T44" fmla="*/ 25 w 393"/>
                <a:gd name="T45" fmla="*/ 12 h 374"/>
                <a:gd name="T46" fmla="*/ 25 w 393"/>
                <a:gd name="T47" fmla="*/ 13 h 374"/>
                <a:gd name="T48" fmla="*/ 24 w 393"/>
                <a:gd name="T49" fmla="*/ 14 h 374"/>
                <a:gd name="T50" fmla="*/ 24 w 393"/>
                <a:gd name="T51" fmla="*/ 15 h 374"/>
                <a:gd name="T52" fmla="*/ 24 w 393"/>
                <a:gd name="T53" fmla="*/ 16 h 374"/>
                <a:gd name="T54" fmla="*/ 23 w 393"/>
                <a:gd name="T55" fmla="*/ 16 h 374"/>
                <a:gd name="T56" fmla="*/ 23 w 393"/>
                <a:gd name="T57" fmla="*/ 17 h 374"/>
                <a:gd name="T58" fmla="*/ 23 w 393"/>
                <a:gd name="T59" fmla="*/ 18 h 374"/>
                <a:gd name="T60" fmla="*/ 22 w 393"/>
                <a:gd name="T61" fmla="*/ 19 h 374"/>
                <a:gd name="T62" fmla="*/ 22 w 393"/>
                <a:gd name="T63" fmla="*/ 20 h 374"/>
                <a:gd name="T64" fmla="*/ 21 w 393"/>
                <a:gd name="T65" fmla="*/ 21 h 374"/>
                <a:gd name="T66" fmla="*/ 20 w 393"/>
                <a:gd name="T67" fmla="*/ 21 h 374"/>
                <a:gd name="T68" fmla="*/ 19 w 393"/>
                <a:gd name="T69" fmla="*/ 22 h 374"/>
                <a:gd name="T70" fmla="*/ 18 w 393"/>
                <a:gd name="T71" fmla="*/ 22 h 374"/>
                <a:gd name="T72" fmla="*/ 17 w 393"/>
                <a:gd name="T73" fmla="*/ 23 h 374"/>
                <a:gd name="T74" fmla="*/ 16 w 393"/>
                <a:gd name="T75" fmla="*/ 23 h 374"/>
                <a:gd name="T76" fmla="*/ 15 w 393"/>
                <a:gd name="T77" fmla="*/ 23 h 374"/>
                <a:gd name="T78" fmla="*/ 13 w 393"/>
                <a:gd name="T79" fmla="*/ 22 h 374"/>
                <a:gd name="T80" fmla="*/ 12 w 393"/>
                <a:gd name="T81" fmla="*/ 22 h 374"/>
                <a:gd name="T82" fmla="*/ 11 w 393"/>
                <a:gd name="T83" fmla="*/ 22 h 374"/>
                <a:gd name="T84" fmla="*/ 10 w 393"/>
                <a:gd name="T85" fmla="*/ 22 h 374"/>
                <a:gd name="T86" fmla="*/ 8 w 393"/>
                <a:gd name="T87" fmla="*/ 21 h 374"/>
                <a:gd name="T88" fmla="*/ 7 w 393"/>
                <a:gd name="T89" fmla="*/ 21 h 374"/>
                <a:gd name="T90" fmla="*/ 6 w 393"/>
                <a:gd name="T91" fmla="*/ 20 h 374"/>
                <a:gd name="T92" fmla="*/ 5 w 393"/>
                <a:gd name="T93" fmla="*/ 20 h 374"/>
                <a:gd name="T94" fmla="*/ 5 w 393"/>
                <a:gd name="T95" fmla="*/ 19 h 374"/>
                <a:gd name="T96" fmla="*/ 4 w 393"/>
                <a:gd name="T97" fmla="*/ 18 h 374"/>
                <a:gd name="T98" fmla="*/ 3 w 393"/>
                <a:gd name="T99" fmla="*/ 17 h 374"/>
                <a:gd name="T100" fmla="*/ 2 w 393"/>
                <a:gd name="T101" fmla="*/ 16 h 374"/>
                <a:gd name="T102" fmla="*/ 2 w 393"/>
                <a:gd name="T103" fmla="*/ 15 h 374"/>
                <a:gd name="T104" fmla="*/ 1 w 393"/>
                <a:gd name="T105" fmla="*/ 14 h 374"/>
                <a:gd name="T106" fmla="*/ 1 w 393"/>
                <a:gd name="T107" fmla="*/ 12 h 374"/>
                <a:gd name="T108" fmla="*/ 1 w 393"/>
                <a:gd name="T109" fmla="*/ 10 h 374"/>
                <a:gd name="T110" fmla="*/ 0 w 393"/>
                <a:gd name="T111" fmla="*/ 9 h 374"/>
                <a:gd name="T112" fmla="*/ 0 w 393"/>
                <a:gd name="T113" fmla="*/ 8 h 374"/>
                <a:gd name="T114" fmla="*/ 0 w 393"/>
                <a:gd name="T115" fmla="*/ 6 h 374"/>
                <a:gd name="T116" fmla="*/ 0 w 393"/>
                <a:gd name="T117" fmla="*/ 5 h 374"/>
                <a:gd name="T118" fmla="*/ 0 w 393"/>
                <a:gd name="T119" fmla="*/ 4 h 374"/>
                <a:gd name="T120" fmla="*/ 1 w 393"/>
                <a:gd name="T121" fmla="*/ 3 h 374"/>
                <a:gd name="T122" fmla="*/ 2 w 393"/>
                <a:gd name="T123" fmla="*/ 2 h 374"/>
                <a:gd name="T124" fmla="*/ 2 w 393"/>
                <a:gd name="T125" fmla="*/ 1 h 3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93"/>
                <a:gd name="T190" fmla="*/ 0 h 374"/>
                <a:gd name="T191" fmla="*/ 393 w 393"/>
                <a:gd name="T192" fmla="*/ 374 h 3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93" h="374">
                  <a:moveTo>
                    <a:pt x="33" y="20"/>
                  </a:moveTo>
                  <a:lnTo>
                    <a:pt x="48" y="13"/>
                  </a:lnTo>
                  <a:lnTo>
                    <a:pt x="66" y="8"/>
                  </a:lnTo>
                  <a:lnTo>
                    <a:pt x="85" y="4"/>
                  </a:lnTo>
                  <a:lnTo>
                    <a:pt x="105" y="2"/>
                  </a:lnTo>
                  <a:lnTo>
                    <a:pt x="127" y="0"/>
                  </a:lnTo>
                  <a:lnTo>
                    <a:pt x="154" y="2"/>
                  </a:lnTo>
                  <a:lnTo>
                    <a:pt x="181" y="5"/>
                  </a:lnTo>
                  <a:lnTo>
                    <a:pt x="209" y="10"/>
                  </a:lnTo>
                  <a:lnTo>
                    <a:pt x="237" y="17"/>
                  </a:lnTo>
                  <a:lnTo>
                    <a:pt x="268" y="25"/>
                  </a:lnTo>
                  <a:lnTo>
                    <a:pt x="292" y="35"/>
                  </a:lnTo>
                  <a:lnTo>
                    <a:pt x="316" y="44"/>
                  </a:lnTo>
                  <a:lnTo>
                    <a:pt x="335" y="53"/>
                  </a:lnTo>
                  <a:lnTo>
                    <a:pt x="352" y="62"/>
                  </a:lnTo>
                  <a:lnTo>
                    <a:pt x="366" y="74"/>
                  </a:lnTo>
                  <a:lnTo>
                    <a:pt x="379" y="89"/>
                  </a:lnTo>
                  <a:lnTo>
                    <a:pt x="389" y="104"/>
                  </a:lnTo>
                  <a:lnTo>
                    <a:pt x="392" y="121"/>
                  </a:lnTo>
                  <a:lnTo>
                    <a:pt x="393" y="138"/>
                  </a:lnTo>
                  <a:lnTo>
                    <a:pt x="392" y="158"/>
                  </a:lnTo>
                  <a:lnTo>
                    <a:pt x="390" y="176"/>
                  </a:lnTo>
                  <a:lnTo>
                    <a:pt x="387" y="193"/>
                  </a:lnTo>
                  <a:lnTo>
                    <a:pt x="383" y="209"/>
                  </a:lnTo>
                  <a:lnTo>
                    <a:pt x="378" y="226"/>
                  </a:lnTo>
                  <a:lnTo>
                    <a:pt x="373" y="241"/>
                  </a:lnTo>
                  <a:lnTo>
                    <a:pt x="367" y="259"/>
                  </a:lnTo>
                  <a:lnTo>
                    <a:pt x="363" y="273"/>
                  </a:lnTo>
                  <a:lnTo>
                    <a:pt x="356" y="288"/>
                  </a:lnTo>
                  <a:lnTo>
                    <a:pt x="350" y="300"/>
                  </a:lnTo>
                  <a:lnTo>
                    <a:pt x="343" y="312"/>
                  </a:lnTo>
                  <a:lnTo>
                    <a:pt x="334" y="328"/>
                  </a:lnTo>
                  <a:lnTo>
                    <a:pt x="323" y="341"/>
                  </a:lnTo>
                  <a:lnTo>
                    <a:pt x="309" y="354"/>
                  </a:lnTo>
                  <a:lnTo>
                    <a:pt x="296" y="363"/>
                  </a:lnTo>
                  <a:lnTo>
                    <a:pt x="278" y="369"/>
                  </a:lnTo>
                  <a:lnTo>
                    <a:pt x="257" y="372"/>
                  </a:lnTo>
                  <a:lnTo>
                    <a:pt x="240" y="374"/>
                  </a:lnTo>
                  <a:lnTo>
                    <a:pt x="225" y="373"/>
                  </a:lnTo>
                  <a:lnTo>
                    <a:pt x="206" y="371"/>
                  </a:lnTo>
                  <a:lnTo>
                    <a:pt x="188" y="369"/>
                  </a:lnTo>
                  <a:lnTo>
                    <a:pt x="169" y="364"/>
                  </a:lnTo>
                  <a:lnTo>
                    <a:pt x="149" y="359"/>
                  </a:lnTo>
                  <a:lnTo>
                    <a:pt x="130" y="353"/>
                  </a:lnTo>
                  <a:lnTo>
                    <a:pt x="113" y="345"/>
                  </a:lnTo>
                  <a:lnTo>
                    <a:pt x="97" y="336"/>
                  </a:lnTo>
                  <a:lnTo>
                    <a:pt x="83" y="327"/>
                  </a:lnTo>
                  <a:lnTo>
                    <a:pt x="71" y="317"/>
                  </a:lnTo>
                  <a:lnTo>
                    <a:pt x="59" y="303"/>
                  </a:lnTo>
                  <a:lnTo>
                    <a:pt x="48" y="287"/>
                  </a:lnTo>
                  <a:lnTo>
                    <a:pt x="37" y="270"/>
                  </a:lnTo>
                  <a:lnTo>
                    <a:pt x="27" y="249"/>
                  </a:lnTo>
                  <a:lnTo>
                    <a:pt x="20" y="225"/>
                  </a:lnTo>
                  <a:lnTo>
                    <a:pt x="12" y="198"/>
                  </a:lnTo>
                  <a:lnTo>
                    <a:pt x="6" y="171"/>
                  </a:lnTo>
                  <a:lnTo>
                    <a:pt x="3" y="150"/>
                  </a:lnTo>
                  <a:lnTo>
                    <a:pt x="0" y="125"/>
                  </a:lnTo>
                  <a:lnTo>
                    <a:pt x="0" y="103"/>
                  </a:lnTo>
                  <a:lnTo>
                    <a:pt x="2" y="85"/>
                  </a:lnTo>
                  <a:lnTo>
                    <a:pt x="5" y="62"/>
                  </a:lnTo>
                  <a:lnTo>
                    <a:pt x="13" y="47"/>
                  </a:lnTo>
                  <a:lnTo>
                    <a:pt x="23" y="31"/>
                  </a:lnTo>
                  <a:lnTo>
                    <a:pt x="33" y="2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77" name="Freeform 74"/>
            <p:cNvSpPr>
              <a:spLocks noEditPoints="1"/>
            </p:cNvSpPr>
            <p:nvPr/>
          </p:nvSpPr>
          <p:spPr bwMode="auto">
            <a:xfrm>
              <a:off x="2677" y="3570"/>
              <a:ext cx="29" cy="71"/>
            </a:xfrm>
            <a:custGeom>
              <a:avLst/>
              <a:gdLst>
                <a:gd name="T0" fmla="*/ 6 w 116"/>
                <a:gd name="T1" fmla="*/ 0 h 283"/>
                <a:gd name="T2" fmla="*/ 6 w 116"/>
                <a:gd name="T3" fmla="*/ 0 h 283"/>
                <a:gd name="T4" fmla="*/ 7 w 116"/>
                <a:gd name="T5" fmla="*/ 1 h 283"/>
                <a:gd name="T6" fmla="*/ 7 w 116"/>
                <a:gd name="T7" fmla="*/ 1 h 283"/>
                <a:gd name="T8" fmla="*/ 7 w 116"/>
                <a:gd name="T9" fmla="*/ 2 h 283"/>
                <a:gd name="T10" fmla="*/ 7 w 116"/>
                <a:gd name="T11" fmla="*/ 2 h 283"/>
                <a:gd name="T12" fmla="*/ 7 w 116"/>
                <a:gd name="T13" fmla="*/ 3 h 283"/>
                <a:gd name="T14" fmla="*/ 7 w 116"/>
                <a:gd name="T15" fmla="*/ 3 h 283"/>
                <a:gd name="T16" fmla="*/ 7 w 116"/>
                <a:gd name="T17" fmla="*/ 4 h 283"/>
                <a:gd name="T18" fmla="*/ 7 w 116"/>
                <a:gd name="T19" fmla="*/ 4 h 283"/>
                <a:gd name="T20" fmla="*/ 7 w 116"/>
                <a:gd name="T21" fmla="*/ 5 h 283"/>
                <a:gd name="T22" fmla="*/ 7 w 116"/>
                <a:gd name="T23" fmla="*/ 5 h 283"/>
                <a:gd name="T24" fmla="*/ 7 w 116"/>
                <a:gd name="T25" fmla="*/ 4 h 283"/>
                <a:gd name="T26" fmla="*/ 7 w 116"/>
                <a:gd name="T27" fmla="*/ 2 h 283"/>
                <a:gd name="T28" fmla="*/ 0 w 116"/>
                <a:gd name="T29" fmla="*/ 18 h 283"/>
                <a:gd name="T30" fmla="*/ 1 w 116"/>
                <a:gd name="T31" fmla="*/ 18 h 283"/>
                <a:gd name="T32" fmla="*/ 1 w 116"/>
                <a:gd name="T33" fmla="*/ 17 h 283"/>
                <a:gd name="T34" fmla="*/ 2 w 116"/>
                <a:gd name="T35" fmla="*/ 17 h 283"/>
                <a:gd name="T36" fmla="*/ 2 w 116"/>
                <a:gd name="T37" fmla="*/ 17 h 283"/>
                <a:gd name="T38" fmla="*/ 3 w 116"/>
                <a:gd name="T39" fmla="*/ 17 h 283"/>
                <a:gd name="T40" fmla="*/ 3 w 116"/>
                <a:gd name="T41" fmla="*/ 16 h 283"/>
                <a:gd name="T42" fmla="*/ 3 w 116"/>
                <a:gd name="T43" fmla="*/ 16 h 283"/>
                <a:gd name="T44" fmla="*/ 4 w 116"/>
                <a:gd name="T45" fmla="*/ 15 h 283"/>
                <a:gd name="T46" fmla="*/ 4 w 116"/>
                <a:gd name="T47" fmla="*/ 15 h 283"/>
                <a:gd name="T48" fmla="*/ 4 w 116"/>
                <a:gd name="T49" fmla="*/ 14 h 283"/>
                <a:gd name="T50" fmla="*/ 5 w 116"/>
                <a:gd name="T51" fmla="*/ 14 h 283"/>
                <a:gd name="T52" fmla="*/ 5 w 116"/>
                <a:gd name="T53" fmla="*/ 14 h 283"/>
                <a:gd name="T54" fmla="*/ 5 w 116"/>
                <a:gd name="T55" fmla="*/ 13 h 283"/>
                <a:gd name="T56" fmla="*/ 5 w 116"/>
                <a:gd name="T57" fmla="*/ 13 h 283"/>
                <a:gd name="T58" fmla="*/ 4 w 116"/>
                <a:gd name="T59" fmla="*/ 15 h 283"/>
                <a:gd name="T60" fmla="*/ 3 w 116"/>
                <a:gd name="T61" fmla="*/ 16 h 283"/>
                <a:gd name="T62" fmla="*/ 2 w 116"/>
                <a:gd name="T63" fmla="*/ 17 h 283"/>
                <a:gd name="T64" fmla="*/ 0 w 116"/>
                <a:gd name="T65" fmla="*/ 18 h 28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6"/>
                <a:gd name="T100" fmla="*/ 0 h 283"/>
                <a:gd name="T101" fmla="*/ 116 w 116"/>
                <a:gd name="T102" fmla="*/ 283 h 28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6" h="283">
                  <a:moveTo>
                    <a:pt x="99" y="0"/>
                  </a:moveTo>
                  <a:lnTo>
                    <a:pt x="100" y="2"/>
                  </a:lnTo>
                  <a:lnTo>
                    <a:pt x="101" y="2"/>
                  </a:lnTo>
                  <a:lnTo>
                    <a:pt x="101" y="3"/>
                  </a:lnTo>
                  <a:lnTo>
                    <a:pt x="105" y="6"/>
                  </a:lnTo>
                  <a:lnTo>
                    <a:pt x="107" y="10"/>
                  </a:lnTo>
                  <a:lnTo>
                    <a:pt x="110" y="13"/>
                  </a:lnTo>
                  <a:lnTo>
                    <a:pt x="111" y="18"/>
                  </a:lnTo>
                  <a:lnTo>
                    <a:pt x="112" y="22"/>
                  </a:lnTo>
                  <a:lnTo>
                    <a:pt x="114" y="26"/>
                  </a:lnTo>
                  <a:lnTo>
                    <a:pt x="114" y="30"/>
                  </a:lnTo>
                  <a:lnTo>
                    <a:pt x="115" y="35"/>
                  </a:lnTo>
                  <a:lnTo>
                    <a:pt x="115" y="39"/>
                  </a:lnTo>
                  <a:lnTo>
                    <a:pt x="116" y="43"/>
                  </a:lnTo>
                  <a:lnTo>
                    <a:pt x="116" y="47"/>
                  </a:lnTo>
                  <a:lnTo>
                    <a:pt x="116" y="52"/>
                  </a:lnTo>
                  <a:lnTo>
                    <a:pt x="116" y="57"/>
                  </a:lnTo>
                  <a:lnTo>
                    <a:pt x="116" y="62"/>
                  </a:lnTo>
                  <a:lnTo>
                    <a:pt x="115" y="67"/>
                  </a:lnTo>
                  <a:lnTo>
                    <a:pt x="115" y="73"/>
                  </a:lnTo>
                  <a:lnTo>
                    <a:pt x="114" y="77"/>
                  </a:lnTo>
                  <a:lnTo>
                    <a:pt x="114" y="81"/>
                  </a:lnTo>
                  <a:lnTo>
                    <a:pt x="114" y="85"/>
                  </a:lnTo>
                  <a:lnTo>
                    <a:pt x="112" y="89"/>
                  </a:lnTo>
                  <a:lnTo>
                    <a:pt x="112" y="67"/>
                  </a:lnTo>
                  <a:lnTo>
                    <a:pt x="111" y="44"/>
                  </a:lnTo>
                  <a:lnTo>
                    <a:pt x="106" y="22"/>
                  </a:lnTo>
                  <a:lnTo>
                    <a:pt x="99" y="0"/>
                  </a:lnTo>
                  <a:close/>
                  <a:moveTo>
                    <a:pt x="0" y="283"/>
                  </a:moveTo>
                  <a:lnTo>
                    <a:pt x="5" y="281"/>
                  </a:lnTo>
                  <a:lnTo>
                    <a:pt x="9" y="280"/>
                  </a:lnTo>
                  <a:lnTo>
                    <a:pt x="14" y="279"/>
                  </a:lnTo>
                  <a:lnTo>
                    <a:pt x="18" y="277"/>
                  </a:lnTo>
                  <a:lnTo>
                    <a:pt x="22" y="275"/>
                  </a:lnTo>
                  <a:lnTo>
                    <a:pt x="25" y="272"/>
                  </a:lnTo>
                  <a:lnTo>
                    <a:pt x="28" y="270"/>
                  </a:lnTo>
                  <a:lnTo>
                    <a:pt x="32" y="268"/>
                  </a:lnTo>
                  <a:lnTo>
                    <a:pt x="35" y="265"/>
                  </a:lnTo>
                  <a:lnTo>
                    <a:pt x="38" y="262"/>
                  </a:lnTo>
                  <a:lnTo>
                    <a:pt x="42" y="259"/>
                  </a:lnTo>
                  <a:lnTo>
                    <a:pt x="45" y="255"/>
                  </a:lnTo>
                  <a:lnTo>
                    <a:pt x="49" y="253"/>
                  </a:lnTo>
                  <a:lnTo>
                    <a:pt x="51" y="249"/>
                  </a:lnTo>
                  <a:lnTo>
                    <a:pt x="54" y="246"/>
                  </a:lnTo>
                  <a:lnTo>
                    <a:pt x="56" y="242"/>
                  </a:lnTo>
                  <a:lnTo>
                    <a:pt x="59" y="239"/>
                  </a:lnTo>
                  <a:lnTo>
                    <a:pt x="61" y="234"/>
                  </a:lnTo>
                  <a:lnTo>
                    <a:pt x="63" y="231"/>
                  </a:lnTo>
                  <a:lnTo>
                    <a:pt x="65" y="226"/>
                  </a:lnTo>
                  <a:lnTo>
                    <a:pt x="68" y="224"/>
                  </a:lnTo>
                  <a:lnTo>
                    <a:pt x="70" y="221"/>
                  </a:lnTo>
                  <a:lnTo>
                    <a:pt x="71" y="217"/>
                  </a:lnTo>
                  <a:lnTo>
                    <a:pt x="73" y="214"/>
                  </a:lnTo>
                  <a:lnTo>
                    <a:pt x="73" y="213"/>
                  </a:lnTo>
                  <a:lnTo>
                    <a:pt x="74" y="211"/>
                  </a:lnTo>
                  <a:lnTo>
                    <a:pt x="74" y="210"/>
                  </a:lnTo>
                  <a:lnTo>
                    <a:pt x="75" y="209"/>
                  </a:lnTo>
                  <a:lnTo>
                    <a:pt x="68" y="221"/>
                  </a:lnTo>
                  <a:lnTo>
                    <a:pt x="60" y="231"/>
                  </a:lnTo>
                  <a:lnTo>
                    <a:pt x="51" y="241"/>
                  </a:lnTo>
                  <a:lnTo>
                    <a:pt x="42" y="250"/>
                  </a:lnTo>
                  <a:lnTo>
                    <a:pt x="33" y="260"/>
                  </a:lnTo>
                  <a:lnTo>
                    <a:pt x="22" y="268"/>
                  </a:lnTo>
                  <a:lnTo>
                    <a:pt x="11" y="276"/>
                  </a:lnTo>
                  <a:lnTo>
                    <a:pt x="0" y="28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8" name="Freeform 75"/>
            <p:cNvSpPr>
              <a:spLocks/>
            </p:cNvSpPr>
            <p:nvPr/>
          </p:nvSpPr>
          <p:spPr bwMode="auto">
            <a:xfrm>
              <a:off x="2666" y="3564"/>
              <a:ext cx="39" cy="78"/>
            </a:xfrm>
            <a:custGeom>
              <a:avLst/>
              <a:gdLst>
                <a:gd name="T0" fmla="*/ 9 w 159"/>
                <a:gd name="T1" fmla="*/ 1 h 314"/>
                <a:gd name="T2" fmla="*/ 8 w 159"/>
                <a:gd name="T3" fmla="*/ 1 h 314"/>
                <a:gd name="T4" fmla="*/ 8 w 159"/>
                <a:gd name="T5" fmla="*/ 1 h 314"/>
                <a:gd name="T6" fmla="*/ 8 w 159"/>
                <a:gd name="T7" fmla="*/ 0 h 314"/>
                <a:gd name="T8" fmla="*/ 7 w 159"/>
                <a:gd name="T9" fmla="*/ 0 h 314"/>
                <a:gd name="T10" fmla="*/ 7 w 159"/>
                <a:gd name="T11" fmla="*/ 0 h 314"/>
                <a:gd name="T12" fmla="*/ 8 w 159"/>
                <a:gd name="T13" fmla="*/ 1 h 314"/>
                <a:gd name="T14" fmla="*/ 9 w 159"/>
                <a:gd name="T15" fmla="*/ 4 h 314"/>
                <a:gd name="T16" fmla="*/ 9 w 159"/>
                <a:gd name="T17" fmla="*/ 7 h 314"/>
                <a:gd name="T18" fmla="*/ 8 w 159"/>
                <a:gd name="T19" fmla="*/ 10 h 314"/>
                <a:gd name="T20" fmla="*/ 7 w 159"/>
                <a:gd name="T21" fmla="*/ 13 h 314"/>
                <a:gd name="T22" fmla="*/ 6 w 159"/>
                <a:gd name="T23" fmla="*/ 15 h 314"/>
                <a:gd name="T24" fmla="*/ 4 w 159"/>
                <a:gd name="T25" fmla="*/ 17 h 314"/>
                <a:gd name="T26" fmla="*/ 1 w 159"/>
                <a:gd name="T27" fmla="*/ 19 h 314"/>
                <a:gd name="T28" fmla="*/ 0 w 159"/>
                <a:gd name="T29" fmla="*/ 19 h 314"/>
                <a:gd name="T30" fmla="*/ 0 w 159"/>
                <a:gd name="T31" fmla="*/ 19 h 314"/>
                <a:gd name="T32" fmla="*/ 1 w 159"/>
                <a:gd name="T33" fmla="*/ 19 h 314"/>
                <a:gd name="T34" fmla="*/ 1 w 159"/>
                <a:gd name="T35" fmla="*/ 19 h 314"/>
                <a:gd name="T36" fmla="*/ 2 w 159"/>
                <a:gd name="T37" fmla="*/ 19 h 314"/>
                <a:gd name="T38" fmla="*/ 3 w 159"/>
                <a:gd name="T39" fmla="*/ 19 h 314"/>
                <a:gd name="T40" fmla="*/ 3 w 159"/>
                <a:gd name="T41" fmla="*/ 19 h 314"/>
                <a:gd name="T42" fmla="*/ 3 w 159"/>
                <a:gd name="T43" fmla="*/ 19 h 314"/>
                <a:gd name="T44" fmla="*/ 3 w 159"/>
                <a:gd name="T45" fmla="*/ 19 h 314"/>
                <a:gd name="T46" fmla="*/ 5 w 159"/>
                <a:gd name="T47" fmla="*/ 18 h 314"/>
                <a:gd name="T48" fmla="*/ 6 w 159"/>
                <a:gd name="T49" fmla="*/ 16 h 314"/>
                <a:gd name="T50" fmla="*/ 7 w 159"/>
                <a:gd name="T51" fmla="*/ 15 h 314"/>
                <a:gd name="T52" fmla="*/ 7 w 159"/>
                <a:gd name="T53" fmla="*/ 14 h 314"/>
                <a:gd name="T54" fmla="*/ 8 w 159"/>
                <a:gd name="T55" fmla="*/ 14 h 314"/>
                <a:gd name="T56" fmla="*/ 8 w 159"/>
                <a:gd name="T57" fmla="*/ 14 h 314"/>
                <a:gd name="T58" fmla="*/ 8 w 159"/>
                <a:gd name="T59" fmla="*/ 13 h 314"/>
                <a:gd name="T60" fmla="*/ 8 w 159"/>
                <a:gd name="T61" fmla="*/ 13 h 314"/>
                <a:gd name="T62" fmla="*/ 8 w 159"/>
                <a:gd name="T63" fmla="*/ 12 h 314"/>
                <a:gd name="T64" fmla="*/ 8 w 159"/>
                <a:gd name="T65" fmla="*/ 12 h 314"/>
                <a:gd name="T66" fmla="*/ 9 w 159"/>
                <a:gd name="T67" fmla="*/ 11 h 314"/>
                <a:gd name="T68" fmla="*/ 9 w 159"/>
                <a:gd name="T69" fmla="*/ 11 h 314"/>
                <a:gd name="T70" fmla="*/ 9 w 159"/>
                <a:gd name="T71" fmla="*/ 10 h 314"/>
                <a:gd name="T72" fmla="*/ 9 w 159"/>
                <a:gd name="T73" fmla="*/ 10 h 314"/>
                <a:gd name="T74" fmla="*/ 9 w 159"/>
                <a:gd name="T75" fmla="*/ 9 h 314"/>
                <a:gd name="T76" fmla="*/ 9 w 159"/>
                <a:gd name="T77" fmla="*/ 9 h 314"/>
                <a:gd name="T78" fmla="*/ 9 w 159"/>
                <a:gd name="T79" fmla="*/ 8 h 314"/>
                <a:gd name="T80" fmla="*/ 10 w 159"/>
                <a:gd name="T81" fmla="*/ 8 h 314"/>
                <a:gd name="T82" fmla="*/ 10 w 159"/>
                <a:gd name="T83" fmla="*/ 7 h 314"/>
                <a:gd name="T84" fmla="*/ 10 w 159"/>
                <a:gd name="T85" fmla="*/ 7 h 314"/>
                <a:gd name="T86" fmla="*/ 10 w 159"/>
                <a:gd name="T87" fmla="*/ 7 h 314"/>
                <a:gd name="T88" fmla="*/ 10 w 159"/>
                <a:gd name="T89" fmla="*/ 6 h 314"/>
                <a:gd name="T90" fmla="*/ 9 w 159"/>
                <a:gd name="T91" fmla="*/ 3 h 31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9"/>
                <a:gd name="T139" fmla="*/ 0 h 314"/>
                <a:gd name="T140" fmla="*/ 159 w 159"/>
                <a:gd name="T141" fmla="*/ 314 h 31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9" h="314">
                  <a:moveTo>
                    <a:pt x="146" y="26"/>
                  </a:moveTo>
                  <a:lnTo>
                    <a:pt x="144" y="24"/>
                  </a:lnTo>
                  <a:lnTo>
                    <a:pt x="142" y="21"/>
                  </a:lnTo>
                  <a:lnTo>
                    <a:pt x="138" y="17"/>
                  </a:lnTo>
                  <a:lnTo>
                    <a:pt x="136" y="15"/>
                  </a:lnTo>
                  <a:lnTo>
                    <a:pt x="133" y="12"/>
                  </a:lnTo>
                  <a:lnTo>
                    <a:pt x="129" y="8"/>
                  </a:lnTo>
                  <a:lnTo>
                    <a:pt x="125" y="5"/>
                  </a:lnTo>
                  <a:lnTo>
                    <a:pt x="121" y="2"/>
                  </a:lnTo>
                  <a:lnTo>
                    <a:pt x="120" y="1"/>
                  </a:lnTo>
                  <a:lnTo>
                    <a:pt x="119" y="1"/>
                  </a:lnTo>
                  <a:lnTo>
                    <a:pt x="118" y="0"/>
                  </a:lnTo>
                  <a:lnTo>
                    <a:pt x="128" y="22"/>
                  </a:lnTo>
                  <a:lnTo>
                    <a:pt x="136" y="45"/>
                  </a:lnTo>
                  <a:lnTo>
                    <a:pt x="142" y="68"/>
                  </a:lnTo>
                  <a:lnTo>
                    <a:pt x="145" y="92"/>
                  </a:lnTo>
                  <a:lnTo>
                    <a:pt x="145" y="116"/>
                  </a:lnTo>
                  <a:lnTo>
                    <a:pt x="143" y="139"/>
                  </a:lnTo>
                  <a:lnTo>
                    <a:pt x="137" y="163"/>
                  </a:lnTo>
                  <a:lnTo>
                    <a:pt x="130" y="186"/>
                  </a:lnTo>
                  <a:lnTo>
                    <a:pt x="120" y="208"/>
                  </a:lnTo>
                  <a:lnTo>
                    <a:pt x="108" y="228"/>
                  </a:lnTo>
                  <a:lnTo>
                    <a:pt x="94" y="248"/>
                  </a:lnTo>
                  <a:lnTo>
                    <a:pt x="79" y="265"/>
                  </a:lnTo>
                  <a:lnTo>
                    <a:pt x="61" y="281"/>
                  </a:lnTo>
                  <a:lnTo>
                    <a:pt x="43" y="294"/>
                  </a:lnTo>
                  <a:lnTo>
                    <a:pt x="21" y="305"/>
                  </a:lnTo>
                  <a:lnTo>
                    <a:pt x="0" y="314"/>
                  </a:lnTo>
                  <a:lnTo>
                    <a:pt x="2" y="314"/>
                  </a:lnTo>
                  <a:lnTo>
                    <a:pt x="5" y="314"/>
                  </a:lnTo>
                  <a:lnTo>
                    <a:pt x="7" y="314"/>
                  </a:lnTo>
                  <a:lnTo>
                    <a:pt x="9" y="314"/>
                  </a:lnTo>
                  <a:lnTo>
                    <a:pt x="14" y="314"/>
                  </a:lnTo>
                  <a:lnTo>
                    <a:pt x="18" y="313"/>
                  </a:lnTo>
                  <a:lnTo>
                    <a:pt x="23" y="313"/>
                  </a:lnTo>
                  <a:lnTo>
                    <a:pt x="27" y="313"/>
                  </a:lnTo>
                  <a:lnTo>
                    <a:pt x="33" y="312"/>
                  </a:lnTo>
                  <a:lnTo>
                    <a:pt x="37" y="311"/>
                  </a:lnTo>
                  <a:lnTo>
                    <a:pt x="43" y="310"/>
                  </a:lnTo>
                  <a:lnTo>
                    <a:pt x="47" y="309"/>
                  </a:lnTo>
                  <a:lnTo>
                    <a:pt x="58" y="302"/>
                  </a:lnTo>
                  <a:lnTo>
                    <a:pt x="69" y="294"/>
                  </a:lnTo>
                  <a:lnTo>
                    <a:pt x="80" y="286"/>
                  </a:lnTo>
                  <a:lnTo>
                    <a:pt x="89" y="276"/>
                  </a:lnTo>
                  <a:lnTo>
                    <a:pt x="98" y="267"/>
                  </a:lnTo>
                  <a:lnTo>
                    <a:pt x="107" y="257"/>
                  </a:lnTo>
                  <a:lnTo>
                    <a:pt x="115" y="247"/>
                  </a:lnTo>
                  <a:lnTo>
                    <a:pt x="122" y="235"/>
                  </a:lnTo>
                  <a:lnTo>
                    <a:pt x="124" y="233"/>
                  </a:lnTo>
                  <a:lnTo>
                    <a:pt x="125" y="232"/>
                  </a:lnTo>
                  <a:lnTo>
                    <a:pt x="125" y="229"/>
                  </a:lnTo>
                  <a:lnTo>
                    <a:pt x="126" y="228"/>
                  </a:lnTo>
                  <a:lnTo>
                    <a:pt x="128" y="225"/>
                  </a:lnTo>
                  <a:lnTo>
                    <a:pt x="129" y="221"/>
                  </a:lnTo>
                  <a:lnTo>
                    <a:pt x="131" y="218"/>
                  </a:lnTo>
                  <a:lnTo>
                    <a:pt x="133" y="215"/>
                  </a:lnTo>
                  <a:lnTo>
                    <a:pt x="134" y="210"/>
                  </a:lnTo>
                  <a:lnTo>
                    <a:pt x="135" y="207"/>
                  </a:lnTo>
                  <a:lnTo>
                    <a:pt x="136" y="203"/>
                  </a:lnTo>
                  <a:lnTo>
                    <a:pt x="137" y="200"/>
                  </a:lnTo>
                  <a:lnTo>
                    <a:pt x="138" y="195"/>
                  </a:lnTo>
                  <a:lnTo>
                    <a:pt x="140" y="190"/>
                  </a:lnTo>
                  <a:lnTo>
                    <a:pt x="142" y="186"/>
                  </a:lnTo>
                  <a:lnTo>
                    <a:pt x="143" y="181"/>
                  </a:lnTo>
                  <a:lnTo>
                    <a:pt x="144" y="178"/>
                  </a:lnTo>
                  <a:lnTo>
                    <a:pt x="145" y="173"/>
                  </a:lnTo>
                  <a:lnTo>
                    <a:pt x="146" y="170"/>
                  </a:lnTo>
                  <a:lnTo>
                    <a:pt x="147" y="166"/>
                  </a:lnTo>
                  <a:lnTo>
                    <a:pt x="148" y="162"/>
                  </a:lnTo>
                  <a:lnTo>
                    <a:pt x="151" y="157"/>
                  </a:lnTo>
                  <a:lnTo>
                    <a:pt x="152" y="154"/>
                  </a:lnTo>
                  <a:lnTo>
                    <a:pt x="153" y="149"/>
                  </a:lnTo>
                  <a:lnTo>
                    <a:pt x="154" y="146"/>
                  </a:lnTo>
                  <a:lnTo>
                    <a:pt x="155" y="141"/>
                  </a:lnTo>
                  <a:lnTo>
                    <a:pt x="155" y="138"/>
                  </a:lnTo>
                  <a:lnTo>
                    <a:pt x="156" y="133"/>
                  </a:lnTo>
                  <a:lnTo>
                    <a:pt x="157" y="130"/>
                  </a:lnTo>
                  <a:lnTo>
                    <a:pt x="158" y="125"/>
                  </a:lnTo>
                  <a:lnTo>
                    <a:pt x="159" y="121"/>
                  </a:lnTo>
                  <a:lnTo>
                    <a:pt x="159" y="116"/>
                  </a:lnTo>
                  <a:lnTo>
                    <a:pt x="159" y="115"/>
                  </a:lnTo>
                  <a:lnTo>
                    <a:pt x="159" y="93"/>
                  </a:lnTo>
                  <a:lnTo>
                    <a:pt x="158" y="70"/>
                  </a:lnTo>
                  <a:lnTo>
                    <a:pt x="153" y="48"/>
                  </a:lnTo>
                  <a:lnTo>
                    <a:pt x="146" y="2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79" name="Freeform 76"/>
            <p:cNvSpPr>
              <a:spLocks/>
            </p:cNvSpPr>
            <p:nvPr/>
          </p:nvSpPr>
          <p:spPr bwMode="auto">
            <a:xfrm>
              <a:off x="2655" y="3560"/>
              <a:ext cx="48" cy="82"/>
            </a:xfrm>
            <a:custGeom>
              <a:avLst/>
              <a:gdLst>
                <a:gd name="T0" fmla="*/ 10 w 188"/>
                <a:gd name="T1" fmla="*/ 1 h 327"/>
                <a:gd name="T2" fmla="*/ 10 w 188"/>
                <a:gd name="T3" fmla="*/ 1 h 327"/>
                <a:gd name="T4" fmla="*/ 10 w 188"/>
                <a:gd name="T5" fmla="*/ 1 h 327"/>
                <a:gd name="T6" fmla="*/ 10 w 188"/>
                <a:gd name="T7" fmla="*/ 1 h 327"/>
                <a:gd name="T8" fmla="*/ 10 w 188"/>
                <a:gd name="T9" fmla="*/ 1 h 327"/>
                <a:gd name="T10" fmla="*/ 9 w 188"/>
                <a:gd name="T11" fmla="*/ 0 h 327"/>
                <a:gd name="T12" fmla="*/ 9 w 188"/>
                <a:gd name="T13" fmla="*/ 0 h 327"/>
                <a:gd name="T14" fmla="*/ 9 w 188"/>
                <a:gd name="T15" fmla="*/ 0 h 327"/>
                <a:gd name="T16" fmla="*/ 9 w 188"/>
                <a:gd name="T17" fmla="*/ 0 h 327"/>
                <a:gd name="T18" fmla="*/ 10 w 188"/>
                <a:gd name="T19" fmla="*/ 2 h 327"/>
                <a:gd name="T20" fmla="*/ 10 w 188"/>
                <a:gd name="T21" fmla="*/ 3 h 327"/>
                <a:gd name="T22" fmla="*/ 11 w 188"/>
                <a:gd name="T23" fmla="*/ 5 h 327"/>
                <a:gd name="T24" fmla="*/ 11 w 188"/>
                <a:gd name="T25" fmla="*/ 6 h 327"/>
                <a:gd name="T26" fmla="*/ 11 w 188"/>
                <a:gd name="T27" fmla="*/ 8 h 327"/>
                <a:gd name="T28" fmla="*/ 11 w 188"/>
                <a:gd name="T29" fmla="*/ 10 h 327"/>
                <a:gd name="T30" fmla="*/ 11 w 188"/>
                <a:gd name="T31" fmla="*/ 11 h 327"/>
                <a:gd name="T32" fmla="*/ 10 w 188"/>
                <a:gd name="T33" fmla="*/ 13 h 327"/>
                <a:gd name="T34" fmla="*/ 9 w 188"/>
                <a:gd name="T35" fmla="*/ 14 h 327"/>
                <a:gd name="T36" fmla="*/ 8 w 188"/>
                <a:gd name="T37" fmla="*/ 16 h 327"/>
                <a:gd name="T38" fmla="*/ 7 w 188"/>
                <a:gd name="T39" fmla="*/ 17 h 327"/>
                <a:gd name="T40" fmla="*/ 6 w 188"/>
                <a:gd name="T41" fmla="*/ 18 h 327"/>
                <a:gd name="T42" fmla="*/ 5 w 188"/>
                <a:gd name="T43" fmla="*/ 19 h 327"/>
                <a:gd name="T44" fmla="*/ 3 w 188"/>
                <a:gd name="T45" fmla="*/ 19 h 327"/>
                <a:gd name="T46" fmla="*/ 2 w 188"/>
                <a:gd name="T47" fmla="*/ 20 h 327"/>
                <a:gd name="T48" fmla="*/ 0 w 188"/>
                <a:gd name="T49" fmla="*/ 20 h 327"/>
                <a:gd name="T50" fmla="*/ 0 w 188"/>
                <a:gd name="T51" fmla="*/ 20 h 327"/>
                <a:gd name="T52" fmla="*/ 1 w 188"/>
                <a:gd name="T53" fmla="*/ 20 h 327"/>
                <a:gd name="T54" fmla="*/ 1 w 188"/>
                <a:gd name="T55" fmla="*/ 20 h 327"/>
                <a:gd name="T56" fmla="*/ 1 w 188"/>
                <a:gd name="T57" fmla="*/ 20 h 327"/>
                <a:gd name="T58" fmla="*/ 2 w 188"/>
                <a:gd name="T59" fmla="*/ 21 h 327"/>
                <a:gd name="T60" fmla="*/ 2 w 188"/>
                <a:gd name="T61" fmla="*/ 21 h 327"/>
                <a:gd name="T62" fmla="*/ 2 w 188"/>
                <a:gd name="T63" fmla="*/ 21 h 327"/>
                <a:gd name="T64" fmla="*/ 2 w 188"/>
                <a:gd name="T65" fmla="*/ 21 h 327"/>
                <a:gd name="T66" fmla="*/ 3 w 188"/>
                <a:gd name="T67" fmla="*/ 21 h 327"/>
                <a:gd name="T68" fmla="*/ 3 w 188"/>
                <a:gd name="T69" fmla="*/ 21 h 327"/>
                <a:gd name="T70" fmla="*/ 3 w 188"/>
                <a:gd name="T71" fmla="*/ 21 h 327"/>
                <a:gd name="T72" fmla="*/ 3 w 188"/>
                <a:gd name="T73" fmla="*/ 21 h 327"/>
                <a:gd name="T74" fmla="*/ 4 w 188"/>
                <a:gd name="T75" fmla="*/ 20 h 327"/>
                <a:gd name="T76" fmla="*/ 6 w 188"/>
                <a:gd name="T77" fmla="*/ 19 h 327"/>
                <a:gd name="T78" fmla="*/ 7 w 188"/>
                <a:gd name="T79" fmla="*/ 19 h 327"/>
                <a:gd name="T80" fmla="*/ 8 w 188"/>
                <a:gd name="T81" fmla="*/ 18 h 327"/>
                <a:gd name="T82" fmla="*/ 9 w 188"/>
                <a:gd name="T83" fmla="*/ 16 h 327"/>
                <a:gd name="T84" fmla="*/ 10 w 188"/>
                <a:gd name="T85" fmla="*/ 15 h 327"/>
                <a:gd name="T86" fmla="*/ 11 w 188"/>
                <a:gd name="T87" fmla="*/ 14 h 327"/>
                <a:gd name="T88" fmla="*/ 11 w 188"/>
                <a:gd name="T89" fmla="*/ 13 h 327"/>
                <a:gd name="T90" fmla="*/ 12 w 188"/>
                <a:gd name="T91" fmla="*/ 11 h 327"/>
                <a:gd name="T92" fmla="*/ 12 w 188"/>
                <a:gd name="T93" fmla="*/ 10 h 327"/>
                <a:gd name="T94" fmla="*/ 12 w 188"/>
                <a:gd name="T95" fmla="*/ 8 h 327"/>
                <a:gd name="T96" fmla="*/ 12 w 188"/>
                <a:gd name="T97" fmla="*/ 7 h 327"/>
                <a:gd name="T98" fmla="*/ 12 w 188"/>
                <a:gd name="T99" fmla="*/ 5 h 327"/>
                <a:gd name="T100" fmla="*/ 12 w 188"/>
                <a:gd name="T101" fmla="*/ 4 h 327"/>
                <a:gd name="T102" fmla="*/ 11 w 188"/>
                <a:gd name="T103" fmla="*/ 2 h 327"/>
                <a:gd name="T104" fmla="*/ 10 w 188"/>
                <a:gd name="T105" fmla="*/ 1 h 32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88"/>
                <a:gd name="T160" fmla="*/ 0 h 327"/>
                <a:gd name="T161" fmla="*/ 188 w 188"/>
                <a:gd name="T162" fmla="*/ 327 h 32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88" h="327">
                  <a:moveTo>
                    <a:pt x="161" y="13"/>
                  </a:moveTo>
                  <a:lnTo>
                    <a:pt x="158" y="11"/>
                  </a:lnTo>
                  <a:lnTo>
                    <a:pt x="154" y="10"/>
                  </a:lnTo>
                  <a:lnTo>
                    <a:pt x="151" y="7"/>
                  </a:lnTo>
                  <a:lnTo>
                    <a:pt x="147" y="6"/>
                  </a:lnTo>
                  <a:lnTo>
                    <a:pt x="145" y="5"/>
                  </a:lnTo>
                  <a:lnTo>
                    <a:pt x="142" y="3"/>
                  </a:lnTo>
                  <a:lnTo>
                    <a:pt x="139" y="2"/>
                  </a:lnTo>
                  <a:lnTo>
                    <a:pt x="135" y="0"/>
                  </a:lnTo>
                  <a:lnTo>
                    <a:pt x="149" y="23"/>
                  </a:lnTo>
                  <a:lnTo>
                    <a:pt x="160" y="47"/>
                  </a:lnTo>
                  <a:lnTo>
                    <a:pt x="167" y="72"/>
                  </a:lnTo>
                  <a:lnTo>
                    <a:pt x="171" y="98"/>
                  </a:lnTo>
                  <a:lnTo>
                    <a:pt x="172" y="123"/>
                  </a:lnTo>
                  <a:lnTo>
                    <a:pt x="170" y="150"/>
                  </a:lnTo>
                  <a:lnTo>
                    <a:pt x="164" y="175"/>
                  </a:lnTo>
                  <a:lnTo>
                    <a:pt x="155" y="200"/>
                  </a:lnTo>
                  <a:lnTo>
                    <a:pt x="144" y="224"/>
                  </a:lnTo>
                  <a:lnTo>
                    <a:pt x="130" y="246"/>
                  </a:lnTo>
                  <a:lnTo>
                    <a:pt x="113" y="265"/>
                  </a:lnTo>
                  <a:lnTo>
                    <a:pt x="94" y="283"/>
                  </a:lnTo>
                  <a:lnTo>
                    <a:pt x="72" y="296"/>
                  </a:lnTo>
                  <a:lnTo>
                    <a:pt x="50" y="308"/>
                  </a:lnTo>
                  <a:lnTo>
                    <a:pt x="25" y="317"/>
                  </a:lnTo>
                  <a:lnTo>
                    <a:pt x="0" y="322"/>
                  </a:lnTo>
                  <a:lnTo>
                    <a:pt x="5" y="323"/>
                  </a:lnTo>
                  <a:lnTo>
                    <a:pt x="9" y="323"/>
                  </a:lnTo>
                  <a:lnTo>
                    <a:pt x="14" y="324"/>
                  </a:lnTo>
                  <a:lnTo>
                    <a:pt x="18" y="325"/>
                  </a:lnTo>
                  <a:lnTo>
                    <a:pt x="23" y="326"/>
                  </a:lnTo>
                  <a:lnTo>
                    <a:pt x="27" y="326"/>
                  </a:lnTo>
                  <a:lnTo>
                    <a:pt x="33" y="326"/>
                  </a:lnTo>
                  <a:lnTo>
                    <a:pt x="37" y="327"/>
                  </a:lnTo>
                  <a:lnTo>
                    <a:pt x="39" y="327"/>
                  </a:lnTo>
                  <a:lnTo>
                    <a:pt x="41" y="327"/>
                  </a:lnTo>
                  <a:lnTo>
                    <a:pt x="42" y="327"/>
                  </a:lnTo>
                  <a:lnTo>
                    <a:pt x="43" y="327"/>
                  </a:lnTo>
                  <a:lnTo>
                    <a:pt x="64" y="318"/>
                  </a:lnTo>
                  <a:lnTo>
                    <a:pt x="86" y="307"/>
                  </a:lnTo>
                  <a:lnTo>
                    <a:pt x="104" y="294"/>
                  </a:lnTo>
                  <a:lnTo>
                    <a:pt x="122" y="278"/>
                  </a:lnTo>
                  <a:lnTo>
                    <a:pt x="137" y="261"/>
                  </a:lnTo>
                  <a:lnTo>
                    <a:pt x="151" y="241"/>
                  </a:lnTo>
                  <a:lnTo>
                    <a:pt x="163" y="221"/>
                  </a:lnTo>
                  <a:lnTo>
                    <a:pt x="173" y="199"/>
                  </a:lnTo>
                  <a:lnTo>
                    <a:pt x="180" y="176"/>
                  </a:lnTo>
                  <a:lnTo>
                    <a:pt x="186" y="152"/>
                  </a:lnTo>
                  <a:lnTo>
                    <a:pt x="188" y="129"/>
                  </a:lnTo>
                  <a:lnTo>
                    <a:pt x="188" y="105"/>
                  </a:lnTo>
                  <a:lnTo>
                    <a:pt x="185" y="81"/>
                  </a:lnTo>
                  <a:lnTo>
                    <a:pt x="179" y="58"/>
                  </a:lnTo>
                  <a:lnTo>
                    <a:pt x="171" y="35"/>
                  </a:lnTo>
                  <a:lnTo>
                    <a:pt x="161" y="1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0" name="Freeform 77"/>
            <p:cNvSpPr>
              <a:spLocks noEditPoints="1"/>
            </p:cNvSpPr>
            <p:nvPr/>
          </p:nvSpPr>
          <p:spPr bwMode="auto">
            <a:xfrm>
              <a:off x="2611" y="3552"/>
              <a:ext cx="88" cy="89"/>
            </a:xfrm>
            <a:custGeom>
              <a:avLst/>
              <a:gdLst>
                <a:gd name="T0" fmla="*/ 20 w 343"/>
                <a:gd name="T1" fmla="*/ 2 h 355"/>
                <a:gd name="T2" fmla="*/ 20 w 343"/>
                <a:gd name="T3" fmla="*/ 2 h 355"/>
                <a:gd name="T4" fmla="*/ 19 w 343"/>
                <a:gd name="T5" fmla="*/ 2 h 355"/>
                <a:gd name="T6" fmla="*/ 18 w 343"/>
                <a:gd name="T7" fmla="*/ 2 h 355"/>
                <a:gd name="T8" fmla="*/ 18 w 343"/>
                <a:gd name="T9" fmla="*/ 1 h 355"/>
                <a:gd name="T10" fmla="*/ 18 w 343"/>
                <a:gd name="T11" fmla="*/ 1 h 355"/>
                <a:gd name="T12" fmla="*/ 19 w 343"/>
                <a:gd name="T13" fmla="*/ 3 h 355"/>
                <a:gd name="T14" fmla="*/ 21 w 343"/>
                <a:gd name="T15" fmla="*/ 6 h 355"/>
                <a:gd name="T16" fmla="*/ 22 w 343"/>
                <a:gd name="T17" fmla="*/ 10 h 355"/>
                <a:gd name="T18" fmla="*/ 21 w 343"/>
                <a:gd name="T19" fmla="*/ 13 h 355"/>
                <a:gd name="T20" fmla="*/ 19 w 343"/>
                <a:gd name="T21" fmla="*/ 16 h 355"/>
                <a:gd name="T22" fmla="*/ 18 w 343"/>
                <a:gd name="T23" fmla="*/ 17 h 355"/>
                <a:gd name="T24" fmla="*/ 17 w 343"/>
                <a:gd name="T25" fmla="*/ 19 h 355"/>
                <a:gd name="T26" fmla="*/ 16 w 343"/>
                <a:gd name="T27" fmla="*/ 20 h 355"/>
                <a:gd name="T28" fmla="*/ 14 w 343"/>
                <a:gd name="T29" fmla="*/ 21 h 355"/>
                <a:gd name="T30" fmla="*/ 12 w 343"/>
                <a:gd name="T31" fmla="*/ 21 h 355"/>
                <a:gd name="T32" fmla="*/ 10 w 343"/>
                <a:gd name="T33" fmla="*/ 21 h 355"/>
                <a:gd name="T34" fmla="*/ 8 w 343"/>
                <a:gd name="T35" fmla="*/ 22 h 355"/>
                <a:gd name="T36" fmla="*/ 7 w 343"/>
                <a:gd name="T37" fmla="*/ 21 h 355"/>
                <a:gd name="T38" fmla="*/ 7 w 343"/>
                <a:gd name="T39" fmla="*/ 21 h 355"/>
                <a:gd name="T40" fmla="*/ 8 w 343"/>
                <a:gd name="T41" fmla="*/ 21 h 355"/>
                <a:gd name="T42" fmla="*/ 8 w 343"/>
                <a:gd name="T43" fmla="*/ 22 h 355"/>
                <a:gd name="T44" fmla="*/ 9 w 343"/>
                <a:gd name="T45" fmla="*/ 22 h 355"/>
                <a:gd name="T46" fmla="*/ 10 w 343"/>
                <a:gd name="T47" fmla="*/ 22 h 355"/>
                <a:gd name="T48" fmla="*/ 10 w 343"/>
                <a:gd name="T49" fmla="*/ 22 h 355"/>
                <a:gd name="T50" fmla="*/ 11 w 343"/>
                <a:gd name="T51" fmla="*/ 22 h 355"/>
                <a:gd name="T52" fmla="*/ 11 w 343"/>
                <a:gd name="T53" fmla="*/ 22 h 355"/>
                <a:gd name="T54" fmla="*/ 11 w 343"/>
                <a:gd name="T55" fmla="*/ 22 h 355"/>
                <a:gd name="T56" fmla="*/ 13 w 343"/>
                <a:gd name="T57" fmla="*/ 22 h 355"/>
                <a:gd name="T58" fmla="*/ 16 w 343"/>
                <a:gd name="T59" fmla="*/ 21 h 355"/>
                <a:gd name="T60" fmla="*/ 19 w 343"/>
                <a:gd name="T61" fmla="*/ 19 h 355"/>
                <a:gd name="T62" fmla="*/ 21 w 343"/>
                <a:gd name="T63" fmla="*/ 16 h 355"/>
                <a:gd name="T64" fmla="*/ 22 w 343"/>
                <a:gd name="T65" fmla="*/ 13 h 355"/>
                <a:gd name="T66" fmla="*/ 23 w 343"/>
                <a:gd name="T67" fmla="*/ 10 h 355"/>
                <a:gd name="T68" fmla="*/ 22 w 343"/>
                <a:gd name="T69" fmla="*/ 7 h 355"/>
                <a:gd name="T70" fmla="*/ 21 w 343"/>
                <a:gd name="T71" fmla="*/ 4 h 355"/>
                <a:gd name="T72" fmla="*/ 2 w 343"/>
                <a:gd name="T73" fmla="*/ 0 h 355"/>
                <a:gd name="T74" fmla="*/ 2 w 343"/>
                <a:gd name="T75" fmla="*/ 0 h 355"/>
                <a:gd name="T76" fmla="*/ 1 w 343"/>
                <a:gd name="T77" fmla="*/ 1 h 355"/>
                <a:gd name="T78" fmla="*/ 1 w 343"/>
                <a:gd name="T79" fmla="*/ 1 h 355"/>
                <a:gd name="T80" fmla="*/ 1 w 343"/>
                <a:gd name="T81" fmla="*/ 1 h 355"/>
                <a:gd name="T82" fmla="*/ 0 w 343"/>
                <a:gd name="T83" fmla="*/ 2 h 355"/>
                <a:gd name="T84" fmla="*/ 0 w 343"/>
                <a:gd name="T85" fmla="*/ 2 h 355"/>
                <a:gd name="T86" fmla="*/ 1 w 343"/>
                <a:gd name="T87" fmla="*/ 1 h 355"/>
                <a:gd name="T88" fmla="*/ 2 w 343"/>
                <a:gd name="T89" fmla="*/ 0 h 35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43"/>
                <a:gd name="T136" fmla="*/ 0 h 355"/>
                <a:gd name="T137" fmla="*/ 343 w 343"/>
                <a:gd name="T138" fmla="*/ 355 h 35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43" h="355">
                  <a:moveTo>
                    <a:pt x="306" y="33"/>
                  </a:moveTo>
                  <a:lnTo>
                    <a:pt x="305" y="32"/>
                  </a:lnTo>
                  <a:lnTo>
                    <a:pt x="303" y="32"/>
                  </a:lnTo>
                  <a:lnTo>
                    <a:pt x="302" y="32"/>
                  </a:lnTo>
                  <a:lnTo>
                    <a:pt x="299" y="31"/>
                  </a:lnTo>
                  <a:lnTo>
                    <a:pt x="294" y="29"/>
                  </a:lnTo>
                  <a:lnTo>
                    <a:pt x="287" y="25"/>
                  </a:lnTo>
                  <a:lnTo>
                    <a:pt x="281" y="23"/>
                  </a:lnTo>
                  <a:lnTo>
                    <a:pt x="276" y="21"/>
                  </a:lnTo>
                  <a:lnTo>
                    <a:pt x="275" y="21"/>
                  </a:lnTo>
                  <a:lnTo>
                    <a:pt x="294" y="44"/>
                  </a:lnTo>
                  <a:lnTo>
                    <a:pt x="308" y="69"/>
                  </a:lnTo>
                  <a:lnTo>
                    <a:pt x="320" y="97"/>
                  </a:lnTo>
                  <a:lnTo>
                    <a:pt x="325" y="125"/>
                  </a:lnTo>
                  <a:lnTo>
                    <a:pt x="327" y="154"/>
                  </a:lnTo>
                  <a:lnTo>
                    <a:pt x="325" y="184"/>
                  </a:lnTo>
                  <a:lnTo>
                    <a:pt x="317" y="212"/>
                  </a:lnTo>
                  <a:lnTo>
                    <a:pt x="306" y="240"/>
                  </a:lnTo>
                  <a:lnTo>
                    <a:pt x="298" y="253"/>
                  </a:lnTo>
                  <a:lnTo>
                    <a:pt x="290" y="265"/>
                  </a:lnTo>
                  <a:lnTo>
                    <a:pt x="281" y="277"/>
                  </a:lnTo>
                  <a:lnTo>
                    <a:pt x="271" y="288"/>
                  </a:lnTo>
                  <a:lnTo>
                    <a:pt x="261" y="297"/>
                  </a:lnTo>
                  <a:lnTo>
                    <a:pt x="249" y="306"/>
                  </a:lnTo>
                  <a:lnTo>
                    <a:pt x="238" y="314"/>
                  </a:lnTo>
                  <a:lnTo>
                    <a:pt x="225" y="321"/>
                  </a:lnTo>
                  <a:lnTo>
                    <a:pt x="212" y="328"/>
                  </a:lnTo>
                  <a:lnTo>
                    <a:pt x="198" y="333"/>
                  </a:lnTo>
                  <a:lnTo>
                    <a:pt x="185" y="336"/>
                  </a:lnTo>
                  <a:lnTo>
                    <a:pt x="170" y="340"/>
                  </a:lnTo>
                  <a:lnTo>
                    <a:pt x="157" y="341"/>
                  </a:lnTo>
                  <a:lnTo>
                    <a:pt x="141" y="342"/>
                  </a:lnTo>
                  <a:lnTo>
                    <a:pt x="127" y="342"/>
                  </a:lnTo>
                  <a:lnTo>
                    <a:pt x="112" y="340"/>
                  </a:lnTo>
                  <a:lnTo>
                    <a:pt x="113" y="340"/>
                  </a:lnTo>
                  <a:lnTo>
                    <a:pt x="118" y="341"/>
                  </a:lnTo>
                  <a:lnTo>
                    <a:pt x="122" y="343"/>
                  </a:lnTo>
                  <a:lnTo>
                    <a:pt x="128" y="344"/>
                  </a:lnTo>
                  <a:lnTo>
                    <a:pt x="132" y="345"/>
                  </a:lnTo>
                  <a:lnTo>
                    <a:pt x="137" y="347"/>
                  </a:lnTo>
                  <a:lnTo>
                    <a:pt x="142" y="348"/>
                  </a:lnTo>
                  <a:lnTo>
                    <a:pt x="147" y="349"/>
                  </a:lnTo>
                  <a:lnTo>
                    <a:pt x="152" y="350"/>
                  </a:lnTo>
                  <a:lnTo>
                    <a:pt x="157" y="351"/>
                  </a:lnTo>
                  <a:lnTo>
                    <a:pt x="161" y="352"/>
                  </a:lnTo>
                  <a:lnTo>
                    <a:pt x="167" y="353"/>
                  </a:lnTo>
                  <a:lnTo>
                    <a:pt x="171" y="355"/>
                  </a:lnTo>
                  <a:lnTo>
                    <a:pt x="196" y="350"/>
                  </a:lnTo>
                  <a:lnTo>
                    <a:pt x="221" y="341"/>
                  </a:lnTo>
                  <a:lnTo>
                    <a:pt x="243" y="329"/>
                  </a:lnTo>
                  <a:lnTo>
                    <a:pt x="265" y="316"/>
                  </a:lnTo>
                  <a:lnTo>
                    <a:pt x="284" y="298"/>
                  </a:lnTo>
                  <a:lnTo>
                    <a:pt x="301" y="279"/>
                  </a:lnTo>
                  <a:lnTo>
                    <a:pt x="315" y="257"/>
                  </a:lnTo>
                  <a:lnTo>
                    <a:pt x="326" y="233"/>
                  </a:lnTo>
                  <a:lnTo>
                    <a:pt x="335" y="208"/>
                  </a:lnTo>
                  <a:lnTo>
                    <a:pt x="341" y="183"/>
                  </a:lnTo>
                  <a:lnTo>
                    <a:pt x="343" y="156"/>
                  </a:lnTo>
                  <a:lnTo>
                    <a:pt x="342" y="131"/>
                  </a:lnTo>
                  <a:lnTo>
                    <a:pt x="338" y="105"/>
                  </a:lnTo>
                  <a:lnTo>
                    <a:pt x="331" y="80"/>
                  </a:lnTo>
                  <a:lnTo>
                    <a:pt x="320" y="56"/>
                  </a:lnTo>
                  <a:lnTo>
                    <a:pt x="306" y="33"/>
                  </a:lnTo>
                  <a:close/>
                  <a:moveTo>
                    <a:pt x="29" y="0"/>
                  </a:moveTo>
                  <a:lnTo>
                    <a:pt x="26" y="1"/>
                  </a:lnTo>
                  <a:lnTo>
                    <a:pt x="23" y="4"/>
                  </a:lnTo>
                  <a:lnTo>
                    <a:pt x="20" y="5"/>
                  </a:lnTo>
                  <a:lnTo>
                    <a:pt x="17" y="7"/>
                  </a:lnTo>
                  <a:lnTo>
                    <a:pt x="14" y="9"/>
                  </a:lnTo>
                  <a:lnTo>
                    <a:pt x="12" y="12"/>
                  </a:lnTo>
                  <a:lnTo>
                    <a:pt x="9" y="15"/>
                  </a:lnTo>
                  <a:lnTo>
                    <a:pt x="6" y="19"/>
                  </a:lnTo>
                  <a:lnTo>
                    <a:pt x="5" y="21"/>
                  </a:lnTo>
                  <a:lnTo>
                    <a:pt x="3" y="23"/>
                  </a:lnTo>
                  <a:lnTo>
                    <a:pt x="2" y="27"/>
                  </a:lnTo>
                  <a:lnTo>
                    <a:pt x="0" y="29"/>
                  </a:lnTo>
                  <a:lnTo>
                    <a:pt x="6" y="21"/>
                  </a:lnTo>
                  <a:lnTo>
                    <a:pt x="13" y="13"/>
                  </a:lnTo>
                  <a:lnTo>
                    <a:pt x="21" y="6"/>
                  </a:lnTo>
                  <a:lnTo>
                    <a:pt x="29" y="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1" name="Freeform 78"/>
            <p:cNvSpPr>
              <a:spLocks noEditPoints="1"/>
            </p:cNvSpPr>
            <p:nvPr/>
          </p:nvSpPr>
          <p:spPr bwMode="auto">
            <a:xfrm>
              <a:off x="2607" y="3549"/>
              <a:ext cx="88" cy="88"/>
            </a:xfrm>
            <a:custGeom>
              <a:avLst/>
              <a:gdLst>
                <a:gd name="T0" fmla="*/ 19 w 343"/>
                <a:gd name="T1" fmla="*/ 2 h 353"/>
                <a:gd name="T2" fmla="*/ 18 w 343"/>
                <a:gd name="T3" fmla="*/ 1 h 353"/>
                <a:gd name="T4" fmla="*/ 17 w 343"/>
                <a:gd name="T5" fmla="*/ 1 h 353"/>
                <a:gd name="T6" fmla="*/ 17 w 343"/>
                <a:gd name="T7" fmla="*/ 1 h 353"/>
                <a:gd name="T8" fmla="*/ 18 w 343"/>
                <a:gd name="T9" fmla="*/ 2 h 353"/>
                <a:gd name="T10" fmla="*/ 21 w 343"/>
                <a:gd name="T11" fmla="*/ 6 h 353"/>
                <a:gd name="T12" fmla="*/ 22 w 343"/>
                <a:gd name="T13" fmla="*/ 10 h 353"/>
                <a:gd name="T14" fmla="*/ 21 w 343"/>
                <a:gd name="T15" fmla="*/ 14 h 353"/>
                <a:gd name="T16" fmla="*/ 19 w 343"/>
                <a:gd name="T17" fmla="*/ 17 h 353"/>
                <a:gd name="T18" fmla="*/ 18 w 343"/>
                <a:gd name="T19" fmla="*/ 18 h 353"/>
                <a:gd name="T20" fmla="*/ 16 w 343"/>
                <a:gd name="T21" fmla="*/ 20 h 353"/>
                <a:gd name="T22" fmla="*/ 14 w 343"/>
                <a:gd name="T23" fmla="*/ 20 h 353"/>
                <a:gd name="T24" fmla="*/ 12 w 343"/>
                <a:gd name="T25" fmla="*/ 21 h 353"/>
                <a:gd name="T26" fmla="*/ 9 w 343"/>
                <a:gd name="T27" fmla="*/ 21 h 353"/>
                <a:gd name="T28" fmla="*/ 7 w 343"/>
                <a:gd name="T29" fmla="*/ 20 h 353"/>
                <a:gd name="T30" fmla="*/ 5 w 343"/>
                <a:gd name="T31" fmla="*/ 20 h 353"/>
                <a:gd name="T32" fmla="*/ 4 w 343"/>
                <a:gd name="T33" fmla="*/ 19 h 353"/>
                <a:gd name="T34" fmla="*/ 5 w 343"/>
                <a:gd name="T35" fmla="*/ 19 h 353"/>
                <a:gd name="T36" fmla="*/ 5 w 343"/>
                <a:gd name="T37" fmla="*/ 20 h 353"/>
                <a:gd name="T38" fmla="*/ 5 w 343"/>
                <a:gd name="T39" fmla="*/ 20 h 353"/>
                <a:gd name="T40" fmla="*/ 6 w 343"/>
                <a:gd name="T41" fmla="*/ 20 h 353"/>
                <a:gd name="T42" fmla="*/ 6 w 343"/>
                <a:gd name="T43" fmla="*/ 21 h 353"/>
                <a:gd name="T44" fmla="*/ 7 w 343"/>
                <a:gd name="T45" fmla="*/ 21 h 353"/>
                <a:gd name="T46" fmla="*/ 7 w 343"/>
                <a:gd name="T47" fmla="*/ 21 h 353"/>
                <a:gd name="T48" fmla="*/ 8 w 343"/>
                <a:gd name="T49" fmla="*/ 21 h 353"/>
                <a:gd name="T50" fmla="*/ 8 w 343"/>
                <a:gd name="T51" fmla="*/ 22 h 353"/>
                <a:gd name="T52" fmla="*/ 9 w 343"/>
                <a:gd name="T53" fmla="*/ 22 h 353"/>
                <a:gd name="T54" fmla="*/ 11 w 343"/>
                <a:gd name="T55" fmla="*/ 22 h 353"/>
                <a:gd name="T56" fmla="*/ 13 w 343"/>
                <a:gd name="T57" fmla="*/ 22 h 353"/>
                <a:gd name="T58" fmla="*/ 15 w 343"/>
                <a:gd name="T59" fmla="*/ 21 h 353"/>
                <a:gd name="T60" fmla="*/ 17 w 343"/>
                <a:gd name="T61" fmla="*/ 20 h 353"/>
                <a:gd name="T62" fmla="*/ 18 w 343"/>
                <a:gd name="T63" fmla="*/ 19 h 353"/>
                <a:gd name="T64" fmla="*/ 19 w 343"/>
                <a:gd name="T65" fmla="*/ 18 h 353"/>
                <a:gd name="T66" fmla="*/ 21 w 343"/>
                <a:gd name="T67" fmla="*/ 16 h 353"/>
                <a:gd name="T68" fmla="*/ 22 w 343"/>
                <a:gd name="T69" fmla="*/ 14 h 353"/>
                <a:gd name="T70" fmla="*/ 23 w 343"/>
                <a:gd name="T71" fmla="*/ 10 h 353"/>
                <a:gd name="T72" fmla="*/ 22 w 343"/>
                <a:gd name="T73" fmla="*/ 7 h 353"/>
                <a:gd name="T74" fmla="*/ 21 w 343"/>
                <a:gd name="T75" fmla="*/ 3 h 353"/>
                <a:gd name="T76" fmla="*/ 3 w 343"/>
                <a:gd name="T77" fmla="*/ 1 h 353"/>
                <a:gd name="T78" fmla="*/ 3 w 343"/>
                <a:gd name="T79" fmla="*/ 1 h 353"/>
                <a:gd name="T80" fmla="*/ 3 w 343"/>
                <a:gd name="T81" fmla="*/ 1 h 353"/>
                <a:gd name="T82" fmla="*/ 4 w 343"/>
                <a:gd name="T83" fmla="*/ 0 h 353"/>
                <a:gd name="T84" fmla="*/ 4 w 343"/>
                <a:gd name="T85" fmla="*/ 0 h 353"/>
                <a:gd name="T86" fmla="*/ 5 w 343"/>
                <a:gd name="T87" fmla="*/ 0 h 353"/>
                <a:gd name="T88" fmla="*/ 6 w 343"/>
                <a:gd name="T89" fmla="*/ 0 h 353"/>
                <a:gd name="T90" fmla="*/ 6 w 343"/>
                <a:gd name="T91" fmla="*/ 0 h 353"/>
                <a:gd name="T92" fmla="*/ 6 w 343"/>
                <a:gd name="T93" fmla="*/ 0 h 353"/>
                <a:gd name="T94" fmla="*/ 4 w 343"/>
                <a:gd name="T95" fmla="*/ 1 h 353"/>
                <a:gd name="T96" fmla="*/ 3 w 343"/>
                <a:gd name="T97" fmla="*/ 2 h 353"/>
                <a:gd name="T98" fmla="*/ 1 w 343"/>
                <a:gd name="T99" fmla="*/ 4 h 353"/>
                <a:gd name="T100" fmla="*/ 0 w 343"/>
                <a:gd name="T101" fmla="*/ 6 h 353"/>
                <a:gd name="T102" fmla="*/ 0 w 343"/>
                <a:gd name="T103" fmla="*/ 5 h 353"/>
                <a:gd name="T104" fmla="*/ 0 w 343"/>
                <a:gd name="T105" fmla="*/ 5 h 353"/>
                <a:gd name="T106" fmla="*/ 0 w 343"/>
                <a:gd name="T107" fmla="*/ 4 h 353"/>
                <a:gd name="T108" fmla="*/ 0 w 343"/>
                <a:gd name="T109" fmla="*/ 4 h 353"/>
                <a:gd name="T110" fmla="*/ 1 w 343"/>
                <a:gd name="T111" fmla="*/ 3 h 353"/>
                <a:gd name="T112" fmla="*/ 1 w 343"/>
                <a:gd name="T113" fmla="*/ 3 h 353"/>
                <a:gd name="T114" fmla="*/ 1 w 343"/>
                <a:gd name="T115" fmla="*/ 2 h 353"/>
                <a:gd name="T116" fmla="*/ 1 w 343"/>
                <a:gd name="T117" fmla="*/ 2 h 353"/>
                <a:gd name="T118" fmla="*/ 2 w 343"/>
                <a:gd name="T119" fmla="*/ 1 h 353"/>
                <a:gd name="T120" fmla="*/ 3 w 343"/>
                <a:gd name="T121" fmla="*/ 1 h 3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43"/>
                <a:gd name="T184" fmla="*/ 0 h 353"/>
                <a:gd name="T185" fmla="*/ 343 w 343"/>
                <a:gd name="T186" fmla="*/ 353 h 3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43" h="353">
                  <a:moveTo>
                    <a:pt x="291" y="32"/>
                  </a:moveTo>
                  <a:lnTo>
                    <a:pt x="285" y="30"/>
                  </a:lnTo>
                  <a:lnTo>
                    <a:pt x="279" y="27"/>
                  </a:lnTo>
                  <a:lnTo>
                    <a:pt x="273" y="25"/>
                  </a:lnTo>
                  <a:lnTo>
                    <a:pt x="267" y="23"/>
                  </a:lnTo>
                  <a:lnTo>
                    <a:pt x="263" y="22"/>
                  </a:lnTo>
                  <a:lnTo>
                    <a:pt x="259" y="20"/>
                  </a:lnTo>
                  <a:lnTo>
                    <a:pt x="256" y="19"/>
                  </a:lnTo>
                  <a:lnTo>
                    <a:pt x="251" y="18"/>
                  </a:lnTo>
                  <a:lnTo>
                    <a:pt x="278" y="40"/>
                  </a:lnTo>
                  <a:lnTo>
                    <a:pt x="300" y="66"/>
                  </a:lnTo>
                  <a:lnTo>
                    <a:pt x="315" y="96"/>
                  </a:lnTo>
                  <a:lnTo>
                    <a:pt x="324" y="127"/>
                  </a:lnTo>
                  <a:lnTo>
                    <a:pt x="328" y="160"/>
                  </a:lnTo>
                  <a:lnTo>
                    <a:pt x="326" y="194"/>
                  </a:lnTo>
                  <a:lnTo>
                    <a:pt x="317" y="227"/>
                  </a:lnTo>
                  <a:lnTo>
                    <a:pt x="301" y="258"/>
                  </a:lnTo>
                  <a:lnTo>
                    <a:pt x="291" y="272"/>
                  </a:lnTo>
                  <a:lnTo>
                    <a:pt x="279" y="285"/>
                  </a:lnTo>
                  <a:lnTo>
                    <a:pt x="267" y="297"/>
                  </a:lnTo>
                  <a:lnTo>
                    <a:pt x="254" y="306"/>
                  </a:lnTo>
                  <a:lnTo>
                    <a:pt x="239" y="315"/>
                  </a:lnTo>
                  <a:lnTo>
                    <a:pt x="224" y="322"/>
                  </a:lnTo>
                  <a:lnTo>
                    <a:pt x="209" y="328"/>
                  </a:lnTo>
                  <a:lnTo>
                    <a:pt x="193" y="332"/>
                  </a:lnTo>
                  <a:lnTo>
                    <a:pt x="177" y="336"/>
                  </a:lnTo>
                  <a:lnTo>
                    <a:pt x="162" y="337"/>
                  </a:lnTo>
                  <a:lnTo>
                    <a:pt x="145" y="336"/>
                  </a:lnTo>
                  <a:lnTo>
                    <a:pt x="128" y="335"/>
                  </a:lnTo>
                  <a:lnTo>
                    <a:pt x="112" y="330"/>
                  </a:lnTo>
                  <a:lnTo>
                    <a:pt x="97" y="325"/>
                  </a:lnTo>
                  <a:lnTo>
                    <a:pt x="81" y="319"/>
                  </a:lnTo>
                  <a:lnTo>
                    <a:pt x="65" y="309"/>
                  </a:lnTo>
                  <a:lnTo>
                    <a:pt x="66" y="311"/>
                  </a:lnTo>
                  <a:lnTo>
                    <a:pt x="68" y="312"/>
                  </a:lnTo>
                  <a:lnTo>
                    <a:pt x="70" y="314"/>
                  </a:lnTo>
                  <a:lnTo>
                    <a:pt x="71" y="315"/>
                  </a:lnTo>
                  <a:lnTo>
                    <a:pt x="74" y="317"/>
                  </a:lnTo>
                  <a:lnTo>
                    <a:pt x="77" y="320"/>
                  </a:lnTo>
                  <a:lnTo>
                    <a:pt x="80" y="322"/>
                  </a:lnTo>
                  <a:lnTo>
                    <a:pt x="83" y="324"/>
                  </a:lnTo>
                  <a:lnTo>
                    <a:pt x="86" y="327"/>
                  </a:lnTo>
                  <a:lnTo>
                    <a:pt x="90" y="329"/>
                  </a:lnTo>
                  <a:lnTo>
                    <a:pt x="93" y="332"/>
                  </a:lnTo>
                  <a:lnTo>
                    <a:pt x="97" y="335"/>
                  </a:lnTo>
                  <a:lnTo>
                    <a:pt x="100" y="337"/>
                  </a:lnTo>
                  <a:lnTo>
                    <a:pt x="104" y="338"/>
                  </a:lnTo>
                  <a:lnTo>
                    <a:pt x="108" y="340"/>
                  </a:lnTo>
                  <a:lnTo>
                    <a:pt x="112" y="343"/>
                  </a:lnTo>
                  <a:lnTo>
                    <a:pt x="116" y="345"/>
                  </a:lnTo>
                  <a:lnTo>
                    <a:pt x="120" y="346"/>
                  </a:lnTo>
                  <a:lnTo>
                    <a:pt x="125" y="348"/>
                  </a:lnTo>
                  <a:lnTo>
                    <a:pt x="128" y="351"/>
                  </a:lnTo>
                  <a:lnTo>
                    <a:pt x="143" y="353"/>
                  </a:lnTo>
                  <a:lnTo>
                    <a:pt x="157" y="353"/>
                  </a:lnTo>
                  <a:lnTo>
                    <a:pt x="173" y="352"/>
                  </a:lnTo>
                  <a:lnTo>
                    <a:pt x="186" y="351"/>
                  </a:lnTo>
                  <a:lnTo>
                    <a:pt x="201" y="347"/>
                  </a:lnTo>
                  <a:lnTo>
                    <a:pt x="214" y="344"/>
                  </a:lnTo>
                  <a:lnTo>
                    <a:pt x="228" y="339"/>
                  </a:lnTo>
                  <a:lnTo>
                    <a:pt x="241" y="332"/>
                  </a:lnTo>
                  <a:lnTo>
                    <a:pt x="254" y="325"/>
                  </a:lnTo>
                  <a:lnTo>
                    <a:pt x="265" y="317"/>
                  </a:lnTo>
                  <a:lnTo>
                    <a:pt x="277" y="308"/>
                  </a:lnTo>
                  <a:lnTo>
                    <a:pt x="287" y="299"/>
                  </a:lnTo>
                  <a:lnTo>
                    <a:pt x="297" y="288"/>
                  </a:lnTo>
                  <a:lnTo>
                    <a:pt x="306" y="276"/>
                  </a:lnTo>
                  <a:lnTo>
                    <a:pt x="314" y="264"/>
                  </a:lnTo>
                  <a:lnTo>
                    <a:pt x="322" y="251"/>
                  </a:lnTo>
                  <a:lnTo>
                    <a:pt x="333" y="223"/>
                  </a:lnTo>
                  <a:lnTo>
                    <a:pt x="341" y="195"/>
                  </a:lnTo>
                  <a:lnTo>
                    <a:pt x="343" y="165"/>
                  </a:lnTo>
                  <a:lnTo>
                    <a:pt x="341" y="136"/>
                  </a:lnTo>
                  <a:lnTo>
                    <a:pt x="336" y="108"/>
                  </a:lnTo>
                  <a:lnTo>
                    <a:pt x="324" y="80"/>
                  </a:lnTo>
                  <a:lnTo>
                    <a:pt x="310" y="55"/>
                  </a:lnTo>
                  <a:lnTo>
                    <a:pt x="291" y="32"/>
                  </a:lnTo>
                  <a:close/>
                  <a:moveTo>
                    <a:pt x="45" y="11"/>
                  </a:moveTo>
                  <a:lnTo>
                    <a:pt x="46" y="11"/>
                  </a:lnTo>
                  <a:lnTo>
                    <a:pt x="47" y="11"/>
                  </a:lnTo>
                  <a:lnTo>
                    <a:pt x="52" y="10"/>
                  </a:lnTo>
                  <a:lnTo>
                    <a:pt x="56" y="9"/>
                  </a:lnTo>
                  <a:lnTo>
                    <a:pt x="61" y="8"/>
                  </a:lnTo>
                  <a:lnTo>
                    <a:pt x="65" y="7"/>
                  </a:lnTo>
                  <a:lnTo>
                    <a:pt x="70" y="5"/>
                  </a:lnTo>
                  <a:lnTo>
                    <a:pt x="74" y="4"/>
                  </a:lnTo>
                  <a:lnTo>
                    <a:pt x="80" y="3"/>
                  </a:lnTo>
                  <a:lnTo>
                    <a:pt x="84" y="2"/>
                  </a:lnTo>
                  <a:lnTo>
                    <a:pt x="86" y="1"/>
                  </a:lnTo>
                  <a:lnTo>
                    <a:pt x="90" y="1"/>
                  </a:lnTo>
                  <a:lnTo>
                    <a:pt x="92" y="1"/>
                  </a:lnTo>
                  <a:lnTo>
                    <a:pt x="95" y="0"/>
                  </a:lnTo>
                  <a:lnTo>
                    <a:pt x="80" y="7"/>
                  </a:lnTo>
                  <a:lnTo>
                    <a:pt x="65" y="16"/>
                  </a:lnTo>
                  <a:lnTo>
                    <a:pt x="52" y="26"/>
                  </a:lnTo>
                  <a:lnTo>
                    <a:pt x="38" y="38"/>
                  </a:lnTo>
                  <a:lnTo>
                    <a:pt x="27" y="50"/>
                  </a:lnTo>
                  <a:lnTo>
                    <a:pt x="17" y="64"/>
                  </a:lnTo>
                  <a:lnTo>
                    <a:pt x="8" y="79"/>
                  </a:lnTo>
                  <a:lnTo>
                    <a:pt x="0" y="95"/>
                  </a:lnTo>
                  <a:lnTo>
                    <a:pt x="0" y="91"/>
                  </a:lnTo>
                  <a:lnTo>
                    <a:pt x="0" y="88"/>
                  </a:lnTo>
                  <a:lnTo>
                    <a:pt x="0" y="85"/>
                  </a:lnTo>
                  <a:lnTo>
                    <a:pt x="1" y="82"/>
                  </a:lnTo>
                  <a:lnTo>
                    <a:pt x="1" y="77"/>
                  </a:lnTo>
                  <a:lnTo>
                    <a:pt x="2" y="71"/>
                  </a:lnTo>
                  <a:lnTo>
                    <a:pt x="3" y="65"/>
                  </a:lnTo>
                  <a:lnTo>
                    <a:pt x="4" y="59"/>
                  </a:lnTo>
                  <a:lnTo>
                    <a:pt x="7" y="55"/>
                  </a:lnTo>
                  <a:lnTo>
                    <a:pt x="9" y="51"/>
                  </a:lnTo>
                  <a:lnTo>
                    <a:pt x="11" y="48"/>
                  </a:lnTo>
                  <a:lnTo>
                    <a:pt x="13" y="44"/>
                  </a:lnTo>
                  <a:lnTo>
                    <a:pt x="15" y="43"/>
                  </a:lnTo>
                  <a:lnTo>
                    <a:pt x="15" y="42"/>
                  </a:lnTo>
                  <a:lnTo>
                    <a:pt x="15" y="41"/>
                  </a:lnTo>
                  <a:lnTo>
                    <a:pt x="16" y="40"/>
                  </a:lnTo>
                  <a:lnTo>
                    <a:pt x="22" y="32"/>
                  </a:lnTo>
                  <a:lnTo>
                    <a:pt x="29" y="24"/>
                  </a:lnTo>
                  <a:lnTo>
                    <a:pt x="37" y="17"/>
                  </a:lnTo>
                  <a:lnTo>
                    <a:pt x="45" y="1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2" name="Freeform 79"/>
            <p:cNvSpPr>
              <a:spLocks/>
            </p:cNvSpPr>
            <p:nvPr/>
          </p:nvSpPr>
          <p:spPr bwMode="auto">
            <a:xfrm>
              <a:off x="2607" y="3549"/>
              <a:ext cx="83" cy="83"/>
            </a:xfrm>
            <a:custGeom>
              <a:avLst/>
              <a:gdLst>
                <a:gd name="T0" fmla="*/ 16 w 328"/>
                <a:gd name="T1" fmla="*/ 1 h 338"/>
                <a:gd name="T2" fmla="*/ 15 w 328"/>
                <a:gd name="T3" fmla="*/ 1 h 338"/>
                <a:gd name="T4" fmla="*/ 13 w 328"/>
                <a:gd name="T5" fmla="*/ 0 h 338"/>
                <a:gd name="T6" fmla="*/ 12 w 328"/>
                <a:gd name="T7" fmla="*/ 0 h 338"/>
                <a:gd name="T8" fmla="*/ 11 w 328"/>
                <a:gd name="T9" fmla="*/ 0 h 338"/>
                <a:gd name="T10" fmla="*/ 9 w 328"/>
                <a:gd name="T11" fmla="*/ 0 h 338"/>
                <a:gd name="T12" fmla="*/ 8 w 328"/>
                <a:gd name="T13" fmla="*/ 0 h 338"/>
                <a:gd name="T14" fmla="*/ 7 w 328"/>
                <a:gd name="T15" fmla="*/ 0 h 338"/>
                <a:gd name="T16" fmla="*/ 6 w 328"/>
                <a:gd name="T17" fmla="*/ 0 h 338"/>
                <a:gd name="T18" fmla="*/ 5 w 328"/>
                <a:gd name="T19" fmla="*/ 0 h 338"/>
                <a:gd name="T20" fmla="*/ 3 w 328"/>
                <a:gd name="T21" fmla="*/ 2 h 338"/>
                <a:gd name="T22" fmla="*/ 1 w 328"/>
                <a:gd name="T23" fmla="*/ 5 h 338"/>
                <a:gd name="T24" fmla="*/ 0 w 328"/>
                <a:gd name="T25" fmla="*/ 6 h 338"/>
                <a:gd name="T26" fmla="*/ 0 w 328"/>
                <a:gd name="T27" fmla="*/ 6 h 338"/>
                <a:gd name="T28" fmla="*/ 0 w 328"/>
                <a:gd name="T29" fmla="*/ 7 h 338"/>
                <a:gd name="T30" fmla="*/ 0 w 328"/>
                <a:gd name="T31" fmla="*/ 9 h 338"/>
                <a:gd name="T32" fmla="*/ 0 w 328"/>
                <a:gd name="T33" fmla="*/ 9 h 338"/>
                <a:gd name="T34" fmla="*/ 1 w 328"/>
                <a:gd name="T35" fmla="*/ 8 h 338"/>
                <a:gd name="T36" fmla="*/ 3 w 328"/>
                <a:gd name="T37" fmla="*/ 3 h 338"/>
                <a:gd name="T38" fmla="*/ 7 w 328"/>
                <a:gd name="T39" fmla="*/ 1 h 338"/>
                <a:gd name="T40" fmla="*/ 12 w 328"/>
                <a:gd name="T41" fmla="*/ 0 h 338"/>
                <a:gd name="T42" fmla="*/ 17 w 328"/>
                <a:gd name="T43" fmla="*/ 3 h 338"/>
                <a:gd name="T44" fmla="*/ 20 w 328"/>
                <a:gd name="T45" fmla="*/ 7 h 338"/>
                <a:gd name="T46" fmla="*/ 20 w 328"/>
                <a:gd name="T47" fmla="*/ 12 h 338"/>
                <a:gd name="T48" fmla="*/ 17 w 328"/>
                <a:gd name="T49" fmla="*/ 16 h 338"/>
                <a:gd name="T50" fmla="*/ 14 w 328"/>
                <a:gd name="T51" fmla="*/ 19 h 338"/>
                <a:gd name="T52" fmla="*/ 11 w 328"/>
                <a:gd name="T53" fmla="*/ 19 h 338"/>
                <a:gd name="T54" fmla="*/ 8 w 328"/>
                <a:gd name="T55" fmla="*/ 19 h 338"/>
                <a:gd name="T56" fmla="*/ 6 w 328"/>
                <a:gd name="T57" fmla="*/ 19 h 338"/>
                <a:gd name="T58" fmla="*/ 4 w 328"/>
                <a:gd name="T59" fmla="*/ 17 h 338"/>
                <a:gd name="T60" fmla="*/ 2 w 328"/>
                <a:gd name="T61" fmla="*/ 15 h 338"/>
                <a:gd name="T62" fmla="*/ 2 w 328"/>
                <a:gd name="T63" fmla="*/ 16 h 338"/>
                <a:gd name="T64" fmla="*/ 3 w 328"/>
                <a:gd name="T65" fmla="*/ 17 h 338"/>
                <a:gd name="T66" fmla="*/ 3 w 328"/>
                <a:gd name="T67" fmla="*/ 17 h 338"/>
                <a:gd name="T68" fmla="*/ 4 w 328"/>
                <a:gd name="T69" fmla="*/ 18 h 338"/>
                <a:gd name="T70" fmla="*/ 4 w 328"/>
                <a:gd name="T71" fmla="*/ 19 h 338"/>
                <a:gd name="T72" fmla="*/ 6 w 328"/>
                <a:gd name="T73" fmla="*/ 20 h 338"/>
                <a:gd name="T74" fmla="*/ 9 w 328"/>
                <a:gd name="T75" fmla="*/ 20 h 338"/>
                <a:gd name="T76" fmla="*/ 12 w 328"/>
                <a:gd name="T77" fmla="*/ 20 h 338"/>
                <a:gd name="T78" fmla="*/ 15 w 328"/>
                <a:gd name="T79" fmla="*/ 19 h 338"/>
                <a:gd name="T80" fmla="*/ 18 w 328"/>
                <a:gd name="T81" fmla="*/ 17 h 338"/>
                <a:gd name="T82" fmla="*/ 20 w 328"/>
                <a:gd name="T83" fmla="*/ 14 h 338"/>
                <a:gd name="T84" fmla="*/ 21 w 328"/>
                <a:gd name="T85" fmla="*/ 8 h 338"/>
                <a:gd name="T86" fmla="*/ 18 w 328"/>
                <a:gd name="T87" fmla="*/ 2 h 33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8"/>
                <a:gd name="T133" fmla="*/ 0 h 338"/>
                <a:gd name="T134" fmla="*/ 328 w 328"/>
                <a:gd name="T135" fmla="*/ 338 h 33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8" h="338">
                  <a:moveTo>
                    <a:pt x="251" y="19"/>
                  </a:moveTo>
                  <a:lnTo>
                    <a:pt x="248" y="18"/>
                  </a:lnTo>
                  <a:lnTo>
                    <a:pt x="245" y="17"/>
                  </a:lnTo>
                  <a:lnTo>
                    <a:pt x="240" y="16"/>
                  </a:lnTo>
                  <a:lnTo>
                    <a:pt x="237" y="14"/>
                  </a:lnTo>
                  <a:lnTo>
                    <a:pt x="230" y="12"/>
                  </a:lnTo>
                  <a:lnTo>
                    <a:pt x="223" y="11"/>
                  </a:lnTo>
                  <a:lnTo>
                    <a:pt x="216" y="9"/>
                  </a:lnTo>
                  <a:lnTo>
                    <a:pt x="209" y="8"/>
                  </a:lnTo>
                  <a:lnTo>
                    <a:pt x="202" y="6"/>
                  </a:lnTo>
                  <a:lnTo>
                    <a:pt x="195" y="5"/>
                  </a:lnTo>
                  <a:lnTo>
                    <a:pt x="187" y="4"/>
                  </a:lnTo>
                  <a:lnTo>
                    <a:pt x="181" y="3"/>
                  </a:lnTo>
                  <a:lnTo>
                    <a:pt x="174" y="3"/>
                  </a:lnTo>
                  <a:lnTo>
                    <a:pt x="167" y="2"/>
                  </a:lnTo>
                  <a:lnTo>
                    <a:pt x="161" y="1"/>
                  </a:lnTo>
                  <a:lnTo>
                    <a:pt x="154" y="1"/>
                  </a:lnTo>
                  <a:lnTo>
                    <a:pt x="147" y="0"/>
                  </a:lnTo>
                  <a:lnTo>
                    <a:pt x="140" y="0"/>
                  </a:lnTo>
                  <a:lnTo>
                    <a:pt x="134" y="0"/>
                  </a:lnTo>
                  <a:lnTo>
                    <a:pt x="127" y="0"/>
                  </a:lnTo>
                  <a:lnTo>
                    <a:pt x="121" y="0"/>
                  </a:lnTo>
                  <a:lnTo>
                    <a:pt x="116" y="0"/>
                  </a:lnTo>
                  <a:lnTo>
                    <a:pt x="110" y="0"/>
                  </a:lnTo>
                  <a:lnTo>
                    <a:pt x="104" y="1"/>
                  </a:lnTo>
                  <a:lnTo>
                    <a:pt x="102" y="1"/>
                  </a:lnTo>
                  <a:lnTo>
                    <a:pt x="100" y="1"/>
                  </a:lnTo>
                  <a:lnTo>
                    <a:pt x="98" y="1"/>
                  </a:lnTo>
                  <a:lnTo>
                    <a:pt x="95" y="1"/>
                  </a:lnTo>
                  <a:lnTo>
                    <a:pt x="80" y="8"/>
                  </a:lnTo>
                  <a:lnTo>
                    <a:pt x="65" y="17"/>
                  </a:lnTo>
                  <a:lnTo>
                    <a:pt x="52" y="27"/>
                  </a:lnTo>
                  <a:lnTo>
                    <a:pt x="38" y="39"/>
                  </a:lnTo>
                  <a:lnTo>
                    <a:pt x="27" y="51"/>
                  </a:lnTo>
                  <a:lnTo>
                    <a:pt x="17" y="65"/>
                  </a:lnTo>
                  <a:lnTo>
                    <a:pt x="8" y="80"/>
                  </a:lnTo>
                  <a:lnTo>
                    <a:pt x="0" y="96"/>
                  </a:lnTo>
                  <a:lnTo>
                    <a:pt x="0" y="97"/>
                  </a:lnTo>
                  <a:lnTo>
                    <a:pt x="0" y="98"/>
                  </a:lnTo>
                  <a:lnTo>
                    <a:pt x="0" y="101"/>
                  </a:lnTo>
                  <a:lnTo>
                    <a:pt x="0" y="102"/>
                  </a:lnTo>
                  <a:lnTo>
                    <a:pt x="0" y="107"/>
                  </a:lnTo>
                  <a:lnTo>
                    <a:pt x="0" y="112"/>
                  </a:lnTo>
                  <a:lnTo>
                    <a:pt x="0" y="118"/>
                  </a:lnTo>
                  <a:lnTo>
                    <a:pt x="0" y="123"/>
                  </a:lnTo>
                  <a:lnTo>
                    <a:pt x="1" y="129"/>
                  </a:lnTo>
                  <a:lnTo>
                    <a:pt x="1" y="136"/>
                  </a:lnTo>
                  <a:lnTo>
                    <a:pt x="1" y="143"/>
                  </a:lnTo>
                  <a:lnTo>
                    <a:pt x="2" y="149"/>
                  </a:lnTo>
                  <a:lnTo>
                    <a:pt x="2" y="150"/>
                  </a:lnTo>
                  <a:lnTo>
                    <a:pt x="2" y="151"/>
                  </a:lnTo>
                  <a:lnTo>
                    <a:pt x="2" y="152"/>
                  </a:lnTo>
                  <a:lnTo>
                    <a:pt x="7" y="125"/>
                  </a:lnTo>
                  <a:lnTo>
                    <a:pt x="15" y="98"/>
                  </a:lnTo>
                  <a:lnTo>
                    <a:pt x="28" y="74"/>
                  </a:lnTo>
                  <a:lnTo>
                    <a:pt x="45" y="53"/>
                  </a:lnTo>
                  <a:lnTo>
                    <a:pt x="65" y="35"/>
                  </a:lnTo>
                  <a:lnTo>
                    <a:pt x="88" y="21"/>
                  </a:lnTo>
                  <a:lnTo>
                    <a:pt x="113" y="11"/>
                  </a:lnTo>
                  <a:lnTo>
                    <a:pt x="140" y="5"/>
                  </a:lnTo>
                  <a:lnTo>
                    <a:pt x="168" y="5"/>
                  </a:lnTo>
                  <a:lnTo>
                    <a:pt x="195" y="10"/>
                  </a:lnTo>
                  <a:lnTo>
                    <a:pt x="221" y="18"/>
                  </a:lnTo>
                  <a:lnTo>
                    <a:pt x="245" y="32"/>
                  </a:lnTo>
                  <a:lnTo>
                    <a:pt x="265" y="49"/>
                  </a:lnTo>
                  <a:lnTo>
                    <a:pt x="283" y="70"/>
                  </a:lnTo>
                  <a:lnTo>
                    <a:pt x="297" y="92"/>
                  </a:lnTo>
                  <a:lnTo>
                    <a:pt x="308" y="119"/>
                  </a:lnTo>
                  <a:lnTo>
                    <a:pt x="313" y="146"/>
                  </a:lnTo>
                  <a:lnTo>
                    <a:pt x="313" y="175"/>
                  </a:lnTo>
                  <a:lnTo>
                    <a:pt x="309" y="203"/>
                  </a:lnTo>
                  <a:lnTo>
                    <a:pt x="300" y="228"/>
                  </a:lnTo>
                  <a:lnTo>
                    <a:pt x="287" y="252"/>
                  </a:lnTo>
                  <a:lnTo>
                    <a:pt x="271" y="274"/>
                  </a:lnTo>
                  <a:lnTo>
                    <a:pt x="249" y="292"/>
                  </a:lnTo>
                  <a:lnTo>
                    <a:pt x="226" y="307"/>
                  </a:lnTo>
                  <a:lnTo>
                    <a:pt x="212" y="313"/>
                  </a:lnTo>
                  <a:lnTo>
                    <a:pt x="200" y="317"/>
                  </a:lnTo>
                  <a:lnTo>
                    <a:pt x="186" y="321"/>
                  </a:lnTo>
                  <a:lnTo>
                    <a:pt x="173" y="323"/>
                  </a:lnTo>
                  <a:lnTo>
                    <a:pt x="159" y="323"/>
                  </a:lnTo>
                  <a:lnTo>
                    <a:pt x="146" y="323"/>
                  </a:lnTo>
                  <a:lnTo>
                    <a:pt x="132" y="321"/>
                  </a:lnTo>
                  <a:lnTo>
                    <a:pt x="119" y="318"/>
                  </a:lnTo>
                  <a:lnTo>
                    <a:pt x="107" y="315"/>
                  </a:lnTo>
                  <a:lnTo>
                    <a:pt x="94" y="309"/>
                  </a:lnTo>
                  <a:lnTo>
                    <a:pt x="82" y="304"/>
                  </a:lnTo>
                  <a:lnTo>
                    <a:pt x="71" y="297"/>
                  </a:lnTo>
                  <a:lnTo>
                    <a:pt x="59" y="289"/>
                  </a:lnTo>
                  <a:lnTo>
                    <a:pt x="49" y="279"/>
                  </a:lnTo>
                  <a:lnTo>
                    <a:pt x="40" y="269"/>
                  </a:lnTo>
                  <a:lnTo>
                    <a:pt x="31" y="258"/>
                  </a:lnTo>
                  <a:lnTo>
                    <a:pt x="33" y="260"/>
                  </a:lnTo>
                  <a:lnTo>
                    <a:pt x="35" y="263"/>
                  </a:lnTo>
                  <a:lnTo>
                    <a:pt x="36" y="267"/>
                  </a:lnTo>
                  <a:lnTo>
                    <a:pt x="37" y="269"/>
                  </a:lnTo>
                  <a:lnTo>
                    <a:pt x="39" y="273"/>
                  </a:lnTo>
                  <a:lnTo>
                    <a:pt x="43" y="277"/>
                  </a:lnTo>
                  <a:lnTo>
                    <a:pt x="45" y="282"/>
                  </a:lnTo>
                  <a:lnTo>
                    <a:pt x="47" y="285"/>
                  </a:lnTo>
                  <a:lnTo>
                    <a:pt x="49" y="290"/>
                  </a:lnTo>
                  <a:lnTo>
                    <a:pt x="53" y="293"/>
                  </a:lnTo>
                  <a:lnTo>
                    <a:pt x="56" y="298"/>
                  </a:lnTo>
                  <a:lnTo>
                    <a:pt x="59" y="302"/>
                  </a:lnTo>
                  <a:lnTo>
                    <a:pt x="61" y="305"/>
                  </a:lnTo>
                  <a:lnTo>
                    <a:pt x="63" y="306"/>
                  </a:lnTo>
                  <a:lnTo>
                    <a:pt x="64" y="308"/>
                  </a:lnTo>
                  <a:lnTo>
                    <a:pt x="65" y="310"/>
                  </a:lnTo>
                  <a:lnTo>
                    <a:pt x="81" y="320"/>
                  </a:lnTo>
                  <a:lnTo>
                    <a:pt x="97" y="326"/>
                  </a:lnTo>
                  <a:lnTo>
                    <a:pt x="112" y="331"/>
                  </a:lnTo>
                  <a:lnTo>
                    <a:pt x="128" y="336"/>
                  </a:lnTo>
                  <a:lnTo>
                    <a:pt x="145" y="337"/>
                  </a:lnTo>
                  <a:lnTo>
                    <a:pt x="162" y="338"/>
                  </a:lnTo>
                  <a:lnTo>
                    <a:pt x="177" y="337"/>
                  </a:lnTo>
                  <a:lnTo>
                    <a:pt x="193" y="333"/>
                  </a:lnTo>
                  <a:lnTo>
                    <a:pt x="209" y="329"/>
                  </a:lnTo>
                  <a:lnTo>
                    <a:pt x="224" y="323"/>
                  </a:lnTo>
                  <a:lnTo>
                    <a:pt x="239" y="316"/>
                  </a:lnTo>
                  <a:lnTo>
                    <a:pt x="254" y="307"/>
                  </a:lnTo>
                  <a:lnTo>
                    <a:pt x="267" y="298"/>
                  </a:lnTo>
                  <a:lnTo>
                    <a:pt x="279" y="286"/>
                  </a:lnTo>
                  <a:lnTo>
                    <a:pt x="291" y="273"/>
                  </a:lnTo>
                  <a:lnTo>
                    <a:pt x="301" y="259"/>
                  </a:lnTo>
                  <a:lnTo>
                    <a:pt x="317" y="228"/>
                  </a:lnTo>
                  <a:lnTo>
                    <a:pt x="326" y="195"/>
                  </a:lnTo>
                  <a:lnTo>
                    <a:pt x="328" y="161"/>
                  </a:lnTo>
                  <a:lnTo>
                    <a:pt x="324" y="128"/>
                  </a:lnTo>
                  <a:lnTo>
                    <a:pt x="315" y="97"/>
                  </a:lnTo>
                  <a:lnTo>
                    <a:pt x="300" y="67"/>
                  </a:lnTo>
                  <a:lnTo>
                    <a:pt x="278" y="41"/>
                  </a:lnTo>
                  <a:lnTo>
                    <a:pt x="251" y="19"/>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3" name="Freeform 80"/>
            <p:cNvSpPr>
              <a:spLocks noEditPoints="1"/>
            </p:cNvSpPr>
            <p:nvPr/>
          </p:nvSpPr>
          <p:spPr bwMode="auto">
            <a:xfrm>
              <a:off x="2608" y="3550"/>
              <a:ext cx="78" cy="79"/>
            </a:xfrm>
            <a:custGeom>
              <a:avLst/>
              <a:gdLst>
                <a:gd name="T0" fmla="*/ 18 w 311"/>
                <a:gd name="T1" fmla="*/ 8 h 318"/>
                <a:gd name="T2" fmla="*/ 17 w 311"/>
                <a:gd name="T3" fmla="*/ 5 h 318"/>
                <a:gd name="T4" fmla="*/ 15 w 311"/>
                <a:gd name="T5" fmla="*/ 2 h 318"/>
                <a:gd name="T6" fmla="*/ 12 w 311"/>
                <a:gd name="T7" fmla="*/ 1 h 318"/>
                <a:gd name="T8" fmla="*/ 8 w 311"/>
                <a:gd name="T9" fmla="*/ 1 h 318"/>
                <a:gd name="T10" fmla="*/ 5 w 311"/>
                <a:gd name="T11" fmla="*/ 2 h 318"/>
                <a:gd name="T12" fmla="*/ 3 w 311"/>
                <a:gd name="T13" fmla="*/ 5 h 318"/>
                <a:gd name="T14" fmla="*/ 1 w 311"/>
                <a:gd name="T15" fmla="*/ 8 h 318"/>
                <a:gd name="T16" fmla="*/ 1 w 311"/>
                <a:gd name="T17" fmla="*/ 11 h 318"/>
                <a:gd name="T18" fmla="*/ 3 w 311"/>
                <a:gd name="T19" fmla="*/ 15 h 318"/>
                <a:gd name="T20" fmla="*/ 5 w 311"/>
                <a:gd name="T21" fmla="*/ 17 h 318"/>
                <a:gd name="T22" fmla="*/ 8 w 311"/>
                <a:gd name="T23" fmla="*/ 18 h 318"/>
                <a:gd name="T24" fmla="*/ 12 w 311"/>
                <a:gd name="T25" fmla="*/ 18 h 318"/>
                <a:gd name="T26" fmla="*/ 15 w 311"/>
                <a:gd name="T27" fmla="*/ 17 h 318"/>
                <a:gd name="T28" fmla="*/ 17 w 311"/>
                <a:gd name="T29" fmla="*/ 15 h 318"/>
                <a:gd name="T30" fmla="*/ 18 w 311"/>
                <a:gd name="T31" fmla="*/ 11 h 318"/>
                <a:gd name="T32" fmla="*/ 0 w 311"/>
                <a:gd name="T33" fmla="*/ 9 h 318"/>
                <a:gd name="T34" fmla="*/ 0 w 311"/>
                <a:gd name="T35" fmla="*/ 10 h 318"/>
                <a:gd name="T36" fmla="*/ 0 w 311"/>
                <a:gd name="T37" fmla="*/ 10 h 318"/>
                <a:gd name="T38" fmla="*/ 1 w 311"/>
                <a:gd name="T39" fmla="*/ 11 h 318"/>
                <a:gd name="T40" fmla="*/ 1 w 311"/>
                <a:gd name="T41" fmla="*/ 12 h 318"/>
                <a:gd name="T42" fmla="*/ 1 w 311"/>
                <a:gd name="T43" fmla="*/ 13 h 318"/>
                <a:gd name="T44" fmla="*/ 1 w 311"/>
                <a:gd name="T45" fmla="*/ 13 h 318"/>
                <a:gd name="T46" fmla="*/ 1 w 311"/>
                <a:gd name="T47" fmla="*/ 14 h 318"/>
                <a:gd name="T48" fmla="*/ 2 w 311"/>
                <a:gd name="T49" fmla="*/ 15 h 318"/>
                <a:gd name="T50" fmla="*/ 2 w 311"/>
                <a:gd name="T51" fmla="*/ 15 h 318"/>
                <a:gd name="T52" fmla="*/ 2 w 311"/>
                <a:gd name="T53" fmla="*/ 16 h 318"/>
                <a:gd name="T54" fmla="*/ 3 w 311"/>
                <a:gd name="T55" fmla="*/ 17 h 318"/>
                <a:gd name="T56" fmla="*/ 4 w 311"/>
                <a:gd name="T57" fmla="*/ 18 h 318"/>
                <a:gd name="T58" fmla="*/ 6 w 311"/>
                <a:gd name="T59" fmla="*/ 19 h 318"/>
                <a:gd name="T60" fmla="*/ 7 w 311"/>
                <a:gd name="T61" fmla="*/ 19 h 318"/>
                <a:gd name="T62" fmla="*/ 9 w 311"/>
                <a:gd name="T63" fmla="*/ 20 h 318"/>
                <a:gd name="T64" fmla="*/ 11 w 311"/>
                <a:gd name="T65" fmla="*/ 20 h 318"/>
                <a:gd name="T66" fmla="*/ 13 w 311"/>
                <a:gd name="T67" fmla="*/ 19 h 318"/>
                <a:gd name="T68" fmla="*/ 14 w 311"/>
                <a:gd name="T69" fmla="*/ 19 h 318"/>
                <a:gd name="T70" fmla="*/ 17 w 311"/>
                <a:gd name="T71" fmla="*/ 17 h 318"/>
                <a:gd name="T72" fmla="*/ 19 w 311"/>
                <a:gd name="T73" fmla="*/ 14 h 318"/>
                <a:gd name="T74" fmla="*/ 20 w 311"/>
                <a:gd name="T75" fmla="*/ 10 h 318"/>
                <a:gd name="T76" fmla="*/ 19 w 311"/>
                <a:gd name="T77" fmla="*/ 7 h 318"/>
                <a:gd name="T78" fmla="*/ 18 w 311"/>
                <a:gd name="T79" fmla="*/ 4 h 318"/>
                <a:gd name="T80" fmla="*/ 15 w 311"/>
                <a:gd name="T81" fmla="*/ 2 h 318"/>
                <a:gd name="T82" fmla="*/ 12 w 311"/>
                <a:gd name="T83" fmla="*/ 0 h 318"/>
                <a:gd name="T84" fmla="*/ 9 w 311"/>
                <a:gd name="T85" fmla="*/ 0 h 318"/>
                <a:gd name="T86" fmla="*/ 6 w 311"/>
                <a:gd name="T87" fmla="*/ 1 h 318"/>
                <a:gd name="T88" fmla="*/ 3 w 311"/>
                <a:gd name="T89" fmla="*/ 3 h 318"/>
                <a:gd name="T90" fmla="*/ 1 w 311"/>
                <a:gd name="T91" fmla="*/ 6 h 318"/>
                <a:gd name="T92" fmla="*/ 0 w 311"/>
                <a:gd name="T93" fmla="*/ 9 h 3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11"/>
                <a:gd name="T142" fmla="*/ 0 h 318"/>
                <a:gd name="T143" fmla="*/ 311 w 311"/>
                <a:gd name="T144" fmla="*/ 318 h 3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11" h="318">
                  <a:moveTo>
                    <a:pt x="295" y="159"/>
                  </a:moveTo>
                  <a:lnTo>
                    <a:pt x="292" y="130"/>
                  </a:lnTo>
                  <a:lnTo>
                    <a:pt x="284" y="102"/>
                  </a:lnTo>
                  <a:lnTo>
                    <a:pt x="272" y="78"/>
                  </a:lnTo>
                  <a:lnTo>
                    <a:pt x="254" y="58"/>
                  </a:lnTo>
                  <a:lnTo>
                    <a:pt x="234" y="39"/>
                  </a:lnTo>
                  <a:lnTo>
                    <a:pt x="210" y="27"/>
                  </a:lnTo>
                  <a:lnTo>
                    <a:pt x="183" y="19"/>
                  </a:lnTo>
                  <a:lnTo>
                    <a:pt x="155" y="15"/>
                  </a:lnTo>
                  <a:lnTo>
                    <a:pt x="127" y="19"/>
                  </a:lnTo>
                  <a:lnTo>
                    <a:pt x="100" y="27"/>
                  </a:lnTo>
                  <a:lnTo>
                    <a:pt x="77" y="39"/>
                  </a:lnTo>
                  <a:lnTo>
                    <a:pt x="56" y="58"/>
                  </a:lnTo>
                  <a:lnTo>
                    <a:pt x="38" y="78"/>
                  </a:lnTo>
                  <a:lnTo>
                    <a:pt x="26" y="102"/>
                  </a:lnTo>
                  <a:lnTo>
                    <a:pt x="18" y="130"/>
                  </a:lnTo>
                  <a:lnTo>
                    <a:pt x="15" y="159"/>
                  </a:lnTo>
                  <a:lnTo>
                    <a:pt x="18" y="187"/>
                  </a:lnTo>
                  <a:lnTo>
                    <a:pt x="26" y="215"/>
                  </a:lnTo>
                  <a:lnTo>
                    <a:pt x="38" y="239"/>
                  </a:lnTo>
                  <a:lnTo>
                    <a:pt x="56" y="260"/>
                  </a:lnTo>
                  <a:lnTo>
                    <a:pt x="77" y="278"/>
                  </a:lnTo>
                  <a:lnTo>
                    <a:pt x="100" y="290"/>
                  </a:lnTo>
                  <a:lnTo>
                    <a:pt x="127" y="299"/>
                  </a:lnTo>
                  <a:lnTo>
                    <a:pt x="155" y="302"/>
                  </a:lnTo>
                  <a:lnTo>
                    <a:pt x="183" y="299"/>
                  </a:lnTo>
                  <a:lnTo>
                    <a:pt x="210" y="290"/>
                  </a:lnTo>
                  <a:lnTo>
                    <a:pt x="234" y="278"/>
                  </a:lnTo>
                  <a:lnTo>
                    <a:pt x="254" y="260"/>
                  </a:lnTo>
                  <a:lnTo>
                    <a:pt x="272" y="239"/>
                  </a:lnTo>
                  <a:lnTo>
                    <a:pt x="284" y="215"/>
                  </a:lnTo>
                  <a:lnTo>
                    <a:pt x="292" y="187"/>
                  </a:lnTo>
                  <a:lnTo>
                    <a:pt x="295" y="159"/>
                  </a:lnTo>
                  <a:close/>
                  <a:moveTo>
                    <a:pt x="0" y="147"/>
                  </a:moveTo>
                  <a:lnTo>
                    <a:pt x="1" y="152"/>
                  </a:lnTo>
                  <a:lnTo>
                    <a:pt x="2" y="156"/>
                  </a:lnTo>
                  <a:lnTo>
                    <a:pt x="2" y="161"/>
                  </a:lnTo>
                  <a:lnTo>
                    <a:pt x="4" y="165"/>
                  </a:lnTo>
                  <a:lnTo>
                    <a:pt x="5" y="171"/>
                  </a:lnTo>
                  <a:lnTo>
                    <a:pt x="6" y="178"/>
                  </a:lnTo>
                  <a:lnTo>
                    <a:pt x="8" y="185"/>
                  </a:lnTo>
                  <a:lnTo>
                    <a:pt x="9" y="192"/>
                  </a:lnTo>
                  <a:lnTo>
                    <a:pt x="11" y="199"/>
                  </a:lnTo>
                  <a:lnTo>
                    <a:pt x="14" y="204"/>
                  </a:lnTo>
                  <a:lnTo>
                    <a:pt x="15" y="211"/>
                  </a:lnTo>
                  <a:lnTo>
                    <a:pt x="17" y="218"/>
                  </a:lnTo>
                  <a:lnTo>
                    <a:pt x="19" y="224"/>
                  </a:lnTo>
                  <a:lnTo>
                    <a:pt x="20" y="230"/>
                  </a:lnTo>
                  <a:lnTo>
                    <a:pt x="23" y="237"/>
                  </a:lnTo>
                  <a:lnTo>
                    <a:pt x="25" y="242"/>
                  </a:lnTo>
                  <a:lnTo>
                    <a:pt x="26" y="245"/>
                  </a:lnTo>
                  <a:lnTo>
                    <a:pt x="27" y="247"/>
                  </a:lnTo>
                  <a:lnTo>
                    <a:pt x="28" y="250"/>
                  </a:lnTo>
                  <a:lnTo>
                    <a:pt x="29" y="253"/>
                  </a:lnTo>
                  <a:lnTo>
                    <a:pt x="38" y="264"/>
                  </a:lnTo>
                  <a:lnTo>
                    <a:pt x="47" y="274"/>
                  </a:lnTo>
                  <a:lnTo>
                    <a:pt x="57" y="284"/>
                  </a:lnTo>
                  <a:lnTo>
                    <a:pt x="69" y="292"/>
                  </a:lnTo>
                  <a:lnTo>
                    <a:pt x="80" y="299"/>
                  </a:lnTo>
                  <a:lnTo>
                    <a:pt x="92" y="304"/>
                  </a:lnTo>
                  <a:lnTo>
                    <a:pt x="105" y="310"/>
                  </a:lnTo>
                  <a:lnTo>
                    <a:pt x="117" y="313"/>
                  </a:lnTo>
                  <a:lnTo>
                    <a:pt x="130" y="316"/>
                  </a:lnTo>
                  <a:lnTo>
                    <a:pt x="144" y="318"/>
                  </a:lnTo>
                  <a:lnTo>
                    <a:pt x="157" y="318"/>
                  </a:lnTo>
                  <a:lnTo>
                    <a:pt x="171" y="318"/>
                  </a:lnTo>
                  <a:lnTo>
                    <a:pt x="184" y="316"/>
                  </a:lnTo>
                  <a:lnTo>
                    <a:pt x="198" y="312"/>
                  </a:lnTo>
                  <a:lnTo>
                    <a:pt x="210" y="308"/>
                  </a:lnTo>
                  <a:lnTo>
                    <a:pt x="224" y="302"/>
                  </a:lnTo>
                  <a:lnTo>
                    <a:pt x="247" y="287"/>
                  </a:lnTo>
                  <a:lnTo>
                    <a:pt x="269" y="269"/>
                  </a:lnTo>
                  <a:lnTo>
                    <a:pt x="285" y="247"/>
                  </a:lnTo>
                  <a:lnTo>
                    <a:pt x="298" y="223"/>
                  </a:lnTo>
                  <a:lnTo>
                    <a:pt x="307" y="198"/>
                  </a:lnTo>
                  <a:lnTo>
                    <a:pt x="311" y="170"/>
                  </a:lnTo>
                  <a:lnTo>
                    <a:pt x="311" y="141"/>
                  </a:lnTo>
                  <a:lnTo>
                    <a:pt x="306" y="114"/>
                  </a:lnTo>
                  <a:lnTo>
                    <a:pt x="295" y="87"/>
                  </a:lnTo>
                  <a:lnTo>
                    <a:pt x="281" y="65"/>
                  </a:lnTo>
                  <a:lnTo>
                    <a:pt x="263" y="44"/>
                  </a:lnTo>
                  <a:lnTo>
                    <a:pt x="243" y="27"/>
                  </a:lnTo>
                  <a:lnTo>
                    <a:pt x="219" y="13"/>
                  </a:lnTo>
                  <a:lnTo>
                    <a:pt x="193" y="5"/>
                  </a:lnTo>
                  <a:lnTo>
                    <a:pt x="166" y="0"/>
                  </a:lnTo>
                  <a:lnTo>
                    <a:pt x="138" y="0"/>
                  </a:lnTo>
                  <a:lnTo>
                    <a:pt x="111" y="6"/>
                  </a:lnTo>
                  <a:lnTo>
                    <a:pt x="86" y="16"/>
                  </a:lnTo>
                  <a:lnTo>
                    <a:pt x="63" y="30"/>
                  </a:lnTo>
                  <a:lnTo>
                    <a:pt x="43" y="48"/>
                  </a:lnTo>
                  <a:lnTo>
                    <a:pt x="26" y="69"/>
                  </a:lnTo>
                  <a:lnTo>
                    <a:pt x="13" y="93"/>
                  </a:lnTo>
                  <a:lnTo>
                    <a:pt x="5" y="120"/>
                  </a:lnTo>
                  <a:lnTo>
                    <a:pt x="0" y="1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4" name="Freeform 81"/>
            <p:cNvSpPr>
              <a:spLocks noEditPoints="1"/>
            </p:cNvSpPr>
            <p:nvPr/>
          </p:nvSpPr>
          <p:spPr bwMode="auto">
            <a:xfrm>
              <a:off x="2611" y="3554"/>
              <a:ext cx="72" cy="72"/>
            </a:xfrm>
            <a:custGeom>
              <a:avLst/>
              <a:gdLst>
                <a:gd name="T0" fmla="*/ 18 w 280"/>
                <a:gd name="T1" fmla="*/ 7 h 287"/>
                <a:gd name="T2" fmla="*/ 17 w 280"/>
                <a:gd name="T3" fmla="*/ 4 h 287"/>
                <a:gd name="T4" fmla="*/ 14 w 280"/>
                <a:gd name="T5" fmla="*/ 2 h 287"/>
                <a:gd name="T6" fmla="*/ 11 w 280"/>
                <a:gd name="T7" fmla="*/ 0 h 287"/>
                <a:gd name="T8" fmla="*/ 7 w 280"/>
                <a:gd name="T9" fmla="*/ 0 h 287"/>
                <a:gd name="T10" fmla="*/ 4 w 280"/>
                <a:gd name="T11" fmla="*/ 2 h 287"/>
                <a:gd name="T12" fmla="*/ 2 w 280"/>
                <a:gd name="T13" fmla="*/ 4 h 287"/>
                <a:gd name="T14" fmla="*/ 0 w 280"/>
                <a:gd name="T15" fmla="*/ 7 h 287"/>
                <a:gd name="T16" fmla="*/ 0 w 280"/>
                <a:gd name="T17" fmla="*/ 11 h 287"/>
                <a:gd name="T18" fmla="*/ 2 w 280"/>
                <a:gd name="T19" fmla="*/ 14 h 287"/>
                <a:gd name="T20" fmla="*/ 4 w 280"/>
                <a:gd name="T21" fmla="*/ 17 h 287"/>
                <a:gd name="T22" fmla="*/ 7 w 280"/>
                <a:gd name="T23" fmla="*/ 18 h 287"/>
                <a:gd name="T24" fmla="*/ 11 w 280"/>
                <a:gd name="T25" fmla="*/ 18 h 287"/>
                <a:gd name="T26" fmla="*/ 14 w 280"/>
                <a:gd name="T27" fmla="*/ 17 h 287"/>
                <a:gd name="T28" fmla="*/ 17 w 280"/>
                <a:gd name="T29" fmla="*/ 14 h 287"/>
                <a:gd name="T30" fmla="*/ 18 w 280"/>
                <a:gd name="T31" fmla="*/ 11 h 287"/>
                <a:gd name="T32" fmla="*/ 17 w 280"/>
                <a:gd name="T33" fmla="*/ 9 h 287"/>
                <a:gd name="T34" fmla="*/ 17 w 280"/>
                <a:gd name="T35" fmla="*/ 6 h 287"/>
                <a:gd name="T36" fmla="*/ 15 w 280"/>
                <a:gd name="T37" fmla="*/ 4 h 287"/>
                <a:gd name="T38" fmla="*/ 12 w 280"/>
                <a:gd name="T39" fmla="*/ 2 h 287"/>
                <a:gd name="T40" fmla="*/ 9 w 280"/>
                <a:gd name="T41" fmla="*/ 1 h 287"/>
                <a:gd name="T42" fmla="*/ 6 w 280"/>
                <a:gd name="T43" fmla="*/ 2 h 287"/>
                <a:gd name="T44" fmla="*/ 4 w 280"/>
                <a:gd name="T45" fmla="*/ 4 h 287"/>
                <a:gd name="T46" fmla="*/ 2 w 280"/>
                <a:gd name="T47" fmla="*/ 6 h 287"/>
                <a:gd name="T48" fmla="*/ 1 w 280"/>
                <a:gd name="T49" fmla="*/ 9 h 287"/>
                <a:gd name="T50" fmla="*/ 2 w 280"/>
                <a:gd name="T51" fmla="*/ 12 h 287"/>
                <a:gd name="T52" fmla="*/ 4 w 280"/>
                <a:gd name="T53" fmla="*/ 15 h 287"/>
                <a:gd name="T54" fmla="*/ 6 w 280"/>
                <a:gd name="T55" fmla="*/ 16 h 287"/>
                <a:gd name="T56" fmla="*/ 9 w 280"/>
                <a:gd name="T57" fmla="*/ 17 h 287"/>
                <a:gd name="T58" fmla="*/ 12 w 280"/>
                <a:gd name="T59" fmla="*/ 16 h 287"/>
                <a:gd name="T60" fmla="*/ 15 w 280"/>
                <a:gd name="T61" fmla="*/ 15 h 287"/>
                <a:gd name="T62" fmla="*/ 17 w 280"/>
                <a:gd name="T63" fmla="*/ 12 h 287"/>
                <a:gd name="T64" fmla="*/ 17 w 280"/>
                <a:gd name="T65" fmla="*/ 9 h 28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80"/>
                <a:gd name="T100" fmla="*/ 0 h 287"/>
                <a:gd name="T101" fmla="*/ 280 w 280"/>
                <a:gd name="T102" fmla="*/ 287 h 28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80" h="287">
                  <a:moveTo>
                    <a:pt x="280" y="144"/>
                  </a:moveTo>
                  <a:lnTo>
                    <a:pt x="277" y="115"/>
                  </a:lnTo>
                  <a:lnTo>
                    <a:pt x="269" y="87"/>
                  </a:lnTo>
                  <a:lnTo>
                    <a:pt x="257" y="63"/>
                  </a:lnTo>
                  <a:lnTo>
                    <a:pt x="239" y="43"/>
                  </a:lnTo>
                  <a:lnTo>
                    <a:pt x="219" y="24"/>
                  </a:lnTo>
                  <a:lnTo>
                    <a:pt x="195" y="12"/>
                  </a:lnTo>
                  <a:lnTo>
                    <a:pt x="168" y="4"/>
                  </a:lnTo>
                  <a:lnTo>
                    <a:pt x="140" y="0"/>
                  </a:lnTo>
                  <a:lnTo>
                    <a:pt x="112" y="4"/>
                  </a:lnTo>
                  <a:lnTo>
                    <a:pt x="85" y="12"/>
                  </a:lnTo>
                  <a:lnTo>
                    <a:pt x="62" y="24"/>
                  </a:lnTo>
                  <a:lnTo>
                    <a:pt x="41" y="43"/>
                  </a:lnTo>
                  <a:lnTo>
                    <a:pt x="23" y="63"/>
                  </a:lnTo>
                  <a:lnTo>
                    <a:pt x="11" y="87"/>
                  </a:lnTo>
                  <a:lnTo>
                    <a:pt x="3" y="115"/>
                  </a:lnTo>
                  <a:lnTo>
                    <a:pt x="0" y="144"/>
                  </a:lnTo>
                  <a:lnTo>
                    <a:pt x="3" y="172"/>
                  </a:lnTo>
                  <a:lnTo>
                    <a:pt x="11" y="200"/>
                  </a:lnTo>
                  <a:lnTo>
                    <a:pt x="23" y="224"/>
                  </a:lnTo>
                  <a:lnTo>
                    <a:pt x="41" y="245"/>
                  </a:lnTo>
                  <a:lnTo>
                    <a:pt x="62" y="263"/>
                  </a:lnTo>
                  <a:lnTo>
                    <a:pt x="85" y="275"/>
                  </a:lnTo>
                  <a:lnTo>
                    <a:pt x="112" y="284"/>
                  </a:lnTo>
                  <a:lnTo>
                    <a:pt x="140" y="287"/>
                  </a:lnTo>
                  <a:lnTo>
                    <a:pt x="168" y="284"/>
                  </a:lnTo>
                  <a:lnTo>
                    <a:pt x="195" y="275"/>
                  </a:lnTo>
                  <a:lnTo>
                    <a:pt x="219" y="263"/>
                  </a:lnTo>
                  <a:lnTo>
                    <a:pt x="239" y="245"/>
                  </a:lnTo>
                  <a:lnTo>
                    <a:pt x="257" y="224"/>
                  </a:lnTo>
                  <a:lnTo>
                    <a:pt x="269" y="200"/>
                  </a:lnTo>
                  <a:lnTo>
                    <a:pt x="277" y="172"/>
                  </a:lnTo>
                  <a:lnTo>
                    <a:pt x="280" y="144"/>
                  </a:lnTo>
                  <a:close/>
                  <a:moveTo>
                    <a:pt x="265" y="144"/>
                  </a:moveTo>
                  <a:lnTo>
                    <a:pt x="262" y="118"/>
                  </a:lnTo>
                  <a:lnTo>
                    <a:pt x="255" y="94"/>
                  </a:lnTo>
                  <a:lnTo>
                    <a:pt x="243" y="72"/>
                  </a:lnTo>
                  <a:lnTo>
                    <a:pt x="228" y="54"/>
                  </a:lnTo>
                  <a:lnTo>
                    <a:pt x="210" y="38"/>
                  </a:lnTo>
                  <a:lnTo>
                    <a:pt x="188" y="27"/>
                  </a:lnTo>
                  <a:lnTo>
                    <a:pt x="165" y="19"/>
                  </a:lnTo>
                  <a:lnTo>
                    <a:pt x="140" y="16"/>
                  </a:lnTo>
                  <a:lnTo>
                    <a:pt x="115" y="19"/>
                  </a:lnTo>
                  <a:lnTo>
                    <a:pt x="92" y="27"/>
                  </a:lnTo>
                  <a:lnTo>
                    <a:pt x="71" y="38"/>
                  </a:lnTo>
                  <a:lnTo>
                    <a:pt x="53" y="54"/>
                  </a:lnTo>
                  <a:lnTo>
                    <a:pt x="37" y="72"/>
                  </a:lnTo>
                  <a:lnTo>
                    <a:pt x="26" y="94"/>
                  </a:lnTo>
                  <a:lnTo>
                    <a:pt x="18" y="118"/>
                  </a:lnTo>
                  <a:lnTo>
                    <a:pt x="16" y="144"/>
                  </a:lnTo>
                  <a:lnTo>
                    <a:pt x="18" y="169"/>
                  </a:lnTo>
                  <a:lnTo>
                    <a:pt x="26" y="193"/>
                  </a:lnTo>
                  <a:lnTo>
                    <a:pt x="37" y="215"/>
                  </a:lnTo>
                  <a:lnTo>
                    <a:pt x="53" y="233"/>
                  </a:lnTo>
                  <a:lnTo>
                    <a:pt x="71" y="249"/>
                  </a:lnTo>
                  <a:lnTo>
                    <a:pt x="92" y="261"/>
                  </a:lnTo>
                  <a:lnTo>
                    <a:pt x="115" y="269"/>
                  </a:lnTo>
                  <a:lnTo>
                    <a:pt x="140" y="271"/>
                  </a:lnTo>
                  <a:lnTo>
                    <a:pt x="165" y="269"/>
                  </a:lnTo>
                  <a:lnTo>
                    <a:pt x="188" y="261"/>
                  </a:lnTo>
                  <a:lnTo>
                    <a:pt x="210" y="249"/>
                  </a:lnTo>
                  <a:lnTo>
                    <a:pt x="228" y="233"/>
                  </a:lnTo>
                  <a:lnTo>
                    <a:pt x="243" y="215"/>
                  </a:lnTo>
                  <a:lnTo>
                    <a:pt x="255" y="193"/>
                  </a:lnTo>
                  <a:lnTo>
                    <a:pt x="262" y="169"/>
                  </a:lnTo>
                  <a:lnTo>
                    <a:pt x="265" y="144"/>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5" name="Freeform 82"/>
            <p:cNvSpPr>
              <a:spLocks noEditPoints="1"/>
            </p:cNvSpPr>
            <p:nvPr/>
          </p:nvSpPr>
          <p:spPr bwMode="auto">
            <a:xfrm>
              <a:off x="2616" y="3558"/>
              <a:ext cx="63" cy="64"/>
            </a:xfrm>
            <a:custGeom>
              <a:avLst/>
              <a:gdLst>
                <a:gd name="T0" fmla="*/ 16 w 249"/>
                <a:gd name="T1" fmla="*/ 7 h 255"/>
                <a:gd name="T2" fmla="*/ 14 w 249"/>
                <a:gd name="T3" fmla="*/ 4 h 255"/>
                <a:gd name="T4" fmla="*/ 12 w 249"/>
                <a:gd name="T5" fmla="*/ 2 h 255"/>
                <a:gd name="T6" fmla="*/ 10 w 249"/>
                <a:gd name="T7" fmla="*/ 0 h 255"/>
                <a:gd name="T8" fmla="*/ 6 w 249"/>
                <a:gd name="T9" fmla="*/ 0 h 255"/>
                <a:gd name="T10" fmla="*/ 4 w 249"/>
                <a:gd name="T11" fmla="*/ 2 h 255"/>
                <a:gd name="T12" fmla="*/ 1 w 249"/>
                <a:gd name="T13" fmla="*/ 4 h 255"/>
                <a:gd name="T14" fmla="*/ 0 w 249"/>
                <a:gd name="T15" fmla="*/ 7 h 255"/>
                <a:gd name="T16" fmla="*/ 0 w 249"/>
                <a:gd name="T17" fmla="*/ 10 h 255"/>
                <a:gd name="T18" fmla="*/ 1 w 249"/>
                <a:gd name="T19" fmla="*/ 13 h 255"/>
                <a:gd name="T20" fmla="*/ 4 w 249"/>
                <a:gd name="T21" fmla="*/ 15 h 255"/>
                <a:gd name="T22" fmla="*/ 6 w 249"/>
                <a:gd name="T23" fmla="*/ 16 h 255"/>
                <a:gd name="T24" fmla="*/ 10 w 249"/>
                <a:gd name="T25" fmla="*/ 16 h 255"/>
                <a:gd name="T26" fmla="*/ 12 w 249"/>
                <a:gd name="T27" fmla="*/ 15 h 255"/>
                <a:gd name="T28" fmla="*/ 14 w 249"/>
                <a:gd name="T29" fmla="*/ 13 h 255"/>
                <a:gd name="T30" fmla="*/ 16 w 249"/>
                <a:gd name="T31" fmla="*/ 10 h 255"/>
                <a:gd name="T32" fmla="*/ 15 w 249"/>
                <a:gd name="T33" fmla="*/ 8 h 255"/>
                <a:gd name="T34" fmla="*/ 14 w 249"/>
                <a:gd name="T35" fmla="*/ 5 h 255"/>
                <a:gd name="T36" fmla="*/ 13 w 249"/>
                <a:gd name="T37" fmla="*/ 3 h 255"/>
                <a:gd name="T38" fmla="*/ 11 w 249"/>
                <a:gd name="T39" fmla="*/ 2 h 255"/>
                <a:gd name="T40" fmla="*/ 8 w 249"/>
                <a:gd name="T41" fmla="*/ 1 h 255"/>
                <a:gd name="T42" fmla="*/ 5 w 249"/>
                <a:gd name="T43" fmla="*/ 2 h 255"/>
                <a:gd name="T44" fmla="*/ 3 w 249"/>
                <a:gd name="T45" fmla="*/ 3 h 255"/>
                <a:gd name="T46" fmla="*/ 2 w 249"/>
                <a:gd name="T47" fmla="*/ 5 h 255"/>
                <a:gd name="T48" fmla="*/ 1 w 249"/>
                <a:gd name="T49" fmla="*/ 8 h 255"/>
                <a:gd name="T50" fmla="*/ 2 w 249"/>
                <a:gd name="T51" fmla="*/ 11 h 255"/>
                <a:gd name="T52" fmla="*/ 3 w 249"/>
                <a:gd name="T53" fmla="*/ 13 h 255"/>
                <a:gd name="T54" fmla="*/ 5 w 249"/>
                <a:gd name="T55" fmla="*/ 15 h 255"/>
                <a:gd name="T56" fmla="*/ 8 w 249"/>
                <a:gd name="T57" fmla="*/ 15 h 255"/>
                <a:gd name="T58" fmla="*/ 11 w 249"/>
                <a:gd name="T59" fmla="*/ 15 h 255"/>
                <a:gd name="T60" fmla="*/ 13 w 249"/>
                <a:gd name="T61" fmla="*/ 13 h 255"/>
                <a:gd name="T62" fmla="*/ 14 w 249"/>
                <a:gd name="T63" fmla="*/ 11 h 255"/>
                <a:gd name="T64" fmla="*/ 15 w 249"/>
                <a:gd name="T65" fmla="*/ 8 h 25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49"/>
                <a:gd name="T100" fmla="*/ 0 h 255"/>
                <a:gd name="T101" fmla="*/ 249 w 249"/>
                <a:gd name="T102" fmla="*/ 255 h 25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49" h="255">
                  <a:moveTo>
                    <a:pt x="249" y="128"/>
                  </a:moveTo>
                  <a:lnTo>
                    <a:pt x="246" y="102"/>
                  </a:lnTo>
                  <a:lnTo>
                    <a:pt x="239" y="78"/>
                  </a:lnTo>
                  <a:lnTo>
                    <a:pt x="227" y="56"/>
                  </a:lnTo>
                  <a:lnTo>
                    <a:pt x="212" y="38"/>
                  </a:lnTo>
                  <a:lnTo>
                    <a:pt x="194" y="22"/>
                  </a:lnTo>
                  <a:lnTo>
                    <a:pt x="172" y="11"/>
                  </a:lnTo>
                  <a:lnTo>
                    <a:pt x="149" y="3"/>
                  </a:lnTo>
                  <a:lnTo>
                    <a:pt x="124" y="0"/>
                  </a:lnTo>
                  <a:lnTo>
                    <a:pt x="99" y="3"/>
                  </a:lnTo>
                  <a:lnTo>
                    <a:pt x="76" y="11"/>
                  </a:lnTo>
                  <a:lnTo>
                    <a:pt x="55" y="22"/>
                  </a:lnTo>
                  <a:lnTo>
                    <a:pt x="37" y="38"/>
                  </a:lnTo>
                  <a:lnTo>
                    <a:pt x="21" y="56"/>
                  </a:lnTo>
                  <a:lnTo>
                    <a:pt x="10" y="78"/>
                  </a:lnTo>
                  <a:lnTo>
                    <a:pt x="2" y="102"/>
                  </a:lnTo>
                  <a:lnTo>
                    <a:pt x="0" y="128"/>
                  </a:lnTo>
                  <a:lnTo>
                    <a:pt x="2" y="153"/>
                  </a:lnTo>
                  <a:lnTo>
                    <a:pt x="10" y="177"/>
                  </a:lnTo>
                  <a:lnTo>
                    <a:pt x="21" y="199"/>
                  </a:lnTo>
                  <a:lnTo>
                    <a:pt x="37" y="217"/>
                  </a:lnTo>
                  <a:lnTo>
                    <a:pt x="55" y="233"/>
                  </a:lnTo>
                  <a:lnTo>
                    <a:pt x="76" y="245"/>
                  </a:lnTo>
                  <a:lnTo>
                    <a:pt x="99" y="253"/>
                  </a:lnTo>
                  <a:lnTo>
                    <a:pt x="124" y="255"/>
                  </a:lnTo>
                  <a:lnTo>
                    <a:pt x="149" y="253"/>
                  </a:lnTo>
                  <a:lnTo>
                    <a:pt x="172" y="245"/>
                  </a:lnTo>
                  <a:lnTo>
                    <a:pt x="194" y="233"/>
                  </a:lnTo>
                  <a:lnTo>
                    <a:pt x="212" y="217"/>
                  </a:lnTo>
                  <a:lnTo>
                    <a:pt x="227" y="199"/>
                  </a:lnTo>
                  <a:lnTo>
                    <a:pt x="239" y="177"/>
                  </a:lnTo>
                  <a:lnTo>
                    <a:pt x="246" y="153"/>
                  </a:lnTo>
                  <a:lnTo>
                    <a:pt x="249" y="128"/>
                  </a:lnTo>
                  <a:close/>
                  <a:moveTo>
                    <a:pt x="233" y="128"/>
                  </a:moveTo>
                  <a:lnTo>
                    <a:pt x="231" y="106"/>
                  </a:lnTo>
                  <a:lnTo>
                    <a:pt x="224" y="84"/>
                  </a:lnTo>
                  <a:lnTo>
                    <a:pt x="214" y="66"/>
                  </a:lnTo>
                  <a:lnTo>
                    <a:pt x="200" y="50"/>
                  </a:lnTo>
                  <a:lnTo>
                    <a:pt x="185" y="36"/>
                  </a:lnTo>
                  <a:lnTo>
                    <a:pt x="167" y="26"/>
                  </a:lnTo>
                  <a:lnTo>
                    <a:pt x="145" y="19"/>
                  </a:lnTo>
                  <a:lnTo>
                    <a:pt x="124" y="16"/>
                  </a:lnTo>
                  <a:lnTo>
                    <a:pt x="103" y="19"/>
                  </a:lnTo>
                  <a:lnTo>
                    <a:pt x="81" y="26"/>
                  </a:lnTo>
                  <a:lnTo>
                    <a:pt x="64" y="36"/>
                  </a:lnTo>
                  <a:lnTo>
                    <a:pt x="48" y="50"/>
                  </a:lnTo>
                  <a:lnTo>
                    <a:pt x="34" y="66"/>
                  </a:lnTo>
                  <a:lnTo>
                    <a:pt x="24" y="84"/>
                  </a:lnTo>
                  <a:lnTo>
                    <a:pt x="18" y="106"/>
                  </a:lnTo>
                  <a:lnTo>
                    <a:pt x="15" y="128"/>
                  </a:lnTo>
                  <a:lnTo>
                    <a:pt x="18" y="149"/>
                  </a:lnTo>
                  <a:lnTo>
                    <a:pt x="24" y="171"/>
                  </a:lnTo>
                  <a:lnTo>
                    <a:pt x="34" y="190"/>
                  </a:lnTo>
                  <a:lnTo>
                    <a:pt x="48" y="206"/>
                  </a:lnTo>
                  <a:lnTo>
                    <a:pt x="64" y="219"/>
                  </a:lnTo>
                  <a:lnTo>
                    <a:pt x="81" y="230"/>
                  </a:lnTo>
                  <a:lnTo>
                    <a:pt x="103" y="237"/>
                  </a:lnTo>
                  <a:lnTo>
                    <a:pt x="124" y="239"/>
                  </a:lnTo>
                  <a:lnTo>
                    <a:pt x="145" y="237"/>
                  </a:lnTo>
                  <a:lnTo>
                    <a:pt x="167" y="230"/>
                  </a:lnTo>
                  <a:lnTo>
                    <a:pt x="185" y="219"/>
                  </a:lnTo>
                  <a:lnTo>
                    <a:pt x="200" y="206"/>
                  </a:lnTo>
                  <a:lnTo>
                    <a:pt x="214" y="190"/>
                  </a:lnTo>
                  <a:lnTo>
                    <a:pt x="224" y="171"/>
                  </a:lnTo>
                  <a:lnTo>
                    <a:pt x="231" y="149"/>
                  </a:lnTo>
                  <a:lnTo>
                    <a:pt x="233" y="128"/>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6" name="Freeform 83"/>
            <p:cNvSpPr>
              <a:spLocks noEditPoints="1"/>
            </p:cNvSpPr>
            <p:nvPr/>
          </p:nvSpPr>
          <p:spPr bwMode="auto">
            <a:xfrm>
              <a:off x="2620" y="3562"/>
              <a:ext cx="55" cy="56"/>
            </a:xfrm>
            <a:custGeom>
              <a:avLst/>
              <a:gdLst>
                <a:gd name="T0" fmla="*/ 14 w 218"/>
                <a:gd name="T1" fmla="*/ 6 h 223"/>
                <a:gd name="T2" fmla="*/ 13 w 218"/>
                <a:gd name="T3" fmla="*/ 3 h 223"/>
                <a:gd name="T4" fmla="*/ 11 w 218"/>
                <a:gd name="T5" fmla="*/ 1 h 223"/>
                <a:gd name="T6" fmla="*/ 8 w 218"/>
                <a:gd name="T7" fmla="*/ 0 h 223"/>
                <a:gd name="T8" fmla="*/ 6 w 218"/>
                <a:gd name="T9" fmla="*/ 0 h 223"/>
                <a:gd name="T10" fmla="*/ 3 w 218"/>
                <a:gd name="T11" fmla="*/ 1 h 223"/>
                <a:gd name="T12" fmla="*/ 1 w 218"/>
                <a:gd name="T13" fmla="*/ 3 h 223"/>
                <a:gd name="T14" fmla="*/ 0 w 218"/>
                <a:gd name="T15" fmla="*/ 6 h 223"/>
                <a:gd name="T16" fmla="*/ 0 w 218"/>
                <a:gd name="T17" fmla="*/ 8 h 223"/>
                <a:gd name="T18" fmla="*/ 1 w 218"/>
                <a:gd name="T19" fmla="*/ 11 h 223"/>
                <a:gd name="T20" fmla="*/ 3 w 218"/>
                <a:gd name="T21" fmla="*/ 13 h 223"/>
                <a:gd name="T22" fmla="*/ 6 w 218"/>
                <a:gd name="T23" fmla="*/ 14 h 223"/>
                <a:gd name="T24" fmla="*/ 8 w 218"/>
                <a:gd name="T25" fmla="*/ 14 h 223"/>
                <a:gd name="T26" fmla="*/ 11 w 218"/>
                <a:gd name="T27" fmla="*/ 13 h 223"/>
                <a:gd name="T28" fmla="*/ 13 w 218"/>
                <a:gd name="T29" fmla="*/ 11 h 223"/>
                <a:gd name="T30" fmla="*/ 14 w 218"/>
                <a:gd name="T31" fmla="*/ 8 h 223"/>
                <a:gd name="T32" fmla="*/ 13 w 218"/>
                <a:gd name="T33" fmla="*/ 7 h 223"/>
                <a:gd name="T34" fmla="*/ 12 w 218"/>
                <a:gd name="T35" fmla="*/ 5 h 223"/>
                <a:gd name="T36" fmla="*/ 11 w 218"/>
                <a:gd name="T37" fmla="*/ 3 h 223"/>
                <a:gd name="T38" fmla="*/ 9 w 218"/>
                <a:gd name="T39" fmla="*/ 2 h 223"/>
                <a:gd name="T40" fmla="*/ 7 w 218"/>
                <a:gd name="T41" fmla="*/ 1 h 223"/>
                <a:gd name="T42" fmla="*/ 5 w 218"/>
                <a:gd name="T43" fmla="*/ 2 h 223"/>
                <a:gd name="T44" fmla="*/ 3 w 218"/>
                <a:gd name="T45" fmla="*/ 3 h 223"/>
                <a:gd name="T46" fmla="*/ 2 w 218"/>
                <a:gd name="T47" fmla="*/ 5 h 223"/>
                <a:gd name="T48" fmla="*/ 1 w 218"/>
                <a:gd name="T49" fmla="*/ 7 h 223"/>
                <a:gd name="T50" fmla="*/ 2 w 218"/>
                <a:gd name="T51" fmla="*/ 9 h 223"/>
                <a:gd name="T52" fmla="*/ 3 w 218"/>
                <a:gd name="T53" fmla="*/ 11 h 223"/>
                <a:gd name="T54" fmla="*/ 5 w 218"/>
                <a:gd name="T55" fmla="*/ 13 h 223"/>
                <a:gd name="T56" fmla="*/ 7 w 218"/>
                <a:gd name="T57" fmla="*/ 13 h 223"/>
                <a:gd name="T58" fmla="*/ 9 w 218"/>
                <a:gd name="T59" fmla="*/ 13 h 223"/>
                <a:gd name="T60" fmla="*/ 11 w 218"/>
                <a:gd name="T61" fmla="*/ 11 h 223"/>
                <a:gd name="T62" fmla="*/ 12 w 218"/>
                <a:gd name="T63" fmla="*/ 9 h 223"/>
                <a:gd name="T64" fmla="*/ 13 w 218"/>
                <a:gd name="T65" fmla="*/ 7 h 22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8"/>
                <a:gd name="T100" fmla="*/ 0 h 223"/>
                <a:gd name="T101" fmla="*/ 218 w 218"/>
                <a:gd name="T102" fmla="*/ 223 h 22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8" h="223">
                  <a:moveTo>
                    <a:pt x="218" y="112"/>
                  </a:moveTo>
                  <a:lnTo>
                    <a:pt x="216" y="90"/>
                  </a:lnTo>
                  <a:lnTo>
                    <a:pt x="209" y="68"/>
                  </a:lnTo>
                  <a:lnTo>
                    <a:pt x="199" y="50"/>
                  </a:lnTo>
                  <a:lnTo>
                    <a:pt x="185" y="34"/>
                  </a:lnTo>
                  <a:lnTo>
                    <a:pt x="170" y="20"/>
                  </a:lnTo>
                  <a:lnTo>
                    <a:pt x="152" y="10"/>
                  </a:lnTo>
                  <a:lnTo>
                    <a:pt x="130" y="3"/>
                  </a:lnTo>
                  <a:lnTo>
                    <a:pt x="109" y="0"/>
                  </a:lnTo>
                  <a:lnTo>
                    <a:pt x="88" y="3"/>
                  </a:lnTo>
                  <a:lnTo>
                    <a:pt x="66" y="10"/>
                  </a:lnTo>
                  <a:lnTo>
                    <a:pt x="49" y="20"/>
                  </a:lnTo>
                  <a:lnTo>
                    <a:pt x="33" y="34"/>
                  </a:lnTo>
                  <a:lnTo>
                    <a:pt x="19" y="50"/>
                  </a:lnTo>
                  <a:lnTo>
                    <a:pt x="9" y="68"/>
                  </a:lnTo>
                  <a:lnTo>
                    <a:pt x="3" y="90"/>
                  </a:lnTo>
                  <a:lnTo>
                    <a:pt x="0" y="112"/>
                  </a:lnTo>
                  <a:lnTo>
                    <a:pt x="3" y="133"/>
                  </a:lnTo>
                  <a:lnTo>
                    <a:pt x="9" y="155"/>
                  </a:lnTo>
                  <a:lnTo>
                    <a:pt x="19" y="174"/>
                  </a:lnTo>
                  <a:lnTo>
                    <a:pt x="33" y="190"/>
                  </a:lnTo>
                  <a:lnTo>
                    <a:pt x="49" y="203"/>
                  </a:lnTo>
                  <a:lnTo>
                    <a:pt x="66" y="214"/>
                  </a:lnTo>
                  <a:lnTo>
                    <a:pt x="88" y="221"/>
                  </a:lnTo>
                  <a:lnTo>
                    <a:pt x="109" y="223"/>
                  </a:lnTo>
                  <a:lnTo>
                    <a:pt x="130" y="221"/>
                  </a:lnTo>
                  <a:lnTo>
                    <a:pt x="152" y="214"/>
                  </a:lnTo>
                  <a:lnTo>
                    <a:pt x="170" y="203"/>
                  </a:lnTo>
                  <a:lnTo>
                    <a:pt x="185" y="190"/>
                  </a:lnTo>
                  <a:lnTo>
                    <a:pt x="199" y="174"/>
                  </a:lnTo>
                  <a:lnTo>
                    <a:pt x="209" y="155"/>
                  </a:lnTo>
                  <a:lnTo>
                    <a:pt x="216" y="133"/>
                  </a:lnTo>
                  <a:lnTo>
                    <a:pt x="218" y="112"/>
                  </a:lnTo>
                  <a:close/>
                  <a:moveTo>
                    <a:pt x="202" y="112"/>
                  </a:moveTo>
                  <a:lnTo>
                    <a:pt x="200" y="93"/>
                  </a:lnTo>
                  <a:lnTo>
                    <a:pt x="194" y="75"/>
                  </a:lnTo>
                  <a:lnTo>
                    <a:pt x="187" y="59"/>
                  </a:lnTo>
                  <a:lnTo>
                    <a:pt x="174" y="45"/>
                  </a:lnTo>
                  <a:lnTo>
                    <a:pt x="161" y="32"/>
                  </a:lnTo>
                  <a:lnTo>
                    <a:pt x="145" y="24"/>
                  </a:lnTo>
                  <a:lnTo>
                    <a:pt x="127" y="19"/>
                  </a:lnTo>
                  <a:lnTo>
                    <a:pt x="109" y="16"/>
                  </a:lnTo>
                  <a:lnTo>
                    <a:pt x="91" y="19"/>
                  </a:lnTo>
                  <a:lnTo>
                    <a:pt x="73" y="24"/>
                  </a:lnTo>
                  <a:lnTo>
                    <a:pt x="58" y="32"/>
                  </a:lnTo>
                  <a:lnTo>
                    <a:pt x="44" y="45"/>
                  </a:lnTo>
                  <a:lnTo>
                    <a:pt x="32" y="59"/>
                  </a:lnTo>
                  <a:lnTo>
                    <a:pt x="24" y="75"/>
                  </a:lnTo>
                  <a:lnTo>
                    <a:pt x="18" y="93"/>
                  </a:lnTo>
                  <a:lnTo>
                    <a:pt x="16" y="112"/>
                  </a:lnTo>
                  <a:lnTo>
                    <a:pt x="18" y="130"/>
                  </a:lnTo>
                  <a:lnTo>
                    <a:pt x="24" y="148"/>
                  </a:lnTo>
                  <a:lnTo>
                    <a:pt x="32" y="164"/>
                  </a:lnTo>
                  <a:lnTo>
                    <a:pt x="44" y="178"/>
                  </a:lnTo>
                  <a:lnTo>
                    <a:pt x="58" y="191"/>
                  </a:lnTo>
                  <a:lnTo>
                    <a:pt x="73" y="199"/>
                  </a:lnTo>
                  <a:lnTo>
                    <a:pt x="91" y="204"/>
                  </a:lnTo>
                  <a:lnTo>
                    <a:pt x="109" y="207"/>
                  </a:lnTo>
                  <a:lnTo>
                    <a:pt x="127" y="204"/>
                  </a:lnTo>
                  <a:lnTo>
                    <a:pt x="145" y="199"/>
                  </a:lnTo>
                  <a:lnTo>
                    <a:pt x="161" y="191"/>
                  </a:lnTo>
                  <a:lnTo>
                    <a:pt x="174" y="178"/>
                  </a:lnTo>
                  <a:lnTo>
                    <a:pt x="187" y="164"/>
                  </a:lnTo>
                  <a:lnTo>
                    <a:pt x="194" y="148"/>
                  </a:lnTo>
                  <a:lnTo>
                    <a:pt x="200" y="130"/>
                  </a:lnTo>
                  <a:lnTo>
                    <a:pt x="202" y="112"/>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7" name="Freeform 84"/>
            <p:cNvSpPr>
              <a:spLocks noEditPoints="1"/>
            </p:cNvSpPr>
            <p:nvPr/>
          </p:nvSpPr>
          <p:spPr bwMode="auto">
            <a:xfrm>
              <a:off x="2624" y="3566"/>
              <a:ext cx="47" cy="48"/>
            </a:xfrm>
            <a:custGeom>
              <a:avLst/>
              <a:gdLst>
                <a:gd name="T0" fmla="*/ 12 w 186"/>
                <a:gd name="T1" fmla="*/ 5 h 191"/>
                <a:gd name="T2" fmla="*/ 11 w 186"/>
                <a:gd name="T3" fmla="*/ 3 h 191"/>
                <a:gd name="T4" fmla="*/ 9 w 186"/>
                <a:gd name="T5" fmla="*/ 1 h 191"/>
                <a:gd name="T6" fmla="*/ 7 w 186"/>
                <a:gd name="T7" fmla="*/ 0 h 191"/>
                <a:gd name="T8" fmla="*/ 5 w 186"/>
                <a:gd name="T9" fmla="*/ 0 h 191"/>
                <a:gd name="T10" fmla="*/ 3 w 186"/>
                <a:gd name="T11" fmla="*/ 1 h 191"/>
                <a:gd name="T12" fmla="*/ 1 w 186"/>
                <a:gd name="T13" fmla="*/ 3 h 191"/>
                <a:gd name="T14" fmla="*/ 0 w 186"/>
                <a:gd name="T15" fmla="*/ 5 h 191"/>
                <a:gd name="T16" fmla="*/ 0 w 186"/>
                <a:gd name="T17" fmla="*/ 7 h 191"/>
                <a:gd name="T18" fmla="*/ 1 w 186"/>
                <a:gd name="T19" fmla="*/ 9 h 191"/>
                <a:gd name="T20" fmla="*/ 3 w 186"/>
                <a:gd name="T21" fmla="*/ 11 h 191"/>
                <a:gd name="T22" fmla="*/ 5 w 186"/>
                <a:gd name="T23" fmla="*/ 12 h 191"/>
                <a:gd name="T24" fmla="*/ 7 w 186"/>
                <a:gd name="T25" fmla="*/ 12 h 191"/>
                <a:gd name="T26" fmla="*/ 9 w 186"/>
                <a:gd name="T27" fmla="*/ 11 h 191"/>
                <a:gd name="T28" fmla="*/ 11 w 186"/>
                <a:gd name="T29" fmla="*/ 9 h 191"/>
                <a:gd name="T30" fmla="*/ 12 w 186"/>
                <a:gd name="T31" fmla="*/ 7 h 191"/>
                <a:gd name="T32" fmla="*/ 11 w 186"/>
                <a:gd name="T33" fmla="*/ 6 h 191"/>
                <a:gd name="T34" fmla="*/ 11 w 186"/>
                <a:gd name="T35" fmla="*/ 4 h 191"/>
                <a:gd name="T36" fmla="*/ 9 w 186"/>
                <a:gd name="T37" fmla="*/ 3 h 191"/>
                <a:gd name="T38" fmla="*/ 8 w 186"/>
                <a:gd name="T39" fmla="*/ 2 h 191"/>
                <a:gd name="T40" fmla="*/ 6 w 186"/>
                <a:gd name="T41" fmla="*/ 1 h 191"/>
                <a:gd name="T42" fmla="*/ 4 w 186"/>
                <a:gd name="T43" fmla="*/ 2 h 191"/>
                <a:gd name="T44" fmla="*/ 3 w 186"/>
                <a:gd name="T45" fmla="*/ 3 h 191"/>
                <a:gd name="T46" fmla="*/ 1 w 186"/>
                <a:gd name="T47" fmla="*/ 4 h 191"/>
                <a:gd name="T48" fmla="*/ 1 w 186"/>
                <a:gd name="T49" fmla="*/ 6 h 191"/>
                <a:gd name="T50" fmla="*/ 1 w 186"/>
                <a:gd name="T51" fmla="*/ 8 h 191"/>
                <a:gd name="T52" fmla="*/ 3 w 186"/>
                <a:gd name="T53" fmla="*/ 10 h 191"/>
                <a:gd name="T54" fmla="*/ 4 w 186"/>
                <a:gd name="T55" fmla="*/ 11 h 191"/>
                <a:gd name="T56" fmla="*/ 6 w 186"/>
                <a:gd name="T57" fmla="*/ 11 h 191"/>
                <a:gd name="T58" fmla="*/ 8 w 186"/>
                <a:gd name="T59" fmla="*/ 11 h 191"/>
                <a:gd name="T60" fmla="*/ 9 w 186"/>
                <a:gd name="T61" fmla="*/ 10 h 191"/>
                <a:gd name="T62" fmla="*/ 11 w 186"/>
                <a:gd name="T63" fmla="*/ 8 h 191"/>
                <a:gd name="T64" fmla="*/ 11 w 186"/>
                <a:gd name="T65" fmla="*/ 6 h 19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91"/>
                <a:gd name="T101" fmla="*/ 186 w 186"/>
                <a:gd name="T102" fmla="*/ 191 h 191"/>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91">
                  <a:moveTo>
                    <a:pt x="186" y="96"/>
                  </a:moveTo>
                  <a:lnTo>
                    <a:pt x="184" y="77"/>
                  </a:lnTo>
                  <a:lnTo>
                    <a:pt x="178" y="59"/>
                  </a:lnTo>
                  <a:lnTo>
                    <a:pt x="171" y="43"/>
                  </a:lnTo>
                  <a:lnTo>
                    <a:pt x="158" y="29"/>
                  </a:lnTo>
                  <a:lnTo>
                    <a:pt x="145" y="16"/>
                  </a:lnTo>
                  <a:lnTo>
                    <a:pt x="129" y="8"/>
                  </a:lnTo>
                  <a:lnTo>
                    <a:pt x="111" y="3"/>
                  </a:lnTo>
                  <a:lnTo>
                    <a:pt x="93" y="0"/>
                  </a:lnTo>
                  <a:lnTo>
                    <a:pt x="75" y="3"/>
                  </a:lnTo>
                  <a:lnTo>
                    <a:pt x="57" y="8"/>
                  </a:lnTo>
                  <a:lnTo>
                    <a:pt x="42" y="16"/>
                  </a:lnTo>
                  <a:lnTo>
                    <a:pt x="28" y="29"/>
                  </a:lnTo>
                  <a:lnTo>
                    <a:pt x="16" y="43"/>
                  </a:lnTo>
                  <a:lnTo>
                    <a:pt x="8" y="59"/>
                  </a:lnTo>
                  <a:lnTo>
                    <a:pt x="2" y="77"/>
                  </a:lnTo>
                  <a:lnTo>
                    <a:pt x="0" y="96"/>
                  </a:lnTo>
                  <a:lnTo>
                    <a:pt x="2" y="114"/>
                  </a:lnTo>
                  <a:lnTo>
                    <a:pt x="8" y="132"/>
                  </a:lnTo>
                  <a:lnTo>
                    <a:pt x="16" y="148"/>
                  </a:lnTo>
                  <a:lnTo>
                    <a:pt x="28" y="162"/>
                  </a:lnTo>
                  <a:lnTo>
                    <a:pt x="42" y="175"/>
                  </a:lnTo>
                  <a:lnTo>
                    <a:pt x="57" y="183"/>
                  </a:lnTo>
                  <a:lnTo>
                    <a:pt x="75" y="188"/>
                  </a:lnTo>
                  <a:lnTo>
                    <a:pt x="93" y="191"/>
                  </a:lnTo>
                  <a:lnTo>
                    <a:pt x="111" y="188"/>
                  </a:lnTo>
                  <a:lnTo>
                    <a:pt x="129" y="183"/>
                  </a:lnTo>
                  <a:lnTo>
                    <a:pt x="145" y="175"/>
                  </a:lnTo>
                  <a:lnTo>
                    <a:pt x="158" y="162"/>
                  </a:lnTo>
                  <a:lnTo>
                    <a:pt x="171" y="148"/>
                  </a:lnTo>
                  <a:lnTo>
                    <a:pt x="178" y="132"/>
                  </a:lnTo>
                  <a:lnTo>
                    <a:pt x="184" y="114"/>
                  </a:lnTo>
                  <a:lnTo>
                    <a:pt x="186" y="96"/>
                  </a:lnTo>
                  <a:close/>
                  <a:moveTo>
                    <a:pt x="171" y="96"/>
                  </a:moveTo>
                  <a:lnTo>
                    <a:pt x="169" y="80"/>
                  </a:lnTo>
                  <a:lnTo>
                    <a:pt x="165" y="65"/>
                  </a:lnTo>
                  <a:lnTo>
                    <a:pt x="157" y="51"/>
                  </a:lnTo>
                  <a:lnTo>
                    <a:pt x="148" y="39"/>
                  </a:lnTo>
                  <a:lnTo>
                    <a:pt x="137" y="30"/>
                  </a:lnTo>
                  <a:lnTo>
                    <a:pt x="123" y="22"/>
                  </a:lnTo>
                  <a:lnTo>
                    <a:pt x="109" y="18"/>
                  </a:lnTo>
                  <a:lnTo>
                    <a:pt x="93" y="16"/>
                  </a:lnTo>
                  <a:lnTo>
                    <a:pt x="77" y="18"/>
                  </a:lnTo>
                  <a:lnTo>
                    <a:pt x="63" y="22"/>
                  </a:lnTo>
                  <a:lnTo>
                    <a:pt x="49" y="30"/>
                  </a:lnTo>
                  <a:lnTo>
                    <a:pt x="38" y="39"/>
                  </a:lnTo>
                  <a:lnTo>
                    <a:pt x="29" y="51"/>
                  </a:lnTo>
                  <a:lnTo>
                    <a:pt x="21" y="65"/>
                  </a:lnTo>
                  <a:lnTo>
                    <a:pt x="17" y="80"/>
                  </a:lnTo>
                  <a:lnTo>
                    <a:pt x="16" y="96"/>
                  </a:lnTo>
                  <a:lnTo>
                    <a:pt x="17" y="112"/>
                  </a:lnTo>
                  <a:lnTo>
                    <a:pt x="21" y="127"/>
                  </a:lnTo>
                  <a:lnTo>
                    <a:pt x="29" y="140"/>
                  </a:lnTo>
                  <a:lnTo>
                    <a:pt x="38" y="152"/>
                  </a:lnTo>
                  <a:lnTo>
                    <a:pt x="49" y="161"/>
                  </a:lnTo>
                  <a:lnTo>
                    <a:pt x="63" y="169"/>
                  </a:lnTo>
                  <a:lnTo>
                    <a:pt x="77" y="174"/>
                  </a:lnTo>
                  <a:lnTo>
                    <a:pt x="93" y="175"/>
                  </a:lnTo>
                  <a:lnTo>
                    <a:pt x="109" y="174"/>
                  </a:lnTo>
                  <a:lnTo>
                    <a:pt x="123" y="169"/>
                  </a:lnTo>
                  <a:lnTo>
                    <a:pt x="137" y="161"/>
                  </a:lnTo>
                  <a:lnTo>
                    <a:pt x="148" y="152"/>
                  </a:lnTo>
                  <a:lnTo>
                    <a:pt x="157" y="140"/>
                  </a:lnTo>
                  <a:lnTo>
                    <a:pt x="165" y="127"/>
                  </a:lnTo>
                  <a:lnTo>
                    <a:pt x="169" y="112"/>
                  </a:lnTo>
                  <a:lnTo>
                    <a:pt x="171" y="96"/>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8" name="Freeform 85"/>
            <p:cNvSpPr>
              <a:spLocks noEditPoints="1"/>
            </p:cNvSpPr>
            <p:nvPr/>
          </p:nvSpPr>
          <p:spPr bwMode="auto">
            <a:xfrm>
              <a:off x="2627" y="3570"/>
              <a:ext cx="40" cy="40"/>
            </a:xfrm>
            <a:custGeom>
              <a:avLst/>
              <a:gdLst>
                <a:gd name="T0" fmla="*/ 10 w 155"/>
                <a:gd name="T1" fmla="*/ 4 h 159"/>
                <a:gd name="T2" fmla="*/ 9 w 155"/>
                <a:gd name="T3" fmla="*/ 2 h 159"/>
                <a:gd name="T4" fmla="*/ 8 w 155"/>
                <a:gd name="T5" fmla="*/ 1 h 159"/>
                <a:gd name="T6" fmla="*/ 6 w 155"/>
                <a:gd name="T7" fmla="*/ 0 h 159"/>
                <a:gd name="T8" fmla="*/ 4 w 155"/>
                <a:gd name="T9" fmla="*/ 0 h 159"/>
                <a:gd name="T10" fmla="*/ 2 w 155"/>
                <a:gd name="T11" fmla="*/ 1 h 159"/>
                <a:gd name="T12" fmla="*/ 1 w 155"/>
                <a:gd name="T13" fmla="*/ 2 h 159"/>
                <a:gd name="T14" fmla="*/ 0 w 155"/>
                <a:gd name="T15" fmla="*/ 4 h 159"/>
                <a:gd name="T16" fmla="*/ 0 w 155"/>
                <a:gd name="T17" fmla="*/ 6 h 159"/>
                <a:gd name="T18" fmla="*/ 1 w 155"/>
                <a:gd name="T19" fmla="*/ 8 h 159"/>
                <a:gd name="T20" fmla="*/ 2 w 155"/>
                <a:gd name="T21" fmla="*/ 9 h 159"/>
                <a:gd name="T22" fmla="*/ 4 w 155"/>
                <a:gd name="T23" fmla="*/ 10 h 159"/>
                <a:gd name="T24" fmla="*/ 6 w 155"/>
                <a:gd name="T25" fmla="*/ 10 h 159"/>
                <a:gd name="T26" fmla="*/ 8 w 155"/>
                <a:gd name="T27" fmla="*/ 9 h 159"/>
                <a:gd name="T28" fmla="*/ 9 w 155"/>
                <a:gd name="T29" fmla="*/ 8 h 159"/>
                <a:gd name="T30" fmla="*/ 10 w 155"/>
                <a:gd name="T31" fmla="*/ 6 h 159"/>
                <a:gd name="T32" fmla="*/ 9 w 155"/>
                <a:gd name="T33" fmla="*/ 5 h 159"/>
                <a:gd name="T34" fmla="*/ 9 w 155"/>
                <a:gd name="T35" fmla="*/ 4 h 159"/>
                <a:gd name="T36" fmla="*/ 8 w 155"/>
                <a:gd name="T37" fmla="*/ 2 h 159"/>
                <a:gd name="T38" fmla="*/ 7 w 155"/>
                <a:gd name="T39" fmla="*/ 1 h 159"/>
                <a:gd name="T40" fmla="*/ 5 w 155"/>
                <a:gd name="T41" fmla="*/ 1 h 159"/>
                <a:gd name="T42" fmla="*/ 4 w 155"/>
                <a:gd name="T43" fmla="*/ 1 h 159"/>
                <a:gd name="T44" fmla="*/ 2 w 155"/>
                <a:gd name="T45" fmla="*/ 2 h 159"/>
                <a:gd name="T46" fmla="*/ 1 w 155"/>
                <a:gd name="T47" fmla="*/ 4 h 159"/>
                <a:gd name="T48" fmla="*/ 1 w 155"/>
                <a:gd name="T49" fmla="*/ 5 h 159"/>
                <a:gd name="T50" fmla="*/ 1 w 155"/>
                <a:gd name="T51" fmla="*/ 7 h 159"/>
                <a:gd name="T52" fmla="*/ 2 w 155"/>
                <a:gd name="T53" fmla="*/ 8 h 159"/>
                <a:gd name="T54" fmla="*/ 4 w 155"/>
                <a:gd name="T55" fmla="*/ 9 h 159"/>
                <a:gd name="T56" fmla="*/ 5 w 155"/>
                <a:gd name="T57" fmla="*/ 9 h 159"/>
                <a:gd name="T58" fmla="*/ 7 w 155"/>
                <a:gd name="T59" fmla="*/ 9 h 159"/>
                <a:gd name="T60" fmla="*/ 8 w 155"/>
                <a:gd name="T61" fmla="*/ 8 h 159"/>
                <a:gd name="T62" fmla="*/ 9 w 155"/>
                <a:gd name="T63" fmla="*/ 7 h 159"/>
                <a:gd name="T64" fmla="*/ 9 w 155"/>
                <a:gd name="T65" fmla="*/ 5 h 15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
                <a:gd name="T100" fmla="*/ 0 h 159"/>
                <a:gd name="T101" fmla="*/ 155 w 155"/>
                <a:gd name="T102" fmla="*/ 159 h 15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 h="159">
                  <a:moveTo>
                    <a:pt x="155" y="80"/>
                  </a:moveTo>
                  <a:lnTo>
                    <a:pt x="153" y="64"/>
                  </a:lnTo>
                  <a:lnTo>
                    <a:pt x="149" y="49"/>
                  </a:lnTo>
                  <a:lnTo>
                    <a:pt x="141" y="35"/>
                  </a:lnTo>
                  <a:lnTo>
                    <a:pt x="132" y="23"/>
                  </a:lnTo>
                  <a:lnTo>
                    <a:pt x="121" y="14"/>
                  </a:lnTo>
                  <a:lnTo>
                    <a:pt x="107" y="6"/>
                  </a:lnTo>
                  <a:lnTo>
                    <a:pt x="93" y="2"/>
                  </a:lnTo>
                  <a:lnTo>
                    <a:pt x="77" y="0"/>
                  </a:lnTo>
                  <a:lnTo>
                    <a:pt x="61" y="2"/>
                  </a:lnTo>
                  <a:lnTo>
                    <a:pt x="47" y="6"/>
                  </a:lnTo>
                  <a:lnTo>
                    <a:pt x="33" y="14"/>
                  </a:lnTo>
                  <a:lnTo>
                    <a:pt x="22" y="23"/>
                  </a:lnTo>
                  <a:lnTo>
                    <a:pt x="13" y="35"/>
                  </a:lnTo>
                  <a:lnTo>
                    <a:pt x="5" y="49"/>
                  </a:lnTo>
                  <a:lnTo>
                    <a:pt x="1" y="64"/>
                  </a:lnTo>
                  <a:lnTo>
                    <a:pt x="0" y="80"/>
                  </a:lnTo>
                  <a:lnTo>
                    <a:pt x="1" y="96"/>
                  </a:lnTo>
                  <a:lnTo>
                    <a:pt x="5" y="111"/>
                  </a:lnTo>
                  <a:lnTo>
                    <a:pt x="13" y="124"/>
                  </a:lnTo>
                  <a:lnTo>
                    <a:pt x="22" y="136"/>
                  </a:lnTo>
                  <a:lnTo>
                    <a:pt x="33" y="145"/>
                  </a:lnTo>
                  <a:lnTo>
                    <a:pt x="47" y="153"/>
                  </a:lnTo>
                  <a:lnTo>
                    <a:pt x="61" y="158"/>
                  </a:lnTo>
                  <a:lnTo>
                    <a:pt x="77" y="159"/>
                  </a:lnTo>
                  <a:lnTo>
                    <a:pt x="93" y="158"/>
                  </a:lnTo>
                  <a:lnTo>
                    <a:pt x="107" y="153"/>
                  </a:lnTo>
                  <a:lnTo>
                    <a:pt x="121" y="145"/>
                  </a:lnTo>
                  <a:lnTo>
                    <a:pt x="132" y="136"/>
                  </a:lnTo>
                  <a:lnTo>
                    <a:pt x="141" y="124"/>
                  </a:lnTo>
                  <a:lnTo>
                    <a:pt x="149" y="111"/>
                  </a:lnTo>
                  <a:lnTo>
                    <a:pt x="153" y="96"/>
                  </a:lnTo>
                  <a:lnTo>
                    <a:pt x="155" y="80"/>
                  </a:lnTo>
                  <a:close/>
                  <a:moveTo>
                    <a:pt x="139" y="80"/>
                  </a:moveTo>
                  <a:lnTo>
                    <a:pt x="138" y="67"/>
                  </a:lnTo>
                  <a:lnTo>
                    <a:pt x="134" y="56"/>
                  </a:lnTo>
                  <a:lnTo>
                    <a:pt x="129" y="44"/>
                  </a:lnTo>
                  <a:lnTo>
                    <a:pt x="121" y="35"/>
                  </a:lnTo>
                  <a:lnTo>
                    <a:pt x="112" y="27"/>
                  </a:lnTo>
                  <a:lnTo>
                    <a:pt x="101" y="21"/>
                  </a:lnTo>
                  <a:lnTo>
                    <a:pt x="89" y="18"/>
                  </a:lnTo>
                  <a:lnTo>
                    <a:pt x="77" y="17"/>
                  </a:lnTo>
                  <a:lnTo>
                    <a:pt x="65" y="18"/>
                  </a:lnTo>
                  <a:lnTo>
                    <a:pt x="54" y="21"/>
                  </a:lnTo>
                  <a:lnTo>
                    <a:pt x="42" y="27"/>
                  </a:lnTo>
                  <a:lnTo>
                    <a:pt x="33" y="35"/>
                  </a:lnTo>
                  <a:lnTo>
                    <a:pt x="26" y="44"/>
                  </a:lnTo>
                  <a:lnTo>
                    <a:pt x="20" y="56"/>
                  </a:lnTo>
                  <a:lnTo>
                    <a:pt x="17" y="67"/>
                  </a:lnTo>
                  <a:lnTo>
                    <a:pt x="15" y="80"/>
                  </a:lnTo>
                  <a:lnTo>
                    <a:pt x="17" y="92"/>
                  </a:lnTo>
                  <a:lnTo>
                    <a:pt x="20" y="104"/>
                  </a:lnTo>
                  <a:lnTo>
                    <a:pt x="26" y="115"/>
                  </a:lnTo>
                  <a:lnTo>
                    <a:pt x="33" y="124"/>
                  </a:lnTo>
                  <a:lnTo>
                    <a:pt x="42" y="132"/>
                  </a:lnTo>
                  <a:lnTo>
                    <a:pt x="54" y="138"/>
                  </a:lnTo>
                  <a:lnTo>
                    <a:pt x="65" y="142"/>
                  </a:lnTo>
                  <a:lnTo>
                    <a:pt x="77" y="143"/>
                  </a:lnTo>
                  <a:lnTo>
                    <a:pt x="89" y="142"/>
                  </a:lnTo>
                  <a:lnTo>
                    <a:pt x="101" y="138"/>
                  </a:lnTo>
                  <a:lnTo>
                    <a:pt x="112" y="132"/>
                  </a:lnTo>
                  <a:lnTo>
                    <a:pt x="121" y="124"/>
                  </a:lnTo>
                  <a:lnTo>
                    <a:pt x="129" y="115"/>
                  </a:lnTo>
                  <a:lnTo>
                    <a:pt x="134" y="104"/>
                  </a:lnTo>
                  <a:lnTo>
                    <a:pt x="138" y="92"/>
                  </a:lnTo>
                  <a:lnTo>
                    <a:pt x="139" y="80"/>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89" name="Freeform 86"/>
            <p:cNvSpPr>
              <a:spLocks noEditPoints="1"/>
            </p:cNvSpPr>
            <p:nvPr/>
          </p:nvSpPr>
          <p:spPr bwMode="auto">
            <a:xfrm>
              <a:off x="2632" y="3574"/>
              <a:ext cx="32" cy="32"/>
            </a:xfrm>
            <a:custGeom>
              <a:avLst/>
              <a:gdLst>
                <a:gd name="T0" fmla="*/ 8 w 124"/>
                <a:gd name="T1" fmla="*/ 3 h 126"/>
                <a:gd name="T2" fmla="*/ 7 w 124"/>
                <a:gd name="T3" fmla="*/ 2 h 126"/>
                <a:gd name="T4" fmla="*/ 6 w 124"/>
                <a:gd name="T5" fmla="*/ 1 h 126"/>
                <a:gd name="T6" fmla="*/ 5 w 124"/>
                <a:gd name="T7" fmla="*/ 0 h 126"/>
                <a:gd name="T8" fmla="*/ 3 w 124"/>
                <a:gd name="T9" fmla="*/ 0 h 126"/>
                <a:gd name="T10" fmla="*/ 2 w 124"/>
                <a:gd name="T11" fmla="*/ 1 h 126"/>
                <a:gd name="T12" fmla="*/ 1 w 124"/>
                <a:gd name="T13" fmla="*/ 2 h 126"/>
                <a:gd name="T14" fmla="*/ 0 w 124"/>
                <a:gd name="T15" fmla="*/ 3 h 126"/>
                <a:gd name="T16" fmla="*/ 0 w 124"/>
                <a:gd name="T17" fmla="*/ 5 h 126"/>
                <a:gd name="T18" fmla="*/ 1 w 124"/>
                <a:gd name="T19" fmla="*/ 6 h 126"/>
                <a:gd name="T20" fmla="*/ 2 w 124"/>
                <a:gd name="T21" fmla="*/ 7 h 126"/>
                <a:gd name="T22" fmla="*/ 3 w 124"/>
                <a:gd name="T23" fmla="*/ 8 h 126"/>
                <a:gd name="T24" fmla="*/ 5 w 124"/>
                <a:gd name="T25" fmla="*/ 8 h 126"/>
                <a:gd name="T26" fmla="*/ 6 w 124"/>
                <a:gd name="T27" fmla="*/ 7 h 126"/>
                <a:gd name="T28" fmla="*/ 7 w 124"/>
                <a:gd name="T29" fmla="*/ 6 h 126"/>
                <a:gd name="T30" fmla="*/ 8 w 124"/>
                <a:gd name="T31" fmla="*/ 5 h 126"/>
                <a:gd name="T32" fmla="*/ 7 w 124"/>
                <a:gd name="T33" fmla="*/ 4 h 126"/>
                <a:gd name="T34" fmla="*/ 7 w 124"/>
                <a:gd name="T35" fmla="*/ 3 h 126"/>
                <a:gd name="T36" fmla="*/ 6 w 124"/>
                <a:gd name="T37" fmla="*/ 2 h 126"/>
                <a:gd name="T38" fmla="*/ 5 w 124"/>
                <a:gd name="T39" fmla="*/ 1 h 126"/>
                <a:gd name="T40" fmla="*/ 4 w 124"/>
                <a:gd name="T41" fmla="*/ 1 h 126"/>
                <a:gd name="T42" fmla="*/ 3 w 124"/>
                <a:gd name="T43" fmla="*/ 1 h 126"/>
                <a:gd name="T44" fmla="*/ 2 w 124"/>
                <a:gd name="T45" fmla="*/ 2 h 126"/>
                <a:gd name="T46" fmla="*/ 1 w 124"/>
                <a:gd name="T47" fmla="*/ 3 h 126"/>
                <a:gd name="T48" fmla="*/ 1 w 124"/>
                <a:gd name="T49" fmla="*/ 4 h 126"/>
                <a:gd name="T50" fmla="*/ 1 w 124"/>
                <a:gd name="T51" fmla="*/ 5 h 126"/>
                <a:gd name="T52" fmla="*/ 2 w 124"/>
                <a:gd name="T53" fmla="*/ 6 h 126"/>
                <a:gd name="T54" fmla="*/ 3 w 124"/>
                <a:gd name="T55" fmla="*/ 7 h 126"/>
                <a:gd name="T56" fmla="*/ 4 w 124"/>
                <a:gd name="T57" fmla="*/ 7 h 126"/>
                <a:gd name="T58" fmla="*/ 5 w 124"/>
                <a:gd name="T59" fmla="*/ 7 h 126"/>
                <a:gd name="T60" fmla="*/ 6 w 124"/>
                <a:gd name="T61" fmla="*/ 6 h 126"/>
                <a:gd name="T62" fmla="*/ 7 w 124"/>
                <a:gd name="T63" fmla="*/ 5 h 126"/>
                <a:gd name="T64" fmla="*/ 7 w 124"/>
                <a:gd name="T65" fmla="*/ 4 h 1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126"/>
                <a:gd name="T101" fmla="*/ 124 w 124"/>
                <a:gd name="T102" fmla="*/ 126 h 1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126">
                  <a:moveTo>
                    <a:pt x="124" y="63"/>
                  </a:moveTo>
                  <a:lnTo>
                    <a:pt x="123" y="50"/>
                  </a:lnTo>
                  <a:lnTo>
                    <a:pt x="119" y="39"/>
                  </a:lnTo>
                  <a:lnTo>
                    <a:pt x="114" y="27"/>
                  </a:lnTo>
                  <a:lnTo>
                    <a:pt x="106" y="18"/>
                  </a:lnTo>
                  <a:lnTo>
                    <a:pt x="97" y="10"/>
                  </a:lnTo>
                  <a:lnTo>
                    <a:pt x="86" y="4"/>
                  </a:lnTo>
                  <a:lnTo>
                    <a:pt x="74" y="1"/>
                  </a:lnTo>
                  <a:lnTo>
                    <a:pt x="62" y="0"/>
                  </a:lnTo>
                  <a:lnTo>
                    <a:pt x="50" y="1"/>
                  </a:lnTo>
                  <a:lnTo>
                    <a:pt x="39" y="4"/>
                  </a:lnTo>
                  <a:lnTo>
                    <a:pt x="27" y="10"/>
                  </a:lnTo>
                  <a:lnTo>
                    <a:pt x="18" y="18"/>
                  </a:lnTo>
                  <a:lnTo>
                    <a:pt x="11" y="27"/>
                  </a:lnTo>
                  <a:lnTo>
                    <a:pt x="5" y="39"/>
                  </a:lnTo>
                  <a:lnTo>
                    <a:pt x="2" y="50"/>
                  </a:lnTo>
                  <a:lnTo>
                    <a:pt x="0" y="63"/>
                  </a:lnTo>
                  <a:lnTo>
                    <a:pt x="2" y="75"/>
                  </a:lnTo>
                  <a:lnTo>
                    <a:pt x="5" y="87"/>
                  </a:lnTo>
                  <a:lnTo>
                    <a:pt x="11" y="98"/>
                  </a:lnTo>
                  <a:lnTo>
                    <a:pt x="18" y="107"/>
                  </a:lnTo>
                  <a:lnTo>
                    <a:pt x="27" y="115"/>
                  </a:lnTo>
                  <a:lnTo>
                    <a:pt x="39" y="121"/>
                  </a:lnTo>
                  <a:lnTo>
                    <a:pt x="50" y="125"/>
                  </a:lnTo>
                  <a:lnTo>
                    <a:pt x="62" y="126"/>
                  </a:lnTo>
                  <a:lnTo>
                    <a:pt x="74" y="125"/>
                  </a:lnTo>
                  <a:lnTo>
                    <a:pt x="86" y="121"/>
                  </a:lnTo>
                  <a:lnTo>
                    <a:pt x="97" y="115"/>
                  </a:lnTo>
                  <a:lnTo>
                    <a:pt x="106" y="107"/>
                  </a:lnTo>
                  <a:lnTo>
                    <a:pt x="114" y="98"/>
                  </a:lnTo>
                  <a:lnTo>
                    <a:pt x="119" y="87"/>
                  </a:lnTo>
                  <a:lnTo>
                    <a:pt x="123" y="75"/>
                  </a:lnTo>
                  <a:lnTo>
                    <a:pt x="124" y="63"/>
                  </a:lnTo>
                  <a:close/>
                  <a:moveTo>
                    <a:pt x="108" y="63"/>
                  </a:moveTo>
                  <a:lnTo>
                    <a:pt x="107" y="53"/>
                  </a:lnTo>
                  <a:lnTo>
                    <a:pt x="105" y="44"/>
                  </a:lnTo>
                  <a:lnTo>
                    <a:pt x="100" y="36"/>
                  </a:lnTo>
                  <a:lnTo>
                    <a:pt x="95" y="29"/>
                  </a:lnTo>
                  <a:lnTo>
                    <a:pt x="88" y="24"/>
                  </a:lnTo>
                  <a:lnTo>
                    <a:pt x="80" y="19"/>
                  </a:lnTo>
                  <a:lnTo>
                    <a:pt x="71" y="17"/>
                  </a:lnTo>
                  <a:lnTo>
                    <a:pt x="62" y="16"/>
                  </a:lnTo>
                  <a:lnTo>
                    <a:pt x="53" y="17"/>
                  </a:lnTo>
                  <a:lnTo>
                    <a:pt x="44" y="19"/>
                  </a:lnTo>
                  <a:lnTo>
                    <a:pt x="36" y="24"/>
                  </a:lnTo>
                  <a:lnTo>
                    <a:pt x="30" y="29"/>
                  </a:lnTo>
                  <a:lnTo>
                    <a:pt x="24" y="36"/>
                  </a:lnTo>
                  <a:lnTo>
                    <a:pt x="19" y="44"/>
                  </a:lnTo>
                  <a:lnTo>
                    <a:pt x="17" y="53"/>
                  </a:lnTo>
                  <a:lnTo>
                    <a:pt x="16" y="63"/>
                  </a:lnTo>
                  <a:lnTo>
                    <a:pt x="17" y="72"/>
                  </a:lnTo>
                  <a:lnTo>
                    <a:pt x="19" y="81"/>
                  </a:lnTo>
                  <a:lnTo>
                    <a:pt x="24" y="89"/>
                  </a:lnTo>
                  <a:lnTo>
                    <a:pt x="30" y="96"/>
                  </a:lnTo>
                  <a:lnTo>
                    <a:pt x="36" y="102"/>
                  </a:lnTo>
                  <a:lnTo>
                    <a:pt x="44" y="106"/>
                  </a:lnTo>
                  <a:lnTo>
                    <a:pt x="53" y="108"/>
                  </a:lnTo>
                  <a:lnTo>
                    <a:pt x="62" y="110"/>
                  </a:lnTo>
                  <a:lnTo>
                    <a:pt x="71" y="108"/>
                  </a:lnTo>
                  <a:lnTo>
                    <a:pt x="80" y="106"/>
                  </a:lnTo>
                  <a:lnTo>
                    <a:pt x="88" y="102"/>
                  </a:lnTo>
                  <a:lnTo>
                    <a:pt x="95" y="96"/>
                  </a:lnTo>
                  <a:lnTo>
                    <a:pt x="100" y="89"/>
                  </a:lnTo>
                  <a:lnTo>
                    <a:pt x="105" y="81"/>
                  </a:lnTo>
                  <a:lnTo>
                    <a:pt x="107" y="72"/>
                  </a:lnTo>
                  <a:lnTo>
                    <a:pt x="108" y="63"/>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0" name="Freeform 87"/>
            <p:cNvSpPr>
              <a:spLocks noEditPoints="1"/>
            </p:cNvSpPr>
            <p:nvPr/>
          </p:nvSpPr>
          <p:spPr bwMode="auto">
            <a:xfrm>
              <a:off x="2636" y="3578"/>
              <a:ext cx="23" cy="24"/>
            </a:xfrm>
            <a:custGeom>
              <a:avLst/>
              <a:gdLst>
                <a:gd name="T0" fmla="*/ 6 w 92"/>
                <a:gd name="T1" fmla="*/ 3 h 94"/>
                <a:gd name="T2" fmla="*/ 6 w 92"/>
                <a:gd name="T3" fmla="*/ 2 h 94"/>
                <a:gd name="T4" fmla="*/ 6 w 92"/>
                <a:gd name="T5" fmla="*/ 2 h 94"/>
                <a:gd name="T6" fmla="*/ 5 w 92"/>
                <a:gd name="T7" fmla="*/ 1 h 94"/>
                <a:gd name="T8" fmla="*/ 5 w 92"/>
                <a:gd name="T9" fmla="*/ 1 h 94"/>
                <a:gd name="T10" fmla="*/ 5 w 92"/>
                <a:gd name="T11" fmla="*/ 1 h 94"/>
                <a:gd name="T12" fmla="*/ 4 w 92"/>
                <a:gd name="T13" fmla="*/ 0 h 94"/>
                <a:gd name="T14" fmla="*/ 3 w 92"/>
                <a:gd name="T15" fmla="*/ 0 h 94"/>
                <a:gd name="T16" fmla="*/ 3 w 92"/>
                <a:gd name="T17" fmla="*/ 0 h 94"/>
                <a:gd name="T18" fmla="*/ 2 w 92"/>
                <a:gd name="T19" fmla="*/ 0 h 94"/>
                <a:gd name="T20" fmla="*/ 2 w 92"/>
                <a:gd name="T21" fmla="*/ 0 h 94"/>
                <a:gd name="T22" fmla="*/ 1 w 92"/>
                <a:gd name="T23" fmla="*/ 1 h 94"/>
                <a:gd name="T24" fmla="*/ 1 w 92"/>
                <a:gd name="T25" fmla="*/ 1 h 94"/>
                <a:gd name="T26" fmla="*/ 1 w 92"/>
                <a:gd name="T27" fmla="*/ 1 h 94"/>
                <a:gd name="T28" fmla="*/ 0 w 92"/>
                <a:gd name="T29" fmla="*/ 2 h 94"/>
                <a:gd name="T30" fmla="*/ 0 w 92"/>
                <a:gd name="T31" fmla="*/ 2 h 94"/>
                <a:gd name="T32" fmla="*/ 0 w 92"/>
                <a:gd name="T33" fmla="*/ 3 h 94"/>
                <a:gd name="T34" fmla="*/ 0 w 92"/>
                <a:gd name="T35" fmla="*/ 4 h 94"/>
                <a:gd name="T36" fmla="*/ 0 w 92"/>
                <a:gd name="T37" fmla="*/ 4 h 94"/>
                <a:gd name="T38" fmla="*/ 1 w 92"/>
                <a:gd name="T39" fmla="*/ 5 h 94"/>
                <a:gd name="T40" fmla="*/ 1 w 92"/>
                <a:gd name="T41" fmla="*/ 5 h 94"/>
                <a:gd name="T42" fmla="*/ 1 w 92"/>
                <a:gd name="T43" fmla="*/ 6 h 94"/>
                <a:gd name="T44" fmla="*/ 2 w 92"/>
                <a:gd name="T45" fmla="*/ 6 h 94"/>
                <a:gd name="T46" fmla="*/ 2 w 92"/>
                <a:gd name="T47" fmla="*/ 6 h 94"/>
                <a:gd name="T48" fmla="*/ 3 w 92"/>
                <a:gd name="T49" fmla="*/ 6 h 94"/>
                <a:gd name="T50" fmla="*/ 3 w 92"/>
                <a:gd name="T51" fmla="*/ 6 h 94"/>
                <a:gd name="T52" fmla="*/ 4 w 92"/>
                <a:gd name="T53" fmla="*/ 6 h 94"/>
                <a:gd name="T54" fmla="*/ 5 w 92"/>
                <a:gd name="T55" fmla="*/ 6 h 94"/>
                <a:gd name="T56" fmla="*/ 5 w 92"/>
                <a:gd name="T57" fmla="*/ 5 h 94"/>
                <a:gd name="T58" fmla="*/ 5 w 92"/>
                <a:gd name="T59" fmla="*/ 5 h 94"/>
                <a:gd name="T60" fmla="*/ 6 w 92"/>
                <a:gd name="T61" fmla="*/ 4 h 94"/>
                <a:gd name="T62" fmla="*/ 6 w 92"/>
                <a:gd name="T63" fmla="*/ 4 h 94"/>
                <a:gd name="T64" fmla="*/ 6 w 92"/>
                <a:gd name="T65" fmla="*/ 3 h 94"/>
                <a:gd name="T66" fmla="*/ 5 w 92"/>
                <a:gd name="T67" fmla="*/ 3 h 94"/>
                <a:gd name="T68" fmla="*/ 5 w 92"/>
                <a:gd name="T69" fmla="*/ 2 h 94"/>
                <a:gd name="T70" fmla="*/ 4 w 92"/>
                <a:gd name="T71" fmla="*/ 2 h 94"/>
                <a:gd name="T72" fmla="*/ 3 w 92"/>
                <a:gd name="T73" fmla="*/ 1 h 94"/>
                <a:gd name="T74" fmla="*/ 3 w 92"/>
                <a:gd name="T75" fmla="*/ 1 h 94"/>
                <a:gd name="T76" fmla="*/ 2 w 92"/>
                <a:gd name="T77" fmla="*/ 1 h 94"/>
                <a:gd name="T78" fmla="*/ 1 w 92"/>
                <a:gd name="T79" fmla="*/ 2 h 94"/>
                <a:gd name="T80" fmla="*/ 1 w 92"/>
                <a:gd name="T81" fmla="*/ 2 h 94"/>
                <a:gd name="T82" fmla="*/ 1 w 92"/>
                <a:gd name="T83" fmla="*/ 3 h 94"/>
                <a:gd name="T84" fmla="*/ 1 w 92"/>
                <a:gd name="T85" fmla="*/ 4 h 94"/>
                <a:gd name="T86" fmla="*/ 1 w 92"/>
                <a:gd name="T87" fmla="*/ 4 h 94"/>
                <a:gd name="T88" fmla="*/ 2 w 92"/>
                <a:gd name="T89" fmla="*/ 5 h 94"/>
                <a:gd name="T90" fmla="*/ 3 w 92"/>
                <a:gd name="T91" fmla="*/ 5 h 94"/>
                <a:gd name="T92" fmla="*/ 3 w 92"/>
                <a:gd name="T93" fmla="*/ 5 h 94"/>
                <a:gd name="T94" fmla="*/ 4 w 92"/>
                <a:gd name="T95" fmla="*/ 4 h 94"/>
                <a:gd name="T96" fmla="*/ 5 w 92"/>
                <a:gd name="T97" fmla="*/ 4 h 94"/>
                <a:gd name="T98" fmla="*/ 5 w 92"/>
                <a:gd name="T99" fmla="*/ 3 h 9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2"/>
                <a:gd name="T151" fmla="*/ 0 h 94"/>
                <a:gd name="T152" fmla="*/ 92 w 92"/>
                <a:gd name="T153" fmla="*/ 94 h 9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2" h="94">
                  <a:moveTo>
                    <a:pt x="92" y="47"/>
                  </a:moveTo>
                  <a:lnTo>
                    <a:pt x="91" y="37"/>
                  </a:lnTo>
                  <a:lnTo>
                    <a:pt x="89" y="28"/>
                  </a:lnTo>
                  <a:lnTo>
                    <a:pt x="84" y="20"/>
                  </a:lnTo>
                  <a:lnTo>
                    <a:pt x="79" y="13"/>
                  </a:lnTo>
                  <a:lnTo>
                    <a:pt x="72" y="8"/>
                  </a:lnTo>
                  <a:lnTo>
                    <a:pt x="64" y="3"/>
                  </a:lnTo>
                  <a:lnTo>
                    <a:pt x="55" y="1"/>
                  </a:lnTo>
                  <a:lnTo>
                    <a:pt x="46" y="0"/>
                  </a:lnTo>
                  <a:lnTo>
                    <a:pt x="37" y="1"/>
                  </a:lnTo>
                  <a:lnTo>
                    <a:pt x="28" y="3"/>
                  </a:lnTo>
                  <a:lnTo>
                    <a:pt x="20" y="8"/>
                  </a:lnTo>
                  <a:lnTo>
                    <a:pt x="14" y="13"/>
                  </a:lnTo>
                  <a:lnTo>
                    <a:pt x="8" y="20"/>
                  </a:lnTo>
                  <a:lnTo>
                    <a:pt x="3" y="28"/>
                  </a:lnTo>
                  <a:lnTo>
                    <a:pt x="1" y="37"/>
                  </a:lnTo>
                  <a:lnTo>
                    <a:pt x="0" y="47"/>
                  </a:lnTo>
                  <a:lnTo>
                    <a:pt x="1" y="56"/>
                  </a:lnTo>
                  <a:lnTo>
                    <a:pt x="3" y="65"/>
                  </a:lnTo>
                  <a:lnTo>
                    <a:pt x="8" y="73"/>
                  </a:lnTo>
                  <a:lnTo>
                    <a:pt x="14" y="80"/>
                  </a:lnTo>
                  <a:lnTo>
                    <a:pt x="20" y="86"/>
                  </a:lnTo>
                  <a:lnTo>
                    <a:pt x="28" y="90"/>
                  </a:lnTo>
                  <a:lnTo>
                    <a:pt x="37" y="92"/>
                  </a:lnTo>
                  <a:lnTo>
                    <a:pt x="46" y="94"/>
                  </a:lnTo>
                  <a:lnTo>
                    <a:pt x="55" y="92"/>
                  </a:lnTo>
                  <a:lnTo>
                    <a:pt x="64" y="90"/>
                  </a:lnTo>
                  <a:lnTo>
                    <a:pt x="72" y="86"/>
                  </a:lnTo>
                  <a:lnTo>
                    <a:pt x="79" y="80"/>
                  </a:lnTo>
                  <a:lnTo>
                    <a:pt x="84" y="73"/>
                  </a:lnTo>
                  <a:lnTo>
                    <a:pt x="89" y="65"/>
                  </a:lnTo>
                  <a:lnTo>
                    <a:pt x="91" y="56"/>
                  </a:lnTo>
                  <a:lnTo>
                    <a:pt x="92" y="47"/>
                  </a:lnTo>
                  <a:close/>
                  <a:moveTo>
                    <a:pt x="76" y="47"/>
                  </a:moveTo>
                  <a:lnTo>
                    <a:pt x="74" y="35"/>
                  </a:lnTo>
                  <a:lnTo>
                    <a:pt x="67" y="25"/>
                  </a:lnTo>
                  <a:lnTo>
                    <a:pt x="57" y="18"/>
                  </a:lnTo>
                  <a:lnTo>
                    <a:pt x="46" y="16"/>
                  </a:lnTo>
                  <a:lnTo>
                    <a:pt x="35" y="18"/>
                  </a:lnTo>
                  <a:lnTo>
                    <a:pt x="25" y="25"/>
                  </a:lnTo>
                  <a:lnTo>
                    <a:pt x="18" y="35"/>
                  </a:lnTo>
                  <a:lnTo>
                    <a:pt x="16" y="47"/>
                  </a:lnTo>
                  <a:lnTo>
                    <a:pt x="18" y="58"/>
                  </a:lnTo>
                  <a:lnTo>
                    <a:pt x="25" y="68"/>
                  </a:lnTo>
                  <a:lnTo>
                    <a:pt x="35" y="75"/>
                  </a:lnTo>
                  <a:lnTo>
                    <a:pt x="46" y="78"/>
                  </a:lnTo>
                  <a:lnTo>
                    <a:pt x="57" y="75"/>
                  </a:lnTo>
                  <a:lnTo>
                    <a:pt x="67" y="68"/>
                  </a:lnTo>
                  <a:lnTo>
                    <a:pt x="74" y="58"/>
                  </a:lnTo>
                  <a:lnTo>
                    <a:pt x="76" y="4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1" name="Freeform 88"/>
            <p:cNvSpPr>
              <a:spLocks noEditPoints="1"/>
            </p:cNvSpPr>
            <p:nvPr/>
          </p:nvSpPr>
          <p:spPr bwMode="auto">
            <a:xfrm>
              <a:off x="2640" y="3582"/>
              <a:ext cx="15" cy="16"/>
            </a:xfrm>
            <a:custGeom>
              <a:avLst/>
              <a:gdLst>
                <a:gd name="T0" fmla="*/ 4 w 60"/>
                <a:gd name="T1" fmla="*/ 2 h 62"/>
                <a:gd name="T2" fmla="*/ 4 w 60"/>
                <a:gd name="T3" fmla="*/ 1 h 62"/>
                <a:gd name="T4" fmla="*/ 3 w 60"/>
                <a:gd name="T5" fmla="*/ 1 h 62"/>
                <a:gd name="T6" fmla="*/ 3 w 60"/>
                <a:gd name="T7" fmla="*/ 0 h 62"/>
                <a:gd name="T8" fmla="*/ 2 w 60"/>
                <a:gd name="T9" fmla="*/ 0 h 62"/>
                <a:gd name="T10" fmla="*/ 1 w 60"/>
                <a:gd name="T11" fmla="*/ 0 h 62"/>
                <a:gd name="T12" fmla="*/ 1 w 60"/>
                <a:gd name="T13" fmla="*/ 1 h 62"/>
                <a:gd name="T14" fmla="*/ 0 w 60"/>
                <a:gd name="T15" fmla="*/ 1 h 62"/>
                <a:gd name="T16" fmla="*/ 0 w 60"/>
                <a:gd name="T17" fmla="*/ 2 h 62"/>
                <a:gd name="T18" fmla="*/ 0 w 60"/>
                <a:gd name="T19" fmla="*/ 3 h 62"/>
                <a:gd name="T20" fmla="*/ 1 w 60"/>
                <a:gd name="T21" fmla="*/ 3 h 62"/>
                <a:gd name="T22" fmla="*/ 1 w 60"/>
                <a:gd name="T23" fmla="*/ 4 h 62"/>
                <a:gd name="T24" fmla="*/ 2 w 60"/>
                <a:gd name="T25" fmla="*/ 4 h 62"/>
                <a:gd name="T26" fmla="*/ 3 w 60"/>
                <a:gd name="T27" fmla="*/ 4 h 62"/>
                <a:gd name="T28" fmla="*/ 3 w 60"/>
                <a:gd name="T29" fmla="*/ 3 h 62"/>
                <a:gd name="T30" fmla="*/ 4 w 60"/>
                <a:gd name="T31" fmla="*/ 3 h 62"/>
                <a:gd name="T32" fmla="*/ 4 w 60"/>
                <a:gd name="T33" fmla="*/ 2 h 62"/>
                <a:gd name="T34" fmla="*/ 3 w 60"/>
                <a:gd name="T35" fmla="*/ 2 h 62"/>
                <a:gd name="T36" fmla="*/ 3 w 60"/>
                <a:gd name="T37" fmla="*/ 2 h 62"/>
                <a:gd name="T38" fmla="*/ 3 w 60"/>
                <a:gd name="T39" fmla="*/ 1 h 62"/>
                <a:gd name="T40" fmla="*/ 2 w 60"/>
                <a:gd name="T41" fmla="*/ 1 h 62"/>
                <a:gd name="T42" fmla="*/ 2 w 60"/>
                <a:gd name="T43" fmla="*/ 1 h 62"/>
                <a:gd name="T44" fmla="*/ 2 w 60"/>
                <a:gd name="T45" fmla="*/ 1 h 62"/>
                <a:gd name="T46" fmla="*/ 1 w 60"/>
                <a:gd name="T47" fmla="*/ 1 h 62"/>
                <a:gd name="T48" fmla="*/ 1 w 60"/>
                <a:gd name="T49" fmla="*/ 2 h 62"/>
                <a:gd name="T50" fmla="*/ 1 w 60"/>
                <a:gd name="T51" fmla="*/ 2 h 62"/>
                <a:gd name="T52" fmla="*/ 1 w 60"/>
                <a:gd name="T53" fmla="*/ 2 h 62"/>
                <a:gd name="T54" fmla="*/ 1 w 60"/>
                <a:gd name="T55" fmla="*/ 3 h 62"/>
                <a:gd name="T56" fmla="*/ 2 w 60"/>
                <a:gd name="T57" fmla="*/ 3 h 62"/>
                <a:gd name="T58" fmla="*/ 2 w 60"/>
                <a:gd name="T59" fmla="*/ 3 h 62"/>
                <a:gd name="T60" fmla="*/ 2 w 60"/>
                <a:gd name="T61" fmla="*/ 3 h 62"/>
                <a:gd name="T62" fmla="*/ 3 w 60"/>
                <a:gd name="T63" fmla="*/ 3 h 62"/>
                <a:gd name="T64" fmla="*/ 3 w 60"/>
                <a:gd name="T65" fmla="*/ 2 h 62"/>
                <a:gd name="T66" fmla="*/ 3 w 60"/>
                <a:gd name="T67" fmla="*/ 2 h 6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0"/>
                <a:gd name="T103" fmla="*/ 0 h 62"/>
                <a:gd name="T104" fmla="*/ 60 w 60"/>
                <a:gd name="T105" fmla="*/ 62 h 6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0" h="62">
                  <a:moveTo>
                    <a:pt x="60" y="31"/>
                  </a:moveTo>
                  <a:lnTo>
                    <a:pt x="58" y="19"/>
                  </a:lnTo>
                  <a:lnTo>
                    <a:pt x="51" y="9"/>
                  </a:lnTo>
                  <a:lnTo>
                    <a:pt x="41" y="2"/>
                  </a:lnTo>
                  <a:lnTo>
                    <a:pt x="30" y="0"/>
                  </a:lnTo>
                  <a:lnTo>
                    <a:pt x="19" y="2"/>
                  </a:lnTo>
                  <a:lnTo>
                    <a:pt x="9" y="9"/>
                  </a:lnTo>
                  <a:lnTo>
                    <a:pt x="2" y="19"/>
                  </a:lnTo>
                  <a:lnTo>
                    <a:pt x="0" y="31"/>
                  </a:lnTo>
                  <a:lnTo>
                    <a:pt x="2" y="42"/>
                  </a:lnTo>
                  <a:lnTo>
                    <a:pt x="9" y="52"/>
                  </a:lnTo>
                  <a:lnTo>
                    <a:pt x="19" y="59"/>
                  </a:lnTo>
                  <a:lnTo>
                    <a:pt x="30" y="62"/>
                  </a:lnTo>
                  <a:lnTo>
                    <a:pt x="41" y="59"/>
                  </a:lnTo>
                  <a:lnTo>
                    <a:pt x="51" y="52"/>
                  </a:lnTo>
                  <a:lnTo>
                    <a:pt x="58" y="42"/>
                  </a:lnTo>
                  <a:lnTo>
                    <a:pt x="60" y="31"/>
                  </a:lnTo>
                  <a:close/>
                  <a:moveTo>
                    <a:pt x="45" y="31"/>
                  </a:moveTo>
                  <a:lnTo>
                    <a:pt x="44" y="25"/>
                  </a:lnTo>
                  <a:lnTo>
                    <a:pt x="40" y="20"/>
                  </a:lnTo>
                  <a:lnTo>
                    <a:pt x="36" y="17"/>
                  </a:lnTo>
                  <a:lnTo>
                    <a:pt x="30" y="16"/>
                  </a:lnTo>
                  <a:lnTo>
                    <a:pt x="25" y="17"/>
                  </a:lnTo>
                  <a:lnTo>
                    <a:pt x="20" y="20"/>
                  </a:lnTo>
                  <a:lnTo>
                    <a:pt x="17" y="25"/>
                  </a:lnTo>
                  <a:lnTo>
                    <a:pt x="16" y="31"/>
                  </a:lnTo>
                  <a:lnTo>
                    <a:pt x="17" y="36"/>
                  </a:lnTo>
                  <a:lnTo>
                    <a:pt x="20" y="41"/>
                  </a:lnTo>
                  <a:lnTo>
                    <a:pt x="25" y="44"/>
                  </a:lnTo>
                  <a:lnTo>
                    <a:pt x="30" y="46"/>
                  </a:lnTo>
                  <a:lnTo>
                    <a:pt x="36" y="44"/>
                  </a:lnTo>
                  <a:lnTo>
                    <a:pt x="40" y="41"/>
                  </a:lnTo>
                  <a:lnTo>
                    <a:pt x="44" y="36"/>
                  </a:lnTo>
                  <a:lnTo>
                    <a:pt x="45" y="31"/>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2" name="Freeform 89"/>
            <p:cNvSpPr>
              <a:spLocks/>
            </p:cNvSpPr>
            <p:nvPr/>
          </p:nvSpPr>
          <p:spPr bwMode="auto">
            <a:xfrm>
              <a:off x="2644" y="3586"/>
              <a:ext cx="7" cy="8"/>
            </a:xfrm>
            <a:custGeom>
              <a:avLst/>
              <a:gdLst>
                <a:gd name="T0" fmla="*/ 2 w 29"/>
                <a:gd name="T1" fmla="*/ 1 h 30"/>
                <a:gd name="T2" fmla="*/ 2 w 29"/>
                <a:gd name="T3" fmla="*/ 1 h 30"/>
                <a:gd name="T4" fmla="*/ 1 w 29"/>
                <a:gd name="T5" fmla="*/ 0 h 30"/>
                <a:gd name="T6" fmla="*/ 1 w 29"/>
                <a:gd name="T7" fmla="*/ 0 h 30"/>
                <a:gd name="T8" fmla="*/ 1 w 29"/>
                <a:gd name="T9" fmla="*/ 0 h 30"/>
                <a:gd name="T10" fmla="*/ 0 w 29"/>
                <a:gd name="T11" fmla="*/ 0 h 30"/>
                <a:gd name="T12" fmla="*/ 0 w 29"/>
                <a:gd name="T13" fmla="*/ 0 h 30"/>
                <a:gd name="T14" fmla="*/ 0 w 29"/>
                <a:gd name="T15" fmla="*/ 1 h 30"/>
                <a:gd name="T16" fmla="*/ 0 w 29"/>
                <a:gd name="T17" fmla="*/ 1 h 30"/>
                <a:gd name="T18" fmla="*/ 0 w 29"/>
                <a:gd name="T19" fmla="*/ 1 h 30"/>
                <a:gd name="T20" fmla="*/ 0 w 29"/>
                <a:gd name="T21" fmla="*/ 2 h 30"/>
                <a:gd name="T22" fmla="*/ 0 w 29"/>
                <a:gd name="T23" fmla="*/ 2 h 30"/>
                <a:gd name="T24" fmla="*/ 1 w 29"/>
                <a:gd name="T25" fmla="*/ 2 h 30"/>
                <a:gd name="T26" fmla="*/ 1 w 29"/>
                <a:gd name="T27" fmla="*/ 2 h 30"/>
                <a:gd name="T28" fmla="*/ 1 w 29"/>
                <a:gd name="T29" fmla="*/ 2 h 30"/>
                <a:gd name="T30" fmla="*/ 2 w 29"/>
                <a:gd name="T31" fmla="*/ 1 h 30"/>
                <a:gd name="T32" fmla="*/ 2 w 29"/>
                <a:gd name="T33" fmla="*/ 1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30"/>
                <a:gd name="T53" fmla="*/ 29 w 29"/>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30">
                  <a:moveTo>
                    <a:pt x="29" y="15"/>
                  </a:moveTo>
                  <a:lnTo>
                    <a:pt x="28" y="9"/>
                  </a:lnTo>
                  <a:lnTo>
                    <a:pt x="24" y="4"/>
                  </a:lnTo>
                  <a:lnTo>
                    <a:pt x="20" y="1"/>
                  </a:lnTo>
                  <a:lnTo>
                    <a:pt x="14" y="0"/>
                  </a:lnTo>
                  <a:lnTo>
                    <a:pt x="9" y="1"/>
                  </a:lnTo>
                  <a:lnTo>
                    <a:pt x="4" y="4"/>
                  </a:lnTo>
                  <a:lnTo>
                    <a:pt x="1" y="9"/>
                  </a:lnTo>
                  <a:lnTo>
                    <a:pt x="0" y="15"/>
                  </a:lnTo>
                  <a:lnTo>
                    <a:pt x="1" y="20"/>
                  </a:lnTo>
                  <a:lnTo>
                    <a:pt x="4" y="25"/>
                  </a:lnTo>
                  <a:lnTo>
                    <a:pt x="9" y="28"/>
                  </a:lnTo>
                  <a:lnTo>
                    <a:pt x="14" y="30"/>
                  </a:lnTo>
                  <a:lnTo>
                    <a:pt x="20" y="28"/>
                  </a:lnTo>
                  <a:lnTo>
                    <a:pt x="24" y="25"/>
                  </a:lnTo>
                  <a:lnTo>
                    <a:pt x="28" y="20"/>
                  </a:lnTo>
                  <a:lnTo>
                    <a:pt x="29" y="15"/>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3" name="Freeform 90"/>
            <p:cNvSpPr>
              <a:spLocks/>
            </p:cNvSpPr>
            <p:nvPr/>
          </p:nvSpPr>
          <p:spPr bwMode="auto">
            <a:xfrm>
              <a:off x="2607" y="3549"/>
              <a:ext cx="99" cy="93"/>
            </a:xfrm>
            <a:custGeom>
              <a:avLst/>
              <a:gdLst>
                <a:gd name="T0" fmla="*/ 3 w 393"/>
                <a:gd name="T1" fmla="*/ 1 h 372"/>
                <a:gd name="T2" fmla="*/ 4 w 393"/>
                <a:gd name="T3" fmla="*/ 1 h 372"/>
                <a:gd name="T4" fmla="*/ 5 w 393"/>
                <a:gd name="T5" fmla="*/ 0 h 372"/>
                <a:gd name="T6" fmla="*/ 6 w 393"/>
                <a:gd name="T7" fmla="*/ 0 h 372"/>
                <a:gd name="T8" fmla="*/ 8 w 393"/>
                <a:gd name="T9" fmla="*/ 0 h 372"/>
                <a:gd name="T10" fmla="*/ 9 w 393"/>
                <a:gd name="T11" fmla="*/ 0 h 372"/>
                <a:gd name="T12" fmla="*/ 11 w 393"/>
                <a:gd name="T13" fmla="*/ 0 h 372"/>
                <a:gd name="T14" fmla="*/ 13 w 393"/>
                <a:gd name="T15" fmla="*/ 0 h 372"/>
                <a:gd name="T16" fmla="*/ 15 w 393"/>
                <a:gd name="T17" fmla="*/ 1 h 372"/>
                <a:gd name="T18" fmla="*/ 16 w 393"/>
                <a:gd name="T19" fmla="*/ 1 h 372"/>
                <a:gd name="T20" fmla="*/ 18 w 393"/>
                <a:gd name="T21" fmla="*/ 2 h 372"/>
                <a:gd name="T22" fmla="*/ 20 w 393"/>
                <a:gd name="T23" fmla="*/ 3 h 372"/>
                <a:gd name="T24" fmla="*/ 21 w 393"/>
                <a:gd name="T25" fmla="*/ 3 h 372"/>
                <a:gd name="T26" fmla="*/ 22 w 393"/>
                <a:gd name="T27" fmla="*/ 3 h 372"/>
                <a:gd name="T28" fmla="*/ 23 w 393"/>
                <a:gd name="T29" fmla="*/ 5 h 372"/>
                <a:gd name="T30" fmla="*/ 24 w 393"/>
                <a:gd name="T31" fmla="*/ 5 h 372"/>
                <a:gd name="T32" fmla="*/ 24 w 393"/>
                <a:gd name="T33" fmla="*/ 6 h 372"/>
                <a:gd name="T34" fmla="*/ 25 w 393"/>
                <a:gd name="T35" fmla="*/ 7 h 372"/>
                <a:gd name="T36" fmla="*/ 25 w 393"/>
                <a:gd name="T37" fmla="*/ 8 h 372"/>
                <a:gd name="T38" fmla="*/ 25 w 393"/>
                <a:gd name="T39" fmla="*/ 10 h 372"/>
                <a:gd name="T40" fmla="*/ 25 w 393"/>
                <a:gd name="T41" fmla="*/ 11 h 372"/>
                <a:gd name="T42" fmla="*/ 24 w 393"/>
                <a:gd name="T43" fmla="*/ 12 h 372"/>
                <a:gd name="T44" fmla="*/ 24 w 393"/>
                <a:gd name="T45" fmla="*/ 13 h 372"/>
                <a:gd name="T46" fmla="*/ 24 w 393"/>
                <a:gd name="T47" fmla="*/ 14 h 372"/>
                <a:gd name="T48" fmla="*/ 24 w 393"/>
                <a:gd name="T49" fmla="*/ 15 h 372"/>
                <a:gd name="T50" fmla="*/ 23 w 393"/>
                <a:gd name="T51" fmla="*/ 16 h 372"/>
                <a:gd name="T52" fmla="*/ 23 w 393"/>
                <a:gd name="T53" fmla="*/ 17 h 372"/>
                <a:gd name="T54" fmla="*/ 23 w 393"/>
                <a:gd name="T55" fmla="*/ 18 h 372"/>
                <a:gd name="T56" fmla="*/ 22 w 393"/>
                <a:gd name="T57" fmla="*/ 19 h 372"/>
                <a:gd name="T58" fmla="*/ 22 w 393"/>
                <a:gd name="T59" fmla="*/ 19 h 372"/>
                <a:gd name="T60" fmla="*/ 21 w 393"/>
                <a:gd name="T61" fmla="*/ 20 h 372"/>
                <a:gd name="T62" fmla="*/ 21 w 393"/>
                <a:gd name="T63" fmla="*/ 21 h 372"/>
                <a:gd name="T64" fmla="*/ 20 w 393"/>
                <a:gd name="T65" fmla="*/ 22 h 372"/>
                <a:gd name="T66" fmla="*/ 19 w 393"/>
                <a:gd name="T67" fmla="*/ 23 h 372"/>
                <a:gd name="T68" fmla="*/ 18 w 393"/>
                <a:gd name="T69" fmla="*/ 23 h 372"/>
                <a:gd name="T70" fmla="*/ 17 w 393"/>
                <a:gd name="T71" fmla="*/ 23 h 372"/>
                <a:gd name="T72" fmla="*/ 15 w 393"/>
                <a:gd name="T73" fmla="*/ 23 h 372"/>
                <a:gd name="T74" fmla="*/ 14 w 393"/>
                <a:gd name="T75" fmla="*/ 23 h 372"/>
                <a:gd name="T76" fmla="*/ 13 w 393"/>
                <a:gd name="T77" fmla="*/ 23 h 372"/>
                <a:gd name="T78" fmla="*/ 12 w 393"/>
                <a:gd name="T79" fmla="*/ 23 h 372"/>
                <a:gd name="T80" fmla="*/ 11 w 393"/>
                <a:gd name="T81" fmla="*/ 23 h 372"/>
                <a:gd name="T82" fmla="*/ 10 w 393"/>
                <a:gd name="T83" fmla="*/ 23 h 372"/>
                <a:gd name="T84" fmla="*/ 9 w 393"/>
                <a:gd name="T85" fmla="*/ 22 h 372"/>
                <a:gd name="T86" fmla="*/ 7 w 393"/>
                <a:gd name="T87" fmla="*/ 22 h 372"/>
                <a:gd name="T88" fmla="*/ 6 w 393"/>
                <a:gd name="T89" fmla="*/ 21 h 372"/>
                <a:gd name="T90" fmla="*/ 6 w 393"/>
                <a:gd name="T91" fmla="*/ 21 h 372"/>
                <a:gd name="T92" fmla="*/ 5 w 393"/>
                <a:gd name="T93" fmla="*/ 20 h 372"/>
                <a:gd name="T94" fmla="*/ 4 w 393"/>
                <a:gd name="T95" fmla="*/ 19 h 372"/>
                <a:gd name="T96" fmla="*/ 3 w 393"/>
                <a:gd name="T97" fmla="*/ 18 h 372"/>
                <a:gd name="T98" fmla="*/ 3 w 393"/>
                <a:gd name="T99" fmla="*/ 17 h 372"/>
                <a:gd name="T100" fmla="*/ 2 w 393"/>
                <a:gd name="T101" fmla="*/ 16 h 372"/>
                <a:gd name="T102" fmla="*/ 1 w 393"/>
                <a:gd name="T103" fmla="*/ 14 h 372"/>
                <a:gd name="T104" fmla="*/ 1 w 393"/>
                <a:gd name="T105" fmla="*/ 13 h 372"/>
                <a:gd name="T106" fmla="*/ 1 w 393"/>
                <a:gd name="T107" fmla="*/ 11 h 372"/>
                <a:gd name="T108" fmla="*/ 0 w 393"/>
                <a:gd name="T109" fmla="*/ 10 h 372"/>
                <a:gd name="T110" fmla="*/ 0 w 393"/>
                <a:gd name="T111" fmla="*/ 8 h 372"/>
                <a:gd name="T112" fmla="*/ 0 w 393"/>
                <a:gd name="T113" fmla="*/ 7 h 372"/>
                <a:gd name="T114" fmla="*/ 0 w 393"/>
                <a:gd name="T115" fmla="*/ 6 h 372"/>
                <a:gd name="T116" fmla="*/ 0 w 393"/>
                <a:gd name="T117" fmla="*/ 4 h 372"/>
                <a:gd name="T118" fmla="*/ 1 w 393"/>
                <a:gd name="T119" fmla="*/ 3 h 372"/>
                <a:gd name="T120" fmla="*/ 1 w 393"/>
                <a:gd name="T121" fmla="*/ 2 h 372"/>
                <a:gd name="T122" fmla="*/ 2 w 393"/>
                <a:gd name="T123" fmla="*/ 1 h 37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93"/>
                <a:gd name="T187" fmla="*/ 0 h 372"/>
                <a:gd name="T188" fmla="*/ 393 w 393"/>
                <a:gd name="T189" fmla="*/ 372 h 37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93" h="372">
                  <a:moveTo>
                    <a:pt x="33" y="19"/>
                  </a:moveTo>
                  <a:lnTo>
                    <a:pt x="33" y="19"/>
                  </a:lnTo>
                  <a:lnTo>
                    <a:pt x="36" y="17"/>
                  </a:lnTo>
                  <a:lnTo>
                    <a:pt x="40" y="14"/>
                  </a:lnTo>
                  <a:lnTo>
                    <a:pt x="44" y="13"/>
                  </a:lnTo>
                  <a:lnTo>
                    <a:pt x="47" y="12"/>
                  </a:lnTo>
                  <a:lnTo>
                    <a:pt x="52" y="11"/>
                  </a:lnTo>
                  <a:lnTo>
                    <a:pt x="56" y="10"/>
                  </a:lnTo>
                  <a:lnTo>
                    <a:pt x="61" y="9"/>
                  </a:lnTo>
                  <a:lnTo>
                    <a:pt x="65" y="8"/>
                  </a:lnTo>
                  <a:lnTo>
                    <a:pt x="70" y="6"/>
                  </a:lnTo>
                  <a:lnTo>
                    <a:pt x="74" y="5"/>
                  </a:lnTo>
                  <a:lnTo>
                    <a:pt x="80" y="4"/>
                  </a:lnTo>
                  <a:lnTo>
                    <a:pt x="84" y="3"/>
                  </a:lnTo>
                  <a:lnTo>
                    <a:pt x="89" y="2"/>
                  </a:lnTo>
                  <a:lnTo>
                    <a:pt x="94" y="2"/>
                  </a:lnTo>
                  <a:lnTo>
                    <a:pt x="99" y="1"/>
                  </a:lnTo>
                  <a:lnTo>
                    <a:pt x="104" y="1"/>
                  </a:lnTo>
                  <a:lnTo>
                    <a:pt x="110" y="0"/>
                  </a:lnTo>
                  <a:lnTo>
                    <a:pt x="116" y="0"/>
                  </a:lnTo>
                  <a:lnTo>
                    <a:pt x="121" y="0"/>
                  </a:lnTo>
                  <a:lnTo>
                    <a:pt x="127" y="0"/>
                  </a:lnTo>
                  <a:lnTo>
                    <a:pt x="134" y="0"/>
                  </a:lnTo>
                  <a:lnTo>
                    <a:pt x="140" y="0"/>
                  </a:lnTo>
                  <a:lnTo>
                    <a:pt x="147" y="0"/>
                  </a:lnTo>
                  <a:lnTo>
                    <a:pt x="154" y="1"/>
                  </a:lnTo>
                  <a:lnTo>
                    <a:pt x="161" y="1"/>
                  </a:lnTo>
                  <a:lnTo>
                    <a:pt x="167" y="2"/>
                  </a:lnTo>
                  <a:lnTo>
                    <a:pt x="174" y="3"/>
                  </a:lnTo>
                  <a:lnTo>
                    <a:pt x="181" y="3"/>
                  </a:lnTo>
                  <a:lnTo>
                    <a:pt x="187" y="4"/>
                  </a:lnTo>
                  <a:lnTo>
                    <a:pt x="195" y="5"/>
                  </a:lnTo>
                  <a:lnTo>
                    <a:pt x="202" y="6"/>
                  </a:lnTo>
                  <a:lnTo>
                    <a:pt x="209" y="8"/>
                  </a:lnTo>
                  <a:lnTo>
                    <a:pt x="216" y="9"/>
                  </a:lnTo>
                  <a:lnTo>
                    <a:pt x="223" y="11"/>
                  </a:lnTo>
                  <a:lnTo>
                    <a:pt x="230" y="12"/>
                  </a:lnTo>
                  <a:lnTo>
                    <a:pt x="237" y="14"/>
                  </a:lnTo>
                  <a:lnTo>
                    <a:pt x="245" y="17"/>
                  </a:lnTo>
                  <a:lnTo>
                    <a:pt x="253" y="19"/>
                  </a:lnTo>
                  <a:lnTo>
                    <a:pt x="259" y="21"/>
                  </a:lnTo>
                  <a:lnTo>
                    <a:pt x="267" y="24"/>
                  </a:lnTo>
                  <a:lnTo>
                    <a:pt x="273" y="26"/>
                  </a:lnTo>
                  <a:lnTo>
                    <a:pt x="279" y="28"/>
                  </a:lnTo>
                  <a:lnTo>
                    <a:pt x="285" y="31"/>
                  </a:lnTo>
                  <a:lnTo>
                    <a:pt x="292" y="33"/>
                  </a:lnTo>
                  <a:lnTo>
                    <a:pt x="297" y="35"/>
                  </a:lnTo>
                  <a:lnTo>
                    <a:pt x="303" y="37"/>
                  </a:lnTo>
                  <a:lnTo>
                    <a:pt x="310" y="41"/>
                  </a:lnTo>
                  <a:lnTo>
                    <a:pt x="315" y="43"/>
                  </a:lnTo>
                  <a:lnTo>
                    <a:pt x="320" y="45"/>
                  </a:lnTo>
                  <a:lnTo>
                    <a:pt x="326" y="47"/>
                  </a:lnTo>
                  <a:lnTo>
                    <a:pt x="330" y="49"/>
                  </a:lnTo>
                  <a:lnTo>
                    <a:pt x="334" y="51"/>
                  </a:lnTo>
                  <a:lnTo>
                    <a:pt x="339" y="53"/>
                  </a:lnTo>
                  <a:lnTo>
                    <a:pt x="343" y="56"/>
                  </a:lnTo>
                  <a:lnTo>
                    <a:pt x="347" y="58"/>
                  </a:lnTo>
                  <a:lnTo>
                    <a:pt x="351" y="60"/>
                  </a:lnTo>
                  <a:lnTo>
                    <a:pt x="355" y="63"/>
                  </a:lnTo>
                  <a:lnTo>
                    <a:pt x="359" y="66"/>
                  </a:lnTo>
                  <a:lnTo>
                    <a:pt x="363" y="70"/>
                  </a:lnTo>
                  <a:lnTo>
                    <a:pt x="366" y="73"/>
                  </a:lnTo>
                  <a:lnTo>
                    <a:pt x="369" y="76"/>
                  </a:lnTo>
                  <a:lnTo>
                    <a:pt x="373" y="80"/>
                  </a:lnTo>
                  <a:lnTo>
                    <a:pt x="376" y="83"/>
                  </a:lnTo>
                  <a:lnTo>
                    <a:pt x="378" y="87"/>
                  </a:lnTo>
                  <a:lnTo>
                    <a:pt x="382" y="90"/>
                  </a:lnTo>
                  <a:lnTo>
                    <a:pt x="384" y="94"/>
                  </a:lnTo>
                  <a:lnTo>
                    <a:pt x="387" y="97"/>
                  </a:lnTo>
                  <a:lnTo>
                    <a:pt x="388" y="102"/>
                  </a:lnTo>
                  <a:lnTo>
                    <a:pt x="389" y="106"/>
                  </a:lnTo>
                  <a:lnTo>
                    <a:pt x="391" y="110"/>
                  </a:lnTo>
                  <a:lnTo>
                    <a:pt x="391" y="114"/>
                  </a:lnTo>
                  <a:lnTo>
                    <a:pt x="392" y="119"/>
                  </a:lnTo>
                  <a:lnTo>
                    <a:pt x="392" y="123"/>
                  </a:lnTo>
                  <a:lnTo>
                    <a:pt x="393" y="127"/>
                  </a:lnTo>
                  <a:lnTo>
                    <a:pt x="393" y="131"/>
                  </a:lnTo>
                  <a:lnTo>
                    <a:pt x="393" y="136"/>
                  </a:lnTo>
                  <a:lnTo>
                    <a:pt x="393" y="141"/>
                  </a:lnTo>
                  <a:lnTo>
                    <a:pt x="393" y="146"/>
                  </a:lnTo>
                  <a:lnTo>
                    <a:pt x="392" y="151"/>
                  </a:lnTo>
                  <a:lnTo>
                    <a:pt x="392" y="157"/>
                  </a:lnTo>
                  <a:lnTo>
                    <a:pt x="391" y="161"/>
                  </a:lnTo>
                  <a:lnTo>
                    <a:pt x="391" y="166"/>
                  </a:lnTo>
                  <a:lnTo>
                    <a:pt x="391" y="170"/>
                  </a:lnTo>
                  <a:lnTo>
                    <a:pt x="389" y="174"/>
                  </a:lnTo>
                  <a:lnTo>
                    <a:pt x="389" y="179"/>
                  </a:lnTo>
                  <a:lnTo>
                    <a:pt x="388" y="183"/>
                  </a:lnTo>
                  <a:lnTo>
                    <a:pt x="387" y="188"/>
                  </a:lnTo>
                  <a:lnTo>
                    <a:pt x="386" y="191"/>
                  </a:lnTo>
                  <a:lnTo>
                    <a:pt x="385" y="196"/>
                  </a:lnTo>
                  <a:lnTo>
                    <a:pt x="385" y="199"/>
                  </a:lnTo>
                  <a:lnTo>
                    <a:pt x="384" y="204"/>
                  </a:lnTo>
                  <a:lnTo>
                    <a:pt x="383" y="207"/>
                  </a:lnTo>
                  <a:lnTo>
                    <a:pt x="382" y="212"/>
                  </a:lnTo>
                  <a:lnTo>
                    <a:pt x="381" y="215"/>
                  </a:lnTo>
                  <a:lnTo>
                    <a:pt x="378" y="220"/>
                  </a:lnTo>
                  <a:lnTo>
                    <a:pt x="377" y="224"/>
                  </a:lnTo>
                  <a:lnTo>
                    <a:pt x="376" y="228"/>
                  </a:lnTo>
                  <a:lnTo>
                    <a:pt x="375" y="231"/>
                  </a:lnTo>
                  <a:lnTo>
                    <a:pt x="374" y="236"/>
                  </a:lnTo>
                  <a:lnTo>
                    <a:pt x="373" y="239"/>
                  </a:lnTo>
                  <a:lnTo>
                    <a:pt x="372" y="244"/>
                  </a:lnTo>
                  <a:lnTo>
                    <a:pt x="370" y="248"/>
                  </a:lnTo>
                  <a:lnTo>
                    <a:pt x="368" y="253"/>
                  </a:lnTo>
                  <a:lnTo>
                    <a:pt x="367" y="258"/>
                  </a:lnTo>
                  <a:lnTo>
                    <a:pt x="366" y="261"/>
                  </a:lnTo>
                  <a:lnTo>
                    <a:pt x="365" y="265"/>
                  </a:lnTo>
                  <a:lnTo>
                    <a:pt x="364" y="268"/>
                  </a:lnTo>
                  <a:lnTo>
                    <a:pt x="363" y="273"/>
                  </a:lnTo>
                  <a:lnTo>
                    <a:pt x="361" y="276"/>
                  </a:lnTo>
                  <a:lnTo>
                    <a:pt x="359" y="279"/>
                  </a:lnTo>
                  <a:lnTo>
                    <a:pt x="358" y="283"/>
                  </a:lnTo>
                  <a:lnTo>
                    <a:pt x="356" y="286"/>
                  </a:lnTo>
                  <a:lnTo>
                    <a:pt x="355" y="289"/>
                  </a:lnTo>
                  <a:lnTo>
                    <a:pt x="352" y="292"/>
                  </a:lnTo>
                  <a:lnTo>
                    <a:pt x="351" y="295"/>
                  </a:lnTo>
                  <a:lnTo>
                    <a:pt x="350" y="298"/>
                  </a:lnTo>
                  <a:lnTo>
                    <a:pt x="348" y="301"/>
                  </a:lnTo>
                  <a:lnTo>
                    <a:pt x="347" y="305"/>
                  </a:lnTo>
                  <a:lnTo>
                    <a:pt x="345" y="308"/>
                  </a:lnTo>
                  <a:lnTo>
                    <a:pt x="342" y="310"/>
                  </a:lnTo>
                  <a:lnTo>
                    <a:pt x="340" y="315"/>
                  </a:lnTo>
                  <a:lnTo>
                    <a:pt x="338" y="318"/>
                  </a:lnTo>
                  <a:lnTo>
                    <a:pt x="336" y="323"/>
                  </a:lnTo>
                  <a:lnTo>
                    <a:pt x="333" y="326"/>
                  </a:lnTo>
                  <a:lnTo>
                    <a:pt x="331" y="330"/>
                  </a:lnTo>
                  <a:lnTo>
                    <a:pt x="328" y="333"/>
                  </a:lnTo>
                  <a:lnTo>
                    <a:pt x="326" y="337"/>
                  </a:lnTo>
                  <a:lnTo>
                    <a:pt x="322" y="339"/>
                  </a:lnTo>
                  <a:lnTo>
                    <a:pt x="319" y="343"/>
                  </a:lnTo>
                  <a:lnTo>
                    <a:pt x="315" y="346"/>
                  </a:lnTo>
                  <a:lnTo>
                    <a:pt x="312" y="349"/>
                  </a:lnTo>
                  <a:lnTo>
                    <a:pt x="309" y="352"/>
                  </a:lnTo>
                  <a:lnTo>
                    <a:pt x="305" y="354"/>
                  </a:lnTo>
                  <a:lnTo>
                    <a:pt x="302" y="356"/>
                  </a:lnTo>
                  <a:lnTo>
                    <a:pt x="299" y="359"/>
                  </a:lnTo>
                  <a:lnTo>
                    <a:pt x="295" y="361"/>
                  </a:lnTo>
                  <a:lnTo>
                    <a:pt x="291" y="363"/>
                  </a:lnTo>
                  <a:lnTo>
                    <a:pt x="286" y="364"/>
                  </a:lnTo>
                  <a:lnTo>
                    <a:pt x="282" y="365"/>
                  </a:lnTo>
                  <a:lnTo>
                    <a:pt x="277" y="367"/>
                  </a:lnTo>
                  <a:lnTo>
                    <a:pt x="273" y="368"/>
                  </a:lnTo>
                  <a:lnTo>
                    <a:pt x="267" y="369"/>
                  </a:lnTo>
                  <a:lnTo>
                    <a:pt x="263" y="370"/>
                  </a:lnTo>
                  <a:lnTo>
                    <a:pt x="257" y="371"/>
                  </a:lnTo>
                  <a:lnTo>
                    <a:pt x="253" y="371"/>
                  </a:lnTo>
                  <a:lnTo>
                    <a:pt x="248" y="371"/>
                  </a:lnTo>
                  <a:lnTo>
                    <a:pt x="244" y="372"/>
                  </a:lnTo>
                  <a:lnTo>
                    <a:pt x="239" y="372"/>
                  </a:lnTo>
                  <a:lnTo>
                    <a:pt x="236" y="372"/>
                  </a:lnTo>
                  <a:lnTo>
                    <a:pt x="232" y="372"/>
                  </a:lnTo>
                  <a:lnTo>
                    <a:pt x="228" y="372"/>
                  </a:lnTo>
                  <a:lnTo>
                    <a:pt x="224" y="372"/>
                  </a:lnTo>
                  <a:lnTo>
                    <a:pt x="220" y="371"/>
                  </a:lnTo>
                  <a:lnTo>
                    <a:pt x="214" y="371"/>
                  </a:lnTo>
                  <a:lnTo>
                    <a:pt x="210" y="371"/>
                  </a:lnTo>
                  <a:lnTo>
                    <a:pt x="205" y="370"/>
                  </a:lnTo>
                  <a:lnTo>
                    <a:pt x="201" y="369"/>
                  </a:lnTo>
                  <a:lnTo>
                    <a:pt x="196" y="368"/>
                  </a:lnTo>
                  <a:lnTo>
                    <a:pt x="192" y="368"/>
                  </a:lnTo>
                  <a:lnTo>
                    <a:pt x="187" y="367"/>
                  </a:lnTo>
                  <a:lnTo>
                    <a:pt x="183" y="365"/>
                  </a:lnTo>
                  <a:lnTo>
                    <a:pt x="177" y="364"/>
                  </a:lnTo>
                  <a:lnTo>
                    <a:pt x="173" y="363"/>
                  </a:lnTo>
                  <a:lnTo>
                    <a:pt x="168" y="362"/>
                  </a:lnTo>
                  <a:lnTo>
                    <a:pt x="163" y="361"/>
                  </a:lnTo>
                  <a:lnTo>
                    <a:pt x="158" y="360"/>
                  </a:lnTo>
                  <a:lnTo>
                    <a:pt x="153" y="359"/>
                  </a:lnTo>
                  <a:lnTo>
                    <a:pt x="148" y="357"/>
                  </a:lnTo>
                  <a:lnTo>
                    <a:pt x="144" y="356"/>
                  </a:lnTo>
                  <a:lnTo>
                    <a:pt x="138" y="355"/>
                  </a:lnTo>
                  <a:lnTo>
                    <a:pt x="134" y="353"/>
                  </a:lnTo>
                  <a:lnTo>
                    <a:pt x="129" y="352"/>
                  </a:lnTo>
                  <a:lnTo>
                    <a:pt x="125" y="349"/>
                  </a:lnTo>
                  <a:lnTo>
                    <a:pt x="120" y="347"/>
                  </a:lnTo>
                  <a:lnTo>
                    <a:pt x="116" y="346"/>
                  </a:lnTo>
                  <a:lnTo>
                    <a:pt x="112" y="344"/>
                  </a:lnTo>
                  <a:lnTo>
                    <a:pt x="108" y="341"/>
                  </a:lnTo>
                  <a:lnTo>
                    <a:pt x="104" y="339"/>
                  </a:lnTo>
                  <a:lnTo>
                    <a:pt x="100" y="338"/>
                  </a:lnTo>
                  <a:lnTo>
                    <a:pt x="97" y="336"/>
                  </a:lnTo>
                  <a:lnTo>
                    <a:pt x="93" y="333"/>
                  </a:lnTo>
                  <a:lnTo>
                    <a:pt x="90" y="330"/>
                  </a:lnTo>
                  <a:lnTo>
                    <a:pt x="86" y="328"/>
                  </a:lnTo>
                  <a:lnTo>
                    <a:pt x="83" y="325"/>
                  </a:lnTo>
                  <a:lnTo>
                    <a:pt x="80" y="323"/>
                  </a:lnTo>
                  <a:lnTo>
                    <a:pt x="77" y="321"/>
                  </a:lnTo>
                  <a:lnTo>
                    <a:pt x="74" y="318"/>
                  </a:lnTo>
                  <a:lnTo>
                    <a:pt x="71" y="316"/>
                  </a:lnTo>
                  <a:lnTo>
                    <a:pt x="67" y="313"/>
                  </a:lnTo>
                  <a:lnTo>
                    <a:pt x="65" y="309"/>
                  </a:lnTo>
                  <a:lnTo>
                    <a:pt x="62" y="306"/>
                  </a:lnTo>
                  <a:lnTo>
                    <a:pt x="59" y="302"/>
                  </a:lnTo>
                  <a:lnTo>
                    <a:pt x="56" y="298"/>
                  </a:lnTo>
                  <a:lnTo>
                    <a:pt x="53" y="293"/>
                  </a:lnTo>
                  <a:lnTo>
                    <a:pt x="49" y="290"/>
                  </a:lnTo>
                  <a:lnTo>
                    <a:pt x="47" y="285"/>
                  </a:lnTo>
                  <a:lnTo>
                    <a:pt x="45" y="282"/>
                  </a:lnTo>
                  <a:lnTo>
                    <a:pt x="43" y="277"/>
                  </a:lnTo>
                  <a:lnTo>
                    <a:pt x="39" y="273"/>
                  </a:lnTo>
                  <a:lnTo>
                    <a:pt x="37" y="269"/>
                  </a:lnTo>
                  <a:lnTo>
                    <a:pt x="35" y="263"/>
                  </a:lnTo>
                  <a:lnTo>
                    <a:pt x="33" y="258"/>
                  </a:lnTo>
                  <a:lnTo>
                    <a:pt x="29" y="253"/>
                  </a:lnTo>
                  <a:lnTo>
                    <a:pt x="27" y="247"/>
                  </a:lnTo>
                  <a:lnTo>
                    <a:pt x="25" y="242"/>
                  </a:lnTo>
                  <a:lnTo>
                    <a:pt x="22" y="235"/>
                  </a:lnTo>
                  <a:lnTo>
                    <a:pt x="21" y="229"/>
                  </a:lnTo>
                  <a:lnTo>
                    <a:pt x="19" y="223"/>
                  </a:lnTo>
                  <a:lnTo>
                    <a:pt x="17" y="216"/>
                  </a:lnTo>
                  <a:lnTo>
                    <a:pt x="16" y="209"/>
                  </a:lnTo>
                  <a:lnTo>
                    <a:pt x="13" y="204"/>
                  </a:lnTo>
                  <a:lnTo>
                    <a:pt x="11" y="197"/>
                  </a:lnTo>
                  <a:lnTo>
                    <a:pt x="10" y="190"/>
                  </a:lnTo>
                  <a:lnTo>
                    <a:pt x="8" y="183"/>
                  </a:lnTo>
                  <a:lnTo>
                    <a:pt x="7" y="176"/>
                  </a:lnTo>
                  <a:lnTo>
                    <a:pt x="6" y="170"/>
                  </a:lnTo>
                  <a:lnTo>
                    <a:pt x="4" y="165"/>
                  </a:lnTo>
                  <a:lnTo>
                    <a:pt x="3" y="159"/>
                  </a:lnTo>
                  <a:lnTo>
                    <a:pt x="2" y="154"/>
                  </a:lnTo>
                  <a:lnTo>
                    <a:pt x="2" y="149"/>
                  </a:lnTo>
                  <a:lnTo>
                    <a:pt x="1" y="143"/>
                  </a:lnTo>
                  <a:lnTo>
                    <a:pt x="1" y="136"/>
                  </a:lnTo>
                  <a:lnTo>
                    <a:pt x="1" y="129"/>
                  </a:lnTo>
                  <a:lnTo>
                    <a:pt x="0" y="123"/>
                  </a:lnTo>
                  <a:lnTo>
                    <a:pt x="0" y="118"/>
                  </a:lnTo>
                  <a:lnTo>
                    <a:pt x="0" y="112"/>
                  </a:lnTo>
                  <a:lnTo>
                    <a:pt x="0" y="107"/>
                  </a:lnTo>
                  <a:lnTo>
                    <a:pt x="0" y="102"/>
                  </a:lnTo>
                  <a:lnTo>
                    <a:pt x="0" y="97"/>
                  </a:lnTo>
                  <a:lnTo>
                    <a:pt x="0" y="92"/>
                  </a:lnTo>
                  <a:lnTo>
                    <a:pt x="0" y="88"/>
                  </a:lnTo>
                  <a:lnTo>
                    <a:pt x="1" y="83"/>
                  </a:lnTo>
                  <a:lnTo>
                    <a:pt x="1" y="78"/>
                  </a:lnTo>
                  <a:lnTo>
                    <a:pt x="2" y="72"/>
                  </a:lnTo>
                  <a:lnTo>
                    <a:pt x="3" y="66"/>
                  </a:lnTo>
                  <a:lnTo>
                    <a:pt x="4" y="60"/>
                  </a:lnTo>
                  <a:lnTo>
                    <a:pt x="7" y="56"/>
                  </a:lnTo>
                  <a:lnTo>
                    <a:pt x="9" y="52"/>
                  </a:lnTo>
                  <a:lnTo>
                    <a:pt x="11" y="49"/>
                  </a:lnTo>
                  <a:lnTo>
                    <a:pt x="13" y="45"/>
                  </a:lnTo>
                  <a:lnTo>
                    <a:pt x="16" y="42"/>
                  </a:lnTo>
                  <a:lnTo>
                    <a:pt x="18" y="37"/>
                  </a:lnTo>
                  <a:lnTo>
                    <a:pt x="20" y="34"/>
                  </a:lnTo>
                  <a:lnTo>
                    <a:pt x="22" y="31"/>
                  </a:lnTo>
                  <a:lnTo>
                    <a:pt x="25" y="27"/>
                  </a:lnTo>
                  <a:lnTo>
                    <a:pt x="28" y="24"/>
                  </a:lnTo>
                  <a:lnTo>
                    <a:pt x="30" y="21"/>
                  </a:lnTo>
                  <a:lnTo>
                    <a:pt x="33" y="19"/>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4" name="Freeform 91"/>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close/>
                </a:path>
              </a:pathLst>
            </a:custGeom>
            <a:solidFill>
              <a:srgbClr val="F8F8F8"/>
            </a:solidFill>
            <a:ln w="9525">
              <a:solidFill>
                <a:srgbClr val="5A87C6"/>
              </a:solidFill>
              <a:round/>
              <a:headEnd/>
              <a:tailEnd/>
            </a:ln>
          </p:spPr>
          <p:txBody>
            <a:bodyPr wrap="none" lIns="39289" tIns="19299" rIns="39289" bIns="19299">
              <a:spAutoFit/>
            </a:bodyPr>
            <a:lstStyle/>
            <a:p>
              <a:endParaRPr lang="en-US"/>
            </a:p>
          </p:txBody>
        </p:sp>
        <p:sp>
          <p:nvSpPr>
            <p:cNvPr id="11495" name="Freeform 92"/>
            <p:cNvSpPr>
              <a:spLocks/>
            </p:cNvSpPr>
            <p:nvPr/>
          </p:nvSpPr>
          <p:spPr bwMode="auto">
            <a:xfrm>
              <a:off x="3011" y="3566"/>
              <a:ext cx="103" cy="91"/>
            </a:xfrm>
            <a:custGeom>
              <a:avLst/>
              <a:gdLst>
                <a:gd name="T0" fmla="*/ 26 w 409"/>
                <a:gd name="T1" fmla="*/ 7 h 364"/>
                <a:gd name="T2" fmla="*/ 26 w 409"/>
                <a:gd name="T3" fmla="*/ 10 h 364"/>
                <a:gd name="T4" fmla="*/ 25 w 409"/>
                <a:gd name="T5" fmla="*/ 12 h 364"/>
                <a:gd name="T6" fmla="*/ 24 w 409"/>
                <a:gd name="T7" fmla="*/ 14 h 364"/>
                <a:gd name="T8" fmla="*/ 23 w 409"/>
                <a:gd name="T9" fmla="*/ 16 h 364"/>
                <a:gd name="T10" fmla="*/ 22 w 409"/>
                <a:gd name="T11" fmla="*/ 18 h 364"/>
                <a:gd name="T12" fmla="*/ 21 w 409"/>
                <a:gd name="T13" fmla="*/ 19 h 364"/>
                <a:gd name="T14" fmla="*/ 19 w 409"/>
                <a:gd name="T15" fmla="*/ 20 h 364"/>
                <a:gd name="T16" fmla="*/ 18 w 409"/>
                <a:gd name="T17" fmla="*/ 22 h 364"/>
                <a:gd name="T18" fmla="*/ 15 w 409"/>
                <a:gd name="T19" fmla="*/ 22 h 364"/>
                <a:gd name="T20" fmla="*/ 13 w 409"/>
                <a:gd name="T21" fmla="*/ 23 h 364"/>
                <a:gd name="T22" fmla="*/ 11 w 409"/>
                <a:gd name="T23" fmla="*/ 23 h 364"/>
                <a:gd name="T24" fmla="*/ 10 w 409"/>
                <a:gd name="T25" fmla="*/ 23 h 364"/>
                <a:gd name="T26" fmla="*/ 8 w 409"/>
                <a:gd name="T27" fmla="*/ 22 h 364"/>
                <a:gd name="T28" fmla="*/ 7 w 409"/>
                <a:gd name="T29" fmla="*/ 22 h 364"/>
                <a:gd name="T30" fmla="*/ 5 w 409"/>
                <a:gd name="T31" fmla="*/ 21 h 364"/>
                <a:gd name="T32" fmla="*/ 3 w 409"/>
                <a:gd name="T33" fmla="*/ 20 h 364"/>
                <a:gd name="T34" fmla="*/ 2 w 409"/>
                <a:gd name="T35" fmla="*/ 19 h 364"/>
                <a:gd name="T36" fmla="*/ 1 w 409"/>
                <a:gd name="T37" fmla="*/ 18 h 364"/>
                <a:gd name="T38" fmla="*/ 0 w 409"/>
                <a:gd name="T39" fmla="*/ 15 h 364"/>
                <a:gd name="T40" fmla="*/ 0 w 409"/>
                <a:gd name="T41" fmla="*/ 13 h 364"/>
                <a:gd name="T42" fmla="*/ 0 w 409"/>
                <a:gd name="T43" fmla="*/ 11 h 364"/>
                <a:gd name="T44" fmla="*/ 0 w 409"/>
                <a:gd name="T45" fmla="*/ 9 h 364"/>
                <a:gd name="T46" fmla="*/ 1 w 409"/>
                <a:gd name="T47" fmla="*/ 6 h 364"/>
                <a:gd name="T48" fmla="*/ 1 w 409"/>
                <a:gd name="T49" fmla="*/ 4 h 364"/>
                <a:gd name="T50" fmla="*/ 2 w 409"/>
                <a:gd name="T51" fmla="*/ 2 h 364"/>
                <a:gd name="T52" fmla="*/ 3 w 409"/>
                <a:gd name="T53" fmla="*/ 1 h 364"/>
                <a:gd name="T54" fmla="*/ 5 w 409"/>
                <a:gd name="T55" fmla="*/ 1 h 364"/>
                <a:gd name="T56" fmla="*/ 6 w 409"/>
                <a:gd name="T57" fmla="*/ 0 h 364"/>
                <a:gd name="T58" fmla="*/ 7 w 409"/>
                <a:gd name="T59" fmla="*/ 0 h 364"/>
                <a:gd name="T60" fmla="*/ 9 w 409"/>
                <a:gd name="T61" fmla="*/ 0 h 364"/>
                <a:gd name="T62" fmla="*/ 11 w 409"/>
                <a:gd name="T63" fmla="*/ 0 h 364"/>
                <a:gd name="T64" fmla="*/ 13 w 409"/>
                <a:gd name="T65" fmla="*/ 0 h 364"/>
                <a:gd name="T66" fmla="*/ 15 w 409"/>
                <a:gd name="T67" fmla="*/ 1 h 364"/>
                <a:gd name="T68" fmla="*/ 17 w 409"/>
                <a:gd name="T69" fmla="*/ 1 h 364"/>
                <a:gd name="T70" fmla="*/ 18 w 409"/>
                <a:gd name="T71" fmla="*/ 1 h 364"/>
                <a:gd name="T72" fmla="*/ 20 w 409"/>
                <a:gd name="T73" fmla="*/ 2 h 364"/>
                <a:gd name="T74" fmla="*/ 22 w 409"/>
                <a:gd name="T75" fmla="*/ 3 h 364"/>
                <a:gd name="T76" fmla="*/ 23 w 409"/>
                <a:gd name="T77" fmla="*/ 3 h 364"/>
                <a:gd name="T78" fmla="*/ 25 w 409"/>
                <a:gd name="T79" fmla="*/ 5 h 364"/>
                <a:gd name="T80" fmla="*/ 25 w 409"/>
                <a:gd name="T81" fmla="*/ 6 h 3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9"/>
                <a:gd name="T124" fmla="*/ 0 h 364"/>
                <a:gd name="T125" fmla="*/ 409 w 409"/>
                <a:gd name="T126" fmla="*/ 364 h 3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9" h="364">
                  <a:moveTo>
                    <a:pt x="405" y="107"/>
                  </a:moveTo>
                  <a:lnTo>
                    <a:pt x="409" y="122"/>
                  </a:lnTo>
                  <a:lnTo>
                    <a:pt x="409" y="137"/>
                  </a:lnTo>
                  <a:lnTo>
                    <a:pt x="405" y="157"/>
                  </a:lnTo>
                  <a:lnTo>
                    <a:pt x="400" y="176"/>
                  </a:lnTo>
                  <a:lnTo>
                    <a:pt x="395" y="193"/>
                  </a:lnTo>
                  <a:lnTo>
                    <a:pt x="388" y="209"/>
                  </a:lnTo>
                  <a:lnTo>
                    <a:pt x="380" y="225"/>
                  </a:lnTo>
                  <a:lnTo>
                    <a:pt x="372" y="240"/>
                  </a:lnTo>
                  <a:lnTo>
                    <a:pt x="363" y="255"/>
                  </a:lnTo>
                  <a:lnTo>
                    <a:pt x="355" y="267"/>
                  </a:lnTo>
                  <a:lnTo>
                    <a:pt x="348" y="278"/>
                  </a:lnTo>
                  <a:lnTo>
                    <a:pt x="338" y="289"/>
                  </a:lnTo>
                  <a:lnTo>
                    <a:pt x="327" y="301"/>
                  </a:lnTo>
                  <a:lnTo>
                    <a:pt x="316" y="312"/>
                  </a:lnTo>
                  <a:lnTo>
                    <a:pt x="305" y="323"/>
                  </a:lnTo>
                  <a:lnTo>
                    <a:pt x="291" y="333"/>
                  </a:lnTo>
                  <a:lnTo>
                    <a:pt x="277" y="343"/>
                  </a:lnTo>
                  <a:lnTo>
                    <a:pt x="260" y="351"/>
                  </a:lnTo>
                  <a:lnTo>
                    <a:pt x="244" y="357"/>
                  </a:lnTo>
                  <a:lnTo>
                    <a:pt x="225" y="362"/>
                  </a:lnTo>
                  <a:lnTo>
                    <a:pt x="206" y="364"/>
                  </a:lnTo>
                  <a:lnTo>
                    <a:pt x="195" y="364"/>
                  </a:lnTo>
                  <a:lnTo>
                    <a:pt x="179" y="363"/>
                  </a:lnTo>
                  <a:lnTo>
                    <a:pt x="167" y="362"/>
                  </a:lnTo>
                  <a:lnTo>
                    <a:pt x="152" y="359"/>
                  </a:lnTo>
                  <a:lnTo>
                    <a:pt x="140" y="357"/>
                  </a:lnTo>
                  <a:lnTo>
                    <a:pt x="128" y="354"/>
                  </a:lnTo>
                  <a:lnTo>
                    <a:pt x="115" y="350"/>
                  </a:lnTo>
                  <a:lnTo>
                    <a:pt x="102" y="345"/>
                  </a:lnTo>
                  <a:lnTo>
                    <a:pt x="87" y="340"/>
                  </a:lnTo>
                  <a:lnTo>
                    <a:pt x="75" y="334"/>
                  </a:lnTo>
                  <a:lnTo>
                    <a:pt x="63" y="326"/>
                  </a:lnTo>
                  <a:lnTo>
                    <a:pt x="51" y="319"/>
                  </a:lnTo>
                  <a:lnTo>
                    <a:pt x="41" y="310"/>
                  </a:lnTo>
                  <a:lnTo>
                    <a:pt x="31" y="301"/>
                  </a:lnTo>
                  <a:lnTo>
                    <a:pt x="23" y="290"/>
                  </a:lnTo>
                  <a:lnTo>
                    <a:pt x="16" y="278"/>
                  </a:lnTo>
                  <a:lnTo>
                    <a:pt x="10" y="263"/>
                  </a:lnTo>
                  <a:lnTo>
                    <a:pt x="5" y="246"/>
                  </a:lnTo>
                  <a:lnTo>
                    <a:pt x="2" y="231"/>
                  </a:lnTo>
                  <a:lnTo>
                    <a:pt x="0" y="215"/>
                  </a:lnTo>
                  <a:lnTo>
                    <a:pt x="1" y="193"/>
                  </a:lnTo>
                  <a:lnTo>
                    <a:pt x="1" y="181"/>
                  </a:lnTo>
                  <a:lnTo>
                    <a:pt x="2" y="164"/>
                  </a:lnTo>
                  <a:lnTo>
                    <a:pt x="4" y="144"/>
                  </a:lnTo>
                  <a:lnTo>
                    <a:pt x="5" y="126"/>
                  </a:lnTo>
                  <a:lnTo>
                    <a:pt x="9" y="106"/>
                  </a:lnTo>
                  <a:lnTo>
                    <a:pt x="13" y="85"/>
                  </a:lnTo>
                  <a:lnTo>
                    <a:pt x="19" y="62"/>
                  </a:lnTo>
                  <a:lnTo>
                    <a:pt x="24" y="48"/>
                  </a:lnTo>
                  <a:lnTo>
                    <a:pt x="32" y="37"/>
                  </a:lnTo>
                  <a:lnTo>
                    <a:pt x="40" y="28"/>
                  </a:lnTo>
                  <a:lnTo>
                    <a:pt x="50" y="20"/>
                  </a:lnTo>
                  <a:lnTo>
                    <a:pt x="60" y="14"/>
                  </a:lnTo>
                  <a:lnTo>
                    <a:pt x="71" y="9"/>
                  </a:lnTo>
                  <a:lnTo>
                    <a:pt x="83" y="6"/>
                  </a:lnTo>
                  <a:lnTo>
                    <a:pt x="95" y="4"/>
                  </a:lnTo>
                  <a:lnTo>
                    <a:pt x="106" y="1"/>
                  </a:lnTo>
                  <a:lnTo>
                    <a:pt x="116" y="0"/>
                  </a:lnTo>
                  <a:lnTo>
                    <a:pt x="128" y="0"/>
                  </a:lnTo>
                  <a:lnTo>
                    <a:pt x="141" y="0"/>
                  </a:lnTo>
                  <a:lnTo>
                    <a:pt x="157" y="0"/>
                  </a:lnTo>
                  <a:lnTo>
                    <a:pt x="171" y="1"/>
                  </a:lnTo>
                  <a:lnTo>
                    <a:pt x="187" y="1"/>
                  </a:lnTo>
                  <a:lnTo>
                    <a:pt x="202" y="3"/>
                  </a:lnTo>
                  <a:lnTo>
                    <a:pt x="215" y="5"/>
                  </a:lnTo>
                  <a:lnTo>
                    <a:pt x="231" y="7"/>
                  </a:lnTo>
                  <a:lnTo>
                    <a:pt x="247" y="11"/>
                  </a:lnTo>
                  <a:lnTo>
                    <a:pt x="263" y="14"/>
                  </a:lnTo>
                  <a:lnTo>
                    <a:pt x="278" y="19"/>
                  </a:lnTo>
                  <a:lnTo>
                    <a:pt x="290" y="22"/>
                  </a:lnTo>
                  <a:lnTo>
                    <a:pt x="305" y="27"/>
                  </a:lnTo>
                  <a:lnTo>
                    <a:pt x="318" y="32"/>
                  </a:lnTo>
                  <a:lnTo>
                    <a:pt x="334" y="38"/>
                  </a:lnTo>
                  <a:lnTo>
                    <a:pt x="349" y="45"/>
                  </a:lnTo>
                  <a:lnTo>
                    <a:pt x="361" y="50"/>
                  </a:lnTo>
                  <a:lnTo>
                    <a:pt x="371" y="56"/>
                  </a:lnTo>
                  <a:lnTo>
                    <a:pt x="382" y="64"/>
                  </a:lnTo>
                  <a:lnTo>
                    <a:pt x="391" y="73"/>
                  </a:lnTo>
                  <a:lnTo>
                    <a:pt x="398" y="81"/>
                  </a:lnTo>
                  <a:lnTo>
                    <a:pt x="401" y="94"/>
                  </a:lnTo>
                  <a:lnTo>
                    <a:pt x="405" y="107"/>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6" name="Freeform 93"/>
            <p:cNvSpPr>
              <a:spLocks/>
            </p:cNvSpPr>
            <p:nvPr/>
          </p:nvSpPr>
          <p:spPr bwMode="auto">
            <a:xfrm>
              <a:off x="2818" y="3578"/>
              <a:ext cx="24" cy="54"/>
            </a:xfrm>
            <a:custGeom>
              <a:avLst/>
              <a:gdLst>
                <a:gd name="T0" fmla="*/ 5 w 93"/>
                <a:gd name="T1" fmla="*/ 13 h 223"/>
                <a:gd name="T2" fmla="*/ 5 w 93"/>
                <a:gd name="T3" fmla="*/ 13 h 223"/>
                <a:gd name="T4" fmla="*/ 6 w 93"/>
                <a:gd name="T5" fmla="*/ 13 h 223"/>
                <a:gd name="T6" fmla="*/ 0 w 93"/>
                <a:gd name="T7" fmla="*/ 0 h 223"/>
                <a:gd name="T8" fmla="*/ 0 60000 65536"/>
                <a:gd name="T9" fmla="*/ 0 60000 65536"/>
                <a:gd name="T10" fmla="*/ 0 60000 65536"/>
                <a:gd name="T11" fmla="*/ 0 60000 65536"/>
                <a:gd name="T12" fmla="*/ 0 w 93"/>
                <a:gd name="T13" fmla="*/ 0 h 223"/>
                <a:gd name="T14" fmla="*/ 93 w 93"/>
                <a:gd name="T15" fmla="*/ 223 h 223"/>
              </a:gdLst>
              <a:ahLst/>
              <a:cxnLst>
                <a:cxn ang="T8">
                  <a:pos x="T0" y="T1"/>
                </a:cxn>
                <a:cxn ang="T9">
                  <a:pos x="T2" y="T3"/>
                </a:cxn>
                <a:cxn ang="T10">
                  <a:pos x="T4" y="T5"/>
                </a:cxn>
                <a:cxn ang="T11">
                  <a:pos x="T6" y="T7"/>
                </a:cxn>
              </a:cxnLst>
              <a:rect l="T12" t="T13" r="T14" b="T15"/>
              <a:pathLst>
                <a:path w="93" h="223">
                  <a:moveTo>
                    <a:pt x="69" y="222"/>
                  </a:moveTo>
                  <a:lnTo>
                    <a:pt x="75" y="223"/>
                  </a:lnTo>
                  <a:lnTo>
                    <a:pt x="93" y="215"/>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7" name="Freeform 94"/>
            <p:cNvSpPr>
              <a:spLocks/>
            </p:cNvSpPr>
            <p:nvPr/>
          </p:nvSpPr>
          <p:spPr bwMode="auto">
            <a:xfrm>
              <a:off x="2825" y="3537"/>
              <a:ext cx="24" cy="56"/>
            </a:xfrm>
            <a:custGeom>
              <a:avLst/>
              <a:gdLst>
                <a:gd name="T0" fmla="*/ 5 w 93"/>
                <a:gd name="T1" fmla="*/ 14 h 222"/>
                <a:gd name="T2" fmla="*/ 5 w 93"/>
                <a:gd name="T3" fmla="*/ 14 h 222"/>
                <a:gd name="T4" fmla="*/ 6 w 93"/>
                <a:gd name="T5" fmla="*/ 14 h 222"/>
                <a:gd name="T6" fmla="*/ 0 w 93"/>
                <a:gd name="T7" fmla="*/ 0 h 222"/>
                <a:gd name="T8" fmla="*/ 0 60000 65536"/>
                <a:gd name="T9" fmla="*/ 0 60000 65536"/>
                <a:gd name="T10" fmla="*/ 0 60000 65536"/>
                <a:gd name="T11" fmla="*/ 0 60000 65536"/>
                <a:gd name="T12" fmla="*/ 0 w 93"/>
                <a:gd name="T13" fmla="*/ 0 h 222"/>
                <a:gd name="T14" fmla="*/ 93 w 93"/>
                <a:gd name="T15" fmla="*/ 222 h 222"/>
              </a:gdLst>
              <a:ahLst/>
              <a:cxnLst>
                <a:cxn ang="T8">
                  <a:pos x="T0" y="T1"/>
                </a:cxn>
                <a:cxn ang="T9">
                  <a:pos x="T2" y="T3"/>
                </a:cxn>
                <a:cxn ang="T10">
                  <a:pos x="T4" y="T5"/>
                </a:cxn>
                <a:cxn ang="T11">
                  <a:pos x="T6" y="T7"/>
                </a:cxn>
              </a:cxnLst>
              <a:rect l="T12" t="T13" r="T14" b="T15"/>
              <a:pathLst>
                <a:path w="93" h="222">
                  <a:moveTo>
                    <a:pt x="70" y="221"/>
                  </a:moveTo>
                  <a:lnTo>
                    <a:pt x="75" y="222"/>
                  </a:lnTo>
                  <a:lnTo>
                    <a:pt x="93" y="213"/>
                  </a:lnTo>
                  <a:lnTo>
                    <a:pt x="0" y="0"/>
                  </a:lnTo>
                </a:path>
              </a:pathLst>
            </a:custGeom>
            <a:solidFill>
              <a:srgbClr val="F8F8F8"/>
            </a:solidFill>
            <a:ln w="0">
              <a:solidFill>
                <a:srgbClr val="5A87C6"/>
              </a:solidFill>
              <a:round/>
              <a:headEnd/>
              <a:tailEnd/>
            </a:ln>
          </p:spPr>
          <p:txBody>
            <a:bodyPr wrap="none" lIns="39289" tIns="19299" rIns="39289" bIns="19299">
              <a:spAutoFit/>
            </a:bodyPr>
            <a:lstStyle/>
            <a:p>
              <a:endParaRPr lang="en-US"/>
            </a:p>
          </p:txBody>
        </p:sp>
        <p:sp>
          <p:nvSpPr>
            <p:cNvPr id="11498" name="Line 95"/>
            <p:cNvSpPr>
              <a:spLocks noChangeShapeType="1"/>
            </p:cNvSpPr>
            <p:nvPr/>
          </p:nvSpPr>
          <p:spPr bwMode="auto">
            <a:xfrm>
              <a:off x="2841" y="363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sp>
          <p:nvSpPr>
            <p:cNvPr id="11499" name="Line 96"/>
            <p:cNvSpPr>
              <a:spLocks noChangeShapeType="1"/>
            </p:cNvSpPr>
            <p:nvPr/>
          </p:nvSpPr>
          <p:spPr bwMode="auto">
            <a:xfrm>
              <a:off x="2848" y="3590"/>
              <a:ext cx="1" cy="1"/>
            </a:xfrm>
            <a:prstGeom prst="line">
              <a:avLst/>
            </a:prstGeom>
            <a:noFill/>
            <a:ln w="0">
              <a:solidFill>
                <a:srgbClr val="5A87C6"/>
              </a:solidFill>
              <a:round/>
              <a:headEnd/>
              <a:tailEnd/>
            </a:ln>
          </p:spPr>
          <p:txBody>
            <a:bodyPr wrap="none" lIns="39289" tIns="19299" rIns="39289" bIns="19299">
              <a:spAutoFit/>
            </a:bodyPr>
            <a:lstStyle/>
            <a:p>
              <a:endParaRPr lang="en-US"/>
            </a:p>
          </p:txBody>
        </p:sp>
      </p:grpSp>
      <p:sp>
        <p:nvSpPr>
          <p:cNvPr id="11282" name="Rectangle 97"/>
          <p:cNvSpPr>
            <a:spLocks noChangeArrowheads="1"/>
          </p:cNvSpPr>
          <p:nvPr/>
        </p:nvSpPr>
        <p:spPr bwMode="auto">
          <a:xfrm>
            <a:off x="3155661" y="5390573"/>
            <a:ext cx="2819400"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Departments, Work Centers,</a:t>
            </a:r>
          </a:p>
          <a:p>
            <a:pPr defTabSz="865188" eaLnBrk="0" hangingPunct="0"/>
            <a:r>
              <a:rPr lang="en-US" sz="1700">
                <a:latin typeface="Arial" charset="0"/>
              </a:rPr>
              <a:t>and Components</a:t>
            </a:r>
          </a:p>
        </p:txBody>
      </p:sp>
      <p:sp>
        <p:nvSpPr>
          <p:cNvPr id="11283" name="Freeform 101"/>
          <p:cNvSpPr>
            <a:spLocks/>
          </p:cNvSpPr>
          <p:nvPr/>
        </p:nvSpPr>
        <p:spPr bwMode="auto">
          <a:xfrm>
            <a:off x="4211349" y="3075998"/>
            <a:ext cx="277812" cy="374650"/>
          </a:xfrm>
          <a:custGeom>
            <a:avLst/>
            <a:gdLst>
              <a:gd name="T0" fmla="*/ 112016712 w 689"/>
              <a:gd name="T1" fmla="*/ 148689230 h 944"/>
              <a:gd name="T2" fmla="*/ 111203840 w 689"/>
              <a:gd name="T3" fmla="*/ 146326634 h 944"/>
              <a:gd name="T4" fmla="*/ 108114846 w 689"/>
              <a:gd name="T5" fmla="*/ 138608608 h 944"/>
              <a:gd name="T6" fmla="*/ 105350814 w 689"/>
              <a:gd name="T7" fmla="*/ 131048141 h 944"/>
              <a:gd name="T8" fmla="*/ 102587211 w 689"/>
              <a:gd name="T9" fmla="*/ 123172555 h 944"/>
              <a:gd name="T10" fmla="*/ 100473582 w 689"/>
              <a:gd name="T11" fmla="*/ 115297367 h 944"/>
              <a:gd name="T12" fmla="*/ 98197460 w 689"/>
              <a:gd name="T13" fmla="*/ 107106663 h 944"/>
              <a:gd name="T14" fmla="*/ 96571716 w 689"/>
              <a:gd name="T15" fmla="*/ 99073493 h 944"/>
              <a:gd name="T16" fmla="*/ 95108466 w 689"/>
              <a:gd name="T17" fmla="*/ 90568067 h 944"/>
              <a:gd name="T18" fmla="*/ 94133100 w 689"/>
              <a:gd name="T19" fmla="*/ 82220200 h 944"/>
              <a:gd name="T20" fmla="*/ 92994838 w 689"/>
              <a:gd name="T21" fmla="*/ 73871937 h 944"/>
              <a:gd name="T22" fmla="*/ 92344863 w 689"/>
              <a:gd name="T23" fmla="*/ 65366511 h 944"/>
              <a:gd name="T24" fmla="*/ 92019472 w 689"/>
              <a:gd name="T25" fmla="*/ 56861085 h 944"/>
              <a:gd name="T26" fmla="*/ 92019472 w 689"/>
              <a:gd name="T27" fmla="*/ 51190524 h 944"/>
              <a:gd name="T28" fmla="*/ 92019472 w 689"/>
              <a:gd name="T29" fmla="*/ 46938010 h 944"/>
              <a:gd name="T30" fmla="*/ 92344863 w 689"/>
              <a:gd name="T31" fmla="*/ 40007383 h 944"/>
              <a:gd name="T32" fmla="*/ 92994838 w 689"/>
              <a:gd name="T33" fmla="*/ 33077154 h 944"/>
              <a:gd name="T34" fmla="*/ 93970607 w 689"/>
              <a:gd name="T35" fmla="*/ 26461646 h 944"/>
              <a:gd name="T36" fmla="*/ 95108466 w 689"/>
              <a:gd name="T37" fmla="*/ 19531014 h 944"/>
              <a:gd name="T38" fmla="*/ 96409222 w 689"/>
              <a:gd name="T39" fmla="*/ 12915900 h 944"/>
              <a:gd name="T40" fmla="*/ 98034966 w 689"/>
              <a:gd name="T41" fmla="*/ 6615511 h 944"/>
              <a:gd name="T42" fmla="*/ 100148595 w 689"/>
              <a:gd name="T43" fmla="*/ 0 h 944"/>
              <a:gd name="T44" fmla="*/ 12193486 w 689"/>
              <a:gd name="T45" fmla="*/ 0 h 944"/>
              <a:gd name="T46" fmla="*/ 14144221 w 689"/>
              <a:gd name="T47" fmla="*/ 6615511 h 944"/>
              <a:gd name="T48" fmla="*/ 15769965 w 689"/>
              <a:gd name="T49" fmla="*/ 12915900 h 944"/>
              <a:gd name="T50" fmla="*/ 17396112 w 689"/>
              <a:gd name="T51" fmla="*/ 19531014 h 944"/>
              <a:gd name="T52" fmla="*/ 18371478 w 689"/>
              <a:gd name="T53" fmla="*/ 26461646 h 944"/>
              <a:gd name="T54" fmla="*/ 19346843 w 689"/>
              <a:gd name="T55" fmla="*/ 33077154 h 944"/>
              <a:gd name="T56" fmla="*/ 19834728 w 689"/>
              <a:gd name="T57" fmla="*/ 40007383 h 944"/>
              <a:gd name="T58" fmla="*/ 20322209 w 689"/>
              <a:gd name="T59" fmla="*/ 46938010 h 944"/>
              <a:gd name="T60" fmla="*/ 20322209 w 689"/>
              <a:gd name="T61" fmla="*/ 51190524 h 944"/>
              <a:gd name="T62" fmla="*/ 20322209 w 689"/>
              <a:gd name="T63" fmla="*/ 56861085 h 944"/>
              <a:gd name="T64" fmla="*/ 19834728 w 689"/>
              <a:gd name="T65" fmla="*/ 65366511 h 944"/>
              <a:gd name="T66" fmla="*/ 19184349 w 689"/>
              <a:gd name="T67" fmla="*/ 73871937 h 944"/>
              <a:gd name="T68" fmla="*/ 18208984 w 689"/>
              <a:gd name="T69" fmla="*/ 82220200 h 944"/>
              <a:gd name="T70" fmla="*/ 17233215 w 689"/>
              <a:gd name="T71" fmla="*/ 90568067 h 944"/>
              <a:gd name="T72" fmla="*/ 15769965 w 689"/>
              <a:gd name="T73" fmla="*/ 99073493 h 944"/>
              <a:gd name="T74" fmla="*/ 13819233 w 689"/>
              <a:gd name="T75" fmla="*/ 107106663 h 944"/>
              <a:gd name="T76" fmla="*/ 11868095 w 689"/>
              <a:gd name="T77" fmla="*/ 115297367 h 944"/>
              <a:gd name="T78" fmla="*/ 9591973 w 689"/>
              <a:gd name="T79" fmla="*/ 123172555 h 944"/>
              <a:gd name="T80" fmla="*/ 6990863 w 689"/>
              <a:gd name="T81" fmla="*/ 131048141 h 944"/>
              <a:gd name="T82" fmla="*/ 4226855 w 689"/>
              <a:gd name="T83" fmla="*/ 138608608 h 944"/>
              <a:gd name="T84" fmla="*/ 1137860 w 689"/>
              <a:gd name="T85" fmla="*/ 146326634 h 944"/>
              <a:gd name="T86" fmla="*/ 0 w 689"/>
              <a:gd name="T87" fmla="*/ 148689230 h 944"/>
              <a:gd name="T88" fmla="*/ 112016712 w 689"/>
              <a:gd name="T89" fmla="*/ 148689230 h 94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89"/>
              <a:gd name="T136" fmla="*/ 0 h 944"/>
              <a:gd name="T137" fmla="*/ 689 w 689"/>
              <a:gd name="T138" fmla="*/ 944 h 94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89" h="944">
                <a:moveTo>
                  <a:pt x="689" y="944"/>
                </a:moveTo>
                <a:lnTo>
                  <a:pt x="684" y="929"/>
                </a:lnTo>
                <a:lnTo>
                  <a:pt x="665" y="880"/>
                </a:lnTo>
                <a:lnTo>
                  <a:pt x="648" y="832"/>
                </a:lnTo>
                <a:lnTo>
                  <a:pt x="631" y="782"/>
                </a:lnTo>
                <a:lnTo>
                  <a:pt x="618" y="732"/>
                </a:lnTo>
                <a:lnTo>
                  <a:pt x="604" y="680"/>
                </a:lnTo>
                <a:lnTo>
                  <a:pt x="594" y="629"/>
                </a:lnTo>
                <a:lnTo>
                  <a:pt x="585" y="575"/>
                </a:lnTo>
                <a:lnTo>
                  <a:pt x="579" y="522"/>
                </a:lnTo>
                <a:lnTo>
                  <a:pt x="572" y="469"/>
                </a:lnTo>
                <a:lnTo>
                  <a:pt x="568" y="415"/>
                </a:lnTo>
                <a:lnTo>
                  <a:pt x="566" y="361"/>
                </a:lnTo>
                <a:lnTo>
                  <a:pt x="566" y="325"/>
                </a:lnTo>
                <a:lnTo>
                  <a:pt x="566" y="298"/>
                </a:lnTo>
                <a:lnTo>
                  <a:pt x="568" y="254"/>
                </a:lnTo>
                <a:lnTo>
                  <a:pt x="572" y="210"/>
                </a:lnTo>
                <a:lnTo>
                  <a:pt x="578" y="168"/>
                </a:lnTo>
                <a:lnTo>
                  <a:pt x="585" y="124"/>
                </a:lnTo>
                <a:lnTo>
                  <a:pt x="593" y="82"/>
                </a:lnTo>
                <a:lnTo>
                  <a:pt x="603" y="42"/>
                </a:lnTo>
                <a:lnTo>
                  <a:pt x="616" y="0"/>
                </a:lnTo>
                <a:lnTo>
                  <a:pt x="75" y="0"/>
                </a:lnTo>
                <a:lnTo>
                  <a:pt x="87" y="42"/>
                </a:lnTo>
                <a:lnTo>
                  <a:pt x="97" y="82"/>
                </a:lnTo>
                <a:lnTo>
                  <a:pt x="107" y="124"/>
                </a:lnTo>
                <a:lnTo>
                  <a:pt x="113" y="168"/>
                </a:lnTo>
                <a:lnTo>
                  <a:pt x="119" y="210"/>
                </a:lnTo>
                <a:lnTo>
                  <a:pt x="122" y="254"/>
                </a:lnTo>
                <a:lnTo>
                  <a:pt x="125" y="298"/>
                </a:lnTo>
                <a:lnTo>
                  <a:pt x="125" y="325"/>
                </a:lnTo>
                <a:lnTo>
                  <a:pt x="125" y="361"/>
                </a:lnTo>
                <a:lnTo>
                  <a:pt x="122" y="415"/>
                </a:lnTo>
                <a:lnTo>
                  <a:pt x="118" y="469"/>
                </a:lnTo>
                <a:lnTo>
                  <a:pt x="112" y="522"/>
                </a:lnTo>
                <a:lnTo>
                  <a:pt x="106" y="575"/>
                </a:lnTo>
                <a:lnTo>
                  <a:pt x="97" y="629"/>
                </a:lnTo>
                <a:lnTo>
                  <a:pt x="85" y="680"/>
                </a:lnTo>
                <a:lnTo>
                  <a:pt x="73" y="732"/>
                </a:lnTo>
                <a:lnTo>
                  <a:pt x="59" y="782"/>
                </a:lnTo>
                <a:lnTo>
                  <a:pt x="43" y="832"/>
                </a:lnTo>
                <a:lnTo>
                  <a:pt x="26" y="880"/>
                </a:lnTo>
                <a:lnTo>
                  <a:pt x="7" y="929"/>
                </a:lnTo>
                <a:lnTo>
                  <a:pt x="0" y="944"/>
                </a:lnTo>
                <a:lnTo>
                  <a:pt x="689" y="944"/>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284" name="Freeform 102"/>
          <p:cNvSpPr>
            <a:spLocks/>
          </p:cNvSpPr>
          <p:nvPr/>
        </p:nvSpPr>
        <p:spPr bwMode="auto">
          <a:xfrm>
            <a:off x="4482811" y="3441123"/>
            <a:ext cx="12700" cy="11113"/>
          </a:xfrm>
          <a:custGeom>
            <a:avLst/>
            <a:gdLst>
              <a:gd name="T0" fmla="*/ 131717 w 35"/>
              <a:gd name="T1" fmla="*/ 2371070 h 25"/>
              <a:gd name="T2" fmla="*/ 0 w 35"/>
              <a:gd name="T3" fmla="*/ 1975892 h 25"/>
              <a:gd name="T4" fmla="*/ 789940 w 35"/>
              <a:gd name="T5" fmla="*/ 4939951 h 25"/>
              <a:gd name="T6" fmla="*/ 4608285 w 35"/>
              <a:gd name="T7" fmla="*/ 3161426 h 25"/>
              <a:gd name="T8" fmla="*/ 3818345 w 35"/>
              <a:gd name="T9" fmla="*/ 197811 h 25"/>
              <a:gd name="T10" fmla="*/ 3686628 w 35"/>
              <a:gd name="T11" fmla="*/ 0 h 25"/>
              <a:gd name="T12" fmla="*/ 131717 w 35"/>
              <a:gd name="T13" fmla="*/ 2371070 h 25"/>
              <a:gd name="T14" fmla="*/ 0 60000 65536"/>
              <a:gd name="T15" fmla="*/ 0 60000 65536"/>
              <a:gd name="T16" fmla="*/ 0 60000 65536"/>
              <a:gd name="T17" fmla="*/ 0 60000 65536"/>
              <a:gd name="T18" fmla="*/ 0 60000 65536"/>
              <a:gd name="T19" fmla="*/ 0 60000 65536"/>
              <a:gd name="T20" fmla="*/ 0 60000 65536"/>
              <a:gd name="T21" fmla="*/ 0 w 35"/>
              <a:gd name="T22" fmla="*/ 0 h 25"/>
              <a:gd name="T23" fmla="*/ 35 w 3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5">
                <a:moveTo>
                  <a:pt x="1" y="12"/>
                </a:moveTo>
                <a:lnTo>
                  <a:pt x="0" y="10"/>
                </a:lnTo>
                <a:lnTo>
                  <a:pt x="6" y="25"/>
                </a:lnTo>
                <a:lnTo>
                  <a:pt x="35" y="16"/>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5" name="Freeform 103"/>
          <p:cNvSpPr>
            <a:spLocks/>
          </p:cNvSpPr>
          <p:nvPr/>
        </p:nvSpPr>
        <p:spPr bwMode="auto">
          <a:xfrm>
            <a:off x="4473286" y="3423661"/>
            <a:ext cx="19050" cy="23812"/>
          </a:xfrm>
          <a:custGeom>
            <a:avLst/>
            <a:gdLst>
              <a:gd name="T0" fmla="*/ 0 w 47"/>
              <a:gd name="T1" fmla="*/ 1575164 h 60"/>
              <a:gd name="T2" fmla="*/ 164154 w 47"/>
              <a:gd name="T3" fmla="*/ 1732720 h 60"/>
              <a:gd name="T4" fmla="*/ 3285517 w 47"/>
              <a:gd name="T5" fmla="*/ 9450190 h 60"/>
              <a:gd name="T6" fmla="*/ 7721330 w 47"/>
              <a:gd name="T7" fmla="*/ 7560311 h 60"/>
              <a:gd name="T8" fmla="*/ 4599967 w 47"/>
              <a:gd name="T9" fmla="*/ 0 h 60"/>
              <a:gd name="T10" fmla="*/ 4764121 w 47"/>
              <a:gd name="T11" fmla="*/ 157556 h 60"/>
              <a:gd name="T12" fmla="*/ 0 w 47"/>
              <a:gd name="T13" fmla="*/ 1575164 h 60"/>
              <a:gd name="T14" fmla="*/ 0 60000 65536"/>
              <a:gd name="T15" fmla="*/ 0 60000 65536"/>
              <a:gd name="T16" fmla="*/ 0 60000 65536"/>
              <a:gd name="T17" fmla="*/ 0 60000 65536"/>
              <a:gd name="T18" fmla="*/ 0 60000 65536"/>
              <a:gd name="T19" fmla="*/ 0 60000 65536"/>
              <a:gd name="T20" fmla="*/ 0 60000 65536"/>
              <a:gd name="T21" fmla="*/ 0 w 47"/>
              <a:gd name="T22" fmla="*/ 0 h 60"/>
              <a:gd name="T23" fmla="*/ 47 w 4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60">
                <a:moveTo>
                  <a:pt x="0" y="10"/>
                </a:moveTo>
                <a:lnTo>
                  <a:pt x="1" y="11"/>
                </a:lnTo>
                <a:lnTo>
                  <a:pt x="20" y="60"/>
                </a:lnTo>
                <a:lnTo>
                  <a:pt x="47" y="48"/>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6" name="Freeform 104"/>
          <p:cNvSpPr>
            <a:spLocks/>
          </p:cNvSpPr>
          <p:nvPr/>
        </p:nvSpPr>
        <p:spPr bwMode="auto">
          <a:xfrm>
            <a:off x="4466936" y="3404611"/>
            <a:ext cx="20638" cy="22225"/>
          </a:xfrm>
          <a:custGeom>
            <a:avLst/>
            <a:gdLst>
              <a:gd name="T0" fmla="*/ 0 w 45"/>
              <a:gd name="T1" fmla="*/ 1321621 h 58"/>
              <a:gd name="T2" fmla="*/ 0 w 45"/>
              <a:gd name="T3" fmla="*/ 1321621 h 58"/>
              <a:gd name="T4" fmla="*/ 3365370 w 45"/>
              <a:gd name="T5" fmla="*/ 8516391 h 58"/>
              <a:gd name="T6" fmla="*/ 9465046 w 45"/>
              <a:gd name="T7" fmla="*/ 7194770 h 58"/>
              <a:gd name="T8" fmla="*/ 6099675 w 45"/>
              <a:gd name="T9" fmla="*/ 0 h 58"/>
              <a:gd name="T10" fmla="*/ 6099675 w 45"/>
              <a:gd name="T11" fmla="*/ 0 h 58"/>
              <a:gd name="T12" fmla="*/ 0 w 45"/>
              <a:gd name="T13" fmla="*/ 1321621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0" y="9"/>
                </a:moveTo>
                <a:lnTo>
                  <a:pt x="0" y="9"/>
                </a:lnTo>
                <a:lnTo>
                  <a:pt x="16" y="58"/>
                </a:lnTo>
                <a:lnTo>
                  <a:pt x="45" y="4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7" name="Freeform 105"/>
          <p:cNvSpPr>
            <a:spLocks/>
          </p:cNvSpPr>
          <p:nvPr/>
        </p:nvSpPr>
        <p:spPr bwMode="auto">
          <a:xfrm>
            <a:off x="4460586" y="3383973"/>
            <a:ext cx="19050" cy="23813"/>
          </a:xfrm>
          <a:custGeom>
            <a:avLst/>
            <a:gdLst>
              <a:gd name="T0" fmla="*/ 0 w 46"/>
              <a:gd name="T1" fmla="*/ 1348719 h 58"/>
              <a:gd name="T2" fmla="*/ 0 w 46"/>
              <a:gd name="T3" fmla="*/ 1517052 h 58"/>
              <a:gd name="T4" fmla="*/ 2915478 w 46"/>
              <a:gd name="T5" fmla="*/ 9776879 h 58"/>
              <a:gd name="T6" fmla="*/ 7889185 w 46"/>
              <a:gd name="T7" fmla="*/ 8259827 h 58"/>
              <a:gd name="T8" fmla="*/ 4973706 w 46"/>
              <a:gd name="T9" fmla="*/ 0 h 58"/>
              <a:gd name="T10" fmla="*/ 4973706 w 46"/>
              <a:gd name="T11" fmla="*/ 168744 h 58"/>
              <a:gd name="T12" fmla="*/ 0 w 46"/>
              <a:gd name="T13" fmla="*/ 1348719 h 58"/>
              <a:gd name="T14" fmla="*/ 0 60000 65536"/>
              <a:gd name="T15" fmla="*/ 0 60000 65536"/>
              <a:gd name="T16" fmla="*/ 0 60000 65536"/>
              <a:gd name="T17" fmla="*/ 0 60000 65536"/>
              <a:gd name="T18" fmla="*/ 0 60000 65536"/>
              <a:gd name="T19" fmla="*/ 0 60000 65536"/>
              <a:gd name="T20" fmla="*/ 0 60000 65536"/>
              <a:gd name="T21" fmla="*/ 0 w 46"/>
              <a:gd name="T22" fmla="*/ 0 h 58"/>
              <a:gd name="T23" fmla="*/ 46 w 46"/>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8">
                <a:moveTo>
                  <a:pt x="0" y="8"/>
                </a:moveTo>
                <a:lnTo>
                  <a:pt x="0" y="9"/>
                </a:lnTo>
                <a:lnTo>
                  <a:pt x="17" y="58"/>
                </a:lnTo>
                <a:lnTo>
                  <a:pt x="46" y="49"/>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8" name="Freeform 106"/>
          <p:cNvSpPr>
            <a:spLocks/>
          </p:cNvSpPr>
          <p:nvPr/>
        </p:nvSpPr>
        <p:spPr bwMode="auto">
          <a:xfrm>
            <a:off x="4457411" y="3364923"/>
            <a:ext cx="14288" cy="22225"/>
          </a:xfrm>
          <a:custGeom>
            <a:avLst/>
            <a:gdLst>
              <a:gd name="T0" fmla="*/ 0 w 43"/>
              <a:gd name="T1" fmla="*/ 1064071 h 57"/>
              <a:gd name="T2" fmla="*/ 0 w 43"/>
              <a:gd name="T3" fmla="*/ 1064071 h 57"/>
              <a:gd name="T4" fmla="*/ 1545762 w 43"/>
              <a:gd name="T5" fmla="*/ 8665801 h 57"/>
              <a:gd name="T6" fmla="*/ 4747603 w 43"/>
              <a:gd name="T7" fmla="*/ 7601731 h 57"/>
              <a:gd name="T8" fmla="*/ 3201841 w 43"/>
              <a:gd name="T9" fmla="*/ 0 h 57"/>
              <a:gd name="T10" fmla="*/ 3201841 w 43"/>
              <a:gd name="T11" fmla="*/ 0 h 57"/>
              <a:gd name="T12" fmla="*/ 0 w 43"/>
              <a:gd name="T13" fmla="*/ 1064071 h 57"/>
              <a:gd name="T14" fmla="*/ 0 60000 65536"/>
              <a:gd name="T15" fmla="*/ 0 60000 65536"/>
              <a:gd name="T16" fmla="*/ 0 60000 65536"/>
              <a:gd name="T17" fmla="*/ 0 60000 65536"/>
              <a:gd name="T18" fmla="*/ 0 60000 65536"/>
              <a:gd name="T19" fmla="*/ 0 60000 65536"/>
              <a:gd name="T20" fmla="*/ 0 60000 65536"/>
              <a:gd name="T21" fmla="*/ 0 w 43"/>
              <a:gd name="T22" fmla="*/ 0 h 57"/>
              <a:gd name="T23" fmla="*/ 43 w 4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7">
                <a:moveTo>
                  <a:pt x="0" y="7"/>
                </a:moveTo>
                <a:lnTo>
                  <a:pt x="0" y="7"/>
                </a:lnTo>
                <a:lnTo>
                  <a:pt x="14" y="57"/>
                </a:lnTo>
                <a:lnTo>
                  <a:pt x="43" y="50"/>
                </a:lnTo>
                <a:lnTo>
                  <a:pt x="29"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89" name="Freeform 107"/>
          <p:cNvSpPr>
            <a:spLocks/>
          </p:cNvSpPr>
          <p:nvPr/>
        </p:nvSpPr>
        <p:spPr bwMode="auto">
          <a:xfrm>
            <a:off x="4449474" y="3342698"/>
            <a:ext cx="17462" cy="23813"/>
          </a:xfrm>
          <a:custGeom>
            <a:avLst/>
            <a:gdLst>
              <a:gd name="T0" fmla="*/ 0 w 42"/>
              <a:gd name="T1" fmla="*/ 977544 h 59"/>
              <a:gd name="T2" fmla="*/ 0 w 42"/>
              <a:gd name="T3" fmla="*/ 1140199 h 59"/>
              <a:gd name="T4" fmla="*/ 2247193 w 42"/>
              <a:gd name="T5" fmla="*/ 9611170 h 59"/>
              <a:gd name="T6" fmla="*/ 7260035 w 42"/>
              <a:gd name="T7" fmla="*/ 8470971 h 59"/>
              <a:gd name="T8" fmla="*/ 5012841 w 42"/>
              <a:gd name="T9" fmla="*/ 0 h 59"/>
              <a:gd name="T10" fmla="*/ 5012841 w 42"/>
              <a:gd name="T11" fmla="*/ 163059 h 59"/>
              <a:gd name="T12" fmla="*/ 0 w 42"/>
              <a:gd name="T13" fmla="*/ 977544 h 59"/>
              <a:gd name="T14" fmla="*/ 0 60000 65536"/>
              <a:gd name="T15" fmla="*/ 0 60000 65536"/>
              <a:gd name="T16" fmla="*/ 0 60000 65536"/>
              <a:gd name="T17" fmla="*/ 0 60000 65536"/>
              <a:gd name="T18" fmla="*/ 0 60000 65536"/>
              <a:gd name="T19" fmla="*/ 0 60000 65536"/>
              <a:gd name="T20" fmla="*/ 0 60000 65536"/>
              <a:gd name="T21" fmla="*/ 0 w 42"/>
              <a:gd name="T22" fmla="*/ 0 h 59"/>
              <a:gd name="T23" fmla="*/ 42 w 4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9">
                <a:moveTo>
                  <a:pt x="0" y="6"/>
                </a:moveTo>
                <a:lnTo>
                  <a:pt x="0" y="7"/>
                </a:lnTo>
                <a:lnTo>
                  <a:pt x="13" y="59"/>
                </a:lnTo>
                <a:lnTo>
                  <a:pt x="42" y="52"/>
                </a:lnTo>
                <a:lnTo>
                  <a:pt x="29" y="0"/>
                </a:lnTo>
                <a:lnTo>
                  <a:pt x="29" y="1"/>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0" name="Freeform 108"/>
          <p:cNvSpPr>
            <a:spLocks/>
          </p:cNvSpPr>
          <p:nvPr/>
        </p:nvSpPr>
        <p:spPr bwMode="auto">
          <a:xfrm>
            <a:off x="4446299" y="3325236"/>
            <a:ext cx="15875" cy="20637"/>
          </a:xfrm>
          <a:custGeom>
            <a:avLst/>
            <a:gdLst>
              <a:gd name="T0" fmla="*/ 0 w 39"/>
              <a:gd name="T1" fmla="*/ 655315 h 57"/>
              <a:gd name="T2" fmla="*/ 0 w 39"/>
              <a:gd name="T3" fmla="*/ 655315 h 57"/>
              <a:gd name="T4" fmla="*/ 1657106 w 39"/>
              <a:gd name="T5" fmla="*/ 7471681 h 57"/>
              <a:gd name="T6" fmla="*/ 6461938 w 39"/>
              <a:gd name="T7" fmla="*/ 6816366 h 57"/>
              <a:gd name="T8" fmla="*/ 4804833 w 39"/>
              <a:gd name="T9" fmla="*/ 0 h 57"/>
              <a:gd name="T10" fmla="*/ 4804833 w 39"/>
              <a:gd name="T11" fmla="*/ 0 h 57"/>
              <a:gd name="T12" fmla="*/ 0 w 39"/>
              <a:gd name="T13" fmla="*/ 655315 h 57"/>
              <a:gd name="T14" fmla="*/ 0 60000 65536"/>
              <a:gd name="T15" fmla="*/ 0 60000 65536"/>
              <a:gd name="T16" fmla="*/ 0 60000 65536"/>
              <a:gd name="T17" fmla="*/ 0 60000 65536"/>
              <a:gd name="T18" fmla="*/ 0 60000 65536"/>
              <a:gd name="T19" fmla="*/ 0 60000 65536"/>
              <a:gd name="T20" fmla="*/ 0 60000 65536"/>
              <a:gd name="T21" fmla="*/ 0 w 39"/>
              <a:gd name="T22" fmla="*/ 0 h 57"/>
              <a:gd name="T23" fmla="*/ 39 w 3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7">
                <a:moveTo>
                  <a:pt x="0" y="5"/>
                </a:moveTo>
                <a:lnTo>
                  <a:pt x="0" y="5"/>
                </a:lnTo>
                <a:lnTo>
                  <a:pt x="10" y="57"/>
                </a:lnTo>
                <a:lnTo>
                  <a:pt x="39" y="52"/>
                </a:lnTo>
                <a:lnTo>
                  <a:pt x="29" y="0"/>
                </a:lnTo>
                <a:lnTo>
                  <a:pt x="0"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1" name="Freeform 109"/>
          <p:cNvSpPr>
            <a:spLocks/>
          </p:cNvSpPr>
          <p:nvPr/>
        </p:nvSpPr>
        <p:spPr bwMode="auto">
          <a:xfrm>
            <a:off x="4441536" y="3303011"/>
            <a:ext cx="15875" cy="23812"/>
          </a:xfrm>
          <a:custGeom>
            <a:avLst/>
            <a:gdLst>
              <a:gd name="T0" fmla="*/ 0 w 38"/>
              <a:gd name="T1" fmla="*/ 674126 h 58"/>
              <a:gd name="T2" fmla="*/ 0 w 38"/>
              <a:gd name="T3" fmla="*/ 842863 h 58"/>
              <a:gd name="T4" fmla="*/ 1570789 w 38"/>
              <a:gd name="T5" fmla="*/ 9776058 h 58"/>
              <a:gd name="T6" fmla="*/ 6631989 w 38"/>
              <a:gd name="T7" fmla="*/ 8933196 h 58"/>
              <a:gd name="T8" fmla="*/ 5061200 w 38"/>
              <a:gd name="T9" fmla="*/ 0 h 58"/>
              <a:gd name="T10" fmla="*/ 5061200 w 38"/>
              <a:gd name="T11" fmla="*/ 168737 h 58"/>
              <a:gd name="T12" fmla="*/ 0 w 38"/>
              <a:gd name="T13" fmla="*/ 674126 h 58"/>
              <a:gd name="T14" fmla="*/ 0 60000 65536"/>
              <a:gd name="T15" fmla="*/ 0 60000 65536"/>
              <a:gd name="T16" fmla="*/ 0 60000 65536"/>
              <a:gd name="T17" fmla="*/ 0 60000 65536"/>
              <a:gd name="T18" fmla="*/ 0 60000 65536"/>
              <a:gd name="T19" fmla="*/ 0 60000 65536"/>
              <a:gd name="T20" fmla="*/ 0 60000 65536"/>
              <a:gd name="T21" fmla="*/ 0 w 38"/>
              <a:gd name="T22" fmla="*/ 0 h 58"/>
              <a:gd name="T23" fmla="*/ 38 w 3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8">
                <a:moveTo>
                  <a:pt x="0" y="4"/>
                </a:moveTo>
                <a:lnTo>
                  <a:pt x="0" y="5"/>
                </a:lnTo>
                <a:lnTo>
                  <a:pt x="9" y="58"/>
                </a:lnTo>
                <a:lnTo>
                  <a:pt x="38" y="53"/>
                </a:lnTo>
                <a:lnTo>
                  <a:pt x="29" y="0"/>
                </a:lnTo>
                <a:lnTo>
                  <a:pt x="29" y="1"/>
                </a:lnTo>
                <a:lnTo>
                  <a:pt x="0" y="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2" name="Freeform 110"/>
          <p:cNvSpPr>
            <a:spLocks/>
          </p:cNvSpPr>
          <p:nvPr/>
        </p:nvSpPr>
        <p:spPr bwMode="auto">
          <a:xfrm>
            <a:off x="4439949" y="3282373"/>
            <a:ext cx="14287" cy="22225"/>
          </a:xfrm>
          <a:custGeom>
            <a:avLst/>
            <a:gdLst>
              <a:gd name="T0" fmla="*/ 0 w 36"/>
              <a:gd name="T1" fmla="*/ 315119 h 56"/>
              <a:gd name="T2" fmla="*/ 0 w 36"/>
              <a:gd name="T3" fmla="*/ 315119 h 56"/>
              <a:gd name="T4" fmla="*/ 1102480 w 36"/>
              <a:gd name="T5" fmla="*/ 8820548 h 56"/>
              <a:gd name="T6" fmla="*/ 5669954 w 36"/>
              <a:gd name="T7" fmla="*/ 8347870 h 56"/>
              <a:gd name="T8" fmla="*/ 4567474 w 36"/>
              <a:gd name="T9" fmla="*/ 0 h 56"/>
              <a:gd name="T10" fmla="*/ 4567474 w 36"/>
              <a:gd name="T11" fmla="*/ 0 h 56"/>
              <a:gd name="T12" fmla="*/ 0 w 36"/>
              <a:gd name="T13" fmla="*/ 315119 h 56"/>
              <a:gd name="T14" fmla="*/ 0 60000 65536"/>
              <a:gd name="T15" fmla="*/ 0 60000 65536"/>
              <a:gd name="T16" fmla="*/ 0 60000 65536"/>
              <a:gd name="T17" fmla="*/ 0 60000 65536"/>
              <a:gd name="T18" fmla="*/ 0 60000 65536"/>
              <a:gd name="T19" fmla="*/ 0 60000 65536"/>
              <a:gd name="T20" fmla="*/ 0 60000 65536"/>
              <a:gd name="T21" fmla="*/ 0 w 36"/>
              <a:gd name="T22" fmla="*/ 0 h 56"/>
              <a:gd name="T23" fmla="*/ 36 w 3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6">
                <a:moveTo>
                  <a:pt x="0" y="2"/>
                </a:moveTo>
                <a:lnTo>
                  <a:pt x="0" y="2"/>
                </a:lnTo>
                <a:lnTo>
                  <a:pt x="7" y="56"/>
                </a:lnTo>
                <a:lnTo>
                  <a:pt x="36" y="53"/>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3" name="Freeform 111"/>
          <p:cNvSpPr>
            <a:spLocks/>
          </p:cNvSpPr>
          <p:nvPr/>
        </p:nvSpPr>
        <p:spPr bwMode="auto">
          <a:xfrm>
            <a:off x="4436774" y="3261736"/>
            <a:ext cx="14287" cy="22225"/>
          </a:xfrm>
          <a:custGeom>
            <a:avLst/>
            <a:gdLst>
              <a:gd name="T0" fmla="*/ 0 w 36"/>
              <a:gd name="T1" fmla="*/ 326505 h 55"/>
              <a:gd name="T2" fmla="*/ 0 w 36"/>
              <a:gd name="T3" fmla="*/ 326505 h 55"/>
              <a:gd name="T4" fmla="*/ 1102480 w 36"/>
              <a:gd name="T5" fmla="*/ 8980921 h 55"/>
              <a:gd name="T6" fmla="*/ 5669954 w 36"/>
              <a:gd name="T7" fmla="*/ 8654416 h 55"/>
              <a:gd name="T8" fmla="*/ 4725028 w 36"/>
              <a:gd name="T9" fmla="*/ 0 h 55"/>
              <a:gd name="T10" fmla="*/ 4725028 w 36"/>
              <a:gd name="T11" fmla="*/ 0 h 55"/>
              <a:gd name="T12" fmla="*/ 0 w 36"/>
              <a:gd name="T13" fmla="*/ 326505 h 55"/>
              <a:gd name="T14" fmla="*/ 0 60000 65536"/>
              <a:gd name="T15" fmla="*/ 0 60000 65536"/>
              <a:gd name="T16" fmla="*/ 0 60000 65536"/>
              <a:gd name="T17" fmla="*/ 0 60000 65536"/>
              <a:gd name="T18" fmla="*/ 0 60000 65536"/>
              <a:gd name="T19" fmla="*/ 0 60000 65536"/>
              <a:gd name="T20" fmla="*/ 0 60000 65536"/>
              <a:gd name="T21" fmla="*/ 0 w 36"/>
              <a:gd name="T22" fmla="*/ 0 h 55"/>
              <a:gd name="T23" fmla="*/ 36 w 36"/>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5">
                <a:moveTo>
                  <a:pt x="0" y="2"/>
                </a:moveTo>
                <a:lnTo>
                  <a:pt x="0" y="2"/>
                </a:lnTo>
                <a:lnTo>
                  <a:pt x="7" y="55"/>
                </a:lnTo>
                <a:lnTo>
                  <a:pt x="36" y="53"/>
                </a:lnTo>
                <a:lnTo>
                  <a:pt x="30"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4" name="Freeform 112"/>
          <p:cNvSpPr>
            <a:spLocks/>
          </p:cNvSpPr>
          <p:nvPr/>
        </p:nvSpPr>
        <p:spPr bwMode="auto">
          <a:xfrm>
            <a:off x="4435186" y="3239511"/>
            <a:ext cx="12700" cy="23812"/>
          </a:xfrm>
          <a:custGeom>
            <a:avLst/>
            <a:gdLst>
              <a:gd name="T0" fmla="*/ 0 w 34"/>
              <a:gd name="T1" fmla="*/ 180716 h 56"/>
              <a:gd name="T2" fmla="*/ 0 w 34"/>
              <a:gd name="T3" fmla="*/ 361432 h 56"/>
              <a:gd name="T4" fmla="*/ 558053 w 34"/>
              <a:gd name="T5" fmla="*/ 10125203 h 56"/>
              <a:gd name="T6" fmla="*/ 4743823 w 34"/>
              <a:gd name="T7" fmla="*/ 9763771 h 56"/>
              <a:gd name="T8" fmla="*/ 4046070 w 34"/>
              <a:gd name="T9" fmla="*/ 0 h 56"/>
              <a:gd name="T10" fmla="*/ 4046070 w 34"/>
              <a:gd name="T11" fmla="*/ 180716 h 56"/>
              <a:gd name="T12" fmla="*/ 0 w 34"/>
              <a:gd name="T13" fmla="*/ 180716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0" y="1"/>
                </a:moveTo>
                <a:lnTo>
                  <a:pt x="0" y="2"/>
                </a:lnTo>
                <a:lnTo>
                  <a:pt x="4" y="56"/>
                </a:lnTo>
                <a:lnTo>
                  <a:pt x="34" y="54"/>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5" name="Freeform 113"/>
          <p:cNvSpPr>
            <a:spLocks/>
          </p:cNvSpPr>
          <p:nvPr/>
        </p:nvSpPr>
        <p:spPr bwMode="auto">
          <a:xfrm>
            <a:off x="4433599" y="3218873"/>
            <a:ext cx="12700" cy="22225"/>
          </a:xfrm>
          <a:custGeom>
            <a:avLst/>
            <a:gdLst>
              <a:gd name="T0" fmla="*/ 0 w 31"/>
              <a:gd name="T1" fmla="*/ 0 h 54"/>
              <a:gd name="T2" fmla="*/ 167968 w 31"/>
              <a:gd name="T3" fmla="*/ 0 h 54"/>
              <a:gd name="T4" fmla="*/ 335526 w 31"/>
              <a:gd name="T5" fmla="*/ 9147234 h 54"/>
              <a:gd name="T6" fmla="*/ 5202904 w 31"/>
              <a:gd name="T7" fmla="*/ 9147234 h 54"/>
              <a:gd name="T8" fmla="*/ 5034936 w 31"/>
              <a:gd name="T9" fmla="*/ 0 h 54"/>
              <a:gd name="T10" fmla="*/ 5202904 w 31"/>
              <a:gd name="T11" fmla="*/ 0 h 54"/>
              <a:gd name="T12" fmla="*/ 0 w 31"/>
              <a:gd name="T13" fmla="*/ 0 h 54"/>
              <a:gd name="T14" fmla="*/ 0 60000 65536"/>
              <a:gd name="T15" fmla="*/ 0 60000 65536"/>
              <a:gd name="T16" fmla="*/ 0 60000 65536"/>
              <a:gd name="T17" fmla="*/ 0 60000 65536"/>
              <a:gd name="T18" fmla="*/ 0 60000 65536"/>
              <a:gd name="T19" fmla="*/ 0 60000 65536"/>
              <a:gd name="T20" fmla="*/ 0 60000 65536"/>
              <a:gd name="T21" fmla="*/ 0 w 31"/>
              <a:gd name="T22" fmla="*/ 0 h 54"/>
              <a:gd name="T23" fmla="*/ 31 w 31"/>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4">
                <a:moveTo>
                  <a:pt x="0" y="0"/>
                </a:moveTo>
                <a:lnTo>
                  <a:pt x="1" y="0"/>
                </a:lnTo>
                <a:lnTo>
                  <a:pt x="2" y="54"/>
                </a:lnTo>
                <a:lnTo>
                  <a:pt x="31" y="54"/>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6" name="Freeform 114"/>
          <p:cNvSpPr>
            <a:spLocks/>
          </p:cNvSpPr>
          <p:nvPr/>
        </p:nvSpPr>
        <p:spPr bwMode="auto">
          <a:xfrm>
            <a:off x="4433599" y="3204586"/>
            <a:ext cx="12700" cy="14287"/>
          </a:xfrm>
          <a:custGeom>
            <a:avLst/>
            <a:gdLst>
              <a:gd name="T0" fmla="*/ 0 w 31"/>
              <a:gd name="T1" fmla="*/ 0 h 36"/>
              <a:gd name="T2" fmla="*/ 0 w 31"/>
              <a:gd name="T3" fmla="*/ 0 h 36"/>
              <a:gd name="T4" fmla="*/ 0 w 31"/>
              <a:gd name="T5" fmla="*/ 5669954 h 36"/>
              <a:gd name="T6" fmla="*/ 5202904 w 31"/>
              <a:gd name="T7" fmla="*/ 5669954 h 36"/>
              <a:gd name="T8" fmla="*/ 5202904 w 31"/>
              <a:gd name="T9" fmla="*/ 0 h 36"/>
              <a:gd name="T10" fmla="*/ 5202904 w 31"/>
              <a:gd name="T11" fmla="*/ 0 h 36"/>
              <a:gd name="T12" fmla="*/ 0 w 31"/>
              <a:gd name="T13" fmla="*/ 0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0" y="0"/>
                </a:moveTo>
                <a:lnTo>
                  <a:pt x="0" y="0"/>
                </a:lnTo>
                <a:lnTo>
                  <a:pt x="0" y="36"/>
                </a:lnTo>
                <a:lnTo>
                  <a:pt x="31" y="36"/>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7" name="Freeform 115"/>
          <p:cNvSpPr>
            <a:spLocks/>
          </p:cNvSpPr>
          <p:nvPr/>
        </p:nvSpPr>
        <p:spPr bwMode="auto">
          <a:xfrm>
            <a:off x="4433599" y="3195061"/>
            <a:ext cx="12700" cy="9525"/>
          </a:xfrm>
          <a:custGeom>
            <a:avLst/>
            <a:gdLst>
              <a:gd name="T0" fmla="*/ 167968 w 31"/>
              <a:gd name="T1" fmla="*/ 0 h 27"/>
              <a:gd name="T2" fmla="*/ 0 w 31"/>
              <a:gd name="T3" fmla="*/ 0 h 27"/>
              <a:gd name="T4" fmla="*/ 0 w 31"/>
              <a:gd name="T5" fmla="*/ 3360209 h 27"/>
              <a:gd name="T6" fmla="*/ 5202904 w 31"/>
              <a:gd name="T7" fmla="*/ 3360209 h 27"/>
              <a:gd name="T8" fmla="*/ 5202904 w 31"/>
              <a:gd name="T9" fmla="*/ 0 h 27"/>
              <a:gd name="T10" fmla="*/ 5034936 w 31"/>
              <a:gd name="T11" fmla="*/ 0 h 27"/>
              <a:gd name="T12" fmla="*/ 167968 w 31"/>
              <a:gd name="T13" fmla="*/ 0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1" y="0"/>
                </a:moveTo>
                <a:lnTo>
                  <a:pt x="0" y="0"/>
                </a:lnTo>
                <a:lnTo>
                  <a:pt x="0" y="27"/>
                </a:lnTo>
                <a:lnTo>
                  <a:pt x="31" y="27"/>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8" name="Freeform 116"/>
          <p:cNvSpPr>
            <a:spLocks/>
          </p:cNvSpPr>
          <p:nvPr/>
        </p:nvSpPr>
        <p:spPr bwMode="auto">
          <a:xfrm>
            <a:off x="4435186" y="3174423"/>
            <a:ext cx="11113" cy="20638"/>
          </a:xfrm>
          <a:custGeom>
            <a:avLst/>
            <a:gdLst>
              <a:gd name="T0" fmla="*/ 137060 w 30"/>
              <a:gd name="T1" fmla="*/ 0 h 45"/>
              <a:gd name="T2" fmla="*/ 137060 w 30"/>
              <a:gd name="T3" fmla="*/ 210508 h 45"/>
              <a:gd name="T4" fmla="*/ 0 w 30"/>
              <a:gd name="T5" fmla="*/ 9465046 h 45"/>
              <a:gd name="T6" fmla="*/ 3979566 w 30"/>
              <a:gd name="T7" fmla="*/ 9465046 h 45"/>
              <a:gd name="T8" fmla="*/ 4116626 w 30"/>
              <a:gd name="T9" fmla="*/ 210508 h 45"/>
              <a:gd name="T10" fmla="*/ 4116626 w 30"/>
              <a:gd name="T11" fmla="*/ 420557 h 45"/>
              <a:gd name="T12" fmla="*/ 137060 w 30"/>
              <a:gd name="T13" fmla="*/ 0 h 45"/>
              <a:gd name="T14" fmla="*/ 0 60000 65536"/>
              <a:gd name="T15" fmla="*/ 0 60000 65536"/>
              <a:gd name="T16" fmla="*/ 0 60000 65536"/>
              <a:gd name="T17" fmla="*/ 0 60000 65536"/>
              <a:gd name="T18" fmla="*/ 0 60000 65536"/>
              <a:gd name="T19" fmla="*/ 0 60000 65536"/>
              <a:gd name="T20" fmla="*/ 0 60000 65536"/>
              <a:gd name="T21" fmla="*/ 0 w 30"/>
              <a:gd name="T22" fmla="*/ 0 h 45"/>
              <a:gd name="T23" fmla="*/ 30 w 30"/>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5">
                <a:moveTo>
                  <a:pt x="1" y="0"/>
                </a:moveTo>
                <a:lnTo>
                  <a:pt x="1" y="1"/>
                </a:lnTo>
                <a:lnTo>
                  <a:pt x="0" y="45"/>
                </a:lnTo>
                <a:lnTo>
                  <a:pt x="29" y="45"/>
                </a:lnTo>
                <a:lnTo>
                  <a:pt x="30" y="1"/>
                </a:lnTo>
                <a:lnTo>
                  <a:pt x="30" y="2"/>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299" name="Freeform 117"/>
          <p:cNvSpPr>
            <a:spLocks/>
          </p:cNvSpPr>
          <p:nvPr/>
        </p:nvSpPr>
        <p:spPr bwMode="auto">
          <a:xfrm>
            <a:off x="4435186" y="3158548"/>
            <a:ext cx="12700" cy="17463"/>
          </a:xfrm>
          <a:custGeom>
            <a:avLst/>
            <a:gdLst>
              <a:gd name="T0" fmla="*/ 558053 w 34"/>
              <a:gd name="T1" fmla="*/ 0 h 46"/>
              <a:gd name="T2" fmla="*/ 558053 w 34"/>
              <a:gd name="T3" fmla="*/ 0 h 46"/>
              <a:gd name="T4" fmla="*/ 0 w 34"/>
              <a:gd name="T5" fmla="*/ 6341348 h 46"/>
              <a:gd name="T6" fmla="*/ 4046070 w 34"/>
              <a:gd name="T7" fmla="*/ 6629487 h 46"/>
              <a:gd name="T8" fmla="*/ 4743823 w 34"/>
              <a:gd name="T9" fmla="*/ 432399 h 46"/>
              <a:gd name="T10" fmla="*/ 4743823 w 34"/>
              <a:gd name="T11" fmla="*/ 432399 h 46"/>
              <a:gd name="T12" fmla="*/ 558053 w 34"/>
              <a:gd name="T13" fmla="*/ 0 h 46"/>
              <a:gd name="T14" fmla="*/ 0 60000 65536"/>
              <a:gd name="T15" fmla="*/ 0 60000 65536"/>
              <a:gd name="T16" fmla="*/ 0 60000 65536"/>
              <a:gd name="T17" fmla="*/ 0 60000 65536"/>
              <a:gd name="T18" fmla="*/ 0 60000 65536"/>
              <a:gd name="T19" fmla="*/ 0 60000 65536"/>
              <a:gd name="T20" fmla="*/ 0 60000 65536"/>
              <a:gd name="T21" fmla="*/ 0 w 34"/>
              <a:gd name="T22" fmla="*/ 0 h 46"/>
              <a:gd name="T23" fmla="*/ 34 w 34"/>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6">
                <a:moveTo>
                  <a:pt x="4" y="0"/>
                </a:moveTo>
                <a:lnTo>
                  <a:pt x="4" y="0"/>
                </a:lnTo>
                <a:lnTo>
                  <a:pt x="0" y="44"/>
                </a:lnTo>
                <a:lnTo>
                  <a:pt x="29" y="46"/>
                </a:lnTo>
                <a:lnTo>
                  <a:pt x="34" y="3"/>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0" name="Freeform 118"/>
          <p:cNvSpPr>
            <a:spLocks/>
          </p:cNvSpPr>
          <p:nvPr/>
        </p:nvSpPr>
        <p:spPr bwMode="auto">
          <a:xfrm>
            <a:off x="4436774" y="3141086"/>
            <a:ext cx="14287" cy="19050"/>
          </a:xfrm>
          <a:custGeom>
            <a:avLst/>
            <a:gdLst>
              <a:gd name="T0" fmla="*/ 999682 w 35"/>
              <a:gd name="T1" fmla="*/ 0 h 47"/>
              <a:gd name="T2" fmla="*/ 999682 w 35"/>
              <a:gd name="T3" fmla="*/ 164154 h 47"/>
              <a:gd name="T4" fmla="*/ 0 w 35"/>
              <a:gd name="T5" fmla="*/ 7228463 h 47"/>
              <a:gd name="T6" fmla="*/ 4998817 w 35"/>
              <a:gd name="T7" fmla="*/ 7721330 h 47"/>
              <a:gd name="T8" fmla="*/ 5831952 w 35"/>
              <a:gd name="T9" fmla="*/ 657022 h 47"/>
              <a:gd name="T10" fmla="*/ 5831952 w 35"/>
              <a:gd name="T11" fmla="*/ 821582 h 47"/>
              <a:gd name="T12" fmla="*/ 999682 w 35"/>
              <a:gd name="T13" fmla="*/ 0 h 47"/>
              <a:gd name="T14" fmla="*/ 0 60000 65536"/>
              <a:gd name="T15" fmla="*/ 0 60000 65536"/>
              <a:gd name="T16" fmla="*/ 0 60000 65536"/>
              <a:gd name="T17" fmla="*/ 0 60000 65536"/>
              <a:gd name="T18" fmla="*/ 0 60000 65536"/>
              <a:gd name="T19" fmla="*/ 0 60000 65536"/>
              <a:gd name="T20" fmla="*/ 0 60000 65536"/>
              <a:gd name="T21" fmla="*/ 0 w 35"/>
              <a:gd name="T22" fmla="*/ 0 h 47"/>
              <a:gd name="T23" fmla="*/ 35 w 3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7">
                <a:moveTo>
                  <a:pt x="6" y="0"/>
                </a:moveTo>
                <a:lnTo>
                  <a:pt x="6" y="1"/>
                </a:lnTo>
                <a:lnTo>
                  <a:pt x="0" y="44"/>
                </a:lnTo>
                <a:lnTo>
                  <a:pt x="30" y="47"/>
                </a:lnTo>
                <a:lnTo>
                  <a:pt x="35" y="4"/>
                </a:lnTo>
                <a:lnTo>
                  <a:pt x="35" y="5"/>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1" name="Freeform 119"/>
          <p:cNvSpPr>
            <a:spLocks/>
          </p:cNvSpPr>
          <p:nvPr/>
        </p:nvSpPr>
        <p:spPr bwMode="auto">
          <a:xfrm>
            <a:off x="4439949" y="3123623"/>
            <a:ext cx="14287" cy="19050"/>
          </a:xfrm>
          <a:custGeom>
            <a:avLst/>
            <a:gdLst>
              <a:gd name="T0" fmla="*/ 1192771 w 37"/>
              <a:gd name="T1" fmla="*/ 0 h 49"/>
              <a:gd name="T2" fmla="*/ 1192771 w 37"/>
              <a:gd name="T3" fmla="*/ 0 h 49"/>
              <a:gd name="T4" fmla="*/ 0 w 37"/>
              <a:gd name="T5" fmla="*/ 6650395 h 49"/>
              <a:gd name="T6" fmla="*/ 4323941 w 37"/>
              <a:gd name="T7" fmla="*/ 7406174 h 49"/>
              <a:gd name="T8" fmla="*/ 5516712 w 37"/>
              <a:gd name="T9" fmla="*/ 755780 h 49"/>
              <a:gd name="T10" fmla="*/ 5516712 w 37"/>
              <a:gd name="T11" fmla="*/ 755780 h 49"/>
              <a:gd name="T12" fmla="*/ 1192771 w 37"/>
              <a:gd name="T13" fmla="*/ 0 h 49"/>
              <a:gd name="T14" fmla="*/ 0 60000 65536"/>
              <a:gd name="T15" fmla="*/ 0 60000 65536"/>
              <a:gd name="T16" fmla="*/ 0 60000 65536"/>
              <a:gd name="T17" fmla="*/ 0 60000 65536"/>
              <a:gd name="T18" fmla="*/ 0 60000 65536"/>
              <a:gd name="T19" fmla="*/ 0 60000 65536"/>
              <a:gd name="T20" fmla="*/ 0 60000 65536"/>
              <a:gd name="T21" fmla="*/ 0 w 37"/>
              <a:gd name="T22" fmla="*/ 0 h 49"/>
              <a:gd name="T23" fmla="*/ 37 w 37"/>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9">
                <a:moveTo>
                  <a:pt x="8" y="0"/>
                </a:moveTo>
                <a:lnTo>
                  <a:pt x="8" y="0"/>
                </a:lnTo>
                <a:lnTo>
                  <a:pt x="0" y="44"/>
                </a:lnTo>
                <a:lnTo>
                  <a:pt x="29" y="49"/>
                </a:lnTo>
                <a:lnTo>
                  <a:pt x="37" y="5"/>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2" name="Freeform 120"/>
          <p:cNvSpPr>
            <a:spLocks/>
          </p:cNvSpPr>
          <p:nvPr/>
        </p:nvSpPr>
        <p:spPr bwMode="auto">
          <a:xfrm>
            <a:off x="4441536" y="3107748"/>
            <a:ext cx="15875" cy="17463"/>
          </a:xfrm>
          <a:custGeom>
            <a:avLst/>
            <a:gdLst>
              <a:gd name="T0" fmla="*/ 1472513 w 37"/>
              <a:gd name="T1" fmla="*/ 0 h 47"/>
              <a:gd name="T2" fmla="*/ 1472513 w 37"/>
              <a:gd name="T3" fmla="*/ 138218 h 47"/>
              <a:gd name="T4" fmla="*/ 0 w 37"/>
              <a:gd name="T5" fmla="*/ 5798087 h 47"/>
              <a:gd name="T6" fmla="*/ 5338719 w 37"/>
              <a:gd name="T7" fmla="*/ 6488434 h 47"/>
              <a:gd name="T8" fmla="*/ 6811232 w 37"/>
              <a:gd name="T9" fmla="*/ 690346 h 47"/>
              <a:gd name="T10" fmla="*/ 6811232 w 37"/>
              <a:gd name="T11" fmla="*/ 966410 h 47"/>
              <a:gd name="T12" fmla="*/ 1472513 w 37"/>
              <a:gd name="T13" fmla="*/ 0 h 47"/>
              <a:gd name="T14" fmla="*/ 0 60000 65536"/>
              <a:gd name="T15" fmla="*/ 0 60000 65536"/>
              <a:gd name="T16" fmla="*/ 0 60000 65536"/>
              <a:gd name="T17" fmla="*/ 0 60000 65536"/>
              <a:gd name="T18" fmla="*/ 0 60000 65536"/>
              <a:gd name="T19" fmla="*/ 0 60000 65536"/>
              <a:gd name="T20" fmla="*/ 0 60000 65536"/>
              <a:gd name="T21" fmla="*/ 0 w 37"/>
              <a:gd name="T22" fmla="*/ 0 h 47"/>
              <a:gd name="T23" fmla="*/ 37 w 3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7">
                <a:moveTo>
                  <a:pt x="8" y="0"/>
                </a:moveTo>
                <a:lnTo>
                  <a:pt x="8" y="1"/>
                </a:lnTo>
                <a:lnTo>
                  <a:pt x="0" y="42"/>
                </a:lnTo>
                <a:lnTo>
                  <a:pt x="29" y="47"/>
                </a:lnTo>
                <a:lnTo>
                  <a:pt x="37" y="5"/>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3" name="Freeform 121"/>
          <p:cNvSpPr>
            <a:spLocks/>
          </p:cNvSpPr>
          <p:nvPr/>
        </p:nvSpPr>
        <p:spPr bwMode="auto">
          <a:xfrm>
            <a:off x="4444711" y="3090286"/>
            <a:ext cx="15875" cy="19050"/>
          </a:xfrm>
          <a:custGeom>
            <a:avLst/>
            <a:gdLst>
              <a:gd name="T0" fmla="*/ 1657106 w 39"/>
              <a:gd name="T1" fmla="*/ 0 h 49"/>
              <a:gd name="T2" fmla="*/ 1657106 w 39"/>
              <a:gd name="T3" fmla="*/ 151234 h 49"/>
              <a:gd name="T4" fmla="*/ 0 w 39"/>
              <a:gd name="T5" fmla="*/ 6348315 h 49"/>
              <a:gd name="T6" fmla="*/ 4804833 w 39"/>
              <a:gd name="T7" fmla="*/ 7406174 h 49"/>
              <a:gd name="T8" fmla="*/ 6461938 w 39"/>
              <a:gd name="T9" fmla="*/ 1209092 h 49"/>
              <a:gd name="T10" fmla="*/ 6461938 w 39"/>
              <a:gd name="T11" fmla="*/ 1360325 h 49"/>
              <a:gd name="T12" fmla="*/ 1657106 w 39"/>
              <a:gd name="T13" fmla="*/ 0 h 49"/>
              <a:gd name="T14" fmla="*/ 0 60000 65536"/>
              <a:gd name="T15" fmla="*/ 0 60000 65536"/>
              <a:gd name="T16" fmla="*/ 0 60000 65536"/>
              <a:gd name="T17" fmla="*/ 0 60000 65536"/>
              <a:gd name="T18" fmla="*/ 0 60000 65536"/>
              <a:gd name="T19" fmla="*/ 0 60000 65536"/>
              <a:gd name="T20" fmla="*/ 0 60000 65536"/>
              <a:gd name="T21" fmla="*/ 0 w 39"/>
              <a:gd name="T22" fmla="*/ 0 h 49"/>
              <a:gd name="T23" fmla="*/ 39 w 39"/>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9">
                <a:moveTo>
                  <a:pt x="10" y="0"/>
                </a:moveTo>
                <a:lnTo>
                  <a:pt x="10" y="1"/>
                </a:lnTo>
                <a:lnTo>
                  <a:pt x="0" y="42"/>
                </a:lnTo>
                <a:lnTo>
                  <a:pt x="29" y="49"/>
                </a:lnTo>
                <a:lnTo>
                  <a:pt x="39" y="8"/>
                </a:lnTo>
                <a:lnTo>
                  <a:pt x="39" y="9"/>
                </a:lnTo>
                <a:lnTo>
                  <a:pt x="1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4" name="Freeform 122"/>
          <p:cNvSpPr>
            <a:spLocks/>
          </p:cNvSpPr>
          <p:nvPr/>
        </p:nvSpPr>
        <p:spPr bwMode="auto">
          <a:xfrm>
            <a:off x="4449474" y="3069648"/>
            <a:ext cx="19050" cy="25400"/>
          </a:xfrm>
          <a:custGeom>
            <a:avLst/>
            <a:gdLst>
              <a:gd name="T0" fmla="*/ 4435813 w 47"/>
              <a:gd name="T1" fmla="*/ 5370871 h 62"/>
              <a:gd name="T2" fmla="*/ 1971472 w 47"/>
              <a:gd name="T3" fmla="*/ 2013974 h 62"/>
              <a:gd name="T4" fmla="*/ 0 w 47"/>
              <a:gd name="T5" fmla="*/ 8895327 h 62"/>
              <a:gd name="T6" fmla="*/ 4764121 w 47"/>
              <a:gd name="T7" fmla="*/ 10405807 h 62"/>
              <a:gd name="T8" fmla="*/ 6735595 w 47"/>
              <a:gd name="T9" fmla="*/ 3524456 h 62"/>
              <a:gd name="T10" fmla="*/ 4435813 w 47"/>
              <a:gd name="T11" fmla="*/ 0 h 62"/>
              <a:gd name="T12" fmla="*/ 6735595 w 47"/>
              <a:gd name="T13" fmla="*/ 3524456 h 62"/>
              <a:gd name="T14" fmla="*/ 7721330 w 47"/>
              <a:gd name="T15" fmla="*/ 0 h 62"/>
              <a:gd name="T16" fmla="*/ 4435813 w 47"/>
              <a:gd name="T17" fmla="*/ 0 h 62"/>
              <a:gd name="T18" fmla="*/ 4435813 w 47"/>
              <a:gd name="T19" fmla="*/ 5370871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62"/>
              <a:gd name="T32" fmla="*/ 47 w 47"/>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62">
                <a:moveTo>
                  <a:pt x="27" y="32"/>
                </a:moveTo>
                <a:lnTo>
                  <a:pt x="12" y="12"/>
                </a:lnTo>
                <a:lnTo>
                  <a:pt x="0" y="53"/>
                </a:lnTo>
                <a:lnTo>
                  <a:pt x="29" y="62"/>
                </a:lnTo>
                <a:lnTo>
                  <a:pt x="41" y="21"/>
                </a:lnTo>
                <a:lnTo>
                  <a:pt x="27" y="0"/>
                </a:lnTo>
                <a:lnTo>
                  <a:pt x="41" y="21"/>
                </a:lnTo>
                <a:lnTo>
                  <a:pt x="47" y="0"/>
                </a:lnTo>
                <a:lnTo>
                  <a:pt x="27" y="0"/>
                </a:lnTo>
                <a:lnTo>
                  <a:pt x="27" y="3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5" name="Freeform 123"/>
          <p:cNvSpPr>
            <a:spLocks/>
          </p:cNvSpPr>
          <p:nvPr/>
        </p:nvSpPr>
        <p:spPr bwMode="auto">
          <a:xfrm>
            <a:off x="4235161" y="3069648"/>
            <a:ext cx="225425" cy="12700"/>
          </a:xfrm>
          <a:custGeom>
            <a:avLst/>
            <a:gdLst>
              <a:gd name="T0" fmla="*/ 5651295 w 561"/>
              <a:gd name="T1" fmla="*/ 2047478 h 32"/>
              <a:gd name="T2" fmla="*/ 3229484 w 561"/>
              <a:gd name="T3" fmla="*/ 5040312 h 32"/>
              <a:gd name="T4" fmla="*/ 90581858 w 561"/>
              <a:gd name="T5" fmla="*/ 5040312 h 32"/>
              <a:gd name="T6" fmla="*/ 90581858 w 561"/>
              <a:gd name="T7" fmla="*/ 0 h 32"/>
              <a:gd name="T8" fmla="*/ 3229484 w 561"/>
              <a:gd name="T9" fmla="*/ 0 h 32"/>
              <a:gd name="T10" fmla="*/ 968805 w 561"/>
              <a:gd name="T11" fmla="*/ 3149996 h 32"/>
              <a:gd name="T12" fmla="*/ 3229484 w 561"/>
              <a:gd name="T13" fmla="*/ 0 h 32"/>
              <a:gd name="T14" fmla="*/ 0 w 561"/>
              <a:gd name="T15" fmla="*/ 157559 h 32"/>
              <a:gd name="T16" fmla="*/ 968805 w 561"/>
              <a:gd name="T17" fmla="*/ 3149996 h 32"/>
              <a:gd name="T18" fmla="*/ 5651295 w 561"/>
              <a:gd name="T19" fmla="*/ 204747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1"/>
              <a:gd name="T31" fmla="*/ 0 h 32"/>
              <a:gd name="T32" fmla="*/ 561 w 561"/>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1" h="32">
                <a:moveTo>
                  <a:pt x="35" y="13"/>
                </a:moveTo>
                <a:lnTo>
                  <a:pt x="20" y="32"/>
                </a:lnTo>
                <a:lnTo>
                  <a:pt x="561" y="32"/>
                </a:lnTo>
                <a:lnTo>
                  <a:pt x="561" y="0"/>
                </a:lnTo>
                <a:lnTo>
                  <a:pt x="20" y="0"/>
                </a:lnTo>
                <a:lnTo>
                  <a:pt x="6" y="20"/>
                </a:lnTo>
                <a:lnTo>
                  <a:pt x="20" y="0"/>
                </a:lnTo>
                <a:lnTo>
                  <a:pt x="0" y="1"/>
                </a:lnTo>
                <a:lnTo>
                  <a:pt x="6" y="20"/>
                </a:lnTo>
                <a:lnTo>
                  <a:pt x="35" y="13"/>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06" name="Freeform 124"/>
          <p:cNvSpPr>
            <a:spLocks/>
          </p:cNvSpPr>
          <p:nvPr/>
        </p:nvSpPr>
        <p:spPr bwMode="auto">
          <a:xfrm>
            <a:off x="4235161" y="3074411"/>
            <a:ext cx="17463" cy="19050"/>
          </a:xfrm>
          <a:custGeom>
            <a:avLst/>
            <a:gdLst>
              <a:gd name="T0" fmla="*/ 7623910 w 40"/>
              <a:gd name="T1" fmla="*/ 6457949 h 48"/>
              <a:gd name="T2" fmla="*/ 7623910 w 40"/>
              <a:gd name="T3" fmla="*/ 6457949 h 48"/>
              <a:gd name="T4" fmla="*/ 5527476 w 40"/>
              <a:gd name="T5" fmla="*/ 0 h 48"/>
              <a:gd name="T6" fmla="*/ 0 w 40"/>
              <a:gd name="T7" fmla="*/ 1102519 h 48"/>
              <a:gd name="T8" fmla="*/ 2096433 w 40"/>
              <a:gd name="T9" fmla="*/ 7560469 h 48"/>
              <a:gd name="T10" fmla="*/ 2096433 w 40"/>
              <a:gd name="T11" fmla="*/ 7560469 h 48"/>
              <a:gd name="T12" fmla="*/ 7623910 w 40"/>
              <a:gd name="T13" fmla="*/ 6457949 h 48"/>
              <a:gd name="T14" fmla="*/ 0 60000 65536"/>
              <a:gd name="T15" fmla="*/ 0 60000 65536"/>
              <a:gd name="T16" fmla="*/ 0 60000 65536"/>
              <a:gd name="T17" fmla="*/ 0 60000 65536"/>
              <a:gd name="T18" fmla="*/ 0 60000 65536"/>
              <a:gd name="T19" fmla="*/ 0 60000 65536"/>
              <a:gd name="T20" fmla="*/ 0 60000 65536"/>
              <a:gd name="T21" fmla="*/ 0 w 40"/>
              <a:gd name="T22" fmla="*/ 0 h 48"/>
              <a:gd name="T23" fmla="*/ 40 w 40"/>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8">
                <a:moveTo>
                  <a:pt x="40" y="41"/>
                </a:moveTo>
                <a:lnTo>
                  <a:pt x="40" y="41"/>
                </a:lnTo>
                <a:lnTo>
                  <a:pt x="29" y="0"/>
                </a:lnTo>
                <a:lnTo>
                  <a:pt x="0" y="7"/>
                </a:lnTo>
                <a:lnTo>
                  <a:pt x="11" y="48"/>
                </a:lnTo>
                <a:lnTo>
                  <a:pt x="40"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7" name="Freeform 125"/>
          <p:cNvSpPr>
            <a:spLocks/>
          </p:cNvSpPr>
          <p:nvPr/>
        </p:nvSpPr>
        <p:spPr bwMode="auto">
          <a:xfrm>
            <a:off x="4241511" y="3091873"/>
            <a:ext cx="15875" cy="17463"/>
          </a:xfrm>
          <a:custGeom>
            <a:avLst/>
            <a:gdLst>
              <a:gd name="T0" fmla="*/ 6461938 w 39"/>
              <a:gd name="T1" fmla="*/ 5426627 h 48"/>
              <a:gd name="T2" fmla="*/ 6461938 w 39"/>
              <a:gd name="T3" fmla="*/ 5426627 h 48"/>
              <a:gd name="T4" fmla="*/ 4804833 w 39"/>
              <a:gd name="T5" fmla="*/ 0 h 48"/>
              <a:gd name="T6" fmla="*/ 0 w 39"/>
              <a:gd name="T7" fmla="*/ 926630 h 48"/>
              <a:gd name="T8" fmla="*/ 1657106 w 39"/>
              <a:gd name="T9" fmla="*/ 6353259 h 48"/>
              <a:gd name="T10" fmla="*/ 1657106 w 39"/>
              <a:gd name="T11" fmla="*/ 6353259 h 48"/>
              <a:gd name="T12" fmla="*/ 6461938 w 39"/>
              <a:gd name="T13" fmla="*/ 5426627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1"/>
                </a:moveTo>
                <a:lnTo>
                  <a:pt x="39" y="41"/>
                </a:lnTo>
                <a:lnTo>
                  <a:pt x="29" y="0"/>
                </a:lnTo>
                <a:lnTo>
                  <a:pt x="0" y="7"/>
                </a:lnTo>
                <a:lnTo>
                  <a:pt x="10" y="48"/>
                </a:lnTo>
                <a:lnTo>
                  <a:pt x="39" y="4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8" name="Freeform 126"/>
          <p:cNvSpPr>
            <a:spLocks/>
          </p:cNvSpPr>
          <p:nvPr/>
        </p:nvSpPr>
        <p:spPr bwMode="auto">
          <a:xfrm>
            <a:off x="4244686" y="3107748"/>
            <a:ext cx="15875" cy="17463"/>
          </a:xfrm>
          <a:custGeom>
            <a:avLst/>
            <a:gdLst>
              <a:gd name="T0" fmla="*/ 6461938 w 39"/>
              <a:gd name="T1" fmla="*/ 5559055 h 48"/>
              <a:gd name="T2" fmla="*/ 6461938 w 39"/>
              <a:gd name="T3" fmla="*/ 5426627 h 48"/>
              <a:gd name="T4" fmla="*/ 4804833 w 39"/>
              <a:gd name="T5" fmla="*/ 0 h 48"/>
              <a:gd name="T6" fmla="*/ 0 w 39"/>
              <a:gd name="T7" fmla="*/ 926630 h 48"/>
              <a:gd name="T8" fmla="*/ 1657106 w 39"/>
              <a:gd name="T9" fmla="*/ 6353259 h 48"/>
              <a:gd name="T10" fmla="*/ 1657106 w 39"/>
              <a:gd name="T11" fmla="*/ 6220831 h 48"/>
              <a:gd name="T12" fmla="*/ 6461938 w 39"/>
              <a:gd name="T13" fmla="*/ 5559055 h 48"/>
              <a:gd name="T14" fmla="*/ 0 60000 65536"/>
              <a:gd name="T15" fmla="*/ 0 60000 65536"/>
              <a:gd name="T16" fmla="*/ 0 60000 65536"/>
              <a:gd name="T17" fmla="*/ 0 60000 65536"/>
              <a:gd name="T18" fmla="*/ 0 60000 65536"/>
              <a:gd name="T19" fmla="*/ 0 60000 65536"/>
              <a:gd name="T20" fmla="*/ 0 60000 65536"/>
              <a:gd name="T21" fmla="*/ 0 w 39"/>
              <a:gd name="T22" fmla="*/ 0 h 48"/>
              <a:gd name="T23" fmla="*/ 39 w 3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8">
                <a:moveTo>
                  <a:pt x="39" y="42"/>
                </a:moveTo>
                <a:lnTo>
                  <a:pt x="39" y="41"/>
                </a:lnTo>
                <a:lnTo>
                  <a:pt x="29" y="0"/>
                </a:lnTo>
                <a:lnTo>
                  <a:pt x="0" y="7"/>
                </a:lnTo>
                <a:lnTo>
                  <a:pt x="10" y="48"/>
                </a:lnTo>
                <a:lnTo>
                  <a:pt x="10" y="47"/>
                </a:lnTo>
                <a:lnTo>
                  <a:pt x="39" y="4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09" name="Freeform 127"/>
          <p:cNvSpPr>
            <a:spLocks/>
          </p:cNvSpPr>
          <p:nvPr/>
        </p:nvSpPr>
        <p:spPr bwMode="auto">
          <a:xfrm>
            <a:off x="4249449" y="3123623"/>
            <a:ext cx="15875" cy="19050"/>
          </a:xfrm>
          <a:custGeom>
            <a:avLst/>
            <a:gdLst>
              <a:gd name="T0" fmla="*/ 7000433 w 36"/>
              <a:gd name="T1" fmla="*/ 6801628 h 49"/>
              <a:gd name="T2" fmla="*/ 7000433 w 36"/>
              <a:gd name="T3" fmla="*/ 6650395 h 49"/>
              <a:gd name="T4" fmla="*/ 5639152 w 36"/>
              <a:gd name="T5" fmla="*/ 0 h 49"/>
              <a:gd name="T6" fmla="*/ 0 w 36"/>
              <a:gd name="T7" fmla="*/ 755780 h 49"/>
              <a:gd name="T8" fmla="*/ 1361281 w 36"/>
              <a:gd name="T9" fmla="*/ 7406174 h 49"/>
              <a:gd name="T10" fmla="*/ 1361281 w 36"/>
              <a:gd name="T11" fmla="*/ 7254941 h 49"/>
              <a:gd name="T12" fmla="*/ 7000433 w 36"/>
              <a:gd name="T13" fmla="*/ 6801628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36" y="45"/>
                </a:moveTo>
                <a:lnTo>
                  <a:pt x="36" y="44"/>
                </a:lnTo>
                <a:lnTo>
                  <a:pt x="29" y="0"/>
                </a:lnTo>
                <a:lnTo>
                  <a:pt x="0" y="5"/>
                </a:lnTo>
                <a:lnTo>
                  <a:pt x="7" y="49"/>
                </a:lnTo>
                <a:lnTo>
                  <a:pt x="7" y="48"/>
                </a:lnTo>
                <a:lnTo>
                  <a:pt x="36" y="4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0" name="Freeform 128"/>
          <p:cNvSpPr>
            <a:spLocks/>
          </p:cNvSpPr>
          <p:nvPr/>
        </p:nvSpPr>
        <p:spPr bwMode="auto">
          <a:xfrm>
            <a:off x="4251036" y="3142673"/>
            <a:ext cx="15875" cy="17463"/>
          </a:xfrm>
          <a:custGeom>
            <a:avLst/>
            <a:gdLst>
              <a:gd name="T0" fmla="*/ 7200445 w 35"/>
              <a:gd name="T1" fmla="*/ 6197087 h 46"/>
              <a:gd name="T2" fmla="*/ 7200445 w 35"/>
              <a:gd name="T3" fmla="*/ 6197087 h 46"/>
              <a:gd name="T4" fmla="*/ 5966278 w 35"/>
              <a:gd name="T5" fmla="*/ 0 h 46"/>
              <a:gd name="T6" fmla="*/ 0 w 35"/>
              <a:gd name="T7" fmla="*/ 432399 h 46"/>
              <a:gd name="T8" fmla="*/ 1234168 w 35"/>
              <a:gd name="T9" fmla="*/ 6629487 h 46"/>
              <a:gd name="T10" fmla="*/ 1234168 w 35"/>
              <a:gd name="T11" fmla="*/ 6629487 h 46"/>
              <a:gd name="T12" fmla="*/ 7200445 w 35"/>
              <a:gd name="T13" fmla="*/ 6197087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35" y="43"/>
                </a:moveTo>
                <a:lnTo>
                  <a:pt x="35" y="43"/>
                </a:lnTo>
                <a:lnTo>
                  <a:pt x="29" y="0"/>
                </a:lnTo>
                <a:lnTo>
                  <a:pt x="0" y="3"/>
                </a:lnTo>
                <a:lnTo>
                  <a:pt x="6" y="46"/>
                </a:lnTo>
                <a:lnTo>
                  <a:pt x="35" y="4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1" name="Freeform 129"/>
          <p:cNvSpPr>
            <a:spLocks/>
          </p:cNvSpPr>
          <p:nvPr/>
        </p:nvSpPr>
        <p:spPr bwMode="auto">
          <a:xfrm>
            <a:off x="4254211" y="3158548"/>
            <a:ext cx="12700" cy="17463"/>
          </a:xfrm>
          <a:custGeom>
            <a:avLst/>
            <a:gdLst>
              <a:gd name="T0" fmla="*/ 5040312 w 32"/>
              <a:gd name="T1" fmla="*/ 6485228 h 46"/>
              <a:gd name="T2" fmla="*/ 5040312 w 32"/>
              <a:gd name="T3" fmla="*/ 6341348 h 46"/>
              <a:gd name="T4" fmla="*/ 4567634 w 32"/>
              <a:gd name="T5" fmla="*/ 0 h 46"/>
              <a:gd name="T6" fmla="*/ 0 w 32"/>
              <a:gd name="T7" fmla="*/ 432399 h 46"/>
              <a:gd name="T8" fmla="*/ 472678 w 32"/>
              <a:gd name="T9" fmla="*/ 6629487 h 46"/>
              <a:gd name="T10" fmla="*/ 472678 w 32"/>
              <a:gd name="T11" fmla="*/ 6485228 h 46"/>
              <a:gd name="T12" fmla="*/ 5040312 w 32"/>
              <a:gd name="T13" fmla="*/ 6485228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32" y="45"/>
                </a:moveTo>
                <a:lnTo>
                  <a:pt x="32" y="44"/>
                </a:lnTo>
                <a:lnTo>
                  <a:pt x="29" y="0"/>
                </a:lnTo>
                <a:lnTo>
                  <a:pt x="0" y="3"/>
                </a:lnTo>
                <a:lnTo>
                  <a:pt x="3" y="46"/>
                </a:lnTo>
                <a:lnTo>
                  <a:pt x="3" y="45"/>
                </a:lnTo>
                <a:lnTo>
                  <a:pt x="32" y="45"/>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2" name="Freeform 130"/>
          <p:cNvSpPr>
            <a:spLocks/>
          </p:cNvSpPr>
          <p:nvPr/>
        </p:nvSpPr>
        <p:spPr bwMode="auto">
          <a:xfrm>
            <a:off x="4255799" y="3176011"/>
            <a:ext cx="12700" cy="19050"/>
          </a:xfrm>
          <a:custGeom>
            <a:avLst/>
            <a:gdLst>
              <a:gd name="T0" fmla="*/ 5040312 w 32"/>
              <a:gd name="T1" fmla="*/ 8247785 h 44"/>
              <a:gd name="T2" fmla="*/ 4882752 w 32"/>
              <a:gd name="T3" fmla="*/ 8247785 h 44"/>
              <a:gd name="T4" fmla="*/ 4567634 w 32"/>
              <a:gd name="T5" fmla="*/ 0 h 44"/>
              <a:gd name="T6" fmla="*/ 0 w 32"/>
              <a:gd name="T7" fmla="*/ 0 h 44"/>
              <a:gd name="T8" fmla="*/ 315119 w 32"/>
              <a:gd name="T9" fmla="*/ 8247785 h 44"/>
              <a:gd name="T10" fmla="*/ 157559 w 32"/>
              <a:gd name="T11" fmla="*/ 8247785 h 44"/>
              <a:gd name="T12" fmla="*/ 5040312 w 32"/>
              <a:gd name="T13" fmla="*/ 8247785 h 44"/>
              <a:gd name="T14" fmla="*/ 0 60000 65536"/>
              <a:gd name="T15" fmla="*/ 0 60000 65536"/>
              <a:gd name="T16" fmla="*/ 0 60000 65536"/>
              <a:gd name="T17" fmla="*/ 0 60000 65536"/>
              <a:gd name="T18" fmla="*/ 0 60000 65536"/>
              <a:gd name="T19" fmla="*/ 0 60000 65536"/>
              <a:gd name="T20" fmla="*/ 0 60000 65536"/>
              <a:gd name="T21" fmla="*/ 0 w 32"/>
              <a:gd name="T22" fmla="*/ 0 h 44"/>
              <a:gd name="T23" fmla="*/ 32 w 32"/>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4">
                <a:moveTo>
                  <a:pt x="32" y="44"/>
                </a:moveTo>
                <a:lnTo>
                  <a:pt x="31" y="44"/>
                </a:lnTo>
                <a:lnTo>
                  <a:pt x="29" y="0"/>
                </a:lnTo>
                <a:lnTo>
                  <a:pt x="0" y="0"/>
                </a:lnTo>
                <a:lnTo>
                  <a:pt x="2" y="44"/>
                </a:lnTo>
                <a:lnTo>
                  <a:pt x="1" y="44"/>
                </a:lnTo>
                <a:lnTo>
                  <a:pt x="32" y="44"/>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3" name="Freeform 131"/>
          <p:cNvSpPr>
            <a:spLocks/>
          </p:cNvSpPr>
          <p:nvPr/>
        </p:nvSpPr>
        <p:spPr bwMode="auto">
          <a:xfrm>
            <a:off x="4255799" y="3195061"/>
            <a:ext cx="12700" cy="9525"/>
          </a:xfrm>
          <a:custGeom>
            <a:avLst/>
            <a:gdLst>
              <a:gd name="T0" fmla="*/ 5202904 w 31"/>
              <a:gd name="T1" fmla="*/ 3360209 h 27"/>
              <a:gd name="T2" fmla="*/ 5202904 w 31"/>
              <a:gd name="T3" fmla="*/ 3360209 h 27"/>
              <a:gd name="T4" fmla="*/ 5202904 w 31"/>
              <a:gd name="T5" fmla="*/ 0 h 27"/>
              <a:gd name="T6" fmla="*/ 0 w 31"/>
              <a:gd name="T7" fmla="*/ 0 h 27"/>
              <a:gd name="T8" fmla="*/ 0 w 31"/>
              <a:gd name="T9" fmla="*/ 3360209 h 27"/>
              <a:gd name="T10" fmla="*/ 0 w 31"/>
              <a:gd name="T11" fmla="*/ 3360209 h 27"/>
              <a:gd name="T12" fmla="*/ 5202904 w 31"/>
              <a:gd name="T13" fmla="*/ 3360209 h 27"/>
              <a:gd name="T14" fmla="*/ 0 60000 65536"/>
              <a:gd name="T15" fmla="*/ 0 60000 65536"/>
              <a:gd name="T16" fmla="*/ 0 60000 65536"/>
              <a:gd name="T17" fmla="*/ 0 60000 65536"/>
              <a:gd name="T18" fmla="*/ 0 60000 65536"/>
              <a:gd name="T19" fmla="*/ 0 60000 65536"/>
              <a:gd name="T20" fmla="*/ 0 60000 65536"/>
              <a:gd name="T21" fmla="*/ 0 w 31"/>
              <a:gd name="T22" fmla="*/ 0 h 27"/>
              <a:gd name="T23" fmla="*/ 31 w 31"/>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7">
                <a:moveTo>
                  <a:pt x="31" y="27"/>
                </a:moveTo>
                <a:lnTo>
                  <a:pt x="31" y="27"/>
                </a:lnTo>
                <a:lnTo>
                  <a:pt x="31" y="0"/>
                </a:lnTo>
                <a:lnTo>
                  <a:pt x="0" y="0"/>
                </a:lnTo>
                <a:lnTo>
                  <a:pt x="0" y="27"/>
                </a:lnTo>
                <a:lnTo>
                  <a:pt x="31" y="2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4" name="Freeform 132"/>
          <p:cNvSpPr>
            <a:spLocks/>
          </p:cNvSpPr>
          <p:nvPr/>
        </p:nvSpPr>
        <p:spPr bwMode="auto">
          <a:xfrm>
            <a:off x="4255799" y="3204586"/>
            <a:ext cx="12700" cy="14287"/>
          </a:xfrm>
          <a:custGeom>
            <a:avLst/>
            <a:gdLst>
              <a:gd name="T0" fmla="*/ 5034936 w 31"/>
              <a:gd name="T1" fmla="*/ 5669954 h 36"/>
              <a:gd name="T2" fmla="*/ 5202904 w 31"/>
              <a:gd name="T3" fmla="*/ 5669954 h 36"/>
              <a:gd name="T4" fmla="*/ 5202904 w 31"/>
              <a:gd name="T5" fmla="*/ 0 h 36"/>
              <a:gd name="T6" fmla="*/ 0 w 31"/>
              <a:gd name="T7" fmla="*/ 0 h 36"/>
              <a:gd name="T8" fmla="*/ 0 w 31"/>
              <a:gd name="T9" fmla="*/ 5669954 h 36"/>
              <a:gd name="T10" fmla="*/ 167968 w 31"/>
              <a:gd name="T11" fmla="*/ 5669954 h 36"/>
              <a:gd name="T12" fmla="*/ 5034936 w 31"/>
              <a:gd name="T13" fmla="*/ 5669954 h 36"/>
              <a:gd name="T14" fmla="*/ 0 60000 65536"/>
              <a:gd name="T15" fmla="*/ 0 60000 65536"/>
              <a:gd name="T16" fmla="*/ 0 60000 65536"/>
              <a:gd name="T17" fmla="*/ 0 60000 65536"/>
              <a:gd name="T18" fmla="*/ 0 60000 65536"/>
              <a:gd name="T19" fmla="*/ 0 60000 65536"/>
              <a:gd name="T20" fmla="*/ 0 60000 65536"/>
              <a:gd name="T21" fmla="*/ 0 w 31"/>
              <a:gd name="T22" fmla="*/ 0 h 36"/>
              <a:gd name="T23" fmla="*/ 31 w 31"/>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6">
                <a:moveTo>
                  <a:pt x="30" y="36"/>
                </a:moveTo>
                <a:lnTo>
                  <a:pt x="31" y="36"/>
                </a:lnTo>
                <a:lnTo>
                  <a:pt x="31" y="0"/>
                </a:lnTo>
                <a:lnTo>
                  <a:pt x="0" y="0"/>
                </a:lnTo>
                <a:lnTo>
                  <a:pt x="0" y="36"/>
                </a:lnTo>
                <a:lnTo>
                  <a:pt x="1" y="36"/>
                </a:lnTo>
                <a:lnTo>
                  <a:pt x="30"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5" name="Freeform 133"/>
          <p:cNvSpPr>
            <a:spLocks/>
          </p:cNvSpPr>
          <p:nvPr/>
        </p:nvSpPr>
        <p:spPr bwMode="auto">
          <a:xfrm>
            <a:off x="4255799" y="3218873"/>
            <a:ext cx="12700" cy="22225"/>
          </a:xfrm>
          <a:custGeom>
            <a:avLst/>
            <a:gdLst>
              <a:gd name="T0" fmla="*/ 4867378 w 31"/>
              <a:gd name="T1" fmla="*/ 8980921 h 55"/>
              <a:gd name="T2" fmla="*/ 4867378 w 31"/>
              <a:gd name="T3" fmla="*/ 8817668 h 55"/>
              <a:gd name="T4" fmla="*/ 5202904 w 31"/>
              <a:gd name="T5" fmla="*/ 0 h 55"/>
              <a:gd name="T6" fmla="*/ 335526 w 31"/>
              <a:gd name="T7" fmla="*/ 0 h 55"/>
              <a:gd name="T8" fmla="*/ 0 w 31"/>
              <a:gd name="T9" fmla="*/ 8817668 h 55"/>
              <a:gd name="T10" fmla="*/ 0 w 31"/>
              <a:gd name="T11" fmla="*/ 8654416 h 55"/>
              <a:gd name="T12" fmla="*/ 4867378 w 31"/>
              <a:gd name="T13" fmla="*/ 8980921 h 55"/>
              <a:gd name="T14" fmla="*/ 0 60000 65536"/>
              <a:gd name="T15" fmla="*/ 0 60000 65536"/>
              <a:gd name="T16" fmla="*/ 0 60000 65536"/>
              <a:gd name="T17" fmla="*/ 0 60000 65536"/>
              <a:gd name="T18" fmla="*/ 0 60000 65536"/>
              <a:gd name="T19" fmla="*/ 0 60000 65536"/>
              <a:gd name="T20" fmla="*/ 0 60000 65536"/>
              <a:gd name="T21" fmla="*/ 0 w 31"/>
              <a:gd name="T22" fmla="*/ 0 h 55"/>
              <a:gd name="T23" fmla="*/ 31 w 31"/>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55">
                <a:moveTo>
                  <a:pt x="29" y="55"/>
                </a:moveTo>
                <a:lnTo>
                  <a:pt x="29" y="54"/>
                </a:lnTo>
                <a:lnTo>
                  <a:pt x="31" y="0"/>
                </a:lnTo>
                <a:lnTo>
                  <a:pt x="2" y="0"/>
                </a:lnTo>
                <a:lnTo>
                  <a:pt x="0" y="54"/>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6" name="Freeform 134"/>
          <p:cNvSpPr>
            <a:spLocks/>
          </p:cNvSpPr>
          <p:nvPr/>
        </p:nvSpPr>
        <p:spPr bwMode="auto">
          <a:xfrm>
            <a:off x="4254211" y="3239511"/>
            <a:ext cx="12700" cy="23812"/>
          </a:xfrm>
          <a:custGeom>
            <a:avLst/>
            <a:gdLst>
              <a:gd name="T0" fmla="*/ 4046070 w 34"/>
              <a:gd name="T1" fmla="*/ 10125203 h 56"/>
              <a:gd name="T2" fmla="*/ 4046070 w 34"/>
              <a:gd name="T3" fmla="*/ 10125203 h 56"/>
              <a:gd name="T4" fmla="*/ 4743823 w 34"/>
              <a:gd name="T5" fmla="*/ 361432 h 56"/>
              <a:gd name="T6" fmla="*/ 697753 w 34"/>
              <a:gd name="T7" fmla="*/ 0 h 56"/>
              <a:gd name="T8" fmla="*/ 0 w 34"/>
              <a:gd name="T9" fmla="*/ 9763771 h 56"/>
              <a:gd name="T10" fmla="*/ 0 w 34"/>
              <a:gd name="T11" fmla="*/ 9763771 h 56"/>
              <a:gd name="T12" fmla="*/ 4046070 w 34"/>
              <a:gd name="T13" fmla="*/ 10125203 h 56"/>
              <a:gd name="T14" fmla="*/ 0 60000 65536"/>
              <a:gd name="T15" fmla="*/ 0 60000 65536"/>
              <a:gd name="T16" fmla="*/ 0 60000 65536"/>
              <a:gd name="T17" fmla="*/ 0 60000 65536"/>
              <a:gd name="T18" fmla="*/ 0 60000 65536"/>
              <a:gd name="T19" fmla="*/ 0 60000 65536"/>
              <a:gd name="T20" fmla="*/ 0 60000 65536"/>
              <a:gd name="T21" fmla="*/ 0 w 34"/>
              <a:gd name="T22" fmla="*/ 0 h 56"/>
              <a:gd name="T23" fmla="*/ 34 w 34"/>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6">
                <a:moveTo>
                  <a:pt x="29" y="56"/>
                </a:moveTo>
                <a:lnTo>
                  <a:pt x="29" y="56"/>
                </a:lnTo>
                <a:lnTo>
                  <a:pt x="34" y="2"/>
                </a:lnTo>
                <a:lnTo>
                  <a:pt x="5" y="0"/>
                </a:lnTo>
                <a:lnTo>
                  <a:pt x="0" y="54"/>
                </a:lnTo>
                <a:lnTo>
                  <a:pt x="29" y="5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7" name="Freeform 135"/>
          <p:cNvSpPr>
            <a:spLocks/>
          </p:cNvSpPr>
          <p:nvPr/>
        </p:nvSpPr>
        <p:spPr bwMode="auto">
          <a:xfrm>
            <a:off x="4251036" y="3261736"/>
            <a:ext cx="15875" cy="22225"/>
          </a:xfrm>
          <a:custGeom>
            <a:avLst/>
            <a:gdLst>
              <a:gd name="T0" fmla="*/ 6321984 w 34"/>
              <a:gd name="T1" fmla="*/ 8980921 h 55"/>
              <a:gd name="T2" fmla="*/ 6321984 w 34"/>
              <a:gd name="T3" fmla="*/ 8980921 h 55"/>
              <a:gd name="T4" fmla="*/ 7412223 w 34"/>
              <a:gd name="T5" fmla="*/ 326505 h 55"/>
              <a:gd name="T6" fmla="*/ 1090239 w 34"/>
              <a:gd name="T7" fmla="*/ 0 h 55"/>
              <a:gd name="T8" fmla="*/ 0 w 34"/>
              <a:gd name="T9" fmla="*/ 8654416 h 55"/>
              <a:gd name="T10" fmla="*/ 0 w 34"/>
              <a:gd name="T11" fmla="*/ 8654416 h 55"/>
              <a:gd name="T12" fmla="*/ 6321984 w 34"/>
              <a:gd name="T13" fmla="*/ 8980921 h 55"/>
              <a:gd name="T14" fmla="*/ 0 60000 65536"/>
              <a:gd name="T15" fmla="*/ 0 60000 65536"/>
              <a:gd name="T16" fmla="*/ 0 60000 65536"/>
              <a:gd name="T17" fmla="*/ 0 60000 65536"/>
              <a:gd name="T18" fmla="*/ 0 60000 65536"/>
              <a:gd name="T19" fmla="*/ 0 60000 65536"/>
              <a:gd name="T20" fmla="*/ 0 60000 65536"/>
              <a:gd name="T21" fmla="*/ 0 w 34"/>
              <a:gd name="T22" fmla="*/ 0 h 55"/>
              <a:gd name="T23" fmla="*/ 34 w 34"/>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5">
                <a:moveTo>
                  <a:pt x="29" y="55"/>
                </a:moveTo>
                <a:lnTo>
                  <a:pt x="29" y="55"/>
                </a:lnTo>
                <a:lnTo>
                  <a:pt x="34" y="2"/>
                </a:lnTo>
                <a:lnTo>
                  <a:pt x="5" y="0"/>
                </a:lnTo>
                <a:lnTo>
                  <a:pt x="0" y="53"/>
                </a:lnTo>
                <a:lnTo>
                  <a:pt x="29" y="5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18" name="Freeform 136"/>
          <p:cNvSpPr>
            <a:spLocks/>
          </p:cNvSpPr>
          <p:nvPr/>
        </p:nvSpPr>
        <p:spPr bwMode="auto">
          <a:xfrm>
            <a:off x="4249449" y="3282373"/>
            <a:ext cx="12700" cy="22225"/>
          </a:xfrm>
          <a:custGeom>
            <a:avLst/>
            <a:gdLst>
              <a:gd name="T0" fmla="*/ 3609269 w 36"/>
              <a:gd name="T1" fmla="*/ 8665801 h 57"/>
              <a:gd name="T2" fmla="*/ 3609269 w 36"/>
              <a:gd name="T3" fmla="*/ 8513735 h 57"/>
              <a:gd name="T4" fmla="*/ 4480277 w 36"/>
              <a:gd name="T5" fmla="*/ 304132 h 57"/>
              <a:gd name="T6" fmla="*/ 871008 w 36"/>
              <a:gd name="T7" fmla="*/ 0 h 57"/>
              <a:gd name="T8" fmla="*/ 0 w 36"/>
              <a:gd name="T9" fmla="*/ 8057538 h 57"/>
              <a:gd name="T10" fmla="*/ 0 w 36"/>
              <a:gd name="T11" fmla="*/ 7905472 h 57"/>
              <a:gd name="T12" fmla="*/ 3609269 w 36"/>
              <a:gd name="T13" fmla="*/ 8665801 h 57"/>
              <a:gd name="T14" fmla="*/ 0 60000 65536"/>
              <a:gd name="T15" fmla="*/ 0 60000 65536"/>
              <a:gd name="T16" fmla="*/ 0 60000 65536"/>
              <a:gd name="T17" fmla="*/ 0 60000 65536"/>
              <a:gd name="T18" fmla="*/ 0 60000 65536"/>
              <a:gd name="T19" fmla="*/ 0 60000 65536"/>
              <a:gd name="T20" fmla="*/ 0 60000 65536"/>
              <a:gd name="T21" fmla="*/ 0 w 36"/>
              <a:gd name="T22" fmla="*/ 0 h 57"/>
              <a:gd name="T23" fmla="*/ 36 w 36"/>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7">
                <a:moveTo>
                  <a:pt x="29" y="57"/>
                </a:moveTo>
                <a:lnTo>
                  <a:pt x="29" y="56"/>
                </a:lnTo>
                <a:lnTo>
                  <a:pt x="36" y="2"/>
                </a:lnTo>
                <a:lnTo>
                  <a:pt x="7" y="0"/>
                </a:lnTo>
                <a:lnTo>
                  <a:pt x="0" y="53"/>
                </a:lnTo>
                <a:lnTo>
                  <a:pt x="0" y="52"/>
                </a:lnTo>
                <a:lnTo>
                  <a:pt x="29" y="57"/>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19" name="Freeform 137"/>
          <p:cNvSpPr>
            <a:spLocks/>
          </p:cNvSpPr>
          <p:nvPr/>
        </p:nvSpPr>
        <p:spPr bwMode="auto">
          <a:xfrm>
            <a:off x="4244686" y="3303011"/>
            <a:ext cx="15875" cy="23812"/>
          </a:xfrm>
          <a:custGeom>
            <a:avLst/>
            <a:gdLst>
              <a:gd name="T0" fmla="*/ 5061200 w 38"/>
              <a:gd name="T1" fmla="*/ 9610362 h 59"/>
              <a:gd name="T2" fmla="*/ 5061200 w 38"/>
              <a:gd name="T3" fmla="*/ 9447311 h 59"/>
              <a:gd name="T4" fmla="*/ 6631989 w 38"/>
              <a:gd name="T5" fmla="*/ 814451 h 59"/>
              <a:gd name="T6" fmla="*/ 1570789 w 38"/>
              <a:gd name="T7" fmla="*/ 0 h 59"/>
              <a:gd name="T8" fmla="*/ 0 w 38"/>
              <a:gd name="T9" fmla="*/ 8632860 h 59"/>
              <a:gd name="T10" fmla="*/ 0 w 38"/>
              <a:gd name="T11" fmla="*/ 8470212 h 59"/>
              <a:gd name="T12" fmla="*/ 5061200 w 38"/>
              <a:gd name="T13" fmla="*/ 9610362 h 59"/>
              <a:gd name="T14" fmla="*/ 0 60000 65536"/>
              <a:gd name="T15" fmla="*/ 0 60000 65536"/>
              <a:gd name="T16" fmla="*/ 0 60000 65536"/>
              <a:gd name="T17" fmla="*/ 0 60000 65536"/>
              <a:gd name="T18" fmla="*/ 0 60000 65536"/>
              <a:gd name="T19" fmla="*/ 0 60000 65536"/>
              <a:gd name="T20" fmla="*/ 0 60000 65536"/>
              <a:gd name="T21" fmla="*/ 0 w 38"/>
              <a:gd name="T22" fmla="*/ 0 h 59"/>
              <a:gd name="T23" fmla="*/ 38 w 3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59">
                <a:moveTo>
                  <a:pt x="29" y="59"/>
                </a:moveTo>
                <a:lnTo>
                  <a:pt x="29" y="58"/>
                </a:lnTo>
                <a:lnTo>
                  <a:pt x="38" y="5"/>
                </a:lnTo>
                <a:lnTo>
                  <a:pt x="9" y="0"/>
                </a:lnTo>
                <a:lnTo>
                  <a:pt x="0" y="53"/>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0" name="Freeform 138"/>
          <p:cNvSpPr>
            <a:spLocks/>
          </p:cNvSpPr>
          <p:nvPr/>
        </p:nvSpPr>
        <p:spPr bwMode="auto">
          <a:xfrm>
            <a:off x="4239924" y="3322061"/>
            <a:ext cx="17462" cy="23812"/>
          </a:xfrm>
          <a:custGeom>
            <a:avLst/>
            <a:gdLst>
              <a:gd name="T0" fmla="*/ 5526723 w 40"/>
              <a:gd name="T1" fmla="*/ 9610362 h 59"/>
              <a:gd name="T2" fmla="*/ 5526723 w 40"/>
              <a:gd name="T3" fmla="*/ 9610362 h 59"/>
              <a:gd name="T4" fmla="*/ 7623037 w 40"/>
              <a:gd name="T5" fmla="*/ 1140151 h 59"/>
              <a:gd name="T6" fmla="*/ 2096313 w 40"/>
              <a:gd name="T7" fmla="*/ 0 h 59"/>
              <a:gd name="T8" fmla="*/ 0 w 40"/>
              <a:gd name="T9" fmla="*/ 8470212 h 59"/>
              <a:gd name="T10" fmla="*/ 0 w 40"/>
              <a:gd name="T11" fmla="*/ 8470212 h 59"/>
              <a:gd name="T12" fmla="*/ 5526723 w 40"/>
              <a:gd name="T13" fmla="*/ 9610362 h 59"/>
              <a:gd name="T14" fmla="*/ 0 60000 65536"/>
              <a:gd name="T15" fmla="*/ 0 60000 65536"/>
              <a:gd name="T16" fmla="*/ 0 60000 65536"/>
              <a:gd name="T17" fmla="*/ 0 60000 65536"/>
              <a:gd name="T18" fmla="*/ 0 60000 65536"/>
              <a:gd name="T19" fmla="*/ 0 60000 65536"/>
              <a:gd name="T20" fmla="*/ 0 60000 65536"/>
              <a:gd name="T21" fmla="*/ 0 w 40"/>
              <a:gd name="T22" fmla="*/ 0 h 59"/>
              <a:gd name="T23" fmla="*/ 40 w 40"/>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9">
                <a:moveTo>
                  <a:pt x="29" y="59"/>
                </a:moveTo>
                <a:lnTo>
                  <a:pt x="29" y="59"/>
                </a:lnTo>
                <a:lnTo>
                  <a:pt x="40" y="7"/>
                </a:lnTo>
                <a:lnTo>
                  <a:pt x="11" y="0"/>
                </a:lnTo>
                <a:lnTo>
                  <a:pt x="0" y="52"/>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1" name="Freeform 139"/>
          <p:cNvSpPr>
            <a:spLocks/>
          </p:cNvSpPr>
          <p:nvPr/>
        </p:nvSpPr>
        <p:spPr bwMode="auto">
          <a:xfrm>
            <a:off x="4235161" y="3342698"/>
            <a:ext cx="17463" cy="23813"/>
          </a:xfrm>
          <a:custGeom>
            <a:avLst/>
            <a:gdLst>
              <a:gd name="T0" fmla="*/ 5261048 w 41"/>
              <a:gd name="T1" fmla="*/ 9450984 h 60"/>
              <a:gd name="T2" fmla="*/ 5261048 w 41"/>
              <a:gd name="T3" fmla="*/ 9293421 h 60"/>
              <a:gd name="T4" fmla="*/ 7437961 w 41"/>
              <a:gd name="T5" fmla="*/ 1102542 h 60"/>
              <a:gd name="T6" fmla="*/ 2176912 w 41"/>
              <a:gd name="T7" fmla="*/ 0 h 60"/>
              <a:gd name="T8" fmla="*/ 0 w 41"/>
              <a:gd name="T9" fmla="*/ 8190879 h 60"/>
              <a:gd name="T10" fmla="*/ 0 w 41"/>
              <a:gd name="T11" fmla="*/ 8033317 h 60"/>
              <a:gd name="T12" fmla="*/ 5261048 w 41"/>
              <a:gd name="T13" fmla="*/ 9450984 h 60"/>
              <a:gd name="T14" fmla="*/ 0 60000 65536"/>
              <a:gd name="T15" fmla="*/ 0 60000 65536"/>
              <a:gd name="T16" fmla="*/ 0 60000 65536"/>
              <a:gd name="T17" fmla="*/ 0 60000 65536"/>
              <a:gd name="T18" fmla="*/ 0 60000 65536"/>
              <a:gd name="T19" fmla="*/ 0 60000 65536"/>
              <a:gd name="T20" fmla="*/ 0 60000 65536"/>
              <a:gd name="T21" fmla="*/ 0 w 41"/>
              <a:gd name="T22" fmla="*/ 0 h 60"/>
              <a:gd name="T23" fmla="*/ 41 w 41"/>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60">
                <a:moveTo>
                  <a:pt x="29" y="60"/>
                </a:moveTo>
                <a:lnTo>
                  <a:pt x="29" y="59"/>
                </a:lnTo>
                <a:lnTo>
                  <a:pt x="41" y="7"/>
                </a:lnTo>
                <a:lnTo>
                  <a:pt x="12" y="0"/>
                </a:lnTo>
                <a:lnTo>
                  <a:pt x="0" y="52"/>
                </a:lnTo>
                <a:lnTo>
                  <a:pt x="0" y="51"/>
                </a:lnTo>
                <a:lnTo>
                  <a:pt x="29"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2" name="Freeform 140"/>
          <p:cNvSpPr>
            <a:spLocks/>
          </p:cNvSpPr>
          <p:nvPr/>
        </p:nvSpPr>
        <p:spPr bwMode="auto">
          <a:xfrm>
            <a:off x="4230399" y="3364923"/>
            <a:ext cx="17462" cy="23813"/>
          </a:xfrm>
          <a:custGeom>
            <a:avLst/>
            <a:gdLst>
              <a:gd name="T0" fmla="*/ 4567504 w 44"/>
              <a:gd name="T1" fmla="*/ 9611170 h 59"/>
              <a:gd name="T2" fmla="*/ 4567504 w 44"/>
              <a:gd name="T3" fmla="*/ 9611170 h 59"/>
              <a:gd name="T4" fmla="*/ 6930034 w 44"/>
              <a:gd name="T5" fmla="*/ 1465912 h 59"/>
              <a:gd name="T6" fmla="*/ 2362529 w 44"/>
              <a:gd name="T7" fmla="*/ 0 h 59"/>
              <a:gd name="T8" fmla="*/ 0 w 44"/>
              <a:gd name="T9" fmla="*/ 8145258 h 59"/>
              <a:gd name="T10" fmla="*/ 0 w 44"/>
              <a:gd name="T11" fmla="*/ 8145258 h 59"/>
              <a:gd name="T12" fmla="*/ 4567504 w 44"/>
              <a:gd name="T13" fmla="*/ 9611170 h 59"/>
              <a:gd name="T14" fmla="*/ 0 60000 65536"/>
              <a:gd name="T15" fmla="*/ 0 60000 65536"/>
              <a:gd name="T16" fmla="*/ 0 60000 65536"/>
              <a:gd name="T17" fmla="*/ 0 60000 65536"/>
              <a:gd name="T18" fmla="*/ 0 60000 65536"/>
              <a:gd name="T19" fmla="*/ 0 60000 65536"/>
              <a:gd name="T20" fmla="*/ 0 60000 65536"/>
              <a:gd name="T21" fmla="*/ 0 w 44"/>
              <a:gd name="T22" fmla="*/ 0 h 59"/>
              <a:gd name="T23" fmla="*/ 44 w 44"/>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9">
                <a:moveTo>
                  <a:pt x="29" y="59"/>
                </a:moveTo>
                <a:lnTo>
                  <a:pt x="29" y="59"/>
                </a:lnTo>
                <a:lnTo>
                  <a:pt x="44" y="9"/>
                </a:lnTo>
                <a:lnTo>
                  <a:pt x="15" y="0"/>
                </a:lnTo>
                <a:lnTo>
                  <a:pt x="0" y="50"/>
                </a:lnTo>
                <a:lnTo>
                  <a:pt x="29"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3" name="Freeform 141"/>
          <p:cNvSpPr>
            <a:spLocks/>
          </p:cNvSpPr>
          <p:nvPr/>
        </p:nvSpPr>
        <p:spPr bwMode="auto">
          <a:xfrm>
            <a:off x="4224049" y="3383973"/>
            <a:ext cx="17462" cy="23813"/>
          </a:xfrm>
          <a:custGeom>
            <a:avLst/>
            <a:gdLst>
              <a:gd name="T0" fmla="*/ 4517225 w 45"/>
              <a:gd name="T1" fmla="*/ 9776879 h 58"/>
              <a:gd name="T2" fmla="*/ 4517225 w 45"/>
              <a:gd name="T3" fmla="*/ 9776879 h 58"/>
              <a:gd name="T4" fmla="*/ 6776033 w 45"/>
              <a:gd name="T5" fmla="*/ 1517052 h 58"/>
              <a:gd name="T6" fmla="*/ 2409368 w 45"/>
              <a:gd name="T7" fmla="*/ 0 h 58"/>
              <a:gd name="T8" fmla="*/ 0 w 45"/>
              <a:gd name="T9" fmla="*/ 8259827 h 58"/>
              <a:gd name="T10" fmla="*/ 0 w 45"/>
              <a:gd name="T11" fmla="*/ 8259827 h 58"/>
              <a:gd name="T12" fmla="*/ 4517225 w 45"/>
              <a:gd name="T13" fmla="*/ 9776879 h 58"/>
              <a:gd name="T14" fmla="*/ 0 60000 65536"/>
              <a:gd name="T15" fmla="*/ 0 60000 65536"/>
              <a:gd name="T16" fmla="*/ 0 60000 65536"/>
              <a:gd name="T17" fmla="*/ 0 60000 65536"/>
              <a:gd name="T18" fmla="*/ 0 60000 65536"/>
              <a:gd name="T19" fmla="*/ 0 60000 65536"/>
              <a:gd name="T20" fmla="*/ 0 60000 65536"/>
              <a:gd name="T21" fmla="*/ 0 w 45"/>
              <a:gd name="T22" fmla="*/ 0 h 58"/>
              <a:gd name="T23" fmla="*/ 45 w 4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8">
                <a:moveTo>
                  <a:pt x="30" y="58"/>
                </a:moveTo>
                <a:lnTo>
                  <a:pt x="30" y="58"/>
                </a:lnTo>
                <a:lnTo>
                  <a:pt x="45" y="9"/>
                </a:lnTo>
                <a:lnTo>
                  <a:pt x="16" y="0"/>
                </a:lnTo>
                <a:lnTo>
                  <a:pt x="0" y="49"/>
                </a:lnTo>
                <a:lnTo>
                  <a:pt x="30" y="5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4" name="Freeform 142"/>
          <p:cNvSpPr>
            <a:spLocks/>
          </p:cNvSpPr>
          <p:nvPr/>
        </p:nvSpPr>
        <p:spPr bwMode="auto">
          <a:xfrm>
            <a:off x="4217699" y="3404611"/>
            <a:ext cx="17462" cy="23812"/>
          </a:xfrm>
          <a:custGeom>
            <a:avLst/>
            <a:gdLst>
              <a:gd name="T0" fmla="*/ 4034861 w 46"/>
              <a:gd name="T1" fmla="*/ 9610362 h 59"/>
              <a:gd name="T2" fmla="*/ 4179112 w 46"/>
              <a:gd name="T3" fmla="*/ 9447311 h 59"/>
              <a:gd name="T4" fmla="*/ 6628728 w 46"/>
              <a:gd name="T5" fmla="*/ 1465851 h 59"/>
              <a:gd name="T6" fmla="*/ 2305743 w 46"/>
              <a:gd name="T7" fmla="*/ 0 h 59"/>
              <a:gd name="T8" fmla="*/ 0 w 46"/>
              <a:gd name="T9" fmla="*/ 7981461 h 59"/>
              <a:gd name="T10" fmla="*/ 144251 w 46"/>
              <a:gd name="T11" fmla="*/ 7818409 h 59"/>
              <a:gd name="T12" fmla="*/ 4034861 w 46"/>
              <a:gd name="T13" fmla="*/ 9610362 h 59"/>
              <a:gd name="T14" fmla="*/ 0 60000 65536"/>
              <a:gd name="T15" fmla="*/ 0 60000 65536"/>
              <a:gd name="T16" fmla="*/ 0 60000 65536"/>
              <a:gd name="T17" fmla="*/ 0 60000 65536"/>
              <a:gd name="T18" fmla="*/ 0 60000 65536"/>
              <a:gd name="T19" fmla="*/ 0 60000 65536"/>
              <a:gd name="T20" fmla="*/ 0 60000 65536"/>
              <a:gd name="T21" fmla="*/ 0 w 46"/>
              <a:gd name="T22" fmla="*/ 0 h 59"/>
              <a:gd name="T23" fmla="*/ 46 w 46"/>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9">
                <a:moveTo>
                  <a:pt x="28" y="59"/>
                </a:moveTo>
                <a:lnTo>
                  <a:pt x="29" y="58"/>
                </a:lnTo>
                <a:lnTo>
                  <a:pt x="46" y="9"/>
                </a:lnTo>
                <a:lnTo>
                  <a:pt x="16" y="0"/>
                </a:lnTo>
                <a:lnTo>
                  <a:pt x="0" y="49"/>
                </a:lnTo>
                <a:lnTo>
                  <a:pt x="1" y="48"/>
                </a:lnTo>
                <a:lnTo>
                  <a:pt x="28" y="5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5" name="Freeform 143"/>
          <p:cNvSpPr>
            <a:spLocks/>
          </p:cNvSpPr>
          <p:nvPr/>
        </p:nvSpPr>
        <p:spPr bwMode="auto">
          <a:xfrm>
            <a:off x="4208174" y="3423661"/>
            <a:ext cx="20637" cy="23812"/>
          </a:xfrm>
          <a:custGeom>
            <a:avLst/>
            <a:gdLst>
              <a:gd name="T0" fmla="*/ 5434260 w 46"/>
              <a:gd name="T1" fmla="*/ 9450190 h 60"/>
              <a:gd name="T2" fmla="*/ 5434260 w 46"/>
              <a:gd name="T3" fmla="*/ 9450190 h 60"/>
              <a:gd name="T4" fmla="*/ 9258387 w 46"/>
              <a:gd name="T5" fmla="*/ 1732720 h 60"/>
              <a:gd name="T6" fmla="*/ 3824126 w 46"/>
              <a:gd name="T7" fmla="*/ 0 h 60"/>
              <a:gd name="T8" fmla="*/ 0 w 46"/>
              <a:gd name="T9" fmla="*/ 7560311 h 60"/>
              <a:gd name="T10" fmla="*/ 0 w 46"/>
              <a:gd name="T11" fmla="*/ 7560311 h 60"/>
              <a:gd name="T12" fmla="*/ 5434260 w 46"/>
              <a:gd name="T13" fmla="*/ 9450190 h 60"/>
              <a:gd name="T14" fmla="*/ 0 60000 65536"/>
              <a:gd name="T15" fmla="*/ 0 60000 65536"/>
              <a:gd name="T16" fmla="*/ 0 60000 65536"/>
              <a:gd name="T17" fmla="*/ 0 60000 65536"/>
              <a:gd name="T18" fmla="*/ 0 60000 65536"/>
              <a:gd name="T19" fmla="*/ 0 60000 65536"/>
              <a:gd name="T20" fmla="*/ 0 60000 65536"/>
              <a:gd name="T21" fmla="*/ 0 w 46"/>
              <a:gd name="T22" fmla="*/ 0 h 60"/>
              <a:gd name="T23" fmla="*/ 46 w 4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60">
                <a:moveTo>
                  <a:pt x="27" y="60"/>
                </a:moveTo>
                <a:lnTo>
                  <a:pt x="27" y="60"/>
                </a:lnTo>
                <a:lnTo>
                  <a:pt x="46" y="11"/>
                </a:lnTo>
                <a:lnTo>
                  <a:pt x="19" y="0"/>
                </a:lnTo>
                <a:lnTo>
                  <a:pt x="0" y="48"/>
                </a:lnTo>
                <a:lnTo>
                  <a:pt x="27" y="6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6" name="Freeform 144"/>
          <p:cNvSpPr>
            <a:spLocks/>
          </p:cNvSpPr>
          <p:nvPr/>
        </p:nvSpPr>
        <p:spPr bwMode="auto">
          <a:xfrm>
            <a:off x="4203411" y="3441123"/>
            <a:ext cx="17463" cy="15875"/>
          </a:xfrm>
          <a:custGeom>
            <a:avLst/>
            <a:gdLst>
              <a:gd name="T0" fmla="*/ 3622779 w 44"/>
              <a:gd name="T1" fmla="*/ 920321 h 37"/>
              <a:gd name="T2" fmla="*/ 5828276 w 44"/>
              <a:gd name="T3" fmla="*/ 4970162 h 37"/>
              <a:gd name="T4" fmla="*/ 6930827 w 44"/>
              <a:gd name="T5" fmla="*/ 2209199 h 37"/>
              <a:gd name="T6" fmla="*/ 2677792 w 44"/>
              <a:gd name="T7" fmla="*/ 0 h 37"/>
              <a:gd name="T8" fmla="*/ 1575242 w 44"/>
              <a:gd name="T9" fmla="*/ 2761392 h 37"/>
              <a:gd name="T10" fmla="*/ 3622779 w 44"/>
              <a:gd name="T11" fmla="*/ 6811232 h 37"/>
              <a:gd name="T12" fmla="*/ 1575242 w 44"/>
              <a:gd name="T13" fmla="*/ 2761392 h 37"/>
              <a:gd name="T14" fmla="*/ 0 w 44"/>
              <a:gd name="T15" fmla="*/ 6811232 h 37"/>
              <a:gd name="T16" fmla="*/ 3622779 w 44"/>
              <a:gd name="T17" fmla="*/ 6811232 h 37"/>
              <a:gd name="T18" fmla="*/ 3622779 w 44"/>
              <a:gd name="T19" fmla="*/ 920321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37"/>
              <a:gd name="T32" fmla="*/ 44 w 44"/>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37">
                <a:moveTo>
                  <a:pt x="23" y="5"/>
                </a:moveTo>
                <a:lnTo>
                  <a:pt x="37" y="27"/>
                </a:lnTo>
                <a:lnTo>
                  <a:pt x="44" y="12"/>
                </a:lnTo>
                <a:lnTo>
                  <a:pt x="17" y="0"/>
                </a:lnTo>
                <a:lnTo>
                  <a:pt x="10" y="15"/>
                </a:lnTo>
                <a:lnTo>
                  <a:pt x="23" y="37"/>
                </a:lnTo>
                <a:lnTo>
                  <a:pt x="10" y="15"/>
                </a:lnTo>
                <a:lnTo>
                  <a:pt x="0" y="37"/>
                </a:lnTo>
                <a:lnTo>
                  <a:pt x="23" y="37"/>
                </a:lnTo>
                <a:lnTo>
                  <a:pt x="23" y="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27" name="Freeform 145"/>
          <p:cNvSpPr>
            <a:spLocks/>
          </p:cNvSpPr>
          <p:nvPr/>
        </p:nvSpPr>
        <p:spPr bwMode="auto">
          <a:xfrm>
            <a:off x="4211349" y="3442711"/>
            <a:ext cx="287337" cy="14287"/>
          </a:xfrm>
          <a:custGeom>
            <a:avLst/>
            <a:gdLst>
              <a:gd name="T0" fmla="*/ 109932647 w 712"/>
              <a:gd name="T1" fmla="*/ 3986519 h 32"/>
              <a:gd name="T2" fmla="*/ 112212778 w 712"/>
              <a:gd name="T3" fmla="*/ 0 h 32"/>
              <a:gd name="T4" fmla="*/ 0 w 712"/>
              <a:gd name="T5" fmla="*/ 0 h 32"/>
              <a:gd name="T6" fmla="*/ 0 w 712"/>
              <a:gd name="T7" fmla="*/ 6378698 h 32"/>
              <a:gd name="T8" fmla="*/ 112212778 w 712"/>
              <a:gd name="T9" fmla="*/ 6378698 h 32"/>
              <a:gd name="T10" fmla="*/ 114655545 w 712"/>
              <a:gd name="T11" fmla="*/ 2192608 h 32"/>
              <a:gd name="T12" fmla="*/ 112212778 w 712"/>
              <a:gd name="T13" fmla="*/ 6378698 h 32"/>
              <a:gd name="T14" fmla="*/ 115958651 w 712"/>
              <a:gd name="T15" fmla="*/ 6179573 h 32"/>
              <a:gd name="T16" fmla="*/ 114655545 w 712"/>
              <a:gd name="T17" fmla="*/ 2192608 h 32"/>
              <a:gd name="T18" fmla="*/ 109932647 w 712"/>
              <a:gd name="T19" fmla="*/ 398651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2"/>
              <a:gd name="T31" fmla="*/ 0 h 32"/>
              <a:gd name="T32" fmla="*/ 712 w 71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2" h="32">
                <a:moveTo>
                  <a:pt x="675" y="20"/>
                </a:moveTo>
                <a:lnTo>
                  <a:pt x="689" y="0"/>
                </a:lnTo>
                <a:lnTo>
                  <a:pt x="0" y="0"/>
                </a:lnTo>
                <a:lnTo>
                  <a:pt x="0" y="32"/>
                </a:lnTo>
                <a:lnTo>
                  <a:pt x="689" y="32"/>
                </a:lnTo>
                <a:lnTo>
                  <a:pt x="704" y="11"/>
                </a:lnTo>
                <a:lnTo>
                  <a:pt x="689" y="32"/>
                </a:lnTo>
                <a:lnTo>
                  <a:pt x="712" y="31"/>
                </a:lnTo>
                <a:lnTo>
                  <a:pt x="704" y="11"/>
                </a:lnTo>
                <a:lnTo>
                  <a:pt x="675" y="20"/>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28" name="Freeform 146"/>
          <p:cNvSpPr>
            <a:spLocks/>
          </p:cNvSpPr>
          <p:nvPr/>
        </p:nvSpPr>
        <p:spPr bwMode="auto">
          <a:xfrm>
            <a:off x="4347874" y="3109336"/>
            <a:ext cx="230187" cy="306387"/>
          </a:xfrm>
          <a:custGeom>
            <a:avLst/>
            <a:gdLst>
              <a:gd name="T0" fmla="*/ 93449818 w 567"/>
              <a:gd name="T1" fmla="*/ 120814675 h 777"/>
              <a:gd name="T2" fmla="*/ 92790517 w 567"/>
              <a:gd name="T3" fmla="*/ 118793389 h 777"/>
              <a:gd name="T4" fmla="*/ 90153720 w 567"/>
              <a:gd name="T5" fmla="*/ 112729137 h 777"/>
              <a:gd name="T6" fmla="*/ 87846167 w 567"/>
              <a:gd name="T7" fmla="*/ 106509916 h 777"/>
              <a:gd name="T8" fmla="*/ 85703440 w 567"/>
              <a:gd name="T9" fmla="*/ 100134520 h 777"/>
              <a:gd name="T10" fmla="*/ 83725943 w 567"/>
              <a:gd name="T11" fmla="*/ 93604181 h 777"/>
              <a:gd name="T12" fmla="*/ 82077691 w 567"/>
              <a:gd name="T13" fmla="*/ 87073448 h 777"/>
              <a:gd name="T14" fmla="*/ 80594265 w 567"/>
              <a:gd name="T15" fmla="*/ 80543109 h 777"/>
              <a:gd name="T16" fmla="*/ 79275663 w 567"/>
              <a:gd name="T17" fmla="*/ 73701651 h 777"/>
              <a:gd name="T18" fmla="*/ 78451537 w 567"/>
              <a:gd name="T19" fmla="*/ 66860193 h 777"/>
              <a:gd name="T20" fmla="*/ 77627817 w 567"/>
              <a:gd name="T21" fmla="*/ 60018735 h 777"/>
              <a:gd name="T22" fmla="*/ 77133342 w 567"/>
              <a:gd name="T23" fmla="*/ 53021520 h 777"/>
              <a:gd name="T24" fmla="*/ 76803691 w 567"/>
              <a:gd name="T25" fmla="*/ 46024688 h 777"/>
              <a:gd name="T26" fmla="*/ 76803691 w 567"/>
              <a:gd name="T27" fmla="*/ 41515635 h 777"/>
              <a:gd name="T28" fmla="*/ 76803691 w 567"/>
              <a:gd name="T29" fmla="*/ 38094906 h 777"/>
              <a:gd name="T30" fmla="*/ 77133342 w 567"/>
              <a:gd name="T31" fmla="*/ 32652497 h 777"/>
              <a:gd name="T32" fmla="*/ 77627817 w 567"/>
              <a:gd name="T33" fmla="*/ 27055119 h 777"/>
              <a:gd name="T34" fmla="*/ 78451537 w 567"/>
              <a:gd name="T35" fmla="*/ 21457342 h 777"/>
              <a:gd name="T36" fmla="*/ 79275663 w 567"/>
              <a:gd name="T37" fmla="*/ 15859965 h 777"/>
              <a:gd name="T38" fmla="*/ 80594265 w 567"/>
              <a:gd name="T39" fmla="*/ 10417552 h 777"/>
              <a:gd name="T40" fmla="*/ 81912866 w 567"/>
              <a:gd name="T41" fmla="*/ 5286654 h 777"/>
              <a:gd name="T42" fmla="*/ 83561118 w 567"/>
              <a:gd name="T43" fmla="*/ 0 h 777"/>
              <a:gd name="T44" fmla="*/ 10218353 w 567"/>
              <a:gd name="T45" fmla="*/ 0 h 777"/>
              <a:gd name="T46" fmla="*/ 11866605 w 567"/>
              <a:gd name="T47" fmla="*/ 5286654 h 777"/>
              <a:gd name="T48" fmla="*/ 13185206 w 567"/>
              <a:gd name="T49" fmla="*/ 10417552 h 777"/>
              <a:gd name="T50" fmla="*/ 14503811 w 567"/>
              <a:gd name="T51" fmla="*/ 15859965 h 777"/>
              <a:gd name="T52" fmla="*/ 15327937 w 567"/>
              <a:gd name="T53" fmla="*/ 21457342 h 777"/>
              <a:gd name="T54" fmla="*/ 16151657 w 567"/>
              <a:gd name="T55" fmla="*/ 27055119 h 777"/>
              <a:gd name="T56" fmla="*/ 16646132 w 567"/>
              <a:gd name="T57" fmla="*/ 32652497 h 777"/>
              <a:gd name="T58" fmla="*/ 16975783 w 567"/>
              <a:gd name="T59" fmla="*/ 38094906 h 777"/>
              <a:gd name="T60" fmla="*/ 16975783 w 567"/>
              <a:gd name="T61" fmla="*/ 41515635 h 777"/>
              <a:gd name="T62" fmla="*/ 16975783 w 567"/>
              <a:gd name="T63" fmla="*/ 46024688 h 777"/>
              <a:gd name="T64" fmla="*/ 16646132 w 567"/>
              <a:gd name="T65" fmla="*/ 53021520 h 777"/>
              <a:gd name="T66" fmla="*/ 16151657 w 567"/>
              <a:gd name="T67" fmla="*/ 60018735 h 777"/>
              <a:gd name="T68" fmla="*/ 15327937 w 567"/>
              <a:gd name="T69" fmla="*/ 66860193 h 777"/>
              <a:gd name="T70" fmla="*/ 14174161 w 567"/>
              <a:gd name="T71" fmla="*/ 73701651 h 777"/>
              <a:gd name="T72" fmla="*/ 13185206 w 567"/>
              <a:gd name="T73" fmla="*/ 80543109 h 777"/>
              <a:gd name="T74" fmla="*/ 11701780 w 567"/>
              <a:gd name="T75" fmla="*/ 87073448 h 777"/>
              <a:gd name="T76" fmla="*/ 9888703 w 567"/>
              <a:gd name="T77" fmla="*/ 93604181 h 777"/>
              <a:gd name="T78" fmla="*/ 7911206 w 567"/>
              <a:gd name="T79" fmla="*/ 100134520 h 777"/>
              <a:gd name="T80" fmla="*/ 5933302 w 567"/>
              <a:gd name="T81" fmla="*/ 106509916 h 777"/>
              <a:gd name="T82" fmla="*/ 3625750 w 567"/>
              <a:gd name="T83" fmla="*/ 112729137 h 777"/>
              <a:gd name="T84" fmla="*/ 988952 w 567"/>
              <a:gd name="T85" fmla="*/ 118793389 h 777"/>
              <a:gd name="T86" fmla="*/ 0 w 567"/>
              <a:gd name="T87" fmla="*/ 120814675 h 777"/>
              <a:gd name="T88" fmla="*/ 93449818 w 567"/>
              <a:gd name="T89" fmla="*/ 120814675 h 77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567"/>
              <a:gd name="T136" fmla="*/ 0 h 777"/>
              <a:gd name="T137" fmla="*/ 567 w 567"/>
              <a:gd name="T138" fmla="*/ 777 h 77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567" h="777">
                <a:moveTo>
                  <a:pt x="567" y="777"/>
                </a:moveTo>
                <a:lnTo>
                  <a:pt x="563" y="764"/>
                </a:lnTo>
                <a:lnTo>
                  <a:pt x="547" y="725"/>
                </a:lnTo>
                <a:lnTo>
                  <a:pt x="533" y="685"/>
                </a:lnTo>
                <a:lnTo>
                  <a:pt x="520" y="644"/>
                </a:lnTo>
                <a:lnTo>
                  <a:pt x="508" y="602"/>
                </a:lnTo>
                <a:lnTo>
                  <a:pt x="498" y="560"/>
                </a:lnTo>
                <a:lnTo>
                  <a:pt x="489" y="518"/>
                </a:lnTo>
                <a:lnTo>
                  <a:pt x="481" y="474"/>
                </a:lnTo>
                <a:lnTo>
                  <a:pt x="476" y="430"/>
                </a:lnTo>
                <a:lnTo>
                  <a:pt x="471" y="386"/>
                </a:lnTo>
                <a:lnTo>
                  <a:pt x="468" y="341"/>
                </a:lnTo>
                <a:lnTo>
                  <a:pt x="466" y="296"/>
                </a:lnTo>
                <a:lnTo>
                  <a:pt x="466" y="267"/>
                </a:lnTo>
                <a:lnTo>
                  <a:pt x="466" y="245"/>
                </a:lnTo>
                <a:lnTo>
                  <a:pt x="468" y="210"/>
                </a:lnTo>
                <a:lnTo>
                  <a:pt x="471" y="174"/>
                </a:lnTo>
                <a:lnTo>
                  <a:pt x="476" y="138"/>
                </a:lnTo>
                <a:lnTo>
                  <a:pt x="481" y="102"/>
                </a:lnTo>
                <a:lnTo>
                  <a:pt x="489" y="67"/>
                </a:lnTo>
                <a:lnTo>
                  <a:pt x="497" y="34"/>
                </a:lnTo>
                <a:lnTo>
                  <a:pt x="507" y="0"/>
                </a:lnTo>
                <a:lnTo>
                  <a:pt x="62" y="0"/>
                </a:lnTo>
                <a:lnTo>
                  <a:pt x="72" y="34"/>
                </a:lnTo>
                <a:lnTo>
                  <a:pt x="80" y="67"/>
                </a:lnTo>
                <a:lnTo>
                  <a:pt x="88" y="102"/>
                </a:lnTo>
                <a:lnTo>
                  <a:pt x="93" y="138"/>
                </a:lnTo>
                <a:lnTo>
                  <a:pt x="98" y="174"/>
                </a:lnTo>
                <a:lnTo>
                  <a:pt x="101" y="210"/>
                </a:lnTo>
                <a:lnTo>
                  <a:pt x="103" y="245"/>
                </a:lnTo>
                <a:lnTo>
                  <a:pt x="103" y="267"/>
                </a:lnTo>
                <a:lnTo>
                  <a:pt x="103" y="296"/>
                </a:lnTo>
                <a:lnTo>
                  <a:pt x="101" y="341"/>
                </a:lnTo>
                <a:lnTo>
                  <a:pt x="98" y="386"/>
                </a:lnTo>
                <a:lnTo>
                  <a:pt x="93" y="430"/>
                </a:lnTo>
                <a:lnTo>
                  <a:pt x="86" y="474"/>
                </a:lnTo>
                <a:lnTo>
                  <a:pt x="80" y="518"/>
                </a:lnTo>
                <a:lnTo>
                  <a:pt x="71" y="560"/>
                </a:lnTo>
                <a:lnTo>
                  <a:pt x="60" y="602"/>
                </a:lnTo>
                <a:lnTo>
                  <a:pt x="48" y="644"/>
                </a:lnTo>
                <a:lnTo>
                  <a:pt x="36" y="685"/>
                </a:lnTo>
                <a:lnTo>
                  <a:pt x="22" y="725"/>
                </a:lnTo>
                <a:lnTo>
                  <a:pt x="6" y="764"/>
                </a:lnTo>
                <a:lnTo>
                  <a:pt x="0" y="777"/>
                </a:lnTo>
                <a:lnTo>
                  <a:pt x="567" y="777"/>
                </a:lnTo>
                <a:close/>
              </a:path>
            </a:pathLst>
          </a:custGeom>
          <a:solidFill>
            <a:srgbClr val="FFFFFF"/>
          </a:solidFill>
          <a:ln w="9525">
            <a:solidFill>
              <a:schemeClr val="accent2"/>
            </a:solidFill>
            <a:round/>
            <a:headEnd/>
            <a:tailEnd/>
          </a:ln>
        </p:spPr>
        <p:txBody>
          <a:bodyPr wrap="none" lIns="39289" tIns="19299" rIns="39289" bIns="19299">
            <a:spAutoFit/>
          </a:bodyPr>
          <a:lstStyle/>
          <a:p>
            <a:endParaRPr lang="en-US"/>
          </a:p>
        </p:txBody>
      </p:sp>
      <p:sp>
        <p:nvSpPr>
          <p:cNvPr id="11329" name="Freeform 147"/>
          <p:cNvSpPr>
            <a:spLocks/>
          </p:cNvSpPr>
          <p:nvPr/>
        </p:nvSpPr>
        <p:spPr bwMode="auto">
          <a:xfrm>
            <a:off x="4568536" y="3410961"/>
            <a:ext cx="15875" cy="6350"/>
          </a:xfrm>
          <a:custGeom>
            <a:avLst/>
            <a:gdLst>
              <a:gd name="T0" fmla="*/ 218048 w 34"/>
              <a:gd name="T1" fmla="*/ 914676 h 23"/>
              <a:gd name="T2" fmla="*/ 0 w 34"/>
              <a:gd name="T3" fmla="*/ 838476 h 23"/>
              <a:gd name="T4" fmla="*/ 1090239 w 34"/>
              <a:gd name="T5" fmla="*/ 1753152 h 23"/>
              <a:gd name="T6" fmla="*/ 7412223 w 34"/>
              <a:gd name="T7" fmla="*/ 1067076 h 23"/>
              <a:gd name="T8" fmla="*/ 6321984 w 34"/>
              <a:gd name="T9" fmla="*/ 76200 h 23"/>
              <a:gd name="T10" fmla="*/ 6104403 w 34"/>
              <a:gd name="T11" fmla="*/ 0 h 23"/>
              <a:gd name="T12" fmla="*/ 218048 w 34"/>
              <a:gd name="T13" fmla="*/ 914676 h 23"/>
              <a:gd name="T14" fmla="*/ 0 60000 65536"/>
              <a:gd name="T15" fmla="*/ 0 60000 65536"/>
              <a:gd name="T16" fmla="*/ 0 60000 65536"/>
              <a:gd name="T17" fmla="*/ 0 60000 65536"/>
              <a:gd name="T18" fmla="*/ 0 60000 65536"/>
              <a:gd name="T19" fmla="*/ 0 60000 65536"/>
              <a:gd name="T20" fmla="*/ 0 60000 65536"/>
              <a:gd name="T21" fmla="*/ 0 w 34"/>
              <a:gd name="T22" fmla="*/ 0 h 23"/>
              <a:gd name="T23" fmla="*/ 34 w 3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3">
                <a:moveTo>
                  <a:pt x="1" y="12"/>
                </a:moveTo>
                <a:lnTo>
                  <a:pt x="0" y="11"/>
                </a:lnTo>
                <a:lnTo>
                  <a:pt x="5" y="23"/>
                </a:lnTo>
                <a:lnTo>
                  <a:pt x="34" y="14"/>
                </a:lnTo>
                <a:lnTo>
                  <a:pt x="29" y="1"/>
                </a:lnTo>
                <a:lnTo>
                  <a:pt x="28" y="0"/>
                </a:lnTo>
                <a:lnTo>
                  <a:pt x="1" y="1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0" name="Freeform 148"/>
          <p:cNvSpPr>
            <a:spLocks/>
          </p:cNvSpPr>
          <p:nvPr/>
        </p:nvSpPr>
        <p:spPr bwMode="auto">
          <a:xfrm>
            <a:off x="4562186" y="3393498"/>
            <a:ext cx="19050" cy="19050"/>
          </a:xfrm>
          <a:custGeom>
            <a:avLst/>
            <a:gdLst>
              <a:gd name="T0" fmla="*/ 0 w 43"/>
              <a:gd name="T1" fmla="*/ 1395132 h 51"/>
              <a:gd name="T2" fmla="*/ 196259 w 43"/>
              <a:gd name="T3" fmla="*/ 1534833 h 51"/>
              <a:gd name="T4" fmla="*/ 3140149 w 43"/>
              <a:gd name="T5" fmla="*/ 7115736 h 51"/>
              <a:gd name="T6" fmla="*/ 8439593 w 43"/>
              <a:gd name="T7" fmla="*/ 5441576 h 51"/>
              <a:gd name="T8" fmla="*/ 5495703 w 43"/>
              <a:gd name="T9" fmla="*/ 0 h 51"/>
              <a:gd name="T10" fmla="*/ 5691963 w 43"/>
              <a:gd name="T11" fmla="*/ 139700 h 51"/>
              <a:gd name="T12" fmla="*/ 0 w 43"/>
              <a:gd name="T13" fmla="*/ 1395132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0" y="10"/>
                </a:moveTo>
                <a:lnTo>
                  <a:pt x="1" y="11"/>
                </a:lnTo>
                <a:lnTo>
                  <a:pt x="16" y="51"/>
                </a:lnTo>
                <a:lnTo>
                  <a:pt x="43" y="39"/>
                </a:lnTo>
                <a:lnTo>
                  <a:pt x="28" y="0"/>
                </a:lnTo>
                <a:lnTo>
                  <a:pt x="29" y="1"/>
                </a:lnTo>
                <a:lnTo>
                  <a:pt x="0" y="1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1" name="Freeform 149"/>
          <p:cNvSpPr>
            <a:spLocks/>
          </p:cNvSpPr>
          <p:nvPr/>
        </p:nvSpPr>
        <p:spPr bwMode="auto">
          <a:xfrm>
            <a:off x="4557424" y="3379211"/>
            <a:ext cx="19050" cy="19050"/>
          </a:xfrm>
          <a:custGeom>
            <a:avLst/>
            <a:gdLst>
              <a:gd name="T0" fmla="*/ 0 w 44"/>
              <a:gd name="T1" fmla="*/ 1417637 h 48"/>
              <a:gd name="T2" fmla="*/ 0 w 44"/>
              <a:gd name="T3" fmla="*/ 1417637 h 48"/>
              <a:gd name="T4" fmla="*/ 2811607 w 44"/>
              <a:gd name="T5" fmla="*/ 7560469 h 48"/>
              <a:gd name="T6" fmla="*/ 8247785 w 44"/>
              <a:gd name="T7" fmla="*/ 6142831 h 48"/>
              <a:gd name="T8" fmla="*/ 5436177 w 44"/>
              <a:gd name="T9" fmla="*/ 0 h 48"/>
              <a:gd name="T10" fmla="*/ 5436177 w 44"/>
              <a:gd name="T11" fmla="*/ 0 h 48"/>
              <a:gd name="T12" fmla="*/ 0 w 44"/>
              <a:gd name="T13" fmla="*/ 1417637 h 48"/>
              <a:gd name="T14" fmla="*/ 0 60000 65536"/>
              <a:gd name="T15" fmla="*/ 0 60000 65536"/>
              <a:gd name="T16" fmla="*/ 0 60000 65536"/>
              <a:gd name="T17" fmla="*/ 0 60000 65536"/>
              <a:gd name="T18" fmla="*/ 0 60000 65536"/>
              <a:gd name="T19" fmla="*/ 0 60000 65536"/>
              <a:gd name="T20" fmla="*/ 0 60000 65536"/>
              <a:gd name="T21" fmla="*/ 0 w 44"/>
              <a:gd name="T22" fmla="*/ 0 h 48"/>
              <a:gd name="T23" fmla="*/ 44 w 4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8">
                <a:moveTo>
                  <a:pt x="0" y="9"/>
                </a:moveTo>
                <a:lnTo>
                  <a:pt x="0" y="9"/>
                </a:lnTo>
                <a:lnTo>
                  <a:pt x="15" y="48"/>
                </a:lnTo>
                <a:lnTo>
                  <a:pt x="44" y="39"/>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2" name="Freeform 150"/>
          <p:cNvSpPr>
            <a:spLocks/>
          </p:cNvSpPr>
          <p:nvPr/>
        </p:nvSpPr>
        <p:spPr bwMode="auto">
          <a:xfrm>
            <a:off x="4552661" y="3363336"/>
            <a:ext cx="15875" cy="20637"/>
          </a:xfrm>
          <a:custGeom>
            <a:avLst/>
            <a:gdLst>
              <a:gd name="T0" fmla="*/ 0 w 41"/>
              <a:gd name="T1" fmla="*/ 1473725 h 51"/>
              <a:gd name="T2" fmla="*/ 0 w 41"/>
              <a:gd name="T3" fmla="*/ 1473725 h 51"/>
              <a:gd name="T4" fmla="*/ 1798909 w 41"/>
              <a:gd name="T5" fmla="*/ 8350702 h 51"/>
              <a:gd name="T6" fmla="*/ 6146722 w 41"/>
              <a:gd name="T7" fmla="*/ 6876978 h 51"/>
              <a:gd name="T8" fmla="*/ 4347814 w 41"/>
              <a:gd name="T9" fmla="*/ 0 h 51"/>
              <a:gd name="T10" fmla="*/ 4347814 w 41"/>
              <a:gd name="T11" fmla="*/ 0 h 51"/>
              <a:gd name="T12" fmla="*/ 0 w 41"/>
              <a:gd name="T13" fmla="*/ 1473725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0" y="9"/>
                </a:moveTo>
                <a:lnTo>
                  <a:pt x="0" y="9"/>
                </a:lnTo>
                <a:lnTo>
                  <a:pt x="12" y="51"/>
                </a:lnTo>
                <a:lnTo>
                  <a:pt x="41" y="42"/>
                </a:lnTo>
                <a:lnTo>
                  <a:pt x="29" y="0"/>
                </a:lnTo>
                <a:lnTo>
                  <a:pt x="0" y="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3" name="Freeform 151"/>
          <p:cNvSpPr>
            <a:spLocks/>
          </p:cNvSpPr>
          <p:nvPr/>
        </p:nvSpPr>
        <p:spPr bwMode="auto">
          <a:xfrm>
            <a:off x="4547899" y="3344286"/>
            <a:ext cx="15875" cy="20637"/>
          </a:xfrm>
          <a:custGeom>
            <a:avLst/>
            <a:gdLst>
              <a:gd name="T0" fmla="*/ 0 w 41"/>
              <a:gd name="T1" fmla="*/ 1362867 h 50"/>
              <a:gd name="T2" fmla="*/ 0 w 41"/>
              <a:gd name="T3" fmla="*/ 1533329 h 50"/>
              <a:gd name="T4" fmla="*/ 1798909 w 41"/>
              <a:gd name="T5" fmla="*/ 8517716 h 50"/>
              <a:gd name="T6" fmla="*/ 6146722 w 41"/>
              <a:gd name="T7" fmla="*/ 6984387 h 50"/>
              <a:gd name="T8" fmla="*/ 4347814 w 41"/>
              <a:gd name="T9" fmla="*/ 0 h 50"/>
              <a:gd name="T10" fmla="*/ 4347814 w 41"/>
              <a:gd name="T11" fmla="*/ 170462 h 50"/>
              <a:gd name="T12" fmla="*/ 0 w 41"/>
              <a:gd name="T13" fmla="*/ 1362867 h 50"/>
              <a:gd name="T14" fmla="*/ 0 60000 65536"/>
              <a:gd name="T15" fmla="*/ 0 60000 65536"/>
              <a:gd name="T16" fmla="*/ 0 60000 65536"/>
              <a:gd name="T17" fmla="*/ 0 60000 65536"/>
              <a:gd name="T18" fmla="*/ 0 60000 65536"/>
              <a:gd name="T19" fmla="*/ 0 60000 65536"/>
              <a:gd name="T20" fmla="*/ 0 60000 65536"/>
              <a:gd name="T21" fmla="*/ 0 w 41"/>
              <a:gd name="T22" fmla="*/ 0 h 50"/>
              <a:gd name="T23" fmla="*/ 41 w 41"/>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0">
                <a:moveTo>
                  <a:pt x="0" y="8"/>
                </a:moveTo>
                <a:lnTo>
                  <a:pt x="0" y="9"/>
                </a:lnTo>
                <a:lnTo>
                  <a:pt x="12" y="50"/>
                </a:lnTo>
                <a:lnTo>
                  <a:pt x="41" y="41"/>
                </a:lnTo>
                <a:lnTo>
                  <a:pt x="29" y="0"/>
                </a:lnTo>
                <a:lnTo>
                  <a:pt x="29" y="1"/>
                </a:lnTo>
                <a:lnTo>
                  <a:pt x="0" y="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4" name="Freeform 152"/>
          <p:cNvSpPr>
            <a:spLocks/>
          </p:cNvSpPr>
          <p:nvPr/>
        </p:nvSpPr>
        <p:spPr bwMode="auto">
          <a:xfrm>
            <a:off x="4543136" y="3329998"/>
            <a:ext cx="15875" cy="19050"/>
          </a:xfrm>
          <a:custGeom>
            <a:avLst/>
            <a:gdLst>
              <a:gd name="T0" fmla="*/ 0 w 40"/>
              <a:gd name="T1" fmla="*/ 1016127 h 50"/>
              <a:gd name="T2" fmla="*/ 0 w 40"/>
              <a:gd name="T3" fmla="*/ 1016127 h 50"/>
              <a:gd name="T4" fmla="*/ 1732756 w 40"/>
              <a:gd name="T5" fmla="*/ 7258051 h 50"/>
              <a:gd name="T6" fmla="*/ 6300390 w 40"/>
              <a:gd name="T7" fmla="*/ 6241923 h 50"/>
              <a:gd name="T8" fmla="*/ 4725193 w 40"/>
              <a:gd name="T9" fmla="*/ 0 h 50"/>
              <a:gd name="T10" fmla="*/ 4725193 w 40"/>
              <a:gd name="T11" fmla="*/ 0 h 50"/>
              <a:gd name="T12" fmla="*/ 0 w 40"/>
              <a:gd name="T13" fmla="*/ 1016127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0" y="7"/>
                </a:moveTo>
                <a:lnTo>
                  <a:pt x="0" y="7"/>
                </a:lnTo>
                <a:lnTo>
                  <a:pt x="11" y="50"/>
                </a:lnTo>
                <a:lnTo>
                  <a:pt x="40" y="43"/>
                </a:lnTo>
                <a:lnTo>
                  <a:pt x="30" y="0"/>
                </a:lnTo>
                <a:lnTo>
                  <a:pt x="0" y="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5" name="Freeform 153"/>
          <p:cNvSpPr>
            <a:spLocks/>
          </p:cNvSpPr>
          <p:nvPr/>
        </p:nvSpPr>
        <p:spPr bwMode="auto">
          <a:xfrm>
            <a:off x="4539961" y="3314123"/>
            <a:ext cx="14288" cy="19050"/>
          </a:xfrm>
          <a:custGeom>
            <a:avLst/>
            <a:gdLst>
              <a:gd name="T0" fmla="*/ 0 w 38"/>
              <a:gd name="T1" fmla="*/ 907013 h 49"/>
              <a:gd name="T2" fmla="*/ 0 w 38"/>
              <a:gd name="T3" fmla="*/ 1057858 h 49"/>
              <a:gd name="T4" fmla="*/ 1131008 w 38"/>
              <a:gd name="T5" fmla="*/ 7406174 h 49"/>
              <a:gd name="T6" fmla="*/ 5372287 w 38"/>
              <a:gd name="T7" fmla="*/ 6348315 h 49"/>
              <a:gd name="T8" fmla="*/ 4099904 w 38"/>
              <a:gd name="T9" fmla="*/ 0 h 49"/>
              <a:gd name="T10" fmla="*/ 4099904 w 38"/>
              <a:gd name="T11" fmla="*/ 302467 h 49"/>
              <a:gd name="T12" fmla="*/ 0 w 38"/>
              <a:gd name="T13" fmla="*/ 907013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0" y="6"/>
                </a:moveTo>
                <a:lnTo>
                  <a:pt x="0" y="7"/>
                </a:lnTo>
                <a:lnTo>
                  <a:pt x="8" y="49"/>
                </a:lnTo>
                <a:lnTo>
                  <a:pt x="38" y="42"/>
                </a:lnTo>
                <a:lnTo>
                  <a:pt x="29" y="0"/>
                </a:lnTo>
                <a:lnTo>
                  <a:pt x="29" y="2"/>
                </a:lnTo>
                <a:lnTo>
                  <a:pt x="0" y="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6" name="Freeform 154"/>
          <p:cNvSpPr>
            <a:spLocks/>
          </p:cNvSpPr>
          <p:nvPr/>
        </p:nvSpPr>
        <p:spPr bwMode="auto">
          <a:xfrm>
            <a:off x="4536786" y="3295073"/>
            <a:ext cx="15875" cy="20638"/>
          </a:xfrm>
          <a:custGeom>
            <a:avLst/>
            <a:gdLst>
              <a:gd name="T0" fmla="*/ 0 w 37"/>
              <a:gd name="T1" fmla="*/ 554646 h 48"/>
              <a:gd name="T2" fmla="*/ 0 w 37"/>
              <a:gd name="T3" fmla="*/ 739528 h 48"/>
              <a:gd name="T4" fmla="*/ 1472513 w 37"/>
              <a:gd name="T5" fmla="*/ 8873481 h 48"/>
              <a:gd name="T6" fmla="*/ 6811232 w 37"/>
              <a:gd name="T7" fmla="*/ 8133953 h 48"/>
              <a:gd name="T8" fmla="*/ 5338719 w 37"/>
              <a:gd name="T9" fmla="*/ 0 h 48"/>
              <a:gd name="T10" fmla="*/ 5338719 w 37"/>
              <a:gd name="T11" fmla="*/ 184882 h 48"/>
              <a:gd name="T12" fmla="*/ 0 w 37"/>
              <a:gd name="T13" fmla="*/ 554646 h 48"/>
              <a:gd name="T14" fmla="*/ 0 60000 65536"/>
              <a:gd name="T15" fmla="*/ 0 60000 65536"/>
              <a:gd name="T16" fmla="*/ 0 60000 65536"/>
              <a:gd name="T17" fmla="*/ 0 60000 65536"/>
              <a:gd name="T18" fmla="*/ 0 60000 65536"/>
              <a:gd name="T19" fmla="*/ 0 60000 65536"/>
              <a:gd name="T20" fmla="*/ 0 60000 65536"/>
              <a:gd name="T21" fmla="*/ 0 w 37"/>
              <a:gd name="T22" fmla="*/ 0 h 48"/>
              <a:gd name="T23" fmla="*/ 37 w 3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8">
                <a:moveTo>
                  <a:pt x="0" y="3"/>
                </a:moveTo>
                <a:lnTo>
                  <a:pt x="0" y="4"/>
                </a:lnTo>
                <a:lnTo>
                  <a:pt x="8" y="48"/>
                </a:lnTo>
                <a:lnTo>
                  <a:pt x="37" y="44"/>
                </a:lnTo>
                <a:lnTo>
                  <a:pt x="29" y="0"/>
                </a:lnTo>
                <a:lnTo>
                  <a:pt x="29" y="1"/>
                </a:lnTo>
                <a:lnTo>
                  <a:pt x="0" y="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7" name="Freeform 155"/>
          <p:cNvSpPr>
            <a:spLocks/>
          </p:cNvSpPr>
          <p:nvPr/>
        </p:nvSpPr>
        <p:spPr bwMode="auto">
          <a:xfrm>
            <a:off x="4535199" y="3279198"/>
            <a:ext cx="12700" cy="17463"/>
          </a:xfrm>
          <a:custGeom>
            <a:avLst/>
            <a:gdLst>
              <a:gd name="T0" fmla="*/ 0 w 35"/>
              <a:gd name="T1" fmla="*/ 288139 h 46"/>
              <a:gd name="T2" fmla="*/ 0 w 35"/>
              <a:gd name="T3" fmla="*/ 288139 h 46"/>
              <a:gd name="T4" fmla="*/ 789940 w 35"/>
              <a:gd name="T5" fmla="*/ 6629487 h 46"/>
              <a:gd name="T6" fmla="*/ 4608285 w 35"/>
              <a:gd name="T7" fmla="*/ 6341348 h 46"/>
              <a:gd name="T8" fmla="*/ 3818345 w 35"/>
              <a:gd name="T9" fmla="*/ 0 h 46"/>
              <a:gd name="T10" fmla="*/ 3818345 w 35"/>
              <a:gd name="T11" fmla="*/ 0 h 46"/>
              <a:gd name="T12" fmla="*/ 0 w 35"/>
              <a:gd name="T13" fmla="*/ 288139 h 46"/>
              <a:gd name="T14" fmla="*/ 0 60000 65536"/>
              <a:gd name="T15" fmla="*/ 0 60000 65536"/>
              <a:gd name="T16" fmla="*/ 0 60000 65536"/>
              <a:gd name="T17" fmla="*/ 0 60000 65536"/>
              <a:gd name="T18" fmla="*/ 0 60000 65536"/>
              <a:gd name="T19" fmla="*/ 0 60000 65536"/>
              <a:gd name="T20" fmla="*/ 0 60000 65536"/>
              <a:gd name="T21" fmla="*/ 0 w 35"/>
              <a:gd name="T22" fmla="*/ 0 h 46"/>
              <a:gd name="T23" fmla="*/ 35 w 3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6">
                <a:moveTo>
                  <a:pt x="0" y="2"/>
                </a:moveTo>
                <a:lnTo>
                  <a:pt x="0" y="2"/>
                </a:lnTo>
                <a:lnTo>
                  <a:pt x="6" y="46"/>
                </a:lnTo>
                <a:lnTo>
                  <a:pt x="35"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8" name="Freeform 156"/>
          <p:cNvSpPr>
            <a:spLocks/>
          </p:cNvSpPr>
          <p:nvPr/>
        </p:nvSpPr>
        <p:spPr bwMode="auto">
          <a:xfrm>
            <a:off x="4532024" y="3261736"/>
            <a:ext cx="14287" cy="19050"/>
          </a:xfrm>
          <a:custGeom>
            <a:avLst/>
            <a:gdLst>
              <a:gd name="T0" fmla="*/ 0 w 33"/>
              <a:gd name="T1" fmla="*/ 342900 h 46"/>
              <a:gd name="T2" fmla="*/ 0 w 33"/>
              <a:gd name="T3" fmla="*/ 342900 h 46"/>
              <a:gd name="T4" fmla="*/ 749851 w 33"/>
              <a:gd name="T5" fmla="*/ 7889185 h 46"/>
              <a:gd name="T6" fmla="*/ 6185404 w 33"/>
              <a:gd name="T7" fmla="*/ 7546286 h 46"/>
              <a:gd name="T8" fmla="*/ 5435553 w 33"/>
              <a:gd name="T9" fmla="*/ 0 h 46"/>
              <a:gd name="T10" fmla="*/ 5435553 w 33"/>
              <a:gd name="T11" fmla="*/ 0 h 46"/>
              <a:gd name="T12" fmla="*/ 0 w 33"/>
              <a:gd name="T13" fmla="*/ 342900 h 46"/>
              <a:gd name="T14" fmla="*/ 0 60000 65536"/>
              <a:gd name="T15" fmla="*/ 0 60000 65536"/>
              <a:gd name="T16" fmla="*/ 0 60000 65536"/>
              <a:gd name="T17" fmla="*/ 0 60000 65536"/>
              <a:gd name="T18" fmla="*/ 0 60000 65536"/>
              <a:gd name="T19" fmla="*/ 0 60000 65536"/>
              <a:gd name="T20" fmla="*/ 0 60000 65536"/>
              <a:gd name="T21" fmla="*/ 0 w 33"/>
              <a:gd name="T22" fmla="*/ 0 h 46"/>
              <a:gd name="T23" fmla="*/ 33 w 33"/>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6">
                <a:moveTo>
                  <a:pt x="0" y="2"/>
                </a:moveTo>
                <a:lnTo>
                  <a:pt x="0" y="2"/>
                </a:lnTo>
                <a:lnTo>
                  <a:pt x="4" y="46"/>
                </a:lnTo>
                <a:lnTo>
                  <a:pt x="33" y="44"/>
                </a:lnTo>
                <a:lnTo>
                  <a:pt x="29" y="0"/>
                </a:lnTo>
                <a:lnTo>
                  <a:pt x="0"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39" name="Freeform 157"/>
          <p:cNvSpPr>
            <a:spLocks/>
          </p:cNvSpPr>
          <p:nvPr/>
        </p:nvSpPr>
        <p:spPr bwMode="auto">
          <a:xfrm>
            <a:off x="4532024" y="3244273"/>
            <a:ext cx="12700" cy="19050"/>
          </a:xfrm>
          <a:custGeom>
            <a:avLst/>
            <a:gdLst>
              <a:gd name="T0" fmla="*/ 0 w 33"/>
              <a:gd name="T1" fmla="*/ 164154 h 47"/>
              <a:gd name="T2" fmla="*/ 0 w 33"/>
              <a:gd name="T3" fmla="*/ 328714 h 47"/>
              <a:gd name="T4" fmla="*/ 592282 w 33"/>
              <a:gd name="T5" fmla="*/ 7721330 h 47"/>
              <a:gd name="T6" fmla="*/ 4887575 w 33"/>
              <a:gd name="T7" fmla="*/ 7392617 h 47"/>
              <a:gd name="T8" fmla="*/ 4295293 w 33"/>
              <a:gd name="T9" fmla="*/ 0 h 47"/>
              <a:gd name="T10" fmla="*/ 4295293 w 33"/>
              <a:gd name="T11" fmla="*/ 164154 h 47"/>
              <a:gd name="T12" fmla="*/ 0 w 33"/>
              <a:gd name="T13" fmla="*/ 164154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0" y="1"/>
                </a:moveTo>
                <a:lnTo>
                  <a:pt x="0" y="2"/>
                </a:lnTo>
                <a:lnTo>
                  <a:pt x="4" y="47"/>
                </a:lnTo>
                <a:lnTo>
                  <a:pt x="33" y="45"/>
                </a:lnTo>
                <a:lnTo>
                  <a:pt x="29" y="0"/>
                </a:lnTo>
                <a:lnTo>
                  <a:pt x="29" y="1"/>
                </a:lnTo>
                <a:lnTo>
                  <a:pt x="0" y="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0" name="Freeform 158"/>
          <p:cNvSpPr>
            <a:spLocks/>
          </p:cNvSpPr>
          <p:nvPr/>
        </p:nvSpPr>
        <p:spPr bwMode="auto">
          <a:xfrm>
            <a:off x="4530436" y="3225223"/>
            <a:ext cx="12700" cy="19050"/>
          </a:xfrm>
          <a:custGeom>
            <a:avLst/>
            <a:gdLst>
              <a:gd name="T0" fmla="*/ 0 w 32"/>
              <a:gd name="T1" fmla="*/ 0 h 45"/>
              <a:gd name="T2" fmla="*/ 157559 w 32"/>
              <a:gd name="T3" fmla="*/ 0 h 45"/>
              <a:gd name="T4" fmla="*/ 472678 w 32"/>
              <a:gd name="T5" fmla="*/ 8064501 h 45"/>
              <a:gd name="T6" fmla="*/ 5040312 w 32"/>
              <a:gd name="T7" fmla="*/ 8064501 h 45"/>
              <a:gd name="T8" fmla="*/ 4725193 w 32"/>
              <a:gd name="T9" fmla="*/ 0 h 45"/>
              <a:gd name="T10" fmla="*/ 4882752 w 32"/>
              <a:gd name="T11" fmla="*/ 0 h 45"/>
              <a:gd name="T12" fmla="*/ 0 w 32"/>
              <a:gd name="T13" fmla="*/ 0 h 45"/>
              <a:gd name="T14" fmla="*/ 0 60000 65536"/>
              <a:gd name="T15" fmla="*/ 0 60000 65536"/>
              <a:gd name="T16" fmla="*/ 0 60000 65536"/>
              <a:gd name="T17" fmla="*/ 0 60000 65536"/>
              <a:gd name="T18" fmla="*/ 0 60000 65536"/>
              <a:gd name="T19" fmla="*/ 0 60000 65536"/>
              <a:gd name="T20" fmla="*/ 0 60000 65536"/>
              <a:gd name="T21" fmla="*/ 0 w 32"/>
              <a:gd name="T22" fmla="*/ 0 h 45"/>
              <a:gd name="T23" fmla="*/ 32 w 32"/>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5">
                <a:moveTo>
                  <a:pt x="0" y="0"/>
                </a:moveTo>
                <a:lnTo>
                  <a:pt x="1" y="0"/>
                </a:lnTo>
                <a:lnTo>
                  <a:pt x="3" y="45"/>
                </a:lnTo>
                <a:lnTo>
                  <a:pt x="32" y="45"/>
                </a:lnTo>
                <a:lnTo>
                  <a:pt x="30" y="0"/>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1" name="Freeform 159"/>
          <p:cNvSpPr>
            <a:spLocks/>
          </p:cNvSpPr>
          <p:nvPr/>
        </p:nvSpPr>
        <p:spPr bwMode="auto">
          <a:xfrm>
            <a:off x="4530436" y="3215698"/>
            <a:ext cx="12700" cy="9525"/>
          </a:xfrm>
          <a:custGeom>
            <a:avLst/>
            <a:gdLst>
              <a:gd name="T0" fmla="*/ 0 w 31"/>
              <a:gd name="T1" fmla="*/ 0 h 29"/>
              <a:gd name="T2" fmla="*/ 0 w 31"/>
              <a:gd name="T3" fmla="*/ 0 h 29"/>
              <a:gd name="T4" fmla="*/ 0 w 31"/>
              <a:gd name="T5" fmla="*/ 3128470 h 29"/>
              <a:gd name="T6" fmla="*/ 5202904 w 31"/>
              <a:gd name="T7" fmla="*/ 3128470 h 29"/>
              <a:gd name="T8" fmla="*/ 5202904 w 31"/>
              <a:gd name="T9" fmla="*/ 0 h 29"/>
              <a:gd name="T10" fmla="*/ 5202904 w 31"/>
              <a:gd name="T11" fmla="*/ 0 h 29"/>
              <a:gd name="T12" fmla="*/ 0 w 31"/>
              <a:gd name="T13" fmla="*/ 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0" y="0"/>
                </a:moveTo>
                <a:lnTo>
                  <a:pt x="0" y="0"/>
                </a:lnTo>
                <a:lnTo>
                  <a:pt x="0" y="29"/>
                </a:lnTo>
                <a:lnTo>
                  <a:pt x="31" y="29"/>
                </a:lnTo>
                <a:lnTo>
                  <a:pt x="31" y="0"/>
                </a:lnTo>
                <a:lnTo>
                  <a:pt x="0"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2" name="Freeform 160"/>
          <p:cNvSpPr>
            <a:spLocks/>
          </p:cNvSpPr>
          <p:nvPr/>
        </p:nvSpPr>
        <p:spPr bwMode="auto">
          <a:xfrm>
            <a:off x="4530436" y="3206173"/>
            <a:ext cx="12700" cy="9525"/>
          </a:xfrm>
          <a:custGeom>
            <a:avLst/>
            <a:gdLst>
              <a:gd name="T0" fmla="*/ 167968 w 31"/>
              <a:gd name="T1" fmla="*/ 0 h 22"/>
              <a:gd name="T2" fmla="*/ 0 w 31"/>
              <a:gd name="T3" fmla="*/ 0 h 22"/>
              <a:gd name="T4" fmla="*/ 0 w 31"/>
              <a:gd name="T5" fmla="*/ 4123892 h 22"/>
              <a:gd name="T6" fmla="*/ 5202904 w 31"/>
              <a:gd name="T7" fmla="*/ 4123892 h 22"/>
              <a:gd name="T8" fmla="*/ 5202904 w 31"/>
              <a:gd name="T9" fmla="*/ 0 h 22"/>
              <a:gd name="T10" fmla="*/ 5034936 w 31"/>
              <a:gd name="T11" fmla="*/ 0 h 22"/>
              <a:gd name="T12" fmla="*/ 167968 w 31"/>
              <a:gd name="T13" fmla="*/ 0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1" y="0"/>
                </a:moveTo>
                <a:lnTo>
                  <a:pt x="0" y="0"/>
                </a:lnTo>
                <a:lnTo>
                  <a:pt x="0" y="22"/>
                </a:lnTo>
                <a:lnTo>
                  <a:pt x="31" y="22"/>
                </a:lnTo>
                <a:lnTo>
                  <a:pt x="31" y="0"/>
                </a:lnTo>
                <a:lnTo>
                  <a:pt x="30" y="0"/>
                </a:lnTo>
                <a:lnTo>
                  <a:pt x="1"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3" name="Freeform 161"/>
          <p:cNvSpPr>
            <a:spLocks/>
          </p:cNvSpPr>
          <p:nvPr/>
        </p:nvSpPr>
        <p:spPr bwMode="auto">
          <a:xfrm>
            <a:off x="4530436" y="3191886"/>
            <a:ext cx="12700" cy="14287"/>
          </a:xfrm>
          <a:custGeom>
            <a:avLst/>
            <a:gdLst>
              <a:gd name="T0" fmla="*/ 335526 w 31"/>
              <a:gd name="T1" fmla="*/ 0 h 37"/>
              <a:gd name="T2" fmla="*/ 335526 w 31"/>
              <a:gd name="T3" fmla="*/ 298096 h 37"/>
              <a:gd name="T4" fmla="*/ 0 w 31"/>
              <a:gd name="T5" fmla="*/ 5516712 h 37"/>
              <a:gd name="T6" fmla="*/ 4867378 w 31"/>
              <a:gd name="T7" fmla="*/ 5516712 h 37"/>
              <a:gd name="T8" fmla="*/ 5202904 w 31"/>
              <a:gd name="T9" fmla="*/ 298096 h 37"/>
              <a:gd name="T10" fmla="*/ 5202904 w 31"/>
              <a:gd name="T11" fmla="*/ 447144 h 37"/>
              <a:gd name="T12" fmla="*/ 335526 w 31"/>
              <a:gd name="T13" fmla="*/ 0 h 37"/>
              <a:gd name="T14" fmla="*/ 0 60000 65536"/>
              <a:gd name="T15" fmla="*/ 0 60000 65536"/>
              <a:gd name="T16" fmla="*/ 0 60000 65536"/>
              <a:gd name="T17" fmla="*/ 0 60000 65536"/>
              <a:gd name="T18" fmla="*/ 0 60000 65536"/>
              <a:gd name="T19" fmla="*/ 0 60000 65536"/>
              <a:gd name="T20" fmla="*/ 0 60000 65536"/>
              <a:gd name="T21" fmla="*/ 0 w 31"/>
              <a:gd name="T22" fmla="*/ 0 h 37"/>
              <a:gd name="T23" fmla="*/ 31 w 3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7">
                <a:moveTo>
                  <a:pt x="2" y="0"/>
                </a:moveTo>
                <a:lnTo>
                  <a:pt x="2" y="2"/>
                </a:lnTo>
                <a:lnTo>
                  <a:pt x="0" y="37"/>
                </a:lnTo>
                <a:lnTo>
                  <a:pt x="29" y="37"/>
                </a:lnTo>
                <a:lnTo>
                  <a:pt x="31" y="2"/>
                </a:lnTo>
                <a:lnTo>
                  <a:pt x="31" y="3"/>
                </a:lnTo>
                <a:lnTo>
                  <a:pt x="2"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4" name="Freeform 162"/>
          <p:cNvSpPr>
            <a:spLocks/>
          </p:cNvSpPr>
          <p:nvPr/>
        </p:nvSpPr>
        <p:spPr bwMode="auto">
          <a:xfrm>
            <a:off x="4532024" y="3176011"/>
            <a:ext cx="12700" cy="17462"/>
          </a:xfrm>
          <a:custGeom>
            <a:avLst/>
            <a:gdLst>
              <a:gd name="T0" fmla="*/ 592282 w 33"/>
              <a:gd name="T1" fmla="*/ 0 h 38"/>
              <a:gd name="T2" fmla="*/ 592282 w 33"/>
              <a:gd name="T3" fmla="*/ 0 h 38"/>
              <a:gd name="T4" fmla="*/ 0 w 33"/>
              <a:gd name="T5" fmla="*/ 7390561 h 38"/>
              <a:gd name="T6" fmla="*/ 4295293 w 33"/>
              <a:gd name="T7" fmla="*/ 8024249 h 38"/>
              <a:gd name="T8" fmla="*/ 4887575 w 33"/>
              <a:gd name="T9" fmla="*/ 422305 h 38"/>
              <a:gd name="T10" fmla="*/ 4887575 w 33"/>
              <a:gd name="T11" fmla="*/ 422305 h 38"/>
              <a:gd name="T12" fmla="*/ 592282 w 33"/>
              <a:gd name="T13" fmla="*/ 0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4" y="0"/>
                </a:moveTo>
                <a:lnTo>
                  <a:pt x="4" y="0"/>
                </a:lnTo>
                <a:lnTo>
                  <a:pt x="0" y="35"/>
                </a:lnTo>
                <a:lnTo>
                  <a:pt x="29" y="38"/>
                </a:lnTo>
                <a:lnTo>
                  <a:pt x="33" y="2"/>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5" name="Freeform 163"/>
          <p:cNvSpPr>
            <a:spLocks/>
          </p:cNvSpPr>
          <p:nvPr/>
        </p:nvSpPr>
        <p:spPr bwMode="auto">
          <a:xfrm>
            <a:off x="4532024" y="3163311"/>
            <a:ext cx="14287" cy="15875"/>
          </a:xfrm>
          <a:custGeom>
            <a:avLst/>
            <a:gdLst>
              <a:gd name="T0" fmla="*/ 749851 w 33"/>
              <a:gd name="T1" fmla="*/ 0 h 39"/>
              <a:gd name="T2" fmla="*/ 749851 w 33"/>
              <a:gd name="T3" fmla="*/ 165670 h 39"/>
              <a:gd name="T4" fmla="*/ 0 w 33"/>
              <a:gd name="T5" fmla="*/ 6130599 h 39"/>
              <a:gd name="T6" fmla="*/ 5435553 w 33"/>
              <a:gd name="T7" fmla="*/ 6461938 h 39"/>
              <a:gd name="T8" fmla="*/ 6185404 w 33"/>
              <a:gd name="T9" fmla="*/ 497010 h 39"/>
              <a:gd name="T10" fmla="*/ 6185404 w 33"/>
              <a:gd name="T11" fmla="*/ 662679 h 39"/>
              <a:gd name="T12" fmla="*/ 749851 w 33"/>
              <a:gd name="T13" fmla="*/ 0 h 39"/>
              <a:gd name="T14" fmla="*/ 0 60000 65536"/>
              <a:gd name="T15" fmla="*/ 0 60000 65536"/>
              <a:gd name="T16" fmla="*/ 0 60000 65536"/>
              <a:gd name="T17" fmla="*/ 0 60000 65536"/>
              <a:gd name="T18" fmla="*/ 0 60000 65536"/>
              <a:gd name="T19" fmla="*/ 0 60000 65536"/>
              <a:gd name="T20" fmla="*/ 0 60000 65536"/>
              <a:gd name="T21" fmla="*/ 0 w 33"/>
              <a:gd name="T22" fmla="*/ 0 h 39"/>
              <a:gd name="T23" fmla="*/ 33 w 33"/>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9">
                <a:moveTo>
                  <a:pt x="4" y="0"/>
                </a:moveTo>
                <a:lnTo>
                  <a:pt x="4" y="1"/>
                </a:lnTo>
                <a:lnTo>
                  <a:pt x="0" y="37"/>
                </a:lnTo>
                <a:lnTo>
                  <a:pt x="29" y="39"/>
                </a:lnTo>
                <a:lnTo>
                  <a:pt x="33" y="3"/>
                </a:lnTo>
                <a:lnTo>
                  <a:pt x="33" y="4"/>
                </a:lnTo>
                <a:lnTo>
                  <a:pt x="4"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6" name="Freeform 164"/>
          <p:cNvSpPr>
            <a:spLocks/>
          </p:cNvSpPr>
          <p:nvPr/>
        </p:nvSpPr>
        <p:spPr bwMode="auto">
          <a:xfrm>
            <a:off x="4535199" y="3149023"/>
            <a:ext cx="12700" cy="15875"/>
          </a:xfrm>
          <a:custGeom>
            <a:avLst/>
            <a:gdLst>
              <a:gd name="T0" fmla="*/ 789940 w 35"/>
              <a:gd name="T1" fmla="*/ 0 h 41"/>
              <a:gd name="T2" fmla="*/ 789940 w 35"/>
              <a:gd name="T3" fmla="*/ 149845 h 41"/>
              <a:gd name="T4" fmla="*/ 0 w 35"/>
              <a:gd name="T5" fmla="*/ 5546957 h 41"/>
              <a:gd name="T6" fmla="*/ 3818345 w 35"/>
              <a:gd name="T7" fmla="*/ 6146722 h 41"/>
              <a:gd name="T8" fmla="*/ 4608285 w 35"/>
              <a:gd name="T9" fmla="*/ 749610 h 41"/>
              <a:gd name="T10" fmla="*/ 4608285 w 35"/>
              <a:gd name="T11" fmla="*/ 1049299 h 41"/>
              <a:gd name="T12" fmla="*/ 789940 w 35"/>
              <a:gd name="T13" fmla="*/ 0 h 41"/>
              <a:gd name="T14" fmla="*/ 0 60000 65536"/>
              <a:gd name="T15" fmla="*/ 0 60000 65536"/>
              <a:gd name="T16" fmla="*/ 0 60000 65536"/>
              <a:gd name="T17" fmla="*/ 0 60000 65536"/>
              <a:gd name="T18" fmla="*/ 0 60000 65536"/>
              <a:gd name="T19" fmla="*/ 0 60000 65536"/>
              <a:gd name="T20" fmla="*/ 0 60000 65536"/>
              <a:gd name="T21" fmla="*/ 0 w 35"/>
              <a:gd name="T22" fmla="*/ 0 h 41"/>
              <a:gd name="T23" fmla="*/ 35 w 35"/>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1">
                <a:moveTo>
                  <a:pt x="6" y="0"/>
                </a:moveTo>
                <a:lnTo>
                  <a:pt x="6" y="1"/>
                </a:lnTo>
                <a:lnTo>
                  <a:pt x="0" y="37"/>
                </a:lnTo>
                <a:lnTo>
                  <a:pt x="29" y="41"/>
                </a:lnTo>
                <a:lnTo>
                  <a:pt x="35" y="5"/>
                </a:lnTo>
                <a:lnTo>
                  <a:pt x="35" y="7"/>
                </a:lnTo>
                <a:lnTo>
                  <a:pt x="6"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7" name="Freeform 165"/>
          <p:cNvSpPr>
            <a:spLocks/>
          </p:cNvSpPr>
          <p:nvPr/>
        </p:nvSpPr>
        <p:spPr bwMode="auto">
          <a:xfrm>
            <a:off x="4536786" y="3134736"/>
            <a:ext cx="15875" cy="14287"/>
          </a:xfrm>
          <a:custGeom>
            <a:avLst/>
            <a:gdLst>
              <a:gd name="T0" fmla="*/ 1472513 w 37"/>
              <a:gd name="T1" fmla="*/ 0 h 42"/>
              <a:gd name="T2" fmla="*/ 1472513 w 37"/>
              <a:gd name="T3" fmla="*/ 0 h 42"/>
              <a:gd name="T4" fmla="*/ 0 w 37"/>
              <a:gd name="T5" fmla="*/ 4050024 h 42"/>
              <a:gd name="T6" fmla="*/ 5338719 w 37"/>
              <a:gd name="T7" fmla="*/ 4859961 h 42"/>
              <a:gd name="T8" fmla="*/ 6811232 w 37"/>
              <a:gd name="T9" fmla="*/ 809937 h 42"/>
              <a:gd name="T10" fmla="*/ 6811232 w 37"/>
              <a:gd name="T11" fmla="*/ 809937 h 42"/>
              <a:gd name="T12" fmla="*/ 1472513 w 37"/>
              <a:gd name="T13" fmla="*/ 0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8" y="0"/>
                </a:moveTo>
                <a:lnTo>
                  <a:pt x="8" y="0"/>
                </a:lnTo>
                <a:lnTo>
                  <a:pt x="0" y="35"/>
                </a:lnTo>
                <a:lnTo>
                  <a:pt x="29" y="42"/>
                </a:lnTo>
                <a:lnTo>
                  <a:pt x="37" y="7"/>
                </a:lnTo>
                <a:lnTo>
                  <a:pt x="8"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8" name="Freeform 166"/>
          <p:cNvSpPr>
            <a:spLocks/>
          </p:cNvSpPr>
          <p:nvPr/>
        </p:nvSpPr>
        <p:spPr bwMode="auto">
          <a:xfrm>
            <a:off x="4539961" y="3120448"/>
            <a:ext cx="14288" cy="17463"/>
          </a:xfrm>
          <a:custGeom>
            <a:avLst/>
            <a:gdLst>
              <a:gd name="T0" fmla="*/ 1102557 w 36"/>
              <a:gd name="T1" fmla="*/ 0 h 42"/>
              <a:gd name="T2" fmla="*/ 1102557 w 36"/>
              <a:gd name="T3" fmla="*/ 345934 h 42"/>
              <a:gd name="T4" fmla="*/ 0 w 36"/>
              <a:gd name="T5" fmla="*/ 6050929 h 42"/>
              <a:gd name="T6" fmla="*/ 4568191 w 36"/>
              <a:gd name="T7" fmla="*/ 7260867 h 42"/>
              <a:gd name="T8" fmla="*/ 5670748 w 36"/>
              <a:gd name="T9" fmla="*/ 1382903 h 42"/>
              <a:gd name="T10" fmla="*/ 5670748 w 36"/>
              <a:gd name="T11" fmla="*/ 1728837 h 42"/>
              <a:gd name="T12" fmla="*/ 1102557 w 36"/>
              <a:gd name="T13" fmla="*/ 0 h 42"/>
              <a:gd name="T14" fmla="*/ 0 60000 65536"/>
              <a:gd name="T15" fmla="*/ 0 60000 65536"/>
              <a:gd name="T16" fmla="*/ 0 60000 65536"/>
              <a:gd name="T17" fmla="*/ 0 60000 65536"/>
              <a:gd name="T18" fmla="*/ 0 60000 65536"/>
              <a:gd name="T19" fmla="*/ 0 60000 65536"/>
              <a:gd name="T20" fmla="*/ 0 60000 65536"/>
              <a:gd name="T21" fmla="*/ 0 w 36"/>
              <a:gd name="T22" fmla="*/ 0 h 42"/>
              <a:gd name="T23" fmla="*/ 36 w 36"/>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2">
                <a:moveTo>
                  <a:pt x="7" y="0"/>
                </a:moveTo>
                <a:lnTo>
                  <a:pt x="7" y="2"/>
                </a:lnTo>
                <a:lnTo>
                  <a:pt x="0" y="35"/>
                </a:lnTo>
                <a:lnTo>
                  <a:pt x="29" y="42"/>
                </a:lnTo>
                <a:lnTo>
                  <a:pt x="36" y="8"/>
                </a:lnTo>
                <a:lnTo>
                  <a:pt x="36" y="10"/>
                </a:lnTo>
                <a:lnTo>
                  <a:pt x="7" y="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49" name="Freeform 167"/>
          <p:cNvSpPr>
            <a:spLocks/>
          </p:cNvSpPr>
          <p:nvPr/>
        </p:nvSpPr>
        <p:spPr bwMode="auto">
          <a:xfrm>
            <a:off x="4543136" y="3101398"/>
            <a:ext cx="17463" cy="23813"/>
          </a:xfrm>
          <a:custGeom>
            <a:avLst/>
            <a:gdLst>
              <a:gd name="T0" fmla="*/ 3765023 w 45"/>
              <a:gd name="T1" fmla="*/ 6186184 h 55"/>
              <a:gd name="T2" fmla="*/ 1506087 w 45"/>
              <a:gd name="T3" fmla="*/ 2249679 h 55"/>
              <a:gd name="T4" fmla="*/ 0 w 45"/>
              <a:gd name="T5" fmla="*/ 8435432 h 55"/>
              <a:gd name="T6" fmla="*/ 4367302 w 45"/>
              <a:gd name="T7" fmla="*/ 10310164 h 55"/>
              <a:gd name="T8" fmla="*/ 5873389 w 45"/>
              <a:gd name="T9" fmla="*/ 3936506 h 55"/>
              <a:gd name="T10" fmla="*/ 3765023 w 45"/>
              <a:gd name="T11" fmla="*/ 0 h 55"/>
              <a:gd name="T12" fmla="*/ 5873389 w 45"/>
              <a:gd name="T13" fmla="*/ 3936506 h 55"/>
              <a:gd name="T14" fmla="*/ 6776809 w 45"/>
              <a:gd name="T15" fmla="*/ 0 h 55"/>
              <a:gd name="T16" fmla="*/ 3765023 w 45"/>
              <a:gd name="T17" fmla="*/ 0 h 55"/>
              <a:gd name="T18" fmla="*/ 3765023 w 45"/>
              <a:gd name="T19" fmla="*/ 6186184 h 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5"/>
              <a:gd name="T31" fmla="*/ 0 h 55"/>
              <a:gd name="T32" fmla="*/ 45 w 45"/>
              <a:gd name="T33" fmla="*/ 55 h 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5" h="55">
                <a:moveTo>
                  <a:pt x="25" y="33"/>
                </a:moveTo>
                <a:lnTo>
                  <a:pt x="10" y="12"/>
                </a:lnTo>
                <a:lnTo>
                  <a:pt x="0" y="45"/>
                </a:lnTo>
                <a:lnTo>
                  <a:pt x="29" y="55"/>
                </a:lnTo>
                <a:lnTo>
                  <a:pt x="39" y="21"/>
                </a:lnTo>
                <a:lnTo>
                  <a:pt x="25" y="0"/>
                </a:lnTo>
                <a:lnTo>
                  <a:pt x="39" y="21"/>
                </a:lnTo>
                <a:lnTo>
                  <a:pt x="45" y="0"/>
                </a:lnTo>
                <a:lnTo>
                  <a:pt x="25" y="0"/>
                </a:lnTo>
                <a:lnTo>
                  <a:pt x="25"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0" name="Freeform 168"/>
          <p:cNvSpPr>
            <a:spLocks/>
          </p:cNvSpPr>
          <p:nvPr/>
        </p:nvSpPr>
        <p:spPr bwMode="auto">
          <a:xfrm>
            <a:off x="4365336" y="3101398"/>
            <a:ext cx="187325" cy="14288"/>
          </a:xfrm>
          <a:custGeom>
            <a:avLst/>
            <a:gdLst>
              <a:gd name="T0" fmla="*/ 5517829 w 465"/>
              <a:gd name="T1" fmla="*/ 2249710 h 33"/>
              <a:gd name="T2" fmla="*/ 3245758 w 465"/>
              <a:gd name="T3" fmla="*/ 6186270 h 33"/>
              <a:gd name="T4" fmla="*/ 75463781 w 465"/>
              <a:gd name="T5" fmla="*/ 6186270 h 33"/>
              <a:gd name="T6" fmla="*/ 75463781 w 465"/>
              <a:gd name="T7" fmla="*/ 0 h 33"/>
              <a:gd name="T8" fmla="*/ 3245758 w 465"/>
              <a:gd name="T9" fmla="*/ 0 h 33"/>
              <a:gd name="T10" fmla="*/ 811339 w 465"/>
              <a:gd name="T11" fmla="*/ 3936560 h 33"/>
              <a:gd name="T12" fmla="*/ 3245758 w 465"/>
              <a:gd name="T13" fmla="*/ 0 h 33"/>
              <a:gd name="T14" fmla="*/ 0 w 465"/>
              <a:gd name="T15" fmla="*/ 0 h 33"/>
              <a:gd name="T16" fmla="*/ 811339 w 465"/>
              <a:gd name="T17" fmla="*/ 3936560 h 33"/>
              <a:gd name="T18" fmla="*/ 5517829 w 465"/>
              <a:gd name="T19" fmla="*/ 224971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5"/>
              <a:gd name="T31" fmla="*/ 0 h 33"/>
              <a:gd name="T32" fmla="*/ 465 w 465"/>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5" h="33">
                <a:moveTo>
                  <a:pt x="34" y="12"/>
                </a:moveTo>
                <a:lnTo>
                  <a:pt x="20" y="33"/>
                </a:lnTo>
                <a:lnTo>
                  <a:pt x="465" y="33"/>
                </a:lnTo>
                <a:lnTo>
                  <a:pt x="465" y="0"/>
                </a:lnTo>
                <a:lnTo>
                  <a:pt x="20" y="0"/>
                </a:lnTo>
                <a:lnTo>
                  <a:pt x="5" y="21"/>
                </a:lnTo>
                <a:lnTo>
                  <a:pt x="20" y="0"/>
                </a:lnTo>
                <a:lnTo>
                  <a:pt x="0" y="0"/>
                </a:lnTo>
                <a:lnTo>
                  <a:pt x="5" y="21"/>
                </a:lnTo>
                <a:lnTo>
                  <a:pt x="34" y="12"/>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51" name="Freeform 169"/>
          <p:cNvSpPr>
            <a:spLocks/>
          </p:cNvSpPr>
          <p:nvPr/>
        </p:nvSpPr>
        <p:spPr bwMode="auto">
          <a:xfrm>
            <a:off x="4366924" y="3107748"/>
            <a:ext cx="17462" cy="17463"/>
          </a:xfrm>
          <a:custGeom>
            <a:avLst/>
            <a:gdLst>
              <a:gd name="T0" fmla="*/ 7818499 w 39"/>
              <a:gd name="T1" fmla="*/ 5772536 h 43"/>
              <a:gd name="T2" fmla="*/ 7818499 w 39"/>
              <a:gd name="T3" fmla="*/ 5442770 h 43"/>
              <a:gd name="T4" fmla="*/ 5813950 w 39"/>
              <a:gd name="T5" fmla="*/ 0 h 43"/>
              <a:gd name="T6" fmla="*/ 0 w 39"/>
              <a:gd name="T7" fmla="*/ 1484355 h 43"/>
              <a:gd name="T8" fmla="*/ 2004548 w 39"/>
              <a:gd name="T9" fmla="*/ 7092009 h 43"/>
              <a:gd name="T10" fmla="*/ 2004548 w 39"/>
              <a:gd name="T11" fmla="*/ 6762243 h 43"/>
              <a:gd name="T12" fmla="*/ 7818499 w 39"/>
              <a:gd name="T13" fmla="*/ 5772536 h 43"/>
              <a:gd name="T14" fmla="*/ 0 60000 65536"/>
              <a:gd name="T15" fmla="*/ 0 60000 65536"/>
              <a:gd name="T16" fmla="*/ 0 60000 65536"/>
              <a:gd name="T17" fmla="*/ 0 60000 65536"/>
              <a:gd name="T18" fmla="*/ 0 60000 65536"/>
              <a:gd name="T19" fmla="*/ 0 60000 65536"/>
              <a:gd name="T20" fmla="*/ 0 60000 65536"/>
              <a:gd name="T21" fmla="*/ 0 w 39"/>
              <a:gd name="T22" fmla="*/ 0 h 43"/>
              <a:gd name="T23" fmla="*/ 39 w 39"/>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43">
                <a:moveTo>
                  <a:pt x="39" y="35"/>
                </a:moveTo>
                <a:lnTo>
                  <a:pt x="39" y="33"/>
                </a:lnTo>
                <a:lnTo>
                  <a:pt x="29" y="0"/>
                </a:lnTo>
                <a:lnTo>
                  <a:pt x="0" y="9"/>
                </a:lnTo>
                <a:lnTo>
                  <a:pt x="10" y="43"/>
                </a:lnTo>
                <a:lnTo>
                  <a:pt x="10" y="41"/>
                </a:lnTo>
                <a:lnTo>
                  <a:pt x="39"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2" name="Freeform 170"/>
          <p:cNvSpPr>
            <a:spLocks/>
          </p:cNvSpPr>
          <p:nvPr/>
        </p:nvSpPr>
        <p:spPr bwMode="auto">
          <a:xfrm>
            <a:off x="4371686" y="3122036"/>
            <a:ext cx="15875" cy="15875"/>
          </a:xfrm>
          <a:custGeom>
            <a:avLst/>
            <a:gdLst>
              <a:gd name="T0" fmla="*/ 6811232 w 37"/>
              <a:gd name="T1" fmla="*/ 5197871 h 40"/>
              <a:gd name="T2" fmla="*/ 6811232 w 37"/>
              <a:gd name="T3" fmla="*/ 5197871 h 40"/>
              <a:gd name="T4" fmla="*/ 5338719 w 37"/>
              <a:gd name="T5" fmla="*/ 0 h 40"/>
              <a:gd name="T6" fmla="*/ 0 w 37"/>
              <a:gd name="T7" fmla="*/ 944959 h 40"/>
              <a:gd name="T8" fmla="*/ 1472513 w 37"/>
              <a:gd name="T9" fmla="*/ 6300390 h 40"/>
              <a:gd name="T10" fmla="*/ 1472513 w 37"/>
              <a:gd name="T11" fmla="*/ 6300390 h 40"/>
              <a:gd name="T12" fmla="*/ 6811232 w 37"/>
              <a:gd name="T13" fmla="*/ 5197871 h 40"/>
              <a:gd name="T14" fmla="*/ 0 60000 65536"/>
              <a:gd name="T15" fmla="*/ 0 60000 65536"/>
              <a:gd name="T16" fmla="*/ 0 60000 65536"/>
              <a:gd name="T17" fmla="*/ 0 60000 65536"/>
              <a:gd name="T18" fmla="*/ 0 60000 65536"/>
              <a:gd name="T19" fmla="*/ 0 60000 65536"/>
              <a:gd name="T20" fmla="*/ 0 60000 65536"/>
              <a:gd name="T21" fmla="*/ 0 w 37"/>
              <a:gd name="T22" fmla="*/ 0 h 40"/>
              <a:gd name="T23" fmla="*/ 37 w 37"/>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0">
                <a:moveTo>
                  <a:pt x="37" y="33"/>
                </a:moveTo>
                <a:lnTo>
                  <a:pt x="37" y="33"/>
                </a:lnTo>
                <a:lnTo>
                  <a:pt x="29" y="0"/>
                </a:lnTo>
                <a:lnTo>
                  <a:pt x="0" y="6"/>
                </a:lnTo>
                <a:lnTo>
                  <a:pt x="8" y="40"/>
                </a:lnTo>
                <a:lnTo>
                  <a:pt x="37" y="33"/>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3" name="Freeform 171"/>
          <p:cNvSpPr>
            <a:spLocks/>
          </p:cNvSpPr>
          <p:nvPr/>
        </p:nvSpPr>
        <p:spPr bwMode="auto">
          <a:xfrm>
            <a:off x="4374861" y="3134736"/>
            <a:ext cx="15875" cy="14287"/>
          </a:xfrm>
          <a:custGeom>
            <a:avLst/>
            <a:gdLst>
              <a:gd name="T0" fmla="*/ 6811232 w 37"/>
              <a:gd name="T1" fmla="*/ 4165681 h 42"/>
              <a:gd name="T2" fmla="*/ 6811232 w 37"/>
              <a:gd name="T3" fmla="*/ 4050024 h 42"/>
              <a:gd name="T4" fmla="*/ 5338719 w 37"/>
              <a:gd name="T5" fmla="*/ 0 h 42"/>
              <a:gd name="T6" fmla="*/ 0 w 37"/>
              <a:gd name="T7" fmla="*/ 809937 h 42"/>
              <a:gd name="T8" fmla="*/ 1472513 w 37"/>
              <a:gd name="T9" fmla="*/ 4859961 h 42"/>
              <a:gd name="T10" fmla="*/ 1472513 w 37"/>
              <a:gd name="T11" fmla="*/ 4628647 h 42"/>
              <a:gd name="T12" fmla="*/ 6811232 w 37"/>
              <a:gd name="T13" fmla="*/ 4165681 h 42"/>
              <a:gd name="T14" fmla="*/ 0 60000 65536"/>
              <a:gd name="T15" fmla="*/ 0 60000 65536"/>
              <a:gd name="T16" fmla="*/ 0 60000 65536"/>
              <a:gd name="T17" fmla="*/ 0 60000 65536"/>
              <a:gd name="T18" fmla="*/ 0 60000 65536"/>
              <a:gd name="T19" fmla="*/ 0 60000 65536"/>
              <a:gd name="T20" fmla="*/ 0 60000 65536"/>
              <a:gd name="T21" fmla="*/ 0 w 37"/>
              <a:gd name="T22" fmla="*/ 0 h 42"/>
              <a:gd name="T23" fmla="*/ 37 w 37"/>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2">
                <a:moveTo>
                  <a:pt x="37" y="36"/>
                </a:moveTo>
                <a:lnTo>
                  <a:pt x="37" y="35"/>
                </a:lnTo>
                <a:lnTo>
                  <a:pt x="29" y="0"/>
                </a:lnTo>
                <a:lnTo>
                  <a:pt x="0" y="7"/>
                </a:lnTo>
                <a:lnTo>
                  <a:pt x="8" y="42"/>
                </a:lnTo>
                <a:lnTo>
                  <a:pt x="8" y="40"/>
                </a:lnTo>
                <a:lnTo>
                  <a:pt x="37"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4" name="Freeform 172"/>
          <p:cNvSpPr>
            <a:spLocks/>
          </p:cNvSpPr>
          <p:nvPr/>
        </p:nvSpPr>
        <p:spPr bwMode="auto">
          <a:xfrm>
            <a:off x="4376449" y="3149023"/>
            <a:ext cx="15875" cy="15875"/>
          </a:xfrm>
          <a:custGeom>
            <a:avLst/>
            <a:gdLst>
              <a:gd name="T0" fmla="*/ 7200445 w 35"/>
              <a:gd name="T1" fmla="*/ 5827712 h 40"/>
              <a:gd name="T2" fmla="*/ 7200445 w 35"/>
              <a:gd name="T3" fmla="*/ 5670549 h 40"/>
              <a:gd name="T4" fmla="*/ 5966278 w 35"/>
              <a:gd name="T5" fmla="*/ 0 h 40"/>
              <a:gd name="T6" fmla="*/ 0 w 35"/>
              <a:gd name="T7" fmla="*/ 630237 h 40"/>
              <a:gd name="T8" fmla="*/ 1234168 w 35"/>
              <a:gd name="T9" fmla="*/ 6300390 h 40"/>
              <a:gd name="T10" fmla="*/ 1234168 w 35"/>
              <a:gd name="T11" fmla="*/ 6142830 h 40"/>
              <a:gd name="T12" fmla="*/ 7200445 w 35"/>
              <a:gd name="T13" fmla="*/ 5827712 h 40"/>
              <a:gd name="T14" fmla="*/ 0 60000 65536"/>
              <a:gd name="T15" fmla="*/ 0 60000 65536"/>
              <a:gd name="T16" fmla="*/ 0 60000 65536"/>
              <a:gd name="T17" fmla="*/ 0 60000 65536"/>
              <a:gd name="T18" fmla="*/ 0 60000 65536"/>
              <a:gd name="T19" fmla="*/ 0 60000 65536"/>
              <a:gd name="T20" fmla="*/ 0 60000 65536"/>
              <a:gd name="T21" fmla="*/ 0 w 35"/>
              <a:gd name="T22" fmla="*/ 0 h 40"/>
              <a:gd name="T23" fmla="*/ 35 w 35"/>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40">
                <a:moveTo>
                  <a:pt x="35" y="37"/>
                </a:moveTo>
                <a:lnTo>
                  <a:pt x="35" y="36"/>
                </a:lnTo>
                <a:lnTo>
                  <a:pt x="29" y="0"/>
                </a:lnTo>
                <a:lnTo>
                  <a:pt x="0" y="4"/>
                </a:lnTo>
                <a:lnTo>
                  <a:pt x="6" y="40"/>
                </a:lnTo>
                <a:lnTo>
                  <a:pt x="6" y="39"/>
                </a:lnTo>
                <a:lnTo>
                  <a:pt x="35"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5" name="Freeform 173"/>
          <p:cNvSpPr>
            <a:spLocks/>
          </p:cNvSpPr>
          <p:nvPr/>
        </p:nvSpPr>
        <p:spPr bwMode="auto">
          <a:xfrm>
            <a:off x="4379624" y="3163311"/>
            <a:ext cx="14287" cy="15875"/>
          </a:xfrm>
          <a:custGeom>
            <a:avLst/>
            <a:gdLst>
              <a:gd name="T0" fmla="*/ 6185404 w 33"/>
              <a:gd name="T1" fmla="*/ 6282739 h 38"/>
              <a:gd name="T2" fmla="*/ 6185404 w 33"/>
              <a:gd name="T3" fmla="*/ 6282739 h 38"/>
              <a:gd name="T4" fmla="*/ 5435553 w 33"/>
              <a:gd name="T5" fmla="*/ 0 h 38"/>
              <a:gd name="T6" fmla="*/ 0 w 33"/>
              <a:gd name="T7" fmla="*/ 349250 h 38"/>
              <a:gd name="T8" fmla="*/ 749851 w 33"/>
              <a:gd name="T9" fmla="*/ 6631989 h 38"/>
              <a:gd name="T10" fmla="*/ 749851 w 33"/>
              <a:gd name="T11" fmla="*/ 6631989 h 38"/>
              <a:gd name="T12" fmla="*/ 6185404 w 33"/>
              <a:gd name="T13" fmla="*/ 6282739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33" y="36"/>
                </a:moveTo>
                <a:lnTo>
                  <a:pt x="33" y="36"/>
                </a:lnTo>
                <a:lnTo>
                  <a:pt x="29" y="0"/>
                </a:lnTo>
                <a:lnTo>
                  <a:pt x="0" y="2"/>
                </a:lnTo>
                <a:lnTo>
                  <a:pt x="4" y="38"/>
                </a:lnTo>
                <a:lnTo>
                  <a:pt x="33" y="3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6" name="Freeform 174"/>
          <p:cNvSpPr>
            <a:spLocks/>
          </p:cNvSpPr>
          <p:nvPr/>
        </p:nvSpPr>
        <p:spPr bwMode="auto">
          <a:xfrm>
            <a:off x="4381211" y="3176011"/>
            <a:ext cx="12700" cy="17462"/>
          </a:xfrm>
          <a:custGeom>
            <a:avLst/>
            <a:gdLst>
              <a:gd name="T0" fmla="*/ 5040312 w 32"/>
              <a:gd name="T1" fmla="*/ 7812867 h 38"/>
              <a:gd name="T2" fmla="*/ 5040312 w 32"/>
              <a:gd name="T3" fmla="*/ 7390561 h 38"/>
              <a:gd name="T4" fmla="*/ 4567634 w 32"/>
              <a:gd name="T5" fmla="*/ 0 h 38"/>
              <a:gd name="T6" fmla="*/ 0 w 32"/>
              <a:gd name="T7" fmla="*/ 422305 h 38"/>
              <a:gd name="T8" fmla="*/ 472678 w 32"/>
              <a:gd name="T9" fmla="*/ 8024249 h 38"/>
              <a:gd name="T10" fmla="*/ 472678 w 32"/>
              <a:gd name="T11" fmla="*/ 7812867 h 38"/>
              <a:gd name="T12" fmla="*/ 5040312 w 32"/>
              <a:gd name="T13" fmla="*/ 7812867 h 38"/>
              <a:gd name="T14" fmla="*/ 0 60000 65536"/>
              <a:gd name="T15" fmla="*/ 0 60000 65536"/>
              <a:gd name="T16" fmla="*/ 0 60000 65536"/>
              <a:gd name="T17" fmla="*/ 0 60000 65536"/>
              <a:gd name="T18" fmla="*/ 0 60000 65536"/>
              <a:gd name="T19" fmla="*/ 0 60000 65536"/>
              <a:gd name="T20" fmla="*/ 0 60000 65536"/>
              <a:gd name="T21" fmla="*/ 0 w 32"/>
              <a:gd name="T22" fmla="*/ 0 h 38"/>
              <a:gd name="T23" fmla="*/ 32 w 3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8">
                <a:moveTo>
                  <a:pt x="32" y="37"/>
                </a:moveTo>
                <a:lnTo>
                  <a:pt x="32" y="35"/>
                </a:lnTo>
                <a:lnTo>
                  <a:pt x="29" y="0"/>
                </a:lnTo>
                <a:lnTo>
                  <a:pt x="0" y="2"/>
                </a:lnTo>
                <a:lnTo>
                  <a:pt x="3" y="38"/>
                </a:lnTo>
                <a:lnTo>
                  <a:pt x="3" y="37"/>
                </a:lnTo>
                <a:lnTo>
                  <a:pt x="32" y="3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7" name="Freeform 175"/>
          <p:cNvSpPr>
            <a:spLocks/>
          </p:cNvSpPr>
          <p:nvPr/>
        </p:nvSpPr>
        <p:spPr bwMode="auto">
          <a:xfrm>
            <a:off x="4384386" y="3191886"/>
            <a:ext cx="11113" cy="14287"/>
          </a:xfrm>
          <a:custGeom>
            <a:avLst/>
            <a:gdLst>
              <a:gd name="T0" fmla="*/ 3742387 w 33"/>
              <a:gd name="T1" fmla="*/ 5831952 h 35"/>
              <a:gd name="T2" fmla="*/ 3628899 w 33"/>
              <a:gd name="T3" fmla="*/ 5831952 h 35"/>
              <a:gd name="T4" fmla="*/ 3288774 w 33"/>
              <a:gd name="T5" fmla="*/ 0 h 35"/>
              <a:gd name="T6" fmla="*/ 0 w 33"/>
              <a:gd name="T7" fmla="*/ 0 h 35"/>
              <a:gd name="T8" fmla="*/ 340125 w 33"/>
              <a:gd name="T9" fmla="*/ 5831952 h 35"/>
              <a:gd name="T10" fmla="*/ 226975 w 33"/>
              <a:gd name="T11" fmla="*/ 5831952 h 35"/>
              <a:gd name="T12" fmla="*/ 3742387 w 33"/>
              <a:gd name="T13" fmla="*/ 5831952 h 35"/>
              <a:gd name="T14" fmla="*/ 0 60000 65536"/>
              <a:gd name="T15" fmla="*/ 0 60000 65536"/>
              <a:gd name="T16" fmla="*/ 0 60000 65536"/>
              <a:gd name="T17" fmla="*/ 0 60000 65536"/>
              <a:gd name="T18" fmla="*/ 0 60000 65536"/>
              <a:gd name="T19" fmla="*/ 0 60000 65536"/>
              <a:gd name="T20" fmla="*/ 0 60000 65536"/>
              <a:gd name="T21" fmla="*/ 0 w 33"/>
              <a:gd name="T22" fmla="*/ 0 h 35"/>
              <a:gd name="T23" fmla="*/ 33 w 3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5">
                <a:moveTo>
                  <a:pt x="33" y="35"/>
                </a:moveTo>
                <a:lnTo>
                  <a:pt x="32" y="35"/>
                </a:lnTo>
                <a:lnTo>
                  <a:pt x="29" y="0"/>
                </a:lnTo>
                <a:lnTo>
                  <a:pt x="0" y="0"/>
                </a:lnTo>
                <a:lnTo>
                  <a:pt x="3" y="35"/>
                </a:lnTo>
                <a:lnTo>
                  <a:pt x="2" y="35"/>
                </a:lnTo>
                <a:lnTo>
                  <a:pt x="33" y="35"/>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8" name="Freeform 176"/>
          <p:cNvSpPr>
            <a:spLocks/>
          </p:cNvSpPr>
          <p:nvPr/>
        </p:nvSpPr>
        <p:spPr bwMode="auto">
          <a:xfrm>
            <a:off x="4384386" y="3206173"/>
            <a:ext cx="11113" cy="9525"/>
          </a:xfrm>
          <a:custGeom>
            <a:avLst/>
            <a:gdLst>
              <a:gd name="T0" fmla="*/ 3983832 w 31"/>
              <a:gd name="T1" fmla="*/ 4123892 h 22"/>
              <a:gd name="T2" fmla="*/ 3983832 w 31"/>
              <a:gd name="T3" fmla="*/ 4123892 h 22"/>
              <a:gd name="T4" fmla="*/ 3983832 w 31"/>
              <a:gd name="T5" fmla="*/ 0 h 22"/>
              <a:gd name="T6" fmla="*/ 0 w 31"/>
              <a:gd name="T7" fmla="*/ 0 h 22"/>
              <a:gd name="T8" fmla="*/ 0 w 31"/>
              <a:gd name="T9" fmla="*/ 4123892 h 22"/>
              <a:gd name="T10" fmla="*/ 0 w 31"/>
              <a:gd name="T11" fmla="*/ 4123892 h 22"/>
              <a:gd name="T12" fmla="*/ 3983832 w 31"/>
              <a:gd name="T13" fmla="*/ 4123892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31" y="22"/>
                </a:moveTo>
                <a:lnTo>
                  <a:pt x="31" y="22"/>
                </a:lnTo>
                <a:lnTo>
                  <a:pt x="31" y="0"/>
                </a:lnTo>
                <a:lnTo>
                  <a:pt x="0" y="0"/>
                </a:lnTo>
                <a:lnTo>
                  <a:pt x="0" y="22"/>
                </a:lnTo>
                <a:lnTo>
                  <a:pt x="31" y="2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59" name="Freeform 177"/>
          <p:cNvSpPr>
            <a:spLocks/>
          </p:cNvSpPr>
          <p:nvPr/>
        </p:nvSpPr>
        <p:spPr bwMode="auto">
          <a:xfrm>
            <a:off x="4384386" y="3215698"/>
            <a:ext cx="11113" cy="9525"/>
          </a:xfrm>
          <a:custGeom>
            <a:avLst/>
            <a:gdLst>
              <a:gd name="T0" fmla="*/ 3855494 w 31"/>
              <a:gd name="T1" fmla="*/ 3128470 h 29"/>
              <a:gd name="T2" fmla="*/ 3983832 w 31"/>
              <a:gd name="T3" fmla="*/ 3128470 h 29"/>
              <a:gd name="T4" fmla="*/ 3983832 w 31"/>
              <a:gd name="T5" fmla="*/ 0 h 29"/>
              <a:gd name="T6" fmla="*/ 0 w 31"/>
              <a:gd name="T7" fmla="*/ 0 h 29"/>
              <a:gd name="T8" fmla="*/ 0 w 31"/>
              <a:gd name="T9" fmla="*/ 3128470 h 29"/>
              <a:gd name="T10" fmla="*/ 128337 w 31"/>
              <a:gd name="T11" fmla="*/ 3128470 h 29"/>
              <a:gd name="T12" fmla="*/ 3855494 w 31"/>
              <a:gd name="T13" fmla="*/ 3128470 h 29"/>
              <a:gd name="T14" fmla="*/ 0 60000 65536"/>
              <a:gd name="T15" fmla="*/ 0 60000 65536"/>
              <a:gd name="T16" fmla="*/ 0 60000 65536"/>
              <a:gd name="T17" fmla="*/ 0 60000 65536"/>
              <a:gd name="T18" fmla="*/ 0 60000 65536"/>
              <a:gd name="T19" fmla="*/ 0 60000 65536"/>
              <a:gd name="T20" fmla="*/ 0 60000 65536"/>
              <a:gd name="T21" fmla="*/ 0 w 31"/>
              <a:gd name="T22" fmla="*/ 0 h 29"/>
              <a:gd name="T23" fmla="*/ 31 w 3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9">
                <a:moveTo>
                  <a:pt x="30" y="29"/>
                </a:moveTo>
                <a:lnTo>
                  <a:pt x="31" y="29"/>
                </a:lnTo>
                <a:lnTo>
                  <a:pt x="31" y="0"/>
                </a:lnTo>
                <a:lnTo>
                  <a:pt x="0" y="0"/>
                </a:lnTo>
                <a:lnTo>
                  <a:pt x="0" y="29"/>
                </a:lnTo>
                <a:lnTo>
                  <a:pt x="1" y="29"/>
                </a:lnTo>
                <a:lnTo>
                  <a:pt x="30" y="2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0" name="Freeform 178"/>
          <p:cNvSpPr>
            <a:spLocks/>
          </p:cNvSpPr>
          <p:nvPr/>
        </p:nvSpPr>
        <p:spPr bwMode="auto">
          <a:xfrm>
            <a:off x="4384386" y="3225223"/>
            <a:ext cx="11113" cy="20638"/>
          </a:xfrm>
          <a:custGeom>
            <a:avLst/>
            <a:gdLst>
              <a:gd name="T0" fmla="*/ 3497469 w 32"/>
              <a:gd name="T1" fmla="*/ 9259284 h 46"/>
              <a:gd name="T2" fmla="*/ 3497469 w 32"/>
              <a:gd name="T3" fmla="*/ 9057839 h 46"/>
              <a:gd name="T4" fmla="*/ 3859336 w 32"/>
              <a:gd name="T5" fmla="*/ 0 h 46"/>
              <a:gd name="T6" fmla="*/ 361867 w 32"/>
              <a:gd name="T7" fmla="*/ 0 h 46"/>
              <a:gd name="T8" fmla="*/ 0 w 32"/>
              <a:gd name="T9" fmla="*/ 9057839 h 46"/>
              <a:gd name="T10" fmla="*/ 0 w 32"/>
              <a:gd name="T11" fmla="*/ 8856843 h 46"/>
              <a:gd name="T12" fmla="*/ 3497469 w 32"/>
              <a:gd name="T13" fmla="*/ 9259284 h 46"/>
              <a:gd name="T14" fmla="*/ 0 60000 65536"/>
              <a:gd name="T15" fmla="*/ 0 60000 65536"/>
              <a:gd name="T16" fmla="*/ 0 60000 65536"/>
              <a:gd name="T17" fmla="*/ 0 60000 65536"/>
              <a:gd name="T18" fmla="*/ 0 60000 65536"/>
              <a:gd name="T19" fmla="*/ 0 60000 65536"/>
              <a:gd name="T20" fmla="*/ 0 60000 65536"/>
              <a:gd name="T21" fmla="*/ 0 w 32"/>
              <a:gd name="T22" fmla="*/ 0 h 46"/>
              <a:gd name="T23" fmla="*/ 32 w 32"/>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6">
                <a:moveTo>
                  <a:pt x="29" y="46"/>
                </a:moveTo>
                <a:lnTo>
                  <a:pt x="29" y="45"/>
                </a:lnTo>
                <a:lnTo>
                  <a:pt x="32" y="0"/>
                </a:lnTo>
                <a:lnTo>
                  <a:pt x="3" y="0"/>
                </a:lnTo>
                <a:lnTo>
                  <a:pt x="0" y="45"/>
                </a:lnTo>
                <a:lnTo>
                  <a:pt x="0" y="44"/>
                </a:lnTo>
                <a:lnTo>
                  <a:pt x="29" y="46"/>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1" name="Freeform 179"/>
          <p:cNvSpPr>
            <a:spLocks/>
          </p:cNvSpPr>
          <p:nvPr/>
        </p:nvSpPr>
        <p:spPr bwMode="auto">
          <a:xfrm>
            <a:off x="4381211" y="3244273"/>
            <a:ext cx="12700" cy="19050"/>
          </a:xfrm>
          <a:custGeom>
            <a:avLst/>
            <a:gdLst>
              <a:gd name="T0" fmla="*/ 4567634 w 32"/>
              <a:gd name="T1" fmla="*/ 7721330 h 47"/>
              <a:gd name="T2" fmla="*/ 4567634 w 32"/>
              <a:gd name="T3" fmla="*/ 7721330 h 47"/>
              <a:gd name="T4" fmla="*/ 5040312 w 32"/>
              <a:gd name="T5" fmla="*/ 328714 h 47"/>
              <a:gd name="T6" fmla="*/ 472678 w 32"/>
              <a:gd name="T7" fmla="*/ 0 h 47"/>
              <a:gd name="T8" fmla="*/ 0 w 32"/>
              <a:gd name="T9" fmla="*/ 7392617 h 47"/>
              <a:gd name="T10" fmla="*/ 0 w 32"/>
              <a:gd name="T11" fmla="*/ 7392617 h 47"/>
              <a:gd name="T12" fmla="*/ 4567634 w 32"/>
              <a:gd name="T13" fmla="*/ 7721330 h 47"/>
              <a:gd name="T14" fmla="*/ 0 60000 65536"/>
              <a:gd name="T15" fmla="*/ 0 60000 65536"/>
              <a:gd name="T16" fmla="*/ 0 60000 65536"/>
              <a:gd name="T17" fmla="*/ 0 60000 65536"/>
              <a:gd name="T18" fmla="*/ 0 60000 65536"/>
              <a:gd name="T19" fmla="*/ 0 60000 65536"/>
              <a:gd name="T20" fmla="*/ 0 60000 65536"/>
              <a:gd name="T21" fmla="*/ 0 w 32"/>
              <a:gd name="T22" fmla="*/ 0 h 47"/>
              <a:gd name="T23" fmla="*/ 32 w 32"/>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7">
                <a:moveTo>
                  <a:pt x="29" y="47"/>
                </a:moveTo>
                <a:lnTo>
                  <a:pt x="29" y="47"/>
                </a:lnTo>
                <a:lnTo>
                  <a:pt x="32" y="2"/>
                </a:lnTo>
                <a:lnTo>
                  <a:pt x="3" y="0"/>
                </a:lnTo>
                <a:lnTo>
                  <a:pt x="0" y="45"/>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2" name="Freeform 180"/>
          <p:cNvSpPr>
            <a:spLocks/>
          </p:cNvSpPr>
          <p:nvPr/>
        </p:nvSpPr>
        <p:spPr bwMode="auto">
          <a:xfrm>
            <a:off x="4379624" y="3261736"/>
            <a:ext cx="14287" cy="19050"/>
          </a:xfrm>
          <a:custGeom>
            <a:avLst/>
            <a:gdLst>
              <a:gd name="T0" fmla="*/ 5435553 w 33"/>
              <a:gd name="T1" fmla="*/ 7721330 h 47"/>
              <a:gd name="T2" fmla="*/ 5435553 w 33"/>
              <a:gd name="T3" fmla="*/ 7557176 h 47"/>
              <a:gd name="T4" fmla="*/ 6185404 w 33"/>
              <a:gd name="T5" fmla="*/ 328714 h 47"/>
              <a:gd name="T6" fmla="*/ 749851 w 33"/>
              <a:gd name="T7" fmla="*/ 0 h 47"/>
              <a:gd name="T8" fmla="*/ 0 w 33"/>
              <a:gd name="T9" fmla="*/ 7228463 h 47"/>
              <a:gd name="T10" fmla="*/ 0 w 33"/>
              <a:gd name="T11" fmla="*/ 7064308 h 47"/>
              <a:gd name="T12" fmla="*/ 5435553 w 33"/>
              <a:gd name="T13" fmla="*/ 7721330 h 47"/>
              <a:gd name="T14" fmla="*/ 0 60000 65536"/>
              <a:gd name="T15" fmla="*/ 0 60000 65536"/>
              <a:gd name="T16" fmla="*/ 0 60000 65536"/>
              <a:gd name="T17" fmla="*/ 0 60000 65536"/>
              <a:gd name="T18" fmla="*/ 0 60000 65536"/>
              <a:gd name="T19" fmla="*/ 0 60000 65536"/>
              <a:gd name="T20" fmla="*/ 0 60000 65536"/>
              <a:gd name="T21" fmla="*/ 0 w 33"/>
              <a:gd name="T22" fmla="*/ 0 h 47"/>
              <a:gd name="T23" fmla="*/ 33 w 33"/>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7">
                <a:moveTo>
                  <a:pt x="29" y="47"/>
                </a:moveTo>
                <a:lnTo>
                  <a:pt x="29" y="46"/>
                </a:lnTo>
                <a:lnTo>
                  <a:pt x="33" y="2"/>
                </a:lnTo>
                <a:lnTo>
                  <a:pt x="4" y="0"/>
                </a:lnTo>
                <a:lnTo>
                  <a:pt x="0" y="44"/>
                </a:lnTo>
                <a:lnTo>
                  <a:pt x="0" y="43"/>
                </a:lnTo>
                <a:lnTo>
                  <a:pt x="29" y="4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3" name="Freeform 181"/>
          <p:cNvSpPr>
            <a:spLocks/>
          </p:cNvSpPr>
          <p:nvPr/>
        </p:nvSpPr>
        <p:spPr bwMode="auto">
          <a:xfrm>
            <a:off x="4376449" y="3279198"/>
            <a:ext cx="15875" cy="17463"/>
          </a:xfrm>
          <a:custGeom>
            <a:avLst/>
            <a:gdLst>
              <a:gd name="T0" fmla="*/ 5639152 w 36"/>
              <a:gd name="T1" fmla="*/ 6353259 h 48"/>
              <a:gd name="T2" fmla="*/ 5639152 w 36"/>
              <a:gd name="T3" fmla="*/ 6353259 h 48"/>
              <a:gd name="T4" fmla="*/ 7000433 w 36"/>
              <a:gd name="T5" fmla="*/ 529347 h 48"/>
              <a:gd name="T6" fmla="*/ 1361281 w 36"/>
              <a:gd name="T7" fmla="*/ 0 h 48"/>
              <a:gd name="T8" fmla="*/ 0 w 36"/>
              <a:gd name="T9" fmla="*/ 5823910 h 48"/>
              <a:gd name="T10" fmla="*/ 0 w 36"/>
              <a:gd name="T11" fmla="*/ 5823910 h 48"/>
              <a:gd name="T12" fmla="*/ 5639152 w 36"/>
              <a:gd name="T13" fmla="*/ 6353259 h 48"/>
              <a:gd name="T14" fmla="*/ 0 60000 65536"/>
              <a:gd name="T15" fmla="*/ 0 60000 65536"/>
              <a:gd name="T16" fmla="*/ 0 60000 65536"/>
              <a:gd name="T17" fmla="*/ 0 60000 65536"/>
              <a:gd name="T18" fmla="*/ 0 60000 65536"/>
              <a:gd name="T19" fmla="*/ 0 60000 65536"/>
              <a:gd name="T20" fmla="*/ 0 60000 65536"/>
              <a:gd name="T21" fmla="*/ 0 w 36"/>
              <a:gd name="T22" fmla="*/ 0 h 48"/>
              <a:gd name="T23" fmla="*/ 36 w 36"/>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8">
                <a:moveTo>
                  <a:pt x="29" y="48"/>
                </a:moveTo>
                <a:lnTo>
                  <a:pt x="29" y="48"/>
                </a:lnTo>
                <a:lnTo>
                  <a:pt x="36" y="4"/>
                </a:lnTo>
                <a:lnTo>
                  <a:pt x="7" y="0"/>
                </a:lnTo>
                <a:lnTo>
                  <a:pt x="0" y="44"/>
                </a:lnTo>
                <a:lnTo>
                  <a:pt x="29" y="48"/>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4" name="Freeform 182"/>
          <p:cNvSpPr>
            <a:spLocks/>
          </p:cNvSpPr>
          <p:nvPr/>
        </p:nvSpPr>
        <p:spPr bwMode="auto">
          <a:xfrm>
            <a:off x="4374861" y="3295073"/>
            <a:ext cx="14288" cy="20638"/>
          </a:xfrm>
          <a:custGeom>
            <a:avLst/>
            <a:gdLst>
              <a:gd name="T0" fmla="*/ 4568191 w 36"/>
              <a:gd name="T1" fmla="*/ 8692389 h 49"/>
              <a:gd name="T2" fmla="*/ 4568191 w 36"/>
              <a:gd name="T3" fmla="*/ 8515071 h 49"/>
              <a:gd name="T4" fmla="*/ 5670748 w 36"/>
              <a:gd name="T5" fmla="*/ 709694 h 49"/>
              <a:gd name="T6" fmla="*/ 1102557 w 36"/>
              <a:gd name="T7" fmla="*/ 0 h 49"/>
              <a:gd name="T8" fmla="*/ 0 w 36"/>
              <a:gd name="T9" fmla="*/ 7805377 h 49"/>
              <a:gd name="T10" fmla="*/ 0 w 36"/>
              <a:gd name="T11" fmla="*/ 7450740 h 49"/>
              <a:gd name="T12" fmla="*/ 4568191 w 36"/>
              <a:gd name="T13" fmla="*/ 8692389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29" y="49"/>
                </a:moveTo>
                <a:lnTo>
                  <a:pt x="29" y="48"/>
                </a:lnTo>
                <a:lnTo>
                  <a:pt x="36" y="4"/>
                </a:lnTo>
                <a:lnTo>
                  <a:pt x="7" y="0"/>
                </a:lnTo>
                <a:lnTo>
                  <a:pt x="0" y="44"/>
                </a:lnTo>
                <a:lnTo>
                  <a:pt x="0" y="42"/>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5" name="Freeform 183"/>
          <p:cNvSpPr>
            <a:spLocks/>
          </p:cNvSpPr>
          <p:nvPr/>
        </p:nvSpPr>
        <p:spPr bwMode="auto">
          <a:xfrm>
            <a:off x="4370099" y="3314123"/>
            <a:ext cx="17462" cy="19050"/>
          </a:xfrm>
          <a:custGeom>
            <a:avLst/>
            <a:gdLst>
              <a:gd name="T0" fmla="*/ 6123647 w 38"/>
              <a:gd name="T1" fmla="*/ 7406174 h 49"/>
              <a:gd name="T2" fmla="*/ 6123647 w 38"/>
              <a:gd name="T3" fmla="*/ 7406174 h 49"/>
              <a:gd name="T4" fmla="*/ 8024249 w 38"/>
              <a:gd name="T5" fmla="*/ 1057858 h 49"/>
              <a:gd name="T6" fmla="*/ 1900601 w 38"/>
              <a:gd name="T7" fmla="*/ 0 h 49"/>
              <a:gd name="T8" fmla="*/ 0 w 38"/>
              <a:gd name="T9" fmla="*/ 6348315 h 49"/>
              <a:gd name="T10" fmla="*/ 0 w 38"/>
              <a:gd name="T11" fmla="*/ 6348315 h 49"/>
              <a:gd name="T12" fmla="*/ 6123647 w 38"/>
              <a:gd name="T13" fmla="*/ 7406174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29" y="49"/>
                </a:moveTo>
                <a:lnTo>
                  <a:pt x="29" y="49"/>
                </a:lnTo>
                <a:lnTo>
                  <a:pt x="38" y="7"/>
                </a:lnTo>
                <a:lnTo>
                  <a:pt x="9" y="0"/>
                </a:lnTo>
                <a:lnTo>
                  <a:pt x="0" y="42"/>
                </a:lnTo>
                <a:lnTo>
                  <a:pt x="29" y="49"/>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66" name="Freeform 184"/>
          <p:cNvSpPr>
            <a:spLocks/>
          </p:cNvSpPr>
          <p:nvPr/>
        </p:nvSpPr>
        <p:spPr bwMode="auto">
          <a:xfrm>
            <a:off x="4366924" y="3329998"/>
            <a:ext cx="17462" cy="19050"/>
          </a:xfrm>
          <a:custGeom>
            <a:avLst/>
            <a:gdLst>
              <a:gd name="T0" fmla="*/ 5526723 w 40"/>
              <a:gd name="T1" fmla="*/ 7258051 h 50"/>
              <a:gd name="T2" fmla="*/ 5526723 w 40"/>
              <a:gd name="T3" fmla="*/ 7258051 h 50"/>
              <a:gd name="T4" fmla="*/ 7623037 w 40"/>
              <a:gd name="T5" fmla="*/ 1016127 h 50"/>
              <a:gd name="T6" fmla="*/ 2096313 w 40"/>
              <a:gd name="T7" fmla="*/ 0 h 50"/>
              <a:gd name="T8" fmla="*/ 0 w 40"/>
              <a:gd name="T9" fmla="*/ 6241923 h 50"/>
              <a:gd name="T10" fmla="*/ 0 w 40"/>
              <a:gd name="T11" fmla="*/ 6241923 h 50"/>
              <a:gd name="T12" fmla="*/ 5526723 w 40"/>
              <a:gd name="T13" fmla="*/ 7258051 h 50"/>
              <a:gd name="T14" fmla="*/ 0 60000 65536"/>
              <a:gd name="T15" fmla="*/ 0 60000 65536"/>
              <a:gd name="T16" fmla="*/ 0 60000 65536"/>
              <a:gd name="T17" fmla="*/ 0 60000 65536"/>
              <a:gd name="T18" fmla="*/ 0 60000 65536"/>
              <a:gd name="T19" fmla="*/ 0 60000 65536"/>
              <a:gd name="T20" fmla="*/ 0 60000 65536"/>
              <a:gd name="T21" fmla="*/ 0 w 40"/>
              <a:gd name="T22" fmla="*/ 0 h 50"/>
              <a:gd name="T23" fmla="*/ 40 w 4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0">
                <a:moveTo>
                  <a:pt x="29" y="50"/>
                </a:moveTo>
                <a:lnTo>
                  <a:pt x="29" y="50"/>
                </a:lnTo>
                <a:lnTo>
                  <a:pt x="40" y="7"/>
                </a:lnTo>
                <a:lnTo>
                  <a:pt x="11" y="0"/>
                </a:lnTo>
                <a:lnTo>
                  <a:pt x="0" y="43"/>
                </a:lnTo>
                <a:lnTo>
                  <a:pt x="29" y="50"/>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7" name="Freeform 185"/>
          <p:cNvSpPr>
            <a:spLocks/>
          </p:cNvSpPr>
          <p:nvPr/>
        </p:nvSpPr>
        <p:spPr bwMode="auto">
          <a:xfrm>
            <a:off x="4362161" y="3345873"/>
            <a:ext cx="15875" cy="19050"/>
          </a:xfrm>
          <a:custGeom>
            <a:avLst/>
            <a:gdLst>
              <a:gd name="T0" fmla="*/ 4567634 w 40"/>
              <a:gd name="T1" fmla="*/ 7406174 h 49"/>
              <a:gd name="T2" fmla="*/ 4567634 w 40"/>
              <a:gd name="T3" fmla="*/ 7254941 h 49"/>
              <a:gd name="T4" fmla="*/ 6300390 w 40"/>
              <a:gd name="T5" fmla="*/ 1057858 h 49"/>
              <a:gd name="T6" fmla="*/ 1732756 w 40"/>
              <a:gd name="T7" fmla="*/ 0 h 49"/>
              <a:gd name="T8" fmla="*/ 0 w 40"/>
              <a:gd name="T9" fmla="*/ 6197081 h 49"/>
              <a:gd name="T10" fmla="*/ 0 w 40"/>
              <a:gd name="T11" fmla="*/ 6045848 h 49"/>
              <a:gd name="T12" fmla="*/ 4567634 w 40"/>
              <a:gd name="T13" fmla="*/ 7406174 h 49"/>
              <a:gd name="T14" fmla="*/ 0 60000 65536"/>
              <a:gd name="T15" fmla="*/ 0 60000 65536"/>
              <a:gd name="T16" fmla="*/ 0 60000 65536"/>
              <a:gd name="T17" fmla="*/ 0 60000 65536"/>
              <a:gd name="T18" fmla="*/ 0 60000 65536"/>
              <a:gd name="T19" fmla="*/ 0 60000 65536"/>
              <a:gd name="T20" fmla="*/ 0 60000 65536"/>
              <a:gd name="T21" fmla="*/ 0 w 40"/>
              <a:gd name="T22" fmla="*/ 0 h 49"/>
              <a:gd name="T23" fmla="*/ 40 w 40"/>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9">
                <a:moveTo>
                  <a:pt x="29" y="49"/>
                </a:moveTo>
                <a:lnTo>
                  <a:pt x="29" y="48"/>
                </a:lnTo>
                <a:lnTo>
                  <a:pt x="40" y="7"/>
                </a:lnTo>
                <a:lnTo>
                  <a:pt x="11" y="0"/>
                </a:lnTo>
                <a:lnTo>
                  <a:pt x="0" y="41"/>
                </a:lnTo>
                <a:lnTo>
                  <a:pt x="0" y="40"/>
                </a:lnTo>
                <a:lnTo>
                  <a:pt x="29"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8" name="Freeform 186"/>
          <p:cNvSpPr>
            <a:spLocks/>
          </p:cNvSpPr>
          <p:nvPr/>
        </p:nvSpPr>
        <p:spPr bwMode="auto">
          <a:xfrm>
            <a:off x="4357399" y="3363336"/>
            <a:ext cx="15875" cy="20637"/>
          </a:xfrm>
          <a:custGeom>
            <a:avLst/>
            <a:gdLst>
              <a:gd name="T0" fmla="*/ 4347814 w 41"/>
              <a:gd name="T1" fmla="*/ 8350702 h 51"/>
              <a:gd name="T2" fmla="*/ 4347814 w 41"/>
              <a:gd name="T3" fmla="*/ 8350702 h 51"/>
              <a:gd name="T4" fmla="*/ 6146722 w 41"/>
              <a:gd name="T5" fmla="*/ 1473725 h 51"/>
              <a:gd name="T6" fmla="*/ 1798909 w 41"/>
              <a:gd name="T7" fmla="*/ 0 h 51"/>
              <a:gd name="T8" fmla="*/ 0 w 41"/>
              <a:gd name="T9" fmla="*/ 6876978 h 51"/>
              <a:gd name="T10" fmla="*/ 0 w 41"/>
              <a:gd name="T11" fmla="*/ 6876978 h 51"/>
              <a:gd name="T12" fmla="*/ 4347814 w 41"/>
              <a:gd name="T13" fmla="*/ 8350702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29" y="51"/>
                </a:moveTo>
                <a:lnTo>
                  <a:pt x="29" y="51"/>
                </a:lnTo>
                <a:lnTo>
                  <a:pt x="41" y="9"/>
                </a:lnTo>
                <a:lnTo>
                  <a:pt x="12" y="0"/>
                </a:lnTo>
                <a:lnTo>
                  <a:pt x="0" y="42"/>
                </a:lnTo>
                <a:lnTo>
                  <a:pt x="29"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69" name="Freeform 187"/>
          <p:cNvSpPr>
            <a:spLocks/>
          </p:cNvSpPr>
          <p:nvPr/>
        </p:nvSpPr>
        <p:spPr bwMode="auto">
          <a:xfrm>
            <a:off x="4351049" y="3379211"/>
            <a:ext cx="17462" cy="20637"/>
          </a:xfrm>
          <a:custGeom>
            <a:avLst/>
            <a:gdLst>
              <a:gd name="T0" fmla="*/ 4409949 w 44"/>
              <a:gd name="T1" fmla="*/ 8691547 h 49"/>
              <a:gd name="T2" fmla="*/ 4567504 w 44"/>
              <a:gd name="T3" fmla="*/ 8514237 h 49"/>
              <a:gd name="T4" fmla="*/ 6930034 w 44"/>
              <a:gd name="T5" fmla="*/ 1596209 h 49"/>
              <a:gd name="T6" fmla="*/ 2362529 w 44"/>
              <a:gd name="T7" fmla="*/ 0 h 49"/>
              <a:gd name="T8" fmla="*/ 0 w 44"/>
              <a:gd name="T9" fmla="*/ 6917608 h 49"/>
              <a:gd name="T10" fmla="*/ 157555 w 44"/>
              <a:gd name="T11" fmla="*/ 6740296 h 49"/>
              <a:gd name="T12" fmla="*/ 4409949 w 44"/>
              <a:gd name="T13" fmla="*/ 8691547 h 49"/>
              <a:gd name="T14" fmla="*/ 0 60000 65536"/>
              <a:gd name="T15" fmla="*/ 0 60000 65536"/>
              <a:gd name="T16" fmla="*/ 0 60000 65536"/>
              <a:gd name="T17" fmla="*/ 0 60000 65536"/>
              <a:gd name="T18" fmla="*/ 0 60000 65536"/>
              <a:gd name="T19" fmla="*/ 0 60000 65536"/>
              <a:gd name="T20" fmla="*/ 0 60000 65536"/>
              <a:gd name="T21" fmla="*/ 0 w 44"/>
              <a:gd name="T22" fmla="*/ 0 h 49"/>
              <a:gd name="T23" fmla="*/ 44 w 44"/>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9">
                <a:moveTo>
                  <a:pt x="28" y="49"/>
                </a:moveTo>
                <a:lnTo>
                  <a:pt x="29" y="48"/>
                </a:lnTo>
                <a:lnTo>
                  <a:pt x="44" y="9"/>
                </a:lnTo>
                <a:lnTo>
                  <a:pt x="15" y="0"/>
                </a:lnTo>
                <a:lnTo>
                  <a:pt x="0" y="39"/>
                </a:lnTo>
                <a:lnTo>
                  <a:pt x="1" y="38"/>
                </a:lnTo>
                <a:lnTo>
                  <a:pt x="28" y="49"/>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0" name="Freeform 188"/>
          <p:cNvSpPr>
            <a:spLocks/>
          </p:cNvSpPr>
          <p:nvPr/>
        </p:nvSpPr>
        <p:spPr bwMode="auto">
          <a:xfrm>
            <a:off x="4344699" y="3393498"/>
            <a:ext cx="17462" cy="19050"/>
          </a:xfrm>
          <a:custGeom>
            <a:avLst/>
            <a:gdLst>
              <a:gd name="T0" fmla="*/ 4452810 w 43"/>
              <a:gd name="T1" fmla="*/ 7115736 h 51"/>
              <a:gd name="T2" fmla="*/ 4452810 w 43"/>
              <a:gd name="T3" fmla="*/ 7115736 h 51"/>
              <a:gd name="T4" fmla="*/ 7091197 w 43"/>
              <a:gd name="T5" fmla="*/ 1534833 h 51"/>
              <a:gd name="T6" fmla="*/ 2638386 w 43"/>
              <a:gd name="T7" fmla="*/ 0 h 51"/>
              <a:gd name="T8" fmla="*/ 0 w 43"/>
              <a:gd name="T9" fmla="*/ 5441576 h 51"/>
              <a:gd name="T10" fmla="*/ 0 w 43"/>
              <a:gd name="T11" fmla="*/ 5441576 h 51"/>
              <a:gd name="T12" fmla="*/ 4452810 w 43"/>
              <a:gd name="T13" fmla="*/ 7115736 h 51"/>
              <a:gd name="T14" fmla="*/ 0 60000 65536"/>
              <a:gd name="T15" fmla="*/ 0 60000 65536"/>
              <a:gd name="T16" fmla="*/ 0 60000 65536"/>
              <a:gd name="T17" fmla="*/ 0 60000 65536"/>
              <a:gd name="T18" fmla="*/ 0 60000 65536"/>
              <a:gd name="T19" fmla="*/ 0 60000 65536"/>
              <a:gd name="T20" fmla="*/ 0 60000 65536"/>
              <a:gd name="T21" fmla="*/ 0 w 43"/>
              <a:gd name="T22" fmla="*/ 0 h 51"/>
              <a:gd name="T23" fmla="*/ 43 w 43"/>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1">
                <a:moveTo>
                  <a:pt x="27" y="51"/>
                </a:moveTo>
                <a:lnTo>
                  <a:pt x="27" y="51"/>
                </a:lnTo>
                <a:lnTo>
                  <a:pt x="43" y="11"/>
                </a:lnTo>
                <a:lnTo>
                  <a:pt x="16" y="0"/>
                </a:lnTo>
                <a:lnTo>
                  <a:pt x="0" y="39"/>
                </a:lnTo>
                <a:lnTo>
                  <a:pt x="27" y="51"/>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1" name="Freeform 189"/>
          <p:cNvSpPr>
            <a:spLocks/>
          </p:cNvSpPr>
          <p:nvPr/>
        </p:nvSpPr>
        <p:spPr bwMode="auto">
          <a:xfrm>
            <a:off x="4338349" y="3410961"/>
            <a:ext cx="17462" cy="12700"/>
          </a:xfrm>
          <a:custGeom>
            <a:avLst/>
            <a:gdLst>
              <a:gd name="T0" fmla="*/ 3975931 w 42"/>
              <a:gd name="T1" fmla="*/ 263434 h 35"/>
              <a:gd name="T2" fmla="*/ 6395665 w 42"/>
              <a:gd name="T3" fmla="*/ 3160123 h 35"/>
              <a:gd name="T4" fmla="*/ 7260035 w 42"/>
              <a:gd name="T5" fmla="*/ 1579880 h 35"/>
              <a:gd name="T6" fmla="*/ 2592691 w 42"/>
              <a:gd name="T7" fmla="*/ 0 h 35"/>
              <a:gd name="T8" fmla="*/ 1728738 w 42"/>
              <a:gd name="T9" fmla="*/ 1711597 h 35"/>
              <a:gd name="T10" fmla="*/ 3975931 w 42"/>
              <a:gd name="T11" fmla="*/ 4608285 h 35"/>
              <a:gd name="T12" fmla="*/ 1728738 w 42"/>
              <a:gd name="T13" fmla="*/ 1711597 h 35"/>
              <a:gd name="T14" fmla="*/ 0 w 42"/>
              <a:gd name="T15" fmla="*/ 4608285 h 35"/>
              <a:gd name="T16" fmla="*/ 3975931 w 42"/>
              <a:gd name="T17" fmla="*/ 4608285 h 35"/>
              <a:gd name="T18" fmla="*/ 3975931 w 42"/>
              <a:gd name="T19" fmla="*/ 26343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
              <a:gd name="T31" fmla="*/ 0 h 35"/>
              <a:gd name="T32" fmla="*/ 42 w 4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 h="35">
                <a:moveTo>
                  <a:pt x="23" y="2"/>
                </a:moveTo>
                <a:lnTo>
                  <a:pt x="37" y="24"/>
                </a:lnTo>
                <a:lnTo>
                  <a:pt x="42" y="12"/>
                </a:lnTo>
                <a:lnTo>
                  <a:pt x="15" y="0"/>
                </a:lnTo>
                <a:lnTo>
                  <a:pt x="10" y="13"/>
                </a:lnTo>
                <a:lnTo>
                  <a:pt x="23" y="35"/>
                </a:lnTo>
                <a:lnTo>
                  <a:pt x="10" y="13"/>
                </a:lnTo>
                <a:lnTo>
                  <a:pt x="0" y="35"/>
                </a:lnTo>
                <a:lnTo>
                  <a:pt x="23" y="35"/>
                </a:lnTo>
                <a:lnTo>
                  <a:pt x="23" y="2"/>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2" name="Freeform 190"/>
          <p:cNvSpPr>
            <a:spLocks/>
          </p:cNvSpPr>
          <p:nvPr/>
        </p:nvSpPr>
        <p:spPr bwMode="auto">
          <a:xfrm>
            <a:off x="4347874" y="3410961"/>
            <a:ext cx="236537" cy="12700"/>
          </a:xfrm>
          <a:custGeom>
            <a:avLst/>
            <a:gdLst>
              <a:gd name="T0" fmla="*/ 89185280 w 589"/>
              <a:gd name="T1" fmla="*/ 3110345 h 33"/>
              <a:gd name="T2" fmla="*/ 91443023 w 589"/>
              <a:gd name="T3" fmla="*/ 0 h 33"/>
              <a:gd name="T4" fmla="*/ 0 w 589"/>
              <a:gd name="T5" fmla="*/ 0 h 33"/>
              <a:gd name="T6" fmla="*/ 0 w 589"/>
              <a:gd name="T7" fmla="*/ 4887575 h 33"/>
              <a:gd name="T8" fmla="*/ 91443023 w 589"/>
              <a:gd name="T9" fmla="*/ 4887575 h 33"/>
              <a:gd name="T10" fmla="*/ 93862205 w 589"/>
              <a:gd name="T11" fmla="*/ 1777230 h 33"/>
              <a:gd name="T12" fmla="*/ 91443023 w 589"/>
              <a:gd name="T13" fmla="*/ 4887575 h 33"/>
              <a:gd name="T14" fmla="*/ 94991076 w 589"/>
              <a:gd name="T15" fmla="*/ 4887575 h 33"/>
              <a:gd name="T16" fmla="*/ 93862205 w 589"/>
              <a:gd name="T17" fmla="*/ 1777230 h 33"/>
              <a:gd name="T18" fmla="*/ 89185280 w 589"/>
              <a:gd name="T19" fmla="*/ 3110345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9"/>
              <a:gd name="T31" fmla="*/ 0 h 33"/>
              <a:gd name="T32" fmla="*/ 589 w 589"/>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9" h="33">
                <a:moveTo>
                  <a:pt x="553" y="21"/>
                </a:moveTo>
                <a:lnTo>
                  <a:pt x="567" y="0"/>
                </a:lnTo>
                <a:lnTo>
                  <a:pt x="0" y="0"/>
                </a:lnTo>
                <a:lnTo>
                  <a:pt x="0" y="33"/>
                </a:lnTo>
                <a:lnTo>
                  <a:pt x="567" y="33"/>
                </a:lnTo>
                <a:lnTo>
                  <a:pt x="582" y="12"/>
                </a:lnTo>
                <a:lnTo>
                  <a:pt x="567" y="33"/>
                </a:lnTo>
                <a:lnTo>
                  <a:pt x="589" y="33"/>
                </a:lnTo>
                <a:lnTo>
                  <a:pt x="582" y="12"/>
                </a:lnTo>
                <a:lnTo>
                  <a:pt x="553" y="21"/>
                </a:lnTo>
                <a:close/>
              </a:path>
            </a:pathLst>
          </a:custGeom>
          <a:solidFill>
            <a:srgbClr val="000000"/>
          </a:solidFill>
          <a:ln w="9525">
            <a:solidFill>
              <a:schemeClr val="hlink"/>
            </a:solidFill>
            <a:round/>
            <a:headEnd/>
            <a:tailEnd/>
          </a:ln>
        </p:spPr>
        <p:txBody>
          <a:bodyPr wrap="none" lIns="39289" tIns="19299" rIns="39289" bIns="19299">
            <a:spAutoFit/>
          </a:bodyPr>
          <a:lstStyle/>
          <a:p>
            <a:endParaRPr lang="en-US"/>
          </a:p>
        </p:txBody>
      </p:sp>
      <p:sp>
        <p:nvSpPr>
          <p:cNvPr id="11373" name="Freeform 191"/>
          <p:cNvSpPr>
            <a:spLocks/>
          </p:cNvSpPr>
          <p:nvPr/>
        </p:nvSpPr>
        <p:spPr bwMode="auto">
          <a:xfrm>
            <a:off x="4352636" y="3256973"/>
            <a:ext cx="569913" cy="12700"/>
          </a:xfrm>
          <a:custGeom>
            <a:avLst/>
            <a:gdLst>
              <a:gd name="T0" fmla="*/ 229703577 w 1414"/>
              <a:gd name="T1" fmla="*/ 2517678 h 33"/>
              <a:gd name="T2" fmla="*/ 229703577 w 1414"/>
              <a:gd name="T3" fmla="*/ 0 h 33"/>
              <a:gd name="T4" fmla="*/ 0 w 1414"/>
              <a:gd name="T5" fmla="*/ 0 h 33"/>
              <a:gd name="T6" fmla="*/ 0 w 1414"/>
              <a:gd name="T7" fmla="*/ 4887575 h 33"/>
              <a:gd name="T8" fmla="*/ 229703577 w 1414"/>
              <a:gd name="T9" fmla="*/ 4887575 h 33"/>
              <a:gd name="T10" fmla="*/ 229703577 w 1414"/>
              <a:gd name="T11" fmla="*/ 2517678 h 33"/>
              <a:gd name="T12" fmla="*/ 0 60000 65536"/>
              <a:gd name="T13" fmla="*/ 0 60000 65536"/>
              <a:gd name="T14" fmla="*/ 0 60000 65536"/>
              <a:gd name="T15" fmla="*/ 0 60000 65536"/>
              <a:gd name="T16" fmla="*/ 0 60000 65536"/>
              <a:gd name="T17" fmla="*/ 0 60000 65536"/>
              <a:gd name="T18" fmla="*/ 0 w 1414"/>
              <a:gd name="T19" fmla="*/ 0 h 33"/>
              <a:gd name="T20" fmla="*/ 1414 w 1414"/>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1414" h="33">
                <a:moveTo>
                  <a:pt x="1414" y="17"/>
                </a:moveTo>
                <a:lnTo>
                  <a:pt x="1414" y="0"/>
                </a:lnTo>
                <a:lnTo>
                  <a:pt x="0" y="0"/>
                </a:lnTo>
                <a:lnTo>
                  <a:pt x="0" y="33"/>
                </a:lnTo>
                <a:lnTo>
                  <a:pt x="1414" y="33"/>
                </a:lnTo>
                <a:lnTo>
                  <a:pt x="1414" y="17"/>
                </a:lnTo>
                <a:close/>
              </a:path>
            </a:pathLst>
          </a:custGeom>
          <a:solidFill>
            <a:srgbClr val="000000"/>
          </a:solidFill>
          <a:ln w="9525">
            <a:noFill/>
            <a:round/>
            <a:headEnd/>
            <a:tailEnd/>
          </a:ln>
        </p:spPr>
        <p:txBody>
          <a:bodyPr wrap="none" lIns="39289" tIns="19299" rIns="39289" bIns="19299">
            <a:spAutoFit/>
          </a:bodyPr>
          <a:lstStyle/>
          <a:p>
            <a:endParaRPr lang="en-US"/>
          </a:p>
        </p:txBody>
      </p:sp>
      <p:sp>
        <p:nvSpPr>
          <p:cNvPr id="11374" name="Freeform 192"/>
          <p:cNvSpPr>
            <a:spLocks/>
          </p:cNvSpPr>
          <p:nvPr/>
        </p:nvSpPr>
        <p:spPr bwMode="auto">
          <a:xfrm>
            <a:off x="4266911" y="3256973"/>
            <a:ext cx="176213" cy="12700"/>
          </a:xfrm>
          <a:custGeom>
            <a:avLst/>
            <a:gdLst>
              <a:gd name="T0" fmla="*/ 70570509 w 440"/>
              <a:gd name="T1" fmla="*/ 2517678 h 33"/>
              <a:gd name="T2" fmla="*/ 70570509 w 440"/>
              <a:gd name="T3" fmla="*/ 0 h 33"/>
              <a:gd name="T4" fmla="*/ 0 w 440"/>
              <a:gd name="T5" fmla="*/ 0 h 33"/>
              <a:gd name="T6" fmla="*/ 0 w 440"/>
              <a:gd name="T7" fmla="*/ 4887575 h 33"/>
              <a:gd name="T8" fmla="*/ 70570509 w 440"/>
              <a:gd name="T9" fmla="*/ 4887575 h 33"/>
              <a:gd name="T10" fmla="*/ 70570509 w 440"/>
              <a:gd name="T11" fmla="*/ 2517678 h 33"/>
              <a:gd name="T12" fmla="*/ 0 60000 65536"/>
              <a:gd name="T13" fmla="*/ 0 60000 65536"/>
              <a:gd name="T14" fmla="*/ 0 60000 65536"/>
              <a:gd name="T15" fmla="*/ 0 60000 65536"/>
              <a:gd name="T16" fmla="*/ 0 60000 65536"/>
              <a:gd name="T17" fmla="*/ 0 60000 65536"/>
              <a:gd name="T18" fmla="*/ 0 w 440"/>
              <a:gd name="T19" fmla="*/ 0 h 33"/>
              <a:gd name="T20" fmla="*/ 440 w 440"/>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440" h="33">
                <a:moveTo>
                  <a:pt x="440" y="17"/>
                </a:moveTo>
                <a:lnTo>
                  <a:pt x="440" y="0"/>
                </a:lnTo>
                <a:lnTo>
                  <a:pt x="0" y="0"/>
                </a:lnTo>
                <a:lnTo>
                  <a:pt x="0" y="33"/>
                </a:lnTo>
                <a:lnTo>
                  <a:pt x="440" y="33"/>
                </a:lnTo>
                <a:lnTo>
                  <a:pt x="440" y="17"/>
                </a:lnTo>
                <a:close/>
              </a:path>
            </a:pathLst>
          </a:custGeom>
          <a:solidFill>
            <a:schemeClr val="hlink"/>
          </a:solidFill>
          <a:ln w="9525">
            <a:noFill/>
            <a:round/>
            <a:headEnd/>
            <a:tailEnd/>
          </a:ln>
        </p:spPr>
        <p:txBody>
          <a:bodyPr wrap="none" lIns="39289" tIns="19299" rIns="39289" bIns="19299">
            <a:spAutoFit/>
          </a:bodyPr>
          <a:lstStyle/>
          <a:p>
            <a:endParaRPr lang="en-US"/>
          </a:p>
        </p:txBody>
      </p:sp>
      <p:sp>
        <p:nvSpPr>
          <p:cNvPr id="11375" name="Rectangle 193"/>
          <p:cNvSpPr>
            <a:spLocks noChangeArrowheads="1"/>
          </p:cNvSpPr>
          <p:nvPr/>
        </p:nvSpPr>
        <p:spPr bwMode="auto">
          <a:xfrm>
            <a:off x="4522499" y="3131561"/>
            <a:ext cx="381000" cy="26193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6" name="Rectangle 194"/>
          <p:cNvSpPr>
            <a:spLocks noChangeArrowheads="1"/>
          </p:cNvSpPr>
          <p:nvPr/>
        </p:nvSpPr>
        <p:spPr bwMode="auto">
          <a:xfrm>
            <a:off x="4522499" y="3131561"/>
            <a:ext cx="381000" cy="261937"/>
          </a:xfrm>
          <a:prstGeom prst="rect">
            <a:avLst/>
          </a:prstGeom>
          <a:solidFill>
            <a:srgbClr val="FFFFFF"/>
          </a:solidFill>
          <a:ln w="0">
            <a:solidFill>
              <a:schemeClr val="hlink"/>
            </a:solidFill>
            <a:miter lim="800000"/>
            <a:headEnd/>
            <a:tailEnd/>
          </a:ln>
        </p:spPr>
        <p:txBody>
          <a:bodyPr wrap="none" lIns="39289" tIns="19299" rIns="39289" bIns="19299">
            <a:spAutoFit/>
          </a:bodyPr>
          <a:lstStyle/>
          <a:p>
            <a:endParaRPr lang="en-US"/>
          </a:p>
        </p:txBody>
      </p:sp>
      <p:sp>
        <p:nvSpPr>
          <p:cNvPr id="11377" name="Rectangle 195"/>
          <p:cNvSpPr>
            <a:spLocks noChangeArrowheads="1"/>
          </p:cNvSpPr>
          <p:nvPr/>
        </p:nvSpPr>
        <p:spPr bwMode="auto">
          <a:xfrm>
            <a:off x="4414549" y="3217286"/>
            <a:ext cx="127000" cy="92075"/>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78" name="Rectangle 196"/>
          <p:cNvSpPr>
            <a:spLocks noChangeArrowheads="1"/>
          </p:cNvSpPr>
          <p:nvPr/>
        </p:nvSpPr>
        <p:spPr bwMode="auto">
          <a:xfrm>
            <a:off x="4414549" y="3217286"/>
            <a:ext cx="127000" cy="92075"/>
          </a:xfrm>
          <a:prstGeom prst="rect">
            <a:avLst/>
          </a:prstGeom>
          <a:solidFill>
            <a:srgbClr val="777777"/>
          </a:solidFill>
          <a:ln w="0">
            <a:solidFill>
              <a:schemeClr val="accent2"/>
            </a:solidFill>
            <a:miter lim="800000"/>
            <a:headEnd/>
            <a:tailEnd/>
          </a:ln>
        </p:spPr>
        <p:txBody>
          <a:bodyPr wrap="none" lIns="39289" tIns="19299" rIns="39289" bIns="19299">
            <a:spAutoFit/>
          </a:bodyPr>
          <a:lstStyle/>
          <a:p>
            <a:endParaRPr lang="en-US"/>
          </a:p>
        </p:txBody>
      </p:sp>
      <p:sp>
        <p:nvSpPr>
          <p:cNvPr id="11379" name="Rectangle 197"/>
          <p:cNvSpPr>
            <a:spLocks noChangeArrowheads="1"/>
          </p:cNvSpPr>
          <p:nvPr/>
        </p:nvSpPr>
        <p:spPr bwMode="auto">
          <a:xfrm>
            <a:off x="4398674" y="3255386"/>
            <a:ext cx="141287" cy="14287"/>
          </a:xfrm>
          <a:prstGeom prst="rect">
            <a:avLst/>
          </a:prstGeom>
          <a:solidFill>
            <a:srgbClr val="000000"/>
          </a:solidFill>
          <a:ln w="9525">
            <a:noFill/>
            <a:miter lim="800000"/>
            <a:headEnd/>
            <a:tailEnd/>
          </a:ln>
        </p:spPr>
        <p:txBody>
          <a:bodyPr wrap="none" lIns="39289" tIns="19299" rIns="39289" bIns="19299">
            <a:spAutoFit/>
          </a:bodyPr>
          <a:lstStyle/>
          <a:p>
            <a:endParaRPr lang="en-US"/>
          </a:p>
        </p:txBody>
      </p:sp>
      <p:sp>
        <p:nvSpPr>
          <p:cNvPr id="11380" name="Rectangle 198"/>
          <p:cNvSpPr>
            <a:spLocks noChangeArrowheads="1"/>
          </p:cNvSpPr>
          <p:nvPr/>
        </p:nvSpPr>
        <p:spPr bwMode="auto">
          <a:xfrm>
            <a:off x="4398674" y="3255386"/>
            <a:ext cx="141287" cy="14287"/>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1" name="Rectangle 199"/>
          <p:cNvSpPr>
            <a:spLocks noChangeArrowheads="1"/>
          </p:cNvSpPr>
          <p:nvPr/>
        </p:nvSpPr>
        <p:spPr bwMode="auto">
          <a:xfrm>
            <a:off x="4544724" y="3242686"/>
            <a:ext cx="101600"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2" name="Rectangle 200"/>
          <p:cNvSpPr>
            <a:spLocks noChangeArrowheads="1"/>
          </p:cNvSpPr>
          <p:nvPr/>
        </p:nvSpPr>
        <p:spPr bwMode="auto">
          <a:xfrm>
            <a:off x="4544724" y="3242686"/>
            <a:ext cx="101600"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3" name="Rectangle 201"/>
          <p:cNvSpPr>
            <a:spLocks noChangeArrowheads="1"/>
          </p:cNvSpPr>
          <p:nvPr/>
        </p:nvSpPr>
        <p:spPr bwMode="auto">
          <a:xfrm>
            <a:off x="4666961"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4" name="Rectangle 202"/>
          <p:cNvSpPr>
            <a:spLocks noChangeArrowheads="1"/>
          </p:cNvSpPr>
          <p:nvPr/>
        </p:nvSpPr>
        <p:spPr bwMode="auto">
          <a:xfrm>
            <a:off x="4666961" y="3242686"/>
            <a:ext cx="104775" cy="4127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5" name="Rectangle 203"/>
          <p:cNvSpPr>
            <a:spLocks noChangeArrowheads="1"/>
          </p:cNvSpPr>
          <p:nvPr/>
        </p:nvSpPr>
        <p:spPr bwMode="auto">
          <a:xfrm>
            <a:off x="4786024" y="3242686"/>
            <a:ext cx="104775" cy="4127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6" name="Rectangle 204"/>
          <p:cNvSpPr>
            <a:spLocks noChangeArrowheads="1"/>
          </p:cNvSpPr>
          <p:nvPr/>
        </p:nvSpPr>
        <p:spPr bwMode="auto">
          <a:xfrm>
            <a:off x="4786024" y="3242686"/>
            <a:ext cx="104775" cy="41275"/>
          </a:xfrm>
          <a:prstGeom prst="rect">
            <a:avLst/>
          </a:prstGeom>
          <a:noFill/>
          <a:ln w="0">
            <a:solidFill>
              <a:srgbClr val="000000"/>
            </a:solidFill>
            <a:miter lim="800000"/>
            <a:headEnd/>
            <a:tailEnd/>
          </a:ln>
        </p:spPr>
        <p:txBody>
          <a:bodyPr wrap="none" lIns="39289" tIns="19299" rIns="39289" bIns="19299">
            <a:spAutoFit/>
          </a:bodyPr>
          <a:lstStyle/>
          <a:p>
            <a:endParaRPr lang="en-US"/>
          </a:p>
        </p:txBody>
      </p:sp>
      <p:sp>
        <p:nvSpPr>
          <p:cNvPr id="11387" name="Rectangle 205"/>
          <p:cNvSpPr>
            <a:spLocks noChangeArrowheads="1"/>
          </p:cNvSpPr>
          <p:nvPr/>
        </p:nvSpPr>
        <p:spPr bwMode="auto">
          <a:xfrm>
            <a:off x="4792374" y="3195061"/>
            <a:ext cx="98425" cy="136525"/>
          </a:xfrm>
          <a:prstGeom prst="rect">
            <a:avLst/>
          </a:prstGeom>
          <a:solidFill>
            <a:srgbClr val="FFFFFF"/>
          </a:solidFill>
          <a:ln w="9525">
            <a:noFill/>
            <a:miter lim="800000"/>
            <a:headEnd/>
            <a:tailEnd/>
          </a:ln>
        </p:spPr>
        <p:txBody>
          <a:bodyPr wrap="none" lIns="39289" tIns="19299" rIns="39289" bIns="19299">
            <a:spAutoFit/>
          </a:bodyPr>
          <a:lstStyle/>
          <a:p>
            <a:endParaRPr lang="en-US"/>
          </a:p>
        </p:txBody>
      </p:sp>
      <p:sp>
        <p:nvSpPr>
          <p:cNvPr id="11388" name="Rectangle 206"/>
          <p:cNvSpPr>
            <a:spLocks noChangeArrowheads="1"/>
          </p:cNvSpPr>
          <p:nvPr/>
        </p:nvSpPr>
        <p:spPr bwMode="auto">
          <a:xfrm>
            <a:off x="4792374" y="3195061"/>
            <a:ext cx="98425" cy="136525"/>
          </a:xfrm>
          <a:prstGeom prst="rect">
            <a:avLst/>
          </a:prstGeom>
          <a:noFill/>
          <a:ln w="0">
            <a:solidFill>
              <a:schemeClr val="hlink"/>
            </a:solidFill>
            <a:miter lim="800000"/>
            <a:headEnd/>
            <a:tailEnd/>
          </a:ln>
        </p:spPr>
        <p:txBody>
          <a:bodyPr wrap="none" lIns="39289" tIns="19299" rIns="39289" bIns="19299">
            <a:spAutoFit/>
          </a:bodyPr>
          <a:lstStyle/>
          <a:p>
            <a:endParaRPr lang="en-US"/>
          </a:p>
        </p:txBody>
      </p:sp>
      <p:sp>
        <p:nvSpPr>
          <p:cNvPr id="11389" name="Freeform 207"/>
          <p:cNvSpPr>
            <a:spLocks/>
          </p:cNvSpPr>
          <p:nvPr/>
        </p:nvSpPr>
        <p:spPr bwMode="auto">
          <a:xfrm>
            <a:off x="4395499" y="3256973"/>
            <a:ext cx="133350" cy="12700"/>
          </a:xfrm>
          <a:custGeom>
            <a:avLst/>
            <a:gdLst>
              <a:gd name="T0" fmla="*/ 54049314 w 329"/>
              <a:gd name="T1" fmla="*/ 2517678 h 33"/>
              <a:gd name="T2" fmla="*/ 54049314 w 329"/>
              <a:gd name="T3" fmla="*/ 0 h 33"/>
              <a:gd name="T4" fmla="*/ 0 w 329"/>
              <a:gd name="T5" fmla="*/ 0 h 33"/>
              <a:gd name="T6" fmla="*/ 0 w 329"/>
              <a:gd name="T7" fmla="*/ 4887575 h 33"/>
              <a:gd name="T8" fmla="*/ 54049314 w 329"/>
              <a:gd name="T9" fmla="*/ 4887575 h 33"/>
              <a:gd name="T10" fmla="*/ 54049314 w 329"/>
              <a:gd name="T11" fmla="*/ 2517678 h 33"/>
              <a:gd name="T12" fmla="*/ 0 60000 65536"/>
              <a:gd name="T13" fmla="*/ 0 60000 65536"/>
              <a:gd name="T14" fmla="*/ 0 60000 65536"/>
              <a:gd name="T15" fmla="*/ 0 60000 65536"/>
              <a:gd name="T16" fmla="*/ 0 60000 65536"/>
              <a:gd name="T17" fmla="*/ 0 60000 65536"/>
              <a:gd name="T18" fmla="*/ 0 w 329"/>
              <a:gd name="T19" fmla="*/ 0 h 33"/>
              <a:gd name="T20" fmla="*/ 329 w 329"/>
              <a:gd name="T21" fmla="*/ 33 h 33"/>
            </a:gdLst>
            <a:ahLst/>
            <a:cxnLst>
              <a:cxn ang="T12">
                <a:pos x="T0" y="T1"/>
              </a:cxn>
              <a:cxn ang="T13">
                <a:pos x="T2" y="T3"/>
              </a:cxn>
              <a:cxn ang="T14">
                <a:pos x="T4" y="T5"/>
              </a:cxn>
              <a:cxn ang="T15">
                <a:pos x="T6" y="T7"/>
              </a:cxn>
              <a:cxn ang="T16">
                <a:pos x="T8" y="T9"/>
              </a:cxn>
              <a:cxn ang="T17">
                <a:pos x="T10" y="T11"/>
              </a:cxn>
            </a:cxnLst>
            <a:rect l="T18" t="T19" r="T20" b="T21"/>
            <a:pathLst>
              <a:path w="329" h="33">
                <a:moveTo>
                  <a:pt x="329" y="17"/>
                </a:moveTo>
                <a:lnTo>
                  <a:pt x="329" y="0"/>
                </a:lnTo>
                <a:lnTo>
                  <a:pt x="0" y="0"/>
                </a:lnTo>
                <a:lnTo>
                  <a:pt x="0" y="33"/>
                </a:lnTo>
                <a:lnTo>
                  <a:pt x="329" y="33"/>
                </a:lnTo>
                <a:lnTo>
                  <a:pt x="329" y="17"/>
                </a:lnTo>
                <a:close/>
              </a:path>
            </a:pathLst>
          </a:custGeom>
          <a:solidFill>
            <a:srgbClr val="969696"/>
          </a:solidFill>
          <a:ln w="9525">
            <a:noFill/>
            <a:round/>
            <a:headEnd/>
            <a:tailEnd/>
          </a:ln>
        </p:spPr>
        <p:txBody>
          <a:bodyPr wrap="none" lIns="39289" tIns="19299" rIns="39289" bIns="19299">
            <a:spAutoFit/>
          </a:bodyPr>
          <a:lstStyle/>
          <a:p>
            <a:endParaRPr lang="en-US"/>
          </a:p>
        </p:txBody>
      </p:sp>
      <p:sp>
        <p:nvSpPr>
          <p:cNvPr id="11390" name="Rectangle 208"/>
          <p:cNvSpPr>
            <a:spLocks noChangeArrowheads="1"/>
          </p:cNvSpPr>
          <p:nvPr/>
        </p:nvSpPr>
        <p:spPr bwMode="auto">
          <a:xfrm>
            <a:off x="4087524" y="3471286"/>
            <a:ext cx="968375" cy="296862"/>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Factories</a:t>
            </a:r>
          </a:p>
        </p:txBody>
      </p:sp>
      <p:sp>
        <p:nvSpPr>
          <p:cNvPr id="11391" name="Rectangle 211"/>
          <p:cNvSpPr>
            <a:spLocks noChangeArrowheads="1"/>
          </p:cNvSpPr>
          <p:nvPr/>
        </p:nvSpPr>
        <p:spPr bwMode="auto">
          <a:xfrm>
            <a:off x="668049" y="4238048"/>
            <a:ext cx="2284412" cy="555625"/>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Forecasting, Master Scheduling and RCCP</a:t>
            </a:r>
          </a:p>
        </p:txBody>
      </p:sp>
      <p:sp>
        <p:nvSpPr>
          <p:cNvPr id="11392" name="Rectangle 213"/>
          <p:cNvSpPr>
            <a:spLocks noChangeArrowheads="1"/>
          </p:cNvSpPr>
          <p:nvPr/>
        </p:nvSpPr>
        <p:spPr bwMode="auto">
          <a:xfrm>
            <a:off x="4276436" y="4011036"/>
            <a:ext cx="471488" cy="35083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393" name="Rectangle 214"/>
          <p:cNvSpPr>
            <a:spLocks noChangeArrowheads="1"/>
          </p:cNvSpPr>
          <p:nvPr/>
        </p:nvSpPr>
        <p:spPr bwMode="auto">
          <a:xfrm>
            <a:off x="4276436" y="4011036"/>
            <a:ext cx="471488" cy="35083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394" name="Freeform 215"/>
          <p:cNvSpPr>
            <a:spLocks/>
          </p:cNvSpPr>
          <p:nvPr/>
        </p:nvSpPr>
        <p:spPr bwMode="auto">
          <a:xfrm>
            <a:off x="4300249" y="4033261"/>
            <a:ext cx="422275" cy="304800"/>
          </a:xfrm>
          <a:custGeom>
            <a:avLst/>
            <a:gdLst>
              <a:gd name="T0" fmla="*/ 138632666 w 1045"/>
              <a:gd name="T1" fmla="*/ 0 h 766"/>
              <a:gd name="T2" fmla="*/ 145001136 w 1045"/>
              <a:gd name="T3" fmla="*/ 633475 h 766"/>
              <a:gd name="T4" fmla="*/ 151042696 w 1045"/>
              <a:gd name="T5" fmla="*/ 2533501 h 766"/>
              <a:gd name="T6" fmla="*/ 156431246 w 1045"/>
              <a:gd name="T7" fmla="*/ 5383341 h 766"/>
              <a:gd name="T8" fmla="*/ 161330038 w 1045"/>
              <a:gd name="T9" fmla="*/ 9341762 h 766"/>
              <a:gd name="T10" fmla="*/ 165085657 w 1045"/>
              <a:gd name="T11" fmla="*/ 13933261 h 766"/>
              <a:gd name="T12" fmla="*/ 168025013 w 1045"/>
              <a:gd name="T13" fmla="*/ 19316601 h 766"/>
              <a:gd name="T14" fmla="*/ 169821196 w 1045"/>
              <a:gd name="T15" fmla="*/ 25333414 h 766"/>
              <a:gd name="T16" fmla="*/ 170637459 w 1045"/>
              <a:gd name="T17" fmla="*/ 31666574 h 766"/>
              <a:gd name="T18" fmla="*/ 170474207 w 1045"/>
              <a:gd name="T19" fmla="*/ 92783344 h 766"/>
              <a:gd name="T20" fmla="*/ 169167781 w 1045"/>
              <a:gd name="T21" fmla="*/ 99116497 h 766"/>
              <a:gd name="T22" fmla="*/ 166718588 w 1045"/>
              <a:gd name="T23" fmla="*/ 104658229 h 766"/>
              <a:gd name="T24" fmla="*/ 163289474 w 1045"/>
              <a:gd name="T25" fmla="*/ 109724831 h 766"/>
              <a:gd name="T26" fmla="*/ 158880440 w 1045"/>
              <a:gd name="T27" fmla="*/ 113999988 h 766"/>
              <a:gd name="T28" fmla="*/ 153982052 w 1045"/>
              <a:gd name="T29" fmla="*/ 117483302 h 766"/>
              <a:gd name="T30" fmla="*/ 148103340 w 1045"/>
              <a:gd name="T31" fmla="*/ 119858433 h 766"/>
              <a:gd name="T32" fmla="*/ 141898527 w 1045"/>
              <a:gd name="T33" fmla="*/ 121124985 h 766"/>
              <a:gd name="T34" fmla="*/ 31841553 w 1045"/>
              <a:gd name="T35" fmla="*/ 121283353 h 766"/>
              <a:gd name="T36" fmla="*/ 25309824 w 1045"/>
              <a:gd name="T37" fmla="*/ 120491510 h 766"/>
              <a:gd name="T38" fmla="*/ 19268264 w 1045"/>
              <a:gd name="T39" fmla="*/ 118749853 h 766"/>
              <a:gd name="T40" fmla="*/ 13879714 w 1045"/>
              <a:gd name="T41" fmla="*/ 115741645 h 766"/>
              <a:gd name="T42" fmla="*/ 9307425 w 1045"/>
              <a:gd name="T43" fmla="*/ 111941594 h 766"/>
              <a:gd name="T44" fmla="*/ 5225299 w 1045"/>
              <a:gd name="T45" fmla="*/ 107191729 h 766"/>
              <a:gd name="T46" fmla="*/ 2449195 w 1045"/>
              <a:gd name="T47" fmla="*/ 101966734 h 766"/>
              <a:gd name="T48" fmla="*/ 489758 w 1045"/>
              <a:gd name="T49" fmla="*/ 95949920 h 766"/>
              <a:gd name="T50" fmla="*/ 0 w 1045"/>
              <a:gd name="T51" fmla="*/ 89616767 h 766"/>
              <a:gd name="T52" fmla="*/ 163253 w 1045"/>
              <a:gd name="T53" fmla="*/ 28499997 h 766"/>
              <a:gd name="T54" fmla="*/ 1469678 w 1045"/>
              <a:gd name="T55" fmla="*/ 22324809 h 766"/>
              <a:gd name="T56" fmla="*/ 3755621 w 1045"/>
              <a:gd name="T57" fmla="*/ 16625130 h 766"/>
              <a:gd name="T58" fmla="*/ 7021484 w 1045"/>
              <a:gd name="T59" fmla="*/ 11558525 h 766"/>
              <a:gd name="T60" fmla="*/ 11430113 w 1045"/>
              <a:gd name="T61" fmla="*/ 7124999 h 766"/>
              <a:gd name="T62" fmla="*/ 16655414 w 1045"/>
              <a:gd name="T63" fmla="*/ 3800053 h 766"/>
              <a:gd name="T64" fmla="*/ 22207216 w 1045"/>
              <a:gd name="T65" fmla="*/ 1583289 h 766"/>
              <a:gd name="T66" fmla="*/ 28412439 w 1045"/>
              <a:gd name="T67" fmla="*/ 158369 h 7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45"/>
              <a:gd name="T103" fmla="*/ 0 h 766"/>
              <a:gd name="T104" fmla="*/ 1045 w 1045"/>
              <a:gd name="T105" fmla="*/ 766 h 76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5" name="Freeform 216"/>
          <p:cNvSpPr>
            <a:spLocks/>
          </p:cNvSpPr>
          <p:nvPr/>
        </p:nvSpPr>
        <p:spPr bwMode="auto">
          <a:xfrm>
            <a:off x="4300249" y="4033261"/>
            <a:ext cx="422275" cy="304800"/>
          </a:xfrm>
          <a:custGeom>
            <a:avLst/>
            <a:gdLst>
              <a:gd name="T0" fmla="*/ 138632666 w 1045"/>
              <a:gd name="T1" fmla="*/ 0 h 766"/>
              <a:gd name="T2" fmla="*/ 141898527 w 1045"/>
              <a:gd name="T3" fmla="*/ 158369 h 766"/>
              <a:gd name="T4" fmla="*/ 148103340 w 1045"/>
              <a:gd name="T5" fmla="*/ 1583289 h 766"/>
              <a:gd name="T6" fmla="*/ 153982052 w 1045"/>
              <a:gd name="T7" fmla="*/ 3800053 h 766"/>
              <a:gd name="T8" fmla="*/ 158880440 w 1045"/>
              <a:gd name="T9" fmla="*/ 7124999 h 766"/>
              <a:gd name="T10" fmla="*/ 163289474 w 1045"/>
              <a:gd name="T11" fmla="*/ 11558525 h 766"/>
              <a:gd name="T12" fmla="*/ 166718588 w 1045"/>
              <a:gd name="T13" fmla="*/ 16625130 h 766"/>
              <a:gd name="T14" fmla="*/ 169167781 w 1045"/>
              <a:gd name="T15" fmla="*/ 22324809 h 766"/>
              <a:gd name="T16" fmla="*/ 170474207 w 1045"/>
              <a:gd name="T17" fmla="*/ 28499997 h 766"/>
              <a:gd name="T18" fmla="*/ 170637459 w 1045"/>
              <a:gd name="T19" fmla="*/ 89616767 h 766"/>
              <a:gd name="T20" fmla="*/ 170474207 w 1045"/>
              <a:gd name="T21" fmla="*/ 92783344 h 766"/>
              <a:gd name="T22" fmla="*/ 169167781 w 1045"/>
              <a:gd name="T23" fmla="*/ 99116497 h 766"/>
              <a:gd name="T24" fmla="*/ 166718588 w 1045"/>
              <a:gd name="T25" fmla="*/ 104658229 h 766"/>
              <a:gd name="T26" fmla="*/ 163289474 w 1045"/>
              <a:gd name="T27" fmla="*/ 109724831 h 766"/>
              <a:gd name="T28" fmla="*/ 158880440 w 1045"/>
              <a:gd name="T29" fmla="*/ 113999988 h 766"/>
              <a:gd name="T30" fmla="*/ 153982052 w 1045"/>
              <a:gd name="T31" fmla="*/ 117483302 h 766"/>
              <a:gd name="T32" fmla="*/ 148103340 w 1045"/>
              <a:gd name="T33" fmla="*/ 119858433 h 766"/>
              <a:gd name="T34" fmla="*/ 141898527 w 1045"/>
              <a:gd name="T35" fmla="*/ 121124985 h 766"/>
              <a:gd name="T36" fmla="*/ 31841553 w 1045"/>
              <a:gd name="T37" fmla="*/ 121283353 h 766"/>
              <a:gd name="T38" fmla="*/ 28412439 w 1045"/>
              <a:gd name="T39" fmla="*/ 121124985 h 766"/>
              <a:gd name="T40" fmla="*/ 22207216 w 1045"/>
              <a:gd name="T41" fmla="*/ 119858433 h 766"/>
              <a:gd name="T42" fmla="*/ 16655414 w 1045"/>
              <a:gd name="T43" fmla="*/ 117483302 h 766"/>
              <a:gd name="T44" fmla="*/ 11430113 w 1045"/>
              <a:gd name="T45" fmla="*/ 113999988 h 766"/>
              <a:gd name="T46" fmla="*/ 7021484 w 1045"/>
              <a:gd name="T47" fmla="*/ 109724831 h 766"/>
              <a:gd name="T48" fmla="*/ 3755621 w 1045"/>
              <a:gd name="T49" fmla="*/ 104658229 h 766"/>
              <a:gd name="T50" fmla="*/ 1469678 w 1045"/>
              <a:gd name="T51" fmla="*/ 99116497 h 766"/>
              <a:gd name="T52" fmla="*/ 163253 w 1045"/>
              <a:gd name="T53" fmla="*/ 92783344 h 766"/>
              <a:gd name="T54" fmla="*/ 0 w 1045"/>
              <a:gd name="T55" fmla="*/ 31666574 h 766"/>
              <a:gd name="T56" fmla="*/ 163253 w 1045"/>
              <a:gd name="T57" fmla="*/ 28499997 h 766"/>
              <a:gd name="T58" fmla="*/ 1469678 w 1045"/>
              <a:gd name="T59" fmla="*/ 22324809 h 766"/>
              <a:gd name="T60" fmla="*/ 3755621 w 1045"/>
              <a:gd name="T61" fmla="*/ 16625130 h 766"/>
              <a:gd name="T62" fmla="*/ 7021484 w 1045"/>
              <a:gd name="T63" fmla="*/ 11558525 h 766"/>
              <a:gd name="T64" fmla="*/ 11430113 w 1045"/>
              <a:gd name="T65" fmla="*/ 7124999 h 766"/>
              <a:gd name="T66" fmla="*/ 16655414 w 1045"/>
              <a:gd name="T67" fmla="*/ 3800053 h 766"/>
              <a:gd name="T68" fmla="*/ 22207216 w 1045"/>
              <a:gd name="T69" fmla="*/ 1583289 h 766"/>
              <a:gd name="T70" fmla="*/ 28412439 w 1045"/>
              <a:gd name="T71" fmla="*/ 158369 h 7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45"/>
              <a:gd name="T109" fmla="*/ 0 h 766"/>
              <a:gd name="T110" fmla="*/ 1045 w 1045"/>
              <a:gd name="T111" fmla="*/ 766 h 76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45" h="766">
                <a:moveTo>
                  <a:pt x="195" y="0"/>
                </a:moveTo>
                <a:lnTo>
                  <a:pt x="849" y="0"/>
                </a:lnTo>
                <a:lnTo>
                  <a:pt x="869" y="1"/>
                </a:lnTo>
                <a:lnTo>
                  <a:pt x="888" y="4"/>
                </a:lnTo>
                <a:lnTo>
                  <a:pt x="907" y="10"/>
                </a:lnTo>
                <a:lnTo>
                  <a:pt x="925" y="16"/>
                </a:lnTo>
                <a:lnTo>
                  <a:pt x="943" y="24"/>
                </a:lnTo>
                <a:lnTo>
                  <a:pt x="958" y="34"/>
                </a:lnTo>
                <a:lnTo>
                  <a:pt x="973" y="45"/>
                </a:lnTo>
                <a:lnTo>
                  <a:pt x="988" y="59"/>
                </a:lnTo>
                <a:lnTo>
                  <a:pt x="1000" y="73"/>
                </a:lnTo>
                <a:lnTo>
                  <a:pt x="1011" y="88"/>
                </a:lnTo>
                <a:lnTo>
                  <a:pt x="1021" y="105"/>
                </a:lnTo>
                <a:lnTo>
                  <a:pt x="1029" y="122"/>
                </a:lnTo>
                <a:lnTo>
                  <a:pt x="1036" y="141"/>
                </a:lnTo>
                <a:lnTo>
                  <a:pt x="1040" y="160"/>
                </a:lnTo>
                <a:lnTo>
                  <a:pt x="1044" y="180"/>
                </a:lnTo>
                <a:lnTo>
                  <a:pt x="1045" y="200"/>
                </a:lnTo>
                <a:lnTo>
                  <a:pt x="1045" y="566"/>
                </a:lnTo>
                <a:lnTo>
                  <a:pt x="1044" y="586"/>
                </a:lnTo>
                <a:lnTo>
                  <a:pt x="1040" y="606"/>
                </a:lnTo>
                <a:lnTo>
                  <a:pt x="1036" y="626"/>
                </a:lnTo>
                <a:lnTo>
                  <a:pt x="1029" y="644"/>
                </a:lnTo>
                <a:lnTo>
                  <a:pt x="1021" y="661"/>
                </a:lnTo>
                <a:lnTo>
                  <a:pt x="1011" y="677"/>
                </a:lnTo>
                <a:lnTo>
                  <a:pt x="1000" y="693"/>
                </a:lnTo>
                <a:lnTo>
                  <a:pt x="988" y="707"/>
                </a:lnTo>
                <a:lnTo>
                  <a:pt x="973" y="720"/>
                </a:lnTo>
                <a:lnTo>
                  <a:pt x="958" y="731"/>
                </a:lnTo>
                <a:lnTo>
                  <a:pt x="943" y="742"/>
                </a:lnTo>
                <a:lnTo>
                  <a:pt x="925" y="750"/>
                </a:lnTo>
                <a:lnTo>
                  <a:pt x="907" y="757"/>
                </a:lnTo>
                <a:lnTo>
                  <a:pt x="888" y="761"/>
                </a:lnTo>
                <a:lnTo>
                  <a:pt x="869" y="765"/>
                </a:lnTo>
                <a:lnTo>
                  <a:pt x="849" y="766"/>
                </a:lnTo>
                <a:lnTo>
                  <a:pt x="195" y="766"/>
                </a:lnTo>
                <a:lnTo>
                  <a:pt x="174" y="765"/>
                </a:lnTo>
                <a:lnTo>
                  <a:pt x="155" y="761"/>
                </a:lnTo>
                <a:lnTo>
                  <a:pt x="136" y="757"/>
                </a:lnTo>
                <a:lnTo>
                  <a:pt x="118" y="750"/>
                </a:lnTo>
                <a:lnTo>
                  <a:pt x="102" y="742"/>
                </a:lnTo>
                <a:lnTo>
                  <a:pt x="85" y="731"/>
                </a:lnTo>
                <a:lnTo>
                  <a:pt x="70" y="720"/>
                </a:lnTo>
                <a:lnTo>
                  <a:pt x="57" y="707"/>
                </a:lnTo>
                <a:lnTo>
                  <a:pt x="43" y="693"/>
                </a:lnTo>
                <a:lnTo>
                  <a:pt x="32" y="677"/>
                </a:lnTo>
                <a:lnTo>
                  <a:pt x="23" y="661"/>
                </a:lnTo>
                <a:lnTo>
                  <a:pt x="15" y="644"/>
                </a:lnTo>
                <a:lnTo>
                  <a:pt x="9" y="626"/>
                </a:lnTo>
                <a:lnTo>
                  <a:pt x="3" y="606"/>
                </a:lnTo>
                <a:lnTo>
                  <a:pt x="1" y="586"/>
                </a:lnTo>
                <a:lnTo>
                  <a:pt x="0" y="566"/>
                </a:lnTo>
                <a:lnTo>
                  <a:pt x="0" y="200"/>
                </a:lnTo>
                <a:lnTo>
                  <a:pt x="1" y="180"/>
                </a:lnTo>
                <a:lnTo>
                  <a:pt x="3" y="160"/>
                </a:lnTo>
                <a:lnTo>
                  <a:pt x="9" y="141"/>
                </a:lnTo>
                <a:lnTo>
                  <a:pt x="15" y="122"/>
                </a:lnTo>
                <a:lnTo>
                  <a:pt x="23" y="105"/>
                </a:lnTo>
                <a:lnTo>
                  <a:pt x="32" y="88"/>
                </a:lnTo>
                <a:lnTo>
                  <a:pt x="43" y="73"/>
                </a:lnTo>
                <a:lnTo>
                  <a:pt x="57" y="59"/>
                </a:lnTo>
                <a:lnTo>
                  <a:pt x="70" y="45"/>
                </a:lnTo>
                <a:lnTo>
                  <a:pt x="85" y="34"/>
                </a:lnTo>
                <a:lnTo>
                  <a:pt x="102" y="24"/>
                </a:lnTo>
                <a:lnTo>
                  <a:pt x="118" y="16"/>
                </a:lnTo>
                <a:lnTo>
                  <a:pt x="136" y="10"/>
                </a:lnTo>
                <a:lnTo>
                  <a:pt x="155" y="4"/>
                </a:lnTo>
                <a:lnTo>
                  <a:pt x="174" y="1"/>
                </a:lnTo>
                <a:lnTo>
                  <a:pt x="195" y="0"/>
                </a:lnTo>
              </a:path>
            </a:pathLst>
          </a:custGeom>
          <a:solidFill>
            <a:srgbClr val="F8F8F8"/>
          </a:solidFill>
          <a:ln w="0">
            <a:solidFill>
              <a:schemeClr val="hlink"/>
            </a:solidFill>
            <a:round/>
            <a:headEnd/>
            <a:tailEnd/>
          </a:ln>
        </p:spPr>
        <p:txBody>
          <a:bodyPr wrap="none" lIns="39289" tIns="19299" rIns="39289" bIns="19299">
            <a:spAutoFit/>
          </a:bodyPr>
          <a:lstStyle/>
          <a:p>
            <a:endParaRPr lang="en-US"/>
          </a:p>
        </p:txBody>
      </p:sp>
      <p:sp>
        <p:nvSpPr>
          <p:cNvPr id="11396" name="Freeform 217"/>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7" name="Freeform 218"/>
          <p:cNvSpPr>
            <a:spLocks/>
          </p:cNvSpPr>
          <p:nvPr/>
        </p:nvSpPr>
        <p:spPr bwMode="auto">
          <a:xfrm>
            <a:off x="4717761" y="4209473"/>
            <a:ext cx="136525" cy="290513"/>
          </a:xfrm>
          <a:custGeom>
            <a:avLst/>
            <a:gdLst>
              <a:gd name="T0" fmla="*/ 0 w 337"/>
              <a:gd name="T1" fmla="*/ 38696732 h 725"/>
              <a:gd name="T2" fmla="*/ 164073 w 337"/>
              <a:gd name="T3" fmla="*/ 35324779 h 725"/>
              <a:gd name="T4" fmla="*/ 984844 w 337"/>
              <a:gd name="T5" fmla="*/ 31952825 h 725"/>
              <a:gd name="T6" fmla="*/ 2297833 w 337"/>
              <a:gd name="T7" fmla="*/ 28741556 h 725"/>
              <a:gd name="T8" fmla="*/ 4431188 w 337"/>
              <a:gd name="T9" fmla="*/ 25851247 h 725"/>
              <a:gd name="T10" fmla="*/ 6729022 w 337"/>
              <a:gd name="T11" fmla="*/ 23442594 h 725"/>
              <a:gd name="T12" fmla="*/ 11324282 w 337"/>
              <a:gd name="T13" fmla="*/ 19268024 h 725"/>
              <a:gd name="T14" fmla="*/ 13950264 w 337"/>
              <a:gd name="T15" fmla="*/ 16377721 h 725"/>
              <a:gd name="T16" fmla="*/ 15755472 w 337"/>
              <a:gd name="T17" fmla="*/ 13487418 h 725"/>
              <a:gd name="T18" fmla="*/ 17232534 w 337"/>
              <a:gd name="T19" fmla="*/ 10276146 h 725"/>
              <a:gd name="T20" fmla="*/ 18381450 w 337"/>
              <a:gd name="T21" fmla="*/ 6904193 h 725"/>
              <a:gd name="T22" fmla="*/ 18710001 w 337"/>
              <a:gd name="T23" fmla="*/ 3371955 h 725"/>
              <a:gd name="T24" fmla="*/ 18545523 w 337"/>
              <a:gd name="T25" fmla="*/ 0 h 725"/>
              <a:gd name="T26" fmla="*/ 36598827 w 337"/>
              <a:gd name="T27" fmla="*/ 1444951 h 725"/>
              <a:gd name="T28" fmla="*/ 36763306 w 337"/>
              <a:gd name="T29" fmla="*/ 5138273 h 725"/>
              <a:gd name="T30" fmla="*/ 37255525 w 337"/>
              <a:gd name="T31" fmla="*/ 8670511 h 725"/>
              <a:gd name="T32" fmla="*/ 38568514 w 337"/>
              <a:gd name="T33" fmla="*/ 12042464 h 725"/>
              <a:gd name="T34" fmla="*/ 40373722 w 337"/>
              <a:gd name="T35" fmla="*/ 14932770 h 725"/>
              <a:gd name="T36" fmla="*/ 42343408 w 337"/>
              <a:gd name="T37" fmla="*/ 17983356 h 725"/>
              <a:gd name="T38" fmla="*/ 47266814 w 337"/>
              <a:gd name="T39" fmla="*/ 22158327 h 725"/>
              <a:gd name="T40" fmla="*/ 49728719 w 337"/>
              <a:gd name="T41" fmla="*/ 24566579 h 725"/>
              <a:gd name="T42" fmla="*/ 51862479 w 337"/>
              <a:gd name="T43" fmla="*/ 27296204 h 725"/>
              <a:gd name="T44" fmla="*/ 53503627 w 337"/>
              <a:gd name="T45" fmla="*/ 30347191 h 725"/>
              <a:gd name="T46" fmla="*/ 54488065 w 337"/>
              <a:gd name="T47" fmla="*/ 33558460 h 725"/>
              <a:gd name="T48" fmla="*/ 55308835 w 337"/>
              <a:gd name="T49" fmla="*/ 37090696 h 725"/>
              <a:gd name="T50" fmla="*/ 55308835 w 337"/>
              <a:gd name="T51" fmla="*/ 39178382 h 725"/>
              <a:gd name="T52" fmla="*/ 55308835 w 337"/>
              <a:gd name="T53" fmla="*/ 109827551 h 725"/>
              <a:gd name="T54" fmla="*/ 54980689 w 337"/>
              <a:gd name="T55" fmla="*/ 110790852 h 725"/>
              <a:gd name="T56" fmla="*/ 53995846 w 337"/>
              <a:gd name="T57" fmla="*/ 111914836 h 725"/>
              <a:gd name="T58" fmla="*/ 52518771 w 337"/>
              <a:gd name="T59" fmla="*/ 112557170 h 725"/>
              <a:gd name="T60" fmla="*/ 50549490 w 337"/>
              <a:gd name="T61" fmla="*/ 113520471 h 725"/>
              <a:gd name="T62" fmla="*/ 47923511 w 337"/>
              <a:gd name="T63" fmla="*/ 114323489 h 725"/>
              <a:gd name="T64" fmla="*/ 45133460 w 337"/>
              <a:gd name="T65" fmla="*/ 114805139 h 725"/>
              <a:gd name="T66" fmla="*/ 41850784 w 337"/>
              <a:gd name="T67" fmla="*/ 115286789 h 725"/>
              <a:gd name="T68" fmla="*/ 38404441 w 337"/>
              <a:gd name="T69" fmla="*/ 115929124 h 725"/>
              <a:gd name="T70" fmla="*/ 34629546 w 337"/>
              <a:gd name="T71" fmla="*/ 116089807 h 725"/>
              <a:gd name="T72" fmla="*/ 30854651 w 337"/>
              <a:gd name="T73" fmla="*/ 116250090 h 725"/>
              <a:gd name="T74" fmla="*/ 26751611 w 337"/>
              <a:gd name="T75" fmla="*/ 116410774 h 725"/>
              <a:gd name="T76" fmla="*/ 22977115 w 337"/>
              <a:gd name="T77" fmla="*/ 116250090 h 725"/>
              <a:gd name="T78" fmla="*/ 19202220 w 337"/>
              <a:gd name="T79" fmla="*/ 115929124 h 725"/>
              <a:gd name="T80" fmla="*/ 15591399 w 337"/>
              <a:gd name="T81" fmla="*/ 115768440 h 725"/>
              <a:gd name="T82" fmla="*/ 12145052 w 337"/>
              <a:gd name="T83" fmla="*/ 115126106 h 725"/>
              <a:gd name="T84" fmla="*/ 9190928 w 337"/>
              <a:gd name="T85" fmla="*/ 114484172 h 725"/>
              <a:gd name="T86" fmla="*/ 6400875 w 337"/>
              <a:gd name="T87" fmla="*/ 113841838 h 725"/>
              <a:gd name="T88" fmla="*/ 4103042 w 337"/>
              <a:gd name="T89" fmla="*/ 113038821 h 725"/>
              <a:gd name="T90" fmla="*/ 2461906 w 337"/>
              <a:gd name="T91" fmla="*/ 112236204 h 725"/>
              <a:gd name="T92" fmla="*/ 1312990 w 337"/>
              <a:gd name="T93" fmla="*/ 111272502 h 725"/>
              <a:gd name="T94" fmla="*/ 492219 w 337"/>
              <a:gd name="T95" fmla="*/ 110309202 h 725"/>
              <a:gd name="T96" fmla="*/ 0 w 337"/>
              <a:gd name="T97" fmla="*/ 10886425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4"/>
                </a:moveTo>
                <a:lnTo>
                  <a:pt x="0" y="241"/>
                </a:lnTo>
                <a:lnTo>
                  <a:pt x="0" y="231"/>
                </a:lnTo>
                <a:lnTo>
                  <a:pt x="1" y="220"/>
                </a:lnTo>
                <a:lnTo>
                  <a:pt x="3" y="209"/>
                </a:lnTo>
                <a:lnTo>
                  <a:pt x="6" y="199"/>
                </a:lnTo>
                <a:lnTo>
                  <a:pt x="10" y="189"/>
                </a:lnTo>
                <a:lnTo>
                  <a:pt x="14" y="179"/>
                </a:lnTo>
                <a:lnTo>
                  <a:pt x="20" y="170"/>
                </a:lnTo>
                <a:lnTo>
                  <a:pt x="27" y="161"/>
                </a:lnTo>
                <a:lnTo>
                  <a:pt x="33" y="153"/>
                </a:lnTo>
                <a:lnTo>
                  <a:pt x="41" y="146"/>
                </a:lnTo>
                <a:lnTo>
                  <a:pt x="49" y="138"/>
                </a:lnTo>
                <a:lnTo>
                  <a:pt x="69" y="120"/>
                </a:lnTo>
                <a:lnTo>
                  <a:pt x="77" y="112"/>
                </a:lnTo>
                <a:lnTo>
                  <a:pt x="85" y="102"/>
                </a:lnTo>
                <a:lnTo>
                  <a:pt x="90" y="93"/>
                </a:lnTo>
                <a:lnTo>
                  <a:pt x="96" y="84"/>
                </a:lnTo>
                <a:lnTo>
                  <a:pt x="102" y="75"/>
                </a:lnTo>
                <a:lnTo>
                  <a:pt x="105" y="64"/>
                </a:lnTo>
                <a:lnTo>
                  <a:pt x="108" y="54"/>
                </a:lnTo>
                <a:lnTo>
                  <a:pt x="112" y="43"/>
                </a:lnTo>
                <a:lnTo>
                  <a:pt x="113" y="32"/>
                </a:lnTo>
                <a:lnTo>
                  <a:pt x="114" y="21"/>
                </a:lnTo>
                <a:lnTo>
                  <a:pt x="114" y="9"/>
                </a:lnTo>
                <a:lnTo>
                  <a:pt x="113" y="0"/>
                </a:lnTo>
                <a:lnTo>
                  <a:pt x="223" y="0"/>
                </a:lnTo>
                <a:lnTo>
                  <a:pt x="223" y="9"/>
                </a:lnTo>
                <a:lnTo>
                  <a:pt x="223" y="21"/>
                </a:lnTo>
                <a:lnTo>
                  <a:pt x="224" y="32"/>
                </a:lnTo>
                <a:lnTo>
                  <a:pt x="225" y="43"/>
                </a:lnTo>
                <a:lnTo>
                  <a:pt x="227" y="54"/>
                </a:lnTo>
                <a:lnTo>
                  <a:pt x="230" y="64"/>
                </a:lnTo>
                <a:lnTo>
                  <a:pt x="235" y="75"/>
                </a:lnTo>
                <a:lnTo>
                  <a:pt x="241" y="84"/>
                </a:lnTo>
                <a:lnTo>
                  <a:pt x="246" y="93"/>
                </a:lnTo>
                <a:lnTo>
                  <a:pt x="252" y="102"/>
                </a:lnTo>
                <a:lnTo>
                  <a:pt x="258" y="112"/>
                </a:lnTo>
                <a:lnTo>
                  <a:pt x="266" y="120"/>
                </a:lnTo>
                <a:lnTo>
                  <a:pt x="288" y="138"/>
                </a:lnTo>
                <a:lnTo>
                  <a:pt x="295" y="146"/>
                </a:lnTo>
                <a:lnTo>
                  <a:pt x="303" y="153"/>
                </a:lnTo>
                <a:lnTo>
                  <a:pt x="310" y="161"/>
                </a:lnTo>
                <a:lnTo>
                  <a:pt x="316" y="170"/>
                </a:lnTo>
                <a:lnTo>
                  <a:pt x="321" y="179"/>
                </a:lnTo>
                <a:lnTo>
                  <a:pt x="326" y="189"/>
                </a:lnTo>
                <a:lnTo>
                  <a:pt x="330" y="199"/>
                </a:lnTo>
                <a:lnTo>
                  <a:pt x="332" y="209"/>
                </a:lnTo>
                <a:lnTo>
                  <a:pt x="336" y="220"/>
                </a:lnTo>
                <a:lnTo>
                  <a:pt x="337" y="231"/>
                </a:lnTo>
                <a:lnTo>
                  <a:pt x="337" y="241"/>
                </a:lnTo>
                <a:lnTo>
                  <a:pt x="337" y="244"/>
                </a:lnTo>
                <a:lnTo>
                  <a:pt x="337" y="684"/>
                </a:lnTo>
                <a:lnTo>
                  <a:pt x="336" y="687"/>
                </a:lnTo>
                <a:lnTo>
                  <a:pt x="335" y="690"/>
                </a:lnTo>
                <a:lnTo>
                  <a:pt x="332" y="693"/>
                </a:lnTo>
                <a:lnTo>
                  <a:pt x="329" y="697"/>
                </a:lnTo>
                <a:lnTo>
                  <a:pt x="325" y="699"/>
                </a:lnTo>
                <a:lnTo>
                  <a:pt x="320" y="701"/>
                </a:lnTo>
                <a:lnTo>
                  <a:pt x="313" y="705"/>
                </a:lnTo>
                <a:lnTo>
                  <a:pt x="308" y="707"/>
                </a:lnTo>
                <a:lnTo>
                  <a:pt x="300" y="709"/>
                </a:lnTo>
                <a:lnTo>
                  <a:pt x="292" y="712"/>
                </a:lnTo>
                <a:lnTo>
                  <a:pt x="284" y="714"/>
                </a:lnTo>
                <a:lnTo>
                  <a:pt x="275" y="715"/>
                </a:lnTo>
                <a:lnTo>
                  <a:pt x="265" y="717"/>
                </a:lnTo>
                <a:lnTo>
                  <a:pt x="255" y="718"/>
                </a:lnTo>
                <a:lnTo>
                  <a:pt x="245" y="721"/>
                </a:lnTo>
                <a:lnTo>
                  <a:pt x="234" y="722"/>
                </a:lnTo>
                <a:lnTo>
                  <a:pt x="223" y="722"/>
                </a:lnTo>
                <a:lnTo>
                  <a:pt x="211" y="723"/>
                </a:lnTo>
                <a:lnTo>
                  <a:pt x="199" y="724"/>
                </a:lnTo>
                <a:lnTo>
                  <a:pt x="188" y="724"/>
                </a:lnTo>
                <a:lnTo>
                  <a:pt x="176" y="725"/>
                </a:lnTo>
                <a:lnTo>
                  <a:pt x="163" y="725"/>
                </a:lnTo>
                <a:lnTo>
                  <a:pt x="151" y="724"/>
                </a:lnTo>
                <a:lnTo>
                  <a:pt x="140" y="724"/>
                </a:lnTo>
                <a:lnTo>
                  <a:pt x="129" y="723"/>
                </a:lnTo>
                <a:lnTo>
                  <a:pt x="117" y="722"/>
                </a:lnTo>
                <a:lnTo>
                  <a:pt x="105" y="722"/>
                </a:lnTo>
                <a:lnTo>
                  <a:pt x="95" y="721"/>
                </a:lnTo>
                <a:lnTo>
                  <a:pt x="84" y="718"/>
                </a:lnTo>
                <a:lnTo>
                  <a:pt x="74" y="717"/>
                </a:lnTo>
                <a:lnTo>
                  <a:pt x="65" y="715"/>
                </a:lnTo>
                <a:lnTo>
                  <a:pt x="56" y="713"/>
                </a:lnTo>
                <a:lnTo>
                  <a:pt x="47" y="712"/>
                </a:lnTo>
                <a:lnTo>
                  <a:pt x="39" y="709"/>
                </a:lnTo>
                <a:lnTo>
                  <a:pt x="32" y="707"/>
                </a:lnTo>
                <a:lnTo>
                  <a:pt x="25" y="704"/>
                </a:lnTo>
                <a:lnTo>
                  <a:pt x="20" y="701"/>
                </a:lnTo>
                <a:lnTo>
                  <a:pt x="15" y="699"/>
                </a:lnTo>
                <a:lnTo>
                  <a:pt x="11" y="695"/>
                </a:lnTo>
                <a:lnTo>
                  <a:pt x="8" y="693"/>
                </a:lnTo>
                <a:lnTo>
                  <a:pt x="5" y="690"/>
                </a:lnTo>
                <a:lnTo>
                  <a:pt x="3" y="687"/>
                </a:lnTo>
                <a:lnTo>
                  <a:pt x="3" y="684"/>
                </a:lnTo>
                <a:lnTo>
                  <a:pt x="0" y="678"/>
                </a:lnTo>
                <a:lnTo>
                  <a:pt x="0" y="24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398" name="Freeform 219"/>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399" name="Freeform 220"/>
          <p:cNvSpPr>
            <a:spLocks/>
          </p:cNvSpPr>
          <p:nvPr/>
        </p:nvSpPr>
        <p:spPr bwMode="auto">
          <a:xfrm>
            <a:off x="4757449" y="4180898"/>
            <a:ext cx="57150" cy="28575"/>
          </a:xfrm>
          <a:custGeom>
            <a:avLst/>
            <a:gdLst>
              <a:gd name="T0" fmla="*/ 23163986 w 141"/>
              <a:gd name="T1" fmla="*/ 11185349 h 73"/>
              <a:gd name="T2" fmla="*/ 23163986 w 141"/>
              <a:gd name="T3" fmla="*/ 3217623 h 73"/>
              <a:gd name="T4" fmla="*/ 23163986 w 141"/>
              <a:gd name="T5" fmla="*/ 2604630 h 73"/>
              <a:gd name="T6" fmla="*/ 23163986 w 141"/>
              <a:gd name="T7" fmla="*/ 1838586 h 73"/>
              <a:gd name="T8" fmla="*/ 22835272 w 141"/>
              <a:gd name="T9" fmla="*/ 1379037 h 73"/>
              <a:gd name="T10" fmla="*/ 22342404 w 141"/>
              <a:gd name="T11" fmla="*/ 766045 h 73"/>
              <a:gd name="T12" fmla="*/ 21849536 w 141"/>
              <a:gd name="T13" fmla="*/ 459549 h 73"/>
              <a:gd name="T14" fmla="*/ 21356668 w 141"/>
              <a:gd name="T15" fmla="*/ 153052 h 73"/>
              <a:gd name="T16" fmla="*/ 20699646 w 141"/>
              <a:gd name="T17" fmla="*/ 0 h 73"/>
              <a:gd name="T18" fmla="*/ 20042624 w 141"/>
              <a:gd name="T19" fmla="*/ 0 h 73"/>
              <a:gd name="T20" fmla="*/ 19878470 w 141"/>
              <a:gd name="T21" fmla="*/ 0 h 73"/>
              <a:gd name="T22" fmla="*/ 3450077 w 141"/>
              <a:gd name="T23" fmla="*/ 0 h 73"/>
              <a:gd name="T24" fmla="*/ 2957208 w 141"/>
              <a:gd name="T25" fmla="*/ 0 h 73"/>
              <a:gd name="T26" fmla="*/ 2299781 w 141"/>
              <a:gd name="T27" fmla="*/ 153052 h 73"/>
              <a:gd name="T28" fmla="*/ 1642758 w 141"/>
              <a:gd name="T29" fmla="*/ 306496 h 73"/>
              <a:gd name="T30" fmla="*/ 1149890 w 141"/>
              <a:gd name="T31" fmla="*/ 766045 h 73"/>
              <a:gd name="T32" fmla="*/ 657022 w 141"/>
              <a:gd name="T33" fmla="*/ 1379037 h 73"/>
              <a:gd name="T34" fmla="*/ 328714 w 141"/>
              <a:gd name="T35" fmla="*/ 1838586 h 73"/>
              <a:gd name="T36" fmla="*/ 164154 w 141"/>
              <a:gd name="T37" fmla="*/ 2451578 h 73"/>
              <a:gd name="T38" fmla="*/ 0 w 141"/>
              <a:gd name="T39" fmla="*/ 3064570 h 73"/>
              <a:gd name="T40" fmla="*/ 0 w 141"/>
              <a:gd name="T41" fmla="*/ 3217623 h 73"/>
              <a:gd name="T42" fmla="*/ 0 w 141"/>
              <a:gd name="T43" fmla="*/ 11185349 h 73"/>
              <a:gd name="T44" fmla="*/ 23163986 w 141"/>
              <a:gd name="T45" fmla="*/ 11185349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3"/>
              <a:gd name="T71" fmla="*/ 141 w 141"/>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3">
                <a:moveTo>
                  <a:pt x="141" y="73"/>
                </a:moveTo>
                <a:lnTo>
                  <a:pt x="141" y="21"/>
                </a:lnTo>
                <a:lnTo>
                  <a:pt x="141" y="17"/>
                </a:lnTo>
                <a:lnTo>
                  <a:pt x="141" y="12"/>
                </a:lnTo>
                <a:lnTo>
                  <a:pt x="139" y="9"/>
                </a:lnTo>
                <a:lnTo>
                  <a:pt x="136" y="5"/>
                </a:lnTo>
                <a:lnTo>
                  <a:pt x="133" y="3"/>
                </a:lnTo>
                <a:lnTo>
                  <a:pt x="130" y="1"/>
                </a:lnTo>
                <a:lnTo>
                  <a:pt x="126" y="0"/>
                </a:lnTo>
                <a:lnTo>
                  <a:pt x="122" y="0"/>
                </a:lnTo>
                <a:lnTo>
                  <a:pt x="121" y="0"/>
                </a:lnTo>
                <a:lnTo>
                  <a:pt x="21" y="0"/>
                </a:lnTo>
                <a:lnTo>
                  <a:pt x="18" y="0"/>
                </a:lnTo>
                <a:lnTo>
                  <a:pt x="14" y="1"/>
                </a:lnTo>
                <a:lnTo>
                  <a:pt x="10" y="2"/>
                </a:lnTo>
                <a:lnTo>
                  <a:pt x="7" y="5"/>
                </a:lnTo>
                <a:lnTo>
                  <a:pt x="4" y="9"/>
                </a:lnTo>
                <a:lnTo>
                  <a:pt x="2" y="12"/>
                </a:lnTo>
                <a:lnTo>
                  <a:pt x="1" y="16"/>
                </a:lnTo>
                <a:lnTo>
                  <a:pt x="0" y="20"/>
                </a:lnTo>
                <a:lnTo>
                  <a:pt x="0" y="21"/>
                </a:lnTo>
                <a:lnTo>
                  <a:pt x="0" y="73"/>
                </a:lnTo>
                <a:lnTo>
                  <a:pt x="141" y="7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0" name="Freeform 221"/>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1" name="Freeform 222"/>
          <p:cNvSpPr>
            <a:spLocks/>
          </p:cNvSpPr>
          <p:nvPr/>
        </p:nvSpPr>
        <p:spPr bwMode="auto">
          <a:xfrm>
            <a:off x="4719349" y="4309486"/>
            <a:ext cx="134937" cy="157162"/>
          </a:xfrm>
          <a:custGeom>
            <a:avLst/>
            <a:gdLst>
              <a:gd name="T0" fmla="*/ 54029661 w 337"/>
              <a:gd name="T1" fmla="*/ 56290460 h 398"/>
              <a:gd name="T2" fmla="*/ 53708936 w 337"/>
              <a:gd name="T3" fmla="*/ 57226324 h 398"/>
              <a:gd name="T4" fmla="*/ 52586597 w 337"/>
              <a:gd name="T5" fmla="*/ 58005816 h 398"/>
              <a:gd name="T6" fmla="*/ 50983357 w 337"/>
              <a:gd name="T7" fmla="*/ 58785702 h 398"/>
              <a:gd name="T8" fmla="*/ 49059404 w 337"/>
              <a:gd name="T9" fmla="*/ 59565194 h 398"/>
              <a:gd name="T10" fmla="*/ 46494401 w 337"/>
              <a:gd name="T11" fmla="*/ 60344686 h 398"/>
              <a:gd name="T12" fmla="*/ 43608672 w 337"/>
              <a:gd name="T13" fmla="*/ 60812618 h 398"/>
              <a:gd name="T14" fmla="*/ 40401817 w 337"/>
              <a:gd name="T15" fmla="*/ 61124572 h 398"/>
              <a:gd name="T16" fmla="*/ 36714475 w 337"/>
              <a:gd name="T17" fmla="*/ 61748087 h 398"/>
              <a:gd name="T18" fmla="*/ 33187295 w 337"/>
              <a:gd name="T19" fmla="*/ 61904064 h 398"/>
              <a:gd name="T20" fmla="*/ 29499953 w 337"/>
              <a:gd name="T21" fmla="*/ 62060041 h 398"/>
              <a:gd name="T22" fmla="*/ 25491879 w 337"/>
              <a:gd name="T23" fmla="*/ 62060041 h 398"/>
              <a:gd name="T24" fmla="*/ 21643973 w 337"/>
              <a:gd name="T25" fmla="*/ 61904064 h 398"/>
              <a:gd name="T26" fmla="*/ 17956631 w 337"/>
              <a:gd name="T27" fmla="*/ 61748087 h 398"/>
              <a:gd name="T28" fmla="*/ 14589614 w 337"/>
              <a:gd name="T29" fmla="*/ 61280550 h 398"/>
              <a:gd name="T30" fmla="*/ 11062431 w 337"/>
              <a:gd name="T31" fmla="*/ 60812618 h 398"/>
              <a:gd name="T32" fmla="*/ 8176702 w 337"/>
              <a:gd name="T33" fmla="*/ 60344686 h 398"/>
              <a:gd name="T34" fmla="*/ 5771860 w 337"/>
              <a:gd name="T35" fmla="*/ 59721171 h 398"/>
              <a:gd name="T36" fmla="*/ 3527181 w 337"/>
              <a:gd name="T37" fmla="*/ 59097262 h 398"/>
              <a:gd name="T38" fmla="*/ 1763390 w 337"/>
              <a:gd name="T39" fmla="*/ 58161793 h 398"/>
              <a:gd name="T40" fmla="*/ 641451 w 337"/>
              <a:gd name="T41" fmla="*/ 57382302 h 398"/>
              <a:gd name="T42" fmla="*/ 0 w 337"/>
              <a:gd name="T43" fmla="*/ 56446438 h 398"/>
              <a:gd name="T44" fmla="*/ 0 w 337"/>
              <a:gd name="T45" fmla="*/ 0 h 398"/>
              <a:gd name="T46" fmla="*/ 320726 w 337"/>
              <a:gd name="T47" fmla="*/ 623909 h 398"/>
              <a:gd name="T48" fmla="*/ 1282502 w 337"/>
              <a:gd name="T49" fmla="*/ 1091447 h 398"/>
              <a:gd name="T50" fmla="*/ 2725567 w 337"/>
              <a:gd name="T51" fmla="*/ 1715356 h 398"/>
              <a:gd name="T52" fmla="*/ 4488958 w 337"/>
              <a:gd name="T53" fmla="*/ 2026916 h 398"/>
              <a:gd name="T54" fmla="*/ 7054363 w 337"/>
              <a:gd name="T55" fmla="*/ 2494848 h 398"/>
              <a:gd name="T56" fmla="*/ 9619366 w 337"/>
              <a:gd name="T57" fmla="*/ 2962780 h 398"/>
              <a:gd name="T58" fmla="*/ 12665658 w 337"/>
              <a:gd name="T59" fmla="*/ 3274340 h 398"/>
              <a:gd name="T60" fmla="*/ 16192841 w 337"/>
              <a:gd name="T61" fmla="*/ 3586295 h 398"/>
              <a:gd name="T62" fmla="*/ 19880183 w 337"/>
              <a:gd name="T63" fmla="*/ 3586295 h 398"/>
              <a:gd name="T64" fmla="*/ 23567926 w 337"/>
              <a:gd name="T65" fmla="*/ 3898250 h 398"/>
              <a:gd name="T66" fmla="*/ 27415838 w 337"/>
              <a:gd name="T67" fmla="*/ 3898250 h 398"/>
              <a:gd name="T68" fmla="*/ 31263343 w 337"/>
              <a:gd name="T69" fmla="*/ 3898250 h 398"/>
              <a:gd name="T70" fmla="*/ 34951085 w 337"/>
              <a:gd name="T71" fmla="*/ 3586295 h 398"/>
              <a:gd name="T72" fmla="*/ 38638428 w 337"/>
              <a:gd name="T73" fmla="*/ 3430318 h 398"/>
              <a:gd name="T74" fmla="*/ 42005445 w 337"/>
              <a:gd name="T75" fmla="*/ 3274340 h 398"/>
              <a:gd name="T76" fmla="*/ 45051336 w 337"/>
              <a:gd name="T77" fmla="*/ 2962780 h 398"/>
              <a:gd name="T78" fmla="*/ 47776903 w 337"/>
              <a:gd name="T79" fmla="*/ 2494848 h 398"/>
              <a:gd name="T80" fmla="*/ 49861018 w 337"/>
              <a:gd name="T81" fmla="*/ 2026916 h 398"/>
              <a:gd name="T82" fmla="*/ 51945533 w 337"/>
              <a:gd name="T83" fmla="*/ 1559379 h 398"/>
              <a:gd name="T84" fmla="*/ 53067885 w 337"/>
              <a:gd name="T85" fmla="*/ 935469 h 398"/>
              <a:gd name="T86" fmla="*/ 54029661 w 337"/>
              <a:gd name="T87" fmla="*/ 467932 h 398"/>
              <a:gd name="T88" fmla="*/ 54029661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4"/>
                </a:lnTo>
                <a:lnTo>
                  <a:pt x="335" y="367"/>
                </a:lnTo>
                <a:lnTo>
                  <a:pt x="331" y="369"/>
                </a:lnTo>
                <a:lnTo>
                  <a:pt x="328" y="372"/>
                </a:lnTo>
                <a:lnTo>
                  <a:pt x="324" y="375"/>
                </a:lnTo>
                <a:lnTo>
                  <a:pt x="318" y="377"/>
                </a:lnTo>
                <a:lnTo>
                  <a:pt x="311" y="380"/>
                </a:lnTo>
                <a:lnTo>
                  <a:pt x="306" y="382"/>
                </a:lnTo>
                <a:lnTo>
                  <a:pt x="298" y="384"/>
                </a:lnTo>
                <a:lnTo>
                  <a:pt x="290" y="387"/>
                </a:lnTo>
                <a:lnTo>
                  <a:pt x="281" y="388"/>
                </a:lnTo>
                <a:lnTo>
                  <a:pt x="272" y="390"/>
                </a:lnTo>
                <a:lnTo>
                  <a:pt x="262" y="391"/>
                </a:lnTo>
                <a:lnTo>
                  <a:pt x="252" y="392"/>
                </a:lnTo>
                <a:lnTo>
                  <a:pt x="241" y="395"/>
                </a:lnTo>
                <a:lnTo>
                  <a:pt x="229" y="396"/>
                </a:lnTo>
                <a:lnTo>
                  <a:pt x="218" y="396"/>
                </a:lnTo>
                <a:lnTo>
                  <a:pt x="207" y="397"/>
                </a:lnTo>
                <a:lnTo>
                  <a:pt x="195" y="397"/>
                </a:lnTo>
                <a:lnTo>
                  <a:pt x="184" y="398"/>
                </a:lnTo>
                <a:lnTo>
                  <a:pt x="171" y="398"/>
                </a:lnTo>
                <a:lnTo>
                  <a:pt x="159" y="398"/>
                </a:lnTo>
                <a:lnTo>
                  <a:pt x="147" y="397"/>
                </a:lnTo>
                <a:lnTo>
                  <a:pt x="135" y="397"/>
                </a:lnTo>
                <a:lnTo>
                  <a:pt x="124" y="397"/>
                </a:lnTo>
                <a:lnTo>
                  <a:pt x="112" y="396"/>
                </a:lnTo>
                <a:lnTo>
                  <a:pt x="101" y="395"/>
                </a:lnTo>
                <a:lnTo>
                  <a:pt x="91" y="393"/>
                </a:lnTo>
                <a:lnTo>
                  <a:pt x="79" y="392"/>
                </a:lnTo>
                <a:lnTo>
                  <a:pt x="69" y="390"/>
                </a:lnTo>
                <a:lnTo>
                  <a:pt x="60" y="389"/>
                </a:lnTo>
                <a:lnTo>
                  <a:pt x="51" y="387"/>
                </a:lnTo>
                <a:lnTo>
                  <a:pt x="44" y="385"/>
                </a:lnTo>
                <a:lnTo>
                  <a:pt x="36" y="383"/>
                </a:lnTo>
                <a:lnTo>
                  <a:pt x="28" y="381"/>
                </a:lnTo>
                <a:lnTo>
                  <a:pt x="22" y="379"/>
                </a:lnTo>
                <a:lnTo>
                  <a:pt x="17" y="376"/>
                </a:lnTo>
                <a:lnTo>
                  <a:pt x="11" y="373"/>
                </a:lnTo>
                <a:lnTo>
                  <a:pt x="8" y="370"/>
                </a:lnTo>
                <a:lnTo>
                  <a:pt x="4" y="368"/>
                </a:lnTo>
                <a:lnTo>
                  <a:pt x="2" y="365"/>
                </a:lnTo>
                <a:lnTo>
                  <a:pt x="0" y="362"/>
                </a:lnTo>
                <a:lnTo>
                  <a:pt x="0" y="360"/>
                </a:lnTo>
                <a:lnTo>
                  <a:pt x="0" y="0"/>
                </a:lnTo>
                <a:lnTo>
                  <a:pt x="0" y="2"/>
                </a:lnTo>
                <a:lnTo>
                  <a:pt x="2" y="4"/>
                </a:lnTo>
                <a:lnTo>
                  <a:pt x="4" y="5"/>
                </a:lnTo>
                <a:lnTo>
                  <a:pt x="8" y="7"/>
                </a:lnTo>
                <a:lnTo>
                  <a:pt x="11" y="8"/>
                </a:lnTo>
                <a:lnTo>
                  <a:pt x="17" y="11"/>
                </a:lnTo>
                <a:lnTo>
                  <a:pt x="22" y="12"/>
                </a:lnTo>
                <a:lnTo>
                  <a:pt x="28" y="13"/>
                </a:lnTo>
                <a:lnTo>
                  <a:pt x="36" y="15"/>
                </a:lnTo>
                <a:lnTo>
                  <a:pt x="44" y="16"/>
                </a:lnTo>
                <a:lnTo>
                  <a:pt x="51" y="18"/>
                </a:lnTo>
                <a:lnTo>
                  <a:pt x="60" y="19"/>
                </a:lnTo>
                <a:lnTo>
                  <a:pt x="69" y="20"/>
                </a:lnTo>
                <a:lnTo>
                  <a:pt x="79" y="21"/>
                </a:lnTo>
                <a:lnTo>
                  <a:pt x="91" y="22"/>
                </a:lnTo>
                <a:lnTo>
                  <a:pt x="101" y="23"/>
                </a:lnTo>
                <a:lnTo>
                  <a:pt x="112" y="23"/>
                </a:lnTo>
                <a:lnTo>
                  <a:pt x="124" y="23"/>
                </a:lnTo>
                <a:lnTo>
                  <a:pt x="135" y="25"/>
                </a:lnTo>
                <a:lnTo>
                  <a:pt x="147" y="25"/>
                </a:lnTo>
                <a:lnTo>
                  <a:pt x="159" y="25"/>
                </a:lnTo>
                <a:lnTo>
                  <a:pt x="171" y="25"/>
                </a:lnTo>
                <a:lnTo>
                  <a:pt x="184" y="25"/>
                </a:lnTo>
                <a:lnTo>
                  <a:pt x="195" y="25"/>
                </a:lnTo>
                <a:lnTo>
                  <a:pt x="207" y="25"/>
                </a:lnTo>
                <a:lnTo>
                  <a:pt x="218" y="23"/>
                </a:lnTo>
                <a:lnTo>
                  <a:pt x="229" y="23"/>
                </a:lnTo>
                <a:lnTo>
                  <a:pt x="241" y="22"/>
                </a:lnTo>
                <a:lnTo>
                  <a:pt x="252" y="22"/>
                </a:lnTo>
                <a:lnTo>
                  <a:pt x="262" y="21"/>
                </a:lnTo>
                <a:lnTo>
                  <a:pt x="272" y="20"/>
                </a:lnTo>
                <a:lnTo>
                  <a:pt x="281" y="19"/>
                </a:lnTo>
                <a:lnTo>
                  <a:pt x="290" y="18"/>
                </a:lnTo>
                <a:lnTo>
                  <a:pt x="298" y="16"/>
                </a:lnTo>
                <a:lnTo>
                  <a:pt x="306" y="14"/>
                </a:lnTo>
                <a:lnTo>
                  <a:pt x="311" y="13"/>
                </a:lnTo>
                <a:lnTo>
                  <a:pt x="318" y="12"/>
                </a:lnTo>
                <a:lnTo>
                  <a:pt x="324" y="10"/>
                </a:lnTo>
                <a:lnTo>
                  <a:pt x="328" y="8"/>
                </a:lnTo>
                <a:lnTo>
                  <a:pt x="331" y="6"/>
                </a:lnTo>
                <a:lnTo>
                  <a:pt x="335" y="5"/>
                </a:lnTo>
                <a:lnTo>
                  <a:pt x="337" y="3"/>
                </a:lnTo>
                <a:lnTo>
                  <a:pt x="337" y="2"/>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2" name="Rectangle 223"/>
          <p:cNvSpPr>
            <a:spLocks noChangeArrowheads="1"/>
          </p:cNvSpPr>
          <p:nvPr/>
        </p:nvSpPr>
        <p:spPr bwMode="auto">
          <a:xfrm>
            <a:off x="4278024" y="4372986"/>
            <a:ext cx="469900" cy="90487"/>
          </a:xfrm>
          <a:prstGeom prst="rect">
            <a:avLst/>
          </a:prstGeom>
          <a:solidFill>
            <a:srgbClr val="F8F8F8"/>
          </a:solidFill>
          <a:ln w="9525">
            <a:noFill/>
            <a:miter lim="800000"/>
            <a:headEnd/>
            <a:tailEnd/>
          </a:ln>
        </p:spPr>
        <p:txBody>
          <a:bodyPr wrap="none" lIns="39289" tIns="19299" rIns="39289" bIns="19299">
            <a:spAutoFit/>
          </a:bodyPr>
          <a:lstStyle/>
          <a:p>
            <a:endParaRPr lang="en-US"/>
          </a:p>
        </p:txBody>
      </p:sp>
      <p:sp>
        <p:nvSpPr>
          <p:cNvPr id="11403" name="Rectangle 224"/>
          <p:cNvSpPr>
            <a:spLocks noChangeArrowheads="1"/>
          </p:cNvSpPr>
          <p:nvPr/>
        </p:nvSpPr>
        <p:spPr bwMode="auto">
          <a:xfrm>
            <a:off x="4278024" y="4372986"/>
            <a:ext cx="469900" cy="90487"/>
          </a:xfrm>
          <a:prstGeom prst="rect">
            <a:avLst/>
          </a:prstGeom>
          <a:solidFill>
            <a:srgbClr val="F8F8F8"/>
          </a:solidFill>
          <a:ln w="0">
            <a:solidFill>
              <a:schemeClr val="hlink"/>
            </a:solidFill>
            <a:miter lim="800000"/>
            <a:headEnd/>
            <a:tailEnd/>
          </a:ln>
        </p:spPr>
        <p:txBody>
          <a:bodyPr wrap="none" lIns="39289" tIns="19299" rIns="39289" bIns="19299">
            <a:spAutoFit/>
          </a:bodyPr>
          <a:lstStyle/>
          <a:p>
            <a:endParaRPr lang="en-US"/>
          </a:p>
        </p:txBody>
      </p:sp>
      <p:sp>
        <p:nvSpPr>
          <p:cNvPr id="11404" name="Freeform 225"/>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5" name="Freeform 226"/>
          <p:cNvSpPr>
            <a:spLocks/>
          </p:cNvSpPr>
          <p:nvPr/>
        </p:nvSpPr>
        <p:spPr bwMode="auto">
          <a:xfrm>
            <a:off x="4625686" y="4245986"/>
            <a:ext cx="134938" cy="288925"/>
          </a:xfrm>
          <a:custGeom>
            <a:avLst/>
            <a:gdLst>
              <a:gd name="T0" fmla="*/ 0 w 337"/>
              <a:gd name="T1" fmla="*/ 38274791 h 725"/>
              <a:gd name="T2" fmla="*/ 160164 w 337"/>
              <a:gd name="T3" fmla="*/ 34780593 h 725"/>
              <a:gd name="T4" fmla="*/ 1122348 w 337"/>
              <a:gd name="T5" fmla="*/ 31604412 h 725"/>
              <a:gd name="T6" fmla="*/ 2404859 w 337"/>
              <a:gd name="T7" fmla="*/ 28428230 h 725"/>
              <a:gd name="T8" fmla="*/ 4328827 w 337"/>
              <a:gd name="T9" fmla="*/ 25569262 h 725"/>
              <a:gd name="T10" fmla="*/ 6733687 w 337"/>
              <a:gd name="T11" fmla="*/ 23187326 h 725"/>
              <a:gd name="T12" fmla="*/ 11223077 w 337"/>
              <a:gd name="T13" fmla="*/ 18899282 h 725"/>
              <a:gd name="T14" fmla="*/ 13627939 w 337"/>
              <a:gd name="T15" fmla="*/ 16199328 h 725"/>
              <a:gd name="T16" fmla="*/ 15391341 w 337"/>
              <a:gd name="T17" fmla="*/ 13340366 h 725"/>
              <a:gd name="T18" fmla="*/ 16834417 w 337"/>
              <a:gd name="T19" fmla="*/ 10164182 h 725"/>
              <a:gd name="T20" fmla="*/ 17956764 w 337"/>
              <a:gd name="T21" fmla="*/ 6670382 h 725"/>
              <a:gd name="T22" fmla="*/ 18277492 w 337"/>
              <a:gd name="T23" fmla="*/ 3176182 h 725"/>
              <a:gd name="T24" fmla="*/ 18116928 w 337"/>
              <a:gd name="T25" fmla="*/ 0 h 725"/>
              <a:gd name="T26" fmla="*/ 35752964 w 337"/>
              <a:gd name="T27" fmla="*/ 1429481 h 725"/>
              <a:gd name="T28" fmla="*/ 35913528 w 337"/>
              <a:gd name="T29" fmla="*/ 5082290 h 725"/>
              <a:gd name="T30" fmla="*/ 36394420 w 337"/>
              <a:gd name="T31" fmla="*/ 8576091 h 725"/>
              <a:gd name="T32" fmla="*/ 37676931 w 337"/>
              <a:gd name="T33" fmla="*/ 11752273 h 725"/>
              <a:gd name="T34" fmla="*/ 39600898 w 337"/>
              <a:gd name="T35" fmla="*/ 14769847 h 725"/>
              <a:gd name="T36" fmla="*/ 41524865 w 337"/>
              <a:gd name="T37" fmla="*/ 17628410 h 725"/>
              <a:gd name="T38" fmla="*/ 46174418 w 337"/>
              <a:gd name="T39" fmla="*/ 21916455 h 725"/>
              <a:gd name="T40" fmla="*/ 48739440 w 337"/>
              <a:gd name="T41" fmla="*/ 24298790 h 725"/>
              <a:gd name="T42" fmla="*/ 50663407 w 337"/>
              <a:gd name="T43" fmla="*/ 26998749 h 725"/>
              <a:gd name="T44" fmla="*/ 52266646 w 337"/>
              <a:gd name="T45" fmla="*/ 29857313 h 725"/>
              <a:gd name="T46" fmla="*/ 53389006 w 337"/>
              <a:gd name="T47" fmla="*/ 33192502 h 725"/>
              <a:gd name="T48" fmla="*/ 54030462 w 337"/>
              <a:gd name="T49" fmla="*/ 36686302 h 725"/>
              <a:gd name="T50" fmla="*/ 54030462 w 337"/>
              <a:gd name="T51" fmla="*/ 38592409 h 725"/>
              <a:gd name="T52" fmla="*/ 54030462 w 337"/>
              <a:gd name="T53" fmla="*/ 108630234 h 725"/>
              <a:gd name="T54" fmla="*/ 53709734 w 337"/>
              <a:gd name="T55" fmla="*/ 109424080 h 725"/>
              <a:gd name="T56" fmla="*/ 52747951 w 337"/>
              <a:gd name="T57" fmla="*/ 110535943 h 725"/>
              <a:gd name="T58" fmla="*/ 51304863 w 337"/>
              <a:gd name="T59" fmla="*/ 111330187 h 725"/>
              <a:gd name="T60" fmla="*/ 49380896 w 337"/>
              <a:gd name="T61" fmla="*/ 112283042 h 725"/>
              <a:gd name="T62" fmla="*/ 46815874 w 337"/>
              <a:gd name="T63" fmla="*/ 112918278 h 725"/>
              <a:gd name="T64" fmla="*/ 44250451 w 337"/>
              <a:gd name="T65" fmla="*/ 113553514 h 725"/>
              <a:gd name="T66" fmla="*/ 40883409 w 337"/>
              <a:gd name="T67" fmla="*/ 114029742 h 725"/>
              <a:gd name="T68" fmla="*/ 37516767 w 337"/>
              <a:gd name="T69" fmla="*/ 114664979 h 725"/>
              <a:gd name="T70" fmla="*/ 33989561 w 337"/>
              <a:gd name="T71" fmla="*/ 114823987 h 725"/>
              <a:gd name="T72" fmla="*/ 30141627 w 337"/>
              <a:gd name="T73" fmla="*/ 114982597 h 725"/>
              <a:gd name="T74" fmla="*/ 26293693 w 337"/>
              <a:gd name="T75" fmla="*/ 115141605 h 725"/>
              <a:gd name="T76" fmla="*/ 22445753 w 337"/>
              <a:gd name="T77" fmla="*/ 114982597 h 725"/>
              <a:gd name="T78" fmla="*/ 18918547 w 337"/>
              <a:gd name="T79" fmla="*/ 114664979 h 725"/>
              <a:gd name="T80" fmla="*/ 15231178 w 337"/>
              <a:gd name="T81" fmla="*/ 114347360 h 725"/>
              <a:gd name="T82" fmla="*/ 11864132 w 337"/>
              <a:gd name="T83" fmla="*/ 113871132 h 725"/>
              <a:gd name="T84" fmla="*/ 8978382 w 337"/>
              <a:gd name="T85" fmla="*/ 113076888 h 725"/>
              <a:gd name="T86" fmla="*/ 6252794 w 337"/>
              <a:gd name="T87" fmla="*/ 112600660 h 725"/>
              <a:gd name="T88" fmla="*/ 4168663 w 337"/>
              <a:gd name="T89" fmla="*/ 111647806 h 725"/>
              <a:gd name="T90" fmla="*/ 2565423 w 337"/>
              <a:gd name="T91" fmla="*/ 111012569 h 725"/>
              <a:gd name="T92" fmla="*/ 1282512 w 337"/>
              <a:gd name="T93" fmla="*/ 110059316 h 725"/>
              <a:gd name="T94" fmla="*/ 480892 w 337"/>
              <a:gd name="T95" fmla="*/ 109106462 h 725"/>
              <a:gd name="T96" fmla="*/ 0 w 337"/>
              <a:gd name="T97" fmla="*/ 107677380 h 72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37"/>
              <a:gd name="T148" fmla="*/ 0 h 725"/>
              <a:gd name="T149" fmla="*/ 337 w 337"/>
              <a:gd name="T150" fmla="*/ 725 h 72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37" h="725">
                <a:moveTo>
                  <a:pt x="0" y="243"/>
                </a:moveTo>
                <a:lnTo>
                  <a:pt x="0" y="241"/>
                </a:lnTo>
                <a:lnTo>
                  <a:pt x="0" y="231"/>
                </a:lnTo>
                <a:lnTo>
                  <a:pt x="1" y="219"/>
                </a:lnTo>
                <a:lnTo>
                  <a:pt x="3" y="209"/>
                </a:lnTo>
                <a:lnTo>
                  <a:pt x="7" y="199"/>
                </a:lnTo>
                <a:lnTo>
                  <a:pt x="10" y="188"/>
                </a:lnTo>
                <a:lnTo>
                  <a:pt x="15" y="179"/>
                </a:lnTo>
                <a:lnTo>
                  <a:pt x="20" y="170"/>
                </a:lnTo>
                <a:lnTo>
                  <a:pt x="27" y="161"/>
                </a:lnTo>
                <a:lnTo>
                  <a:pt x="34" y="153"/>
                </a:lnTo>
                <a:lnTo>
                  <a:pt x="42" y="146"/>
                </a:lnTo>
                <a:lnTo>
                  <a:pt x="49" y="138"/>
                </a:lnTo>
                <a:lnTo>
                  <a:pt x="70" y="119"/>
                </a:lnTo>
                <a:lnTo>
                  <a:pt x="77" y="111"/>
                </a:lnTo>
                <a:lnTo>
                  <a:pt x="85" y="102"/>
                </a:lnTo>
                <a:lnTo>
                  <a:pt x="91" y="93"/>
                </a:lnTo>
                <a:lnTo>
                  <a:pt x="96" y="84"/>
                </a:lnTo>
                <a:lnTo>
                  <a:pt x="102" y="74"/>
                </a:lnTo>
                <a:lnTo>
                  <a:pt x="105" y="64"/>
                </a:lnTo>
                <a:lnTo>
                  <a:pt x="109" y="54"/>
                </a:lnTo>
                <a:lnTo>
                  <a:pt x="112" y="42"/>
                </a:lnTo>
                <a:lnTo>
                  <a:pt x="113" y="32"/>
                </a:lnTo>
                <a:lnTo>
                  <a:pt x="114" y="20"/>
                </a:lnTo>
                <a:lnTo>
                  <a:pt x="114" y="9"/>
                </a:lnTo>
                <a:lnTo>
                  <a:pt x="113" y="0"/>
                </a:lnTo>
                <a:lnTo>
                  <a:pt x="223" y="0"/>
                </a:lnTo>
                <a:lnTo>
                  <a:pt x="223" y="9"/>
                </a:lnTo>
                <a:lnTo>
                  <a:pt x="223" y="20"/>
                </a:lnTo>
                <a:lnTo>
                  <a:pt x="224" y="32"/>
                </a:lnTo>
                <a:lnTo>
                  <a:pt x="225" y="42"/>
                </a:lnTo>
                <a:lnTo>
                  <a:pt x="227" y="54"/>
                </a:lnTo>
                <a:lnTo>
                  <a:pt x="231" y="64"/>
                </a:lnTo>
                <a:lnTo>
                  <a:pt x="235" y="74"/>
                </a:lnTo>
                <a:lnTo>
                  <a:pt x="241" y="84"/>
                </a:lnTo>
                <a:lnTo>
                  <a:pt x="247" y="93"/>
                </a:lnTo>
                <a:lnTo>
                  <a:pt x="252" y="102"/>
                </a:lnTo>
                <a:lnTo>
                  <a:pt x="259" y="111"/>
                </a:lnTo>
                <a:lnTo>
                  <a:pt x="267" y="119"/>
                </a:lnTo>
                <a:lnTo>
                  <a:pt x="288" y="138"/>
                </a:lnTo>
                <a:lnTo>
                  <a:pt x="296" y="146"/>
                </a:lnTo>
                <a:lnTo>
                  <a:pt x="304" y="153"/>
                </a:lnTo>
                <a:lnTo>
                  <a:pt x="310" y="161"/>
                </a:lnTo>
                <a:lnTo>
                  <a:pt x="316" y="170"/>
                </a:lnTo>
                <a:lnTo>
                  <a:pt x="322" y="179"/>
                </a:lnTo>
                <a:lnTo>
                  <a:pt x="326" y="188"/>
                </a:lnTo>
                <a:lnTo>
                  <a:pt x="331" y="199"/>
                </a:lnTo>
                <a:lnTo>
                  <a:pt x="333" y="209"/>
                </a:lnTo>
                <a:lnTo>
                  <a:pt x="336" y="219"/>
                </a:lnTo>
                <a:lnTo>
                  <a:pt x="337" y="231"/>
                </a:lnTo>
                <a:lnTo>
                  <a:pt x="337" y="241"/>
                </a:lnTo>
                <a:lnTo>
                  <a:pt x="337" y="243"/>
                </a:lnTo>
                <a:lnTo>
                  <a:pt x="337" y="684"/>
                </a:lnTo>
                <a:lnTo>
                  <a:pt x="336" y="687"/>
                </a:lnTo>
                <a:lnTo>
                  <a:pt x="335" y="689"/>
                </a:lnTo>
                <a:lnTo>
                  <a:pt x="333" y="693"/>
                </a:lnTo>
                <a:lnTo>
                  <a:pt x="329" y="696"/>
                </a:lnTo>
                <a:lnTo>
                  <a:pt x="325" y="699"/>
                </a:lnTo>
                <a:lnTo>
                  <a:pt x="320" y="701"/>
                </a:lnTo>
                <a:lnTo>
                  <a:pt x="314" y="704"/>
                </a:lnTo>
                <a:lnTo>
                  <a:pt x="308" y="707"/>
                </a:lnTo>
                <a:lnTo>
                  <a:pt x="300" y="709"/>
                </a:lnTo>
                <a:lnTo>
                  <a:pt x="292" y="711"/>
                </a:lnTo>
                <a:lnTo>
                  <a:pt x="285" y="714"/>
                </a:lnTo>
                <a:lnTo>
                  <a:pt x="276" y="715"/>
                </a:lnTo>
                <a:lnTo>
                  <a:pt x="266" y="717"/>
                </a:lnTo>
                <a:lnTo>
                  <a:pt x="255" y="718"/>
                </a:lnTo>
                <a:lnTo>
                  <a:pt x="245" y="720"/>
                </a:lnTo>
                <a:lnTo>
                  <a:pt x="234" y="722"/>
                </a:lnTo>
                <a:lnTo>
                  <a:pt x="223" y="722"/>
                </a:lnTo>
                <a:lnTo>
                  <a:pt x="212" y="723"/>
                </a:lnTo>
                <a:lnTo>
                  <a:pt x="199" y="724"/>
                </a:lnTo>
                <a:lnTo>
                  <a:pt x="188" y="724"/>
                </a:lnTo>
                <a:lnTo>
                  <a:pt x="176" y="725"/>
                </a:lnTo>
                <a:lnTo>
                  <a:pt x="164" y="725"/>
                </a:lnTo>
                <a:lnTo>
                  <a:pt x="151" y="724"/>
                </a:lnTo>
                <a:lnTo>
                  <a:pt x="140" y="724"/>
                </a:lnTo>
                <a:lnTo>
                  <a:pt x="129" y="723"/>
                </a:lnTo>
                <a:lnTo>
                  <a:pt x="118" y="722"/>
                </a:lnTo>
                <a:lnTo>
                  <a:pt x="105" y="722"/>
                </a:lnTo>
                <a:lnTo>
                  <a:pt x="95" y="720"/>
                </a:lnTo>
                <a:lnTo>
                  <a:pt x="84" y="718"/>
                </a:lnTo>
                <a:lnTo>
                  <a:pt x="74" y="717"/>
                </a:lnTo>
                <a:lnTo>
                  <a:pt x="65" y="715"/>
                </a:lnTo>
                <a:lnTo>
                  <a:pt x="56" y="712"/>
                </a:lnTo>
                <a:lnTo>
                  <a:pt x="47" y="711"/>
                </a:lnTo>
                <a:lnTo>
                  <a:pt x="39" y="709"/>
                </a:lnTo>
                <a:lnTo>
                  <a:pt x="33" y="707"/>
                </a:lnTo>
                <a:lnTo>
                  <a:pt x="26" y="703"/>
                </a:lnTo>
                <a:lnTo>
                  <a:pt x="20" y="701"/>
                </a:lnTo>
                <a:lnTo>
                  <a:pt x="16" y="699"/>
                </a:lnTo>
                <a:lnTo>
                  <a:pt x="11" y="695"/>
                </a:lnTo>
                <a:lnTo>
                  <a:pt x="8" y="693"/>
                </a:lnTo>
                <a:lnTo>
                  <a:pt x="6" y="689"/>
                </a:lnTo>
                <a:lnTo>
                  <a:pt x="3" y="687"/>
                </a:lnTo>
                <a:lnTo>
                  <a:pt x="3" y="684"/>
                </a:lnTo>
                <a:lnTo>
                  <a:pt x="0" y="678"/>
                </a:lnTo>
                <a:lnTo>
                  <a:pt x="0" y="243"/>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6" name="Freeform 227"/>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7" name="Freeform 228"/>
          <p:cNvSpPr>
            <a:spLocks/>
          </p:cNvSpPr>
          <p:nvPr/>
        </p:nvSpPr>
        <p:spPr bwMode="auto">
          <a:xfrm>
            <a:off x="4663786" y="4217411"/>
            <a:ext cx="58738" cy="28575"/>
          </a:xfrm>
          <a:custGeom>
            <a:avLst/>
            <a:gdLst>
              <a:gd name="T0" fmla="*/ 24469164 w 141"/>
              <a:gd name="T1" fmla="*/ 11034196 h 74"/>
              <a:gd name="T2" fmla="*/ 24469164 w 141"/>
              <a:gd name="T3" fmla="*/ 3280333 h 74"/>
              <a:gd name="T4" fmla="*/ 24469164 w 141"/>
              <a:gd name="T5" fmla="*/ 2535066 h 74"/>
              <a:gd name="T6" fmla="*/ 24469164 w 141"/>
              <a:gd name="T7" fmla="*/ 1938466 h 74"/>
              <a:gd name="T8" fmla="*/ 23948437 w 141"/>
              <a:gd name="T9" fmla="*/ 1341866 h 74"/>
              <a:gd name="T10" fmla="*/ 23428127 w 141"/>
              <a:gd name="T11" fmla="*/ 894706 h 74"/>
              <a:gd name="T12" fmla="*/ 23080698 w 141"/>
              <a:gd name="T13" fmla="*/ 596600 h 74"/>
              <a:gd name="T14" fmla="*/ 22386673 w 141"/>
              <a:gd name="T15" fmla="*/ 149053 h 74"/>
              <a:gd name="T16" fmla="*/ 21692649 w 141"/>
              <a:gd name="T17" fmla="*/ 0 h 74"/>
              <a:gd name="T18" fmla="*/ 21171922 w 141"/>
              <a:gd name="T19" fmla="*/ 0 h 74"/>
              <a:gd name="T20" fmla="*/ 20998208 w 141"/>
              <a:gd name="T21" fmla="*/ 0 h 74"/>
              <a:gd name="T22" fmla="*/ 3644256 w 141"/>
              <a:gd name="T23" fmla="*/ 0 h 74"/>
              <a:gd name="T24" fmla="*/ 2950230 w 141"/>
              <a:gd name="T25" fmla="*/ 0 h 74"/>
              <a:gd name="T26" fmla="*/ 2256206 w 141"/>
              <a:gd name="T27" fmla="*/ 149053 h 74"/>
              <a:gd name="T28" fmla="*/ 1735479 w 141"/>
              <a:gd name="T29" fmla="*/ 447160 h 74"/>
              <a:gd name="T30" fmla="*/ 1041037 w 141"/>
              <a:gd name="T31" fmla="*/ 894706 h 74"/>
              <a:gd name="T32" fmla="*/ 520727 w 141"/>
              <a:gd name="T33" fmla="*/ 1341866 h 74"/>
              <a:gd name="T34" fmla="*/ 347012 w 141"/>
              <a:gd name="T35" fmla="*/ 1938466 h 74"/>
              <a:gd name="T36" fmla="*/ 173714 w 141"/>
              <a:gd name="T37" fmla="*/ 2385626 h 74"/>
              <a:gd name="T38" fmla="*/ 0 w 141"/>
              <a:gd name="T39" fmla="*/ 3131279 h 74"/>
              <a:gd name="T40" fmla="*/ 0 w 141"/>
              <a:gd name="T41" fmla="*/ 3280333 h 74"/>
              <a:gd name="T42" fmla="*/ 0 w 141"/>
              <a:gd name="T43" fmla="*/ 11034196 h 74"/>
              <a:gd name="T44" fmla="*/ 24469164 w 141"/>
              <a:gd name="T45" fmla="*/ 11034196 h 7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41"/>
              <a:gd name="T70" fmla="*/ 0 h 74"/>
              <a:gd name="T71" fmla="*/ 141 w 141"/>
              <a:gd name="T72" fmla="*/ 74 h 7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41" h="74">
                <a:moveTo>
                  <a:pt x="141" y="74"/>
                </a:moveTo>
                <a:lnTo>
                  <a:pt x="141" y="22"/>
                </a:lnTo>
                <a:lnTo>
                  <a:pt x="141" y="17"/>
                </a:lnTo>
                <a:lnTo>
                  <a:pt x="141" y="13"/>
                </a:lnTo>
                <a:lnTo>
                  <a:pt x="138" y="9"/>
                </a:lnTo>
                <a:lnTo>
                  <a:pt x="135" y="6"/>
                </a:lnTo>
                <a:lnTo>
                  <a:pt x="133" y="4"/>
                </a:lnTo>
                <a:lnTo>
                  <a:pt x="129" y="1"/>
                </a:lnTo>
                <a:lnTo>
                  <a:pt x="125" y="0"/>
                </a:lnTo>
                <a:lnTo>
                  <a:pt x="122" y="0"/>
                </a:lnTo>
                <a:lnTo>
                  <a:pt x="121" y="0"/>
                </a:lnTo>
                <a:lnTo>
                  <a:pt x="21" y="0"/>
                </a:lnTo>
                <a:lnTo>
                  <a:pt x="17" y="0"/>
                </a:lnTo>
                <a:lnTo>
                  <a:pt x="13" y="1"/>
                </a:lnTo>
                <a:lnTo>
                  <a:pt x="10" y="3"/>
                </a:lnTo>
                <a:lnTo>
                  <a:pt x="6" y="6"/>
                </a:lnTo>
                <a:lnTo>
                  <a:pt x="3" y="9"/>
                </a:lnTo>
                <a:lnTo>
                  <a:pt x="2" y="13"/>
                </a:lnTo>
                <a:lnTo>
                  <a:pt x="1" y="16"/>
                </a:lnTo>
                <a:lnTo>
                  <a:pt x="0" y="21"/>
                </a:lnTo>
                <a:lnTo>
                  <a:pt x="0" y="22"/>
                </a:lnTo>
                <a:lnTo>
                  <a:pt x="0" y="74"/>
                </a:lnTo>
                <a:lnTo>
                  <a:pt x="141" y="74"/>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08" name="Freeform 229"/>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close/>
              </a:path>
            </a:pathLst>
          </a:custGeom>
          <a:solidFill>
            <a:srgbClr val="F8F8F8"/>
          </a:solidFill>
          <a:ln w="9525">
            <a:noFill/>
            <a:round/>
            <a:headEnd/>
            <a:tailEnd/>
          </a:ln>
        </p:spPr>
        <p:txBody>
          <a:bodyPr wrap="none" lIns="39289" tIns="19299" rIns="39289" bIns="19299">
            <a:spAutoFit/>
          </a:bodyPr>
          <a:lstStyle/>
          <a:p>
            <a:endParaRPr lang="en-US"/>
          </a:p>
        </p:txBody>
      </p:sp>
      <p:sp>
        <p:nvSpPr>
          <p:cNvPr id="11409" name="Freeform 230"/>
          <p:cNvSpPr>
            <a:spLocks/>
          </p:cNvSpPr>
          <p:nvPr/>
        </p:nvSpPr>
        <p:spPr bwMode="auto">
          <a:xfrm>
            <a:off x="4625686" y="4344411"/>
            <a:ext cx="136525" cy="158750"/>
          </a:xfrm>
          <a:custGeom>
            <a:avLst/>
            <a:gdLst>
              <a:gd name="T0" fmla="*/ 55308835 w 337"/>
              <a:gd name="T1" fmla="*/ 57434002 h 398"/>
              <a:gd name="T2" fmla="*/ 54980689 w 337"/>
              <a:gd name="T3" fmla="*/ 58388496 h 398"/>
              <a:gd name="T4" fmla="*/ 53831773 w 337"/>
              <a:gd name="T5" fmla="*/ 59025092 h 398"/>
              <a:gd name="T6" fmla="*/ 52190625 w 337"/>
              <a:gd name="T7" fmla="*/ 59979586 h 398"/>
              <a:gd name="T8" fmla="*/ 50220939 w 337"/>
              <a:gd name="T9" fmla="*/ 60774931 h 398"/>
              <a:gd name="T10" fmla="*/ 47594960 w 337"/>
              <a:gd name="T11" fmla="*/ 61411526 h 398"/>
              <a:gd name="T12" fmla="*/ 44640836 w 337"/>
              <a:gd name="T13" fmla="*/ 62047723 h 398"/>
              <a:gd name="T14" fmla="*/ 41358565 w 337"/>
              <a:gd name="T15" fmla="*/ 62366020 h 398"/>
              <a:gd name="T16" fmla="*/ 37747744 w 337"/>
              <a:gd name="T17" fmla="*/ 62843068 h 398"/>
              <a:gd name="T18" fmla="*/ 33973254 w 337"/>
              <a:gd name="T19" fmla="*/ 63161365 h 398"/>
              <a:gd name="T20" fmla="*/ 30198359 w 337"/>
              <a:gd name="T21" fmla="*/ 63320514 h 398"/>
              <a:gd name="T22" fmla="*/ 26095312 w 337"/>
              <a:gd name="T23" fmla="*/ 63320514 h 398"/>
              <a:gd name="T24" fmla="*/ 22320418 w 337"/>
              <a:gd name="T25" fmla="*/ 63161365 h 398"/>
              <a:gd name="T26" fmla="*/ 18381450 w 337"/>
              <a:gd name="T27" fmla="*/ 62843068 h 398"/>
              <a:gd name="T28" fmla="*/ 14935107 w 337"/>
              <a:gd name="T29" fmla="*/ 62525169 h 398"/>
              <a:gd name="T30" fmla="*/ 11488355 w 337"/>
              <a:gd name="T31" fmla="*/ 62047723 h 398"/>
              <a:gd name="T32" fmla="*/ 8534230 w 337"/>
              <a:gd name="T33" fmla="*/ 61411526 h 398"/>
              <a:gd name="T34" fmla="*/ 5908250 w 337"/>
              <a:gd name="T35" fmla="*/ 60934080 h 398"/>
              <a:gd name="T36" fmla="*/ 3774896 w 337"/>
              <a:gd name="T37" fmla="*/ 60138734 h 398"/>
              <a:gd name="T38" fmla="*/ 1805209 w 337"/>
              <a:gd name="T39" fmla="*/ 59183842 h 398"/>
              <a:gd name="T40" fmla="*/ 820770 w 337"/>
              <a:gd name="T41" fmla="*/ 58547645 h 398"/>
              <a:gd name="T42" fmla="*/ 0 w 337"/>
              <a:gd name="T43" fmla="*/ 57593151 h 398"/>
              <a:gd name="T44" fmla="*/ 0 w 337"/>
              <a:gd name="T45" fmla="*/ 0 h 398"/>
              <a:gd name="T46" fmla="*/ 328146 w 337"/>
              <a:gd name="T47" fmla="*/ 477447 h 398"/>
              <a:gd name="T48" fmla="*/ 1312990 w 337"/>
              <a:gd name="T49" fmla="*/ 1113643 h 398"/>
              <a:gd name="T50" fmla="*/ 2790052 w 337"/>
              <a:gd name="T51" fmla="*/ 1591090 h 398"/>
              <a:gd name="T52" fmla="*/ 4595261 w 337"/>
              <a:gd name="T53" fmla="*/ 2068138 h 398"/>
              <a:gd name="T54" fmla="*/ 7221241 w 337"/>
              <a:gd name="T55" fmla="*/ 2545584 h 398"/>
              <a:gd name="T56" fmla="*/ 10011293 w 337"/>
              <a:gd name="T57" fmla="*/ 2863882 h 398"/>
              <a:gd name="T58" fmla="*/ 13129490 w 337"/>
              <a:gd name="T59" fmla="*/ 3340930 h 398"/>
              <a:gd name="T60" fmla="*/ 16576242 w 337"/>
              <a:gd name="T61" fmla="*/ 3659228 h 398"/>
              <a:gd name="T62" fmla="*/ 20515210 w 337"/>
              <a:gd name="T63" fmla="*/ 3659228 h 398"/>
              <a:gd name="T64" fmla="*/ 24125626 w 337"/>
              <a:gd name="T65" fmla="*/ 3818377 h 398"/>
              <a:gd name="T66" fmla="*/ 28228673 w 337"/>
              <a:gd name="T67" fmla="*/ 3818377 h 398"/>
              <a:gd name="T68" fmla="*/ 32003568 w 337"/>
              <a:gd name="T69" fmla="*/ 3818377 h 398"/>
              <a:gd name="T70" fmla="*/ 35942535 w 337"/>
              <a:gd name="T71" fmla="*/ 3659228 h 398"/>
              <a:gd name="T72" fmla="*/ 39553357 w 337"/>
              <a:gd name="T73" fmla="*/ 3500079 h 398"/>
              <a:gd name="T74" fmla="*/ 42999700 w 337"/>
              <a:gd name="T75" fmla="*/ 3340930 h 398"/>
              <a:gd name="T76" fmla="*/ 46117898 w 337"/>
              <a:gd name="T77" fmla="*/ 2863882 h 398"/>
              <a:gd name="T78" fmla="*/ 48907949 w 337"/>
              <a:gd name="T79" fmla="*/ 2545584 h 398"/>
              <a:gd name="T80" fmla="*/ 51205782 w 337"/>
              <a:gd name="T81" fmla="*/ 2068138 h 398"/>
              <a:gd name="T82" fmla="*/ 53175076 w 337"/>
              <a:gd name="T83" fmla="*/ 1431941 h 398"/>
              <a:gd name="T84" fmla="*/ 54488065 w 337"/>
              <a:gd name="T85" fmla="*/ 954494 h 398"/>
              <a:gd name="T86" fmla="*/ 55308835 w 337"/>
              <a:gd name="T87" fmla="*/ 318298 h 398"/>
              <a:gd name="T88" fmla="*/ 55308835 w 337"/>
              <a:gd name="T89" fmla="*/ 0 h 3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7"/>
              <a:gd name="T136" fmla="*/ 0 h 398"/>
              <a:gd name="T137" fmla="*/ 337 w 337"/>
              <a:gd name="T138" fmla="*/ 398 h 3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7" h="398">
                <a:moveTo>
                  <a:pt x="337" y="360"/>
                </a:moveTo>
                <a:lnTo>
                  <a:pt x="337" y="361"/>
                </a:lnTo>
                <a:lnTo>
                  <a:pt x="337" y="363"/>
                </a:lnTo>
                <a:lnTo>
                  <a:pt x="335" y="367"/>
                </a:lnTo>
                <a:lnTo>
                  <a:pt x="332" y="369"/>
                </a:lnTo>
                <a:lnTo>
                  <a:pt x="328" y="371"/>
                </a:lnTo>
                <a:lnTo>
                  <a:pt x="324" y="375"/>
                </a:lnTo>
                <a:lnTo>
                  <a:pt x="318" y="377"/>
                </a:lnTo>
                <a:lnTo>
                  <a:pt x="312" y="379"/>
                </a:lnTo>
                <a:lnTo>
                  <a:pt x="306" y="382"/>
                </a:lnTo>
                <a:lnTo>
                  <a:pt x="298" y="384"/>
                </a:lnTo>
                <a:lnTo>
                  <a:pt x="290" y="386"/>
                </a:lnTo>
                <a:lnTo>
                  <a:pt x="281" y="387"/>
                </a:lnTo>
                <a:lnTo>
                  <a:pt x="272" y="390"/>
                </a:lnTo>
                <a:lnTo>
                  <a:pt x="262" y="391"/>
                </a:lnTo>
                <a:lnTo>
                  <a:pt x="252" y="392"/>
                </a:lnTo>
                <a:lnTo>
                  <a:pt x="241" y="394"/>
                </a:lnTo>
                <a:lnTo>
                  <a:pt x="230" y="395"/>
                </a:lnTo>
                <a:lnTo>
                  <a:pt x="219" y="395"/>
                </a:lnTo>
                <a:lnTo>
                  <a:pt x="207" y="397"/>
                </a:lnTo>
                <a:lnTo>
                  <a:pt x="195" y="397"/>
                </a:lnTo>
                <a:lnTo>
                  <a:pt x="184" y="398"/>
                </a:lnTo>
                <a:lnTo>
                  <a:pt x="172" y="398"/>
                </a:lnTo>
                <a:lnTo>
                  <a:pt x="159" y="398"/>
                </a:lnTo>
                <a:lnTo>
                  <a:pt x="147" y="397"/>
                </a:lnTo>
                <a:lnTo>
                  <a:pt x="136" y="397"/>
                </a:lnTo>
                <a:lnTo>
                  <a:pt x="125" y="397"/>
                </a:lnTo>
                <a:lnTo>
                  <a:pt x="112" y="395"/>
                </a:lnTo>
                <a:lnTo>
                  <a:pt x="101" y="394"/>
                </a:lnTo>
                <a:lnTo>
                  <a:pt x="91" y="393"/>
                </a:lnTo>
                <a:lnTo>
                  <a:pt x="80" y="392"/>
                </a:lnTo>
                <a:lnTo>
                  <a:pt x="70" y="390"/>
                </a:lnTo>
                <a:lnTo>
                  <a:pt x="61" y="389"/>
                </a:lnTo>
                <a:lnTo>
                  <a:pt x="52" y="386"/>
                </a:lnTo>
                <a:lnTo>
                  <a:pt x="44" y="385"/>
                </a:lnTo>
                <a:lnTo>
                  <a:pt x="36" y="383"/>
                </a:lnTo>
                <a:lnTo>
                  <a:pt x="28" y="380"/>
                </a:lnTo>
                <a:lnTo>
                  <a:pt x="23" y="378"/>
                </a:lnTo>
                <a:lnTo>
                  <a:pt x="17" y="376"/>
                </a:lnTo>
                <a:lnTo>
                  <a:pt x="11" y="372"/>
                </a:lnTo>
                <a:lnTo>
                  <a:pt x="8" y="370"/>
                </a:lnTo>
                <a:lnTo>
                  <a:pt x="5" y="368"/>
                </a:lnTo>
                <a:lnTo>
                  <a:pt x="2" y="364"/>
                </a:lnTo>
                <a:lnTo>
                  <a:pt x="0" y="362"/>
                </a:lnTo>
                <a:lnTo>
                  <a:pt x="0" y="360"/>
                </a:lnTo>
                <a:lnTo>
                  <a:pt x="0" y="0"/>
                </a:lnTo>
                <a:lnTo>
                  <a:pt x="0" y="1"/>
                </a:lnTo>
                <a:lnTo>
                  <a:pt x="2" y="3"/>
                </a:lnTo>
                <a:lnTo>
                  <a:pt x="5" y="5"/>
                </a:lnTo>
                <a:lnTo>
                  <a:pt x="8" y="7"/>
                </a:lnTo>
                <a:lnTo>
                  <a:pt x="11" y="8"/>
                </a:lnTo>
                <a:lnTo>
                  <a:pt x="17" y="10"/>
                </a:lnTo>
                <a:lnTo>
                  <a:pt x="23" y="12"/>
                </a:lnTo>
                <a:lnTo>
                  <a:pt x="28" y="13"/>
                </a:lnTo>
                <a:lnTo>
                  <a:pt x="36" y="15"/>
                </a:lnTo>
                <a:lnTo>
                  <a:pt x="44" y="16"/>
                </a:lnTo>
                <a:lnTo>
                  <a:pt x="52" y="17"/>
                </a:lnTo>
                <a:lnTo>
                  <a:pt x="61" y="18"/>
                </a:lnTo>
                <a:lnTo>
                  <a:pt x="70" y="20"/>
                </a:lnTo>
                <a:lnTo>
                  <a:pt x="80" y="21"/>
                </a:lnTo>
                <a:lnTo>
                  <a:pt x="91" y="22"/>
                </a:lnTo>
                <a:lnTo>
                  <a:pt x="101" y="23"/>
                </a:lnTo>
                <a:lnTo>
                  <a:pt x="112" y="23"/>
                </a:lnTo>
                <a:lnTo>
                  <a:pt x="125" y="23"/>
                </a:lnTo>
                <a:lnTo>
                  <a:pt x="136" y="24"/>
                </a:lnTo>
                <a:lnTo>
                  <a:pt x="147" y="24"/>
                </a:lnTo>
                <a:lnTo>
                  <a:pt x="159" y="24"/>
                </a:lnTo>
                <a:lnTo>
                  <a:pt x="172" y="24"/>
                </a:lnTo>
                <a:lnTo>
                  <a:pt x="184" y="24"/>
                </a:lnTo>
                <a:lnTo>
                  <a:pt x="195" y="24"/>
                </a:lnTo>
                <a:lnTo>
                  <a:pt x="207" y="24"/>
                </a:lnTo>
                <a:lnTo>
                  <a:pt x="219" y="23"/>
                </a:lnTo>
                <a:lnTo>
                  <a:pt x="230" y="23"/>
                </a:lnTo>
                <a:lnTo>
                  <a:pt x="241" y="22"/>
                </a:lnTo>
                <a:lnTo>
                  <a:pt x="252" y="22"/>
                </a:lnTo>
                <a:lnTo>
                  <a:pt x="262" y="21"/>
                </a:lnTo>
                <a:lnTo>
                  <a:pt x="272" y="20"/>
                </a:lnTo>
                <a:lnTo>
                  <a:pt x="281" y="18"/>
                </a:lnTo>
                <a:lnTo>
                  <a:pt x="290" y="17"/>
                </a:lnTo>
                <a:lnTo>
                  <a:pt x="298" y="16"/>
                </a:lnTo>
                <a:lnTo>
                  <a:pt x="306" y="14"/>
                </a:lnTo>
                <a:lnTo>
                  <a:pt x="312" y="13"/>
                </a:lnTo>
                <a:lnTo>
                  <a:pt x="318" y="12"/>
                </a:lnTo>
                <a:lnTo>
                  <a:pt x="324" y="9"/>
                </a:lnTo>
                <a:lnTo>
                  <a:pt x="328" y="8"/>
                </a:lnTo>
                <a:lnTo>
                  <a:pt x="332" y="6"/>
                </a:lnTo>
                <a:lnTo>
                  <a:pt x="335" y="5"/>
                </a:lnTo>
                <a:lnTo>
                  <a:pt x="337" y="2"/>
                </a:lnTo>
                <a:lnTo>
                  <a:pt x="337" y="1"/>
                </a:lnTo>
                <a:lnTo>
                  <a:pt x="337" y="0"/>
                </a:lnTo>
                <a:lnTo>
                  <a:pt x="337" y="360"/>
                </a:lnTo>
              </a:path>
            </a:pathLst>
          </a:custGeom>
          <a:solidFill>
            <a:srgbClr val="F8F8F8"/>
          </a:solidFill>
          <a:ln w="0">
            <a:solidFill>
              <a:srgbClr val="000000"/>
            </a:solidFill>
            <a:round/>
            <a:headEnd/>
            <a:tailEnd/>
          </a:ln>
        </p:spPr>
        <p:txBody>
          <a:bodyPr wrap="none" lIns="39289" tIns="19299" rIns="39289" bIns="19299">
            <a:spAutoFit/>
          </a:bodyPr>
          <a:lstStyle/>
          <a:p>
            <a:endParaRPr lang="en-US"/>
          </a:p>
        </p:txBody>
      </p:sp>
      <p:sp>
        <p:nvSpPr>
          <p:cNvPr id="11410" name="Rectangle 231"/>
          <p:cNvSpPr>
            <a:spLocks noChangeArrowheads="1"/>
          </p:cNvSpPr>
          <p:nvPr/>
        </p:nvSpPr>
        <p:spPr bwMode="auto">
          <a:xfrm>
            <a:off x="4030374" y="4538086"/>
            <a:ext cx="1054100" cy="296862"/>
          </a:xfrm>
          <a:prstGeom prst="rect">
            <a:avLst/>
          </a:prstGeom>
          <a:noFill/>
          <a:ln w="12700">
            <a:noFill/>
            <a:miter lim="800000"/>
            <a:headEnd/>
            <a:tailEnd/>
          </a:ln>
        </p:spPr>
        <p:txBody>
          <a:bodyPr lIns="39289" tIns="19299" rIns="39289" bIns="19299">
            <a:spAutoFit/>
          </a:bodyPr>
          <a:lstStyle/>
          <a:p>
            <a:pPr defTabSz="865188" eaLnBrk="0" hangingPunct="0"/>
            <a:r>
              <a:rPr lang="en-US" sz="1700">
                <a:latin typeface="Arial" charset="0"/>
              </a:rPr>
              <a:t>End Items</a:t>
            </a:r>
          </a:p>
        </p:txBody>
      </p:sp>
      <p:sp>
        <p:nvSpPr>
          <p:cNvPr id="11411" name="Rectangle 232"/>
          <p:cNvSpPr>
            <a:spLocks noChangeArrowheads="1"/>
          </p:cNvSpPr>
          <p:nvPr/>
        </p:nvSpPr>
        <p:spPr bwMode="auto">
          <a:xfrm>
            <a:off x="6765636" y="4238048"/>
            <a:ext cx="1112838" cy="555625"/>
          </a:xfrm>
          <a:prstGeom prst="rect">
            <a:avLst/>
          </a:prstGeom>
          <a:noFill/>
          <a:ln w="12700">
            <a:noFill/>
            <a:miter lim="800000"/>
            <a:headEnd/>
            <a:tailEnd/>
          </a:ln>
        </p:spPr>
        <p:txBody>
          <a:bodyPr wrap="none" lIns="39289" tIns="19299" rIns="39289" bIns="19299">
            <a:spAutoFit/>
          </a:bodyPr>
          <a:lstStyle/>
          <a:p>
            <a:pPr defTabSz="865188" eaLnBrk="0" hangingPunct="0"/>
            <a:r>
              <a:rPr lang="en-US" sz="1700">
                <a:latin typeface="Arial" charset="0"/>
              </a:rPr>
              <a:t>Units vs</a:t>
            </a:r>
          </a:p>
          <a:p>
            <a:pPr defTabSz="865188" eaLnBrk="0" hangingPunct="0"/>
            <a:r>
              <a:rPr lang="en-US" sz="1700">
                <a:latin typeface="Arial" charset="0"/>
              </a:rPr>
              <a:t>Resources</a:t>
            </a:r>
          </a:p>
        </p:txBody>
      </p:sp>
      <p:sp>
        <p:nvSpPr>
          <p:cNvPr id="11412" name="Rectangle 98"/>
          <p:cNvSpPr>
            <a:spLocks noChangeArrowheads="1"/>
          </p:cNvSpPr>
          <p:nvPr/>
        </p:nvSpPr>
        <p:spPr bwMode="auto">
          <a:xfrm>
            <a:off x="3476336" y="2102861"/>
            <a:ext cx="2160588" cy="555625"/>
          </a:xfrm>
          <a:prstGeom prst="rect">
            <a:avLst/>
          </a:prstGeom>
          <a:noFill/>
          <a:ln w="12700">
            <a:noFill/>
            <a:miter lim="800000"/>
            <a:headEnd/>
            <a:tailEnd/>
          </a:ln>
        </p:spPr>
        <p:txBody>
          <a:bodyPr wrap="none" lIns="39289" tIns="19299" rIns="39289" bIns="19299">
            <a:spAutoFit/>
          </a:bodyPr>
          <a:lstStyle/>
          <a:p>
            <a:pPr defTabSz="865188" eaLnBrk="0" hangingPunct="0"/>
            <a:endParaRPr lang="en-US" sz="1700">
              <a:latin typeface="Arial" charset="0"/>
            </a:endParaRPr>
          </a:p>
          <a:p>
            <a:pPr defTabSz="865188" eaLnBrk="0" hangingPunct="0"/>
            <a:r>
              <a:rPr lang="en-US" sz="1700">
                <a:latin typeface="Arial" charset="0"/>
              </a:rPr>
              <a:t>Sales and Profitability</a:t>
            </a:r>
          </a:p>
        </p:txBody>
      </p:sp>
      <p:sp>
        <p:nvSpPr>
          <p:cNvPr id="11413" name="Freeform 235"/>
          <p:cNvSpPr>
            <a:spLocks/>
          </p:cNvSpPr>
          <p:nvPr/>
        </p:nvSpPr>
        <p:spPr bwMode="auto">
          <a:xfrm>
            <a:off x="433993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4" name="Freeform 236"/>
          <p:cNvSpPr>
            <a:spLocks/>
          </p:cNvSpPr>
          <p:nvPr/>
        </p:nvSpPr>
        <p:spPr bwMode="auto">
          <a:xfrm>
            <a:off x="433993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5" name="Freeform 237"/>
          <p:cNvSpPr>
            <a:spLocks/>
          </p:cNvSpPr>
          <p:nvPr/>
        </p:nvSpPr>
        <p:spPr bwMode="auto">
          <a:xfrm>
            <a:off x="440026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6" name="Freeform 238"/>
          <p:cNvSpPr>
            <a:spLocks/>
          </p:cNvSpPr>
          <p:nvPr/>
        </p:nvSpPr>
        <p:spPr bwMode="auto">
          <a:xfrm>
            <a:off x="436851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17" name="Freeform 240"/>
          <p:cNvSpPr>
            <a:spLocks/>
          </p:cNvSpPr>
          <p:nvPr/>
        </p:nvSpPr>
        <p:spPr bwMode="auto">
          <a:xfrm>
            <a:off x="4485986"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18" name="Freeform 241"/>
          <p:cNvSpPr>
            <a:spLocks/>
          </p:cNvSpPr>
          <p:nvPr/>
        </p:nvSpPr>
        <p:spPr bwMode="auto">
          <a:xfrm>
            <a:off x="4485986"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19" name="Freeform 242"/>
          <p:cNvSpPr>
            <a:spLocks/>
          </p:cNvSpPr>
          <p:nvPr/>
        </p:nvSpPr>
        <p:spPr bwMode="auto">
          <a:xfrm>
            <a:off x="4546311"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0" name="Freeform 243"/>
          <p:cNvSpPr>
            <a:spLocks/>
          </p:cNvSpPr>
          <p:nvPr/>
        </p:nvSpPr>
        <p:spPr bwMode="auto">
          <a:xfrm>
            <a:off x="4514561"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
        <p:nvSpPr>
          <p:cNvPr id="11421" name="Freeform 245"/>
          <p:cNvSpPr>
            <a:spLocks/>
          </p:cNvSpPr>
          <p:nvPr/>
        </p:nvSpPr>
        <p:spPr bwMode="auto">
          <a:xfrm>
            <a:off x="4630449" y="2071111"/>
            <a:ext cx="152400" cy="219075"/>
          </a:xfrm>
          <a:custGeom>
            <a:avLst/>
            <a:gdLst>
              <a:gd name="T0" fmla="*/ 8920857 w 405"/>
              <a:gd name="T1" fmla="*/ 58001414 h 586"/>
              <a:gd name="T2" fmla="*/ 11469511 w 405"/>
              <a:gd name="T3" fmla="*/ 65827921 h 586"/>
              <a:gd name="T4" fmla="*/ 16567198 w 405"/>
              <a:gd name="T5" fmla="*/ 70579903 h 586"/>
              <a:gd name="T6" fmla="*/ 22939021 w 405"/>
              <a:gd name="T7" fmla="*/ 72816261 h 586"/>
              <a:gd name="T8" fmla="*/ 29594201 w 405"/>
              <a:gd name="T9" fmla="*/ 72256985 h 586"/>
              <a:gd name="T10" fmla="*/ 35683050 w 405"/>
              <a:gd name="T11" fmla="*/ 69461723 h 586"/>
              <a:gd name="T12" fmla="*/ 39931058 w 405"/>
              <a:gd name="T13" fmla="*/ 64430477 h 586"/>
              <a:gd name="T14" fmla="*/ 41063709 w 405"/>
              <a:gd name="T15" fmla="*/ 57442511 h 586"/>
              <a:gd name="T16" fmla="*/ 39364355 w 405"/>
              <a:gd name="T17" fmla="*/ 51013448 h 586"/>
              <a:gd name="T18" fmla="*/ 35966025 w 405"/>
              <a:gd name="T19" fmla="*/ 47379634 h 586"/>
              <a:gd name="T20" fmla="*/ 31010204 w 405"/>
              <a:gd name="T21" fmla="*/ 43885277 h 586"/>
              <a:gd name="T22" fmla="*/ 25487681 w 405"/>
              <a:gd name="T23" fmla="*/ 40531113 h 586"/>
              <a:gd name="T24" fmla="*/ 20107016 w 405"/>
              <a:gd name="T25" fmla="*/ 36617672 h 586"/>
              <a:gd name="T26" fmla="*/ 15717521 w 405"/>
              <a:gd name="T27" fmla="*/ 31865691 h 586"/>
              <a:gd name="T28" fmla="*/ 12885516 w 405"/>
              <a:gd name="T29" fmla="*/ 25716266 h 586"/>
              <a:gd name="T30" fmla="*/ 12460678 w 405"/>
              <a:gd name="T31" fmla="*/ 17889753 h 586"/>
              <a:gd name="T32" fmla="*/ 14018168 w 405"/>
              <a:gd name="T33" fmla="*/ 11320867 h 586"/>
              <a:gd name="T34" fmla="*/ 16142360 w 405"/>
              <a:gd name="T35" fmla="*/ 7687065 h 586"/>
              <a:gd name="T36" fmla="*/ 18832501 w 405"/>
              <a:gd name="T37" fmla="*/ 4751983 h 586"/>
              <a:gd name="T38" fmla="*/ 22089344 w 405"/>
              <a:gd name="T39" fmla="*/ 2515624 h 586"/>
              <a:gd name="T40" fmla="*/ 25771032 w 405"/>
              <a:gd name="T41" fmla="*/ 978360 h 586"/>
              <a:gd name="T42" fmla="*/ 29877552 w 405"/>
              <a:gd name="T43" fmla="*/ 139819 h 586"/>
              <a:gd name="T44" fmla="*/ 34125184 w 405"/>
              <a:gd name="T45" fmla="*/ 0 h 586"/>
              <a:gd name="T46" fmla="*/ 38515055 w 405"/>
              <a:gd name="T47" fmla="*/ 558903 h 586"/>
              <a:gd name="T48" fmla="*/ 45028366 w 405"/>
              <a:gd name="T49" fmla="*/ 2795262 h 586"/>
              <a:gd name="T50" fmla="*/ 52249877 w 405"/>
              <a:gd name="T51" fmla="*/ 8665425 h 586"/>
              <a:gd name="T52" fmla="*/ 56356398 w 405"/>
              <a:gd name="T53" fmla="*/ 16352116 h 586"/>
              <a:gd name="T54" fmla="*/ 57347562 w 405"/>
              <a:gd name="T55" fmla="*/ 24178997 h 586"/>
              <a:gd name="T56" fmla="*/ 48851535 w 405"/>
              <a:gd name="T57" fmla="*/ 25297182 h 586"/>
              <a:gd name="T58" fmla="*/ 48143722 w 405"/>
              <a:gd name="T59" fmla="*/ 18169017 h 586"/>
              <a:gd name="T60" fmla="*/ 45453204 w 405"/>
              <a:gd name="T61" fmla="*/ 12578495 h 586"/>
              <a:gd name="T62" fmla="*/ 41630035 w 405"/>
              <a:gd name="T63" fmla="*/ 8804870 h 586"/>
              <a:gd name="T64" fmla="*/ 36957189 w 405"/>
              <a:gd name="T65" fmla="*/ 6987969 h 586"/>
              <a:gd name="T66" fmla="*/ 32142855 w 405"/>
              <a:gd name="T67" fmla="*/ 6708705 h 586"/>
              <a:gd name="T68" fmla="*/ 27611873 w 405"/>
              <a:gd name="T69" fmla="*/ 7966329 h 586"/>
              <a:gd name="T70" fmla="*/ 23788698 w 405"/>
              <a:gd name="T71" fmla="*/ 10901410 h 586"/>
              <a:gd name="T72" fmla="*/ 21098180 w 405"/>
              <a:gd name="T73" fmla="*/ 15373756 h 586"/>
              <a:gd name="T74" fmla="*/ 20248503 w 405"/>
              <a:gd name="T75" fmla="*/ 22781179 h 586"/>
              <a:gd name="T76" fmla="*/ 22797534 w 405"/>
              <a:gd name="T77" fmla="*/ 28231889 h 586"/>
              <a:gd name="T78" fmla="*/ 27470009 w 405"/>
              <a:gd name="T79" fmla="*/ 32424967 h 586"/>
              <a:gd name="T80" fmla="*/ 33275883 w 405"/>
              <a:gd name="T81" fmla="*/ 36058770 h 586"/>
              <a:gd name="T82" fmla="*/ 39647706 w 405"/>
              <a:gd name="T83" fmla="*/ 39972210 h 586"/>
              <a:gd name="T84" fmla="*/ 45311717 w 405"/>
              <a:gd name="T85" fmla="*/ 44723818 h 586"/>
              <a:gd name="T86" fmla="*/ 49276373 w 405"/>
              <a:gd name="T87" fmla="*/ 50873629 h 586"/>
              <a:gd name="T88" fmla="*/ 50692387 w 405"/>
              <a:gd name="T89" fmla="*/ 59538677 h 586"/>
              <a:gd name="T90" fmla="*/ 49842711 w 405"/>
              <a:gd name="T91" fmla="*/ 64011020 h 586"/>
              <a:gd name="T92" fmla="*/ 48001858 w 405"/>
              <a:gd name="T93" fmla="*/ 68343918 h 586"/>
              <a:gd name="T94" fmla="*/ 45028366 w 405"/>
              <a:gd name="T95" fmla="*/ 72536623 h 586"/>
              <a:gd name="T96" fmla="*/ 41205196 w 405"/>
              <a:gd name="T97" fmla="*/ 76170425 h 586"/>
              <a:gd name="T98" fmla="*/ 36532350 w 405"/>
              <a:gd name="T99" fmla="*/ 79105506 h 586"/>
              <a:gd name="T100" fmla="*/ 31293179 w 405"/>
              <a:gd name="T101" fmla="*/ 81202045 h 586"/>
              <a:gd name="T102" fmla="*/ 25487681 w 405"/>
              <a:gd name="T103" fmla="*/ 81900767 h 586"/>
              <a:gd name="T104" fmla="*/ 19257339 w 405"/>
              <a:gd name="T105" fmla="*/ 81341864 h 586"/>
              <a:gd name="T106" fmla="*/ 10761697 w 405"/>
              <a:gd name="T107" fmla="*/ 77288604 h 586"/>
              <a:gd name="T108" fmla="*/ 4248009 w 405"/>
              <a:gd name="T109" fmla="*/ 70579903 h 586"/>
              <a:gd name="T110" fmla="*/ 566326 w 405"/>
              <a:gd name="T111" fmla="*/ 61495397 h 586"/>
              <a:gd name="T112" fmla="*/ 424839 w 405"/>
              <a:gd name="T113" fmla="*/ 50593990 h 58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5"/>
              <a:gd name="T172" fmla="*/ 0 h 586"/>
              <a:gd name="T173" fmla="*/ 405 w 405"/>
              <a:gd name="T174" fmla="*/ 586 h 58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5" h="586">
                <a:moveTo>
                  <a:pt x="63" y="379"/>
                </a:move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2" name="Freeform 246"/>
          <p:cNvSpPr>
            <a:spLocks/>
          </p:cNvSpPr>
          <p:nvPr/>
        </p:nvSpPr>
        <p:spPr bwMode="auto">
          <a:xfrm>
            <a:off x="4630449" y="2071111"/>
            <a:ext cx="152400" cy="219075"/>
          </a:xfrm>
          <a:custGeom>
            <a:avLst/>
            <a:gdLst>
              <a:gd name="T0" fmla="*/ 8920857 w 405"/>
              <a:gd name="T1" fmla="*/ 52969794 h 586"/>
              <a:gd name="T2" fmla="*/ 9770157 w 405"/>
              <a:gd name="T3" fmla="*/ 62333938 h 586"/>
              <a:gd name="T4" fmla="*/ 13735193 w 405"/>
              <a:gd name="T5" fmla="*/ 68623182 h 586"/>
              <a:gd name="T6" fmla="*/ 19682178 w 405"/>
              <a:gd name="T7" fmla="*/ 72117539 h 586"/>
              <a:gd name="T8" fmla="*/ 26478845 w 405"/>
              <a:gd name="T9" fmla="*/ 72816261 h 586"/>
              <a:gd name="T10" fmla="*/ 32851045 w 405"/>
              <a:gd name="T11" fmla="*/ 70999360 h 586"/>
              <a:gd name="T12" fmla="*/ 38090217 w 405"/>
              <a:gd name="T13" fmla="*/ 67085920 h 586"/>
              <a:gd name="T14" fmla="*/ 40922222 w 405"/>
              <a:gd name="T15" fmla="*/ 61076313 h 586"/>
              <a:gd name="T16" fmla="*/ 40355520 w 405"/>
              <a:gd name="T17" fmla="*/ 53249432 h 586"/>
              <a:gd name="T18" fmla="*/ 39364355 w 405"/>
              <a:gd name="T19" fmla="*/ 51013448 h 586"/>
              <a:gd name="T20" fmla="*/ 35966025 w 405"/>
              <a:gd name="T21" fmla="*/ 47379634 h 586"/>
              <a:gd name="T22" fmla="*/ 31010204 w 405"/>
              <a:gd name="T23" fmla="*/ 43885277 h 586"/>
              <a:gd name="T24" fmla="*/ 25487681 w 405"/>
              <a:gd name="T25" fmla="*/ 40531113 h 586"/>
              <a:gd name="T26" fmla="*/ 20107016 w 405"/>
              <a:gd name="T27" fmla="*/ 36617672 h 586"/>
              <a:gd name="T28" fmla="*/ 15717521 w 405"/>
              <a:gd name="T29" fmla="*/ 31865691 h 586"/>
              <a:gd name="T30" fmla="*/ 12885516 w 405"/>
              <a:gd name="T31" fmla="*/ 25716266 h 586"/>
              <a:gd name="T32" fmla="*/ 12460678 w 405"/>
              <a:gd name="T33" fmla="*/ 17889753 h 586"/>
              <a:gd name="T34" fmla="*/ 13310354 w 405"/>
              <a:gd name="T35" fmla="*/ 13277590 h 586"/>
              <a:gd name="T36" fmla="*/ 15009332 w 405"/>
              <a:gd name="T37" fmla="*/ 9364147 h 586"/>
              <a:gd name="T38" fmla="*/ 17416498 w 405"/>
              <a:gd name="T39" fmla="*/ 6149428 h 586"/>
              <a:gd name="T40" fmla="*/ 20390367 w 405"/>
              <a:gd name="T41" fmla="*/ 3493985 h 586"/>
              <a:gd name="T42" fmla="*/ 23930185 w 405"/>
              <a:gd name="T43" fmla="*/ 1816902 h 586"/>
              <a:gd name="T44" fmla="*/ 27894848 w 405"/>
              <a:gd name="T45" fmla="*/ 558903 h 586"/>
              <a:gd name="T46" fmla="*/ 32001368 w 405"/>
              <a:gd name="T47" fmla="*/ 0 h 586"/>
              <a:gd name="T48" fmla="*/ 36249376 w 405"/>
              <a:gd name="T49" fmla="*/ 139819 h 586"/>
              <a:gd name="T50" fmla="*/ 40497383 w 405"/>
              <a:gd name="T51" fmla="*/ 978360 h 586"/>
              <a:gd name="T52" fmla="*/ 45028366 w 405"/>
              <a:gd name="T53" fmla="*/ 2795262 h 586"/>
              <a:gd name="T54" fmla="*/ 52249877 w 405"/>
              <a:gd name="T55" fmla="*/ 8665425 h 586"/>
              <a:gd name="T56" fmla="*/ 56356398 w 405"/>
              <a:gd name="T57" fmla="*/ 16352116 h 586"/>
              <a:gd name="T58" fmla="*/ 57347562 w 405"/>
              <a:gd name="T59" fmla="*/ 24178997 h 586"/>
              <a:gd name="T60" fmla="*/ 48851535 w 405"/>
              <a:gd name="T61" fmla="*/ 25297182 h 586"/>
              <a:gd name="T62" fmla="*/ 48710047 w 405"/>
              <a:gd name="T63" fmla="*/ 21383736 h 586"/>
              <a:gd name="T64" fmla="*/ 47010694 w 405"/>
              <a:gd name="T65" fmla="*/ 15094491 h 586"/>
              <a:gd name="T66" fmla="*/ 43754227 w 405"/>
              <a:gd name="T67" fmla="*/ 10621771 h 586"/>
              <a:gd name="T68" fmla="*/ 39506219 w 405"/>
              <a:gd name="T69" fmla="*/ 7687065 h 586"/>
              <a:gd name="T70" fmla="*/ 34691886 w 405"/>
              <a:gd name="T71" fmla="*/ 6568886 h 586"/>
              <a:gd name="T72" fmla="*/ 29735689 w 405"/>
              <a:gd name="T73" fmla="*/ 7127788 h 586"/>
              <a:gd name="T74" fmla="*/ 25487681 w 405"/>
              <a:gd name="T75" fmla="*/ 9224328 h 586"/>
              <a:gd name="T76" fmla="*/ 22089344 w 405"/>
              <a:gd name="T77" fmla="*/ 12858133 h 586"/>
              <a:gd name="T78" fmla="*/ 21098180 w 405"/>
              <a:gd name="T79" fmla="*/ 15373756 h 586"/>
              <a:gd name="T80" fmla="*/ 20248503 w 405"/>
              <a:gd name="T81" fmla="*/ 22781179 h 586"/>
              <a:gd name="T82" fmla="*/ 22797534 w 405"/>
              <a:gd name="T83" fmla="*/ 28231889 h 586"/>
              <a:gd name="T84" fmla="*/ 27470009 w 405"/>
              <a:gd name="T85" fmla="*/ 32424967 h 586"/>
              <a:gd name="T86" fmla="*/ 33275883 w 405"/>
              <a:gd name="T87" fmla="*/ 36058770 h 586"/>
              <a:gd name="T88" fmla="*/ 39647706 w 405"/>
              <a:gd name="T89" fmla="*/ 39972210 h 586"/>
              <a:gd name="T90" fmla="*/ 45311717 w 405"/>
              <a:gd name="T91" fmla="*/ 44723818 h 586"/>
              <a:gd name="T92" fmla="*/ 49276373 w 405"/>
              <a:gd name="T93" fmla="*/ 50873629 h 586"/>
              <a:gd name="T94" fmla="*/ 50692387 w 405"/>
              <a:gd name="T95" fmla="*/ 59538677 h 586"/>
              <a:gd name="T96" fmla="*/ 50267549 w 405"/>
              <a:gd name="T97" fmla="*/ 61635216 h 586"/>
              <a:gd name="T98" fmla="*/ 48993398 w 405"/>
              <a:gd name="T99" fmla="*/ 66107559 h 586"/>
              <a:gd name="T100" fmla="*/ 46727719 w 405"/>
              <a:gd name="T101" fmla="*/ 70440083 h 586"/>
              <a:gd name="T102" fmla="*/ 43329388 w 405"/>
              <a:gd name="T103" fmla="*/ 74353524 h 586"/>
              <a:gd name="T104" fmla="*/ 39081381 w 405"/>
              <a:gd name="T105" fmla="*/ 77708062 h 586"/>
              <a:gd name="T106" fmla="*/ 33983696 w 405"/>
              <a:gd name="T107" fmla="*/ 80363504 h 586"/>
              <a:gd name="T108" fmla="*/ 28461550 w 405"/>
              <a:gd name="T109" fmla="*/ 81760948 h 586"/>
              <a:gd name="T110" fmla="*/ 22514183 w 405"/>
              <a:gd name="T111" fmla="*/ 81760948 h 586"/>
              <a:gd name="T112" fmla="*/ 19257339 w 405"/>
              <a:gd name="T113" fmla="*/ 81341864 h 586"/>
              <a:gd name="T114" fmla="*/ 10761697 w 405"/>
              <a:gd name="T115" fmla="*/ 77288604 h 586"/>
              <a:gd name="T116" fmla="*/ 4248009 w 405"/>
              <a:gd name="T117" fmla="*/ 70579903 h 586"/>
              <a:gd name="T118" fmla="*/ 566326 w 405"/>
              <a:gd name="T119" fmla="*/ 61495397 h 586"/>
              <a:gd name="T120" fmla="*/ 424839 w 405"/>
              <a:gd name="T121" fmla="*/ 50593990 h 58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05"/>
              <a:gd name="T184" fmla="*/ 0 h 586"/>
              <a:gd name="T185" fmla="*/ 405 w 405"/>
              <a:gd name="T186" fmla="*/ 586 h 58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05" h="586">
                <a:moveTo>
                  <a:pt x="63" y="379"/>
                </a:moveTo>
                <a:lnTo>
                  <a:pt x="63" y="379"/>
                </a:lnTo>
                <a:lnTo>
                  <a:pt x="63" y="415"/>
                </a:lnTo>
                <a:lnTo>
                  <a:pt x="69" y="446"/>
                </a:lnTo>
                <a:lnTo>
                  <a:pt x="81" y="471"/>
                </a:lnTo>
                <a:lnTo>
                  <a:pt x="97" y="491"/>
                </a:lnTo>
                <a:lnTo>
                  <a:pt x="117" y="505"/>
                </a:lnTo>
                <a:lnTo>
                  <a:pt x="139" y="516"/>
                </a:lnTo>
                <a:lnTo>
                  <a:pt x="162" y="521"/>
                </a:lnTo>
                <a:lnTo>
                  <a:pt x="187" y="521"/>
                </a:lnTo>
                <a:lnTo>
                  <a:pt x="209" y="517"/>
                </a:lnTo>
                <a:lnTo>
                  <a:pt x="232" y="508"/>
                </a:lnTo>
                <a:lnTo>
                  <a:pt x="252" y="497"/>
                </a:lnTo>
                <a:lnTo>
                  <a:pt x="269" y="480"/>
                </a:lnTo>
                <a:lnTo>
                  <a:pt x="282" y="461"/>
                </a:lnTo>
                <a:lnTo>
                  <a:pt x="289" y="437"/>
                </a:lnTo>
                <a:lnTo>
                  <a:pt x="290" y="411"/>
                </a:lnTo>
                <a:lnTo>
                  <a:pt x="285" y="381"/>
                </a:lnTo>
                <a:lnTo>
                  <a:pt x="278" y="365"/>
                </a:lnTo>
                <a:lnTo>
                  <a:pt x="267" y="351"/>
                </a:lnTo>
                <a:lnTo>
                  <a:pt x="254" y="339"/>
                </a:lnTo>
                <a:lnTo>
                  <a:pt x="237" y="326"/>
                </a:lnTo>
                <a:lnTo>
                  <a:pt x="219" y="314"/>
                </a:lnTo>
                <a:lnTo>
                  <a:pt x="200" y="302"/>
                </a:lnTo>
                <a:lnTo>
                  <a:pt x="180" y="290"/>
                </a:lnTo>
                <a:lnTo>
                  <a:pt x="161" y="276"/>
                </a:lnTo>
                <a:lnTo>
                  <a:pt x="142" y="262"/>
                </a:lnTo>
                <a:lnTo>
                  <a:pt x="125" y="245"/>
                </a:lnTo>
                <a:lnTo>
                  <a:pt x="111" y="228"/>
                </a:lnTo>
                <a:lnTo>
                  <a:pt x="99" y="207"/>
                </a:lnTo>
                <a:lnTo>
                  <a:pt x="91" y="184"/>
                </a:lnTo>
                <a:lnTo>
                  <a:pt x="87" y="159"/>
                </a:lnTo>
                <a:lnTo>
                  <a:pt x="88" y="128"/>
                </a:lnTo>
                <a:lnTo>
                  <a:pt x="94" y="95"/>
                </a:lnTo>
                <a:lnTo>
                  <a:pt x="99" y="81"/>
                </a:lnTo>
                <a:lnTo>
                  <a:pt x="106" y="67"/>
                </a:lnTo>
                <a:lnTo>
                  <a:pt x="114" y="55"/>
                </a:lnTo>
                <a:lnTo>
                  <a:pt x="123" y="44"/>
                </a:lnTo>
                <a:lnTo>
                  <a:pt x="133" y="34"/>
                </a:lnTo>
                <a:lnTo>
                  <a:pt x="144" y="25"/>
                </a:lnTo>
                <a:lnTo>
                  <a:pt x="156" y="18"/>
                </a:lnTo>
                <a:lnTo>
                  <a:pt x="169" y="13"/>
                </a:lnTo>
                <a:lnTo>
                  <a:pt x="182" y="7"/>
                </a:lnTo>
                <a:lnTo>
                  <a:pt x="197" y="4"/>
                </a:lnTo>
                <a:lnTo>
                  <a:pt x="211" y="1"/>
                </a:lnTo>
                <a:lnTo>
                  <a:pt x="226" y="0"/>
                </a:lnTo>
                <a:lnTo>
                  <a:pt x="241" y="0"/>
                </a:lnTo>
                <a:lnTo>
                  <a:pt x="256" y="1"/>
                </a:lnTo>
                <a:lnTo>
                  <a:pt x="272" y="4"/>
                </a:lnTo>
                <a:lnTo>
                  <a:pt x="286" y="7"/>
                </a:lnTo>
                <a:lnTo>
                  <a:pt x="318" y="20"/>
                </a:lnTo>
                <a:lnTo>
                  <a:pt x="346" y="39"/>
                </a:lnTo>
                <a:lnTo>
                  <a:pt x="369" y="62"/>
                </a:lnTo>
                <a:lnTo>
                  <a:pt x="386" y="89"/>
                </a:lnTo>
                <a:lnTo>
                  <a:pt x="398" y="117"/>
                </a:lnTo>
                <a:lnTo>
                  <a:pt x="404" y="146"/>
                </a:lnTo>
                <a:lnTo>
                  <a:pt x="405" y="173"/>
                </a:lnTo>
                <a:lnTo>
                  <a:pt x="400" y="197"/>
                </a:lnTo>
                <a:lnTo>
                  <a:pt x="345" y="181"/>
                </a:lnTo>
                <a:lnTo>
                  <a:pt x="344" y="153"/>
                </a:lnTo>
                <a:lnTo>
                  <a:pt x="340" y="130"/>
                </a:lnTo>
                <a:lnTo>
                  <a:pt x="332" y="108"/>
                </a:lnTo>
                <a:lnTo>
                  <a:pt x="321" y="90"/>
                </a:lnTo>
                <a:lnTo>
                  <a:pt x="309" y="76"/>
                </a:lnTo>
                <a:lnTo>
                  <a:pt x="294" y="63"/>
                </a:lnTo>
                <a:lnTo>
                  <a:pt x="279" y="55"/>
                </a:lnTo>
                <a:lnTo>
                  <a:pt x="261" y="50"/>
                </a:lnTo>
                <a:lnTo>
                  <a:pt x="245" y="47"/>
                </a:lnTo>
                <a:lnTo>
                  <a:pt x="227" y="48"/>
                </a:lnTo>
                <a:lnTo>
                  <a:pt x="210" y="51"/>
                </a:lnTo>
                <a:lnTo>
                  <a:pt x="195" y="57"/>
                </a:lnTo>
                <a:lnTo>
                  <a:pt x="180" y="66"/>
                </a:lnTo>
                <a:lnTo>
                  <a:pt x="168" y="78"/>
                </a:lnTo>
                <a:lnTo>
                  <a:pt x="156" y="92"/>
                </a:lnTo>
                <a:lnTo>
                  <a:pt x="149" y="110"/>
                </a:lnTo>
                <a:lnTo>
                  <a:pt x="143" y="138"/>
                </a:lnTo>
                <a:lnTo>
                  <a:pt x="143" y="163"/>
                </a:lnTo>
                <a:lnTo>
                  <a:pt x="149" y="183"/>
                </a:lnTo>
                <a:lnTo>
                  <a:pt x="161" y="202"/>
                </a:lnTo>
                <a:lnTo>
                  <a:pt x="175" y="217"/>
                </a:lnTo>
                <a:lnTo>
                  <a:pt x="194" y="232"/>
                </a:lnTo>
                <a:lnTo>
                  <a:pt x="213" y="245"/>
                </a:lnTo>
                <a:lnTo>
                  <a:pt x="235" y="258"/>
                </a:lnTo>
                <a:lnTo>
                  <a:pt x="258" y="271"/>
                </a:lnTo>
                <a:lnTo>
                  <a:pt x="280" y="286"/>
                </a:lnTo>
                <a:lnTo>
                  <a:pt x="301" y="301"/>
                </a:lnTo>
                <a:lnTo>
                  <a:pt x="320" y="320"/>
                </a:lnTo>
                <a:lnTo>
                  <a:pt x="336" y="341"/>
                </a:lnTo>
                <a:lnTo>
                  <a:pt x="348" y="364"/>
                </a:lnTo>
                <a:lnTo>
                  <a:pt x="355" y="392"/>
                </a:lnTo>
                <a:lnTo>
                  <a:pt x="358" y="426"/>
                </a:lnTo>
                <a:lnTo>
                  <a:pt x="355" y="441"/>
                </a:lnTo>
                <a:lnTo>
                  <a:pt x="352" y="458"/>
                </a:lnTo>
                <a:lnTo>
                  <a:pt x="346" y="473"/>
                </a:lnTo>
                <a:lnTo>
                  <a:pt x="339" y="489"/>
                </a:lnTo>
                <a:lnTo>
                  <a:pt x="330" y="504"/>
                </a:lnTo>
                <a:lnTo>
                  <a:pt x="318" y="519"/>
                </a:lnTo>
                <a:lnTo>
                  <a:pt x="306" y="532"/>
                </a:lnTo>
                <a:lnTo>
                  <a:pt x="291" y="545"/>
                </a:lnTo>
                <a:lnTo>
                  <a:pt x="276" y="556"/>
                </a:lnTo>
                <a:lnTo>
                  <a:pt x="258" y="566"/>
                </a:lnTo>
                <a:lnTo>
                  <a:pt x="240" y="575"/>
                </a:lnTo>
                <a:lnTo>
                  <a:pt x="221" y="581"/>
                </a:lnTo>
                <a:lnTo>
                  <a:pt x="201" y="585"/>
                </a:lnTo>
                <a:lnTo>
                  <a:pt x="180" y="586"/>
                </a:lnTo>
                <a:lnTo>
                  <a:pt x="159" y="585"/>
                </a:lnTo>
                <a:lnTo>
                  <a:pt x="136" y="582"/>
                </a:lnTo>
                <a:lnTo>
                  <a:pt x="104" y="570"/>
                </a:lnTo>
                <a:lnTo>
                  <a:pt x="76" y="553"/>
                </a:lnTo>
                <a:lnTo>
                  <a:pt x="51" y="531"/>
                </a:lnTo>
                <a:lnTo>
                  <a:pt x="30" y="505"/>
                </a:lnTo>
                <a:lnTo>
                  <a:pt x="14" y="474"/>
                </a:lnTo>
                <a:lnTo>
                  <a:pt x="4" y="440"/>
                </a:lnTo>
                <a:lnTo>
                  <a:pt x="0" y="403"/>
                </a:lnTo>
                <a:lnTo>
                  <a:pt x="3" y="362"/>
                </a:lnTo>
                <a:lnTo>
                  <a:pt x="63" y="379"/>
                </a:lnTo>
              </a:path>
            </a:pathLst>
          </a:custGeom>
          <a:solidFill>
            <a:schemeClr val="hlink"/>
          </a:solidFill>
          <a:ln w="0">
            <a:solidFill>
              <a:srgbClr val="5A87C6"/>
            </a:solidFill>
            <a:round/>
            <a:headEnd/>
            <a:tailEnd/>
          </a:ln>
        </p:spPr>
        <p:txBody>
          <a:bodyPr wrap="none" lIns="39289" tIns="19299" rIns="39289" bIns="19299">
            <a:spAutoFit/>
          </a:bodyPr>
          <a:lstStyle/>
          <a:p>
            <a:endParaRPr lang="en-US"/>
          </a:p>
        </p:txBody>
      </p:sp>
      <p:sp>
        <p:nvSpPr>
          <p:cNvPr id="11423" name="Freeform 247"/>
          <p:cNvSpPr>
            <a:spLocks/>
          </p:cNvSpPr>
          <p:nvPr/>
        </p:nvSpPr>
        <p:spPr bwMode="auto">
          <a:xfrm>
            <a:off x="4690774" y="2058411"/>
            <a:ext cx="82550" cy="269875"/>
          </a:xfrm>
          <a:custGeom>
            <a:avLst/>
            <a:gdLst>
              <a:gd name="T0" fmla="*/ 1864191 w 218"/>
              <a:gd name="T1" fmla="*/ 100318485 h 723"/>
              <a:gd name="T2" fmla="*/ 3871520 w 218"/>
              <a:gd name="T3" fmla="*/ 100736549 h 723"/>
              <a:gd name="T4" fmla="*/ 31259189 w 218"/>
              <a:gd name="T5" fmla="*/ 836127 h 723"/>
              <a:gd name="T6" fmla="*/ 27387671 w 218"/>
              <a:gd name="T7" fmla="*/ 0 h 723"/>
              <a:gd name="T8" fmla="*/ 0 w 218"/>
              <a:gd name="T9" fmla="*/ 99900422 h 723"/>
              <a:gd name="T10" fmla="*/ 1864191 w 218"/>
              <a:gd name="T11" fmla="*/ 100318485 h 723"/>
              <a:gd name="T12" fmla="*/ 0 60000 65536"/>
              <a:gd name="T13" fmla="*/ 0 60000 65536"/>
              <a:gd name="T14" fmla="*/ 0 60000 65536"/>
              <a:gd name="T15" fmla="*/ 0 60000 65536"/>
              <a:gd name="T16" fmla="*/ 0 60000 65536"/>
              <a:gd name="T17" fmla="*/ 0 60000 65536"/>
              <a:gd name="T18" fmla="*/ 0 w 218"/>
              <a:gd name="T19" fmla="*/ 0 h 723"/>
              <a:gd name="T20" fmla="*/ 218 w 218"/>
              <a:gd name="T21" fmla="*/ 723 h 723"/>
            </a:gdLst>
            <a:ahLst/>
            <a:cxnLst>
              <a:cxn ang="T12">
                <a:pos x="T0" y="T1"/>
              </a:cxn>
              <a:cxn ang="T13">
                <a:pos x="T2" y="T3"/>
              </a:cxn>
              <a:cxn ang="T14">
                <a:pos x="T4" y="T5"/>
              </a:cxn>
              <a:cxn ang="T15">
                <a:pos x="T6" y="T7"/>
              </a:cxn>
              <a:cxn ang="T16">
                <a:pos x="T8" y="T9"/>
              </a:cxn>
              <a:cxn ang="T17">
                <a:pos x="T10" y="T11"/>
              </a:cxn>
            </a:cxnLst>
            <a:rect l="T18" t="T19" r="T20" b="T21"/>
            <a:pathLst>
              <a:path w="218" h="723">
                <a:moveTo>
                  <a:pt x="13" y="720"/>
                </a:moveTo>
                <a:lnTo>
                  <a:pt x="27" y="723"/>
                </a:lnTo>
                <a:lnTo>
                  <a:pt x="218" y="6"/>
                </a:lnTo>
                <a:lnTo>
                  <a:pt x="191" y="0"/>
                </a:lnTo>
                <a:lnTo>
                  <a:pt x="0" y="717"/>
                </a:lnTo>
                <a:lnTo>
                  <a:pt x="13" y="720"/>
                </a:lnTo>
                <a:close/>
              </a:path>
            </a:pathLst>
          </a:custGeom>
          <a:solidFill>
            <a:srgbClr val="E5E5E5"/>
          </a:solidFill>
          <a:ln w="9525">
            <a:noFill/>
            <a:round/>
            <a:headEnd/>
            <a:tailEnd/>
          </a:ln>
        </p:spPr>
        <p:txBody>
          <a:bodyPr wrap="none" lIns="39289" tIns="19299" rIns="39289" bIns="19299">
            <a:spAutoFit/>
          </a:bodyPr>
          <a:lstStyle/>
          <a:p>
            <a:endParaRPr lang="en-US"/>
          </a:p>
        </p:txBody>
      </p:sp>
      <p:sp>
        <p:nvSpPr>
          <p:cNvPr id="11424" name="Freeform 248"/>
          <p:cNvSpPr>
            <a:spLocks/>
          </p:cNvSpPr>
          <p:nvPr/>
        </p:nvSpPr>
        <p:spPr bwMode="auto">
          <a:xfrm>
            <a:off x="4659024" y="2058411"/>
            <a:ext cx="82550" cy="269875"/>
          </a:xfrm>
          <a:custGeom>
            <a:avLst/>
            <a:gdLst>
              <a:gd name="T0" fmla="*/ 1989116 w 219"/>
              <a:gd name="T1" fmla="*/ 100180669 h 724"/>
              <a:gd name="T2" fmla="*/ 3836125 w 219"/>
              <a:gd name="T3" fmla="*/ 100597410 h 724"/>
              <a:gd name="T4" fmla="*/ 31116453 w 219"/>
              <a:gd name="T5" fmla="*/ 833854 h 724"/>
              <a:gd name="T6" fmla="*/ 27280329 w 219"/>
              <a:gd name="T7" fmla="*/ 0 h 724"/>
              <a:gd name="T8" fmla="*/ 0 w 219"/>
              <a:gd name="T9" fmla="*/ 99763556 h 724"/>
              <a:gd name="T10" fmla="*/ 1989116 w 219"/>
              <a:gd name="T11" fmla="*/ 100180669 h 724"/>
              <a:gd name="T12" fmla="*/ 0 60000 65536"/>
              <a:gd name="T13" fmla="*/ 0 60000 65536"/>
              <a:gd name="T14" fmla="*/ 0 60000 65536"/>
              <a:gd name="T15" fmla="*/ 0 60000 65536"/>
              <a:gd name="T16" fmla="*/ 0 60000 65536"/>
              <a:gd name="T17" fmla="*/ 0 60000 65536"/>
              <a:gd name="T18" fmla="*/ 0 w 219"/>
              <a:gd name="T19" fmla="*/ 0 h 724"/>
              <a:gd name="T20" fmla="*/ 219 w 219"/>
              <a:gd name="T21" fmla="*/ 724 h 724"/>
            </a:gdLst>
            <a:ahLst/>
            <a:cxnLst>
              <a:cxn ang="T12">
                <a:pos x="T0" y="T1"/>
              </a:cxn>
              <a:cxn ang="T13">
                <a:pos x="T2" y="T3"/>
              </a:cxn>
              <a:cxn ang="T14">
                <a:pos x="T4" y="T5"/>
              </a:cxn>
              <a:cxn ang="T15">
                <a:pos x="T6" y="T7"/>
              </a:cxn>
              <a:cxn ang="T16">
                <a:pos x="T8" y="T9"/>
              </a:cxn>
              <a:cxn ang="T17">
                <a:pos x="T10" y="T11"/>
              </a:cxn>
            </a:cxnLst>
            <a:rect l="T18" t="T19" r="T20" b="T21"/>
            <a:pathLst>
              <a:path w="219" h="724">
                <a:moveTo>
                  <a:pt x="14" y="721"/>
                </a:moveTo>
                <a:lnTo>
                  <a:pt x="27" y="724"/>
                </a:lnTo>
                <a:lnTo>
                  <a:pt x="219" y="6"/>
                </a:lnTo>
                <a:lnTo>
                  <a:pt x="192" y="0"/>
                </a:lnTo>
                <a:lnTo>
                  <a:pt x="0" y="718"/>
                </a:lnTo>
                <a:lnTo>
                  <a:pt x="14" y="721"/>
                </a:lnTo>
                <a:close/>
              </a:path>
            </a:pathLst>
          </a:custGeom>
          <a:solidFill>
            <a:srgbClr val="B2B2B2"/>
          </a:solidFill>
          <a:ln w="9525">
            <a:solidFill>
              <a:srgbClr val="5A87C6"/>
            </a:solidFill>
            <a:round/>
            <a:headEnd/>
            <a:tailEnd/>
          </a:ln>
        </p:spPr>
        <p:txBody>
          <a:bodyPr wrap="none" lIns="39289" tIns="19299" rIns="39289" bIns="19299">
            <a:spAutoFit/>
          </a:bodyP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dirty="0" smtClean="0"/>
              <a:t>Materials Requirements Planning (MRP)</a:t>
            </a:r>
            <a:endParaRPr lang="en-US" dirty="0"/>
          </a:p>
        </p:txBody>
      </p:sp>
      <p:sp>
        <p:nvSpPr>
          <p:cNvPr id="1027" name="Footer Placeholder 1"/>
          <p:cNvSpPr>
            <a:spLocks noGrp="1"/>
          </p:cNvSpPr>
          <p:nvPr>
            <p:ph type="ftr" sz="quarter" idx="10"/>
          </p:nvPr>
        </p:nvSpPr>
        <p:spPr/>
        <p:txBody>
          <a:bodyPr/>
          <a:lstStyle/>
          <a:p>
            <a:r>
              <a:rPr lang="en-US" smtClean="0"/>
              <a:t>MRP-IN-080</a:t>
            </a:r>
          </a:p>
        </p:txBody>
      </p:sp>
      <p:graphicFrame>
        <p:nvGraphicFramePr>
          <p:cNvPr id="1026" name="Object 2"/>
          <p:cNvGraphicFramePr>
            <a:graphicFrameLocks noChangeAspect="1"/>
          </p:cNvGraphicFramePr>
          <p:nvPr/>
        </p:nvGraphicFramePr>
        <p:xfrm>
          <a:off x="3011488" y="1776969"/>
          <a:ext cx="3097212" cy="3935413"/>
        </p:xfrm>
        <a:graphic>
          <a:graphicData uri="http://schemas.openxmlformats.org/presentationml/2006/ole">
            <p:oleObj spid="_x0000_s1026" name="Clip" r:id="rId3" imgW="2826720" imgH="3497040" progId="">
              <p:embed/>
            </p:oleObj>
          </a:graphicData>
        </a:graphic>
      </p:graphicFrame>
      <p:sp>
        <p:nvSpPr>
          <p:cNvPr id="135186" name="Text Box 18"/>
          <p:cNvSpPr txBox="1">
            <a:spLocks noChangeArrowheads="1"/>
          </p:cNvSpPr>
          <p:nvPr/>
        </p:nvSpPr>
        <p:spPr bwMode="auto">
          <a:xfrm>
            <a:off x="3829050" y="3010457"/>
            <a:ext cx="1458913" cy="917575"/>
          </a:xfrm>
          <a:prstGeom prst="rect">
            <a:avLst/>
          </a:prstGeom>
          <a:solidFill>
            <a:schemeClr val="accent1"/>
          </a:solidFill>
          <a:ln w="38100">
            <a:solidFill>
              <a:schemeClr val="hlink"/>
            </a:solidFill>
            <a:miter lim="800000"/>
            <a:headEnd/>
            <a:tailEnd/>
          </a:ln>
          <a:effectLst/>
        </p:spPr>
        <p:txBody>
          <a:bodyPr lIns="86493" tIns="43247" rIns="86493" bIns="43247" anchor="ctr"/>
          <a:lstStyle/>
          <a:p>
            <a:pPr defTabSz="865188" eaLnBrk="0" hangingPunct="0">
              <a:defRPr/>
            </a:pPr>
            <a:r>
              <a:rPr lang="en-US" sz="3800" b="1" dirty="0">
                <a:solidFill>
                  <a:schemeClr val="bg1"/>
                </a:solidFill>
                <a:latin typeface="+mj-lt"/>
              </a:rPr>
              <a:t>MRP</a:t>
            </a:r>
          </a:p>
        </p:txBody>
      </p:sp>
      <p:sp>
        <p:nvSpPr>
          <p:cNvPr id="1029" name="Rectangle 36"/>
          <p:cNvSpPr>
            <a:spLocks noChangeArrowheads="1"/>
          </p:cNvSpPr>
          <p:nvPr/>
        </p:nvSpPr>
        <p:spPr bwMode="auto">
          <a:xfrm>
            <a:off x="588963" y="1183244"/>
            <a:ext cx="3062287" cy="2884488"/>
          </a:xfrm>
          <a:prstGeom prst="rect">
            <a:avLst/>
          </a:prstGeom>
          <a:noFill/>
          <a:ln w="38100">
            <a:solidFill>
              <a:srgbClr val="43699C"/>
            </a:solidFill>
            <a:miter lim="800000"/>
            <a:headEnd/>
            <a:tailEnd/>
          </a:ln>
        </p:spPr>
        <p:txBody>
          <a:bodyPr lIns="69241" tIns="34621" rIns="69241" bIns="34621" anchor="ctr">
            <a:spAutoFit/>
          </a:bodyPr>
          <a:lstStyle/>
          <a:p>
            <a:endParaRPr lang="en-US"/>
          </a:p>
        </p:txBody>
      </p:sp>
      <p:sp>
        <p:nvSpPr>
          <p:cNvPr id="1030" name="Text Box 30"/>
          <p:cNvSpPr txBox="1">
            <a:spLocks noChangeArrowheads="1"/>
          </p:cNvSpPr>
          <p:nvPr/>
        </p:nvSpPr>
        <p:spPr bwMode="auto">
          <a:xfrm>
            <a:off x="754063" y="147375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Nettable quantity on hand</a:t>
            </a:r>
          </a:p>
        </p:txBody>
      </p:sp>
      <p:sp>
        <p:nvSpPr>
          <p:cNvPr id="1031" name="Text Box 31"/>
          <p:cNvSpPr txBox="1">
            <a:spLocks noChangeArrowheads="1"/>
          </p:cNvSpPr>
          <p:nvPr/>
        </p:nvSpPr>
        <p:spPr bwMode="auto">
          <a:xfrm>
            <a:off x="754063" y="265485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Purchase orders</a:t>
            </a:r>
          </a:p>
        </p:txBody>
      </p:sp>
      <p:sp>
        <p:nvSpPr>
          <p:cNvPr id="1032" name="Text Box 32"/>
          <p:cNvSpPr txBox="1">
            <a:spLocks noChangeArrowheads="1"/>
          </p:cNvSpPr>
          <p:nvPr/>
        </p:nvSpPr>
        <p:spPr bwMode="auto">
          <a:xfrm>
            <a:off x="754063" y="2062719"/>
            <a:ext cx="2741612" cy="547688"/>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Intersite orders</a:t>
            </a:r>
          </a:p>
        </p:txBody>
      </p:sp>
      <p:sp>
        <p:nvSpPr>
          <p:cNvPr id="1033" name="Text Box 33"/>
          <p:cNvSpPr txBox="1">
            <a:spLocks noChangeArrowheads="1"/>
          </p:cNvSpPr>
          <p:nvPr/>
        </p:nvSpPr>
        <p:spPr bwMode="auto">
          <a:xfrm>
            <a:off x="754063" y="3245407"/>
            <a:ext cx="2741612" cy="547687"/>
          </a:xfrm>
          <a:prstGeom prst="rect">
            <a:avLst/>
          </a:prstGeom>
          <a:noFill/>
          <a:ln w="38100">
            <a:noFill/>
            <a:miter lim="800000"/>
            <a:headEnd/>
            <a:tailEnd/>
          </a:ln>
        </p:spPr>
        <p:txBody>
          <a:bodyPr wrap="none" lIns="69241" tIns="34621" rIns="69241" bIns="34621" anchor="ctr" anchorCtr="1"/>
          <a:lstStyle/>
          <a:p>
            <a:pPr defTabSz="865188" eaLnBrk="0" hangingPunct="0"/>
            <a:r>
              <a:rPr lang="en-US" sz="1700" b="1">
                <a:latin typeface="+mj-lt"/>
              </a:rPr>
              <a:t>Manufacturing orders</a:t>
            </a:r>
          </a:p>
        </p:txBody>
      </p:sp>
      <p:sp>
        <p:nvSpPr>
          <p:cNvPr id="1034" name="Text Box 37"/>
          <p:cNvSpPr txBox="1">
            <a:spLocks noChangeArrowheads="1"/>
          </p:cNvSpPr>
          <p:nvPr/>
        </p:nvSpPr>
        <p:spPr bwMode="auto">
          <a:xfrm>
            <a:off x="1417638" y="848282"/>
            <a:ext cx="1411287" cy="527050"/>
          </a:xfrm>
          <a:prstGeom prst="rect">
            <a:avLst/>
          </a:prstGeom>
          <a:solidFill>
            <a:schemeClr val="bg1"/>
          </a:solidFill>
          <a:ln w="38100">
            <a:noFill/>
            <a:miter lim="800000"/>
            <a:headEnd/>
            <a:tailEnd/>
          </a:ln>
        </p:spPr>
        <p:txBody>
          <a:bodyPr wrap="none" lIns="69241" tIns="34621" rIns="69241" bIns="34621" anchor="ctr">
            <a:spAutoFit/>
          </a:bodyPr>
          <a:lstStyle/>
          <a:p>
            <a:pPr defTabSz="865188" eaLnBrk="0" hangingPunct="0"/>
            <a:r>
              <a:rPr lang="en-US" sz="3000" b="1" dirty="0">
                <a:solidFill>
                  <a:srgbClr val="FF0000"/>
                </a:solidFill>
                <a:latin typeface="+mj-lt"/>
              </a:rPr>
              <a:t>Supply</a:t>
            </a:r>
          </a:p>
        </p:txBody>
      </p:sp>
      <p:cxnSp>
        <p:nvCxnSpPr>
          <p:cNvPr id="1035" name="AutoShape 41"/>
          <p:cNvCxnSpPr>
            <a:cxnSpLocks noChangeShapeType="1"/>
            <a:stCxn id="1029" idx="3"/>
            <a:endCxn id="135186" idx="0"/>
          </p:cNvCxnSpPr>
          <p:nvPr/>
        </p:nvCxnSpPr>
        <p:spPr bwMode="auto">
          <a:xfrm>
            <a:off x="3670300" y="2626282"/>
            <a:ext cx="889000" cy="365125"/>
          </a:xfrm>
          <a:prstGeom prst="bentConnector2">
            <a:avLst/>
          </a:prstGeom>
          <a:noFill/>
          <a:ln w="57150">
            <a:solidFill>
              <a:srgbClr val="43699C"/>
            </a:solidFill>
            <a:miter lim="800000"/>
            <a:headEnd/>
            <a:tailEnd type="triangle" w="med" len="med"/>
          </a:ln>
        </p:spPr>
      </p:cxnSp>
      <p:cxnSp>
        <p:nvCxnSpPr>
          <p:cNvPr id="1036" name="AutoShape 45"/>
          <p:cNvCxnSpPr>
            <a:cxnSpLocks noChangeShapeType="1"/>
            <a:stCxn id="135186" idx="2"/>
            <a:endCxn id="1039" idx="0"/>
          </p:cNvCxnSpPr>
          <p:nvPr/>
        </p:nvCxnSpPr>
        <p:spPr bwMode="auto">
          <a:xfrm rot="16200000" flipH="1">
            <a:off x="5163344" y="3343038"/>
            <a:ext cx="623887" cy="1831975"/>
          </a:xfrm>
          <a:prstGeom prst="bentConnector3">
            <a:avLst>
              <a:gd name="adj1" fmla="val 48347"/>
            </a:avLst>
          </a:prstGeom>
          <a:noFill/>
          <a:ln w="57150">
            <a:solidFill>
              <a:srgbClr val="43699C"/>
            </a:solidFill>
            <a:miter lim="800000"/>
            <a:headEnd/>
            <a:tailEnd type="triangle" w="med" len="med"/>
          </a:ln>
        </p:spPr>
      </p:cxnSp>
      <p:cxnSp>
        <p:nvCxnSpPr>
          <p:cNvPr id="1037" name="AutoShape 46"/>
          <p:cNvCxnSpPr>
            <a:cxnSpLocks noChangeShapeType="1"/>
            <a:stCxn id="135186" idx="2"/>
            <a:endCxn id="1038" idx="0"/>
          </p:cNvCxnSpPr>
          <p:nvPr/>
        </p:nvCxnSpPr>
        <p:spPr bwMode="auto">
          <a:xfrm rot="5400000">
            <a:off x="3332163" y="3343832"/>
            <a:ext cx="623887" cy="1830387"/>
          </a:xfrm>
          <a:prstGeom prst="bentConnector3">
            <a:avLst>
              <a:gd name="adj1" fmla="val 48347"/>
            </a:avLst>
          </a:prstGeom>
          <a:noFill/>
          <a:ln w="57150">
            <a:solidFill>
              <a:srgbClr val="43699C"/>
            </a:solidFill>
            <a:miter lim="800000"/>
            <a:headEnd/>
            <a:tailEnd type="triangle" w="med" len="med"/>
          </a:ln>
        </p:spPr>
      </p:cxnSp>
      <p:sp>
        <p:nvSpPr>
          <p:cNvPr id="1038" name="Text Box 43"/>
          <p:cNvSpPr txBox="1">
            <a:spLocks noChangeArrowheads="1"/>
          </p:cNvSpPr>
          <p:nvPr/>
        </p:nvSpPr>
        <p:spPr bwMode="auto">
          <a:xfrm>
            <a:off x="1243013" y="4570969"/>
            <a:ext cx="2970212" cy="411163"/>
          </a:xfrm>
          <a:prstGeom prst="rect">
            <a:avLst/>
          </a:prstGeom>
          <a:noFill/>
          <a:ln w="38100">
            <a:noFill/>
            <a:miter lim="800000"/>
            <a:headEnd/>
            <a:tailEnd/>
          </a:ln>
        </p:spPr>
        <p:txBody>
          <a:bodyPr wrap="none" lIns="0" tIns="0" rIns="0" bIns="0" anchor="ctr" anchorCtr="1"/>
          <a:lstStyle/>
          <a:p>
            <a:pPr defTabSz="865188" eaLnBrk="0" hangingPunct="0"/>
            <a:r>
              <a:rPr lang="en-US" sz="3000" b="1" dirty="0">
                <a:latin typeface="+mj-lt"/>
              </a:rPr>
              <a:t>Planned Orders</a:t>
            </a:r>
          </a:p>
        </p:txBody>
      </p:sp>
      <p:sp>
        <p:nvSpPr>
          <p:cNvPr id="1039" name="Text Box 44"/>
          <p:cNvSpPr txBox="1">
            <a:spLocks noChangeArrowheads="1"/>
          </p:cNvSpPr>
          <p:nvPr/>
        </p:nvSpPr>
        <p:spPr bwMode="auto">
          <a:xfrm>
            <a:off x="4905375" y="4570969"/>
            <a:ext cx="2970213" cy="411163"/>
          </a:xfrm>
          <a:prstGeom prst="rect">
            <a:avLst/>
          </a:prstGeom>
          <a:noFill/>
          <a:ln w="38100">
            <a:noFill/>
            <a:miter lim="800000"/>
            <a:headEnd/>
            <a:tailEnd/>
          </a:ln>
        </p:spPr>
        <p:txBody>
          <a:bodyPr wrap="none" lIns="0" tIns="0" rIns="0" bIns="0" anchor="ctr" anchorCtr="1"/>
          <a:lstStyle/>
          <a:p>
            <a:pPr defTabSz="865188" eaLnBrk="0" hangingPunct="0"/>
            <a:r>
              <a:rPr lang="en-US" sz="3000" b="1" dirty="0">
                <a:latin typeface="+mj-lt"/>
              </a:rPr>
              <a:t>Action Messages</a:t>
            </a:r>
          </a:p>
        </p:txBody>
      </p:sp>
      <p:sp>
        <p:nvSpPr>
          <p:cNvPr id="135222" name="Text Box 54"/>
          <p:cNvSpPr txBox="1">
            <a:spLocks noChangeArrowheads="1"/>
          </p:cNvSpPr>
          <p:nvPr/>
        </p:nvSpPr>
        <p:spPr bwMode="auto">
          <a:xfrm>
            <a:off x="2182699" y="5330916"/>
            <a:ext cx="1090839" cy="662919"/>
          </a:xfrm>
          <a:prstGeom prst="rect">
            <a:avLst/>
          </a:prstGeom>
          <a:solidFill>
            <a:schemeClr val="accent1"/>
          </a:solidFill>
          <a:ln w="38100">
            <a:solidFill>
              <a:srgbClr val="43699C"/>
            </a:solidFill>
            <a:miter lim="800000"/>
            <a:headEnd/>
            <a:tailEnd/>
          </a:ln>
          <a:effectLst/>
        </p:spPr>
        <p:txBody>
          <a:bodyPr wrap="none" lIns="77388" tIns="38694" rIns="77388" bIns="38694" anchor="ctr">
            <a:spAutoFit/>
          </a:bodyPr>
          <a:lstStyle/>
          <a:p>
            <a:pPr defTabSz="865188" eaLnBrk="0" hangingPunct="0">
              <a:defRPr/>
            </a:pPr>
            <a:r>
              <a:rPr lang="en-US" sz="3800" b="1">
                <a:solidFill>
                  <a:schemeClr val="bg1"/>
                </a:solidFill>
                <a:latin typeface="+mj-lt"/>
              </a:rPr>
              <a:t>CRP</a:t>
            </a:r>
          </a:p>
        </p:txBody>
      </p:sp>
      <p:cxnSp>
        <p:nvCxnSpPr>
          <p:cNvPr id="1041" name="AutoShape 55"/>
          <p:cNvCxnSpPr>
            <a:cxnSpLocks noChangeShapeType="1"/>
            <a:stCxn id="1038" idx="2"/>
            <a:endCxn id="135222" idx="0"/>
          </p:cNvCxnSpPr>
          <p:nvPr/>
        </p:nvCxnSpPr>
        <p:spPr bwMode="auto">
          <a:xfrm rot="5400000">
            <a:off x="2553727" y="5156524"/>
            <a:ext cx="348784" cy="1588"/>
          </a:xfrm>
          <a:prstGeom prst="straightConnector1">
            <a:avLst/>
          </a:prstGeom>
          <a:noFill/>
          <a:ln w="57150">
            <a:solidFill>
              <a:srgbClr val="43699C"/>
            </a:solidFill>
            <a:round/>
            <a:headEnd/>
            <a:tailEnd type="triangle" w="med" len="med"/>
          </a:ln>
        </p:spPr>
      </p:cxnSp>
      <p:sp>
        <p:nvSpPr>
          <p:cNvPr id="1042" name="Text Box 20"/>
          <p:cNvSpPr txBox="1">
            <a:spLocks noChangeArrowheads="1"/>
          </p:cNvSpPr>
          <p:nvPr/>
        </p:nvSpPr>
        <p:spPr bwMode="auto">
          <a:xfrm>
            <a:off x="5641975" y="174521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Forecasts</a:t>
            </a:r>
          </a:p>
        </p:txBody>
      </p:sp>
      <p:sp>
        <p:nvSpPr>
          <p:cNvPr id="1043" name="Text Box 21"/>
          <p:cNvSpPr txBox="1">
            <a:spLocks noChangeArrowheads="1"/>
          </p:cNvSpPr>
          <p:nvPr/>
        </p:nvSpPr>
        <p:spPr bwMode="auto">
          <a:xfrm>
            <a:off x="5641975" y="210081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Sales orders</a:t>
            </a:r>
          </a:p>
        </p:txBody>
      </p:sp>
      <p:sp>
        <p:nvSpPr>
          <p:cNvPr id="1044" name="Text Box 22"/>
          <p:cNvSpPr txBox="1">
            <a:spLocks noChangeArrowheads="1"/>
          </p:cNvSpPr>
          <p:nvPr/>
        </p:nvSpPr>
        <p:spPr bwMode="auto">
          <a:xfrm>
            <a:off x="5641975" y="2459594"/>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err="1">
                <a:latin typeface="+mj-lt"/>
              </a:rPr>
              <a:t>Intersite</a:t>
            </a:r>
            <a:r>
              <a:rPr lang="en-US" sz="1700" b="1" dirty="0">
                <a:latin typeface="+mj-lt"/>
              </a:rPr>
              <a:t> requests</a:t>
            </a:r>
          </a:p>
        </p:txBody>
      </p:sp>
      <p:sp>
        <p:nvSpPr>
          <p:cNvPr id="1045" name="Text Box 23"/>
          <p:cNvSpPr txBox="1">
            <a:spLocks noChangeArrowheads="1"/>
          </p:cNvSpPr>
          <p:nvPr/>
        </p:nvSpPr>
        <p:spPr bwMode="auto">
          <a:xfrm>
            <a:off x="5641975" y="2818369"/>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a:latin typeface="+mj-lt"/>
              </a:rPr>
              <a:t>Component requirements</a:t>
            </a:r>
          </a:p>
        </p:txBody>
      </p:sp>
      <p:sp>
        <p:nvSpPr>
          <p:cNvPr id="1046" name="Text Box 24"/>
          <p:cNvSpPr txBox="1">
            <a:spLocks noChangeArrowheads="1"/>
          </p:cNvSpPr>
          <p:nvPr/>
        </p:nvSpPr>
        <p:spPr bwMode="auto">
          <a:xfrm>
            <a:off x="5641975" y="3177144"/>
            <a:ext cx="2741613" cy="315913"/>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Production forecasts</a:t>
            </a:r>
          </a:p>
        </p:txBody>
      </p:sp>
      <p:sp>
        <p:nvSpPr>
          <p:cNvPr id="1047" name="Text Box 25"/>
          <p:cNvSpPr txBox="1">
            <a:spLocks noChangeArrowheads="1"/>
          </p:cNvSpPr>
          <p:nvPr/>
        </p:nvSpPr>
        <p:spPr bwMode="auto">
          <a:xfrm>
            <a:off x="5641975" y="3537507"/>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a:latin typeface="+mj-lt"/>
              </a:rPr>
              <a:t>Safety stock requirements</a:t>
            </a:r>
          </a:p>
        </p:txBody>
      </p:sp>
      <p:sp>
        <p:nvSpPr>
          <p:cNvPr id="1048" name="Text Box 48"/>
          <p:cNvSpPr txBox="1">
            <a:spLocks noChangeArrowheads="1"/>
          </p:cNvSpPr>
          <p:nvPr/>
        </p:nvSpPr>
        <p:spPr bwMode="auto">
          <a:xfrm>
            <a:off x="5641975" y="1388032"/>
            <a:ext cx="2741613" cy="315912"/>
          </a:xfrm>
          <a:prstGeom prst="rect">
            <a:avLst/>
          </a:prstGeom>
          <a:noFill/>
          <a:ln w="38100">
            <a:noFill/>
            <a:miter lim="800000"/>
            <a:headEnd/>
            <a:tailEnd/>
          </a:ln>
        </p:spPr>
        <p:txBody>
          <a:bodyPr wrap="none" lIns="58600" tIns="29300" rIns="58600" bIns="29300" anchor="ctr" anchorCtr="1"/>
          <a:lstStyle/>
          <a:p>
            <a:pPr defTabSz="865188" eaLnBrk="0" hangingPunct="0"/>
            <a:r>
              <a:rPr lang="en-US" sz="1700" b="1" dirty="0">
                <a:latin typeface="+mj-lt"/>
              </a:rPr>
              <a:t>Master Schedule</a:t>
            </a:r>
          </a:p>
        </p:txBody>
      </p:sp>
      <p:sp>
        <p:nvSpPr>
          <p:cNvPr id="1049" name="Rectangle 71"/>
          <p:cNvSpPr>
            <a:spLocks noChangeArrowheads="1"/>
          </p:cNvSpPr>
          <p:nvPr/>
        </p:nvSpPr>
        <p:spPr bwMode="auto">
          <a:xfrm>
            <a:off x="5478463" y="1183244"/>
            <a:ext cx="3062287" cy="2884488"/>
          </a:xfrm>
          <a:prstGeom prst="rect">
            <a:avLst/>
          </a:prstGeom>
          <a:noFill/>
          <a:ln w="38100">
            <a:solidFill>
              <a:srgbClr val="43699C"/>
            </a:solidFill>
            <a:miter lim="800000"/>
            <a:headEnd/>
            <a:tailEnd/>
          </a:ln>
        </p:spPr>
        <p:txBody>
          <a:bodyPr wrap="none" anchor="ctr"/>
          <a:lstStyle/>
          <a:p>
            <a:endParaRPr lang="en-US" sz="1800">
              <a:solidFill>
                <a:srgbClr val="43699C"/>
              </a:solidFill>
              <a:latin typeface="Arial" charset="0"/>
            </a:endParaRPr>
          </a:p>
        </p:txBody>
      </p:sp>
      <p:sp>
        <p:nvSpPr>
          <p:cNvPr id="1050" name="Text Box 19"/>
          <p:cNvSpPr txBox="1">
            <a:spLocks noChangeArrowheads="1"/>
          </p:cNvSpPr>
          <p:nvPr/>
        </p:nvSpPr>
        <p:spPr bwMode="auto">
          <a:xfrm>
            <a:off x="6146489" y="852182"/>
            <a:ext cx="1734172" cy="520837"/>
          </a:xfrm>
          <a:prstGeom prst="rect">
            <a:avLst/>
          </a:prstGeom>
          <a:solidFill>
            <a:schemeClr val="bg1"/>
          </a:solidFill>
          <a:ln w="38100">
            <a:noFill/>
            <a:miter lim="800000"/>
            <a:headEnd/>
            <a:tailEnd/>
          </a:ln>
        </p:spPr>
        <p:txBody>
          <a:bodyPr wrap="none" lIns="58600" tIns="29300" rIns="58600" bIns="29300" anchor="ctr">
            <a:spAutoFit/>
          </a:bodyPr>
          <a:lstStyle/>
          <a:p>
            <a:pPr defTabSz="865188" eaLnBrk="0" hangingPunct="0"/>
            <a:r>
              <a:rPr lang="en-US" sz="3000" b="1" dirty="0">
                <a:solidFill>
                  <a:srgbClr val="FF0000"/>
                </a:solidFill>
                <a:latin typeface="+mj-lt"/>
              </a:rPr>
              <a:t>Demand</a:t>
            </a:r>
          </a:p>
        </p:txBody>
      </p:sp>
      <p:cxnSp>
        <p:nvCxnSpPr>
          <p:cNvPr id="1051" name="AutoShape 72"/>
          <p:cNvCxnSpPr>
            <a:cxnSpLocks noChangeShapeType="1"/>
            <a:stCxn id="1049" idx="1"/>
            <a:endCxn id="135186" idx="0"/>
          </p:cNvCxnSpPr>
          <p:nvPr/>
        </p:nvCxnSpPr>
        <p:spPr bwMode="auto">
          <a:xfrm rot="10800000" flipV="1">
            <a:off x="4559300" y="2626282"/>
            <a:ext cx="900113" cy="365125"/>
          </a:xfrm>
          <a:prstGeom prst="bentConnector2">
            <a:avLst/>
          </a:prstGeom>
          <a:noFill/>
          <a:ln w="57150">
            <a:solidFill>
              <a:srgbClr val="43699C"/>
            </a:solidFill>
            <a:miter lim="800000"/>
            <a:headEnd/>
            <a:tailEnd type="triangle" w="med" len="med"/>
          </a:ln>
        </p:spPr>
      </p:cxnSp>
      <p:sp>
        <p:nvSpPr>
          <p:cNvPr id="1052" name="Rectangle 76"/>
          <p:cNvSpPr>
            <a:spLocks noChangeArrowheads="1"/>
          </p:cNvSpPr>
          <p:nvPr/>
        </p:nvSpPr>
        <p:spPr bwMode="auto">
          <a:xfrm>
            <a:off x="457200" y="167409"/>
            <a:ext cx="8686800" cy="642938"/>
          </a:xfrm>
          <a:prstGeom prst="rect">
            <a:avLst/>
          </a:prstGeom>
          <a:noFill/>
          <a:ln w="9525">
            <a:noFill/>
            <a:miter lim="800000"/>
            <a:headEnd/>
            <a:tailEnd/>
          </a:ln>
        </p:spPr>
        <p:txBody>
          <a:bodyPr anchor="b"/>
          <a:lstStyle/>
          <a:p>
            <a:pPr algn="l">
              <a:lnSpc>
                <a:spcPct val="90000"/>
              </a:lnSpc>
            </a:pPr>
            <a:endParaRPr lang="en-US" sz="3200" b="1" dirty="0">
              <a:solidFill>
                <a:srgbClr val="5A87C6"/>
              </a:solidFill>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34"/>
          <p:cNvSpPr>
            <a:spLocks noGrp="1"/>
          </p:cNvSpPr>
          <p:nvPr>
            <p:ph type="title"/>
          </p:nvPr>
        </p:nvSpPr>
        <p:spPr/>
        <p:txBody>
          <a:bodyPr/>
          <a:lstStyle/>
          <a:p>
            <a:r>
              <a:rPr lang="en-US" smtClean="0"/>
              <a:t>Balancing Supply and Demand</a:t>
            </a:r>
            <a:endParaRPr lang="en-US" dirty="0"/>
          </a:p>
        </p:txBody>
      </p:sp>
      <p:sp>
        <p:nvSpPr>
          <p:cNvPr id="12290" name="Footer Placeholder 1"/>
          <p:cNvSpPr>
            <a:spLocks noGrp="1"/>
          </p:cNvSpPr>
          <p:nvPr>
            <p:ph type="ftr" sz="quarter" idx="10"/>
          </p:nvPr>
        </p:nvSpPr>
        <p:spPr/>
        <p:txBody>
          <a:bodyPr/>
          <a:lstStyle/>
          <a:p>
            <a:r>
              <a:rPr lang="en-US" smtClean="0"/>
              <a:t>MRP-IN-090</a:t>
            </a:r>
          </a:p>
        </p:txBody>
      </p:sp>
      <p:grpSp>
        <p:nvGrpSpPr>
          <p:cNvPr id="12291" name="Group 146"/>
          <p:cNvGrpSpPr>
            <a:grpSpLocks/>
          </p:cNvGrpSpPr>
          <p:nvPr/>
        </p:nvGrpSpPr>
        <p:grpSpPr bwMode="auto">
          <a:xfrm>
            <a:off x="4468813" y="1357746"/>
            <a:ext cx="192087" cy="4495800"/>
            <a:chOff x="2811" y="1488"/>
            <a:chExt cx="121" cy="2832"/>
          </a:xfrm>
        </p:grpSpPr>
        <p:sp>
          <p:nvSpPr>
            <p:cNvPr id="12312" name="Line 136"/>
            <p:cNvSpPr>
              <a:spLocks noChangeShapeType="1"/>
            </p:cNvSpPr>
            <p:nvPr/>
          </p:nvSpPr>
          <p:spPr bwMode="auto">
            <a:xfrm>
              <a:off x="2874" y="1488"/>
              <a:ext cx="0" cy="2832"/>
            </a:xfrm>
            <a:prstGeom prst="line">
              <a:avLst/>
            </a:prstGeom>
            <a:noFill/>
            <a:ln w="254000">
              <a:solidFill>
                <a:schemeClr val="accent1"/>
              </a:solidFill>
              <a:round/>
              <a:headEnd/>
              <a:tailEnd/>
            </a:ln>
          </p:spPr>
          <p:txBody>
            <a:bodyPr wrap="none" tIns="91440" bIns="91440" anchor="ctr"/>
            <a:lstStyle/>
            <a:p>
              <a:endParaRPr lang="en-US"/>
            </a:p>
          </p:txBody>
        </p:sp>
        <p:sp>
          <p:nvSpPr>
            <p:cNvPr id="12313" name="Line 140"/>
            <p:cNvSpPr>
              <a:spLocks noChangeShapeType="1"/>
            </p:cNvSpPr>
            <p:nvPr/>
          </p:nvSpPr>
          <p:spPr bwMode="auto">
            <a:xfrm>
              <a:off x="2811" y="1488"/>
              <a:ext cx="0" cy="2832"/>
            </a:xfrm>
            <a:prstGeom prst="line">
              <a:avLst/>
            </a:prstGeom>
            <a:noFill/>
            <a:ln w="50800">
              <a:solidFill>
                <a:schemeClr val="accent1"/>
              </a:solidFill>
              <a:round/>
              <a:headEnd/>
              <a:tailEnd/>
            </a:ln>
          </p:spPr>
          <p:txBody>
            <a:bodyPr wrap="none" tIns="91440" bIns="91440" anchor="ctr"/>
            <a:lstStyle/>
            <a:p>
              <a:endParaRPr lang="en-US"/>
            </a:p>
          </p:txBody>
        </p:sp>
        <p:sp>
          <p:nvSpPr>
            <p:cNvPr id="12314" name="Line 141"/>
            <p:cNvSpPr>
              <a:spLocks noChangeShapeType="1"/>
            </p:cNvSpPr>
            <p:nvPr/>
          </p:nvSpPr>
          <p:spPr bwMode="auto">
            <a:xfrm>
              <a:off x="2932" y="1488"/>
              <a:ext cx="0" cy="2832"/>
            </a:xfrm>
            <a:prstGeom prst="line">
              <a:avLst/>
            </a:prstGeom>
            <a:noFill/>
            <a:ln w="63500">
              <a:solidFill>
                <a:schemeClr val="accent1"/>
              </a:solidFill>
              <a:round/>
              <a:headEnd/>
              <a:tailEnd/>
            </a:ln>
          </p:spPr>
          <p:txBody>
            <a:bodyPr wrap="none" tIns="91440" bIns="91440" anchor="ctr"/>
            <a:lstStyle/>
            <a:p>
              <a:endParaRPr lang="en-US"/>
            </a:p>
          </p:txBody>
        </p:sp>
      </p:grpSp>
      <p:sp>
        <p:nvSpPr>
          <p:cNvPr id="12292" name="AutoShape 147"/>
          <p:cNvSpPr>
            <a:spLocks/>
          </p:cNvSpPr>
          <p:nvPr/>
        </p:nvSpPr>
        <p:spPr bwMode="auto">
          <a:xfrm rot="6078083">
            <a:off x="4391819" y="29802"/>
            <a:ext cx="381000" cy="2954338"/>
          </a:xfrm>
          <a:prstGeom prst="leftBrace">
            <a:avLst>
              <a:gd name="adj1" fmla="val 193854"/>
              <a:gd name="adj2" fmla="val 50000"/>
            </a:avLst>
          </a:prstGeom>
          <a:noFill/>
          <a:ln w="127000">
            <a:solidFill>
              <a:schemeClr val="tx1"/>
            </a:solidFill>
            <a:round/>
            <a:headEnd/>
            <a:tailEnd/>
          </a:ln>
        </p:spPr>
        <p:txBody>
          <a:bodyPr wrap="none" tIns="91440" bIns="91440" anchor="ctr"/>
          <a:lstStyle/>
          <a:p>
            <a:endParaRPr lang="en-US"/>
          </a:p>
        </p:txBody>
      </p:sp>
      <p:sp>
        <p:nvSpPr>
          <p:cNvPr id="12294" name="Line 78"/>
          <p:cNvSpPr>
            <a:spLocks noChangeShapeType="1"/>
          </p:cNvSpPr>
          <p:nvPr/>
        </p:nvSpPr>
        <p:spPr bwMode="auto">
          <a:xfrm>
            <a:off x="3265488" y="1257734"/>
            <a:ext cx="0" cy="3298825"/>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5" name="Group 155"/>
          <p:cNvGrpSpPr>
            <a:grpSpLocks/>
          </p:cNvGrpSpPr>
          <p:nvPr/>
        </p:nvGrpSpPr>
        <p:grpSpPr bwMode="auto">
          <a:xfrm>
            <a:off x="1908176" y="3786621"/>
            <a:ext cx="1897063" cy="1039813"/>
            <a:chOff x="1202" y="2682"/>
            <a:chExt cx="1195" cy="655"/>
          </a:xfrm>
        </p:grpSpPr>
        <p:sp>
          <p:nvSpPr>
            <p:cNvPr id="12310" name="Text Box 114"/>
            <p:cNvSpPr txBox="1">
              <a:spLocks noChangeArrowheads="1"/>
            </p:cNvSpPr>
            <p:nvPr/>
          </p:nvSpPr>
          <p:spPr bwMode="auto">
            <a:xfrm rot="1207474">
              <a:off x="1202" y="2682"/>
              <a:ext cx="1145" cy="385"/>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dirty="0">
                  <a:latin typeface="+mj-lt"/>
                </a:rPr>
                <a:t>Planned</a:t>
              </a:r>
              <a:r>
                <a:rPr lang="en-US" sz="1700" b="1" dirty="0">
                  <a:latin typeface="Arial" charset="0"/>
                </a:rPr>
                <a:t> Orders</a:t>
              </a:r>
            </a:p>
            <a:p>
              <a:pPr defTabSz="865188" eaLnBrk="0" hangingPunct="0"/>
              <a:r>
                <a:rPr lang="en-US" sz="1700" b="1" dirty="0">
                  <a:latin typeface="Arial" charset="0"/>
                </a:rPr>
                <a:t>Supplies</a:t>
              </a:r>
            </a:p>
          </p:txBody>
        </p:sp>
        <p:sp>
          <p:nvSpPr>
            <p:cNvPr id="12311" name="AutoShape 80"/>
            <p:cNvSpPr>
              <a:spLocks noChangeArrowheads="1"/>
            </p:cNvSpPr>
            <p:nvPr/>
          </p:nvSpPr>
          <p:spPr bwMode="auto">
            <a:xfrm>
              <a:off x="1704" y="3074"/>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sp>
        <p:nvSpPr>
          <p:cNvPr id="12296" name="Line 79"/>
          <p:cNvSpPr>
            <a:spLocks noChangeShapeType="1"/>
          </p:cNvSpPr>
          <p:nvPr/>
        </p:nvSpPr>
        <p:spPr bwMode="auto">
          <a:xfrm>
            <a:off x="5848350" y="1805421"/>
            <a:ext cx="0" cy="3300413"/>
          </a:xfrm>
          <a:prstGeom prst="line">
            <a:avLst/>
          </a:prstGeom>
          <a:noFill/>
          <a:ln w="38100">
            <a:solidFill>
              <a:schemeClr val="tx1"/>
            </a:solidFill>
            <a:round/>
            <a:headEnd/>
            <a:tailEnd/>
          </a:ln>
        </p:spPr>
        <p:txBody>
          <a:bodyPr wrap="none" lIns="86493" tIns="43247" rIns="86493" bIns="43247" anchor="ctr">
            <a:spAutoFit/>
          </a:bodyPr>
          <a:lstStyle/>
          <a:p>
            <a:endParaRPr lang="en-US"/>
          </a:p>
        </p:txBody>
      </p:sp>
      <p:grpSp>
        <p:nvGrpSpPr>
          <p:cNvPr id="12297" name="Group 154"/>
          <p:cNvGrpSpPr>
            <a:grpSpLocks/>
          </p:cNvGrpSpPr>
          <p:nvPr/>
        </p:nvGrpSpPr>
        <p:grpSpPr bwMode="auto">
          <a:xfrm>
            <a:off x="5270500" y="4678800"/>
            <a:ext cx="1204913" cy="725488"/>
            <a:chOff x="3320" y="3244"/>
            <a:chExt cx="759" cy="457"/>
          </a:xfrm>
        </p:grpSpPr>
        <p:sp>
          <p:nvSpPr>
            <p:cNvPr id="12308" name="Text Box 115"/>
            <p:cNvSpPr txBox="1">
              <a:spLocks noChangeArrowheads="1"/>
            </p:cNvSpPr>
            <p:nvPr/>
          </p:nvSpPr>
          <p:spPr bwMode="auto">
            <a:xfrm rot="20983641">
              <a:off x="3391" y="3244"/>
              <a:ext cx="688" cy="220"/>
            </a:xfrm>
            <a:prstGeom prst="rect">
              <a:avLst/>
            </a:prstGeom>
            <a:solidFill>
              <a:srgbClr val="FFFFFF"/>
            </a:solidFill>
            <a:ln w="38100">
              <a:solidFill>
                <a:schemeClr val="tx1"/>
              </a:solidFill>
              <a:miter lim="800000"/>
              <a:headEnd/>
              <a:tailEnd/>
            </a:ln>
          </p:spPr>
          <p:txBody>
            <a:bodyPr wrap="none" lIns="86493" tIns="43247" rIns="86493" bIns="43247" anchor="ctr">
              <a:spAutoFit/>
            </a:bodyPr>
            <a:lstStyle/>
            <a:p>
              <a:pPr defTabSz="865188" eaLnBrk="0" hangingPunct="0"/>
              <a:r>
                <a:rPr lang="en-US" sz="1700" b="1" dirty="0">
                  <a:latin typeface="+mj-lt"/>
                </a:rPr>
                <a:t>Demand</a:t>
              </a:r>
            </a:p>
          </p:txBody>
        </p:sp>
        <p:sp>
          <p:nvSpPr>
            <p:cNvPr id="12309" name="AutoShape 82"/>
            <p:cNvSpPr>
              <a:spLocks noChangeArrowheads="1"/>
            </p:cNvSpPr>
            <p:nvPr/>
          </p:nvSpPr>
          <p:spPr bwMode="auto">
            <a:xfrm>
              <a:off x="3320" y="3438"/>
              <a:ext cx="693" cy="263"/>
            </a:xfrm>
            <a:custGeom>
              <a:avLst/>
              <a:gdLst>
                <a:gd name="T0" fmla="*/ 1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88 w 21600"/>
                <a:gd name="T13" fmla="*/ 4517 h 21600"/>
                <a:gd name="T14" fmla="*/ 17112 w 21600"/>
                <a:gd name="T15" fmla="*/ 17083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gradFill rotWithShape="0">
              <a:gsLst>
                <a:gs pos="0">
                  <a:srgbClr val="454545"/>
                </a:gs>
                <a:gs pos="50000">
                  <a:srgbClr val="969696"/>
                </a:gs>
                <a:gs pos="100000">
                  <a:srgbClr val="454545"/>
                </a:gs>
              </a:gsLst>
              <a:lin ang="0" scaled="1"/>
            </a:gradFill>
            <a:ln w="38100">
              <a:noFill/>
              <a:miter lim="800000"/>
              <a:headEnd/>
              <a:tailEnd/>
            </a:ln>
          </p:spPr>
          <p:txBody>
            <a:bodyPr wrap="none" lIns="86493" tIns="43247" rIns="86493" bIns="43247" anchor="ctr">
              <a:spAutoFit/>
            </a:bodyPr>
            <a:lstStyle/>
            <a:p>
              <a:endParaRPr lang="en-US"/>
            </a:p>
          </p:txBody>
        </p:sp>
      </p:grpSp>
      <p:grpSp>
        <p:nvGrpSpPr>
          <p:cNvPr id="12298" name="Group 145"/>
          <p:cNvGrpSpPr>
            <a:grpSpLocks/>
          </p:cNvGrpSpPr>
          <p:nvPr/>
        </p:nvGrpSpPr>
        <p:grpSpPr bwMode="auto">
          <a:xfrm>
            <a:off x="4419600" y="1208521"/>
            <a:ext cx="293688" cy="293688"/>
            <a:chOff x="2784" y="1058"/>
            <a:chExt cx="185" cy="185"/>
          </a:xfrm>
        </p:grpSpPr>
        <p:sp>
          <p:nvSpPr>
            <p:cNvPr id="12304" name="Oval 139"/>
            <p:cNvSpPr>
              <a:spLocks noChangeArrowheads="1"/>
            </p:cNvSpPr>
            <p:nvPr/>
          </p:nvSpPr>
          <p:spPr bwMode="auto">
            <a:xfrm>
              <a:off x="2784" y="1058"/>
              <a:ext cx="185" cy="185"/>
            </a:xfrm>
            <a:prstGeom prst="ellipse">
              <a:avLst/>
            </a:prstGeom>
            <a:solidFill>
              <a:schemeClr val="accent1"/>
            </a:solidFill>
            <a:ln w="3175" algn="ctr">
              <a:solidFill>
                <a:schemeClr val="hlink"/>
              </a:solidFill>
              <a:round/>
              <a:headEnd/>
              <a:tailEnd/>
            </a:ln>
          </p:spPr>
          <p:txBody>
            <a:bodyPr wrap="none" tIns="91440" bIns="91440" anchor="ctr"/>
            <a:lstStyle/>
            <a:p>
              <a:endParaRPr lang="en-US"/>
            </a:p>
          </p:txBody>
        </p:sp>
        <p:sp>
          <p:nvSpPr>
            <p:cNvPr id="12305" name="Oval 142"/>
            <p:cNvSpPr>
              <a:spLocks noChangeArrowheads="1"/>
            </p:cNvSpPr>
            <p:nvPr/>
          </p:nvSpPr>
          <p:spPr bwMode="auto">
            <a:xfrm>
              <a:off x="2805" y="1064"/>
              <a:ext cx="156" cy="156"/>
            </a:xfrm>
            <a:prstGeom prst="ellipse">
              <a:avLst/>
            </a:prstGeom>
            <a:solidFill>
              <a:srgbClr val="DAE4F2"/>
            </a:solidFill>
            <a:ln w="9525" algn="ctr">
              <a:noFill/>
              <a:round/>
              <a:headEnd/>
              <a:tailEnd/>
            </a:ln>
          </p:spPr>
          <p:txBody>
            <a:bodyPr wrap="none" tIns="91440" bIns="91440" anchor="ctr"/>
            <a:lstStyle/>
            <a:p>
              <a:endParaRPr lang="en-US"/>
            </a:p>
          </p:txBody>
        </p:sp>
        <p:sp>
          <p:nvSpPr>
            <p:cNvPr id="12306" name="Oval 143"/>
            <p:cNvSpPr>
              <a:spLocks noChangeArrowheads="1"/>
            </p:cNvSpPr>
            <p:nvPr/>
          </p:nvSpPr>
          <p:spPr bwMode="auto">
            <a:xfrm>
              <a:off x="2845" y="1068"/>
              <a:ext cx="101" cy="101"/>
            </a:xfrm>
            <a:prstGeom prst="ellipse">
              <a:avLst/>
            </a:prstGeom>
            <a:solidFill>
              <a:srgbClr val="E9EFF7"/>
            </a:solidFill>
            <a:ln w="9525" algn="ctr">
              <a:noFill/>
              <a:round/>
              <a:headEnd/>
              <a:tailEnd/>
            </a:ln>
          </p:spPr>
          <p:txBody>
            <a:bodyPr wrap="none" tIns="91440" bIns="91440" anchor="ctr"/>
            <a:lstStyle/>
            <a:p>
              <a:endParaRPr lang="en-US"/>
            </a:p>
          </p:txBody>
        </p:sp>
        <p:sp>
          <p:nvSpPr>
            <p:cNvPr id="12307" name="Oval 144"/>
            <p:cNvSpPr>
              <a:spLocks noChangeArrowheads="1"/>
            </p:cNvSpPr>
            <p:nvPr/>
          </p:nvSpPr>
          <p:spPr bwMode="auto">
            <a:xfrm>
              <a:off x="2883" y="1072"/>
              <a:ext cx="55" cy="55"/>
            </a:xfrm>
            <a:prstGeom prst="ellipse">
              <a:avLst/>
            </a:prstGeom>
            <a:solidFill>
              <a:schemeClr val="bg1"/>
            </a:solidFill>
            <a:ln w="9525" algn="ctr">
              <a:noFill/>
              <a:round/>
              <a:headEnd/>
              <a:tailEnd/>
            </a:ln>
          </p:spPr>
          <p:txBody>
            <a:bodyPr wrap="none" tIns="91440" bIns="91440" anchor="ctr"/>
            <a:lstStyle/>
            <a:p>
              <a:endParaRPr lang="en-US"/>
            </a:p>
          </p:txBody>
        </p:sp>
      </p:grpSp>
      <p:grpSp>
        <p:nvGrpSpPr>
          <p:cNvPr id="12299" name="Group 153"/>
          <p:cNvGrpSpPr>
            <a:grpSpLocks/>
          </p:cNvGrpSpPr>
          <p:nvPr/>
        </p:nvGrpSpPr>
        <p:grpSpPr bwMode="auto">
          <a:xfrm>
            <a:off x="3579813" y="5639234"/>
            <a:ext cx="1978025" cy="455612"/>
            <a:chOff x="2255" y="3849"/>
            <a:chExt cx="1246" cy="287"/>
          </a:xfrm>
          <a:solidFill>
            <a:schemeClr val="accent1"/>
          </a:solidFill>
        </p:grpSpPr>
        <p:grpSp>
          <p:nvGrpSpPr>
            <p:cNvPr id="12300" name="Group 152"/>
            <p:cNvGrpSpPr>
              <a:grpSpLocks/>
            </p:cNvGrpSpPr>
            <p:nvPr/>
          </p:nvGrpSpPr>
          <p:grpSpPr bwMode="auto">
            <a:xfrm>
              <a:off x="2255" y="3849"/>
              <a:ext cx="1246" cy="287"/>
              <a:chOff x="2255" y="3849"/>
              <a:chExt cx="1246" cy="287"/>
            </a:xfrm>
            <a:grpFill/>
          </p:grpSpPr>
          <p:sp>
            <p:nvSpPr>
              <p:cNvPr id="142486" name="AutoShape 150"/>
              <p:cNvSpPr>
                <a:spLocks noChangeArrowheads="1"/>
              </p:cNvSpPr>
              <p:nvPr/>
            </p:nvSpPr>
            <p:spPr bwMode="auto">
              <a:xfrm rot="-10800000">
                <a:off x="225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sp>
            <p:nvSpPr>
              <p:cNvPr id="142485" name="AutoShape 149"/>
              <p:cNvSpPr>
                <a:spLocks noChangeArrowheads="1"/>
              </p:cNvSpPr>
              <p:nvPr/>
            </p:nvSpPr>
            <p:spPr bwMode="auto">
              <a:xfrm rot="-10800000">
                <a:off x="2495" y="3849"/>
                <a:ext cx="1006" cy="28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pFill/>
              <a:ln w="38100">
                <a:solidFill>
                  <a:schemeClr val="hlink"/>
                </a:solidFill>
                <a:miter lim="800000"/>
                <a:headEnd/>
                <a:tailEnd/>
              </a:ln>
              <a:effectLst/>
            </p:spPr>
            <p:txBody>
              <a:bodyPr rot="10800000" lIns="86493" tIns="43247" rIns="86493" bIns="43247" anchor="ctr"/>
              <a:lstStyle/>
              <a:p>
                <a:pPr eaLnBrk="0" hangingPunct="0">
                  <a:defRPr/>
                </a:pPr>
                <a:endParaRPr lang="en-US" b="1">
                  <a:solidFill>
                    <a:schemeClr val="bg1"/>
                  </a:solidFill>
                  <a:effectLst>
                    <a:outerShdw blurRad="38100" dist="38100" dir="2700000" algn="tl">
                      <a:srgbClr val="000000"/>
                    </a:outerShdw>
                  </a:effectLst>
                </a:endParaRPr>
              </a:p>
            </p:txBody>
          </p:sp>
        </p:grpSp>
        <p:sp>
          <p:nvSpPr>
            <p:cNvPr id="142449" name="AutoShape 113"/>
            <p:cNvSpPr>
              <a:spLocks noChangeArrowheads="1"/>
            </p:cNvSpPr>
            <p:nvPr/>
          </p:nvSpPr>
          <p:spPr bwMode="auto">
            <a:xfrm rot="-10800000">
              <a:off x="2518" y="3861"/>
              <a:ext cx="715" cy="263"/>
            </a:xfrm>
            <a:custGeom>
              <a:avLst/>
              <a:gdLst>
                <a:gd name="G0" fmla="+- 2334 0 0"/>
                <a:gd name="G1" fmla="+- 21600 0 2334"/>
                <a:gd name="G2" fmla="*/ 2334 1 2"/>
                <a:gd name="G3" fmla="+- 21600 0 G2"/>
                <a:gd name="G4" fmla="+/ 2334 21600 2"/>
                <a:gd name="G5" fmla="+/ G1 0 2"/>
                <a:gd name="G6" fmla="*/ 21600 21600 2334"/>
                <a:gd name="G7" fmla="*/ G6 1 2"/>
                <a:gd name="G8" fmla="+- 21600 0 G7"/>
                <a:gd name="G9" fmla="*/ 21600 1 2"/>
                <a:gd name="G10" fmla="+- 2334 0 G9"/>
                <a:gd name="G11" fmla="?: G10 G8 0"/>
                <a:gd name="G12" fmla="?: G10 G7 21600"/>
                <a:gd name="T0" fmla="*/ 20433 w 21600"/>
                <a:gd name="T1" fmla="*/ 10800 h 21600"/>
                <a:gd name="T2" fmla="*/ 10800 w 21600"/>
                <a:gd name="T3" fmla="*/ 21600 h 21600"/>
                <a:gd name="T4" fmla="*/ 1167 w 21600"/>
                <a:gd name="T5" fmla="*/ 10800 h 21600"/>
                <a:gd name="T6" fmla="*/ 10800 w 21600"/>
                <a:gd name="T7" fmla="*/ 0 h 21600"/>
                <a:gd name="T8" fmla="*/ 2967 w 21600"/>
                <a:gd name="T9" fmla="*/ 2967 h 21600"/>
                <a:gd name="T10" fmla="*/ 18633 w 21600"/>
                <a:gd name="T11" fmla="*/ 18633 h 21600"/>
              </a:gdLst>
              <a:ahLst/>
              <a:cxnLst>
                <a:cxn ang="0">
                  <a:pos x="T0" y="T1"/>
                </a:cxn>
                <a:cxn ang="0">
                  <a:pos x="T2" y="T3"/>
                </a:cxn>
                <a:cxn ang="0">
                  <a:pos x="T4" y="T5"/>
                </a:cxn>
                <a:cxn ang="0">
                  <a:pos x="T6" y="T7"/>
                </a:cxn>
              </a:cxnLst>
              <a:rect l="T8" t="T9" r="T10" b="T11"/>
              <a:pathLst>
                <a:path w="21600" h="21600">
                  <a:moveTo>
                    <a:pt x="0" y="0"/>
                  </a:moveTo>
                  <a:lnTo>
                    <a:pt x="2334" y="21600"/>
                  </a:lnTo>
                  <a:lnTo>
                    <a:pt x="19266" y="21600"/>
                  </a:lnTo>
                  <a:lnTo>
                    <a:pt x="21600" y="0"/>
                  </a:lnTo>
                  <a:close/>
                </a:path>
              </a:pathLst>
            </a:custGeom>
            <a:grpFill/>
            <a:ln w="38100">
              <a:noFill/>
              <a:miter lim="800000"/>
              <a:headEnd/>
              <a:tailEnd/>
            </a:ln>
            <a:effectLst/>
          </p:spPr>
          <p:txBody>
            <a:bodyPr rot="10800000" wrap="none" lIns="86493" tIns="43247" rIns="86493" bIns="43247" anchor="ctr"/>
            <a:lstStyle/>
            <a:p>
              <a:pPr eaLnBrk="0" hangingPunct="0">
                <a:defRPr/>
              </a:pPr>
              <a:r>
                <a:rPr lang="en-US" b="1" dirty="0">
                  <a:solidFill>
                    <a:schemeClr val="bg1"/>
                  </a:solidFill>
                  <a:effectLst>
                    <a:outerShdw blurRad="38100" dist="38100" dir="2700000" algn="tl">
                      <a:srgbClr val="000000"/>
                    </a:outerShdw>
                  </a:effectLst>
                  <a:latin typeface="+mj-lt"/>
                </a:rPr>
                <a:t>MRP</a:t>
              </a:r>
            </a:p>
          </p:txBody>
        </p:sp>
      </p:grpSp>
    </p:spTree>
  </p:cSld>
  <p:clrMapOvr>
    <a:masterClrMapping/>
  </p:clrMapOvr>
  <p:transition/>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7766</TotalTime>
  <Words>1050</Words>
  <Application>Microsoft Office PowerPoint</Application>
  <PresentationFormat>On-screen Show (4:3)</PresentationFormat>
  <Paragraphs>427</Paragraphs>
  <Slides>26</Slides>
  <Notes>1</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26</vt:i4>
      </vt:variant>
    </vt:vector>
  </HeadingPairs>
  <TitlesOfParts>
    <vt:vector size="35" baseType="lpstr">
      <vt:lpstr>Arial</vt:lpstr>
      <vt:lpstr>Century Gothic</vt:lpstr>
      <vt:lpstr>Tahoma</vt:lpstr>
      <vt:lpstr>Webdings</vt:lpstr>
      <vt:lpstr>Times New Roman</vt:lpstr>
      <vt:lpstr>Lucida Grande</vt:lpstr>
      <vt:lpstr>2_EX06PP_template</vt:lpstr>
      <vt:lpstr>QAD 2010 Template</vt:lpstr>
      <vt:lpstr>Clip</vt:lpstr>
      <vt:lpstr>MRP and CRP</vt:lpstr>
      <vt:lpstr>Slide 2</vt:lpstr>
      <vt:lpstr>Facilities</vt:lpstr>
      <vt:lpstr>Course Overview</vt:lpstr>
      <vt:lpstr>Planning and Scheduling Overview</vt:lpstr>
      <vt:lpstr>Planning and Scheduling Phases</vt:lpstr>
      <vt:lpstr>Planning and Scheduling Areas of Concern</vt:lpstr>
      <vt:lpstr>Materials Requirements Planning (MRP)</vt:lpstr>
      <vt:lpstr>Balancing Supply and Demand</vt:lpstr>
      <vt:lpstr>Order Timing</vt:lpstr>
      <vt:lpstr>MRP Calculations</vt:lpstr>
      <vt:lpstr>Calculations</vt:lpstr>
      <vt:lpstr>Prerequisites</vt:lpstr>
      <vt:lpstr>Terminology</vt:lpstr>
      <vt:lpstr>Action Messages</vt:lpstr>
      <vt:lpstr>Available to Promise – ATP</vt:lpstr>
      <vt:lpstr>Available to Promise – ATP</vt:lpstr>
      <vt:lpstr>Low-Level Codes</vt:lpstr>
      <vt:lpstr>Pegging</vt:lpstr>
      <vt:lpstr>MRP Horizon</vt:lpstr>
      <vt:lpstr>Capacity Requirement Planning (CRP)</vt:lpstr>
      <vt:lpstr>Capacity Requirements Planning (CRP)</vt:lpstr>
      <vt:lpstr>MRP and CRP Users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Orders Management</dc:title>
  <dc:creator>Koreen Kelley</dc:creator>
  <cp:lastModifiedBy>Helen Ernst</cp:lastModifiedBy>
  <cp:revision>416</cp:revision>
  <cp:lastPrinted>1999-10-04T21:04:47Z</cp:lastPrinted>
  <dcterms:created xsi:type="dcterms:W3CDTF">1998-02-18T21:36:34Z</dcterms:created>
  <dcterms:modified xsi:type="dcterms:W3CDTF">2012-08-16T00:39:32Z</dcterms:modified>
</cp:coreProperties>
</file>