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1" r:id="rId1"/>
    <p:sldMasterId id="2147483727" r:id="rId2"/>
  </p:sldMasterIdLst>
  <p:notesMasterIdLst>
    <p:notesMasterId r:id="rId36"/>
  </p:notesMasterIdLst>
  <p:sldIdLst>
    <p:sldId id="363" r:id="rId3"/>
    <p:sldId id="361" r:id="rId4"/>
    <p:sldId id="362" r:id="rId5"/>
    <p:sldId id="360" r:id="rId6"/>
    <p:sldId id="298" r:id="rId7"/>
    <p:sldId id="349" r:id="rId8"/>
    <p:sldId id="326" r:id="rId9"/>
    <p:sldId id="264" r:id="rId10"/>
    <p:sldId id="327" r:id="rId11"/>
    <p:sldId id="329" r:id="rId12"/>
    <p:sldId id="330" r:id="rId13"/>
    <p:sldId id="331" r:id="rId14"/>
    <p:sldId id="332" r:id="rId15"/>
    <p:sldId id="333" r:id="rId16"/>
    <p:sldId id="301" r:id="rId17"/>
    <p:sldId id="334" r:id="rId18"/>
    <p:sldId id="335" r:id="rId19"/>
    <p:sldId id="336" r:id="rId20"/>
    <p:sldId id="350" r:id="rId21"/>
    <p:sldId id="337" r:id="rId22"/>
    <p:sldId id="338" r:id="rId23"/>
    <p:sldId id="339" r:id="rId24"/>
    <p:sldId id="340" r:id="rId25"/>
    <p:sldId id="358" r:id="rId26"/>
    <p:sldId id="342" r:id="rId27"/>
    <p:sldId id="343" r:id="rId28"/>
    <p:sldId id="344" r:id="rId29"/>
    <p:sldId id="348" r:id="rId30"/>
    <p:sldId id="355" r:id="rId31"/>
    <p:sldId id="356" r:id="rId32"/>
    <p:sldId id="357" r:id="rId33"/>
    <p:sldId id="345" r:id="rId34"/>
    <p:sldId id="359" r:id="rId35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A46A"/>
    <a:srgbClr val="FF8500"/>
    <a:srgbClr val="FFE354"/>
    <a:srgbClr val="6A9913"/>
    <a:srgbClr val="4BB69D"/>
    <a:srgbClr val="2461AA"/>
    <a:srgbClr val="716FB0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0456" autoAdjust="0"/>
  </p:normalViewPr>
  <p:slideViewPr>
    <p:cSldViewPr snapToGrid="0">
      <p:cViewPr>
        <p:scale>
          <a:sx n="70" d="100"/>
          <a:sy n="70" d="100"/>
        </p:scale>
        <p:origin x="-132" y="-252"/>
      </p:cViewPr>
      <p:guideLst>
        <p:guide orient="horz" pos="2361"/>
        <p:guide orient="horz" pos="1757"/>
        <p:guide orient="horz" pos="1913"/>
        <p:guide pos="2880"/>
        <p:guide pos="258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7716063" cy="7771606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37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8DA8F8C3-D663-47EE-8E4F-2895E73EE48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D2A010D-E2ED-4ED7-A38F-F6F17EEA22C5}" type="slidenum">
              <a:rPr lang="en-US" smtClean="0"/>
              <a:pPr/>
              <a:t>4</a:t>
            </a:fld>
            <a:endParaRPr lang="en-US" dirty="0" smtClean="0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438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438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61288" y="6629400"/>
            <a:ext cx="1306512" cy="2286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 dirty="0"/>
              <a:t>ADM_COMP_020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7974419" y="6638544"/>
            <a:ext cx="1169581" cy="219456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ADM_COMP_020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>
          <a:xfrm>
            <a:off x="7878726" y="6638544"/>
            <a:ext cx="1265274" cy="219456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>
          <a:xfrm>
            <a:off x="7985051" y="6638544"/>
            <a:ext cx="1158949" cy="219456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68093" y="6638544"/>
            <a:ext cx="1275907" cy="219456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7889358" y="6638544"/>
            <a:ext cx="1254642" cy="219456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7985051" y="6638544"/>
            <a:ext cx="1158949" cy="219456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438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400260" y="6629400"/>
            <a:ext cx="1667540" cy="2286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 dirty="0"/>
              <a:t>ADM_COMP_020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61288" y="6629400"/>
            <a:ext cx="1306512" cy="2286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 dirty="0"/>
              <a:t>ADM_COMP_020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IE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15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3364" name="Text Box 4"/>
          <p:cNvSpPr txBox="1">
            <a:spLocks noChangeArrowheads="1"/>
          </p:cNvSpPr>
          <p:nvPr/>
        </p:nvSpPr>
        <p:spPr bwMode="auto">
          <a:xfrm>
            <a:off x="0" y="655637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sz="1000" dirty="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Components</a:t>
            </a:r>
            <a:endParaRPr lang="en-US" dirty="0" smtClean="0"/>
          </a:p>
        </p:txBody>
      </p:sp>
      <p:sp>
        <p:nvSpPr>
          <p:cNvPr id="4099" name="Rectangle 4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/>
            <a:r>
              <a:rPr lang="en-US" sz="2800" dirty="0" smtClean="0"/>
              <a:t>QAD Enterprise Edition and Standard Edition</a:t>
            </a:r>
            <a:endParaRPr lang="en-US" sz="280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Training </a:t>
            </a:r>
            <a:r>
              <a:rPr lang="en-US" dirty="0" smtClean="0"/>
              <a:t>Guide: QAD .NET UI Administration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Content Placeholder 8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Connection 2</a:t>
            </a:r>
          </a:p>
          <a:p>
            <a:pPr lvl="1"/>
            <a:r>
              <a:rPr lang="en-US" sz="2000" dirty="0" smtClean="0"/>
              <a:t>Tomcat server connection to the WebSpeed messenger </a:t>
            </a:r>
          </a:p>
          <a:p>
            <a:pPr lvl="1"/>
            <a:r>
              <a:rPr lang="en-US" sz="2000" dirty="0" smtClean="0"/>
              <a:t>Uses script programs stored on the Tomcat server to communicate with the messenger </a:t>
            </a:r>
          </a:p>
          <a:p>
            <a:pPr lvl="1"/>
            <a:r>
              <a:rPr lang="en-US" sz="2000" dirty="0" smtClean="0"/>
              <a:t>Messenger is a Progress .exe file that takes a Progress Web Object procedure (.w) as input and sends back an HTML page as output</a:t>
            </a:r>
          </a:p>
          <a:p>
            <a:endParaRPr lang="en-US" dirty="0"/>
          </a:p>
        </p:txBody>
      </p:sp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WebSpeed Architecture</a:t>
            </a:r>
          </a:p>
        </p:txBody>
      </p:sp>
      <p:sp>
        <p:nvSpPr>
          <p:cNvPr id="10258" name="Footer Placeholder 85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dirty="0" smtClean="0"/>
              <a:t>ADM_COMP_100</a:t>
            </a:r>
          </a:p>
        </p:txBody>
      </p:sp>
      <p:sp>
        <p:nvSpPr>
          <p:cNvPr id="10244" name="Rectangle 86"/>
          <p:cNvSpPr>
            <a:spLocks noChangeArrowheads="1"/>
          </p:cNvSpPr>
          <p:nvPr/>
        </p:nvSpPr>
        <p:spPr bwMode="auto">
          <a:xfrm>
            <a:off x="5958878" y="5548379"/>
            <a:ext cx="1322798" cy="246221"/>
          </a:xfrm>
          <a:prstGeom prst="rect">
            <a:avLst/>
          </a:prstGeom>
          <a:solidFill>
            <a:srgbClr val="CFD9DF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1000" b="1" dirty="0" smtClean="0">
                <a:latin typeface="+mj-lt"/>
              </a:rPr>
              <a:t> </a:t>
            </a:r>
            <a:r>
              <a:rPr lang="en-US" sz="1000" b="1" dirty="0">
                <a:latin typeface="+mj-lt"/>
              </a:rPr>
              <a:t>Application Code</a:t>
            </a:r>
          </a:p>
        </p:txBody>
      </p:sp>
      <p:grpSp>
        <p:nvGrpSpPr>
          <p:cNvPr id="10245" name="Group 87"/>
          <p:cNvGrpSpPr>
            <a:grpSpLocks/>
          </p:cNvGrpSpPr>
          <p:nvPr/>
        </p:nvGrpSpPr>
        <p:grpSpPr bwMode="auto">
          <a:xfrm>
            <a:off x="690563" y="3520428"/>
            <a:ext cx="7386637" cy="2087562"/>
            <a:chOff x="576" y="2465"/>
            <a:chExt cx="4653" cy="1315"/>
          </a:xfrm>
        </p:grpSpPr>
        <p:sp>
          <p:nvSpPr>
            <p:cNvPr id="10263" name="Rectangle 88"/>
            <p:cNvSpPr>
              <a:spLocks noChangeArrowheads="1"/>
            </p:cNvSpPr>
            <p:nvPr/>
          </p:nvSpPr>
          <p:spPr bwMode="auto">
            <a:xfrm>
              <a:off x="1708" y="2465"/>
              <a:ext cx="3521" cy="1161"/>
            </a:xfrm>
            <a:prstGeom prst="rect">
              <a:avLst/>
            </a:prstGeom>
            <a:solidFill>
              <a:srgbClr val="99CCFF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IE" dirty="0">
                <a:latin typeface="+mj-lt"/>
              </a:endParaRPr>
            </a:p>
          </p:txBody>
        </p:sp>
        <p:sp>
          <p:nvSpPr>
            <p:cNvPr id="10264" name="Rectangle 89"/>
            <p:cNvSpPr>
              <a:spLocks noChangeArrowheads="1"/>
            </p:cNvSpPr>
            <p:nvPr/>
          </p:nvSpPr>
          <p:spPr bwMode="auto">
            <a:xfrm>
              <a:off x="3649" y="2543"/>
              <a:ext cx="1470" cy="985"/>
            </a:xfrm>
            <a:prstGeom prst="rect">
              <a:avLst/>
            </a:prstGeom>
            <a:solidFill>
              <a:srgbClr val="E7E6E8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en-US" sz="1100" dirty="0">
                <a:latin typeface="+mj-lt"/>
              </a:endParaRPr>
            </a:p>
          </p:txBody>
        </p:sp>
        <p:sp>
          <p:nvSpPr>
            <p:cNvPr id="10265" name="Text Box 90"/>
            <p:cNvSpPr txBox="1">
              <a:spLocks noChangeArrowheads="1"/>
            </p:cNvSpPr>
            <p:nvPr/>
          </p:nvSpPr>
          <p:spPr bwMode="auto">
            <a:xfrm>
              <a:off x="3555" y="2519"/>
              <a:ext cx="1625" cy="16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sz="1100" b="1" dirty="0">
                  <a:latin typeface="+mj-lt"/>
                </a:rPr>
                <a:t>WebSpeed Server Instance</a:t>
              </a:r>
            </a:p>
          </p:txBody>
        </p:sp>
        <p:sp>
          <p:nvSpPr>
            <p:cNvPr id="10266" name="Rectangle 91"/>
            <p:cNvSpPr>
              <a:spLocks noChangeArrowheads="1"/>
            </p:cNvSpPr>
            <p:nvPr/>
          </p:nvSpPr>
          <p:spPr bwMode="auto">
            <a:xfrm>
              <a:off x="4447" y="2687"/>
              <a:ext cx="546" cy="252"/>
            </a:xfrm>
            <a:prstGeom prst="rect">
              <a:avLst/>
            </a:prstGeom>
            <a:solidFill>
              <a:srgbClr val="D8DAC9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en-US" sz="1000" b="1" dirty="0">
                  <a:latin typeface="+mj-lt"/>
                </a:rPr>
                <a:t>WebSpeed</a:t>
              </a:r>
              <a:br>
                <a:rPr lang="en-US" sz="1000" b="1" dirty="0">
                  <a:latin typeface="+mj-lt"/>
                </a:rPr>
              </a:br>
              <a:r>
                <a:rPr lang="en-US" sz="1000" b="1" dirty="0">
                  <a:latin typeface="+mj-lt"/>
                </a:rPr>
                <a:t>Broker</a:t>
              </a:r>
            </a:p>
          </p:txBody>
        </p:sp>
        <p:sp>
          <p:nvSpPr>
            <p:cNvPr id="10267" name="Rectangle 92"/>
            <p:cNvSpPr>
              <a:spLocks noChangeArrowheads="1"/>
            </p:cNvSpPr>
            <p:nvPr/>
          </p:nvSpPr>
          <p:spPr bwMode="auto">
            <a:xfrm>
              <a:off x="576" y="2465"/>
              <a:ext cx="1077" cy="1315"/>
            </a:xfrm>
            <a:prstGeom prst="rect">
              <a:avLst/>
            </a:prstGeom>
            <a:solidFill>
              <a:srgbClr val="FAF6EB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l" eaLnBrk="0" hangingPunct="0"/>
              <a:endParaRPr lang="en-US" sz="2400" dirty="0">
                <a:latin typeface="+mj-lt"/>
              </a:endParaRPr>
            </a:p>
          </p:txBody>
        </p:sp>
        <p:grpSp>
          <p:nvGrpSpPr>
            <p:cNvPr id="10268" name="Group 93"/>
            <p:cNvGrpSpPr>
              <a:grpSpLocks/>
            </p:cNvGrpSpPr>
            <p:nvPr/>
          </p:nvGrpSpPr>
          <p:grpSpPr bwMode="auto">
            <a:xfrm>
              <a:off x="803" y="2762"/>
              <a:ext cx="597" cy="483"/>
              <a:chOff x="224" y="1652"/>
              <a:chExt cx="579" cy="439"/>
            </a:xfrm>
          </p:grpSpPr>
          <p:sp>
            <p:nvSpPr>
              <p:cNvPr id="10279" name="Freeform 94"/>
              <p:cNvSpPr>
                <a:spLocks/>
              </p:cNvSpPr>
              <p:nvPr/>
            </p:nvSpPr>
            <p:spPr bwMode="auto">
              <a:xfrm>
                <a:off x="533" y="1891"/>
                <a:ext cx="225" cy="83"/>
              </a:xfrm>
              <a:custGeom>
                <a:avLst/>
                <a:gdLst>
                  <a:gd name="T0" fmla="*/ 34 w 225"/>
                  <a:gd name="T1" fmla="*/ 0 h 83"/>
                  <a:gd name="T2" fmla="*/ 71 w 225"/>
                  <a:gd name="T3" fmla="*/ 1 h 83"/>
                  <a:gd name="T4" fmla="*/ 108 w 225"/>
                  <a:gd name="T5" fmla="*/ 2 h 83"/>
                  <a:gd name="T6" fmla="*/ 117 w 225"/>
                  <a:gd name="T7" fmla="*/ 3 h 83"/>
                  <a:gd name="T8" fmla="*/ 127 w 225"/>
                  <a:gd name="T9" fmla="*/ 5 h 83"/>
                  <a:gd name="T10" fmla="*/ 148 w 225"/>
                  <a:gd name="T11" fmla="*/ 10 h 83"/>
                  <a:gd name="T12" fmla="*/ 170 w 225"/>
                  <a:gd name="T13" fmla="*/ 16 h 83"/>
                  <a:gd name="T14" fmla="*/ 181 w 225"/>
                  <a:gd name="T15" fmla="*/ 18 h 83"/>
                  <a:gd name="T16" fmla="*/ 190 w 225"/>
                  <a:gd name="T17" fmla="*/ 20 h 83"/>
                  <a:gd name="T18" fmla="*/ 207 w 225"/>
                  <a:gd name="T19" fmla="*/ 27 h 83"/>
                  <a:gd name="T20" fmla="*/ 215 w 225"/>
                  <a:gd name="T21" fmla="*/ 30 h 83"/>
                  <a:gd name="T22" fmla="*/ 222 w 225"/>
                  <a:gd name="T23" fmla="*/ 35 h 83"/>
                  <a:gd name="T24" fmla="*/ 224 w 225"/>
                  <a:gd name="T25" fmla="*/ 41 h 83"/>
                  <a:gd name="T26" fmla="*/ 225 w 225"/>
                  <a:gd name="T27" fmla="*/ 46 h 83"/>
                  <a:gd name="T28" fmla="*/ 225 w 225"/>
                  <a:gd name="T29" fmla="*/ 51 h 83"/>
                  <a:gd name="T30" fmla="*/ 224 w 225"/>
                  <a:gd name="T31" fmla="*/ 56 h 83"/>
                  <a:gd name="T32" fmla="*/ 220 w 225"/>
                  <a:gd name="T33" fmla="*/ 64 h 83"/>
                  <a:gd name="T34" fmla="*/ 213 w 225"/>
                  <a:gd name="T35" fmla="*/ 70 h 83"/>
                  <a:gd name="T36" fmla="*/ 203 w 225"/>
                  <a:gd name="T37" fmla="*/ 75 h 83"/>
                  <a:gd name="T38" fmla="*/ 192 w 225"/>
                  <a:gd name="T39" fmla="*/ 79 h 83"/>
                  <a:gd name="T40" fmla="*/ 180 w 225"/>
                  <a:gd name="T41" fmla="*/ 81 h 83"/>
                  <a:gd name="T42" fmla="*/ 167 w 225"/>
                  <a:gd name="T43" fmla="*/ 83 h 83"/>
                  <a:gd name="T44" fmla="*/ 148 w 225"/>
                  <a:gd name="T45" fmla="*/ 83 h 83"/>
                  <a:gd name="T46" fmla="*/ 130 w 225"/>
                  <a:gd name="T47" fmla="*/ 83 h 83"/>
                  <a:gd name="T48" fmla="*/ 97 w 225"/>
                  <a:gd name="T49" fmla="*/ 83 h 83"/>
                  <a:gd name="T50" fmla="*/ 81 w 225"/>
                  <a:gd name="T51" fmla="*/ 82 h 83"/>
                  <a:gd name="T52" fmla="*/ 65 w 225"/>
                  <a:gd name="T53" fmla="*/ 80 h 83"/>
                  <a:gd name="T54" fmla="*/ 49 w 225"/>
                  <a:gd name="T55" fmla="*/ 78 h 83"/>
                  <a:gd name="T56" fmla="*/ 32 w 225"/>
                  <a:gd name="T57" fmla="*/ 74 h 83"/>
                  <a:gd name="T58" fmla="*/ 24 w 225"/>
                  <a:gd name="T59" fmla="*/ 71 h 83"/>
                  <a:gd name="T60" fmla="*/ 17 w 225"/>
                  <a:gd name="T61" fmla="*/ 65 h 83"/>
                  <a:gd name="T62" fmla="*/ 11 w 225"/>
                  <a:gd name="T63" fmla="*/ 59 h 83"/>
                  <a:gd name="T64" fmla="*/ 7 w 225"/>
                  <a:gd name="T65" fmla="*/ 53 h 83"/>
                  <a:gd name="T66" fmla="*/ 5 w 225"/>
                  <a:gd name="T67" fmla="*/ 48 h 83"/>
                  <a:gd name="T68" fmla="*/ 2 w 225"/>
                  <a:gd name="T69" fmla="*/ 43 h 83"/>
                  <a:gd name="T70" fmla="*/ 1 w 225"/>
                  <a:gd name="T71" fmla="*/ 39 h 83"/>
                  <a:gd name="T72" fmla="*/ 0 w 225"/>
                  <a:gd name="T73" fmla="*/ 38 h 83"/>
                  <a:gd name="T74" fmla="*/ 0 w 225"/>
                  <a:gd name="T75" fmla="*/ 37 h 83"/>
                  <a:gd name="T76" fmla="*/ 3 w 225"/>
                  <a:gd name="T77" fmla="*/ 31 h 83"/>
                  <a:gd name="T78" fmla="*/ 8 w 225"/>
                  <a:gd name="T79" fmla="*/ 25 h 83"/>
                  <a:gd name="T80" fmla="*/ 14 w 225"/>
                  <a:gd name="T81" fmla="*/ 20 h 83"/>
                  <a:gd name="T82" fmla="*/ 21 w 225"/>
                  <a:gd name="T83" fmla="*/ 17 h 83"/>
                  <a:gd name="T84" fmla="*/ 29 w 225"/>
                  <a:gd name="T85" fmla="*/ 9 h 83"/>
                  <a:gd name="T86" fmla="*/ 32 w 225"/>
                  <a:gd name="T87" fmla="*/ 5 h 83"/>
                  <a:gd name="T88" fmla="*/ 34 w 225"/>
                  <a:gd name="T89" fmla="*/ 0 h 83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225"/>
                  <a:gd name="T136" fmla="*/ 0 h 83"/>
                  <a:gd name="T137" fmla="*/ 225 w 225"/>
                  <a:gd name="T138" fmla="*/ 83 h 83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225" h="83">
                    <a:moveTo>
                      <a:pt x="34" y="0"/>
                    </a:moveTo>
                    <a:lnTo>
                      <a:pt x="71" y="1"/>
                    </a:lnTo>
                    <a:lnTo>
                      <a:pt x="108" y="2"/>
                    </a:lnTo>
                    <a:lnTo>
                      <a:pt x="117" y="3"/>
                    </a:lnTo>
                    <a:lnTo>
                      <a:pt x="127" y="5"/>
                    </a:lnTo>
                    <a:lnTo>
                      <a:pt x="148" y="10"/>
                    </a:lnTo>
                    <a:lnTo>
                      <a:pt x="170" y="16"/>
                    </a:lnTo>
                    <a:lnTo>
                      <a:pt x="181" y="18"/>
                    </a:lnTo>
                    <a:lnTo>
                      <a:pt x="190" y="20"/>
                    </a:lnTo>
                    <a:lnTo>
                      <a:pt x="207" y="27"/>
                    </a:lnTo>
                    <a:lnTo>
                      <a:pt x="215" y="30"/>
                    </a:lnTo>
                    <a:lnTo>
                      <a:pt x="222" y="35"/>
                    </a:lnTo>
                    <a:lnTo>
                      <a:pt x="224" y="41"/>
                    </a:lnTo>
                    <a:lnTo>
                      <a:pt x="225" y="46"/>
                    </a:lnTo>
                    <a:lnTo>
                      <a:pt x="225" y="51"/>
                    </a:lnTo>
                    <a:lnTo>
                      <a:pt x="224" y="56"/>
                    </a:lnTo>
                    <a:lnTo>
                      <a:pt x="220" y="64"/>
                    </a:lnTo>
                    <a:lnTo>
                      <a:pt x="213" y="70"/>
                    </a:lnTo>
                    <a:lnTo>
                      <a:pt x="203" y="75"/>
                    </a:lnTo>
                    <a:lnTo>
                      <a:pt x="192" y="79"/>
                    </a:lnTo>
                    <a:lnTo>
                      <a:pt x="180" y="81"/>
                    </a:lnTo>
                    <a:lnTo>
                      <a:pt x="167" y="83"/>
                    </a:lnTo>
                    <a:lnTo>
                      <a:pt x="148" y="83"/>
                    </a:lnTo>
                    <a:lnTo>
                      <a:pt x="130" y="83"/>
                    </a:lnTo>
                    <a:lnTo>
                      <a:pt x="97" y="83"/>
                    </a:lnTo>
                    <a:lnTo>
                      <a:pt x="81" y="82"/>
                    </a:lnTo>
                    <a:lnTo>
                      <a:pt x="65" y="80"/>
                    </a:lnTo>
                    <a:lnTo>
                      <a:pt x="49" y="78"/>
                    </a:lnTo>
                    <a:lnTo>
                      <a:pt x="32" y="74"/>
                    </a:lnTo>
                    <a:lnTo>
                      <a:pt x="24" y="71"/>
                    </a:lnTo>
                    <a:lnTo>
                      <a:pt x="17" y="65"/>
                    </a:lnTo>
                    <a:lnTo>
                      <a:pt x="11" y="59"/>
                    </a:lnTo>
                    <a:lnTo>
                      <a:pt x="7" y="53"/>
                    </a:lnTo>
                    <a:lnTo>
                      <a:pt x="5" y="48"/>
                    </a:lnTo>
                    <a:lnTo>
                      <a:pt x="2" y="43"/>
                    </a:lnTo>
                    <a:lnTo>
                      <a:pt x="1" y="39"/>
                    </a:lnTo>
                    <a:lnTo>
                      <a:pt x="0" y="38"/>
                    </a:lnTo>
                    <a:lnTo>
                      <a:pt x="0" y="37"/>
                    </a:lnTo>
                    <a:lnTo>
                      <a:pt x="3" y="31"/>
                    </a:lnTo>
                    <a:lnTo>
                      <a:pt x="8" y="25"/>
                    </a:lnTo>
                    <a:lnTo>
                      <a:pt x="14" y="20"/>
                    </a:lnTo>
                    <a:lnTo>
                      <a:pt x="21" y="17"/>
                    </a:lnTo>
                    <a:lnTo>
                      <a:pt x="29" y="9"/>
                    </a:lnTo>
                    <a:lnTo>
                      <a:pt x="32" y="5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0280" name="Freeform 95"/>
              <p:cNvSpPr>
                <a:spLocks/>
              </p:cNvSpPr>
              <p:nvPr/>
            </p:nvSpPr>
            <p:spPr bwMode="auto">
              <a:xfrm>
                <a:off x="526" y="1948"/>
                <a:ext cx="217" cy="46"/>
              </a:xfrm>
              <a:custGeom>
                <a:avLst/>
                <a:gdLst>
                  <a:gd name="T0" fmla="*/ 54 w 217"/>
                  <a:gd name="T1" fmla="*/ 0 h 46"/>
                  <a:gd name="T2" fmla="*/ 0 w 217"/>
                  <a:gd name="T3" fmla="*/ 46 h 46"/>
                  <a:gd name="T4" fmla="*/ 163 w 217"/>
                  <a:gd name="T5" fmla="*/ 46 h 46"/>
                  <a:gd name="T6" fmla="*/ 217 w 217"/>
                  <a:gd name="T7" fmla="*/ 0 h 46"/>
                  <a:gd name="T8" fmla="*/ 54 w 217"/>
                  <a:gd name="T9" fmla="*/ 0 h 4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7"/>
                  <a:gd name="T16" fmla="*/ 0 h 46"/>
                  <a:gd name="T17" fmla="*/ 217 w 217"/>
                  <a:gd name="T18" fmla="*/ 46 h 4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7" h="46">
                    <a:moveTo>
                      <a:pt x="54" y="0"/>
                    </a:moveTo>
                    <a:lnTo>
                      <a:pt x="0" y="46"/>
                    </a:lnTo>
                    <a:lnTo>
                      <a:pt x="163" y="46"/>
                    </a:lnTo>
                    <a:lnTo>
                      <a:pt x="217" y="0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0281" name="Freeform 96"/>
              <p:cNvSpPr>
                <a:spLocks/>
              </p:cNvSpPr>
              <p:nvPr/>
            </p:nvSpPr>
            <p:spPr bwMode="auto">
              <a:xfrm>
                <a:off x="698" y="2010"/>
                <a:ext cx="105" cy="72"/>
              </a:xfrm>
              <a:custGeom>
                <a:avLst/>
                <a:gdLst>
                  <a:gd name="T0" fmla="*/ 62 w 105"/>
                  <a:gd name="T1" fmla="*/ 72 h 72"/>
                  <a:gd name="T2" fmla="*/ 94 w 105"/>
                  <a:gd name="T3" fmla="*/ 72 h 72"/>
                  <a:gd name="T4" fmla="*/ 105 w 105"/>
                  <a:gd name="T5" fmla="*/ 0 h 72"/>
                  <a:gd name="T6" fmla="*/ 0 w 105"/>
                  <a:gd name="T7" fmla="*/ 2 h 72"/>
                  <a:gd name="T8" fmla="*/ 62 w 105"/>
                  <a:gd name="T9" fmla="*/ 72 h 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5"/>
                  <a:gd name="T16" fmla="*/ 0 h 72"/>
                  <a:gd name="T17" fmla="*/ 105 w 105"/>
                  <a:gd name="T18" fmla="*/ 72 h 7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5" h="72">
                    <a:moveTo>
                      <a:pt x="62" y="72"/>
                    </a:moveTo>
                    <a:lnTo>
                      <a:pt x="94" y="72"/>
                    </a:lnTo>
                    <a:lnTo>
                      <a:pt x="105" y="0"/>
                    </a:lnTo>
                    <a:lnTo>
                      <a:pt x="0" y="2"/>
                    </a:lnTo>
                    <a:lnTo>
                      <a:pt x="62" y="72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grpSp>
            <p:nvGrpSpPr>
              <p:cNvPr id="10282" name="Group 97"/>
              <p:cNvGrpSpPr>
                <a:grpSpLocks/>
              </p:cNvGrpSpPr>
              <p:nvPr/>
            </p:nvGrpSpPr>
            <p:grpSpPr bwMode="auto">
              <a:xfrm>
                <a:off x="224" y="1652"/>
                <a:ext cx="556" cy="439"/>
                <a:chOff x="224" y="1652"/>
                <a:chExt cx="556" cy="439"/>
              </a:xfrm>
            </p:grpSpPr>
            <p:sp>
              <p:nvSpPr>
                <p:cNvPr id="10283" name="Rectangle 98"/>
                <p:cNvSpPr>
                  <a:spLocks noChangeArrowheads="1"/>
                </p:cNvSpPr>
                <p:nvPr/>
              </p:nvSpPr>
              <p:spPr bwMode="auto">
                <a:xfrm>
                  <a:off x="333" y="1931"/>
                  <a:ext cx="351" cy="63"/>
                </a:xfrm>
                <a:prstGeom prst="rect">
                  <a:avLst/>
                </a:prstGeom>
                <a:solidFill>
                  <a:srgbClr val="B2B2B2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10284" name="Freeform 99"/>
                <p:cNvSpPr>
                  <a:spLocks/>
                </p:cNvSpPr>
                <p:nvPr/>
              </p:nvSpPr>
              <p:spPr bwMode="auto">
                <a:xfrm>
                  <a:off x="332" y="1899"/>
                  <a:ext cx="352" cy="34"/>
                </a:xfrm>
                <a:custGeom>
                  <a:avLst/>
                  <a:gdLst>
                    <a:gd name="T0" fmla="*/ 0 w 352"/>
                    <a:gd name="T1" fmla="*/ 34 h 34"/>
                    <a:gd name="T2" fmla="*/ 352 w 352"/>
                    <a:gd name="T3" fmla="*/ 34 h 34"/>
                    <a:gd name="T4" fmla="*/ 319 w 352"/>
                    <a:gd name="T5" fmla="*/ 0 h 34"/>
                    <a:gd name="T6" fmla="*/ 37 w 352"/>
                    <a:gd name="T7" fmla="*/ 0 h 34"/>
                    <a:gd name="T8" fmla="*/ 0 w 352"/>
                    <a:gd name="T9" fmla="*/ 34 h 3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52"/>
                    <a:gd name="T16" fmla="*/ 0 h 34"/>
                    <a:gd name="T17" fmla="*/ 352 w 352"/>
                    <a:gd name="T18" fmla="*/ 34 h 3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52" h="34">
                      <a:moveTo>
                        <a:pt x="0" y="34"/>
                      </a:moveTo>
                      <a:lnTo>
                        <a:pt x="352" y="34"/>
                      </a:lnTo>
                      <a:lnTo>
                        <a:pt x="319" y="0"/>
                      </a:lnTo>
                      <a:lnTo>
                        <a:pt x="37" y="0"/>
                      </a:lnTo>
                      <a:lnTo>
                        <a:pt x="0" y="34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10285" name="Rectangle 100"/>
                <p:cNvSpPr>
                  <a:spLocks noChangeArrowheads="1"/>
                </p:cNvSpPr>
                <p:nvPr/>
              </p:nvSpPr>
              <p:spPr bwMode="auto">
                <a:xfrm>
                  <a:off x="447" y="1951"/>
                  <a:ext cx="37" cy="22"/>
                </a:xfrm>
                <a:prstGeom prst="rect">
                  <a:avLst/>
                </a:prstGeom>
                <a:solidFill>
                  <a:srgbClr val="80808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10286" name="Rectangle 101"/>
                <p:cNvSpPr>
                  <a:spLocks noChangeArrowheads="1"/>
                </p:cNvSpPr>
                <p:nvPr/>
              </p:nvSpPr>
              <p:spPr bwMode="auto">
                <a:xfrm>
                  <a:off x="447" y="1959"/>
                  <a:ext cx="37" cy="13"/>
                </a:xfrm>
                <a:prstGeom prst="rect">
                  <a:avLst/>
                </a:prstGeom>
                <a:solidFill>
                  <a:srgbClr val="80808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10287" name="Rectangle 102"/>
                <p:cNvSpPr>
                  <a:spLocks noChangeArrowheads="1"/>
                </p:cNvSpPr>
                <p:nvPr/>
              </p:nvSpPr>
              <p:spPr bwMode="auto">
                <a:xfrm>
                  <a:off x="420" y="1959"/>
                  <a:ext cx="92" cy="8"/>
                </a:xfrm>
                <a:prstGeom prst="rect">
                  <a:avLst/>
                </a:prstGeom>
                <a:solidFill>
                  <a:srgbClr val="80808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10288" name="Rectangle 103"/>
                <p:cNvSpPr>
                  <a:spLocks noChangeArrowheads="1"/>
                </p:cNvSpPr>
                <p:nvPr/>
              </p:nvSpPr>
              <p:spPr bwMode="auto">
                <a:xfrm>
                  <a:off x="417" y="1951"/>
                  <a:ext cx="10" cy="4"/>
                </a:xfrm>
                <a:prstGeom prst="rect">
                  <a:avLst/>
                </a:prstGeom>
                <a:solidFill>
                  <a:srgbClr val="00800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10289" name="Rectangle 104"/>
                <p:cNvSpPr>
                  <a:spLocks noChangeArrowheads="1"/>
                </p:cNvSpPr>
                <p:nvPr/>
              </p:nvSpPr>
              <p:spPr bwMode="auto">
                <a:xfrm>
                  <a:off x="225" y="2074"/>
                  <a:ext cx="555" cy="17"/>
                </a:xfrm>
                <a:prstGeom prst="rect">
                  <a:avLst/>
                </a:prstGeom>
                <a:solidFill>
                  <a:srgbClr val="B2B2B2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10290" name="Freeform 105"/>
                <p:cNvSpPr>
                  <a:spLocks/>
                </p:cNvSpPr>
                <p:nvPr/>
              </p:nvSpPr>
              <p:spPr bwMode="auto">
                <a:xfrm>
                  <a:off x="224" y="2010"/>
                  <a:ext cx="555" cy="65"/>
                </a:xfrm>
                <a:custGeom>
                  <a:avLst/>
                  <a:gdLst>
                    <a:gd name="T0" fmla="*/ 0 w 555"/>
                    <a:gd name="T1" fmla="*/ 65 h 65"/>
                    <a:gd name="T2" fmla="*/ 555 w 555"/>
                    <a:gd name="T3" fmla="*/ 65 h 65"/>
                    <a:gd name="T4" fmla="*/ 523 w 555"/>
                    <a:gd name="T5" fmla="*/ 0 h 65"/>
                    <a:gd name="T6" fmla="*/ 40 w 555"/>
                    <a:gd name="T7" fmla="*/ 0 h 65"/>
                    <a:gd name="T8" fmla="*/ 0 w 555"/>
                    <a:gd name="T9" fmla="*/ 65 h 6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55"/>
                    <a:gd name="T16" fmla="*/ 0 h 65"/>
                    <a:gd name="T17" fmla="*/ 555 w 555"/>
                    <a:gd name="T18" fmla="*/ 65 h 6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55" h="65">
                      <a:moveTo>
                        <a:pt x="0" y="65"/>
                      </a:moveTo>
                      <a:lnTo>
                        <a:pt x="555" y="65"/>
                      </a:lnTo>
                      <a:lnTo>
                        <a:pt x="523" y="0"/>
                      </a:lnTo>
                      <a:lnTo>
                        <a:pt x="40" y="0"/>
                      </a:lnTo>
                      <a:lnTo>
                        <a:pt x="0" y="65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10291" name="Freeform 106"/>
                <p:cNvSpPr>
                  <a:spLocks/>
                </p:cNvSpPr>
                <p:nvPr/>
              </p:nvSpPr>
              <p:spPr bwMode="auto">
                <a:xfrm>
                  <a:off x="241" y="2017"/>
                  <a:ext cx="519" cy="50"/>
                </a:xfrm>
                <a:custGeom>
                  <a:avLst/>
                  <a:gdLst>
                    <a:gd name="T0" fmla="*/ 30 w 519"/>
                    <a:gd name="T1" fmla="*/ 0 h 50"/>
                    <a:gd name="T2" fmla="*/ 0 w 519"/>
                    <a:gd name="T3" fmla="*/ 50 h 50"/>
                    <a:gd name="T4" fmla="*/ 519 w 519"/>
                    <a:gd name="T5" fmla="*/ 50 h 50"/>
                    <a:gd name="T6" fmla="*/ 495 w 519"/>
                    <a:gd name="T7" fmla="*/ 0 h 5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519"/>
                    <a:gd name="T13" fmla="*/ 0 h 50"/>
                    <a:gd name="T14" fmla="*/ 519 w 519"/>
                    <a:gd name="T15" fmla="*/ 50 h 5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519" h="50">
                      <a:moveTo>
                        <a:pt x="30" y="0"/>
                      </a:moveTo>
                      <a:lnTo>
                        <a:pt x="0" y="50"/>
                      </a:lnTo>
                      <a:lnTo>
                        <a:pt x="519" y="50"/>
                      </a:lnTo>
                      <a:lnTo>
                        <a:pt x="495" y="0"/>
                      </a:lnTo>
                    </a:path>
                  </a:pathLst>
                </a:cu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10292" name="Freeform 107"/>
                <p:cNvSpPr>
                  <a:spLocks/>
                </p:cNvSpPr>
                <p:nvPr/>
              </p:nvSpPr>
              <p:spPr bwMode="auto">
                <a:xfrm>
                  <a:off x="286" y="2016"/>
                  <a:ext cx="17" cy="9"/>
                </a:xfrm>
                <a:custGeom>
                  <a:avLst/>
                  <a:gdLst>
                    <a:gd name="T0" fmla="*/ 5 w 17"/>
                    <a:gd name="T1" fmla="*/ 0 h 9"/>
                    <a:gd name="T2" fmla="*/ 17 w 17"/>
                    <a:gd name="T3" fmla="*/ 0 h 9"/>
                    <a:gd name="T4" fmla="*/ 13 w 17"/>
                    <a:gd name="T5" fmla="*/ 9 h 9"/>
                    <a:gd name="T6" fmla="*/ 0 w 17"/>
                    <a:gd name="T7" fmla="*/ 9 h 9"/>
                    <a:gd name="T8" fmla="*/ 5 w 17"/>
                    <a:gd name="T9" fmla="*/ 0 h 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7"/>
                    <a:gd name="T16" fmla="*/ 0 h 9"/>
                    <a:gd name="T17" fmla="*/ 17 w 17"/>
                    <a:gd name="T18" fmla="*/ 9 h 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7" h="9">
                      <a:moveTo>
                        <a:pt x="5" y="0"/>
                      </a:moveTo>
                      <a:lnTo>
                        <a:pt x="17" y="0"/>
                      </a:lnTo>
                      <a:lnTo>
                        <a:pt x="13" y="9"/>
                      </a:lnTo>
                      <a:lnTo>
                        <a:pt x="0" y="9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10293" name="Freeform 108"/>
                <p:cNvSpPr>
                  <a:spLocks/>
                </p:cNvSpPr>
                <p:nvPr/>
              </p:nvSpPr>
              <p:spPr bwMode="auto">
                <a:xfrm>
                  <a:off x="328" y="2016"/>
                  <a:ext cx="69" cy="8"/>
                </a:xfrm>
                <a:custGeom>
                  <a:avLst/>
                  <a:gdLst>
                    <a:gd name="T0" fmla="*/ 3 w 69"/>
                    <a:gd name="T1" fmla="*/ 0 h 8"/>
                    <a:gd name="T2" fmla="*/ 69 w 69"/>
                    <a:gd name="T3" fmla="*/ 0 h 8"/>
                    <a:gd name="T4" fmla="*/ 67 w 69"/>
                    <a:gd name="T5" fmla="*/ 8 h 8"/>
                    <a:gd name="T6" fmla="*/ 0 w 69"/>
                    <a:gd name="T7" fmla="*/ 8 h 8"/>
                    <a:gd name="T8" fmla="*/ 3 w 69"/>
                    <a:gd name="T9" fmla="*/ 0 h 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9"/>
                    <a:gd name="T16" fmla="*/ 0 h 8"/>
                    <a:gd name="T17" fmla="*/ 69 w 69"/>
                    <a:gd name="T18" fmla="*/ 8 h 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9" h="8">
                      <a:moveTo>
                        <a:pt x="3" y="0"/>
                      </a:moveTo>
                      <a:lnTo>
                        <a:pt x="69" y="0"/>
                      </a:lnTo>
                      <a:lnTo>
                        <a:pt x="67" y="8"/>
                      </a:lnTo>
                      <a:lnTo>
                        <a:pt x="0" y="8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10294" name="Freeform 109"/>
                <p:cNvSpPr>
                  <a:spLocks/>
                </p:cNvSpPr>
                <p:nvPr/>
              </p:nvSpPr>
              <p:spPr bwMode="auto">
                <a:xfrm>
                  <a:off x="417" y="2016"/>
                  <a:ext cx="65" cy="9"/>
                </a:xfrm>
                <a:custGeom>
                  <a:avLst/>
                  <a:gdLst>
                    <a:gd name="T0" fmla="*/ 2 w 65"/>
                    <a:gd name="T1" fmla="*/ 0 h 9"/>
                    <a:gd name="T2" fmla="*/ 65 w 65"/>
                    <a:gd name="T3" fmla="*/ 0 h 9"/>
                    <a:gd name="T4" fmla="*/ 65 w 65"/>
                    <a:gd name="T5" fmla="*/ 9 h 9"/>
                    <a:gd name="T6" fmla="*/ 0 w 65"/>
                    <a:gd name="T7" fmla="*/ 9 h 9"/>
                    <a:gd name="T8" fmla="*/ 2 w 65"/>
                    <a:gd name="T9" fmla="*/ 0 h 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5"/>
                    <a:gd name="T16" fmla="*/ 0 h 9"/>
                    <a:gd name="T17" fmla="*/ 65 w 65"/>
                    <a:gd name="T18" fmla="*/ 9 h 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5" h="9">
                      <a:moveTo>
                        <a:pt x="2" y="0"/>
                      </a:moveTo>
                      <a:lnTo>
                        <a:pt x="65" y="0"/>
                      </a:lnTo>
                      <a:lnTo>
                        <a:pt x="65" y="9"/>
                      </a:lnTo>
                      <a:lnTo>
                        <a:pt x="0" y="9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10295" name="Rectangle 110"/>
                <p:cNvSpPr>
                  <a:spLocks noChangeArrowheads="1"/>
                </p:cNvSpPr>
                <p:nvPr/>
              </p:nvSpPr>
              <p:spPr bwMode="auto">
                <a:xfrm>
                  <a:off x="495" y="2016"/>
                  <a:ext cx="67" cy="9"/>
                </a:xfrm>
                <a:prstGeom prst="rect">
                  <a:avLst/>
                </a:prstGeom>
                <a:solidFill>
                  <a:srgbClr val="80808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10296" name="Freeform 111"/>
                <p:cNvSpPr>
                  <a:spLocks/>
                </p:cNvSpPr>
                <p:nvPr/>
              </p:nvSpPr>
              <p:spPr bwMode="auto">
                <a:xfrm>
                  <a:off x="576" y="2016"/>
                  <a:ext cx="59" cy="10"/>
                </a:xfrm>
                <a:custGeom>
                  <a:avLst/>
                  <a:gdLst>
                    <a:gd name="T0" fmla="*/ 0 w 59"/>
                    <a:gd name="T1" fmla="*/ 0 h 10"/>
                    <a:gd name="T2" fmla="*/ 57 w 59"/>
                    <a:gd name="T3" fmla="*/ 0 h 10"/>
                    <a:gd name="T4" fmla="*/ 59 w 59"/>
                    <a:gd name="T5" fmla="*/ 10 h 10"/>
                    <a:gd name="T6" fmla="*/ 0 w 59"/>
                    <a:gd name="T7" fmla="*/ 10 h 10"/>
                    <a:gd name="T8" fmla="*/ 0 w 59"/>
                    <a:gd name="T9" fmla="*/ 0 h 1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9"/>
                    <a:gd name="T16" fmla="*/ 0 h 10"/>
                    <a:gd name="T17" fmla="*/ 59 w 59"/>
                    <a:gd name="T18" fmla="*/ 10 h 1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9" h="10">
                      <a:moveTo>
                        <a:pt x="0" y="0"/>
                      </a:moveTo>
                      <a:lnTo>
                        <a:pt x="57" y="0"/>
                      </a:lnTo>
                      <a:lnTo>
                        <a:pt x="59" y="10"/>
                      </a:lnTo>
                      <a:lnTo>
                        <a:pt x="0" y="1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10297" name="Freeform 112"/>
                <p:cNvSpPr>
                  <a:spLocks/>
                </p:cNvSpPr>
                <p:nvPr/>
              </p:nvSpPr>
              <p:spPr bwMode="auto">
                <a:xfrm>
                  <a:off x="650" y="2021"/>
                  <a:ext cx="72" cy="9"/>
                </a:xfrm>
                <a:custGeom>
                  <a:avLst/>
                  <a:gdLst>
                    <a:gd name="T0" fmla="*/ 0 w 72"/>
                    <a:gd name="T1" fmla="*/ 0 h 9"/>
                    <a:gd name="T2" fmla="*/ 66 w 72"/>
                    <a:gd name="T3" fmla="*/ 0 h 9"/>
                    <a:gd name="T4" fmla="*/ 72 w 72"/>
                    <a:gd name="T5" fmla="*/ 9 h 9"/>
                    <a:gd name="T6" fmla="*/ 3 w 72"/>
                    <a:gd name="T7" fmla="*/ 9 h 9"/>
                    <a:gd name="T8" fmla="*/ 0 w 72"/>
                    <a:gd name="T9" fmla="*/ 0 h 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2"/>
                    <a:gd name="T16" fmla="*/ 0 h 9"/>
                    <a:gd name="T17" fmla="*/ 72 w 72"/>
                    <a:gd name="T18" fmla="*/ 9 h 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2" h="9">
                      <a:moveTo>
                        <a:pt x="0" y="0"/>
                      </a:moveTo>
                      <a:lnTo>
                        <a:pt x="66" y="0"/>
                      </a:lnTo>
                      <a:lnTo>
                        <a:pt x="72" y="9"/>
                      </a:lnTo>
                      <a:lnTo>
                        <a:pt x="3" y="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10298" name="Line 113"/>
                <p:cNvSpPr>
                  <a:spLocks noChangeShapeType="1"/>
                </p:cNvSpPr>
                <p:nvPr/>
              </p:nvSpPr>
              <p:spPr bwMode="auto">
                <a:xfrm>
                  <a:off x="308" y="2034"/>
                  <a:ext cx="216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299" name="Line 114"/>
                <p:cNvSpPr>
                  <a:spLocks noChangeShapeType="1"/>
                </p:cNvSpPr>
                <p:nvPr/>
              </p:nvSpPr>
              <p:spPr bwMode="auto">
                <a:xfrm>
                  <a:off x="317" y="2042"/>
                  <a:ext cx="218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00" name="Line 115"/>
                <p:cNvSpPr>
                  <a:spLocks noChangeShapeType="1"/>
                </p:cNvSpPr>
                <p:nvPr/>
              </p:nvSpPr>
              <p:spPr bwMode="auto">
                <a:xfrm>
                  <a:off x="320" y="2049"/>
                  <a:ext cx="190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01" name="Line 116"/>
                <p:cNvSpPr>
                  <a:spLocks noChangeShapeType="1"/>
                </p:cNvSpPr>
                <p:nvPr/>
              </p:nvSpPr>
              <p:spPr bwMode="auto">
                <a:xfrm>
                  <a:off x="324" y="2057"/>
                  <a:ext cx="25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02" name="Line 117"/>
                <p:cNvSpPr>
                  <a:spLocks noChangeShapeType="1"/>
                </p:cNvSpPr>
                <p:nvPr/>
              </p:nvSpPr>
              <p:spPr bwMode="auto">
                <a:xfrm>
                  <a:off x="278" y="2037"/>
                  <a:ext cx="22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03" name="Line 118"/>
                <p:cNvSpPr>
                  <a:spLocks noChangeShapeType="1"/>
                </p:cNvSpPr>
                <p:nvPr/>
              </p:nvSpPr>
              <p:spPr bwMode="auto">
                <a:xfrm>
                  <a:off x="274" y="2045"/>
                  <a:ext cx="21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04" name="Line 119"/>
                <p:cNvSpPr>
                  <a:spLocks noChangeShapeType="1"/>
                </p:cNvSpPr>
                <p:nvPr/>
              </p:nvSpPr>
              <p:spPr bwMode="auto">
                <a:xfrm>
                  <a:off x="268" y="2052"/>
                  <a:ext cx="39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05" name="Line 120"/>
                <p:cNvSpPr>
                  <a:spLocks noChangeShapeType="1"/>
                </p:cNvSpPr>
                <p:nvPr/>
              </p:nvSpPr>
              <p:spPr bwMode="auto">
                <a:xfrm>
                  <a:off x="357" y="2057"/>
                  <a:ext cx="129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06" name="Line 121"/>
                <p:cNvSpPr>
                  <a:spLocks noChangeShapeType="1"/>
                </p:cNvSpPr>
                <p:nvPr/>
              </p:nvSpPr>
              <p:spPr bwMode="auto">
                <a:xfrm>
                  <a:off x="534" y="2032"/>
                  <a:ext cx="29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07" name="Line 122"/>
                <p:cNvSpPr>
                  <a:spLocks noChangeShapeType="1"/>
                </p:cNvSpPr>
                <p:nvPr/>
              </p:nvSpPr>
              <p:spPr bwMode="auto">
                <a:xfrm>
                  <a:off x="541" y="2042"/>
                  <a:ext cx="24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08" name="Line 123"/>
                <p:cNvSpPr>
                  <a:spLocks noChangeShapeType="1"/>
                </p:cNvSpPr>
                <p:nvPr/>
              </p:nvSpPr>
              <p:spPr bwMode="auto">
                <a:xfrm>
                  <a:off x="525" y="2049"/>
                  <a:ext cx="40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09" name="Line 124"/>
                <p:cNvSpPr>
                  <a:spLocks noChangeShapeType="1"/>
                </p:cNvSpPr>
                <p:nvPr/>
              </p:nvSpPr>
              <p:spPr bwMode="auto">
                <a:xfrm>
                  <a:off x="492" y="2057"/>
                  <a:ext cx="20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10" name="Line 125"/>
                <p:cNvSpPr>
                  <a:spLocks noChangeShapeType="1"/>
                </p:cNvSpPr>
                <p:nvPr/>
              </p:nvSpPr>
              <p:spPr bwMode="auto">
                <a:xfrm>
                  <a:off x="518" y="2057"/>
                  <a:ext cx="45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11" name="Line 126"/>
                <p:cNvSpPr>
                  <a:spLocks noChangeShapeType="1"/>
                </p:cNvSpPr>
                <p:nvPr/>
              </p:nvSpPr>
              <p:spPr bwMode="auto">
                <a:xfrm>
                  <a:off x="576" y="2037"/>
                  <a:ext cx="60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12" name="Line 127"/>
                <p:cNvSpPr>
                  <a:spLocks noChangeShapeType="1"/>
                </p:cNvSpPr>
                <p:nvPr/>
              </p:nvSpPr>
              <p:spPr bwMode="auto">
                <a:xfrm>
                  <a:off x="584" y="2047"/>
                  <a:ext cx="54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13" name="Line 128"/>
                <p:cNvSpPr>
                  <a:spLocks noChangeShapeType="1"/>
                </p:cNvSpPr>
                <p:nvPr/>
              </p:nvSpPr>
              <p:spPr bwMode="auto">
                <a:xfrm>
                  <a:off x="585" y="2058"/>
                  <a:ext cx="55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14" name="Line 129"/>
                <p:cNvSpPr>
                  <a:spLocks noChangeShapeType="1"/>
                </p:cNvSpPr>
                <p:nvPr/>
              </p:nvSpPr>
              <p:spPr bwMode="auto">
                <a:xfrm>
                  <a:off x="657" y="2037"/>
                  <a:ext cx="58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15" name="Line 130"/>
                <p:cNvSpPr>
                  <a:spLocks noChangeShapeType="1"/>
                </p:cNvSpPr>
                <p:nvPr/>
              </p:nvSpPr>
              <p:spPr bwMode="auto">
                <a:xfrm>
                  <a:off x="651" y="2045"/>
                  <a:ext cx="48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16" name="Line 131"/>
                <p:cNvSpPr>
                  <a:spLocks noChangeShapeType="1"/>
                </p:cNvSpPr>
                <p:nvPr/>
              </p:nvSpPr>
              <p:spPr bwMode="auto">
                <a:xfrm>
                  <a:off x="657" y="2052"/>
                  <a:ext cx="44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17" name="Line 132"/>
                <p:cNvSpPr>
                  <a:spLocks noChangeShapeType="1"/>
                </p:cNvSpPr>
                <p:nvPr/>
              </p:nvSpPr>
              <p:spPr bwMode="auto">
                <a:xfrm>
                  <a:off x="655" y="2059"/>
                  <a:ext cx="54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18" name="Line 133"/>
                <p:cNvSpPr>
                  <a:spLocks noChangeShapeType="1"/>
                </p:cNvSpPr>
                <p:nvPr/>
              </p:nvSpPr>
              <p:spPr bwMode="auto">
                <a:xfrm>
                  <a:off x="708" y="2046"/>
                  <a:ext cx="16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19" name="Line 134"/>
                <p:cNvSpPr>
                  <a:spLocks noChangeShapeType="1"/>
                </p:cNvSpPr>
                <p:nvPr/>
              </p:nvSpPr>
              <p:spPr bwMode="auto">
                <a:xfrm>
                  <a:off x="713" y="2055"/>
                  <a:ext cx="15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20" name="Freeform 135"/>
                <p:cNvSpPr>
                  <a:spLocks/>
                </p:cNvSpPr>
                <p:nvPr/>
              </p:nvSpPr>
              <p:spPr bwMode="auto">
                <a:xfrm>
                  <a:off x="388" y="1889"/>
                  <a:ext cx="240" cy="18"/>
                </a:xfrm>
                <a:custGeom>
                  <a:avLst/>
                  <a:gdLst>
                    <a:gd name="T0" fmla="*/ 0 w 240"/>
                    <a:gd name="T1" fmla="*/ 18 h 18"/>
                    <a:gd name="T2" fmla="*/ 240 w 240"/>
                    <a:gd name="T3" fmla="*/ 18 h 18"/>
                    <a:gd name="T4" fmla="*/ 226 w 240"/>
                    <a:gd name="T5" fmla="*/ 0 h 18"/>
                    <a:gd name="T6" fmla="*/ 14 w 240"/>
                    <a:gd name="T7" fmla="*/ 0 h 18"/>
                    <a:gd name="T8" fmla="*/ 0 w 240"/>
                    <a:gd name="T9" fmla="*/ 18 h 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40"/>
                    <a:gd name="T16" fmla="*/ 0 h 18"/>
                    <a:gd name="T17" fmla="*/ 240 w 240"/>
                    <a:gd name="T18" fmla="*/ 18 h 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40" h="18">
                      <a:moveTo>
                        <a:pt x="0" y="18"/>
                      </a:moveTo>
                      <a:lnTo>
                        <a:pt x="240" y="18"/>
                      </a:lnTo>
                      <a:lnTo>
                        <a:pt x="226" y="0"/>
                      </a:lnTo>
                      <a:lnTo>
                        <a:pt x="14" y="0"/>
                      </a:lnTo>
                      <a:lnTo>
                        <a:pt x="0" y="18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10321" name="Rectangle 136"/>
                <p:cNvSpPr>
                  <a:spLocks noChangeArrowheads="1"/>
                </p:cNvSpPr>
                <p:nvPr/>
              </p:nvSpPr>
              <p:spPr bwMode="auto">
                <a:xfrm>
                  <a:off x="388" y="1907"/>
                  <a:ext cx="241" cy="18"/>
                </a:xfrm>
                <a:prstGeom prst="rect">
                  <a:avLst/>
                </a:prstGeom>
                <a:solidFill>
                  <a:srgbClr val="B2B2B2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10322" name="Freeform 137"/>
                <p:cNvSpPr>
                  <a:spLocks/>
                </p:cNvSpPr>
                <p:nvPr/>
              </p:nvSpPr>
              <p:spPr bwMode="auto">
                <a:xfrm>
                  <a:off x="443" y="1873"/>
                  <a:ext cx="129" cy="34"/>
                </a:xfrm>
                <a:custGeom>
                  <a:avLst/>
                  <a:gdLst>
                    <a:gd name="T0" fmla="*/ 0 w 129"/>
                    <a:gd name="T1" fmla="*/ 19 h 34"/>
                    <a:gd name="T2" fmla="*/ 0 w 129"/>
                    <a:gd name="T3" fmla="*/ 0 h 34"/>
                    <a:gd name="T4" fmla="*/ 129 w 129"/>
                    <a:gd name="T5" fmla="*/ 0 h 34"/>
                    <a:gd name="T6" fmla="*/ 129 w 129"/>
                    <a:gd name="T7" fmla="*/ 20 h 34"/>
                    <a:gd name="T8" fmla="*/ 128 w 129"/>
                    <a:gd name="T9" fmla="*/ 21 h 34"/>
                    <a:gd name="T10" fmla="*/ 127 w 129"/>
                    <a:gd name="T11" fmla="*/ 23 h 34"/>
                    <a:gd name="T12" fmla="*/ 125 w 129"/>
                    <a:gd name="T13" fmla="*/ 25 h 34"/>
                    <a:gd name="T14" fmla="*/ 122 w 129"/>
                    <a:gd name="T15" fmla="*/ 26 h 34"/>
                    <a:gd name="T16" fmla="*/ 118 w 129"/>
                    <a:gd name="T17" fmla="*/ 27 h 34"/>
                    <a:gd name="T18" fmla="*/ 115 w 129"/>
                    <a:gd name="T19" fmla="*/ 29 h 34"/>
                    <a:gd name="T20" fmla="*/ 111 w 129"/>
                    <a:gd name="T21" fmla="*/ 29 h 34"/>
                    <a:gd name="T22" fmla="*/ 106 w 129"/>
                    <a:gd name="T23" fmla="*/ 30 h 34"/>
                    <a:gd name="T24" fmla="*/ 102 w 129"/>
                    <a:gd name="T25" fmla="*/ 31 h 34"/>
                    <a:gd name="T26" fmla="*/ 95 w 129"/>
                    <a:gd name="T27" fmla="*/ 32 h 34"/>
                    <a:gd name="T28" fmla="*/ 89 w 129"/>
                    <a:gd name="T29" fmla="*/ 33 h 34"/>
                    <a:gd name="T30" fmla="*/ 84 w 129"/>
                    <a:gd name="T31" fmla="*/ 34 h 34"/>
                    <a:gd name="T32" fmla="*/ 77 w 129"/>
                    <a:gd name="T33" fmla="*/ 34 h 34"/>
                    <a:gd name="T34" fmla="*/ 70 w 129"/>
                    <a:gd name="T35" fmla="*/ 34 h 34"/>
                    <a:gd name="T36" fmla="*/ 61 w 129"/>
                    <a:gd name="T37" fmla="*/ 34 h 34"/>
                    <a:gd name="T38" fmla="*/ 53 w 129"/>
                    <a:gd name="T39" fmla="*/ 34 h 34"/>
                    <a:gd name="T40" fmla="*/ 45 w 129"/>
                    <a:gd name="T41" fmla="*/ 34 h 34"/>
                    <a:gd name="T42" fmla="*/ 38 w 129"/>
                    <a:gd name="T43" fmla="*/ 33 h 34"/>
                    <a:gd name="T44" fmla="*/ 32 w 129"/>
                    <a:gd name="T45" fmla="*/ 32 h 34"/>
                    <a:gd name="T46" fmla="*/ 27 w 129"/>
                    <a:gd name="T47" fmla="*/ 31 h 34"/>
                    <a:gd name="T48" fmla="*/ 21 w 129"/>
                    <a:gd name="T49" fmla="*/ 30 h 34"/>
                    <a:gd name="T50" fmla="*/ 16 w 129"/>
                    <a:gd name="T51" fmla="*/ 29 h 34"/>
                    <a:gd name="T52" fmla="*/ 12 w 129"/>
                    <a:gd name="T53" fmla="*/ 28 h 34"/>
                    <a:gd name="T54" fmla="*/ 8 w 129"/>
                    <a:gd name="T55" fmla="*/ 26 h 34"/>
                    <a:gd name="T56" fmla="*/ 5 w 129"/>
                    <a:gd name="T57" fmla="*/ 25 h 34"/>
                    <a:gd name="T58" fmla="*/ 3 w 129"/>
                    <a:gd name="T59" fmla="*/ 24 h 34"/>
                    <a:gd name="T60" fmla="*/ 2 w 129"/>
                    <a:gd name="T61" fmla="*/ 22 h 34"/>
                    <a:gd name="T62" fmla="*/ 1 w 129"/>
                    <a:gd name="T63" fmla="*/ 21 h 34"/>
                    <a:gd name="T64" fmla="*/ 0 w 129"/>
                    <a:gd name="T65" fmla="*/ 19 h 34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129"/>
                    <a:gd name="T100" fmla="*/ 0 h 34"/>
                    <a:gd name="T101" fmla="*/ 129 w 129"/>
                    <a:gd name="T102" fmla="*/ 34 h 34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129" h="34">
                      <a:moveTo>
                        <a:pt x="0" y="19"/>
                      </a:moveTo>
                      <a:lnTo>
                        <a:pt x="0" y="0"/>
                      </a:lnTo>
                      <a:lnTo>
                        <a:pt x="129" y="0"/>
                      </a:lnTo>
                      <a:lnTo>
                        <a:pt x="129" y="20"/>
                      </a:lnTo>
                      <a:lnTo>
                        <a:pt x="128" y="21"/>
                      </a:lnTo>
                      <a:lnTo>
                        <a:pt x="127" y="23"/>
                      </a:lnTo>
                      <a:lnTo>
                        <a:pt x="125" y="25"/>
                      </a:lnTo>
                      <a:lnTo>
                        <a:pt x="122" y="26"/>
                      </a:lnTo>
                      <a:lnTo>
                        <a:pt x="118" y="27"/>
                      </a:lnTo>
                      <a:lnTo>
                        <a:pt x="115" y="29"/>
                      </a:lnTo>
                      <a:lnTo>
                        <a:pt x="111" y="29"/>
                      </a:lnTo>
                      <a:lnTo>
                        <a:pt x="106" y="30"/>
                      </a:lnTo>
                      <a:lnTo>
                        <a:pt x="102" y="31"/>
                      </a:lnTo>
                      <a:lnTo>
                        <a:pt x="95" y="32"/>
                      </a:lnTo>
                      <a:lnTo>
                        <a:pt x="89" y="33"/>
                      </a:lnTo>
                      <a:lnTo>
                        <a:pt x="84" y="34"/>
                      </a:lnTo>
                      <a:lnTo>
                        <a:pt x="77" y="34"/>
                      </a:lnTo>
                      <a:lnTo>
                        <a:pt x="70" y="34"/>
                      </a:lnTo>
                      <a:lnTo>
                        <a:pt x="61" y="34"/>
                      </a:lnTo>
                      <a:lnTo>
                        <a:pt x="53" y="34"/>
                      </a:lnTo>
                      <a:lnTo>
                        <a:pt x="45" y="34"/>
                      </a:lnTo>
                      <a:lnTo>
                        <a:pt x="38" y="33"/>
                      </a:lnTo>
                      <a:lnTo>
                        <a:pt x="32" y="32"/>
                      </a:lnTo>
                      <a:lnTo>
                        <a:pt x="27" y="31"/>
                      </a:lnTo>
                      <a:lnTo>
                        <a:pt x="21" y="30"/>
                      </a:lnTo>
                      <a:lnTo>
                        <a:pt x="16" y="29"/>
                      </a:lnTo>
                      <a:lnTo>
                        <a:pt x="12" y="28"/>
                      </a:lnTo>
                      <a:lnTo>
                        <a:pt x="8" y="26"/>
                      </a:lnTo>
                      <a:lnTo>
                        <a:pt x="5" y="25"/>
                      </a:lnTo>
                      <a:lnTo>
                        <a:pt x="3" y="24"/>
                      </a:lnTo>
                      <a:lnTo>
                        <a:pt x="2" y="22"/>
                      </a:lnTo>
                      <a:lnTo>
                        <a:pt x="1" y="21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10323" name="Freeform 138"/>
                <p:cNvSpPr>
                  <a:spLocks/>
                </p:cNvSpPr>
                <p:nvPr/>
              </p:nvSpPr>
              <p:spPr bwMode="auto">
                <a:xfrm>
                  <a:off x="359" y="1652"/>
                  <a:ext cx="298" cy="228"/>
                </a:xfrm>
                <a:custGeom>
                  <a:avLst/>
                  <a:gdLst>
                    <a:gd name="T0" fmla="*/ 28 w 298"/>
                    <a:gd name="T1" fmla="*/ 0 h 228"/>
                    <a:gd name="T2" fmla="*/ 23 w 298"/>
                    <a:gd name="T3" fmla="*/ 1 h 228"/>
                    <a:gd name="T4" fmla="*/ 17 w 298"/>
                    <a:gd name="T5" fmla="*/ 2 h 228"/>
                    <a:gd name="T6" fmla="*/ 8 w 298"/>
                    <a:gd name="T7" fmla="*/ 8 h 228"/>
                    <a:gd name="T8" fmla="*/ 2 w 298"/>
                    <a:gd name="T9" fmla="*/ 17 h 228"/>
                    <a:gd name="T10" fmla="*/ 1 w 298"/>
                    <a:gd name="T11" fmla="*/ 23 h 228"/>
                    <a:gd name="T12" fmla="*/ 0 w 298"/>
                    <a:gd name="T13" fmla="*/ 28 h 228"/>
                    <a:gd name="T14" fmla="*/ 0 w 298"/>
                    <a:gd name="T15" fmla="*/ 200 h 228"/>
                    <a:gd name="T16" fmla="*/ 1 w 298"/>
                    <a:gd name="T17" fmla="*/ 206 h 228"/>
                    <a:gd name="T18" fmla="*/ 2 w 298"/>
                    <a:gd name="T19" fmla="*/ 211 h 228"/>
                    <a:gd name="T20" fmla="*/ 8 w 298"/>
                    <a:gd name="T21" fmla="*/ 220 h 228"/>
                    <a:gd name="T22" fmla="*/ 17 w 298"/>
                    <a:gd name="T23" fmla="*/ 226 h 228"/>
                    <a:gd name="T24" fmla="*/ 23 w 298"/>
                    <a:gd name="T25" fmla="*/ 227 h 228"/>
                    <a:gd name="T26" fmla="*/ 28 w 298"/>
                    <a:gd name="T27" fmla="*/ 228 h 228"/>
                    <a:gd name="T28" fmla="*/ 270 w 298"/>
                    <a:gd name="T29" fmla="*/ 228 h 228"/>
                    <a:gd name="T30" fmla="*/ 276 w 298"/>
                    <a:gd name="T31" fmla="*/ 227 h 228"/>
                    <a:gd name="T32" fmla="*/ 281 w 298"/>
                    <a:gd name="T33" fmla="*/ 226 h 228"/>
                    <a:gd name="T34" fmla="*/ 290 w 298"/>
                    <a:gd name="T35" fmla="*/ 220 h 228"/>
                    <a:gd name="T36" fmla="*/ 296 w 298"/>
                    <a:gd name="T37" fmla="*/ 211 h 228"/>
                    <a:gd name="T38" fmla="*/ 297 w 298"/>
                    <a:gd name="T39" fmla="*/ 206 h 228"/>
                    <a:gd name="T40" fmla="*/ 298 w 298"/>
                    <a:gd name="T41" fmla="*/ 200 h 228"/>
                    <a:gd name="T42" fmla="*/ 298 w 298"/>
                    <a:gd name="T43" fmla="*/ 28 h 228"/>
                    <a:gd name="T44" fmla="*/ 297 w 298"/>
                    <a:gd name="T45" fmla="*/ 23 h 228"/>
                    <a:gd name="T46" fmla="*/ 296 w 298"/>
                    <a:gd name="T47" fmla="*/ 17 h 228"/>
                    <a:gd name="T48" fmla="*/ 290 w 298"/>
                    <a:gd name="T49" fmla="*/ 8 h 228"/>
                    <a:gd name="T50" fmla="*/ 281 w 298"/>
                    <a:gd name="T51" fmla="*/ 2 h 228"/>
                    <a:gd name="T52" fmla="*/ 276 w 298"/>
                    <a:gd name="T53" fmla="*/ 1 h 228"/>
                    <a:gd name="T54" fmla="*/ 270 w 298"/>
                    <a:gd name="T55" fmla="*/ 0 h 228"/>
                    <a:gd name="T56" fmla="*/ 28 w 298"/>
                    <a:gd name="T57" fmla="*/ 0 h 228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w 298"/>
                    <a:gd name="T88" fmla="*/ 0 h 228"/>
                    <a:gd name="T89" fmla="*/ 298 w 298"/>
                    <a:gd name="T90" fmla="*/ 228 h 228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T87" t="T88" r="T89" b="T90"/>
                  <a:pathLst>
                    <a:path w="298" h="228">
                      <a:moveTo>
                        <a:pt x="28" y="0"/>
                      </a:moveTo>
                      <a:lnTo>
                        <a:pt x="23" y="1"/>
                      </a:lnTo>
                      <a:lnTo>
                        <a:pt x="17" y="2"/>
                      </a:lnTo>
                      <a:lnTo>
                        <a:pt x="8" y="8"/>
                      </a:lnTo>
                      <a:lnTo>
                        <a:pt x="2" y="17"/>
                      </a:lnTo>
                      <a:lnTo>
                        <a:pt x="1" y="23"/>
                      </a:lnTo>
                      <a:lnTo>
                        <a:pt x="0" y="28"/>
                      </a:lnTo>
                      <a:lnTo>
                        <a:pt x="0" y="200"/>
                      </a:lnTo>
                      <a:lnTo>
                        <a:pt x="1" y="206"/>
                      </a:lnTo>
                      <a:lnTo>
                        <a:pt x="2" y="211"/>
                      </a:lnTo>
                      <a:lnTo>
                        <a:pt x="8" y="220"/>
                      </a:lnTo>
                      <a:lnTo>
                        <a:pt x="17" y="226"/>
                      </a:lnTo>
                      <a:lnTo>
                        <a:pt x="23" y="227"/>
                      </a:lnTo>
                      <a:lnTo>
                        <a:pt x="28" y="228"/>
                      </a:lnTo>
                      <a:lnTo>
                        <a:pt x="270" y="228"/>
                      </a:lnTo>
                      <a:lnTo>
                        <a:pt x="276" y="227"/>
                      </a:lnTo>
                      <a:lnTo>
                        <a:pt x="281" y="226"/>
                      </a:lnTo>
                      <a:lnTo>
                        <a:pt x="290" y="220"/>
                      </a:lnTo>
                      <a:lnTo>
                        <a:pt x="296" y="211"/>
                      </a:lnTo>
                      <a:lnTo>
                        <a:pt x="297" y="206"/>
                      </a:lnTo>
                      <a:lnTo>
                        <a:pt x="298" y="200"/>
                      </a:lnTo>
                      <a:lnTo>
                        <a:pt x="298" y="28"/>
                      </a:lnTo>
                      <a:lnTo>
                        <a:pt x="297" y="23"/>
                      </a:lnTo>
                      <a:lnTo>
                        <a:pt x="296" y="17"/>
                      </a:lnTo>
                      <a:lnTo>
                        <a:pt x="290" y="8"/>
                      </a:lnTo>
                      <a:lnTo>
                        <a:pt x="281" y="2"/>
                      </a:lnTo>
                      <a:lnTo>
                        <a:pt x="276" y="1"/>
                      </a:lnTo>
                      <a:lnTo>
                        <a:pt x="270" y="0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10324" name="Freeform 139"/>
                <p:cNvSpPr>
                  <a:spLocks/>
                </p:cNvSpPr>
                <p:nvPr/>
              </p:nvSpPr>
              <p:spPr bwMode="auto">
                <a:xfrm>
                  <a:off x="391" y="1677"/>
                  <a:ext cx="234" cy="178"/>
                </a:xfrm>
                <a:custGeom>
                  <a:avLst/>
                  <a:gdLst>
                    <a:gd name="T0" fmla="*/ 22 w 234"/>
                    <a:gd name="T1" fmla="*/ 0 h 178"/>
                    <a:gd name="T2" fmla="*/ 14 w 234"/>
                    <a:gd name="T3" fmla="*/ 2 h 178"/>
                    <a:gd name="T4" fmla="*/ 7 w 234"/>
                    <a:gd name="T5" fmla="*/ 7 h 178"/>
                    <a:gd name="T6" fmla="*/ 2 w 234"/>
                    <a:gd name="T7" fmla="*/ 14 h 178"/>
                    <a:gd name="T8" fmla="*/ 0 w 234"/>
                    <a:gd name="T9" fmla="*/ 22 h 178"/>
                    <a:gd name="T10" fmla="*/ 0 w 234"/>
                    <a:gd name="T11" fmla="*/ 156 h 178"/>
                    <a:gd name="T12" fmla="*/ 2 w 234"/>
                    <a:gd name="T13" fmla="*/ 165 h 178"/>
                    <a:gd name="T14" fmla="*/ 7 w 234"/>
                    <a:gd name="T15" fmla="*/ 172 h 178"/>
                    <a:gd name="T16" fmla="*/ 14 w 234"/>
                    <a:gd name="T17" fmla="*/ 176 h 178"/>
                    <a:gd name="T18" fmla="*/ 22 w 234"/>
                    <a:gd name="T19" fmla="*/ 178 h 178"/>
                    <a:gd name="T20" fmla="*/ 212 w 234"/>
                    <a:gd name="T21" fmla="*/ 178 h 178"/>
                    <a:gd name="T22" fmla="*/ 221 w 234"/>
                    <a:gd name="T23" fmla="*/ 176 h 178"/>
                    <a:gd name="T24" fmla="*/ 228 w 234"/>
                    <a:gd name="T25" fmla="*/ 172 h 178"/>
                    <a:gd name="T26" fmla="*/ 232 w 234"/>
                    <a:gd name="T27" fmla="*/ 165 h 178"/>
                    <a:gd name="T28" fmla="*/ 234 w 234"/>
                    <a:gd name="T29" fmla="*/ 156 h 178"/>
                    <a:gd name="T30" fmla="*/ 234 w 234"/>
                    <a:gd name="T31" fmla="*/ 22 h 178"/>
                    <a:gd name="T32" fmla="*/ 232 w 234"/>
                    <a:gd name="T33" fmla="*/ 14 h 178"/>
                    <a:gd name="T34" fmla="*/ 228 w 234"/>
                    <a:gd name="T35" fmla="*/ 7 h 178"/>
                    <a:gd name="T36" fmla="*/ 221 w 234"/>
                    <a:gd name="T37" fmla="*/ 2 h 178"/>
                    <a:gd name="T38" fmla="*/ 212 w 234"/>
                    <a:gd name="T39" fmla="*/ 0 h 178"/>
                    <a:gd name="T40" fmla="*/ 22 w 234"/>
                    <a:gd name="T41" fmla="*/ 0 h 178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234"/>
                    <a:gd name="T64" fmla="*/ 0 h 178"/>
                    <a:gd name="T65" fmla="*/ 234 w 234"/>
                    <a:gd name="T66" fmla="*/ 178 h 178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234" h="178">
                      <a:moveTo>
                        <a:pt x="22" y="0"/>
                      </a:moveTo>
                      <a:lnTo>
                        <a:pt x="14" y="2"/>
                      </a:lnTo>
                      <a:lnTo>
                        <a:pt x="7" y="7"/>
                      </a:lnTo>
                      <a:lnTo>
                        <a:pt x="2" y="14"/>
                      </a:lnTo>
                      <a:lnTo>
                        <a:pt x="0" y="22"/>
                      </a:lnTo>
                      <a:lnTo>
                        <a:pt x="0" y="156"/>
                      </a:lnTo>
                      <a:lnTo>
                        <a:pt x="2" y="165"/>
                      </a:lnTo>
                      <a:lnTo>
                        <a:pt x="7" y="172"/>
                      </a:lnTo>
                      <a:lnTo>
                        <a:pt x="14" y="176"/>
                      </a:lnTo>
                      <a:lnTo>
                        <a:pt x="22" y="178"/>
                      </a:lnTo>
                      <a:lnTo>
                        <a:pt x="212" y="178"/>
                      </a:lnTo>
                      <a:lnTo>
                        <a:pt x="221" y="176"/>
                      </a:lnTo>
                      <a:lnTo>
                        <a:pt x="228" y="172"/>
                      </a:lnTo>
                      <a:lnTo>
                        <a:pt x="232" y="165"/>
                      </a:lnTo>
                      <a:lnTo>
                        <a:pt x="234" y="156"/>
                      </a:lnTo>
                      <a:lnTo>
                        <a:pt x="234" y="22"/>
                      </a:lnTo>
                      <a:lnTo>
                        <a:pt x="232" y="14"/>
                      </a:lnTo>
                      <a:lnTo>
                        <a:pt x="228" y="7"/>
                      </a:lnTo>
                      <a:lnTo>
                        <a:pt x="221" y="2"/>
                      </a:lnTo>
                      <a:lnTo>
                        <a:pt x="212" y="0"/>
                      </a:lnTo>
                      <a:lnTo>
                        <a:pt x="22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10325" name="Freeform 140"/>
                <p:cNvSpPr>
                  <a:spLocks/>
                </p:cNvSpPr>
                <p:nvPr/>
              </p:nvSpPr>
              <p:spPr bwMode="auto">
                <a:xfrm>
                  <a:off x="404" y="1687"/>
                  <a:ext cx="208" cy="159"/>
                </a:xfrm>
                <a:custGeom>
                  <a:avLst/>
                  <a:gdLst>
                    <a:gd name="T0" fmla="*/ 19 w 208"/>
                    <a:gd name="T1" fmla="*/ 0 h 159"/>
                    <a:gd name="T2" fmla="*/ 12 w 208"/>
                    <a:gd name="T3" fmla="*/ 2 h 159"/>
                    <a:gd name="T4" fmla="*/ 6 w 208"/>
                    <a:gd name="T5" fmla="*/ 6 h 159"/>
                    <a:gd name="T6" fmla="*/ 2 w 208"/>
                    <a:gd name="T7" fmla="*/ 12 h 159"/>
                    <a:gd name="T8" fmla="*/ 0 w 208"/>
                    <a:gd name="T9" fmla="*/ 19 h 159"/>
                    <a:gd name="T10" fmla="*/ 0 w 208"/>
                    <a:gd name="T11" fmla="*/ 140 h 159"/>
                    <a:gd name="T12" fmla="*/ 2 w 208"/>
                    <a:gd name="T13" fmla="*/ 147 h 159"/>
                    <a:gd name="T14" fmla="*/ 6 w 208"/>
                    <a:gd name="T15" fmla="*/ 153 h 159"/>
                    <a:gd name="T16" fmla="*/ 12 w 208"/>
                    <a:gd name="T17" fmla="*/ 157 h 159"/>
                    <a:gd name="T18" fmla="*/ 19 w 208"/>
                    <a:gd name="T19" fmla="*/ 159 h 159"/>
                    <a:gd name="T20" fmla="*/ 189 w 208"/>
                    <a:gd name="T21" fmla="*/ 159 h 159"/>
                    <a:gd name="T22" fmla="*/ 196 w 208"/>
                    <a:gd name="T23" fmla="*/ 157 h 159"/>
                    <a:gd name="T24" fmla="*/ 202 w 208"/>
                    <a:gd name="T25" fmla="*/ 153 h 159"/>
                    <a:gd name="T26" fmla="*/ 206 w 208"/>
                    <a:gd name="T27" fmla="*/ 147 h 159"/>
                    <a:gd name="T28" fmla="*/ 208 w 208"/>
                    <a:gd name="T29" fmla="*/ 140 h 159"/>
                    <a:gd name="T30" fmla="*/ 208 w 208"/>
                    <a:gd name="T31" fmla="*/ 19 h 159"/>
                    <a:gd name="T32" fmla="*/ 206 w 208"/>
                    <a:gd name="T33" fmla="*/ 12 h 159"/>
                    <a:gd name="T34" fmla="*/ 202 w 208"/>
                    <a:gd name="T35" fmla="*/ 6 h 159"/>
                    <a:gd name="T36" fmla="*/ 196 w 208"/>
                    <a:gd name="T37" fmla="*/ 2 h 159"/>
                    <a:gd name="T38" fmla="*/ 189 w 208"/>
                    <a:gd name="T39" fmla="*/ 0 h 159"/>
                    <a:gd name="T40" fmla="*/ 19 w 208"/>
                    <a:gd name="T41" fmla="*/ 0 h 159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208"/>
                    <a:gd name="T64" fmla="*/ 0 h 159"/>
                    <a:gd name="T65" fmla="*/ 208 w 208"/>
                    <a:gd name="T66" fmla="*/ 159 h 159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208" h="159">
                      <a:moveTo>
                        <a:pt x="19" y="0"/>
                      </a:moveTo>
                      <a:lnTo>
                        <a:pt x="12" y="2"/>
                      </a:lnTo>
                      <a:lnTo>
                        <a:pt x="6" y="6"/>
                      </a:lnTo>
                      <a:lnTo>
                        <a:pt x="2" y="12"/>
                      </a:lnTo>
                      <a:lnTo>
                        <a:pt x="0" y="19"/>
                      </a:lnTo>
                      <a:lnTo>
                        <a:pt x="0" y="140"/>
                      </a:lnTo>
                      <a:lnTo>
                        <a:pt x="2" y="147"/>
                      </a:lnTo>
                      <a:lnTo>
                        <a:pt x="6" y="153"/>
                      </a:lnTo>
                      <a:lnTo>
                        <a:pt x="12" y="157"/>
                      </a:lnTo>
                      <a:lnTo>
                        <a:pt x="19" y="159"/>
                      </a:lnTo>
                      <a:lnTo>
                        <a:pt x="189" y="159"/>
                      </a:lnTo>
                      <a:lnTo>
                        <a:pt x="196" y="157"/>
                      </a:lnTo>
                      <a:lnTo>
                        <a:pt x="202" y="153"/>
                      </a:lnTo>
                      <a:lnTo>
                        <a:pt x="206" y="147"/>
                      </a:lnTo>
                      <a:lnTo>
                        <a:pt x="208" y="140"/>
                      </a:lnTo>
                      <a:lnTo>
                        <a:pt x="208" y="19"/>
                      </a:lnTo>
                      <a:lnTo>
                        <a:pt x="206" y="12"/>
                      </a:lnTo>
                      <a:lnTo>
                        <a:pt x="202" y="6"/>
                      </a:lnTo>
                      <a:lnTo>
                        <a:pt x="196" y="2"/>
                      </a:lnTo>
                      <a:lnTo>
                        <a:pt x="189" y="0"/>
                      </a:lnTo>
                      <a:lnTo>
                        <a:pt x="19" y="0"/>
                      </a:lnTo>
                      <a:close/>
                    </a:path>
                  </a:pathLst>
                </a:custGeom>
                <a:solidFill>
                  <a:srgbClr val="CFD9DF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10326" name="Rectangle 141"/>
                <p:cNvSpPr>
                  <a:spLocks noChangeArrowheads="1"/>
                </p:cNvSpPr>
                <p:nvPr/>
              </p:nvSpPr>
              <p:spPr bwMode="auto">
                <a:xfrm>
                  <a:off x="609" y="1867"/>
                  <a:ext cx="9" cy="3"/>
                </a:xfrm>
                <a:prstGeom prst="rect">
                  <a:avLst/>
                </a:prstGeom>
                <a:solidFill>
                  <a:srgbClr val="00800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</p:grpSp>
        </p:grpSp>
        <p:sp>
          <p:nvSpPr>
            <p:cNvPr id="10269" name="Text Box 142"/>
            <p:cNvSpPr txBox="1">
              <a:spLocks noChangeArrowheads="1"/>
            </p:cNvSpPr>
            <p:nvPr/>
          </p:nvSpPr>
          <p:spPr bwMode="auto">
            <a:xfrm>
              <a:off x="578" y="2489"/>
              <a:ext cx="1027" cy="15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sz="1000" b="1" i="1" dirty="0">
                  <a:solidFill>
                    <a:srgbClr val="003399"/>
                  </a:solidFill>
                  <a:latin typeface="+mj-lt"/>
                </a:rPr>
                <a:t>QAD Client</a:t>
              </a:r>
            </a:p>
          </p:txBody>
        </p:sp>
        <p:sp>
          <p:nvSpPr>
            <p:cNvPr id="10270" name="Line 143"/>
            <p:cNvSpPr>
              <a:spLocks noChangeShapeType="1"/>
            </p:cNvSpPr>
            <p:nvPr/>
          </p:nvSpPr>
          <p:spPr bwMode="auto">
            <a:xfrm>
              <a:off x="4232" y="2837"/>
              <a:ext cx="215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anchor="ctr">
              <a:spAutoFit/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0271" name="Line 144"/>
            <p:cNvSpPr>
              <a:spLocks noChangeShapeType="1"/>
            </p:cNvSpPr>
            <p:nvPr/>
          </p:nvSpPr>
          <p:spPr bwMode="auto">
            <a:xfrm>
              <a:off x="4358" y="3112"/>
              <a:ext cx="0" cy="58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anchor="ctr">
              <a:spAutoFit/>
            </a:bodyPr>
            <a:lstStyle/>
            <a:p>
              <a:endParaRPr lang="en-US" dirty="0">
                <a:latin typeface="+mj-lt"/>
              </a:endParaRPr>
            </a:p>
          </p:txBody>
        </p:sp>
        <p:grpSp>
          <p:nvGrpSpPr>
            <p:cNvPr id="10272" name="Group 145"/>
            <p:cNvGrpSpPr>
              <a:grpSpLocks/>
            </p:cNvGrpSpPr>
            <p:nvPr/>
          </p:nvGrpSpPr>
          <p:grpSpPr bwMode="auto">
            <a:xfrm>
              <a:off x="4173" y="2945"/>
              <a:ext cx="802" cy="469"/>
              <a:chOff x="4173" y="2945"/>
              <a:chExt cx="802" cy="469"/>
            </a:xfrm>
          </p:grpSpPr>
          <p:sp>
            <p:nvSpPr>
              <p:cNvPr id="10274" name="Line 146"/>
              <p:cNvSpPr>
                <a:spLocks noChangeShapeType="1"/>
              </p:cNvSpPr>
              <p:nvPr/>
            </p:nvSpPr>
            <p:spPr bwMode="auto">
              <a:xfrm flipH="1">
                <a:off x="4832" y="2945"/>
                <a:ext cx="143" cy="138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grpSp>
            <p:nvGrpSpPr>
              <p:cNvPr id="10275" name="Group 147"/>
              <p:cNvGrpSpPr>
                <a:grpSpLocks/>
              </p:cNvGrpSpPr>
              <p:nvPr/>
            </p:nvGrpSpPr>
            <p:grpSpPr bwMode="auto">
              <a:xfrm>
                <a:off x="4173" y="3070"/>
                <a:ext cx="685" cy="344"/>
                <a:chOff x="1986" y="1878"/>
                <a:chExt cx="648" cy="312"/>
              </a:xfrm>
            </p:grpSpPr>
            <p:sp>
              <p:nvSpPr>
                <p:cNvPr id="10276" name="Rectangle 148"/>
                <p:cNvSpPr>
                  <a:spLocks noChangeArrowheads="1"/>
                </p:cNvSpPr>
                <p:nvPr/>
              </p:nvSpPr>
              <p:spPr bwMode="auto">
                <a:xfrm>
                  <a:off x="2070" y="1878"/>
                  <a:ext cx="564" cy="240"/>
                </a:xfrm>
                <a:prstGeom prst="rect">
                  <a:avLst/>
                </a:prstGeom>
                <a:solidFill>
                  <a:srgbClr val="EDD1C5"/>
                </a:solidFill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r>
                    <a:rPr lang="en-US" sz="1100" dirty="0">
                      <a:latin typeface="+mj-lt"/>
                    </a:rPr>
                    <a:t>Server</a:t>
                  </a:r>
                  <a:br>
                    <a:rPr lang="en-US" sz="1100" dirty="0">
                      <a:latin typeface="+mj-lt"/>
                    </a:rPr>
                  </a:br>
                  <a:r>
                    <a:rPr lang="en-US" sz="1100" dirty="0">
                      <a:latin typeface="+mj-lt"/>
                    </a:rPr>
                    <a:t>Process</a:t>
                  </a:r>
                  <a:endParaRPr lang="en-US" sz="2400" dirty="0">
                    <a:latin typeface="+mj-lt"/>
                  </a:endParaRPr>
                </a:p>
              </p:txBody>
            </p:sp>
            <p:sp>
              <p:nvSpPr>
                <p:cNvPr id="10277" name="Rectangle 149"/>
                <p:cNvSpPr>
                  <a:spLocks noChangeArrowheads="1"/>
                </p:cNvSpPr>
                <p:nvPr/>
              </p:nvSpPr>
              <p:spPr bwMode="auto">
                <a:xfrm>
                  <a:off x="2028" y="1914"/>
                  <a:ext cx="564" cy="240"/>
                </a:xfrm>
                <a:prstGeom prst="rect">
                  <a:avLst/>
                </a:prstGeom>
                <a:solidFill>
                  <a:srgbClr val="EDD1C5"/>
                </a:solidFill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r>
                    <a:rPr lang="en-US" sz="1100" dirty="0">
                      <a:latin typeface="+mj-lt"/>
                    </a:rPr>
                    <a:t>Server</a:t>
                  </a:r>
                  <a:br>
                    <a:rPr lang="en-US" sz="1100" dirty="0">
                      <a:latin typeface="+mj-lt"/>
                    </a:rPr>
                  </a:br>
                  <a:r>
                    <a:rPr lang="en-US" sz="1100" dirty="0">
                      <a:latin typeface="+mj-lt"/>
                    </a:rPr>
                    <a:t>Process</a:t>
                  </a:r>
                  <a:endParaRPr lang="en-US" sz="2400" dirty="0">
                    <a:latin typeface="+mj-lt"/>
                  </a:endParaRPr>
                </a:p>
              </p:txBody>
            </p:sp>
            <p:sp>
              <p:nvSpPr>
                <p:cNvPr id="10278" name="Rectangle 150"/>
                <p:cNvSpPr>
                  <a:spLocks noChangeArrowheads="1"/>
                </p:cNvSpPr>
                <p:nvPr/>
              </p:nvSpPr>
              <p:spPr bwMode="auto">
                <a:xfrm>
                  <a:off x="1986" y="1950"/>
                  <a:ext cx="564" cy="240"/>
                </a:xfrm>
                <a:prstGeom prst="rect">
                  <a:avLst/>
                </a:prstGeom>
                <a:solidFill>
                  <a:srgbClr val="EDD1C5"/>
                </a:solidFill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r>
                    <a:rPr lang="en-US" sz="1100" b="1" dirty="0">
                      <a:latin typeface="+mj-lt"/>
                    </a:rPr>
                    <a:t>Agent</a:t>
                  </a:r>
                  <a:br>
                    <a:rPr lang="en-US" sz="1100" b="1" dirty="0">
                      <a:latin typeface="+mj-lt"/>
                    </a:rPr>
                  </a:br>
                  <a:r>
                    <a:rPr lang="en-US" sz="1100" b="1" dirty="0">
                      <a:latin typeface="+mj-lt"/>
                    </a:rPr>
                    <a:t>Process</a:t>
                  </a:r>
                  <a:endParaRPr lang="en-US" sz="2400" b="1" dirty="0">
                    <a:latin typeface="+mj-lt"/>
                  </a:endParaRPr>
                </a:p>
              </p:txBody>
            </p:sp>
          </p:grpSp>
        </p:grpSp>
        <p:sp>
          <p:nvSpPr>
            <p:cNvPr id="10273" name="Rectangle 151"/>
            <p:cNvSpPr>
              <a:spLocks noChangeArrowheads="1"/>
            </p:cNvSpPr>
            <p:nvPr/>
          </p:nvSpPr>
          <p:spPr bwMode="auto">
            <a:xfrm>
              <a:off x="3696" y="2773"/>
              <a:ext cx="600" cy="155"/>
            </a:xfrm>
            <a:prstGeom prst="rect">
              <a:avLst/>
            </a:prstGeom>
            <a:solidFill>
              <a:srgbClr val="E5E1DA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en-US" sz="1000" b="1" dirty="0">
                  <a:latin typeface="+mj-lt"/>
                </a:rPr>
                <a:t>NameServer</a:t>
              </a:r>
            </a:p>
          </p:txBody>
        </p:sp>
      </p:grpSp>
      <p:sp>
        <p:nvSpPr>
          <p:cNvPr id="150680" name="Rectangle 152"/>
          <p:cNvSpPr>
            <a:spLocks noChangeArrowheads="1"/>
          </p:cNvSpPr>
          <p:nvPr/>
        </p:nvSpPr>
        <p:spPr bwMode="auto">
          <a:xfrm>
            <a:off x="1824038" y="5050778"/>
            <a:ext cx="609600" cy="241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/>
            <a:r>
              <a:rPr lang="en-US" sz="1000" b="1" dirty="0">
                <a:latin typeface="+mj-lt"/>
              </a:rPr>
              <a:t>8080</a:t>
            </a:r>
            <a:endParaRPr lang="en-US" sz="1000" b="1" i="1" dirty="0">
              <a:latin typeface="+mj-lt"/>
            </a:endParaRPr>
          </a:p>
        </p:txBody>
      </p:sp>
      <p:grpSp>
        <p:nvGrpSpPr>
          <p:cNvPr id="7" name="Group 153"/>
          <p:cNvGrpSpPr>
            <a:grpSpLocks/>
          </p:cNvGrpSpPr>
          <p:nvPr/>
        </p:nvGrpSpPr>
        <p:grpSpPr bwMode="auto">
          <a:xfrm>
            <a:off x="4094163" y="3982390"/>
            <a:ext cx="1243012" cy="1220788"/>
            <a:chOff x="2668" y="2695"/>
            <a:chExt cx="902" cy="842"/>
          </a:xfrm>
        </p:grpSpPr>
        <p:sp>
          <p:nvSpPr>
            <p:cNvPr id="10261" name="Rectangle 154"/>
            <p:cNvSpPr>
              <a:spLocks noChangeArrowheads="1"/>
            </p:cNvSpPr>
            <p:nvPr/>
          </p:nvSpPr>
          <p:spPr bwMode="auto">
            <a:xfrm>
              <a:off x="2668" y="2695"/>
              <a:ext cx="902" cy="842"/>
            </a:xfrm>
            <a:prstGeom prst="rect">
              <a:avLst/>
            </a:prstGeom>
            <a:solidFill>
              <a:srgbClr val="E3DFDD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IE" dirty="0">
                <a:latin typeface="+mj-lt"/>
              </a:endParaRPr>
            </a:p>
          </p:txBody>
        </p:sp>
        <p:sp>
          <p:nvSpPr>
            <p:cNvPr id="10262" name="Rectangle 155"/>
            <p:cNvSpPr>
              <a:spLocks noChangeArrowheads="1"/>
            </p:cNvSpPr>
            <p:nvPr/>
          </p:nvSpPr>
          <p:spPr bwMode="auto">
            <a:xfrm>
              <a:off x="2804" y="2821"/>
              <a:ext cx="587" cy="277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000" b="1" dirty="0">
                  <a:latin typeface="+mj-lt"/>
                </a:rPr>
                <a:t>Executables </a:t>
              </a:r>
              <a:br>
                <a:rPr lang="en-US" sz="1000" b="1" dirty="0">
                  <a:latin typeface="+mj-lt"/>
                </a:rPr>
              </a:br>
              <a:r>
                <a:rPr lang="en-US" sz="1000" b="1" dirty="0">
                  <a:latin typeface="+mj-lt"/>
                </a:rPr>
                <a:t>Directory</a:t>
              </a:r>
            </a:p>
          </p:txBody>
        </p:sp>
      </p:grpSp>
      <p:sp>
        <p:nvSpPr>
          <p:cNvPr id="150684" name="Line 156"/>
          <p:cNvSpPr>
            <a:spLocks noChangeShapeType="1"/>
          </p:cNvSpPr>
          <p:nvPr/>
        </p:nvSpPr>
        <p:spPr bwMode="auto">
          <a:xfrm flipV="1">
            <a:off x="5216525" y="4247503"/>
            <a:ext cx="454025" cy="31115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150685" name="Rectangle 157"/>
          <p:cNvSpPr>
            <a:spLocks noChangeArrowheads="1"/>
          </p:cNvSpPr>
          <p:nvPr/>
        </p:nvSpPr>
        <p:spPr bwMode="auto">
          <a:xfrm>
            <a:off x="4228397" y="4620228"/>
            <a:ext cx="933269" cy="430887"/>
          </a:xfrm>
          <a:prstGeom prst="rect">
            <a:avLst/>
          </a:prstGeom>
          <a:solidFill>
            <a:srgbClr val="CFD9DF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1100" b="1" dirty="0">
                <a:latin typeface="+mj-lt"/>
              </a:rPr>
              <a:t>WebSpeed</a:t>
            </a:r>
            <a:br>
              <a:rPr lang="en-US" sz="1100" b="1" dirty="0">
                <a:latin typeface="+mj-lt"/>
              </a:rPr>
            </a:br>
            <a:r>
              <a:rPr lang="en-US" sz="1100" b="1" dirty="0">
                <a:latin typeface="+mj-lt"/>
              </a:rPr>
              <a:t>Messenger</a:t>
            </a:r>
          </a:p>
        </p:txBody>
      </p:sp>
      <p:sp>
        <p:nvSpPr>
          <p:cNvPr id="150686" name="Freeform 158"/>
          <p:cNvSpPr>
            <a:spLocks/>
          </p:cNvSpPr>
          <p:nvPr/>
        </p:nvSpPr>
        <p:spPr bwMode="auto">
          <a:xfrm rot="10778120">
            <a:off x="3586163" y="4896790"/>
            <a:ext cx="622300" cy="106363"/>
          </a:xfrm>
          <a:custGeom>
            <a:avLst/>
            <a:gdLst>
              <a:gd name="T0" fmla="*/ 0 w 1082"/>
              <a:gd name="T1" fmla="*/ 2147483647 h 158"/>
              <a:gd name="T2" fmla="*/ 2147483647 w 1082"/>
              <a:gd name="T3" fmla="*/ 2147483647 h 158"/>
              <a:gd name="T4" fmla="*/ 2147483647 w 1082"/>
              <a:gd name="T5" fmla="*/ 0 h 158"/>
              <a:gd name="T6" fmla="*/ 2147483647 w 1082"/>
              <a:gd name="T7" fmla="*/ 2147483647 h 158"/>
              <a:gd name="T8" fmla="*/ 2147483647 w 1082"/>
              <a:gd name="T9" fmla="*/ 2147483647 h 158"/>
              <a:gd name="T10" fmla="*/ 2147483647 w 1082"/>
              <a:gd name="T11" fmla="*/ 2147483647 h 15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082"/>
              <a:gd name="T19" fmla="*/ 0 h 158"/>
              <a:gd name="T20" fmla="*/ 1082 w 1082"/>
              <a:gd name="T21" fmla="*/ 158 h 15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82" h="158">
                <a:moveTo>
                  <a:pt x="0" y="94"/>
                </a:moveTo>
                <a:lnTo>
                  <a:pt x="400" y="94"/>
                </a:lnTo>
                <a:lnTo>
                  <a:pt x="454" y="0"/>
                </a:lnTo>
                <a:lnTo>
                  <a:pt x="545" y="158"/>
                </a:lnTo>
                <a:lnTo>
                  <a:pt x="618" y="85"/>
                </a:lnTo>
                <a:lnTo>
                  <a:pt x="1082" y="85"/>
                </a:lnTo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IE" dirty="0">
              <a:latin typeface="+mj-lt"/>
            </a:endParaRPr>
          </a:p>
        </p:txBody>
      </p:sp>
      <p:sp>
        <p:nvSpPr>
          <p:cNvPr id="150687" name="AutoShape 159"/>
          <p:cNvSpPr>
            <a:spLocks noChangeArrowheads="1"/>
          </p:cNvSpPr>
          <p:nvPr/>
        </p:nvSpPr>
        <p:spPr bwMode="auto">
          <a:xfrm>
            <a:off x="2657475" y="4768203"/>
            <a:ext cx="992188" cy="430212"/>
          </a:xfrm>
          <a:prstGeom prst="roundRect">
            <a:avLst>
              <a:gd name="adj" fmla="val 16667"/>
            </a:avLst>
          </a:prstGeom>
          <a:solidFill>
            <a:srgbClr val="DFAE97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1100" b="1" dirty="0">
                <a:latin typeface="+mj-lt"/>
              </a:rPr>
              <a:t>Tomcat </a:t>
            </a:r>
            <a:br>
              <a:rPr lang="en-US" sz="1100" b="1" dirty="0">
                <a:latin typeface="+mj-lt"/>
              </a:rPr>
            </a:br>
            <a:r>
              <a:rPr lang="en-US" sz="1100" b="1" dirty="0">
                <a:latin typeface="+mj-lt"/>
              </a:rPr>
              <a:t>Server</a:t>
            </a:r>
            <a:endParaRPr lang="en-US" sz="1200" b="1" dirty="0">
              <a:latin typeface="+mj-lt"/>
            </a:endParaRPr>
          </a:p>
        </p:txBody>
      </p:sp>
      <p:sp>
        <p:nvSpPr>
          <p:cNvPr id="150688" name="Line 160"/>
          <p:cNvSpPr>
            <a:spLocks noChangeShapeType="1"/>
          </p:cNvSpPr>
          <p:nvPr/>
        </p:nvSpPr>
        <p:spPr bwMode="auto">
          <a:xfrm>
            <a:off x="1476375" y="4998390"/>
            <a:ext cx="1143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 dirty="0">
              <a:latin typeface="+mj-lt"/>
            </a:endParaRPr>
          </a:p>
        </p:txBody>
      </p:sp>
      <p:sp>
        <p:nvSpPr>
          <p:cNvPr id="10253" name="Rectangle 161"/>
          <p:cNvSpPr>
            <a:spLocks noChangeArrowheads="1"/>
          </p:cNvSpPr>
          <p:nvPr/>
        </p:nvSpPr>
        <p:spPr bwMode="auto">
          <a:xfrm>
            <a:off x="2486025" y="3558528"/>
            <a:ext cx="2692031" cy="24365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90488" tIns="44450" rIns="90488" bIns="44450">
            <a:spAutoFit/>
          </a:bodyPr>
          <a:lstStyle/>
          <a:p>
            <a:pPr eaLnBrk="0" hangingPunct="0"/>
            <a:r>
              <a:rPr lang="en-US" sz="1000" b="1" i="1" dirty="0" smtClean="0">
                <a:latin typeface="+mj-lt"/>
              </a:rPr>
              <a:t>Login</a:t>
            </a:r>
            <a:r>
              <a:rPr lang="en-US" sz="1000" b="1" i="1" dirty="0">
                <a:latin typeface="+mj-lt"/>
              </a:rPr>
              <a:t>, Browse, and Look-Up Functions</a:t>
            </a:r>
          </a:p>
        </p:txBody>
      </p:sp>
      <p:sp>
        <p:nvSpPr>
          <p:cNvPr id="150690" name="Line 162"/>
          <p:cNvSpPr>
            <a:spLocks noChangeShapeType="1"/>
          </p:cNvSpPr>
          <p:nvPr/>
        </p:nvSpPr>
        <p:spPr bwMode="auto">
          <a:xfrm>
            <a:off x="5257800" y="4847578"/>
            <a:ext cx="1016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150691" name="AutoShape 163"/>
          <p:cNvSpPr>
            <a:spLocks noChangeArrowheads="1"/>
          </p:cNvSpPr>
          <p:nvPr/>
        </p:nvSpPr>
        <p:spPr bwMode="auto">
          <a:xfrm>
            <a:off x="3500438" y="4242740"/>
            <a:ext cx="536575" cy="487363"/>
          </a:xfrm>
          <a:prstGeom prst="star16">
            <a:avLst>
              <a:gd name="adj" fmla="val 37500"/>
            </a:avLst>
          </a:prstGeom>
          <a:solidFill>
            <a:schemeClr val="tx2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2000" b="1" dirty="0">
                <a:solidFill>
                  <a:schemeClr val="bg1"/>
                </a:solidFill>
                <a:latin typeface="+mj-lt"/>
              </a:rPr>
              <a:t>2</a:t>
            </a:r>
          </a:p>
        </p:txBody>
      </p:sp>
      <p:grpSp>
        <p:nvGrpSpPr>
          <p:cNvPr id="10256" name="Group 164"/>
          <p:cNvGrpSpPr>
            <a:grpSpLocks/>
          </p:cNvGrpSpPr>
          <p:nvPr/>
        </p:nvGrpSpPr>
        <p:grpSpPr bwMode="auto">
          <a:xfrm>
            <a:off x="7929563" y="5392090"/>
            <a:ext cx="990600" cy="673100"/>
            <a:chOff x="4624" y="2744"/>
            <a:chExt cx="624" cy="424"/>
          </a:xfrm>
        </p:grpSpPr>
        <p:sp>
          <p:nvSpPr>
            <p:cNvPr id="10259" name="AutoShape 165"/>
            <p:cNvSpPr>
              <a:spLocks noChangeArrowheads="1"/>
            </p:cNvSpPr>
            <p:nvPr/>
          </p:nvSpPr>
          <p:spPr bwMode="auto">
            <a:xfrm>
              <a:off x="4624" y="2744"/>
              <a:ext cx="608" cy="424"/>
            </a:xfrm>
            <a:prstGeom prst="flowChartMagneticDisk">
              <a:avLst/>
            </a:prstGeom>
            <a:gradFill rotWithShape="0">
              <a:gsLst>
                <a:gs pos="0">
                  <a:srgbClr val="5E6D76"/>
                </a:gs>
                <a:gs pos="50000">
                  <a:srgbClr val="CCECFF"/>
                </a:gs>
                <a:gs pos="100000">
                  <a:srgbClr val="5E6D76"/>
                </a:gs>
              </a:gsLst>
              <a:lin ang="0" scaled="1"/>
            </a:gra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IE" dirty="0">
                <a:latin typeface="+mj-lt"/>
              </a:endParaRPr>
            </a:p>
          </p:txBody>
        </p:sp>
        <p:sp>
          <p:nvSpPr>
            <p:cNvPr id="10260" name="Text Box 166"/>
            <p:cNvSpPr txBox="1">
              <a:spLocks noChangeArrowheads="1"/>
            </p:cNvSpPr>
            <p:nvPr/>
          </p:nvSpPr>
          <p:spPr bwMode="auto">
            <a:xfrm>
              <a:off x="4624" y="2872"/>
              <a:ext cx="624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Ctr="1">
              <a:spAutoFit/>
            </a:bodyPr>
            <a:lstStyle/>
            <a:p>
              <a:pPr eaLnBrk="0" hangingPunct="0">
                <a:lnSpc>
                  <a:spcPct val="90000"/>
                </a:lnSpc>
                <a:spcBef>
                  <a:spcPct val="50000"/>
                </a:spcBef>
                <a:buClr>
                  <a:schemeClr val="tx2"/>
                </a:buClr>
                <a:buSzPct val="80000"/>
              </a:pPr>
              <a:r>
                <a:rPr lang="en-US" sz="1200" b="1" dirty="0" smtClean="0">
                  <a:latin typeface="+mj-lt"/>
                </a:rPr>
                <a:t> </a:t>
              </a:r>
              <a:r>
                <a:rPr lang="en-US" sz="1200" b="1" dirty="0">
                  <a:latin typeface="+mj-lt"/>
                </a:rPr>
                <a:t>Database</a:t>
              </a:r>
            </a:p>
          </p:txBody>
        </p:sp>
      </p:grpSp>
      <p:sp>
        <p:nvSpPr>
          <p:cNvPr id="10257" name="Line 167"/>
          <p:cNvSpPr>
            <a:spLocks noChangeShapeType="1"/>
          </p:cNvSpPr>
          <p:nvPr/>
        </p:nvSpPr>
        <p:spPr bwMode="auto">
          <a:xfrm flipV="1">
            <a:off x="7305675" y="5692128"/>
            <a:ext cx="609600" cy="1111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en-US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0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06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06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0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0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0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06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06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0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0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0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680" grpId="0" autoUpdateAnimBg="0"/>
      <p:bldP spid="150684" grpId="0" animBg="1"/>
      <p:bldP spid="150685" grpId="0" animBg="1" autoUpdateAnimBg="0"/>
      <p:bldP spid="150686" grpId="0" animBg="1"/>
      <p:bldP spid="150687" grpId="0" animBg="1" autoUpdateAnimBg="0"/>
      <p:bldP spid="150688" grpId="0" animBg="1"/>
      <p:bldP spid="150690" grpId="0" animBg="1"/>
      <p:bldP spid="150691" grpId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Content Placeholder 8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CGI Messenger executables</a:t>
            </a:r>
          </a:p>
          <a:p>
            <a:pPr lvl="1"/>
            <a:r>
              <a:rPr lang="en-US" sz="2000" dirty="0" smtClean="0"/>
              <a:t>Uses script programs stored on the Tomcat server to communicate with the messenger </a:t>
            </a:r>
          </a:p>
          <a:p>
            <a:pPr lvl="1"/>
            <a:r>
              <a:rPr lang="en-US" sz="2000" dirty="0" smtClean="0"/>
              <a:t>cgiip.exe (NT)  cgiip (UNIX)</a:t>
            </a:r>
          </a:p>
          <a:p>
            <a:pPr lvl="1"/>
            <a:r>
              <a:rPr lang="en-US" sz="2000" dirty="0" smtClean="0"/>
              <a:t>The messenger asks the broker if there are agents available to run a web object, then passes the web object to the agent for processing</a:t>
            </a:r>
            <a:endParaRPr lang="en-US" sz="2000" dirty="0"/>
          </a:p>
        </p:txBody>
      </p:sp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WebSpeed Architecture</a:t>
            </a:r>
          </a:p>
        </p:txBody>
      </p:sp>
      <p:sp>
        <p:nvSpPr>
          <p:cNvPr id="11282" name="Footer Placeholder 85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dirty="0" smtClean="0"/>
              <a:t>ADM_COMP_110</a:t>
            </a:r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5799383" y="5506508"/>
            <a:ext cx="1287532" cy="246221"/>
          </a:xfrm>
          <a:prstGeom prst="rect">
            <a:avLst/>
          </a:prstGeom>
          <a:solidFill>
            <a:srgbClr val="CFD9DF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1000" b="1" dirty="0" smtClean="0">
                <a:latin typeface="+mj-lt"/>
              </a:rPr>
              <a:t>Application </a:t>
            </a:r>
            <a:r>
              <a:rPr lang="en-US" sz="1000" b="1" dirty="0">
                <a:latin typeface="+mj-lt"/>
              </a:rPr>
              <a:t>Code</a:t>
            </a:r>
          </a:p>
        </p:txBody>
      </p:sp>
      <p:grpSp>
        <p:nvGrpSpPr>
          <p:cNvPr id="11269" name="Group 5"/>
          <p:cNvGrpSpPr>
            <a:grpSpLocks/>
          </p:cNvGrpSpPr>
          <p:nvPr/>
        </p:nvGrpSpPr>
        <p:grpSpPr bwMode="auto">
          <a:xfrm>
            <a:off x="509802" y="3467924"/>
            <a:ext cx="7386637" cy="2087562"/>
            <a:chOff x="576" y="2465"/>
            <a:chExt cx="4653" cy="1315"/>
          </a:xfrm>
        </p:grpSpPr>
        <p:sp>
          <p:nvSpPr>
            <p:cNvPr id="11287" name="Rectangle 6"/>
            <p:cNvSpPr>
              <a:spLocks noChangeArrowheads="1"/>
            </p:cNvSpPr>
            <p:nvPr/>
          </p:nvSpPr>
          <p:spPr bwMode="auto">
            <a:xfrm>
              <a:off x="1708" y="2465"/>
              <a:ext cx="3521" cy="1161"/>
            </a:xfrm>
            <a:prstGeom prst="rect">
              <a:avLst/>
            </a:prstGeom>
            <a:solidFill>
              <a:srgbClr val="99CCFF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IE" dirty="0">
                <a:latin typeface="+mj-lt"/>
              </a:endParaRPr>
            </a:p>
          </p:txBody>
        </p:sp>
        <p:sp>
          <p:nvSpPr>
            <p:cNvPr id="11288" name="Rectangle 7"/>
            <p:cNvSpPr>
              <a:spLocks noChangeArrowheads="1"/>
            </p:cNvSpPr>
            <p:nvPr/>
          </p:nvSpPr>
          <p:spPr bwMode="auto">
            <a:xfrm>
              <a:off x="3649" y="2543"/>
              <a:ext cx="1470" cy="985"/>
            </a:xfrm>
            <a:prstGeom prst="rect">
              <a:avLst/>
            </a:prstGeom>
            <a:solidFill>
              <a:srgbClr val="E7E6E8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en-US" sz="1100" dirty="0">
                <a:latin typeface="+mj-lt"/>
              </a:endParaRPr>
            </a:p>
          </p:txBody>
        </p:sp>
        <p:sp>
          <p:nvSpPr>
            <p:cNvPr id="11289" name="Text Box 8"/>
            <p:cNvSpPr txBox="1">
              <a:spLocks noChangeArrowheads="1"/>
            </p:cNvSpPr>
            <p:nvPr/>
          </p:nvSpPr>
          <p:spPr bwMode="auto">
            <a:xfrm>
              <a:off x="3555" y="2519"/>
              <a:ext cx="1625" cy="16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sz="1100" b="1" dirty="0">
                  <a:latin typeface="+mj-lt"/>
                </a:rPr>
                <a:t>WebSpeed Server Instance</a:t>
              </a:r>
            </a:p>
          </p:txBody>
        </p:sp>
        <p:sp>
          <p:nvSpPr>
            <p:cNvPr id="11290" name="Rectangle 9"/>
            <p:cNvSpPr>
              <a:spLocks noChangeArrowheads="1"/>
            </p:cNvSpPr>
            <p:nvPr/>
          </p:nvSpPr>
          <p:spPr bwMode="auto">
            <a:xfrm>
              <a:off x="4447" y="2687"/>
              <a:ext cx="546" cy="252"/>
            </a:xfrm>
            <a:prstGeom prst="rect">
              <a:avLst/>
            </a:prstGeom>
            <a:solidFill>
              <a:srgbClr val="D8DAC9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en-US" sz="1000" b="1" dirty="0">
                  <a:latin typeface="+mj-lt"/>
                </a:rPr>
                <a:t>WebSpeed</a:t>
              </a:r>
              <a:br>
                <a:rPr lang="en-US" sz="1000" b="1" dirty="0">
                  <a:latin typeface="+mj-lt"/>
                </a:rPr>
              </a:br>
              <a:r>
                <a:rPr lang="en-US" sz="1000" b="1" dirty="0">
                  <a:latin typeface="+mj-lt"/>
                </a:rPr>
                <a:t>Broker</a:t>
              </a:r>
            </a:p>
          </p:txBody>
        </p:sp>
        <p:sp>
          <p:nvSpPr>
            <p:cNvPr id="11291" name="Rectangle 10"/>
            <p:cNvSpPr>
              <a:spLocks noChangeArrowheads="1"/>
            </p:cNvSpPr>
            <p:nvPr/>
          </p:nvSpPr>
          <p:spPr bwMode="auto">
            <a:xfrm>
              <a:off x="576" y="2465"/>
              <a:ext cx="1077" cy="1315"/>
            </a:xfrm>
            <a:prstGeom prst="rect">
              <a:avLst/>
            </a:prstGeom>
            <a:solidFill>
              <a:srgbClr val="FAF6EB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l" eaLnBrk="0" hangingPunct="0"/>
              <a:endParaRPr lang="en-US" sz="2400" dirty="0">
                <a:latin typeface="+mj-lt"/>
              </a:endParaRPr>
            </a:p>
          </p:txBody>
        </p:sp>
        <p:grpSp>
          <p:nvGrpSpPr>
            <p:cNvPr id="11292" name="Group 11"/>
            <p:cNvGrpSpPr>
              <a:grpSpLocks/>
            </p:cNvGrpSpPr>
            <p:nvPr/>
          </p:nvGrpSpPr>
          <p:grpSpPr bwMode="auto">
            <a:xfrm>
              <a:off x="803" y="2762"/>
              <a:ext cx="597" cy="483"/>
              <a:chOff x="224" y="1652"/>
              <a:chExt cx="579" cy="439"/>
            </a:xfrm>
          </p:grpSpPr>
          <p:sp>
            <p:nvSpPr>
              <p:cNvPr id="11303" name="Freeform 12"/>
              <p:cNvSpPr>
                <a:spLocks/>
              </p:cNvSpPr>
              <p:nvPr/>
            </p:nvSpPr>
            <p:spPr bwMode="auto">
              <a:xfrm>
                <a:off x="533" y="1891"/>
                <a:ext cx="225" cy="83"/>
              </a:xfrm>
              <a:custGeom>
                <a:avLst/>
                <a:gdLst>
                  <a:gd name="T0" fmla="*/ 34 w 225"/>
                  <a:gd name="T1" fmla="*/ 0 h 83"/>
                  <a:gd name="T2" fmla="*/ 71 w 225"/>
                  <a:gd name="T3" fmla="*/ 1 h 83"/>
                  <a:gd name="T4" fmla="*/ 108 w 225"/>
                  <a:gd name="T5" fmla="*/ 2 h 83"/>
                  <a:gd name="T6" fmla="*/ 117 w 225"/>
                  <a:gd name="T7" fmla="*/ 3 h 83"/>
                  <a:gd name="T8" fmla="*/ 127 w 225"/>
                  <a:gd name="T9" fmla="*/ 5 h 83"/>
                  <a:gd name="T10" fmla="*/ 148 w 225"/>
                  <a:gd name="T11" fmla="*/ 10 h 83"/>
                  <a:gd name="T12" fmla="*/ 170 w 225"/>
                  <a:gd name="T13" fmla="*/ 16 h 83"/>
                  <a:gd name="T14" fmla="*/ 181 w 225"/>
                  <a:gd name="T15" fmla="*/ 18 h 83"/>
                  <a:gd name="T16" fmla="*/ 190 w 225"/>
                  <a:gd name="T17" fmla="*/ 20 h 83"/>
                  <a:gd name="T18" fmla="*/ 207 w 225"/>
                  <a:gd name="T19" fmla="*/ 27 h 83"/>
                  <a:gd name="T20" fmla="*/ 215 w 225"/>
                  <a:gd name="T21" fmla="*/ 30 h 83"/>
                  <a:gd name="T22" fmla="*/ 222 w 225"/>
                  <a:gd name="T23" fmla="*/ 35 h 83"/>
                  <a:gd name="T24" fmla="*/ 224 w 225"/>
                  <a:gd name="T25" fmla="*/ 41 h 83"/>
                  <a:gd name="T26" fmla="*/ 225 w 225"/>
                  <a:gd name="T27" fmla="*/ 46 h 83"/>
                  <a:gd name="T28" fmla="*/ 225 w 225"/>
                  <a:gd name="T29" fmla="*/ 51 h 83"/>
                  <a:gd name="T30" fmla="*/ 224 w 225"/>
                  <a:gd name="T31" fmla="*/ 56 h 83"/>
                  <a:gd name="T32" fmla="*/ 220 w 225"/>
                  <a:gd name="T33" fmla="*/ 64 h 83"/>
                  <a:gd name="T34" fmla="*/ 213 w 225"/>
                  <a:gd name="T35" fmla="*/ 70 h 83"/>
                  <a:gd name="T36" fmla="*/ 203 w 225"/>
                  <a:gd name="T37" fmla="*/ 75 h 83"/>
                  <a:gd name="T38" fmla="*/ 192 w 225"/>
                  <a:gd name="T39" fmla="*/ 79 h 83"/>
                  <a:gd name="T40" fmla="*/ 180 w 225"/>
                  <a:gd name="T41" fmla="*/ 81 h 83"/>
                  <a:gd name="T42" fmla="*/ 167 w 225"/>
                  <a:gd name="T43" fmla="*/ 83 h 83"/>
                  <a:gd name="T44" fmla="*/ 148 w 225"/>
                  <a:gd name="T45" fmla="*/ 83 h 83"/>
                  <a:gd name="T46" fmla="*/ 130 w 225"/>
                  <a:gd name="T47" fmla="*/ 83 h 83"/>
                  <a:gd name="T48" fmla="*/ 97 w 225"/>
                  <a:gd name="T49" fmla="*/ 83 h 83"/>
                  <a:gd name="T50" fmla="*/ 81 w 225"/>
                  <a:gd name="T51" fmla="*/ 82 h 83"/>
                  <a:gd name="T52" fmla="*/ 65 w 225"/>
                  <a:gd name="T53" fmla="*/ 80 h 83"/>
                  <a:gd name="T54" fmla="*/ 49 w 225"/>
                  <a:gd name="T55" fmla="*/ 78 h 83"/>
                  <a:gd name="T56" fmla="*/ 32 w 225"/>
                  <a:gd name="T57" fmla="*/ 74 h 83"/>
                  <a:gd name="T58" fmla="*/ 24 w 225"/>
                  <a:gd name="T59" fmla="*/ 71 h 83"/>
                  <a:gd name="T60" fmla="*/ 17 w 225"/>
                  <a:gd name="T61" fmla="*/ 65 h 83"/>
                  <a:gd name="T62" fmla="*/ 11 w 225"/>
                  <a:gd name="T63" fmla="*/ 59 h 83"/>
                  <a:gd name="T64" fmla="*/ 7 w 225"/>
                  <a:gd name="T65" fmla="*/ 53 h 83"/>
                  <a:gd name="T66" fmla="*/ 5 w 225"/>
                  <a:gd name="T67" fmla="*/ 48 h 83"/>
                  <a:gd name="T68" fmla="*/ 2 w 225"/>
                  <a:gd name="T69" fmla="*/ 43 h 83"/>
                  <a:gd name="T70" fmla="*/ 1 w 225"/>
                  <a:gd name="T71" fmla="*/ 39 h 83"/>
                  <a:gd name="T72" fmla="*/ 0 w 225"/>
                  <a:gd name="T73" fmla="*/ 38 h 83"/>
                  <a:gd name="T74" fmla="*/ 0 w 225"/>
                  <a:gd name="T75" fmla="*/ 37 h 83"/>
                  <a:gd name="T76" fmla="*/ 3 w 225"/>
                  <a:gd name="T77" fmla="*/ 31 h 83"/>
                  <a:gd name="T78" fmla="*/ 8 w 225"/>
                  <a:gd name="T79" fmla="*/ 25 h 83"/>
                  <a:gd name="T80" fmla="*/ 14 w 225"/>
                  <a:gd name="T81" fmla="*/ 20 h 83"/>
                  <a:gd name="T82" fmla="*/ 21 w 225"/>
                  <a:gd name="T83" fmla="*/ 17 h 83"/>
                  <a:gd name="T84" fmla="*/ 29 w 225"/>
                  <a:gd name="T85" fmla="*/ 9 h 83"/>
                  <a:gd name="T86" fmla="*/ 32 w 225"/>
                  <a:gd name="T87" fmla="*/ 5 h 83"/>
                  <a:gd name="T88" fmla="*/ 34 w 225"/>
                  <a:gd name="T89" fmla="*/ 0 h 83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225"/>
                  <a:gd name="T136" fmla="*/ 0 h 83"/>
                  <a:gd name="T137" fmla="*/ 225 w 225"/>
                  <a:gd name="T138" fmla="*/ 83 h 83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225" h="83">
                    <a:moveTo>
                      <a:pt x="34" y="0"/>
                    </a:moveTo>
                    <a:lnTo>
                      <a:pt x="71" y="1"/>
                    </a:lnTo>
                    <a:lnTo>
                      <a:pt x="108" y="2"/>
                    </a:lnTo>
                    <a:lnTo>
                      <a:pt x="117" y="3"/>
                    </a:lnTo>
                    <a:lnTo>
                      <a:pt x="127" y="5"/>
                    </a:lnTo>
                    <a:lnTo>
                      <a:pt x="148" y="10"/>
                    </a:lnTo>
                    <a:lnTo>
                      <a:pt x="170" y="16"/>
                    </a:lnTo>
                    <a:lnTo>
                      <a:pt x="181" y="18"/>
                    </a:lnTo>
                    <a:lnTo>
                      <a:pt x="190" y="20"/>
                    </a:lnTo>
                    <a:lnTo>
                      <a:pt x="207" y="27"/>
                    </a:lnTo>
                    <a:lnTo>
                      <a:pt x="215" y="30"/>
                    </a:lnTo>
                    <a:lnTo>
                      <a:pt x="222" y="35"/>
                    </a:lnTo>
                    <a:lnTo>
                      <a:pt x="224" y="41"/>
                    </a:lnTo>
                    <a:lnTo>
                      <a:pt x="225" y="46"/>
                    </a:lnTo>
                    <a:lnTo>
                      <a:pt x="225" y="51"/>
                    </a:lnTo>
                    <a:lnTo>
                      <a:pt x="224" y="56"/>
                    </a:lnTo>
                    <a:lnTo>
                      <a:pt x="220" y="64"/>
                    </a:lnTo>
                    <a:lnTo>
                      <a:pt x="213" y="70"/>
                    </a:lnTo>
                    <a:lnTo>
                      <a:pt x="203" y="75"/>
                    </a:lnTo>
                    <a:lnTo>
                      <a:pt x="192" y="79"/>
                    </a:lnTo>
                    <a:lnTo>
                      <a:pt x="180" y="81"/>
                    </a:lnTo>
                    <a:lnTo>
                      <a:pt x="167" y="83"/>
                    </a:lnTo>
                    <a:lnTo>
                      <a:pt x="148" y="83"/>
                    </a:lnTo>
                    <a:lnTo>
                      <a:pt x="130" y="83"/>
                    </a:lnTo>
                    <a:lnTo>
                      <a:pt x="97" y="83"/>
                    </a:lnTo>
                    <a:lnTo>
                      <a:pt x="81" y="82"/>
                    </a:lnTo>
                    <a:lnTo>
                      <a:pt x="65" y="80"/>
                    </a:lnTo>
                    <a:lnTo>
                      <a:pt x="49" y="78"/>
                    </a:lnTo>
                    <a:lnTo>
                      <a:pt x="32" y="74"/>
                    </a:lnTo>
                    <a:lnTo>
                      <a:pt x="24" y="71"/>
                    </a:lnTo>
                    <a:lnTo>
                      <a:pt x="17" y="65"/>
                    </a:lnTo>
                    <a:lnTo>
                      <a:pt x="11" y="59"/>
                    </a:lnTo>
                    <a:lnTo>
                      <a:pt x="7" y="53"/>
                    </a:lnTo>
                    <a:lnTo>
                      <a:pt x="5" y="48"/>
                    </a:lnTo>
                    <a:lnTo>
                      <a:pt x="2" y="43"/>
                    </a:lnTo>
                    <a:lnTo>
                      <a:pt x="1" y="39"/>
                    </a:lnTo>
                    <a:lnTo>
                      <a:pt x="0" y="38"/>
                    </a:lnTo>
                    <a:lnTo>
                      <a:pt x="0" y="37"/>
                    </a:lnTo>
                    <a:lnTo>
                      <a:pt x="3" y="31"/>
                    </a:lnTo>
                    <a:lnTo>
                      <a:pt x="8" y="25"/>
                    </a:lnTo>
                    <a:lnTo>
                      <a:pt x="14" y="20"/>
                    </a:lnTo>
                    <a:lnTo>
                      <a:pt x="21" y="17"/>
                    </a:lnTo>
                    <a:lnTo>
                      <a:pt x="29" y="9"/>
                    </a:lnTo>
                    <a:lnTo>
                      <a:pt x="32" y="5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1304" name="Freeform 13"/>
              <p:cNvSpPr>
                <a:spLocks/>
              </p:cNvSpPr>
              <p:nvPr/>
            </p:nvSpPr>
            <p:spPr bwMode="auto">
              <a:xfrm>
                <a:off x="526" y="1948"/>
                <a:ext cx="217" cy="46"/>
              </a:xfrm>
              <a:custGeom>
                <a:avLst/>
                <a:gdLst>
                  <a:gd name="T0" fmla="*/ 54 w 217"/>
                  <a:gd name="T1" fmla="*/ 0 h 46"/>
                  <a:gd name="T2" fmla="*/ 0 w 217"/>
                  <a:gd name="T3" fmla="*/ 46 h 46"/>
                  <a:gd name="T4" fmla="*/ 163 w 217"/>
                  <a:gd name="T5" fmla="*/ 46 h 46"/>
                  <a:gd name="T6" fmla="*/ 217 w 217"/>
                  <a:gd name="T7" fmla="*/ 0 h 46"/>
                  <a:gd name="T8" fmla="*/ 54 w 217"/>
                  <a:gd name="T9" fmla="*/ 0 h 4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7"/>
                  <a:gd name="T16" fmla="*/ 0 h 46"/>
                  <a:gd name="T17" fmla="*/ 217 w 217"/>
                  <a:gd name="T18" fmla="*/ 46 h 4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7" h="46">
                    <a:moveTo>
                      <a:pt x="54" y="0"/>
                    </a:moveTo>
                    <a:lnTo>
                      <a:pt x="0" y="46"/>
                    </a:lnTo>
                    <a:lnTo>
                      <a:pt x="163" y="46"/>
                    </a:lnTo>
                    <a:lnTo>
                      <a:pt x="217" y="0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1305" name="Freeform 14"/>
              <p:cNvSpPr>
                <a:spLocks/>
              </p:cNvSpPr>
              <p:nvPr/>
            </p:nvSpPr>
            <p:spPr bwMode="auto">
              <a:xfrm>
                <a:off x="698" y="2010"/>
                <a:ext cx="105" cy="72"/>
              </a:xfrm>
              <a:custGeom>
                <a:avLst/>
                <a:gdLst>
                  <a:gd name="T0" fmla="*/ 62 w 105"/>
                  <a:gd name="T1" fmla="*/ 72 h 72"/>
                  <a:gd name="T2" fmla="*/ 94 w 105"/>
                  <a:gd name="T3" fmla="*/ 72 h 72"/>
                  <a:gd name="T4" fmla="*/ 105 w 105"/>
                  <a:gd name="T5" fmla="*/ 0 h 72"/>
                  <a:gd name="T6" fmla="*/ 0 w 105"/>
                  <a:gd name="T7" fmla="*/ 2 h 72"/>
                  <a:gd name="T8" fmla="*/ 62 w 105"/>
                  <a:gd name="T9" fmla="*/ 72 h 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5"/>
                  <a:gd name="T16" fmla="*/ 0 h 72"/>
                  <a:gd name="T17" fmla="*/ 105 w 105"/>
                  <a:gd name="T18" fmla="*/ 72 h 7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5" h="72">
                    <a:moveTo>
                      <a:pt x="62" y="72"/>
                    </a:moveTo>
                    <a:lnTo>
                      <a:pt x="94" y="72"/>
                    </a:lnTo>
                    <a:lnTo>
                      <a:pt x="105" y="0"/>
                    </a:lnTo>
                    <a:lnTo>
                      <a:pt x="0" y="2"/>
                    </a:lnTo>
                    <a:lnTo>
                      <a:pt x="62" y="72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grpSp>
            <p:nvGrpSpPr>
              <p:cNvPr id="11306" name="Group 15"/>
              <p:cNvGrpSpPr>
                <a:grpSpLocks/>
              </p:cNvGrpSpPr>
              <p:nvPr/>
            </p:nvGrpSpPr>
            <p:grpSpPr bwMode="auto">
              <a:xfrm>
                <a:off x="224" y="1652"/>
                <a:ext cx="556" cy="439"/>
                <a:chOff x="224" y="1652"/>
                <a:chExt cx="556" cy="439"/>
              </a:xfrm>
            </p:grpSpPr>
            <p:sp>
              <p:nvSpPr>
                <p:cNvPr id="11307" name="Rectangle 16"/>
                <p:cNvSpPr>
                  <a:spLocks noChangeArrowheads="1"/>
                </p:cNvSpPr>
                <p:nvPr/>
              </p:nvSpPr>
              <p:spPr bwMode="auto">
                <a:xfrm>
                  <a:off x="333" y="1931"/>
                  <a:ext cx="351" cy="63"/>
                </a:xfrm>
                <a:prstGeom prst="rect">
                  <a:avLst/>
                </a:prstGeom>
                <a:solidFill>
                  <a:srgbClr val="B2B2B2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11308" name="Freeform 17"/>
                <p:cNvSpPr>
                  <a:spLocks/>
                </p:cNvSpPr>
                <p:nvPr/>
              </p:nvSpPr>
              <p:spPr bwMode="auto">
                <a:xfrm>
                  <a:off x="332" y="1899"/>
                  <a:ext cx="352" cy="34"/>
                </a:xfrm>
                <a:custGeom>
                  <a:avLst/>
                  <a:gdLst>
                    <a:gd name="T0" fmla="*/ 0 w 352"/>
                    <a:gd name="T1" fmla="*/ 34 h 34"/>
                    <a:gd name="T2" fmla="*/ 352 w 352"/>
                    <a:gd name="T3" fmla="*/ 34 h 34"/>
                    <a:gd name="T4" fmla="*/ 319 w 352"/>
                    <a:gd name="T5" fmla="*/ 0 h 34"/>
                    <a:gd name="T6" fmla="*/ 37 w 352"/>
                    <a:gd name="T7" fmla="*/ 0 h 34"/>
                    <a:gd name="T8" fmla="*/ 0 w 352"/>
                    <a:gd name="T9" fmla="*/ 34 h 3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52"/>
                    <a:gd name="T16" fmla="*/ 0 h 34"/>
                    <a:gd name="T17" fmla="*/ 352 w 352"/>
                    <a:gd name="T18" fmla="*/ 34 h 3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52" h="34">
                      <a:moveTo>
                        <a:pt x="0" y="34"/>
                      </a:moveTo>
                      <a:lnTo>
                        <a:pt x="352" y="34"/>
                      </a:lnTo>
                      <a:lnTo>
                        <a:pt x="319" y="0"/>
                      </a:lnTo>
                      <a:lnTo>
                        <a:pt x="37" y="0"/>
                      </a:lnTo>
                      <a:lnTo>
                        <a:pt x="0" y="34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11309" name="Rectangle 18"/>
                <p:cNvSpPr>
                  <a:spLocks noChangeArrowheads="1"/>
                </p:cNvSpPr>
                <p:nvPr/>
              </p:nvSpPr>
              <p:spPr bwMode="auto">
                <a:xfrm>
                  <a:off x="447" y="1951"/>
                  <a:ext cx="37" cy="22"/>
                </a:xfrm>
                <a:prstGeom prst="rect">
                  <a:avLst/>
                </a:prstGeom>
                <a:solidFill>
                  <a:srgbClr val="80808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11310" name="Rectangle 19"/>
                <p:cNvSpPr>
                  <a:spLocks noChangeArrowheads="1"/>
                </p:cNvSpPr>
                <p:nvPr/>
              </p:nvSpPr>
              <p:spPr bwMode="auto">
                <a:xfrm>
                  <a:off x="447" y="1959"/>
                  <a:ext cx="37" cy="13"/>
                </a:xfrm>
                <a:prstGeom prst="rect">
                  <a:avLst/>
                </a:prstGeom>
                <a:solidFill>
                  <a:srgbClr val="80808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11311" name="Rectangle 20"/>
                <p:cNvSpPr>
                  <a:spLocks noChangeArrowheads="1"/>
                </p:cNvSpPr>
                <p:nvPr/>
              </p:nvSpPr>
              <p:spPr bwMode="auto">
                <a:xfrm>
                  <a:off x="420" y="1959"/>
                  <a:ext cx="92" cy="8"/>
                </a:xfrm>
                <a:prstGeom prst="rect">
                  <a:avLst/>
                </a:prstGeom>
                <a:solidFill>
                  <a:srgbClr val="80808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11312" name="Rectangle 21"/>
                <p:cNvSpPr>
                  <a:spLocks noChangeArrowheads="1"/>
                </p:cNvSpPr>
                <p:nvPr/>
              </p:nvSpPr>
              <p:spPr bwMode="auto">
                <a:xfrm>
                  <a:off x="417" y="1951"/>
                  <a:ext cx="10" cy="4"/>
                </a:xfrm>
                <a:prstGeom prst="rect">
                  <a:avLst/>
                </a:prstGeom>
                <a:solidFill>
                  <a:srgbClr val="00800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11313" name="Rectangle 22"/>
                <p:cNvSpPr>
                  <a:spLocks noChangeArrowheads="1"/>
                </p:cNvSpPr>
                <p:nvPr/>
              </p:nvSpPr>
              <p:spPr bwMode="auto">
                <a:xfrm>
                  <a:off x="225" y="2074"/>
                  <a:ext cx="555" cy="17"/>
                </a:xfrm>
                <a:prstGeom prst="rect">
                  <a:avLst/>
                </a:prstGeom>
                <a:solidFill>
                  <a:srgbClr val="B2B2B2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11314" name="Freeform 23"/>
                <p:cNvSpPr>
                  <a:spLocks/>
                </p:cNvSpPr>
                <p:nvPr/>
              </p:nvSpPr>
              <p:spPr bwMode="auto">
                <a:xfrm>
                  <a:off x="224" y="2010"/>
                  <a:ext cx="555" cy="65"/>
                </a:xfrm>
                <a:custGeom>
                  <a:avLst/>
                  <a:gdLst>
                    <a:gd name="T0" fmla="*/ 0 w 555"/>
                    <a:gd name="T1" fmla="*/ 65 h 65"/>
                    <a:gd name="T2" fmla="*/ 555 w 555"/>
                    <a:gd name="T3" fmla="*/ 65 h 65"/>
                    <a:gd name="T4" fmla="*/ 523 w 555"/>
                    <a:gd name="T5" fmla="*/ 0 h 65"/>
                    <a:gd name="T6" fmla="*/ 40 w 555"/>
                    <a:gd name="T7" fmla="*/ 0 h 65"/>
                    <a:gd name="T8" fmla="*/ 0 w 555"/>
                    <a:gd name="T9" fmla="*/ 65 h 6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55"/>
                    <a:gd name="T16" fmla="*/ 0 h 65"/>
                    <a:gd name="T17" fmla="*/ 555 w 555"/>
                    <a:gd name="T18" fmla="*/ 65 h 6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55" h="65">
                      <a:moveTo>
                        <a:pt x="0" y="65"/>
                      </a:moveTo>
                      <a:lnTo>
                        <a:pt x="555" y="65"/>
                      </a:lnTo>
                      <a:lnTo>
                        <a:pt x="523" y="0"/>
                      </a:lnTo>
                      <a:lnTo>
                        <a:pt x="40" y="0"/>
                      </a:lnTo>
                      <a:lnTo>
                        <a:pt x="0" y="65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11315" name="Freeform 24"/>
                <p:cNvSpPr>
                  <a:spLocks/>
                </p:cNvSpPr>
                <p:nvPr/>
              </p:nvSpPr>
              <p:spPr bwMode="auto">
                <a:xfrm>
                  <a:off x="241" y="2017"/>
                  <a:ext cx="519" cy="50"/>
                </a:xfrm>
                <a:custGeom>
                  <a:avLst/>
                  <a:gdLst>
                    <a:gd name="T0" fmla="*/ 30 w 519"/>
                    <a:gd name="T1" fmla="*/ 0 h 50"/>
                    <a:gd name="T2" fmla="*/ 0 w 519"/>
                    <a:gd name="T3" fmla="*/ 50 h 50"/>
                    <a:gd name="T4" fmla="*/ 519 w 519"/>
                    <a:gd name="T5" fmla="*/ 50 h 50"/>
                    <a:gd name="T6" fmla="*/ 495 w 519"/>
                    <a:gd name="T7" fmla="*/ 0 h 5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519"/>
                    <a:gd name="T13" fmla="*/ 0 h 50"/>
                    <a:gd name="T14" fmla="*/ 519 w 519"/>
                    <a:gd name="T15" fmla="*/ 50 h 5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519" h="50">
                      <a:moveTo>
                        <a:pt x="30" y="0"/>
                      </a:moveTo>
                      <a:lnTo>
                        <a:pt x="0" y="50"/>
                      </a:lnTo>
                      <a:lnTo>
                        <a:pt x="519" y="50"/>
                      </a:lnTo>
                      <a:lnTo>
                        <a:pt x="495" y="0"/>
                      </a:lnTo>
                    </a:path>
                  </a:pathLst>
                </a:cu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11316" name="Freeform 25"/>
                <p:cNvSpPr>
                  <a:spLocks/>
                </p:cNvSpPr>
                <p:nvPr/>
              </p:nvSpPr>
              <p:spPr bwMode="auto">
                <a:xfrm>
                  <a:off x="286" y="2016"/>
                  <a:ext cx="17" cy="9"/>
                </a:xfrm>
                <a:custGeom>
                  <a:avLst/>
                  <a:gdLst>
                    <a:gd name="T0" fmla="*/ 5 w 17"/>
                    <a:gd name="T1" fmla="*/ 0 h 9"/>
                    <a:gd name="T2" fmla="*/ 17 w 17"/>
                    <a:gd name="T3" fmla="*/ 0 h 9"/>
                    <a:gd name="T4" fmla="*/ 13 w 17"/>
                    <a:gd name="T5" fmla="*/ 9 h 9"/>
                    <a:gd name="T6" fmla="*/ 0 w 17"/>
                    <a:gd name="T7" fmla="*/ 9 h 9"/>
                    <a:gd name="T8" fmla="*/ 5 w 17"/>
                    <a:gd name="T9" fmla="*/ 0 h 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7"/>
                    <a:gd name="T16" fmla="*/ 0 h 9"/>
                    <a:gd name="T17" fmla="*/ 17 w 17"/>
                    <a:gd name="T18" fmla="*/ 9 h 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7" h="9">
                      <a:moveTo>
                        <a:pt x="5" y="0"/>
                      </a:moveTo>
                      <a:lnTo>
                        <a:pt x="17" y="0"/>
                      </a:lnTo>
                      <a:lnTo>
                        <a:pt x="13" y="9"/>
                      </a:lnTo>
                      <a:lnTo>
                        <a:pt x="0" y="9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11317" name="Freeform 26"/>
                <p:cNvSpPr>
                  <a:spLocks/>
                </p:cNvSpPr>
                <p:nvPr/>
              </p:nvSpPr>
              <p:spPr bwMode="auto">
                <a:xfrm>
                  <a:off x="328" y="2016"/>
                  <a:ext cx="69" cy="8"/>
                </a:xfrm>
                <a:custGeom>
                  <a:avLst/>
                  <a:gdLst>
                    <a:gd name="T0" fmla="*/ 3 w 69"/>
                    <a:gd name="T1" fmla="*/ 0 h 8"/>
                    <a:gd name="T2" fmla="*/ 69 w 69"/>
                    <a:gd name="T3" fmla="*/ 0 h 8"/>
                    <a:gd name="T4" fmla="*/ 67 w 69"/>
                    <a:gd name="T5" fmla="*/ 8 h 8"/>
                    <a:gd name="T6" fmla="*/ 0 w 69"/>
                    <a:gd name="T7" fmla="*/ 8 h 8"/>
                    <a:gd name="T8" fmla="*/ 3 w 69"/>
                    <a:gd name="T9" fmla="*/ 0 h 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9"/>
                    <a:gd name="T16" fmla="*/ 0 h 8"/>
                    <a:gd name="T17" fmla="*/ 69 w 69"/>
                    <a:gd name="T18" fmla="*/ 8 h 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9" h="8">
                      <a:moveTo>
                        <a:pt x="3" y="0"/>
                      </a:moveTo>
                      <a:lnTo>
                        <a:pt x="69" y="0"/>
                      </a:lnTo>
                      <a:lnTo>
                        <a:pt x="67" y="8"/>
                      </a:lnTo>
                      <a:lnTo>
                        <a:pt x="0" y="8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11318" name="Freeform 27"/>
                <p:cNvSpPr>
                  <a:spLocks/>
                </p:cNvSpPr>
                <p:nvPr/>
              </p:nvSpPr>
              <p:spPr bwMode="auto">
                <a:xfrm>
                  <a:off x="417" y="2016"/>
                  <a:ext cx="65" cy="9"/>
                </a:xfrm>
                <a:custGeom>
                  <a:avLst/>
                  <a:gdLst>
                    <a:gd name="T0" fmla="*/ 2 w 65"/>
                    <a:gd name="T1" fmla="*/ 0 h 9"/>
                    <a:gd name="T2" fmla="*/ 65 w 65"/>
                    <a:gd name="T3" fmla="*/ 0 h 9"/>
                    <a:gd name="T4" fmla="*/ 65 w 65"/>
                    <a:gd name="T5" fmla="*/ 9 h 9"/>
                    <a:gd name="T6" fmla="*/ 0 w 65"/>
                    <a:gd name="T7" fmla="*/ 9 h 9"/>
                    <a:gd name="T8" fmla="*/ 2 w 65"/>
                    <a:gd name="T9" fmla="*/ 0 h 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5"/>
                    <a:gd name="T16" fmla="*/ 0 h 9"/>
                    <a:gd name="T17" fmla="*/ 65 w 65"/>
                    <a:gd name="T18" fmla="*/ 9 h 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5" h="9">
                      <a:moveTo>
                        <a:pt x="2" y="0"/>
                      </a:moveTo>
                      <a:lnTo>
                        <a:pt x="65" y="0"/>
                      </a:lnTo>
                      <a:lnTo>
                        <a:pt x="65" y="9"/>
                      </a:lnTo>
                      <a:lnTo>
                        <a:pt x="0" y="9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11319" name="Rectangle 28"/>
                <p:cNvSpPr>
                  <a:spLocks noChangeArrowheads="1"/>
                </p:cNvSpPr>
                <p:nvPr/>
              </p:nvSpPr>
              <p:spPr bwMode="auto">
                <a:xfrm>
                  <a:off x="495" y="2016"/>
                  <a:ext cx="67" cy="9"/>
                </a:xfrm>
                <a:prstGeom prst="rect">
                  <a:avLst/>
                </a:prstGeom>
                <a:solidFill>
                  <a:srgbClr val="80808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11320" name="Freeform 29"/>
                <p:cNvSpPr>
                  <a:spLocks/>
                </p:cNvSpPr>
                <p:nvPr/>
              </p:nvSpPr>
              <p:spPr bwMode="auto">
                <a:xfrm>
                  <a:off x="576" y="2016"/>
                  <a:ext cx="59" cy="10"/>
                </a:xfrm>
                <a:custGeom>
                  <a:avLst/>
                  <a:gdLst>
                    <a:gd name="T0" fmla="*/ 0 w 59"/>
                    <a:gd name="T1" fmla="*/ 0 h 10"/>
                    <a:gd name="T2" fmla="*/ 57 w 59"/>
                    <a:gd name="T3" fmla="*/ 0 h 10"/>
                    <a:gd name="T4" fmla="*/ 59 w 59"/>
                    <a:gd name="T5" fmla="*/ 10 h 10"/>
                    <a:gd name="T6" fmla="*/ 0 w 59"/>
                    <a:gd name="T7" fmla="*/ 10 h 10"/>
                    <a:gd name="T8" fmla="*/ 0 w 59"/>
                    <a:gd name="T9" fmla="*/ 0 h 1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9"/>
                    <a:gd name="T16" fmla="*/ 0 h 10"/>
                    <a:gd name="T17" fmla="*/ 59 w 59"/>
                    <a:gd name="T18" fmla="*/ 10 h 1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9" h="10">
                      <a:moveTo>
                        <a:pt x="0" y="0"/>
                      </a:moveTo>
                      <a:lnTo>
                        <a:pt x="57" y="0"/>
                      </a:lnTo>
                      <a:lnTo>
                        <a:pt x="59" y="10"/>
                      </a:lnTo>
                      <a:lnTo>
                        <a:pt x="0" y="1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11321" name="Freeform 30"/>
                <p:cNvSpPr>
                  <a:spLocks/>
                </p:cNvSpPr>
                <p:nvPr/>
              </p:nvSpPr>
              <p:spPr bwMode="auto">
                <a:xfrm>
                  <a:off x="650" y="2021"/>
                  <a:ext cx="72" cy="9"/>
                </a:xfrm>
                <a:custGeom>
                  <a:avLst/>
                  <a:gdLst>
                    <a:gd name="T0" fmla="*/ 0 w 72"/>
                    <a:gd name="T1" fmla="*/ 0 h 9"/>
                    <a:gd name="T2" fmla="*/ 66 w 72"/>
                    <a:gd name="T3" fmla="*/ 0 h 9"/>
                    <a:gd name="T4" fmla="*/ 72 w 72"/>
                    <a:gd name="T5" fmla="*/ 9 h 9"/>
                    <a:gd name="T6" fmla="*/ 3 w 72"/>
                    <a:gd name="T7" fmla="*/ 9 h 9"/>
                    <a:gd name="T8" fmla="*/ 0 w 72"/>
                    <a:gd name="T9" fmla="*/ 0 h 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2"/>
                    <a:gd name="T16" fmla="*/ 0 h 9"/>
                    <a:gd name="T17" fmla="*/ 72 w 72"/>
                    <a:gd name="T18" fmla="*/ 9 h 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2" h="9">
                      <a:moveTo>
                        <a:pt x="0" y="0"/>
                      </a:moveTo>
                      <a:lnTo>
                        <a:pt x="66" y="0"/>
                      </a:lnTo>
                      <a:lnTo>
                        <a:pt x="72" y="9"/>
                      </a:lnTo>
                      <a:lnTo>
                        <a:pt x="3" y="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11322" name="Line 31"/>
                <p:cNvSpPr>
                  <a:spLocks noChangeShapeType="1"/>
                </p:cNvSpPr>
                <p:nvPr/>
              </p:nvSpPr>
              <p:spPr bwMode="auto">
                <a:xfrm>
                  <a:off x="308" y="2034"/>
                  <a:ext cx="216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1323" name="Line 32"/>
                <p:cNvSpPr>
                  <a:spLocks noChangeShapeType="1"/>
                </p:cNvSpPr>
                <p:nvPr/>
              </p:nvSpPr>
              <p:spPr bwMode="auto">
                <a:xfrm>
                  <a:off x="317" y="2042"/>
                  <a:ext cx="218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1324" name="Line 33"/>
                <p:cNvSpPr>
                  <a:spLocks noChangeShapeType="1"/>
                </p:cNvSpPr>
                <p:nvPr/>
              </p:nvSpPr>
              <p:spPr bwMode="auto">
                <a:xfrm>
                  <a:off x="320" y="2049"/>
                  <a:ext cx="190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1325" name="Line 34"/>
                <p:cNvSpPr>
                  <a:spLocks noChangeShapeType="1"/>
                </p:cNvSpPr>
                <p:nvPr/>
              </p:nvSpPr>
              <p:spPr bwMode="auto">
                <a:xfrm>
                  <a:off x="324" y="2057"/>
                  <a:ext cx="25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1326" name="Line 35"/>
                <p:cNvSpPr>
                  <a:spLocks noChangeShapeType="1"/>
                </p:cNvSpPr>
                <p:nvPr/>
              </p:nvSpPr>
              <p:spPr bwMode="auto">
                <a:xfrm>
                  <a:off x="278" y="2037"/>
                  <a:ext cx="22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1327" name="Line 36"/>
                <p:cNvSpPr>
                  <a:spLocks noChangeShapeType="1"/>
                </p:cNvSpPr>
                <p:nvPr/>
              </p:nvSpPr>
              <p:spPr bwMode="auto">
                <a:xfrm>
                  <a:off x="274" y="2045"/>
                  <a:ext cx="21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1328" name="Line 37"/>
                <p:cNvSpPr>
                  <a:spLocks noChangeShapeType="1"/>
                </p:cNvSpPr>
                <p:nvPr/>
              </p:nvSpPr>
              <p:spPr bwMode="auto">
                <a:xfrm>
                  <a:off x="268" y="2052"/>
                  <a:ext cx="39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1329" name="Line 38"/>
                <p:cNvSpPr>
                  <a:spLocks noChangeShapeType="1"/>
                </p:cNvSpPr>
                <p:nvPr/>
              </p:nvSpPr>
              <p:spPr bwMode="auto">
                <a:xfrm>
                  <a:off x="357" y="2057"/>
                  <a:ext cx="129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1330" name="Line 39"/>
                <p:cNvSpPr>
                  <a:spLocks noChangeShapeType="1"/>
                </p:cNvSpPr>
                <p:nvPr/>
              </p:nvSpPr>
              <p:spPr bwMode="auto">
                <a:xfrm>
                  <a:off x="534" y="2032"/>
                  <a:ext cx="29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1331" name="Line 40"/>
                <p:cNvSpPr>
                  <a:spLocks noChangeShapeType="1"/>
                </p:cNvSpPr>
                <p:nvPr/>
              </p:nvSpPr>
              <p:spPr bwMode="auto">
                <a:xfrm>
                  <a:off x="541" y="2042"/>
                  <a:ext cx="24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1332" name="Line 41"/>
                <p:cNvSpPr>
                  <a:spLocks noChangeShapeType="1"/>
                </p:cNvSpPr>
                <p:nvPr/>
              </p:nvSpPr>
              <p:spPr bwMode="auto">
                <a:xfrm>
                  <a:off x="525" y="2049"/>
                  <a:ext cx="40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1333" name="Line 42"/>
                <p:cNvSpPr>
                  <a:spLocks noChangeShapeType="1"/>
                </p:cNvSpPr>
                <p:nvPr/>
              </p:nvSpPr>
              <p:spPr bwMode="auto">
                <a:xfrm>
                  <a:off x="492" y="2057"/>
                  <a:ext cx="20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1334" name="Line 43"/>
                <p:cNvSpPr>
                  <a:spLocks noChangeShapeType="1"/>
                </p:cNvSpPr>
                <p:nvPr/>
              </p:nvSpPr>
              <p:spPr bwMode="auto">
                <a:xfrm>
                  <a:off x="518" y="2057"/>
                  <a:ext cx="45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1335" name="Line 44"/>
                <p:cNvSpPr>
                  <a:spLocks noChangeShapeType="1"/>
                </p:cNvSpPr>
                <p:nvPr/>
              </p:nvSpPr>
              <p:spPr bwMode="auto">
                <a:xfrm>
                  <a:off x="576" y="2037"/>
                  <a:ext cx="60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1336" name="Line 45"/>
                <p:cNvSpPr>
                  <a:spLocks noChangeShapeType="1"/>
                </p:cNvSpPr>
                <p:nvPr/>
              </p:nvSpPr>
              <p:spPr bwMode="auto">
                <a:xfrm>
                  <a:off x="584" y="2047"/>
                  <a:ext cx="54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1337" name="Line 46"/>
                <p:cNvSpPr>
                  <a:spLocks noChangeShapeType="1"/>
                </p:cNvSpPr>
                <p:nvPr/>
              </p:nvSpPr>
              <p:spPr bwMode="auto">
                <a:xfrm>
                  <a:off x="585" y="2058"/>
                  <a:ext cx="55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1338" name="Line 47"/>
                <p:cNvSpPr>
                  <a:spLocks noChangeShapeType="1"/>
                </p:cNvSpPr>
                <p:nvPr/>
              </p:nvSpPr>
              <p:spPr bwMode="auto">
                <a:xfrm>
                  <a:off x="657" y="2037"/>
                  <a:ext cx="58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1339" name="Line 48"/>
                <p:cNvSpPr>
                  <a:spLocks noChangeShapeType="1"/>
                </p:cNvSpPr>
                <p:nvPr/>
              </p:nvSpPr>
              <p:spPr bwMode="auto">
                <a:xfrm>
                  <a:off x="651" y="2045"/>
                  <a:ext cx="48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1340" name="Line 49"/>
                <p:cNvSpPr>
                  <a:spLocks noChangeShapeType="1"/>
                </p:cNvSpPr>
                <p:nvPr/>
              </p:nvSpPr>
              <p:spPr bwMode="auto">
                <a:xfrm>
                  <a:off x="657" y="2052"/>
                  <a:ext cx="44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1341" name="Line 50"/>
                <p:cNvSpPr>
                  <a:spLocks noChangeShapeType="1"/>
                </p:cNvSpPr>
                <p:nvPr/>
              </p:nvSpPr>
              <p:spPr bwMode="auto">
                <a:xfrm>
                  <a:off x="655" y="2059"/>
                  <a:ext cx="54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1342" name="Line 51"/>
                <p:cNvSpPr>
                  <a:spLocks noChangeShapeType="1"/>
                </p:cNvSpPr>
                <p:nvPr/>
              </p:nvSpPr>
              <p:spPr bwMode="auto">
                <a:xfrm>
                  <a:off x="708" y="2046"/>
                  <a:ext cx="16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1343" name="Line 52"/>
                <p:cNvSpPr>
                  <a:spLocks noChangeShapeType="1"/>
                </p:cNvSpPr>
                <p:nvPr/>
              </p:nvSpPr>
              <p:spPr bwMode="auto">
                <a:xfrm>
                  <a:off x="713" y="2055"/>
                  <a:ext cx="15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1344" name="Freeform 53"/>
                <p:cNvSpPr>
                  <a:spLocks/>
                </p:cNvSpPr>
                <p:nvPr/>
              </p:nvSpPr>
              <p:spPr bwMode="auto">
                <a:xfrm>
                  <a:off x="388" y="1889"/>
                  <a:ext cx="240" cy="18"/>
                </a:xfrm>
                <a:custGeom>
                  <a:avLst/>
                  <a:gdLst>
                    <a:gd name="T0" fmla="*/ 0 w 240"/>
                    <a:gd name="T1" fmla="*/ 18 h 18"/>
                    <a:gd name="T2" fmla="*/ 240 w 240"/>
                    <a:gd name="T3" fmla="*/ 18 h 18"/>
                    <a:gd name="T4" fmla="*/ 226 w 240"/>
                    <a:gd name="T5" fmla="*/ 0 h 18"/>
                    <a:gd name="T6" fmla="*/ 14 w 240"/>
                    <a:gd name="T7" fmla="*/ 0 h 18"/>
                    <a:gd name="T8" fmla="*/ 0 w 240"/>
                    <a:gd name="T9" fmla="*/ 18 h 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40"/>
                    <a:gd name="T16" fmla="*/ 0 h 18"/>
                    <a:gd name="T17" fmla="*/ 240 w 240"/>
                    <a:gd name="T18" fmla="*/ 18 h 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40" h="18">
                      <a:moveTo>
                        <a:pt x="0" y="18"/>
                      </a:moveTo>
                      <a:lnTo>
                        <a:pt x="240" y="18"/>
                      </a:lnTo>
                      <a:lnTo>
                        <a:pt x="226" y="0"/>
                      </a:lnTo>
                      <a:lnTo>
                        <a:pt x="14" y="0"/>
                      </a:lnTo>
                      <a:lnTo>
                        <a:pt x="0" y="18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11345" name="Rectangle 54"/>
                <p:cNvSpPr>
                  <a:spLocks noChangeArrowheads="1"/>
                </p:cNvSpPr>
                <p:nvPr/>
              </p:nvSpPr>
              <p:spPr bwMode="auto">
                <a:xfrm>
                  <a:off x="388" y="1907"/>
                  <a:ext cx="241" cy="18"/>
                </a:xfrm>
                <a:prstGeom prst="rect">
                  <a:avLst/>
                </a:prstGeom>
                <a:solidFill>
                  <a:srgbClr val="B2B2B2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11346" name="Freeform 55"/>
                <p:cNvSpPr>
                  <a:spLocks/>
                </p:cNvSpPr>
                <p:nvPr/>
              </p:nvSpPr>
              <p:spPr bwMode="auto">
                <a:xfrm>
                  <a:off x="443" y="1873"/>
                  <a:ext cx="129" cy="34"/>
                </a:xfrm>
                <a:custGeom>
                  <a:avLst/>
                  <a:gdLst>
                    <a:gd name="T0" fmla="*/ 0 w 129"/>
                    <a:gd name="T1" fmla="*/ 19 h 34"/>
                    <a:gd name="T2" fmla="*/ 0 w 129"/>
                    <a:gd name="T3" fmla="*/ 0 h 34"/>
                    <a:gd name="T4" fmla="*/ 129 w 129"/>
                    <a:gd name="T5" fmla="*/ 0 h 34"/>
                    <a:gd name="T6" fmla="*/ 129 w 129"/>
                    <a:gd name="T7" fmla="*/ 20 h 34"/>
                    <a:gd name="T8" fmla="*/ 128 w 129"/>
                    <a:gd name="T9" fmla="*/ 21 h 34"/>
                    <a:gd name="T10" fmla="*/ 127 w 129"/>
                    <a:gd name="T11" fmla="*/ 23 h 34"/>
                    <a:gd name="T12" fmla="*/ 125 w 129"/>
                    <a:gd name="T13" fmla="*/ 25 h 34"/>
                    <a:gd name="T14" fmla="*/ 122 w 129"/>
                    <a:gd name="T15" fmla="*/ 26 h 34"/>
                    <a:gd name="T16" fmla="*/ 118 w 129"/>
                    <a:gd name="T17" fmla="*/ 27 h 34"/>
                    <a:gd name="T18" fmla="*/ 115 w 129"/>
                    <a:gd name="T19" fmla="*/ 29 h 34"/>
                    <a:gd name="T20" fmla="*/ 111 w 129"/>
                    <a:gd name="T21" fmla="*/ 29 h 34"/>
                    <a:gd name="T22" fmla="*/ 106 w 129"/>
                    <a:gd name="T23" fmla="*/ 30 h 34"/>
                    <a:gd name="T24" fmla="*/ 102 w 129"/>
                    <a:gd name="T25" fmla="*/ 31 h 34"/>
                    <a:gd name="T26" fmla="*/ 95 w 129"/>
                    <a:gd name="T27" fmla="*/ 32 h 34"/>
                    <a:gd name="T28" fmla="*/ 89 w 129"/>
                    <a:gd name="T29" fmla="*/ 33 h 34"/>
                    <a:gd name="T30" fmla="*/ 84 w 129"/>
                    <a:gd name="T31" fmla="*/ 34 h 34"/>
                    <a:gd name="T32" fmla="*/ 77 w 129"/>
                    <a:gd name="T33" fmla="*/ 34 h 34"/>
                    <a:gd name="T34" fmla="*/ 70 w 129"/>
                    <a:gd name="T35" fmla="*/ 34 h 34"/>
                    <a:gd name="T36" fmla="*/ 61 w 129"/>
                    <a:gd name="T37" fmla="*/ 34 h 34"/>
                    <a:gd name="T38" fmla="*/ 53 w 129"/>
                    <a:gd name="T39" fmla="*/ 34 h 34"/>
                    <a:gd name="T40" fmla="*/ 45 w 129"/>
                    <a:gd name="T41" fmla="*/ 34 h 34"/>
                    <a:gd name="T42" fmla="*/ 38 w 129"/>
                    <a:gd name="T43" fmla="*/ 33 h 34"/>
                    <a:gd name="T44" fmla="*/ 32 w 129"/>
                    <a:gd name="T45" fmla="*/ 32 h 34"/>
                    <a:gd name="T46" fmla="*/ 27 w 129"/>
                    <a:gd name="T47" fmla="*/ 31 h 34"/>
                    <a:gd name="T48" fmla="*/ 21 w 129"/>
                    <a:gd name="T49" fmla="*/ 30 h 34"/>
                    <a:gd name="T50" fmla="*/ 16 w 129"/>
                    <a:gd name="T51" fmla="*/ 29 h 34"/>
                    <a:gd name="T52" fmla="*/ 12 w 129"/>
                    <a:gd name="T53" fmla="*/ 28 h 34"/>
                    <a:gd name="T54" fmla="*/ 8 w 129"/>
                    <a:gd name="T55" fmla="*/ 26 h 34"/>
                    <a:gd name="T56" fmla="*/ 5 w 129"/>
                    <a:gd name="T57" fmla="*/ 25 h 34"/>
                    <a:gd name="T58" fmla="*/ 3 w 129"/>
                    <a:gd name="T59" fmla="*/ 24 h 34"/>
                    <a:gd name="T60" fmla="*/ 2 w 129"/>
                    <a:gd name="T61" fmla="*/ 22 h 34"/>
                    <a:gd name="T62" fmla="*/ 1 w 129"/>
                    <a:gd name="T63" fmla="*/ 21 h 34"/>
                    <a:gd name="T64" fmla="*/ 0 w 129"/>
                    <a:gd name="T65" fmla="*/ 19 h 34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129"/>
                    <a:gd name="T100" fmla="*/ 0 h 34"/>
                    <a:gd name="T101" fmla="*/ 129 w 129"/>
                    <a:gd name="T102" fmla="*/ 34 h 34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129" h="34">
                      <a:moveTo>
                        <a:pt x="0" y="19"/>
                      </a:moveTo>
                      <a:lnTo>
                        <a:pt x="0" y="0"/>
                      </a:lnTo>
                      <a:lnTo>
                        <a:pt x="129" y="0"/>
                      </a:lnTo>
                      <a:lnTo>
                        <a:pt x="129" y="20"/>
                      </a:lnTo>
                      <a:lnTo>
                        <a:pt x="128" y="21"/>
                      </a:lnTo>
                      <a:lnTo>
                        <a:pt x="127" y="23"/>
                      </a:lnTo>
                      <a:lnTo>
                        <a:pt x="125" y="25"/>
                      </a:lnTo>
                      <a:lnTo>
                        <a:pt x="122" y="26"/>
                      </a:lnTo>
                      <a:lnTo>
                        <a:pt x="118" y="27"/>
                      </a:lnTo>
                      <a:lnTo>
                        <a:pt x="115" y="29"/>
                      </a:lnTo>
                      <a:lnTo>
                        <a:pt x="111" y="29"/>
                      </a:lnTo>
                      <a:lnTo>
                        <a:pt x="106" y="30"/>
                      </a:lnTo>
                      <a:lnTo>
                        <a:pt x="102" y="31"/>
                      </a:lnTo>
                      <a:lnTo>
                        <a:pt x="95" y="32"/>
                      </a:lnTo>
                      <a:lnTo>
                        <a:pt x="89" y="33"/>
                      </a:lnTo>
                      <a:lnTo>
                        <a:pt x="84" y="34"/>
                      </a:lnTo>
                      <a:lnTo>
                        <a:pt x="77" y="34"/>
                      </a:lnTo>
                      <a:lnTo>
                        <a:pt x="70" y="34"/>
                      </a:lnTo>
                      <a:lnTo>
                        <a:pt x="61" y="34"/>
                      </a:lnTo>
                      <a:lnTo>
                        <a:pt x="53" y="34"/>
                      </a:lnTo>
                      <a:lnTo>
                        <a:pt x="45" y="34"/>
                      </a:lnTo>
                      <a:lnTo>
                        <a:pt x="38" y="33"/>
                      </a:lnTo>
                      <a:lnTo>
                        <a:pt x="32" y="32"/>
                      </a:lnTo>
                      <a:lnTo>
                        <a:pt x="27" y="31"/>
                      </a:lnTo>
                      <a:lnTo>
                        <a:pt x="21" y="30"/>
                      </a:lnTo>
                      <a:lnTo>
                        <a:pt x="16" y="29"/>
                      </a:lnTo>
                      <a:lnTo>
                        <a:pt x="12" y="28"/>
                      </a:lnTo>
                      <a:lnTo>
                        <a:pt x="8" y="26"/>
                      </a:lnTo>
                      <a:lnTo>
                        <a:pt x="5" y="25"/>
                      </a:lnTo>
                      <a:lnTo>
                        <a:pt x="3" y="24"/>
                      </a:lnTo>
                      <a:lnTo>
                        <a:pt x="2" y="22"/>
                      </a:lnTo>
                      <a:lnTo>
                        <a:pt x="1" y="21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11347" name="Freeform 56"/>
                <p:cNvSpPr>
                  <a:spLocks/>
                </p:cNvSpPr>
                <p:nvPr/>
              </p:nvSpPr>
              <p:spPr bwMode="auto">
                <a:xfrm>
                  <a:off x="359" y="1652"/>
                  <a:ext cx="298" cy="228"/>
                </a:xfrm>
                <a:custGeom>
                  <a:avLst/>
                  <a:gdLst>
                    <a:gd name="T0" fmla="*/ 28 w 298"/>
                    <a:gd name="T1" fmla="*/ 0 h 228"/>
                    <a:gd name="T2" fmla="*/ 23 w 298"/>
                    <a:gd name="T3" fmla="*/ 1 h 228"/>
                    <a:gd name="T4" fmla="*/ 17 w 298"/>
                    <a:gd name="T5" fmla="*/ 2 h 228"/>
                    <a:gd name="T6" fmla="*/ 8 w 298"/>
                    <a:gd name="T7" fmla="*/ 8 h 228"/>
                    <a:gd name="T8" fmla="*/ 2 w 298"/>
                    <a:gd name="T9" fmla="*/ 17 h 228"/>
                    <a:gd name="T10" fmla="*/ 1 w 298"/>
                    <a:gd name="T11" fmla="*/ 23 h 228"/>
                    <a:gd name="T12" fmla="*/ 0 w 298"/>
                    <a:gd name="T13" fmla="*/ 28 h 228"/>
                    <a:gd name="T14" fmla="*/ 0 w 298"/>
                    <a:gd name="T15" fmla="*/ 200 h 228"/>
                    <a:gd name="T16" fmla="*/ 1 w 298"/>
                    <a:gd name="T17" fmla="*/ 206 h 228"/>
                    <a:gd name="T18" fmla="*/ 2 w 298"/>
                    <a:gd name="T19" fmla="*/ 211 h 228"/>
                    <a:gd name="T20" fmla="*/ 8 w 298"/>
                    <a:gd name="T21" fmla="*/ 220 h 228"/>
                    <a:gd name="T22" fmla="*/ 17 w 298"/>
                    <a:gd name="T23" fmla="*/ 226 h 228"/>
                    <a:gd name="T24" fmla="*/ 23 w 298"/>
                    <a:gd name="T25" fmla="*/ 227 h 228"/>
                    <a:gd name="T26" fmla="*/ 28 w 298"/>
                    <a:gd name="T27" fmla="*/ 228 h 228"/>
                    <a:gd name="T28" fmla="*/ 270 w 298"/>
                    <a:gd name="T29" fmla="*/ 228 h 228"/>
                    <a:gd name="T30" fmla="*/ 276 w 298"/>
                    <a:gd name="T31" fmla="*/ 227 h 228"/>
                    <a:gd name="T32" fmla="*/ 281 w 298"/>
                    <a:gd name="T33" fmla="*/ 226 h 228"/>
                    <a:gd name="T34" fmla="*/ 290 w 298"/>
                    <a:gd name="T35" fmla="*/ 220 h 228"/>
                    <a:gd name="T36" fmla="*/ 296 w 298"/>
                    <a:gd name="T37" fmla="*/ 211 h 228"/>
                    <a:gd name="T38" fmla="*/ 297 w 298"/>
                    <a:gd name="T39" fmla="*/ 206 h 228"/>
                    <a:gd name="T40" fmla="*/ 298 w 298"/>
                    <a:gd name="T41" fmla="*/ 200 h 228"/>
                    <a:gd name="T42" fmla="*/ 298 w 298"/>
                    <a:gd name="T43" fmla="*/ 28 h 228"/>
                    <a:gd name="T44" fmla="*/ 297 w 298"/>
                    <a:gd name="T45" fmla="*/ 23 h 228"/>
                    <a:gd name="T46" fmla="*/ 296 w 298"/>
                    <a:gd name="T47" fmla="*/ 17 h 228"/>
                    <a:gd name="T48" fmla="*/ 290 w 298"/>
                    <a:gd name="T49" fmla="*/ 8 h 228"/>
                    <a:gd name="T50" fmla="*/ 281 w 298"/>
                    <a:gd name="T51" fmla="*/ 2 h 228"/>
                    <a:gd name="T52" fmla="*/ 276 w 298"/>
                    <a:gd name="T53" fmla="*/ 1 h 228"/>
                    <a:gd name="T54" fmla="*/ 270 w 298"/>
                    <a:gd name="T55" fmla="*/ 0 h 228"/>
                    <a:gd name="T56" fmla="*/ 28 w 298"/>
                    <a:gd name="T57" fmla="*/ 0 h 228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w 298"/>
                    <a:gd name="T88" fmla="*/ 0 h 228"/>
                    <a:gd name="T89" fmla="*/ 298 w 298"/>
                    <a:gd name="T90" fmla="*/ 228 h 228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T87" t="T88" r="T89" b="T90"/>
                  <a:pathLst>
                    <a:path w="298" h="228">
                      <a:moveTo>
                        <a:pt x="28" y="0"/>
                      </a:moveTo>
                      <a:lnTo>
                        <a:pt x="23" y="1"/>
                      </a:lnTo>
                      <a:lnTo>
                        <a:pt x="17" y="2"/>
                      </a:lnTo>
                      <a:lnTo>
                        <a:pt x="8" y="8"/>
                      </a:lnTo>
                      <a:lnTo>
                        <a:pt x="2" y="17"/>
                      </a:lnTo>
                      <a:lnTo>
                        <a:pt x="1" y="23"/>
                      </a:lnTo>
                      <a:lnTo>
                        <a:pt x="0" y="28"/>
                      </a:lnTo>
                      <a:lnTo>
                        <a:pt x="0" y="200"/>
                      </a:lnTo>
                      <a:lnTo>
                        <a:pt x="1" y="206"/>
                      </a:lnTo>
                      <a:lnTo>
                        <a:pt x="2" y="211"/>
                      </a:lnTo>
                      <a:lnTo>
                        <a:pt x="8" y="220"/>
                      </a:lnTo>
                      <a:lnTo>
                        <a:pt x="17" y="226"/>
                      </a:lnTo>
                      <a:lnTo>
                        <a:pt x="23" y="227"/>
                      </a:lnTo>
                      <a:lnTo>
                        <a:pt x="28" y="228"/>
                      </a:lnTo>
                      <a:lnTo>
                        <a:pt x="270" y="228"/>
                      </a:lnTo>
                      <a:lnTo>
                        <a:pt x="276" y="227"/>
                      </a:lnTo>
                      <a:lnTo>
                        <a:pt x="281" y="226"/>
                      </a:lnTo>
                      <a:lnTo>
                        <a:pt x="290" y="220"/>
                      </a:lnTo>
                      <a:lnTo>
                        <a:pt x="296" y="211"/>
                      </a:lnTo>
                      <a:lnTo>
                        <a:pt x="297" y="206"/>
                      </a:lnTo>
                      <a:lnTo>
                        <a:pt x="298" y="200"/>
                      </a:lnTo>
                      <a:lnTo>
                        <a:pt x="298" y="28"/>
                      </a:lnTo>
                      <a:lnTo>
                        <a:pt x="297" y="23"/>
                      </a:lnTo>
                      <a:lnTo>
                        <a:pt x="296" y="17"/>
                      </a:lnTo>
                      <a:lnTo>
                        <a:pt x="290" y="8"/>
                      </a:lnTo>
                      <a:lnTo>
                        <a:pt x="281" y="2"/>
                      </a:lnTo>
                      <a:lnTo>
                        <a:pt x="276" y="1"/>
                      </a:lnTo>
                      <a:lnTo>
                        <a:pt x="270" y="0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11348" name="Freeform 57"/>
                <p:cNvSpPr>
                  <a:spLocks/>
                </p:cNvSpPr>
                <p:nvPr/>
              </p:nvSpPr>
              <p:spPr bwMode="auto">
                <a:xfrm>
                  <a:off x="391" y="1677"/>
                  <a:ext cx="234" cy="178"/>
                </a:xfrm>
                <a:custGeom>
                  <a:avLst/>
                  <a:gdLst>
                    <a:gd name="T0" fmla="*/ 22 w 234"/>
                    <a:gd name="T1" fmla="*/ 0 h 178"/>
                    <a:gd name="T2" fmla="*/ 14 w 234"/>
                    <a:gd name="T3" fmla="*/ 2 h 178"/>
                    <a:gd name="T4" fmla="*/ 7 w 234"/>
                    <a:gd name="T5" fmla="*/ 7 h 178"/>
                    <a:gd name="T6" fmla="*/ 2 w 234"/>
                    <a:gd name="T7" fmla="*/ 14 h 178"/>
                    <a:gd name="T8" fmla="*/ 0 w 234"/>
                    <a:gd name="T9" fmla="*/ 22 h 178"/>
                    <a:gd name="T10" fmla="*/ 0 w 234"/>
                    <a:gd name="T11" fmla="*/ 156 h 178"/>
                    <a:gd name="T12" fmla="*/ 2 w 234"/>
                    <a:gd name="T13" fmla="*/ 165 h 178"/>
                    <a:gd name="T14" fmla="*/ 7 w 234"/>
                    <a:gd name="T15" fmla="*/ 172 h 178"/>
                    <a:gd name="T16" fmla="*/ 14 w 234"/>
                    <a:gd name="T17" fmla="*/ 176 h 178"/>
                    <a:gd name="T18" fmla="*/ 22 w 234"/>
                    <a:gd name="T19" fmla="*/ 178 h 178"/>
                    <a:gd name="T20" fmla="*/ 212 w 234"/>
                    <a:gd name="T21" fmla="*/ 178 h 178"/>
                    <a:gd name="T22" fmla="*/ 221 w 234"/>
                    <a:gd name="T23" fmla="*/ 176 h 178"/>
                    <a:gd name="T24" fmla="*/ 228 w 234"/>
                    <a:gd name="T25" fmla="*/ 172 h 178"/>
                    <a:gd name="T26" fmla="*/ 232 w 234"/>
                    <a:gd name="T27" fmla="*/ 165 h 178"/>
                    <a:gd name="T28" fmla="*/ 234 w 234"/>
                    <a:gd name="T29" fmla="*/ 156 h 178"/>
                    <a:gd name="T30" fmla="*/ 234 w 234"/>
                    <a:gd name="T31" fmla="*/ 22 h 178"/>
                    <a:gd name="T32" fmla="*/ 232 w 234"/>
                    <a:gd name="T33" fmla="*/ 14 h 178"/>
                    <a:gd name="T34" fmla="*/ 228 w 234"/>
                    <a:gd name="T35" fmla="*/ 7 h 178"/>
                    <a:gd name="T36" fmla="*/ 221 w 234"/>
                    <a:gd name="T37" fmla="*/ 2 h 178"/>
                    <a:gd name="T38" fmla="*/ 212 w 234"/>
                    <a:gd name="T39" fmla="*/ 0 h 178"/>
                    <a:gd name="T40" fmla="*/ 22 w 234"/>
                    <a:gd name="T41" fmla="*/ 0 h 178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234"/>
                    <a:gd name="T64" fmla="*/ 0 h 178"/>
                    <a:gd name="T65" fmla="*/ 234 w 234"/>
                    <a:gd name="T66" fmla="*/ 178 h 178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234" h="178">
                      <a:moveTo>
                        <a:pt x="22" y="0"/>
                      </a:moveTo>
                      <a:lnTo>
                        <a:pt x="14" y="2"/>
                      </a:lnTo>
                      <a:lnTo>
                        <a:pt x="7" y="7"/>
                      </a:lnTo>
                      <a:lnTo>
                        <a:pt x="2" y="14"/>
                      </a:lnTo>
                      <a:lnTo>
                        <a:pt x="0" y="22"/>
                      </a:lnTo>
                      <a:lnTo>
                        <a:pt x="0" y="156"/>
                      </a:lnTo>
                      <a:lnTo>
                        <a:pt x="2" y="165"/>
                      </a:lnTo>
                      <a:lnTo>
                        <a:pt x="7" y="172"/>
                      </a:lnTo>
                      <a:lnTo>
                        <a:pt x="14" y="176"/>
                      </a:lnTo>
                      <a:lnTo>
                        <a:pt x="22" y="178"/>
                      </a:lnTo>
                      <a:lnTo>
                        <a:pt x="212" y="178"/>
                      </a:lnTo>
                      <a:lnTo>
                        <a:pt x="221" y="176"/>
                      </a:lnTo>
                      <a:lnTo>
                        <a:pt x="228" y="172"/>
                      </a:lnTo>
                      <a:lnTo>
                        <a:pt x="232" y="165"/>
                      </a:lnTo>
                      <a:lnTo>
                        <a:pt x="234" y="156"/>
                      </a:lnTo>
                      <a:lnTo>
                        <a:pt x="234" y="22"/>
                      </a:lnTo>
                      <a:lnTo>
                        <a:pt x="232" y="14"/>
                      </a:lnTo>
                      <a:lnTo>
                        <a:pt x="228" y="7"/>
                      </a:lnTo>
                      <a:lnTo>
                        <a:pt x="221" y="2"/>
                      </a:lnTo>
                      <a:lnTo>
                        <a:pt x="212" y="0"/>
                      </a:lnTo>
                      <a:lnTo>
                        <a:pt x="22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11349" name="Freeform 58"/>
                <p:cNvSpPr>
                  <a:spLocks/>
                </p:cNvSpPr>
                <p:nvPr/>
              </p:nvSpPr>
              <p:spPr bwMode="auto">
                <a:xfrm>
                  <a:off x="404" y="1687"/>
                  <a:ext cx="208" cy="159"/>
                </a:xfrm>
                <a:custGeom>
                  <a:avLst/>
                  <a:gdLst>
                    <a:gd name="T0" fmla="*/ 19 w 208"/>
                    <a:gd name="T1" fmla="*/ 0 h 159"/>
                    <a:gd name="T2" fmla="*/ 12 w 208"/>
                    <a:gd name="T3" fmla="*/ 2 h 159"/>
                    <a:gd name="T4" fmla="*/ 6 w 208"/>
                    <a:gd name="T5" fmla="*/ 6 h 159"/>
                    <a:gd name="T6" fmla="*/ 2 w 208"/>
                    <a:gd name="T7" fmla="*/ 12 h 159"/>
                    <a:gd name="T8" fmla="*/ 0 w 208"/>
                    <a:gd name="T9" fmla="*/ 19 h 159"/>
                    <a:gd name="T10" fmla="*/ 0 w 208"/>
                    <a:gd name="T11" fmla="*/ 140 h 159"/>
                    <a:gd name="T12" fmla="*/ 2 w 208"/>
                    <a:gd name="T13" fmla="*/ 147 h 159"/>
                    <a:gd name="T14" fmla="*/ 6 w 208"/>
                    <a:gd name="T15" fmla="*/ 153 h 159"/>
                    <a:gd name="T16" fmla="*/ 12 w 208"/>
                    <a:gd name="T17" fmla="*/ 157 h 159"/>
                    <a:gd name="T18" fmla="*/ 19 w 208"/>
                    <a:gd name="T19" fmla="*/ 159 h 159"/>
                    <a:gd name="T20" fmla="*/ 189 w 208"/>
                    <a:gd name="T21" fmla="*/ 159 h 159"/>
                    <a:gd name="T22" fmla="*/ 196 w 208"/>
                    <a:gd name="T23" fmla="*/ 157 h 159"/>
                    <a:gd name="T24" fmla="*/ 202 w 208"/>
                    <a:gd name="T25" fmla="*/ 153 h 159"/>
                    <a:gd name="T26" fmla="*/ 206 w 208"/>
                    <a:gd name="T27" fmla="*/ 147 h 159"/>
                    <a:gd name="T28" fmla="*/ 208 w 208"/>
                    <a:gd name="T29" fmla="*/ 140 h 159"/>
                    <a:gd name="T30" fmla="*/ 208 w 208"/>
                    <a:gd name="T31" fmla="*/ 19 h 159"/>
                    <a:gd name="T32" fmla="*/ 206 w 208"/>
                    <a:gd name="T33" fmla="*/ 12 h 159"/>
                    <a:gd name="T34" fmla="*/ 202 w 208"/>
                    <a:gd name="T35" fmla="*/ 6 h 159"/>
                    <a:gd name="T36" fmla="*/ 196 w 208"/>
                    <a:gd name="T37" fmla="*/ 2 h 159"/>
                    <a:gd name="T38" fmla="*/ 189 w 208"/>
                    <a:gd name="T39" fmla="*/ 0 h 159"/>
                    <a:gd name="T40" fmla="*/ 19 w 208"/>
                    <a:gd name="T41" fmla="*/ 0 h 159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208"/>
                    <a:gd name="T64" fmla="*/ 0 h 159"/>
                    <a:gd name="T65" fmla="*/ 208 w 208"/>
                    <a:gd name="T66" fmla="*/ 159 h 159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208" h="159">
                      <a:moveTo>
                        <a:pt x="19" y="0"/>
                      </a:moveTo>
                      <a:lnTo>
                        <a:pt x="12" y="2"/>
                      </a:lnTo>
                      <a:lnTo>
                        <a:pt x="6" y="6"/>
                      </a:lnTo>
                      <a:lnTo>
                        <a:pt x="2" y="12"/>
                      </a:lnTo>
                      <a:lnTo>
                        <a:pt x="0" y="19"/>
                      </a:lnTo>
                      <a:lnTo>
                        <a:pt x="0" y="140"/>
                      </a:lnTo>
                      <a:lnTo>
                        <a:pt x="2" y="147"/>
                      </a:lnTo>
                      <a:lnTo>
                        <a:pt x="6" y="153"/>
                      </a:lnTo>
                      <a:lnTo>
                        <a:pt x="12" y="157"/>
                      </a:lnTo>
                      <a:lnTo>
                        <a:pt x="19" y="159"/>
                      </a:lnTo>
                      <a:lnTo>
                        <a:pt x="189" y="159"/>
                      </a:lnTo>
                      <a:lnTo>
                        <a:pt x="196" y="157"/>
                      </a:lnTo>
                      <a:lnTo>
                        <a:pt x="202" y="153"/>
                      </a:lnTo>
                      <a:lnTo>
                        <a:pt x="206" y="147"/>
                      </a:lnTo>
                      <a:lnTo>
                        <a:pt x="208" y="140"/>
                      </a:lnTo>
                      <a:lnTo>
                        <a:pt x="208" y="19"/>
                      </a:lnTo>
                      <a:lnTo>
                        <a:pt x="206" y="12"/>
                      </a:lnTo>
                      <a:lnTo>
                        <a:pt x="202" y="6"/>
                      </a:lnTo>
                      <a:lnTo>
                        <a:pt x="196" y="2"/>
                      </a:lnTo>
                      <a:lnTo>
                        <a:pt x="189" y="0"/>
                      </a:lnTo>
                      <a:lnTo>
                        <a:pt x="19" y="0"/>
                      </a:lnTo>
                      <a:close/>
                    </a:path>
                  </a:pathLst>
                </a:custGeom>
                <a:solidFill>
                  <a:srgbClr val="CFD9DF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11350" name="Rectangle 59"/>
                <p:cNvSpPr>
                  <a:spLocks noChangeArrowheads="1"/>
                </p:cNvSpPr>
                <p:nvPr/>
              </p:nvSpPr>
              <p:spPr bwMode="auto">
                <a:xfrm>
                  <a:off x="609" y="1867"/>
                  <a:ext cx="9" cy="3"/>
                </a:xfrm>
                <a:prstGeom prst="rect">
                  <a:avLst/>
                </a:prstGeom>
                <a:solidFill>
                  <a:srgbClr val="00800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</p:grpSp>
        </p:grpSp>
        <p:sp>
          <p:nvSpPr>
            <p:cNvPr id="11293" name="Text Box 60"/>
            <p:cNvSpPr txBox="1">
              <a:spLocks noChangeArrowheads="1"/>
            </p:cNvSpPr>
            <p:nvPr/>
          </p:nvSpPr>
          <p:spPr bwMode="auto">
            <a:xfrm>
              <a:off x="578" y="2489"/>
              <a:ext cx="1027" cy="15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sz="1000" b="1" i="1" dirty="0">
                  <a:solidFill>
                    <a:srgbClr val="003399"/>
                  </a:solidFill>
                  <a:latin typeface="+mj-lt"/>
                </a:rPr>
                <a:t>QAD Client</a:t>
              </a:r>
            </a:p>
          </p:txBody>
        </p:sp>
        <p:sp>
          <p:nvSpPr>
            <p:cNvPr id="11294" name="Line 61"/>
            <p:cNvSpPr>
              <a:spLocks noChangeShapeType="1"/>
            </p:cNvSpPr>
            <p:nvPr/>
          </p:nvSpPr>
          <p:spPr bwMode="auto">
            <a:xfrm>
              <a:off x="4232" y="2837"/>
              <a:ext cx="215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anchor="ctr">
              <a:spAutoFit/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1295" name="Line 62"/>
            <p:cNvSpPr>
              <a:spLocks noChangeShapeType="1"/>
            </p:cNvSpPr>
            <p:nvPr/>
          </p:nvSpPr>
          <p:spPr bwMode="auto">
            <a:xfrm>
              <a:off x="4358" y="3112"/>
              <a:ext cx="0" cy="58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anchor="ctr">
              <a:spAutoFit/>
            </a:bodyPr>
            <a:lstStyle/>
            <a:p>
              <a:endParaRPr lang="en-US" dirty="0">
                <a:latin typeface="+mj-lt"/>
              </a:endParaRPr>
            </a:p>
          </p:txBody>
        </p:sp>
        <p:grpSp>
          <p:nvGrpSpPr>
            <p:cNvPr id="11296" name="Group 63"/>
            <p:cNvGrpSpPr>
              <a:grpSpLocks/>
            </p:cNvGrpSpPr>
            <p:nvPr/>
          </p:nvGrpSpPr>
          <p:grpSpPr bwMode="auto">
            <a:xfrm>
              <a:off x="4173" y="2945"/>
              <a:ext cx="802" cy="469"/>
              <a:chOff x="4173" y="2945"/>
              <a:chExt cx="802" cy="469"/>
            </a:xfrm>
          </p:grpSpPr>
          <p:sp>
            <p:nvSpPr>
              <p:cNvPr id="11298" name="Line 64"/>
              <p:cNvSpPr>
                <a:spLocks noChangeShapeType="1"/>
              </p:cNvSpPr>
              <p:nvPr/>
            </p:nvSpPr>
            <p:spPr bwMode="auto">
              <a:xfrm flipH="1">
                <a:off x="4832" y="2945"/>
                <a:ext cx="143" cy="138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grpSp>
            <p:nvGrpSpPr>
              <p:cNvPr id="11299" name="Group 65"/>
              <p:cNvGrpSpPr>
                <a:grpSpLocks/>
              </p:cNvGrpSpPr>
              <p:nvPr/>
            </p:nvGrpSpPr>
            <p:grpSpPr bwMode="auto">
              <a:xfrm>
                <a:off x="4173" y="3070"/>
                <a:ext cx="685" cy="344"/>
                <a:chOff x="1986" y="1878"/>
                <a:chExt cx="648" cy="312"/>
              </a:xfrm>
            </p:grpSpPr>
            <p:sp>
              <p:nvSpPr>
                <p:cNvPr id="11300" name="Rectangle 66"/>
                <p:cNvSpPr>
                  <a:spLocks noChangeArrowheads="1"/>
                </p:cNvSpPr>
                <p:nvPr/>
              </p:nvSpPr>
              <p:spPr bwMode="auto">
                <a:xfrm>
                  <a:off x="2070" y="1878"/>
                  <a:ext cx="564" cy="240"/>
                </a:xfrm>
                <a:prstGeom prst="rect">
                  <a:avLst/>
                </a:prstGeom>
                <a:solidFill>
                  <a:srgbClr val="EDD1C5"/>
                </a:solidFill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r>
                    <a:rPr lang="en-US" sz="1100" dirty="0">
                      <a:latin typeface="+mj-lt"/>
                    </a:rPr>
                    <a:t>Server</a:t>
                  </a:r>
                  <a:br>
                    <a:rPr lang="en-US" sz="1100" dirty="0">
                      <a:latin typeface="+mj-lt"/>
                    </a:rPr>
                  </a:br>
                  <a:r>
                    <a:rPr lang="en-US" sz="1100" dirty="0">
                      <a:latin typeface="+mj-lt"/>
                    </a:rPr>
                    <a:t>Process</a:t>
                  </a:r>
                  <a:endParaRPr lang="en-US" sz="2400" dirty="0">
                    <a:latin typeface="+mj-lt"/>
                  </a:endParaRPr>
                </a:p>
              </p:txBody>
            </p:sp>
            <p:sp>
              <p:nvSpPr>
                <p:cNvPr id="11301" name="Rectangle 67"/>
                <p:cNvSpPr>
                  <a:spLocks noChangeArrowheads="1"/>
                </p:cNvSpPr>
                <p:nvPr/>
              </p:nvSpPr>
              <p:spPr bwMode="auto">
                <a:xfrm>
                  <a:off x="2028" y="1914"/>
                  <a:ext cx="564" cy="240"/>
                </a:xfrm>
                <a:prstGeom prst="rect">
                  <a:avLst/>
                </a:prstGeom>
                <a:solidFill>
                  <a:srgbClr val="EDD1C5"/>
                </a:solidFill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r>
                    <a:rPr lang="en-US" sz="1100" dirty="0">
                      <a:latin typeface="+mj-lt"/>
                    </a:rPr>
                    <a:t>Server</a:t>
                  </a:r>
                  <a:br>
                    <a:rPr lang="en-US" sz="1100" dirty="0">
                      <a:latin typeface="+mj-lt"/>
                    </a:rPr>
                  </a:br>
                  <a:r>
                    <a:rPr lang="en-US" sz="1100" dirty="0">
                      <a:latin typeface="+mj-lt"/>
                    </a:rPr>
                    <a:t>Process</a:t>
                  </a:r>
                  <a:endParaRPr lang="en-US" sz="2400" dirty="0">
                    <a:latin typeface="+mj-lt"/>
                  </a:endParaRPr>
                </a:p>
              </p:txBody>
            </p:sp>
            <p:sp>
              <p:nvSpPr>
                <p:cNvPr id="11302" name="Rectangle 68"/>
                <p:cNvSpPr>
                  <a:spLocks noChangeArrowheads="1"/>
                </p:cNvSpPr>
                <p:nvPr/>
              </p:nvSpPr>
              <p:spPr bwMode="auto">
                <a:xfrm>
                  <a:off x="1986" y="1950"/>
                  <a:ext cx="564" cy="240"/>
                </a:xfrm>
                <a:prstGeom prst="rect">
                  <a:avLst/>
                </a:prstGeom>
                <a:solidFill>
                  <a:srgbClr val="EDD1C5"/>
                </a:solidFill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r>
                    <a:rPr lang="en-US" sz="1100" b="1" dirty="0">
                      <a:latin typeface="+mj-lt"/>
                    </a:rPr>
                    <a:t>Agent</a:t>
                  </a:r>
                  <a:br>
                    <a:rPr lang="en-US" sz="1100" b="1" dirty="0">
                      <a:latin typeface="+mj-lt"/>
                    </a:rPr>
                  </a:br>
                  <a:r>
                    <a:rPr lang="en-US" sz="1100" b="1" dirty="0">
                      <a:latin typeface="+mj-lt"/>
                    </a:rPr>
                    <a:t>Process</a:t>
                  </a:r>
                  <a:endParaRPr lang="en-US" sz="2400" b="1" dirty="0">
                    <a:latin typeface="+mj-lt"/>
                  </a:endParaRPr>
                </a:p>
              </p:txBody>
            </p:sp>
          </p:grpSp>
        </p:grpSp>
        <p:sp>
          <p:nvSpPr>
            <p:cNvPr id="11297" name="Rectangle 69"/>
            <p:cNvSpPr>
              <a:spLocks noChangeArrowheads="1"/>
            </p:cNvSpPr>
            <p:nvPr/>
          </p:nvSpPr>
          <p:spPr bwMode="auto">
            <a:xfrm>
              <a:off x="3696" y="2773"/>
              <a:ext cx="600" cy="155"/>
            </a:xfrm>
            <a:prstGeom prst="rect">
              <a:avLst/>
            </a:prstGeom>
            <a:solidFill>
              <a:srgbClr val="E5E1DA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en-US" sz="1000" b="1" dirty="0">
                  <a:latin typeface="+mj-lt"/>
                </a:rPr>
                <a:t>NameServer</a:t>
              </a:r>
            </a:p>
          </p:txBody>
        </p:sp>
      </p:grpSp>
      <p:sp>
        <p:nvSpPr>
          <p:cNvPr id="151622" name="Rectangle 70"/>
          <p:cNvSpPr>
            <a:spLocks noChangeArrowheads="1"/>
          </p:cNvSpPr>
          <p:nvPr/>
        </p:nvSpPr>
        <p:spPr bwMode="auto">
          <a:xfrm>
            <a:off x="1643277" y="4998274"/>
            <a:ext cx="609600" cy="241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/>
            <a:r>
              <a:rPr lang="en-US" sz="1000" b="1" dirty="0">
                <a:latin typeface="+mj-lt"/>
              </a:rPr>
              <a:t>8080</a:t>
            </a:r>
            <a:endParaRPr lang="en-US" sz="1000" b="1" i="1" dirty="0">
              <a:latin typeface="+mj-lt"/>
            </a:endParaRPr>
          </a:p>
        </p:txBody>
      </p:sp>
      <p:grpSp>
        <p:nvGrpSpPr>
          <p:cNvPr id="7" name="Group 71"/>
          <p:cNvGrpSpPr>
            <a:grpSpLocks/>
          </p:cNvGrpSpPr>
          <p:nvPr/>
        </p:nvGrpSpPr>
        <p:grpSpPr bwMode="auto">
          <a:xfrm>
            <a:off x="3913402" y="3929886"/>
            <a:ext cx="1243012" cy="1220788"/>
            <a:chOff x="2668" y="2695"/>
            <a:chExt cx="902" cy="842"/>
          </a:xfrm>
        </p:grpSpPr>
        <p:sp>
          <p:nvSpPr>
            <p:cNvPr id="11285" name="Rectangle 72"/>
            <p:cNvSpPr>
              <a:spLocks noChangeArrowheads="1"/>
            </p:cNvSpPr>
            <p:nvPr/>
          </p:nvSpPr>
          <p:spPr bwMode="auto">
            <a:xfrm>
              <a:off x="2668" y="2695"/>
              <a:ext cx="902" cy="842"/>
            </a:xfrm>
            <a:prstGeom prst="rect">
              <a:avLst/>
            </a:prstGeom>
            <a:solidFill>
              <a:srgbClr val="E3DFDD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IE" dirty="0">
                <a:latin typeface="+mj-lt"/>
              </a:endParaRPr>
            </a:p>
          </p:txBody>
        </p:sp>
        <p:sp>
          <p:nvSpPr>
            <p:cNvPr id="11286" name="Rectangle 73"/>
            <p:cNvSpPr>
              <a:spLocks noChangeArrowheads="1"/>
            </p:cNvSpPr>
            <p:nvPr/>
          </p:nvSpPr>
          <p:spPr bwMode="auto">
            <a:xfrm>
              <a:off x="2804" y="2821"/>
              <a:ext cx="587" cy="277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000" b="1" dirty="0">
                  <a:latin typeface="+mj-lt"/>
                </a:rPr>
                <a:t>Executables </a:t>
              </a:r>
              <a:br>
                <a:rPr lang="en-US" sz="1000" b="1" dirty="0">
                  <a:latin typeface="+mj-lt"/>
                </a:rPr>
              </a:br>
              <a:r>
                <a:rPr lang="en-US" sz="1000" b="1" dirty="0">
                  <a:latin typeface="+mj-lt"/>
                </a:rPr>
                <a:t>Directory</a:t>
              </a:r>
            </a:p>
          </p:txBody>
        </p:sp>
      </p:grpSp>
      <p:sp>
        <p:nvSpPr>
          <p:cNvPr id="151626" name="Line 74"/>
          <p:cNvSpPr>
            <a:spLocks noChangeShapeType="1"/>
          </p:cNvSpPr>
          <p:nvPr/>
        </p:nvSpPr>
        <p:spPr bwMode="auto">
          <a:xfrm flipV="1">
            <a:off x="5035764" y="4194999"/>
            <a:ext cx="454025" cy="31115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151627" name="Rectangle 75"/>
          <p:cNvSpPr>
            <a:spLocks noChangeArrowheads="1"/>
          </p:cNvSpPr>
          <p:nvPr/>
        </p:nvSpPr>
        <p:spPr bwMode="auto">
          <a:xfrm>
            <a:off x="4047636" y="4567724"/>
            <a:ext cx="933269" cy="430887"/>
          </a:xfrm>
          <a:prstGeom prst="rect">
            <a:avLst/>
          </a:prstGeom>
          <a:solidFill>
            <a:srgbClr val="CFD9DF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1100" b="1" dirty="0">
                <a:latin typeface="+mj-lt"/>
              </a:rPr>
              <a:t>WebSpeed</a:t>
            </a:r>
            <a:br>
              <a:rPr lang="en-US" sz="1100" b="1" dirty="0">
                <a:latin typeface="+mj-lt"/>
              </a:rPr>
            </a:br>
            <a:r>
              <a:rPr lang="en-US" sz="1100" b="1" dirty="0">
                <a:latin typeface="+mj-lt"/>
              </a:rPr>
              <a:t>Messenger</a:t>
            </a:r>
          </a:p>
        </p:txBody>
      </p:sp>
      <p:sp>
        <p:nvSpPr>
          <p:cNvPr id="151628" name="Freeform 76"/>
          <p:cNvSpPr>
            <a:spLocks/>
          </p:cNvSpPr>
          <p:nvPr/>
        </p:nvSpPr>
        <p:spPr bwMode="auto">
          <a:xfrm rot="10778120">
            <a:off x="3405402" y="4844286"/>
            <a:ext cx="622300" cy="106363"/>
          </a:xfrm>
          <a:custGeom>
            <a:avLst/>
            <a:gdLst>
              <a:gd name="T0" fmla="*/ 0 w 1082"/>
              <a:gd name="T1" fmla="*/ 2147483647 h 158"/>
              <a:gd name="T2" fmla="*/ 2147483647 w 1082"/>
              <a:gd name="T3" fmla="*/ 2147483647 h 158"/>
              <a:gd name="T4" fmla="*/ 2147483647 w 1082"/>
              <a:gd name="T5" fmla="*/ 0 h 158"/>
              <a:gd name="T6" fmla="*/ 2147483647 w 1082"/>
              <a:gd name="T7" fmla="*/ 2147483647 h 158"/>
              <a:gd name="T8" fmla="*/ 2147483647 w 1082"/>
              <a:gd name="T9" fmla="*/ 2147483647 h 158"/>
              <a:gd name="T10" fmla="*/ 2147483647 w 1082"/>
              <a:gd name="T11" fmla="*/ 2147483647 h 15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082"/>
              <a:gd name="T19" fmla="*/ 0 h 158"/>
              <a:gd name="T20" fmla="*/ 1082 w 1082"/>
              <a:gd name="T21" fmla="*/ 158 h 15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82" h="158">
                <a:moveTo>
                  <a:pt x="0" y="94"/>
                </a:moveTo>
                <a:lnTo>
                  <a:pt x="400" y="94"/>
                </a:lnTo>
                <a:lnTo>
                  <a:pt x="454" y="0"/>
                </a:lnTo>
                <a:lnTo>
                  <a:pt x="545" y="158"/>
                </a:lnTo>
                <a:lnTo>
                  <a:pt x="618" y="85"/>
                </a:lnTo>
                <a:lnTo>
                  <a:pt x="1082" y="85"/>
                </a:lnTo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IE" dirty="0">
              <a:latin typeface="+mj-lt"/>
            </a:endParaRPr>
          </a:p>
        </p:txBody>
      </p:sp>
      <p:sp>
        <p:nvSpPr>
          <p:cNvPr id="151629" name="AutoShape 77"/>
          <p:cNvSpPr>
            <a:spLocks noChangeArrowheads="1"/>
          </p:cNvSpPr>
          <p:nvPr/>
        </p:nvSpPr>
        <p:spPr bwMode="auto">
          <a:xfrm>
            <a:off x="2476714" y="4715699"/>
            <a:ext cx="992188" cy="430212"/>
          </a:xfrm>
          <a:prstGeom prst="roundRect">
            <a:avLst>
              <a:gd name="adj" fmla="val 16667"/>
            </a:avLst>
          </a:prstGeom>
          <a:solidFill>
            <a:srgbClr val="DFAE97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1100" b="1" dirty="0">
                <a:latin typeface="+mj-lt"/>
              </a:rPr>
              <a:t>Tomcat </a:t>
            </a:r>
            <a:br>
              <a:rPr lang="en-US" sz="1100" b="1" dirty="0">
                <a:latin typeface="+mj-lt"/>
              </a:rPr>
            </a:br>
            <a:r>
              <a:rPr lang="en-US" sz="1100" b="1" dirty="0">
                <a:latin typeface="+mj-lt"/>
              </a:rPr>
              <a:t>Server</a:t>
            </a:r>
            <a:endParaRPr lang="en-US" sz="1200" b="1" dirty="0">
              <a:latin typeface="+mj-lt"/>
            </a:endParaRPr>
          </a:p>
        </p:txBody>
      </p:sp>
      <p:sp>
        <p:nvSpPr>
          <p:cNvPr id="151630" name="Line 78"/>
          <p:cNvSpPr>
            <a:spLocks noChangeShapeType="1"/>
          </p:cNvSpPr>
          <p:nvPr/>
        </p:nvSpPr>
        <p:spPr bwMode="auto">
          <a:xfrm>
            <a:off x="1295614" y="4945886"/>
            <a:ext cx="1143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 dirty="0">
              <a:latin typeface="+mj-lt"/>
            </a:endParaRPr>
          </a:p>
        </p:txBody>
      </p:sp>
      <p:sp>
        <p:nvSpPr>
          <p:cNvPr id="11277" name="Rectangle 79"/>
          <p:cNvSpPr>
            <a:spLocks noChangeArrowheads="1"/>
          </p:cNvSpPr>
          <p:nvPr/>
        </p:nvSpPr>
        <p:spPr bwMode="auto">
          <a:xfrm>
            <a:off x="2305264" y="3506024"/>
            <a:ext cx="2649508" cy="24365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90488" tIns="44450" rIns="90488" bIns="44450">
            <a:spAutoFit/>
          </a:bodyPr>
          <a:lstStyle/>
          <a:p>
            <a:pPr eaLnBrk="0" hangingPunct="0"/>
            <a:r>
              <a:rPr lang="en-US" sz="1000" b="1" i="1" dirty="0" smtClean="0">
                <a:latin typeface="+mj-lt"/>
              </a:rPr>
              <a:t>Login</a:t>
            </a:r>
            <a:r>
              <a:rPr lang="en-US" sz="1000" b="1" i="1" dirty="0">
                <a:latin typeface="+mj-lt"/>
              </a:rPr>
              <a:t>, Browse, and Look-Up Functions</a:t>
            </a:r>
          </a:p>
        </p:txBody>
      </p:sp>
      <p:sp>
        <p:nvSpPr>
          <p:cNvPr id="151632" name="Line 80"/>
          <p:cNvSpPr>
            <a:spLocks noChangeShapeType="1"/>
          </p:cNvSpPr>
          <p:nvPr/>
        </p:nvSpPr>
        <p:spPr bwMode="auto">
          <a:xfrm>
            <a:off x="5077039" y="4795074"/>
            <a:ext cx="1016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151633" name="AutoShape 81"/>
          <p:cNvSpPr>
            <a:spLocks noChangeArrowheads="1"/>
          </p:cNvSpPr>
          <p:nvPr/>
        </p:nvSpPr>
        <p:spPr bwMode="auto">
          <a:xfrm>
            <a:off x="3319677" y="4190236"/>
            <a:ext cx="536575" cy="487363"/>
          </a:xfrm>
          <a:prstGeom prst="star16">
            <a:avLst>
              <a:gd name="adj" fmla="val 37500"/>
            </a:avLst>
          </a:prstGeom>
          <a:solidFill>
            <a:schemeClr val="tx2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2000" b="1" dirty="0">
                <a:solidFill>
                  <a:schemeClr val="bg1"/>
                </a:solidFill>
                <a:latin typeface="+mj-lt"/>
              </a:rPr>
              <a:t>2</a:t>
            </a:r>
          </a:p>
        </p:txBody>
      </p:sp>
      <p:grpSp>
        <p:nvGrpSpPr>
          <p:cNvPr id="11280" name="Group 82"/>
          <p:cNvGrpSpPr>
            <a:grpSpLocks/>
          </p:cNvGrpSpPr>
          <p:nvPr/>
        </p:nvGrpSpPr>
        <p:grpSpPr bwMode="auto">
          <a:xfrm>
            <a:off x="7748802" y="5339586"/>
            <a:ext cx="990600" cy="673100"/>
            <a:chOff x="4624" y="2744"/>
            <a:chExt cx="624" cy="424"/>
          </a:xfrm>
        </p:grpSpPr>
        <p:sp>
          <p:nvSpPr>
            <p:cNvPr id="11283" name="AutoShape 83"/>
            <p:cNvSpPr>
              <a:spLocks noChangeArrowheads="1"/>
            </p:cNvSpPr>
            <p:nvPr/>
          </p:nvSpPr>
          <p:spPr bwMode="auto">
            <a:xfrm>
              <a:off x="4624" y="2744"/>
              <a:ext cx="608" cy="424"/>
            </a:xfrm>
            <a:prstGeom prst="flowChartMagneticDisk">
              <a:avLst/>
            </a:prstGeom>
            <a:gradFill rotWithShape="0">
              <a:gsLst>
                <a:gs pos="0">
                  <a:srgbClr val="5E6D76"/>
                </a:gs>
                <a:gs pos="50000">
                  <a:srgbClr val="CCECFF"/>
                </a:gs>
                <a:gs pos="100000">
                  <a:srgbClr val="5E6D76"/>
                </a:gs>
              </a:gsLst>
              <a:lin ang="0" scaled="1"/>
            </a:gra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IE" dirty="0">
                <a:latin typeface="+mj-lt"/>
              </a:endParaRPr>
            </a:p>
          </p:txBody>
        </p:sp>
        <p:sp>
          <p:nvSpPr>
            <p:cNvPr id="11284" name="Text Box 84"/>
            <p:cNvSpPr txBox="1">
              <a:spLocks noChangeArrowheads="1"/>
            </p:cNvSpPr>
            <p:nvPr/>
          </p:nvSpPr>
          <p:spPr bwMode="auto">
            <a:xfrm>
              <a:off x="4624" y="2872"/>
              <a:ext cx="624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Ctr="1">
              <a:spAutoFit/>
            </a:bodyPr>
            <a:lstStyle/>
            <a:p>
              <a:pPr eaLnBrk="0" hangingPunct="0">
                <a:lnSpc>
                  <a:spcPct val="90000"/>
                </a:lnSpc>
                <a:spcBef>
                  <a:spcPct val="50000"/>
                </a:spcBef>
                <a:buClr>
                  <a:schemeClr val="tx2"/>
                </a:buClr>
                <a:buSzPct val="80000"/>
              </a:pPr>
              <a:r>
                <a:rPr lang="en-US" sz="1200" b="1" dirty="0" smtClean="0">
                  <a:latin typeface="+mj-lt"/>
                </a:rPr>
                <a:t> </a:t>
              </a:r>
              <a:r>
                <a:rPr lang="en-US" sz="1200" b="1" dirty="0">
                  <a:latin typeface="+mj-lt"/>
                </a:rPr>
                <a:t>Database</a:t>
              </a:r>
            </a:p>
          </p:txBody>
        </p:sp>
      </p:grpSp>
      <p:sp>
        <p:nvSpPr>
          <p:cNvPr id="11281" name="Line 85"/>
          <p:cNvSpPr>
            <a:spLocks noChangeShapeType="1"/>
          </p:cNvSpPr>
          <p:nvPr/>
        </p:nvSpPr>
        <p:spPr bwMode="auto">
          <a:xfrm flipV="1">
            <a:off x="7124914" y="5639624"/>
            <a:ext cx="609600" cy="1111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en-US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1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1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1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16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16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1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1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1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1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1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1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622" grpId="0" autoUpdateAnimBg="0"/>
      <p:bldP spid="151626" grpId="0" animBg="1"/>
      <p:bldP spid="151627" grpId="0" animBg="1" autoUpdateAnimBg="0"/>
      <p:bldP spid="151628" grpId="0" animBg="1"/>
      <p:bldP spid="151629" grpId="0" animBg="1" autoUpdateAnimBg="0"/>
      <p:bldP spid="151630" grpId="0" animBg="1"/>
      <p:bldP spid="151632" grpId="0" animBg="1"/>
      <p:bldP spid="151633" grpId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Content Placeholder 8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After processing, the agent returns its HTML output to the messenger for transfer back to the Web server and finally to the browser</a:t>
            </a:r>
          </a:p>
          <a:p>
            <a:endParaRPr lang="en-US" dirty="0"/>
          </a:p>
        </p:txBody>
      </p:sp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WebSpeed Architecture</a:t>
            </a:r>
          </a:p>
        </p:txBody>
      </p:sp>
      <p:sp>
        <p:nvSpPr>
          <p:cNvPr id="12306" name="Footer Placeholder 85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dirty="0" smtClean="0"/>
              <a:t>ADM_COMP_120</a:t>
            </a:r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5863181" y="5103367"/>
            <a:ext cx="1287532" cy="246221"/>
          </a:xfrm>
          <a:prstGeom prst="rect">
            <a:avLst/>
          </a:prstGeom>
          <a:solidFill>
            <a:srgbClr val="CFD9DF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1000" b="1" dirty="0" smtClean="0">
                <a:latin typeface="+mj-lt"/>
              </a:rPr>
              <a:t>Application </a:t>
            </a:r>
            <a:r>
              <a:rPr lang="en-US" sz="1000" b="1" dirty="0">
                <a:latin typeface="+mj-lt"/>
              </a:rPr>
              <a:t>Code</a:t>
            </a:r>
          </a:p>
        </p:txBody>
      </p:sp>
      <p:grpSp>
        <p:nvGrpSpPr>
          <p:cNvPr id="12293" name="Group 5"/>
          <p:cNvGrpSpPr>
            <a:grpSpLocks/>
          </p:cNvGrpSpPr>
          <p:nvPr/>
        </p:nvGrpSpPr>
        <p:grpSpPr bwMode="auto">
          <a:xfrm>
            <a:off x="573600" y="3075416"/>
            <a:ext cx="7386637" cy="2087562"/>
            <a:chOff x="576" y="2465"/>
            <a:chExt cx="4653" cy="1315"/>
          </a:xfrm>
        </p:grpSpPr>
        <p:sp>
          <p:nvSpPr>
            <p:cNvPr id="12311" name="Rectangle 6"/>
            <p:cNvSpPr>
              <a:spLocks noChangeArrowheads="1"/>
            </p:cNvSpPr>
            <p:nvPr/>
          </p:nvSpPr>
          <p:spPr bwMode="auto">
            <a:xfrm>
              <a:off x="1708" y="2465"/>
              <a:ext cx="3521" cy="1161"/>
            </a:xfrm>
            <a:prstGeom prst="rect">
              <a:avLst/>
            </a:prstGeom>
            <a:solidFill>
              <a:srgbClr val="99CCFF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IE" dirty="0">
                <a:latin typeface="+mj-lt"/>
              </a:endParaRPr>
            </a:p>
          </p:txBody>
        </p:sp>
        <p:sp>
          <p:nvSpPr>
            <p:cNvPr id="12312" name="Rectangle 7"/>
            <p:cNvSpPr>
              <a:spLocks noChangeArrowheads="1"/>
            </p:cNvSpPr>
            <p:nvPr/>
          </p:nvSpPr>
          <p:spPr bwMode="auto">
            <a:xfrm>
              <a:off x="3649" y="2543"/>
              <a:ext cx="1470" cy="985"/>
            </a:xfrm>
            <a:prstGeom prst="rect">
              <a:avLst/>
            </a:prstGeom>
            <a:solidFill>
              <a:srgbClr val="E7E6E8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en-US" sz="1100" dirty="0">
                <a:latin typeface="+mj-lt"/>
              </a:endParaRPr>
            </a:p>
          </p:txBody>
        </p:sp>
        <p:sp>
          <p:nvSpPr>
            <p:cNvPr id="12313" name="Text Box 8"/>
            <p:cNvSpPr txBox="1">
              <a:spLocks noChangeArrowheads="1"/>
            </p:cNvSpPr>
            <p:nvPr/>
          </p:nvSpPr>
          <p:spPr bwMode="auto">
            <a:xfrm>
              <a:off x="3555" y="2519"/>
              <a:ext cx="1625" cy="16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sz="1100" b="1" dirty="0">
                  <a:latin typeface="+mj-lt"/>
                </a:rPr>
                <a:t>WebSpeed Server Instance</a:t>
              </a:r>
            </a:p>
          </p:txBody>
        </p:sp>
        <p:sp>
          <p:nvSpPr>
            <p:cNvPr id="12314" name="Rectangle 9"/>
            <p:cNvSpPr>
              <a:spLocks noChangeArrowheads="1"/>
            </p:cNvSpPr>
            <p:nvPr/>
          </p:nvSpPr>
          <p:spPr bwMode="auto">
            <a:xfrm>
              <a:off x="4447" y="2687"/>
              <a:ext cx="546" cy="252"/>
            </a:xfrm>
            <a:prstGeom prst="rect">
              <a:avLst/>
            </a:prstGeom>
            <a:solidFill>
              <a:srgbClr val="D8DAC9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en-US" sz="1000" b="1" dirty="0">
                  <a:latin typeface="+mj-lt"/>
                </a:rPr>
                <a:t>WebSpeed</a:t>
              </a:r>
              <a:br>
                <a:rPr lang="en-US" sz="1000" b="1" dirty="0">
                  <a:latin typeface="+mj-lt"/>
                </a:rPr>
              </a:br>
              <a:r>
                <a:rPr lang="en-US" sz="1000" b="1" dirty="0">
                  <a:latin typeface="+mj-lt"/>
                </a:rPr>
                <a:t>Broker</a:t>
              </a:r>
            </a:p>
          </p:txBody>
        </p:sp>
        <p:sp>
          <p:nvSpPr>
            <p:cNvPr id="12315" name="Rectangle 10"/>
            <p:cNvSpPr>
              <a:spLocks noChangeArrowheads="1"/>
            </p:cNvSpPr>
            <p:nvPr/>
          </p:nvSpPr>
          <p:spPr bwMode="auto">
            <a:xfrm>
              <a:off x="576" y="2465"/>
              <a:ext cx="1077" cy="1315"/>
            </a:xfrm>
            <a:prstGeom prst="rect">
              <a:avLst/>
            </a:prstGeom>
            <a:solidFill>
              <a:srgbClr val="FAF6EB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l" eaLnBrk="0" hangingPunct="0"/>
              <a:endParaRPr lang="en-US" sz="2400" dirty="0">
                <a:latin typeface="+mj-lt"/>
              </a:endParaRPr>
            </a:p>
          </p:txBody>
        </p:sp>
        <p:grpSp>
          <p:nvGrpSpPr>
            <p:cNvPr id="12316" name="Group 11"/>
            <p:cNvGrpSpPr>
              <a:grpSpLocks/>
            </p:cNvGrpSpPr>
            <p:nvPr/>
          </p:nvGrpSpPr>
          <p:grpSpPr bwMode="auto">
            <a:xfrm>
              <a:off x="803" y="2762"/>
              <a:ext cx="597" cy="483"/>
              <a:chOff x="224" y="1652"/>
              <a:chExt cx="579" cy="439"/>
            </a:xfrm>
          </p:grpSpPr>
          <p:sp>
            <p:nvSpPr>
              <p:cNvPr id="12327" name="Freeform 12"/>
              <p:cNvSpPr>
                <a:spLocks/>
              </p:cNvSpPr>
              <p:nvPr/>
            </p:nvSpPr>
            <p:spPr bwMode="auto">
              <a:xfrm>
                <a:off x="533" y="1891"/>
                <a:ext cx="225" cy="83"/>
              </a:xfrm>
              <a:custGeom>
                <a:avLst/>
                <a:gdLst>
                  <a:gd name="T0" fmla="*/ 34 w 225"/>
                  <a:gd name="T1" fmla="*/ 0 h 83"/>
                  <a:gd name="T2" fmla="*/ 71 w 225"/>
                  <a:gd name="T3" fmla="*/ 1 h 83"/>
                  <a:gd name="T4" fmla="*/ 108 w 225"/>
                  <a:gd name="T5" fmla="*/ 2 h 83"/>
                  <a:gd name="T6" fmla="*/ 117 w 225"/>
                  <a:gd name="T7" fmla="*/ 3 h 83"/>
                  <a:gd name="T8" fmla="*/ 127 w 225"/>
                  <a:gd name="T9" fmla="*/ 5 h 83"/>
                  <a:gd name="T10" fmla="*/ 148 w 225"/>
                  <a:gd name="T11" fmla="*/ 10 h 83"/>
                  <a:gd name="T12" fmla="*/ 170 w 225"/>
                  <a:gd name="T13" fmla="*/ 16 h 83"/>
                  <a:gd name="T14" fmla="*/ 181 w 225"/>
                  <a:gd name="T15" fmla="*/ 18 h 83"/>
                  <a:gd name="T16" fmla="*/ 190 w 225"/>
                  <a:gd name="T17" fmla="*/ 20 h 83"/>
                  <a:gd name="T18" fmla="*/ 207 w 225"/>
                  <a:gd name="T19" fmla="*/ 27 h 83"/>
                  <a:gd name="T20" fmla="*/ 215 w 225"/>
                  <a:gd name="T21" fmla="*/ 30 h 83"/>
                  <a:gd name="T22" fmla="*/ 222 w 225"/>
                  <a:gd name="T23" fmla="*/ 35 h 83"/>
                  <a:gd name="T24" fmla="*/ 224 w 225"/>
                  <a:gd name="T25" fmla="*/ 41 h 83"/>
                  <a:gd name="T26" fmla="*/ 225 w 225"/>
                  <a:gd name="T27" fmla="*/ 46 h 83"/>
                  <a:gd name="T28" fmla="*/ 225 w 225"/>
                  <a:gd name="T29" fmla="*/ 51 h 83"/>
                  <a:gd name="T30" fmla="*/ 224 w 225"/>
                  <a:gd name="T31" fmla="*/ 56 h 83"/>
                  <a:gd name="T32" fmla="*/ 220 w 225"/>
                  <a:gd name="T33" fmla="*/ 64 h 83"/>
                  <a:gd name="T34" fmla="*/ 213 w 225"/>
                  <a:gd name="T35" fmla="*/ 70 h 83"/>
                  <a:gd name="T36" fmla="*/ 203 w 225"/>
                  <a:gd name="T37" fmla="*/ 75 h 83"/>
                  <a:gd name="T38" fmla="*/ 192 w 225"/>
                  <a:gd name="T39" fmla="*/ 79 h 83"/>
                  <a:gd name="T40" fmla="*/ 180 w 225"/>
                  <a:gd name="T41" fmla="*/ 81 h 83"/>
                  <a:gd name="T42" fmla="*/ 167 w 225"/>
                  <a:gd name="T43" fmla="*/ 83 h 83"/>
                  <a:gd name="T44" fmla="*/ 148 w 225"/>
                  <a:gd name="T45" fmla="*/ 83 h 83"/>
                  <a:gd name="T46" fmla="*/ 130 w 225"/>
                  <a:gd name="T47" fmla="*/ 83 h 83"/>
                  <a:gd name="T48" fmla="*/ 97 w 225"/>
                  <a:gd name="T49" fmla="*/ 83 h 83"/>
                  <a:gd name="T50" fmla="*/ 81 w 225"/>
                  <a:gd name="T51" fmla="*/ 82 h 83"/>
                  <a:gd name="T52" fmla="*/ 65 w 225"/>
                  <a:gd name="T53" fmla="*/ 80 h 83"/>
                  <a:gd name="T54" fmla="*/ 49 w 225"/>
                  <a:gd name="T55" fmla="*/ 78 h 83"/>
                  <a:gd name="T56" fmla="*/ 32 w 225"/>
                  <a:gd name="T57" fmla="*/ 74 h 83"/>
                  <a:gd name="T58" fmla="*/ 24 w 225"/>
                  <a:gd name="T59" fmla="*/ 71 h 83"/>
                  <a:gd name="T60" fmla="*/ 17 w 225"/>
                  <a:gd name="T61" fmla="*/ 65 h 83"/>
                  <a:gd name="T62" fmla="*/ 11 w 225"/>
                  <a:gd name="T63" fmla="*/ 59 h 83"/>
                  <a:gd name="T64" fmla="*/ 7 w 225"/>
                  <a:gd name="T65" fmla="*/ 53 h 83"/>
                  <a:gd name="T66" fmla="*/ 5 w 225"/>
                  <a:gd name="T67" fmla="*/ 48 h 83"/>
                  <a:gd name="T68" fmla="*/ 2 w 225"/>
                  <a:gd name="T69" fmla="*/ 43 h 83"/>
                  <a:gd name="T70" fmla="*/ 1 w 225"/>
                  <a:gd name="T71" fmla="*/ 39 h 83"/>
                  <a:gd name="T72" fmla="*/ 0 w 225"/>
                  <a:gd name="T73" fmla="*/ 38 h 83"/>
                  <a:gd name="T74" fmla="*/ 0 w 225"/>
                  <a:gd name="T75" fmla="*/ 37 h 83"/>
                  <a:gd name="T76" fmla="*/ 3 w 225"/>
                  <a:gd name="T77" fmla="*/ 31 h 83"/>
                  <a:gd name="T78" fmla="*/ 8 w 225"/>
                  <a:gd name="T79" fmla="*/ 25 h 83"/>
                  <a:gd name="T80" fmla="*/ 14 w 225"/>
                  <a:gd name="T81" fmla="*/ 20 h 83"/>
                  <a:gd name="T82" fmla="*/ 21 w 225"/>
                  <a:gd name="T83" fmla="*/ 17 h 83"/>
                  <a:gd name="T84" fmla="*/ 29 w 225"/>
                  <a:gd name="T85" fmla="*/ 9 h 83"/>
                  <a:gd name="T86" fmla="*/ 32 w 225"/>
                  <a:gd name="T87" fmla="*/ 5 h 83"/>
                  <a:gd name="T88" fmla="*/ 34 w 225"/>
                  <a:gd name="T89" fmla="*/ 0 h 83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225"/>
                  <a:gd name="T136" fmla="*/ 0 h 83"/>
                  <a:gd name="T137" fmla="*/ 225 w 225"/>
                  <a:gd name="T138" fmla="*/ 83 h 83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225" h="83">
                    <a:moveTo>
                      <a:pt x="34" y="0"/>
                    </a:moveTo>
                    <a:lnTo>
                      <a:pt x="71" y="1"/>
                    </a:lnTo>
                    <a:lnTo>
                      <a:pt x="108" y="2"/>
                    </a:lnTo>
                    <a:lnTo>
                      <a:pt x="117" y="3"/>
                    </a:lnTo>
                    <a:lnTo>
                      <a:pt x="127" y="5"/>
                    </a:lnTo>
                    <a:lnTo>
                      <a:pt x="148" y="10"/>
                    </a:lnTo>
                    <a:lnTo>
                      <a:pt x="170" y="16"/>
                    </a:lnTo>
                    <a:lnTo>
                      <a:pt x="181" y="18"/>
                    </a:lnTo>
                    <a:lnTo>
                      <a:pt x="190" y="20"/>
                    </a:lnTo>
                    <a:lnTo>
                      <a:pt x="207" y="27"/>
                    </a:lnTo>
                    <a:lnTo>
                      <a:pt x="215" y="30"/>
                    </a:lnTo>
                    <a:lnTo>
                      <a:pt x="222" y="35"/>
                    </a:lnTo>
                    <a:lnTo>
                      <a:pt x="224" y="41"/>
                    </a:lnTo>
                    <a:lnTo>
                      <a:pt x="225" y="46"/>
                    </a:lnTo>
                    <a:lnTo>
                      <a:pt x="225" y="51"/>
                    </a:lnTo>
                    <a:lnTo>
                      <a:pt x="224" y="56"/>
                    </a:lnTo>
                    <a:lnTo>
                      <a:pt x="220" y="64"/>
                    </a:lnTo>
                    <a:lnTo>
                      <a:pt x="213" y="70"/>
                    </a:lnTo>
                    <a:lnTo>
                      <a:pt x="203" y="75"/>
                    </a:lnTo>
                    <a:lnTo>
                      <a:pt x="192" y="79"/>
                    </a:lnTo>
                    <a:lnTo>
                      <a:pt x="180" y="81"/>
                    </a:lnTo>
                    <a:lnTo>
                      <a:pt x="167" y="83"/>
                    </a:lnTo>
                    <a:lnTo>
                      <a:pt x="148" y="83"/>
                    </a:lnTo>
                    <a:lnTo>
                      <a:pt x="130" y="83"/>
                    </a:lnTo>
                    <a:lnTo>
                      <a:pt x="97" y="83"/>
                    </a:lnTo>
                    <a:lnTo>
                      <a:pt x="81" y="82"/>
                    </a:lnTo>
                    <a:lnTo>
                      <a:pt x="65" y="80"/>
                    </a:lnTo>
                    <a:lnTo>
                      <a:pt x="49" y="78"/>
                    </a:lnTo>
                    <a:lnTo>
                      <a:pt x="32" y="74"/>
                    </a:lnTo>
                    <a:lnTo>
                      <a:pt x="24" y="71"/>
                    </a:lnTo>
                    <a:lnTo>
                      <a:pt x="17" y="65"/>
                    </a:lnTo>
                    <a:lnTo>
                      <a:pt x="11" y="59"/>
                    </a:lnTo>
                    <a:lnTo>
                      <a:pt x="7" y="53"/>
                    </a:lnTo>
                    <a:lnTo>
                      <a:pt x="5" y="48"/>
                    </a:lnTo>
                    <a:lnTo>
                      <a:pt x="2" y="43"/>
                    </a:lnTo>
                    <a:lnTo>
                      <a:pt x="1" y="39"/>
                    </a:lnTo>
                    <a:lnTo>
                      <a:pt x="0" y="38"/>
                    </a:lnTo>
                    <a:lnTo>
                      <a:pt x="0" y="37"/>
                    </a:lnTo>
                    <a:lnTo>
                      <a:pt x="3" y="31"/>
                    </a:lnTo>
                    <a:lnTo>
                      <a:pt x="8" y="25"/>
                    </a:lnTo>
                    <a:lnTo>
                      <a:pt x="14" y="20"/>
                    </a:lnTo>
                    <a:lnTo>
                      <a:pt x="21" y="17"/>
                    </a:lnTo>
                    <a:lnTo>
                      <a:pt x="29" y="9"/>
                    </a:lnTo>
                    <a:lnTo>
                      <a:pt x="32" y="5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2328" name="Freeform 13"/>
              <p:cNvSpPr>
                <a:spLocks/>
              </p:cNvSpPr>
              <p:nvPr/>
            </p:nvSpPr>
            <p:spPr bwMode="auto">
              <a:xfrm>
                <a:off x="526" y="1948"/>
                <a:ext cx="217" cy="46"/>
              </a:xfrm>
              <a:custGeom>
                <a:avLst/>
                <a:gdLst>
                  <a:gd name="T0" fmla="*/ 54 w 217"/>
                  <a:gd name="T1" fmla="*/ 0 h 46"/>
                  <a:gd name="T2" fmla="*/ 0 w 217"/>
                  <a:gd name="T3" fmla="*/ 46 h 46"/>
                  <a:gd name="T4" fmla="*/ 163 w 217"/>
                  <a:gd name="T5" fmla="*/ 46 h 46"/>
                  <a:gd name="T6" fmla="*/ 217 w 217"/>
                  <a:gd name="T7" fmla="*/ 0 h 46"/>
                  <a:gd name="T8" fmla="*/ 54 w 217"/>
                  <a:gd name="T9" fmla="*/ 0 h 4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7"/>
                  <a:gd name="T16" fmla="*/ 0 h 46"/>
                  <a:gd name="T17" fmla="*/ 217 w 217"/>
                  <a:gd name="T18" fmla="*/ 46 h 4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7" h="46">
                    <a:moveTo>
                      <a:pt x="54" y="0"/>
                    </a:moveTo>
                    <a:lnTo>
                      <a:pt x="0" y="46"/>
                    </a:lnTo>
                    <a:lnTo>
                      <a:pt x="163" y="46"/>
                    </a:lnTo>
                    <a:lnTo>
                      <a:pt x="217" y="0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2329" name="Freeform 14"/>
              <p:cNvSpPr>
                <a:spLocks/>
              </p:cNvSpPr>
              <p:nvPr/>
            </p:nvSpPr>
            <p:spPr bwMode="auto">
              <a:xfrm>
                <a:off x="698" y="2010"/>
                <a:ext cx="105" cy="72"/>
              </a:xfrm>
              <a:custGeom>
                <a:avLst/>
                <a:gdLst>
                  <a:gd name="T0" fmla="*/ 62 w 105"/>
                  <a:gd name="T1" fmla="*/ 72 h 72"/>
                  <a:gd name="T2" fmla="*/ 94 w 105"/>
                  <a:gd name="T3" fmla="*/ 72 h 72"/>
                  <a:gd name="T4" fmla="*/ 105 w 105"/>
                  <a:gd name="T5" fmla="*/ 0 h 72"/>
                  <a:gd name="T6" fmla="*/ 0 w 105"/>
                  <a:gd name="T7" fmla="*/ 2 h 72"/>
                  <a:gd name="T8" fmla="*/ 62 w 105"/>
                  <a:gd name="T9" fmla="*/ 72 h 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5"/>
                  <a:gd name="T16" fmla="*/ 0 h 72"/>
                  <a:gd name="T17" fmla="*/ 105 w 105"/>
                  <a:gd name="T18" fmla="*/ 72 h 7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5" h="72">
                    <a:moveTo>
                      <a:pt x="62" y="72"/>
                    </a:moveTo>
                    <a:lnTo>
                      <a:pt x="94" y="72"/>
                    </a:lnTo>
                    <a:lnTo>
                      <a:pt x="105" y="0"/>
                    </a:lnTo>
                    <a:lnTo>
                      <a:pt x="0" y="2"/>
                    </a:lnTo>
                    <a:lnTo>
                      <a:pt x="62" y="72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grpSp>
            <p:nvGrpSpPr>
              <p:cNvPr id="12330" name="Group 15"/>
              <p:cNvGrpSpPr>
                <a:grpSpLocks/>
              </p:cNvGrpSpPr>
              <p:nvPr/>
            </p:nvGrpSpPr>
            <p:grpSpPr bwMode="auto">
              <a:xfrm>
                <a:off x="224" y="1652"/>
                <a:ext cx="556" cy="439"/>
                <a:chOff x="224" y="1652"/>
                <a:chExt cx="556" cy="439"/>
              </a:xfrm>
            </p:grpSpPr>
            <p:sp>
              <p:nvSpPr>
                <p:cNvPr id="12331" name="Rectangle 16"/>
                <p:cNvSpPr>
                  <a:spLocks noChangeArrowheads="1"/>
                </p:cNvSpPr>
                <p:nvPr/>
              </p:nvSpPr>
              <p:spPr bwMode="auto">
                <a:xfrm>
                  <a:off x="333" y="1931"/>
                  <a:ext cx="351" cy="63"/>
                </a:xfrm>
                <a:prstGeom prst="rect">
                  <a:avLst/>
                </a:prstGeom>
                <a:solidFill>
                  <a:srgbClr val="B2B2B2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12332" name="Freeform 17"/>
                <p:cNvSpPr>
                  <a:spLocks/>
                </p:cNvSpPr>
                <p:nvPr/>
              </p:nvSpPr>
              <p:spPr bwMode="auto">
                <a:xfrm>
                  <a:off x="332" y="1899"/>
                  <a:ext cx="352" cy="34"/>
                </a:xfrm>
                <a:custGeom>
                  <a:avLst/>
                  <a:gdLst>
                    <a:gd name="T0" fmla="*/ 0 w 352"/>
                    <a:gd name="T1" fmla="*/ 34 h 34"/>
                    <a:gd name="T2" fmla="*/ 352 w 352"/>
                    <a:gd name="T3" fmla="*/ 34 h 34"/>
                    <a:gd name="T4" fmla="*/ 319 w 352"/>
                    <a:gd name="T5" fmla="*/ 0 h 34"/>
                    <a:gd name="T6" fmla="*/ 37 w 352"/>
                    <a:gd name="T7" fmla="*/ 0 h 34"/>
                    <a:gd name="T8" fmla="*/ 0 w 352"/>
                    <a:gd name="T9" fmla="*/ 34 h 3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52"/>
                    <a:gd name="T16" fmla="*/ 0 h 34"/>
                    <a:gd name="T17" fmla="*/ 352 w 352"/>
                    <a:gd name="T18" fmla="*/ 34 h 3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52" h="34">
                      <a:moveTo>
                        <a:pt x="0" y="34"/>
                      </a:moveTo>
                      <a:lnTo>
                        <a:pt x="352" y="34"/>
                      </a:lnTo>
                      <a:lnTo>
                        <a:pt x="319" y="0"/>
                      </a:lnTo>
                      <a:lnTo>
                        <a:pt x="37" y="0"/>
                      </a:lnTo>
                      <a:lnTo>
                        <a:pt x="0" y="34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12333" name="Rectangle 18"/>
                <p:cNvSpPr>
                  <a:spLocks noChangeArrowheads="1"/>
                </p:cNvSpPr>
                <p:nvPr/>
              </p:nvSpPr>
              <p:spPr bwMode="auto">
                <a:xfrm>
                  <a:off x="447" y="1951"/>
                  <a:ext cx="37" cy="22"/>
                </a:xfrm>
                <a:prstGeom prst="rect">
                  <a:avLst/>
                </a:prstGeom>
                <a:solidFill>
                  <a:srgbClr val="80808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12334" name="Rectangle 19"/>
                <p:cNvSpPr>
                  <a:spLocks noChangeArrowheads="1"/>
                </p:cNvSpPr>
                <p:nvPr/>
              </p:nvSpPr>
              <p:spPr bwMode="auto">
                <a:xfrm>
                  <a:off x="447" y="1959"/>
                  <a:ext cx="37" cy="13"/>
                </a:xfrm>
                <a:prstGeom prst="rect">
                  <a:avLst/>
                </a:prstGeom>
                <a:solidFill>
                  <a:srgbClr val="80808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12335" name="Rectangle 20"/>
                <p:cNvSpPr>
                  <a:spLocks noChangeArrowheads="1"/>
                </p:cNvSpPr>
                <p:nvPr/>
              </p:nvSpPr>
              <p:spPr bwMode="auto">
                <a:xfrm>
                  <a:off x="420" y="1959"/>
                  <a:ext cx="92" cy="8"/>
                </a:xfrm>
                <a:prstGeom prst="rect">
                  <a:avLst/>
                </a:prstGeom>
                <a:solidFill>
                  <a:srgbClr val="80808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12336" name="Rectangle 21"/>
                <p:cNvSpPr>
                  <a:spLocks noChangeArrowheads="1"/>
                </p:cNvSpPr>
                <p:nvPr/>
              </p:nvSpPr>
              <p:spPr bwMode="auto">
                <a:xfrm>
                  <a:off x="417" y="1951"/>
                  <a:ext cx="10" cy="4"/>
                </a:xfrm>
                <a:prstGeom prst="rect">
                  <a:avLst/>
                </a:prstGeom>
                <a:solidFill>
                  <a:srgbClr val="00800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12337" name="Rectangle 22"/>
                <p:cNvSpPr>
                  <a:spLocks noChangeArrowheads="1"/>
                </p:cNvSpPr>
                <p:nvPr/>
              </p:nvSpPr>
              <p:spPr bwMode="auto">
                <a:xfrm>
                  <a:off x="225" y="2074"/>
                  <a:ext cx="555" cy="17"/>
                </a:xfrm>
                <a:prstGeom prst="rect">
                  <a:avLst/>
                </a:prstGeom>
                <a:solidFill>
                  <a:srgbClr val="B2B2B2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12338" name="Freeform 23"/>
                <p:cNvSpPr>
                  <a:spLocks/>
                </p:cNvSpPr>
                <p:nvPr/>
              </p:nvSpPr>
              <p:spPr bwMode="auto">
                <a:xfrm>
                  <a:off x="224" y="2010"/>
                  <a:ext cx="555" cy="65"/>
                </a:xfrm>
                <a:custGeom>
                  <a:avLst/>
                  <a:gdLst>
                    <a:gd name="T0" fmla="*/ 0 w 555"/>
                    <a:gd name="T1" fmla="*/ 65 h 65"/>
                    <a:gd name="T2" fmla="*/ 555 w 555"/>
                    <a:gd name="T3" fmla="*/ 65 h 65"/>
                    <a:gd name="T4" fmla="*/ 523 w 555"/>
                    <a:gd name="T5" fmla="*/ 0 h 65"/>
                    <a:gd name="T6" fmla="*/ 40 w 555"/>
                    <a:gd name="T7" fmla="*/ 0 h 65"/>
                    <a:gd name="T8" fmla="*/ 0 w 555"/>
                    <a:gd name="T9" fmla="*/ 65 h 6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55"/>
                    <a:gd name="T16" fmla="*/ 0 h 65"/>
                    <a:gd name="T17" fmla="*/ 555 w 555"/>
                    <a:gd name="T18" fmla="*/ 65 h 6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55" h="65">
                      <a:moveTo>
                        <a:pt x="0" y="65"/>
                      </a:moveTo>
                      <a:lnTo>
                        <a:pt x="555" y="65"/>
                      </a:lnTo>
                      <a:lnTo>
                        <a:pt x="523" y="0"/>
                      </a:lnTo>
                      <a:lnTo>
                        <a:pt x="40" y="0"/>
                      </a:lnTo>
                      <a:lnTo>
                        <a:pt x="0" y="65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12339" name="Freeform 24"/>
                <p:cNvSpPr>
                  <a:spLocks/>
                </p:cNvSpPr>
                <p:nvPr/>
              </p:nvSpPr>
              <p:spPr bwMode="auto">
                <a:xfrm>
                  <a:off x="241" y="2017"/>
                  <a:ext cx="519" cy="50"/>
                </a:xfrm>
                <a:custGeom>
                  <a:avLst/>
                  <a:gdLst>
                    <a:gd name="T0" fmla="*/ 30 w 519"/>
                    <a:gd name="T1" fmla="*/ 0 h 50"/>
                    <a:gd name="T2" fmla="*/ 0 w 519"/>
                    <a:gd name="T3" fmla="*/ 50 h 50"/>
                    <a:gd name="T4" fmla="*/ 519 w 519"/>
                    <a:gd name="T5" fmla="*/ 50 h 50"/>
                    <a:gd name="T6" fmla="*/ 495 w 519"/>
                    <a:gd name="T7" fmla="*/ 0 h 5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519"/>
                    <a:gd name="T13" fmla="*/ 0 h 50"/>
                    <a:gd name="T14" fmla="*/ 519 w 519"/>
                    <a:gd name="T15" fmla="*/ 50 h 5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519" h="50">
                      <a:moveTo>
                        <a:pt x="30" y="0"/>
                      </a:moveTo>
                      <a:lnTo>
                        <a:pt x="0" y="50"/>
                      </a:lnTo>
                      <a:lnTo>
                        <a:pt x="519" y="50"/>
                      </a:lnTo>
                      <a:lnTo>
                        <a:pt x="495" y="0"/>
                      </a:lnTo>
                    </a:path>
                  </a:pathLst>
                </a:cu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12340" name="Freeform 25"/>
                <p:cNvSpPr>
                  <a:spLocks/>
                </p:cNvSpPr>
                <p:nvPr/>
              </p:nvSpPr>
              <p:spPr bwMode="auto">
                <a:xfrm>
                  <a:off x="286" y="2016"/>
                  <a:ext cx="17" cy="9"/>
                </a:xfrm>
                <a:custGeom>
                  <a:avLst/>
                  <a:gdLst>
                    <a:gd name="T0" fmla="*/ 5 w 17"/>
                    <a:gd name="T1" fmla="*/ 0 h 9"/>
                    <a:gd name="T2" fmla="*/ 17 w 17"/>
                    <a:gd name="T3" fmla="*/ 0 h 9"/>
                    <a:gd name="T4" fmla="*/ 13 w 17"/>
                    <a:gd name="T5" fmla="*/ 9 h 9"/>
                    <a:gd name="T6" fmla="*/ 0 w 17"/>
                    <a:gd name="T7" fmla="*/ 9 h 9"/>
                    <a:gd name="T8" fmla="*/ 5 w 17"/>
                    <a:gd name="T9" fmla="*/ 0 h 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7"/>
                    <a:gd name="T16" fmla="*/ 0 h 9"/>
                    <a:gd name="T17" fmla="*/ 17 w 17"/>
                    <a:gd name="T18" fmla="*/ 9 h 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7" h="9">
                      <a:moveTo>
                        <a:pt x="5" y="0"/>
                      </a:moveTo>
                      <a:lnTo>
                        <a:pt x="17" y="0"/>
                      </a:lnTo>
                      <a:lnTo>
                        <a:pt x="13" y="9"/>
                      </a:lnTo>
                      <a:lnTo>
                        <a:pt x="0" y="9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12341" name="Freeform 26"/>
                <p:cNvSpPr>
                  <a:spLocks/>
                </p:cNvSpPr>
                <p:nvPr/>
              </p:nvSpPr>
              <p:spPr bwMode="auto">
                <a:xfrm>
                  <a:off x="328" y="2016"/>
                  <a:ext cx="69" cy="8"/>
                </a:xfrm>
                <a:custGeom>
                  <a:avLst/>
                  <a:gdLst>
                    <a:gd name="T0" fmla="*/ 3 w 69"/>
                    <a:gd name="T1" fmla="*/ 0 h 8"/>
                    <a:gd name="T2" fmla="*/ 69 w 69"/>
                    <a:gd name="T3" fmla="*/ 0 h 8"/>
                    <a:gd name="T4" fmla="*/ 67 w 69"/>
                    <a:gd name="T5" fmla="*/ 8 h 8"/>
                    <a:gd name="T6" fmla="*/ 0 w 69"/>
                    <a:gd name="T7" fmla="*/ 8 h 8"/>
                    <a:gd name="T8" fmla="*/ 3 w 69"/>
                    <a:gd name="T9" fmla="*/ 0 h 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9"/>
                    <a:gd name="T16" fmla="*/ 0 h 8"/>
                    <a:gd name="T17" fmla="*/ 69 w 69"/>
                    <a:gd name="T18" fmla="*/ 8 h 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9" h="8">
                      <a:moveTo>
                        <a:pt x="3" y="0"/>
                      </a:moveTo>
                      <a:lnTo>
                        <a:pt x="69" y="0"/>
                      </a:lnTo>
                      <a:lnTo>
                        <a:pt x="67" y="8"/>
                      </a:lnTo>
                      <a:lnTo>
                        <a:pt x="0" y="8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12342" name="Freeform 27"/>
                <p:cNvSpPr>
                  <a:spLocks/>
                </p:cNvSpPr>
                <p:nvPr/>
              </p:nvSpPr>
              <p:spPr bwMode="auto">
                <a:xfrm>
                  <a:off x="417" y="2016"/>
                  <a:ext cx="65" cy="9"/>
                </a:xfrm>
                <a:custGeom>
                  <a:avLst/>
                  <a:gdLst>
                    <a:gd name="T0" fmla="*/ 2 w 65"/>
                    <a:gd name="T1" fmla="*/ 0 h 9"/>
                    <a:gd name="T2" fmla="*/ 65 w 65"/>
                    <a:gd name="T3" fmla="*/ 0 h 9"/>
                    <a:gd name="T4" fmla="*/ 65 w 65"/>
                    <a:gd name="T5" fmla="*/ 9 h 9"/>
                    <a:gd name="T6" fmla="*/ 0 w 65"/>
                    <a:gd name="T7" fmla="*/ 9 h 9"/>
                    <a:gd name="T8" fmla="*/ 2 w 65"/>
                    <a:gd name="T9" fmla="*/ 0 h 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5"/>
                    <a:gd name="T16" fmla="*/ 0 h 9"/>
                    <a:gd name="T17" fmla="*/ 65 w 65"/>
                    <a:gd name="T18" fmla="*/ 9 h 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5" h="9">
                      <a:moveTo>
                        <a:pt x="2" y="0"/>
                      </a:moveTo>
                      <a:lnTo>
                        <a:pt x="65" y="0"/>
                      </a:lnTo>
                      <a:lnTo>
                        <a:pt x="65" y="9"/>
                      </a:lnTo>
                      <a:lnTo>
                        <a:pt x="0" y="9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12343" name="Rectangle 28"/>
                <p:cNvSpPr>
                  <a:spLocks noChangeArrowheads="1"/>
                </p:cNvSpPr>
                <p:nvPr/>
              </p:nvSpPr>
              <p:spPr bwMode="auto">
                <a:xfrm>
                  <a:off x="495" y="2016"/>
                  <a:ext cx="67" cy="9"/>
                </a:xfrm>
                <a:prstGeom prst="rect">
                  <a:avLst/>
                </a:prstGeom>
                <a:solidFill>
                  <a:srgbClr val="80808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12344" name="Freeform 29"/>
                <p:cNvSpPr>
                  <a:spLocks/>
                </p:cNvSpPr>
                <p:nvPr/>
              </p:nvSpPr>
              <p:spPr bwMode="auto">
                <a:xfrm>
                  <a:off x="576" y="2016"/>
                  <a:ext cx="59" cy="10"/>
                </a:xfrm>
                <a:custGeom>
                  <a:avLst/>
                  <a:gdLst>
                    <a:gd name="T0" fmla="*/ 0 w 59"/>
                    <a:gd name="T1" fmla="*/ 0 h 10"/>
                    <a:gd name="T2" fmla="*/ 57 w 59"/>
                    <a:gd name="T3" fmla="*/ 0 h 10"/>
                    <a:gd name="T4" fmla="*/ 59 w 59"/>
                    <a:gd name="T5" fmla="*/ 10 h 10"/>
                    <a:gd name="T6" fmla="*/ 0 w 59"/>
                    <a:gd name="T7" fmla="*/ 10 h 10"/>
                    <a:gd name="T8" fmla="*/ 0 w 59"/>
                    <a:gd name="T9" fmla="*/ 0 h 1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9"/>
                    <a:gd name="T16" fmla="*/ 0 h 10"/>
                    <a:gd name="T17" fmla="*/ 59 w 59"/>
                    <a:gd name="T18" fmla="*/ 10 h 1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9" h="10">
                      <a:moveTo>
                        <a:pt x="0" y="0"/>
                      </a:moveTo>
                      <a:lnTo>
                        <a:pt x="57" y="0"/>
                      </a:lnTo>
                      <a:lnTo>
                        <a:pt x="59" y="10"/>
                      </a:lnTo>
                      <a:lnTo>
                        <a:pt x="0" y="1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12345" name="Freeform 30"/>
                <p:cNvSpPr>
                  <a:spLocks/>
                </p:cNvSpPr>
                <p:nvPr/>
              </p:nvSpPr>
              <p:spPr bwMode="auto">
                <a:xfrm>
                  <a:off x="650" y="2021"/>
                  <a:ext cx="72" cy="9"/>
                </a:xfrm>
                <a:custGeom>
                  <a:avLst/>
                  <a:gdLst>
                    <a:gd name="T0" fmla="*/ 0 w 72"/>
                    <a:gd name="T1" fmla="*/ 0 h 9"/>
                    <a:gd name="T2" fmla="*/ 66 w 72"/>
                    <a:gd name="T3" fmla="*/ 0 h 9"/>
                    <a:gd name="T4" fmla="*/ 72 w 72"/>
                    <a:gd name="T5" fmla="*/ 9 h 9"/>
                    <a:gd name="T6" fmla="*/ 3 w 72"/>
                    <a:gd name="T7" fmla="*/ 9 h 9"/>
                    <a:gd name="T8" fmla="*/ 0 w 72"/>
                    <a:gd name="T9" fmla="*/ 0 h 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2"/>
                    <a:gd name="T16" fmla="*/ 0 h 9"/>
                    <a:gd name="T17" fmla="*/ 72 w 72"/>
                    <a:gd name="T18" fmla="*/ 9 h 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2" h="9">
                      <a:moveTo>
                        <a:pt x="0" y="0"/>
                      </a:moveTo>
                      <a:lnTo>
                        <a:pt x="66" y="0"/>
                      </a:lnTo>
                      <a:lnTo>
                        <a:pt x="72" y="9"/>
                      </a:lnTo>
                      <a:lnTo>
                        <a:pt x="3" y="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12346" name="Line 31"/>
                <p:cNvSpPr>
                  <a:spLocks noChangeShapeType="1"/>
                </p:cNvSpPr>
                <p:nvPr/>
              </p:nvSpPr>
              <p:spPr bwMode="auto">
                <a:xfrm>
                  <a:off x="308" y="2034"/>
                  <a:ext cx="216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347" name="Line 32"/>
                <p:cNvSpPr>
                  <a:spLocks noChangeShapeType="1"/>
                </p:cNvSpPr>
                <p:nvPr/>
              </p:nvSpPr>
              <p:spPr bwMode="auto">
                <a:xfrm>
                  <a:off x="317" y="2042"/>
                  <a:ext cx="218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348" name="Line 33"/>
                <p:cNvSpPr>
                  <a:spLocks noChangeShapeType="1"/>
                </p:cNvSpPr>
                <p:nvPr/>
              </p:nvSpPr>
              <p:spPr bwMode="auto">
                <a:xfrm>
                  <a:off x="320" y="2049"/>
                  <a:ext cx="190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349" name="Line 34"/>
                <p:cNvSpPr>
                  <a:spLocks noChangeShapeType="1"/>
                </p:cNvSpPr>
                <p:nvPr/>
              </p:nvSpPr>
              <p:spPr bwMode="auto">
                <a:xfrm>
                  <a:off x="324" y="2057"/>
                  <a:ext cx="25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350" name="Line 35"/>
                <p:cNvSpPr>
                  <a:spLocks noChangeShapeType="1"/>
                </p:cNvSpPr>
                <p:nvPr/>
              </p:nvSpPr>
              <p:spPr bwMode="auto">
                <a:xfrm>
                  <a:off x="278" y="2037"/>
                  <a:ext cx="22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351" name="Line 36"/>
                <p:cNvSpPr>
                  <a:spLocks noChangeShapeType="1"/>
                </p:cNvSpPr>
                <p:nvPr/>
              </p:nvSpPr>
              <p:spPr bwMode="auto">
                <a:xfrm>
                  <a:off x="274" y="2045"/>
                  <a:ext cx="21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352" name="Line 37"/>
                <p:cNvSpPr>
                  <a:spLocks noChangeShapeType="1"/>
                </p:cNvSpPr>
                <p:nvPr/>
              </p:nvSpPr>
              <p:spPr bwMode="auto">
                <a:xfrm>
                  <a:off x="268" y="2052"/>
                  <a:ext cx="39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353" name="Line 38"/>
                <p:cNvSpPr>
                  <a:spLocks noChangeShapeType="1"/>
                </p:cNvSpPr>
                <p:nvPr/>
              </p:nvSpPr>
              <p:spPr bwMode="auto">
                <a:xfrm>
                  <a:off x="357" y="2057"/>
                  <a:ext cx="129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354" name="Line 39"/>
                <p:cNvSpPr>
                  <a:spLocks noChangeShapeType="1"/>
                </p:cNvSpPr>
                <p:nvPr/>
              </p:nvSpPr>
              <p:spPr bwMode="auto">
                <a:xfrm>
                  <a:off x="534" y="2032"/>
                  <a:ext cx="29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355" name="Line 40"/>
                <p:cNvSpPr>
                  <a:spLocks noChangeShapeType="1"/>
                </p:cNvSpPr>
                <p:nvPr/>
              </p:nvSpPr>
              <p:spPr bwMode="auto">
                <a:xfrm>
                  <a:off x="541" y="2042"/>
                  <a:ext cx="24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356" name="Line 41"/>
                <p:cNvSpPr>
                  <a:spLocks noChangeShapeType="1"/>
                </p:cNvSpPr>
                <p:nvPr/>
              </p:nvSpPr>
              <p:spPr bwMode="auto">
                <a:xfrm>
                  <a:off x="525" y="2049"/>
                  <a:ext cx="40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357" name="Line 42"/>
                <p:cNvSpPr>
                  <a:spLocks noChangeShapeType="1"/>
                </p:cNvSpPr>
                <p:nvPr/>
              </p:nvSpPr>
              <p:spPr bwMode="auto">
                <a:xfrm>
                  <a:off x="492" y="2057"/>
                  <a:ext cx="20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358" name="Line 43"/>
                <p:cNvSpPr>
                  <a:spLocks noChangeShapeType="1"/>
                </p:cNvSpPr>
                <p:nvPr/>
              </p:nvSpPr>
              <p:spPr bwMode="auto">
                <a:xfrm>
                  <a:off x="518" y="2057"/>
                  <a:ext cx="45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359" name="Line 44"/>
                <p:cNvSpPr>
                  <a:spLocks noChangeShapeType="1"/>
                </p:cNvSpPr>
                <p:nvPr/>
              </p:nvSpPr>
              <p:spPr bwMode="auto">
                <a:xfrm>
                  <a:off x="576" y="2037"/>
                  <a:ext cx="60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360" name="Line 45"/>
                <p:cNvSpPr>
                  <a:spLocks noChangeShapeType="1"/>
                </p:cNvSpPr>
                <p:nvPr/>
              </p:nvSpPr>
              <p:spPr bwMode="auto">
                <a:xfrm>
                  <a:off x="584" y="2047"/>
                  <a:ext cx="54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361" name="Line 46"/>
                <p:cNvSpPr>
                  <a:spLocks noChangeShapeType="1"/>
                </p:cNvSpPr>
                <p:nvPr/>
              </p:nvSpPr>
              <p:spPr bwMode="auto">
                <a:xfrm>
                  <a:off x="585" y="2058"/>
                  <a:ext cx="55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362" name="Line 47"/>
                <p:cNvSpPr>
                  <a:spLocks noChangeShapeType="1"/>
                </p:cNvSpPr>
                <p:nvPr/>
              </p:nvSpPr>
              <p:spPr bwMode="auto">
                <a:xfrm>
                  <a:off x="657" y="2037"/>
                  <a:ext cx="58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363" name="Line 48"/>
                <p:cNvSpPr>
                  <a:spLocks noChangeShapeType="1"/>
                </p:cNvSpPr>
                <p:nvPr/>
              </p:nvSpPr>
              <p:spPr bwMode="auto">
                <a:xfrm>
                  <a:off x="651" y="2045"/>
                  <a:ext cx="48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364" name="Line 49"/>
                <p:cNvSpPr>
                  <a:spLocks noChangeShapeType="1"/>
                </p:cNvSpPr>
                <p:nvPr/>
              </p:nvSpPr>
              <p:spPr bwMode="auto">
                <a:xfrm>
                  <a:off x="657" y="2052"/>
                  <a:ext cx="44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365" name="Line 50"/>
                <p:cNvSpPr>
                  <a:spLocks noChangeShapeType="1"/>
                </p:cNvSpPr>
                <p:nvPr/>
              </p:nvSpPr>
              <p:spPr bwMode="auto">
                <a:xfrm>
                  <a:off x="655" y="2059"/>
                  <a:ext cx="54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366" name="Line 51"/>
                <p:cNvSpPr>
                  <a:spLocks noChangeShapeType="1"/>
                </p:cNvSpPr>
                <p:nvPr/>
              </p:nvSpPr>
              <p:spPr bwMode="auto">
                <a:xfrm>
                  <a:off x="708" y="2046"/>
                  <a:ext cx="16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367" name="Line 52"/>
                <p:cNvSpPr>
                  <a:spLocks noChangeShapeType="1"/>
                </p:cNvSpPr>
                <p:nvPr/>
              </p:nvSpPr>
              <p:spPr bwMode="auto">
                <a:xfrm>
                  <a:off x="713" y="2055"/>
                  <a:ext cx="15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368" name="Freeform 53"/>
                <p:cNvSpPr>
                  <a:spLocks/>
                </p:cNvSpPr>
                <p:nvPr/>
              </p:nvSpPr>
              <p:spPr bwMode="auto">
                <a:xfrm>
                  <a:off x="388" y="1889"/>
                  <a:ext cx="240" cy="18"/>
                </a:xfrm>
                <a:custGeom>
                  <a:avLst/>
                  <a:gdLst>
                    <a:gd name="T0" fmla="*/ 0 w 240"/>
                    <a:gd name="T1" fmla="*/ 18 h 18"/>
                    <a:gd name="T2" fmla="*/ 240 w 240"/>
                    <a:gd name="T3" fmla="*/ 18 h 18"/>
                    <a:gd name="T4" fmla="*/ 226 w 240"/>
                    <a:gd name="T5" fmla="*/ 0 h 18"/>
                    <a:gd name="T6" fmla="*/ 14 w 240"/>
                    <a:gd name="T7" fmla="*/ 0 h 18"/>
                    <a:gd name="T8" fmla="*/ 0 w 240"/>
                    <a:gd name="T9" fmla="*/ 18 h 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40"/>
                    <a:gd name="T16" fmla="*/ 0 h 18"/>
                    <a:gd name="T17" fmla="*/ 240 w 240"/>
                    <a:gd name="T18" fmla="*/ 18 h 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40" h="18">
                      <a:moveTo>
                        <a:pt x="0" y="18"/>
                      </a:moveTo>
                      <a:lnTo>
                        <a:pt x="240" y="18"/>
                      </a:lnTo>
                      <a:lnTo>
                        <a:pt x="226" y="0"/>
                      </a:lnTo>
                      <a:lnTo>
                        <a:pt x="14" y="0"/>
                      </a:lnTo>
                      <a:lnTo>
                        <a:pt x="0" y="18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12369" name="Rectangle 54"/>
                <p:cNvSpPr>
                  <a:spLocks noChangeArrowheads="1"/>
                </p:cNvSpPr>
                <p:nvPr/>
              </p:nvSpPr>
              <p:spPr bwMode="auto">
                <a:xfrm>
                  <a:off x="388" y="1907"/>
                  <a:ext cx="241" cy="18"/>
                </a:xfrm>
                <a:prstGeom prst="rect">
                  <a:avLst/>
                </a:prstGeom>
                <a:solidFill>
                  <a:srgbClr val="B2B2B2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12370" name="Freeform 55"/>
                <p:cNvSpPr>
                  <a:spLocks/>
                </p:cNvSpPr>
                <p:nvPr/>
              </p:nvSpPr>
              <p:spPr bwMode="auto">
                <a:xfrm>
                  <a:off x="443" y="1873"/>
                  <a:ext cx="129" cy="34"/>
                </a:xfrm>
                <a:custGeom>
                  <a:avLst/>
                  <a:gdLst>
                    <a:gd name="T0" fmla="*/ 0 w 129"/>
                    <a:gd name="T1" fmla="*/ 19 h 34"/>
                    <a:gd name="T2" fmla="*/ 0 w 129"/>
                    <a:gd name="T3" fmla="*/ 0 h 34"/>
                    <a:gd name="T4" fmla="*/ 129 w 129"/>
                    <a:gd name="T5" fmla="*/ 0 h 34"/>
                    <a:gd name="T6" fmla="*/ 129 w 129"/>
                    <a:gd name="T7" fmla="*/ 20 h 34"/>
                    <a:gd name="T8" fmla="*/ 128 w 129"/>
                    <a:gd name="T9" fmla="*/ 21 h 34"/>
                    <a:gd name="T10" fmla="*/ 127 w 129"/>
                    <a:gd name="T11" fmla="*/ 23 h 34"/>
                    <a:gd name="T12" fmla="*/ 125 w 129"/>
                    <a:gd name="T13" fmla="*/ 25 h 34"/>
                    <a:gd name="T14" fmla="*/ 122 w 129"/>
                    <a:gd name="T15" fmla="*/ 26 h 34"/>
                    <a:gd name="T16" fmla="*/ 118 w 129"/>
                    <a:gd name="T17" fmla="*/ 27 h 34"/>
                    <a:gd name="T18" fmla="*/ 115 w 129"/>
                    <a:gd name="T19" fmla="*/ 29 h 34"/>
                    <a:gd name="T20" fmla="*/ 111 w 129"/>
                    <a:gd name="T21" fmla="*/ 29 h 34"/>
                    <a:gd name="T22" fmla="*/ 106 w 129"/>
                    <a:gd name="T23" fmla="*/ 30 h 34"/>
                    <a:gd name="T24" fmla="*/ 102 w 129"/>
                    <a:gd name="T25" fmla="*/ 31 h 34"/>
                    <a:gd name="T26" fmla="*/ 95 w 129"/>
                    <a:gd name="T27" fmla="*/ 32 h 34"/>
                    <a:gd name="T28" fmla="*/ 89 w 129"/>
                    <a:gd name="T29" fmla="*/ 33 h 34"/>
                    <a:gd name="T30" fmla="*/ 84 w 129"/>
                    <a:gd name="T31" fmla="*/ 34 h 34"/>
                    <a:gd name="T32" fmla="*/ 77 w 129"/>
                    <a:gd name="T33" fmla="*/ 34 h 34"/>
                    <a:gd name="T34" fmla="*/ 70 w 129"/>
                    <a:gd name="T35" fmla="*/ 34 h 34"/>
                    <a:gd name="T36" fmla="*/ 61 w 129"/>
                    <a:gd name="T37" fmla="*/ 34 h 34"/>
                    <a:gd name="T38" fmla="*/ 53 w 129"/>
                    <a:gd name="T39" fmla="*/ 34 h 34"/>
                    <a:gd name="T40" fmla="*/ 45 w 129"/>
                    <a:gd name="T41" fmla="*/ 34 h 34"/>
                    <a:gd name="T42" fmla="*/ 38 w 129"/>
                    <a:gd name="T43" fmla="*/ 33 h 34"/>
                    <a:gd name="T44" fmla="*/ 32 w 129"/>
                    <a:gd name="T45" fmla="*/ 32 h 34"/>
                    <a:gd name="T46" fmla="*/ 27 w 129"/>
                    <a:gd name="T47" fmla="*/ 31 h 34"/>
                    <a:gd name="T48" fmla="*/ 21 w 129"/>
                    <a:gd name="T49" fmla="*/ 30 h 34"/>
                    <a:gd name="T50" fmla="*/ 16 w 129"/>
                    <a:gd name="T51" fmla="*/ 29 h 34"/>
                    <a:gd name="T52" fmla="*/ 12 w 129"/>
                    <a:gd name="T53" fmla="*/ 28 h 34"/>
                    <a:gd name="T54" fmla="*/ 8 w 129"/>
                    <a:gd name="T55" fmla="*/ 26 h 34"/>
                    <a:gd name="T56" fmla="*/ 5 w 129"/>
                    <a:gd name="T57" fmla="*/ 25 h 34"/>
                    <a:gd name="T58" fmla="*/ 3 w 129"/>
                    <a:gd name="T59" fmla="*/ 24 h 34"/>
                    <a:gd name="T60" fmla="*/ 2 w 129"/>
                    <a:gd name="T61" fmla="*/ 22 h 34"/>
                    <a:gd name="T62" fmla="*/ 1 w 129"/>
                    <a:gd name="T63" fmla="*/ 21 h 34"/>
                    <a:gd name="T64" fmla="*/ 0 w 129"/>
                    <a:gd name="T65" fmla="*/ 19 h 34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129"/>
                    <a:gd name="T100" fmla="*/ 0 h 34"/>
                    <a:gd name="T101" fmla="*/ 129 w 129"/>
                    <a:gd name="T102" fmla="*/ 34 h 34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129" h="34">
                      <a:moveTo>
                        <a:pt x="0" y="19"/>
                      </a:moveTo>
                      <a:lnTo>
                        <a:pt x="0" y="0"/>
                      </a:lnTo>
                      <a:lnTo>
                        <a:pt x="129" y="0"/>
                      </a:lnTo>
                      <a:lnTo>
                        <a:pt x="129" y="20"/>
                      </a:lnTo>
                      <a:lnTo>
                        <a:pt x="128" y="21"/>
                      </a:lnTo>
                      <a:lnTo>
                        <a:pt x="127" y="23"/>
                      </a:lnTo>
                      <a:lnTo>
                        <a:pt x="125" y="25"/>
                      </a:lnTo>
                      <a:lnTo>
                        <a:pt x="122" y="26"/>
                      </a:lnTo>
                      <a:lnTo>
                        <a:pt x="118" y="27"/>
                      </a:lnTo>
                      <a:lnTo>
                        <a:pt x="115" y="29"/>
                      </a:lnTo>
                      <a:lnTo>
                        <a:pt x="111" y="29"/>
                      </a:lnTo>
                      <a:lnTo>
                        <a:pt x="106" y="30"/>
                      </a:lnTo>
                      <a:lnTo>
                        <a:pt x="102" y="31"/>
                      </a:lnTo>
                      <a:lnTo>
                        <a:pt x="95" y="32"/>
                      </a:lnTo>
                      <a:lnTo>
                        <a:pt x="89" y="33"/>
                      </a:lnTo>
                      <a:lnTo>
                        <a:pt x="84" y="34"/>
                      </a:lnTo>
                      <a:lnTo>
                        <a:pt x="77" y="34"/>
                      </a:lnTo>
                      <a:lnTo>
                        <a:pt x="70" y="34"/>
                      </a:lnTo>
                      <a:lnTo>
                        <a:pt x="61" y="34"/>
                      </a:lnTo>
                      <a:lnTo>
                        <a:pt x="53" y="34"/>
                      </a:lnTo>
                      <a:lnTo>
                        <a:pt x="45" y="34"/>
                      </a:lnTo>
                      <a:lnTo>
                        <a:pt x="38" y="33"/>
                      </a:lnTo>
                      <a:lnTo>
                        <a:pt x="32" y="32"/>
                      </a:lnTo>
                      <a:lnTo>
                        <a:pt x="27" y="31"/>
                      </a:lnTo>
                      <a:lnTo>
                        <a:pt x="21" y="30"/>
                      </a:lnTo>
                      <a:lnTo>
                        <a:pt x="16" y="29"/>
                      </a:lnTo>
                      <a:lnTo>
                        <a:pt x="12" y="28"/>
                      </a:lnTo>
                      <a:lnTo>
                        <a:pt x="8" y="26"/>
                      </a:lnTo>
                      <a:lnTo>
                        <a:pt x="5" y="25"/>
                      </a:lnTo>
                      <a:lnTo>
                        <a:pt x="3" y="24"/>
                      </a:lnTo>
                      <a:lnTo>
                        <a:pt x="2" y="22"/>
                      </a:lnTo>
                      <a:lnTo>
                        <a:pt x="1" y="21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12371" name="Freeform 56"/>
                <p:cNvSpPr>
                  <a:spLocks/>
                </p:cNvSpPr>
                <p:nvPr/>
              </p:nvSpPr>
              <p:spPr bwMode="auto">
                <a:xfrm>
                  <a:off x="359" y="1652"/>
                  <a:ext cx="298" cy="228"/>
                </a:xfrm>
                <a:custGeom>
                  <a:avLst/>
                  <a:gdLst>
                    <a:gd name="T0" fmla="*/ 28 w 298"/>
                    <a:gd name="T1" fmla="*/ 0 h 228"/>
                    <a:gd name="T2" fmla="*/ 23 w 298"/>
                    <a:gd name="T3" fmla="*/ 1 h 228"/>
                    <a:gd name="T4" fmla="*/ 17 w 298"/>
                    <a:gd name="T5" fmla="*/ 2 h 228"/>
                    <a:gd name="T6" fmla="*/ 8 w 298"/>
                    <a:gd name="T7" fmla="*/ 8 h 228"/>
                    <a:gd name="T8" fmla="*/ 2 w 298"/>
                    <a:gd name="T9" fmla="*/ 17 h 228"/>
                    <a:gd name="T10" fmla="*/ 1 w 298"/>
                    <a:gd name="T11" fmla="*/ 23 h 228"/>
                    <a:gd name="T12" fmla="*/ 0 w 298"/>
                    <a:gd name="T13" fmla="*/ 28 h 228"/>
                    <a:gd name="T14" fmla="*/ 0 w 298"/>
                    <a:gd name="T15" fmla="*/ 200 h 228"/>
                    <a:gd name="T16" fmla="*/ 1 w 298"/>
                    <a:gd name="T17" fmla="*/ 206 h 228"/>
                    <a:gd name="T18" fmla="*/ 2 w 298"/>
                    <a:gd name="T19" fmla="*/ 211 h 228"/>
                    <a:gd name="T20" fmla="*/ 8 w 298"/>
                    <a:gd name="T21" fmla="*/ 220 h 228"/>
                    <a:gd name="T22" fmla="*/ 17 w 298"/>
                    <a:gd name="T23" fmla="*/ 226 h 228"/>
                    <a:gd name="T24" fmla="*/ 23 w 298"/>
                    <a:gd name="T25" fmla="*/ 227 h 228"/>
                    <a:gd name="T26" fmla="*/ 28 w 298"/>
                    <a:gd name="T27" fmla="*/ 228 h 228"/>
                    <a:gd name="T28" fmla="*/ 270 w 298"/>
                    <a:gd name="T29" fmla="*/ 228 h 228"/>
                    <a:gd name="T30" fmla="*/ 276 w 298"/>
                    <a:gd name="T31" fmla="*/ 227 h 228"/>
                    <a:gd name="T32" fmla="*/ 281 w 298"/>
                    <a:gd name="T33" fmla="*/ 226 h 228"/>
                    <a:gd name="T34" fmla="*/ 290 w 298"/>
                    <a:gd name="T35" fmla="*/ 220 h 228"/>
                    <a:gd name="T36" fmla="*/ 296 w 298"/>
                    <a:gd name="T37" fmla="*/ 211 h 228"/>
                    <a:gd name="T38" fmla="*/ 297 w 298"/>
                    <a:gd name="T39" fmla="*/ 206 h 228"/>
                    <a:gd name="T40" fmla="*/ 298 w 298"/>
                    <a:gd name="T41" fmla="*/ 200 h 228"/>
                    <a:gd name="T42" fmla="*/ 298 w 298"/>
                    <a:gd name="T43" fmla="*/ 28 h 228"/>
                    <a:gd name="T44" fmla="*/ 297 w 298"/>
                    <a:gd name="T45" fmla="*/ 23 h 228"/>
                    <a:gd name="T46" fmla="*/ 296 w 298"/>
                    <a:gd name="T47" fmla="*/ 17 h 228"/>
                    <a:gd name="T48" fmla="*/ 290 w 298"/>
                    <a:gd name="T49" fmla="*/ 8 h 228"/>
                    <a:gd name="T50" fmla="*/ 281 w 298"/>
                    <a:gd name="T51" fmla="*/ 2 h 228"/>
                    <a:gd name="T52" fmla="*/ 276 w 298"/>
                    <a:gd name="T53" fmla="*/ 1 h 228"/>
                    <a:gd name="T54" fmla="*/ 270 w 298"/>
                    <a:gd name="T55" fmla="*/ 0 h 228"/>
                    <a:gd name="T56" fmla="*/ 28 w 298"/>
                    <a:gd name="T57" fmla="*/ 0 h 228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w 298"/>
                    <a:gd name="T88" fmla="*/ 0 h 228"/>
                    <a:gd name="T89" fmla="*/ 298 w 298"/>
                    <a:gd name="T90" fmla="*/ 228 h 228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T87" t="T88" r="T89" b="T90"/>
                  <a:pathLst>
                    <a:path w="298" h="228">
                      <a:moveTo>
                        <a:pt x="28" y="0"/>
                      </a:moveTo>
                      <a:lnTo>
                        <a:pt x="23" y="1"/>
                      </a:lnTo>
                      <a:lnTo>
                        <a:pt x="17" y="2"/>
                      </a:lnTo>
                      <a:lnTo>
                        <a:pt x="8" y="8"/>
                      </a:lnTo>
                      <a:lnTo>
                        <a:pt x="2" y="17"/>
                      </a:lnTo>
                      <a:lnTo>
                        <a:pt x="1" y="23"/>
                      </a:lnTo>
                      <a:lnTo>
                        <a:pt x="0" y="28"/>
                      </a:lnTo>
                      <a:lnTo>
                        <a:pt x="0" y="200"/>
                      </a:lnTo>
                      <a:lnTo>
                        <a:pt x="1" y="206"/>
                      </a:lnTo>
                      <a:lnTo>
                        <a:pt x="2" y="211"/>
                      </a:lnTo>
                      <a:lnTo>
                        <a:pt x="8" y="220"/>
                      </a:lnTo>
                      <a:lnTo>
                        <a:pt x="17" y="226"/>
                      </a:lnTo>
                      <a:lnTo>
                        <a:pt x="23" y="227"/>
                      </a:lnTo>
                      <a:lnTo>
                        <a:pt x="28" y="228"/>
                      </a:lnTo>
                      <a:lnTo>
                        <a:pt x="270" y="228"/>
                      </a:lnTo>
                      <a:lnTo>
                        <a:pt x="276" y="227"/>
                      </a:lnTo>
                      <a:lnTo>
                        <a:pt x="281" y="226"/>
                      </a:lnTo>
                      <a:lnTo>
                        <a:pt x="290" y="220"/>
                      </a:lnTo>
                      <a:lnTo>
                        <a:pt x="296" y="211"/>
                      </a:lnTo>
                      <a:lnTo>
                        <a:pt x="297" y="206"/>
                      </a:lnTo>
                      <a:lnTo>
                        <a:pt x="298" y="200"/>
                      </a:lnTo>
                      <a:lnTo>
                        <a:pt x="298" y="28"/>
                      </a:lnTo>
                      <a:lnTo>
                        <a:pt x="297" y="23"/>
                      </a:lnTo>
                      <a:lnTo>
                        <a:pt x="296" y="17"/>
                      </a:lnTo>
                      <a:lnTo>
                        <a:pt x="290" y="8"/>
                      </a:lnTo>
                      <a:lnTo>
                        <a:pt x="281" y="2"/>
                      </a:lnTo>
                      <a:lnTo>
                        <a:pt x="276" y="1"/>
                      </a:lnTo>
                      <a:lnTo>
                        <a:pt x="270" y="0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12372" name="Freeform 57"/>
                <p:cNvSpPr>
                  <a:spLocks/>
                </p:cNvSpPr>
                <p:nvPr/>
              </p:nvSpPr>
              <p:spPr bwMode="auto">
                <a:xfrm>
                  <a:off x="391" y="1677"/>
                  <a:ext cx="234" cy="178"/>
                </a:xfrm>
                <a:custGeom>
                  <a:avLst/>
                  <a:gdLst>
                    <a:gd name="T0" fmla="*/ 22 w 234"/>
                    <a:gd name="T1" fmla="*/ 0 h 178"/>
                    <a:gd name="T2" fmla="*/ 14 w 234"/>
                    <a:gd name="T3" fmla="*/ 2 h 178"/>
                    <a:gd name="T4" fmla="*/ 7 w 234"/>
                    <a:gd name="T5" fmla="*/ 7 h 178"/>
                    <a:gd name="T6" fmla="*/ 2 w 234"/>
                    <a:gd name="T7" fmla="*/ 14 h 178"/>
                    <a:gd name="T8" fmla="*/ 0 w 234"/>
                    <a:gd name="T9" fmla="*/ 22 h 178"/>
                    <a:gd name="T10" fmla="*/ 0 w 234"/>
                    <a:gd name="T11" fmla="*/ 156 h 178"/>
                    <a:gd name="T12" fmla="*/ 2 w 234"/>
                    <a:gd name="T13" fmla="*/ 165 h 178"/>
                    <a:gd name="T14" fmla="*/ 7 w 234"/>
                    <a:gd name="T15" fmla="*/ 172 h 178"/>
                    <a:gd name="T16" fmla="*/ 14 w 234"/>
                    <a:gd name="T17" fmla="*/ 176 h 178"/>
                    <a:gd name="T18" fmla="*/ 22 w 234"/>
                    <a:gd name="T19" fmla="*/ 178 h 178"/>
                    <a:gd name="T20" fmla="*/ 212 w 234"/>
                    <a:gd name="T21" fmla="*/ 178 h 178"/>
                    <a:gd name="T22" fmla="*/ 221 w 234"/>
                    <a:gd name="T23" fmla="*/ 176 h 178"/>
                    <a:gd name="T24" fmla="*/ 228 w 234"/>
                    <a:gd name="T25" fmla="*/ 172 h 178"/>
                    <a:gd name="T26" fmla="*/ 232 w 234"/>
                    <a:gd name="T27" fmla="*/ 165 h 178"/>
                    <a:gd name="T28" fmla="*/ 234 w 234"/>
                    <a:gd name="T29" fmla="*/ 156 h 178"/>
                    <a:gd name="T30" fmla="*/ 234 w 234"/>
                    <a:gd name="T31" fmla="*/ 22 h 178"/>
                    <a:gd name="T32" fmla="*/ 232 w 234"/>
                    <a:gd name="T33" fmla="*/ 14 h 178"/>
                    <a:gd name="T34" fmla="*/ 228 w 234"/>
                    <a:gd name="T35" fmla="*/ 7 h 178"/>
                    <a:gd name="T36" fmla="*/ 221 w 234"/>
                    <a:gd name="T37" fmla="*/ 2 h 178"/>
                    <a:gd name="T38" fmla="*/ 212 w 234"/>
                    <a:gd name="T39" fmla="*/ 0 h 178"/>
                    <a:gd name="T40" fmla="*/ 22 w 234"/>
                    <a:gd name="T41" fmla="*/ 0 h 178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234"/>
                    <a:gd name="T64" fmla="*/ 0 h 178"/>
                    <a:gd name="T65" fmla="*/ 234 w 234"/>
                    <a:gd name="T66" fmla="*/ 178 h 178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234" h="178">
                      <a:moveTo>
                        <a:pt x="22" y="0"/>
                      </a:moveTo>
                      <a:lnTo>
                        <a:pt x="14" y="2"/>
                      </a:lnTo>
                      <a:lnTo>
                        <a:pt x="7" y="7"/>
                      </a:lnTo>
                      <a:lnTo>
                        <a:pt x="2" y="14"/>
                      </a:lnTo>
                      <a:lnTo>
                        <a:pt x="0" y="22"/>
                      </a:lnTo>
                      <a:lnTo>
                        <a:pt x="0" y="156"/>
                      </a:lnTo>
                      <a:lnTo>
                        <a:pt x="2" y="165"/>
                      </a:lnTo>
                      <a:lnTo>
                        <a:pt x="7" y="172"/>
                      </a:lnTo>
                      <a:lnTo>
                        <a:pt x="14" y="176"/>
                      </a:lnTo>
                      <a:lnTo>
                        <a:pt x="22" y="178"/>
                      </a:lnTo>
                      <a:lnTo>
                        <a:pt x="212" y="178"/>
                      </a:lnTo>
                      <a:lnTo>
                        <a:pt x="221" y="176"/>
                      </a:lnTo>
                      <a:lnTo>
                        <a:pt x="228" y="172"/>
                      </a:lnTo>
                      <a:lnTo>
                        <a:pt x="232" y="165"/>
                      </a:lnTo>
                      <a:lnTo>
                        <a:pt x="234" y="156"/>
                      </a:lnTo>
                      <a:lnTo>
                        <a:pt x="234" y="22"/>
                      </a:lnTo>
                      <a:lnTo>
                        <a:pt x="232" y="14"/>
                      </a:lnTo>
                      <a:lnTo>
                        <a:pt x="228" y="7"/>
                      </a:lnTo>
                      <a:lnTo>
                        <a:pt x="221" y="2"/>
                      </a:lnTo>
                      <a:lnTo>
                        <a:pt x="212" y="0"/>
                      </a:lnTo>
                      <a:lnTo>
                        <a:pt x="22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12373" name="Freeform 58"/>
                <p:cNvSpPr>
                  <a:spLocks/>
                </p:cNvSpPr>
                <p:nvPr/>
              </p:nvSpPr>
              <p:spPr bwMode="auto">
                <a:xfrm>
                  <a:off x="404" y="1687"/>
                  <a:ext cx="208" cy="159"/>
                </a:xfrm>
                <a:custGeom>
                  <a:avLst/>
                  <a:gdLst>
                    <a:gd name="T0" fmla="*/ 19 w 208"/>
                    <a:gd name="T1" fmla="*/ 0 h 159"/>
                    <a:gd name="T2" fmla="*/ 12 w 208"/>
                    <a:gd name="T3" fmla="*/ 2 h 159"/>
                    <a:gd name="T4" fmla="*/ 6 w 208"/>
                    <a:gd name="T5" fmla="*/ 6 h 159"/>
                    <a:gd name="T6" fmla="*/ 2 w 208"/>
                    <a:gd name="T7" fmla="*/ 12 h 159"/>
                    <a:gd name="T8" fmla="*/ 0 w 208"/>
                    <a:gd name="T9" fmla="*/ 19 h 159"/>
                    <a:gd name="T10" fmla="*/ 0 w 208"/>
                    <a:gd name="T11" fmla="*/ 140 h 159"/>
                    <a:gd name="T12" fmla="*/ 2 w 208"/>
                    <a:gd name="T13" fmla="*/ 147 h 159"/>
                    <a:gd name="T14" fmla="*/ 6 w 208"/>
                    <a:gd name="T15" fmla="*/ 153 h 159"/>
                    <a:gd name="T16" fmla="*/ 12 w 208"/>
                    <a:gd name="T17" fmla="*/ 157 h 159"/>
                    <a:gd name="T18" fmla="*/ 19 w 208"/>
                    <a:gd name="T19" fmla="*/ 159 h 159"/>
                    <a:gd name="T20" fmla="*/ 189 w 208"/>
                    <a:gd name="T21" fmla="*/ 159 h 159"/>
                    <a:gd name="T22" fmla="*/ 196 w 208"/>
                    <a:gd name="T23" fmla="*/ 157 h 159"/>
                    <a:gd name="T24" fmla="*/ 202 w 208"/>
                    <a:gd name="T25" fmla="*/ 153 h 159"/>
                    <a:gd name="T26" fmla="*/ 206 w 208"/>
                    <a:gd name="T27" fmla="*/ 147 h 159"/>
                    <a:gd name="T28" fmla="*/ 208 w 208"/>
                    <a:gd name="T29" fmla="*/ 140 h 159"/>
                    <a:gd name="T30" fmla="*/ 208 w 208"/>
                    <a:gd name="T31" fmla="*/ 19 h 159"/>
                    <a:gd name="T32" fmla="*/ 206 w 208"/>
                    <a:gd name="T33" fmla="*/ 12 h 159"/>
                    <a:gd name="T34" fmla="*/ 202 w 208"/>
                    <a:gd name="T35" fmla="*/ 6 h 159"/>
                    <a:gd name="T36" fmla="*/ 196 w 208"/>
                    <a:gd name="T37" fmla="*/ 2 h 159"/>
                    <a:gd name="T38" fmla="*/ 189 w 208"/>
                    <a:gd name="T39" fmla="*/ 0 h 159"/>
                    <a:gd name="T40" fmla="*/ 19 w 208"/>
                    <a:gd name="T41" fmla="*/ 0 h 159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208"/>
                    <a:gd name="T64" fmla="*/ 0 h 159"/>
                    <a:gd name="T65" fmla="*/ 208 w 208"/>
                    <a:gd name="T66" fmla="*/ 159 h 159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208" h="159">
                      <a:moveTo>
                        <a:pt x="19" y="0"/>
                      </a:moveTo>
                      <a:lnTo>
                        <a:pt x="12" y="2"/>
                      </a:lnTo>
                      <a:lnTo>
                        <a:pt x="6" y="6"/>
                      </a:lnTo>
                      <a:lnTo>
                        <a:pt x="2" y="12"/>
                      </a:lnTo>
                      <a:lnTo>
                        <a:pt x="0" y="19"/>
                      </a:lnTo>
                      <a:lnTo>
                        <a:pt x="0" y="140"/>
                      </a:lnTo>
                      <a:lnTo>
                        <a:pt x="2" y="147"/>
                      </a:lnTo>
                      <a:lnTo>
                        <a:pt x="6" y="153"/>
                      </a:lnTo>
                      <a:lnTo>
                        <a:pt x="12" y="157"/>
                      </a:lnTo>
                      <a:lnTo>
                        <a:pt x="19" y="159"/>
                      </a:lnTo>
                      <a:lnTo>
                        <a:pt x="189" y="159"/>
                      </a:lnTo>
                      <a:lnTo>
                        <a:pt x="196" y="157"/>
                      </a:lnTo>
                      <a:lnTo>
                        <a:pt x="202" y="153"/>
                      </a:lnTo>
                      <a:lnTo>
                        <a:pt x="206" y="147"/>
                      </a:lnTo>
                      <a:lnTo>
                        <a:pt x="208" y="140"/>
                      </a:lnTo>
                      <a:lnTo>
                        <a:pt x="208" y="19"/>
                      </a:lnTo>
                      <a:lnTo>
                        <a:pt x="206" y="12"/>
                      </a:lnTo>
                      <a:lnTo>
                        <a:pt x="202" y="6"/>
                      </a:lnTo>
                      <a:lnTo>
                        <a:pt x="196" y="2"/>
                      </a:lnTo>
                      <a:lnTo>
                        <a:pt x="189" y="0"/>
                      </a:lnTo>
                      <a:lnTo>
                        <a:pt x="19" y="0"/>
                      </a:lnTo>
                      <a:close/>
                    </a:path>
                  </a:pathLst>
                </a:custGeom>
                <a:solidFill>
                  <a:srgbClr val="CFD9DF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12374" name="Rectangle 59"/>
                <p:cNvSpPr>
                  <a:spLocks noChangeArrowheads="1"/>
                </p:cNvSpPr>
                <p:nvPr/>
              </p:nvSpPr>
              <p:spPr bwMode="auto">
                <a:xfrm>
                  <a:off x="609" y="1867"/>
                  <a:ext cx="9" cy="3"/>
                </a:xfrm>
                <a:prstGeom prst="rect">
                  <a:avLst/>
                </a:prstGeom>
                <a:solidFill>
                  <a:srgbClr val="00800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</p:grpSp>
        </p:grpSp>
        <p:sp>
          <p:nvSpPr>
            <p:cNvPr id="12317" name="Text Box 60"/>
            <p:cNvSpPr txBox="1">
              <a:spLocks noChangeArrowheads="1"/>
            </p:cNvSpPr>
            <p:nvPr/>
          </p:nvSpPr>
          <p:spPr bwMode="auto">
            <a:xfrm>
              <a:off x="578" y="2489"/>
              <a:ext cx="1027" cy="15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sz="1000" b="1" i="1" dirty="0">
                  <a:solidFill>
                    <a:srgbClr val="003399"/>
                  </a:solidFill>
                  <a:latin typeface="+mj-lt"/>
                </a:rPr>
                <a:t>QAD Client</a:t>
              </a:r>
            </a:p>
          </p:txBody>
        </p:sp>
        <p:sp>
          <p:nvSpPr>
            <p:cNvPr id="12318" name="Line 61"/>
            <p:cNvSpPr>
              <a:spLocks noChangeShapeType="1"/>
            </p:cNvSpPr>
            <p:nvPr/>
          </p:nvSpPr>
          <p:spPr bwMode="auto">
            <a:xfrm>
              <a:off x="4232" y="2837"/>
              <a:ext cx="215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anchor="ctr">
              <a:spAutoFit/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2319" name="Line 62"/>
            <p:cNvSpPr>
              <a:spLocks noChangeShapeType="1"/>
            </p:cNvSpPr>
            <p:nvPr/>
          </p:nvSpPr>
          <p:spPr bwMode="auto">
            <a:xfrm>
              <a:off x="4358" y="3112"/>
              <a:ext cx="0" cy="58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anchor="ctr">
              <a:spAutoFit/>
            </a:bodyPr>
            <a:lstStyle/>
            <a:p>
              <a:endParaRPr lang="en-US" dirty="0">
                <a:latin typeface="+mj-lt"/>
              </a:endParaRPr>
            </a:p>
          </p:txBody>
        </p:sp>
        <p:grpSp>
          <p:nvGrpSpPr>
            <p:cNvPr id="12320" name="Group 63"/>
            <p:cNvGrpSpPr>
              <a:grpSpLocks/>
            </p:cNvGrpSpPr>
            <p:nvPr/>
          </p:nvGrpSpPr>
          <p:grpSpPr bwMode="auto">
            <a:xfrm>
              <a:off x="4173" y="2945"/>
              <a:ext cx="802" cy="469"/>
              <a:chOff x="4173" y="2945"/>
              <a:chExt cx="802" cy="469"/>
            </a:xfrm>
          </p:grpSpPr>
          <p:sp>
            <p:nvSpPr>
              <p:cNvPr id="12322" name="Line 64"/>
              <p:cNvSpPr>
                <a:spLocks noChangeShapeType="1"/>
              </p:cNvSpPr>
              <p:nvPr/>
            </p:nvSpPr>
            <p:spPr bwMode="auto">
              <a:xfrm flipH="1">
                <a:off x="4832" y="2945"/>
                <a:ext cx="143" cy="138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grpSp>
            <p:nvGrpSpPr>
              <p:cNvPr id="12323" name="Group 65"/>
              <p:cNvGrpSpPr>
                <a:grpSpLocks/>
              </p:cNvGrpSpPr>
              <p:nvPr/>
            </p:nvGrpSpPr>
            <p:grpSpPr bwMode="auto">
              <a:xfrm>
                <a:off x="4173" y="3070"/>
                <a:ext cx="685" cy="344"/>
                <a:chOff x="1986" y="1878"/>
                <a:chExt cx="648" cy="312"/>
              </a:xfrm>
            </p:grpSpPr>
            <p:sp>
              <p:nvSpPr>
                <p:cNvPr id="12324" name="Rectangle 66"/>
                <p:cNvSpPr>
                  <a:spLocks noChangeArrowheads="1"/>
                </p:cNvSpPr>
                <p:nvPr/>
              </p:nvSpPr>
              <p:spPr bwMode="auto">
                <a:xfrm>
                  <a:off x="2070" y="1878"/>
                  <a:ext cx="564" cy="240"/>
                </a:xfrm>
                <a:prstGeom prst="rect">
                  <a:avLst/>
                </a:prstGeom>
                <a:solidFill>
                  <a:srgbClr val="EDD1C5"/>
                </a:solidFill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r>
                    <a:rPr lang="en-US" sz="1100" dirty="0">
                      <a:latin typeface="+mj-lt"/>
                    </a:rPr>
                    <a:t>Server</a:t>
                  </a:r>
                  <a:br>
                    <a:rPr lang="en-US" sz="1100" dirty="0">
                      <a:latin typeface="+mj-lt"/>
                    </a:rPr>
                  </a:br>
                  <a:r>
                    <a:rPr lang="en-US" sz="1100" dirty="0">
                      <a:latin typeface="+mj-lt"/>
                    </a:rPr>
                    <a:t>Process</a:t>
                  </a:r>
                  <a:endParaRPr lang="en-US" sz="2400" dirty="0">
                    <a:latin typeface="+mj-lt"/>
                  </a:endParaRPr>
                </a:p>
              </p:txBody>
            </p:sp>
            <p:sp>
              <p:nvSpPr>
                <p:cNvPr id="12325" name="Rectangle 67"/>
                <p:cNvSpPr>
                  <a:spLocks noChangeArrowheads="1"/>
                </p:cNvSpPr>
                <p:nvPr/>
              </p:nvSpPr>
              <p:spPr bwMode="auto">
                <a:xfrm>
                  <a:off x="2028" y="1914"/>
                  <a:ext cx="564" cy="240"/>
                </a:xfrm>
                <a:prstGeom prst="rect">
                  <a:avLst/>
                </a:prstGeom>
                <a:solidFill>
                  <a:srgbClr val="EDD1C5"/>
                </a:solidFill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r>
                    <a:rPr lang="en-US" sz="1100" dirty="0">
                      <a:latin typeface="+mj-lt"/>
                    </a:rPr>
                    <a:t>Server</a:t>
                  </a:r>
                  <a:br>
                    <a:rPr lang="en-US" sz="1100" dirty="0">
                      <a:latin typeface="+mj-lt"/>
                    </a:rPr>
                  </a:br>
                  <a:r>
                    <a:rPr lang="en-US" sz="1100" dirty="0">
                      <a:latin typeface="+mj-lt"/>
                    </a:rPr>
                    <a:t>Process</a:t>
                  </a:r>
                  <a:endParaRPr lang="en-US" sz="2400" dirty="0">
                    <a:latin typeface="+mj-lt"/>
                  </a:endParaRPr>
                </a:p>
              </p:txBody>
            </p:sp>
            <p:sp>
              <p:nvSpPr>
                <p:cNvPr id="12326" name="Rectangle 68"/>
                <p:cNvSpPr>
                  <a:spLocks noChangeArrowheads="1"/>
                </p:cNvSpPr>
                <p:nvPr/>
              </p:nvSpPr>
              <p:spPr bwMode="auto">
                <a:xfrm>
                  <a:off x="1986" y="1950"/>
                  <a:ext cx="564" cy="240"/>
                </a:xfrm>
                <a:prstGeom prst="rect">
                  <a:avLst/>
                </a:prstGeom>
                <a:solidFill>
                  <a:srgbClr val="EDD1C5"/>
                </a:solidFill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r>
                    <a:rPr lang="en-US" sz="1100" b="1" dirty="0">
                      <a:latin typeface="+mj-lt"/>
                    </a:rPr>
                    <a:t>Agent</a:t>
                  </a:r>
                  <a:br>
                    <a:rPr lang="en-US" sz="1100" b="1" dirty="0">
                      <a:latin typeface="+mj-lt"/>
                    </a:rPr>
                  </a:br>
                  <a:r>
                    <a:rPr lang="en-US" sz="1100" b="1" dirty="0">
                      <a:latin typeface="+mj-lt"/>
                    </a:rPr>
                    <a:t>Process</a:t>
                  </a:r>
                  <a:endParaRPr lang="en-US" sz="2400" b="1" dirty="0">
                    <a:latin typeface="+mj-lt"/>
                  </a:endParaRPr>
                </a:p>
              </p:txBody>
            </p:sp>
          </p:grpSp>
        </p:grpSp>
        <p:sp>
          <p:nvSpPr>
            <p:cNvPr id="12321" name="Rectangle 69"/>
            <p:cNvSpPr>
              <a:spLocks noChangeArrowheads="1"/>
            </p:cNvSpPr>
            <p:nvPr/>
          </p:nvSpPr>
          <p:spPr bwMode="auto">
            <a:xfrm>
              <a:off x="3696" y="2773"/>
              <a:ext cx="600" cy="155"/>
            </a:xfrm>
            <a:prstGeom prst="rect">
              <a:avLst/>
            </a:prstGeom>
            <a:solidFill>
              <a:srgbClr val="E5E1DA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en-US" sz="1000" b="1" dirty="0">
                  <a:latin typeface="+mj-lt"/>
                </a:rPr>
                <a:t>NameServer</a:t>
              </a:r>
            </a:p>
          </p:txBody>
        </p:sp>
      </p:grpSp>
      <p:sp>
        <p:nvSpPr>
          <p:cNvPr id="152646" name="Rectangle 70"/>
          <p:cNvSpPr>
            <a:spLocks noChangeArrowheads="1"/>
          </p:cNvSpPr>
          <p:nvPr/>
        </p:nvSpPr>
        <p:spPr bwMode="auto">
          <a:xfrm>
            <a:off x="1707075" y="4605766"/>
            <a:ext cx="609600" cy="241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/>
            <a:r>
              <a:rPr lang="en-US" sz="1000" b="1" dirty="0">
                <a:latin typeface="+mj-lt"/>
              </a:rPr>
              <a:t>8080</a:t>
            </a:r>
            <a:endParaRPr lang="en-US" sz="1000" b="1" i="1" dirty="0">
              <a:latin typeface="+mj-lt"/>
            </a:endParaRPr>
          </a:p>
        </p:txBody>
      </p:sp>
      <p:grpSp>
        <p:nvGrpSpPr>
          <p:cNvPr id="7" name="Group 71"/>
          <p:cNvGrpSpPr>
            <a:grpSpLocks/>
          </p:cNvGrpSpPr>
          <p:nvPr/>
        </p:nvGrpSpPr>
        <p:grpSpPr bwMode="auto">
          <a:xfrm>
            <a:off x="3977200" y="3537378"/>
            <a:ext cx="1243012" cy="1220788"/>
            <a:chOff x="2668" y="2695"/>
            <a:chExt cx="902" cy="842"/>
          </a:xfrm>
        </p:grpSpPr>
        <p:sp>
          <p:nvSpPr>
            <p:cNvPr id="12309" name="Rectangle 72"/>
            <p:cNvSpPr>
              <a:spLocks noChangeArrowheads="1"/>
            </p:cNvSpPr>
            <p:nvPr/>
          </p:nvSpPr>
          <p:spPr bwMode="auto">
            <a:xfrm>
              <a:off x="2668" y="2695"/>
              <a:ext cx="902" cy="842"/>
            </a:xfrm>
            <a:prstGeom prst="rect">
              <a:avLst/>
            </a:prstGeom>
            <a:solidFill>
              <a:srgbClr val="E3DFDD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IE" dirty="0">
                <a:latin typeface="+mj-lt"/>
              </a:endParaRPr>
            </a:p>
          </p:txBody>
        </p:sp>
        <p:sp>
          <p:nvSpPr>
            <p:cNvPr id="12310" name="Rectangle 73"/>
            <p:cNvSpPr>
              <a:spLocks noChangeArrowheads="1"/>
            </p:cNvSpPr>
            <p:nvPr/>
          </p:nvSpPr>
          <p:spPr bwMode="auto">
            <a:xfrm>
              <a:off x="2804" y="2821"/>
              <a:ext cx="587" cy="277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000" b="1" dirty="0">
                  <a:latin typeface="+mj-lt"/>
                </a:rPr>
                <a:t>Executables </a:t>
              </a:r>
              <a:br>
                <a:rPr lang="en-US" sz="1000" b="1" dirty="0">
                  <a:latin typeface="+mj-lt"/>
                </a:rPr>
              </a:br>
              <a:r>
                <a:rPr lang="en-US" sz="1000" b="1" dirty="0">
                  <a:latin typeface="+mj-lt"/>
                </a:rPr>
                <a:t>Directory</a:t>
              </a:r>
            </a:p>
          </p:txBody>
        </p:sp>
      </p:grpSp>
      <p:sp>
        <p:nvSpPr>
          <p:cNvPr id="152650" name="Line 74"/>
          <p:cNvSpPr>
            <a:spLocks noChangeShapeType="1"/>
          </p:cNvSpPr>
          <p:nvPr/>
        </p:nvSpPr>
        <p:spPr bwMode="auto">
          <a:xfrm flipV="1">
            <a:off x="5099562" y="3802491"/>
            <a:ext cx="454025" cy="31115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152651" name="Rectangle 75"/>
          <p:cNvSpPr>
            <a:spLocks noChangeArrowheads="1"/>
          </p:cNvSpPr>
          <p:nvPr/>
        </p:nvSpPr>
        <p:spPr bwMode="auto">
          <a:xfrm>
            <a:off x="4111434" y="4175216"/>
            <a:ext cx="933269" cy="430887"/>
          </a:xfrm>
          <a:prstGeom prst="rect">
            <a:avLst/>
          </a:prstGeom>
          <a:solidFill>
            <a:srgbClr val="CFD9DF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1100" b="1" dirty="0">
                <a:latin typeface="+mj-lt"/>
              </a:rPr>
              <a:t>WebSpeed</a:t>
            </a:r>
            <a:br>
              <a:rPr lang="en-US" sz="1100" b="1" dirty="0">
                <a:latin typeface="+mj-lt"/>
              </a:rPr>
            </a:br>
            <a:r>
              <a:rPr lang="en-US" sz="1100" b="1" dirty="0">
                <a:latin typeface="+mj-lt"/>
              </a:rPr>
              <a:t>Messenger</a:t>
            </a:r>
          </a:p>
        </p:txBody>
      </p:sp>
      <p:sp>
        <p:nvSpPr>
          <p:cNvPr id="152652" name="Freeform 76"/>
          <p:cNvSpPr>
            <a:spLocks/>
          </p:cNvSpPr>
          <p:nvPr/>
        </p:nvSpPr>
        <p:spPr bwMode="auto">
          <a:xfrm rot="10778120">
            <a:off x="3469200" y="4451778"/>
            <a:ext cx="622300" cy="106363"/>
          </a:xfrm>
          <a:custGeom>
            <a:avLst/>
            <a:gdLst>
              <a:gd name="T0" fmla="*/ 0 w 1082"/>
              <a:gd name="T1" fmla="*/ 2147483647 h 158"/>
              <a:gd name="T2" fmla="*/ 2147483647 w 1082"/>
              <a:gd name="T3" fmla="*/ 2147483647 h 158"/>
              <a:gd name="T4" fmla="*/ 2147483647 w 1082"/>
              <a:gd name="T5" fmla="*/ 0 h 158"/>
              <a:gd name="T6" fmla="*/ 2147483647 w 1082"/>
              <a:gd name="T7" fmla="*/ 2147483647 h 158"/>
              <a:gd name="T8" fmla="*/ 2147483647 w 1082"/>
              <a:gd name="T9" fmla="*/ 2147483647 h 158"/>
              <a:gd name="T10" fmla="*/ 2147483647 w 1082"/>
              <a:gd name="T11" fmla="*/ 2147483647 h 15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082"/>
              <a:gd name="T19" fmla="*/ 0 h 158"/>
              <a:gd name="T20" fmla="*/ 1082 w 1082"/>
              <a:gd name="T21" fmla="*/ 158 h 15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82" h="158">
                <a:moveTo>
                  <a:pt x="0" y="94"/>
                </a:moveTo>
                <a:lnTo>
                  <a:pt x="400" y="94"/>
                </a:lnTo>
                <a:lnTo>
                  <a:pt x="454" y="0"/>
                </a:lnTo>
                <a:lnTo>
                  <a:pt x="545" y="158"/>
                </a:lnTo>
                <a:lnTo>
                  <a:pt x="618" y="85"/>
                </a:lnTo>
                <a:lnTo>
                  <a:pt x="1082" y="85"/>
                </a:lnTo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IE" dirty="0">
              <a:latin typeface="+mj-lt"/>
            </a:endParaRPr>
          </a:p>
        </p:txBody>
      </p:sp>
      <p:sp>
        <p:nvSpPr>
          <p:cNvPr id="152653" name="AutoShape 77"/>
          <p:cNvSpPr>
            <a:spLocks noChangeArrowheads="1"/>
          </p:cNvSpPr>
          <p:nvPr/>
        </p:nvSpPr>
        <p:spPr bwMode="auto">
          <a:xfrm>
            <a:off x="2540512" y="4323191"/>
            <a:ext cx="992188" cy="430212"/>
          </a:xfrm>
          <a:prstGeom prst="roundRect">
            <a:avLst>
              <a:gd name="adj" fmla="val 16667"/>
            </a:avLst>
          </a:prstGeom>
          <a:solidFill>
            <a:srgbClr val="DFAE97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1100" b="1" dirty="0">
                <a:latin typeface="+mj-lt"/>
              </a:rPr>
              <a:t>Tomcat </a:t>
            </a:r>
            <a:br>
              <a:rPr lang="en-US" sz="1100" b="1" dirty="0">
                <a:latin typeface="+mj-lt"/>
              </a:rPr>
            </a:br>
            <a:r>
              <a:rPr lang="en-US" sz="1100" b="1" dirty="0">
                <a:latin typeface="+mj-lt"/>
              </a:rPr>
              <a:t>Server</a:t>
            </a:r>
            <a:endParaRPr lang="en-US" sz="1200" b="1" dirty="0">
              <a:latin typeface="+mj-lt"/>
            </a:endParaRPr>
          </a:p>
        </p:txBody>
      </p:sp>
      <p:sp>
        <p:nvSpPr>
          <p:cNvPr id="152654" name="Line 78"/>
          <p:cNvSpPr>
            <a:spLocks noChangeShapeType="1"/>
          </p:cNvSpPr>
          <p:nvPr/>
        </p:nvSpPr>
        <p:spPr bwMode="auto">
          <a:xfrm>
            <a:off x="1359412" y="4553378"/>
            <a:ext cx="1143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 dirty="0">
              <a:latin typeface="+mj-lt"/>
            </a:endParaRPr>
          </a:p>
        </p:txBody>
      </p:sp>
      <p:sp>
        <p:nvSpPr>
          <p:cNvPr id="12301" name="Rectangle 79"/>
          <p:cNvSpPr>
            <a:spLocks noChangeArrowheads="1"/>
          </p:cNvSpPr>
          <p:nvPr/>
        </p:nvSpPr>
        <p:spPr bwMode="auto">
          <a:xfrm>
            <a:off x="2369062" y="3113516"/>
            <a:ext cx="2490017" cy="24365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90488" tIns="44450" rIns="90488" bIns="44450">
            <a:spAutoFit/>
          </a:bodyPr>
          <a:lstStyle/>
          <a:p>
            <a:pPr eaLnBrk="0" hangingPunct="0"/>
            <a:r>
              <a:rPr lang="en-US" sz="1000" b="1" i="1" dirty="0" smtClean="0">
                <a:latin typeface="+mj-lt"/>
              </a:rPr>
              <a:t>Login</a:t>
            </a:r>
            <a:r>
              <a:rPr lang="en-US" sz="1000" b="1" i="1" dirty="0">
                <a:latin typeface="+mj-lt"/>
              </a:rPr>
              <a:t>, Browse, and Look-Up Functions</a:t>
            </a:r>
          </a:p>
        </p:txBody>
      </p:sp>
      <p:sp>
        <p:nvSpPr>
          <p:cNvPr id="152656" name="Line 80"/>
          <p:cNvSpPr>
            <a:spLocks noChangeShapeType="1"/>
          </p:cNvSpPr>
          <p:nvPr/>
        </p:nvSpPr>
        <p:spPr bwMode="auto">
          <a:xfrm>
            <a:off x="5140837" y="4402566"/>
            <a:ext cx="1016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152657" name="AutoShape 81"/>
          <p:cNvSpPr>
            <a:spLocks noChangeArrowheads="1"/>
          </p:cNvSpPr>
          <p:nvPr/>
        </p:nvSpPr>
        <p:spPr bwMode="auto">
          <a:xfrm>
            <a:off x="3383475" y="3797728"/>
            <a:ext cx="536575" cy="487363"/>
          </a:xfrm>
          <a:prstGeom prst="star16">
            <a:avLst>
              <a:gd name="adj" fmla="val 37500"/>
            </a:avLst>
          </a:prstGeom>
          <a:solidFill>
            <a:schemeClr val="tx2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2000" b="1" dirty="0">
                <a:solidFill>
                  <a:schemeClr val="bg1"/>
                </a:solidFill>
                <a:latin typeface="+mj-lt"/>
              </a:rPr>
              <a:t>2</a:t>
            </a:r>
          </a:p>
        </p:txBody>
      </p:sp>
      <p:grpSp>
        <p:nvGrpSpPr>
          <p:cNvPr id="12304" name="Group 82"/>
          <p:cNvGrpSpPr>
            <a:grpSpLocks/>
          </p:cNvGrpSpPr>
          <p:nvPr/>
        </p:nvGrpSpPr>
        <p:grpSpPr bwMode="auto">
          <a:xfrm>
            <a:off x="7812600" y="4947078"/>
            <a:ext cx="990600" cy="673100"/>
            <a:chOff x="4624" y="2744"/>
            <a:chExt cx="624" cy="424"/>
          </a:xfrm>
        </p:grpSpPr>
        <p:sp>
          <p:nvSpPr>
            <p:cNvPr id="12307" name="AutoShape 83"/>
            <p:cNvSpPr>
              <a:spLocks noChangeArrowheads="1"/>
            </p:cNvSpPr>
            <p:nvPr/>
          </p:nvSpPr>
          <p:spPr bwMode="auto">
            <a:xfrm>
              <a:off x="4624" y="2744"/>
              <a:ext cx="608" cy="424"/>
            </a:xfrm>
            <a:prstGeom prst="flowChartMagneticDisk">
              <a:avLst/>
            </a:prstGeom>
            <a:gradFill rotWithShape="0">
              <a:gsLst>
                <a:gs pos="0">
                  <a:srgbClr val="5E6D76"/>
                </a:gs>
                <a:gs pos="50000">
                  <a:srgbClr val="CCECFF"/>
                </a:gs>
                <a:gs pos="100000">
                  <a:srgbClr val="5E6D76"/>
                </a:gs>
              </a:gsLst>
              <a:lin ang="0" scaled="1"/>
            </a:gra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IE" dirty="0">
                <a:latin typeface="+mj-lt"/>
              </a:endParaRPr>
            </a:p>
          </p:txBody>
        </p:sp>
        <p:sp>
          <p:nvSpPr>
            <p:cNvPr id="12308" name="Text Box 84"/>
            <p:cNvSpPr txBox="1">
              <a:spLocks noChangeArrowheads="1"/>
            </p:cNvSpPr>
            <p:nvPr/>
          </p:nvSpPr>
          <p:spPr bwMode="auto">
            <a:xfrm>
              <a:off x="4624" y="2872"/>
              <a:ext cx="624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Ctr="1">
              <a:spAutoFit/>
            </a:bodyPr>
            <a:lstStyle/>
            <a:p>
              <a:pPr eaLnBrk="0" hangingPunct="0">
                <a:lnSpc>
                  <a:spcPct val="90000"/>
                </a:lnSpc>
                <a:spcBef>
                  <a:spcPct val="50000"/>
                </a:spcBef>
                <a:buClr>
                  <a:schemeClr val="tx2"/>
                </a:buClr>
                <a:buSzPct val="80000"/>
              </a:pPr>
              <a:r>
                <a:rPr lang="en-US" sz="1200" b="1" dirty="0" smtClean="0">
                  <a:latin typeface="+mj-lt"/>
                </a:rPr>
                <a:t> </a:t>
              </a:r>
              <a:r>
                <a:rPr lang="en-US" sz="1200" b="1" dirty="0">
                  <a:latin typeface="+mj-lt"/>
                </a:rPr>
                <a:t>Database</a:t>
              </a:r>
            </a:p>
          </p:txBody>
        </p:sp>
      </p:grpSp>
      <p:sp>
        <p:nvSpPr>
          <p:cNvPr id="12305" name="Line 85"/>
          <p:cNvSpPr>
            <a:spLocks noChangeShapeType="1"/>
          </p:cNvSpPr>
          <p:nvPr/>
        </p:nvSpPr>
        <p:spPr bwMode="auto">
          <a:xfrm flipV="1">
            <a:off x="7188712" y="5247116"/>
            <a:ext cx="609600" cy="1111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en-US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2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2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2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26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26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2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2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2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2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2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2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646" grpId="0" autoUpdateAnimBg="0"/>
      <p:bldP spid="152650" grpId="0" animBg="1"/>
      <p:bldP spid="152651" grpId="0" animBg="1" autoUpdateAnimBg="0"/>
      <p:bldP spid="152652" grpId="0" animBg="1"/>
      <p:bldP spid="152653" grpId="0" animBg="1" autoUpdateAnimBg="0"/>
      <p:bldP spid="152654" grpId="0" animBg="1"/>
      <p:bldP spid="152656" grpId="0" animBg="1"/>
      <p:bldP spid="152657" grpId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Content Placeholder 8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Connection 3</a:t>
            </a:r>
          </a:p>
          <a:p>
            <a:pPr lvl="1"/>
            <a:r>
              <a:rPr lang="en-US" dirty="0" smtClean="0"/>
              <a:t>Network connection between the messenger and the transaction broker  </a:t>
            </a:r>
          </a:p>
          <a:p>
            <a:pPr lvl="1"/>
            <a:r>
              <a:rPr lang="en-US" dirty="0" smtClean="0"/>
              <a:t>Defined by the hostname and port defined in the 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ubroker.properties</a:t>
            </a:r>
            <a:r>
              <a:rPr lang="en-US" dirty="0" smtClean="0"/>
              <a:t> file</a:t>
            </a:r>
          </a:p>
          <a:p>
            <a:endParaRPr lang="en-US" dirty="0"/>
          </a:p>
        </p:txBody>
      </p:sp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WebSpeed Architecture</a:t>
            </a:r>
          </a:p>
        </p:txBody>
      </p:sp>
      <p:sp>
        <p:nvSpPr>
          <p:cNvPr id="13342" name="Footer Placeholder 84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dirty="0" smtClean="0"/>
              <a:t>ADM_COMP_130</a:t>
            </a:r>
          </a:p>
        </p:txBody>
      </p:sp>
      <p:sp>
        <p:nvSpPr>
          <p:cNvPr id="13316" name="Rectangle 167"/>
          <p:cNvSpPr>
            <a:spLocks noChangeArrowheads="1"/>
          </p:cNvSpPr>
          <p:nvPr/>
        </p:nvSpPr>
        <p:spPr bwMode="auto">
          <a:xfrm>
            <a:off x="2189409" y="3380462"/>
            <a:ext cx="5589588" cy="1843088"/>
          </a:xfrm>
          <a:prstGeom prst="rect">
            <a:avLst/>
          </a:prstGeom>
          <a:solidFill>
            <a:srgbClr val="99CCFF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IE" dirty="0">
              <a:latin typeface="+mj-lt"/>
            </a:endParaRPr>
          </a:p>
        </p:txBody>
      </p:sp>
      <p:sp>
        <p:nvSpPr>
          <p:cNvPr id="13317" name="Rectangle 168"/>
          <p:cNvSpPr>
            <a:spLocks noChangeArrowheads="1"/>
          </p:cNvSpPr>
          <p:nvPr/>
        </p:nvSpPr>
        <p:spPr bwMode="auto">
          <a:xfrm>
            <a:off x="3762622" y="3747175"/>
            <a:ext cx="1344612" cy="1336675"/>
          </a:xfrm>
          <a:prstGeom prst="rect">
            <a:avLst/>
          </a:prstGeom>
          <a:solidFill>
            <a:srgbClr val="E3DFDD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IE" dirty="0">
              <a:latin typeface="+mj-lt"/>
            </a:endParaRPr>
          </a:p>
        </p:txBody>
      </p:sp>
      <p:sp>
        <p:nvSpPr>
          <p:cNvPr id="13318" name="Rectangle 169"/>
          <p:cNvSpPr>
            <a:spLocks noChangeArrowheads="1"/>
          </p:cNvSpPr>
          <p:nvPr/>
        </p:nvSpPr>
        <p:spPr bwMode="auto">
          <a:xfrm>
            <a:off x="5319959" y="3474125"/>
            <a:ext cx="2333625" cy="1563687"/>
          </a:xfrm>
          <a:prstGeom prst="rect">
            <a:avLst/>
          </a:prstGeom>
          <a:solidFill>
            <a:srgbClr val="E7E6E8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 sz="1100" dirty="0">
              <a:latin typeface="+mj-lt"/>
            </a:endParaRPr>
          </a:p>
        </p:txBody>
      </p:sp>
      <p:sp>
        <p:nvSpPr>
          <p:cNvPr id="13319" name="Text Box 170"/>
          <p:cNvSpPr txBox="1">
            <a:spLocks noChangeArrowheads="1"/>
          </p:cNvSpPr>
          <p:nvPr/>
        </p:nvSpPr>
        <p:spPr bwMode="auto">
          <a:xfrm>
            <a:off x="5170734" y="3436025"/>
            <a:ext cx="2579688" cy="2603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1100" b="1" dirty="0">
                <a:latin typeface="+mj-lt"/>
              </a:rPr>
              <a:t>WebSpeed Server Instance</a:t>
            </a:r>
          </a:p>
        </p:txBody>
      </p:sp>
      <p:sp>
        <p:nvSpPr>
          <p:cNvPr id="13320" name="Rectangle 171"/>
          <p:cNvSpPr>
            <a:spLocks noChangeArrowheads="1"/>
          </p:cNvSpPr>
          <p:nvPr/>
        </p:nvSpPr>
        <p:spPr bwMode="auto">
          <a:xfrm>
            <a:off x="6586399" y="3702695"/>
            <a:ext cx="867546" cy="400110"/>
          </a:xfrm>
          <a:prstGeom prst="rect">
            <a:avLst/>
          </a:prstGeom>
          <a:solidFill>
            <a:schemeClr val="tx2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1000" b="1" dirty="0">
                <a:solidFill>
                  <a:schemeClr val="bg1"/>
                </a:solidFill>
                <a:latin typeface="+mj-lt"/>
              </a:rPr>
              <a:t>WebSpeed</a:t>
            </a:r>
            <a:br>
              <a:rPr lang="en-US" sz="1000" b="1" dirty="0">
                <a:solidFill>
                  <a:schemeClr val="bg1"/>
                </a:solidFill>
                <a:latin typeface="+mj-lt"/>
              </a:rPr>
            </a:br>
            <a:r>
              <a:rPr lang="en-US" sz="1000" b="1" dirty="0">
                <a:solidFill>
                  <a:schemeClr val="bg1"/>
                </a:solidFill>
                <a:latin typeface="+mj-lt"/>
              </a:rPr>
              <a:t>Broker</a:t>
            </a:r>
          </a:p>
        </p:txBody>
      </p:sp>
      <p:sp>
        <p:nvSpPr>
          <p:cNvPr id="13321" name="Rectangle 172"/>
          <p:cNvSpPr>
            <a:spLocks noChangeArrowheads="1"/>
          </p:cNvSpPr>
          <p:nvPr/>
        </p:nvSpPr>
        <p:spPr bwMode="auto">
          <a:xfrm>
            <a:off x="2190997" y="3350300"/>
            <a:ext cx="2832100" cy="24365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/>
            <a:r>
              <a:rPr lang="en-US" sz="1000" b="1" i="1" dirty="0" smtClean="0">
                <a:latin typeface="+mj-lt"/>
              </a:rPr>
              <a:t> </a:t>
            </a:r>
            <a:r>
              <a:rPr lang="en-US" sz="1000" b="1" i="1" dirty="0">
                <a:latin typeface="+mj-lt"/>
              </a:rPr>
              <a:t>Login, Browse, and Look-Up Functions</a:t>
            </a:r>
          </a:p>
        </p:txBody>
      </p:sp>
      <p:sp>
        <p:nvSpPr>
          <p:cNvPr id="13322" name="Rectangle 173"/>
          <p:cNvSpPr>
            <a:spLocks noChangeArrowheads="1"/>
          </p:cNvSpPr>
          <p:nvPr/>
        </p:nvSpPr>
        <p:spPr bwMode="auto">
          <a:xfrm>
            <a:off x="441572" y="3350300"/>
            <a:ext cx="1709737" cy="2087562"/>
          </a:xfrm>
          <a:prstGeom prst="rect">
            <a:avLst/>
          </a:prstGeom>
          <a:solidFill>
            <a:srgbClr val="FAF6EB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l" eaLnBrk="0" hangingPunct="0"/>
            <a:endParaRPr lang="en-US" sz="2400" dirty="0">
              <a:latin typeface="+mj-lt"/>
            </a:endParaRPr>
          </a:p>
        </p:txBody>
      </p:sp>
      <p:grpSp>
        <p:nvGrpSpPr>
          <p:cNvPr id="13323" name="Group 174"/>
          <p:cNvGrpSpPr>
            <a:grpSpLocks/>
          </p:cNvGrpSpPr>
          <p:nvPr/>
        </p:nvGrpSpPr>
        <p:grpSpPr bwMode="auto">
          <a:xfrm>
            <a:off x="801934" y="3821787"/>
            <a:ext cx="947738" cy="766763"/>
            <a:chOff x="224" y="1652"/>
            <a:chExt cx="579" cy="439"/>
          </a:xfrm>
        </p:grpSpPr>
        <p:sp>
          <p:nvSpPr>
            <p:cNvPr id="13350" name="Freeform 175"/>
            <p:cNvSpPr>
              <a:spLocks/>
            </p:cNvSpPr>
            <p:nvPr/>
          </p:nvSpPr>
          <p:spPr bwMode="auto">
            <a:xfrm>
              <a:off x="533" y="1891"/>
              <a:ext cx="225" cy="83"/>
            </a:xfrm>
            <a:custGeom>
              <a:avLst/>
              <a:gdLst>
                <a:gd name="T0" fmla="*/ 34 w 225"/>
                <a:gd name="T1" fmla="*/ 0 h 83"/>
                <a:gd name="T2" fmla="*/ 71 w 225"/>
                <a:gd name="T3" fmla="*/ 1 h 83"/>
                <a:gd name="T4" fmla="*/ 108 w 225"/>
                <a:gd name="T5" fmla="*/ 2 h 83"/>
                <a:gd name="T6" fmla="*/ 117 w 225"/>
                <a:gd name="T7" fmla="*/ 3 h 83"/>
                <a:gd name="T8" fmla="*/ 127 w 225"/>
                <a:gd name="T9" fmla="*/ 5 h 83"/>
                <a:gd name="T10" fmla="*/ 148 w 225"/>
                <a:gd name="T11" fmla="*/ 10 h 83"/>
                <a:gd name="T12" fmla="*/ 170 w 225"/>
                <a:gd name="T13" fmla="*/ 16 h 83"/>
                <a:gd name="T14" fmla="*/ 181 w 225"/>
                <a:gd name="T15" fmla="*/ 18 h 83"/>
                <a:gd name="T16" fmla="*/ 190 w 225"/>
                <a:gd name="T17" fmla="*/ 20 h 83"/>
                <a:gd name="T18" fmla="*/ 207 w 225"/>
                <a:gd name="T19" fmla="*/ 27 h 83"/>
                <a:gd name="T20" fmla="*/ 215 w 225"/>
                <a:gd name="T21" fmla="*/ 30 h 83"/>
                <a:gd name="T22" fmla="*/ 222 w 225"/>
                <a:gd name="T23" fmla="*/ 35 h 83"/>
                <a:gd name="T24" fmla="*/ 224 w 225"/>
                <a:gd name="T25" fmla="*/ 41 h 83"/>
                <a:gd name="T26" fmla="*/ 225 w 225"/>
                <a:gd name="T27" fmla="*/ 46 h 83"/>
                <a:gd name="T28" fmla="*/ 225 w 225"/>
                <a:gd name="T29" fmla="*/ 51 h 83"/>
                <a:gd name="T30" fmla="*/ 224 w 225"/>
                <a:gd name="T31" fmla="*/ 56 h 83"/>
                <a:gd name="T32" fmla="*/ 220 w 225"/>
                <a:gd name="T33" fmla="*/ 64 h 83"/>
                <a:gd name="T34" fmla="*/ 213 w 225"/>
                <a:gd name="T35" fmla="*/ 70 h 83"/>
                <a:gd name="T36" fmla="*/ 203 w 225"/>
                <a:gd name="T37" fmla="*/ 75 h 83"/>
                <a:gd name="T38" fmla="*/ 192 w 225"/>
                <a:gd name="T39" fmla="*/ 79 h 83"/>
                <a:gd name="T40" fmla="*/ 180 w 225"/>
                <a:gd name="T41" fmla="*/ 81 h 83"/>
                <a:gd name="T42" fmla="*/ 167 w 225"/>
                <a:gd name="T43" fmla="*/ 83 h 83"/>
                <a:gd name="T44" fmla="*/ 148 w 225"/>
                <a:gd name="T45" fmla="*/ 83 h 83"/>
                <a:gd name="T46" fmla="*/ 130 w 225"/>
                <a:gd name="T47" fmla="*/ 83 h 83"/>
                <a:gd name="T48" fmla="*/ 97 w 225"/>
                <a:gd name="T49" fmla="*/ 83 h 83"/>
                <a:gd name="T50" fmla="*/ 81 w 225"/>
                <a:gd name="T51" fmla="*/ 82 h 83"/>
                <a:gd name="T52" fmla="*/ 65 w 225"/>
                <a:gd name="T53" fmla="*/ 80 h 83"/>
                <a:gd name="T54" fmla="*/ 49 w 225"/>
                <a:gd name="T55" fmla="*/ 78 h 83"/>
                <a:gd name="T56" fmla="*/ 32 w 225"/>
                <a:gd name="T57" fmla="*/ 74 h 83"/>
                <a:gd name="T58" fmla="*/ 24 w 225"/>
                <a:gd name="T59" fmla="*/ 71 h 83"/>
                <a:gd name="T60" fmla="*/ 17 w 225"/>
                <a:gd name="T61" fmla="*/ 65 h 83"/>
                <a:gd name="T62" fmla="*/ 11 w 225"/>
                <a:gd name="T63" fmla="*/ 59 h 83"/>
                <a:gd name="T64" fmla="*/ 7 w 225"/>
                <a:gd name="T65" fmla="*/ 53 h 83"/>
                <a:gd name="T66" fmla="*/ 5 w 225"/>
                <a:gd name="T67" fmla="*/ 48 h 83"/>
                <a:gd name="T68" fmla="*/ 2 w 225"/>
                <a:gd name="T69" fmla="*/ 43 h 83"/>
                <a:gd name="T70" fmla="*/ 1 w 225"/>
                <a:gd name="T71" fmla="*/ 39 h 83"/>
                <a:gd name="T72" fmla="*/ 0 w 225"/>
                <a:gd name="T73" fmla="*/ 38 h 83"/>
                <a:gd name="T74" fmla="*/ 0 w 225"/>
                <a:gd name="T75" fmla="*/ 37 h 83"/>
                <a:gd name="T76" fmla="*/ 3 w 225"/>
                <a:gd name="T77" fmla="*/ 31 h 83"/>
                <a:gd name="T78" fmla="*/ 8 w 225"/>
                <a:gd name="T79" fmla="*/ 25 h 83"/>
                <a:gd name="T80" fmla="*/ 14 w 225"/>
                <a:gd name="T81" fmla="*/ 20 h 83"/>
                <a:gd name="T82" fmla="*/ 21 w 225"/>
                <a:gd name="T83" fmla="*/ 17 h 83"/>
                <a:gd name="T84" fmla="*/ 29 w 225"/>
                <a:gd name="T85" fmla="*/ 9 h 83"/>
                <a:gd name="T86" fmla="*/ 32 w 225"/>
                <a:gd name="T87" fmla="*/ 5 h 83"/>
                <a:gd name="T88" fmla="*/ 34 w 225"/>
                <a:gd name="T89" fmla="*/ 0 h 83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25"/>
                <a:gd name="T136" fmla="*/ 0 h 83"/>
                <a:gd name="T137" fmla="*/ 225 w 225"/>
                <a:gd name="T138" fmla="*/ 83 h 83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25" h="83">
                  <a:moveTo>
                    <a:pt x="34" y="0"/>
                  </a:moveTo>
                  <a:lnTo>
                    <a:pt x="71" y="1"/>
                  </a:lnTo>
                  <a:lnTo>
                    <a:pt x="108" y="2"/>
                  </a:lnTo>
                  <a:lnTo>
                    <a:pt x="117" y="3"/>
                  </a:lnTo>
                  <a:lnTo>
                    <a:pt x="127" y="5"/>
                  </a:lnTo>
                  <a:lnTo>
                    <a:pt x="148" y="10"/>
                  </a:lnTo>
                  <a:lnTo>
                    <a:pt x="170" y="16"/>
                  </a:lnTo>
                  <a:lnTo>
                    <a:pt x="181" y="18"/>
                  </a:lnTo>
                  <a:lnTo>
                    <a:pt x="190" y="20"/>
                  </a:lnTo>
                  <a:lnTo>
                    <a:pt x="207" y="27"/>
                  </a:lnTo>
                  <a:lnTo>
                    <a:pt x="215" y="30"/>
                  </a:lnTo>
                  <a:lnTo>
                    <a:pt x="222" y="35"/>
                  </a:lnTo>
                  <a:lnTo>
                    <a:pt x="224" y="41"/>
                  </a:lnTo>
                  <a:lnTo>
                    <a:pt x="225" y="46"/>
                  </a:lnTo>
                  <a:lnTo>
                    <a:pt x="225" y="51"/>
                  </a:lnTo>
                  <a:lnTo>
                    <a:pt x="224" y="56"/>
                  </a:lnTo>
                  <a:lnTo>
                    <a:pt x="220" y="64"/>
                  </a:lnTo>
                  <a:lnTo>
                    <a:pt x="213" y="70"/>
                  </a:lnTo>
                  <a:lnTo>
                    <a:pt x="203" y="75"/>
                  </a:lnTo>
                  <a:lnTo>
                    <a:pt x="192" y="79"/>
                  </a:lnTo>
                  <a:lnTo>
                    <a:pt x="180" y="81"/>
                  </a:lnTo>
                  <a:lnTo>
                    <a:pt x="167" y="83"/>
                  </a:lnTo>
                  <a:lnTo>
                    <a:pt x="148" y="83"/>
                  </a:lnTo>
                  <a:lnTo>
                    <a:pt x="130" y="83"/>
                  </a:lnTo>
                  <a:lnTo>
                    <a:pt x="97" y="83"/>
                  </a:lnTo>
                  <a:lnTo>
                    <a:pt x="81" y="82"/>
                  </a:lnTo>
                  <a:lnTo>
                    <a:pt x="65" y="80"/>
                  </a:lnTo>
                  <a:lnTo>
                    <a:pt x="49" y="78"/>
                  </a:lnTo>
                  <a:lnTo>
                    <a:pt x="32" y="74"/>
                  </a:lnTo>
                  <a:lnTo>
                    <a:pt x="24" y="71"/>
                  </a:lnTo>
                  <a:lnTo>
                    <a:pt x="17" y="65"/>
                  </a:lnTo>
                  <a:lnTo>
                    <a:pt x="11" y="59"/>
                  </a:lnTo>
                  <a:lnTo>
                    <a:pt x="7" y="53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1" y="39"/>
                  </a:lnTo>
                  <a:lnTo>
                    <a:pt x="0" y="38"/>
                  </a:lnTo>
                  <a:lnTo>
                    <a:pt x="0" y="37"/>
                  </a:lnTo>
                  <a:lnTo>
                    <a:pt x="3" y="31"/>
                  </a:lnTo>
                  <a:lnTo>
                    <a:pt x="8" y="25"/>
                  </a:lnTo>
                  <a:lnTo>
                    <a:pt x="14" y="20"/>
                  </a:lnTo>
                  <a:lnTo>
                    <a:pt x="21" y="17"/>
                  </a:lnTo>
                  <a:lnTo>
                    <a:pt x="29" y="9"/>
                  </a:lnTo>
                  <a:lnTo>
                    <a:pt x="32" y="5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IE" dirty="0">
                <a:latin typeface="+mj-lt"/>
              </a:endParaRPr>
            </a:p>
          </p:txBody>
        </p:sp>
        <p:sp>
          <p:nvSpPr>
            <p:cNvPr id="13351" name="Freeform 176"/>
            <p:cNvSpPr>
              <a:spLocks/>
            </p:cNvSpPr>
            <p:nvPr/>
          </p:nvSpPr>
          <p:spPr bwMode="auto">
            <a:xfrm>
              <a:off x="526" y="1948"/>
              <a:ext cx="217" cy="46"/>
            </a:xfrm>
            <a:custGeom>
              <a:avLst/>
              <a:gdLst>
                <a:gd name="T0" fmla="*/ 54 w 217"/>
                <a:gd name="T1" fmla="*/ 0 h 46"/>
                <a:gd name="T2" fmla="*/ 0 w 217"/>
                <a:gd name="T3" fmla="*/ 46 h 46"/>
                <a:gd name="T4" fmla="*/ 163 w 217"/>
                <a:gd name="T5" fmla="*/ 46 h 46"/>
                <a:gd name="T6" fmla="*/ 217 w 217"/>
                <a:gd name="T7" fmla="*/ 0 h 46"/>
                <a:gd name="T8" fmla="*/ 54 w 217"/>
                <a:gd name="T9" fmla="*/ 0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7"/>
                <a:gd name="T16" fmla="*/ 0 h 46"/>
                <a:gd name="T17" fmla="*/ 217 w 217"/>
                <a:gd name="T18" fmla="*/ 46 h 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7" h="46">
                  <a:moveTo>
                    <a:pt x="54" y="0"/>
                  </a:moveTo>
                  <a:lnTo>
                    <a:pt x="0" y="46"/>
                  </a:lnTo>
                  <a:lnTo>
                    <a:pt x="163" y="46"/>
                  </a:lnTo>
                  <a:lnTo>
                    <a:pt x="217" y="0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IE" dirty="0">
                <a:latin typeface="+mj-lt"/>
              </a:endParaRPr>
            </a:p>
          </p:txBody>
        </p:sp>
        <p:sp>
          <p:nvSpPr>
            <p:cNvPr id="13352" name="Freeform 177"/>
            <p:cNvSpPr>
              <a:spLocks/>
            </p:cNvSpPr>
            <p:nvPr/>
          </p:nvSpPr>
          <p:spPr bwMode="auto">
            <a:xfrm>
              <a:off x="698" y="2010"/>
              <a:ext cx="105" cy="72"/>
            </a:xfrm>
            <a:custGeom>
              <a:avLst/>
              <a:gdLst>
                <a:gd name="T0" fmla="*/ 62 w 105"/>
                <a:gd name="T1" fmla="*/ 72 h 72"/>
                <a:gd name="T2" fmla="*/ 94 w 105"/>
                <a:gd name="T3" fmla="*/ 72 h 72"/>
                <a:gd name="T4" fmla="*/ 105 w 105"/>
                <a:gd name="T5" fmla="*/ 0 h 72"/>
                <a:gd name="T6" fmla="*/ 0 w 105"/>
                <a:gd name="T7" fmla="*/ 2 h 72"/>
                <a:gd name="T8" fmla="*/ 62 w 105"/>
                <a:gd name="T9" fmla="*/ 72 h 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72"/>
                <a:gd name="T17" fmla="*/ 105 w 105"/>
                <a:gd name="T18" fmla="*/ 72 h 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72">
                  <a:moveTo>
                    <a:pt x="62" y="72"/>
                  </a:moveTo>
                  <a:lnTo>
                    <a:pt x="94" y="72"/>
                  </a:lnTo>
                  <a:lnTo>
                    <a:pt x="105" y="0"/>
                  </a:lnTo>
                  <a:lnTo>
                    <a:pt x="0" y="2"/>
                  </a:lnTo>
                  <a:lnTo>
                    <a:pt x="62" y="72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IE" dirty="0">
                <a:latin typeface="+mj-lt"/>
              </a:endParaRPr>
            </a:p>
          </p:txBody>
        </p:sp>
        <p:grpSp>
          <p:nvGrpSpPr>
            <p:cNvPr id="13353" name="Group 178"/>
            <p:cNvGrpSpPr>
              <a:grpSpLocks/>
            </p:cNvGrpSpPr>
            <p:nvPr/>
          </p:nvGrpSpPr>
          <p:grpSpPr bwMode="auto">
            <a:xfrm>
              <a:off x="224" y="1652"/>
              <a:ext cx="556" cy="439"/>
              <a:chOff x="224" y="1652"/>
              <a:chExt cx="556" cy="439"/>
            </a:xfrm>
          </p:grpSpPr>
          <p:sp>
            <p:nvSpPr>
              <p:cNvPr id="13354" name="Rectangle 179"/>
              <p:cNvSpPr>
                <a:spLocks noChangeArrowheads="1"/>
              </p:cNvSpPr>
              <p:nvPr/>
            </p:nvSpPr>
            <p:spPr bwMode="auto">
              <a:xfrm>
                <a:off x="333" y="1931"/>
                <a:ext cx="351" cy="63"/>
              </a:xfrm>
              <a:prstGeom prst="rect">
                <a:avLst/>
              </a:prstGeom>
              <a:solidFill>
                <a:srgbClr val="B2B2B2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3355" name="Freeform 180"/>
              <p:cNvSpPr>
                <a:spLocks/>
              </p:cNvSpPr>
              <p:nvPr/>
            </p:nvSpPr>
            <p:spPr bwMode="auto">
              <a:xfrm>
                <a:off x="332" y="1899"/>
                <a:ext cx="352" cy="34"/>
              </a:xfrm>
              <a:custGeom>
                <a:avLst/>
                <a:gdLst>
                  <a:gd name="T0" fmla="*/ 0 w 352"/>
                  <a:gd name="T1" fmla="*/ 34 h 34"/>
                  <a:gd name="T2" fmla="*/ 352 w 352"/>
                  <a:gd name="T3" fmla="*/ 34 h 34"/>
                  <a:gd name="T4" fmla="*/ 319 w 352"/>
                  <a:gd name="T5" fmla="*/ 0 h 34"/>
                  <a:gd name="T6" fmla="*/ 37 w 352"/>
                  <a:gd name="T7" fmla="*/ 0 h 34"/>
                  <a:gd name="T8" fmla="*/ 0 w 352"/>
                  <a:gd name="T9" fmla="*/ 34 h 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2"/>
                  <a:gd name="T16" fmla="*/ 0 h 34"/>
                  <a:gd name="T17" fmla="*/ 352 w 352"/>
                  <a:gd name="T18" fmla="*/ 34 h 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2" h="34">
                    <a:moveTo>
                      <a:pt x="0" y="34"/>
                    </a:moveTo>
                    <a:lnTo>
                      <a:pt x="352" y="34"/>
                    </a:lnTo>
                    <a:lnTo>
                      <a:pt x="319" y="0"/>
                    </a:lnTo>
                    <a:lnTo>
                      <a:pt x="37" y="0"/>
                    </a:lnTo>
                    <a:lnTo>
                      <a:pt x="0" y="34"/>
                    </a:lnTo>
                    <a:close/>
                  </a:path>
                </a:pathLst>
              </a:custGeom>
              <a:solidFill>
                <a:srgbClr val="B2B2B2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3356" name="Rectangle 181"/>
              <p:cNvSpPr>
                <a:spLocks noChangeArrowheads="1"/>
              </p:cNvSpPr>
              <p:nvPr/>
            </p:nvSpPr>
            <p:spPr bwMode="auto">
              <a:xfrm>
                <a:off x="447" y="1951"/>
                <a:ext cx="37" cy="22"/>
              </a:xfrm>
              <a:prstGeom prst="rect">
                <a:avLst/>
              </a:prstGeom>
              <a:solidFill>
                <a:srgbClr val="80808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3357" name="Rectangle 182"/>
              <p:cNvSpPr>
                <a:spLocks noChangeArrowheads="1"/>
              </p:cNvSpPr>
              <p:nvPr/>
            </p:nvSpPr>
            <p:spPr bwMode="auto">
              <a:xfrm>
                <a:off x="447" y="1959"/>
                <a:ext cx="37" cy="13"/>
              </a:xfrm>
              <a:prstGeom prst="rect">
                <a:avLst/>
              </a:prstGeom>
              <a:solidFill>
                <a:srgbClr val="80808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3358" name="Rectangle 183"/>
              <p:cNvSpPr>
                <a:spLocks noChangeArrowheads="1"/>
              </p:cNvSpPr>
              <p:nvPr/>
            </p:nvSpPr>
            <p:spPr bwMode="auto">
              <a:xfrm>
                <a:off x="420" y="1959"/>
                <a:ext cx="92" cy="8"/>
              </a:xfrm>
              <a:prstGeom prst="rect">
                <a:avLst/>
              </a:prstGeom>
              <a:solidFill>
                <a:srgbClr val="80808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3359" name="Rectangle 184"/>
              <p:cNvSpPr>
                <a:spLocks noChangeArrowheads="1"/>
              </p:cNvSpPr>
              <p:nvPr/>
            </p:nvSpPr>
            <p:spPr bwMode="auto">
              <a:xfrm>
                <a:off x="417" y="1951"/>
                <a:ext cx="10" cy="4"/>
              </a:xfrm>
              <a:prstGeom prst="rect">
                <a:avLst/>
              </a:prstGeom>
              <a:solidFill>
                <a:srgbClr val="00800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3360" name="Rectangle 185"/>
              <p:cNvSpPr>
                <a:spLocks noChangeArrowheads="1"/>
              </p:cNvSpPr>
              <p:nvPr/>
            </p:nvSpPr>
            <p:spPr bwMode="auto">
              <a:xfrm>
                <a:off x="225" y="2074"/>
                <a:ext cx="555" cy="17"/>
              </a:xfrm>
              <a:prstGeom prst="rect">
                <a:avLst/>
              </a:prstGeom>
              <a:solidFill>
                <a:srgbClr val="B2B2B2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3361" name="Freeform 186"/>
              <p:cNvSpPr>
                <a:spLocks/>
              </p:cNvSpPr>
              <p:nvPr/>
            </p:nvSpPr>
            <p:spPr bwMode="auto">
              <a:xfrm>
                <a:off x="224" y="2010"/>
                <a:ext cx="555" cy="65"/>
              </a:xfrm>
              <a:custGeom>
                <a:avLst/>
                <a:gdLst>
                  <a:gd name="T0" fmla="*/ 0 w 555"/>
                  <a:gd name="T1" fmla="*/ 65 h 65"/>
                  <a:gd name="T2" fmla="*/ 555 w 555"/>
                  <a:gd name="T3" fmla="*/ 65 h 65"/>
                  <a:gd name="T4" fmla="*/ 523 w 555"/>
                  <a:gd name="T5" fmla="*/ 0 h 65"/>
                  <a:gd name="T6" fmla="*/ 40 w 555"/>
                  <a:gd name="T7" fmla="*/ 0 h 65"/>
                  <a:gd name="T8" fmla="*/ 0 w 555"/>
                  <a:gd name="T9" fmla="*/ 65 h 6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55"/>
                  <a:gd name="T16" fmla="*/ 0 h 65"/>
                  <a:gd name="T17" fmla="*/ 555 w 555"/>
                  <a:gd name="T18" fmla="*/ 65 h 6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55" h="65">
                    <a:moveTo>
                      <a:pt x="0" y="65"/>
                    </a:moveTo>
                    <a:lnTo>
                      <a:pt x="555" y="65"/>
                    </a:lnTo>
                    <a:lnTo>
                      <a:pt x="523" y="0"/>
                    </a:lnTo>
                    <a:lnTo>
                      <a:pt x="40" y="0"/>
                    </a:lnTo>
                    <a:lnTo>
                      <a:pt x="0" y="65"/>
                    </a:lnTo>
                    <a:close/>
                  </a:path>
                </a:pathLst>
              </a:custGeom>
              <a:solidFill>
                <a:srgbClr val="B2B2B2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3362" name="Freeform 187"/>
              <p:cNvSpPr>
                <a:spLocks/>
              </p:cNvSpPr>
              <p:nvPr/>
            </p:nvSpPr>
            <p:spPr bwMode="auto">
              <a:xfrm>
                <a:off x="241" y="2017"/>
                <a:ext cx="519" cy="50"/>
              </a:xfrm>
              <a:custGeom>
                <a:avLst/>
                <a:gdLst>
                  <a:gd name="T0" fmla="*/ 30 w 519"/>
                  <a:gd name="T1" fmla="*/ 0 h 50"/>
                  <a:gd name="T2" fmla="*/ 0 w 519"/>
                  <a:gd name="T3" fmla="*/ 50 h 50"/>
                  <a:gd name="T4" fmla="*/ 519 w 519"/>
                  <a:gd name="T5" fmla="*/ 50 h 50"/>
                  <a:gd name="T6" fmla="*/ 495 w 519"/>
                  <a:gd name="T7" fmla="*/ 0 h 5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19"/>
                  <a:gd name="T13" fmla="*/ 0 h 50"/>
                  <a:gd name="T14" fmla="*/ 519 w 519"/>
                  <a:gd name="T15" fmla="*/ 50 h 5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19" h="50">
                    <a:moveTo>
                      <a:pt x="30" y="0"/>
                    </a:moveTo>
                    <a:lnTo>
                      <a:pt x="0" y="50"/>
                    </a:lnTo>
                    <a:lnTo>
                      <a:pt x="519" y="50"/>
                    </a:lnTo>
                    <a:lnTo>
                      <a:pt x="495" y="0"/>
                    </a:lnTo>
                  </a:path>
                </a:pathLst>
              </a:cu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3363" name="Freeform 188"/>
              <p:cNvSpPr>
                <a:spLocks/>
              </p:cNvSpPr>
              <p:nvPr/>
            </p:nvSpPr>
            <p:spPr bwMode="auto">
              <a:xfrm>
                <a:off x="286" y="2016"/>
                <a:ext cx="17" cy="9"/>
              </a:xfrm>
              <a:custGeom>
                <a:avLst/>
                <a:gdLst>
                  <a:gd name="T0" fmla="*/ 5 w 17"/>
                  <a:gd name="T1" fmla="*/ 0 h 9"/>
                  <a:gd name="T2" fmla="*/ 17 w 17"/>
                  <a:gd name="T3" fmla="*/ 0 h 9"/>
                  <a:gd name="T4" fmla="*/ 13 w 17"/>
                  <a:gd name="T5" fmla="*/ 9 h 9"/>
                  <a:gd name="T6" fmla="*/ 0 w 17"/>
                  <a:gd name="T7" fmla="*/ 9 h 9"/>
                  <a:gd name="T8" fmla="*/ 5 w 17"/>
                  <a:gd name="T9" fmla="*/ 0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"/>
                  <a:gd name="T16" fmla="*/ 0 h 9"/>
                  <a:gd name="T17" fmla="*/ 17 w 17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" h="9">
                    <a:moveTo>
                      <a:pt x="5" y="0"/>
                    </a:moveTo>
                    <a:lnTo>
                      <a:pt x="17" y="0"/>
                    </a:lnTo>
                    <a:lnTo>
                      <a:pt x="13" y="9"/>
                    </a:lnTo>
                    <a:lnTo>
                      <a:pt x="0" y="9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80808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3364" name="Freeform 189"/>
              <p:cNvSpPr>
                <a:spLocks/>
              </p:cNvSpPr>
              <p:nvPr/>
            </p:nvSpPr>
            <p:spPr bwMode="auto">
              <a:xfrm>
                <a:off x="328" y="2016"/>
                <a:ext cx="69" cy="8"/>
              </a:xfrm>
              <a:custGeom>
                <a:avLst/>
                <a:gdLst>
                  <a:gd name="T0" fmla="*/ 3 w 69"/>
                  <a:gd name="T1" fmla="*/ 0 h 8"/>
                  <a:gd name="T2" fmla="*/ 69 w 69"/>
                  <a:gd name="T3" fmla="*/ 0 h 8"/>
                  <a:gd name="T4" fmla="*/ 67 w 69"/>
                  <a:gd name="T5" fmla="*/ 8 h 8"/>
                  <a:gd name="T6" fmla="*/ 0 w 69"/>
                  <a:gd name="T7" fmla="*/ 8 h 8"/>
                  <a:gd name="T8" fmla="*/ 3 w 69"/>
                  <a:gd name="T9" fmla="*/ 0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9"/>
                  <a:gd name="T16" fmla="*/ 0 h 8"/>
                  <a:gd name="T17" fmla="*/ 69 w 69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9" h="8">
                    <a:moveTo>
                      <a:pt x="3" y="0"/>
                    </a:moveTo>
                    <a:lnTo>
                      <a:pt x="69" y="0"/>
                    </a:lnTo>
                    <a:lnTo>
                      <a:pt x="67" y="8"/>
                    </a:lnTo>
                    <a:lnTo>
                      <a:pt x="0" y="8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80808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3365" name="Freeform 190"/>
              <p:cNvSpPr>
                <a:spLocks/>
              </p:cNvSpPr>
              <p:nvPr/>
            </p:nvSpPr>
            <p:spPr bwMode="auto">
              <a:xfrm>
                <a:off x="417" y="2016"/>
                <a:ext cx="65" cy="9"/>
              </a:xfrm>
              <a:custGeom>
                <a:avLst/>
                <a:gdLst>
                  <a:gd name="T0" fmla="*/ 2 w 65"/>
                  <a:gd name="T1" fmla="*/ 0 h 9"/>
                  <a:gd name="T2" fmla="*/ 65 w 65"/>
                  <a:gd name="T3" fmla="*/ 0 h 9"/>
                  <a:gd name="T4" fmla="*/ 65 w 65"/>
                  <a:gd name="T5" fmla="*/ 9 h 9"/>
                  <a:gd name="T6" fmla="*/ 0 w 65"/>
                  <a:gd name="T7" fmla="*/ 9 h 9"/>
                  <a:gd name="T8" fmla="*/ 2 w 65"/>
                  <a:gd name="T9" fmla="*/ 0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5"/>
                  <a:gd name="T16" fmla="*/ 0 h 9"/>
                  <a:gd name="T17" fmla="*/ 65 w 65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5" h="9">
                    <a:moveTo>
                      <a:pt x="2" y="0"/>
                    </a:moveTo>
                    <a:lnTo>
                      <a:pt x="65" y="0"/>
                    </a:lnTo>
                    <a:lnTo>
                      <a:pt x="65" y="9"/>
                    </a:lnTo>
                    <a:lnTo>
                      <a:pt x="0" y="9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80808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3366" name="Rectangle 191"/>
              <p:cNvSpPr>
                <a:spLocks noChangeArrowheads="1"/>
              </p:cNvSpPr>
              <p:nvPr/>
            </p:nvSpPr>
            <p:spPr bwMode="auto">
              <a:xfrm>
                <a:off x="495" y="2016"/>
                <a:ext cx="67" cy="9"/>
              </a:xfrm>
              <a:prstGeom prst="rect">
                <a:avLst/>
              </a:prstGeom>
              <a:solidFill>
                <a:srgbClr val="80808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3367" name="Freeform 192"/>
              <p:cNvSpPr>
                <a:spLocks/>
              </p:cNvSpPr>
              <p:nvPr/>
            </p:nvSpPr>
            <p:spPr bwMode="auto">
              <a:xfrm>
                <a:off x="576" y="2016"/>
                <a:ext cx="59" cy="10"/>
              </a:xfrm>
              <a:custGeom>
                <a:avLst/>
                <a:gdLst>
                  <a:gd name="T0" fmla="*/ 0 w 59"/>
                  <a:gd name="T1" fmla="*/ 0 h 10"/>
                  <a:gd name="T2" fmla="*/ 57 w 59"/>
                  <a:gd name="T3" fmla="*/ 0 h 10"/>
                  <a:gd name="T4" fmla="*/ 59 w 59"/>
                  <a:gd name="T5" fmla="*/ 10 h 10"/>
                  <a:gd name="T6" fmla="*/ 0 w 59"/>
                  <a:gd name="T7" fmla="*/ 10 h 10"/>
                  <a:gd name="T8" fmla="*/ 0 w 59"/>
                  <a:gd name="T9" fmla="*/ 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9"/>
                  <a:gd name="T16" fmla="*/ 0 h 10"/>
                  <a:gd name="T17" fmla="*/ 59 w 59"/>
                  <a:gd name="T18" fmla="*/ 10 h 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9" h="10">
                    <a:moveTo>
                      <a:pt x="0" y="0"/>
                    </a:moveTo>
                    <a:lnTo>
                      <a:pt x="57" y="0"/>
                    </a:lnTo>
                    <a:lnTo>
                      <a:pt x="59" y="10"/>
                    </a:lnTo>
                    <a:lnTo>
                      <a:pt x="0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0808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3368" name="Freeform 193"/>
              <p:cNvSpPr>
                <a:spLocks/>
              </p:cNvSpPr>
              <p:nvPr/>
            </p:nvSpPr>
            <p:spPr bwMode="auto">
              <a:xfrm>
                <a:off x="650" y="2021"/>
                <a:ext cx="72" cy="9"/>
              </a:xfrm>
              <a:custGeom>
                <a:avLst/>
                <a:gdLst>
                  <a:gd name="T0" fmla="*/ 0 w 72"/>
                  <a:gd name="T1" fmla="*/ 0 h 9"/>
                  <a:gd name="T2" fmla="*/ 66 w 72"/>
                  <a:gd name="T3" fmla="*/ 0 h 9"/>
                  <a:gd name="T4" fmla="*/ 72 w 72"/>
                  <a:gd name="T5" fmla="*/ 9 h 9"/>
                  <a:gd name="T6" fmla="*/ 3 w 72"/>
                  <a:gd name="T7" fmla="*/ 9 h 9"/>
                  <a:gd name="T8" fmla="*/ 0 w 72"/>
                  <a:gd name="T9" fmla="*/ 0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2"/>
                  <a:gd name="T16" fmla="*/ 0 h 9"/>
                  <a:gd name="T17" fmla="*/ 72 w 72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2" h="9">
                    <a:moveTo>
                      <a:pt x="0" y="0"/>
                    </a:moveTo>
                    <a:lnTo>
                      <a:pt x="66" y="0"/>
                    </a:lnTo>
                    <a:lnTo>
                      <a:pt x="72" y="9"/>
                    </a:lnTo>
                    <a:lnTo>
                      <a:pt x="3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0808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3369" name="Line 194"/>
              <p:cNvSpPr>
                <a:spLocks noChangeShapeType="1"/>
              </p:cNvSpPr>
              <p:nvPr/>
            </p:nvSpPr>
            <p:spPr bwMode="auto">
              <a:xfrm>
                <a:off x="308" y="2034"/>
                <a:ext cx="216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3370" name="Line 195"/>
              <p:cNvSpPr>
                <a:spLocks noChangeShapeType="1"/>
              </p:cNvSpPr>
              <p:nvPr/>
            </p:nvSpPr>
            <p:spPr bwMode="auto">
              <a:xfrm>
                <a:off x="317" y="2042"/>
                <a:ext cx="218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3371" name="Line 196"/>
              <p:cNvSpPr>
                <a:spLocks noChangeShapeType="1"/>
              </p:cNvSpPr>
              <p:nvPr/>
            </p:nvSpPr>
            <p:spPr bwMode="auto">
              <a:xfrm>
                <a:off x="320" y="2049"/>
                <a:ext cx="190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3372" name="Line 197"/>
              <p:cNvSpPr>
                <a:spLocks noChangeShapeType="1"/>
              </p:cNvSpPr>
              <p:nvPr/>
            </p:nvSpPr>
            <p:spPr bwMode="auto">
              <a:xfrm>
                <a:off x="324" y="2057"/>
                <a:ext cx="25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3373" name="Line 198"/>
              <p:cNvSpPr>
                <a:spLocks noChangeShapeType="1"/>
              </p:cNvSpPr>
              <p:nvPr/>
            </p:nvSpPr>
            <p:spPr bwMode="auto">
              <a:xfrm>
                <a:off x="278" y="2037"/>
                <a:ext cx="22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3374" name="Line 199"/>
              <p:cNvSpPr>
                <a:spLocks noChangeShapeType="1"/>
              </p:cNvSpPr>
              <p:nvPr/>
            </p:nvSpPr>
            <p:spPr bwMode="auto">
              <a:xfrm>
                <a:off x="274" y="2045"/>
                <a:ext cx="21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3375" name="Line 200"/>
              <p:cNvSpPr>
                <a:spLocks noChangeShapeType="1"/>
              </p:cNvSpPr>
              <p:nvPr/>
            </p:nvSpPr>
            <p:spPr bwMode="auto">
              <a:xfrm>
                <a:off x="268" y="2052"/>
                <a:ext cx="39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3376" name="Line 201"/>
              <p:cNvSpPr>
                <a:spLocks noChangeShapeType="1"/>
              </p:cNvSpPr>
              <p:nvPr/>
            </p:nvSpPr>
            <p:spPr bwMode="auto">
              <a:xfrm>
                <a:off x="357" y="2057"/>
                <a:ext cx="129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3377" name="Line 202"/>
              <p:cNvSpPr>
                <a:spLocks noChangeShapeType="1"/>
              </p:cNvSpPr>
              <p:nvPr/>
            </p:nvSpPr>
            <p:spPr bwMode="auto">
              <a:xfrm>
                <a:off x="534" y="2032"/>
                <a:ext cx="29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3378" name="Line 203"/>
              <p:cNvSpPr>
                <a:spLocks noChangeShapeType="1"/>
              </p:cNvSpPr>
              <p:nvPr/>
            </p:nvSpPr>
            <p:spPr bwMode="auto">
              <a:xfrm>
                <a:off x="541" y="2042"/>
                <a:ext cx="24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3379" name="Line 204"/>
              <p:cNvSpPr>
                <a:spLocks noChangeShapeType="1"/>
              </p:cNvSpPr>
              <p:nvPr/>
            </p:nvSpPr>
            <p:spPr bwMode="auto">
              <a:xfrm>
                <a:off x="525" y="2049"/>
                <a:ext cx="40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3380" name="Line 205"/>
              <p:cNvSpPr>
                <a:spLocks noChangeShapeType="1"/>
              </p:cNvSpPr>
              <p:nvPr/>
            </p:nvSpPr>
            <p:spPr bwMode="auto">
              <a:xfrm>
                <a:off x="492" y="2057"/>
                <a:ext cx="20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3381" name="Line 206"/>
              <p:cNvSpPr>
                <a:spLocks noChangeShapeType="1"/>
              </p:cNvSpPr>
              <p:nvPr/>
            </p:nvSpPr>
            <p:spPr bwMode="auto">
              <a:xfrm>
                <a:off x="518" y="2057"/>
                <a:ext cx="45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3382" name="Line 207"/>
              <p:cNvSpPr>
                <a:spLocks noChangeShapeType="1"/>
              </p:cNvSpPr>
              <p:nvPr/>
            </p:nvSpPr>
            <p:spPr bwMode="auto">
              <a:xfrm>
                <a:off x="576" y="2037"/>
                <a:ext cx="60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3383" name="Line 208"/>
              <p:cNvSpPr>
                <a:spLocks noChangeShapeType="1"/>
              </p:cNvSpPr>
              <p:nvPr/>
            </p:nvSpPr>
            <p:spPr bwMode="auto">
              <a:xfrm>
                <a:off x="584" y="2047"/>
                <a:ext cx="54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3384" name="Line 209"/>
              <p:cNvSpPr>
                <a:spLocks noChangeShapeType="1"/>
              </p:cNvSpPr>
              <p:nvPr/>
            </p:nvSpPr>
            <p:spPr bwMode="auto">
              <a:xfrm>
                <a:off x="585" y="2058"/>
                <a:ext cx="55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3385" name="Line 210"/>
              <p:cNvSpPr>
                <a:spLocks noChangeShapeType="1"/>
              </p:cNvSpPr>
              <p:nvPr/>
            </p:nvSpPr>
            <p:spPr bwMode="auto">
              <a:xfrm>
                <a:off x="657" y="2037"/>
                <a:ext cx="58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3386" name="Line 211"/>
              <p:cNvSpPr>
                <a:spLocks noChangeShapeType="1"/>
              </p:cNvSpPr>
              <p:nvPr/>
            </p:nvSpPr>
            <p:spPr bwMode="auto">
              <a:xfrm>
                <a:off x="651" y="2045"/>
                <a:ext cx="48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3387" name="Line 212"/>
              <p:cNvSpPr>
                <a:spLocks noChangeShapeType="1"/>
              </p:cNvSpPr>
              <p:nvPr/>
            </p:nvSpPr>
            <p:spPr bwMode="auto">
              <a:xfrm>
                <a:off x="657" y="2052"/>
                <a:ext cx="44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3388" name="Line 213"/>
              <p:cNvSpPr>
                <a:spLocks noChangeShapeType="1"/>
              </p:cNvSpPr>
              <p:nvPr/>
            </p:nvSpPr>
            <p:spPr bwMode="auto">
              <a:xfrm>
                <a:off x="655" y="2059"/>
                <a:ext cx="54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3389" name="Line 214"/>
              <p:cNvSpPr>
                <a:spLocks noChangeShapeType="1"/>
              </p:cNvSpPr>
              <p:nvPr/>
            </p:nvSpPr>
            <p:spPr bwMode="auto">
              <a:xfrm>
                <a:off x="708" y="2046"/>
                <a:ext cx="16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3390" name="Line 215"/>
              <p:cNvSpPr>
                <a:spLocks noChangeShapeType="1"/>
              </p:cNvSpPr>
              <p:nvPr/>
            </p:nvSpPr>
            <p:spPr bwMode="auto">
              <a:xfrm>
                <a:off x="713" y="2055"/>
                <a:ext cx="15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3391" name="Freeform 216"/>
              <p:cNvSpPr>
                <a:spLocks/>
              </p:cNvSpPr>
              <p:nvPr/>
            </p:nvSpPr>
            <p:spPr bwMode="auto">
              <a:xfrm>
                <a:off x="388" y="1889"/>
                <a:ext cx="240" cy="18"/>
              </a:xfrm>
              <a:custGeom>
                <a:avLst/>
                <a:gdLst>
                  <a:gd name="T0" fmla="*/ 0 w 240"/>
                  <a:gd name="T1" fmla="*/ 18 h 18"/>
                  <a:gd name="T2" fmla="*/ 240 w 240"/>
                  <a:gd name="T3" fmla="*/ 18 h 18"/>
                  <a:gd name="T4" fmla="*/ 226 w 240"/>
                  <a:gd name="T5" fmla="*/ 0 h 18"/>
                  <a:gd name="T6" fmla="*/ 14 w 240"/>
                  <a:gd name="T7" fmla="*/ 0 h 18"/>
                  <a:gd name="T8" fmla="*/ 0 w 240"/>
                  <a:gd name="T9" fmla="*/ 18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0"/>
                  <a:gd name="T16" fmla="*/ 0 h 18"/>
                  <a:gd name="T17" fmla="*/ 240 w 240"/>
                  <a:gd name="T18" fmla="*/ 18 h 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0" h="18">
                    <a:moveTo>
                      <a:pt x="0" y="18"/>
                    </a:moveTo>
                    <a:lnTo>
                      <a:pt x="240" y="18"/>
                    </a:lnTo>
                    <a:lnTo>
                      <a:pt x="226" y="0"/>
                    </a:lnTo>
                    <a:lnTo>
                      <a:pt x="14" y="0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B2B2B2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3392" name="Rectangle 217"/>
              <p:cNvSpPr>
                <a:spLocks noChangeArrowheads="1"/>
              </p:cNvSpPr>
              <p:nvPr/>
            </p:nvSpPr>
            <p:spPr bwMode="auto">
              <a:xfrm>
                <a:off x="388" y="1907"/>
                <a:ext cx="241" cy="18"/>
              </a:xfrm>
              <a:prstGeom prst="rect">
                <a:avLst/>
              </a:prstGeom>
              <a:solidFill>
                <a:srgbClr val="B2B2B2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3393" name="Freeform 218"/>
              <p:cNvSpPr>
                <a:spLocks/>
              </p:cNvSpPr>
              <p:nvPr/>
            </p:nvSpPr>
            <p:spPr bwMode="auto">
              <a:xfrm>
                <a:off x="443" y="1873"/>
                <a:ext cx="129" cy="34"/>
              </a:xfrm>
              <a:custGeom>
                <a:avLst/>
                <a:gdLst>
                  <a:gd name="T0" fmla="*/ 0 w 129"/>
                  <a:gd name="T1" fmla="*/ 19 h 34"/>
                  <a:gd name="T2" fmla="*/ 0 w 129"/>
                  <a:gd name="T3" fmla="*/ 0 h 34"/>
                  <a:gd name="T4" fmla="*/ 129 w 129"/>
                  <a:gd name="T5" fmla="*/ 0 h 34"/>
                  <a:gd name="T6" fmla="*/ 129 w 129"/>
                  <a:gd name="T7" fmla="*/ 20 h 34"/>
                  <a:gd name="T8" fmla="*/ 128 w 129"/>
                  <a:gd name="T9" fmla="*/ 21 h 34"/>
                  <a:gd name="T10" fmla="*/ 127 w 129"/>
                  <a:gd name="T11" fmla="*/ 23 h 34"/>
                  <a:gd name="T12" fmla="*/ 125 w 129"/>
                  <a:gd name="T13" fmla="*/ 25 h 34"/>
                  <a:gd name="T14" fmla="*/ 122 w 129"/>
                  <a:gd name="T15" fmla="*/ 26 h 34"/>
                  <a:gd name="T16" fmla="*/ 118 w 129"/>
                  <a:gd name="T17" fmla="*/ 27 h 34"/>
                  <a:gd name="T18" fmla="*/ 115 w 129"/>
                  <a:gd name="T19" fmla="*/ 29 h 34"/>
                  <a:gd name="T20" fmla="*/ 111 w 129"/>
                  <a:gd name="T21" fmla="*/ 29 h 34"/>
                  <a:gd name="T22" fmla="*/ 106 w 129"/>
                  <a:gd name="T23" fmla="*/ 30 h 34"/>
                  <a:gd name="T24" fmla="*/ 102 w 129"/>
                  <a:gd name="T25" fmla="*/ 31 h 34"/>
                  <a:gd name="T26" fmla="*/ 95 w 129"/>
                  <a:gd name="T27" fmla="*/ 32 h 34"/>
                  <a:gd name="T28" fmla="*/ 89 w 129"/>
                  <a:gd name="T29" fmla="*/ 33 h 34"/>
                  <a:gd name="T30" fmla="*/ 84 w 129"/>
                  <a:gd name="T31" fmla="*/ 34 h 34"/>
                  <a:gd name="T32" fmla="*/ 77 w 129"/>
                  <a:gd name="T33" fmla="*/ 34 h 34"/>
                  <a:gd name="T34" fmla="*/ 70 w 129"/>
                  <a:gd name="T35" fmla="*/ 34 h 34"/>
                  <a:gd name="T36" fmla="*/ 61 w 129"/>
                  <a:gd name="T37" fmla="*/ 34 h 34"/>
                  <a:gd name="T38" fmla="*/ 53 w 129"/>
                  <a:gd name="T39" fmla="*/ 34 h 34"/>
                  <a:gd name="T40" fmla="*/ 45 w 129"/>
                  <a:gd name="T41" fmla="*/ 34 h 34"/>
                  <a:gd name="T42" fmla="*/ 38 w 129"/>
                  <a:gd name="T43" fmla="*/ 33 h 34"/>
                  <a:gd name="T44" fmla="*/ 32 w 129"/>
                  <a:gd name="T45" fmla="*/ 32 h 34"/>
                  <a:gd name="T46" fmla="*/ 27 w 129"/>
                  <a:gd name="T47" fmla="*/ 31 h 34"/>
                  <a:gd name="T48" fmla="*/ 21 w 129"/>
                  <a:gd name="T49" fmla="*/ 30 h 34"/>
                  <a:gd name="T50" fmla="*/ 16 w 129"/>
                  <a:gd name="T51" fmla="*/ 29 h 34"/>
                  <a:gd name="T52" fmla="*/ 12 w 129"/>
                  <a:gd name="T53" fmla="*/ 28 h 34"/>
                  <a:gd name="T54" fmla="*/ 8 w 129"/>
                  <a:gd name="T55" fmla="*/ 26 h 34"/>
                  <a:gd name="T56" fmla="*/ 5 w 129"/>
                  <a:gd name="T57" fmla="*/ 25 h 34"/>
                  <a:gd name="T58" fmla="*/ 3 w 129"/>
                  <a:gd name="T59" fmla="*/ 24 h 34"/>
                  <a:gd name="T60" fmla="*/ 2 w 129"/>
                  <a:gd name="T61" fmla="*/ 22 h 34"/>
                  <a:gd name="T62" fmla="*/ 1 w 129"/>
                  <a:gd name="T63" fmla="*/ 21 h 34"/>
                  <a:gd name="T64" fmla="*/ 0 w 129"/>
                  <a:gd name="T65" fmla="*/ 19 h 34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29"/>
                  <a:gd name="T100" fmla="*/ 0 h 34"/>
                  <a:gd name="T101" fmla="*/ 129 w 129"/>
                  <a:gd name="T102" fmla="*/ 34 h 34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29" h="34">
                    <a:moveTo>
                      <a:pt x="0" y="19"/>
                    </a:moveTo>
                    <a:lnTo>
                      <a:pt x="0" y="0"/>
                    </a:lnTo>
                    <a:lnTo>
                      <a:pt x="129" y="0"/>
                    </a:lnTo>
                    <a:lnTo>
                      <a:pt x="129" y="20"/>
                    </a:lnTo>
                    <a:lnTo>
                      <a:pt x="128" y="21"/>
                    </a:lnTo>
                    <a:lnTo>
                      <a:pt x="127" y="23"/>
                    </a:lnTo>
                    <a:lnTo>
                      <a:pt x="125" y="25"/>
                    </a:lnTo>
                    <a:lnTo>
                      <a:pt x="122" y="26"/>
                    </a:lnTo>
                    <a:lnTo>
                      <a:pt x="118" y="27"/>
                    </a:lnTo>
                    <a:lnTo>
                      <a:pt x="115" y="29"/>
                    </a:lnTo>
                    <a:lnTo>
                      <a:pt x="111" y="29"/>
                    </a:lnTo>
                    <a:lnTo>
                      <a:pt x="106" y="30"/>
                    </a:lnTo>
                    <a:lnTo>
                      <a:pt x="102" y="31"/>
                    </a:lnTo>
                    <a:lnTo>
                      <a:pt x="95" y="32"/>
                    </a:lnTo>
                    <a:lnTo>
                      <a:pt x="89" y="33"/>
                    </a:lnTo>
                    <a:lnTo>
                      <a:pt x="84" y="34"/>
                    </a:lnTo>
                    <a:lnTo>
                      <a:pt x="77" y="34"/>
                    </a:lnTo>
                    <a:lnTo>
                      <a:pt x="70" y="34"/>
                    </a:lnTo>
                    <a:lnTo>
                      <a:pt x="61" y="34"/>
                    </a:lnTo>
                    <a:lnTo>
                      <a:pt x="53" y="34"/>
                    </a:lnTo>
                    <a:lnTo>
                      <a:pt x="45" y="34"/>
                    </a:lnTo>
                    <a:lnTo>
                      <a:pt x="38" y="33"/>
                    </a:lnTo>
                    <a:lnTo>
                      <a:pt x="32" y="32"/>
                    </a:lnTo>
                    <a:lnTo>
                      <a:pt x="27" y="31"/>
                    </a:lnTo>
                    <a:lnTo>
                      <a:pt x="21" y="30"/>
                    </a:lnTo>
                    <a:lnTo>
                      <a:pt x="16" y="29"/>
                    </a:lnTo>
                    <a:lnTo>
                      <a:pt x="12" y="28"/>
                    </a:lnTo>
                    <a:lnTo>
                      <a:pt x="8" y="26"/>
                    </a:lnTo>
                    <a:lnTo>
                      <a:pt x="5" y="25"/>
                    </a:lnTo>
                    <a:lnTo>
                      <a:pt x="3" y="24"/>
                    </a:lnTo>
                    <a:lnTo>
                      <a:pt x="2" y="22"/>
                    </a:lnTo>
                    <a:lnTo>
                      <a:pt x="1" y="21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B2B2B2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3394" name="Freeform 219"/>
              <p:cNvSpPr>
                <a:spLocks/>
              </p:cNvSpPr>
              <p:nvPr/>
            </p:nvSpPr>
            <p:spPr bwMode="auto">
              <a:xfrm>
                <a:off x="359" y="1652"/>
                <a:ext cx="298" cy="228"/>
              </a:xfrm>
              <a:custGeom>
                <a:avLst/>
                <a:gdLst>
                  <a:gd name="T0" fmla="*/ 28 w 298"/>
                  <a:gd name="T1" fmla="*/ 0 h 228"/>
                  <a:gd name="T2" fmla="*/ 23 w 298"/>
                  <a:gd name="T3" fmla="*/ 1 h 228"/>
                  <a:gd name="T4" fmla="*/ 17 w 298"/>
                  <a:gd name="T5" fmla="*/ 2 h 228"/>
                  <a:gd name="T6" fmla="*/ 8 w 298"/>
                  <a:gd name="T7" fmla="*/ 8 h 228"/>
                  <a:gd name="T8" fmla="*/ 2 w 298"/>
                  <a:gd name="T9" fmla="*/ 17 h 228"/>
                  <a:gd name="T10" fmla="*/ 1 w 298"/>
                  <a:gd name="T11" fmla="*/ 23 h 228"/>
                  <a:gd name="T12" fmla="*/ 0 w 298"/>
                  <a:gd name="T13" fmla="*/ 28 h 228"/>
                  <a:gd name="T14" fmla="*/ 0 w 298"/>
                  <a:gd name="T15" fmla="*/ 200 h 228"/>
                  <a:gd name="T16" fmla="*/ 1 w 298"/>
                  <a:gd name="T17" fmla="*/ 206 h 228"/>
                  <a:gd name="T18" fmla="*/ 2 w 298"/>
                  <a:gd name="T19" fmla="*/ 211 h 228"/>
                  <a:gd name="T20" fmla="*/ 8 w 298"/>
                  <a:gd name="T21" fmla="*/ 220 h 228"/>
                  <a:gd name="T22" fmla="*/ 17 w 298"/>
                  <a:gd name="T23" fmla="*/ 226 h 228"/>
                  <a:gd name="T24" fmla="*/ 23 w 298"/>
                  <a:gd name="T25" fmla="*/ 227 h 228"/>
                  <a:gd name="T26" fmla="*/ 28 w 298"/>
                  <a:gd name="T27" fmla="*/ 228 h 228"/>
                  <a:gd name="T28" fmla="*/ 270 w 298"/>
                  <a:gd name="T29" fmla="*/ 228 h 228"/>
                  <a:gd name="T30" fmla="*/ 276 w 298"/>
                  <a:gd name="T31" fmla="*/ 227 h 228"/>
                  <a:gd name="T32" fmla="*/ 281 w 298"/>
                  <a:gd name="T33" fmla="*/ 226 h 228"/>
                  <a:gd name="T34" fmla="*/ 290 w 298"/>
                  <a:gd name="T35" fmla="*/ 220 h 228"/>
                  <a:gd name="T36" fmla="*/ 296 w 298"/>
                  <a:gd name="T37" fmla="*/ 211 h 228"/>
                  <a:gd name="T38" fmla="*/ 297 w 298"/>
                  <a:gd name="T39" fmla="*/ 206 h 228"/>
                  <a:gd name="T40" fmla="*/ 298 w 298"/>
                  <a:gd name="T41" fmla="*/ 200 h 228"/>
                  <a:gd name="T42" fmla="*/ 298 w 298"/>
                  <a:gd name="T43" fmla="*/ 28 h 228"/>
                  <a:gd name="T44" fmla="*/ 297 w 298"/>
                  <a:gd name="T45" fmla="*/ 23 h 228"/>
                  <a:gd name="T46" fmla="*/ 296 w 298"/>
                  <a:gd name="T47" fmla="*/ 17 h 228"/>
                  <a:gd name="T48" fmla="*/ 290 w 298"/>
                  <a:gd name="T49" fmla="*/ 8 h 228"/>
                  <a:gd name="T50" fmla="*/ 281 w 298"/>
                  <a:gd name="T51" fmla="*/ 2 h 228"/>
                  <a:gd name="T52" fmla="*/ 276 w 298"/>
                  <a:gd name="T53" fmla="*/ 1 h 228"/>
                  <a:gd name="T54" fmla="*/ 270 w 298"/>
                  <a:gd name="T55" fmla="*/ 0 h 228"/>
                  <a:gd name="T56" fmla="*/ 28 w 298"/>
                  <a:gd name="T57" fmla="*/ 0 h 228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298"/>
                  <a:gd name="T88" fmla="*/ 0 h 228"/>
                  <a:gd name="T89" fmla="*/ 298 w 298"/>
                  <a:gd name="T90" fmla="*/ 228 h 228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298" h="228">
                    <a:moveTo>
                      <a:pt x="28" y="0"/>
                    </a:moveTo>
                    <a:lnTo>
                      <a:pt x="23" y="1"/>
                    </a:lnTo>
                    <a:lnTo>
                      <a:pt x="17" y="2"/>
                    </a:lnTo>
                    <a:lnTo>
                      <a:pt x="8" y="8"/>
                    </a:lnTo>
                    <a:lnTo>
                      <a:pt x="2" y="17"/>
                    </a:lnTo>
                    <a:lnTo>
                      <a:pt x="1" y="23"/>
                    </a:lnTo>
                    <a:lnTo>
                      <a:pt x="0" y="28"/>
                    </a:lnTo>
                    <a:lnTo>
                      <a:pt x="0" y="200"/>
                    </a:lnTo>
                    <a:lnTo>
                      <a:pt x="1" y="206"/>
                    </a:lnTo>
                    <a:lnTo>
                      <a:pt x="2" y="211"/>
                    </a:lnTo>
                    <a:lnTo>
                      <a:pt x="8" y="220"/>
                    </a:lnTo>
                    <a:lnTo>
                      <a:pt x="17" y="226"/>
                    </a:lnTo>
                    <a:lnTo>
                      <a:pt x="23" y="227"/>
                    </a:lnTo>
                    <a:lnTo>
                      <a:pt x="28" y="228"/>
                    </a:lnTo>
                    <a:lnTo>
                      <a:pt x="270" y="228"/>
                    </a:lnTo>
                    <a:lnTo>
                      <a:pt x="276" y="227"/>
                    </a:lnTo>
                    <a:lnTo>
                      <a:pt x="281" y="226"/>
                    </a:lnTo>
                    <a:lnTo>
                      <a:pt x="290" y="220"/>
                    </a:lnTo>
                    <a:lnTo>
                      <a:pt x="296" y="211"/>
                    </a:lnTo>
                    <a:lnTo>
                      <a:pt x="297" y="206"/>
                    </a:lnTo>
                    <a:lnTo>
                      <a:pt x="298" y="200"/>
                    </a:lnTo>
                    <a:lnTo>
                      <a:pt x="298" y="28"/>
                    </a:lnTo>
                    <a:lnTo>
                      <a:pt x="297" y="23"/>
                    </a:lnTo>
                    <a:lnTo>
                      <a:pt x="296" y="17"/>
                    </a:lnTo>
                    <a:lnTo>
                      <a:pt x="290" y="8"/>
                    </a:lnTo>
                    <a:lnTo>
                      <a:pt x="281" y="2"/>
                    </a:lnTo>
                    <a:lnTo>
                      <a:pt x="276" y="1"/>
                    </a:lnTo>
                    <a:lnTo>
                      <a:pt x="270" y="0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B2B2B2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3395" name="Freeform 220"/>
              <p:cNvSpPr>
                <a:spLocks/>
              </p:cNvSpPr>
              <p:nvPr/>
            </p:nvSpPr>
            <p:spPr bwMode="auto">
              <a:xfrm>
                <a:off x="391" y="1677"/>
                <a:ext cx="234" cy="178"/>
              </a:xfrm>
              <a:custGeom>
                <a:avLst/>
                <a:gdLst>
                  <a:gd name="T0" fmla="*/ 22 w 234"/>
                  <a:gd name="T1" fmla="*/ 0 h 178"/>
                  <a:gd name="T2" fmla="*/ 14 w 234"/>
                  <a:gd name="T3" fmla="*/ 2 h 178"/>
                  <a:gd name="T4" fmla="*/ 7 w 234"/>
                  <a:gd name="T5" fmla="*/ 7 h 178"/>
                  <a:gd name="T6" fmla="*/ 2 w 234"/>
                  <a:gd name="T7" fmla="*/ 14 h 178"/>
                  <a:gd name="T8" fmla="*/ 0 w 234"/>
                  <a:gd name="T9" fmla="*/ 22 h 178"/>
                  <a:gd name="T10" fmla="*/ 0 w 234"/>
                  <a:gd name="T11" fmla="*/ 156 h 178"/>
                  <a:gd name="T12" fmla="*/ 2 w 234"/>
                  <a:gd name="T13" fmla="*/ 165 h 178"/>
                  <a:gd name="T14" fmla="*/ 7 w 234"/>
                  <a:gd name="T15" fmla="*/ 172 h 178"/>
                  <a:gd name="T16" fmla="*/ 14 w 234"/>
                  <a:gd name="T17" fmla="*/ 176 h 178"/>
                  <a:gd name="T18" fmla="*/ 22 w 234"/>
                  <a:gd name="T19" fmla="*/ 178 h 178"/>
                  <a:gd name="T20" fmla="*/ 212 w 234"/>
                  <a:gd name="T21" fmla="*/ 178 h 178"/>
                  <a:gd name="T22" fmla="*/ 221 w 234"/>
                  <a:gd name="T23" fmla="*/ 176 h 178"/>
                  <a:gd name="T24" fmla="*/ 228 w 234"/>
                  <a:gd name="T25" fmla="*/ 172 h 178"/>
                  <a:gd name="T26" fmla="*/ 232 w 234"/>
                  <a:gd name="T27" fmla="*/ 165 h 178"/>
                  <a:gd name="T28" fmla="*/ 234 w 234"/>
                  <a:gd name="T29" fmla="*/ 156 h 178"/>
                  <a:gd name="T30" fmla="*/ 234 w 234"/>
                  <a:gd name="T31" fmla="*/ 22 h 178"/>
                  <a:gd name="T32" fmla="*/ 232 w 234"/>
                  <a:gd name="T33" fmla="*/ 14 h 178"/>
                  <a:gd name="T34" fmla="*/ 228 w 234"/>
                  <a:gd name="T35" fmla="*/ 7 h 178"/>
                  <a:gd name="T36" fmla="*/ 221 w 234"/>
                  <a:gd name="T37" fmla="*/ 2 h 178"/>
                  <a:gd name="T38" fmla="*/ 212 w 234"/>
                  <a:gd name="T39" fmla="*/ 0 h 178"/>
                  <a:gd name="T40" fmla="*/ 22 w 234"/>
                  <a:gd name="T41" fmla="*/ 0 h 178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34"/>
                  <a:gd name="T64" fmla="*/ 0 h 178"/>
                  <a:gd name="T65" fmla="*/ 234 w 234"/>
                  <a:gd name="T66" fmla="*/ 178 h 178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34" h="178">
                    <a:moveTo>
                      <a:pt x="22" y="0"/>
                    </a:moveTo>
                    <a:lnTo>
                      <a:pt x="14" y="2"/>
                    </a:lnTo>
                    <a:lnTo>
                      <a:pt x="7" y="7"/>
                    </a:lnTo>
                    <a:lnTo>
                      <a:pt x="2" y="14"/>
                    </a:lnTo>
                    <a:lnTo>
                      <a:pt x="0" y="22"/>
                    </a:lnTo>
                    <a:lnTo>
                      <a:pt x="0" y="156"/>
                    </a:lnTo>
                    <a:lnTo>
                      <a:pt x="2" y="165"/>
                    </a:lnTo>
                    <a:lnTo>
                      <a:pt x="7" y="172"/>
                    </a:lnTo>
                    <a:lnTo>
                      <a:pt x="14" y="176"/>
                    </a:lnTo>
                    <a:lnTo>
                      <a:pt x="22" y="178"/>
                    </a:lnTo>
                    <a:lnTo>
                      <a:pt x="212" y="178"/>
                    </a:lnTo>
                    <a:lnTo>
                      <a:pt x="221" y="176"/>
                    </a:lnTo>
                    <a:lnTo>
                      <a:pt x="228" y="172"/>
                    </a:lnTo>
                    <a:lnTo>
                      <a:pt x="232" y="165"/>
                    </a:lnTo>
                    <a:lnTo>
                      <a:pt x="234" y="156"/>
                    </a:lnTo>
                    <a:lnTo>
                      <a:pt x="234" y="22"/>
                    </a:lnTo>
                    <a:lnTo>
                      <a:pt x="232" y="14"/>
                    </a:lnTo>
                    <a:lnTo>
                      <a:pt x="228" y="7"/>
                    </a:lnTo>
                    <a:lnTo>
                      <a:pt x="221" y="2"/>
                    </a:lnTo>
                    <a:lnTo>
                      <a:pt x="212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80808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3396" name="Freeform 221"/>
              <p:cNvSpPr>
                <a:spLocks/>
              </p:cNvSpPr>
              <p:nvPr/>
            </p:nvSpPr>
            <p:spPr bwMode="auto">
              <a:xfrm>
                <a:off x="404" y="1687"/>
                <a:ext cx="208" cy="159"/>
              </a:xfrm>
              <a:custGeom>
                <a:avLst/>
                <a:gdLst>
                  <a:gd name="T0" fmla="*/ 19 w 208"/>
                  <a:gd name="T1" fmla="*/ 0 h 159"/>
                  <a:gd name="T2" fmla="*/ 12 w 208"/>
                  <a:gd name="T3" fmla="*/ 2 h 159"/>
                  <a:gd name="T4" fmla="*/ 6 w 208"/>
                  <a:gd name="T5" fmla="*/ 6 h 159"/>
                  <a:gd name="T6" fmla="*/ 2 w 208"/>
                  <a:gd name="T7" fmla="*/ 12 h 159"/>
                  <a:gd name="T8" fmla="*/ 0 w 208"/>
                  <a:gd name="T9" fmla="*/ 19 h 159"/>
                  <a:gd name="T10" fmla="*/ 0 w 208"/>
                  <a:gd name="T11" fmla="*/ 140 h 159"/>
                  <a:gd name="T12" fmla="*/ 2 w 208"/>
                  <a:gd name="T13" fmla="*/ 147 h 159"/>
                  <a:gd name="T14" fmla="*/ 6 w 208"/>
                  <a:gd name="T15" fmla="*/ 153 h 159"/>
                  <a:gd name="T16" fmla="*/ 12 w 208"/>
                  <a:gd name="T17" fmla="*/ 157 h 159"/>
                  <a:gd name="T18" fmla="*/ 19 w 208"/>
                  <a:gd name="T19" fmla="*/ 159 h 159"/>
                  <a:gd name="T20" fmla="*/ 189 w 208"/>
                  <a:gd name="T21" fmla="*/ 159 h 159"/>
                  <a:gd name="T22" fmla="*/ 196 w 208"/>
                  <a:gd name="T23" fmla="*/ 157 h 159"/>
                  <a:gd name="T24" fmla="*/ 202 w 208"/>
                  <a:gd name="T25" fmla="*/ 153 h 159"/>
                  <a:gd name="T26" fmla="*/ 206 w 208"/>
                  <a:gd name="T27" fmla="*/ 147 h 159"/>
                  <a:gd name="T28" fmla="*/ 208 w 208"/>
                  <a:gd name="T29" fmla="*/ 140 h 159"/>
                  <a:gd name="T30" fmla="*/ 208 w 208"/>
                  <a:gd name="T31" fmla="*/ 19 h 159"/>
                  <a:gd name="T32" fmla="*/ 206 w 208"/>
                  <a:gd name="T33" fmla="*/ 12 h 159"/>
                  <a:gd name="T34" fmla="*/ 202 w 208"/>
                  <a:gd name="T35" fmla="*/ 6 h 159"/>
                  <a:gd name="T36" fmla="*/ 196 w 208"/>
                  <a:gd name="T37" fmla="*/ 2 h 159"/>
                  <a:gd name="T38" fmla="*/ 189 w 208"/>
                  <a:gd name="T39" fmla="*/ 0 h 159"/>
                  <a:gd name="T40" fmla="*/ 19 w 208"/>
                  <a:gd name="T41" fmla="*/ 0 h 159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08"/>
                  <a:gd name="T64" fmla="*/ 0 h 159"/>
                  <a:gd name="T65" fmla="*/ 208 w 208"/>
                  <a:gd name="T66" fmla="*/ 159 h 159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08" h="159">
                    <a:moveTo>
                      <a:pt x="19" y="0"/>
                    </a:moveTo>
                    <a:lnTo>
                      <a:pt x="12" y="2"/>
                    </a:lnTo>
                    <a:lnTo>
                      <a:pt x="6" y="6"/>
                    </a:lnTo>
                    <a:lnTo>
                      <a:pt x="2" y="12"/>
                    </a:lnTo>
                    <a:lnTo>
                      <a:pt x="0" y="19"/>
                    </a:lnTo>
                    <a:lnTo>
                      <a:pt x="0" y="140"/>
                    </a:lnTo>
                    <a:lnTo>
                      <a:pt x="2" y="147"/>
                    </a:lnTo>
                    <a:lnTo>
                      <a:pt x="6" y="153"/>
                    </a:lnTo>
                    <a:lnTo>
                      <a:pt x="12" y="157"/>
                    </a:lnTo>
                    <a:lnTo>
                      <a:pt x="19" y="159"/>
                    </a:lnTo>
                    <a:lnTo>
                      <a:pt x="189" y="159"/>
                    </a:lnTo>
                    <a:lnTo>
                      <a:pt x="196" y="157"/>
                    </a:lnTo>
                    <a:lnTo>
                      <a:pt x="202" y="153"/>
                    </a:lnTo>
                    <a:lnTo>
                      <a:pt x="206" y="147"/>
                    </a:lnTo>
                    <a:lnTo>
                      <a:pt x="208" y="140"/>
                    </a:lnTo>
                    <a:lnTo>
                      <a:pt x="208" y="19"/>
                    </a:lnTo>
                    <a:lnTo>
                      <a:pt x="206" y="12"/>
                    </a:lnTo>
                    <a:lnTo>
                      <a:pt x="202" y="6"/>
                    </a:lnTo>
                    <a:lnTo>
                      <a:pt x="196" y="2"/>
                    </a:lnTo>
                    <a:lnTo>
                      <a:pt x="189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CFD9DF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3397" name="Rectangle 222"/>
              <p:cNvSpPr>
                <a:spLocks noChangeArrowheads="1"/>
              </p:cNvSpPr>
              <p:nvPr/>
            </p:nvSpPr>
            <p:spPr bwMode="auto">
              <a:xfrm>
                <a:off x="609" y="1867"/>
                <a:ext cx="9" cy="3"/>
              </a:xfrm>
              <a:prstGeom prst="rect">
                <a:avLst/>
              </a:prstGeom>
              <a:solidFill>
                <a:srgbClr val="00800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</p:grpSp>
      </p:grpSp>
      <p:sp>
        <p:nvSpPr>
          <p:cNvPr id="13324" name="Text Box 223"/>
          <p:cNvSpPr txBox="1">
            <a:spLocks noChangeArrowheads="1"/>
          </p:cNvSpPr>
          <p:nvPr/>
        </p:nvSpPr>
        <p:spPr bwMode="auto">
          <a:xfrm>
            <a:off x="444747" y="3388400"/>
            <a:ext cx="1630362" cy="2444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1000" b="1" i="1" dirty="0">
                <a:solidFill>
                  <a:srgbClr val="003399"/>
                </a:solidFill>
                <a:latin typeface="+mj-lt"/>
              </a:rPr>
              <a:t>QAD Client</a:t>
            </a:r>
          </a:p>
        </p:txBody>
      </p:sp>
      <p:sp>
        <p:nvSpPr>
          <p:cNvPr id="13325" name="Rectangle 224"/>
          <p:cNvSpPr>
            <a:spLocks noChangeArrowheads="1"/>
          </p:cNvSpPr>
          <p:nvPr/>
        </p:nvSpPr>
        <p:spPr bwMode="auto">
          <a:xfrm>
            <a:off x="705097" y="4631412"/>
            <a:ext cx="293350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l" eaLnBrk="0" hangingPunct="0"/>
            <a:r>
              <a:rPr lang="en-US" sz="1100" b="1" dirty="0">
                <a:solidFill>
                  <a:srgbClr val="000000"/>
                </a:solidFill>
                <a:latin typeface="+mj-lt"/>
              </a:rPr>
              <a:t>HTTP</a:t>
            </a:r>
            <a:endParaRPr lang="en-US" sz="1100" b="1" dirty="0">
              <a:latin typeface="+mj-lt"/>
            </a:endParaRPr>
          </a:p>
        </p:txBody>
      </p:sp>
      <p:sp>
        <p:nvSpPr>
          <p:cNvPr id="13326" name="Rectangle 225"/>
          <p:cNvSpPr>
            <a:spLocks noChangeArrowheads="1"/>
          </p:cNvSpPr>
          <p:nvPr/>
        </p:nvSpPr>
        <p:spPr bwMode="auto">
          <a:xfrm>
            <a:off x="3919784" y="3801150"/>
            <a:ext cx="931863" cy="439737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1000" b="1" dirty="0">
                <a:latin typeface="+mj-lt"/>
              </a:rPr>
              <a:t>Executables </a:t>
            </a:r>
            <a:br>
              <a:rPr lang="en-US" sz="1000" b="1" dirty="0">
                <a:latin typeface="+mj-lt"/>
              </a:rPr>
            </a:br>
            <a:r>
              <a:rPr lang="en-US" sz="1000" b="1" dirty="0">
                <a:latin typeface="+mj-lt"/>
              </a:rPr>
              <a:t>Directory</a:t>
            </a:r>
          </a:p>
        </p:txBody>
      </p:sp>
      <p:sp>
        <p:nvSpPr>
          <p:cNvPr id="13327" name="Line 226"/>
          <p:cNvSpPr>
            <a:spLocks noChangeShapeType="1"/>
          </p:cNvSpPr>
          <p:nvPr/>
        </p:nvSpPr>
        <p:spPr bwMode="auto">
          <a:xfrm flipV="1">
            <a:off x="4911972" y="3918625"/>
            <a:ext cx="615950" cy="3841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 type="none" w="sm" len="sm"/>
          </a:ln>
        </p:spPr>
        <p:txBody>
          <a:bodyPr wrap="none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13328" name="Line 227"/>
          <p:cNvSpPr>
            <a:spLocks noChangeShapeType="1"/>
          </p:cNvSpPr>
          <p:nvPr/>
        </p:nvSpPr>
        <p:spPr bwMode="auto">
          <a:xfrm>
            <a:off x="1160709" y="4726662"/>
            <a:ext cx="172402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 dirty="0">
              <a:latin typeface="+mj-lt"/>
            </a:endParaRPr>
          </a:p>
        </p:txBody>
      </p:sp>
      <p:sp>
        <p:nvSpPr>
          <p:cNvPr id="13329" name="Line 228"/>
          <p:cNvSpPr>
            <a:spLocks noChangeShapeType="1"/>
          </p:cNvSpPr>
          <p:nvPr/>
        </p:nvSpPr>
        <p:spPr bwMode="auto">
          <a:xfrm>
            <a:off x="6245472" y="3940850"/>
            <a:ext cx="3413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>
              <a:latin typeface="+mj-lt"/>
            </a:endParaRPr>
          </a:p>
        </p:txBody>
      </p:sp>
      <p:sp>
        <p:nvSpPr>
          <p:cNvPr id="13330" name="Line 229"/>
          <p:cNvSpPr>
            <a:spLocks noChangeShapeType="1"/>
          </p:cNvSpPr>
          <p:nvPr/>
        </p:nvSpPr>
        <p:spPr bwMode="auto">
          <a:xfrm>
            <a:off x="6445497" y="4377412"/>
            <a:ext cx="0" cy="9239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>
              <a:latin typeface="+mj-lt"/>
            </a:endParaRPr>
          </a:p>
        </p:txBody>
      </p:sp>
      <p:sp>
        <p:nvSpPr>
          <p:cNvPr id="13331" name="Line 230"/>
          <p:cNvSpPr>
            <a:spLocks noChangeShapeType="1"/>
          </p:cNvSpPr>
          <p:nvPr/>
        </p:nvSpPr>
        <p:spPr bwMode="auto">
          <a:xfrm>
            <a:off x="5004047" y="4645700"/>
            <a:ext cx="115252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 dirty="0">
              <a:latin typeface="+mj-lt"/>
            </a:endParaRPr>
          </a:p>
        </p:txBody>
      </p:sp>
      <p:grpSp>
        <p:nvGrpSpPr>
          <p:cNvPr id="13332" name="Group 231"/>
          <p:cNvGrpSpPr>
            <a:grpSpLocks/>
          </p:cNvGrpSpPr>
          <p:nvPr/>
        </p:nvGrpSpPr>
        <p:grpSpPr bwMode="auto">
          <a:xfrm>
            <a:off x="6151809" y="4112300"/>
            <a:ext cx="1273175" cy="744537"/>
            <a:chOff x="4173" y="2945"/>
            <a:chExt cx="802" cy="469"/>
          </a:xfrm>
        </p:grpSpPr>
        <p:sp>
          <p:nvSpPr>
            <p:cNvPr id="13345" name="Line 232"/>
            <p:cNvSpPr>
              <a:spLocks noChangeShapeType="1"/>
            </p:cNvSpPr>
            <p:nvPr/>
          </p:nvSpPr>
          <p:spPr bwMode="auto">
            <a:xfrm flipH="1">
              <a:off x="4832" y="2945"/>
              <a:ext cx="143" cy="13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grpSp>
          <p:nvGrpSpPr>
            <p:cNvPr id="13346" name="Group 233"/>
            <p:cNvGrpSpPr>
              <a:grpSpLocks/>
            </p:cNvGrpSpPr>
            <p:nvPr/>
          </p:nvGrpSpPr>
          <p:grpSpPr bwMode="auto">
            <a:xfrm>
              <a:off x="4173" y="3070"/>
              <a:ext cx="685" cy="344"/>
              <a:chOff x="1986" y="1878"/>
              <a:chExt cx="648" cy="312"/>
            </a:xfrm>
          </p:grpSpPr>
          <p:sp>
            <p:nvSpPr>
              <p:cNvPr id="13347" name="Rectangle 234"/>
              <p:cNvSpPr>
                <a:spLocks noChangeArrowheads="1"/>
              </p:cNvSpPr>
              <p:nvPr/>
            </p:nvSpPr>
            <p:spPr bwMode="auto">
              <a:xfrm>
                <a:off x="2070" y="1878"/>
                <a:ext cx="564" cy="240"/>
              </a:xfrm>
              <a:prstGeom prst="rect">
                <a:avLst/>
              </a:prstGeom>
              <a:solidFill>
                <a:srgbClr val="EDD1C5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r>
                  <a:rPr lang="en-US" sz="1100" dirty="0">
                    <a:latin typeface="+mj-lt"/>
                  </a:rPr>
                  <a:t>Server</a:t>
                </a:r>
                <a:br>
                  <a:rPr lang="en-US" sz="1100" dirty="0">
                    <a:latin typeface="+mj-lt"/>
                  </a:rPr>
                </a:br>
                <a:r>
                  <a:rPr lang="en-US" sz="1100" dirty="0">
                    <a:latin typeface="+mj-lt"/>
                  </a:rPr>
                  <a:t>Process</a:t>
                </a:r>
                <a:endParaRPr lang="en-US" sz="2400" dirty="0">
                  <a:latin typeface="+mj-lt"/>
                </a:endParaRPr>
              </a:p>
            </p:txBody>
          </p:sp>
          <p:sp>
            <p:nvSpPr>
              <p:cNvPr id="13348" name="Rectangle 235"/>
              <p:cNvSpPr>
                <a:spLocks noChangeArrowheads="1"/>
              </p:cNvSpPr>
              <p:nvPr/>
            </p:nvSpPr>
            <p:spPr bwMode="auto">
              <a:xfrm>
                <a:off x="2028" y="1914"/>
                <a:ext cx="564" cy="240"/>
              </a:xfrm>
              <a:prstGeom prst="rect">
                <a:avLst/>
              </a:prstGeom>
              <a:solidFill>
                <a:srgbClr val="EDD1C5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r>
                  <a:rPr lang="en-US" sz="1100" dirty="0">
                    <a:latin typeface="+mj-lt"/>
                  </a:rPr>
                  <a:t>Server</a:t>
                </a:r>
                <a:br>
                  <a:rPr lang="en-US" sz="1100" dirty="0">
                    <a:latin typeface="+mj-lt"/>
                  </a:rPr>
                </a:br>
                <a:r>
                  <a:rPr lang="en-US" sz="1100" dirty="0">
                    <a:latin typeface="+mj-lt"/>
                  </a:rPr>
                  <a:t>Process</a:t>
                </a:r>
                <a:endParaRPr lang="en-US" sz="2400" dirty="0">
                  <a:latin typeface="+mj-lt"/>
                </a:endParaRPr>
              </a:p>
            </p:txBody>
          </p:sp>
          <p:sp>
            <p:nvSpPr>
              <p:cNvPr id="13349" name="Rectangle 236"/>
              <p:cNvSpPr>
                <a:spLocks noChangeArrowheads="1"/>
              </p:cNvSpPr>
              <p:nvPr/>
            </p:nvSpPr>
            <p:spPr bwMode="auto">
              <a:xfrm>
                <a:off x="1986" y="1950"/>
                <a:ext cx="564" cy="240"/>
              </a:xfrm>
              <a:prstGeom prst="rect">
                <a:avLst/>
              </a:prstGeom>
              <a:solidFill>
                <a:srgbClr val="EDD1C5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r>
                  <a:rPr lang="en-US" sz="1100" b="1" dirty="0">
                    <a:latin typeface="+mj-lt"/>
                  </a:rPr>
                  <a:t>Agent</a:t>
                </a:r>
                <a:br>
                  <a:rPr lang="en-US" sz="1100" b="1" dirty="0">
                    <a:latin typeface="+mj-lt"/>
                  </a:rPr>
                </a:br>
                <a:r>
                  <a:rPr lang="en-US" sz="1100" b="1" dirty="0">
                    <a:latin typeface="+mj-lt"/>
                  </a:rPr>
                  <a:t>Process</a:t>
                </a:r>
                <a:endParaRPr lang="en-US" sz="2400" b="1" dirty="0">
                  <a:latin typeface="+mj-lt"/>
                </a:endParaRPr>
              </a:p>
            </p:txBody>
          </p:sp>
        </p:grpSp>
      </p:grpSp>
      <p:sp>
        <p:nvSpPr>
          <p:cNvPr id="13333" name="Rectangle 237"/>
          <p:cNvSpPr>
            <a:spLocks noChangeArrowheads="1"/>
          </p:cNvSpPr>
          <p:nvPr/>
        </p:nvSpPr>
        <p:spPr bwMode="auto">
          <a:xfrm>
            <a:off x="5737023" y="5379506"/>
            <a:ext cx="1287532" cy="246221"/>
          </a:xfrm>
          <a:prstGeom prst="rect">
            <a:avLst/>
          </a:prstGeom>
          <a:solidFill>
            <a:srgbClr val="CFD9DF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1000" b="1" dirty="0" smtClean="0">
                <a:latin typeface="+mj-lt"/>
              </a:rPr>
              <a:t>Application </a:t>
            </a:r>
            <a:r>
              <a:rPr lang="en-US" sz="1000" b="1" dirty="0">
                <a:latin typeface="+mj-lt"/>
              </a:rPr>
              <a:t>Code</a:t>
            </a:r>
          </a:p>
        </p:txBody>
      </p:sp>
      <p:sp>
        <p:nvSpPr>
          <p:cNvPr id="13334" name="Rectangle 238"/>
          <p:cNvSpPr>
            <a:spLocks noChangeArrowheads="1"/>
          </p:cNvSpPr>
          <p:nvPr/>
        </p:nvSpPr>
        <p:spPr bwMode="auto">
          <a:xfrm>
            <a:off x="5394570" y="3839964"/>
            <a:ext cx="952504" cy="246221"/>
          </a:xfrm>
          <a:prstGeom prst="rect">
            <a:avLst/>
          </a:prstGeom>
          <a:solidFill>
            <a:srgbClr val="E5E1DA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1000" b="1" dirty="0">
                <a:latin typeface="+mj-lt"/>
              </a:rPr>
              <a:t>NameServer</a:t>
            </a:r>
          </a:p>
        </p:txBody>
      </p:sp>
      <p:sp>
        <p:nvSpPr>
          <p:cNvPr id="13335" name="Rectangle 239"/>
          <p:cNvSpPr>
            <a:spLocks noChangeArrowheads="1"/>
          </p:cNvSpPr>
          <p:nvPr/>
        </p:nvSpPr>
        <p:spPr bwMode="auto">
          <a:xfrm>
            <a:off x="3314947" y="4783812"/>
            <a:ext cx="447675" cy="241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/>
            <a:r>
              <a:rPr lang="en-US" sz="1000" b="1" dirty="0">
                <a:latin typeface="+mj-lt"/>
              </a:rPr>
              <a:t>CGI</a:t>
            </a:r>
            <a:endParaRPr lang="en-US" sz="1000" b="1" i="1" dirty="0">
              <a:latin typeface="+mj-lt"/>
            </a:endParaRPr>
          </a:p>
        </p:txBody>
      </p:sp>
      <p:sp>
        <p:nvSpPr>
          <p:cNvPr id="13336" name="Freeform 240"/>
          <p:cNvSpPr>
            <a:spLocks/>
          </p:cNvSpPr>
          <p:nvPr/>
        </p:nvSpPr>
        <p:spPr bwMode="auto">
          <a:xfrm rot="10778120">
            <a:off x="3254622" y="4626650"/>
            <a:ext cx="622300" cy="106362"/>
          </a:xfrm>
          <a:custGeom>
            <a:avLst/>
            <a:gdLst>
              <a:gd name="T0" fmla="*/ 0 w 1082"/>
              <a:gd name="T1" fmla="*/ 2147483647 h 158"/>
              <a:gd name="T2" fmla="*/ 2147483647 w 1082"/>
              <a:gd name="T3" fmla="*/ 2147483647 h 158"/>
              <a:gd name="T4" fmla="*/ 2147483647 w 1082"/>
              <a:gd name="T5" fmla="*/ 0 h 158"/>
              <a:gd name="T6" fmla="*/ 2147483647 w 1082"/>
              <a:gd name="T7" fmla="*/ 2147483647 h 158"/>
              <a:gd name="T8" fmla="*/ 2147483647 w 1082"/>
              <a:gd name="T9" fmla="*/ 2147483647 h 158"/>
              <a:gd name="T10" fmla="*/ 2147483647 w 1082"/>
              <a:gd name="T11" fmla="*/ 2147483647 h 15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082"/>
              <a:gd name="T19" fmla="*/ 0 h 158"/>
              <a:gd name="T20" fmla="*/ 1082 w 1082"/>
              <a:gd name="T21" fmla="*/ 158 h 15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82" h="158">
                <a:moveTo>
                  <a:pt x="0" y="94"/>
                </a:moveTo>
                <a:lnTo>
                  <a:pt x="400" y="94"/>
                </a:lnTo>
                <a:lnTo>
                  <a:pt x="454" y="0"/>
                </a:lnTo>
                <a:lnTo>
                  <a:pt x="545" y="158"/>
                </a:lnTo>
                <a:lnTo>
                  <a:pt x="618" y="85"/>
                </a:lnTo>
                <a:lnTo>
                  <a:pt x="1082" y="85"/>
                </a:lnTo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IE" dirty="0">
              <a:latin typeface="+mj-lt"/>
            </a:endParaRPr>
          </a:p>
        </p:txBody>
      </p:sp>
      <p:sp>
        <p:nvSpPr>
          <p:cNvPr id="13337" name="AutoShape 241"/>
          <p:cNvSpPr>
            <a:spLocks noChangeArrowheads="1"/>
          </p:cNvSpPr>
          <p:nvPr/>
        </p:nvSpPr>
        <p:spPr bwMode="auto">
          <a:xfrm>
            <a:off x="2357684" y="4512350"/>
            <a:ext cx="992188" cy="430212"/>
          </a:xfrm>
          <a:prstGeom prst="roundRect">
            <a:avLst>
              <a:gd name="adj" fmla="val 16667"/>
            </a:avLst>
          </a:prstGeom>
          <a:solidFill>
            <a:srgbClr val="DFAE97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1100" b="1" dirty="0">
                <a:latin typeface="+mj-lt"/>
              </a:rPr>
              <a:t>Tomcat </a:t>
            </a:r>
            <a:br>
              <a:rPr lang="en-US" sz="1100" b="1" dirty="0">
                <a:latin typeface="+mj-lt"/>
              </a:rPr>
            </a:br>
            <a:r>
              <a:rPr lang="en-US" sz="1100" b="1" dirty="0">
                <a:latin typeface="+mj-lt"/>
              </a:rPr>
              <a:t>Server</a:t>
            </a:r>
            <a:endParaRPr lang="en-US" sz="1200" b="1" dirty="0">
              <a:latin typeface="+mj-lt"/>
            </a:endParaRPr>
          </a:p>
        </p:txBody>
      </p:sp>
      <p:sp>
        <p:nvSpPr>
          <p:cNvPr id="153842" name="AutoShape 242"/>
          <p:cNvSpPr>
            <a:spLocks noChangeArrowheads="1"/>
          </p:cNvSpPr>
          <p:nvPr/>
        </p:nvSpPr>
        <p:spPr bwMode="auto">
          <a:xfrm>
            <a:off x="5151684" y="4137700"/>
            <a:ext cx="566738" cy="444500"/>
          </a:xfrm>
          <a:prstGeom prst="star16">
            <a:avLst>
              <a:gd name="adj" fmla="val 37500"/>
            </a:avLst>
          </a:prstGeom>
          <a:solidFill>
            <a:schemeClr val="tx2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2000" b="1" dirty="0">
                <a:solidFill>
                  <a:schemeClr val="bg1"/>
                </a:solidFill>
                <a:latin typeface="+mj-lt"/>
              </a:rPr>
              <a:t>3</a:t>
            </a:r>
          </a:p>
        </p:txBody>
      </p:sp>
      <p:sp>
        <p:nvSpPr>
          <p:cNvPr id="13339" name="Rectangle 243"/>
          <p:cNvSpPr>
            <a:spLocks noChangeArrowheads="1"/>
          </p:cNvSpPr>
          <p:nvPr/>
        </p:nvSpPr>
        <p:spPr bwMode="auto">
          <a:xfrm>
            <a:off x="3995281" y="4377075"/>
            <a:ext cx="933269" cy="430887"/>
          </a:xfrm>
          <a:prstGeom prst="rect">
            <a:avLst/>
          </a:prstGeom>
          <a:solidFill>
            <a:schemeClr val="tx2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1100" b="1" dirty="0">
                <a:solidFill>
                  <a:schemeClr val="bg1"/>
                </a:solidFill>
                <a:latin typeface="+mj-lt"/>
              </a:rPr>
              <a:t>WebSpeed</a:t>
            </a:r>
            <a:br>
              <a:rPr lang="en-US" sz="1100" b="1" dirty="0">
                <a:solidFill>
                  <a:schemeClr val="bg1"/>
                </a:solidFill>
                <a:latin typeface="+mj-lt"/>
              </a:rPr>
            </a:br>
            <a:r>
              <a:rPr lang="en-US" sz="1100" b="1" dirty="0">
                <a:solidFill>
                  <a:schemeClr val="bg1"/>
                </a:solidFill>
                <a:latin typeface="+mj-lt"/>
              </a:rPr>
              <a:t>Messenger</a:t>
            </a:r>
          </a:p>
        </p:txBody>
      </p:sp>
      <p:grpSp>
        <p:nvGrpSpPr>
          <p:cNvPr id="13340" name="Group 244"/>
          <p:cNvGrpSpPr>
            <a:grpSpLocks/>
          </p:cNvGrpSpPr>
          <p:nvPr/>
        </p:nvGrpSpPr>
        <p:grpSpPr bwMode="auto">
          <a:xfrm>
            <a:off x="7661522" y="5260062"/>
            <a:ext cx="990600" cy="673100"/>
            <a:chOff x="4624" y="2744"/>
            <a:chExt cx="624" cy="424"/>
          </a:xfrm>
        </p:grpSpPr>
        <p:sp>
          <p:nvSpPr>
            <p:cNvPr id="13343" name="AutoShape 245"/>
            <p:cNvSpPr>
              <a:spLocks noChangeArrowheads="1"/>
            </p:cNvSpPr>
            <p:nvPr/>
          </p:nvSpPr>
          <p:spPr bwMode="auto">
            <a:xfrm>
              <a:off x="4624" y="2744"/>
              <a:ext cx="608" cy="424"/>
            </a:xfrm>
            <a:prstGeom prst="flowChartMagneticDisk">
              <a:avLst/>
            </a:prstGeom>
            <a:gradFill rotWithShape="0">
              <a:gsLst>
                <a:gs pos="0">
                  <a:srgbClr val="5E6D76"/>
                </a:gs>
                <a:gs pos="50000">
                  <a:srgbClr val="CCECFF"/>
                </a:gs>
                <a:gs pos="100000">
                  <a:srgbClr val="5E6D76"/>
                </a:gs>
              </a:gsLst>
              <a:lin ang="0" scaled="1"/>
            </a:gra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IE" dirty="0">
                <a:latin typeface="+mj-lt"/>
              </a:endParaRPr>
            </a:p>
          </p:txBody>
        </p:sp>
        <p:sp>
          <p:nvSpPr>
            <p:cNvPr id="13344" name="Text Box 246"/>
            <p:cNvSpPr txBox="1">
              <a:spLocks noChangeArrowheads="1"/>
            </p:cNvSpPr>
            <p:nvPr/>
          </p:nvSpPr>
          <p:spPr bwMode="auto">
            <a:xfrm>
              <a:off x="4624" y="2872"/>
              <a:ext cx="624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Ctr="1">
              <a:spAutoFit/>
            </a:bodyPr>
            <a:lstStyle/>
            <a:p>
              <a:pPr eaLnBrk="0" hangingPunct="0">
                <a:lnSpc>
                  <a:spcPct val="90000"/>
                </a:lnSpc>
                <a:spcBef>
                  <a:spcPct val="50000"/>
                </a:spcBef>
                <a:buClr>
                  <a:schemeClr val="tx2"/>
                </a:buClr>
                <a:buSzPct val="80000"/>
              </a:pPr>
              <a:r>
                <a:rPr lang="en-US" sz="1200" b="1" dirty="0" smtClean="0">
                  <a:latin typeface="+mj-lt"/>
                </a:rPr>
                <a:t>Database</a:t>
              </a:r>
              <a:endParaRPr lang="en-US" sz="1200" b="1" dirty="0">
                <a:latin typeface="+mj-lt"/>
              </a:endParaRPr>
            </a:p>
          </p:txBody>
        </p:sp>
      </p:grpSp>
      <p:sp>
        <p:nvSpPr>
          <p:cNvPr id="13341" name="Line 247"/>
          <p:cNvSpPr>
            <a:spLocks noChangeShapeType="1"/>
          </p:cNvSpPr>
          <p:nvPr/>
        </p:nvSpPr>
        <p:spPr bwMode="auto">
          <a:xfrm flipV="1">
            <a:off x="7047159" y="5512475"/>
            <a:ext cx="609600" cy="1111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en-US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842" grpId="0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Content Placeholder 8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WebSpeed Transaction Broker is responsible for:</a:t>
            </a:r>
          </a:p>
          <a:p>
            <a:pPr lvl="1"/>
            <a:r>
              <a:rPr lang="en-US" sz="2000" dirty="0" smtClean="0"/>
              <a:t>Receiving requests from the messenger on availability of an agent to service the Web object</a:t>
            </a:r>
          </a:p>
          <a:p>
            <a:pPr lvl="1"/>
            <a:r>
              <a:rPr lang="en-US" sz="2000" dirty="0" smtClean="0"/>
              <a:t>Replying to the messenger with the ID and port of the available agent</a:t>
            </a:r>
          </a:p>
          <a:p>
            <a:pPr lvl="1"/>
            <a:r>
              <a:rPr lang="en-US" sz="2000" dirty="0" smtClean="0"/>
              <a:t>Spawning a new agent if none available </a:t>
            </a:r>
            <a:r>
              <a:rPr lang="en-US" dirty="0" smtClean="0"/>
              <a:t>and not at the limit</a:t>
            </a:r>
          </a:p>
          <a:p>
            <a:endParaRPr lang="en-US" dirty="0"/>
          </a:p>
        </p:txBody>
      </p:sp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WebSpeed Architecture</a:t>
            </a:r>
          </a:p>
        </p:txBody>
      </p:sp>
      <p:sp>
        <p:nvSpPr>
          <p:cNvPr id="14366" name="Footer Placeholder 84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dirty="0" smtClean="0"/>
              <a:t>ADM_COMP_140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2274473" y="3593122"/>
            <a:ext cx="5589588" cy="1843088"/>
          </a:xfrm>
          <a:prstGeom prst="rect">
            <a:avLst/>
          </a:prstGeom>
          <a:solidFill>
            <a:srgbClr val="99CCFF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IE" dirty="0">
              <a:latin typeface="+mj-lt"/>
            </a:endParaRPr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3847686" y="3959835"/>
            <a:ext cx="1344612" cy="1336675"/>
          </a:xfrm>
          <a:prstGeom prst="rect">
            <a:avLst/>
          </a:prstGeom>
          <a:solidFill>
            <a:srgbClr val="E3DFDD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IE" dirty="0">
              <a:latin typeface="+mj-lt"/>
            </a:endParaRPr>
          </a:p>
        </p:txBody>
      </p:sp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5405023" y="3686785"/>
            <a:ext cx="2333625" cy="1563687"/>
          </a:xfrm>
          <a:prstGeom prst="rect">
            <a:avLst/>
          </a:prstGeom>
          <a:solidFill>
            <a:srgbClr val="E7E6E8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 sz="1100" dirty="0">
              <a:latin typeface="+mj-lt"/>
            </a:endParaRPr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5255798" y="3648685"/>
            <a:ext cx="2579688" cy="2603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1100" b="1" dirty="0">
                <a:latin typeface="+mj-lt"/>
              </a:rPr>
              <a:t>WebSpeed Server Instance</a:t>
            </a:r>
          </a:p>
        </p:txBody>
      </p:sp>
      <p:sp>
        <p:nvSpPr>
          <p:cNvPr id="14344" name="Rectangle 8"/>
          <p:cNvSpPr>
            <a:spLocks noChangeArrowheads="1"/>
          </p:cNvSpPr>
          <p:nvPr/>
        </p:nvSpPr>
        <p:spPr bwMode="auto">
          <a:xfrm>
            <a:off x="6671463" y="3915355"/>
            <a:ext cx="867546" cy="400110"/>
          </a:xfrm>
          <a:prstGeom prst="rect">
            <a:avLst/>
          </a:prstGeom>
          <a:solidFill>
            <a:schemeClr val="tx2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1000" b="1" dirty="0">
                <a:solidFill>
                  <a:schemeClr val="bg1"/>
                </a:solidFill>
                <a:latin typeface="+mj-lt"/>
              </a:rPr>
              <a:t>WebSpeed</a:t>
            </a:r>
            <a:br>
              <a:rPr lang="en-US" sz="1000" b="1" dirty="0">
                <a:solidFill>
                  <a:schemeClr val="bg1"/>
                </a:solidFill>
                <a:latin typeface="+mj-lt"/>
              </a:rPr>
            </a:br>
            <a:r>
              <a:rPr lang="en-US" sz="1000" b="1" dirty="0">
                <a:solidFill>
                  <a:schemeClr val="bg1"/>
                </a:solidFill>
                <a:latin typeface="+mj-lt"/>
              </a:rPr>
              <a:t>Broker</a:t>
            </a:r>
          </a:p>
        </p:txBody>
      </p:sp>
      <p:sp>
        <p:nvSpPr>
          <p:cNvPr id="14345" name="Rectangle 9"/>
          <p:cNvSpPr>
            <a:spLocks noChangeArrowheads="1"/>
          </p:cNvSpPr>
          <p:nvPr/>
        </p:nvSpPr>
        <p:spPr bwMode="auto">
          <a:xfrm>
            <a:off x="2276060" y="3594859"/>
            <a:ext cx="3135912" cy="24365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90488" tIns="44450" rIns="90488" bIns="44450">
            <a:spAutoFit/>
          </a:bodyPr>
          <a:lstStyle/>
          <a:p>
            <a:pPr eaLnBrk="0" hangingPunct="0"/>
            <a:r>
              <a:rPr lang="en-US" sz="1000" b="1" i="1" dirty="0" smtClean="0">
                <a:latin typeface="+mj-lt"/>
              </a:rPr>
              <a:t>Login</a:t>
            </a:r>
            <a:r>
              <a:rPr lang="en-US" sz="1000" b="1" i="1" dirty="0">
                <a:latin typeface="+mj-lt"/>
              </a:rPr>
              <a:t>, Browse, and Look-Up Functions</a:t>
            </a:r>
          </a:p>
        </p:txBody>
      </p:sp>
      <p:sp>
        <p:nvSpPr>
          <p:cNvPr id="14346" name="Rectangle 10"/>
          <p:cNvSpPr>
            <a:spLocks noChangeArrowheads="1"/>
          </p:cNvSpPr>
          <p:nvPr/>
        </p:nvSpPr>
        <p:spPr bwMode="auto">
          <a:xfrm>
            <a:off x="526636" y="3562960"/>
            <a:ext cx="1709737" cy="2087562"/>
          </a:xfrm>
          <a:prstGeom prst="rect">
            <a:avLst/>
          </a:prstGeom>
          <a:solidFill>
            <a:srgbClr val="FAF6EB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l" eaLnBrk="0" hangingPunct="0"/>
            <a:endParaRPr lang="en-US" sz="2400" dirty="0">
              <a:latin typeface="+mj-lt"/>
            </a:endParaRPr>
          </a:p>
        </p:txBody>
      </p:sp>
      <p:grpSp>
        <p:nvGrpSpPr>
          <p:cNvPr id="14347" name="Group 11"/>
          <p:cNvGrpSpPr>
            <a:grpSpLocks/>
          </p:cNvGrpSpPr>
          <p:nvPr/>
        </p:nvGrpSpPr>
        <p:grpSpPr bwMode="auto">
          <a:xfrm>
            <a:off x="886998" y="4034447"/>
            <a:ext cx="947738" cy="766763"/>
            <a:chOff x="224" y="1652"/>
            <a:chExt cx="579" cy="439"/>
          </a:xfrm>
        </p:grpSpPr>
        <p:sp>
          <p:nvSpPr>
            <p:cNvPr id="14374" name="Freeform 12"/>
            <p:cNvSpPr>
              <a:spLocks/>
            </p:cNvSpPr>
            <p:nvPr/>
          </p:nvSpPr>
          <p:spPr bwMode="auto">
            <a:xfrm>
              <a:off x="533" y="1891"/>
              <a:ext cx="225" cy="83"/>
            </a:xfrm>
            <a:custGeom>
              <a:avLst/>
              <a:gdLst>
                <a:gd name="T0" fmla="*/ 34 w 225"/>
                <a:gd name="T1" fmla="*/ 0 h 83"/>
                <a:gd name="T2" fmla="*/ 71 w 225"/>
                <a:gd name="T3" fmla="*/ 1 h 83"/>
                <a:gd name="T4" fmla="*/ 108 w 225"/>
                <a:gd name="T5" fmla="*/ 2 h 83"/>
                <a:gd name="T6" fmla="*/ 117 w 225"/>
                <a:gd name="T7" fmla="*/ 3 h 83"/>
                <a:gd name="T8" fmla="*/ 127 w 225"/>
                <a:gd name="T9" fmla="*/ 5 h 83"/>
                <a:gd name="T10" fmla="*/ 148 w 225"/>
                <a:gd name="T11" fmla="*/ 10 h 83"/>
                <a:gd name="T12" fmla="*/ 170 w 225"/>
                <a:gd name="T13" fmla="*/ 16 h 83"/>
                <a:gd name="T14" fmla="*/ 181 w 225"/>
                <a:gd name="T15" fmla="*/ 18 h 83"/>
                <a:gd name="T16" fmla="*/ 190 w 225"/>
                <a:gd name="T17" fmla="*/ 20 h 83"/>
                <a:gd name="T18" fmla="*/ 207 w 225"/>
                <a:gd name="T19" fmla="*/ 27 h 83"/>
                <a:gd name="T20" fmla="*/ 215 w 225"/>
                <a:gd name="T21" fmla="*/ 30 h 83"/>
                <a:gd name="T22" fmla="*/ 222 w 225"/>
                <a:gd name="T23" fmla="*/ 35 h 83"/>
                <a:gd name="T24" fmla="*/ 224 w 225"/>
                <a:gd name="T25" fmla="*/ 41 h 83"/>
                <a:gd name="T26" fmla="*/ 225 w 225"/>
                <a:gd name="T27" fmla="*/ 46 h 83"/>
                <a:gd name="T28" fmla="*/ 225 w 225"/>
                <a:gd name="T29" fmla="*/ 51 h 83"/>
                <a:gd name="T30" fmla="*/ 224 w 225"/>
                <a:gd name="T31" fmla="*/ 56 h 83"/>
                <a:gd name="T32" fmla="*/ 220 w 225"/>
                <a:gd name="T33" fmla="*/ 64 h 83"/>
                <a:gd name="T34" fmla="*/ 213 w 225"/>
                <a:gd name="T35" fmla="*/ 70 h 83"/>
                <a:gd name="T36" fmla="*/ 203 w 225"/>
                <a:gd name="T37" fmla="*/ 75 h 83"/>
                <a:gd name="T38" fmla="*/ 192 w 225"/>
                <a:gd name="T39" fmla="*/ 79 h 83"/>
                <a:gd name="T40" fmla="*/ 180 w 225"/>
                <a:gd name="T41" fmla="*/ 81 h 83"/>
                <a:gd name="T42" fmla="*/ 167 w 225"/>
                <a:gd name="T43" fmla="*/ 83 h 83"/>
                <a:gd name="T44" fmla="*/ 148 w 225"/>
                <a:gd name="T45" fmla="*/ 83 h 83"/>
                <a:gd name="T46" fmla="*/ 130 w 225"/>
                <a:gd name="T47" fmla="*/ 83 h 83"/>
                <a:gd name="T48" fmla="*/ 97 w 225"/>
                <a:gd name="T49" fmla="*/ 83 h 83"/>
                <a:gd name="T50" fmla="*/ 81 w 225"/>
                <a:gd name="T51" fmla="*/ 82 h 83"/>
                <a:gd name="T52" fmla="*/ 65 w 225"/>
                <a:gd name="T53" fmla="*/ 80 h 83"/>
                <a:gd name="T54" fmla="*/ 49 w 225"/>
                <a:gd name="T55" fmla="*/ 78 h 83"/>
                <a:gd name="T56" fmla="*/ 32 w 225"/>
                <a:gd name="T57" fmla="*/ 74 h 83"/>
                <a:gd name="T58" fmla="*/ 24 w 225"/>
                <a:gd name="T59" fmla="*/ 71 h 83"/>
                <a:gd name="T60" fmla="*/ 17 w 225"/>
                <a:gd name="T61" fmla="*/ 65 h 83"/>
                <a:gd name="T62" fmla="*/ 11 w 225"/>
                <a:gd name="T63" fmla="*/ 59 h 83"/>
                <a:gd name="T64" fmla="*/ 7 w 225"/>
                <a:gd name="T65" fmla="*/ 53 h 83"/>
                <a:gd name="T66" fmla="*/ 5 w 225"/>
                <a:gd name="T67" fmla="*/ 48 h 83"/>
                <a:gd name="T68" fmla="*/ 2 w 225"/>
                <a:gd name="T69" fmla="*/ 43 h 83"/>
                <a:gd name="T70" fmla="*/ 1 w 225"/>
                <a:gd name="T71" fmla="*/ 39 h 83"/>
                <a:gd name="T72" fmla="*/ 0 w 225"/>
                <a:gd name="T73" fmla="*/ 38 h 83"/>
                <a:gd name="T74" fmla="*/ 0 w 225"/>
                <a:gd name="T75" fmla="*/ 37 h 83"/>
                <a:gd name="T76" fmla="*/ 3 w 225"/>
                <a:gd name="T77" fmla="*/ 31 h 83"/>
                <a:gd name="T78" fmla="*/ 8 w 225"/>
                <a:gd name="T79" fmla="*/ 25 h 83"/>
                <a:gd name="T80" fmla="*/ 14 w 225"/>
                <a:gd name="T81" fmla="*/ 20 h 83"/>
                <a:gd name="T82" fmla="*/ 21 w 225"/>
                <a:gd name="T83" fmla="*/ 17 h 83"/>
                <a:gd name="T84" fmla="*/ 29 w 225"/>
                <a:gd name="T85" fmla="*/ 9 h 83"/>
                <a:gd name="T86" fmla="*/ 32 w 225"/>
                <a:gd name="T87" fmla="*/ 5 h 83"/>
                <a:gd name="T88" fmla="*/ 34 w 225"/>
                <a:gd name="T89" fmla="*/ 0 h 83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25"/>
                <a:gd name="T136" fmla="*/ 0 h 83"/>
                <a:gd name="T137" fmla="*/ 225 w 225"/>
                <a:gd name="T138" fmla="*/ 83 h 83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25" h="83">
                  <a:moveTo>
                    <a:pt x="34" y="0"/>
                  </a:moveTo>
                  <a:lnTo>
                    <a:pt x="71" y="1"/>
                  </a:lnTo>
                  <a:lnTo>
                    <a:pt x="108" y="2"/>
                  </a:lnTo>
                  <a:lnTo>
                    <a:pt x="117" y="3"/>
                  </a:lnTo>
                  <a:lnTo>
                    <a:pt x="127" y="5"/>
                  </a:lnTo>
                  <a:lnTo>
                    <a:pt x="148" y="10"/>
                  </a:lnTo>
                  <a:lnTo>
                    <a:pt x="170" y="16"/>
                  </a:lnTo>
                  <a:lnTo>
                    <a:pt x="181" y="18"/>
                  </a:lnTo>
                  <a:lnTo>
                    <a:pt x="190" y="20"/>
                  </a:lnTo>
                  <a:lnTo>
                    <a:pt x="207" y="27"/>
                  </a:lnTo>
                  <a:lnTo>
                    <a:pt x="215" y="30"/>
                  </a:lnTo>
                  <a:lnTo>
                    <a:pt x="222" y="35"/>
                  </a:lnTo>
                  <a:lnTo>
                    <a:pt x="224" y="41"/>
                  </a:lnTo>
                  <a:lnTo>
                    <a:pt x="225" y="46"/>
                  </a:lnTo>
                  <a:lnTo>
                    <a:pt x="225" y="51"/>
                  </a:lnTo>
                  <a:lnTo>
                    <a:pt x="224" y="56"/>
                  </a:lnTo>
                  <a:lnTo>
                    <a:pt x="220" y="64"/>
                  </a:lnTo>
                  <a:lnTo>
                    <a:pt x="213" y="70"/>
                  </a:lnTo>
                  <a:lnTo>
                    <a:pt x="203" y="75"/>
                  </a:lnTo>
                  <a:lnTo>
                    <a:pt x="192" y="79"/>
                  </a:lnTo>
                  <a:lnTo>
                    <a:pt x="180" y="81"/>
                  </a:lnTo>
                  <a:lnTo>
                    <a:pt x="167" y="83"/>
                  </a:lnTo>
                  <a:lnTo>
                    <a:pt x="148" y="83"/>
                  </a:lnTo>
                  <a:lnTo>
                    <a:pt x="130" y="83"/>
                  </a:lnTo>
                  <a:lnTo>
                    <a:pt x="97" y="83"/>
                  </a:lnTo>
                  <a:lnTo>
                    <a:pt x="81" y="82"/>
                  </a:lnTo>
                  <a:lnTo>
                    <a:pt x="65" y="80"/>
                  </a:lnTo>
                  <a:lnTo>
                    <a:pt x="49" y="78"/>
                  </a:lnTo>
                  <a:lnTo>
                    <a:pt x="32" y="74"/>
                  </a:lnTo>
                  <a:lnTo>
                    <a:pt x="24" y="71"/>
                  </a:lnTo>
                  <a:lnTo>
                    <a:pt x="17" y="65"/>
                  </a:lnTo>
                  <a:lnTo>
                    <a:pt x="11" y="59"/>
                  </a:lnTo>
                  <a:lnTo>
                    <a:pt x="7" y="53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1" y="39"/>
                  </a:lnTo>
                  <a:lnTo>
                    <a:pt x="0" y="38"/>
                  </a:lnTo>
                  <a:lnTo>
                    <a:pt x="0" y="37"/>
                  </a:lnTo>
                  <a:lnTo>
                    <a:pt x="3" y="31"/>
                  </a:lnTo>
                  <a:lnTo>
                    <a:pt x="8" y="25"/>
                  </a:lnTo>
                  <a:lnTo>
                    <a:pt x="14" y="20"/>
                  </a:lnTo>
                  <a:lnTo>
                    <a:pt x="21" y="17"/>
                  </a:lnTo>
                  <a:lnTo>
                    <a:pt x="29" y="9"/>
                  </a:lnTo>
                  <a:lnTo>
                    <a:pt x="32" y="5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IE" dirty="0">
                <a:latin typeface="+mj-lt"/>
              </a:endParaRPr>
            </a:p>
          </p:txBody>
        </p:sp>
        <p:sp>
          <p:nvSpPr>
            <p:cNvPr id="14375" name="Freeform 13"/>
            <p:cNvSpPr>
              <a:spLocks/>
            </p:cNvSpPr>
            <p:nvPr/>
          </p:nvSpPr>
          <p:spPr bwMode="auto">
            <a:xfrm>
              <a:off x="526" y="1948"/>
              <a:ext cx="217" cy="46"/>
            </a:xfrm>
            <a:custGeom>
              <a:avLst/>
              <a:gdLst>
                <a:gd name="T0" fmla="*/ 54 w 217"/>
                <a:gd name="T1" fmla="*/ 0 h 46"/>
                <a:gd name="T2" fmla="*/ 0 w 217"/>
                <a:gd name="T3" fmla="*/ 46 h 46"/>
                <a:gd name="T4" fmla="*/ 163 w 217"/>
                <a:gd name="T5" fmla="*/ 46 h 46"/>
                <a:gd name="T6" fmla="*/ 217 w 217"/>
                <a:gd name="T7" fmla="*/ 0 h 46"/>
                <a:gd name="T8" fmla="*/ 54 w 217"/>
                <a:gd name="T9" fmla="*/ 0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7"/>
                <a:gd name="T16" fmla="*/ 0 h 46"/>
                <a:gd name="T17" fmla="*/ 217 w 217"/>
                <a:gd name="T18" fmla="*/ 46 h 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7" h="46">
                  <a:moveTo>
                    <a:pt x="54" y="0"/>
                  </a:moveTo>
                  <a:lnTo>
                    <a:pt x="0" y="46"/>
                  </a:lnTo>
                  <a:lnTo>
                    <a:pt x="163" y="46"/>
                  </a:lnTo>
                  <a:lnTo>
                    <a:pt x="217" y="0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IE" dirty="0">
                <a:latin typeface="+mj-lt"/>
              </a:endParaRPr>
            </a:p>
          </p:txBody>
        </p:sp>
        <p:sp>
          <p:nvSpPr>
            <p:cNvPr id="14376" name="Freeform 14"/>
            <p:cNvSpPr>
              <a:spLocks/>
            </p:cNvSpPr>
            <p:nvPr/>
          </p:nvSpPr>
          <p:spPr bwMode="auto">
            <a:xfrm>
              <a:off x="698" y="2010"/>
              <a:ext cx="105" cy="72"/>
            </a:xfrm>
            <a:custGeom>
              <a:avLst/>
              <a:gdLst>
                <a:gd name="T0" fmla="*/ 62 w 105"/>
                <a:gd name="T1" fmla="*/ 72 h 72"/>
                <a:gd name="T2" fmla="*/ 94 w 105"/>
                <a:gd name="T3" fmla="*/ 72 h 72"/>
                <a:gd name="T4" fmla="*/ 105 w 105"/>
                <a:gd name="T5" fmla="*/ 0 h 72"/>
                <a:gd name="T6" fmla="*/ 0 w 105"/>
                <a:gd name="T7" fmla="*/ 2 h 72"/>
                <a:gd name="T8" fmla="*/ 62 w 105"/>
                <a:gd name="T9" fmla="*/ 72 h 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72"/>
                <a:gd name="T17" fmla="*/ 105 w 105"/>
                <a:gd name="T18" fmla="*/ 72 h 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72">
                  <a:moveTo>
                    <a:pt x="62" y="72"/>
                  </a:moveTo>
                  <a:lnTo>
                    <a:pt x="94" y="72"/>
                  </a:lnTo>
                  <a:lnTo>
                    <a:pt x="105" y="0"/>
                  </a:lnTo>
                  <a:lnTo>
                    <a:pt x="0" y="2"/>
                  </a:lnTo>
                  <a:lnTo>
                    <a:pt x="62" y="72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IE" dirty="0">
                <a:latin typeface="+mj-lt"/>
              </a:endParaRPr>
            </a:p>
          </p:txBody>
        </p:sp>
        <p:grpSp>
          <p:nvGrpSpPr>
            <p:cNvPr id="14377" name="Group 15"/>
            <p:cNvGrpSpPr>
              <a:grpSpLocks/>
            </p:cNvGrpSpPr>
            <p:nvPr/>
          </p:nvGrpSpPr>
          <p:grpSpPr bwMode="auto">
            <a:xfrm>
              <a:off x="224" y="1652"/>
              <a:ext cx="556" cy="439"/>
              <a:chOff x="224" y="1652"/>
              <a:chExt cx="556" cy="439"/>
            </a:xfrm>
          </p:grpSpPr>
          <p:sp>
            <p:nvSpPr>
              <p:cNvPr id="14378" name="Rectangle 16"/>
              <p:cNvSpPr>
                <a:spLocks noChangeArrowheads="1"/>
              </p:cNvSpPr>
              <p:nvPr/>
            </p:nvSpPr>
            <p:spPr bwMode="auto">
              <a:xfrm>
                <a:off x="333" y="1931"/>
                <a:ext cx="351" cy="63"/>
              </a:xfrm>
              <a:prstGeom prst="rect">
                <a:avLst/>
              </a:prstGeom>
              <a:solidFill>
                <a:srgbClr val="B2B2B2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4379" name="Freeform 17"/>
              <p:cNvSpPr>
                <a:spLocks/>
              </p:cNvSpPr>
              <p:nvPr/>
            </p:nvSpPr>
            <p:spPr bwMode="auto">
              <a:xfrm>
                <a:off x="332" y="1899"/>
                <a:ext cx="352" cy="34"/>
              </a:xfrm>
              <a:custGeom>
                <a:avLst/>
                <a:gdLst>
                  <a:gd name="T0" fmla="*/ 0 w 352"/>
                  <a:gd name="T1" fmla="*/ 34 h 34"/>
                  <a:gd name="T2" fmla="*/ 352 w 352"/>
                  <a:gd name="T3" fmla="*/ 34 h 34"/>
                  <a:gd name="T4" fmla="*/ 319 w 352"/>
                  <a:gd name="T5" fmla="*/ 0 h 34"/>
                  <a:gd name="T6" fmla="*/ 37 w 352"/>
                  <a:gd name="T7" fmla="*/ 0 h 34"/>
                  <a:gd name="T8" fmla="*/ 0 w 352"/>
                  <a:gd name="T9" fmla="*/ 34 h 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2"/>
                  <a:gd name="T16" fmla="*/ 0 h 34"/>
                  <a:gd name="T17" fmla="*/ 352 w 352"/>
                  <a:gd name="T18" fmla="*/ 34 h 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2" h="34">
                    <a:moveTo>
                      <a:pt x="0" y="34"/>
                    </a:moveTo>
                    <a:lnTo>
                      <a:pt x="352" y="34"/>
                    </a:lnTo>
                    <a:lnTo>
                      <a:pt x="319" y="0"/>
                    </a:lnTo>
                    <a:lnTo>
                      <a:pt x="37" y="0"/>
                    </a:lnTo>
                    <a:lnTo>
                      <a:pt x="0" y="34"/>
                    </a:lnTo>
                    <a:close/>
                  </a:path>
                </a:pathLst>
              </a:custGeom>
              <a:solidFill>
                <a:srgbClr val="B2B2B2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4380" name="Rectangle 18"/>
              <p:cNvSpPr>
                <a:spLocks noChangeArrowheads="1"/>
              </p:cNvSpPr>
              <p:nvPr/>
            </p:nvSpPr>
            <p:spPr bwMode="auto">
              <a:xfrm>
                <a:off x="447" y="1951"/>
                <a:ext cx="37" cy="22"/>
              </a:xfrm>
              <a:prstGeom prst="rect">
                <a:avLst/>
              </a:prstGeom>
              <a:solidFill>
                <a:srgbClr val="80808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4381" name="Rectangle 19"/>
              <p:cNvSpPr>
                <a:spLocks noChangeArrowheads="1"/>
              </p:cNvSpPr>
              <p:nvPr/>
            </p:nvSpPr>
            <p:spPr bwMode="auto">
              <a:xfrm>
                <a:off x="447" y="1959"/>
                <a:ext cx="37" cy="13"/>
              </a:xfrm>
              <a:prstGeom prst="rect">
                <a:avLst/>
              </a:prstGeom>
              <a:solidFill>
                <a:srgbClr val="80808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4382" name="Rectangle 20"/>
              <p:cNvSpPr>
                <a:spLocks noChangeArrowheads="1"/>
              </p:cNvSpPr>
              <p:nvPr/>
            </p:nvSpPr>
            <p:spPr bwMode="auto">
              <a:xfrm>
                <a:off x="420" y="1959"/>
                <a:ext cx="92" cy="8"/>
              </a:xfrm>
              <a:prstGeom prst="rect">
                <a:avLst/>
              </a:prstGeom>
              <a:solidFill>
                <a:srgbClr val="80808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4383" name="Rectangle 21"/>
              <p:cNvSpPr>
                <a:spLocks noChangeArrowheads="1"/>
              </p:cNvSpPr>
              <p:nvPr/>
            </p:nvSpPr>
            <p:spPr bwMode="auto">
              <a:xfrm>
                <a:off x="417" y="1951"/>
                <a:ext cx="10" cy="4"/>
              </a:xfrm>
              <a:prstGeom prst="rect">
                <a:avLst/>
              </a:prstGeom>
              <a:solidFill>
                <a:srgbClr val="00800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4384" name="Rectangle 22"/>
              <p:cNvSpPr>
                <a:spLocks noChangeArrowheads="1"/>
              </p:cNvSpPr>
              <p:nvPr/>
            </p:nvSpPr>
            <p:spPr bwMode="auto">
              <a:xfrm>
                <a:off x="225" y="2074"/>
                <a:ext cx="555" cy="17"/>
              </a:xfrm>
              <a:prstGeom prst="rect">
                <a:avLst/>
              </a:prstGeom>
              <a:solidFill>
                <a:srgbClr val="B2B2B2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4385" name="Freeform 23"/>
              <p:cNvSpPr>
                <a:spLocks/>
              </p:cNvSpPr>
              <p:nvPr/>
            </p:nvSpPr>
            <p:spPr bwMode="auto">
              <a:xfrm>
                <a:off x="224" y="2010"/>
                <a:ext cx="555" cy="65"/>
              </a:xfrm>
              <a:custGeom>
                <a:avLst/>
                <a:gdLst>
                  <a:gd name="T0" fmla="*/ 0 w 555"/>
                  <a:gd name="T1" fmla="*/ 65 h 65"/>
                  <a:gd name="T2" fmla="*/ 555 w 555"/>
                  <a:gd name="T3" fmla="*/ 65 h 65"/>
                  <a:gd name="T4" fmla="*/ 523 w 555"/>
                  <a:gd name="T5" fmla="*/ 0 h 65"/>
                  <a:gd name="T6" fmla="*/ 40 w 555"/>
                  <a:gd name="T7" fmla="*/ 0 h 65"/>
                  <a:gd name="T8" fmla="*/ 0 w 555"/>
                  <a:gd name="T9" fmla="*/ 65 h 6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55"/>
                  <a:gd name="T16" fmla="*/ 0 h 65"/>
                  <a:gd name="T17" fmla="*/ 555 w 555"/>
                  <a:gd name="T18" fmla="*/ 65 h 6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55" h="65">
                    <a:moveTo>
                      <a:pt x="0" y="65"/>
                    </a:moveTo>
                    <a:lnTo>
                      <a:pt x="555" y="65"/>
                    </a:lnTo>
                    <a:lnTo>
                      <a:pt x="523" y="0"/>
                    </a:lnTo>
                    <a:lnTo>
                      <a:pt x="40" y="0"/>
                    </a:lnTo>
                    <a:lnTo>
                      <a:pt x="0" y="65"/>
                    </a:lnTo>
                    <a:close/>
                  </a:path>
                </a:pathLst>
              </a:custGeom>
              <a:solidFill>
                <a:srgbClr val="B2B2B2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4386" name="Freeform 24"/>
              <p:cNvSpPr>
                <a:spLocks/>
              </p:cNvSpPr>
              <p:nvPr/>
            </p:nvSpPr>
            <p:spPr bwMode="auto">
              <a:xfrm>
                <a:off x="241" y="2017"/>
                <a:ext cx="519" cy="50"/>
              </a:xfrm>
              <a:custGeom>
                <a:avLst/>
                <a:gdLst>
                  <a:gd name="T0" fmla="*/ 30 w 519"/>
                  <a:gd name="T1" fmla="*/ 0 h 50"/>
                  <a:gd name="T2" fmla="*/ 0 w 519"/>
                  <a:gd name="T3" fmla="*/ 50 h 50"/>
                  <a:gd name="T4" fmla="*/ 519 w 519"/>
                  <a:gd name="T5" fmla="*/ 50 h 50"/>
                  <a:gd name="T6" fmla="*/ 495 w 519"/>
                  <a:gd name="T7" fmla="*/ 0 h 5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19"/>
                  <a:gd name="T13" fmla="*/ 0 h 50"/>
                  <a:gd name="T14" fmla="*/ 519 w 519"/>
                  <a:gd name="T15" fmla="*/ 50 h 5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19" h="50">
                    <a:moveTo>
                      <a:pt x="30" y="0"/>
                    </a:moveTo>
                    <a:lnTo>
                      <a:pt x="0" y="50"/>
                    </a:lnTo>
                    <a:lnTo>
                      <a:pt x="519" y="50"/>
                    </a:lnTo>
                    <a:lnTo>
                      <a:pt x="495" y="0"/>
                    </a:lnTo>
                  </a:path>
                </a:pathLst>
              </a:cu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4387" name="Freeform 25"/>
              <p:cNvSpPr>
                <a:spLocks/>
              </p:cNvSpPr>
              <p:nvPr/>
            </p:nvSpPr>
            <p:spPr bwMode="auto">
              <a:xfrm>
                <a:off x="286" y="2016"/>
                <a:ext cx="17" cy="9"/>
              </a:xfrm>
              <a:custGeom>
                <a:avLst/>
                <a:gdLst>
                  <a:gd name="T0" fmla="*/ 5 w 17"/>
                  <a:gd name="T1" fmla="*/ 0 h 9"/>
                  <a:gd name="T2" fmla="*/ 17 w 17"/>
                  <a:gd name="T3" fmla="*/ 0 h 9"/>
                  <a:gd name="T4" fmla="*/ 13 w 17"/>
                  <a:gd name="T5" fmla="*/ 9 h 9"/>
                  <a:gd name="T6" fmla="*/ 0 w 17"/>
                  <a:gd name="T7" fmla="*/ 9 h 9"/>
                  <a:gd name="T8" fmla="*/ 5 w 17"/>
                  <a:gd name="T9" fmla="*/ 0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"/>
                  <a:gd name="T16" fmla="*/ 0 h 9"/>
                  <a:gd name="T17" fmla="*/ 17 w 17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" h="9">
                    <a:moveTo>
                      <a:pt x="5" y="0"/>
                    </a:moveTo>
                    <a:lnTo>
                      <a:pt x="17" y="0"/>
                    </a:lnTo>
                    <a:lnTo>
                      <a:pt x="13" y="9"/>
                    </a:lnTo>
                    <a:lnTo>
                      <a:pt x="0" y="9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80808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4388" name="Freeform 26"/>
              <p:cNvSpPr>
                <a:spLocks/>
              </p:cNvSpPr>
              <p:nvPr/>
            </p:nvSpPr>
            <p:spPr bwMode="auto">
              <a:xfrm>
                <a:off x="328" y="2016"/>
                <a:ext cx="69" cy="8"/>
              </a:xfrm>
              <a:custGeom>
                <a:avLst/>
                <a:gdLst>
                  <a:gd name="T0" fmla="*/ 3 w 69"/>
                  <a:gd name="T1" fmla="*/ 0 h 8"/>
                  <a:gd name="T2" fmla="*/ 69 w 69"/>
                  <a:gd name="T3" fmla="*/ 0 h 8"/>
                  <a:gd name="T4" fmla="*/ 67 w 69"/>
                  <a:gd name="T5" fmla="*/ 8 h 8"/>
                  <a:gd name="T6" fmla="*/ 0 w 69"/>
                  <a:gd name="T7" fmla="*/ 8 h 8"/>
                  <a:gd name="T8" fmla="*/ 3 w 69"/>
                  <a:gd name="T9" fmla="*/ 0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9"/>
                  <a:gd name="T16" fmla="*/ 0 h 8"/>
                  <a:gd name="T17" fmla="*/ 69 w 69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9" h="8">
                    <a:moveTo>
                      <a:pt x="3" y="0"/>
                    </a:moveTo>
                    <a:lnTo>
                      <a:pt x="69" y="0"/>
                    </a:lnTo>
                    <a:lnTo>
                      <a:pt x="67" y="8"/>
                    </a:lnTo>
                    <a:lnTo>
                      <a:pt x="0" y="8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80808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4389" name="Freeform 27"/>
              <p:cNvSpPr>
                <a:spLocks/>
              </p:cNvSpPr>
              <p:nvPr/>
            </p:nvSpPr>
            <p:spPr bwMode="auto">
              <a:xfrm>
                <a:off x="417" y="2016"/>
                <a:ext cx="65" cy="9"/>
              </a:xfrm>
              <a:custGeom>
                <a:avLst/>
                <a:gdLst>
                  <a:gd name="T0" fmla="*/ 2 w 65"/>
                  <a:gd name="T1" fmla="*/ 0 h 9"/>
                  <a:gd name="T2" fmla="*/ 65 w 65"/>
                  <a:gd name="T3" fmla="*/ 0 h 9"/>
                  <a:gd name="T4" fmla="*/ 65 w 65"/>
                  <a:gd name="T5" fmla="*/ 9 h 9"/>
                  <a:gd name="T6" fmla="*/ 0 w 65"/>
                  <a:gd name="T7" fmla="*/ 9 h 9"/>
                  <a:gd name="T8" fmla="*/ 2 w 65"/>
                  <a:gd name="T9" fmla="*/ 0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5"/>
                  <a:gd name="T16" fmla="*/ 0 h 9"/>
                  <a:gd name="T17" fmla="*/ 65 w 65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5" h="9">
                    <a:moveTo>
                      <a:pt x="2" y="0"/>
                    </a:moveTo>
                    <a:lnTo>
                      <a:pt x="65" y="0"/>
                    </a:lnTo>
                    <a:lnTo>
                      <a:pt x="65" y="9"/>
                    </a:lnTo>
                    <a:lnTo>
                      <a:pt x="0" y="9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80808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4390" name="Rectangle 28"/>
              <p:cNvSpPr>
                <a:spLocks noChangeArrowheads="1"/>
              </p:cNvSpPr>
              <p:nvPr/>
            </p:nvSpPr>
            <p:spPr bwMode="auto">
              <a:xfrm>
                <a:off x="495" y="2016"/>
                <a:ext cx="67" cy="9"/>
              </a:xfrm>
              <a:prstGeom prst="rect">
                <a:avLst/>
              </a:prstGeom>
              <a:solidFill>
                <a:srgbClr val="80808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4391" name="Freeform 29"/>
              <p:cNvSpPr>
                <a:spLocks/>
              </p:cNvSpPr>
              <p:nvPr/>
            </p:nvSpPr>
            <p:spPr bwMode="auto">
              <a:xfrm>
                <a:off x="576" y="2016"/>
                <a:ext cx="59" cy="10"/>
              </a:xfrm>
              <a:custGeom>
                <a:avLst/>
                <a:gdLst>
                  <a:gd name="T0" fmla="*/ 0 w 59"/>
                  <a:gd name="T1" fmla="*/ 0 h 10"/>
                  <a:gd name="T2" fmla="*/ 57 w 59"/>
                  <a:gd name="T3" fmla="*/ 0 h 10"/>
                  <a:gd name="T4" fmla="*/ 59 w 59"/>
                  <a:gd name="T5" fmla="*/ 10 h 10"/>
                  <a:gd name="T6" fmla="*/ 0 w 59"/>
                  <a:gd name="T7" fmla="*/ 10 h 10"/>
                  <a:gd name="T8" fmla="*/ 0 w 59"/>
                  <a:gd name="T9" fmla="*/ 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9"/>
                  <a:gd name="T16" fmla="*/ 0 h 10"/>
                  <a:gd name="T17" fmla="*/ 59 w 59"/>
                  <a:gd name="T18" fmla="*/ 10 h 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9" h="10">
                    <a:moveTo>
                      <a:pt x="0" y="0"/>
                    </a:moveTo>
                    <a:lnTo>
                      <a:pt x="57" y="0"/>
                    </a:lnTo>
                    <a:lnTo>
                      <a:pt x="59" y="10"/>
                    </a:lnTo>
                    <a:lnTo>
                      <a:pt x="0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0808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4392" name="Freeform 30"/>
              <p:cNvSpPr>
                <a:spLocks/>
              </p:cNvSpPr>
              <p:nvPr/>
            </p:nvSpPr>
            <p:spPr bwMode="auto">
              <a:xfrm>
                <a:off x="650" y="2021"/>
                <a:ext cx="72" cy="9"/>
              </a:xfrm>
              <a:custGeom>
                <a:avLst/>
                <a:gdLst>
                  <a:gd name="T0" fmla="*/ 0 w 72"/>
                  <a:gd name="T1" fmla="*/ 0 h 9"/>
                  <a:gd name="T2" fmla="*/ 66 w 72"/>
                  <a:gd name="T3" fmla="*/ 0 h 9"/>
                  <a:gd name="T4" fmla="*/ 72 w 72"/>
                  <a:gd name="T5" fmla="*/ 9 h 9"/>
                  <a:gd name="T6" fmla="*/ 3 w 72"/>
                  <a:gd name="T7" fmla="*/ 9 h 9"/>
                  <a:gd name="T8" fmla="*/ 0 w 72"/>
                  <a:gd name="T9" fmla="*/ 0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2"/>
                  <a:gd name="T16" fmla="*/ 0 h 9"/>
                  <a:gd name="T17" fmla="*/ 72 w 72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2" h="9">
                    <a:moveTo>
                      <a:pt x="0" y="0"/>
                    </a:moveTo>
                    <a:lnTo>
                      <a:pt x="66" y="0"/>
                    </a:lnTo>
                    <a:lnTo>
                      <a:pt x="72" y="9"/>
                    </a:lnTo>
                    <a:lnTo>
                      <a:pt x="3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0808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4393" name="Line 31"/>
              <p:cNvSpPr>
                <a:spLocks noChangeShapeType="1"/>
              </p:cNvSpPr>
              <p:nvPr/>
            </p:nvSpPr>
            <p:spPr bwMode="auto">
              <a:xfrm>
                <a:off x="308" y="2034"/>
                <a:ext cx="216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4394" name="Line 32"/>
              <p:cNvSpPr>
                <a:spLocks noChangeShapeType="1"/>
              </p:cNvSpPr>
              <p:nvPr/>
            </p:nvSpPr>
            <p:spPr bwMode="auto">
              <a:xfrm>
                <a:off x="317" y="2042"/>
                <a:ext cx="218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4395" name="Line 33"/>
              <p:cNvSpPr>
                <a:spLocks noChangeShapeType="1"/>
              </p:cNvSpPr>
              <p:nvPr/>
            </p:nvSpPr>
            <p:spPr bwMode="auto">
              <a:xfrm>
                <a:off x="320" y="2049"/>
                <a:ext cx="190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4396" name="Line 34"/>
              <p:cNvSpPr>
                <a:spLocks noChangeShapeType="1"/>
              </p:cNvSpPr>
              <p:nvPr/>
            </p:nvSpPr>
            <p:spPr bwMode="auto">
              <a:xfrm>
                <a:off x="324" y="2057"/>
                <a:ext cx="25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4397" name="Line 35"/>
              <p:cNvSpPr>
                <a:spLocks noChangeShapeType="1"/>
              </p:cNvSpPr>
              <p:nvPr/>
            </p:nvSpPr>
            <p:spPr bwMode="auto">
              <a:xfrm>
                <a:off x="278" y="2037"/>
                <a:ext cx="22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4398" name="Line 36"/>
              <p:cNvSpPr>
                <a:spLocks noChangeShapeType="1"/>
              </p:cNvSpPr>
              <p:nvPr/>
            </p:nvSpPr>
            <p:spPr bwMode="auto">
              <a:xfrm>
                <a:off x="274" y="2045"/>
                <a:ext cx="21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4399" name="Line 37"/>
              <p:cNvSpPr>
                <a:spLocks noChangeShapeType="1"/>
              </p:cNvSpPr>
              <p:nvPr/>
            </p:nvSpPr>
            <p:spPr bwMode="auto">
              <a:xfrm>
                <a:off x="268" y="2052"/>
                <a:ext cx="39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4400" name="Line 38"/>
              <p:cNvSpPr>
                <a:spLocks noChangeShapeType="1"/>
              </p:cNvSpPr>
              <p:nvPr/>
            </p:nvSpPr>
            <p:spPr bwMode="auto">
              <a:xfrm>
                <a:off x="357" y="2057"/>
                <a:ext cx="129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4401" name="Line 39"/>
              <p:cNvSpPr>
                <a:spLocks noChangeShapeType="1"/>
              </p:cNvSpPr>
              <p:nvPr/>
            </p:nvSpPr>
            <p:spPr bwMode="auto">
              <a:xfrm>
                <a:off x="534" y="2032"/>
                <a:ext cx="29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4402" name="Line 40"/>
              <p:cNvSpPr>
                <a:spLocks noChangeShapeType="1"/>
              </p:cNvSpPr>
              <p:nvPr/>
            </p:nvSpPr>
            <p:spPr bwMode="auto">
              <a:xfrm>
                <a:off x="541" y="2042"/>
                <a:ext cx="24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4403" name="Line 41"/>
              <p:cNvSpPr>
                <a:spLocks noChangeShapeType="1"/>
              </p:cNvSpPr>
              <p:nvPr/>
            </p:nvSpPr>
            <p:spPr bwMode="auto">
              <a:xfrm>
                <a:off x="525" y="2049"/>
                <a:ext cx="40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4404" name="Line 42"/>
              <p:cNvSpPr>
                <a:spLocks noChangeShapeType="1"/>
              </p:cNvSpPr>
              <p:nvPr/>
            </p:nvSpPr>
            <p:spPr bwMode="auto">
              <a:xfrm>
                <a:off x="492" y="2057"/>
                <a:ext cx="20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4405" name="Line 43"/>
              <p:cNvSpPr>
                <a:spLocks noChangeShapeType="1"/>
              </p:cNvSpPr>
              <p:nvPr/>
            </p:nvSpPr>
            <p:spPr bwMode="auto">
              <a:xfrm>
                <a:off x="518" y="2057"/>
                <a:ext cx="45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4406" name="Line 44"/>
              <p:cNvSpPr>
                <a:spLocks noChangeShapeType="1"/>
              </p:cNvSpPr>
              <p:nvPr/>
            </p:nvSpPr>
            <p:spPr bwMode="auto">
              <a:xfrm>
                <a:off x="576" y="2037"/>
                <a:ext cx="60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4407" name="Line 45"/>
              <p:cNvSpPr>
                <a:spLocks noChangeShapeType="1"/>
              </p:cNvSpPr>
              <p:nvPr/>
            </p:nvSpPr>
            <p:spPr bwMode="auto">
              <a:xfrm>
                <a:off x="584" y="2047"/>
                <a:ext cx="54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4408" name="Line 46"/>
              <p:cNvSpPr>
                <a:spLocks noChangeShapeType="1"/>
              </p:cNvSpPr>
              <p:nvPr/>
            </p:nvSpPr>
            <p:spPr bwMode="auto">
              <a:xfrm>
                <a:off x="585" y="2058"/>
                <a:ext cx="55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4409" name="Line 47"/>
              <p:cNvSpPr>
                <a:spLocks noChangeShapeType="1"/>
              </p:cNvSpPr>
              <p:nvPr/>
            </p:nvSpPr>
            <p:spPr bwMode="auto">
              <a:xfrm>
                <a:off x="657" y="2037"/>
                <a:ext cx="58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4410" name="Line 48"/>
              <p:cNvSpPr>
                <a:spLocks noChangeShapeType="1"/>
              </p:cNvSpPr>
              <p:nvPr/>
            </p:nvSpPr>
            <p:spPr bwMode="auto">
              <a:xfrm>
                <a:off x="651" y="2045"/>
                <a:ext cx="48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4411" name="Line 49"/>
              <p:cNvSpPr>
                <a:spLocks noChangeShapeType="1"/>
              </p:cNvSpPr>
              <p:nvPr/>
            </p:nvSpPr>
            <p:spPr bwMode="auto">
              <a:xfrm>
                <a:off x="657" y="2052"/>
                <a:ext cx="44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4412" name="Line 50"/>
              <p:cNvSpPr>
                <a:spLocks noChangeShapeType="1"/>
              </p:cNvSpPr>
              <p:nvPr/>
            </p:nvSpPr>
            <p:spPr bwMode="auto">
              <a:xfrm>
                <a:off x="655" y="2059"/>
                <a:ext cx="54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4413" name="Line 51"/>
              <p:cNvSpPr>
                <a:spLocks noChangeShapeType="1"/>
              </p:cNvSpPr>
              <p:nvPr/>
            </p:nvSpPr>
            <p:spPr bwMode="auto">
              <a:xfrm>
                <a:off x="708" y="2046"/>
                <a:ext cx="16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4414" name="Line 52"/>
              <p:cNvSpPr>
                <a:spLocks noChangeShapeType="1"/>
              </p:cNvSpPr>
              <p:nvPr/>
            </p:nvSpPr>
            <p:spPr bwMode="auto">
              <a:xfrm>
                <a:off x="713" y="2055"/>
                <a:ext cx="15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4415" name="Freeform 53"/>
              <p:cNvSpPr>
                <a:spLocks/>
              </p:cNvSpPr>
              <p:nvPr/>
            </p:nvSpPr>
            <p:spPr bwMode="auto">
              <a:xfrm>
                <a:off x="388" y="1889"/>
                <a:ext cx="240" cy="18"/>
              </a:xfrm>
              <a:custGeom>
                <a:avLst/>
                <a:gdLst>
                  <a:gd name="T0" fmla="*/ 0 w 240"/>
                  <a:gd name="T1" fmla="*/ 18 h 18"/>
                  <a:gd name="T2" fmla="*/ 240 w 240"/>
                  <a:gd name="T3" fmla="*/ 18 h 18"/>
                  <a:gd name="T4" fmla="*/ 226 w 240"/>
                  <a:gd name="T5" fmla="*/ 0 h 18"/>
                  <a:gd name="T6" fmla="*/ 14 w 240"/>
                  <a:gd name="T7" fmla="*/ 0 h 18"/>
                  <a:gd name="T8" fmla="*/ 0 w 240"/>
                  <a:gd name="T9" fmla="*/ 18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0"/>
                  <a:gd name="T16" fmla="*/ 0 h 18"/>
                  <a:gd name="T17" fmla="*/ 240 w 240"/>
                  <a:gd name="T18" fmla="*/ 18 h 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0" h="18">
                    <a:moveTo>
                      <a:pt x="0" y="18"/>
                    </a:moveTo>
                    <a:lnTo>
                      <a:pt x="240" y="18"/>
                    </a:lnTo>
                    <a:lnTo>
                      <a:pt x="226" y="0"/>
                    </a:lnTo>
                    <a:lnTo>
                      <a:pt x="14" y="0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B2B2B2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4416" name="Rectangle 54"/>
              <p:cNvSpPr>
                <a:spLocks noChangeArrowheads="1"/>
              </p:cNvSpPr>
              <p:nvPr/>
            </p:nvSpPr>
            <p:spPr bwMode="auto">
              <a:xfrm>
                <a:off x="388" y="1907"/>
                <a:ext cx="241" cy="18"/>
              </a:xfrm>
              <a:prstGeom prst="rect">
                <a:avLst/>
              </a:prstGeom>
              <a:solidFill>
                <a:srgbClr val="B2B2B2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4417" name="Freeform 55"/>
              <p:cNvSpPr>
                <a:spLocks/>
              </p:cNvSpPr>
              <p:nvPr/>
            </p:nvSpPr>
            <p:spPr bwMode="auto">
              <a:xfrm>
                <a:off x="443" y="1873"/>
                <a:ext cx="129" cy="34"/>
              </a:xfrm>
              <a:custGeom>
                <a:avLst/>
                <a:gdLst>
                  <a:gd name="T0" fmla="*/ 0 w 129"/>
                  <a:gd name="T1" fmla="*/ 19 h 34"/>
                  <a:gd name="T2" fmla="*/ 0 w 129"/>
                  <a:gd name="T3" fmla="*/ 0 h 34"/>
                  <a:gd name="T4" fmla="*/ 129 w 129"/>
                  <a:gd name="T5" fmla="*/ 0 h 34"/>
                  <a:gd name="T6" fmla="*/ 129 w 129"/>
                  <a:gd name="T7" fmla="*/ 20 h 34"/>
                  <a:gd name="T8" fmla="*/ 128 w 129"/>
                  <a:gd name="T9" fmla="*/ 21 h 34"/>
                  <a:gd name="T10" fmla="*/ 127 w 129"/>
                  <a:gd name="T11" fmla="*/ 23 h 34"/>
                  <a:gd name="T12" fmla="*/ 125 w 129"/>
                  <a:gd name="T13" fmla="*/ 25 h 34"/>
                  <a:gd name="T14" fmla="*/ 122 w 129"/>
                  <a:gd name="T15" fmla="*/ 26 h 34"/>
                  <a:gd name="T16" fmla="*/ 118 w 129"/>
                  <a:gd name="T17" fmla="*/ 27 h 34"/>
                  <a:gd name="T18" fmla="*/ 115 w 129"/>
                  <a:gd name="T19" fmla="*/ 29 h 34"/>
                  <a:gd name="T20" fmla="*/ 111 w 129"/>
                  <a:gd name="T21" fmla="*/ 29 h 34"/>
                  <a:gd name="T22" fmla="*/ 106 w 129"/>
                  <a:gd name="T23" fmla="*/ 30 h 34"/>
                  <a:gd name="T24" fmla="*/ 102 w 129"/>
                  <a:gd name="T25" fmla="*/ 31 h 34"/>
                  <a:gd name="T26" fmla="*/ 95 w 129"/>
                  <a:gd name="T27" fmla="*/ 32 h 34"/>
                  <a:gd name="T28" fmla="*/ 89 w 129"/>
                  <a:gd name="T29" fmla="*/ 33 h 34"/>
                  <a:gd name="T30" fmla="*/ 84 w 129"/>
                  <a:gd name="T31" fmla="*/ 34 h 34"/>
                  <a:gd name="T32" fmla="*/ 77 w 129"/>
                  <a:gd name="T33" fmla="*/ 34 h 34"/>
                  <a:gd name="T34" fmla="*/ 70 w 129"/>
                  <a:gd name="T35" fmla="*/ 34 h 34"/>
                  <a:gd name="T36" fmla="*/ 61 w 129"/>
                  <a:gd name="T37" fmla="*/ 34 h 34"/>
                  <a:gd name="T38" fmla="*/ 53 w 129"/>
                  <a:gd name="T39" fmla="*/ 34 h 34"/>
                  <a:gd name="T40" fmla="*/ 45 w 129"/>
                  <a:gd name="T41" fmla="*/ 34 h 34"/>
                  <a:gd name="T42" fmla="*/ 38 w 129"/>
                  <a:gd name="T43" fmla="*/ 33 h 34"/>
                  <a:gd name="T44" fmla="*/ 32 w 129"/>
                  <a:gd name="T45" fmla="*/ 32 h 34"/>
                  <a:gd name="T46" fmla="*/ 27 w 129"/>
                  <a:gd name="T47" fmla="*/ 31 h 34"/>
                  <a:gd name="T48" fmla="*/ 21 w 129"/>
                  <a:gd name="T49" fmla="*/ 30 h 34"/>
                  <a:gd name="T50" fmla="*/ 16 w 129"/>
                  <a:gd name="T51" fmla="*/ 29 h 34"/>
                  <a:gd name="T52" fmla="*/ 12 w 129"/>
                  <a:gd name="T53" fmla="*/ 28 h 34"/>
                  <a:gd name="T54" fmla="*/ 8 w 129"/>
                  <a:gd name="T55" fmla="*/ 26 h 34"/>
                  <a:gd name="T56" fmla="*/ 5 w 129"/>
                  <a:gd name="T57" fmla="*/ 25 h 34"/>
                  <a:gd name="T58" fmla="*/ 3 w 129"/>
                  <a:gd name="T59" fmla="*/ 24 h 34"/>
                  <a:gd name="T60" fmla="*/ 2 w 129"/>
                  <a:gd name="T61" fmla="*/ 22 h 34"/>
                  <a:gd name="T62" fmla="*/ 1 w 129"/>
                  <a:gd name="T63" fmla="*/ 21 h 34"/>
                  <a:gd name="T64" fmla="*/ 0 w 129"/>
                  <a:gd name="T65" fmla="*/ 19 h 34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29"/>
                  <a:gd name="T100" fmla="*/ 0 h 34"/>
                  <a:gd name="T101" fmla="*/ 129 w 129"/>
                  <a:gd name="T102" fmla="*/ 34 h 34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29" h="34">
                    <a:moveTo>
                      <a:pt x="0" y="19"/>
                    </a:moveTo>
                    <a:lnTo>
                      <a:pt x="0" y="0"/>
                    </a:lnTo>
                    <a:lnTo>
                      <a:pt x="129" y="0"/>
                    </a:lnTo>
                    <a:lnTo>
                      <a:pt x="129" y="20"/>
                    </a:lnTo>
                    <a:lnTo>
                      <a:pt x="128" y="21"/>
                    </a:lnTo>
                    <a:lnTo>
                      <a:pt x="127" y="23"/>
                    </a:lnTo>
                    <a:lnTo>
                      <a:pt x="125" y="25"/>
                    </a:lnTo>
                    <a:lnTo>
                      <a:pt x="122" y="26"/>
                    </a:lnTo>
                    <a:lnTo>
                      <a:pt x="118" y="27"/>
                    </a:lnTo>
                    <a:lnTo>
                      <a:pt x="115" y="29"/>
                    </a:lnTo>
                    <a:lnTo>
                      <a:pt x="111" y="29"/>
                    </a:lnTo>
                    <a:lnTo>
                      <a:pt x="106" y="30"/>
                    </a:lnTo>
                    <a:lnTo>
                      <a:pt x="102" y="31"/>
                    </a:lnTo>
                    <a:lnTo>
                      <a:pt x="95" y="32"/>
                    </a:lnTo>
                    <a:lnTo>
                      <a:pt x="89" y="33"/>
                    </a:lnTo>
                    <a:lnTo>
                      <a:pt x="84" y="34"/>
                    </a:lnTo>
                    <a:lnTo>
                      <a:pt x="77" y="34"/>
                    </a:lnTo>
                    <a:lnTo>
                      <a:pt x="70" y="34"/>
                    </a:lnTo>
                    <a:lnTo>
                      <a:pt x="61" y="34"/>
                    </a:lnTo>
                    <a:lnTo>
                      <a:pt x="53" y="34"/>
                    </a:lnTo>
                    <a:lnTo>
                      <a:pt x="45" y="34"/>
                    </a:lnTo>
                    <a:lnTo>
                      <a:pt x="38" y="33"/>
                    </a:lnTo>
                    <a:lnTo>
                      <a:pt x="32" y="32"/>
                    </a:lnTo>
                    <a:lnTo>
                      <a:pt x="27" y="31"/>
                    </a:lnTo>
                    <a:lnTo>
                      <a:pt x="21" y="30"/>
                    </a:lnTo>
                    <a:lnTo>
                      <a:pt x="16" y="29"/>
                    </a:lnTo>
                    <a:lnTo>
                      <a:pt x="12" y="28"/>
                    </a:lnTo>
                    <a:lnTo>
                      <a:pt x="8" y="26"/>
                    </a:lnTo>
                    <a:lnTo>
                      <a:pt x="5" y="25"/>
                    </a:lnTo>
                    <a:lnTo>
                      <a:pt x="3" y="24"/>
                    </a:lnTo>
                    <a:lnTo>
                      <a:pt x="2" y="22"/>
                    </a:lnTo>
                    <a:lnTo>
                      <a:pt x="1" y="21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B2B2B2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4418" name="Freeform 56"/>
              <p:cNvSpPr>
                <a:spLocks/>
              </p:cNvSpPr>
              <p:nvPr/>
            </p:nvSpPr>
            <p:spPr bwMode="auto">
              <a:xfrm>
                <a:off x="359" y="1652"/>
                <a:ext cx="298" cy="228"/>
              </a:xfrm>
              <a:custGeom>
                <a:avLst/>
                <a:gdLst>
                  <a:gd name="T0" fmla="*/ 28 w 298"/>
                  <a:gd name="T1" fmla="*/ 0 h 228"/>
                  <a:gd name="T2" fmla="*/ 23 w 298"/>
                  <a:gd name="T3" fmla="*/ 1 h 228"/>
                  <a:gd name="T4" fmla="*/ 17 w 298"/>
                  <a:gd name="T5" fmla="*/ 2 h 228"/>
                  <a:gd name="T6" fmla="*/ 8 w 298"/>
                  <a:gd name="T7" fmla="*/ 8 h 228"/>
                  <a:gd name="T8" fmla="*/ 2 w 298"/>
                  <a:gd name="T9" fmla="*/ 17 h 228"/>
                  <a:gd name="T10" fmla="*/ 1 w 298"/>
                  <a:gd name="T11" fmla="*/ 23 h 228"/>
                  <a:gd name="T12" fmla="*/ 0 w 298"/>
                  <a:gd name="T13" fmla="*/ 28 h 228"/>
                  <a:gd name="T14" fmla="*/ 0 w 298"/>
                  <a:gd name="T15" fmla="*/ 200 h 228"/>
                  <a:gd name="T16" fmla="*/ 1 w 298"/>
                  <a:gd name="T17" fmla="*/ 206 h 228"/>
                  <a:gd name="T18" fmla="*/ 2 w 298"/>
                  <a:gd name="T19" fmla="*/ 211 h 228"/>
                  <a:gd name="T20" fmla="*/ 8 w 298"/>
                  <a:gd name="T21" fmla="*/ 220 h 228"/>
                  <a:gd name="T22" fmla="*/ 17 w 298"/>
                  <a:gd name="T23" fmla="*/ 226 h 228"/>
                  <a:gd name="T24" fmla="*/ 23 w 298"/>
                  <a:gd name="T25" fmla="*/ 227 h 228"/>
                  <a:gd name="T26" fmla="*/ 28 w 298"/>
                  <a:gd name="T27" fmla="*/ 228 h 228"/>
                  <a:gd name="T28" fmla="*/ 270 w 298"/>
                  <a:gd name="T29" fmla="*/ 228 h 228"/>
                  <a:gd name="T30" fmla="*/ 276 w 298"/>
                  <a:gd name="T31" fmla="*/ 227 h 228"/>
                  <a:gd name="T32" fmla="*/ 281 w 298"/>
                  <a:gd name="T33" fmla="*/ 226 h 228"/>
                  <a:gd name="T34" fmla="*/ 290 w 298"/>
                  <a:gd name="T35" fmla="*/ 220 h 228"/>
                  <a:gd name="T36" fmla="*/ 296 w 298"/>
                  <a:gd name="T37" fmla="*/ 211 h 228"/>
                  <a:gd name="T38" fmla="*/ 297 w 298"/>
                  <a:gd name="T39" fmla="*/ 206 h 228"/>
                  <a:gd name="T40" fmla="*/ 298 w 298"/>
                  <a:gd name="T41" fmla="*/ 200 h 228"/>
                  <a:gd name="T42" fmla="*/ 298 w 298"/>
                  <a:gd name="T43" fmla="*/ 28 h 228"/>
                  <a:gd name="T44" fmla="*/ 297 w 298"/>
                  <a:gd name="T45" fmla="*/ 23 h 228"/>
                  <a:gd name="T46" fmla="*/ 296 w 298"/>
                  <a:gd name="T47" fmla="*/ 17 h 228"/>
                  <a:gd name="T48" fmla="*/ 290 w 298"/>
                  <a:gd name="T49" fmla="*/ 8 h 228"/>
                  <a:gd name="T50" fmla="*/ 281 w 298"/>
                  <a:gd name="T51" fmla="*/ 2 h 228"/>
                  <a:gd name="T52" fmla="*/ 276 w 298"/>
                  <a:gd name="T53" fmla="*/ 1 h 228"/>
                  <a:gd name="T54" fmla="*/ 270 w 298"/>
                  <a:gd name="T55" fmla="*/ 0 h 228"/>
                  <a:gd name="T56" fmla="*/ 28 w 298"/>
                  <a:gd name="T57" fmla="*/ 0 h 228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298"/>
                  <a:gd name="T88" fmla="*/ 0 h 228"/>
                  <a:gd name="T89" fmla="*/ 298 w 298"/>
                  <a:gd name="T90" fmla="*/ 228 h 228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298" h="228">
                    <a:moveTo>
                      <a:pt x="28" y="0"/>
                    </a:moveTo>
                    <a:lnTo>
                      <a:pt x="23" y="1"/>
                    </a:lnTo>
                    <a:lnTo>
                      <a:pt x="17" y="2"/>
                    </a:lnTo>
                    <a:lnTo>
                      <a:pt x="8" y="8"/>
                    </a:lnTo>
                    <a:lnTo>
                      <a:pt x="2" y="17"/>
                    </a:lnTo>
                    <a:lnTo>
                      <a:pt x="1" y="23"/>
                    </a:lnTo>
                    <a:lnTo>
                      <a:pt x="0" y="28"/>
                    </a:lnTo>
                    <a:lnTo>
                      <a:pt x="0" y="200"/>
                    </a:lnTo>
                    <a:lnTo>
                      <a:pt x="1" y="206"/>
                    </a:lnTo>
                    <a:lnTo>
                      <a:pt x="2" y="211"/>
                    </a:lnTo>
                    <a:lnTo>
                      <a:pt x="8" y="220"/>
                    </a:lnTo>
                    <a:lnTo>
                      <a:pt x="17" y="226"/>
                    </a:lnTo>
                    <a:lnTo>
                      <a:pt x="23" y="227"/>
                    </a:lnTo>
                    <a:lnTo>
                      <a:pt x="28" y="228"/>
                    </a:lnTo>
                    <a:lnTo>
                      <a:pt x="270" y="228"/>
                    </a:lnTo>
                    <a:lnTo>
                      <a:pt x="276" y="227"/>
                    </a:lnTo>
                    <a:lnTo>
                      <a:pt x="281" y="226"/>
                    </a:lnTo>
                    <a:lnTo>
                      <a:pt x="290" y="220"/>
                    </a:lnTo>
                    <a:lnTo>
                      <a:pt x="296" y="211"/>
                    </a:lnTo>
                    <a:lnTo>
                      <a:pt x="297" y="206"/>
                    </a:lnTo>
                    <a:lnTo>
                      <a:pt x="298" y="200"/>
                    </a:lnTo>
                    <a:lnTo>
                      <a:pt x="298" y="28"/>
                    </a:lnTo>
                    <a:lnTo>
                      <a:pt x="297" y="23"/>
                    </a:lnTo>
                    <a:lnTo>
                      <a:pt x="296" y="17"/>
                    </a:lnTo>
                    <a:lnTo>
                      <a:pt x="290" y="8"/>
                    </a:lnTo>
                    <a:lnTo>
                      <a:pt x="281" y="2"/>
                    </a:lnTo>
                    <a:lnTo>
                      <a:pt x="276" y="1"/>
                    </a:lnTo>
                    <a:lnTo>
                      <a:pt x="270" y="0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B2B2B2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4419" name="Freeform 57"/>
              <p:cNvSpPr>
                <a:spLocks/>
              </p:cNvSpPr>
              <p:nvPr/>
            </p:nvSpPr>
            <p:spPr bwMode="auto">
              <a:xfrm>
                <a:off x="391" y="1677"/>
                <a:ext cx="234" cy="178"/>
              </a:xfrm>
              <a:custGeom>
                <a:avLst/>
                <a:gdLst>
                  <a:gd name="T0" fmla="*/ 22 w 234"/>
                  <a:gd name="T1" fmla="*/ 0 h 178"/>
                  <a:gd name="T2" fmla="*/ 14 w 234"/>
                  <a:gd name="T3" fmla="*/ 2 h 178"/>
                  <a:gd name="T4" fmla="*/ 7 w 234"/>
                  <a:gd name="T5" fmla="*/ 7 h 178"/>
                  <a:gd name="T6" fmla="*/ 2 w 234"/>
                  <a:gd name="T7" fmla="*/ 14 h 178"/>
                  <a:gd name="T8" fmla="*/ 0 w 234"/>
                  <a:gd name="T9" fmla="*/ 22 h 178"/>
                  <a:gd name="T10" fmla="*/ 0 w 234"/>
                  <a:gd name="T11" fmla="*/ 156 h 178"/>
                  <a:gd name="T12" fmla="*/ 2 w 234"/>
                  <a:gd name="T13" fmla="*/ 165 h 178"/>
                  <a:gd name="T14" fmla="*/ 7 w 234"/>
                  <a:gd name="T15" fmla="*/ 172 h 178"/>
                  <a:gd name="T16" fmla="*/ 14 w 234"/>
                  <a:gd name="T17" fmla="*/ 176 h 178"/>
                  <a:gd name="T18" fmla="*/ 22 w 234"/>
                  <a:gd name="T19" fmla="*/ 178 h 178"/>
                  <a:gd name="T20" fmla="*/ 212 w 234"/>
                  <a:gd name="T21" fmla="*/ 178 h 178"/>
                  <a:gd name="T22" fmla="*/ 221 w 234"/>
                  <a:gd name="T23" fmla="*/ 176 h 178"/>
                  <a:gd name="T24" fmla="*/ 228 w 234"/>
                  <a:gd name="T25" fmla="*/ 172 h 178"/>
                  <a:gd name="T26" fmla="*/ 232 w 234"/>
                  <a:gd name="T27" fmla="*/ 165 h 178"/>
                  <a:gd name="T28" fmla="*/ 234 w 234"/>
                  <a:gd name="T29" fmla="*/ 156 h 178"/>
                  <a:gd name="T30" fmla="*/ 234 w 234"/>
                  <a:gd name="T31" fmla="*/ 22 h 178"/>
                  <a:gd name="T32" fmla="*/ 232 w 234"/>
                  <a:gd name="T33" fmla="*/ 14 h 178"/>
                  <a:gd name="T34" fmla="*/ 228 w 234"/>
                  <a:gd name="T35" fmla="*/ 7 h 178"/>
                  <a:gd name="T36" fmla="*/ 221 w 234"/>
                  <a:gd name="T37" fmla="*/ 2 h 178"/>
                  <a:gd name="T38" fmla="*/ 212 w 234"/>
                  <a:gd name="T39" fmla="*/ 0 h 178"/>
                  <a:gd name="T40" fmla="*/ 22 w 234"/>
                  <a:gd name="T41" fmla="*/ 0 h 178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34"/>
                  <a:gd name="T64" fmla="*/ 0 h 178"/>
                  <a:gd name="T65" fmla="*/ 234 w 234"/>
                  <a:gd name="T66" fmla="*/ 178 h 178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34" h="178">
                    <a:moveTo>
                      <a:pt x="22" y="0"/>
                    </a:moveTo>
                    <a:lnTo>
                      <a:pt x="14" y="2"/>
                    </a:lnTo>
                    <a:lnTo>
                      <a:pt x="7" y="7"/>
                    </a:lnTo>
                    <a:lnTo>
                      <a:pt x="2" y="14"/>
                    </a:lnTo>
                    <a:lnTo>
                      <a:pt x="0" y="22"/>
                    </a:lnTo>
                    <a:lnTo>
                      <a:pt x="0" y="156"/>
                    </a:lnTo>
                    <a:lnTo>
                      <a:pt x="2" y="165"/>
                    </a:lnTo>
                    <a:lnTo>
                      <a:pt x="7" y="172"/>
                    </a:lnTo>
                    <a:lnTo>
                      <a:pt x="14" y="176"/>
                    </a:lnTo>
                    <a:lnTo>
                      <a:pt x="22" y="178"/>
                    </a:lnTo>
                    <a:lnTo>
                      <a:pt x="212" y="178"/>
                    </a:lnTo>
                    <a:lnTo>
                      <a:pt x="221" y="176"/>
                    </a:lnTo>
                    <a:lnTo>
                      <a:pt x="228" y="172"/>
                    </a:lnTo>
                    <a:lnTo>
                      <a:pt x="232" y="165"/>
                    </a:lnTo>
                    <a:lnTo>
                      <a:pt x="234" y="156"/>
                    </a:lnTo>
                    <a:lnTo>
                      <a:pt x="234" y="22"/>
                    </a:lnTo>
                    <a:lnTo>
                      <a:pt x="232" y="14"/>
                    </a:lnTo>
                    <a:lnTo>
                      <a:pt x="228" y="7"/>
                    </a:lnTo>
                    <a:lnTo>
                      <a:pt x="221" y="2"/>
                    </a:lnTo>
                    <a:lnTo>
                      <a:pt x="212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80808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4420" name="Freeform 58"/>
              <p:cNvSpPr>
                <a:spLocks/>
              </p:cNvSpPr>
              <p:nvPr/>
            </p:nvSpPr>
            <p:spPr bwMode="auto">
              <a:xfrm>
                <a:off x="404" y="1687"/>
                <a:ext cx="208" cy="159"/>
              </a:xfrm>
              <a:custGeom>
                <a:avLst/>
                <a:gdLst>
                  <a:gd name="T0" fmla="*/ 19 w 208"/>
                  <a:gd name="T1" fmla="*/ 0 h 159"/>
                  <a:gd name="T2" fmla="*/ 12 w 208"/>
                  <a:gd name="T3" fmla="*/ 2 h 159"/>
                  <a:gd name="T4" fmla="*/ 6 w 208"/>
                  <a:gd name="T5" fmla="*/ 6 h 159"/>
                  <a:gd name="T6" fmla="*/ 2 w 208"/>
                  <a:gd name="T7" fmla="*/ 12 h 159"/>
                  <a:gd name="T8" fmla="*/ 0 w 208"/>
                  <a:gd name="T9" fmla="*/ 19 h 159"/>
                  <a:gd name="T10" fmla="*/ 0 w 208"/>
                  <a:gd name="T11" fmla="*/ 140 h 159"/>
                  <a:gd name="T12" fmla="*/ 2 w 208"/>
                  <a:gd name="T13" fmla="*/ 147 h 159"/>
                  <a:gd name="T14" fmla="*/ 6 w 208"/>
                  <a:gd name="T15" fmla="*/ 153 h 159"/>
                  <a:gd name="T16" fmla="*/ 12 w 208"/>
                  <a:gd name="T17" fmla="*/ 157 h 159"/>
                  <a:gd name="T18" fmla="*/ 19 w 208"/>
                  <a:gd name="T19" fmla="*/ 159 h 159"/>
                  <a:gd name="T20" fmla="*/ 189 w 208"/>
                  <a:gd name="T21" fmla="*/ 159 h 159"/>
                  <a:gd name="T22" fmla="*/ 196 w 208"/>
                  <a:gd name="T23" fmla="*/ 157 h 159"/>
                  <a:gd name="T24" fmla="*/ 202 w 208"/>
                  <a:gd name="T25" fmla="*/ 153 h 159"/>
                  <a:gd name="T26" fmla="*/ 206 w 208"/>
                  <a:gd name="T27" fmla="*/ 147 h 159"/>
                  <a:gd name="T28" fmla="*/ 208 w 208"/>
                  <a:gd name="T29" fmla="*/ 140 h 159"/>
                  <a:gd name="T30" fmla="*/ 208 w 208"/>
                  <a:gd name="T31" fmla="*/ 19 h 159"/>
                  <a:gd name="T32" fmla="*/ 206 w 208"/>
                  <a:gd name="T33" fmla="*/ 12 h 159"/>
                  <a:gd name="T34" fmla="*/ 202 w 208"/>
                  <a:gd name="T35" fmla="*/ 6 h 159"/>
                  <a:gd name="T36" fmla="*/ 196 w 208"/>
                  <a:gd name="T37" fmla="*/ 2 h 159"/>
                  <a:gd name="T38" fmla="*/ 189 w 208"/>
                  <a:gd name="T39" fmla="*/ 0 h 159"/>
                  <a:gd name="T40" fmla="*/ 19 w 208"/>
                  <a:gd name="T41" fmla="*/ 0 h 159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08"/>
                  <a:gd name="T64" fmla="*/ 0 h 159"/>
                  <a:gd name="T65" fmla="*/ 208 w 208"/>
                  <a:gd name="T66" fmla="*/ 159 h 159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08" h="159">
                    <a:moveTo>
                      <a:pt x="19" y="0"/>
                    </a:moveTo>
                    <a:lnTo>
                      <a:pt x="12" y="2"/>
                    </a:lnTo>
                    <a:lnTo>
                      <a:pt x="6" y="6"/>
                    </a:lnTo>
                    <a:lnTo>
                      <a:pt x="2" y="12"/>
                    </a:lnTo>
                    <a:lnTo>
                      <a:pt x="0" y="19"/>
                    </a:lnTo>
                    <a:lnTo>
                      <a:pt x="0" y="140"/>
                    </a:lnTo>
                    <a:lnTo>
                      <a:pt x="2" y="147"/>
                    </a:lnTo>
                    <a:lnTo>
                      <a:pt x="6" y="153"/>
                    </a:lnTo>
                    <a:lnTo>
                      <a:pt x="12" y="157"/>
                    </a:lnTo>
                    <a:lnTo>
                      <a:pt x="19" y="159"/>
                    </a:lnTo>
                    <a:lnTo>
                      <a:pt x="189" y="159"/>
                    </a:lnTo>
                    <a:lnTo>
                      <a:pt x="196" y="157"/>
                    </a:lnTo>
                    <a:lnTo>
                      <a:pt x="202" y="153"/>
                    </a:lnTo>
                    <a:lnTo>
                      <a:pt x="206" y="147"/>
                    </a:lnTo>
                    <a:lnTo>
                      <a:pt x="208" y="140"/>
                    </a:lnTo>
                    <a:lnTo>
                      <a:pt x="208" y="19"/>
                    </a:lnTo>
                    <a:lnTo>
                      <a:pt x="206" y="12"/>
                    </a:lnTo>
                    <a:lnTo>
                      <a:pt x="202" y="6"/>
                    </a:lnTo>
                    <a:lnTo>
                      <a:pt x="196" y="2"/>
                    </a:lnTo>
                    <a:lnTo>
                      <a:pt x="189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CFD9DF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4421" name="Rectangle 59"/>
              <p:cNvSpPr>
                <a:spLocks noChangeArrowheads="1"/>
              </p:cNvSpPr>
              <p:nvPr/>
            </p:nvSpPr>
            <p:spPr bwMode="auto">
              <a:xfrm>
                <a:off x="609" y="1867"/>
                <a:ext cx="9" cy="3"/>
              </a:xfrm>
              <a:prstGeom prst="rect">
                <a:avLst/>
              </a:prstGeom>
              <a:solidFill>
                <a:srgbClr val="00800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</p:grpSp>
      </p:grpSp>
      <p:sp>
        <p:nvSpPr>
          <p:cNvPr id="14348" name="Text Box 60"/>
          <p:cNvSpPr txBox="1">
            <a:spLocks noChangeArrowheads="1"/>
          </p:cNvSpPr>
          <p:nvPr/>
        </p:nvSpPr>
        <p:spPr bwMode="auto">
          <a:xfrm>
            <a:off x="529811" y="3601060"/>
            <a:ext cx="1630362" cy="2444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1000" b="1" i="1" dirty="0">
                <a:solidFill>
                  <a:srgbClr val="003399"/>
                </a:solidFill>
                <a:latin typeface="+mj-lt"/>
              </a:rPr>
              <a:t>QAD Client</a:t>
            </a:r>
          </a:p>
        </p:txBody>
      </p:sp>
      <p:sp>
        <p:nvSpPr>
          <p:cNvPr id="14349" name="Rectangle 61"/>
          <p:cNvSpPr>
            <a:spLocks noChangeArrowheads="1"/>
          </p:cNvSpPr>
          <p:nvPr/>
        </p:nvSpPr>
        <p:spPr bwMode="auto">
          <a:xfrm>
            <a:off x="790161" y="4844072"/>
            <a:ext cx="293350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l" eaLnBrk="0" hangingPunct="0"/>
            <a:r>
              <a:rPr lang="en-US" sz="1100" b="1" dirty="0">
                <a:solidFill>
                  <a:srgbClr val="000000"/>
                </a:solidFill>
                <a:latin typeface="+mj-lt"/>
              </a:rPr>
              <a:t>HTTP</a:t>
            </a:r>
            <a:endParaRPr lang="en-US" sz="1100" b="1" dirty="0">
              <a:latin typeface="+mj-lt"/>
            </a:endParaRPr>
          </a:p>
        </p:txBody>
      </p:sp>
      <p:sp>
        <p:nvSpPr>
          <p:cNvPr id="14350" name="Rectangle 62"/>
          <p:cNvSpPr>
            <a:spLocks noChangeArrowheads="1"/>
          </p:cNvSpPr>
          <p:nvPr/>
        </p:nvSpPr>
        <p:spPr bwMode="auto">
          <a:xfrm>
            <a:off x="4004848" y="4013810"/>
            <a:ext cx="931863" cy="439737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1000" b="1" dirty="0">
                <a:latin typeface="+mj-lt"/>
              </a:rPr>
              <a:t>Executables </a:t>
            </a:r>
            <a:br>
              <a:rPr lang="en-US" sz="1000" b="1" dirty="0">
                <a:latin typeface="+mj-lt"/>
              </a:rPr>
            </a:br>
            <a:r>
              <a:rPr lang="en-US" sz="1000" b="1" dirty="0">
                <a:latin typeface="+mj-lt"/>
              </a:rPr>
              <a:t>Directory</a:t>
            </a:r>
          </a:p>
        </p:txBody>
      </p:sp>
      <p:sp>
        <p:nvSpPr>
          <p:cNvPr id="14351" name="Line 63"/>
          <p:cNvSpPr>
            <a:spLocks noChangeShapeType="1"/>
          </p:cNvSpPr>
          <p:nvPr/>
        </p:nvSpPr>
        <p:spPr bwMode="auto">
          <a:xfrm flipV="1">
            <a:off x="4997036" y="4131285"/>
            <a:ext cx="615950" cy="3841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 type="none" w="sm" len="sm"/>
          </a:ln>
        </p:spPr>
        <p:txBody>
          <a:bodyPr wrap="none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14352" name="Line 64"/>
          <p:cNvSpPr>
            <a:spLocks noChangeShapeType="1"/>
          </p:cNvSpPr>
          <p:nvPr/>
        </p:nvSpPr>
        <p:spPr bwMode="auto">
          <a:xfrm>
            <a:off x="1245773" y="4939322"/>
            <a:ext cx="172402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 dirty="0">
              <a:latin typeface="+mj-lt"/>
            </a:endParaRPr>
          </a:p>
        </p:txBody>
      </p:sp>
      <p:sp>
        <p:nvSpPr>
          <p:cNvPr id="14353" name="Line 65"/>
          <p:cNvSpPr>
            <a:spLocks noChangeShapeType="1"/>
          </p:cNvSpPr>
          <p:nvPr/>
        </p:nvSpPr>
        <p:spPr bwMode="auto">
          <a:xfrm>
            <a:off x="6330536" y="4153510"/>
            <a:ext cx="3413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>
              <a:latin typeface="+mj-lt"/>
            </a:endParaRPr>
          </a:p>
        </p:txBody>
      </p:sp>
      <p:sp>
        <p:nvSpPr>
          <p:cNvPr id="14354" name="Line 66"/>
          <p:cNvSpPr>
            <a:spLocks noChangeShapeType="1"/>
          </p:cNvSpPr>
          <p:nvPr/>
        </p:nvSpPr>
        <p:spPr bwMode="auto">
          <a:xfrm>
            <a:off x="6530561" y="4590072"/>
            <a:ext cx="0" cy="9239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>
              <a:latin typeface="+mj-lt"/>
            </a:endParaRPr>
          </a:p>
        </p:txBody>
      </p:sp>
      <p:sp>
        <p:nvSpPr>
          <p:cNvPr id="14355" name="Line 67"/>
          <p:cNvSpPr>
            <a:spLocks noChangeShapeType="1"/>
          </p:cNvSpPr>
          <p:nvPr/>
        </p:nvSpPr>
        <p:spPr bwMode="auto">
          <a:xfrm>
            <a:off x="5089111" y="4858360"/>
            <a:ext cx="115252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 dirty="0">
              <a:latin typeface="+mj-lt"/>
            </a:endParaRPr>
          </a:p>
        </p:txBody>
      </p:sp>
      <p:grpSp>
        <p:nvGrpSpPr>
          <p:cNvPr id="14356" name="Group 68"/>
          <p:cNvGrpSpPr>
            <a:grpSpLocks/>
          </p:cNvGrpSpPr>
          <p:nvPr/>
        </p:nvGrpSpPr>
        <p:grpSpPr bwMode="auto">
          <a:xfrm>
            <a:off x="6236873" y="4324960"/>
            <a:ext cx="1273175" cy="744537"/>
            <a:chOff x="4173" y="2945"/>
            <a:chExt cx="802" cy="469"/>
          </a:xfrm>
        </p:grpSpPr>
        <p:sp>
          <p:nvSpPr>
            <p:cNvPr id="14369" name="Line 69"/>
            <p:cNvSpPr>
              <a:spLocks noChangeShapeType="1"/>
            </p:cNvSpPr>
            <p:nvPr/>
          </p:nvSpPr>
          <p:spPr bwMode="auto">
            <a:xfrm flipH="1">
              <a:off x="4832" y="2945"/>
              <a:ext cx="143" cy="13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grpSp>
          <p:nvGrpSpPr>
            <p:cNvPr id="14370" name="Group 70"/>
            <p:cNvGrpSpPr>
              <a:grpSpLocks/>
            </p:cNvGrpSpPr>
            <p:nvPr/>
          </p:nvGrpSpPr>
          <p:grpSpPr bwMode="auto">
            <a:xfrm>
              <a:off x="4173" y="3070"/>
              <a:ext cx="685" cy="344"/>
              <a:chOff x="1986" y="1878"/>
              <a:chExt cx="648" cy="312"/>
            </a:xfrm>
          </p:grpSpPr>
          <p:sp>
            <p:nvSpPr>
              <p:cNvPr id="14371" name="Rectangle 71"/>
              <p:cNvSpPr>
                <a:spLocks noChangeArrowheads="1"/>
              </p:cNvSpPr>
              <p:nvPr/>
            </p:nvSpPr>
            <p:spPr bwMode="auto">
              <a:xfrm>
                <a:off x="2070" y="1878"/>
                <a:ext cx="564" cy="240"/>
              </a:xfrm>
              <a:prstGeom prst="rect">
                <a:avLst/>
              </a:prstGeom>
              <a:solidFill>
                <a:srgbClr val="EDD1C5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r>
                  <a:rPr lang="en-US" sz="1100" dirty="0">
                    <a:latin typeface="+mj-lt"/>
                  </a:rPr>
                  <a:t>Server</a:t>
                </a:r>
                <a:br>
                  <a:rPr lang="en-US" sz="1100" dirty="0">
                    <a:latin typeface="+mj-lt"/>
                  </a:rPr>
                </a:br>
                <a:r>
                  <a:rPr lang="en-US" sz="1100" dirty="0">
                    <a:latin typeface="+mj-lt"/>
                  </a:rPr>
                  <a:t>Process</a:t>
                </a:r>
                <a:endParaRPr lang="en-US" sz="2400" dirty="0">
                  <a:latin typeface="+mj-lt"/>
                </a:endParaRPr>
              </a:p>
            </p:txBody>
          </p:sp>
          <p:sp>
            <p:nvSpPr>
              <p:cNvPr id="14372" name="Rectangle 72"/>
              <p:cNvSpPr>
                <a:spLocks noChangeArrowheads="1"/>
              </p:cNvSpPr>
              <p:nvPr/>
            </p:nvSpPr>
            <p:spPr bwMode="auto">
              <a:xfrm>
                <a:off x="2028" y="1914"/>
                <a:ext cx="564" cy="240"/>
              </a:xfrm>
              <a:prstGeom prst="rect">
                <a:avLst/>
              </a:prstGeom>
              <a:solidFill>
                <a:srgbClr val="EDD1C5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r>
                  <a:rPr lang="en-US" sz="1100" dirty="0">
                    <a:latin typeface="+mj-lt"/>
                  </a:rPr>
                  <a:t>Server</a:t>
                </a:r>
                <a:br>
                  <a:rPr lang="en-US" sz="1100" dirty="0">
                    <a:latin typeface="+mj-lt"/>
                  </a:rPr>
                </a:br>
                <a:r>
                  <a:rPr lang="en-US" sz="1100" dirty="0">
                    <a:latin typeface="+mj-lt"/>
                  </a:rPr>
                  <a:t>Process</a:t>
                </a:r>
                <a:endParaRPr lang="en-US" sz="2400" dirty="0">
                  <a:latin typeface="+mj-lt"/>
                </a:endParaRPr>
              </a:p>
            </p:txBody>
          </p:sp>
          <p:sp>
            <p:nvSpPr>
              <p:cNvPr id="14373" name="Rectangle 73"/>
              <p:cNvSpPr>
                <a:spLocks noChangeArrowheads="1"/>
              </p:cNvSpPr>
              <p:nvPr/>
            </p:nvSpPr>
            <p:spPr bwMode="auto">
              <a:xfrm>
                <a:off x="1986" y="1950"/>
                <a:ext cx="564" cy="240"/>
              </a:xfrm>
              <a:prstGeom prst="rect">
                <a:avLst/>
              </a:prstGeom>
              <a:solidFill>
                <a:srgbClr val="EDD1C5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r>
                  <a:rPr lang="en-US" sz="1100" b="1" dirty="0">
                    <a:latin typeface="+mj-lt"/>
                  </a:rPr>
                  <a:t>Agent</a:t>
                </a:r>
                <a:br>
                  <a:rPr lang="en-US" sz="1100" b="1" dirty="0">
                    <a:latin typeface="+mj-lt"/>
                  </a:rPr>
                </a:br>
                <a:r>
                  <a:rPr lang="en-US" sz="1100" b="1" dirty="0">
                    <a:latin typeface="+mj-lt"/>
                  </a:rPr>
                  <a:t>Process</a:t>
                </a:r>
                <a:endParaRPr lang="en-US" sz="2400" b="1" dirty="0">
                  <a:latin typeface="+mj-lt"/>
                </a:endParaRPr>
              </a:p>
            </p:txBody>
          </p:sp>
        </p:grpSp>
      </p:grpSp>
      <p:sp>
        <p:nvSpPr>
          <p:cNvPr id="14357" name="Rectangle 74"/>
          <p:cNvSpPr>
            <a:spLocks noChangeArrowheads="1"/>
          </p:cNvSpPr>
          <p:nvPr/>
        </p:nvSpPr>
        <p:spPr bwMode="auto">
          <a:xfrm>
            <a:off x="5790189" y="5560268"/>
            <a:ext cx="1322798" cy="246221"/>
          </a:xfrm>
          <a:prstGeom prst="rect">
            <a:avLst/>
          </a:prstGeom>
          <a:solidFill>
            <a:srgbClr val="CFD9DF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1000" b="1" dirty="0" smtClean="0">
                <a:latin typeface="+mj-lt"/>
              </a:rPr>
              <a:t> </a:t>
            </a:r>
            <a:r>
              <a:rPr lang="en-US" sz="1000" b="1" dirty="0">
                <a:latin typeface="+mj-lt"/>
              </a:rPr>
              <a:t>Application Code</a:t>
            </a:r>
          </a:p>
        </p:txBody>
      </p:sp>
      <p:sp>
        <p:nvSpPr>
          <p:cNvPr id="14358" name="Rectangle 75"/>
          <p:cNvSpPr>
            <a:spLocks noChangeArrowheads="1"/>
          </p:cNvSpPr>
          <p:nvPr/>
        </p:nvSpPr>
        <p:spPr bwMode="auto">
          <a:xfrm>
            <a:off x="5479634" y="4052624"/>
            <a:ext cx="952504" cy="246221"/>
          </a:xfrm>
          <a:prstGeom prst="rect">
            <a:avLst/>
          </a:prstGeom>
          <a:solidFill>
            <a:srgbClr val="E5E1DA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1000" b="1" dirty="0">
                <a:latin typeface="+mj-lt"/>
              </a:rPr>
              <a:t>NameServer</a:t>
            </a:r>
          </a:p>
        </p:txBody>
      </p:sp>
      <p:sp>
        <p:nvSpPr>
          <p:cNvPr id="14359" name="Rectangle 76"/>
          <p:cNvSpPr>
            <a:spLocks noChangeArrowheads="1"/>
          </p:cNvSpPr>
          <p:nvPr/>
        </p:nvSpPr>
        <p:spPr bwMode="auto">
          <a:xfrm>
            <a:off x="3400011" y="4996472"/>
            <a:ext cx="447675" cy="241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/>
            <a:r>
              <a:rPr lang="en-US" sz="1000" b="1" dirty="0">
                <a:latin typeface="+mj-lt"/>
              </a:rPr>
              <a:t>CGI</a:t>
            </a:r>
            <a:endParaRPr lang="en-US" sz="1000" b="1" i="1" dirty="0">
              <a:latin typeface="+mj-lt"/>
            </a:endParaRPr>
          </a:p>
        </p:txBody>
      </p:sp>
      <p:sp>
        <p:nvSpPr>
          <p:cNvPr id="14360" name="Freeform 77"/>
          <p:cNvSpPr>
            <a:spLocks/>
          </p:cNvSpPr>
          <p:nvPr/>
        </p:nvSpPr>
        <p:spPr bwMode="auto">
          <a:xfrm rot="10778120">
            <a:off x="3339686" y="4839310"/>
            <a:ext cx="622300" cy="106362"/>
          </a:xfrm>
          <a:custGeom>
            <a:avLst/>
            <a:gdLst>
              <a:gd name="T0" fmla="*/ 0 w 1082"/>
              <a:gd name="T1" fmla="*/ 2147483647 h 158"/>
              <a:gd name="T2" fmla="*/ 2147483647 w 1082"/>
              <a:gd name="T3" fmla="*/ 2147483647 h 158"/>
              <a:gd name="T4" fmla="*/ 2147483647 w 1082"/>
              <a:gd name="T5" fmla="*/ 0 h 158"/>
              <a:gd name="T6" fmla="*/ 2147483647 w 1082"/>
              <a:gd name="T7" fmla="*/ 2147483647 h 158"/>
              <a:gd name="T8" fmla="*/ 2147483647 w 1082"/>
              <a:gd name="T9" fmla="*/ 2147483647 h 158"/>
              <a:gd name="T10" fmla="*/ 2147483647 w 1082"/>
              <a:gd name="T11" fmla="*/ 2147483647 h 15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082"/>
              <a:gd name="T19" fmla="*/ 0 h 158"/>
              <a:gd name="T20" fmla="*/ 1082 w 1082"/>
              <a:gd name="T21" fmla="*/ 158 h 15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82" h="158">
                <a:moveTo>
                  <a:pt x="0" y="94"/>
                </a:moveTo>
                <a:lnTo>
                  <a:pt x="400" y="94"/>
                </a:lnTo>
                <a:lnTo>
                  <a:pt x="454" y="0"/>
                </a:lnTo>
                <a:lnTo>
                  <a:pt x="545" y="158"/>
                </a:lnTo>
                <a:lnTo>
                  <a:pt x="618" y="85"/>
                </a:lnTo>
                <a:lnTo>
                  <a:pt x="1082" y="85"/>
                </a:lnTo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IE" dirty="0">
              <a:latin typeface="+mj-lt"/>
            </a:endParaRPr>
          </a:p>
        </p:txBody>
      </p:sp>
      <p:sp>
        <p:nvSpPr>
          <p:cNvPr id="14361" name="AutoShape 78"/>
          <p:cNvSpPr>
            <a:spLocks noChangeArrowheads="1"/>
          </p:cNvSpPr>
          <p:nvPr/>
        </p:nvSpPr>
        <p:spPr bwMode="auto">
          <a:xfrm>
            <a:off x="2442748" y="4725010"/>
            <a:ext cx="992188" cy="430212"/>
          </a:xfrm>
          <a:prstGeom prst="roundRect">
            <a:avLst>
              <a:gd name="adj" fmla="val 16667"/>
            </a:avLst>
          </a:prstGeom>
          <a:solidFill>
            <a:srgbClr val="DFAE97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1100" b="1" dirty="0">
                <a:latin typeface="+mj-lt"/>
              </a:rPr>
              <a:t>Tomcat </a:t>
            </a:r>
            <a:br>
              <a:rPr lang="en-US" sz="1100" b="1" dirty="0">
                <a:latin typeface="+mj-lt"/>
              </a:rPr>
            </a:br>
            <a:r>
              <a:rPr lang="en-US" sz="1100" b="1" dirty="0">
                <a:latin typeface="+mj-lt"/>
              </a:rPr>
              <a:t>Server</a:t>
            </a:r>
            <a:endParaRPr lang="en-US" sz="1200" b="1" dirty="0">
              <a:latin typeface="+mj-lt"/>
            </a:endParaRPr>
          </a:p>
        </p:txBody>
      </p:sp>
      <p:sp>
        <p:nvSpPr>
          <p:cNvPr id="154703" name="AutoShape 79"/>
          <p:cNvSpPr>
            <a:spLocks noChangeArrowheads="1"/>
          </p:cNvSpPr>
          <p:nvPr/>
        </p:nvSpPr>
        <p:spPr bwMode="auto">
          <a:xfrm>
            <a:off x="5236748" y="4350360"/>
            <a:ext cx="566738" cy="444500"/>
          </a:xfrm>
          <a:prstGeom prst="star16">
            <a:avLst>
              <a:gd name="adj" fmla="val 37500"/>
            </a:avLst>
          </a:prstGeom>
          <a:solidFill>
            <a:schemeClr val="tx2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2000" b="1" dirty="0">
                <a:solidFill>
                  <a:schemeClr val="bg1"/>
                </a:solidFill>
                <a:latin typeface="+mj-lt"/>
              </a:rPr>
              <a:t>3</a:t>
            </a:r>
          </a:p>
        </p:txBody>
      </p:sp>
      <p:sp>
        <p:nvSpPr>
          <p:cNvPr id="14363" name="Rectangle 80"/>
          <p:cNvSpPr>
            <a:spLocks noChangeArrowheads="1"/>
          </p:cNvSpPr>
          <p:nvPr/>
        </p:nvSpPr>
        <p:spPr bwMode="auto">
          <a:xfrm>
            <a:off x="4080345" y="4589735"/>
            <a:ext cx="933269" cy="430887"/>
          </a:xfrm>
          <a:prstGeom prst="rect">
            <a:avLst/>
          </a:prstGeom>
          <a:solidFill>
            <a:schemeClr val="tx2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1100" b="1" dirty="0">
                <a:solidFill>
                  <a:schemeClr val="bg1"/>
                </a:solidFill>
                <a:latin typeface="+mj-lt"/>
              </a:rPr>
              <a:t>WebSpeed</a:t>
            </a:r>
            <a:br>
              <a:rPr lang="en-US" sz="1100" b="1" dirty="0">
                <a:solidFill>
                  <a:schemeClr val="bg1"/>
                </a:solidFill>
                <a:latin typeface="+mj-lt"/>
              </a:rPr>
            </a:br>
            <a:r>
              <a:rPr lang="en-US" sz="1100" b="1" dirty="0">
                <a:solidFill>
                  <a:schemeClr val="bg1"/>
                </a:solidFill>
                <a:latin typeface="+mj-lt"/>
              </a:rPr>
              <a:t>Messenger</a:t>
            </a:r>
          </a:p>
        </p:txBody>
      </p:sp>
      <p:grpSp>
        <p:nvGrpSpPr>
          <p:cNvPr id="14364" name="Group 81"/>
          <p:cNvGrpSpPr>
            <a:grpSpLocks/>
          </p:cNvGrpSpPr>
          <p:nvPr/>
        </p:nvGrpSpPr>
        <p:grpSpPr bwMode="auto">
          <a:xfrm>
            <a:off x="7746586" y="5472722"/>
            <a:ext cx="990600" cy="673100"/>
            <a:chOff x="4624" y="2744"/>
            <a:chExt cx="624" cy="424"/>
          </a:xfrm>
        </p:grpSpPr>
        <p:sp>
          <p:nvSpPr>
            <p:cNvPr id="14367" name="AutoShape 82"/>
            <p:cNvSpPr>
              <a:spLocks noChangeArrowheads="1"/>
            </p:cNvSpPr>
            <p:nvPr/>
          </p:nvSpPr>
          <p:spPr bwMode="auto">
            <a:xfrm>
              <a:off x="4624" y="2744"/>
              <a:ext cx="608" cy="424"/>
            </a:xfrm>
            <a:prstGeom prst="flowChartMagneticDisk">
              <a:avLst/>
            </a:prstGeom>
            <a:gradFill rotWithShape="0">
              <a:gsLst>
                <a:gs pos="0">
                  <a:srgbClr val="5E6D76"/>
                </a:gs>
                <a:gs pos="50000">
                  <a:srgbClr val="CCECFF"/>
                </a:gs>
                <a:gs pos="100000">
                  <a:srgbClr val="5E6D76"/>
                </a:gs>
              </a:gsLst>
              <a:lin ang="0" scaled="1"/>
            </a:gra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IE" dirty="0">
                <a:latin typeface="+mj-lt"/>
              </a:endParaRPr>
            </a:p>
          </p:txBody>
        </p:sp>
        <p:sp>
          <p:nvSpPr>
            <p:cNvPr id="14368" name="Text Box 83"/>
            <p:cNvSpPr txBox="1">
              <a:spLocks noChangeArrowheads="1"/>
            </p:cNvSpPr>
            <p:nvPr/>
          </p:nvSpPr>
          <p:spPr bwMode="auto">
            <a:xfrm>
              <a:off x="4624" y="2872"/>
              <a:ext cx="624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Ctr="1">
              <a:spAutoFit/>
            </a:bodyPr>
            <a:lstStyle/>
            <a:p>
              <a:pPr eaLnBrk="0" hangingPunct="0">
                <a:lnSpc>
                  <a:spcPct val="90000"/>
                </a:lnSpc>
                <a:spcBef>
                  <a:spcPct val="50000"/>
                </a:spcBef>
                <a:buClr>
                  <a:schemeClr val="tx2"/>
                </a:buClr>
                <a:buSzPct val="80000"/>
              </a:pPr>
              <a:r>
                <a:rPr lang="en-US" sz="1200" b="1" dirty="0" smtClean="0">
                  <a:latin typeface="+mj-lt"/>
                </a:rPr>
                <a:t>Database</a:t>
              </a:r>
              <a:endParaRPr lang="en-US" sz="1200" b="1" dirty="0">
                <a:latin typeface="+mj-lt"/>
              </a:endParaRPr>
            </a:p>
          </p:txBody>
        </p:sp>
      </p:grpSp>
      <p:sp>
        <p:nvSpPr>
          <p:cNvPr id="14365" name="Line 84"/>
          <p:cNvSpPr>
            <a:spLocks noChangeShapeType="1"/>
          </p:cNvSpPr>
          <p:nvPr/>
        </p:nvSpPr>
        <p:spPr bwMode="auto">
          <a:xfrm flipV="1">
            <a:off x="7132223" y="5725135"/>
            <a:ext cx="609600" cy="1111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en-US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4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4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703" grpId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ontent Placeholder 8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WebSpeed broker will assign an agent</a:t>
            </a:r>
          </a:p>
          <a:p>
            <a:pPr lvl="1"/>
            <a:r>
              <a:rPr lang="en-US" dirty="0" smtClean="0"/>
              <a:t>If at the limit, sends message to messenger that no agents are available</a:t>
            </a:r>
          </a:p>
          <a:p>
            <a:pPr lvl="1"/>
            <a:r>
              <a:rPr lang="en-US" dirty="0" smtClean="0"/>
              <a:t>Provides the status and states of running agents</a:t>
            </a:r>
          </a:p>
          <a:p>
            <a:pPr lvl="2"/>
            <a:r>
              <a:rPr lang="en-US" dirty="0" smtClean="0"/>
              <a:t>STARTING, AVAILABLE, LOCKED, BUSY</a:t>
            </a:r>
          </a:p>
          <a:p>
            <a:endParaRPr lang="en-US" dirty="0"/>
          </a:p>
        </p:txBody>
      </p:sp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WebSpeed Architecture</a:t>
            </a:r>
          </a:p>
        </p:txBody>
      </p:sp>
      <p:sp>
        <p:nvSpPr>
          <p:cNvPr id="15393" name="Footer Placeholder 82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dirty="0" smtClean="0"/>
              <a:t>ADM_COMP_150</a:t>
            </a:r>
          </a:p>
        </p:txBody>
      </p:sp>
      <p:sp>
        <p:nvSpPr>
          <p:cNvPr id="15364" name="Rectangle 6"/>
          <p:cNvSpPr>
            <a:spLocks noChangeArrowheads="1"/>
          </p:cNvSpPr>
          <p:nvPr/>
        </p:nvSpPr>
        <p:spPr bwMode="auto">
          <a:xfrm>
            <a:off x="2344621" y="3385853"/>
            <a:ext cx="5589588" cy="1843088"/>
          </a:xfrm>
          <a:prstGeom prst="rect">
            <a:avLst/>
          </a:prstGeom>
          <a:solidFill>
            <a:srgbClr val="99CCFF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IE" dirty="0">
              <a:latin typeface="+mj-lt"/>
            </a:endParaRPr>
          </a:p>
        </p:txBody>
      </p:sp>
      <p:sp>
        <p:nvSpPr>
          <p:cNvPr id="15365" name="Rectangle 7"/>
          <p:cNvSpPr>
            <a:spLocks noChangeArrowheads="1"/>
          </p:cNvSpPr>
          <p:nvPr/>
        </p:nvSpPr>
        <p:spPr bwMode="auto">
          <a:xfrm>
            <a:off x="3868621" y="3782728"/>
            <a:ext cx="1344613" cy="1336675"/>
          </a:xfrm>
          <a:prstGeom prst="rect">
            <a:avLst/>
          </a:prstGeom>
          <a:solidFill>
            <a:srgbClr val="E3DFDD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IE" dirty="0">
              <a:latin typeface="+mj-lt"/>
            </a:endParaRPr>
          </a:p>
        </p:txBody>
      </p:sp>
      <p:sp>
        <p:nvSpPr>
          <p:cNvPr id="15366" name="Rectangle 8"/>
          <p:cNvSpPr>
            <a:spLocks noChangeArrowheads="1"/>
          </p:cNvSpPr>
          <p:nvPr/>
        </p:nvSpPr>
        <p:spPr bwMode="auto">
          <a:xfrm>
            <a:off x="5425959" y="3509678"/>
            <a:ext cx="2333625" cy="1563688"/>
          </a:xfrm>
          <a:prstGeom prst="rect">
            <a:avLst/>
          </a:prstGeom>
          <a:solidFill>
            <a:srgbClr val="E7E6E8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 sz="1100" dirty="0">
              <a:latin typeface="+mj-lt"/>
            </a:endParaRPr>
          </a:p>
        </p:txBody>
      </p:sp>
      <p:sp>
        <p:nvSpPr>
          <p:cNvPr id="15367" name="Text Box 9"/>
          <p:cNvSpPr txBox="1">
            <a:spLocks noChangeArrowheads="1"/>
          </p:cNvSpPr>
          <p:nvPr/>
        </p:nvSpPr>
        <p:spPr bwMode="auto">
          <a:xfrm>
            <a:off x="5276734" y="3471578"/>
            <a:ext cx="2579687" cy="2603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1100" b="1" dirty="0">
                <a:latin typeface="+mj-lt"/>
              </a:rPr>
              <a:t>WebSpeed Server Instance</a:t>
            </a:r>
          </a:p>
        </p:txBody>
      </p:sp>
      <p:sp>
        <p:nvSpPr>
          <p:cNvPr id="105482" name="Rectangle 10"/>
          <p:cNvSpPr>
            <a:spLocks noChangeArrowheads="1"/>
          </p:cNvSpPr>
          <p:nvPr/>
        </p:nvSpPr>
        <p:spPr bwMode="auto">
          <a:xfrm>
            <a:off x="6692398" y="3738248"/>
            <a:ext cx="867546" cy="400110"/>
          </a:xfrm>
          <a:prstGeom prst="rect">
            <a:avLst/>
          </a:prstGeom>
          <a:solidFill>
            <a:schemeClr val="tx2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1000" b="1" dirty="0">
                <a:solidFill>
                  <a:schemeClr val="bg1"/>
                </a:solidFill>
                <a:latin typeface="+mj-lt"/>
              </a:rPr>
              <a:t>WebSpeed</a:t>
            </a:r>
            <a:br>
              <a:rPr lang="en-US" sz="1000" b="1" dirty="0">
                <a:solidFill>
                  <a:schemeClr val="bg1"/>
                </a:solidFill>
                <a:latin typeface="+mj-lt"/>
              </a:rPr>
            </a:br>
            <a:r>
              <a:rPr lang="en-US" sz="1000" b="1" dirty="0">
                <a:solidFill>
                  <a:schemeClr val="bg1"/>
                </a:solidFill>
                <a:latin typeface="+mj-lt"/>
              </a:rPr>
              <a:t>Broker</a:t>
            </a:r>
          </a:p>
        </p:txBody>
      </p:sp>
      <p:sp>
        <p:nvSpPr>
          <p:cNvPr id="15369" name="Rectangle 11"/>
          <p:cNvSpPr>
            <a:spLocks noChangeArrowheads="1"/>
          </p:cNvSpPr>
          <p:nvPr/>
        </p:nvSpPr>
        <p:spPr bwMode="auto">
          <a:xfrm>
            <a:off x="2296996" y="3385853"/>
            <a:ext cx="2832100" cy="24365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/>
            <a:r>
              <a:rPr lang="en-US" sz="1000" b="1" i="1" dirty="0" smtClean="0">
                <a:latin typeface="+mj-lt"/>
              </a:rPr>
              <a:t>Login</a:t>
            </a:r>
            <a:r>
              <a:rPr lang="en-US" sz="1000" b="1" i="1" dirty="0">
                <a:latin typeface="+mj-lt"/>
              </a:rPr>
              <a:t>, Browse, and Look-Up Functions</a:t>
            </a:r>
          </a:p>
        </p:txBody>
      </p:sp>
      <p:sp>
        <p:nvSpPr>
          <p:cNvPr id="15370" name="Rectangle 12"/>
          <p:cNvSpPr>
            <a:spLocks noChangeArrowheads="1"/>
          </p:cNvSpPr>
          <p:nvPr/>
        </p:nvSpPr>
        <p:spPr bwMode="auto">
          <a:xfrm>
            <a:off x="547571" y="3385853"/>
            <a:ext cx="1709738" cy="2087563"/>
          </a:xfrm>
          <a:prstGeom prst="rect">
            <a:avLst/>
          </a:prstGeom>
          <a:solidFill>
            <a:srgbClr val="FAF6EB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l" eaLnBrk="0" hangingPunct="0"/>
            <a:endParaRPr lang="en-US" sz="2400" dirty="0">
              <a:latin typeface="+mj-lt"/>
            </a:endParaRPr>
          </a:p>
        </p:txBody>
      </p:sp>
      <p:grpSp>
        <p:nvGrpSpPr>
          <p:cNvPr id="15371" name="Group 13"/>
          <p:cNvGrpSpPr>
            <a:grpSpLocks/>
          </p:cNvGrpSpPr>
          <p:nvPr/>
        </p:nvGrpSpPr>
        <p:grpSpPr bwMode="auto">
          <a:xfrm>
            <a:off x="907934" y="3857341"/>
            <a:ext cx="947737" cy="766762"/>
            <a:chOff x="224" y="1652"/>
            <a:chExt cx="579" cy="439"/>
          </a:xfrm>
        </p:grpSpPr>
        <p:sp>
          <p:nvSpPr>
            <p:cNvPr id="15396" name="Freeform 14"/>
            <p:cNvSpPr>
              <a:spLocks/>
            </p:cNvSpPr>
            <p:nvPr/>
          </p:nvSpPr>
          <p:spPr bwMode="auto">
            <a:xfrm>
              <a:off x="533" y="1891"/>
              <a:ext cx="225" cy="83"/>
            </a:xfrm>
            <a:custGeom>
              <a:avLst/>
              <a:gdLst>
                <a:gd name="T0" fmla="*/ 34 w 225"/>
                <a:gd name="T1" fmla="*/ 0 h 83"/>
                <a:gd name="T2" fmla="*/ 71 w 225"/>
                <a:gd name="T3" fmla="*/ 1 h 83"/>
                <a:gd name="T4" fmla="*/ 108 w 225"/>
                <a:gd name="T5" fmla="*/ 2 h 83"/>
                <a:gd name="T6" fmla="*/ 117 w 225"/>
                <a:gd name="T7" fmla="*/ 3 h 83"/>
                <a:gd name="T8" fmla="*/ 127 w 225"/>
                <a:gd name="T9" fmla="*/ 5 h 83"/>
                <a:gd name="T10" fmla="*/ 148 w 225"/>
                <a:gd name="T11" fmla="*/ 10 h 83"/>
                <a:gd name="T12" fmla="*/ 170 w 225"/>
                <a:gd name="T13" fmla="*/ 16 h 83"/>
                <a:gd name="T14" fmla="*/ 181 w 225"/>
                <a:gd name="T15" fmla="*/ 18 h 83"/>
                <a:gd name="T16" fmla="*/ 190 w 225"/>
                <a:gd name="T17" fmla="*/ 20 h 83"/>
                <a:gd name="T18" fmla="*/ 207 w 225"/>
                <a:gd name="T19" fmla="*/ 27 h 83"/>
                <a:gd name="T20" fmla="*/ 215 w 225"/>
                <a:gd name="T21" fmla="*/ 30 h 83"/>
                <a:gd name="T22" fmla="*/ 222 w 225"/>
                <a:gd name="T23" fmla="*/ 35 h 83"/>
                <a:gd name="T24" fmla="*/ 224 w 225"/>
                <a:gd name="T25" fmla="*/ 41 h 83"/>
                <a:gd name="T26" fmla="*/ 225 w 225"/>
                <a:gd name="T27" fmla="*/ 46 h 83"/>
                <a:gd name="T28" fmla="*/ 225 w 225"/>
                <a:gd name="T29" fmla="*/ 51 h 83"/>
                <a:gd name="T30" fmla="*/ 224 w 225"/>
                <a:gd name="T31" fmla="*/ 56 h 83"/>
                <a:gd name="T32" fmla="*/ 220 w 225"/>
                <a:gd name="T33" fmla="*/ 64 h 83"/>
                <a:gd name="T34" fmla="*/ 213 w 225"/>
                <a:gd name="T35" fmla="*/ 70 h 83"/>
                <a:gd name="T36" fmla="*/ 203 w 225"/>
                <a:gd name="T37" fmla="*/ 75 h 83"/>
                <a:gd name="T38" fmla="*/ 192 w 225"/>
                <a:gd name="T39" fmla="*/ 79 h 83"/>
                <a:gd name="T40" fmla="*/ 180 w 225"/>
                <a:gd name="T41" fmla="*/ 81 h 83"/>
                <a:gd name="T42" fmla="*/ 167 w 225"/>
                <a:gd name="T43" fmla="*/ 83 h 83"/>
                <a:gd name="T44" fmla="*/ 148 w 225"/>
                <a:gd name="T45" fmla="*/ 83 h 83"/>
                <a:gd name="T46" fmla="*/ 130 w 225"/>
                <a:gd name="T47" fmla="*/ 83 h 83"/>
                <a:gd name="T48" fmla="*/ 97 w 225"/>
                <a:gd name="T49" fmla="*/ 83 h 83"/>
                <a:gd name="T50" fmla="*/ 81 w 225"/>
                <a:gd name="T51" fmla="*/ 82 h 83"/>
                <a:gd name="T52" fmla="*/ 65 w 225"/>
                <a:gd name="T53" fmla="*/ 80 h 83"/>
                <a:gd name="T54" fmla="*/ 49 w 225"/>
                <a:gd name="T55" fmla="*/ 78 h 83"/>
                <a:gd name="T56" fmla="*/ 32 w 225"/>
                <a:gd name="T57" fmla="*/ 74 h 83"/>
                <a:gd name="T58" fmla="*/ 24 w 225"/>
                <a:gd name="T59" fmla="*/ 71 h 83"/>
                <a:gd name="T60" fmla="*/ 17 w 225"/>
                <a:gd name="T61" fmla="*/ 65 h 83"/>
                <a:gd name="T62" fmla="*/ 11 w 225"/>
                <a:gd name="T63" fmla="*/ 59 h 83"/>
                <a:gd name="T64" fmla="*/ 7 w 225"/>
                <a:gd name="T65" fmla="*/ 53 h 83"/>
                <a:gd name="T66" fmla="*/ 5 w 225"/>
                <a:gd name="T67" fmla="*/ 48 h 83"/>
                <a:gd name="T68" fmla="*/ 2 w 225"/>
                <a:gd name="T69" fmla="*/ 43 h 83"/>
                <a:gd name="T70" fmla="*/ 1 w 225"/>
                <a:gd name="T71" fmla="*/ 39 h 83"/>
                <a:gd name="T72" fmla="*/ 0 w 225"/>
                <a:gd name="T73" fmla="*/ 38 h 83"/>
                <a:gd name="T74" fmla="*/ 0 w 225"/>
                <a:gd name="T75" fmla="*/ 37 h 83"/>
                <a:gd name="T76" fmla="*/ 3 w 225"/>
                <a:gd name="T77" fmla="*/ 31 h 83"/>
                <a:gd name="T78" fmla="*/ 8 w 225"/>
                <a:gd name="T79" fmla="*/ 25 h 83"/>
                <a:gd name="T80" fmla="*/ 14 w 225"/>
                <a:gd name="T81" fmla="*/ 20 h 83"/>
                <a:gd name="T82" fmla="*/ 21 w 225"/>
                <a:gd name="T83" fmla="*/ 17 h 83"/>
                <a:gd name="T84" fmla="*/ 29 w 225"/>
                <a:gd name="T85" fmla="*/ 9 h 83"/>
                <a:gd name="T86" fmla="*/ 32 w 225"/>
                <a:gd name="T87" fmla="*/ 5 h 83"/>
                <a:gd name="T88" fmla="*/ 34 w 225"/>
                <a:gd name="T89" fmla="*/ 0 h 83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25"/>
                <a:gd name="T136" fmla="*/ 0 h 83"/>
                <a:gd name="T137" fmla="*/ 225 w 225"/>
                <a:gd name="T138" fmla="*/ 83 h 83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25" h="83">
                  <a:moveTo>
                    <a:pt x="34" y="0"/>
                  </a:moveTo>
                  <a:lnTo>
                    <a:pt x="71" y="1"/>
                  </a:lnTo>
                  <a:lnTo>
                    <a:pt x="108" y="2"/>
                  </a:lnTo>
                  <a:lnTo>
                    <a:pt x="117" y="3"/>
                  </a:lnTo>
                  <a:lnTo>
                    <a:pt x="127" y="5"/>
                  </a:lnTo>
                  <a:lnTo>
                    <a:pt x="148" y="10"/>
                  </a:lnTo>
                  <a:lnTo>
                    <a:pt x="170" y="16"/>
                  </a:lnTo>
                  <a:lnTo>
                    <a:pt x="181" y="18"/>
                  </a:lnTo>
                  <a:lnTo>
                    <a:pt x="190" y="20"/>
                  </a:lnTo>
                  <a:lnTo>
                    <a:pt x="207" y="27"/>
                  </a:lnTo>
                  <a:lnTo>
                    <a:pt x="215" y="30"/>
                  </a:lnTo>
                  <a:lnTo>
                    <a:pt x="222" y="35"/>
                  </a:lnTo>
                  <a:lnTo>
                    <a:pt x="224" y="41"/>
                  </a:lnTo>
                  <a:lnTo>
                    <a:pt x="225" y="46"/>
                  </a:lnTo>
                  <a:lnTo>
                    <a:pt x="225" y="51"/>
                  </a:lnTo>
                  <a:lnTo>
                    <a:pt x="224" y="56"/>
                  </a:lnTo>
                  <a:lnTo>
                    <a:pt x="220" y="64"/>
                  </a:lnTo>
                  <a:lnTo>
                    <a:pt x="213" y="70"/>
                  </a:lnTo>
                  <a:lnTo>
                    <a:pt x="203" y="75"/>
                  </a:lnTo>
                  <a:lnTo>
                    <a:pt x="192" y="79"/>
                  </a:lnTo>
                  <a:lnTo>
                    <a:pt x="180" y="81"/>
                  </a:lnTo>
                  <a:lnTo>
                    <a:pt x="167" y="83"/>
                  </a:lnTo>
                  <a:lnTo>
                    <a:pt x="148" y="83"/>
                  </a:lnTo>
                  <a:lnTo>
                    <a:pt x="130" y="83"/>
                  </a:lnTo>
                  <a:lnTo>
                    <a:pt x="97" y="83"/>
                  </a:lnTo>
                  <a:lnTo>
                    <a:pt x="81" y="82"/>
                  </a:lnTo>
                  <a:lnTo>
                    <a:pt x="65" y="80"/>
                  </a:lnTo>
                  <a:lnTo>
                    <a:pt x="49" y="78"/>
                  </a:lnTo>
                  <a:lnTo>
                    <a:pt x="32" y="74"/>
                  </a:lnTo>
                  <a:lnTo>
                    <a:pt x="24" y="71"/>
                  </a:lnTo>
                  <a:lnTo>
                    <a:pt x="17" y="65"/>
                  </a:lnTo>
                  <a:lnTo>
                    <a:pt x="11" y="59"/>
                  </a:lnTo>
                  <a:lnTo>
                    <a:pt x="7" y="53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1" y="39"/>
                  </a:lnTo>
                  <a:lnTo>
                    <a:pt x="0" y="38"/>
                  </a:lnTo>
                  <a:lnTo>
                    <a:pt x="0" y="37"/>
                  </a:lnTo>
                  <a:lnTo>
                    <a:pt x="3" y="31"/>
                  </a:lnTo>
                  <a:lnTo>
                    <a:pt x="8" y="25"/>
                  </a:lnTo>
                  <a:lnTo>
                    <a:pt x="14" y="20"/>
                  </a:lnTo>
                  <a:lnTo>
                    <a:pt x="21" y="17"/>
                  </a:lnTo>
                  <a:lnTo>
                    <a:pt x="29" y="9"/>
                  </a:lnTo>
                  <a:lnTo>
                    <a:pt x="32" y="5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IE" dirty="0">
                <a:latin typeface="+mj-lt"/>
              </a:endParaRPr>
            </a:p>
          </p:txBody>
        </p:sp>
        <p:sp>
          <p:nvSpPr>
            <p:cNvPr id="15397" name="Freeform 15"/>
            <p:cNvSpPr>
              <a:spLocks/>
            </p:cNvSpPr>
            <p:nvPr/>
          </p:nvSpPr>
          <p:spPr bwMode="auto">
            <a:xfrm>
              <a:off x="526" y="1948"/>
              <a:ext cx="217" cy="46"/>
            </a:xfrm>
            <a:custGeom>
              <a:avLst/>
              <a:gdLst>
                <a:gd name="T0" fmla="*/ 54 w 217"/>
                <a:gd name="T1" fmla="*/ 0 h 46"/>
                <a:gd name="T2" fmla="*/ 0 w 217"/>
                <a:gd name="T3" fmla="*/ 46 h 46"/>
                <a:gd name="T4" fmla="*/ 163 w 217"/>
                <a:gd name="T5" fmla="*/ 46 h 46"/>
                <a:gd name="T6" fmla="*/ 217 w 217"/>
                <a:gd name="T7" fmla="*/ 0 h 46"/>
                <a:gd name="T8" fmla="*/ 54 w 217"/>
                <a:gd name="T9" fmla="*/ 0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7"/>
                <a:gd name="T16" fmla="*/ 0 h 46"/>
                <a:gd name="T17" fmla="*/ 217 w 217"/>
                <a:gd name="T18" fmla="*/ 46 h 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7" h="46">
                  <a:moveTo>
                    <a:pt x="54" y="0"/>
                  </a:moveTo>
                  <a:lnTo>
                    <a:pt x="0" y="46"/>
                  </a:lnTo>
                  <a:lnTo>
                    <a:pt x="163" y="46"/>
                  </a:lnTo>
                  <a:lnTo>
                    <a:pt x="217" y="0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IE" dirty="0">
                <a:latin typeface="+mj-lt"/>
              </a:endParaRPr>
            </a:p>
          </p:txBody>
        </p:sp>
        <p:sp>
          <p:nvSpPr>
            <p:cNvPr id="15398" name="Freeform 16"/>
            <p:cNvSpPr>
              <a:spLocks/>
            </p:cNvSpPr>
            <p:nvPr/>
          </p:nvSpPr>
          <p:spPr bwMode="auto">
            <a:xfrm>
              <a:off x="698" y="2010"/>
              <a:ext cx="105" cy="72"/>
            </a:xfrm>
            <a:custGeom>
              <a:avLst/>
              <a:gdLst>
                <a:gd name="T0" fmla="*/ 62 w 105"/>
                <a:gd name="T1" fmla="*/ 72 h 72"/>
                <a:gd name="T2" fmla="*/ 94 w 105"/>
                <a:gd name="T3" fmla="*/ 72 h 72"/>
                <a:gd name="T4" fmla="*/ 105 w 105"/>
                <a:gd name="T5" fmla="*/ 0 h 72"/>
                <a:gd name="T6" fmla="*/ 0 w 105"/>
                <a:gd name="T7" fmla="*/ 2 h 72"/>
                <a:gd name="T8" fmla="*/ 62 w 105"/>
                <a:gd name="T9" fmla="*/ 72 h 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72"/>
                <a:gd name="T17" fmla="*/ 105 w 105"/>
                <a:gd name="T18" fmla="*/ 72 h 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72">
                  <a:moveTo>
                    <a:pt x="62" y="72"/>
                  </a:moveTo>
                  <a:lnTo>
                    <a:pt x="94" y="72"/>
                  </a:lnTo>
                  <a:lnTo>
                    <a:pt x="105" y="0"/>
                  </a:lnTo>
                  <a:lnTo>
                    <a:pt x="0" y="2"/>
                  </a:lnTo>
                  <a:lnTo>
                    <a:pt x="62" y="72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IE" dirty="0">
                <a:latin typeface="+mj-lt"/>
              </a:endParaRPr>
            </a:p>
          </p:txBody>
        </p:sp>
        <p:grpSp>
          <p:nvGrpSpPr>
            <p:cNvPr id="15399" name="Group 17"/>
            <p:cNvGrpSpPr>
              <a:grpSpLocks/>
            </p:cNvGrpSpPr>
            <p:nvPr/>
          </p:nvGrpSpPr>
          <p:grpSpPr bwMode="auto">
            <a:xfrm>
              <a:off x="224" y="1652"/>
              <a:ext cx="556" cy="439"/>
              <a:chOff x="224" y="1652"/>
              <a:chExt cx="556" cy="439"/>
            </a:xfrm>
          </p:grpSpPr>
          <p:sp>
            <p:nvSpPr>
              <p:cNvPr id="15400" name="Rectangle 18"/>
              <p:cNvSpPr>
                <a:spLocks noChangeArrowheads="1"/>
              </p:cNvSpPr>
              <p:nvPr/>
            </p:nvSpPr>
            <p:spPr bwMode="auto">
              <a:xfrm>
                <a:off x="333" y="1931"/>
                <a:ext cx="351" cy="63"/>
              </a:xfrm>
              <a:prstGeom prst="rect">
                <a:avLst/>
              </a:prstGeom>
              <a:solidFill>
                <a:srgbClr val="B2B2B2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5401" name="Freeform 19"/>
              <p:cNvSpPr>
                <a:spLocks/>
              </p:cNvSpPr>
              <p:nvPr/>
            </p:nvSpPr>
            <p:spPr bwMode="auto">
              <a:xfrm>
                <a:off x="332" y="1899"/>
                <a:ext cx="352" cy="34"/>
              </a:xfrm>
              <a:custGeom>
                <a:avLst/>
                <a:gdLst>
                  <a:gd name="T0" fmla="*/ 0 w 352"/>
                  <a:gd name="T1" fmla="*/ 34 h 34"/>
                  <a:gd name="T2" fmla="*/ 352 w 352"/>
                  <a:gd name="T3" fmla="*/ 34 h 34"/>
                  <a:gd name="T4" fmla="*/ 319 w 352"/>
                  <a:gd name="T5" fmla="*/ 0 h 34"/>
                  <a:gd name="T6" fmla="*/ 37 w 352"/>
                  <a:gd name="T7" fmla="*/ 0 h 34"/>
                  <a:gd name="T8" fmla="*/ 0 w 352"/>
                  <a:gd name="T9" fmla="*/ 34 h 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2"/>
                  <a:gd name="T16" fmla="*/ 0 h 34"/>
                  <a:gd name="T17" fmla="*/ 352 w 352"/>
                  <a:gd name="T18" fmla="*/ 34 h 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2" h="34">
                    <a:moveTo>
                      <a:pt x="0" y="34"/>
                    </a:moveTo>
                    <a:lnTo>
                      <a:pt x="352" y="34"/>
                    </a:lnTo>
                    <a:lnTo>
                      <a:pt x="319" y="0"/>
                    </a:lnTo>
                    <a:lnTo>
                      <a:pt x="37" y="0"/>
                    </a:lnTo>
                    <a:lnTo>
                      <a:pt x="0" y="34"/>
                    </a:lnTo>
                    <a:close/>
                  </a:path>
                </a:pathLst>
              </a:custGeom>
              <a:solidFill>
                <a:srgbClr val="B2B2B2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5402" name="Rectangle 20"/>
              <p:cNvSpPr>
                <a:spLocks noChangeArrowheads="1"/>
              </p:cNvSpPr>
              <p:nvPr/>
            </p:nvSpPr>
            <p:spPr bwMode="auto">
              <a:xfrm>
                <a:off x="447" y="1951"/>
                <a:ext cx="37" cy="22"/>
              </a:xfrm>
              <a:prstGeom prst="rect">
                <a:avLst/>
              </a:prstGeom>
              <a:solidFill>
                <a:srgbClr val="80808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5403" name="Rectangle 21"/>
              <p:cNvSpPr>
                <a:spLocks noChangeArrowheads="1"/>
              </p:cNvSpPr>
              <p:nvPr/>
            </p:nvSpPr>
            <p:spPr bwMode="auto">
              <a:xfrm>
                <a:off x="447" y="1959"/>
                <a:ext cx="37" cy="13"/>
              </a:xfrm>
              <a:prstGeom prst="rect">
                <a:avLst/>
              </a:prstGeom>
              <a:solidFill>
                <a:srgbClr val="80808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5404" name="Rectangle 22"/>
              <p:cNvSpPr>
                <a:spLocks noChangeArrowheads="1"/>
              </p:cNvSpPr>
              <p:nvPr/>
            </p:nvSpPr>
            <p:spPr bwMode="auto">
              <a:xfrm>
                <a:off x="420" y="1959"/>
                <a:ext cx="92" cy="8"/>
              </a:xfrm>
              <a:prstGeom prst="rect">
                <a:avLst/>
              </a:prstGeom>
              <a:solidFill>
                <a:srgbClr val="80808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5405" name="Rectangle 23"/>
              <p:cNvSpPr>
                <a:spLocks noChangeArrowheads="1"/>
              </p:cNvSpPr>
              <p:nvPr/>
            </p:nvSpPr>
            <p:spPr bwMode="auto">
              <a:xfrm>
                <a:off x="417" y="1951"/>
                <a:ext cx="10" cy="4"/>
              </a:xfrm>
              <a:prstGeom prst="rect">
                <a:avLst/>
              </a:prstGeom>
              <a:solidFill>
                <a:srgbClr val="00800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5406" name="Rectangle 24"/>
              <p:cNvSpPr>
                <a:spLocks noChangeArrowheads="1"/>
              </p:cNvSpPr>
              <p:nvPr/>
            </p:nvSpPr>
            <p:spPr bwMode="auto">
              <a:xfrm>
                <a:off x="225" y="2074"/>
                <a:ext cx="555" cy="17"/>
              </a:xfrm>
              <a:prstGeom prst="rect">
                <a:avLst/>
              </a:prstGeom>
              <a:solidFill>
                <a:srgbClr val="B2B2B2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5407" name="Freeform 25"/>
              <p:cNvSpPr>
                <a:spLocks/>
              </p:cNvSpPr>
              <p:nvPr/>
            </p:nvSpPr>
            <p:spPr bwMode="auto">
              <a:xfrm>
                <a:off x="224" y="2010"/>
                <a:ext cx="555" cy="65"/>
              </a:xfrm>
              <a:custGeom>
                <a:avLst/>
                <a:gdLst>
                  <a:gd name="T0" fmla="*/ 0 w 555"/>
                  <a:gd name="T1" fmla="*/ 65 h 65"/>
                  <a:gd name="T2" fmla="*/ 555 w 555"/>
                  <a:gd name="T3" fmla="*/ 65 h 65"/>
                  <a:gd name="T4" fmla="*/ 523 w 555"/>
                  <a:gd name="T5" fmla="*/ 0 h 65"/>
                  <a:gd name="T6" fmla="*/ 40 w 555"/>
                  <a:gd name="T7" fmla="*/ 0 h 65"/>
                  <a:gd name="T8" fmla="*/ 0 w 555"/>
                  <a:gd name="T9" fmla="*/ 65 h 6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55"/>
                  <a:gd name="T16" fmla="*/ 0 h 65"/>
                  <a:gd name="T17" fmla="*/ 555 w 555"/>
                  <a:gd name="T18" fmla="*/ 65 h 6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55" h="65">
                    <a:moveTo>
                      <a:pt x="0" y="65"/>
                    </a:moveTo>
                    <a:lnTo>
                      <a:pt x="555" y="65"/>
                    </a:lnTo>
                    <a:lnTo>
                      <a:pt x="523" y="0"/>
                    </a:lnTo>
                    <a:lnTo>
                      <a:pt x="40" y="0"/>
                    </a:lnTo>
                    <a:lnTo>
                      <a:pt x="0" y="65"/>
                    </a:lnTo>
                    <a:close/>
                  </a:path>
                </a:pathLst>
              </a:custGeom>
              <a:solidFill>
                <a:srgbClr val="B2B2B2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5408" name="Freeform 26"/>
              <p:cNvSpPr>
                <a:spLocks/>
              </p:cNvSpPr>
              <p:nvPr/>
            </p:nvSpPr>
            <p:spPr bwMode="auto">
              <a:xfrm>
                <a:off x="241" y="2017"/>
                <a:ext cx="519" cy="50"/>
              </a:xfrm>
              <a:custGeom>
                <a:avLst/>
                <a:gdLst>
                  <a:gd name="T0" fmla="*/ 30 w 519"/>
                  <a:gd name="T1" fmla="*/ 0 h 50"/>
                  <a:gd name="T2" fmla="*/ 0 w 519"/>
                  <a:gd name="T3" fmla="*/ 50 h 50"/>
                  <a:gd name="T4" fmla="*/ 519 w 519"/>
                  <a:gd name="T5" fmla="*/ 50 h 50"/>
                  <a:gd name="T6" fmla="*/ 495 w 519"/>
                  <a:gd name="T7" fmla="*/ 0 h 5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19"/>
                  <a:gd name="T13" fmla="*/ 0 h 50"/>
                  <a:gd name="T14" fmla="*/ 519 w 519"/>
                  <a:gd name="T15" fmla="*/ 50 h 5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19" h="50">
                    <a:moveTo>
                      <a:pt x="30" y="0"/>
                    </a:moveTo>
                    <a:lnTo>
                      <a:pt x="0" y="50"/>
                    </a:lnTo>
                    <a:lnTo>
                      <a:pt x="519" y="50"/>
                    </a:lnTo>
                    <a:lnTo>
                      <a:pt x="495" y="0"/>
                    </a:lnTo>
                  </a:path>
                </a:pathLst>
              </a:cu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5409" name="Freeform 27"/>
              <p:cNvSpPr>
                <a:spLocks/>
              </p:cNvSpPr>
              <p:nvPr/>
            </p:nvSpPr>
            <p:spPr bwMode="auto">
              <a:xfrm>
                <a:off x="286" y="2016"/>
                <a:ext cx="17" cy="9"/>
              </a:xfrm>
              <a:custGeom>
                <a:avLst/>
                <a:gdLst>
                  <a:gd name="T0" fmla="*/ 5 w 17"/>
                  <a:gd name="T1" fmla="*/ 0 h 9"/>
                  <a:gd name="T2" fmla="*/ 17 w 17"/>
                  <a:gd name="T3" fmla="*/ 0 h 9"/>
                  <a:gd name="T4" fmla="*/ 13 w 17"/>
                  <a:gd name="T5" fmla="*/ 9 h 9"/>
                  <a:gd name="T6" fmla="*/ 0 w 17"/>
                  <a:gd name="T7" fmla="*/ 9 h 9"/>
                  <a:gd name="T8" fmla="*/ 5 w 17"/>
                  <a:gd name="T9" fmla="*/ 0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"/>
                  <a:gd name="T16" fmla="*/ 0 h 9"/>
                  <a:gd name="T17" fmla="*/ 17 w 17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" h="9">
                    <a:moveTo>
                      <a:pt x="5" y="0"/>
                    </a:moveTo>
                    <a:lnTo>
                      <a:pt x="17" y="0"/>
                    </a:lnTo>
                    <a:lnTo>
                      <a:pt x="13" y="9"/>
                    </a:lnTo>
                    <a:lnTo>
                      <a:pt x="0" y="9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80808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5410" name="Freeform 28"/>
              <p:cNvSpPr>
                <a:spLocks/>
              </p:cNvSpPr>
              <p:nvPr/>
            </p:nvSpPr>
            <p:spPr bwMode="auto">
              <a:xfrm>
                <a:off x="328" y="2016"/>
                <a:ext cx="69" cy="8"/>
              </a:xfrm>
              <a:custGeom>
                <a:avLst/>
                <a:gdLst>
                  <a:gd name="T0" fmla="*/ 3 w 69"/>
                  <a:gd name="T1" fmla="*/ 0 h 8"/>
                  <a:gd name="T2" fmla="*/ 69 w 69"/>
                  <a:gd name="T3" fmla="*/ 0 h 8"/>
                  <a:gd name="T4" fmla="*/ 67 w 69"/>
                  <a:gd name="T5" fmla="*/ 8 h 8"/>
                  <a:gd name="T6" fmla="*/ 0 w 69"/>
                  <a:gd name="T7" fmla="*/ 8 h 8"/>
                  <a:gd name="T8" fmla="*/ 3 w 69"/>
                  <a:gd name="T9" fmla="*/ 0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9"/>
                  <a:gd name="T16" fmla="*/ 0 h 8"/>
                  <a:gd name="T17" fmla="*/ 69 w 69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9" h="8">
                    <a:moveTo>
                      <a:pt x="3" y="0"/>
                    </a:moveTo>
                    <a:lnTo>
                      <a:pt x="69" y="0"/>
                    </a:lnTo>
                    <a:lnTo>
                      <a:pt x="67" y="8"/>
                    </a:lnTo>
                    <a:lnTo>
                      <a:pt x="0" y="8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80808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5411" name="Freeform 29"/>
              <p:cNvSpPr>
                <a:spLocks/>
              </p:cNvSpPr>
              <p:nvPr/>
            </p:nvSpPr>
            <p:spPr bwMode="auto">
              <a:xfrm>
                <a:off x="417" y="2016"/>
                <a:ext cx="65" cy="9"/>
              </a:xfrm>
              <a:custGeom>
                <a:avLst/>
                <a:gdLst>
                  <a:gd name="T0" fmla="*/ 2 w 65"/>
                  <a:gd name="T1" fmla="*/ 0 h 9"/>
                  <a:gd name="T2" fmla="*/ 65 w 65"/>
                  <a:gd name="T3" fmla="*/ 0 h 9"/>
                  <a:gd name="T4" fmla="*/ 65 w 65"/>
                  <a:gd name="T5" fmla="*/ 9 h 9"/>
                  <a:gd name="T6" fmla="*/ 0 w 65"/>
                  <a:gd name="T7" fmla="*/ 9 h 9"/>
                  <a:gd name="T8" fmla="*/ 2 w 65"/>
                  <a:gd name="T9" fmla="*/ 0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5"/>
                  <a:gd name="T16" fmla="*/ 0 h 9"/>
                  <a:gd name="T17" fmla="*/ 65 w 65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5" h="9">
                    <a:moveTo>
                      <a:pt x="2" y="0"/>
                    </a:moveTo>
                    <a:lnTo>
                      <a:pt x="65" y="0"/>
                    </a:lnTo>
                    <a:lnTo>
                      <a:pt x="65" y="9"/>
                    </a:lnTo>
                    <a:lnTo>
                      <a:pt x="0" y="9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80808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5412" name="Rectangle 30"/>
              <p:cNvSpPr>
                <a:spLocks noChangeArrowheads="1"/>
              </p:cNvSpPr>
              <p:nvPr/>
            </p:nvSpPr>
            <p:spPr bwMode="auto">
              <a:xfrm>
                <a:off x="495" y="2016"/>
                <a:ext cx="67" cy="9"/>
              </a:xfrm>
              <a:prstGeom prst="rect">
                <a:avLst/>
              </a:prstGeom>
              <a:solidFill>
                <a:srgbClr val="80808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5413" name="Freeform 31"/>
              <p:cNvSpPr>
                <a:spLocks/>
              </p:cNvSpPr>
              <p:nvPr/>
            </p:nvSpPr>
            <p:spPr bwMode="auto">
              <a:xfrm>
                <a:off x="576" y="2016"/>
                <a:ext cx="59" cy="10"/>
              </a:xfrm>
              <a:custGeom>
                <a:avLst/>
                <a:gdLst>
                  <a:gd name="T0" fmla="*/ 0 w 59"/>
                  <a:gd name="T1" fmla="*/ 0 h 10"/>
                  <a:gd name="T2" fmla="*/ 57 w 59"/>
                  <a:gd name="T3" fmla="*/ 0 h 10"/>
                  <a:gd name="T4" fmla="*/ 59 w 59"/>
                  <a:gd name="T5" fmla="*/ 10 h 10"/>
                  <a:gd name="T6" fmla="*/ 0 w 59"/>
                  <a:gd name="T7" fmla="*/ 10 h 10"/>
                  <a:gd name="T8" fmla="*/ 0 w 59"/>
                  <a:gd name="T9" fmla="*/ 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9"/>
                  <a:gd name="T16" fmla="*/ 0 h 10"/>
                  <a:gd name="T17" fmla="*/ 59 w 59"/>
                  <a:gd name="T18" fmla="*/ 10 h 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9" h="10">
                    <a:moveTo>
                      <a:pt x="0" y="0"/>
                    </a:moveTo>
                    <a:lnTo>
                      <a:pt x="57" y="0"/>
                    </a:lnTo>
                    <a:lnTo>
                      <a:pt x="59" y="10"/>
                    </a:lnTo>
                    <a:lnTo>
                      <a:pt x="0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0808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5414" name="Freeform 32"/>
              <p:cNvSpPr>
                <a:spLocks/>
              </p:cNvSpPr>
              <p:nvPr/>
            </p:nvSpPr>
            <p:spPr bwMode="auto">
              <a:xfrm>
                <a:off x="650" y="2021"/>
                <a:ext cx="72" cy="9"/>
              </a:xfrm>
              <a:custGeom>
                <a:avLst/>
                <a:gdLst>
                  <a:gd name="T0" fmla="*/ 0 w 72"/>
                  <a:gd name="T1" fmla="*/ 0 h 9"/>
                  <a:gd name="T2" fmla="*/ 66 w 72"/>
                  <a:gd name="T3" fmla="*/ 0 h 9"/>
                  <a:gd name="T4" fmla="*/ 72 w 72"/>
                  <a:gd name="T5" fmla="*/ 9 h 9"/>
                  <a:gd name="T6" fmla="*/ 3 w 72"/>
                  <a:gd name="T7" fmla="*/ 9 h 9"/>
                  <a:gd name="T8" fmla="*/ 0 w 72"/>
                  <a:gd name="T9" fmla="*/ 0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2"/>
                  <a:gd name="T16" fmla="*/ 0 h 9"/>
                  <a:gd name="T17" fmla="*/ 72 w 72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2" h="9">
                    <a:moveTo>
                      <a:pt x="0" y="0"/>
                    </a:moveTo>
                    <a:lnTo>
                      <a:pt x="66" y="0"/>
                    </a:lnTo>
                    <a:lnTo>
                      <a:pt x="72" y="9"/>
                    </a:lnTo>
                    <a:lnTo>
                      <a:pt x="3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0808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5415" name="Line 33"/>
              <p:cNvSpPr>
                <a:spLocks noChangeShapeType="1"/>
              </p:cNvSpPr>
              <p:nvPr/>
            </p:nvSpPr>
            <p:spPr bwMode="auto">
              <a:xfrm>
                <a:off x="308" y="2034"/>
                <a:ext cx="216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5416" name="Line 34"/>
              <p:cNvSpPr>
                <a:spLocks noChangeShapeType="1"/>
              </p:cNvSpPr>
              <p:nvPr/>
            </p:nvSpPr>
            <p:spPr bwMode="auto">
              <a:xfrm>
                <a:off x="317" y="2042"/>
                <a:ext cx="218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5417" name="Line 35"/>
              <p:cNvSpPr>
                <a:spLocks noChangeShapeType="1"/>
              </p:cNvSpPr>
              <p:nvPr/>
            </p:nvSpPr>
            <p:spPr bwMode="auto">
              <a:xfrm>
                <a:off x="320" y="2049"/>
                <a:ext cx="190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5418" name="Line 36"/>
              <p:cNvSpPr>
                <a:spLocks noChangeShapeType="1"/>
              </p:cNvSpPr>
              <p:nvPr/>
            </p:nvSpPr>
            <p:spPr bwMode="auto">
              <a:xfrm>
                <a:off x="324" y="2057"/>
                <a:ext cx="25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5419" name="Line 37"/>
              <p:cNvSpPr>
                <a:spLocks noChangeShapeType="1"/>
              </p:cNvSpPr>
              <p:nvPr/>
            </p:nvSpPr>
            <p:spPr bwMode="auto">
              <a:xfrm>
                <a:off x="278" y="2037"/>
                <a:ext cx="22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5420" name="Line 38"/>
              <p:cNvSpPr>
                <a:spLocks noChangeShapeType="1"/>
              </p:cNvSpPr>
              <p:nvPr/>
            </p:nvSpPr>
            <p:spPr bwMode="auto">
              <a:xfrm>
                <a:off x="274" y="2045"/>
                <a:ext cx="21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5421" name="Line 39"/>
              <p:cNvSpPr>
                <a:spLocks noChangeShapeType="1"/>
              </p:cNvSpPr>
              <p:nvPr/>
            </p:nvSpPr>
            <p:spPr bwMode="auto">
              <a:xfrm>
                <a:off x="268" y="2052"/>
                <a:ext cx="39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5422" name="Line 40"/>
              <p:cNvSpPr>
                <a:spLocks noChangeShapeType="1"/>
              </p:cNvSpPr>
              <p:nvPr/>
            </p:nvSpPr>
            <p:spPr bwMode="auto">
              <a:xfrm>
                <a:off x="357" y="2057"/>
                <a:ext cx="129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5423" name="Line 41"/>
              <p:cNvSpPr>
                <a:spLocks noChangeShapeType="1"/>
              </p:cNvSpPr>
              <p:nvPr/>
            </p:nvSpPr>
            <p:spPr bwMode="auto">
              <a:xfrm>
                <a:off x="534" y="2032"/>
                <a:ext cx="29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5424" name="Line 42"/>
              <p:cNvSpPr>
                <a:spLocks noChangeShapeType="1"/>
              </p:cNvSpPr>
              <p:nvPr/>
            </p:nvSpPr>
            <p:spPr bwMode="auto">
              <a:xfrm>
                <a:off x="541" y="2042"/>
                <a:ext cx="24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5425" name="Line 43"/>
              <p:cNvSpPr>
                <a:spLocks noChangeShapeType="1"/>
              </p:cNvSpPr>
              <p:nvPr/>
            </p:nvSpPr>
            <p:spPr bwMode="auto">
              <a:xfrm>
                <a:off x="525" y="2049"/>
                <a:ext cx="40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5426" name="Line 44"/>
              <p:cNvSpPr>
                <a:spLocks noChangeShapeType="1"/>
              </p:cNvSpPr>
              <p:nvPr/>
            </p:nvSpPr>
            <p:spPr bwMode="auto">
              <a:xfrm>
                <a:off x="492" y="2057"/>
                <a:ext cx="20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5427" name="Line 45"/>
              <p:cNvSpPr>
                <a:spLocks noChangeShapeType="1"/>
              </p:cNvSpPr>
              <p:nvPr/>
            </p:nvSpPr>
            <p:spPr bwMode="auto">
              <a:xfrm>
                <a:off x="518" y="2057"/>
                <a:ext cx="45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5428" name="Line 46"/>
              <p:cNvSpPr>
                <a:spLocks noChangeShapeType="1"/>
              </p:cNvSpPr>
              <p:nvPr/>
            </p:nvSpPr>
            <p:spPr bwMode="auto">
              <a:xfrm>
                <a:off x="576" y="2037"/>
                <a:ext cx="60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5429" name="Line 47"/>
              <p:cNvSpPr>
                <a:spLocks noChangeShapeType="1"/>
              </p:cNvSpPr>
              <p:nvPr/>
            </p:nvSpPr>
            <p:spPr bwMode="auto">
              <a:xfrm>
                <a:off x="584" y="2047"/>
                <a:ext cx="54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5430" name="Line 48"/>
              <p:cNvSpPr>
                <a:spLocks noChangeShapeType="1"/>
              </p:cNvSpPr>
              <p:nvPr/>
            </p:nvSpPr>
            <p:spPr bwMode="auto">
              <a:xfrm>
                <a:off x="585" y="2058"/>
                <a:ext cx="55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5431" name="Line 49"/>
              <p:cNvSpPr>
                <a:spLocks noChangeShapeType="1"/>
              </p:cNvSpPr>
              <p:nvPr/>
            </p:nvSpPr>
            <p:spPr bwMode="auto">
              <a:xfrm>
                <a:off x="657" y="2037"/>
                <a:ext cx="58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5432" name="Line 50"/>
              <p:cNvSpPr>
                <a:spLocks noChangeShapeType="1"/>
              </p:cNvSpPr>
              <p:nvPr/>
            </p:nvSpPr>
            <p:spPr bwMode="auto">
              <a:xfrm>
                <a:off x="651" y="2045"/>
                <a:ext cx="48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5433" name="Line 51"/>
              <p:cNvSpPr>
                <a:spLocks noChangeShapeType="1"/>
              </p:cNvSpPr>
              <p:nvPr/>
            </p:nvSpPr>
            <p:spPr bwMode="auto">
              <a:xfrm>
                <a:off x="657" y="2052"/>
                <a:ext cx="44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5434" name="Line 52"/>
              <p:cNvSpPr>
                <a:spLocks noChangeShapeType="1"/>
              </p:cNvSpPr>
              <p:nvPr/>
            </p:nvSpPr>
            <p:spPr bwMode="auto">
              <a:xfrm>
                <a:off x="655" y="2059"/>
                <a:ext cx="54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5435" name="Line 53"/>
              <p:cNvSpPr>
                <a:spLocks noChangeShapeType="1"/>
              </p:cNvSpPr>
              <p:nvPr/>
            </p:nvSpPr>
            <p:spPr bwMode="auto">
              <a:xfrm>
                <a:off x="708" y="2046"/>
                <a:ext cx="16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5436" name="Line 54"/>
              <p:cNvSpPr>
                <a:spLocks noChangeShapeType="1"/>
              </p:cNvSpPr>
              <p:nvPr/>
            </p:nvSpPr>
            <p:spPr bwMode="auto">
              <a:xfrm>
                <a:off x="713" y="2055"/>
                <a:ext cx="15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5437" name="Freeform 55"/>
              <p:cNvSpPr>
                <a:spLocks/>
              </p:cNvSpPr>
              <p:nvPr/>
            </p:nvSpPr>
            <p:spPr bwMode="auto">
              <a:xfrm>
                <a:off x="388" y="1889"/>
                <a:ext cx="240" cy="18"/>
              </a:xfrm>
              <a:custGeom>
                <a:avLst/>
                <a:gdLst>
                  <a:gd name="T0" fmla="*/ 0 w 240"/>
                  <a:gd name="T1" fmla="*/ 18 h 18"/>
                  <a:gd name="T2" fmla="*/ 240 w 240"/>
                  <a:gd name="T3" fmla="*/ 18 h 18"/>
                  <a:gd name="T4" fmla="*/ 226 w 240"/>
                  <a:gd name="T5" fmla="*/ 0 h 18"/>
                  <a:gd name="T6" fmla="*/ 14 w 240"/>
                  <a:gd name="T7" fmla="*/ 0 h 18"/>
                  <a:gd name="T8" fmla="*/ 0 w 240"/>
                  <a:gd name="T9" fmla="*/ 18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0"/>
                  <a:gd name="T16" fmla="*/ 0 h 18"/>
                  <a:gd name="T17" fmla="*/ 240 w 240"/>
                  <a:gd name="T18" fmla="*/ 18 h 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0" h="18">
                    <a:moveTo>
                      <a:pt x="0" y="18"/>
                    </a:moveTo>
                    <a:lnTo>
                      <a:pt x="240" y="18"/>
                    </a:lnTo>
                    <a:lnTo>
                      <a:pt x="226" y="0"/>
                    </a:lnTo>
                    <a:lnTo>
                      <a:pt x="14" y="0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B2B2B2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5438" name="Rectangle 56"/>
              <p:cNvSpPr>
                <a:spLocks noChangeArrowheads="1"/>
              </p:cNvSpPr>
              <p:nvPr/>
            </p:nvSpPr>
            <p:spPr bwMode="auto">
              <a:xfrm>
                <a:off x="388" y="1907"/>
                <a:ext cx="241" cy="18"/>
              </a:xfrm>
              <a:prstGeom prst="rect">
                <a:avLst/>
              </a:prstGeom>
              <a:solidFill>
                <a:srgbClr val="B2B2B2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5439" name="Freeform 57"/>
              <p:cNvSpPr>
                <a:spLocks/>
              </p:cNvSpPr>
              <p:nvPr/>
            </p:nvSpPr>
            <p:spPr bwMode="auto">
              <a:xfrm>
                <a:off x="443" y="1873"/>
                <a:ext cx="129" cy="34"/>
              </a:xfrm>
              <a:custGeom>
                <a:avLst/>
                <a:gdLst>
                  <a:gd name="T0" fmla="*/ 0 w 129"/>
                  <a:gd name="T1" fmla="*/ 19 h 34"/>
                  <a:gd name="T2" fmla="*/ 0 w 129"/>
                  <a:gd name="T3" fmla="*/ 0 h 34"/>
                  <a:gd name="T4" fmla="*/ 129 w 129"/>
                  <a:gd name="T5" fmla="*/ 0 h 34"/>
                  <a:gd name="T6" fmla="*/ 129 w 129"/>
                  <a:gd name="T7" fmla="*/ 20 h 34"/>
                  <a:gd name="T8" fmla="*/ 128 w 129"/>
                  <a:gd name="T9" fmla="*/ 21 h 34"/>
                  <a:gd name="T10" fmla="*/ 127 w 129"/>
                  <a:gd name="T11" fmla="*/ 23 h 34"/>
                  <a:gd name="T12" fmla="*/ 125 w 129"/>
                  <a:gd name="T13" fmla="*/ 25 h 34"/>
                  <a:gd name="T14" fmla="*/ 122 w 129"/>
                  <a:gd name="T15" fmla="*/ 26 h 34"/>
                  <a:gd name="T16" fmla="*/ 118 w 129"/>
                  <a:gd name="T17" fmla="*/ 27 h 34"/>
                  <a:gd name="T18" fmla="*/ 115 w 129"/>
                  <a:gd name="T19" fmla="*/ 29 h 34"/>
                  <a:gd name="T20" fmla="*/ 111 w 129"/>
                  <a:gd name="T21" fmla="*/ 29 h 34"/>
                  <a:gd name="T22" fmla="*/ 106 w 129"/>
                  <a:gd name="T23" fmla="*/ 30 h 34"/>
                  <a:gd name="T24" fmla="*/ 102 w 129"/>
                  <a:gd name="T25" fmla="*/ 31 h 34"/>
                  <a:gd name="T26" fmla="*/ 95 w 129"/>
                  <a:gd name="T27" fmla="*/ 32 h 34"/>
                  <a:gd name="T28" fmla="*/ 89 w 129"/>
                  <a:gd name="T29" fmla="*/ 33 h 34"/>
                  <a:gd name="T30" fmla="*/ 84 w 129"/>
                  <a:gd name="T31" fmla="*/ 34 h 34"/>
                  <a:gd name="T32" fmla="*/ 77 w 129"/>
                  <a:gd name="T33" fmla="*/ 34 h 34"/>
                  <a:gd name="T34" fmla="*/ 70 w 129"/>
                  <a:gd name="T35" fmla="*/ 34 h 34"/>
                  <a:gd name="T36" fmla="*/ 61 w 129"/>
                  <a:gd name="T37" fmla="*/ 34 h 34"/>
                  <a:gd name="T38" fmla="*/ 53 w 129"/>
                  <a:gd name="T39" fmla="*/ 34 h 34"/>
                  <a:gd name="T40" fmla="*/ 45 w 129"/>
                  <a:gd name="T41" fmla="*/ 34 h 34"/>
                  <a:gd name="T42" fmla="*/ 38 w 129"/>
                  <a:gd name="T43" fmla="*/ 33 h 34"/>
                  <a:gd name="T44" fmla="*/ 32 w 129"/>
                  <a:gd name="T45" fmla="*/ 32 h 34"/>
                  <a:gd name="T46" fmla="*/ 27 w 129"/>
                  <a:gd name="T47" fmla="*/ 31 h 34"/>
                  <a:gd name="T48" fmla="*/ 21 w 129"/>
                  <a:gd name="T49" fmla="*/ 30 h 34"/>
                  <a:gd name="T50" fmla="*/ 16 w 129"/>
                  <a:gd name="T51" fmla="*/ 29 h 34"/>
                  <a:gd name="T52" fmla="*/ 12 w 129"/>
                  <a:gd name="T53" fmla="*/ 28 h 34"/>
                  <a:gd name="T54" fmla="*/ 8 w 129"/>
                  <a:gd name="T55" fmla="*/ 26 h 34"/>
                  <a:gd name="T56" fmla="*/ 5 w 129"/>
                  <a:gd name="T57" fmla="*/ 25 h 34"/>
                  <a:gd name="T58" fmla="*/ 3 w 129"/>
                  <a:gd name="T59" fmla="*/ 24 h 34"/>
                  <a:gd name="T60" fmla="*/ 2 w 129"/>
                  <a:gd name="T61" fmla="*/ 22 h 34"/>
                  <a:gd name="T62" fmla="*/ 1 w 129"/>
                  <a:gd name="T63" fmla="*/ 21 h 34"/>
                  <a:gd name="T64" fmla="*/ 0 w 129"/>
                  <a:gd name="T65" fmla="*/ 19 h 34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29"/>
                  <a:gd name="T100" fmla="*/ 0 h 34"/>
                  <a:gd name="T101" fmla="*/ 129 w 129"/>
                  <a:gd name="T102" fmla="*/ 34 h 34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29" h="34">
                    <a:moveTo>
                      <a:pt x="0" y="19"/>
                    </a:moveTo>
                    <a:lnTo>
                      <a:pt x="0" y="0"/>
                    </a:lnTo>
                    <a:lnTo>
                      <a:pt x="129" y="0"/>
                    </a:lnTo>
                    <a:lnTo>
                      <a:pt x="129" y="20"/>
                    </a:lnTo>
                    <a:lnTo>
                      <a:pt x="128" y="21"/>
                    </a:lnTo>
                    <a:lnTo>
                      <a:pt x="127" y="23"/>
                    </a:lnTo>
                    <a:lnTo>
                      <a:pt x="125" y="25"/>
                    </a:lnTo>
                    <a:lnTo>
                      <a:pt x="122" y="26"/>
                    </a:lnTo>
                    <a:lnTo>
                      <a:pt x="118" y="27"/>
                    </a:lnTo>
                    <a:lnTo>
                      <a:pt x="115" y="29"/>
                    </a:lnTo>
                    <a:lnTo>
                      <a:pt x="111" y="29"/>
                    </a:lnTo>
                    <a:lnTo>
                      <a:pt x="106" y="30"/>
                    </a:lnTo>
                    <a:lnTo>
                      <a:pt x="102" y="31"/>
                    </a:lnTo>
                    <a:lnTo>
                      <a:pt x="95" y="32"/>
                    </a:lnTo>
                    <a:lnTo>
                      <a:pt x="89" y="33"/>
                    </a:lnTo>
                    <a:lnTo>
                      <a:pt x="84" y="34"/>
                    </a:lnTo>
                    <a:lnTo>
                      <a:pt x="77" y="34"/>
                    </a:lnTo>
                    <a:lnTo>
                      <a:pt x="70" y="34"/>
                    </a:lnTo>
                    <a:lnTo>
                      <a:pt x="61" y="34"/>
                    </a:lnTo>
                    <a:lnTo>
                      <a:pt x="53" y="34"/>
                    </a:lnTo>
                    <a:lnTo>
                      <a:pt x="45" y="34"/>
                    </a:lnTo>
                    <a:lnTo>
                      <a:pt x="38" y="33"/>
                    </a:lnTo>
                    <a:lnTo>
                      <a:pt x="32" y="32"/>
                    </a:lnTo>
                    <a:lnTo>
                      <a:pt x="27" y="31"/>
                    </a:lnTo>
                    <a:lnTo>
                      <a:pt x="21" y="30"/>
                    </a:lnTo>
                    <a:lnTo>
                      <a:pt x="16" y="29"/>
                    </a:lnTo>
                    <a:lnTo>
                      <a:pt x="12" y="28"/>
                    </a:lnTo>
                    <a:lnTo>
                      <a:pt x="8" y="26"/>
                    </a:lnTo>
                    <a:lnTo>
                      <a:pt x="5" y="25"/>
                    </a:lnTo>
                    <a:lnTo>
                      <a:pt x="3" y="24"/>
                    </a:lnTo>
                    <a:lnTo>
                      <a:pt x="2" y="22"/>
                    </a:lnTo>
                    <a:lnTo>
                      <a:pt x="1" y="21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B2B2B2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5440" name="Freeform 58"/>
              <p:cNvSpPr>
                <a:spLocks/>
              </p:cNvSpPr>
              <p:nvPr/>
            </p:nvSpPr>
            <p:spPr bwMode="auto">
              <a:xfrm>
                <a:off x="359" y="1652"/>
                <a:ext cx="298" cy="228"/>
              </a:xfrm>
              <a:custGeom>
                <a:avLst/>
                <a:gdLst>
                  <a:gd name="T0" fmla="*/ 28 w 298"/>
                  <a:gd name="T1" fmla="*/ 0 h 228"/>
                  <a:gd name="T2" fmla="*/ 23 w 298"/>
                  <a:gd name="T3" fmla="*/ 1 h 228"/>
                  <a:gd name="T4" fmla="*/ 17 w 298"/>
                  <a:gd name="T5" fmla="*/ 2 h 228"/>
                  <a:gd name="T6" fmla="*/ 8 w 298"/>
                  <a:gd name="T7" fmla="*/ 8 h 228"/>
                  <a:gd name="T8" fmla="*/ 2 w 298"/>
                  <a:gd name="T9" fmla="*/ 17 h 228"/>
                  <a:gd name="T10" fmla="*/ 1 w 298"/>
                  <a:gd name="T11" fmla="*/ 23 h 228"/>
                  <a:gd name="T12" fmla="*/ 0 w 298"/>
                  <a:gd name="T13" fmla="*/ 28 h 228"/>
                  <a:gd name="T14" fmla="*/ 0 w 298"/>
                  <a:gd name="T15" fmla="*/ 200 h 228"/>
                  <a:gd name="T16" fmla="*/ 1 w 298"/>
                  <a:gd name="T17" fmla="*/ 206 h 228"/>
                  <a:gd name="T18" fmla="*/ 2 w 298"/>
                  <a:gd name="T19" fmla="*/ 211 h 228"/>
                  <a:gd name="T20" fmla="*/ 8 w 298"/>
                  <a:gd name="T21" fmla="*/ 220 h 228"/>
                  <a:gd name="T22" fmla="*/ 17 w 298"/>
                  <a:gd name="T23" fmla="*/ 226 h 228"/>
                  <a:gd name="T24" fmla="*/ 23 w 298"/>
                  <a:gd name="T25" fmla="*/ 227 h 228"/>
                  <a:gd name="T26" fmla="*/ 28 w 298"/>
                  <a:gd name="T27" fmla="*/ 228 h 228"/>
                  <a:gd name="T28" fmla="*/ 270 w 298"/>
                  <a:gd name="T29" fmla="*/ 228 h 228"/>
                  <a:gd name="T30" fmla="*/ 276 w 298"/>
                  <a:gd name="T31" fmla="*/ 227 h 228"/>
                  <a:gd name="T32" fmla="*/ 281 w 298"/>
                  <a:gd name="T33" fmla="*/ 226 h 228"/>
                  <a:gd name="T34" fmla="*/ 290 w 298"/>
                  <a:gd name="T35" fmla="*/ 220 h 228"/>
                  <a:gd name="T36" fmla="*/ 296 w 298"/>
                  <a:gd name="T37" fmla="*/ 211 h 228"/>
                  <a:gd name="T38" fmla="*/ 297 w 298"/>
                  <a:gd name="T39" fmla="*/ 206 h 228"/>
                  <a:gd name="T40" fmla="*/ 298 w 298"/>
                  <a:gd name="T41" fmla="*/ 200 h 228"/>
                  <a:gd name="T42" fmla="*/ 298 w 298"/>
                  <a:gd name="T43" fmla="*/ 28 h 228"/>
                  <a:gd name="T44" fmla="*/ 297 w 298"/>
                  <a:gd name="T45" fmla="*/ 23 h 228"/>
                  <a:gd name="T46" fmla="*/ 296 w 298"/>
                  <a:gd name="T47" fmla="*/ 17 h 228"/>
                  <a:gd name="T48" fmla="*/ 290 w 298"/>
                  <a:gd name="T49" fmla="*/ 8 h 228"/>
                  <a:gd name="T50" fmla="*/ 281 w 298"/>
                  <a:gd name="T51" fmla="*/ 2 h 228"/>
                  <a:gd name="T52" fmla="*/ 276 w 298"/>
                  <a:gd name="T53" fmla="*/ 1 h 228"/>
                  <a:gd name="T54" fmla="*/ 270 w 298"/>
                  <a:gd name="T55" fmla="*/ 0 h 228"/>
                  <a:gd name="T56" fmla="*/ 28 w 298"/>
                  <a:gd name="T57" fmla="*/ 0 h 228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298"/>
                  <a:gd name="T88" fmla="*/ 0 h 228"/>
                  <a:gd name="T89" fmla="*/ 298 w 298"/>
                  <a:gd name="T90" fmla="*/ 228 h 228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298" h="228">
                    <a:moveTo>
                      <a:pt x="28" y="0"/>
                    </a:moveTo>
                    <a:lnTo>
                      <a:pt x="23" y="1"/>
                    </a:lnTo>
                    <a:lnTo>
                      <a:pt x="17" y="2"/>
                    </a:lnTo>
                    <a:lnTo>
                      <a:pt x="8" y="8"/>
                    </a:lnTo>
                    <a:lnTo>
                      <a:pt x="2" y="17"/>
                    </a:lnTo>
                    <a:lnTo>
                      <a:pt x="1" y="23"/>
                    </a:lnTo>
                    <a:lnTo>
                      <a:pt x="0" y="28"/>
                    </a:lnTo>
                    <a:lnTo>
                      <a:pt x="0" y="200"/>
                    </a:lnTo>
                    <a:lnTo>
                      <a:pt x="1" y="206"/>
                    </a:lnTo>
                    <a:lnTo>
                      <a:pt x="2" y="211"/>
                    </a:lnTo>
                    <a:lnTo>
                      <a:pt x="8" y="220"/>
                    </a:lnTo>
                    <a:lnTo>
                      <a:pt x="17" y="226"/>
                    </a:lnTo>
                    <a:lnTo>
                      <a:pt x="23" y="227"/>
                    </a:lnTo>
                    <a:lnTo>
                      <a:pt x="28" y="228"/>
                    </a:lnTo>
                    <a:lnTo>
                      <a:pt x="270" y="228"/>
                    </a:lnTo>
                    <a:lnTo>
                      <a:pt x="276" y="227"/>
                    </a:lnTo>
                    <a:lnTo>
                      <a:pt x="281" y="226"/>
                    </a:lnTo>
                    <a:lnTo>
                      <a:pt x="290" y="220"/>
                    </a:lnTo>
                    <a:lnTo>
                      <a:pt x="296" y="211"/>
                    </a:lnTo>
                    <a:lnTo>
                      <a:pt x="297" y="206"/>
                    </a:lnTo>
                    <a:lnTo>
                      <a:pt x="298" y="200"/>
                    </a:lnTo>
                    <a:lnTo>
                      <a:pt x="298" y="28"/>
                    </a:lnTo>
                    <a:lnTo>
                      <a:pt x="297" y="23"/>
                    </a:lnTo>
                    <a:lnTo>
                      <a:pt x="296" y="17"/>
                    </a:lnTo>
                    <a:lnTo>
                      <a:pt x="290" y="8"/>
                    </a:lnTo>
                    <a:lnTo>
                      <a:pt x="281" y="2"/>
                    </a:lnTo>
                    <a:lnTo>
                      <a:pt x="276" y="1"/>
                    </a:lnTo>
                    <a:lnTo>
                      <a:pt x="270" y="0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B2B2B2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5441" name="Freeform 59"/>
              <p:cNvSpPr>
                <a:spLocks/>
              </p:cNvSpPr>
              <p:nvPr/>
            </p:nvSpPr>
            <p:spPr bwMode="auto">
              <a:xfrm>
                <a:off x="391" y="1677"/>
                <a:ext cx="234" cy="178"/>
              </a:xfrm>
              <a:custGeom>
                <a:avLst/>
                <a:gdLst>
                  <a:gd name="T0" fmla="*/ 22 w 234"/>
                  <a:gd name="T1" fmla="*/ 0 h 178"/>
                  <a:gd name="T2" fmla="*/ 14 w 234"/>
                  <a:gd name="T3" fmla="*/ 2 h 178"/>
                  <a:gd name="T4" fmla="*/ 7 w 234"/>
                  <a:gd name="T5" fmla="*/ 7 h 178"/>
                  <a:gd name="T6" fmla="*/ 2 w 234"/>
                  <a:gd name="T7" fmla="*/ 14 h 178"/>
                  <a:gd name="T8" fmla="*/ 0 w 234"/>
                  <a:gd name="T9" fmla="*/ 22 h 178"/>
                  <a:gd name="T10" fmla="*/ 0 w 234"/>
                  <a:gd name="T11" fmla="*/ 156 h 178"/>
                  <a:gd name="T12" fmla="*/ 2 w 234"/>
                  <a:gd name="T13" fmla="*/ 165 h 178"/>
                  <a:gd name="T14" fmla="*/ 7 w 234"/>
                  <a:gd name="T15" fmla="*/ 172 h 178"/>
                  <a:gd name="T16" fmla="*/ 14 w 234"/>
                  <a:gd name="T17" fmla="*/ 176 h 178"/>
                  <a:gd name="T18" fmla="*/ 22 w 234"/>
                  <a:gd name="T19" fmla="*/ 178 h 178"/>
                  <a:gd name="T20" fmla="*/ 212 w 234"/>
                  <a:gd name="T21" fmla="*/ 178 h 178"/>
                  <a:gd name="T22" fmla="*/ 221 w 234"/>
                  <a:gd name="T23" fmla="*/ 176 h 178"/>
                  <a:gd name="T24" fmla="*/ 228 w 234"/>
                  <a:gd name="T25" fmla="*/ 172 h 178"/>
                  <a:gd name="T26" fmla="*/ 232 w 234"/>
                  <a:gd name="T27" fmla="*/ 165 h 178"/>
                  <a:gd name="T28" fmla="*/ 234 w 234"/>
                  <a:gd name="T29" fmla="*/ 156 h 178"/>
                  <a:gd name="T30" fmla="*/ 234 w 234"/>
                  <a:gd name="T31" fmla="*/ 22 h 178"/>
                  <a:gd name="T32" fmla="*/ 232 w 234"/>
                  <a:gd name="T33" fmla="*/ 14 h 178"/>
                  <a:gd name="T34" fmla="*/ 228 w 234"/>
                  <a:gd name="T35" fmla="*/ 7 h 178"/>
                  <a:gd name="T36" fmla="*/ 221 w 234"/>
                  <a:gd name="T37" fmla="*/ 2 h 178"/>
                  <a:gd name="T38" fmla="*/ 212 w 234"/>
                  <a:gd name="T39" fmla="*/ 0 h 178"/>
                  <a:gd name="T40" fmla="*/ 22 w 234"/>
                  <a:gd name="T41" fmla="*/ 0 h 178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34"/>
                  <a:gd name="T64" fmla="*/ 0 h 178"/>
                  <a:gd name="T65" fmla="*/ 234 w 234"/>
                  <a:gd name="T66" fmla="*/ 178 h 178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34" h="178">
                    <a:moveTo>
                      <a:pt x="22" y="0"/>
                    </a:moveTo>
                    <a:lnTo>
                      <a:pt x="14" y="2"/>
                    </a:lnTo>
                    <a:lnTo>
                      <a:pt x="7" y="7"/>
                    </a:lnTo>
                    <a:lnTo>
                      <a:pt x="2" y="14"/>
                    </a:lnTo>
                    <a:lnTo>
                      <a:pt x="0" y="22"/>
                    </a:lnTo>
                    <a:lnTo>
                      <a:pt x="0" y="156"/>
                    </a:lnTo>
                    <a:lnTo>
                      <a:pt x="2" y="165"/>
                    </a:lnTo>
                    <a:lnTo>
                      <a:pt x="7" y="172"/>
                    </a:lnTo>
                    <a:lnTo>
                      <a:pt x="14" y="176"/>
                    </a:lnTo>
                    <a:lnTo>
                      <a:pt x="22" y="178"/>
                    </a:lnTo>
                    <a:lnTo>
                      <a:pt x="212" y="178"/>
                    </a:lnTo>
                    <a:lnTo>
                      <a:pt x="221" y="176"/>
                    </a:lnTo>
                    <a:lnTo>
                      <a:pt x="228" y="172"/>
                    </a:lnTo>
                    <a:lnTo>
                      <a:pt x="232" y="165"/>
                    </a:lnTo>
                    <a:lnTo>
                      <a:pt x="234" y="156"/>
                    </a:lnTo>
                    <a:lnTo>
                      <a:pt x="234" y="22"/>
                    </a:lnTo>
                    <a:lnTo>
                      <a:pt x="232" y="14"/>
                    </a:lnTo>
                    <a:lnTo>
                      <a:pt x="228" y="7"/>
                    </a:lnTo>
                    <a:lnTo>
                      <a:pt x="221" y="2"/>
                    </a:lnTo>
                    <a:lnTo>
                      <a:pt x="212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80808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5442" name="Freeform 60"/>
              <p:cNvSpPr>
                <a:spLocks/>
              </p:cNvSpPr>
              <p:nvPr/>
            </p:nvSpPr>
            <p:spPr bwMode="auto">
              <a:xfrm>
                <a:off x="404" y="1687"/>
                <a:ext cx="208" cy="159"/>
              </a:xfrm>
              <a:custGeom>
                <a:avLst/>
                <a:gdLst>
                  <a:gd name="T0" fmla="*/ 19 w 208"/>
                  <a:gd name="T1" fmla="*/ 0 h 159"/>
                  <a:gd name="T2" fmla="*/ 12 w 208"/>
                  <a:gd name="T3" fmla="*/ 2 h 159"/>
                  <a:gd name="T4" fmla="*/ 6 w 208"/>
                  <a:gd name="T5" fmla="*/ 6 h 159"/>
                  <a:gd name="T6" fmla="*/ 2 w 208"/>
                  <a:gd name="T7" fmla="*/ 12 h 159"/>
                  <a:gd name="T8" fmla="*/ 0 w 208"/>
                  <a:gd name="T9" fmla="*/ 19 h 159"/>
                  <a:gd name="T10" fmla="*/ 0 w 208"/>
                  <a:gd name="T11" fmla="*/ 140 h 159"/>
                  <a:gd name="T12" fmla="*/ 2 w 208"/>
                  <a:gd name="T13" fmla="*/ 147 h 159"/>
                  <a:gd name="T14" fmla="*/ 6 w 208"/>
                  <a:gd name="T15" fmla="*/ 153 h 159"/>
                  <a:gd name="T16" fmla="*/ 12 w 208"/>
                  <a:gd name="T17" fmla="*/ 157 h 159"/>
                  <a:gd name="T18" fmla="*/ 19 w 208"/>
                  <a:gd name="T19" fmla="*/ 159 h 159"/>
                  <a:gd name="T20" fmla="*/ 189 w 208"/>
                  <a:gd name="T21" fmla="*/ 159 h 159"/>
                  <a:gd name="T22" fmla="*/ 196 w 208"/>
                  <a:gd name="T23" fmla="*/ 157 h 159"/>
                  <a:gd name="T24" fmla="*/ 202 w 208"/>
                  <a:gd name="T25" fmla="*/ 153 h 159"/>
                  <a:gd name="T26" fmla="*/ 206 w 208"/>
                  <a:gd name="T27" fmla="*/ 147 h 159"/>
                  <a:gd name="T28" fmla="*/ 208 w 208"/>
                  <a:gd name="T29" fmla="*/ 140 h 159"/>
                  <a:gd name="T30" fmla="*/ 208 w 208"/>
                  <a:gd name="T31" fmla="*/ 19 h 159"/>
                  <a:gd name="T32" fmla="*/ 206 w 208"/>
                  <a:gd name="T33" fmla="*/ 12 h 159"/>
                  <a:gd name="T34" fmla="*/ 202 w 208"/>
                  <a:gd name="T35" fmla="*/ 6 h 159"/>
                  <a:gd name="T36" fmla="*/ 196 w 208"/>
                  <a:gd name="T37" fmla="*/ 2 h 159"/>
                  <a:gd name="T38" fmla="*/ 189 w 208"/>
                  <a:gd name="T39" fmla="*/ 0 h 159"/>
                  <a:gd name="T40" fmla="*/ 19 w 208"/>
                  <a:gd name="T41" fmla="*/ 0 h 159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08"/>
                  <a:gd name="T64" fmla="*/ 0 h 159"/>
                  <a:gd name="T65" fmla="*/ 208 w 208"/>
                  <a:gd name="T66" fmla="*/ 159 h 159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08" h="159">
                    <a:moveTo>
                      <a:pt x="19" y="0"/>
                    </a:moveTo>
                    <a:lnTo>
                      <a:pt x="12" y="2"/>
                    </a:lnTo>
                    <a:lnTo>
                      <a:pt x="6" y="6"/>
                    </a:lnTo>
                    <a:lnTo>
                      <a:pt x="2" y="12"/>
                    </a:lnTo>
                    <a:lnTo>
                      <a:pt x="0" y="19"/>
                    </a:lnTo>
                    <a:lnTo>
                      <a:pt x="0" y="140"/>
                    </a:lnTo>
                    <a:lnTo>
                      <a:pt x="2" y="147"/>
                    </a:lnTo>
                    <a:lnTo>
                      <a:pt x="6" y="153"/>
                    </a:lnTo>
                    <a:lnTo>
                      <a:pt x="12" y="157"/>
                    </a:lnTo>
                    <a:lnTo>
                      <a:pt x="19" y="159"/>
                    </a:lnTo>
                    <a:lnTo>
                      <a:pt x="189" y="159"/>
                    </a:lnTo>
                    <a:lnTo>
                      <a:pt x="196" y="157"/>
                    </a:lnTo>
                    <a:lnTo>
                      <a:pt x="202" y="153"/>
                    </a:lnTo>
                    <a:lnTo>
                      <a:pt x="206" y="147"/>
                    </a:lnTo>
                    <a:lnTo>
                      <a:pt x="208" y="140"/>
                    </a:lnTo>
                    <a:lnTo>
                      <a:pt x="208" y="19"/>
                    </a:lnTo>
                    <a:lnTo>
                      <a:pt x="206" y="12"/>
                    </a:lnTo>
                    <a:lnTo>
                      <a:pt x="202" y="6"/>
                    </a:lnTo>
                    <a:lnTo>
                      <a:pt x="196" y="2"/>
                    </a:lnTo>
                    <a:lnTo>
                      <a:pt x="189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CFD9DF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5443" name="Rectangle 61"/>
              <p:cNvSpPr>
                <a:spLocks noChangeArrowheads="1"/>
              </p:cNvSpPr>
              <p:nvPr/>
            </p:nvSpPr>
            <p:spPr bwMode="auto">
              <a:xfrm>
                <a:off x="609" y="1867"/>
                <a:ext cx="9" cy="3"/>
              </a:xfrm>
              <a:prstGeom prst="rect">
                <a:avLst/>
              </a:prstGeom>
              <a:solidFill>
                <a:srgbClr val="00800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</p:grpSp>
      </p:grpSp>
      <p:sp>
        <p:nvSpPr>
          <p:cNvPr id="15372" name="Text Box 62"/>
          <p:cNvSpPr txBox="1">
            <a:spLocks noChangeArrowheads="1"/>
          </p:cNvSpPr>
          <p:nvPr/>
        </p:nvSpPr>
        <p:spPr bwMode="auto">
          <a:xfrm>
            <a:off x="550746" y="3423953"/>
            <a:ext cx="1630363" cy="2444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1000" b="1" i="1" dirty="0">
                <a:solidFill>
                  <a:srgbClr val="003399"/>
                </a:solidFill>
                <a:latin typeface="+mj-lt"/>
              </a:rPr>
              <a:t>QAD Client</a:t>
            </a:r>
          </a:p>
        </p:txBody>
      </p:sp>
      <p:sp>
        <p:nvSpPr>
          <p:cNvPr id="15373" name="Rectangle 63"/>
          <p:cNvSpPr>
            <a:spLocks noChangeArrowheads="1"/>
          </p:cNvSpPr>
          <p:nvPr/>
        </p:nvSpPr>
        <p:spPr bwMode="auto">
          <a:xfrm>
            <a:off x="811096" y="4666966"/>
            <a:ext cx="293350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l" eaLnBrk="0" hangingPunct="0"/>
            <a:r>
              <a:rPr lang="en-US" sz="1100" b="1" dirty="0">
                <a:solidFill>
                  <a:srgbClr val="000000"/>
                </a:solidFill>
                <a:latin typeface="+mj-lt"/>
              </a:rPr>
              <a:t>HTTP</a:t>
            </a:r>
            <a:endParaRPr lang="en-US" sz="1100" b="1" dirty="0">
              <a:latin typeface="+mj-lt"/>
            </a:endParaRPr>
          </a:p>
        </p:txBody>
      </p:sp>
      <p:sp>
        <p:nvSpPr>
          <p:cNvPr id="15374" name="Rectangle 64"/>
          <p:cNvSpPr>
            <a:spLocks noChangeArrowheads="1"/>
          </p:cNvSpPr>
          <p:nvPr/>
        </p:nvSpPr>
        <p:spPr bwMode="auto">
          <a:xfrm>
            <a:off x="4025784" y="3836703"/>
            <a:ext cx="931862" cy="43973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1000" b="1" dirty="0">
                <a:latin typeface="+mj-lt"/>
              </a:rPr>
              <a:t>Executables </a:t>
            </a:r>
            <a:br>
              <a:rPr lang="en-US" sz="1000" b="1" dirty="0">
                <a:latin typeface="+mj-lt"/>
              </a:rPr>
            </a:br>
            <a:r>
              <a:rPr lang="en-US" sz="1000" b="1" dirty="0">
                <a:latin typeface="+mj-lt"/>
              </a:rPr>
              <a:t>Directory</a:t>
            </a:r>
          </a:p>
        </p:txBody>
      </p:sp>
      <p:sp>
        <p:nvSpPr>
          <p:cNvPr id="15375" name="Line 65"/>
          <p:cNvSpPr>
            <a:spLocks noChangeShapeType="1"/>
          </p:cNvSpPr>
          <p:nvPr/>
        </p:nvSpPr>
        <p:spPr bwMode="auto">
          <a:xfrm flipV="1">
            <a:off x="4890971" y="3998628"/>
            <a:ext cx="554038" cy="4413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15376" name="Rectangle 66"/>
          <p:cNvSpPr>
            <a:spLocks noChangeArrowheads="1"/>
          </p:cNvSpPr>
          <p:nvPr/>
        </p:nvSpPr>
        <p:spPr bwMode="auto">
          <a:xfrm>
            <a:off x="4028256" y="4455491"/>
            <a:ext cx="933269" cy="430887"/>
          </a:xfrm>
          <a:prstGeom prst="rect">
            <a:avLst/>
          </a:prstGeom>
          <a:solidFill>
            <a:schemeClr val="tx2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1100" b="1" dirty="0">
                <a:solidFill>
                  <a:schemeClr val="bg1"/>
                </a:solidFill>
                <a:latin typeface="+mj-lt"/>
              </a:rPr>
              <a:t>WebSpeed</a:t>
            </a:r>
            <a:br>
              <a:rPr lang="en-US" sz="1100" b="1" dirty="0">
                <a:solidFill>
                  <a:schemeClr val="bg1"/>
                </a:solidFill>
                <a:latin typeface="+mj-lt"/>
              </a:rPr>
            </a:br>
            <a:r>
              <a:rPr lang="en-US" sz="1100" b="1" dirty="0">
                <a:solidFill>
                  <a:schemeClr val="bg1"/>
                </a:solidFill>
                <a:latin typeface="+mj-lt"/>
              </a:rPr>
              <a:t>Messenger</a:t>
            </a:r>
          </a:p>
        </p:txBody>
      </p:sp>
      <p:sp>
        <p:nvSpPr>
          <p:cNvPr id="15377" name="Line 67"/>
          <p:cNvSpPr>
            <a:spLocks noChangeShapeType="1"/>
          </p:cNvSpPr>
          <p:nvPr/>
        </p:nvSpPr>
        <p:spPr bwMode="auto">
          <a:xfrm>
            <a:off x="1266709" y="4762216"/>
            <a:ext cx="172402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 dirty="0">
              <a:latin typeface="+mj-lt"/>
            </a:endParaRPr>
          </a:p>
        </p:txBody>
      </p:sp>
      <p:sp>
        <p:nvSpPr>
          <p:cNvPr id="15378" name="Line 68"/>
          <p:cNvSpPr>
            <a:spLocks noChangeShapeType="1"/>
          </p:cNvSpPr>
          <p:nvPr/>
        </p:nvSpPr>
        <p:spPr bwMode="auto">
          <a:xfrm>
            <a:off x="6351471" y="3976403"/>
            <a:ext cx="341313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>
              <a:latin typeface="+mj-lt"/>
            </a:endParaRPr>
          </a:p>
        </p:txBody>
      </p:sp>
      <p:sp>
        <p:nvSpPr>
          <p:cNvPr id="105541" name="Line 69"/>
          <p:cNvSpPr>
            <a:spLocks noChangeShapeType="1"/>
          </p:cNvSpPr>
          <p:nvPr/>
        </p:nvSpPr>
        <p:spPr bwMode="auto">
          <a:xfrm>
            <a:off x="6551496" y="4412966"/>
            <a:ext cx="0" cy="9239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>
              <a:latin typeface="+mj-lt"/>
            </a:endParaRPr>
          </a:p>
        </p:txBody>
      </p:sp>
      <p:sp>
        <p:nvSpPr>
          <p:cNvPr id="105542" name="Line 70"/>
          <p:cNvSpPr>
            <a:spLocks noChangeShapeType="1"/>
          </p:cNvSpPr>
          <p:nvPr/>
        </p:nvSpPr>
        <p:spPr bwMode="auto">
          <a:xfrm>
            <a:off x="5022734" y="4681253"/>
            <a:ext cx="123983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105543" name="Line 71"/>
          <p:cNvSpPr>
            <a:spLocks noChangeShapeType="1"/>
          </p:cNvSpPr>
          <p:nvPr/>
        </p:nvSpPr>
        <p:spPr bwMode="auto">
          <a:xfrm flipH="1">
            <a:off x="7303971" y="4147853"/>
            <a:ext cx="227013" cy="2190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105544" name="Rectangle 72"/>
          <p:cNvSpPr>
            <a:spLocks noChangeArrowheads="1"/>
          </p:cNvSpPr>
          <p:nvPr/>
        </p:nvSpPr>
        <p:spPr bwMode="auto">
          <a:xfrm>
            <a:off x="6399096" y="4346291"/>
            <a:ext cx="946150" cy="420687"/>
          </a:xfrm>
          <a:prstGeom prst="rect">
            <a:avLst/>
          </a:prstGeom>
          <a:solidFill>
            <a:schemeClr val="tx2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1100" b="1" dirty="0">
                <a:solidFill>
                  <a:schemeClr val="bg1"/>
                </a:solidFill>
                <a:latin typeface="+mj-lt"/>
              </a:rPr>
              <a:t>Agent</a:t>
            </a:r>
            <a:br>
              <a:rPr lang="en-US" sz="1100" b="1" dirty="0">
                <a:solidFill>
                  <a:schemeClr val="bg1"/>
                </a:solidFill>
                <a:latin typeface="+mj-lt"/>
              </a:rPr>
            </a:br>
            <a:r>
              <a:rPr lang="en-US" sz="1100" b="1" dirty="0">
                <a:solidFill>
                  <a:schemeClr val="bg1"/>
                </a:solidFill>
                <a:latin typeface="+mj-lt"/>
              </a:rPr>
              <a:t>Process</a:t>
            </a:r>
          </a:p>
        </p:txBody>
      </p:sp>
      <p:sp>
        <p:nvSpPr>
          <p:cNvPr id="105545" name="Rectangle 73"/>
          <p:cNvSpPr>
            <a:spLocks noChangeArrowheads="1"/>
          </p:cNvSpPr>
          <p:nvPr/>
        </p:nvSpPr>
        <p:spPr bwMode="auto">
          <a:xfrm>
            <a:off x="6311784" y="4438366"/>
            <a:ext cx="947737" cy="419100"/>
          </a:xfrm>
          <a:prstGeom prst="rect">
            <a:avLst/>
          </a:prstGeom>
          <a:solidFill>
            <a:schemeClr val="tx2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1100" b="1" dirty="0">
                <a:solidFill>
                  <a:schemeClr val="bg1"/>
                </a:solidFill>
                <a:latin typeface="+mj-lt"/>
              </a:rPr>
              <a:t>Agent</a:t>
            </a:r>
            <a:br>
              <a:rPr lang="en-US" sz="1100" b="1" dirty="0">
                <a:solidFill>
                  <a:schemeClr val="bg1"/>
                </a:solidFill>
                <a:latin typeface="+mj-lt"/>
              </a:rPr>
            </a:br>
            <a:r>
              <a:rPr lang="en-US" sz="1100" b="1" dirty="0">
                <a:solidFill>
                  <a:schemeClr val="bg1"/>
                </a:solidFill>
                <a:latin typeface="+mj-lt"/>
              </a:rPr>
              <a:t>Process</a:t>
            </a:r>
          </a:p>
        </p:txBody>
      </p:sp>
      <p:sp>
        <p:nvSpPr>
          <p:cNvPr id="105546" name="Rectangle 74"/>
          <p:cNvSpPr>
            <a:spLocks noChangeArrowheads="1"/>
          </p:cNvSpPr>
          <p:nvPr/>
        </p:nvSpPr>
        <p:spPr bwMode="auto">
          <a:xfrm>
            <a:off x="6154621" y="4530441"/>
            <a:ext cx="946150" cy="420687"/>
          </a:xfrm>
          <a:prstGeom prst="rect">
            <a:avLst/>
          </a:prstGeom>
          <a:solidFill>
            <a:schemeClr val="tx2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1100" b="1" dirty="0">
                <a:solidFill>
                  <a:schemeClr val="bg1"/>
                </a:solidFill>
                <a:latin typeface="+mj-lt"/>
              </a:rPr>
              <a:t>Agent</a:t>
            </a:r>
            <a:br>
              <a:rPr lang="en-US" sz="1100" b="1" dirty="0">
                <a:solidFill>
                  <a:schemeClr val="bg1"/>
                </a:solidFill>
                <a:latin typeface="+mj-lt"/>
              </a:rPr>
            </a:br>
            <a:r>
              <a:rPr lang="en-US" sz="1100" b="1" dirty="0">
                <a:solidFill>
                  <a:schemeClr val="bg1"/>
                </a:solidFill>
                <a:latin typeface="+mj-lt"/>
              </a:rPr>
              <a:t>Process</a:t>
            </a:r>
          </a:p>
        </p:txBody>
      </p:sp>
      <p:sp>
        <p:nvSpPr>
          <p:cNvPr id="15385" name="Rectangle 75"/>
          <p:cNvSpPr>
            <a:spLocks noChangeArrowheads="1"/>
          </p:cNvSpPr>
          <p:nvPr/>
        </p:nvSpPr>
        <p:spPr bwMode="auto">
          <a:xfrm>
            <a:off x="5650307" y="5404428"/>
            <a:ext cx="1287532" cy="246221"/>
          </a:xfrm>
          <a:prstGeom prst="rect">
            <a:avLst/>
          </a:prstGeom>
          <a:solidFill>
            <a:srgbClr val="CFD9DF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1000" b="1" dirty="0" smtClean="0">
                <a:latin typeface="+mj-lt"/>
              </a:rPr>
              <a:t>Application </a:t>
            </a:r>
            <a:r>
              <a:rPr lang="en-US" sz="1000" b="1" dirty="0">
                <a:latin typeface="+mj-lt"/>
              </a:rPr>
              <a:t>Code</a:t>
            </a:r>
          </a:p>
        </p:txBody>
      </p:sp>
      <p:sp>
        <p:nvSpPr>
          <p:cNvPr id="15386" name="Rectangle 76"/>
          <p:cNvSpPr>
            <a:spLocks noChangeArrowheads="1"/>
          </p:cNvSpPr>
          <p:nvPr/>
        </p:nvSpPr>
        <p:spPr bwMode="auto">
          <a:xfrm>
            <a:off x="3420946" y="4819366"/>
            <a:ext cx="447675" cy="241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/>
            <a:r>
              <a:rPr lang="en-US" sz="1000" b="1" dirty="0">
                <a:latin typeface="+mj-lt"/>
              </a:rPr>
              <a:t>CGI</a:t>
            </a:r>
            <a:endParaRPr lang="en-US" sz="1000" b="1" i="1" dirty="0">
              <a:latin typeface="+mj-lt"/>
            </a:endParaRPr>
          </a:p>
        </p:txBody>
      </p:sp>
      <p:sp>
        <p:nvSpPr>
          <p:cNvPr id="15387" name="Freeform 77"/>
          <p:cNvSpPr>
            <a:spLocks/>
          </p:cNvSpPr>
          <p:nvPr/>
        </p:nvSpPr>
        <p:spPr bwMode="auto">
          <a:xfrm rot="10778120">
            <a:off x="3360621" y="4662203"/>
            <a:ext cx="622300" cy="106363"/>
          </a:xfrm>
          <a:custGeom>
            <a:avLst/>
            <a:gdLst>
              <a:gd name="T0" fmla="*/ 0 w 1082"/>
              <a:gd name="T1" fmla="*/ 2147483647 h 158"/>
              <a:gd name="T2" fmla="*/ 2147483647 w 1082"/>
              <a:gd name="T3" fmla="*/ 2147483647 h 158"/>
              <a:gd name="T4" fmla="*/ 2147483647 w 1082"/>
              <a:gd name="T5" fmla="*/ 0 h 158"/>
              <a:gd name="T6" fmla="*/ 2147483647 w 1082"/>
              <a:gd name="T7" fmla="*/ 2147483647 h 158"/>
              <a:gd name="T8" fmla="*/ 2147483647 w 1082"/>
              <a:gd name="T9" fmla="*/ 2147483647 h 158"/>
              <a:gd name="T10" fmla="*/ 2147483647 w 1082"/>
              <a:gd name="T11" fmla="*/ 2147483647 h 15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082"/>
              <a:gd name="T19" fmla="*/ 0 h 158"/>
              <a:gd name="T20" fmla="*/ 1082 w 1082"/>
              <a:gd name="T21" fmla="*/ 158 h 15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82" h="158">
                <a:moveTo>
                  <a:pt x="0" y="94"/>
                </a:moveTo>
                <a:lnTo>
                  <a:pt x="400" y="94"/>
                </a:lnTo>
                <a:lnTo>
                  <a:pt x="454" y="0"/>
                </a:lnTo>
                <a:lnTo>
                  <a:pt x="545" y="158"/>
                </a:lnTo>
                <a:lnTo>
                  <a:pt x="618" y="85"/>
                </a:lnTo>
                <a:lnTo>
                  <a:pt x="1082" y="85"/>
                </a:lnTo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IE" dirty="0">
              <a:latin typeface="+mj-lt"/>
            </a:endParaRPr>
          </a:p>
        </p:txBody>
      </p:sp>
      <p:sp>
        <p:nvSpPr>
          <p:cNvPr id="15388" name="AutoShape 78"/>
          <p:cNvSpPr>
            <a:spLocks noChangeArrowheads="1"/>
          </p:cNvSpPr>
          <p:nvPr/>
        </p:nvSpPr>
        <p:spPr bwMode="auto">
          <a:xfrm>
            <a:off x="2463684" y="4547903"/>
            <a:ext cx="992187" cy="430213"/>
          </a:xfrm>
          <a:prstGeom prst="roundRect">
            <a:avLst>
              <a:gd name="adj" fmla="val 16667"/>
            </a:avLst>
          </a:prstGeom>
          <a:solidFill>
            <a:srgbClr val="DFAE97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1100" b="1" dirty="0">
                <a:latin typeface="+mj-lt"/>
              </a:rPr>
              <a:t>Tomcat</a:t>
            </a:r>
            <a:br>
              <a:rPr lang="en-US" sz="1100" b="1" dirty="0">
                <a:latin typeface="+mj-lt"/>
              </a:rPr>
            </a:br>
            <a:r>
              <a:rPr lang="en-US" sz="1100" b="1" dirty="0">
                <a:latin typeface="+mj-lt"/>
              </a:rPr>
              <a:t>Server</a:t>
            </a:r>
            <a:endParaRPr lang="en-US" sz="1200" b="1" dirty="0">
              <a:latin typeface="+mj-lt"/>
            </a:endParaRPr>
          </a:p>
        </p:txBody>
      </p:sp>
      <p:sp>
        <p:nvSpPr>
          <p:cNvPr id="105551" name="AutoShape 79"/>
          <p:cNvSpPr>
            <a:spLocks noChangeArrowheads="1"/>
          </p:cNvSpPr>
          <p:nvPr/>
        </p:nvSpPr>
        <p:spPr bwMode="auto">
          <a:xfrm>
            <a:off x="5229109" y="4203416"/>
            <a:ext cx="566737" cy="444500"/>
          </a:xfrm>
          <a:prstGeom prst="star16">
            <a:avLst>
              <a:gd name="adj" fmla="val 37500"/>
            </a:avLst>
          </a:prstGeom>
          <a:solidFill>
            <a:schemeClr val="tx2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2000" b="1" dirty="0">
                <a:solidFill>
                  <a:schemeClr val="bg1"/>
                </a:solidFill>
                <a:latin typeface="+mj-lt"/>
              </a:rPr>
              <a:t>3</a:t>
            </a:r>
          </a:p>
        </p:txBody>
      </p:sp>
      <p:sp>
        <p:nvSpPr>
          <p:cNvPr id="15390" name="Rectangle 80"/>
          <p:cNvSpPr>
            <a:spLocks noChangeArrowheads="1"/>
          </p:cNvSpPr>
          <p:nvPr/>
        </p:nvSpPr>
        <p:spPr bwMode="auto">
          <a:xfrm>
            <a:off x="5478344" y="3853293"/>
            <a:ext cx="952505" cy="246221"/>
          </a:xfrm>
          <a:prstGeom prst="rect">
            <a:avLst/>
          </a:prstGeom>
          <a:solidFill>
            <a:srgbClr val="E5E1DA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1000" b="1" dirty="0">
                <a:latin typeface="+mj-lt"/>
              </a:rPr>
              <a:t>NameServer</a:t>
            </a:r>
          </a:p>
        </p:txBody>
      </p:sp>
      <p:grpSp>
        <p:nvGrpSpPr>
          <p:cNvPr id="15391" name="Group 81"/>
          <p:cNvGrpSpPr>
            <a:grpSpLocks/>
          </p:cNvGrpSpPr>
          <p:nvPr/>
        </p:nvGrpSpPr>
        <p:grpSpPr bwMode="auto">
          <a:xfrm>
            <a:off x="7605596" y="5257516"/>
            <a:ext cx="990600" cy="673100"/>
            <a:chOff x="4624" y="2744"/>
            <a:chExt cx="624" cy="424"/>
          </a:xfrm>
        </p:grpSpPr>
        <p:sp>
          <p:nvSpPr>
            <p:cNvPr id="15394" name="AutoShape 82"/>
            <p:cNvSpPr>
              <a:spLocks noChangeArrowheads="1"/>
            </p:cNvSpPr>
            <p:nvPr/>
          </p:nvSpPr>
          <p:spPr bwMode="auto">
            <a:xfrm>
              <a:off x="4624" y="2744"/>
              <a:ext cx="608" cy="424"/>
            </a:xfrm>
            <a:prstGeom prst="flowChartMagneticDisk">
              <a:avLst/>
            </a:prstGeom>
            <a:gradFill rotWithShape="0">
              <a:gsLst>
                <a:gs pos="0">
                  <a:srgbClr val="5E6D76"/>
                </a:gs>
                <a:gs pos="50000">
                  <a:srgbClr val="CCECFF"/>
                </a:gs>
                <a:gs pos="100000">
                  <a:srgbClr val="5E6D76"/>
                </a:gs>
              </a:gsLst>
              <a:lin ang="0" scaled="1"/>
            </a:gra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IE" dirty="0">
                <a:latin typeface="+mj-lt"/>
              </a:endParaRPr>
            </a:p>
          </p:txBody>
        </p:sp>
        <p:sp>
          <p:nvSpPr>
            <p:cNvPr id="15395" name="Text Box 83"/>
            <p:cNvSpPr txBox="1">
              <a:spLocks noChangeArrowheads="1"/>
            </p:cNvSpPr>
            <p:nvPr/>
          </p:nvSpPr>
          <p:spPr bwMode="auto">
            <a:xfrm>
              <a:off x="4624" y="2872"/>
              <a:ext cx="624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Ctr="1">
              <a:spAutoFit/>
            </a:bodyPr>
            <a:lstStyle/>
            <a:p>
              <a:pPr eaLnBrk="0" hangingPunct="0">
                <a:lnSpc>
                  <a:spcPct val="90000"/>
                </a:lnSpc>
                <a:spcBef>
                  <a:spcPct val="50000"/>
                </a:spcBef>
                <a:buClr>
                  <a:schemeClr val="tx2"/>
                </a:buClr>
                <a:buSzPct val="80000"/>
              </a:pPr>
              <a:r>
                <a:rPr lang="en-US" sz="1200" b="1" dirty="0" smtClean="0">
                  <a:latin typeface="+mj-lt"/>
                </a:rPr>
                <a:t>Database</a:t>
              </a:r>
              <a:endParaRPr lang="en-US" sz="1200" b="1" dirty="0">
                <a:latin typeface="+mj-lt"/>
              </a:endParaRPr>
            </a:p>
          </p:txBody>
        </p:sp>
      </p:grpSp>
      <p:sp>
        <p:nvSpPr>
          <p:cNvPr id="15392" name="Line 84"/>
          <p:cNvSpPr>
            <a:spLocks noChangeShapeType="1"/>
          </p:cNvSpPr>
          <p:nvPr/>
        </p:nvSpPr>
        <p:spPr bwMode="auto">
          <a:xfrm flipV="1">
            <a:off x="7000759" y="5586128"/>
            <a:ext cx="609600" cy="1111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en-US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55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55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55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55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55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55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55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55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82" grpId="0" animBg="1" autoUpdateAnimBg="0"/>
      <p:bldP spid="105541" grpId="0" animBg="1"/>
      <p:bldP spid="105542" grpId="0" animBg="1"/>
      <p:bldP spid="105543" grpId="0" animBg="1"/>
      <p:bldP spid="105544" grpId="0" animBg="1" autoUpdateAnimBg="0"/>
      <p:bldP spid="105545" grpId="0" animBg="1" autoUpdateAnimBg="0"/>
      <p:bldP spid="105546" grpId="0" animBg="1" autoUpdateAnimBg="0"/>
      <p:bldP spid="105551" grpId="0" animBg="1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ontent Placeholder 8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Connection 4:</a:t>
            </a:r>
          </a:p>
          <a:p>
            <a:pPr lvl="1"/>
            <a:r>
              <a:rPr lang="en-US" dirty="0" smtClean="0"/>
              <a:t>Network connection between the WebSpeed transaction agents and Web server</a:t>
            </a:r>
          </a:p>
          <a:p>
            <a:pPr lvl="1"/>
            <a:r>
              <a:rPr lang="en-US" dirty="0" smtClean="0"/>
              <a:t>Defined by the hostname and port defined in the 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ubroker.properties</a:t>
            </a:r>
            <a:r>
              <a:rPr lang="en-US" dirty="0" smtClean="0"/>
              <a:t> file</a:t>
            </a:r>
          </a:p>
          <a:p>
            <a:endParaRPr lang="en-US" dirty="0"/>
          </a:p>
        </p:txBody>
      </p:sp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WebSpeed Architecture</a:t>
            </a:r>
          </a:p>
        </p:txBody>
      </p:sp>
      <p:sp>
        <p:nvSpPr>
          <p:cNvPr id="16417" name="Footer Placeholder 82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dirty="0" smtClean="0"/>
              <a:t>ADM_COMP_160</a:t>
            </a:r>
          </a:p>
        </p:txBody>
      </p:sp>
      <p:sp>
        <p:nvSpPr>
          <p:cNvPr id="16388" name="Rectangle 85"/>
          <p:cNvSpPr>
            <a:spLocks noChangeArrowheads="1"/>
          </p:cNvSpPr>
          <p:nvPr/>
        </p:nvSpPr>
        <p:spPr bwMode="auto">
          <a:xfrm>
            <a:off x="2373196" y="3399810"/>
            <a:ext cx="5589588" cy="1843088"/>
          </a:xfrm>
          <a:prstGeom prst="rect">
            <a:avLst/>
          </a:prstGeom>
          <a:solidFill>
            <a:srgbClr val="99CCFF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IE" dirty="0">
              <a:latin typeface="+mj-lt"/>
            </a:endParaRPr>
          </a:p>
        </p:txBody>
      </p:sp>
      <p:sp>
        <p:nvSpPr>
          <p:cNvPr id="16389" name="Rectangle 86"/>
          <p:cNvSpPr>
            <a:spLocks noChangeArrowheads="1"/>
          </p:cNvSpPr>
          <p:nvPr/>
        </p:nvSpPr>
        <p:spPr bwMode="auto">
          <a:xfrm>
            <a:off x="3897196" y="3796685"/>
            <a:ext cx="1431925" cy="1336675"/>
          </a:xfrm>
          <a:prstGeom prst="rect">
            <a:avLst/>
          </a:prstGeom>
          <a:solidFill>
            <a:srgbClr val="E3DFDD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IE" dirty="0">
              <a:latin typeface="+mj-lt"/>
            </a:endParaRPr>
          </a:p>
        </p:txBody>
      </p:sp>
      <p:sp>
        <p:nvSpPr>
          <p:cNvPr id="16390" name="Rectangle 87"/>
          <p:cNvSpPr>
            <a:spLocks noChangeArrowheads="1"/>
          </p:cNvSpPr>
          <p:nvPr/>
        </p:nvSpPr>
        <p:spPr bwMode="auto">
          <a:xfrm>
            <a:off x="5454534" y="3523635"/>
            <a:ext cx="2333625" cy="1563688"/>
          </a:xfrm>
          <a:prstGeom prst="rect">
            <a:avLst/>
          </a:prstGeom>
          <a:solidFill>
            <a:srgbClr val="E7E6E8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 sz="1100" dirty="0">
              <a:latin typeface="+mj-lt"/>
            </a:endParaRPr>
          </a:p>
        </p:txBody>
      </p:sp>
      <p:sp>
        <p:nvSpPr>
          <p:cNvPr id="16391" name="Text Box 88"/>
          <p:cNvSpPr txBox="1">
            <a:spLocks noChangeArrowheads="1"/>
          </p:cNvSpPr>
          <p:nvPr/>
        </p:nvSpPr>
        <p:spPr bwMode="auto">
          <a:xfrm>
            <a:off x="5305309" y="3485535"/>
            <a:ext cx="2579687" cy="2603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1100" b="1" dirty="0">
                <a:latin typeface="+mj-lt"/>
              </a:rPr>
              <a:t>WebSpeed Server Instance</a:t>
            </a:r>
          </a:p>
        </p:txBody>
      </p:sp>
      <p:sp>
        <p:nvSpPr>
          <p:cNvPr id="16392" name="Rectangle 89"/>
          <p:cNvSpPr>
            <a:spLocks noChangeArrowheads="1"/>
          </p:cNvSpPr>
          <p:nvPr/>
        </p:nvSpPr>
        <p:spPr bwMode="auto">
          <a:xfrm>
            <a:off x="6732086" y="3764905"/>
            <a:ext cx="867546" cy="400110"/>
          </a:xfrm>
          <a:prstGeom prst="rect">
            <a:avLst/>
          </a:prstGeom>
          <a:solidFill>
            <a:srgbClr val="D8DAC9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1000" b="1" dirty="0">
                <a:latin typeface="+mj-lt"/>
              </a:rPr>
              <a:t>WebSpeed</a:t>
            </a:r>
            <a:br>
              <a:rPr lang="en-US" sz="1000" b="1" dirty="0">
                <a:latin typeface="+mj-lt"/>
              </a:rPr>
            </a:br>
            <a:r>
              <a:rPr lang="en-US" sz="1000" b="1" dirty="0">
                <a:latin typeface="+mj-lt"/>
              </a:rPr>
              <a:t>Broker</a:t>
            </a:r>
          </a:p>
        </p:txBody>
      </p:sp>
      <p:sp>
        <p:nvSpPr>
          <p:cNvPr id="16393" name="Rectangle 90"/>
          <p:cNvSpPr>
            <a:spLocks noChangeArrowheads="1"/>
          </p:cNvSpPr>
          <p:nvPr/>
        </p:nvSpPr>
        <p:spPr bwMode="auto">
          <a:xfrm>
            <a:off x="2325571" y="3399810"/>
            <a:ext cx="2832100" cy="24365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/>
            <a:r>
              <a:rPr lang="en-US" sz="1000" b="1" i="1" dirty="0" smtClean="0">
                <a:latin typeface="+mj-lt"/>
              </a:rPr>
              <a:t>Login</a:t>
            </a:r>
            <a:r>
              <a:rPr lang="en-US" sz="1000" b="1" i="1" dirty="0">
                <a:latin typeface="+mj-lt"/>
              </a:rPr>
              <a:t>, Browse, and Look-Up Functions</a:t>
            </a:r>
          </a:p>
        </p:txBody>
      </p:sp>
      <p:sp>
        <p:nvSpPr>
          <p:cNvPr id="16394" name="Rectangle 91"/>
          <p:cNvSpPr>
            <a:spLocks noChangeArrowheads="1"/>
          </p:cNvSpPr>
          <p:nvPr/>
        </p:nvSpPr>
        <p:spPr bwMode="auto">
          <a:xfrm>
            <a:off x="576146" y="3399810"/>
            <a:ext cx="1709738" cy="2087563"/>
          </a:xfrm>
          <a:prstGeom prst="rect">
            <a:avLst/>
          </a:prstGeom>
          <a:solidFill>
            <a:srgbClr val="FAF6EB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l" eaLnBrk="0" hangingPunct="0"/>
            <a:endParaRPr lang="en-US" sz="2400" dirty="0">
              <a:latin typeface="+mj-lt"/>
            </a:endParaRPr>
          </a:p>
        </p:txBody>
      </p:sp>
      <p:grpSp>
        <p:nvGrpSpPr>
          <p:cNvPr id="16395" name="Group 92"/>
          <p:cNvGrpSpPr>
            <a:grpSpLocks/>
          </p:cNvGrpSpPr>
          <p:nvPr/>
        </p:nvGrpSpPr>
        <p:grpSpPr bwMode="auto">
          <a:xfrm>
            <a:off x="936509" y="3871298"/>
            <a:ext cx="947737" cy="766762"/>
            <a:chOff x="224" y="1652"/>
            <a:chExt cx="579" cy="439"/>
          </a:xfrm>
        </p:grpSpPr>
        <p:sp>
          <p:nvSpPr>
            <p:cNvPr id="16420" name="Freeform 93"/>
            <p:cNvSpPr>
              <a:spLocks/>
            </p:cNvSpPr>
            <p:nvPr/>
          </p:nvSpPr>
          <p:spPr bwMode="auto">
            <a:xfrm>
              <a:off x="533" y="1891"/>
              <a:ext cx="225" cy="83"/>
            </a:xfrm>
            <a:custGeom>
              <a:avLst/>
              <a:gdLst>
                <a:gd name="T0" fmla="*/ 34 w 225"/>
                <a:gd name="T1" fmla="*/ 0 h 83"/>
                <a:gd name="T2" fmla="*/ 71 w 225"/>
                <a:gd name="T3" fmla="*/ 1 h 83"/>
                <a:gd name="T4" fmla="*/ 108 w 225"/>
                <a:gd name="T5" fmla="*/ 2 h 83"/>
                <a:gd name="T6" fmla="*/ 117 w 225"/>
                <a:gd name="T7" fmla="*/ 3 h 83"/>
                <a:gd name="T8" fmla="*/ 127 w 225"/>
                <a:gd name="T9" fmla="*/ 5 h 83"/>
                <a:gd name="T10" fmla="*/ 148 w 225"/>
                <a:gd name="T11" fmla="*/ 10 h 83"/>
                <a:gd name="T12" fmla="*/ 170 w 225"/>
                <a:gd name="T13" fmla="*/ 16 h 83"/>
                <a:gd name="T14" fmla="*/ 181 w 225"/>
                <a:gd name="T15" fmla="*/ 18 h 83"/>
                <a:gd name="T16" fmla="*/ 190 w 225"/>
                <a:gd name="T17" fmla="*/ 20 h 83"/>
                <a:gd name="T18" fmla="*/ 207 w 225"/>
                <a:gd name="T19" fmla="*/ 27 h 83"/>
                <a:gd name="T20" fmla="*/ 215 w 225"/>
                <a:gd name="T21" fmla="*/ 30 h 83"/>
                <a:gd name="T22" fmla="*/ 222 w 225"/>
                <a:gd name="T23" fmla="*/ 35 h 83"/>
                <a:gd name="T24" fmla="*/ 224 w 225"/>
                <a:gd name="T25" fmla="*/ 41 h 83"/>
                <a:gd name="T26" fmla="*/ 225 w 225"/>
                <a:gd name="T27" fmla="*/ 46 h 83"/>
                <a:gd name="T28" fmla="*/ 225 w 225"/>
                <a:gd name="T29" fmla="*/ 51 h 83"/>
                <a:gd name="T30" fmla="*/ 224 w 225"/>
                <a:gd name="T31" fmla="*/ 56 h 83"/>
                <a:gd name="T32" fmla="*/ 220 w 225"/>
                <a:gd name="T33" fmla="*/ 64 h 83"/>
                <a:gd name="T34" fmla="*/ 213 w 225"/>
                <a:gd name="T35" fmla="*/ 70 h 83"/>
                <a:gd name="T36" fmla="*/ 203 w 225"/>
                <a:gd name="T37" fmla="*/ 75 h 83"/>
                <a:gd name="T38" fmla="*/ 192 w 225"/>
                <a:gd name="T39" fmla="*/ 79 h 83"/>
                <a:gd name="T40" fmla="*/ 180 w 225"/>
                <a:gd name="T41" fmla="*/ 81 h 83"/>
                <a:gd name="T42" fmla="*/ 167 w 225"/>
                <a:gd name="T43" fmla="*/ 83 h 83"/>
                <a:gd name="T44" fmla="*/ 148 w 225"/>
                <a:gd name="T45" fmla="*/ 83 h 83"/>
                <a:gd name="T46" fmla="*/ 130 w 225"/>
                <a:gd name="T47" fmla="*/ 83 h 83"/>
                <a:gd name="T48" fmla="*/ 97 w 225"/>
                <a:gd name="T49" fmla="*/ 83 h 83"/>
                <a:gd name="T50" fmla="*/ 81 w 225"/>
                <a:gd name="T51" fmla="*/ 82 h 83"/>
                <a:gd name="T52" fmla="*/ 65 w 225"/>
                <a:gd name="T53" fmla="*/ 80 h 83"/>
                <a:gd name="T54" fmla="*/ 49 w 225"/>
                <a:gd name="T55" fmla="*/ 78 h 83"/>
                <a:gd name="T56" fmla="*/ 32 w 225"/>
                <a:gd name="T57" fmla="*/ 74 h 83"/>
                <a:gd name="T58" fmla="*/ 24 w 225"/>
                <a:gd name="T59" fmla="*/ 71 h 83"/>
                <a:gd name="T60" fmla="*/ 17 w 225"/>
                <a:gd name="T61" fmla="*/ 65 h 83"/>
                <a:gd name="T62" fmla="*/ 11 w 225"/>
                <a:gd name="T63" fmla="*/ 59 h 83"/>
                <a:gd name="T64" fmla="*/ 7 w 225"/>
                <a:gd name="T65" fmla="*/ 53 h 83"/>
                <a:gd name="T66" fmla="*/ 5 w 225"/>
                <a:gd name="T67" fmla="*/ 48 h 83"/>
                <a:gd name="T68" fmla="*/ 2 w 225"/>
                <a:gd name="T69" fmla="*/ 43 h 83"/>
                <a:gd name="T70" fmla="*/ 1 w 225"/>
                <a:gd name="T71" fmla="*/ 39 h 83"/>
                <a:gd name="T72" fmla="*/ 0 w 225"/>
                <a:gd name="T73" fmla="*/ 38 h 83"/>
                <a:gd name="T74" fmla="*/ 0 w 225"/>
                <a:gd name="T75" fmla="*/ 37 h 83"/>
                <a:gd name="T76" fmla="*/ 3 w 225"/>
                <a:gd name="T77" fmla="*/ 31 h 83"/>
                <a:gd name="T78" fmla="*/ 8 w 225"/>
                <a:gd name="T79" fmla="*/ 25 h 83"/>
                <a:gd name="T80" fmla="*/ 14 w 225"/>
                <a:gd name="T81" fmla="*/ 20 h 83"/>
                <a:gd name="T82" fmla="*/ 21 w 225"/>
                <a:gd name="T83" fmla="*/ 17 h 83"/>
                <a:gd name="T84" fmla="*/ 29 w 225"/>
                <a:gd name="T85" fmla="*/ 9 h 83"/>
                <a:gd name="T86" fmla="*/ 32 w 225"/>
                <a:gd name="T87" fmla="*/ 5 h 83"/>
                <a:gd name="T88" fmla="*/ 34 w 225"/>
                <a:gd name="T89" fmla="*/ 0 h 83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25"/>
                <a:gd name="T136" fmla="*/ 0 h 83"/>
                <a:gd name="T137" fmla="*/ 225 w 225"/>
                <a:gd name="T138" fmla="*/ 83 h 83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25" h="83">
                  <a:moveTo>
                    <a:pt x="34" y="0"/>
                  </a:moveTo>
                  <a:lnTo>
                    <a:pt x="71" y="1"/>
                  </a:lnTo>
                  <a:lnTo>
                    <a:pt x="108" y="2"/>
                  </a:lnTo>
                  <a:lnTo>
                    <a:pt x="117" y="3"/>
                  </a:lnTo>
                  <a:lnTo>
                    <a:pt x="127" y="5"/>
                  </a:lnTo>
                  <a:lnTo>
                    <a:pt x="148" y="10"/>
                  </a:lnTo>
                  <a:lnTo>
                    <a:pt x="170" y="16"/>
                  </a:lnTo>
                  <a:lnTo>
                    <a:pt x="181" y="18"/>
                  </a:lnTo>
                  <a:lnTo>
                    <a:pt x="190" y="20"/>
                  </a:lnTo>
                  <a:lnTo>
                    <a:pt x="207" y="27"/>
                  </a:lnTo>
                  <a:lnTo>
                    <a:pt x="215" y="30"/>
                  </a:lnTo>
                  <a:lnTo>
                    <a:pt x="222" y="35"/>
                  </a:lnTo>
                  <a:lnTo>
                    <a:pt x="224" y="41"/>
                  </a:lnTo>
                  <a:lnTo>
                    <a:pt x="225" y="46"/>
                  </a:lnTo>
                  <a:lnTo>
                    <a:pt x="225" y="51"/>
                  </a:lnTo>
                  <a:lnTo>
                    <a:pt x="224" y="56"/>
                  </a:lnTo>
                  <a:lnTo>
                    <a:pt x="220" y="64"/>
                  </a:lnTo>
                  <a:lnTo>
                    <a:pt x="213" y="70"/>
                  </a:lnTo>
                  <a:lnTo>
                    <a:pt x="203" y="75"/>
                  </a:lnTo>
                  <a:lnTo>
                    <a:pt x="192" y="79"/>
                  </a:lnTo>
                  <a:lnTo>
                    <a:pt x="180" y="81"/>
                  </a:lnTo>
                  <a:lnTo>
                    <a:pt x="167" y="83"/>
                  </a:lnTo>
                  <a:lnTo>
                    <a:pt x="148" y="83"/>
                  </a:lnTo>
                  <a:lnTo>
                    <a:pt x="130" y="83"/>
                  </a:lnTo>
                  <a:lnTo>
                    <a:pt x="97" y="83"/>
                  </a:lnTo>
                  <a:lnTo>
                    <a:pt x="81" y="82"/>
                  </a:lnTo>
                  <a:lnTo>
                    <a:pt x="65" y="80"/>
                  </a:lnTo>
                  <a:lnTo>
                    <a:pt x="49" y="78"/>
                  </a:lnTo>
                  <a:lnTo>
                    <a:pt x="32" y="74"/>
                  </a:lnTo>
                  <a:lnTo>
                    <a:pt x="24" y="71"/>
                  </a:lnTo>
                  <a:lnTo>
                    <a:pt x="17" y="65"/>
                  </a:lnTo>
                  <a:lnTo>
                    <a:pt x="11" y="59"/>
                  </a:lnTo>
                  <a:lnTo>
                    <a:pt x="7" y="53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1" y="39"/>
                  </a:lnTo>
                  <a:lnTo>
                    <a:pt x="0" y="38"/>
                  </a:lnTo>
                  <a:lnTo>
                    <a:pt x="0" y="37"/>
                  </a:lnTo>
                  <a:lnTo>
                    <a:pt x="3" y="31"/>
                  </a:lnTo>
                  <a:lnTo>
                    <a:pt x="8" y="25"/>
                  </a:lnTo>
                  <a:lnTo>
                    <a:pt x="14" y="20"/>
                  </a:lnTo>
                  <a:lnTo>
                    <a:pt x="21" y="17"/>
                  </a:lnTo>
                  <a:lnTo>
                    <a:pt x="29" y="9"/>
                  </a:lnTo>
                  <a:lnTo>
                    <a:pt x="32" y="5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IE" dirty="0">
                <a:latin typeface="+mj-lt"/>
              </a:endParaRPr>
            </a:p>
          </p:txBody>
        </p:sp>
        <p:sp>
          <p:nvSpPr>
            <p:cNvPr id="16421" name="Freeform 94"/>
            <p:cNvSpPr>
              <a:spLocks/>
            </p:cNvSpPr>
            <p:nvPr/>
          </p:nvSpPr>
          <p:spPr bwMode="auto">
            <a:xfrm>
              <a:off x="526" y="1948"/>
              <a:ext cx="217" cy="46"/>
            </a:xfrm>
            <a:custGeom>
              <a:avLst/>
              <a:gdLst>
                <a:gd name="T0" fmla="*/ 54 w 217"/>
                <a:gd name="T1" fmla="*/ 0 h 46"/>
                <a:gd name="T2" fmla="*/ 0 w 217"/>
                <a:gd name="T3" fmla="*/ 46 h 46"/>
                <a:gd name="T4" fmla="*/ 163 w 217"/>
                <a:gd name="T5" fmla="*/ 46 h 46"/>
                <a:gd name="T6" fmla="*/ 217 w 217"/>
                <a:gd name="T7" fmla="*/ 0 h 46"/>
                <a:gd name="T8" fmla="*/ 54 w 217"/>
                <a:gd name="T9" fmla="*/ 0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7"/>
                <a:gd name="T16" fmla="*/ 0 h 46"/>
                <a:gd name="T17" fmla="*/ 217 w 217"/>
                <a:gd name="T18" fmla="*/ 46 h 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7" h="46">
                  <a:moveTo>
                    <a:pt x="54" y="0"/>
                  </a:moveTo>
                  <a:lnTo>
                    <a:pt x="0" y="46"/>
                  </a:lnTo>
                  <a:lnTo>
                    <a:pt x="163" y="46"/>
                  </a:lnTo>
                  <a:lnTo>
                    <a:pt x="217" y="0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IE" dirty="0">
                <a:latin typeface="+mj-lt"/>
              </a:endParaRPr>
            </a:p>
          </p:txBody>
        </p:sp>
        <p:sp>
          <p:nvSpPr>
            <p:cNvPr id="16422" name="Freeform 95"/>
            <p:cNvSpPr>
              <a:spLocks/>
            </p:cNvSpPr>
            <p:nvPr/>
          </p:nvSpPr>
          <p:spPr bwMode="auto">
            <a:xfrm>
              <a:off x="698" y="2010"/>
              <a:ext cx="105" cy="72"/>
            </a:xfrm>
            <a:custGeom>
              <a:avLst/>
              <a:gdLst>
                <a:gd name="T0" fmla="*/ 62 w 105"/>
                <a:gd name="T1" fmla="*/ 72 h 72"/>
                <a:gd name="T2" fmla="*/ 94 w 105"/>
                <a:gd name="T3" fmla="*/ 72 h 72"/>
                <a:gd name="T4" fmla="*/ 105 w 105"/>
                <a:gd name="T5" fmla="*/ 0 h 72"/>
                <a:gd name="T6" fmla="*/ 0 w 105"/>
                <a:gd name="T7" fmla="*/ 2 h 72"/>
                <a:gd name="T8" fmla="*/ 62 w 105"/>
                <a:gd name="T9" fmla="*/ 72 h 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72"/>
                <a:gd name="T17" fmla="*/ 105 w 105"/>
                <a:gd name="T18" fmla="*/ 72 h 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72">
                  <a:moveTo>
                    <a:pt x="62" y="72"/>
                  </a:moveTo>
                  <a:lnTo>
                    <a:pt x="94" y="72"/>
                  </a:lnTo>
                  <a:lnTo>
                    <a:pt x="105" y="0"/>
                  </a:lnTo>
                  <a:lnTo>
                    <a:pt x="0" y="2"/>
                  </a:lnTo>
                  <a:lnTo>
                    <a:pt x="62" y="72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IE" dirty="0">
                <a:latin typeface="+mj-lt"/>
              </a:endParaRPr>
            </a:p>
          </p:txBody>
        </p:sp>
        <p:grpSp>
          <p:nvGrpSpPr>
            <p:cNvPr id="16423" name="Group 96"/>
            <p:cNvGrpSpPr>
              <a:grpSpLocks/>
            </p:cNvGrpSpPr>
            <p:nvPr/>
          </p:nvGrpSpPr>
          <p:grpSpPr bwMode="auto">
            <a:xfrm>
              <a:off x="224" y="1652"/>
              <a:ext cx="556" cy="439"/>
              <a:chOff x="224" y="1652"/>
              <a:chExt cx="556" cy="439"/>
            </a:xfrm>
          </p:grpSpPr>
          <p:sp>
            <p:nvSpPr>
              <p:cNvPr id="16424" name="Rectangle 97"/>
              <p:cNvSpPr>
                <a:spLocks noChangeArrowheads="1"/>
              </p:cNvSpPr>
              <p:nvPr/>
            </p:nvSpPr>
            <p:spPr bwMode="auto">
              <a:xfrm>
                <a:off x="333" y="1931"/>
                <a:ext cx="351" cy="63"/>
              </a:xfrm>
              <a:prstGeom prst="rect">
                <a:avLst/>
              </a:prstGeom>
              <a:solidFill>
                <a:srgbClr val="B2B2B2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6425" name="Freeform 98"/>
              <p:cNvSpPr>
                <a:spLocks/>
              </p:cNvSpPr>
              <p:nvPr/>
            </p:nvSpPr>
            <p:spPr bwMode="auto">
              <a:xfrm>
                <a:off x="332" y="1899"/>
                <a:ext cx="352" cy="34"/>
              </a:xfrm>
              <a:custGeom>
                <a:avLst/>
                <a:gdLst>
                  <a:gd name="T0" fmla="*/ 0 w 352"/>
                  <a:gd name="T1" fmla="*/ 34 h 34"/>
                  <a:gd name="T2" fmla="*/ 352 w 352"/>
                  <a:gd name="T3" fmla="*/ 34 h 34"/>
                  <a:gd name="T4" fmla="*/ 319 w 352"/>
                  <a:gd name="T5" fmla="*/ 0 h 34"/>
                  <a:gd name="T6" fmla="*/ 37 w 352"/>
                  <a:gd name="T7" fmla="*/ 0 h 34"/>
                  <a:gd name="T8" fmla="*/ 0 w 352"/>
                  <a:gd name="T9" fmla="*/ 34 h 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2"/>
                  <a:gd name="T16" fmla="*/ 0 h 34"/>
                  <a:gd name="T17" fmla="*/ 352 w 352"/>
                  <a:gd name="T18" fmla="*/ 34 h 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2" h="34">
                    <a:moveTo>
                      <a:pt x="0" y="34"/>
                    </a:moveTo>
                    <a:lnTo>
                      <a:pt x="352" y="34"/>
                    </a:lnTo>
                    <a:lnTo>
                      <a:pt x="319" y="0"/>
                    </a:lnTo>
                    <a:lnTo>
                      <a:pt x="37" y="0"/>
                    </a:lnTo>
                    <a:lnTo>
                      <a:pt x="0" y="34"/>
                    </a:lnTo>
                    <a:close/>
                  </a:path>
                </a:pathLst>
              </a:custGeom>
              <a:solidFill>
                <a:srgbClr val="B2B2B2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6426" name="Rectangle 99"/>
              <p:cNvSpPr>
                <a:spLocks noChangeArrowheads="1"/>
              </p:cNvSpPr>
              <p:nvPr/>
            </p:nvSpPr>
            <p:spPr bwMode="auto">
              <a:xfrm>
                <a:off x="447" y="1951"/>
                <a:ext cx="37" cy="22"/>
              </a:xfrm>
              <a:prstGeom prst="rect">
                <a:avLst/>
              </a:prstGeom>
              <a:solidFill>
                <a:srgbClr val="80808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6427" name="Rectangle 100"/>
              <p:cNvSpPr>
                <a:spLocks noChangeArrowheads="1"/>
              </p:cNvSpPr>
              <p:nvPr/>
            </p:nvSpPr>
            <p:spPr bwMode="auto">
              <a:xfrm>
                <a:off x="447" y="1959"/>
                <a:ext cx="37" cy="13"/>
              </a:xfrm>
              <a:prstGeom prst="rect">
                <a:avLst/>
              </a:prstGeom>
              <a:solidFill>
                <a:srgbClr val="80808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6428" name="Rectangle 101"/>
              <p:cNvSpPr>
                <a:spLocks noChangeArrowheads="1"/>
              </p:cNvSpPr>
              <p:nvPr/>
            </p:nvSpPr>
            <p:spPr bwMode="auto">
              <a:xfrm>
                <a:off x="420" y="1959"/>
                <a:ext cx="92" cy="8"/>
              </a:xfrm>
              <a:prstGeom prst="rect">
                <a:avLst/>
              </a:prstGeom>
              <a:solidFill>
                <a:srgbClr val="80808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6429" name="Rectangle 102"/>
              <p:cNvSpPr>
                <a:spLocks noChangeArrowheads="1"/>
              </p:cNvSpPr>
              <p:nvPr/>
            </p:nvSpPr>
            <p:spPr bwMode="auto">
              <a:xfrm>
                <a:off x="417" y="1951"/>
                <a:ext cx="10" cy="4"/>
              </a:xfrm>
              <a:prstGeom prst="rect">
                <a:avLst/>
              </a:prstGeom>
              <a:solidFill>
                <a:srgbClr val="00800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6430" name="Rectangle 103"/>
              <p:cNvSpPr>
                <a:spLocks noChangeArrowheads="1"/>
              </p:cNvSpPr>
              <p:nvPr/>
            </p:nvSpPr>
            <p:spPr bwMode="auto">
              <a:xfrm>
                <a:off x="225" y="2074"/>
                <a:ext cx="555" cy="17"/>
              </a:xfrm>
              <a:prstGeom prst="rect">
                <a:avLst/>
              </a:prstGeom>
              <a:solidFill>
                <a:srgbClr val="B2B2B2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6431" name="Freeform 104"/>
              <p:cNvSpPr>
                <a:spLocks/>
              </p:cNvSpPr>
              <p:nvPr/>
            </p:nvSpPr>
            <p:spPr bwMode="auto">
              <a:xfrm>
                <a:off x="224" y="2010"/>
                <a:ext cx="555" cy="65"/>
              </a:xfrm>
              <a:custGeom>
                <a:avLst/>
                <a:gdLst>
                  <a:gd name="T0" fmla="*/ 0 w 555"/>
                  <a:gd name="T1" fmla="*/ 65 h 65"/>
                  <a:gd name="T2" fmla="*/ 555 w 555"/>
                  <a:gd name="T3" fmla="*/ 65 h 65"/>
                  <a:gd name="T4" fmla="*/ 523 w 555"/>
                  <a:gd name="T5" fmla="*/ 0 h 65"/>
                  <a:gd name="T6" fmla="*/ 40 w 555"/>
                  <a:gd name="T7" fmla="*/ 0 h 65"/>
                  <a:gd name="T8" fmla="*/ 0 w 555"/>
                  <a:gd name="T9" fmla="*/ 65 h 6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55"/>
                  <a:gd name="T16" fmla="*/ 0 h 65"/>
                  <a:gd name="T17" fmla="*/ 555 w 555"/>
                  <a:gd name="T18" fmla="*/ 65 h 6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55" h="65">
                    <a:moveTo>
                      <a:pt x="0" y="65"/>
                    </a:moveTo>
                    <a:lnTo>
                      <a:pt x="555" y="65"/>
                    </a:lnTo>
                    <a:lnTo>
                      <a:pt x="523" y="0"/>
                    </a:lnTo>
                    <a:lnTo>
                      <a:pt x="40" y="0"/>
                    </a:lnTo>
                    <a:lnTo>
                      <a:pt x="0" y="65"/>
                    </a:lnTo>
                    <a:close/>
                  </a:path>
                </a:pathLst>
              </a:custGeom>
              <a:solidFill>
                <a:srgbClr val="B2B2B2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6432" name="Freeform 105"/>
              <p:cNvSpPr>
                <a:spLocks/>
              </p:cNvSpPr>
              <p:nvPr/>
            </p:nvSpPr>
            <p:spPr bwMode="auto">
              <a:xfrm>
                <a:off x="241" y="2017"/>
                <a:ext cx="519" cy="50"/>
              </a:xfrm>
              <a:custGeom>
                <a:avLst/>
                <a:gdLst>
                  <a:gd name="T0" fmla="*/ 30 w 519"/>
                  <a:gd name="T1" fmla="*/ 0 h 50"/>
                  <a:gd name="T2" fmla="*/ 0 w 519"/>
                  <a:gd name="T3" fmla="*/ 50 h 50"/>
                  <a:gd name="T4" fmla="*/ 519 w 519"/>
                  <a:gd name="T5" fmla="*/ 50 h 50"/>
                  <a:gd name="T6" fmla="*/ 495 w 519"/>
                  <a:gd name="T7" fmla="*/ 0 h 5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19"/>
                  <a:gd name="T13" fmla="*/ 0 h 50"/>
                  <a:gd name="T14" fmla="*/ 519 w 519"/>
                  <a:gd name="T15" fmla="*/ 50 h 5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19" h="50">
                    <a:moveTo>
                      <a:pt x="30" y="0"/>
                    </a:moveTo>
                    <a:lnTo>
                      <a:pt x="0" y="50"/>
                    </a:lnTo>
                    <a:lnTo>
                      <a:pt x="519" y="50"/>
                    </a:lnTo>
                    <a:lnTo>
                      <a:pt x="495" y="0"/>
                    </a:lnTo>
                  </a:path>
                </a:pathLst>
              </a:cu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6433" name="Freeform 106"/>
              <p:cNvSpPr>
                <a:spLocks/>
              </p:cNvSpPr>
              <p:nvPr/>
            </p:nvSpPr>
            <p:spPr bwMode="auto">
              <a:xfrm>
                <a:off x="286" y="2016"/>
                <a:ext cx="17" cy="9"/>
              </a:xfrm>
              <a:custGeom>
                <a:avLst/>
                <a:gdLst>
                  <a:gd name="T0" fmla="*/ 5 w 17"/>
                  <a:gd name="T1" fmla="*/ 0 h 9"/>
                  <a:gd name="T2" fmla="*/ 17 w 17"/>
                  <a:gd name="T3" fmla="*/ 0 h 9"/>
                  <a:gd name="T4" fmla="*/ 13 w 17"/>
                  <a:gd name="T5" fmla="*/ 9 h 9"/>
                  <a:gd name="T6" fmla="*/ 0 w 17"/>
                  <a:gd name="T7" fmla="*/ 9 h 9"/>
                  <a:gd name="T8" fmla="*/ 5 w 17"/>
                  <a:gd name="T9" fmla="*/ 0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"/>
                  <a:gd name="T16" fmla="*/ 0 h 9"/>
                  <a:gd name="T17" fmla="*/ 17 w 17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" h="9">
                    <a:moveTo>
                      <a:pt x="5" y="0"/>
                    </a:moveTo>
                    <a:lnTo>
                      <a:pt x="17" y="0"/>
                    </a:lnTo>
                    <a:lnTo>
                      <a:pt x="13" y="9"/>
                    </a:lnTo>
                    <a:lnTo>
                      <a:pt x="0" y="9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80808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6434" name="Freeform 107"/>
              <p:cNvSpPr>
                <a:spLocks/>
              </p:cNvSpPr>
              <p:nvPr/>
            </p:nvSpPr>
            <p:spPr bwMode="auto">
              <a:xfrm>
                <a:off x="328" y="2016"/>
                <a:ext cx="69" cy="8"/>
              </a:xfrm>
              <a:custGeom>
                <a:avLst/>
                <a:gdLst>
                  <a:gd name="T0" fmla="*/ 3 w 69"/>
                  <a:gd name="T1" fmla="*/ 0 h 8"/>
                  <a:gd name="T2" fmla="*/ 69 w 69"/>
                  <a:gd name="T3" fmla="*/ 0 h 8"/>
                  <a:gd name="T4" fmla="*/ 67 w 69"/>
                  <a:gd name="T5" fmla="*/ 8 h 8"/>
                  <a:gd name="T6" fmla="*/ 0 w 69"/>
                  <a:gd name="T7" fmla="*/ 8 h 8"/>
                  <a:gd name="T8" fmla="*/ 3 w 69"/>
                  <a:gd name="T9" fmla="*/ 0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9"/>
                  <a:gd name="T16" fmla="*/ 0 h 8"/>
                  <a:gd name="T17" fmla="*/ 69 w 69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9" h="8">
                    <a:moveTo>
                      <a:pt x="3" y="0"/>
                    </a:moveTo>
                    <a:lnTo>
                      <a:pt x="69" y="0"/>
                    </a:lnTo>
                    <a:lnTo>
                      <a:pt x="67" y="8"/>
                    </a:lnTo>
                    <a:lnTo>
                      <a:pt x="0" y="8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80808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6435" name="Freeform 108"/>
              <p:cNvSpPr>
                <a:spLocks/>
              </p:cNvSpPr>
              <p:nvPr/>
            </p:nvSpPr>
            <p:spPr bwMode="auto">
              <a:xfrm>
                <a:off x="417" y="2016"/>
                <a:ext cx="65" cy="9"/>
              </a:xfrm>
              <a:custGeom>
                <a:avLst/>
                <a:gdLst>
                  <a:gd name="T0" fmla="*/ 2 w 65"/>
                  <a:gd name="T1" fmla="*/ 0 h 9"/>
                  <a:gd name="T2" fmla="*/ 65 w 65"/>
                  <a:gd name="T3" fmla="*/ 0 h 9"/>
                  <a:gd name="T4" fmla="*/ 65 w 65"/>
                  <a:gd name="T5" fmla="*/ 9 h 9"/>
                  <a:gd name="T6" fmla="*/ 0 w 65"/>
                  <a:gd name="T7" fmla="*/ 9 h 9"/>
                  <a:gd name="T8" fmla="*/ 2 w 65"/>
                  <a:gd name="T9" fmla="*/ 0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5"/>
                  <a:gd name="T16" fmla="*/ 0 h 9"/>
                  <a:gd name="T17" fmla="*/ 65 w 65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5" h="9">
                    <a:moveTo>
                      <a:pt x="2" y="0"/>
                    </a:moveTo>
                    <a:lnTo>
                      <a:pt x="65" y="0"/>
                    </a:lnTo>
                    <a:lnTo>
                      <a:pt x="65" y="9"/>
                    </a:lnTo>
                    <a:lnTo>
                      <a:pt x="0" y="9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80808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6436" name="Rectangle 109"/>
              <p:cNvSpPr>
                <a:spLocks noChangeArrowheads="1"/>
              </p:cNvSpPr>
              <p:nvPr/>
            </p:nvSpPr>
            <p:spPr bwMode="auto">
              <a:xfrm>
                <a:off x="495" y="2016"/>
                <a:ext cx="67" cy="9"/>
              </a:xfrm>
              <a:prstGeom prst="rect">
                <a:avLst/>
              </a:prstGeom>
              <a:solidFill>
                <a:srgbClr val="80808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6437" name="Freeform 110"/>
              <p:cNvSpPr>
                <a:spLocks/>
              </p:cNvSpPr>
              <p:nvPr/>
            </p:nvSpPr>
            <p:spPr bwMode="auto">
              <a:xfrm>
                <a:off x="576" y="2016"/>
                <a:ext cx="59" cy="10"/>
              </a:xfrm>
              <a:custGeom>
                <a:avLst/>
                <a:gdLst>
                  <a:gd name="T0" fmla="*/ 0 w 59"/>
                  <a:gd name="T1" fmla="*/ 0 h 10"/>
                  <a:gd name="T2" fmla="*/ 57 w 59"/>
                  <a:gd name="T3" fmla="*/ 0 h 10"/>
                  <a:gd name="T4" fmla="*/ 59 w 59"/>
                  <a:gd name="T5" fmla="*/ 10 h 10"/>
                  <a:gd name="T6" fmla="*/ 0 w 59"/>
                  <a:gd name="T7" fmla="*/ 10 h 10"/>
                  <a:gd name="T8" fmla="*/ 0 w 59"/>
                  <a:gd name="T9" fmla="*/ 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9"/>
                  <a:gd name="T16" fmla="*/ 0 h 10"/>
                  <a:gd name="T17" fmla="*/ 59 w 59"/>
                  <a:gd name="T18" fmla="*/ 10 h 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9" h="10">
                    <a:moveTo>
                      <a:pt x="0" y="0"/>
                    </a:moveTo>
                    <a:lnTo>
                      <a:pt x="57" y="0"/>
                    </a:lnTo>
                    <a:lnTo>
                      <a:pt x="59" y="10"/>
                    </a:lnTo>
                    <a:lnTo>
                      <a:pt x="0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0808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6438" name="Freeform 111"/>
              <p:cNvSpPr>
                <a:spLocks/>
              </p:cNvSpPr>
              <p:nvPr/>
            </p:nvSpPr>
            <p:spPr bwMode="auto">
              <a:xfrm>
                <a:off x="650" y="2021"/>
                <a:ext cx="72" cy="9"/>
              </a:xfrm>
              <a:custGeom>
                <a:avLst/>
                <a:gdLst>
                  <a:gd name="T0" fmla="*/ 0 w 72"/>
                  <a:gd name="T1" fmla="*/ 0 h 9"/>
                  <a:gd name="T2" fmla="*/ 66 w 72"/>
                  <a:gd name="T3" fmla="*/ 0 h 9"/>
                  <a:gd name="T4" fmla="*/ 72 w 72"/>
                  <a:gd name="T5" fmla="*/ 9 h 9"/>
                  <a:gd name="T6" fmla="*/ 3 w 72"/>
                  <a:gd name="T7" fmla="*/ 9 h 9"/>
                  <a:gd name="T8" fmla="*/ 0 w 72"/>
                  <a:gd name="T9" fmla="*/ 0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2"/>
                  <a:gd name="T16" fmla="*/ 0 h 9"/>
                  <a:gd name="T17" fmla="*/ 72 w 72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2" h="9">
                    <a:moveTo>
                      <a:pt x="0" y="0"/>
                    </a:moveTo>
                    <a:lnTo>
                      <a:pt x="66" y="0"/>
                    </a:lnTo>
                    <a:lnTo>
                      <a:pt x="72" y="9"/>
                    </a:lnTo>
                    <a:lnTo>
                      <a:pt x="3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0808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6439" name="Line 112"/>
              <p:cNvSpPr>
                <a:spLocks noChangeShapeType="1"/>
              </p:cNvSpPr>
              <p:nvPr/>
            </p:nvSpPr>
            <p:spPr bwMode="auto">
              <a:xfrm>
                <a:off x="308" y="2034"/>
                <a:ext cx="216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6440" name="Line 113"/>
              <p:cNvSpPr>
                <a:spLocks noChangeShapeType="1"/>
              </p:cNvSpPr>
              <p:nvPr/>
            </p:nvSpPr>
            <p:spPr bwMode="auto">
              <a:xfrm>
                <a:off x="317" y="2042"/>
                <a:ext cx="218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6441" name="Line 114"/>
              <p:cNvSpPr>
                <a:spLocks noChangeShapeType="1"/>
              </p:cNvSpPr>
              <p:nvPr/>
            </p:nvSpPr>
            <p:spPr bwMode="auto">
              <a:xfrm>
                <a:off x="320" y="2049"/>
                <a:ext cx="190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6442" name="Line 115"/>
              <p:cNvSpPr>
                <a:spLocks noChangeShapeType="1"/>
              </p:cNvSpPr>
              <p:nvPr/>
            </p:nvSpPr>
            <p:spPr bwMode="auto">
              <a:xfrm>
                <a:off x="324" y="2057"/>
                <a:ext cx="25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6443" name="Line 116"/>
              <p:cNvSpPr>
                <a:spLocks noChangeShapeType="1"/>
              </p:cNvSpPr>
              <p:nvPr/>
            </p:nvSpPr>
            <p:spPr bwMode="auto">
              <a:xfrm>
                <a:off x="278" y="2037"/>
                <a:ext cx="22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6444" name="Line 117"/>
              <p:cNvSpPr>
                <a:spLocks noChangeShapeType="1"/>
              </p:cNvSpPr>
              <p:nvPr/>
            </p:nvSpPr>
            <p:spPr bwMode="auto">
              <a:xfrm>
                <a:off x="274" y="2045"/>
                <a:ext cx="21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6445" name="Line 118"/>
              <p:cNvSpPr>
                <a:spLocks noChangeShapeType="1"/>
              </p:cNvSpPr>
              <p:nvPr/>
            </p:nvSpPr>
            <p:spPr bwMode="auto">
              <a:xfrm>
                <a:off x="268" y="2052"/>
                <a:ext cx="39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6446" name="Line 119"/>
              <p:cNvSpPr>
                <a:spLocks noChangeShapeType="1"/>
              </p:cNvSpPr>
              <p:nvPr/>
            </p:nvSpPr>
            <p:spPr bwMode="auto">
              <a:xfrm>
                <a:off x="357" y="2057"/>
                <a:ext cx="129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6447" name="Line 120"/>
              <p:cNvSpPr>
                <a:spLocks noChangeShapeType="1"/>
              </p:cNvSpPr>
              <p:nvPr/>
            </p:nvSpPr>
            <p:spPr bwMode="auto">
              <a:xfrm>
                <a:off x="534" y="2032"/>
                <a:ext cx="29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6448" name="Line 121"/>
              <p:cNvSpPr>
                <a:spLocks noChangeShapeType="1"/>
              </p:cNvSpPr>
              <p:nvPr/>
            </p:nvSpPr>
            <p:spPr bwMode="auto">
              <a:xfrm>
                <a:off x="541" y="2042"/>
                <a:ext cx="24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6449" name="Line 122"/>
              <p:cNvSpPr>
                <a:spLocks noChangeShapeType="1"/>
              </p:cNvSpPr>
              <p:nvPr/>
            </p:nvSpPr>
            <p:spPr bwMode="auto">
              <a:xfrm>
                <a:off x="525" y="2049"/>
                <a:ext cx="40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6450" name="Line 123"/>
              <p:cNvSpPr>
                <a:spLocks noChangeShapeType="1"/>
              </p:cNvSpPr>
              <p:nvPr/>
            </p:nvSpPr>
            <p:spPr bwMode="auto">
              <a:xfrm>
                <a:off x="492" y="2057"/>
                <a:ext cx="20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6451" name="Line 124"/>
              <p:cNvSpPr>
                <a:spLocks noChangeShapeType="1"/>
              </p:cNvSpPr>
              <p:nvPr/>
            </p:nvSpPr>
            <p:spPr bwMode="auto">
              <a:xfrm>
                <a:off x="518" y="2057"/>
                <a:ext cx="45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6452" name="Line 125"/>
              <p:cNvSpPr>
                <a:spLocks noChangeShapeType="1"/>
              </p:cNvSpPr>
              <p:nvPr/>
            </p:nvSpPr>
            <p:spPr bwMode="auto">
              <a:xfrm>
                <a:off x="576" y="2037"/>
                <a:ext cx="60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6453" name="Line 126"/>
              <p:cNvSpPr>
                <a:spLocks noChangeShapeType="1"/>
              </p:cNvSpPr>
              <p:nvPr/>
            </p:nvSpPr>
            <p:spPr bwMode="auto">
              <a:xfrm>
                <a:off x="584" y="2047"/>
                <a:ext cx="54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6454" name="Line 127"/>
              <p:cNvSpPr>
                <a:spLocks noChangeShapeType="1"/>
              </p:cNvSpPr>
              <p:nvPr/>
            </p:nvSpPr>
            <p:spPr bwMode="auto">
              <a:xfrm>
                <a:off x="585" y="2058"/>
                <a:ext cx="55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6455" name="Line 128"/>
              <p:cNvSpPr>
                <a:spLocks noChangeShapeType="1"/>
              </p:cNvSpPr>
              <p:nvPr/>
            </p:nvSpPr>
            <p:spPr bwMode="auto">
              <a:xfrm>
                <a:off x="657" y="2037"/>
                <a:ext cx="58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6456" name="Line 129"/>
              <p:cNvSpPr>
                <a:spLocks noChangeShapeType="1"/>
              </p:cNvSpPr>
              <p:nvPr/>
            </p:nvSpPr>
            <p:spPr bwMode="auto">
              <a:xfrm>
                <a:off x="651" y="2045"/>
                <a:ext cx="48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6457" name="Line 130"/>
              <p:cNvSpPr>
                <a:spLocks noChangeShapeType="1"/>
              </p:cNvSpPr>
              <p:nvPr/>
            </p:nvSpPr>
            <p:spPr bwMode="auto">
              <a:xfrm>
                <a:off x="657" y="2052"/>
                <a:ext cx="44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6458" name="Line 131"/>
              <p:cNvSpPr>
                <a:spLocks noChangeShapeType="1"/>
              </p:cNvSpPr>
              <p:nvPr/>
            </p:nvSpPr>
            <p:spPr bwMode="auto">
              <a:xfrm>
                <a:off x="655" y="2059"/>
                <a:ext cx="54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6459" name="Line 132"/>
              <p:cNvSpPr>
                <a:spLocks noChangeShapeType="1"/>
              </p:cNvSpPr>
              <p:nvPr/>
            </p:nvSpPr>
            <p:spPr bwMode="auto">
              <a:xfrm>
                <a:off x="708" y="2046"/>
                <a:ext cx="16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6460" name="Line 133"/>
              <p:cNvSpPr>
                <a:spLocks noChangeShapeType="1"/>
              </p:cNvSpPr>
              <p:nvPr/>
            </p:nvSpPr>
            <p:spPr bwMode="auto">
              <a:xfrm>
                <a:off x="713" y="2055"/>
                <a:ext cx="15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6461" name="Freeform 134"/>
              <p:cNvSpPr>
                <a:spLocks/>
              </p:cNvSpPr>
              <p:nvPr/>
            </p:nvSpPr>
            <p:spPr bwMode="auto">
              <a:xfrm>
                <a:off x="388" y="1889"/>
                <a:ext cx="240" cy="18"/>
              </a:xfrm>
              <a:custGeom>
                <a:avLst/>
                <a:gdLst>
                  <a:gd name="T0" fmla="*/ 0 w 240"/>
                  <a:gd name="T1" fmla="*/ 18 h 18"/>
                  <a:gd name="T2" fmla="*/ 240 w 240"/>
                  <a:gd name="T3" fmla="*/ 18 h 18"/>
                  <a:gd name="T4" fmla="*/ 226 w 240"/>
                  <a:gd name="T5" fmla="*/ 0 h 18"/>
                  <a:gd name="T6" fmla="*/ 14 w 240"/>
                  <a:gd name="T7" fmla="*/ 0 h 18"/>
                  <a:gd name="T8" fmla="*/ 0 w 240"/>
                  <a:gd name="T9" fmla="*/ 18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0"/>
                  <a:gd name="T16" fmla="*/ 0 h 18"/>
                  <a:gd name="T17" fmla="*/ 240 w 240"/>
                  <a:gd name="T18" fmla="*/ 18 h 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0" h="18">
                    <a:moveTo>
                      <a:pt x="0" y="18"/>
                    </a:moveTo>
                    <a:lnTo>
                      <a:pt x="240" y="18"/>
                    </a:lnTo>
                    <a:lnTo>
                      <a:pt x="226" y="0"/>
                    </a:lnTo>
                    <a:lnTo>
                      <a:pt x="14" y="0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B2B2B2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6462" name="Rectangle 135"/>
              <p:cNvSpPr>
                <a:spLocks noChangeArrowheads="1"/>
              </p:cNvSpPr>
              <p:nvPr/>
            </p:nvSpPr>
            <p:spPr bwMode="auto">
              <a:xfrm>
                <a:off x="388" y="1907"/>
                <a:ext cx="241" cy="18"/>
              </a:xfrm>
              <a:prstGeom prst="rect">
                <a:avLst/>
              </a:prstGeom>
              <a:solidFill>
                <a:srgbClr val="B2B2B2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6463" name="Freeform 136"/>
              <p:cNvSpPr>
                <a:spLocks/>
              </p:cNvSpPr>
              <p:nvPr/>
            </p:nvSpPr>
            <p:spPr bwMode="auto">
              <a:xfrm>
                <a:off x="443" y="1873"/>
                <a:ext cx="129" cy="34"/>
              </a:xfrm>
              <a:custGeom>
                <a:avLst/>
                <a:gdLst>
                  <a:gd name="T0" fmla="*/ 0 w 129"/>
                  <a:gd name="T1" fmla="*/ 19 h 34"/>
                  <a:gd name="T2" fmla="*/ 0 w 129"/>
                  <a:gd name="T3" fmla="*/ 0 h 34"/>
                  <a:gd name="T4" fmla="*/ 129 w 129"/>
                  <a:gd name="T5" fmla="*/ 0 h 34"/>
                  <a:gd name="T6" fmla="*/ 129 w 129"/>
                  <a:gd name="T7" fmla="*/ 20 h 34"/>
                  <a:gd name="T8" fmla="*/ 128 w 129"/>
                  <a:gd name="T9" fmla="*/ 21 h 34"/>
                  <a:gd name="T10" fmla="*/ 127 w 129"/>
                  <a:gd name="T11" fmla="*/ 23 h 34"/>
                  <a:gd name="T12" fmla="*/ 125 w 129"/>
                  <a:gd name="T13" fmla="*/ 25 h 34"/>
                  <a:gd name="T14" fmla="*/ 122 w 129"/>
                  <a:gd name="T15" fmla="*/ 26 h 34"/>
                  <a:gd name="T16" fmla="*/ 118 w 129"/>
                  <a:gd name="T17" fmla="*/ 27 h 34"/>
                  <a:gd name="T18" fmla="*/ 115 w 129"/>
                  <a:gd name="T19" fmla="*/ 29 h 34"/>
                  <a:gd name="T20" fmla="*/ 111 w 129"/>
                  <a:gd name="T21" fmla="*/ 29 h 34"/>
                  <a:gd name="T22" fmla="*/ 106 w 129"/>
                  <a:gd name="T23" fmla="*/ 30 h 34"/>
                  <a:gd name="T24" fmla="*/ 102 w 129"/>
                  <a:gd name="T25" fmla="*/ 31 h 34"/>
                  <a:gd name="T26" fmla="*/ 95 w 129"/>
                  <a:gd name="T27" fmla="*/ 32 h 34"/>
                  <a:gd name="T28" fmla="*/ 89 w 129"/>
                  <a:gd name="T29" fmla="*/ 33 h 34"/>
                  <a:gd name="T30" fmla="*/ 84 w 129"/>
                  <a:gd name="T31" fmla="*/ 34 h 34"/>
                  <a:gd name="T32" fmla="*/ 77 w 129"/>
                  <a:gd name="T33" fmla="*/ 34 h 34"/>
                  <a:gd name="T34" fmla="*/ 70 w 129"/>
                  <a:gd name="T35" fmla="*/ 34 h 34"/>
                  <a:gd name="T36" fmla="*/ 61 w 129"/>
                  <a:gd name="T37" fmla="*/ 34 h 34"/>
                  <a:gd name="T38" fmla="*/ 53 w 129"/>
                  <a:gd name="T39" fmla="*/ 34 h 34"/>
                  <a:gd name="T40" fmla="*/ 45 w 129"/>
                  <a:gd name="T41" fmla="*/ 34 h 34"/>
                  <a:gd name="T42" fmla="*/ 38 w 129"/>
                  <a:gd name="T43" fmla="*/ 33 h 34"/>
                  <a:gd name="T44" fmla="*/ 32 w 129"/>
                  <a:gd name="T45" fmla="*/ 32 h 34"/>
                  <a:gd name="T46" fmla="*/ 27 w 129"/>
                  <a:gd name="T47" fmla="*/ 31 h 34"/>
                  <a:gd name="T48" fmla="*/ 21 w 129"/>
                  <a:gd name="T49" fmla="*/ 30 h 34"/>
                  <a:gd name="T50" fmla="*/ 16 w 129"/>
                  <a:gd name="T51" fmla="*/ 29 h 34"/>
                  <a:gd name="T52" fmla="*/ 12 w 129"/>
                  <a:gd name="T53" fmla="*/ 28 h 34"/>
                  <a:gd name="T54" fmla="*/ 8 w 129"/>
                  <a:gd name="T55" fmla="*/ 26 h 34"/>
                  <a:gd name="T56" fmla="*/ 5 w 129"/>
                  <a:gd name="T57" fmla="*/ 25 h 34"/>
                  <a:gd name="T58" fmla="*/ 3 w 129"/>
                  <a:gd name="T59" fmla="*/ 24 h 34"/>
                  <a:gd name="T60" fmla="*/ 2 w 129"/>
                  <a:gd name="T61" fmla="*/ 22 h 34"/>
                  <a:gd name="T62" fmla="*/ 1 w 129"/>
                  <a:gd name="T63" fmla="*/ 21 h 34"/>
                  <a:gd name="T64" fmla="*/ 0 w 129"/>
                  <a:gd name="T65" fmla="*/ 19 h 34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29"/>
                  <a:gd name="T100" fmla="*/ 0 h 34"/>
                  <a:gd name="T101" fmla="*/ 129 w 129"/>
                  <a:gd name="T102" fmla="*/ 34 h 34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29" h="34">
                    <a:moveTo>
                      <a:pt x="0" y="19"/>
                    </a:moveTo>
                    <a:lnTo>
                      <a:pt x="0" y="0"/>
                    </a:lnTo>
                    <a:lnTo>
                      <a:pt x="129" y="0"/>
                    </a:lnTo>
                    <a:lnTo>
                      <a:pt x="129" y="20"/>
                    </a:lnTo>
                    <a:lnTo>
                      <a:pt x="128" y="21"/>
                    </a:lnTo>
                    <a:lnTo>
                      <a:pt x="127" y="23"/>
                    </a:lnTo>
                    <a:lnTo>
                      <a:pt x="125" y="25"/>
                    </a:lnTo>
                    <a:lnTo>
                      <a:pt x="122" y="26"/>
                    </a:lnTo>
                    <a:lnTo>
                      <a:pt x="118" y="27"/>
                    </a:lnTo>
                    <a:lnTo>
                      <a:pt x="115" y="29"/>
                    </a:lnTo>
                    <a:lnTo>
                      <a:pt x="111" y="29"/>
                    </a:lnTo>
                    <a:lnTo>
                      <a:pt x="106" y="30"/>
                    </a:lnTo>
                    <a:lnTo>
                      <a:pt x="102" y="31"/>
                    </a:lnTo>
                    <a:lnTo>
                      <a:pt x="95" y="32"/>
                    </a:lnTo>
                    <a:lnTo>
                      <a:pt x="89" y="33"/>
                    </a:lnTo>
                    <a:lnTo>
                      <a:pt x="84" y="34"/>
                    </a:lnTo>
                    <a:lnTo>
                      <a:pt x="77" y="34"/>
                    </a:lnTo>
                    <a:lnTo>
                      <a:pt x="70" y="34"/>
                    </a:lnTo>
                    <a:lnTo>
                      <a:pt x="61" y="34"/>
                    </a:lnTo>
                    <a:lnTo>
                      <a:pt x="53" y="34"/>
                    </a:lnTo>
                    <a:lnTo>
                      <a:pt x="45" y="34"/>
                    </a:lnTo>
                    <a:lnTo>
                      <a:pt x="38" y="33"/>
                    </a:lnTo>
                    <a:lnTo>
                      <a:pt x="32" y="32"/>
                    </a:lnTo>
                    <a:lnTo>
                      <a:pt x="27" y="31"/>
                    </a:lnTo>
                    <a:lnTo>
                      <a:pt x="21" y="30"/>
                    </a:lnTo>
                    <a:lnTo>
                      <a:pt x="16" y="29"/>
                    </a:lnTo>
                    <a:lnTo>
                      <a:pt x="12" y="28"/>
                    </a:lnTo>
                    <a:lnTo>
                      <a:pt x="8" y="26"/>
                    </a:lnTo>
                    <a:lnTo>
                      <a:pt x="5" y="25"/>
                    </a:lnTo>
                    <a:lnTo>
                      <a:pt x="3" y="24"/>
                    </a:lnTo>
                    <a:lnTo>
                      <a:pt x="2" y="22"/>
                    </a:lnTo>
                    <a:lnTo>
                      <a:pt x="1" y="21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B2B2B2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6464" name="Freeform 137"/>
              <p:cNvSpPr>
                <a:spLocks/>
              </p:cNvSpPr>
              <p:nvPr/>
            </p:nvSpPr>
            <p:spPr bwMode="auto">
              <a:xfrm>
                <a:off x="359" y="1652"/>
                <a:ext cx="298" cy="228"/>
              </a:xfrm>
              <a:custGeom>
                <a:avLst/>
                <a:gdLst>
                  <a:gd name="T0" fmla="*/ 28 w 298"/>
                  <a:gd name="T1" fmla="*/ 0 h 228"/>
                  <a:gd name="T2" fmla="*/ 23 w 298"/>
                  <a:gd name="T3" fmla="*/ 1 h 228"/>
                  <a:gd name="T4" fmla="*/ 17 w 298"/>
                  <a:gd name="T5" fmla="*/ 2 h 228"/>
                  <a:gd name="T6" fmla="*/ 8 w 298"/>
                  <a:gd name="T7" fmla="*/ 8 h 228"/>
                  <a:gd name="T8" fmla="*/ 2 w 298"/>
                  <a:gd name="T9" fmla="*/ 17 h 228"/>
                  <a:gd name="T10" fmla="*/ 1 w 298"/>
                  <a:gd name="T11" fmla="*/ 23 h 228"/>
                  <a:gd name="T12" fmla="*/ 0 w 298"/>
                  <a:gd name="T13" fmla="*/ 28 h 228"/>
                  <a:gd name="T14" fmla="*/ 0 w 298"/>
                  <a:gd name="T15" fmla="*/ 200 h 228"/>
                  <a:gd name="T16" fmla="*/ 1 w 298"/>
                  <a:gd name="T17" fmla="*/ 206 h 228"/>
                  <a:gd name="T18" fmla="*/ 2 w 298"/>
                  <a:gd name="T19" fmla="*/ 211 h 228"/>
                  <a:gd name="T20" fmla="*/ 8 w 298"/>
                  <a:gd name="T21" fmla="*/ 220 h 228"/>
                  <a:gd name="T22" fmla="*/ 17 w 298"/>
                  <a:gd name="T23" fmla="*/ 226 h 228"/>
                  <a:gd name="T24" fmla="*/ 23 w 298"/>
                  <a:gd name="T25" fmla="*/ 227 h 228"/>
                  <a:gd name="T26" fmla="*/ 28 w 298"/>
                  <a:gd name="T27" fmla="*/ 228 h 228"/>
                  <a:gd name="T28" fmla="*/ 270 w 298"/>
                  <a:gd name="T29" fmla="*/ 228 h 228"/>
                  <a:gd name="T30" fmla="*/ 276 w 298"/>
                  <a:gd name="T31" fmla="*/ 227 h 228"/>
                  <a:gd name="T32" fmla="*/ 281 w 298"/>
                  <a:gd name="T33" fmla="*/ 226 h 228"/>
                  <a:gd name="T34" fmla="*/ 290 w 298"/>
                  <a:gd name="T35" fmla="*/ 220 h 228"/>
                  <a:gd name="T36" fmla="*/ 296 w 298"/>
                  <a:gd name="T37" fmla="*/ 211 h 228"/>
                  <a:gd name="T38" fmla="*/ 297 w 298"/>
                  <a:gd name="T39" fmla="*/ 206 h 228"/>
                  <a:gd name="T40" fmla="*/ 298 w 298"/>
                  <a:gd name="T41" fmla="*/ 200 h 228"/>
                  <a:gd name="T42" fmla="*/ 298 w 298"/>
                  <a:gd name="T43" fmla="*/ 28 h 228"/>
                  <a:gd name="T44" fmla="*/ 297 w 298"/>
                  <a:gd name="T45" fmla="*/ 23 h 228"/>
                  <a:gd name="T46" fmla="*/ 296 w 298"/>
                  <a:gd name="T47" fmla="*/ 17 h 228"/>
                  <a:gd name="T48" fmla="*/ 290 w 298"/>
                  <a:gd name="T49" fmla="*/ 8 h 228"/>
                  <a:gd name="T50" fmla="*/ 281 w 298"/>
                  <a:gd name="T51" fmla="*/ 2 h 228"/>
                  <a:gd name="T52" fmla="*/ 276 w 298"/>
                  <a:gd name="T53" fmla="*/ 1 h 228"/>
                  <a:gd name="T54" fmla="*/ 270 w 298"/>
                  <a:gd name="T55" fmla="*/ 0 h 228"/>
                  <a:gd name="T56" fmla="*/ 28 w 298"/>
                  <a:gd name="T57" fmla="*/ 0 h 228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298"/>
                  <a:gd name="T88" fmla="*/ 0 h 228"/>
                  <a:gd name="T89" fmla="*/ 298 w 298"/>
                  <a:gd name="T90" fmla="*/ 228 h 228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298" h="228">
                    <a:moveTo>
                      <a:pt x="28" y="0"/>
                    </a:moveTo>
                    <a:lnTo>
                      <a:pt x="23" y="1"/>
                    </a:lnTo>
                    <a:lnTo>
                      <a:pt x="17" y="2"/>
                    </a:lnTo>
                    <a:lnTo>
                      <a:pt x="8" y="8"/>
                    </a:lnTo>
                    <a:lnTo>
                      <a:pt x="2" y="17"/>
                    </a:lnTo>
                    <a:lnTo>
                      <a:pt x="1" y="23"/>
                    </a:lnTo>
                    <a:lnTo>
                      <a:pt x="0" y="28"/>
                    </a:lnTo>
                    <a:lnTo>
                      <a:pt x="0" y="200"/>
                    </a:lnTo>
                    <a:lnTo>
                      <a:pt x="1" y="206"/>
                    </a:lnTo>
                    <a:lnTo>
                      <a:pt x="2" y="211"/>
                    </a:lnTo>
                    <a:lnTo>
                      <a:pt x="8" y="220"/>
                    </a:lnTo>
                    <a:lnTo>
                      <a:pt x="17" y="226"/>
                    </a:lnTo>
                    <a:lnTo>
                      <a:pt x="23" y="227"/>
                    </a:lnTo>
                    <a:lnTo>
                      <a:pt x="28" y="228"/>
                    </a:lnTo>
                    <a:lnTo>
                      <a:pt x="270" y="228"/>
                    </a:lnTo>
                    <a:lnTo>
                      <a:pt x="276" y="227"/>
                    </a:lnTo>
                    <a:lnTo>
                      <a:pt x="281" y="226"/>
                    </a:lnTo>
                    <a:lnTo>
                      <a:pt x="290" y="220"/>
                    </a:lnTo>
                    <a:lnTo>
                      <a:pt x="296" y="211"/>
                    </a:lnTo>
                    <a:lnTo>
                      <a:pt x="297" y="206"/>
                    </a:lnTo>
                    <a:lnTo>
                      <a:pt x="298" y="200"/>
                    </a:lnTo>
                    <a:lnTo>
                      <a:pt x="298" y="28"/>
                    </a:lnTo>
                    <a:lnTo>
                      <a:pt x="297" y="23"/>
                    </a:lnTo>
                    <a:lnTo>
                      <a:pt x="296" y="17"/>
                    </a:lnTo>
                    <a:lnTo>
                      <a:pt x="290" y="8"/>
                    </a:lnTo>
                    <a:lnTo>
                      <a:pt x="281" y="2"/>
                    </a:lnTo>
                    <a:lnTo>
                      <a:pt x="276" y="1"/>
                    </a:lnTo>
                    <a:lnTo>
                      <a:pt x="270" y="0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B2B2B2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6465" name="Freeform 138"/>
              <p:cNvSpPr>
                <a:spLocks/>
              </p:cNvSpPr>
              <p:nvPr/>
            </p:nvSpPr>
            <p:spPr bwMode="auto">
              <a:xfrm>
                <a:off x="391" y="1677"/>
                <a:ext cx="234" cy="178"/>
              </a:xfrm>
              <a:custGeom>
                <a:avLst/>
                <a:gdLst>
                  <a:gd name="T0" fmla="*/ 22 w 234"/>
                  <a:gd name="T1" fmla="*/ 0 h 178"/>
                  <a:gd name="T2" fmla="*/ 14 w 234"/>
                  <a:gd name="T3" fmla="*/ 2 h 178"/>
                  <a:gd name="T4" fmla="*/ 7 w 234"/>
                  <a:gd name="T5" fmla="*/ 7 h 178"/>
                  <a:gd name="T6" fmla="*/ 2 w 234"/>
                  <a:gd name="T7" fmla="*/ 14 h 178"/>
                  <a:gd name="T8" fmla="*/ 0 w 234"/>
                  <a:gd name="T9" fmla="*/ 22 h 178"/>
                  <a:gd name="T10" fmla="*/ 0 w 234"/>
                  <a:gd name="T11" fmla="*/ 156 h 178"/>
                  <a:gd name="T12" fmla="*/ 2 w 234"/>
                  <a:gd name="T13" fmla="*/ 165 h 178"/>
                  <a:gd name="T14" fmla="*/ 7 w 234"/>
                  <a:gd name="T15" fmla="*/ 172 h 178"/>
                  <a:gd name="T16" fmla="*/ 14 w 234"/>
                  <a:gd name="T17" fmla="*/ 176 h 178"/>
                  <a:gd name="T18" fmla="*/ 22 w 234"/>
                  <a:gd name="T19" fmla="*/ 178 h 178"/>
                  <a:gd name="T20" fmla="*/ 212 w 234"/>
                  <a:gd name="T21" fmla="*/ 178 h 178"/>
                  <a:gd name="T22" fmla="*/ 221 w 234"/>
                  <a:gd name="T23" fmla="*/ 176 h 178"/>
                  <a:gd name="T24" fmla="*/ 228 w 234"/>
                  <a:gd name="T25" fmla="*/ 172 h 178"/>
                  <a:gd name="T26" fmla="*/ 232 w 234"/>
                  <a:gd name="T27" fmla="*/ 165 h 178"/>
                  <a:gd name="T28" fmla="*/ 234 w 234"/>
                  <a:gd name="T29" fmla="*/ 156 h 178"/>
                  <a:gd name="T30" fmla="*/ 234 w 234"/>
                  <a:gd name="T31" fmla="*/ 22 h 178"/>
                  <a:gd name="T32" fmla="*/ 232 w 234"/>
                  <a:gd name="T33" fmla="*/ 14 h 178"/>
                  <a:gd name="T34" fmla="*/ 228 w 234"/>
                  <a:gd name="T35" fmla="*/ 7 h 178"/>
                  <a:gd name="T36" fmla="*/ 221 w 234"/>
                  <a:gd name="T37" fmla="*/ 2 h 178"/>
                  <a:gd name="T38" fmla="*/ 212 w 234"/>
                  <a:gd name="T39" fmla="*/ 0 h 178"/>
                  <a:gd name="T40" fmla="*/ 22 w 234"/>
                  <a:gd name="T41" fmla="*/ 0 h 178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34"/>
                  <a:gd name="T64" fmla="*/ 0 h 178"/>
                  <a:gd name="T65" fmla="*/ 234 w 234"/>
                  <a:gd name="T66" fmla="*/ 178 h 178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34" h="178">
                    <a:moveTo>
                      <a:pt x="22" y="0"/>
                    </a:moveTo>
                    <a:lnTo>
                      <a:pt x="14" y="2"/>
                    </a:lnTo>
                    <a:lnTo>
                      <a:pt x="7" y="7"/>
                    </a:lnTo>
                    <a:lnTo>
                      <a:pt x="2" y="14"/>
                    </a:lnTo>
                    <a:lnTo>
                      <a:pt x="0" y="22"/>
                    </a:lnTo>
                    <a:lnTo>
                      <a:pt x="0" y="156"/>
                    </a:lnTo>
                    <a:lnTo>
                      <a:pt x="2" y="165"/>
                    </a:lnTo>
                    <a:lnTo>
                      <a:pt x="7" y="172"/>
                    </a:lnTo>
                    <a:lnTo>
                      <a:pt x="14" y="176"/>
                    </a:lnTo>
                    <a:lnTo>
                      <a:pt x="22" y="178"/>
                    </a:lnTo>
                    <a:lnTo>
                      <a:pt x="212" y="178"/>
                    </a:lnTo>
                    <a:lnTo>
                      <a:pt x="221" y="176"/>
                    </a:lnTo>
                    <a:lnTo>
                      <a:pt x="228" y="172"/>
                    </a:lnTo>
                    <a:lnTo>
                      <a:pt x="232" y="165"/>
                    </a:lnTo>
                    <a:lnTo>
                      <a:pt x="234" y="156"/>
                    </a:lnTo>
                    <a:lnTo>
                      <a:pt x="234" y="22"/>
                    </a:lnTo>
                    <a:lnTo>
                      <a:pt x="232" y="14"/>
                    </a:lnTo>
                    <a:lnTo>
                      <a:pt x="228" y="7"/>
                    </a:lnTo>
                    <a:lnTo>
                      <a:pt x="221" y="2"/>
                    </a:lnTo>
                    <a:lnTo>
                      <a:pt x="212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80808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6466" name="Freeform 139"/>
              <p:cNvSpPr>
                <a:spLocks/>
              </p:cNvSpPr>
              <p:nvPr/>
            </p:nvSpPr>
            <p:spPr bwMode="auto">
              <a:xfrm>
                <a:off x="404" y="1687"/>
                <a:ext cx="208" cy="159"/>
              </a:xfrm>
              <a:custGeom>
                <a:avLst/>
                <a:gdLst>
                  <a:gd name="T0" fmla="*/ 19 w 208"/>
                  <a:gd name="T1" fmla="*/ 0 h 159"/>
                  <a:gd name="T2" fmla="*/ 12 w 208"/>
                  <a:gd name="T3" fmla="*/ 2 h 159"/>
                  <a:gd name="T4" fmla="*/ 6 w 208"/>
                  <a:gd name="T5" fmla="*/ 6 h 159"/>
                  <a:gd name="T6" fmla="*/ 2 w 208"/>
                  <a:gd name="T7" fmla="*/ 12 h 159"/>
                  <a:gd name="T8" fmla="*/ 0 w 208"/>
                  <a:gd name="T9" fmla="*/ 19 h 159"/>
                  <a:gd name="T10" fmla="*/ 0 w 208"/>
                  <a:gd name="T11" fmla="*/ 140 h 159"/>
                  <a:gd name="T12" fmla="*/ 2 w 208"/>
                  <a:gd name="T13" fmla="*/ 147 h 159"/>
                  <a:gd name="T14" fmla="*/ 6 w 208"/>
                  <a:gd name="T15" fmla="*/ 153 h 159"/>
                  <a:gd name="T16" fmla="*/ 12 w 208"/>
                  <a:gd name="T17" fmla="*/ 157 h 159"/>
                  <a:gd name="T18" fmla="*/ 19 w 208"/>
                  <a:gd name="T19" fmla="*/ 159 h 159"/>
                  <a:gd name="T20" fmla="*/ 189 w 208"/>
                  <a:gd name="T21" fmla="*/ 159 h 159"/>
                  <a:gd name="T22" fmla="*/ 196 w 208"/>
                  <a:gd name="T23" fmla="*/ 157 h 159"/>
                  <a:gd name="T24" fmla="*/ 202 w 208"/>
                  <a:gd name="T25" fmla="*/ 153 h 159"/>
                  <a:gd name="T26" fmla="*/ 206 w 208"/>
                  <a:gd name="T27" fmla="*/ 147 h 159"/>
                  <a:gd name="T28" fmla="*/ 208 w 208"/>
                  <a:gd name="T29" fmla="*/ 140 h 159"/>
                  <a:gd name="T30" fmla="*/ 208 w 208"/>
                  <a:gd name="T31" fmla="*/ 19 h 159"/>
                  <a:gd name="T32" fmla="*/ 206 w 208"/>
                  <a:gd name="T33" fmla="*/ 12 h 159"/>
                  <a:gd name="T34" fmla="*/ 202 w 208"/>
                  <a:gd name="T35" fmla="*/ 6 h 159"/>
                  <a:gd name="T36" fmla="*/ 196 w 208"/>
                  <a:gd name="T37" fmla="*/ 2 h 159"/>
                  <a:gd name="T38" fmla="*/ 189 w 208"/>
                  <a:gd name="T39" fmla="*/ 0 h 159"/>
                  <a:gd name="T40" fmla="*/ 19 w 208"/>
                  <a:gd name="T41" fmla="*/ 0 h 159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08"/>
                  <a:gd name="T64" fmla="*/ 0 h 159"/>
                  <a:gd name="T65" fmla="*/ 208 w 208"/>
                  <a:gd name="T66" fmla="*/ 159 h 159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08" h="159">
                    <a:moveTo>
                      <a:pt x="19" y="0"/>
                    </a:moveTo>
                    <a:lnTo>
                      <a:pt x="12" y="2"/>
                    </a:lnTo>
                    <a:lnTo>
                      <a:pt x="6" y="6"/>
                    </a:lnTo>
                    <a:lnTo>
                      <a:pt x="2" y="12"/>
                    </a:lnTo>
                    <a:lnTo>
                      <a:pt x="0" y="19"/>
                    </a:lnTo>
                    <a:lnTo>
                      <a:pt x="0" y="140"/>
                    </a:lnTo>
                    <a:lnTo>
                      <a:pt x="2" y="147"/>
                    </a:lnTo>
                    <a:lnTo>
                      <a:pt x="6" y="153"/>
                    </a:lnTo>
                    <a:lnTo>
                      <a:pt x="12" y="157"/>
                    </a:lnTo>
                    <a:lnTo>
                      <a:pt x="19" y="159"/>
                    </a:lnTo>
                    <a:lnTo>
                      <a:pt x="189" y="159"/>
                    </a:lnTo>
                    <a:lnTo>
                      <a:pt x="196" y="157"/>
                    </a:lnTo>
                    <a:lnTo>
                      <a:pt x="202" y="153"/>
                    </a:lnTo>
                    <a:lnTo>
                      <a:pt x="206" y="147"/>
                    </a:lnTo>
                    <a:lnTo>
                      <a:pt x="208" y="140"/>
                    </a:lnTo>
                    <a:lnTo>
                      <a:pt x="208" y="19"/>
                    </a:lnTo>
                    <a:lnTo>
                      <a:pt x="206" y="12"/>
                    </a:lnTo>
                    <a:lnTo>
                      <a:pt x="202" y="6"/>
                    </a:lnTo>
                    <a:lnTo>
                      <a:pt x="196" y="2"/>
                    </a:lnTo>
                    <a:lnTo>
                      <a:pt x="189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CFD9DF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6467" name="Rectangle 140"/>
              <p:cNvSpPr>
                <a:spLocks noChangeArrowheads="1"/>
              </p:cNvSpPr>
              <p:nvPr/>
            </p:nvSpPr>
            <p:spPr bwMode="auto">
              <a:xfrm>
                <a:off x="609" y="1867"/>
                <a:ext cx="9" cy="3"/>
              </a:xfrm>
              <a:prstGeom prst="rect">
                <a:avLst/>
              </a:prstGeom>
              <a:solidFill>
                <a:srgbClr val="00800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</p:grpSp>
      </p:grpSp>
      <p:sp>
        <p:nvSpPr>
          <p:cNvPr id="16396" name="Text Box 141"/>
          <p:cNvSpPr txBox="1">
            <a:spLocks noChangeArrowheads="1"/>
          </p:cNvSpPr>
          <p:nvPr/>
        </p:nvSpPr>
        <p:spPr bwMode="auto">
          <a:xfrm>
            <a:off x="579321" y="3437910"/>
            <a:ext cx="1630363" cy="2444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1000" b="1" i="1" dirty="0">
                <a:solidFill>
                  <a:srgbClr val="003399"/>
                </a:solidFill>
                <a:latin typeface="+mj-lt"/>
              </a:rPr>
              <a:t>QAD Client</a:t>
            </a:r>
          </a:p>
        </p:txBody>
      </p:sp>
      <p:sp>
        <p:nvSpPr>
          <p:cNvPr id="16397" name="Rectangle 142"/>
          <p:cNvSpPr>
            <a:spLocks noChangeArrowheads="1"/>
          </p:cNvSpPr>
          <p:nvPr/>
        </p:nvSpPr>
        <p:spPr bwMode="auto">
          <a:xfrm>
            <a:off x="839671" y="4680923"/>
            <a:ext cx="293350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l" eaLnBrk="0" hangingPunct="0"/>
            <a:r>
              <a:rPr lang="en-US" sz="1100" b="1" dirty="0">
                <a:solidFill>
                  <a:srgbClr val="000000"/>
                </a:solidFill>
                <a:latin typeface="+mj-lt"/>
              </a:rPr>
              <a:t>HTTP</a:t>
            </a:r>
            <a:endParaRPr lang="en-US" sz="1100" b="1" dirty="0">
              <a:latin typeface="+mj-lt"/>
            </a:endParaRPr>
          </a:p>
        </p:txBody>
      </p:sp>
      <p:sp>
        <p:nvSpPr>
          <p:cNvPr id="16398" name="Rectangle 143"/>
          <p:cNvSpPr>
            <a:spLocks noChangeArrowheads="1"/>
          </p:cNvSpPr>
          <p:nvPr/>
        </p:nvSpPr>
        <p:spPr bwMode="auto">
          <a:xfrm>
            <a:off x="4054359" y="3850660"/>
            <a:ext cx="931862" cy="43973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1000" b="1" dirty="0">
                <a:latin typeface="+mj-lt"/>
              </a:rPr>
              <a:t>Executables </a:t>
            </a:r>
            <a:br>
              <a:rPr lang="en-US" sz="1000" b="1" dirty="0">
                <a:latin typeface="+mj-lt"/>
              </a:rPr>
            </a:br>
            <a:r>
              <a:rPr lang="en-US" sz="1000" b="1" dirty="0">
                <a:latin typeface="+mj-lt"/>
              </a:rPr>
              <a:t>Directory</a:t>
            </a:r>
          </a:p>
        </p:txBody>
      </p:sp>
      <p:sp>
        <p:nvSpPr>
          <p:cNvPr id="16399" name="Line 144"/>
          <p:cNvSpPr>
            <a:spLocks noChangeShapeType="1"/>
          </p:cNvSpPr>
          <p:nvPr/>
        </p:nvSpPr>
        <p:spPr bwMode="auto">
          <a:xfrm flipV="1">
            <a:off x="5206884" y="3968135"/>
            <a:ext cx="455612" cy="52863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 type="none" w="sm" len="sm"/>
          </a:ln>
        </p:spPr>
        <p:txBody>
          <a:bodyPr wrap="none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155793" name="Rectangle 145"/>
          <p:cNvSpPr>
            <a:spLocks noChangeArrowheads="1"/>
          </p:cNvSpPr>
          <p:nvPr/>
        </p:nvSpPr>
        <p:spPr bwMode="auto">
          <a:xfrm>
            <a:off x="4140084" y="4431685"/>
            <a:ext cx="933450" cy="447675"/>
          </a:xfrm>
          <a:prstGeom prst="rect">
            <a:avLst/>
          </a:prstGeom>
          <a:solidFill>
            <a:srgbClr val="CFD9DF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1100" b="1" dirty="0">
                <a:latin typeface="+mj-lt"/>
              </a:rPr>
              <a:t>WebSpeed</a:t>
            </a:r>
            <a:br>
              <a:rPr lang="en-US" sz="1100" b="1" dirty="0">
                <a:latin typeface="+mj-lt"/>
              </a:rPr>
            </a:br>
            <a:r>
              <a:rPr lang="en-US" sz="1100" b="1" dirty="0">
                <a:latin typeface="+mj-lt"/>
              </a:rPr>
              <a:t>Messenger</a:t>
            </a:r>
          </a:p>
        </p:txBody>
      </p:sp>
      <p:sp>
        <p:nvSpPr>
          <p:cNvPr id="16401" name="Line 146"/>
          <p:cNvSpPr>
            <a:spLocks noChangeShapeType="1"/>
          </p:cNvSpPr>
          <p:nvPr/>
        </p:nvSpPr>
        <p:spPr bwMode="auto">
          <a:xfrm>
            <a:off x="1295284" y="4776173"/>
            <a:ext cx="172402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 dirty="0">
              <a:latin typeface="+mj-lt"/>
            </a:endParaRPr>
          </a:p>
        </p:txBody>
      </p:sp>
      <p:sp>
        <p:nvSpPr>
          <p:cNvPr id="16402" name="Line 147"/>
          <p:cNvSpPr>
            <a:spLocks noChangeShapeType="1"/>
          </p:cNvSpPr>
          <p:nvPr/>
        </p:nvSpPr>
        <p:spPr bwMode="auto">
          <a:xfrm>
            <a:off x="6380046" y="3990360"/>
            <a:ext cx="341313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>
              <a:latin typeface="+mj-lt"/>
            </a:endParaRPr>
          </a:p>
        </p:txBody>
      </p:sp>
      <p:sp>
        <p:nvSpPr>
          <p:cNvPr id="16403" name="Line 148"/>
          <p:cNvSpPr>
            <a:spLocks noChangeShapeType="1"/>
          </p:cNvSpPr>
          <p:nvPr/>
        </p:nvSpPr>
        <p:spPr bwMode="auto">
          <a:xfrm>
            <a:off x="6580071" y="4876185"/>
            <a:ext cx="0" cy="48895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>
              <a:latin typeface="+mj-lt"/>
            </a:endParaRPr>
          </a:p>
        </p:txBody>
      </p:sp>
      <p:sp>
        <p:nvSpPr>
          <p:cNvPr id="16404" name="Rectangle 149"/>
          <p:cNvSpPr>
            <a:spLocks noChangeArrowheads="1"/>
          </p:cNvSpPr>
          <p:nvPr/>
        </p:nvSpPr>
        <p:spPr bwMode="auto">
          <a:xfrm>
            <a:off x="5639674" y="5429017"/>
            <a:ext cx="1287532" cy="246221"/>
          </a:xfrm>
          <a:prstGeom prst="rect">
            <a:avLst/>
          </a:prstGeom>
          <a:solidFill>
            <a:srgbClr val="CFD9DF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1000" b="1" dirty="0" smtClean="0">
                <a:latin typeface="+mj-lt"/>
              </a:rPr>
              <a:t>Application </a:t>
            </a:r>
            <a:r>
              <a:rPr lang="en-US" sz="1000" b="1" dirty="0">
                <a:latin typeface="+mj-lt"/>
              </a:rPr>
              <a:t>Code</a:t>
            </a:r>
          </a:p>
        </p:txBody>
      </p:sp>
      <p:sp>
        <p:nvSpPr>
          <p:cNvPr id="16405" name="Rectangle 150"/>
          <p:cNvSpPr>
            <a:spLocks noChangeArrowheads="1"/>
          </p:cNvSpPr>
          <p:nvPr/>
        </p:nvSpPr>
        <p:spPr bwMode="auto">
          <a:xfrm>
            <a:off x="5529144" y="3889475"/>
            <a:ext cx="952505" cy="246221"/>
          </a:xfrm>
          <a:prstGeom prst="rect">
            <a:avLst/>
          </a:prstGeom>
          <a:solidFill>
            <a:srgbClr val="E5E1DA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1000" b="1" dirty="0">
                <a:latin typeface="+mj-lt"/>
              </a:rPr>
              <a:t>NameServer</a:t>
            </a:r>
          </a:p>
        </p:txBody>
      </p:sp>
      <p:sp>
        <p:nvSpPr>
          <p:cNvPr id="16406" name="Rectangle 151"/>
          <p:cNvSpPr>
            <a:spLocks noChangeArrowheads="1"/>
          </p:cNvSpPr>
          <p:nvPr/>
        </p:nvSpPr>
        <p:spPr bwMode="auto">
          <a:xfrm>
            <a:off x="3449521" y="4833323"/>
            <a:ext cx="447675" cy="241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/>
            <a:r>
              <a:rPr lang="en-US" sz="1000" b="1" dirty="0">
                <a:latin typeface="+mj-lt"/>
              </a:rPr>
              <a:t>CGI</a:t>
            </a:r>
            <a:endParaRPr lang="en-US" sz="1000" b="1" i="1" dirty="0">
              <a:latin typeface="+mj-lt"/>
            </a:endParaRPr>
          </a:p>
        </p:txBody>
      </p:sp>
      <p:sp>
        <p:nvSpPr>
          <p:cNvPr id="155800" name="Freeform 152"/>
          <p:cNvSpPr>
            <a:spLocks/>
          </p:cNvSpPr>
          <p:nvPr/>
        </p:nvSpPr>
        <p:spPr bwMode="auto">
          <a:xfrm rot="10778120">
            <a:off x="3389196" y="4676160"/>
            <a:ext cx="622300" cy="106363"/>
          </a:xfrm>
          <a:custGeom>
            <a:avLst/>
            <a:gdLst>
              <a:gd name="T0" fmla="*/ 0 w 1082"/>
              <a:gd name="T1" fmla="*/ 2147483647 h 158"/>
              <a:gd name="T2" fmla="*/ 2147483647 w 1082"/>
              <a:gd name="T3" fmla="*/ 2147483647 h 158"/>
              <a:gd name="T4" fmla="*/ 2147483647 w 1082"/>
              <a:gd name="T5" fmla="*/ 0 h 158"/>
              <a:gd name="T6" fmla="*/ 2147483647 w 1082"/>
              <a:gd name="T7" fmla="*/ 2147483647 h 158"/>
              <a:gd name="T8" fmla="*/ 2147483647 w 1082"/>
              <a:gd name="T9" fmla="*/ 2147483647 h 158"/>
              <a:gd name="T10" fmla="*/ 2147483647 w 1082"/>
              <a:gd name="T11" fmla="*/ 2147483647 h 15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082"/>
              <a:gd name="T19" fmla="*/ 0 h 158"/>
              <a:gd name="T20" fmla="*/ 1082 w 1082"/>
              <a:gd name="T21" fmla="*/ 158 h 15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82" h="158">
                <a:moveTo>
                  <a:pt x="0" y="94"/>
                </a:moveTo>
                <a:lnTo>
                  <a:pt x="400" y="94"/>
                </a:lnTo>
                <a:lnTo>
                  <a:pt x="454" y="0"/>
                </a:lnTo>
                <a:lnTo>
                  <a:pt x="545" y="158"/>
                </a:lnTo>
                <a:lnTo>
                  <a:pt x="618" y="85"/>
                </a:lnTo>
                <a:lnTo>
                  <a:pt x="1082" y="85"/>
                </a:lnTo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IE" dirty="0">
              <a:latin typeface="+mj-lt"/>
            </a:endParaRPr>
          </a:p>
        </p:txBody>
      </p:sp>
      <p:sp>
        <p:nvSpPr>
          <p:cNvPr id="16408" name="AutoShape 153"/>
          <p:cNvSpPr>
            <a:spLocks noChangeArrowheads="1"/>
          </p:cNvSpPr>
          <p:nvPr/>
        </p:nvSpPr>
        <p:spPr bwMode="auto">
          <a:xfrm>
            <a:off x="2492259" y="4561860"/>
            <a:ext cx="992187" cy="430213"/>
          </a:xfrm>
          <a:prstGeom prst="roundRect">
            <a:avLst>
              <a:gd name="adj" fmla="val 16667"/>
            </a:avLst>
          </a:prstGeom>
          <a:solidFill>
            <a:srgbClr val="DFAE97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1100" b="1" dirty="0">
                <a:latin typeface="+mj-lt"/>
              </a:rPr>
              <a:t>Tomcat </a:t>
            </a:r>
            <a:br>
              <a:rPr lang="en-US" sz="1100" b="1" dirty="0">
                <a:latin typeface="+mj-lt"/>
              </a:rPr>
            </a:br>
            <a:r>
              <a:rPr lang="en-US" sz="1100" b="1" dirty="0">
                <a:latin typeface="+mj-lt"/>
              </a:rPr>
              <a:t>Server</a:t>
            </a:r>
            <a:endParaRPr lang="en-US" sz="1200" b="1" dirty="0">
              <a:latin typeface="+mj-lt"/>
            </a:endParaRPr>
          </a:p>
        </p:txBody>
      </p:sp>
      <p:sp>
        <p:nvSpPr>
          <p:cNvPr id="155802" name="AutoShape 154"/>
          <p:cNvSpPr>
            <a:spLocks noChangeArrowheads="1"/>
          </p:cNvSpPr>
          <p:nvPr/>
        </p:nvSpPr>
        <p:spPr bwMode="auto">
          <a:xfrm>
            <a:off x="5156084" y="4768235"/>
            <a:ext cx="566737" cy="444500"/>
          </a:xfrm>
          <a:prstGeom prst="star16">
            <a:avLst>
              <a:gd name="adj" fmla="val 37500"/>
            </a:avLst>
          </a:prstGeom>
          <a:solidFill>
            <a:schemeClr val="tx2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2000" b="1" dirty="0">
                <a:solidFill>
                  <a:schemeClr val="bg1"/>
                </a:solidFill>
                <a:latin typeface="+mj-lt"/>
              </a:rPr>
              <a:t>4</a:t>
            </a:r>
          </a:p>
        </p:txBody>
      </p:sp>
      <p:sp>
        <p:nvSpPr>
          <p:cNvPr id="155803" name="Line 155"/>
          <p:cNvSpPr>
            <a:spLocks noChangeShapeType="1"/>
          </p:cNvSpPr>
          <p:nvPr/>
        </p:nvSpPr>
        <p:spPr bwMode="auto">
          <a:xfrm>
            <a:off x="5167196" y="4695210"/>
            <a:ext cx="11239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155804" name="Rectangle 156"/>
          <p:cNvSpPr>
            <a:spLocks noChangeArrowheads="1"/>
          </p:cNvSpPr>
          <p:nvPr/>
        </p:nvSpPr>
        <p:spPr bwMode="auto">
          <a:xfrm>
            <a:off x="6427671" y="4360248"/>
            <a:ext cx="946150" cy="420687"/>
          </a:xfrm>
          <a:prstGeom prst="rect">
            <a:avLst/>
          </a:prstGeom>
          <a:solidFill>
            <a:schemeClr val="tx2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1100" b="1" dirty="0">
                <a:solidFill>
                  <a:schemeClr val="bg1"/>
                </a:solidFill>
                <a:latin typeface="+mj-lt"/>
              </a:rPr>
              <a:t>Agent</a:t>
            </a:r>
            <a:br>
              <a:rPr lang="en-US" sz="1100" b="1" dirty="0">
                <a:solidFill>
                  <a:schemeClr val="bg1"/>
                </a:solidFill>
                <a:latin typeface="+mj-lt"/>
              </a:rPr>
            </a:br>
            <a:r>
              <a:rPr lang="en-US" sz="1100" b="1" dirty="0">
                <a:solidFill>
                  <a:schemeClr val="bg1"/>
                </a:solidFill>
                <a:latin typeface="+mj-lt"/>
              </a:rPr>
              <a:t>Process</a:t>
            </a:r>
          </a:p>
        </p:txBody>
      </p:sp>
      <p:sp>
        <p:nvSpPr>
          <p:cNvPr id="155805" name="Rectangle 157"/>
          <p:cNvSpPr>
            <a:spLocks noChangeArrowheads="1"/>
          </p:cNvSpPr>
          <p:nvPr/>
        </p:nvSpPr>
        <p:spPr bwMode="auto">
          <a:xfrm>
            <a:off x="6340359" y="4452323"/>
            <a:ext cx="947737" cy="419100"/>
          </a:xfrm>
          <a:prstGeom prst="rect">
            <a:avLst/>
          </a:prstGeom>
          <a:solidFill>
            <a:schemeClr val="tx2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1100" b="1" dirty="0">
                <a:solidFill>
                  <a:schemeClr val="bg1"/>
                </a:solidFill>
                <a:latin typeface="+mj-lt"/>
              </a:rPr>
              <a:t>Agent</a:t>
            </a:r>
            <a:br>
              <a:rPr lang="en-US" sz="1100" b="1" dirty="0">
                <a:solidFill>
                  <a:schemeClr val="bg1"/>
                </a:solidFill>
                <a:latin typeface="+mj-lt"/>
              </a:rPr>
            </a:br>
            <a:r>
              <a:rPr lang="en-US" sz="1100" b="1" dirty="0">
                <a:solidFill>
                  <a:schemeClr val="bg1"/>
                </a:solidFill>
                <a:latin typeface="+mj-lt"/>
              </a:rPr>
              <a:t>Process</a:t>
            </a:r>
          </a:p>
        </p:txBody>
      </p:sp>
      <p:sp>
        <p:nvSpPr>
          <p:cNvPr id="155806" name="Rectangle 158"/>
          <p:cNvSpPr>
            <a:spLocks noChangeArrowheads="1"/>
          </p:cNvSpPr>
          <p:nvPr/>
        </p:nvSpPr>
        <p:spPr bwMode="auto">
          <a:xfrm>
            <a:off x="6183196" y="4544398"/>
            <a:ext cx="946150" cy="420687"/>
          </a:xfrm>
          <a:prstGeom prst="rect">
            <a:avLst/>
          </a:prstGeom>
          <a:solidFill>
            <a:schemeClr val="tx2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1100" b="1" dirty="0">
                <a:solidFill>
                  <a:schemeClr val="bg1"/>
                </a:solidFill>
                <a:latin typeface="+mj-lt"/>
              </a:rPr>
              <a:t>Agent</a:t>
            </a:r>
            <a:br>
              <a:rPr lang="en-US" sz="1100" b="1" dirty="0">
                <a:solidFill>
                  <a:schemeClr val="bg1"/>
                </a:solidFill>
                <a:latin typeface="+mj-lt"/>
              </a:rPr>
            </a:br>
            <a:r>
              <a:rPr lang="en-US" sz="1100" b="1" dirty="0">
                <a:solidFill>
                  <a:schemeClr val="bg1"/>
                </a:solidFill>
                <a:latin typeface="+mj-lt"/>
              </a:rPr>
              <a:t>Process</a:t>
            </a:r>
          </a:p>
        </p:txBody>
      </p:sp>
      <p:sp>
        <p:nvSpPr>
          <p:cNvPr id="16414" name="Line 159"/>
          <p:cNvSpPr>
            <a:spLocks noChangeShapeType="1"/>
          </p:cNvSpPr>
          <p:nvPr/>
        </p:nvSpPr>
        <p:spPr bwMode="auto">
          <a:xfrm flipH="1">
            <a:off x="7356359" y="4171335"/>
            <a:ext cx="188912" cy="19843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>
              <a:latin typeface="+mj-lt"/>
            </a:endParaRPr>
          </a:p>
        </p:txBody>
      </p:sp>
      <p:grpSp>
        <p:nvGrpSpPr>
          <p:cNvPr id="16415" name="Group 160"/>
          <p:cNvGrpSpPr>
            <a:grpSpLocks/>
          </p:cNvGrpSpPr>
          <p:nvPr/>
        </p:nvGrpSpPr>
        <p:grpSpPr bwMode="auto">
          <a:xfrm>
            <a:off x="7586546" y="5271473"/>
            <a:ext cx="990600" cy="673100"/>
            <a:chOff x="4624" y="2744"/>
            <a:chExt cx="624" cy="424"/>
          </a:xfrm>
        </p:grpSpPr>
        <p:sp>
          <p:nvSpPr>
            <p:cNvPr id="16418" name="AutoShape 161"/>
            <p:cNvSpPr>
              <a:spLocks noChangeArrowheads="1"/>
            </p:cNvSpPr>
            <p:nvPr/>
          </p:nvSpPr>
          <p:spPr bwMode="auto">
            <a:xfrm>
              <a:off x="4624" y="2744"/>
              <a:ext cx="608" cy="424"/>
            </a:xfrm>
            <a:prstGeom prst="flowChartMagneticDisk">
              <a:avLst/>
            </a:prstGeom>
            <a:gradFill rotWithShape="0">
              <a:gsLst>
                <a:gs pos="0">
                  <a:srgbClr val="5E6D76"/>
                </a:gs>
                <a:gs pos="50000">
                  <a:srgbClr val="CCECFF"/>
                </a:gs>
                <a:gs pos="100000">
                  <a:srgbClr val="5E6D76"/>
                </a:gs>
              </a:gsLst>
              <a:lin ang="0" scaled="1"/>
            </a:gra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IE" dirty="0">
                <a:latin typeface="+mj-lt"/>
              </a:endParaRPr>
            </a:p>
          </p:txBody>
        </p:sp>
        <p:sp>
          <p:nvSpPr>
            <p:cNvPr id="16419" name="Text Box 162"/>
            <p:cNvSpPr txBox="1">
              <a:spLocks noChangeArrowheads="1"/>
            </p:cNvSpPr>
            <p:nvPr/>
          </p:nvSpPr>
          <p:spPr bwMode="auto">
            <a:xfrm>
              <a:off x="4624" y="2872"/>
              <a:ext cx="624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Ctr="1">
              <a:spAutoFit/>
            </a:bodyPr>
            <a:lstStyle/>
            <a:p>
              <a:pPr eaLnBrk="0" hangingPunct="0">
                <a:lnSpc>
                  <a:spcPct val="90000"/>
                </a:lnSpc>
                <a:spcBef>
                  <a:spcPct val="50000"/>
                </a:spcBef>
                <a:buClr>
                  <a:schemeClr val="tx2"/>
                </a:buClr>
                <a:buSzPct val="80000"/>
              </a:pPr>
              <a:r>
                <a:rPr lang="en-US" sz="1200" b="1" dirty="0" smtClean="0">
                  <a:latin typeface="+mj-lt"/>
                </a:rPr>
                <a:t>Database</a:t>
              </a:r>
              <a:endParaRPr lang="en-US" sz="1200" b="1" dirty="0">
                <a:latin typeface="+mj-lt"/>
              </a:endParaRPr>
            </a:p>
          </p:txBody>
        </p:sp>
      </p:grpSp>
      <p:sp>
        <p:nvSpPr>
          <p:cNvPr id="16416" name="Line 163"/>
          <p:cNvSpPr>
            <a:spLocks noChangeShapeType="1"/>
          </p:cNvSpPr>
          <p:nvPr/>
        </p:nvSpPr>
        <p:spPr bwMode="auto">
          <a:xfrm flipV="1">
            <a:off x="6981709" y="5600085"/>
            <a:ext cx="609600" cy="1111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en-US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5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5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5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58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58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5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5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5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5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793" grpId="0" animBg="1" autoUpdateAnimBg="0"/>
      <p:bldP spid="155800" grpId="0" animBg="1"/>
      <p:bldP spid="155802" grpId="0" animBg="1" autoUpdateAnimBg="0"/>
      <p:bldP spid="155803" grpId="0" animBg="1"/>
      <p:bldP spid="155804" grpId="0" animBg="1" autoUpdateAnimBg="0"/>
      <p:bldP spid="155805" grpId="0" animBg="1" autoUpdateAnimBg="0"/>
      <p:bldP spid="155806" grpId="0" animBg="1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ontent Placeholder 8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WebSpeed Transaction </a:t>
            </a:r>
            <a:r>
              <a:rPr lang="en-US" dirty="0" smtClean="0"/>
              <a:t>Agent</a:t>
            </a:r>
            <a:endParaRPr lang="en-US" dirty="0" smtClean="0"/>
          </a:p>
          <a:p>
            <a:pPr lvl="1"/>
            <a:r>
              <a:rPr lang="en-US" sz="2200" dirty="0" smtClean="0"/>
              <a:t>A Progress client (_progres) with modifications to work with WebSpeed</a:t>
            </a:r>
          </a:p>
          <a:p>
            <a:pPr lvl="1"/>
            <a:r>
              <a:rPr lang="en-US" sz="2200" dirty="0" smtClean="0"/>
              <a:t>Agents accept requests from the messenger in the form of a URL, parse the URL for the name of the Web object to execute, and then run it</a:t>
            </a:r>
          </a:p>
          <a:p>
            <a:pPr lvl="1"/>
            <a:r>
              <a:rPr lang="en-US" sz="2200" dirty="0" smtClean="0"/>
              <a:t>Passes output back to the messenger</a:t>
            </a:r>
          </a:p>
          <a:p>
            <a:pPr lvl="1"/>
            <a:endParaRPr lang="en-US" dirty="0"/>
          </a:p>
        </p:txBody>
      </p:sp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WebSpeed Architecture</a:t>
            </a:r>
          </a:p>
        </p:txBody>
      </p:sp>
      <p:sp>
        <p:nvSpPr>
          <p:cNvPr id="17441" name="Footer Placeholder 82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dirty="0" smtClean="0"/>
              <a:t>ADM_COMP_170</a:t>
            </a:r>
          </a:p>
        </p:txBody>
      </p:sp>
      <p:grpSp>
        <p:nvGrpSpPr>
          <p:cNvPr id="85" name="Group 84"/>
          <p:cNvGrpSpPr/>
          <p:nvPr/>
        </p:nvGrpSpPr>
        <p:grpSpPr>
          <a:xfrm>
            <a:off x="491082" y="3623103"/>
            <a:ext cx="8001000" cy="2544763"/>
            <a:chOff x="491082" y="3623103"/>
            <a:chExt cx="8001000" cy="2544763"/>
          </a:xfrm>
        </p:grpSpPr>
        <p:sp>
          <p:nvSpPr>
            <p:cNvPr id="17412" name="Rectangle 4"/>
            <p:cNvSpPr>
              <a:spLocks noChangeArrowheads="1"/>
            </p:cNvSpPr>
            <p:nvPr/>
          </p:nvSpPr>
          <p:spPr bwMode="auto">
            <a:xfrm>
              <a:off x="2288132" y="3623103"/>
              <a:ext cx="5589588" cy="1843088"/>
            </a:xfrm>
            <a:prstGeom prst="rect">
              <a:avLst/>
            </a:prstGeom>
            <a:solidFill>
              <a:srgbClr val="99CCFF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IE" dirty="0">
                <a:latin typeface="+mj-lt"/>
              </a:endParaRPr>
            </a:p>
          </p:txBody>
        </p:sp>
        <p:sp>
          <p:nvSpPr>
            <p:cNvPr id="17413" name="Rectangle 5"/>
            <p:cNvSpPr>
              <a:spLocks noChangeArrowheads="1"/>
            </p:cNvSpPr>
            <p:nvPr/>
          </p:nvSpPr>
          <p:spPr bwMode="auto">
            <a:xfrm>
              <a:off x="3812132" y="4019978"/>
              <a:ext cx="1431925" cy="1336675"/>
            </a:xfrm>
            <a:prstGeom prst="rect">
              <a:avLst/>
            </a:prstGeom>
            <a:solidFill>
              <a:srgbClr val="E3DFDD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IE" dirty="0">
                <a:latin typeface="+mj-lt"/>
              </a:endParaRPr>
            </a:p>
          </p:txBody>
        </p:sp>
        <p:sp>
          <p:nvSpPr>
            <p:cNvPr id="17414" name="Rectangle 6"/>
            <p:cNvSpPr>
              <a:spLocks noChangeArrowheads="1"/>
            </p:cNvSpPr>
            <p:nvPr/>
          </p:nvSpPr>
          <p:spPr bwMode="auto">
            <a:xfrm>
              <a:off x="5369470" y="3746928"/>
              <a:ext cx="2333625" cy="1563688"/>
            </a:xfrm>
            <a:prstGeom prst="rect">
              <a:avLst/>
            </a:prstGeom>
            <a:solidFill>
              <a:srgbClr val="E7E6E8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en-US" sz="1100" dirty="0">
                <a:latin typeface="+mj-lt"/>
              </a:endParaRPr>
            </a:p>
          </p:txBody>
        </p:sp>
        <p:sp>
          <p:nvSpPr>
            <p:cNvPr id="17415" name="Text Box 7"/>
            <p:cNvSpPr txBox="1">
              <a:spLocks noChangeArrowheads="1"/>
            </p:cNvSpPr>
            <p:nvPr/>
          </p:nvSpPr>
          <p:spPr bwMode="auto">
            <a:xfrm>
              <a:off x="5220245" y="3708828"/>
              <a:ext cx="2579687" cy="26035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sz="1100" b="1" dirty="0">
                  <a:latin typeface="+mj-lt"/>
                </a:rPr>
                <a:t>WebSpeed Server Instance</a:t>
              </a:r>
            </a:p>
          </p:txBody>
        </p:sp>
        <p:sp>
          <p:nvSpPr>
            <p:cNvPr id="17416" name="Rectangle 8"/>
            <p:cNvSpPr>
              <a:spLocks noChangeArrowheads="1"/>
            </p:cNvSpPr>
            <p:nvPr/>
          </p:nvSpPr>
          <p:spPr bwMode="auto">
            <a:xfrm>
              <a:off x="6647022" y="3988198"/>
              <a:ext cx="867546" cy="400110"/>
            </a:xfrm>
            <a:prstGeom prst="rect">
              <a:avLst/>
            </a:prstGeom>
            <a:solidFill>
              <a:srgbClr val="D8DAC9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en-US" sz="1000" b="1" dirty="0">
                  <a:latin typeface="+mj-lt"/>
                </a:rPr>
                <a:t>WebSpeed</a:t>
              </a:r>
              <a:br>
                <a:rPr lang="en-US" sz="1000" b="1" dirty="0">
                  <a:latin typeface="+mj-lt"/>
                </a:rPr>
              </a:br>
              <a:r>
                <a:rPr lang="en-US" sz="1000" b="1" dirty="0">
                  <a:latin typeface="+mj-lt"/>
                </a:rPr>
                <a:t>Broker</a:t>
              </a:r>
            </a:p>
          </p:txBody>
        </p:sp>
        <p:sp>
          <p:nvSpPr>
            <p:cNvPr id="17417" name="Rectangle 9"/>
            <p:cNvSpPr>
              <a:spLocks noChangeArrowheads="1"/>
            </p:cNvSpPr>
            <p:nvPr/>
          </p:nvSpPr>
          <p:spPr bwMode="auto">
            <a:xfrm>
              <a:off x="2240507" y="3623103"/>
              <a:ext cx="2832100" cy="24365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90488" tIns="44450" rIns="90488" bIns="44450">
              <a:spAutoFit/>
            </a:bodyPr>
            <a:lstStyle/>
            <a:p>
              <a:pPr eaLnBrk="0" hangingPunct="0"/>
              <a:r>
                <a:rPr lang="en-US" sz="1000" b="1" i="1" dirty="0" smtClean="0">
                  <a:latin typeface="+mj-lt"/>
                </a:rPr>
                <a:t>Login</a:t>
              </a:r>
              <a:r>
                <a:rPr lang="en-US" sz="1000" b="1" i="1" dirty="0">
                  <a:latin typeface="+mj-lt"/>
                </a:rPr>
                <a:t>, Browse, and Look-Up Functions</a:t>
              </a:r>
            </a:p>
          </p:txBody>
        </p:sp>
        <p:sp>
          <p:nvSpPr>
            <p:cNvPr id="17418" name="Rectangle 10"/>
            <p:cNvSpPr>
              <a:spLocks noChangeArrowheads="1"/>
            </p:cNvSpPr>
            <p:nvPr/>
          </p:nvSpPr>
          <p:spPr bwMode="auto">
            <a:xfrm>
              <a:off x="491082" y="3623103"/>
              <a:ext cx="1709738" cy="2087563"/>
            </a:xfrm>
            <a:prstGeom prst="rect">
              <a:avLst/>
            </a:prstGeom>
            <a:solidFill>
              <a:srgbClr val="FAF6EB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l" eaLnBrk="0" hangingPunct="0"/>
              <a:endParaRPr lang="en-US" sz="2400" dirty="0">
                <a:latin typeface="+mj-lt"/>
              </a:endParaRPr>
            </a:p>
          </p:txBody>
        </p:sp>
        <p:grpSp>
          <p:nvGrpSpPr>
            <p:cNvPr id="17419" name="Group 11"/>
            <p:cNvGrpSpPr>
              <a:grpSpLocks/>
            </p:cNvGrpSpPr>
            <p:nvPr/>
          </p:nvGrpSpPr>
          <p:grpSpPr bwMode="auto">
            <a:xfrm>
              <a:off x="851445" y="4094591"/>
              <a:ext cx="947737" cy="766762"/>
              <a:chOff x="224" y="1652"/>
              <a:chExt cx="579" cy="439"/>
            </a:xfrm>
          </p:grpSpPr>
          <p:sp>
            <p:nvSpPr>
              <p:cNvPr id="17444" name="Freeform 12"/>
              <p:cNvSpPr>
                <a:spLocks/>
              </p:cNvSpPr>
              <p:nvPr/>
            </p:nvSpPr>
            <p:spPr bwMode="auto">
              <a:xfrm>
                <a:off x="533" y="1891"/>
                <a:ext cx="225" cy="83"/>
              </a:xfrm>
              <a:custGeom>
                <a:avLst/>
                <a:gdLst>
                  <a:gd name="T0" fmla="*/ 34 w 225"/>
                  <a:gd name="T1" fmla="*/ 0 h 83"/>
                  <a:gd name="T2" fmla="*/ 71 w 225"/>
                  <a:gd name="T3" fmla="*/ 1 h 83"/>
                  <a:gd name="T4" fmla="*/ 108 w 225"/>
                  <a:gd name="T5" fmla="*/ 2 h 83"/>
                  <a:gd name="T6" fmla="*/ 117 w 225"/>
                  <a:gd name="T7" fmla="*/ 3 h 83"/>
                  <a:gd name="T8" fmla="*/ 127 w 225"/>
                  <a:gd name="T9" fmla="*/ 5 h 83"/>
                  <a:gd name="T10" fmla="*/ 148 w 225"/>
                  <a:gd name="T11" fmla="*/ 10 h 83"/>
                  <a:gd name="T12" fmla="*/ 170 w 225"/>
                  <a:gd name="T13" fmla="*/ 16 h 83"/>
                  <a:gd name="T14" fmla="*/ 181 w 225"/>
                  <a:gd name="T15" fmla="*/ 18 h 83"/>
                  <a:gd name="T16" fmla="*/ 190 w 225"/>
                  <a:gd name="T17" fmla="*/ 20 h 83"/>
                  <a:gd name="T18" fmla="*/ 207 w 225"/>
                  <a:gd name="T19" fmla="*/ 27 h 83"/>
                  <a:gd name="T20" fmla="*/ 215 w 225"/>
                  <a:gd name="T21" fmla="*/ 30 h 83"/>
                  <a:gd name="T22" fmla="*/ 222 w 225"/>
                  <a:gd name="T23" fmla="*/ 35 h 83"/>
                  <a:gd name="T24" fmla="*/ 224 w 225"/>
                  <a:gd name="T25" fmla="*/ 41 h 83"/>
                  <a:gd name="T26" fmla="*/ 225 w 225"/>
                  <a:gd name="T27" fmla="*/ 46 h 83"/>
                  <a:gd name="T28" fmla="*/ 225 w 225"/>
                  <a:gd name="T29" fmla="*/ 51 h 83"/>
                  <a:gd name="T30" fmla="*/ 224 w 225"/>
                  <a:gd name="T31" fmla="*/ 56 h 83"/>
                  <a:gd name="T32" fmla="*/ 220 w 225"/>
                  <a:gd name="T33" fmla="*/ 64 h 83"/>
                  <a:gd name="T34" fmla="*/ 213 w 225"/>
                  <a:gd name="T35" fmla="*/ 70 h 83"/>
                  <a:gd name="T36" fmla="*/ 203 w 225"/>
                  <a:gd name="T37" fmla="*/ 75 h 83"/>
                  <a:gd name="T38" fmla="*/ 192 w 225"/>
                  <a:gd name="T39" fmla="*/ 79 h 83"/>
                  <a:gd name="T40" fmla="*/ 180 w 225"/>
                  <a:gd name="T41" fmla="*/ 81 h 83"/>
                  <a:gd name="T42" fmla="*/ 167 w 225"/>
                  <a:gd name="T43" fmla="*/ 83 h 83"/>
                  <a:gd name="T44" fmla="*/ 148 w 225"/>
                  <a:gd name="T45" fmla="*/ 83 h 83"/>
                  <a:gd name="T46" fmla="*/ 130 w 225"/>
                  <a:gd name="T47" fmla="*/ 83 h 83"/>
                  <a:gd name="T48" fmla="*/ 97 w 225"/>
                  <a:gd name="T49" fmla="*/ 83 h 83"/>
                  <a:gd name="T50" fmla="*/ 81 w 225"/>
                  <a:gd name="T51" fmla="*/ 82 h 83"/>
                  <a:gd name="T52" fmla="*/ 65 w 225"/>
                  <a:gd name="T53" fmla="*/ 80 h 83"/>
                  <a:gd name="T54" fmla="*/ 49 w 225"/>
                  <a:gd name="T55" fmla="*/ 78 h 83"/>
                  <a:gd name="T56" fmla="*/ 32 w 225"/>
                  <a:gd name="T57" fmla="*/ 74 h 83"/>
                  <a:gd name="T58" fmla="*/ 24 w 225"/>
                  <a:gd name="T59" fmla="*/ 71 h 83"/>
                  <a:gd name="T60" fmla="*/ 17 w 225"/>
                  <a:gd name="T61" fmla="*/ 65 h 83"/>
                  <a:gd name="T62" fmla="*/ 11 w 225"/>
                  <a:gd name="T63" fmla="*/ 59 h 83"/>
                  <a:gd name="T64" fmla="*/ 7 w 225"/>
                  <a:gd name="T65" fmla="*/ 53 h 83"/>
                  <a:gd name="T66" fmla="*/ 5 w 225"/>
                  <a:gd name="T67" fmla="*/ 48 h 83"/>
                  <a:gd name="T68" fmla="*/ 2 w 225"/>
                  <a:gd name="T69" fmla="*/ 43 h 83"/>
                  <a:gd name="T70" fmla="*/ 1 w 225"/>
                  <a:gd name="T71" fmla="*/ 39 h 83"/>
                  <a:gd name="T72" fmla="*/ 0 w 225"/>
                  <a:gd name="T73" fmla="*/ 38 h 83"/>
                  <a:gd name="T74" fmla="*/ 0 w 225"/>
                  <a:gd name="T75" fmla="*/ 37 h 83"/>
                  <a:gd name="T76" fmla="*/ 3 w 225"/>
                  <a:gd name="T77" fmla="*/ 31 h 83"/>
                  <a:gd name="T78" fmla="*/ 8 w 225"/>
                  <a:gd name="T79" fmla="*/ 25 h 83"/>
                  <a:gd name="T80" fmla="*/ 14 w 225"/>
                  <a:gd name="T81" fmla="*/ 20 h 83"/>
                  <a:gd name="T82" fmla="*/ 21 w 225"/>
                  <a:gd name="T83" fmla="*/ 17 h 83"/>
                  <a:gd name="T84" fmla="*/ 29 w 225"/>
                  <a:gd name="T85" fmla="*/ 9 h 83"/>
                  <a:gd name="T86" fmla="*/ 32 w 225"/>
                  <a:gd name="T87" fmla="*/ 5 h 83"/>
                  <a:gd name="T88" fmla="*/ 34 w 225"/>
                  <a:gd name="T89" fmla="*/ 0 h 83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225"/>
                  <a:gd name="T136" fmla="*/ 0 h 83"/>
                  <a:gd name="T137" fmla="*/ 225 w 225"/>
                  <a:gd name="T138" fmla="*/ 83 h 83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225" h="83">
                    <a:moveTo>
                      <a:pt x="34" y="0"/>
                    </a:moveTo>
                    <a:lnTo>
                      <a:pt x="71" y="1"/>
                    </a:lnTo>
                    <a:lnTo>
                      <a:pt x="108" y="2"/>
                    </a:lnTo>
                    <a:lnTo>
                      <a:pt x="117" y="3"/>
                    </a:lnTo>
                    <a:lnTo>
                      <a:pt x="127" y="5"/>
                    </a:lnTo>
                    <a:lnTo>
                      <a:pt x="148" y="10"/>
                    </a:lnTo>
                    <a:lnTo>
                      <a:pt x="170" y="16"/>
                    </a:lnTo>
                    <a:lnTo>
                      <a:pt x="181" y="18"/>
                    </a:lnTo>
                    <a:lnTo>
                      <a:pt x="190" y="20"/>
                    </a:lnTo>
                    <a:lnTo>
                      <a:pt x="207" y="27"/>
                    </a:lnTo>
                    <a:lnTo>
                      <a:pt x="215" y="30"/>
                    </a:lnTo>
                    <a:lnTo>
                      <a:pt x="222" y="35"/>
                    </a:lnTo>
                    <a:lnTo>
                      <a:pt x="224" y="41"/>
                    </a:lnTo>
                    <a:lnTo>
                      <a:pt x="225" y="46"/>
                    </a:lnTo>
                    <a:lnTo>
                      <a:pt x="225" y="51"/>
                    </a:lnTo>
                    <a:lnTo>
                      <a:pt x="224" y="56"/>
                    </a:lnTo>
                    <a:lnTo>
                      <a:pt x="220" y="64"/>
                    </a:lnTo>
                    <a:lnTo>
                      <a:pt x="213" y="70"/>
                    </a:lnTo>
                    <a:lnTo>
                      <a:pt x="203" y="75"/>
                    </a:lnTo>
                    <a:lnTo>
                      <a:pt x="192" y="79"/>
                    </a:lnTo>
                    <a:lnTo>
                      <a:pt x="180" y="81"/>
                    </a:lnTo>
                    <a:lnTo>
                      <a:pt x="167" y="83"/>
                    </a:lnTo>
                    <a:lnTo>
                      <a:pt x="148" y="83"/>
                    </a:lnTo>
                    <a:lnTo>
                      <a:pt x="130" y="83"/>
                    </a:lnTo>
                    <a:lnTo>
                      <a:pt x="97" y="83"/>
                    </a:lnTo>
                    <a:lnTo>
                      <a:pt x="81" y="82"/>
                    </a:lnTo>
                    <a:lnTo>
                      <a:pt x="65" y="80"/>
                    </a:lnTo>
                    <a:lnTo>
                      <a:pt x="49" y="78"/>
                    </a:lnTo>
                    <a:lnTo>
                      <a:pt x="32" y="74"/>
                    </a:lnTo>
                    <a:lnTo>
                      <a:pt x="24" y="71"/>
                    </a:lnTo>
                    <a:lnTo>
                      <a:pt x="17" y="65"/>
                    </a:lnTo>
                    <a:lnTo>
                      <a:pt x="11" y="59"/>
                    </a:lnTo>
                    <a:lnTo>
                      <a:pt x="7" y="53"/>
                    </a:lnTo>
                    <a:lnTo>
                      <a:pt x="5" y="48"/>
                    </a:lnTo>
                    <a:lnTo>
                      <a:pt x="2" y="43"/>
                    </a:lnTo>
                    <a:lnTo>
                      <a:pt x="1" y="39"/>
                    </a:lnTo>
                    <a:lnTo>
                      <a:pt x="0" y="38"/>
                    </a:lnTo>
                    <a:lnTo>
                      <a:pt x="0" y="37"/>
                    </a:lnTo>
                    <a:lnTo>
                      <a:pt x="3" y="31"/>
                    </a:lnTo>
                    <a:lnTo>
                      <a:pt x="8" y="25"/>
                    </a:lnTo>
                    <a:lnTo>
                      <a:pt x="14" y="20"/>
                    </a:lnTo>
                    <a:lnTo>
                      <a:pt x="21" y="17"/>
                    </a:lnTo>
                    <a:lnTo>
                      <a:pt x="29" y="9"/>
                    </a:lnTo>
                    <a:lnTo>
                      <a:pt x="32" y="5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7445" name="Freeform 13"/>
              <p:cNvSpPr>
                <a:spLocks/>
              </p:cNvSpPr>
              <p:nvPr/>
            </p:nvSpPr>
            <p:spPr bwMode="auto">
              <a:xfrm>
                <a:off x="526" y="1948"/>
                <a:ext cx="217" cy="46"/>
              </a:xfrm>
              <a:custGeom>
                <a:avLst/>
                <a:gdLst>
                  <a:gd name="T0" fmla="*/ 54 w 217"/>
                  <a:gd name="T1" fmla="*/ 0 h 46"/>
                  <a:gd name="T2" fmla="*/ 0 w 217"/>
                  <a:gd name="T3" fmla="*/ 46 h 46"/>
                  <a:gd name="T4" fmla="*/ 163 w 217"/>
                  <a:gd name="T5" fmla="*/ 46 h 46"/>
                  <a:gd name="T6" fmla="*/ 217 w 217"/>
                  <a:gd name="T7" fmla="*/ 0 h 46"/>
                  <a:gd name="T8" fmla="*/ 54 w 217"/>
                  <a:gd name="T9" fmla="*/ 0 h 4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7"/>
                  <a:gd name="T16" fmla="*/ 0 h 46"/>
                  <a:gd name="T17" fmla="*/ 217 w 217"/>
                  <a:gd name="T18" fmla="*/ 46 h 4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7" h="46">
                    <a:moveTo>
                      <a:pt x="54" y="0"/>
                    </a:moveTo>
                    <a:lnTo>
                      <a:pt x="0" y="46"/>
                    </a:lnTo>
                    <a:lnTo>
                      <a:pt x="163" y="46"/>
                    </a:lnTo>
                    <a:lnTo>
                      <a:pt x="217" y="0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7446" name="Freeform 14"/>
              <p:cNvSpPr>
                <a:spLocks/>
              </p:cNvSpPr>
              <p:nvPr/>
            </p:nvSpPr>
            <p:spPr bwMode="auto">
              <a:xfrm>
                <a:off x="698" y="2010"/>
                <a:ext cx="105" cy="72"/>
              </a:xfrm>
              <a:custGeom>
                <a:avLst/>
                <a:gdLst>
                  <a:gd name="T0" fmla="*/ 62 w 105"/>
                  <a:gd name="T1" fmla="*/ 72 h 72"/>
                  <a:gd name="T2" fmla="*/ 94 w 105"/>
                  <a:gd name="T3" fmla="*/ 72 h 72"/>
                  <a:gd name="T4" fmla="*/ 105 w 105"/>
                  <a:gd name="T5" fmla="*/ 0 h 72"/>
                  <a:gd name="T6" fmla="*/ 0 w 105"/>
                  <a:gd name="T7" fmla="*/ 2 h 72"/>
                  <a:gd name="T8" fmla="*/ 62 w 105"/>
                  <a:gd name="T9" fmla="*/ 72 h 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5"/>
                  <a:gd name="T16" fmla="*/ 0 h 72"/>
                  <a:gd name="T17" fmla="*/ 105 w 105"/>
                  <a:gd name="T18" fmla="*/ 72 h 7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5" h="72">
                    <a:moveTo>
                      <a:pt x="62" y="72"/>
                    </a:moveTo>
                    <a:lnTo>
                      <a:pt x="94" y="72"/>
                    </a:lnTo>
                    <a:lnTo>
                      <a:pt x="105" y="0"/>
                    </a:lnTo>
                    <a:lnTo>
                      <a:pt x="0" y="2"/>
                    </a:lnTo>
                    <a:lnTo>
                      <a:pt x="62" y="72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grpSp>
            <p:nvGrpSpPr>
              <p:cNvPr id="17447" name="Group 15"/>
              <p:cNvGrpSpPr>
                <a:grpSpLocks/>
              </p:cNvGrpSpPr>
              <p:nvPr/>
            </p:nvGrpSpPr>
            <p:grpSpPr bwMode="auto">
              <a:xfrm>
                <a:off x="224" y="1652"/>
                <a:ext cx="556" cy="439"/>
                <a:chOff x="224" y="1652"/>
                <a:chExt cx="556" cy="439"/>
              </a:xfrm>
            </p:grpSpPr>
            <p:sp>
              <p:nvSpPr>
                <p:cNvPr id="17448" name="Rectangle 16"/>
                <p:cNvSpPr>
                  <a:spLocks noChangeArrowheads="1"/>
                </p:cNvSpPr>
                <p:nvPr/>
              </p:nvSpPr>
              <p:spPr bwMode="auto">
                <a:xfrm>
                  <a:off x="333" y="1931"/>
                  <a:ext cx="351" cy="63"/>
                </a:xfrm>
                <a:prstGeom prst="rect">
                  <a:avLst/>
                </a:prstGeom>
                <a:solidFill>
                  <a:srgbClr val="B2B2B2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17449" name="Freeform 17"/>
                <p:cNvSpPr>
                  <a:spLocks/>
                </p:cNvSpPr>
                <p:nvPr/>
              </p:nvSpPr>
              <p:spPr bwMode="auto">
                <a:xfrm>
                  <a:off x="332" y="1899"/>
                  <a:ext cx="352" cy="34"/>
                </a:xfrm>
                <a:custGeom>
                  <a:avLst/>
                  <a:gdLst>
                    <a:gd name="T0" fmla="*/ 0 w 352"/>
                    <a:gd name="T1" fmla="*/ 34 h 34"/>
                    <a:gd name="T2" fmla="*/ 352 w 352"/>
                    <a:gd name="T3" fmla="*/ 34 h 34"/>
                    <a:gd name="T4" fmla="*/ 319 w 352"/>
                    <a:gd name="T5" fmla="*/ 0 h 34"/>
                    <a:gd name="T6" fmla="*/ 37 w 352"/>
                    <a:gd name="T7" fmla="*/ 0 h 34"/>
                    <a:gd name="T8" fmla="*/ 0 w 352"/>
                    <a:gd name="T9" fmla="*/ 34 h 3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52"/>
                    <a:gd name="T16" fmla="*/ 0 h 34"/>
                    <a:gd name="T17" fmla="*/ 352 w 352"/>
                    <a:gd name="T18" fmla="*/ 34 h 3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52" h="34">
                      <a:moveTo>
                        <a:pt x="0" y="34"/>
                      </a:moveTo>
                      <a:lnTo>
                        <a:pt x="352" y="34"/>
                      </a:lnTo>
                      <a:lnTo>
                        <a:pt x="319" y="0"/>
                      </a:lnTo>
                      <a:lnTo>
                        <a:pt x="37" y="0"/>
                      </a:lnTo>
                      <a:lnTo>
                        <a:pt x="0" y="34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17450" name="Rectangle 18"/>
                <p:cNvSpPr>
                  <a:spLocks noChangeArrowheads="1"/>
                </p:cNvSpPr>
                <p:nvPr/>
              </p:nvSpPr>
              <p:spPr bwMode="auto">
                <a:xfrm>
                  <a:off x="447" y="1951"/>
                  <a:ext cx="37" cy="22"/>
                </a:xfrm>
                <a:prstGeom prst="rect">
                  <a:avLst/>
                </a:prstGeom>
                <a:solidFill>
                  <a:srgbClr val="80808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17451" name="Rectangle 19"/>
                <p:cNvSpPr>
                  <a:spLocks noChangeArrowheads="1"/>
                </p:cNvSpPr>
                <p:nvPr/>
              </p:nvSpPr>
              <p:spPr bwMode="auto">
                <a:xfrm>
                  <a:off x="447" y="1959"/>
                  <a:ext cx="37" cy="13"/>
                </a:xfrm>
                <a:prstGeom prst="rect">
                  <a:avLst/>
                </a:prstGeom>
                <a:solidFill>
                  <a:srgbClr val="80808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17452" name="Rectangle 20"/>
                <p:cNvSpPr>
                  <a:spLocks noChangeArrowheads="1"/>
                </p:cNvSpPr>
                <p:nvPr/>
              </p:nvSpPr>
              <p:spPr bwMode="auto">
                <a:xfrm>
                  <a:off x="420" y="1959"/>
                  <a:ext cx="92" cy="8"/>
                </a:xfrm>
                <a:prstGeom prst="rect">
                  <a:avLst/>
                </a:prstGeom>
                <a:solidFill>
                  <a:srgbClr val="80808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17453" name="Rectangle 21"/>
                <p:cNvSpPr>
                  <a:spLocks noChangeArrowheads="1"/>
                </p:cNvSpPr>
                <p:nvPr/>
              </p:nvSpPr>
              <p:spPr bwMode="auto">
                <a:xfrm>
                  <a:off x="417" y="1951"/>
                  <a:ext cx="10" cy="4"/>
                </a:xfrm>
                <a:prstGeom prst="rect">
                  <a:avLst/>
                </a:prstGeom>
                <a:solidFill>
                  <a:srgbClr val="00800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17454" name="Rectangle 22"/>
                <p:cNvSpPr>
                  <a:spLocks noChangeArrowheads="1"/>
                </p:cNvSpPr>
                <p:nvPr/>
              </p:nvSpPr>
              <p:spPr bwMode="auto">
                <a:xfrm>
                  <a:off x="225" y="2074"/>
                  <a:ext cx="555" cy="17"/>
                </a:xfrm>
                <a:prstGeom prst="rect">
                  <a:avLst/>
                </a:prstGeom>
                <a:solidFill>
                  <a:srgbClr val="B2B2B2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17455" name="Freeform 23"/>
                <p:cNvSpPr>
                  <a:spLocks/>
                </p:cNvSpPr>
                <p:nvPr/>
              </p:nvSpPr>
              <p:spPr bwMode="auto">
                <a:xfrm>
                  <a:off x="224" y="2010"/>
                  <a:ext cx="555" cy="65"/>
                </a:xfrm>
                <a:custGeom>
                  <a:avLst/>
                  <a:gdLst>
                    <a:gd name="T0" fmla="*/ 0 w 555"/>
                    <a:gd name="T1" fmla="*/ 65 h 65"/>
                    <a:gd name="T2" fmla="*/ 555 w 555"/>
                    <a:gd name="T3" fmla="*/ 65 h 65"/>
                    <a:gd name="T4" fmla="*/ 523 w 555"/>
                    <a:gd name="T5" fmla="*/ 0 h 65"/>
                    <a:gd name="T6" fmla="*/ 40 w 555"/>
                    <a:gd name="T7" fmla="*/ 0 h 65"/>
                    <a:gd name="T8" fmla="*/ 0 w 555"/>
                    <a:gd name="T9" fmla="*/ 65 h 6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55"/>
                    <a:gd name="T16" fmla="*/ 0 h 65"/>
                    <a:gd name="T17" fmla="*/ 555 w 555"/>
                    <a:gd name="T18" fmla="*/ 65 h 6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55" h="65">
                      <a:moveTo>
                        <a:pt x="0" y="65"/>
                      </a:moveTo>
                      <a:lnTo>
                        <a:pt x="555" y="65"/>
                      </a:lnTo>
                      <a:lnTo>
                        <a:pt x="523" y="0"/>
                      </a:lnTo>
                      <a:lnTo>
                        <a:pt x="40" y="0"/>
                      </a:lnTo>
                      <a:lnTo>
                        <a:pt x="0" y="65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17456" name="Freeform 24"/>
                <p:cNvSpPr>
                  <a:spLocks/>
                </p:cNvSpPr>
                <p:nvPr/>
              </p:nvSpPr>
              <p:spPr bwMode="auto">
                <a:xfrm>
                  <a:off x="241" y="2017"/>
                  <a:ext cx="519" cy="50"/>
                </a:xfrm>
                <a:custGeom>
                  <a:avLst/>
                  <a:gdLst>
                    <a:gd name="T0" fmla="*/ 30 w 519"/>
                    <a:gd name="T1" fmla="*/ 0 h 50"/>
                    <a:gd name="T2" fmla="*/ 0 w 519"/>
                    <a:gd name="T3" fmla="*/ 50 h 50"/>
                    <a:gd name="T4" fmla="*/ 519 w 519"/>
                    <a:gd name="T5" fmla="*/ 50 h 50"/>
                    <a:gd name="T6" fmla="*/ 495 w 519"/>
                    <a:gd name="T7" fmla="*/ 0 h 5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519"/>
                    <a:gd name="T13" fmla="*/ 0 h 50"/>
                    <a:gd name="T14" fmla="*/ 519 w 519"/>
                    <a:gd name="T15" fmla="*/ 50 h 5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519" h="50">
                      <a:moveTo>
                        <a:pt x="30" y="0"/>
                      </a:moveTo>
                      <a:lnTo>
                        <a:pt x="0" y="50"/>
                      </a:lnTo>
                      <a:lnTo>
                        <a:pt x="519" y="50"/>
                      </a:lnTo>
                      <a:lnTo>
                        <a:pt x="495" y="0"/>
                      </a:lnTo>
                    </a:path>
                  </a:pathLst>
                </a:cu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17457" name="Freeform 25"/>
                <p:cNvSpPr>
                  <a:spLocks/>
                </p:cNvSpPr>
                <p:nvPr/>
              </p:nvSpPr>
              <p:spPr bwMode="auto">
                <a:xfrm>
                  <a:off x="286" y="2016"/>
                  <a:ext cx="17" cy="9"/>
                </a:xfrm>
                <a:custGeom>
                  <a:avLst/>
                  <a:gdLst>
                    <a:gd name="T0" fmla="*/ 5 w 17"/>
                    <a:gd name="T1" fmla="*/ 0 h 9"/>
                    <a:gd name="T2" fmla="*/ 17 w 17"/>
                    <a:gd name="T3" fmla="*/ 0 h 9"/>
                    <a:gd name="T4" fmla="*/ 13 w 17"/>
                    <a:gd name="T5" fmla="*/ 9 h 9"/>
                    <a:gd name="T6" fmla="*/ 0 w 17"/>
                    <a:gd name="T7" fmla="*/ 9 h 9"/>
                    <a:gd name="T8" fmla="*/ 5 w 17"/>
                    <a:gd name="T9" fmla="*/ 0 h 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7"/>
                    <a:gd name="T16" fmla="*/ 0 h 9"/>
                    <a:gd name="T17" fmla="*/ 17 w 17"/>
                    <a:gd name="T18" fmla="*/ 9 h 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7" h="9">
                      <a:moveTo>
                        <a:pt x="5" y="0"/>
                      </a:moveTo>
                      <a:lnTo>
                        <a:pt x="17" y="0"/>
                      </a:lnTo>
                      <a:lnTo>
                        <a:pt x="13" y="9"/>
                      </a:lnTo>
                      <a:lnTo>
                        <a:pt x="0" y="9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17458" name="Freeform 26"/>
                <p:cNvSpPr>
                  <a:spLocks/>
                </p:cNvSpPr>
                <p:nvPr/>
              </p:nvSpPr>
              <p:spPr bwMode="auto">
                <a:xfrm>
                  <a:off x="328" y="2016"/>
                  <a:ext cx="69" cy="8"/>
                </a:xfrm>
                <a:custGeom>
                  <a:avLst/>
                  <a:gdLst>
                    <a:gd name="T0" fmla="*/ 3 w 69"/>
                    <a:gd name="T1" fmla="*/ 0 h 8"/>
                    <a:gd name="T2" fmla="*/ 69 w 69"/>
                    <a:gd name="T3" fmla="*/ 0 h 8"/>
                    <a:gd name="T4" fmla="*/ 67 w 69"/>
                    <a:gd name="T5" fmla="*/ 8 h 8"/>
                    <a:gd name="T6" fmla="*/ 0 w 69"/>
                    <a:gd name="T7" fmla="*/ 8 h 8"/>
                    <a:gd name="T8" fmla="*/ 3 w 69"/>
                    <a:gd name="T9" fmla="*/ 0 h 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9"/>
                    <a:gd name="T16" fmla="*/ 0 h 8"/>
                    <a:gd name="T17" fmla="*/ 69 w 69"/>
                    <a:gd name="T18" fmla="*/ 8 h 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9" h="8">
                      <a:moveTo>
                        <a:pt x="3" y="0"/>
                      </a:moveTo>
                      <a:lnTo>
                        <a:pt x="69" y="0"/>
                      </a:lnTo>
                      <a:lnTo>
                        <a:pt x="67" y="8"/>
                      </a:lnTo>
                      <a:lnTo>
                        <a:pt x="0" y="8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17459" name="Freeform 27"/>
                <p:cNvSpPr>
                  <a:spLocks/>
                </p:cNvSpPr>
                <p:nvPr/>
              </p:nvSpPr>
              <p:spPr bwMode="auto">
                <a:xfrm>
                  <a:off x="417" y="2016"/>
                  <a:ext cx="65" cy="9"/>
                </a:xfrm>
                <a:custGeom>
                  <a:avLst/>
                  <a:gdLst>
                    <a:gd name="T0" fmla="*/ 2 w 65"/>
                    <a:gd name="T1" fmla="*/ 0 h 9"/>
                    <a:gd name="T2" fmla="*/ 65 w 65"/>
                    <a:gd name="T3" fmla="*/ 0 h 9"/>
                    <a:gd name="T4" fmla="*/ 65 w 65"/>
                    <a:gd name="T5" fmla="*/ 9 h 9"/>
                    <a:gd name="T6" fmla="*/ 0 w 65"/>
                    <a:gd name="T7" fmla="*/ 9 h 9"/>
                    <a:gd name="T8" fmla="*/ 2 w 65"/>
                    <a:gd name="T9" fmla="*/ 0 h 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5"/>
                    <a:gd name="T16" fmla="*/ 0 h 9"/>
                    <a:gd name="T17" fmla="*/ 65 w 65"/>
                    <a:gd name="T18" fmla="*/ 9 h 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5" h="9">
                      <a:moveTo>
                        <a:pt x="2" y="0"/>
                      </a:moveTo>
                      <a:lnTo>
                        <a:pt x="65" y="0"/>
                      </a:lnTo>
                      <a:lnTo>
                        <a:pt x="65" y="9"/>
                      </a:lnTo>
                      <a:lnTo>
                        <a:pt x="0" y="9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17460" name="Rectangle 28"/>
                <p:cNvSpPr>
                  <a:spLocks noChangeArrowheads="1"/>
                </p:cNvSpPr>
                <p:nvPr/>
              </p:nvSpPr>
              <p:spPr bwMode="auto">
                <a:xfrm>
                  <a:off x="495" y="2016"/>
                  <a:ext cx="67" cy="9"/>
                </a:xfrm>
                <a:prstGeom prst="rect">
                  <a:avLst/>
                </a:prstGeom>
                <a:solidFill>
                  <a:srgbClr val="80808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17461" name="Freeform 29"/>
                <p:cNvSpPr>
                  <a:spLocks/>
                </p:cNvSpPr>
                <p:nvPr/>
              </p:nvSpPr>
              <p:spPr bwMode="auto">
                <a:xfrm>
                  <a:off x="576" y="2016"/>
                  <a:ext cx="59" cy="10"/>
                </a:xfrm>
                <a:custGeom>
                  <a:avLst/>
                  <a:gdLst>
                    <a:gd name="T0" fmla="*/ 0 w 59"/>
                    <a:gd name="T1" fmla="*/ 0 h 10"/>
                    <a:gd name="T2" fmla="*/ 57 w 59"/>
                    <a:gd name="T3" fmla="*/ 0 h 10"/>
                    <a:gd name="T4" fmla="*/ 59 w 59"/>
                    <a:gd name="T5" fmla="*/ 10 h 10"/>
                    <a:gd name="T6" fmla="*/ 0 w 59"/>
                    <a:gd name="T7" fmla="*/ 10 h 10"/>
                    <a:gd name="T8" fmla="*/ 0 w 59"/>
                    <a:gd name="T9" fmla="*/ 0 h 1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9"/>
                    <a:gd name="T16" fmla="*/ 0 h 10"/>
                    <a:gd name="T17" fmla="*/ 59 w 59"/>
                    <a:gd name="T18" fmla="*/ 10 h 1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9" h="10">
                      <a:moveTo>
                        <a:pt x="0" y="0"/>
                      </a:moveTo>
                      <a:lnTo>
                        <a:pt x="57" y="0"/>
                      </a:lnTo>
                      <a:lnTo>
                        <a:pt x="59" y="10"/>
                      </a:lnTo>
                      <a:lnTo>
                        <a:pt x="0" y="1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17462" name="Freeform 30"/>
                <p:cNvSpPr>
                  <a:spLocks/>
                </p:cNvSpPr>
                <p:nvPr/>
              </p:nvSpPr>
              <p:spPr bwMode="auto">
                <a:xfrm>
                  <a:off x="650" y="2021"/>
                  <a:ext cx="72" cy="9"/>
                </a:xfrm>
                <a:custGeom>
                  <a:avLst/>
                  <a:gdLst>
                    <a:gd name="T0" fmla="*/ 0 w 72"/>
                    <a:gd name="T1" fmla="*/ 0 h 9"/>
                    <a:gd name="T2" fmla="*/ 66 w 72"/>
                    <a:gd name="T3" fmla="*/ 0 h 9"/>
                    <a:gd name="T4" fmla="*/ 72 w 72"/>
                    <a:gd name="T5" fmla="*/ 9 h 9"/>
                    <a:gd name="T6" fmla="*/ 3 w 72"/>
                    <a:gd name="T7" fmla="*/ 9 h 9"/>
                    <a:gd name="T8" fmla="*/ 0 w 72"/>
                    <a:gd name="T9" fmla="*/ 0 h 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2"/>
                    <a:gd name="T16" fmla="*/ 0 h 9"/>
                    <a:gd name="T17" fmla="*/ 72 w 72"/>
                    <a:gd name="T18" fmla="*/ 9 h 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2" h="9">
                      <a:moveTo>
                        <a:pt x="0" y="0"/>
                      </a:moveTo>
                      <a:lnTo>
                        <a:pt x="66" y="0"/>
                      </a:lnTo>
                      <a:lnTo>
                        <a:pt x="72" y="9"/>
                      </a:lnTo>
                      <a:lnTo>
                        <a:pt x="3" y="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17463" name="Line 31"/>
                <p:cNvSpPr>
                  <a:spLocks noChangeShapeType="1"/>
                </p:cNvSpPr>
                <p:nvPr/>
              </p:nvSpPr>
              <p:spPr bwMode="auto">
                <a:xfrm>
                  <a:off x="308" y="2034"/>
                  <a:ext cx="216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7464" name="Line 32"/>
                <p:cNvSpPr>
                  <a:spLocks noChangeShapeType="1"/>
                </p:cNvSpPr>
                <p:nvPr/>
              </p:nvSpPr>
              <p:spPr bwMode="auto">
                <a:xfrm>
                  <a:off x="317" y="2042"/>
                  <a:ext cx="218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7465" name="Line 33"/>
                <p:cNvSpPr>
                  <a:spLocks noChangeShapeType="1"/>
                </p:cNvSpPr>
                <p:nvPr/>
              </p:nvSpPr>
              <p:spPr bwMode="auto">
                <a:xfrm>
                  <a:off x="320" y="2049"/>
                  <a:ext cx="190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7466" name="Line 34"/>
                <p:cNvSpPr>
                  <a:spLocks noChangeShapeType="1"/>
                </p:cNvSpPr>
                <p:nvPr/>
              </p:nvSpPr>
              <p:spPr bwMode="auto">
                <a:xfrm>
                  <a:off x="324" y="2057"/>
                  <a:ext cx="25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7467" name="Line 35"/>
                <p:cNvSpPr>
                  <a:spLocks noChangeShapeType="1"/>
                </p:cNvSpPr>
                <p:nvPr/>
              </p:nvSpPr>
              <p:spPr bwMode="auto">
                <a:xfrm>
                  <a:off x="278" y="2037"/>
                  <a:ext cx="22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7468" name="Line 36"/>
                <p:cNvSpPr>
                  <a:spLocks noChangeShapeType="1"/>
                </p:cNvSpPr>
                <p:nvPr/>
              </p:nvSpPr>
              <p:spPr bwMode="auto">
                <a:xfrm>
                  <a:off x="274" y="2045"/>
                  <a:ext cx="21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7469" name="Line 37"/>
                <p:cNvSpPr>
                  <a:spLocks noChangeShapeType="1"/>
                </p:cNvSpPr>
                <p:nvPr/>
              </p:nvSpPr>
              <p:spPr bwMode="auto">
                <a:xfrm>
                  <a:off x="268" y="2052"/>
                  <a:ext cx="39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7470" name="Line 38"/>
                <p:cNvSpPr>
                  <a:spLocks noChangeShapeType="1"/>
                </p:cNvSpPr>
                <p:nvPr/>
              </p:nvSpPr>
              <p:spPr bwMode="auto">
                <a:xfrm>
                  <a:off x="357" y="2057"/>
                  <a:ext cx="129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7471" name="Line 39"/>
                <p:cNvSpPr>
                  <a:spLocks noChangeShapeType="1"/>
                </p:cNvSpPr>
                <p:nvPr/>
              </p:nvSpPr>
              <p:spPr bwMode="auto">
                <a:xfrm>
                  <a:off x="534" y="2032"/>
                  <a:ext cx="29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7472" name="Line 40"/>
                <p:cNvSpPr>
                  <a:spLocks noChangeShapeType="1"/>
                </p:cNvSpPr>
                <p:nvPr/>
              </p:nvSpPr>
              <p:spPr bwMode="auto">
                <a:xfrm>
                  <a:off x="541" y="2042"/>
                  <a:ext cx="24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7473" name="Line 41"/>
                <p:cNvSpPr>
                  <a:spLocks noChangeShapeType="1"/>
                </p:cNvSpPr>
                <p:nvPr/>
              </p:nvSpPr>
              <p:spPr bwMode="auto">
                <a:xfrm>
                  <a:off x="525" y="2049"/>
                  <a:ext cx="40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7474" name="Line 42"/>
                <p:cNvSpPr>
                  <a:spLocks noChangeShapeType="1"/>
                </p:cNvSpPr>
                <p:nvPr/>
              </p:nvSpPr>
              <p:spPr bwMode="auto">
                <a:xfrm>
                  <a:off x="492" y="2057"/>
                  <a:ext cx="20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7475" name="Line 43"/>
                <p:cNvSpPr>
                  <a:spLocks noChangeShapeType="1"/>
                </p:cNvSpPr>
                <p:nvPr/>
              </p:nvSpPr>
              <p:spPr bwMode="auto">
                <a:xfrm>
                  <a:off x="518" y="2057"/>
                  <a:ext cx="45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7476" name="Line 44"/>
                <p:cNvSpPr>
                  <a:spLocks noChangeShapeType="1"/>
                </p:cNvSpPr>
                <p:nvPr/>
              </p:nvSpPr>
              <p:spPr bwMode="auto">
                <a:xfrm>
                  <a:off x="576" y="2037"/>
                  <a:ext cx="60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7477" name="Line 45"/>
                <p:cNvSpPr>
                  <a:spLocks noChangeShapeType="1"/>
                </p:cNvSpPr>
                <p:nvPr/>
              </p:nvSpPr>
              <p:spPr bwMode="auto">
                <a:xfrm>
                  <a:off x="584" y="2047"/>
                  <a:ext cx="54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7478" name="Line 46"/>
                <p:cNvSpPr>
                  <a:spLocks noChangeShapeType="1"/>
                </p:cNvSpPr>
                <p:nvPr/>
              </p:nvSpPr>
              <p:spPr bwMode="auto">
                <a:xfrm>
                  <a:off x="585" y="2058"/>
                  <a:ext cx="55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7479" name="Line 47"/>
                <p:cNvSpPr>
                  <a:spLocks noChangeShapeType="1"/>
                </p:cNvSpPr>
                <p:nvPr/>
              </p:nvSpPr>
              <p:spPr bwMode="auto">
                <a:xfrm>
                  <a:off x="657" y="2037"/>
                  <a:ext cx="58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7480" name="Line 48"/>
                <p:cNvSpPr>
                  <a:spLocks noChangeShapeType="1"/>
                </p:cNvSpPr>
                <p:nvPr/>
              </p:nvSpPr>
              <p:spPr bwMode="auto">
                <a:xfrm>
                  <a:off x="651" y="2045"/>
                  <a:ext cx="48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7481" name="Line 49"/>
                <p:cNvSpPr>
                  <a:spLocks noChangeShapeType="1"/>
                </p:cNvSpPr>
                <p:nvPr/>
              </p:nvSpPr>
              <p:spPr bwMode="auto">
                <a:xfrm>
                  <a:off x="657" y="2052"/>
                  <a:ext cx="44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7482" name="Line 50"/>
                <p:cNvSpPr>
                  <a:spLocks noChangeShapeType="1"/>
                </p:cNvSpPr>
                <p:nvPr/>
              </p:nvSpPr>
              <p:spPr bwMode="auto">
                <a:xfrm>
                  <a:off x="655" y="2059"/>
                  <a:ext cx="54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7483" name="Line 51"/>
                <p:cNvSpPr>
                  <a:spLocks noChangeShapeType="1"/>
                </p:cNvSpPr>
                <p:nvPr/>
              </p:nvSpPr>
              <p:spPr bwMode="auto">
                <a:xfrm>
                  <a:off x="708" y="2046"/>
                  <a:ext cx="16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7484" name="Line 52"/>
                <p:cNvSpPr>
                  <a:spLocks noChangeShapeType="1"/>
                </p:cNvSpPr>
                <p:nvPr/>
              </p:nvSpPr>
              <p:spPr bwMode="auto">
                <a:xfrm>
                  <a:off x="713" y="2055"/>
                  <a:ext cx="15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7485" name="Freeform 53"/>
                <p:cNvSpPr>
                  <a:spLocks/>
                </p:cNvSpPr>
                <p:nvPr/>
              </p:nvSpPr>
              <p:spPr bwMode="auto">
                <a:xfrm>
                  <a:off x="388" y="1889"/>
                  <a:ext cx="240" cy="18"/>
                </a:xfrm>
                <a:custGeom>
                  <a:avLst/>
                  <a:gdLst>
                    <a:gd name="T0" fmla="*/ 0 w 240"/>
                    <a:gd name="T1" fmla="*/ 18 h 18"/>
                    <a:gd name="T2" fmla="*/ 240 w 240"/>
                    <a:gd name="T3" fmla="*/ 18 h 18"/>
                    <a:gd name="T4" fmla="*/ 226 w 240"/>
                    <a:gd name="T5" fmla="*/ 0 h 18"/>
                    <a:gd name="T6" fmla="*/ 14 w 240"/>
                    <a:gd name="T7" fmla="*/ 0 h 18"/>
                    <a:gd name="T8" fmla="*/ 0 w 240"/>
                    <a:gd name="T9" fmla="*/ 18 h 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40"/>
                    <a:gd name="T16" fmla="*/ 0 h 18"/>
                    <a:gd name="T17" fmla="*/ 240 w 240"/>
                    <a:gd name="T18" fmla="*/ 18 h 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40" h="18">
                      <a:moveTo>
                        <a:pt x="0" y="18"/>
                      </a:moveTo>
                      <a:lnTo>
                        <a:pt x="240" y="18"/>
                      </a:lnTo>
                      <a:lnTo>
                        <a:pt x="226" y="0"/>
                      </a:lnTo>
                      <a:lnTo>
                        <a:pt x="14" y="0"/>
                      </a:lnTo>
                      <a:lnTo>
                        <a:pt x="0" y="18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17486" name="Rectangle 54"/>
                <p:cNvSpPr>
                  <a:spLocks noChangeArrowheads="1"/>
                </p:cNvSpPr>
                <p:nvPr/>
              </p:nvSpPr>
              <p:spPr bwMode="auto">
                <a:xfrm>
                  <a:off x="388" y="1907"/>
                  <a:ext cx="241" cy="18"/>
                </a:xfrm>
                <a:prstGeom prst="rect">
                  <a:avLst/>
                </a:prstGeom>
                <a:solidFill>
                  <a:srgbClr val="B2B2B2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17487" name="Freeform 55"/>
                <p:cNvSpPr>
                  <a:spLocks/>
                </p:cNvSpPr>
                <p:nvPr/>
              </p:nvSpPr>
              <p:spPr bwMode="auto">
                <a:xfrm>
                  <a:off x="443" y="1873"/>
                  <a:ext cx="129" cy="34"/>
                </a:xfrm>
                <a:custGeom>
                  <a:avLst/>
                  <a:gdLst>
                    <a:gd name="T0" fmla="*/ 0 w 129"/>
                    <a:gd name="T1" fmla="*/ 19 h 34"/>
                    <a:gd name="T2" fmla="*/ 0 w 129"/>
                    <a:gd name="T3" fmla="*/ 0 h 34"/>
                    <a:gd name="T4" fmla="*/ 129 w 129"/>
                    <a:gd name="T5" fmla="*/ 0 h 34"/>
                    <a:gd name="T6" fmla="*/ 129 w 129"/>
                    <a:gd name="T7" fmla="*/ 20 h 34"/>
                    <a:gd name="T8" fmla="*/ 128 w 129"/>
                    <a:gd name="T9" fmla="*/ 21 h 34"/>
                    <a:gd name="T10" fmla="*/ 127 w 129"/>
                    <a:gd name="T11" fmla="*/ 23 h 34"/>
                    <a:gd name="T12" fmla="*/ 125 w 129"/>
                    <a:gd name="T13" fmla="*/ 25 h 34"/>
                    <a:gd name="T14" fmla="*/ 122 w 129"/>
                    <a:gd name="T15" fmla="*/ 26 h 34"/>
                    <a:gd name="T16" fmla="*/ 118 w 129"/>
                    <a:gd name="T17" fmla="*/ 27 h 34"/>
                    <a:gd name="T18" fmla="*/ 115 w 129"/>
                    <a:gd name="T19" fmla="*/ 29 h 34"/>
                    <a:gd name="T20" fmla="*/ 111 w 129"/>
                    <a:gd name="T21" fmla="*/ 29 h 34"/>
                    <a:gd name="T22" fmla="*/ 106 w 129"/>
                    <a:gd name="T23" fmla="*/ 30 h 34"/>
                    <a:gd name="T24" fmla="*/ 102 w 129"/>
                    <a:gd name="T25" fmla="*/ 31 h 34"/>
                    <a:gd name="T26" fmla="*/ 95 w 129"/>
                    <a:gd name="T27" fmla="*/ 32 h 34"/>
                    <a:gd name="T28" fmla="*/ 89 w 129"/>
                    <a:gd name="T29" fmla="*/ 33 h 34"/>
                    <a:gd name="T30" fmla="*/ 84 w 129"/>
                    <a:gd name="T31" fmla="*/ 34 h 34"/>
                    <a:gd name="T32" fmla="*/ 77 w 129"/>
                    <a:gd name="T33" fmla="*/ 34 h 34"/>
                    <a:gd name="T34" fmla="*/ 70 w 129"/>
                    <a:gd name="T35" fmla="*/ 34 h 34"/>
                    <a:gd name="T36" fmla="*/ 61 w 129"/>
                    <a:gd name="T37" fmla="*/ 34 h 34"/>
                    <a:gd name="T38" fmla="*/ 53 w 129"/>
                    <a:gd name="T39" fmla="*/ 34 h 34"/>
                    <a:gd name="T40" fmla="*/ 45 w 129"/>
                    <a:gd name="T41" fmla="*/ 34 h 34"/>
                    <a:gd name="T42" fmla="*/ 38 w 129"/>
                    <a:gd name="T43" fmla="*/ 33 h 34"/>
                    <a:gd name="T44" fmla="*/ 32 w 129"/>
                    <a:gd name="T45" fmla="*/ 32 h 34"/>
                    <a:gd name="T46" fmla="*/ 27 w 129"/>
                    <a:gd name="T47" fmla="*/ 31 h 34"/>
                    <a:gd name="T48" fmla="*/ 21 w 129"/>
                    <a:gd name="T49" fmla="*/ 30 h 34"/>
                    <a:gd name="T50" fmla="*/ 16 w 129"/>
                    <a:gd name="T51" fmla="*/ 29 h 34"/>
                    <a:gd name="T52" fmla="*/ 12 w 129"/>
                    <a:gd name="T53" fmla="*/ 28 h 34"/>
                    <a:gd name="T54" fmla="*/ 8 w 129"/>
                    <a:gd name="T55" fmla="*/ 26 h 34"/>
                    <a:gd name="T56" fmla="*/ 5 w 129"/>
                    <a:gd name="T57" fmla="*/ 25 h 34"/>
                    <a:gd name="T58" fmla="*/ 3 w 129"/>
                    <a:gd name="T59" fmla="*/ 24 h 34"/>
                    <a:gd name="T60" fmla="*/ 2 w 129"/>
                    <a:gd name="T61" fmla="*/ 22 h 34"/>
                    <a:gd name="T62" fmla="*/ 1 w 129"/>
                    <a:gd name="T63" fmla="*/ 21 h 34"/>
                    <a:gd name="T64" fmla="*/ 0 w 129"/>
                    <a:gd name="T65" fmla="*/ 19 h 34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129"/>
                    <a:gd name="T100" fmla="*/ 0 h 34"/>
                    <a:gd name="T101" fmla="*/ 129 w 129"/>
                    <a:gd name="T102" fmla="*/ 34 h 34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129" h="34">
                      <a:moveTo>
                        <a:pt x="0" y="19"/>
                      </a:moveTo>
                      <a:lnTo>
                        <a:pt x="0" y="0"/>
                      </a:lnTo>
                      <a:lnTo>
                        <a:pt x="129" y="0"/>
                      </a:lnTo>
                      <a:lnTo>
                        <a:pt x="129" y="20"/>
                      </a:lnTo>
                      <a:lnTo>
                        <a:pt x="128" y="21"/>
                      </a:lnTo>
                      <a:lnTo>
                        <a:pt x="127" y="23"/>
                      </a:lnTo>
                      <a:lnTo>
                        <a:pt x="125" y="25"/>
                      </a:lnTo>
                      <a:lnTo>
                        <a:pt x="122" y="26"/>
                      </a:lnTo>
                      <a:lnTo>
                        <a:pt x="118" y="27"/>
                      </a:lnTo>
                      <a:lnTo>
                        <a:pt x="115" y="29"/>
                      </a:lnTo>
                      <a:lnTo>
                        <a:pt x="111" y="29"/>
                      </a:lnTo>
                      <a:lnTo>
                        <a:pt x="106" y="30"/>
                      </a:lnTo>
                      <a:lnTo>
                        <a:pt x="102" y="31"/>
                      </a:lnTo>
                      <a:lnTo>
                        <a:pt x="95" y="32"/>
                      </a:lnTo>
                      <a:lnTo>
                        <a:pt x="89" y="33"/>
                      </a:lnTo>
                      <a:lnTo>
                        <a:pt x="84" y="34"/>
                      </a:lnTo>
                      <a:lnTo>
                        <a:pt x="77" y="34"/>
                      </a:lnTo>
                      <a:lnTo>
                        <a:pt x="70" y="34"/>
                      </a:lnTo>
                      <a:lnTo>
                        <a:pt x="61" y="34"/>
                      </a:lnTo>
                      <a:lnTo>
                        <a:pt x="53" y="34"/>
                      </a:lnTo>
                      <a:lnTo>
                        <a:pt x="45" y="34"/>
                      </a:lnTo>
                      <a:lnTo>
                        <a:pt x="38" y="33"/>
                      </a:lnTo>
                      <a:lnTo>
                        <a:pt x="32" y="32"/>
                      </a:lnTo>
                      <a:lnTo>
                        <a:pt x="27" y="31"/>
                      </a:lnTo>
                      <a:lnTo>
                        <a:pt x="21" y="30"/>
                      </a:lnTo>
                      <a:lnTo>
                        <a:pt x="16" y="29"/>
                      </a:lnTo>
                      <a:lnTo>
                        <a:pt x="12" y="28"/>
                      </a:lnTo>
                      <a:lnTo>
                        <a:pt x="8" y="26"/>
                      </a:lnTo>
                      <a:lnTo>
                        <a:pt x="5" y="25"/>
                      </a:lnTo>
                      <a:lnTo>
                        <a:pt x="3" y="24"/>
                      </a:lnTo>
                      <a:lnTo>
                        <a:pt x="2" y="22"/>
                      </a:lnTo>
                      <a:lnTo>
                        <a:pt x="1" y="21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17488" name="Freeform 56"/>
                <p:cNvSpPr>
                  <a:spLocks/>
                </p:cNvSpPr>
                <p:nvPr/>
              </p:nvSpPr>
              <p:spPr bwMode="auto">
                <a:xfrm>
                  <a:off x="359" y="1652"/>
                  <a:ext cx="298" cy="228"/>
                </a:xfrm>
                <a:custGeom>
                  <a:avLst/>
                  <a:gdLst>
                    <a:gd name="T0" fmla="*/ 28 w 298"/>
                    <a:gd name="T1" fmla="*/ 0 h 228"/>
                    <a:gd name="T2" fmla="*/ 23 w 298"/>
                    <a:gd name="T3" fmla="*/ 1 h 228"/>
                    <a:gd name="T4" fmla="*/ 17 w 298"/>
                    <a:gd name="T5" fmla="*/ 2 h 228"/>
                    <a:gd name="T6" fmla="*/ 8 w 298"/>
                    <a:gd name="T7" fmla="*/ 8 h 228"/>
                    <a:gd name="T8" fmla="*/ 2 w 298"/>
                    <a:gd name="T9" fmla="*/ 17 h 228"/>
                    <a:gd name="T10" fmla="*/ 1 w 298"/>
                    <a:gd name="T11" fmla="*/ 23 h 228"/>
                    <a:gd name="T12" fmla="*/ 0 w 298"/>
                    <a:gd name="T13" fmla="*/ 28 h 228"/>
                    <a:gd name="T14" fmla="*/ 0 w 298"/>
                    <a:gd name="T15" fmla="*/ 200 h 228"/>
                    <a:gd name="T16" fmla="*/ 1 w 298"/>
                    <a:gd name="T17" fmla="*/ 206 h 228"/>
                    <a:gd name="T18" fmla="*/ 2 w 298"/>
                    <a:gd name="T19" fmla="*/ 211 h 228"/>
                    <a:gd name="T20" fmla="*/ 8 w 298"/>
                    <a:gd name="T21" fmla="*/ 220 h 228"/>
                    <a:gd name="T22" fmla="*/ 17 w 298"/>
                    <a:gd name="T23" fmla="*/ 226 h 228"/>
                    <a:gd name="T24" fmla="*/ 23 w 298"/>
                    <a:gd name="T25" fmla="*/ 227 h 228"/>
                    <a:gd name="T26" fmla="*/ 28 w 298"/>
                    <a:gd name="T27" fmla="*/ 228 h 228"/>
                    <a:gd name="T28" fmla="*/ 270 w 298"/>
                    <a:gd name="T29" fmla="*/ 228 h 228"/>
                    <a:gd name="T30" fmla="*/ 276 w 298"/>
                    <a:gd name="T31" fmla="*/ 227 h 228"/>
                    <a:gd name="T32" fmla="*/ 281 w 298"/>
                    <a:gd name="T33" fmla="*/ 226 h 228"/>
                    <a:gd name="T34" fmla="*/ 290 w 298"/>
                    <a:gd name="T35" fmla="*/ 220 h 228"/>
                    <a:gd name="T36" fmla="*/ 296 w 298"/>
                    <a:gd name="T37" fmla="*/ 211 h 228"/>
                    <a:gd name="T38" fmla="*/ 297 w 298"/>
                    <a:gd name="T39" fmla="*/ 206 h 228"/>
                    <a:gd name="T40" fmla="*/ 298 w 298"/>
                    <a:gd name="T41" fmla="*/ 200 h 228"/>
                    <a:gd name="T42" fmla="*/ 298 w 298"/>
                    <a:gd name="T43" fmla="*/ 28 h 228"/>
                    <a:gd name="T44" fmla="*/ 297 w 298"/>
                    <a:gd name="T45" fmla="*/ 23 h 228"/>
                    <a:gd name="T46" fmla="*/ 296 w 298"/>
                    <a:gd name="T47" fmla="*/ 17 h 228"/>
                    <a:gd name="T48" fmla="*/ 290 w 298"/>
                    <a:gd name="T49" fmla="*/ 8 h 228"/>
                    <a:gd name="T50" fmla="*/ 281 w 298"/>
                    <a:gd name="T51" fmla="*/ 2 h 228"/>
                    <a:gd name="T52" fmla="*/ 276 w 298"/>
                    <a:gd name="T53" fmla="*/ 1 h 228"/>
                    <a:gd name="T54" fmla="*/ 270 w 298"/>
                    <a:gd name="T55" fmla="*/ 0 h 228"/>
                    <a:gd name="T56" fmla="*/ 28 w 298"/>
                    <a:gd name="T57" fmla="*/ 0 h 228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w 298"/>
                    <a:gd name="T88" fmla="*/ 0 h 228"/>
                    <a:gd name="T89" fmla="*/ 298 w 298"/>
                    <a:gd name="T90" fmla="*/ 228 h 228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T87" t="T88" r="T89" b="T90"/>
                  <a:pathLst>
                    <a:path w="298" h="228">
                      <a:moveTo>
                        <a:pt x="28" y="0"/>
                      </a:moveTo>
                      <a:lnTo>
                        <a:pt x="23" y="1"/>
                      </a:lnTo>
                      <a:lnTo>
                        <a:pt x="17" y="2"/>
                      </a:lnTo>
                      <a:lnTo>
                        <a:pt x="8" y="8"/>
                      </a:lnTo>
                      <a:lnTo>
                        <a:pt x="2" y="17"/>
                      </a:lnTo>
                      <a:lnTo>
                        <a:pt x="1" y="23"/>
                      </a:lnTo>
                      <a:lnTo>
                        <a:pt x="0" y="28"/>
                      </a:lnTo>
                      <a:lnTo>
                        <a:pt x="0" y="200"/>
                      </a:lnTo>
                      <a:lnTo>
                        <a:pt x="1" y="206"/>
                      </a:lnTo>
                      <a:lnTo>
                        <a:pt x="2" y="211"/>
                      </a:lnTo>
                      <a:lnTo>
                        <a:pt x="8" y="220"/>
                      </a:lnTo>
                      <a:lnTo>
                        <a:pt x="17" y="226"/>
                      </a:lnTo>
                      <a:lnTo>
                        <a:pt x="23" y="227"/>
                      </a:lnTo>
                      <a:lnTo>
                        <a:pt x="28" y="228"/>
                      </a:lnTo>
                      <a:lnTo>
                        <a:pt x="270" y="228"/>
                      </a:lnTo>
                      <a:lnTo>
                        <a:pt x="276" y="227"/>
                      </a:lnTo>
                      <a:lnTo>
                        <a:pt x="281" y="226"/>
                      </a:lnTo>
                      <a:lnTo>
                        <a:pt x="290" y="220"/>
                      </a:lnTo>
                      <a:lnTo>
                        <a:pt x="296" y="211"/>
                      </a:lnTo>
                      <a:lnTo>
                        <a:pt x="297" y="206"/>
                      </a:lnTo>
                      <a:lnTo>
                        <a:pt x="298" y="200"/>
                      </a:lnTo>
                      <a:lnTo>
                        <a:pt x="298" y="28"/>
                      </a:lnTo>
                      <a:lnTo>
                        <a:pt x="297" y="23"/>
                      </a:lnTo>
                      <a:lnTo>
                        <a:pt x="296" y="17"/>
                      </a:lnTo>
                      <a:lnTo>
                        <a:pt x="290" y="8"/>
                      </a:lnTo>
                      <a:lnTo>
                        <a:pt x="281" y="2"/>
                      </a:lnTo>
                      <a:lnTo>
                        <a:pt x="276" y="1"/>
                      </a:lnTo>
                      <a:lnTo>
                        <a:pt x="270" y="0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17489" name="Freeform 57"/>
                <p:cNvSpPr>
                  <a:spLocks/>
                </p:cNvSpPr>
                <p:nvPr/>
              </p:nvSpPr>
              <p:spPr bwMode="auto">
                <a:xfrm>
                  <a:off x="391" y="1677"/>
                  <a:ext cx="234" cy="178"/>
                </a:xfrm>
                <a:custGeom>
                  <a:avLst/>
                  <a:gdLst>
                    <a:gd name="T0" fmla="*/ 22 w 234"/>
                    <a:gd name="T1" fmla="*/ 0 h 178"/>
                    <a:gd name="T2" fmla="*/ 14 w 234"/>
                    <a:gd name="T3" fmla="*/ 2 h 178"/>
                    <a:gd name="T4" fmla="*/ 7 w 234"/>
                    <a:gd name="T5" fmla="*/ 7 h 178"/>
                    <a:gd name="T6" fmla="*/ 2 w 234"/>
                    <a:gd name="T7" fmla="*/ 14 h 178"/>
                    <a:gd name="T8" fmla="*/ 0 w 234"/>
                    <a:gd name="T9" fmla="*/ 22 h 178"/>
                    <a:gd name="T10" fmla="*/ 0 w 234"/>
                    <a:gd name="T11" fmla="*/ 156 h 178"/>
                    <a:gd name="T12" fmla="*/ 2 w 234"/>
                    <a:gd name="T13" fmla="*/ 165 h 178"/>
                    <a:gd name="T14" fmla="*/ 7 w 234"/>
                    <a:gd name="T15" fmla="*/ 172 h 178"/>
                    <a:gd name="T16" fmla="*/ 14 w 234"/>
                    <a:gd name="T17" fmla="*/ 176 h 178"/>
                    <a:gd name="T18" fmla="*/ 22 w 234"/>
                    <a:gd name="T19" fmla="*/ 178 h 178"/>
                    <a:gd name="T20" fmla="*/ 212 w 234"/>
                    <a:gd name="T21" fmla="*/ 178 h 178"/>
                    <a:gd name="T22" fmla="*/ 221 w 234"/>
                    <a:gd name="T23" fmla="*/ 176 h 178"/>
                    <a:gd name="T24" fmla="*/ 228 w 234"/>
                    <a:gd name="T25" fmla="*/ 172 h 178"/>
                    <a:gd name="T26" fmla="*/ 232 w 234"/>
                    <a:gd name="T27" fmla="*/ 165 h 178"/>
                    <a:gd name="T28" fmla="*/ 234 w 234"/>
                    <a:gd name="T29" fmla="*/ 156 h 178"/>
                    <a:gd name="T30" fmla="*/ 234 w 234"/>
                    <a:gd name="T31" fmla="*/ 22 h 178"/>
                    <a:gd name="T32" fmla="*/ 232 w 234"/>
                    <a:gd name="T33" fmla="*/ 14 h 178"/>
                    <a:gd name="T34" fmla="*/ 228 w 234"/>
                    <a:gd name="T35" fmla="*/ 7 h 178"/>
                    <a:gd name="T36" fmla="*/ 221 w 234"/>
                    <a:gd name="T37" fmla="*/ 2 h 178"/>
                    <a:gd name="T38" fmla="*/ 212 w 234"/>
                    <a:gd name="T39" fmla="*/ 0 h 178"/>
                    <a:gd name="T40" fmla="*/ 22 w 234"/>
                    <a:gd name="T41" fmla="*/ 0 h 178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234"/>
                    <a:gd name="T64" fmla="*/ 0 h 178"/>
                    <a:gd name="T65" fmla="*/ 234 w 234"/>
                    <a:gd name="T66" fmla="*/ 178 h 178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234" h="178">
                      <a:moveTo>
                        <a:pt x="22" y="0"/>
                      </a:moveTo>
                      <a:lnTo>
                        <a:pt x="14" y="2"/>
                      </a:lnTo>
                      <a:lnTo>
                        <a:pt x="7" y="7"/>
                      </a:lnTo>
                      <a:lnTo>
                        <a:pt x="2" y="14"/>
                      </a:lnTo>
                      <a:lnTo>
                        <a:pt x="0" y="22"/>
                      </a:lnTo>
                      <a:lnTo>
                        <a:pt x="0" y="156"/>
                      </a:lnTo>
                      <a:lnTo>
                        <a:pt x="2" y="165"/>
                      </a:lnTo>
                      <a:lnTo>
                        <a:pt x="7" y="172"/>
                      </a:lnTo>
                      <a:lnTo>
                        <a:pt x="14" y="176"/>
                      </a:lnTo>
                      <a:lnTo>
                        <a:pt x="22" y="178"/>
                      </a:lnTo>
                      <a:lnTo>
                        <a:pt x="212" y="178"/>
                      </a:lnTo>
                      <a:lnTo>
                        <a:pt x="221" y="176"/>
                      </a:lnTo>
                      <a:lnTo>
                        <a:pt x="228" y="172"/>
                      </a:lnTo>
                      <a:lnTo>
                        <a:pt x="232" y="165"/>
                      </a:lnTo>
                      <a:lnTo>
                        <a:pt x="234" y="156"/>
                      </a:lnTo>
                      <a:lnTo>
                        <a:pt x="234" y="22"/>
                      </a:lnTo>
                      <a:lnTo>
                        <a:pt x="232" y="14"/>
                      </a:lnTo>
                      <a:lnTo>
                        <a:pt x="228" y="7"/>
                      </a:lnTo>
                      <a:lnTo>
                        <a:pt x="221" y="2"/>
                      </a:lnTo>
                      <a:lnTo>
                        <a:pt x="212" y="0"/>
                      </a:lnTo>
                      <a:lnTo>
                        <a:pt x="22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17490" name="Freeform 58"/>
                <p:cNvSpPr>
                  <a:spLocks/>
                </p:cNvSpPr>
                <p:nvPr/>
              </p:nvSpPr>
              <p:spPr bwMode="auto">
                <a:xfrm>
                  <a:off x="404" y="1687"/>
                  <a:ext cx="208" cy="159"/>
                </a:xfrm>
                <a:custGeom>
                  <a:avLst/>
                  <a:gdLst>
                    <a:gd name="T0" fmla="*/ 19 w 208"/>
                    <a:gd name="T1" fmla="*/ 0 h 159"/>
                    <a:gd name="T2" fmla="*/ 12 w 208"/>
                    <a:gd name="T3" fmla="*/ 2 h 159"/>
                    <a:gd name="T4" fmla="*/ 6 w 208"/>
                    <a:gd name="T5" fmla="*/ 6 h 159"/>
                    <a:gd name="T6" fmla="*/ 2 w 208"/>
                    <a:gd name="T7" fmla="*/ 12 h 159"/>
                    <a:gd name="T8" fmla="*/ 0 w 208"/>
                    <a:gd name="T9" fmla="*/ 19 h 159"/>
                    <a:gd name="T10" fmla="*/ 0 w 208"/>
                    <a:gd name="T11" fmla="*/ 140 h 159"/>
                    <a:gd name="T12" fmla="*/ 2 w 208"/>
                    <a:gd name="T13" fmla="*/ 147 h 159"/>
                    <a:gd name="T14" fmla="*/ 6 w 208"/>
                    <a:gd name="T15" fmla="*/ 153 h 159"/>
                    <a:gd name="T16" fmla="*/ 12 w 208"/>
                    <a:gd name="T17" fmla="*/ 157 h 159"/>
                    <a:gd name="T18" fmla="*/ 19 w 208"/>
                    <a:gd name="T19" fmla="*/ 159 h 159"/>
                    <a:gd name="T20" fmla="*/ 189 w 208"/>
                    <a:gd name="T21" fmla="*/ 159 h 159"/>
                    <a:gd name="T22" fmla="*/ 196 w 208"/>
                    <a:gd name="T23" fmla="*/ 157 h 159"/>
                    <a:gd name="T24" fmla="*/ 202 w 208"/>
                    <a:gd name="T25" fmla="*/ 153 h 159"/>
                    <a:gd name="T26" fmla="*/ 206 w 208"/>
                    <a:gd name="T27" fmla="*/ 147 h 159"/>
                    <a:gd name="T28" fmla="*/ 208 w 208"/>
                    <a:gd name="T29" fmla="*/ 140 h 159"/>
                    <a:gd name="T30" fmla="*/ 208 w 208"/>
                    <a:gd name="T31" fmla="*/ 19 h 159"/>
                    <a:gd name="T32" fmla="*/ 206 w 208"/>
                    <a:gd name="T33" fmla="*/ 12 h 159"/>
                    <a:gd name="T34" fmla="*/ 202 w 208"/>
                    <a:gd name="T35" fmla="*/ 6 h 159"/>
                    <a:gd name="T36" fmla="*/ 196 w 208"/>
                    <a:gd name="T37" fmla="*/ 2 h 159"/>
                    <a:gd name="T38" fmla="*/ 189 w 208"/>
                    <a:gd name="T39" fmla="*/ 0 h 159"/>
                    <a:gd name="T40" fmla="*/ 19 w 208"/>
                    <a:gd name="T41" fmla="*/ 0 h 159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208"/>
                    <a:gd name="T64" fmla="*/ 0 h 159"/>
                    <a:gd name="T65" fmla="*/ 208 w 208"/>
                    <a:gd name="T66" fmla="*/ 159 h 159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208" h="159">
                      <a:moveTo>
                        <a:pt x="19" y="0"/>
                      </a:moveTo>
                      <a:lnTo>
                        <a:pt x="12" y="2"/>
                      </a:lnTo>
                      <a:lnTo>
                        <a:pt x="6" y="6"/>
                      </a:lnTo>
                      <a:lnTo>
                        <a:pt x="2" y="12"/>
                      </a:lnTo>
                      <a:lnTo>
                        <a:pt x="0" y="19"/>
                      </a:lnTo>
                      <a:lnTo>
                        <a:pt x="0" y="140"/>
                      </a:lnTo>
                      <a:lnTo>
                        <a:pt x="2" y="147"/>
                      </a:lnTo>
                      <a:lnTo>
                        <a:pt x="6" y="153"/>
                      </a:lnTo>
                      <a:lnTo>
                        <a:pt x="12" y="157"/>
                      </a:lnTo>
                      <a:lnTo>
                        <a:pt x="19" y="159"/>
                      </a:lnTo>
                      <a:lnTo>
                        <a:pt x="189" y="159"/>
                      </a:lnTo>
                      <a:lnTo>
                        <a:pt x="196" y="157"/>
                      </a:lnTo>
                      <a:lnTo>
                        <a:pt x="202" y="153"/>
                      </a:lnTo>
                      <a:lnTo>
                        <a:pt x="206" y="147"/>
                      </a:lnTo>
                      <a:lnTo>
                        <a:pt x="208" y="140"/>
                      </a:lnTo>
                      <a:lnTo>
                        <a:pt x="208" y="19"/>
                      </a:lnTo>
                      <a:lnTo>
                        <a:pt x="206" y="12"/>
                      </a:lnTo>
                      <a:lnTo>
                        <a:pt x="202" y="6"/>
                      </a:lnTo>
                      <a:lnTo>
                        <a:pt x="196" y="2"/>
                      </a:lnTo>
                      <a:lnTo>
                        <a:pt x="189" y="0"/>
                      </a:lnTo>
                      <a:lnTo>
                        <a:pt x="19" y="0"/>
                      </a:lnTo>
                      <a:close/>
                    </a:path>
                  </a:pathLst>
                </a:custGeom>
                <a:solidFill>
                  <a:srgbClr val="CFD9DF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17491" name="Rectangle 59"/>
                <p:cNvSpPr>
                  <a:spLocks noChangeArrowheads="1"/>
                </p:cNvSpPr>
                <p:nvPr/>
              </p:nvSpPr>
              <p:spPr bwMode="auto">
                <a:xfrm>
                  <a:off x="609" y="1867"/>
                  <a:ext cx="9" cy="3"/>
                </a:xfrm>
                <a:prstGeom prst="rect">
                  <a:avLst/>
                </a:prstGeom>
                <a:solidFill>
                  <a:srgbClr val="00800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</p:grpSp>
        </p:grpSp>
        <p:sp>
          <p:nvSpPr>
            <p:cNvPr id="17420" name="Text Box 60"/>
            <p:cNvSpPr txBox="1">
              <a:spLocks noChangeArrowheads="1"/>
            </p:cNvSpPr>
            <p:nvPr/>
          </p:nvSpPr>
          <p:spPr bwMode="auto">
            <a:xfrm>
              <a:off x="494257" y="3661203"/>
              <a:ext cx="1630363" cy="2444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sz="1000" b="1" i="1" dirty="0">
                  <a:solidFill>
                    <a:srgbClr val="003399"/>
                  </a:solidFill>
                  <a:latin typeface="+mj-lt"/>
                </a:rPr>
                <a:t>QAD Client</a:t>
              </a:r>
            </a:p>
          </p:txBody>
        </p:sp>
        <p:sp>
          <p:nvSpPr>
            <p:cNvPr id="17421" name="Rectangle 61"/>
            <p:cNvSpPr>
              <a:spLocks noChangeArrowheads="1"/>
            </p:cNvSpPr>
            <p:nvPr/>
          </p:nvSpPr>
          <p:spPr bwMode="auto">
            <a:xfrm>
              <a:off x="754607" y="4904216"/>
              <a:ext cx="293350" cy="169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lang="en-US" sz="1100" b="1" dirty="0">
                  <a:solidFill>
                    <a:srgbClr val="000000"/>
                  </a:solidFill>
                  <a:latin typeface="+mj-lt"/>
                </a:rPr>
                <a:t>HTTP</a:t>
              </a:r>
              <a:endParaRPr lang="en-US" sz="1100" b="1" dirty="0">
                <a:latin typeface="+mj-lt"/>
              </a:endParaRPr>
            </a:p>
          </p:txBody>
        </p:sp>
        <p:sp>
          <p:nvSpPr>
            <p:cNvPr id="17422" name="Rectangle 62"/>
            <p:cNvSpPr>
              <a:spLocks noChangeArrowheads="1"/>
            </p:cNvSpPr>
            <p:nvPr/>
          </p:nvSpPr>
          <p:spPr bwMode="auto">
            <a:xfrm>
              <a:off x="3969295" y="4073953"/>
              <a:ext cx="931862" cy="439738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000" b="1" dirty="0">
                  <a:latin typeface="+mj-lt"/>
                </a:rPr>
                <a:t>Executables </a:t>
              </a:r>
              <a:br>
                <a:rPr lang="en-US" sz="1000" b="1" dirty="0">
                  <a:latin typeface="+mj-lt"/>
                </a:rPr>
              </a:br>
              <a:r>
                <a:rPr lang="en-US" sz="1000" b="1" dirty="0">
                  <a:latin typeface="+mj-lt"/>
                </a:rPr>
                <a:t>Directory</a:t>
              </a:r>
            </a:p>
          </p:txBody>
        </p:sp>
        <p:sp>
          <p:nvSpPr>
            <p:cNvPr id="17423" name="Line 63"/>
            <p:cNvSpPr>
              <a:spLocks noChangeShapeType="1"/>
            </p:cNvSpPr>
            <p:nvPr/>
          </p:nvSpPr>
          <p:spPr bwMode="auto">
            <a:xfrm flipV="1">
              <a:off x="5121820" y="4191428"/>
              <a:ext cx="455612" cy="52863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triangle" w="med" len="med"/>
              <a:tailEnd type="none" w="sm" len="sm"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56736" name="Rectangle 64"/>
            <p:cNvSpPr>
              <a:spLocks noChangeArrowheads="1"/>
            </p:cNvSpPr>
            <p:nvPr/>
          </p:nvSpPr>
          <p:spPr bwMode="auto">
            <a:xfrm>
              <a:off x="4055020" y="4654978"/>
              <a:ext cx="933450" cy="447675"/>
            </a:xfrm>
            <a:prstGeom prst="rect">
              <a:avLst/>
            </a:prstGeom>
            <a:solidFill>
              <a:srgbClr val="CFD9DF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en-US" sz="1100" b="1" dirty="0">
                  <a:latin typeface="+mj-lt"/>
                </a:rPr>
                <a:t>WebSpeed</a:t>
              </a:r>
              <a:br>
                <a:rPr lang="en-US" sz="1100" b="1" dirty="0">
                  <a:latin typeface="+mj-lt"/>
                </a:rPr>
              </a:br>
              <a:r>
                <a:rPr lang="en-US" sz="1100" b="1" dirty="0">
                  <a:latin typeface="+mj-lt"/>
                </a:rPr>
                <a:t>Messenger</a:t>
              </a:r>
            </a:p>
          </p:txBody>
        </p:sp>
        <p:sp>
          <p:nvSpPr>
            <p:cNvPr id="17425" name="Line 65"/>
            <p:cNvSpPr>
              <a:spLocks noChangeShapeType="1"/>
            </p:cNvSpPr>
            <p:nvPr/>
          </p:nvSpPr>
          <p:spPr bwMode="auto">
            <a:xfrm>
              <a:off x="1210220" y="4999466"/>
              <a:ext cx="1724025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7426" name="Line 66"/>
            <p:cNvSpPr>
              <a:spLocks noChangeShapeType="1"/>
            </p:cNvSpPr>
            <p:nvPr/>
          </p:nvSpPr>
          <p:spPr bwMode="auto">
            <a:xfrm>
              <a:off x="6294982" y="4213653"/>
              <a:ext cx="341313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anchor="ctr">
              <a:spAutoFit/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7427" name="Line 67"/>
            <p:cNvSpPr>
              <a:spLocks noChangeShapeType="1"/>
            </p:cNvSpPr>
            <p:nvPr/>
          </p:nvSpPr>
          <p:spPr bwMode="auto">
            <a:xfrm>
              <a:off x="6495007" y="5099478"/>
              <a:ext cx="0" cy="48895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anchor="ctr">
              <a:spAutoFit/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7428" name="Rectangle 68"/>
            <p:cNvSpPr>
              <a:spLocks noChangeArrowheads="1"/>
            </p:cNvSpPr>
            <p:nvPr/>
          </p:nvSpPr>
          <p:spPr bwMode="auto">
            <a:xfrm>
              <a:off x="5565243" y="5673575"/>
              <a:ext cx="1287532" cy="246221"/>
            </a:xfrm>
            <a:prstGeom prst="rect">
              <a:avLst/>
            </a:prstGeom>
            <a:solidFill>
              <a:srgbClr val="CFD9DF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en-US" sz="1000" b="1" dirty="0" smtClean="0">
                  <a:latin typeface="+mj-lt"/>
                </a:rPr>
                <a:t>Application </a:t>
              </a:r>
              <a:r>
                <a:rPr lang="en-US" sz="1000" b="1" dirty="0">
                  <a:latin typeface="+mj-lt"/>
                </a:rPr>
                <a:t>Code</a:t>
              </a:r>
            </a:p>
          </p:txBody>
        </p:sp>
        <p:sp>
          <p:nvSpPr>
            <p:cNvPr id="17429" name="Rectangle 69"/>
            <p:cNvSpPr>
              <a:spLocks noChangeArrowheads="1"/>
            </p:cNvSpPr>
            <p:nvPr/>
          </p:nvSpPr>
          <p:spPr bwMode="auto">
            <a:xfrm>
              <a:off x="5444080" y="4112768"/>
              <a:ext cx="952505" cy="246221"/>
            </a:xfrm>
            <a:prstGeom prst="rect">
              <a:avLst/>
            </a:prstGeom>
            <a:solidFill>
              <a:srgbClr val="E5E1DA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en-US" sz="1000" b="1" dirty="0">
                  <a:latin typeface="+mj-lt"/>
                </a:rPr>
                <a:t>NameServer</a:t>
              </a:r>
            </a:p>
          </p:txBody>
        </p:sp>
        <p:sp>
          <p:nvSpPr>
            <p:cNvPr id="17430" name="Rectangle 70"/>
            <p:cNvSpPr>
              <a:spLocks noChangeArrowheads="1"/>
            </p:cNvSpPr>
            <p:nvPr/>
          </p:nvSpPr>
          <p:spPr bwMode="auto">
            <a:xfrm>
              <a:off x="3364457" y="5056616"/>
              <a:ext cx="447675" cy="2413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90488" tIns="44450" rIns="90488" bIns="44450">
              <a:spAutoFit/>
            </a:bodyPr>
            <a:lstStyle/>
            <a:p>
              <a:pPr eaLnBrk="0" hangingPunct="0"/>
              <a:r>
                <a:rPr lang="en-US" sz="1000" b="1" dirty="0">
                  <a:latin typeface="+mj-lt"/>
                </a:rPr>
                <a:t>CGI</a:t>
              </a:r>
              <a:endParaRPr lang="en-US" sz="1000" b="1" i="1" dirty="0">
                <a:latin typeface="+mj-lt"/>
              </a:endParaRPr>
            </a:p>
          </p:txBody>
        </p:sp>
        <p:sp>
          <p:nvSpPr>
            <p:cNvPr id="156743" name="Freeform 71"/>
            <p:cNvSpPr>
              <a:spLocks/>
            </p:cNvSpPr>
            <p:nvPr/>
          </p:nvSpPr>
          <p:spPr bwMode="auto">
            <a:xfrm rot="10778120">
              <a:off x="3304132" y="4899453"/>
              <a:ext cx="622300" cy="106363"/>
            </a:xfrm>
            <a:custGeom>
              <a:avLst/>
              <a:gdLst>
                <a:gd name="T0" fmla="*/ 0 w 1082"/>
                <a:gd name="T1" fmla="*/ 2147483647 h 158"/>
                <a:gd name="T2" fmla="*/ 2147483647 w 1082"/>
                <a:gd name="T3" fmla="*/ 2147483647 h 158"/>
                <a:gd name="T4" fmla="*/ 2147483647 w 1082"/>
                <a:gd name="T5" fmla="*/ 0 h 158"/>
                <a:gd name="T6" fmla="*/ 2147483647 w 1082"/>
                <a:gd name="T7" fmla="*/ 2147483647 h 158"/>
                <a:gd name="T8" fmla="*/ 2147483647 w 1082"/>
                <a:gd name="T9" fmla="*/ 2147483647 h 158"/>
                <a:gd name="T10" fmla="*/ 2147483647 w 1082"/>
                <a:gd name="T11" fmla="*/ 2147483647 h 15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82"/>
                <a:gd name="T19" fmla="*/ 0 h 158"/>
                <a:gd name="T20" fmla="*/ 1082 w 1082"/>
                <a:gd name="T21" fmla="*/ 158 h 15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82" h="158">
                  <a:moveTo>
                    <a:pt x="0" y="94"/>
                  </a:moveTo>
                  <a:lnTo>
                    <a:pt x="400" y="94"/>
                  </a:lnTo>
                  <a:lnTo>
                    <a:pt x="454" y="0"/>
                  </a:lnTo>
                  <a:lnTo>
                    <a:pt x="545" y="158"/>
                  </a:lnTo>
                  <a:lnTo>
                    <a:pt x="618" y="85"/>
                  </a:lnTo>
                  <a:lnTo>
                    <a:pt x="1082" y="85"/>
                  </a:lnTo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IE" dirty="0">
                <a:latin typeface="+mj-lt"/>
              </a:endParaRPr>
            </a:p>
          </p:txBody>
        </p:sp>
        <p:sp>
          <p:nvSpPr>
            <p:cNvPr id="17432" name="AutoShape 72"/>
            <p:cNvSpPr>
              <a:spLocks noChangeArrowheads="1"/>
            </p:cNvSpPr>
            <p:nvPr/>
          </p:nvSpPr>
          <p:spPr bwMode="auto">
            <a:xfrm>
              <a:off x="2407195" y="4785153"/>
              <a:ext cx="992187" cy="430213"/>
            </a:xfrm>
            <a:prstGeom prst="roundRect">
              <a:avLst>
                <a:gd name="adj" fmla="val 16667"/>
              </a:avLst>
            </a:prstGeom>
            <a:solidFill>
              <a:srgbClr val="DFAE97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100" b="1" dirty="0">
                  <a:latin typeface="+mj-lt"/>
                </a:rPr>
                <a:t>Tomcat </a:t>
              </a:r>
              <a:br>
                <a:rPr lang="en-US" sz="1100" b="1" dirty="0">
                  <a:latin typeface="+mj-lt"/>
                </a:rPr>
              </a:br>
              <a:r>
                <a:rPr lang="en-US" sz="1100" b="1" dirty="0">
                  <a:latin typeface="+mj-lt"/>
                </a:rPr>
                <a:t>Server</a:t>
              </a:r>
              <a:endParaRPr lang="en-US" sz="1200" b="1" dirty="0">
                <a:latin typeface="+mj-lt"/>
              </a:endParaRPr>
            </a:p>
          </p:txBody>
        </p:sp>
        <p:sp>
          <p:nvSpPr>
            <p:cNvPr id="156745" name="AutoShape 73"/>
            <p:cNvSpPr>
              <a:spLocks noChangeArrowheads="1"/>
            </p:cNvSpPr>
            <p:nvPr/>
          </p:nvSpPr>
          <p:spPr bwMode="auto">
            <a:xfrm>
              <a:off x="5071020" y="4991528"/>
              <a:ext cx="566737" cy="444500"/>
            </a:xfrm>
            <a:prstGeom prst="star16">
              <a:avLst>
                <a:gd name="adj" fmla="val 37500"/>
              </a:avLst>
            </a:prstGeom>
            <a:solidFill>
              <a:schemeClr val="tx2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2000" b="1" dirty="0">
                  <a:solidFill>
                    <a:schemeClr val="bg1"/>
                  </a:solidFill>
                  <a:latin typeface="+mj-lt"/>
                </a:rPr>
                <a:t>4</a:t>
              </a:r>
            </a:p>
          </p:txBody>
        </p:sp>
        <p:sp>
          <p:nvSpPr>
            <p:cNvPr id="156746" name="Line 74"/>
            <p:cNvSpPr>
              <a:spLocks noChangeShapeType="1"/>
            </p:cNvSpPr>
            <p:nvPr/>
          </p:nvSpPr>
          <p:spPr bwMode="auto">
            <a:xfrm>
              <a:off x="5082132" y="4918503"/>
              <a:ext cx="112395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56747" name="Rectangle 75"/>
            <p:cNvSpPr>
              <a:spLocks noChangeArrowheads="1"/>
            </p:cNvSpPr>
            <p:nvPr/>
          </p:nvSpPr>
          <p:spPr bwMode="auto">
            <a:xfrm>
              <a:off x="6342607" y="4583541"/>
              <a:ext cx="946150" cy="420687"/>
            </a:xfrm>
            <a:prstGeom prst="rect">
              <a:avLst/>
            </a:prstGeom>
            <a:solidFill>
              <a:schemeClr val="tx2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100" b="1" dirty="0">
                  <a:solidFill>
                    <a:schemeClr val="bg1"/>
                  </a:solidFill>
                  <a:latin typeface="+mj-lt"/>
                </a:rPr>
                <a:t>Agent</a:t>
              </a:r>
              <a:br>
                <a:rPr lang="en-US" sz="1100" b="1" dirty="0">
                  <a:solidFill>
                    <a:schemeClr val="bg1"/>
                  </a:solidFill>
                  <a:latin typeface="+mj-lt"/>
                </a:rPr>
              </a:br>
              <a:r>
                <a:rPr lang="en-US" sz="1100" b="1" dirty="0">
                  <a:solidFill>
                    <a:schemeClr val="bg1"/>
                  </a:solidFill>
                  <a:latin typeface="+mj-lt"/>
                </a:rPr>
                <a:t>Process</a:t>
              </a:r>
            </a:p>
          </p:txBody>
        </p:sp>
        <p:sp>
          <p:nvSpPr>
            <p:cNvPr id="156748" name="Rectangle 76"/>
            <p:cNvSpPr>
              <a:spLocks noChangeArrowheads="1"/>
            </p:cNvSpPr>
            <p:nvPr/>
          </p:nvSpPr>
          <p:spPr bwMode="auto">
            <a:xfrm>
              <a:off x="6255295" y="4675616"/>
              <a:ext cx="947737" cy="419100"/>
            </a:xfrm>
            <a:prstGeom prst="rect">
              <a:avLst/>
            </a:prstGeom>
            <a:solidFill>
              <a:schemeClr val="tx2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100" b="1" dirty="0">
                  <a:solidFill>
                    <a:schemeClr val="bg1"/>
                  </a:solidFill>
                  <a:latin typeface="+mj-lt"/>
                </a:rPr>
                <a:t>Agent</a:t>
              </a:r>
              <a:br>
                <a:rPr lang="en-US" sz="1100" b="1" dirty="0">
                  <a:solidFill>
                    <a:schemeClr val="bg1"/>
                  </a:solidFill>
                  <a:latin typeface="+mj-lt"/>
                </a:rPr>
              </a:br>
              <a:r>
                <a:rPr lang="en-US" sz="1100" b="1" dirty="0">
                  <a:solidFill>
                    <a:schemeClr val="bg1"/>
                  </a:solidFill>
                  <a:latin typeface="+mj-lt"/>
                </a:rPr>
                <a:t>Process</a:t>
              </a:r>
            </a:p>
          </p:txBody>
        </p:sp>
        <p:sp>
          <p:nvSpPr>
            <p:cNvPr id="156749" name="Rectangle 77"/>
            <p:cNvSpPr>
              <a:spLocks noChangeArrowheads="1"/>
            </p:cNvSpPr>
            <p:nvPr/>
          </p:nvSpPr>
          <p:spPr bwMode="auto">
            <a:xfrm>
              <a:off x="6098132" y="4767691"/>
              <a:ext cx="946150" cy="420687"/>
            </a:xfrm>
            <a:prstGeom prst="rect">
              <a:avLst/>
            </a:prstGeom>
            <a:solidFill>
              <a:schemeClr val="tx2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100" b="1" dirty="0">
                  <a:solidFill>
                    <a:schemeClr val="bg1"/>
                  </a:solidFill>
                  <a:latin typeface="+mj-lt"/>
                </a:rPr>
                <a:t>Agent</a:t>
              </a:r>
              <a:br>
                <a:rPr lang="en-US" sz="1100" b="1" dirty="0">
                  <a:solidFill>
                    <a:schemeClr val="bg1"/>
                  </a:solidFill>
                  <a:latin typeface="+mj-lt"/>
                </a:rPr>
              </a:br>
              <a:r>
                <a:rPr lang="en-US" sz="1100" b="1" dirty="0">
                  <a:solidFill>
                    <a:schemeClr val="bg1"/>
                  </a:solidFill>
                  <a:latin typeface="+mj-lt"/>
                </a:rPr>
                <a:t>Process</a:t>
              </a:r>
            </a:p>
          </p:txBody>
        </p:sp>
        <p:sp>
          <p:nvSpPr>
            <p:cNvPr id="17438" name="Line 78"/>
            <p:cNvSpPr>
              <a:spLocks noChangeShapeType="1"/>
            </p:cNvSpPr>
            <p:nvPr/>
          </p:nvSpPr>
          <p:spPr bwMode="auto">
            <a:xfrm flipH="1">
              <a:off x="7271295" y="4394628"/>
              <a:ext cx="188912" cy="19843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anchor="ctr">
              <a:spAutoFit/>
            </a:bodyPr>
            <a:lstStyle/>
            <a:p>
              <a:endParaRPr lang="en-US" dirty="0">
                <a:latin typeface="+mj-lt"/>
              </a:endParaRPr>
            </a:p>
          </p:txBody>
        </p:sp>
        <p:grpSp>
          <p:nvGrpSpPr>
            <p:cNvPr id="17439" name="Group 79"/>
            <p:cNvGrpSpPr>
              <a:grpSpLocks/>
            </p:cNvGrpSpPr>
            <p:nvPr/>
          </p:nvGrpSpPr>
          <p:grpSpPr bwMode="auto">
            <a:xfrm>
              <a:off x="7501482" y="5494766"/>
              <a:ext cx="990600" cy="673100"/>
              <a:chOff x="4624" y="2744"/>
              <a:chExt cx="624" cy="424"/>
            </a:xfrm>
          </p:grpSpPr>
          <p:sp>
            <p:nvSpPr>
              <p:cNvPr id="17442" name="AutoShape 80"/>
              <p:cNvSpPr>
                <a:spLocks noChangeArrowheads="1"/>
              </p:cNvSpPr>
              <p:nvPr/>
            </p:nvSpPr>
            <p:spPr bwMode="auto">
              <a:xfrm>
                <a:off x="4624" y="2744"/>
                <a:ext cx="608" cy="424"/>
              </a:xfrm>
              <a:prstGeom prst="flowChartMagneticDisk">
                <a:avLst/>
              </a:prstGeom>
              <a:gradFill rotWithShape="0">
                <a:gsLst>
                  <a:gs pos="0">
                    <a:srgbClr val="5E6D76"/>
                  </a:gs>
                  <a:gs pos="50000">
                    <a:srgbClr val="CCECFF"/>
                  </a:gs>
                  <a:gs pos="100000">
                    <a:srgbClr val="5E6D76"/>
                  </a:gs>
                </a:gsLst>
                <a:lin ang="0" scaled="1"/>
              </a:gra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7443" name="Text Box 81"/>
              <p:cNvSpPr txBox="1">
                <a:spLocks noChangeArrowheads="1"/>
              </p:cNvSpPr>
              <p:nvPr/>
            </p:nvSpPr>
            <p:spPr bwMode="auto">
              <a:xfrm>
                <a:off x="4624" y="2872"/>
                <a:ext cx="624" cy="1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Ctr="1">
                <a:spAutoFit/>
              </a:bodyPr>
              <a:lstStyle/>
              <a:p>
                <a:pPr eaLnBrk="0" hangingPunct="0">
                  <a:lnSpc>
                    <a:spcPct val="90000"/>
                  </a:lnSpc>
                  <a:spcBef>
                    <a:spcPct val="50000"/>
                  </a:spcBef>
                  <a:buClr>
                    <a:schemeClr val="tx2"/>
                  </a:buClr>
                  <a:buSzPct val="80000"/>
                </a:pPr>
                <a:r>
                  <a:rPr lang="en-US" sz="1200" b="1" dirty="0" smtClean="0">
                    <a:latin typeface="+mj-lt"/>
                  </a:rPr>
                  <a:t>Database</a:t>
                </a:r>
                <a:endParaRPr lang="en-US" sz="1200" b="1" dirty="0">
                  <a:latin typeface="+mj-lt"/>
                </a:endParaRPr>
              </a:p>
            </p:txBody>
          </p:sp>
        </p:grpSp>
        <p:sp>
          <p:nvSpPr>
            <p:cNvPr id="17440" name="Line 82"/>
            <p:cNvSpPr>
              <a:spLocks noChangeShapeType="1"/>
            </p:cNvSpPr>
            <p:nvPr/>
          </p:nvSpPr>
          <p:spPr bwMode="auto">
            <a:xfrm flipV="1">
              <a:off x="6896645" y="5823378"/>
              <a:ext cx="609600" cy="1111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ontent Placeholder 8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Connection 5:</a:t>
            </a:r>
          </a:p>
          <a:p>
            <a:pPr lvl="1"/>
            <a:r>
              <a:rPr lang="en-US" dirty="0" smtClean="0"/>
              <a:t>Connection between agents and the database</a:t>
            </a:r>
          </a:p>
          <a:p>
            <a:pPr lvl="1"/>
            <a:r>
              <a:rPr lang="en-US" dirty="0" smtClean="0"/>
              <a:t>The WebSpeed Agents can connect to the databases in either Client/Server or shared memory mode</a:t>
            </a:r>
          </a:p>
          <a:p>
            <a:endParaRPr lang="en-US" dirty="0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WebSpeed Architecture</a:t>
            </a:r>
          </a:p>
        </p:txBody>
      </p:sp>
      <p:sp>
        <p:nvSpPr>
          <p:cNvPr id="18465" name="Footer Placeholder 82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dirty="0" smtClean="0"/>
              <a:t>ADM_COMP_180</a:t>
            </a:r>
          </a:p>
        </p:txBody>
      </p:sp>
      <p:sp>
        <p:nvSpPr>
          <p:cNvPr id="18436" name="Rectangle 83"/>
          <p:cNvSpPr>
            <a:spLocks noChangeArrowheads="1"/>
          </p:cNvSpPr>
          <p:nvPr/>
        </p:nvSpPr>
        <p:spPr bwMode="auto">
          <a:xfrm>
            <a:off x="2461435" y="3324355"/>
            <a:ext cx="5589588" cy="1843088"/>
          </a:xfrm>
          <a:prstGeom prst="rect">
            <a:avLst/>
          </a:prstGeom>
          <a:solidFill>
            <a:srgbClr val="99CCFF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IE" dirty="0">
              <a:latin typeface="+mj-lt"/>
            </a:endParaRPr>
          </a:p>
        </p:txBody>
      </p:sp>
      <p:sp>
        <p:nvSpPr>
          <p:cNvPr id="18437" name="Rectangle 84"/>
          <p:cNvSpPr>
            <a:spLocks noChangeArrowheads="1"/>
          </p:cNvSpPr>
          <p:nvPr/>
        </p:nvSpPr>
        <p:spPr bwMode="auto">
          <a:xfrm>
            <a:off x="3985435" y="3721230"/>
            <a:ext cx="1431925" cy="1336675"/>
          </a:xfrm>
          <a:prstGeom prst="rect">
            <a:avLst/>
          </a:prstGeom>
          <a:solidFill>
            <a:srgbClr val="E3DFDD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IE" dirty="0">
              <a:latin typeface="+mj-lt"/>
            </a:endParaRPr>
          </a:p>
        </p:txBody>
      </p:sp>
      <p:sp>
        <p:nvSpPr>
          <p:cNvPr id="18438" name="Rectangle 85"/>
          <p:cNvSpPr>
            <a:spLocks noChangeArrowheads="1"/>
          </p:cNvSpPr>
          <p:nvPr/>
        </p:nvSpPr>
        <p:spPr bwMode="auto">
          <a:xfrm>
            <a:off x="5542773" y="3448180"/>
            <a:ext cx="2333625" cy="1563688"/>
          </a:xfrm>
          <a:prstGeom prst="rect">
            <a:avLst/>
          </a:prstGeom>
          <a:solidFill>
            <a:srgbClr val="E7E6E8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 sz="1100" dirty="0">
              <a:latin typeface="+mj-lt"/>
            </a:endParaRPr>
          </a:p>
        </p:txBody>
      </p:sp>
      <p:sp>
        <p:nvSpPr>
          <p:cNvPr id="18439" name="Text Box 86"/>
          <p:cNvSpPr txBox="1">
            <a:spLocks noChangeArrowheads="1"/>
          </p:cNvSpPr>
          <p:nvPr/>
        </p:nvSpPr>
        <p:spPr bwMode="auto">
          <a:xfrm>
            <a:off x="5393548" y="3410080"/>
            <a:ext cx="2579687" cy="2603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1100" b="1" dirty="0">
                <a:latin typeface="+mj-lt"/>
              </a:rPr>
              <a:t>WebSpeed Server Instance</a:t>
            </a:r>
          </a:p>
        </p:txBody>
      </p:sp>
      <p:sp>
        <p:nvSpPr>
          <p:cNvPr id="18440" name="Rectangle 87"/>
          <p:cNvSpPr>
            <a:spLocks noChangeArrowheads="1"/>
          </p:cNvSpPr>
          <p:nvPr/>
        </p:nvSpPr>
        <p:spPr bwMode="auto">
          <a:xfrm>
            <a:off x="6820325" y="3689450"/>
            <a:ext cx="867546" cy="400110"/>
          </a:xfrm>
          <a:prstGeom prst="rect">
            <a:avLst/>
          </a:prstGeom>
          <a:solidFill>
            <a:srgbClr val="D8DAC9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1000" b="1" dirty="0">
                <a:latin typeface="+mj-lt"/>
              </a:rPr>
              <a:t>WebSpeed</a:t>
            </a:r>
            <a:br>
              <a:rPr lang="en-US" sz="1000" b="1" dirty="0">
                <a:latin typeface="+mj-lt"/>
              </a:rPr>
            </a:br>
            <a:r>
              <a:rPr lang="en-US" sz="1000" b="1" dirty="0">
                <a:latin typeface="+mj-lt"/>
              </a:rPr>
              <a:t>Broker</a:t>
            </a:r>
          </a:p>
        </p:txBody>
      </p:sp>
      <p:sp>
        <p:nvSpPr>
          <p:cNvPr id="18441" name="Rectangle 88"/>
          <p:cNvSpPr>
            <a:spLocks noChangeArrowheads="1"/>
          </p:cNvSpPr>
          <p:nvPr/>
        </p:nvSpPr>
        <p:spPr bwMode="auto">
          <a:xfrm>
            <a:off x="2413810" y="3324355"/>
            <a:ext cx="2832100" cy="24365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/>
            <a:r>
              <a:rPr lang="en-US" sz="1000" b="1" i="1" dirty="0" smtClean="0">
                <a:latin typeface="+mj-lt"/>
              </a:rPr>
              <a:t> </a:t>
            </a:r>
            <a:r>
              <a:rPr lang="en-US" sz="1000" b="1" i="1" dirty="0">
                <a:latin typeface="+mj-lt"/>
              </a:rPr>
              <a:t>Login, Browse, and Look-Up Functions</a:t>
            </a:r>
          </a:p>
        </p:txBody>
      </p:sp>
      <p:sp>
        <p:nvSpPr>
          <p:cNvPr id="18442" name="Rectangle 89"/>
          <p:cNvSpPr>
            <a:spLocks noChangeArrowheads="1"/>
          </p:cNvSpPr>
          <p:nvPr/>
        </p:nvSpPr>
        <p:spPr bwMode="auto">
          <a:xfrm>
            <a:off x="664385" y="3324355"/>
            <a:ext cx="1709738" cy="2087563"/>
          </a:xfrm>
          <a:prstGeom prst="rect">
            <a:avLst/>
          </a:prstGeom>
          <a:solidFill>
            <a:srgbClr val="FAF6EB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l" eaLnBrk="0" hangingPunct="0"/>
            <a:endParaRPr lang="en-US" sz="2400" dirty="0">
              <a:latin typeface="+mj-lt"/>
            </a:endParaRPr>
          </a:p>
        </p:txBody>
      </p:sp>
      <p:grpSp>
        <p:nvGrpSpPr>
          <p:cNvPr id="18443" name="Group 90"/>
          <p:cNvGrpSpPr>
            <a:grpSpLocks/>
          </p:cNvGrpSpPr>
          <p:nvPr/>
        </p:nvGrpSpPr>
        <p:grpSpPr bwMode="auto">
          <a:xfrm>
            <a:off x="1024748" y="3795843"/>
            <a:ext cx="947737" cy="766762"/>
            <a:chOff x="224" y="1652"/>
            <a:chExt cx="579" cy="439"/>
          </a:xfrm>
        </p:grpSpPr>
        <p:sp>
          <p:nvSpPr>
            <p:cNvPr id="18468" name="Freeform 91"/>
            <p:cNvSpPr>
              <a:spLocks/>
            </p:cNvSpPr>
            <p:nvPr/>
          </p:nvSpPr>
          <p:spPr bwMode="auto">
            <a:xfrm>
              <a:off x="533" y="1891"/>
              <a:ext cx="225" cy="83"/>
            </a:xfrm>
            <a:custGeom>
              <a:avLst/>
              <a:gdLst>
                <a:gd name="T0" fmla="*/ 34 w 225"/>
                <a:gd name="T1" fmla="*/ 0 h 83"/>
                <a:gd name="T2" fmla="*/ 71 w 225"/>
                <a:gd name="T3" fmla="*/ 1 h 83"/>
                <a:gd name="T4" fmla="*/ 108 w 225"/>
                <a:gd name="T5" fmla="*/ 2 h 83"/>
                <a:gd name="T6" fmla="*/ 117 w 225"/>
                <a:gd name="T7" fmla="*/ 3 h 83"/>
                <a:gd name="T8" fmla="*/ 127 w 225"/>
                <a:gd name="T9" fmla="*/ 5 h 83"/>
                <a:gd name="T10" fmla="*/ 148 w 225"/>
                <a:gd name="T11" fmla="*/ 10 h 83"/>
                <a:gd name="T12" fmla="*/ 170 w 225"/>
                <a:gd name="T13" fmla="*/ 16 h 83"/>
                <a:gd name="T14" fmla="*/ 181 w 225"/>
                <a:gd name="T15" fmla="*/ 18 h 83"/>
                <a:gd name="T16" fmla="*/ 190 w 225"/>
                <a:gd name="T17" fmla="*/ 20 h 83"/>
                <a:gd name="T18" fmla="*/ 207 w 225"/>
                <a:gd name="T19" fmla="*/ 27 h 83"/>
                <a:gd name="T20" fmla="*/ 215 w 225"/>
                <a:gd name="T21" fmla="*/ 30 h 83"/>
                <a:gd name="T22" fmla="*/ 222 w 225"/>
                <a:gd name="T23" fmla="*/ 35 h 83"/>
                <a:gd name="T24" fmla="*/ 224 w 225"/>
                <a:gd name="T25" fmla="*/ 41 h 83"/>
                <a:gd name="T26" fmla="*/ 225 w 225"/>
                <a:gd name="T27" fmla="*/ 46 h 83"/>
                <a:gd name="T28" fmla="*/ 225 w 225"/>
                <a:gd name="T29" fmla="*/ 51 h 83"/>
                <a:gd name="T30" fmla="*/ 224 w 225"/>
                <a:gd name="T31" fmla="*/ 56 h 83"/>
                <a:gd name="T32" fmla="*/ 220 w 225"/>
                <a:gd name="T33" fmla="*/ 64 h 83"/>
                <a:gd name="T34" fmla="*/ 213 w 225"/>
                <a:gd name="T35" fmla="*/ 70 h 83"/>
                <a:gd name="T36" fmla="*/ 203 w 225"/>
                <a:gd name="T37" fmla="*/ 75 h 83"/>
                <a:gd name="T38" fmla="*/ 192 w 225"/>
                <a:gd name="T39" fmla="*/ 79 h 83"/>
                <a:gd name="T40" fmla="*/ 180 w 225"/>
                <a:gd name="T41" fmla="*/ 81 h 83"/>
                <a:gd name="T42" fmla="*/ 167 w 225"/>
                <a:gd name="T43" fmla="*/ 83 h 83"/>
                <a:gd name="T44" fmla="*/ 148 w 225"/>
                <a:gd name="T45" fmla="*/ 83 h 83"/>
                <a:gd name="T46" fmla="*/ 130 w 225"/>
                <a:gd name="T47" fmla="*/ 83 h 83"/>
                <a:gd name="T48" fmla="*/ 97 w 225"/>
                <a:gd name="T49" fmla="*/ 83 h 83"/>
                <a:gd name="T50" fmla="*/ 81 w 225"/>
                <a:gd name="T51" fmla="*/ 82 h 83"/>
                <a:gd name="T52" fmla="*/ 65 w 225"/>
                <a:gd name="T53" fmla="*/ 80 h 83"/>
                <a:gd name="T54" fmla="*/ 49 w 225"/>
                <a:gd name="T55" fmla="*/ 78 h 83"/>
                <a:gd name="T56" fmla="*/ 32 w 225"/>
                <a:gd name="T57" fmla="*/ 74 h 83"/>
                <a:gd name="T58" fmla="*/ 24 w 225"/>
                <a:gd name="T59" fmla="*/ 71 h 83"/>
                <a:gd name="T60" fmla="*/ 17 w 225"/>
                <a:gd name="T61" fmla="*/ 65 h 83"/>
                <a:gd name="T62" fmla="*/ 11 w 225"/>
                <a:gd name="T63" fmla="*/ 59 h 83"/>
                <a:gd name="T64" fmla="*/ 7 w 225"/>
                <a:gd name="T65" fmla="*/ 53 h 83"/>
                <a:gd name="T66" fmla="*/ 5 w 225"/>
                <a:gd name="T67" fmla="*/ 48 h 83"/>
                <a:gd name="T68" fmla="*/ 2 w 225"/>
                <a:gd name="T69" fmla="*/ 43 h 83"/>
                <a:gd name="T70" fmla="*/ 1 w 225"/>
                <a:gd name="T71" fmla="*/ 39 h 83"/>
                <a:gd name="T72" fmla="*/ 0 w 225"/>
                <a:gd name="T73" fmla="*/ 38 h 83"/>
                <a:gd name="T74" fmla="*/ 0 w 225"/>
                <a:gd name="T75" fmla="*/ 37 h 83"/>
                <a:gd name="T76" fmla="*/ 3 w 225"/>
                <a:gd name="T77" fmla="*/ 31 h 83"/>
                <a:gd name="T78" fmla="*/ 8 w 225"/>
                <a:gd name="T79" fmla="*/ 25 h 83"/>
                <a:gd name="T80" fmla="*/ 14 w 225"/>
                <a:gd name="T81" fmla="*/ 20 h 83"/>
                <a:gd name="T82" fmla="*/ 21 w 225"/>
                <a:gd name="T83" fmla="*/ 17 h 83"/>
                <a:gd name="T84" fmla="*/ 29 w 225"/>
                <a:gd name="T85" fmla="*/ 9 h 83"/>
                <a:gd name="T86" fmla="*/ 32 w 225"/>
                <a:gd name="T87" fmla="*/ 5 h 83"/>
                <a:gd name="T88" fmla="*/ 34 w 225"/>
                <a:gd name="T89" fmla="*/ 0 h 83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25"/>
                <a:gd name="T136" fmla="*/ 0 h 83"/>
                <a:gd name="T137" fmla="*/ 225 w 225"/>
                <a:gd name="T138" fmla="*/ 83 h 83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25" h="83">
                  <a:moveTo>
                    <a:pt x="34" y="0"/>
                  </a:moveTo>
                  <a:lnTo>
                    <a:pt x="71" y="1"/>
                  </a:lnTo>
                  <a:lnTo>
                    <a:pt x="108" y="2"/>
                  </a:lnTo>
                  <a:lnTo>
                    <a:pt x="117" y="3"/>
                  </a:lnTo>
                  <a:lnTo>
                    <a:pt x="127" y="5"/>
                  </a:lnTo>
                  <a:lnTo>
                    <a:pt x="148" y="10"/>
                  </a:lnTo>
                  <a:lnTo>
                    <a:pt x="170" y="16"/>
                  </a:lnTo>
                  <a:lnTo>
                    <a:pt x="181" y="18"/>
                  </a:lnTo>
                  <a:lnTo>
                    <a:pt x="190" y="20"/>
                  </a:lnTo>
                  <a:lnTo>
                    <a:pt x="207" y="27"/>
                  </a:lnTo>
                  <a:lnTo>
                    <a:pt x="215" y="30"/>
                  </a:lnTo>
                  <a:lnTo>
                    <a:pt x="222" y="35"/>
                  </a:lnTo>
                  <a:lnTo>
                    <a:pt x="224" y="41"/>
                  </a:lnTo>
                  <a:lnTo>
                    <a:pt x="225" y="46"/>
                  </a:lnTo>
                  <a:lnTo>
                    <a:pt x="225" y="51"/>
                  </a:lnTo>
                  <a:lnTo>
                    <a:pt x="224" y="56"/>
                  </a:lnTo>
                  <a:lnTo>
                    <a:pt x="220" y="64"/>
                  </a:lnTo>
                  <a:lnTo>
                    <a:pt x="213" y="70"/>
                  </a:lnTo>
                  <a:lnTo>
                    <a:pt x="203" y="75"/>
                  </a:lnTo>
                  <a:lnTo>
                    <a:pt x="192" y="79"/>
                  </a:lnTo>
                  <a:lnTo>
                    <a:pt x="180" y="81"/>
                  </a:lnTo>
                  <a:lnTo>
                    <a:pt x="167" y="83"/>
                  </a:lnTo>
                  <a:lnTo>
                    <a:pt x="148" y="83"/>
                  </a:lnTo>
                  <a:lnTo>
                    <a:pt x="130" y="83"/>
                  </a:lnTo>
                  <a:lnTo>
                    <a:pt x="97" y="83"/>
                  </a:lnTo>
                  <a:lnTo>
                    <a:pt x="81" y="82"/>
                  </a:lnTo>
                  <a:lnTo>
                    <a:pt x="65" y="80"/>
                  </a:lnTo>
                  <a:lnTo>
                    <a:pt x="49" y="78"/>
                  </a:lnTo>
                  <a:lnTo>
                    <a:pt x="32" y="74"/>
                  </a:lnTo>
                  <a:lnTo>
                    <a:pt x="24" y="71"/>
                  </a:lnTo>
                  <a:lnTo>
                    <a:pt x="17" y="65"/>
                  </a:lnTo>
                  <a:lnTo>
                    <a:pt x="11" y="59"/>
                  </a:lnTo>
                  <a:lnTo>
                    <a:pt x="7" y="53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1" y="39"/>
                  </a:lnTo>
                  <a:lnTo>
                    <a:pt x="0" y="38"/>
                  </a:lnTo>
                  <a:lnTo>
                    <a:pt x="0" y="37"/>
                  </a:lnTo>
                  <a:lnTo>
                    <a:pt x="3" y="31"/>
                  </a:lnTo>
                  <a:lnTo>
                    <a:pt x="8" y="25"/>
                  </a:lnTo>
                  <a:lnTo>
                    <a:pt x="14" y="20"/>
                  </a:lnTo>
                  <a:lnTo>
                    <a:pt x="21" y="17"/>
                  </a:lnTo>
                  <a:lnTo>
                    <a:pt x="29" y="9"/>
                  </a:lnTo>
                  <a:lnTo>
                    <a:pt x="32" y="5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IE" dirty="0">
                <a:latin typeface="+mj-lt"/>
              </a:endParaRPr>
            </a:p>
          </p:txBody>
        </p:sp>
        <p:sp>
          <p:nvSpPr>
            <p:cNvPr id="18469" name="Freeform 92"/>
            <p:cNvSpPr>
              <a:spLocks/>
            </p:cNvSpPr>
            <p:nvPr/>
          </p:nvSpPr>
          <p:spPr bwMode="auto">
            <a:xfrm>
              <a:off x="526" y="1948"/>
              <a:ext cx="217" cy="46"/>
            </a:xfrm>
            <a:custGeom>
              <a:avLst/>
              <a:gdLst>
                <a:gd name="T0" fmla="*/ 54 w 217"/>
                <a:gd name="T1" fmla="*/ 0 h 46"/>
                <a:gd name="T2" fmla="*/ 0 w 217"/>
                <a:gd name="T3" fmla="*/ 46 h 46"/>
                <a:gd name="T4" fmla="*/ 163 w 217"/>
                <a:gd name="T5" fmla="*/ 46 h 46"/>
                <a:gd name="T6" fmla="*/ 217 w 217"/>
                <a:gd name="T7" fmla="*/ 0 h 46"/>
                <a:gd name="T8" fmla="*/ 54 w 217"/>
                <a:gd name="T9" fmla="*/ 0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7"/>
                <a:gd name="T16" fmla="*/ 0 h 46"/>
                <a:gd name="T17" fmla="*/ 217 w 217"/>
                <a:gd name="T18" fmla="*/ 46 h 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7" h="46">
                  <a:moveTo>
                    <a:pt x="54" y="0"/>
                  </a:moveTo>
                  <a:lnTo>
                    <a:pt x="0" y="46"/>
                  </a:lnTo>
                  <a:lnTo>
                    <a:pt x="163" y="46"/>
                  </a:lnTo>
                  <a:lnTo>
                    <a:pt x="217" y="0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IE" dirty="0">
                <a:latin typeface="+mj-lt"/>
              </a:endParaRPr>
            </a:p>
          </p:txBody>
        </p:sp>
        <p:sp>
          <p:nvSpPr>
            <p:cNvPr id="18470" name="Freeform 93"/>
            <p:cNvSpPr>
              <a:spLocks/>
            </p:cNvSpPr>
            <p:nvPr/>
          </p:nvSpPr>
          <p:spPr bwMode="auto">
            <a:xfrm>
              <a:off x="698" y="2010"/>
              <a:ext cx="105" cy="72"/>
            </a:xfrm>
            <a:custGeom>
              <a:avLst/>
              <a:gdLst>
                <a:gd name="T0" fmla="*/ 62 w 105"/>
                <a:gd name="T1" fmla="*/ 72 h 72"/>
                <a:gd name="T2" fmla="*/ 94 w 105"/>
                <a:gd name="T3" fmla="*/ 72 h 72"/>
                <a:gd name="T4" fmla="*/ 105 w 105"/>
                <a:gd name="T5" fmla="*/ 0 h 72"/>
                <a:gd name="T6" fmla="*/ 0 w 105"/>
                <a:gd name="T7" fmla="*/ 2 h 72"/>
                <a:gd name="T8" fmla="*/ 62 w 105"/>
                <a:gd name="T9" fmla="*/ 72 h 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72"/>
                <a:gd name="T17" fmla="*/ 105 w 105"/>
                <a:gd name="T18" fmla="*/ 72 h 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72">
                  <a:moveTo>
                    <a:pt x="62" y="72"/>
                  </a:moveTo>
                  <a:lnTo>
                    <a:pt x="94" y="72"/>
                  </a:lnTo>
                  <a:lnTo>
                    <a:pt x="105" y="0"/>
                  </a:lnTo>
                  <a:lnTo>
                    <a:pt x="0" y="2"/>
                  </a:lnTo>
                  <a:lnTo>
                    <a:pt x="62" y="72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IE" dirty="0">
                <a:latin typeface="+mj-lt"/>
              </a:endParaRPr>
            </a:p>
          </p:txBody>
        </p:sp>
        <p:grpSp>
          <p:nvGrpSpPr>
            <p:cNvPr id="18471" name="Group 94"/>
            <p:cNvGrpSpPr>
              <a:grpSpLocks/>
            </p:cNvGrpSpPr>
            <p:nvPr/>
          </p:nvGrpSpPr>
          <p:grpSpPr bwMode="auto">
            <a:xfrm>
              <a:off x="224" y="1652"/>
              <a:ext cx="556" cy="439"/>
              <a:chOff x="224" y="1652"/>
              <a:chExt cx="556" cy="439"/>
            </a:xfrm>
          </p:grpSpPr>
          <p:sp>
            <p:nvSpPr>
              <p:cNvPr id="18472" name="Rectangle 95"/>
              <p:cNvSpPr>
                <a:spLocks noChangeArrowheads="1"/>
              </p:cNvSpPr>
              <p:nvPr/>
            </p:nvSpPr>
            <p:spPr bwMode="auto">
              <a:xfrm>
                <a:off x="333" y="1931"/>
                <a:ext cx="351" cy="63"/>
              </a:xfrm>
              <a:prstGeom prst="rect">
                <a:avLst/>
              </a:prstGeom>
              <a:solidFill>
                <a:srgbClr val="B2B2B2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8473" name="Freeform 96"/>
              <p:cNvSpPr>
                <a:spLocks/>
              </p:cNvSpPr>
              <p:nvPr/>
            </p:nvSpPr>
            <p:spPr bwMode="auto">
              <a:xfrm>
                <a:off x="332" y="1899"/>
                <a:ext cx="352" cy="34"/>
              </a:xfrm>
              <a:custGeom>
                <a:avLst/>
                <a:gdLst>
                  <a:gd name="T0" fmla="*/ 0 w 352"/>
                  <a:gd name="T1" fmla="*/ 34 h 34"/>
                  <a:gd name="T2" fmla="*/ 352 w 352"/>
                  <a:gd name="T3" fmla="*/ 34 h 34"/>
                  <a:gd name="T4" fmla="*/ 319 w 352"/>
                  <a:gd name="T5" fmla="*/ 0 h 34"/>
                  <a:gd name="T6" fmla="*/ 37 w 352"/>
                  <a:gd name="T7" fmla="*/ 0 h 34"/>
                  <a:gd name="T8" fmla="*/ 0 w 352"/>
                  <a:gd name="T9" fmla="*/ 34 h 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2"/>
                  <a:gd name="T16" fmla="*/ 0 h 34"/>
                  <a:gd name="T17" fmla="*/ 352 w 352"/>
                  <a:gd name="T18" fmla="*/ 34 h 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2" h="34">
                    <a:moveTo>
                      <a:pt x="0" y="34"/>
                    </a:moveTo>
                    <a:lnTo>
                      <a:pt x="352" y="34"/>
                    </a:lnTo>
                    <a:lnTo>
                      <a:pt x="319" y="0"/>
                    </a:lnTo>
                    <a:lnTo>
                      <a:pt x="37" y="0"/>
                    </a:lnTo>
                    <a:lnTo>
                      <a:pt x="0" y="34"/>
                    </a:lnTo>
                    <a:close/>
                  </a:path>
                </a:pathLst>
              </a:custGeom>
              <a:solidFill>
                <a:srgbClr val="B2B2B2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8474" name="Rectangle 97"/>
              <p:cNvSpPr>
                <a:spLocks noChangeArrowheads="1"/>
              </p:cNvSpPr>
              <p:nvPr/>
            </p:nvSpPr>
            <p:spPr bwMode="auto">
              <a:xfrm>
                <a:off x="447" y="1951"/>
                <a:ext cx="37" cy="22"/>
              </a:xfrm>
              <a:prstGeom prst="rect">
                <a:avLst/>
              </a:prstGeom>
              <a:solidFill>
                <a:srgbClr val="80808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8475" name="Rectangle 98"/>
              <p:cNvSpPr>
                <a:spLocks noChangeArrowheads="1"/>
              </p:cNvSpPr>
              <p:nvPr/>
            </p:nvSpPr>
            <p:spPr bwMode="auto">
              <a:xfrm>
                <a:off x="447" y="1959"/>
                <a:ext cx="37" cy="13"/>
              </a:xfrm>
              <a:prstGeom prst="rect">
                <a:avLst/>
              </a:prstGeom>
              <a:solidFill>
                <a:srgbClr val="80808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8476" name="Rectangle 99"/>
              <p:cNvSpPr>
                <a:spLocks noChangeArrowheads="1"/>
              </p:cNvSpPr>
              <p:nvPr/>
            </p:nvSpPr>
            <p:spPr bwMode="auto">
              <a:xfrm>
                <a:off x="420" y="1959"/>
                <a:ext cx="92" cy="8"/>
              </a:xfrm>
              <a:prstGeom prst="rect">
                <a:avLst/>
              </a:prstGeom>
              <a:solidFill>
                <a:srgbClr val="80808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8477" name="Rectangle 100"/>
              <p:cNvSpPr>
                <a:spLocks noChangeArrowheads="1"/>
              </p:cNvSpPr>
              <p:nvPr/>
            </p:nvSpPr>
            <p:spPr bwMode="auto">
              <a:xfrm>
                <a:off x="417" y="1951"/>
                <a:ext cx="10" cy="4"/>
              </a:xfrm>
              <a:prstGeom prst="rect">
                <a:avLst/>
              </a:prstGeom>
              <a:solidFill>
                <a:srgbClr val="00800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8478" name="Rectangle 101"/>
              <p:cNvSpPr>
                <a:spLocks noChangeArrowheads="1"/>
              </p:cNvSpPr>
              <p:nvPr/>
            </p:nvSpPr>
            <p:spPr bwMode="auto">
              <a:xfrm>
                <a:off x="225" y="2074"/>
                <a:ext cx="555" cy="17"/>
              </a:xfrm>
              <a:prstGeom prst="rect">
                <a:avLst/>
              </a:prstGeom>
              <a:solidFill>
                <a:srgbClr val="B2B2B2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8479" name="Freeform 102"/>
              <p:cNvSpPr>
                <a:spLocks/>
              </p:cNvSpPr>
              <p:nvPr/>
            </p:nvSpPr>
            <p:spPr bwMode="auto">
              <a:xfrm>
                <a:off x="224" y="2010"/>
                <a:ext cx="555" cy="65"/>
              </a:xfrm>
              <a:custGeom>
                <a:avLst/>
                <a:gdLst>
                  <a:gd name="T0" fmla="*/ 0 w 555"/>
                  <a:gd name="T1" fmla="*/ 65 h 65"/>
                  <a:gd name="T2" fmla="*/ 555 w 555"/>
                  <a:gd name="T3" fmla="*/ 65 h 65"/>
                  <a:gd name="T4" fmla="*/ 523 w 555"/>
                  <a:gd name="T5" fmla="*/ 0 h 65"/>
                  <a:gd name="T6" fmla="*/ 40 w 555"/>
                  <a:gd name="T7" fmla="*/ 0 h 65"/>
                  <a:gd name="T8" fmla="*/ 0 w 555"/>
                  <a:gd name="T9" fmla="*/ 65 h 6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55"/>
                  <a:gd name="T16" fmla="*/ 0 h 65"/>
                  <a:gd name="T17" fmla="*/ 555 w 555"/>
                  <a:gd name="T18" fmla="*/ 65 h 6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55" h="65">
                    <a:moveTo>
                      <a:pt x="0" y="65"/>
                    </a:moveTo>
                    <a:lnTo>
                      <a:pt x="555" y="65"/>
                    </a:lnTo>
                    <a:lnTo>
                      <a:pt x="523" y="0"/>
                    </a:lnTo>
                    <a:lnTo>
                      <a:pt x="40" y="0"/>
                    </a:lnTo>
                    <a:lnTo>
                      <a:pt x="0" y="65"/>
                    </a:lnTo>
                    <a:close/>
                  </a:path>
                </a:pathLst>
              </a:custGeom>
              <a:solidFill>
                <a:srgbClr val="B2B2B2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8480" name="Freeform 103"/>
              <p:cNvSpPr>
                <a:spLocks/>
              </p:cNvSpPr>
              <p:nvPr/>
            </p:nvSpPr>
            <p:spPr bwMode="auto">
              <a:xfrm>
                <a:off x="241" y="2017"/>
                <a:ext cx="519" cy="50"/>
              </a:xfrm>
              <a:custGeom>
                <a:avLst/>
                <a:gdLst>
                  <a:gd name="T0" fmla="*/ 30 w 519"/>
                  <a:gd name="T1" fmla="*/ 0 h 50"/>
                  <a:gd name="T2" fmla="*/ 0 w 519"/>
                  <a:gd name="T3" fmla="*/ 50 h 50"/>
                  <a:gd name="T4" fmla="*/ 519 w 519"/>
                  <a:gd name="T5" fmla="*/ 50 h 50"/>
                  <a:gd name="T6" fmla="*/ 495 w 519"/>
                  <a:gd name="T7" fmla="*/ 0 h 5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19"/>
                  <a:gd name="T13" fmla="*/ 0 h 50"/>
                  <a:gd name="T14" fmla="*/ 519 w 519"/>
                  <a:gd name="T15" fmla="*/ 50 h 5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19" h="50">
                    <a:moveTo>
                      <a:pt x="30" y="0"/>
                    </a:moveTo>
                    <a:lnTo>
                      <a:pt x="0" y="50"/>
                    </a:lnTo>
                    <a:lnTo>
                      <a:pt x="519" y="50"/>
                    </a:lnTo>
                    <a:lnTo>
                      <a:pt x="495" y="0"/>
                    </a:lnTo>
                  </a:path>
                </a:pathLst>
              </a:cu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8481" name="Freeform 104"/>
              <p:cNvSpPr>
                <a:spLocks/>
              </p:cNvSpPr>
              <p:nvPr/>
            </p:nvSpPr>
            <p:spPr bwMode="auto">
              <a:xfrm>
                <a:off x="286" y="2016"/>
                <a:ext cx="17" cy="9"/>
              </a:xfrm>
              <a:custGeom>
                <a:avLst/>
                <a:gdLst>
                  <a:gd name="T0" fmla="*/ 5 w 17"/>
                  <a:gd name="T1" fmla="*/ 0 h 9"/>
                  <a:gd name="T2" fmla="*/ 17 w 17"/>
                  <a:gd name="T3" fmla="*/ 0 h 9"/>
                  <a:gd name="T4" fmla="*/ 13 w 17"/>
                  <a:gd name="T5" fmla="*/ 9 h 9"/>
                  <a:gd name="T6" fmla="*/ 0 w 17"/>
                  <a:gd name="T7" fmla="*/ 9 h 9"/>
                  <a:gd name="T8" fmla="*/ 5 w 17"/>
                  <a:gd name="T9" fmla="*/ 0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"/>
                  <a:gd name="T16" fmla="*/ 0 h 9"/>
                  <a:gd name="T17" fmla="*/ 17 w 17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" h="9">
                    <a:moveTo>
                      <a:pt x="5" y="0"/>
                    </a:moveTo>
                    <a:lnTo>
                      <a:pt x="17" y="0"/>
                    </a:lnTo>
                    <a:lnTo>
                      <a:pt x="13" y="9"/>
                    </a:lnTo>
                    <a:lnTo>
                      <a:pt x="0" y="9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80808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8482" name="Freeform 105"/>
              <p:cNvSpPr>
                <a:spLocks/>
              </p:cNvSpPr>
              <p:nvPr/>
            </p:nvSpPr>
            <p:spPr bwMode="auto">
              <a:xfrm>
                <a:off x="328" y="2016"/>
                <a:ext cx="69" cy="8"/>
              </a:xfrm>
              <a:custGeom>
                <a:avLst/>
                <a:gdLst>
                  <a:gd name="T0" fmla="*/ 3 w 69"/>
                  <a:gd name="T1" fmla="*/ 0 h 8"/>
                  <a:gd name="T2" fmla="*/ 69 w 69"/>
                  <a:gd name="T3" fmla="*/ 0 h 8"/>
                  <a:gd name="T4" fmla="*/ 67 w 69"/>
                  <a:gd name="T5" fmla="*/ 8 h 8"/>
                  <a:gd name="T6" fmla="*/ 0 w 69"/>
                  <a:gd name="T7" fmla="*/ 8 h 8"/>
                  <a:gd name="T8" fmla="*/ 3 w 69"/>
                  <a:gd name="T9" fmla="*/ 0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9"/>
                  <a:gd name="T16" fmla="*/ 0 h 8"/>
                  <a:gd name="T17" fmla="*/ 69 w 69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9" h="8">
                    <a:moveTo>
                      <a:pt x="3" y="0"/>
                    </a:moveTo>
                    <a:lnTo>
                      <a:pt x="69" y="0"/>
                    </a:lnTo>
                    <a:lnTo>
                      <a:pt x="67" y="8"/>
                    </a:lnTo>
                    <a:lnTo>
                      <a:pt x="0" y="8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80808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8483" name="Freeform 106"/>
              <p:cNvSpPr>
                <a:spLocks/>
              </p:cNvSpPr>
              <p:nvPr/>
            </p:nvSpPr>
            <p:spPr bwMode="auto">
              <a:xfrm>
                <a:off x="417" y="2016"/>
                <a:ext cx="65" cy="9"/>
              </a:xfrm>
              <a:custGeom>
                <a:avLst/>
                <a:gdLst>
                  <a:gd name="T0" fmla="*/ 2 w 65"/>
                  <a:gd name="T1" fmla="*/ 0 h 9"/>
                  <a:gd name="T2" fmla="*/ 65 w 65"/>
                  <a:gd name="T3" fmla="*/ 0 h 9"/>
                  <a:gd name="T4" fmla="*/ 65 w 65"/>
                  <a:gd name="T5" fmla="*/ 9 h 9"/>
                  <a:gd name="T6" fmla="*/ 0 w 65"/>
                  <a:gd name="T7" fmla="*/ 9 h 9"/>
                  <a:gd name="T8" fmla="*/ 2 w 65"/>
                  <a:gd name="T9" fmla="*/ 0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5"/>
                  <a:gd name="T16" fmla="*/ 0 h 9"/>
                  <a:gd name="T17" fmla="*/ 65 w 65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5" h="9">
                    <a:moveTo>
                      <a:pt x="2" y="0"/>
                    </a:moveTo>
                    <a:lnTo>
                      <a:pt x="65" y="0"/>
                    </a:lnTo>
                    <a:lnTo>
                      <a:pt x="65" y="9"/>
                    </a:lnTo>
                    <a:lnTo>
                      <a:pt x="0" y="9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80808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8484" name="Rectangle 107"/>
              <p:cNvSpPr>
                <a:spLocks noChangeArrowheads="1"/>
              </p:cNvSpPr>
              <p:nvPr/>
            </p:nvSpPr>
            <p:spPr bwMode="auto">
              <a:xfrm>
                <a:off x="495" y="2016"/>
                <a:ext cx="67" cy="9"/>
              </a:xfrm>
              <a:prstGeom prst="rect">
                <a:avLst/>
              </a:prstGeom>
              <a:solidFill>
                <a:srgbClr val="80808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8485" name="Freeform 108"/>
              <p:cNvSpPr>
                <a:spLocks/>
              </p:cNvSpPr>
              <p:nvPr/>
            </p:nvSpPr>
            <p:spPr bwMode="auto">
              <a:xfrm>
                <a:off x="576" y="2016"/>
                <a:ext cx="59" cy="10"/>
              </a:xfrm>
              <a:custGeom>
                <a:avLst/>
                <a:gdLst>
                  <a:gd name="T0" fmla="*/ 0 w 59"/>
                  <a:gd name="T1" fmla="*/ 0 h 10"/>
                  <a:gd name="T2" fmla="*/ 57 w 59"/>
                  <a:gd name="T3" fmla="*/ 0 h 10"/>
                  <a:gd name="T4" fmla="*/ 59 w 59"/>
                  <a:gd name="T5" fmla="*/ 10 h 10"/>
                  <a:gd name="T6" fmla="*/ 0 w 59"/>
                  <a:gd name="T7" fmla="*/ 10 h 10"/>
                  <a:gd name="T8" fmla="*/ 0 w 59"/>
                  <a:gd name="T9" fmla="*/ 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9"/>
                  <a:gd name="T16" fmla="*/ 0 h 10"/>
                  <a:gd name="T17" fmla="*/ 59 w 59"/>
                  <a:gd name="T18" fmla="*/ 10 h 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9" h="10">
                    <a:moveTo>
                      <a:pt x="0" y="0"/>
                    </a:moveTo>
                    <a:lnTo>
                      <a:pt x="57" y="0"/>
                    </a:lnTo>
                    <a:lnTo>
                      <a:pt x="59" y="10"/>
                    </a:lnTo>
                    <a:lnTo>
                      <a:pt x="0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0808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8486" name="Freeform 109"/>
              <p:cNvSpPr>
                <a:spLocks/>
              </p:cNvSpPr>
              <p:nvPr/>
            </p:nvSpPr>
            <p:spPr bwMode="auto">
              <a:xfrm>
                <a:off x="650" y="2021"/>
                <a:ext cx="72" cy="9"/>
              </a:xfrm>
              <a:custGeom>
                <a:avLst/>
                <a:gdLst>
                  <a:gd name="T0" fmla="*/ 0 w 72"/>
                  <a:gd name="T1" fmla="*/ 0 h 9"/>
                  <a:gd name="T2" fmla="*/ 66 w 72"/>
                  <a:gd name="T3" fmla="*/ 0 h 9"/>
                  <a:gd name="T4" fmla="*/ 72 w 72"/>
                  <a:gd name="T5" fmla="*/ 9 h 9"/>
                  <a:gd name="T6" fmla="*/ 3 w 72"/>
                  <a:gd name="T7" fmla="*/ 9 h 9"/>
                  <a:gd name="T8" fmla="*/ 0 w 72"/>
                  <a:gd name="T9" fmla="*/ 0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2"/>
                  <a:gd name="T16" fmla="*/ 0 h 9"/>
                  <a:gd name="T17" fmla="*/ 72 w 72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2" h="9">
                    <a:moveTo>
                      <a:pt x="0" y="0"/>
                    </a:moveTo>
                    <a:lnTo>
                      <a:pt x="66" y="0"/>
                    </a:lnTo>
                    <a:lnTo>
                      <a:pt x="72" y="9"/>
                    </a:lnTo>
                    <a:lnTo>
                      <a:pt x="3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0808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8487" name="Line 110"/>
              <p:cNvSpPr>
                <a:spLocks noChangeShapeType="1"/>
              </p:cNvSpPr>
              <p:nvPr/>
            </p:nvSpPr>
            <p:spPr bwMode="auto">
              <a:xfrm>
                <a:off x="308" y="2034"/>
                <a:ext cx="216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8488" name="Line 111"/>
              <p:cNvSpPr>
                <a:spLocks noChangeShapeType="1"/>
              </p:cNvSpPr>
              <p:nvPr/>
            </p:nvSpPr>
            <p:spPr bwMode="auto">
              <a:xfrm>
                <a:off x="317" y="2042"/>
                <a:ext cx="218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8489" name="Line 112"/>
              <p:cNvSpPr>
                <a:spLocks noChangeShapeType="1"/>
              </p:cNvSpPr>
              <p:nvPr/>
            </p:nvSpPr>
            <p:spPr bwMode="auto">
              <a:xfrm>
                <a:off x="320" y="2049"/>
                <a:ext cx="190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8490" name="Line 113"/>
              <p:cNvSpPr>
                <a:spLocks noChangeShapeType="1"/>
              </p:cNvSpPr>
              <p:nvPr/>
            </p:nvSpPr>
            <p:spPr bwMode="auto">
              <a:xfrm>
                <a:off x="324" y="2057"/>
                <a:ext cx="25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8491" name="Line 114"/>
              <p:cNvSpPr>
                <a:spLocks noChangeShapeType="1"/>
              </p:cNvSpPr>
              <p:nvPr/>
            </p:nvSpPr>
            <p:spPr bwMode="auto">
              <a:xfrm>
                <a:off x="278" y="2037"/>
                <a:ext cx="22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8492" name="Line 115"/>
              <p:cNvSpPr>
                <a:spLocks noChangeShapeType="1"/>
              </p:cNvSpPr>
              <p:nvPr/>
            </p:nvSpPr>
            <p:spPr bwMode="auto">
              <a:xfrm>
                <a:off x="274" y="2045"/>
                <a:ext cx="21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8493" name="Line 116"/>
              <p:cNvSpPr>
                <a:spLocks noChangeShapeType="1"/>
              </p:cNvSpPr>
              <p:nvPr/>
            </p:nvSpPr>
            <p:spPr bwMode="auto">
              <a:xfrm>
                <a:off x="268" y="2052"/>
                <a:ext cx="39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8494" name="Line 117"/>
              <p:cNvSpPr>
                <a:spLocks noChangeShapeType="1"/>
              </p:cNvSpPr>
              <p:nvPr/>
            </p:nvSpPr>
            <p:spPr bwMode="auto">
              <a:xfrm>
                <a:off x="357" y="2057"/>
                <a:ext cx="129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8495" name="Line 118"/>
              <p:cNvSpPr>
                <a:spLocks noChangeShapeType="1"/>
              </p:cNvSpPr>
              <p:nvPr/>
            </p:nvSpPr>
            <p:spPr bwMode="auto">
              <a:xfrm>
                <a:off x="534" y="2032"/>
                <a:ext cx="29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8496" name="Line 119"/>
              <p:cNvSpPr>
                <a:spLocks noChangeShapeType="1"/>
              </p:cNvSpPr>
              <p:nvPr/>
            </p:nvSpPr>
            <p:spPr bwMode="auto">
              <a:xfrm>
                <a:off x="541" y="2042"/>
                <a:ext cx="24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8497" name="Line 120"/>
              <p:cNvSpPr>
                <a:spLocks noChangeShapeType="1"/>
              </p:cNvSpPr>
              <p:nvPr/>
            </p:nvSpPr>
            <p:spPr bwMode="auto">
              <a:xfrm>
                <a:off x="525" y="2049"/>
                <a:ext cx="40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8498" name="Line 121"/>
              <p:cNvSpPr>
                <a:spLocks noChangeShapeType="1"/>
              </p:cNvSpPr>
              <p:nvPr/>
            </p:nvSpPr>
            <p:spPr bwMode="auto">
              <a:xfrm>
                <a:off x="492" y="2057"/>
                <a:ext cx="20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8499" name="Line 122"/>
              <p:cNvSpPr>
                <a:spLocks noChangeShapeType="1"/>
              </p:cNvSpPr>
              <p:nvPr/>
            </p:nvSpPr>
            <p:spPr bwMode="auto">
              <a:xfrm>
                <a:off x="518" y="2057"/>
                <a:ext cx="45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8500" name="Line 123"/>
              <p:cNvSpPr>
                <a:spLocks noChangeShapeType="1"/>
              </p:cNvSpPr>
              <p:nvPr/>
            </p:nvSpPr>
            <p:spPr bwMode="auto">
              <a:xfrm>
                <a:off x="576" y="2037"/>
                <a:ext cx="60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8501" name="Line 124"/>
              <p:cNvSpPr>
                <a:spLocks noChangeShapeType="1"/>
              </p:cNvSpPr>
              <p:nvPr/>
            </p:nvSpPr>
            <p:spPr bwMode="auto">
              <a:xfrm>
                <a:off x="584" y="2047"/>
                <a:ext cx="54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8502" name="Line 125"/>
              <p:cNvSpPr>
                <a:spLocks noChangeShapeType="1"/>
              </p:cNvSpPr>
              <p:nvPr/>
            </p:nvSpPr>
            <p:spPr bwMode="auto">
              <a:xfrm>
                <a:off x="585" y="2058"/>
                <a:ext cx="55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8503" name="Line 126"/>
              <p:cNvSpPr>
                <a:spLocks noChangeShapeType="1"/>
              </p:cNvSpPr>
              <p:nvPr/>
            </p:nvSpPr>
            <p:spPr bwMode="auto">
              <a:xfrm>
                <a:off x="657" y="2037"/>
                <a:ext cx="58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8504" name="Line 127"/>
              <p:cNvSpPr>
                <a:spLocks noChangeShapeType="1"/>
              </p:cNvSpPr>
              <p:nvPr/>
            </p:nvSpPr>
            <p:spPr bwMode="auto">
              <a:xfrm>
                <a:off x="651" y="2045"/>
                <a:ext cx="48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8505" name="Line 128"/>
              <p:cNvSpPr>
                <a:spLocks noChangeShapeType="1"/>
              </p:cNvSpPr>
              <p:nvPr/>
            </p:nvSpPr>
            <p:spPr bwMode="auto">
              <a:xfrm>
                <a:off x="657" y="2052"/>
                <a:ext cx="44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8506" name="Line 129"/>
              <p:cNvSpPr>
                <a:spLocks noChangeShapeType="1"/>
              </p:cNvSpPr>
              <p:nvPr/>
            </p:nvSpPr>
            <p:spPr bwMode="auto">
              <a:xfrm>
                <a:off x="655" y="2059"/>
                <a:ext cx="54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8507" name="Line 130"/>
              <p:cNvSpPr>
                <a:spLocks noChangeShapeType="1"/>
              </p:cNvSpPr>
              <p:nvPr/>
            </p:nvSpPr>
            <p:spPr bwMode="auto">
              <a:xfrm>
                <a:off x="708" y="2046"/>
                <a:ext cx="16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8508" name="Line 131"/>
              <p:cNvSpPr>
                <a:spLocks noChangeShapeType="1"/>
              </p:cNvSpPr>
              <p:nvPr/>
            </p:nvSpPr>
            <p:spPr bwMode="auto">
              <a:xfrm>
                <a:off x="713" y="2055"/>
                <a:ext cx="15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8509" name="Freeform 132"/>
              <p:cNvSpPr>
                <a:spLocks/>
              </p:cNvSpPr>
              <p:nvPr/>
            </p:nvSpPr>
            <p:spPr bwMode="auto">
              <a:xfrm>
                <a:off x="388" y="1889"/>
                <a:ext cx="240" cy="18"/>
              </a:xfrm>
              <a:custGeom>
                <a:avLst/>
                <a:gdLst>
                  <a:gd name="T0" fmla="*/ 0 w 240"/>
                  <a:gd name="T1" fmla="*/ 18 h 18"/>
                  <a:gd name="T2" fmla="*/ 240 w 240"/>
                  <a:gd name="T3" fmla="*/ 18 h 18"/>
                  <a:gd name="T4" fmla="*/ 226 w 240"/>
                  <a:gd name="T5" fmla="*/ 0 h 18"/>
                  <a:gd name="T6" fmla="*/ 14 w 240"/>
                  <a:gd name="T7" fmla="*/ 0 h 18"/>
                  <a:gd name="T8" fmla="*/ 0 w 240"/>
                  <a:gd name="T9" fmla="*/ 18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0"/>
                  <a:gd name="T16" fmla="*/ 0 h 18"/>
                  <a:gd name="T17" fmla="*/ 240 w 240"/>
                  <a:gd name="T18" fmla="*/ 18 h 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0" h="18">
                    <a:moveTo>
                      <a:pt x="0" y="18"/>
                    </a:moveTo>
                    <a:lnTo>
                      <a:pt x="240" y="18"/>
                    </a:lnTo>
                    <a:lnTo>
                      <a:pt x="226" y="0"/>
                    </a:lnTo>
                    <a:lnTo>
                      <a:pt x="14" y="0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B2B2B2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8510" name="Rectangle 133"/>
              <p:cNvSpPr>
                <a:spLocks noChangeArrowheads="1"/>
              </p:cNvSpPr>
              <p:nvPr/>
            </p:nvSpPr>
            <p:spPr bwMode="auto">
              <a:xfrm>
                <a:off x="388" y="1907"/>
                <a:ext cx="241" cy="18"/>
              </a:xfrm>
              <a:prstGeom prst="rect">
                <a:avLst/>
              </a:prstGeom>
              <a:solidFill>
                <a:srgbClr val="B2B2B2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8511" name="Freeform 134"/>
              <p:cNvSpPr>
                <a:spLocks/>
              </p:cNvSpPr>
              <p:nvPr/>
            </p:nvSpPr>
            <p:spPr bwMode="auto">
              <a:xfrm>
                <a:off x="443" y="1873"/>
                <a:ext cx="129" cy="34"/>
              </a:xfrm>
              <a:custGeom>
                <a:avLst/>
                <a:gdLst>
                  <a:gd name="T0" fmla="*/ 0 w 129"/>
                  <a:gd name="T1" fmla="*/ 19 h 34"/>
                  <a:gd name="T2" fmla="*/ 0 w 129"/>
                  <a:gd name="T3" fmla="*/ 0 h 34"/>
                  <a:gd name="T4" fmla="*/ 129 w 129"/>
                  <a:gd name="T5" fmla="*/ 0 h 34"/>
                  <a:gd name="T6" fmla="*/ 129 w 129"/>
                  <a:gd name="T7" fmla="*/ 20 h 34"/>
                  <a:gd name="T8" fmla="*/ 128 w 129"/>
                  <a:gd name="T9" fmla="*/ 21 h 34"/>
                  <a:gd name="T10" fmla="*/ 127 w 129"/>
                  <a:gd name="T11" fmla="*/ 23 h 34"/>
                  <a:gd name="T12" fmla="*/ 125 w 129"/>
                  <a:gd name="T13" fmla="*/ 25 h 34"/>
                  <a:gd name="T14" fmla="*/ 122 w 129"/>
                  <a:gd name="T15" fmla="*/ 26 h 34"/>
                  <a:gd name="T16" fmla="*/ 118 w 129"/>
                  <a:gd name="T17" fmla="*/ 27 h 34"/>
                  <a:gd name="T18" fmla="*/ 115 w 129"/>
                  <a:gd name="T19" fmla="*/ 29 h 34"/>
                  <a:gd name="T20" fmla="*/ 111 w 129"/>
                  <a:gd name="T21" fmla="*/ 29 h 34"/>
                  <a:gd name="T22" fmla="*/ 106 w 129"/>
                  <a:gd name="T23" fmla="*/ 30 h 34"/>
                  <a:gd name="T24" fmla="*/ 102 w 129"/>
                  <a:gd name="T25" fmla="*/ 31 h 34"/>
                  <a:gd name="T26" fmla="*/ 95 w 129"/>
                  <a:gd name="T27" fmla="*/ 32 h 34"/>
                  <a:gd name="T28" fmla="*/ 89 w 129"/>
                  <a:gd name="T29" fmla="*/ 33 h 34"/>
                  <a:gd name="T30" fmla="*/ 84 w 129"/>
                  <a:gd name="T31" fmla="*/ 34 h 34"/>
                  <a:gd name="T32" fmla="*/ 77 w 129"/>
                  <a:gd name="T33" fmla="*/ 34 h 34"/>
                  <a:gd name="T34" fmla="*/ 70 w 129"/>
                  <a:gd name="T35" fmla="*/ 34 h 34"/>
                  <a:gd name="T36" fmla="*/ 61 w 129"/>
                  <a:gd name="T37" fmla="*/ 34 h 34"/>
                  <a:gd name="T38" fmla="*/ 53 w 129"/>
                  <a:gd name="T39" fmla="*/ 34 h 34"/>
                  <a:gd name="T40" fmla="*/ 45 w 129"/>
                  <a:gd name="T41" fmla="*/ 34 h 34"/>
                  <a:gd name="T42" fmla="*/ 38 w 129"/>
                  <a:gd name="T43" fmla="*/ 33 h 34"/>
                  <a:gd name="T44" fmla="*/ 32 w 129"/>
                  <a:gd name="T45" fmla="*/ 32 h 34"/>
                  <a:gd name="T46" fmla="*/ 27 w 129"/>
                  <a:gd name="T47" fmla="*/ 31 h 34"/>
                  <a:gd name="T48" fmla="*/ 21 w 129"/>
                  <a:gd name="T49" fmla="*/ 30 h 34"/>
                  <a:gd name="T50" fmla="*/ 16 w 129"/>
                  <a:gd name="T51" fmla="*/ 29 h 34"/>
                  <a:gd name="T52" fmla="*/ 12 w 129"/>
                  <a:gd name="T53" fmla="*/ 28 h 34"/>
                  <a:gd name="T54" fmla="*/ 8 w 129"/>
                  <a:gd name="T55" fmla="*/ 26 h 34"/>
                  <a:gd name="T56" fmla="*/ 5 w 129"/>
                  <a:gd name="T57" fmla="*/ 25 h 34"/>
                  <a:gd name="T58" fmla="*/ 3 w 129"/>
                  <a:gd name="T59" fmla="*/ 24 h 34"/>
                  <a:gd name="T60" fmla="*/ 2 w 129"/>
                  <a:gd name="T61" fmla="*/ 22 h 34"/>
                  <a:gd name="T62" fmla="*/ 1 w 129"/>
                  <a:gd name="T63" fmla="*/ 21 h 34"/>
                  <a:gd name="T64" fmla="*/ 0 w 129"/>
                  <a:gd name="T65" fmla="*/ 19 h 34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29"/>
                  <a:gd name="T100" fmla="*/ 0 h 34"/>
                  <a:gd name="T101" fmla="*/ 129 w 129"/>
                  <a:gd name="T102" fmla="*/ 34 h 34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29" h="34">
                    <a:moveTo>
                      <a:pt x="0" y="19"/>
                    </a:moveTo>
                    <a:lnTo>
                      <a:pt x="0" y="0"/>
                    </a:lnTo>
                    <a:lnTo>
                      <a:pt x="129" y="0"/>
                    </a:lnTo>
                    <a:lnTo>
                      <a:pt x="129" y="20"/>
                    </a:lnTo>
                    <a:lnTo>
                      <a:pt x="128" y="21"/>
                    </a:lnTo>
                    <a:lnTo>
                      <a:pt x="127" y="23"/>
                    </a:lnTo>
                    <a:lnTo>
                      <a:pt x="125" y="25"/>
                    </a:lnTo>
                    <a:lnTo>
                      <a:pt x="122" y="26"/>
                    </a:lnTo>
                    <a:lnTo>
                      <a:pt x="118" y="27"/>
                    </a:lnTo>
                    <a:lnTo>
                      <a:pt x="115" y="29"/>
                    </a:lnTo>
                    <a:lnTo>
                      <a:pt x="111" y="29"/>
                    </a:lnTo>
                    <a:lnTo>
                      <a:pt x="106" y="30"/>
                    </a:lnTo>
                    <a:lnTo>
                      <a:pt x="102" y="31"/>
                    </a:lnTo>
                    <a:lnTo>
                      <a:pt x="95" y="32"/>
                    </a:lnTo>
                    <a:lnTo>
                      <a:pt x="89" y="33"/>
                    </a:lnTo>
                    <a:lnTo>
                      <a:pt x="84" y="34"/>
                    </a:lnTo>
                    <a:lnTo>
                      <a:pt x="77" y="34"/>
                    </a:lnTo>
                    <a:lnTo>
                      <a:pt x="70" y="34"/>
                    </a:lnTo>
                    <a:lnTo>
                      <a:pt x="61" y="34"/>
                    </a:lnTo>
                    <a:lnTo>
                      <a:pt x="53" y="34"/>
                    </a:lnTo>
                    <a:lnTo>
                      <a:pt x="45" y="34"/>
                    </a:lnTo>
                    <a:lnTo>
                      <a:pt x="38" y="33"/>
                    </a:lnTo>
                    <a:lnTo>
                      <a:pt x="32" y="32"/>
                    </a:lnTo>
                    <a:lnTo>
                      <a:pt x="27" y="31"/>
                    </a:lnTo>
                    <a:lnTo>
                      <a:pt x="21" y="30"/>
                    </a:lnTo>
                    <a:lnTo>
                      <a:pt x="16" y="29"/>
                    </a:lnTo>
                    <a:lnTo>
                      <a:pt x="12" y="28"/>
                    </a:lnTo>
                    <a:lnTo>
                      <a:pt x="8" y="26"/>
                    </a:lnTo>
                    <a:lnTo>
                      <a:pt x="5" y="25"/>
                    </a:lnTo>
                    <a:lnTo>
                      <a:pt x="3" y="24"/>
                    </a:lnTo>
                    <a:lnTo>
                      <a:pt x="2" y="22"/>
                    </a:lnTo>
                    <a:lnTo>
                      <a:pt x="1" y="21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B2B2B2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8512" name="Freeform 135"/>
              <p:cNvSpPr>
                <a:spLocks/>
              </p:cNvSpPr>
              <p:nvPr/>
            </p:nvSpPr>
            <p:spPr bwMode="auto">
              <a:xfrm>
                <a:off x="359" y="1652"/>
                <a:ext cx="298" cy="228"/>
              </a:xfrm>
              <a:custGeom>
                <a:avLst/>
                <a:gdLst>
                  <a:gd name="T0" fmla="*/ 28 w 298"/>
                  <a:gd name="T1" fmla="*/ 0 h 228"/>
                  <a:gd name="T2" fmla="*/ 23 w 298"/>
                  <a:gd name="T3" fmla="*/ 1 h 228"/>
                  <a:gd name="T4" fmla="*/ 17 w 298"/>
                  <a:gd name="T5" fmla="*/ 2 h 228"/>
                  <a:gd name="T6" fmla="*/ 8 w 298"/>
                  <a:gd name="T7" fmla="*/ 8 h 228"/>
                  <a:gd name="T8" fmla="*/ 2 w 298"/>
                  <a:gd name="T9" fmla="*/ 17 h 228"/>
                  <a:gd name="T10" fmla="*/ 1 w 298"/>
                  <a:gd name="T11" fmla="*/ 23 h 228"/>
                  <a:gd name="T12" fmla="*/ 0 w 298"/>
                  <a:gd name="T13" fmla="*/ 28 h 228"/>
                  <a:gd name="T14" fmla="*/ 0 w 298"/>
                  <a:gd name="T15" fmla="*/ 200 h 228"/>
                  <a:gd name="T16" fmla="*/ 1 w 298"/>
                  <a:gd name="T17" fmla="*/ 206 h 228"/>
                  <a:gd name="T18" fmla="*/ 2 w 298"/>
                  <a:gd name="T19" fmla="*/ 211 h 228"/>
                  <a:gd name="T20" fmla="*/ 8 w 298"/>
                  <a:gd name="T21" fmla="*/ 220 h 228"/>
                  <a:gd name="T22" fmla="*/ 17 w 298"/>
                  <a:gd name="T23" fmla="*/ 226 h 228"/>
                  <a:gd name="T24" fmla="*/ 23 w 298"/>
                  <a:gd name="T25" fmla="*/ 227 h 228"/>
                  <a:gd name="T26" fmla="*/ 28 w 298"/>
                  <a:gd name="T27" fmla="*/ 228 h 228"/>
                  <a:gd name="T28" fmla="*/ 270 w 298"/>
                  <a:gd name="T29" fmla="*/ 228 h 228"/>
                  <a:gd name="T30" fmla="*/ 276 w 298"/>
                  <a:gd name="T31" fmla="*/ 227 h 228"/>
                  <a:gd name="T32" fmla="*/ 281 w 298"/>
                  <a:gd name="T33" fmla="*/ 226 h 228"/>
                  <a:gd name="T34" fmla="*/ 290 w 298"/>
                  <a:gd name="T35" fmla="*/ 220 h 228"/>
                  <a:gd name="T36" fmla="*/ 296 w 298"/>
                  <a:gd name="T37" fmla="*/ 211 h 228"/>
                  <a:gd name="T38" fmla="*/ 297 w 298"/>
                  <a:gd name="T39" fmla="*/ 206 h 228"/>
                  <a:gd name="T40" fmla="*/ 298 w 298"/>
                  <a:gd name="T41" fmla="*/ 200 h 228"/>
                  <a:gd name="T42" fmla="*/ 298 w 298"/>
                  <a:gd name="T43" fmla="*/ 28 h 228"/>
                  <a:gd name="T44" fmla="*/ 297 w 298"/>
                  <a:gd name="T45" fmla="*/ 23 h 228"/>
                  <a:gd name="T46" fmla="*/ 296 w 298"/>
                  <a:gd name="T47" fmla="*/ 17 h 228"/>
                  <a:gd name="T48" fmla="*/ 290 w 298"/>
                  <a:gd name="T49" fmla="*/ 8 h 228"/>
                  <a:gd name="T50" fmla="*/ 281 w 298"/>
                  <a:gd name="T51" fmla="*/ 2 h 228"/>
                  <a:gd name="T52" fmla="*/ 276 w 298"/>
                  <a:gd name="T53" fmla="*/ 1 h 228"/>
                  <a:gd name="T54" fmla="*/ 270 w 298"/>
                  <a:gd name="T55" fmla="*/ 0 h 228"/>
                  <a:gd name="T56" fmla="*/ 28 w 298"/>
                  <a:gd name="T57" fmla="*/ 0 h 228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298"/>
                  <a:gd name="T88" fmla="*/ 0 h 228"/>
                  <a:gd name="T89" fmla="*/ 298 w 298"/>
                  <a:gd name="T90" fmla="*/ 228 h 228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298" h="228">
                    <a:moveTo>
                      <a:pt x="28" y="0"/>
                    </a:moveTo>
                    <a:lnTo>
                      <a:pt x="23" y="1"/>
                    </a:lnTo>
                    <a:lnTo>
                      <a:pt x="17" y="2"/>
                    </a:lnTo>
                    <a:lnTo>
                      <a:pt x="8" y="8"/>
                    </a:lnTo>
                    <a:lnTo>
                      <a:pt x="2" y="17"/>
                    </a:lnTo>
                    <a:lnTo>
                      <a:pt x="1" y="23"/>
                    </a:lnTo>
                    <a:lnTo>
                      <a:pt x="0" y="28"/>
                    </a:lnTo>
                    <a:lnTo>
                      <a:pt x="0" y="200"/>
                    </a:lnTo>
                    <a:lnTo>
                      <a:pt x="1" y="206"/>
                    </a:lnTo>
                    <a:lnTo>
                      <a:pt x="2" y="211"/>
                    </a:lnTo>
                    <a:lnTo>
                      <a:pt x="8" y="220"/>
                    </a:lnTo>
                    <a:lnTo>
                      <a:pt x="17" y="226"/>
                    </a:lnTo>
                    <a:lnTo>
                      <a:pt x="23" y="227"/>
                    </a:lnTo>
                    <a:lnTo>
                      <a:pt x="28" y="228"/>
                    </a:lnTo>
                    <a:lnTo>
                      <a:pt x="270" y="228"/>
                    </a:lnTo>
                    <a:lnTo>
                      <a:pt x="276" y="227"/>
                    </a:lnTo>
                    <a:lnTo>
                      <a:pt x="281" y="226"/>
                    </a:lnTo>
                    <a:lnTo>
                      <a:pt x="290" y="220"/>
                    </a:lnTo>
                    <a:lnTo>
                      <a:pt x="296" y="211"/>
                    </a:lnTo>
                    <a:lnTo>
                      <a:pt x="297" y="206"/>
                    </a:lnTo>
                    <a:lnTo>
                      <a:pt x="298" y="200"/>
                    </a:lnTo>
                    <a:lnTo>
                      <a:pt x="298" y="28"/>
                    </a:lnTo>
                    <a:lnTo>
                      <a:pt x="297" y="23"/>
                    </a:lnTo>
                    <a:lnTo>
                      <a:pt x="296" y="17"/>
                    </a:lnTo>
                    <a:lnTo>
                      <a:pt x="290" y="8"/>
                    </a:lnTo>
                    <a:lnTo>
                      <a:pt x="281" y="2"/>
                    </a:lnTo>
                    <a:lnTo>
                      <a:pt x="276" y="1"/>
                    </a:lnTo>
                    <a:lnTo>
                      <a:pt x="270" y="0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B2B2B2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8513" name="Freeform 136"/>
              <p:cNvSpPr>
                <a:spLocks/>
              </p:cNvSpPr>
              <p:nvPr/>
            </p:nvSpPr>
            <p:spPr bwMode="auto">
              <a:xfrm>
                <a:off x="391" y="1677"/>
                <a:ext cx="234" cy="178"/>
              </a:xfrm>
              <a:custGeom>
                <a:avLst/>
                <a:gdLst>
                  <a:gd name="T0" fmla="*/ 22 w 234"/>
                  <a:gd name="T1" fmla="*/ 0 h 178"/>
                  <a:gd name="T2" fmla="*/ 14 w 234"/>
                  <a:gd name="T3" fmla="*/ 2 h 178"/>
                  <a:gd name="T4" fmla="*/ 7 w 234"/>
                  <a:gd name="T5" fmla="*/ 7 h 178"/>
                  <a:gd name="T6" fmla="*/ 2 w 234"/>
                  <a:gd name="T7" fmla="*/ 14 h 178"/>
                  <a:gd name="T8" fmla="*/ 0 w 234"/>
                  <a:gd name="T9" fmla="*/ 22 h 178"/>
                  <a:gd name="T10" fmla="*/ 0 w 234"/>
                  <a:gd name="T11" fmla="*/ 156 h 178"/>
                  <a:gd name="T12" fmla="*/ 2 w 234"/>
                  <a:gd name="T13" fmla="*/ 165 h 178"/>
                  <a:gd name="T14" fmla="*/ 7 w 234"/>
                  <a:gd name="T15" fmla="*/ 172 h 178"/>
                  <a:gd name="T16" fmla="*/ 14 w 234"/>
                  <a:gd name="T17" fmla="*/ 176 h 178"/>
                  <a:gd name="T18" fmla="*/ 22 w 234"/>
                  <a:gd name="T19" fmla="*/ 178 h 178"/>
                  <a:gd name="T20" fmla="*/ 212 w 234"/>
                  <a:gd name="T21" fmla="*/ 178 h 178"/>
                  <a:gd name="T22" fmla="*/ 221 w 234"/>
                  <a:gd name="T23" fmla="*/ 176 h 178"/>
                  <a:gd name="T24" fmla="*/ 228 w 234"/>
                  <a:gd name="T25" fmla="*/ 172 h 178"/>
                  <a:gd name="T26" fmla="*/ 232 w 234"/>
                  <a:gd name="T27" fmla="*/ 165 h 178"/>
                  <a:gd name="T28" fmla="*/ 234 w 234"/>
                  <a:gd name="T29" fmla="*/ 156 h 178"/>
                  <a:gd name="T30" fmla="*/ 234 w 234"/>
                  <a:gd name="T31" fmla="*/ 22 h 178"/>
                  <a:gd name="T32" fmla="*/ 232 w 234"/>
                  <a:gd name="T33" fmla="*/ 14 h 178"/>
                  <a:gd name="T34" fmla="*/ 228 w 234"/>
                  <a:gd name="T35" fmla="*/ 7 h 178"/>
                  <a:gd name="T36" fmla="*/ 221 w 234"/>
                  <a:gd name="T37" fmla="*/ 2 h 178"/>
                  <a:gd name="T38" fmla="*/ 212 w 234"/>
                  <a:gd name="T39" fmla="*/ 0 h 178"/>
                  <a:gd name="T40" fmla="*/ 22 w 234"/>
                  <a:gd name="T41" fmla="*/ 0 h 178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34"/>
                  <a:gd name="T64" fmla="*/ 0 h 178"/>
                  <a:gd name="T65" fmla="*/ 234 w 234"/>
                  <a:gd name="T66" fmla="*/ 178 h 178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34" h="178">
                    <a:moveTo>
                      <a:pt x="22" y="0"/>
                    </a:moveTo>
                    <a:lnTo>
                      <a:pt x="14" y="2"/>
                    </a:lnTo>
                    <a:lnTo>
                      <a:pt x="7" y="7"/>
                    </a:lnTo>
                    <a:lnTo>
                      <a:pt x="2" y="14"/>
                    </a:lnTo>
                    <a:lnTo>
                      <a:pt x="0" y="22"/>
                    </a:lnTo>
                    <a:lnTo>
                      <a:pt x="0" y="156"/>
                    </a:lnTo>
                    <a:lnTo>
                      <a:pt x="2" y="165"/>
                    </a:lnTo>
                    <a:lnTo>
                      <a:pt x="7" y="172"/>
                    </a:lnTo>
                    <a:lnTo>
                      <a:pt x="14" y="176"/>
                    </a:lnTo>
                    <a:lnTo>
                      <a:pt x="22" y="178"/>
                    </a:lnTo>
                    <a:lnTo>
                      <a:pt x="212" y="178"/>
                    </a:lnTo>
                    <a:lnTo>
                      <a:pt x="221" y="176"/>
                    </a:lnTo>
                    <a:lnTo>
                      <a:pt x="228" y="172"/>
                    </a:lnTo>
                    <a:lnTo>
                      <a:pt x="232" y="165"/>
                    </a:lnTo>
                    <a:lnTo>
                      <a:pt x="234" y="156"/>
                    </a:lnTo>
                    <a:lnTo>
                      <a:pt x="234" y="22"/>
                    </a:lnTo>
                    <a:lnTo>
                      <a:pt x="232" y="14"/>
                    </a:lnTo>
                    <a:lnTo>
                      <a:pt x="228" y="7"/>
                    </a:lnTo>
                    <a:lnTo>
                      <a:pt x="221" y="2"/>
                    </a:lnTo>
                    <a:lnTo>
                      <a:pt x="212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80808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8514" name="Freeform 137"/>
              <p:cNvSpPr>
                <a:spLocks/>
              </p:cNvSpPr>
              <p:nvPr/>
            </p:nvSpPr>
            <p:spPr bwMode="auto">
              <a:xfrm>
                <a:off x="404" y="1687"/>
                <a:ext cx="208" cy="159"/>
              </a:xfrm>
              <a:custGeom>
                <a:avLst/>
                <a:gdLst>
                  <a:gd name="T0" fmla="*/ 19 w 208"/>
                  <a:gd name="T1" fmla="*/ 0 h 159"/>
                  <a:gd name="T2" fmla="*/ 12 w 208"/>
                  <a:gd name="T3" fmla="*/ 2 h 159"/>
                  <a:gd name="T4" fmla="*/ 6 w 208"/>
                  <a:gd name="T5" fmla="*/ 6 h 159"/>
                  <a:gd name="T6" fmla="*/ 2 w 208"/>
                  <a:gd name="T7" fmla="*/ 12 h 159"/>
                  <a:gd name="T8" fmla="*/ 0 w 208"/>
                  <a:gd name="T9" fmla="*/ 19 h 159"/>
                  <a:gd name="T10" fmla="*/ 0 w 208"/>
                  <a:gd name="T11" fmla="*/ 140 h 159"/>
                  <a:gd name="T12" fmla="*/ 2 w 208"/>
                  <a:gd name="T13" fmla="*/ 147 h 159"/>
                  <a:gd name="T14" fmla="*/ 6 w 208"/>
                  <a:gd name="T15" fmla="*/ 153 h 159"/>
                  <a:gd name="T16" fmla="*/ 12 w 208"/>
                  <a:gd name="T17" fmla="*/ 157 h 159"/>
                  <a:gd name="T18" fmla="*/ 19 w 208"/>
                  <a:gd name="T19" fmla="*/ 159 h 159"/>
                  <a:gd name="T20" fmla="*/ 189 w 208"/>
                  <a:gd name="T21" fmla="*/ 159 h 159"/>
                  <a:gd name="T22" fmla="*/ 196 w 208"/>
                  <a:gd name="T23" fmla="*/ 157 h 159"/>
                  <a:gd name="T24" fmla="*/ 202 w 208"/>
                  <a:gd name="T25" fmla="*/ 153 h 159"/>
                  <a:gd name="T26" fmla="*/ 206 w 208"/>
                  <a:gd name="T27" fmla="*/ 147 h 159"/>
                  <a:gd name="T28" fmla="*/ 208 w 208"/>
                  <a:gd name="T29" fmla="*/ 140 h 159"/>
                  <a:gd name="T30" fmla="*/ 208 w 208"/>
                  <a:gd name="T31" fmla="*/ 19 h 159"/>
                  <a:gd name="T32" fmla="*/ 206 w 208"/>
                  <a:gd name="T33" fmla="*/ 12 h 159"/>
                  <a:gd name="T34" fmla="*/ 202 w 208"/>
                  <a:gd name="T35" fmla="*/ 6 h 159"/>
                  <a:gd name="T36" fmla="*/ 196 w 208"/>
                  <a:gd name="T37" fmla="*/ 2 h 159"/>
                  <a:gd name="T38" fmla="*/ 189 w 208"/>
                  <a:gd name="T39" fmla="*/ 0 h 159"/>
                  <a:gd name="T40" fmla="*/ 19 w 208"/>
                  <a:gd name="T41" fmla="*/ 0 h 159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08"/>
                  <a:gd name="T64" fmla="*/ 0 h 159"/>
                  <a:gd name="T65" fmla="*/ 208 w 208"/>
                  <a:gd name="T66" fmla="*/ 159 h 159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08" h="159">
                    <a:moveTo>
                      <a:pt x="19" y="0"/>
                    </a:moveTo>
                    <a:lnTo>
                      <a:pt x="12" y="2"/>
                    </a:lnTo>
                    <a:lnTo>
                      <a:pt x="6" y="6"/>
                    </a:lnTo>
                    <a:lnTo>
                      <a:pt x="2" y="12"/>
                    </a:lnTo>
                    <a:lnTo>
                      <a:pt x="0" y="19"/>
                    </a:lnTo>
                    <a:lnTo>
                      <a:pt x="0" y="140"/>
                    </a:lnTo>
                    <a:lnTo>
                      <a:pt x="2" y="147"/>
                    </a:lnTo>
                    <a:lnTo>
                      <a:pt x="6" y="153"/>
                    </a:lnTo>
                    <a:lnTo>
                      <a:pt x="12" y="157"/>
                    </a:lnTo>
                    <a:lnTo>
                      <a:pt x="19" y="159"/>
                    </a:lnTo>
                    <a:lnTo>
                      <a:pt x="189" y="159"/>
                    </a:lnTo>
                    <a:lnTo>
                      <a:pt x="196" y="157"/>
                    </a:lnTo>
                    <a:lnTo>
                      <a:pt x="202" y="153"/>
                    </a:lnTo>
                    <a:lnTo>
                      <a:pt x="206" y="147"/>
                    </a:lnTo>
                    <a:lnTo>
                      <a:pt x="208" y="140"/>
                    </a:lnTo>
                    <a:lnTo>
                      <a:pt x="208" y="19"/>
                    </a:lnTo>
                    <a:lnTo>
                      <a:pt x="206" y="12"/>
                    </a:lnTo>
                    <a:lnTo>
                      <a:pt x="202" y="6"/>
                    </a:lnTo>
                    <a:lnTo>
                      <a:pt x="196" y="2"/>
                    </a:lnTo>
                    <a:lnTo>
                      <a:pt x="189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CFD9DF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18515" name="Rectangle 138"/>
              <p:cNvSpPr>
                <a:spLocks noChangeArrowheads="1"/>
              </p:cNvSpPr>
              <p:nvPr/>
            </p:nvSpPr>
            <p:spPr bwMode="auto">
              <a:xfrm>
                <a:off x="609" y="1867"/>
                <a:ext cx="9" cy="3"/>
              </a:xfrm>
              <a:prstGeom prst="rect">
                <a:avLst/>
              </a:prstGeom>
              <a:solidFill>
                <a:srgbClr val="00800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</p:grpSp>
      </p:grpSp>
      <p:sp>
        <p:nvSpPr>
          <p:cNvPr id="18444" name="Text Box 139"/>
          <p:cNvSpPr txBox="1">
            <a:spLocks noChangeArrowheads="1"/>
          </p:cNvSpPr>
          <p:nvPr/>
        </p:nvSpPr>
        <p:spPr bwMode="auto">
          <a:xfrm>
            <a:off x="667560" y="3362455"/>
            <a:ext cx="1630363" cy="2444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1000" b="1" i="1" dirty="0">
                <a:solidFill>
                  <a:srgbClr val="003399"/>
                </a:solidFill>
                <a:latin typeface="+mj-lt"/>
              </a:rPr>
              <a:t>QAD Client</a:t>
            </a:r>
          </a:p>
        </p:txBody>
      </p:sp>
      <p:sp>
        <p:nvSpPr>
          <p:cNvPr id="18445" name="Rectangle 140"/>
          <p:cNvSpPr>
            <a:spLocks noChangeArrowheads="1"/>
          </p:cNvSpPr>
          <p:nvPr/>
        </p:nvSpPr>
        <p:spPr bwMode="auto">
          <a:xfrm>
            <a:off x="927910" y="4605468"/>
            <a:ext cx="293350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l" eaLnBrk="0" hangingPunct="0"/>
            <a:r>
              <a:rPr lang="en-US" sz="1100" b="1" dirty="0">
                <a:solidFill>
                  <a:srgbClr val="000000"/>
                </a:solidFill>
                <a:latin typeface="+mj-lt"/>
              </a:rPr>
              <a:t>HTTP</a:t>
            </a:r>
            <a:endParaRPr lang="en-US" sz="1100" b="1" dirty="0">
              <a:latin typeface="+mj-lt"/>
            </a:endParaRPr>
          </a:p>
        </p:txBody>
      </p:sp>
      <p:sp>
        <p:nvSpPr>
          <p:cNvPr id="18446" name="Rectangle 141"/>
          <p:cNvSpPr>
            <a:spLocks noChangeArrowheads="1"/>
          </p:cNvSpPr>
          <p:nvPr/>
        </p:nvSpPr>
        <p:spPr bwMode="auto">
          <a:xfrm>
            <a:off x="4142598" y="3775205"/>
            <a:ext cx="931862" cy="43973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1000" b="1" dirty="0">
                <a:latin typeface="+mj-lt"/>
              </a:rPr>
              <a:t>Executables </a:t>
            </a:r>
            <a:br>
              <a:rPr lang="en-US" sz="1000" b="1" dirty="0">
                <a:latin typeface="+mj-lt"/>
              </a:rPr>
            </a:br>
            <a:r>
              <a:rPr lang="en-US" sz="1000" b="1" dirty="0">
                <a:latin typeface="+mj-lt"/>
              </a:rPr>
              <a:t>Directory</a:t>
            </a:r>
          </a:p>
        </p:txBody>
      </p:sp>
      <p:sp>
        <p:nvSpPr>
          <p:cNvPr id="18447" name="Line 142"/>
          <p:cNvSpPr>
            <a:spLocks noChangeShapeType="1"/>
          </p:cNvSpPr>
          <p:nvPr/>
        </p:nvSpPr>
        <p:spPr bwMode="auto">
          <a:xfrm flipV="1">
            <a:off x="5295123" y="3892680"/>
            <a:ext cx="455612" cy="52863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 type="none" w="sm" len="sm"/>
          </a:ln>
        </p:spPr>
        <p:txBody>
          <a:bodyPr wrap="none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18448" name="Rectangle 143"/>
          <p:cNvSpPr>
            <a:spLocks noChangeArrowheads="1"/>
          </p:cNvSpPr>
          <p:nvPr/>
        </p:nvSpPr>
        <p:spPr bwMode="auto">
          <a:xfrm>
            <a:off x="4228323" y="4356230"/>
            <a:ext cx="933450" cy="447675"/>
          </a:xfrm>
          <a:prstGeom prst="rect">
            <a:avLst/>
          </a:prstGeom>
          <a:solidFill>
            <a:srgbClr val="CFD9DF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1100" b="1" dirty="0">
                <a:latin typeface="+mj-lt"/>
              </a:rPr>
              <a:t>WebSpeed</a:t>
            </a:r>
            <a:br>
              <a:rPr lang="en-US" sz="1100" b="1" dirty="0">
                <a:latin typeface="+mj-lt"/>
              </a:rPr>
            </a:br>
            <a:r>
              <a:rPr lang="en-US" sz="1100" b="1" dirty="0">
                <a:latin typeface="+mj-lt"/>
              </a:rPr>
              <a:t>Messenger</a:t>
            </a:r>
          </a:p>
        </p:txBody>
      </p:sp>
      <p:sp>
        <p:nvSpPr>
          <p:cNvPr id="18449" name="Line 144"/>
          <p:cNvSpPr>
            <a:spLocks noChangeShapeType="1"/>
          </p:cNvSpPr>
          <p:nvPr/>
        </p:nvSpPr>
        <p:spPr bwMode="auto">
          <a:xfrm>
            <a:off x="1383523" y="4700718"/>
            <a:ext cx="172402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 dirty="0">
              <a:latin typeface="+mj-lt"/>
            </a:endParaRPr>
          </a:p>
        </p:txBody>
      </p:sp>
      <p:sp>
        <p:nvSpPr>
          <p:cNvPr id="18450" name="Line 145"/>
          <p:cNvSpPr>
            <a:spLocks noChangeShapeType="1"/>
          </p:cNvSpPr>
          <p:nvPr/>
        </p:nvSpPr>
        <p:spPr bwMode="auto">
          <a:xfrm>
            <a:off x="6468285" y="3914905"/>
            <a:ext cx="341313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>
              <a:latin typeface="+mj-lt"/>
            </a:endParaRPr>
          </a:p>
        </p:txBody>
      </p:sp>
      <p:sp>
        <p:nvSpPr>
          <p:cNvPr id="157842" name="Line 146"/>
          <p:cNvSpPr>
            <a:spLocks noChangeShapeType="1"/>
          </p:cNvSpPr>
          <p:nvPr/>
        </p:nvSpPr>
        <p:spPr bwMode="auto">
          <a:xfrm>
            <a:off x="6668310" y="4510218"/>
            <a:ext cx="0" cy="8810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>
              <a:latin typeface="+mj-lt"/>
            </a:endParaRPr>
          </a:p>
        </p:txBody>
      </p:sp>
      <p:sp>
        <p:nvSpPr>
          <p:cNvPr id="18452" name="Rectangle 147"/>
          <p:cNvSpPr>
            <a:spLocks noChangeArrowheads="1"/>
          </p:cNvSpPr>
          <p:nvPr/>
        </p:nvSpPr>
        <p:spPr bwMode="auto">
          <a:xfrm>
            <a:off x="5742976" y="5419610"/>
            <a:ext cx="1287532" cy="246221"/>
          </a:xfrm>
          <a:prstGeom prst="rect">
            <a:avLst/>
          </a:prstGeom>
          <a:solidFill>
            <a:srgbClr val="CFD9DF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1000" b="1" dirty="0" smtClean="0">
                <a:latin typeface="+mj-lt"/>
              </a:rPr>
              <a:t>Application </a:t>
            </a:r>
            <a:r>
              <a:rPr lang="en-US" sz="1000" b="1" dirty="0">
                <a:latin typeface="+mj-lt"/>
              </a:rPr>
              <a:t>Code</a:t>
            </a:r>
          </a:p>
        </p:txBody>
      </p:sp>
      <p:sp>
        <p:nvSpPr>
          <p:cNvPr id="18453" name="Rectangle 148"/>
          <p:cNvSpPr>
            <a:spLocks noChangeArrowheads="1"/>
          </p:cNvSpPr>
          <p:nvPr/>
        </p:nvSpPr>
        <p:spPr bwMode="auto">
          <a:xfrm>
            <a:off x="5617383" y="3814020"/>
            <a:ext cx="952505" cy="246221"/>
          </a:xfrm>
          <a:prstGeom prst="rect">
            <a:avLst/>
          </a:prstGeom>
          <a:solidFill>
            <a:srgbClr val="E5E1DA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1000" b="1" dirty="0">
                <a:latin typeface="+mj-lt"/>
              </a:rPr>
              <a:t>NameServer</a:t>
            </a:r>
          </a:p>
        </p:txBody>
      </p:sp>
      <p:sp>
        <p:nvSpPr>
          <p:cNvPr id="18454" name="Rectangle 149"/>
          <p:cNvSpPr>
            <a:spLocks noChangeArrowheads="1"/>
          </p:cNvSpPr>
          <p:nvPr/>
        </p:nvSpPr>
        <p:spPr bwMode="auto">
          <a:xfrm>
            <a:off x="3537760" y="4757868"/>
            <a:ext cx="447675" cy="241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/>
            <a:r>
              <a:rPr lang="en-US" sz="1000" b="1" dirty="0">
                <a:latin typeface="+mj-lt"/>
              </a:rPr>
              <a:t>CGI</a:t>
            </a:r>
            <a:endParaRPr lang="en-US" sz="1000" b="1" i="1" dirty="0">
              <a:latin typeface="+mj-lt"/>
            </a:endParaRPr>
          </a:p>
        </p:txBody>
      </p:sp>
      <p:sp>
        <p:nvSpPr>
          <p:cNvPr id="18455" name="Freeform 150"/>
          <p:cNvSpPr>
            <a:spLocks/>
          </p:cNvSpPr>
          <p:nvPr/>
        </p:nvSpPr>
        <p:spPr bwMode="auto">
          <a:xfrm rot="10778120">
            <a:off x="3477435" y="4600705"/>
            <a:ext cx="622300" cy="106363"/>
          </a:xfrm>
          <a:custGeom>
            <a:avLst/>
            <a:gdLst>
              <a:gd name="T0" fmla="*/ 0 w 1082"/>
              <a:gd name="T1" fmla="*/ 2147483647 h 158"/>
              <a:gd name="T2" fmla="*/ 2147483647 w 1082"/>
              <a:gd name="T3" fmla="*/ 2147483647 h 158"/>
              <a:gd name="T4" fmla="*/ 2147483647 w 1082"/>
              <a:gd name="T5" fmla="*/ 0 h 158"/>
              <a:gd name="T6" fmla="*/ 2147483647 w 1082"/>
              <a:gd name="T7" fmla="*/ 2147483647 h 158"/>
              <a:gd name="T8" fmla="*/ 2147483647 w 1082"/>
              <a:gd name="T9" fmla="*/ 2147483647 h 158"/>
              <a:gd name="T10" fmla="*/ 2147483647 w 1082"/>
              <a:gd name="T11" fmla="*/ 2147483647 h 15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082"/>
              <a:gd name="T19" fmla="*/ 0 h 158"/>
              <a:gd name="T20" fmla="*/ 1082 w 1082"/>
              <a:gd name="T21" fmla="*/ 158 h 15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82" h="158">
                <a:moveTo>
                  <a:pt x="0" y="94"/>
                </a:moveTo>
                <a:lnTo>
                  <a:pt x="400" y="94"/>
                </a:lnTo>
                <a:lnTo>
                  <a:pt x="454" y="0"/>
                </a:lnTo>
                <a:lnTo>
                  <a:pt x="545" y="158"/>
                </a:lnTo>
                <a:lnTo>
                  <a:pt x="618" y="85"/>
                </a:lnTo>
                <a:lnTo>
                  <a:pt x="1082" y="85"/>
                </a:lnTo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IE" dirty="0">
              <a:latin typeface="+mj-lt"/>
            </a:endParaRPr>
          </a:p>
        </p:txBody>
      </p:sp>
      <p:sp>
        <p:nvSpPr>
          <p:cNvPr id="18456" name="AutoShape 151"/>
          <p:cNvSpPr>
            <a:spLocks noChangeArrowheads="1"/>
          </p:cNvSpPr>
          <p:nvPr/>
        </p:nvSpPr>
        <p:spPr bwMode="auto">
          <a:xfrm>
            <a:off x="2580498" y="4486405"/>
            <a:ext cx="992187" cy="430213"/>
          </a:xfrm>
          <a:prstGeom prst="roundRect">
            <a:avLst>
              <a:gd name="adj" fmla="val 16667"/>
            </a:avLst>
          </a:prstGeom>
          <a:solidFill>
            <a:srgbClr val="DFAE97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1100" b="1" dirty="0">
                <a:latin typeface="+mj-lt"/>
              </a:rPr>
              <a:t>Tomcat</a:t>
            </a:r>
            <a:br>
              <a:rPr lang="en-US" sz="1100" b="1" dirty="0">
                <a:latin typeface="+mj-lt"/>
              </a:rPr>
            </a:br>
            <a:r>
              <a:rPr lang="en-US" sz="1100" b="1" dirty="0">
                <a:latin typeface="+mj-lt"/>
              </a:rPr>
              <a:t>Server</a:t>
            </a:r>
            <a:endParaRPr lang="en-US" sz="1200" b="1" dirty="0">
              <a:latin typeface="+mj-lt"/>
            </a:endParaRPr>
          </a:p>
        </p:txBody>
      </p:sp>
      <p:sp>
        <p:nvSpPr>
          <p:cNvPr id="157848" name="AutoShape 152"/>
          <p:cNvSpPr>
            <a:spLocks noChangeArrowheads="1"/>
          </p:cNvSpPr>
          <p:nvPr/>
        </p:nvSpPr>
        <p:spPr bwMode="auto">
          <a:xfrm>
            <a:off x="7160435" y="4910268"/>
            <a:ext cx="566738" cy="444500"/>
          </a:xfrm>
          <a:prstGeom prst="star16">
            <a:avLst>
              <a:gd name="adj" fmla="val 37500"/>
            </a:avLst>
          </a:prstGeom>
          <a:solidFill>
            <a:schemeClr val="tx2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2000" b="1" dirty="0">
                <a:solidFill>
                  <a:schemeClr val="bg1"/>
                </a:solidFill>
                <a:latin typeface="+mj-lt"/>
              </a:rPr>
              <a:t>5</a:t>
            </a:r>
          </a:p>
        </p:txBody>
      </p:sp>
      <p:sp>
        <p:nvSpPr>
          <p:cNvPr id="18458" name="Line 153"/>
          <p:cNvSpPr>
            <a:spLocks noChangeShapeType="1"/>
          </p:cNvSpPr>
          <p:nvPr/>
        </p:nvSpPr>
        <p:spPr bwMode="auto">
          <a:xfrm>
            <a:off x="5255435" y="4619755"/>
            <a:ext cx="160337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18459" name="Rectangle 154"/>
          <p:cNvSpPr>
            <a:spLocks noChangeArrowheads="1"/>
          </p:cNvSpPr>
          <p:nvPr/>
        </p:nvSpPr>
        <p:spPr bwMode="auto">
          <a:xfrm>
            <a:off x="6515910" y="4284793"/>
            <a:ext cx="946150" cy="420687"/>
          </a:xfrm>
          <a:prstGeom prst="rect">
            <a:avLst/>
          </a:prstGeom>
          <a:solidFill>
            <a:schemeClr val="tx2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1100" b="1" dirty="0">
                <a:solidFill>
                  <a:schemeClr val="bg1"/>
                </a:solidFill>
                <a:latin typeface="+mj-lt"/>
              </a:rPr>
              <a:t>Agent</a:t>
            </a:r>
            <a:br>
              <a:rPr lang="en-US" sz="1100" b="1" dirty="0">
                <a:solidFill>
                  <a:schemeClr val="bg1"/>
                </a:solidFill>
                <a:latin typeface="+mj-lt"/>
              </a:rPr>
            </a:br>
            <a:r>
              <a:rPr lang="en-US" sz="1100" b="1" dirty="0">
                <a:solidFill>
                  <a:schemeClr val="bg1"/>
                </a:solidFill>
                <a:latin typeface="+mj-lt"/>
              </a:rPr>
              <a:t>Process</a:t>
            </a:r>
          </a:p>
        </p:txBody>
      </p:sp>
      <p:sp>
        <p:nvSpPr>
          <p:cNvPr id="157851" name="Rectangle 155"/>
          <p:cNvSpPr>
            <a:spLocks noChangeArrowheads="1"/>
          </p:cNvSpPr>
          <p:nvPr/>
        </p:nvSpPr>
        <p:spPr bwMode="auto">
          <a:xfrm>
            <a:off x="6428598" y="4376868"/>
            <a:ext cx="947737" cy="419100"/>
          </a:xfrm>
          <a:prstGeom prst="rect">
            <a:avLst/>
          </a:prstGeom>
          <a:solidFill>
            <a:schemeClr val="tx2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1100" b="1" dirty="0">
                <a:solidFill>
                  <a:schemeClr val="bg1"/>
                </a:solidFill>
                <a:latin typeface="+mj-lt"/>
              </a:rPr>
              <a:t>Agent</a:t>
            </a:r>
            <a:br>
              <a:rPr lang="en-US" sz="1100" b="1" dirty="0">
                <a:solidFill>
                  <a:schemeClr val="bg1"/>
                </a:solidFill>
                <a:latin typeface="+mj-lt"/>
              </a:rPr>
            </a:br>
            <a:r>
              <a:rPr lang="en-US" sz="1100" b="1" dirty="0">
                <a:solidFill>
                  <a:schemeClr val="bg1"/>
                </a:solidFill>
                <a:latin typeface="+mj-lt"/>
              </a:rPr>
              <a:t>Process</a:t>
            </a:r>
          </a:p>
        </p:txBody>
      </p:sp>
      <p:sp>
        <p:nvSpPr>
          <p:cNvPr id="157852" name="Rectangle 156"/>
          <p:cNvSpPr>
            <a:spLocks noChangeArrowheads="1"/>
          </p:cNvSpPr>
          <p:nvPr/>
        </p:nvSpPr>
        <p:spPr bwMode="auto">
          <a:xfrm>
            <a:off x="6271435" y="4468943"/>
            <a:ext cx="946150" cy="420687"/>
          </a:xfrm>
          <a:prstGeom prst="rect">
            <a:avLst/>
          </a:prstGeom>
          <a:solidFill>
            <a:schemeClr val="tx2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1100" b="1" dirty="0">
                <a:solidFill>
                  <a:schemeClr val="bg1"/>
                </a:solidFill>
                <a:latin typeface="+mj-lt"/>
              </a:rPr>
              <a:t>Agent</a:t>
            </a:r>
            <a:br>
              <a:rPr lang="en-US" sz="1100" b="1" dirty="0">
                <a:solidFill>
                  <a:schemeClr val="bg1"/>
                </a:solidFill>
                <a:latin typeface="+mj-lt"/>
              </a:rPr>
            </a:br>
            <a:r>
              <a:rPr lang="en-US" sz="1100" b="1" dirty="0">
                <a:solidFill>
                  <a:schemeClr val="bg1"/>
                </a:solidFill>
                <a:latin typeface="+mj-lt"/>
              </a:rPr>
              <a:t>Process</a:t>
            </a:r>
          </a:p>
        </p:txBody>
      </p:sp>
      <p:sp>
        <p:nvSpPr>
          <p:cNvPr id="18462" name="Line 157"/>
          <p:cNvSpPr>
            <a:spLocks noChangeShapeType="1"/>
          </p:cNvSpPr>
          <p:nvPr/>
        </p:nvSpPr>
        <p:spPr bwMode="auto">
          <a:xfrm flipH="1">
            <a:off x="7444598" y="4095880"/>
            <a:ext cx="188912" cy="19843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>
              <a:latin typeface="+mj-lt"/>
            </a:endParaRPr>
          </a:p>
        </p:txBody>
      </p:sp>
      <p:grpSp>
        <p:nvGrpSpPr>
          <p:cNvPr id="18463" name="Group 158"/>
          <p:cNvGrpSpPr>
            <a:grpSpLocks/>
          </p:cNvGrpSpPr>
          <p:nvPr/>
        </p:nvGrpSpPr>
        <p:grpSpPr bwMode="auto">
          <a:xfrm>
            <a:off x="7674785" y="5243643"/>
            <a:ext cx="990600" cy="673100"/>
            <a:chOff x="4624" y="2744"/>
            <a:chExt cx="624" cy="424"/>
          </a:xfrm>
        </p:grpSpPr>
        <p:sp>
          <p:nvSpPr>
            <p:cNvPr id="18466" name="AutoShape 159"/>
            <p:cNvSpPr>
              <a:spLocks noChangeArrowheads="1"/>
            </p:cNvSpPr>
            <p:nvPr/>
          </p:nvSpPr>
          <p:spPr bwMode="auto">
            <a:xfrm>
              <a:off x="4624" y="2744"/>
              <a:ext cx="608" cy="424"/>
            </a:xfrm>
            <a:prstGeom prst="flowChartMagneticDisk">
              <a:avLst/>
            </a:prstGeom>
            <a:gradFill rotWithShape="0">
              <a:gsLst>
                <a:gs pos="0">
                  <a:srgbClr val="5E6D76"/>
                </a:gs>
                <a:gs pos="50000">
                  <a:srgbClr val="CCECFF"/>
                </a:gs>
                <a:gs pos="100000">
                  <a:srgbClr val="5E6D76"/>
                </a:gs>
              </a:gsLst>
              <a:lin ang="0" scaled="1"/>
            </a:gra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IE" dirty="0">
                <a:latin typeface="+mj-lt"/>
              </a:endParaRPr>
            </a:p>
          </p:txBody>
        </p:sp>
        <p:sp>
          <p:nvSpPr>
            <p:cNvPr id="18467" name="Text Box 160"/>
            <p:cNvSpPr txBox="1">
              <a:spLocks noChangeArrowheads="1"/>
            </p:cNvSpPr>
            <p:nvPr/>
          </p:nvSpPr>
          <p:spPr bwMode="auto">
            <a:xfrm>
              <a:off x="4624" y="2872"/>
              <a:ext cx="624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Ctr="1">
              <a:spAutoFit/>
            </a:bodyPr>
            <a:lstStyle/>
            <a:p>
              <a:pPr eaLnBrk="0" hangingPunct="0">
                <a:lnSpc>
                  <a:spcPct val="90000"/>
                </a:lnSpc>
                <a:spcBef>
                  <a:spcPct val="50000"/>
                </a:spcBef>
                <a:buClr>
                  <a:schemeClr val="tx2"/>
                </a:buClr>
                <a:buSzPct val="80000"/>
              </a:pPr>
              <a:r>
                <a:rPr lang="en-US" sz="1200" b="1" dirty="0" smtClean="0">
                  <a:latin typeface="+mj-lt"/>
                </a:rPr>
                <a:t>Database</a:t>
              </a:r>
              <a:endParaRPr lang="en-US" sz="1200" b="1" dirty="0">
                <a:latin typeface="+mj-lt"/>
              </a:endParaRPr>
            </a:p>
          </p:txBody>
        </p:sp>
      </p:grpSp>
      <p:sp>
        <p:nvSpPr>
          <p:cNvPr id="18464" name="Line 161"/>
          <p:cNvSpPr>
            <a:spLocks noChangeShapeType="1"/>
          </p:cNvSpPr>
          <p:nvPr/>
        </p:nvSpPr>
        <p:spPr bwMode="auto">
          <a:xfrm flipV="1">
            <a:off x="7069948" y="5572255"/>
            <a:ext cx="609600" cy="1111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en-US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7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7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78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78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7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842" grpId="0" animBg="1"/>
      <p:bldP spid="157848" grpId="0" animBg="1" autoUpdateAnimBg="0"/>
      <p:bldP spid="157851" grpId="0" animBg="1" autoUpdateAnimBg="0"/>
      <p:bldP spid="157852" grpId="0" animBg="1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Executes OpenEdge 4GL Procedures that can be called by Progress, Java, and .NET</a:t>
            </a:r>
          </a:p>
          <a:p>
            <a:pPr eaLnBrk="1" hangingPunct="1"/>
            <a:endParaRPr lang="en-US" dirty="0" smtClean="0"/>
          </a:p>
        </p:txBody>
      </p:sp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Progress AppServer</a:t>
            </a:r>
          </a:p>
        </p:txBody>
      </p:sp>
      <p:sp>
        <p:nvSpPr>
          <p:cNvPr id="19461" name="Footer Placeholder 4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dirty="0" smtClean="0"/>
              <a:t>ADM_COMP_190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4479925" y="3106738"/>
            <a:ext cx="184150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91440" bIns="91440" anchor="ctr">
            <a:spAutoFit/>
          </a:bodyPr>
          <a:lstStyle/>
          <a:p>
            <a:endParaRPr lang="en-US" sz="3000" b="1" dirty="0">
              <a:solidFill>
                <a:srgbClr val="1A7BB2"/>
              </a:solidFill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2436994" y="2474739"/>
            <a:ext cx="5589588" cy="1843088"/>
          </a:xfrm>
          <a:prstGeom prst="rect">
            <a:avLst/>
          </a:prstGeom>
          <a:solidFill>
            <a:srgbClr val="99CCFF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IE" dirty="0">
              <a:latin typeface="+mj-lt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5518332" y="2598564"/>
            <a:ext cx="2333625" cy="1563688"/>
          </a:xfrm>
          <a:prstGeom prst="rect">
            <a:avLst/>
          </a:prstGeom>
          <a:solidFill>
            <a:srgbClr val="E7E6E8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 sz="1100" dirty="0">
              <a:latin typeface="+mj-lt"/>
            </a:endParaRPr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5369107" y="2560464"/>
            <a:ext cx="2579687" cy="2603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1100" b="1" dirty="0">
                <a:latin typeface="+mj-lt"/>
              </a:rPr>
              <a:t>WebSpeed Server Instance</a:t>
            </a: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6795884" y="2839834"/>
            <a:ext cx="867546" cy="400110"/>
          </a:xfrm>
          <a:prstGeom prst="rect">
            <a:avLst/>
          </a:prstGeom>
          <a:solidFill>
            <a:srgbClr val="D8DAC9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1000" b="1" dirty="0">
                <a:latin typeface="+mj-lt"/>
              </a:rPr>
              <a:t>WebSpeed</a:t>
            </a:r>
            <a:br>
              <a:rPr lang="en-US" sz="1000" b="1" dirty="0">
                <a:latin typeface="+mj-lt"/>
              </a:rPr>
            </a:br>
            <a:r>
              <a:rPr lang="en-US" sz="1000" b="1" dirty="0">
                <a:latin typeface="+mj-lt"/>
              </a:rPr>
              <a:t>Broker</a:t>
            </a:r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2389369" y="2474739"/>
            <a:ext cx="2832100" cy="24365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/>
            <a:r>
              <a:rPr lang="en-US" sz="1000" b="1" i="1" dirty="0" smtClean="0">
                <a:latin typeface="+mj-lt"/>
              </a:rPr>
              <a:t>Login</a:t>
            </a:r>
            <a:r>
              <a:rPr lang="en-US" sz="1000" b="1" i="1" dirty="0">
                <a:latin typeface="+mj-lt"/>
              </a:rPr>
              <a:t>, Browse, and Look-Up Functions</a:t>
            </a:r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auto">
          <a:xfrm>
            <a:off x="639944" y="2474739"/>
            <a:ext cx="1709738" cy="2087563"/>
          </a:xfrm>
          <a:prstGeom prst="rect">
            <a:avLst/>
          </a:prstGeom>
          <a:solidFill>
            <a:srgbClr val="FAF6EB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l" eaLnBrk="0" hangingPunct="0"/>
            <a:endParaRPr lang="en-US" sz="2400" dirty="0">
              <a:latin typeface="+mj-lt"/>
            </a:endParaRPr>
          </a:p>
        </p:txBody>
      </p:sp>
      <p:grpSp>
        <p:nvGrpSpPr>
          <p:cNvPr id="14" name="Group 11"/>
          <p:cNvGrpSpPr>
            <a:grpSpLocks/>
          </p:cNvGrpSpPr>
          <p:nvPr/>
        </p:nvGrpSpPr>
        <p:grpSpPr bwMode="auto">
          <a:xfrm>
            <a:off x="1000307" y="2946238"/>
            <a:ext cx="947737" cy="766764"/>
            <a:chOff x="224" y="1652"/>
            <a:chExt cx="579" cy="439"/>
          </a:xfrm>
        </p:grpSpPr>
        <p:sp>
          <p:nvSpPr>
            <p:cNvPr id="38" name="Freeform 12"/>
            <p:cNvSpPr>
              <a:spLocks/>
            </p:cNvSpPr>
            <p:nvPr/>
          </p:nvSpPr>
          <p:spPr bwMode="auto">
            <a:xfrm>
              <a:off x="533" y="1891"/>
              <a:ext cx="225" cy="83"/>
            </a:xfrm>
            <a:custGeom>
              <a:avLst/>
              <a:gdLst>
                <a:gd name="T0" fmla="*/ 34 w 225"/>
                <a:gd name="T1" fmla="*/ 0 h 83"/>
                <a:gd name="T2" fmla="*/ 71 w 225"/>
                <a:gd name="T3" fmla="*/ 1 h 83"/>
                <a:gd name="T4" fmla="*/ 108 w 225"/>
                <a:gd name="T5" fmla="*/ 2 h 83"/>
                <a:gd name="T6" fmla="*/ 117 w 225"/>
                <a:gd name="T7" fmla="*/ 3 h 83"/>
                <a:gd name="T8" fmla="*/ 127 w 225"/>
                <a:gd name="T9" fmla="*/ 5 h 83"/>
                <a:gd name="T10" fmla="*/ 148 w 225"/>
                <a:gd name="T11" fmla="*/ 10 h 83"/>
                <a:gd name="T12" fmla="*/ 170 w 225"/>
                <a:gd name="T13" fmla="*/ 16 h 83"/>
                <a:gd name="T14" fmla="*/ 181 w 225"/>
                <a:gd name="T15" fmla="*/ 18 h 83"/>
                <a:gd name="T16" fmla="*/ 190 w 225"/>
                <a:gd name="T17" fmla="*/ 20 h 83"/>
                <a:gd name="T18" fmla="*/ 207 w 225"/>
                <a:gd name="T19" fmla="*/ 27 h 83"/>
                <a:gd name="T20" fmla="*/ 215 w 225"/>
                <a:gd name="T21" fmla="*/ 30 h 83"/>
                <a:gd name="T22" fmla="*/ 222 w 225"/>
                <a:gd name="T23" fmla="*/ 35 h 83"/>
                <a:gd name="T24" fmla="*/ 224 w 225"/>
                <a:gd name="T25" fmla="*/ 41 h 83"/>
                <a:gd name="T26" fmla="*/ 225 w 225"/>
                <a:gd name="T27" fmla="*/ 46 h 83"/>
                <a:gd name="T28" fmla="*/ 225 w 225"/>
                <a:gd name="T29" fmla="*/ 51 h 83"/>
                <a:gd name="T30" fmla="*/ 224 w 225"/>
                <a:gd name="T31" fmla="*/ 56 h 83"/>
                <a:gd name="T32" fmla="*/ 220 w 225"/>
                <a:gd name="T33" fmla="*/ 64 h 83"/>
                <a:gd name="T34" fmla="*/ 213 w 225"/>
                <a:gd name="T35" fmla="*/ 70 h 83"/>
                <a:gd name="T36" fmla="*/ 203 w 225"/>
                <a:gd name="T37" fmla="*/ 75 h 83"/>
                <a:gd name="T38" fmla="*/ 192 w 225"/>
                <a:gd name="T39" fmla="*/ 79 h 83"/>
                <a:gd name="T40" fmla="*/ 180 w 225"/>
                <a:gd name="T41" fmla="*/ 81 h 83"/>
                <a:gd name="T42" fmla="*/ 167 w 225"/>
                <a:gd name="T43" fmla="*/ 83 h 83"/>
                <a:gd name="T44" fmla="*/ 148 w 225"/>
                <a:gd name="T45" fmla="*/ 83 h 83"/>
                <a:gd name="T46" fmla="*/ 130 w 225"/>
                <a:gd name="T47" fmla="*/ 83 h 83"/>
                <a:gd name="T48" fmla="*/ 97 w 225"/>
                <a:gd name="T49" fmla="*/ 83 h 83"/>
                <a:gd name="T50" fmla="*/ 81 w 225"/>
                <a:gd name="T51" fmla="*/ 82 h 83"/>
                <a:gd name="T52" fmla="*/ 65 w 225"/>
                <a:gd name="T53" fmla="*/ 80 h 83"/>
                <a:gd name="T54" fmla="*/ 49 w 225"/>
                <a:gd name="T55" fmla="*/ 78 h 83"/>
                <a:gd name="T56" fmla="*/ 32 w 225"/>
                <a:gd name="T57" fmla="*/ 74 h 83"/>
                <a:gd name="T58" fmla="*/ 24 w 225"/>
                <a:gd name="T59" fmla="*/ 71 h 83"/>
                <a:gd name="T60" fmla="*/ 17 w 225"/>
                <a:gd name="T61" fmla="*/ 65 h 83"/>
                <a:gd name="T62" fmla="*/ 11 w 225"/>
                <a:gd name="T63" fmla="*/ 59 h 83"/>
                <a:gd name="T64" fmla="*/ 7 w 225"/>
                <a:gd name="T65" fmla="*/ 53 h 83"/>
                <a:gd name="T66" fmla="*/ 5 w 225"/>
                <a:gd name="T67" fmla="*/ 48 h 83"/>
                <a:gd name="T68" fmla="*/ 2 w 225"/>
                <a:gd name="T69" fmla="*/ 43 h 83"/>
                <a:gd name="T70" fmla="*/ 1 w 225"/>
                <a:gd name="T71" fmla="*/ 39 h 83"/>
                <a:gd name="T72" fmla="*/ 0 w 225"/>
                <a:gd name="T73" fmla="*/ 38 h 83"/>
                <a:gd name="T74" fmla="*/ 0 w 225"/>
                <a:gd name="T75" fmla="*/ 37 h 83"/>
                <a:gd name="T76" fmla="*/ 3 w 225"/>
                <a:gd name="T77" fmla="*/ 31 h 83"/>
                <a:gd name="T78" fmla="*/ 8 w 225"/>
                <a:gd name="T79" fmla="*/ 25 h 83"/>
                <a:gd name="T80" fmla="*/ 14 w 225"/>
                <a:gd name="T81" fmla="*/ 20 h 83"/>
                <a:gd name="T82" fmla="*/ 21 w 225"/>
                <a:gd name="T83" fmla="*/ 17 h 83"/>
                <a:gd name="T84" fmla="*/ 29 w 225"/>
                <a:gd name="T85" fmla="*/ 9 h 83"/>
                <a:gd name="T86" fmla="*/ 32 w 225"/>
                <a:gd name="T87" fmla="*/ 5 h 83"/>
                <a:gd name="T88" fmla="*/ 34 w 225"/>
                <a:gd name="T89" fmla="*/ 0 h 83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25"/>
                <a:gd name="T136" fmla="*/ 0 h 83"/>
                <a:gd name="T137" fmla="*/ 225 w 225"/>
                <a:gd name="T138" fmla="*/ 83 h 83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25" h="83">
                  <a:moveTo>
                    <a:pt x="34" y="0"/>
                  </a:moveTo>
                  <a:lnTo>
                    <a:pt x="71" y="1"/>
                  </a:lnTo>
                  <a:lnTo>
                    <a:pt x="108" y="2"/>
                  </a:lnTo>
                  <a:lnTo>
                    <a:pt x="117" y="3"/>
                  </a:lnTo>
                  <a:lnTo>
                    <a:pt x="127" y="5"/>
                  </a:lnTo>
                  <a:lnTo>
                    <a:pt x="148" y="10"/>
                  </a:lnTo>
                  <a:lnTo>
                    <a:pt x="170" y="16"/>
                  </a:lnTo>
                  <a:lnTo>
                    <a:pt x="181" y="18"/>
                  </a:lnTo>
                  <a:lnTo>
                    <a:pt x="190" y="20"/>
                  </a:lnTo>
                  <a:lnTo>
                    <a:pt x="207" y="27"/>
                  </a:lnTo>
                  <a:lnTo>
                    <a:pt x="215" y="30"/>
                  </a:lnTo>
                  <a:lnTo>
                    <a:pt x="222" y="35"/>
                  </a:lnTo>
                  <a:lnTo>
                    <a:pt x="224" y="41"/>
                  </a:lnTo>
                  <a:lnTo>
                    <a:pt x="225" y="46"/>
                  </a:lnTo>
                  <a:lnTo>
                    <a:pt x="225" y="51"/>
                  </a:lnTo>
                  <a:lnTo>
                    <a:pt x="224" y="56"/>
                  </a:lnTo>
                  <a:lnTo>
                    <a:pt x="220" y="64"/>
                  </a:lnTo>
                  <a:lnTo>
                    <a:pt x="213" y="70"/>
                  </a:lnTo>
                  <a:lnTo>
                    <a:pt x="203" y="75"/>
                  </a:lnTo>
                  <a:lnTo>
                    <a:pt x="192" y="79"/>
                  </a:lnTo>
                  <a:lnTo>
                    <a:pt x="180" y="81"/>
                  </a:lnTo>
                  <a:lnTo>
                    <a:pt x="167" y="83"/>
                  </a:lnTo>
                  <a:lnTo>
                    <a:pt x="148" y="83"/>
                  </a:lnTo>
                  <a:lnTo>
                    <a:pt x="130" y="83"/>
                  </a:lnTo>
                  <a:lnTo>
                    <a:pt x="97" y="83"/>
                  </a:lnTo>
                  <a:lnTo>
                    <a:pt x="81" y="82"/>
                  </a:lnTo>
                  <a:lnTo>
                    <a:pt x="65" y="80"/>
                  </a:lnTo>
                  <a:lnTo>
                    <a:pt x="49" y="78"/>
                  </a:lnTo>
                  <a:lnTo>
                    <a:pt x="32" y="74"/>
                  </a:lnTo>
                  <a:lnTo>
                    <a:pt x="24" y="71"/>
                  </a:lnTo>
                  <a:lnTo>
                    <a:pt x="17" y="65"/>
                  </a:lnTo>
                  <a:lnTo>
                    <a:pt x="11" y="59"/>
                  </a:lnTo>
                  <a:lnTo>
                    <a:pt x="7" y="53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1" y="39"/>
                  </a:lnTo>
                  <a:lnTo>
                    <a:pt x="0" y="38"/>
                  </a:lnTo>
                  <a:lnTo>
                    <a:pt x="0" y="37"/>
                  </a:lnTo>
                  <a:lnTo>
                    <a:pt x="3" y="31"/>
                  </a:lnTo>
                  <a:lnTo>
                    <a:pt x="8" y="25"/>
                  </a:lnTo>
                  <a:lnTo>
                    <a:pt x="14" y="20"/>
                  </a:lnTo>
                  <a:lnTo>
                    <a:pt x="21" y="17"/>
                  </a:lnTo>
                  <a:lnTo>
                    <a:pt x="29" y="9"/>
                  </a:lnTo>
                  <a:lnTo>
                    <a:pt x="32" y="5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IE" dirty="0">
                <a:latin typeface="+mj-lt"/>
              </a:endParaRPr>
            </a:p>
          </p:txBody>
        </p:sp>
        <p:sp>
          <p:nvSpPr>
            <p:cNvPr id="39" name="Freeform 13"/>
            <p:cNvSpPr>
              <a:spLocks/>
            </p:cNvSpPr>
            <p:nvPr/>
          </p:nvSpPr>
          <p:spPr bwMode="auto">
            <a:xfrm>
              <a:off x="526" y="1948"/>
              <a:ext cx="217" cy="46"/>
            </a:xfrm>
            <a:custGeom>
              <a:avLst/>
              <a:gdLst>
                <a:gd name="T0" fmla="*/ 54 w 217"/>
                <a:gd name="T1" fmla="*/ 0 h 46"/>
                <a:gd name="T2" fmla="*/ 0 w 217"/>
                <a:gd name="T3" fmla="*/ 46 h 46"/>
                <a:gd name="T4" fmla="*/ 163 w 217"/>
                <a:gd name="T5" fmla="*/ 46 h 46"/>
                <a:gd name="T6" fmla="*/ 217 w 217"/>
                <a:gd name="T7" fmla="*/ 0 h 46"/>
                <a:gd name="T8" fmla="*/ 54 w 217"/>
                <a:gd name="T9" fmla="*/ 0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7"/>
                <a:gd name="T16" fmla="*/ 0 h 46"/>
                <a:gd name="T17" fmla="*/ 217 w 217"/>
                <a:gd name="T18" fmla="*/ 46 h 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7" h="46">
                  <a:moveTo>
                    <a:pt x="54" y="0"/>
                  </a:moveTo>
                  <a:lnTo>
                    <a:pt x="0" y="46"/>
                  </a:lnTo>
                  <a:lnTo>
                    <a:pt x="163" y="46"/>
                  </a:lnTo>
                  <a:lnTo>
                    <a:pt x="217" y="0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IE" dirty="0">
                <a:latin typeface="+mj-lt"/>
              </a:endParaRPr>
            </a:p>
          </p:txBody>
        </p:sp>
        <p:sp>
          <p:nvSpPr>
            <p:cNvPr id="40" name="Freeform 14"/>
            <p:cNvSpPr>
              <a:spLocks/>
            </p:cNvSpPr>
            <p:nvPr/>
          </p:nvSpPr>
          <p:spPr bwMode="auto">
            <a:xfrm>
              <a:off x="698" y="2010"/>
              <a:ext cx="105" cy="72"/>
            </a:xfrm>
            <a:custGeom>
              <a:avLst/>
              <a:gdLst>
                <a:gd name="T0" fmla="*/ 62 w 105"/>
                <a:gd name="T1" fmla="*/ 72 h 72"/>
                <a:gd name="T2" fmla="*/ 94 w 105"/>
                <a:gd name="T3" fmla="*/ 72 h 72"/>
                <a:gd name="T4" fmla="*/ 105 w 105"/>
                <a:gd name="T5" fmla="*/ 0 h 72"/>
                <a:gd name="T6" fmla="*/ 0 w 105"/>
                <a:gd name="T7" fmla="*/ 2 h 72"/>
                <a:gd name="T8" fmla="*/ 62 w 105"/>
                <a:gd name="T9" fmla="*/ 72 h 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72"/>
                <a:gd name="T17" fmla="*/ 105 w 105"/>
                <a:gd name="T18" fmla="*/ 72 h 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72">
                  <a:moveTo>
                    <a:pt x="62" y="72"/>
                  </a:moveTo>
                  <a:lnTo>
                    <a:pt x="94" y="72"/>
                  </a:lnTo>
                  <a:lnTo>
                    <a:pt x="105" y="0"/>
                  </a:lnTo>
                  <a:lnTo>
                    <a:pt x="0" y="2"/>
                  </a:lnTo>
                  <a:lnTo>
                    <a:pt x="62" y="72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IE" dirty="0">
                <a:latin typeface="+mj-lt"/>
              </a:endParaRPr>
            </a:p>
          </p:txBody>
        </p:sp>
        <p:grpSp>
          <p:nvGrpSpPr>
            <p:cNvPr id="41" name="Group 15"/>
            <p:cNvGrpSpPr>
              <a:grpSpLocks/>
            </p:cNvGrpSpPr>
            <p:nvPr/>
          </p:nvGrpSpPr>
          <p:grpSpPr bwMode="auto">
            <a:xfrm>
              <a:off x="224" y="1652"/>
              <a:ext cx="556" cy="439"/>
              <a:chOff x="224" y="1652"/>
              <a:chExt cx="556" cy="439"/>
            </a:xfrm>
          </p:grpSpPr>
          <p:sp>
            <p:nvSpPr>
              <p:cNvPr id="42" name="Rectangle 16"/>
              <p:cNvSpPr>
                <a:spLocks noChangeArrowheads="1"/>
              </p:cNvSpPr>
              <p:nvPr/>
            </p:nvSpPr>
            <p:spPr bwMode="auto">
              <a:xfrm>
                <a:off x="333" y="1931"/>
                <a:ext cx="351" cy="63"/>
              </a:xfrm>
              <a:prstGeom prst="rect">
                <a:avLst/>
              </a:prstGeom>
              <a:solidFill>
                <a:srgbClr val="B2B2B2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43" name="Freeform 17"/>
              <p:cNvSpPr>
                <a:spLocks/>
              </p:cNvSpPr>
              <p:nvPr/>
            </p:nvSpPr>
            <p:spPr bwMode="auto">
              <a:xfrm>
                <a:off x="332" y="1899"/>
                <a:ext cx="352" cy="34"/>
              </a:xfrm>
              <a:custGeom>
                <a:avLst/>
                <a:gdLst>
                  <a:gd name="T0" fmla="*/ 0 w 352"/>
                  <a:gd name="T1" fmla="*/ 34 h 34"/>
                  <a:gd name="T2" fmla="*/ 352 w 352"/>
                  <a:gd name="T3" fmla="*/ 34 h 34"/>
                  <a:gd name="T4" fmla="*/ 319 w 352"/>
                  <a:gd name="T5" fmla="*/ 0 h 34"/>
                  <a:gd name="T6" fmla="*/ 37 w 352"/>
                  <a:gd name="T7" fmla="*/ 0 h 34"/>
                  <a:gd name="T8" fmla="*/ 0 w 352"/>
                  <a:gd name="T9" fmla="*/ 34 h 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2"/>
                  <a:gd name="T16" fmla="*/ 0 h 34"/>
                  <a:gd name="T17" fmla="*/ 352 w 352"/>
                  <a:gd name="T18" fmla="*/ 34 h 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2" h="34">
                    <a:moveTo>
                      <a:pt x="0" y="34"/>
                    </a:moveTo>
                    <a:lnTo>
                      <a:pt x="352" y="34"/>
                    </a:lnTo>
                    <a:lnTo>
                      <a:pt x="319" y="0"/>
                    </a:lnTo>
                    <a:lnTo>
                      <a:pt x="37" y="0"/>
                    </a:lnTo>
                    <a:lnTo>
                      <a:pt x="0" y="34"/>
                    </a:lnTo>
                    <a:close/>
                  </a:path>
                </a:pathLst>
              </a:custGeom>
              <a:solidFill>
                <a:srgbClr val="B2B2B2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44" name="Rectangle 18"/>
              <p:cNvSpPr>
                <a:spLocks noChangeArrowheads="1"/>
              </p:cNvSpPr>
              <p:nvPr/>
            </p:nvSpPr>
            <p:spPr bwMode="auto">
              <a:xfrm>
                <a:off x="447" y="1951"/>
                <a:ext cx="37" cy="22"/>
              </a:xfrm>
              <a:prstGeom prst="rect">
                <a:avLst/>
              </a:prstGeom>
              <a:solidFill>
                <a:srgbClr val="80808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45" name="Rectangle 19"/>
              <p:cNvSpPr>
                <a:spLocks noChangeArrowheads="1"/>
              </p:cNvSpPr>
              <p:nvPr/>
            </p:nvSpPr>
            <p:spPr bwMode="auto">
              <a:xfrm>
                <a:off x="447" y="1959"/>
                <a:ext cx="37" cy="13"/>
              </a:xfrm>
              <a:prstGeom prst="rect">
                <a:avLst/>
              </a:prstGeom>
              <a:solidFill>
                <a:srgbClr val="80808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46" name="Rectangle 20"/>
              <p:cNvSpPr>
                <a:spLocks noChangeArrowheads="1"/>
              </p:cNvSpPr>
              <p:nvPr/>
            </p:nvSpPr>
            <p:spPr bwMode="auto">
              <a:xfrm>
                <a:off x="420" y="1959"/>
                <a:ext cx="92" cy="8"/>
              </a:xfrm>
              <a:prstGeom prst="rect">
                <a:avLst/>
              </a:prstGeom>
              <a:solidFill>
                <a:srgbClr val="80808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47" name="Rectangle 21"/>
              <p:cNvSpPr>
                <a:spLocks noChangeArrowheads="1"/>
              </p:cNvSpPr>
              <p:nvPr/>
            </p:nvSpPr>
            <p:spPr bwMode="auto">
              <a:xfrm>
                <a:off x="417" y="1951"/>
                <a:ext cx="10" cy="4"/>
              </a:xfrm>
              <a:prstGeom prst="rect">
                <a:avLst/>
              </a:prstGeom>
              <a:solidFill>
                <a:srgbClr val="00800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48" name="Rectangle 22"/>
              <p:cNvSpPr>
                <a:spLocks noChangeArrowheads="1"/>
              </p:cNvSpPr>
              <p:nvPr/>
            </p:nvSpPr>
            <p:spPr bwMode="auto">
              <a:xfrm>
                <a:off x="225" y="2074"/>
                <a:ext cx="555" cy="17"/>
              </a:xfrm>
              <a:prstGeom prst="rect">
                <a:avLst/>
              </a:prstGeom>
              <a:solidFill>
                <a:srgbClr val="B2B2B2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49" name="Freeform 23"/>
              <p:cNvSpPr>
                <a:spLocks/>
              </p:cNvSpPr>
              <p:nvPr/>
            </p:nvSpPr>
            <p:spPr bwMode="auto">
              <a:xfrm>
                <a:off x="224" y="2010"/>
                <a:ext cx="555" cy="65"/>
              </a:xfrm>
              <a:custGeom>
                <a:avLst/>
                <a:gdLst>
                  <a:gd name="T0" fmla="*/ 0 w 555"/>
                  <a:gd name="T1" fmla="*/ 65 h 65"/>
                  <a:gd name="T2" fmla="*/ 555 w 555"/>
                  <a:gd name="T3" fmla="*/ 65 h 65"/>
                  <a:gd name="T4" fmla="*/ 523 w 555"/>
                  <a:gd name="T5" fmla="*/ 0 h 65"/>
                  <a:gd name="T6" fmla="*/ 40 w 555"/>
                  <a:gd name="T7" fmla="*/ 0 h 65"/>
                  <a:gd name="T8" fmla="*/ 0 w 555"/>
                  <a:gd name="T9" fmla="*/ 65 h 6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55"/>
                  <a:gd name="T16" fmla="*/ 0 h 65"/>
                  <a:gd name="T17" fmla="*/ 555 w 555"/>
                  <a:gd name="T18" fmla="*/ 65 h 6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55" h="65">
                    <a:moveTo>
                      <a:pt x="0" y="65"/>
                    </a:moveTo>
                    <a:lnTo>
                      <a:pt x="555" y="65"/>
                    </a:lnTo>
                    <a:lnTo>
                      <a:pt x="523" y="0"/>
                    </a:lnTo>
                    <a:lnTo>
                      <a:pt x="40" y="0"/>
                    </a:lnTo>
                    <a:lnTo>
                      <a:pt x="0" y="65"/>
                    </a:lnTo>
                    <a:close/>
                  </a:path>
                </a:pathLst>
              </a:custGeom>
              <a:solidFill>
                <a:srgbClr val="B2B2B2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50" name="Freeform 24"/>
              <p:cNvSpPr>
                <a:spLocks/>
              </p:cNvSpPr>
              <p:nvPr/>
            </p:nvSpPr>
            <p:spPr bwMode="auto">
              <a:xfrm>
                <a:off x="241" y="2017"/>
                <a:ext cx="519" cy="50"/>
              </a:xfrm>
              <a:custGeom>
                <a:avLst/>
                <a:gdLst>
                  <a:gd name="T0" fmla="*/ 30 w 519"/>
                  <a:gd name="T1" fmla="*/ 0 h 50"/>
                  <a:gd name="T2" fmla="*/ 0 w 519"/>
                  <a:gd name="T3" fmla="*/ 50 h 50"/>
                  <a:gd name="T4" fmla="*/ 519 w 519"/>
                  <a:gd name="T5" fmla="*/ 50 h 50"/>
                  <a:gd name="T6" fmla="*/ 495 w 519"/>
                  <a:gd name="T7" fmla="*/ 0 h 5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19"/>
                  <a:gd name="T13" fmla="*/ 0 h 50"/>
                  <a:gd name="T14" fmla="*/ 519 w 519"/>
                  <a:gd name="T15" fmla="*/ 50 h 5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19" h="50">
                    <a:moveTo>
                      <a:pt x="30" y="0"/>
                    </a:moveTo>
                    <a:lnTo>
                      <a:pt x="0" y="50"/>
                    </a:lnTo>
                    <a:lnTo>
                      <a:pt x="519" y="50"/>
                    </a:lnTo>
                    <a:lnTo>
                      <a:pt x="495" y="0"/>
                    </a:lnTo>
                  </a:path>
                </a:pathLst>
              </a:cu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51" name="Freeform 25"/>
              <p:cNvSpPr>
                <a:spLocks/>
              </p:cNvSpPr>
              <p:nvPr/>
            </p:nvSpPr>
            <p:spPr bwMode="auto">
              <a:xfrm>
                <a:off x="286" y="2016"/>
                <a:ext cx="17" cy="9"/>
              </a:xfrm>
              <a:custGeom>
                <a:avLst/>
                <a:gdLst>
                  <a:gd name="T0" fmla="*/ 5 w 17"/>
                  <a:gd name="T1" fmla="*/ 0 h 9"/>
                  <a:gd name="T2" fmla="*/ 17 w 17"/>
                  <a:gd name="T3" fmla="*/ 0 h 9"/>
                  <a:gd name="T4" fmla="*/ 13 w 17"/>
                  <a:gd name="T5" fmla="*/ 9 h 9"/>
                  <a:gd name="T6" fmla="*/ 0 w 17"/>
                  <a:gd name="T7" fmla="*/ 9 h 9"/>
                  <a:gd name="T8" fmla="*/ 5 w 17"/>
                  <a:gd name="T9" fmla="*/ 0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"/>
                  <a:gd name="T16" fmla="*/ 0 h 9"/>
                  <a:gd name="T17" fmla="*/ 17 w 17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" h="9">
                    <a:moveTo>
                      <a:pt x="5" y="0"/>
                    </a:moveTo>
                    <a:lnTo>
                      <a:pt x="17" y="0"/>
                    </a:lnTo>
                    <a:lnTo>
                      <a:pt x="13" y="9"/>
                    </a:lnTo>
                    <a:lnTo>
                      <a:pt x="0" y="9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80808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52" name="Freeform 26"/>
              <p:cNvSpPr>
                <a:spLocks/>
              </p:cNvSpPr>
              <p:nvPr/>
            </p:nvSpPr>
            <p:spPr bwMode="auto">
              <a:xfrm>
                <a:off x="328" y="2016"/>
                <a:ext cx="69" cy="8"/>
              </a:xfrm>
              <a:custGeom>
                <a:avLst/>
                <a:gdLst>
                  <a:gd name="T0" fmla="*/ 3 w 69"/>
                  <a:gd name="T1" fmla="*/ 0 h 8"/>
                  <a:gd name="T2" fmla="*/ 69 w 69"/>
                  <a:gd name="T3" fmla="*/ 0 h 8"/>
                  <a:gd name="T4" fmla="*/ 67 w 69"/>
                  <a:gd name="T5" fmla="*/ 8 h 8"/>
                  <a:gd name="T6" fmla="*/ 0 w 69"/>
                  <a:gd name="T7" fmla="*/ 8 h 8"/>
                  <a:gd name="T8" fmla="*/ 3 w 69"/>
                  <a:gd name="T9" fmla="*/ 0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9"/>
                  <a:gd name="T16" fmla="*/ 0 h 8"/>
                  <a:gd name="T17" fmla="*/ 69 w 69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9" h="8">
                    <a:moveTo>
                      <a:pt x="3" y="0"/>
                    </a:moveTo>
                    <a:lnTo>
                      <a:pt x="69" y="0"/>
                    </a:lnTo>
                    <a:lnTo>
                      <a:pt x="67" y="8"/>
                    </a:lnTo>
                    <a:lnTo>
                      <a:pt x="0" y="8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80808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53" name="Freeform 27"/>
              <p:cNvSpPr>
                <a:spLocks/>
              </p:cNvSpPr>
              <p:nvPr/>
            </p:nvSpPr>
            <p:spPr bwMode="auto">
              <a:xfrm>
                <a:off x="417" y="2016"/>
                <a:ext cx="65" cy="9"/>
              </a:xfrm>
              <a:custGeom>
                <a:avLst/>
                <a:gdLst>
                  <a:gd name="T0" fmla="*/ 2 w 65"/>
                  <a:gd name="T1" fmla="*/ 0 h 9"/>
                  <a:gd name="T2" fmla="*/ 65 w 65"/>
                  <a:gd name="T3" fmla="*/ 0 h 9"/>
                  <a:gd name="T4" fmla="*/ 65 w 65"/>
                  <a:gd name="T5" fmla="*/ 9 h 9"/>
                  <a:gd name="T6" fmla="*/ 0 w 65"/>
                  <a:gd name="T7" fmla="*/ 9 h 9"/>
                  <a:gd name="T8" fmla="*/ 2 w 65"/>
                  <a:gd name="T9" fmla="*/ 0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5"/>
                  <a:gd name="T16" fmla="*/ 0 h 9"/>
                  <a:gd name="T17" fmla="*/ 65 w 65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5" h="9">
                    <a:moveTo>
                      <a:pt x="2" y="0"/>
                    </a:moveTo>
                    <a:lnTo>
                      <a:pt x="65" y="0"/>
                    </a:lnTo>
                    <a:lnTo>
                      <a:pt x="65" y="9"/>
                    </a:lnTo>
                    <a:lnTo>
                      <a:pt x="0" y="9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80808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54" name="Rectangle 28"/>
              <p:cNvSpPr>
                <a:spLocks noChangeArrowheads="1"/>
              </p:cNvSpPr>
              <p:nvPr/>
            </p:nvSpPr>
            <p:spPr bwMode="auto">
              <a:xfrm>
                <a:off x="495" y="2016"/>
                <a:ext cx="67" cy="9"/>
              </a:xfrm>
              <a:prstGeom prst="rect">
                <a:avLst/>
              </a:prstGeom>
              <a:solidFill>
                <a:srgbClr val="80808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55" name="Freeform 29"/>
              <p:cNvSpPr>
                <a:spLocks/>
              </p:cNvSpPr>
              <p:nvPr/>
            </p:nvSpPr>
            <p:spPr bwMode="auto">
              <a:xfrm>
                <a:off x="576" y="2016"/>
                <a:ext cx="59" cy="10"/>
              </a:xfrm>
              <a:custGeom>
                <a:avLst/>
                <a:gdLst>
                  <a:gd name="T0" fmla="*/ 0 w 59"/>
                  <a:gd name="T1" fmla="*/ 0 h 10"/>
                  <a:gd name="T2" fmla="*/ 57 w 59"/>
                  <a:gd name="T3" fmla="*/ 0 h 10"/>
                  <a:gd name="T4" fmla="*/ 59 w 59"/>
                  <a:gd name="T5" fmla="*/ 10 h 10"/>
                  <a:gd name="T6" fmla="*/ 0 w 59"/>
                  <a:gd name="T7" fmla="*/ 10 h 10"/>
                  <a:gd name="T8" fmla="*/ 0 w 59"/>
                  <a:gd name="T9" fmla="*/ 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9"/>
                  <a:gd name="T16" fmla="*/ 0 h 10"/>
                  <a:gd name="T17" fmla="*/ 59 w 59"/>
                  <a:gd name="T18" fmla="*/ 10 h 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9" h="10">
                    <a:moveTo>
                      <a:pt x="0" y="0"/>
                    </a:moveTo>
                    <a:lnTo>
                      <a:pt x="57" y="0"/>
                    </a:lnTo>
                    <a:lnTo>
                      <a:pt x="59" y="10"/>
                    </a:lnTo>
                    <a:lnTo>
                      <a:pt x="0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0808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56" name="Freeform 30"/>
              <p:cNvSpPr>
                <a:spLocks/>
              </p:cNvSpPr>
              <p:nvPr/>
            </p:nvSpPr>
            <p:spPr bwMode="auto">
              <a:xfrm>
                <a:off x="650" y="2021"/>
                <a:ext cx="72" cy="9"/>
              </a:xfrm>
              <a:custGeom>
                <a:avLst/>
                <a:gdLst>
                  <a:gd name="T0" fmla="*/ 0 w 72"/>
                  <a:gd name="T1" fmla="*/ 0 h 9"/>
                  <a:gd name="T2" fmla="*/ 66 w 72"/>
                  <a:gd name="T3" fmla="*/ 0 h 9"/>
                  <a:gd name="T4" fmla="*/ 72 w 72"/>
                  <a:gd name="T5" fmla="*/ 9 h 9"/>
                  <a:gd name="T6" fmla="*/ 3 w 72"/>
                  <a:gd name="T7" fmla="*/ 9 h 9"/>
                  <a:gd name="T8" fmla="*/ 0 w 72"/>
                  <a:gd name="T9" fmla="*/ 0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2"/>
                  <a:gd name="T16" fmla="*/ 0 h 9"/>
                  <a:gd name="T17" fmla="*/ 72 w 72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2" h="9">
                    <a:moveTo>
                      <a:pt x="0" y="0"/>
                    </a:moveTo>
                    <a:lnTo>
                      <a:pt x="66" y="0"/>
                    </a:lnTo>
                    <a:lnTo>
                      <a:pt x="72" y="9"/>
                    </a:lnTo>
                    <a:lnTo>
                      <a:pt x="3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0808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57" name="Line 31"/>
              <p:cNvSpPr>
                <a:spLocks noChangeShapeType="1"/>
              </p:cNvSpPr>
              <p:nvPr/>
            </p:nvSpPr>
            <p:spPr bwMode="auto">
              <a:xfrm>
                <a:off x="308" y="2034"/>
                <a:ext cx="216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58" name="Line 32"/>
              <p:cNvSpPr>
                <a:spLocks noChangeShapeType="1"/>
              </p:cNvSpPr>
              <p:nvPr/>
            </p:nvSpPr>
            <p:spPr bwMode="auto">
              <a:xfrm>
                <a:off x="317" y="2042"/>
                <a:ext cx="218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59" name="Line 33"/>
              <p:cNvSpPr>
                <a:spLocks noChangeShapeType="1"/>
              </p:cNvSpPr>
              <p:nvPr/>
            </p:nvSpPr>
            <p:spPr bwMode="auto">
              <a:xfrm>
                <a:off x="320" y="2049"/>
                <a:ext cx="190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60" name="Line 34"/>
              <p:cNvSpPr>
                <a:spLocks noChangeShapeType="1"/>
              </p:cNvSpPr>
              <p:nvPr/>
            </p:nvSpPr>
            <p:spPr bwMode="auto">
              <a:xfrm>
                <a:off x="324" y="2057"/>
                <a:ext cx="25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61" name="Line 35"/>
              <p:cNvSpPr>
                <a:spLocks noChangeShapeType="1"/>
              </p:cNvSpPr>
              <p:nvPr/>
            </p:nvSpPr>
            <p:spPr bwMode="auto">
              <a:xfrm>
                <a:off x="278" y="2037"/>
                <a:ext cx="22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62" name="Line 36"/>
              <p:cNvSpPr>
                <a:spLocks noChangeShapeType="1"/>
              </p:cNvSpPr>
              <p:nvPr/>
            </p:nvSpPr>
            <p:spPr bwMode="auto">
              <a:xfrm>
                <a:off x="274" y="2045"/>
                <a:ext cx="21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63" name="Line 37"/>
              <p:cNvSpPr>
                <a:spLocks noChangeShapeType="1"/>
              </p:cNvSpPr>
              <p:nvPr/>
            </p:nvSpPr>
            <p:spPr bwMode="auto">
              <a:xfrm>
                <a:off x="268" y="2052"/>
                <a:ext cx="39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64" name="Line 38"/>
              <p:cNvSpPr>
                <a:spLocks noChangeShapeType="1"/>
              </p:cNvSpPr>
              <p:nvPr/>
            </p:nvSpPr>
            <p:spPr bwMode="auto">
              <a:xfrm>
                <a:off x="357" y="2057"/>
                <a:ext cx="129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65" name="Line 39"/>
              <p:cNvSpPr>
                <a:spLocks noChangeShapeType="1"/>
              </p:cNvSpPr>
              <p:nvPr/>
            </p:nvSpPr>
            <p:spPr bwMode="auto">
              <a:xfrm>
                <a:off x="534" y="2032"/>
                <a:ext cx="29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66" name="Line 40"/>
              <p:cNvSpPr>
                <a:spLocks noChangeShapeType="1"/>
              </p:cNvSpPr>
              <p:nvPr/>
            </p:nvSpPr>
            <p:spPr bwMode="auto">
              <a:xfrm>
                <a:off x="541" y="2042"/>
                <a:ext cx="24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67" name="Line 41"/>
              <p:cNvSpPr>
                <a:spLocks noChangeShapeType="1"/>
              </p:cNvSpPr>
              <p:nvPr/>
            </p:nvSpPr>
            <p:spPr bwMode="auto">
              <a:xfrm>
                <a:off x="525" y="2049"/>
                <a:ext cx="40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68" name="Line 42"/>
              <p:cNvSpPr>
                <a:spLocks noChangeShapeType="1"/>
              </p:cNvSpPr>
              <p:nvPr/>
            </p:nvSpPr>
            <p:spPr bwMode="auto">
              <a:xfrm>
                <a:off x="492" y="2057"/>
                <a:ext cx="20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69" name="Line 43"/>
              <p:cNvSpPr>
                <a:spLocks noChangeShapeType="1"/>
              </p:cNvSpPr>
              <p:nvPr/>
            </p:nvSpPr>
            <p:spPr bwMode="auto">
              <a:xfrm>
                <a:off x="518" y="2057"/>
                <a:ext cx="45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70" name="Line 44"/>
              <p:cNvSpPr>
                <a:spLocks noChangeShapeType="1"/>
              </p:cNvSpPr>
              <p:nvPr/>
            </p:nvSpPr>
            <p:spPr bwMode="auto">
              <a:xfrm>
                <a:off x="576" y="2037"/>
                <a:ext cx="60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71" name="Line 45"/>
              <p:cNvSpPr>
                <a:spLocks noChangeShapeType="1"/>
              </p:cNvSpPr>
              <p:nvPr/>
            </p:nvSpPr>
            <p:spPr bwMode="auto">
              <a:xfrm>
                <a:off x="584" y="2047"/>
                <a:ext cx="54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72" name="Line 46"/>
              <p:cNvSpPr>
                <a:spLocks noChangeShapeType="1"/>
              </p:cNvSpPr>
              <p:nvPr/>
            </p:nvSpPr>
            <p:spPr bwMode="auto">
              <a:xfrm>
                <a:off x="585" y="2058"/>
                <a:ext cx="55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73" name="Line 47"/>
              <p:cNvSpPr>
                <a:spLocks noChangeShapeType="1"/>
              </p:cNvSpPr>
              <p:nvPr/>
            </p:nvSpPr>
            <p:spPr bwMode="auto">
              <a:xfrm>
                <a:off x="657" y="2037"/>
                <a:ext cx="58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74" name="Line 48"/>
              <p:cNvSpPr>
                <a:spLocks noChangeShapeType="1"/>
              </p:cNvSpPr>
              <p:nvPr/>
            </p:nvSpPr>
            <p:spPr bwMode="auto">
              <a:xfrm>
                <a:off x="651" y="2045"/>
                <a:ext cx="48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75" name="Line 49"/>
              <p:cNvSpPr>
                <a:spLocks noChangeShapeType="1"/>
              </p:cNvSpPr>
              <p:nvPr/>
            </p:nvSpPr>
            <p:spPr bwMode="auto">
              <a:xfrm>
                <a:off x="657" y="2052"/>
                <a:ext cx="44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76" name="Line 50"/>
              <p:cNvSpPr>
                <a:spLocks noChangeShapeType="1"/>
              </p:cNvSpPr>
              <p:nvPr/>
            </p:nvSpPr>
            <p:spPr bwMode="auto">
              <a:xfrm>
                <a:off x="655" y="2059"/>
                <a:ext cx="54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77" name="Line 51"/>
              <p:cNvSpPr>
                <a:spLocks noChangeShapeType="1"/>
              </p:cNvSpPr>
              <p:nvPr/>
            </p:nvSpPr>
            <p:spPr bwMode="auto">
              <a:xfrm>
                <a:off x="708" y="2046"/>
                <a:ext cx="16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78" name="Line 52"/>
              <p:cNvSpPr>
                <a:spLocks noChangeShapeType="1"/>
              </p:cNvSpPr>
              <p:nvPr/>
            </p:nvSpPr>
            <p:spPr bwMode="auto">
              <a:xfrm>
                <a:off x="713" y="2055"/>
                <a:ext cx="15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79" name="Freeform 53"/>
              <p:cNvSpPr>
                <a:spLocks/>
              </p:cNvSpPr>
              <p:nvPr/>
            </p:nvSpPr>
            <p:spPr bwMode="auto">
              <a:xfrm>
                <a:off x="388" y="1889"/>
                <a:ext cx="240" cy="18"/>
              </a:xfrm>
              <a:custGeom>
                <a:avLst/>
                <a:gdLst>
                  <a:gd name="T0" fmla="*/ 0 w 240"/>
                  <a:gd name="T1" fmla="*/ 18 h 18"/>
                  <a:gd name="T2" fmla="*/ 240 w 240"/>
                  <a:gd name="T3" fmla="*/ 18 h 18"/>
                  <a:gd name="T4" fmla="*/ 226 w 240"/>
                  <a:gd name="T5" fmla="*/ 0 h 18"/>
                  <a:gd name="T6" fmla="*/ 14 w 240"/>
                  <a:gd name="T7" fmla="*/ 0 h 18"/>
                  <a:gd name="T8" fmla="*/ 0 w 240"/>
                  <a:gd name="T9" fmla="*/ 18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0"/>
                  <a:gd name="T16" fmla="*/ 0 h 18"/>
                  <a:gd name="T17" fmla="*/ 240 w 240"/>
                  <a:gd name="T18" fmla="*/ 18 h 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0" h="18">
                    <a:moveTo>
                      <a:pt x="0" y="18"/>
                    </a:moveTo>
                    <a:lnTo>
                      <a:pt x="240" y="18"/>
                    </a:lnTo>
                    <a:lnTo>
                      <a:pt x="226" y="0"/>
                    </a:lnTo>
                    <a:lnTo>
                      <a:pt x="14" y="0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B2B2B2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80" name="Rectangle 54"/>
              <p:cNvSpPr>
                <a:spLocks noChangeArrowheads="1"/>
              </p:cNvSpPr>
              <p:nvPr/>
            </p:nvSpPr>
            <p:spPr bwMode="auto">
              <a:xfrm>
                <a:off x="388" y="1907"/>
                <a:ext cx="241" cy="18"/>
              </a:xfrm>
              <a:prstGeom prst="rect">
                <a:avLst/>
              </a:prstGeom>
              <a:solidFill>
                <a:srgbClr val="B2B2B2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81" name="Freeform 55"/>
              <p:cNvSpPr>
                <a:spLocks/>
              </p:cNvSpPr>
              <p:nvPr/>
            </p:nvSpPr>
            <p:spPr bwMode="auto">
              <a:xfrm>
                <a:off x="443" y="1873"/>
                <a:ext cx="129" cy="34"/>
              </a:xfrm>
              <a:custGeom>
                <a:avLst/>
                <a:gdLst>
                  <a:gd name="T0" fmla="*/ 0 w 129"/>
                  <a:gd name="T1" fmla="*/ 19 h 34"/>
                  <a:gd name="T2" fmla="*/ 0 w 129"/>
                  <a:gd name="T3" fmla="*/ 0 h 34"/>
                  <a:gd name="T4" fmla="*/ 129 w 129"/>
                  <a:gd name="T5" fmla="*/ 0 h 34"/>
                  <a:gd name="T6" fmla="*/ 129 w 129"/>
                  <a:gd name="T7" fmla="*/ 20 h 34"/>
                  <a:gd name="T8" fmla="*/ 128 w 129"/>
                  <a:gd name="T9" fmla="*/ 21 h 34"/>
                  <a:gd name="T10" fmla="*/ 127 w 129"/>
                  <a:gd name="T11" fmla="*/ 23 h 34"/>
                  <a:gd name="T12" fmla="*/ 125 w 129"/>
                  <a:gd name="T13" fmla="*/ 25 h 34"/>
                  <a:gd name="T14" fmla="*/ 122 w 129"/>
                  <a:gd name="T15" fmla="*/ 26 h 34"/>
                  <a:gd name="T16" fmla="*/ 118 w 129"/>
                  <a:gd name="T17" fmla="*/ 27 h 34"/>
                  <a:gd name="T18" fmla="*/ 115 w 129"/>
                  <a:gd name="T19" fmla="*/ 29 h 34"/>
                  <a:gd name="T20" fmla="*/ 111 w 129"/>
                  <a:gd name="T21" fmla="*/ 29 h 34"/>
                  <a:gd name="T22" fmla="*/ 106 w 129"/>
                  <a:gd name="T23" fmla="*/ 30 h 34"/>
                  <a:gd name="T24" fmla="*/ 102 w 129"/>
                  <a:gd name="T25" fmla="*/ 31 h 34"/>
                  <a:gd name="T26" fmla="*/ 95 w 129"/>
                  <a:gd name="T27" fmla="*/ 32 h 34"/>
                  <a:gd name="T28" fmla="*/ 89 w 129"/>
                  <a:gd name="T29" fmla="*/ 33 h 34"/>
                  <a:gd name="T30" fmla="*/ 84 w 129"/>
                  <a:gd name="T31" fmla="*/ 34 h 34"/>
                  <a:gd name="T32" fmla="*/ 77 w 129"/>
                  <a:gd name="T33" fmla="*/ 34 h 34"/>
                  <a:gd name="T34" fmla="*/ 70 w 129"/>
                  <a:gd name="T35" fmla="*/ 34 h 34"/>
                  <a:gd name="T36" fmla="*/ 61 w 129"/>
                  <a:gd name="T37" fmla="*/ 34 h 34"/>
                  <a:gd name="T38" fmla="*/ 53 w 129"/>
                  <a:gd name="T39" fmla="*/ 34 h 34"/>
                  <a:gd name="T40" fmla="*/ 45 w 129"/>
                  <a:gd name="T41" fmla="*/ 34 h 34"/>
                  <a:gd name="T42" fmla="*/ 38 w 129"/>
                  <a:gd name="T43" fmla="*/ 33 h 34"/>
                  <a:gd name="T44" fmla="*/ 32 w 129"/>
                  <a:gd name="T45" fmla="*/ 32 h 34"/>
                  <a:gd name="T46" fmla="*/ 27 w 129"/>
                  <a:gd name="T47" fmla="*/ 31 h 34"/>
                  <a:gd name="T48" fmla="*/ 21 w 129"/>
                  <a:gd name="T49" fmla="*/ 30 h 34"/>
                  <a:gd name="T50" fmla="*/ 16 w 129"/>
                  <a:gd name="T51" fmla="*/ 29 h 34"/>
                  <a:gd name="T52" fmla="*/ 12 w 129"/>
                  <a:gd name="T53" fmla="*/ 28 h 34"/>
                  <a:gd name="T54" fmla="*/ 8 w 129"/>
                  <a:gd name="T55" fmla="*/ 26 h 34"/>
                  <a:gd name="T56" fmla="*/ 5 w 129"/>
                  <a:gd name="T57" fmla="*/ 25 h 34"/>
                  <a:gd name="T58" fmla="*/ 3 w 129"/>
                  <a:gd name="T59" fmla="*/ 24 h 34"/>
                  <a:gd name="T60" fmla="*/ 2 w 129"/>
                  <a:gd name="T61" fmla="*/ 22 h 34"/>
                  <a:gd name="T62" fmla="*/ 1 w 129"/>
                  <a:gd name="T63" fmla="*/ 21 h 34"/>
                  <a:gd name="T64" fmla="*/ 0 w 129"/>
                  <a:gd name="T65" fmla="*/ 19 h 34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29"/>
                  <a:gd name="T100" fmla="*/ 0 h 34"/>
                  <a:gd name="T101" fmla="*/ 129 w 129"/>
                  <a:gd name="T102" fmla="*/ 34 h 34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29" h="34">
                    <a:moveTo>
                      <a:pt x="0" y="19"/>
                    </a:moveTo>
                    <a:lnTo>
                      <a:pt x="0" y="0"/>
                    </a:lnTo>
                    <a:lnTo>
                      <a:pt x="129" y="0"/>
                    </a:lnTo>
                    <a:lnTo>
                      <a:pt x="129" y="20"/>
                    </a:lnTo>
                    <a:lnTo>
                      <a:pt x="128" y="21"/>
                    </a:lnTo>
                    <a:lnTo>
                      <a:pt x="127" y="23"/>
                    </a:lnTo>
                    <a:lnTo>
                      <a:pt x="125" y="25"/>
                    </a:lnTo>
                    <a:lnTo>
                      <a:pt x="122" y="26"/>
                    </a:lnTo>
                    <a:lnTo>
                      <a:pt x="118" y="27"/>
                    </a:lnTo>
                    <a:lnTo>
                      <a:pt x="115" y="29"/>
                    </a:lnTo>
                    <a:lnTo>
                      <a:pt x="111" y="29"/>
                    </a:lnTo>
                    <a:lnTo>
                      <a:pt x="106" y="30"/>
                    </a:lnTo>
                    <a:lnTo>
                      <a:pt x="102" y="31"/>
                    </a:lnTo>
                    <a:lnTo>
                      <a:pt x="95" y="32"/>
                    </a:lnTo>
                    <a:lnTo>
                      <a:pt x="89" y="33"/>
                    </a:lnTo>
                    <a:lnTo>
                      <a:pt x="84" y="34"/>
                    </a:lnTo>
                    <a:lnTo>
                      <a:pt x="77" y="34"/>
                    </a:lnTo>
                    <a:lnTo>
                      <a:pt x="70" y="34"/>
                    </a:lnTo>
                    <a:lnTo>
                      <a:pt x="61" y="34"/>
                    </a:lnTo>
                    <a:lnTo>
                      <a:pt x="53" y="34"/>
                    </a:lnTo>
                    <a:lnTo>
                      <a:pt x="45" y="34"/>
                    </a:lnTo>
                    <a:lnTo>
                      <a:pt x="38" y="33"/>
                    </a:lnTo>
                    <a:lnTo>
                      <a:pt x="32" y="32"/>
                    </a:lnTo>
                    <a:lnTo>
                      <a:pt x="27" y="31"/>
                    </a:lnTo>
                    <a:lnTo>
                      <a:pt x="21" y="30"/>
                    </a:lnTo>
                    <a:lnTo>
                      <a:pt x="16" y="29"/>
                    </a:lnTo>
                    <a:lnTo>
                      <a:pt x="12" y="28"/>
                    </a:lnTo>
                    <a:lnTo>
                      <a:pt x="8" y="26"/>
                    </a:lnTo>
                    <a:lnTo>
                      <a:pt x="5" y="25"/>
                    </a:lnTo>
                    <a:lnTo>
                      <a:pt x="3" y="24"/>
                    </a:lnTo>
                    <a:lnTo>
                      <a:pt x="2" y="22"/>
                    </a:lnTo>
                    <a:lnTo>
                      <a:pt x="1" y="21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B2B2B2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82" name="Freeform 56"/>
              <p:cNvSpPr>
                <a:spLocks/>
              </p:cNvSpPr>
              <p:nvPr/>
            </p:nvSpPr>
            <p:spPr bwMode="auto">
              <a:xfrm>
                <a:off x="359" y="1652"/>
                <a:ext cx="298" cy="228"/>
              </a:xfrm>
              <a:custGeom>
                <a:avLst/>
                <a:gdLst>
                  <a:gd name="T0" fmla="*/ 28 w 298"/>
                  <a:gd name="T1" fmla="*/ 0 h 228"/>
                  <a:gd name="T2" fmla="*/ 23 w 298"/>
                  <a:gd name="T3" fmla="*/ 1 h 228"/>
                  <a:gd name="T4" fmla="*/ 17 w 298"/>
                  <a:gd name="T5" fmla="*/ 2 h 228"/>
                  <a:gd name="T6" fmla="*/ 8 w 298"/>
                  <a:gd name="T7" fmla="*/ 8 h 228"/>
                  <a:gd name="T8" fmla="*/ 2 w 298"/>
                  <a:gd name="T9" fmla="*/ 17 h 228"/>
                  <a:gd name="T10" fmla="*/ 1 w 298"/>
                  <a:gd name="T11" fmla="*/ 23 h 228"/>
                  <a:gd name="T12" fmla="*/ 0 w 298"/>
                  <a:gd name="T13" fmla="*/ 28 h 228"/>
                  <a:gd name="T14" fmla="*/ 0 w 298"/>
                  <a:gd name="T15" fmla="*/ 200 h 228"/>
                  <a:gd name="T16" fmla="*/ 1 w 298"/>
                  <a:gd name="T17" fmla="*/ 206 h 228"/>
                  <a:gd name="T18" fmla="*/ 2 w 298"/>
                  <a:gd name="T19" fmla="*/ 211 h 228"/>
                  <a:gd name="T20" fmla="*/ 8 w 298"/>
                  <a:gd name="T21" fmla="*/ 220 h 228"/>
                  <a:gd name="T22" fmla="*/ 17 w 298"/>
                  <a:gd name="T23" fmla="*/ 226 h 228"/>
                  <a:gd name="T24" fmla="*/ 23 w 298"/>
                  <a:gd name="T25" fmla="*/ 227 h 228"/>
                  <a:gd name="T26" fmla="*/ 28 w 298"/>
                  <a:gd name="T27" fmla="*/ 228 h 228"/>
                  <a:gd name="T28" fmla="*/ 270 w 298"/>
                  <a:gd name="T29" fmla="*/ 228 h 228"/>
                  <a:gd name="T30" fmla="*/ 276 w 298"/>
                  <a:gd name="T31" fmla="*/ 227 h 228"/>
                  <a:gd name="T32" fmla="*/ 281 w 298"/>
                  <a:gd name="T33" fmla="*/ 226 h 228"/>
                  <a:gd name="T34" fmla="*/ 290 w 298"/>
                  <a:gd name="T35" fmla="*/ 220 h 228"/>
                  <a:gd name="T36" fmla="*/ 296 w 298"/>
                  <a:gd name="T37" fmla="*/ 211 h 228"/>
                  <a:gd name="T38" fmla="*/ 297 w 298"/>
                  <a:gd name="T39" fmla="*/ 206 h 228"/>
                  <a:gd name="T40" fmla="*/ 298 w 298"/>
                  <a:gd name="T41" fmla="*/ 200 h 228"/>
                  <a:gd name="T42" fmla="*/ 298 w 298"/>
                  <a:gd name="T43" fmla="*/ 28 h 228"/>
                  <a:gd name="T44" fmla="*/ 297 w 298"/>
                  <a:gd name="T45" fmla="*/ 23 h 228"/>
                  <a:gd name="T46" fmla="*/ 296 w 298"/>
                  <a:gd name="T47" fmla="*/ 17 h 228"/>
                  <a:gd name="T48" fmla="*/ 290 w 298"/>
                  <a:gd name="T49" fmla="*/ 8 h 228"/>
                  <a:gd name="T50" fmla="*/ 281 w 298"/>
                  <a:gd name="T51" fmla="*/ 2 h 228"/>
                  <a:gd name="T52" fmla="*/ 276 w 298"/>
                  <a:gd name="T53" fmla="*/ 1 h 228"/>
                  <a:gd name="T54" fmla="*/ 270 w 298"/>
                  <a:gd name="T55" fmla="*/ 0 h 228"/>
                  <a:gd name="T56" fmla="*/ 28 w 298"/>
                  <a:gd name="T57" fmla="*/ 0 h 228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298"/>
                  <a:gd name="T88" fmla="*/ 0 h 228"/>
                  <a:gd name="T89" fmla="*/ 298 w 298"/>
                  <a:gd name="T90" fmla="*/ 228 h 228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298" h="228">
                    <a:moveTo>
                      <a:pt x="28" y="0"/>
                    </a:moveTo>
                    <a:lnTo>
                      <a:pt x="23" y="1"/>
                    </a:lnTo>
                    <a:lnTo>
                      <a:pt x="17" y="2"/>
                    </a:lnTo>
                    <a:lnTo>
                      <a:pt x="8" y="8"/>
                    </a:lnTo>
                    <a:lnTo>
                      <a:pt x="2" y="17"/>
                    </a:lnTo>
                    <a:lnTo>
                      <a:pt x="1" y="23"/>
                    </a:lnTo>
                    <a:lnTo>
                      <a:pt x="0" y="28"/>
                    </a:lnTo>
                    <a:lnTo>
                      <a:pt x="0" y="200"/>
                    </a:lnTo>
                    <a:lnTo>
                      <a:pt x="1" y="206"/>
                    </a:lnTo>
                    <a:lnTo>
                      <a:pt x="2" y="211"/>
                    </a:lnTo>
                    <a:lnTo>
                      <a:pt x="8" y="220"/>
                    </a:lnTo>
                    <a:lnTo>
                      <a:pt x="17" y="226"/>
                    </a:lnTo>
                    <a:lnTo>
                      <a:pt x="23" y="227"/>
                    </a:lnTo>
                    <a:lnTo>
                      <a:pt x="28" y="228"/>
                    </a:lnTo>
                    <a:lnTo>
                      <a:pt x="270" y="228"/>
                    </a:lnTo>
                    <a:lnTo>
                      <a:pt x="276" y="227"/>
                    </a:lnTo>
                    <a:lnTo>
                      <a:pt x="281" y="226"/>
                    </a:lnTo>
                    <a:lnTo>
                      <a:pt x="290" y="220"/>
                    </a:lnTo>
                    <a:lnTo>
                      <a:pt x="296" y="211"/>
                    </a:lnTo>
                    <a:lnTo>
                      <a:pt x="297" y="206"/>
                    </a:lnTo>
                    <a:lnTo>
                      <a:pt x="298" y="200"/>
                    </a:lnTo>
                    <a:lnTo>
                      <a:pt x="298" y="28"/>
                    </a:lnTo>
                    <a:lnTo>
                      <a:pt x="297" y="23"/>
                    </a:lnTo>
                    <a:lnTo>
                      <a:pt x="296" y="17"/>
                    </a:lnTo>
                    <a:lnTo>
                      <a:pt x="290" y="8"/>
                    </a:lnTo>
                    <a:lnTo>
                      <a:pt x="281" y="2"/>
                    </a:lnTo>
                    <a:lnTo>
                      <a:pt x="276" y="1"/>
                    </a:lnTo>
                    <a:lnTo>
                      <a:pt x="270" y="0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B2B2B2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83" name="Freeform 57"/>
              <p:cNvSpPr>
                <a:spLocks/>
              </p:cNvSpPr>
              <p:nvPr/>
            </p:nvSpPr>
            <p:spPr bwMode="auto">
              <a:xfrm>
                <a:off x="391" y="1677"/>
                <a:ext cx="234" cy="178"/>
              </a:xfrm>
              <a:custGeom>
                <a:avLst/>
                <a:gdLst>
                  <a:gd name="T0" fmla="*/ 22 w 234"/>
                  <a:gd name="T1" fmla="*/ 0 h 178"/>
                  <a:gd name="T2" fmla="*/ 14 w 234"/>
                  <a:gd name="T3" fmla="*/ 2 h 178"/>
                  <a:gd name="T4" fmla="*/ 7 w 234"/>
                  <a:gd name="T5" fmla="*/ 7 h 178"/>
                  <a:gd name="T6" fmla="*/ 2 w 234"/>
                  <a:gd name="T7" fmla="*/ 14 h 178"/>
                  <a:gd name="T8" fmla="*/ 0 w 234"/>
                  <a:gd name="T9" fmla="*/ 22 h 178"/>
                  <a:gd name="T10" fmla="*/ 0 w 234"/>
                  <a:gd name="T11" fmla="*/ 156 h 178"/>
                  <a:gd name="T12" fmla="*/ 2 w 234"/>
                  <a:gd name="T13" fmla="*/ 165 h 178"/>
                  <a:gd name="T14" fmla="*/ 7 w 234"/>
                  <a:gd name="T15" fmla="*/ 172 h 178"/>
                  <a:gd name="T16" fmla="*/ 14 w 234"/>
                  <a:gd name="T17" fmla="*/ 176 h 178"/>
                  <a:gd name="T18" fmla="*/ 22 w 234"/>
                  <a:gd name="T19" fmla="*/ 178 h 178"/>
                  <a:gd name="T20" fmla="*/ 212 w 234"/>
                  <a:gd name="T21" fmla="*/ 178 h 178"/>
                  <a:gd name="T22" fmla="*/ 221 w 234"/>
                  <a:gd name="T23" fmla="*/ 176 h 178"/>
                  <a:gd name="T24" fmla="*/ 228 w 234"/>
                  <a:gd name="T25" fmla="*/ 172 h 178"/>
                  <a:gd name="T26" fmla="*/ 232 w 234"/>
                  <a:gd name="T27" fmla="*/ 165 h 178"/>
                  <a:gd name="T28" fmla="*/ 234 w 234"/>
                  <a:gd name="T29" fmla="*/ 156 h 178"/>
                  <a:gd name="T30" fmla="*/ 234 w 234"/>
                  <a:gd name="T31" fmla="*/ 22 h 178"/>
                  <a:gd name="T32" fmla="*/ 232 w 234"/>
                  <a:gd name="T33" fmla="*/ 14 h 178"/>
                  <a:gd name="T34" fmla="*/ 228 w 234"/>
                  <a:gd name="T35" fmla="*/ 7 h 178"/>
                  <a:gd name="T36" fmla="*/ 221 w 234"/>
                  <a:gd name="T37" fmla="*/ 2 h 178"/>
                  <a:gd name="T38" fmla="*/ 212 w 234"/>
                  <a:gd name="T39" fmla="*/ 0 h 178"/>
                  <a:gd name="T40" fmla="*/ 22 w 234"/>
                  <a:gd name="T41" fmla="*/ 0 h 178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34"/>
                  <a:gd name="T64" fmla="*/ 0 h 178"/>
                  <a:gd name="T65" fmla="*/ 234 w 234"/>
                  <a:gd name="T66" fmla="*/ 178 h 178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34" h="178">
                    <a:moveTo>
                      <a:pt x="22" y="0"/>
                    </a:moveTo>
                    <a:lnTo>
                      <a:pt x="14" y="2"/>
                    </a:lnTo>
                    <a:lnTo>
                      <a:pt x="7" y="7"/>
                    </a:lnTo>
                    <a:lnTo>
                      <a:pt x="2" y="14"/>
                    </a:lnTo>
                    <a:lnTo>
                      <a:pt x="0" y="22"/>
                    </a:lnTo>
                    <a:lnTo>
                      <a:pt x="0" y="156"/>
                    </a:lnTo>
                    <a:lnTo>
                      <a:pt x="2" y="165"/>
                    </a:lnTo>
                    <a:lnTo>
                      <a:pt x="7" y="172"/>
                    </a:lnTo>
                    <a:lnTo>
                      <a:pt x="14" y="176"/>
                    </a:lnTo>
                    <a:lnTo>
                      <a:pt x="22" y="178"/>
                    </a:lnTo>
                    <a:lnTo>
                      <a:pt x="212" y="178"/>
                    </a:lnTo>
                    <a:lnTo>
                      <a:pt x="221" y="176"/>
                    </a:lnTo>
                    <a:lnTo>
                      <a:pt x="228" y="172"/>
                    </a:lnTo>
                    <a:lnTo>
                      <a:pt x="232" y="165"/>
                    </a:lnTo>
                    <a:lnTo>
                      <a:pt x="234" y="156"/>
                    </a:lnTo>
                    <a:lnTo>
                      <a:pt x="234" y="22"/>
                    </a:lnTo>
                    <a:lnTo>
                      <a:pt x="232" y="14"/>
                    </a:lnTo>
                    <a:lnTo>
                      <a:pt x="228" y="7"/>
                    </a:lnTo>
                    <a:lnTo>
                      <a:pt x="221" y="2"/>
                    </a:lnTo>
                    <a:lnTo>
                      <a:pt x="212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80808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84" name="Freeform 58"/>
              <p:cNvSpPr>
                <a:spLocks/>
              </p:cNvSpPr>
              <p:nvPr/>
            </p:nvSpPr>
            <p:spPr bwMode="auto">
              <a:xfrm>
                <a:off x="404" y="1687"/>
                <a:ext cx="208" cy="159"/>
              </a:xfrm>
              <a:custGeom>
                <a:avLst/>
                <a:gdLst>
                  <a:gd name="T0" fmla="*/ 19 w 208"/>
                  <a:gd name="T1" fmla="*/ 0 h 159"/>
                  <a:gd name="T2" fmla="*/ 12 w 208"/>
                  <a:gd name="T3" fmla="*/ 2 h 159"/>
                  <a:gd name="T4" fmla="*/ 6 w 208"/>
                  <a:gd name="T5" fmla="*/ 6 h 159"/>
                  <a:gd name="T6" fmla="*/ 2 w 208"/>
                  <a:gd name="T7" fmla="*/ 12 h 159"/>
                  <a:gd name="T8" fmla="*/ 0 w 208"/>
                  <a:gd name="T9" fmla="*/ 19 h 159"/>
                  <a:gd name="T10" fmla="*/ 0 w 208"/>
                  <a:gd name="T11" fmla="*/ 140 h 159"/>
                  <a:gd name="T12" fmla="*/ 2 w 208"/>
                  <a:gd name="T13" fmla="*/ 147 h 159"/>
                  <a:gd name="T14" fmla="*/ 6 w 208"/>
                  <a:gd name="T15" fmla="*/ 153 h 159"/>
                  <a:gd name="T16" fmla="*/ 12 w 208"/>
                  <a:gd name="T17" fmla="*/ 157 h 159"/>
                  <a:gd name="T18" fmla="*/ 19 w 208"/>
                  <a:gd name="T19" fmla="*/ 159 h 159"/>
                  <a:gd name="T20" fmla="*/ 189 w 208"/>
                  <a:gd name="T21" fmla="*/ 159 h 159"/>
                  <a:gd name="T22" fmla="*/ 196 w 208"/>
                  <a:gd name="T23" fmla="*/ 157 h 159"/>
                  <a:gd name="T24" fmla="*/ 202 w 208"/>
                  <a:gd name="T25" fmla="*/ 153 h 159"/>
                  <a:gd name="T26" fmla="*/ 206 w 208"/>
                  <a:gd name="T27" fmla="*/ 147 h 159"/>
                  <a:gd name="T28" fmla="*/ 208 w 208"/>
                  <a:gd name="T29" fmla="*/ 140 h 159"/>
                  <a:gd name="T30" fmla="*/ 208 w 208"/>
                  <a:gd name="T31" fmla="*/ 19 h 159"/>
                  <a:gd name="T32" fmla="*/ 206 w 208"/>
                  <a:gd name="T33" fmla="*/ 12 h 159"/>
                  <a:gd name="T34" fmla="*/ 202 w 208"/>
                  <a:gd name="T35" fmla="*/ 6 h 159"/>
                  <a:gd name="T36" fmla="*/ 196 w 208"/>
                  <a:gd name="T37" fmla="*/ 2 h 159"/>
                  <a:gd name="T38" fmla="*/ 189 w 208"/>
                  <a:gd name="T39" fmla="*/ 0 h 159"/>
                  <a:gd name="T40" fmla="*/ 19 w 208"/>
                  <a:gd name="T41" fmla="*/ 0 h 159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08"/>
                  <a:gd name="T64" fmla="*/ 0 h 159"/>
                  <a:gd name="T65" fmla="*/ 208 w 208"/>
                  <a:gd name="T66" fmla="*/ 159 h 159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08" h="159">
                    <a:moveTo>
                      <a:pt x="19" y="0"/>
                    </a:moveTo>
                    <a:lnTo>
                      <a:pt x="12" y="2"/>
                    </a:lnTo>
                    <a:lnTo>
                      <a:pt x="6" y="6"/>
                    </a:lnTo>
                    <a:lnTo>
                      <a:pt x="2" y="12"/>
                    </a:lnTo>
                    <a:lnTo>
                      <a:pt x="0" y="19"/>
                    </a:lnTo>
                    <a:lnTo>
                      <a:pt x="0" y="140"/>
                    </a:lnTo>
                    <a:lnTo>
                      <a:pt x="2" y="147"/>
                    </a:lnTo>
                    <a:lnTo>
                      <a:pt x="6" y="153"/>
                    </a:lnTo>
                    <a:lnTo>
                      <a:pt x="12" y="157"/>
                    </a:lnTo>
                    <a:lnTo>
                      <a:pt x="19" y="159"/>
                    </a:lnTo>
                    <a:lnTo>
                      <a:pt x="189" y="159"/>
                    </a:lnTo>
                    <a:lnTo>
                      <a:pt x="196" y="157"/>
                    </a:lnTo>
                    <a:lnTo>
                      <a:pt x="202" y="153"/>
                    </a:lnTo>
                    <a:lnTo>
                      <a:pt x="206" y="147"/>
                    </a:lnTo>
                    <a:lnTo>
                      <a:pt x="208" y="140"/>
                    </a:lnTo>
                    <a:lnTo>
                      <a:pt x="208" y="19"/>
                    </a:lnTo>
                    <a:lnTo>
                      <a:pt x="206" y="12"/>
                    </a:lnTo>
                    <a:lnTo>
                      <a:pt x="202" y="6"/>
                    </a:lnTo>
                    <a:lnTo>
                      <a:pt x="196" y="2"/>
                    </a:lnTo>
                    <a:lnTo>
                      <a:pt x="189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CFD9DF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85" name="Rectangle 59"/>
              <p:cNvSpPr>
                <a:spLocks noChangeArrowheads="1"/>
              </p:cNvSpPr>
              <p:nvPr/>
            </p:nvSpPr>
            <p:spPr bwMode="auto">
              <a:xfrm>
                <a:off x="609" y="1867"/>
                <a:ext cx="9" cy="3"/>
              </a:xfrm>
              <a:prstGeom prst="rect">
                <a:avLst/>
              </a:prstGeom>
              <a:solidFill>
                <a:srgbClr val="00800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</p:grpSp>
      </p:grpSp>
      <p:sp>
        <p:nvSpPr>
          <p:cNvPr id="15" name="Text Box 60"/>
          <p:cNvSpPr txBox="1">
            <a:spLocks noChangeArrowheads="1"/>
          </p:cNvSpPr>
          <p:nvPr/>
        </p:nvSpPr>
        <p:spPr bwMode="auto">
          <a:xfrm>
            <a:off x="643119" y="2512839"/>
            <a:ext cx="1630363" cy="2444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1000" b="1" i="1" dirty="0">
                <a:solidFill>
                  <a:srgbClr val="003399"/>
                </a:solidFill>
                <a:latin typeface="+mj-lt"/>
              </a:rPr>
              <a:t>QAD Client</a:t>
            </a:r>
          </a:p>
        </p:txBody>
      </p:sp>
      <p:sp>
        <p:nvSpPr>
          <p:cNvPr id="16" name="Rectangle 61"/>
          <p:cNvSpPr>
            <a:spLocks noChangeArrowheads="1"/>
          </p:cNvSpPr>
          <p:nvPr/>
        </p:nvSpPr>
        <p:spPr bwMode="auto">
          <a:xfrm>
            <a:off x="903469" y="3755852"/>
            <a:ext cx="293350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l" eaLnBrk="0" hangingPunct="0"/>
            <a:r>
              <a:rPr lang="en-US" sz="1100" b="1" dirty="0">
                <a:solidFill>
                  <a:srgbClr val="000000"/>
                </a:solidFill>
                <a:latin typeface="+mj-lt"/>
              </a:rPr>
              <a:t>HTTP</a:t>
            </a:r>
            <a:endParaRPr lang="en-US" sz="1100" b="1" dirty="0">
              <a:latin typeface="+mj-lt"/>
            </a:endParaRPr>
          </a:p>
        </p:txBody>
      </p:sp>
      <p:sp>
        <p:nvSpPr>
          <p:cNvPr id="20" name="Line 65"/>
          <p:cNvSpPr>
            <a:spLocks noChangeShapeType="1"/>
          </p:cNvSpPr>
          <p:nvPr/>
        </p:nvSpPr>
        <p:spPr bwMode="auto">
          <a:xfrm>
            <a:off x="1359082" y="3851102"/>
            <a:ext cx="172402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 dirty="0">
              <a:latin typeface="+mj-lt"/>
            </a:endParaRPr>
          </a:p>
        </p:txBody>
      </p:sp>
      <p:sp>
        <p:nvSpPr>
          <p:cNvPr id="21" name="Line 66"/>
          <p:cNvSpPr>
            <a:spLocks noChangeShapeType="1"/>
          </p:cNvSpPr>
          <p:nvPr/>
        </p:nvSpPr>
        <p:spPr bwMode="auto">
          <a:xfrm>
            <a:off x="6443844" y="3065289"/>
            <a:ext cx="341313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>
              <a:latin typeface="+mj-lt"/>
            </a:endParaRPr>
          </a:p>
        </p:txBody>
      </p:sp>
      <p:sp>
        <p:nvSpPr>
          <p:cNvPr id="23" name="Rectangle 68"/>
          <p:cNvSpPr>
            <a:spLocks noChangeArrowheads="1"/>
          </p:cNvSpPr>
          <p:nvPr/>
        </p:nvSpPr>
        <p:spPr bwMode="auto">
          <a:xfrm>
            <a:off x="6096876" y="5078105"/>
            <a:ext cx="1287532" cy="246221"/>
          </a:xfrm>
          <a:prstGeom prst="rect">
            <a:avLst/>
          </a:prstGeom>
          <a:solidFill>
            <a:srgbClr val="CFD9DF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1000" b="1" dirty="0" smtClean="0">
                <a:latin typeface="+mj-lt"/>
              </a:rPr>
              <a:t>Application </a:t>
            </a:r>
            <a:r>
              <a:rPr lang="en-US" sz="1000" b="1" dirty="0">
                <a:latin typeface="+mj-lt"/>
              </a:rPr>
              <a:t>Code</a:t>
            </a:r>
          </a:p>
        </p:txBody>
      </p:sp>
      <p:sp>
        <p:nvSpPr>
          <p:cNvPr id="24" name="Rectangle 69"/>
          <p:cNvSpPr>
            <a:spLocks noChangeArrowheads="1"/>
          </p:cNvSpPr>
          <p:nvPr/>
        </p:nvSpPr>
        <p:spPr bwMode="auto">
          <a:xfrm>
            <a:off x="5592942" y="2942177"/>
            <a:ext cx="952505" cy="246221"/>
          </a:xfrm>
          <a:prstGeom prst="rect">
            <a:avLst/>
          </a:prstGeom>
          <a:solidFill>
            <a:srgbClr val="E5E1DA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1000" b="1" dirty="0">
                <a:latin typeface="+mj-lt"/>
              </a:rPr>
              <a:t>NameServer</a:t>
            </a:r>
          </a:p>
        </p:txBody>
      </p:sp>
      <p:sp>
        <p:nvSpPr>
          <p:cNvPr id="27" name="AutoShape 72"/>
          <p:cNvSpPr>
            <a:spLocks noChangeArrowheads="1"/>
          </p:cNvSpPr>
          <p:nvPr/>
        </p:nvSpPr>
        <p:spPr bwMode="auto">
          <a:xfrm>
            <a:off x="2556057" y="2817628"/>
            <a:ext cx="1654436" cy="1249375"/>
          </a:xfrm>
          <a:prstGeom prst="roundRect">
            <a:avLst>
              <a:gd name="adj" fmla="val 16667"/>
            </a:avLst>
          </a:prstGeom>
          <a:solidFill>
            <a:srgbClr val="DFAE97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1100" b="1" dirty="0">
                <a:latin typeface="+mj-lt"/>
              </a:rPr>
              <a:t>Tomcat </a:t>
            </a:r>
            <a:br>
              <a:rPr lang="en-US" sz="1100" b="1" dirty="0">
                <a:latin typeface="+mj-lt"/>
              </a:rPr>
            </a:br>
            <a:r>
              <a:rPr lang="en-US" sz="1100" b="1" dirty="0">
                <a:latin typeface="+mj-lt"/>
              </a:rPr>
              <a:t>Server</a:t>
            </a:r>
            <a:endParaRPr lang="en-US" sz="1200" b="1" dirty="0">
              <a:latin typeface="+mj-lt"/>
            </a:endParaRPr>
          </a:p>
        </p:txBody>
      </p:sp>
      <p:sp>
        <p:nvSpPr>
          <p:cNvPr id="30" name="Rectangle 75"/>
          <p:cNvSpPr>
            <a:spLocks noChangeArrowheads="1"/>
          </p:cNvSpPr>
          <p:nvPr/>
        </p:nvSpPr>
        <p:spPr bwMode="auto">
          <a:xfrm>
            <a:off x="6491469" y="3435177"/>
            <a:ext cx="946150" cy="420687"/>
          </a:xfrm>
          <a:prstGeom prst="rect">
            <a:avLst/>
          </a:prstGeom>
          <a:solidFill>
            <a:schemeClr val="tx2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1100" b="1" dirty="0">
                <a:solidFill>
                  <a:schemeClr val="bg1"/>
                </a:solidFill>
                <a:latin typeface="+mj-lt"/>
              </a:rPr>
              <a:t>Agent</a:t>
            </a:r>
            <a:br>
              <a:rPr lang="en-US" sz="1100" b="1" dirty="0">
                <a:solidFill>
                  <a:schemeClr val="bg1"/>
                </a:solidFill>
                <a:latin typeface="+mj-lt"/>
              </a:rPr>
            </a:br>
            <a:r>
              <a:rPr lang="en-US" sz="1100" b="1" dirty="0">
                <a:solidFill>
                  <a:schemeClr val="bg1"/>
                </a:solidFill>
                <a:latin typeface="+mj-lt"/>
              </a:rPr>
              <a:t>Process</a:t>
            </a:r>
          </a:p>
        </p:txBody>
      </p:sp>
      <p:sp>
        <p:nvSpPr>
          <p:cNvPr id="31" name="Rectangle 76"/>
          <p:cNvSpPr>
            <a:spLocks noChangeArrowheads="1"/>
          </p:cNvSpPr>
          <p:nvPr/>
        </p:nvSpPr>
        <p:spPr bwMode="auto">
          <a:xfrm>
            <a:off x="6404157" y="3527252"/>
            <a:ext cx="947737" cy="419100"/>
          </a:xfrm>
          <a:prstGeom prst="rect">
            <a:avLst/>
          </a:prstGeom>
          <a:solidFill>
            <a:schemeClr val="tx2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1100" b="1" dirty="0">
                <a:solidFill>
                  <a:schemeClr val="bg1"/>
                </a:solidFill>
                <a:latin typeface="+mj-lt"/>
              </a:rPr>
              <a:t>Agent</a:t>
            </a:r>
            <a:br>
              <a:rPr lang="en-US" sz="1100" b="1" dirty="0">
                <a:solidFill>
                  <a:schemeClr val="bg1"/>
                </a:solidFill>
                <a:latin typeface="+mj-lt"/>
              </a:rPr>
            </a:br>
            <a:r>
              <a:rPr lang="en-US" sz="1100" b="1" dirty="0">
                <a:solidFill>
                  <a:schemeClr val="bg1"/>
                </a:solidFill>
                <a:latin typeface="+mj-lt"/>
              </a:rPr>
              <a:t>Process</a:t>
            </a:r>
          </a:p>
        </p:txBody>
      </p:sp>
      <p:sp>
        <p:nvSpPr>
          <p:cNvPr id="32" name="Rectangle 77"/>
          <p:cNvSpPr>
            <a:spLocks noChangeArrowheads="1"/>
          </p:cNvSpPr>
          <p:nvPr/>
        </p:nvSpPr>
        <p:spPr bwMode="auto">
          <a:xfrm>
            <a:off x="6246994" y="3619327"/>
            <a:ext cx="946150" cy="420687"/>
          </a:xfrm>
          <a:prstGeom prst="rect">
            <a:avLst/>
          </a:prstGeom>
          <a:solidFill>
            <a:schemeClr val="tx2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1100" b="1" dirty="0">
                <a:solidFill>
                  <a:schemeClr val="bg1"/>
                </a:solidFill>
                <a:latin typeface="+mj-lt"/>
              </a:rPr>
              <a:t>Agent</a:t>
            </a:r>
            <a:br>
              <a:rPr lang="en-US" sz="1100" b="1" dirty="0">
                <a:solidFill>
                  <a:schemeClr val="bg1"/>
                </a:solidFill>
                <a:latin typeface="+mj-lt"/>
              </a:rPr>
            </a:br>
            <a:r>
              <a:rPr lang="en-US" sz="1100" b="1" dirty="0">
                <a:solidFill>
                  <a:schemeClr val="bg1"/>
                </a:solidFill>
                <a:latin typeface="+mj-lt"/>
              </a:rPr>
              <a:t>Process</a:t>
            </a:r>
          </a:p>
        </p:txBody>
      </p:sp>
      <p:sp>
        <p:nvSpPr>
          <p:cNvPr id="33" name="Line 78"/>
          <p:cNvSpPr>
            <a:spLocks noChangeShapeType="1"/>
          </p:cNvSpPr>
          <p:nvPr/>
        </p:nvSpPr>
        <p:spPr bwMode="auto">
          <a:xfrm flipH="1">
            <a:off x="7420157" y="3246264"/>
            <a:ext cx="188912" cy="19843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>
              <a:latin typeface="+mj-lt"/>
            </a:endParaRPr>
          </a:p>
        </p:txBody>
      </p:sp>
      <p:grpSp>
        <p:nvGrpSpPr>
          <p:cNvPr id="34" name="Group 79"/>
          <p:cNvGrpSpPr>
            <a:grpSpLocks/>
          </p:cNvGrpSpPr>
          <p:nvPr/>
        </p:nvGrpSpPr>
        <p:grpSpPr bwMode="auto">
          <a:xfrm>
            <a:off x="7937423" y="4878030"/>
            <a:ext cx="990600" cy="673100"/>
            <a:chOff x="4624" y="2744"/>
            <a:chExt cx="624" cy="424"/>
          </a:xfrm>
        </p:grpSpPr>
        <p:sp>
          <p:nvSpPr>
            <p:cNvPr id="36" name="AutoShape 80"/>
            <p:cNvSpPr>
              <a:spLocks noChangeArrowheads="1"/>
            </p:cNvSpPr>
            <p:nvPr/>
          </p:nvSpPr>
          <p:spPr bwMode="auto">
            <a:xfrm>
              <a:off x="4624" y="2744"/>
              <a:ext cx="608" cy="424"/>
            </a:xfrm>
            <a:prstGeom prst="flowChartMagneticDisk">
              <a:avLst/>
            </a:prstGeom>
            <a:gradFill rotWithShape="0">
              <a:gsLst>
                <a:gs pos="0">
                  <a:srgbClr val="5E6D76"/>
                </a:gs>
                <a:gs pos="50000">
                  <a:srgbClr val="CCECFF"/>
                </a:gs>
                <a:gs pos="100000">
                  <a:srgbClr val="5E6D76"/>
                </a:gs>
              </a:gsLst>
              <a:lin ang="0" scaled="1"/>
            </a:gra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IE" dirty="0">
                <a:latin typeface="+mj-lt"/>
              </a:endParaRPr>
            </a:p>
          </p:txBody>
        </p:sp>
        <p:sp>
          <p:nvSpPr>
            <p:cNvPr id="37" name="Text Box 81"/>
            <p:cNvSpPr txBox="1">
              <a:spLocks noChangeArrowheads="1"/>
            </p:cNvSpPr>
            <p:nvPr/>
          </p:nvSpPr>
          <p:spPr bwMode="auto">
            <a:xfrm>
              <a:off x="4624" y="2872"/>
              <a:ext cx="624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Ctr="1">
              <a:spAutoFit/>
            </a:bodyPr>
            <a:lstStyle/>
            <a:p>
              <a:pPr eaLnBrk="0" hangingPunct="0">
                <a:lnSpc>
                  <a:spcPct val="90000"/>
                </a:lnSpc>
                <a:spcBef>
                  <a:spcPct val="50000"/>
                </a:spcBef>
                <a:buClr>
                  <a:schemeClr val="tx2"/>
                </a:buClr>
                <a:buSzPct val="80000"/>
              </a:pPr>
              <a:r>
                <a:rPr lang="en-US" sz="1200" b="1" dirty="0" smtClean="0">
                  <a:latin typeface="+mj-lt"/>
                </a:rPr>
                <a:t>Database</a:t>
              </a:r>
              <a:endParaRPr lang="en-US" sz="1200" b="1" dirty="0">
                <a:latin typeface="+mj-lt"/>
              </a:endParaRPr>
            </a:p>
          </p:txBody>
        </p:sp>
      </p:grpSp>
      <p:sp>
        <p:nvSpPr>
          <p:cNvPr id="17" name="Rectangle 62"/>
          <p:cNvSpPr>
            <a:spLocks noChangeArrowheads="1"/>
          </p:cNvSpPr>
          <p:nvPr/>
        </p:nvSpPr>
        <p:spPr bwMode="auto">
          <a:xfrm>
            <a:off x="2735926" y="3625701"/>
            <a:ext cx="1251284" cy="388211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1000" b="1" dirty="0" smtClean="0">
                <a:latin typeface="+mj-lt"/>
              </a:rPr>
              <a:t>client-session.xml</a:t>
            </a:r>
            <a:endParaRPr lang="en-US" sz="1000" b="1" dirty="0">
              <a:latin typeface="+mj-lt"/>
            </a:endParaRPr>
          </a:p>
        </p:txBody>
      </p:sp>
      <p:sp>
        <p:nvSpPr>
          <p:cNvPr id="89" name="Rectangle 68"/>
          <p:cNvSpPr>
            <a:spLocks noChangeArrowheads="1"/>
          </p:cNvSpPr>
          <p:nvPr/>
        </p:nvSpPr>
        <p:spPr bwMode="auto">
          <a:xfrm>
            <a:off x="5972824" y="4613816"/>
            <a:ext cx="1523174" cy="246221"/>
          </a:xfrm>
          <a:prstGeom prst="rect">
            <a:avLst/>
          </a:prstGeom>
          <a:solidFill>
            <a:srgbClr val="CFD9DF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1000" b="1" dirty="0" smtClean="0">
                <a:latin typeface="+mj-lt"/>
              </a:rPr>
              <a:t>.NET UI Progress </a:t>
            </a:r>
            <a:r>
              <a:rPr lang="en-US" sz="1000" b="1" dirty="0">
                <a:latin typeface="+mj-lt"/>
              </a:rPr>
              <a:t>Code</a:t>
            </a:r>
          </a:p>
        </p:txBody>
      </p:sp>
      <p:cxnSp>
        <p:nvCxnSpPr>
          <p:cNvPr id="91" name="Straight Arrow Connector 90"/>
          <p:cNvCxnSpPr/>
          <p:nvPr/>
        </p:nvCxnSpPr>
        <p:spPr>
          <a:xfrm>
            <a:off x="4199860" y="3072809"/>
            <a:ext cx="1392866" cy="1587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5" name="Straight Arrow Connector 94"/>
          <p:cNvCxnSpPr>
            <a:stCxn id="32" idx="2"/>
            <a:endCxn id="89" idx="0"/>
          </p:cNvCxnSpPr>
          <p:nvPr/>
        </p:nvCxnSpPr>
        <p:spPr>
          <a:xfrm rot="16200000" flipH="1">
            <a:off x="6440339" y="4319744"/>
            <a:ext cx="573802" cy="14342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Arrow Connector 100"/>
          <p:cNvCxnSpPr>
            <a:stCxn id="89" idx="2"/>
            <a:endCxn id="23" idx="0"/>
          </p:cNvCxnSpPr>
          <p:nvPr/>
        </p:nvCxnSpPr>
        <p:spPr>
          <a:xfrm rot="16200000" flipH="1">
            <a:off x="6628492" y="4965955"/>
            <a:ext cx="218068" cy="6231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Arrow Connector 106"/>
          <p:cNvCxnSpPr>
            <a:endCxn id="36" idx="2"/>
          </p:cNvCxnSpPr>
          <p:nvPr/>
        </p:nvCxnSpPr>
        <p:spPr>
          <a:xfrm>
            <a:off x="7400260" y="5209954"/>
            <a:ext cx="537163" cy="4626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Arrow Connector 112"/>
          <p:cNvCxnSpPr/>
          <p:nvPr/>
        </p:nvCxnSpPr>
        <p:spPr>
          <a:xfrm rot="10800000" flipV="1">
            <a:off x="4210493" y="3820633"/>
            <a:ext cx="2076894" cy="17719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objective of this chapter is to describe the QAD .NET UI components and architecture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Objectives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ADM_COMP_020</a:t>
            </a:r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Tomcat: J2EE Application Server</a:t>
            </a:r>
          </a:p>
        </p:txBody>
      </p:sp>
      <p:sp>
        <p:nvSpPr>
          <p:cNvPr id="20497" name="Footer Placeholder 16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dirty="0" smtClean="0"/>
              <a:t>ADM_COMP_200</a:t>
            </a:r>
          </a:p>
        </p:txBody>
      </p:sp>
      <p:grpSp>
        <p:nvGrpSpPr>
          <p:cNvPr id="18" name="Group 17"/>
          <p:cNvGrpSpPr/>
          <p:nvPr/>
        </p:nvGrpSpPr>
        <p:grpSpPr>
          <a:xfrm>
            <a:off x="195956" y="1384117"/>
            <a:ext cx="8784771" cy="4337832"/>
            <a:chOff x="387350" y="1979565"/>
            <a:chExt cx="8784771" cy="4337832"/>
          </a:xfrm>
        </p:grpSpPr>
        <p:sp>
          <p:nvSpPr>
            <p:cNvPr id="20483" name="AutoShape 84"/>
            <p:cNvSpPr>
              <a:spLocks noChangeArrowheads="1"/>
            </p:cNvSpPr>
            <p:nvPr/>
          </p:nvSpPr>
          <p:spPr bwMode="auto">
            <a:xfrm rot="16200000">
              <a:off x="7014369" y="2939256"/>
              <a:ext cx="2667000" cy="903288"/>
            </a:xfrm>
            <a:prstGeom prst="bevel">
              <a:avLst>
                <a:gd name="adj" fmla="val 6171"/>
              </a:avLst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r>
                <a:rPr lang="en-US" sz="2400" dirty="0" smtClean="0">
                  <a:solidFill>
                    <a:schemeClr val="tx2"/>
                  </a:solidFill>
                  <a:latin typeface="+mj-lt"/>
                </a:rPr>
                <a:t>QAD</a:t>
              </a:r>
              <a:endParaRPr lang="en-GB" sz="2400" dirty="0">
                <a:solidFill>
                  <a:schemeClr val="tx2"/>
                </a:solidFill>
                <a:latin typeface="+mj-lt"/>
              </a:endParaRPr>
            </a:p>
          </p:txBody>
        </p:sp>
        <p:sp>
          <p:nvSpPr>
            <p:cNvPr id="20484" name="AutoShape 85"/>
            <p:cNvSpPr>
              <a:spLocks noChangeArrowheads="1"/>
            </p:cNvSpPr>
            <p:nvPr/>
          </p:nvSpPr>
          <p:spPr bwMode="auto">
            <a:xfrm>
              <a:off x="6296025" y="2546350"/>
              <a:ext cx="1601788" cy="1665288"/>
            </a:xfrm>
            <a:prstGeom prst="bevel">
              <a:avLst>
                <a:gd name="adj" fmla="val 6171"/>
              </a:avLst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r>
                <a:rPr lang="en-US" sz="2400" dirty="0">
                  <a:solidFill>
                    <a:schemeClr val="tx2"/>
                  </a:solidFill>
                  <a:latin typeface="+mj-lt"/>
                </a:rPr>
                <a:t>XML</a:t>
              </a:r>
            </a:p>
            <a:p>
              <a:r>
                <a:rPr lang="en-US" sz="2400" dirty="0">
                  <a:solidFill>
                    <a:schemeClr val="tx2"/>
                  </a:solidFill>
                  <a:latin typeface="+mj-lt"/>
                </a:rPr>
                <a:t>Engine</a:t>
              </a:r>
              <a:endParaRPr lang="en-GB" sz="2400" dirty="0">
                <a:solidFill>
                  <a:schemeClr val="tx2"/>
                </a:solidFill>
                <a:latin typeface="+mj-lt"/>
              </a:endParaRPr>
            </a:p>
          </p:txBody>
        </p:sp>
        <p:sp>
          <p:nvSpPr>
            <p:cNvPr id="20485" name="AutoShape 86"/>
            <p:cNvSpPr>
              <a:spLocks noChangeArrowheads="1"/>
            </p:cNvSpPr>
            <p:nvPr/>
          </p:nvSpPr>
          <p:spPr bwMode="auto">
            <a:xfrm>
              <a:off x="5229225" y="3048000"/>
              <a:ext cx="1066800" cy="677863"/>
            </a:xfrm>
            <a:prstGeom prst="leftRightArrow">
              <a:avLst>
                <a:gd name="adj1" fmla="val 45139"/>
                <a:gd name="adj2" fmla="val 41049"/>
              </a:avLst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 sz="2400" dirty="0">
                <a:solidFill>
                  <a:schemeClr val="tx2"/>
                </a:solidFill>
                <a:latin typeface="+mj-lt"/>
              </a:endParaRPr>
            </a:p>
          </p:txBody>
        </p:sp>
        <p:sp>
          <p:nvSpPr>
            <p:cNvPr id="20486" name="AutoShape 87"/>
            <p:cNvSpPr>
              <a:spLocks noChangeArrowheads="1"/>
            </p:cNvSpPr>
            <p:nvPr/>
          </p:nvSpPr>
          <p:spPr bwMode="auto">
            <a:xfrm>
              <a:off x="1724356" y="2606675"/>
              <a:ext cx="1455737" cy="1522413"/>
            </a:xfrm>
            <a:prstGeom prst="bevel">
              <a:avLst>
                <a:gd name="adj" fmla="val 6171"/>
              </a:avLst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r>
                <a:rPr lang="en-US" sz="2400" dirty="0">
                  <a:solidFill>
                    <a:schemeClr val="tx2"/>
                  </a:solidFill>
                  <a:latin typeface="+mj-lt"/>
                </a:rPr>
                <a:t>HTML</a:t>
              </a:r>
            </a:p>
            <a:p>
              <a:r>
                <a:rPr lang="en-US" sz="2400" dirty="0">
                  <a:solidFill>
                    <a:schemeClr val="tx2"/>
                  </a:solidFill>
                  <a:latin typeface="+mj-lt"/>
                </a:rPr>
                <a:t>Adapter</a:t>
              </a:r>
              <a:endParaRPr lang="en-GB" sz="2400" dirty="0">
                <a:solidFill>
                  <a:schemeClr val="tx2"/>
                </a:solidFill>
                <a:latin typeface="+mj-lt"/>
              </a:endParaRPr>
            </a:p>
          </p:txBody>
        </p:sp>
        <p:sp>
          <p:nvSpPr>
            <p:cNvPr id="20487" name="AutoShape 88"/>
            <p:cNvSpPr>
              <a:spLocks noChangeArrowheads="1"/>
            </p:cNvSpPr>
            <p:nvPr/>
          </p:nvSpPr>
          <p:spPr bwMode="auto">
            <a:xfrm rot="4162">
              <a:off x="3242926" y="1979565"/>
              <a:ext cx="2013288" cy="2740025"/>
            </a:xfrm>
            <a:prstGeom prst="bevel">
              <a:avLst>
                <a:gd name="adj" fmla="val 6875"/>
              </a:avLst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r>
                <a:rPr lang="en-US" sz="2400" dirty="0">
                  <a:solidFill>
                    <a:schemeClr val="tx2"/>
                  </a:solidFill>
                  <a:latin typeface="+mj-lt"/>
                </a:rPr>
                <a:t>Connection</a:t>
              </a:r>
            </a:p>
            <a:p>
              <a:r>
                <a:rPr lang="en-US" sz="2400" dirty="0">
                  <a:solidFill>
                    <a:schemeClr val="tx2"/>
                  </a:solidFill>
                  <a:latin typeface="+mj-lt"/>
                </a:rPr>
                <a:t>Manager</a:t>
              </a:r>
              <a:endParaRPr lang="en-GB" sz="2400" dirty="0">
                <a:solidFill>
                  <a:schemeClr val="tx2"/>
                </a:solidFill>
                <a:latin typeface="+mj-lt"/>
              </a:endParaRPr>
            </a:p>
          </p:txBody>
        </p:sp>
        <p:sp>
          <p:nvSpPr>
            <p:cNvPr id="20488" name="AutoShape 89"/>
            <p:cNvSpPr>
              <a:spLocks noChangeArrowheads="1"/>
            </p:cNvSpPr>
            <p:nvPr/>
          </p:nvSpPr>
          <p:spPr bwMode="auto">
            <a:xfrm flipH="1">
              <a:off x="1241425" y="3605213"/>
              <a:ext cx="496888" cy="392112"/>
            </a:xfrm>
            <a:prstGeom prst="leftArrow">
              <a:avLst>
                <a:gd name="adj1" fmla="val 33981"/>
                <a:gd name="adj2" fmla="val 51011"/>
              </a:avLst>
            </a:prstGeom>
            <a:gradFill rotWithShape="0">
              <a:gsLst>
                <a:gs pos="0">
                  <a:srgbClr val="BACBFF"/>
                </a:gs>
                <a:gs pos="100000">
                  <a:srgbClr val="3366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IE" dirty="0">
                <a:latin typeface="+mj-lt"/>
              </a:endParaRPr>
            </a:p>
          </p:txBody>
        </p:sp>
        <p:sp>
          <p:nvSpPr>
            <p:cNvPr id="20489" name="AutoShape 90"/>
            <p:cNvSpPr>
              <a:spLocks noChangeArrowheads="1"/>
            </p:cNvSpPr>
            <p:nvPr/>
          </p:nvSpPr>
          <p:spPr bwMode="auto">
            <a:xfrm rot="16198562">
              <a:off x="-319087" y="3028950"/>
              <a:ext cx="2370137" cy="658813"/>
            </a:xfrm>
            <a:prstGeom prst="bevel">
              <a:avLst>
                <a:gd name="adj" fmla="val 13889"/>
              </a:avLst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r>
                <a:rPr lang="en-US" sz="2400" dirty="0" smtClean="0">
                  <a:solidFill>
                    <a:schemeClr val="tx2"/>
                  </a:solidFill>
                  <a:latin typeface="+mj-lt"/>
                </a:rPr>
                <a:t>Web Browser</a:t>
              </a:r>
              <a:endParaRPr lang="en-GB" sz="2400" dirty="0">
                <a:solidFill>
                  <a:schemeClr val="tx2"/>
                </a:solidFill>
                <a:latin typeface="+mj-lt"/>
              </a:endParaRPr>
            </a:p>
          </p:txBody>
        </p:sp>
        <p:sp>
          <p:nvSpPr>
            <p:cNvPr id="20490" name="AutoShape 91"/>
            <p:cNvSpPr>
              <a:spLocks noChangeArrowheads="1"/>
            </p:cNvSpPr>
            <p:nvPr/>
          </p:nvSpPr>
          <p:spPr bwMode="auto">
            <a:xfrm>
              <a:off x="1236663" y="2713038"/>
              <a:ext cx="496887" cy="392112"/>
            </a:xfrm>
            <a:prstGeom prst="leftArrow">
              <a:avLst>
                <a:gd name="adj1" fmla="val 33981"/>
                <a:gd name="adj2" fmla="val 51011"/>
              </a:avLst>
            </a:prstGeom>
            <a:gradFill rotWithShape="0">
              <a:gsLst>
                <a:gs pos="0">
                  <a:srgbClr val="BACBFF"/>
                </a:gs>
                <a:gs pos="100000">
                  <a:srgbClr val="3366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IE" dirty="0">
                <a:latin typeface="+mj-lt"/>
              </a:endParaRPr>
            </a:p>
          </p:txBody>
        </p:sp>
        <p:sp>
          <p:nvSpPr>
            <p:cNvPr id="20491" name="AutoShape 92"/>
            <p:cNvSpPr>
              <a:spLocks/>
            </p:cNvSpPr>
            <p:nvPr/>
          </p:nvSpPr>
          <p:spPr bwMode="auto">
            <a:xfrm rot="16200000">
              <a:off x="8174038" y="4751387"/>
              <a:ext cx="414338" cy="969963"/>
            </a:xfrm>
            <a:prstGeom prst="leftBrace">
              <a:avLst>
                <a:gd name="adj1" fmla="val 19508"/>
                <a:gd name="adj2" fmla="val 50000"/>
              </a:avLst>
            </a:prstGeom>
            <a:noFill/>
            <a:ln w="38100">
              <a:solidFill>
                <a:srgbClr val="3366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IE" dirty="0">
                <a:latin typeface="+mj-lt"/>
              </a:endParaRPr>
            </a:p>
          </p:txBody>
        </p:sp>
        <p:sp>
          <p:nvSpPr>
            <p:cNvPr id="20492" name="AutoShape 93"/>
            <p:cNvSpPr>
              <a:spLocks/>
            </p:cNvSpPr>
            <p:nvPr/>
          </p:nvSpPr>
          <p:spPr bwMode="auto">
            <a:xfrm rot="16200000">
              <a:off x="4362450" y="2085975"/>
              <a:ext cx="527050" cy="6413500"/>
            </a:xfrm>
            <a:prstGeom prst="leftBrace">
              <a:avLst>
                <a:gd name="adj1" fmla="val 51097"/>
                <a:gd name="adj2" fmla="val 50222"/>
              </a:avLst>
            </a:prstGeom>
            <a:noFill/>
            <a:ln w="38100">
              <a:solidFill>
                <a:srgbClr val="3366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IE" dirty="0">
                <a:latin typeface="+mj-lt"/>
              </a:endParaRPr>
            </a:p>
          </p:txBody>
        </p:sp>
        <p:sp>
          <p:nvSpPr>
            <p:cNvPr id="20493" name="AutoShape 94"/>
            <p:cNvSpPr>
              <a:spLocks/>
            </p:cNvSpPr>
            <p:nvPr/>
          </p:nvSpPr>
          <p:spPr bwMode="auto">
            <a:xfrm rot="16200000">
              <a:off x="720725" y="4813300"/>
              <a:ext cx="406400" cy="838200"/>
            </a:xfrm>
            <a:prstGeom prst="leftBrace">
              <a:avLst>
                <a:gd name="adj1" fmla="val 35769"/>
                <a:gd name="adj2" fmla="val 50000"/>
              </a:avLst>
            </a:prstGeom>
            <a:noFill/>
            <a:ln w="38100">
              <a:solidFill>
                <a:srgbClr val="3366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IE" dirty="0">
                <a:latin typeface="+mj-lt"/>
              </a:endParaRPr>
            </a:p>
          </p:txBody>
        </p:sp>
        <p:sp>
          <p:nvSpPr>
            <p:cNvPr id="20494" name="Text Box 95"/>
            <p:cNvSpPr txBox="1">
              <a:spLocks noChangeArrowheads="1"/>
            </p:cNvSpPr>
            <p:nvPr/>
          </p:nvSpPr>
          <p:spPr bwMode="auto">
            <a:xfrm>
              <a:off x="387350" y="5486400"/>
              <a:ext cx="1047750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 dirty="0">
                  <a:latin typeface="+mj-lt"/>
                </a:rPr>
                <a:t>Client</a:t>
              </a:r>
              <a:endParaRPr lang="en-GB" sz="2400" dirty="0">
                <a:latin typeface="+mj-lt"/>
              </a:endParaRPr>
            </a:p>
          </p:txBody>
        </p:sp>
        <p:sp>
          <p:nvSpPr>
            <p:cNvPr id="20495" name="Text Box 96"/>
            <p:cNvSpPr txBox="1">
              <a:spLocks noChangeArrowheads="1"/>
            </p:cNvSpPr>
            <p:nvPr/>
          </p:nvSpPr>
          <p:spPr bwMode="auto">
            <a:xfrm>
              <a:off x="3090964" y="5486400"/>
              <a:ext cx="2736647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 dirty="0">
                  <a:latin typeface="+mj-lt"/>
                </a:rPr>
                <a:t>J2EE Application </a:t>
              </a:r>
            </a:p>
            <a:p>
              <a:r>
                <a:rPr lang="en-US" sz="2400" dirty="0">
                  <a:latin typeface="+mj-lt"/>
                </a:rPr>
                <a:t>Server</a:t>
              </a:r>
              <a:endParaRPr lang="en-GB" sz="2400" dirty="0">
                <a:latin typeface="+mj-lt"/>
              </a:endParaRPr>
            </a:p>
          </p:txBody>
        </p:sp>
        <p:sp>
          <p:nvSpPr>
            <p:cNvPr id="20496" name="Text Box 97"/>
            <p:cNvSpPr txBox="1">
              <a:spLocks noChangeArrowheads="1"/>
            </p:cNvSpPr>
            <p:nvPr/>
          </p:nvSpPr>
          <p:spPr bwMode="auto">
            <a:xfrm>
              <a:off x="7493455" y="5464175"/>
              <a:ext cx="1678666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 dirty="0">
                  <a:latin typeface="+mj-lt"/>
                </a:rPr>
                <a:t>Database</a:t>
              </a:r>
            </a:p>
            <a:p>
              <a:r>
                <a:rPr lang="en-US" sz="2400" dirty="0">
                  <a:latin typeface="+mj-lt"/>
                </a:rPr>
                <a:t>Server</a:t>
              </a:r>
              <a:endParaRPr lang="en-GB" sz="2400" dirty="0"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Tomcat Overview</a:t>
            </a:r>
          </a:p>
        </p:txBody>
      </p:sp>
      <p:sp>
        <p:nvSpPr>
          <p:cNvPr id="21508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dirty="0" smtClean="0"/>
              <a:t>ADM_COMP_210</a:t>
            </a:r>
          </a:p>
        </p:txBody>
      </p:sp>
      <p:sp>
        <p:nvSpPr>
          <p:cNvPr id="10" name="Content Placeholder 9"/>
          <p:cNvSpPr>
            <a:spLocks noGrp="1" noChangeArrowheads="1"/>
          </p:cNvSpPr>
          <p:nvPr>
            <p:ph idx="1"/>
          </p:nvPr>
        </p:nvSpPr>
        <p:spPr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/>
          <a:p>
            <a:r>
              <a:rPr lang="en-US" dirty="0" smtClean="0"/>
              <a:t>Java-based Web application container</a:t>
            </a:r>
          </a:p>
          <a:p>
            <a:r>
              <a:rPr lang="en-US" dirty="0" smtClean="0"/>
              <a:t>Runs servlet in JSP</a:t>
            </a:r>
          </a:p>
          <a:p>
            <a:r>
              <a:rPr lang="en-US" dirty="0" smtClean="0"/>
              <a:t>Tomcat 5.5.x and 6.0.x</a:t>
            </a:r>
          </a:p>
          <a:p>
            <a:r>
              <a:rPr lang="en-US" dirty="0" smtClean="0"/>
              <a:t>If upgrading and using 5.5.x, you do not need to upgrade to </a:t>
            </a:r>
            <a:r>
              <a:rPr lang="en-US" dirty="0" smtClean="0"/>
              <a:t>6.0.x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>
          <a:xfrm>
            <a:off x="438150" y="857329"/>
            <a:ext cx="7772400" cy="4876800"/>
          </a:xfrm>
          <a:noFill/>
        </p:spPr>
        <p:txBody>
          <a:bodyPr>
            <a:normAutofit fontScale="92500" lnSpcReduction="20000"/>
          </a:bodyPr>
          <a:lstStyle/>
          <a:p>
            <a:pPr eaLnBrk="1" hangingPunct="1"/>
            <a:r>
              <a:rPr lang="en-US" dirty="0" smtClean="0"/>
              <a:t>Key subdirectories</a:t>
            </a:r>
          </a:p>
          <a:p>
            <a:pPr lvl="1" eaLnBrk="1" hangingPunct="1"/>
            <a:r>
              <a:rPr lang="en-US" sz="2600" dirty="0" smtClean="0">
                <a:latin typeface="Courier New" pitchFamily="49" charset="0"/>
                <a:cs typeface="Courier New" pitchFamily="49" charset="0"/>
              </a:rPr>
              <a:t>/bin </a:t>
            </a:r>
            <a:r>
              <a:rPr lang="en-US" dirty="0" smtClean="0"/>
              <a:t>– administration scripts</a:t>
            </a:r>
          </a:p>
          <a:p>
            <a:pPr lvl="2" eaLnBrk="1" hangingPunct="1"/>
            <a:r>
              <a:rPr lang="en-US" sz="2600" dirty="0" smtClean="0">
                <a:latin typeface="Courier New" pitchFamily="49" charset="0"/>
                <a:cs typeface="Courier New" pitchFamily="49" charset="0"/>
              </a:rPr>
              <a:t>startup.sh</a:t>
            </a:r>
          </a:p>
          <a:p>
            <a:pPr lvl="2" eaLnBrk="1" hangingPunct="1"/>
            <a:r>
              <a:rPr lang="en-US" sz="2600" dirty="0" smtClean="0">
                <a:latin typeface="Courier New" pitchFamily="49" charset="0"/>
                <a:cs typeface="Courier New" pitchFamily="49" charset="0"/>
              </a:rPr>
              <a:t>shutdown.sh</a:t>
            </a:r>
          </a:p>
          <a:p>
            <a:pPr lvl="2" eaLnBrk="1" hangingPunct="1"/>
            <a:r>
              <a:rPr lang="en-US" sz="2600" dirty="0" smtClean="0">
                <a:latin typeface="Courier New" pitchFamily="49" charset="0"/>
                <a:cs typeface="Courier New" pitchFamily="49" charset="0"/>
              </a:rPr>
              <a:t>setenv.sh</a:t>
            </a:r>
          </a:p>
          <a:p>
            <a:pPr lvl="1" eaLnBrk="1" hangingPunct="1"/>
            <a:r>
              <a:rPr lang="en-US" sz="2600" dirty="0" smtClean="0">
                <a:latin typeface="Courier New" pitchFamily="49" charset="0"/>
                <a:cs typeface="Courier New" pitchFamily="49" charset="0"/>
              </a:rPr>
              <a:t>/logs </a:t>
            </a:r>
            <a:r>
              <a:rPr lang="en-US" dirty="0" smtClean="0"/>
              <a:t>– log files directory</a:t>
            </a:r>
          </a:p>
          <a:p>
            <a:pPr lvl="2" eaLnBrk="1" hangingPunct="1"/>
            <a:r>
              <a:rPr lang="en-US" sz="2600" dirty="0" smtClean="0">
                <a:latin typeface="Courier New" pitchFamily="49" charset="0"/>
                <a:cs typeface="Courier New" pitchFamily="49" charset="0"/>
              </a:rPr>
              <a:t>catalina.out</a:t>
            </a:r>
          </a:p>
          <a:p>
            <a:pPr lvl="2" eaLnBrk="1" hangingPunct="1"/>
            <a:r>
              <a:rPr lang="en-US" sz="2600" dirty="0" smtClean="0">
                <a:latin typeface="Courier New" pitchFamily="49" charset="0"/>
                <a:cs typeface="Courier New" pitchFamily="49" charset="0"/>
              </a:rPr>
              <a:t>tomcat.pid</a:t>
            </a:r>
          </a:p>
          <a:p>
            <a:pPr lvl="1" eaLnBrk="1" hangingPunct="1"/>
            <a:r>
              <a:rPr lang="en-US" sz="2600" dirty="0" smtClean="0">
                <a:latin typeface="Courier New" pitchFamily="49" charset="0"/>
                <a:cs typeface="Courier New" pitchFamily="49" charset="0"/>
              </a:rPr>
              <a:t>/conf </a:t>
            </a:r>
            <a:r>
              <a:rPr lang="en-US" dirty="0" smtClean="0"/>
              <a:t>– configuration files directory</a:t>
            </a:r>
          </a:p>
          <a:p>
            <a:pPr lvl="2" eaLnBrk="1" hangingPunct="1"/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server.xml</a:t>
            </a:r>
          </a:p>
          <a:p>
            <a:pPr lvl="2" eaLnBrk="1" hangingPunct="1"/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tomcat-users.xml</a:t>
            </a:r>
          </a:p>
          <a:p>
            <a:pPr lvl="1" eaLnBrk="1" hangingPunct="1"/>
            <a:r>
              <a:rPr lang="en-US" sz="2600" dirty="0" smtClean="0">
                <a:latin typeface="Courier New" pitchFamily="49" charset="0"/>
                <a:cs typeface="Courier New" pitchFamily="49" charset="0"/>
              </a:rPr>
              <a:t>/webapps </a:t>
            </a:r>
            <a:r>
              <a:rPr lang="en-US" dirty="0" smtClean="0"/>
              <a:t>– web applications directory</a:t>
            </a:r>
          </a:p>
          <a:p>
            <a:pPr lvl="2" eaLnBrk="1" hangingPunct="1"/>
            <a:r>
              <a:rPr lang="en-US" dirty="0" smtClean="0"/>
              <a:t>Location of .NET UI directories and files</a:t>
            </a:r>
          </a:p>
        </p:txBody>
      </p:sp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Tomcat Directories</a:t>
            </a:r>
          </a:p>
        </p:txBody>
      </p:sp>
      <p:sp>
        <p:nvSpPr>
          <p:cNvPr id="22532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dirty="0" smtClean="0"/>
              <a:t>ADM_COMP_220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>
          <a:xfrm>
            <a:off x="438150" y="899861"/>
            <a:ext cx="7772400" cy="4876800"/>
          </a:xfrm>
          <a:noFill/>
        </p:spPr>
        <p:txBody>
          <a:bodyPr>
            <a:normAutofit fontScale="92500" lnSpcReduction="20000"/>
          </a:bodyPr>
          <a:lstStyle/>
          <a:p>
            <a:pPr eaLnBrk="1" hangingPunct="1"/>
            <a:r>
              <a:rPr lang="en-US" dirty="0" smtClean="0"/>
              <a:t>Key .NET UI directories</a:t>
            </a:r>
          </a:p>
          <a:p>
            <a:pPr lvl="1"/>
            <a:r>
              <a:rPr lang="en-US" dirty="0" smtClean="0"/>
              <a:t>Configuration files</a:t>
            </a:r>
          </a:p>
          <a:p>
            <a:pPr lvl="2"/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/webapps/qadhome/</a:t>
            </a:r>
            <a:r>
              <a:rPr lang="en-US" dirty="0" smtClean="0"/>
              <a:t>&lt;env_name&gt;</a:t>
            </a:r>
            <a:br>
              <a:rPr lang="en-US" dirty="0" smtClean="0"/>
            </a:br>
            <a:r>
              <a:rPr lang="en-US" dirty="0" smtClean="0">
                <a:latin typeface="Courier New" pitchFamily="49" charset="0"/>
                <a:cs typeface="Courier New" pitchFamily="49" charset="0"/>
              </a:rPr>
              <a:t>/configurations</a:t>
            </a:r>
          </a:p>
          <a:p>
            <a:pPr lvl="1"/>
            <a:r>
              <a:rPr lang="en-US" dirty="0" smtClean="0">
                <a:latin typeface="+mj-lt"/>
                <a:cs typeface="Courier New" pitchFamily="49" charset="0"/>
              </a:rPr>
              <a:t>Client session configuration file</a:t>
            </a:r>
          </a:p>
          <a:p>
            <a:pPr lvl="2"/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/webapps/qadhome/</a:t>
            </a:r>
            <a:r>
              <a:rPr lang="en-US" dirty="0" smtClean="0"/>
              <a:t>&lt;env_name&gt;</a:t>
            </a:r>
            <a:br>
              <a:rPr lang="en-US" dirty="0" smtClean="0"/>
            </a:br>
            <a:r>
              <a:rPr lang="en-US" dirty="0" smtClean="0">
                <a:latin typeface="Courier New" pitchFamily="49" charset="0"/>
                <a:cs typeface="Courier New" pitchFamily="49" charset="0"/>
              </a:rPr>
              <a:t>/configurations/client-session.xml</a:t>
            </a:r>
          </a:p>
          <a:p>
            <a:pPr lvl="1"/>
            <a:r>
              <a:rPr lang="en-US" dirty="0" smtClean="0"/>
              <a:t>Process Maps</a:t>
            </a:r>
          </a:p>
          <a:p>
            <a:pPr lvl="2"/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/webapps/</a:t>
            </a:r>
            <a:r>
              <a:rPr lang="en-US" dirty="0" smtClean="0"/>
              <a:t>&lt;env_name&gt; 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/WEB-INF/pronav</a:t>
            </a:r>
          </a:p>
          <a:p>
            <a:pPr lvl="1"/>
            <a:r>
              <a:rPr lang="en-US" dirty="0" smtClean="0"/>
              <a:t>Configurable Screens</a:t>
            </a:r>
          </a:p>
          <a:p>
            <a:pPr lvl="2"/>
            <a:r>
              <a:rPr lang="en-US" dirty="0" smtClean="0">
                <a:latin typeface="+mn-lt"/>
                <a:cs typeface="Courier New" pitchFamily="49" charset="0"/>
              </a:rPr>
              <a:t>&lt;qad_install_dir&gt;/</a:t>
            </a:r>
            <a:r>
              <a:rPr lang="en-US" dirty="0" smtClean="0">
                <a:latin typeface="+mn-lt"/>
              </a:rPr>
              <a:t>&lt;</a:t>
            </a:r>
            <a:r>
              <a:rPr lang="en-US" dirty="0" smtClean="0"/>
              <a:t>netui_progress_dir&gt; 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/com/mfgpro/configxml/qaddb</a:t>
            </a:r>
          </a:p>
          <a:p>
            <a:pPr lvl="1" eaLnBrk="1" hangingPunct="1"/>
            <a:r>
              <a:rPr lang="en-US" dirty="0" smtClean="0"/>
              <a:t>Metrics, Favorites, Collections</a:t>
            </a:r>
          </a:p>
          <a:p>
            <a:pPr lvl="2"/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/webapps/qadhome/configurations/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&lt;env_name&gt; 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/storage</a:t>
            </a:r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Tomcat Directories</a:t>
            </a:r>
          </a:p>
        </p:txBody>
      </p:sp>
      <p:sp>
        <p:nvSpPr>
          <p:cNvPr id="23556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dirty="0" smtClean="0"/>
              <a:t>ADM_COMP_230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Key .NET UI directories: Attachments</a:t>
            </a:r>
          </a:p>
          <a:p>
            <a:pPr lvl="1"/>
            <a:r>
              <a:rPr lang="en-US" dirty="0" smtClean="0"/>
              <a:t>Attachments default location:</a:t>
            </a:r>
          </a:p>
          <a:p>
            <a:pPr lvl="2"/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/webapps/qadhome/configurations/</a:t>
            </a:r>
            <a:br>
              <a:rPr lang="en-US" sz="2400" dirty="0" smtClean="0">
                <a:latin typeface="Courier New" pitchFamily="49" charset="0"/>
                <a:cs typeface="Courier New" pitchFamily="49" charset="0"/>
              </a:rPr>
            </a:b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&lt;</a:t>
            </a:r>
            <a:r>
              <a:rPr lang="en-US" dirty="0" smtClean="0"/>
              <a:t>env_name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&gt;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/storage/attachments</a:t>
            </a:r>
          </a:p>
          <a:p>
            <a:pPr lvl="1"/>
            <a:r>
              <a:rPr lang="en-US" dirty="0" smtClean="0"/>
              <a:t>Attachments single WebDAV location:</a:t>
            </a:r>
          </a:p>
          <a:p>
            <a:pPr lvl="2"/>
            <a:r>
              <a:rPr lang="en-US" dirty="0" smtClean="0"/>
              <a:t>Specify in client-session.xml:</a:t>
            </a:r>
          </a:p>
          <a:p>
            <a:pPr lvl="2"/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&lt;WebDAVRoot&gt;</a:t>
            </a:r>
            <a:r>
              <a:rPr lang="en-US" dirty="0" smtClean="0"/>
              <a:t>ServerURL 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/webdav/attachments&lt;/WebDAVRoot&gt;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Tomcat Directories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ADM_COMP_240</a:t>
            </a:r>
            <a:endParaRPr 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3"/>
          <p:cNvSpPr>
            <a:spLocks noGrp="1" noChangeArrowheads="1"/>
          </p:cNvSpPr>
          <p:nvPr>
            <p:ph idx="1"/>
          </p:nvPr>
        </p:nvSpPr>
        <p:spPr>
          <a:xfrm>
            <a:off x="438150" y="829415"/>
            <a:ext cx="8504238" cy="4876800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defRPr/>
            </a:pPr>
            <a:r>
              <a:rPr lang="en-US" sz="3200" dirty="0" smtClean="0"/>
              <a:t>Key .NET UI files</a:t>
            </a:r>
          </a:p>
          <a:p>
            <a:pPr lvl="1" eaLnBrk="1" hangingPunct="1">
              <a:defRPr/>
            </a:pPr>
            <a:r>
              <a:rPr lang="en-US" sz="2600" dirty="0" smtClean="0">
                <a:latin typeface="Courier New" pitchFamily="49" charset="0"/>
                <a:cs typeface="Courier New" pitchFamily="49" charset="0"/>
              </a:rPr>
              <a:t>/webapps/&lt;.</a:t>
            </a:r>
            <a:r>
              <a:rPr lang="en-US" sz="2200" dirty="0" smtClean="0">
                <a:latin typeface="+mj-lt"/>
                <a:cs typeface="Courier New" pitchFamily="49" charset="0"/>
              </a:rPr>
              <a:t>NET UI Install&gt;</a:t>
            </a:r>
          </a:p>
          <a:p>
            <a:pPr lvl="2" eaLnBrk="1" hangingPunct="1">
              <a:defRPr/>
            </a:pPr>
            <a:r>
              <a:rPr lang="en-US" sz="2600" dirty="0" smtClean="0">
                <a:latin typeface="Courier New" pitchFamily="49" charset="0"/>
                <a:cs typeface="Courier New" pitchFamily="49" charset="0"/>
              </a:rPr>
              <a:t>/WEB-INF</a:t>
            </a:r>
          </a:p>
          <a:p>
            <a:pPr lvl="3" eaLnBrk="1" hangingPunct="1">
              <a:defRPr/>
            </a:pPr>
            <a:r>
              <a:rPr lang="en-US" sz="2600" dirty="0" smtClean="0">
                <a:latin typeface="Courier New" pitchFamily="49" charset="0"/>
                <a:cs typeface="Courier New" pitchFamily="49" charset="0"/>
              </a:rPr>
              <a:t>/conf </a:t>
            </a:r>
            <a:r>
              <a:rPr lang="en-US" sz="2200" dirty="0" smtClean="0">
                <a:latin typeface="+mj-lt"/>
                <a:cs typeface="Courier New" pitchFamily="49" charset="0"/>
              </a:rPr>
              <a:t>-- configuration files for .NET UI components</a:t>
            </a:r>
          </a:p>
          <a:p>
            <a:pPr lvl="3" eaLnBrk="1" hangingPunct="1">
              <a:defRPr/>
            </a:pPr>
            <a:r>
              <a:rPr lang="en-US" sz="2600" dirty="0" smtClean="0">
                <a:latin typeface="Courier New" pitchFamily="49" charset="0"/>
                <a:cs typeface="Courier New" pitchFamily="49" charset="0"/>
              </a:rPr>
              <a:t>/cgi  </a:t>
            </a:r>
            <a:r>
              <a:rPr lang="en-US" sz="2200" dirty="0" smtClean="0">
                <a:latin typeface="+mj-lt"/>
                <a:cs typeface="Courier New" pitchFamily="49" charset="0"/>
              </a:rPr>
              <a:t>-- WebSpeed Messenger and other executables</a:t>
            </a:r>
          </a:p>
          <a:p>
            <a:pPr lvl="3" eaLnBrk="1" hangingPunct="1">
              <a:defRPr/>
            </a:pPr>
            <a:r>
              <a:rPr lang="en-US" sz="2600" dirty="0" smtClean="0">
                <a:latin typeface="Courier New" pitchFamily="49" charset="0"/>
                <a:cs typeface="Courier New" pitchFamily="49" charset="0"/>
              </a:rPr>
              <a:t>/log  </a:t>
            </a:r>
            <a:r>
              <a:rPr lang="en-US" sz="2200" dirty="0" smtClean="0">
                <a:latin typeface="+mj-lt"/>
                <a:cs typeface="Courier New" pitchFamily="49" charset="0"/>
              </a:rPr>
              <a:t>-- log files for .NET UI</a:t>
            </a:r>
          </a:p>
          <a:p>
            <a:pPr lvl="2" eaLnBrk="1" hangingPunct="1">
              <a:defRPr/>
            </a:pPr>
            <a:r>
              <a:rPr lang="en-US" sz="2600" dirty="0" smtClean="0">
                <a:latin typeface="Courier New" pitchFamily="49" charset="0"/>
                <a:cs typeface="Courier New" pitchFamily="49" charset="0"/>
              </a:rPr>
              <a:t>/WEB-INF/conf</a:t>
            </a:r>
          </a:p>
          <a:p>
            <a:pPr lvl="3" eaLnBrk="1" hangingPunct="1">
              <a:defRPr/>
            </a:pPr>
            <a:r>
              <a:rPr lang="en-US" sz="2600" dirty="0" smtClean="0">
                <a:latin typeface="Courier New" pitchFamily="49" charset="0"/>
                <a:cs typeface="Courier New" pitchFamily="49" charset="0"/>
              </a:rPr>
              <a:t>connectionManagerConfig.xml</a:t>
            </a:r>
          </a:p>
          <a:p>
            <a:pPr lvl="4" eaLnBrk="1" hangingPunct="1">
              <a:defRPr/>
            </a:pPr>
            <a:r>
              <a:rPr lang="en-US" sz="2200" dirty="0" smtClean="0">
                <a:latin typeface="+mj-lt"/>
                <a:cs typeface="Courier New" pitchFamily="49" charset="0"/>
              </a:rPr>
              <a:t>Stores configuration values for the connection manager</a:t>
            </a:r>
          </a:p>
          <a:p>
            <a:pPr lvl="4" eaLnBrk="1" hangingPunct="1">
              <a:defRPr/>
            </a:pPr>
            <a:r>
              <a:rPr lang="en-US" sz="2200" dirty="0" smtClean="0">
                <a:latin typeface="+mj-lt"/>
                <a:cs typeface="Courier New" pitchFamily="49" charset="0"/>
              </a:rPr>
              <a:t>Edit via the Connection Manager</a:t>
            </a:r>
          </a:p>
          <a:p>
            <a:pPr lvl="3" eaLnBrk="1" hangingPunct="1">
              <a:defRPr/>
            </a:pPr>
            <a:r>
              <a:rPr lang="en-US" sz="2600" dirty="0" smtClean="0">
                <a:latin typeface="Courier New" pitchFamily="49" charset="0"/>
                <a:cs typeface="Courier New" pitchFamily="49" charset="0"/>
              </a:rPr>
              <a:t>process-config.xml</a:t>
            </a:r>
          </a:p>
          <a:p>
            <a:pPr lvl="4" eaLnBrk="1" hangingPunct="1">
              <a:defRPr/>
            </a:pPr>
            <a:r>
              <a:rPr lang="en-US" sz="2200" dirty="0" smtClean="0">
                <a:latin typeface="+mj-lt"/>
                <a:cs typeface="Courier New" pitchFamily="49" charset="0"/>
              </a:rPr>
              <a:t>Stores values for the Process Editor</a:t>
            </a:r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Tomcat Directories</a:t>
            </a:r>
          </a:p>
        </p:txBody>
      </p:sp>
      <p:sp>
        <p:nvSpPr>
          <p:cNvPr id="25604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dirty="0" smtClean="0"/>
              <a:t>ADM_COMP_250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xfrm>
            <a:off x="438150" y="850681"/>
            <a:ext cx="7772400" cy="4876800"/>
          </a:xfrm>
          <a:noFill/>
        </p:spPr>
        <p:txBody>
          <a:bodyPr/>
          <a:lstStyle/>
          <a:p>
            <a:pPr eaLnBrk="1" hangingPunct="1"/>
            <a:r>
              <a:rPr lang="en-US" dirty="0" smtClean="0"/>
              <a:t>Set JAVA_HOME environment variable</a:t>
            </a:r>
          </a:p>
          <a:p>
            <a:pPr eaLnBrk="1" hangingPunct="1"/>
            <a:r>
              <a:rPr lang="en-US" dirty="0" smtClean="0"/>
              <a:t>Start up </a:t>
            </a:r>
            <a:r>
              <a:rPr lang="en-US" dirty="0" smtClean="0"/>
              <a:t>Tomcat (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startup.sh</a:t>
            </a:r>
            <a:r>
              <a:rPr lang="en-US" dirty="0" smtClean="0"/>
              <a:t>)</a:t>
            </a:r>
          </a:p>
          <a:p>
            <a:pPr eaLnBrk="1" hangingPunct="1"/>
            <a:r>
              <a:rPr lang="en-US" dirty="0" smtClean="0"/>
              <a:t>Verify Tomcat Server is up (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http://</a:t>
            </a:r>
            <a:r>
              <a:rPr lang="en-US" i="1" dirty="0" smtClean="0">
                <a:latin typeface="Courier New" pitchFamily="49" charset="0"/>
                <a:cs typeface="Courier New" pitchFamily="49" charset="0"/>
              </a:rPr>
              <a:t>hostname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:8080</a:t>
            </a:r>
            <a:r>
              <a:rPr lang="en-US" dirty="0" smtClean="0"/>
              <a:t>)</a:t>
            </a:r>
          </a:p>
          <a:p>
            <a:pPr eaLnBrk="1" hangingPunct="1"/>
            <a:r>
              <a:rPr lang="en-US" dirty="0" smtClean="0"/>
              <a:t>Shut down </a:t>
            </a:r>
            <a:r>
              <a:rPr lang="en-US" dirty="0" smtClean="0"/>
              <a:t>Tomcat (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shutdown.sh</a:t>
            </a:r>
            <a:r>
              <a:rPr lang="en-US" dirty="0" smtClean="0"/>
              <a:t>) as needed</a:t>
            </a:r>
          </a:p>
          <a:p>
            <a:pPr eaLnBrk="1" hangingPunct="1"/>
            <a:r>
              <a:rPr lang="en-US" dirty="0" smtClean="0"/>
              <a:t>See 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catalina.out</a:t>
            </a:r>
            <a:r>
              <a:rPr lang="en-US" dirty="0" smtClean="0"/>
              <a:t> for error messages</a:t>
            </a:r>
          </a:p>
        </p:txBody>
      </p:sp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Using Tomcat</a:t>
            </a:r>
          </a:p>
        </p:txBody>
      </p:sp>
      <p:sp>
        <p:nvSpPr>
          <p:cNvPr id="26628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dirty="0" smtClean="0"/>
              <a:t>ADM_COMP_260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Tomcat Engine Architecture</a:t>
            </a:r>
          </a:p>
        </p:txBody>
      </p:sp>
      <p:sp>
        <p:nvSpPr>
          <p:cNvPr id="27664" name="Footer Placeholder 90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dirty="0" smtClean="0"/>
              <a:t>ADM_COMP_270</a:t>
            </a:r>
          </a:p>
        </p:txBody>
      </p:sp>
      <p:grpSp>
        <p:nvGrpSpPr>
          <p:cNvPr id="92" name="Group 91"/>
          <p:cNvGrpSpPr/>
          <p:nvPr/>
        </p:nvGrpSpPr>
        <p:grpSpPr>
          <a:xfrm>
            <a:off x="600075" y="992350"/>
            <a:ext cx="7924800" cy="5029200"/>
            <a:chOff x="600075" y="1524000"/>
            <a:chExt cx="7924800" cy="5029200"/>
          </a:xfrm>
        </p:grpSpPr>
        <p:sp>
          <p:nvSpPr>
            <p:cNvPr id="27651" name="Rectangle 5"/>
            <p:cNvSpPr>
              <a:spLocks noChangeArrowheads="1"/>
            </p:cNvSpPr>
            <p:nvPr/>
          </p:nvSpPr>
          <p:spPr bwMode="auto">
            <a:xfrm>
              <a:off x="600075" y="1524000"/>
              <a:ext cx="1814513" cy="5029200"/>
            </a:xfrm>
            <a:prstGeom prst="rect">
              <a:avLst/>
            </a:prstGeom>
            <a:solidFill>
              <a:srgbClr val="FAF6EB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l" eaLnBrk="0" hangingPunct="0"/>
              <a:endParaRPr lang="en-US" sz="2400" dirty="0">
                <a:latin typeface="+mj-lt"/>
              </a:endParaRPr>
            </a:p>
          </p:txBody>
        </p:sp>
        <p:grpSp>
          <p:nvGrpSpPr>
            <p:cNvPr id="27652" name="Group 6"/>
            <p:cNvGrpSpPr>
              <a:grpSpLocks/>
            </p:cNvGrpSpPr>
            <p:nvPr/>
          </p:nvGrpSpPr>
          <p:grpSpPr bwMode="auto">
            <a:xfrm>
              <a:off x="982663" y="2046288"/>
              <a:ext cx="1004887" cy="849312"/>
              <a:chOff x="224" y="1652"/>
              <a:chExt cx="579" cy="439"/>
            </a:xfrm>
          </p:grpSpPr>
          <p:sp>
            <p:nvSpPr>
              <p:cNvPr id="27692" name="Freeform 7"/>
              <p:cNvSpPr>
                <a:spLocks/>
              </p:cNvSpPr>
              <p:nvPr/>
            </p:nvSpPr>
            <p:spPr bwMode="auto">
              <a:xfrm>
                <a:off x="533" y="1891"/>
                <a:ext cx="225" cy="83"/>
              </a:xfrm>
              <a:custGeom>
                <a:avLst/>
                <a:gdLst>
                  <a:gd name="T0" fmla="*/ 34 w 225"/>
                  <a:gd name="T1" fmla="*/ 0 h 83"/>
                  <a:gd name="T2" fmla="*/ 71 w 225"/>
                  <a:gd name="T3" fmla="*/ 1 h 83"/>
                  <a:gd name="T4" fmla="*/ 108 w 225"/>
                  <a:gd name="T5" fmla="*/ 2 h 83"/>
                  <a:gd name="T6" fmla="*/ 117 w 225"/>
                  <a:gd name="T7" fmla="*/ 3 h 83"/>
                  <a:gd name="T8" fmla="*/ 127 w 225"/>
                  <a:gd name="T9" fmla="*/ 5 h 83"/>
                  <a:gd name="T10" fmla="*/ 148 w 225"/>
                  <a:gd name="T11" fmla="*/ 10 h 83"/>
                  <a:gd name="T12" fmla="*/ 170 w 225"/>
                  <a:gd name="T13" fmla="*/ 16 h 83"/>
                  <a:gd name="T14" fmla="*/ 181 w 225"/>
                  <a:gd name="T15" fmla="*/ 18 h 83"/>
                  <a:gd name="T16" fmla="*/ 190 w 225"/>
                  <a:gd name="T17" fmla="*/ 20 h 83"/>
                  <a:gd name="T18" fmla="*/ 207 w 225"/>
                  <a:gd name="T19" fmla="*/ 27 h 83"/>
                  <a:gd name="T20" fmla="*/ 215 w 225"/>
                  <a:gd name="T21" fmla="*/ 30 h 83"/>
                  <a:gd name="T22" fmla="*/ 222 w 225"/>
                  <a:gd name="T23" fmla="*/ 35 h 83"/>
                  <a:gd name="T24" fmla="*/ 224 w 225"/>
                  <a:gd name="T25" fmla="*/ 41 h 83"/>
                  <a:gd name="T26" fmla="*/ 225 w 225"/>
                  <a:gd name="T27" fmla="*/ 46 h 83"/>
                  <a:gd name="T28" fmla="*/ 225 w 225"/>
                  <a:gd name="T29" fmla="*/ 51 h 83"/>
                  <a:gd name="T30" fmla="*/ 224 w 225"/>
                  <a:gd name="T31" fmla="*/ 56 h 83"/>
                  <a:gd name="T32" fmla="*/ 220 w 225"/>
                  <a:gd name="T33" fmla="*/ 64 h 83"/>
                  <a:gd name="T34" fmla="*/ 213 w 225"/>
                  <a:gd name="T35" fmla="*/ 70 h 83"/>
                  <a:gd name="T36" fmla="*/ 203 w 225"/>
                  <a:gd name="T37" fmla="*/ 75 h 83"/>
                  <a:gd name="T38" fmla="*/ 192 w 225"/>
                  <a:gd name="T39" fmla="*/ 79 h 83"/>
                  <a:gd name="T40" fmla="*/ 180 w 225"/>
                  <a:gd name="T41" fmla="*/ 81 h 83"/>
                  <a:gd name="T42" fmla="*/ 167 w 225"/>
                  <a:gd name="T43" fmla="*/ 83 h 83"/>
                  <a:gd name="T44" fmla="*/ 148 w 225"/>
                  <a:gd name="T45" fmla="*/ 83 h 83"/>
                  <a:gd name="T46" fmla="*/ 130 w 225"/>
                  <a:gd name="T47" fmla="*/ 83 h 83"/>
                  <a:gd name="T48" fmla="*/ 97 w 225"/>
                  <a:gd name="T49" fmla="*/ 83 h 83"/>
                  <a:gd name="T50" fmla="*/ 81 w 225"/>
                  <a:gd name="T51" fmla="*/ 82 h 83"/>
                  <a:gd name="T52" fmla="*/ 65 w 225"/>
                  <a:gd name="T53" fmla="*/ 80 h 83"/>
                  <a:gd name="T54" fmla="*/ 49 w 225"/>
                  <a:gd name="T55" fmla="*/ 78 h 83"/>
                  <a:gd name="T56" fmla="*/ 32 w 225"/>
                  <a:gd name="T57" fmla="*/ 74 h 83"/>
                  <a:gd name="T58" fmla="*/ 24 w 225"/>
                  <a:gd name="T59" fmla="*/ 71 h 83"/>
                  <a:gd name="T60" fmla="*/ 17 w 225"/>
                  <a:gd name="T61" fmla="*/ 65 h 83"/>
                  <a:gd name="T62" fmla="*/ 11 w 225"/>
                  <a:gd name="T63" fmla="*/ 59 h 83"/>
                  <a:gd name="T64" fmla="*/ 7 w 225"/>
                  <a:gd name="T65" fmla="*/ 53 h 83"/>
                  <a:gd name="T66" fmla="*/ 5 w 225"/>
                  <a:gd name="T67" fmla="*/ 48 h 83"/>
                  <a:gd name="T68" fmla="*/ 2 w 225"/>
                  <a:gd name="T69" fmla="*/ 43 h 83"/>
                  <a:gd name="T70" fmla="*/ 1 w 225"/>
                  <a:gd name="T71" fmla="*/ 39 h 83"/>
                  <a:gd name="T72" fmla="*/ 0 w 225"/>
                  <a:gd name="T73" fmla="*/ 38 h 83"/>
                  <a:gd name="T74" fmla="*/ 0 w 225"/>
                  <a:gd name="T75" fmla="*/ 37 h 83"/>
                  <a:gd name="T76" fmla="*/ 3 w 225"/>
                  <a:gd name="T77" fmla="*/ 31 h 83"/>
                  <a:gd name="T78" fmla="*/ 8 w 225"/>
                  <a:gd name="T79" fmla="*/ 25 h 83"/>
                  <a:gd name="T80" fmla="*/ 14 w 225"/>
                  <a:gd name="T81" fmla="*/ 20 h 83"/>
                  <a:gd name="T82" fmla="*/ 21 w 225"/>
                  <a:gd name="T83" fmla="*/ 17 h 83"/>
                  <a:gd name="T84" fmla="*/ 29 w 225"/>
                  <a:gd name="T85" fmla="*/ 9 h 83"/>
                  <a:gd name="T86" fmla="*/ 32 w 225"/>
                  <a:gd name="T87" fmla="*/ 5 h 83"/>
                  <a:gd name="T88" fmla="*/ 34 w 225"/>
                  <a:gd name="T89" fmla="*/ 0 h 83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225"/>
                  <a:gd name="T136" fmla="*/ 0 h 83"/>
                  <a:gd name="T137" fmla="*/ 225 w 225"/>
                  <a:gd name="T138" fmla="*/ 83 h 83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225" h="83">
                    <a:moveTo>
                      <a:pt x="34" y="0"/>
                    </a:moveTo>
                    <a:lnTo>
                      <a:pt x="71" y="1"/>
                    </a:lnTo>
                    <a:lnTo>
                      <a:pt x="108" y="2"/>
                    </a:lnTo>
                    <a:lnTo>
                      <a:pt x="117" y="3"/>
                    </a:lnTo>
                    <a:lnTo>
                      <a:pt x="127" y="5"/>
                    </a:lnTo>
                    <a:lnTo>
                      <a:pt x="148" y="10"/>
                    </a:lnTo>
                    <a:lnTo>
                      <a:pt x="170" y="16"/>
                    </a:lnTo>
                    <a:lnTo>
                      <a:pt x="181" y="18"/>
                    </a:lnTo>
                    <a:lnTo>
                      <a:pt x="190" y="20"/>
                    </a:lnTo>
                    <a:lnTo>
                      <a:pt x="207" y="27"/>
                    </a:lnTo>
                    <a:lnTo>
                      <a:pt x="215" y="30"/>
                    </a:lnTo>
                    <a:lnTo>
                      <a:pt x="222" y="35"/>
                    </a:lnTo>
                    <a:lnTo>
                      <a:pt x="224" y="41"/>
                    </a:lnTo>
                    <a:lnTo>
                      <a:pt x="225" y="46"/>
                    </a:lnTo>
                    <a:lnTo>
                      <a:pt x="225" y="51"/>
                    </a:lnTo>
                    <a:lnTo>
                      <a:pt x="224" y="56"/>
                    </a:lnTo>
                    <a:lnTo>
                      <a:pt x="220" y="64"/>
                    </a:lnTo>
                    <a:lnTo>
                      <a:pt x="213" y="70"/>
                    </a:lnTo>
                    <a:lnTo>
                      <a:pt x="203" y="75"/>
                    </a:lnTo>
                    <a:lnTo>
                      <a:pt x="192" y="79"/>
                    </a:lnTo>
                    <a:lnTo>
                      <a:pt x="180" y="81"/>
                    </a:lnTo>
                    <a:lnTo>
                      <a:pt x="167" y="83"/>
                    </a:lnTo>
                    <a:lnTo>
                      <a:pt x="148" y="83"/>
                    </a:lnTo>
                    <a:lnTo>
                      <a:pt x="130" y="83"/>
                    </a:lnTo>
                    <a:lnTo>
                      <a:pt x="97" y="83"/>
                    </a:lnTo>
                    <a:lnTo>
                      <a:pt x="81" y="82"/>
                    </a:lnTo>
                    <a:lnTo>
                      <a:pt x="65" y="80"/>
                    </a:lnTo>
                    <a:lnTo>
                      <a:pt x="49" y="78"/>
                    </a:lnTo>
                    <a:lnTo>
                      <a:pt x="32" y="74"/>
                    </a:lnTo>
                    <a:lnTo>
                      <a:pt x="24" y="71"/>
                    </a:lnTo>
                    <a:lnTo>
                      <a:pt x="17" y="65"/>
                    </a:lnTo>
                    <a:lnTo>
                      <a:pt x="11" y="59"/>
                    </a:lnTo>
                    <a:lnTo>
                      <a:pt x="7" y="53"/>
                    </a:lnTo>
                    <a:lnTo>
                      <a:pt x="5" y="48"/>
                    </a:lnTo>
                    <a:lnTo>
                      <a:pt x="2" y="43"/>
                    </a:lnTo>
                    <a:lnTo>
                      <a:pt x="1" y="39"/>
                    </a:lnTo>
                    <a:lnTo>
                      <a:pt x="0" y="38"/>
                    </a:lnTo>
                    <a:lnTo>
                      <a:pt x="0" y="37"/>
                    </a:lnTo>
                    <a:lnTo>
                      <a:pt x="3" y="31"/>
                    </a:lnTo>
                    <a:lnTo>
                      <a:pt x="8" y="25"/>
                    </a:lnTo>
                    <a:lnTo>
                      <a:pt x="14" y="20"/>
                    </a:lnTo>
                    <a:lnTo>
                      <a:pt x="21" y="17"/>
                    </a:lnTo>
                    <a:lnTo>
                      <a:pt x="29" y="9"/>
                    </a:lnTo>
                    <a:lnTo>
                      <a:pt x="32" y="5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27693" name="Freeform 8"/>
              <p:cNvSpPr>
                <a:spLocks/>
              </p:cNvSpPr>
              <p:nvPr/>
            </p:nvSpPr>
            <p:spPr bwMode="auto">
              <a:xfrm>
                <a:off x="526" y="1948"/>
                <a:ext cx="217" cy="46"/>
              </a:xfrm>
              <a:custGeom>
                <a:avLst/>
                <a:gdLst>
                  <a:gd name="T0" fmla="*/ 54 w 217"/>
                  <a:gd name="T1" fmla="*/ 0 h 46"/>
                  <a:gd name="T2" fmla="*/ 0 w 217"/>
                  <a:gd name="T3" fmla="*/ 46 h 46"/>
                  <a:gd name="T4" fmla="*/ 163 w 217"/>
                  <a:gd name="T5" fmla="*/ 46 h 46"/>
                  <a:gd name="T6" fmla="*/ 217 w 217"/>
                  <a:gd name="T7" fmla="*/ 0 h 46"/>
                  <a:gd name="T8" fmla="*/ 54 w 217"/>
                  <a:gd name="T9" fmla="*/ 0 h 4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7"/>
                  <a:gd name="T16" fmla="*/ 0 h 46"/>
                  <a:gd name="T17" fmla="*/ 217 w 217"/>
                  <a:gd name="T18" fmla="*/ 46 h 4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7" h="46">
                    <a:moveTo>
                      <a:pt x="54" y="0"/>
                    </a:moveTo>
                    <a:lnTo>
                      <a:pt x="0" y="46"/>
                    </a:lnTo>
                    <a:lnTo>
                      <a:pt x="163" y="46"/>
                    </a:lnTo>
                    <a:lnTo>
                      <a:pt x="217" y="0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27694" name="Freeform 9"/>
              <p:cNvSpPr>
                <a:spLocks/>
              </p:cNvSpPr>
              <p:nvPr/>
            </p:nvSpPr>
            <p:spPr bwMode="auto">
              <a:xfrm>
                <a:off x="698" y="2010"/>
                <a:ext cx="105" cy="72"/>
              </a:xfrm>
              <a:custGeom>
                <a:avLst/>
                <a:gdLst>
                  <a:gd name="T0" fmla="*/ 62 w 105"/>
                  <a:gd name="T1" fmla="*/ 72 h 72"/>
                  <a:gd name="T2" fmla="*/ 94 w 105"/>
                  <a:gd name="T3" fmla="*/ 72 h 72"/>
                  <a:gd name="T4" fmla="*/ 105 w 105"/>
                  <a:gd name="T5" fmla="*/ 0 h 72"/>
                  <a:gd name="T6" fmla="*/ 0 w 105"/>
                  <a:gd name="T7" fmla="*/ 2 h 72"/>
                  <a:gd name="T8" fmla="*/ 62 w 105"/>
                  <a:gd name="T9" fmla="*/ 72 h 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5"/>
                  <a:gd name="T16" fmla="*/ 0 h 72"/>
                  <a:gd name="T17" fmla="*/ 105 w 105"/>
                  <a:gd name="T18" fmla="*/ 72 h 7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5" h="72">
                    <a:moveTo>
                      <a:pt x="62" y="72"/>
                    </a:moveTo>
                    <a:lnTo>
                      <a:pt x="94" y="72"/>
                    </a:lnTo>
                    <a:lnTo>
                      <a:pt x="105" y="0"/>
                    </a:lnTo>
                    <a:lnTo>
                      <a:pt x="0" y="2"/>
                    </a:lnTo>
                    <a:lnTo>
                      <a:pt x="62" y="72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grpSp>
            <p:nvGrpSpPr>
              <p:cNvPr id="27695" name="Group 10"/>
              <p:cNvGrpSpPr>
                <a:grpSpLocks/>
              </p:cNvGrpSpPr>
              <p:nvPr/>
            </p:nvGrpSpPr>
            <p:grpSpPr bwMode="auto">
              <a:xfrm>
                <a:off x="224" y="1652"/>
                <a:ext cx="556" cy="439"/>
                <a:chOff x="224" y="1652"/>
                <a:chExt cx="556" cy="439"/>
              </a:xfrm>
            </p:grpSpPr>
            <p:sp>
              <p:nvSpPr>
                <p:cNvPr id="27696" name="Rectangle 11"/>
                <p:cNvSpPr>
                  <a:spLocks noChangeArrowheads="1"/>
                </p:cNvSpPr>
                <p:nvPr/>
              </p:nvSpPr>
              <p:spPr bwMode="auto">
                <a:xfrm>
                  <a:off x="333" y="1931"/>
                  <a:ext cx="351" cy="63"/>
                </a:xfrm>
                <a:prstGeom prst="rect">
                  <a:avLst/>
                </a:prstGeom>
                <a:solidFill>
                  <a:srgbClr val="B2B2B2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27697" name="Freeform 12"/>
                <p:cNvSpPr>
                  <a:spLocks/>
                </p:cNvSpPr>
                <p:nvPr/>
              </p:nvSpPr>
              <p:spPr bwMode="auto">
                <a:xfrm>
                  <a:off x="332" y="1899"/>
                  <a:ext cx="352" cy="34"/>
                </a:xfrm>
                <a:custGeom>
                  <a:avLst/>
                  <a:gdLst>
                    <a:gd name="T0" fmla="*/ 0 w 352"/>
                    <a:gd name="T1" fmla="*/ 34 h 34"/>
                    <a:gd name="T2" fmla="*/ 352 w 352"/>
                    <a:gd name="T3" fmla="*/ 34 h 34"/>
                    <a:gd name="T4" fmla="*/ 319 w 352"/>
                    <a:gd name="T5" fmla="*/ 0 h 34"/>
                    <a:gd name="T6" fmla="*/ 37 w 352"/>
                    <a:gd name="T7" fmla="*/ 0 h 34"/>
                    <a:gd name="T8" fmla="*/ 0 w 352"/>
                    <a:gd name="T9" fmla="*/ 34 h 3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52"/>
                    <a:gd name="T16" fmla="*/ 0 h 34"/>
                    <a:gd name="T17" fmla="*/ 352 w 352"/>
                    <a:gd name="T18" fmla="*/ 34 h 3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52" h="34">
                      <a:moveTo>
                        <a:pt x="0" y="34"/>
                      </a:moveTo>
                      <a:lnTo>
                        <a:pt x="352" y="34"/>
                      </a:lnTo>
                      <a:lnTo>
                        <a:pt x="319" y="0"/>
                      </a:lnTo>
                      <a:lnTo>
                        <a:pt x="37" y="0"/>
                      </a:lnTo>
                      <a:lnTo>
                        <a:pt x="0" y="34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27698" name="Rectangle 13"/>
                <p:cNvSpPr>
                  <a:spLocks noChangeArrowheads="1"/>
                </p:cNvSpPr>
                <p:nvPr/>
              </p:nvSpPr>
              <p:spPr bwMode="auto">
                <a:xfrm>
                  <a:off x="447" y="1951"/>
                  <a:ext cx="37" cy="22"/>
                </a:xfrm>
                <a:prstGeom prst="rect">
                  <a:avLst/>
                </a:prstGeom>
                <a:solidFill>
                  <a:srgbClr val="80808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27699" name="Rectangle 14"/>
                <p:cNvSpPr>
                  <a:spLocks noChangeArrowheads="1"/>
                </p:cNvSpPr>
                <p:nvPr/>
              </p:nvSpPr>
              <p:spPr bwMode="auto">
                <a:xfrm>
                  <a:off x="447" y="1959"/>
                  <a:ext cx="37" cy="13"/>
                </a:xfrm>
                <a:prstGeom prst="rect">
                  <a:avLst/>
                </a:prstGeom>
                <a:solidFill>
                  <a:srgbClr val="80808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27700" name="Rectangle 15"/>
                <p:cNvSpPr>
                  <a:spLocks noChangeArrowheads="1"/>
                </p:cNvSpPr>
                <p:nvPr/>
              </p:nvSpPr>
              <p:spPr bwMode="auto">
                <a:xfrm>
                  <a:off x="420" y="1959"/>
                  <a:ext cx="92" cy="8"/>
                </a:xfrm>
                <a:prstGeom prst="rect">
                  <a:avLst/>
                </a:prstGeom>
                <a:solidFill>
                  <a:srgbClr val="80808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27701" name="Rectangle 16"/>
                <p:cNvSpPr>
                  <a:spLocks noChangeArrowheads="1"/>
                </p:cNvSpPr>
                <p:nvPr/>
              </p:nvSpPr>
              <p:spPr bwMode="auto">
                <a:xfrm>
                  <a:off x="417" y="1951"/>
                  <a:ext cx="10" cy="4"/>
                </a:xfrm>
                <a:prstGeom prst="rect">
                  <a:avLst/>
                </a:prstGeom>
                <a:solidFill>
                  <a:srgbClr val="00800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27702" name="Rectangle 17"/>
                <p:cNvSpPr>
                  <a:spLocks noChangeArrowheads="1"/>
                </p:cNvSpPr>
                <p:nvPr/>
              </p:nvSpPr>
              <p:spPr bwMode="auto">
                <a:xfrm>
                  <a:off x="225" y="2074"/>
                  <a:ext cx="555" cy="17"/>
                </a:xfrm>
                <a:prstGeom prst="rect">
                  <a:avLst/>
                </a:prstGeom>
                <a:solidFill>
                  <a:srgbClr val="B2B2B2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27703" name="Freeform 18"/>
                <p:cNvSpPr>
                  <a:spLocks/>
                </p:cNvSpPr>
                <p:nvPr/>
              </p:nvSpPr>
              <p:spPr bwMode="auto">
                <a:xfrm>
                  <a:off x="224" y="2010"/>
                  <a:ext cx="555" cy="65"/>
                </a:xfrm>
                <a:custGeom>
                  <a:avLst/>
                  <a:gdLst>
                    <a:gd name="T0" fmla="*/ 0 w 555"/>
                    <a:gd name="T1" fmla="*/ 65 h 65"/>
                    <a:gd name="T2" fmla="*/ 555 w 555"/>
                    <a:gd name="T3" fmla="*/ 65 h 65"/>
                    <a:gd name="T4" fmla="*/ 523 w 555"/>
                    <a:gd name="T5" fmla="*/ 0 h 65"/>
                    <a:gd name="T6" fmla="*/ 40 w 555"/>
                    <a:gd name="T7" fmla="*/ 0 h 65"/>
                    <a:gd name="T8" fmla="*/ 0 w 555"/>
                    <a:gd name="T9" fmla="*/ 65 h 6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55"/>
                    <a:gd name="T16" fmla="*/ 0 h 65"/>
                    <a:gd name="T17" fmla="*/ 555 w 555"/>
                    <a:gd name="T18" fmla="*/ 65 h 6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55" h="65">
                      <a:moveTo>
                        <a:pt x="0" y="65"/>
                      </a:moveTo>
                      <a:lnTo>
                        <a:pt x="555" y="65"/>
                      </a:lnTo>
                      <a:lnTo>
                        <a:pt x="523" y="0"/>
                      </a:lnTo>
                      <a:lnTo>
                        <a:pt x="40" y="0"/>
                      </a:lnTo>
                      <a:lnTo>
                        <a:pt x="0" y="65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27704" name="Freeform 19"/>
                <p:cNvSpPr>
                  <a:spLocks/>
                </p:cNvSpPr>
                <p:nvPr/>
              </p:nvSpPr>
              <p:spPr bwMode="auto">
                <a:xfrm>
                  <a:off x="241" y="2017"/>
                  <a:ext cx="519" cy="50"/>
                </a:xfrm>
                <a:custGeom>
                  <a:avLst/>
                  <a:gdLst>
                    <a:gd name="T0" fmla="*/ 30 w 519"/>
                    <a:gd name="T1" fmla="*/ 0 h 50"/>
                    <a:gd name="T2" fmla="*/ 0 w 519"/>
                    <a:gd name="T3" fmla="*/ 50 h 50"/>
                    <a:gd name="T4" fmla="*/ 519 w 519"/>
                    <a:gd name="T5" fmla="*/ 50 h 50"/>
                    <a:gd name="T6" fmla="*/ 495 w 519"/>
                    <a:gd name="T7" fmla="*/ 0 h 5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519"/>
                    <a:gd name="T13" fmla="*/ 0 h 50"/>
                    <a:gd name="T14" fmla="*/ 519 w 519"/>
                    <a:gd name="T15" fmla="*/ 50 h 5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519" h="50">
                      <a:moveTo>
                        <a:pt x="30" y="0"/>
                      </a:moveTo>
                      <a:lnTo>
                        <a:pt x="0" y="50"/>
                      </a:lnTo>
                      <a:lnTo>
                        <a:pt x="519" y="50"/>
                      </a:lnTo>
                      <a:lnTo>
                        <a:pt x="495" y="0"/>
                      </a:lnTo>
                    </a:path>
                  </a:pathLst>
                </a:cu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27705" name="Freeform 20"/>
                <p:cNvSpPr>
                  <a:spLocks/>
                </p:cNvSpPr>
                <p:nvPr/>
              </p:nvSpPr>
              <p:spPr bwMode="auto">
                <a:xfrm>
                  <a:off x="286" y="2016"/>
                  <a:ext cx="17" cy="9"/>
                </a:xfrm>
                <a:custGeom>
                  <a:avLst/>
                  <a:gdLst>
                    <a:gd name="T0" fmla="*/ 5 w 17"/>
                    <a:gd name="T1" fmla="*/ 0 h 9"/>
                    <a:gd name="T2" fmla="*/ 17 w 17"/>
                    <a:gd name="T3" fmla="*/ 0 h 9"/>
                    <a:gd name="T4" fmla="*/ 13 w 17"/>
                    <a:gd name="T5" fmla="*/ 9 h 9"/>
                    <a:gd name="T6" fmla="*/ 0 w 17"/>
                    <a:gd name="T7" fmla="*/ 9 h 9"/>
                    <a:gd name="T8" fmla="*/ 5 w 17"/>
                    <a:gd name="T9" fmla="*/ 0 h 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7"/>
                    <a:gd name="T16" fmla="*/ 0 h 9"/>
                    <a:gd name="T17" fmla="*/ 17 w 17"/>
                    <a:gd name="T18" fmla="*/ 9 h 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7" h="9">
                      <a:moveTo>
                        <a:pt x="5" y="0"/>
                      </a:moveTo>
                      <a:lnTo>
                        <a:pt x="17" y="0"/>
                      </a:lnTo>
                      <a:lnTo>
                        <a:pt x="13" y="9"/>
                      </a:lnTo>
                      <a:lnTo>
                        <a:pt x="0" y="9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27706" name="Freeform 21"/>
                <p:cNvSpPr>
                  <a:spLocks/>
                </p:cNvSpPr>
                <p:nvPr/>
              </p:nvSpPr>
              <p:spPr bwMode="auto">
                <a:xfrm>
                  <a:off x="328" y="2016"/>
                  <a:ext cx="69" cy="8"/>
                </a:xfrm>
                <a:custGeom>
                  <a:avLst/>
                  <a:gdLst>
                    <a:gd name="T0" fmla="*/ 3 w 69"/>
                    <a:gd name="T1" fmla="*/ 0 h 8"/>
                    <a:gd name="T2" fmla="*/ 69 w 69"/>
                    <a:gd name="T3" fmla="*/ 0 h 8"/>
                    <a:gd name="T4" fmla="*/ 67 w 69"/>
                    <a:gd name="T5" fmla="*/ 8 h 8"/>
                    <a:gd name="T6" fmla="*/ 0 w 69"/>
                    <a:gd name="T7" fmla="*/ 8 h 8"/>
                    <a:gd name="T8" fmla="*/ 3 w 69"/>
                    <a:gd name="T9" fmla="*/ 0 h 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9"/>
                    <a:gd name="T16" fmla="*/ 0 h 8"/>
                    <a:gd name="T17" fmla="*/ 69 w 69"/>
                    <a:gd name="T18" fmla="*/ 8 h 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9" h="8">
                      <a:moveTo>
                        <a:pt x="3" y="0"/>
                      </a:moveTo>
                      <a:lnTo>
                        <a:pt x="69" y="0"/>
                      </a:lnTo>
                      <a:lnTo>
                        <a:pt x="67" y="8"/>
                      </a:lnTo>
                      <a:lnTo>
                        <a:pt x="0" y="8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27707" name="Freeform 22"/>
                <p:cNvSpPr>
                  <a:spLocks/>
                </p:cNvSpPr>
                <p:nvPr/>
              </p:nvSpPr>
              <p:spPr bwMode="auto">
                <a:xfrm>
                  <a:off x="417" y="2016"/>
                  <a:ext cx="65" cy="9"/>
                </a:xfrm>
                <a:custGeom>
                  <a:avLst/>
                  <a:gdLst>
                    <a:gd name="T0" fmla="*/ 2 w 65"/>
                    <a:gd name="T1" fmla="*/ 0 h 9"/>
                    <a:gd name="T2" fmla="*/ 65 w 65"/>
                    <a:gd name="T3" fmla="*/ 0 h 9"/>
                    <a:gd name="T4" fmla="*/ 65 w 65"/>
                    <a:gd name="T5" fmla="*/ 9 h 9"/>
                    <a:gd name="T6" fmla="*/ 0 w 65"/>
                    <a:gd name="T7" fmla="*/ 9 h 9"/>
                    <a:gd name="T8" fmla="*/ 2 w 65"/>
                    <a:gd name="T9" fmla="*/ 0 h 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5"/>
                    <a:gd name="T16" fmla="*/ 0 h 9"/>
                    <a:gd name="T17" fmla="*/ 65 w 65"/>
                    <a:gd name="T18" fmla="*/ 9 h 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5" h="9">
                      <a:moveTo>
                        <a:pt x="2" y="0"/>
                      </a:moveTo>
                      <a:lnTo>
                        <a:pt x="65" y="0"/>
                      </a:lnTo>
                      <a:lnTo>
                        <a:pt x="65" y="9"/>
                      </a:lnTo>
                      <a:lnTo>
                        <a:pt x="0" y="9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27708" name="Rectangle 23"/>
                <p:cNvSpPr>
                  <a:spLocks noChangeArrowheads="1"/>
                </p:cNvSpPr>
                <p:nvPr/>
              </p:nvSpPr>
              <p:spPr bwMode="auto">
                <a:xfrm>
                  <a:off x="495" y="2016"/>
                  <a:ext cx="67" cy="9"/>
                </a:xfrm>
                <a:prstGeom prst="rect">
                  <a:avLst/>
                </a:prstGeom>
                <a:solidFill>
                  <a:srgbClr val="80808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27709" name="Freeform 24"/>
                <p:cNvSpPr>
                  <a:spLocks/>
                </p:cNvSpPr>
                <p:nvPr/>
              </p:nvSpPr>
              <p:spPr bwMode="auto">
                <a:xfrm>
                  <a:off x="576" y="2016"/>
                  <a:ext cx="59" cy="10"/>
                </a:xfrm>
                <a:custGeom>
                  <a:avLst/>
                  <a:gdLst>
                    <a:gd name="T0" fmla="*/ 0 w 59"/>
                    <a:gd name="T1" fmla="*/ 0 h 10"/>
                    <a:gd name="T2" fmla="*/ 57 w 59"/>
                    <a:gd name="T3" fmla="*/ 0 h 10"/>
                    <a:gd name="T4" fmla="*/ 59 w 59"/>
                    <a:gd name="T5" fmla="*/ 10 h 10"/>
                    <a:gd name="T6" fmla="*/ 0 w 59"/>
                    <a:gd name="T7" fmla="*/ 10 h 10"/>
                    <a:gd name="T8" fmla="*/ 0 w 59"/>
                    <a:gd name="T9" fmla="*/ 0 h 1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9"/>
                    <a:gd name="T16" fmla="*/ 0 h 10"/>
                    <a:gd name="T17" fmla="*/ 59 w 59"/>
                    <a:gd name="T18" fmla="*/ 10 h 1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9" h="10">
                      <a:moveTo>
                        <a:pt x="0" y="0"/>
                      </a:moveTo>
                      <a:lnTo>
                        <a:pt x="57" y="0"/>
                      </a:lnTo>
                      <a:lnTo>
                        <a:pt x="59" y="10"/>
                      </a:lnTo>
                      <a:lnTo>
                        <a:pt x="0" y="1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27710" name="Freeform 25"/>
                <p:cNvSpPr>
                  <a:spLocks/>
                </p:cNvSpPr>
                <p:nvPr/>
              </p:nvSpPr>
              <p:spPr bwMode="auto">
                <a:xfrm>
                  <a:off x="650" y="2021"/>
                  <a:ext cx="72" cy="9"/>
                </a:xfrm>
                <a:custGeom>
                  <a:avLst/>
                  <a:gdLst>
                    <a:gd name="T0" fmla="*/ 0 w 72"/>
                    <a:gd name="T1" fmla="*/ 0 h 9"/>
                    <a:gd name="T2" fmla="*/ 66 w 72"/>
                    <a:gd name="T3" fmla="*/ 0 h 9"/>
                    <a:gd name="T4" fmla="*/ 72 w 72"/>
                    <a:gd name="T5" fmla="*/ 9 h 9"/>
                    <a:gd name="T6" fmla="*/ 3 w 72"/>
                    <a:gd name="T7" fmla="*/ 9 h 9"/>
                    <a:gd name="T8" fmla="*/ 0 w 72"/>
                    <a:gd name="T9" fmla="*/ 0 h 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2"/>
                    <a:gd name="T16" fmla="*/ 0 h 9"/>
                    <a:gd name="T17" fmla="*/ 72 w 72"/>
                    <a:gd name="T18" fmla="*/ 9 h 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2" h="9">
                      <a:moveTo>
                        <a:pt x="0" y="0"/>
                      </a:moveTo>
                      <a:lnTo>
                        <a:pt x="66" y="0"/>
                      </a:lnTo>
                      <a:lnTo>
                        <a:pt x="72" y="9"/>
                      </a:lnTo>
                      <a:lnTo>
                        <a:pt x="3" y="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27711" name="Line 26"/>
                <p:cNvSpPr>
                  <a:spLocks noChangeShapeType="1"/>
                </p:cNvSpPr>
                <p:nvPr/>
              </p:nvSpPr>
              <p:spPr bwMode="auto">
                <a:xfrm>
                  <a:off x="308" y="2034"/>
                  <a:ext cx="216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712" name="Line 27"/>
                <p:cNvSpPr>
                  <a:spLocks noChangeShapeType="1"/>
                </p:cNvSpPr>
                <p:nvPr/>
              </p:nvSpPr>
              <p:spPr bwMode="auto">
                <a:xfrm>
                  <a:off x="317" y="2042"/>
                  <a:ext cx="218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713" name="Line 28"/>
                <p:cNvSpPr>
                  <a:spLocks noChangeShapeType="1"/>
                </p:cNvSpPr>
                <p:nvPr/>
              </p:nvSpPr>
              <p:spPr bwMode="auto">
                <a:xfrm>
                  <a:off x="320" y="2049"/>
                  <a:ext cx="190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714" name="Line 29"/>
                <p:cNvSpPr>
                  <a:spLocks noChangeShapeType="1"/>
                </p:cNvSpPr>
                <p:nvPr/>
              </p:nvSpPr>
              <p:spPr bwMode="auto">
                <a:xfrm>
                  <a:off x="324" y="2057"/>
                  <a:ext cx="25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715" name="Line 30"/>
                <p:cNvSpPr>
                  <a:spLocks noChangeShapeType="1"/>
                </p:cNvSpPr>
                <p:nvPr/>
              </p:nvSpPr>
              <p:spPr bwMode="auto">
                <a:xfrm>
                  <a:off x="278" y="2037"/>
                  <a:ext cx="22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716" name="Line 31"/>
                <p:cNvSpPr>
                  <a:spLocks noChangeShapeType="1"/>
                </p:cNvSpPr>
                <p:nvPr/>
              </p:nvSpPr>
              <p:spPr bwMode="auto">
                <a:xfrm>
                  <a:off x="274" y="2045"/>
                  <a:ext cx="21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717" name="Line 32"/>
                <p:cNvSpPr>
                  <a:spLocks noChangeShapeType="1"/>
                </p:cNvSpPr>
                <p:nvPr/>
              </p:nvSpPr>
              <p:spPr bwMode="auto">
                <a:xfrm>
                  <a:off x="268" y="2052"/>
                  <a:ext cx="39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718" name="Line 33"/>
                <p:cNvSpPr>
                  <a:spLocks noChangeShapeType="1"/>
                </p:cNvSpPr>
                <p:nvPr/>
              </p:nvSpPr>
              <p:spPr bwMode="auto">
                <a:xfrm>
                  <a:off x="357" y="2057"/>
                  <a:ext cx="129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719" name="Line 34"/>
                <p:cNvSpPr>
                  <a:spLocks noChangeShapeType="1"/>
                </p:cNvSpPr>
                <p:nvPr/>
              </p:nvSpPr>
              <p:spPr bwMode="auto">
                <a:xfrm>
                  <a:off x="534" y="2032"/>
                  <a:ext cx="29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720" name="Line 35"/>
                <p:cNvSpPr>
                  <a:spLocks noChangeShapeType="1"/>
                </p:cNvSpPr>
                <p:nvPr/>
              </p:nvSpPr>
              <p:spPr bwMode="auto">
                <a:xfrm>
                  <a:off x="541" y="2042"/>
                  <a:ext cx="24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721" name="Line 36"/>
                <p:cNvSpPr>
                  <a:spLocks noChangeShapeType="1"/>
                </p:cNvSpPr>
                <p:nvPr/>
              </p:nvSpPr>
              <p:spPr bwMode="auto">
                <a:xfrm>
                  <a:off x="525" y="2049"/>
                  <a:ext cx="40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722" name="Line 37"/>
                <p:cNvSpPr>
                  <a:spLocks noChangeShapeType="1"/>
                </p:cNvSpPr>
                <p:nvPr/>
              </p:nvSpPr>
              <p:spPr bwMode="auto">
                <a:xfrm>
                  <a:off x="492" y="2057"/>
                  <a:ext cx="20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723" name="Line 38"/>
                <p:cNvSpPr>
                  <a:spLocks noChangeShapeType="1"/>
                </p:cNvSpPr>
                <p:nvPr/>
              </p:nvSpPr>
              <p:spPr bwMode="auto">
                <a:xfrm>
                  <a:off x="518" y="2057"/>
                  <a:ext cx="45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724" name="Line 39"/>
                <p:cNvSpPr>
                  <a:spLocks noChangeShapeType="1"/>
                </p:cNvSpPr>
                <p:nvPr/>
              </p:nvSpPr>
              <p:spPr bwMode="auto">
                <a:xfrm>
                  <a:off x="576" y="2037"/>
                  <a:ext cx="60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725" name="Line 40"/>
                <p:cNvSpPr>
                  <a:spLocks noChangeShapeType="1"/>
                </p:cNvSpPr>
                <p:nvPr/>
              </p:nvSpPr>
              <p:spPr bwMode="auto">
                <a:xfrm>
                  <a:off x="584" y="2047"/>
                  <a:ext cx="54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726" name="Line 41"/>
                <p:cNvSpPr>
                  <a:spLocks noChangeShapeType="1"/>
                </p:cNvSpPr>
                <p:nvPr/>
              </p:nvSpPr>
              <p:spPr bwMode="auto">
                <a:xfrm>
                  <a:off x="585" y="2058"/>
                  <a:ext cx="55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727" name="Line 42"/>
                <p:cNvSpPr>
                  <a:spLocks noChangeShapeType="1"/>
                </p:cNvSpPr>
                <p:nvPr/>
              </p:nvSpPr>
              <p:spPr bwMode="auto">
                <a:xfrm>
                  <a:off x="657" y="2037"/>
                  <a:ext cx="58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728" name="Line 43"/>
                <p:cNvSpPr>
                  <a:spLocks noChangeShapeType="1"/>
                </p:cNvSpPr>
                <p:nvPr/>
              </p:nvSpPr>
              <p:spPr bwMode="auto">
                <a:xfrm>
                  <a:off x="651" y="2045"/>
                  <a:ext cx="48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729" name="Line 44"/>
                <p:cNvSpPr>
                  <a:spLocks noChangeShapeType="1"/>
                </p:cNvSpPr>
                <p:nvPr/>
              </p:nvSpPr>
              <p:spPr bwMode="auto">
                <a:xfrm>
                  <a:off x="657" y="2052"/>
                  <a:ext cx="44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730" name="Line 45"/>
                <p:cNvSpPr>
                  <a:spLocks noChangeShapeType="1"/>
                </p:cNvSpPr>
                <p:nvPr/>
              </p:nvSpPr>
              <p:spPr bwMode="auto">
                <a:xfrm>
                  <a:off x="655" y="2059"/>
                  <a:ext cx="54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731" name="Line 46"/>
                <p:cNvSpPr>
                  <a:spLocks noChangeShapeType="1"/>
                </p:cNvSpPr>
                <p:nvPr/>
              </p:nvSpPr>
              <p:spPr bwMode="auto">
                <a:xfrm>
                  <a:off x="708" y="2046"/>
                  <a:ext cx="16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732" name="Line 47"/>
                <p:cNvSpPr>
                  <a:spLocks noChangeShapeType="1"/>
                </p:cNvSpPr>
                <p:nvPr/>
              </p:nvSpPr>
              <p:spPr bwMode="auto">
                <a:xfrm>
                  <a:off x="713" y="2055"/>
                  <a:ext cx="15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733" name="Freeform 48"/>
                <p:cNvSpPr>
                  <a:spLocks/>
                </p:cNvSpPr>
                <p:nvPr/>
              </p:nvSpPr>
              <p:spPr bwMode="auto">
                <a:xfrm>
                  <a:off x="388" y="1889"/>
                  <a:ext cx="240" cy="18"/>
                </a:xfrm>
                <a:custGeom>
                  <a:avLst/>
                  <a:gdLst>
                    <a:gd name="T0" fmla="*/ 0 w 240"/>
                    <a:gd name="T1" fmla="*/ 18 h 18"/>
                    <a:gd name="T2" fmla="*/ 240 w 240"/>
                    <a:gd name="T3" fmla="*/ 18 h 18"/>
                    <a:gd name="T4" fmla="*/ 226 w 240"/>
                    <a:gd name="T5" fmla="*/ 0 h 18"/>
                    <a:gd name="T6" fmla="*/ 14 w 240"/>
                    <a:gd name="T7" fmla="*/ 0 h 18"/>
                    <a:gd name="T8" fmla="*/ 0 w 240"/>
                    <a:gd name="T9" fmla="*/ 18 h 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40"/>
                    <a:gd name="T16" fmla="*/ 0 h 18"/>
                    <a:gd name="T17" fmla="*/ 240 w 240"/>
                    <a:gd name="T18" fmla="*/ 18 h 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40" h="18">
                      <a:moveTo>
                        <a:pt x="0" y="18"/>
                      </a:moveTo>
                      <a:lnTo>
                        <a:pt x="240" y="18"/>
                      </a:lnTo>
                      <a:lnTo>
                        <a:pt x="226" y="0"/>
                      </a:lnTo>
                      <a:lnTo>
                        <a:pt x="14" y="0"/>
                      </a:lnTo>
                      <a:lnTo>
                        <a:pt x="0" y="18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27734" name="Rectangle 49"/>
                <p:cNvSpPr>
                  <a:spLocks noChangeArrowheads="1"/>
                </p:cNvSpPr>
                <p:nvPr/>
              </p:nvSpPr>
              <p:spPr bwMode="auto">
                <a:xfrm>
                  <a:off x="388" y="1907"/>
                  <a:ext cx="241" cy="18"/>
                </a:xfrm>
                <a:prstGeom prst="rect">
                  <a:avLst/>
                </a:prstGeom>
                <a:solidFill>
                  <a:srgbClr val="B2B2B2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27735" name="Freeform 50"/>
                <p:cNvSpPr>
                  <a:spLocks/>
                </p:cNvSpPr>
                <p:nvPr/>
              </p:nvSpPr>
              <p:spPr bwMode="auto">
                <a:xfrm>
                  <a:off x="443" y="1873"/>
                  <a:ext cx="129" cy="34"/>
                </a:xfrm>
                <a:custGeom>
                  <a:avLst/>
                  <a:gdLst>
                    <a:gd name="T0" fmla="*/ 0 w 129"/>
                    <a:gd name="T1" fmla="*/ 19 h 34"/>
                    <a:gd name="T2" fmla="*/ 0 w 129"/>
                    <a:gd name="T3" fmla="*/ 0 h 34"/>
                    <a:gd name="T4" fmla="*/ 129 w 129"/>
                    <a:gd name="T5" fmla="*/ 0 h 34"/>
                    <a:gd name="T6" fmla="*/ 129 w 129"/>
                    <a:gd name="T7" fmla="*/ 20 h 34"/>
                    <a:gd name="T8" fmla="*/ 128 w 129"/>
                    <a:gd name="T9" fmla="*/ 21 h 34"/>
                    <a:gd name="T10" fmla="*/ 127 w 129"/>
                    <a:gd name="T11" fmla="*/ 23 h 34"/>
                    <a:gd name="T12" fmla="*/ 125 w 129"/>
                    <a:gd name="T13" fmla="*/ 25 h 34"/>
                    <a:gd name="T14" fmla="*/ 122 w 129"/>
                    <a:gd name="T15" fmla="*/ 26 h 34"/>
                    <a:gd name="T16" fmla="*/ 118 w 129"/>
                    <a:gd name="T17" fmla="*/ 27 h 34"/>
                    <a:gd name="T18" fmla="*/ 115 w 129"/>
                    <a:gd name="T19" fmla="*/ 29 h 34"/>
                    <a:gd name="T20" fmla="*/ 111 w 129"/>
                    <a:gd name="T21" fmla="*/ 29 h 34"/>
                    <a:gd name="T22" fmla="*/ 106 w 129"/>
                    <a:gd name="T23" fmla="*/ 30 h 34"/>
                    <a:gd name="T24" fmla="*/ 102 w 129"/>
                    <a:gd name="T25" fmla="*/ 31 h 34"/>
                    <a:gd name="T26" fmla="*/ 95 w 129"/>
                    <a:gd name="T27" fmla="*/ 32 h 34"/>
                    <a:gd name="T28" fmla="*/ 89 w 129"/>
                    <a:gd name="T29" fmla="*/ 33 h 34"/>
                    <a:gd name="T30" fmla="*/ 84 w 129"/>
                    <a:gd name="T31" fmla="*/ 34 h 34"/>
                    <a:gd name="T32" fmla="*/ 77 w 129"/>
                    <a:gd name="T33" fmla="*/ 34 h 34"/>
                    <a:gd name="T34" fmla="*/ 70 w 129"/>
                    <a:gd name="T35" fmla="*/ 34 h 34"/>
                    <a:gd name="T36" fmla="*/ 61 w 129"/>
                    <a:gd name="T37" fmla="*/ 34 h 34"/>
                    <a:gd name="T38" fmla="*/ 53 w 129"/>
                    <a:gd name="T39" fmla="*/ 34 h 34"/>
                    <a:gd name="T40" fmla="*/ 45 w 129"/>
                    <a:gd name="T41" fmla="*/ 34 h 34"/>
                    <a:gd name="T42" fmla="*/ 38 w 129"/>
                    <a:gd name="T43" fmla="*/ 33 h 34"/>
                    <a:gd name="T44" fmla="*/ 32 w 129"/>
                    <a:gd name="T45" fmla="*/ 32 h 34"/>
                    <a:gd name="T46" fmla="*/ 27 w 129"/>
                    <a:gd name="T47" fmla="*/ 31 h 34"/>
                    <a:gd name="T48" fmla="*/ 21 w 129"/>
                    <a:gd name="T49" fmla="*/ 30 h 34"/>
                    <a:gd name="T50" fmla="*/ 16 w 129"/>
                    <a:gd name="T51" fmla="*/ 29 h 34"/>
                    <a:gd name="T52" fmla="*/ 12 w 129"/>
                    <a:gd name="T53" fmla="*/ 28 h 34"/>
                    <a:gd name="T54" fmla="*/ 8 w 129"/>
                    <a:gd name="T55" fmla="*/ 26 h 34"/>
                    <a:gd name="T56" fmla="*/ 5 w 129"/>
                    <a:gd name="T57" fmla="*/ 25 h 34"/>
                    <a:gd name="T58" fmla="*/ 3 w 129"/>
                    <a:gd name="T59" fmla="*/ 24 h 34"/>
                    <a:gd name="T60" fmla="*/ 2 w 129"/>
                    <a:gd name="T61" fmla="*/ 22 h 34"/>
                    <a:gd name="T62" fmla="*/ 1 w 129"/>
                    <a:gd name="T63" fmla="*/ 21 h 34"/>
                    <a:gd name="T64" fmla="*/ 0 w 129"/>
                    <a:gd name="T65" fmla="*/ 19 h 34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129"/>
                    <a:gd name="T100" fmla="*/ 0 h 34"/>
                    <a:gd name="T101" fmla="*/ 129 w 129"/>
                    <a:gd name="T102" fmla="*/ 34 h 34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129" h="34">
                      <a:moveTo>
                        <a:pt x="0" y="19"/>
                      </a:moveTo>
                      <a:lnTo>
                        <a:pt x="0" y="0"/>
                      </a:lnTo>
                      <a:lnTo>
                        <a:pt x="129" y="0"/>
                      </a:lnTo>
                      <a:lnTo>
                        <a:pt x="129" y="20"/>
                      </a:lnTo>
                      <a:lnTo>
                        <a:pt x="128" y="21"/>
                      </a:lnTo>
                      <a:lnTo>
                        <a:pt x="127" y="23"/>
                      </a:lnTo>
                      <a:lnTo>
                        <a:pt x="125" y="25"/>
                      </a:lnTo>
                      <a:lnTo>
                        <a:pt x="122" y="26"/>
                      </a:lnTo>
                      <a:lnTo>
                        <a:pt x="118" y="27"/>
                      </a:lnTo>
                      <a:lnTo>
                        <a:pt x="115" y="29"/>
                      </a:lnTo>
                      <a:lnTo>
                        <a:pt x="111" y="29"/>
                      </a:lnTo>
                      <a:lnTo>
                        <a:pt x="106" y="30"/>
                      </a:lnTo>
                      <a:lnTo>
                        <a:pt x="102" y="31"/>
                      </a:lnTo>
                      <a:lnTo>
                        <a:pt x="95" y="32"/>
                      </a:lnTo>
                      <a:lnTo>
                        <a:pt x="89" y="33"/>
                      </a:lnTo>
                      <a:lnTo>
                        <a:pt x="84" y="34"/>
                      </a:lnTo>
                      <a:lnTo>
                        <a:pt x="77" y="34"/>
                      </a:lnTo>
                      <a:lnTo>
                        <a:pt x="70" y="34"/>
                      </a:lnTo>
                      <a:lnTo>
                        <a:pt x="61" y="34"/>
                      </a:lnTo>
                      <a:lnTo>
                        <a:pt x="53" y="34"/>
                      </a:lnTo>
                      <a:lnTo>
                        <a:pt x="45" y="34"/>
                      </a:lnTo>
                      <a:lnTo>
                        <a:pt x="38" y="33"/>
                      </a:lnTo>
                      <a:lnTo>
                        <a:pt x="32" y="32"/>
                      </a:lnTo>
                      <a:lnTo>
                        <a:pt x="27" y="31"/>
                      </a:lnTo>
                      <a:lnTo>
                        <a:pt x="21" y="30"/>
                      </a:lnTo>
                      <a:lnTo>
                        <a:pt x="16" y="29"/>
                      </a:lnTo>
                      <a:lnTo>
                        <a:pt x="12" y="28"/>
                      </a:lnTo>
                      <a:lnTo>
                        <a:pt x="8" y="26"/>
                      </a:lnTo>
                      <a:lnTo>
                        <a:pt x="5" y="25"/>
                      </a:lnTo>
                      <a:lnTo>
                        <a:pt x="3" y="24"/>
                      </a:lnTo>
                      <a:lnTo>
                        <a:pt x="2" y="22"/>
                      </a:lnTo>
                      <a:lnTo>
                        <a:pt x="1" y="21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27736" name="Freeform 51"/>
                <p:cNvSpPr>
                  <a:spLocks/>
                </p:cNvSpPr>
                <p:nvPr/>
              </p:nvSpPr>
              <p:spPr bwMode="auto">
                <a:xfrm>
                  <a:off x="359" y="1652"/>
                  <a:ext cx="298" cy="228"/>
                </a:xfrm>
                <a:custGeom>
                  <a:avLst/>
                  <a:gdLst>
                    <a:gd name="T0" fmla="*/ 28 w 298"/>
                    <a:gd name="T1" fmla="*/ 0 h 228"/>
                    <a:gd name="T2" fmla="*/ 23 w 298"/>
                    <a:gd name="T3" fmla="*/ 1 h 228"/>
                    <a:gd name="T4" fmla="*/ 17 w 298"/>
                    <a:gd name="T5" fmla="*/ 2 h 228"/>
                    <a:gd name="T6" fmla="*/ 8 w 298"/>
                    <a:gd name="T7" fmla="*/ 8 h 228"/>
                    <a:gd name="T8" fmla="*/ 2 w 298"/>
                    <a:gd name="T9" fmla="*/ 17 h 228"/>
                    <a:gd name="T10" fmla="*/ 1 w 298"/>
                    <a:gd name="T11" fmla="*/ 23 h 228"/>
                    <a:gd name="T12" fmla="*/ 0 w 298"/>
                    <a:gd name="T13" fmla="*/ 28 h 228"/>
                    <a:gd name="T14" fmla="*/ 0 w 298"/>
                    <a:gd name="T15" fmla="*/ 200 h 228"/>
                    <a:gd name="T16" fmla="*/ 1 w 298"/>
                    <a:gd name="T17" fmla="*/ 206 h 228"/>
                    <a:gd name="T18" fmla="*/ 2 w 298"/>
                    <a:gd name="T19" fmla="*/ 211 h 228"/>
                    <a:gd name="T20" fmla="*/ 8 w 298"/>
                    <a:gd name="T21" fmla="*/ 220 h 228"/>
                    <a:gd name="T22" fmla="*/ 17 w 298"/>
                    <a:gd name="T23" fmla="*/ 226 h 228"/>
                    <a:gd name="T24" fmla="*/ 23 w 298"/>
                    <a:gd name="T25" fmla="*/ 227 h 228"/>
                    <a:gd name="T26" fmla="*/ 28 w 298"/>
                    <a:gd name="T27" fmla="*/ 228 h 228"/>
                    <a:gd name="T28" fmla="*/ 270 w 298"/>
                    <a:gd name="T29" fmla="*/ 228 h 228"/>
                    <a:gd name="T30" fmla="*/ 276 w 298"/>
                    <a:gd name="T31" fmla="*/ 227 h 228"/>
                    <a:gd name="T32" fmla="*/ 281 w 298"/>
                    <a:gd name="T33" fmla="*/ 226 h 228"/>
                    <a:gd name="T34" fmla="*/ 290 w 298"/>
                    <a:gd name="T35" fmla="*/ 220 h 228"/>
                    <a:gd name="T36" fmla="*/ 296 w 298"/>
                    <a:gd name="T37" fmla="*/ 211 h 228"/>
                    <a:gd name="T38" fmla="*/ 297 w 298"/>
                    <a:gd name="T39" fmla="*/ 206 h 228"/>
                    <a:gd name="T40" fmla="*/ 298 w 298"/>
                    <a:gd name="T41" fmla="*/ 200 h 228"/>
                    <a:gd name="T42" fmla="*/ 298 w 298"/>
                    <a:gd name="T43" fmla="*/ 28 h 228"/>
                    <a:gd name="T44" fmla="*/ 297 w 298"/>
                    <a:gd name="T45" fmla="*/ 23 h 228"/>
                    <a:gd name="T46" fmla="*/ 296 w 298"/>
                    <a:gd name="T47" fmla="*/ 17 h 228"/>
                    <a:gd name="T48" fmla="*/ 290 w 298"/>
                    <a:gd name="T49" fmla="*/ 8 h 228"/>
                    <a:gd name="T50" fmla="*/ 281 w 298"/>
                    <a:gd name="T51" fmla="*/ 2 h 228"/>
                    <a:gd name="T52" fmla="*/ 276 w 298"/>
                    <a:gd name="T53" fmla="*/ 1 h 228"/>
                    <a:gd name="T54" fmla="*/ 270 w 298"/>
                    <a:gd name="T55" fmla="*/ 0 h 228"/>
                    <a:gd name="T56" fmla="*/ 28 w 298"/>
                    <a:gd name="T57" fmla="*/ 0 h 228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w 298"/>
                    <a:gd name="T88" fmla="*/ 0 h 228"/>
                    <a:gd name="T89" fmla="*/ 298 w 298"/>
                    <a:gd name="T90" fmla="*/ 228 h 228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T87" t="T88" r="T89" b="T90"/>
                  <a:pathLst>
                    <a:path w="298" h="228">
                      <a:moveTo>
                        <a:pt x="28" y="0"/>
                      </a:moveTo>
                      <a:lnTo>
                        <a:pt x="23" y="1"/>
                      </a:lnTo>
                      <a:lnTo>
                        <a:pt x="17" y="2"/>
                      </a:lnTo>
                      <a:lnTo>
                        <a:pt x="8" y="8"/>
                      </a:lnTo>
                      <a:lnTo>
                        <a:pt x="2" y="17"/>
                      </a:lnTo>
                      <a:lnTo>
                        <a:pt x="1" y="23"/>
                      </a:lnTo>
                      <a:lnTo>
                        <a:pt x="0" y="28"/>
                      </a:lnTo>
                      <a:lnTo>
                        <a:pt x="0" y="200"/>
                      </a:lnTo>
                      <a:lnTo>
                        <a:pt x="1" y="206"/>
                      </a:lnTo>
                      <a:lnTo>
                        <a:pt x="2" y="211"/>
                      </a:lnTo>
                      <a:lnTo>
                        <a:pt x="8" y="220"/>
                      </a:lnTo>
                      <a:lnTo>
                        <a:pt x="17" y="226"/>
                      </a:lnTo>
                      <a:lnTo>
                        <a:pt x="23" y="227"/>
                      </a:lnTo>
                      <a:lnTo>
                        <a:pt x="28" y="228"/>
                      </a:lnTo>
                      <a:lnTo>
                        <a:pt x="270" y="228"/>
                      </a:lnTo>
                      <a:lnTo>
                        <a:pt x="276" y="227"/>
                      </a:lnTo>
                      <a:lnTo>
                        <a:pt x="281" y="226"/>
                      </a:lnTo>
                      <a:lnTo>
                        <a:pt x="290" y="220"/>
                      </a:lnTo>
                      <a:lnTo>
                        <a:pt x="296" y="211"/>
                      </a:lnTo>
                      <a:lnTo>
                        <a:pt x="297" y="206"/>
                      </a:lnTo>
                      <a:lnTo>
                        <a:pt x="298" y="200"/>
                      </a:lnTo>
                      <a:lnTo>
                        <a:pt x="298" y="28"/>
                      </a:lnTo>
                      <a:lnTo>
                        <a:pt x="297" y="23"/>
                      </a:lnTo>
                      <a:lnTo>
                        <a:pt x="296" y="17"/>
                      </a:lnTo>
                      <a:lnTo>
                        <a:pt x="290" y="8"/>
                      </a:lnTo>
                      <a:lnTo>
                        <a:pt x="281" y="2"/>
                      </a:lnTo>
                      <a:lnTo>
                        <a:pt x="276" y="1"/>
                      </a:lnTo>
                      <a:lnTo>
                        <a:pt x="270" y="0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27737" name="Freeform 52"/>
                <p:cNvSpPr>
                  <a:spLocks/>
                </p:cNvSpPr>
                <p:nvPr/>
              </p:nvSpPr>
              <p:spPr bwMode="auto">
                <a:xfrm>
                  <a:off x="391" y="1677"/>
                  <a:ext cx="234" cy="178"/>
                </a:xfrm>
                <a:custGeom>
                  <a:avLst/>
                  <a:gdLst>
                    <a:gd name="T0" fmla="*/ 22 w 234"/>
                    <a:gd name="T1" fmla="*/ 0 h 178"/>
                    <a:gd name="T2" fmla="*/ 14 w 234"/>
                    <a:gd name="T3" fmla="*/ 2 h 178"/>
                    <a:gd name="T4" fmla="*/ 7 w 234"/>
                    <a:gd name="T5" fmla="*/ 7 h 178"/>
                    <a:gd name="T6" fmla="*/ 2 w 234"/>
                    <a:gd name="T7" fmla="*/ 14 h 178"/>
                    <a:gd name="T8" fmla="*/ 0 w 234"/>
                    <a:gd name="T9" fmla="*/ 22 h 178"/>
                    <a:gd name="T10" fmla="*/ 0 w 234"/>
                    <a:gd name="T11" fmla="*/ 156 h 178"/>
                    <a:gd name="T12" fmla="*/ 2 w 234"/>
                    <a:gd name="T13" fmla="*/ 165 h 178"/>
                    <a:gd name="T14" fmla="*/ 7 w 234"/>
                    <a:gd name="T15" fmla="*/ 172 h 178"/>
                    <a:gd name="T16" fmla="*/ 14 w 234"/>
                    <a:gd name="T17" fmla="*/ 176 h 178"/>
                    <a:gd name="T18" fmla="*/ 22 w 234"/>
                    <a:gd name="T19" fmla="*/ 178 h 178"/>
                    <a:gd name="T20" fmla="*/ 212 w 234"/>
                    <a:gd name="T21" fmla="*/ 178 h 178"/>
                    <a:gd name="T22" fmla="*/ 221 w 234"/>
                    <a:gd name="T23" fmla="*/ 176 h 178"/>
                    <a:gd name="T24" fmla="*/ 228 w 234"/>
                    <a:gd name="T25" fmla="*/ 172 h 178"/>
                    <a:gd name="T26" fmla="*/ 232 w 234"/>
                    <a:gd name="T27" fmla="*/ 165 h 178"/>
                    <a:gd name="T28" fmla="*/ 234 w 234"/>
                    <a:gd name="T29" fmla="*/ 156 h 178"/>
                    <a:gd name="T30" fmla="*/ 234 w 234"/>
                    <a:gd name="T31" fmla="*/ 22 h 178"/>
                    <a:gd name="T32" fmla="*/ 232 w 234"/>
                    <a:gd name="T33" fmla="*/ 14 h 178"/>
                    <a:gd name="T34" fmla="*/ 228 w 234"/>
                    <a:gd name="T35" fmla="*/ 7 h 178"/>
                    <a:gd name="T36" fmla="*/ 221 w 234"/>
                    <a:gd name="T37" fmla="*/ 2 h 178"/>
                    <a:gd name="T38" fmla="*/ 212 w 234"/>
                    <a:gd name="T39" fmla="*/ 0 h 178"/>
                    <a:gd name="T40" fmla="*/ 22 w 234"/>
                    <a:gd name="T41" fmla="*/ 0 h 178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234"/>
                    <a:gd name="T64" fmla="*/ 0 h 178"/>
                    <a:gd name="T65" fmla="*/ 234 w 234"/>
                    <a:gd name="T66" fmla="*/ 178 h 178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234" h="178">
                      <a:moveTo>
                        <a:pt x="22" y="0"/>
                      </a:moveTo>
                      <a:lnTo>
                        <a:pt x="14" y="2"/>
                      </a:lnTo>
                      <a:lnTo>
                        <a:pt x="7" y="7"/>
                      </a:lnTo>
                      <a:lnTo>
                        <a:pt x="2" y="14"/>
                      </a:lnTo>
                      <a:lnTo>
                        <a:pt x="0" y="22"/>
                      </a:lnTo>
                      <a:lnTo>
                        <a:pt x="0" y="156"/>
                      </a:lnTo>
                      <a:lnTo>
                        <a:pt x="2" y="165"/>
                      </a:lnTo>
                      <a:lnTo>
                        <a:pt x="7" y="172"/>
                      </a:lnTo>
                      <a:lnTo>
                        <a:pt x="14" y="176"/>
                      </a:lnTo>
                      <a:lnTo>
                        <a:pt x="22" y="178"/>
                      </a:lnTo>
                      <a:lnTo>
                        <a:pt x="212" y="178"/>
                      </a:lnTo>
                      <a:lnTo>
                        <a:pt x="221" y="176"/>
                      </a:lnTo>
                      <a:lnTo>
                        <a:pt x="228" y="172"/>
                      </a:lnTo>
                      <a:lnTo>
                        <a:pt x="232" y="165"/>
                      </a:lnTo>
                      <a:lnTo>
                        <a:pt x="234" y="156"/>
                      </a:lnTo>
                      <a:lnTo>
                        <a:pt x="234" y="22"/>
                      </a:lnTo>
                      <a:lnTo>
                        <a:pt x="232" y="14"/>
                      </a:lnTo>
                      <a:lnTo>
                        <a:pt x="228" y="7"/>
                      </a:lnTo>
                      <a:lnTo>
                        <a:pt x="221" y="2"/>
                      </a:lnTo>
                      <a:lnTo>
                        <a:pt x="212" y="0"/>
                      </a:lnTo>
                      <a:lnTo>
                        <a:pt x="22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27738" name="Freeform 53"/>
                <p:cNvSpPr>
                  <a:spLocks/>
                </p:cNvSpPr>
                <p:nvPr/>
              </p:nvSpPr>
              <p:spPr bwMode="auto">
                <a:xfrm>
                  <a:off x="404" y="1687"/>
                  <a:ext cx="208" cy="159"/>
                </a:xfrm>
                <a:custGeom>
                  <a:avLst/>
                  <a:gdLst>
                    <a:gd name="T0" fmla="*/ 19 w 208"/>
                    <a:gd name="T1" fmla="*/ 0 h 159"/>
                    <a:gd name="T2" fmla="*/ 12 w 208"/>
                    <a:gd name="T3" fmla="*/ 2 h 159"/>
                    <a:gd name="T4" fmla="*/ 6 w 208"/>
                    <a:gd name="T5" fmla="*/ 6 h 159"/>
                    <a:gd name="T6" fmla="*/ 2 w 208"/>
                    <a:gd name="T7" fmla="*/ 12 h 159"/>
                    <a:gd name="T8" fmla="*/ 0 w 208"/>
                    <a:gd name="T9" fmla="*/ 19 h 159"/>
                    <a:gd name="T10" fmla="*/ 0 w 208"/>
                    <a:gd name="T11" fmla="*/ 140 h 159"/>
                    <a:gd name="T12" fmla="*/ 2 w 208"/>
                    <a:gd name="T13" fmla="*/ 147 h 159"/>
                    <a:gd name="T14" fmla="*/ 6 w 208"/>
                    <a:gd name="T15" fmla="*/ 153 h 159"/>
                    <a:gd name="T16" fmla="*/ 12 w 208"/>
                    <a:gd name="T17" fmla="*/ 157 h 159"/>
                    <a:gd name="T18" fmla="*/ 19 w 208"/>
                    <a:gd name="T19" fmla="*/ 159 h 159"/>
                    <a:gd name="T20" fmla="*/ 189 w 208"/>
                    <a:gd name="T21" fmla="*/ 159 h 159"/>
                    <a:gd name="T22" fmla="*/ 196 w 208"/>
                    <a:gd name="T23" fmla="*/ 157 h 159"/>
                    <a:gd name="T24" fmla="*/ 202 w 208"/>
                    <a:gd name="T25" fmla="*/ 153 h 159"/>
                    <a:gd name="T26" fmla="*/ 206 w 208"/>
                    <a:gd name="T27" fmla="*/ 147 h 159"/>
                    <a:gd name="T28" fmla="*/ 208 w 208"/>
                    <a:gd name="T29" fmla="*/ 140 h 159"/>
                    <a:gd name="T30" fmla="*/ 208 w 208"/>
                    <a:gd name="T31" fmla="*/ 19 h 159"/>
                    <a:gd name="T32" fmla="*/ 206 w 208"/>
                    <a:gd name="T33" fmla="*/ 12 h 159"/>
                    <a:gd name="T34" fmla="*/ 202 w 208"/>
                    <a:gd name="T35" fmla="*/ 6 h 159"/>
                    <a:gd name="T36" fmla="*/ 196 w 208"/>
                    <a:gd name="T37" fmla="*/ 2 h 159"/>
                    <a:gd name="T38" fmla="*/ 189 w 208"/>
                    <a:gd name="T39" fmla="*/ 0 h 159"/>
                    <a:gd name="T40" fmla="*/ 19 w 208"/>
                    <a:gd name="T41" fmla="*/ 0 h 159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208"/>
                    <a:gd name="T64" fmla="*/ 0 h 159"/>
                    <a:gd name="T65" fmla="*/ 208 w 208"/>
                    <a:gd name="T66" fmla="*/ 159 h 159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208" h="159">
                      <a:moveTo>
                        <a:pt x="19" y="0"/>
                      </a:moveTo>
                      <a:lnTo>
                        <a:pt x="12" y="2"/>
                      </a:lnTo>
                      <a:lnTo>
                        <a:pt x="6" y="6"/>
                      </a:lnTo>
                      <a:lnTo>
                        <a:pt x="2" y="12"/>
                      </a:lnTo>
                      <a:lnTo>
                        <a:pt x="0" y="19"/>
                      </a:lnTo>
                      <a:lnTo>
                        <a:pt x="0" y="140"/>
                      </a:lnTo>
                      <a:lnTo>
                        <a:pt x="2" y="147"/>
                      </a:lnTo>
                      <a:lnTo>
                        <a:pt x="6" y="153"/>
                      </a:lnTo>
                      <a:lnTo>
                        <a:pt x="12" y="157"/>
                      </a:lnTo>
                      <a:lnTo>
                        <a:pt x="19" y="159"/>
                      </a:lnTo>
                      <a:lnTo>
                        <a:pt x="189" y="159"/>
                      </a:lnTo>
                      <a:lnTo>
                        <a:pt x="196" y="157"/>
                      </a:lnTo>
                      <a:lnTo>
                        <a:pt x="202" y="153"/>
                      </a:lnTo>
                      <a:lnTo>
                        <a:pt x="206" y="147"/>
                      </a:lnTo>
                      <a:lnTo>
                        <a:pt x="208" y="140"/>
                      </a:lnTo>
                      <a:lnTo>
                        <a:pt x="208" y="19"/>
                      </a:lnTo>
                      <a:lnTo>
                        <a:pt x="206" y="12"/>
                      </a:lnTo>
                      <a:lnTo>
                        <a:pt x="202" y="6"/>
                      </a:lnTo>
                      <a:lnTo>
                        <a:pt x="196" y="2"/>
                      </a:lnTo>
                      <a:lnTo>
                        <a:pt x="189" y="0"/>
                      </a:lnTo>
                      <a:lnTo>
                        <a:pt x="19" y="0"/>
                      </a:lnTo>
                      <a:close/>
                    </a:path>
                  </a:pathLst>
                </a:custGeom>
                <a:solidFill>
                  <a:srgbClr val="CFD9DF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27739" name="Rectangle 54"/>
                <p:cNvSpPr>
                  <a:spLocks noChangeArrowheads="1"/>
                </p:cNvSpPr>
                <p:nvPr/>
              </p:nvSpPr>
              <p:spPr bwMode="auto">
                <a:xfrm>
                  <a:off x="609" y="1867"/>
                  <a:ext cx="9" cy="3"/>
                </a:xfrm>
                <a:prstGeom prst="rect">
                  <a:avLst/>
                </a:prstGeom>
                <a:solidFill>
                  <a:srgbClr val="00800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</p:grpSp>
        </p:grpSp>
        <p:sp>
          <p:nvSpPr>
            <p:cNvPr id="27653" name="Text Box 55"/>
            <p:cNvSpPr txBox="1">
              <a:spLocks noChangeArrowheads="1"/>
            </p:cNvSpPr>
            <p:nvPr/>
          </p:nvSpPr>
          <p:spPr bwMode="auto">
            <a:xfrm>
              <a:off x="601663" y="1566863"/>
              <a:ext cx="1730375" cy="3079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sz="1400" b="1" i="1" dirty="0">
                  <a:solidFill>
                    <a:srgbClr val="003399"/>
                  </a:solidFill>
                  <a:latin typeface="+mj-lt"/>
                </a:rPr>
                <a:t>QAD Client</a:t>
              </a:r>
            </a:p>
          </p:txBody>
        </p:sp>
        <p:grpSp>
          <p:nvGrpSpPr>
            <p:cNvPr id="27654" name="Group 56"/>
            <p:cNvGrpSpPr>
              <a:grpSpLocks/>
            </p:cNvGrpSpPr>
            <p:nvPr/>
          </p:nvGrpSpPr>
          <p:grpSpPr bwMode="auto">
            <a:xfrm>
              <a:off x="706438" y="4773612"/>
              <a:ext cx="1608137" cy="586483"/>
              <a:chOff x="915" y="955"/>
              <a:chExt cx="926" cy="303"/>
            </a:xfrm>
          </p:grpSpPr>
          <p:sp>
            <p:nvSpPr>
              <p:cNvPr id="27689" name="Rectangle 57"/>
              <p:cNvSpPr>
                <a:spLocks noChangeArrowheads="1"/>
              </p:cNvSpPr>
              <p:nvPr/>
            </p:nvSpPr>
            <p:spPr bwMode="auto">
              <a:xfrm>
                <a:off x="915" y="955"/>
                <a:ext cx="926" cy="1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l" eaLnBrk="0" hangingPunct="0"/>
                <a:r>
                  <a:rPr lang="en-US" sz="1100" b="1" dirty="0">
                    <a:solidFill>
                      <a:srgbClr val="000000"/>
                    </a:solidFill>
                    <a:latin typeface="+mj-lt"/>
                  </a:rPr>
                  <a:t>HTTP/.NET Maintenance</a:t>
                </a:r>
              </a:p>
              <a:p>
                <a:pPr algn="l" eaLnBrk="0" hangingPunct="0"/>
                <a:r>
                  <a:rPr lang="en-US" sz="1100" b="1" dirty="0">
                    <a:solidFill>
                      <a:srgbClr val="000000"/>
                    </a:solidFill>
                    <a:latin typeface="+mj-lt"/>
                  </a:rPr>
                  <a:t>Programs</a:t>
                </a:r>
                <a:endParaRPr lang="en-US" sz="1100" b="1" dirty="0">
                  <a:latin typeface="+mj-lt"/>
                </a:endParaRPr>
              </a:p>
            </p:txBody>
          </p:sp>
          <p:sp>
            <p:nvSpPr>
              <p:cNvPr id="27690" name="Rectangle 58"/>
              <p:cNvSpPr>
                <a:spLocks noChangeArrowheads="1"/>
              </p:cNvSpPr>
              <p:nvPr/>
            </p:nvSpPr>
            <p:spPr bwMode="auto">
              <a:xfrm>
                <a:off x="915" y="1051"/>
                <a:ext cx="0" cy="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l" eaLnBrk="0" hangingPunct="0"/>
                <a:endParaRPr lang="en-US" sz="1100" b="1" dirty="0">
                  <a:latin typeface="+mj-lt"/>
                </a:endParaRPr>
              </a:p>
            </p:txBody>
          </p:sp>
          <p:sp>
            <p:nvSpPr>
              <p:cNvPr id="27691" name="Rectangle 59"/>
              <p:cNvSpPr>
                <a:spLocks noChangeArrowheads="1"/>
              </p:cNvSpPr>
              <p:nvPr/>
            </p:nvSpPr>
            <p:spPr bwMode="auto">
              <a:xfrm>
                <a:off x="915" y="1147"/>
                <a:ext cx="0" cy="1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l" eaLnBrk="0" hangingPunct="0"/>
                <a:endParaRPr lang="en-US" sz="1400" b="1" dirty="0">
                  <a:latin typeface="+mj-lt"/>
                </a:endParaRPr>
              </a:p>
            </p:txBody>
          </p:sp>
        </p:grpSp>
        <p:sp>
          <p:nvSpPr>
            <p:cNvPr id="27655" name="Line 60"/>
            <p:cNvSpPr>
              <a:spLocks noChangeShapeType="1"/>
            </p:cNvSpPr>
            <p:nvPr/>
          </p:nvSpPr>
          <p:spPr bwMode="auto">
            <a:xfrm>
              <a:off x="1752600" y="5051425"/>
              <a:ext cx="18288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7656" name="Text Box 61"/>
            <p:cNvSpPr txBox="1">
              <a:spLocks noChangeArrowheads="1"/>
            </p:cNvSpPr>
            <p:nvPr/>
          </p:nvSpPr>
          <p:spPr bwMode="auto">
            <a:xfrm>
              <a:off x="1762125" y="5024438"/>
              <a:ext cx="762000" cy="27146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lnSpc>
                  <a:spcPct val="90000"/>
                </a:lnSpc>
                <a:spcBef>
                  <a:spcPct val="50000"/>
                </a:spcBef>
                <a:buClr>
                  <a:schemeClr val="tx2"/>
                </a:buClr>
                <a:buSzPct val="80000"/>
              </a:pPr>
              <a:r>
                <a:rPr lang="en-US" sz="1300" i="1" dirty="0">
                  <a:latin typeface="+mj-lt"/>
                </a:rPr>
                <a:t>8080</a:t>
              </a:r>
            </a:p>
          </p:txBody>
        </p:sp>
        <p:sp>
          <p:nvSpPr>
            <p:cNvPr id="27657" name="Rectangle 62"/>
            <p:cNvSpPr>
              <a:spLocks noChangeArrowheads="1"/>
            </p:cNvSpPr>
            <p:nvPr/>
          </p:nvSpPr>
          <p:spPr bwMode="auto">
            <a:xfrm>
              <a:off x="904874" y="5624512"/>
              <a:ext cx="1413023" cy="184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pPr algn="l" eaLnBrk="0" hangingPunct="0"/>
              <a:r>
                <a:rPr lang="en-US" sz="1200" b="1" dirty="0">
                  <a:solidFill>
                    <a:srgbClr val="000000"/>
                  </a:solidFill>
                  <a:latin typeface="+mj-lt"/>
                </a:rPr>
                <a:t>Internet </a:t>
              </a:r>
              <a:r>
                <a:rPr lang="en-US" sz="1200" b="1" dirty="0" smtClean="0">
                  <a:solidFill>
                    <a:srgbClr val="000000"/>
                  </a:solidFill>
                  <a:latin typeface="+mj-lt"/>
                </a:rPr>
                <a:t>Explorer</a:t>
              </a:r>
              <a:endParaRPr lang="en-US" sz="1200" b="1" dirty="0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27658" name="Rectangle 63"/>
            <p:cNvSpPr>
              <a:spLocks noChangeArrowheads="1"/>
            </p:cNvSpPr>
            <p:nvPr/>
          </p:nvSpPr>
          <p:spPr bwMode="auto">
            <a:xfrm>
              <a:off x="904875" y="5622925"/>
              <a:ext cx="65" cy="169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endParaRPr lang="en-US" sz="1100" b="1" dirty="0">
                <a:latin typeface="+mj-lt"/>
              </a:endParaRPr>
            </a:p>
          </p:txBody>
        </p:sp>
        <p:grpSp>
          <p:nvGrpSpPr>
            <p:cNvPr id="27659" name="Group 64"/>
            <p:cNvGrpSpPr>
              <a:grpSpLocks/>
            </p:cNvGrpSpPr>
            <p:nvPr/>
          </p:nvGrpSpPr>
          <p:grpSpPr bwMode="auto">
            <a:xfrm>
              <a:off x="7534275" y="4816475"/>
              <a:ext cx="990600" cy="673100"/>
              <a:chOff x="4624" y="2744"/>
              <a:chExt cx="624" cy="424"/>
            </a:xfrm>
          </p:grpSpPr>
          <p:sp>
            <p:nvSpPr>
              <p:cNvPr id="27687" name="AutoShape 65"/>
              <p:cNvSpPr>
                <a:spLocks noChangeArrowheads="1"/>
              </p:cNvSpPr>
              <p:nvPr/>
            </p:nvSpPr>
            <p:spPr bwMode="auto">
              <a:xfrm>
                <a:off x="4624" y="2744"/>
                <a:ext cx="608" cy="424"/>
              </a:xfrm>
              <a:prstGeom prst="flowChartMagneticDisk">
                <a:avLst/>
              </a:prstGeom>
              <a:gradFill rotWithShape="0">
                <a:gsLst>
                  <a:gs pos="0">
                    <a:srgbClr val="5E6D76"/>
                  </a:gs>
                  <a:gs pos="50000">
                    <a:srgbClr val="CCECFF"/>
                  </a:gs>
                  <a:gs pos="100000">
                    <a:srgbClr val="5E6D76"/>
                  </a:gs>
                </a:gsLst>
                <a:lin ang="0" scaled="1"/>
              </a:gra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27688" name="Text Box 66"/>
              <p:cNvSpPr txBox="1">
                <a:spLocks noChangeArrowheads="1"/>
              </p:cNvSpPr>
              <p:nvPr/>
            </p:nvSpPr>
            <p:spPr bwMode="auto">
              <a:xfrm>
                <a:off x="4624" y="2872"/>
                <a:ext cx="624" cy="1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Ctr="1">
                <a:spAutoFit/>
              </a:bodyPr>
              <a:lstStyle/>
              <a:p>
                <a:pPr eaLnBrk="0" hangingPunct="0">
                  <a:lnSpc>
                    <a:spcPct val="90000"/>
                  </a:lnSpc>
                  <a:spcBef>
                    <a:spcPct val="50000"/>
                  </a:spcBef>
                  <a:buClr>
                    <a:schemeClr val="tx2"/>
                  </a:buClr>
                  <a:buSzPct val="80000"/>
                </a:pPr>
                <a:r>
                  <a:rPr lang="en-US" sz="1200" b="1" dirty="0" smtClean="0">
                    <a:latin typeface="+mj-lt"/>
                  </a:rPr>
                  <a:t>Database</a:t>
                </a:r>
                <a:endParaRPr lang="en-US" sz="1200" b="1" dirty="0">
                  <a:latin typeface="+mj-lt"/>
                </a:endParaRPr>
              </a:p>
            </p:txBody>
          </p:sp>
        </p:grpSp>
        <p:sp>
          <p:nvSpPr>
            <p:cNvPr id="27660" name="Line 67"/>
            <p:cNvSpPr>
              <a:spLocks noChangeShapeType="1"/>
            </p:cNvSpPr>
            <p:nvPr/>
          </p:nvSpPr>
          <p:spPr bwMode="auto">
            <a:xfrm>
              <a:off x="6848475" y="5159375"/>
              <a:ext cx="68580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7661" name="Rectangle 68"/>
            <p:cNvSpPr>
              <a:spLocks noChangeArrowheads="1"/>
            </p:cNvSpPr>
            <p:nvPr/>
          </p:nvSpPr>
          <p:spPr bwMode="auto">
            <a:xfrm rot="16204254">
              <a:off x="6063456" y="5020469"/>
              <a:ext cx="2300288" cy="304800"/>
            </a:xfrm>
            <a:prstGeom prst="rect">
              <a:avLst/>
            </a:prstGeom>
            <a:solidFill>
              <a:srgbClr val="E3DFDD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200" b="1" dirty="0">
                  <a:latin typeface="+mj-lt"/>
                </a:rPr>
                <a:t>Progress RDBMS</a:t>
              </a:r>
              <a:r>
                <a:rPr lang="en-US" sz="1100" dirty="0">
                  <a:latin typeface="+mj-lt"/>
                </a:rPr>
                <a:t> </a:t>
              </a:r>
            </a:p>
          </p:txBody>
        </p:sp>
        <p:sp>
          <p:nvSpPr>
            <p:cNvPr id="27662" name="Rectangle 69"/>
            <p:cNvSpPr>
              <a:spLocks noChangeArrowheads="1"/>
            </p:cNvSpPr>
            <p:nvPr/>
          </p:nvSpPr>
          <p:spPr bwMode="auto">
            <a:xfrm rot="16200000">
              <a:off x="5261769" y="4966494"/>
              <a:ext cx="2720975" cy="452437"/>
            </a:xfrm>
            <a:prstGeom prst="rect">
              <a:avLst/>
            </a:prstGeom>
            <a:solidFill>
              <a:srgbClr val="CFD9DF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200" b="1" dirty="0" smtClean="0">
                  <a:latin typeface="+mj-lt"/>
                </a:rPr>
                <a:t>QAD Application </a:t>
              </a:r>
              <a:r>
                <a:rPr lang="en-US" sz="1200" b="1" dirty="0">
                  <a:latin typeface="+mj-lt"/>
                </a:rPr>
                <a:t>Code</a:t>
              </a:r>
            </a:p>
          </p:txBody>
        </p:sp>
        <p:grpSp>
          <p:nvGrpSpPr>
            <p:cNvPr id="27663" name="Group 70"/>
            <p:cNvGrpSpPr>
              <a:grpSpLocks/>
            </p:cNvGrpSpPr>
            <p:nvPr/>
          </p:nvGrpSpPr>
          <p:grpSpPr bwMode="auto">
            <a:xfrm>
              <a:off x="2524125" y="4221161"/>
              <a:ext cx="3867150" cy="2332038"/>
              <a:chOff x="1788" y="2515"/>
              <a:chExt cx="2436" cy="1469"/>
            </a:xfrm>
          </p:grpSpPr>
          <p:sp>
            <p:nvSpPr>
              <p:cNvPr id="27666" name="Rectangle 72"/>
              <p:cNvSpPr>
                <a:spLocks noChangeArrowheads="1"/>
              </p:cNvSpPr>
              <p:nvPr/>
            </p:nvSpPr>
            <p:spPr bwMode="auto">
              <a:xfrm>
                <a:off x="1788" y="2544"/>
                <a:ext cx="2244" cy="1440"/>
              </a:xfrm>
              <a:prstGeom prst="rect">
                <a:avLst/>
              </a:prstGeom>
              <a:solidFill>
                <a:srgbClr val="CCFFFF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27665" name="Rectangle 71"/>
              <p:cNvSpPr>
                <a:spLocks noChangeArrowheads="1"/>
              </p:cNvSpPr>
              <p:nvPr/>
            </p:nvSpPr>
            <p:spPr bwMode="auto">
              <a:xfrm>
                <a:off x="3542" y="2792"/>
                <a:ext cx="85" cy="33"/>
              </a:xfrm>
              <a:prstGeom prst="rect">
                <a:avLst/>
              </a:prstGeom>
              <a:solidFill>
                <a:schemeClr val="bg1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27668" name="Text Box 74"/>
              <p:cNvSpPr txBox="1">
                <a:spLocks noChangeArrowheads="1"/>
              </p:cNvSpPr>
              <p:nvPr/>
            </p:nvSpPr>
            <p:spPr bwMode="auto">
              <a:xfrm rot="5400000" flipV="1">
                <a:off x="2032" y="2935"/>
                <a:ext cx="986" cy="145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eaLnBrk="0" hangingPunct="0">
                  <a:lnSpc>
                    <a:spcPct val="90000"/>
                  </a:lnSpc>
                  <a:spcBef>
                    <a:spcPct val="50000"/>
                  </a:spcBef>
                  <a:buClr>
                    <a:schemeClr val="tx2"/>
                  </a:buClr>
                  <a:buSzPct val="80000"/>
                </a:pPr>
                <a:r>
                  <a:rPr lang="en-US" sz="1000" b="1" dirty="0">
                    <a:latin typeface="+mj-lt"/>
                  </a:rPr>
                  <a:t>Connection Manager</a:t>
                </a:r>
              </a:p>
            </p:txBody>
          </p:sp>
          <p:sp>
            <p:nvSpPr>
              <p:cNvPr id="27669" name="Line 75"/>
              <p:cNvSpPr>
                <a:spLocks noChangeShapeType="1"/>
              </p:cNvSpPr>
              <p:nvPr/>
            </p:nvSpPr>
            <p:spPr bwMode="auto">
              <a:xfrm>
                <a:off x="2640" y="3370"/>
                <a:ext cx="1584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670" name="Line 76"/>
              <p:cNvSpPr>
                <a:spLocks noChangeShapeType="1"/>
              </p:cNvSpPr>
              <p:nvPr/>
            </p:nvSpPr>
            <p:spPr bwMode="auto">
              <a:xfrm>
                <a:off x="2640" y="3154"/>
                <a:ext cx="1584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671" name="AutoShape 77"/>
              <p:cNvSpPr>
                <a:spLocks noChangeArrowheads="1"/>
              </p:cNvSpPr>
              <p:nvPr/>
            </p:nvSpPr>
            <p:spPr bwMode="auto">
              <a:xfrm>
                <a:off x="2880" y="3290"/>
                <a:ext cx="912" cy="144"/>
              </a:xfrm>
              <a:prstGeom prst="roundRect">
                <a:avLst>
                  <a:gd name="adj" fmla="val 16667"/>
                </a:avLst>
              </a:prstGeom>
              <a:solidFill>
                <a:srgbClr val="E8C4B4"/>
              </a:solidFill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r>
                  <a:rPr lang="en-US" sz="1100" b="1" dirty="0">
                    <a:latin typeface="+mj-lt"/>
                  </a:rPr>
                  <a:t>Telnet Process</a:t>
                </a:r>
                <a:endParaRPr lang="en-US" sz="1200" b="1" dirty="0">
                  <a:latin typeface="+mj-lt"/>
                </a:endParaRPr>
              </a:p>
            </p:txBody>
          </p:sp>
          <p:sp>
            <p:nvSpPr>
              <p:cNvPr id="27672" name="AutoShape 78"/>
              <p:cNvSpPr>
                <a:spLocks noChangeArrowheads="1"/>
              </p:cNvSpPr>
              <p:nvPr/>
            </p:nvSpPr>
            <p:spPr bwMode="auto">
              <a:xfrm>
                <a:off x="2880" y="3078"/>
                <a:ext cx="912" cy="144"/>
              </a:xfrm>
              <a:prstGeom prst="roundRect">
                <a:avLst>
                  <a:gd name="adj" fmla="val 16667"/>
                </a:avLst>
              </a:prstGeom>
              <a:solidFill>
                <a:srgbClr val="E8C4B4"/>
              </a:solidFill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r>
                  <a:rPr lang="en-US" sz="1100" b="1" dirty="0">
                    <a:latin typeface="+mj-lt"/>
                  </a:rPr>
                  <a:t>Telnet Process</a:t>
                </a:r>
                <a:endParaRPr lang="en-US" sz="1200" b="1" dirty="0">
                  <a:latin typeface="+mj-lt"/>
                </a:endParaRPr>
              </a:p>
            </p:txBody>
          </p:sp>
          <p:sp>
            <p:nvSpPr>
              <p:cNvPr id="27673" name="Line 79"/>
              <p:cNvSpPr>
                <a:spLocks noChangeShapeType="1"/>
              </p:cNvSpPr>
              <p:nvPr/>
            </p:nvSpPr>
            <p:spPr bwMode="auto">
              <a:xfrm>
                <a:off x="2640" y="2942"/>
                <a:ext cx="1584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674" name="Line 80"/>
              <p:cNvSpPr>
                <a:spLocks noChangeShapeType="1"/>
              </p:cNvSpPr>
              <p:nvPr/>
            </p:nvSpPr>
            <p:spPr bwMode="auto">
              <a:xfrm>
                <a:off x="2640" y="2722"/>
                <a:ext cx="1584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675" name="AutoShape 81"/>
              <p:cNvSpPr>
                <a:spLocks noChangeArrowheads="1"/>
              </p:cNvSpPr>
              <p:nvPr/>
            </p:nvSpPr>
            <p:spPr bwMode="auto">
              <a:xfrm>
                <a:off x="2880" y="2870"/>
                <a:ext cx="912" cy="144"/>
              </a:xfrm>
              <a:prstGeom prst="roundRect">
                <a:avLst>
                  <a:gd name="adj" fmla="val 16667"/>
                </a:avLst>
              </a:prstGeom>
              <a:solidFill>
                <a:srgbClr val="E8C4B4"/>
              </a:solidFill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r>
                  <a:rPr lang="en-US" sz="1100" b="1" dirty="0">
                    <a:latin typeface="+mj-lt"/>
                  </a:rPr>
                  <a:t>Telnet Process</a:t>
                </a:r>
                <a:endParaRPr lang="en-US" sz="1200" b="1" dirty="0">
                  <a:latin typeface="+mj-lt"/>
                </a:endParaRPr>
              </a:p>
            </p:txBody>
          </p:sp>
          <p:sp>
            <p:nvSpPr>
              <p:cNvPr id="27676" name="AutoShape 82"/>
              <p:cNvSpPr>
                <a:spLocks noChangeArrowheads="1"/>
              </p:cNvSpPr>
              <p:nvPr/>
            </p:nvSpPr>
            <p:spPr bwMode="auto">
              <a:xfrm>
                <a:off x="2880" y="2646"/>
                <a:ext cx="912" cy="144"/>
              </a:xfrm>
              <a:prstGeom prst="roundRect">
                <a:avLst>
                  <a:gd name="adj" fmla="val 16667"/>
                </a:avLst>
              </a:prstGeom>
              <a:solidFill>
                <a:srgbClr val="E8C4B4"/>
              </a:solidFill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r>
                  <a:rPr lang="en-US" sz="1100" b="1" dirty="0">
                    <a:latin typeface="+mj-lt"/>
                  </a:rPr>
                  <a:t>Telnet Process</a:t>
                </a:r>
                <a:endParaRPr lang="en-US" sz="1200" b="1" dirty="0">
                  <a:latin typeface="+mj-lt"/>
                </a:endParaRPr>
              </a:p>
            </p:txBody>
          </p:sp>
          <p:sp>
            <p:nvSpPr>
              <p:cNvPr id="27677" name="Text Box 83"/>
              <p:cNvSpPr txBox="1">
                <a:spLocks noChangeArrowheads="1"/>
              </p:cNvSpPr>
              <p:nvPr/>
            </p:nvSpPr>
            <p:spPr bwMode="auto">
              <a:xfrm>
                <a:off x="2598" y="3230"/>
                <a:ext cx="336" cy="17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>
                  <a:lnSpc>
                    <a:spcPct val="90000"/>
                  </a:lnSpc>
                  <a:spcBef>
                    <a:spcPct val="50000"/>
                  </a:spcBef>
                  <a:buClr>
                    <a:schemeClr val="tx2"/>
                  </a:buClr>
                  <a:buSzPct val="80000"/>
                </a:pPr>
                <a:r>
                  <a:rPr lang="en-US" sz="1300" i="1" dirty="0">
                    <a:latin typeface="+mj-lt"/>
                  </a:rPr>
                  <a:t>23</a:t>
                </a:r>
              </a:p>
            </p:txBody>
          </p:sp>
          <p:sp>
            <p:nvSpPr>
              <p:cNvPr id="27678" name="Text Box 84"/>
              <p:cNvSpPr txBox="1">
                <a:spLocks noChangeArrowheads="1"/>
              </p:cNvSpPr>
              <p:nvPr/>
            </p:nvSpPr>
            <p:spPr bwMode="auto">
              <a:xfrm>
                <a:off x="2592" y="3015"/>
                <a:ext cx="336" cy="17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>
                  <a:lnSpc>
                    <a:spcPct val="90000"/>
                  </a:lnSpc>
                  <a:spcBef>
                    <a:spcPct val="50000"/>
                  </a:spcBef>
                  <a:buClr>
                    <a:schemeClr val="tx2"/>
                  </a:buClr>
                  <a:buSzPct val="80000"/>
                </a:pPr>
                <a:r>
                  <a:rPr lang="en-US" sz="1300" i="1" dirty="0">
                    <a:latin typeface="+mj-lt"/>
                  </a:rPr>
                  <a:t>23</a:t>
                </a:r>
              </a:p>
            </p:txBody>
          </p:sp>
          <p:sp>
            <p:nvSpPr>
              <p:cNvPr id="27679" name="Text Box 85"/>
              <p:cNvSpPr txBox="1">
                <a:spLocks noChangeArrowheads="1"/>
              </p:cNvSpPr>
              <p:nvPr/>
            </p:nvSpPr>
            <p:spPr bwMode="auto">
              <a:xfrm>
                <a:off x="2592" y="2804"/>
                <a:ext cx="336" cy="17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>
                  <a:lnSpc>
                    <a:spcPct val="90000"/>
                  </a:lnSpc>
                  <a:spcBef>
                    <a:spcPct val="50000"/>
                  </a:spcBef>
                  <a:buClr>
                    <a:schemeClr val="tx2"/>
                  </a:buClr>
                  <a:buSzPct val="80000"/>
                </a:pPr>
                <a:r>
                  <a:rPr lang="en-US" sz="1300" i="1" dirty="0">
                    <a:latin typeface="+mj-lt"/>
                  </a:rPr>
                  <a:t>23</a:t>
                </a:r>
              </a:p>
            </p:txBody>
          </p:sp>
          <p:sp>
            <p:nvSpPr>
              <p:cNvPr id="27680" name="Text Box 86"/>
              <p:cNvSpPr txBox="1">
                <a:spLocks noChangeArrowheads="1"/>
              </p:cNvSpPr>
              <p:nvPr/>
            </p:nvSpPr>
            <p:spPr bwMode="auto">
              <a:xfrm>
                <a:off x="2592" y="2582"/>
                <a:ext cx="336" cy="17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>
                  <a:lnSpc>
                    <a:spcPct val="90000"/>
                  </a:lnSpc>
                  <a:spcBef>
                    <a:spcPct val="50000"/>
                  </a:spcBef>
                  <a:buClr>
                    <a:schemeClr val="tx2"/>
                  </a:buClr>
                  <a:buSzPct val="80000"/>
                </a:pPr>
                <a:r>
                  <a:rPr lang="en-US" sz="1300" i="1" dirty="0">
                    <a:latin typeface="+mj-lt"/>
                  </a:rPr>
                  <a:t>23</a:t>
                </a:r>
              </a:p>
            </p:txBody>
          </p:sp>
          <p:sp>
            <p:nvSpPr>
              <p:cNvPr id="27681" name="Line 87"/>
              <p:cNvSpPr>
                <a:spLocks noChangeShapeType="1"/>
              </p:cNvSpPr>
              <p:nvPr/>
            </p:nvSpPr>
            <p:spPr bwMode="auto">
              <a:xfrm>
                <a:off x="1968" y="3168"/>
                <a:ext cx="288" cy="38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682" name="Line 88"/>
              <p:cNvSpPr>
                <a:spLocks noChangeShapeType="1"/>
              </p:cNvSpPr>
              <p:nvPr/>
            </p:nvSpPr>
            <p:spPr bwMode="auto">
              <a:xfrm>
                <a:off x="2544" y="3688"/>
                <a:ext cx="43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683" name="AutoShape 89"/>
              <p:cNvSpPr>
                <a:spLocks noChangeArrowheads="1"/>
              </p:cNvSpPr>
              <p:nvPr/>
            </p:nvSpPr>
            <p:spPr bwMode="auto">
              <a:xfrm>
                <a:off x="1829" y="2883"/>
                <a:ext cx="523" cy="300"/>
              </a:xfrm>
              <a:prstGeom prst="roundRect">
                <a:avLst>
                  <a:gd name="adj" fmla="val 16667"/>
                </a:avLst>
              </a:prstGeom>
              <a:solidFill>
                <a:srgbClr val="DFAE97"/>
              </a:solidFill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r>
                  <a:rPr lang="en-US" sz="1100" b="1" dirty="0">
                    <a:latin typeface="+mj-lt"/>
                  </a:rPr>
                  <a:t>Tomcat</a:t>
                </a:r>
                <a:endParaRPr lang="en-US" sz="1200" b="1" dirty="0">
                  <a:latin typeface="+mj-lt"/>
                </a:endParaRPr>
              </a:p>
            </p:txBody>
          </p:sp>
          <p:sp>
            <p:nvSpPr>
              <p:cNvPr id="27684" name="Rectangle 90"/>
              <p:cNvSpPr>
                <a:spLocks noChangeArrowheads="1"/>
              </p:cNvSpPr>
              <p:nvPr/>
            </p:nvSpPr>
            <p:spPr bwMode="auto">
              <a:xfrm>
                <a:off x="2906" y="3533"/>
                <a:ext cx="742" cy="307"/>
              </a:xfrm>
              <a:prstGeom prst="rect">
                <a:avLst/>
              </a:prstGeom>
              <a:solidFill>
                <a:srgbClr val="FAF1F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r>
                  <a:rPr lang="en-US" sz="1100" b="1" dirty="0" smtClean="0">
                    <a:latin typeface="+mj-lt"/>
                  </a:rPr>
                  <a:t>NET UI </a:t>
                </a:r>
                <a:r>
                  <a:rPr lang="en-US" sz="1100" b="1" dirty="0">
                    <a:latin typeface="+mj-lt"/>
                  </a:rPr>
                  <a:t/>
                </a:r>
                <a:br>
                  <a:rPr lang="en-US" sz="1100" b="1" dirty="0">
                    <a:latin typeface="+mj-lt"/>
                  </a:rPr>
                </a:br>
                <a:r>
                  <a:rPr lang="en-US" sz="1100" b="1" dirty="0">
                    <a:latin typeface="+mj-lt"/>
                  </a:rPr>
                  <a:t>Directory</a:t>
                </a:r>
              </a:p>
            </p:txBody>
          </p:sp>
          <p:sp>
            <p:nvSpPr>
              <p:cNvPr id="27685" name="Rectangle 91"/>
              <p:cNvSpPr>
                <a:spLocks noChangeArrowheads="1"/>
              </p:cNvSpPr>
              <p:nvPr/>
            </p:nvSpPr>
            <p:spPr bwMode="auto">
              <a:xfrm>
                <a:off x="1850" y="3533"/>
                <a:ext cx="742" cy="307"/>
              </a:xfrm>
              <a:prstGeom prst="rect">
                <a:avLst/>
              </a:prstGeom>
              <a:solidFill>
                <a:srgbClr val="FAF1F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r>
                  <a:rPr lang="en-US" sz="1100" b="1" dirty="0">
                    <a:latin typeface="+mj-lt"/>
                  </a:rPr>
                  <a:t>Webapps </a:t>
                </a:r>
              </a:p>
              <a:p>
                <a:pPr eaLnBrk="0" hangingPunct="0"/>
                <a:r>
                  <a:rPr lang="en-US" sz="1100" b="1" dirty="0">
                    <a:latin typeface="+mj-lt"/>
                  </a:rPr>
                  <a:t>Directory</a:t>
                </a:r>
              </a:p>
            </p:txBody>
          </p:sp>
          <p:sp>
            <p:nvSpPr>
              <p:cNvPr id="27686" name="Text Box 92"/>
              <p:cNvSpPr txBox="1">
                <a:spLocks noChangeArrowheads="1"/>
              </p:cNvSpPr>
              <p:nvPr/>
            </p:nvSpPr>
            <p:spPr bwMode="auto">
              <a:xfrm>
                <a:off x="1968" y="3173"/>
                <a:ext cx="480" cy="17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>
                  <a:lnSpc>
                    <a:spcPct val="90000"/>
                  </a:lnSpc>
                  <a:spcBef>
                    <a:spcPct val="50000"/>
                  </a:spcBef>
                  <a:buClr>
                    <a:schemeClr val="tx2"/>
                  </a:buClr>
                  <a:buSzPct val="80000"/>
                </a:pPr>
                <a:r>
                  <a:rPr lang="en-US" sz="1300" i="1" dirty="0">
                    <a:latin typeface="+mj-lt"/>
                  </a:rPr>
                  <a:t>8005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 to update configuration settings</a:t>
            </a:r>
          </a:p>
          <a:p>
            <a:r>
              <a:rPr lang="en-US" dirty="0" smtClean="0"/>
              <a:t>View a log file of Connection Manager actions</a:t>
            </a:r>
          </a:p>
          <a:p>
            <a:r>
              <a:rPr lang="en-US" dirty="0" smtClean="0"/>
              <a:t>Monitor connections in the connections pool</a:t>
            </a:r>
          </a:p>
          <a:p>
            <a:r>
              <a:rPr lang="en-US" dirty="0" smtClean="0"/>
              <a:t>Monitor users and close user sessions</a:t>
            </a:r>
          </a:p>
          <a:p>
            <a:r>
              <a:rPr lang="en-US" dirty="0" smtClean="0"/>
              <a:t>Configure Connection Manager before you start a .NET UI client session</a:t>
            </a:r>
          </a:p>
          <a:p>
            <a:endParaRPr lang="en-US" dirty="0" smtClean="0"/>
          </a:p>
        </p:txBody>
      </p:sp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Connection Manager</a:t>
            </a:r>
          </a:p>
        </p:txBody>
      </p:sp>
      <p:sp>
        <p:nvSpPr>
          <p:cNvPr id="28676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dirty="0" smtClean="0"/>
              <a:t>ADM_COMP_280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E" dirty="0" smtClean="0"/>
              <a:t>Manage pool of Telnet connections</a:t>
            </a:r>
          </a:p>
          <a:p>
            <a:r>
              <a:rPr lang="en-IE" dirty="0" smtClean="0"/>
              <a:t>Functions</a:t>
            </a:r>
          </a:p>
          <a:p>
            <a:r>
              <a:rPr lang="en-IE" dirty="0" smtClean="0"/>
              <a:t>Connections</a:t>
            </a:r>
          </a:p>
          <a:p>
            <a:r>
              <a:rPr lang="en-IE" dirty="0" smtClean="0"/>
              <a:t>Users</a:t>
            </a:r>
          </a:p>
        </p:txBody>
      </p:sp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Connection Manager</a:t>
            </a:r>
          </a:p>
        </p:txBody>
      </p:sp>
      <p:sp>
        <p:nvSpPr>
          <p:cNvPr id="29700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dirty="0" smtClean="0"/>
              <a:t>ADM_COMP_290</a:t>
            </a:r>
          </a:p>
        </p:txBody>
      </p:sp>
      <p:pic>
        <p:nvPicPr>
          <p:cNvPr id="29701" name="Picture 4" descr="connection manager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4114" y="3439135"/>
            <a:ext cx="7677150" cy="219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You will be familiar with the components used in QAD .NET UI architecture and installation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Benefits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ADM_COMP_030</a:t>
            </a:r>
            <a:endParaRPr lang="en-US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E" dirty="0" smtClean="0"/>
              <a:t>Update as necessary</a:t>
            </a:r>
          </a:p>
          <a:p>
            <a:r>
              <a:rPr lang="en-IE" dirty="0" smtClean="0"/>
              <a:t>Host: The machine name or IP address of the telnet server</a:t>
            </a:r>
          </a:p>
          <a:p>
            <a:r>
              <a:rPr lang="en-IE" dirty="0" smtClean="0"/>
              <a:t>Port: The port number for the telnet server; usually set to 23</a:t>
            </a:r>
          </a:p>
        </p:txBody>
      </p:sp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Configuration Settings</a:t>
            </a:r>
          </a:p>
        </p:txBody>
      </p:sp>
      <p:sp>
        <p:nvSpPr>
          <p:cNvPr id="30724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dirty="0" smtClean="0"/>
              <a:t>ADM_COMP_300</a:t>
            </a:r>
          </a:p>
        </p:txBody>
      </p:sp>
      <p:pic>
        <p:nvPicPr>
          <p:cNvPr id="30725" name="Picture 4" descr="config parameters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17278" y="3366622"/>
            <a:ext cx="4906963" cy="264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E" dirty="0" smtClean="0"/>
              <a:t>Displays connection status</a:t>
            </a:r>
          </a:p>
          <a:p>
            <a:r>
              <a:rPr lang="en-IE" dirty="0" smtClean="0"/>
              <a:t>Click Refresh to update</a:t>
            </a:r>
          </a:p>
          <a:p>
            <a:r>
              <a:rPr lang="en-IE" dirty="0" smtClean="0"/>
              <a:t>View currently logged in users</a:t>
            </a:r>
          </a:p>
          <a:p>
            <a:r>
              <a:rPr lang="en-IE" dirty="0" smtClean="0"/>
              <a:t>Click the user ID to view user information</a:t>
            </a:r>
          </a:p>
          <a:p>
            <a:r>
              <a:rPr lang="en-IE" dirty="0" smtClean="0"/>
              <a:t>Click Close to close a user session</a:t>
            </a:r>
          </a:p>
        </p:txBody>
      </p:sp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Monitor Connections and Users</a:t>
            </a:r>
          </a:p>
        </p:txBody>
      </p:sp>
      <p:sp>
        <p:nvSpPr>
          <p:cNvPr id="31748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dirty="0" smtClean="0"/>
              <a:t>ADM_COMP_310</a:t>
            </a:r>
          </a:p>
        </p:txBody>
      </p:sp>
      <p:pic>
        <p:nvPicPr>
          <p:cNvPr id="31749" name="Picture 4" descr="connections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9050" y="4026743"/>
            <a:ext cx="7867650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Runs in the Microsoft .NET framework</a:t>
            </a:r>
          </a:p>
          <a:p>
            <a:pPr eaLnBrk="1" hangingPunct="1"/>
            <a:r>
              <a:rPr lang="en-US" dirty="0" smtClean="0"/>
              <a:t>Server components are installed during the .NET UI install</a:t>
            </a:r>
          </a:p>
          <a:p>
            <a:pPr eaLnBrk="1" hangingPunct="1"/>
            <a:r>
              <a:rPr lang="en-US" dirty="0" smtClean="0"/>
              <a:t>Brief automated installation on client</a:t>
            </a:r>
          </a:p>
          <a:p>
            <a:pPr eaLnBrk="1" hangingPunct="1"/>
            <a:endParaRPr lang="en-US" dirty="0" smtClean="0"/>
          </a:p>
        </p:txBody>
      </p:sp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.NET UI Client</a:t>
            </a:r>
          </a:p>
        </p:txBody>
      </p:sp>
      <p:sp>
        <p:nvSpPr>
          <p:cNvPr id="32773" name="Footer Placeholder 4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dirty="0" smtClean="0"/>
              <a:t>ADM_COMP_320</a:t>
            </a:r>
          </a:p>
        </p:txBody>
      </p:sp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4479925" y="3106738"/>
            <a:ext cx="184150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91440" bIns="91440" anchor="ctr">
            <a:spAutoFit/>
          </a:bodyPr>
          <a:lstStyle/>
          <a:p>
            <a:endParaRPr lang="en-US" sz="3000" b="1" dirty="0">
              <a:solidFill>
                <a:srgbClr val="1A7BB2"/>
              </a:solidFill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199" y="891610"/>
            <a:ext cx="8386549" cy="5424523"/>
          </a:xfrm>
        </p:spPr>
        <p:txBody>
          <a:bodyPr/>
          <a:lstStyle/>
          <a:p>
            <a:r>
              <a:rPr lang="en-US" dirty="0" smtClean="0"/>
              <a:t>Verify that all .NET UI components are working:</a:t>
            </a:r>
          </a:p>
          <a:p>
            <a:pPr lvl="1"/>
            <a:r>
              <a:rPr lang="en-US" dirty="0" smtClean="0"/>
              <a:t>All databases are started</a:t>
            </a:r>
          </a:p>
          <a:p>
            <a:pPr lvl="1"/>
            <a:r>
              <a:rPr lang="en-US" dirty="0" smtClean="0"/>
              <a:t>Progress OpenEdge Admin Server</a:t>
            </a:r>
          </a:p>
          <a:p>
            <a:pPr lvl="1"/>
            <a:r>
              <a:rPr lang="en-US" dirty="0" smtClean="0"/>
              <a:t>Progress OpenEdge NameServer</a:t>
            </a:r>
          </a:p>
          <a:p>
            <a:pPr lvl="1"/>
            <a:r>
              <a:rPr lang="en-US" dirty="0" smtClean="0"/>
              <a:t>Progress OpenEdge WebSpeed Broker</a:t>
            </a:r>
          </a:p>
          <a:p>
            <a:pPr lvl="1"/>
            <a:r>
              <a:rPr lang="en-US" dirty="0" smtClean="0"/>
              <a:t>Progress OpenEdge AppServers (Financials and UI)</a:t>
            </a:r>
          </a:p>
          <a:p>
            <a:pPr lvl="1"/>
            <a:r>
              <a:rPr lang="en-US" dirty="0" smtClean="0"/>
              <a:t>Tomcat Server (idle session)</a:t>
            </a:r>
          </a:p>
          <a:p>
            <a:r>
              <a:rPr lang="en-US" dirty="0" smtClean="0"/>
              <a:t>Install QAD .NET UI Client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Exercise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ADM_COMP_330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1600200" y="891610"/>
            <a:ext cx="7086600" cy="542452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Overview</a:t>
            </a:r>
          </a:p>
          <a:p>
            <a:r>
              <a:rPr lang="en-US" dirty="0" smtClean="0"/>
              <a:t>Terminology</a:t>
            </a:r>
          </a:p>
          <a:p>
            <a:r>
              <a:rPr lang="en-US" b="1" dirty="0" smtClean="0"/>
              <a:t>Components</a:t>
            </a:r>
          </a:p>
          <a:p>
            <a:r>
              <a:rPr lang="en-US" dirty="0" smtClean="0"/>
              <a:t>Administration Tasks	</a:t>
            </a:r>
          </a:p>
          <a:p>
            <a:r>
              <a:rPr lang="en-US" dirty="0" smtClean="0"/>
              <a:t>Multiple Systems</a:t>
            </a:r>
          </a:p>
          <a:p>
            <a:r>
              <a:rPr lang="en-US" dirty="0" smtClean="0"/>
              <a:t>Performance Tuning</a:t>
            </a:r>
          </a:p>
          <a:p>
            <a:r>
              <a:rPr lang="en-US" dirty="0" smtClean="0"/>
              <a:t>Troubleshooting</a:t>
            </a:r>
          </a:p>
          <a:p>
            <a:r>
              <a:rPr lang="en-US" dirty="0" smtClean="0"/>
              <a:t>Customizing Browses</a:t>
            </a:r>
          </a:p>
          <a:p>
            <a:r>
              <a:rPr lang="en-US" dirty="0" smtClean="0"/>
              <a:t>Menu and Browse Collections</a:t>
            </a:r>
          </a:p>
          <a:p>
            <a:r>
              <a:rPr lang="en-US" dirty="0" smtClean="0"/>
              <a:t>Process Maps</a:t>
            </a:r>
          </a:p>
          <a:p>
            <a:r>
              <a:rPr lang="en-US" dirty="0" smtClean="0"/>
              <a:t>Configurable Screens</a:t>
            </a:r>
          </a:p>
          <a:p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Training Flow</a:t>
            </a:r>
            <a:endParaRPr lang="en-US" dirty="0"/>
          </a:p>
        </p:txBody>
      </p:sp>
      <p:sp>
        <p:nvSpPr>
          <p:cNvPr id="7170" name="Footer Placeholder 1"/>
          <p:cNvSpPr>
            <a:spLocks noGrp="1"/>
          </p:cNvSpPr>
          <p:nvPr>
            <p:ph type="ftr" sz="quarter" idx="10"/>
          </p:nvPr>
        </p:nvSpPr>
        <p:spPr bwMode="auto"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 defTabSz="865188"/>
            <a:r>
              <a:rPr lang="en-US" sz="800" dirty="0" smtClean="0">
                <a:latin typeface="Arial" charset="0"/>
                <a:cs typeface="Arial" charset="0"/>
              </a:rPr>
              <a:t>ADM_COMP_040</a:t>
            </a:r>
            <a:endParaRPr lang="en-US" sz="800" dirty="0">
              <a:latin typeface="Arial" charset="0"/>
              <a:cs typeface="Arial" charset="0"/>
            </a:endParaRPr>
          </a:p>
        </p:txBody>
      </p:sp>
      <p:sp>
        <p:nvSpPr>
          <p:cNvPr id="7173" name="Rectangle 4"/>
          <p:cNvSpPr>
            <a:spLocks noChangeArrowheads="1"/>
          </p:cNvSpPr>
          <p:nvPr/>
        </p:nvSpPr>
        <p:spPr bwMode="auto">
          <a:xfrm>
            <a:off x="1819275" y="1489075"/>
            <a:ext cx="6791325" cy="445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000" dirty="0"/>
          </a:p>
        </p:txBody>
      </p:sp>
      <p:sp>
        <p:nvSpPr>
          <p:cNvPr id="203781" name="Line 5"/>
          <p:cNvSpPr>
            <a:spLocks noChangeShapeType="1"/>
          </p:cNvSpPr>
          <p:nvPr/>
        </p:nvSpPr>
        <p:spPr bwMode="auto">
          <a:xfrm>
            <a:off x="1146175" y="9906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IE" dirty="0">
              <a:latin typeface="Tahoma" charset="0"/>
            </a:endParaRPr>
          </a:p>
        </p:txBody>
      </p:sp>
      <p:sp>
        <p:nvSpPr>
          <p:cNvPr id="7175" name="Rectangle 6"/>
          <p:cNvSpPr>
            <a:spLocks noChangeArrowheads="1"/>
          </p:cNvSpPr>
          <p:nvPr/>
        </p:nvSpPr>
        <p:spPr bwMode="auto">
          <a:xfrm>
            <a:off x="4479925" y="3124200"/>
            <a:ext cx="184150" cy="6111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.NET UI Technology Overview</a:t>
            </a:r>
          </a:p>
          <a:p>
            <a:r>
              <a:rPr lang="en-US" dirty="0" smtClean="0"/>
              <a:t>.NET UI Architecture</a:t>
            </a:r>
          </a:p>
          <a:p>
            <a:pPr lvl="1"/>
            <a:r>
              <a:rPr lang="en-US" dirty="0" smtClean="0"/>
              <a:t>Progress WebSpeed</a:t>
            </a:r>
          </a:p>
          <a:p>
            <a:pPr lvl="1"/>
            <a:r>
              <a:rPr lang="en-US" dirty="0" smtClean="0"/>
              <a:t>Progress AppServer</a:t>
            </a:r>
          </a:p>
          <a:p>
            <a:pPr lvl="1" eaLnBrk="1" hangingPunct="1"/>
            <a:r>
              <a:rPr lang="en-US" dirty="0" smtClean="0"/>
              <a:t>Tomcat</a:t>
            </a:r>
          </a:p>
          <a:p>
            <a:pPr lvl="1" eaLnBrk="1" hangingPunct="1"/>
            <a:r>
              <a:rPr lang="en-US" dirty="0" smtClean="0"/>
              <a:t>Connection Manager</a:t>
            </a:r>
          </a:p>
          <a:p>
            <a:pPr lvl="1"/>
            <a:r>
              <a:rPr lang="en-US" dirty="0" smtClean="0"/>
              <a:t>Telnet Server</a:t>
            </a:r>
          </a:p>
          <a:p>
            <a:pPr lvl="1" eaLnBrk="1" hangingPunct="1"/>
            <a:r>
              <a:rPr lang="en-US" dirty="0" smtClean="0"/>
              <a:t>.NET UI Client </a:t>
            </a:r>
          </a:p>
          <a:p>
            <a:pPr eaLnBrk="1" hangingPunct="1"/>
            <a:endParaRPr lang="en-US" dirty="0" smtClean="0"/>
          </a:p>
          <a:p>
            <a:pPr lvl="1" eaLnBrk="1" hangingPunct="1">
              <a:buFont typeface="Times New Roman" pitchFamily="18" charset="0"/>
              <a:buNone/>
            </a:pPr>
            <a:endParaRPr lang="en-US" dirty="0" smtClean="0"/>
          </a:p>
          <a:p>
            <a:pPr lvl="1" eaLnBrk="1" hangingPunct="1">
              <a:buFont typeface="Times New Roman" pitchFamily="18" charset="0"/>
              <a:buNone/>
            </a:pPr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Overview</a:t>
            </a:r>
          </a:p>
        </p:txBody>
      </p:sp>
      <p:sp>
        <p:nvSpPr>
          <p:cNvPr id="5124" name="Footer Placeholder 4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dirty="0" smtClean="0"/>
              <a:t>ADM_COMP_050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.NET UI Architecture</a:t>
            </a: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dirty="0" smtClean="0"/>
              <a:t>ADM_COMP_060</a:t>
            </a:r>
          </a:p>
        </p:txBody>
      </p:sp>
      <p:pic>
        <p:nvPicPr>
          <p:cNvPr id="6148" name="Picture 5"/>
          <p:cNvPicPr>
            <a:picLocks noChangeAspect="1" noChangeArrowheads="1"/>
          </p:cNvPicPr>
          <p:nvPr/>
        </p:nvPicPr>
        <p:blipFill>
          <a:blip r:embed="rId2" cstate="print"/>
          <a:srcRect l="7952" t="920" r="5990" b="36747"/>
          <a:stretch>
            <a:fillRect/>
          </a:stretch>
        </p:blipFill>
        <p:spPr bwMode="auto">
          <a:xfrm>
            <a:off x="1828800" y="733646"/>
            <a:ext cx="5901070" cy="569905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400" dirty="0" smtClean="0"/>
              <a:t>WebSpeed is a Progress development and deployment environment that enables users to build robust, data-driven Internet Transaction Programs (ITP) for the intranet or Internet </a:t>
            </a:r>
          </a:p>
          <a:p>
            <a:pPr eaLnBrk="1" hangingPunct="1"/>
            <a:r>
              <a:rPr lang="en-US" sz="2400" dirty="0" smtClean="0"/>
              <a:t>Enables you to create Web Objects (application modules) that map data to and from static HTML documents using the WebSpeed Workshop and WebSpeed 4GL</a:t>
            </a:r>
          </a:p>
          <a:p>
            <a:pPr eaLnBrk="1" hangingPunct="1"/>
            <a:r>
              <a:rPr lang="en-US" sz="2400" dirty="0" smtClean="0"/>
              <a:t>Enables you to deploy your HTML pages and Web Objects to a run-time environment using the WebSpeed Transaction Server</a:t>
            </a:r>
          </a:p>
          <a:p>
            <a:pPr eaLnBrk="1" hangingPunct="1"/>
            <a:endParaRPr lang="en-US" sz="2400" dirty="0" smtClean="0"/>
          </a:p>
          <a:p>
            <a:pPr eaLnBrk="1" hangingPunct="1">
              <a:buFont typeface="Webdings" pitchFamily="18" charset="2"/>
              <a:buNone/>
            </a:pPr>
            <a:endParaRPr lang="en-US" sz="2400" dirty="0" smtClean="0"/>
          </a:p>
          <a:p>
            <a:pPr eaLnBrk="1" hangingPunct="1"/>
            <a:endParaRPr lang="en-US" sz="2400" dirty="0" smtClean="0"/>
          </a:p>
        </p:txBody>
      </p:sp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What is WebSpeed?</a:t>
            </a:r>
          </a:p>
        </p:txBody>
      </p:sp>
      <p:sp>
        <p:nvSpPr>
          <p:cNvPr id="7172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dirty="0" smtClean="0"/>
              <a:t>ADM_COMP_070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WebSpeed Architecture</a:t>
            </a:r>
          </a:p>
        </p:txBody>
      </p:sp>
      <p:sp>
        <p:nvSpPr>
          <p:cNvPr id="8227" name="Footer Placeholder 91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dirty="0" smtClean="0"/>
              <a:t>ADM_COMP_080</a:t>
            </a:r>
          </a:p>
        </p:txBody>
      </p:sp>
      <p:sp>
        <p:nvSpPr>
          <p:cNvPr id="8195" name="Rectangle 94"/>
          <p:cNvSpPr>
            <a:spLocks noChangeArrowheads="1"/>
          </p:cNvSpPr>
          <p:nvPr/>
        </p:nvSpPr>
        <p:spPr bwMode="auto">
          <a:xfrm>
            <a:off x="2505075" y="1268808"/>
            <a:ext cx="5929313" cy="2041525"/>
          </a:xfrm>
          <a:prstGeom prst="rect">
            <a:avLst/>
          </a:prstGeom>
          <a:solidFill>
            <a:srgbClr val="99CCFF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IE" dirty="0">
              <a:latin typeface="+mj-lt"/>
            </a:endParaRPr>
          </a:p>
        </p:txBody>
      </p:sp>
      <p:sp>
        <p:nvSpPr>
          <p:cNvPr id="8196" name="Rectangle 95"/>
          <p:cNvSpPr>
            <a:spLocks noChangeArrowheads="1"/>
          </p:cNvSpPr>
          <p:nvPr/>
        </p:nvSpPr>
        <p:spPr bwMode="auto">
          <a:xfrm>
            <a:off x="4030663" y="1768871"/>
            <a:ext cx="1519237" cy="1477962"/>
          </a:xfrm>
          <a:prstGeom prst="rect">
            <a:avLst/>
          </a:prstGeom>
          <a:solidFill>
            <a:srgbClr val="E3DFDD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IE" dirty="0">
              <a:latin typeface="+mj-lt"/>
            </a:endParaRPr>
          </a:p>
        </p:txBody>
      </p:sp>
      <p:grpSp>
        <p:nvGrpSpPr>
          <p:cNvPr id="8197" name="Group 96"/>
          <p:cNvGrpSpPr>
            <a:grpSpLocks/>
          </p:cNvGrpSpPr>
          <p:nvPr/>
        </p:nvGrpSpPr>
        <p:grpSpPr bwMode="auto">
          <a:xfrm>
            <a:off x="5524500" y="1467246"/>
            <a:ext cx="2736850" cy="1730375"/>
            <a:chOff x="4091" y="894"/>
            <a:chExt cx="1360" cy="1090"/>
          </a:xfrm>
        </p:grpSpPr>
        <p:sp>
          <p:nvSpPr>
            <p:cNvPr id="8283" name="Rectangle 97"/>
            <p:cNvSpPr>
              <a:spLocks noChangeArrowheads="1"/>
            </p:cNvSpPr>
            <p:nvPr/>
          </p:nvSpPr>
          <p:spPr bwMode="auto">
            <a:xfrm>
              <a:off x="4170" y="894"/>
              <a:ext cx="1230" cy="1090"/>
            </a:xfrm>
            <a:prstGeom prst="rect">
              <a:avLst/>
            </a:prstGeom>
            <a:solidFill>
              <a:srgbClr val="E7E6E8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en-US" sz="1100" dirty="0">
                <a:latin typeface="+mj-lt"/>
              </a:endParaRPr>
            </a:p>
          </p:txBody>
        </p:sp>
        <p:sp>
          <p:nvSpPr>
            <p:cNvPr id="8284" name="Text Box 98"/>
            <p:cNvSpPr txBox="1">
              <a:spLocks noChangeArrowheads="1"/>
            </p:cNvSpPr>
            <p:nvPr/>
          </p:nvSpPr>
          <p:spPr bwMode="auto">
            <a:xfrm>
              <a:off x="4091" y="918"/>
              <a:ext cx="1360" cy="16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sz="1100" b="1" dirty="0">
                  <a:latin typeface="+mj-lt"/>
                </a:rPr>
                <a:t>WebSpeed Server Instance</a:t>
              </a:r>
            </a:p>
          </p:txBody>
        </p:sp>
      </p:grpSp>
      <p:sp>
        <p:nvSpPr>
          <p:cNvPr id="8198" name="Rectangle 99"/>
          <p:cNvSpPr>
            <a:spLocks noChangeArrowheads="1"/>
          </p:cNvSpPr>
          <p:nvPr/>
        </p:nvSpPr>
        <p:spPr bwMode="auto">
          <a:xfrm>
            <a:off x="6997700" y="1722833"/>
            <a:ext cx="1004888" cy="465138"/>
          </a:xfrm>
          <a:prstGeom prst="rect">
            <a:avLst/>
          </a:prstGeom>
          <a:solidFill>
            <a:srgbClr val="D8DAC9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1100" b="1" dirty="0">
                <a:latin typeface="+mj-lt"/>
              </a:rPr>
              <a:t>WebSpeed</a:t>
            </a:r>
            <a:br>
              <a:rPr lang="en-US" sz="1100" b="1" dirty="0">
                <a:latin typeface="+mj-lt"/>
              </a:rPr>
            </a:br>
            <a:r>
              <a:rPr lang="en-US" sz="1100" b="1" dirty="0">
                <a:latin typeface="+mj-lt"/>
              </a:rPr>
              <a:t>Broker</a:t>
            </a:r>
            <a:endParaRPr lang="en-US" sz="2400" b="1" dirty="0">
              <a:latin typeface="+mj-lt"/>
            </a:endParaRPr>
          </a:p>
        </p:txBody>
      </p:sp>
      <p:sp>
        <p:nvSpPr>
          <p:cNvPr id="8199" name="Rectangle 100"/>
          <p:cNvSpPr>
            <a:spLocks noChangeArrowheads="1"/>
          </p:cNvSpPr>
          <p:nvPr/>
        </p:nvSpPr>
        <p:spPr bwMode="auto">
          <a:xfrm>
            <a:off x="2365375" y="1329133"/>
            <a:ext cx="3001963" cy="25904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/>
            <a:r>
              <a:rPr lang="en-US" sz="1100" b="1" i="1" dirty="0" smtClean="0">
                <a:latin typeface="+mj-lt"/>
              </a:rPr>
              <a:t>Login</a:t>
            </a:r>
            <a:r>
              <a:rPr lang="en-US" sz="1100" b="1" i="1" dirty="0">
                <a:latin typeface="+mj-lt"/>
              </a:rPr>
              <a:t>, Browse, and Look-Up Functions</a:t>
            </a:r>
          </a:p>
        </p:txBody>
      </p:sp>
      <p:sp>
        <p:nvSpPr>
          <p:cNvPr id="8200" name="Rectangle 101"/>
          <p:cNvSpPr>
            <a:spLocks noChangeArrowheads="1"/>
          </p:cNvSpPr>
          <p:nvPr/>
        </p:nvSpPr>
        <p:spPr bwMode="auto">
          <a:xfrm>
            <a:off x="496888" y="1329133"/>
            <a:ext cx="1814512" cy="4379913"/>
          </a:xfrm>
          <a:prstGeom prst="rect">
            <a:avLst/>
          </a:prstGeom>
          <a:solidFill>
            <a:srgbClr val="FAF6EB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l" eaLnBrk="0" hangingPunct="0"/>
            <a:endParaRPr lang="en-US" sz="2400" dirty="0">
              <a:latin typeface="+mj-lt"/>
            </a:endParaRPr>
          </a:p>
        </p:txBody>
      </p:sp>
      <p:grpSp>
        <p:nvGrpSpPr>
          <p:cNvPr id="8201" name="Group 102"/>
          <p:cNvGrpSpPr>
            <a:grpSpLocks/>
          </p:cNvGrpSpPr>
          <p:nvPr/>
        </p:nvGrpSpPr>
        <p:grpSpPr bwMode="auto">
          <a:xfrm>
            <a:off x="484188" y="2257821"/>
            <a:ext cx="1004887" cy="849312"/>
            <a:chOff x="224" y="1652"/>
            <a:chExt cx="579" cy="439"/>
          </a:xfrm>
        </p:grpSpPr>
        <p:sp>
          <p:nvSpPr>
            <p:cNvPr id="8235" name="Freeform 103"/>
            <p:cNvSpPr>
              <a:spLocks/>
            </p:cNvSpPr>
            <p:nvPr/>
          </p:nvSpPr>
          <p:spPr bwMode="auto">
            <a:xfrm>
              <a:off x="533" y="1891"/>
              <a:ext cx="225" cy="83"/>
            </a:xfrm>
            <a:custGeom>
              <a:avLst/>
              <a:gdLst>
                <a:gd name="T0" fmla="*/ 34 w 225"/>
                <a:gd name="T1" fmla="*/ 0 h 83"/>
                <a:gd name="T2" fmla="*/ 71 w 225"/>
                <a:gd name="T3" fmla="*/ 1 h 83"/>
                <a:gd name="T4" fmla="*/ 108 w 225"/>
                <a:gd name="T5" fmla="*/ 2 h 83"/>
                <a:gd name="T6" fmla="*/ 117 w 225"/>
                <a:gd name="T7" fmla="*/ 3 h 83"/>
                <a:gd name="T8" fmla="*/ 127 w 225"/>
                <a:gd name="T9" fmla="*/ 5 h 83"/>
                <a:gd name="T10" fmla="*/ 148 w 225"/>
                <a:gd name="T11" fmla="*/ 10 h 83"/>
                <a:gd name="T12" fmla="*/ 170 w 225"/>
                <a:gd name="T13" fmla="*/ 16 h 83"/>
                <a:gd name="T14" fmla="*/ 181 w 225"/>
                <a:gd name="T15" fmla="*/ 18 h 83"/>
                <a:gd name="T16" fmla="*/ 190 w 225"/>
                <a:gd name="T17" fmla="*/ 20 h 83"/>
                <a:gd name="T18" fmla="*/ 207 w 225"/>
                <a:gd name="T19" fmla="*/ 27 h 83"/>
                <a:gd name="T20" fmla="*/ 215 w 225"/>
                <a:gd name="T21" fmla="*/ 30 h 83"/>
                <a:gd name="T22" fmla="*/ 222 w 225"/>
                <a:gd name="T23" fmla="*/ 35 h 83"/>
                <a:gd name="T24" fmla="*/ 224 w 225"/>
                <a:gd name="T25" fmla="*/ 41 h 83"/>
                <a:gd name="T26" fmla="*/ 225 w 225"/>
                <a:gd name="T27" fmla="*/ 46 h 83"/>
                <a:gd name="T28" fmla="*/ 225 w 225"/>
                <a:gd name="T29" fmla="*/ 51 h 83"/>
                <a:gd name="T30" fmla="*/ 224 w 225"/>
                <a:gd name="T31" fmla="*/ 56 h 83"/>
                <a:gd name="T32" fmla="*/ 220 w 225"/>
                <a:gd name="T33" fmla="*/ 64 h 83"/>
                <a:gd name="T34" fmla="*/ 213 w 225"/>
                <a:gd name="T35" fmla="*/ 70 h 83"/>
                <a:gd name="T36" fmla="*/ 203 w 225"/>
                <a:gd name="T37" fmla="*/ 75 h 83"/>
                <a:gd name="T38" fmla="*/ 192 w 225"/>
                <a:gd name="T39" fmla="*/ 79 h 83"/>
                <a:gd name="T40" fmla="*/ 180 w 225"/>
                <a:gd name="T41" fmla="*/ 81 h 83"/>
                <a:gd name="T42" fmla="*/ 167 w 225"/>
                <a:gd name="T43" fmla="*/ 83 h 83"/>
                <a:gd name="T44" fmla="*/ 148 w 225"/>
                <a:gd name="T45" fmla="*/ 83 h 83"/>
                <a:gd name="T46" fmla="*/ 130 w 225"/>
                <a:gd name="T47" fmla="*/ 83 h 83"/>
                <a:gd name="T48" fmla="*/ 97 w 225"/>
                <a:gd name="T49" fmla="*/ 83 h 83"/>
                <a:gd name="T50" fmla="*/ 81 w 225"/>
                <a:gd name="T51" fmla="*/ 82 h 83"/>
                <a:gd name="T52" fmla="*/ 65 w 225"/>
                <a:gd name="T53" fmla="*/ 80 h 83"/>
                <a:gd name="T54" fmla="*/ 49 w 225"/>
                <a:gd name="T55" fmla="*/ 78 h 83"/>
                <a:gd name="T56" fmla="*/ 32 w 225"/>
                <a:gd name="T57" fmla="*/ 74 h 83"/>
                <a:gd name="T58" fmla="*/ 24 w 225"/>
                <a:gd name="T59" fmla="*/ 71 h 83"/>
                <a:gd name="T60" fmla="*/ 17 w 225"/>
                <a:gd name="T61" fmla="*/ 65 h 83"/>
                <a:gd name="T62" fmla="*/ 11 w 225"/>
                <a:gd name="T63" fmla="*/ 59 h 83"/>
                <a:gd name="T64" fmla="*/ 7 w 225"/>
                <a:gd name="T65" fmla="*/ 53 h 83"/>
                <a:gd name="T66" fmla="*/ 5 w 225"/>
                <a:gd name="T67" fmla="*/ 48 h 83"/>
                <a:gd name="T68" fmla="*/ 2 w 225"/>
                <a:gd name="T69" fmla="*/ 43 h 83"/>
                <a:gd name="T70" fmla="*/ 1 w 225"/>
                <a:gd name="T71" fmla="*/ 39 h 83"/>
                <a:gd name="T72" fmla="*/ 0 w 225"/>
                <a:gd name="T73" fmla="*/ 38 h 83"/>
                <a:gd name="T74" fmla="*/ 0 w 225"/>
                <a:gd name="T75" fmla="*/ 37 h 83"/>
                <a:gd name="T76" fmla="*/ 3 w 225"/>
                <a:gd name="T77" fmla="*/ 31 h 83"/>
                <a:gd name="T78" fmla="*/ 8 w 225"/>
                <a:gd name="T79" fmla="*/ 25 h 83"/>
                <a:gd name="T80" fmla="*/ 14 w 225"/>
                <a:gd name="T81" fmla="*/ 20 h 83"/>
                <a:gd name="T82" fmla="*/ 21 w 225"/>
                <a:gd name="T83" fmla="*/ 17 h 83"/>
                <a:gd name="T84" fmla="*/ 29 w 225"/>
                <a:gd name="T85" fmla="*/ 9 h 83"/>
                <a:gd name="T86" fmla="*/ 32 w 225"/>
                <a:gd name="T87" fmla="*/ 5 h 83"/>
                <a:gd name="T88" fmla="*/ 34 w 225"/>
                <a:gd name="T89" fmla="*/ 0 h 83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25"/>
                <a:gd name="T136" fmla="*/ 0 h 83"/>
                <a:gd name="T137" fmla="*/ 225 w 225"/>
                <a:gd name="T138" fmla="*/ 83 h 83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25" h="83">
                  <a:moveTo>
                    <a:pt x="34" y="0"/>
                  </a:moveTo>
                  <a:lnTo>
                    <a:pt x="71" y="1"/>
                  </a:lnTo>
                  <a:lnTo>
                    <a:pt x="108" y="2"/>
                  </a:lnTo>
                  <a:lnTo>
                    <a:pt x="117" y="3"/>
                  </a:lnTo>
                  <a:lnTo>
                    <a:pt x="127" y="5"/>
                  </a:lnTo>
                  <a:lnTo>
                    <a:pt x="148" y="10"/>
                  </a:lnTo>
                  <a:lnTo>
                    <a:pt x="170" y="16"/>
                  </a:lnTo>
                  <a:lnTo>
                    <a:pt x="181" y="18"/>
                  </a:lnTo>
                  <a:lnTo>
                    <a:pt x="190" y="20"/>
                  </a:lnTo>
                  <a:lnTo>
                    <a:pt x="207" y="27"/>
                  </a:lnTo>
                  <a:lnTo>
                    <a:pt x="215" y="30"/>
                  </a:lnTo>
                  <a:lnTo>
                    <a:pt x="222" y="35"/>
                  </a:lnTo>
                  <a:lnTo>
                    <a:pt x="224" y="41"/>
                  </a:lnTo>
                  <a:lnTo>
                    <a:pt x="225" y="46"/>
                  </a:lnTo>
                  <a:lnTo>
                    <a:pt x="225" y="51"/>
                  </a:lnTo>
                  <a:lnTo>
                    <a:pt x="224" y="56"/>
                  </a:lnTo>
                  <a:lnTo>
                    <a:pt x="220" y="64"/>
                  </a:lnTo>
                  <a:lnTo>
                    <a:pt x="213" y="70"/>
                  </a:lnTo>
                  <a:lnTo>
                    <a:pt x="203" y="75"/>
                  </a:lnTo>
                  <a:lnTo>
                    <a:pt x="192" y="79"/>
                  </a:lnTo>
                  <a:lnTo>
                    <a:pt x="180" y="81"/>
                  </a:lnTo>
                  <a:lnTo>
                    <a:pt x="167" y="83"/>
                  </a:lnTo>
                  <a:lnTo>
                    <a:pt x="148" y="83"/>
                  </a:lnTo>
                  <a:lnTo>
                    <a:pt x="130" y="83"/>
                  </a:lnTo>
                  <a:lnTo>
                    <a:pt x="97" y="83"/>
                  </a:lnTo>
                  <a:lnTo>
                    <a:pt x="81" y="82"/>
                  </a:lnTo>
                  <a:lnTo>
                    <a:pt x="65" y="80"/>
                  </a:lnTo>
                  <a:lnTo>
                    <a:pt x="49" y="78"/>
                  </a:lnTo>
                  <a:lnTo>
                    <a:pt x="32" y="74"/>
                  </a:lnTo>
                  <a:lnTo>
                    <a:pt x="24" y="71"/>
                  </a:lnTo>
                  <a:lnTo>
                    <a:pt x="17" y="65"/>
                  </a:lnTo>
                  <a:lnTo>
                    <a:pt x="11" y="59"/>
                  </a:lnTo>
                  <a:lnTo>
                    <a:pt x="7" y="53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1" y="39"/>
                  </a:lnTo>
                  <a:lnTo>
                    <a:pt x="0" y="38"/>
                  </a:lnTo>
                  <a:lnTo>
                    <a:pt x="0" y="37"/>
                  </a:lnTo>
                  <a:lnTo>
                    <a:pt x="3" y="31"/>
                  </a:lnTo>
                  <a:lnTo>
                    <a:pt x="8" y="25"/>
                  </a:lnTo>
                  <a:lnTo>
                    <a:pt x="14" y="20"/>
                  </a:lnTo>
                  <a:lnTo>
                    <a:pt x="21" y="17"/>
                  </a:lnTo>
                  <a:lnTo>
                    <a:pt x="29" y="9"/>
                  </a:lnTo>
                  <a:lnTo>
                    <a:pt x="32" y="5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IE" dirty="0">
                <a:latin typeface="+mj-lt"/>
              </a:endParaRPr>
            </a:p>
          </p:txBody>
        </p:sp>
        <p:sp>
          <p:nvSpPr>
            <p:cNvPr id="8236" name="Freeform 104"/>
            <p:cNvSpPr>
              <a:spLocks/>
            </p:cNvSpPr>
            <p:nvPr/>
          </p:nvSpPr>
          <p:spPr bwMode="auto">
            <a:xfrm>
              <a:off x="526" y="1948"/>
              <a:ext cx="217" cy="46"/>
            </a:xfrm>
            <a:custGeom>
              <a:avLst/>
              <a:gdLst>
                <a:gd name="T0" fmla="*/ 54 w 217"/>
                <a:gd name="T1" fmla="*/ 0 h 46"/>
                <a:gd name="T2" fmla="*/ 0 w 217"/>
                <a:gd name="T3" fmla="*/ 46 h 46"/>
                <a:gd name="T4" fmla="*/ 163 w 217"/>
                <a:gd name="T5" fmla="*/ 46 h 46"/>
                <a:gd name="T6" fmla="*/ 217 w 217"/>
                <a:gd name="T7" fmla="*/ 0 h 46"/>
                <a:gd name="T8" fmla="*/ 54 w 217"/>
                <a:gd name="T9" fmla="*/ 0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7"/>
                <a:gd name="T16" fmla="*/ 0 h 46"/>
                <a:gd name="T17" fmla="*/ 217 w 217"/>
                <a:gd name="T18" fmla="*/ 46 h 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7" h="46">
                  <a:moveTo>
                    <a:pt x="54" y="0"/>
                  </a:moveTo>
                  <a:lnTo>
                    <a:pt x="0" y="46"/>
                  </a:lnTo>
                  <a:lnTo>
                    <a:pt x="163" y="46"/>
                  </a:lnTo>
                  <a:lnTo>
                    <a:pt x="217" y="0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IE" dirty="0">
                <a:latin typeface="+mj-lt"/>
              </a:endParaRPr>
            </a:p>
          </p:txBody>
        </p:sp>
        <p:sp>
          <p:nvSpPr>
            <p:cNvPr id="8237" name="Freeform 105"/>
            <p:cNvSpPr>
              <a:spLocks/>
            </p:cNvSpPr>
            <p:nvPr/>
          </p:nvSpPr>
          <p:spPr bwMode="auto">
            <a:xfrm>
              <a:off x="698" y="2010"/>
              <a:ext cx="105" cy="72"/>
            </a:xfrm>
            <a:custGeom>
              <a:avLst/>
              <a:gdLst>
                <a:gd name="T0" fmla="*/ 62 w 105"/>
                <a:gd name="T1" fmla="*/ 72 h 72"/>
                <a:gd name="T2" fmla="*/ 94 w 105"/>
                <a:gd name="T3" fmla="*/ 72 h 72"/>
                <a:gd name="T4" fmla="*/ 105 w 105"/>
                <a:gd name="T5" fmla="*/ 0 h 72"/>
                <a:gd name="T6" fmla="*/ 0 w 105"/>
                <a:gd name="T7" fmla="*/ 2 h 72"/>
                <a:gd name="T8" fmla="*/ 62 w 105"/>
                <a:gd name="T9" fmla="*/ 72 h 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72"/>
                <a:gd name="T17" fmla="*/ 105 w 105"/>
                <a:gd name="T18" fmla="*/ 72 h 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72">
                  <a:moveTo>
                    <a:pt x="62" y="72"/>
                  </a:moveTo>
                  <a:lnTo>
                    <a:pt x="94" y="72"/>
                  </a:lnTo>
                  <a:lnTo>
                    <a:pt x="105" y="0"/>
                  </a:lnTo>
                  <a:lnTo>
                    <a:pt x="0" y="2"/>
                  </a:lnTo>
                  <a:lnTo>
                    <a:pt x="62" y="72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IE" dirty="0">
                <a:latin typeface="+mj-lt"/>
              </a:endParaRPr>
            </a:p>
          </p:txBody>
        </p:sp>
        <p:grpSp>
          <p:nvGrpSpPr>
            <p:cNvPr id="8238" name="Group 106"/>
            <p:cNvGrpSpPr>
              <a:grpSpLocks/>
            </p:cNvGrpSpPr>
            <p:nvPr/>
          </p:nvGrpSpPr>
          <p:grpSpPr bwMode="auto">
            <a:xfrm>
              <a:off x="224" y="1652"/>
              <a:ext cx="556" cy="439"/>
              <a:chOff x="224" y="1652"/>
              <a:chExt cx="556" cy="439"/>
            </a:xfrm>
          </p:grpSpPr>
          <p:sp>
            <p:nvSpPr>
              <p:cNvPr id="8239" name="Rectangle 107"/>
              <p:cNvSpPr>
                <a:spLocks noChangeArrowheads="1"/>
              </p:cNvSpPr>
              <p:nvPr/>
            </p:nvSpPr>
            <p:spPr bwMode="auto">
              <a:xfrm>
                <a:off x="333" y="1931"/>
                <a:ext cx="351" cy="63"/>
              </a:xfrm>
              <a:prstGeom prst="rect">
                <a:avLst/>
              </a:prstGeom>
              <a:solidFill>
                <a:srgbClr val="B2B2B2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8240" name="Freeform 108"/>
              <p:cNvSpPr>
                <a:spLocks/>
              </p:cNvSpPr>
              <p:nvPr/>
            </p:nvSpPr>
            <p:spPr bwMode="auto">
              <a:xfrm>
                <a:off x="332" y="1899"/>
                <a:ext cx="352" cy="34"/>
              </a:xfrm>
              <a:custGeom>
                <a:avLst/>
                <a:gdLst>
                  <a:gd name="T0" fmla="*/ 0 w 352"/>
                  <a:gd name="T1" fmla="*/ 34 h 34"/>
                  <a:gd name="T2" fmla="*/ 352 w 352"/>
                  <a:gd name="T3" fmla="*/ 34 h 34"/>
                  <a:gd name="T4" fmla="*/ 319 w 352"/>
                  <a:gd name="T5" fmla="*/ 0 h 34"/>
                  <a:gd name="T6" fmla="*/ 37 w 352"/>
                  <a:gd name="T7" fmla="*/ 0 h 34"/>
                  <a:gd name="T8" fmla="*/ 0 w 352"/>
                  <a:gd name="T9" fmla="*/ 34 h 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2"/>
                  <a:gd name="T16" fmla="*/ 0 h 34"/>
                  <a:gd name="T17" fmla="*/ 352 w 352"/>
                  <a:gd name="T18" fmla="*/ 34 h 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2" h="34">
                    <a:moveTo>
                      <a:pt x="0" y="34"/>
                    </a:moveTo>
                    <a:lnTo>
                      <a:pt x="352" y="34"/>
                    </a:lnTo>
                    <a:lnTo>
                      <a:pt x="319" y="0"/>
                    </a:lnTo>
                    <a:lnTo>
                      <a:pt x="37" y="0"/>
                    </a:lnTo>
                    <a:lnTo>
                      <a:pt x="0" y="34"/>
                    </a:lnTo>
                    <a:close/>
                  </a:path>
                </a:pathLst>
              </a:custGeom>
              <a:solidFill>
                <a:srgbClr val="B2B2B2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8241" name="Rectangle 109"/>
              <p:cNvSpPr>
                <a:spLocks noChangeArrowheads="1"/>
              </p:cNvSpPr>
              <p:nvPr/>
            </p:nvSpPr>
            <p:spPr bwMode="auto">
              <a:xfrm>
                <a:off x="447" y="1951"/>
                <a:ext cx="37" cy="22"/>
              </a:xfrm>
              <a:prstGeom prst="rect">
                <a:avLst/>
              </a:prstGeom>
              <a:solidFill>
                <a:srgbClr val="80808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8242" name="Rectangle 110"/>
              <p:cNvSpPr>
                <a:spLocks noChangeArrowheads="1"/>
              </p:cNvSpPr>
              <p:nvPr/>
            </p:nvSpPr>
            <p:spPr bwMode="auto">
              <a:xfrm>
                <a:off x="447" y="1959"/>
                <a:ext cx="37" cy="13"/>
              </a:xfrm>
              <a:prstGeom prst="rect">
                <a:avLst/>
              </a:prstGeom>
              <a:solidFill>
                <a:srgbClr val="80808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8243" name="Rectangle 111"/>
              <p:cNvSpPr>
                <a:spLocks noChangeArrowheads="1"/>
              </p:cNvSpPr>
              <p:nvPr/>
            </p:nvSpPr>
            <p:spPr bwMode="auto">
              <a:xfrm>
                <a:off x="420" y="1959"/>
                <a:ext cx="92" cy="8"/>
              </a:xfrm>
              <a:prstGeom prst="rect">
                <a:avLst/>
              </a:prstGeom>
              <a:solidFill>
                <a:srgbClr val="80808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8244" name="Rectangle 112"/>
              <p:cNvSpPr>
                <a:spLocks noChangeArrowheads="1"/>
              </p:cNvSpPr>
              <p:nvPr/>
            </p:nvSpPr>
            <p:spPr bwMode="auto">
              <a:xfrm>
                <a:off x="417" y="1951"/>
                <a:ext cx="10" cy="4"/>
              </a:xfrm>
              <a:prstGeom prst="rect">
                <a:avLst/>
              </a:prstGeom>
              <a:solidFill>
                <a:srgbClr val="00800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8245" name="Rectangle 113"/>
              <p:cNvSpPr>
                <a:spLocks noChangeArrowheads="1"/>
              </p:cNvSpPr>
              <p:nvPr/>
            </p:nvSpPr>
            <p:spPr bwMode="auto">
              <a:xfrm>
                <a:off x="225" y="2074"/>
                <a:ext cx="555" cy="17"/>
              </a:xfrm>
              <a:prstGeom prst="rect">
                <a:avLst/>
              </a:prstGeom>
              <a:solidFill>
                <a:srgbClr val="B2B2B2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8246" name="Freeform 114"/>
              <p:cNvSpPr>
                <a:spLocks/>
              </p:cNvSpPr>
              <p:nvPr/>
            </p:nvSpPr>
            <p:spPr bwMode="auto">
              <a:xfrm>
                <a:off x="224" y="2010"/>
                <a:ext cx="555" cy="65"/>
              </a:xfrm>
              <a:custGeom>
                <a:avLst/>
                <a:gdLst>
                  <a:gd name="T0" fmla="*/ 0 w 555"/>
                  <a:gd name="T1" fmla="*/ 65 h 65"/>
                  <a:gd name="T2" fmla="*/ 555 w 555"/>
                  <a:gd name="T3" fmla="*/ 65 h 65"/>
                  <a:gd name="T4" fmla="*/ 523 w 555"/>
                  <a:gd name="T5" fmla="*/ 0 h 65"/>
                  <a:gd name="T6" fmla="*/ 40 w 555"/>
                  <a:gd name="T7" fmla="*/ 0 h 65"/>
                  <a:gd name="T8" fmla="*/ 0 w 555"/>
                  <a:gd name="T9" fmla="*/ 65 h 6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55"/>
                  <a:gd name="T16" fmla="*/ 0 h 65"/>
                  <a:gd name="T17" fmla="*/ 555 w 555"/>
                  <a:gd name="T18" fmla="*/ 65 h 6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55" h="65">
                    <a:moveTo>
                      <a:pt x="0" y="65"/>
                    </a:moveTo>
                    <a:lnTo>
                      <a:pt x="555" y="65"/>
                    </a:lnTo>
                    <a:lnTo>
                      <a:pt x="523" y="0"/>
                    </a:lnTo>
                    <a:lnTo>
                      <a:pt x="40" y="0"/>
                    </a:lnTo>
                    <a:lnTo>
                      <a:pt x="0" y="65"/>
                    </a:lnTo>
                    <a:close/>
                  </a:path>
                </a:pathLst>
              </a:custGeom>
              <a:solidFill>
                <a:srgbClr val="B2B2B2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8247" name="Freeform 115"/>
              <p:cNvSpPr>
                <a:spLocks/>
              </p:cNvSpPr>
              <p:nvPr/>
            </p:nvSpPr>
            <p:spPr bwMode="auto">
              <a:xfrm>
                <a:off x="241" y="2017"/>
                <a:ext cx="519" cy="50"/>
              </a:xfrm>
              <a:custGeom>
                <a:avLst/>
                <a:gdLst>
                  <a:gd name="T0" fmla="*/ 30 w 519"/>
                  <a:gd name="T1" fmla="*/ 0 h 50"/>
                  <a:gd name="T2" fmla="*/ 0 w 519"/>
                  <a:gd name="T3" fmla="*/ 50 h 50"/>
                  <a:gd name="T4" fmla="*/ 519 w 519"/>
                  <a:gd name="T5" fmla="*/ 50 h 50"/>
                  <a:gd name="T6" fmla="*/ 495 w 519"/>
                  <a:gd name="T7" fmla="*/ 0 h 5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19"/>
                  <a:gd name="T13" fmla="*/ 0 h 50"/>
                  <a:gd name="T14" fmla="*/ 519 w 519"/>
                  <a:gd name="T15" fmla="*/ 50 h 5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19" h="50">
                    <a:moveTo>
                      <a:pt x="30" y="0"/>
                    </a:moveTo>
                    <a:lnTo>
                      <a:pt x="0" y="50"/>
                    </a:lnTo>
                    <a:lnTo>
                      <a:pt x="519" y="50"/>
                    </a:lnTo>
                    <a:lnTo>
                      <a:pt x="495" y="0"/>
                    </a:lnTo>
                  </a:path>
                </a:pathLst>
              </a:cu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8248" name="Freeform 116"/>
              <p:cNvSpPr>
                <a:spLocks/>
              </p:cNvSpPr>
              <p:nvPr/>
            </p:nvSpPr>
            <p:spPr bwMode="auto">
              <a:xfrm>
                <a:off x="286" y="2016"/>
                <a:ext cx="17" cy="9"/>
              </a:xfrm>
              <a:custGeom>
                <a:avLst/>
                <a:gdLst>
                  <a:gd name="T0" fmla="*/ 5 w 17"/>
                  <a:gd name="T1" fmla="*/ 0 h 9"/>
                  <a:gd name="T2" fmla="*/ 17 w 17"/>
                  <a:gd name="T3" fmla="*/ 0 h 9"/>
                  <a:gd name="T4" fmla="*/ 13 w 17"/>
                  <a:gd name="T5" fmla="*/ 9 h 9"/>
                  <a:gd name="T6" fmla="*/ 0 w 17"/>
                  <a:gd name="T7" fmla="*/ 9 h 9"/>
                  <a:gd name="T8" fmla="*/ 5 w 17"/>
                  <a:gd name="T9" fmla="*/ 0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"/>
                  <a:gd name="T16" fmla="*/ 0 h 9"/>
                  <a:gd name="T17" fmla="*/ 17 w 17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" h="9">
                    <a:moveTo>
                      <a:pt x="5" y="0"/>
                    </a:moveTo>
                    <a:lnTo>
                      <a:pt x="17" y="0"/>
                    </a:lnTo>
                    <a:lnTo>
                      <a:pt x="13" y="9"/>
                    </a:lnTo>
                    <a:lnTo>
                      <a:pt x="0" y="9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80808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8249" name="Freeform 117"/>
              <p:cNvSpPr>
                <a:spLocks/>
              </p:cNvSpPr>
              <p:nvPr/>
            </p:nvSpPr>
            <p:spPr bwMode="auto">
              <a:xfrm>
                <a:off x="328" y="2016"/>
                <a:ext cx="69" cy="8"/>
              </a:xfrm>
              <a:custGeom>
                <a:avLst/>
                <a:gdLst>
                  <a:gd name="T0" fmla="*/ 3 w 69"/>
                  <a:gd name="T1" fmla="*/ 0 h 8"/>
                  <a:gd name="T2" fmla="*/ 69 w 69"/>
                  <a:gd name="T3" fmla="*/ 0 h 8"/>
                  <a:gd name="T4" fmla="*/ 67 w 69"/>
                  <a:gd name="T5" fmla="*/ 8 h 8"/>
                  <a:gd name="T6" fmla="*/ 0 w 69"/>
                  <a:gd name="T7" fmla="*/ 8 h 8"/>
                  <a:gd name="T8" fmla="*/ 3 w 69"/>
                  <a:gd name="T9" fmla="*/ 0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9"/>
                  <a:gd name="T16" fmla="*/ 0 h 8"/>
                  <a:gd name="T17" fmla="*/ 69 w 69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9" h="8">
                    <a:moveTo>
                      <a:pt x="3" y="0"/>
                    </a:moveTo>
                    <a:lnTo>
                      <a:pt x="69" y="0"/>
                    </a:lnTo>
                    <a:lnTo>
                      <a:pt x="67" y="8"/>
                    </a:lnTo>
                    <a:lnTo>
                      <a:pt x="0" y="8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80808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8250" name="Freeform 118"/>
              <p:cNvSpPr>
                <a:spLocks/>
              </p:cNvSpPr>
              <p:nvPr/>
            </p:nvSpPr>
            <p:spPr bwMode="auto">
              <a:xfrm>
                <a:off x="417" y="2016"/>
                <a:ext cx="65" cy="9"/>
              </a:xfrm>
              <a:custGeom>
                <a:avLst/>
                <a:gdLst>
                  <a:gd name="T0" fmla="*/ 2 w 65"/>
                  <a:gd name="T1" fmla="*/ 0 h 9"/>
                  <a:gd name="T2" fmla="*/ 65 w 65"/>
                  <a:gd name="T3" fmla="*/ 0 h 9"/>
                  <a:gd name="T4" fmla="*/ 65 w 65"/>
                  <a:gd name="T5" fmla="*/ 9 h 9"/>
                  <a:gd name="T6" fmla="*/ 0 w 65"/>
                  <a:gd name="T7" fmla="*/ 9 h 9"/>
                  <a:gd name="T8" fmla="*/ 2 w 65"/>
                  <a:gd name="T9" fmla="*/ 0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5"/>
                  <a:gd name="T16" fmla="*/ 0 h 9"/>
                  <a:gd name="T17" fmla="*/ 65 w 65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5" h="9">
                    <a:moveTo>
                      <a:pt x="2" y="0"/>
                    </a:moveTo>
                    <a:lnTo>
                      <a:pt x="65" y="0"/>
                    </a:lnTo>
                    <a:lnTo>
                      <a:pt x="65" y="9"/>
                    </a:lnTo>
                    <a:lnTo>
                      <a:pt x="0" y="9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80808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8251" name="Rectangle 119"/>
              <p:cNvSpPr>
                <a:spLocks noChangeArrowheads="1"/>
              </p:cNvSpPr>
              <p:nvPr/>
            </p:nvSpPr>
            <p:spPr bwMode="auto">
              <a:xfrm>
                <a:off x="495" y="2016"/>
                <a:ext cx="67" cy="9"/>
              </a:xfrm>
              <a:prstGeom prst="rect">
                <a:avLst/>
              </a:prstGeom>
              <a:solidFill>
                <a:srgbClr val="80808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8252" name="Freeform 120"/>
              <p:cNvSpPr>
                <a:spLocks/>
              </p:cNvSpPr>
              <p:nvPr/>
            </p:nvSpPr>
            <p:spPr bwMode="auto">
              <a:xfrm>
                <a:off x="576" y="2016"/>
                <a:ext cx="59" cy="10"/>
              </a:xfrm>
              <a:custGeom>
                <a:avLst/>
                <a:gdLst>
                  <a:gd name="T0" fmla="*/ 0 w 59"/>
                  <a:gd name="T1" fmla="*/ 0 h 10"/>
                  <a:gd name="T2" fmla="*/ 57 w 59"/>
                  <a:gd name="T3" fmla="*/ 0 h 10"/>
                  <a:gd name="T4" fmla="*/ 59 w 59"/>
                  <a:gd name="T5" fmla="*/ 10 h 10"/>
                  <a:gd name="T6" fmla="*/ 0 w 59"/>
                  <a:gd name="T7" fmla="*/ 10 h 10"/>
                  <a:gd name="T8" fmla="*/ 0 w 59"/>
                  <a:gd name="T9" fmla="*/ 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9"/>
                  <a:gd name="T16" fmla="*/ 0 h 10"/>
                  <a:gd name="T17" fmla="*/ 59 w 59"/>
                  <a:gd name="T18" fmla="*/ 10 h 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9" h="10">
                    <a:moveTo>
                      <a:pt x="0" y="0"/>
                    </a:moveTo>
                    <a:lnTo>
                      <a:pt x="57" y="0"/>
                    </a:lnTo>
                    <a:lnTo>
                      <a:pt x="59" y="10"/>
                    </a:lnTo>
                    <a:lnTo>
                      <a:pt x="0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0808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8253" name="Freeform 121"/>
              <p:cNvSpPr>
                <a:spLocks/>
              </p:cNvSpPr>
              <p:nvPr/>
            </p:nvSpPr>
            <p:spPr bwMode="auto">
              <a:xfrm>
                <a:off x="650" y="2021"/>
                <a:ext cx="72" cy="9"/>
              </a:xfrm>
              <a:custGeom>
                <a:avLst/>
                <a:gdLst>
                  <a:gd name="T0" fmla="*/ 0 w 72"/>
                  <a:gd name="T1" fmla="*/ 0 h 9"/>
                  <a:gd name="T2" fmla="*/ 66 w 72"/>
                  <a:gd name="T3" fmla="*/ 0 h 9"/>
                  <a:gd name="T4" fmla="*/ 72 w 72"/>
                  <a:gd name="T5" fmla="*/ 9 h 9"/>
                  <a:gd name="T6" fmla="*/ 3 w 72"/>
                  <a:gd name="T7" fmla="*/ 9 h 9"/>
                  <a:gd name="T8" fmla="*/ 0 w 72"/>
                  <a:gd name="T9" fmla="*/ 0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2"/>
                  <a:gd name="T16" fmla="*/ 0 h 9"/>
                  <a:gd name="T17" fmla="*/ 72 w 72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2" h="9">
                    <a:moveTo>
                      <a:pt x="0" y="0"/>
                    </a:moveTo>
                    <a:lnTo>
                      <a:pt x="66" y="0"/>
                    </a:lnTo>
                    <a:lnTo>
                      <a:pt x="72" y="9"/>
                    </a:lnTo>
                    <a:lnTo>
                      <a:pt x="3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0808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8254" name="Line 122"/>
              <p:cNvSpPr>
                <a:spLocks noChangeShapeType="1"/>
              </p:cNvSpPr>
              <p:nvPr/>
            </p:nvSpPr>
            <p:spPr bwMode="auto">
              <a:xfrm>
                <a:off x="308" y="2034"/>
                <a:ext cx="216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8255" name="Line 123"/>
              <p:cNvSpPr>
                <a:spLocks noChangeShapeType="1"/>
              </p:cNvSpPr>
              <p:nvPr/>
            </p:nvSpPr>
            <p:spPr bwMode="auto">
              <a:xfrm>
                <a:off x="317" y="2042"/>
                <a:ext cx="218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8256" name="Line 124"/>
              <p:cNvSpPr>
                <a:spLocks noChangeShapeType="1"/>
              </p:cNvSpPr>
              <p:nvPr/>
            </p:nvSpPr>
            <p:spPr bwMode="auto">
              <a:xfrm>
                <a:off x="320" y="2049"/>
                <a:ext cx="190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8257" name="Line 125"/>
              <p:cNvSpPr>
                <a:spLocks noChangeShapeType="1"/>
              </p:cNvSpPr>
              <p:nvPr/>
            </p:nvSpPr>
            <p:spPr bwMode="auto">
              <a:xfrm>
                <a:off x="324" y="2057"/>
                <a:ext cx="25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8258" name="Line 126"/>
              <p:cNvSpPr>
                <a:spLocks noChangeShapeType="1"/>
              </p:cNvSpPr>
              <p:nvPr/>
            </p:nvSpPr>
            <p:spPr bwMode="auto">
              <a:xfrm>
                <a:off x="278" y="2037"/>
                <a:ext cx="22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8259" name="Line 127"/>
              <p:cNvSpPr>
                <a:spLocks noChangeShapeType="1"/>
              </p:cNvSpPr>
              <p:nvPr/>
            </p:nvSpPr>
            <p:spPr bwMode="auto">
              <a:xfrm>
                <a:off x="274" y="2045"/>
                <a:ext cx="21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8260" name="Line 128"/>
              <p:cNvSpPr>
                <a:spLocks noChangeShapeType="1"/>
              </p:cNvSpPr>
              <p:nvPr/>
            </p:nvSpPr>
            <p:spPr bwMode="auto">
              <a:xfrm>
                <a:off x="268" y="2052"/>
                <a:ext cx="39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8261" name="Line 129"/>
              <p:cNvSpPr>
                <a:spLocks noChangeShapeType="1"/>
              </p:cNvSpPr>
              <p:nvPr/>
            </p:nvSpPr>
            <p:spPr bwMode="auto">
              <a:xfrm>
                <a:off x="357" y="2057"/>
                <a:ext cx="129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8262" name="Line 130"/>
              <p:cNvSpPr>
                <a:spLocks noChangeShapeType="1"/>
              </p:cNvSpPr>
              <p:nvPr/>
            </p:nvSpPr>
            <p:spPr bwMode="auto">
              <a:xfrm>
                <a:off x="534" y="2032"/>
                <a:ext cx="29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8263" name="Line 131"/>
              <p:cNvSpPr>
                <a:spLocks noChangeShapeType="1"/>
              </p:cNvSpPr>
              <p:nvPr/>
            </p:nvSpPr>
            <p:spPr bwMode="auto">
              <a:xfrm>
                <a:off x="541" y="2042"/>
                <a:ext cx="24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8264" name="Line 132"/>
              <p:cNvSpPr>
                <a:spLocks noChangeShapeType="1"/>
              </p:cNvSpPr>
              <p:nvPr/>
            </p:nvSpPr>
            <p:spPr bwMode="auto">
              <a:xfrm>
                <a:off x="525" y="2049"/>
                <a:ext cx="40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8265" name="Line 133"/>
              <p:cNvSpPr>
                <a:spLocks noChangeShapeType="1"/>
              </p:cNvSpPr>
              <p:nvPr/>
            </p:nvSpPr>
            <p:spPr bwMode="auto">
              <a:xfrm>
                <a:off x="492" y="2057"/>
                <a:ext cx="20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8266" name="Line 134"/>
              <p:cNvSpPr>
                <a:spLocks noChangeShapeType="1"/>
              </p:cNvSpPr>
              <p:nvPr/>
            </p:nvSpPr>
            <p:spPr bwMode="auto">
              <a:xfrm>
                <a:off x="518" y="2057"/>
                <a:ext cx="45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8267" name="Line 135"/>
              <p:cNvSpPr>
                <a:spLocks noChangeShapeType="1"/>
              </p:cNvSpPr>
              <p:nvPr/>
            </p:nvSpPr>
            <p:spPr bwMode="auto">
              <a:xfrm>
                <a:off x="576" y="2037"/>
                <a:ext cx="60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8268" name="Line 136"/>
              <p:cNvSpPr>
                <a:spLocks noChangeShapeType="1"/>
              </p:cNvSpPr>
              <p:nvPr/>
            </p:nvSpPr>
            <p:spPr bwMode="auto">
              <a:xfrm>
                <a:off x="584" y="2047"/>
                <a:ext cx="54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8269" name="Line 137"/>
              <p:cNvSpPr>
                <a:spLocks noChangeShapeType="1"/>
              </p:cNvSpPr>
              <p:nvPr/>
            </p:nvSpPr>
            <p:spPr bwMode="auto">
              <a:xfrm>
                <a:off x="585" y="2058"/>
                <a:ext cx="55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8270" name="Line 138"/>
              <p:cNvSpPr>
                <a:spLocks noChangeShapeType="1"/>
              </p:cNvSpPr>
              <p:nvPr/>
            </p:nvSpPr>
            <p:spPr bwMode="auto">
              <a:xfrm>
                <a:off x="657" y="2037"/>
                <a:ext cx="58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8271" name="Line 139"/>
              <p:cNvSpPr>
                <a:spLocks noChangeShapeType="1"/>
              </p:cNvSpPr>
              <p:nvPr/>
            </p:nvSpPr>
            <p:spPr bwMode="auto">
              <a:xfrm>
                <a:off x="651" y="2045"/>
                <a:ext cx="48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8272" name="Line 140"/>
              <p:cNvSpPr>
                <a:spLocks noChangeShapeType="1"/>
              </p:cNvSpPr>
              <p:nvPr/>
            </p:nvSpPr>
            <p:spPr bwMode="auto">
              <a:xfrm>
                <a:off x="657" y="2052"/>
                <a:ext cx="44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8273" name="Line 141"/>
              <p:cNvSpPr>
                <a:spLocks noChangeShapeType="1"/>
              </p:cNvSpPr>
              <p:nvPr/>
            </p:nvSpPr>
            <p:spPr bwMode="auto">
              <a:xfrm>
                <a:off x="655" y="2059"/>
                <a:ext cx="54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8274" name="Line 142"/>
              <p:cNvSpPr>
                <a:spLocks noChangeShapeType="1"/>
              </p:cNvSpPr>
              <p:nvPr/>
            </p:nvSpPr>
            <p:spPr bwMode="auto">
              <a:xfrm>
                <a:off x="708" y="2046"/>
                <a:ext cx="16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8275" name="Line 143"/>
              <p:cNvSpPr>
                <a:spLocks noChangeShapeType="1"/>
              </p:cNvSpPr>
              <p:nvPr/>
            </p:nvSpPr>
            <p:spPr bwMode="auto">
              <a:xfrm>
                <a:off x="713" y="2055"/>
                <a:ext cx="15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8276" name="Freeform 144"/>
              <p:cNvSpPr>
                <a:spLocks/>
              </p:cNvSpPr>
              <p:nvPr/>
            </p:nvSpPr>
            <p:spPr bwMode="auto">
              <a:xfrm>
                <a:off x="388" y="1889"/>
                <a:ext cx="240" cy="18"/>
              </a:xfrm>
              <a:custGeom>
                <a:avLst/>
                <a:gdLst>
                  <a:gd name="T0" fmla="*/ 0 w 240"/>
                  <a:gd name="T1" fmla="*/ 18 h 18"/>
                  <a:gd name="T2" fmla="*/ 240 w 240"/>
                  <a:gd name="T3" fmla="*/ 18 h 18"/>
                  <a:gd name="T4" fmla="*/ 226 w 240"/>
                  <a:gd name="T5" fmla="*/ 0 h 18"/>
                  <a:gd name="T6" fmla="*/ 14 w 240"/>
                  <a:gd name="T7" fmla="*/ 0 h 18"/>
                  <a:gd name="T8" fmla="*/ 0 w 240"/>
                  <a:gd name="T9" fmla="*/ 18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0"/>
                  <a:gd name="T16" fmla="*/ 0 h 18"/>
                  <a:gd name="T17" fmla="*/ 240 w 240"/>
                  <a:gd name="T18" fmla="*/ 18 h 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0" h="18">
                    <a:moveTo>
                      <a:pt x="0" y="18"/>
                    </a:moveTo>
                    <a:lnTo>
                      <a:pt x="240" y="18"/>
                    </a:lnTo>
                    <a:lnTo>
                      <a:pt x="226" y="0"/>
                    </a:lnTo>
                    <a:lnTo>
                      <a:pt x="14" y="0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B2B2B2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8277" name="Rectangle 145"/>
              <p:cNvSpPr>
                <a:spLocks noChangeArrowheads="1"/>
              </p:cNvSpPr>
              <p:nvPr/>
            </p:nvSpPr>
            <p:spPr bwMode="auto">
              <a:xfrm>
                <a:off x="388" y="1907"/>
                <a:ext cx="241" cy="18"/>
              </a:xfrm>
              <a:prstGeom prst="rect">
                <a:avLst/>
              </a:prstGeom>
              <a:solidFill>
                <a:srgbClr val="B2B2B2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8278" name="Freeform 146"/>
              <p:cNvSpPr>
                <a:spLocks/>
              </p:cNvSpPr>
              <p:nvPr/>
            </p:nvSpPr>
            <p:spPr bwMode="auto">
              <a:xfrm>
                <a:off x="443" y="1873"/>
                <a:ext cx="129" cy="34"/>
              </a:xfrm>
              <a:custGeom>
                <a:avLst/>
                <a:gdLst>
                  <a:gd name="T0" fmla="*/ 0 w 129"/>
                  <a:gd name="T1" fmla="*/ 19 h 34"/>
                  <a:gd name="T2" fmla="*/ 0 w 129"/>
                  <a:gd name="T3" fmla="*/ 0 h 34"/>
                  <a:gd name="T4" fmla="*/ 129 w 129"/>
                  <a:gd name="T5" fmla="*/ 0 h 34"/>
                  <a:gd name="T6" fmla="*/ 129 w 129"/>
                  <a:gd name="T7" fmla="*/ 20 h 34"/>
                  <a:gd name="T8" fmla="*/ 128 w 129"/>
                  <a:gd name="T9" fmla="*/ 21 h 34"/>
                  <a:gd name="T10" fmla="*/ 127 w 129"/>
                  <a:gd name="T11" fmla="*/ 23 h 34"/>
                  <a:gd name="T12" fmla="*/ 125 w 129"/>
                  <a:gd name="T13" fmla="*/ 25 h 34"/>
                  <a:gd name="T14" fmla="*/ 122 w 129"/>
                  <a:gd name="T15" fmla="*/ 26 h 34"/>
                  <a:gd name="T16" fmla="*/ 118 w 129"/>
                  <a:gd name="T17" fmla="*/ 27 h 34"/>
                  <a:gd name="T18" fmla="*/ 115 w 129"/>
                  <a:gd name="T19" fmla="*/ 29 h 34"/>
                  <a:gd name="T20" fmla="*/ 111 w 129"/>
                  <a:gd name="T21" fmla="*/ 29 h 34"/>
                  <a:gd name="T22" fmla="*/ 106 w 129"/>
                  <a:gd name="T23" fmla="*/ 30 h 34"/>
                  <a:gd name="T24" fmla="*/ 102 w 129"/>
                  <a:gd name="T25" fmla="*/ 31 h 34"/>
                  <a:gd name="T26" fmla="*/ 95 w 129"/>
                  <a:gd name="T27" fmla="*/ 32 h 34"/>
                  <a:gd name="T28" fmla="*/ 89 w 129"/>
                  <a:gd name="T29" fmla="*/ 33 h 34"/>
                  <a:gd name="T30" fmla="*/ 84 w 129"/>
                  <a:gd name="T31" fmla="*/ 34 h 34"/>
                  <a:gd name="T32" fmla="*/ 77 w 129"/>
                  <a:gd name="T33" fmla="*/ 34 h 34"/>
                  <a:gd name="T34" fmla="*/ 70 w 129"/>
                  <a:gd name="T35" fmla="*/ 34 h 34"/>
                  <a:gd name="T36" fmla="*/ 61 w 129"/>
                  <a:gd name="T37" fmla="*/ 34 h 34"/>
                  <a:gd name="T38" fmla="*/ 53 w 129"/>
                  <a:gd name="T39" fmla="*/ 34 h 34"/>
                  <a:gd name="T40" fmla="*/ 45 w 129"/>
                  <a:gd name="T41" fmla="*/ 34 h 34"/>
                  <a:gd name="T42" fmla="*/ 38 w 129"/>
                  <a:gd name="T43" fmla="*/ 33 h 34"/>
                  <a:gd name="T44" fmla="*/ 32 w 129"/>
                  <a:gd name="T45" fmla="*/ 32 h 34"/>
                  <a:gd name="T46" fmla="*/ 27 w 129"/>
                  <a:gd name="T47" fmla="*/ 31 h 34"/>
                  <a:gd name="T48" fmla="*/ 21 w 129"/>
                  <a:gd name="T49" fmla="*/ 30 h 34"/>
                  <a:gd name="T50" fmla="*/ 16 w 129"/>
                  <a:gd name="T51" fmla="*/ 29 h 34"/>
                  <a:gd name="T52" fmla="*/ 12 w 129"/>
                  <a:gd name="T53" fmla="*/ 28 h 34"/>
                  <a:gd name="T54" fmla="*/ 8 w 129"/>
                  <a:gd name="T55" fmla="*/ 26 h 34"/>
                  <a:gd name="T56" fmla="*/ 5 w 129"/>
                  <a:gd name="T57" fmla="*/ 25 h 34"/>
                  <a:gd name="T58" fmla="*/ 3 w 129"/>
                  <a:gd name="T59" fmla="*/ 24 h 34"/>
                  <a:gd name="T60" fmla="*/ 2 w 129"/>
                  <a:gd name="T61" fmla="*/ 22 h 34"/>
                  <a:gd name="T62" fmla="*/ 1 w 129"/>
                  <a:gd name="T63" fmla="*/ 21 h 34"/>
                  <a:gd name="T64" fmla="*/ 0 w 129"/>
                  <a:gd name="T65" fmla="*/ 19 h 34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29"/>
                  <a:gd name="T100" fmla="*/ 0 h 34"/>
                  <a:gd name="T101" fmla="*/ 129 w 129"/>
                  <a:gd name="T102" fmla="*/ 34 h 34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29" h="34">
                    <a:moveTo>
                      <a:pt x="0" y="19"/>
                    </a:moveTo>
                    <a:lnTo>
                      <a:pt x="0" y="0"/>
                    </a:lnTo>
                    <a:lnTo>
                      <a:pt x="129" y="0"/>
                    </a:lnTo>
                    <a:lnTo>
                      <a:pt x="129" y="20"/>
                    </a:lnTo>
                    <a:lnTo>
                      <a:pt x="128" y="21"/>
                    </a:lnTo>
                    <a:lnTo>
                      <a:pt x="127" y="23"/>
                    </a:lnTo>
                    <a:lnTo>
                      <a:pt x="125" y="25"/>
                    </a:lnTo>
                    <a:lnTo>
                      <a:pt x="122" y="26"/>
                    </a:lnTo>
                    <a:lnTo>
                      <a:pt x="118" y="27"/>
                    </a:lnTo>
                    <a:lnTo>
                      <a:pt x="115" y="29"/>
                    </a:lnTo>
                    <a:lnTo>
                      <a:pt x="111" y="29"/>
                    </a:lnTo>
                    <a:lnTo>
                      <a:pt x="106" y="30"/>
                    </a:lnTo>
                    <a:lnTo>
                      <a:pt x="102" y="31"/>
                    </a:lnTo>
                    <a:lnTo>
                      <a:pt x="95" y="32"/>
                    </a:lnTo>
                    <a:lnTo>
                      <a:pt x="89" y="33"/>
                    </a:lnTo>
                    <a:lnTo>
                      <a:pt x="84" y="34"/>
                    </a:lnTo>
                    <a:lnTo>
                      <a:pt x="77" y="34"/>
                    </a:lnTo>
                    <a:lnTo>
                      <a:pt x="70" y="34"/>
                    </a:lnTo>
                    <a:lnTo>
                      <a:pt x="61" y="34"/>
                    </a:lnTo>
                    <a:lnTo>
                      <a:pt x="53" y="34"/>
                    </a:lnTo>
                    <a:lnTo>
                      <a:pt x="45" y="34"/>
                    </a:lnTo>
                    <a:lnTo>
                      <a:pt x="38" y="33"/>
                    </a:lnTo>
                    <a:lnTo>
                      <a:pt x="32" y="32"/>
                    </a:lnTo>
                    <a:lnTo>
                      <a:pt x="27" y="31"/>
                    </a:lnTo>
                    <a:lnTo>
                      <a:pt x="21" y="30"/>
                    </a:lnTo>
                    <a:lnTo>
                      <a:pt x="16" y="29"/>
                    </a:lnTo>
                    <a:lnTo>
                      <a:pt x="12" y="28"/>
                    </a:lnTo>
                    <a:lnTo>
                      <a:pt x="8" y="26"/>
                    </a:lnTo>
                    <a:lnTo>
                      <a:pt x="5" y="25"/>
                    </a:lnTo>
                    <a:lnTo>
                      <a:pt x="3" y="24"/>
                    </a:lnTo>
                    <a:lnTo>
                      <a:pt x="2" y="22"/>
                    </a:lnTo>
                    <a:lnTo>
                      <a:pt x="1" y="21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B2B2B2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8279" name="Freeform 147"/>
              <p:cNvSpPr>
                <a:spLocks/>
              </p:cNvSpPr>
              <p:nvPr/>
            </p:nvSpPr>
            <p:spPr bwMode="auto">
              <a:xfrm>
                <a:off x="359" y="1652"/>
                <a:ext cx="298" cy="228"/>
              </a:xfrm>
              <a:custGeom>
                <a:avLst/>
                <a:gdLst>
                  <a:gd name="T0" fmla="*/ 28 w 298"/>
                  <a:gd name="T1" fmla="*/ 0 h 228"/>
                  <a:gd name="T2" fmla="*/ 23 w 298"/>
                  <a:gd name="T3" fmla="*/ 1 h 228"/>
                  <a:gd name="T4" fmla="*/ 17 w 298"/>
                  <a:gd name="T5" fmla="*/ 2 h 228"/>
                  <a:gd name="T6" fmla="*/ 8 w 298"/>
                  <a:gd name="T7" fmla="*/ 8 h 228"/>
                  <a:gd name="T8" fmla="*/ 2 w 298"/>
                  <a:gd name="T9" fmla="*/ 17 h 228"/>
                  <a:gd name="T10" fmla="*/ 1 w 298"/>
                  <a:gd name="T11" fmla="*/ 23 h 228"/>
                  <a:gd name="T12" fmla="*/ 0 w 298"/>
                  <a:gd name="T13" fmla="*/ 28 h 228"/>
                  <a:gd name="T14" fmla="*/ 0 w 298"/>
                  <a:gd name="T15" fmla="*/ 200 h 228"/>
                  <a:gd name="T16" fmla="*/ 1 w 298"/>
                  <a:gd name="T17" fmla="*/ 206 h 228"/>
                  <a:gd name="T18" fmla="*/ 2 w 298"/>
                  <a:gd name="T19" fmla="*/ 211 h 228"/>
                  <a:gd name="T20" fmla="*/ 8 w 298"/>
                  <a:gd name="T21" fmla="*/ 220 h 228"/>
                  <a:gd name="T22" fmla="*/ 17 w 298"/>
                  <a:gd name="T23" fmla="*/ 226 h 228"/>
                  <a:gd name="T24" fmla="*/ 23 w 298"/>
                  <a:gd name="T25" fmla="*/ 227 h 228"/>
                  <a:gd name="T26" fmla="*/ 28 w 298"/>
                  <a:gd name="T27" fmla="*/ 228 h 228"/>
                  <a:gd name="T28" fmla="*/ 270 w 298"/>
                  <a:gd name="T29" fmla="*/ 228 h 228"/>
                  <a:gd name="T30" fmla="*/ 276 w 298"/>
                  <a:gd name="T31" fmla="*/ 227 h 228"/>
                  <a:gd name="T32" fmla="*/ 281 w 298"/>
                  <a:gd name="T33" fmla="*/ 226 h 228"/>
                  <a:gd name="T34" fmla="*/ 290 w 298"/>
                  <a:gd name="T35" fmla="*/ 220 h 228"/>
                  <a:gd name="T36" fmla="*/ 296 w 298"/>
                  <a:gd name="T37" fmla="*/ 211 h 228"/>
                  <a:gd name="T38" fmla="*/ 297 w 298"/>
                  <a:gd name="T39" fmla="*/ 206 h 228"/>
                  <a:gd name="T40" fmla="*/ 298 w 298"/>
                  <a:gd name="T41" fmla="*/ 200 h 228"/>
                  <a:gd name="T42" fmla="*/ 298 w 298"/>
                  <a:gd name="T43" fmla="*/ 28 h 228"/>
                  <a:gd name="T44" fmla="*/ 297 w 298"/>
                  <a:gd name="T45" fmla="*/ 23 h 228"/>
                  <a:gd name="T46" fmla="*/ 296 w 298"/>
                  <a:gd name="T47" fmla="*/ 17 h 228"/>
                  <a:gd name="T48" fmla="*/ 290 w 298"/>
                  <a:gd name="T49" fmla="*/ 8 h 228"/>
                  <a:gd name="T50" fmla="*/ 281 w 298"/>
                  <a:gd name="T51" fmla="*/ 2 h 228"/>
                  <a:gd name="T52" fmla="*/ 276 w 298"/>
                  <a:gd name="T53" fmla="*/ 1 h 228"/>
                  <a:gd name="T54" fmla="*/ 270 w 298"/>
                  <a:gd name="T55" fmla="*/ 0 h 228"/>
                  <a:gd name="T56" fmla="*/ 28 w 298"/>
                  <a:gd name="T57" fmla="*/ 0 h 228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298"/>
                  <a:gd name="T88" fmla="*/ 0 h 228"/>
                  <a:gd name="T89" fmla="*/ 298 w 298"/>
                  <a:gd name="T90" fmla="*/ 228 h 228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298" h="228">
                    <a:moveTo>
                      <a:pt x="28" y="0"/>
                    </a:moveTo>
                    <a:lnTo>
                      <a:pt x="23" y="1"/>
                    </a:lnTo>
                    <a:lnTo>
                      <a:pt x="17" y="2"/>
                    </a:lnTo>
                    <a:lnTo>
                      <a:pt x="8" y="8"/>
                    </a:lnTo>
                    <a:lnTo>
                      <a:pt x="2" y="17"/>
                    </a:lnTo>
                    <a:lnTo>
                      <a:pt x="1" y="23"/>
                    </a:lnTo>
                    <a:lnTo>
                      <a:pt x="0" y="28"/>
                    </a:lnTo>
                    <a:lnTo>
                      <a:pt x="0" y="200"/>
                    </a:lnTo>
                    <a:lnTo>
                      <a:pt x="1" y="206"/>
                    </a:lnTo>
                    <a:lnTo>
                      <a:pt x="2" y="211"/>
                    </a:lnTo>
                    <a:lnTo>
                      <a:pt x="8" y="220"/>
                    </a:lnTo>
                    <a:lnTo>
                      <a:pt x="17" y="226"/>
                    </a:lnTo>
                    <a:lnTo>
                      <a:pt x="23" y="227"/>
                    </a:lnTo>
                    <a:lnTo>
                      <a:pt x="28" y="228"/>
                    </a:lnTo>
                    <a:lnTo>
                      <a:pt x="270" y="228"/>
                    </a:lnTo>
                    <a:lnTo>
                      <a:pt x="276" y="227"/>
                    </a:lnTo>
                    <a:lnTo>
                      <a:pt x="281" y="226"/>
                    </a:lnTo>
                    <a:lnTo>
                      <a:pt x="290" y="220"/>
                    </a:lnTo>
                    <a:lnTo>
                      <a:pt x="296" y="211"/>
                    </a:lnTo>
                    <a:lnTo>
                      <a:pt x="297" y="206"/>
                    </a:lnTo>
                    <a:lnTo>
                      <a:pt x="298" y="200"/>
                    </a:lnTo>
                    <a:lnTo>
                      <a:pt x="298" y="28"/>
                    </a:lnTo>
                    <a:lnTo>
                      <a:pt x="297" y="23"/>
                    </a:lnTo>
                    <a:lnTo>
                      <a:pt x="296" y="17"/>
                    </a:lnTo>
                    <a:lnTo>
                      <a:pt x="290" y="8"/>
                    </a:lnTo>
                    <a:lnTo>
                      <a:pt x="281" y="2"/>
                    </a:lnTo>
                    <a:lnTo>
                      <a:pt x="276" y="1"/>
                    </a:lnTo>
                    <a:lnTo>
                      <a:pt x="270" y="0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B2B2B2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8280" name="Freeform 148"/>
              <p:cNvSpPr>
                <a:spLocks/>
              </p:cNvSpPr>
              <p:nvPr/>
            </p:nvSpPr>
            <p:spPr bwMode="auto">
              <a:xfrm>
                <a:off x="391" y="1677"/>
                <a:ext cx="234" cy="178"/>
              </a:xfrm>
              <a:custGeom>
                <a:avLst/>
                <a:gdLst>
                  <a:gd name="T0" fmla="*/ 22 w 234"/>
                  <a:gd name="T1" fmla="*/ 0 h 178"/>
                  <a:gd name="T2" fmla="*/ 14 w 234"/>
                  <a:gd name="T3" fmla="*/ 2 h 178"/>
                  <a:gd name="T4" fmla="*/ 7 w 234"/>
                  <a:gd name="T5" fmla="*/ 7 h 178"/>
                  <a:gd name="T6" fmla="*/ 2 w 234"/>
                  <a:gd name="T7" fmla="*/ 14 h 178"/>
                  <a:gd name="T8" fmla="*/ 0 w 234"/>
                  <a:gd name="T9" fmla="*/ 22 h 178"/>
                  <a:gd name="T10" fmla="*/ 0 w 234"/>
                  <a:gd name="T11" fmla="*/ 156 h 178"/>
                  <a:gd name="T12" fmla="*/ 2 w 234"/>
                  <a:gd name="T13" fmla="*/ 165 h 178"/>
                  <a:gd name="T14" fmla="*/ 7 w 234"/>
                  <a:gd name="T15" fmla="*/ 172 h 178"/>
                  <a:gd name="T16" fmla="*/ 14 w 234"/>
                  <a:gd name="T17" fmla="*/ 176 h 178"/>
                  <a:gd name="T18" fmla="*/ 22 w 234"/>
                  <a:gd name="T19" fmla="*/ 178 h 178"/>
                  <a:gd name="T20" fmla="*/ 212 w 234"/>
                  <a:gd name="T21" fmla="*/ 178 h 178"/>
                  <a:gd name="T22" fmla="*/ 221 w 234"/>
                  <a:gd name="T23" fmla="*/ 176 h 178"/>
                  <a:gd name="T24" fmla="*/ 228 w 234"/>
                  <a:gd name="T25" fmla="*/ 172 h 178"/>
                  <a:gd name="T26" fmla="*/ 232 w 234"/>
                  <a:gd name="T27" fmla="*/ 165 h 178"/>
                  <a:gd name="T28" fmla="*/ 234 w 234"/>
                  <a:gd name="T29" fmla="*/ 156 h 178"/>
                  <a:gd name="T30" fmla="*/ 234 w 234"/>
                  <a:gd name="T31" fmla="*/ 22 h 178"/>
                  <a:gd name="T32" fmla="*/ 232 w 234"/>
                  <a:gd name="T33" fmla="*/ 14 h 178"/>
                  <a:gd name="T34" fmla="*/ 228 w 234"/>
                  <a:gd name="T35" fmla="*/ 7 h 178"/>
                  <a:gd name="T36" fmla="*/ 221 w 234"/>
                  <a:gd name="T37" fmla="*/ 2 h 178"/>
                  <a:gd name="T38" fmla="*/ 212 w 234"/>
                  <a:gd name="T39" fmla="*/ 0 h 178"/>
                  <a:gd name="T40" fmla="*/ 22 w 234"/>
                  <a:gd name="T41" fmla="*/ 0 h 178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34"/>
                  <a:gd name="T64" fmla="*/ 0 h 178"/>
                  <a:gd name="T65" fmla="*/ 234 w 234"/>
                  <a:gd name="T66" fmla="*/ 178 h 178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34" h="178">
                    <a:moveTo>
                      <a:pt x="22" y="0"/>
                    </a:moveTo>
                    <a:lnTo>
                      <a:pt x="14" y="2"/>
                    </a:lnTo>
                    <a:lnTo>
                      <a:pt x="7" y="7"/>
                    </a:lnTo>
                    <a:lnTo>
                      <a:pt x="2" y="14"/>
                    </a:lnTo>
                    <a:lnTo>
                      <a:pt x="0" y="22"/>
                    </a:lnTo>
                    <a:lnTo>
                      <a:pt x="0" y="156"/>
                    </a:lnTo>
                    <a:lnTo>
                      <a:pt x="2" y="165"/>
                    </a:lnTo>
                    <a:lnTo>
                      <a:pt x="7" y="172"/>
                    </a:lnTo>
                    <a:lnTo>
                      <a:pt x="14" y="176"/>
                    </a:lnTo>
                    <a:lnTo>
                      <a:pt x="22" y="178"/>
                    </a:lnTo>
                    <a:lnTo>
                      <a:pt x="212" y="178"/>
                    </a:lnTo>
                    <a:lnTo>
                      <a:pt x="221" y="176"/>
                    </a:lnTo>
                    <a:lnTo>
                      <a:pt x="228" y="172"/>
                    </a:lnTo>
                    <a:lnTo>
                      <a:pt x="232" y="165"/>
                    </a:lnTo>
                    <a:lnTo>
                      <a:pt x="234" y="156"/>
                    </a:lnTo>
                    <a:lnTo>
                      <a:pt x="234" y="22"/>
                    </a:lnTo>
                    <a:lnTo>
                      <a:pt x="232" y="14"/>
                    </a:lnTo>
                    <a:lnTo>
                      <a:pt x="228" y="7"/>
                    </a:lnTo>
                    <a:lnTo>
                      <a:pt x="221" y="2"/>
                    </a:lnTo>
                    <a:lnTo>
                      <a:pt x="212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80808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8281" name="Freeform 149"/>
              <p:cNvSpPr>
                <a:spLocks/>
              </p:cNvSpPr>
              <p:nvPr/>
            </p:nvSpPr>
            <p:spPr bwMode="auto">
              <a:xfrm>
                <a:off x="404" y="1687"/>
                <a:ext cx="208" cy="159"/>
              </a:xfrm>
              <a:custGeom>
                <a:avLst/>
                <a:gdLst>
                  <a:gd name="T0" fmla="*/ 19 w 208"/>
                  <a:gd name="T1" fmla="*/ 0 h 159"/>
                  <a:gd name="T2" fmla="*/ 12 w 208"/>
                  <a:gd name="T3" fmla="*/ 2 h 159"/>
                  <a:gd name="T4" fmla="*/ 6 w 208"/>
                  <a:gd name="T5" fmla="*/ 6 h 159"/>
                  <a:gd name="T6" fmla="*/ 2 w 208"/>
                  <a:gd name="T7" fmla="*/ 12 h 159"/>
                  <a:gd name="T8" fmla="*/ 0 w 208"/>
                  <a:gd name="T9" fmla="*/ 19 h 159"/>
                  <a:gd name="T10" fmla="*/ 0 w 208"/>
                  <a:gd name="T11" fmla="*/ 140 h 159"/>
                  <a:gd name="T12" fmla="*/ 2 w 208"/>
                  <a:gd name="T13" fmla="*/ 147 h 159"/>
                  <a:gd name="T14" fmla="*/ 6 w 208"/>
                  <a:gd name="T15" fmla="*/ 153 h 159"/>
                  <a:gd name="T16" fmla="*/ 12 w 208"/>
                  <a:gd name="T17" fmla="*/ 157 h 159"/>
                  <a:gd name="T18" fmla="*/ 19 w 208"/>
                  <a:gd name="T19" fmla="*/ 159 h 159"/>
                  <a:gd name="T20" fmla="*/ 189 w 208"/>
                  <a:gd name="T21" fmla="*/ 159 h 159"/>
                  <a:gd name="T22" fmla="*/ 196 w 208"/>
                  <a:gd name="T23" fmla="*/ 157 h 159"/>
                  <a:gd name="T24" fmla="*/ 202 w 208"/>
                  <a:gd name="T25" fmla="*/ 153 h 159"/>
                  <a:gd name="T26" fmla="*/ 206 w 208"/>
                  <a:gd name="T27" fmla="*/ 147 h 159"/>
                  <a:gd name="T28" fmla="*/ 208 w 208"/>
                  <a:gd name="T29" fmla="*/ 140 h 159"/>
                  <a:gd name="T30" fmla="*/ 208 w 208"/>
                  <a:gd name="T31" fmla="*/ 19 h 159"/>
                  <a:gd name="T32" fmla="*/ 206 w 208"/>
                  <a:gd name="T33" fmla="*/ 12 h 159"/>
                  <a:gd name="T34" fmla="*/ 202 w 208"/>
                  <a:gd name="T35" fmla="*/ 6 h 159"/>
                  <a:gd name="T36" fmla="*/ 196 w 208"/>
                  <a:gd name="T37" fmla="*/ 2 h 159"/>
                  <a:gd name="T38" fmla="*/ 189 w 208"/>
                  <a:gd name="T39" fmla="*/ 0 h 159"/>
                  <a:gd name="T40" fmla="*/ 19 w 208"/>
                  <a:gd name="T41" fmla="*/ 0 h 159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08"/>
                  <a:gd name="T64" fmla="*/ 0 h 159"/>
                  <a:gd name="T65" fmla="*/ 208 w 208"/>
                  <a:gd name="T66" fmla="*/ 159 h 159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08" h="159">
                    <a:moveTo>
                      <a:pt x="19" y="0"/>
                    </a:moveTo>
                    <a:lnTo>
                      <a:pt x="12" y="2"/>
                    </a:lnTo>
                    <a:lnTo>
                      <a:pt x="6" y="6"/>
                    </a:lnTo>
                    <a:lnTo>
                      <a:pt x="2" y="12"/>
                    </a:lnTo>
                    <a:lnTo>
                      <a:pt x="0" y="19"/>
                    </a:lnTo>
                    <a:lnTo>
                      <a:pt x="0" y="140"/>
                    </a:lnTo>
                    <a:lnTo>
                      <a:pt x="2" y="147"/>
                    </a:lnTo>
                    <a:lnTo>
                      <a:pt x="6" y="153"/>
                    </a:lnTo>
                    <a:lnTo>
                      <a:pt x="12" y="157"/>
                    </a:lnTo>
                    <a:lnTo>
                      <a:pt x="19" y="159"/>
                    </a:lnTo>
                    <a:lnTo>
                      <a:pt x="189" y="159"/>
                    </a:lnTo>
                    <a:lnTo>
                      <a:pt x="196" y="157"/>
                    </a:lnTo>
                    <a:lnTo>
                      <a:pt x="202" y="153"/>
                    </a:lnTo>
                    <a:lnTo>
                      <a:pt x="206" y="147"/>
                    </a:lnTo>
                    <a:lnTo>
                      <a:pt x="208" y="140"/>
                    </a:lnTo>
                    <a:lnTo>
                      <a:pt x="208" y="19"/>
                    </a:lnTo>
                    <a:lnTo>
                      <a:pt x="206" y="12"/>
                    </a:lnTo>
                    <a:lnTo>
                      <a:pt x="202" y="6"/>
                    </a:lnTo>
                    <a:lnTo>
                      <a:pt x="196" y="2"/>
                    </a:lnTo>
                    <a:lnTo>
                      <a:pt x="189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CFD9DF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8282" name="Rectangle 150"/>
              <p:cNvSpPr>
                <a:spLocks noChangeArrowheads="1"/>
              </p:cNvSpPr>
              <p:nvPr/>
            </p:nvSpPr>
            <p:spPr bwMode="auto">
              <a:xfrm>
                <a:off x="609" y="1867"/>
                <a:ext cx="9" cy="3"/>
              </a:xfrm>
              <a:prstGeom prst="rect">
                <a:avLst/>
              </a:prstGeom>
              <a:solidFill>
                <a:srgbClr val="00800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</p:grpSp>
      </p:grpSp>
      <p:sp>
        <p:nvSpPr>
          <p:cNvPr id="8202" name="Text Box 151"/>
          <p:cNvSpPr txBox="1">
            <a:spLocks noChangeArrowheads="1"/>
          </p:cNvSpPr>
          <p:nvPr/>
        </p:nvSpPr>
        <p:spPr bwMode="auto">
          <a:xfrm>
            <a:off x="509588" y="1371996"/>
            <a:ext cx="1730375" cy="523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1400" b="1" i="1" dirty="0">
                <a:solidFill>
                  <a:srgbClr val="003399"/>
                </a:solidFill>
                <a:latin typeface="+mj-lt"/>
              </a:rPr>
              <a:t>QAD .NET UI Client</a:t>
            </a:r>
          </a:p>
        </p:txBody>
      </p:sp>
      <p:sp>
        <p:nvSpPr>
          <p:cNvPr id="8203" name="Rectangle 152"/>
          <p:cNvSpPr>
            <a:spLocks noChangeArrowheads="1"/>
          </p:cNvSpPr>
          <p:nvPr/>
        </p:nvSpPr>
        <p:spPr bwMode="auto">
          <a:xfrm>
            <a:off x="4197350" y="1827608"/>
            <a:ext cx="989013" cy="487363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1100" b="1" dirty="0">
                <a:latin typeface="+mj-lt"/>
              </a:rPr>
              <a:t>Executables </a:t>
            </a:r>
            <a:br>
              <a:rPr lang="en-US" sz="1100" b="1" dirty="0">
                <a:latin typeface="+mj-lt"/>
              </a:rPr>
            </a:br>
            <a:r>
              <a:rPr lang="en-US" sz="1100" b="1" dirty="0">
                <a:latin typeface="+mj-lt"/>
              </a:rPr>
              <a:t>Directory</a:t>
            </a:r>
          </a:p>
        </p:txBody>
      </p:sp>
      <p:sp>
        <p:nvSpPr>
          <p:cNvPr id="8204" name="Line 153"/>
          <p:cNvSpPr>
            <a:spLocks noChangeShapeType="1"/>
          </p:cNvSpPr>
          <p:nvPr/>
        </p:nvSpPr>
        <p:spPr bwMode="auto">
          <a:xfrm flipV="1">
            <a:off x="5419725" y="1957783"/>
            <a:ext cx="484188" cy="5873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med" len="med"/>
            <a:tailEnd type="none" w="sm" len="sm"/>
          </a:ln>
        </p:spPr>
        <p:txBody>
          <a:bodyPr wrap="none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8205" name="Rectangle 154"/>
          <p:cNvSpPr>
            <a:spLocks noChangeArrowheads="1"/>
          </p:cNvSpPr>
          <p:nvPr/>
        </p:nvSpPr>
        <p:spPr bwMode="auto">
          <a:xfrm>
            <a:off x="4151313" y="2495946"/>
            <a:ext cx="1260475" cy="441325"/>
          </a:xfrm>
          <a:prstGeom prst="rect">
            <a:avLst/>
          </a:prstGeom>
          <a:solidFill>
            <a:srgbClr val="CFD9DF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1100" b="1" dirty="0">
                <a:latin typeface="+mj-lt"/>
              </a:rPr>
              <a:t>WebSpeed</a:t>
            </a:r>
            <a:br>
              <a:rPr lang="en-US" sz="1100" b="1" dirty="0">
                <a:latin typeface="+mj-lt"/>
              </a:rPr>
            </a:br>
            <a:r>
              <a:rPr lang="en-US" sz="1100" b="1" dirty="0">
                <a:latin typeface="+mj-lt"/>
              </a:rPr>
              <a:t>Messenger</a:t>
            </a:r>
          </a:p>
        </p:txBody>
      </p:sp>
      <p:sp>
        <p:nvSpPr>
          <p:cNvPr id="8206" name="Line 155"/>
          <p:cNvSpPr>
            <a:spLocks noChangeShapeType="1"/>
          </p:cNvSpPr>
          <p:nvPr/>
        </p:nvSpPr>
        <p:spPr bwMode="auto">
          <a:xfrm>
            <a:off x="1270000" y="2853133"/>
            <a:ext cx="1828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 dirty="0">
              <a:latin typeface="+mj-lt"/>
            </a:endParaRPr>
          </a:p>
        </p:txBody>
      </p:sp>
      <p:sp>
        <p:nvSpPr>
          <p:cNvPr id="8207" name="Line 156"/>
          <p:cNvSpPr>
            <a:spLocks noChangeShapeType="1"/>
          </p:cNvSpPr>
          <p:nvPr/>
        </p:nvSpPr>
        <p:spPr bwMode="auto">
          <a:xfrm>
            <a:off x="6664325" y="1983183"/>
            <a:ext cx="3619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>
              <a:latin typeface="+mj-lt"/>
            </a:endParaRPr>
          </a:p>
        </p:txBody>
      </p:sp>
      <p:sp>
        <p:nvSpPr>
          <p:cNvPr id="8208" name="Text Box 157"/>
          <p:cNvSpPr txBox="1">
            <a:spLocks noChangeArrowheads="1"/>
          </p:cNvSpPr>
          <p:nvPr/>
        </p:nvSpPr>
        <p:spPr bwMode="auto">
          <a:xfrm>
            <a:off x="1651000" y="2905521"/>
            <a:ext cx="762000" cy="2714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300" i="1" dirty="0">
                <a:latin typeface="+mj-lt"/>
              </a:rPr>
              <a:t>8080</a:t>
            </a:r>
          </a:p>
        </p:txBody>
      </p:sp>
      <p:sp>
        <p:nvSpPr>
          <p:cNvPr id="8209" name="Line 158"/>
          <p:cNvSpPr>
            <a:spLocks noChangeShapeType="1"/>
          </p:cNvSpPr>
          <p:nvPr/>
        </p:nvSpPr>
        <p:spPr bwMode="auto">
          <a:xfrm>
            <a:off x="6878638" y="2851546"/>
            <a:ext cx="0" cy="10223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>
              <a:latin typeface="+mj-lt"/>
            </a:endParaRPr>
          </a:p>
        </p:txBody>
      </p:sp>
      <p:sp>
        <p:nvSpPr>
          <p:cNvPr id="8210" name="Rectangle 159"/>
          <p:cNvSpPr>
            <a:spLocks noChangeArrowheads="1"/>
          </p:cNvSpPr>
          <p:nvPr/>
        </p:nvSpPr>
        <p:spPr bwMode="auto">
          <a:xfrm>
            <a:off x="812800" y="5429646"/>
            <a:ext cx="12303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l" eaLnBrk="0" hangingPunct="0"/>
            <a:r>
              <a:rPr lang="en-US" sz="1200" b="1" dirty="0">
                <a:solidFill>
                  <a:srgbClr val="000000"/>
                </a:solidFill>
                <a:latin typeface="+mj-lt"/>
              </a:rPr>
              <a:t>Internet Explorer</a:t>
            </a:r>
          </a:p>
          <a:p>
            <a:pPr algn="l" eaLnBrk="0" hangingPunct="0"/>
            <a:endParaRPr lang="en-US" sz="1200" b="1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8211" name="Line 160"/>
          <p:cNvSpPr>
            <a:spLocks noChangeShapeType="1"/>
          </p:cNvSpPr>
          <p:nvPr/>
        </p:nvSpPr>
        <p:spPr bwMode="auto">
          <a:xfrm>
            <a:off x="5456238" y="2748358"/>
            <a:ext cx="1130300" cy="158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 dirty="0">
              <a:latin typeface="+mj-lt"/>
            </a:endParaRPr>
          </a:p>
        </p:txBody>
      </p:sp>
      <p:grpSp>
        <p:nvGrpSpPr>
          <p:cNvPr id="8212" name="Group 161"/>
          <p:cNvGrpSpPr>
            <a:grpSpLocks/>
          </p:cNvGrpSpPr>
          <p:nvPr/>
        </p:nvGrpSpPr>
        <p:grpSpPr bwMode="auto">
          <a:xfrm>
            <a:off x="6565900" y="2172096"/>
            <a:ext cx="1350963" cy="823912"/>
            <a:chOff x="4248" y="1347"/>
            <a:chExt cx="851" cy="519"/>
          </a:xfrm>
        </p:grpSpPr>
        <p:sp>
          <p:nvSpPr>
            <p:cNvPr id="8230" name="Line 162"/>
            <p:cNvSpPr>
              <a:spLocks noChangeShapeType="1"/>
            </p:cNvSpPr>
            <p:nvPr/>
          </p:nvSpPr>
          <p:spPr bwMode="auto">
            <a:xfrm flipH="1">
              <a:off x="4947" y="1347"/>
              <a:ext cx="152" cy="15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grpSp>
          <p:nvGrpSpPr>
            <p:cNvPr id="8231" name="Group 163"/>
            <p:cNvGrpSpPr>
              <a:grpSpLocks/>
            </p:cNvGrpSpPr>
            <p:nvPr/>
          </p:nvGrpSpPr>
          <p:grpSpPr bwMode="auto">
            <a:xfrm>
              <a:off x="4248" y="1485"/>
              <a:ext cx="727" cy="381"/>
              <a:chOff x="1986" y="1878"/>
              <a:chExt cx="648" cy="312"/>
            </a:xfrm>
          </p:grpSpPr>
          <p:sp>
            <p:nvSpPr>
              <p:cNvPr id="8232" name="Rectangle 164"/>
              <p:cNvSpPr>
                <a:spLocks noChangeArrowheads="1"/>
              </p:cNvSpPr>
              <p:nvPr/>
            </p:nvSpPr>
            <p:spPr bwMode="auto">
              <a:xfrm>
                <a:off x="2070" y="1878"/>
                <a:ext cx="564" cy="240"/>
              </a:xfrm>
              <a:prstGeom prst="rect">
                <a:avLst/>
              </a:prstGeom>
              <a:solidFill>
                <a:srgbClr val="EDD1C5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r>
                  <a:rPr lang="en-US" sz="1100" dirty="0">
                    <a:latin typeface="+mj-lt"/>
                  </a:rPr>
                  <a:t>Server</a:t>
                </a:r>
                <a:br>
                  <a:rPr lang="en-US" sz="1100" dirty="0">
                    <a:latin typeface="+mj-lt"/>
                  </a:rPr>
                </a:br>
                <a:r>
                  <a:rPr lang="en-US" sz="1100" dirty="0">
                    <a:latin typeface="+mj-lt"/>
                  </a:rPr>
                  <a:t>Process</a:t>
                </a:r>
                <a:endParaRPr lang="en-US" sz="2400" dirty="0">
                  <a:latin typeface="+mj-lt"/>
                </a:endParaRPr>
              </a:p>
            </p:txBody>
          </p:sp>
          <p:sp>
            <p:nvSpPr>
              <p:cNvPr id="8233" name="Rectangle 165"/>
              <p:cNvSpPr>
                <a:spLocks noChangeArrowheads="1"/>
              </p:cNvSpPr>
              <p:nvPr/>
            </p:nvSpPr>
            <p:spPr bwMode="auto">
              <a:xfrm>
                <a:off x="2028" y="1914"/>
                <a:ext cx="564" cy="240"/>
              </a:xfrm>
              <a:prstGeom prst="rect">
                <a:avLst/>
              </a:prstGeom>
              <a:solidFill>
                <a:srgbClr val="EDD1C5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r>
                  <a:rPr lang="en-US" sz="1100" dirty="0">
                    <a:latin typeface="+mj-lt"/>
                  </a:rPr>
                  <a:t>Server</a:t>
                </a:r>
                <a:br>
                  <a:rPr lang="en-US" sz="1100" dirty="0">
                    <a:latin typeface="+mj-lt"/>
                  </a:rPr>
                </a:br>
                <a:r>
                  <a:rPr lang="en-US" sz="1100" dirty="0">
                    <a:latin typeface="+mj-lt"/>
                  </a:rPr>
                  <a:t>Process</a:t>
                </a:r>
                <a:endParaRPr lang="en-US" sz="2400" dirty="0">
                  <a:latin typeface="+mj-lt"/>
                </a:endParaRPr>
              </a:p>
            </p:txBody>
          </p:sp>
          <p:sp>
            <p:nvSpPr>
              <p:cNvPr id="8234" name="Rectangle 166"/>
              <p:cNvSpPr>
                <a:spLocks noChangeArrowheads="1"/>
              </p:cNvSpPr>
              <p:nvPr/>
            </p:nvSpPr>
            <p:spPr bwMode="auto">
              <a:xfrm>
                <a:off x="1986" y="1950"/>
                <a:ext cx="564" cy="240"/>
              </a:xfrm>
              <a:prstGeom prst="rect">
                <a:avLst/>
              </a:prstGeom>
              <a:solidFill>
                <a:srgbClr val="EDD1C5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r>
                  <a:rPr lang="en-US" sz="1100" b="1" dirty="0">
                    <a:latin typeface="+mj-lt"/>
                  </a:rPr>
                  <a:t>Agent</a:t>
                </a:r>
                <a:br>
                  <a:rPr lang="en-US" sz="1100" b="1" dirty="0">
                    <a:latin typeface="+mj-lt"/>
                  </a:rPr>
                </a:br>
                <a:r>
                  <a:rPr lang="en-US" sz="1100" b="1" dirty="0">
                    <a:latin typeface="+mj-lt"/>
                  </a:rPr>
                  <a:t>Process</a:t>
                </a:r>
                <a:endParaRPr lang="en-US" sz="2400" b="1" dirty="0">
                  <a:latin typeface="+mj-lt"/>
                </a:endParaRPr>
              </a:p>
            </p:txBody>
          </p:sp>
        </p:grpSp>
      </p:grpSp>
      <p:sp>
        <p:nvSpPr>
          <p:cNvPr id="8213" name="Line 167"/>
          <p:cNvSpPr>
            <a:spLocks noChangeShapeType="1"/>
          </p:cNvSpPr>
          <p:nvPr/>
        </p:nvSpPr>
        <p:spPr bwMode="auto">
          <a:xfrm>
            <a:off x="6881813" y="4188221"/>
            <a:ext cx="0" cy="40163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8214" name="Line 168"/>
          <p:cNvSpPr>
            <a:spLocks noChangeShapeType="1"/>
          </p:cNvSpPr>
          <p:nvPr/>
        </p:nvSpPr>
        <p:spPr bwMode="auto">
          <a:xfrm>
            <a:off x="6899275" y="4864496"/>
            <a:ext cx="0" cy="2682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8215" name="Rectangle 169"/>
          <p:cNvSpPr>
            <a:spLocks noChangeArrowheads="1"/>
          </p:cNvSpPr>
          <p:nvPr/>
        </p:nvSpPr>
        <p:spPr bwMode="auto">
          <a:xfrm>
            <a:off x="5759450" y="4543821"/>
            <a:ext cx="2300288" cy="304800"/>
          </a:xfrm>
          <a:prstGeom prst="rect">
            <a:avLst/>
          </a:prstGeom>
          <a:solidFill>
            <a:srgbClr val="E3DFDD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1200" b="1" dirty="0">
                <a:latin typeface="+mj-lt"/>
              </a:rPr>
              <a:t>Progress RDBMS</a:t>
            </a:r>
            <a:r>
              <a:rPr lang="en-US" sz="1100" dirty="0">
                <a:latin typeface="+mj-lt"/>
              </a:rPr>
              <a:t> </a:t>
            </a:r>
          </a:p>
        </p:txBody>
      </p:sp>
      <p:sp>
        <p:nvSpPr>
          <p:cNvPr id="8216" name="Rectangle 170"/>
          <p:cNvSpPr>
            <a:spLocks noChangeArrowheads="1"/>
          </p:cNvSpPr>
          <p:nvPr/>
        </p:nvSpPr>
        <p:spPr bwMode="auto">
          <a:xfrm>
            <a:off x="5502275" y="3923108"/>
            <a:ext cx="2720975" cy="452438"/>
          </a:xfrm>
          <a:prstGeom prst="rect">
            <a:avLst/>
          </a:prstGeom>
          <a:solidFill>
            <a:srgbClr val="CFD9DF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1200" b="1" dirty="0" smtClean="0">
                <a:latin typeface="+mj-lt"/>
              </a:rPr>
              <a:t>Application </a:t>
            </a:r>
            <a:r>
              <a:rPr lang="en-US" sz="1200" b="1" dirty="0">
                <a:latin typeface="+mj-lt"/>
              </a:rPr>
              <a:t>Code</a:t>
            </a:r>
          </a:p>
        </p:txBody>
      </p:sp>
      <p:sp>
        <p:nvSpPr>
          <p:cNvPr id="8217" name="Rectangle 171"/>
          <p:cNvSpPr>
            <a:spLocks noChangeArrowheads="1"/>
          </p:cNvSpPr>
          <p:nvPr/>
        </p:nvSpPr>
        <p:spPr bwMode="auto">
          <a:xfrm>
            <a:off x="5792788" y="1805383"/>
            <a:ext cx="949325" cy="403225"/>
          </a:xfrm>
          <a:prstGeom prst="rect">
            <a:avLst/>
          </a:prstGeom>
          <a:solidFill>
            <a:srgbClr val="E5E1DA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1100" b="1" dirty="0">
                <a:latin typeface="+mj-lt"/>
              </a:rPr>
              <a:t>NameServer</a:t>
            </a:r>
          </a:p>
        </p:txBody>
      </p:sp>
      <p:sp>
        <p:nvSpPr>
          <p:cNvPr id="8218" name="Rectangle 172"/>
          <p:cNvSpPr>
            <a:spLocks noChangeArrowheads="1"/>
          </p:cNvSpPr>
          <p:nvPr/>
        </p:nvSpPr>
        <p:spPr bwMode="auto">
          <a:xfrm>
            <a:off x="3554413" y="2913458"/>
            <a:ext cx="477837" cy="27443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/>
            <a:r>
              <a:rPr lang="en-US" sz="1200" b="1" dirty="0">
                <a:latin typeface="+mj-lt"/>
              </a:rPr>
              <a:t>CGI</a:t>
            </a:r>
            <a:endParaRPr lang="en-US" sz="1200" b="1" i="1" dirty="0">
              <a:latin typeface="+mj-lt"/>
            </a:endParaRPr>
          </a:p>
        </p:txBody>
      </p:sp>
      <p:sp>
        <p:nvSpPr>
          <p:cNvPr id="8219" name="Freeform 173"/>
          <p:cNvSpPr>
            <a:spLocks/>
          </p:cNvSpPr>
          <p:nvPr/>
        </p:nvSpPr>
        <p:spPr bwMode="auto">
          <a:xfrm rot="10778120">
            <a:off x="3492500" y="2742008"/>
            <a:ext cx="658813" cy="119063"/>
          </a:xfrm>
          <a:custGeom>
            <a:avLst/>
            <a:gdLst>
              <a:gd name="T0" fmla="*/ 0 w 1082"/>
              <a:gd name="T1" fmla="*/ 2147483647 h 158"/>
              <a:gd name="T2" fmla="*/ 2147483647 w 1082"/>
              <a:gd name="T3" fmla="*/ 2147483647 h 158"/>
              <a:gd name="T4" fmla="*/ 2147483647 w 1082"/>
              <a:gd name="T5" fmla="*/ 0 h 158"/>
              <a:gd name="T6" fmla="*/ 2147483647 w 1082"/>
              <a:gd name="T7" fmla="*/ 2147483647 h 158"/>
              <a:gd name="T8" fmla="*/ 2147483647 w 1082"/>
              <a:gd name="T9" fmla="*/ 2147483647 h 158"/>
              <a:gd name="T10" fmla="*/ 2147483647 w 1082"/>
              <a:gd name="T11" fmla="*/ 2147483647 h 15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082"/>
              <a:gd name="T19" fmla="*/ 0 h 158"/>
              <a:gd name="T20" fmla="*/ 1082 w 1082"/>
              <a:gd name="T21" fmla="*/ 158 h 15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82" h="158">
                <a:moveTo>
                  <a:pt x="0" y="94"/>
                </a:moveTo>
                <a:lnTo>
                  <a:pt x="400" y="94"/>
                </a:lnTo>
                <a:lnTo>
                  <a:pt x="454" y="0"/>
                </a:lnTo>
                <a:lnTo>
                  <a:pt x="545" y="158"/>
                </a:lnTo>
                <a:lnTo>
                  <a:pt x="618" y="85"/>
                </a:lnTo>
                <a:lnTo>
                  <a:pt x="1082" y="85"/>
                </a:lnTo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IE" dirty="0">
              <a:latin typeface="+mj-lt"/>
            </a:endParaRPr>
          </a:p>
        </p:txBody>
      </p:sp>
      <p:sp>
        <p:nvSpPr>
          <p:cNvPr id="8220" name="AutoShape 174"/>
          <p:cNvSpPr>
            <a:spLocks noChangeArrowheads="1"/>
          </p:cNvSpPr>
          <p:nvPr/>
        </p:nvSpPr>
        <p:spPr bwMode="auto">
          <a:xfrm>
            <a:off x="2541588" y="2615008"/>
            <a:ext cx="1052512" cy="476250"/>
          </a:xfrm>
          <a:prstGeom prst="roundRect">
            <a:avLst>
              <a:gd name="adj" fmla="val 16667"/>
            </a:avLst>
          </a:prstGeom>
          <a:solidFill>
            <a:srgbClr val="DFAE97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1100" b="1" dirty="0">
                <a:latin typeface="+mj-lt"/>
              </a:rPr>
              <a:t>Tomcat </a:t>
            </a:r>
            <a:br>
              <a:rPr lang="en-US" sz="1100" b="1" dirty="0">
                <a:latin typeface="+mj-lt"/>
              </a:rPr>
            </a:br>
            <a:r>
              <a:rPr lang="en-US" sz="1100" b="1" dirty="0">
                <a:latin typeface="+mj-lt"/>
              </a:rPr>
              <a:t>Server</a:t>
            </a:r>
            <a:endParaRPr lang="en-US" sz="1200" b="1" dirty="0">
              <a:latin typeface="+mj-lt"/>
            </a:endParaRPr>
          </a:p>
        </p:txBody>
      </p:sp>
      <p:sp>
        <p:nvSpPr>
          <p:cNvPr id="8221" name="AutoShape 175"/>
          <p:cNvSpPr>
            <a:spLocks noChangeArrowheads="1"/>
          </p:cNvSpPr>
          <p:nvPr/>
        </p:nvSpPr>
        <p:spPr bwMode="auto">
          <a:xfrm>
            <a:off x="1436688" y="2924571"/>
            <a:ext cx="415925" cy="361950"/>
          </a:xfrm>
          <a:prstGeom prst="star16">
            <a:avLst>
              <a:gd name="adj" fmla="val 37500"/>
            </a:avLst>
          </a:prstGeom>
          <a:solidFill>
            <a:srgbClr val="E3DFDD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2000" b="1" dirty="0">
                <a:latin typeface="+mj-lt"/>
              </a:rPr>
              <a:t>1</a:t>
            </a:r>
          </a:p>
        </p:txBody>
      </p:sp>
      <p:sp>
        <p:nvSpPr>
          <p:cNvPr id="8222" name="AutoShape 176"/>
          <p:cNvSpPr>
            <a:spLocks noChangeArrowheads="1"/>
          </p:cNvSpPr>
          <p:nvPr/>
        </p:nvSpPr>
        <p:spPr bwMode="auto">
          <a:xfrm>
            <a:off x="7064375" y="3451621"/>
            <a:ext cx="415925" cy="361950"/>
          </a:xfrm>
          <a:prstGeom prst="star16">
            <a:avLst>
              <a:gd name="adj" fmla="val 37500"/>
            </a:avLst>
          </a:prstGeom>
          <a:solidFill>
            <a:srgbClr val="E3DFDD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2000" b="1" dirty="0">
                <a:latin typeface="+mj-lt"/>
              </a:rPr>
              <a:t>5</a:t>
            </a:r>
          </a:p>
        </p:txBody>
      </p:sp>
      <p:sp>
        <p:nvSpPr>
          <p:cNvPr id="8223" name="AutoShape 177"/>
          <p:cNvSpPr>
            <a:spLocks noChangeArrowheads="1"/>
          </p:cNvSpPr>
          <p:nvPr/>
        </p:nvSpPr>
        <p:spPr bwMode="auto">
          <a:xfrm>
            <a:off x="5170488" y="1870471"/>
            <a:ext cx="415925" cy="361950"/>
          </a:xfrm>
          <a:prstGeom prst="star16">
            <a:avLst>
              <a:gd name="adj" fmla="val 37500"/>
            </a:avLst>
          </a:prstGeom>
          <a:solidFill>
            <a:srgbClr val="E3DFDD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2000" b="1" dirty="0">
                <a:latin typeface="+mj-lt"/>
              </a:rPr>
              <a:t>3</a:t>
            </a:r>
          </a:p>
        </p:txBody>
      </p:sp>
      <p:sp>
        <p:nvSpPr>
          <p:cNvPr id="8224" name="AutoShape 178"/>
          <p:cNvSpPr>
            <a:spLocks noChangeArrowheads="1"/>
          </p:cNvSpPr>
          <p:nvPr/>
        </p:nvSpPr>
        <p:spPr bwMode="auto">
          <a:xfrm>
            <a:off x="3533775" y="2265758"/>
            <a:ext cx="415925" cy="361950"/>
          </a:xfrm>
          <a:prstGeom prst="star16">
            <a:avLst>
              <a:gd name="adj" fmla="val 37500"/>
            </a:avLst>
          </a:prstGeom>
          <a:solidFill>
            <a:srgbClr val="E3DFDD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2000" b="1" dirty="0">
                <a:latin typeface="+mj-lt"/>
              </a:rPr>
              <a:t>2</a:t>
            </a:r>
          </a:p>
        </p:txBody>
      </p:sp>
      <p:sp>
        <p:nvSpPr>
          <p:cNvPr id="8225" name="AutoShape 179"/>
          <p:cNvSpPr>
            <a:spLocks noChangeArrowheads="1"/>
          </p:cNvSpPr>
          <p:nvPr/>
        </p:nvSpPr>
        <p:spPr bwMode="auto">
          <a:xfrm>
            <a:off x="5668963" y="2797571"/>
            <a:ext cx="415925" cy="361950"/>
          </a:xfrm>
          <a:prstGeom prst="star16">
            <a:avLst>
              <a:gd name="adj" fmla="val 37500"/>
            </a:avLst>
          </a:prstGeom>
          <a:solidFill>
            <a:srgbClr val="E3DFDD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2000" b="1" dirty="0">
                <a:latin typeface="+mj-lt"/>
              </a:rPr>
              <a:t>4</a:t>
            </a:r>
          </a:p>
        </p:txBody>
      </p:sp>
      <p:grpSp>
        <p:nvGrpSpPr>
          <p:cNvPr id="8226" name="Group 180"/>
          <p:cNvGrpSpPr>
            <a:grpSpLocks/>
          </p:cNvGrpSpPr>
          <p:nvPr/>
        </p:nvGrpSpPr>
        <p:grpSpPr bwMode="auto">
          <a:xfrm>
            <a:off x="6448425" y="4999433"/>
            <a:ext cx="990600" cy="673100"/>
            <a:chOff x="4310" y="3289"/>
            <a:chExt cx="624" cy="424"/>
          </a:xfrm>
        </p:grpSpPr>
        <p:sp>
          <p:nvSpPr>
            <p:cNvPr id="8228" name="AutoShape 181"/>
            <p:cNvSpPr>
              <a:spLocks noChangeArrowheads="1"/>
            </p:cNvSpPr>
            <p:nvPr/>
          </p:nvSpPr>
          <p:spPr bwMode="auto">
            <a:xfrm>
              <a:off x="4310" y="3289"/>
              <a:ext cx="608" cy="424"/>
            </a:xfrm>
            <a:prstGeom prst="flowChartMagneticDisk">
              <a:avLst/>
            </a:prstGeom>
            <a:gradFill rotWithShape="0">
              <a:gsLst>
                <a:gs pos="0">
                  <a:srgbClr val="5E6D76"/>
                </a:gs>
                <a:gs pos="50000">
                  <a:srgbClr val="CCECFF"/>
                </a:gs>
                <a:gs pos="100000">
                  <a:srgbClr val="5E6D76"/>
                </a:gs>
              </a:gsLst>
              <a:lin ang="0" scaled="1"/>
            </a:gra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IE" dirty="0">
                <a:latin typeface="+mj-lt"/>
              </a:endParaRPr>
            </a:p>
          </p:txBody>
        </p:sp>
        <p:sp>
          <p:nvSpPr>
            <p:cNvPr id="8229" name="Text Box 182"/>
            <p:cNvSpPr txBox="1">
              <a:spLocks noChangeArrowheads="1"/>
            </p:cNvSpPr>
            <p:nvPr/>
          </p:nvSpPr>
          <p:spPr bwMode="auto">
            <a:xfrm>
              <a:off x="4310" y="3417"/>
              <a:ext cx="624" cy="163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</p:spPr>
          <p:txBody>
            <a:bodyPr anchorCtr="1">
              <a:spAutoFit/>
            </a:bodyPr>
            <a:lstStyle/>
            <a:p>
              <a:pPr eaLnBrk="0" hangingPunct="0">
                <a:lnSpc>
                  <a:spcPct val="90000"/>
                </a:lnSpc>
                <a:spcBef>
                  <a:spcPct val="50000"/>
                </a:spcBef>
                <a:buClr>
                  <a:schemeClr val="tx2"/>
                </a:buClr>
                <a:buSzPct val="80000"/>
              </a:pPr>
              <a:r>
                <a:rPr lang="en-US" sz="1200" b="1" dirty="0" smtClean="0">
                  <a:latin typeface="+mj-lt"/>
                </a:rPr>
                <a:t> </a:t>
              </a:r>
              <a:r>
                <a:rPr lang="en-US" sz="1200" b="1" dirty="0">
                  <a:latin typeface="+mj-lt"/>
                </a:rPr>
                <a:t>Database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Content Placeholder 8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Connection 1</a:t>
            </a:r>
          </a:p>
          <a:p>
            <a:pPr lvl="1"/>
            <a:r>
              <a:rPr lang="en-US" dirty="0" smtClean="0"/>
              <a:t>Network Connection between the browser and the Tomcat server.  Default server port is 8080</a:t>
            </a:r>
          </a:p>
          <a:p>
            <a:pPr lvl="1"/>
            <a:r>
              <a:rPr lang="en-US" dirty="0" smtClean="0"/>
              <a:t>Tomcat server and WebSpeed messenger must be on the same machine</a:t>
            </a:r>
          </a:p>
          <a:p>
            <a:pPr lvl="1"/>
            <a:r>
              <a:rPr lang="en-US" dirty="0" smtClean="0"/>
              <a:t>Tomcat server communicates with the WebSpeed messenger</a:t>
            </a:r>
          </a:p>
          <a:p>
            <a:endParaRPr lang="en-US" dirty="0"/>
          </a:p>
        </p:txBody>
      </p:sp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WebSpeed Architecture</a:t>
            </a:r>
          </a:p>
        </p:txBody>
      </p:sp>
      <p:sp>
        <p:nvSpPr>
          <p:cNvPr id="9234" name="Footer Placeholder 85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dirty="0" smtClean="0"/>
              <a:t>ADM_COMP_090</a:t>
            </a:r>
          </a:p>
        </p:txBody>
      </p:sp>
      <p:sp>
        <p:nvSpPr>
          <p:cNvPr id="9220" name="Rectangle 92"/>
          <p:cNvSpPr>
            <a:spLocks noChangeArrowheads="1"/>
          </p:cNvSpPr>
          <p:nvPr/>
        </p:nvSpPr>
        <p:spPr bwMode="auto">
          <a:xfrm>
            <a:off x="5914933" y="5872462"/>
            <a:ext cx="1287532" cy="246221"/>
          </a:xfrm>
          <a:prstGeom prst="rect">
            <a:avLst/>
          </a:prstGeom>
          <a:solidFill>
            <a:srgbClr val="CFD9DF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1000" b="1" dirty="0" smtClean="0">
                <a:latin typeface="+mj-lt"/>
              </a:rPr>
              <a:t>Application </a:t>
            </a:r>
            <a:r>
              <a:rPr lang="en-US" sz="1000" b="1" dirty="0">
                <a:latin typeface="+mj-lt"/>
              </a:rPr>
              <a:t>Code</a:t>
            </a:r>
          </a:p>
        </p:txBody>
      </p:sp>
      <p:grpSp>
        <p:nvGrpSpPr>
          <p:cNvPr id="9221" name="Group 93"/>
          <p:cNvGrpSpPr>
            <a:grpSpLocks/>
          </p:cNvGrpSpPr>
          <p:nvPr/>
        </p:nvGrpSpPr>
        <p:grpSpPr bwMode="auto">
          <a:xfrm>
            <a:off x="747713" y="3815307"/>
            <a:ext cx="7386637" cy="2087563"/>
            <a:chOff x="576" y="2465"/>
            <a:chExt cx="4653" cy="1315"/>
          </a:xfrm>
        </p:grpSpPr>
        <p:sp>
          <p:nvSpPr>
            <p:cNvPr id="9239" name="Rectangle 94"/>
            <p:cNvSpPr>
              <a:spLocks noChangeArrowheads="1"/>
            </p:cNvSpPr>
            <p:nvPr/>
          </p:nvSpPr>
          <p:spPr bwMode="auto">
            <a:xfrm>
              <a:off x="1708" y="2465"/>
              <a:ext cx="3521" cy="1161"/>
            </a:xfrm>
            <a:prstGeom prst="rect">
              <a:avLst/>
            </a:prstGeom>
            <a:solidFill>
              <a:srgbClr val="99CCFF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IE" dirty="0">
                <a:latin typeface="+mj-lt"/>
              </a:endParaRPr>
            </a:p>
          </p:txBody>
        </p:sp>
        <p:sp>
          <p:nvSpPr>
            <p:cNvPr id="9240" name="Rectangle 95"/>
            <p:cNvSpPr>
              <a:spLocks noChangeArrowheads="1"/>
            </p:cNvSpPr>
            <p:nvPr/>
          </p:nvSpPr>
          <p:spPr bwMode="auto">
            <a:xfrm>
              <a:off x="3649" y="2543"/>
              <a:ext cx="1470" cy="985"/>
            </a:xfrm>
            <a:prstGeom prst="rect">
              <a:avLst/>
            </a:prstGeom>
            <a:solidFill>
              <a:srgbClr val="E7E6E8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en-US" sz="1100" dirty="0">
                <a:latin typeface="+mj-lt"/>
              </a:endParaRPr>
            </a:p>
          </p:txBody>
        </p:sp>
        <p:sp>
          <p:nvSpPr>
            <p:cNvPr id="9241" name="Text Box 96"/>
            <p:cNvSpPr txBox="1">
              <a:spLocks noChangeArrowheads="1"/>
            </p:cNvSpPr>
            <p:nvPr/>
          </p:nvSpPr>
          <p:spPr bwMode="auto">
            <a:xfrm>
              <a:off x="3555" y="2519"/>
              <a:ext cx="1625" cy="16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sz="1100" b="1" dirty="0">
                  <a:latin typeface="+mj-lt"/>
                </a:rPr>
                <a:t>WebSpeed Server Instance</a:t>
              </a:r>
            </a:p>
          </p:txBody>
        </p:sp>
        <p:sp>
          <p:nvSpPr>
            <p:cNvPr id="9242" name="Rectangle 97"/>
            <p:cNvSpPr>
              <a:spLocks noChangeArrowheads="1"/>
            </p:cNvSpPr>
            <p:nvPr/>
          </p:nvSpPr>
          <p:spPr bwMode="auto">
            <a:xfrm>
              <a:off x="4447" y="2687"/>
              <a:ext cx="546" cy="252"/>
            </a:xfrm>
            <a:prstGeom prst="rect">
              <a:avLst/>
            </a:prstGeom>
            <a:solidFill>
              <a:srgbClr val="D8DAC9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en-US" sz="1000" b="1" dirty="0">
                  <a:latin typeface="+mj-lt"/>
                </a:rPr>
                <a:t>WebSpeed</a:t>
              </a:r>
              <a:br>
                <a:rPr lang="en-US" sz="1000" b="1" dirty="0">
                  <a:latin typeface="+mj-lt"/>
                </a:rPr>
              </a:br>
              <a:r>
                <a:rPr lang="en-US" sz="1000" b="1" dirty="0">
                  <a:latin typeface="+mj-lt"/>
                </a:rPr>
                <a:t>Broker</a:t>
              </a:r>
            </a:p>
          </p:txBody>
        </p:sp>
        <p:sp>
          <p:nvSpPr>
            <p:cNvPr id="9243" name="Rectangle 98"/>
            <p:cNvSpPr>
              <a:spLocks noChangeArrowheads="1"/>
            </p:cNvSpPr>
            <p:nvPr/>
          </p:nvSpPr>
          <p:spPr bwMode="auto">
            <a:xfrm>
              <a:off x="576" y="2465"/>
              <a:ext cx="1077" cy="1315"/>
            </a:xfrm>
            <a:prstGeom prst="rect">
              <a:avLst/>
            </a:prstGeom>
            <a:solidFill>
              <a:srgbClr val="FAF6EB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l" eaLnBrk="0" hangingPunct="0"/>
              <a:endParaRPr lang="en-US" sz="2400" dirty="0">
                <a:latin typeface="+mj-lt"/>
              </a:endParaRPr>
            </a:p>
          </p:txBody>
        </p:sp>
        <p:grpSp>
          <p:nvGrpSpPr>
            <p:cNvPr id="9244" name="Group 99"/>
            <p:cNvGrpSpPr>
              <a:grpSpLocks/>
            </p:cNvGrpSpPr>
            <p:nvPr/>
          </p:nvGrpSpPr>
          <p:grpSpPr bwMode="auto">
            <a:xfrm>
              <a:off x="803" y="2762"/>
              <a:ext cx="597" cy="483"/>
              <a:chOff x="224" y="1652"/>
              <a:chExt cx="579" cy="439"/>
            </a:xfrm>
          </p:grpSpPr>
          <p:sp>
            <p:nvSpPr>
              <p:cNvPr id="9255" name="Freeform 100"/>
              <p:cNvSpPr>
                <a:spLocks/>
              </p:cNvSpPr>
              <p:nvPr/>
            </p:nvSpPr>
            <p:spPr bwMode="auto">
              <a:xfrm>
                <a:off x="533" y="1891"/>
                <a:ext cx="225" cy="83"/>
              </a:xfrm>
              <a:custGeom>
                <a:avLst/>
                <a:gdLst>
                  <a:gd name="T0" fmla="*/ 34 w 225"/>
                  <a:gd name="T1" fmla="*/ 0 h 83"/>
                  <a:gd name="T2" fmla="*/ 71 w 225"/>
                  <a:gd name="T3" fmla="*/ 1 h 83"/>
                  <a:gd name="T4" fmla="*/ 108 w 225"/>
                  <a:gd name="T5" fmla="*/ 2 h 83"/>
                  <a:gd name="T6" fmla="*/ 117 w 225"/>
                  <a:gd name="T7" fmla="*/ 3 h 83"/>
                  <a:gd name="T8" fmla="*/ 127 w 225"/>
                  <a:gd name="T9" fmla="*/ 5 h 83"/>
                  <a:gd name="T10" fmla="*/ 148 w 225"/>
                  <a:gd name="T11" fmla="*/ 10 h 83"/>
                  <a:gd name="T12" fmla="*/ 170 w 225"/>
                  <a:gd name="T13" fmla="*/ 16 h 83"/>
                  <a:gd name="T14" fmla="*/ 181 w 225"/>
                  <a:gd name="T15" fmla="*/ 18 h 83"/>
                  <a:gd name="T16" fmla="*/ 190 w 225"/>
                  <a:gd name="T17" fmla="*/ 20 h 83"/>
                  <a:gd name="T18" fmla="*/ 207 w 225"/>
                  <a:gd name="T19" fmla="*/ 27 h 83"/>
                  <a:gd name="T20" fmla="*/ 215 w 225"/>
                  <a:gd name="T21" fmla="*/ 30 h 83"/>
                  <a:gd name="T22" fmla="*/ 222 w 225"/>
                  <a:gd name="T23" fmla="*/ 35 h 83"/>
                  <a:gd name="T24" fmla="*/ 224 w 225"/>
                  <a:gd name="T25" fmla="*/ 41 h 83"/>
                  <a:gd name="T26" fmla="*/ 225 w 225"/>
                  <a:gd name="T27" fmla="*/ 46 h 83"/>
                  <a:gd name="T28" fmla="*/ 225 w 225"/>
                  <a:gd name="T29" fmla="*/ 51 h 83"/>
                  <a:gd name="T30" fmla="*/ 224 w 225"/>
                  <a:gd name="T31" fmla="*/ 56 h 83"/>
                  <a:gd name="T32" fmla="*/ 220 w 225"/>
                  <a:gd name="T33" fmla="*/ 64 h 83"/>
                  <a:gd name="T34" fmla="*/ 213 w 225"/>
                  <a:gd name="T35" fmla="*/ 70 h 83"/>
                  <a:gd name="T36" fmla="*/ 203 w 225"/>
                  <a:gd name="T37" fmla="*/ 75 h 83"/>
                  <a:gd name="T38" fmla="*/ 192 w 225"/>
                  <a:gd name="T39" fmla="*/ 79 h 83"/>
                  <a:gd name="T40" fmla="*/ 180 w 225"/>
                  <a:gd name="T41" fmla="*/ 81 h 83"/>
                  <a:gd name="T42" fmla="*/ 167 w 225"/>
                  <a:gd name="T43" fmla="*/ 83 h 83"/>
                  <a:gd name="T44" fmla="*/ 148 w 225"/>
                  <a:gd name="T45" fmla="*/ 83 h 83"/>
                  <a:gd name="T46" fmla="*/ 130 w 225"/>
                  <a:gd name="T47" fmla="*/ 83 h 83"/>
                  <a:gd name="T48" fmla="*/ 97 w 225"/>
                  <a:gd name="T49" fmla="*/ 83 h 83"/>
                  <a:gd name="T50" fmla="*/ 81 w 225"/>
                  <a:gd name="T51" fmla="*/ 82 h 83"/>
                  <a:gd name="T52" fmla="*/ 65 w 225"/>
                  <a:gd name="T53" fmla="*/ 80 h 83"/>
                  <a:gd name="T54" fmla="*/ 49 w 225"/>
                  <a:gd name="T55" fmla="*/ 78 h 83"/>
                  <a:gd name="T56" fmla="*/ 32 w 225"/>
                  <a:gd name="T57" fmla="*/ 74 h 83"/>
                  <a:gd name="T58" fmla="*/ 24 w 225"/>
                  <a:gd name="T59" fmla="*/ 71 h 83"/>
                  <a:gd name="T60" fmla="*/ 17 w 225"/>
                  <a:gd name="T61" fmla="*/ 65 h 83"/>
                  <a:gd name="T62" fmla="*/ 11 w 225"/>
                  <a:gd name="T63" fmla="*/ 59 h 83"/>
                  <a:gd name="T64" fmla="*/ 7 w 225"/>
                  <a:gd name="T65" fmla="*/ 53 h 83"/>
                  <a:gd name="T66" fmla="*/ 5 w 225"/>
                  <a:gd name="T67" fmla="*/ 48 h 83"/>
                  <a:gd name="T68" fmla="*/ 2 w 225"/>
                  <a:gd name="T69" fmla="*/ 43 h 83"/>
                  <a:gd name="T70" fmla="*/ 1 w 225"/>
                  <a:gd name="T71" fmla="*/ 39 h 83"/>
                  <a:gd name="T72" fmla="*/ 0 w 225"/>
                  <a:gd name="T73" fmla="*/ 38 h 83"/>
                  <a:gd name="T74" fmla="*/ 0 w 225"/>
                  <a:gd name="T75" fmla="*/ 37 h 83"/>
                  <a:gd name="T76" fmla="*/ 3 w 225"/>
                  <a:gd name="T77" fmla="*/ 31 h 83"/>
                  <a:gd name="T78" fmla="*/ 8 w 225"/>
                  <a:gd name="T79" fmla="*/ 25 h 83"/>
                  <a:gd name="T80" fmla="*/ 14 w 225"/>
                  <a:gd name="T81" fmla="*/ 20 h 83"/>
                  <a:gd name="T82" fmla="*/ 21 w 225"/>
                  <a:gd name="T83" fmla="*/ 17 h 83"/>
                  <a:gd name="T84" fmla="*/ 29 w 225"/>
                  <a:gd name="T85" fmla="*/ 9 h 83"/>
                  <a:gd name="T86" fmla="*/ 32 w 225"/>
                  <a:gd name="T87" fmla="*/ 5 h 83"/>
                  <a:gd name="T88" fmla="*/ 34 w 225"/>
                  <a:gd name="T89" fmla="*/ 0 h 83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225"/>
                  <a:gd name="T136" fmla="*/ 0 h 83"/>
                  <a:gd name="T137" fmla="*/ 225 w 225"/>
                  <a:gd name="T138" fmla="*/ 83 h 83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225" h="83">
                    <a:moveTo>
                      <a:pt x="34" y="0"/>
                    </a:moveTo>
                    <a:lnTo>
                      <a:pt x="71" y="1"/>
                    </a:lnTo>
                    <a:lnTo>
                      <a:pt x="108" y="2"/>
                    </a:lnTo>
                    <a:lnTo>
                      <a:pt x="117" y="3"/>
                    </a:lnTo>
                    <a:lnTo>
                      <a:pt x="127" y="5"/>
                    </a:lnTo>
                    <a:lnTo>
                      <a:pt x="148" y="10"/>
                    </a:lnTo>
                    <a:lnTo>
                      <a:pt x="170" y="16"/>
                    </a:lnTo>
                    <a:lnTo>
                      <a:pt x="181" y="18"/>
                    </a:lnTo>
                    <a:lnTo>
                      <a:pt x="190" y="20"/>
                    </a:lnTo>
                    <a:lnTo>
                      <a:pt x="207" y="27"/>
                    </a:lnTo>
                    <a:lnTo>
                      <a:pt x="215" y="30"/>
                    </a:lnTo>
                    <a:lnTo>
                      <a:pt x="222" y="35"/>
                    </a:lnTo>
                    <a:lnTo>
                      <a:pt x="224" y="41"/>
                    </a:lnTo>
                    <a:lnTo>
                      <a:pt x="225" y="46"/>
                    </a:lnTo>
                    <a:lnTo>
                      <a:pt x="225" y="51"/>
                    </a:lnTo>
                    <a:lnTo>
                      <a:pt x="224" y="56"/>
                    </a:lnTo>
                    <a:lnTo>
                      <a:pt x="220" y="64"/>
                    </a:lnTo>
                    <a:lnTo>
                      <a:pt x="213" y="70"/>
                    </a:lnTo>
                    <a:lnTo>
                      <a:pt x="203" y="75"/>
                    </a:lnTo>
                    <a:lnTo>
                      <a:pt x="192" y="79"/>
                    </a:lnTo>
                    <a:lnTo>
                      <a:pt x="180" y="81"/>
                    </a:lnTo>
                    <a:lnTo>
                      <a:pt x="167" y="83"/>
                    </a:lnTo>
                    <a:lnTo>
                      <a:pt x="148" y="83"/>
                    </a:lnTo>
                    <a:lnTo>
                      <a:pt x="130" y="83"/>
                    </a:lnTo>
                    <a:lnTo>
                      <a:pt x="97" y="83"/>
                    </a:lnTo>
                    <a:lnTo>
                      <a:pt x="81" y="82"/>
                    </a:lnTo>
                    <a:lnTo>
                      <a:pt x="65" y="80"/>
                    </a:lnTo>
                    <a:lnTo>
                      <a:pt x="49" y="78"/>
                    </a:lnTo>
                    <a:lnTo>
                      <a:pt x="32" y="74"/>
                    </a:lnTo>
                    <a:lnTo>
                      <a:pt x="24" y="71"/>
                    </a:lnTo>
                    <a:lnTo>
                      <a:pt x="17" y="65"/>
                    </a:lnTo>
                    <a:lnTo>
                      <a:pt x="11" y="59"/>
                    </a:lnTo>
                    <a:lnTo>
                      <a:pt x="7" y="53"/>
                    </a:lnTo>
                    <a:lnTo>
                      <a:pt x="5" y="48"/>
                    </a:lnTo>
                    <a:lnTo>
                      <a:pt x="2" y="43"/>
                    </a:lnTo>
                    <a:lnTo>
                      <a:pt x="1" y="39"/>
                    </a:lnTo>
                    <a:lnTo>
                      <a:pt x="0" y="38"/>
                    </a:lnTo>
                    <a:lnTo>
                      <a:pt x="0" y="37"/>
                    </a:lnTo>
                    <a:lnTo>
                      <a:pt x="3" y="31"/>
                    </a:lnTo>
                    <a:lnTo>
                      <a:pt x="8" y="25"/>
                    </a:lnTo>
                    <a:lnTo>
                      <a:pt x="14" y="20"/>
                    </a:lnTo>
                    <a:lnTo>
                      <a:pt x="21" y="17"/>
                    </a:lnTo>
                    <a:lnTo>
                      <a:pt x="29" y="9"/>
                    </a:lnTo>
                    <a:lnTo>
                      <a:pt x="32" y="5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9256" name="Freeform 101"/>
              <p:cNvSpPr>
                <a:spLocks/>
              </p:cNvSpPr>
              <p:nvPr/>
            </p:nvSpPr>
            <p:spPr bwMode="auto">
              <a:xfrm>
                <a:off x="526" y="1948"/>
                <a:ext cx="217" cy="46"/>
              </a:xfrm>
              <a:custGeom>
                <a:avLst/>
                <a:gdLst>
                  <a:gd name="T0" fmla="*/ 54 w 217"/>
                  <a:gd name="T1" fmla="*/ 0 h 46"/>
                  <a:gd name="T2" fmla="*/ 0 w 217"/>
                  <a:gd name="T3" fmla="*/ 46 h 46"/>
                  <a:gd name="T4" fmla="*/ 163 w 217"/>
                  <a:gd name="T5" fmla="*/ 46 h 46"/>
                  <a:gd name="T6" fmla="*/ 217 w 217"/>
                  <a:gd name="T7" fmla="*/ 0 h 46"/>
                  <a:gd name="T8" fmla="*/ 54 w 217"/>
                  <a:gd name="T9" fmla="*/ 0 h 4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7"/>
                  <a:gd name="T16" fmla="*/ 0 h 46"/>
                  <a:gd name="T17" fmla="*/ 217 w 217"/>
                  <a:gd name="T18" fmla="*/ 46 h 4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7" h="46">
                    <a:moveTo>
                      <a:pt x="54" y="0"/>
                    </a:moveTo>
                    <a:lnTo>
                      <a:pt x="0" y="46"/>
                    </a:lnTo>
                    <a:lnTo>
                      <a:pt x="163" y="46"/>
                    </a:lnTo>
                    <a:lnTo>
                      <a:pt x="217" y="0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sp>
            <p:nvSpPr>
              <p:cNvPr id="9257" name="Freeform 102"/>
              <p:cNvSpPr>
                <a:spLocks/>
              </p:cNvSpPr>
              <p:nvPr/>
            </p:nvSpPr>
            <p:spPr bwMode="auto">
              <a:xfrm>
                <a:off x="698" y="2010"/>
                <a:ext cx="105" cy="72"/>
              </a:xfrm>
              <a:custGeom>
                <a:avLst/>
                <a:gdLst>
                  <a:gd name="T0" fmla="*/ 62 w 105"/>
                  <a:gd name="T1" fmla="*/ 72 h 72"/>
                  <a:gd name="T2" fmla="*/ 94 w 105"/>
                  <a:gd name="T3" fmla="*/ 72 h 72"/>
                  <a:gd name="T4" fmla="*/ 105 w 105"/>
                  <a:gd name="T5" fmla="*/ 0 h 72"/>
                  <a:gd name="T6" fmla="*/ 0 w 105"/>
                  <a:gd name="T7" fmla="*/ 2 h 72"/>
                  <a:gd name="T8" fmla="*/ 62 w 105"/>
                  <a:gd name="T9" fmla="*/ 72 h 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5"/>
                  <a:gd name="T16" fmla="*/ 0 h 72"/>
                  <a:gd name="T17" fmla="*/ 105 w 105"/>
                  <a:gd name="T18" fmla="*/ 72 h 7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5" h="72">
                    <a:moveTo>
                      <a:pt x="62" y="72"/>
                    </a:moveTo>
                    <a:lnTo>
                      <a:pt x="94" y="72"/>
                    </a:lnTo>
                    <a:lnTo>
                      <a:pt x="105" y="0"/>
                    </a:lnTo>
                    <a:lnTo>
                      <a:pt x="0" y="2"/>
                    </a:lnTo>
                    <a:lnTo>
                      <a:pt x="62" y="72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IE" dirty="0">
                  <a:latin typeface="+mj-lt"/>
                </a:endParaRPr>
              </a:p>
            </p:txBody>
          </p:sp>
          <p:grpSp>
            <p:nvGrpSpPr>
              <p:cNvPr id="9258" name="Group 103"/>
              <p:cNvGrpSpPr>
                <a:grpSpLocks/>
              </p:cNvGrpSpPr>
              <p:nvPr/>
            </p:nvGrpSpPr>
            <p:grpSpPr bwMode="auto">
              <a:xfrm>
                <a:off x="224" y="1652"/>
                <a:ext cx="556" cy="439"/>
                <a:chOff x="224" y="1652"/>
                <a:chExt cx="556" cy="439"/>
              </a:xfrm>
            </p:grpSpPr>
            <p:sp>
              <p:nvSpPr>
                <p:cNvPr id="9259" name="Rectangle 104"/>
                <p:cNvSpPr>
                  <a:spLocks noChangeArrowheads="1"/>
                </p:cNvSpPr>
                <p:nvPr/>
              </p:nvSpPr>
              <p:spPr bwMode="auto">
                <a:xfrm>
                  <a:off x="333" y="1931"/>
                  <a:ext cx="351" cy="63"/>
                </a:xfrm>
                <a:prstGeom prst="rect">
                  <a:avLst/>
                </a:prstGeom>
                <a:solidFill>
                  <a:srgbClr val="B2B2B2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9260" name="Freeform 105"/>
                <p:cNvSpPr>
                  <a:spLocks/>
                </p:cNvSpPr>
                <p:nvPr/>
              </p:nvSpPr>
              <p:spPr bwMode="auto">
                <a:xfrm>
                  <a:off x="332" y="1899"/>
                  <a:ext cx="352" cy="34"/>
                </a:xfrm>
                <a:custGeom>
                  <a:avLst/>
                  <a:gdLst>
                    <a:gd name="T0" fmla="*/ 0 w 352"/>
                    <a:gd name="T1" fmla="*/ 34 h 34"/>
                    <a:gd name="T2" fmla="*/ 352 w 352"/>
                    <a:gd name="T3" fmla="*/ 34 h 34"/>
                    <a:gd name="T4" fmla="*/ 319 w 352"/>
                    <a:gd name="T5" fmla="*/ 0 h 34"/>
                    <a:gd name="T6" fmla="*/ 37 w 352"/>
                    <a:gd name="T7" fmla="*/ 0 h 34"/>
                    <a:gd name="T8" fmla="*/ 0 w 352"/>
                    <a:gd name="T9" fmla="*/ 34 h 3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52"/>
                    <a:gd name="T16" fmla="*/ 0 h 34"/>
                    <a:gd name="T17" fmla="*/ 352 w 352"/>
                    <a:gd name="T18" fmla="*/ 34 h 3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52" h="34">
                      <a:moveTo>
                        <a:pt x="0" y="34"/>
                      </a:moveTo>
                      <a:lnTo>
                        <a:pt x="352" y="34"/>
                      </a:lnTo>
                      <a:lnTo>
                        <a:pt x="319" y="0"/>
                      </a:lnTo>
                      <a:lnTo>
                        <a:pt x="37" y="0"/>
                      </a:lnTo>
                      <a:lnTo>
                        <a:pt x="0" y="34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9261" name="Rectangle 106"/>
                <p:cNvSpPr>
                  <a:spLocks noChangeArrowheads="1"/>
                </p:cNvSpPr>
                <p:nvPr/>
              </p:nvSpPr>
              <p:spPr bwMode="auto">
                <a:xfrm>
                  <a:off x="447" y="1951"/>
                  <a:ext cx="37" cy="22"/>
                </a:xfrm>
                <a:prstGeom prst="rect">
                  <a:avLst/>
                </a:prstGeom>
                <a:solidFill>
                  <a:srgbClr val="80808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9262" name="Rectangle 107"/>
                <p:cNvSpPr>
                  <a:spLocks noChangeArrowheads="1"/>
                </p:cNvSpPr>
                <p:nvPr/>
              </p:nvSpPr>
              <p:spPr bwMode="auto">
                <a:xfrm>
                  <a:off x="447" y="1959"/>
                  <a:ext cx="37" cy="13"/>
                </a:xfrm>
                <a:prstGeom prst="rect">
                  <a:avLst/>
                </a:prstGeom>
                <a:solidFill>
                  <a:srgbClr val="80808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9263" name="Rectangle 108"/>
                <p:cNvSpPr>
                  <a:spLocks noChangeArrowheads="1"/>
                </p:cNvSpPr>
                <p:nvPr/>
              </p:nvSpPr>
              <p:spPr bwMode="auto">
                <a:xfrm>
                  <a:off x="420" y="1959"/>
                  <a:ext cx="92" cy="8"/>
                </a:xfrm>
                <a:prstGeom prst="rect">
                  <a:avLst/>
                </a:prstGeom>
                <a:solidFill>
                  <a:srgbClr val="80808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9264" name="Rectangle 109"/>
                <p:cNvSpPr>
                  <a:spLocks noChangeArrowheads="1"/>
                </p:cNvSpPr>
                <p:nvPr/>
              </p:nvSpPr>
              <p:spPr bwMode="auto">
                <a:xfrm>
                  <a:off x="417" y="1951"/>
                  <a:ext cx="10" cy="4"/>
                </a:xfrm>
                <a:prstGeom prst="rect">
                  <a:avLst/>
                </a:prstGeom>
                <a:solidFill>
                  <a:srgbClr val="00800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9265" name="Rectangle 110"/>
                <p:cNvSpPr>
                  <a:spLocks noChangeArrowheads="1"/>
                </p:cNvSpPr>
                <p:nvPr/>
              </p:nvSpPr>
              <p:spPr bwMode="auto">
                <a:xfrm>
                  <a:off x="225" y="2074"/>
                  <a:ext cx="555" cy="17"/>
                </a:xfrm>
                <a:prstGeom prst="rect">
                  <a:avLst/>
                </a:prstGeom>
                <a:solidFill>
                  <a:srgbClr val="B2B2B2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9266" name="Freeform 111"/>
                <p:cNvSpPr>
                  <a:spLocks/>
                </p:cNvSpPr>
                <p:nvPr/>
              </p:nvSpPr>
              <p:spPr bwMode="auto">
                <a:xfrm>
                  <a:off x="224" y="2010"/>
                  <a:ext cx="555" cy="65"/>
                </a:xfrm>
                <a:custGeom>
                  <a:avLst/>
                  <a:gdLst>
                    <a:gd name="T0" fmla="*/ 0 w 555"/>
                    <a:gd name="T1" fmla="*/ 65 h 65"/>
                    <a:gd name="T2" fmla="*/ 555 w 555"/>
                    <a:gd name="T3" fmla="*/ 65 h 65"/>
                    <a:gd name="T4" fmla="*/ 523 w 555"/>
                    <a:gd name="T5" fmla="*/ 0 h 65"/>
                    <a:gd name="T6" fmla="*/ 40 w 555"/>
                    <a:gd name="T7" fmla="*/ 0 h 65"/>
                    <a:gd name="T8" fmla="*/ 0 w 555"/>
                    <a:gd name="T9" fmla="*/ 65 h 6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55"/>
                    <a:gd name="T16" fmla="*/ 0 h 65"/>
                    <a:gd name="T17" fmla="*/ 555 w 555"/>
                    <a:gd name="T18" fmla="*/ 65 h 6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55" h="65">
                      <a:moveTo>
                        <a:pt x="0" y="65"/>
                      </a:moveTo>
                      <a:lnTo>
                        <a:pt x="555" y="65"/>
                      </a:lnTo>
                      <a:lnTo>
                        <a:pt x="523" y="0"/>
                      </a:lnTo>
                      <a:lnTo>
                        <a:pt x="40" y="0"/>
                      </a:lnTo>
                      <a:lnTo>
                        <a:pt x="0" y="65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9267" name="Freeform 112"/>
                <p:cNvSpPr>
                  <a:spLocks/>
                </p:cNvSpPr>
                <p:nvPr/>
              </p:nvSpPr>
              <p:spPr bwMode="auto">
                <a:xfrm>
                  <a:off x="241" y="2017"/>
                  <a:ext cx="519" cy="50"/>
                </a:xfrm>
                <a:custGeom>
                  <a:avLst/>
                  <a:gdLst>
                    <a:gd name="T0" fmla="*/ 30 w 519"/>
                    <a:gd name="T1" fmla="*/ 0 h 50"/>
                    <a:gd name="T2" fmla="*/ 0 w 519"/>
                    <a:gd name="T3" fmla="*/ 50 h 50"/>
                    <a:gd name="T4" fmla="*/ 519 w 519"/>
                    <a:gd name="T5" fmla="*/ 50 h 50"/>
                    <a:gd name="T6" fmla="*/ 495 w 519"/>
                    <a:gd name="T7" fmla="*/ 0 h 5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519"/>
                    <a:gd name="T13" fmla="*/ 0 h 50"/>
                    <a:gd name="T14" fmla="*/ 519 w 519"/>
                    <a:gd name="T15" fmla="*/ 50 h 5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519" h="50">
                      <a:moveTo>
                        <a:pt x="30" y="0"/>
                      </a:moveTo>
                      <a:lnTo>
                        <a:pt x="0" y="50"/>
                      </a:lnTo>
                      <a:lnTo>
                        <a:pt x="519" y="50"/>
                      </a:lnTo>
                      <a:lnTo>
                        <a:pt x="495" y="0"/>
                      </a:lnTo>
                    </a:path>
                  </a:pathLst>
                </a:cu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9268" name="Freeform 113"/>
                <p:cNvSpPr>
                  <a:spLocks/>
                </p:cNvSpPr>
                <p:nvPr/>
              </p:nvSpPr>
              <p:spPr bwMode="auto">
                <a:xfrm>
                  <a:off x="286" y="2016"/>
                  <a:ext cx="17" cy="9"/>
                </a:xfrm>
                <a:custGeom>
                  <a:avLst/>
                  <a:gdLst>
                    <a:gd name="T0" fmla="*/ 5 w 17"/>
                    <a:gd name="T1" fmla="*/ 0 h 9"/>
                    <a:gd name="T2" fmla="*/ 17 w 17"/>
                    <a:gd name="T3" fmla="*/ 0 h 9"/>
                    <a:gd name="T4" fmla="*/ 13 w 17"/>
                    <a:gd name="T5" fmla="*/ 9 h 9"/>
                    <a:gd name="T6" fmla="*/ 0 w 17"/>
                    <a:gd name="T7" fmla="*/ 9 h 9"/>
                    <a:gd name="T8" fmla="*/ 5 w 17"/>
                    <a:gd name="T9" fmla="*/ 0 h 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7"/>
                    <a:gd name="T16" fmla="*/ 0 h 9"/>
                    <a:gd name="T17" fmla="*/ 17 w 17"/>
                    <a:gd name="T18" fmla="*/ 9 h 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7" h="9">
                      <a:moveTo>
                        <a:pt x="5" y="0"/>
                      </a:moveTo>
                      <a:lnTo>
                        <a:pt x="17" y="0"/>
                      </a:lnTo>
                      <a:lnTo>
                        <a:pt x="13" y="9"/>
                      </a:lnTo>
                      <a:lnTo>
                        <a:pt x="0" y="9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9269" name="Freeform 114"/>
                <p:cNvSpPr>
                  <a:spLocks/>
                </p:cNvSpPr>
                <p:nvPr/>
              </p:nvSpPr>
              <p:spPr bwMode="auto">
                <a:xfrm>
                  <a:off x="328" y="2016"/>
                  <a:ext cx="69" cy="8"/>
                </a:xfrm>
                <a:custGeom>
                  <a:avLst/>
                  <a:gdLst>
                    <a:gd name="T0" fmla="*/ 3 w 69"/>
                    <a:gd name="T1" fmla="*/ 0 h 8"/>
                    <a:gd name="T2" fmla="*/ 69 w 69"/>
                    <a:gd name="T3" fmla="*/ 0 h 8"/>
                    <a:gd name="T4" fmla="*/ 67 w 69"/>
                    <a:gd name="T5" fmla="*/ 8 h 8"/>
                    <a:gd name="T6" fmla="*/ 0 w 69"/>
                    <a:gd name="T7" fmla="*/ 8 h 8"/>
                    <a:gd name="T8" fmla="*/ 3 w 69"/>
                    <a:gd name="T9" fmla="*/ 0 h 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9"/>
                    <a:gd name="T16" fmla="*/ 0 h 8"/>
                    <a:gd name="T17" fmla="*/ 69 w 69"/>
                    <a:gd name="T18" fmla="*/ 8 h 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9" h="8">
                      <a:moveTo>
                        <a:pt x="3" y="0"/>
                      </a:moveTo>
                      <a:lnTo>
                        <a:pt x="69" y="0"/>
                      </a:lnTo>
                      <a:lnTo>
                        <a:pt x="67" y="8"/>
                      </a:lnTo>
                      <a:lnTo>
                        <a:pt x="0" y="8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9270" name="Freeform 115"/>
                <p:cNvSpPr>
                  <a:spLocks/>
                </p:cNvSpPr>
                <p:nvPr/>
              </p:nvSpPr>
              <p:spPr bwMode="auto">
                <a:xfrm>
                  <a:off x="417" y="2016"/>
                  <a:ext cx="65" cy="9"/>
                </a:xfrm>
                <a:custGeom>
                  <a:avLst/>
                  <a:gdLst>
                    <a:gd name="T0" fmla="*/ 2 w 65"/>
                    <a:gd name="T1" fmla="*/ 0 h 9"/>
                    <a:gd name="T2" fmla="*/ 65 w 65"/>
                    <a:gd name="T3" fmla="*/ 0 h 9"/>
                    <a:gd name="T4" fmla="*/ 65 w 65"/>
                    <a:gd name="T5" fmla="*/ 9 h 9"/>
                    <a:gd name="T6" fmla="*/ 0 w 65"/>
                    <a:gd name="T7" fmla="*/ 9 h 9"/>
                    <a:gd name="T8" fmla="*/ 2 w 65"/>
                    <a:gd name="T9" fmla="*/ 0 h 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5"/>
                    <a:gd name="T16" fmla="*/ 0 h 9"/>
                    <a:gd name="T17" fmla="*/ 65 w 65"/>
                    <a:gd name="T18" fmla="*/ 9 h 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5" h="9">
                      <a:moveTo>
                        <a:pt x="2" y="0"/>
                      </a:moveTo>
                      <a:lnTo>
                        <a:pt x="65" y="0"/>
                      </a:lnTo>
                      <a:lnTo>
                        <a:pt x="65" y="9"/>
                      </a:lnTo>
                      <a:lnTo>
                        <a:pt x="0" y="9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9271" name="Rectangle 116"/>
                <p:cNvSpPr>
                  <a:spLocks noChangeArrowheads="1"/>
                </p:cNvSpPr>
                <p:nvPr/>
              </p:nvSpPr>
              <p:spPr bwMode="auto">
                <a:xfrm>
                  <a:off x="495" y="2016"/>
                  <a:ext cx="67" cy="9"/>
                </a:xfrm>
                <a:prstGeom prst="rect">
                  <a:avLst/>
                </a:prstGeom>
                <a:solidFill>
                  <a:srgbClr val="80808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9272" name="Freeform 117"/>
                <p:cNvSpPr>
                  <a:spLocks/>
                </p:cNvSpPr>
                <p:nvPr/>
              </p:nvSpPr>
              <p:spPr bwMode="auto">
                <a:xfrm>
                  <a:off x="576" y="2016"/>
                  <a:ext cx="59" cy="10"/>
                </a:xfrm>
                <a:custGeom>
                  <a:avLst/>
                  <a:gdLst>
                    <a:gd name="T0" fmla="*/ 0 w 59"/>
                    <a:gd name="T1" fmla="*/ 0 h 10"/>
                    <a:gd name="T2" fmla="*/ 57 w 59"/>
                    <a:gd name="T3" fmla="*/ 0 h 10"/>
                    <a:gd name="T4" fmla="*/ 59 w 59"/>
                    <a:gd name="T5" fmla="*/ 10 h 10"/>
                    <a:gd name="T6" fmla="*/ 0 w 59"/>
                    <a:gd name="T7" fmla="*/ 10 h 10"/>
                    <a:gd name="T8" fmla="*/ 0 w 59"/>
                    <a:gd name="T9" fmla="*/ 0 h 1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9"/>
                    <a:gd name="T16" fmla="*/ 0 h 10"/>
                    <a:gd name="T17" fmla="*/ 59 w 59"/>
                    <a:gd name="T18" fmla="*/ 10 h 1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9" h="10">
                      <a:moveTo>
                        <a:pt x="0" y="0"/>
                      </a:moveTo>
                      <a:lnTo>
                        <a:pt x="57" y="0"/>
                      </a:lnTo>
                      <a:lnTo>
                        <a:pt x="59" y="10"/>
                      </a:lnTo>
                      <a:lnTo>
                        <a:pt x="0" y="1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9273" name="Freeform 118"/>
                <p:cNvSpPr>
                  <a:spLocks/>
                </p:cNvSpPr>
                <p:nvPr/>
              </p:nvSpPr>
              <p:spPr bwMode="auto">
                <a:xfrm>
                  <a:off x="650" y="2021"/>
                  <a:ext cx="72" cy="9"/>
                </a:xfrm>
                <a:custGeom>
                  <a:avLst/>
                  <a:gdLst>
                    <a:gd name="T0" fmla="*/ 0 w 72"/>
                    <a:gd name="T1" fmla="*/ 0 h 9"/>
                    <a:gd name="T2" fmla="*/ 66 w 72"/>
                    <a:gd name="T3" fmla="*/ 0 h 9"/>
                    <a:gd name="T4" fmla="*/ 72 w 72"/>
                    <a:gd name="T5" fmla="*/ 9 h 9"/>
                    <a:gd name="T6" fmla="*/ 3 w 72"/>
                    <a:gd name="T7" fmla="*/ 9 h 9"/>
                    <a:gd name="T8" fmla="*/ 0 w 72"/>
                    <a:gd name="T9" fmla="*/ 0 h 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2"/>
                    <a:gd name="T16" fmla="*/ 0 h 9"/>
                    <a:gd name="T17" fmla="*/ 72 w 72"/>
                    <a:gd name="T18" fmla="*/ 9 h 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2" h="9">
                      <a:moveTo>
                        <a:pt x="0" y="0"/>
                      </a:moveTo>
                      <a:lnTo>
                        <a:pt x="66" y="0"/>
                      </a:lnTo>
                      <a:lnTo>
                        <a:pt x="72" y="9"/>
                      </a:lnTo>
                      <a:lnTo>
                        <a:pt x="3" y="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9274" name="Line 119"/>
                <p:cNvSpPr>
                  <a:spLocks noChangeShapeType="1"/>
                </p:cNvSpPr>
                <p:nvPr/>
              </p:nvSpPr>
              <p:spPr bwMode="auto">
                <a:xfrm>
                  <a:off x="308" y="2034"/>
                  <a:ext cx="216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9275" name="Line 120"/>
                <p:cNvSpPr>
                  <a:spLocks noChangeShapeType="1"/>
                </p:cNvSpPr>
                <p:nvPr/>
              </p:nvSpPr>
              <p:spPr bwMode="auto">
                <a:xfrm>
                  <a:off x="317" y="2042"/>
                  <a:ext cx="218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9276" name="Line 121"/>
                <p:cNvSpPr>
                  <a:spLocks noChangeShapeType="1"/>
                </p:cNvSpPr>
                <p:nvPr/>
              </p:nvSpPr>
              <p:spPr bwMode="auto">
                <a:xfrm>
                  <a:off x="320" y="2049"/>
                  <a:ext cx="190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9277" name="Line 122"/>
                <p:cNvSpPr>
                  <a:spLocks noChangeShapeType="1"/>
                </p:cNvSpPr>
                <p:nvPr/>
              </p:nvSpPr>
              <p:spPr bwMode="auto">
                <a:xfrm>
                  <a:off x="324" y="2057"/>
                  <a:ext cx="25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9278" name="Line 123"/>
                <p:cNvSpPr>
                  <a:spLocks noChangeShapeType="1"/>
                </p:cNvSpPr>
                <p:nvPr/>
              </p:nvSpPr>
              <p:spPr bwMode="auto">
                <a:xfrm>
                  <a:off x="278" y="2037"/>
                  <a:ext cx="22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9279" name="Line 124"/>
                <p:cNvSpPr>
                  <a:spLocks noChangeShapeType="1"/>
                </p:cNvSpPr>
                <p:nvPr/>
              </p:nvSpPr>
              <p:spPr bwMode="auto">
                <a:xfrm>
                  <a:off x="274" y="2045"/>
                  <a:ext cx="21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9280" name="Line 125"/>
                <p:cNvSpPr>
                  <a:spLocks noChangeShapeType="1"/>
                </p:cNvSpPr>
                <p:nvPr/>
              </p:nvSpPr>
              <p:spPr bwMode="auto">
                <a:xfrm>
                  <a:off x="268" y="2052"/>
                  <a:ext cx="39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9281" name="Line 126"/>
                <p:cNvSpPr>
                  <a:spLocks noChangeShapeType="1"/>
                </p:cNvSpPr>
                <p:nvPr/>
              </p:nvSpPr>
              <p:spPr bwMode="auto">
                <a:xfrm>
                  <a:off x="357" y="2057"/>
                  <a:ext cx="129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9282" name="Line 127"/>
                <p:cNvSpPr>
                  <a:spLocks noChangeShapeType="1"/>
                </p:cNvSpPr>
                <p:nvPr/>
              </p:nvSpPr>
              <p:spPr bwMode="auto">
                <a:xfrm>
                  <a:off x="534" y="2032"/>
                  <a:ext cx="29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9283" name="Line 128"/>
                <p:cNvSpPr>
                  <a:spLocks noChangeShapeType="1"/>
                </p:cNvSpPr>
                <p:nvPr/>
              </p:nvSpPr>
              <p:spPr bwMode="auto">
                <a:xfrm>
                  <a:off x="541" y="2042"/>
                  <a:ext cx="24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9284" name="Line 129"/>
                <p:cNvSpPr>
                  <a:spLocks noChangeShapeType="1"/>
                </p:cNvSpPr>
                <p:nvPr/>
              </p:nvSpPr>
              <p:spPr bwMode="auto">
                <a:xfrm>
                  <a:off x="525" y="2049"/>
                  <a:ext cx="40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9285" name="Line 130"/>
                <p:cNvSpPr>
                  <a:spLocks noChangeShapeType="1"/>
                </p:cNvSpPr>
                <p:nvPr/>
              </p:nvSpPr>
              <p:spPr bwMode="auto">
                <a:xfrm>
                  <a:off x="492" y="2057"/>
                  <a:ext cx="20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9286" name="Line 131"/>
                <p:cNvSpPr>
                  <a:spLocks noChangeShapeType="1"/>
                </p:cNvSpPr>
                <p:nvPr/>
              </p:nvSpPr>
              <p:spPr bwMode="auto">
                <a:xfrm>
                  <a:off x="518" y="2057"/>
                  <a:ext cx="45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9287" name="Line 132"/>
                <p:cNvSpPr>
                  <a:spLocks noChangeShapeType="1"/>
                </p:cNvSpPr>
                <p:nvPr/>
              </p:nvSpPr>
              <p:spPr bwMode="auto">
                <a:xfrm>
                  <a:off x="576" y="2037"/>
                  <a:ext cx="60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9288" name="Line 133"/>
                <p:cNvSpPr>
                  <a:spLocks noChangeShapeType="1"/>
                </p:cNvSpPr>
                <p:nvPr/>
              </p:nvSpPr>
              <p:spPr bwMode="auto">
                <a:xfrm>
                  <a:off x="584" y="2047"/>
                  <a:ext cx="54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9289" name="Line 134"/>
                <p:cNvSpPr>
                  <a:spLocks noChangeShapeType="1"/>
                </p:cNvSpPr>
                <p:nvPr/>
              </p:nvSpPr>
              <p:spPr bwMode="auto">
                <a:xfrm>
                  <a:off x="585" y="2058"/>
                  <a:ext cx="55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9290" name="Line 135"/>
                <p:cNvSpPr>
                  <a:spLocks noChangeShapeType="1"/>
                </p:cNvSpPr>
                <p:nvPr/>
              </p:nvSpPr>
              <p:spPr bwMode="auto">
                <a:xfrm>
                  <a:off x="657" y="2037"/>
                  <a:ext cx="58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9291" name="Line 136"/>
                <p:cNvSpPr>
                  <a:spLocks noChangeShapeType="1"/>
                </p:cNvSpPr>
                <p:nvPr/>
              </p:nvSpPr>
              <p:spPr bwMode="auto">
                <a:xfrm>
                  <a:off x="651" y="2045"/>
                  <a:ext cx="48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9292" name="Line 137"/>
                <p:cNvSpPr>
                  <a:spLocks noChangeShapeType="1"/>
                </p:cNvSpPr>
                <p:nvPr/>
              </p:nvSpPr>
              <p:spPr bwMode="auto">
                <a:xfrm>
                  <a:off x="657" y="2052"/>
                  <a:ext cx="44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9293" name="Line 138"/>
                <p:cNvSpPr>
                  <a:spLocks noChangeShapeType="1"/>
                </p:cNvSpPr>
                <p:nvPr/>
              </p:nvSpPr>
              <p:spPr bwMode="auto">
                <a:xfrm>
                  <a:off x="655" y="2059"/>
                  <a:ext cx="54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9294" name="Line 139"/>
                <p:cNvSpPr>
                  <a:spLocks noChangeShapeType="1"/>
                </p:cNvSpPr>
                <p:nvPr/>
              </p:nvSpPr>
              <p:spPr bwMode="auto">
                <a:xfrm>
                  <a:off x="708" y="2046"/>
                  <a:ext cx="16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9295" name="Line 140"/>
                <p:cNvSpPr>
                  <a:spLocks noChangeShapeType="1"/>
                </p:cNvSpPr>
                <p:nvPr/>
              </p:nvSpPr>
              <p:spPr bwMode="auto">
                <a:xfrm>
                  <a:off x="713" y="2055"/>
                  <a:ext cx="15" cy="1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9296" name="Freeform 141"/>
                <p:cNvSpPr>
                  <a:spLocks/>
                </p:cNvSpPr>
                <p:nvPr/>
              </p:nvSpPr>
              <p:spPr bwMode="auto">
                <a:xfrm>
                  <a:off x="388" y="1889"/>
                  <a:ext cx="240" cy="18"/>
                </a:xfrm>
                <a:custGeom>
                  <a:avLst/>
                  <a:gdLst>
                    <a:gd name="T0" fmla="*/ 0 w 240"/>
                    <a:gd name="T1" fmla="*/ 18 h 18"/>
                    <a:gd name="T2" fmla="*/ 240 w 240"/>
                    <a:gd name="T3" fmla="*/ 18 h 18"/>
                    <a:gd name="T4" fmla="*/ 226 w 240"/>
                    <a:gd name="T5" fmla="*/ 0 h 18"/>
                    <a:gd name="T6" fmla="*/ 14 w 240"/>
                    <a:gd name="T7" fmla="*/ 0 h 18"/>
                    <a:gd name="T8" fmla="*/ 0 w 240"/>
                    <a:gd name="T9" fmla="*/ 18 h 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40"/>
                    <a:gd name="T16" fmla="*/ 0 h 18"/>
                    <a:gd name="T17" fmla="*/ 240 w 240"/>
                    <a:gd name="T18" fmla="*/ 18 h 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40" h="18">
                      <a:moveTo>
                        <a:pt x="0" y="18"/>
                      </a:moveTo>
                      <a:lnTo>
                        <a:pt x="240" y="18"/>
                      </a:lnTo>
                      <a:lnTo>
                        <a:pt x="226" y="0"/>
                      </a:lnTo>
                      <a:lnTo>
                        <a:pt x="14" y="0"/>
                      </a:lnTo>
                      <a:lnTo>
                        <a:pt x="0" y="18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9297" name="Rectangle 142"/>
                <p:cNvSpPr>
                  <a:spLocks noChangeArrowheads="1"/>
                </p:cNvSpPr>
                <p:nvPr/>
              </p:nvSpPr>
              <p:spPr bwMode="auto">
                <a:xfrm>
                  <a:off x="388" y="1907"/>
                  <a:ext cx="241" cy="18"/>
                </a:xfrm>
                <a:prstGeom prst="rect">
                  <a:avLst/>
                </a:prstGeom>
                <a:solidFill>
                  <a:srgbClr val="B2B2B2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9298" name="Freeform 143"/>
                <p:cNvSpPr>
                  <a:spLocks/>
                </p:cNvSpPr>
                <p:nvPr/>
              </p:nvSpPr>
              <p:spPr bwMode="auto">
                <a:xfrm>
                  <a:off x="443" y="1873"/>
                  <a:ext cx="129" cy="34"/>
                </a:xfrm>
                <a:custGeom>
                  <a:avLst/>
                  <a:gdLst>
                    <a:gd name="T0" fmla="*/ 0 w 129"/>
                    <a:gd name="T1" fmla="*/ 19 h 34"/>
                    <a:gd name="T2" fmla="*/ 0 w 129"/>
                    <a:gd name="T3" fmla="*/ 0 h 34"/>
                    <a:gd name="T4" fmla="*/ 129 w 129"/>
                    <a:gd name="T5" fmla="*/ 0 h 34"/>
                    <a:gd name="T6" fmla="*/ 129 w 129"/>
                    <a:gd name="T7" fmla="*/ 20 h 34"/>
                    <a:gd name="T8" fmla="*/ 128 w 129"/>
                    <a:gd name="T9" fmla="*/ 21 h 34"/>
                    <a:gd name="T10" fmla="*/ 127 w 129"/>
                    <a:gd name="T11" fmla="*/ 23 h 34"/>
                    <a:gd name="T12" fmla="*/ 125 w 129"/>
                    <a:gd name="T13" fmla="*/ 25 h 34"/>
                    <a:gd name="T14" fmla="*/ 122 w 129"/>
                    <a:gd name="T15" fmla="*/ 26 h 34"/>
                    <a:gd name="T16" fmla="*/ 118 w 129"/>
                    <a:gd name="T17" fmla="*/ 27 h 34"/>
                    <a:gd name="T18" fmla="*/ 115 w 129"/>
                    <a:gd name="T19" fmla="*/ 29 h 34"/>
                    <a:gd name="T20" fmla="*/ 111 w 129"/>
                    <a:gd name="T21" fmla="*/ 29 h 34"/>
                    <a:gd name="T22" fmla="*/ 106 w 129"/>
                    <a:gd name="T23" fmla="*/ 30 h 34"/>
                    <a:gd name="T24" fmla="*/ 102 w 129"/>
                    <a:gd name="T25" fmla="*/ 31 h 34"/>
                    <a:gd name="T26" fmla="*/ 95 w 129"/>
                    <a:gd name="T27" fmla="*/ 32 h 34"/>
                    <a:gd name="T28" fmla="*/ 89 w 129"/>
                    <a:gd name="T29" fmla="*/ 33 h 34"/>
                    <a:gd name="T30" fmla="*/ 84 w 129"/>
                    <a:gd name="T31" fmla="*/ 34 h 34"/>
                    <a:gd name="T32" fmla="*/ 77 w 129"/>
                    <a:gd name="T33" fmla="*/ 34 h 34"/>
                    <a:gd name="T34" fmla="*/ 70 w 129"/>
                    <a:gd name="T35" fmla="*/ 34 h 34"/>
                    <a:gd name="T36" fmla="*/ 61 w 129"/>
                    <a:gd name="T37" fmla="*/ 34 h 34"/>
                    <a:gd name="T38" fmla="*/ 53 w 129"/>
                    <a:gd name="T39" fmla="*/ 34 h 34"/>
                    <a:gd name="T40" fmla="*/ 45 w 129"/>
                    <a:gd name="T41" fmla="*/ 34 h 34"/>
                    <a:gd name="T42" fmla="*/ 38 w 129"/>
                    <a:gd name="T43" fmla="*/ 33 h 34"/>
                    <a:gd name="T44" fmla="*/ 32 w 129"/>
                    <a:gd name="T45" fmla="*/ 32 h 34"/>
                    <a:gd name="T46" fmla="*/ 27 w 129"/>
                    <a:gd name="T47" fmla="*/ 31 h 34"/>
                    <a:gd name="T48" fmla="*/ 21 w 129"/>
                    <a:gd name="T49" fmla="*/ 30 h 34"/>
                    <a:gd name="T50" fmla="*/ 16 w 129"/>
                    <a:gd name="T51" fmla="*/ 29 h 34"/>
                    <a:gd name="T52" fmla="*/ 12 w 129"/>
                    <a:gd name="T53" fmla="*/ 28 h 34"/>
                    <a:gd name="T54" fmla="*/ 8 w 129"/>
                    <a:gd name="T55" fmla="*/ 26 h 34"/>
                    <a:gd name="T56" fmla="*/ 5 w 129"/>
                    <a:gd name="T57" fmla="*/ 25 h 34"/>
                    <a:gd name="T58" fmla="*/ 3 w 129"/>
                    <a:gd name="T59" fmla="*/ 24 h 34"/>
                    <a:gd name="T60" fmla="*/ 2 w 129"/>
                    <a:gd name="T61" fmla="*/ 22 h 34"/>
                    <a:gd name="T62" fmla="*/ 1 w 129"/>
                    <a:gd name="T63" fmla="*/ 21 h 34"/>
                    <a:gd name="T64" fmla="*/ 0 w 129"/>
                    <a:gd name="T65" fmla="*/ 19 h 34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129"/>
                    <a:gd name="T100" fmla="*/ 0 h 34"/>
                    <a:gd name="T101" fmla="*/ 129 w 129"/>
                    <a:gd name="T102" fmla="*/ 34 h 34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129" h="34">
                      <a:moveTo>
                        <a:pt x="0" y="19"/>
                      </a:moveTo>
                      <a:lnTo>
                        <a:pt x="0" y="0"/>
                      </a:lnTo>
                      <a:lnTo>
                        <a:pt x="129" y="0"/>
                      </a:lnTo>
                      <a:lnTo>
                        <a:pt x="129" y="20"/>
                      </a:lnTo>
                      <a:lnTo>
                        <a:pt x="128" y="21"/>
                      </a:lnTo>
                      <a:lnTo>
                        <a:pt x="127" y="23"/>
                      </a:lnTo>
                      <a:lnTo>
                        <a:pt x="125" y="25"/>
                      </a:lnTo>
                      <a:lnTo>
                        <a:pt x="122" y="26"/>
                      </a:lnTo>
                      <a:lnTo>
                        <a:pt x="118" y="27"/>
                      </a:lnTo>
                      <a:lnTo>
                        <a:pt x="115" y="29"/>
                      </a:lnTo>
                      <a:lnTo>
                        <a:pt x="111" y="29"/>
                      </a:lnTo>
                      <a:lnTo>
                        <a:pt x="106" y="30"/>
                      </a:lnTo>
                      <a:lnTo>
                        <a:pt x="102" y="31"/>
                      </a:lnTo>
                      <a:lnTo>
                        <a:pt x="95" y="32"/>
                      </a:lnTo>
                      <a:lnTo>
                        <a:pt x="89" y="33"/>
                      </a:lnTo>
                      <a:lnTo>
                        <a:pt x="84" y="34"/>
                      </a:lnTo>
                      <a:lnTo>
                        <a:pt x="77" y="34"/>
                      </a:lnTo>
                      <a:lnTo>
                        <a:pt x="70" y="34"/>
                      </a:lnTo>
                      <a:lnTo>
                        <a:pt x="61" y="34"/>
                      </a:lnTo>
                      <a:lnTo>
                        <a:pt x="53" y="34"/>
                      </a:lnTo>
                      <a:lnTo>
                        <a:pt x="45" y="34"/>
                      </a:lnTo>
                      <a:lnTo>
                        <a:pt x="38" y="33"/>
                      </a:lnTo>
                      <a:lnTo>
                        <a:pt x="32" y="32"/>
                      </a:lnTo>
                      <a:lnTo>
                        <a:pt x="27" y="31"/>
                      </a:lnTo>
                      <a:lnTo>
                        <a:pt x="21" y="30"/>
                      </a:lnTo>
                      <a:lnTo>
                        <a:pt x="16" y="29"/>
                      </a:lnTo>
                      <a:lnTo>
                        <a:pt x="12" y="28"/>
                      </a:lnTo>
                      <a:lnTo>
                        <a:pt x="8" y="26"/>
                      </a:lnTo>
                      <a:lnTo>
                        <a:pt x="5" y="25"/>
                      </a:lnTo>
                      <a:lnTo>
                        <a:pt x="3" y="24"/>
                      </a:lnTo>
                      <a:lnTo>
                        <a:pt x="2" y="22"/>
                      </a:lnTo>
                      <a:lnTo>
                        <a:pt x="1" y="21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9299" name="Freeform 144"/>
                <p:cNvSpPr>
                  <a:spLocks/>
                </p:cNvSpPr>
                <p:nvPr/>
              </p:nvSpPr>
              <p:spPr bwMode="auto">
                <a:xfrm>
                  <a:off x="359" y="1652"/>
                  <a:ext cx="298" cy="228"/>
                </a:xfrm>
                <a:custGeom>
                  <a:avLst/>
                  <a:gdLst>
                    <a:gd name="T0" fmla="*/ 28 w 298"/>
                    <a:gd name="T1" fmla="*/ 0 h 228"/>
                    <a:gd name="T2" fmla="*/ 23 w 298"/>
                    <a:gd name="T3" fmla="*/ 1 h 228"/>
                    <a:gd name="T4" fmla="*/ 17 w 298"/>
                    <a:gd name="T5" fmla="*/ 2 h 228"/>
                    <a:gd name="T6" fmla="*/ 8 w 298"/>
                    <a:gd name="T7" fmla="*/ 8 h 228"/>
                    <a:gd name="T8" fmla="*/ 2 w 298"/>
                    <a:gd name="T9" fmla="*/ 17 h 228"/>
                    <a:gd name="T10" fmla="*/ 1 w 298"/>
                    <a:gd name="T11" fmla="*/ 23 h 228"/>
                    <a:gd name="T12" fmla="*/ 0 w 298"/>
                    <a:gd name="T13" fmla="*/ 28 h 228"/>
                    <a:gd name="T14" fmla="*/ 0 w 298"/>
                    <a:gd name="T15" fmla="*/ 200 h 228"/>
                    <a:gd name="T16" fmla="*/ 1 w 298"/>
                    <a:gd name="T17" fmla="*/ 206 h 228"/>
                    <a:gd name="T18" fmla="*/ 2 w 298"/>
                    <a:gd name="T19" fmla="*/ 211 h 228"/>
                    <a:gd name="T20" fmla="*/ 8 w 298"/>
                    <a:gd name="T21" fmla="*/ 220 h 228"/>
                    <a:gd name="T22" fmla="*/ 17 w 298"/>
                    <a:gd name="T23" fmla="*/ 226 h 228"/>
                    <a:gd name="T24" fmla="*/ 23 w 298"/>
                    <a:gd name="T25" fmla="*/ 227 h 228"/>
                    <a:gd name="T26" fmla="*/ 28 w 298"/>
                    <a:gd name="T27" fmla="*/ 228 h 228"/>
                    <a:gd name="T28" fmla="*/ 270 w 298"/>
                    <a:gd name="T29" fmla="*/ 228 h 228"/>
                    <a:gd name="T30" fmla="*/ 276 w 298"/>
                    <a:gd name="T31" fmla="*/ 227 h 228"/>
                    <a:gd name="T32" fmla="*/ 281 w 298"/>
                    <a:gd name="T33" fmla="*/ 226 h 228"/>
                    <a:gd name="T34" fmla="*/ 290 w 298"/>
                    <a:gd name="T35" fmla="*/ 220 h 228"/>
                    <a:gd name="T36" fmla="*/ 296 w 298"/>
                    <a:gd name="T37" fmla="*/ 211 h 228"/>
                    <a:gd name="T38" fmla="*/ 297 w 298"/>
                    <a:gd name="T39" fmla="*/ 206 h 228"/>
                    <a:gd name="T40" fmla="*/ 298 w 298"/>
                    <a:gd name="T41" fmla="*/ 200 h 228"/>
                    <a:gd name="T42" fmla="*/ 298 w 298"/>
                    <a:gd name="T43" fmla="*/ 28 h 228"/>
                    <a:gd name="T44" fmla="*/ 297 w 298"/>
                    <a:gd name="T45" fmla="*/ 23 h 228"/>
                    <a:gd name="T46" fmla="*/ 296 w 298"/>
                    <a:gd name="T47" fmla="*/ 17 h 228"/>
                    <a:gd name="T48" fmla="*/ 290 w 298"/>
                    <a:gd name="T49" fmla="*/ 8 h 228"/>
                    <a:gd name="T50" fmla="*/ 281 w 298"/>
                    <a:gd name="T51" fmla="*/ 2 h 228"/>
                    <a:gd name="T52" fmla="*/ 276 w 298"/>
                    <a:gd name="T53" fmla="*/ 1 h 228"/>
                    <a:gd name="T54" fmla="*/ 270 w 298"/>
                    <a:gd name="T55" fmla="*/ 0 h 228"/>
                    <a:gd name="T56" fmla="*/ 28 w 298"/>
                    <a:gd name="T57" fmla="*/ 0 h 228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w 298"/>
                    <a:gd name="T88" fmla="*/ 0 h 228"/>
                    <a:gd name="T89" fmla="*/ 298 w 298"/>
                    <a:gd name="T90" fmla="*/ 228 h 228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T87" t="T88" r="T89" b="T90"/>
                  <a:pathLst>
                    <a:path w="298" h="228">
                      <a:moveTo>
                        <a:pt x="28" y="0"/>
                      </a:moveTo>
                      <a:lnTo>
                        <a:pt x="23" y="1"/>
                      </a:lnTo>
                      <a:lnTo>
                        <a:pt x="17" y="2"/>
                      </a:lnTo>
                      <a:lnTo>
                        <a:pt x="8" y="8"/>
                      </a:lnTo>
                      <a:lnTo>
                        <a:pt x="2" y="17"/>
                      </a:lnTo>
                      <a:lnTo>
                        <a:pt x="1" y="23"/>
                      </a:lnTo>
                      <a:lnTo>
                        <a:pt x="0" y="28"/>
                      </a:lnTo>
                      <a:lnTo>
                        <a:pt x="0" y="200"/>
                      </a:lnTo>
                      <a:lnTo>
                        <a:pt x="1" y="206"/>
                      </a:lnTo>
                      <a:lnTo>
                        <a:pt x="2" y="211"/>
                      </a:lnTo>
                      <a:lnTo>
                        <a:pt x="8" y="220"/>
                      </a:lnTo>
                      <a:lnTo>
                        <a:pt x="17" y="226"/>
                      </a:lnTo>
                      <a:lnTo>
                        <a:pt x="23" y="227"/>
                      </a:lnTo>
                      <a:lnTo>
                        <a:pt x="28" y="228"/>
                      </a:lnTo>
                      <a:lnTo>
                        <a:pt x="270" y="228"/>
                      </a:lnTo>
                      <a:lnTo>
                        <a:pt x="276" y="227"/>
                      </a:lnTo>
                      <a:lnTo>
                        <a:pt x="281" y="226"/>
                      </a:lnTo>
                      <a:lnTo>
                        <a:pt x="290" y="220"/>
                      </a:lnTo>
                      <a:lnTo>
                        <a:pt x="296" y="211"/>
                      </a:lnTo>
                      <a:lnTo>
                        <a:pt x="297" y="206"/>
                      </a:lnTo>
                      <a:lnTo>
                        <a:pt x="298" y="200"/>
                      </a:lnTo>
                      <a:lnTo>
                        <a:pt x="298" y="28"/>
                      </a:lnTo>
                      <a:lnTo>
                        <a:pt x="297" y="23"/>
                      </a:lnTo>
                      <a:lnTo>
                        <a:pt x="296" y="17"/>
                      </a:lnTo>
                      <a:lnTo>
                        <a:pt x="290" y="8"/>
                      </a:lnTo>
                      <a:lnTo>
                        <a:pt x="281" y="2"/>
                      </a:lnTo>
                      <a:lnTo>
                        <a:pt x="276" y="1"/>
                      </a:lnTo>
                      <a:lnTo>
                        <a:pt x="270" y="0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9300" name="Freeform 145"/>
                <p:cNvSpPr>
                  <a:spLocks/>
                </p:cNvSpPr>
                <p:nvPr/>
              </p:nvSpPr>
              <p:spPr bwMode="auto">
                <a:xfrm>
                  <a:off x="391" y="1677"/>
                  <a:ext cx="234" cy="178"/>
                </a:xfrm>
                <a:custGeom>
                  <a:avLst/>
                  <a:gdLst>
                    <a:gd name="T0" fmla="*/ 22 w 234"/>
                    <a:gd name="T1" fmla="*/ 0 h 178"/>
                    <a:gd name="T2" fmla="*/ 14 w 234"/>
                    <a:gd name="T3" fmla="*/ 2 h 178"/>
                    <a:gd name="T4" fmla="*/ 7 w 234"/>
                    <a:gd name="T5" fmla="*/ 7 h 178"/>
                    <a:gd name="T6" fmla="*/ 2 w 234"/>
                    <a:gd name="T7" fmla="*/ 14 h 178"/>
                    <a:gd name="T8" fmla="*/ 0 w 234"/>
                    <a:gd name="T9" fmla="*/ 22 h 178"/>
                    <a:gd name="T10" fmla="*/ 0 w 234"/>
                    <a:gd name="T11" fmla="*/ 156 h 178"/>
                    <a:gd name="T12" fmla="*/ 2 w 234"/>
                    <a:gd name="T13" fmla="*/ 165 h 178"/>
                    <a:gd name="T14" fmla="*/ 7 w 234"/>
                    <a:gd name="T15" fmla="*/ 172 h 178"/>
                    <a:gd name="T16" fmla="*/ 14 w 234"/>
                    <a:gd name="T17" fmla="*/ 176 h 178"/>
                    <a:gd name="T18" fmla="*/ 22 w 234"/>
                    <a:gd name="T19" fmla="*/ 178 h 178"/>
                    <a:gd name="T20" fmla="*/ 212 w 234"/>
                    <a:gd name="T21" fmla="*/ 178 h 178"/>
                    <a:gd name="T22" fmla="*/ 221 w 234"/>
                    <a:gd name="T23" fmla="*/ 176 h 178"/>
                    <a:gd name="T24" fmla="*/ 228 w 234"/>
                    <a:gd name="T25" fmla="*/ 172 h 178"/>
                    <a:gd name="T26" fmla="*/ 232 w 234"/>
                    <a:gd name="T27" fmla="*/ 165 h 178"/>
                    <a:gd name="T28" fmla="*/ 234 w 234"/>
                    <a:gd name="T29" fmla="*/ 156 h 178"/>
                    <a:gd name="T30" fmla="*/ 234 w 234"/>
                    <a:gd name="T31" fmla="*/ 22 h 178"/>
                    <a:gd name="T32" fmla="*/ 232 w 234"/>
                    <a:gd name="T33" fmla="*/ 14 h 178"/>
                    <a:gd name="T34" fmla="*/ 228 w 234"/>
                    <a:gd name="T35" fmla="*/ 7 h 178"/>
                    <a:gd name="T36" fmla="*/ 221 w 234"/>
                    <a:gd name="T37" fmla="*/ 2 h 178"/>
                    <a:gd name="T38" fmla="*/ 212 w 234"/>
                    <a:gd name="T39" fmla="*/ 0 h 178"/>
                    <a:gd name="T40" fmla="*/ 22 w 234"/>
                    <a:gd name="T41" fmla="*/ 0 h 178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234"/>
                    <a:gd name="T64" fmla="*/ 0 h 178"/>
                    <a:gd name="T65" fmla="*/ 234 w 234"/>
                    <a:gd name="T66" fmla="*/ 178 h 178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234" h="178">
                      <a:moveTo>
                        <a:pt x="22" y="0"/>
                      </a:moveTo>
                      <a:lnTo>
                        <a:pt x="14" y="2"/>
                      </a:lnTo>
                      <a:lnTo>
                        <a:pt x="7" y="7"/>
                      </a:lnTo>
                      <a:lnTo>
                        <a:pt x="2" y="14"/>
                      </a:lnTo>
                      <a:lnTo>
                        <a:pt x="0" y="22"/>
                      </a:lnTo>
                      <a:lnTo>
                        <a:pt x="0" y="156"/>
                      </a:lnTo>
                      <a:lnTo>
                        <a:pt x="2" y="165"/>
                      </a:lnTo>
                      <a:lnTo>
                        <a:pt x="7" y="172"/>
                      </a:lnTo>
                      <a:lnTo>
                        <a:pt x="14" y="176"/>
                      </a:lnTo>
                      <a:lnTo>
                        <a:pt x="22" y="178"/>
                      </a:lnTo>
                      <a:lnTo>
                        <a:pt x="212" y="178"/>
                      </a:lnTo>
                      <a:lnTo>
                        <a:pt x="221" y="176"/>
                      </a:lnTo>
                      <a:lnTo>
                        <a:pt x="228" y="172"/>
                      </a:lnTo>
                      <a:lnTo>
                        <a:pt x="232" y="165"/>
                      </a:lnTo>
                      <a:lnTo>
                        <a:pt x="234" y="156"/>
                      </a:lnTo>
                      <a:lnTo>
                        <a:pt x="234" y="22"/>
                      </a:lnTo>
                      <a:lnTo>
                        <a:pt x="232" y="14"/>
                      </a:lnTo>
                      <a:lnTo>
                        <a:pt x="228" y="7"/>
                      </a:lnTo>
                      <a:lnTo>
                        <a:pt x="221" y="2"/>
                      </a:lnTo>
                      <a:lnTo>
                        <a:pt x="212" y="0"/>
                      </a:lnTo>
                      <a:lnTo>
                        <a:pt x="22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9301" name="Freeform 146"/>
                <p:cNvSpPr>
                  <a:spLocks/>
                </p:cNvSpPr>
                <p:nvPr/>
              </p:nvSpPr>
              <p:spPr bwMode="auto">
                <a:xfrm>
                  <a:off x="404" y="1687"/>
                  <a:ext cx="208" cy="159"/>
                </a:xfrm>
                <a:custGeom>
                  <a:avLst/>
                  <a:gdLst>
                    <a:gd name="T0" fmla="*/ 19 w 208"/>
                    <a:gd name="T1" fmla="*/ 0 h 159"/>
                    <a:gd name="T2" fmla="*/ 12 w 208"/>
                    <a:gd name="T3" fmla="*/ 2 h 159"/>
                    <a:gd name="T4" fmla="*/ 6 w 208"/>
                    <a:gd name="T5" fmla="*/ 6 h 159"/>
                    <a:gd name="T6" fmla="*/ 2 w 208"/>
                    <a:gd name="T7" fmla="*/ 12 h 159"/>
                    <a:gd name="T8" fmla="*/ 0 w 208"/>
                    <a:gd name="T9" fmla="*/ 19 h 159"/>
                    <a:gd name="T10" fmla="*/ 0 w 208"/>
                    <a:gd name="T11" fmla="*/ 140 h 159"/>
                    <a:gd name="T12" fmla="*/ 2 w 208"/>
                    <a:gd name="T13" fmla="*/ 147 h 159"/>
                    <a:gd name="T14" fmla="*/ 6 w 208"/>
                    <a:gd name="T15" fmla="*/ 153 h 159"/>
                    <a:gd name="T16" fmla="*/ 12 w 208"/>
                    <a:gd name="T17" fmla="*/ 157 h 159"/>
                    <a:gd name="T18" fmla="*/ 19 w 208"/>
                    <a:gd name="T19" fmla="*/ 159 h 159"/>
                    <a:gd name="T20" fmla="*/ 189 w 208"/>
                    <a:gd name="T21" fmla="*/ 159 h 159"/>
                    <a:gd name="T22" fmla="*/ 196 w 208"/>
                    <a:gd name="T23" fmla="*/ 157 h 159"/>
                    <a:gd name="T24" fmla="*/ 202 w 208"/>
                    <a:gd name="T25" fmla="*/ 153 h 159"/>
                    <a:gd name="T26" fmla="*/ 206 w 208"/>
                    <a:gd name="T27" fmla="*/ 147 h 159"/>
                    <a:gd name="T28" fmla="*/ 208 w 208"/>
                    <a:gd name="T29" fmla="*/ 140 h 159"/>
                    <a:gd name="T30" fmla="*/ 208 w 208"/>
                    <a:gd name="T31" fmla="*/ 19 h 159"/>
                    <a:gd name="T32" fmla="*/ 206 w 208"/>
                    <a:gd name="T33" fmla="*/ 12 h 159"/>
                    <a:gd name="T34" fmla="*/ 202 w 208"/>
                    <a:gd name="T35" fmla="*/ 6 h 159"/>
                    <a:gd name="T36" fmla="*/ 196 w 208"/>
                    <a:gd name="T37" fmla="*/ 2 h 159"/>
                    <a:gd name="T38" fmla="*/ 189 w 208"/>
                    <a:gd name="T39" fmla="*/ 0 h 159"/>
                    <a:gd name="T40" fmla="*/ 19 w 208"/>
                    <a:gd name="T41" fmla="*/ 0 h 159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208"/>
                    <a:gd name="T64" fmla="*/ 0 h 159"/>
                    <a:gd name="T65" fmla="*/ 208 w 208"/>
                    <a:gd name="T66" fmla="*/ 159 h 159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208" h="159">
                      <a:moveTo>
                        <a:pt x="19" y="0"/>
                      </a:moveTo>
                      <a:lnTo>
                        <a:pt x="12" y="2"/>
                      </a:lnTo>
                      <a:lnTo>
                        <a:pt x="6" y="6"/>
                      </a:lnTo>
                      <a:lnTo>
                        <a:pt x="2" y="12"/>
                      </a:lnTo>
                      <a:lnTo>
                        <a:pt x="0" y="19"/>
                      </a:lnTo>
                      <a:lnTo>
                        <a:pt x="0" y="140"/>
                      </a:lnTo>
                      <a:lnTo>
                        <a:pt x="2" y="147"/>
                      </a:lnTo>
                      <a:lnTo>
                        <a:pt x="6" y="153"/>
                      </a:lnTo>
                      <a:lnTo>
                        <a:pt x="12" y="157"/>
                      </a:lnTo>
                      <a:lnTo>
                        <a:pt x="19" y="159"/>
                      </a:lnTo>
                      <a:lnTo>
                        <a:pt x="189" y="159"/>
                      </a:lnTo>
                      <a:lnTo>
                        <a:pt x="196" y="157"/>
                      </a:lnTo>
                      <a:lnTo>
                        <a:pt x="202" y="153"/>
                      </a:lnTo>
                      <a:lnTo>
                        <a:pt x="206" y="147"/>
                      </a:lnTo>
                      <a:lnTo>
                        <a:pt x="208" y="140"/>
                      </a:lnTo>
                      <a:lnTo>
                        <a:pt x="208" y="19"/>
                      </a:lnTo>
                      <a:lnTo>
                        <a:pt x="206" y="12"/>
                      </a:lnTo>
                      <a:lnTo>
                        <a:pt x="202" y="6"/>
                      </a:lnTo>
                      <a:lnTo>
                        <a:pt x="196" y="2"/>
                      </a:lnTo>
                      <a:lnTo>
                        <a:pt x="189" y="0"/>
                      </a:lnTo>
                      <a:lnTo>
                        <a:pt x="19" y="0"/>
                      </a:lnTo>
                      <a:close/>
                    </a:path>
                  </a:pathLst>
                </a:custGeom>
                <a:solidFill>
                  <a:srgbClr val="CFD9DF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  <p:sp>
              <p:nvSpPr>
                <p:cNvPr id="9302" name="Rectangle 147"/>
                <p:cNvSpPr>
                  <a:spLocks noChangeArrowheads="1"/>
                </p:cNvSpPr>
                <p:nvPr/>
              </p:nvSpPr>
              <p:spPr bwMode="auto">
                <a:xfrm>
                  <a:off x="609" y="1867"/>
                  <a:ext cx="9" cy="3"/>
                </a:xfrm>
                <a:prstGeom prst="rect">
                  <a:avLst/>
                </a:prstGeom>
                <a:solidFill>
                  <a:srgbClr val="00800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IE" dirty="0">
                    <a:latin typeface="+mj-lt"/>
                  </a:endParaRPr>
                </a:p>
              </p:txBody>
            </p:sp>
          </p:grpSp>
        </p:grpSp>
        <p:sp>
          <p:nvSpPr>
            <p:cNvPr id="9245" name="Text Box 148"/>
            <p:cNvSpPr txBox="1">
              <a:spLocks noChangeArrowheads="1"/>
            </p:cNvSpPr>
            <p:nvPr/>
          </p:nvSpPr>
          <p:spPr bwMode="auto">
            <a:xfrm>
              <a:off x="578" y="2489"/>
              <a:ext cx="1027" cy="15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sz="1000" b="1" i="1" dirty="0">
                  <a:solidFill>
                    <a:srgbClr val="003399"/>
                  </a:solidFill>
                  <a:latin typeface="+mj-lt"/>
                </a:rPr>
                <a:t>QAD Client</a:t>
              </a:r>
            </a:p>
          </p:txBody>
        </p:sp>
        <p:sp>
          <p:nvSpPr>
            <p:cNvPr id="9246" name="Line 149"/>
            <p:cNvSpPr>
              <a:spLocks noChangeShapeType="1"/>
            </p:cNvSpPr>
            <p:nvPr/>
          </p:nvSpPr>
          <p:spPr bwMode="auto">
            <a:xfrm>
              <a:off x="4232" y="2837"/>
              <a:ext cx="215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anchor="ctr">
              <a:spAutoFit/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9247" name="Line 150"/>
            <p:cNvSpPr>
              <a:spLocks noChangeShapeType="1"/>
            </p:cNvSpPr>
            <p:nvPr/>
          </p:nvSpPr>
          <p:spPr bwMode="auto">
            <a:xfrm flipH="1">
              <a:off x="4249" y="3112"/>
              <a:ext cx="29" cy="64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square" anchor="ctr">
              <a:spAutoFit/>
            </a:bodyPr>
            <a:lstStyle/>
            <a:p>
              <a:endParaRPr lang="en-US" dirty="0">
                <a:latin typeface="+mj-lt"/>
              </a:endParaRPr>
            </a:p>
          </p:txBody>
        </p:sp>
        <p:grpSp>
          <p:nvGrpSpPr>
            <p:cNvPr id="9248" name="Group 151"/>
            <p:cNvGrpSpPr>
              <a:grpSpLocks/>
            </p:cNvGrpSpPr>
            <p:nvPr/>
          </p:nvGrpSpPr>
          <p:grpSpPr bwMode="auto">
            <a:xfrm>
              <a:off x="4173" y="2945"/>
              <a:ext cx="802" cy="469"/>
              <a:chOff x="4173" y="2945"/>
              <a:chExt cx="802" cy="469"/>
            </a:xfrm>
          </p:grpSpPr>
          <p:sp>
            <p:nvSpPr>
              <p:cNvPr id="9250" name="Line 152"/>
              <p:cNvSpPr>
                <a:spLocks noChangeShapeType="1"/>
              </p:cNvSpPr>
              <p:nvPr/>
            </p:nvSpPr>
            <p:spPr bwMode="auto">
              <a:xfrm flipH="1">
                <a:off x="4832" y="2945"/>
                <a:ext cx="143" cy="138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grpSp>
            <p:nvGrpSpPr>
              <p:cNvPr id="9251" name="Group 153"/>
              <p:cNvGrpSpPr>
                <a:grpSpLocks/>
              </p:cNvGrpSpPr>
              <p:nvPr/>
            </p:nvGrpSpPr>
            <p:grpSpPr bwMode="auto">
              <a:xfrm>
                <a:off x="4173" y="3070"/>
                <a:ext cx="685" cy="344"/>
                <a:chOff x="1986" y="1878"/>
                <a:chExt cx="648" cy="312"/>
              </a:xfrm>
            </p:grpSpPr>
            <p:sp>
              <p:nvSpPr>
                <p:cNvPr id="9252" name="Rectangle 154"/>
                <p:cNvSpPr>
                  <a:spLocks noChangeArrowheads="1"/>
                </p:cNvSpPr>
                <p:nvPr/>
              </p:nvSpPr>
              <p:spPr bwMode="auto">
                <a:xfrm>
                  <a:off x="2070" y="1878"/>
                  <a:ext cx="564" cy="240"/>
                </a:xfrm>
                <a:prstGeom prst="rect">
                  <a:avLst/>
                </a:prstGeom>
                <a:solidFill>
                  <a:srgbClr val="EDD1C5"/>
                </a:solidFill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r>
                    <a:rPr lang="en-US" sz="1100" dirty="0">
                      <a:latin typeface="+mj-lt"/>
                    </a:rPr>
                    <a:t>Server</a:t>
                  </a:r>
                  <a:br>
                    <a:rPr lang="en-US" sz="1100" dirty="0">
                      <a:latin typeface="+mj-lt"/>
                    </a:rPr>
                  </a:br>
                  <a:r>
                    <a:rPr lang="en-US" sz="1100" dirty="0">
                      <a:latin typeface="+mj-lt"/>
                    </a:rPr>
                    <a:t>Process</a:t>
                  </a:r>
                  <a:endParaRPr lang="en-US" sz="2400" dirty="0">
                    <a:latin typeface="+mj-lt"/>
                  </a:endParaRPr>
                </a:p>
              </p:txBody>
            </p:sp>
            <p:sp>
              <p:nvSpPr>
                <p:cNvPr id="9253" name="Rectangle 155"/>
                <p:cNvSpPr>
                  <a:spLocks noChangeArrowheads="1"/>
                </p:cNvSpPr>
                <p:nvPr/>
              </p:nvSpPr>
              <p:spPr bwMode="auto">
                <a:xfrm>
                  <a:off x="2028" y="1914"/>
                  <a:ext cx="564" cy="240"/>
                </a:xfrm>
                <a:prstGeom prst="rect">
                  <a:avLst/>
                </a:prstGeom>
                <a:solidFill>
                  <a:srgbClr val="EDD1C5"/>
                </a:solidFill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r>
                    <a:rPr lang="en-US" sz="1100" dirty="0">
                      <a:latin typeface="+mj-lt"/>
                    </a:rPr>
                    <a:t>Server</a:t>
                  </a:r>
                  <a:br>
                    <a:rPr lang="en-US" sz="1100" dirty="0">
                      <a:latin typeface="+mj-lt"/>
                    </a:rPr>
                  </a:br>
                  <a:r>
                    <a:rPr lang="en-US" sz="1100" dirty="0">
                      <a:latin typeface="+mj-lt"/>
                    </a:rPr>
                    <a:t>Process</a:t>
                  </a:r>
                  <a:endParaRPr lang="en-US" sz="2400" dirty="0">
                    <a:latin typeface="+mj-lt"/>
                  </a:endParaRPr>
                </a:p>
              </p:txBody>
            </p:sp>
            <p:sp>
              <p:nvSpPr>
                <p:cNvPr id="9254" name="Rectangle 156"/>
                <p:cNvSpPr>
                  <a:spLocks noChangeArrowheads="1"/>
                </p:cNvSpPr>
                <p:nvPr/>
              </p:nvSpPr>
              <p:spPr bwMode="auto">
                <a:xfrm>
                  <a:off x="1986" y="1950"/>
                  <a:ext cx="564" cy="240"/>
                </a:xfrm>
                <a:prstGeom prst="rect">
                  <a:avLst/>
                </a:prstGeom>
                <a:solidFill>
                  <a:srgbClr val="EDD1C5"/>
                </a:solidFill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r>
                    <a:rPr lang="en-US" sz="1100" b="1" dirty="0">
                      <a:latin typeface="+mj-lt"/>
                    </a:rPr>
                    <a:t>Agent</a:t>
                  </a:r>
                  <a:br>
                    <a:rPr lang="en-US" sz="1100" b="1" dirty="0">
                      <a:latin typeface="+mj-lt"/>
                    </a:rPr>
                  </a:br>
                  <a:r>
                    <a:rPr lang="en-US" sz="1100" b="1" dirty="0">
                      <a:latin typeface="+mj-lt"/>
                    </a:rPr>
                    <a:t>Process</a:t>
                  </a:r>
                  <a:endParaRPr lang="en-US" sz="2400" b="1" dirty="0">
                    <a:latin typeface="+mj-lt"/>
                  </a:endParaRPr>
                </a:p>
              </p:txBody>
            </p:sp>
          </p:grpSp>
        </p:grpSp>
        <p:sp>
          <p:nvSpPr>
            <p:cNvPr id="9249" name="Rectangle 157"/>
            <p:cNvSpPr>
              <a:spLocks noChangeArrowheads="1"/>
            </p:cNvSpPr>
            <p:nvPr/>
          </p:nvSpPr>
          <p:spPr bwMode="auto">
            <a:xfrm>
              <a:off x="3696" y="2773"/>
              <a:ext cx="600" cy="155"/>
            </a:xfrm>
            <a:prstGeom prst="rect">
              <a:avLst/>
            </a:prstGeom>
            <a:solidFill>
              <a:srgbClr val="E5E1DA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en-US" sz="1000" b="1" dirty="0">
                  <a:latin typeface="+mj-lt"/>
                </a:rPr>
                <a:t>NameServer</a:t>
              </a:r>
            </a:p>
          </p:txBody>
        </p:sp>
      </p:grpSp>
      <p:sp>
        <p:nvSpPr>
          <p:cNvPr id="148638" name="Rectangle 158"/>
          <p:cNvSpPr>
            <a:spLocks noChangeArrowheads="1"/>
          </p:cNvSpPr>
          <p:nvPr/>
        </p:nvSpPr>
        <p:spPr bwMode="auto">
          <a:xfrm>
            <a:off x="1881188" y="5334545"/>
            <a:ext cx="609600" cy="241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/>
            <a:r>
              <a:rPr lang="en-US" sz="1000" b="1" dirty="0">
                <a:latin typeface="+mj-lt"/>
              </a:rPr>
              <a:t>8080</a:t>
            </a:r>
            <a:endParaRPr lang="en-US" sz="1000" b="1" i="1" dirty="0">
              <a:latin typeface="+mj-lt"/>
            </a:endParaRPr>
          </a:p>
        </p:txBody>
      </p:sp>
      <p:sp>
        <p:nvSpPr>
          <p:cNvPr id="148639" name="AutoShape 159"/>
          <p:cNvSpPr>
            <a:spLocks noChangeArrowheads="1"/>
          </p:cNvSpPr>
          <p:nvPr/>
        </p:nvSpPr>
        <p:spPr bwMode="auto">
          <a:xfrm>
            <a:off x="1485900" y="5329782"/>
            <a:ext cx="536575" cy="487363"/>
          </a:xfrm>
          <a:prstGeom prst="star16">
            <a:avLst>
              <a:gd name="adj" fmla="val 37500"/>
            </a:avLst>
          </a:prstGeom>
          <a:solidFill>
            <a:schemeClr val="tx2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2000" b="1" dirty="0">
                <a:solidFill>
                  <a:schemeClr val="bg1"/>
                </a:solidFill>
                <a:latin typeface="+mj-lt"/>
              </a:rPr>
              <a:t>1</a:t>
            </a:r>
          </a:p>
        </p:txBody>
      </p:sp>
      <p:grpSp>
        <p:nvGrpSpPr>
          <p:cNvPr id="7" name="Group 160"/>
          <p:cNvGrpSpPr>
            <a:grpSpLocks/>
          </p:cNvGrpSpPr>
          <p:nvPr/>
        </p:nvGrpSpPr>
        <p:grpSpPr bwMode="auto">
          <a:xfrm>
            <a:off x="4151313" y="4266157"/>
            <a:ext cx="1243012" cy="1220788"/>
            <a:chOff x="2668" y="2695"/>
            <a:chExt cx="902" cy="842"/>
          </a:xfrm>
        </p:grpSpPr>
        <p:sp>
          <p:nvSpPr>
            <p:cNvPr id="9237" name="Rectangle 161"/>
            <p:cNvSpPr>
              <a:spLocks noChangeArrowheads="1"/>
            </p:cNvSpPr>
            <p:nvPr/>
          </p:nvSpPr>
          <p:spPr bwMode="auto">
            <a:xfrm>
              <a:off x="2668" y="2695"/>
              <a:ext cx="902" cy="842"/>
            </a:xfrm>
            <a:prstGeom prst="rect">
              <a:avLst/>
            </a:prstGeom>
            <a:solidFill>
              <a:srgbClr val="E3DFDD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IE" dirty="0">
                <a:latin typeface="+mj-lt"/>
              </a:endParaRPr>
            </a:p>
          </p:txBody>
        </p:sp>
        <p:sp>
          <p:nvSpPr>
            <p:cNvPr id="9238" name="Rectangle 162"/>
            <p:cNvSpPr>
              <a:spLocks noChangeArrowheads="1"/>
            </p:cNvSpPr>
            <p:nvPr/>
          </p:nvSpPr>
          <p:spPr bwMode="auto">
            <a:xfrm>
              <a:off x="2804" y="2821"/>
              <a:ext cx="587" cy="277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000" b="1" dirty="0">
                  <a:latin typeface="+mj-lt"/>
                </a:rPr>
                <a:t>Executables </a:t>
              </a:r>
              <a:br>
                <a:rPr lang="en-US" sz="1000" b="1" dirty="0">
                  <a:latin typeface="+mj-lt"/>
                </a:rPr>
              </a:br>
              <a:r>
                <a:rPr lang="en-US" sz="1000" b="1" dirty="0">
                  <a:latin typeface="+mj-lt"/>
                </a:rPr>
                <a:t>Directory</a:t>
              </a:r>
            </a:p>
          </p:txBody>
        </p:sp>
      </p:grpSp>
      <p:sp>
        <p:nvSpPr>
          <p:cNvPr id="148643" name="Line 163"/>
          <p:cNvSpPr>
            <a:spLocks noChangeShapeType="1"/>
          </p:cNvSpPr>
          <p:nvPr/>
        </p:nvSpPr>
        <p:spPr bwMode="auto">
          <a:xfrm flipV="1">
            <a:off x="5241851" y="4531270"/>
            <a:ext cx="485849" cy="349074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148644" name="Rectangle 164"/>
          <p:cNvSpPr>
            <a:spLocks noChangeArrowheads="1"/>
          </p:cNvSpPr>
          <p:nvPr/>
        </p:nvSpPr>
        <p:spPr bwMode="auto">
          <a:xfrm>
            <a:off x="4285547" y="4903995"/>
            <a:ext cx="933269" cy="430887"/>
          </a:xfrm>
          <a:prstGeom prst="rect">
            <a:avLst/>
          </a:prstGeom>
          <a:solidFill>
            <a:srgbClr val="CFD9DF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1100" b="1" dirty="0">
                <a:latin typeface="+mj-lt"/>
              </a:rPr>
              <a:t>WebSpeed</a:t>
            </a:r>
            <a:br>
              <a:rPr lang="en-US" sz="1100" b="1" dirty="0">
                <a:latin typeface="+mj-lt"/>
              </a:rPr>
            </a:br>
            <a:r>
              <a:rPr lang="en-US" sz="1100" b="1" dirty="0">
                <a:latin typeface="+mj-lt"/>
              </a:rPr>
              <a:t>Messenger</a:t>
            </a:r>
          </a:p>
        </p:txBody>
      </p:sp>
      <p:sp>
        <p:nvSpPr>
          <p:cNvPr id="148645" name="Freeform 165"/>
          <p:cNvSpPr>
            <a:spLocks/>
          </p:cNvSpPr>
          <p:nvPr/>
        </p:nvSpPr>
        <p:spPr bwMode="auto">
          <a:xfrm rot="10778120">
            <a:off x="3643313" y="5180557"/>
            <a:ext cx="622300" cy="106363"/>
          </a:xfrm>
          <a:custGeom>
            <a:avLst/>
            <a:gdLst>
              <a:gd name="T0" fmla="*/ 0 w 1082"/>
              <a:gd name="T1" fmla="*/ 2147483647 h 158"/>
              <a:gd name="T2" fmla="*/ 2147483647 w 1082"/>
              <a:gd name="T3" fmla="*/ 2147483647 h 158"/>
              <a:gd name="T4" fmla="*/ 2147483647 w 1082"/>
              <a:gd name="T5" fmla="*/ 0 h 158"/>
              <a:gd name="T6" fmla="*/ 2147483647 w 1082"/>
              <a:gd name="T7" fmla="*/ 2147483647 h 158"/>
              <a:gd name="T8" fmla="*/ 2147483647 w 1082"/>
              <a:gd name="T9" fmla="*/ 2147483647 h 158"/>
              <a:gd name="T10" fmla="*/ 2147483647 w 1082"/>
              <a:gd name="T11" fmla="*/ 2147483647 h 15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082"/>
              <a:gd name="T19" fmla="*/ 0 h 158"/>
              <a:gd name="T20" fmla="*/ 1082 w 1082"/>
              <a:gd name="T21" fmla="*/ 158 h 15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82" h="158">
                <a:moveTo>
                  <a:pt x="0" y="94"/>
                </a:moveTo>
                <a:lnTo>
                  <a:pt x="400" y="94"/>
                </a:lnTo>
                <a:lnTo>
                  <a:pt x="454" y="0"/>
                </a:lnTo>
                <a:lnTo>
                  <a:pt x="545" y="158"/>
                </a:lnTo>
                <a:lnTo>
                  <a:pt x="618" y="85"/>
                </a:lnTo>
                <a:lnTo>
                  <a:pt x="1082" y="85"/>
                </a:lnTo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IE" dirty="0">
              <a:latin typeface="+mj-lt"/>
            </a:endParaRPr>
          </a:p>
        </p:txBody>
      </p:sp>
      <p:sp>
        <p:nvSpPr>
          <p:cNvPr id="148646" name="AutoShape 166"/>
          <p:cNvSpPr>
            <a:spLocks noChangeArrowheads="1"/>
          </p:cNvSpPr>
          <p:nvPr/>
        </p:nvSpPr>
        <p:spPr bwMode="auto">
          <a:xfrm>
            <a:off x="2714625" y="5051970"/>
            <a:ext cx="992188" cy="430212"/>
          </a:xfrm>
          <a:prstGeom prst="roundRect">
            <a:avLst>
              <a:gd name="adj" fmla="val 16667"/>
            </a:avLst>
          </a:prstGeom>
          <a:solidFill>
            <a:srgbClr val="DFAE97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1100" b="1" dirty="0">
                <a:latin typeface="+mj-lt"/>
              </a:rPr>
              <a:t>Tomcat </a:t>
            </a:r>
            <a:br>
              <a:rPr lang="en-US" sz="1100" b="1" dirty="0">
                <a:latin typeface="+mj-lt"/>
              </a:rPr>
            </a:br>
            <a:r>
              <a:rPr lang="en-US" sz="1100" b="1" dirty="0">
                <a:latin typeface="+mj-lt"/>
              </a:rPr>
              <a:t>Server</a:t>
            </a:r>
            <a:endParaRPr lang="en-US" sz="1200" b="1" dirty="0">
              <a:latin typeface="+mj-lt"/>
            </a:endParaRPr>
          </a:p>
        </p:txBody>
      </p:sp>
      <p:sp>
        <p:nvSpPr>
          <p:cNvPr id="148647" name="Line 167"/>
          <p:cNvSpPr>
            <a:spLocks noChangeShapeType="1"/>
          </p:cNvSpPr>
          <p:nvPr/>
        </p:nvSpPr>
        <p:spPr bwMode="auto">
          <a:xfrm>
            <a:off x="1533525" y="5282157"/>
            <a:ext cx="1143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 dirty="0">
              <a:latin typeface="+mj-lt"/>
            </a:endParaRPr>
          </a:p>
        </p:txBody>
      </p:sp>
      <p:sp>
        <p:nvSpPr>
          <p:cNvPr id="9230" name="Rectangle 168"/>
          <p:cNvSpPr>
            <a:spLocks noChangeArrowheads="1"/>
          </p:cNvSpPr>
          <p:nvPr/>
        </p:nvSpPr>
        <p:spPr bwMode="auto">
          <a:xfrm>
            <a:off x="2543175" y="3842295"/>
            <a:ext cx="2656146" cy="24365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90488" tIns="44450" rIns="90488" bIns="44450">
            <a:spAutoFit/>
          </a:bodyPr>
          <a:lstStyle/>
          <a:p>
            <a:pPr eaLnBrk="0" hangingPunct="0"/>
            <a:r>
              <a:rPr lang="en-US" sz="1000" b="1" i="1" dirty="0" smtClean="0">
                <a:latin typeface="+mj-lt"/>
              </a:rPr>
              <a:t>Login</a:t>
            </a:r>
            <a:r>
              <a:rPr lang="en-US" sz="1000" b="1" i="1" dirty="0">
                <a:latin typeface="+mj-lt"/>
              </a:rPr>
              <a:t>, Browse, and Look-Up Functions</a:t>
            </a:r>
          </a:p>
        </p:txBody>
      </p:sp>
      <p:sp>
        <p:nvSpPr>
          <p:cNvPr id="148649" name="Line 169"/>
          <p:cNvSpPr>
            <a:spLocks noChangeShapeType="1"/>
          </p:cNvSpPr>
          <p:nvPr/>
        </p:nvSpPr>
        <p:spPr bwMode="auto">
          <a:xfrm flipV="1">
            <a:off x="5252484" y="5131338"/>
            <a:ext cx="1180214" cy="45719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en-US" dirty="0">
              <a:latin typeface="+mj-lt"/>
            </a:endParaRPr>
          </a:p>
        </p:txBody>
      </p:sp>
      <p:grpSp>
        <p:nvGrpSpPr>
          <p:cNvPr id="9232" name="Group 170"/>
          <p:cNvGrpSpPr>
            <a:grpSpLocks/>
          </p:cNvGrpSpPr>
          <p:nvPr/>
        </p:nvGrpSpPr>
        <p:grpSpPr bwMode="auto">
          <a:xfrm>
            <a:off x="7853363" y="5637757"/>
            <a:ext cx="990600" cy="673100"/>
            <a:chOff x="4624" y="2744"/>
            <a:chExt cx="624" cy="424"/>
          </a:xfrm>
        </p:grpSpPr>
        <p:sp>
          <p:nvSpPr>
            <p:cNvPr id="9235" name="AutoShape 171"/>
            <p:cNvSpPr>
              <a:spLocks noChangeArrowheads="1"/>
            </p:cNvSpPr>
            <p:nvPr/>
          </p:nvSpPr>
          <p:spPr bwMode="auto">
            <a:xfrm>
              <a:off x="4624" y="2744"/>
              <a:ext cx="608" cy="424"/>
            </a:xfrm>
            <a:prstGeom prst="flowChartMagneticDisk">
              <a:avLst/>
            </a:prstGeom>
            <a:gradFill rotWithShape="0">
              <a:gsLst>
                <a:gs pos="0">
                  <a:srgbClr val="5E6D76"/>
                </a:gs>
                <a:gs pos="50000">
                  <a:srgbClr val="CCECFF"/>
                </a:gs>
                <a:gs pos="100000">
                  <a:srgbClr val="5E6D76"/>
                </a:gs>
              </a:gsLst>
              <a:lin ang="0" scaled="1"/>
            </a:gra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IE" dirty="0">
                <a:latin typeface="+mj-lt"/>
              </a:endParaRPr>
            </a:p>
          </p:txBody>
        </p:sp>
        <p:sp>
          <p:nvSpPr>
            <p:cNvPr id="9236" name="Text Box 172"/>
            <p:cNvSpPr txBox="1">
              <a:spLocks noChangeArrowheads="1"/>
            </p:cNvSpPr>
            <p:nvPr/>
          </p:nvSpPr>
          <p:spPr bwMode="auto">
            <a:xfrm>
              <a:off x="4624" y="2872"/>
              <a:ext cx="624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Ctr="1">
              <a:spAutoFit/>
            </a:bodyPr>
            <a:lstStyle/>
            <a:p>
              <a:pPr eaLnBrk="0" hangingPunct="0">
                <a:lnSpc>
                  <a:spcPct val="90000"/>
                </a:lnSpc>
                <a:spcBef>
                  <a:spcPct val="50000"/>
                </a:spcBef>
                <a:buClr>
                  <a:schemeClr val="tx2"/>
                </a:buClr>
                <a:buSzPct val="80000"/>
              </a:pPr>
              <a:r>
                <a:rPr lang="en-US" sz="1200" b="1" dirty="0" smtClean="0">
                  <a:latin typeface="+mj-lt"/>
                </a:rPr>
                <a:t> </a:t>
              </a:r>
              <a:r>
                <a:rPr lang="en-US" sz="1200" b="1" dirty="0">
                  <a:latin typeface="+mj-lt"/>
                </a:rPr>
                <a:t>Database</a:t>
              </a:r>
            </a:p>
          </p:txBody>
        </p:sp>
      </p:grpSp>
      <p:sp>
        <p:nvSpPr>
          <p:cNvPr id="92" name="Line 167"/>
          <p:cNvSpPr>
            <a:spLocks noChangeShapeType="1"/>
          </p:cNvSpPr>
          <p:nvPr/>
        </p:nvSpPr>
        <p:spPr bwMode="auto">
          <a:xfrm flipV="1">
            <a:off x="7231244" y="6000485"/>
            <a:ext cx="609600" cy="1111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en-US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8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86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86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8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8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8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86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86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8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8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8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638" grpId="0" autoUpdateAnimBg="0"/>
      <p:bldP spid="148639" grpId="0" animBg="1" autoUpdateAnimBg="0"/>
      <p:bldP spid="148643" grpId="0" animBg="1"/>
      <p:bldP spid="148644" grpId="0" animBg="1" autoUpdateAnimBg="0"/>
      <p:bldP spid="148645" grpId="0" animBg="1"/>
      <p:bldP spid="148646" grpId="0" animBg="1" autoUpdateAnimBg="0"/>
      <p:bldP spid="148647" grpId="0" animBg="1"/>
      <p:bldP spid="148649" grpId="0" animBg="1"/>
    </p:bldLst>
  </p:timing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QAD_corporate_presentation_template(2)</Template>
  <TotalTime>2537</TotalTime>
  <Words>1367</Words>
  <Application>Microsoft Office PowerPoint</Application>
  <PresentationFormat>On-screen Show (4:3)</PresentationFormat>
  <Paragraphs>437</Paragraphs>
  <Slides>33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33</vt:i4>
      </vt:variant>
    </vt:vector>
  </HeadingPairs>
  <TitlesOfParts>
    <vt:vector size="35" baseType="lpstr">
      <vt:lpstr>1_EX06PP_template</vt:lpstr>
      <vt:lpstr>QAD 2010 Template</vt:lpstr>
      <vt:lpstr>Components</vt:lpstr>
      <vt:lpstr>Chapter Objectives</vt:lpstr>
      <vt:lpstr>Benefits</vt:lpstr>
      <vt:lpstr>Training Flow</vt:lpstr>
      <vt:lpstr>Overview</vt:lpstr>
      <vt:lpstr>.NET UI Architecture</vt:lpstr>
      <vt:lpstr>What is WebSpeed?</vt:lpstr>
      <vt:lpstr>WebSpeed Architecture</vt:lpstr>
      <vt:lpstr>WebSpeed Architecture</vt:lpstr>
      <vt:lpstr>WebSpeed Architecture</vt:lpstr>
      <vt:lpstr>WebSpeed Architecture</vt:lpstr>
      <vt:lpstr>WebSpeed Architecture</vt:lpstr>
      <vt:lpstr>WebSpeed Architecture</vt:lpstr>
      <vt:lpstr>WebSpeed Architecture</vt:lpstr>
      <vt:lpstr>WebSpeed Architecture</vt:lpstr>
      <vt:lpstr>WebSpeed Architecture</vt:lpstr>
      <vt:lpstr>WebSpeed Architecture</vt:lpstr>
      <vt:lpstr>WebSpeed Architecture</vt:lpstr>
      <vt:lpstr>Progress AppServer</vt:lpstr>
      <vt:lpstr>Tomcat: J2EE Application Server</vt:lpstr>
      <vt:lpstr>Tomcat Overview</vt:lpstr>
      <vt:lpstr>Tomcat Directories</vt:lpstr>
      <vt:lpstr>Tomcat Directories</vt:lpstr>
      <vt:lpstr>Tomcat Directories</vt:lpstr>
      <vt:lpstr>Tomcat Directories</vt:lpstr>
      <vt:lpstr>Using Tomcat</vt:lpstr>
      <vt:lpstr>Tomcat Engine Architecture</vt:lpstr>
      <vt:lpstr>Connection Manager</vt:lpstr>
      <vt:lpstr>Connection Manager</vt:lpstr>
      <vt:lpstr>Configuration Settings</vt:lpstr>
      <vt:lpstr>Monitor Connections and Users</vt:lpstr>
      <vt:lpstr>.NET UI Client</vt:lpstr>
      <vt:lpstr>Exercise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nvd</dc:creator>
  <cp:lastModifiedBy>Helen Ernst</cp:lastModifiedBy>
  <cp:revision>244</cp:revision>
  <dcterms:created xsi:type="dcterms:W3CDTF">2005-02-11T02:15:58Z</dcterms:created>
  <dcterms:modified xsi:type="dcterms:W3CDTF">2012-08-28T01:09:04Z</dcterms:modified>
</cp:coreProperties>
</file>