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84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126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B6AD3-E4D3-43E6-8E1F-59C411A6E97F}" type="datetimeFigureOut">
              <a:rPr lang="en-US" smtClean="0"/>
              <a:pPr/>
              <a:t>8/28/2012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67356-2A5D-403B-A795-BB066CD6E5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8FD98F-158E-4A23-8845-7748F5C8AAD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C14768-3811-41E0-8FF2-319146D93D02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P112, plus example from Sys Admin p80</a:t>
            </a: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A98776-B728-4F13-A4F0-CB76C3D798FF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p117</a:t>
            </a: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1CE08B-61C5-419B-8FB3-399DFC07CC7B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b="1" smtClean="0"/>
              <a:t>Drill/down maintenance</a:t>
            </a:r>
            <a:endParaRPr lang="en-US" b="1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57481B-E86D-4E4A-A08D-E562DE78EA87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D2AF17-A5AE-4148-9FFC-81927A0D7BF1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A76A0D-D360-4E46-8069-905E79009B02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A38A00-3A6F-423D-BC65-6E32DDBEEF18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38CB10-7912-49A2-A175-5559007705A2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CCC67E-69A1-4527-8FD2-7701A97A45EA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0252F0-D119-466C-84CD-E7B9B5AAE524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D71744-075C-46A2-9BDD-09D9D6D5C1B4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smtClean="0"/>
              <a:t>Sentence on each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A42DFB-B2E7-4005-BAC5-F925A97CFA1C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B40675-F35C-47CF-AC2B-4EA7ABA01184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CCA837-75AD-4CC6-8720-005DFDD22772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DBC3A0-2ACE-464A-B3F4-197BD0720406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BBE361-D54D-4988-A3DF-BFBA492DF38F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22C5DC-BEF9-4D11-A267-0A114D1743C3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Steps and descriptions of fields: restricting user access</a:t>
            </a: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C73221-7D4E-46DC-BEA9-F86A1A836DB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dirty="0" smtClean="0"/>
              <a:t>Selecting field material</a:t>
            </a:r>
          </a:p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048D06-4AF8-4848-A30C-4F1D6A5D57F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Conflict tool</a:t>
            </a: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639C48-C795-469D-B899-D10A02F7FF7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Notes on setup</a:t>
            </a: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76A4DF-207B-4B83-9774-90951E3E472F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Note that roles are called groups in EE.  </a:t>
            </a: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2B7EDF-5DD6-45F6-8267-67A7352B8EED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p218</a:t>
            </a: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B1D39A-817D-4331-93D7-DEE821DDD0E6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p115</a:t>
            </a: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24800" y="6638544"/>
            <a:ext cx="12192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2D82D4-F0A8-4C72-A91F-D07DE6A16823}" type="datetimeFigureOut">
              <a:rPr lang="en-US" smtClean="0"/>
              <a:pPr/>
              <a:t>8/28/2012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924800" y="6638544"/>
            <a:ext cx="1219200" cy="21945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014505-952E-45EA-84A7-73519B9794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001000" y="6638544"/>
            <a:ext cx="11430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 Customization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QAD Enterprise Edition and Standard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Guide: QAD .NET UI Administration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IE" dirty="0" smtClean="0"/>
              <a:t>Name and description for the browse</a:t>
            </a:r>
          </a:p>
          <a:p>
            <a:pPr eaLnBrk="1" hangingPunct="1"/>
            <a:r>
              <a:rPr lang="en-IE" dirty="0" smtClean="0"/>
              <a:t>Optionally restrict access to the browse</a:t>
            </a:r>
          </a:p>
          <a:p>
            <a:pPr eaLnBrk="1" hangingPunct="1"/>
            <a:r>
              <a:rPr lang="en-IE" dirty="0" smtClean="0"/>
              <a:t>Join the browse tables to the global domain</a:t>
            </a:r>
          </a:p>
          <a:p>
            <a:pPr eaLnBrk="1" hangingPunct="1"/>
            <a:r>
              <a:rPr lang="en-IE" dirty="0" smtClean="0"/>
              <a:t>Specify the value returned by double-clicking on a browse row</a:t>
            </a:r>
          </a:p>
          <a:p>
            <a:pPr eaLnBrk="1" hangingPunct="1"/>
            <a:endParaRPr lang="en-IE" dirty="0" smtClean="0"/>
          </a:p>
          <a:p>
            <a:pPr eaLnBrk="1" hangingPunct="1"/>
            <a:endParaRPr lang="en-IE" dirty="0" smtClean="0"/>
          </a:p>
          <a:p>
            <a:pPr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Header Data Tab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9F88E0E2-5127-4EF3-BBF2-587508E5B93C}" type="slidenum">
              <a:rPr lang="en-US" smtClean="0"/>
              <a:pPr/>
              <a:t>10</a:t>
            </a:fld>
            <a:r>
              <a:rPr lang="en-US" smtClean="0"/>
              <a:t>0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3505200"/>
            <a:ext cx="600075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Local Variables</a:t>
            </a:r>
          </a:p>
          <a:p>
            <a:pPr eaLnBrk="1" hangingPunct="1"/>
            <a:r>
              <a:rPr lang="en-IE" smtClean="0"/>
              <a:t>Pre-Processor Commands</a:t>
            </a:r>
          </a:p>
          <a:p>
            <a:pPr eaLnBrk="1" hangingPunct="1"/>
            <a:r>
              <a:rPr lang="en-IE" smtClean="0"/>
              <a:t>Post-Processor Commands</a:t>
            </a:r>
          </a:p>
          <a:p>
            <a:pPr eaLnBrk="1" hangingPunct="1"/>
            <a:r>
              <a:rPr lang="en-IE" smtClean="0"/>
              <a:t>Browse History</a:t>
            </a:r>
            <a:endParaRPr lang="en-US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Other Browse Options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D7C72AC0-0158-48A5-822F-23E5D8CFADED}" type="slidenum">
              <a:rPr lang="en-US" smtClean="0"/>
              <a:pPr/>
              <a:t>11</a:t>
            </a:fld>
            <a:r>
              <a:rPr lang="en-US" smtClean="0"/>
              <a:t>0</a:t>
            </a:r>
          </a:p>
        </p:txBody>
      </p:sp>
      <p:pic>
        <p:nvPicPr>
          <p:cNvPr id="13317" name="Picture 4" descr="other_opti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7825" y="3862388"/>
            <a:ext cx="57531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200-character limit restricts the number of parameters in browse links</a:t>
            </a:r>
          </a:p>
          <a:p>
            <a:pPr eaLnBrk="1" hangingPunct="1"/>
            <a:r>
              <a:rPr lang="en-IE" dirty="0" smtClean="0"/>
              <a:t>Check the number of records that will be retrieved by the browse</a:t>
            </a:r>
          </a:p>
          <a:p>
            <a:pPr eaLnBrk="1" hangingPunct="1"/>
            <a:r>
              <a:rPr lang="en-IE" dirty="0" smtClean="0"/>
              <a:t>Check that fields have been properly indexed</a:t>
            </a:r>
          </a:p>
          <a:p>
            <a:pPr eaLnBrk="1" hangingPunct="1"/>
            <a:r>
              <a:rPr lang="en-IE" dirty="0" smtClean="0"/>
              <a:t>30-table limit in browses</a:t>
            </a:r>
          </a:p>
          <a:p>
            <a:pPr eaLnBrk="1" hangingPunct="1"/>
            <a:r>
              <a:rPr lang="en-IE" dirty="0" smtClean="0"/>
              <a:t>Character UI and .NET browse compatibility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sz="2800" smtClean="0"/>
              <a:t>Performance Considerations and Limitations</a:t>
            </a:r>
            <a:endParaRPr lang="en-US" sz="280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FB3F439C-770A-4EBE-8839-32E528D57418}" type="slidenum">
              <a:rPr lang="en-US" smtClean="0"/>
              <a:pPr/>
              <a:t>12</a:t>
            </a:fld>
            <a:r>
              <a:rPr lang="en-US" smtClean="0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Drag and drop to create a join</a:t>
            </a:r>
          </a:p>
          <a:p>
            <a:pPr eaLnBrk="1" hangingPunct="1"/>
            <a:r>
              <a:rPr lang="en-US" dirty="0" smtClean="0"/>
              <a:t>View and modify join properties</a:t>
            </a:r>
            <a:endParaRPr lang="en-US" dirty="0" smtClean="0">
              <a:latin typeface="Courier New" pitchFamily="49" charset="0"/>
            </a:endParaRPr>
          </a:p>
          <a:p>
            <a:pPr eaLnBrk="1" hangingPunct="1"/>
            <a:r>
              <a:rPr lang="en-IE" dirty="0" err="1" smtClean="0"/>
              <a:t>Datatype</a:t>
            </a:r>
            <a:r>
              <a:rPr lang="en-IE" dirty="0" smtClean="0"/>
              <a:t> conversion</a:t>
            </a:r>
          </a:p>
          <a:p>
            <a:pPr eaLnBrk="1" hangingPunct="1"/>
            <a:r>
              <a:rPr lang="en-IE" dirty="0" smtClean="0"/>
              <a:t>Inner and Outer Joins</a:t>
            </a: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Table Joins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DC73C3FE-E8FD-4D94-8E54-7F0942BB4C40}" type="slidenum">
              <a:rPr lang="en-US" smtClean="0"/>
              <a:pPr/>
              <a:t>13</a:t>
            </a:fld>
            <a:r>
              <a:rPr lang="en-US" smtClean="0"/>
              <a:t>0</a:t>
            </a:r>
          </a:p>
        </p:txBody>
      </p:sp>
      <p:pic>
        <p:nvPicPr>
          <p:cNvPr id="15365" name="Picture 6" descr="joinproperti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7530" y="3048000"/>
            <a:ext cx="5927725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IE" dirty="0" smtClean="0"/>
              <a:t>Select a browse definition file (.</a:t>
            </a:r>
            <a:r>
              <a:rPr lang="en-IE" dirty="0" err="1" smtClean="0"/>
              <a:t>brwx</a:t>
            </a:r>
            <a:r>
              <a:rPr lang="en-IE" dirty="0" smtClean="0"/>
              <a:t>) using the Open lookup</a:t>
            </a:r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r>
              <a:rPr lang="en-IE" dirty="0" smtClean="0"/>
              <a:t>Specify the data to import using the Associated Data options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Importing Browses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2A866039-BA26-482E-90CF-959A650C2969}" type="slidenum">
              <a:rPr lang="en-US" smtClean="0"/>
              <a:pPr/>
              <a:t>14</a:t>
            </a:fld>
            <a:r>
              <a:rPr lang="en-US" smtClean="0"/>
              <a:t>0</a:t>
            </a:r>
          </a:p>
        </p:txBody>
      </p:sp>
      <p:pic>
        <p:nvPicPr>
          <p:cNvPr id="16389" name="Picture 7" descr="browse impo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9015" y="1674720"/>
            <a:ext cx="5761038" cy="331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30000"/>
              </a:spcBef>
              <a:buSzPct val="125000"/>
              <a:buFont typeface="Arial" pitchFamily="34" charset="0"/>
              <a:buChar char="•"/>
            </a:pPr>
            <a:r>
              <a:rPr lang="en-US" dirty="0" smtClean="0"/>
              <a:t>Select a .</a:t>
            </a:r>
            <a:r>
              <a:rPr lang="en-US" dirty="0" err="1" smtClean="0"/>
              <a:t>brwx</a:t>
            </a:r>
            <a:r>
              <a:rPr lang="en-US" dirty="0" smtClean="0"/>
              <a:t> file to display available browses</a:t>
            </a:r>
          </a:p>
          <a:p>
            <a:pPr>
              <a:lnSpc>
                <a:spcPct val="90000"/>
              </a:lnSpc>
              <a:spcBef>
                <a:spcPct val="30000"/>
              </a:spcBef>
              <a:buSzPct val="125000"/>
              <a:buFont typeface="Arial" pitchFamily="34" charset="0"/>
              <a:buChar char="•"/>
            </a:pPr>
            <a:r>
              <a:rPr lang="en-US" dirty="0" smtClean="0"/>
              <a:t>Use the Associated Data options to limit the data to be exported</a:t>
            </a:r>
          </a:p>
          <a:p>
            <a:pPr>
              <a:lnSpc>
                <a:spcPct val="90000"/>
              </a:lnSpc>
              <a:spcBef>
                <a:spcPct val="30000"/>
              </a:spcBef>
              <a:buSzPct val="125000"/>
              <a:buFont typeface="Arial" pitchFamily="34" charset="0"/>
              <a:buChar char="•"/>
            </a:pPr>
            <a:r>
              <a:rPr lang="en-IE" dirty="0" smtClean="0"/>
              <a:t>Browses are exported to a default location:</a:t>
            </a:r>
          </a:p>
          <a:p>
            <a:pPr lvl="1">
              <a:lnSpc>
                <a:spcPct val="90000"/>
              </a:lnSpc>
              <a:spcBef>
                <a:spcPct val="25000"/>
              </a:spcBef>
              <a:buNone/>
            </a:pPr>
            <a:r>
              <a:rPr lang="en-US" dirty="0" smtClean="0">
                <a:latin typeface="Courier New" pitchFamily="49" charset="0"/>
              </a:rPr>
              <a:t>	C:\Documents and Settings\</a:t>
            </a:r>
            <a:r>
              <a:rPr lang="en-US" i="1" dirty="0" smtClean="0">
                <a:latin typeface="Courier New" pitchFamily="49" charset="0"/>
              </a:rPr>
              <a:t>username</a:t>
            </a:r>
            <a:r>
              <a:rPr lang="en-US" dirty="0" smtClean="0">
                <a:latin typeface="Courier New" pitchFamily="49" charset="0"/>
              </a:rPr>
              <a:t>\Application Data\</a:t>
            </a:r>
            <a:br>
              <a:rPr lang="en-US" dirty="0" smtClean="0">
                <a:latin typeface="Courier New" pitchFamily="49" charset="0"/>
              </a:rPr>
            </a:br>
            <a:r>
              <a:rPr lang="en-US" dirty="0" smtClean="0">
                <a:latin typeface="Courier New" pitchFamily="49" charset="0"/>
              </a:rPr>
              <a:t>QAD\Shell\</a:t>
            </a:r>
            <a:r>
              <a:rPr lang="en-US" i="1" dirty="0" smtClean="0">
                <a:latin typeface="Courier New" pitchFamily="49" charset="0"/>
              </a:rPr>
              <a:t>version</a:t>
            </a:r>
            <a:r>
              <a:rPr lang="en-US" dirty="0" smtClean="0">
                <a:latin typeface="Courier New" pitchFamily="49" charset="0"/>
              </a:rPr>
              <a:t>\</a:t>
            </a:r>
            <a:r>
              <a:rPr lang="en-US" dirty="0" err="1" smtClean="0">
                <a:latin typeface="Courier New" pitchFamily="49" charset="0"/>
              </a:rPr>
              <a:t>qad.plugin.services</a:t>
            </a:r>
            <a:r>
              <a:rPr lang="en-US" dirty="0" smtClean="0">
                <a:latin typeface="Courier New" pitchFamily="49" charset="0"/>
              </a:rPr>
              <a:t>\</a:t>
            </a:r>
            <a:br>
              <a:rPr lang="en-US" dirty="0" smtClean="0">
                <a:latin typeface="Courier New" pitchFamily="49" charset="0"/>
              </a:rPr>
            </a:br>
            <a:r>
              <a:rPr lang="en-US" dirty="0" err="1" smtClean="0">
                <a:latin typeface="Courier New" pitchFamily="49" charset="0"/>
              </a:rPr>
              <a:t>BrowseMaintenance</a:t>
            </a:r>
            <a:endParaRPr lang="en-US" dirty="0" smtClean="0">
              <a:latin typeface="Courier New" pitchFamily="49" charset="0"/>
            </a:endParaRP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Exporting Browses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BDA357FA-D711-4D29-9252-9A7DE4C07CC7}" type="slidenum">
              <a:rPr lang="en-US" smtClean="0"/>
              <a:pPr/>
              <a:t>15</a:t>
            </a:fld>
            <a:r>
              <a:rPr lang="en-US" smtClean="0"/>
              <a:t>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Security considerations</a:t>
            </a:r>
          </a:p>
          <a:p>
            <a:pPr lvl="1"/>
            <a:r>
              <a:rPr lang="en-US" dirty="0" smtClean="0"/>
              <a:t>Restrict the use of Browse Import, Export and Multiple Delete functions by modifying the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clientsession.xml</a:t>
            </a:r>
            <a:r>
              <a:rPr lang="en-US" dirty="0" smtClean="0"/>
              <a:t> file</a:t>
            </a:r>
          </a:p>
          <a:p>
            <a:endParaRPr lang="en-US" dirty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Deleting Multiple Browses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57A17F2D-2477-45E1-A74F-10D750A59090}" type="slidenum">
              <a:rPr lang="en-US" smtClean="0"/>
              <a:pPr/>
              <a:t>16</a:t>
            </a:fld>
            <a:r>
              <a:rPr lang="en-US" smtClean="0"/>
              <a:t>0</a:t>
            </a:r>
          </a:p>
        </p:txBody>
      </p:sp>
      <p:pic>
        <p:nvPicPr>
          <p:cNvPr id="18437" name="Picture 5" descr="browsedele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320" y="2895600"/>
            <a:ext cx="7197725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A8AC3C50-F734-4BDB-A2D7-131CCC1B0ED3}" type="slidenum">
              <a:rPr lang="en-US" smtClean="0"/>
              <a:pPr/>
              <a:t>17</a:t>
            </a:fld>
            <a:r>
              <a:rPr lang="en-US" smtClean="0"/>
              <a:t>0</a:t>
            </a:r>
          </a:p>
        </p:txBody>
      </p:sp>
      <p:pic>
        <p:nvPicPr>
          <p:cNvPr id="19460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891611"/>
            <a:ext cx="8229600" cy="261359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Specify program links as URLS that display as buttons </a:t>
            </a:r>
            <a:r>
              <a:rPr lang="en-US" dirty="0" smtClean="0"/>
              <a:t>on </a:t>
            </a:r>
            <a:r>
              <a:rPr lang="en-US" dirty="0" smtClean="0"/>
              <a:t>browses</a:t>
            </a:r>
            <a:endParaRPr lang="en-US" dirty="0" smtClean="0"/>
          </a:p>
          <a:p>
            <a:r>
              <a:rPr lang="en-US" dirty="0" smtClean="0"/>
              <a:t>New and Edit links display as Create and Modify buttons </a:t>
            </a:r>
          </a:p>
          <a:p>
            <a:r>
              <a:rPr lang="en-US" dirty="0" smtClean="0"/>
              <a:t>Data in the current browse is passed to the linked Modify program</a:t>
            </a:r>
          </a:p>
          <a:p>
            <a:r>
              <a:rPr lang="en-US" dirty="0" smtClean="0"/>
              <a:t>Links loaded during install for </a:t>
            </a:r>
            <a:r>
              <a:rPr lang="en-US" dirty="0" smtClean="0"/>
              <a:t>many browses</a:t>
            </a:r>
          </a:p>
          <a:p>
            <a:endParaRPr lang="en-US" dirty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Link Maintenance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C480D481-7CEC-4D97-9D6A-6BB0A650E1F3}" type="slidenum">
              <a:rPr lang="en-US" smtClean="0"/>
              <a:pPr/>
              <a:t>18</a:t>
            </a:fld>
            <a:r>
              <a:rPr lang="en-US" smtClean="0"/>
              <a:t>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505200"/>
            <a:ext cx="5467931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3429000"/>
            <a:ext cx="5362575" cy="2254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09600" y="5105400"/>
            <a:ext cx="1219200" cy="53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153400" y="3581400"/>
            <a:ext cx="685800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 a browse</a:t>
            </a:r>
          </a:p>
          <a:p>
            <a:r>
              <a:rPr lang="en-US" dirty="0" smtClean="0"/>
              <a:t>Specify the program link as a URL to Execute, using the syntax:</a:t>
            </a:r>
          </a:p>
          <a:p>
            <a:pPr lvl="1"/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b#run_html#e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#?id=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program_name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smtClean="0"/>
              <a:t>Set the HTTP parameters for the program</a:t>
            </a:r>
          </a:p>
          <a:p>
            <a:pPr lvl="1"/>
            <a:r>
              <a:rPr lang="en-US" dirty="0" smtClean="0"/>
              <a:t>Index is the number of submits the program executes</a:t>
            </a:r>
          </a:p>
          <a:p>
            <a:pPr lvl="1"/>
            <a:r>
              <a:rPr lang="en-US" dirty="0" smtClean="0"/>
              <a:t>Field and Value are the field and value you want to load in the linked program</a:t>
            </a:r>
          </a:p>
          <a:p>
            <a:endParaRPr lang="en-US" dirty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Creating a Browse Link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F863D23B-E8C2-4D0E-9497-5EBB64C58CD1}" type="slidenum">
              <a:rPr lang="en-US" smtClean="0"/>
              <a:pPr/>
              <a:t>19</a:t>
            </a:fld>
            <a:r>
              <a:rPr lang="en-US" smtClean="0"/>
              <a:t>0</a:t>
            </a:r>
          </a:p>
        </p:txBody>
      </p:sp>
      <p:pic>
        <p:nvPicPr>
          <p:cNvPr id="21509" name="Picture 5" descr="http_param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9992" y="5179263"/>
            <a:ext cx="4627563" cy="117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objective of this chapter is to describe how to use</a:t>
            </a:r>
          </a:p>
          <a:p>
            <a:pPr lvl="1"/>
            <a:r>
              <a:rPr lang="en-US" dirty="0" smtClean="0"/>
              <a:t>Browse Maintenance</a:t>
            </a:r>
          </a:p>
          <a:p>
            <a:pPr lvl="1"/>
            <a:r>
              <a:rPr lang="en-US" dirty="0" smtClean="0"/>
              <a:t>Browse Link Maintenance</a:t>
            </a:r>
          </a:p>
          <a:p>
            <a:pPr lvl="1"/>
            <a:r>
              <a:rPr lang="en-US" dirty="0" smtClean="0"/>
              <a:t>Browse URL Maintenance </a:t>
            </a:r>
          </a:p>
          <a:p>
            <a:pPr lvl="1" eaLnBrk="1" hangingPunct="1"/>
            <a:endParaRPr lang="en-US" dirty="0" smtClean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Chapter Objectives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ADM_BCUS_020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209FF6C8-EC95-415A-BEA9-C815EB899672}" type="slidenum">
              <a:rPr lang="en-US" smtClean="0"/>
              <a:pPr/>
              <a:t>20</a:t>
            </a:fld>
            <a:r>
              <a:rPr lang="en-US" smtClean="0"/>
              <a:t>0</a:t>
            </a:r>
          </a:p>
        </p:txBody>
      </p:sp>
      <p:pic>
        <p:nvPicPr>
          <p:cNvPr id="22532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links to:</a:t>
            </a:r>
          </a:p>
          <a:p>
            <a:pPr lvl="1"/>
            <a:r>
              <a:rPr lang="en-US" dirty="0" smtClean="0"/>
              <a:t>Programs</a:t>
            </a:r>
          </a:p>
          <a:p>
            <a:pPr lvl="1"/>
            <a:r>
              <a:rPr lang="en-US" dirty="0" smtClean="0"/>
              <a:t>External Web sites, such as supplier or customer company Web sites, </a:t>
            </a:r>
          </a:p>
          <a:p>
            <a:r>
              <a:rPr lang="en-US" dirty="0" smtClean="0"/>
              <a:t>Create URL links for specific records in  browse cells</a:t>
            </a:r>
          </a:p>
          <a:p>
            <a:endParaRPr lang="en-US" dirty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URL Maintenance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2B7C40A5-1D82-45CD-B3F9-7A6034C21E44}" type="slidenum">
              <a:rPr lang="en-US" smtClean="0"/>
              <a:pPr/>
              <a:t>21</a:t>
            </a:fld>
            <a:r>
              <a:rPr lang="en-US" smtClean="0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</a:t>
            </a:r>
            <a:r>
              <a:rPr lang="en-US" dirty="0" err="1" smtClean="0"/>
              <a:t>run_html</a:t>
            </a:r>
            <a:r>
              <a:rPr lang="en-US" dirty="0" smtClean="0"/>
              <a:t> to build the URL</a:t>
            </a:r>
          </a:p>
          <a:p>
            <a:r>
              <a:rPr lang="en-US" dirty="0" smtClean="0"/>
              <a:t>Specify:</a:t>
            </a:r>
          </a:p>
          <a:p>
            <a:pPr lvl="1"/>
            <a:r>
              <a:rPr lang="en-US" dirty="0" smtClean="0"/>
              <a:t>The program</a:t>
            </a:r>
          </a:p>
          <a:p>
            <a:pPr lvl="1"/>
            <a:r>
              <a:rPr lang="en-US" dirty="0" smtClean="0"/>
              <a:t>The field and value</a:t>
            </a:r>
          </a:p>
          <a:p>
            <a:pPr lvl="1"/>
            <a:r>
              <a:rPr lang="en-US" dirty="0" smtClean="0"/>
              <a:t>The index</a:t>
            </a:r>
          </a:p>
          <a:p>
            <a:r>
              <a:rPr lang="en-US" dirty="0" smtClean="0"/>
              <a:t>Use the syntax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b#run_html#e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#?id=program_name&amp;f1=field_name&amp;v1=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value_name#b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#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smtClean="0"/>
              <a:t>Set the HTTP parameters for the program</a:t>
            </a:r>
          </a:p>
          <a:p>
            <a:r>
              <a:rPr lang="en-US" dirty="0" smtClean="0"/>
              <a:t>Field and Value are the field and value you want to load in the linked program</a:t>
            </a:r>
          </a:p>
          <a:p>
            <a:endParaRPr lang="en-US" dirty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Creating a URL Link to a Program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0BB6A951-ED2C-4AFA-99BB-F7350468321B}" type="slidenum">
              <a:rPr lang="en-US" smtClean="0"/>
              <a:pPr/>
              <a:t>22</a:t>
            </a:fld>
            <a:r>
              <a:rPr lang="en-US" smtClean="0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1A081706-5855-48DC-9470-88B2E98F5B03}" type="slidenum">
              <a:rPr lang="en-US" smtClean="0"/>
              <a:pPr/>
              <a:t>23</a:t>
            </a:fld>
            <a:r>
              <a:rPr lang="en-US" smtClean="0"/>
              <a:t>0</a:t>
            </a:r>
          </a:p>
        </p:txBody>
      </p:sp>
      <p:pic>
        <p:nvPicPr>
          <p:cNvPr id="25604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Specify:</a:t>
            </a:r>
          </a:p>
          <a:p>
            <a:pPr lvl="1"/>
            <a:r>
              <a:rPr lang="en-US" dirty="0" smtClean="0"/>
              <a:t>The browse</a:t>
            </a:r>
          </a:p>
          <a:p>
            <a:pPr lvl="1"/>
            <a:r>
              <a:rPr lang="en-US" dirty="0" smtClean="0"/>
              <a:t>Field name and value</a:t>
            </a:r>
          </a:p>
          <a:p>
            <a:pPr lvl="1"/>
            <a:r>
              <a:rPr lang="en-US" dirty="0" smtClean="0"/>
              <a:t>The URL</a:t>
            </a:r>
          </a:p>
          <a:p>
            <a:r>
              <a:rPr lang="en-US" dirty="0" smtClean="0"/>
              <a:t>Use the syntax: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http://www.website.com</a:t>
            </a:r>
          </a:p>
          <a:p>
            <a:endParaRPr lang="en-US" dirty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Creating a Browse Link to a Web Page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EF9AFE55-5CE7-453B-8599-2AECB5100BAE}" type="slidenum">
              <a:rPr lang="en-US" smtClean="0"/>
              <a:pPr/>
              <a:t>24</a:t>
            </a:fld>
            <a:r>
              <a:rPr lang="en-US" smtClean="0"/>
              <a:t>0</a:t>
            </a:r>
          </a:p>
        </p:txBody>
      </p:sp>
      <p:pic>
        <p:nvPicPr>
          <p:cNvPr id="26629" name="Picture 4" descr="browseurl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7178" y="3399638"/>
            <a:ext cx="4711700" cy="285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7F095748-8FB3-4205-AEF2-2EB089E5F21F}" type="slidenum">
              <a:rPr lang="en-US" smtClean="0"/>
              <a:pPr/>
              <a:t>25</a:t>
            </a:fld>
            <a:r>
              <a:rPr lang="en-US" smtClean="0"/>
              <a:t>0</a:t>
            </a:r>
          </a:p>
        </p:txBody>
      </p:sp>
      <p:pic>
        <p:nvPicPr>
          <p:cNvPr id="27652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Insert a string in the URL that is replaced by a browse field value</a:t>
            </a:r>
          </a:p>
          <a:p>
            <a:r>
              <a:rPr lang="en-US" dirty="0" smtClean="0"/>
              <a:t>You can create a link to a specific field at a web address, for example, a catalog item</a:t>
            </a:r>
          </a:p>
          <a:p>
            <a:r>
              <a:rPr lang="en-US" dirty="0" smtClean="0"/>
              <a:t>Insert the field name in the URL</a:t>
            </a:r>
          </a:p>
          <a:p>
            <a:r>
              <a:rPr lang="en-US" dirty="0" smtClean="0"/>
              <a:t>Use the syntax:</a:t>
            </a:r>
          </a:p>
          <a:p>
            <a:pPr lvl="1"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http://www.website.com/catalog/#b#fieldname#e#</a:t>
            </a:r>
          </a:p>
          <a:p>
            <a:endParaRPr lang="en-US" dirty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Creating a Browse Link to a Record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3B2582EF-F992-4D6A-A6C6-DFD91AFC9F64}" type="slidenum">
              <a:rPr lang="en-US" smtClean="0"/>
              <a:pPr/>
              <a:t>26</a:t>
            </a:fld>
            <a:r>
              <a:rPr lang="en-US" smtClean="0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2980D6EE-5154-4C70-A33D-430BE2C744A2}" type="slidenum">
              <a:rPr lang="en-US" smtClean="0"/>
              <a:pPr/>
              <a:t>27</a:t>
            </a:fld>
            <a:r>
              <a:rPr lang="en-US" smtClean="0"/>
              <a:t>0</a:t>
            </a:r>
          </a:p>
        </p:txBody>
      </p:sp>
      <p:pic>
        <p:nvPicPr>
          <p:cNvPr id="29700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You will be able to use the Browse Maintenance programs to customize your browses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5124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ADM_BCUS_030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524000" y="891610"/>
            <a:ext cx="7162800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Overview</a:t>
            </a:r>
          </a:p>
          <a:p>
            <a:r>
              <a:rPr lang="en-US" dirty="0" smtClean="0"/>
              <a:t>Terminology</a:t>
            </a:r>
          </a:p>
          <a:p>
            <a:r>
              <a:rPr lang="en-US" dirty="0" smtClean="0"/>
              <a:t>Components</a:t>
            </a:r>
          </a:p>
          <a:p>
            <a:r>
              <a:rPr lang="en-US" dirty="0" smtClean="0"/>
              <a:t>Administration Tasks	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b="1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ADM_BCUS_040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8382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 lIns="91432" tIns="91432" rIns="91432" bIns="91432">
            <a:normAutofit/>
          </a:bodyPr>
          <a:lstStyle/>
          <a:p>
            <a:pPr eaLnBrk="1" hangingPunct="1"/>
            <a:r>
              <a:rPr lang="en-US" smtClean="0"/>
              <a:t>Design tool for creating, editing, duplicating and deleting browses</a:t>
            </a:r>
          </a:p>
          <a:p>
            <a:pPr eaLnBrk="1" hangingPunct="1"/>
            <a:r>
              <a:rPr lang="en-IE" smtClean="0"/>
              <a:t>.NET UI program</a:t>
            </a:r>
            <a:br>
              <a:rPr lang="en-IE" smtClean="0"/>
            </a:br>
            <a:r>
              <a:rPr lang="en-IE" smtClean="0"/>
              <a:t>for non-component</a:t>
            </a:r>
            <a:br>
              <a:rPr lang="en-IE" smtClean="0"/>
            </a:br>
            <a:r>
              <a:rPr lang="en-IE" smtClean="0"/>
              <a:t>based browses</a:t>
            </a:r>
          </a:p>
          <a:p>
            <a:pPr eaLnBrk="1" hangingPunct="1"/>
            <a:r>
              <a:rPr lang="en-IE" smtClean="0"/>
              <a:t>Customize field</a:t>
            </a:r>
            <a:br>
              <a:rPr lang="en-IE" smtClean="0"/>
            </a:br>
            <a:r>
              <a:rPr lang="en-IE" smtClean="0"/>
              <a:t>properties</a:t>
            </a:r>
          </a:p>
          <a:p>
            <a:pPr eaLnBrk="1" hangingPunct="1"/>
            <a:r>
              <a:rPr lang="en-IE" smtClean="0"/>
              <a:t>Create table joins</a:t>
            </a:r>
          </a:p>
          <a:p>
            <a:pPr eaLnBrk="1" hangingPunct="1"/>
            <a:r>
              <a:rPr lang="en-IE" smtClean="0"/>
              <a:t>Import and</a:t>
            </a:r>
            <a:br>
              <a:rPr lang="en-IE" smtClean="0"/>
            </a:br>
            <a:r>
              <a:rPr lang="en-IE" smtClean="0"/>
              <a:t>export browses</a:t>
            </a:r>
          </a:p>
          <a:p>
            <a:pPr eaLnBrk="1" hangingPunct="1"/>
            <a:endParaRPr lang="en-IE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Maintenance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ADM_BCUS_0</a:t>
            </a:r>
            <a:fld id="{4C2B1665-2B6D-4554-B2BF-67F24FFBBC06}" type="slidenum">
              <a:rPr lang="en-US" smtClean="0"/>
              <a:pPr/>
              <a:t>5</a:t>
            </a:fld>
            <a:r>
              <a:rPr lang="en-US" smtClean="0"/>
              <a:t>0</a:t>
            </a:r>
          </a:p>
        </p:txBody>
      </p:sp>
      <p:pic>
        <p:nvPicPr>
          <p:cNvPr id="7173" name="Picture 4" descr="BrowseMaintenanceNetU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5288" y="2833687"/>
            <a:ext cx="4883150" cy="326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IE" smtClean="0"/>
              <a:t>Add left and right</a:t>
            </a:r>
            <a:br>
              <a:rPr lang="en-IE" smtClean="0"/>
            </a:br>
            <a:r>
              <a:rPr lang="en-IE" smtClean="0"/>
              <a:t>tables</a:t>
            </a:r>
          </a:p>
          <a:p>
            <a:pPr eaLnBrk="1" hangingPunct="1"/>
            <a:r>
              <a:rPr lang="en-IE" smtClean="0"/>
              <a:t>Include or exclude</a:t>
            </a:r>
            <a:br>
              <a:rPr lang="en-IE" smtClean="0"/>
            </a:br>
            <a:r>
              <a:rPr lang="en-IE" smtClean="0"/>
              <a:t>system tables</a:t>
            </a:r>
          </a:p>
          <a:p>
            <a:pPr eaLnBrk="1" hangingPunct="1"/>
            <a:r>
              <a:rPr lang="en-IE" smtClean="0"/>
              <a:t>Can include up to</a:t>
            </a:r>
            <a:br>
              <a:rPr lang="en-IE" smtClean="0"/>
            </a:br>
            <a:r>
              <a:rPr lang="en-IE" smtClean="0"/>
              <a:t>30 tables in a</a:t>
            </a:r>
            <a:br>
              <a:rPr lang="en-IE" smtClean="0"/>
            </a:br>
            <a:r>
              <a:rPr lang="en-IE" smtClean="0"/>
              <a:t>new browse</a:t>
            </a:r>
          </a:p>
          <a:p>
            <a:pPr eaLnBrk="1" hangingPunct="1"/>
            <a:r>
              <a:rPr lang="en-IE" smtClean="0"/>
              <a:t>Tables defined in</a:t>
            </a:r>
            <a:br>
              <a:rPr lang="en-IE" smtClean="0"/>
            </a:br>
            <a:r>
              <a:rPr lang="en-IE" sz="2400" smtClean="0">
                <a:latin typeface="Courier New" pitchFamily="49" charset="0"/>
              </a:rPr>
              <a:t>clientsession.xml</a:t>
            </a:r>
          </a:p>
          <a:p>
            <a:pPr eaLnBrk="1" hangingPunct="1"/>
            <a:r>
              <a:rPr lang="en-IE" smtClean="0"/>
              <a:t>Restricted tables are not displayed</a:t>
            </a:r>
          </a:p>
          <a:p>
            <a:pPr eaLnBrk="1" hangingPunct="1"/>
            <a:endParaRPr lang="en-US" smtClean="0"/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Creating a Browse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ADM_BCUS_0</a:t>
            </a:r>
            <a:fld id="{6795BBA3-8649-4B59-B6F1-14C8A03383B8}" type="slidenum">
              <a:rPr lang="en-US" smtClean="0"/>
              <a:pPr/>
              <a:t>6</a:t>
            </a:fld>
            <a:r>
              <a:rPr lang="en-US" smtClean="0"/>
              <a:t>0</a:t>
            </a:r>
          </a:p>
        </p:txBody>
      </p:sp>
      <p:pic>
        <p:nvPicPr>
          <p:cNvPr id="8197" name="Picture 5" descr="selectdbtabl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1800" y="1219200"/>
            <a:ext cx="4745038" cy="36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IE" smtClean="0"/>
              <a:t>Right-click Table Area</a:t>
            </a:r>
          </a:p>
          <a:p>
            <a:pPr eaLnBrk="1" hangingPunct="1"/>
            <a:r>
              <a:rPr lang="en-IE" smtClean="0"/>
              <a:t>Select or deselect custom QAD fields</a:t>
            </a:r>
          </a:p>
          <a:p>
            <a:pPr eaLnBrk="1" hangingPunct="1"/>
            <a:endParaRPr lang="en-IE" smtClean="0"/>
          </a:p>
          <a:p>
            <a:pPr eaLnBrk="1" hangingPunct="1"/>
            <a:endParaRPr lang="en-IE" smtClean="0"/>
          </a:p>
          <a:p>
            <a:pPr eaLnBrk="1" hangingPunct="1"/>
            <a:endParaRPr lang="en-IE" smtClean="0"/>
          </a:p>
          <a:p>
            <a:pPr eaLnBrk="1" hangingPunct="1"/>
            <a:endParaRPr lang="en-US" smtClean="0">
              <a:latin typeface="Courier New" pitchFamily="49" charset="0"/>
            </a:endParaRP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Selecting Fields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ADM_BCUS_0</a:t>
            </a:r>
            <a:fld id="{7300B6A9-EA5E-4FAA-A665-F4E27196BED6}" type="slidenum">
              <a:rPr lang="en-US" smtClean="0"/>
              <a:pPr/>
              <a:t>7</a:t>
            </a:fld>
            <a:r>
              <a:rPr lang="en-US" smtClean="0"/>
              <a:t>0</a:t>
            </a:r>
          </a:p>
        </p:txBody>
      </p:sp>
      <p:pic>
        <p:nvPicPr>
          <p:cNvPr id="9221" name="Picture 7" descr="Select Fiel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3232" y="2133600"/>
            <a:ext cx="5376862" cy="375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fields to the browse using the Query tab</a:t>
            </a:r>
          </a:p>
          <a:p>
            <a:r>
              <a:rPr lang="en-US" dirty="0" smtClean="0"/>
              <a:t>Set field Sort and Include properties</a:t>
            </a:r>
          </a:p>
          <a:p>
            <a:r>
              <a:rPr lang="en-US" dirty="0" smtClean="0"/>
              <a:t>Set field filters</a:t>
            </a:r>
          </a:p>
          <a:p>
            <a:r>
              <a:rPr lang="en-US" dirty="0" smtClean="0"/>
              <a:t>View and modify field properties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Using the Query Tab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ADM_BCUS_0</a:t>
            </a:r>
            <a:fld id="{43A43841-7759-440E-8FAA-68970299100C}" type="slidenum">
              <a:rPr lang="en-US" smtClean="0"/>
              <a:pPr/>
              <a:t>8</a:t>
            </a:fld>
            <a:r>
              <a:rPr lang="en-US" smtClean="0"/>
              <a:t>0</a:t>
            </a:r>
          </a:p>
        </p:txBody>
      </p:sp>
      <p:pic>
        <p:nvPicPr>
          <p:cNvPr id="10245" name="Picture 6" descr="query_ta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6944" y="3276600"/>
            <a:ext cx="693261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Specify a label term from the label master table</a:t>
            </a:r>
          </a:p>
          <a:p>
            <a:r>
              <a:rPr lang="en-US" dirty="0" smtClean="0"/>
              <a:t>Sort order if column is set to Ascending</a:t>
            </a:r>
          </a:p>
          <a:p>
            <a:r>
              <a:rPr lang="en-US" dirty="0" smtClean="0"/>
              <a:t>Expressions for local variables</a:t>
            </a:r>
          </a:p>
          <a:p>
            <a:r>
              <a:rPr lang="en-US" dirty="0" smtClean="0"/>
              <a:t>Data Types for local variables</a:t>
            </a:r>
          </a:p>
          <a:p>
            <a:r>
              <a:rPr lang="en-US" dirty="0" smtClean="0"/>
              <a:t>Format</a:t>
            </a:r>
            <a:br>
              <a:rPr lang="en-US" dirty="0" smtClean="0"/>
            </a:br>
            <a:r>
              <a:rPr lang="en-US" dirty="0" smtClean="0"/>
              <a:t>depends</a:t>
            </a:r>
            <a:br>
              <a:rPr lang="en-US" dirty="0" smtClean="0"/>
            </a:br>
            <a:r>
              <a:rPr lang="en-US" dirty="0" smtClean="0"/>
              <a:t>on data type</a:t>
            </a:r>
          </a:p>
          <a:p>
            <a:r>
              <a:rPr lang="en-US" dirty="0" smtClean="0"/>
              <a:t>Display</a:t>
            </a:r>
            <a:br>
              <a:rPr lang="en-US" dirty="0" smtClean="0"/>
            </a:br>
            <a:r>
              <a:rPr lang="en-US" dirty="0" smtClean="0"/>
              <a:t>length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Field Properties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ADM_BCUS_0</a:t>
            </a:r>
            <a:fld id="{376B3324-B2A7-4329-AE06-F9310D20182F}" type="slidenum">
              <a:rPr lang="en-US" smtClean="0"/>
              <a:pPr/>
              <a:t>9</a:t>
            </a:fld>
            <a:r>
              <a:rPr lang="en-US" smtClean="0"/>
              <a:t>0</a:t>
            </a:r>
          </a:p>
        </p:txBody>
      </p:sp>
      <p:pic>
        <p:nvPicPr>
          <p:cNvPr id="11269" name="Picture 8" descr="fieldproperti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7700" y="3429000"/>
            <a:ext cx="5868988" cy="26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563</TotalTime>
  <Words>700</Words>
  <Application>Microsoft Office PowerPoint</Application>
  <PresentationFormat>On-screen Show (4:3)</PresentationFormat>
  <Paragraphs>210</Paragraphs>
  <Slides>27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QAD 2010 Template</vt:lpstr>
      <vt:lpstr>Browse Customization</vt:lpstr>
      <vt:lpstr> Chapter Objectives</vt:lpstr>
      <vt:lpstr>Benefits</vt:lpstr>
      <vt:lpstr>Training Flow</vt:lpstr>
      <vt:lpstr>Browse Maintenance</vt:lpstr>
      <vt:lpstr>Creating a Browse</vt:lpstr>
      <vt:lpstr>Selecting Fields</vt:lpstr>
      <vt:lpstr>Using the Query Tab</vt:lpstr>
      <vt:lpstr>Field Properties</vt:lpstr>
      <vt:lpstr>Header Data Tab</vt:lpstr>
      <vt:lpstr>Other Browse Options</vt:lpstr>
      <vt:lpstr>Performance Considerations and Limitations</vt:lpstr>
      <vt:lpstr>Table Joins</vt:lpstr>
      <vt:lpstr>Importing Browses</vt:lpstr>
      <vt:lpstr>Exporting Browses</vt:lpstr>
      <vt:lpstr>Deleting Multiple Browses</vt:lpstr>
      <vt:lpstr>Exercise</vt:lpstr>
      <vt:lpstr>Browse Link Maintenance</vt:lpstr>
      <vt:lpstr>Creating a Browse Link</vt:lpstr>
      <vt:lpstr>Exercise</vt:lpstr>
      <vt:lpstr>Browse URL Maintenance</vt:lpstr>
      <vt:lpstr>Creating a URL Link to a Program</vt:lpstr>
      <vt:lpstr>Exercise</vt:lpstr>
      <vt:lpstr>Creating a Browse Link to a Web Page</vt:lpstr>
      <vt:lpstr>Exercise</vt:lpstr>
      <vt:lpstr>Creating a Browse Link to a Record</vt:lpstr>
      <vt:lpstr>Exercise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.NET UI</dc:title>
  <dc:creator>mdf</dc:creator>
  <cp:lastModifiedBy>Helen Ernst</cp:lastModifiedBy>
  <cp:revision>59</cp:revision>
  <dcterms:created xsi:type="dcterms:W3CDTF">2011-01-06T22:51:47Z</dcterms:created>
  <dcterms:modified xsi:type="dcterms:W3CDTF">2012-08-28T17:51:18Z</dcterms:modified>
</cp:coreProperties>
</file>