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p:sldMasterIdLst>
    <p:sldMasterId id="2147483655" r:id="rId1"/>
    <p:sldMasterId id="2147483727" r:id="rId2"/>
  </p:sldMasterIdLst>
  <p:notesMasterIdLst>
    <p:notesMasterId r:id="rId35"/>
  </p:notesMasterIdLst>
  <p:handoutMasterIdLst>
    <p:handoutMasterId r:id="rId36"/>
  </p:handoutMasterIdLst>
  <p:sldIdLst>
    <p:sldId id="457" r:id="rId3"/>
    <p:sldId id="454" r:id="rId4"/>
    <p:sldId id="455" r:id="rId5"/>
    <p:sldId id="456" r:id="rId6"/>
    <p:sldId id="438" r:id="rId7"/>
    <p:sldId id="364" r:id="rId8"/>
    <p:sldId id="432" r:id="rId9"/>
    <p:sldId id="433" r:id="rId10"/>
    <p:sldId id="434" r:id="rId11"/>
    <p:sldId id="435" r:id="rId12"/>
    <p:sldId id="436" r:id="rId13"/>
    <p:sldId id="440" r:id="rId14"/>
    <p:sldId id="365" r:id="rId15"/>
    <p:sldId id="366" r:id="rId16"/>
    <p:sldId id="367" r:id="rId17"/>
    <p:sldId id="371" r:id="rId18"/>
    <p:sldId id="437" r:id="rId19"/>
    <p:sldId id="439" r:id="rId20"/>
    <p:sldId id="372" r:id="rId21"/>
    <p:sldId id="441" r:id="rId22"/>
    <p:sldId id="442" r:id="rId23"/>
    <p:sldId id="443" r:id="rId24"/>
    <p:sldId id="444" r:id="rId25"/>
    <p:sldId id="445" r:id="rId26"/>
    <p:sldId id="446" r:id="rId27"/>
    <p:sldId id="447" r:id="rId28"/>
    <p:sldId id="448" r:id="rId29"/>
    <p:sldId id="449" r:id="rId30"/>
    <p:sldId id="450" r:id="rId31"/>
    <p:sldId id="451" r:id="rId32"/>
    <p:sldId id="452" r:id="rId33"/>
    <p:sldId id="380" r:id="rId34"/>
  </p:sldIdLst>
  <p:sldSz cx="9144000" cy="6858000" type="screen4x3"/>
  <p:notesSz cx="6858000" cy="9144000"/>
  <p:embeddedFontLst>
    <p:embeddedFont>
      <p:font typeface="Century Gothic" pitchFamily="34" charset="0"/>
      <p:regular r:id="rId37"/>
      <p:bold r:id="rId38"/>
      <p:italic r:id="rId39"/>
      <p:boldItalic r:id="rId40"/>
    </p:embeddedFont>
    <p:embeddedFont>
      <p:font typeface="Tahoma" pitchFamily="34" charset="0"/>
      <p:regular r:id="rId41"/>
      <p:bold r:id="rId42"/>
    </p:embeddedFont>
    <p:embeddedFont>
      <p:font typeface="Webdings" pitchFamily="18" charset="2"/>
      <p:regular r:id="rId43"/>
    </p:embeddedFont>
  </p:embeddedFontLst>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B7D83"/>
    <a:srgbClr val="FFEDC9"/>
    <a:srgbClr val="DDDDDD"/>
    <a:srgbClr val="EAEAEA"/>
    <a:srgbClr val="E9EFF7"/>
    <a:srgbClr val="C0BEC2"/>
    <a:srgbClr val="EDCFCF"/>
    <a:srgbClr val="CBDDD8"/>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898" autoAdjust="0"/>
    <p:restoredTop sz="86467" autoAdjust="0"/>
  </p:normalViewPr>
  <p:slideViewPr>
    <p:cSldViewPr snapToGrid="0">
      <p:cViewPr>
        <p:scale>
          <a:sx n="70" d="100"/>
          <a:sy n="70" d="100"/>
        </p:scale>
        <p:origin x="-330" y="-252"/>
      </p:cViewPr>
      <p:guideLst>
        <p:guide orient="horz" pos="2918"/>
        <p:guide orient="horz" pos="332"/>
        <p:guide orient="horz" pos="330"/>
        <p:guide orient="horz" pos="3848"/>
        <p:guide pos="2855"/>
        <p:guide/>
      </p:guideLst>
    </p:cSldViewPr>
  </p:slideViewPr>
  <p:outlineViewPr>
    <p:cViewPr>
      <p:scale>
        <a:sx n="33" d="100"/>
        <a:sy n="33" d="100"/>
      </p:scale>
      <p:origin x="0" y="5148"/>
    </p:cViewPr>
    <p:sldLst>
      <p:sld r:id="rId1" collapse="1"/>
    </p:sldLst>
  </p:outlineViewPr>
  <p:notesTextViewPr>
    <p:cViewPr>
      <p:scale>
        <a:sx n="100" d="100"/>
        <a:sy n="100" d="100"/>
      </p:scale>
      <p:origin x="0" y="0"/>
    </p:cViewPr>
  </p:notesTextViewPr>
  <p:sorterViewPr>
    <p:cViewPr>
      <p:scale>
        <a:sx n="50" d="100"/>
        <a:sy n="50" d="100"/>
      </p:scale>
      <p:origin x="0" y="0"/>
    </p:cViewPr>
  </p:sorterViewPr>
  <p:notesViewPr>
    <p:cSldViewPr snapToGrid="0">
      <p:cViewPr>
        <p:scale>
          <a:sx n="100" d="100"/>
          <a:sy n="100" d="100"/>
        </p:scale>
        <p:origin x="-1644" y="-72"/>
      </p:cViewPr>
      <p:guideLst>
        <p:guide orient="horz" pos="2880"/>
        <p:guide pos="2157"/>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3.fntdata"/><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font" Target="fonts/font6.fntdata"/><Relationship Id="rId47"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font" Target="fonts/font2.fntdata"/><Relationship Id="rId46"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font" Target="fonts/font1.fntdata"/><Relationship Id="rId40" Type="http://schemas.openxmlformats.org/officeDocument/2006/relationships/font" Target="fonts/font4.fntdata"/><Relationship Id="rId45"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notesMaster" Target="notesMasters/notesMaster1.xml"/><Relationship Id="rId43" Type="http://schemas.openxmlformats.org/officeDocument/2006/relationships/font" Target="fonts/font7.fntdata"/></Relationships>
</file>

<file path=ppt/_rels/viewProps.xml.rels><?xml version="1.0" encoding="UTF-8" standalone="yes"?>
<Relationships xmlns="http://schemas.openxmlformats.org/package/2006/relationships"><Relationship Id="rId1" Type="http://schemas.openxmlformats.org/officeDocument/2006/relationships/slide" Target="slides/slide1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98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0" hangingPunct="0">
              <a:defRPr sz="1200"/>
            </a:lvl1pPr>
          </a:lstStyle>
          <a:p>
            <a:pPr>
              <a:defRPr/>
            </a:pPr>
            <a:endParaRPr lang="en-US" dirty="0"/>
          </a:p>
        </p:txBody>
      </p:sp>
      <p:sp>
        <p:nvSpPr>
          <p:cNvPr id="79875"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vl1pPr>
          </a:lstStyle>
          <a:p>
            <a:pPr>
              <a:defRPr/>
            </a:pPr>
            <a:fld id="{07C54217-D369-4CBF-A2FB-30324BAEAB91}" type="datetimeFigureOut">
              <a:rPr lang="en-US"/>
              <a:pPr>
                <a:defRPr/>
              </a:pPr>
              <a:t>8/27/2012</a:t>
            </a:fld>
            <a:endParaRPr lang="en-US" dirty="0"/>
          </a:p>
        </p:txBody>
      </p:sp>
      <p:sp>
        <p:nvSpPr>
          <p:cNvPr id="79876"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0" hangingPunct="0">
              <a:defRPr sz="1200"/>
            </a:lvl1pPr>
          </a:lstStyle>
          <a:p>
            <a:pPr>
              <a:defRPr/>
            </a:pPr>
            <a:endParaRPr lang="en-US" dirty="0"/>
          </a:p>
        </p:txBody>
      </p:sp>
      <p:sp>
        <p:nvSpPr>
          <p:cNvPr id="79877"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vl1pPr>
          </a:lstStyle>
          <a:p>
            <a:pPr>
              <a:defRPr/>
            </a:pPr>
            <a:fld id="{DE4B805F-7382-4A39-98C3-9D31083C634E}" type="slidenum">
              <a:rPr lang="en-US"/>
              <a:pPr>
                <a:defRPr/>
              </a:pPr>
              <a:t>‹#›</a:t>
            </a:fld>
            <a:endParaRPr 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0" hangingPunct="0">
              <a:defRPr sz="1200"/>
            </a:lvl1pPr>
          </a:lstStyle>
          <a:p>
            <a:pPr>
              <a:defRPr/>
            </a:pPr>
            <a:endParaRPr lang="en-US" dirty="0"/>
          </a:p>
        </p:txBody>
      </p:sp>
      <p:sp>
        <p:nvSpPr>
          <p:cNvPr id="3075"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vl1pPr>
          </a:lstStyle>
          <a:p>
            <a:pPr>
              <a:defRPr/>
            </a:pPr>
            <a:endParaRPr lang="en-US" dirty="0"/>
          </a:p>
        </p:txBody>
      </p:sp>
      <p:sp>
        <p:nvSpPr>
          <p:cNvPr id="3686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078"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0" hangingPunct="0">
              <a:defRPr sz="1200"/>
            </a:lvl1pPr>
          </a:lstStyle>
          <a:p>
            <a:pPr>
              <a:defRPr/>
            </a:pPr>
            <a:endParaRPr lang="en-US" dirty="0"/>
          </a:p>
        </p:txBody>
      </p:sp>
      <p:sp>
        <p:nvSpPr>
          <p:cNvPr id="3079"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vl1pPr>
          </a:lstStyle>
          <a:p>
            <a:pPr>
              <a:defRPr/>
            </a:pPr>
            <a:fld id="{41B9269C-B2D5-4AC3-B84D-821A95FC3091}"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ahoma"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Tahoma"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Tahoma"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Tahoma"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Tahoma"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p>
            <a:fld id="{A03D4D77-0977-483A-A975-6BEC305EF608}" type="slidenum">
              <a:rPr lang="en-US" smtClean="0"/>
              <a:pPr/>
              <a:t>4</a:t>
            </a:fld>
            <a:endParaRPr lang="en-US" dirty="0" smtClean="0"/>
          </a:p>
        </p:txBody>
      </p:sp>
      <p:sp>
        <p:nvSpPr>
          <p:cNvPr id="37891" name="Rectangle 2"/>
          <p:cNvSpPr>
            <a:spLocks noGrp="1" noRot="1" noChangeAspect="1" noChangeArrowheads="1" noTextEdit="1"/>
          </p:cNvSpPr>
          <p:nvPr>
            <p:ph type="sldImg"/>
          </p:nvPr>
        </p:nvSpPr>
        <p:spPr>
          <a:xfrm>
            <a:off x="1144588" y="685800"/>
            <a:ext cx="4572000" cy="3429000"/>
          </a:xfrm>
          <a:ln/>
        </p:spPr>
      </p:sp>
      <p:sp>
        <p:nvSpPr>
          <p:cNvPr id="37892"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p>
            <a:fld id="{DBE75ADC-76D8-4824-992E-6ED0670BE46B}" type="slidenum">
              <a:rPr lang="en-US" smtClean="0"/>
              <a:pPr/>
              <a:t>13</a:t>
            </a:fld>
            <a:endParaRPr lang="en-US" dirty="0" smtClean="0"/>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a:ln/>
        </p:spPr>
        <p:txBody>
          <a:bodyPr/>
          <a:lstStyle/>
          <a:p>
            <a:r>
              <a:rPr lang="en-IE" dirty="0" smtClean="0"/>
              <a:t>Explain each in turn</a:t>
            </a:r>
            <a:endParaRPr lang="en-US"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p:spPr>
        <p:txBody>
          <a:bodyPr/>
          <a:lstStyle/>
          <a:p>
            <a:fld id="{B39CD644-C3FF-4863-9BF0-9EB68411DE2C}" type="slidenum">
              <a:rPr lang="en-US" smtClean="0"/>
              <a:pPr/>
              <a:t>14</a:t>
            </a:fld>
            <a:endParaRPr lang="en-US" dirty="0" smtClean="0"/>
          </a:p>
        </p:txBody>
      </p:sp>
      <p:sp>
        <p:nvSpPr>
          <p:cNvPr id="48131" name="Rectangle 2"/>
          <p:cNvSpPr>
            <a:spLocks noGrp="1" noRot="1" noChangeAspect="1" noChangeArrowheads="1" noTextEdit="1"/>
          </p:cNvSpPr>
          <p:nvPr>
            <p:ph type="sldImg"/>
          </p:nvPr>
        </p:nvSpPr>
        <p:spPr>
          <a:ln/>
        </p:spPr>
      </p:sp>
      <p:sp>
        <p:nvSpPr>
          <p:cNvPr id="48132" name="Rectangle 3"/>
          <p:cNvSpPr>
            <a:spLocks noGrp="1" noChangeArrowheads="1"/>
          </p:cNvSpPr>
          <p:nvPr>
            <p:ph type="body" idx="1"/>
          </p:nvPr>
        </p:nvSpPr>
        <p:spPr>
          <a:noFill/>
          <a:ln/>
        </p:spPr>
        <p:txBody>
          <a:bodyPr/>
          <a:lstStyle/>
          <a:p>
            <a:r>
              <a:rPr lang="en-IE" dirty="0" smtClean="0"/>
              <a:t>Field types and how to add them</a:t>
            </a:r>
            <a:endParaRPr lang="en-US"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p>
            <a:fld id="{74506544-4837-4FF9-8A7D-5C1189212B83}" type="slidenum">
              <a:rPr lang="en-US" smtClean="0"/>
              <a:pPr/>
              <a:t>15</a:t>
            </a:fld>
            <a:endParaRPr lang="en-US" dirty="0" smtClean="0"/>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p>
            <a:fld id="{047E5374-2A24-4767-BD63-B6A2B146BCE6}" type="slidenum">
              <a:rPr lang="en-US" smtClean="0"/>
              <a:pPr/>
              <a:t>16</a:t>
            </a:fld>
            <a:endParaRPr lang="en-US" dirty="0" smtClean="0"/>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p:spPr>
        <p:txBody>
          <a:bodyPr/>
          <a:lstStyle/>
          <a:p>
            <a:r>
              <a:rPr lang="en-IE" b="1" dirty="0" smtClean="0"/>
              <a:t>Drill/down maintenance</a:t>
            </a:r>
            <a:endParaRPr lang="en-US" b="1" dirty="0"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p>
            <a:fld id="{C4FB64D2-EC85-4C7E-B1C8-A2E08CFCE725}" type="slidenum">
              <a:rPr lang="en-US" smtClean="0"/>
              <a:pPr/>
              <a:t>17</a:t>
            </a:fld>
            <a:endParaRPr lang="en-US" dirty="0" smtClean="0"/>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p>
            <a:fld id="{343D03F5-9938-4266-B2F9-E31F15033F46}" type="slidenum">
              <a:rPr lang="en-US" smtClean="0"/>
              <a:pPr/>
              <a:t>18</a:t>
            </a:fld>
            <a:endParaRPr lang="en-US" dirty="0" smtClean="0"/>
          </a:p>
        </p:txBody>
      </p:sp>
      <p:sp>
        <p:nvSpPr>
          <p:cNvPr id="52227" name="Rectangle 2"/>
          <p:cNvSpPr>
            <a:spLocks noGrp="1" noRot="1" noChangeAspect="1" noChangeArrowheads="1" noTextEdit="1"/>
          </p:cNvSpPr>
          <p:nvPr>
            <p:ph type="sldImg"/>
          </p:nvPr>
        </p:nvSpPr>
        <p:spPr>
          <a:ln/>
        </p:spPr>
      </p:sp>
      <p:sp>
        <p:nvSpPr>
          <p:cNvPr id="52228" name="Rectangle 3"/>
          <p:cNvSpPr>
            <a:spLocks noGrp="1" noChangeArrowheads="1"/>
          </p:cNvSpPr>
          <p:nvPr>
            <p:ph type="body" idx="1"/>
          </p:nvPr>
        </p:nvSpPr>
        <p:spPr>
          <a:noFill/>
          <a:ln/>
        </p:spPr>
        <p:txBody>
          <a:bodyPr/>
          <a:lstStyle/>
          <a:p>
            <a:r>
              <a:rPr lang="en-IE" dirty="0" smtClean="0"/>
              <a:t>Frames notes</a:t>
            </a:r>
            <a:endParaRPr lang="en-US"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p>
            <a:fld id="{403BE6F4-E296-4C3B-A5BB-780612D1471B}" type="slidenum">
              <a:rPr lang="en-US" smtClean="0"/>
              <a:pPr/>
              <a:t>19</a:t>
            </a:fld>
            <a:endParaRPr lang="en-US" dirty="0" smtClean="0"/>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D6BAB0F3-3BE2-4C8A-AB27-91CD89ADE8E5}" type="slidenum">
              <a:rPr lang="en-US" smtClean="0"/>
              <a:pPr/>
              <a:t>20</a:t>
            </a:fld>
            <a:endParaRPr lang="en-US" dirty="0" smtClean="0"/>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p>
            <a:fld id="{83E83FA8-5DE5-4671-88CD-D254D1B3C71B}" type="slidenum">
              <a:rPr lang="en-US" smtClean="0"/>
              <a:pPr/>
              <a:t>21</a:t>
            </a:fld>
            <a:endParaRPr lang="en-US" dirty="0" smtClean="0"/>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p>
            <a:fld id="{1B495A7B-9A29-4671-957D-39ADE89BF72C}" type="slidenum">
              <a:rPr lang="en-US" smtClean="0"/>
              <a:pPr/>
              <a:t>22</a:t>
            </a:fld>
            <a:endParaRPr lang="en-US" dirty="0" smtClean="0"/>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p>
            <a:fld id="{1939D74E-97D4-416D-88BF-D99911DA0C0A}" type="slidenum">
              <a:rPr lang="en-US" smtClean="0"/>
              <a:pPr/>
              <a:t>5</a:t>
            </a:fld>
            <a:endParaRPr lang="en-US" dirty="0" smtClean="0"/>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a:ln/>
        </p:spPr>
        <p:txBody>
          <a:bodyPr/>
          <a:lstStyle/>
          <a:p>
            <a:r>
              <a:rPr lang="en-US" b="1" dirty="0" smtClean="0"/>
              <a:t>Overview material</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p>
            <a:fld id="{115329C7-CB57-4B0E-8D38-78BF3657707B}" type="slidenum">
              <a:rPr lang="en-US" smtClean="0"/>
              <a:pPr/>
              <a:t>23</a:t>
            </a:fld>
            <a:endParaRPr lang="en-US" dirty="0" smtClean="0"/>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p>
            <a:fld id="{F145129A-D0C4-4ACA-938B-972FEB0E0961}" type="slidenum">
              <a:rPr lang="en-US" smtClean="0"/>
              <a:pPr/>
              <a:t>24</a:t>
            </a:fld>
            <a:endParaRPr lang="en-US" dirty="0" smtClean="0"/>
          </a:p>
        </p:txBody>
      </p:sp>
      <p:sp>
        <p:nvSpPr>
          <p:cNvPr id="58371" name="Rectangle 2"/>
          <p:cNvSpPr>
            <a:spLocks noGrp="1" noRot="1" noChangeAspect="1" noChangeArrowheads="1" noTextEdit="1"/>
          </p:cNvSpPr>
          <p:nvPr>
            <p:ph type="sldImg"/>
          </p:nvPr>
        </p:nvSpPr>
        <p:spPr>
          <a:ln/>
        </p:spPr>
      </p:sp>
      <p:sp>
        <p:nvSpPr>
          <p:cNvPr id="58372"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p>
            <a:fld id="{1F85F0A9-9F63-4351-920C-EB569360AB16}" type="slidenum">
              <a:rPr lang="en-US" smtClean="0"/>
              <a:pPr/>
              <a:t>25</a:t>
            </a:fld>
            <a:endParaRPr lang="en-US" dirty="0" smtClean="0"/>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p>
            <a:fld id="{F6D614DA-DCC3-4B57-9F7F-24ACF95FF759}" type="slidenum">
              <a:rPr lang="en-US" smtClean="0"/>
              <a:pPr/>
              <a:t>26</a:t>
            </a:fld>
            <a:endParaRPr lang="en-US" dirty="0" smtClean="0"/>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p>
            <a:fld id="{7D0AF38D-5421-4C4C-944A-2BBDD4E12D1F}" type="slidenum">
              <a:rPr lang="en-US" smtClean="0"/>
              <a:pPr/>
              <a:t>27</a:t>
            </a:fld>
            <a:endParaRPr lang="en-US" dirty="0" smtClean="0"/>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p>
            <a:fld id="{AA049C46-80DD-4F71-B5D2-D10296B73F1D}" type="slidenum">
              <a:rPr lang="en-US" smtClean="0"/>
              <a:pPr/>
              <a:t>28</a:t>
            </a:fld>
            <a:endParaRPr lang="en-US" dirty="0" smtClean="0"/>
          </a:p>
        </p:txBody>
      </p:sp>
      <p:sp>
        <p:nvSpPr>
          <p:cNvPr id="62467" name="Rectangle 2"/>
          <p:cNvSpPr>
            <a:spLocks noGrp="1" noRot="1" noChangeAspect="1" noChangeArrowheads="1" noTextEdit="1"/>
          </p:cNvSpPr>
          <p:nvPr>
            <p:ph type="sldImg"/>
          </p:nvPr>
        </p:nvSpPr>
        <p:spPr>
          <a:ln/>
        </p:spPr>
      </p:sp>
      <p:sp>
        <p:nvSpPr>
          <p:cNvPr id="62468" name="Rectangle 3"/>
          <p:cNvSpPr>
            <a:spLocks noGrp="1" noChangeArrowheads="1"/>
          </p:cNvSpPr>
          <p:nvPr>
            <p:ph type="body" idx="1"/>
          </p:nvPr>
        </p:nvSpPr>
        <p:spPr>
          <a:noFill/>
          <a:ln/>
        </p:spPr>
        <p:txBody>
          <a:bodyPr/>
          <a:lstStyle/>
          <a:p>
            <a:r>
              <a:rPr lang="en-US" dirty="0" smtClean="0"/>
              <a:t>QAD_DTT</a:t>
            </a:r>
          </a:p>
          <a:p>
            <a:r>
              <a:rPr lang="en-US" dirty="0" smtClean="0"/>
              <a:t>his variable sets up the API between a process and Desktop. Use this variable in URLs to reference a program to be run in QAD Desktop. This variable sets up the API between the process and QAD Desktop, represented by the following command:</a:t>
            </a:r>
          </a:p>
          <a:p>
            <a:r>
              <a:rPr lang="en-US" dirty="0" smtClean="0"/>
              <a:t>QAD_DT_DOC_ROOT/run.html?id=</a:t>
            </a:r>
          </a:p>
          <a:p>
            <a:r>
              <a:rPr lang="en-US" dirty="0" smtClean="0"/>
              <a:t>Follow the variable with a valid program name such as sosomt.p or menu number such as 7.1.1 to be executed when a user clicks the associated link.</a:t>
            </a:r>
          </a:p>
          <a:p>
            <a:r>
              <a:rPr lang="en-US" dirty="0" smtClean="0"/>
              <a:t>QAD_DT_DOC_ROOT</a:t>
            </a:r>
          </a:p>
          <a:p>
            <a:r>
              <a:rPr lang="en-US" dirty="0" smtClean="0"/>
              <a:t>This directory is unique to each installation. It specifies the root directory where Desktop is installed on the Web server and has a form similar to the following:</a:t>
            </a:r>
          </a:p>
          <a:p>
            <a:r>
              <a:rPr lang="en-US" dirty="0" smtClean="0"/>
              <a:t>http://crsu04.qad.com:8080/desktop </a:t>
            </a:r>
          </a:p>
          <a:p>
            <a:r>
              <a:rPr lang="en-US" dirty="0" smtClean="0"/>
              <a:t>You can append other directories to this variable to locate specific resource files.</a:t>
            </a:r>
          </a:p>
          <a:p>
            <a:r>
              <a:rPr lang="en-US" dirty="0" smtClean="0"/>
              <a:t>QAD_DT_IMG</a:t>
            </a:r>
          </a:p>
          <a:p>
            <a:r>
              <a:rPr lang="en-US" dirty="0" smtClean="0"/>
              <a:t>This variable points to the images directory below the Desktop installation directory defined in QAD_DT_DOC_ROOT. </a:t>
            </a:r>
          </a:p>
          <a:p>
            <a:r>
              <a:rPr lang="en-US" dirty="0" smtClean="0"/>
              <a:t>QAD_HOMESERVER</a:t>
            </a:r>
          </a:p>
          <a:p>
            <a:r>
              <a:rPr lang="en-US" dirty="0" smtClean="0"/>
              <a:t>This variable points to the root directory for the application home server. This value is also visible in the View Configuration menu.</a:t>
            </a:r>
          </a:p>
          <a:p>
            <a:r>
              <a:rPr lang="en-US" dirty="0" smtClean="0"/>
              <a:t>QAD_IMG</a:t>
            </a:r>
          </a:p>
          <a:p>
            <a:r>
              <a:rPr lang="en-US" dirty="0" smtClean="0"/>
              <a:t>This variable points to the images directory below the Desktop installation directory defined in QAD_DT_DOC_ROOT. </a:t>
            </a:r>
          </a:p>
          <a:p>
            <a:r>
              <a:rPr lang="en-US" dirty="0" smtClean="0"/>
              <a:t>QAD_IMG_DOCUMENT</a:t>
            </a:r>
          </a:p>
          <a:p>
            <a:r>
              <a:rPr lang="en-US" dirty="0" smtClean="0"/>
              <a:t>This variable points to the image file used as the icon in a node when in the Process Editor you select the Choose Document option from the Link pull-down in Node Properties. The image file is located in the directory set by the QAD_IMG variable.</a:t>
            </a:r>
          </a:p>
          <a:p>
            <a:r>
              <a:rPr lang="en-US" dirty="0" smtClean="0"/>
              <a:t>QAD_IMG_MENUITEM</a:t>
            </a:r>
          </a:p>
          <a:p>
            <a:r>
              <a:rPr lang="en-US" dirty="0" smtClean="0"/>
              <a:t>This variable points to the image file used as the icon in a node when in the Process Editor you select the MFG/PRO Menu Lookup option from the Link pull-down in Node Properties. The image file is located in the directory set by the QAD_IMG variable.</a:t>
            </a:r>
          </a:p>
          <a:p>
            <a:r>
              <a:rPr lang="en-US" dirty="0" smtClean="0"/>
              <a:t>QAD_CONTENT</a:t>
            </a:r>
          </a:p>
          <a:p>
            <a:r>
              <a:rPr lang="en-US" dirty="0" smtClean="0"/>
              <a:t>This variable points to the path for the content directory for additional images and other media files, to which you can link process maps through the Link option in Node Properties. </a:t>
            </a:r>
          </a:p>
          <a:p>
            <a:r>
              <a:rPr lang="en-US" dirty="0" smtClean="0"/>
              <a:t>{QAD_DT_DOC_ROOT}/content/ directory is located on the home server. </a:t>
            </a:r>
          </a:p>
          <a:p>
            <a:r>
              <a:rPr lang="en-US" dirty="0" smtClean="0"/>
              <a:t>QAD_CONTENT_IMG </a:t>
            </a:r>
          </a:p>
          <a:p>
            <a:r>
              <a:rPr lang="en-US" dirty="0" smtClean="0"/>
              <a:t>This variable points to the image file when you link an image in the Content directory to a process map node. The image file is located in the directory set by the QAD_CONTENT variable. </a:t>
            </a:r>
          </a:p>
          <a:p>
            <a:r>
              <a:rPr lang="en-US" dirty="0" smtClean="0"/>
              <a:t>QAD_IMG_PROCESS</a:t>
            </a:r>
          </a:p>
          <a:p>
            <a:r>
              <a:rPr lang="en-US" dirty="0" smtClean="0"/>
              <a:t>This variable points to the image file used as the icon in a node when in the Process Editor you select the Process List Lookup option from the Link pull-down in Node Properties. The image file is located in the directory set by the QAD_IMG variable.</a:t>
            </a:r>
          </a:p>
          <a:p>
            <a:r>
              <a:rPr lang="en-US" dirty="0" smtClean="0"/>
              <a:t>QAD_METRICS_IMAGE</a:t>
            </a:r>
          </a:p>
          <a:p>
            <a:r>
              <a:rPr lang="en-US" dirty="0" smtClean="0"/>
              <a:t>This variable points to the storage directory for metrics images. This directory is on the home server. For example, {QAD_HOMESERVER}configurations/test/storage/</a:t>
            </a:r>
          </a:p>
          <a:p>
            <a:r>
              <a:rPr lang="en-US" dirty="0" smtClean="0"/>
              <a:t>metrics_images/. You can use this variable to import operational metric images into process maps. </a:t>
            </a:r>
          </a:p>
          <a:p>
            <a:r>
              <a:rPr lang="en-US" dirty="0" smtClean="0"/>
              <a:t>QAD_PV</a:t>
            </a:r>
          </a:p>
          <a:p>
            <a:r>
              <a:rPr lang="en-US" dirty="0" smtClean="0"/>
              <a:t>This variable opens the Process Viewer</a:t>
            </a:r>
          </a:p>
          <a:p>
            <a:r>
              <a:rPr lang="en-US" dirty="0" smtClean="0"/>
              <a:t>(ProcessViewer.jsp?ProcessName=).</a:t>
            </a:r>
          </a:p>
          <a:p>
            <a:r>
              <a:rPr lang="en-US" dirty="0" smtClean="0"/>
              <a:t>Follow the variable with the name of a process created with the Process Editor.</a:t>
            </a:r>
          </a:p>
          <a:p>
            <a:r>
              <a:rPr lang="en-US" dirty="0" smtClean="0"/>
              <a:t>QAD_PE.</a:t>
            </a:r>
          </a:p>
          <a:p>
            <a:r>
              <a:rPr lang="en-US" dirty="0" smtClean="0"/>
              <a:t>Use this variable to open the Process Editor</a:t>
            </a:r>
          </a:p>
          <a:p>
            <a:r>
              <a:rPr lang="en-US" dirty="0" smtClean="0"/>
              <a:t>(ProcessEditor.jsp?Action=load&amp;ProcessName=)</a:t>
            </a:r>
          </a:p>
          <a:p>
            <a:r>
              <a:rPr lang="en-US" dirty="0" smtClean="0"/>
              <a:t>QAD_SH </a:t>
            </a:r>
          </a:p>
          <a:p>
            <a:r>
              <a:rPr lang="en-IE" dirty="0" smtClean="0"/>
              <a:t>This variable </a:t>
            </a:r>
            <a:r>
              <a:rPr lang="en-US" dirty="0" smtClean="0"/>
              <a:t>is the QAD Shell URL for invoking a menu item based on the program name (qadsh://menu/invoke?menuitem-alias). For example, for Sales Order Maintenance, you would use sosomt.p as the program name </a:t>
            </a:r>
          </a:p>
          <a:p>
            <a:r>
              <a:rPr lang="en-US" dirty="0" smtClean="0"/>
              <a:t>QAD_SH_MENU_KEY </a:t>
            </a:r>
          </a:p>
          <a:p>
            <a:r>
              <a:rPr lang="en-US" dirty="0" smtClean="0"/>
              <a:t>This variable is the QAD Shell URL for invoking a menu item based on the program key (qadsh://menu/invoke?menuitem-key=). For example, for Sales Order Maintenance, you would use 7.1.1 as the program key </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fld id="{4CA9DFBF-B8AE-4FA3-9E2A-62FBB0CBA8E8}" type="slidenum">
              <a:rPr lang="en-US" smtClean="0"/>
              <a:pPr/>
              <a:t>29</a:t>
            </a:fld>
            <a:endParaRPr lang="en-US" dirty="0" smtClean="0"/>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p>
            <a:fld id="{FBF1E226-B029-45E5-AAAF-5B940E5105EF}" type="slidenum">
              <a:rPr lang="en-US" smtClean="0"/>
              <a:pPr/>
              <a:t>30</a:t>
            </a:fld>
            <a:endParaRPr lang="en-US" dirty="0" smtClean="0"/>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p>
            <a:fld id="{61D254B7-BF53-4BF9-A6D8-70ADC2590DCB}" type="slidenum">
              <a:rPr lang="en-US" smtClean="0"/>
              <a:pPr/>
              <a:t>31</a:t>
            </a:fld>
            <a:endParaRPr lang="en-US" dirty="0" smtClean="0"/>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p>
            <a:fld id="{3DB00705-0304-41F6-BB7C-48A51C9ACA2E}" type="slidenum">
              <a:rPr lang="en-US" smtClean="0"/>
              <a:pPr/>
              <a:t>32</a:t>
            </a:fld>
            <a:endParaRPr lang="en-US" dirty="0" smtClean="0"/>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p>
            <a:fld id="{65D09871-53A9-4700-BB87-CE45582F350B}" type="slidenum">
              <a:rPr lang="en-US" smtClean="0"/>
              <a:pPr/>
              <a:t>6</a:t>
            </a:fld>
            <a:endParaRPr lang="en-US" dirty="0" smtClean="0"/>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noFill/>
          <a:ln/>
        </p:spPr>
        <p:txBody>
          <a:bodyPr/>
          <a:lstStyle/>
          <a:p>
            <a:r>
              <a:rPr lang="en-IE" dirty="0" smtClean="0"/>
              <a:t>scenarios</a:t>
            </a:r>
            <a:endParaRPr 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p>
            <a:fld id="{86908F28-F4FC-4133-AA9A-8C3BF78CC4D0}" type="slidenum">
              <a:rPr lang="en-US" smtClean="0"/>
              <a:pPr/>
              <a:t>7</a:t>
            </a:fld>
            <a:endParaRPr lang="en-US" dirty="0" smtClean="0"/>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noFill/>
          <a:ln/>
        </p:spPr>
        <p:txBody>
          <a:bodyPr/>
          <a:lstStyle/>
          <a:p>
            <a:r>
              <a:rPr lang="en-IE" dirty="0" smtClean="0"/>
              <a:t>Setting up user groups</a:t>
            </a:r>
          </a:p>
          <a:p>
            <a:endParaRPr lang="en-US"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p:spPr>
        <p:txBody>
          <a:bodyPr/>
          <a:lstStyle/>
          <a:p>
            <a:fld id="{2AF09F31-B313-4034-B0DF-17AFCF03260C}" type="slidenum">
              <a:rPr lang="en-US" smtClean="0"/>
              <a:pPr/>
              <a:t>8</a:t>
            </a:fld>
            <a:endParaRPr lang="en-US" dirty="0" smtClean="0"/>
          </a:p>
        </p:txBody>
      </p:sp>
      <p:sp>
        <p:nvSpPr>
          <p:cNvPr id="41987" name="Rectangle 2"/>
          <p:cNvSpPr>
            <a:spLocks noGrp="1" noRot="1" noChangeAspect="1" noChangeArrowheads="1" noTextEdit="1"/>
          </p:cNvSpPr>
          <p:nvPr>
            <p:ph type="sldImg"/>
          </p:nvPr>
        </p:nvSpPr>
        <p:spPr>
          <a:ln/>
        </p:spPr>
      </p:sp>
      <p:sp>
        <p:nvSpPr>
          <p:cNvPr id="41988" name="Rectangle 3"/>
          <p:cNvSpPr>
            <a:spLocks noGrp="1" noChangeArrowheads="1"/>
          </p:cNvSpPr>
          <p:nvPr>
            <p:ph type="body" idx="1"/>
          </p:nvPr>
        </p:nvSpPr>
        <p:spPr>
          <a:noFill/>
          <a:ln/>
        </p:spPr>
        <p:txBody>
          <a:bodyPr/>
          <a:lstStyle/>
          <a:p>
            <a:r>
              <a:rPr lang="en-IE" dirty="0" smtClean="0"/>
              <a:t>Conflict tool</a:t>
            </a:r>
            <a:endParaRPr lang="en-US"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FEEC08A0-F166-4E15-82DF-950A7AD740C5}" type="slidenum">
              <a:rPr lang="en-US" smtClean="0"/>
              <a:pPr/>
              <a:t>9</a:t>
            </a:fld>
            <a:endParaRPr lang="en-US" dirty="0"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r>
              <a:rPr lang="en-IE" dirty="0" smtClean="0"/>
              <a:t>Notes on setup</a:t>
            </a:r>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p>
            <a:fld id="{EB11ADA7-756A-4428-8586-21C16D357A5C}" type="slidenum">
              <a:rPr lang="en-US" smtClean="0"/>
              <a:pPr/>
              <a:t>10</a:t>
            </a:fld>
            <a:endParaRPr lang="en-US" dirty="0" smtClean="0"/>
          </a:p>
        </p:txBody>
      </p:sp>
      <p:sp>
        <p:nvSpPr>
          <p:cNvPr id="44035" name="Rectangle 2"/>
          <p:cNvSpPr>
            <a:spLocks noGrp="1" noRot="1" noChangeAspect="1" noChangeArrowheads="1" noTextEdit="1"/>
          </p:cNvSpPr>
          <p:nvPr>
            <p:ph type="sldImg"/>
          </p:nvPr>
        </p:nvSpPr>
        <p:spPr>
          <a:ln/>
        </p:spPr>
      </p:sp>
      <p:sp>
        <p:nvSpPr>
          <p:cNvPr id="44036" name="Rectangle 3"/>
          <p:cNvSpPr>
            <a:spLocks noGrp="1" noChangeArrowheads="1"/>
          </p:cNvSpPr>
          <p:nvPr>
            <p:ph type="body" idx="1"/>
          </p:nvPr>
        </p:nvSpPr>
        <p:spPr>
          <a:noFill/>
          <a:ln/>
        </p:spPr>
        <p:txBody>
          <a:bodyPr/>
          <a:lstStyle/>
          <a:p>
            <a:r>
              <a:rPr lang="en-IE" dirty="0" smtClean="0"/>
              <a:t>Note that roles are called groups in EE.  </a:t>
            </a:r>
            <a:endParaRPr lang="en-US"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p>
            <a:fld id="{F0B5A531-41F6-4957-A5A3-B5C5B25E1292}" type="slidenum">
              <a:rPr lang="en-US" smtClean="0"/>
              <a:pPr/>
              <a:t>11</a:t>
            </a:fld>
            <a:endParaRPr lang="en-US" dirty="0" smtClean="0"/>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noFill/>
          <a:ln/>
        </p:spPr>
        <p:txBody>
          <a:bodyPr/>
          <a:lstStyle/>
          <a:p>
            <a:r>
              <a:rPr lang="en-IE" dirty="0" smtClean="0"/>
              <a:t>p218</a:t>
            </a:r>
            <a:endParaRPr lang="en-US"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p>
            <a:fld id="{A53F58F4-628F-4E22-BAAB-7FDDFF419A74}" type="slidenum">
              <a:rPr lang="en-US" smtClean="0"/>
              <a:pPr/>
              <a:t>12</a:t>
            </a:fld>
            <a:endParaRPr lang="en-US" dirty="0" smtClean="0"/>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176131"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176132"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Rectangle 6"/>
          <p:cNvSpPr>
            <a:spLocks noGrp="1" noChangeArrowheads="1"/>
          </p:cNvSpPr>
          <p:nvPr>
            <p:ph type="ftr" sz="quarter" idx="10"/>
          </p:nvPr>
        </p:nvSpPr>
        <p:spPr>
          <a:ln/>
        </p:spPr>
        <p:txBody>
          <a:bodyPr/>
          <a:lstStyle>
            <a:lvl1pPr>
              <a:defRPr/>
            </a:lvl1pPr>
          </a:lstStyle>
          <a:p>
            <a:pPr>
              <a:defRPr/>
            </a:pPr>
            <a:fld id="{9011AFA2-021B-40B0-AAF0-B568535BC402}"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IE"/>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Rectangle 6"/>
          <p:cNvSpPr>
            <a:spLocks noGrp="1" noChangeArrowheads="1"/>
          </p:cNvSpPr>
          <p:nvPr>
            <p:ph type="ftr" sz="quarter" idx="10"/>
          </p:nvPr>
        </p:nvSpPr>
        <p:spPr>
          <a:ln/>
        </p:spPr>
        <p:txBody>
          <a:bodyPr/>
          <a:lstStyle>
            <a:lvl1pPr>
              <a:defRPr/>
            </a:lvl1pPr>
          </a:lstStyle>
          <a:p>
            <a:pPr>
              <a:defRPr/>
            </a:pPr>
            <a:fld id="{F7F0D586-72C6-4DE9-9482-49FCE2CE4DF9}" type="slidenum">
              <a:rPr lang="en-US"/>
              <a:pPr>
                <a:defRPr/>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hf sldNum="0"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fld id="{4AAE78FC-658C-4FC1-9AF0-F40A8DF1A145}" type="slidenum">
              <a:rPr lang="en-US" smtClean="0"/>
              <a:pPr>
                <a:defRPr/>
              </a:pPr>
              <a:t>‹#›</a:t>
            </a:fld>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fld id="{52487BB7-62FD-4714-875E-62C0F562CB67}" type="slidenum">
              <a:rPr lang="en-US" smtClean="0"/>
              <a:pPr>
                <a:defRPr/>
              </a:pPr>
              <a:t>‹#›</a:t>
            </a:fld>
            <a:endParaRPr lang="en-US" dirty="0"/>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fld id="{2E4FC91D-72AD-4646-BDA7-BBE31F6E918B}" type="slidenum">
              <a:rPr lang="en-US" smtClean="0"/>
              <a:pPr>
                <a:defRPr/>
              </a:pPr>
              <a:t>‹#›</a:t>
            </a:fld>
            <a:endParaRPr lang="en-US" dirty="0"/>
          </a:p>
        </p:txBody>
      </p:sp>
    </p:spTree>
    <p:extLst>
      <p:ext uri="{BB962C8B-B14F-4D97-AF65-F5344CB8AC3E}">
        <p14:creationId xmlns:p14="http://schemas.microsoft.com/office/powerpoint/2010/main" xmlns="" val="17192710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fld id="{0438F81D-D121-4E46-94E2-54E8A6783169}" type="slidenum">
              <a:rPr lang="en-US" smtClean="0"/>
              <a:pPr>
                <a:defRPr/>
              </a:pPr>
              <a:t>‹#›</a:t>
            </a:fld>
            <a:endParaRPr lang="en-US" dirty="0"/>
          </a:p>
        </p:txBody>
      </p:sp>
    </p:spTree>
    <p:extLst>
      <p:ext uri="{BB962C8B-B14F-4D97-AF65-F5344CB8AC3E}">
        <p14:creationId xmlns:p14="http://schemas.microsoft.com/office/powerpoint/2010/main" xmlns="" val="12369242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fld id="{D45D4AF8-487C-40A6-81C5-8705160C3578}" type="slidenum">
              <a:rPr lang="en-US" smtClean="0"/>
              <a:pPr>
                <a:defRPr/>
              </a:pPr>
              <a:t>‹#›</a:t>
            </a:fld>
            <a:endParaRPr lang="en-US" dirty="0"/>
          </a:p>
        </p:txBody>
      </p:sp>
    </p:spTree>
    <p:extLst>
      <p:ext uri="{BB962C8B-B14F-4D97-AF65-F5344CB8AC3E}">
        <p14:creationId xmlns:p14="http://schemas.microsoft.com/office/powerpoint/2010/main" xmlns="" val="12955355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6" name="Footer Placeholder 5"/>
          <p:cNvSpPr>
            <a:spLocks noGrp="1"/>
          </p:cNvSpPr>
          <p:nvPr>
            <p:ph type="ftr" sz="quarter" idx="10"/>
          </p:nvPr>
        </p:nvSpPr>
        <p:spPr/>
        <p:txBody>
          <a:bodyPr/>
          <a:lstStyle/>
          <a:p>
            <a:pPr>
              <a:defRPr/>
            </a:pPr>
            <a:fld id="{7828FB1E-793F-4422-972F-C0CEEE340EE8}" type="slidenum">
              <a:rPr lang="en-US" smtClean="0"/>
              <a:pPr>
                <a:defRPr/>
              </a:pPr>
              <a:t>‹#›</a:t>
            </a:fld>
            <a:endParaRPr lang="en-US" dirty="0"/>
          </a:p>
        </p:txBody>
      </p:sp>
    </p:spTree>
    <p:extLst>
      <p:ext uri="{BB962C8B-B14F-4D97-AF65-F5344CB8AC3E}">
        <p14:creationId xmlns:p14="http://schemas.microsoft.com/office/powerpoint/2010/main" xmlns="" val="706750990"/>
      </p:ext>
    </p:extLst>
  </p:cSld>
  <p:clrMapOvr>
    <a:masterClrMapping/>
  </p:clrMapOvr>
  <p:hf sldNum="0" hdr="0" dt="0"/>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176131"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176132"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Rectangle 6"/>
          <p:cNvSpPr>
            <a:spLocks noGrp="1" noChangeArrowheads="1"/>
          </p:cNvSpPr>
          <p:nvPr>
            <p:ph type="ftr" sz="quarter" idx="10"/>
          </p:nvPr>
        </p:nvSpPr>
        <p:spPr>
          <a:ln/>
        </p:spPr>
        <p:txBody>
          <a:bodyPr/>
          <a:lstStyle>
            <a:lvl1pPr>
              <a:defRPr/>
            </a:lvl1pPr>
          </a:lstStyle>
          <a:p>
            <a:pPr>
              <a:defRPr/>
            </a:pPr>
            <a:fld id="{4AAE78FC-658C-4FC1-9AF0-F40A8DF1A145}"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IE"/>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ftr" sz="quarter" idx="10"/>
          </p:nvPr>
        </p:nvSpPr>
        <p:spPr>
          <a:ln/>
        </p:spPr>
        <p:txBody>
          <a:bodyPr/>
          <a:lstStyle>
            <a:lvl1pPr>
              <a:defRPr/>
            </a:lvl1pPr>
          </a:lstStyle>
          <a:p>
            <a:pPr>
              <a:defRPr/>
            </a:pPr>
            <a:fld id="{6457F5D2-7811-4125-A226-76C9F610EF5D}"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Rectangle 6"/>
          <p:cNvSpPr>
            <a:spLocks noGrp="1" noChangeArrowheads="1"/>
          </p:cNvSpPr>
          <p:nvPr>
            <p:ph type="ftr" sz="quarter" idx="10"/>
          </p:nvPr>
        </p:nvSpPr>
        <p:spPr>
          <a:ln/>
        </p:spPr>
        <p:txBody>
          <a:bodyPr/>
          <a:lstStyle>
            <a:lvl1pPr>
              <a:defRPr/>
            </a:lvl1pPr>
          </a:lstStyle>
          <a:p>
            <a:pPr>
              <a:defRPr/>
            </a:pPr>
            <a:fld id="{52487BB7-62FD-4714-875E-62C0F562CB67}"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IE"/>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7" name="Rectangle 6"/>
          <p:cNvSpPr>
            <a:spLocks noGrp="1" noChangeArrowheads="1"/>
          </p:cNvSpPr>
          <p:nvPr>
            <p:ph type="ftr" sz="quarter" idx="10"/>
          </p:nvPr>
        </p:nvSpPr>
        <p:spPr>
          <a:ln/>
        </p:spPr>
        <p:txBody>
          <a:bodyPr/>
          <a:lstStyle>
            <a:lvl1pPr>
              <a:defRPr/>
            </a:lvl1pPr>
          </a:lstStyle>
          <a:p>
            <a:pPr>
              <a:defRPr/>
            </a:pPr>
            <a:fld id="{2E4FC91D-72AD-4646-BDA7-BBE31F6E918B}"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Rectangle 6"/>
          <p:cNvSpPr>
            <a:spLocks noGrp="1" noChangeArrowheads="1"/>
          </p:cNvSpPr>
          <p:nvPr>
            <p:ph type="ftr" sz="quarter" idx="10"/>
          </p:nvPr>
        </p:nvSpPr>
        <p:spPr>
          <a:ln/>
        </p:spPr>
        <p:txBody>
          <a:bodyPr/>
          <a:lstStyle>
            <a:lvl1pPr>
              <a:defRPr/>
            </a:lvl1pPr>
          </a:lstStyle>
          <a:p>
            <a:pPr>
              <a:defRPr/>
            </a:pPr>
            <a:fld id="{0438F81D-D121-4E46-94E2-54E8A6783169}"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ftr" sz="quarter" idx="10"/>
          </p:nvPr>
        </p:nvSpPr>
        <p:spPr>
          <a:ln/>
        </p:spPr>
        <p:txBody>
          <a:bodyPr/>
          <a:lstStyle>
            <a:lvl1pPr>
              <a:defRPr/>
            </a:lvl1pPr>
          </a:lstStyle>
          <a:p>
            <a:pPr>
              <a:defRPr/>
            </a:pPr>
            <a:fld id="{D45D4AF8-487C-40A6-81C5-8705160C3578}"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IE"/>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fld id="{DB46A6FA-EE36-4CED-B69E-6F31CA4AFF91}"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IE"/>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IE"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fld id="{7BC3BF77-99CC-41D2-975D-2AB4A58B3443}"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10" Type="http://schemas.openxmlformats.org/officeDocument/2006/relationships/image" Target="../media/image3.png"/><Relationship Id="rId4" Type="http://schemas.openxmlformats.org/officeDocument/2006/relationships/slideLayout" Target="../slideLayouts/slideLayout15.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1027"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75108" name="Text Box 4"/>
          <p:cNvSpPr txBox="1">
            <a:spLocks noChangeArrowheads="1"/>
          </p:cNvSpPr>
          <p:nvPr/>
        </p:nvSpPr>
        <p:spPr bwMode="auto">
          <a:xfrm>
            <a:off x="0" y="6556375"/>
            <a:ext cx="1143000" cy="244475"/>
          </a:xfrm>
          <a:prstGeom prst="rect">
            <a:avLst/>
          </a:prstGeom>
          <a:noFill/>
          <a:ln w="9525">
            <a:noFill/>
            <a:miter lim="800000"/>
            <a:headEnd/>
            <a:tailEnd/>
          </a:ln>
          <a:effectLst/>
        </p:spPr>
        <p:txBody>
          <a:bodyPr>
            <a:spAutoFit/>
          </a:bodyPr>
          <a:lstStyle/>
          <a:p>
            <a:pPr algn="l">
              <a:spcBef>
                <a:spcPct val="50000"/>
              </a:spcBef>
              <a:defRPr/>
            </a:pPr>
            <a:r>
              <a:rPr lang="en-US" sz="1000" dirty="0">
                <a:solidFill>
                  <a:schemeClr val="bg2"/>
                </a:solidFill>
              </a:rPr>
              <a:t>QAD Proprietary</a:t>
            </a:r>
          </a:p>
        </p:txBody>
      </p:sp>
      <p:pic>
        <p:nvPicPr>
          <p:cNvPr id="1029" name="Picture 5"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
        <p:nvSpPr>
          <p:cNvPr id="175110" name="Rectangle 6"/>
          <p:cNvSpPr>
            <a:spLocks noGrp="1" noChangeArrowheads="1"/>
          </p:cNvSpPr>
          <p:nvPr>
            <p:ph type="ftr" sz="quarter" idx="3"/>
          </p:nvPr>
        </p:nvSpPr>
        <p:spPr bwMode="auto">
          <a:xfrm>
            <a:off x="6811963" y="6562725"/>
            <a:ext cx="2255837" cy="2952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800"/>
            </a:lvl1pPr>
          </a:lstStyle>
          <a:p>
            <a:pPr>
              <a:defRPr/>
            </a:pPr>
            <a:fld id="{7828FB1E-793F-4422-972F-C0CEEE340EE8}"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726"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Lst>
  <p:hf sldNum="0" hdr="0" dt="0"/>
  <p:txStyles>
    <p:titleStyle>
      <a:lvl1pPr algn="l" rtl="0" eaLnBrk="0" fontAlgn="base" hangingPunct="0">
        <a:lnSpc>
          <a:spcPct val="90000"/>
        </a:lnSpc>
        <a:spcBef>
          <a:spcPct val="0"/>
        </a:spcBef>
        <a:spcAft>
          <a:spcPct val="0"/>
        </a:spcAft>
        <a:defRPr sz="3200" b="1">
          <a:solidFill>
            <a:srgbClr val="5A87C6"/>
          </a:solidFill>
          <a:latin typeface="Arial" charset="0"/>
          <a:ea typeface="+mj-ea"/>
          <a:cs typeface="+mj-cs"/>
        </a:defRPr>
      </a:lvl1pPr>
      <a:lvl2pPr algn="l" rtl="0" eaLnBrk="0" fontAlgn="base" hangingPunct="0">
        <a:lnSpc>
          <a:spcPct val="90000"/>
        </a:lnSpc>
        <a:spcBef>
          <a:spcPct val="0"/>
        </a:spcBef>
        <a:spcAft>
          <a:spcPct val="0"/>
        </a:spcAft>
        <a:defRPr sz="3200" b="1">
          <a:solidFill>
            <a:srgbClr val="5A87C6"/>
          </a:solidFill>
          <a:latin typeface="Arial" charset="0"/>
        </a:defRPr>
      </a:lvl2pPr>
      <a:lvl3pPr algn="l" rtl="0" eaLnBrk="0" fontAlgn="base" hangingPunct="0">
        <a:lnSpc>
          <a:spcPct val="90000"/>
        </a:lnSpc>
        <a:spcBef>
          <a:spcPct val="0"/>
        </a:spcBef>
        <a:spcAft>
          <a:spcPct val="0"/>
        </a:spcAft>
        <a:defRPr sz="3200" b="1">
          <a:solidFill>
            <a:srgbClr val="5A87C6"/>
          </a:solidFill>
          <a:latin typeface="Arial" charset="0"/>
        </a:defRPr>
      </a:lvl3pPr>
      <a:lvl4pPr algn="l" rtl="0" eaLnBrk="0" fontAlgn="base" hangingPunct="0">
        <a:lnSpc>
          <a:spcPct val="90000"/>
        </a:lnSpc>
        <a:spcBef>
          <a:spcPct val="0"/>
        </a:spcBef>
        <a:spcAft>
          <a:spcPct val="0"/>
        </a:spcAft>
        <a:defRPr sz="3200" b="1">
          <a:solidFill>
            <a:srgbClr val="5A87C6"/>
          </a:solidFill>
          <a:latin typeface="Arial" charset="0"/>
        </a:defRPr>
      </a:lvl4pPr>
      <a:lvl5pPr algn="l" rtl="0" eaLnBrk="0" fontAlgn="base" hangingPunct="0">
        <a:lnSpc>
          <a:spcPct val="90000"/>
        </a:lnSpc>
        <a:spcBef>
          <a:spcPct val="0"/>
        </a:spcBef>
        <a:spcAft>
          <a:spcPct val="0"/>
        </a:spcAft>
        <a:defRPr sz="3200" b="1">
          <a:solidFill>
            <a:srgbClr val="5A87C6"/>
          </a:solidFill>
          <a:latin typeface="Arial"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Arial" charset="0"/>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Arial" charset="0"/>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Arial" charset="0"/>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sz="2000">
          <a:solidFill>
            <a:schemeClr val="tx1"/>
          </a:solidFill>
          <a:latin typeface="Arial" charset="0"/>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sz="2000">
          <a:solidFill>
            <a:schemeClr val="tx1"/>
          </a:solidFill>
          <a:latin typeface="Arial" charset="0"/>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fld id="{7828FB1E-793F-4422-972F-C0CEEE340EE8}" type="slidenum">
              <a:rPr lang="en-US" smtClean="0"/>
              <a:pPr>
                <a:defRPr/>
              </a:pPr>
              <a:t>‹#›</a:t>
            </a:fld>
            <a:endParaRPr lang="en-US" dirty="0"/>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728" r:id="rId1"/>
    <p:sldLayoutId id="2147483729" r:id="rId2"/>
    <p:sldLayoutId id="2147483730" r:id="rId3"/>
    <p:sldLayoutId id="2147483731" r:id="rId4"/>
    <p:sldLayoutId id="2147483732" r:id="rId5"/>
    <p:sldLayoutId id="2147483733" r:id="rId6"/>
    <p:sldLayoutId id="2147483734" r:id="rId7"/>
    <p:sldLayoutId id="2147483735"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13.xml"/><Relationship Id="rId4" Type="http://schemas.openxmlformats.org/officeDocument/2006/relationships/image" Target="../media/image17.png"/></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3.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
          <p:cNvSpPr>
            <a:spLocks noGrp="1" noChangeArrowheads="1"/>
          </p:cNvSpPr>
          <p:nvPr>
            <p:ph type="title"/>
          </p:nvPr>
        </p:nvSpPr>
        <p:spPr/>
        <p:txBody>
          <a:bodyPr/>
          <a:lstStyle/>
          <a:p>
            <a:pPr eaLnBrk="1" hangingPunct="1"/>
            <a:r>
              <a:rPr lang="en-US" dirty="0" smtClean="0"/>
              <a:t>Process Maps</a:t>
            </a:r>
            <a:endParaRPr lang="en-US" dirty="0" smtClean="0"/>
          </a:p>
        </p:txBody>
      </p:sp>
      <p:sp>
        <p:nvSpPr>
          <p:cNvPr id="4099" name="Rectangle 4"/>
          <p:cNvSpPr>
            <a:spLocks noGrp="1" noChangeArrowheads="1"/>
          </p:cNvSpPr>
          <p:nvPr>
            <p:ph type="body" sz="quarter" idx="10"/>
          </p:nvPr>
        </p:nvSpPr>
        <p:spPr/>
        <p:txBody>
          <a:bodyPr/>
          <a:lstStyle/>
          <a:p>
            <a:pPr eaLnBrk="1" hangingPunct="1"/>
            <a:r>
              <a:rPr lang="en-US" sz="2800" dirty="0" smtClean="0"/>
              <a:t>QAD Enterprise Edition and Standard Edition</a:t>
            </a:r>
            <a:endParaRPr lang="en-US" sz="2800" dirty="0" smtClean="0"/>
          </a:p>
        </p:txBody>
      </p:sp>
      <p:sp>
        <p:nvSpPr>
          <p:cNvPr id="4" name="Text Placeholder 3"/>
          <p:cNvSpPr>
            <a:spLocks noGrp="1"/>
          </p:cNvSpPr>
          <p:nvPr>
            <p:ph type="body" sz="quarter" idx="11"/>
          </p:nvPr>
        </p:nvSpPr>
        <p:spPr/>
        <p:txBody>
          <a:bodyPr/>
          <a:lstStyle/>
          <a:p>
            <a:r>
              <a:rPr lang="en-US" dirty="0" smtClean="0"/>
              <a:t>Training </a:t>
            </a:r>
            <a:r>
              <a:rPr lang="en-US" dirty="0" smtClean="0"/>
              <a:t>Guide: QAD .NET UI Administration</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pm_breadcrumb.png"/>
          <p:cNvPicPr>
            <a:picLocks noChangeAspect="1"/>
          </p:cNvPicPr>
          <p:nvPr/>
        </p:nvPicPr>
        <p:blipFill>
          <a:blip r:embed="rId3" cstate="print"/>
          <a:stretch>
            <a:fillRect/>
          </a:stretch>
        </p:blipFill>
        <p:spPr>
          <a:xfrm>
            <a:off x="4024583" y="1585406"/>
            <a:ext cx="4768542" cy="4103014"/>
          </a:xfrm>
          <a:prstGeom prst="rect">
            <a:avLst/>
          </a:prstGeom>
        </p:spPr>
      </p:pic>
      <p:sp>
        <p:nvSpPr>
          <p:cNvPr id="12292" name="Rectangle 3"/>
          <p:cNvSpPr>
            <a:spLocks noGrp="1" noChangeArrowheads="1"/>
          </p:cNvSpPr>
          <p:nvPr>
            <p:ph idx="1"/>
          </p:nvPr>
        </p:nvSpPr>
        <p:spPr/>
        <p:txBody>
          <a:bodyPr/>
          <a:lstStyle/>
          <a:p>
            <a:pPr eaLnBrk="1" hangingPunct="1">
              <a:spcBef>
                <a:spcPts val="800"/>
              </a:spcBef>
              <a:defRPr/>
            </a:pPr>
            <a:r>
              <a:rPr lang="en-IE" dirty="0" smtClean="0">
                <a:latin typeface="+mj-lt"/>
              </a:rPr>
              <a:t>Shows path to current map</a:t>
            </a:r>
          </a:p>
          <a:p>
            <a:pPr eaLnBrk="1" hangingPunct="1">
              <a:spcBef>
                <a:spcPts val="800"/>
              </a:spcBef>
              <a:defRPr/>
            </a:pPr>
            <a:r>
              <a:rPr lang="en-IE" dirty="0" smtClean="0">
                <a:latin typeface="+mj-lt"/>
              </a:rPr>
              <a:t>Navigate back</a:t>
            </a:r>
            <a:br>
              <a:rPr lang="en-IE" dirty="0" smtClean="0">
                <a:latin typeface="+mj-lt"/>
              </a:rPr>
            </a:br>
            <a:r>
              <a:rPr lang="en-IE" dirty="0" smtClean="0">
                <a:latin typeface="+mj-lt"/>
              </a:rPr>
              <a:t>by clicking on</a:t>
            </a:r>
            <a:br>
              <a:rPr lang="en-IE" dirty="0" smtClean="0">
                <a:latin typeface="+mj-lt"/>
              </a:rPr>
            </a:br>
            <a:r>
              <a:rPr lang="en-IE" dirty="0" smtClean="0">
                <a:latin typeface="+mj-lt"/>
              </a:rPr>
              <a:t>each breadcrumb</a:t>
            </a:r>
            <a:endParaRPr lang="en-US" dirty="0" smtClean="0">
              <a:latin typeface="+mj-lt"/>
            </a:endParaRPr>
          </a:p>
          <a:p>
            <a:pPr lvl="1" eaLnBrk="1" hangingPunct="1">
              <a:defRPr/>
            </a:pPr>
            <a:endParaRPr lang="en-US" dirty="0" smtClean="0">
              <a:latin typeface="+mj-lt"/>
            </a:endParaRPr>
          </a:p>
          <a:p>
            <a:pPr lvl="1" eaLnBrk="1" hangingPunct="1">
              <a:defRPr/>
            </a:pPr>
            <a:endParaRPr lang="en-US" dirty="0" smtClean="0">
              <a:latin typeface="+mj-lt"/>
            </a:endParaRPr>
          </a:p>
          <a:p>
            <a:pPr eaLnBrk="1" hangingPunct="1">
              <a:buFont typeface="Webdings" pitchFamily="18" charset="2"/>
              <a:buNone/>
              <a:defRPr/>
            </a:pPr>
            <a:endParaRPr lang="en-US" dirty="0" smtClean="0">
              <a:latin typeface="+mj-lt"/>
            </a:endParaRPr>
          </a:p>
        </p:txBody>
      </p:sp>
      <p:sp>
        <p:nvSpPr>
          <p:cNvPr id="12291" name="Rectangle 2"/>
          <p:cNvSpPr>
            <a:spLocks noGrp="1" noChangeArrowheads="1"/>
          </p:cNvSpPr>
          <p:nvPr>
            <p:ph type="title"/>
          </p:nvPr>
        </p:nvSpPr>
        <p:spPr/>
        <p:txBody>
          <a:bodyPr/>
          <a:lstStyle/>
          <a:p>
            <a:pPr eaLnBrk="1" hangingPunct="1">
              <a:defRPr/>
            </a:pPr>
            <a:r>
              <a:rPr lang="en-US" dirty="0" smtClean="0">
                <a:latin typeface="+mj-lt"/>
              </a:rPr>
              <a:t>Breadcrumbs</a:t>
            </a:r>
          </a:p>
        </p:txBody>
      </p:sp>
      <p:sp>
        <p:nvSpPr>
          <p:cNvPr id="12290" name="Footer Placeholder 3"/>
          <p:cNvSpPr>
            <a:spLocks noGrp="1"/>
          </p:cNvSpPr>
          <p:nvPr>
            <p:ph type="ftr" sz="quarter" idx="10"/>
          </p:nvPr>
        </p:nvSpPr>
        <p:spPr>
          <a:xfrm>
            <a:off x="7846828" y="6592186"/>
            <a:ext cx="1297172" cy="265814"/>
          </a:xfrm>
          <a:noFill/>
        </p:spPr>
        <p:txBody>
          <a:bodyPr/>
          <a:lstStyle/>
          <a:p>
            <a:r>
              <a:rPr lang="en-US" dirty="0" smtClean="0">
                <a:cs typeface="Tahoma" pitchFamily="34" charset="0"/>
              </a:rPr>
              <a:t>ADM_PMAP_100</a:t>
            </a:r>
            <a:endParaRPr lang="en-US" dirty="0" smtClean="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Rectangle 3"/>
          <p:cNvSpPr>
            <a:spLocks noGrp="1" noChangeArrowheads="1"/>
          </p:cNvSpPr>
          <p:nvPr>
            <p:ph idx="1"/>
          </p:nvPr>
        </p:nvSpPr>
        <p:spPr/>
        <p:txBody>
          <a:bodyPr/>
          <a:lstStyle/>
          <a:p>
            <a:pPr eaLnBrk="1" hangingPunct="1">
              <a:defRPr/>
            </a:pPr>
            <a:r>
              <a:rPr lang="en-US" sz="2400" dirty="0" smtClean="0">
                <a:latin typeface="+mj-lt"/>
              </a:rPr>
              <a:t>Menu Item</a:t>
            </a:r>
          </a:p>
          <a:p>
            <a:pPr lvl="1" eaLnBrk="1" hangingPunct="1">
              <a:defRPr/>
            </a:pPr>
            <a:r>
              <a:rPr lang="en-US" sz="2000" dirty="0" smtClean="0">
                <a:latin typeface="+mj-lt"/>
              </a:rPr>
              <a:t>Indicates a link to a program on the</a:t>
            </a:r>
            <a:br>
              <a:rPr lang="en-US" sz="2000" dirty="0" smtClean="0">
                <a:latin typeface="+mj-lt"/>
              </a:rPr>
            </a:br>
            <a:r>
              <a:rPr lang="en-US" sz="2000" dirty="0" smtClean="0">
                <a:latin typeface="+mj-lt"/>
              </a:rPr>
              <a:t>menu </a:t>
            </a:r>
          </a:p>
          <a:p>
            <a:pPr eaLnBrk="1" hangingPunct="1">
              <a:defRPr/>
            </a:pPr>
            <a:r>
              <a:rPr lang="en-US" sz="2400" dirty="0" smtClean="0">
                <a:latin typeface="+mj-lt"/>
              </a:rPr>
              <a:t>Other Process Map</a:t>
            </a:r>
          </a:p>
          <a:p>
            <a:pPr lvl="1" eaLnBrk="1" hangingPunct="1">
              <a:defRPr/>
            </a:pPr>
            <a:r>
              <a:rPr lang="en-US" sz="2000" dirty="0" smtClean="0">
                <a:latin typeface="+mj-lt"/>
              </a:rPr>
              <a:t>Connects activities on one process</a:t>
            </a:r>
            <a:br>
              <a:rPr lang="en-US" sz="2000" dirty="0" smtClean="0">
                <a:latin typeface="+mj-lt"/>
              </a:rPr>
            </a:br>
            <a:r>
              <a:rPr lang="en-US" sz="2000" dirty="0" smtClean="0">
                <a:latin typeface="+mj-lt"/>
              </a:rPr>
              <a:t>map to another process map</a:t>
            </a:r>
          </a:p>
          <a:p>
            <a:pPr eaLnBrk="1" hangingPunct="1">
              <a:defRPr/>
            </a:pPr>
            <a:r>
              <a:rPr lang="en-US" sz="2400" dirty="0" smtClean="0">
                <a:latin typeface="+mj-lt"/>
              </a:rPr>
              <a:t>Menu Item Collection</a:t>
            </a:r>
          </a:p>
          <a:p>
            <a:pPr lvl="1" eaLnBrk="1" hangingPunct="1">
              <a:defRPr/>
            </a:pPr>
            <a:r>
              <a:rPr lang="en-US" sz="2000" dirty="0" smtClean="0">
                <a:latin typeface="+mj-lt"/>
              </a:rPr>
              <a:t>Links to collections</a:t>
            </a:r>
          </a:p>
          <a:p>
            <a:pPr eaLnBrk="1" hangingPunct="1">
              <a:defRPr/>
            </a:pPr>
            <a:r>
              <a:rPr lang="en-US" sz="2400" dirty="0" smtClean="0">
                <a:latin typeface="+mj-lt"/>
              </a:rPr>
              <a:t>Manual Step </a:t>
            </a:r>
          </a:p>
          <a:p>
            <a:pPr lvl="1" eaLnBrk="1" hangingPunct="1">
              <a:defRPr/>
            </a:pPr>
            <a:r>
              <a:rPr lang="en-US" sz="2000" dirty="0" smtClean="0">
                <a:latin typeface="+mj-lt"/>
              </a:rPr>
              <a:t>Tasks performed outside of the QAD application, for example, external planning</a:t>
            </a:r>
          </a:p>
          <a:p>
            <a:pPr eaLnBrk="1" hangingPunct="1">
              <a:defRPr/>
            </a:pPr>
            <a:r>
              <a:rPr lang="en-US" sz="2400" dirty="0" smtClean="0">
                <a:latin typeface="+mj-lt"/>
              </a:rPr>
              <a:t>Decision</a:t>
            </a:r>
          </a:p>
          <a:p>
            <a:pPr lvl="1" eaLnBrk="1" hangingPunct="1">
              <a:defRPr/>
            </a:pPr>
            <a:r>
              <a:rPr lang="en-US" sz="2000" dirty="0" smtClean="0">
                <a:latin typeface="+mj-lt"/>
              </a:rPr>
              <a:t>Directs the flow of a map when it can branch in two directions</a:t>
            </a:r>
          </a:p>
          <a:p>
            <a:pPr eaLnBrk="1" hangingPunct="1">
              <a:defRPr/>
            </a:pPr>
            <a:endParaRPr lang="en-US" sz="2400" dirty="0" smtClean="0">
              <a:latin typeface="+mj-lt"/>
            </a:endParaRPr>
          </a:p>
        </p:txBody>
      </p:sp>
      <p:sp>
        <p:nvSpPr>
          <p:cNvPr id="13315" name="Rectangle 2"/>
          <p:cNvSpPr>
            <a:spLocks noGrp="1" noChangeArrowheads="1"/>
          </p:cNvSpPr>
          <p:nvPr>
            <p:ph type="title"/>
          </p:nvPr>
        </p:nvSpPr>
        <p:spPr/>
        <p:txBody>
          <a:bodyPr/>
          <a:lstStyle/>
          <a:p>
            <a:pPr eaLnBrk="1" hangingPunct="1">
              <a:defRPr/>
            </a:pPr>
            <a:r>
              <a:rPr lang="en-US" dirty="0" smtClean="0">
                <a:latin typeface="+mj-lt"/>
              </a:rPr>
              <a:t>Nodes</a:t>
            </a:r>
          </a:p>
        </p:txBody>
      </p:sp>
      <p:sp>
        <p:nvSpPr>
          <p:cNvPr id="13314" name="Footer Placeholder 3"/>
          <p:cNvSpPr>
            <a:spLocks noGrp="1"/>
          </p:cNvSpPr>
          <p:nvPr>
            <p:ph type="ftr" sz="quarter" idx="10"/>
          </p:nvPr>
        </p:nvSpPr>
        <p:spPr>
          <a:xfrm>
            <a:off x="7474688" y="6613451"/>
            <a:ext cx="1669312" cy="244549"/>
          </a:xfrm>
          <a:noFill/>
        </p:spPr>
        <p:txBody>
          <a:bodyPr/>
          <a:lstStyle/>
          <a:p>
            <a:r>
              <a:rPr lang="en-US" dirty="0" smtClean="0">
                <a:cs typeface="Tahoma" pitchFamily="34" charset="0"/>
              </a:rPr>
              <a:t>ADM_PMAP_</a:t>
            </a:r>
            <a:fld id="{4C99CBB6-839E-42A1-A650-D7D4ADE16CE7}" type="slidenum">
              <a:rPr lang="en-US" smtClean="0"/>
              <a:pPr/>
              <a:t>11</a:t>
            </a:fld>
            <a:r>
              <a:rPr lang="en-US" dirty="0" smtClean="0"/>
              <a:t>0</a:t>
            </a:r>
          </a:p>
        </p:txBody>
      </p:sp>
      <p:pic>
        <p:nvPicPr>
          <p:cNvPr id="13317" name="Picture 4" descr="nodes"/>
          <p:cNvPicPr>
            <a:picLocks noChangeAspect="1" noChangeArrowheads="1"/>
          </p:cNvPicPr>
          <p:nvPr/>
        </p:nvPicPr>
        <p:blipFill>
          <a:blip r:embed="rId3" cstate="print"/>
          <a:srcRect/>
          <a:stretch>
            <a:fillRect/>
          </a:stretch>
        </p:blipFill>
        <p:spPr bwMode="auto">
          <a:xfrm>
            <a:off x="5654163" y="1787609"/>
            <a:ext cx="3429000" cy="23241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3"/>
          <p:cNvSpPr>
            <a:spLocks noGrp="1" noChangeArrowheads="1"/>
          </p:cNvSpPr>
          <p:nvPr>
            <p:ph idx="1"/>
          </p:nvPr>
        </p:nvSpPr>
        <p:spPr/>
        <p:txBody>
          <a:bodyPr>
            <a:normAutofit/>
          </a:bodyPr>
          <a:lstStyle/>
          <a:p>
            <a:pPr eaLnBrk="1" hangingPunct="1">
              <a:lnSpc>
                <a:spcPct val="80000"/>
              </a:lnSpc>
              <a:defRPr/>
            </a:pPr>
            <a:r>
              <a:rPr lang="en-US" sz="2400" dirty="0" smtClean="0">
                <a:latin typeface="+mj-lt"/>
              </a:rPr>
              <a:t>Document</a:t>
            </a:r>
          </a:p>
          <a:p>
            <a:pPr lvl="1" eaLnBrk="1" hangingPunct="1">
              <a:lnSpc>
                <a:spcPct val="80000"/>
              </a:lnSpc>
              <a:defRPr/>
            </a:pPr>
            <a:r>
              <a:rPr lang="en-US" sz="2000" dirty="0" smtClean="0">
                <a:latin typeface="+mj-lt"/>
              </a:rPr>
              <a:t>Represents reports or files, such as</a:t>
            </a:r>
            <a:br>
              <a:rPr lang="en-US" sz="2000" dirty="0" smtClean="0">
                <a:latin typeface="+mj-lt"/>
              </a:rPr>
            </a:br>
            <a:r>
              <a:rPr lang="en-US" sz="2000" dirty="0" smtClean="0">
                <a:latin typeface="+mj-lt"/>
              </a:rPr>
              <a:t>Word documents or Excel</a:t>
            </a:r>
            <a:br>
              <a:rPr lang="en-US" sz="2000" dirty="0" smtClean="0">
                <a:latin typeface="+mj-lt"/>
              </a:rPr>
            </a:br>
            <a:r>
              <a:rPr lang="en-US" sz="2000" dirty="0" smtClean="0">
                <a:latin typeface="+mj-lt"/>
              </a:rPr>
              <a:t>spreadsheets, relevant to a task</a:t>
            </a:r>
          </a:p>
          <a:p>
            <a:pPr eaLnBrk="1" hangingPunct="1">
              <a:lnSpc>
                <a:spcPct val="80000"/>
              </a:lnSpc>
              <a:defRPr/>
            </a:pPr>
            <a:r>
              <a:rPr lang="en-US" sz="2400" dirty="0" smtClean="0">
                <a:latin typeface="+mj-lt"/>
              </a:rPr>
              <a:t>Manual Input</a:t>
            </a:r>
          </a:p>
          <a:p>
            <a:pPr lvl="1" eaLnBrk="1" hangingPunct="1">
              <a:lnSpc>
                <a:spcPct val="80000"/>
              </a:lnSpc>
              <a:defRPr/>
            </a:pPr>
            <a:r>
              <a:rPr lang="en-US" sz="2000" dirty="0" smtClean="0">
                <a:latin typeface="+mj-lt"/>
              </a:rPr>
              <a:t>Indicates inputs to the process </a:t>
            </a:r>
            <a:br>
              <a:rPr lang="en-US" sz="2000" dirty="0" smtClean="0">
                <a:latin typeface="+mj-lt"/>
              </a:rPr>
            </a:br>
            <a:r>
              <a:rPr lang="en-US" sz="2000" dirty="0" smtClean="0">
                <a:latin typeface="+mj-lt"/>
              </a:rPr>
              <a:t>from external systems or outputs </a:t>
            </a:r>
            <a:br>
              <a:rPr lang="en-US" sz="2000" dirty="0" smtClean="0">
                <a:latin typeface="+mj-lt"/>
              </a:rPr>
            </a:br>
            <a:r>
              <a:rPr lang="en-US" sz="2000" dirty="0" smtClean="0">
                <a:latin typeface="+mj-lt"/>
              </a:rPr>
              <a:t>to external systems, for example,</a:t>
            </a:r>
            <a:br>
              <a:rPr lang="en-US" sz="2000" dirty="0" smtClean="0">
                <a:latin typeface="+mj-lt"/>
              </a:rPr>
            </a:br>
            <a:r>
              <a:rPr lang="en-US" sz="2000" dirty="0" smtClean="0">
                <a:latin typeface="+mj-lt"/>
              </a:rPr>
              <a:t>Electronic Document </a:t>
            </a:r>
            <a:br>
              <a:rPr lang="en-US" sz="2000" dirty="0" smtClean="0">
                <a:latin typeface="+mj-lt"/>
              </a:rPr>
            </a:br>
            <a:r>
              <a:rPr lang="en-US" sz="2000" dirty="0" smtClean="0">
                <a:latin typeface="+mj-lt"/>
              </a:rPr>
              <a:t>Interchange (EDI)</a:t>
            </a:r>
          </a:p>
          <a:p>
            <a:pPr eaLnBrk="1" hangingPunct="1">
              <a:lnSpc>
                <a:spcPct val="80000"/>
              </a:lnSpc>
              <a:defRPr/>
            </a:pPr>
            <a:r>
              <a:rPr lang="en-IE" sz="2400" dirty="0" smtClean="0">
                <a:latin typeface="+mj-lt"/>
              </a:rPr>
              <a:t>Automated Process</a:t>
            </a:r>
          </a:p>
          <a:p>
            <a:pPr lvl="1" eaLnBrk="1" hangingPunct="1">
              <a:lnSpc>
                <a:spcPct val="80000"/>
              </a:lnSpc>
              <a:defRPr/>
            </a:pPr>
            <a:r>
              <a:rPr lang="en-IE" sz="2000" dirty="0" smtClean="0">
                <a:latin typeface="+mj-lt"/>
              </a:rPr>
              <a:t>Indicates a link to an automated process</a:t>
            </a:r>
          </a:p>
          <a:p>
            <a:pPr eaLnBrk="1" hangingPunct="1">
              <a:lnSpc>
                <a:spcPct val="80000"/>
              </a:lnSpc>
              <a:defRPr/>
            </a:pPr>
            <a:r>
              <a:rPr lang="en-IE" sz="2400" dirty="0" smtClean="0">
                <a:latin typeface="+mj-lt"/>
              </a:rPr>
              <a:t>Report</a:t>
            </a:r>
          </a:p>
          <a:p>
            <a:pPr lvl="1" eaLnBrk="1" hangingPunct="1">
              <a:lnSpc>
                <a:spcPct val="80000"/>
              </a:lnSpc>
              <a:defRPr/>
            </a:pPr>
            <a:r>
              <a:rPr lang="en-IE" sz="2000" dirty="0" smtClean="0">
                <a:latin typeface="+mj-lt"/>
              </a:rPr>
              <a:t>Indicates a link to a report program</a:t>
            </a:r>
            <a:endParaRPr lang="en-US" sz="2000" dirty="0" smtClean="0">
              <a:latin typeface="+mj-lt"/>
            </a:endParaRPr>
          </a:p>
          <a:p>
            <a:pPr eaLnBrk="1" hangingPunct="1">
              <a:lnSpc>
                <a:spcPct val="80000"/>
              </a:lnSpc>
              <a:defRPr/>
            </a:pPr>
            <a:r>
              <a:rPr lang="en-US" sz="2400" dirty="0" smtClean="0">
                <a:latin typeface="+mj-lt"/>
              </a:rPr>
              <a:t>Nodes also indicate a user’s permissions to the link: If the user does not have access, the node grays out</a:t>
            </a:r>
          </a:p>
        </p:txBody>
      </p:sp>
      <p:sp>
        <p:nvSpPr>
          <p:cNvPr id="14339" name="Rectangle 2"/>
          <p:cNvSpPr>
            <a:spLocks noGrp="1" noChangeArrowheads="1"/>
          </p:cNvSpPr>
          <p:nvPr>
            <p:ph type="title"/>
          </p:nvPr>
        </p:nvSpPr>
        <p:spPr/>
        <p:txBody>
          <a:bodyPr/>
          <a:lstStyle/>
          <a:p>
            <a:pPr eaLnBrk="1" hangingPunct="1">
              <a:defRPr/>
            </a:pPr>
            <a:r>
              <a:rPr lang="en-US" dirty="0" smtClean="0">
                <a:latin typeface="+mj-lt"/>
              </a:rPr>
              <a:t>Nodes</a:t>
            </a:r>
          </a:p>
        </p:txBody>
      </p:sp>
      <p:sp>
        <p:nvSpPr>
          <p:cNvPr id="14338" name="Footer Placeholder 3"/>
          <p:cNvSpPr>
            <a:spLocks noGrp="1"/>
          </p:cNvSpPr>
          <p:nvPr>
            <p:ph type="ftr" sz="quarter" idx="10"/>
          </p:nvPr>
        </p:nvSpPr>
        <p:spPr>
          <a:xfrm>
            <a:off x="7729870" y="6634716"/>
            <a:ext cx="1414130" cy="223284"/>
          </a:xfrm>
          <a:noFill/>
        </p:spPr>
        <p:txBody>
          <a:bodyPr/>
          <a:lstStyle/>
          <a:p>
            <a:r>
              <a:rPr lang="en-US" dirty="0" smtClean="0">
                <a:cs typeface="Tahoma" pitchFamily="34" charset="0"/>
              </a:rPr>
              <a:t>ADM_PMAP_</a:t>
            </a:r>
            <a:fld id="{C4385ADC-7C87-4CE4-A1E3-DB197562673C}" type="slidenum">
              <a:rPr lang="en-US" smtClean="0"/>
              <a:pPr/>
              <a:t>12</a:t>
            </a:fld>
            <a:r>
              <a:rPr lang="en-US" dirty="0" smtClean="0"/>
              <a:t>0</a:t>
            </a:r>
          </a:p>
        </p:txBody>
      </p:sp>
      <p:pic>
        <p:nvPicPr>
          <p:cNvPr id="14341" name="Picture 4" descr="nodes"/>
          <p:cNvPicPr>
            <a:picLocks noChangeAspect="1" noChangeArrowheads="1"/>
          </p:cNvPicPr>
          <p:nvPr/>
        </p:nvPicPr>
        <p:blipFill>
          <a:blip r:embed="rId3" cstate="print"/>
          <a:srcRect/>
          <a:stretch>
            <a:fillRect/>
          </a:stretch>
        </p:blipFill>
        <p:spPr bwMode="auto">
          <a:xfrm>
            <a:off x="5537200" y="1309130"/>
            <a:ext cx="3429000" cy="23241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3"/>
          <p:cNvSpPr>
            <a:spLocks noGrp="1" noChangeArrowheads="1"/>
          </p:cNvSpPr>
          <p:nvPr>
            <p:ph idx="1"/>
          </p:nvPr>
        </p:nvSpPr>
        <p:spPr/>
        <p:txBody>
          <a:bodyPr/>
          <a:lstStyle/>
          <a:p>
            <a:pPr eaLnBrk="1" hangingPunct="1">
              <a:defRPr/>
            </a:pPr>
            <a:r>
              <a:rPr lang="en-US" dirty="0" smtClean="0">
                <a:latin typeface="+mj-lt"/>
              </a:rPr>
              <a:t>Use the Process Editor to view maps</a:t>
            </a:r>
          </a:p>
          <a:p>
            <a:pPr eaLnBrk="1" hangingPunct="1">
              <a:defRPr/>
            </a:pPr>
            <a:endParaRPr lang="en-IE" dirty="0" smtClean="0">
              <a:latin typeface="+mj-lt"/>
            </a:endParaRPr>
          </a:p>
          <a:p>
            <a:pPr eaLnBrk="1" hangingPunct="1">
              <a:defRPr/>
            </a:pPr>
            <a:endParaRPr lang="en-IE" dirty="0" smtClean="0">
              <a:latin typeface="+mj-lt"/>
            </a:endParaRPr>
          </a:p>
          <a:p>
            <a:pPr eaLnBrk="1" hangingPunct="1">
              <a:defRPr/>
            </a:pPr>
            <a:endParaRPr lang="en-IE" dirty="0" smtClean="0">
              <a:latin typeface="+mj-lt"/>
            </a:endParaRPr>
          </a:p>
          <a:p>
            <a:pPr eaLnBrk="1" hangingPunct="1">
              <a:defRPr/>
            </a:pPr>
            <a:endParaRPr lang="en-IE" dirty="0" smtClean="0">
              <a:latin typeface="+mj-lt"/>
            </a:endParaRPr>
          </a:p>
          <a:p>
            <a:pPr eaLnBrk="1" hangingPunct="1">
              <a:defRPr/>
            </a:pPr>
            <a:endParaRPr lang="en-IE" dirty="0" smtClean="0">
              <a:latin typeface="+mj-lt"/>
            </a:endParaRPr>
          </a:p>
          <a:p>
            <a:pPr eaLnBrk="1" hangingPunct="1">
              <a:defRPr/>
            </a:pPr>
            <a:endParaRPr lang="en-IE" dirty="0" smtClean="0">
              <a:latin typeface="+mj-lt"/>
            </a:endParaRPr>
          </a:p>
          <a:p>
            <a:pPr eaLnBrk="1" hangingPunct="1">
              <a:defRPr/>
            </a:pPr>
            <a:r>
              <a:rPr lang="en-IE" dirty="0" smtClean="0">
                <a:latin typeface="+mj-lt"/>
              </a:rPr>
              <a:t>Click Open to select existing process maps</a:t>
            </a:r>
            <a:endParaRPr lang="en-US" dirty="0" smtClean="0">
              <a:latin typeface="+mj-lt"/>
            </a:endParaRPr>
          </a:p>
          <a:p>
            <a:pPr eaLnBrk="1" hangingPunct="1">
              <a:defRPr/>
            </a:pPr>
            <a:endParaRPr lang="en-US" dirty="0" smtClean="0">
              <a:latin typeface="+mj-lt"/>
            </a:endParaRPr>
          </a:p>
        </p:txBody>
      </p:sp>
      <p:sp>
        <p:nvSpPr>
          <p:cNvPr id="15363" name="Rectangle 2"/>
          <p:cNvSpPr>
            <a:spLocks noGrp="1" noChangeArrowheads="1"/>
          </p:cNvSpPr>
          <p:nvPr>
            <p:ph type="title"/>
          </p:nvPr>
        </p:nvSpPr>
        <p:spPr/>
        <p:txBody>
          <a:bodyPr/>
          <a:lstStyle/>
          <a:p>
            <a:pPr eaLnBrk="1" hangingPunct="1">
              <a:defRPr/>
            </a:pPr>
            <a:r>
              <a:rPr lang="en-IE" dirty="0" smtClean="0">
                <a:latin typeface="+mj-lt"/>
              </a:rPr>
              <a:t>Viewing Process Maps</a:t>
            </a:r>
            <a:endParaRPr lang="en-US" dirty="0" smtClean="0">
              <a:latin typeface="+mj-lt"/>
            </a:endParaRPr>
          </a:p>
        </p:txBody>
      </p:sp>
      <p:sp>
        <p:nvSpPr>
          <p:cNvPr id="15362" name="Footer Placeholder 3"/>
          <p:cNvSpPr>
            <a:spLocks noGrp="1"/>
          </p:cNvSpPr>
          <p:nvPr>
            <p:ph type="ftr" sz="quarter" idx="10"/>
          </p:nvPr>
        </p:nvSpPr>
        <p:spPr>
          <a:xfrm>
            <a:off x="7708605" y="6645348"/>
            <a:ext cx="1435395" cy="212651"/>
          </a:xfrm>
          <a:noFill/>
        </p:spPr>
        <p:txBody>
          <a:bodyPr/>
          <a:lstStyle/>
          <a:p>
            <a:r>
              <a:rPr lang="en-US" dirty="0" smtClean="0">
                <a:cs typeface="Tahoma" pitchFamily="34" charset="0"/>
              </a:rPr>
              <a:t>ADM_PMAP_</a:t>
            </a:r>
            <a:fld id="{F04C39A7-EBD9-4088-933E-BFD5C4D516D3}" type="slidenum">
              <a:rPr lang="en-US" smtClean="0"/>
              <a:pPr/>
              <a:t>13</a:t>
            </a:fld>
            <a:r>
              <a:rPr lang="en-US" dirty="0" smtClean="0"/>
              <a:t>0</a:t>
            </a:r>
          </a:p>
        </p:txBody>
      </p:sp>
      <p:pic>
        <p:nvPicPr>
          <p:cNvPr id="6" name="Picture 5" descr="pm_proceditor.png"/>
          <p:cNvPicPr>
            <a:picLocks noChangeAspect="1"/>
          </p:cNvPicPr>
          <p:nvPr/>
        </p:nvPicPr>
        <p:blipFill>
          <a:blip r:embed="rId3" cstate="print"/>
          <a:stretch>
            <a:fillRect/>
          </a:stretch>
        </p:blipFill>
        <p:spPr>
          <a:xfrm>
            <a:off x="882502" y="1377676"/>
            <a:ext cx="7793665" cy="3061797"/>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Rectangle 3"/>
          <p:cNvSpPr>
            <a:spLocks noGrp="1" noChangeArrowheads="1"/>
          </p:cNvSpPr>
          <p:nvPr>
            <p:ph idx="1"/>
          </p:nvPr>
        </p:nvSpPr>
        <p:spPr/>
        <p:txBody>
          <a:bodyPr>
            <a:normAutofit lnSpcReduction="10000"/>
          </a:bodyPr>
          <a:lstStyle/>
          <a:p>
            <a:pPr eaLnBrk="1" hangingPunct="1">
              <a:spcBef>
                <a:spcPts val="800"/>
              </a:spcBef>
              <a:defRPr/>
            </a:pPr>
            <a:r>
              <a:rPr lang="en-US" dirty="0" smtClean="0">
                <a:latin typeface="+mj-lt"/>
              </a:rPr>
              <a:t>Process maps are rendered using Microsoft’s </a:t>
            </a:r>
            <a:r>
              <a:rPr lang="en-US" b="1" dirty="0" smtClean="0">
                <a:latin typeface="+mj-lt"/>
              </a:rPr>
              <a:t>Silverlight</a:t>
            </a:r>
            <a:r>
              <a:rPr lang="en-US" dirty="0" smtClean="0">
                <a:latin typeface="+mj-lt"/>
              </a:rPr>
              <a:t> technology</a:t>
            </a:r>
          </a:p>
          <a:p>
            <a:pPr eaLnBrk="1" hangingPunct="1">
              <a:spcBef>
                <a:spcPts val="800"/>
              </a:spcBef>
              <a:defRPr/>
            </a:pPr>
            <a:r>
              <a:rPr lang="en-IE" dirty="0" smtClean="0">
                <a:latin typeface="+mj-lt"/>
              </a:rPr>
              <a:t>Silverlight is a</a:t>
            </a:r>
            <a:r>
              <a:rPr lang="en-US" dirty="0" smtClean="0">
                <a:latin typeface="+mj-lt"/>
              </a:rPr>
              <a:t> programmable Web browser plugin compatible with .NET applications </a:t>
            </a:r>
          </a:p>
          <a:p>
            <a:pPr eaLnBrk="1" hangingPunct="1">
              <a:spcBef>
                <a:spcPts val="800"/>
              </a:spcBef>
              <a:defRPr/>
            </a:pPr>
            <a:r>
              <a:rPr lang="en-US" dirty="0" smtClean="0">
                <a:latin typeface="+mj-lt"/>
              </a:rPr>
              <a:t>Can also be viewed using standard </a:t>
            </a:r>
            <a:r>
              <a:rPr lang="en-US" b="1" dirty="0" smtClean="0">
                <a:latin typeface="+mj-lt"/>
              </a:rPr>
              <a:t>SVG</a:t>
            </a:r>
            <a:r>
              <a:rPr lang="en-US" dirty="0" smtClean="0">
                <a:latin typeface="+mj-lt"/>
              </a:rPr>
              <a:t>-based technology</a:t>
            </a:r>
          </a:p>
          <a:p>
            <a:pPr eaLnBrk="1" hangingPunct="1">
              <a:spcBef>
                <a:spcPts val="800"/>
              </a:spcBef>
              <a:defRPr/>
            </a:pPr>
            <a:r>
              <a:rPr lang="en-US" dirty="0" smtClean="0">
                <a:latin typeface="+mj-lt"/>
              </a:rPr>
              <a:t>The scalable vector graphics (SVG) format is an XML technology for defining vector-based two-dimensional graphics for the Web</a:t>
            </a:r>
          </a:p>
          <a:p>
            <a:pPr eaLnBrk="1" hangingPunct="1">
              <a:spcBef>
                <a:spcPts val="800"/>
              </a:spcBef>
              <a:defRPr/>
            </a:pPr>
            <a:r>
              <a:rPr lang="en-US" dirty="0" smtClean="0">
                <a:latin typeface="+mj-lt"/>
              </a:rPr>
              <a:t>Set the default display technology in Process Admin Context Parameters</a:t>
            </a:r>
          </a:p>
        </p:txBody>
      </p:sp>
      <p:sp>
        <p:nvSpPr>
          <p:cNvPr id="16387" name="Rectangle 2"/>
          <p:cNvSpPr>
            <a:spLocks noGrp="1" noChangeArrowheads="1"/>
          </p:cNvSpPr>
          <p:nvPr>
            <p:ph type="title"/>
          </p:nvPr>
        </p:nvSpPr>
        <p:spPr/>
        <p:txBody>
          <a:bodyPr/>
          <a:lstStyle/>
          <a:p>
            <a:pPr eaLnBrk="1" hangingPunct="1">
              <a:defRPr/>
            </a:pPr>
            <a:r>
              <a:rPr lang="en-US" dirty="0" smtClean="0">
                <a:latin typeface="+mj-lt"/>
              </a:rPr>
              <a:t>Viewing Process Maps</a:t>
            </a:r>
          </a:p>
        </p:txBody>
      </p:sp>
      <p:sp>
        <p:nvSpPr>
          <p:cNvPr id="16386" name="Footer Placeholder 3"/>
          <p:cNvSpPr>
            <a:spLocks noGrp="1"/>
          </p:cNvSpPr>
          <p:nvPr>
            <p:ph type="ftr" sz="quarter" idx="10"/>
          </p:nvPr>
        </p:nvSpPr>
        <p:spPr>
          <a:xfrm>
            <a:off x="7655442" y="6634716"/>
            <a:ext cx="1488558" cy="223284"/>
          </a:xfrm>
          <a:noFill/>
        </p:spPr>
        <p:txBody>
          <a:bodyPr/>
          <a:lstStyle/>
          <a:p>
            <a:r>
              <a:rPr lang="en-US" dirty="0" smtClean="0">
                <a:cs typeface="Tahoma" pitchFamily="34" charset="0"/>
              </a:rPr>
              <a:t>ADM_PMAP_</a:t>
            </a:r>
            <a:fld id="{2CDE1B8A-E78F-4B7A-8F41-CAF13109C8FA}" type="slidenum">
              <a:rPr lang="en-US" smtClean="0"/>
              <a:pPr/>
              <a:t>14</a:t>
            </a:fld>
            <a:r>
              <a:rPr lang="en-US" dirty="0" smtClean="0"/>
              <a:t>0</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3"/>
          <p:cNvSpPr>
            <a:spLocks noGrp="1" noChangeArrowheads="1"/>
          </p:cNvSpPr>
          <p:nvPr>
            <p:ph idx="1"/>
          </p:nvPr>
        </p:nvSpPr>
        <p:spPr/>
        <p:txBody>
          <a:bodyPr/>
          <a:lstStyle/>
          <a:p>
            <a:pPr eaLnBrk="1" hangingPunct="1">
              <a:defRPr/>
            </a:pPr>
            <a:r>
              <a:rPr lang="en-IE" dirty="0" smtClean="0">
                <a:latin typeface="+mj-lt"/>
              </a:rPr>
              <a:t>Click New to create a new map</a:t>
            </a:r>
          </a:p>
          <a:p>
            <a:pPr eaLnBrk="1" hangingPunct="1">
              <a:defRPr/>
            </a:pPr>
            <a:r>
              <a:rPr lang="en-IE" dirty="0" smtClean="0">
                <a:latin typeface="+mj-lt"/>
              </a:rPr>
              <a:t>Assign a name, title, and owner (do not use spaces)</a:t>
            </a:r>
          </a:p>
          <a:p>
            <a:pPr eaLnBrk="1" hangingPunct="1">
              <a:defRPr/>
            </a:pPr>
            <a:r>
              <a:rPr lang="en-IE" dirty="0" smtClean="0">
                <a:latin typeface="+mj-lt"/>
              </a:rPr>
              <a:t>Use Grid Properties to set:</a:t>
            </a:r>
          </a:p>
          <a:p>
            <a:pPr lvl="1" eaLnBrk="1" hangingPunct="1">
              <a:defRPr/>
            </a:pPr>
            <a:r>
              <a:rPr lang="en-IE" dirty="0" smtClean="0">
                <a:latin typeface="+mj-lt"/>
              </a:rPr>
              <a:t>The number of rows and columns, </a:t>
            </a:r>
          </a:p>
          <a:p>
            <a:pPr lvl="1" eaLnBrk="1" hangingPunct="1">
              <a:defRPr/>
            </a:pPr>
            <a:r>
              <a:rPr lang="en-IE" dirty="0" smtClean="0">
                <a:latin typeface="+mj-lt"/>
              </a:rPr>
              <a:t>cell height, width, and padding</a:t>
            </a:r>
          </a:p>
          <a:p>
            <a:pPr lvl="1" eaLnBrk="1" hangingPunct="1">
              <a:defRPr/>
            </a:pPr>
            <a:r>
              <a:rPr lang="en-IE" dirty="0" smtClean="0">
                <a:latin typeface="+mj-lt"/>
              </a:rPr>
              <a:t>A zoom factor for previewing</a:t>
            </a:r>
            <a:br>
              <a:rPr lang="en-IE" dirty="0" smtClean="0">
                <a:latin typeface="+mj-lt"/>
              </a:rPr>
            </a:br>
            <a:r>
              <a:rPr lang="en-IE" dirty="0" smtClean="0">
                <a:latin typeface="+mj-lt"/>
              </a:rPr>
              <a:t>purposes</a:t>
            </a:r>
          </a:p>
          <a:p>
            <a:pPr lvl="1" eaLnBrk="1" hangingPunct="1">
              <a:defRPr/>
            </a:pPr>
            <a:r>
              <a:rPr lang="en-IE" dirty="0" smtClean="0">
                <a:latin typeface="+mj-lt"/>
              </a:rPr>
              <a:t>Cell background color</a:t>
            </a:r>
          </a:p>
          <a:p>
            <a:pPr lvl="1" eaLnBrk="1" hangingPunct="1">
              <a:defRPr/>
            </a:pPr>
            <a:r>
              <a:rPr lang="en-IE" dirty="0" smtClean="0">
                <a:latin typeface="+mj-lt"/>
              </a:rPr>
              <a:t>Cell gridlines and header settings</a:t>
            </a:r>
          </a:p>
          <a:p>
            <a:pPr eaLnBrk="1" hangingPunct="1">
              <a:buFont typeface="Webdings" pitchFamily="18" charset="2"/>
              <a:buNone/>
              <a:defRPr/>
            </a:pPr>
            <a:endParaRPr lang="en-US" dirty="0" smtClean="0">
              <a:latin typeface="+mj-lt"/>
            </a:endParaRPr>
          </a:p>
        </p:txBody>
      </p:sp>
      <p:sp>
        <p:nvSpPr>
          <p:cNvPr id="17411" name="Rectangle 2"/>
          <p:cNvSpPr>
            <a:spLocks noGrp="1" noChangeArrowheads="1"/>
          </p:cNvSpPr>
          <p:nvPr>
            <p:ph type="title"/>
          </p:nvPr>
        </p:nvSpPr>
        <p:spPr/>
        <p:txBody>
          <a:bodyPr/>
          <a:lstStyle/>
          <a:p>
            <a:pPr eaLnBrk="1" hangingPunct="1">
              <a:defRPr/>
            </a:pPr>
            <a:r>
              <a:rPr lang="en-US" dirty="0" smtClean="0">
                <a:latin typeface="+mj-lt"/>
              </a:rPr>
              <a:t>Creating a Process Map</a:t>
            </a:r>
          </a:p>
        </p:txBody>
      </p:sp>
      <p:sp>
        <p:nvSpPr>
          <p:cNvPr id="17410" name="Footer Placeholder 3"/>
          <p:cNvSpPr>
            <a:spLocks noGrp="1"/>
          </p:cNvSpPr>
          <p:nvPr>
            <p:ph type="ftr" sz="quarter" idx="10"/>
          </p:nvPr>
        </p:nvSpPr>
        <p:spPr>
          <a:xfrm>
            <a:off x="7889358" y="6666614"/>
            <a:ext cx="1254642" cy="191386"/>
          </a:xfrm>
          <a:noFill/>
        </p:spPr>
        <p:txBody>
          <a:bodyPr/>
          <a:lstStyle/>
          <a:p>
            <a:r>
              <a:rPr lang="en-US" dirty="0" smtClean="0">
                <a:cs typeface="Tahoma" pitchFamily="34" charset="0"/>
              </a:rPr>
              <a:t>ADM_PMAP_</a:t>
            </a:r>
            <a:fld id="{E28FD5C6-E0E9-45DA-8E1E-6D316E801BFB}" type="slidenum">
              <a:rPr lang="en-US" smtClean="0"/>
              <a:pPr/>
              <a:t>15</a:t>
            </a:fld>
            <a:r>
              <a:rPr lang="en-US" dirty="0" smtClean="0"/>
              <a:t>0</a:t>
            </a:r>
          </a:p>
        </p:txBody>
      </p:sp>
      <p:pic>
        <p:nvPicPr>
          <p:cNvPr id="17413" name="Picture 6" descr="gridproperties"/>
          <p:cNvPicPr>
            <a:picLocks noChangeAspect="1" noChangeArrowheads="1"/>
          </p:cNvPicPr>
          <p:nvPr/>
        </p:nvPicPr>
        <p:blipFill>
          <a:blip r:embed="rId3" cstate="print"/>
          <a:srcRect/>
          <a:stretch>
            <a:fillRect/>
          </a:stretch>
        </p:blipFill>
        <p:spPr bwMode="auto">
          <a:xfrm>
            <a:off x="6096000" y="3286060"/>
            <a:ext cx="2936875" cy="16891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dirty="0" smtClean="0"/>
              <a:t>Styles are predefined and are</a:t>
            </a:r>
            <a:br>
              <a:rPr lang="en-US" dirty="0" smtClean="0"/>
            </a:br>
            <a:r>
              <a:rPr lang="en-US" dirty="0" smtClean="0"/>
              <a:t>applied to nodes</a:t>
            </a:r>
          </a:p>
          <a:p>
            <a:r>
              <a:rPr lang="en-US" dirty="0" smtClean="0"/>
              <a:t>You can edit the default</a:t>
            </a:r>
            <a:br>
              <a:rPr lang="en-US" dirty="0" smtClean="0"/>
            </a:br>
            <a:r>
              <a:rPr lang="en-US" dirty="0" smtClean="0"/>
              <a:t>font and node properties </a:t>
            </a:r>
            <a:br>
              <a:rPr lang="en-US" dirty="0" smtClean="0"/>
            </a:br>
            <a:r>
              <a:rPr lang="en-US" dirty="0" smtClean="0"/>
              <a:t>for the style</a:t>
            </a:r>
          </a:p>
          <a:p>
            <a:r>
              <a:rPr lang="en-US" dirty="0" smtClean="0"/>
              <a:t>Style attributes are stored in</a:t>
            </a:r>
            <a:br>
              <a:rPr lang="en-US" dirty="0" smtClean="0"/>
            </a:br>
            <a:r>
              <a:rPr lang="en-US" dirty="0" smtClean="0"/>
              <a:t>process-config.xml</a:t>
            </a:r>
          </a:p>
          <a:p>
            <a:r>
              <a:rPr lang="en-US" dirty="0" smtClean="0"/>
              <a:t>Changes you make to styles do not affect any existing process maps that use the style </a:t>
            </a:r>
          </a:p>
          <a:p>
            <a:endParaRPr lang="en-US" dirty="0"/>
          </a:p>
        </p:txBody>
      </p:sp>
      <p:sp>
        <p:nvSpPr>
          <p:cNvPr id="6" name="Title 5"/>
          <p:cNvSpPr>
            <a:spLocks noGrp="1"/>
          </p:cNvSpPr>
          <p:nvPr>
            <p:ph type="title"/>
          </p:nvPr>
        </p:nvSpPr>
        <p:spPr/>
        <p:txBody>
          <a:bodyPr>
            <a:normAutofit/>
          </a:bodyPr>
          <a:lstStyle/>
          <a:p>
            <a:r>
              <a:rPr lang="en-US" dirty="0" smtClean="0"/>
              <a:t>Editing Style Properties</a:t>
            </a:r>
            <a:endParaRPr lang="en-US" dirty="0"/>
          </a:p>
        </p:txBody>
      </p:sp>
      <p:sp>
        <p:nvSpPr>
          <p:cNvPr id="18434" name="Footer Placeholder 1"/>
          <p:cNvSpPr>
            <a:spLocks noGrp="1"/>
          </p:cNvSpPr>
          <p:nvPr>
            <p:ph type="ftr" sz="quarter" idx="10"/>
          </p:nvPr>
        </p:nvSpPr>
        <p:spPr>
          <a:xfrm>
            <a:off x="7761767" y="6634716"/>
            <a:ext cx="1382233" cy="223284"/>
          </a:xfrm>
          <a:noFill/>
        </p:spPr>
        <p:txBody>
          <a:bodyPr/>
          <a:lstStyle/>
          <a:p>
            <a:r>
              <a:rPr lang="en-US" dirty="0" smtClean="0">
                <a:cs typeface="Tahoma" pitchFamily="34" charset="0"/>
              </a:rPr>
              <a:t>ADM_PMAP_</a:t>
            </a:r>
            <a:fld id="{7023D4B2-3C66-42E8-B176-13AF5FEF4BD9}" type="slidenum">
              <a:rPr lang="en-US" smtClean="0"/>
              <a:pPr/>
              <a:t>16</a:t>
            </a:fld>
            <a:r>
              <a:rPr lang="en-US" dirty="0" smtClean="0"/>
              <a:t>0</a:t>
            </a:r>
          </a:p>
        </p:txBody>
      </p:sp>
      <p:pic>
        <p:nvPicPr>
          <p:cNvPr id="18437" name="Picture 5" descr="styleproperties"/>
          <p:cNvPicPr>
            <a:picLocks noChangeAspect="1" noChangeArrowheads="1"/>
          </p:cNvPicPr>
          <p:nvPr/>
        </p:nvPicPr>
        <p:blipFill>
          <a:blip r:embed="rId3" cstate="print"/>
          <a:srcRect/>
          <a:stretch>
            <a:fillRect/>
          </a:stretch>
        </p:blipFill>
        <p:spPr bwMode="auto">
          <a:xfrm>
            <a:off x="5897238" y="1349967"/>
            <a:ext cx="2922587" cy="2817813"/>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normAutofit lnSpcReduction="10000"/>
          </a:bodyPr>
          <a:lstStyle/>
          <a:p>
            <a:r>
              <a:rPr lang="en-US" dirty="0" smtClean="0"/>
              <a:t>Used to create links from the Editor to programs, images, icons, other nodes, operational metrics, ..</a:t>
            </a:r>
          </a:p>
          <a:p>
            <a:r>
              <a:rPr lang="en-US" dirty="0" smtClean="0"/>
              <a:t>Variables ensure that processes can be used in multiple environments</a:t>
            </a:r>
          </a:p>
          <a:p>
            <a:r>
              <a:rPr lang="en-US" dirty="0" smtClean="0"/>
              <a:t>System global variables are</a:t>
            </a:r>
            <a:br>
              <a:rPr lang="en-US" dirty="0" smtClean="0"/>
            </a:br>
            <a:r>
              <a:rPr lang="en-US" dirty="0" smtClean="0"/>
              <a:t>displayed in the Process</a:t>
            </a:r>
            <a:br>
              <a:rPr lang="en-US" dirty="0" smtClean="0"/>
            </a:br>
            <a:r>
              <a:rPr lang="en-US" dirty="0" smtClean="0"/>
              <a:t>Properties dialog and</a:t>
            </a:r>
            <a:br>
              <a:rPr lang="en-US" dirty="0" smtClean="0"/>
            </a:br>
            <a:r>
              <a:rPr lang="en-US" dirty="0" smtClean="0"/>
              <a:t>defined in the Process</a:t>
            </a:r>
            <a:br>
              <a:rPr lang="en-US" dirty="0" smtClean="0"/>
            </a:br>
            <a:r>
              <a:rPr lang="en-US" dirty="0" smtClean="0"/>
              <a:t>Administration dialog</a:t>
            </a:r>
          </a:p>
          <a:p>
            <a:r>
              <a:rPr lang="en-US" dirty="0" smtClean="0"/>
              <a:t>You can also define local variables with this dialog</a:t>
            </a:r>
          </a:p>
          <a:p>
            <a:endParaRPr lang="en-US" dirty="0"/>
          </a:p>
        </p:txBody>
      </p:sp>
      <p:sp>
        <p:nvSpPr>
          <p:cNvPr id="19459" name="Rectangle 2"/>
          <p:cNvSpPr>
            <a:spLocks noGrp="1" noChangeArrowheads="1"/>
          </p:cNvSpPr>
          <p:nvPr>
            <p:ph type="title"/>
          </p:nvPr>
        </p:nvSpPr>
        <p:spPr/>
        <p:txBody>
          <a:bodyPr/>
          <a:lstStyle/>
          <a:p>
            <a:pPr>
              <a:defRPr/>
            </a:pPr>
            <a:r>
              <a:rPr lang="en-US" dirty="0" smtClean="0">
                <a:latin typeface="+mj-lt"/>
              </a:rPr>
              <a:t>Process Maps Variables</a:t>
            </a:r>
          </a:p>
        </p:txBody>
      </p:sp>
      <p:sp>
        <p:nvSpPr>
          <p:cNvPr id="2" name="Footer Placeholder 3"/>
          <p:cNvSpPr>
            <a:spLocks noGrp="1"/>
          </p:cNvSpPr>
          <p:nvPr>
            <p:ph type="ftr" sz="quarter" idx="10"/>
          </p:nvPr>
        </p:nvSpPr>
        <p:spPr>
          <a:xfrm>
            <a:off x="7719237" y="6645348"/>
            <a:ext cx="1424763" cy="212651"/>
          </a:xfrm>
          <a:noFill/>
        </p:spPr>
        <p:txBody>
          <a:bodyPr/>
          <a:lstStyle/>
          <a:p>
            <a:r>
              <a:rPr lang="en-US" dirty="0" smtClean="0"/>
              <a:t>ADM_PMAP_</a:t>
            </a:r>
            <a:fld id="{CF329A32-8301-4D9C-B04D-B019984202F3}" type="slidenum">
              <a:rPr lang="en-US" smtClean="0"/>
              <a:pPr/>
              <a:t>17</a:t>
            </a:fld>
            <a:r>
              <a:rPr lang="en-US" dirty="0" smtClean="0"/>
              <a:t>0</a:t>
            </a:r>
          </a:p>
        </p:txBody>
      </p:sp>
      <p:pic>
        <p:nvPicPr>
          <p:cNvPr id="19461" name="Picture 5" descr="processproperties"/>
          <p:cNvPicPr>
            <a:picLocks noChangeAspect="1" noChangeArrowheads="1"/>
          </p:cNvPicPr>
          <p:nvPr/>
        </p:nvPicPr>
        <p:blipFill>
          <a:blip r:embed="rId3" cstate="print"/>
          <a:srcRect/>
          <a:stretch>
            <a:fillRect/>
          </a:stretch>
        </p:blipFill>
        <p:spPr bwMode="auto">
          <a:xfrm>
            <a:off x="5724525" y="3048079"/>
            <a:ext cx="3228975" cy="18129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dirty="0" smtClean="0"/>
              <a:t>Available when you select an inter-node connector</a:t>
            </a:r>
          </a:p>
          <a:p>
            <a:r>
              <a:rPr lang="en-US" dirty="0" smtClean="0"/>
              <a:t>Define properties for arrows and lines</a:t>
            </a:r>
          </a:p>
          <a:p>
            <a:r>
              <a:rPr lang="en-US" dirty="0" smtClean="0"/>
              <a:t>Apply a label or link the connector to a program, other process map, or file</a:t>
            </a:r>
          </a:p>
          <a:p>
            <a:r>
              <a:rPr lang="en-US" dirty="0" smtClean="0"/>
              <a:t>If the connector is linked, specify the target window</a:t>
            </a:r>
          </a:p>
          <a:p>
            <a:r>
              <a:rPr lang="en-US" dirty="0" smtClean="0"/>
              <a:t>Set the shape, style, and</a:t>
            </a:r>
            <a:br>
              <a:rPr lang="en-US" dirty="0" smtClean="0"/>
            </a:br>
            <a:r>
              <a:rPr lang="en-US" dirty="0" smtClean="0"/>
              <a:t>dash width</a:t>
            </a:r>
          </a:p>
          <a:p>
            <a:endParaRPr lang="en-US" dirty="0"/>
          </a:p>
        </p:txBody>
      </p:sp>
      <p:sp>
        <p:nvSpPr>
          <p:cNvPr id="20483" name="Rectangle 2"/>
          <p:cNvSpPr>
            <a:spLocks noGrp="1" noChangeArrowheads="1"/>
          </p:cNvSpPr>
          <p:nvPr>
            <p:ph type="title"/>
          </p:nvPr>
        </p:nvSpPr>
        <p:spPr/>
        <p:txBody>
          <a:bodyPr/>
          <a:lstStyle/>
          <a:p>
            <a:pPr eaLnBrk="1" hangingPunct="1">
              <a:defRPr/>
            </a:pPr>
            <a:r>
              <a:rPr lang="en-US" dirty="0" smtClean="0">
                <a:latin typeface="+mj-lt"/>
              </a:rPr>
              <a:t>Connector Properties</a:t>
            </a:r>
          </a:p>
        </p:txBody>
      </p:sp>
      <p:sp>
        <p:nvSpPr>
          <p:cNvPr id="20482" name="Footer Placeholder 3"/>
          <p:cNvSpPr>
            <a:spLocks noGrp="1"/>
          </p:cNvSpPr>
          <p:nvPr>
            <p:ph type="ftr" sz="quarter" idx="10"/>
          </p:nvPr>
        </p:nvSpPr>
        <p:spPr>
          <a:xfrm>
            <a:off x="7761767" y="6570921"/>
            <a:ext cx="1382233" cy="287079"/>
          </a:xfrm>
          <a:noFill/>
        </p:spPr>
        <p:txBody>
          <a:bodyPr/>
          <a:lstStyle/>
          <a:p>
            <a:r>
              <a:rPr lang="en-US" dirty="0" smtClean="0">
                <a:cs typeface="Tahoma" pitchFamily="34" charset="0"/>
              </a:rPr>
              <a:t>ADM_PMAP_</a:t>
            </a:r>
            <a:fld id="{986DEC13-137B-49E8-AE0A-58CEB211200D}" type="slidenum">
              <a:rPr lang="en-US" smtClean="0"/>
              <a:pPr/>
              <a:t>18</a:t>
            </a:fld>
            <a:r>
              <a:rPr lang="en-US" dirty="0" smtClean="0"/>
              <a:t>0</a:t>
            </a:r>
          </a:p>
        </p:txBody>
      </p:sp>
      <p:pic>
        <p:nvPicPr>
          <p:cNvPr id="20485" name="Picture 5" descr="connectorproperties"/>
          <p:cNvPicPr>
            <a:picLocks noChangeAspect="1" noChangeArrowheads="1"/>
          </p:cNvPicPr>
          <p:nvPr/>
        </p:nvPicPr>
        <p:blipFill>
          <a:blip r:embed="rId3" cstate="print"/>
          <a:srcRect/>
          <a:stretch>
            <a:fillRect/>
          </a:stretch>
        </p:blipFill>
        <p:spPr bwMode="auto">
          <a:xfrm>
            <a:off x="5626100" y="4032445"/>
            <a:ext cx="2971800" cy="1714500"/>
          </a:xfrm>
          <a:prstGeom prst="rect">
            <a:avLst/>
          </a:prstGeom>
          <a:noFill/>
          <a:ln w="9525">
            <a:noFill/>
            <a:miter lim="800000"/>
            <a:headEnd/>
            <a:tailEnd/>
          </a:ln>
        </p:spPr>
      </p:pic>
      <p:pic>
        <p:nvPicPr>
          <p:cNvPr id="20486" name="Picture 6" descr="connect_example"/>
          <p:cNvPicPr>
            <a:picLocks noChangeAspect="1" noChangeArrowheads="1"/>
          </p:cNvPicPr>
          <p:nvPr/>
        </p:nvPicPr>
        <p:blipFill>
          <a:blip r:embed="rId4" cstate="print"/>
          <a:srcRect/>
          <a:stretch>
            <a:fillRect/>
          </a:stretch>
        </p:blipFill>
        <p:spPr bwMode="auto">
          <a:xfrm>
            <a:off x="7808517" y="1402773"/>
            <a:ext cx="1247775" cy="1714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p:txBody>
          <a:bodyPr>
            <a:normAutofit/>
          </a:bodyPr>
          <a:lstStyle/>
          <a:p>
            <a:r>
              <a:rPr lang="en-US" dirty="0" smtClean="0"/>
              <a:t>Available when you click a cell</a:t>
            </a:r>
            <a:br>
              <a:rPr lang="en-US" dirty="0" smtClean="0"/>
            </a:br>
            <a:r>
              <a:rPr lang="en-US" dirty="0" smtClean="0"/>
              <a:t>in the grid</a:t>
            </a:r>
          </a:p>
          <a:p>
            <a:r>
              <a:rPr lang="en-US" dirty="0" smtClean="0"/>
              <a:t>Use to design nodes</a:t>
            </a:r>
          </a:p>
          <a:p>
            <a:r>
              <a:rPr lang="en-US" dirty="0" smtClean="0"/>
              <a:t>Set a label and tooltip, which</a:t>
            </a:r>
            <a:br>
              <a:rPr lang="en-US" dirty="0" smtClean="0"/>
            </a:br>
            <a:r>
              <a:rPr lang="en-US" dirty="0" smtClean="0"/>
              <a:t>use the default attributes</a:t>
            </a:r>
            <a:br>
              <a:rPr lang="en-US" dirty="0" smtClean="0"/>
            </a:br>
            <a:r>
              <a:rPr lang="en-US" dirty="0" smtClean="0"/>
              <a:t>defined in the style</a:t>
            </a:r>
          </a:p>
          <a:p>
            <a:r>
              <a:rPr lang="en-US" dirty="0" smtClean="0"/>
              <a:t>Link to a file, program or another node</a:t>
            </a:r>
          </a:p>
          <a:p>
            <a:pPr lvl="1"/>
            <a:r>
              <a:rPr lang="en-US" dirty="0" smtClean="0"/>
              <a:t>The system uses process variables to locate files, programs, or process maps to be linked</a:t>
            </a:r>
          </a:p>
          <a:p>
            <a:r>
              <a:rPr lang="en-US" dirty="0" smtClean="0"/>
              <a:t>Target lets you open the link in the current window or new window</a:t>
            </a:r>
          </a:p>
          <a:p>
            <a:endParaRPr lang="en-US" dirty="0"/>
          </a:p>
        </p:txBody>
      </p:sp>
      <p:sp>
        <p:nvSpPr>
          <p:cNvPr id="7" name="Title 6"/>
          <p:cNvSpPr>
            <a:spLocks noGrp="1"/>
          </p:cNvSpPr>
          <p:nvPr>
            <p:ph type="title"/>
          </p:nvPr>
        </p:nvSpPr>
        <p:spPr/>
        <p:txBody>
          <a:bodyPr>
            <a:normAutofit/>
          </a:bodyPr>
          <a:lstStyle/>
          <a:p>
            <a:r>
              <a:rPr lang="en-US" dirty="0" smtClean="0"/>
              <a:t>Node Properties</a:t>
            </a:r>
            <a:endParaRPr lang="en-US" dirty="0"/>
          </a:p>
        </p:txBody>
      </p:sp>
      <p:sp>
        <p:nvSpPr>
          <p:cNvPr id="21506" name="Footer Placeholder 1"/>
          <p:cNvSpPr>
            <a:spLocks noGrp="1"/>
          </p:cNvSpPr>
          <p:nvPr>
            <p:ph type="ftr" sz="quarter" idx="10"/>
          </p:nvPr>
        </p:nvSpPr>
        <p:spPr>
          <a:xfrm>
            <a:off x="7751135" y="6602819"/>
            <a:ext cx="1392865" cy="255181"/>
          </a:xfrm>
          <a:noFill/>
        </p:spPr>
        <p:txBody>
          <a:bodyPr/>
          <a:lstStyle/>
          <a:p>
            <a:r>
              <a:rPr lang="en-US" dirty="0" smtClean="0">
                <a:cs typeface="Tahoma" pitchFamily="34" charset="0"/>
              </a:rPr>
              <a:t>ADM_PMAP_</a:t>
            </a:r>
            <a:fld id="{A37E244E-1FDC-448E-AA5E-FE2E43B2E538}" type="slidenum">
              <a:rPr lang="en-US" smtClean="0"/>
              <a:pPr/>
              <a:t>19</a:t>
            </a:fld>
            <a:r>
              <a:rPr lang="en-US" dirty="0" smtClean="0"/>
              <a:t>0</a:t>
            </a:r>
          </a:p>
        </p:txBody>
      </p:sp>
      <p:sp>
        <p:nvSpPr>
          <p:cNvPr id="21508" name="Rectangle 3"/>
          <p:cNvSpPr>
            <a:spLocks noChangeArrowheads="1"/>
          </p:cNvSpPr>
          <p:nvPr/>
        </p:nvSpPr>
        <p:spPr bwMode="auto">
          <a:xfrm>
            <a:off x="695325" y="1500188"/>
            <a:ext cx="7915275" cy="5053012"/>
          </a:xfrm>
          <a:prstGeom prst="rect">
            <a:avLst/>
          </a:prstGeom>
          <a:noFill/>
          <a:ln w="9525">
            <a:noFill/>
            <a:miter lim="800000"/>
            <a:headEnd/>
            <a:tailEnd/>
          </a:ln>
        </p:spPr>
        <p:txBody>
          <a:bodyPr lIns="91432" tIns="91432" rIns="91432" bIns="91432"/>
          <a:lstStyle/>
          <a:p>
            <a:pPr marL="342900" indent="-342900" algn="l">
              <a:lnSpc>
                <a:spcPct val="90000"/>
              </a:lnSpc>
              <a:spcBef>
                <a:spcPct val="30000"/>
              </a:spcBef>
              <a:buClr>
                <a:srgbClr val="890C4C"/>
              </a:buClr>
              <a:buFont typeface="Webdings" pitchFamily="18" charset="2"/>
              <a:buChar char="5"/>
            </a:pPr>
            <a:endParaRPr lang="en-US" dirty="0"/>
          </a:p>
        </p:txBody>
      </p:sp>
      <p:pic>
        <p:nvPicPr>
          <p:cNvPr id="21510" name="Picture 6" descr="nodeproperties"/>
          <p:cNvPicPr>
            <a:picLocks noChangeAspect="1" noChangeArrowheads="1"/>
          </p:cNvPicPr>
          <p:nvPr/>
        </p:nvPicPr>
        <p:blipFill>
          <a:blip r:embed="rId3" cstate="print"/>
          <a:srcRect/>
          <a:stretch>
            <a:fillRect/>
          </a:stretch>
        </p:blipFill>
        <p:spPr bwMode="auto">
          <a:xfrm>
            <a:off x="6324600" y="901830"/>
            <a:ext cx="2667000" cy="284797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idx="1"/>
          </p:nvPr>
        </p:nvSpPr>
        <p:spPr/>
        <p:txBody>
          <a:bodyPr/>
          <a:lstStyle/>
          <a:p>
            <a:pPr>
              <a:defRPr/>
            </a:pPr>
            <a:r>
              <a:rPr lang="en-US" dirty="0" smtClean="0">
                <a:latin typeface="+mj-lt"/>
              </a:rPr>
              <a:t>Understand process maps</a:t>
            </a:r>
          </a:p>
          <a:p>
            <a:pPr>
              <a:defRPr/>
            </a:pPr>
            <a:r>
              <a:rPr lang="en-US" dirty="0" smtClean="0">
                <a:latin typeface="+mj-lt"/>
              </a:rPr>
              <a:t>Edit process maps</a:t>
            </a:r>
          </a:p>
          <a:p>
            <a:pPr>
              <a:defRPr/>
            </a:pPr>
            <a:r>
              <a:rPr lang="en-US" dirty="0" smtClean="0">
                <a:latin typeface="+mj-lt"/>
              </a:rPr>
              <a:t>Administer process maps</a:t>
            </a:r>
          </a:p>
        </p:txBody>
      </p:sp>
      <p:sp>
        <p:nvSpPr>
          <p:cNvPr id="4098" name="Rectangle 2"/>
          <p:cNvSpPr>
            <a:spLocks noGrp="1" noChangeArrowheads="1"/>
          </p:cNvSpPr>
          <p:nvPr>
            <p:ph type="title"/>
          </p:nvPr>
        </p:nvSpPr>
        <p:spPr/>
        <p:txBody>
          <a:bodyPr/>
          <a:lstStyle/>
          <a:p>
            <a:pPr>
              <a:defRPr/>
            </a:pPr>
            <a:r>
              <a:rPr lang="en-US" dirty="0" smtClean="0">
                <a:latin typeface="+mj-lt"/>
              </a:rPr>
              <a:t> Objectives</a:t>
            </a:r>
          </a:p>
        </p:txBody>
      </p:sp>
      <p:sp>
        <p:nvSpPr>
          <p:cNvPr id="4100" name="Footer Placeholder 3"/>
          <p:cNvSpPr>
            <a:spLocks noGrp="1"/>
          </p:cNvSpPr>
          <p:nvPr>
            <p:ph type="ftr" sz="quarter" idx="10"/>
          </p:nvPr>
        </p:nvSpPr>
        <p:spPr>
          <a:xfrm>
            <a:off x="7602279" y="6624084"/>
            <a:ext cx="1541721" cy="233916"/>
          </a:xfrm>
          <a:noFill/>
        </p:spPr>
        <p:txBody>
          <a:bodyPr/>
          <a:lstStyle/>
          <a:p>
            <a:r>
              <a:rPr lang="en-US" dirty="0" smtClean="0"/>
              <a:t>ADM_PMAP_020</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p:txBody>
          <a:bodyPr/>
          <a:lstStyle/>
          <a:p>
            <a:r>
              <a:rPr lang="en-US" dirty="0" smtClean="0"/>
              <a:t>Display an image instead of the</a:t>
            </a:r>
            <a:br>
              <a:rPr lang="en-US" dirty="0" smtClean="0"/>
            </a:br>
            <a:r>
              <a:rPr lang="en-US" dirty="0" smtClean="0"/>
              <a:t>default node shape</a:t>
            </a:r>
          </a:p>
          <a:p>
            <a:pPr lvl="1"/>
            <a:r>
              <a:rPr lang="en-US" dirty="0" smtClean="0"/>
              <a:t>The image sized to fit the cell</a:t>
            </a:r>
          </a:p>
          <a:p>
            <a:r>
              <a:rPr lang="en-US" dirty="0" smtClean="0"/>
              <a:t>Select an icon to display in the </a:t>
            </a:r>
            <a:br>
              <a:rPr lang="en-US" dirty="0" smtClean="0"/>
            </a:br>
            <a:r>
              <a:rPr lang="en-US" dirty="0" smtClean="0"/>
              <a:t>lower right-hand corner of the</a:t>
            </a:r>
            <a:br>
              <a:rPr lang="en-US" dirty="0" smtClean="0"/>
            </a:br>
            <a:r>
              <a:rPr lang="en-US" dirty="0" smtClean="0"/>
              <a:t>node</a:t>
            </a:r>
          </a:p>
          <a:p>
            <a:r>
              <a:rPr lang="en-US" dirty="0" smtClean="0"/>
              <a:t>Select the node shape, based on the function of the node in the process map</a:t>
            </a:r>
          </a:p>
          <a:p>
            <a:r>
              <a:rPr lang="en-US" dirty="0" smtClean="0"/>
              <a:t>Select a style for the node, from the default styles defined in Style Properties</a:t>
            </a:r>
          </a:p>
          <a:p>
            <a:r>
              <a:rPr lang="en-US" dirty="0" smtClean="0"/>
              <a:t>Set a background color</a:t>
            </a:r>
          </a:p>
          <a:p>
            <a:endParaRPr lang="en-US" dirty="0"/>
          </a:p>
        </p:txBody>
      </p:sp>
      <p:sp>
        <p:nvSpPr>
          <p:cNvPr id="7" name="Title 6"/>
          <p:cNvSpPr>
            <a:spLocks noGrp="1"/>
          </p:cNvSpPr>
          <p:nvPr>
            <p:ph type="title"/>
          </p:nvPr>
        </p:nvSpPr>
        <p:spPr/>
        <p:txBody>
          <a:bodyPr>
            <a:normAutofit/>
          </a:bodyPr>
          <a:lstStyle/>
          <a:p>
            <a:r>
              <a:rPr lang="en-US" dirty="0" smtClean="0"/>
              <a:t>Node Properties</a:t>
            </a:r>
            <a:endParaRPr lang="en-US" dirty="0"/>
          </a:p>
        </p:txBody>
      </p:sp>
      <p:sp>
        <p:nvSpPr>
          <p:cNvPr id="22530" name="Footer Placeholder 1"/>
          <p:cNvSpPr>
            <a:spLocks noGrp="1"/>
          </p:cNvSpPr>
          <p:nvPr>
            <p:ph type="ftr" sz="quarter" idx="10"/>
          </p:nvPr>
        </p:nvSpPr>
        <p:spPr>
          <a:xfrm>
            <a:off x="7985051" y="6645348"/>
            <a:ext cx="1158949" cy="212651"/>
          </a:xfrm>
          <a:noFill/>
        </p:spPr>
        <p:txBody>
          <a:bodyPr/>
          <a:lstStyle/>
          <a:p>
            <a:r>
              <a:rPr lang="en-US" dirty="0" smtClean="0">
                <a:cs typeface="Tahoma" pitchFamily="34" charset="0"/>
              </a:rPr>
              <a:t>ADM_PMAP_</a:t>
            </a:r>
            <a:fld id="{E3AD61E2-6E21-42F1-8391-20D28414E7A0}" type="slidenum">
              <a:rPr lang="en-US" smtClean="0"/>
              <a:pPr/>
              <a:t>20</a:t>
            </a:fld>
            <a:r>
              <a:rPr lang="en-US" dirty="0" smtClean="0"/>
              <a:t>0</a:t>
            </a:r>
          </a:p>
        </p:txBody>
      </p:sp>
      <p:sp>
        <p:nvSpPr>
          <p:cNvPr id="22532" name="Rectangle 3"/>
          <p:cNvSpPr>
            <a:spLocks noChangeArrowheads="1"/>
          </p:cNvSpPr>
          <p:nvPr/>
        </p:nvSpPr>
        <p:spPr bwMode="auto">
          <a:xfrm>
            <a:off x="695325" y="1500188"/>
            <a:ext cx="7915275" cy="5053012"/>
          </a:xfrm>
          <a:prstGeom prst="rect">
            <a:avLst/>
          </a:prstGeom>
          <a:noFill/>
          <a:ln w="9525">
            <a:noFill/>
            <a:miter lim="800000"/>
            <a:headEnd/>
            <a:tailEnd/>
          </a:ln>
        </p:spPr>
        <p:txBody>
          <a:bodyPr lIns="91432" tIns="91432" rIns="91432" bIns="91432"/>
          <a:lstStyle/>
          <a:p>
            <a:pPr marL="342900" indent="-342900" algn="l">
              <a:lnSpc>
                <a:spcPct val="90000"/>
              </a:lnSpc>
              <a:spcBef>
                <a:spcPct val="30000"/>
              </a:spcBef>
              <a:buClr>
                <a:srgbClr val="890C4C"/>
              </a:buClr>
              <a:buFont typeface="Webdings" pitchFamily="18" charset="2"/>
              <a:buChar char="5"/>
            </a:pPr>
            <a:endParaRPr lang="en-US" dirty="0"/>
          </a:p>
        </p:txBody>
      </p:sp>
      <p:pic>
        <p:nvPicPr>
          <p:cNvPr id="22534" name="Picture 5" descr="nodeproperties"/>
          <p:cNvPicPr>
            <a:picLocks noChangeAspect="1" noChangeArrowheads="1"/>
          </p:cNvPicPr>
          <p:nvPr/>
        </p:nvPicPr>
        <p:blipFill>
          <a:blip r:embed="rId3" cstate="print"/>
          <a:srcRect/>
          <a:stretch>
            <a:fillRect/>
          </a:stretch>
        </p:blipFill>
        <p:spPr bwMode="auto">
          <a:xfrm>
            <a:off x="6400800" y="900638"/>
            <a:ext cx="2667000" cy="284797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p:txBody>
          <a:bodyPr/>
          <a:lstStyle/>
          <a:p>
            <a:r>
              <a:rPr lang="en-US" dirty="0" smtClean="0"/>
              <a:t>Dash Width is the length in pixels of dashed lines for the node border or for connectors</a:t>
            </a:r>
          </a:p>
          <a:p>
            <a:r>
              <a:rPr lang="en-US" dirty="0" smtClean="0"/>
              <a:t>Click Add More Links to </a:t>
            </a:r>
            <a:br>
              <a:rPr lang="en-US" dirty="0" smtClean="0"/>
            </a:br>
            <a:r>
              <a:rPr lang="en-US" dirty="0" smtClean="0"/>
              <a:t>add up to 8 additional URL </a:t>
            </a:r>
            <a:br>
              <a:rPr lang="en-US" dirty="0" smtClean="0"/>
            </a:br>
            <a:r>
              <a:rPr lang="en-US" dirty="0" smtClean="0"/>
              <a:t>links for the process map</a:t>
            </a:r>
          </a:p>
          <a:p>
            <a:r>
              <a:rPr lang="en-US" dirty="0" smtClean="0"/>
              <a:t>Click Cell Borders to define </a:t>
            </a:r>
            <a:br>
              <a:rPr lang="en-US" dirty="0" smtClean="0"/>
            </a:br>
            <a:r>
              <a:rPr lang="en-US" dirty="0" smtClean="0"/>
              <a:t>the color, width, and dash </a:t>
            </a:r>
            <a:br>
              <a:rPr lang="en-US" dirty="0" smtClean="0"/>
            </a:br>
            <a:r>
              <a:rPr lang="en-US" dirty="0" smtClean="0"/>
              <a:t>width of the cell borders</a:t>
            </a:r>
          </a:p>
          <a:p>
            <a:endParaRPr lang="en-US" dirty="0"/>
          </a:p>
        </p:txBody>
      </p:sp>
      <p:sp>
        <p:nvSpPr>
          <p:cNvPr id="7" name="Title 6"/>
          <p:cNvSpPr>
            <a:spLocks noGrp="1"/>
          </p:cNvSpPr>
          <p:nvPr>
            <p:ph type="title"/>
          </p:nvPr>
        </p:nvSpPr>
        <p:spPr/>
        <p:txBody>
          <a:bodyPr>
            <a:normAutofit/>
          </a:bodyPr>
          <a:lstStyle/>
          <a:p>
            <a:r>
              <a:rPr lang="en-US" dirty="0" smtClean="0"/>
              <a:t>Node Properties</a:t>
            </a:r>
            <a:endParaRPr lang="en-US" dirty="0"/>
          </a:p>
        </p:txBody>
      </p:sp>
      <p:sp>
        <p:nvSpPr>
          <p:cNvPr id="23554" name="Footer Placeholder 1"/>
          <p:cNvSpPr>
            <a:spLocks noGrp="1"/>
          </p:cNvSpPr>
          <p:nvPr>
            <p:ph type="ftr" sz="quarter" idx="10"/>
          </p:nvPr>
        </p:nvSpPr>
        <p:spPr>
          <a:xfrm>
            <a:off x="7793665" y="6634716"/>
            <a:ext cx="1350335" cy="223284"/>
          </a:xfrm>
          <a:noFill/>
        </p:spPr>
        <p:txBody>
          <a:bodyPr/>
          <a:lstStyle/>
          <a:p>
            <a:r>
              <a:rPr lang="en-US" dirty="0" smtClean="0">
                <a:cs typeface="Tahoma" pitchFamily="34" charset="0"/>
              </a:rPr>
              <a:t>ADM_PMAP_</a:t>
            </a:r>
            <a:fld id="{D4546514-A21C-46F0-AB29-8D017B82026E}" type="slidenum">
              <a:rPr lang="en-US" smtClean="0"/>
              <a:pPr/>
              <a:t>21</a:t>
            </a:fld>
            <a:r>
              <a:rPr lang="en-US" dirty="0" smtClean="0"/>
              <a:t>0</a:t>
            </a:r>
          </a:p>
        </p:txBody>
      </p:sp>
      <p:sp>
        <p:nvSpPr>
          <p:cNvPr id="23556" name="Rectangle 3"/>
          <p:cNvSpPr>
            <a:spLocks noChangeArrowheads="1"/>
          </p:cNvSpPr>
          <p:nvPr/>
        </p:nvSpPr>
        <p:spPr bwMode="auto">
          <a:xfrm>
            <a:off x="695325" y="1500188"/>
            <a:ext cx="7915275" cy="5053012"/>
          </a:xfrm>
          <a:prstGeom prst="rect">
            <a:avLst/>
          </a:prstGeom>
          <a:noFill/>
          <a:ln w="9525">
            <a:noFill/>
            <a:miter lim="800000"/>
            <a:headEnd/>
            <a:tailEnd/>
          </a:ln>
        </p:spPr>
        <p:txBody>
          <a:bodyPr lIns="91432" tIns="91432" rIns="91432" bIns="91432"/>
          <a:lstStyle/>
          <a:p>
            <a:pPr marL="342900" indent="-342900" algn="l">
              <a:lnSpc>
                <a:spcPct val="90000"/>
              </a:lnSpc>
              <a:spcBef>
                <a:spcPct val="30000"/>
              </a:spcBef>
              <a:buClr>
                <a:srgbClr val="890C4C"/>
              </a:buClr>
              <a:buFont typeface="Webdings" pitchFamily="18" charset="2"/>
              <a:buChar char="5"/>
            </a:pPr>
            <a:endParaRPr lang="en-US" dirty="0"/>
          </a:p>
        </p:txBody>
      </p:sp>
      <p:pic>
        <p:nvPicPr>
          <p:cNvPr id="23558" name="Picture 5" descr="nodeproperties"/>
          <p:cNvPicPr>
            <a:picLocks noChangeAspect="1" noChangeArrowheads="1"/>
          </p:cNvPicPr>
          <p:nvPr/>
        </p:nvPicPr>
        <p:blipFill>
          <a:blip r:embed="rId3" cstate="print"/>
          <a:srcRect/>
          <a:stretch>
            <a:fillRect/>
          </a:stretch>
        </p:blipFill>
        <p:spPr bwMode="auto">
          <a:xfrm>
            <a:off x="6076867" y="1973531"/>
            <a:ext cx="2667000" cy="284797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p:txBody>
          <a:bodyPr/>
          <a:lstStyle/>
          <a:p>
            <a:r>
              <a:rPr lang="en-US" dirty="0" smtClean="0"/>
              <a:t>Use the Process Admin option to set context parameters and define system properties variables</a:t>
            </a:r>
          </a:p>
          <a:p>
            <a:endParaRPr lang="en-US" dirty="0" smtClean="0"/>
          </a:p>
          <a:p>
            <a:endParaRPr lang="en-US" dirty="0" smtClean="0"/>
          </a:p>
          <a:p>
            <a:endParaRPr lang="en-US" dirty="0"/>
          </a:p>
        </p:txBody>
      </p:sp>
      <p:sp>
        <p:nvSpPr>
          <p:cNvPr id="7" name="Title 6"/>
          <p:cNvSpPr>
            <a:spLocks noGrp="1"/>
          </p:cNvSpPr>
          <p:nvPr>
            <p:ph type="title"/>
          </p:nvPr>
        </p:nvSpPr>
        <p:spPr/>
        <p:txBody>
          <a:bodyPr>
            <a:normAutofit/>
          </a:bodyPr>
          <a:lstStyle/>
          <a:p>
            <a:r>
              <a:rPr lang="en-US" dirty="0" smtClean="0"/>
              <a:t>Process Administration</a:t>
            </a:r>
            <a:endParaRPr lang="en-US" dirty="0"/>
          </a:p>
        </p:txBody>
      </p:sp>
      <p:sp>
        <p:nvSpPr>
          <p:cNvPr id="24578" name="Footer Placeholder 1"/>
          <p:cNvSpPr>
            <a:spLocks noGrp="1"/>
          </p:cNvSpPr>
          <p:nvPr>
            <p:ph type="ftr" sz="quarter" idx="10"/>
          </p:nvPr>
        </p:nvSpPr>
        <p:spPr>
          <a:xfrm>
            <a:off x="7825563" y="6592186"/>
            <a:ext cx="1318437" cy="265814"/>
          </a:xfrm>
          <a:noFill/>
        </p:spPr>
        <p:txBody>
          <a:bodyPr/>
          <a:lstStyle/>
          <a:p>
            <a:r>
              <a:rPr lang="en-US" dirty="0" smtClean="0">
                <a:cs typeface="Tahoma" pitchFamily="34" charset="0"/>
              </a:rPr>
              <a:t>ADM_PMAP_</a:t>
            </a:r>
            <a:fld id="{EC1635F2-A978-416C-B315-0C9F7AF12C3C}" type="slidenum">
              <a:rPr lang="en-US" smtClean="0"/>
              <a:pPr/>
              <a:t>22</a:t>
            </a:fld>
            <a:r>
              <a:rPr lang="en-US" dirty="0" smtClean="0"/>
              <a:t>0</a:t>
            </a:r>
          </a:p>
        </p:txBody>
      </p:sp>
      <p:sp>
        <p:nvSpPr>
          <p:cNvPr id="24580" name="Rectangle 3"/>
          <p:cNvSpPr>
            <a:spLocks noChangeArrowheads="1"/>
          </p:cNvSpPr>
          <p:nvPr/>
        </p:nvSpPr>
        <p:spPr bwMode="auto">
          <a:xfrm>
            <a:off x="695325" y="1500188"/>
            <a:ext cx="7915275" cy="5053012"/>
          </a:xfrm>
          <a:prstGeom prst="rect">
            <a:avLst/>
          </a:prstGeom>
          <a:noFill/>
          <a:ln w="9525">
            <a:noFill/>
            <a:miter lim="800000"/>
            <a:headEnd/>
            <a:tailEnd/>
          </a:ln>
        </p:spPr>
        <p:txBody>
          <a:bodyPr lIns="91432" tIns="91432" rIns="91432" bIns="91432"/>
          <a:lstStyle/>
          <a:p>
            <a:pPr marL="342900" indent="-342900" algn="l">
              <a:lnSpc>
                <a:spcPct val="90000"/>
              </a:lnSpc>
              <a:spcBef>
                <a:spcPct val="30000"/>
              </a:spcBef>
              <a:buClr>
                <a:srgbClr val="890C4C"/>
              </a:buClr>
              <a:buFont typeface="Webdings" pitchFamily="18" charset="2"/>
              <a:buChar char="5"/>
            </a:pPr>
            <a:endParaRPr lang="en-US" dirty="0"/>
          </a:p>
        </p:txBody>
      </p:sp>
      <p:pic>
        <p:nvPicPr>
          <p:cNvPr id="24582" name="Picture 6" descr="processadmin"/>
          <p:cNvPicPr>
            <a:picLocks noChangeAspect="1" noChangeArrowheads="1"/>
          </p:cNvPicPr>
          <p:nvPr/>
        </p:nvPicPr>
        <p:blipFill>
          <a:blip r:embed="rId3" cstate="print"/>
          <a:srcRect/>
          <a:stretch>
            <a:fillRect/>
          </a:stretch>
        </p:blipFill>
        <p:spPr bwMode="auto">
          <a:xfrm>
            <a:off x="516236" y="2328611"/>
            <a:ext cx="8104187" cy="326707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normAutofit/>
          </a:bodyPr>
          <a:lstStyle/>
          <a:p>
            <a:r>
              <a:rPr lang="en-US" dirty="0" smtClean="0"/>
              <a:t>Menu Lookup Result Size</a:t>
            </a:r>
          </a:p>
          <a:p>
            <a:pPr lvl="1"/>
            <a:r>
              <a:rPr lang="en-US" dirty="0" smtClean="0"/>
              <a:t>The number of records returned when a user displays the Program Lookup associated with the URL field in Node Properties and Connector Properties</a:t>
            </a:r>
          </a:p>
          <a:p>
            <a:pPr lvl="1"/>
            <a:r>
              <a:rPr lang="en-US" dirty="0" smtClean="0"/>
              <a:t>Default 100</a:t>
            </a:r>
          </a:p>
          <a:p>
            <a:r>
              <a:rPr lang="en-US" dirty="0" smtClean="0"/>
              <a:t>Menu Lookup Timeout</a:t>
            </a:r>
          </a:p>
          <a:p>
            <a:pPr lvl="1"/>
            <a:r>
              <a:rPr lang="en-US" dirty="0" smtClean="0"/>
              <a:t>When a user uses the Program Lookup, the system connects to the active database using the URL specified in Menu Lookup URL and reads the menu information from the database</a:t>
            </a:r>
          </a:p>
          <a:p>
            <a:pPr lvl="1"/>
            <a:r>
              <a:rPr lang="en-US" dirty="0" smtClean="0"/>
              <a:t>This information is held in memory for the number of minutes specified in this parameter</a:t>
            </a:r>
          </a:p>
          <a:p>
            <a:endParaRPr lang="en-US" dirty="0"/>
          </a:p>
        </p:txBody>
      </p:sp>
      <p:sp>
        <p:nvSpPr>
          <p:cNvPr id="6" name="Title 5"/>
          <p:cNvSpPr>
            <a:spLocks noGrp="1"/>
          </p:cNvSpPr>
          <p:nvPr>
            <p:ph type="title"/>
          </p:nvPr>
        </p:nvSpPr>
        <p:spPr/>
        <p:txBody>
          <a:bodyPr>
            <a:normAutofit/>
          </a:bodyPr>
          <a:lstStyle/>
          <a:p>
            <a:r>
              <a:rPr lang="en-US" dirty="0" smtClean="0"/>
              <a:t>Context Parameters</a:t>
            </a:r>
            <a:endParaRPr lang="en-US" dirty="0"/>
          </a:p>
        </p:txBody>
      </p:sp>
      <p:sp>
        <p:nvSpPr>
          <p:cNvPr id="25602" name="Footer Placeholder 1"/>
          <p:cNvSpPr>
            <a:spLocks noGrp="1"/>
          </p:cNvSpPr>
          <p:nvPr>
            <p:ph type="ftr" sz="quarter" idx="10"/>
          </p:nvPr>
        </p:nvSpPr>
        <p:spPr>
          <a:xfrm>
            <a:off x="7953153" y="6624084"/>
            <a:ext cx="1190847" cy="233916"/>
          </a:xfrm>
          <a:noFill/>
        </p:spPr>
        <p:txBody>
          <a:bodyPr/>
          <a:lstStyle/>
          <a:p>
            <a:r>
              <a:rPr lang="en-US" dirty="0" smtClean="0">
                <a:cs typeface="Tahoma" pitchFamily="34" charset="0"/>
              </a:rPr>
              <a:t>ADM_PMAP_</a:t>
            </a:r>
            <a:fld id="{5E158897-C9E2-4797-AA83-308E0D445954}" type="slidenum">
              <a:rPr lang="en-US" smtClean="0"/>
              <a:pPr/>
              <a:t>23</a:t>
            </a:fld>
            <a:r>
              <a:rPr lang="en-US" dirty="0" smtClean="0"/>
              <a:t>0</a:t>
            </a:r>
          </a:p>
        </p:txBody>
      </p:sp>
      <p:sp>
        <p:nvSpPr>
          <p:cNvPr id="25604" name="Rectangle 3"/>
          <p:cNvSpPr>
            <a:spLocks noChangeArrowheads="1"/>
          </p:cNvSpPr>
          <p:nvPr/>
        </p:nvSpPr>
        <p:spPr bwMode="auto">
          <a:xfrm>
            <a:off x="695325" y="1500188"/>
            <a:ext cx="7915275" cy="5053012"/>
          </a:xfrm>
          <a:prstGeom prst="rect">
            <a:avLst/>
          </a:prstGeom>
          <a:noFill/>
          <a:ln w="9525">
            <a:noFill/>
            <a:miter lim="800000"/>
            <a:headEnd/>
            <a:tailEnd/>
          </a:ln>
        </p:spPr>
        <p:txBody>
          <a:bodyPr lIns="91432" tIns="91432" rIns="91432" bIns="91432"/>
          <a:lstStyle/>
          <a:p>
            <a:pPr marL="342900" indent="-342900" algn="l">
              <a:lnSpc>
                <a:spcPct val="90000"/>
              </a:lnSpc>
              <a:spcBef>
                <a:spcPct val="30000"/>
              </a:spcBef>
              <a:buClr>
                <a:srgbClr val="890C4C"/>
              </a:buClr>
              <a:buFont typeface="Webdings" pitchFamily="18" charset="2"/>
              <a:buChar char="5"/>
            </a:pPr>
            <a:endParaRPr lang="en-US" dirty="0"/>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normAutofit lnSpcReduction="10000"/>
          </a:bodyPr>
          <a:lstStyle/>
          <a:p>
            <a:r>
              <a:rPr lang="en-US" dirty="0" smtClean="0"/>
              <a:t>Menu Lookup URL</a:t>
            </a:r>
          </a:p>
          <a:p>
            <a:pPr lvl="1"/>
            <a:r>
              <a:rPr lang="en-US" dirty="0" smtClean="0"/>
              <a:t>The full URL for connecting to a database to read menu records to display in the Program Lookup</a:t>
            </a:r>
          </a:p>
          <a:p>
            <a:pPr lvl="1"/>
            <a:r>
              <a:rPr lang="en-US" dirty="0" smtClean="0"/>
              <a:t>For example</a:t>
            </a:r>
          </a:p>
          <a:p>
            <a:pPr lvl="1">
              <a:buNone/>
            </a:pPr>
            <a:r>
              <a:rPr lang="en-US" dirty="0" smtClean="0"/>
              <a:t>	http://crsu04.qad.com:4949/cgi-bin/</a:t>
            </a:r>
            <a:br>
              <a:rPr lang="en-US" dirty="0" smtClean="0"/>
            </a:br>
            <a:r>
              <a:rPr lang="en-US" dirty="0" smtClean="0"/>
              <a:t>qad_wspd_cgi_31c_dt91.ksh/ WService=testdt91web/</a:t>
            </a:r>
            <a:br>
              <a:rPr lang="en-US" dirty="0" smtClean="0"/>
            </a:br>
            <a:r>
              <a:rPr lang="en-US" dirty="0" smtClean="0"/>
              <a:t>com/qad/nav/xmenu.p?Action=MenuLookup </a:t>
            </a:r>
          </a:p>
          <a:p>
            <a:pPr lvl="1"/>
            <a:r>
              <a:rPr lang="en-US" dirty="0" smtClean="0"/>
              <a:t>Built using the following elements</a:t>
            </a:r>
          </a:p>
          <a:p>
            <a:pPr lvl="2"/>
            <a:r>
              <a:rPr lang="en-US" dirty="0" smtClean="0"/>
              <a:t>Relative path to the executables directory on the Web server</a:t>
            </a:r>
          </a:p>
          <a:p>
            <a:pPr lvl="2"/>
            <a:r>
              <a:rPr lang="en-US" dirty="0" smtClean="0"/>
              <a:t>WebSpeed executable name </a:t>
            </a:r>
          </a:p>
          <a:p>
            <a:pPr lvl="2"/>
            <a:r>
              <a:rPr lang="en-US" dirty="0" smtClean="0"/>
              <a:t>WebSpeed broker name </a:t>
            </a:r>
          </a:p>
          <a:p>
            <a:pPr lvl="2"/>
            <a:r>
              <a:rPr lang="en-US" dirty="0" smtClean="0"/>
              <a:t>API for reading the database menus </a:t>
            </a:r>
          </a:p>
          <a:p>
            <a:endParaRPr lang="en-US" dirty="0"/>
          </a:p>
        </p:txBody>
      </p:sp>
      <p:sp>
        <p:nvSpPr>
          <p:cNvPr id="6" name="Title 5"/>
          <p:cNvSpPr>
            <a:spLocks noGrp="1"/>
          </p:cNvSpPr>
          <p:nvPr>
            <p:ph type="title"/>
          </p:nvPr>
        </p:nvSpPr>
        <p:spPr/>
        <p:txBody>
          <a:bodyPr>
            <a:normAutofit/>
          </a:bodyPr>
          <a:lstStyle/>
          <a:p>
            <a:r>
              <a:rPr lang="en-US" dirty="0" smtClean="0"/>
              <a:t>Context Parameters</a:t>
            </a:r>
            <a:endParaRPr lang="en-US" dirty="0"/>
          </a:p>
        </p:txBody>
      </p:sp>
      <p:sp>
        <p:nvSpPr>
          <p:cNvPr id="26626" name="Footer Placeholder 1"/>
          <p:cNvSpPr>
            <a:spLocks noGrp="1"/>
          </p:cNvSpPr>
          <p:nvPr>
            <p:ph type="ftr" sz="quarter" idx="10"/>
          </p:nvPr>
        </p:nvSpPr>
        <p:spPr>
          <a:xfrm>
            <a:off x="7995684" y="6570921"/>
            <a:ext cx="1148316" cy="287079"/>
          </a:xfrm>
          <a:noFill/>
        </p:spPr>
        <p:txBody>
          <a:bodyPr/>
          <a:lstStyle/>
          <a:p>
            <a:r>
              <a:rPr lang="en-US" dirty="0" smtClean="0"/>
              <a:t>ADM_PMAP_240</a:t>
            </a: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dirty="0" smtClean="0"/>
              <a:t>SVG Directory</a:t>
            </a:r>
          </a:p>
          <a:p>
            <a:pPr lvl="1"/>
            <a:r>
              <a:rPr lang="en-US" dirty="0" smtClean="0"/>
              <a:t>Specifies the directory path where the SVG files created with the Process Editor are stored</a:t>
            </a:r>
          </a:p>
          <a:p>
            <a:pPr lvl="1"/>
            <a:r>
              <a:rPr lang="en-US" dirty="0" smtClean="0"/>
              <a:t>Path is relative to </a:t>
            </a:r>
            <a:r>
              <a:rPr lang="en-US" i="1" dirty="0" err="1" smtClean="0"/>
              <a:t>TomcatInstallDir</a:t>
            </a:r>
            <a:r>
              <a:rPr lang="en-US" dirty="0" smtClean="0"/>
              <a:t>/webapps </a:t>
            </a:r>
            <a:endParaRPr lang="en-US" dirty="0" smtClean="0"/>
          </a:p>
          <a:p>
            <a:r>
              <a:rPr lang="en-US" dirty="0" smtClean="0"/>
              <a:t>URL Lookup</a:t>
            </a:r>
          </a:p>
          <a:p>
            <a:pPr lvl="1"/>
            <a:r>
              <a:rPr lang="en-US" dirty="0" smtClean="0"/>
              <a:t>Specifies the file to use for generating the listing of programs associated with the URL field in Connector and Node Properties</a:t>
            </a:r>
          </a:p>
          <a:p>
            <a:pPr lvl="1"/>
            <a:r>
              <a:rPr lang="en-US" dirty="0" smtClean="0"/>
              <a:t>By default, this is MenuLookup.jsp</a:t>
            </a:r>
          </a:p>
          <a:p>
            <a:endParaRPr lang="en-US" dirty="0"/>
          </a:p>
        </p:txBody>
      </p:sp>
      <p:sp>
        <p:nvSpPr>
          <p:cNvPr id="6" name="Title 5"/>
          <p:cNvSpPr>
            <a:spLocks noGrp="1"/>
          </p:cNvSpPr>
          <p:nvPr>
            <p:ph type="title"/>
          </p:nvPr>
        </p:nvSpPr>
        <p:spPr/>
        <p:txBody>
          <a:bodyPr>
            <a:normAutofit/>
          </a:bodyPr>
          <a:lstStyle/>
          <a:p>
            <a:r>
              <a:rPr lang="en-US" dirty="0" smtClean="0"/>
              <a:t>Context Parameters</a:t>
            </a:r>
            <a:endParaRPr lang="en-US" dirty="0"/>
          </a:p>
        </p:txBody>
      </p:sp>
      <p:sp>
        <p:nvSpPr>
          <p:cNvPr id="27650" name="Footer Placeholder 1"/>
          <p:cNvSpPr>
            <a:spLocks noGrp="1"/>
          </p:cNvSpPr>
          <p:nvPr>
            <p:ph type="ftr" sz="quarter" idx="10"/>
          </p:nvPr>
        </p:nvSpPr>
        <p:spPr>
          <a:xfrm>
            <a:off x="7921256" y="6624084"/>
            <a:ext cx="1222744" cy="233916"/>
          </a:xfrm>
          <a:noFill/>
        </p:spPr>
        <p:txBody>
          <a:bodyPr/>
          <a:lstStyle/>
          <a:p>
            <a:r>
              <a:rPr lang="en-US" dirty="0" smtClean="0">
                <a:cs typeface="Tahoma" pitchFamily="34" charset="0"/>
              </a:rPr>
              <a:t>ADM_PMAP_</a:t>
            </a:r>
            <a:fld id="{1269AAE2-8CCC-4ABE-97D0-DCAC9159EB16}" type="slidenum">
              <a:rPr lang="en-US" smtClean="0"/>
              <a:pPr/>
              <a:t>25</a:t>
            </a:fld>
            <a:r>
              <a:rPr lang="en-US" dirty="0" smtClean="0"/>
              <a:t>0</a:t>
            </a:r>
          </a:p>
        </p:txBody>
      </p:sp>
      <p:sp>
        <p:nvSpPr>
          <p:cNvPr id="27652" name="Rectangle 3"/>
          <p:cNvSpPr>
            <a:spLocks noChangeArrowheads="1"/>
          </p:cNvSpPr>
          <p:nvPr/>
        </p:nvSpPr>
        <p:spPr bwMode="auto">
          <a:xfrm>
            <a:off x="695325" y="1500188"/>
            <a:ext cx="7915275" cy="5053012"/>
          </a:xfrm>
          <a:prstGeom prst="rect">
            <a:avLst/>
          </a:prstGeom>
          <a:noFill/>
          <a:ln w="9525">
            <a:noFill/>
            <a:miter lim="800000"/>
            <a:headEnd/>
            <a:tailEnd/>
          </a:ln>
        </p:spPr>
        <p:txBody>
          <a:bodyPr lIns="91432" tIns="91432" rIns="91432" bIns="91432"/>
          <a:lstStyle/>
          <a:p>
            <a:pPr marL="342900" indent="-342900" algn="l">
              <a:lnSpc>
                <a:spcPct val="90000"/>
              </a:lnSpc>
              <a:spcBef>
                <a:spcPct val="30000"/>
              </a:spcBef>
              <a:buClr>
                <a:srgbClr val="890C4C"/>
              </a:buClr>
              <a:buFont typeface="Webdings" pitchFamily="18" charset="2"/>
              <a:buChar char="5"/>
            </a:pPr>
            <a:endParaRPr lang="en-US" dirty="0"/>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normAutofit lnSpcReduction="10000"/>
          </a:bodyPr>
          <a:lstStyle/>
          <a:p>
            <a:r>
              <a:rPr lang="en-US" dirty="0" smtClean="0"/>
              <a:t>XML Directory</a:t>
            </a:r>
          </a:p>
          <a:p>
            <a:pPr lvl="1"/>
            <a:r>
              <a:rPr lang="en-US" dirty="0" smtClean="0"/>
              <a:t>The path to the directory where the XML files created with the Process Editor are stored</a:t>
            </a:r>
          </a:p>
          <a:p>
            <a:pPr lvl="1"/>
            <a:r>
              <a:rPr lang="en-US" dirty="0" smtClean="0"/>
              <a:t>Path is relative to </a:t>
            </a:r>
            <a:r>
              <a:rPr lang="en-US" i="1" dirty="0" err="1" smtClean="0"/>
              <a:t>TomcatInstallDir</a:t>
            </a:r>
            <a:r>
              <a:rPr lang="en-US" i="1" dirty="0" smtClean="0"/>
              <a:t>/webapps</a:t>
            </a:r>
            <a:r>
              <a:rPr lang="en-US" dirty="0" smtClean="0"/>
              <a:t> </a:t>
            </a:r>
            <a:endParaRPr lang="en-US" dirty="0" smtClean="0"/>
          </a:p>
          <a:p>
            <a:pPr lvl="1"/>
            <a:r>
              <a:rPr lang="en-US" dirty="0" smtClean="0"/>
              <a:t>Process maps for each supported language are stored in</a:t>
            </a:r>
          </a:p>
          <a:p>
            <a:pPr lvl="2">
              <a:buNone/>
            </a:pPr>
            <a:r>
              <a:rPr lang="en-US" i="1" dirty="0" err="1" smtClean="0"/>
              <a:t>TomcatInstallDir</a:t>
            </a:r>
            <a:r>
              <a:rPr lang="en-US" i="1" dirty="0" smtClean="0"/>
              <a:t>/webapps/WEB-INF/pronav/xml</a:t>
            </a:r>
            <a:endParaRPr lang="en-US" dirty="0" smtClean="0"/>
          </a:p>
          <a:p>
            <a:r>
              <a:rPr lang="en-US" dirty="0" smtClean="0"/>
              <a:t>SVG XSL Path</a:t>
            </a:r>
          </a:p>
          <a:p>
            <a:pPr lvl="1"/>
            <a:r>
              <a:rPr lang="en-US" dirty="0" smtClean="0"/>
              <a:t>The path to the XSL file (installed with the system</a:t>
            </a:r>
            <a:r>
              <a:rPr lang="en-US" dirty="0" smtClean="0"/>
              <a:t>) used </a:t>
            </a:r>
            <a:r>
              <a:rPr lang="en-US" dirty="0" smtClean="0"/>
              <a:t>to convert process </a:t>
            </a:r>
            <a:r>
              <a:rPr lang="en-US" dirty="0" smtClean="0"/>
              <a:t>map files </a:t>
            </a:r>
            <a:r>
              <a:rPr lang="en-US" dirty="0" smtClean="0"/>
              <a:t>from XML to SVG format</a:t>
            </a:r>
          </a:p>
          <a:p>
            <a:pPr lvl="1"/>
            <a:r>
              <a:rPr lang="en-US" dirty="0" smtClean="0"/>
              <a:t>Typically is </a:t>
            </a:r>
            <a:r>
              <a:rPr lang="en-US" i="1" dirty="0" smtClean="0"/>
              <a:t>WEB-INF/pronav/</a:t>
            </a:r>
            <a:r>
              <a:rPr lang="en-US" i="1" dirty="0" err="1" smtClean="0"/>
              <a:t>xsl</a:t>
            </a:r>
            <a:r>
              <a:rPr lang="en-US" i="1" dirty="0" smtClean="0"/>
              <a:t>/process.xsl</a:t>
            </a:r>
            <a:endParaRPr lang="en-US" dirty="0" smtClean="0"/>
          </a:p>
          <a:p>
            <a:pPr lvl="1"/>
            <a:r>
              <a:rPr lang="en-US" dirty="0" smtClean="0"/>
              <a:t>The path is relative to </a:t>
            </a:r>
            <a:r>
              <a:rPr lang="en-US" i="1" dirty="0" err="1" smtClean="0"/>
              <a:t>TomcatInstallDir</a:t>
            </a:r>
            <a:r>
              <a:rPr lang="en-US" i="1" dirty="0" smtClean="0"/>
              <a:t>/webapps </a:t>
            </a:r>
            <a:r>
              <a:rPr lang="en-US" dirty="0" smtClean="0"/>
              <a:t>directory</a:t>
            </a:r>
          </a:p>
          <a:p>
            <a:pPr lvl="1"/>
            <a:endParaRPr lang="en-US" dirty="0" smtClean="0"/>
          </a:p>
          <a:p>
            <a:endParaRPr lang="en-US" dirty="0" smtClean="0"/>
          </a:p>
          <a:p>
            <a:endParaRPr lang="en-US" dirty="0"/>
          </a:p>
        </p:txBody>
      </p:sp>
      <p:sp>
        <p:nvSpPr>
          <p:cNvPr id="6" name="Title 5"/>
          <p:cNvSpPr>
            <a:spLocks noGrp="1"/>
          </p:cNvSpPr>
          <p:nvPr>
            <p:ph type="title"/>
          </p:nvPr>
        </p:nvSpPr>
        <p:spPr/>
        <p:txBody>
          <a:bodyPr>
            <a:normAutofit/>
          </a:bodyPr>
          <a:lstStyle/>
          <a:p>
            <a:r>
              <a:rPr lang="en-US" dirty="0" smtClean="0"/>
              <a:t>Context Parameters</a:t>
            </a:r>
            <a:endParaRPr lang="en-US" dirty="0"/>
          </a:p>
        </p:txBody>
      </p:sp>
      <p:sp>
        <p:nvSpPr>
          <p:cNvPr id="28674" name="Footer Placeholder 1"/>
          <p:cNvSpPr>
            <a:spLocks noGrp="1"/>
          </p:cNvSpPr>
          <p:nvPr>
            <p:ph type="ftr" sz="quarter" idx="10"/>
          </p:nvPr>
        </p:nvSpPr>
        <p:spPr>
          <a:xfrm>
            <a:off x="7740502" y="6613451"/>
            <a:ext cx="1403498" cy="244549"/>
          </a:xfrm>
          <a:noFill/>
        </p:spPr>
        <p:txBody>
          <a:bodyPr/>
          <a:lstStyle/>
          <a:p>
            <a:r>
              <a:rPr lang="en-US" dirty="0" smtClean="0">
                <a:cs typeface="Tahoma" pitchFamily="34" charset="0"/>
              </a:rPr>
              <a:t>ADM_PMAP_</a:t>
            </a:r>
            <a:fld id="{4826CC0D-8EBC-4AE7-9921-FA0EABB52DEA}" type="slidenum">
              <a:rPr lang="en-US" smtClean="0"/>
              <a:pPr/>
              <a:t>26</a:t>
            </a:fld>
            <a:r>
              <a:rPr lang="en-US" dirty="0" smtClean="0"/>
              <a:t>0</a:t>
            </a:r>
          </a:p>
        </p:txBody>
      </p:sp>
      <p:sp>
        <p:nvSpPr>
          <p:cNvPr id="28676" name="Rectangle 3"/>
          <p:cNvSpPr>
            <a:spLocks noChangeArrowheads="1"/>
          </p:cNvSpPr>
          <p:nvPr/>
        </p:nvSpPr>
        <p:spPr bwMode="auto">
          <a:xfrm>
            <a:off x="695325" y="1500188"/>
            <a:ext cx="7915275" cy="5053012"/>
          </a:xfrm>
          <a:prstGeom prst="rect">
            <a:avLst/>
          </a:prstGeom>
          <a:noFill/>
          <a:ln w="9525">
            <a:noFill/>
            <a:miter lim="800000"/>
            <a:headEnd/>
            <a:tailEnd/>
          </a:ln>
        </p:spPr>
        <p:txBody>
          <a:bodyPr lIns="91432" tIns="91432" rIns="91432" bIns="91432"/>
          <a:lstStyle/>
          <a:p>
            <a:pPr marL="342900" indent="-342900" algn="l">
              <a:lnSpc>
                <a:spcPct val="90000"/>
              </a:lnSpc>
              <a:spcBef>
                <a:spcPct val="30000"/>
              </a:spcBef>
              <a:buClr>
                <a:srgbClr val="890C4C"/>
              </a:buClr>
              <a:buFont typeface="Webdings" pitchFamily="18" charset="2"/>
              <a:buChar char="5"/>
            </a:pPr>
            <a:endParaRPr lang="en-US" dirty="0"/>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normAutofit/>
          </a:bodyPr>
          <a:lstStyle/>
          <a:p>
            <a:r>
              <a:rPr lang="en-US" dirty="0" smtClean="0"/>
              <a:t>Silverlight XSL Path</a:t>
            </a:r>
          </a:p>
          <a:p>
            <a:pPr lvl="1"/>
            <a:r>
              <a:rPr lang="en-US" dirty="0" smtClean="0"/>
              <a:t>The path to the XSL file (installed with the system) used to convert process files from XML to </a:t>
            </a:r>
            <a:r>
              <a:rPr lang="en-US" dirty="0" smtClean="0"/>
              <a:t>Silverlight format</a:t>
            </a:r>
            <a:endParaRPr lang="en-US" dirty="0" smtClean="0"/>
          </a:p>
          <a:p>
            <a:pPr lvl="1"/>
            <a:r>
              <a:rPr lang="en-US" dirty="0" smtClean="0"/>
              <a:t>Typically </a:t>
            </a:r>
            <a:r>
              <a:rPr lang="en-US" i="1" dirty="0" smtClean="0"/>
              <a:t>WEB-INF/ pronav/xsl/process_sl.xsl</a:t>
            </a:r>
            <a:endParaRPr lang="en-US" dirty="0" smtClean="0"/>
          </a:p>
          <a:p>
            <a:pPr lvl="1"/>
            <a:r>
              <a:rPr lang="en-US" dirty="0" smtClean="0"/>
              <a:t>Path is relative to </a:t>
            </a:r>
            <a:r>
              <a:rPr lang="en-US" i="1" dirty="0" err="1" smtClean="0"/>
              <a:t>TomcatInstallDir</a:t>
            </a:r>
            <a:r>
              <a:rPr lang="en-US" i="1" dirty="0" smtClean="0"/>
              <a:t>/webapps </a:t>
            </a:r>
            <a:endParaRPr lang="en-US" dirty="0" smtClean="0"/>
          </a:p>
          <a:p>
            <a:endParaRPr lang="en-US" dirty="0" smtClean="0"/>
          </a:p>
          <a:p>
            <a:r>
              <a:rPr lang="en-US" dirty="0" smtClean="0"/>
              <a:t>Use </a:t>
            </a:r>
            <a:r>
              <a:rPr lang="en-US" dirty="0" smtClean="0"/>
              <a:t>Silverlight Viewer</a:t>
            </a:r>
          </a:p>
          <a:p>
            <a:pPr lvl="1"/>
            <a:r>
              <a:rPr lang="en-US" dirty="0" smtClean="0"/>
              <a:t>Use this option to set the default process map viewer</a:t>
            </a:r>
          </a:p>
          <a:p>
            <a:pPr lvl="1"/>
            <a:r>
              <a:rPr lang="en-US" dirty="0" smtClean="0"/>
              <a:t>By default, this is Yes</a:t>
            </a:r>
          </a:p>
          <a:p>
            <a:endParaRPr lang="en-US" dirty="0"/>
          </a:p>
        </p:txBody>
      </p:sp>
      <p:sp>
        <p:nvSpPr>
          <p:cNvPr id="6" name="Title 5"/>
          <p:cNvSpPr>
            <a:spLocks noGrp="1"/>
          </p:cNvSpPr>
          <p:nvPr>
            <p:ph type="title"/>
          </p:nvPr>
        </p:nvSpPr>
        <p:spPr/>
        <p:txBody>
          <a:bodyPr>
            <a:normAutofit/>
          </a:bodyPr>
          <a:lstStyle/>
          <a:p>
            <a:r>
              <a:rPr lang="en-US" dirty="0" smtClean="0"/>
              <a:t>Context Parameters</a:t>
            </a:r>
            <a:endParaRPr lang="en-US" dirty="0"/>
          </a:p>
        </p:txBody>
      </p:sp>
      <p:sp>
        <p:nvSpPr>
          <p:cNvPr id="29698" name="Footer Placeholder 1"/>
          <p:cNvSpPr>
            <a:spLocks noGrp="1"/>
          </p:cNvSpPr>
          <p:nvPr>
            <p:ph type="ftr" sz="quarter" idx="10"/>
          </p:nvPr>
        </p:nvSpPr>
        <p:spPr>
          <a:xfrm>
            <a:off x="8038214" y="6602819"/>
            <a:ext cx="1105786" cy="255181"/>
          </a:xfrm>
          <a:noFill/>
        </p:spPr>
        <p:txBody>
          <a:bodyPr/>
          <a:lstStyle/>
          <a:p>
            <a:r>
              <a:rPr lang="en-US" dirty="0" smtClean="0">
                <a:cs typeface="Tahoma" pitchFamily="34" charset="0"/>
              </a:rPr>
              <a:t>ADM_PMAP_</a:t>
            </a:r>
            <a:fld id="{D10993AE-8BC5-4338-BBC0-842991E55FA6}" type="slidenum">
              <a:rPr lang="en-US" smtClean="0"/>
              <a:pPr/>
              <a:t>27</a:t>
            </a:fld>
            <a:r>
              <a:rPr lang="en-US" dirty="0" smtClean="0"/>
              <a:t>0</a:t>
            </a:r>
          </a:p>
        </p:txBody>
      </p:sp>
      <p:sp>
        <p:nvSpPr>
          <p:cNvPr id="29700" name="Rectangle 3"/>
          <p:cNvSpPr>
            <a:spLocks noChangeArrowheads="1"/>
          </p:cNvSpPr>
          <p:nvPr/>
        </p:nvSpPr>
        <p:spPr bwMode="auto">
          <a:xfrm>
            <a:off x="695325" y="1500188"/>
            <a:ext cx="7915275" cy="5053012"/>
          </a:xfrm>
          <a:prstGeom prst="rect">
            <a:avLst/>
          </a:prstGeom>
          <a:noFill/>
          <a:ln w="9525">
            <a:noFill/>
            <a:miter lim="800000"/>
            <a:headEnd/>
            <a:tailEnd/>
          </a:ln>
        </p:spPr>
        <p:txBody>
          <a:bodyPr lIns="91432" tIns="91432" rIns="91432" bIns="91432"/>
          <a:lstStyle/>
          <a:p>
            <a:pPr marL="342900" indent="-342900" algn="l">
              <a:lnSpc>
                <a:spcPct val="90000"/>
              </a:lnSpc>
              <a:spcBef>
                <a:spcPct val="30000"/>
              </a:spcBef>
              <a:buClr>
                <a:srgbClr val="890C4C"/>
              </a:buClr>
              <a:buFont typeface="Webdings" pitchFamily="18" charset="2"/>
              <a:buChar char="5"/>
            </a:pPr>
            <a:endParaRPr lang="en-US" dirty="0"/>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p:txBody>
          <a:bodyPr/>
          <a:lstStyle/>
          <a:p>
            <a:r>
              <a:rPr lang="en-US" dirty="0" smtClean="0"/>
              <a:t>Use to display variables used by the Process Editor when creating maps</a:t>
            </a:r>
          </a:p>
          <a:p>
            <a:r>
              <a:rPr lang="en-US" dirty="0" smtClean="0"/>
              <a:t>Edit the default global variable definitions or create a new local variable</a:t>
            </a:r>
          </a:p>
          <a:p>
            <a:r>
              <a:rPr lang="en-US" dirty="0" smtClean="0"/>
              <a:t>Generally, you</a:t>
            </a:r>
            <a:br>
              <a:rPr lang="en-US" dirty="0" smtClean="0"/>
            </a:br>
            <a:r>
              <a:rPr lang="en-US" dirty="0" smtClean="0"/>
              <a:t>may only need</a:t>
            </a:r>
            <a:br>
              <a:rPr lang="en-US" dirty="0" smtClean="0"/>
            </a:br>
            <a:r>
              <a:rPr lang="en-US" dirty="0" smtClean="0"/>
              <a:t>to change the</a:t>
            </a:r>
            <a:br>
              <a:rPr lang="en-US" dirty="0" smtClean="0"/>
            </a:br>
            <a:r>
              <a:rPr lang="en-US" dirty="0" smtClean="0"/>
              <a:t>path for the</a:t>
            </a:r>
            <a:br>
              <a:rPr lang="en-US" dirty="0" smtClean="0"/>
            </a:br>
            <a:r>
              <a:rPr lang="en-US" sz="2000" dirty="0" smtClean="0"/>
              <a:t>QAD_DT_DOC_ROOT</a:t>
            </a:r>
            <a:r>
              <a:rPr lang="en-US" dirty="0" smtClean="0"/>
              <a:t/>
            </a:r>
            <a:br>
              <a:rPr lang="en-US" dirty="0" smtClean="0"/>
            </a:br>
            <a:r>
              <a:rPr lang="en-US" dirty="0" smtClean="0"/>
              <a:t>variable</a:t>
            </a:r>
          </a:p>
          <a:p>
            <a:endParaRPr lang="en-US" dirty="0"/>
          </a:p>
        </p:txBody>
      </p:sp>
      <p:sp>
        <p:nvSpPr>
          <p:cNvPr id="7" name="Title 6"/>
          <p:cNvSpPr>
            <a:spLocks noGrp="1"/>
          </p:cNvSpPr>
          <p:nvPr>
            <p:ph type="title"/>
          </p:nvPr>
        </p:nvSpPr>
        <p:spPr/>
        <p:txBody>
          <a:bodyPr>
            <a:normAutofit/>
          </a:bodyPr>
          <a:lstStyle/>
          <a:p>
            <a:r>
              <a:rPr lang="en-US" dirty="0" smtClean="0"/>
              <a:t>Process Properties</a:t>
            </a:r>
            <a:endParaRPr lang="en-US" dirty="0"/>
          </a:p>
        </p:txBody>
      </p:sp>
      <p:sp>
        <p:nvSpPr>
          <p:cNvPr id="30722" name="Footer Placeholder 1"/>
          <p:cNvSpPr>
            <a:spLocks noGrp="1"/>
          </p:cNvSpPr>
          <p:nvPr>
            <p:ph type="ftr" sz="quarter" idx="10"/>
          </p:nvPr>
        </p:nvSpPr>
        <p:spPr>
          <a:xfrm>
            <a:off x="7878726" y="6560288"/>
            <a:ext cx="1265274" cy="297712"/>
          </a:xfrm>
          <a:noFill/>
        </p:spPr>
        <p:txBody>
          <a:bodyPr/>
          <a:lstStyle/>
          <a:p>
            <a:r>
              <a:rPr lang="en-US" dirty="0" smtClean="0">
                <a:cs typeface="Tahoma" pitchFamily="34" charset="0"/>
              </a:rPr>
              <a:t>ADM_PMAP_</a:t>
            </a:r>
            <a:fld id="{FE43A8CC-BAFC-4B2D-8B51-4699AE5F96CC}" type="slidenum">
              <a:rPr lang="en-US" smtClean="0"/>
              <a:pPr/>
              <a:t>28</a:t>
            </a:fld>
            <a:r>
              <a:rPr lang="en-US" dirty="0" smtClean="0"/>
              <a:t>0</a:t>
            </a:r>
          </a:p>
        </p:txBody>
      </p:sp>
      <p:sp>
        <p:nvSpPr>
          <p:cNvPr id="30723" name="Rectangle 2"/>
          <p:cNvSpPr>
            <a:spLocks noChangeArrowheads="1"/>
          </p:cNvSpPr>
          <p:nvPr/>
        </p:nvSpPr>
        <p:spPr bwMode="auto">
          <a:xfrm>
            <a:off x="457200" y="647700"/>
            <a:ext cx="8153400" cy="871538"/>
          </a:xfrm>
          <a:prstGeom prst="rect">
            <a:avLst/>
          </a:prstGeom>
          <a:noFill/>
          <a:ln w="9525">
            <a:noFill/>
            <a:miter lim="800000"/>
            <a:headEnd/>
            <a:tailEnd/>
          </a:ln>
        </p:spPr>
        <p:txBody>
          <a:bodyPr lIns="91432" tIns="45716" rIns="91432" bIns="45716" anchor="b"/>
          <a:lstStyle/>
          <a:p>
            <a:pPr algn="l">
              <a:lnSpc>
                <a:spcPct val="90000"/>
              </a:lnSpc>
            </a:pPr>
            <a:endParaRPr lang="en-US" sz="3200" b="1" dirty="0">
              <a:solidFill>
                <a:srgbClr val="5A87C6"/>
              </a:solidFill>
            </a:endParaRPr>
          </a:p>
        </p:txBody>
      </p:sp>
      <p:pic>
        <p:nvPicPr>
          <p:cNvPr id="30726" name="Picture 6" descr="procpropadmin"/>
          <p:cNvPicPr>
            <a:picLocks noChangeAspect="1" noChangeArrowheads="1"/>
          </p:cNvPicPr>
          <p:nvPr/>
        </p:nvPicPr>
        <p:blipFill>
          <a:blip r:embed="rId3" cstate="print"/>
          <a:srcRect/>
          <a:stretch>
            <a:fillRect/>
          </a:stretch>
        </p:blipFill>
        <p:spPr bwMode="auto">
          <a:xfrm>
            <a:off x="3825875" y="3246354"/>
            <a:ext cx="5153025" cy="2592387"/>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dirty="0" smtClean="0"/>
              <a:t>The node Label field specifies the node text</a:t>
            </a:r>
          </a:p>
          <a:p>
            <a:r>
              <a:rPr lang="en-US" dirty="0" smtClean="0"/>
              <a:t>Each label has a key that identifies it</a:t>
            </a:r>
          </a:p>
          <a:p>
            <a:r>
              <a:rPr lang="en-US" dirty="0" smtClean="0"/>
              <a:t>Use Process Label Maintenance to maintain  label keys and text in multiple languages</a:t>
            </a:r>
          </a:p>
          <a:p>
            <a:r>
              <a:rPr lang="en-US" dirty="0" smtClean="0"/>
              <a:t>Translated label text is stored separately to the node attributes</a:t>
            </a:r>
          </a:p>
          <a:p>
            <a:r>
              <a:rPr lang="en-US" dirty="0" smtClean="0"/>
              <a:t>Create a new label key for each new node</a:t>
            </a:r>
          </a:p>
          <a:p>
            <a:r>
              <a:rPr lang="en-US" dirty="0" smtClean="0"/>
              <a:t>Specify this key and its translated text for each required language</a:t>
            </a:r>
          </a:p>
          <a:p>
            <a:endParaRPr lang="en-US" dirty="0"/>
          </a:p>
        </p:txBody>
      </p:sp>
      <p:sp>
        <p:nvSpPr>
          <p:cNvPr id="6" name="Title 5"/>
          <p:cNvSpPr>
            <a:spLocks noGrp="1"/>
          </p:cNvSpPr>
          <p:nvPr>
            <p:ph type="title"/>
          </p:nvPr>
        </p:nvSpPr>
        <p:spPr/>
        <p:txBody>
          <a:bodyPr>
            <a:normAutofit/>
          </a:bodyPr>
          <a:lstStyle/>
          <a:p>
            <a:r>
              <a:rPr lang="en-US" dirty="0" smtClean="0"/>
              <a:t>Language Support</a:t>
            </a:r>
            <a:endParaRPr lang="en-US" dirty="0"/>
          </a:p>
        </p:txBody>
      </p:sp>
      <p:sp>
        <p:nvSpPr>
          <p:cNvPr id="31746" name="Footer Placeholder 1"/>
          <p:cNvSpPr>
            <a:spLocks noGrp="1"/>
          </p:cNvSpPr>
          <p:nvPr>
            <p:ph type="ftr" sz="quarter" idx="10"/>
          </p:nvPr>
        </p:nvSpPr>
        <p:spPr>
          <a:xfrm>
            <a:off x="7825563" y="6560288"/>
            <a:ext cx="1318437" cy="297712"/>
          </a:xfrm>
          <a:noFill/>
        </p:spPr>
        <p:txBody>
          <a:bodyPr/>
          <a:lstStyle/>
          <a:p>
            <a:r>
              <a:rPr lang="en-US" dirty="0" smtClean="0">
                <a:cs typeface="Tahoma" pitchFamily="34" charset="0"/>
              </a:rPr>
              <a:t>ADM_PMAP_</a:t>
            </a:r>
            <a:fld id="{988496EA-5F11-4C64-B00F-2A0D1FCBCDAC}" type="slidenum">
              <a:rPr lang="en-US" smtClean="0"/>
              <a:pPr/>
              <a:t>29</a:t>
            </a:fld>
            <a:r>
              <a:rPr lang="en-US" dirty="0" smtClean="0"/>
              <a:t>0</a:t>
            </a:r>
          </a:p>
        </p:txBody>
      </p:sp>
      <p:sp>
        <p:nvSpPr>
          <p:cNvPr id="31748" name="Rectangle 3"/>
          <p:cNvSpPr>
            <a:spLocks noChangeArrowheads="1"/>
          </p:cNvSpPr>
          <p:nvPr/>
        </p:nvSpPr>
        <p:spPr bwMode="auto">
          <a:xfrm>
            <a:off x="695325" y="1500188"/>
            <a:ext cx="7915275" cy="5053012"/>
          </a:xfrm>
          <a:prstGeom prst="rect">
            <a:avLst/>
          </a:prstGeom>
          <a:noFill/>
          <a:ln w="9525">
            <a:noFill/>
            <a:miter lim="800000"/>
            <a:headEnd/>
            <a:tailEnd/>
          </a:ln>
        </p:spPr>
        <p:txBody>
          <a:bodyPr lIns="91432" tIns="91432" rIns="91432" bIns="91432"/>
          <a:lstStyle/>
          <a:p>
            <a:pPr marL="342900" indent="-342900" algn="l">
              <a:lnSpc>
                <a:spcPct val="90000"/>
              </a:lnSpc>
              <a:spcBef>
                <a:spcPct val="30000"/>
              </a:spcBef>
              <a:buClr>
                <a:srgbClr val="890C4C"/>
              </a:buClr>
              <a:buFont typeface="Webdings" pitchFamily="18" charset="2"/>
              <a:buChar char="5"/>
            </a:pPr>
            <a:endParaRPr lang="en-US" dirty="0"/>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3"/>
          <p:cNvSpPr>
            <a:spLocks noGrp="1" noChangeArrowheads="1"/>
          </p:cNvSpPr>
          <p:nvPr>
            <p:ph idx="1"/>
          </p:nvPr>
        </p:nvSpPr>
        <p:spPr/>
        <p:txBody>
          <a:bodyPr/>
          <a:lstStyle/>
          <a:p>
            <a:pPr eaLnBrk="1" hangingPunct="1">
              <a:buNone/>
              <a:defRPr/>
            </a:pPr>
            <a:r>
              <a:rPr lang="en-US" dirty="0" smtClean="0">
                <a:latin typeface="+mj-lt"/>
              </a:rPr>
              <a:t>You will be able to:</a:t>
            </a:r>
          </a:p>
          <a:p>
            <a:pPr>
              <a:defRPr/>
            </a:pPr>
            <a:r>
              <a:rPr lang="en-US" dirty="0" smtClean="0">
                <a:latin typeface="+mj-lt"/>
              </a:rPr>
              <a:t>Create your own process maps</a:t>
            </a:r>
          </a:p>
          <a:p>
            <a:pPr>
              <a:defRPr/>
            </a:pPr>
            <a:r>
              <a:rPr lang="en-US" dirty="0" smtClean="0">
                <a:latin typeface="+mj-lt"/>
              </a:rPr>
              <a:t>Link process maps to menus and operational metrics</a:t>
            </a:r>
          </a:p>
          <a:p>
            <a:pPr lvl="1" eaLnBrk="1" hangingPunct="1">
              <a:defRPr/>
            </a:pPr>
            <a:endParaRPr lang="en-US" dirty="0" smtClean="0">
              <a:latin typeface="+mj-lt"/>
            </a:endParaRPr>
          </a:p>
          <a:p>
            <a:pPr lvl="1" eaLnBrk="1" hangingPunct="1">
              <a:defRPr/>
            </a:pPr>
            <a:endParaRPr lang="en-US" dirty="0" smtClean="0">
              <a:latin typeface="+mj-lt"/>
            </a:endParaRPr>
          </a:p>
        </p:txBody>
      </p:sp>
      <p:sp>
        <p:nvSpPr>
          <p:cNvPr id="5122" name="Rectangle 2"/>
          <p:cNvSpPr>
            <a:spLocks noGrp="1" noChangeArrowheads="1"/>
          </p:cNvSpPr>
          <p:nvPr>
            <p:ph type="title"/>
          </p:nvPr>
        </p:nvSpPr>
        <p:spPr/>
        <p:txBody>
          <a:bodyPr/>
          <a:lstStyle/>
          <a:p>
            <a:pPr eaLnBrk="1" hangingPunct="1">
              <a:defRPr/>
            </a:pPr>
            <a:r>
              <a:rPr lang="en-US" dirty="0" smtClean="0">
                <a:latin typeface="+mj-lt"/>
              </a:rPr>
              <a:t>Benefits</a:t>
            </a:r>
          </a:p>
        </p:txBody>
      </p:sp>
      <p:sp>
        <p:nvSpPr>
          <p:cNvPr id="5124" name="Footer Placeholder 1"/>
          <p:cNvSpPr txBox="1">
            <a:spLocks/>
          </p:cNvSpPr>
          <p:nvPr/>
        </p:nvSpPr>
        <p:spPr bwMode="auto">
          <a:xfrm>
            <a:off x="7761288" y="6597650"/>
            <a:ext cx="1306512" cy="228600"/>
          </a:xfrm>
          <a:prstGeom prst="rect">
            <a:avLst/>
          </a:prstGeom>
          <a:noFill/>
          <a:ln w="9525">
            <a:noFill/>
            <a:miter lim="800000"/>
            <a:headEnd/>
            <a:tailEnd/>
          </a:ln>
        </p:spPr>
        <p:txBody>
          <a:bodyPr/>
          <a:lstStyle/>
          <a:p>
            <a:pPr algn="r" defTabSz="865188"/>
            <a:r>
              <a:rPr lang="en-US" sz="800" dirty="0">
                <a:cs typeface="Tahoma" pitchFamily="34" charset="0"/>
              </a:rPr>
              <a:t>ADM_PMAP_030</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a:xfrm>
            <a:off x="457200" y="1081611"/>
            <a:ext cx="8229600" cy="5152930"/>
          </a:xfrm>
        </p:spPr>
        <p:txBody>
          <a:bodyPr>
            <a:normAutofit lnSpcReduction="10000"/>
          </a:bodyPr>
          <a:lstStyle/>
          <a:p>
            <a:r>
              <a:rPr lang="en-US" sz="3000" dirty="0" smtClean="0"/>
              <a:t>Select a language</a:t>
            </a:r>
            <a:br>
              <a:rPr lang="en-US" sz="3000" dirty="0" smtClean="0"/>
            </a:br>
            <a:r>
              <a:rPr lang="en-US" sz="3000" dirty="0" smtClean="0"/>
              <a:t>from the drop-</a:t>
            </a:r>
            <a:br>
              <a:rPr lang="en-US" sz="3000" dirty="0" smtClean="0"/>
            </a:br>
            <a:r>
              <a:rPr lang="en-US" sz="3000" dirty="0" smtClean="0"/>
              <a:t>down list</a:t>
            </a:r>
          </a:p>
          <a:p>
            <a:r>
              <a:rPr lang="en-US" sz="3000" dirty="0" smtClean="0"/>
              <a:t>Translated text </a:t>
            </a:r>
            <a:br>
              <a:rPr lang="en-US" sz="3000" dirty="0" smtClean="0"/>
            </a:br>
            <a:r>
              <a:rPr lang="en-US" sz="3000" dirty="0" smtClean="0"/>
              <a:t>displays for each</a:t>
            </a:r>
            <a:br>
              <a:rPr lang="en-US" sz="3000" dirty="0" smtClean="0"/>
            </a:br>
            <a:r>
              <a:rPr lang="en-US" sz="3000" dirty="0" smtClean="0"/>
              <a:t>label key</a:t>
            </a:r>
          </a:p>
          <a:p>
            <a:r>
              <a:rPr lang="en-US" sz="3000" dirty="0" smtClean="0"/>
              <a:t>Translated labels are</a:t>
            </a:r>
            <a:br>
              <a:rPr lang="en-US" sz="3000" dirty="0" smtClean="0"/>
            </a:br>
            <a:r>
              <a:rPr lang="en-US" sz="3000" dirty="0" smtClean="0"/>
              <a:t>stored in the </a:t>
            </a:r>
            <a:r>
              <a:rPr lang="en-US" sz="3000" i="1" dirty="0" smtClean="0"/>
              <a:t>properties_language.xml</a:t>
            </a:r>
            <a:r>
              <a:rPr lang="en-US" sz="3000" dirty="0" smtClean="0"/>
              <a:t> file</a:t>
            </a:r>
          </a:p>
          <a:p>
            <a:r>
              <a:rPr lang="en-US" sz="3000" dirty="0" smtClean="0"/>
              <a:t>The system identifies the label text to display based on the label key and the user’s language</a:t>
            </a:r>
          </a:p>
          <a:p>
            <a:endParaRPr lang="en-US" dirty="0"/>
          </a:p>
        </p:txBody>
      </p:sp>
      <p:sp>
        <p:nvSpPr>
          <p:cNvPr id="7" name="Title 6"/>
          <p:cNvSpPr>
            <a:spLocks noGrp="1"/>
          </p:cNvSpPr>
          <p:nvPr>
            <p:ph type="title"/>
          </p:nvPr>
        </p:nvSpPr>
        <p:spPr/>
        <p:txBody>
          <a:bodyPr>
            <a:normAutofit/>
          </a:bodyPr>
          <a:lstStyle/>
          <a:p>
            <a:r>
              <a:rPr lang="en-US" dirty="0" smtClean="0"/>
              <a:t>Process Label Maintenance</a:t>
            </a:r>
            <a:endParaRPr lang="en-US" dirty="0"/>
          </a:p>
        </p:txBody>
      </p:sp>
      <p:sp>
        <p:nvSpPr>
          <p:cNvPr id="32770" name="Footer Placeholder 1"/>
          <p:cNvSpPr>
            <a:spLocks noGrp="1"/>
          </p:cNvSpPr>
          <p:nvPr>
            <p:ph type="ftr" sz="quarter" idx="10"/>
          </p:nvPr>
        </p:nvSpPr>
        <p:spPr>
          <a:xfrm>
            <a:off x="7825563" y="6624084"/>
            <a:ext cx="1318437" cy="233916"/>
          </a:xfrm>
          <a:noFill/>
        </p:spPr>
        <p:txBody>
          <a:bodyPr/>
          <a:lstStyle/>
          <a:p>
            <a:r>
              <a:rPr lang="en-US" dirty="0" smtClean="0">
                <a:cs typeface="Tahoma" pitchFamily="34" charset="0"/>
              </a:rPr>
              <a:t>ADM_PMAP_</a:t>
            </a:r>
            <a:fld id="{648C509C-6BF8-44F6-A758-64E2FB1E6B73}" type="slidenum">
              <a:rPr lang="en-US" smtClean="0"/>
              <a:pPr/>
              <a:t>30</a:t>
            </a:fld>
            <a:r>
              <a:rPr lang="en-US" dirty="0" smtClean="0"/>
              <a:t>0</a:t>
            </a:r>
          </a:p>
        </p:txBody>
      </p:sp>
      <p:sp>
        <p:nvSpPr>
          <p:cNvPr id="32772" name="Rectangle 3"/>
          <p:cNvSpPr>
            <a:spLocks noChangeArrowheads="1"/>
          </p:cNvSpPr>
          <p:nvPr/>
        </p:nvSpPr>
        <p:spPr bwMode="auto">
          <a:xfrm>
            <a:off x="695325" y="1500188"/>
            <a:ext cx="7915275" cy="5053012"/>
          </a:xfrm>
          <a:prstGeom prst="rect">
            <a:avLst/>
          </a:prstGeom>
          <a:noFill/>
          <a:ln w="9525">
            <a:noFill/>
            <a:miter lim="800000"/>
            <a:headEnd/>
            <a:tailEnd/>
          </a:ln>
        </p:spPr>
        <p:txBody>
          <a:bodyPr lIns="91432" tIns="91432" rIns="91432" bIns="91432"/>
          <a:lstStyle/>
          <a:p>
            <a:pPr marL="342900" indent="-342900" algn="l">
              <a:lnSpc>
                <a:spcPct val="90000"/>
              </a:lnSpc>
              <a:spcBef>
                <a:spcPct val="30000"/>
              </a:spcBef>
              <a:buClr>
                <a:srgbClr val="890C4C"/>
              </a:buClr>
              <a:buFont typeface="Webdings" pitchFamily="18" charset="2"/>
              <a:buChar char="5"/>
            </a:pPr>
            <a:endParaRPr lang="en-US" dirty="0"/>
          </a:p>
        </p:txBody>
      </p:sp>
      <p:pic>
        <p:nvPicPr>
          <p:cNvPr id="32774" name="Picture 5" descr="proclabelmaint"/>
          <p:cNvPicPr>
            <a:picLocks noChangeAspect="1" noChangeArrowheads="1"/>
          </p:cNvPicPr>
          <p:nvPr/>
        </p:nvPicPr>
        <p:blipFill>
          <a:blip r:embed="rId3" cstate="print"/>
          <a:srcRect/>
          <a:stretch>
            <a:fillRect/>
          </a:stretch>
        </p:blipFill>
        <p:spPr bwMode="auto">
          <a:xfrm>
            <a:off x="4583875" y="843608"/>
            <a:ext cx="4410654" cy="2917794"/>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dirty="0" smtClean="0"/>
              <a:t>Process maps are stored as XML files, for example, </a:t>
            </a:r>
            <a:r>
              <a:rPr lang="en-US" i="1" dirty="0" smtClean="0"/>
              <a:t>FinanceEF_3_4.xml</a:t>
            </a:r>
          </a:p>
          <a:p>
            <a:r>
              <a:rPr lang="en-US" dirty="0" smtClean="0"/>
              <a:t>These files are stored in</a:t>
            </a:r>
          </a:p>
          <a:p>
            <a:pPr marL="463550" lvl="1" indent="-6350">
              <a:buNone/>
            </a:pPr>
            <a:r>
              <a:rPr lang="en-US" i="1" dirty="0" smtClean="0"/>
              <a:t>TomcatInstallDir/webapps/qadhome/</a:t>
            </a:r>
            <a:br>
              <a:rPr lang="en-US" i="1" dirty="0" smtClean="0"/>
            </a:br>
            <a:r>
              <a:rPr lang="en-US" i="1" dirty="0" smtClean="0"/>
              <a:t>configurations/default/storage </a:t>
            </a:r>
            <a:r>
              <a:rPr lang="en-US" dirty="0" smtClean="0"/>
              <a:t> </a:t>
            </a:r>
          </a:p>
          <a:p>
            <a:r>
              <a:rPr lang="en-US" dirty="0" smtClean="0"/>
              <a:t>When migrating to a new QAD .NET UI release, you must manually copy the map files to the </a:t>
            </a:r>
            <a:r>
              <a:rPr lang="en-US" i="1" dirty="0" smtClean="0"/>
              <a:t>configurations/default/storage </a:t>
            </a:r>
            <a:r>
              <a:rPr lang="en-US" dirty="0" smtClean="0"/>
              <a:t>directory of the new Web applications server</a:t>
            </a:r>
          </a:p>
          <a:p>
            <a:endParaRPr lang="en-US" dirty="0"/>
          </a:p>
        </p:txBody>
      </p:sp>
      <p:sp>
        <p:nvSpPr>
          <p:cNvPr id="6" name="Title 5"/>
          <p:cNvSpPr>
            <a:spLocks noGrp="1"/>
          </p:cNvSpPr>
          <p:nvPr>
            <p:ph type="title"/>
          </p:nvPr>
        </p:nvSpPr>
        <p:spPr/>
        <p:txBody>
          <a:bodyPr>
            <a:normAutofit/>
          </a:bodyPr>
          <a:lstStyle/>
          <a:p>
            <a:r>
              <a:rPr lang="en-US" dirty="0" smtClean="0"/>
              <a:t>Managing Process Maps</a:t>
            </a:r>
            <a:endParaRPr lang="en-US" dirty="0"/>
          </a:p>
        </p:txBody>
      </p:sp>
      <p:sp>
        <p:nvSpPr>
          <p:cNvPr id="33794" name="Footer Placeholder 1"/>
          <p:cNvSpPr>
            <a:spLocks noGrp="1"/>
          </p:cNvSpPr>
          <p:nvPr>
            <p:ph type="ftr" sz="quarter" idx="10"/>
          </p:nvPr>
        </p:nvSpPr>
        <p:spPr>
          <a:xfrm>
            <a:off x="7953153" y="6592186"/>
            <a:ext cx="1190847" cy="265814"/>
          </a:xfrm>
          <a:noFill/>
        </p:spPr>
        <p:txBody>
          <a:bodyPr/>
          <a:lstStyle/>
          <a:p>
            <a:r>
              <a:rPr lang="en-US" dirty="0" smtClean="0">
                <a:cs typeface="Tahoma" pitchFamily="34" charset="0"/>
              </a:rPr>
              <a:t>ADM_PMAP_</a:t>
            </a:r>
            <a:fld id="{5D1AB0C1-4F3F-48ED-BB09-174175100BD3}" type="slidenum">
              <a:rPr lang="en-US" smtClean="0"/>
              <a:pPr/>
              <a:t>31</a:t>
            </a:fld>
            <a:r>
              <a:rPr lang="en-US" dirty="0" smtClean="0"/>
              <a:t>0</a:t>
            </a:r>
          </a:p>
        </p:txBody>
      </p:sp>
      <p:sp>
        <p:nvSpPr>
          <p:cNvPr id="33796" name="Rectangle 3"/>
          <p:cNvSpPr>
            <a:spLocks noChangeArrowheads="1"/>
          </p:cNvSpPr>
          <p:nvPr/>
        </p:nvSpPr>
        <p:spPr bwMode="auto">
          <a:xfrm>
            <a:off x="695325" y="1500188"/>
            <a:ext cx="7915275" cy="5053012"/>
          </a:xfrm>
          <a:prstGeom prst="rect">
            <a:avLst/>
          </a:prstGeom>
          <a:noFill/>
          <a:ln w="9525">
            <a:noFill/>
            <a:miter lim="800000"/>
            <a:headEnd/>
            <a:tailEnd/>
          </a:ln>
        </p:spPr>
        <p:txBody>
          <a:bodyPr lIns="91432" tIns="91432" rIns="91432" bIns="91432"/>
          <a:lstStyle/>
          <a:p>
            <a:pPr marL="342900" indent="-342900" algn="l">
              <a:lnSpc>
                <a:spcPct val="90000"/>
              </a:lnSpc>
              <a:spcBef>
                <a:spcPct val="30000"/>
              </a:spcBef>
              <a:buClr>
                <a:srgbClr val="890C4C"/>
              </a:buClr>
              <a:buFont typeface="Webdings" pitchFamily="18" charset="2"/>
              <a:buChar char="5"/>
            </a:pPr>
            <a:endParaRPr lang="en-US" dirty="0"/>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Rectangle 2"/>
          <p:cNvSpPr>
            <a:spLocks noGrp="1" noChangeArrowheads="1"/>
          </p:cNvSpPr>
          <p:nvPr>
            <p:ph type="title"/>
          </p:nvPr>
        </p:nvSpPr>
        <p:spPr/>
        <p:txBody>
          <a:bodyPr/>
          <a:lstStyle/>
          <a:p>
            <a:pPr eaLnBrk="1" hangingPunct="1">
              <a:defRPr/>
            </a:pPr>
            <a:r>
              <a:rPr lang="en-US" dirty="0" smtClean="0">
                <a:latin typeface="+mj-lt"/>
              </a:rPr>
              <a:t>Exercise</a:t>
            </a:r>
          </a:p>
        </p:txBody>
      </p:sp>
      <p:sp>
        <p:nvSpPr>
          <p:cNvPr id="34818" name="Footer Placeholder 3"/>
          <p:cNvSpPr>
            <a:spLocks noGrp="1"/>
          </p:cNvSpPr>
          <p:nvPr>
            <p:ph type="ftr" sz="quarter" idx="10"/>
          </p:nvPr>
        </p:nvSpPr>
        <p:spPr>
          <a:xfrm>
            <a:off x="7942521" y="6602819"/>
            <a:ext cx="1201479" cy="255181"/>
          </a:xfrm>
          <a:noFill/>
        </p:spPr>
        <p:txBody>
          <a:bodyPr/>
          <a:lstStyle/>
          <a:p>
            <a:r>
              <a:rPr lang="en-US" dirty="0" smtClean="0">
                <a:cs typeface="Tahoma" pitchFamily="34" charset="0"/>
              </a:rPr>
              <a:t>ADM_PMAP_</a:t>
            </a:r>
            <a:fld id="{3E9F71AA-9F16-4B51-8FAC-334D46B73CC9}" type="slidenum">
              <a:rPr lang="en-US" smtClean="0"/>
              <a:pPr/>
              <a:t>32</a:t>
            </a:fld>
            <a:r>
              <a:rPr lang="en-US" dirty="0" smtClean="0"/>
              <a:t>0</a:t>
            </a:r>
          </a:p>
        </p:txBody>
      </p:sp>
      <p:pic>
        <p:nvPicPr>
          <p:cNvPr id="34820" name="Picture 3"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1594884" y="891610"/>
            <a:ext cx="7091916" cy="5424523"/>
          </a:xfrm>
        </p:spPr>
        <p:txBody>
          <a:bodyPr>
            <a:normAutofit lnSpcReduction="10000"/>
          </a:bodyPr>
          <a:lstStyle/>
          <a:p>
            <a:r>
              <a:rPr lang="en-US" dirty="0" smtClean="0"/>
              <a:t>Overview</a:t>
            </a:r>
          </a:p>
          <a:p>
            <a:r>
              <a:rPr lang="en-US" dirty="0" smtClean="0"/>
              <a:t>Terminology</a:t>
            </a:r>
          </a:p>
          <a:p>
            <a:r>
              <a:rPr lang="en-US" dirty="0" smtClean="0"/>
              <a:t>Components</a:t>
            </a:r>
          </a:p>
          <a:p>
            <a:r>
              <a:rPr lang="en-US" dirty="0" smtClean="0"/>
              <a:t>Administration Tasks	</a:t>
            </a:r>
          </a:p>
          <a:p>
            <a:r>
              <a:rPr lang="en-US" dirty="0" smtClean="0"/>
              <a:t>Multiple Systems</a:t>
            </a:r>
          </a:p>
          <a:p>
            <a:r>
              <a:rPr lang="en-US" dirty="0" smtClean="0"/>
              <a:t>Performance Tuning</a:t>
            </a:r>
          </a:p>
          <a:p>
            <a:r>
              <a:rPr lang="en-US" dirty="0" smtClean="0"/>
              <a:t>Troubleshooting</a:t>
            </a:r>
          </a:p>
          <a:p>
            <a:r>
              <a:rPr lang="en-US" dirty="0" smtClean="0"/>
              <a:t>Customizing Browses</a:t>
            </a:r>
          </a:p>
          <a:p>
            <a:r>
              <a:rPr lang="en-US" dirty="0" smtClean="0"/>
              <a:t>Menu and Browse Collections</a:t>
            </a:r>
          </a:p>
          <a:p>
            <a:r>
              <a:rPr lang="en-US" b="1" dirty="0" smtClean="0"/>
              <a:t>Process Maps</a:t>
            </a:r>
          </a:p>
          <a:p>
            <a:r>
              <a:rPr lang="en-US" dirty="0" smtClean="0"/>
              <a:t>Configurable Screens</a:t>
            </a:r>
            <a:endParaRPr lang="en-US" dirty="0"/>
          </a:p>
        </p:txBody>
      </p:sp>
      <p:sp>
        <p:nvSpPr>
          <p:cNvPr id="8" name="Title 7"/>
          <p:cNvSpPr>
            <a:spLocks noGrp="1"/>
          </p:cNvSpPr>
          <p:nvPr>
            <p:ph type="title"/>
          </p:nvPr>
        </p:nvSpPr>
        <p:spPr/>
        <p:txBody>
          <a:bodyPr>
            <a:normAutofit/>
          </a:bodyPr>
          <a:lstStyle/>
          <a:p>
            <a:r>
              <a:rPr lang="en-US" dirty="0" smtClean="0"/>
              <a:t>Training Flow</a:t>
            </a:r>
            <a:endParaRPr lang="en-US" dirty="0"/>
          </a:p>
        </p:txBody>
      </p:sp>
      <p:sp>
        <p:nvSpPr>
          <p:cNvPr id="6146" name="Footer Placeholder 1"/>
          <p:cNvSpPr>
            <a:spLocks noGrp="1"/>
          </p:cNvSpPr>
          <p:nvPr>
            <p:ph type="ftr" sz="quarter" idx="10"/>
          </p:nvPr>
        </p:nvSpPr>
        <p:spPr>
          <a:xfrm>
            <a:off x="7783033" y="6602819"/>
            <a:ext cx="1360967" cy="255181"/>
          </a:xfrm>
          <a:noFill/>
        </p:spPr>
        <p:txBody>
          <a:bodyPr/>
          <a:lstStyle/>
          <a:p>
            <a:pPr defTabSz="865188"/>
            <a:r>
              <a:rPr lang="en-US" dirty="0" smtClean="0"/>
              <a:t>ADM_PMAP_040</a:t>
            </a:r>
          </a:p>
        </p:txBody>
      </p:sp>
      <p:sp>
        <p:nvSpPr>
          <p:cNvPr id="203781" name="Line 5"/>
          <p:cNvSpPr>
            <a:spLocks noChangeShapeType="1"/>
          </p:cNvSpPr>
          <p:nvPr/>
        </p:nvSpPr>
        <p:spPr bwMode="auto">
          <a:xfrm>
            <a:off x="1146175" y="898092"/>
            <a:ext cx="0" cy="4554537"/>
          </a:xfrm>
          <a:prstGeom prst="line">
            <a:avLst/>
          </a:prstGeom>
          <a:noFill/>
          <a:ln w="381000">
            <a:solidFill>
              <a:schemeClr val="hlink"/>
            </a:solidFill>
            <a:round/>
            <a:headEnd/>
            <a:tailEnd type="triangle" w="sm" len="sm"/>
          </a:ln>
          <a:effectLst/>
        </p:spPr>
        <p:txBody>
          <a:bodyPr wrap="none" anchor="ctr"/>
          <a:lstStyle/>
          <a:p>
            <a:pPr>
              <a:defRPr/>
            </a:pPr>
            <a:endParaRPr lang="en-IE" dirty="0">
              <a:latin typeface="Tahoma" charset="0"/>
            </a:endParaRPr>
          </a:p>
        </p:txBody>
      </p:sp>
      <p:sp>
        <p:nvSpPr>
          <p:cNvPr id="6151" name="Rectangle 6"/>
          <p:cNvSpPr>
            <a:spLocks noChangeArrowheads="1"/>
          </p:cNvSpPr>
          <p:nvPr/>
        </p:nvSpPr>
        <p:spPr bwMode="auto">
          <a:xfrm>
            <a:off x="4479925" y="3124200"/>
            <a:ext cx="184150" cy="611188"/>
          </a:xfrm>
          <a:prstGeom prst="rect">
            <a:avLst/>
          </a:prstGeom>
          <a:noFill/>
          <a:ln w="9525" algn="ctr">
            <a:noFill/>
            <a:miter lim="800000"/>
            <a:headEnd/>
            <a:tailEnd/>
          </a:ln>
        </p:spPr>
        <p:txBody>
          <a:bodyPr wrap="none" tIns="91440" bIns="91440">
            <a:spAutoFit/>
          </a:bodyPr>
          <a:lstStyle/>
          <a:p>
            <a:endParaRPr lang="en-US" dirty="0"/>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71" name="Rectangle 3"/>
          <p:cNvSpPr>
            <a:spLocks noGrp="1" noChangeArrowheads="1"/>
          </p:cNvSpPr>
          <p:nvPr>
            <p:ph idx="1"/>
          </p:nvPr>
        </p:nvSpPr>
        <p:spPr/>
        <p:txBody>
          <a:bodyPr>
            <a:normAutofit/>
          </a:bodyPr>
          <a:lstStyle/>
          <a:p>
            <a:pPr>
              <a:defRPr/>
            </a:pPr>
            <a:r>
              <a:rPr lang="en-US" dirty="0" smtClean="0">
                <a:latin typeface="+mj-lt"/>
              </a:rPr>
              <a:t>A process is a structured set of activities designed to accomplish a specific objective</a:t>
            </a:r>
          </a:p>
          <a:p>
            <a:pPr>
              <a:defRPr/>
            </a:pPr>
            <a:r>
              <a:rPr lang="en-US" dirty="0" smtClean="0">
                <a:latin typeface="+mj-lt"/>
              </a:rPr>
              <a:t>Process maps illustrate principal business and operational processes within a QAD application and provide graphical navigation</a:t>
            </a:r>
          </a:p>
          <a:p>
            <a:pPr>
              <a:defRPr/>
            </a:pPr>
            <a:r>
              <a:rPr lang="en-IE" dirty="0" smtClean="0">
                <a:latin typeface="+mj-lt"/>
              </a:rPr>
              <a:t>Two separate views for process maps in QAD applications</a:t>
            </a:r>
          </a:p>
          <a:p>
            <a:pPr lvl="1">
              <a:defRPr/>
            </a:pPr>
            <a:r>
              <a:rPr lang="en-IE" dirty="0" smtClean="0">
                <a:latin typeface="+mj-lt"/>
              </a:rPr>
              <a:t>Vertical Industry View</a:t>
            </a:r>
          </a:p>
          <a:p>
            <a:pPr lvl="1">
              <a:defRPr/>
            </a:pPr>
            <a:r>
              <a:rPr lang="en-IE" dirty="0" smtClean="0">
                <a:latin typeface="+mj-lt"/>
              </a:rPr>
              <a:t>Supply Chain View</a:t>
            </a:r>
          </a:p>
          <a:p>
            <a:pPr>
              <a:defRPr/>
            </a:pPr>
            <a:r>
              <a:rPr lang="en-IE" dirty="0" smtClean="0">
                <a:latin typeface="+mj-lt"/>
              </a:rPr>
              <a:t>Both views lead to the same detailed maps</a:t>
            </a:r>
          </a:p>
          <a:p>
            <a:pPr>
              <a:defRPr/>
            </a:pPr>
            <a:endParaRPr lang="en-IE" dirty="0" smtClean="0">
              <a:latin typeface="+mj-lt"/>
            </a:endParaRPr>
          </a:p>
        </p:txBody>
      </p:sp>
      <p:sp>
        <p:nvSpPr>
          <p:cNvPr id="7170" name="Rectangle 2"/>
          <p:cNvSpPr>
            <a:spLocks noGrp="1" noChangeArrowheads="1"/>
          </p:cNvSpPr>
          <p:nvPr>
            <p:ph type="title"/>
          </p:nvPr>
        </p:nvSpPr>
        <p:spPr/>
        <p:txBody>
          <a:bodyPr/>
          <a:lstStyle/>
          <a:p>
            <a:pPr>
              <a:defRPr/>
            </a:pPr>
            <a:r>
              <a:rPr lang="en-US" dirty="0" smtClean="0">
                <a:latin typeface="+mj-lt"/>
              </a:rPr>
              <a:t>Process Maps</a:t>
            </a:r>
          </a:p>
        </p:txBody>
      </p:sp>
      <p:sp>
        <p:nvSpPr>
          <p:cNvPr id="7172" name="Footer Placeholder 3"/>
          <p:cNvSpPr>
            <a:spLocks noGrp="1"/>
          </p:cNvSpPr>
          <p:nvPr>
            <p:ph type="ftr" sz="quarter" idx="10"/>
          </p:nvPr>
        </p:nvSpPr>
        <p:spPr>
          <a:xfrm>
            <a:off x="7836195" y="6549656"/>
            <a:ext cx="1307805" cy="308344"/>
          </a:xfrm>
          <a:noFill/>
        </p:spPr>
        <p:txBody>
          <a:bodyPr/>
          <a:lstStyle/>
          <a:p>
            <a:r>
              <a:rPr lang="en-US" dirty="0" smtClean="0"/>
              <a:t>ADM_PMAP_050</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Rectangle 3"/>
          <p:cNvSpPr>
            <a:spLocks noGrp="1" noChangeArrowheads="1"/>
          </p:cNvSpPr>
          <p:nvPr>
            <p:ph idx="1"/>
          </p:nvPr>
        </p:nvSpPr>
        <p:spPr>
          <a:xfrm>
            <a:off x="457200" y="476923"/>
            <a:ext cx="8229600" cy="5424523"/>
          </a:xfrm>
        </p:spPr>
        <p:txBody>
          <a:bodyPr/>
          <a:lstStyle/>
          <a:p>
            <a:pPr eaLnBrk="1" hangingPunct="1">
              <a:defRPr/>
            </a:pPr>
            <a:endParaRPr lang="en-US" dirty="0" smtClean="0">
              <a:latin typeface="+mj-lt"/>
            </a:endParaRPr>
          </a:p>
          <a:p>
            <a:pPr eaLnBrk="1" hangingPunct="1">
              <a:defRPr/>
            </a:pPr>
            <a:r>
              <a:rPr lang="en-US" dirty="0" smtClean="0">
                <a:latin typeface="+mj-lt"/>
              </a:rPr>
              <a:t>Vertical Industry</a:t>
            </a:r>
          </a:p>
          <a:p>
            <a:pPr eaLnBrk="1" hangingPunct="1">
              <a:defRPr/>
            </a:pPr>
            <a:endParaRPr lang="en-IE" dirty="0" smtClean="0">
              <a:latin typeface="+mj-lt"/>
            </a:endParaRPr>
          </a:p>
          <a:p>
            <a:pPr eaLnBrk="1" hangingPunct="1">
              <a:defRPr/>
            </a:pPr>
            <a:endParaRPr lang="en-IE" dirty="0" smtClean="0">
              <a:latin typeface="+mj-lt"/>
            </a:endParaRPr>
          </a:p>
          <a:p>
            <a:pPr eaLnBrk="1" hangingPunct="1">
              <a:defRPr/>
            </a:pPr>
            <a:endParaRPr lang="en-IE" dirty="0" smtClean="0">
              <a:latin typeface="+mj-lt"/>
            </a:endParaRPr>
          </a:p>
          <a:p>
            <a:pPr eaLnBrk="1" hangingPunct="1">
              <a:defRPr/>
            </a:pPr>
            <a:endParaRPr lang="en-IE" dirty="0" smtClean="0">
              <a:latin typeface="+mj-lt"/>
            </a:endParaRPr>
          </a:p>
          <a:p>
            <a:pPr eaLnBrk="1" hangingPunct="1">
              <a:defRPr/>
            </a:pPr>
            <a:r>
              <a:rPr lang="en-IE" dirty="0" smtClean="0">
                <a:latin typeface="+mj-lt"/>
              </a:rPr>
              <a:t>Supply Chain</a:t>
            </a:r>
          </a:p>
          <a:p>
            <a:pPr eaLnBrk="1" hangingPunct="1">
              <a:defRPr/>
            </a:pPr>
            <a:endParaRPr lang="en-US" dirty="0" smtClean="0">
              <a:latin typeface="+mj-lt"/>
            </a:endParaRPr>
          </a:p>
          <a:p>
            <a:pPr eaLnBrk="1" hangingPunct="1">
              <a:buFont typeface="Webdings" pitchFamily="18" charset="2"/>
              <a:buNone/>
              <a:defRPr/>
            </a:pPr>
            <a:endParaRPr lang="en-US" dirty="0" smtClean="0">
              <a:latin typeface="+mj-lt"/>
            </a:endParaRPr>
          </a:p>
        </p:txBody>
      </p:sp>
      <p:sp>
        <p:nvSpPr>
          <p:cNvPr id="8195" name="Rectangle 2"/>
          <p:cNvSpPr>
            <a:spLocks noGrp="1" noChangeArrowheads="1"/>
          </p:cNvSpPr>
          <p:nvPr>
            <p:ph type="title"/>
          </p:nvPr>
        </p:nvSpPr>
        <p:spPr/>
        <p:txBody>
          <a:bodyPr/>
          <a:lstStyle/>
          <a:p>
            <a:pPr eaLnBrk="1" hangingPunct="1">
              <a:defRPr/>
            </a:pPr>
            <a:r>
              <a:rPr lang="en-US" dirty="0" smtClean="0">
                <a:latin typeface="+mj-lt"/>
              </a:rPr>
              <a:t>Process Maps Views</a:t>
            </a:r>
          </a:p>
        </p:txBody>
      </p:sp>
      <p:sp>
        <p:nvSpPr>
          <p:cNvPr id="8194" name="Footer Placeholder 3"/>
          <p:cNvSpPr>
            <a:spLocks noGrp="1"/>
          </p:cNvSpPr>
          <p:nvPr>
            <p:ph type="ftr" sz="quarter" idx="10"/>
          </p:nvPr>
        </p:nvSpPr>
        <p:spPr>
          <a:xfrm>
            <a:off x="7857460" y="6602819"/>
            <a:ext cx="1286540" cy="255181"/>
          </a:xfrm>
          <a:noFill/>
        </p:spPr>
        <p:txBody>
          <a:bodyPr/>
          <a:lstStyle/>
          <a:p>
            <a:r>
              <a:rPr lang="en-US" dirty="0" smtClean="0">
                <a:cs typeface="Tahoma" pitchFamily="34" charset="0"/>
              </a:rPr>
              <a:t>ADM_PMAP_0</a:t>
            </a:r>
            <a:fld id="{070A3B2D-B92C-41B2-8951-9140B43DF25E}" type="slidenum">
              <a:rPr lang="en-US" smtClean="0"/>
              <a:pPr/>
              <a:t>6</a:t>
            </a:fld>
            <a:r>
              <a:rPr lang="en-US" dirty="0" smtClean="0"/>
              <a:t>0</a:t>
            </a:r>
          </a:p>
        </p:txBody>
      </p:sp>
      <p:pic>
        <p:nvPicPr>
          <p:cNvPr id="7" name="Picture 6" descr="pm_vertindview.png"/>
          <p:cNvPicPr>
            <a:picLocks noChangeAspect="1"/>
          </p:cNvPicPr>
          <p:nvPr/>
        </p:nvPicPr>
        <p:blipFill>
          <a:blip r:embed="rId3" cstate="print"/>
          <a:stretch>
            <a:fillRect/>
          </a:stretch>
        </p:blipFill>
        <p:spPr>
          <a:xfrm>
            <a:off x="4005888" y="819247"/>
            <a:ext cx="4065848" cy="1349796"/>
          </a:xfrm>
          <a:prstGeom prst="rect">
            <a:avLst/>
          </a:prstGeom>
        </p:spPr>
      </p:pic>
      <p:pic>
        <p:nvPicPr>
          <p:cNvPr id="8" name="Picture 7" descr="pm_spplychnview.png"/>
          <p:cNvPicPr>
            <a:picLocks noChangeAspect="1"/>
          </p:cNvPicPr>
          <p:nvPr/>
        </p:nvPicPr>
        <p:blipFill>
          <a:blip r:embed="rId4" cstate="print"/>
          <a:stretch>
            <a:fillRect/>
          </a:stretch>
        </p:blipFill>
        <p:spPr>
          <a:xfrm>
            <a:off x="4032325" y="2378486"/>
            <a:ext cx="4091051" cy="3894723"/>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pm_title.png"/>
          <p:cNvPicPr>
            <a:picLocks noChangeAspect="1"/>
          </p:cNvPicPr>
          <p:nvPr/>
        </p:nvPicPr>
        <p:blipFill>
          <a:blip r:embed="rId3" cstate="print"/>
          <a:stretch>
            <a:fillRect/>
          </a:stretch>
        </p:blipFill>
        <p:spPr>
          <a:xfrm>
            <a:off x="5098159" y="686528"/>
            <a:ext cx="3846270" cy="3800412"/>
          </a:xfrm>
          <a:prstGeom prst="rect">
            <a:avLst/>
          </a:prstGeom>
        </p:spPr>
      </p:pic>
      <p:sp>
        <p:nvSpPr>
          <p:cNvPr id="9220" name="Rectangle 3"/>
          <p:cNvSpPr>
            <a:spLocks noGrp="1" noChangeArrowheads="1"/>
          </p:cNvSpPr>
          <p:nvPr>
            <p:ph idx="1"/>
          </p:nvPr>
        </p:nvSpPr>
        <p:spPr/>
        <p:txBody>
          <a:bodyPr/>
          <a:lstStyle/>
          <a:p>
            <a:pPr eaLnBrk="1" hangingPunct="1">
              <a:defRPr/>
            </a:pPr>
            <a:r>
              <a:rPr lang="en-IE" dirty="0" smtClean="0">
                <a:latin typeface="+mj-lt"/>
              </a:rPr>
              <a:t>Each map has a title </a:t>
            </a:r>
          </a:p>
          <a:p>
            <a:pPr eaLnBrk="1" hangingPunct="1">
              <a:defRPr/>
            </a:pPr>
            <a:r>
              <a:rPr lang="en-IE" dirty="0" smtClean="0">
                <a:latin typeface="+mj-lt"/>
              </a:rPr>
              <a:t>Label keys {…} defined</a:t>
            </a:r>
            <a:br>
              <a:rPr lang="en-IE" dirty="0" smtClean="0">
                <a:latin typeface="+mj-lt"/>
              </a:rPr>
            </a:br>
            <a:r>
              <a:rPr lang="en-IE" dirty="0" smtClean="0">
                <a:latin typeface="+mj-lt"/>
              </a:rPr>
              <a:t>in Process Label Maintenance</a:t>
            </a:r>
          </a:p>
          <a:p>
            <a:pPr eaLnBrk="1" hangingPunct="1">
              <a:defRPr/>
            </a:pPr>
            <a:r>
              <a:rPr lang="en-IE" dirty="0" smtClean="0">
                <a:latin typeface="+mj-lt"/>
              </a:rPr>
              <a:t>Alternatively, enter text in</a:t>
            </a:r>
            <a:br>
              <a:rPr lang="en-IE" dirty="0" smtClean="0">
                <a:latin typeface="+mj-lt"/>
              </a:rPr>
            </a:br>
            <a:r>
              <a:rPr lang="en-IE" dirty="0" smtClean="0">
                <a:latin typeface="+mj-lt"/>
              </a:rPr>
              <a:t>Process Editor’s Title field</a:t>
            </a:r>
          </a:p>
          <a:p>
            <a:pPr eaLnBrk="1" hangingPunct="1">
              <a:defRPr/>
            </a:pPr>
            <a:r>
              <a:rPr lang="en-IE" dirty="0" smtClean="0">
                <a:latin typeface="+mj-lt"/>
              </a:rPr>
              <a:t>Best practice is to use label keys </a:t>
            </a:r>
          </a:p>
          <a:p>
            <a:pPr eaLnBrk="1" hangingPunct="1">
              <a:buNone/>
              <a:defRPr/>
            </a:pPr>
            <a:endParaRPr lang="en-IE" dirty="0" smtClean="0">
              <a:latin typeface="+mj-lt"/>
            </a:endParaRPr>
          </a:p>
          <a:p>
            <a:pPr eaLnBrk="1" hangingPunct="1">
              <a:defRPr/>
            </a:pPr>
            <a:endParaRPr lang="en-IE" dirty="0" smtClean="0">
              <a:latin typeface="+mj-lt"/>
            </a:endParaRPr>
          </a:p>
          <a:p>
            <a:pPr eaLnBrk="1" hangingPunct="1">
              <a:defRPr/>
            </a:pPr>
            <a:endParaRPr lang="en-IE" dirty="0" smtClean="0">
              <a:latin typeface="+mj-lt"/>
            </a:endParaRPr>
          </a:p>
          <a:p>
            <a:pPr eaLnBrk="1" hangingPunct="1">
              <a:defRPr/>
            </a:pPr>
            <a:endParaRPr lang="en-US" dirty="0" smtClean="0">
              <a:latin typeface="+mj-lt"/>
            </a:endParaRPr>
          </a:p>
          <a:p>
            <a:pPr eaLnBrk="1" hangingPunct="1">
              <a:buFont typeface="Webdings" pitchFamily="18" charset="2"/>
              <a:buNone/>
              <a:defRPr/>
            </a:pPr>
            <a:endParaRPr lang="en-US" dirty="0" smtClean="0">
              <a:latin typeface="+mj-lt"/>
            </a:endParaRPr>
          </a:p>
        </p:txBody>
      </p:sp>
      <p:sp>
        <p:nvSpPr>
          <p:cNvPr id="9219" name="Rectangle 2"/>
          <p:cNvSpPr>
            <a:spLocks noGrp="1" noChangeArrowheads="1"/>
          </p:cNvSpPr>
          <p:nvPr>
            <p:ph type="title"/>
          </p:nvPr>
        </p:nvSpPr>
        <p:spPr/>
        <p:txBody>
          <a:bodyPr/>
          <a:lstStyle/>
          <a:p>
            <a:pPr eaLnBrk="1" hangingPunct="1">
              <a:defRPr/>
            </a:pPr>
            <a:r>
              <a:rPr lang="en-US" dirty="0" smtClean="0">
                <a:latin typeface="+mj-lt"/>
              </a:rPr>
              <a:t>Naming Conventions</a:t>
            </a:r>
          </a:p>
        </p:txBody>
      </p:sp>
      <p:sp>
        <p:nvSpPr>
          <p:cNvPr id="9218" name="Footer Placeholder 3"/>
          <p:cNvSpPr>
            <a:spLocks noGrp="1"/>
          </p:cNvSpPr>
          <p:nvPr>
            <p:ph type="ftr" sz="quarter" idx="10"/>
          </p:nvPr>
        </p:nvSpPr>
        <p:spPr>
          <a:xfrm>
            <a:off x="7772400" y="6624084"/>
            <a:ext cx="1371600" cy="233916"/>
          </a:xfrm>
          <a:noFill/>
        </p:spPr>
        <p:txBody>
          <a:bodyPr/>
          <a:lstStyle/>
          <a:p>
            <a:r>
              <a:rPr lang="en-US" dirty="0" smtClean="0">
                <a:cs typeface="Tahoma" pitchFamily="34" charset="0"/>
              </a:rPr>
              <a:t>ADM_PMAP_0</a:t>
            </a:r>
            <a:fld id="{F14C2C4D-33B8-4A0B-875E-1E3647ABA02E}" type="slidenum">
              <a:rPr lang="en-US" smtClean="0"/>
              <a:pPr/>
              <a:t>7</a:t>
            </a:fld>
            <a:r>
              <a:rPr lang="en-US" dirty="0" smtClean="0"/>
              <a:t>0</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457200" y="891610"/>
            <a:ext cx="8229600" cy="2702195"/>
          </a:xfrm>
        </p:spPr>
        <p:txBody>
          <a:bodyPr>
            <a:normAutofit/>
          </a:bodyPr>
          <a:lstStyle/>
          <a:p>
            <a:r>
              <a:rPr lang="en-US" dirty="0" smtClean="0"/>
              <a:t>A code identifies the functional area to which the map belongs</a:t>
            </a:r>
          </a:p>
          <a:p>
            <a:r>
              <a:rPr lang="en-US" dirty="0" smtClean="0"/>
              <a:t>A number indicates the map’s place within the map hierarchy for that area</a:t>
            </a:r>
          </a:p>
          <a:p>
            <a:r>
              <a:rPr lang="en-US" dirty="0" smtClean="0"/>
              <a:t>Example</a:t>
            </a:r>
          </a:p>
          <a:p>
            <a:endParaRPr lang="en-US" dirty="0"/>
          </a:p>
        </p:txBody>
      </p:sp>
      <p:sp>
        <p:nvSpPr>
          <p:cNvPr id="6" name="Title 5"/>
          <p:cNvSpPr>
            <a:spLocks noGrp="1"/>
          </p:cNvSpPr>
          <p:nvPr>
            <p:ph type="title"/>
          </p:nvPr>
        </p:nvSpPr>
        <p:spPr/>
        <p:txBody>
          <a:bodyPr>
            <a:normAutofit/>
          </a:bodyPr>
          <a:lstStyle/>
          <a:p>
            <a:r>
              <a:rPr lang="en-US" dirty="0" smtClean="0"/>
              <a:t>Numbering Conventions</a:t>
            </a:r>
            <a:endParaRPr lang="en-US" dirty="0"/>
          </a:p>
        </p:txBody>
      </p:sp>
      <p:sp>
        <p:nvSpPr>
          <p:cNvPr id="10242" name="Footer Placeholder 1"/>
          <p:cNvSpPr>
            <a:spLocks noGrp="1"/>
          </p:cNvSpPr>
          <p:nvPr>
            <p:ph type="ftr" sz="quarter" idx="10"/>
          </p:nvPr>
        </p:nvSpPr>
        <p:spPr>
          <a:xfrm>
            <a:off x="7772400" y="6645348"/>
            <a:ext cx="1371600" cy="212651"/>
          </a:xfrm>
          <a:noFill/>
        </p:spPr>
        <p:txBody>
          <a:bodyPr/>
          <a:lstStyle/>
          <a:p>
            <a:r>
              <a:rPr lang="en-US" dirty="0" smtClean="0">
                <a:cs typeface="Tahoma" pitchFamily="34" charset="0"/>
              </a:rPr>
              <a:t>ADM_PMAP_0</a:t>
            </a:r>
            <a:fld id="{8D805547-6B45-4B3C-9EEA-9544DB7F1237}" type="slidenum">
              <a:rPr lang="en-US" smtClean="0"/>
              <a:pPr/>
              <a:t>8</a:t>
            </a:fld>
            <a:r>
              <a:rPr lang="en-US" dirty="0" smtClean="0"/>
              <a:t>0</a:t>
            </a:r>
          </a:p>
        </p:txBody>
      </p:sp>
      <p:pic>
        <p:nvPicPr>
          <p:cNvPr id="10245" name="Picture 6" descr="FileStandards"/>
          <p:cNvPicPr>
            <a:picLocks noChangeAspect="1" noChangeArrowheads="1"/>
          </p:cNvPicPr>
          <p:nvPr/>
        </p:nvPicPr>
        <p:blipFill>
          <a:blip r:embed="rId3" cstate="print"/>
          <a:srcRect l="6130" t="10073" r="10440" b="5561"/>
          <a:stretch>
            <a:fillRect/>
          </a:stretch>
        </p:blipFill>
        <p:spPr bwMode="auto">
          <a:xfrm>
            <a:off x="5119257" y="3242946"/>
            <a:ext cx="3924619" cy="2976879"/>
          </a:xfrm>
          <a:prstGeom prst="rect">
            <a:avLst/>
          </a:prstGeom>
          <a:noFill/>
          <a:ln w="9525">
            <a:noFill/>
            <a:miter lim="800000"/>
            <a:headEnd/>
            <a:tailEnd/>
          </a:ln>
        </p:spPr>
      </p:pic>
      <p:sp>
        <p:nvSpPr>
          <p:cNvPr id="8" name="TextBox 7"/>
          <p:cNvSpPr txBox="1"/>
          <p:nvPr/>
        </p:nvSpPr>
        <p:spPr>
          <a:xfrm>
            <a:off x="190500" y="3552367"/>
            <a:ext cx="5410200" cy="2092881"/>
          </a:xfrm>
          <a:prstGeom prst="rect">
            <a:avLst/>
          </a:prstGeom>
          <a:noFill/>
        </p:spPr>
        <p:txBody>
          <a:bodyPr wrap="square" rtlCol="0">
            <a:spAutoFit/>
          </a:bodyPr>
          <a:lstStyle/>
          <a:p>
            <a:pPr marL="342900" lvl="1" indent="-228600" algn="l">
              <a:buFont typeface="Arial" pitchFamily="34" charset="0"/>
              <a:buChar char="•"/>
              <a:tabLst>
                <a:tab pos="342900" algn="l"/>
              </a:tabLst>
            </a:pPr>
            <a:r>
              <a:rPr lang="en-US" sz="1600" dirty="0" smtClean="0">
                <a:solidFill>
                  <a:schemeClr val="tx1">
                    <a:lumMod val="75000"/>
                    <a:lumOff val="25000"/>
                  </a:schemeClr>
                </a:solidFill>
              </a:rPr>
              <a:t>The first map in the Automotive area is named Auto_1</a:t>
            </a:r>
          </a:p>
          <a:p>
            <a:pPr marL="342900" lvl="1" indent="-228600" algn="l">
              <a:buFont typeface="Arial" pitchFamily="34" charset="0"/>
              <a:buChar char="•"/>
              <a:tabLst>
                <a:tab pos="342900" algn="l"/>
              </a:tabLst>
            </a:pPr>
            <a:r>
              <a:rPr lang="en-US" sz="1600" dirty="0" smtClean="0">
                <a:solidFill>
                  <a:schemeClr val="tx1">
                    <a:lumMod val="75000"/>
                    <a:lumOff val="25000"/>
                  </a:schemeClr>
                </a:solidFill>
              </a:rPr>
              <a:t>Auto_1 opens four submaps named Auto_1_1, Auto_1_2, Auto_1_3, and Auto_1_4</a:t>
            </a:r>
          </a:p>
          <a:p>
            <a:pPr marL="342900" lvl="1" indent="-228600" algn="l">
              <a:buFont typeface="Arial" pitchFamily="34" charset="0"/>
              <a:buChar char="•"/>
              <a:tabLst>
                <a:tab pos="342900" algn="l"/>
              </a:tabLst>
            </a:pPr>
            <a:r>
              <a:rPr lang="en-US" sz="1600" dirty="0" smtClean="0">
                <a:solidFill>
                  <a:schemeClr val="tx1">
                    <a:lumMod val="75000"/>
                    <a:lumOff val="25000"/>
                  </a:schemeClr>
                </a:solidFill>
              </a:rPr>
              <a:t>Two maps open from Auto_1_2 named Auto_1_2_1 and Auto_1_2_2 </a:t>
            </a:r>
          </a:p>
          <a:p>
            <a:pPr marL="342900" lvl="1" indent="-228600" algn="l">
              <a:buFont typeface="Arial" pitchFamily="34" charset="0"/>
              <a:buChar char="•"/>
              <a:tabLst>
                <a:tab pos="342900" algn="l"/>
              </a:tabLst>
            </a:pPr>
            <a:r>
              <a:rPr lang="en-US" sz="1600" dirty="0" smtClean="0">
                <a:solidFill>
                  <a:schemeClr val="tx1">
                    <a:lumMod val="75000"/>
                    <a:lumOff val="25000"/>
                  </a:schemeClr>
                </a:solidFill>
              </a:rPr>
              <a:t>One map opens from Auto_1_2_1 named Auto_1_2_1_1</a:t>
            </a:r>
          </a:p>
          <a:p>
            <a:pPr algn="l"/>
            <a:endParaRPr lang="en-US" sz="1800" dirty="0">
              <a:solidFill>
                <a:schemeClr val="tx1">
                  <a:lumMod val="75000"/>
                  <a:lumOff val="25000"/>
                </a:schemeClr>
              </a:solidFill>
            </a:endParaRP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pm_titles.png"/>
          <p:cNvPicPr>
            <a:picLocks noChangeAspect="1"/>
          </p:cNvPicPr>
          <p:nvPr/>
        </p:nvPicPr>
        <p:blipFill>
          <a:blip r:embed="rId3" cstate="print"/>
          <a:stretch>
            <a:fillRect/>
          </a:stretch>
        </p:blipFill>
        <p:spPr>
          <a:xfrm>
            <a:off x="4964184" y="1966173"/>
            <a:ext cx="4009696" cy="3112219"/>
          </a:xfrm>
          <a:prstGeom prst="rect">
            <a:avLst/>
          </a:prstGeom>
        </p:spPr>
      </p:pic>
      <p:sp>
        <p:nvSpPr>
          <p:cNvPr id="8" name="Content Placeholder 7"/>
          <p:cNvSpPr>
            <a:spLocks noGrp="1"/>
          </p:cNvSpPr>
          <p:nvPr>
            <p:ph idx="1"/>
          </p:nvPr>
        </p:nvSpPr>
        <p:spPr/>
        <p:txBody>
          <a:bodyPr/>
          <a:lstStyle/>
          <a:p>
            <a:r>
              <a:rPr lang="en-US" dirty="0" smtClean="0"/>
              <a:t>Level 1: </a:t>
            </a:r>
            <a:br>
              <a:rPr lang="en-US" dirty="0" smtClean="0"/>
            </a:br>
            <a:r>
              <a:rPr lang="en-US" dirty="0" smtClean="0"/>
              <a:t>High-level vertical map</a:t>
            </a:r>
            <a:br>
              <a:rPr lang="en-US" dirty="0" smtClean="0"/>
            </a:br>
            <a:r>
              <a:rPr lang="en-US" dirty="0" smtClean="0"/>
              <a:t>for that area; </a:t>
            </a:r>
            <a:br>
              <a:rPr lang="en-US" dirty="0" smtClean="0"/>
            </a:br>
            <a:r>
              <a:rPr lang="en-US" dirty="0" smtClean="0"/>
              <a:t>title in black text</a:t>
            </a:r>
            <a:br>
              <a:rPr lang="en-US" dirty="0" smtClean="0"/>
            </a:br>
            <a:r>
              <a:rPr lang="en-US" dirty="0" smtClean="0"/>
              <a:t>above the map</a:t>
            </a:r>
          </a:p>
          <a:p>
            <a:r>
              <a:rPr lang="en-US" dirty="0" smtClean="0"/>
              <a:t>Level 2: </a:t>
            </a:r>
            <a:br>
              <a:rPr lang="en-US" dirty="0" smtClean="0"/>
            </a:br>
            <a:r>
              <a:rPr lang="en-US" dirty="0" smtClean="0"/>
              <a:t>Subsequent vertical map, </a:t>
            </a:r>
            <a:br>
              <a:rPr lang="en-US" dirty="0" smtClean="0"/>
            </a:br>
            <a:r>
              <a:rPr lang="en-US" dirty="0" smtClean="0"/>
              <a:t>or a detailed process flow</a:t>
            </a:r>
          </a:p>
          <a:p>
            <a:endParaRPr lang="en-US" dirty="0"/>
          </a:p>
        </p:txBody>
      </p:sp>
      <p:sp>
        <p:nvSpPr>
          <p:cNvPr id="7" name="Title 6"/>
          <p:cNvSpPr>
            <a:spLocks noGrp="1"/>
          </p:cNvSpPr>
          <p:nvPr>
            <p:ph type="title"/>
          </p:nvPr>
        </p:nvSpPr>
        <p:spPr/>
        <p:txBody>
          <a:bodyPr>
            <a:normAutofit/>
          </a:bodyPr>
          <a:lstStyle/>
          <a:p>
            <a:r>
              <a:rPr lang="en-US" dirty="0" smtClean="0"/>
              <a:t>Map Titles</a:t>
            </a:r>
            <a:endParaRPr lang="en-US" dirty="0"/>
          </a:p>
        </p:txBody>
      </p:sp>
      <p:sp>
        <p:nvSpPr>
          <p:cNvPr id="11266" name="Footer Placeholder 1"/>
          <p:cNvSpPr>
            <a:spLocks noGrp="1"/>
          </p:cNvSpPr>
          <p:nvPr>
            <p:ph type="ftr" sz="quarter" idx="10"/>
          </p:nvPr>
        </p:nvSpPr>
        <p:spPr>
          <a:xfrm>
            <a:off x="7719237" y="6549656"/>
            <a:ext cx="1424763" cy="308344"/>
          </a:xfrm>
          <a:noFill/>
        </p:spPr>
        <p:txBody>
          <a:bodyPr/>
          <a:lstStyle/>
          <a:p>
            <a:r>
              <a:rPr lang="en-US" dirty="0" smtClean="0">
                <a:cs typeface="Tahoma" pitchFamily="34" charset="0"/>
              </a:rPr>
              <a:t>ADM_PMAP_0</a:t>
            </a:r>
            <a:fld id="{0394B9DB-5A4D-44BF-A17B-1F092528CE0F}" type="slidenum">
              <a:rPr lang="en-US" smtClean="0"/>
              <a:pPr/>
              <a:t>9</a:t>
            </a:fld>
            <a:r>
              <a:rPr lang="en-US" dirty="0" smtClean="0"/>
              <a:t>0</a:t>
            </a: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2_EX06PP_template">
  <a:themeElements>
    <a:clrScheme name="2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2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2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15739</TotalTime>
  <Words>1578</Words>
  <Application>Microsoft Office PowerPoint</Application>
  <PresentationFormat>On-screen Show (4:3)</PresentationFormat>
  <Paragraphs>319</Paragraphs>
  <Slides>32</Slides>
  <Notes>29</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32</vt:i4>
      </vt:variant>
    </vt:vector>
  </HeadingPairs>
  <TitlesOfParts>
    <vt:vector size="40" baseType="lpstr">
      <vt:lpstr>Arial</vt:lpstr>
      <vt:lpstr>Century Gothic</vt:lpstr>
      <vt:lpstr>Tahoma</vt:lpstr>
      <vt:lpstr>Lucida Grande</vt:lpstr>
      <vt:lpstr>Webdings</vt:lpstr>
      <vt:lpstr>Times New Roman</vt:lpstr>
      <vt:lpstr>2_EX06PP_template</vt:lpstr>
      <vt:lpstr>QAD 2010 Template</vt:lpstr>
      <vt:lpstr>Process Maps</vt:lpstr>
      <vt:lpstr> Objectives</vt:lpstr>
      <vt:lpstr>Benefits</vt:lpstr>
      <vt:lpstr>Training Flow</vt:lpstr>
      <vt:lpstr>Process Maps</vt:lpstr>
      <vt:lpstr>Process Maps Views</vt:lpstr>
      <vt:lpstr>Naming Conventions</vt:lpstr>
      <vt:lpstr>Numbering Conventions</vt:lpstr>
      <vt:lpstr>Map Titles</vt:lpstr>
      <vt:lpstr>Breadcrumbs</vt:lpstr>
      <vt:lpstr>Nodes</vt:lpstr>
      <vt:lpstr>Nodes</vt:lpstr>
      <vt:lpstr>Viewing Process Maps</vt:lpstr>
      <vt:lpstr>Viewing Process Maps</vt:lpstr>
      <vt:lpstr>Creating a Process Map</vt:lpstr>
      <vt:lpstr>Editing Style Properties</vt:lpstr>
      <vt:lpstr>Process Maps Variables</vt:lpstr>
      <vt:lpstr>Connector Properties</vt:lpstr>
      <vt:lpstr>Node Properties</vt:lpstr>
      <vt:lpstr>Node Properties</vt:lpstr>
      <vt:lpstr>Node Properties</vt:lpstr>
      <vt:lpstr>Process Administration</vt:lpstr>
      <vt:lpstr>Context Parameters</vt:lpstr>
      <vt:lpstr>Context Parameters</vt:lpstr>
      <vt:lpstr>Context Parameters</vt:lpstr>
      <vt:lpstr>Context Parameters</vt:lpstr>
      <vt:lpstr>Context Parameters</vt:lpstr>
      <vt:lpstr>Process Properties</vt:lpstr>
      <vt:lpstr>Language Support</vt:lpstr>
      <vt:lpstr>Process Label Maintenance</vt:lpstr>
      <vt:lpstr>Managing Process Maps</vt:lpstr>
      <vt:lpstr>Exercise</vt:lpstr>
    </vt:vector>
  </TitlesOfParts>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Financials Troubleshooting</dc:title>
  <dc:creator>Dara Monahan</dc:creator>
  <cp:lastModifiedBy>Helen Ernst</cp:lastModifiedBy>
  <cp:revision>533</cp:revision>
  <cp:lastPrinted>1999-10-04T21:04:47Z</cp:lastPrinted>
  <dcterms:created xsi:type="dcterms:W3CDTF">1998-02-18T21:36:34Z</dcterms:created>
  <dcterms:modified xsi:type="dcterms:W3CDTF">2012-08-28T01:50:19Z</dcterms:modified>
</cp:coreProperties>
</file>