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55" r:id="rId1"/>
    <p:sldMasterId id="2147483691" r:id="rId2"/>
  </p:sldMasterIdLst>
  <p:notesMasterIdLst>
    <p:notesMasterId r:id="rId29"/>
  </p:notesMasterIdLst>
  <p:sldIdLst>
    <p:sldId id="452" r:id="rId3"/>
    <p:sldId id="442" r:id="rId4"/>
    <p:sldId id="443" r:id="rId5"/>
    <p:sldId id="444" r:id="rId6"/>
    <p:sldId id="438" r:id="rId7"/>
    <p:sldId id="364" r:id="rId8"/>
    <p:sldId id="432" r:id="rId9"/>
    <p:sldId id="433" r:id="rId10"/>
    <p:sldId id="434" r:id="rId11"/>
    <p:sldId id="445" r:id="rId12"/>
    <p:sldId id="435" r:id="rId13"/>
    <p:sldId id="446" r:id="rId14"/>
    <p:sldId id="436" r:id="rId15"/>
    <p:sldId id="440" r:id="rId16"/>
    <p:sldId id="365" r:id="rId17"/>
    <p:sldId id="366" r:id="rId18"/>
    <p:sldId id="367" r:id="rId19"/>
    <p:sldId id="371" r:id="rId20"/>
    <p:sldId id="437" r:id="rId21"/>
    <p:sldId id="450" r:id="rId22"/>
    <p:sldId id="439" r:id="rId23"/>
    <p:sldId id="447" r:id="rId24"/>
    <p:sldId id="448" r:id="rId25"/>
    <p:sldId id="449" r:id="rId26"/>
    <p:sldId id="372" r:id="rId27"/>
    <p:sldId id="451" r:id="rId28"/>
  </p:sldIdLst>
  <p:sldSz cx="9144000" cy="6858000" type="screen4x3"/>
  <p:notesSz cx="6858000" cy="9144000"/>
  <p:embeddedFontLst>
    <p:embeddedFont>
      <p:font typeface="Century Gothic" pitchFamily="34" charset="0"/>
      <p:regular r:id="rId30"/>
      <p:bold r:id="rId31"/>
      <p:italic r:id="rId32"/>
      <p:boldItalic r:id="rId33"/>
    </p:embeddedFont>
    <p:embeddedFont>
      <p:font typeface="Tahoma" pitchFamily="34" charset="0"/>
      <p:regular r:id="rId34"/>
      <p:bold r:id="rId35"/>
    </p:embeddedFont>
    <p:embeddedFont>
      <p:font typeface="Webdings" pitchFamily="18" charset="2"/>
      <p:regular r:id="rId36"/>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83"/>
    <a:srgbClr val="FFEDC9"/>
    <a:srgbClr val="DDDDDD"/>
    <a:srgbClr val="EAEAEA"/>
    <a:srgbClr val="E9EFF7"/>
    <a:srgbClr val="C0BEC2"/>
    <a:srgbClr val="EDCFCF"/>
    <a:srgbClr val="CBDDD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45" autoAdjust="0"/>
    <p:restoredTop sz="91274" autoAdjust="0"/>
  </p:normalViewPr>
  <p:slideViewPr>
    <p:cSldViewPr snapToGrid="0">
      <p:cViewPr>
        <p:scale>
          <a:sx n="84" d="100"/>
          <a:sy n="84" d="100"/>
        </p:scale>
        <p:origin x="-72" y="126"/>
      </p:cViewPr>
      <p:guideLst>
        <p:guide orient="horz" pos="2918"/>
        <p:guide orient="horz" pos="332"/>
        <p:guide orient="horz" pos="330"/>
        <p:guide orient="horz" pos="3848"/>
        <p:guide pos="2855"/>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p:cViewPr>
        <p:scale>
          <a:sx n="100" d="100"/>
          <a:sy n="100" d="100"/>
        </p:scale>
        <p:origin x="-1644" y="-72"/>
      </p:cViewPr>
      <p:guideLst>
        <p:guide orient="horz" pos="2880"/>
        <p:guide pos="2157"/>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5.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7.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35"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Arial" charset="0"/>
              </a:defRPr>
            </a:lvl1pPr>
          </a:lstStyle>
          <a:p>
            <a:pPr>
              <a:defRPr/>
            </a:pPr>
            <a:endParaRPr lang="en-US" dirty="0"/>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Arial" charset="0"/>
              </a:defRPr>
            </a:lvl1pPr>
          </a:lstStyle>
          <a:p>
            <a:pPr>
              <a:defRPr/>
            </a:pPr>
            <a:endParaRPr lang="en-US" dirty="0"/>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Arial" charset="0"/>
              </a:defRPr>
            </a:lvl1pPr>
          </a:lstStyle>
          <a:p>
            <a:pPr>
              <a:defRPr/>
            </a:pPr>
            <a:endParaRPr lang="en-US" dirty="0"/>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Arial" charset="0"/>
              </a:defRPr>
            </a:lvl1pPr>
          </a:lstStyle>
          <a:p>
            <a:pPr>
              <a:defRPr/>
            </a:pPr>
            <a:fld id="{31B73048-D0A9-4F03-AEA1-DC1E1C723CDB}"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D06A47E1-369F-4BBB-96E2-F91BE343CDF3}" type="slidenum">
              <a:rPr lang="en-US" smtClean="0"/>
              <a:pPr/>
              <a:t>4</a:t>
            </a:fld>
            <a:endParaRPr lang="en-US" dirty="0" smtClean="0"/>
          </a:p>
        </p:txBody>
      </p:sp>
      <p:sp>
        <p:nvSpPr>
          <p:cNvPr id="23555" name="Rectangle 2"/>
          <p:cNvSpPr>
            <a:spLocks noGrp="1" noRot="1" noChangeAspect="1" noChangeArrowheads="1" noTextEdit="1"/>
          </p:cNvSpPr>
          <p:nvPr>
            <p:ph type="sldImg"/>
          </p:nvPr>
        </p:nvSpPr>
        <p:spPr>
          <a:xfrm>
            <a:off x="1144588" y="685800"/>
            <a:ext cx="4572000" cy="3429000"/>
          </a:xfrm>
          <a:ln/>
        </p:spPr>
      </p:sp>
      <p:sp>
        <p:nvSpPr>
          <p:cNvPr id="2355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35BBD0D5-92CE-46F7-9E6B-5EAA6F4AE442}" type="slidenum">
              <a:rPr lang="en-US" smtClean="0"/>
              <a:pPr/>
              <a:t>15</a:t>
            </a:fld>
            <a:endParaRPr lang="en-US" dirty="0"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r>
              <a:rPr lang="en-IE" dirty="0" smtClean="0"/>
              <a:t>Explain each in turn</a:t>
            </a: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D234CD37-0E59-4430-9060-9BABFB36955F}" type="slidenum">
              <a:rPr lang="en-US" smtClean="0"/>
              <a:pPr/>
              <a:t>16</a:t>
            </a:fld>
            <a:endParaRPr lang="en-US" dirty="0"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r>
              <a:rPr lang="en-IE" dirty="0" smtClean="0"/>
              <a:t>Field types and how to add them</a:t>
            </a: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4DD58D79-A545-4390-ACF2-D33CBD783DA5}" type="slidenum">
              <a:rPr lang="en-US" smtClean="0"/>
              <a:pPr/>
              <a:t>17</a:t>
            </a:fld>
            <a:endParaRPr lang="en-US" dirty="0"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E394367F-2EC6-4975-96AB-2BD4DEC7CE36}" type="slidenum">
              <a:rPr lang="en-US" smtClean="0"/>
              <a:pPr/>
              <a:t>18</a:t>
            </a:fld>
            <a:endParaRPr lang="en-US" dirty="0"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r>
              <a:rPr lang="en-IE" b="1" dirty="0" smtClean="0"/>
              <a:t>Drill/down maintenance</a:t>
            </a:r>
            <a:endParaRPr lang="en-US" b="1"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DFD527DC-6621-4CCC-AE65-7057338A40FD}" type="slidenum">
              <a:rPr lang="en-US" smtClean="0"/>
              <a:pPr/>
              <a:t>19</a:t>
            </a:fld>
            <a:endParaRPr lang="en-US" dirty="0"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05A54D79-E300-411A-A7C3-FAE28159DD02}" type="slidenum">
              <a:rPr lang="en-US" smtClean="0"/>
              <a:pPr/>
              <a:t>21</a:t>
            </a:fld>
            <a:endParaRPr lang="en-US" dirty="0"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r>
              <a:rPr lang="en-IE" dirty="0" smtClean="0"/>
              <a:t>Frames notes</a:t>
            </a:r>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84800D10-C9CC-40ED-89D7-3215E8E77B9A}" type="slidenum">
              <a:rPr lang="en-US" smtClean="0"/>
              <a:pPr/>
              <a:t>25</a:t>
            </a:fld>
            <a:endParaRPr lang="en-US" dirty="0"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A7FF1527-1F4A-4864-8F3F-51B2107E37F5}" type="slidenum">
              <a:rPr lang="en-US" smtClean="0"/>
              <a:pPr/>
              <a:t>5</a:t>
            </a:fld>
            <a:endParaRPr lang="en-US" dirty="0"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r>
              <a:rPr lang="en-US" b="1" dirty="0" smtClean="0"/>
              <a:t>Overview material</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24E23D17-FE1A-4CD7-AA0B-7E248E26C874}" type="slidenum">
              <a:rPr lang="en-US" smtClean="0"/>
              <a:pPr/>
              <a:t>6</a:t>
            </a:fld>
            <a:endParaRPr lang="en-US" dirty="0" smtClean="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r>
              <a:rPr lang="en-IE" dirty="0" smtClean="0"/>
              <a:t>scenarios</a:t>
            </a: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A4224F77-2221-420D-96BE-B4FB4FAD0050}" type="slidenum">
              <a:rPr lang="en-US" smtClean="0"/>
              <a:pPr/>
              <a:t>7</a:t>
            </a:fld>
            <a:endParaRPr lang="en-US" dirty="0" smtClean="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r>
              <a:rPr lang="en-IE" dirty="0" smtClean="0"/>
              <a:t>Setting up user groups</a:t>
            </a:r>
          </a:p>
          <a:p>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A4030881-AAC5-4C3C-92FA-DF00B154D653}" type="slidenum">
              <a:rPr lang="en-US" smtClean="0"/>
              <a:pPr/>
              <a:t>8</a:t>
            </a:fld>
            <a:endParaRPr lang="en-US" dirty="0"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r>
              <a:rPr lang="en-IE" dirty="0" smtClean="0"/>
              <a:t>Conflict tool</a:t>
            </a:r>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72C6CDAF-CAF3-47E1-9862-23943ED417F9}" type="slidenum">
              <a:rPr lang="en-US" smtClean="0"/>
              <a:pPr/>
              <a:t>9</a:t>
            </a:fld>
            <a:endParaRPr lang="en-US" dirty="0"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r>
              <a:rPr lang="en-IE" dirty="0" smtClean="0"/>
              <a:t>Notes on setup</a:t>
            </a: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627205D-86D3-44AC-BFE2-E771522FBA2A}" type="slidenum">
              <a:rPr lang="en-US" smtClean="0"/>
              <a:pPr/>
              <a:t>11</a:t>
            </a:fld>
            <a:endParaRPr lang="en-US" dirty="0"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r>
              <a:rPr lang="en-IE" dirty="0" smtClean="0"/>
              <a:t>Note that roles are called groups in EE.  </a:t>
            </a: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4459F4B9-F385-40B1-BCDA-076D072079E0}" type="slidenum">
              <a:rPr lang="en-US" smtClean="0"/>
              <a:pPr/>
              <a:t>13</a:t>
            </a:fld>
            <a:endParaRPr lang="en-US" dirty="0"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r>
              <a:rPr lang="en-IE" dirty="0" smtClean="0"/>
              <a:t>p218</a:t>
            </a: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B84BECFB-80E3-44A5-8681-44C51ABB9BD0}" type="slidenum">
              <a:rPr lang="en-US" smtClean="0"/>
              <a:pPr/>
              <a:t>14</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r>
              <a:rPr lang="en-IE" dirty="0" smtClean="0"/>
              <a:t>P218</a:t>
            </a:r>
          </a:p>
          <a:p>
            <a:r>
              <a:rPr lang="en-US" dirty="0" smtClean="0"/>
              <a:t>When you create your own field and frame, you add the field to the schema, and as the program is used, users add values to it. When you delete, you delete the field and all its stored values from the database. Use the Disable or remove options to remove a field from the screen without deleting it from the database.</a:t>
            </a:r>
          </a:p>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56216F78-0887-49DC-92BE-40BFFADE4285}"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558CBE25-4EB8-49B7-A721-E4D6AB2BBF3B}"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9B7B4587-3A9F-438E-BB93-B9116ACE018D}" type="slidenum">
              <a:rPr lang="en-US" smtClean="0"/>
              <a:pPr>
                <a:defRPr/>
              </a:pPr>
              <a:t>‹#›</a:t>
            </a:fld>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0500D3F8-EA89-451D-9FE5-A4B5BF4B68FF}" type="slidenum">
              <a:rPr lang="en-US" smtClean="0"/>
              <a:pPr>
                <a:defRPr/>
              </a:pPr>
              <a:t>‹#›</a:t>
            </a:fld>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9DB8EA87-E17D-4334-9FF7-94D6537E4F50}" type="slidenum">
              <a:rPr lang="en-US" smtClean="0"/>
              <a:pPr>
                <a:defRPr/>
              </a:pPr>
              <a:t>‹#›</a:t>
            </a:fld>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08DAD819-76D4-483F-8188-9FCF4E3B89A5}" type="slidenum">
              <a:rPr lang="en-US" smtClean="0"/>
              <a:pPr>
                <a:defRPr/>
              </a:pPr>
              <a:t>‹#›</a:t>
            </a:fld>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BB955506-F369-4DC3-A10A-1E572A36D82B}" type="slidenum">
              <a:rPr lang="en-US" smtClean="0"/>
              <a:pPr>
                <a:defRPr/>
              </a:pPr>
              <a:t>‹#›</a:t>
            </a:fld>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fld id="{A9780296-D92E-475E-8019-5F9CDE28BC7E}" type="slidenum">
              <a:rPr lang="en-US" smtClean="0"/>
              <a:pPr>
                <a:defRPr/>
              </a:pPr>
              <a:t>‹#›</a:t>
            </a:fld>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9B7B4587-3A9F-438E-BB93-B9116ACE018D}"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fld id="{06183DA4-33E8-4AD3-8BE7-F1C84B124AA8}"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0500D3F8-EA89-451D-9FE5-A4B5BF4B68FF}"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6"/>
          <p:cNvSpPr>
            <a:spLocks noGrp="1" noChangeArrowheads="1"/>
          </p:cNvSpPr>
          <p:nvPr>
            <p:ph type="ftr" sz="quarter" idx="10"/>
          </p:nvPr>
        </p:nvSpPr>
        <p:spPr>
          <a:ln/>
        </p:spPr>
        <p:txBody>
          <a:bodyPr/>
          <a:lstStyle>
            <a:lvl1pPr>
              <a:defRPr/>
            </a:lvl1pPr>
          </a:lstStyle>
          <a:p>
            <a:pPr>
              <a:defRPr/>
            </a:pPr>
            <a:fld id="{9DB8EA87-E17D-4334-9FF7-94D6537E4F50}"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6"/>
          <p:cNvSpPr>
            <a:spLocks noGrp="1" noChangeArrowheads="1"/>
          </p:cNvSpPr>
          <p:nvPr>
            <p:ph type="ftr" sz="quarter" idx="10"/>
          </p:nvPr>
        </p:nvSpPr>
        <p:spPr>
          <a:ln/>
        </p:spPr>
        <p:txBody>
          <a:bodyPr/>
          <a:lstStyle>
            <a:lvl1pPr>
              <a:defRPr/>
            </a:lvl1pPr>
          </a:lstStyle>
          <a:p>
            <a:pPr>
              <a:defRPr/>
            </a:pPr>
            <a:fld id="{08DAD819-76D4-483F-8188-9FCF4E3B89A5}"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fld id="{BB955506-F369-4DC3-A10A-1E572A36D82B}"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749C54E0-B8E0-45A3-B99B-1EF3E2427952}"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CE6946CC-D0F0-435D-9F8C-D083E2B8C7B9}"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5108"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dirty="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75110" name="Rectangle 6"/>
          <p:cNvSpPr>
            <a:spLocks noGrp="1" noChangeArrowheads="1"/>
          </p:cNvSpPr>
          <p:nvPr>
            <p:ph type="ftr" sz="quarter" idx="3"/>
          </p:nvPr>
        </p:nvSpPr>
        <p:spPr bwMode="auto">
          <a:xfrm>
            <a:off x="6811963" y="6562725"/>
            <a:ext cx="2255837"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a:latin typeface="Arial" charset="0"/>
              </a:defRPr>
            </a:lvl1pPr>
          </a:lstStyle>
          <a:p>
            <a:pPr>
              <a:defRPr/>
            </a:pPr>
            <a:fld id="{A9780296-D92E-475E-8019-5F9CDE28BC7E}"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90"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fld id="{A9780296-D92E-475E-8019-5F9CDE28BC7E}" type="slidenum">
              <a:rPr lang="en-US" smtClean="0"/>
              <a:pPr>
                <a:defRPr/>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title"/>
          </p:nvPr>
        </p:nvSpPr>
        <p:spPr/>
        <p:txBody>
          <a:bodyPr/>
          <a:lstStyle/>
          <a:p>
            <a:pPr eaLnBrk="1" hangingPunct="1"/>
            <a:r>
              <a:rPr lang="en-US" dirty="0" smtClean="0"/>
              <a:t>Configurable Screens</a:t>
            </a:r>
            <a:endParaRPr lang="en-US" dirty="0" smtClean="0"/>
          </a:p>
        </p:txBody>
      </p:sp>
      <p:sp>
        <p:nvSpPr>
          <p:cNvPr id="4099" name="Rectangle 4"/>
          <p:cNvSpPr>
            <a:spLocks noGrp="1" noChangeArrowheads="1"/>
          </p:cNvSpPr>
          <p:nvPr>
            <p:ph type="body" sz="quarter" idx="10"/>
          </p:nvPr>
        </p:nvSpPr>
        <p:spPr/>
        <p:txBody>
          <a:bodyPr/>
          <a:lstStyle/>
          <a:p>
            <a:pPr eaLnBrk="1" hangingPunct="1"/>
            <a:r>
              <a:rPr lang="en-US" sz="2800" dirty="0" smtClean="0"/>
              <a:t>QAD Enterprise Edition and Standard Edition</a:t>
            </a:r>
            <a:endParaRPr lang="en-US" sz="2800" dirty="0" smtClean="0"/>
          </a:p>
        </p:txBody>
      </p:sp>
      <p:sp>
        <p:nvSpPr>
          <p:cNvPr id="4" name="Text Placeholder 3"/>
          <p:cNvSpPr>
            <a:spLocks noGrp="1"/>
          </p:cNvSpPr>
          <p:nvPr>
            <p:ph type="body" sz="quarter" idx="11"/>
          </p:nvPr>
        </p:nvSpPr>
        <p:spPr/>
        <p:txBody>
          <a:bodyPr/>
          <a:lstStyle/>
          <a:p>
            <a:r>
              <a:rPr lang="en-US" dirty="0" smtClean="0"/>
              <a:t>Training </a:t>
            </a:r>
            <a:r>
              <a:rPr lang="en-US" dirty="0" smtClean="0"/>
              <a:t>Guide: QAD .NET UI Administration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In User Option Telnet Maintenance, verify Program Execution is enabled for your user</a:t>
            </a:r>
          </a:p>
          <a:p>
            <a:endParaRPr lang="en-US" dirty="0"/>
          </a:p>
        </p:txBody>
      </p:sp>
      <p:sp>
        <p:nvSpPr>
          <p:cNvPr id="3" name="Title 2"/>
          <p:cNvSpPr>
            <a:spLocks noGrp="1"/>
          </p:cNvSpPr>
          <p:nvPr>
            <p:ph type="title"/>
          </p:nvPr>
        </p:nvSpPr>
        <p:spPr/>
        <p:txBody>
          <a:bodyPr/>
          <a:lstStyle/>
          <a:p>
            <a:r>
              <a:rPr lang="en-US" dirty="0" smtClean="0"/>
              <a:t>Configurable Screens Setup</a:t>
            </a:r>
            <a:endParaRPr lang="en-US" dirty="0"/>
          </a:p>
        </p:txBody>
      </p:sp>
      <p:sp>
        <p:nvSpPr>
          <p:cNvPr id="4" name="Footer Placeholder 3"/>
          <p:cNvSpPr>
            <a:spLocks noGrp="1"/>
          </p:cNvSpPr>
          <p:nvPr>
            <p:ph type="ftr" sz="quarter" idx="10"/>
          </p:nvPr>
        </p:nvSpPr>
        <p:spPr>
          <a:xfrm>
            <a:off x="7913511" y="6671732"/>
            <a:ext cx="1230489" cy="186267"/>
          </a:xfrm>
        </p:spPr>
        <p:txBody>
          <a:bodyPr/>
          <a:lstStyle/>
          <a:p>
            <a:pPr>
              <a:defRPr/>
            </a:pPr>
            <a:r>
              <a:rPr lang="en-US" dirty="0" smtClean="0"/>
              <a:t>ADM_CONF_100</a:t>
            </a:r>
            <a:endParaRPr lang="en-US" dirty="0"/>
          </a:p>
        </p:txBody>
      </p:sp>
      <p:pic>
        <p:nvPicPr>
          <p:cNvPr id="5" name="Picture 4"/>
          <p:cNvPicPr>
            <a:picLocks noChangeAspect="1" noChangeArrowheads="1"/>
          </p:cNvPicPr>
          <p:nvPr/>
        </p:nvPicPr>
        <p:blipFill>
          <a:blip r:embed="rId2" cstate="print"/>
          <a:srcRect/>
          <a:stretch>
            <a:fillRect/>
          </a:stretch>
        </p:blipFill>
        <p:spPr bwMode="auto">
          <a:xfrm>
            <a:off x="1602669" y="1967266"/>
            <a:ext cx="6026150" cy="4303712"/>
          </a:xfrm>
          <a:prstGeom prst="rect">
            <a:avLst/>
          </a:prstGeom>
          <a:noFill/>
          <a:ln w="9525" algn="ctr">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eaLnBrk="1" hangingPunct="1"/>
            <a:r>
              <a:rPr lang="en-IE" dirty="0" smtClean="0"/>
              <a:t>Select the program to configure</a:t>
            </a:r>
          </a:p>
          <a:p>
            <a:pPr eaLnBrk="1" hangingPunct="1"/>
            <a:r>
              <a:rPr lang="en-IE" dirty="0" smtClean="0"/>
              <a:t>Right-click to select Design</a:t>
            </a:r>
          </a:p>
          <a:p>
            <a:pPr eaLnBrk="1" hangingPunct="1"/>
            <a:r>
              <a:rPr lang="en-IE" dirty="0" smtClean="0"/>
              <a:t>Enter a name, description, and roles for the template</a:t>
            </a:r>
          </a:p>
          <a:p>
            <a:pPr eaLnBrk="1" hangingPunct="1"/>
            <a:r>
              <a:rPr lang="en-IE" dirty="0" smtClean="0"/>
              <a:t>Click Configure to enter Design mode</a:t>
            </a:r>
          </a:p>
          <a:p>
            <a:pPr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eaLnBrk="1" hangingPunct="1">
              <a:buFont typeface="Webdings" pitchFamily="18" charset="2"/>
              <a:buNone/>
            </a:pPr>
            <a:endParaRPr lang="en-US" dirty="0" smtClean="0"/>
          </a:p>
        </p:txBody>
      </p:sp>
      <p:sp>
        <p:nvSpPr>
          <p:cNvPr id="12291" name="Rectangle 2"/>
          <p:cNvSpPr>
            <a:spLocks noGrp="1" noChangeArrowheads="1"/>
          </p:cNvSpPr>
          <p:nvPr>
            <p:ph type="title"/>
          </p:nvPr>
        </p:nvSpPr>
        <p:spPr/>
        <p:txBody>
          <a:bodyPr/>
          <a:lstStyle/>
          <a:p>
            <a:pPr eaLnBrk="1" hangingPunct="1"/>
            <a:r>
              <a:rPr lang="en-US" dirty="0" smtClean="0"/>
              <a:t>Creating Template</a:t>
            </a:r>
          </a:p>
        </p:txBody>
      </p:sp>
      <p:sp>
        <p:nvSpPr>
          <p:cNvPr id="12290" name="Footer Placeholder 3"/>
          <p:cNvSpPr>
            <a:spLocks noGrp="1"/>
          </p:cNvSpPr>
          <p:nvPr>
            <p:ph type="ftr" sz="quarter" idx="10"/>
          </p:nvPr>
        </p:nvSpPr>
        <p:spPr>
          <a:xfrm>
            <a:off x="7969956" y="6638544"/>
            <a:ext cx="1174044" cy="219456"/>
          </a:xfrm>
          <a:noFill/>
        </p:spPr>
        <p:txBody>
          <a:bodyPr/>
          <a:lstStyle/>
          <a:p>
            <a:r>
              <a:rPr lang="en-US" dirty="0" smtClean="0"/>
              <a:t>ADM_CONF_110</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Creating Template</a:t>
            </a:r>
            <a:endParaRPr lang="en-US" dirty="0"/>
          </a:p>
        </p:txBody>
      </p:sp>
      <p:sp>
        <p:nvSpPr>
          <p:cNvPr id="4" name="Footer Placeholder 3"/>
          <p:cNvSpPr>
            <a:spLocks noGrp="1"/>
          </p:cNvSpPr>
          <p:nvPr>
            <p:ph type="ftr" sz="quarter" idx="10"/>
          </p:nvPr>
        </p:nvSpPr>
        <p:spPr>
          <a:xfrm>
            <a:off x="7834489" y="6637867"/>
            <a:ext cx="1309511" cy="220133"/>
          </a:xfrm>
        </p:spPr>
        <p:txBody>
          <a:bodyPr/>
          <a:lstStyle/>
          <a:p>
            <a:pPr>
              <a:defRPr/>
            </a:pPr>
            <a:r>
              <a:rPr lang="en-US" dirty="0" smtClean="0"/>
              <a:t>ADM_CONF_120</a:t>
            </a:r>
            <a:endParaRPr lang="en-US" dirty="0"/>
          </a:p>
        </p:txBody>
      </p:sp>
      <p:pic>
        <p:nvPicPr>
          <p:cNvPr id="5" name="Content Placeholder 4"/>
          <p:cNvPicPr>
            <a:picLocks noGrp="1" noChangeAspect="1" noChangeArrowheads="1"/>
          </p:cNvPicPr>
          <p:nvPr>
            <p:ph idx="1"/>
          </p:nvPr>
        </p:nvPicPr>
        <p:blipFill>
          <a:blip r:embed="rId2" cstate="print"/>
          <a:srcRect/>
          <a:stretch>
            <a:fillRect/>
          </a:stretch>
        </p:blipFill>
        <p:spPr bwMode="auto">
          <a:xfrm>
            <a:off x="457200" y="972819"/>
            <a:ext cx="8229600" cy="5263200"/>
          </a:xfrm>
          <a:prstGeom prst="rect">
            <a:avLst/>
          </a:prstGeom>
          <a:noFill/>
          <a:ln w="9525" algn="ctr">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pPr eaLnBrk="1" hangingPunct="1"/>
            <a:r>
              <a:rPr lang="en-US" dirty="0" smtClean="0"/>
              <a:t>Templates control the behavior of the program</a:t>
            </a:r>
          </a:p>
          <a:p>
            <a:pPr eaLnBrk="1" hangingPunct="1"/>
            <a:r>
              <a:rPr lang="en-IE" dirty="0" smtClean="0"/>
              <a:t>When creating a new record to navigate through a screen, the database is not updated, but the record sequential number may be incremented</a:t>
            </a:r>
          </a:p>
          <a:p>
            <a:pPr eaLnBrk="1" hangingPunct="1"/>
            <a:r>
              <a:rPr lang="en-IE" dirty="0" smtClean="0"/>
              <a:t>When using an existing record, you may hide a mandatory field, which will not produce an error until the template is saved and the program is run</a:t>
            </a:r>
            <a:endParaRPr lang="en-US" dirty="0" smtClean="0"/>
          </a:p>
        </p:txBody>
      </p:sp>
      <p:sp>
        <p:nvSpPr>
          <p:cNvPr id="13315" name="Rectangle 2"/>
          <p:cNvSpPr>
            <a:spLocks noGrp="1" noChangeArrowheads="1"/>
          </p:cNvSpPr>
          <p:nvPr>
            <p:ph type="title"/>
          </p:nvPr>
        </p:nvSpPr>
        <p:spPr/>
        <p:txBody>
          <a:bodyPr/>
          <a:lstStyle/>
          <a:p>
            <a:pPr eaLnBrk="1" hangingPunct="1"/>
            <a:r>
              <a:rPr lang="en-US" dirty="0" smtClean="0"/>
              <a:t>Template Considerations</a:t>
            </a:r>
          </a:p>
        </p:txBody>
      </p:sp>
      <p:sp>
        <p:nvSpPr>
          <p:cNvPr id="13314" name="Footer Placeholder 3"/>
          <p:cNvSpPr>
            <a:spLocks noGrp="1"/>
          </p:cNvSpPr>
          <p:nvPr>
            <p:ph type="ftr" sz="quarter" idx="10"/>
          </p:nvPr>
        </p:nvSpPr>
        <p:spPr>
          <a:xfrm>
            <a:off x="8026400" y="6638544"/>
            <a:ext cx="1117600" cy="219456"/>
          </a:xfrm>
          <a:noFill/>
        </p:spPr>
        <p:txBody>
          <a:bodyPr/>
          <a:lstStyle/>
          <a:p>
            <a:r>
              <a:rPr lang="en-US" dirty="0" smtClean="0"/>
              <a:t>ADM_CONF_130</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eaLnBrk="1" hangingPunct="1"/>
            <a:r>
              <a:rPr lang="en-IE" dirty="0" smtClean="0"/>
              <a:t>Consider the impact on the database of deleting the field at a later stage</a:t>
            </a:r>
          </a:p>
          <a:p>
            <a:pPr eaLnBrk="1" hangingPunct="1"/>
            <a:r>
              <a:rPr lang="en-IE" dirty="0" smtClean="0"/>
              <a:t>If the field is in constant use, many records are created for it</a:t>
            </a:r>
          </a:p>
          <a:p>
            <a:pPr eaLnBrk="1" hangingPunct="1"/>
            <a:r>
              <a:rPr lang="en-IE" dirty="0" smtClean="0"/>
              <a:t>When you delete, you delete the field and all its values</a:t>
            </a:r>
          </a:p>
          <a:p>
            <a:pPr eaLnBrk="1" hangingPunct="1"/>
            <a:r>
              <a:rPr lang="en-IE" dirty="0" smtClean="0"/>
              <a:t>You can remove the field from the frame without deleting it</a:t>
            </a:r>
            <a:endParaRPr lang="en-US" dirty="0" smtClean="0"/>
          </a:p>
        </p:txBody>
      </p:sp>
      <p:sp>
        <p:nvSpPr>
          <p:cNvPr id="14339" name="Rectangle 2"/>
          <p:cNvSpPr>
            <a:spLocks noGrp="1" noChangeArrowheads="1"/>
          </p:cNvSpPr>
          <p:nvPr>
            <p:ph type="title"/>
          </p:nvPr>
        </p:nvSpPr>
        <p:spPr/>
        <p:txBody>
          <a:bodyPr/>
          <a:lstStyle/>
          <a:p>
            <a:pPr eaLnBrk="1" hangingPunct="1"/>
            <a:r>
              <a:rPr lang="en-US" dirty="0" smtClean="0"/>
              <a:t>Performance Considerations</a:t>
            </a:r>
          </a:p>
        </p:txBody>
      </p:sp>
      <p:sp>
        <p:nvSpPr>
          <p:cNvPr id="14338" name="Footer Placeholder 3"/>
          <p:cNvSpPr>
            <a:spLocks noGrp="1"/>
          </p:cNvSpPr>
          <p:nvPr>
            <p:ph type="ftr" sz="quarter" idx="10"/>
          </p:nvPr>
        </p:nvSpPr>
        <p:spPr>
          <a:xfrm>
            <a:off x="7992533" y="6638544"/>
            <a:ext cx="1151467" cy="219456"/>
          </a:xfrm>
          <a:noFill/>
        </p:spPr>
        <p:txBody>
          <a:bodyPr/>
          <a:lstStyle/>
          <a:p>
            <a:r>
              <a:rPr lang="en-US" dirty="0" smtClean="0"/>
              <a:t>ADM_CONF_140</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en-US" dirty="0" smtClean="0"/>
              <a:t>Auto Navigate</a:t>
            </a:r>
          </a:p>
          <a:p>
            <a:pPr eaLnBrk="1" hangingPunct="1"/>
            <a:r>
              <a:rPr lang="en-US" dirty="0" smtClean="0"/>
              <a:t>Available and Selected Fields</a:t>
            </a:r>
          </a:p>
          <a:p>
            <a:pPr eaLnBrk="1" hangingPunct="1"/>
            <a:r>
              <a:rPr lang="en-IE" dirty="0" smtClean="0"/>
              <a:t>Field Properties</a:t>
            </a:r>
          </a:p>
          <a:p>
            <a:pPr eaLnBrk="1" hangingPunct="1"/>
            <a:r>
              <a:rPr lang="en-IE" dirty="0" smtClean="0"/>
              <a:t>Tab Order</a:t>
            </a:r>
            <a:endParaRPr lang="en-US" dirty="0" smtClean="0"/>
          </a:p>
          <a:p>
            <a:pPr eaLnBrk="1" hangingPunct="1"/>
            <a:endParaRPr lang="en-US" dirty="0" smtClean="0"/>
          </a:p>
        </p:txBody>
      </p:sp>
      <p:sp>
        <p:nvSpPr>
          <p:cNvPr id="15363" name="Rectangle 2"/>
          <p:cNvSpPr>
            <a:spLocks noGrp="1" noChangeArrowheads="1"/>
          </p:cNvSpPr>
          <p:nvPr>
            <p:ph type="title"/>
          </p:nvPr>
        </p:nvSpPr>
        <p:spPr/>
        <p:txBody>
          <a:bodyPr/>
          <a:lstStyle/>
          <a:p>
            <a:pPr eaLnBrk="1" hangingPunct="1"/>
            <a:r>
              <a:rPr lang="en-IE" dirty="0" smtClean="0"/>
              <a:t>Configure Screen</a:t>
            </a:r>
            <a:endParaRPr lang="en-US" dirty="0" smtClean="0"/>
          </a:p>
        </p:txBody>
      </p:sp>
      <p:sp>
        <p:nvSpPr>
          <p:cNvPr id="15362" name="Footer Placeholder 3"/>
          <p:cNvSpPr>
            <a:spLocks noGrp="1"/>
          </p:cNvSpPr>
          <p:nvPr>
            <p:ph type="ftr" sz="quarter" idx="10"/>
          </p:nvPr>
        </p:nvSpPr>
        <p:spPr>
          <a:xfrm>
            <a:off x="8082844" y="6638544"/>
            <a:ext cx="1061156" cy="219456"/>
          </a:xfrm>
          <a:noFill/>
        </p:spPr>
        <p:txBody>
          <a:bodyPr/>
          <a:lstStyle/>
          <a:p>
            <a:r>
              <a:rPr lang="en-US" dirty="0" smtClean="0"/>
              <a:t>ADM_CONF_150</a:t>
            </a:r>
          </a:p>
        </p:txBody>
      </p:sp>
      <p:pic>
        <p:nvPicPr>
          <p:cNvPr id="15365" name="Picture 7" descr="configure_screen"/>
          <p:cNvPicPr>
            <a:picLocks noChangeAspect="1" noChangeArrowheads="1"/>
          </p:cNvPicPr>
          <p:nvPr/>
        </p:nvPicPr>
        <p:blipFill>
          <a:blip r:embed="rId3" cstate="print"/>
          <a:srcRect/>
          <a:stretch>
            <a:fillRect/>
          </a:stretch>
        </p:blipFill>
        <p:spPr bwMode="auto">
          <a:xfrm>
            <a:off x="2854325" y="2580917"/>
            <a:ext cx="5038725" cy="3127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pPr eaLnBrk="1" hangingPunct="1"/>
            <a:r>
              <a:rPr lang="en-US" dirty="0" smtClean="0"/>
              <a:t>Standard Fields and User Fields</a:t>
            </a:r>
          </a:p>
          <a:p>
            <a:pPr eaLnBrk="1" hangingPunct="1"/>
            <a:r>
              <a:rPr lang="en-US" dirty="0" smtClean="0"/>
              <a:t>Tables and fields defined in </a:t>
            </a:r>
            <a:r>
              <a:rPr lang="en-US" dirty="0" smtClean="0">
                <a:latin typeface="Courier New" pitchFamily="49" charset="0"/>
              </a:rPr>
              <a:t>configscreens.xml</a:t>
            </a:r>
          </a:p>
          <a:p>
            <a:pPr eaLnBrk="1" hangingPunct="1"/>
            <a:r>
              <a:rPr lang="en-US" dirty="0" smtClean="0"/>
              <a:t>Add new user fields to </a:t>
            </a:r>
            <a:r>
              <a:rPr lang="en-US" dirty="0" smtClean="0">
                <a:latin typeface="Courier New" pitchFamily="49" charset="0"/>
              </a:rPr>
              <a:t>configscreens.xml</a:t>
            </a:r>
          </a:p>
          <a:p>
            <a:pPr eaLnBrk="1" hangingPunct="1"/>
            <a:r>
              <a:rPr lang="en-US" dirty="0" smtClean="0"/>
              <a:t>Default values for fields</a:t>
            </a:r>
          </a:p>
          <a:p>
            <a:pPr eaLnBrk="1" hangingPunct="1"/>
            <a:endParaRPr lang="en-US" dirty="0" smtClean="0"/>
          </a:p>
          <a:p>
            <a:pPr eaLnBrk="1" hangingPunct="1"/>
            <a:endParaRPr lang="en-US" dirty="0" smtClean="0"/>
          </a:p>
          <a:p>
            <a:pPr eaLnBrk="1" hangingPunct="1"/>
            <a:endParaRPr lang="en-US" dirty="0" smtClean="0"/>
          </a:p>
        </p:txBody>
      </p:sp>
      <p:sp>
        <p:nvSpPr>
          <p:cNvPr id="16387" name="Rectangle 2"/>
          <p:cNvSpPr>
            <a:spLocks noGrp="1" noChangeArrowheads="1"/>
          </p:cNvSpPr>
          <p:nvPr>
            <p:ph type="title"/>
          </p:nvPr>
        </p:nvSpPr>
        <p:spPr/>
        <p:txBody>
          <a:bodyPr/>
          <a:lstStyle/>
          <a:p>
            <a:pPr eaLnBrk="1" hangingPunct="1"/>
            <a:r>
              <a:rPr lang="en-US" dirty="0" smtClean="0"/>
              <a:t>Available Fields</a:t>
            </a:r>
          </a:p>
        </p:txBody>
      </p:sp>
      <p:sp>
        <p:nvSpPr>
          <p:cNvPr id="16386" name="Footer Placeholder 3"/>
          <p:cNvSpPr>
            <a:spLocks noGrp="1"/>
          </p:cNvSpPr>
          <p:nvPr>
            <p:ph type="ftr" sz="quarter" idx="10"/>
          </p:nvPr>
        </p:nvSpPr>
        <p:spPr>
          <a:xfrm>
            <a:off x="8048978" y="6638544"/>
            <a:ext cx="1095022" cy="219456"/>
          </a:xfrm>
          <a:noFill/>
        </p:spPr>
        <p:txBody>
          <a:bodyPr/>
          <a:lstStyle/>
          <a:p>
            <a:r>
              <a:rPr lang="en-US" dirty="0" smtClean="0"/>
              <a:t>ADM_CONF_160</a:t>
            </a:r>
          </a:p>
        </p:txBody>
      </p:sp>
      <p:pic>
        <p:nvPicPr>
          <p:cNvPr id="16389" name="Picture 5" descr="available_fields"/>
          <p:cNvPicPr>
            <a:picLocks noChangeAspect="1" noChangeArrowheads="1"/>
          </p:cNvPicPr>
          <p:nvPr/>
        </p:nvPicPr>
        <p:blipFill>
          <a:blip r:embed="rId3" cstate="print"/>
          <a:srcRect/>
          <a:stretch>
            <a:fillRect/>
          </a:stretch>
        </p:blipFill>
        <p:spPr bwMode="auto">
          <a:xfrm>
            <a:off x="2305580" y="3357557"/>
            <a:ext cx="4519612" cy="2827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lstStyle/>
          <a:p>
            <a:pPr eaLnBrk="1" hangingPunct="1"/>
            <a:r>
              <a:rPr lang="en-IE" dirty="0" smtClean="0"/>
              <a:t>Editing Field Properties</a:t>
            </a:r>
          </a:p>
          <a:p>
            <a:pPr eaLnBrk="1" hangingPunct="1"/>
            <a:r>
              <a:rPr lang="en-IE" dirty="0" smtClean="0"/>
              <a:t>Field Validation</a:t>
            </a:r>
          </a:p>
          <a:p>
            <a:pPr eaLnBrk="1" hangingPunct="1"/>
            <a:r>
              <a:rPr lang="en-IE" dirty="0" smtClean="0"/>
              <a:t>Generalized Codes</a:t>
            </a:r>
          </a:p>
          <a:p>
            <a:pPr eaLnBrk="1" hangingPunct="1"/>
            <a:r>
              <a:rPr lang="en-IE" dirty="0" smtClean="0"/>
              <a:t>Program Validation</a:t>
            </a:r>
            <a:endParaRPr lang="en-US" dirty="0" smtClean="0"/>
          </a:p>
          <a:p>
            <a:pPr eaLnBrk="1" hangingPunct="1"/>
            <a:endParaRPr lang="en-US" dirty="0" smtClean="0"/>
          </a:p>
          <a:p>
            <a:pPr eaLnBrk="1" hangingPunct="1"/>
            <a:endParaRPr lang="en-US" dirty="0" smtClean="0"/>
          </a:p>
          <a:p>
            <a:pPr eaLnBrk="1" hangingPunct="1"/>
            <a:endParaRPr lang="en-US" dirty="0" smtClean="0"/>
          </a:p>
          <a:p>
            <a:pPr eaLnBrk="1" hangingPunct="1"/>
            <a:endParaRPr lang="en-US" dirty="0" smtClean="0"/>
          </a:p>
          <a:p>
            <a:pPr eaLnBrk="1" hangingPunct="1">
              <a:buFont typeface="Webdings" pitchFamily="18" charset="2"/>
              <a:buNone/>
            </a:pPr>
            <a:endParaRPr lang="en-US" dirty="0" smtClean="0"/>
          </a:p>
        </p:txBody>
      </p:sp>
      <p:sp>
        <p:nvSpPr>
          <p:cNvPr id="17411" name="Rectangle 2"/>
          <p:cNvSpPr>
            <a:spLocks noGrp="1" noChangeArrowheads="1"/>
          </p:cNvSpPr>
          <p:nvPr>
            <p:ph type="title"/>
          </p:nvPr>
        </p:nvSpPr>
        <p:spPr/>
        <p:txBody>
          <a:bodyPr/>
          <a:lstStyle/>
          <a:p>
            <a:pPr eaLnBrk="1" hangingPunct="1"/>
            <a:r>
              <a:rPr lang="en-US" dirty="0" smtClean="0"/>
              <a:t>Field Properties</a:t>
            </a:r>
          </a:p>
        </p:txBody>
      </p:sp>
      <p:sp>
        <p:nvSpPr>
          <p:cNvPr id="17410" name="Footer Placeholder 3"/>
          <p:cNvSpPr>
            <a:spLocks noGrp="1"/>
          </p:cNvSpPr>
          <p:nvPr>
            <p:ph type="ftr" sz="quarter" idx="10"/>
          </p:nvPr>
        </p:nvSpPr>
        <p:spPr>
          <a:xfrm>
            <a:off x="8060267" y="6638544"/>
            <a:ext cx="1083733" cy="219456"/>
          </a:xfrm>
          <a:noFill/>
        </p:spPr>
        <p:txBody>
          <a:bodyPr/>
          <a:lstStyle/>
          <a:p>
            <a:r>
              <a:rPr lang="en-US" dirty="0" smtClean="0"/>
              <a:t>ADM_CONF_170</a:t>
            </a:r>
          </a:p>
        </p:txBody>
      </p:sp>
      <p:pic>
        <p:nvPicPr>
          <p:cNvPr id="17413" name="Picture 5" descr="edit_field"/>
          <p:cNvPicPr>
            <a:picLocks noChangeAspect="1" noChangeArrowheads="1"/>
          </p:cNvPicPr>
          <p:nvPr/>
        </p:nvPicPr>
        <p:blipFill>
          <a:blip r:embed="rId3" cstate="print"/>
          <a:srcRect/>
          <a:stretch>
            <a:fillRect/>
          </a:stretch>
        </p:blipFill>
        <p:spPr bwMode="auto">
          <a:xfrm>
            <a:off x="1756481" y="3350322"/>
            <a:ext cx="5619750" cy="2371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Use Drill-Down/Lookup Maintenance</a:t>
            </a:r>
          </a:p>
          <a:p>
            <a:r>
              <a:rPr lang="en-US" dirty="0" smtClean="0"/>
              <a:t>Enter the full table and field name</a:t>
            </a:r>
          </a:p>
          <a:p>
            <a:endParaRPr lang="en-US" dirty="0"/>
          </a:p>
        </p:txBody>
      </p:sp>
      <p:sp>
        <p:nvSpPr>
          <p:cNvPr id="6" name="Title 5"/>
          <p:cNvSpPr>
            <a:spLocks noGrp="1"/>
          </p:cNvSpPr>
          <p:nvPr>
            <p:ph type="title"/>
          </p:nvPr>
        </p:nvSpPr>
        <p:spPr/>
        <p:txBody>
          <a:bodyPr>
            <a:normAutofit/>
          </a:bodyPr>
          <a:lstStyle/>
          <a:p>
            <a:r>
              <a:rPr lang="en-US" dirty="0" smtClean="0"/>
              <a:t>Adding Lookups to Fields</a:t>
            </a:r>
            <a:endParaRPr lang="en-US" dirty="0"/>
          </a:p>
        </p:txBody>
      </p:sp>
      <p:sp>
        <p:nvSpPr>
          <p:cNvPr id="18434" name="Footer Placeholder 1"/>
          <p:cNvSpPr>
            <a:spLocks noGrp="1"/>
          </p:cNvSpPr>
          <p:nvPr>
            <p:ph type="ftr" sz="quarter" idx="10"/>
          </p:nvPr>
        </p:nvSpPr>
        <p:spPr>
          <a:xfrm>
            <a:off x="8116711" y="6638544"/>
            <a:ext cx="1027289" cy="219456"/>
          </a:xfrm>
          <a:noFill/>
        </p:spPr>
        <p:txBody>
          <a:bodyPr/>
          <a:lstStyle/>
          <a:p>
            <a:r>
              <a:rPr lang="en-US" dirty="0" smtClean="0"/>
              <a:t>ADM_CONF_180</a:t>
            </a:r>
          </a:p>
        </p:txBody>
      </p:sp>
      <p:pic>
        <p:nvPicPr>
          <p:cNvPr id="18437" name="Picture 4" descr="drill_down_mntnce"/>
          <p:cNvPicPr>
            <a:picLocks noChangeAspect="1" noChangeArrowheads="1"/>
          </p:cNvPicPr>
          <p:nvPr/>
        </p:nvPicPr>
        <p:blipFill>
          <a:blip r:embed="rId3" cstate="print"/>
          <a:srcRect/>
          <a:stretch>
            <a:fillRect/>
          </a:stretch>
        </p:blipFill>
        <p:spPr bwMode="auto">
          <a:xfrm>
            <a:off x="2705453" y="2084562"/>
            <a:ext cx="3724275" cy="39338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Using the </a:t>
            </a:r>
            <a:r>
              <a:rPr lang="en-US" dirty="0" smtClean="0">
                <a:latin typeface="Courier New" pitchFamily="49" charset="0"/>
                <a:cs typeface="Courier New" pitchFamily="49" charset="0"/>
              </a:rPr>
              <a:t>gpgenfld.i</a:t>
            </a:r>
            <a:r>
              <a:rPr lang="en-US" dirty="0" smtClean="0"/>
              <a:t> include file</a:t>
            </a:r>
          </a:p>
          <a:p>
            <a:r>
              <a:rPr lang="en-US" dirty="0" smtClean="0">
                <a:latin typeface="Courier New" pitchFamily="49" charset="0"/>
                <a:cs typeface="Courier New" pitchFamily="49" charset="0"/>
              </a:rPr>
              <a:t>gpgenfld.i</a:t>
            </a:r>
            <a:r>
              <a:rPr lang="en-US" dirty="0" smtClean="0"/>
              <a:t> get and set function calls</a:t>
            </a:r>
          </a:p>
          <a:p>
            <a:endParaRPr lang="en-US" dirty="0" smtClean="0"/>
          </a:p>
          <a:p>
            <a:endParaRPr lang="en-US" dirty="0"/>
          </a:p>
        </p:txBody>
      </p:sp>
      <p:sp>
        <p:nvSpPr>
          <p:cNvPr id="19459" name="Rectangle 2"/>
          <p:cNvSpPr>
            <a:spLocks noGrp="1" noChangeArrowheads="1"/>
          </p:cNvSpPr>
          <p:nvPr>
            <p:ph type="title"/>
          </p:nvPr>
        </p:nvSpPr>
        <p:spPr/>
        <p:txBody>
          <a:bodyPr/>
          <a:lstStyle/>
          <a:p>
            <a:pPr eaLnBrk="1" hangingPunct="1"/>
            <a:r>
              <a:rPr lang="en-US" dirty="0" smtClean="0"/>
              <a:t>Using Added Fields in Character Code</a:t>
            </a:r>
          </a:p>
        </p:txBody>
      </p:sp>
      <p:sp>
        <p:nvSpPr>
          <p:cNvPr id="19458" name="Footer Placeholder 3"/>
          <p:cNvSpPr>
            <a:spLocks noGrp="1"/>
          </p:cNvSpPr>
          <p:nvPr>
            <p:ph type="ftr" sz="quarter" idx="10"/>
          </p:nvPr>
        </p:nvSpPr>
        <p:spPr>
          <a:xfrm>
            <a:off x="8094133" y="6638544"/>
            <a:ext cx="1049867" cy="219456"/>
          </a:xfrm>
          <a:noFill/>
        </p:spPr>
        <p:txBody>
          <a:bodyPr/>
          <a:lstStyle/>
          <a:p>
            <a:r>
              <a:rPr lang="en-US" dirty="0" smtClean="0"/>
              <a:t>ADM_CONF_190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eaLnBrk="1" hangingPunct="1"/>
            <a:r>
              <a:rPr lang="en-US" dirty="0" smtClean="0"/>
              <a:t>The objective of this chapter is to describe the Configurable Screens design function</a:t>
            </a:r>
          </a:p>
          <a:p>
            <a:pPr lvl="1" eaLnBrk="1" hangingPunct="1"/>
            <a:endParaRPr lang="en-US" dirty="0" smtClean="0"/>
          </a:p>
        </p:txBody>
      </p:sp>
      <p:sp>
        <p:nvSpPr>
          <p:cNvPr id="4098" name="Rectangle 2"/>
          <p:cNvSpPr>
            <a:spLocks noGrp="1" noChangeArrowheads="1"/>
          </p:cNvSpPr>
          <p:nvPr>
            <p:ph type="title"/>
          </p:nvPr>
        </p:nvSpPr>
        <p:spPr/>
        <p:txBody>
          <a:bodyPr/>
          <a:lstStyle/>
          <a:p>
            <a:pPr eaLnBrk="1" hangingPunct="1"/>
            <a:r>
              <a:rPr lang="en-US" dirty="0" smtClean="0"/>
              <a:t> Chapter Objectives</a:t>
            </a:r>
          </a:p>
        </p:txBody>
      </p:sp>
      <p:sp>
        <p:nvSpPr>
          <p:cNvPr id="4100" name="Footer Placeholder 3"/>
          <p:cNvSpPr>
            <a:spLocks noGrp="1"/>
          </p:cNvSpPr>
          <p:nvPr>
            <p:ph type="ftr" sz="quarter" idx="10"/>
          </p:nvPr>
        </p:nvSpPr>
        <p:spPr>
          <a:xfrm>
            <a:off x="7992533" y="6638544"/>
            <a:ext cx="1151467" cy="219456"/>
          </a:xfrm>
          <a:noFill/>
        </p:spPr>
        <p:txBody>
          <a:bodyPr/>
          <a:lstStyle/>
          <a:p>
            <a:pPr defTabSz="865188"/>
            <a:r>
              <a:rPr lang="en-US" dirty="0" smtClean="0"/>
              <a:t>ADM_CONF_020</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Custom frames and user-defined fields can be added to configurable screens</a:t>
            </a:r>
            <a:endParaRPr lang="en-US" dirty="0"/>
          </a:p>
        </p:txBody>
      </p:sp>
      <p:sp>
        <p:nvSpPr>
          <p:cNvPr id="3" name="Title 2"/>
          <p:cNvSpPr>
            <a:spLocks noGrp="1"/>
          </p:cNvSpPr>
          <p:nvPr>
            <p:ph type="title"/>
          </p:nvPr>
        </p:nvSpPr>
        <p:spPr/>
        <p:txBody>
          <a:bodyPr/>
          <a:lstStyle/>
          <a:p>
            <a:r>
              <a:rPr lang="en-US" dirty="0" smtClean="0"/>
              <a:t>Adding Frames</a:t>
            </a:r>
            <a:endParaRPr lang="en-US" dirty="0"/>
          </a:p>
        </p:txBody>
      </p:sp>
      <p:sp>
        <p:nvSpPr>
          <p:cNvPr id="4" name="Footer Placeholder 3"/>
          <p:cNvSpPr>
            <a:spLocks noGrp="1"/>
          </p:cNvSpPr>
          <p:nvPr>
            <p:ph type="ftr" sz="quarter" idx="10"/>
          </p:nvPr>
        </p:nvSpPr>
        <p:spPr>
          <a:xfrm>
            <a:off x="7879644" y="6671732"/>
            <a:ext cx="1264356" cy="186267"/>
          </a:xfrm>
        </p:spPr>
        <p:txBody>
          <a:bodyPr/>
          <a:lstStyle/>
          <a:p>
            <a:pPr>
              <a:defRPr/>
            </a:pPr>
            <a:r>
              <a:rPr lang="en-US" dirty="0" smtClean="0"/>
              <a:t>ADM_CONF_200</a:t>
            </a:r>
            <a:endParaRPr lang="en-US" dirty="0"/>
          </a:p>
        </p:txBody>
      </p:sp>
      <p:pic>
        <p:nvPicPr>
          <p:cNvPr id="5" name="Picture 5"/>
          <p:cNvPicPr>
            <a:picLocks noChangeAspect="1" noChangeArrowheads="1"/>
          </p:cNvPicPr>
          <p:nvPr/>
        </p:nvPicPr>
        <p:blipFill>
          <a:blip r:embed="rId2" cstate="print"/>
          <a:srcRect/>
          <a:stretch>
            <a:fillRect/>
          </a:stretch>
        </p:blipFill>
        <p:spPr bwMode="auto">
          <a:xfrm>
            <a:off x="1840088" y="1789268"/>
            <a:ext cx="5924021" cy="4651043"/>
          </a:xfrm>
          <a:prstGeom prst="rect">
            <a:avLst/>
          </a:prstGeom>
          <a:noFill/>
          <a:ln w="9525" algn="ctr">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4" name="Rectangle 3"/>
          <p:cNvSpPr>
            <a:spLocks noGrp="1" noChangeArrowheads="1"/>
          </p:cNvSpPr>
          <p:nvPr>
            <p:ph idx="1"/>
          </p:nvPr>
        </p:nvSpPr>
        <p:spPr>
          <a:xfrm>
            <a:off x="695325" y="788981"/>
            <a:ext cx="7915275" cy="5053012"/>
          </a:xfrm>
          <a:noFill/>
        </p:spPr>
        <p:txBody>
          <a:bodyPr lIns="91432" tIns="91432" rIns="91432" bIns="91432"/>
          <a:lstStyle/>
          <a:p>
            <a:pPr eaLnBrk="1" hangingPunct="1"/>
            <a:r>
              <a:rPr lang="en-IE" dirty="0" smtClean="0"/>
              <a:t>Frames option only available when fields are available</a:t>
            </a:r>
          </a:p>
          <a:p>
            <a:pPr eaLnBrk="1" hangingPunct="1"/>
            <a:r>
              <a:rPr lang="en-IE" dirty="0" smtClean="0"/>
              <a:t>Use Tab Order to set the tabbing order</a:t>
            </a:r>
          </a:p>
          <a:p>
            <a:pPr eaLnBrk="1" hangingPunct="1"/>
            <a:endParaRPr lang="en-US" dirty="0" smtClean="0"/>
          </a:p>
        </p:txBody>
      </p:sp>
      <p:sp>
        <p:nvSpPr>
          <p:cNvPr id="20483" name="Rectangle 2"/>
          <p:cNvSpPr>
            <a:spLocks noGrp="1" noChangeArrowheads="1"/>
          </p:cNvSpPr>
          <p:nvPr>
            <p:ph type="title"/>
          </p:nvPr>
        </p:nvSpPr>
        <p:spPr/>
        <p:txBody>
          <a:bodyPr/>
          <a:lstStyle/>
          <a:p>
            <a:pPr eaLnBrk="1" hangingPunct="1"/>
            <a:r>
              <a:rPr lang="en-US" dirty="0" smtClean="0"/>
              <a:t>Adding Frames</a:t>
            </a:r>
          </a:p>
        </p:txBody>
      </p:sp>
      <p:sp>
        <p:nvSpPr>
          <p:cNvPr id="20482" name="Footer Placeholder 3"/>
          <p:cNvSpPr>
            <a:spLocks noGrp="1"/>
          </p:cNvSpPr>
          <p:nvPr>
            <p:ph type="ftr" sz="quarter" idx="10"/>
          </p:nvPr>
        </p:nvSpPr>
        <p:spPr>
          <a:xfrm>
            <a:off x="8105422" y="6638544"/>
            <a:ext cx="1038578" cy="219456"/>
          </a:xfrm>
          <a:noFill/>
        </p:spPr>
        <p:txBody>
          <a:bodyPr/>
          <a:lstStyle/>
          <a:p>
            <a:r>
              <a:rPr lang="en-US" dirty="0" smtClean="0"/>
              <a:t>ADM_CONF_210</a:t>
            </a:r>
          </a:p>
        </p:txBody>
      </p:sp>
      <p:pic>
        <p:nvPicPr>
          <p:cNvPr id="20485" name="Picture 4" descr="addframe"/>
          <p:cNvPicPr>
            <a:picLocks noChangeAspect="1" noChangeArrowheads="1"/>
          </p:cNvPicPr>
          <p:nvPr/>
        </p:nvPicPr>
        <p:blipFill>
          <a:blip r:embed="rId3" cstate="print"/>
          <a:srcRect/>
          <a:stretch>
            <a:fillRect/>
          </a:stretch>
        </p:blipFill>
        <p:spPr bwMode="auto">
          <a:xfrm>
            <a:off x="1792994" y="2455327"/>
            <a:ext cx="5553075" cy="35353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Use the Configurable Screen UI Template Conflicts screen to resolve template conflicts</a:t>
            </a:r>
          </a:p>
          <a:p>
            <a:r>
              <a:rPr lang="en-US" dirty="0" smtClean="0"/>
              <a:t>Conflicts can occur because an option has 2 or more templates, and each template is assigned to different groups, and users belong to both groups</a:t>
            </a:r>
          </a:p>
          <a:p>
            <a:r>
              <a:rPr lang="en-US" dirty="0" smtClean="0"/>
              <a:t>When a user has two or more templates assigned for the same program, the system uses the template associated with the first role (group) assigned to the user</a:t>
            </a:r>
          </a:p>
          <a:p>
            <a:r>
              <a:rPr lang="en-US" dirty="0" smtClean="0"/>
              <a:t>This might not be the expected behavior</a:t>
            </a:r>
          </a:p>
          <a:p>
            <a:endParaRPr lang="en-US" dirty="0"/>
          </a:p>
        </p:txBody>
      </p:sp>
      <p:sp>
        <p:nvSpPr>
          <p:cNvPr id="3" name="Title 2"/>
          <p:cNvSpPr>
            <a:spLocks noGrp="1"/>
          </p:cNvSpPr>
          <p:nvPr>
            <p:ph type="title"/>
          </p:nvPr>
        </p:nvSpPr>
        <p:spPr/>
        <p:txBody>
          <a:bodyPr/>
          <a:lstStyle/>
          <a:p>
            <a:r>
              <a:rPr lang="en-US" dirty="0" smtClean="0"/>
              <a:t>Template Conflicts</a:t>
            </a:r>
            <a:endParaRPr lang="en-US" dirty="0"/>
          </a:p>
        </p:txBody>
      </p:sp>
      <p:sp>
        <p:nvSpPr>
          <p:cNvPr id="4" name="Footer Placeholder 3"/>
          <p:cNvSpPr>
            <a:spLocks noGrp="1"/>
          </p:cNvSpPr>
          <p:nvPr>
            <p:ph type="ftr" sz="quarter" idx="10"/>
          </p:nvPr>
        </p:nvSpPr>
        <p:spPr>
          <a:xfrm>
            <a:off x="7789333" y="6626578"/>
            <a:ext cx="1354667" cy="231422"/>
          </a:xfrm>
        </p:spPr>
        <p:txBody>
          <a:bodyPr/>
          <a:lstStyle/>
          <a:p>
            <a:pPr>
              <a:defRPr/>
            </a:pPr>
            <a:r>
              <a:rPr lang="en-US" dirty="0" smtClean="0"/>
              <a:t>ADM_CONF_220</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UI Templates Conflict screen lists all users that belong to more than one group with an assigned template</a:t>
            </a:r>
          </a:p>
          <a:p>
            <a:r>
              <a:rPr lang="en-US" dirty="0" smtClean="0"/>
              <a:t>The administrator has to fix this problem by dropping one of the templates</a:t>
            </a:r>
            <a:endParaRPr lang="en-US" dirty="0"/>
          </a:p>
        </p:txBody>
      </p:sp>
      <p:sp>
        <p:nvSpPr>
          <p:cNvPr id="3" name="Title 2"/>
          <p:cNvSpPr>
            <a:spLocks noGrp="1"/>
          </p:cNvSpPr>
          <p:nvPr>
            <p:ph type="title"/>
          </p:nvPr>
        </p:nvSpPr>
        <p:spPr/>
        <p:txBody>
          <a:bodyPr/>
          <a:lstStyle/>
          <a:p>
            <a:r>
              <a:rPr lang="en-US" dirty="0" smtClean="0"/>
              <a:t>Template Conflicts</a:t>
            </a:r>
            <a:endParaRPr lang="en-US" dirty="0"/>
          </a:p>
        </p:txBody>
      </p:sp>
      <p:sp>
        <p:nvSpPr>
          <p:cNvPr id="4" name="Footer Placeholder 3"/>
          <p:cNvSpPr>
            <a:spLocks noGrp="1"/>
          </p:cNvSpPr>
          <p:nvPr>
            <p:ph type="ftr" sz="quarter" idx="10"/>
          </p:nvPr>
        </p:nvSpPr>
        <p:spPr>
          <a:xfrm>
            <a:off x="7857067" y="6649156"/>
            <a:ext cx="1286933" cy="208844"/>
          </a:xfrm>
        </p:spPr>
        <p:txBody>
          <a:bodyPr/>
          <a:lstStyle/>
          <a:p>
            <a:pPr>
              <a:defRPr/>
            </a:pPr>
            <a:r>
              <a:rPr lang="en-US" dirty="0" smtClean="0"/>
              <a:t>ADM_CONF_230</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Template Conflicts</a:t>
            </a:r>
            <a:endParaRPr lang="en-US" dirty="0"/>
          </a:p>
        </p:txBody>
      </p:sp>
      <p:sp>
        <p:nvSpPr>
          <p:cNvPr id="4" name="Footer Placeholder 3"/>
          <p:cNvSpPr>
            <a:spLocks noGrp="1"/>
          </p:cNvSpPr>
          <p:nvPr>
            <p:ph type="ftr" sz="quarter" idx="10"/>
          </p:nvPr>
        </p:nvSpPr>
        <p:spPr>
          <a:xfrm>
            <a:off x="7868356" y="6637867"/>
            <a:ext cx="1275644" cy="220133"/>
          </a:xfrm>
        </p:spPr>
        <p:txBody>
          <a:bodyPr/>
          <a:lstStyle/>
          <a:p>
            <a:pPr>
              <a:defRPr/>
            </a:pPr>
            <a:r>
              <a:rPr lang="en-US" dirty="0" smtClean="0"/>
              <a:t>ADM_CONF_240</a:t>
            </a:r>
            <a:endParaRPr lang="en-US" dirty="0"/>
          </a:p>
        </p:txBody>
      </p:sp>
      <p:grpSp>
        <p:nvGrpSpPr>
          <p:cNvPr id="5" name="Content Placeholder 4"/>
          <p:cNvGrpSpPr>
            <a:grpSpLocks noGrp="1"/>
          </p:cNvGrpSpPr>
          <p:nvPr>
            <p:ph idx="1"/>
          </p:nvPr>
        </p:nvGrpSpPr>
        <p:grpSpPr bwMode="auto">
          <a:xfrm>
            <a:off x="457200" y="892175"/>
            <a:ext cx="8229600" cy="5424488"/>
            <a:chOff x="565150" y="1378397"/>
            <a:chExt cx="7654925" cy="4873177"/>
          </a:xfrm>
        </p:grpSpPr>
        <p:pic>
          <p:nvPicPr>
            <p:cNvPr id="6" name="Picture 4"/>
            <p:cNvPicPr>
              <a:picLocks noChangeAspect="1" noChangeArrowheads="1"/>
            </p:cNvPicPr>
            <p:nvPr/>
          </p:nvPicPr>
          <p:blipFill>
            <a:blip r:embed="rId2" cstate="print"/>
            <a:srcRect/>
            <a:stretch>
              <a:fillRect/>
            </a:stretch>
          </p:blipFill>
          <p:spPr bwMode="auto">
            <a:xfrm>
              <a:off x="565150" y="1378397"/>
              <a:ext cx="7654925" cy="4873177"/>
            </a:xfrm>
            <a:prstGeom prst="rect">
              <a:avLst/>
            </a:prstGeom>
            <a:noFill/>
            <a:ln w="9525" algn="ctr">
              <a:noFill/>
              <a:miter lim="800000"/>
              <a:headEnd/>
              <a:tailEnd/>
            </a:ln>
          </p:spPr>
        </p:pic>
        <p:pic>
          <p:nvPicPr>
            <p:cNvPr id="7" name="Picture 5"/>
            <p:cNvPicPr>
              <a:picLocks noChangeAspect="1" noChangeArrowheads="1"/>
            </p:cNvPicPr>
            <p:nvPr/>
          </p:nvPicPr>
          <p:blipFill>
            <a:blip r:embed="rId3" cstate="print"/>
            <a:srcRect/>
            <a:stretch>
              <a:fillRect/>
            </a:stretch>
          </p:blipFill>
          <p:spPr bwMode="auto">
            <a:xfrm>
              <a:off x="4649788" y="3146976"/>
              <a:ext cx="1798637" cy="1094823"/>
            </a:xfrm>
            <a:prstGeom prst="rect">
              <a:avLst/>
            </a:prstGeom>
            <a:noFill/>
            <a:ln w="9525" algn="ctr">
              <a:noFill/>
              <a:miter lim="800000"/>
              <a:headEnd/>
              <a:tailEnd/>
            </a:ln>
          </p:spPr>
        </p:pic>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57200" y="891610"/>
            <a:ext cx="3414889" cy="5424523"/>
          </a:xfrm>
        </p:spPr>
        <p:txBody>
          <a:bodyPr/>
          <a:lstStyle/>
          <a:p>
            <a:r>
              <a:rPr lang="en-US" dirty="0" smtClean="0"/>
              <a:t>Lists configured screens</a:t>
            </a:r>
          </a:p>
          <a:p>
            <a:r>
              <a:rPr lang="en-US" dirty="0" smtClean="0"/>
              <a:t>Includes details on individual fields</a:t>
            </a:r>
          </a:p>
          <a:p>
            <a:endParaRPr lang="en-US" dirty="0"/>
          </a:p>
        </p:txBody>
      </p:sp>
      <p:sp>
        <p:nvSpPr>
          <p:cNvPr id="7" name="Title 6"/>
          <p:cNvSpPr>
            <a:spLocks noGrp="1"/>
          </p:cNvSpPr>
          <p:nvPr>
            <p:ph type="title"/>
          </p:nvPr>
        </p:nvSpPr>
        <p:spPr/>
        <p:txBody>
          <a:bodyPr>
            <a:normAutofit/>
          </a:bodyPr>
          <a:lstStyle/>
          <a:p>
            <a:r>
              <a:rPr lang="en-US" dirty="0" smtClean="0"/>
              <a:t>Configurable Screens Report</a:t>
            </a:r>
            <a:endParaRPr lang="en-US" dirty="0"/>
          </a:p>
        </p:txBody>
      </p:sp>
      <p:sp>
        <p:nvSpPr>
          <p:cNvPr id="21506" name="Footer Placeholder 1"/>
          <p:cNvSpPr>
            <a:spLocks noGrp="1"/>
          </p:cNvSpPr>
          <p:nvPr>
            <p:ph type="ftr" sz="quarter" idx="10"/>
          </p:nvPr>
        </p:nvSpPr>
        <p:spPr>
          <a:xfrm>
            <a:off x="8037689" y="6638544"/>
            <a:ext cx="1106311" cy="219456"/>
          </a:xfrm>
          <a:noFill/>
        </p:spPr>
        <p:txBody>
          <a:bodyPr/>
          <a:lstStyle/>
          <a:p>
            <a:r>
              <a:rPr lang="en-US" dirty="0" smtClean="0"/>
              <a:t>ADM_CONF_250</a:t>
            </a:r>
          </a:p>
        </p:txBody>
      </p:sp>
      <p:sp>
        <p:nvSpPr>
          <p:cNvPr id="21508"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pic>
        <p:nvPicPr>
          <p:cNvPr id="21510" name="Picture 5" descr="configscrnsreport"/>
          <p:cNvPicPr>
            <a:picLocks noChangeAspect="1" noChangeArrowheads="1"/>
          </p:cNvPicPr>
          <p:nvPr/>
        </p:nvPicPr>
        <p:blipFill>
          <a:blip r:embed="rId3" cstate="print"/>
          <a:srcRect/>
          <a:stretch>
            <a:fillRect/>
          </a:stretch>
        </p:blipFill>
        <p:spPr bwMode="auto">
          <a:xfrm>
            <a:off x="4099277" y="1062920"/>
            <a:ext cx="4492625" cy="46323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Enable configurable screens</a:t>
            </a:r>
          </a:p>
          <a:p>
            <a:r>
              <a:rPr lang="en-US" dirty="0" smtClean="0"/>
              <a:t>Create a template for Item Master Maintenance</a:t>
            </a:r>
          </a:p>
          <a:p>
            <a:r>
              <a:rPr lang="en-US" dirty="0" smtClean="0"/>
              <a:t>Apply template to all users</a:t>
            </a:r>
          </a:p>
          <a:p>
            <a:pPr>
              <a:buNone/>
            </a:pPr>
            <a:endParaRPr lang="en-US" dirty="0"/>
          </a:p>
        </p:txBody>
      </p:sp>
      <p:sp>
        <p:nvSpPr>
          <p:cNvPr id="3" name="Title 2"/>
          <p:cNvSpPr>
            <a:spLocks noGrp="1"/>
          </p:cNvSpPr>
          <p:nvPr>
            <p:ph type="title"/>
          </p:nvPr>
        </p:nvSpPr>
        <p:spPr/>
        <p:txBody>
          <a:bodyPr/>
          <a:lstStyle/>
          <a:p>
            <a:r>
              <a:rPr lang="en-US" dirty="0" smtClean="0"/>
              <a:t>Exercise</a:t>
            </a:r>
            <a:endParaRPr lang="en-US" dirty="0"/>
          </a:p>
        </p:txBody>
      </p:sp>
      <p:sp>
        <p:nvSpPr>
          <p:cNvPr id="4" name="Footer Placeholder 3"/>
          <p:cNvSpPr>
            <a:spLocks noGrp="1"/>
          </p:cNvSpPr>
          <p:nvPr>
            <p:ph type="ftr" sz="quarter" idx="10"/>
          </p:nvPr>
        </p:nvSpPr>
        <p:spPr>
          <a:xfrm>
            <a:off x="7676444" y="6615289"/>
            <a:ext cx="1467556" cy="242711"/>
          </a:xfrm>
        </p:spPr>
        <p:txBody>
          <a:bodyPr/>
          <a:lstStyle/>
          <a:p>
            <a:pPr>
              <a:defRPr/>
            </a:pPr>
            <a:r>
              <a:rPr lang="en-US" dirty="0" smtClean="0"/>
              <a:t>ADM_CONF_260</a:t>
            </a:r>
            <a:endParaRPr lang="en-US" dirty="0"/>
          </a:p>
        </p:txBody>
      </p:sp>
      <p:pic>
        <p:nvPicPr>
          <p:cNvPr id="5" name="Picture 3" descr="hand"/>
          <p:cNvPicPr>
            <a:picLocks noChangeAspect="1" noChangeArrowheads="1"/>
          </p:cNvPicPr>
          <p:nvPr/>
        </p:nvPicPr>
        <p:blipFill>
          <a:blip r:embed="rId2" cstate="print"/>
          <a:srcRect/>
          <a:stretch>
            <a:fillRect/>
          </a:stretch>
        </p:blipFill>
        <p:spPr bwMode="auto">
          <a:xfrm>
            <a:off x="1090436" y="3266546"/>
            <a:ext cx="7143750" cy="2695575"/>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lstStyle/>
          <a:p>
            <a:pPr eaLnBrk="1" hangingPunct="1"/>
            <a:r>
              <a:rPr lang="en-US" dirty="0" smtClean="0"/>
              <a:t>You will be able to customize non-component based programs using Configurable Screens features and functions</a:t>
            </a:r>
          </a:p>
          <a:p>
            <a:pPr lvl="1" eaLnBrk="1" hangingPunct="1"/>
            <a:endParaRPr lang="en-US" dirty="0" smtClean="0"/>
          </a:p>
          <a:p>
            <a:pPr lvl="1" eaLnBrk="1" hangingPunct="1"/>
            <a:endParaRPr lang="en-US" dirty="0" smtClean="0"/>
          </a:p>
        </p:txBody>
      </p:sp>
      <p:sp>
        <p:nvSpPr>
          <p:cNvPr id="5122" name="Rectangle 2"/>
          <p:cNvSpPr>
            <a:spLocks noGrp="1" noChangeArrowheads="1"/>
          </p:cNvSpPr>
          <p:nvPr>
            <p:ph type="title"/>
          </p:nvPr>
        </p:nvSpPr>
        <p:spPr/>
        <p:txBody>
          <a:bodyPr/>
          <a:lstStyle/>
          <a:p>
            <a:pPr eaLnBrk="1" hangingPunct="1"/>
            <a:r>
              <a:rPr lang="en-US" dirty="0" smtClean="0"/>
              <a:t>Benefits</a:t>
            </a:r>
          </a:p>
        </p:txBody>
      </p:sp>
      <p:sp>
        <p:nvSpPr>
          <p:cNvPr id="5124" name="Footer Placeholder 1"/>
          <p:cNvSpPr txBox="1">
            <a:spLocks/>
          </p:cNvSpPr>
          <p:nvPr/>
        </p:nvSpPr>
        <p:spPr bwMode="auto">
          <a:xfrm>
            <a:off x="7761288" y="6629400"/>
            <a:ext cx="1306512" cy="228600"/>
          </a:xfrm>
          <a:prstGeom prst="rect">
            <a:avLst/>
          </a:prstGeom>
          <a:noFill/>
          <a:ln w="9525">
            <a:noFill/>
            <a:miter lim="800000"/>
            <a:headEnd/>
            <a:tailEnd/>
          </a:ln>
        </p:spPr>
        <p:txBody>
          <a:bodyPr/>
          <a:lstStyle/>
          <a:p>
            <a:pPr algn="r" defTabSz="865188"/>
            <a:r>
              <a:rPr lang="en-US" sz="800" dirty="0">
                <a:latin typeface="Arial" charset="0"/>
                <a:cs typeface="Arial" charset="0"/>
              </a:rPr>
              <a:t>ADM_CONF_030</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1580444" y="891610"/>
            <a:ext cx="7106356" cy="5424523"/>
          </a:xfrm>
        </p:spPr>
        <p:txBody>
          <a:bodyPr>
            <a:normAutofit lnSpcReduction="10000"/>
          </a:bodyPr>
          <a:lstStyle/>
          <a:p>
            <a:r>
              <a:rPr lang="en-US" dirty="0" smtClean="0"/>
              <a:t>Overview</a:t>
            </a:r>
          </a:p>
          <a:p>
            <a:r>
              <a:rPr lang="en-US" dirty="0" smtClean="0"/>
              <a:t>Terminology</a:t>
            </a:r>
          </a:p>
          <a:p>
            <a:r>
              <a:rPr lang="en-US" dirty="0" smtClean="0"/>
              <a:t>Components</a:t>
            </a:r>
          </a:p>
          <a:p>
            <a:r>
              <a:rPr lang="en-US" dirty="0" smtClean="0"/>
              <a:t>Administration Tasks	</a:t>
            </a:r>
          </a:p>
          <a:p>
            <a:r>
              <a:rPr lang="en-US" dirty="0" smtClean="0"/>
              <a:t>Multiple Systems</a:t>
            </a:r>
          </a:p>
          <a:p>
            <a:r>
              <a:rPr lang="en-US" dirty="0" smtClean="0"/>
              <a:t>Performance Tuning</a:t>
            </a:r>
          </a:p>
          <a:p>
            <a:r>
              <a:rPr lang="en-US" dirty="0" smtClean="0"/>
              <a:t>Troubleshooting</a:t>
            </a:r>
          </a:p>
          <a:p>
            <a:r>
              <a:rPr lang="en-US" dirty="0" smtClean="0"/>
              <a:t>Customizing Browses</a:t>
            </a:r>
          </a:p>
          <a:p>
            <a:r>
              <a:rPr lang="en-US" dirty="0" smtClean="0"/>
              <a:t>Menu and Browse Collections</a:t>
            </a:r>
          </a:p>
          <a:p>
            <a:r>
              <a:rPr lang="en-US" dirty="0" smtClean="0"/>
              <a:t>Process Maps</a:t>
            </a:r>
          </a:p>
          <a:p>
            <a:r>
              <a:rPr lang="en-US" b="1" dirty="0" smtClean="0"/>
              <a:t>Configurable Screens</a:t>
            </a:r>
          </a:p>
          <a:p>
            <a:endParaRPr lang="en-US" dirty="0" smtClean="0"/>
          </a:p>
          <a:p>
            <a:endParaRPr lang="en-US" dirty="0"/>
          </a:p>
        </p:txBody>
      </p:sp>
      <p:sp>
        <p:nvSpPr>
          <p:cNvPr id="8" name="Title 7"/>
          <p:cNvSpPr>
            <a:spLocks noGrp="1"/>
          </p:cNvSpPr>
          <p:nvPr>
            <p:ph type="title"/>
          </p:nvPr>
        </p:nvSpPr>
        <p:spPr/>
        <p:txBody>
          <a:bodyPr>
            <a:normAutofit/>
          </a:bodyPr>
          <a:lstStyle/>
          <a:p>
            <a:r>
              <a:rPr lang="en-US" dirty="0" smtClean="0"/>
              <a:t>Training Flow</a:t>
            </a:r>
            <a:endParaRPr lang="en-US" dirty="0"/>
          </a:p>
        </p:txBody>
      </p:sp>
      <p:sp>
        <p:nvSpPr>
          <p:cNvPr id="6147" name="Footer Placeholder 1"/>
          <p:cNvSpPr>
            <a:spLocks noGrp="1"/>
          </p:cNvSpPr>
          <p:nvPr>
            <p:ph type="ftr" sz="quarter" idx="10"/>
          </p:nvPr>
        </p:nvSpPr>
        <p:spPr>
          <a:xfrm>
            <a:off x="7879644" y="6638544"/>
            <a:ext cx="1264356" cy="219456"/>
          </a:xfrm>
          <a:noFill/>
        </p:spPr>
        <p:txBody>
          <a:bodyPr/>
          <a:lstStyle/>
          <a:p>
            <a:pPr defTabSz="865188"/>
            <a:r>
              <a:rPr lang="en-US" dirty="0" smtClean="0"/>
              <a:t>ADM_CONF_040</a:t>
            </a:r>
          </a:p>
        </p:txBody>
      </p:sp>
      <p:sp>
        <p:nvSpPr>
          <p:cNvPr id="6149" name="Rectangle 4"/>
          <p:cNvSpPr>
            <a:spLocks noChangeArrowheads="1"/>
          </p:cNvSpPr>
          <p:nvPr/>
        </p:nvSpPr>
        <p:spPr bwMode="auto">
          <a:xfrm>
            <a:off x="1819275" y="1489075"/>
            <a:ext cx="6791325" cy="4456113"/>
          </a:xfrm>
          <a:prstGeom prst="rect">
            <a:avLst/>
          </a:prstGeom>
          <a:noFill/>
          <a:ln w="9525">
            <a:noFill/>
            <a:miter lim="800000"/>
            <a:headEnd/>
            <a:tailEnd/>
          </a:ln>
        </p:spPr>
        <p:txBody>
          <a:bodyPr tIns="91440" bIns="91440"/>
          <a:lstStyle/>
          <a:p>
            <a:pPr marL="342900" indent="-342900" algn="l">
              <a:lnSpc>
                <a:spcPct val="80000"/>
              </a:lnSpc>
              <a:spcBef>
                <a:spcPct val="30000"/>
              </a:spcBef>
              <a:buClr>
                <a:srgbClr val="890C4C"/>
              </a:buClr>
              <a:buFont typeface="Webdings" pitchFamily="18" charset="2"/>
              <a:buChar char="5"/>
            </a:pPr>
            <a:endParaRPr lang="en-US" sz="2000" dirty="0"/>
          </a:p>
        </p:txBody>
      </p:sp>
      <p:sp>
        <p:nvSpPr>
          <p:cNvPr id="203781" name="Line 5"/>
          <p:cNvSpPr>
            <a:spLocks noChangeShapeType="1"/>
          </p:cNvSpPr>
          <p:nvPr/>
        </p:nvSpPr>
        <p:spPr bwMode="auto">
          <a:xfrm>
            <a:off x="1146175" y="947732"/>
            <a:ext cx="0" cy="4554537"/>
          </a:xfrm>
          <a:prstGeom prst="line">
            <a:avLst/>
          </a:prstGeom>
          <a:noFill/>
          <a:ln w="381000">
            <a:solidFill>
              <a:schemeClr val="hlink"/>
            </a:solidFill>
            <a:round/>
            <a:headEnd/>
            <a:tailEnd type="triangle" w="sm" len="sm"/>
          </a:ln>
          <a:effectLst/>
        </p:spPr>
        <p:txBody>
          <a:bodyPr wrap="none" anchor="ctr"/>
          <a:lstStyle/>
          <a:p>
            <a:pPr>
              <a:defRPr/>
            </a:pPr>
            <a:endParaRPr lang="en-IE" dirty="0">
              <a:latin typeface="Tahoma" charset="0"/>
            </a:endParaRPr>
          </a:p>
        </p:txBody>
      </p:sp>
      <p:sp>
        <p:nvSpPr>
          <p:cNvPr id="6151" name="Rectangle 6"/>
          <p:cNvSpPr>
            <a:spLocks noChangeArrowheads="1"/>
          </p:cNvSpPr>
          <p:nvPr/>
        </p:nvSpPr>
        <p:spPr bwMode="auto">
          <a:xfrm>
            <a:off x="4479925" y="3124200"/>
            <a:ext cx="184150" cy="611188"/>
          </a:xfrm>
          <a:prstGeom prst="rect">
            <a:avLst/>
          </a:prstGeom>
          <a:noFill/>
          <a:ln w="9525" algn="ctr">
            <a:noFill/>
            <a:miter lim="800000"/>
            <a:headEnd/>
            <a:tailEnd/>
          </a:ln>
        </p:spPr>
        <p:txBody>
          <a:bodyPr wrap="none" tIns="91440" bIns="91440">
            <a:spAutoFit/>
          </a:bodyPr>
          <a:lstStyle/>
          <a:p>
            <a:endParaRPr lang="en-US"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a:xfrm>
            <a:off x="695325" y="890582"/>
            <a:ext cx="7915275" cy="5053012"/>
          </a:xfrm>
          <a:noFill/>
        </p:spPr>
        <p:txBody>
          <a:bodyPr lIns="91432" tIns="91432" rIns="91432" bIns="91432"/>
          <a:lstStyle/>
          <a:p>
            <a:pPr eaLnBrk="1" hangingPunct="1"/>
            <a:r>
              <a:rPr lang="en-US" dirty="0" smtClean="0"/>
              <a:t>Design tool for configuring non-component based screens</a:t>
            </a:r>
          </a:p>
          <a:p>
            <a:pPr eaLnBrk="1" hangingPunct="1"/>
            <a:r>
              <a:rPr lang="en-IE" dirty="0" smtClean="0"/>
              <a:t>Equivalent to Design Mode for component-based screens</a:t>
            </a:r>
            <a:endParaRPr lang="en-US" dirty="0" smtClean="0"/>
          </a:p>
          <a:p>
            <a:pPr eaLnBrk="1" hangingPunct="1"/>
            <a:r>
              <a:rPr lang="en-US" dirty="0" smtClean="0"/>
              <a:t>Enabled for members of defined UI-design groups</a:t>
            </a:r>
          </a:p>
          <a:p>
            <a:pPr eaLnBrk="1" hangingPunct="1"/>
            <a:endParaRPr lang="en-IE" dirty="0" smtClean="0"/>
          </a:p>
        </p:txBody>
      </p:sp>
      <p:sp>
        <p:nvSpPr>
          <p:cNvPr id="7171" name="Rectangle 2"/>
          <p:cNvSpPr>
            <a:spLocks noGrp="1" noChangeArrowheads="1"/>
          </p:cNvSpPr>
          <p:nvPr>
            <p:ph type="title"/>
          </p:nvPr>
        </p:nvSpPr>
        <p:spPr/>
        <p:txBody>
          <a:bodyPr/>
          <a:lstStyle/>
          <a:p>
            <a:pPr eaLnBrk="1" hangingPunct="1"/>
            <a:r>
              <a:rPr lang="en-US" dirty="0" smtClean="0"/>
              <a:t>Configurable Screens</a:t>
            </a:r>
          </a:p>
        </p:txBody>
      </p:sp>
      <p:sp>
        <p:nvSpPr>
          <p:cNvPr id="7170" name="Footer Placeholder 3"/>
          <p:cNvSpPr>
            <a:spLocks noGrp="1"/>
          </p:cNvSpPr>
          <p:nvPr>
            <p:ph type="ftr" sz="quarter" idx="10"/>
          </p:nvPr>
        </p:nvSpPr>
        <p:spPr>
          <a:xfrm>
            <a:off x="7992533" y="6638544"/>
            <a:ext cx="1151467" cy="219456"/>
          </a:xfrm>
          <a:noFill/>
        </p:spPr>
        <p:txBody>
          <a:bodyPr/>
          <a:lstStyle/>
          <a:p>
            <a:r>
              <a:rPr lang="en-US" dirty="0" smtClean="0"/>
              <a:t>ADM_CONF_050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lstStyle/>
          <a:p>
            <a:pPr eaLnBrk="1" hangingPunct="1"/>
            <a:r>
              <a:rPr lang="en-US" sz="3200" dirty="0" smtClean="0"/>
              <a:t>You </a:t>
            </a:r>
            <a:r>
              <a:rPr lang="en-US" sz="3200" dirty="0" smtClean="0"/>
              <a:t>can</a:t>
            </a:r>
            <a:endParaRPr lang="en-US" sz="3200" dirty="0" smtClean="0"/>
          </a:p>
          <a:p>
            <a:pPr lvl="1" eaLnBrk="1" hangingPunct="1"/>
            <a:r>
              <a:rPr lang="en-IE" sz="2800" dirty="0" smtClean="0"/>
              <a:t>Disable fields for input</a:t>
            </a:r>
          </a:p>
          <a:p>
            <a:pPr lvl="1" eaLnBrk="1" hangingPunct="1"/>
            <a:r>
              <a:rPr lang="en-IE" sz="2800" dirty="0" smtClean="0"/>
              <a:t>Hide fields</a:t>
            </a:r>
          </a:p>
          <a:p>
            <a:pPr lvl="1" eaLnBrk="1" hangingPunct="1"/>
            <a:r>
              <a:rPr lang="en-IE" sz="2800" dirty="0" smtClean="0"/>
              <a:t>Set predefined default values for fields</a:t>
            </a:r>
          </a:p>
          <a:p>
            <a:pPr lvl="1" eaLnBrk="1" hangingPunct="1"/>
            <a:r>
              <a:rPr lang="en-IE" sz="2800" dirty="0" smtClean="0"/>
              <a:t>Set fields as mandatory</a:t>
            </a:r>
          </a:p>
          <a:p>
            <a:pPr lvl="1" eaLnBrk="1" hangingPunct="1"/>
            <a:r>
              <a:rPr lang="en-IE" sz="2800" dirty="0" smtClean="0"/>
              <a:t>Add fields and frames</a:t>
            </a:r>
          </a:p>
          <a:p>
            <a:pPr lvl="1" eaLnBrk="1" hangingPunct="1"/>
            <a:r>
              <a:rPr lang="en-IE" sz="2800" dirty="0" smtClean="0"/>
              <a:t>Control frame navigation</a:t>
            </a:r>
          </a:p>
          <a:p>
            <a:pPr eaLnBrk="1" hangingPunct="1"/>
            <a:endParaRPr lang="en-US" dirty="0" smtClean="0"/>
          </a:p>
          <a:p>
            <a:pPr eaLnBrk="1" hangingPunct="1">
              <a:buFont typeface="Webdings" pitchFamily="18" charset="2"/>
              <a:buNone/>
            </a:pPr>
            <a:endParaRPr lang="en-US" dirty="0" smtClean="0"/>
          </a:p>
        </p:txBody>
      </p:sp>
      <p:sp>
        <p:nvSpPr>
          <p:cNvPr id="8195" name="Rectangle 2"/>
          <p:cNvSpPr>
            <a:spLocks noGrp="1" noChangeArrowheads="1"/>
          </p:cNvSpPr>
          <p:nvPr>
            <p:ph type="title"/>
          </p:nvPr>
        </p:nvSpPr>
        <p:spPr/>
        <p:txBody>
          <a:bodyPr/>
          <a:lstStyle/>
          <a:p>
            <a:pPr eaLnBrk="1" hangingPunct="1"/>
            <a:r>
              <a:rPr lang="en-US" dirty="0" smtClean="0"/>
              <a:t>Types of Configuration</a:t>
            </a:r>
          </a:p>
        </p:txBody>
      </p:sp>
      <p:sp>
        <p:nvSpPr>
          <p:cNvPr id="8194" name="Footer Placeholder 3"/>
          <p:cNvSpPr>
            <a:spLocks noGrp="1"/>
          </p:cNvSpPr>
          <p:nvPr>
            <p:ph type="ftr" sz="quarter" idx="10"/>
          </p:nvPr>
        </p:nvSpPr>
        <p:spPr>
          <a:xfrm>
            <a:off x="8060267" y="6638544"/>
            <a:ext cx="1083733" cy="219456"/>
          </a:xfrm>
          <a:noFill/>
        </p:spPr>
        <p:txBody>
          <a:bodyPr/>
          <a:lstStyle/>
          <a:p>
            <a:r>
              <a:rPr lang="en-US" dirty="0" smtClean="0"/>
              <a:t>ADM_CONF_060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r>
              <a:rPr lang="en-IE" dirty="0" smtClean="0"/>
              <a:t>Changes saved as customized UI template</a:t>
            </a:r>
          </a:p>
          <a:p>
            <a:pPr eaLnBrk="1" hangingPunct="1"/>
            <a:r>
              <a:rPr lang="en-IE" dirty="0" smtClean="0"/>
              <a:t>Templates are assigned to users based on</a:t>
            </a:r>
          </a:p>
          <a:p>
            <a:pPr lvl="1"/>
            <a:r>
              <a:rPr lang="en-IE" dirty="0" smtClean="0"/>
              <a:t>Groups in Standard Edition</a:t>
            </a:r>
          </a:p>
          <a:p>
            <a:pPr lvl="1"/>
            <a:r>
              <a:rPr lang="en-IE" dirty="0" smtClean="0"/>
              <a:t>Roles in Enterprise Edition</a:t>
            </a:r>
          </a:p>
          <a:p>
            <a:pPr eaLnBrk="1" hangingPunct="1"/>
            <a:r>
              <a:rPr lang="en-IE" dirty="0" smtClean="0"/>
              <a:t>Generic templates can be used by all users</a:t>
            </a:r>
          </a:p>
          <a:p>
            <a:pPr eaLnBrk="1" hangingPunct="1"/>
            <a:endParaRPr lang="en-US" dirty="0" smtClean="0">
              <a:latin typeface="Courier New" pitchFamily="49" charset="0"/>
            </a:endParaRPr>
          </a:p>
          <a:p>
            <a:pPr eaLnBrk="1" hangingPunct="1">
              <a:buFont typeface="Webdings" pitchFamily="18" charset="2"/>
              <a:buNone/>
            </a:pPr>
            <a:endParaRPr lang="en-US" dirty="0" smtClean="0"/>
          </a:p>
        </p:txBody>
      </p:sp>
      <p:sp>
        <p:nvSpPr>
          <p:cNvPr id="9219" name="Rectangle 2"/>
          <p:cNvSpPr>
            <a:spLocks noGrp="1" noChangeArrowheads="1"/>
          </p:cNvSpPr>
          <p:nvPr>
            <p:ph type="title"/>
          </p:nvPr>
        </p:nvSpPr>
        <p:spPr/>
        <p:txBody>
          <a:bodyPr/>
          <a:lstStyle/>
          <a:p>
            <a:pPr eaLnBrk="1" hangingPunct="1"/>
            <a:r>
              <a:rPr lang="en-US" dirty="0" smtClean="0"/>
              <a:t>Users and Templates</a:t>
            </a:r>
          </a:p>
        </p:txBody>
      </p:sp>
      <p:sp>
        <p:nvSpPr>
          <p:cNvPr id="9218" name="Footer Placeholder 3"/>
          <p:cNvSpPr>
            <a:spLocks noGrp="1"/>
          </p:cNvSpPr>
          <p:nvPr>
            <p:ph type="ftr" sz="quarter" idx="10"/>
          </p:nvPr>
        </p:nvSpPr>
        <p:spPr>
          <a:xfrm>
            <a:off x="8037689" y="6638544"/>
            <a:ext cx="1106311" cy="219456"/>
          </a:xfrm>
          <a:noFill/>
        </p:spPr>
        <p:txBody>
          <a:bodyPr/>
          <a:lstStyle/>
          <a:p>
            <a:r>
              <a:rPr lang="en-US" dirty="0" smtClean="0"/>
              <a:t>ADM_CONF_070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lstStyle/>
          <a:p>
            <a:r>
              <a:rPr lang="en-US" dirty="0" smtClean="0"/>
              <a:t>Error messages displayed when mandatory fields hidden or removed</a:t>
            </a:r>
          </a:p>
          <a:p>
            <a:r>
              <a:rPr lang="en-US" dirty="0" smtClean="0"/>
              <a:t>Possible conflicts when users belong to more than one group</a:t>
            </a:r>
          </a:p>
          <a:p>
            <a:r>
              <a:rPr lang="en-US" dirty="0" smtClean="0"/>
              <a:t>Conflict management tool to list users, programs, and conflicts </a:t>
            </a:r>
          </a:p>
          <a:p>
            <a:endParaRPr lang="en-US" dirty="0"/>
          </a:p>
        </p:txBody>
      </p:sp>
      <p:sp>
        <p:nvSpPr>
          <p:cNvPr id="9" name="Title 8"/>
          <p:cNvSpPr>
            <a:spLocks noGrp="1"/>
          </p:cNvSpPr>
          <p:nvPr>
            <p:ph type="title"/>
          </p:nvPr>
        </p:nvSpPr>
        <p:spPr/>
        <p:txBody>
          <a:bodyPr>
            <a:normAutofit/>
          </a:bodyPr>
          <a:lstStyle/>
          <a:p>
            <a:r>
              <a:rPr lang="en-US" dirty="0" smtClean="0"/>
              <a:t>Error Handling and Template Conflicts</a:t>
            </a:r>
            <a:endParaRPr lang="en-US" dirty="0"/>
          </a:p>
        </p:txBody>
      </p:sp>
      <p:sp>
        <p:nvSpPr>
          <p:cNvPr id="10242" name="Footer Placeholder 1"/>
          <p:cNvSpPr>
            <a:spLocks noGrp="1"/>
          </p:cNvSpPr>
          <p:nvPr>
            <p:ph type="ftr" sz="quarter" idx="10"/>
          </p:nvPr>
        </p:nvSpPr>
        <p:spPr>
          <a:xfrm>
            <a:off x="8060267" y="6638544"/>
            <a:ext cx="1083733" cy="219456"/>
          </a:xfrm>
          <a:noFill/>
        </p:spPr>
        <p:txBody>
          <a:bodyPr/>
          <a:lstStyle/>
          <a:p>
            <a:r>
              <a:rPr lang="en-US" dirty="0" smtClean="0"/>
              <a:t>ADM_CONF_080</a:t>
            </a:r>
          </a:p>
        </p:txBody>
      </p:sp>
      <p:pic>
        <p:nvPicPr>
          <p:cNvPr id="10245" name="Picture 5" descr="uiconflicts"/>
          <p:cNvPicPr>
            <a:picLocks noChangeAspect="1" noChangeArrowheads="1"/>
          </p:cNvPicPr>
          <p:nvPr/>
        </p:nvPicPr>
        <p:blipFill>
          <a:blip r:embed="rId3" cstate="print"/>
          <a:srcRect/>
          <a:stretch>
            <a:fillRect/>
          </a:stretch>
        </p:blipFill>
        <p:spPr bwMode="auto">
          <a:xfrm>
            <a:off x="1027642" y="4168065"/>
            <a:ext cx="7075488" cy="14097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Administration  | Configurable Screens</a:t>
            </a:r>
          </a:p>
          <a:p>
            <a:r>
              <a:rPr lang="en-US" dirty="0" smtClean="0"/>
              <a:t>Choose Configurable Screens Setup</a:t>
            </a:r>
          </a:p>
          <a:p>
            <a:r>
              <a:rPr lang="en-US" dirty="0" smtClean="0"/>
              <a:t>Set Enable Configuration  Screens</a:t>
            </a:r>
          </a:p>
          <a:p>
            <a:r>
              <a:rPr lang="en-US" dirty="0" smtClean="0"/>
              <a:t>Specify role (group) for UI Design Group</a:t>
            </a:r>
          </a:p>
          <a:p>
            <a:r>
              <a:rPr lang="en-US" dirty="0" smtClean="0"/>
              <a:t>Click Save</a:t>
            </a:r>
          </a:p>
          <a:p>
            <a:endParaRPr lang="en-US" dirty="0"/>
          </a:p>
        </p:txBody>
      </p:sp>
      <p:sp>
        <p:nvSpPr>
          <p:cNvPr id="6" name="Title 5"/>
          <p:cNvSpPr>
            <a:spLocks noGrp="1"/>
          </p:cNvSpPr>
          <p:nvPr>
            <p:ph type="title"/>
          </p:nvPr>
        </p:nvSpPr>
        <p:spPr/>
        <p:txBody>
          <a:bodyPr>
            <a:normAutofit/>
          </a:bodyPr>
          <a:lstStyle/>
          <a:p>
            <a:r>
              <a:rPr lang="en-US" dirty="0" smtClean="0"/>
              <a:t>Configurable Screens Setup</a:t>
            </a:r>
            <a:endParaRPr lang="en-US" dirty="0"/>
          </a:p>
        </p:txBody>
      </p:sp>
      <p:sp>
        <p:nvSpPr>
          <p:cNvPr id="11266" name="Footer Placeholder 1"/>
          <p:cNvSpPr>
            <a:spLocks noGrp="1"/>
          </p:cNvSpPr>
          <p:nvPr>
            <p:ph type="ftr" sz="quarter" idx="10"/>
          </p:nvPr>
        </p:nvSpPr>
        <p:spPr>
          <a:xfrm>
            <a:off x="8026400" y="6638544"/>
            <a:ext cx="1117600" cy="219456"/>
          </a:xfrm>
          <a:noFill/>
        </p:spPr>
        <p:txBody>
          <a:bodyPr/>
          <a:lstStyle/>
          <a:p>
            <a:r>
              <a:rPr lang="en-US" dirty="0" smtClean="0"/>
              <a:t>ADM_CONF_090</a:t>
            </a:r>
          </a:p>
        </p:txBody>
      </p:sp>
      <p:pic>
        <p:nvPicPr>
          <p:cNvPr id="11269" name="Picture 7" descr="configscrenable"/>
          <p:cNvPicPr>
            <a:picLocks noChangeAspect="1" noChangeArrowheads="1"/>
          </p:cNvPicPr>
          <p:nvPr/>
        </p:nvPicPr>
        <p:blipFill>
          <a:blip r:embed="rId3" cstate="print"/>
          <a:srcRect/>
          <a:stretch>
            <a:fillRect/>
          </a:stretch>
        </p:blipFill>
        <p:spPr bwMode="auto">
          <a:xfrm>
            <a:off x="737130" y="3598336"/>
            <a:ext cx="7656512" cy="17335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14149</TotalTime>
  <Words>758</Words>
  <Application>Microsoft Office PowerPoint</Application>
  <PresentationFormat>On-screen Show (4:3)</PresentationFormat>
  <Paragraphs>172</Paragraphs>
  <Slides>26</Slides>
  <Notes>16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26</vt:i4>
      </vt:variant>
    </vt:vector>
  </HeadingPairs>
  <TitlesOfParts>
    <vt:vector size="35" baseType="lpstr">
      <vt:lpstr>Arial</vt:lpstr>
      <vt:lpstr>Century Gothic</vt:lpstr>
      <vt:lpstr>Lucida Grande</vt:lpstr>
      <vt:lpstr>Tahoma</vt:lpstr>
      <vt:lpstr>Webdings</vt:lpstr>
      <vt:lpstr>Courier New</vt:lpstr>
      <vt:lpstr>Times New Roman</vt:lpstr>
      <vt:lpstr>2_EX06PP_template</vt:lpstr>
      <vt:lpstr>QAD 2010 Template</vt:lpstr>
      <vt:lpstr>Configurable Screens</vt:lpstr>
      <vt:lpstr> Chapter Objectives</vt:lpstr>
      <vt:lpstr>Benefits</vt:lpstr>
      <vt:lpstr>Training Flow</vt:lpstr>
      <vt:lpstr>Configurable Screens</vt:lpstr>
      <vt:lpstr>Types of Configuration</vt:lpstr>
      <vt:lpstr>Users and Templates</vt:lpstr>
      <vt:lpstr>Error Handling and Template Conflicts</vt:lpstr>
      <vt:lpstr>Configurable Screens Setup</vt:lpstr>
      <vt:lpstr>Configurable Screens Setup</vt:lpstr>
      <vt:lpstr>Creating Template</vt:lpstr>
      <vt:lpstr>Creating Template</vt:lpstr>
      <vt:lpstr>Template Considerations</vt:lpstr>
      <vt:lpstr>Performance Considerations</vt:lpstr>
      <vt:lpstr>Configure Screen</vt:lpstr>
      <vt:lpstr>Available Fields</vt:lpstr>
      <vt:lpstr>Field Properties</vt:lpstr>
      <vt:lpstr>Adding Lookups to Fields</vt:lpstr>
      <vt:lpstr>Using Added Fields in Character Code</vt:lpstr>
      <vt:lpstr>Adding Frames</vt:lpstr>
      <vt:lpstr>Adding Frames</vt:lpstr>
      <vt:lpstr>Template Conflicts</vt:lpstr>
      <vt:lpstr>Template Conflicts</vt:lpstr>
      <vt:lpstr>Template Conflicts</vt:lpstr>
      <vt:lpstr>Configurable Screens Report</vt:lpstr>
      <vt:lpstr>Exercise</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Financials Troubleshooting</dc:title>
  <dc:creator>Dara Monahan</dc:creator>
  <cp:lastModifiedBy>Helen Ernst</cp:lastModifiedBy>
  <cp:revision>498</cp:revision>
  <cp:lastPrinted>1999-10-04T21:04:47Z</cp:lastPrinted>
  <dcterms:created xsi:type="dcterms:W3CDTF">1998-02-18T21:36:34Z</dcterms:created>
  <dcterms:modified xsi:type="dcterms:W3CDTF">2012-08-28T01:40:10Z</dcterms:modified>
</cp:coreProperties>
</file>