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6E6D5-7E1C-4EB2-8C87-BD7706FF7F6F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C6E90-8BD7-4C0E-A0CA-7F87D26EFE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284F7A-CA11-447F-9D1B-D5C3489837D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4F0A94-B819-45B1-931E-A5AA5D324F93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IE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ADM_TSH_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4AC761-0BF7-4159-9079-03B234F71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3"/>
          <p:cNvSpPr>
            <a:spLocks noGrp="1"/>
          </p:cNvSpPr>
          <p:nvPr userDrawn="1"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ADM_TSH_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77200" y="6638544"/>
            <a:ext cx="1066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ADM_TSH_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.NET UI Administration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Troubleshooting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Guide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Use PROMON</a:t>
            </a:r>
          </a:p>
          <a:p>
            <a:pPr lvl="1"/>
            <a:r>
              <a:rPr lang="en-US" sz="2000" smtClean="0"/>
              <a:t>How many users are logged on?</a:t>
            </a:r>
          </a:p>
          <a:p>
            <a:pPr lvl="1"/>
            <a:r>
              <a:rPr lang="en-US" sz="2000" smtClean="0"/>
              <a:t>Does the number match the configuration?</a:t>
            </a:r>
          </a:p>
          <a:p>
            <a:pPr lvl="1"/>
            <a:r>
              <a:rPr lang="en-US" sz="2000" smtClean="0"/>
              <a:t>Does the 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-n </a:t>
            </a:r>
            <a:r>
              <a:rPr lang="en-US" sz="2000" smtClean="0"/>
              <a:t>accommodate enough logins on all of the databases?</a:t>
            </a:r>
          </a:p>
          <a:p>
            <a:pPr lvl="1"/>
            <a:r>
              <a:rPr lang="en-US" sz="2000" smtClean="0"/>
              <a:t>Are there users from all WebSpeed Brokers?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Check the Databases</a:t>
            </a:r>
          </a:p>
        </p:txBody>
      </p:sp>
      <p:sp>
        <p:nvSpPr>
          <p:cNvPr id="1030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ADM_TSH_100</a:t>
            </a:r>
          </a:p>
        </p:txBody>
      </p:sp>
      <p:graphicFrame>
        <p:nvGraphicFramePr>
          <p:cNvPr id="152580" name="Object 4"/>
          <p:cNvGraphicFramePr>
            <a:graphicFrameLocks noChangeAspect="1"/>
          </p:cNvGraphicFramePr>
          <p:nvPr/>
        </p:nvGraphicFramePr>
        <p:xfrm>
          <a:off x="1319213" y="3168650"/>
          <a:ext cx="6103937" cy="1928812"/>
        </p:xfrm>
        <a:graphic>
          <a:graphicData uri="http://schemas.openxmlformats.org/presentationml/2006/ole">
            <p:oleObj spid="_x0000_s1026" name="Image" r:id="rId3" imgW="7319449" imgH="2312743" progId="">
              <p:embed/>
            </p:oleObj>
          </a:graphicData>
        </a:graphic>
      </p:graphicFrame>
      <p:graphicFrame>
        <p:nvGraphicFramePr>
          <p:cNvPr id="152581" name="Object 5"/>
          <p:cNvGraphicFramePr>
            <a:graphicFrameLocks noChangeAspect="1"/>
          </p:cNvGraphicFramePr>
          <p:nvPr/>
        </p:nvGraphicFramePr>
        <p:xfrm>
          <a:off x="3641725" y="3673475"/>
          <a:ext cx="4460875" cy="2346325"/>
        </p:xfrm>
        <a:graphic>
          <a:graphicData uri="http://schemas.openxmlformats.org/presentationml/2006/ole">
            <p:oleObj spid="_x0000_s1027" name="Image" r:id="rId4" imgW="7192376" imgH="378679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Admin Server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Test the Name Server</a:t>
            </a:r>
          </a:p>
          <a:p>
            <a:endParaRPr lang="en-US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Admin and Name Servers</a:t>
            </a:r>
          </a:p>
        </p:txBody>
      </p:sp>
      <p:sp>
        <p:nvSpPr>
          <p:cNvPr id="2054" name="Footer Placeholder 7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ADM_TSH_110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330325" y="1905000"/>
          <a:ext cx="6797675" cy="965200"/>
        </p:xfrm>
        <a:graphic>
          <a:graphicData uri="http://schemas.openxmlformats.org/presentationml/2006/ole">
            <p:oleObj spid="_x0000_s2050" name="Image" r:id="rId3" imgW="6798447" imgH="965420" progId="">
              <p:embed/>
            </p:oleObj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/>
        </p:nvGraphicFramePr>
        <p:xfrm>
          <a:off x="1333500" y="4038600"/>
          <a:ext cx="7188200" cy="1985963"/>
        </p:xfrm>
        <a:graphic>
          <a:graphicData uri="http://schemas.openxmlformats.org/presentationml/2006/ole">
            <p:oleObj spid="_x0000_s2051" name="Image" r:id="rId4" imgW="10788563" imgH="2325450" progId="">
              <p:embed/>
            </p:oleObj>
          </a:graphicData>
        </a:graphic>
      </p:graphicFrame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1206500" y="1447800"/>
            <a:ext cx="3581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proadsv</a:t>
            </a:r>
            <a:r>
              <a:rPr lang="en-US" sz="1800" b="1" dirty="0">
                <a:latin typeface="+mj-lt"/>
              </a:rPr>
              <a:t> -query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1206500" y="3581400"/>
            <a:ext cx="3581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nsman</a:t>
            </a:r>
            <a:r>
              <a:rPr lang="en-US" sz="1800" b="1" dirty="0">
                <a:latin typeface="+mj-lt"/>
              </a:rPr>
              <a:t> -name NS1 -query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broker and agents</a:t>
            </a:r>
          </a:p>
          <a:p>
            <a:endParaRPr lang="en-US" smtClean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the </a:t>
            </a:r>
            <a:r>
              <a:rPr lang="en-US" dirty="0" err="1" smtClean="0"/>
              <a:t>WebSpeed</a:t>
            </a:r>
            <a:r>
              <a:rPr lang="en-US" dirty="0" smtClean="0"/>
              <a:t> Brokers</a:t>
            </a:r>
          </a:p>
        </p:txBody>
      </p:sp>
      <p:sp>
        <p:nvSpPr>
          <p:cNvPr id="25604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ADM_TSH_120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1216024" y="1524000"/>
            <a:ext cx="5032375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>
                <a:latin typeface="+mj-lt"/>
              </a:rPr>
              <a:t>wtbman -name qaddemo_WS -query</a:t>
            </a:r>
          </a:p>
        </p:txBody>
      </p:sp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8606" y="1981200"/>
            <a:ext cx="6343650" cy="393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broker and agents</a:t>
            </a:r>
          </a:p>
          <a:p>
            <a:endParaRPr lang="en-US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the </a:t>
            </a:r>
            <a:r>
              <a:rPr lang="en-US" dirty="0" err="1" smtClean="0"/>
              <a:t>AppServer</a:t>
            </a:r>
            <a:r>
              <a:rPr lang="en-US" dirty="0" smtClean="0"/>
              <a:t> Brokers</a:t>
            </a:r>
          </a:p>
        </p:txBody>
      </p:sp>
      <p:sp>
        <p:nvSpPr>
          <p:cNvPr id="26628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1332994" y="1600200"/>
            <a:ext cx="4575175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asbman</a:t>
            </a:r>
            <a:r>
              <a:rPr lang="en-US" sz="1800" b="1" dirty="0">
                <a:latin typeface="+mj-lt"/>
              </a:rPr>
              <a:t> -name </a:t>
            </a:r>
            <a:r>
              <a:rPr lang="en-US" sz="1800" b="1" dirty="0" err="1">
                <a:latin typeface="+mj-lt"/>
              </a:rPr>
              <a:t>qaddemo_AS</a:t>
            </a:r>
            <a:r>
              <a:rPr lang="en-US" sz="1800" b="1" dirty="0">
                <a:latin typeface="+mj-lt"/>
              </a:rPr>
              <a:t> -query</a:t>
            </a:r>
          </a:p>
        </p:txBody>
      </p:sp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558" y="2012950"/>
            <a:ext cx="6343650" cy="393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the WebSpeed Messenger</a:t>
            </a:r>
          </a:p>
        </p:txBody>
      </p:sp>
      <p:sp>
        <p:nvSpPr>
          <p:cNvPr id="3080" name="Footer Placeholder 18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ADM_TSH_140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989512" y="2132012"/>
            <a:ext cx="4000500" cy="3678238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mtClean="0">
                <a:latin typeface="+mj-lt"/>
              </a:rPr>
              <a:t>Does the broker respond?</a:t>
            </a:r>
          </a:p>
          <a:p>
            <a:pPr eaLnBrk="1" hangingPunct="1"/>
            <a:r>
              <a:rPr lang="en-US" smtClean="0">
                <a:latin typeface="+mj-lt"/>
              </a:rPr>
              <a:t>Is the PROPATH correct?</a:t>
            </a:r>
          </a:p>
          <a:p>
            <a:pPr eaLnBrk="1" hangingPunct="1"/>
            <a:r>
              <a:rPr lang="en-US" smtClean="0">
                <a:latin typeface="+mj-lt"/>
              </a:rPr>
              <a:t>Are the correct databases connected?</a:t>
            </a:r>
          </a:p>
          <a:p>
            <a:pPr eaLnBrk="1" hangingPunct="1"/>
            <a:r>
              <a:rPr lang="en-US" smtClean="0">
                <a:latin typeface="+mj-lt"/>
              </a:rPr>
              <a:t>Ping each service that you are supporting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8600" y="1447800"/>
            <a:ext cx="8386762" cy="465137"/>
            <a:chOff x="768" y="1680"/>
            <a:chExt cx="4224" cy="293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3083" name="Rectangle 6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3084" name="Rectangle 7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3085" name="Text Box 8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3082" name="Rectangle 9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http://plli01:8080/demo/cgi-bin/wspd_cgi.ksh/WService=wsdemo/ping</a:t>
              </a:r>
            </a:p>
          </p:txBody>
        </p:sp>
        <p:graphicFrame>
          <p:nvGraphicFramePr>
            <p:cNvPr id="3074" name="Object 10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3074" name="Image" r:id="rId3" imgW="419048" imgH="406493" progId="">
                <p:embed/>
              </p:oleObj>
            </a:graphicData>
          </a:graphic>
        </p:graphicFrame>
      </p:grpSp>
      <p:sp>
        <p:nvSpPr>
          <p:cNvPr id="3078" name="Rectangle 11"/>
          <p:cNvSpPr>
            <a:spLocks noChangeArrowheads="1"/>
          </p:cNvSpPr>
          <p:nvPr/>
        </p:nvSpPr>
        <p:spPr bwMode="auto">
          <a:xfrm>
            <a:off x="836612" y="2018874"/>
            <a:ext cx="4365298" cy="3955314"/>
          </a:xfrm>
          <a:prstGeom prst="rect">
            <a:avLst/>
          </a:prstGeom>
          <a:solidFill>
            <a:srgbClr val="E9F4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600" b="1">
                <a:latin typeface="+mj-lt"/>
              </a:rPr>
              <a:t>Web Object Path (PROPATH):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/apps/mfgpro/eb2/desktop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/apps/mfgpro.eb2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/apps/mfgpro/eb2/bbi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/apps/progress/91d/tty/adecomm.pl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/aps/progress/91d/tty/adeshar.pl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/apps/progress/91d/tty/prodict.pl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/apps/progress/91d/tty/adeedit.pl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/apps/progress/91d/tty/adecomp.pl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/apps/progress/91d/tty/as4dict.pl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apps/progress/91d/bin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600" b="1">
                <a:latin typeface="+mj-lt"/>
              </a:rPr>
              <a:t>Connected Databases: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qaddb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qadhelp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qadadm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400" b="1">
                <a:latin typeface="+mj-lt"/>
              </a:rPr>
              <a:t>	</a:t>
            </a:r>
          </a:p>
        </p:txBody>
      </p:sp>
      <p:sp>
        <p:nvSpPr>
          <p:cNvPr id="3079" name="Rectangle 12"/>
          <p:cNvSpPr>
            <a:spLocks noChangeArrowheads="1"/>
          </p:cNvSpPr>
          <p:nvPr/>
        </p:nvSpPr>
        <p:spPr bwMode="auto">
          <a:xfrm>
            <a:off x="684212" y="9144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000" b="1">
                <a:latin typeface="+mj-lt"/>
              </a:rPr>
              <a:t>A simple test of WebSpeed will tell you a lot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Tomcat is Running</a:t>
            </a:r>
          </a:p>
        </p:txBody>
      </p:sp>
      <p:sp>
        <p:nvSpPr>
          <p:cNvPr id="4106" name="Footer Placeholder 20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ADM_TSH_150</a:t>
            </a:r>
          </a:p>
        </p:txBody>
      </p:sp>
      <p:sp>
        <p:nvSpPr>
          <p:cNvPr id="4103" name="Rectangle 3"/>
          <p:cNvSpPr>
            <a:spLocks noChangeArrowheads="1"/>
          </p:cNvSpPr>
          <p:nvPr/>
        </p:nvSpPr>
        <p:spPr bwMode="auto">
          <a:xfrm>
            <a:off x="679936" y="11430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000" b="1">
                <a:latin typeface="+mj-lt"/>
              </a:rPr>
              <a:t>Enter the URL for each Tomcat instance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37136" y="1676400"/>
            <a:ext cx="6705600" cy="465137"/>
            <a:chOff x="768" y="1680"/>
            <a:chExt cx="4224" cy="293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4114" name="Rectangle 6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5" name="Rectangle 7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6" name="Text Box 8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4113" name="Rectangle 9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http://plli01.qad.com:8080/index.html</a:t>
              </a:r>
            </a:p>
          </p:txBody>
        </p:sp>
        <p:graphicFrame>
          <p:nvGraphicFramePr>
            <p:cNvPr id="4101" name="Object 10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4101" name="Image" r:id="rId3" imgW="419048" imgH="406493" progId="">
                <p:embed/>
              </p:oleObj>
            </a:graphicData>
          </a:graphic>
        </p:graphicFrame>
      </p:grpSp>
      <p:graphicFrame>
        <p:nvGraphicFramePr>
          <p:cNvPr id="4098" name="Object 11"/>
          <p:cNvGraphicFramePr>
            <a:graphicFrameLocks noChangeAspect="1"/>
          </p:cNvGraphicFramePr>
          <p:nvPr/>
        </p:nvGraphicFramePr>
        <p:xfrm>
          <a:off x="1175236" y="2438400"/>
          <a:ext cx="6705600" cy="1050925"/>
        </p:xfrm>
        <a:graphic>
          <a:graphicData uri="http://schemas.openxmlformats.org/presentationml/2006/ole">
            <p:oleObj spid="_x0000_s4098" name="Image" r:id="rId4" imgW="9238263" imgH="1448641" progId="">
              <p:embed/>
            </p:oleObj>
          </a:graphicData>
        </a:graphic>
      </p:graphicFrame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37136" y="3878262"/>
            <a:ext cx="6705600" cy="465138"/>
            <a:chOff x="768" y="1680"/>
            <a:chExt cx="4224" cy="293"/>
          </a:xfrm>
        </p:grpSpPr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4109" name="Rectangle 14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0" name="Rectangle 15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1" name="Text Box 16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4108" name="Rectangle 17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http://plnt07:8080/index.html</a:t>
              </a:r>
            </a:p>
          </p:txBody>
        </p:sp>
        <p:graphicFrame>
          <p:nvGraphicFramePr>
            <p:cNvPr id="4100" name="Object 18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4100" name="Image" r:id="rId5" imgW="419048" imgH="406493" progId="">
                <p:embed/>
              </p:oleObj>
            </a:graphicData>
          </a:graphic>
        </p:graphicFrame>
      </p:grpSp>
      <p:graphicFrame>
        <p:nvGraphicFramePr>
          <p:cNvPr id="4099" name="Object 19"/>
          <p:cNvGraphicFramePr>
            <a:graphicFrameLocks noChangeAspect="1"/>
          </p:cNvGraphicFramePr>
          <p:nvPr/>
        </p:nvGraphicFramePr>
        <p:xfrm>
          <a:off x="1200636" y="4664075"/>
          <a:ext cx="6705600" cy="1050925"/>
        </p:xfrm>
        <a:graphic>
          <a:graphicData uri="http://schemas.openxmlformats.org/presentationml/2006/ole">
            <p:oleObj spid="_x0000_s4099" name="Image" r:id="rId6" imgW="9238263" imgH="1448641" progId="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Log in to the application and run Connection Manager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Is Connection Manager functioning?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Tomcat Web App</a:t>
            </a:r>
          </a:p>
        </p:txBody>
      </p:sp>
      <p:sp>
        <p:nvSpPr>
          <p:cNvPr id="27652" name="Footer Placeholder 1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ADM_TSH_160</a:t>
            </a:r>
          </a:p>
        </p:txBody>
      </p:sp>
      <p:pic>
        <p:nvPicPr>
          <p:cNvPr id="2765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408" y="2057400"/>
            <a:ext cx="8008937" cy="3152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the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who</a:t>
            </a:r>
            <a:r>
              <a:rPr lang="en-US" smtClean="0"/>
              <a:t> command to differentiate users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Troubleshooting Aids</a:t>
            </a:r>
          </a:p>
        </p:txBody>
      </p:sp>
      <p:sp>
        <p:nvSpPr>
          <p:cNvPr id="2867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ADM_TSH_170</a:t>
            </a: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2017208" y="1812064"/>
            <a:ext cx="5105400" cy="4089400"/>
          </a:xfrm>
          <a:prstGeom prst="rect">
            <a:avLst/>
          </a:prstGeom>
          <a:solidFill>
            <a:srgbClr val="CCCCFF"/>
          </a:solidFill>
          <a:ln w="38100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root     pts/0    Sep 13 08:25 (:0)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root     pts/1    Sep 13 08:29 (:0)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pts/7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pts/9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pts/8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pts/10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mfg      pts/11   Sep 17 10:58 (167.3.25.15)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pts/12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pts/13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pts/14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pts/15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pts/16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pts/17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dttelnet</a:t>
            </a:r>
            <a:r>
              <a:rPr lang="en-US" sz="1200" dirty="0">
                <a:latin typeface="r_ansi" pitchFamily="49" charset="0"/>
              </a:rPr>
              <a:t> pts/18   Sep 17 10:59 (167.3.25.15)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dttelnet</a:t>
            </a:r>
            <a:r>
              <a:rPr lang="en-US" sz="1200" dirty="0">
                <a:latin typeface="r_ansi" pitchFamily="49" charset="0"/>
              </a:rPr>
              <a:t> pts/19   Sep 17 10:59 (167.3.25.15)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the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tail </a:t>
            </a:r>
            <a:r>
              <a:rPr lang="en-US" smtClean="0"/>
              <a:t>command to view active logs</a:t>
            </a:r>
          </a:p>
          <a:p>
            <a:pPr eaLnBrk="1" hangingPunct="1"/>
            <a:r>
              <a:rPr lang="en-US" smtClean="0"/>
              <a:t>	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tail -f catalina.out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Troubleshooting Aids</a:t>
            </a:r>
          </a:p>
        </p:txBody>
      </p:sp>
      <p:sp>
        <p:nvSpPr>
          <p:cNvPr id="2970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ADM_TSH_180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2011344" y="2227392"/>
            <a:ext cx="5105400" cy="3683000"/>
          </a:xfrm>
          <a:prstGeom prst="rect">
            <a:avLst/>
          </a:prstGeom>
          <a:solidFill>
            <a:srgbClr val="CCCCFF"/>
          </a:solidFill>
          <a:ln w="38100">
            <a:solidFill>
              <a:srgbClr val="969696"/>
            </a:solidFill>
            <a:miter lim="800000"/>
            <a:headEnd/>
            <a:tailEnd/>
          </a:ln>
        </p:spPr>
        <p:txBody>
          <a:bodyPr wrap="none" tIns="91440" anchor="ctr"/>
          <a:lstStyle/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StateName</a:t>
            </a:r>
            <a:r>
              <a:rPr lang="en-US" sz="1200" dirty="0">
                <a:latin typeface="r_ansi" pitchFamily="49" charset="0"/>
              </a:rPr>
              <a:t>: Idle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connectionID</a:t>
            </a:r>
            <a:r>
              <a:rPr lang="en-US" sz="1200" dirty="0">
                <a:latin typeface="r_ansi" pitchFamily="49" charset="0"/>
              </a:rPr>
              <a:t>: 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ID: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RequestID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SessionID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ProcessSeqID</a:t>
            </a:r>
            <a:r>
              <a:rPr lang="en-US" sz="1200" dirty="0">
                <a:latin typeface="r_ansi" pitchFamily="49" charset="0"/>
              </a:rPr>
              <a:t>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UserIP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program: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UserMaxSessions</a:t>
            </a:r>
            <a:r>
              <a:rPr lang="en-US" sz="1200" dirty="0">
                <a:latin typeface="r_ansi" pitchFamily="49" charset="0"/>
              </a:rPr>
              <a:t>: 0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PID: 4592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SessionStart</a:t>
            </a:r>
            <a:r>
              <a:rPr lang="en-US" sz="1200" dirty="0">
                <a:latin typeface="r_ansi" pitchFamily="49" charset="0"/>
              </a:rPr>
              <a:t>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AgentStart</a:t>
            </a:r>
            <a:r>
              <a:rPr lang="en-US" sz="1200" dirty="0">
                <a:latin typeface="r_ansi" pitchFamily="49" charset="0"/>
              </a:rPr>
              <a:t>: Fri Sep 13 08:44:32 PDT </a:t>
            </a:r>
            <a:r>
              <a:rPr lang="en-US" sz="1200" dirty="0" smtClean="0">
                <a:latin typeface="r_ansi" pitchFamily="49" charset="0"/>
              </a:rPr>
              <a:t>2010</a:t>
            </a:r>
            <a:endParaRPr lang="en-US" sz="1200" dirty="0">
              <a:latin typeface="r_ansi" pitchFamily="49" charset="0"/>
            </a:endParaRP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LastAccessedTime</a:t>
            </a:r>
            <a:r>
              <a:rPr lang="en-US" sz="1200" dirty="0">
                <a:latin typeface="r_ansi" pitchFamily="49" charset="0"/>
              </a:rPr>
              <a:t>: Fri Sep 13 09:31:04 PDT </a:t>
            </a:r>
            <a:r>
              <a:rPr lang="en-US" sz="1200" dirty="0" smtClean="0">
                <a:latin typeface="r_ansi" pitchFamily="49" charset="0"/>
              </a:rPr>
              <a:t>2010</a:t>
            </a:r>
            <a:endParaRPr lang="en-US" sz="1200" dirty="0">
              <a:latin typeface="r_ansi" pitchFamily="49" charset="0"/>
            </a:endParaRP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endParaRPr lang="en-US" sz="1200" dirty="0">
              <a:latin typeface="r_ansi" pitchFamily="49" charset="0"/>
            </a:endParaRP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Init: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Initializing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timing:,,,1032362612673,Connnection Mgr Monitor </a:t>
            </a:r>
            <a:r>
              <a:rPr lang="en-US" sz="1200" dirty="0" smtClean="0">
                <a:latin typeface="r_ansi" pitchFamily="49" charset="0"/>
              </a:rPr>
              <a:t>end,10</a:t>
            </a:r>
            <a:endParaRPr lang="en-US" sz="1200" dirty="0">
              <a:latin typeface="r_ansi" pitchFamily="49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important logs</a:t>
            </a:r>
          </a:p>
          <a:p>
            <a:pPr lvl="1"/>
            <a:r>
              <a:rPr lang="en-US" sz="2000" smtClean="0"/>
              <a:t>WebSpeed broker logs:</a:t>
            </a:r>
          </a:p>
          <a:p>
            <a:pPr lvl="1"/>
            <a:r>
              <a:rPr lang="en-US" sz="2000" smtClean="0"/>
              <a:t>	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/../qadui/&lt;brokername&gt;/.broker.log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	/../qadui/&lt;brokername&gt;/.server.log</a:t>
            </a:r>
          </a:p>
          <a:p>
            <a:pPr lvl="1"/>
            <a:r>
              <a:rPr lang="en-US" sz="2000" smtClean="0"/>
              <a:t>AppServer broker logs:</a:t>
            </a:r>
          </a:p>
          <a:p>
            <a:pPr lvl="1"/>
            <a:r>
              <a:rPr lang="en-US" sz="2000" smtClean="0"/>
              <a:t>	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/../qadui/&lt;brokername&gt;/.broker.log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	/../qadui/&lt;brokername&gt;/.server.log</a:t>
            </a:r>
          </a:p>
          <a:p>
            <a:pPr lvl="1"/>
            <a:r>
              <a:rPr lang="en-US" sz="2000" smtClean="0"/>
              <a:t>Database logs: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&lt;db name&gt;.lg</a:t>
            </a:r>
          </a:p>
          <a:p>
            <a:pPr lvl="1"/>
            <a:r>
              <a:rPr lang="en-US" sz="2000" smtClean="0"/>
              <a:t>Tomcat’s catalina.out: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/../tomcat/logs/catalina.out</a:t>
            </a:r>
          </a:p>
          <a:p>
            <a:pPr lvl="1"/>
            <a:r>
              <a:rPr lang="en-US" sz="2000" smtClean="0">
                <a:cs typeface="Courier New" pitchFamily="49" charset="0"/>
              </a:rPr>
              <a:t>Client shell log: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C:\Documents and Settings\&lt;user&gt;\Application Data\QAD\Shell\QAD.Applications.log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Troubleshooting Aids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describe troubleshooting techniques, commands, and logs for the QAD .NET UI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ADM_TSH_020</a:t>
            </a:r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additional informational commands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TOP – VSAR – GLANCE – VMSTAT</a:t>
            </a:r>
          </a:p>
          <a:p>
            <a:pPr lvl="1" eaLnBrk="1" hangingPunct="1"/>
            <a:r>
              <a:rPr lang="en-US" smtClean="0"/>
              <a:t>Windows Task Manager</a:t>
            </a:r>
          </a:p>
          <a:p>
            <a:pPr lvl="1" eaLnBrk="1" hangingPunct="1"/>
            <a:r>
              <a:rPr lang="en-US" smtClean="0"/>
              <a:t>GSW Admin Monitor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ps -ef </a:t>
            </a:r>
            <a:r>
              <a:rPr lang="en-US" smtClean="0"/>
              <a:t>or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ps -elf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wtbman –name [broker] –query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asbman –name [broker] -query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nsman –name NS1 -query</a:t>
            </a:r>
          </a:p>
          <a:p>
            <a:pPr lvl="1" eaLnBrk="1" hangingPunct="1"/>
            <a:r>
              <a:rPr lang="en-US" smtClean="0"/>
              <a:t>WebSpeed Messenger Admin Utility - ping</a:t>
            </a:r>
          </a:p>
          <a:p>
            <a:pPr lvl="1" eaLnBrk="1" hangingPunct="1"/>
            <a:r>
              <a:rPr lang="en-US" smtClean="0"/>
              <a:t>Connection Manager status</a:t>
            </a:r>
          </a:p>
          <a:p>
            <a:pPr lvl="1" eaLnBrk="1" hangingPunct="1"/>
            <a:r>
              <a:rPr lang="en-US" smtClean="0"/>
              <a:t>?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Troubleshooting Aids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ADM_TSH_200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Exercise</a:t>
            </a:r>
          </a:p>
        </p:txBody>
      </p:sp>
      <p:sp>
        <p:nvSpPr>
          <p:cNvPr id="32771" name="Footer Placeholder 46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ADM_TSH_210</a:t>
            </a:r>
          </a:p>
        </p:txBody>
      </p:sp>
      <p:pic>
        <p:nvPicPr>
          <p:cNvPr id="3277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44" y="1848072"/>
            <a:ext cx="8153400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Bad news – All of your users report they can’t get into their QAD .NET UI systems</a:t>
            </a:r>
          </a:p>
          <a:p>
            <a:pPr lvl="1"/>
            <a:r>
              <a:rPr lang="en-US" smtClean="0"/>
              <a:t>Use your bag of tricks to determine and correct the cause of their problems</a:t>
            </a:r>
          </a:p>
          <a:p>
            <a:pPr lvl="1"/>
            <a:r>
              <a:rPr lang="en-US" smtClean="0"/>
              <a:t>Be sure to test all functionality of QAD .NET UI before giving them the go-ahead</a:t>
            </a:r>
          </a:p>
          <a:p>
            <a:r>
              <a:rPr lang="en-US" smtClean="0"/>
              <a:t>As always happens, they have a few more complaints, even after your heroic efforts to get the system up and running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Exercise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r>
              <a:rPr lang="en-US" dirty="0" smtClean="0"/>
              <a:t>ADM_TSH_220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able to identify </a:t>
            </a:r>
          </a:p>
          <a:p>
            <a:pPr lvl="1"/>
            <a:r>
              <a:rPr lang="en-US" dirty="0" smtClean="0"/>
              <a:t>Basic troubleshooting techniques based on standard startup sequence types</a:t>
            </a:r>
          </a:p>
          <a:p>
            <a:pPr lvl="1"/>
            <a:r>
              <a:rPr lang="en-US" dirty="0" smtClean="0"/>
              <a:t>possible test points and database connections</a:t>
            </a:r>
          </a:p>
          <a:p>
            <a:pPr lvl="1"/>
            <a:r>
              <a:rPr lang="en-US" dirty="0" smtClean="0"/>
              <a:t>troubleshooting commands for servers</a:t>
            </a:r>
          </a:p>
          <a:p>
            <a:pPr lvl="1"/>
            <a:r>
              <a:rPr lang="en-US" dirty="0" smtClean="0"/>
              <a:t>Applicable system logs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77200" y="6638544"/>
            <a:ext cx="1066800" cy="219456"/>
          </a:xfrm>
        </p:spPr>
        <p:txBody>
          <a:bodyPr/>
          <a:lstStyle/>
          <a:p>
            <a:r>
              <a:rPr lang="en-US" smtClean="0"/>
              <a:t>ADM_TSH_030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b="1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8556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Troubleshooting basics</a:t>
            </a:r>
          </a:p>
          <a:p>
            <a:r>
              <a:rPr lang="en-US" dirty="0" smtClean="0"/>
              <a:t>Startup sequence</a:t>
            </a:r>
          </a:p>
          <a:p>
            <a:r>
              <a:rPr lang="en-US" dirty="0" smtClean="0"/>
              <a:t>Test points</a:t>
            </a:r>
          </a:p>
          <a:p>
            <a:r>
              <a:rPr lang="en-US" dirty="0" smtClean="0"/>
              <a:t>Tools and Logs</a:t>
            </a:r>
            <a:endParaRPr lang="en-US" dirty="0" smtClean="0"/>
          </a:p>
          <a:p>
            <a:r>
              <a:rPr lang="en-US" dirty="0" smtClean="0"/>
              <a:t>Exercises</a:t>
            </a:r>
            <a:endParaRPr lang="en-US" dirty="0" smtClean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Everyone will develop their own troubleshooting techniques</a:t>
            </a:r>
          </a:p>
          <a:p>
            <a:r>
              <a:rPr lang="en-US" sz="2400" dirty="0" smtClean="0"/>
              <a:t>QAD .NET UI is not a diagnostic tool, it is an application; however, t can be used to gather important troubleshooting indications</a:t>
            </a:r>
          </a:p>
          <a:p>
            <a:pPr lvl="1"/>
            <a:r>
              <a:rPr lang="en-US" sz="2000" dirty="0" smtClean="0"/>
              <a:t>Can you log on?</a:t>
            </a:r>
          </a:p>
          <a:p>
            <a:pPr lvl="1"/>
            <a:r>
              <a:rPr lang="en-US" sz="2000" dirty="0" smtClean="0"/>
              <a:t>Can you run browses?</a:t>
            </a:r>
          </a:p>
          <a:p>
            <a:pPr lvl="1"/>
            <a:r>
              <a:rPr lang="en-US" sz="2000" dirty="0" smtClean="0"/>
              <a:t>Can you run HTTP Maintenance programs?</a:t>
            </a:r>
          </a:p>
          <a:p>
            <a:pPr lvl="1"/>
            <a:r>
              <a:rPr lang="en-US" sz="2000" dirty="0" smtClean="0"/>
              <a:t>Can you run Telnet Maintenance programs?</a:t>
            </a:r>
          </a:p>
          <a:p>
            <a:pPr lvl="1"/>
            <a:r>
              <a:rPr lang="en-US" sz="2000" dirty="0" smtClean="0"/>
              <a:t>Do the URL links work?</a:t>
            </a:r>
          </a:p>
          <a:p>
            <a:pPr lvl="1"/>
            <a:r>
              <a:rPr lang="en-US" sz="2000" dirty="0" smtClean="0"/>
              <a:t>Are the screens correctly rendered?</a:t>
            </a:r>
          </a:p>
          <a:p>
            <a:pPr lvl="1"/>
            <a:r>
              <a:rPr lang="en-US" sz="2000" dirty="0" smtClean="0"/>
              <a:t>Do the SE programs run in a character client?</a:t>
            </a:r>
          </a:p>
          <a:p>
            <a:r>
              <a:rPr lang="en-US" sz="2400" dirty="0" smtClean="0"/>
              <a:t>Develop a list of test points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 Basics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startup sequence is important to a point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The database servers must be started before the other Desktop components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Admin Server and Name Server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WebSpeed Brokers: Will require restart if the databases are bounced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AppServer Brokers: Will require restart if the databases are bounced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Tomcat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Connection Manager: Will also require restart if the databases are bounced</a:t>
            </a:r>
          </a:p>
          <a:p>
            <a:endParaRPr lang="en-US" smtClean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UI Startup Sequence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smtClean="0"/>
              <a:t>Possible test points</a:t>
            </a:r>
          </a:p>
          <a:p>
            <a:pPr lvl="1"/>
            <a:r>
              <a:rPr lang="en-US" sz="2000" smtClean="0"/>
              <a:t>Databases</a:t>
            </a:r>
          </a:p>
          <a:p>
            <a:pPr lvl="1"/>
            <a:r>
              <a:rPr lang="en-US" sz="2000" smtClean="0"/>
              <a:t>Admin Sever – Name Server</a:t>
            </a:r>
          </a:p>
          <a:p>
            <a:pPr lvl="1"/>
            <a:r>
              <a:rPr lang="en-US" sz="2000" smtClean="0"/>
              <a:t>WebSpeed/AppServer brokers, agents, and messengers</a:t>
            </a:r>
          </a:p>
          <a:p>
            <a:pPr lvl="1"/>
            <a:r>
              <a:rPr lang="en-US" sz="2000" smtClean="0"/>
              <a:t>Tomcat Server</a:t>
            </a:r>
          </a:p>
          <a:p>
            <a:pPr lvl="1"/>
            <a:r>
              <a:rPr lang="en-US" sz="2000" smtClean="0"/>
              <a:t>Connection Manager</a:t>
            </a:r>
          </a:p>
          <a:p>
            <a:pPr lvl="1"/>
            <a:r>
              <a:rPr lang="en-US" sz="2000" smtClean="0"/>
              <a:t>Correct operation of both telnet scripts</a:t>
            </a:r>
          </a:p>
          <a:p>
            <a:pPr lvl="2"/>
            <a:r>
              <a:rPr lang="en-US" sz="2000" smtClean="0"/>
              <a:t>User Option Telnet Maintenance Telnet Script</a:t>
            </a:r>
          </a:p>
          <a:p>
            <a:pPr lvl="2"/>
            <a:r>
              <a:rPr lang="en-US" sz="2000" smtClean="0"/>
              <a:t>Connection Manager Telnet Script</a:t>
            </a:r>
          </a:p>
          <a:p>
            <a:pPr lvl="1"/>
            <a:r>
              <a:rPr lang="en-US" sz="2000" smtClean="0"/>
              <a:t>Then – what does the client do or not do</a:t>
            </a:r>
          </a:p>
          <a:p>
            <a:pPr lvl="2"/>
            <a:r>
              <a:rPr lang="en-US" sz="2000" smtClean="0"/>
              <a:t>Login?</a:t>
            </a:r>
          </a:p>
          <a:p>
            <a:pPr lvl="2"/>
            <a:r>
              <a:rPr lang="en-US" sz="2000" smtClean="0"/>
              <a:t>Run browses?</a:t>
            </a:r>
          </a:p>
          <a:p>
            <a:pPr lvl="2"/>
            <a:r>
              <a:rPr lang="en-US" sz="2000" smtClean="0"/>
              <a:t>Run HTTP Maintenance?</a:t>
            </a:r>
          </a:p>
          <a:p>
            <a:pPr lvl="2"/>
            <a:r>
              <a:rPr lang="en-US" sz="2000" smtClean="0"/>
              <a:t>Run Telnet Maintenance</a:t>
            </a:r>
          </a:p>
          <a:p>
            <a:pPr lvl="2"/>
            <a:r>
              <a:rPr lang="en-US" sz="2000" smtClean="0"/>
              <a:t>Are the screens rendered correctly?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 Test Points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Are all the necessary databases running?</a:t>
            </a:r>
          </a:p>
          <a:p>
            <a:r>
              <a:rPr lang="en-US" dirty="0" smtClean="0"/>
              <a:t>Are there a reasonable number of database connections?</a:t>
            </a:r>
          </a:p>
          <a:p>
            <a:pPr lvl="1"/>
            <a:r>
              <a:rPr lang="en-US" sz="2000" dirty="0" smtClean="0"/>
              <a:t>Use a sanity check to account for the number of database connections</a:t>
            </a:r>
          </a:p>
          <a:p>
            <a:pPr lvl="2"/>
            <a:r>
              <a:rPr lang="en-US" sz="2000" dirty="0" smtClean="0"/>
              <a:t>Connections for the </a:t>
            </a:r>
            <a:r>
              <a:rPr lang="en-US" sz="2000" dirty="0" err="1" smtClean="0"/>
              <a:t>WebSpeed</a:t>
            </a:r>
            <a:r>
              <a:rPr lang="en-US" sz="2000" dirty="0" smtClean="0"/>
              <a:t> brokers</a:t>
            </a:r>
          </a:p>
          <a:p>
            <a:pPr lvl="2"/>
            <a:r>
              <a:rPr lang="en-US" sz="2000" dirty="0" smtClean="0"/>
              <a:t>Connections for the </a:t>
            </a:r>
            <a:r>
              <a:rPr lang="en-US" sz="2000" dirty="0" err="1" smtClean="0"/>
              <a:t>AppServer</a:t>
            </a:r>
            <a:r>
              <a:rPr lang="en-US" sz="2000" dirty="0" smtClean="0"/>
              <a:t> brokers</a:t>
            </a:r>
          </a:p>
          <a:p>
            <a:pPr lvl="2"/>
            <a:r>
              <a:rPr lang="en-US" sz="2000" dirty="0" smtClean="0"/>
              <a:t>Connections for each Connection Manager instance</a:t>
            </a:r>
          </a:p>
          <a:p>
            <a:pPr lvl="2"/>
            <a:r>
              <a:rPr lang="en-US" sz="2000" dirty="0" smtClean="0"/>
              <a:t>Connections for Telnet Maintenance</a:t>
            </a:r>
          </a:p>
          <a:p>
            <a:pPr lvl="2"/>
            <a:r>
              <a:rPr lang="en-US" sz="2000" dirty="0" smtClean="0"/>
              <a:t>Connections for any character users</a:t>
            </a:r>
          </a:p>
          <a:p>
            <a:pPr lvl="2"/>
            <a:r>
              <a:rPr lang="en-US" sz="2000" dirty="0" smtClean="0"/>
              <a:t>Connections for batch processes</a:t>
            </a:r>
          </a:p>
          <a:p>
            <a:pPr lvl="1"/>
            <a:r>
              <a:rPr lang="en-US" sz="2000" dirty="0" smtClean="0"/>
              <a:t>Have the databases been bounced?</a:t>
            </a:r>
          </a:p>
          <a:p>
            <a:pPr lvl="1"/>
            <a:endParaRPr lang="en-US" dirty="0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Connections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285</TotalTime>
  <Words>935</Words>
  <Application>Microsoft Office PowerPoint</Application>
  <PresentationFormat>On-screen Show (4:3)</PresentationFormat>
  <Paragraphs>230</Paragraphs>
  <Slides>22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QAD 2010 Template</vt:lpstr>
      <vt:lpstr>Image</vt:lpstr>
      <vt:lpstr>QAD .NET UI Administration</vt:lpstr>
      <vt:lpstr> Chapter Objectives</vt:lpstr>
      <vt:lpstr>Benefits</vt:lpstr>
      <vt:lpstr>Training Flow</vt:lpstr>
      <vt:lpstr>Troubleshooting</vt:lpstr>
      <vt:lpstr>Troubleshooting Basics</vt:lpstr>
      <vt:lpstr>.NET UI Startup Sequence</vt:lpstr>
      <vt:lpstr>Troubleshooting Test Points</vt:lpstr>
      <vt:lpstr>Database Connections</vt:lpstr>
      <vt:lpstr>Check the Databases</vt:lpstr>
      <vt:lpstr>Test the Admin and Name Servers</vt:lpstr>
      <vt:lpstr>Test the WebSpeed Brokers</vt:lpstr>
      <vt:lpstr>Test the AppServer Brokers</vt:lpstr>
      <vt:lpstr>Test the WebSpeed Messenger</vt:lpstr>
      <vt:lpstr>Verify Tomcat is Running</vt:lpstr>
      <vt:lpstr>Test the Tomcat Web App</vt:lpstr>
      <vt:lpstr>Other Troubleshooting Aids</vt:lpstr>
      <vt:lpstr>Other Troubleshooting Aids</vt:lpstr>
      <vt:lpstr>Other Troubleshooting Aids</vt:lpstr>
      <vt:lpstr>Other Troubleshooting Aids</vt:lpstr>
      <vt:lpstr>Exercise</vt:lpstr>
      <vt:lpstr>Troubleshooting 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16</cp:revision>
  <dcterms:created xsi:type="dcterms:W3CDTF">2011-01-06T22:42:24Z</dcterms:created>
  <dcterms:modified xsi:type="dcterms:W3CDTF">2012-08-24T03:55:19Z</dcterms:modified>
</cp:coreProperties>
</file>