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7"/>
  </p:notesMasterIdLst>
  <p:sldIdLst>
    <p:sldId id="314" r:id="rId2"/>
    <p:sldId id="258" r:id="rId3"/>
    <p:sldId id="259" r:id="rId4"/>
    <p:sldId id="260" r:id="rId5"/>
    <p:sldId id="261" r:id="rId6"/>
    <p:sldId id="312" r:id="rId7"/>
    <p:sldId id="262" r:id="rId8"/>
    <p:sldId id="263" r:id="rId9"/>
    <p:sldId id="264" r:id="rId10"/>
    <p:sldId id="265" r:id="rId11"/>
    <p:sldId id="268" r:id="rId12"/>
    <p:sldId id="277" r:id="rId13"/>
    <p:sldId id="278" r:id="rId14"/>
    <p:sldId id="279" r:id="rId15"/>
    <p:sldId id="280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308" r:id="rId34"/>
    <p:sldId id="309" r:id="rId35"/>
    <p:sldId id="310" r:id="rId36"/>
    <p:sldId id="311" r:id="rId37"/>
    <p:sldId id="290" r:id="rId38"/>
    <p:sldId id="291" r:id="rId39"/>
    <p:sldId id="292" r:id="rId40"/>
    <p:sldId id="293" r:id="rId41"/>
    <p:sldId id="294" r:id="rId42"/>
    <p:sldId id="313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4" autoAdjust="0"/>
    <p:restoredTop sz="99045" autoAdjust="0"/>
  </p:normalViewPr>
  <p:slideViewPr>
    <p:cSldViewPr>
      <p:cViewPr>
        <p:scale>
          <a:sx n="81" d="100"/>
          <a:sy n="81" d="100"/>
        </p:scale>
        <p:origin x="-9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34F21-527C-4F15-9B0E-1F8DE55C2C12}" type="datetimeFigureOut">
              <a:rPr lang="en-US" smtClean="0"/>
              <a:pPr/>
              <a:t>8/27/2012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DD8ACE-F9E1-43AA-8BD7-8FF9D156A7D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7A8FFA-3310-4F7F-B1D2-A659123C2199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520"/>
            <a:ext cx="5029200" cy="4114246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41CC668-B2F9-42ED-96C9-84823B5E87BF}" type="datetimeFigureOut">
              <a:rPr lang="en-US" smtClean="0"/>
              <a:pPr/>
              <a:t>8/27/2012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3016B9A-6E3C-43FA-8581-FD0AF938F5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Administration Tasks</a:t>
            </a:r>
            <a:endParaRPr lang="en-US" dirty="0" smtClean="0"/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QAD Enterprise Edition and Standard Edition</a:t>
            </a:r>
            <a:endParaRPr lang="en-US" sz="28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</a:t>
            </a:r>
            <a:r>
              <a:rPr lang="en-US" dirty="0" smtClean="0"/>
              <a:t>Guide: QAD .NET UI Administration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Setting Browse Record Threshold in</a:t>
            </a:r>
            <a:br>
              <a:rPr lang="en-US" dirty="0" smtClean="0"/>
            </a:br>
            <a:r>
              <a:rPr lang="en-US" dirty="0" smtClean="0">
                <a:latin typeface="Courier New" pitchFamily="49" charset="0"/>
                <a:cs typeface="Courier New" pitchFamily="49" charset="0"/>
              </a:rPr>
              <a:t>client-session.xml</a:t>
            </a:r>
          </a:p>
          <a:p>
            <a:pPr eaLnBrk="1" hangingPunct="1">
              <a:buFont typeface="Webdings" pitchFamily="18" charset="2"/>
              <a:buNone/>
            </a:pPr>
            <a:endParaRPr lang="en-US" sz="1600" dirty="0" smtClean="0"/>
          </a:p>
          <a:p>
            <a:pPr eaLnBrk="1" hangingPunct="1">
              <a:buFont typeface="Webdings" pitchFamily="18" charset="2"/>
              <a:buNone/>
            </a:pPr>
            <a:r>
              <a:rPr lang="en-US" sz="1400" dirty="0" smtClean="0"/>
              <a:t>&lt;MaximumBrowseRecordsToCount&gt;</a:t>
            </a:r>
            <a:r>
              <a:rPr lang="en-US" sz="1400" b="1" dirty="0" smtClean="0"/>
              <a:t>50000</a:t>
            </a:r>
            <a:r>
              <a:rPr lang="en-US" sz="1400" dirty="0" smtClean="0"/>
              <a:t>&lt;/MaximumBrowseRecordsToCount&gt;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z="1400" dirty="0" smtClean="0"/>
              <a:t>&lt;MaximumBrowseRecordsToDownload&gt;</a:t>
            </a:r>
            <a:r>
              <a:rPr lang="en-US" sz="1400" b="1" dirty="0" smtClean="0"/>
              <a:t>50000</a:t>
            </a:r>
            <a:r>
              <a:rPr lang="en-US" sz="1400" dirty="0" smtClean="0"/>
              <a:t>&lt;/MaximumBrowseRecordsToDownload&gt;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z="1400" dirty="0" smtClean="0"/>
              <a:t>&lt;BrowseRecordsForPrintWarning&gt;</a:t>
            </a:r>
            <a:r>
              <a:rPr lang="en-US" sz="1400" b="1" dirty="0" smtClean="0"/>
              <a:t>10000</a:t>
            </a:r>
            <a:r>
              <a:rPr lang="en-US" sz="1400" dirty="0" smtClean="0"/>
              <a:t>&lt;/BrowseRecordsForPrintWarning&gt;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z="1400" dirty="0" smtClean="0"/>
              <a:t>&lt;BrowseRecordsForExcelWarning&gt;</a:t>
            </a:r>
            <a:r>
              <a:rPr lang="en-US" sz="1400" b="1" dirty="0" smtClean="0"/>
              <a:t>10000</a:t>
            </a:r>
            <a:r>
              <a:rPr lang="en-US" sz="1400" dirty="0" smtClean="0"/>
              <a:t>&lt;/BrowseRecordsForExcelWarning&gt;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z="1400" dirty="0" smtClean="0"/>
              <a:t>&lt;ChartElementsForChartWarning&gt;</a:t>
            </a:r>
            <a:r>
              <a:rPr lang="en-US" sz="1400" b="1" dirty="0" smtClean="0"/>
              <a:t>100</a:t>
            </a:r>
            <a:r>
              <a:rPr lang="en-US" sz="1400" dirty="0" smtClean="0"/>
              <a:t>&lt;/ChartElementsForChartWarning&gt;</a:t>
            </a:r>
          </a:p>
          <a:p>
            <a:pPr eaLnBrk="1" hangingPunct="1">
              <a:buFont typeface="Webdings" pitchFamily="18" charset="2"/>
              <a:buNone/>
            </a:pPr>
            <a:endParaRPr lang="en-US" sz="1400" dirty="0" smtClean="0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Client Session Configuration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8001000" y="6629400"/>
            <a:ext cx="1143000" cy="228600"/>
          </a:xfrm>
        </p:spPr>
        <p:txBody>
          <a:bodyPr/>
          <a:lstStyle/>
          <a:p>
            <a:r>
              <a:rPr lang="en-US" dirty="0" smtClean="0"/>
              <a:t>ADM_ADM_100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Applying system-wide settings</a:t>
            </a:r>
          </a:p>
          <a:p>
            <a:pPr lvl="1"/>
            <a:r>
              <a:rPr lang="en-US" dirty="0" smtClean="0"/>
              <a:t>Set  in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./webapps/qadhome/configurations/</a:t>
            </a:r>
            <a:br>
              <a:rPr lang="en-US" dirty="0" smtClean="0">
                <a:latin typeface="Courier New" pitchFamily="49" charset="0"/>
                <a:cs typeface="Courier New" pitchFamily="49" charset="0"/>
              </a:rPr>
            </a:br>
            <a:r>
              <a:rPr lang="en-US" dirty="0" smtClean="0">
                <a:latin typeface="Courier New" pitchFamily="49" charset="0"/>
                <a:cs typeface="Courier New" pitchFamily="49" charset="0"/>
              </a:rPr>
              <a:t>default/client-bootstrap.xml</a:t>
            </a:r>
          </a:p>
          <a:p>
            <a:pPr lvl="1"/>
            <a:r>
              <a:rPr lang="en-US" dirty="0" smtClean="0"/>
              <a:t>Examples: Log level, log file location</a:t>
            </a:r>
          </a:p>
          <a:p>
            <a:r>
              <a:rPr lang="en-US" dirty="0" smtClean="0"/>
              <a:t>Increasing the logging level increases the log file size</a:t>
            </a:r>
          </a:p>
          <a:p>
            <a:r>
              <a:rPr lang="en-US" dirty="0" smtClean="0"/>
              <a:t>Use only to debug problems for short periods of time</a:t>
            </a: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System-Wide Logging Settings</a:t>
            </a:r>
          </a:p>
        </p:txBody>
      </p:sp>
      <p:sp>
        <p:nvSpPr>
          <p:cNvPr id="1536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48600" y="6629400"/>
            <a:ext cx="1295400" cy="228600"/>
          </a:xfrm>
          <a:noFill/>
        </p:spPr>
        <p:txBody>
          <a:bodyPr/>
          <a:lstStyle/>
          <a:p>
            <a:r>
              <a:rPr lang="en-US" dirty="0" smtClean="0"/>
              <a:t>ADM_ADM_110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By default, attachments stored in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/webapps/qadhome/configurations/</a:t>
            </a:r>
            <a:br>
              <a:rPr lang="en-US" dirty="0" smtClean="0">
                <a:latin typeface="Courier New" pitchFamily="49" charset="0"/>
                <a:cs typeface="Courier New" pitchFamily="49" charset="0"/>
              </a:rPr>
            </a:br>
            <a:r>
              <a:rPr lang="en-US" i="1" dirty="0" smtClean="0">
                <a:latin typeface="Courier New" pitchFamily="49" charset="0"/>
                <a:cs typeface="Courier New" pitchFamily="49" charset="0"/>
              </a:rPr>
              <a:t>&lt;env_name&gt;/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storage/attachments</a:t>
            </a:r>
          </a:p>
          <a:p>
            <a:r>
              <a:rPr lang="en-US" dirty="0" smtClean="0"/>
              <a:t>Subdirectories organize attachments by domain, program, type, and field</a:t>
            </a:r>
          </a:p>
          <a:p>
            <a:r>
              <a:rPr lang="en-US" dirty="0" smtClean="0"/>
              <a:t>Each directory includes an underscore (_) at the end to account for the possibility of using a blank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Configuration Storage Directories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96200" y="6629400"/>
            <a:ext cx="1447800" cy="228600"/>
          </a:xfrm>
        </p:spPr>
        <p:txBody>
          <a:bodyPr/>
          <a:lstStyle/>
          <a:p>
            <a:r>
              <a:rPr lang="en-US" dirty="0" smtClean="0"/>
              <a:t>ADM_ADM_120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Browse collections are stored in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/webapps/qadhome/configurations/</a:t>
            </a:r>
            <a:r>
              <a:rPr lang="en-US" dirty="0" smtClean="0"/>
              <a:t>&lt;env_name&gt;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/storage/browse-collections</a:t>
            </a:r>
            <a:r>
              <a:rPr lang="en-US" dirty="0" smtClean="0"/>
              <a:t>. Each is assigned a unique ID by the system.</a:t>
            </a:r>
          </a:p>
          <a:p>
            <a:r>
              <a:rPr lang="en-US" dirty="0" smtClean="0"/>
              <a:t>Menu collections are stored in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/webapps/qadhome/configurations/ </a:t>
            </a:r>
            <a:r>
              <a:rPr lang="en-US" dirty="0" smtClean="0"/>
              <a:t>&lt;env_name&gt;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/storage/menu-collections</a:t>
            </a:r>
            <a:r>
              <a:rPr lang="en-US" dirty="0" smtClean="0"/>
              <a:t>. Each is assigned a unique ID by the system.</a:t>
            </a:r>
          </a:p>
          <a:p>
            <a:r>
              <a:rPr lang="en-US" dirty="0" smtClean="0"/>
              <a:t>Favorites are stored in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/webapps/qadhome/configurations/ </a:t>
            </a:r>
            <a:r>
              <a:rPr lang="en-US" dirty="0" smtClean="0"/>
              <a:t>&lt;env_name&gt;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/storage/user-data </a:t>
            </a:r>
            <a:r>
              <a:rPr lang="en-US" dirty="0" smtClean="0"/>
              <a:t>in subdirectories based on user ID and domain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Configuration Storage Directories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48600" y="6629400"/>
            <a:ext cx="1295400" cy="228600"/>
          </a:xfrm>
        </p:spPr>
        <p:txBody>
          <a:bodyPr/>
          <a:lstStyle/>
          <a:p>
            <a:r>
              <a:rPr lang="en-US" dirty="0" smtClean="0"/>
              <a:t>ADM_ADM_130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menu extension configuration file defines menus added to the QAD .NET UI outside of standard menu items</a:t>
            </a:r>
          </a:p>
          <a:p>
            <a:r>
              <a:rPr lang="en-US" dirty="0" smtClean="0"/>
              <a:t>By default, file is located in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/webapps/qadhome/configurations/</a:t>
            </a:r>
            <a:br>
              <a:rPr lang="en-US" dirty="0" smtClean="0">
                <a:latin typeface="Courier New" pitchFamily="49" charset="0"/>
                <a:cs typeface="Courier New" pitchFamily="49" charset="0"/>
              </a:rPr>
            </a:br>
            <a:r>
              <a:rPr lang="en-US" dirty="0" smtClean="0">
                <a:latin typeface="Courier New" pitchFamily="49" charset="0"/>
                <a:cs typeface="Courier New" pitchFamily="49" charset="0"/>
              </a:rPr>
              <a:t>default/menus/plugin-menu.xml</a:t>
            </a:r>
          </a:p>
          <a:p>
            <a:r>
              <a:rPr lang="en-US" dirty="0" smtClean="0"/>
              <a:t>You can define them for each environment by placing them in appropriate directories under the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/configurations </a:t>
            </a:r>
            <a:r>
              <a:rPr lang="en-US" dirty="0" smtClean="0"/>
              <a:t>directory: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/webapps/qadhome/configurations/ </a:t>
            </a:r>
            <a:r>
              <a:rPr lang="en-US" i="1" dirty="0" smtClean="0"/>
              <a:t>&lt;env_name&gt;</a:t>
            </a:r>
            <a:r>
              <a:rPr lang="en-US" i="1" dirty="0" smtClean="0">
                <a:latin typeface="Courier New" pitchFamily="49" charset="0"/>
                <a:cs typeface="Courier New" pitchFamily="49" charset="0"/>
              </a:rPr>
              <a:t>/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menus/plugin-menu.xml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Menu Extension Configuration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48600" y="6629400"/>
            <a:ext cx="1295400" cy="228600"/>
          </a:xfrm>
        </p:spPr>
        <p:txBody>
          <a:bodyPr/>
          <a:lstStyle/>
          <a:p>
            <a:r>
              <a:rPr lang="en-US" dirty="0" smtClean="0"/>
              <a:t>ADM_ADM_140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add Microsoft Excel:</a:t>
            </a:r>
          </a:p>
          <a:p>
            <a:pPr>
              <a:lnSpc>
                <a:spcPct val="80000"/>
              </a:lnSpc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&lt;ShellMenuItem key="apps.excel" label="Word" image=".xls"&gt;</a:t>
            </a:r>
          </a:p>
          <a:p>
            <a:pPr>
              <a:lnSpc>
                <a:spcPct val="80000"/>
              </a:lnSpc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 &lt;Command type="QAD.Commands.ProcessCommand"&gt;</a:t>
            </a:r>
          </a:p>
          <a:p>
            <a:pPr>
              <a:lnSpc>
                <a:spcPct val="80000"/>
              </a:lnSpc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  &lt;Property name="StartInfo.FileName" value="Excel.exe"/&gt;</a:t>
            </a:r>
          </a:p>
          <a:p>
            <a:pPr>
              <a:lnSpc>
                <a:spcPct val="80000"/>
              </a:lnSpc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 &lt;/Command&gt;</a:t>
            </a:r>
          </a:p>
          <a:p>
            <a:pPr>
              <a:lnSpc>
                <a:spcPct val="80000"/>
              </a:lnSpc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&lt;/ShellMenuItem&gt;</a:t>
            </a:r>
            <a:endParaRPr lang="en-US" sz="2000" dirty="0" smtClean="0"/>
          </a:p>
          <a:p>
            <a:r>
              <a:rPr lang="en-US" dirty="0" smtClean="0"/>
              <a:t>To add Microsoft Internet Explorer:</a:t>
            </a:r>
          </a:p>
          <a:p>
            <a:pPr>
              <a:lnSpc>
                <a:spcPct val="80000"/>
              </a:lnSpc>
              <a:buNone/>
            </a:pPr>
            <a:r>
              <a:rPr lang="en-US" sz="2200" dirty="0" smtClean="0">
                <a:latin typeface="Courier New" pitchFamily="49" charset="0"/>
                <a:cs typeface="Courier New" pitchFamily="49" charset="0"/>
              </a:rPr>
              <a:t>&lt;ShellMenuItem key="apps.iexplore" label="WebBrowser" image=".html"&gt;</a:t>
            </a:r>
          </a:p>
          <a:p>
            <a:pPr>
              <a:lnSpc>
                <a:spcPct val="80000"/>
              </a:lnSpc>
              <a:buNone/>
            </a:pPr>
            <a:r>
              <a:rPr lang="en-US" sz="2200" dirty="0" smtClean="0">
                <a:latin typeface="Courier New" pitchFamily="49" charset="0"/>
                <a:cs typeface="Courier New" pitchFamily="49" charset="0"/>
              </a:rPr>
              <a:t>	 &lt;Command type="QAD.Commands.ProcessCommand"&gt;</a:t>
            </a:r>
          </a:p>
          <a:p>
            <a:pPr>
              <a:lnSpc>
                <a:spcPct val="80000"/>
              </a:lnSpc>
              <a:buNone/>
            </a:pPr>
            <a:r>
              <a:rPr lang="en-US" sz="2200" dirty="0" smtClean="0">
                <a:latin typeface="Courier New" pitchFamily="49" charset="0"/>
                <a:cs typeface="Courier New" pitchFamily="49" charset="0"/>
              </a:rPr>
              <a:t>	  &lt;Property name="StartInfo.FileName" value="about:blank"/&gt;</a:t>
            </a:r>
          </a:p>
          <a:p>
            <a:pPr>
              <a:lnSpc>
                <a:spcPct val="80000"/>
              </a:lnSpc>
              <a:buNone/>
            </a:pPr>
            <a:r>
              <a:rPr lang="en-US" sz="2200" dirty="0" smtClean="0">
                <a:latin typeface="Courier New" pitchFamily="49" charset="0"/>
                <a:cs typeface="Courier New" pitchFamily="49" charset="0"/>
              </a:rPr>
              <a:t>	 &lt;/Command&gt;</a:t>
            </a:r>
          </a:p>
          <a:p>
            <a:pPr>
              <a:lnSpc>
                <a:spcPct val="80000"/>
              </a:lnSpc>
              <a:buNone/>
            </a:pPr>
            <a:r>
              <a:rPr lang="en-US" sz="2200" dirty="0" smtClean="0">
                <a:latin typeface="Courier New" pitchFamily="49" charset="0"/>
                <a:cs typeface="Courier New" pitchFamily="49" charset="0"/>
              </a:rPr>
              <a:t>	&lt;/ShellMenuItem&gt;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Menu Extension Configuration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24800" y="6629400"/>
            <a:ext cx="1219200" cy="228600"/>
          </a:xfrm>
        </p:spPr>
        <p:txBody>
          <a:bodyPr/>
          <a:lstStyle/>
          <a:p>
            <a:r>
              <a:rPr lang="en-US" dirty="0" smtClean="0"/>
              <a:t>ADM_ADM_150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 session configuration</a:t>
            </a:r>
          </a:p>
          <a:p>
            <a:pPr lvl="1"/>
            <a:r>
              <a:rPr lang="en-US" dirty="0" smtClean="0"/>
              <a:t>Can set maximum number of forms each user can open</a:t>
            </a:r>
          </a:p>
          <a:p>
            <a:pPr lvl="1"/>
            <a:r>
              <a:rPr lang="en-US" dirty="0" smtClean="0"/>
              <a:t>Affects maintenance, inquiries, reports, and embedded telnet screens</a:t>
            </a:r>
          </a:p>
          <a:p>
            <a:pPr lvl="1"/>
            <a:r>
              <a:rPr lang="en-US" dirty="0" smtClean="0"/>
              <a:t>Browses, Financials, Workbenches, and Product Structure Maintenance are driven by the OE AppServers</a:t>
            </a:r>
          </a:p>
          <a:p>
            <a:pPr lvl="1"/>
            <a:r>
              <a:rPr lang="en-US" dirty="0" smtClean="0"/>
              <a:t>Setting it too high can impact performance</a:t>
            </a:r>
          </a:p>
          <a:p>
            <a:pPr lvl="1"/>
            <a:r>
              <a:rPr lang="en-US" dirty="0" smtClean="0"/>
              <a:t>Set in User Option Telnet Maintenance</a:t>
            </a:r>
          </a:p>
          <a:p>
            <a:endParaRPr lang="en-US" dirty="0" smtClean="0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Session Configuration</a:t>
            </a:r>
          </a:p>
        </p:txBody>
      </p:sp>
      <p:sp>
        <p:nvSpPr>
          <p:cNvPr id="1638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48600" y="6629400"/>
            <a:ext cx="1295400" cy="228600"/>
          </a:xfrm>
          <a:noFill/>
        </p:spPr>
        <p:txBody>
          <a:bodyPr/>
          <a:lstStyle/>
          <a:p>
            <a:r>
              <a:rPr lang="en-US" dirty="0" smtClean="0"/>
              <a:t>ADM_ADM_160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Session Configuration</a:t>
            </a:r>
          </a:p>
        </p:txBody>
      </p:sp>
      <p:sp>
        <p:nvSpPr>
          <p:cNvPr id="1741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24800" y="6629400"/>
            <a:ext cx="1219200" cy="228600"/>
          </a:xfrm>
          <a:noFill/>
        </p:spPr>
        <p:txBody>
          <a:bodyPr/>
          <a:lstStyle/>
          <a:p>
            <a:r>
              <a:rPr lang="en-US" dirty="0" smtClean="0"/>
              <a:t>ADM_ADM_170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625534" y="1219200"/>
            <a:ext cx="5871212" cy="45656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600200" y="4724400"/>
            <a:ext cx="1066800" cy="457200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Session Master Maintenance</a:t>
            </a:r>
          </a:p>
          <a:p>
            <a:pPr lvl="1"/>
            <a:r>
              <a:rPr lang="en-US" sz="2000" dirty="0" smtClean="0"/>
              <a:t>No maintenance done in this screen</a:t>
            </a:r>
          </a:p>
          <a:p>
            <a:pPr lvl="1"/>
            <a:r>
              <a:rPr lang="en-US" sz="2000" dirty="0" smtClean="0"/>
              <a:t>Can be used to delete defunct users</a:t>
            </a:r>
          </a:p>
          <a:p>
            <a:pPr lvl="1"/>
            <a:r>
              <a:rPr lang="en-US" sz="2000" dirty="0" smtClean="0"/>
              <a:t>Specifies a system-generated session ID</a:t>
            </a:r>
          </a:p>
          <a:p>
            <a:r>
              <a:rPr lang="en-US" sz="2000" dirty="0" smtClean="0"/>
              <a:t>Connection Manager</a:t>
            </a:r>
          </a:p>
          <a:p>
            <a:pPr lvl="1"/>
            <a:r>
              <a:rPr lang="en-US" sz="2000" dirty="0" smtClean="0"/>
              <a:t>Monitor which users are accessing system/programs</a:t>
            </a:r>
          </a:p>
          <a:p>
            <a:pPr lvl="1"/>
            <a:r>
              <a:rPr lang="en-US" sz="2000" dirty="0" smtClean="0"/>
              <a:t>View status of connection pools</a:t>
            </a:r>
          </a:p>
          <a:p>
            <a:r>
              <a:rPr lang="en-US" sz="2000" dirty="0" smtClean="0"/>
              <a:t>Heartbeat Monitor</a:t>
            </a:r>
          </a:p>
          <a:p>
            <a:pPr lvl="1"/>
            <a:r>
              <a:rPr lang="en-US" sz="2000" dirty="0" smtClean="0"/>
              <a:t>Configure load balancer device or create script that monitors the Connection Manager through heartbeat pages</a:t>
            </a:r>
          </a:p>
          <a:p>
            <a:r>
              <a:rPr lang="en-US" sz="2000" dirty="0" smtClean="0"/>
              <a:t>User Count Log File</a:t>
            </a:r>
          </a:p>
          <a:p>
            <a:pPr lvl="1"/>
            <a:r>
              <a:rPr lang="en-US" sz="2000" dirty="0" smtClean="0"/>
              <a:t>Logs user, program executed, and time of execution</a:t>
            </a:r>
          </a:p>
          <a:p>
            <a:pPr lvl="1"/>
            <a:r>
              <a:rPr lang="en-US" sz="2000" dirty="0" smtClean="0"/>
              <a:t>Located in 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/webapps/&lt;qaduicfg&gt;/</a:t>
            </a:r>
            <a:br>
              <a:rPr lang="en-US" sz="2000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WEB INF/logs/usercount.log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Session Monitoring</a:t>
            </a: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48600" y="6629400"/>
            <a:ext cx="1295400" cy="228600"/>
          </a:xfrm>
          <a:noFill/>
        </p:spPr>
        <p:txBody>
          <a:bodyPr/>
          <a:lstStyle/>
          <a:p>
            <a:r>
              <a:rPr lang="en-US" dirty="0" smtClean="0"/>
              <a:t>ADM_ADM_180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Session Master Maintenance</a:t>
            </a:r>
          </a:p>
        </p:txBody>
      </p:sp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55074" y="914400"/>
            <a:ext cx="7034934" cy="4948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696200" y="6705600"/>
            <a:ext cx="1447800" cy="152400"/>
          </a:xfrm>
        </p:spPr>
        <p:txBody>
          <a:bodyPr/>
          <a:lstStyle/>
          <a:p>
            <a:r>
              <a:rPr lang="en-US" dirty="0" smtClean="0"/>
              <a:t>ADM_ADM_190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The objective of this chapter is to describe different administration features and functions</a:t>
            </a:r>
          </a:p>
          <a:p>
            <a:pPr lvl="1" eaLnBrk="1" hangingPunct="1"/>
            <a:endParaRPr lang="en-US" dirty="0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Chapter Objectives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924800" y="6629400"/>
            <a:ext cx="1219200" cy="228600"/>
          </a:xfrm>
        </p:spPr>
        <p:txBody>
          <a:bodyPr/>
          <a:lstStyle/>
          <a:p>
            <a:r>
              <a:rPr lang="en-US" dirty="0" smtClean="0"/>
              <a:t>ADM_ADM_020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Connection Manager</a:t>
            </a:r>
          </a:p>
        </p:txBody>
      </p:sp>
      <p:pic>
        <p:nvPicPr>
          <p:cNvPr id="20483" name="Picture 5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19088" y="921403"/>
            <a:ext cx="7883525" cy="4831043"/>
          </a:xfrm>
          <a:prstGeom prst="rect">
            <a:avLst/>
          </a:prstGeom>
          <a:noFill/>
          <a:ln w="9525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924800" y="6629400"/>
            <a:ext cx="1219200" cy="228600"/>
          </a:xfrm>
        </p:spPr>
        <p:txBody>
          <a:bodyPr/>
          <a:lstStyle/>
          <a:p>
            <a:r>
              <a:rPr lang="en-US" dirty="0" smtClean="0"/>
              <a:t>ADM_ADM_200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status.jsp</a:t>
            </a:r>
            <a:r>
              <a:rPr lang="en-US" dirty="0" smtClean="0"/>
              <a:t> — returns a status message containing the number of agents that are All / Idle / Init / Busy</a:t>
            </a:r>
          </a:p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idle.jsp</a:t>
            </a:r>
            <a:r>
              <a:rPr lang="en-US" dirty="0" smtClean="0"/>
              <a:t> — returns a page containing the number of idle connections</a:t>
            </a:r>
          </a:p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busy.jsp</a:t>
            </a:r>
            <a:r>
              <a:rPr lang="en-US" dirty="0" smtClean="0"/>
              <a:t> — returns a page containing the number of busy connections</a:t>
            </a:r>
          </a:p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init.jsp</a:t>
            </a:r>
            <a:r>
              <a:rPr lang="en-US" dirty="0" smtClean="0"/>
              <a:t> — returns a page containing the number of initializing connections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Heartbeat Monitor</a:t>
            </a: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72400" y="6629400"/>
            <a:ext cx="1371600" cy="228600"/>
          </a:xfrm>
          <a:noFill/>
        </p:spPr>
        <p:txBody>
          <a:bodyPr/>
          <a:lstStyle/>
          <a:p>
            <a:r>
              <a:rPr lang="en-US" dirty="0" smtClean="0"/>
              <a:t>ADM_ADM_210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38200"/>
            <a:ext cx="8229600" cy="5486400"/>
          </a:xfrm>
        </p:spPr>
        <p:txBody>
          <a:bodyPr>
            <a:normAutofit fontScale="92500"/>
          </a:bodyPr>
          <a:lstStyle/>
          <a:p>
            <a:pPr>
              <a:buFont typeface="Webdings" pitchFamily="18" charset="2"/>
              <a:buNone/>
            </a:pPr>
            <a:r>
              <a:rPr lang="en-US" sz="2000" dirty="0" smtClean="0">
                <a:latin typeface="+mj-lt"/>
                <a:cs typeface="Courier New" pitchFamily="49" charset="0"/>
              </a:rPr>
              <a:t>Located in /webapps/&lt;qaduicfg&gt;/WEB INF/logs/usercount.log</a:t>
            </a:r>
          </a:p>
          <a:p>
            <a:pPr>
              <a:buFont typeface="Webdings" pitchFamily="18" charset="2"/>
              <a:buNone/>
            </a:pPr>
            <a:endParaRPr lang="en-US" sz="1300" dirty="0" smtClean="0"/>
          </a:p>
          <a:p>
            <a:pPr>
              <a:buFont typeface="Webdings" pitchFamily="18" charset="2"/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2011-07-11 06:26:47,554 apisource=AppShell at=s d=QP ip=10.167.3.1 s=TMP6 sid=TM</a:t>
            </a:r>
          </a:p>
          <a:p>
            <a:pPr>
              <a:buFont typeface="Webdings" pitchFamily="18" charset="2"/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P6 t=li u=mfg</a:t>
            </a:r>
          </a:p>
          <a:p>
            <a:pPr>
              <a:buFont typeface="Webdings" pitchFamily="18" charset="2"/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2011-07-11 06:35:58,879 a=sobr009.p apisource=AppShell at=s d=QP s=TMP6 sid=TMP6</a:t>
            </a:r>
          </a:p>
          <a:p>
            <a:pPr>
              <a:buFont typeface="Webdings" pitchFamily="18" charset="2"/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 t=ai u=mfg</a:t>
            </a:r>
          </a:p>
          <a:p>
            <a:pPr>
              <a:buFont typeface="Webdings" pitchFamily="18" charset="2"/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2011-07-11 06:36:00,643 a=sobr009.p apisource=AppShell at=s d=QP s=TMP6 sid=TMP6</a:t>
            </a:r>
          </a:p>
          <a:p>
            <a:pPr>
              <a:buFont typeface="Webdings" pitchFamily="18" charset="2"/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 t=ao u=mfg</a:t>
            </a:r>
          </a:p>
          <a:p>
            <a:pPr>
              <a:buFont typeface="Webdings" pitchFamily="18" charset="2"/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2011-07-11 06:36:10,355 a=mgdbiq.p apisource=AppShell at=s d=QP s=TMP6 sid=TMP6</a:t>
            </a:r>
          </a:p>
          <a:p>
            <a:pPr>
              <a:buFont typeface="Webdings" pitchFamily="18" charset="2"/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t=ai u=mfg</a:t>
            </a:r>
          </a:p>
          <a:p>
            <a:pPr>
              <a:buFont typeface="Webdings" pitchFamily="18" charset="2"/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2011-07-11 06:36:42,728 a=mgdbiq.p apisource=AppShell at=s d=QP s=TMP6 sid=TMP6</a:t>
            </a:r>
          </a:p>
          <a:p>
            <a:pPr>
              <a:buFont typeface="Webdings" pitchFamily="18" charset="2"/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t=ao u=mfg</a:t>
            </a:r>
          </a:p>
          <a:p>
            <a:pPr>
              <a:buFont typeface="Webdings" pitchFamily="18" charset="2"/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2011-07-11 06:37:32,866 apisource=AppShell at=s d=QP s=TMP6 sid=TMP6 t=lo u=mfg</a:t>
            </a:r>
          </a:p>
          <a:p>
            <a:pPr>
              <a:buFont typeface="Webdings" pitchFamily="18" charset="2"/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2011-07-11 06:37:36,817 apisource=AppShell at=s d=QP ip=10.167.3.1 s=TMP9 sid=TM</a:t>
            </a:r>
          </a:p>
          <a:p>
            <a:pPr>
              <a:buFont typeface="Webdings" pitchFamily="18" charset="2"/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P6 t=li u=mfg</a:t>
            </a:r>
          </a:p>
          <a:p>
            <a:pPr>
              <a:buFont typeface="Webdings" pitchFamily="18" charset="2"/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2011-07-11 06:39:50,038 a=sosomt.p apisource=AppShell at=s d=QP s=TMP9 sid=TMP6</a:t>
            </a:r>
          </a:p>
          <a:p>
            <a:pPr>
              <a:buFont typeface="Webdings" pitchFamily="18" charset="2"/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t=ai u=mfg</a:t>
            </a:r>
          </a:p>
          <a:p>
            <a:pPr>
              <a:buFont typeface="Webdings" pitchFamily="18" charset="2"/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2011-07-11 06:40:15,754 a=sosomt.p apisource=AppShell at=s d=QP s=TMP9 sid=TMP6</a:t>
            </a:r>
          </a:p>
          <a:p>
            <a:pPr>
              <a:buFont typeface="Webdings" pitchFamily="18" charset="2"/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t=ao u=mfg</a:t>
            </a:r>
          </a:p>
          <a:p>
            <a:pPr>
              <a:buFont typeface="Webdings" pitchFamily="18" charset="2"/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2011-07-11 06:40:16,120 apisource=AppShell at=s d=QP s=TMP9 sid=TMP6 t=lo u=mfg</a:t>
            </a:r>
          </a:p>
          <a:p>
            <a:pPr>
              <a:buFont typeface="Webdings" pitchFamily="18" charset="2"/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2011-07-11 06:40:49,743 servletcontextpath=%2Fdr01%2Ftomcat%2Fwebapps%2Fqaddemo%</a:t>
            </a:r>
          </a:p>
          <a:p>
            <a:pPr>
              <a:buFont typeface="Webdings" pitchFamily="18" charset="2"/>
              <a:buNone/>
            </a:pP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2F t=webappstop</a:t>
            </a:r>
          </a:p>
          <a:p>
            <a:pPr lvl="1"/>
            <a:endParaRPr lang="en-US" dirty="0" smtClean="0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Count Log File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72400" y="6705600"/>
            <a:ext cx="1371600" cy="152400"/>
          </a:xfrm>
          <a:noFill/>
        </p:spPr>
        <p:txBody>
          <a:bodyPr/>
          <a:lstStyle/>
          <a:p>
            <a:r>
              <a:rPr lang="en-US" dirty="0" smtClean="0"/>
              <a:t>ADM_ADM_220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200" dirty="0" smtClean="0"/>
              <a:t>Must be created within an existing Menu or Menu Group</a:t>
            </a:r>
          </a:p>
          <a:p>
            <a:pPr>
              <a:defRPr/>
            </a:pPr>
            <a:r>
              <a:rPr lang="en-US" sz="2200" dirty="0" smtClean="0"/>
              <a:t>Multiple ways to create new menus, depending on release</a:t>
            </a:r>
          </a:p>
          <a:p>
            <a:pPr>
              <a:defRPr/>
            </a:pPr>
            <a:r>
              <a:rPr lang="en-US" sz="2200" b="1" dirty="0" smtClean="0"/>
              <a:t>Example</a:t>
            </a:r>
            <a:r>
              <a:rPr lang="en-US" sz="2200" dirty="0" smtClean="0"/>
              <a:t>: in Menu System Maintenance, add menu 88.1 under new menu group called “My Custom Menu Group”:</a:t>
            </a:r>
          </a:p>
          <a:p>
            <a:pPr marL="857250" lvl="1" indent="-457200">
              <a:buFont typeface="+mj-lt"/>
              <a:buAutoNum type="arabicPeriod"/>
              <a:defRPr/>
            </a:pPr>
            <a:r>
              <a:rPr lang="en-US" sz="2000" dirty="0" smtClean="0"/>
              <a:t>Create an entry for A.9.  Assign a label (ex. My Custom Programs) and execute procedure of "A.9“</a:t>
            </a:r>
          </a:p>
          <a:p>
            <a:pPr marL="857250" lvl="1" indent="-457200">
              <a:buFont typeface="+mj-lt"/>
              <a:buAutoNum type="arabicPeriod"/>
              <a:defRPr/>
            </a:pPr>
            <a:r>
              <a:rPr lang="en-US" sz="2000" dirty="0" smtClean="0"/>
              <a:t>Create an entry for A.9.88.  Assign a label (ex. Custom Sales Orders) and execute procedure of "88“</a:t>
            </a:r>
          </a:p>
          <a:p>
            <a:pPr marL="857250" lvl="1" indent="-457200">
              <a:buFont typeface="+mj-lt"/>
              <a:buAutoNum type="arabicPeriod"/>
              <a:defRPr/>
            </a:pPr>
            <a:r>
              <a:rPr lang="en-US" sz="2000" dirty="0" smtClean="0"/>
              <a:t>Create an entry for 0.88.  Assign a label (ex. Custom Sales Orders) and execute procedure of "88“</a:t>
            </a:r>
          </a:p>
          <a:p>
            <a:pPr marL="857250" lvl="1" indent="-457200">
              <a:buFont typeface="+mj-lt"/>
              <a:buAutoNum type="arabicPeriod"/>
              <a:defRPr/>
            </a:pPr>
            <a:r>
              <a:rPr lang="en-US" sz="2000" dirty="0" smtClean="0"/>
              <a:t>Create an entry for 88.1.  Assign a label (ex. Custom Sales Order Maintenance) and execute procedure with the program name (for example: xxsomt.p).</a:t>
            </a:r>
          </a:p>
          <a:p>
            <a:pPr lvl="1">
              <a:defRPr/>
            </a:pPr>
            <a:endParaRPr lang="en-US" dirty="0" smtClean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Custom Menus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72400" y="6629400"/>
            <a:ext cx="1371600" cy="228600"/>
          </a:xfrm>
          <a:noFill/>
        </p:spPr>
        <p:txBody>
          <a:bodyPr/>
          <a:lstStyle/>
          <a:p>
            <a:r>
              <a:rPr lang="en-US" dirty="0" smtClean="0"/>
              <a:t>ADM_ADM_230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Each program in the QAD .NET UI must have a record both in Menu System Maintenance and Program Information Maintenance</a:t>
            </a:r>
          </a:p>
          <a:p>
            <a:r>
              <a:rPr lang="en-US" dirty="0" smtClean="0"/>
              <a:t>What needs to be set on Menu System Maintenance for each custom item: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Custom Menus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5900" y="3319463"/>
            <a:ext cx="5591175" cy="1973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848600" y="6629400"/>
            <a:ext cx="1295400" cy="228600"/>
          </a:xfrm>
        </p:spPr>
        <p:txBody>
          <a:bodyPr/>
          <a:lstStyle/>
          <a:p>
            <a:r>
              <a:rPr lang="en-US" dirty="0" smtClean="0"/>
              <a:t>ADM_ADM_240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Multi Domain field set for options that update data that applies to all domains in a database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Custom Menus</a:t>
            </a:r>
            <a:endParaRPr 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1463" y="2443163"/>
            <a:ext cx="5259387" cy="33512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924800" y="6629400"/>
            <a:ext cx="1219200" cy="228600"/>
          </a:xfrm>
        </p:spPr>
        <p:txBody>
          <a:bodyPr/>
          <a:lstStyle/>
          <a:p>
            <a:r>
              <a:rPr lang="en-US" dirty="0" smtClean="0"/>
              <a:t>ADM_ADM_250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Custom Menus</a:t>
            </a:r>
            <a:endParaRPr lang="en-US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990600"/>
            <a:ext cx="2057143" cy="483937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924800" y="6629400"/>
            <a:ext cx="1219200" cy="228600"/>
          </a:xfrm>
        </p:spPr>
        <p:txBody>
          <a:bodyPr/>
          <a:lstStyle/>
          <a:p>
            <a:r>
              <a:rPr lang="en-US" dirty="0" smtClean="0"/>
              <a:t>ADM_ADM_260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Document  Type</a:t>
            </a:r>
          </a:p>
          <a:p>
            <a:pPr lvl="1"/>
            <a:r>
              <a:rPr lang="en-US" i="1" dirty="0" smtClean="0"/>
              <a:t>Data Type</a:t>
            </a:r>
            <a:r>
              <a:rPr lang="en-US" dirty="0" smtClean="0"/>
              <a:t>. Specify a data type identifier for organizing attachments</a:t>
            </a:r>
          </a:p>
          <a:p>
            <a:pPr lvl="1"/>
            <a:r>
              <a:rPr lang="en-US" i="1" dirty="0" smtClean="0"/>
              <a:t>Label</a:t>
            </a:r>
            <a:r>
              <a:rPr lang="en-US" dirty="0" smtClean="0"/>
              <a:t>. Specify a label for organizing attachments</a:t>
            </a:r>
          </a:p>
          <a:p>
            <a:r>
              <a:rPr lang="en-US" dirty="0" smtClean="0"/>
              <a:t>Program Name</a:t>
            </a:r>
          </a:p>
          <a:p>
            <a:pPr lvl="1"/>
            <a:r>
              <a:rPr lang="en-US" i="1" dirty="0" smtClean="0"/>
              <a:t>Program Name</a:t>
            </a:r>
            <a:r>
              <a:rPr lang="en-US" dirty="0" smtClean="0"/>
              <a:t>. Specify a program that you want to have include attachments. You must also specify a field</a:t>
            </a:r>
          </a:p>
          <a:p>
            <a:pPr lvl="1"/>
            <a:r>
              <a:rPr lang="en-US" i="1" dirty="0" smtClean="0"/>
              <a:t>Key Field</a:t>
            </a:r>
            <a:r>
              <a:rPr lang="en-US" dirty="0" smtClean="0"/>
              <a:t>. Specify a field that will trigger acceptance of attachments (required)</a:t>
            </a:r>
          </a:p>
          <a:p>
            <a:pPr lvl="1"/>
            <a:r>
              <a:rPr lang="en-US" dirty="0" smtClean="0"/>
              <a:t>The field must exist on the first frame of the program</a:t>
            </a:r>
          </a:p>
          <a:p>
            <a:r>
              <a:rPr lang="en-US" dirty="0" smtClean="0"/>
              <a:t>Adding a file as an attachment</a:t>
            </a:r>
          </a:p>
          <a:p>
            <a:pPr lvl="1"/>
            <a:r>
              <a:rPr lang="en-US" dirty="0" smtClean="0"/>
              <a:t>Drag the file and drop it within the attachment area</a:t>
            </a:r>
          </a:p>
          <a:p>
            <a:pPr lvl="1"/>
            <a:r>
              <a:rPr lang="en-US" dirty="0" smtClean="0"/>
              <a:t>Right-click the attachment area, select attach, browse to local folders, select file</a:t>
            </a:r>
          </a:p>
          <a:p>
            <a:r>
              <a:rPr lang="en-US" dirty="0" smtClean="0"/>
              <a:t>Removing an existing file attached</a:t>
            </a:r>
          </a:p>
          <a:p>
            <a:pPr lvl="1"/>
            <a:r>
              <a:rPr lang="en-US" dirty="0" smtClean="0"/>
              <a:t>Right-click the file already attached, select delete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Attachment Maintenance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72400" y="6629400"/>
            <a:ext cx="1371600" cy="228600"/>
          </a:xfrm>
        </p:spPr>
        <p:txBody>
          <a:bodyPr/>
          <a:lstStyle/>
          <a:p>
            <a:r>
              <a:rPr lang="en-US" dirty="0" smtClean="0"/>
              <a:t>ADM_ADM_270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601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Enable Attachments to Sales Order Maintenance</a:t>
            </a:r>
            <a:endParaRPr lang="en-US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2000" y="1656800"/>
            <a:ext cx="3200000" cy="3895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924800" y="6629400"/>
            <a:ext cx="1219200" cy="228600"/>
          </a:xfrm>
        </p:spPr>
        <p:txBody>
          <a:bodyPr/>
          <a:lstStyle/>
          <a:p>
            <a:r>
              <a:rPr lang="en-US" dirty="0" smtClean="0"/>
              <a:t>ADM_ADM_280</a:t>
            </a: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Attachments to Sales Order Maintenance</a:t>
            </a:r>
            <a:endParaRPr lang="en-US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990600"/>
            <a:ext cx="6958527" cy="54244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772400" y="6629400"/>
            <a:ext cx="1371600" cy="228600"/>
          </a:xfrm>
        </p:spPr>
        <p:txBody>
          <a:bodyPr/>
          <a:lstStyle/>
          <a:p>
            <a:r>
              <a:rPr lang="en-US" dirty="0" smtClean="0"/>
              <a:t>ADM_ADM_290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You will have an overview of release and service pack installations, be able to edit the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client-session.xml</a:t>
            </a:r>
            <a:r>
              <a:rPr lang="en-US" dirty="0" smtClean="0"/>
              <a:t> file, and to identify and use different session monitors and logs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Benefits</a:t>
            </a:r>
          </a:p>
        </p:txBody>
      </p:sp>
      <p:sp>
        <p:nvSpPr>
          <p:cNvPr id="6148" name="Footer Placeholder 1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 dirty="0">
                <a:latin typeface="Arial" charset="0"/>
                <a:cs typeface="Arial" charset="0"/>
              </a:rPr>
              <a:t>ADM_ADM_030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QAD .NET UI supports Microsoft’s Active Directory authentication</a:t>
            </a:r>
          </a:p>
          <a:p>
            <a:r>
              <a:rPr lang="en-US" dirty="0" smtClean="0"/>
              <a:t>Enforce OS User ID option in Security Control must be enabled</a:t>
            </a:r>
          </a:p>
          <a:p>
            <a:r>
              <a:rPr lang="en-US" dirty="0" smtClean="0"/>
              <a:t>User passwords can be centrally managed</a:t>
            </a:r>
          </a:p>
          <a:p>
            <a:r>
              <a:rPr lang="en-US" dirty="0" smtClean="0"/>
              <a:t>User accounts in the QAD system must match the Active Directory User ID</a:t>
            </a:r>
          </a:p>
          <a:p>
            <a:r>
              <a:rPr lang="en-US" dirty="0" smtClean="0"/>
              <a:t>The User ID in QAD system is limited to eight characters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Active Directory Authentication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24800" y="6629400"/>
            <a:ext cx="1219200" cy="228600"/>
          </a:xfrm>
        </p:spPr>
        <p:txBody>
          <a:bodyPr/>
          <a:lstStyle/>
          <a:p>
            <a:r>
              <a:rPr lang="en-US" dirty="0" smtClean="0"/>
              <a:t>ADM_ADM_300</a:t>
            </a: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/webapps/qadhome/configuration/</a:t>
            </a:r>
            <a:br>
              <a:rPr lang="en-US" dirty="0" smtClean="0">
                <a:latin typeface="Courier New" pitchFamily="49" charset="0"/>
                <a:cs typeface="Courier New" pitchFamily="49" charset="0"/>
              </a:rPr>
            </a:br>
            <a:r>
              <a:rPr lang="en-US" dirty="0" smtClean="0">
                <a:latin typeface="Courier New" pitchFamily="49" charset="0"/>
                <a:cs typeface="Courier New" pitchFamily="49" charset="0"/>
              </a:rPr>
              <a:t>default/client-session.xml</a:t>
            </a:r>
          </a:p>
          <a:p>
            <a:r>
              <a:rPr lang="en-US" dirty="0" smtClean="0"/>
              <a:t>Remove the comments </a:t>
            </a:r>
            <a:br>
              <a:rPr lang="en-US" dirty="0" smtClean="0"/>
            </a:br>
            <a:r>
              <a:rPr lang="en-US" dirty="0" smtClean="0"/>
              <a:t>( denoted by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&lt;!–</a:t>
            </a:r>
            <a:r>
              <a:rPr lang="en-US" dirty="0" smtClean="0"/>
              <a:t> and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-&gt;</a:t>
            </a:r>
            <a:r>
              <a:rPr lang="en-US" dirty="0" smtClean="0"/>
              <a:t> ) around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&lt;QAD.Authentication.ActiveDirectory&gt;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and set it to true</a:t>
            </a:r>
          </a:p>
          <a:p>
            <a:r>
              <a:rPr lang="en-US" dirty="0" smtClean="0"/>
              <a:t>In Security Control, enable Enforce OS User ID option</a:t>
            </a:r>
          </a:p>
          <a:p>
            <a:r>
              <a:rPr lang="en-US" dirty="0" smtClean="0"/>
              <a:t>In User Maintenance, define users and set their passwords to blank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Enabling Active Directory Authentication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24800" y="6629400"/>
            <a:ext cx="1219200" cy="228600"/>
          </a:xfrm>
        </p:spPr>
        <p:txBody>
          <a:bodyPr/>
          <a:lstStyle/>
          <a:p>
            <a:r>
              <a:rPr lang="en-US" dirty="0" smtClean="0"/>
              <a:t>ADM_ADM_310</a:t>
            </a: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Once Active Directory is enabled, the following are enforced during authentication:</a:t>
            </a:r>
          </a:p>
          <a:p>
            <a:pPr lvl="1"/>
            <a:r>
              <a:rPr lang="en-US" dirty="0" smtClean="0"/>
              <a:t>Users’ computers must be joined to the domain (Windows) for Active Directory authentication</a:t>
            </a:r>
          </a:p>
          <a:p>
            <a:pPr lvl="1"/>
            <a:r>
              <a:rPr lang="en-US" dirty="0" smtClean="0"/>
              <a:t>Local accounts are not supported</a:t>
            </a:r>
          </a:p>
          <a:p>
            <a:pPr lvl="1"/>
            <a:r>
              <a:rPr lang="en-US" dirty="0" smtClean="0"/>
              <a:t>Blank passwords are not supported (password is validated against Active Directory)</a:t>
            </a:r>
          </a:p>
          <a:p>
            <a:pPr lvl="1"/>
            <a:r>
              <a:rPr lang="en-US" dirty="0" smtClean="0"/>
              <a:t>User ID set up within Active Directory must be eight characters or less (QAD has limitation on user ID of that size)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Active Directory Limitations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48600" y="6629400"/>
            <a:ext cx="1295400" cy="228600"/>
          </a:xfrm>
        </p:spPr>
        <p:txBody>
          <a:bodyPr/>
          <a:lstStyle/>
          <a:p>
            <a:r>
              <a:rPr lang="en-US" dirty="0" smtClean="0"/>
              <a:t>ADM_ADM_320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QAD .NET UI includes a messaging capability to send messages and workflow information to other users of the system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Messaging and Workflow Inbox</a:t>
            </a:r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456071"/>
            <a:ext cx="5410200" cy="40209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696200" y="6629400"/>
            <a:ext cx="1447800" cy="228600"/>
          </a:xfrm>
        </p:spPr>
        <p:txBody>
          <a:bodyPr/>
          <a:lstStyle/>
          <a:p>
            <a:r>
              <a:rPr lang="en-US" dirty="0" smtClean="0"/>
              <a:t>ADM_ADM_330</a:t>
            </a:r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Choose Actions | Workflow</a:t>
            </a:r>
          </a:p>
          <a:p>
            <a:r>
              <a:rPr lang="en-US" sz="2400" dirty="0" smtClean="0"/>
              <a:t>Compose a workflow message to a system user</a:t>
            </a:r>
          </a:p>
          <a:p>
            <a:r>
              <a:rPr lang="en-US" sz="2400" dirty="0" smtClean="0"/>
              <a:t>System adds link to current program and context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Messaging and Workflow Inbox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286000"/>
            <a:ext cx="5754688" cy="411494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8001000" y="6629400"/>
            <a:ext cx="1143000" cy="228600"/>
          </a:xfrm>
        </p:spPr>
        <p:txBody>
          <a:bodyPr/>
          <a:lstStyle/>
          <a:p>
            <a:r>
              <a:rPr lang="en-US" dirty="0" smtClean="0"/>
              <a:t>ADM_ADM_340</a:t>
            </a:r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Choose Actions |Email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Messaging and Workflow Inbox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7100" y="1371600"/>
            <a:ext cx="7912100" cy="5035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848600" y="6629400"/>
            <a:ext cx="1295400" cy="228600"/>
          </a:xfrm>
        </p:spPr>
        <p:txBody>
          <a:bodyPr/>
          <a:lstStyle/>
          <a:p>
            <a:r>
              <a:rPr lang="en-US" dirty="0" smtClean="0"/>
              <a:t>ADM_ADM_350</a:t>
            </a:r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Uses your default email client configured on client PC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Messaging and Workflow Inbox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400" y="2279650"/>
            <a:ext cx="8572500" cy="210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772400" y="6629400"/>
            <a:ext cx="1371600" cy="228600"/>
          </a:xfrm>
        </p:spPr>
        <p:txBody>
          <a:bodyPr/>
          <a:lstStyle/>
          <a:p>
            <a:r>
              <a:rPr lang="en-US" dirty="0" smtClean="0"/>
              <a:t>ADM_ADM_360</a:t>
            </a:r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Open the program that you want to update and select Go To | Add Link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Custom Links</a:t>
            </a:r>
            <a:endParaRPr 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5888" y="1828800"/>
            <a:ext cx="5967412" cy="4435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848600" y="6629400"/>
            <a:ext cx="1295400" cy="228600"/>
          </a:xfrm>
        </p:spPr>
        <p:txBody>
          <a:bodyPr/>
          <a:lstStyle/>
          <a:p>
            <a:r>
              <a:rPr lang="en-US" dirty="0" smtClean="0"/>
              <a:t>ADM_ADM_370</a:t>
            </a:r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Custom Links</a:t>
            </a:r>
            <a:endParaRPr lang="en-US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2983" y="892175"/>
            <a:ext cx="7298033" cy="54244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696200" y="6629400"/>
            <a:ext cx="1447800" cy="228600"/>
          </a:xfrm>
        </p:spPr>
        <p:txBody>
          <a:bodyPr/>
          <a:lstStyle/>
          <a:p>
            <a:r>
              <a:rPr lang="en-US" dirty="0" smtClean="0"/>
              <a:t>ADM_ADM_380</a:t>
            </a:r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validate the link, close and reopen the option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Custom Links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524000"/>
            <a:ext cx="6300787" cy="4683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620000" y="6629400"/>
            <a:ext cx="1524000" cy="228600"/>
          </a:xfrm>
        </p:spPr>
        <p:txBody>
          <a:bodyPr/>
          <a:lstStyle/>
          <a:p>
            <a:r>
              <a:rPr lang="en-US" dirty="0" smtClean="0"/>
              <a:t>ADM_ADM_390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600200" y="891610"/>
            <a:ext cx="7086600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Overview</a:t>
            </a:r>
          </a:p>
          <a:p>
            <a:r>
              <a:rPr lang="en-US" dirty="0" smtClean="0"/>
              <a:t>Terminology</a:t>
            </a:r>
          </a:p>
          <a:p>
            <a:r>
              <a:rPr lang="en-US" dirty="0" smtClean="0"/>
              <a:t>Components</a:t>
            </a:r>
          </a:p>
          <a:p>
            <a:r>
              <a:rPr lang="en-US" b="1" dirty="0" smtClean="0"/>
              <a:t>Administration Tasks	</a:t>
            </a:r>
          </a:p>
          <a:p>
            <a:r>
              <a:rPr lang="en-US" dirty="0" smtClean="0"/>
              <a:t>Multiple Systems</a:t>
            </a:r>
          </a:p>
          <a:p>
            <a:r>
              <a:rPr lang="en-US" dirty="0" smtClean="0"/>
              <a:t>Performance Tuning</a:t>
            </a:r>
          </a:p>
          <a:p>
            <a:r>
              <a:rPr lang="en-US" dirty="0" smtClean="0"/>
              <a:t>Troubleshooting</a:t>
            </a:r>
          </a:p>
          <a:p>
            <a:r>
              <a:rPr lang="en-US" dirty="0" smtClean="0"/>
              <a:t>Customizing Browses</a:t>
            </a:r>
          </a:p>
          <a:p>
            <a:r>
              <a:rPr lang="en-US" dirty="0" smtClean="0"/>
              <a:t>Menu and Browse Collections</a:t>
            </a:r>
          </a:p>
          <a:p>
            <a:r>
              <a:rPr lang="en-US" dirty="0" smtClean="0"/>
              <a:t>Process Maps</a:t>
            </a:r>
          </a:p>
          <a:p>
            <a:r>
              <a:rPr lang="en-US" dirty="0" smtClean="0"/>
              <a:t>Configurable Screens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 bwMode="auto">
          <a:xfrm>
            <a:off x="7848600" y="6629400"/>
            <a:ext cx="1295400" cy="228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 dirty="0">
                <a:latin typeface="Arial" charset="0"/>
                <a:cs typeface="Arial" charset="0"/>
              </a:rPr>
              <a:t>ADM_ADM_040</a:t>
            </a:r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1146175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 dirty="0">
              <a:latin typeface="Tahoma" charset="0"/>
            </a:endParaRPr>
          </a:p>
        </p:txBody>
      </p:sp>
      <p:sp>
        <p:nvSpPr>
          <p:cNvPr id="7175" name="Rectangle 6"/>
          <p:cNvSpPr>
            <a:spLocks noChangeArrowheads="1"/>
          </p:cNvSpPr>
          <p:nvPr/>
        </p:nvSpPr>
        <p:spPr bwMode="auto">
          <a:xfrm>
            <a:off x="4479925" y="3124200"/>
            <a:ext cx="1841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15 lines per page maximum</a:t>
            </a:r>
          </a:p>
          <a:p>
            <a:r>
              <a:rPr lang="en-US" dirty="0" smtClean="0"/>
              <a:t>Cut and paste enabled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Transaction Comments</a:t>
            </a:r>
            <a:endParaRPr lang="en-US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981200"/>
            <a:ext cx="5903912" cy="4217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924800" y="6629400"/>
            <a:ext cx="1219200" cy="228600"/>
          </a:xfrm>
        </p:spPr>
        <p:txBody>
          <a:bodyPr/>
          <a:lstStyle/>
          <a:p>
            <a:r>
              <a:rPr lang="en-US" dirty="0" smtClean="0"/>
              <a:t>ADM_ADM_400</a:t>
            </a:r>
            <a:endParaRPr 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Some programs cannot be converted to Desktop mode in QAD .NET UI. These programs display in Terminal mode (the QAD .NET UI’s integrated telnet display)</a:t>
            </a:r>
          </a:p>
          <a:p>
            <a:r>
              <a:rPr lang="en-US" dirty="0" smtClean="0"/>
              <a:t>Some of these programs are:</a:t>
            </a:r>
          </a:p>
          <a:p>
            <a:pPr lvl="1"/>
            <a:r>
              <a:rPr lang="en-US" dirty="0" smtClean="0"/>
              <a:t>Set Multiple BOL Print Utility</a:t>
            </a:r>
          </a:p>
          <a:p>
            <a:pPr lvl="1"/>
            <a:r>
              <a:rPr lang="en-US" dirty="0" smtClean="0"/>
              <a:t>Required Ship Schedule Update</a:t>
            </a:r>
          </a:p>
          <a:p>
            <a:pPr lvl="1"/>
            <a:r>
              <a:rPr lang="en-US" dirty="0" smtClean="0"/>
              <a:t>Call Queue Manager</a:t>
            </a:r>
          </a:p>
          <a:p>
            <a:pPr lvl="1"/>
            <a:r>
              <a:rPr lang="en-US" dirty="0" smtClean="0"/>
              <a:t>Escalation Monitor</a:t>
            </a:r>
          </a:p>
          <a:p>
            <a:pPr lvl="1"/>
            <a:r>
              <a:rPr lang="en-US" dirty="0" smtClean="0"/>
              <a:t>Change Deferred/Accrued Accounts</a:t>
            </a:r>
          </a:p>
          <a:p>
            <a:r>
              <a:rPr lang="en-US" dirty="0" smtClean="0"/>
              <a:t>For a complete list, see QAD .NET UI documentation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Embedded Telnet Screens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24800" y="6629400"/>
            <a:ext cx="1219200" cy="228600"/>
          </a:xfrm>
        </p:spPr>
        <p:txBody>
          <a:bodyPr/>
          <a:lstStyle/>
          <a:p>
            <a:r>
              <a:rPr lang="en-US" dirty="0" smtClean="0"/>
              <a:t>ADM_ADM_410</a:t>
            </a:r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Using SSH for embedded telnet screens:</a:t>
            </a:r>
          </a:p>
          <a:p>
            <a:pPr lvl="1"/>
            <a:r>
              <a:rPr lang="en-US" sz="2200" dirty="0" smtClean="0"/>
              <a:t>Download </a:t>
            </a:r>
            <a:r>
              <a:rPr lang="en-US" sz="2200" dirty="0" smtClean="0">
                <a:latin typeface="Courier New" pitchFamily="49" charset="0"/>
                <a:cs typeface="Courier New" pitchFamily="49" charset="0"/>
              </a:rPr>
              <a:t>Routrek.granados.dll</a:t>
            </a:r>
          </a:p>
          <a:p>
            <a:pPr lvl="1"/>
            <a:r>
              <a:rPr lang="en-US" sz="2200" dirty="0" smtClean="0">
                <a:latin typeface="Courier New" pitchFamily="49" charset="0"/>
                <a:cs typeface="Courier New" pitchFamily="49" charset="0"/>
              </a:rPr>
              <a:t>&lt;SshProviderUrl&gt;${HomeServer}/Routrek.granados.dll&lt;/SshProviderUrl&gt;</a:t>
            </a:r>
          </a:p>
          <a:p>
            <a:pPr lvl="1"/>
            <a:r>
              <a:rPr lang="en-US" sz="2200" dirty="0" smtClean="0"/>
              <a:t>Choose SSH2 instead of telnet</a:t>
            </a:r>
          </a:p>
          <a:p>
            <a:pPr lvl="1"/>
            <a:r>
              <a:rPr lang="en-US" sz="2200" dirty="0" smtClean="0">
                <a:latin typeface="Courier New" pitchFamily="49" charset="0"/>
                <a:cs typeface="Courier New" pitchFamily="49" charset="0"/>
              </a:rPr>
              <a:t>&lt;TerminalProtocol&gt;telnet&lt;/TerminalProtocol&gt;</a:t>
            </a:r>
          </a:p>
          <a:p>
            <a:r>
              <a:rPr lang="en-US" sz="2400" dirty="0" smtClean="0"/>
              <a:t>Changing the login method for embedded telnet screens in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client-session.xml</a:t>
            </a:r>
            <a:r>
              <a:rPr lang="en-US" sz="2400" dirty="0" smtClean="0"/>
              <a:t>:</a:t>
            </a:r>
          </a:p>
          <a:p>
            <a:pPr lvl="1"/>
            <a:r>
              <a:rPr lang="en-US" sz="2200" dirty="0" smtClean="0">
                <a:latin typeface="Courier New" pitchFamily="49" charset="0"/>
                <a:cs typeface="Courier New" pitchFamily="49" charset="0"/>
              </a:rPr>
              <a:t>&lt;add key="TerminalAuthentication" value="ScriptUser" /&gt;</a:t>
            </a:r>
          </a:p>
          <a:p>
            <a:pPr lvl="1"/>
            <a:r>
              <a:rPr lang="en-US" sz="1900" dirty="0" smtClean="0"/>
              <a:t>ScriptUser: The user defined in User Option Telnet Maintenance will be used for telnet login</a:t>
            </a:r>
          </a:p>
          <a:p>
            <a:pPr lvl="1"/>
            <a:r>
              <a:rPr lang="en-US" sz="1900" dirty="0" smtClean="0"/>
              <a:t>ShellUser: The user defined in QAD Enterprise Applications will be used for telnet login</a:t>
            </a:r>
          </a:p>
          <a:p>
            <a:pPr lvl="1"/>
            <a:r>
              <a:rPr lang="en-US" sz="1900" dirty="0" smtClean="0"/>
              <a:t>PromptUser: The user will get prompted for telnet login when using embedded telnet screen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Embedded Telnet Screens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924800" y="6705600"/>
            <a:ext cx="1219200" cy="152400"/>
          </a:xfrm>
        </p:spPr>
        <p:txBody>
          <a:bodyPr/>
          <a:lstStyle/>
          <a:p>
            <a:r>
              <a:rPr lang="en-US" dirty="0" smtClean="0"/>
              <a:t>ADM_ADM_420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Defined in User Option Telnet Maintenance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Embedded Telnet Screens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0900" y="1760538"/>
            <a:ext cx="7226300" cy="4313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924800" y="6629400"/>
            <a:ext cx="1219200" cy="228600"/>
          </a:xfrm>
        </p:spPr>
        <p:txBody>
          <a:bodyPr/>
          <a:lstStyle/>
          <a:p>
            <a:r>
              <a:rPr lang="en-US" dirty="0" smtClean="0"/>
              <a:t>ADM_ADM_430</a:t>
            </a:r>
            <a:endParaRPr 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SSH can be used for embedded telnet screens instead of Telnet</a:t>
            </a:r>
          </a:p>
          <a:p>
            <a:r>
              <a:rPr lang="en-US" dirty="0" smtClean="0"/>
              <a:t>Steps to configure SSH: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Download Routrek.granados.dll</a:t>
            </a:r>
            <a:br>
              <a:rPr lang="en-US" dirty="0" smtClean="0"/>
            </a:br>
            <a:r>
              <a:rPr lang="en-US" sz="2200" dirty="0" smtClean="0">
                <a:latin typeface="Courier New" pitchFamily="49" charset="0"/>
                <a:cs typeface="Courier New" pitchFamily="49" charset="0"/>
              </a:rPr>
              <a:t>&lt;SshProviderUrl&gt;${HomeServer}/Routrek.granados.dll&lt;/SshProviderUrl&gt;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Choose SSH2 instead of telnet</a:t>
            </a:r>
            <a:br>
              <a:rPr lang="en-US" dirty="0" smtClean="0"/>
            </a:br>
            <a:r>
              <a:rPr lang="en-US" sz="2200" dirty="0" smtClean="0">
                <a:latin typeface="Courier New" pitchFamily="49" charset="0"/>
                <a:cs typeface="Courier New" pitchFamily="49" charset="0"/>
              </a:rPr>
              <a:t>&lt;TerminalProtocol&gt;</a:t>
            </a:r>
            <a:r>
              <a:rPr lang="en-US" sz="2200" b="1" dirty="0" smtClean="0">
                <a:latin typeface="Courier New" pitchFamily="49" charset="0"/>
                <a:cs typeface="Courier New" pitchFamily="49" charset="0"/>
              </a:rPr>
              <a:t>telnet</a:t>
            </a:r>
            <a:r>
              <a:rPr lang="en-US" sz="2200" dirty="0" smtClean="0">
                <a:latin typeface="Courier New" pitchFamily="49" charset="0"/>
                <a:cs typeface="Courier New" pitchFamily="49" charset="0"/>
              </a:rPr>
              <a:t>&lt;/TerminalProtocol&gt;</a:t>
            </a:r>
          </a:p>
          <a:p>
            <a:pPr marL="514350" indent="-457200"/>
            <a:r>
              <a:rPr lang="en-US" dirty="0" smtClean="0"/>
              <a:t>Changing the login method for embedded telnet screens:</a:t>
            </a:r>
          </a:p>
          <a:p>
            <a:pPr marL="914400" lvl="1" indent="-457200"/>
            <a:r>
              <a:rPr lang="en-US" dirty="0" smtClean="0"/>
              <a:t>ScriptUser: user defined in User Option Telnet Maintenance used for telnet login</a:t>
            </a:r>
          </a:p>
          <a:p>
            <a:pPr marL="914400" lvl="1" indent="-457200"/>
            <a:r>
              <a:rPr lang="en-US" dirty="0" smtClean="0"/>
              <a:t>ShellUser: user defined in User Maintenance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Embedded Telnet Screens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72400" y="6553200"/>
            <a:ext cx="1371600" cy="304800"/>
          </a:xfrm>
        </p:spPr>
        <p:txBody>
          <a:bodyPr/>
          <a:lstStyle/>
          <a:p>
            <a:r>
              <a:rPr lang="en-US" dirty="0" smtClean="0"/>
              <a:t>ADM_ADM_440</a:t>
            </a:r>
            <a:endParaRPr 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Embedded Telnet Screens</a:t>
            </a:r>
            <a:endParaRPr lang="en-US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85316"/>
            <a:ext cx="8229600" cy="52382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696200" y="6629400"/>
            <a:ext cx="1447800" cy="228600"/>
          </a:xfrm>
        </p:spPr>
        <p:txBody>
          <a:bodyPr/>
          <a:lstStyle/>
          <a:p>
            <a:r>
              <a:rPr lang="en-US" dirty="0" smtClean="0"/>
              <a:t>ADM_ADM_450</a:t>
            </a:r>
            <a:endParaRPr 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Maintenance screens can be switched to Terminal mode if they do not have any configurable screen templates assigned.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Embedded Telnet Screens</a:t>
            </a:r>
            <a:endParaRPr lang="en-US" dirty="0"/>
          </a:p>
        </p:txBody>
      </p:sp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1038225" y="2228850"/>
            <a:ext cx="6867525" cy="4114800"/>
            <a:chOff x="1162050" y="2241550"/>
            <a:chExt cx="7251700" cy="4616450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62050" y="2241550"/>
              <a:ext cx="7251700" cy="46164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62138" y="2763838"/>
              <a:ext cx="885825" cy="9318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62400" y="3211513"/>
              <a:ext cx="2147888" cy="2819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848600" y="6629400"/>
            <a:ext cx="1295400" cy="228600"/>
          </a:xfrm>
        </p:spPr>
        <p:txBody>
          <a:bodyPr/>
          <a:lstStyle/>
          <a:p>
            <a:r>
              <a:rPr lang="en-US" dirty="0" smtClean="0"/>
              <a:t>ADM_ADM_460</a:t>
            </a:r>
            <a:endParaRPr 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Embedded Telnet Screens</a:t>
            </a:r>
            <a:endParaRPr lang="en-US" dirty="0"/>
          </a:p>
        </p:txBody>
      </p:sp>
      <p:grpSp>
        <p:nvGrpSpPr>
          <p:cNvPr id="4" name="Group 4"/>
          <p:cNvGrpSpPr>
            <a:grpSpLocks noGrp="1"/>
          </p:cNvGrpSpPr>
          <p:nvPr>
            <p:ph idx="1"/>
          </p:nvPr>
        </p:nvGrpSpPr>
        <p:grpSpPr bwMode="auto">
          <a:xfrm>
            <a:off x="457200" y="892175"/>
            <a:ext cx="8229600" cy="5424488"/>
            <a:chOff x="581025" y="1288492"/>
            <a:chExt cx="7143750" cy="4547681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1025" y="1288492"/>
              <a:ext cx="7143750" cy="454768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78075" y="1609725"/>
              <a:ext cx="1981532" cy="26003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696200" y="6629400"/>
            <a:ext cx="1447800" cy="228600"/>
          </a:xfrm>
        </p:spPr>
        <p:txBody>
          <a:bodyPr/>
          <a:lstStyle/>
          <a:p>
            <a:r>
              <a:rPr lang="en-US" dirty="0" smtClean="0"/>
              <a:t>ADM_ADM_470</a:t>
            </a:r>
            <a:endParaRPr 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Program Export File function is a test utility in the QAD .NET UI and is available in the Action menu</a:t>
            </a:r>
          </a:p>
          <a:p>
            <a:r>
              <a:rPr lang="en-US" dirty="0" smtClean="0"/>
              <a:t>Allows you to record your actions as you complete an application process and save the recorded actions to an .xml or .xls file</a:t>
            </a:r>
          </a:p>
          <a:p>
            <a:r>
              <a:rPr lang="en-US" dirty="0" smtClean="0"/>
              <a:t>The saved files can be executed in the Execute Document Import function, repeating the recorded process</a:t>
            </a:r>
          </a:p>
          <a:p>
            <a:r>
              <a:rPr lang="en-US" dirty="0" smtClean="0"/>
              <a:t>Saved files can be exported for testing to another QAD .NET UI environment, or imported into current environment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Recording Program Actions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24800" y="6629400"/>
            <a:ext cx="1219200" cy="228600"/>
          </a:xfrm>
        </p:spPr>
        <p:txBody>
          <a:bodyPr/>
          <a:lstStyle/>
          <a:p>
            <a:r>
              <a:rPr lang="en-US" dirty="0" smtClean="0"/>
              <a:t>ADM_ADM_480</a:t>
            </a:r>
            <a:endParaRPr 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Recording Program Actions</a:t>
            </a:r>
            <a:endParaRPr lang="en-US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85316"/>
            <a:ext cx="8229600" cy="52382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848600" y="6629400"/>
            <a:ext cx="1295400" cy="228600"/>
          </a:xfrm>
        </p:spPr>
        <p:txBody>
          <a:bodyPr/>
          <a:lstStyle/>
          <a:p>
            <a:r>
              <a:rPr lang="en-US" dirty="0" smtClean="0"/>
              <a:t>ADM_ADM_490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Installation of New Release or Service Pack</a:t>
            </a:r>
          </a:p>
          <a:p>
            <a:r>
              <a:rPr lang="en-US" dirty="0" smtClean="0"/>
              <a:t>Client Session Configuration</a:t>
            </a:r>
          </a:p>
          <a:p>
            <a:r>
              <a:rPr lang="en-US" dirty="0" smtClean="0"/>
              <a:t>System-Wide Logging Settings</a:t>
            </a:r>
          </a:p>
          <a:p>
            <a:r>
              <a:rPr lang="en-US" dirty="0" smtClean="0"/>
              <a:t>Configuration Storage Directories</a:t>
            </a:r>
          </a:p>
          <a:p>
            <a:r>
              <a:rPr lang="en-US" dirty="0" smtClean="0"/>
              <a:t>Menu Extension Configuration</a:t>
            </a:r>
          </a:p>
          <a:p>
            <a:r>
              <a:rPr lang="en-US" dirty="0" smtClean="0"/>
              <a:t>Session Configuration</a:t>
            </a:r>
          </a:p>
          <a:p>
            <a:r>
              <a:rPr lang="en-US" dirty="0" smtClean="0"/>
              <a:t>Session Monitoring</a:t>
            </a:r>
          </a:p>
          <a:p>
            <a:r>
              <a:rPr lang="en-US" dirty="0" smtClean="0"/>
              <a:t>Connection Manager</a:t>
            </a:r>
          </a:p>
          <a:p>
            <a:r>
              <a:rPr lang="en-US" dirty="0" smtClean="0"/>
              <a:t>Heartbeat Monitor</a:t>
            </a:r>
          </a:p>
          <a:p>
            <a:r>
              <a:rPr lang="en-US" dirty="0" smtClean="0"/>
              <a:t>User Count Log</a:t>
            </a:r>
          </a:p>
          <a:p>
            <a:endParaRPr lang="en-US" sz="1600" dirty="0" smtClean="0"/>
          </a:p>
          <a:p>
            <a:endParaRPr lang="en-US" sz="2000" dirty="0" smtClean="0"/>
          </a:p>
          <a:p>
            <a:endParaRPr lang="en-US" dirty="0" smtClean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Overview</a:t>
            </a:r>
          </a:p>
        </p:txBody>
      </p:sp>
      <p:sp>
        <p:nvSpPr>
          <p:cNvPr id="8196" name="Footer Placeholder 3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 dirty="0">
                <a:latin typeface="Arial" charset="0"/>
                <a:cs typeface="Arial" charset="0"/>
              </a:rPr>
              <a:t>ADM_ADM_050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Recording Program Actions</a:t>
            </a:r>
            <a:endParaRPr lang="en-US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95619"/>
            <a:ext cx="8229600" cy="5217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848600" y="6629400"/>
            <a:ext cx="1295400" cy="228600"/>
          </a:xfrm>
        </p:spPr>
        <p:txBody>
          <a:bodyPr/>
          <a:lstStyle/>
          <a:p>
            <a:r>
              <a:rPr lang="en-US" dirty="0" smtClean="0"/>
              <a:t>ADM_ADM_500</a:t>
            </a:r>
            <a:endParaRPr 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Recording Program Actions</a:t>
            </a:r>
            <a:endParaRPr lang="en-US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91656"/>
            <a:ext cx="8229600" cy="5225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772400" y="6629400"/>
            <a:ext cx="1371600" cy="228600"/>
          </a:xfrm>
        </p:spPr>
        <p:txBody>
          <a:bodyPr/>
          <a:lstStyle/>
          <a:p>
            <a:r>
              <a:rPr lang="en-US" dirty="0" smtClean="0"/>
              <a:t>ADM_ADM_510</a:t>
            </a:r>
            <a:endParaRPr lang="en-US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34950" lvl="2" indent="-234950"/>
            <a:r>
              <a:rPr lang="en-US" dirty="0" smtClean="0"/>
              <a:t>Run the recording</a:t>
            </a:r>
          </a:p>
          <a:p>
            <a:pPr marL="692150" lvl="3" indent="-234950"/>
            <a:r>
              <a:rPr lang="en-US" dirty="0" smtClean="0"/>
              <a:t>Select Go to execute all the steps or Step to go one step at a time</a:t>
            </a:r>
          </a:p>
          <a:p>
            <a:pPr marL="692150" lvl="3" indent="-234950"/>
            <a:r>
              <a:rPr lang="en-US" dirty="0" smtClean="0"/>
              <a:t>Existing values can be changed and results can be recorded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Recording Program Actions</a:t>
            </a:r>
            <a:endParaRPr lang="en-US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8950" y="2085975"/>
            <a:ext cx="6775450" cy="4314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696200" y="6629400"/>
            <a:ext cx="1447800" cy="228600"/>
          </a:xfrm>
        </p:spPr>
        <p:txBody>
          <a:bodyPr/>
          <a:lstStyle/>
          <a:p>
            <a:r>
              <a:rPr lang="en-US" dirty="0" smtClean="0"/>
              <a:t>ADM_ADM_520</a:t>
            </a:r>
            <a:endParaRPr lang="en-US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Recording is executed until it hits an error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Recording Program Actions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9950" y="1739900"/>
            <a:ext cx="7254875" cy="4618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848600" y="6629400"/>
            <a:ext cx="1295400" cy="228600"/>
          </a:xfrm>
        </p:spPr>
        <p:txBody>
          <a:bodyPr/>
          <a:lstStyle/>
          <a:p>
            <a:r>
              <a:rPr lang="en-US" dirty="0" smtClean="0"/>
              <a:t>ADM_ADM_530</a:t>
            </a:r>
            <a:endParaRPr lang="en-US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Execute step-by-step to verify what field is causing the error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Recording Program Actions</a:t>
            </a:r>
            <a:endParaRPr 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250" y="1909763"/>
            <a:ext cx="7007225" cy="4460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772400" y="6629400"/>
            <a:ext cx="1371600" cy="228600"/>
          </a:xfrm>
        </p:spPr>
        <p:txBody>
          <a:bodyPr/>
          <a:lstStyle/>
          <a:p>
            <a:r>
              <a:rPr lang="en-US" dirty="0" smtClean="0"/>
              <a:t>ADM_ADM_540</a:t>
            </a:r>
            <a:endParaRPr lang="en-US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Change timeout value in Security Control to 15 minutes and validate that it works</a:t>
            </a:r>
          </a:p>
          <a:p>
            <a:r>
              <a:rPr lang="en-US" dirty="0" smtClean="0"/>
              <a:t>Add a custom menu item</a:t>
            </a:r>
          </a:p>
          <a:p>
            <a:r>
              <a:rPr lang="en-US" dirty="0" smtClean="0"/>
              <a:t>Enable attachments for Sales Order Maintenance, add attachment to a sales order, check where file is stored</a:t>
            </a:r>
          </a:p>
          <a:p>
            <a:r>
              <a:rPr lang="en-US" dirty="0" smtClean="0"/>
              <a:t>Use messaging and workflow inbox</a:t>
            </a:r>
          </a:p>
          <a:p>
            <a:r>
              <a:rPr lang="en-US" dirty="0" smtClean="0"/>
              <a:t>Use transaction record feature for Sales Order Maintenance</a:t>
            </a:r>
          </a:p>
          <a:p>
            <a:r>
              <a:rPr lang="en-US" dirty="0" smtClean="0"/>
              <a:t>Create custom links for Item Master Maintenance linking to Item Master Copy</a:t>
            </a:r>
          </a:p>
          <a:p>
            <a:r>
              <a:rPr lang="en-US" dirty="0" smtClean="0"/>
              <a:t>Change max sessions configuration on User Option Telnet Maintenance; try to open as many programs as you can until you reach the limit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48600" y="6629400"/>
            <a:ext cx="1295400" cy="228600"/>
          </a:xfrm>
        </p:spPr>
        <p:txBody>
          <a:bodyPr/>
          <a:lstStyle/>
          <a:p>
            <a:r>
              <a:rPr lang="en-US" dirty="0" smtClean="0"/>
              <a:t>ADM_ADM_550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Adding Custom Menus</a:t>
            </a:r>
          </a:p>
          <a:p>
            <a:r>
              <a:rPr lang="en-US" dirty="0" smtClean="0"/>
              <a:t>Using Attachment Maintenance</a:t>
            </a:r>
          </a:p>
          <a:p>
            <a:r>
              <a:rPr lang="en-US" dirty="0" smtClean="0"/>
              <a:t>Active Directory Authentication</a:t>
            </a:r>
          </a:p>
          <a:p>
            <a:r>
              <a:rPr lang="en-US" dirty="0" smtClean="0"/>
              <a:t>Messaging and Workflow Inbox</a:t>
            </a:r>
          </a:p>
          <a:p>
            <a:r>
              <a:rPr lang="en-US" dirty="0" smtClean="0"/>
              <a:t>Adding Custom Links</a:t>
            </a:r>
          </a:p>
          <a:p>
            <a:r>
              <a:rPr lang="en-US" dirty="0" smtClean="0"/>
              <a:t>Adding Transaction Comments</a:t>
            </a:r>
          </a:p>
          <a:p>
            <a:r>
              <a:rPr lang="en-US" dirty="0" smtClean="0"/>
              <a:t>Embedded Telnet Screens</a:t>
            </a:r>
          </a:p>
          <a:p>
            <a:r>
              <a:rPr lang="en-US" dirty="0" smtClean="0"/>
              <a:t>Recording Program Actions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(continued)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72400" y="6629400"/>
            <a:ext cx="1371600" cy="228600"/>
          </a:xfrm>
        </p:spPr>
        <p:txBody>
          <a:bodyPr/>
          <a:lstStyle/>
          <a:p>
            <a:r>
              <a:rPr lang="en-US" dirty="0" smtClean="0"/>
              <a:t>ADM_ADM_060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Installation of new release</a:t>
            </a:r>
          </a:p>
          <a:p>
            <a:pPr lvl="1" eaLnBrk="1" hangingPunct="1"/>
            <a:r>
              <a:rPr lang="en-US" dirty="0" smtClean="0"/>
              <a:t>Review Release Notes and Errata</a:t>
            </a:r>
          </a:p>
          <a:p>
            <a:pPr lvl="1" eaLnBrk="1" hangingPunct="1"/>
            <a:r>
              <a:rPr lang="en-US" dirty="0" smtClean="0"/>
              <a:t>Clear Tomcat cache</a:t>
            </a:r>
          </a:p>
          <a:p>
            <a:pPr lvl="1" eaLnBrk="1" hangingPunct="1"/>
            <a:r>
              <a:rPr lang="en-US" dirty="0" smtClean="0"/>
              <a:t>.NET UI client automatically checks for new version</a:t>
            </a:r>
          </a:p>
          <a:p>
            <a:pPr eaLnBrk="1" hangingPunct="1"/>
            <a:r>
              <a:rPr lang="en-US" dirty="0" smtClean="0"/>
              <a:t>Installation of a service pack</a:t>
            </a:r>
          </a:p>
          <a:p>
            <a:pPr lvl="1" eaLnBrk="1" hangingPunct="1"/>
            <a:r>
              <a:rPr lang="en-US" dirty="0" smtClean="0"/>
              <a:t>May overwrite newer MFG/UTIL files</a:t>
            </a:r>
          </a:p>
          <a:p>
            <a:pPr lvl="1" eaLnBrk="1" hangingPunct="1"/>
            <a:r>
              <a:rPr lang="en-US" dirty="0" smtClean="0"/>
              <a:t>Re-install may be needed to place back updated MFG/UTIL files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Installation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848600" y="6629400"/>
            <a:ext cx="1295400" cy="228600"/>
          </a:xfrm>
        </p:spPr>
        <p:txBody>
          <a:bodyPr/>
          <a:lstStyle/>
          <a:p>
            <a:r>
              <a:rPr lang="en-US" dirty="0" smtClean="0"/>
              <a:t>ADM_ADM_070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Client Session Configuration File:</a:t>
            </a:r>
          </a:p>
          <a:p>
            <a:pPr lvl="1" eaLnBrk="1" hangingPunct="1"/>
            <a:r>
              <a:rPr lang="en-US" dirty="0" smtClean="0">
                <a:latin typeface="Courier New" pitchFamily="49" charset="0"/>
                <a:cs typeface="Courier New" pitchFamily="49" charset="0"/>
              </a:rPr>
              <a:t>client-session.xml</a:t>
            </a:r>
          </a:p>
          <a:p>
            <a:pPr lvl="1" eaLnBrk="1" hangingPunct="1"/>
            <a:r>
              <a:rPr lang="en-US" dirty="0" smtClean="0"/>
              <a:t>Located on the server in /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webapps/qadhome/configurations/</a:t>
            </a:r>
            <a:br>
              <a:rPr lang="en-US" dirty="0" smtClean="0">
                <a:latin typeface="Courier New" pitchFamily="49" charset="0"/>
                <a:cs typeface="Courier New" pitchFamily="49" charset="0"/>
              </a:rPr>
            </a:br>
            <a:r>
              <a:rPr lang="en-US" i="1" dirty="0" smtClean="0">
                <a:latin typeface="Courier New" pitchFamily="49" charset="0"/>
                <a:cs typeface="Courier New" pitchFamily="49" charset="0"/>
              </a:rPr>
              <a:t>&lt;env_name&gt;/client-session.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xml</a:t>
            </a:r>
          </a:p>
          <a:p>
            <a:pPr lvl="1" eaLnBrk="1" hangingPunct="1"/>
            <a:r>
              <a:rPr lang="en-US" dirty="0" smtClean="0"/>
              <a:t>Contains configuration for NameServer, AppServer and WebSpeed broker names and ports</a:t>
            </a:r>
          </a:p>
          <a:p>
            <a:pPr lvl="1" eaLnBrk="1" hangingPunct="1"/>
            <a:r>
              <a:rPr lang="en-US" dirty="0" smtClean="0"/>
              <a:t>Progress OpenEdge DC (Direct Connect) parameter for the AppServer should be set up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Client Session Configuration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848600" y="6629400"/>
            <a:ext cx="1295400" cy="228600"/>
          </a:xfrm>
        </p:spPr>
        <p:txBody>
          <a:bodyPr/>
          <a:lstStyle/>
          <a:p>
            <a:r>
              <a:rPr lang="en-US" dirty="0" smtClean="0"/>
              <a:t>ADM_ADM_080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en-US" sz="2400" dirty="0" smtClean="0"/>
              <a:t>Client Session Configuration File:</a:t>
            </a:r>
          </a:p>
          <a:p>
            <a:pPr lvl="1" eaLnBrk="1" hangingPunct="1">
              <a:lnSpc>
                <a:spcPct val="70000"/>
              </a:lnSpc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client-session.xml </a:t>
            </a:r>
            <a:endParaRPr lang="en-US" sz="2000" dirty="0" smtClean="0"/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endParaRPr lang="en-US" sz="2400" dirty="0" smtClean="0"/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400" dirty="0" smtClean="0"/>
              <a:t>&lt;?xml version="1.0" encoding="utf-8" ?&gt;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400" dirty="0" smtClean="0"/>
              <a:t>&lt;Configuration&gt;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400" dirty="0" smtClean="0"/>
              <a:t>    &lt;ConnectionProtocol&gt;</a:t>
            </a:r>
            <a:r>
              <a:rPr lang="en-US" sz="1400" b="1" dirty="0" smtClean="0"/>
              <a:t>AppServe</a:t>
            </a:r>
            <a:r>
              <a:rPr lang="en-US" sz="1400" dirty="0" smtClean="0"/>
              <a:t>r&lt;/ConnectionProtocol&gt;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400" dirty="0" smtClean="0"/>
              <a:t>    &lt;ConnectionSecureProtocol&gt;AppServer&lt;/ConnectionSecureProtocol&gt;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400" dirty="0" smtClean="0"/>
              <a:t>    &lt;ConnectionHost&gt;</a:t>
            </a:r>
            <a:r>
              <a:rPr lang="en-US" sz="1400" b="1" dirty="0" smtClean="0"/>
              <a:t>qaddemo.qad.com</a:t>
            </a:r>
            <a:r>
              <a:rPr lang="en-US" sz="1400" dirty="0" smtClean="0"/>
              <a:t>&lt;/ConnectionHost&gt;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400" dirty="0" smtClean="0"/>
              <a:t>    &lt;ConnectionPort&gt;</a:t>
            </a:r>
            <a:r>
              <a:rPr lang="en-US" sz="1400" b="1" dirty="0" smtClean="0"/>
              <a:t>5162</a:t>
            </a:r>
            <a:r>
              <a:rPr lang="en-US" sz="1400" dirty="0" smtClean="0"/>
              <a:t>&lt;/ConnectionPort&gt;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400" dirty="0" smtClean="0"/>
              <a:t>    &lt;ConnectionService&gt;</a:t>
            </a:r>
            <a:r>
              <a:rPr lang="en-US" sz="1400" b="1" dirty="0" smtClean="0"/>
              <a:t>qaddemo_AS</a:t>
            </a:r>
            <a:r>
              <a:rPr lang="en-US" sz="1400" dirty="0" smtClean="0"/>
              <a:t>&lt;/ConnectionService&gt;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400" dirty="0" smtClean="0"/>
              <a:t>    &lt;ConnectionSecureService&gt;</a:t>
            </a:r>
            <a:r>
              <a:rPr lang="en-US" sz="1400" b="1" dirty="0" smtClean="0"/>
              <a:t>qaddemo_AS</a:t>
            </a:r>
            <a:r>
              <a:rPr lang="en-US" sz="1400" dirty="0" smtClean="0"/>
              <a:t>&lt;/ConnectionSecureService&gt;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400" dirty="0" smtClean="0"/>
              <a:t>    &lt;ConnectionSecureHost&gt;</a:t>
            </a:r>
            <a:r>
              <a:rPr lang="en-US" sz="1400" b="1" dirty="0" smtClean="0"/>
              <a:t>qaddemo.qad.com</a:t>
            </a:r>
            <a:r>
              <a:rPr lang="en-US" sz="1400" dirty="0" smtClean="0"/>
              <a:t>&lt;/ConnectionSecureHost&gt;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400" dirty="0" smtClean="0"/>
              <a:t>    &lt;ConnectionSecurePort&gt;</a:t>
            </a:r>
            <a:r>
              <a:rPr lang="en-US" sz="1400" b="1" dirty="0" smtClean="0"/>
              <a:t>5162</a:t>
            </a:r>
            <a:r>
              <a:rPr lang="en-US" sz="1400" dirty="0" smtClean="0"/>
              <a:t>&lt;/ConnectionSecurePort&gt;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400" dirty="0" smtClean="0"/>
              <a:t>    &lt;DesktopProtocol&gt;</a:t>
            </a:r>
            <a:r>
              <a:rPr lang="en-US" sz="1400" b="1" dirty="0" smtClean="0"/>
              <a:t>http</a:t>
            </a:r>
            <a:r>
              <a:rPr lang="en-US" sz="1400" dirty="0" smtClean="0"/>
              <a:t>&lt;/DesktopProtocol&gt;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400" dirty="0" smtClean="0"/>
              <a:t>    &lt;DesktopHost&gt;</a:t>
            </a:r>
            <a:r>
              <a:rPr lang="en-US" sz="1400" b="1" dirty="0" smtClean="0"/>
              <a:t>qaddemo.qad.com</a:t>
            </a:r>
            <a:r>
              <a:rPr lang="en-US" sz="1400" dirty="0" smtClean="0"/>
              <a:t>&lt;/DesktopHost&gt;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400" dirty="0" smtClean="0"/>
              <a:t>    &lt;DesktopPort&gt;8080&lt;/DesktopPort&gt;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400" dirty="0" smtClean="0"/>
              <a:t>    &lt;DesktopService&gt;qaddemo&lt;/DesktopService&gt;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400" dirty="0" smtClean="0"/>
              <a:t>    &lt;DesktopAPI&gt;shell.jsp&lt;/DesktopAPI&gt;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400" dirty="0" smtClean="0"/>
              <a:t>    &lt;DesktopAsWebBrowser&gt;false&lt;/DesktopAsWebBrowser&gt;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400" dirty="0" smtClean="0"/>
              <a:t>    &lt;WebSpeedService&gt;</a:t>
            </a:r>
            <a:r>
              <a:rPr lang="en-US" sz="1400" b="1" dirty="0" smtClean="0"/>
              <a:t>qaddemo_WS</a:t>
            </a:r>
            <a:r>
              <a:rPr lang="en-US" sz="1400" dirty="0" smtClean="0"/>
              <a:t>&lt;/WebSpeedService&gt;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400" dirty="0" smtClean="0"/>
              <a:t>    &lt;WebSpeedPath&gt;cgi-bin/wspd_cgi.ksh/WService&lt;/WebSpeedPath&gt;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400" dirty="0" smtClean="0"/>
              <a:t>    &lt;WebSpeedProgram&gt;com/qad/desktop/interface/wsep1.p&lt;/WebSpeedProgram&gt;</a:t>
            </a:r>
          </a:p>
          <a:p>
            <a:pPr eaLnBrk="1" hangingPunct="1">
              <a:lnSpc>
                <a:spcPct val="70000"/>
              </a:lnSpc>
            </a:pPr>
            <a:endParaRPr lang="en-US" sz="1200" dirty="0" smtClean="0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Client Session Configuration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848600" y="6629400"/>
            <a:ext cx="1295400" cy="228600"/>
          </a:xfrm>
        </p:spPr>
        <p:txBody>
          <a:bodyPr/>
          <a:lstStyle/>
          <a:p>
            <a:r>
              <a:rPr lang="en-US" dirty="0" smtClean="0"/>
              <a:t>ADM_ADM_090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1173</TotalTime>
  <Words>1879</Words>
  <Application>Microsoft Office PowerPoint</Application>
  <PresentationFormat>On-screen Show (4:3)</PresentationFormat>
  <Paragraphs>347</Paragraphs>
  <Slides>55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6" baseType="lpstr">
      <vt:lpstr>QAD 2010 Template</vt:lpstr>
      <vt:lpstr>Administration Tasks</vt:lpstr>
      <vt:lpstr> Chapter Objectives</vt:lpstr>
      <vt:lpstr>Benefits</vt:lpstr>
      <vt:lpstr>Training Flow</vt:lpstr>
      <vt:lpstr>Overview</vt:lpstr>
      <vt:lpstr>Overview (continued)</vt:lpstr>
      <vt:lpstr>Installation</vt:lpstr>
      <vt:lpstr>Client Session Configuration</vt:lpstr>
      <vt:lpstr>Client Session Configuration</vt:lpstr>
      <vt:lpstr>Client Session Configuration</vt:lpstr>
      <vt:lpstr>System-Wide Logging Settings</vt:lpstr>
      <vt:lpstr>Configuration Storage Directories</vt:lpstr>
      <vt:lpstr>Configuration Storage Directories</vt:lpstr>
      <vt:lpstr>Menu Extension Configuration</vt:lpstr>
      <vt:lpstr>Menu Extension Configuration</vt:lpstr>
      <vt:lpstr>Session Configuration</vt:lpstr>
      <vt:lpstr>Session Configuration</vt:lpstr>
      <vt:lpstr>Session Monitoring</vt:lpstr>
      <vt:lpstr>Session Master Maintenance</vt:lpstr>
      <vt:lpstr>Connection Manager</vt:lpstr>
      <vt:lpstr>Heartbeat Monitor</vt:lpstr>
      <vt:lpstr>User Count Log File</vt:lpstr>
      <vt:lpstr>Adding Custom Menus</vt:lpstr>
      <vt:lpstr>Adding Custom Menus</vt:lpstr>
      <vt:lpstr>Adding Custom Menus</vt:lpstr>
      <vt:lpstr>Adding Custom Menus</vt:lpstr>
      <vt:lpstr>Using Attachment Maintenance</vt:lpstr>
      <vt:lpstr>Enable Attachments to Sales Order Maintenance</vt:lpstr>
      <vt:lpstr>Attachments to Sales Order Maintenance</vt:lpstr>
      <vt:lpstr>Active Directory Authentication</vt:lpstr>
      <vt:lpstr>Enabling Active Directory Authentication</vt:lpstr>
      <vt:lpstr>Active Directory Limitations</vt:lpstr>
      <vt:lpstr>Messaging and Workflow Inbox</vt:lpstr>
      <vt:lpstr>Messaging and Workflow Inbox</vt:lpstr>
      <vt:lpstr>Messaging and Workflow Inbox</vt:lpstr>
      <vt:lpstr>Messaging and Workflow Inbox</vt:lpstr>
      <vt:lpstr>Adding Custom Links</vt:lpstr>
      <vt:lpstr>Adding Custom Links</vt:lpstr>
      <vt:lpstr>Adding Custom Links</vt:lpstr>
      <vt:lpstr>Adding Transaction Comments</vt:lpstr>
      <vt:lpstr>Embedded Telnet Screens</vt:lpstr>
      <vt:lpstr>Embedded Telnet Screens</vt:lpstr>
      <vt:lpstr>Embedded Telnet Screens</vt:lpstr>
      <vt:lpstr>Embedded Telnet Screens</vt:lpstr>
      <vt:lpstr>Embedded Telnet Screens</vt:lpstr>
      <vt:lpstr>Embedded Telnet Screens</vt:lpstr>
      <vt:lpstr>Embedded Telnet Screens</vt:lpstr>
      <vt:lpstr>Recording Program Actions</vt:lpstr>
      <vt:lpstr>Recording Program Actions</vt:lpstr>
      <vt:lpstr>Recording Program Actions</vt:lpstr>
      <vt:lpstr>Recording Program Actions</vt:lpstr>
      <vt:lpstr>Recording Program Actions</vt:lpstr>
      <vt:lpstr>Recording Program Actions</vt:lpstr>
      <vt:lpstr>Recording Program Actions</vt:lpstr>
      <vt:lpstr>Exercises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QAD .NET UI</dc:title>
  <dc:creator>mdf</dc:creator>
  <cp:lastModifiedBy>Helen Ernst</cp:lastModifiedBy>
  <cp:revision>111</cp:revision>
  <dcterms:created xsi:type="dcterms:W3CDTF">2011-01-06T22:03:08Z</dcterms:created>
  <dcterms:modified xsi:type="dcterms:W3CDTF">2012-08-28T01:50:31Z</dcterms:modified>
</cp:coreProperties>
</file>