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comments/comment8.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omments/comment6.xml" ContentType="application/vnd.openxmlformats-officedocument.presentationml.comments+xml"/>
  <Override PartName="/ppt/notesSlides/notesSlide16.xml" ContentType="application/vnd.openxmlformats-officedocument.presentationml.notesSlide+xml"/>
  <Override PartName="/ppt/comments/comment13.xml" ContentType="application/vnd.openxmlformats-officedocument.presentationml.comments+xml"/>
  <Override PartName="/ppt/comments/comment15.xml" ContentType="application/vnd.openxmlformats-officedocument.presentationml.comments+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4.xml" ContentType="application/vnd.openxmlformats-officedocument.presentationml.comments+xml"/>
  <Override PartName="/ppt/notesSlides/notesSlide14.xml" ContentType="application/vnd.openxmlformats-officedocument.presentationml.notesSlide+xml"/>
  <Override PartName="/ppt/comments/comment11.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comments/comment7.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comments/comment14.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20"/>
  </p:notesMasterIdLst>
  <p:sldIdLst>
    <p:sldId id="256" r:id="rId2"/>
    <p:sldId id="262" r:id="rId3"/>
    <p:sldId id="263" r:id="rId4"/>
    <p:sldId id="282" r:id="rId5"/>
    <p:sldId id="278" r:id="rId6"/>
    <p:sldId id="284" r:id="rId7"/>
    <p:sldId id="279" r:id="rId8"/>
    <p:sldId id="280" r:id="rId9"/>
    <p:sldId id="268" r:id="rId10"/>
    <p:sldId id="269" r:id="rId11"/>
    <p:sldId id="270" r:id="rId12"/>
    <p:sldId id="271" r:id="rId13"/>
    <p:sldId id="272" r:id="rId14"/>
    <p:sldId id="273" r:id="rId15"/>
    <p:sldId id="274" r:id="rId16"/>
    <p:sldId id="275" r:id="rId17"/>
    <p:sldId id="276" r:id="rId18"/>
    <p:sldId id="283" r:id="rId19"/>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3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627" autoAdjust="0"/>
  </p:normalViewPr>
  <p:slideViewPr>
    <p:cSldViewPr>
      <p:cViewPr>
        <p:scale>
          <a:sx n="66" d="100"/>
          <a:sy n="66" d="100"/>
        </p:scale>
        <p:origin x="-1243" y="8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2T10:04:12.742" idx="17">
    <p:pos x="2705" y="445"/>
    <p:text>H1</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2T10:11:45.318" idx="26">
    <p:pos x="2625" y="445"/>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2T10:11:58.499" idx="27">
    <p:pos x="2625" y="445"/>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2T10:12:07.298" idx="28">
    <p:pos x="3332" y="445"/>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2T10:12:27.376" idx="29">
    <p:pos x="1531" y="445"/>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6-02T10:12:35.497" idx="30">
    <p:pos x="5082" y="459"/>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6-02T10:13:04.116" idx="31">
    <p:pos x="1305" y="445"/>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2T10:04:48.163" idx="18">
    <p:pos x="2545" y="445"/>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2T10:05:13.027" idx="19">
    <p:pos x="4309" y="445"/>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2T10:05:21.366" idx="20">
    <p:pos x="1743" y="445"/>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2T10:05:35.614" idx="21">
    <p:pos x="1932" y="445"/>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2T10:05:49.114" idx="22">
    <p:pos x="3091" y="445"/>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2T10:11:08.377" idx="23">
    <p:pos x="2384" y="445"/>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2T10:11:20.513" idx="24">
    <p:pos x="3070" y="445"/>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2T10:11:35.866" idx="25">
    <p:pos x="2785" y="445"/>
    <p:text>H1</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pitchFamily="34"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pitchFamily="34"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FDF0699C-8743-4D74-96F9-0F2A856235D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421E7D01-21B3-4335-8EAE-A62E9BC22DB0}" type="slidenum">
              <a:rPr lang="en-US"/>
              <a:pPr/>
              <a:t>1</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Weighted Average (WAVG) considers the previous period cost and the average of the cost incurred this period. WAVG assumes that the material or production of a given kind is so intermingled that an issue cannot be made from a particular lot and the cost should, therefore, represents an average of the entire supply.</a:t>
            </a:r>
          </a:p>
          <a:p>
            <a:endParaRPr lang="en-US" dirty="0" smtClean="0"/>
          </a:p>
          <a:p>
            <a:r>
              <a:rPr lang="en-US" dirty="0" smtClean="0"/>
              <a:t>First</a:t>
            </a:r>
            <a:r>
              <a:rPr lang="en-US" baseline="0" dirty="0" smtClean="0"/>
              <a:t> in First Out (</a:t>
            </a:r>
            <a:r>
              <a:rPr lang="en-US" dirty="0" smtClean="0"/>
              <a:t>FIFO) is conventionally defined as a formula for valuing inventories based on the assumption that the earliest purchases or production are used first and hence inventory value is made up of the most recent purchases or production at the most recent prices.  FIFO assumes that the various inventory items are used in the order in which they are received. Closing inventories consists of the last items purchased or produced.  When issued, the issue price is calculated by working forwards from the oldest item or batch of items received.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The calculation considers the previous period cost and the average of the cost incurred this period. The calculation is as follows:</a:t>
            </a:r>
          </a:p>
          <a:p>
            <a:endParaRPr lang="en-US" sz="1200" kern="1200" baseline="0" dirty="0" smtClean="0">
              <a:solidFill>
                <a:schemeClr val="tx1"/>
              </a:solidFill>
              <a:latin typeface="Arial" charset="0"/>
              <a:ea typeface="+mn-ea"/>
              <a:cs typeface="+mn-cs"/>
            </a:endParaRPr>
          </a:p>
          <a:p>
            <a:r>
              <a:rPr lang="en-US" sz="1200" i="1" kern="1200" baseline="0" dirty="0" smtClean="0">
                <a:solidFill>
                  <a:schemeClr val="tx1"/>
                </a:solidFill>
                <a:latin typeface="Arial" charset="0"/>
                <a:ea typeface="+mn-ea"/>
                <a:cs typeface="+mn-cs"/>
              </a:rPr>
              <a:t>This period material cost = (Sum of this period (receipt quantity * receipt cost) / (this period receipt quantity) </a:t>
            </a:r>
          </a:p>
          <a:p>
            <a:endParaRPr lang="en-US" sz="1200" kern="1200" baseline="0" dirty="0" smtClean="0">
              <a:solidFill>
                <a:schemeClr val="tx1"/>
              </a:solidFill>
              <a:latin typeface="Arial" charset="0"/>
              <a:ea typeface="+mn-ea"/>
              <a:cs typeface="+mn-cs"/>
            </a:endParaRPr>
          </a:p>
          <a:p>
            <a:r>
              <a:rPr lang="en-US" sz="1200" i="1" kern="1200" baseline="0" dirty="0" smtClean="0">
                <a:solidFill>
                  <a:schemeClr val="tx1"/>
                </a:solidFill>
                <a:latin typeface="Arial" charset="0"/>
                <a:ea typeface="+mn-ea"/>
                <a:cs typeface="+mn-cs"/>
              </a:rPr>
              <a:t>Unit cost = (This period material cost * this period receipt quantity + last period unit cost * last period item quantity balance + this period material cost adjustment) / (this period receipt quantity + last period item quantity balance)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In, First Out (FIFO) method considers the receipt date of items for all existing inventory. This method assumes that the oldest (first) item in stock is issued first.</a:t>
            </a:r>
          </a:p>
          <a:p>
            <a:endParaRPr lang="en-US" dirty="0" smtClean="0"/>
          </a:p>
          <a:p>
            <a:r>
              <a:rPr lang="en-US" dirty="0" smtClean="0"/>
              <a:t>For FIFO, there are key differences in theoretical calculations and the QAD approach. </a:t>
            </a:r>
            <a:r>
              <a:rPr lang="en-US" sz="1200" kern="1200" baseline="0" dirty="0" smtClean="0">
                <a:solidFill>
                  <a:schemeClr val="tx1"/>
                </a:solidFill>
                <a:latin typeface="Arial" charset="0"/>
                <a:ea typeface="+mn-ea"/>
                <a:cs typeface="+mn-cs"/>
              </a:rPr>
              <a:t>In the QAD solution, the system averages the unit costs by cost calculation period, by dividing total value of received goods by the total quantity received. The system maintains the received quantity by cost calculation period and consumes the inventory from the oldest periods first and then chronologically period by period up to the most recent period.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FIFO method provides a good indication of the balance sheet value of ending inventory. However, in an economy with rising prices, it also increases net income because older inventory is used to value the cost of goods sold—potentially increasing the tax amount that a company should pay.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Adjustment mode means that the operational module generates GL transactions at the standard cost at the same time as the transaction happens. The Periodic Costing calculation then revalues all of these transactions and creates adjustment GL transactions.</a:t>
            </a:r>
          </a:p>
          <a:p>
            <a:endParaRPr lang="en-US" dirty="0" smtClean="0"/>
          </a:p>
          <a:p>
            <a:r>
              <a:rPr lang="en-US" sz="1200" kern="1200" baseline="0" dirty="0" smtClean="0">
                <a:solidFill>
                  <a:schemeClr val="tx1"/>
                </a:solidFill>
                <a:latin typeface="Arial" charset="0"/>
                <a:ea typeface="+mn-ea"/>
                <a:cs typeface="+mn-cs"/>
              </a:rPr>
              <a:t>When you use adjustment mode, you have instantaneous costing data from standard costs. The system creates general ledger transactions when you create inventory transactions. It creates period cost transactions at the end of the period.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system posts standard cost transactions to the official layer, and it posts the periodic cost transactions to the transient and management layer once the period closes. Corporate reporting is through the official layer and local reporting is through a combination of the management and official layers.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In complete mode, the system does not post any standard cost transactions. It only posts periodic inventory costs to the GL at the end of the period. As opposed to adjustment mode, the complete mode only produces one type of financial book based on periodic cost.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In complete mode, only the Periodic-Cost-based transactions are calculated at the end of the period. These transactions are posted to the transient layer. Once the period is closed, the PC transactions are moved from the transient layer to the official layer.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The cost calculating periods by default are set up based on GL calendar periods. For WAVG, only one Periodic Costing period can be used per GL calendar period; however, when using FIFO as the Periodic Costing method, you can split the GL </a:t>
            </a:r>
            <a:r>
              <a:rPr lang="en-US" sz="1200" kern="1200" baseline="0" dirty="0" err="1" smtClean="0">
                <a:solidFill>
                  <a:schemeClr val="tx1"/>
                </a:solidFill>
                <a:latin typeface="Arial" charset="0"/>
                <a:ea typeface="+mn-ea"/>
                <a:cs typeface="+mn-cs"/>
              </a:rPr>
              <a:t>calender</a:t>
            </a:r>
            <a:r>
              <a:rPr lang="en-US" sz="1200" kern="1200" baseline="0" dirty="0" smtClean="0">
                <a:solidFill>
                  <a:schemeClr val="tx1"/>
                </a:solidFill>
                <a:latin typeface="Arial" charset="0"/>
                <a:ea typeface="+mn-ea"/>
                <a:cs typeface="+mn-cs"/>
              </a:rPr>
              <a:t> into multiple buckets. You choose the number of buckets as long as there is a minimum of one bucket per GL calendar period and no more than one bucket per calendar day. The buckets may not overlap.</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system maintains a cost set for every cost calculating period. So, if you want to use the complete GL period for each costing period, you do not have to define additional records. </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For FIFO, avoid from using too many buckets in a period. Otherwise, PC Calculation can take longer because the system reconciles each bucket.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Within Periodic Costing, you define a Period Costing template cost set that includes several detailed periodic (child) cost sets. The template cost set acts like an umbrella cost set that holds the cost set definition to be applied to all detailed periodic cost sets.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Periodic Costing uses only one template cost set for one domain.</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system maintains a detailed periodic cost set for every combination of cost-calculating period and currency.</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Each detailed periodic cost set assumes all the elements defined for the template cost set. This means that the attributes in the element you define in the parent template flow to child cost sets.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You set up one template periodic cost set; therefore, all detailed periodic cost sets do not require specific settings. You use the Periodic Cost Set Maintenance to apply the template cost set to the detailed periodic cost sets.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In Periodic Costing, the system calculates, stores, and reports item costs in base and in statutory currencies, if defined, for each period. For example, you can maintain the rates or total amounts for the labor and burden for each periodic cost period in base currency and in statutory currency when Periodic Costing is enabled.</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For either local reporting or management purposes, companies use Periodic Costing as a legal requirement, calculating based on the local country currency (base or statutory). For management purposes, data are also required to be available in the company consolidation currency (statutory or base respectively).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B6A8FF92-89AA-4CB5-8064-B9F72B212676}" type="slidenum">
              <a:rPr lang="en-US"/>
              <a:pPr/>
              <a:t>2</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1E869FE1-4B32-40A2-9FC0-8C0DDE89019A}" type="slidenum">
              <a:rPr lang="en-US"/>
              <a:pPr/>
              <a:t>3</a:t>
            </a:fld>
            <a:endParaRPr 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kern="1200" dirty="0" smtClean="0">
                <a:solidFill>
                  <a:schemeClr val="tx1"/>
                </a:solidFill>
                <a:latin typeface="Arial" charset="0"/>
                <a:ea typeface="+mn-ea"/>
                <a:cs typeface="+mn-cs"/>
              </a:rPr>
              <a:t>Accounting Layer: </a:t>
            </a:r>
            <a:r>
              <a:rPr lang="en-US" sz="1200" kern="1200" baseline="0" dirty="0" smtClean="0">
                <a:solidFill>
                  <a:schemeClr val="tx1"/>
                </a:solidFill>
                <a:latin typeface="Arial" charset="0"/>
                <a:ea typeface="+mn-ea"/>
                <a:cs typeface="+mn-cs"/>
              </a:rPr>
              <a:t>Accounting layers provide different ways to segregate transactions posted to a single GL account in order to facilitate reporting requirements. The posting of transactions is controlled by associating daybook types with one of the three system-defined accounting layers: the primary layer, the secondary layer, and the transient layer.</a:t>
            </a:r>
            <a:endParaRPr lang="en-US" sz="1200" kern="1200" dirty="0" smtClean="0">
              <a:solidFill>
                <a:schemeClr val="tx1"/>
              </a:solidFill>
              <a:latin typeface="Arial" charset="0"/>
              <a:ea typeface="+mn-ea"/>
              <a:cs typeface="+mn-cs"/>
            </a:endParaRP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Daybook: Daybooks, also known as journals, are system- or user-defined views of the general ledger, and contain all transactions.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Standard Costing:</a:t>
            </a:r>
            <a:r>
              <a:rPr lang="en-US" sz="1200" kern="1200" baseline="0" dirty="0" smtClean="0">
                <a:solidFill>
                  <a:schemeClr val="tx1"/>
                </a:solidFill>
                <a:latin typeface="Arial" charset="0"/>
                <a:ea typeface="+mn-ea"/>
                <a:cs typeface="+mn-cs"/>
              </a:rPr>
              <a:t> </a:t>
            </a:r>
            <a:r>
              <a:rPr lang="en-US" sz="1200" b="0" i="0" kern="1200" dirty="0" smtClean="0">
                <a:solidFill>
                  <a:schemeClr val="tx1"/>
                </a:solidFill>
                <a:latin typeface="Arial" charset="0"/>
                <a:ea typeface="+mn-ea"/>
                <a:cs typeface="+mn-cs"/>
              </a:rPr>
              <a:t>Costs are pre-established and all transactions valued at that cost. Deviations between base settings and </a:t>
            </a:r>
            <a:r>
              <a:rPr lang="en-US" sz="1200" b="0" i="0" kern="1200" dirty="0" err="1" smtClean="0">
                <a:solidFill>
                  <a:schemeClr val="tx1"/>
                </a:solidFill>
                <a:latin typeface="Arial" charset="0"/>
                <a:ea typeface="+mn-ea"/>
                <a:cs typeface="+mn-cs"/>
              </a:rPr>
              <a:t>actuals</a:t>
            </a:r>
            <a:r>
              <a:rPr lang="en-US" sz="1200" b="0" i="0" kern="1200" dirty="0" smtClean="0">
                <a:solidFill>
                  <a:schemeClr val="tx1"/>
                </a:solidFill>
                <a:latin typeface="Arial" charset="0"/>
                <a:ea typeface="+mn-ea"/>
                <a:cs typeface="+mn-cs"/>
              </a:rPr>
              <a:t> transacted are reported as variances.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 Costing: </a:t>
            </a:r>
            <a:r>
              <a:rPr lang="en-US" sz="1200" kern="1200" baseline="0" dirty="0" smtClean="0">
                <a:solidFill>
                  <a:schemeClr val="tx1"/>
                </a:solidFill>
                <a:latin typeface="Arial" charset="0"/>
                <a:ea typeface="+mn-ea"/>
                <a:cs typeface="+mn-cs"/>
              </a:rPr>
              <a:t>In QAD applications, period costing omits the valuation of inventory transactions and uses the values of the incoming and outgoing GL transactions from accounts payable and invoicing functions. Costs are expensed in the period in which they are incurred.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a:t>
            </a:r>
            <a:r>
              <a:rPr lang="en-US" sz="1200" kern="1200" baseline="0" dirty="0" smtClean="0">
                <a:solidFill>
                  <a:schemeClr val="tx1"/>
                </a:solidFill>
                <a:latin typeface="Arial" charset="0"/>
                <a:ea typeface="+mn-ea"/>
                <a:cs typeface="+mn-cs"/>
              </a:rPr>
              <a:t>Periodic Costing is a cost method for inventory valuation that calculates item unit costs based on the actual value of inventory and shop floor transactions that occurred at a certain period. As the name implied, this calculation is done per period.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WAVG: The abbreviation of Weighted Average. It is a calculation method of periodic costing. WAVG considers the previous period cost and the average of the cost incurred during this period.</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FIFO: The abbreviation of First in First Out. It is a calculation method of periodic costing. FIFO considers the receipt date of items for the existing inventory and assumes that the oldest (first) receipts in stock of the item are issued first.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Adjustment mode: Adjustment mode means that the operational module generates GL transactions at the standard cost at the same time as the transaction happens. The Periodic Costing calculation then revalues all of these transactions and creates adjustment GL transactions.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Complete mode: In complete mode, the system does not post any standard cost transactions. It only posts periodic inventory costs to the GL at the end of the period. As opposed to adjustment mode, the complete mode only produces one type of financial book based on periodic cost.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template cost set: </a:t>
            </a:r>
            <a:r>
              <a:rPr lang="en-US" sz="1200" kern="1200" baseline="0" dirty="0" smtClean="0">
                <a:solidFill>
                  <a:schemeClr val="tx1"/>
                </a:solidFill>
                <a:latin typeface="Arial" charset="0"/>
                <a:ea typeface="+mn-ea"/>
                <a:cs typeface="+mn-cs"/>
              </a:rPr>
              <a:t>Within Periodic Costing, you can define a template cost set for Period Costing that includes several detailed periodic (child) cost sets. The template cost set acts like an umbrella cost set that holds the cost set definition to be applied to all detailed periodic cost sets. Periodic Costing uses only one template cost set for one domain.</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PC Periodic Cost Set: A detailed periodic cost set for every combination of cost-calculating period and currency. Each detailed periodic cost set assumes all the elements defined for the template cost set . This means that the attributes in the element you define in the parent template flow to child templates. You set up one periodic template cost set; therefore, all detailed periodic cost sets do not require specific settings. You use the Periodic Cost Set Maintenance to apply the template cost set to the detailed periodic cost sets.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PC Period/Bucket: PC Period or called Bucket is the cost-calculation period of periodic costing. The concept of cost-calculation periods only applies to the FIFO valuation method. For Periodic Costing, costs are expensed in the period in which they are incurred. Using Periodic Costing features, you can define as many periods, or buckets, as there are days in a GL calendar period. The system uses the periods to determine the time buckets in which all transactions are summarized and averaged during FIFO cost calculations.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PC Unit Cost Adjustment: Y</a:t>
            </a:r>
            <a:r>
              <a:rPr lang="en-US" sz="1200" kern="1200" baseline="0" dirty="0" smtClean="0">
                <a:solidFill>
                  <a:schemeClr val="tx1"/>
                </a:solidFill>
                <a:latin typeface="Arial" charset="0"/>
                <a:ea typeface="+mn-ea"/>
                <a:cs typeface="+mn-cs"/>
              </a:rPr>
              <a:t>ou adjust the unit cost of a prior period and revalue the inventory accordingly.</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PC Total Cost Adjustment: Y</a:t>
            </a:r>
            <a:r>
              <a:rPr lang="en-US" sz="1200" kern="1200" baseline="0" dirty="0" smtClean="0">
                <a:solidFill>
                  <a:schemeClr val="tx1"/>
                </a:solidFill>
                <a:latin typeface="Arial" charset="0"/>
                <a:ea typeface="+mn-ea"/>
                <a:cs typeface="+mn-cs"/>
              </a:rPr>
              <a:t>ou add to or subtract from inventory value in the currently open period.</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Statutory and Base Currency: The statutory currency is normally the local currency of the country in which the organization must produce its declarations and financial reports.  </a:t>
            </a:r>
            <a:r>
              <a:rPr lang="en-US" sz="1200" kern="1200" baseline="0" dirty="0" smtClean="0">
                <a:solidFill>
                  <a:schemeClr val="tx1"/>
                </a:solidFill>
                <a:latin typeface="Arial" charset="0"/>
                <a:ea typeface="+mn-ea"/>
                <a:cs typeface="+mn-cs"/>
              </a:rPr>
              <a:t>In Periodic Costing, the system calculates, stores, and reports item costs in base and in statutory currencies, if defined, for each period. For example, you can maintain the rates or total amounts of the labor and burden for each periodic cost period in base currency and in statutory currency when Periodic Costing is enabled.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dirty="0" smtClean="0">
                <a:solidFill>
                  <a:schemeClr val="tx1"/>
                </a:solidFill>
                <a:latin typeface="Arial" charset="0"/>
                <a:ea typeface="+mn-ea"/>
                <a:cs typeface="+mn-cs"/>
              </a:rPr>
              <a:t>Periodic Costing </a:t>
            </a:r>
            <a:r>
              <a:rPr lang="en-US" sz="1200" kern="1200" dirty="0" smtClean="0">
                <a:solidFill>
                  <a:schemeClr val="tx1"/>
                </a:solidFill>
                <a:latin typeface="Arial" charset="0"/>
                <a:ea typeface="+mn-ea"/>
                <a:cs typeface="+mn-cs"/>
              </a:rPr>
              <a:t>is a cost method for inventory valuation that calculates item unit costs based on inventory and shop floor transactions.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does not substitute for, overlap with, or conflict with current costing methods in QAD solutions, such as standard costing or average costing. The goal of Periodic Costing is to use the actual costs from the actual transactions, invoices, BOM, routings, purchase prices, expenses, labor costs, and other actual costs.</a:t>
            </a:r>
          </a:p>
          <a:p>
            <a:endParaRPr lang="en-US" sz="1200" kern="120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Periodic Costing does not use the concept of variances because it always calculates based on actual values. The costs are recalculated for each period and a new actual cost is defined according to what happened during that period, so that all value is posted to inventory and WIP accounts. Periodic Costing calculations consider the transactions that affect the value of inventory and WIP.</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Periodic Costing uses the following cost-calculation formulas: </a:t>
            </a:r>
          </a:p>
          <a:p>
            <a:pPr marL="182880" indent="-182880">
              <a:buFont typeface="Arial" pitchFamily="34" charset="0"/>
              <a:buChar char="•"/>
            </a:pPr>
            <a:r>
              <a:rPr lang="en-US" sz="1200" kern="1200" dirty="0" smtClean="0">
                <a:solidFill>
                  <a:schemeClr val="tx1"/>
                </a:solidFill>
                <a:latin typeface="Arial" charset="0"/>
                <a:ea typeface="+mn-ea"/>
                <a:cs typeface="+mn-cs"/>
              </a:rPr>
              <a:t>Weighted Average (WAVG</a:t>
            </a:r>
          </a:p>
          <a:p>
            <a:pPr marL="182880" indent="-182880">
              <a:buFont typeface="Arial" pitchFamily="34" charset="0"/>
              <a:buChar char="•"/>
            </a:pPr>
            <a:r>
              <a:rPr lang="en-US" sz="1200" kern="1200" dirty="0" smtClean="0">
                <a:solidFill>
                  <a:schemeClr val="tx1"/>
                </a:solidFill>
                <a:latin typeface="Arial" charset="0"/>
                <a:ea typeface="+mn-ea"/>
                <a:cs typeface="+mn-cs"/>
              </a:rPr>
              <a:t>First </a:t>
            </a:r>
            <a:r>
              <a:rPr lang="en-US" sz="1200" kern="1200" dirty="0" err="1" smtClean="0">
                <a:solidFill>
                  <a:schemeClr val="tx1"/>
                </a:solidFill>
                <a:latin typeface="Arial" charset="0"/>
                <a:ea typeface="+mn-ea"/>
                <a:cs typeface="+mn-cs"/>
              </a:rPr>
              <a:t>ln</a:t>
            </a:r>
            <a:r>
              <a:rPr lang="en-US" sz="1200" kern="1200" dirty="0" smtClean="0">
                <a:solidFill>
                  <a:schemeClr val="tx1"/>
                </a:solidFill>
                <a:latin typeface="Arial" charset="0"/>
                <a:ea typeface="+mn-ea"/>
                <a:cs typeface="+mn-cs"/>
              </a:rPr>
              <a:t> First </a:t>
            </a:r>
            <a:r>
              <a:rPr lang="en-GB" sz="1200" kern="1200" dirty="0" smtClean="0">
                <a:solidFill>
                  <a:schemeClr val="tx1"/>
                </a:solidFill>
                <a:latin typeface="Arial" charset="0"/>
                <a:ea typeface="+mn-ea"/>
                <a:cs typeface="+mn-cs"/>
              </a:rPr>
              <a:t>Out</a:t>
            </a:r>
            <a:r>
              <a:rPr lang="en-US" sz="1200" kern="1200" dirty="0" smtClean="0">
                <a:solidFill>
                  <a:schemeClr val="tx1"/>
                </a:solidFill>
                <a:latin typeface="Arial" charset="0"/>
                <a:ea typeface="+mn-ea"/>
                <a:cs typeface="+mn-cs"/>
              </a:rPr>
              <a:t> (FIFO)</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costing methods support:</a:t>
            </a:r>
          </a:p>
          <a:p>
            <a:pPr marL="182880" lvl="0" indent="-182880" algn="l" rtl="0" eaLnBrk="0" fontAlgn="base" hangingPunct="0">
              <a:spcBef>
                <a:spcPct val="30000"/>
              </a:spcBef>
              <a:spcAft>
                <a:spcPct val="0"/>
              </a:spcAft>
              <a:buFont typeface="Arial" pitchFamily="34" charset="0"/>
              <a:buChar char="•"/>
            </a:pPr>
            <a:r>
              <a:rPr lang="en-US" sz="1200" kern="1200" dirty="0" smtClean="0">
                <a:solidFill>
                  <a:schemeClr val="tx1"/>
                </a:solidFill>
                <a:latin typeface="Arial" charset="0"/>
                <a:ea typeface="+mn-ea"/>
                <a:cs typeface="+mn-cs"/>
              </a:rPr>
              <a:t>Local legal requirements in certain countries</a:t>
            </a:r>
          </a:p>
          <a:p>
            <a:pPr marL="182880" lvl="0" indent="-182880" algn="l" rtl="0" eaLnBrk="0" fontAlgn="base" hangingPunct="0">
              <a:spcBef>
                <a:spcPct val="30000"/>
              </a:spcBef>
              <a:spcAft>
                <a:spcPct val="0"/>
              </a:spcAft>
              <a:buFont typeface="Arial" pitchFamily="34" charset="0"/>
              <a:buChar char="•"/>
            </a:pPr>
            <a:r>
              <a:rPr lang="en-US" sz="1200" kern="1200" dirty="0" smtClean="0">
                <a:solidFill>
                  <a:schemeClr val="tx1"/>
                </a:solidFill>
                <a:latin typeface="Arial" charset="0"/>
                <a:ea typeface="+mn-ea"/>
                <a:cs typeface="+mn-cs"/>
              </a:rPr>
              <a:t>International  Financial Reporting Standards (IFRS) guidelines</a:t>
            </a:r>
          </a:p>
          <a:p>
            <a:pPr marL="182880" lvl="0" indent="-182880" algn="l" rtl="0" eaLnBrk="0" fontAlgn="base" hangingPunct="0">
              <a:spcBef>
                <a:spcPct val="30000"/>
              </a:spcBef>
              <a:spcAft>
                <a:spcPct val="0"/>
              </a:spcAft>
              <a:buFont typeface="Arial" pitchFamily="34" charset="0"/>
              <a:buChar char="•"/>
            </a:pPr>
            <a:r>
              <a:rPr lang="en-US" sz="1200" kern="1200" dirty="0" smtClean="0">
                <a:solidFill>
                  <a:schemeClr val="tx1"/>
                </a:solidFill>
                <a:latin typeface="Arial" charset="0"/>
                <a:ea typeface="+mn-ea"/>
                <a:cs typeface="+mn-cs"/>
              </a:rPr>
              <a:t>Business  practices in corporations with regards to inventory valuations</a:t>
            </a:r>
          </a:p>
          <a:p>
            <a:r>
              <a:rPr lang="en-US" sz="1200" kern="1200" dirty="0" smtClean="0">
                <a:solidFill>
                  <a:schemeClr val="tx1"/>
                </a:solidFill>
                <a:latin typeface="Arial" charset="0"/>
                <a:ea typeface="+mn-ea"/>
                <a:cs typeface="+mn-cs"/>
              </a:rPr>
              <a:t> </a:t>
            </a:r>
          </a:p>
          <a:p>
            <a:r>
              <a:rPr lang="en-US" sz="1200" b="0" kern="1200" dirty="0" smtClean="0">
                <a:solidFill>
                  <a:schemeClr val="tx1"/>
                </a:solidFill>
                <a:latin typeface="Arial" charset="0"/>
                <a:ea typeface="+mn-ea"/>
                <a:cs typeface="+mn-cs"/>
              </a:rPr>
              <a:t>The period </a:t>
            </a:r>
            <a:r>
              <a:rPr lang="en-US" sz="1200" kern="1200" dirty="0" smtClean="0">
                <a:solidFill>
                  <a:schemeClr val="tx1"/>
                </a:solidFill>
                <a:latin typeface="Arial" charset="0"/>
                <a:ea typeface="+mn-ea"/>
                <a:cs typeface="+mn-cs"/>
              </a:rPr>
              <a:t>can be any length up to an entire GL period. Under most circumstances, periodic costing considers the beginning balance of the item while it is performing calculations. It then generates, in batches, GL transactions based on the calculations.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b="12241"/>
          <a:stretch>
            <a:fillRect/>
          </a:stretch>
        </p:blipFill>
        <p:spPr bwMode="auto">
          <a:xfrm>
            <a:off x="0" y="3217863"/>
            <a:ext cx="9142413" cy="3209925"/>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4" name="Line 4"/>
          <p:cNvSpPr>
            <a:spLocks noChangeShapeType="1"/>
          </p:cNvSpPr>
          <p:nvPr/>
        </p:nvSpPr>
        <p:spPr bwMode="auto">
          <a:xfrm>
            <a:off x="1104900" y="903288"/>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Footer Placeholder 2"/>
          <p:cNvSpPr>
            <a:spLocks noGrp="1"/>
          </p:cNvSpPr>
          <p:nvPr>
            <p:ph type="ftr" sz="quarter" idx="12"/>
          </p:nvPr>
        </p:nvSpPr>
        <p:spPr/>
        <p:txBody>
          <a:bodyPr/>
          <a:lstStyle>
            <a:lvl1pPr>
              <a:defRPr smtClean="0"/>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noChangeArrowheads="1"/>
          </p:cNvPicPr>
          <p:nvPr/>
        </p:nvPicPr>
        <p:blipFill>
          <a:blip r:embed="rId19" cstate="print"/>
          <a:srcRect/>
          <a:stretch>
            <a:fillRect/>
          </a:stretch>
        </p:blipFill>
        <p:spPr bwMode="auto">
          <a:xfrm>
            <a:off x="0" y="6021388"/>
            <a:ext cx="9144000" cy="838200"/>
          </a:xfrm>
          <a:prstGeom prst="rect">
            <a:avLst/>
          </a:prstGeom>
          <a:noFill/>
          <a:ln w="9525">
            <a:noFill/>
            <a:miter lim="800000"/>
            <a:headEnd/>
            <a:tailEnd/>
          </a:ln>
        </p:spPr>
      </p:pic>
      <p:sp>
        <p:nvSpPr>
          <p:cNvPr id="2051"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wrap="square" lIns="91440" tIns="45720" rIns="91440" bIns="45720" numCol="1" anchor="b" anchorCtr="0" compatLnSpc="1">
            <a:prstTxWarp prst="textNoShape">
              <a:avLst/>
            </a:prstTxWarp>
          </a:bodyPr>
          <a:lstStyle>
            <a:lvl1pPr algn="r">
              <a:defRPr sz="800" smtClean="0"/>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722" r:id="rId1"/>
    <p:sldLayoutId id="2147483716" r:id="rId2"/>
    <p:sldLayoutId id="2147483717" r:id="rId3"/>
    <p:sldLayoutId id="2147483718" r:id="rId4"/>
    <p:sldLayoutId id="2147483719" r:id="rId5"/>
    <p:sldLayoutId id="2147483720" r:id="rId6"/>
    <p:sldLayoutId id="2147483723" r:id="rId7"/>
    <p:sldLayoutId id="2147483721"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 id="2147483732" r:id="rId17"/>
  </p:sldLayoutIdLst>
  <p:timing>
    <p:tnLst>
      <p:par>
        <p:cTn id="1" dur="indefinite" restart="never" nodeType="tmRoot"/>
      </p:par>
    </p:tnLst>
  </p:timing>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pitchFamily="34"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comments" Target="../comments/comment10.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comments" Target="../comments/comment11.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comments" Target="../comments/comment4.x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omments" Target="../comments/comment5.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Periodic Costing</a:t>
            </a:r>
          </a:p>
        </p:txBody>
      </p:sp>
      <p:sp>
        <p:nvSpPr>
          <p:cNvPr id="4099" name="Rectangle 3"/>
          <p:cNvSpPr>
            <a:spLocks noGrp="1" noChangeArrowheads="1"/>
          </p:cNvSpPr>
          <p:nvPr>
            <p:ph type="body" sz="quarter" idx="10"/>
          </p:nvPr>
        </p:nvSpPr>
        <p:spPr/>
        <p:txBody>
          <a:bodyPr/>
          <a:lstStyle/>
          <a:p>
            <a:pPr eaLnBrk="1" hangingPunct="1"/>
            <a:r>
              <a:rPr lang="en-US" altLang="zh-CN" smtClean="0">
                <a:solidFill>
                  <a:srgbClr val="4F4F4F"/>
                </a:solidFill>
                <a:latin typeface="Century Gothic" pitchFamily="34" charset="0"/>
                <a:ea typeface="宋体" pitchFamily="2" charset="-122"/>
              </a:rPr>
              <a:t>QAD Enterprise Applications Enterprise Editions</a:t>
            </a:r>
            <a:endParaRPr lang="en-US" smtClean="0">
              <a:solidFill>
                <a:srgbClr val="4F4F4F"/>
              </a:solidFill>
              <a:latin typeface="Century Gothic" pitchFamily="34" charset="0"/>
              <a:cs typeface="Century Gothic" pitchFamily="34" charset="0"/>
            </a:endParaRPr>
          </a:p>
        </p:txBody>
      </p:sp>
      <p:sp>
        <p:nvSpPr>
          <p:cNvPr id="5124" name="Text Placeholder 3"/>
          <p:cNvSpPr>
            <a:spLocks noGrp="1"/>
          </p:cNvSpPr>
          <p:nvPr>
            <p:ph type="body" sz="quarter" idx="11"/>
          </p:nvPr>
        </p:nvSpPr>
        <p:spPr/>
        <p:txBody>
          <a:bodyPr/>
          <a:lstStyle/>
          <a:p>
            <a:pPr eaLnBrk="1" hangingPunct="1"/>
            <a:endParaRPr lang="en-US" smtClean="0">
              <a:latin typeface="Century Gothic" pitchFamily="34" charset="0"/>
              <a:cs typeface="Century Gothic"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a:bodyPr>
          <a:lstStyle/>
          <a:p>
            <a:r>
              <a:rPr lang="en-US" dirty="0" smtClean="0"/>
              <a:t>Weighted Average (WAVG)</a:t>
            </a:r>
          </a:p>
          <a:p>
            <a:pPr lvl="1">
              <a:buNone/>
            </a:pPr>
            <a:r>
              <a:rPr lang="en-US" dirty="0" smtClean="0"/>
              <a:t>	</a:t>
            </a:r>
            <a:r>
              <a:rPr lang="en-US" sz="2000" dirty="0" smtClean="0"/>
              <a:t>WAVG considers the previous period cost and the average of the cost incurred during this period </a:t>
            </a:r>
            <a:endParaRPr lang="en-US" dirty="0" smtClean="0"/>
          </a:p>
          <a:p>
            <a:r>
              <a:rPr lang="en-US" dirty="0" smtClean="0"/>
              <a:t>First in First Out (FIFO)</a:t>
            </a:r>
          </a:p>
          <a:p>
            <a:pPr lvl="1">
              <a:buNone/>
            </a:pPr>
            <a:r>
              <a:rPr lang="en-US" dirty="0" smtClean="0"/>
              <a:t>	</a:t>
            </a:r>
            <a:r>
              <a:rPr lang="en-US" sz="2000" dirty="0" smtClean="0"/>
              <a:t>FIFO considers the receipt period for the existing inventory and assumes earliest period’s receipt are issued first</a:t>
            </a:r>
            <a:endParaRPr lang="en-US" dirty="0" smtClean="0"/>
          </a:p>
          <a:p>
            <a:endParaRPr lang="en-US" dirty="0" smtClean="0"/>
          </a:p>
        </p:txBody>
      </p:sp>
      <p:sp>
        <p:nvSpPr>
          <p:cNvPr id="4" name="Title 3"/>
          <p:cNvSpPr>
            <a:spLocks noGrp="1"/>
          </p:cNvSpPr>
          <p:nvPr>
            <p:ph type="title"/>
          </p:nvPr>
        </p:nvSpPr>
        <p:spPr/>
        <p:txBody>
          <a:bodyPr/>
          <a:lstStyle/>
          <a:p>
            <a:r>
              <a:rPr lang="en-US" dirty="0" smtClean="0"/>
              <a:t>Costing Method</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normAutofit/>
          </a:bodyPr>
          <a:lstStyle/>
          <a:p>
            <a:r>
              <a:rPr lang="en-US" dirty="0" smtClean="0">
                <a:solidFill>
                  <a:schemeClr val="tx1">
                    <a:lumMod val="90000"/>
                    <a:lumOff val="10000"/>
                  </a:schemeClr>
                </a:solidFill>
              </a:rPr>
              <a:t>Period Unit Cost</a:t>
            </a:r>
          </a:p>
          <a:p>
            <a:pPr>
              <a:buNone/>
            </a:pPr>
            <a:r>
              <a:rPr lang="en-US" sz="1800" dirty="0" smtClean="0"/>
              <a:t>= (Begin Cost + Period Total </a:t>
            </a:r>
            <a:r>
              <a:rPr lang="en-US" sz="1800" dirty="0" err="1" smtClean="0"/>
              <a:t>Rct</a:t>
            </a:r>
            <a:r>
              <a:rPr lang="en-US" sz="1800" dirty="0" smtClean="0"/>
              <a:t> Cost)/(Begin Qty + Period Total </a:t>
            </a:r>
            <a:r>
              <a:rPr lang="en-US" sz="1800" dirty="0" err="1" smtClean="0"/>
              <a:t>Rct</a:t>
            </a:r>
            <a:r>
              <a:rPr lang="en-US" sz="1800" dirty="0" smtClean="0"/>
              <a:t> Qty)</a:t>
            </a:r>
            <a:endParaRPr lang="en-US" sz="1600" dirty="0" smtClean="0"/>
          </a:p>
          <a:p>
            <a:r>
              <a:rPr lang="en-US" dirty="0" smtClean="0">
                <a:solidFill>
                  <a:schemeClr val="tx1">
                    <a:lumMod val="90000"/>
                    <a:lumOff val="10000"/>
                  </a:schemeClr>
                </a:solidFill>
              </a:rPr>
              <a:t>Example</a:t>
            </a:r>
          </a:p>
          <a:p>
            <a:pPr>
              <a:buNone/>
            </a:pPr>
            <a:endParaRPr lang="en-US" dirty="0" smtClean="0">
              <a:solidFill>
                <a:schemeClr val="tx1">
                  <a:lumMod val="90000"/>
                  <a:lumOff val="10000"/>
                </a:schemeClr>
              </a:solidFill>
            </a:endParaRPr>
          </a:p>
          <a:p>
            <a:pPr>
              <a:buNone/>
            </a:pPr>
            <a:endParaRPr lang="en-US" dirty="0" smtClean="0">
              <a:solidFill>
                <a:schemeClr val="tx1">
                  <a:lumMod val="90000"/>
                  <a:lumOff val="10000"/>
                </a:schemeClr>
              </a:solidFill>
            </a:endParaRPr>
          </a:p>
          <a:p>
            <a:pPr>
              <a:buNone/>
            </a:pPr>
            <a:endParaRPr lang="en-US"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p:txBody>
      </p:sp>
      <p:sp>
        <p:nvSpPr>
          <p:cNvPr id="4" name="Title 3"/>
          <p:cNvSpPr>
            <a:spLocks noGrp="1"/>
          </p:cNvSpPr>
          <p:nvPr>
            <p:ph type="title"/>
          </p:nvPr>
        </p:nvSpPr>
        <p:spPr/>
        <p:txBody>
          <a:bodyPr/>
          <a:lstStyle/>
          <a:p>
            <a:r>
              <a:rPr lang="en-US" dirty="0" smtClean="0"/>
              <a:t>Cost Method - WAVG</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graphicFrame>
        <p:nvGraphicFramePr>
          <p:cNvPr id="6" name="Table 5"/>
          <p:cNvGraphicFramePr>
            <a:graphicFrameLocks noGrp="1"/>
          </p:cNvGraphicFramePr>
          <p:nvPr/>
        </p:nvGraphicFramePr>
        <p:xfrm>
          <a:off x="457200" y="2684411"/>
          <a:ext cx="8229600" cy="2595880"/>
        </p:xfrm>
        <a:graphic>
          <a:graphicData uri="http://schemas.openxmlformats.org/drawingml/2006/table">
            <a:tbl>
              <a:tblPr firstRow="1" bandRow="1">
                <a:tableStyleId>{F5AB1C69-6EDB-4FF4-983F-18BD219EF322}</a:tableStyleId>
              </a:tblPr>
              <a:tblGrid>
                <a:gridCol w="2261286"/>
                <a:gridCol w="1030554"/>
                <a:gridCol w="1645920"/>
                <a:gridCol w="1645920"/>
                <a:gridCol w="1645920"/>
              </a:tblGrid>
              <a:tr h="370840">
                <a:tc>
                  <a:txBody>
                    <a:bodyPr/>
                    <a:lstStyle/>
                    <a:p>
                      <a:endParaRPr lang="en-US" sz="1600" dirty="0"/>
                    </a:p>
                  </a:txBody>
                  <a:tcPr/>
                </a:tc>
                <a:tc>
                  <a:txBody>
                    <a:bodyPr/>
                    <a:lstStyle/>
                    <a:p>
                      <a:endParaRPr lang="en-US" sz="1600"/>
                    </a:p>
                  </a:txBody>
                  <a:tcPr/>
                </a:tc>
                <a:tc>
                  <a:txBody>
                    <a:bodyPr/>
                    <a:lstStyle/>
                    <a:p>
                      <a:r>
                        <a:rPr lang="en-US" sz="1600" dirty="0" smtClean="0"/>
                        <a:t>Qty</a:t>
                      </a:r>
                      <a:endParaRPr lang="en-US" sz="1600" dirty="0"/>
                    </a:p>
                  </a:txBody>
                  <a:tcPr/>
                </a:tc>
                <a:tc>
                  <a:txBody>
                    <a:bodyPr/>
                    <a:lstStyle/>
                    <a:p>
                      <a:r>
                        <a:rPr lang="en-US" sz="1600" dirty="0" smtClean="0"/>
                        <a:t>Unit Cost</a:t>
                      </a:r>
                      <a:endParaRPr lang="en-US" sz="1600" dirty="0"/>
                    </a:p>
                  </a:txBody>
                  <a:tcPr/>
                </a:tc>
                <a:tc>
                  <a:txBody>
                    <a:bodyPr/>
                    <a:lstStyle/>
                    <a:p>
                      <a:r>
                        <a:rPr lang="en-US" sz="1600" dirty="0" smtClean="0"/>
                        <a:t>Total Cost</a:t>
                      </a:r>
                      <a:endParaRPr lang="en-US" sz="1600" dirty="0"/>
                    </a:p>
                  </a:txBody>
                  <a:tcPr/>
                </a:tc>
              </a:tr>
              <a:tr h="370840">
                <a:tc gridSpan="2">
                  <a:txBody>
                    <a:bodyPr/>
                    <a:lstStyle/>
                    <a:p>
                      <a:r>
                        <a:rPr lang="en-US" sz="1600" dirty="0" smtClean="0"/>
                        <a:t>Begin Balance</a:t>
                      </a:r>
                      <a:endParaRPr lang="en-US" sz="1600" baseline="0" dirty="0" smtClean="0"/>
                    </a:p>
                  </a:txBody>
                  <a:tcPr/>
                </a:tc>
                <a:tc hMerge="1">
                  <a:txBody>
                    <a:bodyPr/>
                    <a:lstStyle/>
                    <a:p>
                      <a:endParaRPr lang="en-US"/>
                    </a:p>
                  </a:txBody>
                  <a:tcPr/>
                </a:tc>
                <a:tc>
                  <a:txBody>
                    <a:bodyPr/>
                    <a:lstStyle/>
                    <a:p>
                      <a:r>
                        <a:rPr lang="en-US" sz="1600" dirty="0" smtClean="0"/>
                        <a:t>500</a:t>
                      </a:r>
                      <a:endParaRPr lang="en-US" sz="1600" dirty="0"/>
                    </a:p>
                  </a:txBody>
                  <a:tcPr/>
                </a:tc>
                <a:tc>
                  <a:txBody>
                    <a:bodyPr/>
                    <a:lstStyle/>
                    <a:p>
                      <a:r>
                        <a:rPr lang="en-US" sz="1600" dirty="0" smtClean="0"/>
                        <a:t>$5</a:t>
                      </a:r>
                      <a:endParaRPr lang="en-US" sz="1600" dirty="0"/>
                    </a:p>
                  </a:txBody>
                  <a:tcPr/>
                </a:tc>
                <a:tc>
                  <a:txBody>
                    <a:bodyPr/>
                    <a:lstStyle/>
                    <a:p>
                      <a:r>
                        <a:rPr lang="en-US" sz="1600" dirty="0" smtClean="0"/>
                        <a:t>$2500</a:t>
                      </a:r>
                      <a:endParaRPr lang="en-US" sz="1600" dirty="0"/>
                    </a:p>
                  </a:txBody>
                  <a:tcPr/>
                </a:tc>
              </a:tr>
              <a:tr h="370840">
                <a:tc>
                  <a:txBody>
                    <a:bodyPr/>
                    <a:lstStyle/>
                    <a:p>
                      <a:r>
                        <a:rPr lang="en-US" sz="1600" dirty="0" smtClean="0"/>
                        <a:t>Cur Pd Receipts</a:t>
                      </a:r>
                      <a:endParaRPr lang="en-US" sz="1600" dirty="0"/>
                    </a:p>
                  </a:txBody>
                  <a:tcPr/>
                </a:tc>
                <a:tc>
                  <a:txBody>
                    <a:bodyPr/>
                    <a:lstStyle/>
                    <a:p>
                      <a:r>
                        <a:rPr lang="en-US" sz="1600" dirty="0" smtClean="0"/>
                        <a:t>RCT-PO</a:t>
                      </a:r>
                      <a:endParaRPr lang="en-US" sz="1600" dirty="0"/>
                    </a:p>
                  </a:txBody>
                  <a:tcPr/>
                </a:tc>
                <a:tc>
                  <a:txBody>
                    <a:bodyPr/>
                    <a:lstStyle/>
                    <a:p>
                      <a:r>
                        <a:rPr lang="en-US" sz="1600" dirty="0" smtClean="0"/>
                        <a:t>100</a:t>
                      </a:r>
                      <a:endParaRPr lang="en-US" sz="1600" dirty="0"/>
                    </a:p>
                  </a:txBody>
                  <a:tcPr/>
                </a:tc>
                <a:tc>
                  <a:txBody>
                    <a:bodyPr/>
                    <a:lstStyle/>
                    <a:p>
                      <a:r>
                        <a:rPr lang="en-US" sz="1600" dirty="0" smtClean="0"/>
                        <a:t>$6</a:t>
                      </a:r>
                      <a:endParaRPr lang="en-US" sz="1600" dirty="0"/>
                    </a:p>
                  </a:txBody>
                  <a:tcPr/>
                </a:tc>
                <a:tc>
                  <a:txBody>
                    <a:bodyPr/>
                    <a:lstStyle/>
                    <a:p>
                      <a:r>
                        <a:rPr lang="en-US" sz="1600" dirty="0" smtClean="0"/>
                        <a:t>$600</a:t>
                      </a:r>
                      <a:endParaRPr lang="en-US" sz="1600" dirty="0"/>
                    </a:p>
                  </a:txBody>
                  <a:tcPr/>
                </a:tc>
              </a:tr>
              <a:tr h="370840">
                <a:tc>
                  <a:txBody>
                    <a:bodyPr/>
                    <a:lstStyle/>
                    <a:p>
                      <a:endParaRPr lang="en-US" sz="1600" dirty="0"/>
                    </a:p>
                  </a:txBody>
                  <a:tcPr/>
                </a:tc>
                <a:tc>
                  <a:txBody>
                    <a:bodyPr/>
                    <a:lstStyle/>
                    <a:p>
                      <a:r>
                        <a:rPr lang="en-US" sz="1600" dirty="0" smtClean="0"/>
                        <a:t>RCT-PO</a:t>
                      </a:r>
                      <a:endParaRPr lang="en-US" sz="1600" dirty="0"/>
                    </a:p>
                  </a:txBody>
                  <a:tcPr/>
                </a:tc>
                <a:tc>
                  <a:txBody>
                    <a:bodyPr/>
                    <a:lstStyle/>
                    <a:p>
                      <a:r>
                        <a:rPr lang="en-US" sz="1600" dirty="0" smtClean="0"/>
                        <a:t>80</a:t>
                      </a:r>
                      <a:endParaRPr lang="en-US" sz="1600" dirty="0"/>
                    </a:p>
                  </a:txBody>
                  <a:tcPr/>
                </a:tc>
                <a:tc>
                  <a:txBody>
                    <a:bodyPr/>
                    <a:lstStyle/>
                    <a:p>
                      <a:r>
                        <a:rPr lang="en-US" sz="1600" dirty="0" smtClean="0"/>
                        <a:t>$7</a:t>
                      </a:r>
                      <a:endParaRPr lang="en-US" sz="1600" dirty="0"/>
                    </a:p>
                  </a:txBody>
                  <a:tcPr/>
                </a:tc>
                <a:tc>
                  <a:txBody>
                    <a:bodyPr/>
                    <a:lstStyle/>
                    <a:p>
                      <a:r>
                        <a:rPr lang="en-US" sz="1600" dirty="0" smtClean="0"/>
                        <a:t>$560</a:t>
                      </a:r>
                      <a:endParaRPr lang="en-US" sz="1600" dirty="0"/>
                    </a:p>
                  </a:txBody>
                  <a:tcPr/>
                </a:tc>
              </a:tr>
              <a:tr h="370840">
                <a:tc gridSpan="5">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u="sng" dirty="0" smtClean="0"/>
                        <a:t>Current Period Unit</a:t>
                      </a:r>
                      <a:r>
                        <a:rPr lang="en-US" sz="1600" u="sng" baseline="0" dirty="0" smtClean="0"/>
                        <a:t> Cost </a:t>
                      </a:r>
                      <a:r>
                        <a:rPr lang="en-US" sz="1600" baseline="0" dirty="0" smtClean="0"/>
                        <a:t>= </a:t>
                      </a:r>
                      <a:r>
                        <a:rPr lang="en-US" sz="1600" dirty="0" smtClean="0">
                          <a:solidFill>
                            <a:schemeClr val="tx1">
                              <a:lumMod val="90000"/>
                              <a:lumOff val="10000"/>
                            </a:schemeClr>
                          </a:solidFill>
                        </a:rPr>
                        <a:t>(2500 + 600 + 560)/(500 + 100 + 80) = 5.38</a:t>
                      </a:r>
                    </a:p>
                  </a:txBody>
                  <a:tcPr/>
                </a:tc>
                <a:tc hMerge="1">
                  <a:txBody>
                    <a:bodyPr/>
                    <a:lstStyle/>
                    <a:p>
                      <a:endParaRPr lang="en-US" dirty="0"/>
                    </a:p>
                  </a:txBody>
                  <a:tcPr/>
                </a:tc>
                <a:tc hMerge="1">
                  <a:txBody>
                    <a:bodyPr/>
                    <a:lstStyle/>
                    <a:p>
                      <a:endParaRPr lang="en-US" sz="1800" dirty="0"/>
                    </a:p>
                  </a:txBody>
                  <a:tcPr/>
                </a:tc>
                <a:tc hMerge="1">
                  <a:txBody>
                    <a:bodyPr/>
                    <a:lstStyle/>
                    <a:p>
                      <a:endParaRPr lang="en-US" sz="1800" dirty="0"/>
                    </a:p>
                  </a:txBody>
                  <a:tcPr/>
                </a:tc>
                <a:tc hMerge="1">
                  <a:txBody>
                    <a:bodyPr/>
                    <a:lstStyle/>
                    <a:p>
                      <a:endParaRPr lang="en-US" sz="1800" dirty="0"/>
                    </a:p>
                  </a:txBody>
                  <a:tcPr/>
                </a:tc>
              </a:tr>
              <a:tr h="370840">
                <a:tc>
                  <a:txBody>
                    <a:bodyPr/>
                    <a:lstStyle/>
                    <a:p>
                      <a:endParaRPr lang="en-US" sz="1600" dirty="0"/>
                    </a:p>
                  </a:txBody>
                  <a:tcPr/>
                </a:tc>
                <a:tc>
                  <a:txBody>
                    <a:bodyPr/>
                    <a:lstStyle/>
                    <a:p>
                      <a:r>
                        <a:rPr lang="en-US" sz="1600" dirty="0" smtClean="0"/>
                        <a:t>Issue</a:t>
                      </a:r>
                      <a:endParaRPr lang="en-US" sz="1600" dirty="0"/>
                    </a:p>
                  </a:txBody>
                  <a:tcPr/>
                </a:tc>
                <a:tc>
                  <a:txBody>
                    <a:bodyPr/>
                    <a:lstStyle/>
                    <a:p>
                      <a:r>
                        <a:rPr lang="en-US" sz="1600" dirty="0" smtClean="0"/>
                        <a:t>-40</a:t>
                      </a:r>
                      <a:endParaRPr lang="en-US" sz="1600" dirty="0"/>
                    </a:p>
                  </a:txBody>
                  <a:tcPr/>
                </a:tc>
                <a:tc>
                  <a:txBody>
                    <a:bodyPr/>
                    <a:lstStyle/>
                    <a:p>
                      <a:r>
                        <a:rPr lang="en-US" sz="1600" dirty="0" smtClean="0"/>
                        <a:t>$5.38</a:t>
                      </a:r>
                      <a:endParaRPr lang="en-US" sz="1600" dirty="0"/>
                    </a:p>
                  </a:txBody>
                  <a:tcPr/>
                </a:tc>
                <a:tc>
                  <a:txBody>
                    <a:bodyPr/>
                    <a:lstStyle/>
                    <a:p>
                      <a:r>
                        <a:rPr lang="en-US" sz="1600" dirty="0" smtClean="0"/>
                        <a:t>-$215.29</a:t>
                      </a:r>
                      <a:endParaRPr lang="en-US" sz="1600" dirty="0"/>
                    </a:p>
                  </a:txBody>
                  <a:tcPr/>
                </a:tc>
              </a:tr>
              <a:tr h="370840">
                <a:tc>
                  <a:txBody>
                    <a:bodyPr/>
                    <a:lstStyle/>
                    <a:p>
                      <a:r>
                        <a:rPr lang="en-US" sz="1600" dirty="0" smtClean="0"/>
                        <a:t>End Balance</a:t>
                      </a:r>
                      <a:endParaRPr lang="en-US" sz="1600" dirty="0"/>
                    </a:p>
                  </a:txBody>
                  <a:tcPr/>
                </a:tc>
                <a:tc>
                  <a:txBody>
                    <a:bodyPr/>
                    <a:lstStyle/>
                    <a:p>
                      <a:endParaRPr lang="en-US" sz="1600" dirty="0"/>
                    </a:p>
                  </a:txBody>
                  <a:tcPr/>
                </a:tc>
                <a:tc>
                  <a:txBody>
                    <a:bodyPr/>
                    <a:lstStyle/>
                    <a:p>
                      <a:r>
                        <a:rPr lang="en-US" sz="1600" dirty="0" smtClean="0"/>
                        <a:t>640</a:t>
                      </a:r>
                      <a:endParaRPr lang="en-US" sz="1600" dirty="0"/>
                    </a:p>
                  </a:txBody>
                  <a:tcPr/>
                </a:tc>
                <a:tc>
                  <a:txBody>
                    <a:bodyPr/>
                    <a:lstStyle/>
                    <a:p>
                      <a:r>
                        <a:rPr lang="en-US" sz="1600" dirty="0" smtClean="0"/>
                        <a:t>$5.38</a:t>
                      </a:r>
                      <a:endParaRPr lang="en-US" sz="1600" dirty="0"/>
                    </a:p>
                  </a:txBody>
                  <a:tcPr/>
                </a:tc>
                <a:tc>
                  <a:txBody>
                    <a:bodyPr/>
                    <a:lstStyle/>
                    <a:p>
                      <a:r>
                        <a:rPr lang="en-US" sz="1600" dirty="0" smtClean="0"/>
                        <a:t>$3444.71</a:t>
                      </a:r>
                      <a:endParaRPr lang="en-US" sz="1600"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r>
              <a:rPr lang="en-US" dirty="0" smtClean="0">
                <a:solidFill>
                  <a:schemeClr val="tx1">
                    <a:lumMod val="90000"/>
                    <a:lumOff val="10000"/>
                  </a:schemeClr>
                </a:solidFill>
              </a:rPr>
              <a:t>Period Unit Cost</a:t>
            </a:r>
          </a:p>
          <a:p>
            <a:pPr>
              <a:buNone/>
            </a:pPr>
            <a:r>
              <a:rPr lang="en-US" sz="1800" dirty="0" smtClean="0"/>
              <a:t>      = Period Total </a:t>
            </a:r>
            <a:r>
              <a:rPr lang="en-US" sz="1800" dirty="0" err="1" smtClean="0"/>
              <a:t>Rct</a:t>
            </a:r>
            <a:r>
              <a:rPr lang="en-US" sz="1800" dirty="0" smtClean="0"/>
              <a:t> Cost / Period Total </a:t>
            </a:r>
            <a:r>
              <a:rPr lang="en-US" sz="1800" dirty="0" err="1" smtClean="0"/>
              <a:t>Rct</a:t>
            </a:r>
            <a:r>
              <a:rPr lang="en-US" sz="1800" dirty="0" smtClean="0"/>
              <a:t> Qty</a:t>
            </a:r>
            <a:endParaRPr lang="en-US" sz="1600" dirty="0" smtClean="0"/>
          </a:p>
          <a:p>
            <a:r>
              <a:rPr lang="en-US" dirty="0" smtClean="0">
                <a:solidFill>
                  <a:schemeClr val="tx1">
                    <a:lumMod val="90000"/>
                    <a:lumOff val="10000"/>
                  </a:schemeClr>
                </a:solidFill>
              </a:rPr>
              <a:t>Example</a:t>
            </a:r>
          </a:p>
          <a:p>
            <a:pPr>
              <a:buNone/>
            </a:pPr>
            <a:endParaRPr lang="en-US" dirty="0" smtClean="0">
              <a:solidFill>
                <a:schemeClr val="tx1">
                  <a:lumMod val="90000"/>
                  <a:lumOff val="10000"/>
                </a:schemeClr>
              </a:solidFill>
            </a:endParaRPr>
          </a:p>
          <a:p>
            <a:pPr>
              <a:buNone/>
            </a:pPr>
            <a:endParaRPr lang="en-US" dirty="0" smtClean="0">
              <a:solidFill>
                <a:schemeClr val="tx1">
                  <a:lumMod val="90000"/>
                  <a:lumOff val="10000"/>
                </a:schemeClr>
              </a:solidFill>
            </a:endParaRPr>
          </a:p>
          <a:p>
            <a:pPr>
              <a:buNone/>
            </a:pPr>
            <a:endParaRPr lang="en-US"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a:p>
            <a:pPr>
              <a:buNone/>
            </a:pPr>
            <a:endParaRPr lang="en-US" sz="1800" u="sng" dirty="0" smtClean="0">
              <a:solidFill>
                <a:schemeClr val="tx1">
                  <a:lumMod val="90000"/>
                  <a:lumOff val="10000"/>
                </a:schemeClr>
              </a:solidFill>
            </a:endParaRPr>
          </a:p>
        </p:txBody>
      </p:sp>
      <p:sp>
        <p:nvSpPr>
          <p:cNvPr id="4" name="Title 3"/>
          <p:cNvSpPr>
            <a:spLocks noGrp="1"/>
          </p:cNvSpPr>
          <p:nvPr>
            <p:ph type="title"/>
          </p:nvPr>
        </p:nvSpPr>
        <p:spPr/>
        <p:txBody>
          <a:bodyPr/>
          <a:lstStyle/>
          <a:p>
            <a:r>
              <a:rPr lang="en-US" dirty="0" smtClean="0"/>
              <a:t>Cost Method - FIFO</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graphicFrame>
        <p:nvGraphicFramePr>
          <p:cNvPr id="6" name="Table 5"/>
          <p:cNvGraphicFramePr>
            <a:graphicFrameLocks noGrp="1"/>
          </p:cNvGraphicFramePr>
          <p:nvPr/>
        </p:nvGraphicFramePr>
        <p:xfrm>
          <a:off x="617839" y="2650836"/>
          <a:ext cx="8068961" cy="3352800"/>
        </p:xfrm>
        <a:graphic>
          <a:graphicData uri="http://schemas.openxmlformats.org/drawingml/2006/table">
            <a:tbl>
              <a:tblPr firstRow="1" bandRow="1">
                <a:tableStyleId>{F5AB1C69-6EDB-4FF4-983F-18BD219EF322}</a:tableStyleId>
              </a:tblPr>
              <a:tblGrid>
                <a:gridCol w="2011183"/>
                <a:gridCol w="1344827"/>
                <a:gridCol w="1485367"/>
                <a:gridCol w="1613792"/>
                <a:gridCol w="1613792"/>
              </a:tblGrid>
              <a:tr h="230145">
                <a:tc>
                  <a:txBody>
                    <a:bodyPr/>
                    <a:lstStyle/>
                    <a:p>
                      <a:endParaRPr lang="en-US" sz="1600" dirty="0"/>
                    </a:p>
                  </a:txBody>
                  <a:tcPr/>
                </a:tc>
                <a:tc>
                  <a:txBody>
                    <a:bodyPr/>
                    <a:lstStyle/>
                    <a:p>
                      <a:endParaRPr lang="en-US" sz="1600"/>
                    </a:p>
                  </a:txBody>
                  <a:tcPr/>
                </a:tc>
                <a:tc>
                  <a:txBody>
                    <a:bodyPr/>
                    <a:lstStyle/>
                    <a:p>
                      <a:r>
                        <a:rPr lang="en-US" sz="1600" dirty="0" smtClean="0"/>
                        <a:t>Qty</a:t>
                      </a:r>
                      <a:endParaRPr lang="en-US" sz="1600" dirty="0"/>
                    </a:p>
                  </a:txBody>
                  <a:tcPr/>
                </a:tc>
                <a:tc>
                  <a:txBody>
                    <a:bodyPr/>
                    <a:lstStyle/>
                    <a:p>
                      <a:r>
                        <a:rPr lang="en-US" sz="1600" dirty="0" smtClean="0"/>
                        <a:t>Unit Cost</a:t>
                      </a:r>
                      <a:endParaRPr lang="en-US" sz="1600" dirty="0"/>
                    </a:p>
                  </a:txBody>
                  <a:tcPr/>
                </a:tc>
                <a:tc>
                  <a:txBody>
                    <a:bodyPr/>
                    <a:lstStyle/>
                    <a:p>
                      <a:r>
                        <a:rPr lang="en-US" sz="1600" dirty="0" smtClean="0"/>
                        <a:t>Total Cost</a:t>
                      </a:r>
                      <a:endParaRPr lang="en-US" sz="1600" dirty="0"/>
                    </a:p>
                  </a:txBody>
                  <a:tcPr/>
                </a:tc>
              </a:tr>
              <a:tr h="230145">
                <a:tc>
                  <a:txBody>
                    <a:bodyPr/>
                    <a:lstStyle/>
                    <a:p>
                      <a:r>
                        <a:rPr lang="en-US" sz="1600" dirty="0" smtClean="0"/>
                        <a:t>Begin Balance</a:t>
                      </a:r>
                      <a:endParaRPr lang="en-US" sz="1600" dirty="0"/>
                    </a:p>
                  </a:txBody>
                  <a:tcPr/>
                </a:tc>
                <a:tc>
                  <a:txBody>
                    <a:bodyPr/>
                    <a:lstStyle/>
                    <a:p>
                      <a:r>
                        <a:rPr lang="en-US" sz="1600" dirty="0" smtClean="0"/>
                        <a:t>Mar</a:t>
                      </a:r>
                      <a:endParaRPr lang="en-US" sz="1600" dirty="0"/>
                    </a:p>
                  </a:txBody>
                  <a:tcPr/>
                </a:tc>
                <a:tc>
                  <a:txBody>
                    <a:bodyPr/>
                    <a:lstStyle/>
                    <a:p>
                      <a:r>
                        <a:rPr lang="en-US" sz="1600" dirty="0" smtClean="0"/>
                        <a:t>200</a:t>
                      </a:r>
                      <a:endParaRPr lang="en-US" sz="1600" dirty="0"/>
                    </a:p>
                  </a:txBody>
                  <a:tcPr/>
                </a:tc>
                <a:tc>
                  <a:txBody>
                    <a:bodyPr/>
                    <a:lstStyle/>
                    <a:p>
                      <a:r>
                        <a:rPr lang="en-US" sz="1600" dirty="0" smtClean="0"/>
                        <a:t>$5</a:t>
                      </a:r>
                      <a:endParaRPr lang="en-US" sz="1600" dirty="0"/>
                    </a:p>
                  </a:txBody>
                  <a:tcPr/>
                </a:tc>
                <a:tc>
                  <a:txBody>
                    <a:bodyPr/>
                    <a:lstStyle/>
                    <a:p>
                      <a:r>
                        <a:rPr lang="en-US" sz="1600" dirty="0" smtClean="0"/>
                        <a:t>$1000</a:t>
                      </a:r>
                      <a:endParaRPr lang="en-US" sz="1600" dirty="0"/>
                    </a:p>
                  </a:txBody>
                  <a:tcPr/>
                </a:tc>
              </a:tr>
              <a:tr h="230145">
                <a:tc>
                  <a:txBody>
                    <a:bodyPr/>
                    <a:lstStyle/>
                    <a:p>
                      <a:endParaRPr lang="en-US" sz="1600" dirty="0"/>
                    </a:p>
                  </a:txBody>
                  <a:tcPr/>
                </a:tc>
                <a:tc>
                  <a:txBody>
                    <a:bodyPr/>
                    <a:lstStyle/>
                    <a:p>
                      <a:r>
                        <a:rPr lang="en-US" sz="1600" dirty="0" smtClean="0"/>
                        <a:t>April</a:t>
                      </a:r>
                      <a:endParaRPr lang="en-US" sz="1600" dirty="0"/>
                    </a:p>
                  </a:txBody>
                  <a:tcPr/>
                </a:tc>
                <a:tc>
                  <a:txBody>
                    <a:bodyPr/>
                    <a:lstStyle/>
                    <a:p>
                      <a:r>
                        <a:rPr lang="en-US" sz="1600" dirty="0" smtClean="0"/>
                        <a:t>300</a:t>
                      </a:r>
                      <a:endParaRPr lang="en-US" sz="1600" dirty="0"/>
                    </a:p>
                  </a:txBody>
                  <a:tcPr/>
                </a:tc>
                <a:tc>
                  <a:txBody>
                    <a:bodyPr/>
                    <a:lstStyle/>
                    <a:p>
                      <a:r>
                        <a:rPr lang="en-US" sz="1600" dirty="0" smtClean="0"/>
                        <a:t>$6</a:t>
                      </a:r>
                      <a:endParaRPr lang="en-US" sz="1600" dirty="0"/>
                    </a:p>
                  </a:txBody>
                  <a:tcPr/>
                </a:tc>
                <a:tc>
                  <a:txBody>
                    <a:bodyPr/>
                    <a:lstStyle/>
                    <a:p>
                      <a:r>
                        <a:rPr lang="en-US" sz="1600" dirty="0" smtClean="0"/>
                        <a:t>$1800</a:t>
                      </a:r>
                      <a:endParaRPr lang="en-US" sz="1600" dirty="0"/>
                    </a:p>
                  </a:txBody>
                  <a:tcPr/>
                </a:tc>
              </a:tr>
              <a:tr h="230145">
                <a:tc>
                  <a:txBody>
                    <a:bodyPr/>
                    <a:lstStyle/>
                    <a:p>
                      <a:r>
                        <a:rPr lang="en-US" sz="1600" dirty="0" smtClean="0"/>
                        <a:t>Receipts in May</a:t>
                      </a:r>
                      <a:endParaRPr lang="en-US" sz="1600" dirty="0"/>
                    </a:p>
                  </a:txBody>
                  <a:tcPr/>
                </a:tc>
                <a:tc>
                  <a:txBody>
                    <a:bodyPr/>
                    <a:lstStyle/>
                    <a:p>
                      <a:r>
                        <a:rPr lang="en-US" sz="1600" dirty="0" smtClean="0"/>
                        <a:t>RCT-WO</a:t>
                      </a:r>
                      <a:endParaRPr lang="en-US" sz="1600" dirty="0"/>
                    </a:p>
                  </a:txBody>
                  <a:tcPr/>
                </a:tc>
                <a:tc>
                  <a:txBody>
                    <a:bodyPr/>
                    <a:lstStyle/>
                    <a:p>
                      <a:r>
                        <a:rPr lang="en-US" sz="1600" dirty="0" smtClean="0"/>
                        <a:t>100</a:t>
                      </a:r>
                      <a:endParaRPr lang="en-US" sz="1600" dirty="0"/>
                    </a:p>
                  </a:txBody>
                  <a:tcPr/>
                </a:tc>
                <a:tc>
                  <a:txBody>
                    <a:bodyPr/>
                    <a:lstStyle/>
                    <a:p>
                      <a:r>
                        <a:rPr lang="en-US" sz="1600" dirty="0" smtClean="0"/>
                        <a:t>$6</a:t>
                      </a:r>
                      <a:endParaRPr lang="en-US" sz="1600" dirty="0"/>
                    </a:p>
                  </a:txBody>
                  <a:tcPr/>
                </a:tc>
                <a:tc>
                  <a:txBody>
                    <a:bodyPr/>
                    <a:lstStyle/>
                    <a:p>
                      <a:r>
                        <a:rPr lang="en-US" sz="1600" dirty="0" smtClean="0"/>
                        <a:t>$600</a:t>
                      </a:r>
                      <a:endParaRPr lang="en-US" sz="1600" dirty="0"/>
                    </a:p>
                  </a:txBody>
                  <a:tcPr/>
                </a:tc>
              </a:tr>
              <a:tr h="230145">
                <a:tc>
                  <a:txBody>
                    <a:bodyPr/>
                    <a:lstStyle/>
                    <a:p>
                      <a:endParaRPr lang="en-US" sz="1600" dirty="0"/>
                    </a:p>
                  </a:txBody>
                  <a:tcPr/>
                </a:tc>
                <a:tc>
                  <a:txBody>
                    <a:bodyPr/>
                    <a:lstStyle/>
                    <a:p>
                      <a:r>
                        <a:rPr lang="en-US" sz="1600" dirty="0" smtClean="0"/>
                        <a:t>RCT-WO</a:t>
                      </a:r>
                      <a:endParaRPr lang="en-US" sz="1600" dirty="0"/>
                    </a:p>
                  </a:txBody>
                  <a:tcPr/>
                </a:tc>
                <a:tc>
                  <a:txBody>
                    <a:bodyPr/>
                    <a:lstStyle/>
                    <a:p>
                      <a:r>
                        <a:rPr lang="en-US" sz="1600" dirty="0" smtClean="0"/>
                        <a:t>80</a:t>
                      </a:r>
                      <a:endParaRPr lang="en-US" sz="1600" dirty="0"/>
                    </a:p>
                  </a:txBody>
                  <a:tcPr/>
                </a:tc>
                <a:tc>
                  <a:txBody>
                    <a:bodyPr/>
                    <a:lstStyle/>
                    <a:p>
                      <a:r>
                        <a:rPr lang="en-US" sz="1600" dirty="0" smtClean="0"/>
                        <a:t>$7</a:t>
                      </a:r>
                      <a:endParaRPr lang="en-US" sz="1600" dirty="0"/>
                    </a:p>
                  </a:txBody>
                  <a:tcPr/>
                </a:tc>
                <a:tc>
                  <a:txBody>
                    <a:bodyPr/>
                    <a:lstStyle/>
                    <a:p>
                      <a:r>
                        <a:rPr lang="en-US" sz="1600" dirty="0" smtClean="0"/>
                        <a:t>$560</a:t>
                      </a:r>
                      <a:endParaRPr lang="en-US" sz="1600" dirty="0"/>
                    </a:p>
                  </a:txBody>
                  <a:tcPr/>
                </a:tc>
              </a:tr>
              <a:tr h="230145">
                <a:tc gridSpan="5">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u="sng" dirty="0" smtClean="0">
                          <a:solidFill>
                            <a:schemeClr val="tx1">
                              <a:lumMod val="90000"/>
                              <a:lumOff val="10000"/>
                            </a:schemeClr>
                          </a:solidFill>
                        </a:rPr>
                        <a:t>Current Period Unit Cost </a:t>
                      </a:r>
                      <a:r>
                        <a:rPr lang="en-US" sz="1600" dirty="0" smtClean="0">
                          <a:solidFill>
                            <a:schemeClr val="tx1">
                              <a:lumMod val="90000"/>
                              <a:lumOff val="10000"/>
                            </a:schemeClr>
                          </a:solidFill>
                        </a:rPr>
                        <a:t>= (600 + 560)/(100 + 80) = 6.44</a:t>
                      </a:r>
                    </a:p>
                  </a:txBody>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c hMerge="1">
                  <a:txBody>
                    <a:bodyPr/>
                    <a:lstStyle/>
                    <a:p>
                      <a:endParaRPr lang="en-US" sz="1600" dirty="0"/>
                    </a:p>
                  </a:txBody>
                  <a:tcPr/>
                </a:tc>
              </a:tr>
              <a:tr h="230145">
                <a:tc>
                  <a:txBody>
                    <a:bodyPr/>
                    <a:lstStyle/>
                    <a:p>
                      <a:endParaRPr lang="en-US" sz="1600" dirty="0"/>
                    </a:p>
                  </a:txBody>
                  <a:tcPr/>
                </a:tc>
                <a:tc>
                  <a:txBody>
                    <a:bodyPr/>
                    <a:lstStyle/>
                    <a:p>
                      <a:r>
                        <a:rPr lang="en-US" sz="1600" dirty="0" smtClean="0"/>
                        <a:t>Issue</a:t>
                      </a:r>
                      <a:endParaRPr lang="en-US" sz="1600" dirty="0"/>
                    </a:p>
                  </a:txBody>
                  <a:tcPr/>
                </a:tc>
                <a:tc>
                  <a:txBody>
                    <a:bodyPr/>
                    <a:lstStyle/>
                    <a:p>
                      <a:r>
                        <a:rPr lang="en-US" sz="1600" dirty="0" smtClean="0"/>
                        <a:t>-40</a:t>
                      </a:r>
                      <a:endParaRPr lang="en-US" sz="1600" dirty="0"/>
                    </a:p>
                  </a:txBody>
                  <a:tcPr/>
                </a:tc>
                <a:tc>
                  <a:txBody>
                    <a:bodyPr/>
                    <a:lstStyle/>
                    <a:p>
                      <a:r>
                        <a:rPr lang="en-US" sz="1600" dirty="0" smtClean="0"/>
                        <a:t>$5</a:t>
                      </a:r>
                      <a:endParaRPr lang="en-US" sz="1600" dirty="0"/>
                    </a:p>
                  </a:txBody>
                  <a:tcPr/>
                </a:tc>
                <a:tc>
                  <a:txBody>
                    <a:bodyPr/>
                    <a:lstStyle/>
                    <a:p>
                      <a:r>
                        <a:rPr lang="en-US" sz="1600" dirty="0" smtClean="0"/>
                        <a:t>-$200</a:t>
                      </a:r>
                      <a:endParaRPr lang="en-US" sz="1600" dirty="0"/>
                    </a:p>
                  </a:txBody>
                  <a:tcPr/>
                </a:tc>
              </a:tr>
              <a:tr h="230145">
                <a:tc>
                  <a:txBody>
                    <a:bodyPr/>
                    <a:lstStyle/>
                    <a:p>
                      <a:r>
                        <a:rPr lang="en-US" sz="1600" dirty="0" smtClean="0"/>
                        <a:t>End Balance</a:t>
                      </a:r>
                      <a:endParaRPr lang="en-US" sz="1600" dirty="0"/>
                    </a:p>
                  </a:txBody>
                  <a:tcPr/>
                </a:tc>
                <a:tc>
                  <a:txBody>
                    <a:bodyPr/>
                    <a:lstStyle/>
                    <a:p>
                      <a:r>
                        <a:rPr lang="en-US" sz="1600" dirty="0" smtClean="0"/>
                        <a:t>Mar</a:t>
                      </a:r>
                      <a:endParaRPr lang="en-US" sz="1600" dirty="0"/>
                    </a:p>
                  </a:txBody>
                  <a:tcPr/>
                </a:tc>
                <a:tc>
                  <a:txBody>
                    <a:bodyPr/>
                    <a:lstStyle/>
                    <a:p>
                      <a:r>
                        <a:rPr lang="en-US" sz="1600" dirty="0" smtClean="0"/>
                        <a:t>160</a:t>
                      </a:r>
                      <a:endParaRPr lang="en-US" sz="1600" dirty="0"/>
                    </a:p>
                  </a:txBody>
                  <a:tcPr/>
                </a:tc>
                <a:tc>
                  <a:txBody>
                    <a:bodyPr/>
                    <a:lstStyle/>
                    <a:p>
                      <a:r>
                        <a:rPr lang="en-US" sz="1600" dirty="0" smtClean="0"/>
                        <a:t>$5</a:t>
                      </a:r>
                      <a:endParaRPr lang="en-US" sz="1600" dirty="0"/>
                    </a:p>
                  </a:txBody>
                  <a:tcPr/>
                </a:tc>
                <a:tc>
                  <a:txBody>
                    <a:bodyPr/>
                    <a:lstStyle/>
                    <a:p>
                      <a:r>
                        <a:rPr lang="en-US" sz="1600" dirty="0" smtClean="0"/>
                        <a:t>$800</a:t>
                      </a:r>
                      <a:endParaRPr lang="en-US" sz="1600" dirty="0"/>
                    </a:p>
                  </a:txBody>
                  <a:tcPr/>
                </a:tc>
              </a:tr>
              <a:tr h="230145">
                <a:tc>
                  <a:txBody>
                    <a:bodyPr/>
                    <a:lstStyle/>
                    <a:p>
                      <a:endParaRPr lang="en-US" sz="1600" dirty="0"/>
                    </a:p>
                  </a:txBody>
                  <a:tcPr/>
                </a:tc>
                <a:tc>
                  <a:txBody>
                    <a:bodyPr/>
                    <a:lstStyle/>
                    <a:p>
                      <a:r>
                        <a:rPr lang="en-US" sz="1600" dirty="0" smtClean="0"/>
                        <a:t>April</a:t>
                      </a:r>
                      <a:endParaRPr lang="en-US" sz="1600" dirty="0"/>
                    </a:p>
                  </a:txBody>
                  <a:tcPr/>
                </a:tc>
                <a:tc>
                  <a:txBody>
                    <a:bodyPr/>
                    <a:lstStyle/>
                    <a:p>
                      <a:r>
                        <a:rPr lang="en-US" sz="1600" dirty="0" smtClean="0"/>
                        <a:t>300</a:t>
                      </a:r>
                      <a:endParaRPr lang="en-US" sz="1600" dirty="0"/>
                    </a:p>
                  </a:txBody>
                  <a:tcPr/>
                </a:tc>
                <a:tc>
                  <a:txBody>
                    <a:bodyPr/>
                    <a:lstStyle/>
                    <a:p>
                      <a:r>
                        <a:rPr lang="en-US" sz="1600" dirty="0" smtClean="0"/>
                        <a:t>$6</a:t>
                      </a:r>
                      <a:endParaRPr lang="en-US" sz="1600" dirty="0"/>
                    </a:p>
                  </a:txBody>
                  <a:tcPr/>
                </a:tc>
                <a:tc>
                  <a:txBody>
                    <a:bodyPr/>
                    <a:lstStyle/>
                    <a:p>
                      <a:r>
                        <a:rPr lang="en-US" sz="1600" dirty="0" smtClean="0"/>
                        <a:t>$1800</a:t>
                      </a:r>
                      <a:endParaRPr lang="en-US" sz="1600" dirty="0"/>
                    </a:p>
                  </a:txBody>
                  <a:tcPr/>
                </a:tc>
              </a:tr>
              <a:tr h="230145">
                <a:tc>
                  <a:txBody>
                    <a:bodyPr/>
                    <a:lstStyle/>
                    <a:p>
                      <a:endParaRPr lang="en-US" sz="1600" dirty="0"/>
                    </a:p>
                  </a:txBody>
                  <a:tcPr/>
                </a:tc>
                <a:tc>
                  <a:txBody>
                    <a:bodyPr/>
                    <a:lstStyle/>
                    <a:p>
                      <a:r>
                        <a:rPr lang="en-US" sz="1600" dirty="0" smtClean="0"/>
                        <a:t>May</a:t>
                      </a:r>
                      <a:endParaRPr lang="en-US" sz="1600" dirty="0"/>
                    </a:p>
                  </a:txBody>
                  <a:tcPr/>
                </a:tc>
                <a:tc>
                  <a:txBody>
                    <a:bodyPr/>
                    <a:lstStyle/>
                    <a:p>
                      <a:r>
                        <a:rPr lang="en-US" sz="1600" dirty="0" smtClean="0"/>
                        <a:t>180</a:t>
                      </a:r>
                      <a:endParaRPr lang="en-US" sz="1600" dirty="0"/>
                    </a:p>
                  </a:txBody>
                  <a:tcPr/>
                </a:tc>
                <a:tc>
                  <a:txBody>
                    <a:bodyPr/>
                    <a:lstStyle/>
                    <a:p>
                      <a:r>
                        <a:rPr lang="en-US" sz="1600" dirty="0" smtClean="0"/>
                        <a:t>$6.44</a:t>
                      </a:r>
                      <a:endParaRPr lang="en-US" sz="1600" dirty="0"/>
                    </a:p>
                  </a:txBody>
                  <a:tcPr/>
                </a:tc>
                <a:tc>
                  <a:txBody>
                    <a:bodyPr/>
                    <a:lstStyle/>
                    <a:p>
                      <a:r>
                        <a:rPr lang="en-US" sz="1600" dirty="0" smtClean="0"/>
                        <a:t>$1160</a:t>
                      </a:r>
                      <a:endParaRPr lang="en-US" sz="1600"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a:xfrm>
            <a:off x="457200" y="1242294"/>
            <a:ext cx="8229600" cy="4999951"/>
          </a:xfrm>
        </p:spPr>
        <p:txBody>
          <a:bodyPr>
            <a:normAutofit/>
          </a:bodyPr>
          <a:lstStyle/>
          <a:p>
            <a:pPr>
              <a:buNone/>
            </a:pPr>
            <a:r>
              <a:rPr lang="en-US" sz="1800" dirty="0" smtClean="0"/>
              <a:t>If customer required to produce financial reports based on both standard costing and PC should use the adjustment mode</a:t>
            </a:r>
          </a:p>
          <a:p>
            <a:pPr>
              <a:buNone/>
            </a:pPr>
            <a:endParaRPr lang="en-US" dirty="0" smtClean="0">
              <a:solidFill>
                <a:srgbClr val="FF0000"/>
              </a:solidFill>
            </a:endParaRPr>
          </a:p>
        </p:txBody>
      </p:sp>
      <p:sp>
        <p:nvSpPr>
          <p:cNvPr id="4" name="Title 3"/>
          <p:cNvSpPr>
            <a:spLocks noGrp="1"/>
          </p:cNvSpPr>
          <p:nvPr>
            <p:ph type="title"/>
          </p:nvPr>
        </p:nvSpPr>
        <p:spPr/>
        <p:txBody>
          <a:bodyPr/>
          <a:lstStyle/>
          <a:p>
            <a:r>
              <a:rPr lang="en-US" dirty="0" smtClean="0"/>
              <a:t>Adjustment Mode</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pic>
        <p:nvPicPr>
          <p:cNvPr id="2050" name="Picture 2"/>
          <p:cNvPicPr>
            <a:picLocks noChangeAspect="1" noChangeArrowheads="1"/>
          </p:cNvPicPr>
          <p:nvPr/>
        </p:nvPicPr>
        <p:blipFill>
          <a:blip r:embed="rId3" cstate="print"/>
          <a:srcRect/>
          <a:stretch>
            <a:fillRect/>
          </a:stretch>
        </p:blipFill>
        <p:spPr bwMode="auto">
          <a:xfrm>
            <a:off x="1866900" y="1945695"/>
            <a:ext cx="6819900"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a:xfrm>
            <a:off x="457200" y="1279238"/>
            <a:ext cx="8229600" cy="4999951"/>
          </a:xfrm>
        </p:spPr>
        <p:txBody>
          <a:bodyPr>
            <a:normAutofit/>
          </a:bodyPr>
          <a:lstStyle/>
          <a:p>
            <a:pPr>
              <a:buNone/>
            </a:pPr>
            <a:r>
              <a:rPr lang="en-US" sz="1800" dirty="0" smtClean="0"/>
              <a:t>Only produces financial report based on periodic cost</a:t>
            </a:r>
            <a:endParaRPr lang="en-US" dirty="0" smtClean="0">
              <a:solidFill>
                <a:srgbClr val="FF0000"/>
              </a:solidFill>
            </a:endParaRPr>
          </a:p>
        </p:txBody>
      </p:sp>
      <p:sp>
        <p:nvSpPr>
          <p:cNvPr id="4" name="Title 3"/>
          <p:cNvSpPr>
            <a:spLocks noGrp="1"/>
          </p:cNvSpPr>
          <p:nvPr>
            <p:ph type="title"/>
          </p:nvPr>
        </p:nvSpPr>
        <p:spPr/>
        <p:txBody>
          <a:bodyPr/>
          <a:lstStyle/>
          <a:p>
            <a:r>
              <a:rPr lang="en-US" dirty="0" smtClean="0"/>
              <a:t>Completed Mode</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pic>
        <p:nvPicPr>
          <p:cNvPr id="3074" name="Picture 2"/>
          <p:cNvPicPr>
            <a:picLocks noChangeAspect="1" noChangeArrowheads="1"/>
          </p:cNvPicPr>
          <p:nvPr/>
        </p:nvPicPr>
        <p:blipFill>
          <a:blip r:embed="rId3" cstate="print"/>
          <a:srcRect/>
          <a:stretch>
            <a:fillRect/>
          </a:stretch>
        </p:blipFill>
        <p:spPr bwMode="auto">
          <a:xfrm>
            <a:off x="1599339" y="1738753"/>
            <a:ext cx="6810375" cy="479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a:bodyPr>
          <a:lstStyle/>
          <a:p>
            <a:r>
              <a:rPr lang="en-US" dirty="0" smtClean="0"/>
              <a:t>WAVG</a:t>
            </a:r>
          </a:p>
          <a:p>
            <a:pPr lvl="1"/>
            <a:r>
              <a:rPr lang="en-US" sz="2000" dirty="0" smtClean="0"/>
              <a:t>PC calculation period is always same as GL period</a:t>
            </a:r>
            <a:endParaRPr lang="en-US" dirty="0" smtClean="0"/>
          </a:p>
          <a:p>
            <a:r>
              <a:rPr lang="en-US" dirty="0" smtClean="0"/>
              <a:t>FIFO</a:t>
            </a:r>
          </a:p>
          <a:p>
            <a:pPr lvl="1"/>
            <a:r>
              <a:rPr lang="en-US" sz="2000" dirty="0" smtClean="0"/>
              <a:t>Can have multiple PC Periods (buckets) in a GL period</a:t>
            </a:r>
          </a:p>
          <a:p>
            <a:pPr lvl="1"/>
            <a:r>
              <a:rPr lang="en-US" sz="2000" dirty="0" smtClean="0"/>
              <a:t>At least one day in a bucket</a:t>
            </a:r>
          </a:p>
          <a:p>
            <a:pPr lvl="1"/>
            <a:r>
              <a:rPr lang="en-US" sz="2000" dirty="0" smtClean="0"/>
              <a:t>Not recommended to have more than 4 buckets in a period</a:t>
            </a:r>
          </a:p>
          <a:p>
            <a:pPr>
              <a:buNone/>
            </a:pPr>
            <a:endParaRPr lang="en-US" dirty="0" smtClean="0"/>
          </a:p>
          <a:p>
            <a:pPr>
              <a:buNone/>
            </a:pPr>
            <a:endParaRPr lang="en-US" dirty="0" smtClean="0">
              <a:solidFill>
                <a:srgbClr val="FF0000"/>
              </a:solidFill>
            </a:endParaRPr>
          </a:p>
        </p:txBody>
      </p:sp>
      <p:sp>
        <p:nvSpPr>
          <p:cNvPr id="4" name="Title 3"/>
          <p:cNvSpPr>
            <a:spLocks noGrp="1"/>
          </p:cNvSpPr>
          <p:nvPr>
            <p:ph type="title"/>
          </p:nvPr>
        </p:nvSpPr>
        <p:spPr/>
        <p:txBody>
          <a:bodyPr/>
          <a:lstStyle/>
          <a:p>
            <a:r>
              <a:rPr lang="en-US" dirty="0" smtClean="0"/>
              <a:t>Cost Calculation Period</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a:bodyPr>
          <a:lstStyle/>
          <a:p>
            <a:r>
              <a:rPr lang="en-US" dirty="0" smtClean="0"/>
              <a:t>Template Cost Set</a:t>
            </a:r>
          </a:p>
          <a:p>
            <a:pPr lvl="1"/>
            <a:r>
              <a:rPr lang="en-US" dirty="0" smtClean="0"/>
              <a:t>Define cost elements</a:t>
            </a:r>
          </a:p>
          <a:p>
            <a:r>
              <a:rPr lang="en-US" dirty="0" smtClean="0"/>
              <a:t>Detailed Cost Sets</a:t>
            </a:r>
          </a:p>
          <a:p>
            <a:pPr lvl="1"/>
            <a:r>
              <a:rPr lang="en-US" dirty="0" smtClean="0"/>
              <a:t>Detailed cost set for each bucket/period to hold period unit costs</a:t>
            </a:r>
          </a:p>
          <a:p>
            <a:pPr>
              <a:buNone/>
            </a:pPr>
            <a:endParaRPr lang="en-US" dirty="0" smtClean="0"/>
          </a:p>
          <a:p>
            <a:pPr>
              <a:buNone/>
            </a:pPr>
            <a:endParaRPr lang="en-US" dirty="0" smtClean="0">
              <a:solidFill>
                <a:srgbClr val="FF0000"/>
              </a:solidFill>
            </a:endParaRPr>
          </a:p>
        </p:txBody>
      </p:sp>
      <p:sp>
        <p:nvSpPr>
          <p:cNvPr id="4" name="Title 3"/>
          <p:cNvSpPr>
            <a:spLocks noGrp="1"/>
          </p:cNvSpPr>
          <p:nvPr>
            <p:ph type="title"/>
          </p:nvPr>
        </p:nvSpPr>
        <p:spPr/>
        <p:txBody>
          <a:bodyPr/>
          <a:lstStyle/>
          <a:p>
            <a:r>
              <a:rPr lang="en-US" dirty="0" smtClean="0"/>
              <a:t>Cost Sets</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a:bodyPr>
          <a:lstStyle/>
          <a:p>
            <a:r>
              <a:rPr lang="en-US" dirty="0" smtClean="0"/>
              <a:t>Support three currencies</a:t>
            </a:r>
          </a:p>
          <a:p>
            <a:pPr lvl="1"/>
            <a:r>
              <a:rPr lang="en-US" dirty="0" smtClean="0"/>
              <a:t>Domain Base Currency</a:t>
            </a:r>
          </a:p>
          <a:p>
            <a:pPr lvl="1"/>
            <a:r>
              <a:rPr lang="en-US" dirty="0" smtClean="0"/>
              <a:t>Non-base  transaction currency</a:t>
            </a:r>
          </a:p>
          <a:p>
            <a:pPr lvl="1"/>
            <a:r>
              <a:rPr lang="en-US" dirty="0" smtClean="0"/>
              <a:t>Statutory currency used for reporting</a:t>
            </a:r>
          </a:p>
          <a:p>
            <a:pPr marL="342900" lvl="1" indent="-342900">
              <a:buFont typeface="Arial"/>
              <a:buChar char="•"/>
            </a:pPr>
            <a:r>
              <a:rPr lang="en-US" sz="2800" dirty="0" smtClean="0"/>
              <a:t>Base Currencies</a:t>
            </a:r>
          </a:p>
          <a:p>
            <a:pPr marL="342900" lvl="1" indent="-342900">
              <a:buFont typeface="Arial"/>
              <a:buChar char="•"/>
            </a:pPr>
            <a:r>
              <a:rPr lang="en-US" sz="2800" dirty="0" smtClean="0"/>
              <a:t>Statutory Currencies</a:t>
            </a:r>
          </a:p>
          <a:p>
            <a:pPr lvl="1"/>
            <a:endParaRPr lang="en-US"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a:p>
            <a:pPr lvl="1"/>
            <a:endParaRPr lang="en-US" dirty="0" smtClean="0"/>
          </a:p>
          <a:p>
            <a:pPr>
              <a:buNone/>
            </a:pPr>
            <a:endParaRPr lang="en-US" dirty="0" smtClean="0"/>
          </a:p>
          <a:p>
            <a:pPr>
              <a:buNone/>
            </a:pPr>
            <a:endParaRPr lang="en-US" dirty="0" smtClean="0">
              <a:solidFill>
                <a:srgbClr val="FF0000"/>
              </a:solidFill>
            </a:endParaRPr>
          </a:p>
        </p:txBody>
      </p:sp>
      <p:sp>
        <p:nvSpPr>
          <p:cNvPr id="4" name="Title 3"/>
          <p:cNvSpPr>
            <a:spLocks noGrp="1"/>
          </p:cNvSpPr>
          <p:nvPr>
            <p:ph type="title"/>
          </p:nvPr>
        </p:nvSpPr>
        <p:spPr/>
        <p:txBody>
          <a:bodyPr>
            <a:normAutofit fontScale="90000"/>
          </a:bodyPr>
          <a:lstStyle/>
          <a:p>
            <a:r>
              <a:rPr lang="en-US" dirty="0" smtClean="0"/>
              <a:t>Statutory and Base Currency Calculations </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p:txBody>
          <a:bodyPr>
            <a:normAutofit/>
          </a:bodyPr>
          <a:lstStyle/>
          <a:p>
            <a:pPr eaLnBrk="1" hangingPunct="1"/>
            <a:r>
              <a:rPr lang="en-US" dirty="0" smtClean="0">
                <a:solidFill>
                  <a:srgbClr val="4F4F4F"/>
                </a:solidFill>
                <a:latin typeface="Century Gothic" pitchFamily="34" charset="0"/>
                <a:cs typeface="Century Gothic" pitchFamily="34" charset="0"/>
              </a:rPr>
              <a:t>Key Events</a:t>
            </a:r>
          </a:p>
          <a:p>
            <a:pPr eaLnBrk="1" hangingPunct="1"/>
            <a:r>
              <a:rPr lang="en-US" dirty="0" smtClean="0">
                <a:solidFill>
                  <a:srgbClr val="4F4F4F"/>
                </a:solidFill>
                <a:latin typeface="Century Gothic" pitchFamily="34" charset="0"/>
                <a:cs typeface="Century Gothic" pitchFamily="34" charset="0"/>
              </a:rPr>
              <a:t>Terminology</a:t>
            </a:r>
          </a:p>
          <a:p>
            <a:pPr eaLnBrk="1" hangingPunct="1"/>
            <a:r>
              <a:rPr lang="en-US" dirty="0" smtClean="0">
                <a:solidFill>
                  <a:srgbClr val="4F4F4F"/>
                </a:solidFill>
                <a:latin typeface="Century Gothic" pitchFamily="34" charset="0"/>
                <a:cs typeface="Century Gothic" pitchFamily="34" charset="0"/>
              </a:rPr>
              <a:t>QAD Periodic Costing</a:t>
            </a:r>
          </a:p>
          <a:p>
            <a:pPr eaLnBrk="1" hangingPunct="1"/>
            <a:r>
              <a:rPr lang="en-US" dirty="0" smtClean="0">
                <a:solidFill>
                  <a:srgbClr val="4F4F4F"/>
                </a:solidFill>
                <a:latin typeface="Century Gothic" pitchFamily="34" charset="0"/>
                <a:cs typeface="Century Gothic" pitchFamily="34" charset="0"/>
              </a:rPr>
              <a:t>Costing Method</a:t>
            </a:r>
          </a:p>
          <a:p>
            <a:pPr eaLnBrk="1" hangingPunct="1"/>
            <a:r>
              <a:rPr lang="en-US" dirty="0" smtClean="0">
                <a:solidFill>
                  <a:srgbClr val="4F4F4F"/>
                </a:solidFill>
                <a:latin typeface="Century Gothic" pitchFamily="34" charset="0"/>
                <a:cs typeface="Century Gothic" pitchFamily="34" charset="0"/>
              </a:rPr>
              <a:t>Adjustment Mode</a:t>
            </a:r>
          </a:p>
          <a:p>
            <a:pPr eaLnBrk="1" hangingPunct="1"/>
            <a:r>
              <a:rPr lang="en-US" dirty="0" smtClean="0">
                <a:solidFill>
                  <a:srgbClr val="4F4F4F"/>
                </a:solidFill>
                <a:latin typeface="Century Gothic" pitchFamily="34" charset="0"/>
                <a:cs typeface="Century Gothic" pitchFamily="34" charset="0"/>
              </a:rPr>
              <a:t>Completed Mode</a:t>
            </a:r>
          </a:p>
          <a:p>
            <a:pPr eaLnBrk="1" hangingPunct="1"/>
            <a:r>
              <a:rPr lang="en-US" dirty="0" smtClean="0">
                <a:solidFill>
                  <a:srgbClr val="4F4F4F"/>
                </a:solidFill>
                <a:latin typeface="Century Gothic" pitchFamily="34" charset="0"/>
                <a:cs typeface="Century Gothic" pitchFamily="34" charset="0"/>
              </a:rPr>
              <a:t>Cost Calculation Period</a:t>
            </a:r>
          </a:p>
          <a:p>
            <a:pPr eaLnBrk="1" hangingPunct="1"/>
            <a:r>
              <a:rPr lang="en-US" dirty="0" smtClean="0">
                <a:solidFill>
                  <a:srgbClr val="4F4F4F"/>
                </a:solidFill>
                <a:latin typeface="Century Gothic" pitchFamily="34" charset="0"/>
                <a:cs typeface="Century Gothic" pitchFamily="34" charset="0"/>
              </a:rPr>
              <a:t>Cost Sets</a:t>
            </a:r>
          </a:p>
          <a:p>
            <a:pPr eaLnBrk="1" hangingPunct="1"/>
            <a:r>
              <a:rPr lang="en-US" dirty="0" smtClean="0">
                <a:solidFill>
                  <a:srgbClr val="4F4F4F"/>
                </a:solidFill>
                <a:latin typeface="Century Gothic" pitchFamily="34" charset="0"/>
                <a:cs typeface="Century Gothic" pitchFamily="34" charset="0"/>
              </a:rPr>
              <a:t>Statutory and Base Currency Calculations</a:t>
            </a:r>
          </a:p>
          <a:p>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Review</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457200" y="304800"/>
            <a:ext cx="8153400" cy="5867400"/>
          </a:xfrm>
        </p:spPr>
        <p:txBody>
          <a:bodyPr/>
          <a:lstStyle/>
          <a:p>
            <a:pPr eaLnBrk="1" hangingPunct="1">
              <a:lnSpc>
                <a:spcPct val="70000"/>
              </a:lnSpc>
            </a:pPr>
            <a:r>
              <a:rPr lang="en-US" sz="1800" dirty="0" smtClean="0">
                <a:solidFill>
                  <a:srgbClr val="4F4F4F"/>
                </a:solidFill>
                <a:latin typeface="Century Gothic" pitchFamily="34" charset="0"/>
                <a:cs typeface="Century Gothic" pitchFamily="34" charset="0"/>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eaLnBrk="1" hangingPunct="1">
              <a:lnSpc>
                <a:spcPct val="70000"/>
              </a:lnSpc>
            </a:pPr>
            <a:r>
              <a:rPr lang="en-US" sz="1800" dirty="0" smtClean="0">
                <a:solidFill>
                  <a:srgbClr val="4F4F4F"/>
                </a:solidFill>
                <a:latin typeface="Century Gothic" pitchFamily="34" charset="0"/>
                <a:cs typeface="Century Gothic" pitchFamily="34" charset="0"/>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eaLnBrk="1" hangingPunct="1">
              <a:lnSpc>
                <a:spcPct val="70000"/>
              </a:lnSpc>
            </a:pPr>
            <a:r>
              <a:rPr lang="en-US" sz="1800" dirty="0" smtClean="0">
                <a:solidFill>
                  <a:srgbClr val="4F4F4F"/>
                </a:solidFill>
                <a:latin typeface="Century Gothic" pitchFamily="34" charset="0"/>
                <a:cs typeface="Century Gothic" pitchFamily="34" charset="0"/>
              </a:rPr>
              <a:t>QAD and MFG/PRO are registered trademarks of QAD Inc. The QAD logo is a trademark of QAD Inc.</a:t>
            </a:r>
          </a:p>
          <a:p>
            <a:pPr eaLnBrk="1" hangingPunct="1">
              <a:lnSpc>
                <a:spcPct val="70000"/>
              </a:lnSpc>
            </a:pPr>
            <a:r>
              <a:rPr lang="en-US" sz="1800" dirty="0" smtClean="0">
                <a:solidFill>
                  <a:srgbClr val="4F4F4F"/>
                </a:solidFill>
                <a:latin typeface="Century Gothic" pitchFamily="34" charset="0"/>
                <a:cs typeface="Century Gothic" pitchFamily="34" charset="0"/>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eaLnBrk="1" hangingPunct="1">
              <a:lnSpc>
                <a:spcPct val="70000"/>
              </a:lnSpc>
            </a:pPr>
            <a:r>
              <a:rPr lang="en-US" sz="1800" dirty="0" smtClean="0">
                <a:solidFill>
                  <a:srgbClr val="4F4F4F"/>
                </a:solidFill>
                <a:latin typeface="Century Gothic" pitchFamily="34" charset="0"/>
                <a:cs typeface="Century Gothic" pitchFamily="34" charset="0"/>
              </a:rPr>
              <a:t>Copyright © 2015 by QAD Inc.</a:t>
            </a:r>
          </a:p>
          <a:p>
            <a:pPr eaLnBrk="1" hangingPunct="1">
              <a:lnSpc>
                <a:spcPct val="70000"/>
              </a:lnSpc>
              <a:buFont typeface="Webdings" pitchFamily="18" charset="2"/>
              <a:buNone/>
            </a:pPr>
            <a:endParaRPr lang="en-US" sz="1800" b="1" dirty="0" smtClean="0">
              <a:solidFill>
                <a:srgbClr val="4F4F4F"/>
              </a:solidFill>
              <a:latin typeface="Century Gothic" pitchFamily="34" charset="0"/>
              <a:cs typeface="Century Gothic" pitchFamily="34" charset="0"/>
            </a:endParaRPr>
          </a:p>
          <a:p>
            <a:pPr eaLnBrk="1" hangingPunct="1">
              <a:lnSpc>
                <a:spcPct val="70000"/>
              </a:lnSpc>
            </a:pPr>
            <a:r>
              <a:rPr lang="en-US" sz="1800" b="1" dirty="0" smtClean="0">
                <a:solidFill>
                  <a:srgbClr val="4F4F4F"/>
                </a:solidFill>
                <a:latin typeface="Century Gothic" pitchFamily="34" charset="0"/>
                <a:cs typeface="Century Gothic" pitchFamily="34" charset="0"/>
              </a:rPr>
              <a:t>QAD Inc.</a:t>
            </a:r>
            <a:br>
              <a:rPr lang="en-US" sz="1800" b="1"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100 Innovation Place</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Santa Barbara, California 93108</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Phone (805) 684-6614</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Fax (805) 684-1890</a:t>
            </a:r>
            <a:br>
              <a:rPr lang="en-US" sz="1800" dirty="0" smtClean="0">
                <a:solidFill>
                  <a:srgbClr val="4F4F4F"/>
                </a:solidFill>
                <a:latin typeface="Century Gothic" pitchFamily="34" charset="0"/>
                <a:cs typeface="Century Gothic" pitchFamily="34" charset="0"/>
              </a:rPr>
            </a:br>
            <a:r>
              <a:rPr lang="en-US" sz="1800" dirty="0" smtClean="0">
                <a:solidFill>
                  <a:srgbClr val="4F4F4F"/>
                </a:solidFill>
                <a:latin typeface="Century Gothic" pitchFamily="34" charset="0"/>
                <a:cs typeface="Century Gothic" pitchFamily="34" charset="0"/>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Facilities</a:t>
            </a:r>
          </a:p>
        </p:txBody>
      </p:sp>
      <p:grpSp>
        <p:nvGrpSpPr>
          <p:cNvPr id="7171" name="Group 92"/>
          <p:cNvGrpSpPr>
            <a:grpSpLocks/>
          </p:cNvGrpSpPr>
          <p:nvPr/>
        </p:nvGrpSpPr>
        <p:grpSpPr bwMode="auto">
          <a:xfrm>
            <a:off x="1138238" y="982663"/>
            <a:ext cx="6869112" cy="5037137"/>
            <a:chOff x="717" y="979"/>
            <a:chExt cx="4327" cy="3173"/>
          </a:xfrm>
        </p:grpSpPr>
        <p:grpSp>
          <p:nvGrpSpPr>
            <p:cNvPr id="7172" name="Group 78"/>
            <p:cNvGrpSpPr>
              <a:grpSpLocks/>
            </p:cNvGrpSpPr>
            <p:nvPr/>
          </p:nvGrpSpPr>
          <p:grpSpPr bwMode="auto">
            <a:xfrm>
              <a:off x="718" y="3231"/>
              <a:ext cx="4320" cy="921"/>
              <a:chOff x="718" y="3339"/>
              <a:chExt cx="4320" cy="921"/>
            </a:xfrm>
          </p:grpSpPr>
          <p:grpSp>
            <p:nvGrpSpPr>
              <p:cNvPr id="7224" name="Group 76"/>
              <p:cNvGrpSpPr>
                <a:grpSpLocks/>
              </p:cNvGrpSpPr>
              <p:nvPr/>
            </p:nvGrpSpPr>
            <p:grpSpPr bwMode="auto">
              <a:xfrm>
                <a:off x="4174" y="3339"/>
                <a:ext cx="864" cy="921"/>
                <a:chOff x="4174" y="3339"/>
                <a:chExt cx="864" cy="921"/>
              </a:xfrm>
            </p:grpSpPr>
            <p:sp>
              <p:nvSpPr>
                <p:cNvPr id="7244"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t>Smoking</a:t>
                  </a:r>
                </a:p>
              </p:txBody>
            </p:sp>
            <p:grpSp>
              <p:nvGrpSpPr>
                <p:cNvPr id="7245" name="Group 65"/>
                <p:cNvGrpSpPr>
                  <a:grpSpLocks/>
                </p:cNvGrpSpPr>
                <p:nvPr/>
              </p:nvGrpSpPr>
              <p:grpSpPr bwMode="auto">
                <a:xfrm>
                  <a:off x="4260" y="3339"/>
                  <a:ext cx="691" cy="691"/>
                  <a:chOff x="4332" y="3206"/>
                  <a:chExt cx="638" cy="628"/>
                </a:xfrm>
              </p:grpSpPr>
              <p:sp>
                <p:nvSpPr>
                  <p:cNvPr id="7246"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p>
                </p:txBody>
              </p:sp>
              <p:grpSp>
                <p:nvGrpSpPr>
                  <p:cNvPr id="7247" name="Group 64"/>
                  <p:cNvGrpSpPr>
                    <a:grpSpLocks/>
                  </p:cNvGrpSpPr>
                  <p:nvPr/>
                </p:nvGrpSpPr>
                <p:grpSpPr bwMode="auto">
                  <a:xfrm>
                    <a:off x="4426" y="3364"/>
                    <a:ext cx="441" cy="277"/>
                    <a:chOff x="4507" y="3397"/>
                    <a:chExt cx="316" cy="198"/>
                  </a:xfrm>
                </p:grpSpPr>
                <p:grpSp>
                  <p:nvGrpSpPr>
                    <p:cNvPr id="7248" name="Group 32"/>
                    <p:cNvGrpSpPr>
                      <a:grpSpLocks/>
                    </p:cNvGrpSpPr>
                    <p:nvPr/>
                  </p:nvGrpSpPr>
                  <p:grpSpPr bwMode="auto">
                    <a:xfrm>
                      <a:off x="4507" y="3549"/>
                      <a:ext cx="316" cy="46"/>
                      <a:chOff x="4682" y="3335"/>
                      <a:chExt cx="337" cy="49"/>
                    </a:xfrm>
                  </p:grpSpPr>
                  <p:sp>
                    <p:nvSpPr>
                      <p:cNvPr id="7252"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7253"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8643"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p>
                    </p:txBody>
                  </p:sp>
                </p:grpSp>
                <p:grpSp>
                  <p:nvGrpSpPr>
                    <p:cNvPr id="7249" name="Group 36"/>
                    <p:cNvGrpSpPr>
                      <a:grpSpLocks/>
                    </p:cNvGrpSpPr>
                    <p:nvPr/>
                  </p:nvGrpSpPr>
                  <p:grpSpPr bwMode="auto">
                    <a:xfrm>
                      <a:off x="4638" y="3397"/>
                      <a:ext cx="185" cy="147"/>
                      <a:chOff x="4822" y="3171"/>
                      <a:chExt cx="197" cy="158"/>
                    </a:xfrm>
                  </p:grpSpPr>
                  <p:sp>
                    <p:nvSpPr>
                      <p:cNvPr id="68645"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p>
                    </p:txBody>
                  </p:sp>
                  <p:sp>
                    <p:nvSpPr>
                      <p:cNvPr id="68646"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p>
                    </p:txBody>
                  </p:sp>
                </p:grpSp>
              </p:grpSp>
            </p:grpSp>
          </p:grpSp>
          <p:grpSp>
            <p:nvGrpSpPr>
              <p:cNvPr id="7225" name="Group 75"/>
              <p:cNvGrpSpPr>
                <a:grpSpLocks/>
              </p:cNvGrpSpPr>
              <p:nvPr/>
            </p:nvGrpSpPr>
            <p:grpSpPr bwMode="auto">
              <a:xfrm>
                <a:off x="2447" y="3339"/>
                <a:ext cx="864" cy="921"/>
                <a:chOff x="2447" y="3339"/>
                <a:chExt cx="864" cy="921"/>
              </a:xfrm>
            </p:grpSpPr>
            <p:sp>
              <p:nvSpPr>
                <p:cNvPr id="7238"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t>Parking</a:t>
                  </a:r>
                </a:p>
              </p:txBody>
            </p:sp>
            <p:grpSp>
              <p:nvGrpSpPr>
                <p:cNvPr id="7239" name="Group 41"/>
                <p:cNvGrpSpPr>
                  <a:grpSpLocks/>
                </p:cNvGrpSpPr>
                <p:nvPr/>
              </p:nvGrpSpPr>
              <p:grpSpPr bwMode="auto">
                <a:xfrm>
                  <a:off x="2532" y="3339"/>
                  <a:ext cx="691" cy="691"/>
                  <a:chOff x="2544" y="3017"/>
                  <a:chExt cx="681" cy="679"/>
                </a:xfrm>
              </p:grpSpPr>
              <p:sp>
                <p:nvSpPr>
                  <p:cNvPr id="7240"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p>
                </p:txBody>
              </p:sp>
              <p:grpSp>
                <p:nvGrpSpPr>
                  <p:cNvPr id="7241" name="Group 43"/>
                  <p:cNvGrpSpPr>
                    <a:grpSpLocks/>
                  </p:cNvGrpSpPr>
                  <p:nvPr/>
                </p:nvGrpSpPr>
                <p:grpSpPr bwMode="auto">
                  <a:xfrm>
                    <a:off x="2697" y="3120"/>
                    <a:ext cx="375" cy="497"/>
                    <a:chOff x="2712" y="3093"/>
                    <a:chExt cx="375" cy="497"/>
                  </a:xfrm>
                </p:grpSpPr>
                <p:sp>
                  <p:nvSpPr>
                    <p:cNvPr id="7242" name="Freeform 44"/>
                    <p:cNvSpPr>
                      <a:spLocks/>
                    </p:cNvSpPr>
                    <p:nvPr/>
                  </p:nvSpPr>
                  <p:spPr bwMode="auto">
                    <a:xfrm>
                      <a:off x="2712" y="3093"/>
                      <a:ext cx="375" cy="497"/>
                    </a:xfrm>
                    <a:custGeom>
                      <a:avLst/>
                      <a:gdLst>
                        <a:gd name="T0" fmla="*/ 0 w 1503"/>
                        <a:gd name="T1" fmla="*/ 0 h 1989"/>
                        <a:gd name="T2" fmla="*/ 0 w 1503"/>
                        <a:gd name="T3" fmla="*/ 0 h 1989"/>
                        <a:gd name="T4" fmla="*/ 0 w 1503"/>
                        <a:gd name="T5" fmla="*/ 0 h 1989"/>
                        <a:gd name="T6" fmla="*/ 0 w 1503"/>
                        <a:gd name="T7" fmla="*/ 0 h 1989"/>
                        <a:gd name="T8" fmla="*/ 0 w 1503"/>
                        <a:gd name="T9" fmla="*/ 0 h 1989"/>
                        <a:gd name="T10" fmla="*/ 0 w 1503"/>
                        <a:gd name="T11" fmla="*/ 0 h 1989"/>
                        <a:gd name="T12" fmla="*/ 0 w 1503"/>
                        <a:gd name="T13" fmla="*/ 0 h 1989"/>
                        <a:gd name="T14" fmla="*/ 0 w 1503"/>
                        <a:gd name="T15" fmla="*/ 0 h 1989"/>
                        <a:gd name="T16" fmla="*/ 0 w 1503"/>
                        <a:gd name="T17" fmla="*/ 0 h 1989"/>
                        <a:gd name="T18" fmla="*/ 0 w 1503"/>
                        <a:gd name="T19" fmla="*/ 0 h 1989"/>
                        <a:gd name="T20" fmla="*/ 0 w 1503"/>
                        <a:gd name="T21" fmla="*/ 0 h 1989"/>
                        <a:gd name="T22" fmla="*/ 0 w 1503"/>
                        <a:gd name="T23" fmla="*/ 0 h 1989"/>
                        <a:gd name="T24" fmla="*/ 0 w 1503"/>
                        <a:gd name="T25" fmla="*/ 0 h 1989"/>
                        <a:gd name="T26" fmla="*/ 0 w 1503"/>
                        <a:gd name="T27" fmla="*/ 0 h 1989"/>
                        <a:gd name="T28" fmla="*/ 0 w 1503"/>
                        <a:gd name="T29" fmla="*/ 0 h 1989"/>
                        <a:gd name="T30" fmla="*/ 0 w 1503"/>
                        <a:gd name="T31" fmla="*/ 0 h 1989"/>
                        <a:gd name="T32" fmla="*/ 0 w 1503"/>
                        <a:gd name="T33" fmla="*/ 0 h 1989"/>
                        <a:gd name="T34" fmla="*/ 0 w 1503"/>
                        <a:gd name="T35" fmla="*/ 0 h 1989"/>
                        <a:gd name="T36" fmla="*/ 0 w 1503"/>
                        <a:gd name="T37" fmla="*/ 0 h 1989"/>
                        <a:gd name="T38" fmla="*/ 0 w 1503"/>
                        <a:gd name="T39" fmla="*/ 0 h 1989"/>
                        <a:gd name="T40" fmla="*/ 0 w 1503"/>
                        <a:gd name="T41" fmla="*/ 0 h 1989"/>
                        <a:gd name="T42" fmla="*/ 0 w 1503"/>
                        <a:gd name="T43" fmla="*/ 0 h 1989"/>
                        <a:gd name="T44" fmla="*/ 0 w 1503"/>
                        <a:gd name="T45" fmla="*/ 0 h 1989"/>
                        <a:gd name="T46" fmla="*/ 0 w 1503"/>
                        <a:gd name="T47" fmla="*/ 0 h 1989"/>
                        <a:gd name="T48" fmla="*/ 0 w 1503"/>
                        <a:gd name="T49" fmla="*/ 0 h 1989"/>
                        <a:gd name="T50" fmla="*/ 0 w 1503"/>
                        <a:gd name="T51" fmla="*/ 0 h 1989"/>
                        <a:gd name="T52" fmla="*/ 0 w 1503"/>
                        <a:gd name="T53" fmla="*/ 0 h 1989"/>
                        <a:gd name="T54" fmla="*/ 0 w 1503"/>
                        <a:gd name="T55" fmla="*/ 0 h 1989"/>
                        <a:gd name="T56" fmla="*/ 0 w 1503"/>
                        <a:gd name="T57" fmla="*/ 0 h 1989"/>
                        <a:gd name="T58" fmla="*/ 0 w 1503"/>
                        <a:gd name="T59" fmla="*/ 0 h 1989"/>
                        <a:gd name="T60" fmla="*/ 0 w 1503"/>
                        <a:gd name="T61" fmla="*/ 0 h 1989"/>
                        <a:gd name="T62" fmla="*/ 0 w 1503"/>
                        <a:gd name="T63" fmla="*/ 0 h 1989"/>
                        <a:gd name="T64" fmla="*/ 0 w 1503"/>
                        <a:gd name="T65" fmla="*/ 0 h 1989"/>
                        <a:gd name="T66" fmla="*/ 0 w 1503"/>
                        <a:gd name="T67" fmla="*/ 0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43" name="Freeform 45"/>
                    <p:cNvSpPr>
                      <a:spLocks/>
                    </p:cNvSpPr>
                    <p:nvPr/>
                  </p:nvSpPr>
                  <p:spPr bwMode="auto">
                    <a:xfrm>
                      <a:off x="2812" y="3175"/>
                      <a:ext cx="175" cy="142"/>
                    </a:xfrm>
                    <a:custGeom>
                      <a:avLst/>
                      <a:gdLst>
                        <a:gd name="T0" fmla="*/ 0 w 702"/>
                        <a:gd name="T1" fmla="*/ 0 h 569"/>
                        <a:gd name="T2" fmla="*/ 0 w 702"/>
                        <a:gd name="T3" fmla="*/ 0 h 569"/>
                        <a:gd name="T4" fmla="*/ 0 w 702"/>
                        <a:gd name="T5" fmla="*/ 0 h 569"/>
                        <a:gd name="T6" fmla="*/ 0 w 702"/>
                        <a:gd name="T7" fmla="*/ 0 h 569"/>
                        <a:gd name="T8" fmla="*/ 0 w 702"/>
                        <a:gd name="T9" fmla="*/ 0 h 569"/>
                        <a:gd name="T10" fmla="*/ 0 w 702"/>
                        <a:gd name="T11" fmla="*/ 0 h 569"/>
                        <a:gd name="T12" fmla="*/ 0 w 702"/>
                        <a:gd name="T13" fmla="*/ 0 h 569"/>
                        <a:gd name="T14" fmla="*/ 0 w 702"/>
                        <a:gd name="T15" fmla="*/ 0 h 569"/>
                        <a:gd name="T16" fmla="*/ 0 w 702"/>
                        <a:gd name="T17" fmla="*/ 0 h 569"/>
                        <a:gd name="T18" fmla="*/ 0 w 702"/>
                        <a:gd name="T19" fmla="*/ 0 h 569"/>
                        <a:gd name="T20" fmla="*/ 0 w 702"/>
                        <a:gd name="T21" fmla="*/ 0 h 569"/>
                        <a:gd name="T22" fmla="*/ 0 w 702"/>
                        <a:gd name="T23" fmla="*/ 0 h 569"/>
                        <a:gd name="T24" fmla="*/ 0 w 702"/>
                        <a:gd name="T25" fmla="*/ 0 h 569"/>
                        <a:gd name="T26" fmla="*/ 0 w 702"/>
                        <a:gd name="T27" fmla="*/ 0 h 569"/>
                        <a:gd name="T28" fmla="*/ 0 w 702"/>
                        <a:gd name="T29" fmla="*/ 0 h 569"/>
                        <a:gd name="T30" fmla="*/ 0 w 702"/>
                        <a:gd name="T31" fmla="*/ 0 h 569"/>
                        <a:gd name="T32" fmla="*/ 0 w 702"/>
                        <a:gd name="T33" fmla="*/ 0 h 569"/>
                        <a:gd name="T34" fmla="*/ 0 w 702"/>
                        <a:gd name="T35" fmla="*/ 0 h 569"/>
                        <a:gd name="T36" fmla="*/ 0 w 702"/>
                        <a:gd name="T37" fmla="*/ 0 h 569"/>
                        <a:gd name="T38" fmla="*/ 0 w 702"/>
                        <a:gd name="T39" fmla="*/ 0 h 569"/>
                        <a:gd name="T40" fmla="*/ 0 w 702"/>
                        <a:gd name="T41" fmla="*/ 0 h 569"/>
                        <a:gd name="T42" fmla="*/ 0 w 702"/>
                        <a:gd name="T43" fmla="*/ 0 h 569"/>
                        <a:gd name="T44" fmla="*/ 0 w 702"/>
                        <a:gd name="T45" fmla="*/ 0 h 569"/>
                        <a:gd name="T46" fmla="*/ 0 w 702"/>
                        <a:gd name="T47" fmla="*/ 0 h 569"/>
                        <a:gd name="T48" fmla="*/ 0 w 702"/>
                        <a:gd name="T49" fmla="*/ 0 h 569"/>
                        <a:gd name="T50" fmla="*/ 0 w 702"/>
                        <a:gd name="T51" fmla="*/ 0 h 569"/>
                        <a:gd name="T52" fmla="*/ 0 w 702"/>
                        <a:gd name="T53" fmla="*/ 0 h 569"/>
                        <a:gd name="T54" fmla="*/ 0 w 702"/>
                        <a:gd name="T55" fmla="*/ 0 h 569"/>
                        <a:gd name="T56" fmla="*/ 0 w 702"/>
                        <a:gd name="T57" fmla="*/ 0 h 569"/>
                        <a:gd name="T58" fmla="*/ 0 w 702"/>
                        <a:gd name="T59" fmla="*/ 0 h 569"/>
                        <a:gd name="T60" fmla="*/ 0 w 702"/>
                        <a:gd name="T61" fmla="*/ 0 h 569"/>
                        <a:gd name="T62" fmla="*/ 0 w 702"/>
                        <a:gd name="T63" fmla="*/ 0 h 569"/>
                        <a:gd name="T64" fmla="*/ 0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7226" name="Group 74"/>
              <p:cNvGrpSpPr>
                <a:grpSpLocks/>
              </p:cNvGrpSpPr>
              <p:nvPr/>
            </p:nvGrpSpPr>
            <p:grpSpPr bwMode="auto">
              <a:xfrm>
                <a:off x="718" y="3339"/>
                <a:ext cx="864" cy="921"/>
                <a:chOff x="718" y="3339"/>
                <a:chExt cx="864" cy="921"/>
              </a:xfrm>
            </p:grpSpPr>
            <p:sp>
              <p:nvSpPr>
                <p:cNvPr id="7227"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t>Restrooms</a:t>
                  </a:r>
                </a:p>
              </p:txBody>
            </p:sp>
            <p:grpSp>
              <p:nvGrpSpPr>
                <p:cNvPr id="7228" name="Group 48"/>
                <p:cNvGrpSpPr>
                  <a:grpSpLocks/>
                </p:cNvGrpSpPr>
                <p:nvPr/>
              </p:nvGrpSpPr>
              <p:grpSpPr bwMode="auto">
                <a:xfrm>
                  <a:off x="805" y="3339"/>
                  <a:ext cx="691" cy="691"/>
                  <a:chOff x="1440" y="3024"/>
                  <a:chExt cx="681" cy="679"/>
                </a:xfrm>
              </p:grpSpPr>
              <p:sp>
                <p:nvSpPr>
                  <p:cNvPr id="7229" name="AutoShape 49"/>
                  <p:cNvSpPr>
                    <a:spLocks noChangeArrowheads="1"/>
                  </p:cNvSpPr>
                  <p:nvPr/>
                </p:nvSpPr>
                <p:spPr bwMode="auto">
                  <a:xfrm>
                    <a:off x="1440" y="3024"/>
                    <a:ext cx="681" cy="679"/>
                  </a:xfrm>
                  <a:prstGeom prst="roundRect">
                    <a:avLst>
                      <a:gd name="adj" fmla="val 12440"/>
                    </a:avLst>
                  </a:prstGeom>
                  <a:noFill/>
                  <a:ln w="25400">
                    <a:solidFill>
                      <a:srgbClr val="000000"/>
                    </a:solidFill>
                    <a:round/>
                    <a:headEnd/>
                    <a:tailEnd/>
                  </a:ln>
                </p:spPr>
                <p:txBody>
                  <a:bodyPr/>
                  <a:lstStyle/>
                  <a:p>
                    <a:endParaRPr lang="en-US"/>
                  </a:p>
                </p:txBody>
              </p:sp>
              <p:grpSp>
                <p:nvGrpSpPr>
                  <p:cNvPr id="7230" name="Group 50"/>
                  <p:cNvGrpSpPr>
                    <a:grpSpLocks/>
                  </p:cNvGrpSpPr>
                  <p:nvPr/>
                </p:nvGrpSpPr>
                <p:grpSpPr bwMode="auto">
                  <a:xfrm>
                    <a:off x="1505" y="3103"/>
                    <a:ext cx="559" cy="545"/>
                    <a:chOff x="625" y="3069"/>
                    <a:chExt cx="559" cy="545"/>
                  </a:xfrm>
                </p:grpSpPr>
                <p:grpSp>
                  <p:nvGrpSpPr>
                    <p:cNvPr id="7231" name="Group 51"/>
                    <p:cNvGrpSpPr>
                      <a:grpSpLocks/>
                    </p:cNvGrpSpPr>
                    <p:nvPr/>
                  </p:nvGrpSpPr>
                  <p:grpSpPr bwMode="auto">
                    <a:xfrm>
                      <a:off x="625" y="3075"/>
                      <a:ext cx="209" cy="539"/>
                      <a:chOff x="625" y="3075"/>
                      <a:chExt cx="209" cy="539"/>
                    </a:xfrm>
                  </p:grpSpPr>
                  <p:sp>
                    <p:nvSpPr>
                      <p:cNvPr id="7236" name="Freeform 52"/>
                      <p:cNvSpPr>
                        <a:spLocks/>
                      </p:cNvSpPr>
                      <p:nvPr/>
                    </p:nvSpPr>
                    <p:spPr bwMode="auto">
                      <a:xfrm>
                        <a:off x="625" y="3177"/>
                        <a:ext cx="209" cy="437"/>
                      </a:xfrm>
                      <a:custGeom>
                        <a:avLst/>
                        <a:gdLst>
                          <a:gd name="T0" fmla="*/ 0 w 837"/>
                          <a:gd name="T1" fmla="*/ 0 h 1747"/>
                          <a:gd name="T2" fmla="*/ 0 w 837"/>
                          <a:gd name="T3" fmla="*/ 0 h 1747"/>
                          <a:gd name="T4" fmla="*/ 0 w 837"/>
                          <a:gd name="T5" fmla="*/ 0 h 1747"/>
                          <a:gd name="T6" fmla="*/ 0 w 837"/>
                          <a:gd name="T7" fmla="*/ 0 h 1747"/>
                          <a:gd name="T8" fmla="*/ 0 w 837"/>
                          <a:gd name="T9" fmla="*/ 0 h 1747"/>
                          <a:gd name="T10" fmla="*/ 0 w 837"/>
                          <a:gd name="T11" fmla="*/ 0 h 1747"/>
                          <a:gd name="T12" fmla="*/ 0 w 837"/>
                          <a:gd name="T13" fmla="*/ 0 h 1747"/>
                          <a:gd name="T14" fmla="*/ 0 w 837"/>
                          <a:gd name="T15" fmla="*/ 0 h 1747"/>
                          <a:gd name="T16" fmla="*/ 0 w 837"/>
                          <a:gd name="T17" fmla="*/ 0 h 1747"/>
                          <a:gd name="T18" fmla="*/ 0 w 837"/>
                          <a:gd name="T19" fmla="*/ 0 h 1747"/>
                          <a:gd name="T20" fmla="*/ 0 w 837"/>
                          <a:gd name="T21" fmla="*/ 0 h 1747"/>
                          <a:gd name="T22" fmla="*/ 0 w 837"/>
                          <a:gd name="T23" fmla="*/ 0 h 1747"/>
                          <a:gd name="T24" fmla="*/ 0 w 837"/>
                          <a:gd name="T25" fmla="*/ 0 h 1747"/>
                          <a:gd name="T26" fmla="*/ 0 w 837"/>
                          <a:gd name="T27" fmla="*/ 0 h 1747"/>
                          <a:gd name="T28" fmla="*/ 0 w 837"/>
                          <a:gd name="T29" fmla="*/ 0 h 1747"/>
                          <a:gd name="T30" fmla="*/ 0 w 837"/>
                          <a:gd name="T31" fmla="*/ 0 h 1747"/>
                          <a:gd name="T32" fmla="*/ 0 w 837"/>
                          <a:gd name="T33" fmla="*/ 1 h 1747"/>
                          <a:gd name="T34" fmla="*/ 0 w 837"/>
                          <a:gd name="T35" fmla="*/ 1 h 1747"/>
                          <a:gd name="T36" fmla="*/ 0 w 837"/>
                          <a:gd name="T37" fmla="*/ 1 h 1747"/>
                          <a:gd name="T38" fmla="*/ 0 w 837"/>
                          <a:gd name="T39" fmla="*/ 1 h 1747"/>
                          <a:gd name="T40" fmla="*/ 0 w 837"/>
                          <a:gd name="T41" fmla="*/ 1 h 1747"/>
                          <a:gd name="T42" fmla="*/ 0 w 837"/>
                          <a:gd name="T43" fmla="*/ 1 h 1747"/>
                          <a:gd name="T44" fmla="*/ 0 w 837"/>
                          <a:gd name="T45" fmla="*/ 1 h 1747"/>
                          <a:gd name="T46" fmla="*/ 0 w 837"/>
                          <a:gd name="T47" fmla="*/ 1 h 1747"/>
                          <a:gd name="T48" fmla="*/ 0 w 837"/>
                          <a:gd name="T49" fmla="*/ 1 h 1747"/>
                          <a:gd name="T50" fmla="*/ 0 w 837"/>
                          <a:gd name="T51" fmla="*/ 0 h 1747"/>
                          <a:gd name="T52" fmla="*/ 0 w 837"/>
                          <a:gd name="T53" fmla="*/ 1 h 1747"/>
                          <a:gd name="T54" fmla="*/ 0 w 837"/>
                          <a:gd name="T55" fmla="*/ 1 h 1747"/>
                          <a:gd name="T56" fmla="*/ 0 w 837"/>
                          <a:gd name="T57" fmla="*/ 1 h 1747"/>
                          <a:gd name="T58" fmla="*/ 0 w 837"/>
                          <a:gd name="T59" fmla="*/ 1 h 1747"/>
                          <a:gd name="T60" fmla="*/ 0 w 837"/>
                          <a:gd name="T61" fmla="*/ 1 h 1747"/>
                          <a:gd name="T62" fmla="*/ 0 w 837"/>
                          <a:gd name="T63" fmla="*/ 1 h 1747"/>
                          <a:gd name="T64" fmla="*/ 0 w 837"/>
                          <a:gd name="T65" fmla="*/ 1 h 1747"/>
                          <a:gd name="T66" fmla="*/ 0 w 837"/>
                          <a:gd name="T67" fmla="*/ 1 h 1747"/>
                          <a:gd name="T68" fmla="*/ 0 w 837"/>
                          <a:gd name="T69" fmla="*/ 0 h 1747"/>
                          <a:gd name="T70" fmla="*/ 0 w 837"/>
                          <a:gd name="T71" fmla="*/ 0 h 1747"/>
                          <a:gd name="T72" fmla="*/ 0 w 837"/>
                          <a:gd name="T73" fmla="*/ 0 h 1747"/>
                          <a:gd name="T74" fmla="*/ 0 w 837"/>
                          <a:gd name="T75" fmla="*/ 0 h 1747"/>
                          <a:gd name="T76" fmla="*/ 0 w 837"/>
                          <a:gd name="T77" fmla="*/ 0 h 1747"/>
                          <a:gd name="T78" fmla="*/ 0 w 837"/>
                          <a:gd name="T79" fmla="*/ 0 h 1747"/>
                          <a:gd name="T80" fmla="*/ 0 w 837"/>
                          <a:gd name="T81" fmla="*/ 0 h 1747"/>
                          <a:gd name="T82" fmla="*/ 0 w 837"/>
                          <a:gd name="T83" fmla="*/ 0 h 1747"/>
                          <a:gd name="T84" fmla="*/ 0 w 837"/>
                          <a:gd name="T85" fmla="*/ 0 h 1747"/>
                          <a:gd name="T86" fmla="*/ 0 w 837"/>
                          <a:gd name="T87" fmla="*/ 0 h 1747"/>
                          <a:gd name="T88" fmla="*/ 0 w 837"/>
                          <a:gd name="T89" fmla="*/ 0 h 1747"/>
                          <a:gd name="T90" fmla="*/ 0 w 837"/>
                          <a:gd name="T91" fmla="*/ 0 h 1747"/>
                          <a:gd name="T92" fmla="*/ 0 w 837"/>
                          <a:gd name="T93" fmla="*/ 0 h 1747"/>
                          <a:gd name="T94" fmla="*/ 0 w 837"/>
                          <a:gd name="T95" fmla="*/ 0 h 1747"/>
                          <a:gd name="T96" fmla="*/ 0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237"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7232" name="Group 54"/>
                    <p:cNvGrpSpPr>
                      <a:grpSpLocks/>
                    </p:cNvGrpSpPr>
                    <p:nvPr/>
                  </p:nvGrpSpPr>
                  <p:grpSpPr bwMode="auto">
                    <a:xfrm>
                      <a:off x="934" y="3075"/>
                      <a:ext cx="250" cy="538"/>
                      <a:chOff x="934" y="3075"/>
                      <a:chExt cx="250" cy="538"/>
                    </a:xfrm>
                  </p:grpSpPr>
                  <p:sp>
                    <p:nvSpPr>
                      <p:cNvPr id="7234" name="Freeform 55"/>
                      <p:cNvSpPr>
                        <a:spLocks/>
                      </p:cNvSpPr>
                      <p:nvPr/>
                    </p:nvSpPr>
                    <p:spPr bwMode="auto">
                      <a:xfrm>
                        <a:off x="934" y="3177"/>
                        <a:ext cx="250" cy="436"/>
                      </a:xfrm>
                      <a:custGeom>
                        <a:avLst/>
                        <a:gdLst>
                          <a:gd name="T0" fmla="*/ 0 w 1002"/>
                          <a:gd name="T1" fmla="*/ 0 h 1744"/>
                          <a:gd name="T2" fmla="*/ 0 w 1002"/>
                          <a:gd name="T3" fmla="*/ 0 h 1744"/>
                          <a:gd name="T4" fmla="*/ 0 w 1002"/>
                          <a:gd name="T5" fmla="*/ 0 h 1744"/>
                          <a:gd name="T6" fmla="*/ 0 w 1002"/>
                          <a:gd name="T7" fmla="*/ 0 h 1744"/>
                          <a:gd name="T8" fmla="*/ 0 w 1002"/>
                          <a:gd name="T9" fmla="*/ 0 h 1744"/>
                          <a:gd name="T10" fmla="*/ 0 w 1002"/>
                          <a:gd name="T11" fmla="*/ 0 h 1744"/>
                          <a:gd name="T12" fmla="*/ 0 w 1002"/>
                          <a:gd name="T13" fmla="*/ 0 h 1744"/>
                          <a:gd name="T14" fmla="*/ 0 w 1002"/>
                          <a:gd name="T15" fmla="*/ 0 h 1744"/>
                          <a:gd name="T16" fmla="*/ 0 w 1002"/>
                          <a:gd name="T17" fmla="*/ 0 h 1744"/>
                          <a:gd name="T18" fmla="*/ 0 w 1002"/>
                          <a:gd name="T19" fmla="*/ 0 h 1744"/>
                          <a:gd name="T20" fmla="*/ 0 w 1002"/>
                          <a:gd name="T21" fmla="*/ 0 h 1744"/>
                          <a:gd name="T22" fmla="*/ 0 w 1002"/>
                          <a:gd name="T23" fmla="*/ 0 h 1744"/>
                          <a:gd name="T24" fmla="*/ 0 w 1002"/>
                          <a:gd name="T25" fmla="*/ 0 h 1744"/>
                          <a:gd name="T26" fmla="*/ 0 w 1002"/>
                          <a:gd name="T27" fmla="*/ 0 h 1744"/>
                          <a:gd name="T28" fmla="*/ 0 w 1002"/>
                          <a:gd name="T29" fmla="*/ 0 h 1744"/>
                          <a:gd name="T30" fmla="*/ 0 w 1002"/>
                          <a:gd name="T31" fmla="*/ 1 h 1744"/>
                          <a:gd name="T32" fmla="*/ 0 w 1002"/>
                          <a:gd name="T33" fmla="*/ 1 h 1744"/>
                          <a:gd name="T34" fmla="*/ 0 w 1002"/>
                          <a:gd name="T35" fmla="*/ 1 h 1744"/>
                          <a:gd name="T36" fmla="*/ 0 w 1002"/>
                          <a:gd name="T37" fmla="*/ 1 h 1744"/>
                          <a:gd name="T38" fmla="*/ 0 w 1002"/>
                          <a:gd name="T39" fmla="*/ 1 h 1744"/>
                          <a:gd name="T40" fmla="*/ 0 w 1002"/>
                          <a:gd name="T41" fmla="*/ 1 h 1744"/>
                          <a:gd name="T42" fmla="*/ 0 w 1002"/>
                          <a:gd name="T43" fmla="*/ 1 h 1744"/>
                          <a:gd name="T44" fmla="*/ 0 w 1002"/>
                          <a:gd name="T45" fmla="*/ 1 h 1744"/>
                          <a:gd name="T46" fmla="*/ 0 w 1002"/>
                          <a:gd name="T47" fmla="*/ 1 h 1744"/>
                          <a:gd name="T48" fmla="*/ 0 w 1002"/>
                          <a:gd name="T49" fmla="*/ 1 h 1744"/>
                          <a:gd name="T50" fmla="*/ 0 w 1002"/>
                          <a:gd name="T51" fmla="*/ 1 h 1744"/>
                          <a:gd name="T52" fmla="*/ 0 w 1002"/>
                          <a:gd name="T53" fmla="*/ 1 h 1744"/>
                          <a:gd name="T54" fmla="*/ 0 w 1002"/>
                          <a:gd name="T55" fmla="*/ 1 h 1744"/>
                          <a:gd name="T56" fmla="*/ 0 w 1002"/>
                          <a:gd name="T57" fmla="*/ 1 h 1744"/>
                          <a:gd name="T58" fmla="*/ 0 w 1002"/>
                          <a:gd name="T59" fmla="*/ 1 h 1744"/>
                          <a:gd name="T60" fmla="*/ 0 w 1002"/>
                          <a:gd name="T61" fmla="*/ 1 h 1744"/>
                          <a:gd name="T62" fmla="*/ 0 w 1002"/>
                          <a:gd name="T63" fmla="*/ 1 h 1744"/>
                          <a:gd name="T64" fmla="*/ 0 w 1002"/>
                          <a:gd name="T65" fmla="*/ 1 h 1744"/>
                          <a:gd name="T66" fmla="*/ 0 w 1002"/>
                          <a:gd name="T67" fmla="*/ 0 h 1744"/>
                          <a:gd name="T68" fmla="*/ 0 w 1002"/>
                          <a:gd name="T69" fmla="*/ 0 h 1744"/>
                          <a:gd name="T70" fmla="*/ 0 w 1002"/>
                          <a:gd name="T71" fmla="*/ 0 h 1744"/>
                          <a:gd name="T72" fmla="*/ 0 w 1002"/>
                          <a:gd name="T73" fmla="*/ 0 h 1744"/>
                          <a:gd name="T74" fmla="*/ 0 w 1002"/>
                          <a:gd name="T75" fmla="*/ 0 h 1744"/>
                          <a:gd name="T76" fmla="*/ 0 w 1002"/>
                          <a:gd name="T77" fmla="*/ 0 h 1744"/>
                          <a:gd name="T78" fmla="*/ 0 w 1002"/>
                          <a:gd name="T79" fmla="*/ 0 h 1744"/>
                          <a:gd name="T80" fmla="*/ 0 w 1002"/>
                          <a:gd name="T81" fmla="*/ 0 h 1744"/>
                          <a:gd name="T82" fmla="*/ 0 w 1002"/>
                          <a:gd name="T83" fmla="*/ 0 h 1744"/>
                          <a:gd name="T84" fmla="*/ 0 w 1002"/>
                          <a:gd name="T85" fmla="*/ 0 h 1744"/>
                          <a:gd name="T86" fmla="*/ 0 w 1002"/>
                          <a:gd name="T87" fmla="*/ 0 h 1744"/>
                          <a:gd name="T88" fmla="*/ 0 w 1002"/>
                          <a:gd name="T89" fmla="*/ 0 h 1744"/>
                          <a:gd name="T90" fmla="*/ 0 w 1002"/>
                          <a:gd name="T91" fmla="*/ 0 h 1744"/>
                          <a:gd name="T92" fmla="*/ 0 w 1002"/>
                          <a:gd name="T93" fmla="*/ 0 h 1744"/>
                          <a:gd name="T94" fmla="*/ 0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235"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7233"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grpSp>
          <p:nvGrpSpPr>
            <p:cNvPr id="7173" name="Group 73"/>
            <p:cNvGrpSpPr>
              <a:grpSpLocks/>
            </p:cNvGrpSpPr>
            <p:nvPr/>
          </p:nvGrpSpPr>
          <p:grpSpPr bwMode="auto">
            <a:xfrm>
              <a:off x="717" y="2125"/>
              <a:ext cx="4327" cy="923"/>
              <a:chOff x="717" y="2151"/>
              <a:chExt cx="4327" cy="923"/>
            </a:xfrm>
          </p:grpSpPr>
          <p:grpSp>
            <p:nvGrpSpPr>
              <p:cNvPr id="7205" name="Group 70"/>
              <p:cNvGrpSpPr>
                <a:grpSpLocks/>
              </p:cNvGrpSpPr>
              <p:nvPr/>
            </p:nvGrpSpPr>
            <p:grpSpPr bwMode="auto">
              <a:xfrm>
                <a:off x="717" y="2151"/>
                <a:ext cx="864" cy="923"/>
                <a:chOff x="717" y="2151"/>
                <a:chExt cx="864" cy="923"/>
              </a:xfrm>
            </p:grpSpPr>
            <p:sp>
              <p:nvSpPr>
                <p:cNvPr id="7217"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t>Messages</a:t>
                  </a:r>
                </a:p>
              </p:txBody>
            </p:sp>
            <p:grpSp>
              <p:nvGrpSpPr>
                <p:cNvPr id="7218" name="Group 9"/>
                <p:cNvGrpSpPr>
                  <a:grpSpLocks/>
                </p:cNvGrpSpPr>
                <p:nvPr/>
              </p:nvGrpSpPr>
              <p:grpSpPr bwMode="auto">
                <a:xfrm>
                  <a:off x="805" y="2151"/>
                  <a:ext cx="691" cy="691"/>
                  <a:chOff x="567" y="1891"/>
                  <a:chExt cx="681" cy="679"/>
                </a:xfrm>
              </p:grpSpPr>
              <p:sp>
                <p:nvSpPr>
                  <p:cNvPr id="7219" name="AutoShape 10"/>
                  <p:cNvSpPr>
                    <a:spLocks noChangeArrowheads="1"/>
                  </p:cNvSpPr>
                  <p:nvPr/>
                </p:nvSpPr>
                <p:spPr bwMode="auto">
                  <a:xfrm>
                    <a:off x="567" y="1891"/>
                    <a:ext cx="681" cy="679"/>
                  </a:xfrm>
                  <a:prstGeom prst="roundRect">
                    <a:avLst>
                      <a:gd name="adj" fmla="val 12440"/>
                    </a:avLst>
                  </a:prstGeom>
                  <a:noFill/>
                  <a:ln w="25400">
                    <a:solidFill>
                      <a:srgbClr val="000000"/>
                    </a:solidFill>
                    <a:round/>
                    <a:headEnd/>
                    <a:tailEnd/>
                  </a:ln>
                </p:spPr>
                <p:txBody>
                  <a:bodyPr/>
                  <a:lstStyle/>
                  <a:p>
                    <a:endParaRPr lang="en-US"/>
                  </a:p>
                </p:txBody>
              </p:sp>
              <p:grpSp>
                <p:nvGrpSpPr>
                  <p:cNvPr id="7220" name="Group 11"/>
                  <p:cNvGrpSpPr>
                    <a:grpSpLocks/>
                  </p:cNvGrpSpPr>
                  <p:nvPr/>
                </p:nvGrpSpPr>
                <p:grpSpPr bwMode="auto">
                  <a:xfrm>
                    <a:off x="658" y="2064"/>
                    <a:ext cx="494" cy="366"/>
                    <a:chOff x="1581" y="2706"/>
                    <a:chExt cx="494" cy="366"/>
                  </a:xfrm>
                </p:grpSpPr>
                <p:sp>
                  <p:nvSpPr>
                    <p:cNvPr id="7221"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7222"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7223" name="Freeform 14"/>
                    <p:cNvSpPr>
                      <a:spLocks/>
                    </p:cNvSpPr>
                    <p:nvPr/>
                  </p:nvSpPr>
                  <p:spPr bwMode="auto">
                    <a:xfrm>
                      <a:off x="1609" y="2733"/>
                      <a:ext cx="438" cy="311"/>
                    </a:xfrm>
                    <a:custGeom>
                      <a:avLst/>
                      <a:gdLst>
                        <a:gd name="T0" fmla="*/ 0 w 1755"/>
                        <a:gd name="T1" fmla="*/ 0 h 1242"/>
                        <a:gd name="T2" fmla="*/ 0 w 1755"/>
                        <a:gd name="T3" fmla="*/ 0 h 1242"/>
                        <a:gd name="T4" fmla="*/ 0 w 1755"/>
                        <a:gd name="T5" fmla="*/ 0 h 1242"/>
                        <a:gd name="T6" fmla="*/ 0 w 1755"/>
                        <a:gd name="T7" fmla="*/ 0 h 1242"/>
                        <a:gd name="T8" fmla="*/ 0 w 1755"/>
                        <a:gd name="T9" fmla="*/ 0 h 1242"/>
                        <a:gd name="T10" fmla="*/ 0 w 1755"/>
                        <a:gd name="T11" fmla="*/ 0 h 1242"/>
                        <a:gd name="T12" fmla="*/ 0 w 1755"/>
                        <a:gd name="T13" fmla="*/ 0 h 1242"/>
                        <a:gd name="T14" fmla="*/ 0 w 1755"/>
                        <a:gd name="T15" fmla="*/ 0 h 1242"/>
                        <a:gd name="T16" fmla="*/ 0 w 1755"/>
                        <a:gd name="T17" fmla="*/ 0 h 1242"/>
                        <a:gd name="T18" fmla="*/ 0 w 1755"/>
                        <a:gd name="T19" fmla="*/ 0 h 1242"/>
                        <a:gd name="T20" fmla="*/ 0 w 1755"/>
                        <a:gd name="T21" fmla="*/ 0 h 1242"/>
                        <a:gd name="T22" fmla="*/ 0 w 1755"/>
                        <a:gd name="T23" fmla="*/ 0 h 1242"/>
                        <a:gd name="T24" fmla="*/ 0 w 1755"/>
                        <a:gd name="T25" fmla="*/ 0 h 1242"/>
                        <a:gd name="T26" fmla="*/ 0 w 1755"/>
                        <a:gd name="T27" fmla="*/ 0 h 1242"/>
                        <a:gd name="T28" fmla="*/ 0 w 1755"/>
                        <a:gd name="T29" fmla="*/ 0 h 1242"/>
                        <a:gd name="T30" fmla="*/ 0 w 1755"/>
                        <a:gd name="T31" fmla="*/ 0 h 1242"/>
                        <a:gd name="T32" fmla="*/ 0 w 1755"/>
                        <a:gd name="T33" fmla="*/ 0 h 1242"/>
                        <a:gd name="T34" fmla="*/ 0 w 1755"/>
                        <a:gd name="T35" fmla="*/ 0 h 1242"/>
                        <a:gd name="T36" fmla="*/ 0 w 1755"/>
                        <a:gd name="T37" fmla="*/ 0 h 1242"/>
                        <a:gd name="T38" fmla="*/ 0 w 1755"/>
                        <a:gd name="T39" fmla="*/ 0 h 1242"/>
                        <a:gd name="T40" fmla="*/ 0 w 1755"/>
                        <a:gd name="T41" fmla="*/ 0 h 1242"/>
                        <a:gd name="T42" fmla="*/ 0 w 1755"/>
                        <a:gd name="T43" fmla="*/ 0 h 1242"/>
                        <a:gd name="T44" fmla="*/ 0 w 1755"/>
                        <a:gd name="T45" fmla="*/ 0 h 1242"/>
                        <a:gd name="T46" fmla="*/ 0 w 1755"/>
                        <a:gd name="T47" fmla="*/ 0 h 1242"/>
                        <a:gd name="T48" fmla="*/ 0 w 1755"/>
                        <a:gd name="T49" fmla="*/ 0 h 1242"/>
                        <a:gd name="T50" fmla="*/ 0 w 1755"/>
                        <a:gd name="T51" fmla="*/ 0 h 1242"/>
                        <a:gd name="T52" fmla="*/ 0 w 1755"/>
                        <a:gd name="T53" fmla="*/ 0 h 1242"/>
                        <a:gd name="T54" fmla="*/ 0 w 1755"/>
                        <a:gd name="T55" fmla="*/ 0 h 1242"/>
                        <a:gd name="T56" fmla="*/ 0 w 1755"/>
                        <a:gd name="T57" fmla="*/ 0 h 1242"/>
                        <a:gd name="T58" fmla="*/ 0 w 1755"/>
                        <a:gd name="T59" fmla="*/ 0 h 1242"/>
                        <a:gd name="T60" fmla="*/ 0 w 1755"/>
                        <a:gd name="T61" fmla="*/ 0 h 1242"/>
                        <a:gd name="T62" fmla="*/ 0 w 1755"/>
                        <a:gd name="T63" fmla="*/ 0 h 1242"/>
                        <a:gd name="T64" fmla="*/ 0 w 1755"/>
                        <a:gd name="T65" fmla="*/ 0 h 1242"/>
                        <a:gd name="T66" fmla="*/ 0 w 1755"/>
                        <a:gd name="T67" fmla="*/ 0 h 1242"/>
                        <a:gd name="T68" fmla="*/ 0 w 1755"/>
                        <a:gd name="T69" fmla="*/ 0 h 1242"/>
                        <a:gd name="T70" fmla="*/ 0 w 1755"/>
                        <a:gd name="T71" fmla="*/ 0 h 1242"/>
                        <a:gd name="T72" fmla="*/ 0 w 1755"/>
                        <a:gd name="T73" fmla="*/ 0 h 1242"/>
                        <a:gd name="T74" fmla="*/ 0 w 1755"/>
                        <a:gd name="T75" fmla="*/ 0 h 1242"/>
                        <a:gd name="T76" fmla="*/ 0 w 1755"/>
                        <a:gd name="T77" fmla="*/ 0 h 1242"/>
                        <a:gd name="T78" fmla="*/ 0 w 1755"/>
                        <a:gd name="T79" fmla="*/ 0 h 1242"/>
                        <a:gd name="T80" fmla="*/ 0 w 1755"/>
                        <a:gd name="T81" fmla="*/ 0 h 1242"/>
                        <a:gd name="T82" fmla="*/ 0 w 1755"/>
                        <a:gd name="T83" fmla="*/ 0 h 1242"/>
                        <a:gd name="T84" fmla="*/ 0 w 1755"/>
                        <a:gd name="T85" fmla="*/ 0 h 1242"/>
                        <a:gd name="T86" fmla="*/ 0 w 1755"/>
                        <a:gd name="T87" fmla="*/ 0 h 1242"/>
                        <a:gd name="T88" fmla="*/ 0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p>
                  </p:txBody>
                </p:sp>
              </p:grpSp>
            </p:grpSp>
          </p:grpSp>
          <p:grpSp>
            <p:nvGrpSpPr>
              <p:cNvPr id="7206" name="Group 71"/>
              <p:cNvGrpSpPr>
                <a:grpSpLocks/>
              </p:cNvGrpSpPr>
              <p:nvPr/>
            </p:nvGrpSpPr>
            <p:grpSpPr bwMode="auto">
              <a:xfrm>
                <a:off x="2447" y="2151"/>
                <a:ext cx="864" cy="923"/>
                <a:chOff x="2447" y="2151"/>
                <a:chExt cx="864" cy="923"/>
              </a:xfrm>
            </p:grpSpPr>
            <p:sp>
              <p:nvSpPr>
                <p:cNvPr id="7210"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t>Breaks</a:t>
                  </a:r>
                </a:p>
              </p:txBody>
            </p:sp>
            <p:grpSp>
              <p:nvGrpSpPr>
                <p:cNvPr id="7211" name="Group 61"/>
                <p:cNvGrpSpPr>
                  <a:grpSpLocks/>
                </p:cNvGrpSpPr>
                <p:nvPr/>
              </p:nvGrpSpPr>
              <p:grpSpPr bwMode="auto">
                <a:xfrm>
                  <a:off x="2533" y="2151"/>
                  <a:ext cx="691" cy="691"/>
                  <a:chOff x="2479" y="2162"/>
                  <a:chExt cx="639" cy="628"/>
                </a:xfrm>
              </p:grpSpPr>
              <p:sp>
                <p:nvSpPr>
                  <p:cNvPr id="7212" name="AutoShape 18"/>
                  <p:cNvSpPr>
                    <a:spLocks noChangeArrowheads="1"/>
                  </p:cNvSpPr>
                  <p:nvPr/>
                </p:nvSpPr>
                <p:spPr bwMode="auto">
                  <a:xfrm>
                    <a:off x="2479" y="2162"/>
                    <a:ext cx="639" cy="628"/>
                  </a:xfrm>
                  <a:prstGeom prst="roundRect">
                    <a:avLst>
                      <a:gd name="adj" fmla="val 12440"/>
                    </a:avLst>
                  </a:prstGeom>
                  <a:noFill/>
                  <a:ln w="25400">
                    <a:solidFill>
                      <a:srgbClr val="000000"/>
                    </a:solidFill>
                    <a:round/>
                    <a:headEnd/>
                    <a:tailEnd/>
                  </a:ln>
                </p:spPr>
                <p:txBody>
                  <a:bodyPr/>
                  <a:lstStyle/>
                  <a:p>
                    <a:endParaRPr lang="en-US"/>
                  </a:p>
                </p:txBody>
              </p:sp>
              <p:grpSp>
                <p:nvGrpSpPr>
                  <p:cNvPr id="7213" name="Group 60"/>
                  <p:cNvGrpSpPr>
                    <a:grpSpLocks/>
                  </p:cNvGrpSpPr>
                  <p:nvPr/>
                </p:nvGrpSpPr>
                <p:grpSpPr bwMode="auto">
                  <a:xfrm>
                    <a:off x="2554" y="2340"/>
                    <a:ext cx="474" cy="272"/>
                    <a:chOff x="2554" y="2340"/>
                    <a:chExt cx="474" cy="272"/>
                  </a:xfrm>
                </p:grpSpPr>
                <p:sp>
                  <p:nvSpPr>
                    <p:cNvPr id="68630"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p>
                  </p:txBody>
                </p:sp>
                <p:sp>
                  <p:nvSpPr>
                    <p:cNvPr id="68631"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p>
                  </p:txBody>
                </p:sp>
                <p:sp>
                  <p:nvSpPr>
                    <p:cNvPr id="68628"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p>
                  </p:txBody>
                </p:sp>
              </p:grpSp>
            </p:grpSp>
          </p:grpSp>
          <p:grpSp>
            <p:nvGrpSpPr>
              <p:cNvPr id="7207" name="Group 72"/>
              <p:cNvGrpSpPr>
                <a:grpSpLocks/>
              </p:cNvGrpSpPr>
              <p:nvPr/>
            </p:nvGrpSpPr>
            <p:grpSpPr bwMode="auto">
              <a:xfrm>
                <a:off x="4170" y="2258"/>
                <a:ext cx="874" cy="816"/>
                <a:chOff x="4170" y="2258"/>
                <a:chExt cx="874" cy="816"/>
              </a:xfrm>
            </p:grpSpPr>
            <p:sp>
              <p:nvSpPr>
                <p:cNvPr id="7208"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rPr>
                    <a:t>EXIT</a:t>
                  </a:r>
                </a:p>
              </p:txBody>
            </p:sp>
            <p:sp>
              <p:nvSpPr>
                <p:cNvPr id="7209"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t>Exits</a:t>
                  </a:r>
                </a:p>
              </p:txBody>
            </p:sp>
          </p:grpSp>
        </p:grpSp>
        <p:grpSp>
          <p:nvGrpSpPr>
            <p:cNvPr id="7174" name="Group 91"/>
            <p:cNvGrpSpPr>
              <a:grpSpLocks/>
            </p:cNvGrpSpPr>
            <p:nvPr/>
          </p:nvGrpSpPr>
          <p:grpSpPr bwMode="auto">
            <a:xfrm>
              <a:off x="718" y="979"/>
              <a:ext cx="4320" cy="966"/>
              <a:chOff x="718" y="979"/>
              <a:chExt cx="4320" cy="966"/>
            </a:xfrm>
          </p:grpSpPr>
          <p:grpSp>
            <p:nvGrpSpPr>
              <p:cNvPr id="7175" name="Group 68"/>
              <p:cNvGrpSpPr>
                <a:grpSpLocks/>
              </p:cNvGrpSpPr>
              <p:nvPr/>
            </p:nvGrpSpPr>
            <p:grpSpPr bwMode="auto">
              <a:xfrm>
                <a:off x="4174" y="1024"/>
                <a:ext cx="864" cy="921"/>
                <a:chOff x="4174" y="1231"/>
                <a:chExt cx="864" cy="921"/>
              </a:xfrm>
            </p:grpSpPr>
            <p:sp>
              <p:nvSpPr>
                <p:cNvPr id="7201"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t>Emergency</a:t>
                  </a:r>
                </a:p>
              </p:txBody>
            </p:sp>
            <p:grpSp>
              <p:nvGrpSpPr>
                <p:cNvPr id="7202" name="Group 26"/>
                <p:cNvGrpSpPr>
                  <a:grpSpLocks/>
                </p:cNvGrpSpPr>
                <p:nvPr/>
              </p:nvGrpSpPr>
              <p:grpSpPr bwMode="auto">
                <a:xfrm>
                  <a:off x="4260" y="1231"/>
                  <a:ext cx="691" cy="691"/>
                  <a:chOff x="3639" y="768"/>
                  <a:chExt cx="681" cy="679"/>
                </a:xfrm>
              </p:grpSpPr>
              <p:sp>
                <p:nvSpPr>
                  <p:cNvPr id="7203"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p>
                </p:txBody>
              </p:sp>
              <p:sp>
                <p:nvSpPr>
                  <p:cNvPr id="7204" name="Freeform 28"/>
                  <p:cNvSpPr>
                    <a:spLocks/>
                  </p:cNvSpPr>
                  <p:nvPr/>
                </p:nvSpPr>
                <p:spPr bwMode="auto">
                  <a:xfrm>
                    <a:off x="3696" y="816"/>
                    <a:ext cx="573" cy="573"/>
                  </a:xfrm>
                  <a:custGeom>
                    <a:avLst/>
                    <a:gdLst>
                      <a:gd name="T0" fmla="*/ 0 w 2290"/>
                      <a:gd name="T1" fmla="*/ 0 h 2290"/>
                      <a:gd name="T2" fmla="*/ 1 w 2290"/>
                      <a:gd name="T3" fmla="*/ 0 h 2290"/>
                      <a:gd name="T4" fmla="*/ 1 w 2290"/>
                      <a:gd name="T5" fmla="*/ 0 h 2290"/>
                      <a:gd name="T6" fmla="*/ 1 w 2290"/>
                      <a:gd name="T7" fmla="*/ 0 h 2290"/>
                      <a:gd name="T8" fmla="*/ 1 w 2290"/>
                      <a:gd name="T9" fmla="*/ 1 h 2290"/>
                      <a:gd name="T10" fmla="*/ 1 w 2290"/>
                      <a:gd name="T11" fmla="*/ 1 h 2290"/>
                      <a:gd name="T12" fmla="*/ 1 w 2290"/>
                      <a:gd name="T13" fmla="*/ 1 h 2290"/>
                      <a:gd name="T14" fmla="*/ 0 w 2290"/>
                      <a:gd name="T15" fmla="*/ 1 h 2290"/>
                      <a:gd name="T16" fmla="*/ 0 w 2290"/>
                      <a:gd name="T17" fmla="*/ 1 h 2290"/>
                      <a:gd name="T18" fmla="*/ 0 w 2290"/>
                      <a:gd name="T19" fmla="*/ 1 h 2290"/>
                      <a:gd name="T20" fmla="*/ 0 w 2290"/>
                      <a:gd name="T21" fmla="*/ 0 h 2290"/>
                      <a:gd name="T22" fmla="*/ 0 w 2290"/>
                      <a:gd name="T23" fmla="*/ 0 h 2290"/>
                      <a:gd name="T24" fmla="*/ 0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p>
                </p:txBody>
              </p:sp>
            </p:grpSp>
          </p:grpSp>
          <p:grpSp>
            <p:nvGrpSpPr>
              <p:cNvPr id="7176" name="Group 67"/>
              <p:cNvGrpSpPr>
                <a:grpSpLocks/>
              </p:cNvGrpSpPr>
              <p:nvPr/>
            </p:nvGrpSpPr>
            <p:grpSpPr bwMode="auto">
              <a:xfrm>
                <a:off x="2446" y="979"/>
                <a:ext cx="864" cy="966"/>
                <a:chOff x="2446" y="1186"/>
                <a:chExt cx="864" cy="966"/>
              </a:xfrm>
            </p:grpSpPr>
            <p:sp>
              <p:nvSpPr>
                <p:cNvPr id="7199"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t>Class Hours</a:t>
                  </a:r>
                </a:p>
              </p:txBody>
            </p:sp>
            <p:pic>
              <p:nvPicPr>
                <p:cNvPr id="7200" name="Picture 59"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nvGrpSpPr>
              <p:cNvPr id="7177" name="Group 90"/>
              <p:cNvGrpSpPr>
                <a:grpSpLocks/>
              </p:cNvGrpSpPr>
              <p:nvPr/>
            </p:nvGrpSpPr>
            <p:grpSpPr bwMode="auto">
              <a:xfrm>
                <a:off x="718" y="1002"/>
                <a:ext cx="864" cy="943"/>
                <a:chOff x="718" y="1002"/>
                <a:chExt cx="864" cy="943"/>
              </a:xfrm>
            </p:grpSpPr>
            <p:sp>
              <p:nvSpPr>
                <p:cNvPr id="7178"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t>Phone/Fax</a:t>
                  </a:r>
                </a:p>
              </p:txBody>
            </p:sp>
            <p:grpSp>
              <p:nvGrpSpPr>
                <p:cNvPr id="7179" name="Group 89"/>
                <p:cNvGrpSpPr>
                  <a:grpSpLocks/>
                </p:cNvGrpSpPr>
                <p:nvPr/>
              </p:nvGrpSpPr>
              <p:grpSpPr bwMode="auto">
                <a:xfrm>
                  <a:off x="767" y="1002"/>
                  <a:ext cx="765" cy="736"/>
                  <a:chOff x="767" y="1002"/>
                  <a:chExt cx="765" cy="736"/>
                </a:xfrm>
              </p:grpSpPr>
              <p:sp>
                <p:nvSpPr>
                  <p:cNvPr id="7180"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p>
                </p:txBody>
              </p:sp>
              <p:grpSp>
                <p:nvGrpSpPr>
                  <p:cNvPr id="7181" name="Group 88"/>
                  <p:cNvGrpSpPr>
                    <a:grpSpLocks/>
                  </p:cNvGrpSpPr>
                  <p:nvPr/>
                </p:nvGrpSpPr>
                <p:grpSpPr bwMode="auto">
                  <a:xfrm>
                    <a:off x="793" y="1026"/>
                    <a:ext cx="715" cy="689"/>
                    <a:chOff x="793" y="1026"/>
                    <a:chExt cx="715" cy="689"/>
                  </a:xfrm>
                </p:grpSpPr>
                <p:sp>
                  <p:nvSpPr>
                    <p:cNvPr id="7182" name="Oval 70"/>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p>
                  </p:txBody>
                </p:sp>
                <p:grpSp>
                  <p:nvGrpSpPr>
                    <p:cNvPr id="7183" name="Group 87"/>
                    <p:cNvGrpSpPr>
                      <a:grpSpLocks/>
                    </p:cNvGrpSpPr>
                    <p:nvPr/>
                  </p:nvGrpSpPr>
                  <p:grpSpPr bwMode="auto">
                    <a:xfrm>
                      <a:off x="870" y="1180"/>
                      <a:ext cx="560" cy="381"/>
                      <a:chOff x="870" y="1180"/>
                      <a:chExt cx="560" cy="381"/>
                    </a:xfrm>
                  </p:grpSpPr>
                  <p:grpSp>
                    <p:nvGrpSpPr>
                      <p:cNvPr id="7184" name="Group 83"/>
                      <p:cNvGrpSpPr>
                        <a:grpSpLocks/>
                      </p:cNvGrpSpPr>
                      <p:nvPr/>
                    </p:nvGrpSpPr>
                    <p:grpSpPr bwMode="auto">
                      <a:xfrm>
                        <a:off x="870" y="1180"/>
                        <a:ext cx="560" cy="178"/>
                        <a:chOff x="870" y="1180"/>
                        <a:chExt cx="560" cy="178"/>
                      </a:xfrm>
                    </p:grpSpPr>
                    <p:sp>
                      <p:nvSpPr>
                        <p:cNvPr id="25684" name="Freeform 8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p>
                      </p:txBody>
                    </p:sp>
                    <p:sp>
                      <p:nvSpPr>
                        <p:cNvPr id="25685" name="Freeform 8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p>
                      </p:txBody>
                    </p:sp>
                    <p:sp>
                      <p:nvSpPr>
                        <p:cNvPr id="25686" name="Freeform 8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p>
                      </p:txBody>
                    </p:sp>
                  </p:grpSp>
                  <p:grpSp>
                    <p:nvGrpSpPr>
                      <p:cNvPr id="7185" name="Group 72"/>
                      <p:cNvGrpSpPr>
                        <a:grpSpLocks/>
                      </p:cNvGrpSpPr>
                      <p:nvPr/>
                    </p:nvGrpSpPr>
                    <p:grpSpPr bwMode="auto">
                      <a:xfrm>
                        <a:off x="955" y="1264"/>
                        <a:ext cx="389" cy="297"/>
                        <a:chOff x="955" y="1264"/>
                        <a:chExt cx="389" cy="297"/>
                      </a:xfrm>
                    </p:grpSpPr>
                    <p:grpSp>
                      <p:nvGrpSpPr>
                        <p:cNvPr id="7191" name="Group 73"/>
                        <p:cNvGrpSpPr>
                          <a:grpSpLocks/>
                        </p:cNvGrpSpPr>
                        <p:nvPr/>
                      </p:nvGrpSpPr>
                      <p:grpSpPr bwMode="auto">
                        <a:xfrm>
                          <a:off x="1066" y="1264"/>
                          <a:ext cx="165" cy="27"/>
                          <a:chOff x="1066" y="1264"/>
                          <a:chExt cx="165" cy="27"/>
                        </a:xfrm>
                      </p:grpSpPr>
                      <p:sp>
                        <p:nvSpPr>
                          <p:cNvPr id="7194" name="AutoShape 74"/>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p>
                        </p:txBody>
                      </p:sp>
                      <p:sp>
                        <p:nvSpPr>
                          <p:cNvPr id="7195" name="AutoShape 75"/>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p>
                        </p:txBody>
                      </p:sp>
                    </p:grpSp>
                    <p:sp>
                      <p:nvSpPr>
                        <p:cNvPr id="7192" name="Freeform 76"/>
                        <p:cNvSpPr>
                          <a:spLocks/>
                        </p:cNvSpPr>
                        <p:nvPr/>
                      </p:nvSpPr>
                      <p:spPr bwMode="auto">
                        <a:xfrm>
                          <a:off x="962" y="1282"/>
                          <a:ext cx="375" cy="121"/>
                        </a:xfrm>
                        <a:custGeom>
                          <a:avLst/>
                          <a:gdLst>
                            <a:gd name="T0" fmla="*/ 1 w 1502"/>
                            <a:gd name="T1" fmla="*/ 0 h 484"/>
                            <a:gd name="T2" fmla="*/ 4 w 1502"/>
                            <a:gd name="T3" fmla="*/ 0 h 484"/>
                            <a:gd name="T4" fmla="*/ 6 w 1502"/>
                            <a:gd name="T5" fmla="*/ 2 h 484"/>
                            <a:gd name="T6" fmla="*/ 0 w 1502"/>
                            <a:gd name="T7" fmla="*/ 2 h 484"/>
                            <a:gd name="T8" fmla="*/ 1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p>
                      </p:txBody>
                    </p:sp>
                    <p:sp>
                      <p:nvSpPr>
                        <p:cNvPr id="25677" name="AutoShape 77"/>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p>
                      </p:txBody>
                    </p:sp>
                  </p:grpSp>
                  <p:grpSp>
                    <p:nvGrpSpPr>
                      <p:cNvPr id="7186" name="Group 78"/>
                      <p:cNvGrpSpPr>
                        <a:grpSpLocks/>
                      </p:cNvGrpSpPr>
                      <p:nvPr/>
                    </p:nvGrpSpPr>
                    <p:grpSpPr bwMode="auto">
                      <a:xfrm>
                        <a:off x="1057" y="1288"/>
                        <a:ext cx="190" cy="163"/>
                        <a:chOff x="1057" y="1288"/>
                        <a:chExt cx="190" cy="163"/>
                      </a:xfrm>
                    </p:grpSpPr>
                    <p:sp>
                      <p:nvSpPr>
                        <p:cNvPr id="7187" name="Freeform 79"/>
                        <p:cNvSpPr>
                          <a:spLocks/>
                        </p:cNvSpPr>
                        <p:nvPr/>
                      </p:nvSpPr>
                      <p:spPr bwMode="auto">
                        <a:xfrm>
                          <a:off x="1058" y="1288"/>
                          <a:ext cx="189" cy="162"/>
                        </a:xfrm>
                        <a:custGeom>
                          <a:avLst/>
                          <a:gdLst>
                            <a:gd name="T0" fmla="*/ 0 w 758"/>
                            <a:gd name="T1" fmla="*/ 0 h 652"/>
                            <a:gd name="T2" fmla="*/ 0 w 758"/>
                            <a:gd name="T3" fmla="*/ 2 h 652"/>
                            <a:gd name="T4" fmla="*/ 3 w 758"/>
                            <a:gd name="T5" fmla="*/ 2 h 652"/>
                            <a:gd name="T6" fmla="*/ 2 w 758"/>
                            <a:gd name="T7" fmla="*/ 0 h 652"/>
                            <a:gd name="T8" fmla="*/ 0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p>
                      </p:txBody>
                    </p:sp>
                    <p:sp>
                      <p:nvSpPr>
                        <p:cNvPr id="7188" name="Freeform 80"/>
                        <p:cNvSpPr>
                          <a:spLocks/>
                        </p:cNvSpPr>
                        <p:nvPr/>
                      </p:nvSpPr>
                      <p:spPr bwMode="auto">
                        <a:xfrm>
                          <a:off x="1057" y="1288"/>
                          <a:ext cx="74" cy="163"/>
                        </a:xfrm>
                        <a:custGeom>
                          <a:avLst/>
                          <a:gdLst>
                            <a:gd name="T0" fmla="*/ 1 w 295"/>
                            <a:gd name="T1" fmla="*/ 0 h 651"/>
                            <a:gd name="T2" fmla="*/ 0 w 295"/>
                            <a:gd name="T3" fmla="*/ 3 h 651"/>
                            <a:gd name="T4" fmla="*/ 1 w 295"/>
                            <a:gd name="T5" fmla="*/ 3 h 651"/>
                            <a:gd name="T6" fmla="*/ 1 w 295"/>
                            <a:gd name="T7" fmla="*/ 0 h 651"/>
                            <a:gd name="T8" fmla="*/ 1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p>
                      </p:txBody>
                    </p:sp>
                    <p:sp>
                      <p:nvSpPr>
                        <p:cNvPr id="25681" name="Freeform 81"/>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p>
                      </p:txBody>
                    </p:sp>
                    <p:sp>
                      <p:nvSpPr>
                        <p:cNvPr id="7190" name="Freeform 82"/>
                        <p:cNvSpPr>
                          <a:spLocks/>
                        </p:cNvSpPr>
                        <p:nvPr/>
                      </p:nvSpPr>
                      <p:spPr bwMode="auto">
                        <a:xfrm>
                          <a:off x="1073" y="1331"/>
                          <a:ext cx="158" cy="53"/>
                        </a:xfrm>
                        <a:custGeom>
                          <a:avLst/>
                          <a:gdLst>
                            <a:gd name="T0" fmla="*/ 0 w 631"/>
                            <a:gd name="T1" fmla="*/ 0 h 213"/>
                            <a:gd name="T2" fmla="*/ 0 w 631"/>
                            <a:gd name="T3" fmla="*/ 1 h 213"/>
                            <a:gd name="T4" fmla="*/ 3 w 631"/>
                            <a:gd name="T5" fmla="*/ 1 h 213"/>
                            <a:gd name="T6" fmla="*/ 2 w 631"/>
                            <a:gd name="T7" fmla="*/ 0 h 213"/>
                            <a:gd name="T8" fmla="*/ 0 w 631"/>
                            <a:gd name="T9" fmla="*/ 0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p>
                      </p:txBody>
                    </p:sp>
                  </p:grpSp>
                </p:grpSp>
              </p:gr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normAutofit/>
          </a:bodyPr>
          <a:lstStyle/>
          <a:p>
            <a:pPr eaLnBrk="1" hangingPunct="1">
              <a:buFont typeface="Webdings" pitchFamily="18" charset="2"/>
              <a:buNone/>
            </a:pPr>
            <a:r>
              <a:rPr lang="en-US" b="1" dirty="0" smtClean="0">
                <a:solidFill>
                  <a:srgbClr val="4F4F4F"/>
                </a:solidFill>
                <a:latin typeface="Century Gothic" pitchFamily="34" charset="0"/>
                <a:cs typeface="Century Gothic" pitchFamily="34" charset="0"/>
              </a:rPr>
              <a:t>In this course you will learn how to:</a:t>
            </a:r>
          </a:p>
          <a:p>
            <a:pPr eaLnBrk="1" hangingPunct="1"/>
            <a:r>
              <a:rPr lang="en-US" dirty="0" smtClean="0">
                <a:solidFill>
                  <a:srgbClr val="4F4F4F"/>
                </a:solidFill>
                <a:latin typeface="Century Gothic" pitchFamily="34" charset="0"/>
                <a:cs typeface="Century Gothic" pitchFamily="34" charset="0"/>
              </a:rPr>
              <a:t>Identify key business considerations to analyze before setting up and using Periodic Costing</a:t>
            </a:r>
          </a:p>
          <a:p>
            <a:pPr eaLnBrk="1" hangingPunct="1"/>
            <a:r>
              <a:rPr lang="en-US" dirty="0" smtClean="0">
                <a:solidFill>
                  <a:srgbClr val="4F4F4F"/>
                </a:solidFill>
                <a:latin typeface="Century Gothic" pitchFamily="34" charset="0"/>
                <a:cs typeface="Century Gothic" pitchFamily="34" charset="0"/>
              </a:rPr>
              <a:t>Set up periodic cost for the most effective use in your organization.</a:t>
            </a:r>
          </a:p>
          <a:p>
            <a:pPr eaLnBrk="1" hangingPunct="1"/>
            <a:r>
              <a:rPr lang="en-US" dirty="0" smtClean="0">
                <a:solidFill>
                  <a:srgbClr val="4F4F4F"/>
                </a:solidFill>
                <a:latin typeface="Century Gothic" pitchFamily="34" charset="0"/>
                <a:cs typeface="Century Gothic" pitchFamily="34" charset="0"/>
              </a:rPr>
              <a:t>Use and manage Periodic Costing effectively</a:t>
            </a:r>
          </a:p>
          <a:p>
            <a:pPr>
              <a:buNone/>
            </a:pPr>
            <a:endParaRPr lang="en-US" dirty="0" smtClean="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Course Objectives</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fontScale="85000" lnSpcReduction="20000"/>
          </a:bodyPr>
          <a:lstStyle/>
          <a:p>
            <a:pPr eaLnBrk="1" hangingPunct="1"/>
            <a:r>
              <a:rPr lang="en-US" b="1" dirty="0" smtClean="0">
                <a:solidFill>
                  <a:srgbClr val="4F4F4F"/>
                </a:solidFill>
                <a:latin typeface="Century Gothic" pitchFamily="34" charset="0"/>
                <a:cs typeface="Century Gothic" pitchFamily="34" charset="0"/>
              </a:rPr>
              <a:t>Introduction to Periodic Costing</a:t>
            </a:r>
          </a:p>
          <a:p>
            <a:pPr eaLnBrk="1" hangingPunct="1"/>
            <a:r>
              <a:rPr lang="en-US" dirty="0" smtClean="0">
                <a:solidFill>
                  <a:srgbClr val="4F4F4F"/>
                </a:solidFill>
                <a:latin typeface="Century Gothic" pitchFamily="34" charset="0"/>
                <a:cs typeface="Century Gothic" pitchFamily="34" charset="0"/>
              </a:rPr>
              <a:t>Business Considerations</a:t>
            </a:r>
          </a:p>
          <a:p>
            <a:pPr eaLnBrk="1" hangingPunct="1"/>
            <a:r>
              <a:rPr lang="en-US" dirty="0" smtClean="0">
                <a:solidFill>
                  <a:srgbClr val="4F4F4F"/>
                </a:solidFill>
                <a:latin typeface="Century Gothic" pitchFamily="34" charset="0"/>
                <a:cs typeface="Century Gothic" pitchFamily="34" charset="0"/>
              </a:rPr>
              <a:t>Periodic Costing Setup</a:t>
            </a:r>
          </a:p>
          <a:p>
            <a:pPr eaLnBrk="1" hangingPunct="1"/>
            <a:r>
              <a:rPr lang="en-US" dirty="0" smtClean="0">
                <a:solidFill>
                  <a:srgbClr val="4F4F4F"/>
                </a:solidFill>
                <a:latin typeface="Century Gothic" pitchFamily="34" charset="0"/>
                <a:cs typeface="Century Gothic" pitchFamily="34" charset="0"/>
              </a:rPr>
              <a:t>Initialize Periodic costing</a:t>
            </a:r>
          </a:p>
          <a:p>
            <a:pPr eaLnBrk="1" hangingPunct="1"/>
            <a:r>
              <a:rPr lang="en-US" dirty="0" smtClean="0">
                <a:solidFill>
                  <a:srgbClr val="4F4F4F"/>
                </a:solidFill>
                <a:latin typeface="Century Gothic" pitchFamily="34" charset="0"/>
                <a:cs typeface="Century Gothic" pitchFamily="34" charset="0"/>
              </a:rPr>
              <a:t>Periodic Costing Browses, Collections and Reports</a:t>
            </a:r>
          </a:p>
          <a:p>
            <a:pPr eaLnBrk="1" hangingPunct="1"/>
            <a:r>
              <a:rPr lang="en-US" dirty="0" smtClean="0">
                <a:solidFill>
                  <a:srgbClr val="4F4F4F"/>
                </a:solidFill>
                <a:latin typeface="Century Gothic" pitchFamily="34" charset="0"/>
                <a:cs typeface="Century Gothic" pitchFamily="34" charset="0"/>
              </a:rPr>
              <a:t>Periodic Costing Calculation</a:t>
            </a:r>
          </a:p>
          <a:p>
            <a:pPr eaLnBrk="1" hangingPunct="1"/>
            <a:r>
              <a:rPr lang="en-US" dirty="0" smtClean="0">
                <a:solidFill>
                  <a:srgbClr val="4F4F4F"/>
                </a:solidFill>
                <a:latin typeface="Century Gothic" pitchFamily="34" charset="0"/>
                <a:cs typeface="Century Gothic" pitchFamily="34" charset="0"/>
              </a:rPr>
              <a:t>Purchasing/AP</a:t>
            </a:r>
          </a:p>
          <a:p>
            <a:pPr eaLnBrk="1" hangingPunct="1"/>
            <a:r>
              <a:rPr lang="en-US" dirty="0" smtClean="0">
                <a:solidFill>
                  <a:srgbClr val="4F4F4F"/>
                </a:solidFill>
                <a:latin typeface="Century Gothic" pitchFamily="34" charset="0"/>
                <a:cs typeface="Century Gothic" pitchFamily="34" charset="0"/>
              </a:rPr>
              <a:t>Work Order &amp; (Advanced) Repetitive</a:t>
            </a:r>
          </a:p>
          <a:p>
            <a:pPr eaLnBrk="1" hangingPunct="1"/>
            <a:r>
              <a:rPr lang="en-US" dirty="0" smtClean="0">
                <a:solidFill>
                  <a:srgbClr val="4F4F4F"/>
                </a:solidFill>
                <a:latin typeface="Century Gothic" pitchFamily="34" charset="0"/>
                <a:cs typeface="Century Gothic" pitchFamily="34" charset="0"/>
              </a:rPr>
              <a:t>Sales Order</a:t>
            </a:r>
          </a:p>
          <a:p>
            <a:pPr eaLnBrk="1" hangingPunct="1"/>
            <a:r>
              <a:rPr lang="en-US" dirty="0" smtClean="0">
                <a:solidFill>
                  <a:srgbClr val="4F4F4F"/>
                </a:solidFill>
                <a:latin typeface="Century Gothic" pitchFamily="34" charset="0"/>
                <a:cs typeface="Century Gothic" pitchFamily="34" charset="0"/>
              </a:rPr>
              <a:t>Inventory Control</a:t>
            </a:r>
          </a:p>
          <a:p>
            <a:pPr eaLnBrk="1" hangingPunct="1"/>
            <a:r>
              <a:rPr lang="en-US" dirty="0" smtClean="0">
                <a:solidFill>
                  <a:srgbClr val="4F4F4F"/>
                </a:solidFill>
                <a:latin typeface="Century Gothic" pitchFamily="34" charset="0"/>
                <a:cs typeface="Century Gothic" pitchFamily="34" charset="0"/>
              </a:rPr>
              <a:t>Inter Site transfers</a:t>
            </a:r>
          </a:p>
          <a:p>
            <a:pPr eaLnBrk="1" hangingPunct="1"/>
            <a:r>
              <a:rPr lang="en-US" dirty="0" smtClean="0">
                <a:solidFill>
                  <a:srgbClr val="4F4F4F"/>
                </a:solidFill>
                <a:latin typeface="Century Gothic" pitchFamily="34" charset="0"/>
                <a:cs typeface="Century Gothic" pitchFamily="34" charset="0"/>
              </a:rPr>
              <a:t>PC Adjustments</a:t>
            </a:r>
          </a:p>
          <a:p>
            <a:pPr eaLnBrk="1" hangingPunct="1"/>
            <a:r>
              <a:rPr lang="en-US" dirty="0" smtClean="0">
                <a:solidFill>
                  <a:srgbClr val="4F4F4F"/>
                </a:solidFill>
                <a:latin typeface="Century Gothic" pitchFamily="34" charset="0"/>
                <a:cs typeface="Century Gothic" pitchFamily="34" charset="0"/>
              </a:rPr>
              <a:t>Periodic Costing Accounting Close</a:t>
            </a: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Overview</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lnSpcReduction="10000"/>
          </a:bodyPr>
          <a:lstStyle/>
          <a:p>
            <a:pPr eaLnBrk="1" hangingPunct="1"/>
            <a:r>
              <a:rPr lang="en-US" dirty="0" smtClean="0">
                <a:solidFill>
                  <a:srgbClr val="4F4F4F"/>
                </a:solidFill>
                <a:latin typeface="Century Gothic" pitchFamily="34" charset="0"/>
                <a:cs typeface="Century Gothic" pitchFamily="34" charset="0"/>
              </a:rPr>
              <a:t>Key Events</a:t>
            </a:r>
          </a:p>
          <a:p>
            <a:pPr eaLnBrk="1" hangingPunct="1"/>
            <a:r>
              <a:rPr lang="en-US" dirty="0" smtClean="0">
                <a:solidFill>
                  <a:srgbClr val="4F4F4F"/>
                </a:solidFill>
                <a:latin typeface="Century Gothic" pitchFamily="34" charset="0"/>
                <a:cs typeface="Century Gothic" pitchFamily="34" charset="0"/>
              </a:rPr>
              <a:t>Terminology</a:t>
            </a:r>
          </a:p>
          <a:p>
            <a:pPr eaLnBrk="1" hangingPunct="1"/>
            <a:r>
              <a:rPr lang="en-US" dirty="0" smtClean="0">
                <a:solidFill>
                  <a:srgbClr val="4F4F4F"/>
                </a:solidFill>
                <a:latin typeface="Century Gothic" pitchFamily="34" charset="0"/>
                <a:cs typeface="Century Gothic" pitchFamily="34" charset="0"/>
              </a:rPr>
              <a:t>QAD Periodic Costing</a:t>
            </a:r>
          </a:p>
          <a:p>
            <a:pPr eaLnBrk="1" hangingPunct="1"/>
            <a:r>
              <a:rPr lang="en-US" dirty="0" smtClean="0">
                <a:solidFill>
                  <a:srgbClr val="4F4F4F"/>
                </a:solidFill>
                <a:latin typeface="Century Gothic" pitchFamily="34" charset="0"/>
                <a:cs typeface="Century Gothic" pitchFamily="34" charset="0"/>
              </a:rPr>
              <a:t>Costing Method</a:t>
            </a:r>
          </a:p>
          <a:p>
            <a:pPr eaLnBrk="1" hangingPunct="1"/>
            <a:r>
              <a:rPr lang="en-US" dirty="0" smtClean="0">
                <a:solidFill>
                  <a:srgbClr val="4F4F4F"/>
                </a:solidFill>
                <a:latin typeface="Century Gothic" pitchFamily="34" charset="0"/>
                <a:cs typeface="Century Gothic" pitchFamily="34" charset="0"/>
              </a:rPr>
              <a:t>Adjustment Mode</a:t>
            </a:r>
          </a:p>
          <a:p>
            <a:pPr eaLnBrk="1" hangingPunct="1"/>
            <a:r>
              <a:rPr lang="en-US" dirty="0" smtClean="0">
                <a:solidFill>
                  <a:srgbClr val="4F4F4F"/>
                </a:solidFill>
                <a:latin typeface="Century Gothic" pitchFamily="34" charset="0"/>
                <a:cs typeface="Century Gothic" pitchFamily="34" charset="0"/>
              </a:rPr>
              <a:t>Completed Mode</a:t>
            </a:r>
          </a:p>
          <a:p>
            <a:pPr eaLnBrk="1" hangingPunct="1"/>
            <a:r>
              <a:rPr lang="en-US" dirty="0" smtClean="0">
                <a:solidFill>
                  <a:srgbClr val="4F4F4F"/>
                </a:solidFill>
                <a:latin typeface="Century Gothic" pitchFamily="34" charset="0"/>
                <a:cs typeface="Century Gothic" pitchFamily="34" charset="0"/>
              </a:rPr>
              <a:t>Cost Calculation Period</a:t>
            </a:r>
          </a:p>
          <a:p>
            <a:pPr eaLnBrk="1" hangingPunct="1"/>
            <a:r>
              <a:rPr lang="en-US" dirty="0" smtClean="0">
                <a:solidFill>
                  <a:srgbClr val="4F4F4F"/>
                </a:solidFill>
                <a:latin typeface="Century Gothic" pitchFamily="34" charset="0"/>
                <a:cs typeface="Century Gothic" pitchFamily="34" charset="0"/>
              </a:rPr>
              <a:t>Cost Sets</a:t>
            </a:r>
          </a:p>
          <a:p>
            <a:pPr eaLnBrk="1" hangingPunct="1"/>
            <a:r>
              <a:rPr lang="en-US" dirty="0" smtClean="0">
                <a:solidFill>
                  <a:srgbClr val="4F4F4F"/>
                </a:solidFill>
                <a:latin typeface="Century Gothic" pitchFamily="34" charset="0"/>
                <a:cs typeface="Century Gothic" pitchFamily="34" charset="0"/>
              </a:rPr>
              <a:t>Statutory and Base Currency Calculations</a:t>
            </a:r>
          </a:p>
          <a:p>
            <a:pPr eaLnBrk="1" hangingPunct="1"/>
            <a:r>
              <a:rPr lang="en-US" dirty="0" smtClean="0">
                <a:solidFill>
                  <a:srgbClr val="4F4F4F"/>
                </a:solidFill>
                <a:latin typeface="Century Gothic" pitchFamily="34" charset="0"/>
                <a:cs typeface="Century Gothic" pitchFamily="34" charset="0"/>
              </a:rPr>
              <a:t>Review</a:t>
            </a:r>
            <a:endParaRPr lang="en-US" dirty="0" smtClean="0">
              <a:solidFill>
                <a:srgbClr val="4F4F4F"/>
              </a:solidFill>
              <a:latin typeface="Century Gothic" pitchFamily="34" charset="0"/>
              <a:cs typeface="Century Gothic" pitchFamily="34" charset="0"/>
            </a:endParaRP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Introduction to Periodic Costing</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Key Events</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graphicFrame>
        <p:nvGraphicFramePr>
          <p:cNvPr id="6" name="Object 2"/>
          <p:cNvGraphicFramePr>
            <a:graphicFrameLocks noChangeAspect="1"/>
          </p:cNvGraphicFramePr>
          <p:nvPr/>
        </p:nvGraphicFramePr>
        <p:xfrm>
          <a:off x="2971800" y="1571625"/>
          <a:ext cx="3259138" cy="4021138"/>
        </p:xfrm>
        <a:graphic>
          <a:graphicData uri="http://schemas.openxmlformats.org/presentationml/2006/ole">
            <p:oleObj spid="_x0000_s29698" name="Clip" r:id="rId4" imgW="2826720" imgH="3497040" progId="">
              <p:embed/>
            </p:oleObj>
          </a:graphicData>
        </a:graphic>
      </p:graphicFrame>
      <p:sp>
        <p:nvSpPr>
          <p:cNvPr id="7" name="Text Box 2065"/>
          <p:cNvSpPr txBox="1">
            <a:spLocks noChangeArrowheads="1"/>
          </p:cNvSpPr>
          <p:nvPr/>
        </p:nvSpPr>
        <p:spPr bwMode="auto">
          <a:xfrm>
            <a:off x="3581400" y="1647825"/>
            <a:ext cx="1631950" cy="404813"/>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2000" b="1" dirty="0">
                <a:latin typeface="+mj-lt"/>
              </a:rPr>
              <a:t>Accounting</a:t>
            </a:r>
          </a:p>
        </p:txBody>
      </p:sp>
      <p:sp>
        <p:nvSpPr>
          <p:cNvPr id="8" name="Text Box 2068"/>
          <p:cNvSpPr txBox="1">
            <a:spLocks noChangeArrowheads="1"/>
          </p:cNvSpPr>
          <p:nvPr/>
        </p:nvSpPr>
        <p:spPr bwMode="auto">
          <a:xfrm>
            <a:off x="7086600" y="5875338"/>
            <a:ext cx="1371600" cy="344487"/>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Work orders</a:t>
            </a:r>
            <a:endParaRPr kumimoji="1" lang="en-US" sz="1600" b="1" dirty="0">
              <a:latin typeface="+mj-lt"/>
            </a:endParaRPr>
          </a:p>
        </p:txBody>
      </p:sp>
      <p:sp>
        <p:nvSpPr>
          <p:cNvPr id="9" name="Text Box 2082"/>
          <p:cNvSpPr txBox="1">
            <a:spLocks noChangeArrowheads="1"/>
          </p:cNvSpPr>
          <p:nvPr/>
        </p:nvSpPr>
        <p:spPr bwMode="auto">
          <a:xfrm>
            <a:off x="5099050" y="5938838"/>
            <a:ext cx="1225550" cy="344487"/>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WO Issues</a:t>
            </a:r>
            <a:endParaRPr kumimoji="1" lang="en-US" sz="1600" b="1" dirty="0">
              <a:latin typeface="+mj-lt"/>
            </a:endParaRPr>
          </a:p>
        </p:txBody>
      </p:sp>
      <p:sp>
        <p:nvSpPr>
          <p:cNvPr id="10" name="Text Box 2088"/>
          <p:cNvSpPr txBox="1">
            <a:spLocks noChangeArrowheads="1"/>
          </p:cNvSpPr>
          <p:nvPr/>
        </p:nvSpPr>
        <p:spPr bwMode="auto">
          <a:xfrm>
            <a:off x="808038" y="5951538"/>
            <a:ext cx="1554162" cy="344487"/>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WO Receipt</a:t>
            </a:r>
            <a:endParaRPr kumimoji="1" lang="en-US" sz="1600" b="1" dirty="0">
              <a:latin typeface="+mj-lt"/>
            </a:endParaRPr>
          </a:p>
        </p:txBody>
      </p:sp>
      <p:grpSp>
        <p:nvGrpSpPr>
          <p:cNvPr id="11" name="Group 2091"/>
          <p:cNvGrpSpPr>
            <a:grpSpLocks/>
          </p:cNvGrpSpPr>
          <p:nvPr/>
        </p:nvGrpSpPr>
        <p:grpSpPr bwMode="auto">
          <a:xfrm>
            <a:off x="1219200" y="5053013"/>
            <a:ext cx="503238" cy="428625"/>
            <a:chOff x="4783" y="1458"/>
            <a:chExt cx="580" cy="496"/>
          </a:xfrm>
        </p:grpSpPr>
        <p:sp>
          <p:nvSpPr>
            <p:cNvPr id="12" name="Rectangle 209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13" name="Freeform 2093"/>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14" name="Freeform 2094"/>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15" name="Group 2096"/>
          <p:cNvGrpSpPr>
            <a:grpSpLocks/>
          </p:cNvGrpSpPr>
          <p:nvPr/>
        </p:nvGrpSpPr>
        <p:grpSpPr bwMode="auto">
          <a:xfrm>
            <a:off x="1344613" y="5178425"/>
            <a:ext cx="503237" cy="428625"/>
            <a:chOff x="4783" y="1458"/>
            <a:chExt cx="580" cy="496"/>
          </a:xfrm>
        </p:grpSpPr>
        <p:sp>
          <p:nvSpPr>
            <p:cNvPr id="16" name="Rectangle 2097"/>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17" name="Freeform 2098"/>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18" name="Freeform 2099"/>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19" name="Group 2100"/>
          <p:cNvGrpSpPr>
            <a:grpSpLocks/>
          </p:cNvGrpSpPr>
          <p:nvPr/>
        </p:nvGrpSpPr>
        <p:grpSpPr bwMode="auto">
          <a:xfrm>
            <a:off x="1470025" y="5303838"/>
            <a:ext cx="503238" cy="430212"/>
            <a:chOff x="4783" y="1458"/>
            <a:chExt cx="580" cy="496"/>
          </a:xfrm>
        </p:grpSpPr>
        <p:sp>
          <p:nvSpPr>
            <p:cNvPr id="20" name="Rectangle 2101"/>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21" name="Freeform 2102"/>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22" name="Freeform 2103"/>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23" name="Text Box 2105"/>
          <p:cNvSpPr txBox="1">
            <a:spLocks noChangeArrowheads="1"/>
          </p:cNvSpPr>
          <p:nvPr/>
        </p:nvSpPr>
        <p:spPr bwMode="auto">
          <a:xfrm flipH="1">
            <a:off x="3124200" y="5811838"/>
            <a:ext cx="1466850" cy="588962"/>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dirty="0">
                <a:latin typeface="+mj-lt"/>
              </a:rPr>
              <a:t>Labor Feedback</a:t>
            </a:r>
          </a:p>
        </p:txBody>
      </p:sp>
      <p:sp>
        <p:nvSpPr>
          <p:cNvPr id="24" name="AutoShape 2394"/>
          <p:cNvSpPr>
            <a:spLocks noChangeAspect="1" noChangeArrowheads="1" noTextEdit="1"/>
          </p:cNvSpPr>
          <p:nvPr/>
        </p:nvSpPr>
        <p:spPr bwMode="auto">
          <a:xfrm>
            <a:off x="3717925" y="2876550"/>
            <a:ext cx="1182688" cy="1760538"/>
          </a:xfrm>
          <a:prstGeom prst="rect">
            <a:avLst/>
          </a:prstGeom>
          <a:noFill/>
          <a:ln w="9525">
            <a:noFill/>
            <a:miter lim="800000"/>
            <a:headEnd/>
            <a:tailEnd/>
          </a:ln>
        </p:spPr>
        <p:txBody>
          <a:bodyPr/>
          <a:lstStyle/>
          <a:p>
            <a:endParaRPr lang="en-US"/>
          </a:p>
        </p:txBody>
      </p:sp>
      <p:grpSp>
        <p:nvGrpSpPr>
          <p:cNvPr id="25" name="Group 2395"/>
          <p:cNvGrpSpPr>
            <a:grpSpLocks/>
          </p:cNvGrpSpPr>
          <p:nvPr/>
        </p:nvGrpSpPr>
        <p:grpSpPr bwMode="auto">
          <a:xfrm>
            <a:off x="3795713" y="2882900"/>
            <a:ext cx="1525587" cy="1035050"/>
            <a:chOff x="2328" y="2066"/>
            <a:chExt cx="837" cy="568"/>
          </a:xfrm>
        </p:grpSpPr>
        <p:grpSp>
          <p:nvGrpSpPr>
            <p:cNvPr id="26" name="Group 2396"/>
            <p:cNvGrpSpPr>
              <a:grpSpLocks/>
            </p:cNvGrpSpPr>
            <p:nvPr/>
          </p:nvGrpSpPr>
          <p:grpSpPr bwMode="auto">
            <a:xfrm flipH="1">
              <a:off x="2328" y="2130"/>
              <a:ext cx="549" cy="481"/>
              <a:chOff x="2342" y="2023"/>
              <a:chExt cx="249" cy="319"/>
            </a:xfrm>
          </p:grpSpPr>
          <p:sp>
            <p:nvSpPr>
              <p:cNvPr id="38" name="Freeform 2397"/>
              <p:cNvSpPr>
                <a:spLocks/>
              </p:cNvSpPr>
              <p:nvPr/>
            </p:nvSpPr>
            <p:spPr bwMode="auto">
              <a:xfrm>
                <a:off x="2345" y="2028"/>
                <a:ext cx="179" cy="312"/>
              </a:xfrm>
              <a:custGeom>
                <a:avLst/>
                <a:gdLst>
                  <a:gd name="T0" fmla="*/ 306 w 537"/>
                  <a:gd name="T1" fmla="*/ 0 h 937"/>
                  <a:gd name="T2" fmla="*/ 227 w 537"/>
                  <a:gd name="T3" fmla="*/ 4 h 937"/>
                  <a:gd name="T4" fmla="*/ 182 w 537"/>
                  <a:gd name="T5" fmla="*/ 79 h 937"/>
                  <a:gd name="T6" fmla="*/ 56 w 537"/>
                  <a:gd name="T7" fmla="*/ 202 h 937"/>
                  <a:gd name="T8" fmla="*/ 0 w 537"/>
                  <a:gd name="T9" fmla="*/ 269 h 937"/>
                  <a:gd name="T10" fmla="*/ 37 w 537"/>
                  <a:gd name="T11" fmla="*/ 447 h 937"/>
                  <a:gd name="T12" fmla="*/ 66 w 537"/>
                  <a:gd name="T13" fmla="*/ 581 h 937"/>
                  <a:gd name="T14" fmla="*/ 142 w 537"/>
                  <a:gd name="T15" fmla="*/ 736 h 937"/>
                  <a:gd name="T16" fmla="*/ 273 w 537"/>
                  <a:gd name="T17" fmla="*/ 846 h 937"/>
                  <a:gd name="T18" fmla="*/ 417 w 537"/>
                  <a:gd name="T19" fmla="*/ 937 h 937"/>
                  <a:gd name="T20" fmla="*/ 421 w 537"/>
                  <a:gd name="T21" fmla="*/ 913 h 937"/>
                  <a:gd name="T22" fmla="*/ 432 w 537"/>
                  <a:gd name="T23" fmla="*/ 909 h 937"/>
                  <a:gd name="T24" fmla="*/ 432 w 537"/>
                  <a:gd name="T25" fmla="*/ 898 h 937"/>
                  <a:gd name="T26" fmla="*/ 432 w 537"/>
                  <a:gd name="T27" fmla="*/ 885 h 937"/>
                  <a:gd name="T28" fmla="*/ 432 w 537"/>
                  <a:gd name="T29" fmla="*/ 874 h 937"/>
                  <a:gd name="T30" fmla="*/ 432 w 537"/>
                  <a:gd name="T31" fmla="*/ 863 h 937"/>
                  <a:gd name="T32" fmla="*/ 444 w 537"/>
                  <a:gd name="T33" fmla="*/ 858 h 937"/>
                  <a:gd name="T34" fmla="*/ 455 w 537"/>
                  <a:gd name="T35" fmla="*/ 858 h 937"/>
                  <a:gd name="T36" fmla="*/ 467 w 537"/>
                  <a:gd name="T37" fmla="*/ 858 h 937"/>
                  <a:gd name="T38" fmla="*/ 477 w 537"/>
                  <a:gd name="T39" fmla="*/ 850 h 937"/>
                  <a:gd name="T40" fmla="*/ 477 w 537"/>
                  <a:gd name="T41" fmla="*/ 839 h 937"/>
                  <a:gd name="T42" fmla="*/ 477 w 537"/>
                  <a:gd name="T43" fmla="*/ 826 h 937"/>
                  <a:gd name="T44" fmla="*/ 477 w 537"/>
                  <a:gd name="T45" fmla="*/ 815 h 937"/>
                  <a:gd name="T46" fmla="*/ 489 w 537"/>
                  <a:gd name="T47" fmla="*/ 811 h 937"/>
                  <a:gd name="T48" fmla="*/ 500 w 537"/>
                  <a:gd name="T49" fmla="*/ 811 h 937"/>
                  <a:gd name="T50" fmla="*/ 511 w 537"/>
                  <a:gd name="T51" fmla="*/ 811 h 937"/>
                  <a:gd name="T52" fmla="*/ 519 w 537"/>
                  <a:gd name="T53" fmla="*/ 799 h 937"/>
                  <a:gd name="T54" fmla="*/ 515 w 537"/>
                  <a:gd name="T55" fmla="*/ 787 h 937"/>
                  <a:gd name="T56" fmla="*/ 515 w 537"/>
                  <a:gd name="T57" fmla="*/ 775 h 937"/>
                  <a:gd name="T58" fmla="*/ 526 w 537"/>
                  <a:gd name="T59" fmla="*/ 767 h 937"/>
                  <a:gd name="T60" fmla="*/ 537 w 537"/>
                  <a:gd name="T61" fmla="*/ 764 h 937"/>
                  <a:gd name="T62" fmla="*/ 339 w 537"/>
                  <a:gd name="T63" fmla="*/ 672 h 937"/>
                  <a:gd name="T64" fmla="*/ 145 w 537"/>
                  <a:gd name="T65" fmla="*/ 407 h 937"/>
                  <a:gd name="T66" fmla="*/ 153 w 537"/>
                  <a:gd name="T67" fmla="*/ 249 h 937"/>
                  <a:gd name="T68" fmla="*/ 287 w 537"/>
                  <a:gd name="T69" fmla="*/ 83 h 937"/>
                  <a:gd name="T70" fmla="*/ 306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39" name="Freeform 2398"/>
              <p:cNvSpPr>
                <a:spLocks/>
              </p:cNvSpPr>
              <p:nvPr/>
            </p:nvSpPr>
            <p:spPr bwMode="auto">
              <a:xfrm>
                <a:off x="2369" y="2025"/>
                <a:ext cx="218" cy="257"/>
              </a:xfrm>
              <a:custGeom>
                <a:avLst/>
                <a:gdLst>
                  <a:gd name="T0" fmla="*/ 254 w 653"/>
                  <a:gd name="T1" fmla="*/ 83 h 772"/>
                  <a:gd name="T2" fmla="*/ 292 w 653"/>
                  <a:gd name="T3" fmla="*/ 214 h 772"/>
                  <a:gd name="T4" fmla="*/ 335 w 653"/>
                  <a:gd name="T5" fmla="*/ 273 h 772"/>
                  <a:gd name="T6" fmla="*/ 437 w 653"/>
                  <a:gd name="T7" fmla="*/ 341 h 772"/>
                  <a:gd name="T8" fmla="*/ 583 w 653"/>
                  <a:gd name="T9" fmla="*/ 356 h 772"/>
                  <a:gd name="T10" fmla="*/ 653 w 653"/>
                  <a:gd name="T11" fmla="*/ 360 h 772"/>
                  <a:gd name="T12" fmla="*/ 643 w 653"/>
                  <a:gd name="T13" fmla="*/ 483 h 772"/>
                  <a:gd name="T14" fmla="*/ 589 w 653"/>
                  <a:gd name="T15" fmla="*/ 625 h 772"/>
                  <a:gd name="T16" fmla="*/ 496 w 653"/>
                  <a:gd name="T17" fmla="*/ 741 h 772"/>
                  <a:gd name="T18" fmla="*/ 467 w 653"/>
                  <a:gd name="T19" fmla="*/ 772 h 772"/>
                  <a:gd name="T20" fmla="*/ 288 w 653"/>
                  <a:gd name="T21" fmla="*/ 745 h 772"/>
                  <a:gd name="T22" fmla="*/ 149 w 653"/>
                  <a:gd name="T23" fmla="*/ 666 h 772"/>
                  <a:gd name="T24" fmla="*/ 86 w 653"/>
                  <a:gd name="T25" fmla="*/ 586 h 772"/>
                  <a:gd name="T26" fmla="*/ 30 w 653"/>
                  <a:gd name="T27" fmla="*/ 413 h 772"/>
                  <a:gd name="T28" fmla="*/ 0 w 653"/>
                  <a:gd name="T29" fmla="*/ 273 h 772"/>
                  <a:gd name="T30" fmla="*/ 161 w 653"/>
                  <a:gd name="T31" fmla="*/ 104 h 772"/>
                  <a:gd name="T32" fmla="*/ 240 w 653"/>
                  <a:gd name="T33" fmla="*/ 0 h 772"/>
                  <a:gd name="T34" fmla="*/ 254 w 653"/>
                  <a:gd name="T35" fmla="*/ 83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40" name="Freeform 2399"/>
              <p:cNvSpPr>
                <a:spLocks/>
              </p:cNvSpPr>
              <p:nvPr/>
            </p:nvSpPr>
            <p:spPr bwMode="auto">
              <a:xfrm>
                <a:off x="2342" y="2023"/>
                <a:ext cx="249" cy="319"/>
              </a:xfrm>
              <a:custGeom>
                <a:avLst/>
                <a:gdLst>
                  <a:gd name="T0" fmla="*/ 227 w 747"/>
                  <a:gd name="T1" fmla="*/ 107 h 955"/>
                  <a:gd name="T2" fmla="*/ 194 w 747"/>
                  <a:gd name="T3" fmla="*/ 107 h 955"/>
                  <a:gd name="T4" fmla="*/ 19 w 747"/>
                  <a:gd name="T5" fmla="*/ 285 h 955"/>
                  <a:gd name="T6" fmla="*/ 86 w 747"/>
                  <a:gd name="T7" fmla="*/ 594 h 955"/>
                  <a:gd name="T8" fmla="*/ 187 w 747"/>
                  <a:gd name="T9" fmla="*/ 773 h 955"/>
                  <a:gd name="T10" fmla="*/ 403 w 747"/>
                  <a:gd name="T11" fmla="*/ 922 h 955"/>
                  <a:gd name="T12" fmla="*/ 324 w 747"/>
                  <a:gd name="T13" fmla="*/ 848 h 955"/>
                  <a:gd name="T14" fmla="*/ 112 w 747"/>
                  <a:gd name="T15" fmla="*/ 626 h 955"/>
                  <a:gd name="T16" fmla="*/ 165 w 747"/>
                  <a:gd name="T17" fmla="*/ 701 h 955"/>
                  <a:gd name="T18" fmla="*/ 322 w 747"/>
                  <a:gd name="T19" fmla="*/ 819 h 955"/>
                  <a:gd name="T20" fmla="*/ 429 w 747"/>
                  <a:gd name="T21" fmla="*/ 863 h 955"/>
                  <a:gd name="T22" fmla="*/ 444 w 747"/>
                  <a:gd name="T23" fmla="*/ 852 h 955"/>
                  <a:gd name="T24" fmla="*/ 370 w 747"/>
                  <a:gd name="T25" fmla="*/ 797 h 955"/>
                  <a:gd name="T26" fmla="*/ 187 w 747"/>
                  <a:gd name="T27" fmla="*/ 677 h 955"/>
                  <a:gd name="T28" fmla="*/ 287 w 747"/>
                  <a:gd name="T29" fmla="*/ 740 h 955"/>
                  <a:gd name="T30" fmla="*/ 471 w 747"/>
                  <a:gd name="T31" fmla="*/ 804 h 955"/>
                  <a:gd name="T32" fmla="*/ 516 w 747"/>
                  <a:gd name="T33" fmla="*/ 793 h 955"/>
                  <a:gd name="T34" fmla="*/ 340 w 747"/>
                  <a:gd name="T35" fmla="*/ 745 h 955"/>
                  <a:gd name="T36" fmla="*/ 225 w 747"/>
                  <a:gd name="T37" fmla="*/ 670 h 955"/>
                  <a:gd name="T38" fmla="*/ 134 w 747"/>
                  <a:gd name="T39" fmla="*/ 523 h 955"/>
                  <a:gd name="T40" fmla="*/ 74 w 747"/>
                  <a:gd name="T41" fmla="*/ 298 h 955"/>
                  <a:gd name="T42" fmla="*/ 112 w 747"/>
                  <a:gd name="T43" fmla="*/ 392 h 955"/>
                  <a:gd name="T44" fmla="*/ 198 w 747"/>
                  <a:gd name="T45" fmla="*/ 614 h 955"/>
                  <a:gd name="T46" fmla="*/ 363 w 747"/>
                  <a:gd name="T47" fmla="*/ 729 h 955"/>
                  <a:gd name="T48" fmla="*/ 549 w 747"/>
                  <a:gd name="T49" fmla="*/ 760 h 955"/>
                  <a:gd name="T50" fmla="*/ 669 w 747"/>
                  <a:gd name="T51" fmla="*/ 611 h 955"/>
                  <a:gd name="T52" fmla="*/ 721 w 747"/>
                  <a:gd name="T53" fmla="*/ 427 h 955"/>
                  <a:gd name="T54" fmla="*/ 586 w 747"/>
                  <a:gd name="T55" fmla="*/ 361 h 955"/>
                  <a:gd name="T56" fmla="*/ 467 w 747"/>
                  <a:gd name="T57" fmla="*/ 325 h 955"/>
                  <a:gd name="T58" fmla="*/ 359 w 747"/>
                  <a:gd name="T59" fmla="*/ 215 h 955"/>
                  <a:gd name="T60" fmla="*/ 314 w 747"/>
                  <a:gd name="T61" fmla="*/ 44 h 955"/>
                  <a:gd name="T62" fmla="*/ 336 w 747"/>
                  <a:gd name="T63" fmla="*/ 64 h 955"/>
                  <a:gd name="T64" fmla="*/ 382 w 747"/>
                  <a:gd name="T65" fmla="*/ 215 h 955"/>
                  <a:gd name="T66" fmla="*/ 481 w 747"/>
                  <a:gd name="T67" fmla="*/ 305 h 955"/>
                  <a:gd name="T68" fmla="*/ 624 w 747"/>
                  <a:gd name="T69" fmla="*/ 341 h 955"/>
                  <a:gd name="T70" fmla="*/ 747 w 747"/>
                  <a:gd name="T71" fmla="*/ 353 h 955"/>
                  <a:gd name="T72" fmla="*/ 721 w 747"/>
                  <a:gd name="T73" fmla="*/ 559 h 955"/>
                  <a:gd name="T74" fmla="*/ 613 w 747"/>
                  <a:gd name="T75" fmla="*/ 729 h 955"/>
                  <a:gd name="T76" fmla="*/ 538 w 747"/>
                  <a:gd name="T77" fmla="*/ 808 h 955"/>
                  <a:gd name="T78" fmla="*/ 520 w 747"/>
                  <a:gd name="T79" fmla="*/ 843 h 955"/>
                  <a:gd name="T80" fmla="*/ 497 w 747"/>
                  <a:gd name="T81" fmla="*/ 863 h 955"/>
                  <a:gd name="T82" fmla="*/ 456 w 747"/>
                  <a:gd name="T83" fmla="*/ 895 h 955"/>
                  <a:gd name="T84" fmla="*/ 433 w 747"/>
                  <a:gd name="T85" fmla="*/ 943 h 955"/>
                  <a:gd name="T86" fmla="*/ 258 w 747"/>
                  <a:gd name="T87" fmla="*/ 856 h 955"/>
                  <a:gd name="T88" fmla="*/ 120 w 747"/>
                  <a:gd name="T89" fmla="*/ 725 h 955"/>
                  <a:gd name="T90" fmla="*/ 56 w 747"/>
                  <a:gd name="T91" fmla="*/ 563 h 955"/>
                  <a:gd name="T92" fmla="*/ 4 w 747"/>
                  <a:gd name="T93" fmla="*/ 322 h 955"/>
                  <a:gd name="T94" fmla="*/ 134 w 747"/>
                  <a:gd name="T95" fmla="*/ 134 h 955"/>
                  <a:gd name="T96" fmla="*/ 227 w 747"/>
                  <a:gd name="T97" fmla="*/ 0 h 955"/>
                  <a:gd name="T98" fmla="*/ 250 w 747"/>
                  <a:gd name="T99" fmla="*/ 112 h 955"/>
                  <a:gd name="T100" fmla="*/ 74 w 747"/>
                  <a:gd name="T101" fmla="*/ 27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41" name="Freeform 2400"/>
              <p:cNvSpPr>
                <a:spLocks/>
              </p:cNvSpPr>
              <p:nvPr/>
            </p:nvSpPr>
            <p:spPr bwMode="auto">
              <a:xfrm>
                <a:off x="2393" y="2076"/>
                <a:ext cx="166" cy="178"/>
              </a:xfrm>
              <a:custGeom>
                <a:avLst/>
                <a:gdLst>
                  <a:gd name="T0" fmla="*/ 0 w 497"/>
                  <a:gd name="T1" fmla="*/ 155 h 533"/>
                  <a:gd name="T2" fmla="*/ 142 w 497"/>
                  <a:gd name="T3" fmla="*/ 0 h 533"/>
                  <a:gd name="T4" fmla="*/ 158 w 497"/>
                  <a:gd name="T5" fmla="*/ 72 h 533"/>
                  <a:gd name="T6" fmla="*/ 183 w 497"/>
                  <a:gd name="T7" fmla="*/ 147 h 533"/>
                  <a:gd name="T8" fmla="*/ 225 w 497"/>
                  <a:gd name="T9" fmla="*/ 195 h 533"/>
                  <a:gd name="T10" fmla="*/ 288 w 497"/>
                  <a:gd name="T11" fmla="*/ 231 h 533"/>
                  <a:gd name="T12" fmla="*/ 363 w 497"/>
                  <a:gd name="T13" fmla="*/ 258 h 533"/>
                  <a:gd name="T14" fmla="*/ 435 w 497"/>
                  <a:gd name="T15" fmla="*/ 258 h 533"/>
                  <a:gd name="T16" fmla="*/ 497 w 497"/>
                  <a:gd name="T17" fmla="*/ 262 h 533"/>
                  <a:gd name="T18" fmla="*/ 494 w 497"/>
                  <a:gd name="T19" fmla="*/ 315 h 533"/>
                  <a:gd name="T20" fmla="*/ 472 w 497"/>
                  <a:gd name="T21" fmla="*/ 393 h 533"/>
                  <a:gd name="T22" fmla="*/ 431 w 497"/>
                  <a:gd name="T23" fmla="*/ 457 h 533"/>
                  <a:gd name="T24" fmla="*/ 385 w 497"/>
                  <a:gd name="T25" fmla="*/ 509 h 533"/>
                  <a:gd name="T26" fmla="*/ 367 w 497"/>
                  <a:gd name="T27" fmla="*/ 533 h 533"/>
                  <a:gd name="T28" fmla="*/ 270 w 497"/>
                  <a:gd name="T29" fmla="*/ 525 h 533"/>
                  <a:gd name="T30" fmla="*/ 183 w 497"/>
                  <a:gd name="T31" fmla="*/ 505 h 533"/>
                  <a:gd name="T32" fmla="*/ 120 w 497"/>
                  <a:gd name="T33" fmla="*/ 461 h 533"/>
                  <a:gd name="T34" fmla="*/ 86 w 497"/>
                  <a:gd name="T35" fmla="*/ 413 h 533"/>
                  <a:gd name="T36" fmla="*/ 53 w 497"/>
                  <a:gd name="T37" fmla="*/ 354 h 533"/>
                  <a:gd name="T38" fmla="*/ 30 w 497"/>
                  <a:gd name="T39" fmla="*/ 282 h 533"/>
                  <a:gd name="T40" fmla="*/ 12 w 497"/>
                  <a:gd name="T41" fmla="*/ 207 h 533"/>
                  <a:gd name="T42" fmla="*/ 0 w 497"/>
                  <a:gd name="T43" fmla="*/ 155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prstDash val="solid"/>
                <a:round/>
                <a:headEnd/>
                <a:tailEnd/>
              </a:ln>
            </p:spPr>
            <p:txBody>
              <a:bodyPr/>
              <a:lstStyle/>
              <a:p>
                <a:endParaRPr lang="en-US"/>
              </a:p>
            </p:txBody>
          </p:sp>
          <p:sp>
            <p:nvSpPr>
              <p:cNvPr id="42" name="Line 2401"/>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43" name="Freeform 2402"/>
              <p:cNvSpPr>
                <a:spLocks/>
              </p:cNvSpPr>
              <p:nvPr/>
            </p:nvSpPr>
            <p:spPr bwMode="auto">
              <a:xfrm>
                <a:off x="2409" y="2128"/>
                <a:ext cx="45" cy="58"/>
              </a:xfrm>
              <a:custGeom>
                <a:avLst/>
                <a:gdLst>
                  <a:gd name="T0" fmla="*/ 134 w 134"/>
                  <a:gd name="T1" fmla="*/ 0 h 172"/>
                  <a:gd name="T2" fmla="*/ 85 w 134"/>
                  <a:gd name="T3" fmla="*/ 70 h 172"/>
                  <a:gd name="T4" fmla="*/ 25 w 134"/>
                  <a:gd name="T5" fmla="*/ 141 h 172"/>
                  <a:gd name="T6" fmla="*/ 0 w 134"/>
                  <a:gd name="T7" fmla="*/ 172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prstDash val="solid"/>
                <a:round/>
                <a:headEnd/>
                <a:tailEnd/>
              </a:ln>
            </p:spPr>
            <p:txBody>
              <a:bodyPr/>
              <a:lstStyle/>
              <a:p>
                <a:endParaRPr lang="en-US"/>
              </a:p>
            </p:txBody>
          </p:sp>
          <p:sp>
            <p:nvSpPr>
              <p:cNvPr id="44" name="Freeform 2403"/>
              <p:cNvSpPr>
                <a:spLocks/>
              </p:cNvSpPr>
              <p:nvPr/>
            </p:nvSpPr>
            <p:spPr bwMode="auto">
              <a:xfrm>
                <a:off x="2426" y="2146"/>
                <a:ext cx="45" cy="69"/>
              </a:xfrm>
              <a:custGeom>
                <a:avLst/>
                <a:gdLst>
                  <a:gd name="T0" fmla="*/ 137 w 137"/>
                  <a:gd name="T1" fmla="*/ 0 h 206"/>
                  <a:gd name="T2" fmla="*/ 108 w 137"/>
                  <a:gd name="T3" fmla="*/ 68 h 206"/>
                  <a:gd name="T4" fmla="*/ 56 w 137"/>
                  <a:gd name="T5" fmla="*/ 151 h 206"/>
                  <a:gd name="T6" fmla="*/ 0 w 137"/>
                  <a:gd name="T7" fmla="*/ 206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prstDash val="solid"/>
                <a:round/>
                <a:headEnd/>
                <a:tailEnd/>
              </a:ln>
            </p:spPr>
            <p:txBody>
              <a:bodyPr/>
              <a:lstStyle/>
              <a:p>
                <a:endParaRPr lang="en-US"/>
              </a:p>
            </p:txBody>
          </p:sp>
          <p:sp>
            <p:nvSpPr>
              <p:cNvPr id="45" name="Freeform 2404"/>
              <p:cNvSpPr>
                <a:spLocks/>
              </p:cNvSpPr>
              <p:nvPr/>
            </p:nvSpPr>
            <p:spPr bwMode="auto">
              <a:xfrm>
                <a:off x="2451" y="2159"/>
                <a:ext cx="47" cy="82"/>
              </a:xfrm>
              <a:custGeom>
                <a:avLst/>
                <a:gdLst>
                  <a:gd name="T0" fmla="*/ 141 w 141"/>
                  <a:gd name="T1" fmla="*/ 0 h 244"/>
                  <a:gd name="T2" fmla="*/ 118 w 141"/>
                  <a:gd name="T3" fmla="*/ 87 h 244"/>
                  <a:gd name="T4" fmla="*/ 74 w 141"/>
                  <a:gd name="T5" fmla="*/ 156 h 244"/>
                  <a:gd name="T6" fmla="*/ 26 w 141"/>
                  <a:gd name="T7" fmla="*/ 215 h 244"/>
                  <a:gd name="T8" fmla="*/ 0 w 141"/>
                  <a:gd name="T9" fmla="*/ 244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prstDash val="solid"/>
                <a:round/>
                <a:headEnd/>
                <a:tailEnd/>
              </a:ln>
            </p:spPr>
            <p:txBody>
              <a:bodyPr/>
              <a:lstStyle/>
              <a:p>
                <a:endParaRPr lang="en-US"/>
              </a:p>
            </p:txBody>
          </p:sp>
          <p:sp>
            <p:nvSpPr>
              <p:cNvPr id="46" name="Freeform 2405"/>
              <p:cNvSpPr>
                <a:spLocks/>
              </p:cNvSpPr>
              <p:nvPr/>
            </p:nvSpPr>
            <p:spPr bwMode="auto">
              <a:xfrm>
                <a:off x="2481" y="2166"/>
                <a:ext cx="47" cy="83"/>
              </a:xfrm>
              <a:custGeom>
                <a:avLst/>
                <a:gdLst>
                  <a:gd name="T0" fmla="*/ 140 w 140"/>
                  <a:gd name="T1" fmla="*/ 0 h 249"/>
                  <a:gd name="T2" fmla="*/ 132 w 140"/>
                  <a:gd name="T3" fmla="*/ 55 h 249"/>
                  <a:gd name="T4" fmla="*/ 110 w 140"/>
                  <a:gd name="T5" fmla="*/ 118 h 249"/>
                  <a:gd name="T6" fmla="*/ 64 w 140"/>
                  <a:gd name="T7" fmla="*/ 175 h 249"/>
                  <a:gd name="T8" fmla="*/ 35 w 140"/>
                  <a:gd name="T9" fmla="*/ 210 h 249"/>
                  <a:gd name="T10" fmla="*/ 0 w 140"/>
                  <a:gd name="T11" fmla="*/ 249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prstDash val="solid"/>
                <a:round/>
                <a:headEnd/>
                <a:tailEnd/>
              </a:ln>
            </p:spPr>
            <p:txBody>
              <a:bodyPr/>
              <a:lstStyle/>
              <a:p>
                <a:endParaRPr lang="en-US"/>
              </a:p>
            </p:txBody>
          </p:sp>
          <p:sp>
            <p:nvSpPr>
              <p:cNvPr id="47" name="Freeform 2406"/>
              <p:cNvSpPr>
                <a:spLocks/>
              </p:cNvSpPr>
              <p:nvPr/>
            </p:nvSpPr>
            <p:spPr bwMode="auto">
              <a:xfrm>
                <a:off x="2432" y="2092"/>
                <a:ext cx="123" cy="92"/>
              </a:xfrm>
              <a:custGeom>
                <a:avLst/>
                <a:gdLst>
                  <a:gd name="T0" fmla="*/ 0 w 371"/>
                  <a:gd name="T1" fmla="*/ 0 h 275"/>
                  <a:gd name="T2" fmla="*/ 8 w 371"/>
                  <a:gd name="T3" fmla="*/ 64 h 275"/>
                  <a:gd name="T4" fmla="*/ 22 w 371"/>
                  <a:gd name="T5" fmla="*/ 127 h 275"/>
                  <a:gd name="T6" fmla="*/ 45 w 371"/>
                  <a:gd name="T7" fmla="*/ 175 h 275"/>
                  <a:gd name="T8" fmla="*/ 74 w 371"/>
                  <a:gd name="T9" fmla="*/ 212 h 275"/>
                  <a:gd name="T10" fmla="*/ 131 w 371"/>
                  <a:gd name="T11" fmla="*/ 231 h 275"/>
                  <a:gd name="T12" fmla="*/ 179 w 371"/>
                  <a:gd name="T13" fmla="*/ 251 h 275"/>
                  <a:gd name="T14" fmla="*/ 228 w 371"/>
                  <a:gd name="T15" fmla="*/ 267 h 275"/>
                  <a:gd name="T16" fmla="*/ 299 w 371"/>
                  <a:gd name="T17" fmla="*/ 271 h 275"/>
                  <a:gd name="T18" fmla="*/ 371 w 371"/>
                  <a:gd name="T19" fmla="*/ 275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prstDash val="solid"/>
                <a:round/>
                <a:headEnd/>
                <a:tailEnd/>
              </a:ln>
            </p:spPr>
            <p:txBody>
              <a:bodyPr/>
              <a:lstStyle/>
              <a:p>
                <a:endParaRPr lang="en-US"/>
              </a:p>
            </p:txBody>
          </p:sp>
          <p:sp>
            <p:nvSpPr>
              <p:cNvPr id="48" name="Freeform 2407"/>
              <p:cNvSpPr>
                <a:spLocks/>
              </p:cNvSpPr>
              <p:nvPr/>
            </p:nvSpPr>
            <p:spPr bwMode="auto">
              <a:xfrm>
                <a:off x="2416" y="2108"/>
                <a:ext cx="134" cy="99"/>
              </a:xfrm>
              <a:custGeom>
                <a:avLst/>
                <a:gdLst>
                  <a:gd name="T0" fmla="*/ 0 w 401"/>
                  <a:gd name="T1" fmla="*/ 0 h 297"/>
                  <a:gd name="T2" fmla="*/ 19 w 401"/>
                  <a:gd name="T3" fmla="*/ 94 h 297"/>
                  <a:gd name="T4" fmla="*/ 42 w 401"/>
                  <a:gd name="T5" fmla="*/ 151 h 297"/>
                  <a:gd name="T6" fmla="*/ 68 w 401"/>
                  <a:gd name="T7" fmla="*/ 195 h 297"/>
                  <a:gd name="T8" fmla="*/ 112 w 401"/>
                  <a:gd name="T9" fmla="*/ 226 h 297"/>
                  <a:gd name="T10" fmla="*/ 165 w 401"/>
                  <a:gd name="T11" fmla="*/ 254 h 297"/>
                  <a:gd name="T12" fmla="*/ 229 w 401"/>
                  <a:gd name="T13" fmla="*/ 278 h 297"/>
                  <a:gd name="T14" fmla="*/ 318 w 401"/>
                  <a:gd name="T15" fmla="*/ 289 h 297"/>
                  <a:gd name="T16" fmla="*/ 401 w 401"/>
                  <a:gd name="T17" fmla="*/ 297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prstDash val="solid"/>
                <a:round/>
                <a:headEnd/>
                <a:tailEnd/>
              </a:ln>
            </p:spPr>
            <p:txBody>
              <a:bodyPr/>
              <a:lstStyle/>
              <a:p>
                <a:endParaRPr lang="en-US"/>
              </a:p>
            </p:txBody>
          </p:sp>
          <p:sp>
            <p:nvSpPr>
              <p:cNvPr id="49" name="Freeform 2408"/>
              <p:cNvSpPr>
                <a:spLocks/>
              </p:cNvSpPr>
              <p:nvPr/>
            </p:nvSpPr>
            <p:spPr bwMode="auto">
              <a:xfrm>
                <a:off x="2405" y="2124"/>
                <a:ext cx="114" cy="105"/>
              </a:xfrm>
              <a:custGeom>
                <a:avLst/>
                <a:gdLst>
                  <a:gd name="T0" fmla="*/ 0 w 340"/>
                  <a:gd name="T1" fmla="*/ 0 h 316"/>
                  <a:gd name="T2" fmla="*/ 35 w 340"/>
                  <a:gd name="T3" fmla="*/ 138 h 316"/>
                  <a:gd name="T4" fmla="*/ 87 w 340"/>
                  <a:gd name="T5" fmla="*/ 213 h 316"/>
                  <a:gd name="T6" fmla="*/ 150 w 340"/>
                  <a:gd name="T7" fmla="*/ 268 h 316"/>
                  <a:gd name="T8" fmla="*/ 210 w 340"/>
                  <a:gd name="T9" fmla="*/ 296 h 316"/>
                  <a:gd name="T10" fmla="*/ 274 w 340"/>
                  <a:gd name="T11" fmla="*/ 312 h 316"/>
                  <a:gd name="T12" fmla="*/ 340 w 340"/>
                  <a:gd name="T13" fmla="*/ 316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prstDash val="solid"/>
                <a:round/>
                <a:headEnd/>
                <a:tailEnd/>
              </a:ln>
            </p:spPr>
            <p:txBody>
              <a:bodyPr/>
              <a:lstStyle/>
              <a:p>
                <a:endParaRPr lang="en-US"/>
              </a:p>
            </p:txBody>
          </p:sp>
        </p:grpSp>
        <p:grpSp>
          <p:nvGrpSpPr>
            <p:cNvPr id="27" name="Group 2409"/>
            <p:cNvGrpSpPr>
              <a:grpSpLocks/>
            </p:cNvGrpSpPr>
            <p:nvPr/>
          </p:nvGrpSpPr>
          <p:grpSpPr bwMode="auto">
            <a:xfrm>
              <a:off x="2735" y="2066"/>
              <a:ext cx="430" cy="446"/>
              <a:chOff x="2821" y="1827"/>
              <a:chExt cx="250" cy="259"/>
            </a:xfrm>
          </p:grpSpPr>
          <p:grpSp>
            <p:nvGrpSpPr>
              <p:cNvPr id="29" name="Group 2410"/>
              <p:cNvGrpSpPr>
                <a:grpSpLocks/>
              </p:cNvGrpSpPr>
              <p:nvPr/>
            </p:nvGrpSpPr>
            <p:grpSpPr bwMode="auto">
              <a:xfrm>
                <a:off x="2821" y="1827"/>
                <a:ext cx="214" cy="151"/>
                <a:chOff x="2821" y="1827"/>
                <a:chExt cx="214" cy="151"/>
              </a:xfrm>
            </p:grpSpPr>
            <p:sp>
              <p:nvSpPr>
                <p:cNvPr id="36" name="Freeform 2411"/>
                <p:cNvSpPr>
                  <a:spLocks/>
                </p:cNvSpPr>
                <p:nvPr/>
              </p:nvSpPr>
              <p:spPr bwMode="auto">
                <a:xfrm>
                  <a:off x="2826" y="1831"/>
                  <a:ext cx="205" cy="144"/>
                </a:xfrm>
                <a:custGeom>
                  <a:avLst/>
                  <a:gdLst>
                    <a:gd name="T0" fmla="*/ 46 w 615"/>
                    <a:gd name="T1" fmla="*/ 0 h 431"/>
                    <a:gd name="T2" fmla="*/ 18 w 615"/>
                    <a:gd name="T3" fmla="*/ 173 h 431"/>
                    <a:gd name="T4" fmla="*/ 0 w 615"/>
                    <a:gd name="T5" fmla="*/ 290 h 431"/>
                    <a:gd name="T6" fmla="*/ 1 w 615"/>
                    <a:gd name="T7" fmla="*/ 321 h 431"/>
                    <a:gd name="T8" fmla="*/ 159 w 615"/>
                    <a:gd name="T9" fmla="*/ 344 h 431"/>
                    <a:gd name="T10" fmla="*/ 347 w 615"/>
                    <a:gd name="T11" fmla="*/ 385 h 431"/>
                    <a:gd name="T12" fmla="*/ 460 w 615"/>
                    <a:gd name="T13" fmla="*/ 410 h 431"/>
                    <a:gd name="T14" fmla="*/ 534 w 615"/>
                    <a:gd name="T15" fmla="*/ 430 h 431"/>
                    <a:gd name="T16" fmla="*/ 548 w 615"/>
                    <a:gd name="T17" fmla="*/ 431 h 431"/>
                    <a:gd name="T18" fmla="*/ 560 w 615"/>
                    <a:gd name="T19" fmla="*/ 417 h 431"/>
                    <a:gd name="T20" fmla="*/ 572 w 615"/>
                    <a:gd name="T21" fmla="*/ 351 h 431"/>
                    <a:gd name="T22" fmla="*/ 586 w 615"/>
                    <a:gd name="T23" fmla="*/ 280 h 431"/>
                    <a:gd name="T24" fmla="*/ 600 w 615"/>
                    <a:gd name="T25" fmla="*/ 214 h 431"/>
                    <a:gd name="T26" fmla="*/ 607 w 615"/>
                    <a:gd name="T27" fmla="*/ 166 h 431"/>
                    <a:gd name="T28" fmla="*/ 615 w 615"/>
                    <a:gd name="T29" fmla="*/ 122 h 431"/>
                    <a:gd name="T30" fmla="*/ 604 w 615"/>
                    <a:gd name="T31" fmla="*/ 107 h 431"/>
                    <a:gd name="T32" fmla="*/ 417 w 615"/>
                    <a:gd name="T33" fmla="*/ 76 h 431"/>
                    <a:gd name="T34" fmla="*/ 338 w 615"/>
                    <a:gd name="T35" fmla="*/ 60 h 431"/>
                    <a:gd name="T36" fmla="*/ 198 w 615"/>
                    <a:gd name="T37" fmla="*/ 29 h 431"/>
                    <a:gd name="T38" fmla="*/ 122 w 615"/>
                    <a:gd name="T39" fmla="*/ 8 h 431"/>
                    <a:gd name="T40" fmla="*/ 62 w 615"/>
                    <a:gd name="T41" fmla="*/ 3 h 431"/>
                    <a:gd name="T42" fmla="*/ 46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37" name="Freeform 2412"/>
                <p:cNvSpPr>
                  <a:spLocks/>
                </p:cNvSpPr>
                <p:nvPr/>
              </p:nvSpPr>
              <p:spPr bwMode="auto">
                <a:xfrm>
                  <a:off x="2821" y="1827"/>
                  <a:ext cx="214" cy="151"/>
                </a:xfrm>
                <a:custGeom>
                  <a:avLst/>
                  <a:gdLst>
                    <a:gd name="T0" fmla="*/ 67 w 641"/>
                    <a:gd name="T1" fmla="*/ 0 h 453"/>
                    <a:gd name="T2" fmla="*/ 202 w 641"/>
                    <a:gd name="T3" fmla="*/ 31 h 453"/>
                    <a:gd name="T4" fmla="*/ 365 w 641"/>
                    <a:gd name="T5" fmla="*/ 70 h 453"/>
                    <a:gd name="T6" fmla="*/ 463 w 641"/>
                    <a:gd name="T7" fmla="*/ 85 h 453"/>
                    <a:gd name="T8" fmla="*/ 565 w 641"/>
                    <a:gd name="T9" fmla="*/ 99 h 453"/>
                    <a:gd name="T10" fmla="*/ 630 w 641"/>
                    <a:gd name="T11" fmla="*/ 109 h 453"/>
                    <a:gd name="T12" fmla="*/ 641 w 641"/>
                    <a:gd name="T13" fmla="*/ 130 h 453"/>
                    <a:gd name="T14" fmla="*/ 630 w 641"/>
                    <a:gd name="T15" fmla="*/ 182 h 453"/>
                    <a:gd name="T16" fmla="*/ 609 w 641"/>
                    <a:gd name="T17" fmla="*/ 296 h 453"/>
                    <a:gd name="T18" fmla="*/ 595 w 641"/>
                    <a:gd name="T19" fmla="*/ 393 h 453"/>
                    <a:gd name="T20" fmla="*/ 583 w 641"/>
                    <a:gd name="T21" fmla="*/ 443 h 453"/>
                    <a:gd name="T22" fmla="*/ 563 w 641"/>
                    <a:gd name="T23" fmla="*/ 453 h 453"/>
                    <a:gd name="T24" fmla="*/ 236 w 641"/>
                    <a:gd name="T25" fmla="*/ 381 h 453"/>
                    <a:gd name="T26" fmla="*/ 11 w 641"/>
                    <a:gd name="T27" fmla="*/ 345 h 453"/>
                    <a:gd name="T28" fmla="*/ 0 w 641"/>
                    <a:gd name="T29" fmla="*/ 331 h 453"/>
                    <a:gd name="T30" fmla="*/ 23 w 641"/>
                    <a:gd name="T31" fmla="*/ 214 h 453"/>
                    <a:gd name="T32" fmla="*/ 40 w 641"/>
                    <a:gd name="T33" fmla="*/ 113 h 453"/>
                    <a:gd name="T34" fmla="*/ 53 w 641"/>
                    <a:gd name="T35" fmla="*/ 20 h 453"/>
                    <a:gd name="T36" fmla="*/ 68 w 641"/>
                    <a:gd name="T37" fmla="*/ 30 h 453"/>
                    <a:gd name="T38" fmla="*/ 76 w 641"/>
                    <a:gd name="T39" fmla="*/ 61 h 453"/>
                    <a:gd name="T40" fmla="*/ 322 w 641"/>
                    <a:gd name="T41" fmla="*/ 259 h 453"/>
                    <a:gd name="T42" fmla="*/ 624 w 641"/>
                    <a:gd name="T43" fmla="*/ 182 h 453"/>
                    <a:gd name="T44" fmla="*/ 617 w 641"/>
                    <a:gd name="T45" fmla="*/ 196 h 453"/>
                    <a:gd name="T46" fmla="*/ 327 w 641"/>
                    <a:gd name="T47" fmla="*/ 283 h 453"/>
                    <a:gd name="T48" fmla="*/ 310 w 641"/>
                    <a:gd name="T49" fmla="*/ 278 h 453"/>
                    <a:gd name="T50" fmla="*/ 72 w 641"/>
                    <a:gd name="T51" fmla="*/ 85 h 453"/>
                    <a:gd name="T52" fmla="*/ 57 w 641"/>
                    <a:gd name="T53" fmla="*/ 94 h 453"/>
                    <a:gd name="T54" fmla="*/ 37 w 641"/>
                    <a:gd name="T55" fmla="*/ 216 h 453"/>
                    <a:gd name="T56" fmla="*/ 177 w 641"/>
                    <a:gd name="T57" fmla="*/ 204 h 453"/>
                    <a:gd name="T58" fmla="*/ 31 w 641"/>
                    <a:gd name="T59" fmla="*/ 233 h 453"/>
                    <a:gd name="T60" fmla="*/ 24 w 641"/>
                    <a:gd name="T61" fmla="*/ 314 h 453"/>
                    <a:gd name="T62" fmla="*/ 30 w 641"/>
                    <a:gd name="T63" fmla="*/ 323 h 453"/>
                    <a:gd name="T64" fmla="*/ 192 w 641"/>
                    <a:gd name="T65" fmla="*/ 354 h 453"/>
                    <a:gd name="T66" fmla="*/ 349 w 641"/>
                    <a:gd name="T67" fmla="*/ 382 h 453"/>
                    <a:gd name="T68" fmla="*/ 466 w 641"/>
                    <a:gd name="T69" fmla="*/ 410 h 453"/>
                    <a:gd name="T70" fmla="*/ 549 w 641"/>
                    <a:gd name="T71" fmla="*/ 436 h 453"/>
                    <a:gd name="T72" fmla="*/ 569 w 641"/>
                    <a:gd name="T73" fmla="*/ 430 h 453"/>
                    <a:gd name="T74" fmla="*/ 580 w 641"/>
                    <a:gd name="T75" fmla="*/ 364 h 453"/>
                    <a:gd name="T76" fmla="*/ 416 w 641"/>
                    <a:gd name="T77" fmla="*/ 257 h 453"/>
                    <a:gd name="T78" fmla="*/ 432 w 641"/>
                    <a:gd name="T79" fmla="*/ 244 h 453"/>
                    <a:gd name="T80" fmla="*/ 585 w 641"/>
                    <a:gd name="T81" fmla="*/ 333 h 453"/>
                    <a:gd name="T82" fmla="*/ 601 w 641"/>
                    <a:gd name="T83" fmla="*/ 257 h 453"/>
                    <a:gd name="T84" fmla="*/ 620 w 641"/>
                    <a:gd name="T85" fmla="*/ 186 h 453"/>
                    <a:gd name="T86" fmla="*/ 624 w 641"/>
                    <a:gd name="T87" fmla="*/ 138 h 453"/>
                    <a:gd name="T88" fmla="*/ 553 w 641"/>
                    <a:gd name="T89" fmla="*/ 127 h 453"/>
                    <a:gd name="T90" fmla="*/ 370 w 641"/>
                    <a:gd name="T91" fmla="*/ 86 h 453"/>
                    <a:gd name="T92" fmla="*/ 133 w 641"/>
                    <a:gd name="T93" fmla="*/ 31 h 453"/>
                    <a:gd name="T94" fmla="*/ 65 w 641"/>
                    <a:gd name="T95" fmla="*/ 16 h 453"/>
                    <a:gd name="T96" fmla="*/ 6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30" name="Group 2413"/>
              <p:cNvGrpSpPr>
                <a:grpSpLocks/>
              </p:cNvGrpSpPr>
              <p:nvPr/>
            </p:nvGrpSpPr>
            <p:grpSpPr bwMode="auto">
              <a:xfrm>
                <a:off x="2844" y="1854"/>
                <a:ext cx="221" cy="182"/>
                <a:chOff x="2844" y="1854"/>
                <a:chExt cx="221" cy="182"/>
              </a:xfrm>
            </p:grpSpPr>
            <p:sp>
              <p:nvSpPr>
                <p:cNvPr id="34" name="Freeform 2414"/>
                <p:cNvSpPr>
                  <a:spLocks/>
                </p:cNvSpPr>
                <p:nvPr/>
              </p:nvSpPr>
              <p:spPr bwMode="auto">
                <a:xfrm>
                  <a:off x="2848" y="1858"/>
                  <a:ext cx="214" cy="174"/>
                </a:xfrm>
                <a:custGeom>
                  <a:avLst/>
                  <a:gdLst>
                    <a:gd name="T0" fmla="*/ 104 w 643"/>
                    <a:gd name="T1" fmla="*/ 0 h 523"/>
                    <a:gd name="T2" fmla="*/ 46 w 643"/>
                    <a:gd name="T3" fmla="*/ 162 h 523"/>
                    <a:gd name="T4" fmla="*/ 6 w 643"/>
                    <a:gd name="T5" fmla="*/ 272 h 523"/>
                    <a:gd name="T6" fmla="*/ 0 w 643"/>
                    <a:gd name="T7" fmla="*/ 306 h 523"/>
                    <a:gd name="T8" fmla="*/ 153 w 643"/>
                    <a:gd name="T9" fmla="*/ 358 h 523"/>
                    <a:gd name="T10" fmla="*/ 330 w 643"/>
                    <a:gd name="T11" fmla="*/ 436 h 523"/>
                    <a:gd name="T12" fmla="*/ 438 w 643"/>
                    <a:gd name="T13" fmla="*/ 484 h 523"/>
                    <a:gd name="T14" fmla="*/ 507 w 643"/>
                    <a:gd name="T15" fmla="*/ 517 h 523"/>
                    <a:gd name="T16" fmla="*/ 520 w 643"/>
                    <a:gd name="T17" fmla="*/ 523 h 523"/>
                    <a:gd name="T18" fmla="*/ 535 w 643"/>
                    <a:gd name="T19" fmla="*/ 512 h 523"/>
                    <a:gd name="T20" fmla="*/ 557 w 643"/>
                    <a:gd name="T21" fmla="*/ 450 h 523"/>
                    <a:gd name="T22" fmla="*/ 584 w 643"/>
                    <a:gd name="T23" fmla="*/ 382 h 523"/>
                    <a:gd name="T24" fmla="*/ 611 w 643"/>
                    <a:gd name="T25" fmla="*/ 321 h 523"/>
                    <a:gd name="T26" fmla="*/ 628 w 643"/>
                    <a:gd name="T27" fmla="*/ 276 h 523"/>
                    <a:gd name="T28" fmla="*/ 643 w 643"/>
                    <a:gd name="T29" fmla="*/ 235 h 523"/>
                    <a:gd name="T30" fmla="*/ 632 w 643"/>
                    <a:gd name="T31" fmla="*/ 216 h 523"/>
                    <a:gd name="T32" fmla="*/ 455 w 643"/>
                    <a:gd name="T33" fmla="*/ 151 h 523"/>
                    <a:gd name="T34" fmla="*/ 379 w 643"/>
                    <a:gd name="T35" fmla="*/ 118 h 523"/>
                    <a:gd name="T36" fmla="*/ 248 w 643"/>
                    <a:gd name="T37" fmla="*/ 59 h 523"/>
                    <a:gd name="T38" fmla="*/ 176 w 643"/>
                    <a:gd name="T39" fmla="*/ 23 h 523"/>
                    <a:gd name="T40" fmla="*/ 119 w 643"/>
                    <a:gd name="T41" fmla="*/ 6 h 523"/>
                    <a:gd name="T42" fmla="*/ 104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35" name="Freeform 2415"/>
                <p:cNvSpPr>
                  <a:spLocks/>
                </p:cNvSpPr>
                <p:nvPr/>
              </p:nvSpPr>
              <p:spPr bwMode="auto">
                <a:xfrm>
                  <a:off x="2844" y="1854"/>
                  <a:ext cx="221" cy="182"/>
                </a:xfrm>
                <a:custGeom>
                  <a:avLst/>
                  <a:gdLst>
                    <a:gd name="T0" fmla="*/ 124 w 664"/>
                    <a:gd name="T1" fmla="*/ 0 h 545"/>
                    <a:gd name="T2" fmla="*/ 251 w 664"/>
                    <a:gd name="T3" fmla="*/ 58 h 545"/>
                    <a:gd name="T4" fmla="*/ 403 w 664"/>
                    <a:gd name="T5" fmla="*/ 128 h 545"/>
                    <a:gd name="T6" fmla="*/ 497 w 664"/>
                    <a:gd name="T7" fmla="*/ 163 h 545"/>
                    <a:gd name="T8" fmla="*/ 593 w 664"/>
                    <a:gd name="T9" fmla="*/ 199 h 545"/>
                    <a:gd name="T10" fmla="*/ 658 w 664"/>
                    <a:gd name="T11" fmla="*/ 220 h 545"/>
                    <a:gd name="T12" fmla="*/ 664 w 664"/>
                    <a:gd name="T13" fmla="*/ 241 h 545"/>
                    <a:gd name="T14" fmla="*/ 644 w 664"/>
                    <a:gd name="T15" fmla="*/ 293 h 545"/>
                    <a:gd name="T16" fmla="*/ 601 w 664"/>
                    <a:gd name="T17" fmla="*/ 400 h 545"/>
                    <a:gd name="T18" fmla="*/ 569 w 664"/>
                    <a:gd name="T19" fmla="*/ 493 h 545"/>
                    <a:gd name="T20" fmla="*/ 549 w 664"/>
                    <a:gd name="T21" fmla="*/ 540 h 545"/>
                    <a:gd name="T22" fmla="*/ 528 w 664"/>
                    <a:gd name="T23" fmla="*/ 545 h 545"/>
                    <a:gd name="T24" fmla="*/ 221 w 664"/>
                    <a:gd name="T25" fmla="*/ 409 h 545"/>
                    <a:gd name="T26" fmla="*/ 7 w 664"/>
                    <a:gd name="T27" fmla="*/ 327 h 545"/>
                    <a:gd name="T28" fmla="*/ 0 w 664"/>
                    <a:gd name="T29" fmla="*/ 311 h 545"/>
                    <a:gd name="T30" fmla="*/ 41 w 664"/>
                    <a:gd name="T31" fmla="*/ 200 h 545"/>
                    <a:gd name="T32" fmla="*/ 77 w 664"/>
                    <a:gd name="T33" fmla="*/ 105 h 545"/>
                    <a:gd name="T34" fmla="*/ 108 w 664"/>
                    <a:gd name="T35" fmla="*/ 15 h 545"/>
                    <a:gd name="T36" fmla="*/ 120 w 664"/>
                    <a:gd name="T37" fmla="*/ 28 h 545"/>
                    <a:gd name="T38" fmla="*/ 122 w 664"/>
                    <a:gd name="T39" fmla="*/ 62 h 545"/>
                    <a:gd name="T40" fmla="*/ 327 w 664"/>
                    <a:gd name="T41" fmla="*/ 306 h 545"/>
                    <a:gd name="T42" fmla="*/ 636 w 664"/>
                    <a:gd name="T43" fmla="*/ 292 h 545"/>
                    <a:gd name="T44" fmla="*/ 628 w 664"/>
                    <a:gd name="T45" fmla="*/ 304 h 545"/>
                    <a:gd name="T46" fmla="*/ 328 w 664"/>
                    <a:gd name="T47" fmla="*/ 331 h 545"/>
                    <a:gd name="T48" fmla="*/ 311 w 664"/>
                    <a:gd name="T49" fmla="*/ 323 h 545"/>
                    <a:gd name="T50" fmla="*/ 114 w 664"/>
                    <a:gd name="T51" fmla="*/ 84 h 545"/>
                    <a:gd name="T52" fmla="*/ 97 w 664"/>
                    <a:gd name="T53" fmla="*/ 91 h 545"/>
                    <a:gd name="T54" fmla="*/ 56 w 664"/>
                    <a:gd name="T55" fmla="*/ 206 h 545"/>
                    <a:gd name="T56" fmla="*/ 197 w 664"/>
                    <a:gd name="T57" fmla="*/ 223 h 545"/>
                    <a:gd name="T58" fmla="*/ 49 w 664"/>
                    <a:gd name="T59" fmla="*/ 220 h 545"/>
                    <a:gd name="T60" fmla="*/ 25 w 664"/>
                    <a:gd name="T61" fmla="*/ 300 h 545"/>
                    <a:gd name="T62" fmla="*/ 31 w 664"/>
                    <a:gd name="T63" fmla="*/ 310 h 545"/>
                    <a:gd name="T64" fmla="*/ 185 w 664"/>
                    <a:gd name="T65" fmla="*/ 372 h 545"/>
                    <a:gd name="T66" fmla="*/ 331 w 664"/>
                    <a:gd name="T67" fmla="*/ 431 h 545"/>
                    <a:gd name="T68" fmla="*/ 440 w 664"/>
                    <a:gd name="T69" fmla="*/ 485 h 545"/>
                    <a:gd name="T70" fmla="*/ 519 w 664"/>
                    <a:gd name="T71" fmla="*/ 526 h 545"/>
                    <a:gd name="T72" fmla="*/ 537 w 664"/>
                    <a:gd name="T73" fmla="*/ 524 h 545"/>
                    <a:gd name="T74" fmla="*/ 560 w 664"/>
                    <a:gd name="T75" fmla="*/ 462 h 545"/>
                    <a:gd name="T76" fmla="*/ 422 w 664"/>
                    <a:gd name="T77" fmla="*/ 321 h 545"/>
                    <a:gd name="T78" fmla="*/ 437 w 664"/>
                    <a:gd name="T79" fmla="*/ 313 h 545"/>
                    <a:gd name="T80" fmla="*/ 572 w 664"/>
                    <a:gd name="T81" fmla="*/ 431 h 545"/>
                    <a:gd name="T82" fmla="*/ 602 w 664"/>
                    <a:gd name="T83" fmla="*/ 359 h 545"/>
                    <a:gd name="T84" fmla="*/ 632 w 664"/>
                    <a:gd name="T85" fmla="*/ 293 h 545"/>
                    <a:gd name="T86" fmla="*/ 644 w 664"/>
                    <a:gd name="T87" fmla="*/ 248 h 545"/>
                    <a:gd name="T88" fmla="*/ 578 w 664"/>
                    <a:gd name="T89" fmla="*/ 223 h 545"/>
                    <a:gd name="T90" fmla="*/ 406 w 664"/>
                    <a:gd name="T91" fmla="*/ 145 h 545"/>
                    <a:gd name="T92" fmla="*/ 185 w 664"/>
                    <a:gd name="T93" fmla="*/ 45 h 545"/>
                    <a:gd name="T94" fmla="*/ 120 w 664"/>
                    <a:gd name="T95" fmla="*/ 15 h 545"/>
                    <a:gd name="T96" fmla="*/ 12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31" name="Group 2416"/>
              <p:cNvGrpSpPr>
                <a:grpSpLocks/>
              </p:cNvGrpSpPr>
              <p:nvPr/>
            </p:nvGrpSpPr>
            <p:grpSpPr bwMode="auto">
              <a:xfrm>
                <a:off x="2849" y="1876"/>
                <a:ext cx="222" cy="210"/>
                <a:chOff x="2849" y="1876"/>
                <a:chExt cx="222" cy="210"/>
              </a:xfrm>
            </p:grpSpPr>
            <p:sp>
              <p:nvSpPr>
                <p:cNvPr id="32" name="Freeform 2417"/>
                <p:cNvSpPr>
                  <a:spLocks/>
                </p:cNvSpPr>
                <p:nvPr/>
              </p:nvSpPr>
              <p:spPr bwMode="auto">
                <a:xfrm>
                  <a:off x="2854" y="1880"/>
                  <a:ext cx="213" cy="202"/>
                </a:xfrm>
                <a:custGeom>
                  <a:avLst/>
                  <a:gdLst>
                    <a:gd name="T0" fmla="*/ 166 w 638"/>
                    <a:gd name="T1" fmla="*/ 0 h 607"/>
                    <a:gd name="T2" fmla="*/ 74 w 638"/>
                    <a:gd name="T3" fmla="*/ 144 h 607"/>
                    <a:gd name="T4" fmla="*/ 12 w 638"/>
                    <a:gd name="T5" fmla="*/ 242 h 607"/>
                    <a:gd name="T6" fmla="*/ 0 w 638"/>
                    <a:gd name="T7" fmla="*/ 272 h 607"/>
                    <a:gd name="T8" fmla="*/ 137 w 638"/>
                    <a:gd name="T9" fmla="*/ 361 h 607"/>
                    <a:gd name="T10" fmla="*/ 292 w 638"/>
                    <a:gd name="T11" fmla="*/ 478 h 607"/>
                    <a:gd name="T12" fmla="*/ 387 w 638"/>
                    <a:gd name="T13" fmla="*/ 550 h 607"/>
                    <a:gd name="T14" fmla="*/ 446 w 638"/>
                    <a:gd name="T15" fmla="*/ 599 h 607"/>
                    <a:gd name="T16" fmla="*/ 460 w 638"/>
                    <a:gd name="T17" fmla="*/ 607 h 607"/>
                    <a:gd name="T18" fmla="*/ 477 w 638"/>
                    <a:gd name="T19" fmla="*/ 599 h 607"/>
                    <a:gd name="T20" fmla="*/ 512 w 638"/>
                    <a:gd name="T21" fmla="*/ 544 h 607"/>
                    <a:gd name="T22" fmla="*/ 551 w 638"/>
                    <a:gd name="T23" fmla="*/ 486 h 607"/>
                    <a:gd name="T24" fmla="*/ 590 w 638"/>
                    <a:gd name="T25" fmla="*/ 433 h 607"/>
                    <a:gd name="T26" fmla="*/ 615 w 638"/>
                    <a:gd name="T27" fmla="*/ 393 h 607"/>
                    <a:gd name="T28" fmla="*/ 638 w 638"/>
                    <a:gd name="T29" fmla="*/ 357 h 607"/>
                    <a:gd name="T30" fmla="*/ 634 w 638"/>
                    <a:gd name="T31" fmla="*/ 335 h 607"/>
                    <a:gd name="T32" fmla="*/ 476 w 638"/>
                    <a:gd name="T33" fmla="*/ 230 h 607"/>
                    <a:gd name="T34" fmla="*/ 408 w 638"/>
                    <a:gd name="T35" fmla="*/ 179 h 607"/>
                    <a:gd name="T36" fmla="*/ 292 w 638"/>
                    <a:gd name="T37" fmla="*/ 90 h 607"/>
                    <a:gd name="T38" fmla="*/ 231 w 638"/>
                    <a:gd name="T39" fmla="*/ 39 h 607"/>
                    <a:gd name="T40" fmla="*/ 179 w 638"/>
                    <a:gd name="T41" fmla="*/ 8 h 607"/>
                    <a:gd name="T42" fmla="*/ 166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33" name="Freeform 2418"/>
                <p:cNvSpPr>
                  <a:spLocks/>
                </p:cNvSpPr>
                <p:nvPr/>
              </p:nvSpPr>
              <p:spPr bwMode="auto">
                <a:xfrm>
                  <a:off x="2849" y="1876"/>
                  <a:ext cx="222" cy="210"/>
                </a:xfrm>
                <a:custGeom>
                  <a:avLst/>
                  <a:gdLst>
                    <a:gd name="T0" fmla="*/ 188 w 664"/>
                    <a:gd name="T1" fmla="*/ 0 h 629"/>
                    <a:gd name="T2" fmla="*/ 301 w 664"/>
                    <a:gd name="T3" fmla="*/ 87 h 629"/>
                    <a:gd name="T4" fmla="*/ 434 w 664"/>
                    <a:gd name="T5" fmla="*/ 192 h 629"/>
                    <a:gd name="T6" fmla="*/ 519 w 664"/>
                    <a:gd name="T7" fmla="*/ 248 h 629"/>
                    <a:gd name="T8" fmla="*/ 605 w 664"/>
                    <a:gd name="T9" fmla="*/ 305 h 629"/>
                    <a:gd name="T10" fmla="*/ 662 w 664"/>
                    <a:gd name="T11" fmla="*/ 341 h 629"/>
                    <a:gd name="T12" fmla="*/ 664 w 664"/>
                    <a:gd name="T13" fmla="*/ 365 h 629"/>
                    <a:gd name="T14" fmla="*/ 633 w 664"/>
                    <a:gd name="T15" fmla="*/ 410 h 629"/>
                    <a:gd name="T16" fmla="*/ 571 w 664"/>
                    <a:gd name="T17" fmla="*/ 503 h 629"/>
                    <a:gd name="T18" fmla="*/ 520 w 664"/>
                    <a:gd name="T19" fmla="*/ 588 h 629"/>
                    <a:gd name="T20" fmla="*/ 490 w 664"/>
                    <a:gd name="T21" fmla="*/ 629 h 629"/>
                    <a:gd name="T22" fmla="*/ 467 w 664"/>
                    <a:gd name="T23" fmla="*/ 629 h 629"/>
                    <a:gd name="T24" fmla="*/ 197 w 664"/>
                    <a:gd name="T25" fmla="*/ 422 h 629"/>
                    <a:gd name="T26" fmla="*/ 6 w 664"/>
                    <a:gd name="T27" fmla="*/ 290 h 629"/>
                    <a:gd name="T28" fmla="*/ 0 w 664"/>
                    <a:gd name="T29" fmla="*/ 275 h 629"/>
                    <a:gd name="T30" fmla="*/ 67 w 664"/>
                    <a:gd name="T31" fmla="*/ 178 h 629"/>
                    <a:gd name="T32" fmla="*/ 121 w 664"/>
                    <a:gd name="T33" fmla="*/ 93 h 629"/>
                    <a:gd name="T34" fmla="*/ 169 w 664"/>
                    <a:gd name="T35" fmla="*/ 11 h 629"/>
                    <a:gd name="T36" fmla="*/ 179 w 664"/>
                    <a:gd name="T37" fmla="*/ 27 h 629"/>
                    <a:gd name="T38" fmla="*/ 173 w 664"/>
                    <a:gd name="T39" fmla="*/ 59 h 629"/>
                    <a:gd name="T40" fmla="*/ 322 w 664"/>
                    <a:gd name="T41" fmla="*/ 347 h 629"/>
                    <a:gd name="T42" fmla="*/ 628 w 664"/>
                    <a:gd name="T43" fmla="*/ 407 h 629"/>
                    <a:gd name="T44" fmla="*/ 616 w 664"/>
                    <a:gd name="T45" fmla="*/ 419 h 629"/>
                    <a:gd name="T46" fmla="*/ 318 w 664"/>
                    <a:gd name="T47" fmla="*/ 372 h 629"/>
                    <a:gd name="T48" fmla="*/ 303 w 664"/>
                    <a:gd name="T49" fmla="*/ 360 h 629"/>
                    <a:gd name="T50" fmla="*/ 163 w 664"/>
                    <a:gd name="T51" fmla="*/ 80 h 629"/>
                    <a:gd name="T52" fmla="*/ 144 w 664"/>
                    <a:gd name="T53" fmla="*/ 83 h 629"/>
                    <a:gd name="T54" fmla="*/ 80 w 664"/>
                    <a:gd name="T55" fmla="*/ 185 h 629"/>
                    <a:gd name="T56" fmla="*/ 212 w 664"/>
                    <a:gd name="T57" fmla="*/ 234 h 629"/>
                    <a:gd name="T58" fmla="*/ 68 w 664"/>
                    <a:gd name="T59" fmla="*/ 197 h 629"/>
                    <a:gd name="T60" fmla="*/ 30 w 664"/>
                    <a:gd name="T61" fmla="*/ 269 h 629"/>
                    <a:gd name="T62" fmla="*/ 32 w 664"/>
                    <a:gd name="T63" fmla="*/ 281 h 629"/>
                    <a:gd name="T64" fmla="*/ 169 w 664"/>
                    <a:gd name="T65" fmla="*/ 378 h 629"/>
                    <a:gd name="T66" fmla="*/ 300 w 664"/>
                    <a:gd name="T67" fmla="*/ 471 h 629"/>
                    <a:gd name="T68" fmla="*/ 395 w 664"/>
                    <a:gd name="T69" fmla="*/ 548 h 629"/>
                    <a:gd name="T70" fmla="*/ 462 w 664"/>
                    <a:gd name="T71" fmla="*/ 608 h 629"/>
                    <a:gd name="T72" fmla="*/ 482 w 664"/>
                    <a:gd name="T73" fmla="*/ 610 h 629"/>
                    <a:gd name="T74" fmla="*/ 516 w 664"/>
                    <a:gd name="T75" fmla="*/ 554 h 629"/>
                    <a:gd name="T76" fmla="*/ 411 w 664"/>
                    <a:gd name="T77" fmla="*/ 383 h 629"/>
                    <a:gd name="T78" fmla="*/ 430 w 664"/>
                    <a:gd name="T79" fmla="*/ 382 h 629"/>
                    <a:gd name="T80" fmla="*/ 536 w 664"/>
                    <a:gd name="T81" fmla="*/ 529 h 629"/>
                    <a:gd name="T82" fmla="*/ 579 w 664"/>
                    <a:gd name="T83" fmla="*/ 464 h 629"/>
                    <a:gd name="T84" fmla="*/ 623 w 664"/>
                    <a:gd name="T85" fmla="*/ 409 h 629"/>
                    <a:gd name="T86" fmla="*/ 645 w 664"/>
                    <a:gd name="T87" fmla="*/ 367 h 629"/>
                    <a:gd name="T88" fmla="*/ 585 w 664"/>
                    <a:gd name="T89" fmla="*/ 324 h 629"/>
                    <a:gd name="T90" fmla="*/ 432 w 664"/>
                    <a:gd name="T91" fmla="*/ 209 h 629"/>
                    <a:gd name="T92" fmla="*/ 240 w 664"/>
                    <a:gd name="T93" fmla="*/ 58 h 629"/>
                    <a:gd name="T94" fmla="*/ 181 w 664"/>
                    <a:gd name="T95" fmla="*/ 14 h 629"/>
                    <a:gd name="T96" fmla="*/ 188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28" name="Freeform 2419"/>
            <p:cNvSpPr>
              <a:spLocks/>
            </p:cNvSpPr>
            <p:nvPr/>
          </p:nvSpPr>
          <p:spPr bwMode="auto">
            <a:xfrm rot="2553177">
              <a:off x="2531" y="2392"/>
              <a:ext cx="612" cy="242"/>
            </a:xfrm>
            <a:custGeom>
              <a:avLst/>
              <a:gdLst>
                <a:gd name="T0" fmla="*/ 28 w 730"/>
                <a:gd name="T1" fmla="*/ 255 h 286"/>
                <a:gd name="T2" fmla="*/ 62 w 730"/>
                <a:gd name="T3" fmla="*/ 261 h 286"/>
                <a:gd name="T4" fmla="*/ 151 w 730"/>
                <a:gd name="T5" fmla="*/ 254 h 286"/>
                <a:gd name="T6" fmla="*/ 173 w 730"/>
                <a:gd name="T7" fmla="*/ 228 h 286"/>
                <a:gd name="T8" fmla="*/ 163 w 730"/>
                <a:gd name="T9" fmla="*/ 186 h 286"/>
                <a:gd name="T10" fmla="*/ 141 w 730"/>
                <a:gd name="T11" fmla="*/ 158 h 286"/>
                <a:gd name="T12" fmla="*/ 141 w 730"/>
                <a:gd name="T13" fmla="*/ 138 h 286"/>
                <a:gd name="T14" fmla="*/ 195 w 730"/>
                <a:gd name="T15" fmla="*/ 113 h 286"/>
                <a:gd name="T16" fmla="*/ 262 w 730"/>
                <a:gd name="T17" fmla="*/ 111 h 286"/>
                <a:gd name="T18" fmla="*/ 348 w 730"/>
                <a:gd name="T19" fmla="*/ 122 h 286"/>
                <a:gd name="T20" fmla="*/ 416 w 730"/>
                <a:gd name="T21" fmla="*/ 152 h 286"/>
                <a:gd name="T22" fmla="*/ 451 w 730"/>
                <a:gd name="T23" fmla="*/ 172 h 286"/>
                <a:gd name="T24" fmla="*/ 448 w 730"/>
                <a:gd name="T25" fmla="*/ 192 h 286"/>
                <a:gd name="T26" fmla="*/ 441 w 730"/>
                <a:gd name="T27" fmla="*/ 223 h 286"/>
                <a:gd name="T28" fmla="*/ 447 w 730"/>
                <a:gd name="T29" fmla="*/ 262 h 286"/>
                <a:gd name="T30" fmla="*/ 484 w 730"/>
                <a:gd name="T31" fmla="*/ 280 h 286"/>
                <a:gd name="T32" fmla="*/ 560 w 730"/>
                <a:gd name="T33" fmla="*/ 286 h 286"/>
                <a:gd name="T34" fmla="*/ 614 w 730"/>
                <a:gd name="T35" fmla="*/ 252 h 286"/>
                <a:gd name="T36" fmla="*/ 623 w 730"/>
                <a:gd name="T37" fmla="*/ 220 h 286"/>
                <a:gd name="T38" fmla="*/ 607 w 730"/>
                <a:gd name="T39" fmla="*/ 169 h 286"/>
                <a:gd name="T40" fmla="*/ 581 w 730"/>
                <a:gd name="T41" fmla="*/ 142 h 286"/>
                <a:gd name="T42" fmla="*/ 583 w 730"/>
                <a:gd name="T43" fmla="*/ 111 h 286"/>
                <a:gd name="T44" fmla="*/ 613 w 730"/>
                <a:gd name="T45" fmla="*/ 106 h 286"/>
                <a:gd name="T46" fmla="*/ 642 w 730"/>
                <a:gd name="T47" fmla="*/ 96 h 286"/>
                <a:gd name="T48" fmla="*/ 651 w 730"/>
                <a:gd name="T49" fmla="*/ 52 h 286"/>
                <a:gd name="T50" fmla="*/ 674 w 730"/>
                <a:gd name="T51" fmla="*/ 20 h 286"/>
                <a:gd name="T52" fmla="*/ 730 w 730"/>
                <a:gd name="T53" fmla="*/ 27 h 286"/>
                <a:gd name="T54" fmla="*/ 728 w 730"/>
                <a:gd name="T55" fmla="*/ 10 h 286"/>
                <a:gd name="T56" fmla="*/ 677 w 730"/>
                <a:gd name="T57" fmla="*/ 0 h 286"/>
                <a:gd name="T58" fmla="*/ 654 w 730"/>
                <a:gd name="T59" fmla="*/ 5 h 286"/>
                <a:gd name="T60" fmla="*/ 643 w 730"/>
                <a:gd name="T61" fmla="*/ 29 h 286"/>
                <a:gd name="T62" fmla="*/ 638 w 730"/>
                <a:gd name="T63" fmla="*/ 60 h 286"/>
                <a:gd name="T64" fmla="*/ 630 w 730"/>
                <a:gd name="T65" fmla="*/ 86 h 286"/>
                <a:gd name="T66" fmla="*/ 598 w 730"/>
                <a:gd name="T67" fmla="*/ 93 h 286"/>
                <a:gd name="T68" fmla="*/ 572 w 730"/>
                <a:gd name="T69" fmla="*/ 94 h 286"/>
                <a:gd name="T70" fmla="*/ 562 w 730"/>
                <a:gd name="T71" fmla="*/ 131 h 286"/>
                <a:gd name="T72" fmla="*/ 534 w 730"/>
                <a:gd name="T73" fmla="*/ 104 h 286"/>
                <a:gd name="T74" fmla="*/ 436 w 730"/>
                <a:gd name="T75" fmla="*/ 76 h 286"/>
                <a:gd name="T76" fmla="*/ 331 w 730"/>
                <a:gd name="T77" fmla="*/ 52 h 286"/>
                <a:gd name="T78" fmla="*/ 240 w 730"/>
                <a:gd name="T79" fmla="*/ 48 h 286"/>
                <a:gd name="T80" fmla="*/ 162 w 730"/>
                <a:gd name="T81" fmla="*/ 59 h 286"/>
                <a:gd name="T82" fmla="*/ 97 w 730"/>
                <a:gd name="T83" fmla="*/ 77 h 286"/>
                <a:gd name="T84" fmla="*/ 37 w 730"/>
                <a:gd name="T85" fmla="*/ 99 h 286"/>
                <a:gd name="T86" fmla="*/ 2 w 730"/>
                <a:gd name="T87" fmla="*/ 172 h 286"/>
                <a:gd name="T88" fmla="*/ 0 w 730"/>
                <a:gd name="T89" fmla="*/ 203 h 286"/>
                <a:gd name="T90" fmla="*/ 5 w 730"/>
                <a:gd name="T91" fmla="*/ 231 h 286"/>
                <a:gd name="T92" fmla="*/ 28 w 730"/>
                <a:gd name="T93" fmla="*/ 255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50" name="Group 2457"/>
          <p:cNvGrpSpPr>
            <a:grpSpLocks/>
          </p:cNvGrpSpPr>
          <p:nvPr/>
        </p:nvGrpSpPr>
        <p:grpSpPr bwMode="auto">
          <a:xfrm>
            <a:off x="7162800" y="4784725"/>
            <a:ext cx="709613" cy="938213"/>
            <a:chOff x="4732" y="1190"/>
            <a:chExt cx="643" cy="850"/>
          </a:xfrm>
        </p:grpSpPr>
        <p:grpSp>
          <p:nvGrpSpPr>
            <p:cNvPr id="51" name="Group 2458"/>
            <p:cNvGrpSpPr>
              <a:grpSpLocks/>
            </p:cNvGrpSpPr>
            <p:nvPr/>
          </p:nvGrpSpPr>
          <p:grpSpPr bwMode="auto">
            <a:xfrm>
              <a:off x="4732" y="1190"/>
              <a:ext cx="451" cy="658"/>
              <a:chOff x="4607" y="1007"/>
              <a:chExt cx="576" cy="841"/>
            </a:xfrm>
          </p:grpSpPr>
          <p:sp>
            <p:nvSpPr>
              <p:cNvPr id="86" name="Rectangle 245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87" name="Line 2460"/>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88" name="Line 2461"/>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89" name="Line 2462"/>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90" name="Line 2463"/>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91" name="Line 2464"/>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92" name="Line 2465"/>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93" name="Line 2466"/>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94" name="Line 2467"/>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95" name="Line 2468"/>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96" name="Line 2469"/>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97" name="Line 2470"/>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98" name="Line 2471"/>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99" name="Line 2472"/>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100" name="Line 2473"/>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101" name="Line 2474"/>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2" name="Group 2475"/>
            <p:cNvGrpSpPr>
              <a:grpSpLocks/>
            </p:cNvGrpSpPr>
            <p:nvPr/>
          </p:nvGrpSpPr>
          <p:grpSpPr bwMode="auto">
            <a:xfrm rot="1093430">
              <a:off x="4828" y="1286"/>
              <a:ext cx="451" cy="658"/>
              <a:chOff x="4607" y="1007"/>
              <a:chExt cx="576" cy="841"/>
            </a:xfrm>
          </p:grpSpPr>
          <p:sp>
            <p:nvSpPr>
              <p:cNvPr id="70" name="Rectangle 247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71" name="Line 2477"/>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72" name="Line 2478"/>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73" name="Line 2479"/>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74" name="Line 2480"/>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75" name="Line 2481"/>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76" name="Line 2482"/>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77" name="Line 2483"/>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78" name="Line 2484"/>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79" name="Line 2485"/>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80" name="Line 2486"/>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81" name="Line 2487"/>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82" name="Line 2488"/>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83" name="Line 2489"/>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84" name="Line 2490"/>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85" name="Line 2491"/>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3" name="Group 2492"/>
            <p:cNvGrpSpPr>
              <a:grpSpLocks/>
            </p:cNvGrpSpPr>
            <p:nvPr/>
          </p:nvGrpSpPr>
          <p:grpSpPr bwMode="auto">
            <a:xfrm rot="2295737">
              <a:off x="4924" y="1382"/>
              <a:ext cx="451" cy="658"/>
              <a:chOff x="4607" y="1007"/>
              <a:chExt cx="576" cy="841"/>
            </a:xfrm>
          </p:grpSpPr>
          <p:sp>
            <p:nvSpPr>
              <p:cNvPr id="54" name="Rectangle 2493"/>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55" name="Line 2494"/>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56" name="Line 2495"/>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57" name="Line 2496"/>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58" name="Line 2497"/>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59" name="Line 2498"/>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60" name="Line 2499"/>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61" name="Line 2500"/>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62" name="Line 2501"/>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63" name="Line 2502"/>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64" name="Line 2503"/>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65" name="Line 2504"/>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66" name="Line 2505"/>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67" name="Line 2506"/>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68" name="Line 2507"/>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69" name="Line 2508"/>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sp>
        <p:nvSpPr>
          <p:cNvPr id="102" name="AutoShape 2067"/>
          <p:cNvSpPr>
            <a:spLocks noChangeArrowheads="1"/>
          </p:cNvSpPr>
          <p:nvPr/>
        </p:nvSpPr>
        <p:spPr bwMode="auto">
          <a:xfrm>
            <a:off x="4284663" y="2105025"/>
            <a:ext cx="565150" cy="584200"/>
          </a:xfrm>
          <a:prstGeom prst="upArrow">
            <a:avLst>
              <a:gd name="adj1" fmla="val 50000"/>
              <a:gd name="adj2" fmla="val 30547"/>
            </a:avLst>
          </a:prstGeom>
          <a:solidFill>
            <a:srgbClr val="FFFFFF"/>
          </a:solidFill>
          <a:ln w="12700">
            <a:solidFill>
              <a:schemeClr val="tx1"/>
            </a:solidFill>
            <a:miter lim="800000"/>
            <a:headEnd/>
            <a:tailEnd/>
          </a:ln>
        </p:spPr>
        <p:txBody>
          <a:bodyPr wrap="none" anchor="ctr"/>
          <a:lstStyle/>
          <a:p>
            <a:endParaRPr lang="en-US"/>
          </a:p>
        </p:txBody>
      </p:sp>
      <p:grpSp>
        <p:nvGrpSpPr>
          <p:cNvPr id="103" name="Group 2671"/>
          <p:cNvGrpSpPr>
            <a:grpSpLocks noChangeAspect="1"/>
          </p:cNvGrpSpPr>
          <p:nvPr/>
        </p:nvGrpSpPr>
        <p:grpSpPr bwMode="auto">
          <a:xfrm>
            <a:off x="5326063" y="4816475"/>
            <a:ext cx="755650" cy="1068388"/>
            <a:chOff x="2659" y="801"/>
            <a:chExt cx="476" cy="673"/>
          </a:xfrm>
        </p:grpSpPr>
        <p:sp>
          <p:nvSpPr>
            <p:cNvPr id="104" name="AutoShape 2670"/>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105" name="Freeform 2672"/>
            <p:cNvSpPr>
              <a:spLocks/>
            </p:cNvSpPr>
            <p:nvPr/>
          </p:nvSpPr>
          <p:spPr bwMode="auto">
            <a:xfrm>
              <a:off x="2750" y="1232"/>
              <a:ext cx="191" cy="210"/>
            </a:xfrm>
            <a:custGeom>
              <a:avLst/>
              <a:gdLst>
                <a:gd name="T0" fmla="*/ 184 w 764"/>
                <a:gd name="T1" fmla="*/ 840 h 840"/>
                <a:gd name="T2" fmla="*/ 414 w 764"/>
                <a:gd name="T3" fmla="*/ 600 h 840"/>
                <a:gd name="T4" fmla="*/ 206 w 764"/>
                <a:gd name="T5" fmla="*/ 320 h 840"/>
                <a:gd name="T6" fmla="*/ 630 w 764"/>
                <a:gd name="T7" fmla="*/ 282 h 840"/>
                <a:gd name="T8" fmla="*/ 764 w 764"/>
                <a:gd name="T9" fmla="*/ 237 h 840"/>
                <a:gd name="T10" fmla="*/ 754 w 764"/>
                <a:gd name="T11" fmla="*/ 0 h 840"/>
                <a:gd name="T12" fmla="*/ 342 w 764"/>
                <a:gd name="T13" fmla="*/ 10 h 840"/>
                <a:gd name="T14" fmla="*/ 0 w 764"/>
                <a:gd name="T15" fmla="*/ 339 h 840"/>
                <a:gd name="T16" fmla="*/ 184 w 764"/>
                <a:gd name="T17" fmla="*/ 840 h 840"/>
                <a:gd name="T18" fmla="*/ 184 w 764"/>
                <a:gd name="T19" fmla="*/ 840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4"/>
                <a:gd name="T31" fmla="*/ 0 h 840"/>
                <a:gd name="T32" fmla="*/ 764 w 764"/>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4" h="840">
                  <a:moveTo>
                    <a:pt x="184" y="840"/>
                  </a:moveTo>
                  <a:lnTo>
                    <a:pt x="414" y="600"/>
                  </a:lnTo>
                  <a:lnTo>
                    <a:pt x="206" y="320"/>
                  </a:lnTo>
                  <a:lnTo>
                    <a:pt x="630" y="282"/>
                  </a:lnTo>
                  <a:lnTo>
                    <a:pt x="764" y="237"/>
                  </a:lnTo>
                  <a:lnTo>
                    <a:pt x="754" y="0"/>
                  </a:lnTo>
                  <a:lnTo>
                    <a:pt x="342" y="10"/>
                  </a:lnTo>
                  <a:lnTo>
                    <a:pt x="0" y="339"/>
                  </a:lnTo>
                  <a:lnTo>
                    <a:pt x="184" y="840"/>
                  </a:lnTo>
                  <a:close/>
                </a:path>
              </a:pathLst>
            </a:custGeom>
            <a:solidFill>
              <a:srgbClr val="999999"/>
            </a:solidFill>
            <a:ln w="9525">
              <a:noFill/>
              <a:round/>
              <a:headEnd/>
              <a:tailEnd/>
            </a:ln>
          </p:spPr>
          <p:txBody>
            <a:bodyPr/>
            <a:lstStyle/>
            <a:p>
              <a:endParaRPr lang="en-US"/>
            </a:p>
          </p:txBody>
        </p:sp>
        <p:sp>
          <p:nvSpPr>
            <p:cNvPr id="106" name="Freeform 2673"/>
            <p:cNvSpPr>
              <a:spLocks/>
            </p:cNvSpPr>
            <p:nvPr/>
          </p:nvSpPr>
          <p:spPr bwMode="auto">
            <a:xfrm>
              <a:off x="2659" y="1286"/>
              <a:ext cx="136" cy="97"/>
            </a:xfrm>
            <a:custGeom>
              <a:avLst/>
              <a:gdLst>
                <a:gd name="T0" fmla="*/ 0 w 544"/>
                <a:gd name="T1" fmla="*/ 66 h 388"/>
                <a:gd name="T2" fmla="*/ 372 w 544"/>
                <a:gd name="T3" fmla="*/ 0 h 388"/>
                <a:gd name="T4" fmla="*/ 485 w 544"/>
                <a:gd name="T5" fmla="*/ 197 h 388"/>
                <a:gd name="T6" fmla="*/ 544 w 544"/>
                <a:gd name="T7" fmla="*/ 278 h 388"/>
                <a:gd name="T8" fmla="*/ 518 w 544"/>
                <a:gd name="T9" fmla="*/ 321 h 388"/>
                <a:gd name="T10" fmla="*/ 132 w 544"/>
                <a:gd name="T11" fmla="*/ 388 h 388"/>
                <a:gd name="T12" fmla="*/ 0 w 544"/>
                <a:gd name="T13" fmla="*/ 66 h 388"/>
                <a:gd name="T14" fmla="*/ 0 w 544"/>
                <a:gd name="T15" fmla="*/ 66 h 388"/>
                <a:gd name="T16" fmla="*/ 0 60000 65536"/>
                <a:gd name="T17" fmla="*/ 0 60000 65536"/>
                <a:gd name="T18" fmla="*/ 0 60000 65536"/>
                <a:gd name="T19" fmla="*/ 0 60000 65536"/>
                <a:gd name="T20" fmla="*/ 0 60000 65536"/>
                <a:gd name="T21" fmla="*/ 0 60000 65536"/>
                <a:gd name="T22" fmla="*/ 0 60000 65536"/>
                <a:gd name="T23" fmla="*/ 0 60000 65536"/>
                <a:gd name="T24" fmla="*/ 0 w 544"/>
                <a:gd name="T25" fmla="*/ 0 h 388"/>
                <a:gd name="T26" fmla="*/ 544 w 544"/>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 h="388">
                  <a:moveTo>
                    <a:pt x="0" y="66"/>
                  </a:moveTo>
                  <a:lnTo>
                    <a:pt x="372" y="0"/>
                  </a:lnTo>
                  <a:lnTo>
                    <a:pt x="485" y="197"/>
                  </a:lnTo>
                  <a:lnTo>
                    <a:pt x="544" y="278"/>
                  </a:lnTo>
                  <a:lnTo>
                    <a:pt x="518" y="321"/>
                  </a:lnTo>
                  <a:lnTo>
                    <a:pt x="132" y="388"/>
                  </a:lnTo>
                  <a:lnTo>
                    <a:pt x="0" y="66"/>
                  </a:lnTo>
                  <a:close/>
                </a:path>
              </a:pathLst>
            </a:custGeom>
            <a:solidFill>
              <a:srgbClr val="E5B27F"/>
            </a:solidFill>
            <a:ln w="9525">
              <a:noFill/>
              <a:round/>
              <a:headEnd/>
              <a:tailEnd/>
            </a:ln>
          </p:spPr>
          <p:txBody>
            <a:bodyPr/>
            <a:lstStyle/>
            <a:p>
              <a:endParaRPr lang="en-US"/>
            </a:p>
          </p:txBody>
        </p:sp>
        <p:sp>
          <p:nvSpPr>
            <p:cNvPr id="107" name="Freeform 2674"/>
            <p:cNvSpPr>
              <a:spLocks/>
            </p:cNvSpPr>
            <p:nvPr/>
          </p:nvSpPr>
          <p:spPr bwMode="auto">
            <a:xfrm>
              <a:off x="2710" y="1048"/>
              <a:ext cx="184" cy="174"/>
            </a:xfrm>
            <a:custGeom>
              <a:avLst/>
              <a:gdLst>
                <a:gd name="T0" fmla="*/ 243 w 740"/>
                <a:gd name="T1" fmla="*/ 55 h 697"/>
                <a:gd name="T2" fmla="*/ 246 w 740"/>
                <a:gd name="T3" fmla="*/ 37 h 697"/>
                <a:gd name="T4" fmla="*/ 277 w 740"/>
                <a:gd name="T5" fmla="*/ 15 h 697"/>
                <a:gd name="T6" fmla="*/ 427 w 740"/>
                <a:gd name="T7" fmla="*/ 5 h 697"/>
                <a:gd name="T8" fmla="*/ 435 w 740"/>
                <a:gd name="T9" fmla="*/ 12 h 697"/>
                <a:gd name="T10" fmla="*/ 470 w 740"/>
                <a:gd name="T11" fmla="*/ 0 h 697"/>
                <a:gd name="T12" fmla="*/ 584 w 740"/>
                <a:gd name="T13" fmla="*/ 0 h 697"/>
                <a:gd name="T14" fmla="*/ 740 w 740"/>
                <a:gd name="T15" fmla="*/ 136 h 697"/>
                <a:gd name="T16" fmla="*/ 739 w 740"/>
                <a:gd name="T17" fmla="*/ 555 h 697"/>
                <a:gd name="T18" fmla="*/ 605 w 740"/>
                <a:gd name="T19" fmla="*/ 647 h 697"/>
                <a:gd name="T20" fmla="*/ 279 w 740"/>
                <a:gd name="T21" fmla="*/ 697 h 697"/>
                <a:gd name="T22" fmla="*/ 0 w 740"/>
                <a:gd name="T23" fmla="*/ 564 h 697"/>
                <a:gd name="T24" fmla="*/ 37 w 740"/>
                <a:gd name="T25" fmla="*/ 527 h 697"/>
                <a:gd name="T26" fmla="*/ 249 w 740"/>
                <a:gd name="T27" fmla="*/ 491 h 697"/>
                <a:gd name="T28" fmla="*/ 295 w 740"/>
                <a:gd name="T29" fmla="*/ 484 h 697"/>
                <a:gd name="T30" fmla="*/ 243 w 740"/>
                <a:gd name="T31" fmla="*/ 55 h 697"/>
                <a:gd name="T32" fmla="*/ 243 w 740"/>
                <a:gd name="T33" fmla="*/ 55 h 6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0"/>
                <a:gd name="T52" fmla="*/ 0 h 697"/>
                <a:gd name="T53" fmla="*/ 740 w 740"/>
                <a:gd name="T54" fmla="*/ 697 h 6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close/>
                </a:path>
              </a:pathLst>
            </a:custGeom>
            <a:solidFill>
              <a:srgbClr val="FFE5B2"/>
            </a:solidFill>
            <a:ln w="9525">
              <a:noFill/>
              <a:round/>
              <a:headEnd/>
              <a:tailEnd/>
            </a:ln>
          </p:spPr>
          <p:txBody>
            <a:bodyPr/>
            <a:lstStyle/>
            <a:p>
              <a:endParaRPr lang="en-US"/>
            </a:p>
          </p:txBody>
        </p:sp>
        <p:sp>
          <p:nvSpPr>
            <p:cNvPr id="108" name="Freeform 2675"/>
            <p:cNvSpPr>
              <a:spLocks/>
            </p:cNvSpPr>
            <p:nvPr/>
          </p:nvSpPr>
          <p:spPr bwMode="auto">
            <a:xfrm>
              <a:off x="2851" y="1137"/>
              <a:ext cx="44" cy="64"/>
            </a:xfrm>
            <a:custGeom>
              <a:avLst/>
              <a:gdLst>
                <a:gd name="T0" fmla="*/ 22 w 177"/>
                <a:gd name="T1" fmla="*/ 0 h 257"/>
                <a:gd name="T2" fmla="*/ 0 w 177"/>
                <a:gd name="T3" fmla="*/ 47 h 257"/>
                <a:gd name="T4" fmla="*/ 2 w 177"/>
                <a:gd name="T5" fmla="*/ 243 h 257"/>
                <a:gd name="T6" fmla="*/ 92 w 177"/>
                <a:gd name="T7" fmla="*/ 257 h 257"/>
                <a:gd name="T8" fmla="*/ 144 w 177"/>
                <a:gd name="T9" fmla="*/ 245 h 257"/>
                <a:gd name="T10" fmla="*/ 177 w 177"/>
                <a:gd name="T11" fmla="*/ 205 h 257"/>
                <a:gd name="T12" fmla="*/ 173 w 177"/>
                <a:gd name="T13" fmla="*/ 12 h 257"/>
                <a:gd name="T14" fmla="*/ 113 w 177"/>
                <a:gd name="T15" fmla="*/ 14 h 257"/>
                <a:gd name="T16" fmla="*/ 47 w 177"/>
                <a:gd name="T17" fmla="*/ 12 h 257"/>
                <a:gd name="T18" fmla="*/ 22 w 177"/>
                <a:gd name="T19" fmla="*/ 0 h 257"/>
                <a:gd name="T20" fmla="*/ 22 w 177"/>
                <a:gd name="T21" fmla="*/ 0 h 2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257"/>
                <a:gd name="T35" fmla="*/ 177 w 177"/>
                <a:gd name="T36" fmla="*/ 257 h 2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257">
                  <a:moveTo>
                    <a:pt x="22" y="0"/>
                  </a:moveTo>
                  <a:lnTo>
                    <a:pt x="0" y="47"/>
                  </a:lnTo>
                  <a:lnTo>
                    <a:pt x="2" y="243"/>
                  </a:lnTo>
                  <a:lnTo>
                    <a:pt x="92" y="257"/>
                  </a:lnTo>
                  <a:lnTo>
                    <a:pt x="144" y="245"/>
                  </a:lnTo>
                  <a:lnTo>
                    <a:pt x="177" y="205"/>
                  </a:lnTo>
                  <a:lnTo>
                    <a:pt x="173" y="12"/>
                  </a:lnTo>
                  <a:lnTo>
                    <a:pt x="113" y="14"/>
                  </a:lnTo>
                  <a:lnTo>
                    <a:pt x="47" y="12"/>
                  </a:lnTo>
                  <a:lnTo>
                    <a:pt x="22" y="0"/>
                  </a:lnTo>
                  <a:close/>
                </a:path>
              </a:pathLst>
            </a:custGeom>
            <a:solidFill>
              <a:srgbClr val="E5B27F"/>
            </a:solidFill>
            <a:ln w="9525">
              <a:noFill/>
              <a:round/>
              <a:headEnd/>
              <a:tailEnd/>
            </a:ln>
          </p:spPr>
          <p:txBody>
            <a:bodyPr/>
            <a:lstStyle/>
            <a:p>
              <a:endParaRPr lang="en-US"/>
            </a:p>
          </p:txBody>
        </p:sp>
        <p:sp>
          <p:nvSpPr>
            <p:cNvPr id="109" name="Freeform 2676"/>
            <p:cNvSpPr>
              <a:spLocks/>
            </p:cNvSpPr>
            <p:nvPr/>
          </p:nvSpPr>
          <p:spPr bwMode="auto">
            <a:xfrm>
              <a:off x="2792" y="1143"/>
              <a:ext cx="55" cy="61"/>
            </a:xfrm>
            <a:custGeom>
              <a:avLst/>
              <a:gdLst>
                <a:gd name="T0" fmla="*/ 9 w 219"/>
                <a:gd name="T1" fmla="*/ 0 h 242"/>
                <a:gd name="T2" fmla="*/ 69 w 219"/>
                <a:gd name="T3" fmla="*/ 14 h 242"/>
                <a:gd name="T4" fmla="*/ 204 w 219"/>
                <a:gd name="T5" fmla="*/ 0 h 242"/>
                <a:gd name="T6" fmla="*/ 219 w 219"/>
                <a:gd name="T7" fmla="*/ 14 h 242"/>
                <a:gd name="T8" fmla="*/ 217 w 219"/>
                <a:gd name="T9" fmla="*/ 219 h 242"/>
                <a:gd name="T10" fmla="*/ 165 w 219"/>
                <a:gd name="T11" fmla="*/ 242 h 242"/>
                <a:gd name="T12" fmla="*/ 33 w 219"/>
                <a:gd name="T13" fmla="*/ 240 h 242"/>
                <a:gd name="T14" fmla="*/ 0 w 219"/>
                <a:gd name="T15" fmla="*/ 177 h 242"/>
                <a:gd name="T16" fmla="*/ 9 w 219"/>
                <a:gd name="T17" fmla="*/ 0 h 242"/>
                <a:gd name="T18" fmla="*/ 9 w 219"/>
                <a:gd name="T19" fmla="*/ 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42"/>
                <a:gd name="T32" fmla="*/ 219 w 219"/>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42">
                  <a:moveTo>
                    <a:pt x="9" y="0"/>
                  </a:moveTo>
                  <a:lnTo>
                    <a:pt x="69" y="14"/>
                  </a:lnTo>
                  <a:lnTo>
                    <a:pt x="204" y="0"/>
                  </a:lnTo>
                  <a:lnTo>
                    <a:pt x="219" y="14"/>
                  </a:lnTo>
                  <a:lnTo>
                    <a:pt x="217" y="219"/>
                  </a:lnTo>
                  <a:lnTo>
                    <a:pt x="165" y="242"/>
                  </a:lnTo>
                  <a:lnTo>
                    <a:pt x="33" y="240"/>
                  </a:lnTo>
                  <a:lnTo>
                    <a:pt x="0" y="177"/>
                  </a:lnTo>
                  <a:lnTo>
                    <a:pt x="9" y="0"/>
                  </a:lnTo>
                  <a:close/>
                </a:path>
              </a:pathLst>
            </a:custGeom>
            <a:solidFill>
              <a:srgbClr val="E5B27F"/>
            </a:solidFill>
            <a:ln w="9525">
              <a:noFill/>
              <a:round/>
              <a:headEnd/>
              <a:tailEnd/>
            </a:ln>
          </p:spPr>
          <p:txBody>
            <a:bodyPr/>
            <a:lstStyle/>
            <a:p>
              <a:endParaRPr lang="en-US"/>
            </a:p>
          </p:txBody>
        </p:sp>
        <p:sp>
          <p:nvSpPr>
            <p:cNvPr id="110" name="Freeform 2677"/>
            <p:cNvSpPr>
              <a:spLocks/>
            </p:cNvSpPr>
            <p:nvPr/>
          </p:nvSpPr>
          <p:spPr bwMode="auto">
            <a:xfrm>
              <a:off x="2855" y="1091"/>
              <a:ext cx="39" cy="39"/>
            </a:xfrm>
            <a:custGeom>
              <a:avLst/>
              <a:gdLst>
                <a:gd name="T0" fmla="*/ 0 w 153"/>
                <a:gd name="T1" fmla="*/ 5 h 157"/>
                <a:gd name="T2" fmla="*/ 2 w 153"/>
                <a:gd name="T3" fmla="*/ 148 h 157"/>
                <a:gd name="T4" fmla="*/ 153 w 153"/>
                <a:gd name="T5" fmla="*/ 157 h 157"/>
                <a:gd name="T6" fmla="*/ 153 w 153"/>
                <a:gd name="T7" fmla="*/ 0 h 157"/>
                <a:gd name="T8" fmla="*/ 0 w 153"/>
                <a:gd name="T9" fmla="*/ 5 h 157"/>
                <a:gd name="T10" fmla="*/ 0 w 153"/>
                <a:gd name="T11" fmla="*/ 5 h 157"/>
                <a:gd name="T12" fmla="*/ 0 60000 65536"/>
                <a:gd name="T13" fmla="*/ 0 60000 65536"/>
                <a:gd name="T14" fmla="*/ 0 60000 65536"/>
                <a:gd name="T15" fmla="*/ 0 60000 65536"/>
                <a:gd name="T16" fmla="*/ 0 60000 65536"/>
                <a:gd name="T17" fmla="*/ 0 60000 65536"/>
                <a:gd name="T18" fmla="*/ 0 w 153"/>
                <a:gd name="T19" fmla="*/ 0 h 157"/>
                <a:gd name="T20" fmla="*/ 153 w 153"/>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53" h="157">
                  <a:moveTo>
                    <a:pt x="0" y="5"/>
                  </a:moveTo>
                  <a:lnTo>
                    <a:pt x="2" y="148"/>
                  </a:lnTo>
                  <a:lnTo>
                    <a:pt x="153" y="157"/>
                  </a:lnTo>
                  <a:lnTo>
                    <a:pt x="153" y="0"/>
                  </a:lnTo>
                  <a:lnTo>
                    <a:pt x="0" y="5"/>
                  </a:lnTo>
                  <a:close/>
                </a:path>
              </a:pathLst>
            </a:custGeom>
            <a:solidFill>
              <a:srgbClr val="E5B27F"/>
            </a:solidFill>
            <a:ln w="9525">
              <a:noFill/>
              <a:round/>
              <a:headEnd/>
              <a:tailEnd/>
            </a:ln>
          </p:spPr>
          <p:txBody>
            <a:bodyPr/>
            <a:lstStyle/>
            <a:p>
              <a:endParaRPr lang="en-US"/>
            </a:p>
          </p:txBody>
        </p:sp>
        <p:sp>
          <p:nvSpPr>
            <p:cNvPr id="111" name="Freeform 2678"/>
            <p:cNvSpPr>
              <a:spLocks/>
            </p:cNvSpPr>
            <p:nvPr/>
          </p:nvSpPr>
          <p:spPr bwMode="auto">
            <a:xfrm>
              <a:off x="2795" y="1091"/>
              <a:ext cx="58" cy="48"/>
            </a:xfrm>
            <a:custGeom>
              <a:avLst/>
              <a:gdLst>
                <a:gd name="T0" fmla="*/ 60 w 229"/>
                <a:gd name="T1" fmla="*/ 3 h 191"/>
                <a:gd name="T2" fmla="*/ 33 w 229"/>
                <a:gd name="T3" fmla="*/ 24 h 191"/>
                <a:gd name="T4" fmla="*/ 29 w 229"/>
                <a:gd name="T5" fmla="*/ 70 h 191"/>
                <a:gd name="T6" fmla="*/ 0 w 229"/>
                <a:gd name="T7" fmla="*/ 129 h 191"/>
                <a:gd name="T8" fmla="*/ 0 w 229"/>
                <a:gd name="T9" fmla="*/ 186 h 191"/>
                <a:gd name="T10" fmla="*/ 89 w 229"/>
                <a:gd name="T11" fmla="*/ 191 h 191"/>
                <a:gd name="T12" fmla="*/ 164 w 229"/>
                <a:gd name="T13" fmla="*/ 189 h 191"/>
                <a:gd name="T14" fmla="*/ 186 w 229"/>
                <a:gd name="T15" fmla="*/ 157 h 191"/>
                <a:gd name="T16" fmla="*/ 229 w 229"/>
                <a:gd name="T17" fmla="*/ 150 h 191"/>
                <a:gd name="T18" fmla="*/ 220 w 229"/>
                <a:gd name="T19" fmla="*/ 0 h 191"/>
                <a:gd name="T20" fmla="*/ 60 w 229"/>
                <a:gd name="T21" fmla="*/ 3 h 191"/>
                <a:gd name="T22" fmla="*/ 60 w 229"/>
                <a:gd name="T23" fmla="*/ 3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9"/>
                <a:gd name="T37" fmla="*/ 0 h 191"/>
                <a:gd name="T38" fmla="*/ 229 w 229"/>
                <a:gd name="T39" fmla="*/ 191 h 1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close/>
                </a:path>
              </a:pathLst>
            </a:custGeom>
            <a:solidFill>
              <a:srgbClr val="E5B27F"/>
            </a:solidFill>
            <a:ln w="9525">
              <a:noFill/>
              <a:round/>
              <a:headEnd/>
              <a:tailEnd/>
            </a:ln>
          </p:spPr>
          <p:txBody>
            <a:bodyPr/>
            <a:lstStyle/>
            <a:p>
              <a:endParaRPr lang="en-US"/>
            </a:p>
          </p:txBody>
        </p:sp>
        <p:sp>
          <p:nvSpPr>
            <p:cNvPr id="112" name="Freeform 2679"/>
            <p:cNvSpPr>
              <a:spLocks/>
            </p:cNvSpPr>
            <p:nvPr/>
          </p:nvSpPr>
          <p:spPr bwMode="auto">
            <a:xfrm>
              <a:off x="2692" y="1356"/>
              <a:ext cx="103" cy="112"/>
            </a:xfrm>
            <a:custGeom>
              <a:avLst/>
              <a:gdLst>
                <a:gd name="T0" fmla="*/ 0 w 414"/>
                <a:gd name="T1" fmla="*/ 69 h 445"/>
                <a:gd name="T2" fmla="*/ 91 w 414"/>
                <a:gd name="T3" fmla="*/ 69 h 445"/>
                <a:gd name="T4" fmla="*/ 240 w 414"/>
                <a:gd name="T5" fmla="*/ 35 h 445"/>
                <a:gd name="T6" fmla="*/ 361 w 414"/>
                <a:gd name="T7" fmla="*/ 0 h 445"/>
                <a:gd name="T8" fmla="*/ 404 w 414"/>
                <a:gd name="T9" fmla="*/ 0 h 445"/>
                <a:gd name="T10" fmla="*/ 414 w 414"/>
                <a:gd name="T11" fmla="*/ 335 h 445"/>
                <a:gd name="T12" fmla="*/ 397 w 414"/>
                <a:gd name="T13" fmla="*/ 354 h 445"/>
                <a:gd name="T14" fmla="*/ 73 w 414"/>
                <a:gd name="T15" fmla="*/ 432 h 445"/>
                <a:gd name="T16" fmla="*/ 22 w 414"/>
                <a:gd name="T17" fmla="*/ 445 h 445"/>
                <a:gd name="T18" fmla="*/ 0 w 414"/>
                <a:gd name="T19" fmla="*/ 69 h 445"/>
                <a:gd name="T20" fmla="*/ 0 w 414"/>
                <a:gd name="T21" fmla="*/ 69 h 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4"/>
                <a:gd name="T34" fmla="*/ 0 h 445"/>
                <a:gd name="T35" fmla="*/ 414 w 414"/>
                <a:gd name="T36" fmla="*/ 445 h 4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4" h="445">
                  <a:moveTo>
                    <a:pt x="0" y="69"/>
                  </a:moveTo>
                  <a:lnTo>
                    <a:pt x="91" y="69"/>
                  </a:lnTo>
                  <a:lnTo>
                    <a:pt x="240" y="35"/>
                  </a:lnTo>
                  <a:lnTo>
                    <a:pt x="361" y="0"/>
                  </a:lnTo>
                  <a:lnTo>
                    <a:pt x="404" y="0"/>
                  </a:lnTo>
                  <a:lnTo>
                    <a:pt x="414" y="335"/>
                  </a:lnTo>
                  <a:lnTo>
                    <a:pt x="397" y="354"/>
                  </a:lnTo>
                  <a:lnTo>
                    <a:pt x="73" y="432"/>
                  </a:lnTo>
                  <a:lnTo>
                    <a:pt x="22" y="445"/>
                  </a:lnTo>
                  <a:lnTo>
                    <a:pt x="0" y="69"/>
                  </a:lnTo>
                  <a:close/>
                </a:path>
              </a:pathLst>
            </a:custGeom>
            <a:solidFill>
              <a:srgbClr val="CC7F4C"/>
            </a:solidFill>
            <a:ln w="9525">
              <a:noFill/>
              <a:round/>
              <a:headEnd/>
              <a:tailEnd/>
            </a:ln>
          </p:spPr>
          <p:txBody>
            <a:bodyPr/>
            <a:lstStyle/>
            <a:p>
              <a:endParaRPr lang="en-US"/>
            </a:p>
          </p:txBody>
        </p:sp>
        <p:sp>
          <p:nvSpPr>
            <p:cNvPr id="113" name="Freeform 2680"/>
            <p:cNvSpPr>
              <a:spLocks/>
            </p:cNvSpPr>
            <p:nvPr/>
          </p:nvSpPr>
          <p:spPr bwMode="auto">
            <a:xfrm>
              <a:off x="2786" y="1196"/>
              <a:ext cx="105" cy="118"/>
            </a:xfrm>
            <a:custGeom>
              <a:avLst/>
              <a:gdLst>
                <a:gd name="T0" fmla="*/ 0 w 420"/>
                <a:gd name="T1" fmla="*/ 79 h 470"/>
                <a:gd name="T2" fmla="*/ 49 w 420"/>
                <a:gd name="T3" fmla="*/ 79 h 470"/>
                <a:gd name="T4" fmla="*/ 150 w 420"/>
                <a:gd name="T5" fmla="*/ 42 h 470"/>
                <a:gd name="T6" fmla="*/ 279 w 420"/>
                <a:gd name="T7" fmla="*/ 42 h 470"/>
                <a:gd name="T8" fmla="*/ 403 w 420"/>
                <a:gd name="T9" fmla="*/ 0 h 470"/>
                <a:gd name="T10" fmla="*/ 420 w 420"/>
                <a:gd name="T11" fmla="*/ 349 h 470"/>
                <a:gd name="T12" fmla="*/ 391 w 420"/>
                <a:gd name="T13" fmla="*/ 384 h 470"/>
                <a:gd name="T14" fmla="*/ 59 w 420"/>
                <a:gd name="T15" fmla="*/ 470 h 470"/>
                <a:gd name="T16" fmla="*/ 0 w 420"/>
                <a:gd name="T17" fmla="*/ 456 h 470"/>
                <a:gd name="T18" fmla="*/ 0 w 420"/>
                <a:gd name="T19" fmla="*/ 79 h 470"/>
                <a:gd name="T20" fmla="*/ 0 w 420"/>
                <a:gd name="T21" fmla="*/ 79 h 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470"/>
                <a:gd name="T35" fmla="*/ 420 w 420"/>
                <a:gd name="T36" fmla="*/ 470 h 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470">
                  <a:moveTo>
                    <a:pt x="0" y="79"/>
                  </a:moveTo>
                  <a:lnTo>
                    <a:pt x="49" y="79"/>
                  </a:lnTo>
                  <a:lnTo>
                    <a:pt x="150" y="42"/>
                  </a:lnTo>
                  <a:lnTo>
                    <a:pt x="279" y="42"/>
                  </a:lnTo>
                  <a:lnTo>
                    <a:pt x="403" y="0"/>
                  </a:lnTo>
                  <a:lnTo>
                    <a:pt x="420" y="349"/>
                  </a:lnTo>
                  <a:lnTo>
                    <a:pt x="391" y="384"/>
                  </a:lnTo>
                  <a:lnTo>
                    <a:pt x="59" y="470"/>
                  </a:lnTo>
                  <a:lnTo>
                    <a:pt x="0" y="456"/>
                  </a:lnTo>
                  <a:lnTo>
                    <a:pt x="0" y="79"/>
                  </a:lnTo>
                  <a:close/>
                </a:path>
              </a:pathLst>
            </a:custGeom>
            <a:solidFill>
              <a:srgbClr val="D99966"/>
            </a:solidFill>
            <a:ln w="9525">
              <a:noFill/>
              <a:round/>
              <a:headEnd/>
              <a:tailEnd/>
            </a:ln>
          </p:spPr>
          <p:txBody>
            <a:bodyPr/>
            <a:lstStyle/>
            <a:p>
              <a:endParaRPr lang="en-US"/>
            </a:p>
          </p:txBody>
        </p:sp>
        <p:sp>
          <p:nvSpPr>
            <p:cNvPr id="114" name="Freeform 2681"/>
            <p:cNvSpPr>
              <a:spLocks/>
            </p:cNvSpPr>
            <p:nvPr/>
          </p:nvSpPr>
          <p:spPr bwMode="auto">
            <a:xfrm>
              <a:off x="2795" y="1139"/>
              <a:ext cx="51" cy="9"/>
            </a:xfrm>
            <a:custGeom>
              <a:avLst/>
              <a:gdLst>
                <a:gd name="T0" fmla="*/ 0 w 208"/>
                <a:gd name="T1" fmla="*/ 0 h 38"/>
                <a:gd name="T2" fmla="*/ 52 w 208"/>
                <a:gd name="T3" fmla="*/ 17 h 38"/>
                <a:gd name="T4" fmla="*/ 125 w 208"/>
                <a:gd name="T5" fmla="*/ 18 h 38"/>
                <a:gd name="T6" fmla="*/ 208 w 208"/>
                <a:gd name="T7" fmla="*/ 8 h 38"/>
                <a:gd name="T8" fmla="*/ 189 w 208"/>
                <a:gd name="T9" fmla="*/ 26 h 38"/>
                <a:gd name="T10" fmla="*/ 56 w 208"/>
                <a:gd name="T11" fmla="*/ 38 h 38"/>
                <a:gd name="T12" fmla="*/ 4 w 208"/>
                <a:gd name="T13" fmla="*/ 24 h 38"/>
                <a:gd name="T14" fmla="*/ 0 w 208"/>
                <a:gd name="T15" fmla="*/ 0 h 38"/>
                <a:gd name="T16" fmla="*/ 0 w 208"/>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38"/>
                <a:gd name="T29" fmla="*/ 208 w 20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38">
                  <a:moveTo>
                    <a:pt x="0" y="0"/>
                  </a:moveTo>
                  <a:lnTo>
                    <a:pt x="52" y="17"/>
                  </a:lnTo>
                  <a:lnTo>
                    <a:pt x="125" y="18"/>
                  </a:lnTo>
                  <a:lnTo>
                    <a:pt x="208" y="8"/>
                  </a:lnTo>
                  <a:lnTo>
                    <a:pt x="189" y="26"/>
                  </a:lnTo>
                  <a:lnTo>
                    <a:pt x="56" y="38"/>
                  </a:lnTo>
                  <a:lnTo>
                    <a:pt x="4" y="24"/>
                  </a:lnTo>
                  <a:lnTo>
                    <a:pt x="0" y="0"/>
                  </a:lnTo>
                  <a:close/>
                </a:path>
              </a:pathLst>
            </a:custGeom>
            <a:solidFill>
              <a:srgbClr val="000000"/>
            </a:solidFill>
            <a:ln w="9525">
              <a:noFill/>
              <a:round/>
              <a:headEnd/>
              <a:tailEnd/>
            </a:ln>
          </p:spPr>
          <p:txBody>
            <a:bodyPr/>
            <a:lstStyle/>
            <a:p>
              <a:endParaRPr lang="en-US"/>
            </a:p>
          </p:txBody>
        </p:sp>
        <p:sp>
          <p:nvSpPr>
            <p:cNvPr id="115" name="Freeform 2682"/>
            <p:cNvSpPr>
              <a:spLocks/>
            </p:cNvSpPr>
            <p:nvPr/>
          </p:nvSpPr>
          <p:spPr bwMode="auto">
            <a:xfrm>
              <a:off x="2837" y="1129"/>
              <a:ext cx="57" cy="8"/>
            </a:xfrm>
            <a:custGeom>
              <a:avLst/>
              <a:gdLst>
                <a:gd name="T0" fmla="*/ 0 w 228"/>
                <a:gd name="T1" fmla="*/ 28 h 32"/>
                <a:gd name="T2" fmla="*/ 69 w 228"/>
                <a:gd name="T3" fmla="*/ 22 h 32"/>
                <a:gd name="T4" fmla="*/ 131 w 228"/>
                <a:gd name="T5" fmla="*/ 32 h 32"/>
                <a:gd name="T6" fmla="*/ 208 w 228"/>
                <a:gd name="T7" fmla="*/ 24 h 32"/>
                <a:gd name="T8" fmla="*/ 228 w 228"/>
                <a:gd name="T9" fmla="*/ 0 h 32"/>
                <a:gd name="T10" fmla="*/ 203 w 228"/>
                <a:gd name="T11" fmla="*/ 8 h 32"/>
                <a:gd name="T12" fmla="*/ 18 w 228"/>
                <a:gd name="T13" fmla="*/ 11 h 32"/>
                <a:gd name="T14" fmla="*/ 0 w 228"/>
                <a:gd name="T15" fmla="*/ 28 h 32"/>
                <a:gd name="T16" fmla="*/ 0 w 228"/>
                <a:gd name="T17" fmla="*/ 28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32"/>
                <a:gd name="T29" fmla="*/ 228 w 228"/>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32">
                  <a:moveTo>
                    <a:pt x="0" y="28"/>
                  </a:moveTo>
                  <a:lnTo>
                    <a:pt x="69" y="22"/>
                  </a:lnTo>
                  <a:lnTo>
                    <a:pt x="131" y="32"/>
                  </a:lnTo>
                  <a:lnTo>
                    <a:pt x="208" y="24"/>
                  </a:lnTo>
                  <a:lnTo>
                    <a:pt x="228" y="0"/>
                  </a:lnTo>
                  <a:lnTo>
                    <a:pt x="203" y="8"/>
                  </a:lnTo>
                  <a:lnTo>
                    <a:pt x="18" y="11"/>
                  </a:lnTo>
                  <a:lnTo>
                    <a:pt x="0" y="28"/>
                  </a:lnTo>
                  <a:close/>
                </a:path>
              </a:pathLst>
            </a:custGeom>
            <a:solidFill>
              <a:srgbClr val="000000"/>
            </a:solidFill>
            <a:ln w="9525">
              <a:noFill/>
              <a:round/>
              <a:headEnd/>
              <a:tailEnd/>
            </a:ln>
          </p:spPr>
          <p:txBody>
            <a:bodyPr/>
            <a:lstStyle/>
            <a:p>
              <a:endParaRPr lang="en-US"/>
            </a:p>
          </p:txBody>
        </p:sp>
        <p:sp>
          <p:nvSpPr>
            <p:cNvPr id="116" name="Freeform 2683"/>
            <p:cNvSpPr>
              <a:spLocks/>
            </p:cNvSpPr>
            <p:nvPr/>
          </p:nvSpPr>
          <p:spPr bwMode="auto">
            <a:xfrm>
              <a:off x="2771" y="1047"/>
              <a:ext cx="44" cy="9"/>
            </a:xfrm>
            <a:custGeom>
              <a:avLst/>
              <a:gdLst>
                <a:gd name="T0" fmla="*/ 177 w 177"/>
                <a:gd name="T1" fmla="*/ 9 h 35"/>
                <a:gd name="T2" fmla="*/ 137 w 177"/>
                <a:gd name="T3" fmla="*/ 0 h 35"/>
                <a:gd name="T4" fmla="*/ 35 w 177"/>
                <a:gd name="T5" fmla="*/ 9 h 35"/>
                <a:gd name="T6" fmla="*/ 0 w 177"/>
                <a:gd name="T7" fmla="*/ 35 h 35"/>
                <a:gd name="T8" fmla="*/ 48 w 177"/>
                <a:gd name="T9" fmla="*/ 23 h 35"/>
                <a:gd name="T10" fmla="*/ 177 w 177"/>
                <a:gd name="T11" fmla="*/ 9 h 35"/>
                <a:gd name="T12" fmla="*/ 177 w 177"/>
                <a:gd name="T13" fmla="*/ 9 h 35"/>
                <a:gd name="T14" fmla="*/ 0 60000 65536"/>
                <a:gd name="T15" fmla="*/ 0 60000 65536"/>
                <a:gd name="T16" fmla="*/ 0 60000 65536"/>
                <a:gd name="T17" fmla="*/ 0 60000 65536"/>
                <a:gd name="T18" fmla="*/ 0 60000 65536"/>
                <a:gd name="T19" fmla="*/ 0 60000 65536"/>
                <a:gd name="T20" fmla="*/ 0 60000 65536"/>
                <a:gd name="T21" fmla="*/ 0 w 177"/>
                <a:gd name="T22" fmla="*/ 0 h 35"/>
                <a:gd name="T23" fmla="*/ 177 w 177"/>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35">
                  <a:moveTo>
                    <a:pt x="177" y="9"/>
                  </a:moveTo>
                  <a:lnTo>
                    <a:pt x="137" y="0"/>
                  </a:lnTo>
                  <a:lnTo>
                    <a:pt x="35" y="9"/>
                  </a:lnTo>
                  <a:lnTo>
                    <a:pt x="0" y="35"/>
                  </a:lnTo>
                  <a:lnTo>
                    <a:pt x="48" y="23"/>
                  </a:lnTo>
                  <a:lnTo>
                    <a:pt x="177" y="9"/>
                  </a:lnTo>
                  <a:close/>
                </a:path>
              </a:pathLst>
            </a:custGeom>
            <a:solidFill>
              <a:srgbClr val="000000"/>
            </a:solidFill>
            <a:ln w="9525">
              <a:noFill/>
              <a:round/>
              <a:headEnd/>
              <a:tailEnd/>
            </a:ln>
          </p:spPr>
          <p:txBody>
            <a:bodyPr/>
            <a:lstStyle/>
            <a:p>
              <a:endParaRPr lang="en-US"/>
            </a:p>
          </p:txBody>
        </p:sp>
        <p:sp>
          <p:nvSpPr>
            <p:cNvPr id="117" name="Freeform 2684"/>
            <p:cNvSpPr>
              <a:spLocks/>
            </p:cNvSpPr>
            <p:nvPr/>
          </p:nvSpPr>
          <p:spPr bwMode="auto">
            <a:xfrm>
              <a:off x="2997" y="1331"/>
              <a:ext cx="132" cy="26"/>
            </a:xfrm>
            <a:custGeom>
              <a:avLst/>
              <a:gdLst>
                <a:gd name="T0" fmla="*/ 9 w 532"/>
                <a:gd name="T1" fmla="*/ 65 h 107"/>
                <a:gd name="T2" fmla="*/ 214 w 532"/>
                <a:gd name="T3" fmla="*/ 28 h 107"/>
                <a:gd name="T4" fmla="*/ 394 w 532"/>
                <a:gd name="T5" fmla="*/ 0 h 107"/>
                <a:gd name="T6" fmla="*/ 532 w 532"/>
                <a:gd name="T7" fmla="*/ 38 h 107"/>
                <a:gd name="T8" fmla="*/ 421 w 532"/>
                <a:gd name="T9" fmla="*/ 79 h 107"/>
                <a:gd name="T10" fmla="*/ 315 w 532"/>
                <a:gd name="T11" fmla="*/ 107 h 107"/>
                <a:gd name="T12" fmla="*/ 191 w 532"/>
                <a:gd name="T13" fmla="*/ 107 h 107"/>
                <a:gd name="T14" fmla="*/ 93 w 532"/>
                <a:gd name="T15" fmla="*/ 83 h 107"/>
                <a:gd name="T16" fmla="*/ 0 w 532"/>
                <a:gd name="T17" fmla="*/ 102 h 107"/>
                <a:gd name="T18" fmla="*/ 9 w 532"/>
                <a:gd name="T19" fmla="*/ 65 h 107"/>
                <a:gd name="T20" fmla="*/ 9 w 532"/>
                <a:gd name="T21" fmla="*/ 65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2"/>
                <a:gd name="T34" fmla="*/ 0 h 107"/>
                <a:gd name="T35" fmla="*/ 532 w 5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2" h="107">
                  <a:moveTo>
                    <a:pt x="9" y="65"/>
                  </a:moveTo>
                  <a:lnTo>
                    <a:pt x="214" y="28"/>
                  </a:lnTo>
                  <a:lnTo>
                    <a:pt x="394" y="0"/>
                  </a:lnTo>
                  <a:lnTo>
                    <a:pt x="532" y="38"/>
                  </a:lnTo>
                  <a:lnTo>
                    <a:pt x="421" y="79"/>
                  </a:lnTo>
                  <a:lnTo>
                    <a:pt x="315" y="107"/>
                  </a:lnTo>
                  <a:lnTo>
                    <a:pt x="191" y="107"/>
                  </a:lnTo>
                  <a:lnTo>
                    <a:pt x="93" y="83"/>
                  </a:lnTo>
                  <a:lnTo>
                    <a:pt x="0" y="102"/>
                  </a:lnTo>
                  <a:lnTo>
                    <a:pt x="9" y="65"/>
                  </a:lnTo>
                  <a:close/>
                </a:path>
              </a:pathLst>
            </a:custGeom>
            <a:solidFill>
              <a:srgbClr val="999999"/>
            </a:solidFill>
            <a:ln w="9525">
              <a:noFill/>
              <a:round/>
              <a:headEnd/>
              <a:tailEnd/>
            </a:ln>
          </p:spPr>
          <p:txBody>
            <a:bodyPr/>
            <a:lstStyle/>
            <a:p>
              <a:endParaRPr lang="en-US"/>
            </a:p>
          </p:txBody>
        </p:sp>
        <p:sp>
          <p:nvSpPr>
            <p:cNvPr id="118" name="Freeform 2685"/>
            <p:cNvSpPr>
              <a:spLocks/>
            </p:cNvSpPr>
            <p:nvPr/>
          </p:nvSpPr>
          <p:spPr bwMode="auto">
            <a:xfrm>
              <a:off x="2967" y="1305"/>
              <a:ext cx="66" cy="24"/>
            </a:xfrm>
            <a:custGeom>
              <a:avLst/>
              <a:gdLst>
                <a:gd name="T0" fmla="*/ 0 w 266"/>
                <a:gd name="T1" fmla="*/ 61 h 99"/>
                <a:gd name="T2" fmla="*/ 266 w 266"/>
                <a:gd name="T3" fmla="*/ 0 h 99"/>
                <a:gd name="T4" fmla="*/ 266 w 266"/>
                <a:gd name="T5" fmla="*/ 47 h 99"/>
                <a:gd name="T6" fmla="*/ 30 w 266"/>
                <a:gd name="T7" fmla="*/ 99 h 99"/>
                <a:gd name="T8" fmla="*/ 0 w 266"/>
                <a:gd name="T9" fmla="*/ 61 h 99"/>
                <a:gd name="T10" fmla="*/ 0 w 266"/>
                <a:gd name="T11" fmla="*/ 61 h 99"/>
                <a:gd name="T12" fmla="*/ 0 60000 65536"/>
                <a:gd name="T13" fmla="*/ 0 60000 65536"/>
                <a:gd name="T14" fmla="*/ 0 60000 65536"/>
                <a:gd name="T15" fmla="*/ 0 60000 65536"/>
                <a:gd name="T16" fmla="*/ 0 60000 65536"/>
                <a:gd name="T17" fmla="*/ 0 60000 65536"/>
                <a:gd name="T18" fmla="*/ 0 w 266"/>
                <a:gd name="T19" fmla="*/ 0 h 99"/>
                <a:gd name="T20" fmla="*/ 266 w 266"/>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266" h="99">
                  <a:moveTo>
                    <a:pt x="0" y="61"/>
                  </a:moveTo>
                  <a:lnTo>
                    <a:pt x="266" y="0"/>
                  </a:lnTo>
                  <a:lnTo>
                    <a:pt x="266" y="47"/>
                  </a:lnTo>
                  <a:lnTo>
                    <a:pt x="30" y="99"/>
                  </a:lnTo>
                  <a:lnTo>
                    <a:pt x="0" y="61"/>
                  </a:lnTo>
                  <a:close/>
                </a:path>
              </a:pathLst>
            </a:custGeom>
            <a:solidFill>
              <a:srgbClr val="999999"/>
            </a:solidFill>
            <a:ln w="9525">
              <a:noFill/>
              <a:round/>
              <a:headEnd/>
              <a:tailEnd/>
            </a:ln>
          </p:spPr>
          <p:txBody>
            <a:bodyPr/>
            <a:lstStyle/>
            <a:p>
              <a:endParaRPr lang="en-US"/>
            </a:p>
          </p:txBody>
        </p:sp>
        <p:sp>
          <p:nvSpPr>
            <p:cNvPr id="119" name="Freeform 2686"/>
            <p:cNvSpPr>
              <a:spLocks/>
            </p:cNvSpPr>
            <p:nvPr/>
          </p:nvSpPr>
          <p:spPr bwMode="auto">
            <a:xfrm>
              <a:off x="2934" y="1286"/>
              <a:ext cx="87" cy="26"/>
            </a:xfrm>
            <a:custGeom>
              <a:avLst/>
              <a:gdLst>
                <a:gd name="T0" fmla="*/ 0 w 346"/>
                <a:gd name="T1" fmla="*/ 102 h 102"/>
                <a:gd name="T2" fmla="*/ 248 w 346"/>
                <a:gd name="T3" fmla="*/ 65 h 102"/>
                <a:gd name="T4" fmla="*/ 346 w 346"/>
                <a:gd name="T5" fmla="*/ 0 h 102"/>
                <a:gd name="T6" fmla="*/ 159 w 346"/>
                <a:gd name="T7" fmla="*/ 10 h 102"/>
                <a:gd name="T8" fmla="*/ 0 w 346"/>
                <a:gd name="T9" fmla="*/ 51 h 102"/>
                <a:gd name="T10" fmla="*/ 0 w 346"/>
                <a:gd name="T11" fmla="*/ 102 h 102"/>
                <a:gd name="T12" fmla="*/ 0 w 346"/>
                <a:gd name="T13" fmla="*/ 102 h 102"/>
                <a:gd name="T14" fmla="*/ 0 60000 65536"/>
                <a:gd name="T15" fmla="*/ 0 60000 65536"/>
                <a:gd name="T16" fmla="*/ 0 60000 65536"/>
                <a:gd name="T17" fmla="*/ 0 60000 65536"/>
                <a:gd name="T18" fmla="*/ 0 60000 65536"/>
                <a:gd name="T19" fmla="*/ 0 60000 65536"/>
                <a:gd name="T20" fmla="*/ 0 60000 65536"/>
                <a:gd name="T21" fmla="*/ 0 w 346"/>
                <a:gd name="T22" fmla="*/ 0 h 102"/>
                <a:gd name="T23" fmla="*/ 346 w 346"/>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 h="102">
                  <a:moveTo>
                    <a:pt x="0" y="102"/>
                  </a:moveTo>
                  <a:lnTo>
                    <a:pt x="248" y="65"/>
                  </a:lnTo>
                  <a:lnTo>
                    <a:pt x="346" y="0"/>
                  </a:lnTo>
                  <a:lnTo>
                    <a:pt x="159" y="10"/>
                  </a:lnTo>
                  <a:lnTo>
                    <a:pt x="0" y="51"/>
                  </a:lnTo>
                  <a:lnTo>
                    <a:pt x="0" y="102"/>
                  </a:lnTo>
                  <a:close/>
                </a:path>
              </a:pathLst>
            </a:custGeom>
            <a:solidFill>
              <a:srgbClr val="999999"/>
            </a:solidFill>
            <a:ln w="9525">
              <a:noFill/>
              <a:round/>
              <a:headEnd/>
              <a:tailEnd/>
            </a:ln>
          </p:spPr>
          <p:txBody>
            <a:bodyPr/>
            <a:lstStyle/>
            <a:p>
              <a:endParaRPr lang="en-US"/>
            </a:p>
          </p:txBody>
        </p:sp>
        <p:sp>
          <p:nvSpPr>
            <p:cNvPr id="120" name="Freeform 2687"/>
            <p:cNvSpPr>
              <a:spLocks/>
            </p:cNvSpPr>
            <p:nvPr/>
          </p:nvSpPr>
          <p:spPr bwMode="auto">
            <a:xfrm>
              <a:off x="2940" y="1229"/>
              <a:ext cx="44" cy="57"/>
            </a:xfrm>
            <a:custGeom>
              <a:avLst/>
              <a:gdLst>
                <a:gd name="T0" fmla="*/ 0 w 174"/>
                <a:gd name="T1" fmla="*/ 111 h 227"/>
                <a:gd name="T2" fmla="*/ 25 w 174"/>
                <a:gd name="T3" fmla="*/ 46 h 227"/>
                <a:gd name="T4" fmla="*/ 59 w 174"/>
                <a:gd name="T5" fmla="*/ 11 h 227"/>
                <a:gd name="T6" fmla="*/ 104 w 174"/>
                <a:gd name="T7" fmla="*/ 0 h 227"/>
                <a:gd name="T8" fmla="*/ 151 w 174"/>
                <a:gd name="T9" fmla="*/ 25 h 227"/>
                <a:gd name="T10" fmla="*/ 174 w 174"/>
                <a:gd name="T11" fmla="*/ 82 h 227"/>
                <a:gd name="T12" fmla="*/ 151 w 174"/>
                <a:gd name="T13" fmla="*/ 149 h 227"/>
                <a:gd name="T14" fmla="*/ 117 w 174"/>
                <a:gd name="T15" fmla="*/ 219 h 227"/>
                <a:gd name="T16" fmla="*/ 75 w 174"/>
                <a:gd name="T17" fmla="*/ 227 h 227"/>
                <a:gd name="T18" fmla="*/ 26 w 174"/>
                <a:gd name="T19" fmla="*/ 199 h 227"/>
                <a:gd name="T20" fmla="*/ 0 w 174"/>
                <a:gd name="T21" fmla="*/ 111 h 227"/>
                <a:gd name="T22" fmla="*/ 0 w 174"/>
                <a:gd name="T23" fmla="*/ 111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227"/>
                <a:gd name="T38" fmla="*/ 174 w 174"/>
                <a:gd name="T39" fmla="*/ 227 h 2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close/>
                </a:path>
              </a:pathLst>
            </a:custGeom>
            <a:solidFill>
              <a:srgbClr val="E5B27F"/>
            </a:solidFill>
            <a:ln w="9525">
              <a:noFill/>
              <a:round/>
              <a:headEnd/>
              <a:tailEnd/>
            </a:ln>
          </p:spPr>
          <p:txBody>
            <a:bodyPr/>
            <a:lstStyle/>
            <a:p>
              <a:endParaRPr lang="en-US"/>
            </a:p>
          </p:txBody>
        </p:sp>
        <p:sp>
          <p:nvSpPr>
            <p:cNvPr id="121" name="Freeform 2688"/>
            <p:cNvSpPr>
              <a:spLocks/>
            </p:cNvSpPr>
            <p:nvPr/>
          </p:nvSpPr>
          <p:spPr bwMode="auto">
            <a:xfrm>
              <a:off x="3051" y="1276"/>
              <a:ext cx="44" cy="61"/>
            </a:xfrm>
            <a:custGeom>
              <a:avLst/>
              <a:gdLst>
                <a:gd name="T0" fmla="*/ 15 w 174"/>
                <a:gd name="T1" fmla="*/ 214 h 244"/>
                <a:gd name="T2" fmla="*/ 0 w 174"/>
                <a:gd name="T3" fmla="*/ 163 h 244"/>
                <a:gd name="T4" fmla="*/ 16 w 174"/>
                <a:gd name="T5" fmla="*/ 84 h 244"/>
                <a:gd name="T6" fmla="*/ 55 w 174"/>
                <a:gd name="T7" fmla="*/ 31 h 244"/>
                <a:gd name="T8" fmla="*/ 97 w 174"/>
                <a:gd name="T9" fmla="*/ 0 h 244"/>
                <a:gd name="T10" fmla="*/ 132 w 174"/>
                <a:gd name="T11" fmla="*/ 5 h 244"/>
                <a:gd name="T12" fmla="*/ 174 w 174"/>
                <a:gd name="T13" fmla="*/ 54 h 244"/>
                <a:gd name="T14" fmla="*/ 170 w 174"/>
                <a:gd name="T15" fmla="*/ 120 h 244"/>
                <a:gd name="T16" fmla="*/ 149 w 174"/>
                <a:gd name="T17" fmla="*/ 196 h 244"/>
                <a:gd name="T18" fmla="*/ 98 w 174"/>
                <a:gd name="T19" fmla="*/ 226 h 244"/>
                <a:gd name="T20" fmla="*/ 45 w 174"/>
                <a:gd name="T21" fmla="*/ 244 h 244"/>
                <a:gd name="T22" fmla="*/ 15 w 174"/>
                <a:gd name="T23" fmla="*/ 214 h 244"/>
                <a:gd name="T24" fmla="*/ 15 w 174"/>
                <a:gd name="T25" fmla="*/ 214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44"/>
                <a:gd name="T41" fmla="*/ 174 w 174"/>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close/>
                </a:path>
              </a:pathLst>
            </a:custGeom>
            <a:solidFill>
              <a:srgbClr val="FFE5B2"/>
            </a:solidFill>
            <a:ln w="9525">
              <a:noFill/>
              <a:round/>
              <a:headEnd/>
              <a:tailEnd/>
            </a:ln>
          </p:spPr>
          <p:txBody>
            <a:bodyPr/>
            <a:lstStyle/>
            <a:p>
              <a:endParaRPr lang="en-US"/>
            </a:p>
          </p:txBody>
        </p:sp>
        <p:sp>
          <p:nvSpPr>
            <p:cNvPr id="122" name="Freeform 2689"/>
            <p:cNvSpPr>
              <a:spLocks/>
            </p:cNvSpPr>
            <p:nvPr/>
          </p:nvSpPr>
          <p:spPr bwMode="auto">
            <a:xfrm>
              <a:off x="2915" y="1220"/>
              <a:ext cx="12" cy="47"/>
            </a:xfrm>
            <a:custGeom>
              <a:avLst/>
              <a:gdLst>
                <a:gd name="T0" fmla="*/ 45 w 52"/>
                <a:gd name="T1" fmla="*/ 0 h 185"/>
                <a:gd name="T2" fmla="*/ 16 w 52"/>
                <a:gd name="T3" fmla="*/ 55 h 185"/>
                <a:gd name="T4" fmla="*/ 0 w 52"/>
                <a:gd name="T5" fmla="*/ 124 h 185"/>
                <a:gd name="T6" fmla="*/ 17 w 52"/>
                <a:gd name="T7" fmla="*/ 185 h 185"/>
                <a:gd name="T8" fmla="*/ 47 w 52"/>
                <a:gd name="T9" fmla="*/ 150 h 185"/>
                <a:gd name="T10" fmla="*/ 52 w 52"/>
                <a:gd name="T11" fmla="*/ 35 h 185"/>
                <a:gd name="T12" fmla="*/ 45 w 52"/>
                <a:gd name="T13" fmla="*/ 0 h 185"/>
                <a:gd name="T14" fmla="*/ 45 w 52"/>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85"/>
                <a:gd name="T26" fmla="*/ 52 w 52"/>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85">
                  <a:moveTo>
                    <a:pt x="45" y="0"/>
                  </a:moveTo>
                  <a:lnTo>
                    <a:pt x="16" y="55"/>
                  </a:lnTo>
                  <a:lnTo>
                    <a:pt x="0" y="124"/>
                  </a:lnTo>
                  <a:lnTo>
                    <a:pt x="17" y="185"/>
                  </a:lnTo>
                  <a:lnTo>
                    <a:pt x="47" y="150"/>
                  </a:lnTo>
                  <a:lnTo>
                    <a:pt x="52" y="35"/>
                  </a:lnTo>
                  <a:lnTo>
                    <a:pt x="45" y="0"/>
                  </a:lnTo>
                  <a:close/>
                </a:path>
              </a:pathLst>
            </a:custGeom>
            <a:solidFill>
              <a:srgbClr val="A39494"/>
            </a:solidFill>
            <a:ln w="9525">
              <a:noFill/>
              <a:round/>
              <a:headEnd/>
              <a:tailEnd/>
            </a:ln>
          </p:spPr>
          <p:txBody>
            <a:bodyPr/>
            <a:lstStyle/>
            <a:p>
              <a:endParaRPr lang="en-US"/>
            </a:p>
          </p:txBody>
        </p:sp>
        <p:sp>
          <p:nvSpPr>
            <p:cNvPr id="123" name="Freeform 2690"/>
            <p:cNvSpPr>
              <a:spLocks/>
            </p:cNvSpPr>
            <p:nvPr/>
          </p:nvSpPr>
          <p:spPr bwMode="auto">
            <a:xfrm>
              <a:off x="2937" y="1214"/>
              <a:ext cx="16" cy="24"/>
            </a:xfrm>
            <a:custGeom>
              <a:avLst/>
              <a:gdLst>
                <a:gd name="T0" fmla="*/ 0 w 62"/>
                <a:gd name="T1" fmla="*/ 0 h 97"/>
                <a:gd name="T2" fmla="*/ 9 w 62"/>
                <a:gd name="T3" fmla="*/ 97 h 97"/>
                <a:gd name="T4" fmla="*/ 62 w 62"/>
                <a:gd name="T5" fmla="*/ 52 h 97"/>
                <a:gd name="T6" fmla="*/ 45 w 62"/>
                <a:gd name="T7" fmla="*/ 12 h 97"/>
                <a:gd name="T8" fmla="*/ 0 w 62"/>
                <a:gd name="T9" fmla="*/ 0 h 97"/>
                <a:gd name="T10" fmla="*/ 0 w 62"/>
                <a:gd name="T11" fmla="*/ 0 h 97"/>
                <a:gd name="T12" fmla="*/ 0 60000 65536"/>
                <a:gd name="T13" fmla="*/ 0 60000 65536"/>
                <a:gd name="T14" fmla="*/ 0 60000 65536"/>
                <a:gd name="T15" fmla="*/ 0 60000 65536"/>
                <a:gd name="T16" fmla="*/ 0 60000 65536"/>
                <a:gd name="T17" fmla="*/ 0 60000 65536"/>
                <a:gd name="T18" fmla="*/ 0 w 62"/>
                <a:gd name="T19" fmla="*/ 0 h 97"/>
                <a:gd name="T20" fmla="*/ 62 w 62"/>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62" h="97">
                  <a:moveTo>
                    <a:pt x="0" y="0"/>
                  </a:moveTo>
                  <a:lnTo>
                    <a:pt x="9" y="97"/>
                  </a:lnTo>
                  <a:lnTo>
                    <a:pt x="62" y="52"/>
                  </a:lnTo>
                  <a:lnTo>
                    <a:pt x="45" y="12"/>
                  </a:lnTo>
                  <a:lnTo>
                    <a:pt x="0" y="0"/>
                  </a:lnTo>
                  <a:close/>
                </a:path>
              </a:pathLst>
            </a:custGeom>
            <a:solidFill>
              <a:srgbClr val="A39494"/>
            </a:solidFill>
            <a:ln w="9525">
              <a:noFill/>
              <a:round/>
              <a:headEnd/>
              <a:tailEnd/>
            </a:ln>
          </p:spPr>
          <p:txBody>
            <a:bodyPr/>
            <a:lstStyle/>
            <a:p>
              <a:endParaRPr lang="en-US"/>
            </a:p>
          </p:txBody>
        </p:sp>
        <p:sp>
          <p:nvSpPr>
            <p:cNvPr id="124" name="Freeform 2691"/>
            <p:cNvSpPr>
              <a:spLocks/>
            </p:cNvSpPr>
            <p:nvPr/>
          </p:nvSpPr>
          <p:spPr bwMode="auto">
            <a:xfrm>
              <a:off x="3025" y="1251"/>
              <a:ext cx="77" cy="74"/>
            </a:xfrm>
            <a:custGeom>
              <a:avLst/>
              <a:gdLst>
                <a:gd name="T0" fmla="*/ 117 w 306"/>
                <a:gd name="T1" fmla="*/ 6 h 294"/>
                <a:gd name="T2" fmla="*/ 66 w 306"/>
                <a:gd name="T3" fmla="*/ 43 h 294"/>
                <a:gd name="T4" fmla="*/ 26 w 306"/>
                <a:gd name="T5" fmla="*/ 91 h 294"/>
                <a:gd name="T6" fmla="*/ 0 w 306"/>
                <a:gd name="T7" fmla="*/ 172 h 294"/>
                <a:gd name="T8" fmla="*/ 3 w 306"/>
                <a:gd name="T9" fmla="*/ 277 h 294"/>
                <a:gd name="T10" fmla="*/ 100 w 306"/>
                <a:gd name="T11" fmla="*/ 294 h 294"/>
                <a:gd name="T12" fmla="*/ 124 w 306"/>
                <a:gd name="T13" fmla="*/ 174 h 294"/>
                <a:gd name="T14" fmla="*/ 194 w 306"/>
                <a:gd name="T15" fmla="*/ 95 h 294"/>
                <a:gd name="T16" fmla="*/ 298 w 306"/>
                <a:gd name="T17" fmla="*/ 163 h 294"/>
                <a:gd name="T18" fmla="*/ 306 w 306"/>
                <a:gd name="T19" fmla="*/ 102 h 294"/>
                <a:gd name="T20" fmla="*/ 260 w 306"/>
                <a:gd name="T21" fmla="*/ 23 h 294"/>
                <a:gd name="T22" fmla="*/ 189 w 306"/>
                <a:gd name="T23" fmla="*/ 0 h 294"/>
                <a:gd name="T24" fmla="*/ 117 w 306"/>
                <a:gd name="T25" fmla="*/ 6 h 294"/>
                <a:gd name="T26" fmla="*/ 117 w 306"/>
                <a:gd name="T27" fmla="*/ 6 h 2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294"/>
                <a:gd name="T44" fmla="*/ 306 w 306"/>
                <a:gd name="T45" fmla="*/ 294 h 2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close/>
                </a:path>
              </a:pathLst>
            </a:custGeom>
            <a:solidFill>
              <a:srgbClr val="A39494"/>
            </a:solidFill>
            <a:ln w="9525">
              <a:noFill/>
              <a:round/>
              <a:headEnd/>
              <a:tailEnd/>
            </a:ln>
          </p:spPr>
          <p:txBody>
            <a:bodyPr/>
            <a:lstStyle/>
            <a:p>
              <a:endParaRPr lang="en-US"/>
            </a:p>
          </p:txBody>
        </p:sp>
        <p:sp>
          <p:nvSpPr>
            <p:cNvPr id="125" name="Freeform 2692"/>
            <p:cNvSpPr>
              <a:spLocks/>
            </p:cNvSpPr>
            <p:nvPr/>
          </p:nvSpPr>
          <p:spPr bwMode="auto">
            <a:xfrm>
              <a:off x="3041" y="1250"/>
              <a:ext cx="59" cy="25"/>
            </a:xfrm>
            <a:custGeom>
              <a:avLst/>
              <a:gdLst>
                <a:gd name="T0" fmla="*/ 79 w 234"/>
                <a:gd name="T1" fmla="*/ 0 h 99"/>
                <a:gd name="T2" fmla="*/ 13 w 234"/>
                <a:gd name="T3" fmla="*/ 33 h 99"/>
                <a:gd name="T4" fmla="*/ 0 w 234"/>
                <a:gd name="T5" fmla="*/ 53 h 99"/>
                <a:gd name="T6" fmla="*/ 39 w 234"/>
                <a:gd name="T7" fmla="*/ 31 h 99"/>
                <a:gd name="T8" fmla="*/ 19 w 234"/>
                <a:gd name="T9" fmla="*/ 55 h 99"/>
                <a:gd name="T10" fmla="*/ 59 w 234"/>
                <a:gd name="T11" fmla="*/ 30 h 99"/>
                <a:gd name="T12" fmla="*/ 38 w 234"/>
                <a:gd name="T13" fmla="*/ 57 h 99"/>
                <a:gd name="T14" fmla="*/ 78 w 234"/>
                <a:gd name="T15" fmla="*/ 30 h 99"/>
                <a:gd name="T16" fmla="*/ 57 w 234"/>
                <a:gd name="T17" fmla="*/ 66 h 99"/>
                <a:gd name="T18" fmla="*/ 113 w 234"/>
                <a:gd name="T19" fmla="*/ 38 h 99"/>
                <a:gd name="T20" fmla="*/ 142 w 234"/>
                <a:gd name="T21" fmla="*/ 34 h 99"/>
                <a:gd name="T22" fmla="*/ 165 w 234"/>
                <a:gd name="T23" fmla="*/ 38 h 99"/>
                <a:gd name="T24" fmla="*/ 191 w 234"/>
                <a:gd name="T25" fmla="*/ 52 h 99"/>
                <a:gd name="T26" fmla="*/ 204 w 234"/>
                <a:gd name="T27" fmla="*/ 64 h 99"/>
                <a:gd name="T28" fmla="*/ 223 w 234"/>
                <a:gd name="T29" fmla="*/ 99 h 99"/>
                <a:gd name="T30" fmla="*/ 234 w 234"/>
                <a:gd name="T31" fmla="*/ 99 h 99"/>
                <a:gd name="T32" fmla="*/ 216 w 234"/>
                <a:gd name="T33" fmla="*/ 52 h 99"/>
                <a:gd name="T34" fmla="*/ 183 w 234"/>
                <a:gd name="T35" fmla="*/ 21 h 99"/>
                <a:gd name="T36" fmla="*/ 144 w 234"/>
                <a:gd name="T37" fmla="*/ 2 h 99"/>
                <a:gd name="T38" fmla="*/ 79 w 234"/>
                <a:gd name="T39" fmla="*/ 0 h 99"/>
                <a:gd name="T40" fmla="*/ 79 w 234"/>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
                <a:gd name="T64" fmla="*/ 0 h 99"/>
                <a:gd name="T65" fmla="*/ 234 w 234"/>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close/>
                </a:path>
              </a:pathLst>
            </a:custGeom>
            <a:solidFill>
              <a:srgbClr val="756868"/>
            </a:solidFill>
            <a:ln w="9525">
              <a:noFill/>
              <a:round/>
              <a:headEnd/>
              <a:tailEnd/>
            </a:ln>
          </p:spPr>
          <p:txBody>
            <a:bodyPr/>
            <a:lstStyle/>
            <a:p>
              <a:endParaRPr lang="en-US"/>
            </a:p>
          </p:txBody>
        </p:sp>
        <p:sp>
          <p:nvSpPr>
            <p:cNvPr id="126" name="Freeform 2693"/>
            <p:cNvSpPr>
              <a:spLocks/>
            </p:cNvSpPr>
            <p:nvPr/>
          </p:nvSpPr>
          <p:spPr bwMode="auto">
            <a:xfrm>
              <a:off x="3024" y="1268"/>
              <a:ext cx="81" cy="64"/>
            </a:xfrm>
            <a:custGeom>
              <a:avLst/>
              <a:gdLst>
                <a:gd name="T0" fmla="*/ 0 w 326"/>
                <a:gd name="T1" fmla="*/ 169 h 259"/>
                <a:gd name="T2" fmla="*/ 16 w 326"/>
                <a:gd name="T3" fmla="*/ 86 h 259"/>
                <a:gd name="T4" fmla="*/ 41 w 326"/>
                <a:gd name="T5" fmla="*/ 46 h 259"/>
                <a:gd name="T6" fmla="*/ 32 w 326"/>
                <a:gd name="T7" fmla="*/ 87 h 259"/>
                <a:gd name="T8" fmla="*/ 58 w 326"/>
                <a:gd name="T9" fmla="*/ 46 h 259"/>
                <a:gd name="T10" fmla="*/ 47 w 326"/>
                <a:gd name="T11" fmla="*/ 86 h 259"/>
                <a:gd name="T12" fmla="*/ 71 w 326"/>
                <a:gd name="T13" fmla="*/ 48 h 259"/>
                <a:gd name="T14" fmla="*/ 68 w 326"/>
                <a:gd name="T15" fmla="*/ 108 h 259"/>
                <a:gd name="T16" fmla="*/ 82 w 326"/>
                <a:gd name="T17" fmla="*/ 146 h 259"/>
                <a:gd name="T18" fmla="*/ 99 w 326"/>
                <a:gd name="T19" fmla="*/ 160 h 259"/>
                <a:gd name="T20" fmla="*/ 115 w 326"/>
                <a:gd name="T21" fmla="*/ 108 h 259"/>
                <a:gd name="T22" fmla="*/ 137 w 326"/>
                <a:gd name="T23" fmla="*/ 61 h 259"/>
                <a:gd name="T24" fmla="*/ 158 w 326"/>
                <a:gd name="T25" fmla="*/ 31 h 259"/>
                <a:gd name="T26" fmla="*/ 186 w 326"/>
                <a:gd name="T27" fmla="*/ 8 h 259"/>
                <a:gd name="T28" fmla="*/ 216 w 326"/>
                <a:gd name="T29" fmla="*/ 0 h 259"/>
                <a:gd name="T30" fmla="*/ 251 w 326"/>
                <a:gd name="T31" fmla="*/ 3 h 259"/>
                <a:gd name="T32" fmla="*/ 274 w 326"/>
                <a:gd name="T33" fmla="*/ 20 h 259"/>
                <a:gd name="T34" fmla="*/ 298 w 326"/>
                <a:gd name="T35" fmla="*/ 23 h 259"/>
                <a:gd name="T36" fmla="*/ 326 w 326"/>
                <a:gd name="T37" fmla="*/ 56 h 259"/>
                <a:gd name="T38" fmla="*/ 308 w 326"/>
                <a:gd name="T39" fmla="*/ 102 h 259"/>
                <a:gd name="T40" fmla="*/ 285 w 326"/>
                <a:gd name="T41" fmla="*/ 99 h 259"/>
                <a:gd name="T42" fmla="*/ 252 w 326"/>
                <a:gd name="T43" fmla="*/ 48 h 259"/>
                <a:gd name="T44" fmla="*/ 204 w 326"/>
                <a:gd name="T45" fmla="*/ 38 h 259"/>
                <a:gd name="T46" fmla="*/ 157 w 326"/>
                <a:gd name="T47" fmla="*/ 65 h 259"/>
                <a:gd name="T48" fmla="*/ 128 w 326"/>
                <a:gd name="T49" fmla="*/ 113 h 259"/>
                <a:gd name="T50" fmla="*/ 103 w 326"/>
                <a:gd name="T51" fmla="*/ 224 h 259"/>
                <a:gd name="T52" fmla="*/ 50 w 326"/>
                <a:gd name="T53" fmla="*/ 259 h 259"/>
                <a:gd name="T54" fmla="*/ 13 w 326"/>
                <a:gd name="T55" fmla="*/ 228 h 259"/>
                <a:gd name="T56" fmla="*/ 0 w 326"/>
                <a:gd name="T57" fmla="*/ 169 h 259"/>
                <a:gd name="T58" fmla="*/ 0 w 326"/>
                <a:gd name="T59" fmla="*/ 169 h 2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6"/>
                <a:gd name="T91" fmla="*/ 0 h 259"/>
                <a:gd name="T92" fmla="*/ 326 w 326"/>
                <a:gd name="T93" fmla="*/ 259 h 25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close/>
                </a:path>
              </a:pathLst>
            </a:custGeom>
            <a:solidFill>
              <a:srgbClr val="756868"/>
            </a:solidFill>
            <a:ln w="9525">
              <a:noFill/>
              <a:round/>
              <a:headEnd/>
              <a:tailEnd/>
            </a:ln>
          </p:spPr>
          <p:txBody>
            <a:bodyPr/>
            <a:lstStyle/>
            <a:p>
              <a:endParaRPr lang="en-US"/>
            </a:p>
          </p:txBody>
        </p:sp>
        <p:sp>
          <p:nvSpPr>
            <p:cNvPr id="127" name="Freeform 2694"/>
            <p:cNvSpPr>
              <a:spLocks/>
            </p:cNvSpPr>
            <p:nvPr/>
          </p:nvSpPr>
          <p:spPr bwMode="auto">
            <a:xfrm>
              <a:off x="2871" y="1310"/>
              <a:ext cx="142" cy="67"/>
            </a:xfrm>
            <a:custGeom>
              <a:avLst/>
              <a:gdLst>
                <a:gd name="T0" fmla="*/ 0 w 566"/>
                <a:gd name="T1" fmla="*/ 81 h 267"/>
                <a:gd name="T2" fmla="*/ 241 w 566"/>
                <a:gd name="T3" fmla="*/ 4 h 267"/>
                <a:gd name="T4" fmla="*/ 280 w 566"/>
                <a:gd name="T5" fmla="*/ 0 h 267"/>
                <a:gd name="T6" fmla="*/ 521 w 566"/>
                <a:gd name="T7" fmla="*/ 113 h 267"/>
                <a:gd name="T8" fmla="*/ 566 w 566"/>
                <a:gd name="T9" fmla="*/ 178 h 267"/>
                <a:gd name="T10" fmla="*/ 313 w 566"/>
                <a:gd name="T11" fmla="*/ 267 h 267"/>
                <a:gd name="T12" fmla="*/ 0 w 566"/>
                <a:gd name="T13" fmla="*/ 81 h 267"/>
                <a:gd name="T14" fmla="*/ 0 w 566"/>
                <a:gd name="T15" fmla="*/ 81 h 267"/>
                <a:gd name="T16" fmla="*/ 0 60000 65536"/>
                <a:gd name="T17" fmla="*/ 0 60000 65536"/>
                <a:gd name="T18" fmla="*/ 0 60000 65536"/>
                <a:gd name="T19" fmla="*/ 0 60000 65536"/>
                <a:gd name="T20" fmla="*/ 0 60000 65536"/>
                <a:gd name="T21" fmla="*/ 0 60000 65536"/>
                <a:gd name="T22" fmla="*/ 0 60000 65536"/>
                <a:gd name="T23" fmla="*/ 0 60000 65536"/>
                <a:gd name="T24" fmla="*/ 0 w 566"/>
                <a:gd name="T25" fmla="*/ 0 h 267"/>
                <a:gd name="T26" fmla="*/ 566 w 5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 h="267">
                  <a:moveTo>
                    <a:pt x="0" y="81"/>
                  </a:moveTo>
                  <a:lnTo>
                    <a:pt x="241" y="4"/>
                  </a:lnTo>
                  <a:lnTo>
                    <a:pt x="280" y="0"/>
                  </a:lnTo>
                  <a:lnTo>
                    <a:pt x="521" y="113"/>
                  </a:lnTo>
                  <a:lnTo>
                    <a:pt x="566" y="178"/>
                  </a:lnTo>
                  <a:lnTo>
                    <a:pt x="313" y="267"/>
                  </a:lnTo>
                  <a:lnTo>
                    <a:pt x="0" y="81"/>
                  </a:lnTo>
                  <a:close/>
                </a:path>
              </a:pathLst>
            </a:custGeom>
            <a:solidFill>
              <a:schemeClr val="hlink"/>
            </a:solidFill>
            <a:ln w="9525">
              <a:noFill/>
              <a:round/>
              <a:headEnd/>
              <a:tailEnd/>
            </a:ln>
          </p:spPr>
          <p:txBody>
            <a:bodyPr/>
            <a:lstStyle/>
            <a:p>
              <a:endParaRPr lang="en-US"/>
            </a:p>
          </p:txBody>
        </p:sp>
        <p:sp>
          <p:nvSpPr>
            <p:cNvPr id="128" name="Freeform 2695"/>
            <p:cNvSpPr>
              <a:spLocks/>
            </p:cNvSpPr>
            <p:nvPr/>
          </p:nvSpPr>
          <p:spPr bwMode="auto">
            <a:xfrm>
              <a:off x="2935" y="1252"/>
              <a:ext cx="46" cy="58"/>
            </a:xfrm>
            <a:custGeom>
              <a:avLst/>
              <a:gdLst>
                <a:gd name="T0" fmla="*/ 0 w 184"/>
                <a:gd name="T1" fmla="*/ 187 h 233"/>
                <a:gd name="T2" fmla="*/ 120 w 184"/>
                <a:gd name="T3" fmla="*/ 0 h 233"/>
                <a:gd name="T4" fmla="*/ 184 w 184"/>
                <a:gd name="T5" fmla="*/ 33 h 233"/>
                <a:gd name="T6" fmla="*/ 181 w 184"/>
                <a:gd name="T7" fmla="*/ 68 h 233"/>
                <a:gd name="T8" fmla="*/ 145 w 184"/>
                <a:gd name="T9" fmla="*/ 53 h 233"/>
                <a:gd name="T10" fmla="*/ 115 w 184"/>
                <a:gd name="T11" fmla="*/ 71 h 233"/>
                <a:gd name="T12" fmla="*/ 5 w 184"/>
                <a:gd name="T13" fmla="*/ 233 h 233"/>
                <a:gd name="T14" fmla="*/ 0 w 184"/>
                <a:gd name="T15" fmla="*/ 187 h 233"/>
                <a:gd name="T16" fmla="*/ 0 w 184"/>
                <a:gd name="T17" fmla="*/ 187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
                <a:gd name="T28" fmla="*/ 0 h 233"/>
                <a:gd name="T29" fmla="*/ 184 w 184"/>
                <a:gd name="T30" fmla="*/ 233 h 2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 h="233">
                  <a:moveTo>
                    <a:pt x="0" y="187"/>
                  </a:moveTo>
                  <a:lnTo>
                    <a:pt x="120" y="0"/>
                  </a:lnTo>
                  <a:lnTo>
                    <a:pt x="184" y="33"/>
                  </a:lnTo>
                  <a:lnTo>
                    <a:pt x="181" y="68"/>
                  </a:lnTo>
                  <a:lnTo>
                    <a:pt x="145" y="53"/>
                  </a:lnTo>
                  <a:lnTo>
                    <a:pt x="115" y="71"/>
                  </a:lnTo>
                  <a:lnTo>
                    <a:pt x="5" y="233"/>
                  </a:lnTo>
                  <a:lnTo>
                    <a:pt x="0" y="187"/>
                  </a:lnTo>
                  <a:close/>
                </a:path>
              </a:pathLst>
            </a:custGeom>
            <a:solidFill>
              <a:schemeClr val="hlink"/>
            </a:solidFill>
            <a:ln w="9525">
              <a:noFill/>
              <a:round/>
              <a:headEnd/>
              <a:tailEnd/>
            </a:ln>
          </p:spPr>
          <p:txBody>
            <a:bodyPr/>
            <a:lstStyle/>
            <a:p>
              <a:endParaRPr lang="en-US"/>
            </a:p>
          </p:txBody>
        </p:sp>
        <p:sp>
          <p:nvSpPr>
            <p:cNvPr id="129" name="Freeform 2696"/>
            <p:cNvSpPr>
              <a:spLocks/>
            </p:cNvSpPr>
            <p:nvPr/>
          </p:nvSpPr>
          <p:spPr bwMode="auto">
            <a:xfrm>
              <a:off x="2937" y="1182"/>
              <a:ext cx="36" cy="78"/>
            </a:xfrm>
            <a:custGeom>
              <a:avLst/>
              <a:gdLst>
                <a:gd name="T0" fmla="*/ 0 w 147"/>
                <a:gd name="T1" fmla="*/ 41 h 311"/>
                <a:gd name="T2" fmla="*/ 113 w 147"/>
                <a:gd name="T3" fmla="*/ 290 h 311"/>
                <a:gd name="T4" fmla="*/ 147 w 147"/>
                <a:gd name="T5" fmla="*/ 311 h 311"/>
                <a:gd name="T6" fmla="*/ 8 w 147"/>
                <a:gd name="T7" fmla="*/ 0 h 311"/>
                <a:gd name="T8" fmla="*/ 0 w 147"/>
                <a:gd name="T9" fmla="*/ 41 h 311"/>
                <a:gd name="T10" fmla="*/ 0 w 147"/>
                <a:gd name="T11" fmla="*/ 41 h 311"/>
                <a:gd name="T12" fmla="*/ 0 60000 65536"/>
                <a:gd name="T13" fmla="*/ 0 60000 65536"/>
                <a:gd name="T14" fmla="*/ 0 60000 65536"/>
                <a:gd name="T15" fmla="*/ 0 60000 65536"/>
                <a:gd name="T16" fmla="*/ 0 60000 65536"/>
                <a:gd name="T17" fmla="*/ 0 60000 65536"/>
                <a:gd name="T18" fmla="*/ 0 w 147"/>
                <a:gd name="T19" fmla="*/ 0 h 311"/>
                <a:gd name="T20" fmla="*/ 147 w 147"/>
                <a:gd name="T21" fmla="*/ 311 h 311"/>
              </a:gdLst>
              <a:ahLst/>
              <a:cxnLst>
                <a:cxn ang="T12">
                  <a:pos x="T0" y="T1"/>
                </a:cxn>
                <a:cxn ang="T13">
                  <a:pos x="T2" y="T3"/>
                </a:cxn>
                <a:cxn ang="T14">
                  <a:pos x="T4" y="T5"/>
                </a:cxn>
                <a:cxn ang="T15">
                  <a:pos x="T6" y="T7"/>
                </a:cxn>
                <a:cxn ang="T16">
                  <a:pos x="T8" y="T9"/>
                </a:cxn>
                <a:cxn ang="T17">
                  <a:pos x="T10" y="T11"/>
                </a:cxn>
              </a:cxnLst>
              <a:rect l="T18" t="T19" r="T20" b="T21"/>
              <a:pathLst>
                <a:path w="147" h="311">
                  <a:moveTo>
                    <a:pt x="0" y="41"/>
                  </a:moveTo>
                  <a:lnTo>
                    <a:pt x="113" y="290"/>
                  </a:lnTo>
                  <a:lnTo>
                    <a:pt x="147" y="311"/>
                  </a:lnTo>
                  <a:lnTo>
                    <a:pt x="8" y="0"/>
                  </a:lnTo>
                  <a:lnTo>
                    <a:pt x="0" y="41"/>
                  </a:lnTo>
                  <a:close/>
                </a:path>
              </a:pathLst>
            </a:custGeom>
            <a:solidFill>
              <a:schemeClr val="hlink"/>
            </a:solidFill>
            <a:ln w="9525">
              <a:noFill/>
              <a:round/>
              <a:headEnd/>
              <a:tailEnd/>
            </a:ln>
          </p:spPr>
          <p:txBody>
            <a:bodyPr/>
            <a:lstStyle/>
            <a:p>
              <a:endParaRPr lang="en-US"/>
            </a:p>
          </p:txBody>
        </p:sp>
        <p:sp>
          <p:nvSpPr>
            <p:cNvPr id="130" name="Freeform 2697"/>
            <p:cNvSpPr>
              <a:spLocks/>
            </p:cNvSpPr>
            <p:nvPr/>
          </p:nvSpPr>
          <p:spPr bwMode="auto">
            <a:xfrm>
              <a:off x="2982" y="1261"/>
              <a:ext cx="48" cy="28"/>
            </a:xfrm>
            <a:custGeom>
              <a:avLst/>
              <a:gdLst>
                <a:gd name="T0" fmla="*/ 8 w 188"/>
                <a:gd name="T1" fmla="*/ 0 h 110"/>
                <a:gd name="T2" fmla="*/ 188 w 188"/>
                <a:gd name="T3" fmla="*/ 73 h 110"/>
                <a:gd name="T4" fmla="*/ 178 w 188"/>
                <a:gd name="T5" fmla="*/ 110 h 110"/>
                <a:gd name="T6" fmla="*/ 0 w 188"/>
                <a:gd name="T7" fmla="*/ 36 h 110"/>
                <a:gd name="T8" fmla="*/ 8 w 188"/>
                <a:gd name="T9" fmla="*/ 0 h 110"/>
                <a:gd name="T10" fmla="*/ 8 w 188"/>
                <a:gd name="T11" fmla="*/ 0 h 110"/>
                <a:gd name="T12" fmla="*/ 0 60000 65536"/>
                <a:gd name="T13" fmla="*/ 0 60000 65536"/>
                <a:gd name="T14" fmla="*/ 0 60000 65536"/>
                <a:gd name="T15" fmla="*/ 0 60000 65536"/>
                <a:gd name="T16" fmla="*/ 0 60000 65536"/>
                <a:gd name="T17" fmla="*/ 0 60000 65536"/>
                <a:gd name="T18" fmla="*/ 0 w 188"/>
                <a:gd name="T19" fmla="*/ 0 h 110"/>
                <a:gd name="T20" fmla="*/ 188 w 18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88" h="110">
                  <a:moveTo>
                    <a:pt x="8" y="0"/>
                  </a:moveTo>
                  <a:lnTo>
                    <a:pt x="188" y="73"/>
                  </a:lnTo>
                  <a:lnTo>
                    <a:pt x="178" y="110"/>
                  </a:lnTo>
                  <a:lnTo>
                    <a:pt x="0" y="36"/>
                  </a:lnTo>
                  <a:lnTo>
                    <a:pt x="8" y="0"/>
                  </a:lnTo>
                  <a:close/>
                </a:path>
              </a:pathLst>
            </a:custGeom>
            <a:solidFill>
              <a:schemeClr val="hlink"/>
            </a:solidFill>
            <a:ln w="9525">
              <a:noFill/>
              <a:round/>
              <a:headEnd/>
              <a:tailEnd/>
            </a:ln>
          </p:spPr>
          <p:txBody>
            <a:bodyPr/>
            <a:lstStyle/>
            <a:p>
              <a:endParaRPr lang="en-US"/>
            </a:p>
          </p:txBody>
        </p:sp>
        <p:sp>
          <p:nvSpPr>
            <p:cNvPr id="131" name="Freeform 2698"/>
            <p:cNvSpPr>
              <a:spLocks/>
            </p:cNvSpPr>
            <p:nvPr/>
          </p:nvSpPr>
          <p:spPr bwMode="auto">
            <a:xfrm>
              <a:off x="3013" y="1316"/>
              <a:ext cx="13" cy="29"/>
            </a:xfrm>
            <a:custGeom>
              <a:avLst/>
              <a:gdLst>
                <a:gd name="T0" fmla="*/ 36 w 51"/>
                <a:gd name="T1" fmla="*/ 0 h 115"/>
                <a:gd name="T2" fmla="*/ 0 w 51"/>
                <a:gd name="T3" fmla="*/ 53 h 115"/>
                <a:gd name="T4" fmla="*/ 10 w 51"/>
                <a:gd name="T5" fmla="*/ 115 h 115"/>
                <a:gd name="T6" fmla="*/ 51 w 51"/>
                <a:gd name="T7" fmla="*/ 48 h 115"/>
                <a:gd name="T8" fmla="*/ 36 w 51"/>
                <a:gd name="T9" fmla="*/ 0 h 115"/>
                <a:gd name="T10" fmla="*/ 36 w 51"/>
                <a:gd name="T11" fmla="*/ 0 h 115"/>
                <a:gd name="T12" fmla="*/ 0 60000 65536"/>
                <a:gd name="T13" fmla="*/ 0 60000 65536"/>
                <a:gd name="T14" fmla="*/ 0 60000 65536"/>
                <a:gd name="T15" fmla="*/ 0 60000 65536"/>
                <a:gd name="T16" fmla="*/ 0 60000 65536"/>
                <a:gd name="T17" fmla="*/ 0 60000 65536"/>
                <a:gd name="T18" fmla="*/ 0 w 51"/>
                <a:gd name="T19" fmla="*/ 0 h 115"/>
                <a:gd name="T20" fmla="*/ 51 w 5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51" h="115">
                  <a:moveTo>
                    <a:pt x="36" y="0"/>
                  </a:moveTo>
                  <a:lnTo>
                    <a:pt x="0" y="53"/>
                  </a:lnTo>
                  <a:lnTo>
                    <a:pt x="10" y="115"/>
                  </a:lnTo>
                  <a:lnTo>
                    <a:pt x="51" y="48"/>
                  </a:lnTo>
                  <a:lnTo>
                    <a:pt x="36" y="0"/>
                  </a:lnTo>
                  <a:close/>
                </a:path>
              </a:pathLst>
            </a:custGeom>
            <a:solidFill>
              <a:schemeClr val="hlink"/>
            </a:solidFill>
            <a:ln w="9525">
              <a:noFill/>
              <a:round/>
              <a:headEnd/>
              <a:tailEnd/>
            </a:ln>
          </p:spPr>
          <p:txBody>
            <a:bodyPr/>
            <a:lstStyle/>
            <a:p>
              <a:endParaRPr lang="en-US"/>
            </a:p>
          </p:txBody>
        </p:sp>
        <p:sp>
          <p:nvSpPr>
            <p:cNvPr id="132" name="Freeform 2699"/>
            <p:cNvSpPr>
              <a:spLocks/>
            </p:cNvSpPr>
            <p:nvPr/>
          </p:nvSpPr>
          <p:spPr bwMode="auto">
            <a:xfrm>
              <a:off x="3015" y="1215"/>
              <a:ext cx="26" cy="54"/>
            </a:xfrm>
            <a:custGeom>
              <a:avLst/>
              <a:gdLst>
                <a:gd name="T0" fmla="*/ 0 w 103"/>
                <a:gd name="T1" fmla="*/ 81 h 214"/>
                <a:gd name="T2" fmla="*/ 74 w 103"/>
                <a:gd name="T3" fmla="*/ 214 h 214"/>
                <a:gd name="T4" fmla="*/ 103 w 103"/>
                <a:gd name="T5" fmla="*/ 183 h 214"/>
                <a:gd name="T6" fmla="*/ 8 w 103"/>
                <a:gd name="T7" fmla="*/ 0 h 214"/>
                <a:gd name="T8" fmla="*/ 0 w 103"/>
                <a:gd name="T9" fmla="*/ 81 h 214"/>
                <a:gd name="T10" fmla="*/ 0 w 103"/>
                <a:gd name="T11" fmla="*/ 81 h 214"/>
                <a:gd name="T12" fmla="*/ 0 60000 65536"/>
                <a:gd name="T13" fmla="*/ 0 60000 65536"/>
                <a:gd name="T14" fmla="*/ 0 60000 65536"/>
                <a:gd name="T15" fmla="*/ 0 60000 65536"/>
                <a:gd name="T16" fmla="*/ 0 60000 65536"/>
                <a:gd name="T17" fmla="*/ 0 60000 65536"/>
                <a:gd name="T18" fmla="*/ 0 w 103"/>
                <a:gd name="T19" fmla="*/ 0 h 214"/>
                <a:gd name="T20" fmla="*/ 103 w 10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 h="214">
                  <a:moveTo>
                    <a:pt x="0" y="81"/>
                  </a:moveTo>
                  <a:lnTo>
                    <a:pt x="74" y="214"/>
                  </a:lnTo>
                  <a:lnTo>
                    <a:pt x="103" y="183"/>
                  </a:lnTo>
                  <a:lnTo>
                    <a:pt x="8" y="0"/>
                  </a:lnTo>
                  <a:lnTo>
                    <a:pt x="0" y="81"/>
                  </a:lnTo>
                  <a:close/>
                </a:path>
              </a:pathLst>
            </a:custGeom>
            <a:solidFill>
              <a:schemeClr val="hlink"/>
            </a:solidFill>
            <a:ln w="9525">
              <a:noFill/>
              <a:round/>
              <a:headEnd/>
              <a:tailEnd/>
            </a:ln>
          </p:spPr>
          <p:txBody>
            <a:bodyPr/>
            <a:lstStyle/>
            <a:p>
              <a:endParaRPr lang="en-US"/>
            </a:p>
          </p:txBody>
        </p:sp>
        <p:sp>
          <p:nvSpPr>
            <p:cNvPr id="133" name="Freeform 2700"/>
            <p:cNvSpPr>
              <a:spLocks/>
            </p:cNvSpPr>
            <p:nvPr/>
          </p:nvSpPr>
          <p:spPr bwMode="auto">
            <a:xfrm>
              <a:off x="2932" y="870"/>
              <a:ext cx="83" cy="456"/>
            </a:xfrm>
            <a:custGeom>
              <a:avLst/>
              <a:gdLst>
                <a:gd name="T0" fmla="*/ 330 w 330"/>
                <a:gd name="T1" fmla="*/ 0 h 1826"/>
                <a:gd name="T2" fmla="*/ 221 w 330"/>
                <a:gd name="T3" fmla="*/ 129 h 1826"/>
                <a:gd name="T4" fmla="*/ 201 w 330"/>
                <a:gd name="T5" fmla="*/ 191 h 1826"/>
                <a:gd name="T6" fmla="*/ 196 w 330"/>
                <a:gd name="T7" fmla="*/ 431 h 1826"/>
                <a:gd name="T8" fmla="*/ 178 w 330"/>
                <a:gd name="T9" fmla="*/ 1372 h 1826"/>
                <a:gd name="T10" fmla="*/ 2 w 330"/>
                <a:gd name="T11" fmla="*/ 1338 h 1826"/>
                <a:gd name="T12" fmla="*/ 0 w 330"/>
                <a:gd name="T13" fmla="*/ 1379 h 1826"/>
                <a:gd name="T14" fmla="*/ 67 w 330"/>
                <a:gd name="T15" fmla="*/ 1391 h 1826"/>
                <a:gd name="T16" fmla="*/ 177 w 330"/>
                <a:gd name="T17" fmla="*/ 1425 h 1826"/>
                <a:gd name="T18" fmla="*/ 178 w 330"/>
                <a:gd name="T19" fmla="*/ 1511 h 1826"/>
                <a:gd name="T20" fmla="*/ 167 w 330"/>
                <a:gd name="T21" fmla="*/ 1667 h 1826"/>
                <a:gd name="T22" fmla="*/ 164 w 330"/>
                <a:gd name="T23" fmla="*/ 1722 h 1826"/>
                <a:gd name="T24" fmla="*/ 139 w 330"/>
                <a:gd name="T25" fmla="*/ 1813 h 1826"/>
                <a:gd name="T26" fmla="*/ 179 w 330"/>
                <a:gd name="T27" fmla="*/ 1826 h 1826"/>
                <a:gd name="T28" fmla="*/ 207 w 330"/>
                <a:gd name="T29" fmla="*/ 1694 h 1826"/>
                <a:gd name="T30" fmla="*/ 216 w 330"/>
                <a:gd name="T31" fmla="*/ 1443 h 1826"/>
                <a:gd name="T32" fmla="*/ 289 w 330"/>
                <a:gd name="T33" fmla="*/ 1479 h 1826"/>
                <a:gd name="T34" fmla="*/ 290 w 330"/>
                <a:gd name="T35" fmla="*/ 1430 h 1826"/>
                <a:gd name="T36" fmla="*/ 215 w 330"/>
                <a:gd name="T37" fmla="*/ 1390 h 1826"/>
                <a:gd name="T38" fmla="*/ 239 w 330"/>
                <a:gd name="T39" fmla="*/ 208 h 1826"/>
                <a:gd name="T40" fmla="*/ 259 w 330"/>
                <a:gd name="T41" fmla="*/ 144 h 1826"/>
                <a:gd name="T42" fmla="*/ 330 w 330"/>
                <a:gd name="T43" fmla="*/ 71 h 1826"/>
                <a:gd name="T44" fmla="*/ 330 w 330"/>
                <a:gd name="T45" fmla="*/ 0 h 1826"/>
                <a:gd name="T46" fmla="*/ 330 w 330"/>
                <a:gd name="T47" fmla="*/ 0 h 18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0"/>
                <a:gd name="T73" fmla="*/ 0 h 1826"/>
                <a:gd name="T74" fmla="*/ 330 w 330"/>
                <a:gd name="T75" fmla="*/ 1826 h 18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close/>
                </a:path>
              </a:pathLst>
            </a:custGeom>
            <a:solidFill>
              <a:schemeClr val="hlink"/>
            </a:solidFill>
            <a:ln w="9525">
              <a:noFill/>
              <a:round/>
              <a:headEnd/>
              <a:tailEnd/>
            </a:ln>
          </p:spPr>
          <p:txBody>
            <a:bodyPr/>
            <a:lstStyle/>
            <a:p>
              <a:endParaRPr lang="en-US"/>
            </a:p>
          </p:txBody>
        </p:sp>
        <p:sp>
          <p:nvSpPr>
            <p:cNvPr id="134" name="Freeform 2701"/>
            <p:cNvSpPr>
              <a:spLocks/>
            </p:cNvSpPr>
            <p:nvPr/>
          </p:nvSpPr>
          <p:spPr bwMode="auto">
            <a:xfrm>
              <a:off x="2937" y="968"/>
              <a:ext cx="75" cy="19"/>
            </a:xfrm>
            <a:custGeom>
              <a:avLst/>
              <a:gdLst>
                <a:gd name="T0" fmla="*/ 0 w 300"/>
                <a:gd name="T1" fmla="*/ 2 h 78"/>
                <a:gd name="T2" fmla="*/ 82 w 300"/>
                <a:gd name="T3" fmla="*/ 0 h 78"/>
                <a:gd name="T4" fmla="*/ 141 w 300"/>
                <a:gd name="T5" fmla="*/ 0 h 78"/>
                <a:gd name="T6" fmla="*/ 246 w 300"/>
                <a:gd name="T7" fmla="*/ 16 h 78"/>
                <a:gd name="T8" fmla="*/ 300 w 300"/>
                <a:gd name="T9" fmla="*/ 30 h 78"/>
                <a:gd name="T10" fmla="*/ 300 w 300"/>
                <a:gd name="T11" fmla="*/ 78 h 78"/>
                <a:gd name="T12" fmla="*/ 220 w 300"/>
                <a:gd name="T13" fmla="*/ 47 h 78"/>
                <a:gd name="T14" fmla="*/ 126 w 300"/>
                <a:gd name="T15" fmla="*/ 33 h 78"/>
                <a:gd name="T16" fmla="*/ 68 w 300"/>
                <a:gd name="T17" fmla="*/ 33 h 78"/>
                <a:gd name="T18" fmla="*/ 6 w 300"/>
                <a:gd name="T19" fmla="*/ 37 h 78"/>
                <a:gd name="T20" fmla="*/ 0 w 300"/>
                <a:gd name="T21" fmla="*/ 2 h 78"/>
                <a:gd name="T22" fmla="*/ 0 w 300"/>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0"/>
                <a:gd name="T37" fmla="*/ 0 h 78"/>
                <a:gd name="T38" fmla="*/ 300 w 300"/>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close/>
                </a:path>
              </a:pathLst>
            </a:custGeom>
            <a:solidFill>
              <a:schemeClr val="hlink"/>
            </a:solidFill>
            <a:ln w="9525">
              <a:noFill/>
              <a:round/>
              <a:headEnd/>
              <a:tailEnd/>
            </a:ln>
          </p:spPr>
          <p:txBody>
            <a:bodyPr/>
            <a:lstStyle/>
            <a:p>
              <a:endParaRPr lang="en-US"/>
            </a:p>
          </p:txBody>
        </p:sp>
        <p:sp>
          <p:nvSpPr>
            <p:cNvPr id="135" name="Freeform 2702"/>
            <p:cNvSpPr>
              <a:spLocks/>
            </p:cNvSpPr>
            <p:nvPr/>
          </p:nvSpPr>
          <p:spPr bwMode="auto">
            <a:xfrm>
              <a:off x="2927" y="807"/>
              <a:ext cx="95" cy="547"/>
            </a:xfrm>
            <a:custGeom>
              <a:avLst/>
              <a:gdLst>
                <a:gd name="T0" fmla="*/ 23 w 380"/>
                <a:gd name="T1" fmla="*/ 35 h 2185"/>
                <a:gd name="T2" fmla="*/ 61 w 380"/>
                <a:gd name="T3" fmla="*/ 6 h 2185"/>
                <a:gd name="T4" fmla="*/ 128 w 380"/>
                <a:gd name="T5" fmla="*/ 0 h 2185"/>
                <a:gd name="T6" fmla="*/ 316 w 380"/>
                <a:gd name="T7" fmla="*/ 20 h 2185"/>
                <a:gd name="T8" fmla="*/ 380 w 380"/>
                <a:gd name="T9" fmla="*/ 68 h 2185"/>
                <a:gd name="T10" fmla="*/ 345 w 380"/>
                <a:gd name="T11" fmla="*/ 2185 h 2185"/>
                <a:gd name="T12" fmla="*/ 320 w 380"/>
                <a:gd name="T13" fmla="*/ 2184 h 2185"/>
                <a:gd name="T14" fmla="*/ 305 w 380"/>
                <a:gd name="T15" fmla="*/ 2131 h 2185"/>
                <a:gd name="T16" fmla="*/ 340 w 380"/>
                <a:gd name="T17" fmla="*/ 134 h 2185"/>
                <a:gd name="T18" fmla="*/ 334 w 380"/>
                <a:gd name="T19" fmla="*/ 103 h 2185"/>
                <a:gd name="T20" fmla="*/ 311 w 380"/>
                <a:gd name="T21" fmla="*/ 85 h 2185"/>
                <a:gd name="T22" fmla="*/ 259 w 380"/>
                <a:gd name="T23" fmla="*/ 67 h 2185"/>
                <a:gd name="T24" fmla="*/ 94 w 380"/>
                <a:gd name="T25" fmla="*/ 50 h 2185"/>
                <a:gd name="T26" fmla="*/ 63 w 380"/>
                <a:gd name="T27" fmla="*/ 82 h 2185"/>
                <a:gd name="T28" fmla="*/ 50 w 380"/>
                <a:gd name="T29" fmla="*/ 173 h 2185"/>
                <a:gd name="T30" fmla="*/ 44 w 380"/>
                <a:gd name="T31" fmla="*/ 2015 h 2185"/>
                <a:gd name="T32" fmla="*/ 0 w 380"/>
                <a:gd name="T33" fmla="*/ 2043 h 2185"/>
                <a:gd name="T34" fmla="*/ 4 w 380"/>
                <a:gd name="T35" fmla="*/ 103 h 2185"/>
                <a:gd name="T36" fmla="*/ 23 w 380"/>
                <a:gd name="T37" fmla="*/ 35 h 2185"/>
                <a:gd name="T38" fmla="*/ 23 w 380"/>
                <a:gd name="T39" fmla="*/ 35 h 2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0"/>
                <a:gd name="T61" fmla="*/ 0 h 2185"/>
                <a:gd name="T62" fmla="*/ 380 w 380"/>
                <a:gd name="T63" fmla="*/ 2185 h 21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close/>
                </a:path>
              </a:pathLst>
            </a:custGeom>
            <a:solidFill>
              <a:schemeClr val="hlink"/>
            </a:solidFill>
            <a:ln w="9525">
              <a:noFill/>
              <a:round/>
              <a:headEnd/>
              <a:tailEnd/>
            </a:ln>
          </p:spPr>
          <p:txBody>
            <a:bodyPr/>
            <a:lstStyle/>
            <a:p>
              <a:endParaRPr lang="en-US"/>
            </a:p>
          </p:txBody>
        </p:sp>
        <p:sp>
          <p:nvSpPr>
            <p:cNvPr id="136" name="Freeform 2703"/>
            <p:cNvSpPr>
              <a:spLocks/>
            </p:cNvSpPr>
            <p:nvPr/>
          </p:nvSpPr>
          <p:spPr bwMode="auto">
            <a:xfrm>
              <a:off x="2949" y="810"/>
              <a:ext cx="78" cy="568"/>
            </a:xfrm>
            <a:custGeom>
              <a:avLst/>
              <a:gdLst>
                <a:gd name="T0" fmla="*/ 158 w 315"/>
                <a:gd name="T1" fmla="*/ 0 h 2272"/>
                <a:gd name="T2" fmla="*/ 226 w 315"/>
                <a:gd name="T3" fmla="*/ 4 h 2272"/>
                <a:gd name="T4" fmla="*/ 269 w 315"/>
                <a:gd name="T5" fmla="*/ 27 h 2272"/>
                <a:gd name="T6" fmla="*/ 300 w 315"/>
                <a:gd name="T7" fmla="*/ 59 h 2272"/>
                <a:gd name="T8" fmla="*/ 315 w 315"/>
                <a:gd name="T9" fmla="*/ 102 h 2272"/>
                <a:gd name="T10" fmla="*/ 315 w 315"/>
                <a:gd name="T11" fmla="*/ 160 h 2272"/>
                <a:gd name="T12" fmla="*/ 269 w 315"/>
                <a:gd name="T13" fmla="*/ 2183 h 2272"/>
                <a:gd name="T14" fmla="*/ 0 w 315"/>
                <a:gd name="T15" fmla="*/ 2272 h 2272"/>
                <a:gd name="T16" fmla="*/ 0 w 315"/>
                <a:gd name="T17" fmla="*/ 2259 h 2272"/>
                <a:gd name="T18" fmla="*/ 247 w 315"/>
                <a:gd name="T19" fmla="*/ 2170 h 2272"/>
                <a:gd name="T20" fmla="*/ 290 w 315"/>
                <a:gd name="T21" fmla="*/ 128 h 2272"/>
                <a:gd name="T22" fmla="*/ 283 w 315"/>
                <a:gd name="T23" fmla="*/ 73 h 2272"/>
                <a:gd name="T24" fmla="*/ 253 w 315"/>
                <a:gd name="T25" fmla="*/ 38 h 2272"/>
                <a:gd name="T26" fmla="*/ 225 w 315"/>
                <a:gd name="T27" fmla="*/ 17 h 2272"/>
                <a:gd name="T28" fmla="*/ 158 w 315"/>
                <a:gd name="T29" fmla="*/ 0 h 2272"/>
                <a:gd name="T30" fmla="*/ 158 w 315"/>
                <a:gd name="T31" fmla="*/ 0 h 22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272"/>
                <a:gd name="T50" fmla="*/ 315 w 315"/>
                <a:gd name="T51" fmla="*/ 2272 h 22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close/>
                </a:path>
              </a:pathLst>
            </a:custGeom>
            <a:solidFill>
              <a:srgbClr val="000000"/>
            </a:solidFill>
            <a:ln w="9525">
              <a:noFill/>
              <a:round/>
              <a:headEnd/>
              <a:tailEnd/>
            </a:ln>
          </p:spPr>
          <p:txBody>
            <a:bodyPr/>
            <a:lstStyle/>
            <a:p>
              <a:endParaRPr lang="en-US"/>
            </a:p>
          </p:txBody>
        </p:sp>
        <p:sp>
          <p:nvSpPr>
            <p:cNvPr id="137" name="Freeform 2704"/>
            <p:cNvSpPr>
              <a:spLocks/>
            </p:cNvSpPr>
            <p:nvPr/>
          </p:nvSpPr>
          <p:spPr bwMode="auto">
            <a:xfrm>
              <a:off x="2936" y="819"/>
              <a:ext cx="75" cy="387"/>
            </a:xfrm>
            <a:custGeom>
              <a:avLst/>
              <a:gdLst>
                <a:gd name="T0" fmla="*/ 299 w 299"/>
                <a:gd name="T1" fmla="*/ 64 h 1548"/>
                <a:gd name="T2" fmla="*/ 283 w 299"/>
                <a:gd name="T3" fmla="*/ 36 h 1548"/>
                <a:gd name="T4" fmla="*/ 246 w 299"/>
                <a:gd name="T5" fmla="*/ 17 h 1548"/>
                <a:gd name="T6" fmla="*/ 56 w 299"/>
                <a:gd name="T7" fmla="*/ 0 h 1548"/>
                <a:gd name="T8" fmla="*/ 30 w 299"/>
                <a:gd name="T9" fmla="*/ 18 h 1548"/>
                <a:gd name="T10" fmla="*/ 14 w 299"/>
                <a:gd name="T11" fmla="*/ 44 h 1548"/>
                <a:gd name="T12" fmla="*/ 4 w 299"/>
                <a:gd name="T13" fmla="*/ 103 h 1548"/>
                <a:gd name="T14" fmla="*/ 0 w 299"/>
                <a:gd name="T15" fmla="*/ 1544 h 1548"/>
                <a:gd name="T16" fmla="*/ 15 w 299"/>
                <a:gd name="T17" fmla="*/ 1548 h 1548"/>
                <a:gd name="T18" fmla="*/ 27 w 299"/>
                <a:gd name="T19" fmla="*/ 89 h 1548"/>
                <a:gd name="T20" fmla="*/ 34 w 299"/>
                <a:gd name="T21" fmla="*/ 51 h 1548"/>
                <a:gd name="T22" fmla="*/ 49 w 299"/>
                <a:gd name="T23" fmla="*/ 23 h 1548"/>
                <a:gd name="T24" fmla="*/ 79 w 299"/>
                <a:gd name="T25" fmla="*/ 18 h 1548"/>
                <a:gd name="T26" fmla="*/ 245 w 299"/>
                <a:gd name="T27" fmla="*/ 34 h 1548"/>
                <a:gd name="T28" fmla="*/ 299 w 299"/>
                <a:gd name="T29" fmla="*/ 64 h 1548"/>
                <a:gd name="T30" fmla="*/ 299 w 299"/>
                <a:gd name="T31" fmla="*/ 64 h 1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9"/>
                <a:gd name="T49" fmla="*/ 0 h 1548"/>
                <a:gd name="T50" fmla="*/ 299 w 299"/>
                <a:gd name="T51" fmla="*/ 1548 h 1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close/>
                </a:path>
              </a:pathLst>
            </a:custGeom>
            <a:solidFill>
              <a:srgbClr val="000000"/>
            </a:solidFill>
            <a:ln w="9525">
              <a:noFill/>
              <a:round/>
              <a:headEnd/>
              <a:tailEnd/>
            </a:ln>
          </p:spPr>
          <p:txBody>
            <a:bodyPr/>
            <a:lstStyle/>
            <a:p>
              <a:endParaRPr lang="en-US"/>
            </a:p>
          </p:txBody>
        </p:sp>
        <p:sp>
          <p:nvSpPr>
            <p:cNvPr id="138" name="Freeform 2705"/>
            <p:cNvSpPr>
              <a:spLocks/>
            </p:cNvSpPr>
            <p:nvPr/>
          </p:nvSpPr>
          <p:spPr bwMode="auto">
            <a:xfrm>
              <a:off x="2870" y="1313"/>
              <a:ext cx="79" cy="65"/>
            </a:xfrm>
            <a:custGeom>
              <a:avLst/>
              <a:gdLst>
                <a:gd name="T0" fmla="*/ 227 w 315"/>
                <a:gd name="T1" fmla="*/ 0 h 261"/>
                <a:gd name="T2" fmla="*/ 0 w 315"/>
                <a:gd name="T3" fmla="*/ 66 h 261"/>
                <a:gd name="T4" fmla="*/ 6 w 315"/>
                <a:gd name="T5" fmla="*/ 85 h 261"/>
                <a:gd name="T6" fmla="*/ 315 w 315"/>
                <a:gd name="T7" fmla="*/ 261 h 261"/>
                <a:gd name="T8" fmla="*/ 315 w 315"/>
                <a:gd name="T9" fmla="*/ 247 h 261"/>
                <a:gd name="T10" fmla="*/ 21 w 315"/>
                <a:gd name="T11" fmla="*/ 76 h 261"/>
                <a:gd name="T12" fmla="*/ 227 w 315"/>
                <a:gd name="T13" fmla="*/ 0 h 261"/>
                <a:gd name="T14" fmla="*/ 227 w 315"/>
                <a:gd name="T15" fmla="*/ 0 h 261"/>
                <a:gd name="T16" fmla="*/ 0 60000 65536"/>
                <a:gd name="T17" fmla="*/ 0 60000 65536"/>
                <a:gd name="T18" fmla="*/ 0 60000 65536"/>
                <a:gd name="T19" fmla="*/ 0 60000 65536"/>
                <a:gd name="T20" fmla="*/ 0 60000 65536"/>
                <a:gd name="T21" fmla="*/ 0 60000 65536"/>
                <a:gd name="T22" fmla="*/ 0 60000 65536"/>
                <a:gd name="T23" fmla="*/ 0 60000 65536"/>
                <a:gd name="T24" fmla="*/ 0 w 315"/>
                <a:gd name="T25" fmla="*/ 0 h 261"/>
                <a:gd name="T26" fmla="*/ 315 w 315"/>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5" h="261">
                  <a:moveTo>
                    <a:pt x="227" y="0"/>
                  </a:moveTo>
                  <a:lnTo>
                    <a:pt x="0" y="66"/>
                  </a:lnTo>
                  <a:lnTo>
                    <a:pt x="6" y="85"/>
                  </a:lnTo>
                  <a:lnTo>
                    <a:pt x="315" y="261"/>
                  </a:lnTo>
                  <a:lnTo>
                    <a:pt x="315" y="247"/>
                  </a:lnTo>
                  <a:lnTo>
                    <a:pt x="21" y="76"/>
                  </a:lnTo>
                  <a:lnTo>
                    <a:pt x="227" y="0"/>
                  </a:lnTo>
                  <a:close/>
                </a:path>
              </a:pathLst>
            </a:custGeom>
            <a:solidFill>
              <a:srgbClr val="000000"/>
            </a:solidFill>
            <a:ln w="9525">
              <a:noFill/>
              <a:round/>
              <a:headEnd/>
              <a:tailEnd/>
            </a:ln>
          </p:spPr>
          <p:txBody>
            <a:bodyPr/>
            <a:lstStyle/>
            <a:p>
              <a:endParaRPr lang="en-US"/>
            </a:p>
          </p:txBody>
        </p:sp>
        <p:sp>
          <p:nvSpPr>
            <p:cNvPr id="139" name="Freeform 2706"/>
            <p:cNvSpPr>
              <a:spLocks/>
            </p:cNvSpPr>
            <p:nvPr/>
          </p:nvSpPr>
          <p:spPr bwMode="auto">
            <a:xfrm>
              <a:off x="2934" y="1216"/>
              <a:ext cx="31" cy="98"/>
            </a:xfrm>
            <a:custGeom>
              <a:avLst/>
              <a:gdLst>
                <a:gd name="T0" fmla="*/ 57 w 124"/>
                <a:gd name="T1" fmla="*/ 45 h 393"/>
                <a:gd name="T2" fmla="*/ 29 w 124"/>
                <a:gd name="T3" fmla="*/ 81 h 393"/>
                <a:gd name="T4" fmla="*/ 30 w 124"/>
                <a:gd name="T5" fmla="*/ 2 h 393"/>
                <a:gd name="T6" fmla="*/ 14 w 124"/>
                <a:gd name="T7" fmla="*/ 0 h 393"/>
                <a:gd name="T8" fmla="*/ 0 w 124"/>
                <a:gd name="T9" fmla="*/ 393 h 393"/>
                <a:gd name="T10" fmla="*/ 16 w 124"/>
                <a:gd name="T11" fmla="*/ 393 h 393"/>
                <a:gd name="T12" fmla="*/ 18 w 124"/>
                <a:gd name="T13" fmla="*/ 314 h 393"/>
                <a:gd name="T14" fmla="*/ 66 w 124"/>
                <a:gd name="T15" fmla="*/ 238 h 393"/>
                <a:gd name="T16" fmla="*/ 47 w 124"/>
                <a:gd name="T17" fmla="*/ 212 h 393"/>
                <a:gd name="T18" fmla="*/ 44 w 124"/>
                <a:gd name="T19" fmla="*/ 164 h 393"/>
                <a:gd name="T20" fmla="*/ 59 w 124"/>
                <a:gd name="T21" fmla="*/ 125 h 393"/>
                <a:gd name="T22" fmla="*/ 77 w 124"/>
                <a:gd name="T23" fmla="*/ 97 h 393"/>
                <a:gd name="T24" fmla="*/ 124 w 124"/>
                <a:gd name="T25" fmla="*/ 151 h 393"/>
                <a:gd name="T26" fmla="*/ 57 w 124"/>
                <a:gd name="T27" fmla="*/ 4 h 393"/>
                <a:gd name="T28" fmla="*/ 57 w 124"/>
                <a:gd name="T29" fmla="*/ 45 h 393"/>
                <a:gd name="T30" fmla="*/ 57 w 124"/>
                <a:gd name="T31" fmla="*/ 45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393"/>
                <a:gd name="T50" fmla="*/ 124 w 124"/>
                <a:gd name="T51" fmla="*/ 393 h 3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close/>
                </a:path>
              </a:pathLst>
            </a:custGeom>
            <a:solidFill>
              <a:srgbClr val="000000"/>
            </a:solidFill>
            <a:ln w="9525">
              <a:noFill/>
              <a:round/>
              <a:headEnd/>
              <a:tailEnd/>
            </a:ln>
          </p:spPr>
          <p:txBody>
            <a:bodyPr/>
            <a:lstStyle/>
            <a:p>
              <a:endParaRPr lang="en-US"/>
            </a:p>
          </p:txBody>
        </p:sp>
        <p:sp>
          <p:nvSpPr>
            <p:cNvPr id="140" name="Freeform 2707"/>
            <p:cNvSpPr>
              <a:spLocks/>
            </p:cNvSpPr>
            <p:nvPr/>
          </p:nvSpPr>
          <p:spPr bwMode="auto">
            <a:xfrm>
              <a:off x="2953" y="1219"/>
              <a:ext cx="25" cy="34"/>
            </a:xfrm>
            <a:custGeom>
              <a:avLst/>
              <a:gdLst>
                <a:gd name="T0" fmla="*/ 0 w 100"/>
                <a:gd name="T1" fmla="*/ 0 h 138"/>
                <a:gd name="T2" fmla="*/ 50 w 100"/>
                <a:gd name="T3" fmla="*/ 12 h 138"/>
                <a:gd name="T4" fmla="*/ 100 w 100"/>
                <a:gd name="T5" fmla="*/ 29 h 138"/>
                <a:gd name="T6" fmla="*/ 97 w 100"/>
                <a:gd name="T7" fmla="*/ 138 h 138"/>
                <a:gd name="T8" fmla="*/ 86 w 100"/>
                <a:gd name="T9" fmla="*/ 91 h 138"/>
                <a:gd name="T10" fmla="*/ 69 w 100"/>
                <a:gd name="T11" fmla="*/ 78 h 138"/>
                <a:gd name="T12" fmla="*/ 50 w 100"/>
                <a:gd name="T13" fmla="*/ 73 h 138"/>
                <a:gd name="T14" fmla="*/ 65 w 100"/>
                <a:gd name="T15" fmla="*/ 132 h 138"/>
                <a:gd name="T16" fmla="*/ 0 w 100"/>
                <a:gd name="T17" fmla="*/ 0 h 138"/>
                <a:gd name="T18" fmla="*/ 0 w 100"/>
                <a:gd name="T19" fmla="*/ 0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38"/>
                <a:gd name="T32" fmla="*/ 100 w 100"/>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38">
                  <a:moveTo>
                    <a:pt x="0" y="0"/>
                  </a:moveTo>
                  <a:lnTo>
                    <a:pt x="50" y="12"/>
                  </a:lnTo>
                  <a:lnTo>
                    <a:pt x="100" y="29"/>
                  </a:lnTo>
                  <a:lnTo>
                    <a:pt x="97" y="138"/>
                  </a:lnTo>
                  <a:lnTo>
                    <a:pt x="86" y="91"/>
                  </a:lnTo>
                  <a:lnTo>
                    <a:pt x="69" y="78"/>
                  </a:lnTo>
                  <a:lnTo>
                    <a:pt x="50" y="73"/>
                  </a:lnTo>
                  <a:lnTo>
                    <a:pt x="65" y="132"/>
                  </a:lnTo>
                  <a:lnTo>
                    <a:pt x="0" y="0"/>
                  </a:lnTo>
                  <a:close/>
                </a:path>
              </a:pathLst>
            </a:custGeom>
            <a:solidFill>
              <a:srgbClr val="000000"/>
            </a:solidFill>
            <a:ln w="9525">
              <a:noFill/>
              <a:round/>
              <a:headEnd/>
              <a:tailEnd/>
            </a:ln>
          </p:spPr>
          <p:txBody>
            <a:bodyPr/>
            <a:lstStyle/>
            <a:p>
              <a:endParaRPr lang="en-US"/>
            </a:p>
          </p:txBody>
        </p:sp>
        <p:sp>
          <p:nvSpPr>
            <p:cNvPr id="141" name="Freeform 2708"/>
            <p:cNvSpPr>
              <a:spLocks/>
            </p:cNvSpPr>
            <p:nvPr/>
          </p:nvSpPr>
          <p:spPr bwMode="auto">
            <a:xfrm>
              <a:off x="2941" y="1264"/>
              <a:ext cx="35" cy="41"/>
            </a:xfrm>
            <a:custGeom>
              <a:avLst/>
              <a:gdLst>
                <a:gd name="T0" fmla="*/ 62 w 140"/>
                <a:gd name="T1" fmla="*/ 60 h 164"/>
                <a:gd name="T2" fmla="*/ 0 w 140"/>
                <a:gd name="T3" fmla="*/ 153 h 164"/>
                <a:gd name="T4" fmla="*/ 43 w 140"/>
                <a:gd name="T5" fmla="*/ 164 h 164"/>
                <a:gd name="T6" fmla="*/ 92 w 140"/>
                <a:gd name="T7" fmla="*/ 157 h 164"/>
                <a:gd name="T8" fmla="*/ 134 w 140"/>
                <a:gd name="T9" fmla="*/ 123 h 164"/>
                <a:gd name="T10" fmla="*/ 140 w 140"/>
                <a:gd name="T11" fmla="*/ 0 h 164"/>
                <a:gd name="T12" fmla="*/ 124 w 140"/>
                <a:gd name="T13" fmla="*/ 35 h 164"/>
                <a:gd name="T14" fmla="*/ 95 w 140"/>
                <a:gd name="T15" fmla="*/ 59 h 164"/>
                <a:gd name="T16" fmla="*/ 62 w 140"/>
                <a:gd name="T17" fmla="*/ 60 h 164"/>
                <a:gd name="T18" fmla="*/ 62 w 140"/>
                <a:gd name="T19" fmla="*/ 60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64"/>
                <a:gd name="T32" fmla="*/ 140 w 140"/>
                <a:gd name="T33" fmla="*/ 164 h 1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64">
                  <a:moveTo>
                    <a:pt x="62" y="60"/>
                  </a:moveTo>
                  <a:lnTo>
                    <a:pt x="0" y="153"/>
                  </a:lnTo>
                  <a:lnTo>
                    <a:pt x="43" y="164"/>
                  </a:lnTo>
                  <a:lnTo>
                    <a:pt x="92" y="157"/>
                  </a:lnTo>
                  <a:lnTo>
                    <a:pt x="134" y="123"/>
                  </a:lnTo>
                  <a:lnTo>
                    <a:pt x="140" y="0"/>
                  </a:lnTo>
                  <a:lnTo>
                    <a:pt x="124" y="35"/>
                  </a:lnTo>
                  <a:lnTo>
                    <a:pt x="95" y="59"/>
                  </a:lnTo>
                  <a:lnTo>
                    <a:pt x="62" y="60"/>
                  </a:lnTo>
                  <a:close/>
                </a:path>
              </a:pathLst>
            </a:custGeom>
            <a:solidFill>
              <a:srgbClr val="000000"/>
            </a:solidFill>
            <a:ln w="9525">
              <a:noFill/>
              <a:round/>
              <a:headEnd/>
              <a:tailEnd/>
            </a:ln>
          </p:spPr>
          <p:txBody>
            <a:bodyPr/>
            <a:lstStyle/>
            <a:p>
              <a:endParaRPr lang="en-US"/>
            </a:p>
          </p:txBody>
        </p:sp>
        <p:sp>
          <p:nvSpPr>
            <p:cNvPr id="142" name="Freeform 2709"/>
            <p:cNvSpPr>
              <a:spLocks/>
            </p:cNvSpPr>
            <p:nvPr/>
          </p:nvSpPr>
          <p:spPr bwMode="auto">
            <a:xfrm>
              <a:off x="2952" y="1249"/>
              <a:ext cx="13" cy="17"/>
            </a:xfrm>
            <a:custGeom>
              <a:avLst/>
              <a:gdLst>
                <a:gd name="T0" fmla="*/ 18 w 53"/>
                <a:gd name="T1" fmla="*/ 0 h 68"/>
                <a:gd name="T2" fmla="*/ 0 w 53"/>
                <a:gd name="T3" fmla="*/ 23 h 68"/>
                <a:gd name="T4" fmla="*/ 4 w 53"/>
                <a:gd name="T5" fmla="*/ 55 h 68"/>
                <a:gd name="T6" fmla="*/ 19 w 53"/>
                <a:gd name="T7" fmla="*/ 68 h 68"/>
                <a:gd name="T8" fmla="*/ 53 w 53"/>
                <a:gd name="T9" fmla="*/ 33 h 68"/>
                <a:gd name="T10" fmla="*/ 47 w 53"/>
                <a:gd name="T11" fmla="*/ 10 h 68"/>
                <a:gd name="T12" fmla="*/ 18 w 53"/>
                <a:gd name="T13" fmla="*/ 0 h 68"/>
                <a:gd name="T14" fmla="*/ 18 w 53"/>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8"/>
                <a:gd name="T26" fmla="*/ 53 w 53"/>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8">
                  <a:moveTo>
                    <a:pt x="18" y="0"/>
                  </a:moveTo>
                  <a:lnTo>
                    <a:pt x="0" y="23"/>
                  </a:lnTo>
                  <a:lnTo>
                    <a:pt x="4" y="55"/>
                  </a:lnTo>
                  <a:lnTo>
                    <a:pt x="19" y="68"/>
                  </a:lnTo>
                  <a:lnTo>
                    <a:pt x="53" y="33"/>
                  </a:lnTo>
                  <a:lnTo>
                    <a:pt x="47" y="10"/>
                  </a:lnTo>
                  <a:lnTo>
                    <a:pt x="18" y="0"/>
                  </a:lnTo>
                  <a:close/>
                </a:path>
              </a:pathLst>
            </a:custGeom>
            <a:solidFill>
              <a:srgbClr val="000000"/>
            </a:solidFill>
            <a:ln w="9525">
              <a:noFill/>
              <a:round/>
              <a:headEnd/>
              <a:tailEnd/>
            </a:ln>
          </p:spPr>
          <p:txBody>
            <a:bodyPr/>
            <a:lstStyle/>
            <a:p>
              <a:endParaRPr lang="en-US"/>
            </a:p>
          </p:txBody>
        </p:sp>
        <p:sp>
          <p:nvSpPr>
            <p:cNvPr id="143" name="Freeform 2710"/>
            <p:cNvSpPr>
              <a:spLocks/>
            </p:cNvSpPr>
            <p:nvPr/>
          </p:nvSpPr>
          <p:spPr bwMode="auto">
            <a:xfrm>
              <a:off x="2913" y="1221"/>
              <a:ext cx="15" cy="72"/>
            </a:xfrm>
            <a:custGeom>
              <a:avLst/>
              <a:gdLst>
                <a:gd name="T0" fmla="*/ 45 w 58"/>
                <a:gd name="T1" fmla="*/ 1 h 290"/>
                <a:gd name="T2" fmla="*/ 12 w 58"/>
                <a:gd name="T3" fmla="*/ 65 h 290"/>
                <a:gd name="T4" fmla="*/ 0 w 58"/>
                <a:gd name="T5" fmla="*/ 127 h 290"/>
                <a:gd name="T6" fmla="*/ 2 w 58"/>
                <a:gd name="T7" fmla="*/ 191 h 290"/>
                <a:gd name="T8" fmla="*/ 19 w 58"/>
                <a:gd name="T9" fmla="*/ 239 h 290"/>
                <a:gd name="T10" fmla="*/ 54 w 58"/>
                <a:gd name="T11" fmla="*/ 290 h 290"/>
                <a:gd name="T12" fmla="*/ 56 w 58"/>
                <a:gd name="T13" fmla="*/ 103 h 290"/>
                <a:gd name="T14" fmla="*/ 35 w 58"/>
                <a:gd name="T15" fmla="*/ 161 h 290"/>
                <a:gd name="T16" fmla="*/ 35 w 58"/>
                <a:gd name="T17" fmla="*/ 107 h 290"/>
                <a:gd name="T18" fmla="*/ 21 w 58"/>
                <a:gd name="T19" fmla="*/ 149 h 290"/>
                <a:gd name="T20" fmla="*/ 21 w 58"/>
                <a:gd name="T21" fmla="*/ 87 h 290"/>
                <a:gd name="T22" fmla="*/ 34 w 58"/>
                <a:gd name="T23" fmla="*/ 42 h 290"/>
                <a:gd name="T24" fmla="*/ 58 w 58"/>
                <a:gd name="T25" fmla="*/ 0 h 290"/>
                <a:gd name="T26" fmla="*/ 45 w 58"/>
                <a:gd name="T27" fmla="*/ 1 h 290"/>
                <a:gd name="T28" fmla="*/ 45 w 58"/>
                <a:gd name="T29" fmla="*/ 1 h 2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290"/>
                <a:gd name="T47" fmla="*/ 58 w 58"/>
                <a:gd name="T48" fmla="*/ 290 h 2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close/>
                </a:path>
              </a:pathLst>
            </a:custGeom>
            <a:solidFill>
              <a:srgbClr val="000000"/>
            </a:solidFill>
            <a:ln w="9525">
              <a:noFill/>
              <a:round/>
              <a:headEnd/>
              <a:tailEnd/>
            </a:ln>
          </p:spPr>
          <p:txBody>
            <a:bodyPr/>
            <a:lstStyle/>
            <a:p>
              <a:endParaRPr lang="en-US"/>
            </a:p>
          </p:txBody>
        </p:sp>
        <p:sp>
          <p:nvSpPr>
            <p:cNvPr id="144" name="Freeform 2711"/>
            <p:cNvSpPr>
              <a:spLocks/>
            </p:cNvSpPr>
            <p:nvPr/>
          </p:nvSpPr>
          <p:spPr bwMode="auto">
            <a:xfrm>
              <a:off x="2982" y="1230"/>
              <a:ext cx="13" cy="70"/>
            </a:xfrm>
            <a:custGeom>
              <a:avLst/>
              <a:gdLst>
                <a:gd name="T0" fmla="*/ 16 w 55"/>
                <a:gd name="T1" fmla="*/ 0 h 279"/>
                <a:gd name="T2" fmla="*/ 0 w 55"/>
                <a:gd name="T3" fmla="*/ 279 h 279"/>
                <a:gd name="T4" fmla="*/ 22 w 55"/>
                <a:gd name="T5" fmla="*/ 257 h 279"/>
                <a:gd name="T6" fmla="*/ 21 w 55"/>
                <a:gd name="T7" fmla="*/ 219 h 279"/>
                <a:gd name="T8" fmla="*/ 36 w 55"/>
                <a:gd name="T9" fmla="*/ 177 h 279"/>
                <a:gd name="T10" fmla="*/ 21 w 55"/>
                <a:gd name="T11" fmla="*/ 155 h 279"/>
                <a:gd name="T12" fmla="*/ 22 w 55"/>
                <a:gd name="T13" fmla="*/ 135 h 279"/>
                <a:gd name="T14" fmla="*/ 46 w 55"/>
                <a:gd name="T15" fmla="*/ 142 h 279"/>
                <a:gd name="T16" fmla="*/ 55 w 55"/>
                <a:gd name="T17" fmla="*/ 93 h 279"/>
                <a:gd name="T18" fmla="*/ 54 w 55"/>
                <a:gd name="T19" fmla="*/ 54 h 279"/>
                <a:gd name="T20" fmla="*/ 48 w 55"/>
                <a:gd name="T21" fmla="*/ 17 h 279"/>
                <a:gd name="T22" fmla="*/ 16 w 55"/>
                <a:gd name="T23" fmla="*/ 0 h 279"/>
                <a:gd name="T24" fmla="*/ 16 w 55"/>
                <a:gd name="T25" fmla="*/ 0 h 2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279"/>
                <a:gd name="T41" fmla="*/ 55 w 55"/>
                <a:gd name="T42" fmla="*/ 279 h 2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close/>
                </a:path>
              </a:pathLst>
            </a:custGeom>
            <a:solidFill>
              <a:srgbClr val="000000"/>
            </a:solidFill>
            <a:ln w="9525">
              <a:noFill/>
              <a:round/>
              <a:headEnd/>
              <a:tailEnd/>
            </a:ln>
          </p:spPr>
          <p:txBody>
            <a:bodyPr/>
            <a:lstStyle/>
            <a:p>
              <a:endParaRPr lang="en-US"/>
            </a:p>
          </p:txBody>
        </p:sp>
        <p:sp>
          <p:nvSpPr>
            <p:cNvPr id="145" name="Freeform 2712"/>
            <p:cNvSpPr>
              <a:spLocks/>
            </p:cNvSpPr>
            <p:nvPr/>
          </p:nvSpPr>
          <p:spPr bwMode="auto">
            <a:xfrm>
              <a:off x="2937" y="1176"/>
              <a:ext cx="42" cy="40"/>
            </a:xfrm>
            <a:custGeom>
              <a:avLst/>
              <a:gdLst>
                <a:gd name="T0" fmla="*/ 3 w 167"/>
                <a:gd name="T1" fmla="*/ 120 h 163"/>
                <a:gd name="T2" fmla="*/ 167 w 167"/>
                <a:gd name="T3" fmla="*/ 163 h 163"/>
                <a:gd name="T4" fmla="*/ 166 w 167"/>
                <a:gd name="T5" fmla="*/ 140 h 163"/>
                <a:gd name="T6" fmla="*/ 118 w 167"/>
                <a:gd name="T7" fmla="*/ 120 h 163"/>
                <a:gd name="T8" fmla="*/ 81 w 167"/>
                <a:gd name="T9" fmla="*/ 117 h 163"/>
                <a:gd name="T10" fmla="*/ 56 w 167"/>
                <a:gd name="T11" fmla="*/ 115 h 163"/>
                <a:gd name="T12" fmla="*/ 3 w 167"/>
                <a:gd name="T13" fmla="*/ 0 h 163"/>
                <a:gd name="T14" fmla="*/ 0 w 167"/>
                <a:gd name="T15" fmla="*/ 45 h 163"/>
                <a:gd name="T16" fmla="*/ 32 w 167"/>
                <a:gd name="T17" fmla="*/ 115 h 163"/>
                <a:gd name="T18" fmla="*/ 3 w 167"/>
                <a:gd name="T19" fmla="*/ 120 h 163"/>
                <a:gd name="T20" fmla="*/ 3 w 167"/>
                <a:gd name="T21" fmla="*/ 12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3"/>
                <a:gd name="T35" fmla="*/ 167 w 167"/>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3">
                  <a:moveTo>
                    <a:pt x="3" y="120"/>
                  </a:moveTo>
                  <a:lnTo>
                    <a:pt x="167" y="163"/>
                  </a:lnTo>
                  <a:lnTo>
                    <a:pt x="166" y="140"/>
                  </a:lnTo>
                  <a:lnTo>
                    <a:pt x="118" y="120"/>
                  </a:lnTo>
                  <a:lnTo>
                    <a:pt x="81" y="117"/>
                  </a:lnTo>
                  <a:lnTo>
                    <a:pt x="56" y="115"/>
                  </a:lnTo>
                  <a:lnTo>
                    <a:pt x="3" y="0"/>
                  </a:lnTo>
                  <a:lnTo>
                    <a:pt x="0" y="45"/>
                  </a:lnTo>
                  <a:lnTo>
                    <a:pt x="32" y="115"/>
                  </a:lnTo>
                  <a:lnTo>
                    <a:pt x="3" y="120"/>
                  </a:lnTo>
                  <a:close/>
                </a:path>
              </a:pathLst>
            </a:custGeom>
            <a:solidFill>
              <a:srgbClr val="000000"/>
            </a:solidFill>
            <a:ln w="9525">
              <a:noFill/>
              <a:round/>
              <a:headEnd/>
              <a:tailEnd/>
            </a:ln>
          </p:spPr>
          <p:txBody>
            <a:bodyPr/>
            <a:lstStyle/>
            <a:p>
              <a:endParaRPr lang="en-US"/>
            </a:p>
          </p:txBody>
        </p:sp>
        <p:sp>
          <p:nvSpPr>
            <p:cNvPr id="146" name="Freeform 2713"/>
            <p:cNvSpPr>
              <a:spLocks/>
            </p:cNvSpPr>
            <p:nvPr/>
          </p:nvSpPr>
          <p:spPr bwMode="auto">
            <a:xfrm>
              <a:off x="2974" y="1293"/>
              <a:ext cx="13" cy="35"/>
            </a:xfrm>
            <a:custGeom>
              <a:avLst/>
              <a:gdLst>
                <a:gd name="T0" fmla="*/ 23 w 52"/>
                <a:gd name="T1" fmla="*/ 43 h 139"/>
                <a:gd name="T2" fmla="*/ 0 w 52"/>
                <a:gd name="T3" fmla="*/ 128 h 139"/>
                <a:gd name="T4" fmla="*/ 26 w 52"/>
                <a:gd name="T5" fmla="*/ 139 h 139"/>
                <a:gd name="T6" fmla="*/ 52 w 52"/>
                <a:gd name="T7" fmla="*/ 0 h 139"/>
                <a:gd name="T8" fmla="*/ 32 w 52"/>
                <a:gd name="T9" fmla="*/ 12 h 139"/>
                <a:gd name="T10" fmla="*/ 23 w 52"/>
                <a:gd name="T11" fmla="*/ 43 h 139"/>
                <a:gd name="T12" fmla="*/ 23 w 52"/>
                <a:gd name="T13" fmla="*/ 43 h 139"/>
                <a:gd name="T14" fmla="*/ 0 60000 65536"/>
                <a:gd name="T15" fmla="*/ 0 60000 65536"/>
                <a:gd name="T16" fmla="*/ 0 60000 65536"/>
                <a:gd name="T17" fmla="*/ 0 60000 65536"/>
                <a:gd name="T18" fmla="*/ 0 60000 65536"/>
                <a:gd name="T19" fmla="*/ 0 60000 65536"/>
                <a:gd name="T20" fmla="*/ 0 60000 65536"/>
                <a:gd name="T21" fmla="*/ 0 w 52"/>
                <a:gd name="T22" fmla="*/ 0 h 139"/>
                <a:gd name="T23" fmla="*/ 52 w 52"/>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39">
                  <a:moveTo>
                    <a:pt x="23" y="43"/>
                  </a:moveTo>
                  <a:lnTo>
                    <a:pt x="0" y="128"/>
                  </a:lnTo>
                  <a:lnTo>
                    <a:pt x="26" y="139"/>
                  </a:lnTo>
                  <a:lnTo>
                    <a:pt x="52" y="0"/>
                  </a:lnTo>
                  <a:lnTo>
                    <a:pt x="32" y="12"/>
                  </a:lnTo>
                  <a:lnTo>
                    <a:pt x="23" y="43"/>
                  </a:lnTo>
                  <a:close/>
                </a:path>
              </a:pathLst>
            </a:custGeom>
            <a:solidFill>
              <a:srgbClr val="000000"/>
            </a:solidFill>
            <a:ln w="9525">
              <a:noFill/>
              <a:round/>
              <a:headEnd/>
              <a:tailEnd/>
            </a:ln>
          </p:spPr>
          <p:txBody>
            <a:bodyPr/>
            <a:lstStyle/>
            <a:p>
              <a:endParaRPr lang="en-US"/>
            </a:p>
          </p:txBody>
        </p:sp>
        <p:sp>
          <p:nvSpPr>
            <p:cNvPr id="147" name="Freeform 2714"/>
            <p:cNvSpPr>
              <a:spLocks/>
            </p:cNvSpPr>
            <p:nvPr/>
          </p:nvSpPr>
          <p:spPr bwMode="auto">
            <a:xfrm>
              <a:off x="2941" y="837"/>
              <a:ext cx="73" cy="514"/>
            </a:xfrm>
            <a:custGeom>
              <a:avLst/>
              <a:gdLst>
                <a:gd name="T0" fmla="*/ 0 w 294"/>
                <a:gd name="T1" fmla="*/ 1892 h 2054"/>
                <a:gd name="T2" fmla="*/ 228 w 294"/>
                <a:gd name="T3" fmla="*/ 2013 h 2054"/>
                <a:gd name="T4" fmla="*/ 263 w 294"/>
                <a:gd name="T5" fmla="*/ 2054 h 2054"/>
                <a:gd name="T6" fmla="*/ 247 w 294"/>
                <a:gd name="T7" fmla="*/ 2013 h 2054"/>
                <a:gd name="T8" fmla="*/ 294 w 294"/>
                <a:gd name="T9" fmla="*/ 45 h 2054"/>
                <a:gd name="T10" fmla="*/ 283 w 294"/>
                <a:gd name="T11" fmla="*/ 0 h 2054"/>
                <a:gd name="T12" fmla="*/ 239 w 294"/>
                <a:gd name="T13" fmla="*/ 1993 h 2054"/>
                <a:gd name="T14" fmla="*/ 59 w 294"/>
                <a:gd name="T15" fmla="*/ 1914 h 2054"/>
                <a:gd name="T16" fmla="*/ 0 w 294"/>
                <a:gd name="T17" fmla="*/ 1892 h 2054"/>
                <a:gd name="T18" fmla="*/ 0 w 294"/>
                <a:gd name="T19" fmla="*/ 1892 h 20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054"/>
                <a:gd name="T32" fmla="*/ 294 w 294"/>
                <a:gd name="T33" fmla="*/ 2054 h 20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054">
                  <a:moveTo>
                    <a:pt x="0" y="1892"/>
                  </a:moveTo>
                  <a:lnTo>
                    <a:pt x="228" y="2013"/>
                  </a:lnTo>
                  <a:lnTo>
                    <a:pt x="263" y="2054"/>
                  </a:lnTo>
                  <a:lnTo>
                    <a:pt x="247" y="2013"/>
                  </a:lnTo>
                  <a:lnTo>
                    <a:pt x="294" y="45"/>
                  </a:lnTo>
                  <a:lnTo>
                    <a:pt x="283" y="0"/>
                  </a:lnTo>
                  <a:lnTo>
                    <a:pt x="239" y="1993"/>
                  </a:lnTo>
                  <a:lnTo>
                    <a:pt x="59" y="1914"/>
                  </a:lnTo>
                  <a:lnTo>
                    <a:pt x="0" y="1892"/>
                  </a:lnTo>
                  <a:close/>
                </a:path>
              </a:pathLst>
            </a:custGeom>
            <a:solidFill>
              <a:srgbClr val="000000"/>
            </a:solidFill>
            <a:ln w="9525">
              <a:noFill/>
              <a:round/>
              <a:headEnd/>
              <a:tailEnd/>
            </a:ln>
          </p:spPr>
          <p:txBody>
            <a:bodyPr/>
            <a:lstStyle/>
            <a:p>
              <a:endParaRPr lang="en-US"/>
            </a:p>
          </p:txBody>
        </p:sp>
        <p:sp>
          <p:nvSpPr>
            <p:cNvPr id="148" name="Freeform 2715"/>
            <p:cNvSpPr>
              <a:spLocks/>
            </p:cNvSpPr>
            <p:nvPr/>
          </p:nvSpPr>
          <p:spPr bwMode="auto">
            <a:xfrm>
              <a:off x="2961" y="1261"/>
              <a:ext cx="12" cy="11"/>
            </a:xfrm>
            <a:custGeom>
              <a:avLst/>
              <a:gdLst>
                <a:gd name="T0" fmla="*/ 34 w 45"/>
                <a:gd name="T1" fmla="*/ 0 h 46"/>
                <a:gd name="T2" fmla="*/ 0 w 45"/>
                <a:gd name="T3" fmla="*/ 46 h 46"/>
                <a:gd name="T4" fmla="*/ 29 w 45"/>
                <a:gd name="T5" fmla="*/ 41 h 46"/>
                <a:gd name="T6" fmla="*/ 45 w 45"/>
                <a:gd name="T7" fmla="*/ 16 h 46"/>
                <a:gd name="T8" fmla="*/ 34 w 45"/>
                <a:gd name="T9" fmla="*/ 0 h 46"/>
                <a:gd name="T10" fmla="*/ 34 w 45"/>
                <a:gd name="T11" fmla="*/ 0 h 46"/>
                <a:gd name="T12" fmla="*/ 0 60000 65536"/>
                <a:gd name="T13" fmla="*/ 0 60000 65536"/>
                <a:gd name="T14" fmla="*/ 0 60000 65536"/>
                <a:gd name="T15" fmla="*/ 0 60000 65536"/>
                <a:gd name="T16" fmla="*/ 0 60000 65536"/>
                <a:gd name="T17" fmla="*/ 0 60000 65536"/>
                <a:gd name="T18" fmla="*/ 0 w 45"/>
                <a:gd name="T19" fmla="*/ 0 h 46"/>
                <a:gd name="T20" fmla="*/ 45 w 4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5" h="46">
                  <a:moveTo>
                    <a:pt x="34" y="0"/>
                  </a:moveTo>
                  <a:lnTo>
                    <a:pt x="0" y="46"/>
                  </a:lnTo>
                  <a:lnTo>
                    <a:pt x="29" y="41"/>
                  </a:lnTo>
                  <a:lnTo>
                    <a:pt x="45" y="16"/>
                  </a:lnTo>
                  <a:lnTo>
                    <a:pt x="34" y="0"/>
                  </a:lnTo>
                  <a:close/>
                </a:path>
              </a:pathLst>
            </a:custGeom>
            <a:solidFill>
              <a:srgbClr val="000000"/>
            </a:solidFill>
            <a:ln w="9525">
              <a:noFill/>
              <a:round/>
              <a:headEnd/>
              <a:tailEnd/>
            </a:ln>
          </p:spPr>
          <p:txBody>
            <a:bodyPr/>
            <a:lstStyle/>
            <a:p>
              <a:endParaRPr lang="en-US"/>
            </a:p>
          </p:txBody>
        </p:sp>
        <p:sp>
          <p:nvSpPr>
            <p:cNvPr id="149" name="Freeform 2716"/>
            <p:cNvSpPr>
              <a:spLocks/>
            </p:cNvSpPr>
            <p:nvPr/>
          </p:nvSpPr>
          <p:spPr bwMode="auto">
            <a:xfrm>
              <a:off x="2985" y="1268"/>
              <a:ext cx="19" cy="13"/>
            </a:xfrm>
            <a:custGeom>
              <a:avLst/>
              <a:gdLst>
                <a:gd name="T0" fmla="*/ 0 w 80"/>
                <a:gd name="T1" fmla="*/ 0 h 50"/>
                <a:gd name="T2" fmla="*/ 76 w 80"/>
                <a:gd name="T3" fmla="*/ 28 h 50"/>
                <a:gd name="T4" fmla="*/ 80 w 80"/>
                <a:gd name="T5" fmla="*/ 50 h 50"/>
                <a:gd name="T6" fmla="*/ 5 w 80"/>
                <a:gd name="T7" fmla="*/ 20 h 50"/>
                <a:gd name="T8" fmla="*/ 0 w 80"/>
                <a:gd name="T9" fmla="*/ 0 h 50"/>
                <a:gd name="T10" fmla="*/ 0 w 80"/>
                <a:gd name="T11" fmla="*/ 0 h 50"/>
                <a:gd name="T12" fmla="*/ 0 60000 65536"/>
                <a:gd name="T13" fmla="*/ 0 60000 65536"/>
                <a:gd name="T14" fmla="*/ 0 60000 65536"/>
                <a:gd name="T15" fmla="*/ 0 60000 65536"/>
                <a:gd name="T16" fmla="*/ 0 60000 65536"/>
                <a:gd name="T17" fmla="*/ 0 60000 65536"/>
                <a:gd name="T18" fmla="*/ 0 w 80"/>
                <a:gd name="T19" fmla="*/ 0 h 50"/>
                <a:gd name="T20" fmla="*/ 80 w 8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80" h="50">
                  <a:moveTo>
                    <a:pt x="0" y="0"/>
                  </a:moveTo>
                  <a:lnTo>
                    <a:pt x="76" y="28"/>
                  </a:lnTo>
                  <a:lnTo>
                    <a:pt x="80" y="50"/>
                  </a:lnTo>
                  <a:lnTo>
                    <a:pt x="5" y="20"/>
                  </a:lnTo>
                  <a:lnTo>
                    <a:pt x="0" y="0"/>
                  </a:lnTo>
                  <a:close/>
                </a:path>
              </a:pathLst>
            </a:custGeom>
            <a:solidFill>
              <a:srgbClr val="000000"/>
            </a:solidFill>
            <a:ln w="9525">
              <a:noFill/>
              <a:round/>
              <a:headEnd/>
              <a:tailEnd/>
            </a:ln>
          </p:spPr>
          <p:txBody>
            <a:bodyPr/>
            <a:lstStyle/>
            <a:p>
              <a:endParaRPr lang="en-US"/>
            </a:p>
          </p:txBody>
        </p:sp>
        <p:sp>
          <p:nvSpPr>
            <p:cNvPr id="150" name="Freeform 2717"/>
            <p:cNvSpPr>
              <a:spLocks/>
            </p:cNvSpPr>
            <p:nvPr/>
          </p:nvSpPr>
          <p:spPr bwMode="auto">
            <a:xfrm>
              <a:off x="3015" y="1282"/>
              <a:ext cx="11" cy="9"/>
            </a:xfrm>
            <a:custGeom>
              <a:avLst/>
              <a:gdLst>
                <a:gd name="T0" fmla="*/ 7 w 45"/>
                <a:gd name="T1" fmla="*/ 0 h 34"/>
                <a:gd name="T2" fmla="*/ 45 w 45"/>
                <a:gd name="T3" fmla="*/ 16 h 34"/>
                <a:gd name="T4" fmla="*/ 38 w 45"/>
                <a:gd name="T5" fmla="*/ 34 h 34"/>
                <a:gd name="T6" fmla="*/ 0 w 45"/>
                <a:gd name="T7" fmla="*/ 20 h 34"/>
                <a:gd name="T8" fmla="*/ 7 w 45"/>
                <a:gd name="T9" fmla="*/ 0 h 34"/>
                <a:gd name="T10" fmla="*/ 7 w 45"/>
                <a:gd name="T11" fmla="*/ 0 h 34"/>
                <a:gd name="T12" fmla="*/ 0 60000 65536"/>
                <a:gd name="T13" fmla="*/ 0 60000 65536"/>
                <a:gd name="T14" fmla="*/ 0 60000 65536"/>
                <a:gd name="T15" fmla="*/ 0 60000 65536"/>
                <a:gd name="T16" fmla="*/ 0 60000 65536"/>
                <a:gd name="T17" fmla="*/ 0 60000 65536"/>
                <a:gd name="T18" fmla="*/ 0 w 45"/>
                <a:gd name="T19" fmla="*/ 0 h 34"/>
                <a:gd name="T20" fmla="*/ 45 w 4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45" h="34">
                  <a:moveTo>
                    <a:pt x="7" y="0"/>
                  </a:moveTo>
                  <a:lnTo>
                    <a:pt x="45" y="16"/>
                  </a:lnTo>
                  <a:lnTo>
                    <a:pt x="38" y="34"/>
                  </a:lnTo>
                  <a:lnTo>
                    <a:pt x="0" y="20"/>
                  </a:lnTo>
                  <a:lnTo>
                    <a:pt x="7" y="0"/>
                  </a:lnTo>
                  <a:close/>
                </a:path>
              </a:pathLst>
            </a:custGeom>
            <a:solidFill>
              <a:srgbClr val="000000"/>
            </a:solidFill>
            <a:ln w="9525">
              <a:noFill/>
              <a:round/>
              <a:headEnd/>
              <a:tailEnd/>
            </a:ln>
          </p:spPr>
          <p:txBody>
            <a:bodyPr/>
            <a:lstStyle/>
            <a:p>
              <a:endParaRPr lang="en-US"/>
            </a:p>
          </p:txBody>
        </p:sp>
        <p:sp>
          <p:nvSpPr>
            <p:cNvPr id="151" name="Freeform 2718"/>
            <p:cNvSpPr>
              <a:spLocks/>
            </p:cNvSpPr>
            <p:nvPr/>
          </p:nvSpPr>
          <p:spPr bwMode="auto">
            <a:xfrm>
              <a:off x="2940" y="974"/>
              <a:ext cx="72" cy="15"/>
            </a:xfrm>
            <a:custGeom>
              <a:avLst/>
              <a:gdLst>
                <a:gd name="T0" fmla="*/ 0 w 286"/>
                <a:gd name="T1" fmla="*/ 12 h 59"/>
                <a:gd name="T2" fmla="*/ 66 w 286"/>
                <a:gd name="T3" fmla="*/ 0 h 59"/>
                <a:gd name="T4" fmla="*/ 145 w 286"/>
                <a:gd name="T5" fmla="*/ 5 h 59"/>
                <a:gd name="T6" fmla="*/ 242 w 286"/>
                <a:gd name="T7" fmla="*/ 21 h 59"/>
                <a:gd name="T8" fmla="*/ 283 w 286"/>
                <a:gd name="T9" fmla="*/ 33 h 59"/>
                <a:gd name="T10" fmla="*/ 286 w 286"/>
                <a:gd name="T11" fmla="*/ 59 h 59"/>
                <a:gd name="T12" fmla="*/ 237 w 286"/>
                <a:gd name="T13" fmla="*/ 39 h 59"/>
                <a:gd name="T14" fmla="*/ 137 w 286"/>
                <a:gd name="T15" fmla="*/ 19 h 59"/>
                <a:gd name="T16" fmla="*/ 64 w 286"/>
                <a:gd name="T17" fmla="*/ 12 h 59"/>
                <a:gd name="T18" fmla="*/ 0 w 286"/>
                <a:gd name="T19" fmla="*/ 12 h 59"/>
                <a:gd name="T20" fmla="*/ 0 w 286"/>
                <a:gd name="T21" fmla="*/ 12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
                <a:gd name="T34" fmla="*/ 0 h 59"/>
                <a:gd name="T35" fmla="*/ 286 w 28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 h="59">
                  <a:moveTo>
                    <a:pt x="0" y="12"/>
                  </a:moveTo>
                  <a:lnTo>
                    <a:pt x="66" y="0"/>
                  </a:lnTo>
                  <a:lnTo>
                    <a:pt x="145" y="5"/>
                  </a:lnTo>
                  <a:lnTo>
                    <a:pt x="242" y="21"/>
                  </a:lnTo>
                  <a:lnTo>
                    <a:pt x="283" y="33"/>
                  </a:lnTo>
                  <a:lnTo>
                    <a:pt x="286" y="59"/>
                  </a:lnTo>
                  <a:lnTo>
                    <a:pt x="237" y="39"/>
                  </a:lnTo>
                  <a:lnTo>
                    <a:pt x="137" y="19"/>
                  </a:lnTo>
                  <a:lnTo>
                    <a:pt x="64" y="12"/>
                  </a:lnTo>
                  <a:lnTo>
                    <a:pt x="0" y="12"/>
                  </a:lnTo>
                  <a:close/>
                </a:path>
              </a:pathLst>
            </a:custGeom>
            <a:solidFill>
              <a:srgbClr val="000000"/>
            </a:solidFill>
            <a:ln w="9525">
              <a:noFill/>
              <a:round/>
              <a:headEnd/>
              <a:tailEnd/>
            </a:ln>
          </p:spPr>
          <p:txBody>
            <a:bodyPr/>
            <a:lstStyle/>
            <a:p>
              <a:endParaRPr lang="en-US"/>
            </a:p>
          </p:txBody>
        </p:sp>
        <p:sp>
          <p:nvSpPr>
            <p:cNvPr id="152" name="Freeform 2719"/>
            <p:cNvSpPr>
              <a:spLocks/>
            </p:cNvSpPr>
            <p:nvPr/>
          </p:nvSpPr>
          <p:spPr bwMode="auto">
            <a:xfrm>
              <a:off x="2989" y="882"/>
              <a:ext cx="25" cy="90"/>
            </a:xfrm>
            <a:custGeom>
              <a:avLst/>
              <a:gdLst>
                <a:gd name="T0" fmla="*/ 97 w 101"/>
                <a:gd name="T1" fmla="*/ 0 h 362"/>
                <a:gd name="T2" fmla="*/ 26 w 101"/>
                <a:gd name="T3" fmla="*/ 89 h 362"/>
                <a:gd name="T4" fmla="*/ 9 w 101"/>
                <a:gd name="T5" fmla="*/ 128 h 362"/>
                <a:gd name="T6" fmla="*/ 0 w 101"/>
                <a:gd name="T7" fmla="*/ 185 h 362"/>
                <a:gd name="T8" fmla="*/ 0 w 101"/>
                <a:gd name="T9" fmla="*/ 359 h 362"/>
                <a:gd name="T10" fmla="*/ 20 w 101"/>
                <a:gd name="T11" fmla="*/ 362 h 362"/>
                <a:gd name="T12" fmla="*/ 24 w 101"/>
                <a:gd name="T13" fmla="*/ 169 h 362"/>
                <a:gd name="T14" fmla="*/ 34 w 101"/>
                <a:gd name="T15" fmla="*/ 121 h 362"/>
                <a:gd name="T16" fmla="*/ 55 w 101"/>
                <a:gd name="T17" fmla="*/ 93 h 362"/>
                <a:gd name="T18" fmla="*/ 101 w 101"/>
                <a:gd name="T19" fmla="*/ 39 h 362"/>
                <a:gd name="T20" fmla="*/ 97 w 101"/>
                <a:gd name="T21" fmla="*/ 0 h 362"/>
                <a:gd name="T22" fmla="*/ 97 w 101"/>
                <a:gd name="T23" fmla="*/ 0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
                <a:gd name="T37" fmla="*/ 0 h 362"/>
                <a:gd name="T38" fmla="*/ 101 w 101"/>
                <a:gd name="T39" fmla="*/ 362 h 3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close/>
                </a:path>
              </a:pathLst>
            </a:custGeom>
            <a:solidFill>
              <a:srgbClr val="000000"/>
            </a:solidFill>
            <a:ln w="9525">
              <a:noFill/>
              <a:round/>
              <a:headEnd/>
              <a:tailEnd/>
            </a:ln>
          </p:spPr>
          <p:txBody>
            <a:bodyPr/>
            <a:lstStyle/>
            <a:p>
              <a:endParaRPr lang="en-US"/>
            </a:p>
          </p:txBody>
        </p:sp>
        <p:sp>
          <p:nvSpPr>
            <p:cNvPr id="153" name="Freeform 2720"/>
            <p:cNvSpPr>
              <a:spLocks/>
            </p:cNvSpPr>
            <p:nvPr/>
          </p:nvSpPr>
          <p:spPr bwMode="auto">
            <a:xfrm>
              <a:off x="2983" y="979"/>
              <a:ext cx="22" cy="248"/>
            </a:xfrm>
            <a:custGeom>
              <a:avLst/>
              <a:gdLst>
                <a:gd name="T0" fmla="*/ 17 w 86"/>
                <a:gd name="T1" fmla="*/ 0 h 993"/>
                <a:gd name="T2" fmla="*/ 0 w 86"/>
                <a:gd name="T3" fmla="*/ 954 h 993"/>
                <a:gd name="T4" fmla="*/ 86 w 86"/>
                <a:gd name="T5" fmla="*/ 993 h 993"/>
                <a:gd name="T6" fmla="*/ 21 w 86"/>
                <a:gd name="T7" fmla="*/ 944 h 993"/>
                <a:gd name="T8" fmla="*/ 36 w 86"/>
                <a:gd name="T9" fmla="*/ 10 h 993"/>
                <a:gd name="T10" fmla="*/ 17 w 86"/>
                <a:gd name="T11" fmla="*/ 0 h 993"/>
                <a:gd name="T12" fmla="*/ 17 w 86"/>
                <a:gd name="T13" fmla="*/ 0 h 993"/>
                <a:gd name="T14" fmla="*/ 0 60000 65536"/>
                <a:gd name="T15" fmla="*/ 0 60000 65536"/>
                <a:gd name="T16" fmla="*/ 0 60000 65536"/>
                <a:gd name="T17" fmla="*/ 0 60000 65536"/>
                <a:gd name="T18" fmla="*/ 0 60000 65536"/>
                <a:gd name="T19" fmla="*/ 0 60000 65536"/>
                <a:gd name="T20" fmla="*/ 0 60000 65536"/>
                <a:gd name="T21" fmla="*/ 0 w 86"/>
                <a:gd name="T22" fmla="*/ 0 h 993"/>
                <a:gd name="T23" fmla="*/ 86 w 86"/>
                <a:gd name="T24" fmla="*/ 993 h 9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93">
                  <a:moveTo>
                    <a:pt x="17" y="0"/>
                  </a:moveTo>
                  <a:lnTo>
                    <a:pt x="0" y="954"/>
                  </a:lnTo>
                  <a:lnTo>
                    <a:pt x="86" y="993"/>
                  </a:lnTo>
                  <a:lnTo>
                    <a:pt x="21" y="944"/>
                  </a:lnTo>
                  <a:lnTo>
                    <a:pt x="36" y="10"/>
                  </a:lnTo>
                  <a:lnTo>
                    <a:pt x="17" y="0"/>
                  </a:lnTo>
                  <a:close/>
                </a:path>
              </a:pathLst>
            </a:custGeom>
            <a:solidFill>
              <a:srgbClr val="000000"/>
            </a:solidFill>
            <a:ln w="9525">
              <a:noFill/>
              <a:round/>
              <a:headEnd/>
              <a:tailEnd/>
            </a:ln>
          </p:spPr>
          <p:txBody>
            <a:bodyPr/>
            <a:lstStyle/>
            <a:p>
              <a:endParaRPr lang="en-US"/>
            </a:p>
          </p:txBody>
        </p:sp>
        <p:sp>
          <p:nvSpPr>
            <p:cNvPr id="154" name="Freeform 2721"/>
            <p:cNvSpPr>
              <a:spLocks/>
            </p:cNvSpPr>
            <p:nvPr/>
          </p:nvSpPr>
          <p:spPr bwMode="auto">
            <a:xfrm>
              <a:off x="2925" y="806"/>
              <a:ext cx="79" cy="458"/>
            </a:xfrm>
            <a:custGeom>
              <a:avLst/>
              <a:gdLst>
                <a:gd name="T0" fmla="*/ 316 w 316"/>
                <a:gd name="T1" fmla="*/ 32 h 1832"/>
                <a:gd name="T2" fmla="*/ 99 w 316"/>
                <a:gd name="T3" fmla="*/ 14 h 1832"/>
                <a:gd name="T4" fmla="*/ 63 w 316"/>
                <a:gd name="T5" fmla="*/ 26 h 1832"/>
                <a:gd name="T6" fmla="*/ 36 w 316"/>
                <a:gd name="T7" fmla="*/ 58 h 1832"/>
                <a:gd name="T8" fmla="*/ 19 w 316"/>
                <a:gd name="T9" fmla="*/ 104 h 1832"/>
                <a:gd name="T10" fmla="*/ 15 w 316"/>
                <a:gd name="T11" fmla="*/ 181 h 1832"/>
                <a:gd name="T12" fmla="*/ 7 w 316"/>
                <a:gd name="T13" fmla="*/ 1832 h 1832"/>
                <a:gd name="T14" fmla="*/ 0 w 316"/>
                <a:gd name="T15" fmla="*/ 1687 h 1832"/>
                <a:gd name="T16" fmla="*/ 2 w 316"/>
                <a:gd name="T17" fmla="*/ 177 h 1832"/>
                <a:gd name="T18" fmla="*/ 2 w 316"/>
                <a:gd name="T19" fmla="*/ 106 h 1832"/>
                <a:gd name="T20" fmla="*/ 18 w 316"/>
                <a:gd name="T21" fmla="*/ 55 h 1832"/>
                <a:gd name="T22" fmla="*/ 43 w 316"/>
                <a:gd name="T23" fmla="*/ 17 h 1832"/>
                <a:gd name="T24" fmla="*/ 69 w 316"/>
                <a:gd name="T25" fmla="*/ 6 h 1832"/>
                <a:gd name="T26" fmla="*/ 105 w 316"/>
                <a:gd name="T27" fmla="*/ 0 h 1832"/>
                <a:gd name="T28" fmla="*/ 315 w 316"/>
                <a:gd name="T29" fmla="*/ 21 h 1832"/>
                <a:gd name="T30" fmla="*/ 316 w 316"/>
                <a:gd name="T31" fmla="*/ 32 h 1832"/>
                <a:gd name="T32" fmla="*/ 316 w 316"/>
                <a:gd name="T33" fmla="*/ 32 h 18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6"/>
                <a:gd name="T52" fmla="*/ 0 h 1832"/>
                <a:gd name="T53" fmla="*/ 316 w 316"/>
                <a:gd name="T54" fmla="*/ 1832 h 18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close/>
                </a:path>
              </a:pathLst>
            </a:custGeom>
            <a:solidFill>
              <a:srgbClr val="000000"/>
            </a:solidFill>
            <a:ln w="9525">
              <a:noFill/>
              <a:round/>
              <a:headEnd/>
              <a:tailEnd/>
            </a:ln>
          </p:spPr>
          <p:txBody>
            <a:bodyPr/>
            <a:lstStyle/>
            <a:p>
              <a:endParaRPr lang="en-US"/>
            </a:p>
          </p:txBody>
        </p:sp>
        <p:sp>
          <p:nvSpPr>
            <p:cNvPr id="155" name="Freeform 2722"/>
            <p:cNvSpPr>
              <a:spLocks/>
            </p:cNvSpPr>
            <p:nvPr/>
          </p:nvSpPr>
          <p:spPr bwMode="auto">
            <a:xfrm>
              <a:off x="3016" y="1211"/>
              <a:ext cx="27" cy="52"/>
            </a:xfrm>
            <a:custGeom>
              <a:avLst/>
              <a:gdLst>
                <a:gd name="T0" fmla="*/ 0 w 108"/>
                <a:gd name="T1" fmla="*/ 29 h 207"/>
                <a:gd name="T2" fmla="*/ 92 w 108"/>
                <a:gd name="T3" fmla="*/ 207 h 207"/>
                <a:gd name="T4" fmla="*/ 108 w 108"/>
                <a:gd name="T5" fmla="*/ 194 h 207"/>
                <a:gd name="T6" fmla="*/ 3 w 108"/>
                <a:gd name="T7" fmla="*/ 0 h 207"/>
                <a:gd name="T8" fmla="*/ 0 w 108"/>
                <a:gd name="T9" fmla="*/ 29 h 207"/>
                <a:gd name="T10" fmla="*/ 0 w 108"/>
                <a:gd name="T11" fmla="*/ 29 h 207"/>
                <a:gd name="T12" fmla="*/ 0 60000 65536"/>
                <a:gd name="T13" fmla="*/ 0 60000 65536"/>
                <a:gd name="T14" fmla="*/ 0 60000 65536"/>
                <a:gd name="T15" fmla="*/ 0 60000 65536"/>
                <a:gd name="T16" fmla="*/ 0 60000 65536"/>
                <a:gd name="T17" fmla="*/ 0 60000 65536"/>
                <a:gd name="T18" fmla="*/ 0 w 108"/>
                <a:gd name="T19" fmla="*/ 0 h 207"/>
                <a:gd name="T20" fmla="*/ 108 w 108"/>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8" h="207">
                  <a:moveTo>
                    <a:pt x="0" y="29"/>
                  </a:moveTo>
                  <a:lnTo>
                    <a:pt x="92" y="207"/>
                  </a:lnTo>
                  <a:lnTo>
                    <a:pt x="108" y="194"/>
                  </a:lnTo>
                  <a:lnTo>
                    <a:pt x="3" y="0"/>
                  </a:lnTo>
                  <a:lnTo>
                    <a:pt x="0" y="29"/>
                  </a:lnTo>
                  <a:close/>
                </a:path>
              </a:pathLst>
            </a:custGeom>
            <a:solidFill>
              <a:srgbClr val="000000"/>
            </a:solidFill>
            <a:ln w="9525">
              <a:noFill/>
              <a:round/>
              <a:headEnd/>
              <a:tailEnd/>
            </a:ln>
          </p:spPr>
          <p:txBody>
            <a:bodyPr/>
            <a:lstStyle/>
            <a:p>
              <a:endParaRPr lang="en-US"/>
            </a:p>
          </p:txBody>
        </p:sp>
        <p:sp>
          <p:nvSpPr>
            <p:cNvPr id="156" name="Freeform 2723"/>
            <p:cNvSpPr>
              <a:spLocks/>
            </p:cNvSpPr>
            <p:nvPr/>
          </p:nvSpPr>
          <p:spPr bwMode="auto">
            <a:xfrm>
              <a:off x="3014" y="1326"/>
              <a:ext cx="12" cy="25"/>
            </a:xfrm>
            <a:custGeom>
              <a:avLst/>
              <a:gdLst>
                <a:gd name="T0" fmla="*/ 36 w 49"/>
                <a:gd name="T1" fmla="*/ 0 h 99"/>
                <a:gd name="T2" fmla="*/ 0 w 49"/>
                <a:gd name="T3" fmla="*/ 57 h 99"/>
                <a:gd name="T4" fmla="*/ 3 w 49"/>
                <a:gd name="T5" fmla="*/ 99 h 99"/>
                <a:gd name="T6" fmla="*/ 49 w 49"/>
                <a:gd name="T7" fmla="*/ 29 h 99"/>
                <a:gd name="T8" fmla="*/ 36 w 49"/>
                <a:gd name="T9" fmla="*/ 0 h 99"/>
                <a:gd name="T10" fmla="*/ 36 w 49"/>
                <a:gd name="T11" fmla="*/ 0 h 99"/>
                <a:gd name="T12" fmla="*/ 0 60000 65536"/>
                <a:gd name="T13" fmla="*/ 0 60000 65536"/>
                <a:gd name="T14" fmla="*/ 0 60000 65536"/>
                <a:gd name="T15" fmla="*/ 0 60000 65536"/>
                <a:gd name="T16" fmla="*/ 0 60000 65536"/>
                <a:gd name="T17" fmla="*/ 0 60000 65536"/>
                <a:gd name="T18" fmla="*/ 0 w 49"/>
                <a:gd name="T19" fmla="*/ 0 h 99"/>
                <a:gd name="T20" fmla="*/ 49 w 49"/>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49" h="99">
                  <a:moveTo>
                    <a:pt x="36" y="0"/>
                  </a:moveTo>
                  <a:lnTo>
                    <a:pt x="0" y="57"/>
                  </a:lnTo>
                  <a:lnTo>
                    <a:pt x="3" y="99"/>
                  </a:lnTo>
                  <a:lnTo>
                    <a:pt x="49" y="29"/>
                  </a:lnTo>
                  <a:lnTo>
                    <a:pt x="36" y="0"/>
                  </a:lnTo>
                  <a:close/>
                </a:path>
              </a:pathLst>
            </a:custGeom>
            <a:solidFill>
              <a:srgbClr val="000000"/>
            </a:solidFill>
            <a:ln w="9525">
              <a:noFill/>
              <a:round/>
              <a:headEnd/>
              <a:tailEnd/>
            </a:ln>
          </p:spPr>
          <p:txBody>
            <a:bodyPr/>
            <a:lstStyle/>
            <a:p>
              <a:endParaRPr lang="en-US"/>
            </a:p>
          </p:txBody>
        </p:sp>
        <p:sp>
          <p:nvSpPr>
            <p:cNvPr id="157" name="Freeform 2724"/>
            <p:cNvSpPr>
              <a:spLocks/>
            </p:cNvSpPr>
            <p:nvPr/>
          </p:nvSpPr>
          <p:spPr bwMode="auto">
            <a:xfrm>
              <a:off x="3021" y="1249"/>
              <a:ext cx="86" cy="107"/>
            </a:xfrm>
            <a:custGeom>
              <a:avLst/>
              <a:gdLst>
                <a:gd name="T0" fmla="*/ 177 w 343"/>
                <a:gd name="T1" fmla="*/ 0 h 428"/>
                <a:gd name="T2" fmla="*/ 129 w 343"/>
                <a:gd name="T3" fmla="*/ 11 h 428"/>
                <a:gd name="T4" fmla="*/ 95 w 343"/>
                <a:gd name="T5" fmla="*/ 30 h 428"/>
                <a:gd name="T6" fmla="*/ 65 w 343"/>
                <a:gd name="T7" fmla="*/ 57 h 428"/>
                <a:gd name="T8" fmla="*/ 33 w 343"/>
                <a:gd name="T9" fmla="*/ 100 h 428"/>
                <a:gd name="T10" fmla="*/ 12 w 343"/>
                <a:gd name="T11" fmla="*/ 165 h 428"/>
                <a:gd name="T12" fmla="*/ 0 w 343"/>
                <a:gd name="T13" fmla="*/ 248 h 428"/>
                <a:gd name="T14" fmla="*/ 6 w 343"/>
                <a:gd name="T15" fmla="*/ 310 h 428"/>
                <a:gd name="T16" fmla="*/ 28 w 343"/>
                <a:gd name="T17" fmla="*/ 359 h 428"/>
                <a:gd name="T18" fmla="*/ 68 w 343"/>
                <a:gd name="T19" fmla="*/ 399 h 428"/>
                <a:gd name="T20" fmla="*/ 117 w 343"/>
                <a:gd name="T21" fmla="*/ 428 h 428"/>
                <a:gd name="T22" fmla="*/ 178 w 343"/>
                <a:gd name="T23" fmla="*/ 428 h 428"/>
                <a:gd name="T24" fmla="*/ 231 w 343"/>
                <a:gd name="T25" fmla="*/ 412 h 428"/>
                <a:gd name="T26" fmla="*/ 264 w 343"/>
                <a:gd name="T27" fmla="*/ 384 h 428"/>
                <a:gd name="T28" fmla="*/ 298 w 343"/>
                <a:gd name="T29" fmla="*/ 339 h 428"/>
                <a:gd name="T30" fmla="*/ 326 w 343"/>
                <a:gd name="T31" fmla="*/ 279 h 428"/>
                <a:gd name="T32" fmla="*/ 342 w 343"/>
                <a:gd name="T33" fmla="*/ 222 h 428"/>
                <a:gd name="T34" fmla="*/ 343 w 343"/>
                <a:gd name="T35" fmla="*/ 165 h 428"/>
                <a:gd name="T36" fmla="*/ 338 w 343"/>
                <a:gd name="T37" fmla="*/ 113 h 428"/>
                <a:gd name="T38" fmla="*/ 312 w 343"/>
                <a:gd name="T39" fmla="*/ 62 h 428"/>
                <a:gd name="T40" fmla="*/ 278 w 343"/>
                <a:gd name="T41" fmla="*/ 46 h 428"/>
                <a:gd name="T42" fmla="*/ 295 w 343"/>
                <a:gd name="T43" fmla="*/ 74 h 428"/>
                <a:gd name="T44" fmla="*/ 314 w 343"/>
                <a:gd name="T45" fmla="*/ 117 h 428"/>
                <a:gd name="T46" fmla="*/ 314 w 343"/>
                <a:gd name="T47" fmla="*/ 148 h 428"/>
                <a:gd name="T48" fmla="*/ 304 w 343"/>
                <a:gd name="T49" fmla="*/ 160 h 428"/>
                <a:gd name="T50" fmla="*/ 294 w 343"/>
                <a:gd name="T51" fmla="*/ 130 h 428"/>
                <a:gd name="T52" fmla="*/ 268 w 343"/>
                <a:gd name="T53" fmla="*/ 98 h 428"/>
                <a:gd name="T54" fmla="*/ 242 w 343"/>
                <a:gd name="T55" fmla="*/ 94 h 428"/>
                <a:gd name="T56" fmla="*/ 207 w 343"/>
                <a:gd name="T57" fmla="*/ 98 h 428"/>
                <a:gd name="T58" fmla="*/ 192 w 343"/>
                <a:gd name="T59" fmla="*/ 112 h 428"/>
                <a:gd name="T60" fmla="*/ 183 w 343"/>
                <a:gd name="T61" fmla="*/ 138 h 428"/>
                <a:gd name="T62" fmla="*/ 220 w 343"/>
                <a:gd name="T63" fmla="*/ 126 h 428"/>
                <a:gd name="T64" fmla="*/ 254 w 343"/>
                <a:gd name="T65" fmla="*/ 135 h 428"/>
                <a:gd name="T66" fmla="*/ 280 w 343"/>
                <a:gd name="T67" fmla="*/ 165 h 428"/>
                <a:gd name="T68" fmla="*/ 283 w 343"/>
                <a:gd name="T69" fmla="*/ 219 h 428"/>
                <a:gd name="T70" fmla="*/ 270 w 343"/>
                <a:gd name="T71" fmla="*/ 262 h 428"/>
                <a:gd name="T72" fmla="*/ 244 w 343"/>
                <a:gd name="T73" fmla="*/ 298 h 428"/>
                <a:gd name="T74" fmla="*/ 209 w 343"/>
                <a:gd name="T75" fmla="*/ 323 h 428"/>
                <a:gd name="T76" fmla="*/ 175 w 343"/>
                <a:gd name="T77" fmla="*/ 326 h 428"/>
                <a:gd name="T78" fmla="*/ 144 w 343"/>
                <a:gd name="T79" fmla="*/ 303 h 428"/>
                <a:gd name="T80" fmla="*/ 131 w 343"/>
                <a:gd name="T81" fmla="*/ 267 h 428"/>
                <a:gd name="T82" fmla="*/ 136 w 343"/>
                <a:gd name="T83" fmla="*/ 215 h 428"/>
                <a:gd name="T84" fmla="*/ 148 w 343"/>
                <a:gd name="T85" fmla="*/ 188 h 428"/>
                <a:gd name="T86" fmla="*/ 129 w 343"/>
                <a:gd name="T87" fmla="*/ 201 h 428"/>
                <a:gd name="T88" fmla="*/ 116 w 343"/>
                <a:gd name="T89" fmla="*/ 249 h 428"/>
                <a:gd name="T90" fmla="*/ 110 w 343"/>
                <a:gd name="T91" fmla="*/ 283 h 428"/>
                <a:gd name="T92" fmla="*/ 92 w 343"/>
                <a:gd name="T93" fmla="*/ 305 h 428"/>
                <a:gd name="T94" fmla="*/ 30 w 343"/>
                <a:gd name="T95" fmla="*/ 303 h 428"/>
                <a:gd name="T96" fmla="*/ 18 w 343"/>
                <a:gd name="T97" fmla="*/ 255 h 428"/>
                <a:gd name="T98" fmla="*/ 18 w 343"/>
                <a:gd name="T99" fmla="*/ 211 h 428"/>
                <a:gd name="T100" fmla="*/ 31 w 343"/>
                <a:gd name="T101" fmla="*/ 140 h 428"/>
                <a:gd name="T102" fmla="*/ 59 w 343"/>
                <a:gd name="T103" fmla="*/ 87 h 428"/>
                <a:gd name="T104" fmla="*/ 100 w 343"/>
                <a:gd name="T105" fmla="*/ 42 h 428"/>
                <a:gd name="T106" fmla="*/ 145 w 343"/>
                <a:gd name="T107" fmla="*/ 18 h 428"/>
                <a:gd name="T108" fmla="*/ 177 w 343"/>
                <a:gd name="T109" fmla="*/ 0 h 428"/>
                <a:gd name="T110" fmla="*/ 177 w 343"/>
                <a:gd name="T111" fmla="*/ 0 h 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3"/>
                <a:gd name="T169" fmla="*/ 0 h 428"/>
                <a:gd name="T170" fmla="*/ 343 w 343"/>
                <a:gd name="T171" fmla="*/ 428 h 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close/>
                </a:path>
              </a:pathLst>
            </a:custGeom>
            <a:solidFill>
              <a:srgbClr val="000000"/>
            </a:solidFill>
            <a:ln w="9525">
              <a:noFill/>
              <a:round/>
              <a:headEnd/>
              <a:tailEnd/>
            </a:ln>
          </p:spPr>
          <p:txBody>
            <a:bodyPr/>
            <a:lstStyle/>
            <a:p>
              <a:endParaRPr lang="en-US"/>
            </a:p>
          </p:txBody>
        </p:sp>
        <p:sp>
          <p:nvSpPr>
            <p:cNvPr id="158" name="Freeform 2725"/>
            <p:cNvSpPr>
              <a:spLocks/>
            </p:cNvSpPr>
            <p:nvPr/>
          </p:nvSpPr>
          <p:spPr bwMode="auto">
            <a:xfrm>
              <a:off x="3038" y="1249"/>
              <a:ext cx="66" cy="80"/>
            </a:xfrm>
            <a:custGeom>
              <a:avLst/>
              <a:gdLst>
                <a:gd name="T0" fmla="*/ 59 w 266"/>
                <a:gd name="T1" fmla="*/ 305 h 322"/>
                <a:gd name="T2" fmla="*/ 34 w 266"/>
                <a:gd name="T3" fmla="*/ 260 h 322"/>
                <a:gd name="T4" fmla="*/ 31 w 266"/>
                <a:gd name="T5" fmla="*/ 211 h 322"/>
                <a:gd name="T6" fmla="*/ 36 w 266"/>
                <a:gd name="T7" fmla="*/ 170 h 322"/>
                <a:gd name="T8" fmla="*/ 51 w 266"/>
                <a:gd name="T9" fmla="*/ 128 h 322"/>
                <a:gd name="T10" fmla="*/ 71 w 266"/>
                <a:gd name="T11" fmla="*/ 88 h 322"/>
                <a:gd name="T12" fmla="*/ 103 w 266"/>
                <a:gd name="T13" fmla="*/ 60 h 322"/>
                <a:gd name="T14" fmla="*/ 142 w 266"/>
                <a:gd name="T15" fmla="*/ 39 h 322"/>
                <a:gd name="T16" fmla="*/ 185 w 266"/>
                <a:gd name="T17" fmla="*/ 38 h 322"/>
                <a:gd name="T18" fmla="*/ 225 w 266"/>
                <a:gd name="T19" fmla="*/ 64 h 322"/>
                <a:gd name="T20" fmla="*/ 266 w 266"/>
                <a:gd name="T21" fmla="*/ 105 h 322"/>
                <a:gd name="T22" fmla="*/ 248 w 266"/>
                <a:gd name="T23" fmla="*/ 66 h 322"/>
                <a:gd name="T24" fmla="*/ 221 w 266"/>
                <a:gd name="T25" fmla="*/ 36 h 322"/>
                <a:gd name="T26" fmla="*/ 190 w 266"/>
                <a:gd name="T27" fmla="*/ 12 h 322"/>
                <a:gd name="T28" fmla="*/ 155 w 266"/>
                <a:gd name="T29" fmla="*/ 3 h 322"/>
                <a:gd name="T30" fmla="*/ 117 w 266"/>
                <a:gd name="T31" fmla="*/ 0 h 322"/>
                <a:gd name="T32" fmla="*/ 44 w 266"/>
                <a:gd name="T33" fmla="*/ 27 h 322"/>
                <a:gd name="T34" fmla="*/ 102 w 266"/>
                <a:gd name="T35" fmla="*/ 17 h 322"/>
                <a:gd name="T36" fmla="*/ 157 w 266"/>
                <a:gd name="T37" fmla="*/ 19 h 322"/>
                <a:gd name="T38" fmla="*/ 129 w 266"/>
                <a:gd name="T39" fmla="*/ 31 h 322"/>
                <a:gd name="T40" fmla="*/ 98 w 266"/>
                <a:gd name="T41" fmla="*/ 44 h 322"/>
                <a:gd name="T42" fmla="*/ 66 w 266"/>
                <a:gd name="T43" fmla="*/ 72 h 322"/>
                <a:gd name="T44" fmla="*/ 42 w 266"/>
                <a:gd name="T45" fmla="*/ 105 h 322"/>
                <a:gd name="T46" fmla="*/ 21 w 266"/>
                <a:gd name="T47" fmla="*/ 146 h 322"/>
                <a:gd name="T48" fmla="*/ 8 w 266"/>
                <a:gd name="T49" fmla="*/ 195 h 322"/>
                <a:gd name="T50" fmla="*/ 0 w 266"/>
                <a:gd name="T51" fmla="*/ 258 h 322"/>
                <a:gd name="T52" fmla="*/ 5 w 266"/>
                <a:gd name="T53" fmla="*/ 322 h 322"/>
                <a:gd name="T54" fmla="*/ 59 w 266"/>
                <a:gd name="T55" fmla="*/ 305 h 322"/>
                <a:gd name="T56" fmla="*/ 59 w 266"/>
                <a:gd name="T57" fmla="*/ 305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6"/>
                <a:gd name="T88" fmla="*/ 0 h 322"/>
                <a:gd name="T89" fmla="*/ 266 w 266"/>
                <a:gd name="T90" fmla="*/ 322 h 3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close/>
                </a:path>
              </a:pathLst>
            </a:custGeom>
            <a:solidFill>
              <a:srgbClr val="000000"/>
            </a:solidFill>
            <a:ln w="9525">
              <a:noFill/>
              <a:round/>
              <a:headEnd/>
              <a:tailEnd/>
            </a:ln>
          </p:spPr>
          <p:txBody>
            <a:bodyPr/>
            <a:lstStyle/>
            <a:p>
              <a:endParaRPr lang="en-US"/>
            </a:p>
          </p:txBody>
        </p:sp>
        <p:sp>
          <p:nvSpPr>
            <p:cNvPr id="159" name="Freeform 2726"/>
            <p:cNvSpPr>
              <a:spLocks/>
            </p:cNvSpPr>
            <p:nvPr/>
          </p:nvSpPr>
          <p:spPr bwMode="auto">
            <a:xfrm>
              <a:off x="3052" y="1274"/>
              <a:ext cx="24" cy="38"/>
            </a:xfrm>
            <a:custGeom>
              <a:avLst/>
              <a:gdLst>
                <a:gd name="T0" fmla="*/ 0 w 96"/>
                <a:gd name="T1" fmla="*/ 124 h 152"/>
                <a:gd name="T2" fmla="*/ 8 w 96"/>
                <a:gd name="T3" fmla="*/ 89 h 152"/>
                <a:gd name="T4" fmla="*/ 25 w 96"/>
                <a:gd name="T5" fmla="*/ 53 h 152"/>
                <a:gd name="T6" fmla="*/ 44 w 96"/>
                <a:gd name="T7" fmla="*/ 30 h 152"/>
                <a:gd name="T8" fmla="*/ 72 w 96"/>
                <a:gd name="T9" fmla="*/ 6 h 152"/>
                <a:gd name="T10" fmla="*/ 96 w 96"/>
                <a:gd name="T11" fmla="*/ 0 h 152"/>
                <a:gd name="T12" fmla="*/ 89 w 96"/>
                <a:gd name="T13" fmla="*/ 19 h 152"/>
                <a:gd name="T14" fmla="*/ 55 w 96"/>
                <a:gd name="T15" fmla="*/ 44 h 152"/>
                <a:gd name="T16" fmla="*/ 34 w 96"/>
                <a:gd name="T17" fmla="*/ 73 h 152"/>
                <a:gd name="T18" fmla="*/ 17 w 96"/>
                <a:gd name="T19" fmla="*/ 106 h 152"/>
                <a:gd name="T20" fmla="*/ 1 w 96"/>
                <a:gd name="T21" fmla="*/ 152 h 152"/>
                <a:gd name="T22" fmla="*/ 0 w 96"/>
                <a:gd name="T23" fmla="*/ 124 h 152"/>
                <a:gd name="T24" fmla="*/ 0 w 96"/>
                <a:gd name="T25" fmla="*/ 12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152"/>
                <a:gd name="T41" fmla="*/ 96 w 96"/>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close/>
                </a:path>
              </a:pathLst>
            </a:custGeom>
            <a:solidFill>
              <a:srgbClr val="000000"/>
            </a:solidFill>
            <a:ln w="9525">
              <a:noFill/>
              <a:round/>
              <a:headEnd/>
              <a:tailEnd/>
            </a:ln>
          </p:spPr>
          <p:txBody>
            <a:bodyPr/>
            <a:lstStyle/>
            <a:p>
              <a:endParaRPr lang="en-US"/>
            </a:p>
          </p:txBody>
        </p:sp>
        <p:sp>
          <p:nvSpPr>
            <p:cNvPr id="160" name="Freeform 2727"/>
            <p:cNvSpPr>
              <a:spLocks/>
            </p:cNvSpPr>
            <p:nvPr/>
          </p:nvSpPr>
          <p:spPr bwMode="auto">
            <a:xfrm>
              <a:off x="3026" y="1291"/>
              <a:ext cx="8" cy="40"/>
            </a:xfrm>
            <a:custGeom>
              <a:avLst/>
              <a:gdLst>
                <a:gd name="T0" fmla="*/ 0 w 33"/>
                <a:gd name="T1" fmla="*/ 134 h 161"/>
                <a:gd name="T2" fmla="*/ 4 w 33"/>
                <a:gd name="T3" fmla="*/ 76 h 161"/>
                <a:gd name="T4" fmla="*/ 9 w 33"/>
                <a:gd name="T5" fmla="*/ 39 h 161"/>
                <a:gd name="T6" fmla="*/ 21 w 33"/>
                <a:gd name="T7" fmla="*/ 0 h 161"/>
                <a:gd name="T8" fmla="*/ 16 w 33"/>
                <a:gd name="T9" fmla="*/ 61 h 161"/>
                <a:gd name="T10" fmla="*/ 17 w 33"/>
                <a:gd name="T11" fmla="*/ 94 h 161"/>
                <a:gd name="T12" fmla="*/ 33 w 33"/>
                <a:gd name="T13" fmla="*/ 161 h 161"/>
                <a:gd name="T14" fmla="*/ 0 w 33"/>
                <a:gd name="T15" fmla="*/ 134 h 161"/>
                <a:gd name="T16" fmla="*/ 0 w 33"/>
                <a:gd name="T17" fmla="*/ 134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61"/>
                <a:gd name="T29" fmla="*/ 33 w 3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61">
                  <a:moveTo>
                    <a:pt x="0" y="134"/>
                  </a:moveTo>
                  <a:lnTo>
                    <a:pt x="4" y="76"/>
                  </a:lnTo>
                  <a:lnTo>
                    <a:pt x="9" y="39"/>
                  </a:lnTo>
                  <a:lnTo>
                    <a:pt x="21" y="0"/>
                  </a:lnTo>
                  <a:lnTo>
                    <a:pt x="16" y="61"/>
                  </a:lnTo>
                  <a:lnTo>
                    <a:pt x="17" y="94"/>
                  </a:lnTo>
                  <a:lnTo>
                    <a:pt x="33" y="161"/>
                  </a:lnTo>
                  <a:lnTo>
                    <a:pt x="0" y="134"/>
                  </a:lnTo>
                  <a:close/>
                </a:path>
              </a:pathLst>
            </a:custGeom>
            <a:solidFill>
              <a:srgbClr val="000000"/>
            </a:solidFill>
            <a:ln w="9525">
              <a:noFill/>
              <a:round/>
              <a:headEnd/>
              <a:tailEnd/>
            </a:ln>
          </p:spPr>
          <p:txBody>
            <a:bodyPr/>
            <a:lstStyle/>
            <a:p>
              <a:endParaRPr lang="en-US"/>
            </a:p>
          </p:txBody>
        </p:sp>
        <p:sp>
          <p:nvSpPr>
            <p:cNvPr id="161" name="Freeform 2728"/>
            <p:cNvSpPr>
              <a:spLocks/>
            </p:cNvSpPr>
            <p:nvPr/>
          </p:nvSpPr>
          <p:spPr bwMode="auto">
            <a:xfrm>
              <a:off x="3032" y="1291"/>
              <a:ext cx="8" cy="40"/>
            </a:xfrm>
            <a:custGeom>
              <a:avLst/>
              <a:gdLst>
                <a:gd name="T0" fmla="*/ 2 w 34"/>
                <a:gd name="T1" fmla="*/ 152 h 160"/>
                <a:gd name="T2" fmla="*/ 0 w 34"/>
                <a:gd name="T3" fmla="*/ 105 h 160"/>
                <a:gd name="T4" fmla="*/ 2 w 34"/>
                <a:gd name="T5" fmla="*/ 61 h 160"/>
                <a:gd name="T6" fmla="*/ 17 w 34"/>
                <a:gd name="T7" fmla="*/ 0 h 160"/>
                <a:gd name="T8" fmla="*/ 14 w 34"/>
                <a:gd name="T9" fmla="*/ 67 h 160"/>
                <a:gd name="T10" fmla="*/ 14 w 34"/>
                <a:gd name="T11" fmla="*/ 105 h 160"/>
                <a:gd name="T12" fmla="*/ 34 w 34"/>
                <a:gd name="T13" fmla="*/ 160 h 160"/>
                <a:gd name="T14" fmla="*/ 2 w 34"/>
                <a:gd name="T15" fmla="*/ 152 h 160"/>
                <a:gd name="T16" fmla="*/ 2 w 34"/>
                <a:gd name="T17" fmla="*/ 152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60"/>
                <a:gd name="T29" fmla="*/ 34 w 34"/>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60">
                  <a:moveTo>
                    <a:pt x="2" y="152"/>
                  </a:moveTo>
                  <a:lnTo>
                    <a:pt x="0" y="105"/>
                  </a:lnTo>
                  <a:lnTo>
                    <a:pt x="2" y="61"/>
                  </a:lnTo>
                  <a:lnTo>
                    <a:pt x="17" y="0"/>
                  </a:lnTo>
                  <a:lnTo>
                    <a:pt x="14" y="67"/>
                  </a:lnTo>
                  <a:lnTo>
                    <a:pt x="14" y="105"/>
                  </a:lnTo>
                  <a:lnTo>
                    <a:pt x="34" y="160"/>
                  </a:lnTo>
                  <a:lnTo>
                    <a:pt x="2" y="152"/>
                  </a:lnTo>
                  <a:close/>
                </a:path>
              </a:pathLst>
            </a:custGeom>
            <a:solidFill>
              <a:srgbClr val="000000"/>
            </a:solidFill>
            <a:ln w="9525">
              <a:noFill/>
              <a:round/>
              <a:headEnd/>
              <a:tailEnd/>
            </a:ln>
          </p:spPr>
          <p:txBody>
            <a:bodyPr/>
            <a:lstStyle/>
            <a:p>
              <a:endParaRPr lang="en-US"/>
            </a:p>
          </p:txBody>
        </p:sp>
        <p:sp>
          <p:nvSpPr>
            <p:cNvPr id="162" name="Freeform 2729"/>
            <p:cNvSpPr>
              <a:spLocks/>
            </p:cNvSpPr>
            <p:nvPr/>
          </p:nvSpPr>
          <p:spPr bwMode="auto">
            <a:xfrm>
              <a:off x="2981" y="870"/>
              <a:ext cx="31" cy="101"/>
            </a:xfrm>
            <a:custGeom>
              <a:avLst/>
              <a:gdLst>
                <a:gd name="T0" fmla="*/ 125 w 125"/>
                <a:gd name="T1" fmla="*/ 0 h 406"/>
                <a:gd name="T2" fmla="*/ 61 w 125"/>
                <a:gd name="T3" fmla="*/ 79 h 406"/>
                <a:gd name="T4" fmla="*/ 23 w 125"/>
                <a:gd name="T5" fmla="*/ 131 h 406"/>
                <a:gd name="T6" fmla="*/ 4 w 125"/>
                <a:gd name="T7" fmla="*/ 188 h 406"/>
                <a:gd name="T8" fmla="*/ 0 w 125"/>
                <a:gd name="T9" fmla="*/ 401 h 406"/>
                <a:gd name="T10" fmla="*/ 11 w 125"/>
                <a:gd name="T11" fmla="*/ 406 h 406"/>
                <a:gd name="T12" fmla="*/ 13 w 125"/>
                <a:gd name="T13" fmla="*/ 191 h 406"/>
                <a:gd name="T14" fmla="*/ 35 w 125"/>
                <a:gd name="T15" fmla="*/ 134 h 406"/>
                <a:gd name="T16" fmla="*/ 72 w 125"/>
                <a:gd name="T17" fmla="*/ 80 h 406"/>
                <a:gd name="T18" fmla="*/ 125 w 125"/>
                <a:gd name="T19" fmla="*/ 22 h 406"/>
                <a:gd name="T20" fmla="*/ 125 w 125"/>
                <a:gd name="T21" fmla="*/ 0 h 406"/>
                <a:gd name="T22" fmla="*/ 125 w 125"/>
                <a:gd name="T23" fmla="*/ 0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5"/>
                <a:gd name="T37" fmla="*/ 0 h 406"/>
                <a:gd name="T38" fmla="*/ 125 w 125"/>
                <a:gd name="T39" fmla="*/ 406 h 4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close/>
                </a:path>
              </a:pathLst>
            </a:custGeom>
            <a:solidFill>
              <a:srgbClr val="000000"/>
            </a:solidFill>
            <a:ln w="9525">
              <a:noFill/>
              <a:round/>
              <a:headEnd/>
              <a:tailEnd/>
            </a:ln>
          </p:spPr>
          <p:txBody>
            <a:bodyPr/>
            <a:lstStyle/>
            <a:p>
              <a:endParaRPr lang="en-US"/>
            </a:p>
          </p:txBody>
        </p:sp>
        <p:sp>
          <p:nvSpPr>
            <p:cNvPr id="163" name="Freeform 2730"/>
            <p:cNvSpPr>
              <a:spLocks/>
            </p:cNvSpPr>
            <p:nvPr/>
          </p:nvSpPr>
          <p:spPr bwMode="auto">
            <a:xfrm>
              <a:off x="2975" y="978"/>
              <a:ext cx="9" cy="238"/>
            </a:xfrm>
            <a:custGeom>
              <a:avLst/>
              <a:gdLst>
                <a:gd name="T0" fmla="*/ 21 w 33"/>
                <a:gd name="T1" fmla="*/ 0 h 952"/>
                <a:gd name="T2" fmla="*/ 0 w 33"/>
                <a:gd name="T3" fmla="*/ 944 h 952"/>
                <a:gd name="T4" fmla="*/ 13 w 33"/>
                <a:gd name="T5" fmla="*/ 952 h 952"/>
                <a:gd name="T6" fmla="*/ 33 w 33"/>
                <a:gd name="T7" fmla="*/ 1 h 952"/>
                <a:gd name="T8" fmla="*/ 21 w 33"/>
                <a:gd name="T9" fmla="*/ 0 h 952"/>
                <a:gd name="T10" fmla="*/ 21 w 33"/>
                <a:gd name="T11" fmla="*/ 0 h 952"/>
                <a:gd name="T12" fmla="*/ 0 60000 65536"/>
                <a:gd name="T13" fmla="*/ 0 60000 65536"/>
                <a:gd name="T14" fmla="*/ 0 60000 65536"/>
                <a:gd name="T15" fmla="*/ 0 60000 65536"/>
                <a:gd name="T16" fmla="*/ 0 60000 65536"/>
                <a:gd name="T17" fmla="*/ 0 60000 65536"/>
                <a:gd name="T18" fmla="*/ 0 w 33"/>
                <a:gd name="T19" fmla="*/ 0 h 952"/>
                <a:gd name="T20" fmla="*/ 33 w 33"/>
                <a:gd name="T21" fmla="*/ 952 h 952"/>
              </a:gdLst>
              <a:ahLst/>
              <a:cxnLst>
                <a:cxn ang="T12">
                  <a:pos x="T0" y="T1"/>
                </a:cxn>
                <a:cxn ang="T13">
                  <a:pos x="T2" y="T3"/>
                </a:cxn>
                <a:cxn ang="T14">
                  <a:pos x="T4" y="T5"/>
                </a:cxn>
                <a:cxn ang="T15">
                  <a:pos x="T6" y="T7"/>
                </a:cxn>
                <a:cxn ang="T16">
                  <a:pos x="T8" y="T9"/>
                </a:cxn>
                <a:cxn ang="T17">
                  <a:pos x="T10" y="T11"/>
                </a:cxn>
              </a:cxnLst>
              <a:rect l="T18" t="T19" r="T20" b="T21"/>
              <a:pathLst>
                <a:path w="33" h="952">
                  <a:moveTo>
                    <a:pt x="21" y="0"/>
                  </a:moveTo>
                  <a:lnTo>
                    <a:pt x="0" y="944"/>
                  </a:lnTo>
                  <a:lnTo>
                    <a:pt x="13" y="952"/>
                  </a:lnTo>
                  <a:lnTo>
                    <a:pt x="33" y="1"/>
                  </a:lnTo>
                  <a:lnTo>
                    <a:pt x="21" y="0"/>
                  </a:lnTo>
                  <a:close/>
                </a:path>
              </a:pathLst>
            </a:custGeom>
            <a:solidFill>
              <a:srgbClr val="000000"/>
            </a:solidFill>
            <a:ln w="9525">
              <a:noFill/>
              <a:round/>
              <a:headEnd/>
              <a:tailEnd/>
            </a:ln>
          </p:spPr>
          <p:txBody>
            <a:bodyPr/>
            <a:lstStyle/>
            <a:p>
              <a:endParaRPr lang="en-US"/>
            </a:p>
          </p:txBody>
        </p:sp>
        <p:sp>
          <p:nvSpPr>
            <p:cNvPr id="164" name="Freeform 2731"/>
            <p:cNvSpPr>
              <a:spLocks/>
            </p:cNvSpPr>
            <p:nvPr/>
          </p:nvSpPr>
          <p:spPr bwMode="auto">
            <a:xfrm>
              <a:off x="2881" y="1313"/>
              <a:ext cx="125" cy="59"/>
            </a:xfrm>
            <a:custGeom>
              <a:avLst/>
              <a:gdLst>
                <a:gd name="T0" fmla="*/ 250 w 500"/>
                <a:gd name="T1" fmla="*/ 0 h 238"/>
                <a:gd name="T2" fmla="*/ 0 w 500"/>
                <a:gd name="T3" fmla="*/ 75 h 238"/>
                <a:gd name="T4" fmla="*/ 255 w 500"/>
                <a:gd name="T5" fmla="*/ 15 h 238"/>
                <a:gd name="T6" fmla="*/ 17 w 500"/>
                <a:gd name="T7" fmla="*/ 89 h 238"/>
                <a:gd name="T8" fmla="*/ 271 w 500"/>
                <a:gd name="T9" fmla="*/ 30 h 238"/>
                <a:gd name="T10" fmla="*/ 46 w 500"/>
                <a:gd name="T11" fmla="*/ 109 h 238"/>
                <a:gd name="T12" fmla="*/ 308 w 500"/>
                <a:gd name="T13" fmla="*/ 48 h 238"/>
                <a:gd name="T14" fmla="*/ 75 w 500"/>
                <a:gd name="T15" fmla="*/ 126 h 238"/>
                <a:gd name="T16" fmla="*/ 339 w 500"/>
                <a:gd name="T17" fmla="*/ 64 h 238"/>
                <a:gd name="T18" fmla="*/ 111 w 500"/>
                <a:gd name="T19" fmla="*/ 145 h 238"/>
                <a:gd name="T20" fmla="*/ 365 w 500"/>
                <a:gd name="T21" fmla="*/ 78 h 238"/>
                <a:gd name="T22" fmla="*/ 145 w 500"/>
                <a:gd name="T23" fmla="*/ 162 h 238"/>
                <a:gd name="T24" fmla="*/ 401 w 500"/>
                <a:gd name="T25" fmla="*/ 94 h 238"/>
                <a:gd name="T26" fmla="*/ 176 w 500"/>
                <a:gd name="T27" fmla="*/ 183 h 238"/>
                <a:gd name="T28" fmla="*/ 430 w 500"/>
                <a:gd name="T29" fmla="*/ 112 h 238"/>
                <a:gd name="T30" fmla="*/ 211 w 500"/>
                <a:gd name="T31" fmla="*/ 200 h 238"/>
                <a:gd name="T32" fmla="*/ 458 w 500"/>
                <a:gd name="T33" fmla="*/ 129 h 238"/>
                <a:gd name="T34" fmla="*/ 241 w 500"/>
                <a:gd name="T35" fmla="*/ 221 h 238"/>
                <a:gd name="T36" fmla="*/ 476 w 500"/>
                <a:gd name="T37" fmla="*/ 146 h 238"/>
                <a:gd name="T38" fmla="*/ 272 w 500"/>
                <a:gd name="T39" fmla="*/ 238 h 238"/>
                <a:gd name="T40" fmla="*/ 500 w 500"/>
                <a:gd name="T41" fmla="*/ 162 h 238"/>
                <a:gd name="T42" fmla="*/ 467 w 500"/>
                <a:gd name="T43" fmla="*/ 111 h 238"/>
                <a:gd name="T44" fmla="*/ 250 w 500"/>
                <a:gd name="T45" fmla="*/ 0 h 238"/>
                <a:gd name="T46" fmla="*/ 250 w 500"/>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238"/>
                <a:gd name="T74" fmla="*/ 500 w 500"/>
                <a:gd name="T75" fmla="*/ 238 h 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close/>
                </a:path>
              </a:pathLst>
            </a:custGeom>
            <a:solidFill>
              <a:schemeClr val="accent1"/>
            </a:solidFill>
            <a:ln w="9525">
              <a:noFill/>
              <a:round/>
              <a:headEnd/>
              <a:tailEnd/>
            </a:ln>
          </p:spPr>
          <p:txBody>
            <a:bodyPr/>
            <a:lstStyle/>
            <a:p>
              <a:endParaRPr lang="en-US"/>
            </a:p>
          </p:txBody>
        </p:sp>
        <p:sp>
          <p:nvSpPr>
            <p:cNvPr id="165" name="Freeform 2732"/>
            <p:cNvSpPr>
              <a:spLocks/>
            </p:cNvSpPr>
            <p:nvPr/>
          </p:nvSpPr>
          <p:spPr bwMode="auto">
            <a:xfrm>
              <a:off x="2940" y="812"/>
              <a:ext cx="76" cy="24"/>
            </a:xfrm>
            <a:custGeom>
              <a:avLst/>
              <a:gdLst>
                <a:gd name="T0" fmla="*/ 10 w 304"/>
                <a:gd name="T1" fmla="*/ 19 h 97"/>
                <a:gd name="T2" fmla="*/ 34 w 304"/>
                <a:gd name="T3" fmla="*/ 5 h 97"/>
                <a:gd name="T4" fmla="*/ 69 w 304"/>
                <a:gd name="T5" fmla="*/ 0 h 97"/>
                <a:gd name="T6" fmla="*/ 249 w 304"/>
                <a:gd name="T7" fmla="*/ 16 h 97"/>
                <a:gd name="T8" fmla="*/ 274 w 304"/>
                <a:gd name="T9" fmla="*/ 32 h 97"/>
                <a:gd name="T10" fmla="*/ 296 w 304"/>
                <a:gd name="T11" fmla="*/ 57 h 97"/>
                <a:gd name="T12" fmla="*/ 304 w 304"/>
                <a:gd name="T13" fmla="*/ 97 h 97"/>
                <a:gd name="T14" fmla="*/ 279 w 304"/>
                <a:gd name="T15" fmla="*/ 60 h 97"/>
                <a:gd name="T16" fmla="*/ 250 w 304"/>
                <a:gd name="T17" fmla="*/ 36 h 97"/>
                <a:gd name="T18" fmla="*/ 62 w 304"/>
                <a:gd name="T19" fmla="*/ 18 h 97"/>
                <a:gd name="T20" fmla="*/ 29 w 304"/>
                <a:gd name="T21" fmla="*/ 23 h 97"/>
                <a:gd name="T22" fmla="*/ 0 w 304"/>
                <a:gd name="T23" fmla="*/ 44 h 97"/>
                <a:gd name="T24" fmla="*/ 10 w 304"/>
                <a:gd name="T25" fmla="*/ 19 h 97"/>
                <a:gd name="T26" fmla="*/ 10 w 304"/>
                <a:gd name="T27" fmla="*/ 19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97"/>
                <a:gd name="T44" fmla="*/ 304 w 304"/>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close/>
                </a:path>
              </a:pathLst>
            </a:custGeom>
            <a:solidFill>
              <a:schemeClr val="accent1"/>
            </a:solidFill>
            <a:ln w="9525">
              <a:noFill/>
              <a:round/>
              <a:headEnd/>
              <a:tailEnd/>
            </a:ln>
          </p:spPr>
          <p:txBody>
            <a:bodyPr/>
            <a:lstStyle/>
            <a:p>
              <a:endParaRPr lang="en-US"/>
            </a:p>
          </p:txBody>
        </p:sp>
        <p:sp>
          <p:nvSpPr>
            <p:cNvPr id="166" name="Freeform 2733"/>
            <p:cNvSpPr>
              <a:spLocks/>
            </p:cNvSpPr>
            <p:nvPr/>
          </p:nvSpPr>
          <p:spPr bwMode="auto">
            <a:xfrm>
              <a:off x="2930" y="827"/>
              <a:ext cx="7" cy="486"/>
            </a:xfrm>
            <a:custGeom>
              <a:avLst/>
              <a:gdLst>
                <a:gd name="T0" fmla="*/ 27 w 27"/>
                <a:gd name="T1" fmla="*/ 0 h 1945"/>
                <a:gd name="T2" fmla="*/ 10 w 27"/>
                <a:gd name="T3" fmla="*/ 34 h 1945"/>
                <a:gd name="T4" fmla="*/ 0 w 27"/>
                <a:gd name="T5" fmla="*/ 1941 h 1945"/>
                <a:gd name="T6" fmla="*/ 9 w 27"/>
                <a:gd name="T7" fmla="*/ 1945 h 1945"/>
                <a:gd name="T8" fmla="*/ 23 w 27"/>
                <a:gd name="T9" fmla="*/ 41 h 1945"/>
                <a:gd name="T10" fmla="*/ 27 w 27"/>
                <a:gd name="T11" fmla="*/ 0 h 1945"/>
                <a:gd name="T12" fmla="*/ 27 w 27"/>
                <a:gd name="T13" fmla="*/ 0 h 1945"/>
                <a:gd name="T14" fmla="*/ 0 60000 65536"/>
                <a:gd name="T15" fmla="*/ 0 60000 65536"/>
                <a:gd name="T16" fmla="*/ 0 60000 65536"/>
                <a:gd name="T17" fmla="*/ 0 60000 65536"/>
                <a:gd name="T18" fmla="*/ 0 60000 65536"/>
                <a:gd name="T19" fmla="*/ 0 60000 65536"/>
                <a:gd name="T20" fmla="*/ 0 60000 65536"/>
                <a:gd name="T21" fmla="*/ 0 w 27"/>
                <a:gd name="T22" fmla="*/ 0 h 1945"/>
                <a:gd name="T23" fmla="*/ 27 w 27"/>
                <a:gd name="T24" fmla="*/ 1945 h 19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45">
                  <a:moveTo>
                    <a:pt x="27" y="0"/>
                  </a:moveTo>
                  <a:lnTo>
                    <a:pt x="10" y="34"/>
                  </a:lnTo>
                  <a:lnTo>
                    <a:pt x="0" y="1941"/>
                  </a:lnTo>
                  <a:lnTo>
                    <a:pt x="9" y="1945"/>
                  </a:lnTo>
                  <a:lnTo>
                    <a:pt x="23" y="41"/>
                  </a:lnTo>
                  <a:lnTo>
                    <a:pt x="27" y="0"/>
                  </a:lnTo>
                  <a:close/>
                </a:path>
              </a:pathLst>
            </a:custGeom>
            <a:solidFill>
              <a:schemeClr val="accent1"/>
            </a:solidFill>
            <a:ln w="9525">
              <a:noFill/>
              <a:round/>
              <a:headEnd/>
              <a:tailEnd/>
            </a:ln>
          </p:spPr>
          <p:txBody>
            <a:bodyPr/>
            <a:lstStyle/>
            <a:p>
              <a:endParaRPr lang="en-US"/>
            </a:p>
          </p:txBody>
        </p:sp>
        <p:sp>
          <p:nvSpPr>
            <p:cNvPr id="167" name="Freeform 2734"/>
            <p:cNvSpPr>
              <a:spLocks/>
            </p:cNvSpPr>
            <p:nvPr/>
          </p:nvSpPr>
          <p:spPr bwMode="auto">
            <a:xfrm>
              <a:off x="3004" y="866"/>
              <a:ext cx="14" cy="482"/>
            </a:xfrm>
            <a:custGeom>
              <a:avLst/>
              <a:gdLst>
                <a:gd name="T0" fmla="*/ 15 w 55"/>
                <a:gd name="T1" fmla="*/ 1928 h 1928"/>
                <a:gd name="T2" fmla="*/ 0 w 55"/>
                <a:gd name="T3" fmla="*/ 1891 h 1928"/>
                <a:gd name="T4" fmla="*/ 46 w 55"/>
                <a:gd name="T5" fmla="*/ 0 h 1928"/>
                <a:gd name="T6" fmla="*/ 55 w 55"/>
                <a:gd name="T7" fmla="*/ 49 h 1928"/>
                <a:gd name="T8" fmla="*/ 15 w 55"/>
                <a:gd name="T9" fmla="*/ 1928 h 1928"/>
                <a:gd name="T10" fmla="*/ 15 w 55"/>
                <a:gd name="T11" fmla="*/ 1928 h 1928"/>
                <a:gd name="T12" fmla="*/ 0 60000 65536"/>
                <a:gd name="T13" fmla="*/ 0 60000 65536"/>
                <a:gd name="T14" fmla="*/ 0 60000 65536"/>
                <a:gd name="T15" fmla="*/ 0 60000 65536"/>
                <a:gd name="T16" fmla="*/ 0 60000 65536"/>
                <a:gd name="T17" fmla="*/ 0 60000 65536"/>
                <a:gd name="T18" fmla="*/ 0 w 55"/>
                <a:gd name="T19" fmla="*/ 0 h 1928"/>
                <a:gd name="T20" fmla="*/ 55 w 55"/>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55" h="1928">
                  <a:moveTo>
                    <a:pt x="15" y="1928"/>
                  </a:moveTo>
                  <a:lnTo>
                    <a:pt x="0" y="1891"/>
                  </a:lnTo>
                  <a:lnTo>
                    <a:pt x="46" y="0"/>
                  </a:lnTo>
                  <a:lnTo>
                    <a:pt x="55" y="49"/>
                  </a:lnTo>
                  <a:lnTo>
                    <a:pt x="15" y="1928"/>
                  </a:lnTo>
                  <a:close/>
                </a:path>
              </a:pathLst>
            </a:custGeom>
            <a:solidFill>
              <a:schemeClr val="accent1"/>
            </a:solidFill>
            <a:ln w="9525">
              <a:noFill/>
              <a:round/>
              <a:headEnd/>
              <a:tailEnd/>
            </a:ln>
          </p:spPr>
          <p:txBody>
            <a:bodyPr/>
            <a:lstStyle/>
            <a:p>
              <a:endParaRPr lang="en-US"/>
            </a:p>
          </p:txBody>
        </p:sp>
        <p:sp>
          <p:nvSpPr>
            <p:cNvPr id="168" name="Freeform 2735"/>
            <p:cNvSpPr>
              <a:spLocks/>
            </p:cNvSpPr>
            <p:nvPr/>
          </p:nvSpPr>
          <p:spPr bwMode="auto">
            <a:xfrm>
              <a:off x="2938" y="1259"/>
              <a:ext cx="28" cy="41"/>
            </a:xfrm>
            <a:custGeom>
              <a:avLst/>
              <a:gdLst>
                <a:gd name="T0" fmla="*/ 105 w 113"/>
                <a:gd name="T1" fmla="*/ 0 h 165"/>
                <a:gd name="T2" fmla="*/ 0 w 113"/>
                <a:gd name="T3" fmla="*/ 147 h 165"/>
                <a:gd name="T4" fmla="*/ 5 w 113"/>
                <a:gd name="T5" fmla="*/ 165 h 165"/>
                <a:gd name="T6" fmla="*/ 113 w 113"/>
                <a:gd name="T7" fmla="*/ 10 h 165"/>
                <a:gd name="T8" fmla="*/ 105 w 113"/>
                <a:gd name="T9" fmla="*/ 0 h 165"/>
                <a:gd name="T10" fmla="*/ 105 w 113"/>
                <a:gd name="T11" fmla="*/ 0 h 165"/>
                <a:gd name="T12" fmla="*/ 0 60000 65536"/>
                <a:gd name="T13" fmla="*/ 0 60000 65536"/>
                <a:gd name="T14" fmla="*/ 0 60000 65536"/>
                <a:gd name="T15" fmla="*/ 0 60000 65536"/>
                <a:gd name="T16" fmla="*/ 0 60000 65536"/>
                <a:gd name="T17" fmla="*/ 0 60000 65536"/>
                <a:gd name="T18" fmla="*/ 0 w 113"/>
                <a:gd name="T19" fmla="*/ 0 h 165"/>
                <a:gd name="T20" fmla="*/ 113 w 11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13" h="165">
                  <a:moveTo>
                    <a:pt x="105" y="0"/>
                  </a:moveTo>
                  <a:lnTo>
                    <a:pt x="0" y="147"/>
                  </a:lnTo>
                  <a:lnTo>
                    <a:pt x="5" y="165"/>
                  </a:lnTo>
                  <a:lnTo>
                    <a:pt x="113" y="10"/>
                  </a:lnTo>
                  <a:lnTo>
                    <a:pt x="105" y="0"/>
                  </a:lnTo>
                  <a:close/>
                </a:path>
              </a:pathLst>
            </a:custGeom>
            <a:solidFill>
              <a:schemeClr val="accent1"/>
            </a:solidFill>
            <a:ln w="9525">
              <a:noFill/>
              <a:round/>
              <a:headEnd/>
              <a:tailEnd/>
            </a:ln>
          </p:spPr>
          <p:txBody>
            <a:bodyPr/>
            <a:lstStyle/>
            <a:p>
              <a:endParaRPr lang="en-US"/>
            </a:p>
          </p:txBody>
        </p:sp>
        <p:sp>
          <p:nvSpPr>
            <p:cNvPr id="169" name="Freeform 2736"/>
            <p:cNvSpPr>
              <a:spLocks/>
            </p:cNvSpPr>
            <p:nvPr/>
          </p:nvSpPr>
          <p:spPr bwMode="auto">
            <a:xfrm>
              <a:off x="2970" y="1230"/>
              <a:ext cx="11" cy="92"/>
            </a:xfrm>
            <a:custGeom>
              <a:avLst/>
              <a:gdLst>
                <a:gd name="T0" fmla="*/ 37 w 46"/>
                <a:gd name="T1" fmla="*/ 1 h 366"/>
                <a:gd name="T2" fmla="*/ 25 w 46"/>
                <a:gd name="T3" fmla="*/ 255 h 366"/>
                <a:gd name="T4" fmla="*/ 0 w 46"/>
                <a:gd name="T5" fmla="*/ 361 h 366"/>
                <a:gd name="T6" fmla="*/ 11 w 46"/>
                <a:gd name="T7" fmla="*/ 366 h 366"/>
                <a:gd name="T8" fmla="*/ 35 w 46"/>
                <a:gd name="T9" fmla="*/ 264 h 366"/>
                <a:gd name="T10" fmla="*/ 37 w 46"/>
                <a:gd name="T11" fmla="*/ 210 h 366"/>
                <a:gd name="T12" fmla="*/ 46 w 46"/>
                <a:gd name="T13" fmla="*/ 0 h 366"/>
                <a:gd name="T14" fmla="*/ 37 w 46"/>
                <a:gd name="T15" fmla="*/ 1 h 366"/>
                <a:gd name="T16" fmla="*/ 37 w 46"/>
                <a:gd name="T17" fmla="*/ 1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66"/>
                <a:gd name="T29" fmla="*/ 46 w 46"/>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66">
                  <a:moveTo>
                    <a:pt x="37" y="1"/>
                  </a:moveTo>
                  <a:lnTo>
                    <a:pt x="25" y="255"/>
                  </a:lnTo>
                  <a:lnTo>
                    <a:pt x="0" y="361"/>
                  </a:lnTo>
                  <a:lnTo>
                    <a:pt x="11" y="366"/>
                  </a:lnTo>
                  <a:lnTo>
                    <a:pt x="35" y="264"/>
                  </a:lnTo>
                  <a:lnTo>
                    <a:pt x="37" y="210"/>
                  </a:lnTo>
                  <a:lnTo>
                    <a:pt x="46" y="0"/>
                  </a:lnTo>
                  <a:lnTo>
                    <a:pt x="37" y="1"/>
                  </a:lnTo>
                  <a:close/>
                </a:path>
              </a:pathLst>
            </a:custGeom>
            <a:solidFill>
              <a:schemeClr val="accent1"/>
            </a:solidFill>
            <a:ln w="9525">
              <a:noFill/>
              <a:round/>
              <a:headEnd/>
              <a:tailEnd/>
            </a:ln>
          </p:spPr>
          <p:txBody>
            <a:bodyPr/>
            <a:lstStyle/>
            <a:p>
              <a:endParaRPr lang="en-US"/>
            </a:p>
          </p:txBody>
        </p:sp>
        <p:sp>
          <p:nvSpPr>
            <p:cNvPr id="170" name="Freeform 2737"/>
            <p:cNvSpPr>
              <a:spLocks/>
            </p:cNvSpPr>
            <p:nvPr/>
          </p:nvSpPr>
          <p:spPr bwMode="auto">
            <a:xfrm>
              <a:off x="2694" y="1375"/>
              <a:ext cx="101" cy="93"/>
            </a:xfrm>
            <a:custGeom>
              <a:avLst/>
              <a:gdLst>
                <a:gd name="T0" fmla="*/ 34 w 407"/>
                <a:gd name="T1" fmla="*/ 0 h 372"/>
                <a:gd name="T2" fmla="*/ 24 w 407"/>
                <a:gd name="T3" fmla="*/ 28 h 372"/>
                <a:gd name="T4" fmla="*/ 26 w 407"/>
                <a:gd name="T5" fmla="*/ 73 h 372"/>
                <a:gd name="T6" fmla="*/ 31 w 407"/>
                <a:gd name="T7" fmla="*/ 139 h 372"/>
                <a:gd name="T8" fmla="*/ 33 w 407"/>
                <a:gd name="T9" fmla="*/ 215 h 372"/>
                <a:gd name="T10" fmla="*/ 28 w 407"/>
                <a:gd name="T11" fmla="*/ 273 h 372"/>
                <a:gd name="T12" fmla="*/ 44 w 407"/>
                <a:gd name="T13" fmla="*/ 299 h 372"/>
                <a:gd name="T14" fmla="*/ 31 w 407"/>
                <a:gd name="T15" fmla="*/ 325 h 372"/>
                <a:gd name="T16" fmla="*/ 56 w 407"/>
                <a:gd name="T17" fmla="*/ 342 h 372"/>
                <a:gd name="T18" fmla="*/ 81 w 407"/>
                <a:gd name="T19" fmla="*/ 319 h 372"/>
                <a:gd name="T20" fmla="*/ 115 w 407"/>
                <a:gd name="T21" fmla="*/ 334 h 372"/>
                <a:gd name="T22" fmla="*/ 153 w 407"/>
                <a:gd name="T23" fmla="*/ 315 h 372"/>
                <a:gd name="T24" fmla="*/ 313 w 407"/>
                <a:gd name="T25" fmla="*/ 276 h 372"/>
                <a:gd name="T26" fmla="*/ 374 w 407"/>
                <a:gd name="T27" fmla="*/ 265 h 372"/>
                <a:gd name="T28" fmla="*/ 392 w 407"/>
                <a:gd name="T29" fmla="*/ 244 h 372"/>
                <a:gd name="T30" fmla="*/ 387 w 407"/>
                <a:gd name="T31" fmla="*/ 215 h 372"/>
                <a:gd name="T32" fmla="*/ 363 w 407"/>
                <a:gd name="T33" fmla="*/ 217 h 372"/>
                <a:gd name="T34" fmla="*/ 389 w 407"/>
                <a:gd name="T35" fmla="*/ 178 h 372"/>
                <a:gd name="T36" fmla="*/ 407 w 407"/>
                <a:gd name="T37" fmla="*/ 165 h 372"/>
                <a:gd name="T38" fmla="*/ 401 w 407"/>
                <a:gd name="T39" fmla="*/ 269 h 372"/>
                <a:gd name="T40" fmla="*/ 370 w 407"/>
                <a:gd name="T41" fmla="*/ 283 h 372"/>
                <a:gd name="T42" fmla="*/ 81 w 407"/>
                <a:gd name="T43" fmla="*/ 355 h 372"/>
                <a:gd name="T44" fmla="*/ 18 w 407"/>
                <a:gd name="T45" fmla="*/ 372 h 372"/>
                <a:gd name="T46" fmla="*/ 0 w 407"/>
                <a:gd name="T47" fmla="*/ 229 h 372"/>
                <a:gd name="T48" fmla="*/ 3 w 407"/>
                <a:gd name="T49" fmla="*/ 6 h 372"/>
                <a:gd name="T50" fmla="*/ 34 w 407"/>
                <a:gd name="T51" fmla="*/ 0 h 372"/>
                <a:gd name="T52" fmla="*/ 34 w 407"/>
                <a:gd name="T53" fmla="*/ 0 h 3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7"/>
                <a:gd name="T82" fmla="*/ 0 h 372"/>
                <a:gd name="T83" fmla="*/ 407 w 407"/>
                <a:gd name="T84" fmla="*/ 372 h 3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close/>
                </a:path>
              </a:pathLst>
            </a:custGeom>
            <a:solidFill>
              <a:srgbClr val="B24C19"/>
            </a:solidFill>
            <a:ln w="9525">
              <a:noFill/>
              <a:round/>
              <a:headEnd/>
              <a:tailEnd/>
            </a:ln>
          </p:spPr>
          <p:txBody>
            <a:bodyPr/>
            <a:lstStyle/>
            <a:p>
              <a:endParaRPr lang="en-US"/>
            </a:p>
          </p:txBody>
        </p:sp>
        <p:sp>
          <p:nvSpPr>
            <p:cNvPr id="171" name="Freeform 2738"/>
            <p:cNvSpPr>
              <a:spLocks/>
            </p:cNvSpPr>
            <p:nvPr/>
          </p:nvSpPr>
          <p:spPr bwMode="auto">
            <a:xfrm>
              <a:off x="2696" y="1359"/>
              <a:ext cx="83" cy="20"/>
            </a:xfrm>
            <a:custGeom>
              <a:avLst/>
              <a:gdLst>
                <a:gd name="T0" fmla="*/ 0 w 331"/>
                <a:gd name="T1" fmla="*/ 77 h 80"/>
                <a:gd name="T2" fmla="*/ 95 w 331"/>
                <a:gd name="T3" fmla="*/ 80 h 80"/>
                <a:gd name="T4" fmla="*/ 227 w 331"/>
                <a:gd name="T5" fmla="*/ 45 h 80"/>
                <a:gd name="T6" fmla="*/ 274 w 331"/>
                <a:gd name="T7" fmla="*/ 32 h 80"/>
                <a:gd name="T8" fmla="*/ 331 w 331"/>
                <a:gd name="T9" fmla="*/ 0 h 80"/>
                <a:gd name="T10" fmla="*/ 167 w 331"/>
                <a:gd name="T11" fmla="*/ 42 h 80"/>
                <a:gd name="T12" fmla="*/ 12 w 331"/>
                <a:gd name="T13" fmla="*/ 62 h 80"/>
                <a:gd name="T14" fmla="*/ 0 w 331"/>
                <a:gd name="T15" fmla="*/ 77 h 80"/>
                <a:gd name="T16" fmla="*/ 0 w 331"/>
                <a:gd name="T17" fmla="*/ 7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80"/>
                <a:gd name="T29" fmla="*/ 331 w 33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80">
                  <a:moveTo>
                    <a:pt x="0" y="77"/>
                  </a:moveTo>
                  <a:lnTo>
                    <a:pt x="95" y="80"/>
                  </a:lnTo>
                  <a:lnTo>
                    <a:pt x="227" y="45"/>
                  </a:lnTo>
                  <a:lnTo>
                    <a:pt x="274" y="32"/>
                  </a:lnTo>
                  <a:lnTo>
                    <a:pt x="331" y="0"/>
                  </a:lnTo>
                  <a:lnTo>
                    <a:pt x="167" y="42"/>
                  </a:lnTo>
                  <a:lnTo>
                    <a:pt x="12" y="62"/>
                  </a:lnTo>
                  <a:lnTo>
                    <a:pt x="0" y="77"/>
                  </a:lnTo>
                  <a:close/>
                </a:path>
              </a:pathLst>
            </a:custGeom>
            <a:solidFill>
              <a:srgbClr val="B24C19"/>
            </a:solidFill>
            <a:ln w="9525">
              <a:noFill/>
              <a:round/>
              <a:headEnd/>
              <a:tailEnd/>
            </a:ln>
          </p:spPr>
          <p:txBody>
            <a:bodyPr/>
            <a:lstStyle/>
            <a:p>
              <a:endParaRPr lang="en-US"/>
            </a:p>
          </p:txBody>
        </p:sp>
        <p:sp>
          <p:nvSpPr>
            <p:cNvPr id="172" name="Freeform 2739"/>
            <p:cNvSpPr>
              <a:spLocks/>
            </p:cNvSpPr>
            <p:nvPr/>
          </p:nvSpPr>
          <p:spPr bwMode="auto">
            <a:xfrm>
              <a:off x="2659" y="1300"/>
              <a:ext cx="125" cy="168"/>
            </a:xfrm>
            <a:custGeom>
              <a:avLst/>
              <a:gdLst>
                <a:gd name="T0" fmla="*/ 0 w 500"/>
                <a:gd name="T1" fmla="*/ 0 h 669"/>
                <a:gd name="T2" fmla="*/ 21 w 500"/>
                <a:gd name="T3" fmla="*/ 404 h 669"/>
                <a:gd name="T4" fmla="*/ 157 w 500"/>
                <a:gd name="T5" fmla="*/ 669 h 669"/>
                <a:gd name="T6" fmla="*/ 153 w 500"/>
                <a:gd name="T7" fmla="*/ 326 h 669"/>
                <a:gd name="T8" fmla="*/ 169 w 500"/>
                <a:gd name="T9" fmla="*/ 304 h 669"/>
                <a:gd name="T10" fmla="*/ 244 w 500"/>
                <a:gd name="T11" fmla="*/ 298 h 669"/>
                <a:gd name="T12" fmla="*/ 406 w 500"/>
                <a:gd name="T13" fmla="*/ 261 h 669"/>
                <a:gd name="T14" fmla="*/ 500 w 500"/>
                <a:gd name="T15" fmla="*/ 226 h 669"/>
                <a:gd name="T16" fmla="*/ 273 w 500"/>
                <a:gd name="T17" fmla="*/ 277 h 669"/>
                <a:gd name="T18" fmla="*/ 155 w 500"/>
                <a:gd name="T19" fmla="*/ 288 h 669"/>
                <a:gd name="T20" fmla="*/ 131 w 500"/>
                <a:gd name="T21" fmla="*/ 261 h 669"/>
                <a:gd name="T22" fmla="*/ 0 w 500"/>
                <a:gd name="T23" fmla="*/ 0 h 669"/>
                <a:gd name="T24" fmla="*/ 0 w 500"/>
                <a:gd name="T25" fmla="*/ 0 h 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0"/>
                <a:gd name="T40" fmla="*/ 0 h 669"/>
                <a:gd name="T41" fmla="*/ 500 w 500"/>
                <a:gd name="T42" fmla="*/ 669 h 6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close/>
                </a:path>
              </a:pathLst>
            </a:custGeom>
            <a:solidFill>
              <a:srgbClr val="000000"/>
            </a:solidFill>
            <a:ln w="9525">
              <a:noFill/>
              <a:round/>
              <a:headEnd/>
              <a:tailEnd/>
            </a:ln>
          </p:spPr>
          <p:txBody>
            <a:bodyPr/>
            <a:lstStyle/>
            <a:p>
              <a:endParaRPr lang="en-US"/>
            </a:p>
          </p:txBody>
        </p:sp>
        <p:sp>
          <p:nvSpPr>
            <p:cNvPr id="173" name="Freeform 2740"/>
            <p:cNvSpPr>
              <a:spLocks/>
            </p:cNvSpPr>
            <p:nvPr/>
          </p:nvSpPr>
          <p:spPr bwMode="auto">
            <a:xfrm>
              <a:off x="2702" y="1323"/>
              <a:ext cx="95" cy="143"/>
            </a:xfrm>
            <a:custGeom>
              <a:avLst/>
              <a:gdLst>
                <a:gd name="T0" fmla="*/ 0 w 378"/>
                <a:gd name="T1" fmla="*/ 569 h 570"/>
                <a:gd name="T2" fmla="*/ 57 w 378"/>
                <a:gd name="T3" fmla="*/ 570 h 570"/>
                <a:gd name="T4" fmla="*/ 363 w 378"/>
                <a:gd name="T5" fmla="*/ 494 h 570"/>
                <a:gd name="T6" fmla="*/ 378 w 378"/>
                <a:gd name="T7" fmla="*/ 472 h 570"/>
                <a:gd name="T8" fmla="*/ 378 w 378"/>
                <a:gd name="T9" fmla="*/ 130 h 570"/>
                <a:gd name="T10" fmla="*/ 287 w 378"/>
                <a:gd name="T11" fmla="*/ 0 h 570"/>
                <a:gd name="T12" fmla="*/ 363 w 378"/>
                <a:gd name="T13" fmla="*/ 127 h 570"/>
                <a:gd name="T14" fmla="*/ 360 w 378"/>
                <a:gd name="T15" fmla="*/ 160 h 570"/>
                <a:gd name="T16" fmla="*/ 368 w 378"/>
                <a:gd name="T17" fmla="*/ 268 h 570"/>
                <a:gd name="T18" fmla="*/ 368 w 378"/>
                <a:gd name="T19" fmla="*/ 382 h 570"/>
                <a:gd name="T20" fmla="*/ 357 w 378"/>
                <a:gd name="T21" fmla="*/ 407 h 570"/>
                <a:gd name="T22" fmla="*/ 366 w 378"/>
                <a:gd name="T23" fmla="*/ 453 h 570"/>
                <a:gd name="T24" fmla="*/ 351 w 378"/>
                <a:gd name="T25" fmla="*/ 480 h 570"/>
                <a:gd name="T26" fmla="*/ 100 w 378"/>
                <a:gd name="T27" fmla="*/ 542 h 570"/>
                <a:gd name="T28" fmla="*/ 59 w 378"/>
                <a:gd name="T29" fmla="*/ 541 h 570"/>
                <a:gd name="T30" fmla="*/ 48 w 378"/>
                <a:gd name="T31" fmla="*/ 560 h 570"/>
                <a:gd name="T32" fmla="*/ 0 w 378"/>
                <a:gd name="T33" fmla="*/ 569 h 570"/>
                <a:gd name="T34" fmla="*/ 0 w 378"/>
                <a:gd name="T35" fmla="*/ 569 h 5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570"/>
                <a:gd name="T56" fmla="*/ 378 w 378"/>
                <a:gd name="T57" fmla="*/ 570 h 5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close/>
                </a:path>
              </a:pathLst>
            </a:custGeom>
            <a:solidFill>
              <a:srgbClr val="000000"/>
            </a:solidFill>
            <a:ln w="9525">
              <a:noFill/>
              <a:round/>
              <a:headEnd/>
              <a:tailEnd/>
            </a:ln>
          </p:spPr>
          <p:txBody>
            <a:bodyPr/>
            <a:lstStyle/>
            <a:p>
              <a:endParaRPr lang="en-US"/>
            </a:p>
          </p:txBody>
        </p:sp>
        <p:sp>
          <p:nvSpPr>
            <p:cNvPr id="174" name="Freeform 2741"/>
            <p:cNvSpPr>
              <a:spLocks/>
            </p:cNvSpPr>
            <p:nvPr/>
          </p:nvSpPr>
          <p:spPr bwMode="auto">
            <a:xfrm>
              <a:off x="2787" y="1204"/>
              <a:ext cx="105" cy="109"/>
            </a:xfrm>
            <a:custGeom>
              <a:avLst/>
              <a:gdLst>
                <a:gd name="T0" fmla="*/ 8 w 422"/>
                <a:gd name="T1" fmla="*/ 49 h 435"/>
                <a:gd name="T2" fmla="*/ 41 w 422"/>
                <a:gd name="T3" fmla="*/ 53 h 435"/>
                <a:gd name="T4" fmla="*/ 26 w 422"/>
                <a:gd name="T5" fmla="*/ 100 h 435"/>
                <a:gd name="T6" fmla="*/ 32 w 422"/>
                <a:gd name="T7" fmla="*/ 185 h 435"/>
                <a:gd name="T8" fmla="*/ 32 w 422"/>
                <a:gd name="T9" fmla="*/ 256 h 435"/>
                <a:gd name="T10" fmla="*/ 39 w 422"/>
                <a:gd name="T11" fmla="*/ 402 h 435"/>
                <a:gd name="T12" fmla="*/ 66 w 422"/>
                <a:gd name="T13" fmla="*/ 415 h 435"/>
                <a:gd name="T14" fmla="*/ 99 w 422"/>
                <a:gd name="T15" fmla="*/ 399 h 435"/>
                <a:gd name="T16" fmla="*/ 115 w 422"/>
                <a:gd name="T17" fmla="*/ 411 h 435"/>
                <a:gd name="T18" fmla="*/ 134 w 422"/>
                <a:gd name="T19" fmla="*/ 377 h 435"/>
                <a:gd name="T20" fmla="*/ 175 w 422"/>
                <a:gd name="T21" fmla="*/ 391 h 435"/>
                <a:gd name="T22" fmla="*/ 188 w 422"/>
                <a:gd name="T23" fmla="*/ 364 h 435"/>
                <a:gd name="T24" fmla="*/ 230 w 422"/>
                <a:gd name="T25" fmla="*/ 360 h 435"/>
                <a:gd name="T26" fmla="*/ 237 w 422"/>
                <a:gd name="T27" fmla="*/ 374 h 435"/>
                <a:gd name="T28" fmla="*/ 277 w 422"/>
                <a:gd name="T29" fmla="*/ 340 h 435"/>
                <a:gd name="T30" fmla="*/ 275 w 422"/>
                <a:gd name="T31" fmla="*/ 360 h 435"/>
                <a:gd name="T32" fmla="*/ 320 w 422"/>
                <a:gd name="T33" fmla="*/ 352 h 435"/>
                <a:gd name="T34" fmla="*/ 361 w 422"/>
                <a:gd name="T35" fmla="*/ 319 h 435"/>
                <a:gd name="T36" fmla="*/ 357 w 422"/>
                <a:gd name="T37" fmla="*/ 341 h 435"/>
                <a:gd name="T38" fmla="*/ 393 w 422"/>
                <a:gd name="T39" fmla="*/ 323 h 435"/>
                <a:gd name="T40" fmla="*/ 401 w 422"/>
                <a:gd name="T41" fmla="*/ 291 h 435"/>
                <a:gd name="T42" fmla="*/ 406 w 422"/>
                <a:gd name="T43" fmla="*/ 0 h 435"/>
                <a:gd name="T44" fmla="*/ 422 w 422"/>
                <a:gd name="T45" fmla="*/ 308 h 435"/>
                <a:gd name="T46" fmla="*/ 401 w 422"/>
                <a:gd name="T47" fmla="*/ 338 h 435"/>
                <a:gd name="T48" fmla="*/ 177 w 422"/>
                <a:gd name="T49" fmla="*/ 406 h 435"/>
                <a:gd name="T50" fmla="*/ 144 w 422"/>
                <a:gd name="T51" fmla="*/ 409 h 435"/>
                <a:gd name="T52" fmla="*/ 103 w 422"/>
                <a:gd name="T53" fmla="*/ 429 h 435"/>
                <a:gd name="T54" fmla="*/ 25 w 422"/>
                <a:gd name="T55" fmla="*/ 435 h 435"/>
                <a:gd name="T56" fmla="*/ 0 w 422"/>
                <a:gd name="T57" fmla="*/ 366 h 435"/>
                <a:gd name="T58" fmla="*/ 8 w 422"/>
                <a:gd name="T59" fmla="*/ 49 h 435"/>
                <a:gd name="T60" fmla="*/ 8 w 422"/>
                <a:gd name="T61" fmla="*/ 49 h 4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22"/>
                <a:gd name="T94" fmla="*/ 0 h 435"/>
                <a:gd name="T95" fmla="*/ 422 w 422"/>
                <a:gd name="T96" fmla="*/ 435 h 4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close/>
                </a:path>
              </a:pathLst>
            </a:custGeom>
            <a:solidFill>
              <a:srgbClr val="BF6633"/>
            </a:solidFill>
            <a:ln w="9525">
              <a:noFill/>
              <a:round/>
              <a:headEnd/>
              <a:tailEnd/>
            </a:ln>
          </p:spPr>
          <p:txBody>
            <a:bodyPr/>
            <a:lstStyle/>
            <a:p>
              <a:endParaRPr lang="en-US"/>
            </a:p>
          </p:txBody>
        </p:sp>
        <p:sp>
          <p:nvSpPr>
            <p:cNvPr id="175" name="Freeform 2742"/>
            <p:cNvSpPr>
              <a:spLocks/>
            </p:cNvSpPr>
            <p:nvPr/>
          </p:nvSpPr>
          <p:spPr bwMode="auto">
            <a:xfrm>
              <a:off x="2816" y="1198"/>
              <a:ext cx="77" cy="113"/>
            </a:xfrm>
            <a:custGeom>
              <a:avLst/>
              <a:gdLst>
                <a:gd name="T0" fmla="*/ 269 w 308"/>
                <a:gd name="T1" fmla="*/ 0 h 452"/>
                <a:gd name="T2" fmla="*/ 293 w 308"/>
                <a:gd name="T3" fmla="*/ 17 h 452"/>
                <a:gd name="T4" fmla="*/ 308 w 308"/>
                <a:gd name="T5" fmla="*/ 335 h 452"/>
                <a:gd name="T6" fmla="*/ 297 w 308"/>
                <a:gd name="T7" fmla="*/ 367 h 452"/>
                <a:gd name="T8" fmla="*/ 65 w 308"/>
                <a:gd name="T9" fmla="*/ 436 h 452"/>
                <a:gd name="T10" fmla="*/ 24 w 308"/>
                <a:gd name="T11" fmla="*/ 438 h 452"/>
                <a:gd name="T12" fmla="*/ 0 w 308"/>
                <a:gd name="T13" fmla="*/ 452 h 452"/>
                <a:gd name="T14" fmla="*/ 23 w 308"/>
                <a:gd name="T15" fmla="*/ 422 h 452"/>
                <a:gd name="T16" fmla="*/ 57 w 308"/>
                <a:gd name="T17" fmla="*/ 425 h 452"/>
                <a:gd name="T18" fmla="*/ 90 w 308"/>
                <a:gd name="T19" fmla="*/ 408 h 452"/>
                <a:gd name="T20" fmla="*/ 122 w 308"/>
                <a:gd name="T21" fmla="*/ 406 h 452"/>
                <a:gd name="T22" fmla="*/ 150 w 308"/>
                <a:gd name="T23" fmla="*/ 380 h 452"/>
                <a:gd name="T24" fmla="*/ 150 w 308"/>
                <a:gd name="T25" fmla="*/ 402 h 452"/>
                <a:gd name="T26" fmla="*/ 196 w 308"/>
                <a:gd name="T27" fmla="*/ 392 h 452"/>
                <a:gd name="T28" fmla="*/ 240 w 308"/>
                <a:gd name="T29" fmla="*/ 358 h 452"/>
                <a:gd name="T30" fmla="*/ 243 w 308"/>
                <a:gd name="T31" fmla="*/ 374 h 452"/>
                <a:gd name="T32" fmla="*/ 280 w 308"/>
                <a:gd name="T33" fmla="*/ 358 h 452"/>
                <a:gd name="T34" fmla="*/ 295 w 308"/>
                <a:gd name="T35" fmla="*/ 329 h 452"/>
                <a:gd name="T36" fmla="*/ 282 w 308"/>
                <a:gd name="T37" fmla="*/ 21 h 452"/>
                <a:gd name="T38" fmla="*/ 266 w 308"/>
                <a:gd name="T39" fmla="*/ 8 h 452"/>
                <a:gd name="T40" fmla="*/ 269 w 308"/>
                <a:gd name="T41" fmla="*/ 0 h 452"/>
                <a:gd name="T42" fmla="*/ 269 w 308"/>
                <a:gd name="T43" fmla="*/ 0 h 4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8"/>
                <a:gd name="T67" fmla="*/ 0 h 452"/>
                <a:gd name="T68" fmla="*/ 308 w 308"/>
                <a:gd name="T69" fmla="*/ 452 h 4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close/>
                </a:path>
              </a:pathLst>
            </a:custGeom>
            <a:solidFill>
              <a:srgbClr val="000000"/>
            </a:solidFill>
            <a:ln w="9525">
              <a:noFill/>
              <a:round/>
              <a:headEnd/>
              <a:tailEnd/>
            </a:ln>
          </p:spPr>
          <p:txBody>
            <a:bodyPr/>
            <a:lstStyle/>
            <a:p>
              <a:endParaRPr lang="en-US"/>
            </a:p>
          </p:txBody>
        </p:sp>
        <p:sp>
          <p:nvSpPr>
            <p:cNvPr id="176" name="Freeform 2743"/>
            <p:cNvSpPr>
              <a:spLocks/>
            </p:cNvSpPr>
            <p:nvPr/>
          </p:nvSpPr>
          <p:spPr bwMode="auto">
            <a:xfrm>
              <a:off x="2796" y="1111"/>
              <a:ext cx="9" cy="30"/>
            </a:xfrm>
            <a:custGeom>
              <a:avLst/>
              <a:gdLst>
                <a:gd name="T0" fmla="*/ 23 w 36"/>
                <a:gd name="T1" fmla="*/ 0 h 117"/>
                <a:gd name="T2" fmla="*/ 36 w 36"/>
                <a:gd name="T3" fmla="*/ 35 h 117"/>
                <a:gd name="T4" fmla="*/ 22 w 36"/>
                <a:gd name="T5" fmla="*/ 72 h 117"/>
                <a:gd name="T6" fmla="*/ 21 w 36"/>
                <a:gd name="T7" fmla="*/ 103 h 117"/>
                <a:gd name="T8" fmla="*/ 0 w 36"/>
                <a:gd name="T9" fmla="*/ 117 h 117"/>
                <a:gd name="T10" fmla="*/ 3 w 36"/>
                <a:gd name="T11" fmla="*/ 68 h 117"/>
                <a:gd name="T12" fmla="*/ 23 w 36"/>
                <a:gd name="T13" fmla="*/ 0 h 117"/>
                <a:gd name="T14" fmla="*/ 23 w 36"/>
                <a:gd name="T15" fmla="*/ 0 h 11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117"/>
                <a:gd name="T26" fmla="*/ 36 w 36"/>
                <a:gd name="T27" fmla="*/ 117 h 1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117">
                  <a:moveTo>
                    <a:pt x="23" y="0"/>
                  </a:moveTo>
                  <a:lnTo>
                    <a:pt x="36" y="35"/>
                  </a:lnTo>
                  <a:lnTo>
                    <a:pt x="22" y="72"/>
                  </a:lnTo>
                  <a:lnTo>
                    <a:pt x="21" y="103"/>
                  </a:lnTo>
                  <a:lnTo>
                    <a:pt x="0" y="117"/>
                  </a:lnTo>
                  <a:lnTo>
                    <a:pt x="3" y="68"/>
                  </a:lnTo>
                  <a:lnTo>
                    <a:pt x="23" y="0"/>
                  </a:lnTo>
                  <a:close/>
                </a:path>
              </a:pathLst>
            </a:custGeom>
            <a:solidFill>
              <a:srgbClr val="BF6633"/>
            </a:solidFill>
            <a:ln w="9525">
              <a:noFill/>
              <a:round/>
              <a:headEnd/>
              <a:tailEnd/>
            </a:ln>
          </p:spPr>
          <p:txBody>
            <a:bodyPr/>
            <a:lstStyle/>
            <a:p>
              <a:endParaRPr lang="en-US"/>
            </a:p>
          </p:txBody>
        </p:sp>
        <p:sp>
          <p:nvSpPr>
            <p:cNvPr id="177" name="Freeform 2744"/>
            <p:cNvSpPr>
              <a:spLocks/>
            </p:cNvSpPr>
            <p:nvPr/>
          </p:nvSpPr>
          <p:spPr bwMode="auto">
            <a:xfrm>
              <a:off x="2796" y="1144"/>
              <a:ext cx="14" cy="59"/>
            </a:xfrm>
            <a:custGeom>
              <a:avLst/>
              <a:gdLst>
                <a:gd name="T0" fmla="*/ 7 w 54"/>
                <a:gd name="T1" fmla="*/ 0 h 236"/>
                <a:gd name="T2" fmla="*/ 27 w 54"/>
                <a:gd name="T3" fmla="*/ 6 h 236"/>
                <a:gd name="T4" fmla="*/ 25 w 54"/>
                <a:gd name="T5" fmla="*/ 129 h 236"/>
                <a:gd name="T6" fmla="*/ 29 w 54"/>
                <a:gd name="T7" fmla="*/ 205 h 236"/>
                <a:gd name="T8" fmla="*/ 54 w 54"/>
                <a:gd name="T9" fmla="*/ 236 h 236"/>
                <a:gd name="T10" fmla="*/ 0 w 54"/>
                <a:gd name="T11" fmla="*/ 232 h 236"/>
                <a:gd name="T12" fmla="*/ 7 w 54"/>
                <a:gd name="T13" fmla="*/ 0 h 236"/>
                <a:gd name="T14" fmla="*/ 7 w 54"/>
                <a:gd name="T15" fmla="*/ 0 h 236"/>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236"/>
                <a:gd name="T26" fmla="*/ 54 w 54"/>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236">
                  <a:moveTo>
                    <a:pt x="7" y="0"/>
                  </a:moveTo>
                  <a:lnTo>
                    <a:pt x="27" y="6"/>
                  </a:lnTo>
                  <a:lnTo>
                    <a:pt x="25" y="129"/>
                  </a:lnTo>
                  <a:lnTo>
                    <a:pt x="29" y="205"/>
                  </a:lnTo>
                  <a:lnTo>
                    <a:pt x="54" y="236"/>
                  </a:lnTo>
                  <a:lnTo>
                    <a:pt x="0" y="232"/>
                  </a:lnTo>
                  <a:lnTo>
                    <a:pt x="7" y="0"/>
                  </a:lnTo>
                  <a:close/>
                </a:path>
              </a:pathLst>
            </a:custGeom>
            <a:solidFill>
              <a:srgbClr val="BF6633"/>
            </a:solidFill>
            <a:ln w="9525">
              <a:noFill/>
              <a:round/>
              <a:headEnd/>
              <a:tailEnd/>
            </a:ln>
          </p:spPr>
          <p:txBody>
            <a:bodyPr/>
            <a:lstStyle/>
            <a:p>
              <a:endParaRPr lang="en-US"/>
            </a:p>
          </p:txBody>
        </p:sp>
        <p:sp>
          <p:nvSpPr>
            <p:cNvPr id="178" name="Freeform 2745"/>
            <p:cNvSpPr>
              <a:spLocks/>
            </p:cNvSpPr>
            <p:nvPr/>
          </p:nvSpPr>
          <p:spPr bwMode="auto">
            <a:xfrm>
              <a:off x="2805" y="1144"/>
              <a:ext cx="90" cy="60"/>
            </a:xfrm>
            <a:custGeom>
              <a:avLst/>
              <a:gdLst>
                <a:gd name="T0" fmla="*/ 9 w 362"/>
                <a:gd name="T1" fmla="*/ 227 h 236"/>
                <a:gd name="T2" fmla="*/ 151 w 362"/>
                <a:gd name="T3" fmla="*/ 213 h 236"/>
                <a:gd name="T4" fmla="*/ 180 w 362"/>
                <a:gd name="T5" fmla="*/ 185 h 236"/>
                <a:gd name="T6" fmla="*/ 215 w 362"/>
                <a:gd name="T7" fmla="*/ 201 h 236"/>
                <a:gd name="T8" fmla="*/ 302 w 362"/>
                <a:gd name="T9" fmla="*/ 193 h 236"/>
                <a:gd name="T10" fmla="*/ 328 w 362"/>
                <a:gd name="T11" fmla="*/ 185 h 236"/>
                <a:gd name="T12" fmla="*/ 342 w 362"/>
                <a:gd name="T13" fmla="*/ 151 h 236"/>
                <a:gd name="T14" fmla="*/ 354 w 362"/>
                <a:gd name="T15" fmla="*/ 0 h 236"/>
                <a:gd name="T16" fmla="*/ 362 w 362"/>
                <a:gd name="T17" fmla="*/ 168 h 236"/>
                <a:gd name="T18" fmla="*/ 320 w 362"/>
                <a:gd name="T19" fmla="*/ 224 h 236"/>
                <a:gd name="T20" fmla="*/ 59 w 362"/>
                <a:gd name="T21" fmla="*/ 236 h 236"/>
                <a:gd name="T22" fmla="*/ 0 w 362"/>
                <a:gd name="T23" fmla="*/ 233 h 236"/>
                <a:gd name="T24" fmla="*/ 9 w 362"/>
                <a:gd name="T25" fmla="*/ 227 h 236"/>
                <a:gd name="T26" fmla="*/ 9 w 362"/>
                <a:gd name="T27" fmla="*/ 227 h 2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2"/>
                <a:gd name="T43" fmla="*/ 0 h 236"/>
                <a:gd name="T44" fmla="*/ 362 w 362"/>
                <a:gd name="T45" fmla="*/ 236 h 2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close/>
                </a:path>
              </a:pathLst>
            </a:custGeom>
            <a:solidFill>
              <a:srgbClr val="BF6633"/>
            </a:solidFill>
            <a:ln w="9525">
              <a:noFill/>
              <a:round/>
              <a:headEnd/>
              <a:tailEnd/>
            </a:ln>
          </p:spPr>
          <p:txBody>
            <a:bodyPr/>
            <a:lstStyle/>
            <a:p>
              <a:endParaRPr lang="en-US"/>
            </a:p>
          </p:txBody>
        </p:sp>
        <p:sp>
          <p:nvSpPr>
            <p:cNvPr id="179" name="Freeform 2746"/>
            <p:cNvSpPr>
              <a:spLocks/>
            </p:cNvSpPr>
            <p:nvPr/>
          </p:nvSpPr>
          <p:spPr bwMode="auto">
            <a:xfrm>
              <a:off x="2816" y="1090"/>
              <a:ext cx="36" cy="38"/>
            </a:xfrm>
            <a:custGeom>
              <a:avLst/>
              <a:gdLst>
                <a:gd name="T0" fmla="*/ 0 w 143"/>
                <a:gd name="T1" fmla="*/ 4 h 152"/>
                <a:gd name="T2" fmla="*/ 85 w 143"/>
                <a:gd name="T3" fmla="*/ 11 h 152"/>
                <a:gd name="T4" fmla="*/ 119 w 143"/>
                <a:gd name="T5" fmla="*/ 23 h 152"/>
                <a:gd name="T6" fmla="*/ 129 w 143"/>
                <a:gd name="T7" fmla="*/ 151 h 152"/>
                <a:gd name="T8" fmla="*/ 143 w 143"/>
                <a:gd name="T9" fmla="*/ 152 h 152"/>
                <a:gd name="T10" fmla="*/ 143 w 143"/>
                <a:gd name="T11" fmla="*/ 0 h 152"/>
                <a:gd name="T12" fmla="*/ 11 w 143"/>
                <a:gd name="T13" fmla="*/ 1 h 152"/>
                <a:gd name="T14" fmla="*/ 0 w 143"/>
                <a:gd name="T15" fmla="*/ 4 h 152"/>
                <a:gd name="T16" fmla="*/ 0 w 143"/>
                <a:gd name="T17" fmla="*/ 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
                <a:gd name="T28" fmla="*/ 0 h 152"/>
                <a:gd name="T29" fmla="*/ 143 w 143"/>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 h="152">
                  <a:moveTo>
                    <a:pt x="0" y="4"/>
                  </a:moveTo>
                  <a:lnTo>
                    <a:pt x="85" y="11"/>
                  </a:lnTo>
                  <a:lnTo>
                    <a:pt x="119" y="23"/>
                  </a:lnTo>
                  <a:lnTo>
                    <a:pt x="129" y="151"/>
                  </a:lnTo>
                  <a:lnTo>
                    <a:pt x="143" y="152"/>
                  </a:lnTo>
                  <a:lnTo>
                    <a:pt x="143" y="0"/>
                  </a:lnTo>
                  <a:lnTo>
                    <a:pt x="11" y="1"/>
                  </a:lnTo>
                  <a:lnTo>
                    <a:pt x="0" y="4"/>
                  </a:lnTo>
                  <a:close/>
                </a:path>
              </a:pathLst>
            </a:custGeom>
            <a:solidFill>
              <a:srgbClr val="BF6633"/>
            </a:solidFill>
            <a:ln w="9525">
              <a:noFill/>
              <a:round/>
              <a:headEnd/>
              <a:tailEnd/>
            </a:ln>
          </p:spPr>
          <p:txBody>
            <a:bodyPr/>
            <a:lstStyle/>
            <a:p>
              <a:endParaRPr lang="en-US"/>
            </a:p>
          </p:txBody>
        </p:sp>
        <p:sp>
          <p:nvSpPr>
            <p:cNvPr id="180" name="Freeform 2747"/>
            <p:cNvSpPr>
              <a:spLocks/>
            </p:cNvSpPr>
            <p:nvPr/>
          </p:nvSpPr>
          <p:spPr bwMode="auto">
            <a:xfrm>
              <a:off x="2877" y="1090"/>
              <a:ext cx="18" cy="43"/>
            </a:xfrm>
            <a:custGeom>
              <a:avLst/>
              <a:gdLst>
                <a:gd name="T0" fmla="*/ 0 w 73"/>
                <a:gd name="T1" fmla="*/ 0 h 174"/>
                <a:gd name="T2" fmla="*/ 48 w 73"/>
                <a:gd name="T3" fmla="*/ 12 h 174"/>
                <a:gd name="T4" fmla="*/ 51 w 73"/>
                <a:gd name="T5" fmla="*/ 174 h 174"/>
                <a:gd name="T6" fmla="*/ 71 w 73"/>
                <a:gd name="T7" fmla="*/ 161 h 174"/>
                <a:gd name="T8" fmla="*/ 73 w 73"/>
                <a:gd name="T9" fmla="*/ 0 h 174"/>
                <a:gd name="T10" fmla="*/ 0 w 73"/>
                <a:gd name="T11" fmla="*/ 0 h 174"/>
                <a:gd name="T12" fmla="*/ 0 w 73"/>
                <a:gd name="T13" fmla="*/ 0 h 174"/>
                <a:gd name="T14" fmla="*/ 0 60000 65536"/>
                <a:gd name="T15" fmla="*/ 0 60000 65536"/>
                <a:gd name="T16" fmla="*/ 0 60000 65536"/>
                <a:gd name="T17" fmla="*/ 0 60000 65536"/>
                <a:gd name="T18" fmla="*/ 0 60000 65536"/>
                <a:gd name="T19" fmla="*/ 0 60000 65536"/>
                <a:gd name="T20" fmla="*/ 0 60000 65536"/>
                <a:gd name="T21" fmla="*/ 0 w 73"/>
                <a:gd name="T22" fmla="*/ 0 h 174"/>
                <a:gd name="T23" fmla="*/ 73 w 73"/>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74">
                  <a:moveTo>
                    <a:pt x="0" y="0"/>
                  </a:moveTo>
                  <a:lnTo>
                    <a:pt x="48" y="12"/>
                  </a:lnTo>
                  <a:lnTo>
                    <a:pt x="51" y="174"/>
                  </a:lnTo>
                  <a:lnTo>
                    <a:pt x="71" y="161"/>
                  </a:lnTo>
                  <a:lnTo>
                    <a:pt x="73" y="0"/>
                  </a:lnTo>
                  <a:lnTo>
                    <a:pt x="0" y="0"/>
                  </a:lnTo>
                  <a:close/>
                </a:path>
              </a:pathLst>
            </a:custGeom>
            <a:solidFill>
              <a:srgbClr val="BF6633"/>
            </a:solidFill>
            <a:ln w="9525">
              <a:noFill/>
              <a:round/>
              <a:headEnd/>
              <a:tailEnd/>
            </a:ln>
          </p:spPr>
          <p:txBody>
            <a:bodyPr/>
            <a:lstStyle/>
            <a:p>
              <a:endParaRPr lang="en-US"/>
            </a:p>
          </p:txBody>
        </p:sp>
        <p:sp>
          <p:nvSpPr>
            <p:cNvPr id="181" name="Freeform 2748"/>
            <p:cNvSpPr>
              <a:spLocks/>
            </p:cNvSpPr>
            <p:nvPr/>
          </p:nvSpPr>
          <p:spPr bwMode="auto">
            <a:xfrm>
              <a:off x="2814" y="1050"/>
              <a:ext cx="42" cy="80"/>
            </a:xfrm>
            <a:custGeom>
              <a:avLst/>
              <a:gdLst>
                <a:gd name="T0" fmla="*/ 0 w 166"/>
                <a:gd name="T1" fmla="*/ 0 h 321"/>
                <a:gd name="T2" fmla="*/ 145 w 166"/>
                <a:gd name="T3" fmla="*/ 151 h 321"/>
                <a:gd name="T4" fmla="*/ 145 w 166"/>
                <a:gd name="T5" fmla="*/ 315 h 321"/>
                <a:gd name="T6" fmla="*/ 166 w 166"/>
                <a:gd name="T7" fmla="*/ 321 h 321"/>
                <a:gd name="T8" fmla="*/ 156 w 166"/>
                <a:gd name="T9" fmla="*/ 291 h 321"/>
                <a:gd name="T10" fmla="*/ 158 w 166"/>
                <a:gd name="T11" fmla="*/ 151 h 321"/>
                <a:gd name="T12" fmla="*/ 20 w 166"/>
                <a:gd name="T13" fmla="*/ 4 h 321"/>
                <a:gd name="T14" fmla="*/ 0 w 166"/>
                <a:gd name="T15" fmla="*/ 0 h 321"/>
                <a:gd name="T16" fmla="*/ 0 w 166"/>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321"/>
                <a:gd name="T29" fmla="*/ 166 w 166"/>
                <a:gd name="T30" fmla="*/ 321 h 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321">
                  <a:moveTo>
                    <a:pt x="0" y="0"/>
                  </a:moveTo>
                  <a:lnTo>
                    <a:pt x="145" y="151"/>
                  </a:lnTo>
                  <a:lnTo>
                    <a:pt x="145" y="315"/>
                  </a:lnTo>
                  <a:lnTo>
                    <a:pt x="166" y="321"/>
                  </a:lnTo>
                  <a:lnTo>
                    <a:pt x="156" y="291"/>
                  </a:lnTo>
                  <a:lnTo>
                    <a:pt x="158" y="151"/>
                  </a:lnTo>
                  <a:lnTo>
                    <a:pt x="20" y="4"/>
                  </a:lnTo>
                  <a:lnTo>
                    <a:pt x="0" y="0"/>
                  </a:lnTo>
                  <a:close/>
                </a:path>
              </a:pathLst>
            </a:custGeom>
            <a:solidFill>
              <a:srgbClr val="000000"/>
            </a:solidFill>
            <a:ln w="9525">
              <a:noFill/>
              <a:round/>
              <a:headEnd/>
              <a:tailEnd/>
            </a:ln>
          </p:spPr>
          <p:txBody>
            <a:bodyPr/>
            <a:lstStyle/>
            <a:p>
              <a:endParaRPr lang="en-US"/>
            </a:p>
          </p:txBody>
        </p:sp>
        <p:sp>
          <p:nvSpPr>
            <p:cNvPr id="182" name="Freeform 2749"/>
            <p:cNvSpPr>
              <a:spLocks/>
            </p:cNvSpPr>
            <p:nvPr/>
          </p:nvSpPr>
          <p:spPr bwMode="auto">
            <a:xfrm>
              <a:off x="2811" y="1089"/>
              <a:ext cx="43" cy="3"/>
            </a:xfrm>
            <a:custGeom>
              <a:avLst/>
              <a:gdLst>
                <a:gd name="T0" fmla="*/ 0 w 173"/>
                <a:gd name="T1" fmla="*/ 11 h 11"/>
                <a:gd name="T2" fmla="*/ 36 w 173"/>
                <a:gd name="T3" fmla="*/ 0 h 11"/>
                <a:gd name="T4" fmla="*/ 170 w 173"/>
                <a:gd name="T5" fmla="*/ 0 h 11"/>
                <a:gd name="T6" fmla="*/ 173 w 173"/>
                <a:gd name="T7" fmla="*/ 8 h 11"/>
                <a:gd name="T8" fmla="*/ 0 w 173"/>
                <a:gd name="T9" fmla="*/ 11 h 11"/>
                <a:gd name="T10" fmla="*/ 0 w 173"/>
                <a:gd name="T11" fmla="*/ 11 h 11"/>
                <a:gd name="T12" fmla="*/ 0 60000 65536"/>
                <a:gd name="T13" fmla="*/ 0 60000 65536"/>
                <a:gd name="T14" fmla="*/ 0 60000 65536"/>
                <a:gd name="T15" fmla="*/ 0 60000 65536"/>
                <a:gd name="T16" fmla="*/ 0 60000 65536"/>
                <a:gd name="T17" fmla="*/ 0 60000 65536"/>
                <a:gd name="T18" fmla="*/ 0 w 173"/>
                <a:gd name="T19" fmla="*/ 0 h 11"/>
                <a:gd name="T20" fmla="*/ 173 w 17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3" h="11">
                  <a:moveTo>
                    <a:pt x="0" y="11"/>
                  </a:moveTo>
                  <a:lnTo>
                    <a:pt x="36" y="0"/>
                  </a:lnTo>
                  <a:lnTo>
                    <a:pt x="170" y="0"/>
                  </a:lnTo>
                  <a:lnTo>
                    <a:pt x="173" y="8"/>
                  </a:lnTo>
                  <a:lnTo>
                    <a:pt x="0" y="11"/>
                  </a:lnTo>
                  <a:close/>
                </a:path>
              </a:pathLst>
            </a:custGeom>
            <a:solidFill>
              <a:srgbClr val="000000"/>
            </a:solidFill>
            <a:ln w="9525">
              <a:noFill/>
              <a:round/>
              <a:headEnd/>
              <a:tailEnd/>
            </a:ln>
          </p:spPr>
          <p:txBody>
            <a:bodyPr/>
            <a:lstStyle/>
            <a:p>
              <a:endParaRPr lang="en-US"/>
            </a:p>
          </p:txBody>
        </p:sp>
        <p:sp>
          <p:nvSpPr>
            <p:cNvPr id="183" name="Freeform 2750"/>
            <p:cNvSpPr>
              <a:spLocks/>
            </p:cNvSpPr>
            <p:nvPr/>
          </p:nvSpPr>
          <p:spPr bwMode="auto">
            <a:xfrm>
              <a:off x="2808" y="1196"/>
              <a:ext cx="79" cy="33"/>
            </a:xfrm>
            <a:custGeom>
              <a:avLst/>
              <a:gdLst>
                <a:gd name="T0" fmla="*/ 0 w 317"/>
                <a:gd name="T1" fmla="*/ 26 h 132"/>
                <a:gd name="T2" fmla="*/ 317 w 317"/>
                <a:gd name="T3" fmla="*/ 0 h 132"/>
                <a:gd name="T4" fmla="*/ 299 w 317"/>
                <a:gd name="T5" fmla="*/ 37 h 132"/>
                <a:gd name="T6" fmla="*/ 265 w 317"/>
                <a:gd name="T7" fmla="*/ 132 h 132"/>
                <a:gd name="T8" fmla="*/ 138 w 317"/>
                <a:gd name="T9" fmla="*/ 47 h 132"/>
                <a:gd name="T10" fmla="*/ 50 w 317"/>
                <a:gd name="T11" fmla="*/ 31 h 132"/>
                <a:gd name="T12" fmla="*/ 0 w 317"/>
                <a:gd name="T13" fmla="*/ 26 h 132"/>
                <a:gd name="T14" fmla="*/ 0 w 317"/>
                <a:gd name="T15" fmla="*/ 26 h 132"/>
                <a:gd name="T16" fmla="*/ 0 60000 65536"/>
                <a:gd name="T17" fmla="*/ 0 60000 65536"/>
                <a:gd name="T18" fmla="*/ 0 60000 65536"/>
                <a:gd name="T19" fmla="*/ 0 60000 65536"/>
                <a:gd name="T20" fmla="*/ 0 60000 65536"/>
                <a:gd name="T21" fmla="*/ 0 60000 65536"/>
                <a:gd name="T22" fmla="*/ 0 60000 65536"/>
                <a:gd name="T23" fmla="*/ 0 60000 65536"/>
                <a:gd name="T24" fmla="*/ 0 w 317"/>
                <a:gd name="T25" fmla="*/ 0 h 132"/>
                <a:gd name="T26" fmla="*/ 317 w 317"/>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7" h="132">
                  <a:moveTo>
                    <a:pt x="0" y="26"/>
                  </a:moveTo>
                  <a:lnTo>
                    <a:pt x="317" y="0"/>
                  </a:lnTo>
                  <a:lnTo>
                    <a:pt x="299" y="37"/>
                  </a:lnTo>
                  <a:lnTo>
                    <a:pt x="265" y="132"/>
                  </a:lnTo>
                  <a:lnTo>
                    <a:pt x="138" y="47"/>
                  </a:lnTo>
                  <a:lnTo>
                    <a:pt x="50" y="31"/>
                  </a:lnTo>
                  <a:lnTo>
                    <a:pt x="0" y="26"/>
                  </a:lnTo>
                  <a:close/>
                </a:path>
              </a:pathLst>
            </a:custGeom>
            <a:solidFill>
              <a:srgbClr val="000000"/>
            </a:solidFill>
            <a:ln w="9525">
              <a:noFill/>
              <a:round/>
              <a:headEnd/>
              <a:tailEnd/>
            </a:ln>
          </p:spPr>
          <p:txBody>
            <a:bodyPr/>
            <a:lstStyle/>
            <a:p>
              <a:endParaRPr lang="en-US"/>
            </a:p>
          </p:txBody>
        </p:sp>
        <p:sp>
          <p:nvSpPr>
            <p:cNvPr id="184" name="Freeform 2751"/>
            <p:cNvSpPr>
              <a:spLocks/>
            </p:cNvSpPr>
            <p:nvPr/>
          </p:nvSpPr>
          <p:spPr bwMode="auto">
            <a:xfrm>
              <a:off x="2823" y="1046"/>
              <a:ext cx="75" cy="153"/>
            </a:xfrm>
            <a:custGeom>
              <a:avLst/>
              <a:gdLst>
                <a:gd name="T0" fmla="*/ 145 w 301"/>
                <a:gd name="T1" fmla="*/ 185 h 612"/>
                <a:gd name="T2" fmla="*/ 156 w 301"/>
                <a:gd name="T3" fmla="*/ 173 h 612"/>
                <a:gd name="T4" fmla="*/ 286 w 301"/>
                <a:gd name="T5" fmla="*/ 165 h 612"/>
                <a:gd name="T6" fmla="*/ 279 w 301"/>
                <a:gd name="T7" fmla="*/ 142 h 612"/>
                <a:gd name="T8" fmla="*/ 127 w 301"/>
                <a:gd name="T9" fmla="*/ 14 h 612"/>
                <a:gd name="T10" fmla="*/ 0 w 301"/>
                <a:gd name="T11" fmla="*/ 14 h 612"/>
                <a:gd name="T12" fmla="*/ 20 w 301"/>
                <a:gd name="T13" fmla="*/ 0 h 612"/>
                <a:gd name="T14" fmla="*/ 127 w 301"/>
                <a:gd name="T15" fmla="*/ 2 h 612"/>
                <a:gd name="T16" fmla="*/ 301 w 301"/>
                <a:gd name="T17" fmla="*/ 148 h 612"/>
                <a:gd name="T18" fmla="*/ 296 w 301"/>
                <a:gd name="T19" fmla="*/ 573 h 612"/>
                <a:gd name="T20" fmla="*/ 256 w 301"/>
                <a:gd name="T21" fmla="*/ 612 h 612"/>
                <a:gd name="T22" fmla="*/ 280 w 301"/>
                <a:gd name="T23" fmla="*/ 554 h 612"/>
                <a:gd name="T24" fmla="*/ 280 w 301"/>
                <a:gd name="T25" fmla="*/ 389 h 612"/>
                <a:gd name="T26" fmla="*/ 250 w 301"/>
                <a:gd name="T27" fmla="*/ 377 h 612"/>
                <a:gd name="T28" fmla="*/ 282 w 301"/>
                <a:gd name="T29" fmla="*/ 358 h 612"/>
                <a:gd name="T30" fmla="*/ 275 w 301"/>
                <a:gd name="T31" fmla="*/ 343 h 612"/>
                <a:gd name="T32" fmla="*/ 281 w 301"/>
                <a:gd name="T33" fmla="*/ 182 h 612"/>
                <a:gd name="T34" fmla="*/ 145 w 301"/>
                <a:gd name="T35" fmla="*/ 185 h 612"/>
                <a:gd name="T36" fmla="*/ 145 w 301"/>
                <a:gd name="T37" fmla="*/ 185 h 6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612"/>
                <a:gd name="T59" fmla="*/ 301 w 301"/>
                <a:gd name="T60" fmla="*/ 612 h 6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close/>
                </a:path>
              </a:pathLst>
            </a:custGeom>
            <a:solidFill>
              <a:srgbClr val="000000"/>
            </a:solidFill>
            <a:ln w="9525">
              <a:noFill/>
              <a:round/>
              <a:headEnd/>
              <a:tailEnd/>
            </a:ln>
          </p:spPr>
          <p:txBody>
            <a:bodyPr/>
            <a:lstStyle/>
            <a:p>
              <a:endParaRPr lang="en-US"/>
            </a:p>
          </p:txBody>
        </p:sp>
        <p:sp>
          <p:nvSpPr>
            <p:cNvPr id="185" name="Freeform 2752"/>
            <p:cNvSpPr>
              <a:spLocks/>
            </p:cNvSpPr>
            <p:nvPr/>
          </p:nvSpPr>
          <p:spPr bwMode="auto">
            <a:xfrm>
              <a:off x="2843" y="1140"/>
              <a:ext cx="17" cy="61"/>
            </a:xfrm>
            <a:custGeom>
              <a:avLst/>
              <a:gdLst>
                <a:gd name="T0" fmla="*/ 49 w 69"/>
                <a:gd name="T1" fmla="*/ 0 h 243"/>
                <a:gd name="T2" fmla="*/ 28 w 69"/>
                <a:gd name="T3" fmla="*/ 24 h 243"/>
                <a:gd name="T4" fmla="*/ 22 w 69"/>
                <a:gd name="T5" fmla="*/ 212 h 243"/>
                <a:gd name="T6" fmla="*/ 0 w 69"/>
                <a:gd name="T7" fmla="*/ 242 h 243"/>
                <a:gd name="T8" fmla="*/ 33 w 69"/>
                <a:gd name="T9" fmla="*/ 243 h 243"/>
                <a:gd name="T10" fmla="*/ 69 w 69"/>
                <a:gd name="T11" fmla="*/ 236 h 243"/>
                <a:gd name="T12" fmla="*/ 41 w 69"/>
                <a:gd name="T13" fmla="*/ 218 h 243"/>
                <a:gd name="T14" fmla="*/ 41 w 69"/>
                <a:gd name="T15" fmla="*/ 34 h 243"/>
                <a:gd name="T16" fmla="*/ 49 w 69"/>
                <a:gd name="T17" fmla="*/ 0 h 243"/>
                <a:gd name="T18" fmla="*/ 49 w 69"/>
                <a:gd name="T19" fmla="*/ 0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243"/>
                <a:gd name="T32" fmla="*/ 69 w 69"/>
                <a:gd name="T33" fmla="*/ 243 h 2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243">
                  <a:moveTo>
                    <a:pt x="49" y="0"/>
                  </a:moveTo>
                  <a:lnTo>
                    <a:pt x="28" y="24"/>
                  </a:lnTo>
                  <a:lnTo>
                    <a:pt x="22" y="212"/>
                  </a:lnTo>
                  <a:lnTo>
                    <a:pt x="0" y="242"/>
                  </a:lnTo>
                  <a:lnTo>
                    <a:pt x="33" y="243"/>
                  </a:lnTo>
                  <a:lnTo>
                    <a:pt x="69" y="236"/>
                  </a:lnTo>
                  <a:lnTo>
                    <a:pt x="41" y="218"/>
                  </a:lnTo>
                  <a:lnTo>
                    <a:pt x="41" y="34"/>
                  </a:lnTo>
                  <a:lnTo>
                    <a:pt x="49" y="0"/>
                  </a:lnTo>
                  <a:close/>
                </a:path>
              </a:pathLst>
            </a:custGeom>
            <a:solidFill>
              <a:srgbClr val="000000"/>
            </a:solidFill>
            <a:ln w="9525">
              <a:noFill/>
              <a:round/>
              <a:headEnd/>
              <a:tailEnd/>
            </a:ln>
          </p:spPr>
          <p:txBody>
            <a:bodyPr/>
            <a:lstStyle/>
            <a:p>
              <a:endParaRPr lang="en-US"/>
            </a:p>
          </p:txBody>
        </p:sp>
        <p:sp>
          <p:nvSpPr>
            <p:cNvPr id="186" name="Freeform 2753"/>
            <p:cNvSpPr>
              <a:spLocks/>
            </p:cNvSpPr>
            <p:nvPr/>
          </p:nvSpPr>
          <p:spPr bwMode="auto">
            <a:xfrm>
              <a:off x="2687" y="1350"/>
              <a:ext cx="102" cy="19"/>
            </a:xfrm>
            <a:custGeom>
              <a:avLst/>
              <a:gdLst>
                <a:gd name="T0" fmla="*/ 0 w 407"/>
                <a:gd name="T1" fmla="*/ 0 h 75"/>
                <a:gd name="T2" fmla="*/ 23 w 407"/>
                <a:gd name="T3" fmla="*/ 49 h 75"/>
                <a:gd name="T4" fmla="*/ 46 w 407"/>
                <a:gd name="T5" fmla="*/ 75 h 75"/>
                <a:gd name="T6" fmla="*/ 86 w 407"/>
                <a:gd name="T7" fmla="*/ 71 h 75"/>
                <a:gd name="T8" fmla="*/ 144 w 407"/>
                <a:gd name="T9" fmla="*/ 71 h 75"/>
                <a:gd name="T10" fmla="*/ 246 w 407"/>
                <a:gd name="T11" fmla="*/ 48 h 75"/>
                <a:gd name="T12" fmla="*/ 379 w 407"/>
                <a:gd name="T13" fmla="*/ 15 h 75"/>
                <a:gd name="T14" fmla="*/ 407 w 407"/>
                <a:gd name="T15" fmla="*/ 15 h 75"/>
                <a:gd name="T16" fmla="*/ 377 w 407"/>
                <a:gd name="T17" fmla="*/ 2 h 75"/>
                <a:gd name="T18" fmla="*/ 189 w 407"/>
                <a:gd name="T19" fmla="*/ 48 h 75"/>
                <a:gd name="T20" fmla="*/ 96 w 407"/>
                <a:gd name="T21" fmla="*/ 55 h 75"/>
                <a:gd name="T22" fmla="*/ 61 w 407"/>
                <a:gd name="T23" fmla="*/ 55 h 75"/>
                <a:gd name="T24" fmla="*/ 0 w 407"/>
                <a:gd name="T25" fmla="*/ 0 h 75"/>
                <a:gd name="T26" fmla="*/ 0 w 407"/>
                <a:gd name="T27" fmla="*/ 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7"/>
                <a:gd name="T43" fmla="*/ 0 h 75"/>
                <a:gd name="T44" fmla="*/ 407 w 407"/>
                <a:gd name="T45" fmla="*/ 75 h 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close/>
                </a:path>
              </a:pathLst>
            </a:custGeom>
            <a:solidFill>
              <a:srgbClr val="FFE5B2"/>
            </a:solidFill>
            <a:ln w="9525">
              <a:noFill/>
              <a:round/>
              <a:headEnd/>
              <a:tailEnd/>
            </a:ln>
          </p:spPr>
          <p:txBody>
            <a:bodyPr/>
            <a:lstStyle/>
            <a:p>
              <a:endParaRPr lang="en-US"/>
            </a:p>
          </p:txBody>
        </p:sp>
        <p:sp>
          <p:nvSpPr>
            <p:cNvPr id="187" name="Freeform 2754"/>
            <p:cNvSpPr>
              <a:spLocks/>
            </p:cNvSpPr>
            <p:nvPr/>
          </p:nvSpPr>
          <p:spPr bwMode="auto">
            <a:xfrm>
              <a:off x="2711" y="1184"/>
              <a:ext cx="80" cy="34"/>
            </a:xfrm>
            <a:custGeom>
              <a:avLst/>
              <a:gdLst>
                <a:gd name="T0" fmla="*/ 0 w 323"/>
                <a:gd name="T1" fmla="*/ 17 h 140"/>
                <a:gd name="T2" fmla="*/ 41 w 323"/>
                <a:gd name="T3" fmla="*/ 0 h 140"/>
                <a:gd name="T4" fmla="*/ 82 w 323"/>
                <a:gd name="T5" fmla="*/ 20 h 140"/>
                <a:gd name="T6" fmla="*/ 120 w 323"/>
                <a:gd name="T7" fmla="*/ 6 h 140"/>
                <a:gd name="T8" fmla="*/ 138 w 323"/>
                <a:gd name="T9" fmla="*/ 38 h 140"/>
                <a:gd name="T10" fmla="*/ 171 w 323"/>
                <a:gd name="T11" fmla="*/ 19 h 140"/>
                <a:gd name="T12" fmla="*/ 188 w 323"/>
                <a:gd name="T13" fmla="*/ 48 h 140"/>
                <a:gd name="T14" fmla="*/ 287 w 323"/>
                <a:gd name="T15" fmla="*/ 81 h 140"/>
                <a:gd name="T16" fmla="*/ 316 w 323"/>
                <a:gd name="T17" fmla="*/ 82 h 140"/>
                <a:gd name="T18" fmla="*/ 323 w 323"/>
                <a:gd name="T19" fmla="*/ 96 h 140"/>
                <a:gd name="T20" fmla="*/ 316 w 323"/>
                <a:gd name="T21" fmla="*/ 140 h 140"/>
                <a:gd name="T22" fmla="*/ 0 w 323"/>
                <a:gd name="T23" fmla="*/ 17 h 140"/>
                <a:gd name="T24" fmla="*/ 0 w 323"/>
                <a:gd name="T25" fmla="*/ 1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140"/>
                <a:gd name="T41" fmla="*/ 323 w 323"/>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close/>
                </a:path>
              </a:pathLst>
            </a:custGeom>
            <a:solidFill>
              <a:srgbClr val="E5B27F"/>
            </a:solidFill>
            <a:ln w="9525">
              <a:noFill/>
              <a:round/>
              <a:headEnd/>
              <a:tailEnd/>
            </a:ln>
          </p:spPr>
          <p:txBody>
            <a:bodyPr/>
            <a:lstStyle/>
            <a:p>
              <a:endParaRPr lang="en-US"/>
            </a:p>
          </p:txBody>
        </p:sp>
        <p:sp>
          <p:nvSpPr>
            <p:cNvPr id="188" name="Freeform 2755"/>
            <p:cNvSpPr>
              <a:spLocks/>
            </p:cNvSpPr>
            <p:nvPr/>
          </p:nvSpPr>
          <p:spPr bwMode="auto">
            <a:xfrm>
              <a:off x="2709" y="1185"/>
              <a:ext cx="104" cy="131"/>
            </a:xfrm>
            <a:custGeom>
              <a:avLst/>
              <a:gdLst>
                <a:gd name="T0" fmla="*/ 3 w 417"/>
                <a:gd name="T1" fmla="*/ 11 h 524"/>
                <a:gd name="T2" fmla="*/ 31 w 417"/>
                <a:gd name="T3" fmla="*/ 0 h 524"/>
                <a:gd name="T4" fmla="*/ 70 w 417"/>
                <a:gd name="T5" fmla="*/ 24 h 524"/>
                <a:gd name="T6" fmla="*/ 113 w 417"/>
                <a:gd name="T7" fmla="*/ 26 h 524"/>
                <a:gd name="T8" fmla="*/ 141 w 417"/>
                <a:gd name="T9" fmla="*/ 52 h 524"/>
                <a:gd name="T10" fmla="*/ 160 w 417"/>
                <a:gd name="T11" fmla="*/ 45 h 524"/>
                <a:gd name="T12" fmla="*/ 222 w 417"/>
                <a:gd name="T13" fmla="*/ 72 h 524"/>
                <a:gd name="T14" fmla="*/ 304 w 417"/>
                <a:gd name="T15" fmla="*/ 98 h 524"/>
                <a:gd name="T16" fmla="*/ 329 w 417"/>
                <a:gd name="T17" fmla="*/ 135 h 524"/>
                <a:gd name="T18" fmla="*/ 339 w 417"/>
                <a:gd name="T19" fmla="*/ 490 h 524"/>
                <a:gd name="T20" fmla="*/ 353 w 417"/>
                <a:gd name="T21" fmla="*/ 506 h 524"/>
                <a:gd name="T22" fmla="*/ 417 w 417"/>
                <a:gd name="T23" fmla="*/ 504 h 524"/>
                <a:gd name="T24" fmla="*/ 339 w 417"/>
                <a:gd name="T25" fmla="*/ 524 h 524"/>
                <a:gd name="T26" fmla="*/ 227 w 417"/>
                <a:gd name="T27" fmla="*/ 497 h 524"/>
                <a:gd name="T28" fmla="*/ 172 w 417"/>
                <a:gd name="T29" fmla="*/ 408 h 524"/>
                <a:gd name="T30" fmla="*/ 30 w 417"/>
                <a:gd name="T31" fmla="*/ 427 h 524"/>
                <a:gd name="T32" fmla="*/ 2 w 417"/>
                <a:gd name="T33" fmla="*/ 413 h 524"/>
                <a:gd name="T34" fmla="*/ 1 w 417"/>
                <a:gd name="T35" fmla="*/ 142 h 524"/>
                <a:gd name="T36" fmla="*/ 18 w 417"/>
                <a:gd name="T37" fmla="*/ 116 h 524"/>
                <a:gd name="T38" fmla="*/ 0 w 417"/>
                <a:gd name="T39" fmla="*/ 87 h 524"/>
                <a:gd name="T40" fmla="*/ 3 w 417"/>
                <a:gd name="T41" fmla="*/ 11 h 524"/>
                <a:gd name="T42" fmla="*/ 3 w 417"/>
                <a:gd name="T43" fmla="*/ 11 h 5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524"/>
                <a:gd name="T68" fmla="*/ 417 w 417"/>
                <a:gd name="T69" fmla="*/ 524 h 52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close/>
                </a:path>
              </a:pathLst>
            </a:custGeom>
            <a:solidFill>
              <a:srgbClr val="000000"/>
            </a:solidFill>
            <a:ln w="9525">
              <a:noFill/>
              <a:round/>
              <a:headEnd/>
              <a:tailEnd/>
            </a:ln>
          </p:spPr>
          <p:txBody>
            <a:bodyPr/>
            <a:lstStyle/>
            <a:p>
              <a:endParaRPr lang="en-US"/>
            </a:p>
          </p:txBody>
        </p:sp>
        <p:sp>
          <p:nvSpPr>
            <p:cNvPr id="189" name="Freeform 2756"/>
            <p:cNvSpPr>
              <a:spLocks/>
            </p:cNvSpPr>
            <p:nvPr/>
          </p:nvSpPr>
          <p:spPr bwMode="auto">
            <a:xfrm>
              <a:off x="2769" y="1055"/>
              <a:ext cx="36" cy="37"/>
            </a:xfrm>
            <a:custGeom>
              <a:avLst/>
              <a:gdLst>
                <a:gd name="T0" fmla="*/ 17 w 144"/>
                <a:gd name="T1" fmla="*/ 0 h 150"/>
                <a:gd name="T2" fmla="*/ 3 w 144"/>
                <a:gd name="T3" fmla="*/ 5 h 150"/>
                <a:gd name="T4" fmla="*/ 0 w 144"/>
                <a:gd name="T5" fmla="*/ 23 h 150"/>
                <a:gd name="T6" fmla="*/ 123 w 144"/>
                <a:gd name="T7" fmla="*/ 150 h 150"/>
                <a:gd name="T8" fmla="*/ 144 w 144"/>
                <a:gd name="T9" fmla="*/ 131 h 150"/>
                <a:gd name="T10" fmla="*/ 23 w 144"/>
                <a:gd name="T11" fmla="*/ 15 h 150"/>
                <a:gd name="T12" fmla="*/ 17 w 144"/>
                <a:gd name="T13" fmla="*/ 0 h 150"/>
                <a:gd name="T14" fmla="*/ 17 w 144"/>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4"/>
                <a:gd name="T25" fmla="*/ 0 h 150"/>
                <a:gd name="T26" fmla="*/ 144 w 144"/>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 h="150">
                  <a:moveTo>
                    <a:pt x="17" y="0"/>
                  </a:moveTo>
                  <a:lnTo>
                    <a:pt x="3" y="5"/>
                  </a:lnTo>
                  <a:lnTo>
                    <a:pt x="0" y="23"/>
                  </a:lnTo>
                  <a:lnTo>
                    <a:pt x="123" y="150"/>
                  </a:lnTo>
                  <a:lnTo>
                    <a:pt x="144" y="131"/>
                  </a:lnTo>
                  <a:lnTo>
                    <a:pt x="23" y="15"/>
                  </a:lnTo>
                  <a:lnTo>
                    <a:pt x="17" y="0"/>
                  </a:lnTo>
                  <a:close/>
                </a:path>
              </a:pathLst>
            </a:custGeom>
            <a:solidFill>
              <a:srgbClr val="E5B27F"/>
            </a:solidFill>
            <a:ln w="9525">
              <a:noFill/>
              <a:round/>
              <a:headEnd/>
              <a:tailEnd/>
            </a:ln>
          </p:spPr>
          <p:txBody>
            <a:bodyPr/>
            <a:lstStyle/>
            <a:p>
              <a:endParaRPr lang="en-US"/>
            </a:p>
          </p:txBody>
        </p:sp>
        <p:sp>
          <p:nvSpPr>
            <p:cNvPr id="190" name="Freeform 2757"/>
            <p:cNvSpPr>
              <a:spLocks/>
            </p:cNvSpPr>
            <p:nvPr/>
          </p:nvSpPr>
          <p:spPr bwMode="auto">
            <a:xfrm>
              <a:off x="2719" y="1058"/>
              <a:ext cx="90" cy="145"/>
            </a:xfrm>
            <a:custGeom>
              <a:avLst/>
              <a:gdLst>
                <a:gd name="T0" fmla="*/ 202 w 359"/>
                <a:gd name="T1" fmla="*/ 0 h 580"/>
                <a:gd name="T2" fmla="*/ 330 w 359"/>
                <a:gd name="T3" fmla="*/ 127 h 580"/>
                <a:gd name="T4" fmla="*/ 321 w 359"/>
                <a:gd name="T5" fmla="*/ 177 h 580"/>
                <a:gd name="T6" fmla="*/ 337 w 359"/>
                <a:gd name="T7" fmla="*/ 243 h 580"/>
                <a:gd name="T8" fmla="*/ 315 w 359"/>
                <a:gd name="T9" fmla="*/ 304 h 580"/>
                <a:gd name="T10" fmla="*/ 319 w 359"/>
                <a:gd name="T11" fmla="*/ 450 h 580"/>
                <a:gd name="T12" fmla="*/ 326 w 359"/>
                <a:gd name="T13" fmla="*/ 555 h 580"/>
                <a:gd name="T14" fmla="*/ 359 w 359"/>
                <a:gd name="T15" fmla="*/ 580 h 580"/>
                <a:gd name="T16" fmla="*/ 308 w 359"/>
                <a:gd name="T17" fmla="*/ 578 h 580"/>
                <a:gd name="T18" fmla="*/ 147 w 359"/>
                <a:gd name="T19" fmla="*/ 490 h 580"/>
                <a:gd name="T20" fmla="*/ 0 w 359"/>
                <a:gd name="T21" fmla="*/ 487 h 580"/>
                <a:gd name="T22" fmla="*/ 215 w 359"/>
                <a:gd name="T23" fmla="*/ 448 h 580"/>
                <a:gd name="T24" fmla="*/ 247 w 359"/>
                <a:gd name="T25" fmla="*/ 464 h 580"/>
                <a:gd name="T26" fmla="*/ 218 w 359"/>
                <a:gd name="T27" fmla="*/ 405 h 580"/>
                <a:gd name="T28" fmla="*/ 202 w 359"/>
                <a:gd name="T29" fmla="*/ 0 h 580"/>
                <a:gd name="T30" fmla="*/ 202 w 359"/>
                <a:gd name="T31" fmla="*/ 0 h 5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9"/>
                <a:gd name="T49" fmla="*/ 0 h 580"/>
                <a:gd name="T50" fmla="*/ 359 w 359"/>
                <a:gd name="T51" fmla="*/ 580 h 5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close/>
                </a:path>
              </a:pathLst>
            </a:custGeom>
            <a:solidFill>
              <a:srgbClr val="000000"/>
            </a:solidFill>
            <a:ln w="9525">
              <a:noFill/>
              <a:round/>
              <a:headEnd/>
              <a:tailEnd/>
            </a:ln>
          </p:spPr>
          <p:txBody>
            <a:bodyPr/>
            <a:lstStyle/>
            <a:p>
              <a:endParaRPr lang="en-US"/>
            </a:p>
          </p:txBody>
        </p:sp>
        <p:sp>
          <p:nvSpPr>
            <p:cNvPr id="191" name="Freeform 2758"/>
            <p:cNvSpPr>
              <a:spLocks/>
            </p:cNvSpPr>
            <p:nvPr/>
          </p:nvSpPr>
          <p:spPr bwMode="auto">
            <a:xfrm>
              <a:off x="3073" y="1283"/>
              <a:ext cx="8" cy="14"/>
            </a:xfrm>
            <a:custGeom>
              <a:avLst/>
              <a:gdLst>
                <a:gd name="T0" fmla="*/ 2 w 32"/>
                <a:gd name="T1" fmla="*/ 0 h 58"/>
                <a:gd name="T2" fmla="*/ 9 w 32"/>
                <a:gd name="T3" fmla="*/ 19 h 58"/>
                <a:gd name="T4" fmla="*/ 10 w 32"/>
                <a:gd name="T5" fmla="*/ 34 h 58"/>
                <a:gd name="T6" fmla="*/ 0 w 32"/>
                <a:gd name="T7" fmla="*/ 55 h 58"/>
                <a:gd name="T8" fmla="*/ 30 w 32"/>
                <a:gd name="T9" fmla="*/ 58 h 58"/>
                <a:gd name="T10" fmla="*/ 32 w 32"/>
                <a:gd name="T11" fmla="*/ 28 h 58"/>
                <a:gd name="T12" fmla="*/ 2 w 32"/>
                <a:gd name="T13" fmla="*/ 0 h 58"/>
                <a:gd name="T14" fmla="*/ 2 w 32"/>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8"/>
                <a:gd name="T26" fmla="*/ 32 w 32"/>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8">
                  <a:moveTo>
                    <a:pt x="2" y="0"/>
                  </a:moveTo>
                  <a:lnTo>
                    <a:pt x="9" y="19"/>
                  </a:lnTo>
                  <a:lnTo>
                    <a:pt x="10" y="34"/>
                  </a:lnTo>
                  <a:lnTo>
                    <a:pt x="0" y="55"/>
                  </a:lnTo>
                  <a:lnTo>
                    <a:pt x="30" y="58"/>
                  </a:lnTo>
                  <a:lnTo>
                    <a:pt x="32" y="28"/>
                  </a:lnTo>
                  <a:lnTo>
                    <a:pt x="2" y="0"/>
                  </a:lnTo>
                  <a:close/>
                </a:path>
              </a:pathLst>
            </a:custGeom>
            <a:solidFill>
              <a:srgbClr val="E5B27F"/>
            </a:solidFill>
            <a:ln w="9525">
              <a:noFill/>
              <a:round/>
              <a:headEnd/>
              <a:tailEnd/>
            </a:ln>
          </p:spPr>
          <p:txBody>
            <a:bodyPr/>
            <a:lstStyle/>
            <a:p>
              <a:endParaRPr lang="en-US"/>
            </a:p>
          </p:txBody>
        </p:sp>
        <p:sp>
          <p:nvSpPr>
            <p:cNvPr id="192" name="Freeform 2759"/>
            <p:cNvSpPr>
              <a:spLocks/>
            </p:cNvSpPr>
            <p:nvPr/>
          </p:nvSpPr>
          <p:spPr bwMode="auto">
            <a:xfrm>
              <a:off x="3058" y="1310"/>
              <a:ext cx="15" cy="14"/>
            </a:xfrm>
            <a:custGeom>
              <a:avLst/>
              <a:gdLst>
                <a:gd name="T0" fmla="*/ 36 w 60"/>
                <a:gd name="T1" fmla="*/ 0 h 54"/>
                <a:gd name="T2" fmla="*/ 29 w 60"/>
                <a:gd name="T3" fmla="*/ 14 h 54"/>
                <a:gd name="T4" fmla="*/ 18 w 60"/>
                <a:gd name="T5" fmla="*/ 26 h 54"/>
                <a:gd name="T6" fmla="*/ 0 w 60"/>
                <a:gd name="T7" fmla="*/ 24 h 54"/>
                <a:gd name="T8" fmla="*/ 7 w 60"/>
                <a:gd name="T9" fmla="*/ 43 h 54"/>
                <a:gd name="T10" fmla="*/ 32 w 60"/>
                <a:gd name="T11" fmla="*/ 54 h 54"/>
                <a:gd name="T12" fmla="*/ 60 w 60"/>
                <a:gd name="T13" fmla="*/ 32 h 54"/>
                <a:gd name="T14" fmla="*/ 36 w 60"/>
                <a:gd name="T15" fmla="*/ 0 h 54"/>
                <a:gd name="T16" fmla="*/ 36 w 60"/>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54"/>
                <a:gd name="T29" fmla="*/ 60 w 60"/>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54">
                  <a:moveTo>
                    <a:pt x="36" y="0"/>
                  </a:moveTo>
                  <a:lnTo>
                    <a:pt x="29" y="14"/>
                  </a:lnTo>
                  <a:lnTo>
                    <a:pt x="18" y="26"/>
                  </a:lnTo>
                  <a:lnTo>
                    <a:pt x="0" y="24"/>
                  </a:lnTo>
                  <a:lnTo>
                    <a:pt x="7" y="43"/>
                  </a:lnTo>
                  <a:lnTo>
                    <a:pt x="32" y="54"/>
                  </a:lnTo>
                  <a:lnTo>
                    <a:pt x="60" y="32"/>
                  </a:lnTo>
                  <a:lnTo>
                    <a:pt x="36" y="0"/>
                  </a:lnTo>
                  <a:close/>
                </a:path>
              </a:pathLst>
            </a:custGeom>
            <a:solidFill>
              <a:srgbClr val="E5B27F"/>
            </a:solidFill>
            <a:ln w="9525">
              <a:noFill/>
              <a:round/>
              <a:headEnd/>
              <a:tailEnd/>
            </a:ln>
          </p:spPr>
          <p:txBody>
            <a:bodyPr/>
            <a:lstStyle/>
            <a:p>
              <a:endParaRPr lang="en-US"/>
            </a:p>
          </p:txBody>
        </p:sp>
        <p:sp>
          <p:nvSpPr>
            <p:cNvPr id="193" name="Freeform 2760"/>
            <p:cNvSpPr>
              <a:spLocks/>
            </p:cNvSpPr>
            <p:nvPr/>
          </p:nvSpPr>
          <p:spPr bwMode="auto">
            <a:xfrm>
              <a:off x="3060" y="1282"/>
              <a:ext cx="26" cy="43"/>
            </a:xfrm>
            <a:custGeom>
              <a:avLst/>
              <a:gdLst>
                <a:gd name="T0" fmla="*/ 54 w 107"/>
                <a:gd name="T1" fmla="*/ 0 h 171"/>
                <a:gd name="T2" fmla="*/ 87 w 107"/>
                <a:gd name="T3" fmla="*/ 14 h 171"/>
                <a:gd name="T4" fmla="*/ 103 w 107"/>
                <a:gd name="T5" fmla="*/ 40 h 171"/>
                <a:gd name="T6" fmla="*/ 107 w 107"/>
                <a:gd name="T7" fmla="*/ 76 h 171"/>
                <a:gd name="T8" fmla="*/ 97 w 107"/>
                <a:gd name="T9" fmla="*/ 118 h 171"/>
                <a:gd name="T10" fmla="*/ 77 w 107"/>
                <a:gd name="T11" fmla="*/ 150 h 171"/>
                <a:gd name="T12" fmla="*/ 51 w 107"/>
                <a:gd name="T13" fmla="*/ 167 h 171"/>
                <a:gd name="T14" fmla="*/ 23 w 107"/>
                <a:gd name="T15" fmla="*/ 171 h 171"/>
                <a:gd name="T16" fmla="*/ 0 w 107"/>
                <a:gd name="T17" fmla="*/ 157 h 171"/>
                <a:gd name="T18" fmla="*/ 32 w 107"/>
                <a:gd name="T19" fmla="*/ 141 h 171"/>
                <a:gd name="T20" fmla="*/ 31 w 107"/>
                <a:gd name="T21" fmla="*/ 116 h 171"/>
                <a:gd name="T22" fmla="*/ 57 w 107"/>
                <a:gd name="T23" fmla="*/ 129 h 171"/>
                <a:gd name="T24" fmla="*/ 83 w 107"/>
                <a:gd name="T25" fmla="*/ 116 h 171"/>
                <a:gd name="T26" fmla="*/ 90 w 107"/>
                <a:gd name="T27" fmla="*/ 86 h 171"/>
                <a:gd name="T28" fmla="*/ 87 w 107"/>
                <a:gd name="T29" fmla="*/ 66 h 171"/>
                <a:gd name="T30" fmla="*/ 72 w 107"/>
                <a:gd name="T31" fmla="*/ 57 h 171"/>
                <a:gd name="T32" fmla="*/ 77 w 107"/>
                <a:gd name="T33" fmla="*/ 34 h 171"/>
                <a:gd name="T34" fmla="*/ 54 w 107"/>
                <a:gd name="T35" fmla="*/ 0 h 171"/>
                <a:gd name="T36" fmla="*/ 54 w 107"/>
                <a:gd name="T37" fmla="*/ 0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71"/>
                <a:gd name="T59" fmla="*/ 107 w 107"/>
                <a:gd name="T60" fmla="*/ 171 h 1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close/>
                </a:path>
              </a:pathLst>
            </a:custGeom>
            <a:solidFill>
              <a:srgbClr val="000000"/>
            </a:solidFill>
            <a:ln w="9525">
              <a:noFill/>
              <a:round/>
              <a:headEnd/>
              <a:tailEnd/>
            </a:ln>
          </p:spPr>
          <p:txBody>
            <a:bodyPr/>
            <a:lstStyle/>
            <a:p>
              <a:endParaRPr lang="en-US"/>
            </a:p>
          </p:txBody>
        </p:sp>
        <p:sp>
          <p:nvSpPr>
            <p:cNvPr id="194" name="Freeform 2761"/>
            <p:cNvSpPr>
              <a:spLocks/>
            </p:cNvSpPr>
            <p:nvPr/>
          </p:nvSpPr>
          <p:spPr bwMode="auto">
            <a:xfrm>
              <a:off x="3060" y="1295"/>
              <a:ext cx="16" cy="18"/>
            </a:xfrm>
            <a:custGeom>
              <a:avLst/>
              <a:gdLst>
                <a:gd name="T0" fmla="*/ 20 w 64"/>
                <a:gd name="T1" fmla="*/ 0 h 73"/>
                <a:gd name="T2" fmla="*/ 4 w 64"/>
                <a:gd name="T3" fmla="*/ 18 h 73"/>
                <a:gd name="T4" fmla="*/ 0 w 64"/>
                <a:gd name="T5" fmla="*/ 38 h 73"/>
                <a:gd name="T6" fmla="*/ 3 w 64"/>
                <a:gd name="T7" fmla="*/ 60 h 73"/>
                <a:gd name="T8" fmla="*/ 39 w 64"/>
                <a:gd name="T9" fmla="*/ 73 h 73"/>
                <a:gd name="T10" fmla="*/ 42 w 64"/>
                <a:gd name="T11" fmla="*/ 47 h 73"/>
                <a:gd name="T12" fmla="*/ 48 w 64"/>
                <a:gd name="T13" fmla="*/ 22 h 73"/>
                <a:gd name="T14" fmla="*/ 64 w 64"/>
                <a:gd name="T15" fmla="*/ 8 h 73"/>
                <a:gd name="T16" fmla="*/ 20 w 64"/>
                <a:gd name="T17" fmla="*/ 0 h 73"/>
                <a:gd name="T18" fmla="*/ 20 w 64"/>
                <a:gd name="T19" fmla="*/ 0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73"/>
                <a:gd name="T32" fmla="*/ 64 w 64"/>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73">
                  <a:moveTo>
                    <a:pt x="20" y="0"/>
                  </a:moveTo>
                  <a:lnTo>
                    <a:pt x="4" y="18"/>
                  </a:lnTo>
                  <a:lnTo>
                    <a:pt x="0" y="38"/>
                  </a:lnTo>
                  <a:lnTo>
                    <a:pt x="3" y="60"/>
                  </a:lnTo>
                  <a:lnTo>
                    <a:pt x="39" y="73"/>
                  </a:lnTo>
                  <a:lnTo>
                    <a:pt x="42" y="47"/>
                  </a:lnTo>
                  <a:lnTo>
                    <a:pt x="48" y="22"/>
                  </a:lnTo>
                  <a:lnTo>
                    <a:pt x="64" y="8"/>
                  </a:lnTo>
                  <a:lnTo>
                    <a:pt x="20" y="0"/>
                  </a:lnTo>
                  <a:close/>
                </a:path>
              </a:pathLst>
            </a:custGeom>
            <a:solidFill>
              <a:srgbClr val="000000"/>
            </a:solidFill>
            <a:ln w="9525">
              <a:noFill/>
              <a:round/>
              <a:headEnd/>
              <a:tailEnd/>
            </a:ln>
          </p:spPr>
          <p:txBody>
            <a:bodyPr/>
            <a:lstStyle/>
            <a:p>
              <a:endParaRPr lang="en-US"/>
            </a:p>
          </p:txBody>
        </p:sp>
      </p:grpSp>
      <p:grpSp>
        <p:nvGrpSpPr>
          <p:cNvPr id="195" name="Group 522"/>
          <p:cNvGrpSpPr>
            <a:grpSpLocks/>
          </p:cNvGrpSpPr>
          <p:nvPr/>
        </p:nvGrpSpPr>
        <p:grpSpPr bwMode="auto">
          <a:xfrm>
            <a:off x="3429000" y="4735513"/>
            <a:ext cx="673100" cy="1027112"/>
            <a:chOff x="3954" y="1919"/>
            <a:chExt cx="1341" cy="2002"/>
          </a:xfrm>
        </p:grpSpPr>
        <p:grpSp>
          <p:nvGrpSpPr>
            <p:cNvPr id="196" name="Group 523"/>
            <p:cNvGrpSpPr>
              <a:grpSpLocks/>
            </p:cNvGrpSpPr>
            <p:nvPr/>
          </p:nvGrpSpPr>
          <p:grpSpPr bwMode="auto">
            <a:xfrm>
              <a:off x="3954" y="1919"/>
              <a:ext cx="1341" cy="2002"/>
              <a:chOff x="4230" y="2418"/>
              <a:chExt cx="1064" cy="1589"/>
            </a:xfrm>
          </p:grpSpPr>
          <p:sp>
            <p:nvSpPr>
              <p:cNvPr id="198" name="Freeform 524"/>
              <p:cNvSpPr>
                <a:spLocks/>
              </p:cNvSpPr>
              <p:nvPr/>
            </p:nvSpPr>
            <p:spPr bwMode="auto">
              <a:xfrm>
                <a:off x="4423" y="2440"/>
                <a:ext cx="678" cy="332"/>
              </a:xfrm>
              <a:custGeom>
                <a:avLst/>
                <a:gdLst>
                  <a:gd name="T0" fmla="*/ 0 w 678"/>
                  <a:gd name="T1" fmla="*/ 333 h 333"/>
                  <a:gd name="T2" fmla="*/ 678 w 678"/>
                  <a:gd name="T3" fmla="*/ 333 h 333"/>
                  <a:gd name="T4" fmla="*/ 678 w 678"/>
                  <a:gd name="T5" fmla="*/ 333 h 333"/>
                  <a:gd name="T6" fmla="*/ 675 w 678"/>
                  <a:gd name="T7" fmla="*/ 322 h 333"/>
                  <a:gd name="T8" fmla="*/ 670 w 678"/>
                  <a:gd name="T9" fmla="*/ 310 h 333"/>
                  <a:gd name="T10" fmla="*/ 661 w 678"/>
                  <a:gd name="T11" fmla="*/ 304 h 333"/>
                  <a:gd name="T12" fmla="*/ 652 w 678"/>
                  <a:gd name="T13" fmla="*/ 298 h 333"/>
                  <a:gd name="T14" fmla="*/ 637 w 678"/>
                  <a:gd name="T15" fmla="*/ 292 h 333"/>
                  <a:gd name="T16" fmla="*/ 629 w 678"/>
                  <a:gd name="T17" fmla="*/ 289 h 333"/>
                  <a:gd name="T18" fmla="*/ 444 w 678"/>
                  <a:gd name="T19" fmla="*/ 249 h 333"/>
                  <a:gd name="T20" fmla="*/ 444 w 678"/>
                  <a:gd name="T21" fmla="*/ 249 h 333"/>
                  <a:gd name="T22" fmla="*/ 444 w 678"/>
                  <a:gd name="T23" fmla="*/ 170 h 333"/>
                  <a:gd name="T24" fmla="*/ 444 w 678"/>
                  <a:gd name="T25" fmla="*/ 170 h 333"/>
                  <a:gd name="T26" fmla="*/ 386 w 678"/>
                  <a:gd name="T27" fmla="*/ 140 h 333"/>
                  <a:gd name="T28" fmla="*/ 395 w 678"/>
                  <a:gd name="T29" fmla="*/ 129 h 333"/>
                  <a:gd name="T30" fmla="*/ 395 w 678"/>
                  <a:gd name="T31" fmla="*/ 129 h 333"/>
                  <a:gd name="T32" fmla="*/ 403 w 678"/>
                  <a:gd name="T33" fmla="*/ 117 h 333"/>
                  <a:gd name="T34" fmla="*/ 409 w 678"/>
                  <a:gd name="T35" fmla="*/ 105 h 333"/>
                  <a:gd name="T36" fmla="*/ 415 w 678"/>
                  <a:gd name="T37" fmla="*/ 91 h 333"/>
                  <a:gd name="T38" fmla="*/ 415 w 678"/>
                  <a:gd name="T39" fmla="*/ 76 h 333"/>
                  <a:gd name="T40" fmla="*/ 415 w 678"/>
                  <a:gd name="T41" fmla="*/ 76 h 333"/>
                  <a:gd name="T42" fmla="*/ 415 w 678"/>
                  <a:gd name="T43" fmla="*/ 61 h 333"/>
                  <a:gd name="T44" fmla="*/ 409 w 678"/>
                  <a:gd name="T45" fmla="*/ 47 h 333"/>
                  <a:gd name="T46" fmla="*/ 403 w 678"/>
                  <a:gd name="T47" fmla="*/ 32 h 333"/>
                  <a:gd name="T48" fmla="*/ 395 w 678"/>
                  <a:gd name="T49" fmla="*/ 20 h 333"/>
                  <a:gd name="T50" fmla="*/ 383 w 678"/>
                  <a:gd name="T51" fmla="*/ 12 h 333"/>
                  <a:gd name="T52" fmla="*/ 368 w 678"/>
                  <a:gd name="T53" fmla="*/ 6 h 333"/>
                  <a:gd name="T54" fmla="*/ 354 w 678"/>
                  <a:gd name="T55" fmla="*/ 0 h 333"/>
                  <a:gd name="T56" fmla="*/ 339 w 678"/>
                  <a:gd name="T57" fmla="*/ 0 h 333"/>
                  <a:gd name="T58" fmla="*/ 339 w 678"/>
                  <a:gd name="T59" fmla="*/ 0 h 333"/>
                  <a:gd name="T60" fmla="*/ 324 w 678"/>
                  <a:gd name="T61" fmla="*/ 0 h 333"/>
                  <a:gd name="T62" fmla="*/ 310 w 678"/>
                  <a:gd name="T63" fmla="*/ 6 h 333"/>
                  <a:gd name="T64" fmla="*/ 295 w 678"/>
                  <a:gd name="T65" fmla="*/ 12 h 333"/>
                  <a:gd name="T66" fmla="*/ 283 w 678"/>
                  <a:gd name="T67" fmla="*/ 20 h 333"/>
                  <a:gd name="T68" fmla="*/ 275 w 678"/>
                  <a:gd name="T69" fmla="*/ 32 h 333"/>
                  <a:gd name="T70" fmla="*/ 269 w 678"/>
                  <a:gd name="T71" fmla="*/ 47 h 333"/>
                  <a:gd name="T72" fmla="*/ 263 w 678"/>
                  <a:gd name="T73" fmla="*/ 61 h 333"/>
                  <a:gd name="T74" fmla="*/ 263 w 678"/>
                  <a:gd name="T75" fmla="*/ 76 h 333"/>
                  <a:gd name="T76" fmla="*/ 263 w 678"/>
                  <a:gd name="T77" fmla="*/ 76 h 333"/>
                  <a:gd name="T78" fmla="*/ 263 w 678"/>
                  <a:gd name="T79" fmla="*/ 91 h 333"/>
                  <a:gd name="T80" fmla="*/ 269 w 678"/>
                  <a:gd name="T81" fmla="*/ 105 h 333"/>
                  <a:gd name="T82" fmla="*/ 275 w 678"/>
                  <a:gd name="T83" fmla="*/ 117 h 333"/>
                  <a:gd name="T84" fmla="*/ 283 w 678"/>
                  <a:gd name="T85" fmla="*/ 129 h 333"/>
                  <a:gd name="T86" fmla="*/ 292 w 678"/>
                  <a:gd name="T87" fmla="*/ 140 h 333"/>
                  <a:gd name="T88" fmla="*/ 280 w 678"/>
                  <a:gd name="T89" fmla="*/ 146 h 333"/>
                  <a:gd name="T90" fmla="*/ 280 w 678"/>
                  <a:gd name="T91" fmla="*/ 146 h 333"/>
                  <a:gd name="T92" fmla="*/ 234 w 678"/>
                  <a:gd name="T93" fmla="*/ 170 h 333"/>
                  <a:gd name="T94" fmla="*/ 234 w 678"/>
                  <a:gd name="T95" fmla="*/ 170 h 333"/>
                  <a:gd name="T96" fmla="*/ 234 w 678"/>
                  <a:gd name="T97" fmla="*/ 249 h 333"/>
                  <a:gd name="T98" fmla="*/ 225 w 678"/>
                  <a:gd name="T99" fmla="*/ 251 h 333"/>
                  <a:gd name="T100" fmla="*/ 225 w 678"/>
                  <a:gd name="T101" fmla="*/ 251 h 333"/>
                  <a:gd name="T102" fmla="*/ 49 w 678"/>
                  <a:gd name="T103" fmla="*/ 289 h 333"/>
                  <a:gd name="T104" fmla="*/ 49 w 678"/>
                  <a:gd name="T105" fmla="*/ 289 h 333"/>
                  <a:gd name="T106" fmla="*/ 41 w 678"/>
                  <a:gd name="T107" fmla="*/ 292 h 333"/>
                  <a:gd name="T108" fmla="*/ 26 w 678"/>
                  <a:gd name="T109" fmla="*/ 298 h 333"/>
                  <a:gd name="T110" fmla="*/ 17 w 678"/>
                  <a:gd name="T111" fmla="*/ 304 h 333"/>
                  <a:gd name="T112" fmla="*/ 8 w 678"/>
                  <a:gd name="T113" fmla="*/ 310 h 333"/>
                  <a:gd name="T114" fmla="*/ 3 w 678"/>
                  <a:gd name="T115" fmla="*/ 322 h 333"/>
                  <a:gd name="T116" fmla="*/ 0 w 678"/>
                  <a:gd name="T117" fmla="*/ 333 h 333"/>
                  <a:gd name="T118" fmla="*/ 0 w 678"/>
                  <a:gd name="T119" fmla="*/ 333 h 3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78"/>
                  <a:gd name="T181" fmla="*/ 0 h 333"/>
                  <a:gd name="T182" fmla="*/ 678 w 678"/>
                  <a:gd name="T183" fmla="*/ 333 h 3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78" h="333">
                    <a:moveTo>
                      <a:pt x="0" y="333"/>
                    </a:moveTo>
                    <a:lnTo>
                      <a:pt x="678" y="333"/>
                    </a:lnTo>
                    <a:lnTo>
                      <a:pt x="675" y="322"/>
                    </a:lnTo>
                    <a:lnTo>
                      <a:pt x="670" y="310"/>
                    </a:lnTo>
                    <a:lnTo>
                      <a:pt x="661" y="304"/>
                    </a:lnTo>
                    <a:lnTo>
                      <a:pt x="652" y="298"/>
                    </a:lnTo>
                    <a:lnTo>
                      <a:pt x="637" y="292"/>
                    </a:lnTo>
                    <a:lnTo>
                      <a:pt x="629" y="289"/>
                    </a:lnTo>
                    <a:lnTo>
                      <a:pt x="444" y="249"/>
                    </a:lnTo>
                    <a:lnTo>
                      <a:pt x="444" y="170"/>
                    </a:lnTo>
                    <a:lnTo>
                      <a:pt x="386" y="140"/>
                    </a:lnTo>
                    <a:lnTo>
                      <a:pt x="395" y="129"/>
                    </a:lnTo>
                    <a:lnTo>
                      <a:pt x="403" y="117"/>
                    </a:lnTo>
                    <a:lnTo>
                      <a:pt x="409" y="105"/>
                    </a:lnTo>
                    <a:lnTo>
                      <a:pt x="415" y="91"/>
                    </a:lnTo>
                    <a:lnTo>
                      <a:pt x="415" y="76"/>
                    </a:lnTo>
                    <a:lnTo>
                      <a:pt x="415" y="61"/>
                    </a:lnTo>
                    <a:lnTo>
                      <a:pt x="409" y="47"/>
                    </a:lnTo>
                    <a:lnTo>
                      <a:pt x="403" y="32"/>
                    </a:lnTo>
                    <a:lnTo>
                      <a:pt x="395" y="20"/>
                    </a:lnTo>
                    <a:lnTo>
                      <a:pt x="383" y="12"/>
                    </a:lnTo>
                    <a:lnTo>
                      <a:pt x="368" y="6"/>
                    </a:lnTo>
                    <a:lnTo>
                      <a:pt x="354" y="0"/>
                    </a:lnTo>
                    <a:lnTo>
                      <a:pt x="339" y="0"/>
                    </a:lnTo>
                    <a:lnTo>
                      <a:pt x="324" y="0"/>
                    </a:lnTo>
                    <a:lnTo>
                      <a:pt x="310" y="6"/>
                    </a:lnTo>
                    <a:lnTo>
                      <a:pt x="295" y="12"/>
                    </a:lnTo>
                    <a:lnTo>
                      <a:pt x="283" y="20"/>
                    </a:lnTo>
                    <a:lnTo>
                      <a:pt x="275" y="32"/>
                    </a:lnTo>
                    <a:lnTo>
                      <a:pt x="269" y="47"/>
                    </a:lnTo>
                    <a:lnTo>
                      <a:pt x="263" y="61"/>
                    </a:lnTo>
                    <a:lnTo>
                      <a:pt x="263" y="76"/>
                    </a:lnTo>
                    <a:lnTo>
                      <a:pt x="263" y="91"/>
                    </a:lnTo>
                    <a:lnTo>
                      <a:pt x="269" y="105"/>
                    </a:lnTo>
                    <a:lnTo>
                      <a:pt x="275" y="117"/>
                    </a:lnTo>
                    <a:lnTo>
                      <a:pt x="283" y="129"/>
                    </a:lnTo>
                    <a:lnTo>
                      <a:pt x="292" y="140"/>
                    </a:lnTo>
                    <a:lnTo>
                      <a:pt x="280" y="146"/>
                    </a:lnTo>
                    <a:lnTo>
                      <a:pt x="234" y="170"/>
                    </a:lnTo>
                    <a:lnTo>
                      <a:pt x="234" y="249"/>
                    </a:lnTo>
                    <a:lnTo>
                      <a:pt x="225" y="251"/>
                    </a:lnTo>
                    <a:lnTo>
                      <a:pt x="49" y="289"/>
                    </a:lnTo>
                    <a:lnTo>
                      <a:pt x="41" y="292"/>
                    </a:lnTo>
                    <a:lnTo>
                      <a:pt x="26" y="298"/>
                    </a:lnTo>
                    <a:lnTo>
                      <a:pt x="17" y="304"/>
                    </a:lnTo>
                    <a:lnTo>
                      <a:pt x="8" y="310"/>
                    </a:lnTo>
                    <a:lnTo>
                      <a:pt x="3" y="322"/>
                    </a:lnTo>
                    <a:lnTo>
                      <a:pt x="0" y="333"/>
                    </a:lnTo>
                    <a:close/>
                  </a:path>
                </a:pathLst>
              </a:custGeom>
              <a:solidFill>
                <a:srgbClr val="999999"/>
              </a:solidFill>
              <a:ln w="9525">
                <a:noFill/>
                <a:round/>
                <a:headEnd/>
                <a:tailEnd/>
              </a:ln>
            </p:spPr>
            <p:txBody>
              <a:bodyPr/>
              <a:lstStyle/>
              <a:p>
                <a:pPr>
                  <a:defRPr/>
                </a:pPr>
                <a:endParaRPr lang="en-US">
                  <a:latin typeface="+mj-lt"/>
                </a:endParaRPr>
              </a:p>
            </p:txBody>
          </p:sp>
          <p:sp>
            <p:nvSpPr>
              <p:cNvPr id="199" name="Freeform 525"/>
              <p:cNvSpPr>
                <a:spLocks/>
              </p:cNvSpPr>
              <p:nvPr/>
            </p:nvSpPr>
            <p:spPr bwMode="auto">
              <a:xfrm>
                <a:off x="4250" y="2614"/>
                <a:ext cx="1024" cy="1370"/>
              </a:xfrm>
              <a:custGeom>
                <a:avLst/>
                <a:gdLst>
                  <a:gd name="T0" fmla="*/ 983 w 1024"/>
                  <a:gd name="T1" fmla="*/ 0 h 1372"/>
                  <a:gd name="T2" fmla="*/ 638 w 1024"/>
                  <a:gd name="T3" fmla="*/ 0 h 1372"/>
                  <a:gd name="T4" fmla="*/ 638 w 1024"/>
                  <a:gd name="T5" fmla="*/ 0 h 1372"/>
                  <a:gd name="T6" fmla="*/ 638 w 1024"/>
                  <a:gd name="T7" fmla="*/ 59 h 1372"/>
                  <a:gd name="T8" fmla="*/ 638 w 1024"/>
                  <a:gd name="T9" fmla="*/ 59 h 1372"/>
                  <a:gd name="T10" fmla="*/ 752 w 1024"/>
                  <a:gd name="T11" fmla="*/ 82 h 1372"/>
                  <a:gd name="T12" fmla="*/ 963 w 1024"/>
                  <a:gd name="T13" fmla="*/ 82 h 1372"/>
                  <a:gd name="T14" fmla="*/ 968 w 1024"/>
                  <a:gd name="T15" fmla="*/ 82 h 1372"/>
                  <a:gd name="T16" fmla="*/ 968 w 1024"/>
                  <a:gd name="T17" fmla="*/ 1287 h 1372"/>
                  <a:gd name="T18" fmla="*/ 56 w 1024"/>
                  <a:gd name="T19" fmla="*/ 1287 h 1372"/>
                  <a:gd name="T20" fmla="*/ 56 w 1024"/>
                  <a:gd name="T21" fmla="*/ 82 h 1372"/>
                  <a:gd name="T22" fmla="*/ 269 w 1024"/>
                  <a:gd name="T23" fmla="*/ 82 h 1372"/>
                  <a:gd name="T24" fmla="*/ 269 w 1024"/>
                  <a:gd name="T25" fmla="*/ 82 h 1372"/>
                  <a:gd name="T26" fmla="*/ 386 w 1024"/>
                  <a:gd name="T27" fmla="*/ 59 h 1372"/>
                  <a:gd name="T28" fmla="*/ 386 w 1024"/>
                  <a:gd name="T29" fmla="*/ 59 h 1372"/>
                  <a:gd name="T30" fmla="*/ 386 w 1024"/>
                  <a:gd name="T31" fmla="*/ 0 h 1372"/>
                  <a:gd name="T32" fmla="*/ 41 w 1024"/>
                  <a:gd name="T33" fmla="*/ 0 h 1372"/>
                  <a:gd name="T34" fmla="*/ 41 w 1024"/>
                  <a:gd name="T35" fmla="*/ 0 h 1372"/>
                  <a:gd name="T36" fmla="*/ 26 w 1024"/>
                  <a:gd name="T37" fmla="*/ 0 h 1372"/>
                  <a:gd name="T38" fmla="*/ 18 w 1024"/>
                  <a:gd name="T39" fmla="*/ 6 h 1372"/>
                  <a:gd name="T40" fmla="*/ 12 w 1024"/>
                  <a:gd name="T41" fmla="*/ 12 h 1372"/>
                  <a:gd name="T42" fmla="*/ 6 w 1024"/>
                  <a:gd name="T43" fmla="*/ 18 h 1372"/>
                  <a:gd name="T44" fmla="*/ 0 w 1024"/>
                  <a:gd name="T45" fmla="*/ 33 h 1372"/>
                  <a:gd name="T46" fmla="*/ 0 w 1024"/>
                  <a:gd name="T47" fmla="*/ 38 h 1372"/>
                  <a:gd name="T48" fmla="*/ 0 w 1024"/>
                  <a:gd name="T49" fmla="*/ 1331 h 1372"/>
                  <a:gd name="T50" fmla="*/ 0 w 1024"/>
                  <a:gd name="T51" fmla="*/ 1331 h 1372"/>
                  <a:gd name="T52" fmla="*/ 3 w 1024"/>
                  <a:gd name="T53" fmla="*/ 1343 h 1372"/>
                  <a:gd name="T54" fmla="*/ 6 w 1024"/>
                  <a:gd name="T55" fmla="*/ 1354 h 1372"/>
                  <a:gd name="T56" fmla="*/ 12 w 1024"/>
                  <a:gd name="T57" fmla="*/ 1360 h 1372"/>
                  <a:gd name="T58" fmla="*/ 18 w 1024"/>
                  <a:gd name="T59" fmla="*/ 1366 h 1372"/>
                  <a:gd name="T60" fmla="*/ 32 w 1024"/>
                  <a:gd name="T61" fmla="*/ 1369 h 1372"/>
                  <a:gd name="T62" fmla="*/ 41 w 1024"/>
                  <a:gd name="T63" fmla="*/ 1372 h 1372"/>
                  <a:gd name="T64" fmla="*/ 983 w 1024"/>
                  <a:gd name="T65" fmla="*/ 1372 h 1372"/>
                  <a:gd name="T66" fmla="*/ 983 w 1024"/>
                  <a:gd name="T67" fmla="*/ 1372 h 1372"/>
                  <a:gd name="T68" fmla="*/ 998 w 1024"/>
                  <a:gd name="T69" fmla="*/ 1369 h 1372"/>
                  <a:gd name="T70" fmla="*/ 1006 w 1024"/>
                  <a:gd name="T71" fmla="*/ 1366 h 1372"/>
                  <a:gd name="T72" fmla="*/ 1012 w 1024"/>
                  <a:gd name="T73" fmla="*/ 1360 h 1372"/>
                  <a:gd name="T74" fmla="*/ 1018 w 1024"/>
                  <a:gd name="T75" fmla="*/ 1352 h 1372"/>
                  <a:gd name="T76" fmla="*/ 1024 w 1024"/>
                  <a:gd name="T77" fmla="*/ 1340 h 1372"/>
                  <a:gd name="T78" fmla="*/ 1024 w 1024"/>
                  <a:gd name="T79" fmla="*/ 1331 h 1372"/>
                  <a:gd name="T80" fmla="*/ 1024 w 1024"/>
                  <a:gd name="T81" fmla="*/ 38 h 1372"/>
                  <a:gd name="T82" fmla="*/ 1024 w 1024"/>
                  <a:gd name="T83" fmla="*/ 38 h 1372"/>
                  <a:gd name="T84" fmla="*/ 1021 w 1024"/>
                  <a:gd name="T85" fmla="*/ 27 h 1372"/>
                  <a:gd name="T86" fmla="*/ 1018 w 1024"/>
                  <a:gd name="T87" fmla="*/ 18 h 1372"/>
                  <a:gd name="T88" fmla="*/ 1012 w 1024"/>
                  <a:gd name="T89" fmla="*/ 9 h 1372"/>
                  <a:gd name="T90" fmla="*/ 1006 w 1024"/>
                  <a:gd name="T91" fmla="*/ 6 h 1372"/>
                  <a:gd name="T92" fmla="*/ 992 w 1024"/>
                  <a:gd name="T93" fmla="*/ 0 h 1372"/>
                  <a:gd name="T94" fmla="*/ 983 w 1024"/>
                  <a:gd name="T95" fmla="*/ 0 h 1372"/>
                  <a:gd name="T96" fmla="*/ 983 w 1024"/>
                  <a:gd name="T97" fmla="*/ 0 h 13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24"/>
                  <a:gd name="T148" fmla="*/ 0 h 1372"/>
                  <a:gd name="T149" fmla="*/ 1024 w 1024"/>
                  <a:gd name="T150" fmla="*/ 1372 h 13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24" h="1372">
                    <a:moveTo>
                      <a:pt x="983" y="0"/>
                    </a:moveTo>
                    <a:lnTo>
                      <a:pt x="638" y="0"/>
                    </a:lnTo>
                    <a:lnTo>
                      <a:pt x="638" y="59"/>
                    </a:lnTo>
                    <a:lnTo>
                      <a:pt x="752" y="82"/>
                    </a:lnTo>
                    <a:lnTo>
                      <a:pt x="963" y="82"/>
                    </a:lnTo>
                    <a:lnTo>
                      <a:pt x="968" y="82"/>
                    </a:lnTo>
                    <a:lnTo>
                      <a:pt x="968" y="1287"/>
                    </a:lnTo>
                    <a:lnTo>
                      <a:pt x="56" y="1287"/>
                    </a:lnTo>
                    <a:lnTo>
                      <a:pt x="56" y="82"/>
                    </a:lnTo>
                    <a:lnTo>
                      <a:pt x="269" y="82"/>
                    </a:lnTo>
                    <a:lnTo>
                      <a:pt x="386" y="59"/>
                    </a:lnTo>
                    <a:lnTo>
                      <a:pt x="386"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983" y="1372"/>
                    </a:lnTo>
                    <a:lnTo>
                      <a:pt x="998" y="1369"/>
                    </a:lnTo>
                    <a:lnTo>
                      <a:pt x="1006" y="1366"/>
                    </a:lnTo>
                    <a:lnTo>
                      <a:pt x="1012" y="1360"/>
                    </a:lnTo>
                    <a:lnTo>
                      <a:pt x="1018" y="1352"/>
                    </a:lnTo>
                    <a:lnTo>
                      <a:pt x="1024" y="1340"/>
                    </a:lnTo>
                    <a:lnTo>
                      <a:pt x="1024" y="1331"/>
                    </a:lnTo>
                    <a:lnTo>
                      <a:pt x="1024" y="38"/>
                    </a:lnTo>
                    <a:lnTo>
                      <a:pt x="1021" y="27"/>
                    </a:lnTo>
                    <a:lnTo>
                      <a:pt x="1018" y="18"/>
                    </a:lnTo>
                    <a:lnTo>
                      <a:pt x="1012" y="9"/>
                    </a:lnTo>
                    <a:lnTo>
                      <a:pt x="1006" y="6"/>
                    </a:lnTo>
                    <a:lnTo>
                      <a:pt x="992" y="0"/>
                    </a:lnTo>
                    <a:lnTo>
                      <a:pt x="983" y="0"/>
                    </a:lnTo>
                    <a:close/>
                  </a:path>
                </a:pathLst>
              </a:custGeom>
              <a:solidFill>
                <a:srgbClr val="7D5B00"/>
              </a:solidFill>
              <a:ln w="9525">
                <a:noFill/>
                <a:round/>
                <a:headEnd/>
                <a:tailEnd/>
              </a:ln>
            </p:spPr>
            <p:txBody>
              <a:bodyPr/>
              <a:lstStyle/>
              <a:p>
                <a:pPr>
                  <a:defRPr/>
                </a:pPr>
                <a:endParaRPr lang="en-US">
                  <a:latin typeface="+mj-lt"/>
                </a:endParaRPr>
              </a:p>
            </p:txBody>
          </p:sp>
          <p:sp>
            <p:nvSpPr>
              <p:cNvPr id="200" name="Freeform 526"/>
              <p:cNvSpPr>
                <a:spLocks/>
              </p:cNvSpPr>
              <p:nvPr/>
            </p:nvSpPr>
            <p:spPr bwMode="auto">
              <a:xfrm>
                <a:off x="4250" y="2614"/>
                <a:ext cx="53" cy="1370"/>
              </a:xfrm>
              <a:custGeom>
                <a:avLst/>
                <a:gdLst>
                  <a:gd name="T0" fmla="*/ 12 w 53"/>
                  <a:gd name="T1" fmla="*/ 1331 h 1372"/>
                  <a:gd name="T2" fmla="*/ 12 w 53"/>
                  <a:gd name="T3" fmla="*/ 38 h 1372"/>
                  <a:gd name="T4" fmla="*/ 12 w 53"/>
                  <a:gd name="T5" fmla="*/ 38 h 1372"/>
                  <a:gd name="T6" fmla="*/ 12 w 53"/>
                  <a:gd name="T7" fmla="*/ 33 h 1372"/>
                  <a:gd name="T8" fmla="*/ 18 w 53"/>
                  <a:gd name="T9" fmla="*/ 18 h 1372"/>
                  <a:gd name="T10" fmla="*/ 23 w 53"/>
                  <a:gd name="T11" fmla="*/ 12 h 1372"/>
                  <a:gd name="T12" fmla="*/ 29 w 53"/>
                  <a:gd name="T13" fmla="*/ 6 h 1372"/>
                  <a:gd name="T14" fmla="*/ 38 w 53"/>
                  <a:gd name="T15" fmla="*/ 0 h 1372"/>
                  <a:gd name="T16" fmla="*/ 53 w 53"/>
                  <a:gd name="T17" fmla="*/ 0 h 1372"/>
                  <a:gd name="T18" fmla="*/ 41 w 53"/>
                  <a:gd name="T19" fmla="*/ 0 h 1372"/>
                  <a:gd name="T20" fmla="*/ 41 w 53"/>
                  <a:gd name="T21" fmla="*/ 0 h 1372"/>
                  <a:gd name="T22" fmla="*/ 26 w 53"/>
                  <a:gd name="T23" fmla="*/ 0 h 1372"/>
                  <a:gd name="T24" fmla="*/ 18 w 53"/>
                  <a:gd name="T25" fmla="*/ 6 h 1372"/>
                  <a:gd name="T26" fmla="*/ 12 w 53"/>
                  <a:gd name="T27" fmla="*/ 12 h 1372"/>
                  <a:gd name="T28" fmla="*/ 6 w 53"/>
                  <a:gd name="T29" fmla="*/ 18 h 1372"/>
                  <a:gd name="T30" fmla="*/ 0 w 53"/>
                  <a:gd name="T31" fmla="*/ 33 h 1372"/>
                  <a:gd name="T32" fmla="*/ 0 w 53"/>
                  <a:gd name="T33" fmla="*/ 38 h 1372"/>
                  <a:gd name="T34" fmla="*/ 0 w 53"/>
                  <a:gd name="T35" fmla="*/ 1331 h 1372"/>
                  <a:gd name="T36" fmla="*/ 0 w 53"/>
                  <a:gd name="T37" fmla="*/ 1331 h 1372"/>
                  <a:gd name="T38" fmla="*/ 3 w 53"/>
                  <a:gd name="T39" fmla="*/ 1343 h 1372"/>
                  <a:gd name="T40" fmla="*/ 6 w 53"/>
                  <a:gd name="T41" fmla="*/ 1354 h 1372"/>
                  <a:gd name="T42" fmla="*/ 12 w 53"/>
                  <a:gd name="T43" fmla="*/ 1360 h 1372"/>
                  <a:gd name="T44" fmla="*/ 18 w 53"/>
                  <a:gd name="T45" fmla="*/ 1366 h 1372"/>
                  <a:gd name="T46" fmla="*/ 32 w 53"/>
                  <a:gd name="T47" fmla="*/ 1369 h 1372"/>
                  <a:gd name="T48" fmla="*/ 41 w 53"/>
                  <a:gd name="T49" fmla="*/ 1372 h 1372"/>
                  <a:gd name="T50" fmla="*/ 53 w 53"/>
                  <a:gd name="T51" fmla="*/ 1372 h 1372"/>
                  <a:gd name="T52" fmla="*/ 53 w 53"/>
                  <a:gd name="T53" fmla="*/ 1372 h 1372"/>
                  <a:gd name="T54" fmla="*/ 44 w 53"/>
                  <a:gd name="T55" fmla="*/ 1369 h 1372"/>
                  <a:gd name="T56" fmla="*/ 29 w 53"/>
                  <a:gd name="T57" fmla="*/ 1366 h 1372"/>
                  <a:gd name="T58" fmla="*/ 23 w 53"/>
                  <a:gd name="T59" fmla="*/ 1360 h 1372"/>
                  <a:gd name="T60" fmla="*/ 18 w 53"/>
                  <a:gd name="T61" fmla="*/ 1354 h 1372"/>
                  <a:gd name="T62" fmla="*/ 15 w 53"/>
                  <a:gd name="T63" fmla="*/ 1343 h 1372"/>
                  <a:gd name="T64" fmla="*/ 12 w 53"/>
                  <a:gd name="T65" fmla="*/ 1331 h 1372"/>
                  <a:gd name="T66" fmla="*/ 12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12" y="1331"/>
                    </a:moveTo>
                    <a:lnTo>
                      <a:pt x="12" y="38"/>
                    </a:lnTo>
                    <a:lnTo>
                      <a:pt x="12" y="33"/>
                    </a:lnTo>
                    <a:lnTo>
                      <a:pt x="18" y="18"/>
                    </a:lnTo>
                    <a:lnTo>
                      <a:pt x="23" y="12"/>
                    </a:lnTo>
                    <a:lnTo>
                      <a:pt x="29" y="6"/>
                    </a:lnTo>
                    <a:lnTo>
                      <a:pt x="38" y="0"/>
                    </a:lnTo>
                    <a:lnTo>
                      <a:pt x="53" y="0"/>
                    </a:lnTo>
                    <a:lnTo>
                      <a:pt x="41" y="0"/>
                    </a:lnTo>
                    <a:lnTo>
                      <a:pt x="26" y="0"/>
                    </a:lnTo>
                    <a:lnTo>
                      <a:pt x="18" y="6"/>
                    </a:lnTo>
                    <a:lnTo>
                      <a:pt x="12" y="12"/>
                    </a:lnTo>
                    <a:lnTo>
                      <a:pt x="6" y="18"/>
                    </a:lnTo>
                    <a:lnTo>
                      <a:pt x="0" y="33"/>
                    </a:lnTo>
                    <a:lnTo>
                      <a:pt x="0" y="38"/>
                    </a:lnTo>
                    <a:lnTo>
                      <a:pt x="0" y="1331"/>
                    </a:lnTo>
                    <a:lnTo>
                      <a:pt x="3" y="1343"/>
                    </a:lnTo>
                    <a:lnTo>
                      <a:pt x="6" y="1354"/>
                    </a:lnTo>
                    <a:lnTo>
                      <a:pt x="12" y="1360"/>
                    </a:lnTo>
                    <a:lnTo>
                      <a:pt x="18" y="1366"/>
                    </a:lnTo>
                    <a:lnTo>
                      <a:pt x="32" y="1369"/>
                    </a:lnTo>
                    <a:lnTo>
                      <a:pt x="41" y="1372"/>
                    </a:lnTo>
                    <a:lnTo>
                      <a:pt x="53" y="1372"/>
                    </a:lnTo>
                    <a:lnTo>
                      <a:pt x="44" y="1369"/>
                    </a:lnTo>
                    <a:lnTo>
                      <a:pt x="29" y="1366"/>
                    </a:lnTo>
                    <a:lnTo>
                      <a:pt x="23" y="1360"/>
                    </a:lnTo>
                    <a:lnTo>
                      <a:pt x="18" y="1354"/>
                    </a:lnTo>
                    <a:lnTo>
                      <a:pt x="15" y="1343"/>
                    </a:lnTo>
                    <a:lnTo>
                      <a:pt x="12" y="1331"/>
                    </a:lnTo>
                    <a:close/>
                  </a:path>
                </a:pathLst>
              </a:custGeom>
              <a:solidFill>
                <a:srgbClr val="594100"/>
              </a:solidFill>
              <a:ln w="9525">
                <a:noFill/>
                <a:round/>
                <a:headEnd/>
                <a:tailEnd/>
              </a:ln>
            </p:spPr>
            <p:txBody>
              <a:bodyPr/>
              <a:lstStyle/>
              <a:p>
                <a:pPr>
                  <a:defRPr/>
                </a:pPr>
                <a:endParaRPr lang="en-US">
                  <a:latin typeface="+mj-lt"/>
                </a:endParaRPr>
              </a:p>
            </p:txBody>
          </p:sp>
          <p:sp>
            <p:nvSpPr>
              <p:cNvPr id="201" name="Freeform 527"/>
              <p:cNvSpPr>
                <a:spLocks/>
              </p:cNvSpPr>
              <p:nvPr/>
            </p:nvSpPr>
            <p:spPr bwMode="auto">
              <a:xfrm>
                <a:off x="5221" y="2614"/>
                <a:ext cx="53" cy="1370"/>
              </a:xfrm>
              <a:custGeom>
                <a:avLst/>
                <a:gdLst>
                  <a:gd name="T0" fmla="*/ 41 w 53"/>
                  <a:gd name="T1" fmla="*/ 1331 h 1372"/>
                  <a:gd name="T2" fmla="*/ 41 w 53"/>
                  <a:gd name="T3" fmla="*/ 38 h 1372"/>
                  <a:gd name="T4" fmla="*/ 41 w 53"/>
                  <a:gd name="T5" fmla="*/ 38 h 1372"/>
                  <a:gd name="T6" fmla="*/ 41 w 53"/>
                  <a:gd name="T7" fmla="*/ 33 h 1372"/>
                  <a:gd name="T8" fmla="*/ 35 w 53"/>
                  <a:gd name="T9" fmla="*/ 18 h 1372"/>
                  <a:gd name="T10" fmla="*/ 30 w 53"/>
                  <a:gd name="T11" fmla="*/ 12 h 1372"/>
                  <a:gd name="T12" fmla="*/ 24 w 53"/>
                  <a:gd name="T13" fmla="*/ 6 h 1372"/>
                  <a:gd name="T14" fmla="*/ 15 w 53"/>
                  <a:gd name="T15" fmla="*/ 0 h 1372"/>
                  <a:gd name="T16" fmla="*/ 0 w 53"/>
                  <a:gd name="T17" fmla="*/ 0 h 1372"/>
                  <a:gd name="T18" fmla="*/ 12 w 53"/>
                  <a:gd name="T19" fmla="*/ 0 h 1372"/>
                  <a:gd name="T20" fmla="*/ 12 w 53"/>
                  <a:gd name="T21" fmla="*/ 0 h 1372"/>
                  <a:gd name="T22" fmla="*/ 27 w 53"/>
                  <a:gd name="T23" fmla="*/ 0 h 1372"/>
                  <a:gd name="T24" fmla="*/ 35 w 53"/>
                  <a:gd name="T25" fmla="*/ 6 h 1372"/>
                  <a:gd name="T26" fmla="*/ 41 w 53"/>
                  <a:gd name="T27" fmla="*/ 12 h 1372"/>
                  <a:gd name="T28" fmla="*/ 47 w 53"/>
                  <a:gd name="T29" fmla="*/ 18 h 1372"/>
                  <a:gd name="T30" fmla="*/ 53 w 53"/>
                  <a:gd name="T31" fmla="*/ 33 h 1372"/>
                  <a:gd name="T32" fmla="*/ 53 w 53"/>
                  <a:gd name="T33" fmla="*/ 38 h 1372"/>
                  <a:gd name="T34" fmla="*/ 53 w 53"/>
                  <a:gd name="T35" fmla="*/ 1331 h 1372"/>
                  <a:gd name="T36" fmla="*/ 53 w 53"/>
                  <a:gd name="T37" fmla="*/ 1331 h 1372"/>
                  <a:gd name="T38" fmla="*/ 50 w 53"/>
                  <a:gd name="T39" fmla="*/ 1343 h 1372"/>
                  <a:gd name="T40" fmla="*/ 47 w 53"/>
                  <a:gd name="T41" fmla="*/ 1354 h 1372"/>
                  <a:gd name="T42" fmla="*/ 41 w 53"/>
                  <a:gd name="T43" fmla="*/ 1360 h 1372"/>
                  <a:gd name="T44" fmla="*/ 35 w 53"/>
                  <a:gd name="T45" fmla="*/ 1366 h 1372"/>
                  <a:gd name="T46" fmla="*/ 21 w 53"/>
                  <a:gd name="T47" fmla="*/ 1369 h 1372"/>
                  <a:gd name="T48" fmla="*/ 12 w 53"/>
                  <a:gd name="T49" fmla="*/ 1372 h 1372"/>
                  <a:gd name="T50" fmla="*/ 0 w 53"/>
                  <a:gd name="T51" fmla="*/ 1372 h 1372"/>
                  <a:gd name="T52" fmla="*/ 0 w 53"/>
                  <a:gd name="T53" fmla="*/ 1372 h 1372"/>
                  <a:gd name="T54" fmla="*/ 9 w 53"/>
                  <a:gd name="T55" fmla="*/ 1369 h 1372"/>
                  <a:gd name="T56" fmla="*/ 24 w 53"/>
                  <a:gd name="T57" fmla="*/ 1366 h 1372"/>
                  <a:gd name="T58" fmla="*/ 30 w 53"/>
                  <a:gd name="T59" fmla="*/ 1360 h 1372"/>
                  <a:gd name="T60" fmla="*/ 35 w 53"/>
                  <a:gd name="T61" fmla="*/ 1354 h 1372"/>
                  <a:gd name="T62" fmla="*/ 38 w 53"/>
                  <a:gd name="T63" fmla="*/ 1343 h 1372"/>
                  <a:gd name="T64" fmla="*/ 41 w 53"/>
                  <a:gd name="T65" fmla="*/ 1331 h 1372"/>
                  <a:gd name="T66" fmla="*/ 41 w 53"/>
                  <a:gd name="T67" fmla="*/ 1331 h 13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
                  <a:gd name="T103" fmla="*/ 0 h 1372"/>
                  <a:gd name="T104" fmla="*/ 53 w 53"/>
                  <a:gd name="T105" fmla="*/ 1372 h 13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 h="1372">
                    <a:moveTo>
                      <a:pt x="41" y="1331"/>
                    </a:moveTo>
                    <a:lnTo>
                      <a:pt x="41" y="38"/>
                    </a:lnTo>
                    <a:lnTo>
                      <a:pt x="41" y="33"/>
                    </a:lnTo>
                    <a:lnTo>
                      <a:pt x="35" y="18"/>
                    </a:lnTo>
                    <a:lnTo>
                      <a:pt x="30" y="12"/>
                    </a:lnTo>
                    <a:lnTo>
                      <a:pt x="24" y="6"/>
                    </a:lnTo>
                    <a:lnTo>
                      <a:pt x="15" y="0"/>
                    </a:lnTo>
                    <a:lnTo>
                      <a:pt x="0" y="0"/>
                    </a:lnTo>
                    <a:lnTo>
                      <a:pt x="12" y="0"/>
                    </a:lnTo>
                    <a:lnTo>
                      <a:pt x="27" y="0"/>
                    </a:lnTo>
                    <a:lnTo>
                      <a:pt x="35" y="6"/>
                    </a:lnTo>
                    <a:lnTo>
                      <a:pt x="41" y="12"/>
                    </a:lnTo>
                    <a:lnTo>
                      <a:pt x="47" y="18"/>
                    </a:lnTo>
                    <a:lnTo>
                      <a:pt x="53" y="33"/>
                    </a:lnTo>
                    <a:lnTo>
                      <a:pt x="53" y="38"/>
                    </a:lnTo>
                    <a:lnTo>
                      <a:pt x="53" y="1331"/>
                    </a:lnTo>
                    <a:lnTo>
                      <a:pt x="50" y="1343"/>
                    </a:lnTo>
                    <a:lnTo>
                      <a:pt x="47" y="1354"/>
                    </a:lnTo>
                    <a:lnTo>
                      <a:pt x="41" y="1360"/>
                    </a:lnTo>
                    <a:lnTo>
                      <a:pt x="35" y="1366"/>
                    </a:lnTo>
                    <a:lnTo>
                      <a:pt x="21" y="1369"/>
                    </a:lnTo>
                    <a:lnTo>
                      <a:pt x="12" y="1372"/>
                    </a:lnTo>
                    <a:lnTo>
                      <a:pt x="0" y="1372"/>
                    </a:lnTo>
                    <a:lnTo>
                      <a:pt x="9" y="1369"/>
                    </a:lnTo>
                    <a:lnTo>
                      <a:pt x="24" y="1366"/>
                    </a:lnTo>
                    <a:lnTo>
                      <a:pt x="30" y="1360"/>
                    </a:lnTo>
                    <a:lnTo>
                      <a:pt x="35" y="1354"/>
                    </a:lnTo>
                    <a:lnTo>
                      <a:pt x="38" y="1343"/>
                    </a:lnTo>
                    <a:lnTo>
                      <a:pt x="41" y="1331"/>
                    </a:lnTo>
                    <a:close/>
                  </a:path>
                </a:pathLst>
              </a:custGeom>
              <a:solidFill>
                <a:srgbClr val="594100"/>
              </a:solidFill>
              <a:ln w="9525">
                <a:noFill/>
                <a:round/>
                <a:headEnd/>
                <a:tailEnd/>
              </a:ln>
            </p:spPr>
            <p:txBody>
              <a:bodyPr/>
              <a:lstStyle/>
              <a:p>
                <a:pPr>
                  <a:defRPr/>
                </a:pPr>
                <a:endParaRPr lang="en-US">
                  <a:latin typeface="+mj-lt"/>
                </a:endParaRPr>
              </a:p>
            </p:txBody>
          </p:sp>
          <p:sp>
            <p:nvSpPr>
              <p:cNvPr id="202" name="Freeform 528"/>
              <p:cNvSpPr>
                <a:spLocks/>
              </p:cNvSpPr>
              <p:nvPr/>
            </p:nvSpPr>
            <p:spPr bwMode="auto">
              <a:xfrm>
                <a:off x="4423" y="2789"/>
                <a:ext cx="678" cy="37"/>
              </a:xfrm>
              <a:custGeom>
                <a:avLst/>
                <a:gdLst>
                  <a:gd name="T0" fmla="*/ 678 w 678"/>
                  <a:gd name="T1" fmla="*/ 0 h 35"/>
                  <a:gd name="T2" fmla="*/ 0 w 678"/>
                  <a:gd name="T3" fmla="*/ 0 h 35"/>
                  <a:gd name="T4" fmla="*/ 0 w 678"/>
                  <a:gd name="T5" fmla="*/ 0 h 35"/>
                  <a:gd name="T6" fmla="*/ 0 w 678"/>
                  <a:gd name="T7" fmla="*/ 35 h 35"/>
                  <a:gd name="T8" fmla="*/ 0 w 678"/>
                  <a:gd name="T9" fmla="*/ 35 h 35"/>
                  <a:gd name="T10" fmla="*/ 678 w 678"/>
                  <a:gd name="T11" fmla="*/ 35 h 35"/>
                  <a:gd name="T12" fmla="*/ 678 w 678"/>
                  <a:gd name="T13" fmla="*/ 35 h 35"/>
                  <a:gd name="T14" fmla="*/ 678 w 678"/>
                  <a:gd name="T15" fmla="*/ 0 h 35"/>
                  <a:gd name="T16" fmla="*/ 678 w 67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8"/>
                  <a:gd name="T28" fmla="*/ 0 h 35"/>
                  <a:gd name="T29" fmla="*/ 678 w 67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8" h="35">
                    <a:moveTo>
                      <a:pt x="678" y="0"/>
                    </a:moveTo>
                    <a:lnTo>
                      <a:pt x="0" y="0"/>
                    </a:lnTo>
                    <a:lnTo>
                      <a:pt x="0" y="35"/>
                    </a:lnTo>
                    <a:lnTo>
                      <a:pt x="678" y="35"/>
                    </a:lnTo>
                    <a:lnTo>
                      <a:pt x="678" y="0"/>
                    </a:lnTo>
                    <a:close/>
                  </a:path>
                </a:pathLst>
              </a:custGeom>
              <a:solidFill>
                <a:srgbClr val="CCCCCC"/>
              </a:solidFill>
              <a:ln w="9525">
                <a:noFill/>
                <a:round/>
                <a:headEnd/>
                <a:tailEnd/>
              </a:ln>
            </p:spPr>
            <p:txBody>
              <a:bodyPr/>
              <a:lstStyle/>
              <a:p>
                <a:pPr>
                  <a:defRPr/>
                </a:pPr>
                <a:endParaRPr lang="en-US">
                  <a:latin typeface="+mj-lt"/>
                </a:endParaRPr>
              </a:p>
            </p:txBody>
          </p:sp>
          <p:sp>
            <p:nvSpPr>
              <p:cNvPr id="203" name="Freeform 529"/>
              <p:cNvSpPr>
                <a:spLocks/>
              </p:cNvSpPr>
              <p:nvPr/>
            </p:nvSpPr>
            <p:spPr bwMode="auto">
              <a:xfrm>
                <a:off x="4677" y="2597"/>
                <a:ext cx="100" cy="167"/>
              </a:xfrm>
              <a:custGeom>
                <a:avLst/>
                <a:gdLst>
                  <a:gd name="T0" fmla="*/ 0 w 100"/>
                  <a:gd name="T1" fmla="*/ 9 h 167"/>
                  <a:gd name="T2" fmla="*/ 79 w 100"/>
                  <a:gd name="T3" fmla="*/ 167 h 167"/>
                  <a:gd name="T4" fmla="*/ 79 w 100"/>
                  <a:gd name="T5" fmla="*/ 167 h 167"/>
                  <a:gd name="T6" fmla="*/ 100 w 100"/>
                  <a:gd name="T7" fmla="*/ 167 h 167"/>
                  <a:gd name="T8" fmla="*/ 15 w 100"/>
                  <a:gd name="T9" fmla="*/ 0 h 167"/>
                  <a:gd name="T10" fmla="*/ 15 w 100"/>
                  <a:gd name="T11" fmla="*/ 0 h 167"/>
                  <a:gd name="T12" fmla="*/ 0 w 100"/>
                  <a:gd name="T13" fmla="*/ 9 h 167"/>
                  <a:gd name="T14" fmla="*/ 0 w 100"/>
                  <a:gd name="T15" fmla="*/ 9 h 167"/>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7"/>
                  <a:gd name="T26" fmla="*/ 100 w 100"/>
                  <a:gd name="T27" fmla="*/ 167 h 1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7">
                    <a:moveTo>
                      <a:pt x="0" y="9"/>
                    </a:moveTo>
                    <a:lnTo>
                      <a:pt x="79" y="167"/>
                    </a:lnTo>
                    <a:lnTo>
                      <a:pt x="100" y="167"/>
                    </a:lnTo>
                    <a:lnTo>
                      <a:pt x="15" y="0"/>
                    </a:lnTo>
                    <a:lnTo>
                      <a:pt x="0" y="9"/>
                    </a:lnTo>
                    <a:close/>
                  </a:path>
                </a:pathLst>
              </a:custGeom>
              <a:solidFill>
                <a:srgbClr val="B3B3B3"/>
              </a:solidFill>
              <a:ln w="9525">
                <a:noFill/>
                <a:round/>
                <a:headEnd/>
                <a:tailEnd/>
              </a:ln>
            </p:spPr>
            <p:txBody>
              <a:bodyPr/>
              <a:lstStyle/>
              <a:p>
                <a:pPr>
                  <a:defRPr/>
                </a:pPr>
                <a:endParaRPr lang="en-US">
                  <a:latin typeface="+mj-lt"/>
                </a:endParaRPr>
              </a:p>
            </p:txBody>
          </p:sp>
          <p:sp>
            <p:nvSpPr>
              <p:cNvPr id="204" name="Freeform 530"/>
              <p:cNvSpPr>
                <a:spLocks/>
              </p:cNvSpPr>
              <p:nvPr/>
            </p:nvSpPr>
            <p:spPr bwMode="auto">
              <a:xfrm>
                <a:off x="4692" y="2445"/>
                <a:ext cx="246" cy="319"/>
              </a:xfrm>
              <a:custGeom>
                <a:avLst/>
                <a:gdLst>
                  <a:gd name="T0" fmla="*/ 169 w 246"/>
                  <a:gd name="T1" fmla="*/ 248 h 319"/>
                  <a:gd name="T2" fmla="*/ 169 w 246"/>
                  <a:gd name="T3" fmla="*/ 248 h 319"/>
                  <a:gd name="T4" fmla="*/ 169 w 246"/>
                  <a:gd name="T5" fmla="*/ 169 h 319"/>
                  <a:gd name="T6" fmla="*/ 169 w 246"/>
                  <a:gd name="T7" fmla="*/ 169 h 319"/>
                  <a:gd name="T8" fmla="*/ 102 w 246"/>
                  <a:gd name="T9" fmla="*/ 134 h 319"/>
                  <a:gd name="T10" fmla="*/ 120 w 246"/>
                  <a:gd name="T11" fmla="*/ 117 h 319"/>
                  <a:gd name="T12" fmla="*/ 120 w 246"/>
                  <a:gd name="T13" fmla="*/ 117 h 319"/>
                  <a:gd name="T14" fmla="*/ 129 w 246"/>
                  <a:gd name="T15" fmla="*/ 108 h 319"/>
                  <a:gd name="T16" fmla="*/ 134 w 246"/>
                  <a:gd name="T17" fmla="*/ 96 h 319"/>
                  <a:gd name="T18" fmla="*/ 137 w 246"/>
                  <a:gd name="T19" fmla="*/ 85 h 319"/>
                  <a:gd name="T20" fmla="*/ 140 w 246"/>
                  <a:gd name="T21" fmla="*/ 70 h 319"/>
                  <a:gd name="T22" fmla="*/ 140 w 246"/>
                  <a:gd name="T23" fmla="*/ 70 h 319"/>
                  <a:gd name="T24" fmla="*/ 137 w 246"/>
                  <a:gd name="T25" fmla="*/ 55 h 319"/>
                  <a:gd name="T26" fmla="*/ 134 w 246"/>
                  <a:gd name="T27" fmla="*/ 44 h 319"/>
                  <a:gd name="T28" fmla="*/ 129 w 246"/>
                  <a:gd name="T29" fmla="*/ 32 h 319"/>
                  <a:gd name="T30" fmla="*/ 120 w 246"/>
                  <a:gd name="T31" fmla="*/ 20 h 319"/>
                  <a:gd name="T32" fmla="*/ 108 w 246"/>
                  <a:gd name="T33" fmla="*/ 12 h 319"/>
                  <a:gd name="T34" fmla="*/ 96 w 246"/>
                  <a:gd name="T35" fmla="*/ 6 h 319"/>
                  <a:gd name="T36" fmla="*/ 85 w 246"/>
                  <a:gd name="T37" fmla="*/ 3 h 319"/>
                  <a:gd name="T38" fmla="*/ 70 w 246"/>
                  <a:gd name="T39" fmla="*/ 0 h 319"/>
                  <a:gd name="T40" fmla="*/ 70 w 246"/>
                  <a:gd name="T41" fmla="*/ 0 h 319"/>
                  <a:gd name="T42" fmla="*/ 55 w 246"/>
                  <a:gd name="T43" fmla="*/ 3 h 319"/>
                  <a:gd name="T44" fmla="*/ 44 w 246"/>
                  <a:gd name="T45" fmla="*/ 6 h 319"/>
                  <a:gd name="T46" fmla="*/ 32 w 246"/>
                  <a:gd name="T47" fmla="*/ 12 h 319"/>
                  <a:gd name="T48" fmla="*/ 20 w 246"/>
                  <a:gd name="T49" fmla="*/ 20 h 319"/>
                  <a:gd name="T50" fmla="*/ 11 w 246"/>
                  <a:gd name="T51" fmla="*/ 32 h 319"/>
                  <a:gd name="T52" fmla="*/ 6 w 246"/>
                  <a:gd name="T53" fmla="*/ 44 h 319"/>
                  <a:gd name="T54" fmla="*/ 3 w 246"/>
                  <a:gd name="T55" fmla="*/ 55 h 319"/>
                  <a:gd name="T56" fmla="*/ 0 w 246"/>
                  <a:gd name="T57" fmla="*/ 70 h 319"/>
                  <a:gd name="T58" fmla="*/ 0 w 246"/>
                  <a:gd name="T59" fmla="*/ 70 h 319"/>
                  <a:gd name="T60" fmla="*/ 3 w 246"/>
                  <a:gd name="T61" fmla="*/ 85 h 319"/>
                  <a:gd name="T62" fmla="*/ 6 w 246"/>
                  <a:gd name="T63" fmla="*/ 96 h 319"/>
                  <a:gd name="T64" fmla="*/ 11 w 246"/>
                  <a:gd name="T65" fmla="*/ 108 h 319"/>
                  <a:gd name="T66" fmla="*/ 20 w 246"/>
                  <a:gd name="T67" fmla="*/ 117 h 319"/>
                  <a:gd name="T68" fmla="*/ 35 w 246"/>
                  <a:gd name="T69" fmla="*/ 134 h 319"/>
                  <a:gd name="T70" fmla="*/ 20 w 246"/>
                  <a:gd name="T71" fmla="*/ 143 h 319"/>
                  <a:gd name="T72" fmla="*/ 108 w 246"/>
                  <a:gd name="T73" fmla="*/ 319 h 319"/>
                  <a:gd name="T74" fmla="*/ 108 w 246"/>
                  <a:gd name="T75" fmla="*/ 319 h 319"/>
                  <a:gd name="T76" fmla="*/ 246 w 246"/>
                  <a:gd name="T77" fmla="*/ 319 h 319"/>
                  <a:gd name="T78" fmla="*/ 216 w 246"/>
                  <a:gd name="T79" fmla="*/ 260 h 319"/>
                  <a:gd name="T80" fmla="*/ 169 w 246"/>
                  <a:gd name="T81" fmla="*/ 248 h 3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6"/>
                  <a:gd name="T124" fmla="*/ 0 h 319"/>
                  <a:gd name="T125" fmla="*/ 246 w 246"/>
                  <a:gd name="T126" fmla="*/ 319 h 3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6" h="319">
                    <a:moveTo>
                      <a:pt x="169" y="248"/>
                    </a:moveTo>
                    <a:lnTo>
                      <a:pt x="169" y="248"/>
                    </a:lnTo>
                    <a:lnTo>
                      <a:pt x="169" y="169"/>
                    </a:lnTo>
                    <a:lnTo>
                      <a:pt x="102" y="134"/>
                    </a:lnTo>
                    <a:lnTo>
                      <a:pt x="120" y="117"/>
                    </a:lnTo>
                    <a:lnTo>
                      <a:pt x="129" y="108"/>
                    </a:lnTo>
                    <a:lnTo>
                      <a:pt x="134" y="96"/>
                    </a:lnTo>
                    <a:lnTo>
                      <a:pt x="137" y="85"/>
                    </a:lnTo>
                    <a:lnTo>
                      <a:pt x="140" y="70"/>
                    </a:lnTo>
                    <a:lnTo>
                      <a:pt x="137" y="55"/>
                    </a:lnTo>
                    <a:lnTo>
                      <a:pt x="134" y="44"/>
                    </a:lnTo>
                    <a:lnTo>
                      <a:pt x="129" y="32"/>
                    </a:lnTo>
                    <a:lnTo>
                      <a:pt x="120" y="20"/>
                    </a:lnTo>
                    <a:lnTo>
                      <a:pt x="108" y="12"/>
                    </a:lnTo>
                    <a:lnTo>
                      <a:pt x="96" y="6"/>
                    </a:lnTo>
                    <a:lnTo>
                      <a:pt x="85" y="3"/>
                    </a:lnTo>
                    <a:lnTo>
                      <a:pt x="70" y="0"/>
                    </a:lnTo>
                    <a:lnTo>
                      <a:pt x="55" y="3"/>
                    </a:lnTo>
                    <a:lnTo>
                      <a:pt x="44" y="6"/>
                    </a:lnTo>
                    <a:lnTo>
                      <a:pt x="32" y="12"/>
                    </a:lnTo>
                    <a:lnTo>
                      <a:pt x="20" y="20"/>
                    </a:lnTo>
                    <a:lnTo>
                      <a:pt x="11" y="32"/>
                    </a:lnTo>
                    <a:lnTo>
                      <a:pt x="6" y="44"/>
                    </a:lnTo>
                    <a:lnTo>
                      <a:pt x="3" y="55"/>
                    </a:lnTo>
                    <a:lnTo>
                      <a:pt x="0" y="70"/>
                    </a:lnTo>
                    <a:lnTo>
                      <a:pt x="3" y="85"/>
                    </a:lnTo>
                    <a:lnTo>
                      <a:pt x="6" y="96"/>
                    </a:lnTo>
                    <a:lnTo>
                      <a:pt x="11" y="108"/>
                    </a:lnTo>
                    <a:lnTo>
                      <a:pt x="20" y="117"/>
                    </a:lnTo>
                    <a:lnTo>
                      <a:pt x="35" y="134"/>
                    </a:lnTo>
                    <a:lnTo>
                      <a:pt x="20" y="143"/>
                    </a:lnTo>
                    <a:lnTo>
                      <a:pt x="108" y="319"/>
                    </a:lnTo>
                    <a:lnTo>
                      <a:pt x="246" y="319"/>
                    </a:lnTo>
                    <a:lnTo>
                      <a:pt x="216" y="260"/>
                    </a:lnTo>
                    <a:lnTo>
                      <a:pt x="169" y="248"/>
                    </a:lnTo>
                    <a:close/>
                  </a:path>
                </a:pathLst>
              </a:custGeom>
              <a:solidFill>
                <a:srgbClr val="B3B3B3"/>
              </a:solidFill>
              <a:ln w="9525">
                <a:noFill/>
                <a:round/>
                <a:headEnd/>
                <a:tailEnd/>
              </a:ln>
            </p:spPr>
            <p:txBody>
              <a:bodyPr/>
              <a:lstStyle/>
              <a:p>
                <a:pPr>
                  <a:defRPr/>
                </a:pPr>
                <a:endParaRPr lang="en-US">
                  <a:latin typeface="+mj-lt"/>
                </a:endParaRPr>
              </a:p>
            </p:txBody>
          </p:sp>
          <p:sp>
            <p:nvSpPr>
              <p:cNvPr id="205" name="Freeform 531"/>
              <p:cNvSpPr>
                <a:spLocks/>
              </p:cNvSpPr>
              <p:nvPr/>
            </p:nvSpPr>
            <p:spPr bwMode="auto">
              <a:xfrm>
                <a:off x="4970" y="2720"/>
                <a:ext cx="38" cy="44"/>
              </a:xfrm>
              <a:custGeom>
                <a:avLst/>
                <a:gdLst>
                  <a:gd name="T0" fmla="*/ 0 w 38"/>
                  <a:gd name="T1" fmla="*/ 0 h 44"/>
                  <a:gd name="T2" fmla="*/ 23 w 38"/>
                  <a:gd name="T3" fmla="*/ 44 h 44"/>
                  <a:gd name="T4" fmla="*/ 23 w 38"/>
                  <a:gd name="T5" fmla="*/ 44 h 44"/>
                  <a:gd name="T6" fmla="*/ 38 w 38"/>
                  <a:gd name="T7" fmla="*/ 44 h 44"/>
                  <a:gd name="T8" fmla="*/ 17 w 38"/>
                  <a:gd name="T9" fmla="*/ 3 h 44"/>
                  <a:gd name="T10" fmla="*/ 0 w 38"/>
                  <a:gd name="T11" fmla="*/ 0 h 44"/>
                  <a:gd name="T12" fmla="*/ 0 60000 65536"/>
                  <a:gd name="T13" fmla="*/ 0 60000 65536"/>
                  <a:gd name="T14" fmla="*/ 0 60000 65536"/>
                  <a:gd name="T15" fmla="*/ 0 60000 65536"/>
                  <a:gd name="T16" fmla="*/ 0 60000 65536"/>
                  <a:gd name="T17" fmla="*/ 0 60000 65536"/>
                  <a:gd name="T18" fmla="*/ 0 w 38"/>
                  <a:gd name="T19" fmla="*/ 0 h 44"/>
                  <a:gd name="T20" fmla="*/ 38 w 38"/>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38" h="44">
                    <a:moveTo>
                      <a:pt x="0" y="0"/>
                    </a:moveTo>
                    <a:lnTo>
                      <a:pt x="23" y="44"/>
                    </a:lnTo>
                    <a:lnTo>
                      <a:pt x="38" y="44"/>
                    </a:lnTo>
                    <a:lnTo>
                      <a:pt x="17" y="3"/>
                    </a:lnTo>
                    <a:lnTo>
                      <a:pt x="0" y="0"/>
                    </a:lnTo>
                    <a:close/>
                  </a:path>
                </a:pathLst>
              </a:custGeom>
              <a:solidFill>
                <a:srgbClr val="B3B3B3"/>
              </a:solidFill>
              <a:ln w="9525">
                <a:noFill/>
                <a:round/>
                <a:headEnd/>
                <a:tailEnd/>
              </a:ln>
            </p:spPr>
            <p:txBody>
              <a:bodyPr/>
              <a:lstStyle/>
              <a:p>
                <a:pPr>
                  <a:defRPr/>
                </a:pPr>
                <a:endParaRPr lang="en-US">
                  <a:latin typeface="+mj-lt"/>
                </a:endParaRPr>
              </a:p>
            </p:txBody>
          </p:sp>
          <p:sp>
            <p:nvSpPr>
              <p:cNvPr id="206" name="Freeform 532"/>
              <p:cNvSpPr>
                <a:spLocks/>
              </p:cNvSpPr>
              <p:nvPr/>
            </p:nvSpPr>
            <p:spPr bwMode="auto">
              <a:xfrm>
                <a:off x="5008" y="2725"/>
                <a:ext cx="83" cy="39"/>
              </a:xfrm>
              <a:custGeom>
                <a:avLst/>
                <a:gdLst>
                  <a:gd name="T0" fmla="*/ 82 w 82"/>
                  <a:gd name="T1" fmla="*/ 38 h 38"/>
                  <a:gd name="T2" fmla="*/ 82 w 82"/>
                  <a:gd name="T3" fmla="*/ 38 h 38"/>
                  <a:gd name="T4" fmla="*/ 79 w 82"/>
                  <a:gd name="T5" fmla="*/ 29 h 38"/>
                  <a:gd name="T6" fmla="*/ 73 w 82"/>
                  <a:gd name="T7" fmla="*/ 23 h 38"/>
                  <a:gd name="T8" fmla="*/ 58 w 82"/>
                  <a:gd name="T9" fmla="*/ 14 h 38"/>
                  <a:gd name="T10" fmla="*/ 41 w 82"/>
                  <a:gd name="T11" fmla="*/ 11 h 38"/>
                  <a:gd name="T12" fmla="*/ 0 w 82"/>
                  <a:gd name="T13" fmla="*/ 0 h 38"/>
                  <a:gd name="T14" fmla="*/ 17 w 82"/>
                  <a:gd name="T15" fmla="*/ 38 h 38"/>
                  <a:gd name="T16" fmla="*/ 17 w 82"/>
                  <a:gd name="T17" fmla="*/ 38 h 38"/>
                  <a:gd name="T18" fmla="*/ 82 w 82"/>
                  <a:gd name="T19" fmla="*/ 38 h 38"/>
                  <a:gd name="T20" fmla="*/ 82 w 82"/>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38"/>
                  <a:gd name="T35" fmla="*/ 82 w 8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38">
                    <a:moveTo>
                      <a:pt x="82" y="38"/>
                    </a:moveTo>
                    <a:lnTo>
                      <a:pt x="82" y="38"/>
                    </a:lnTo>
                    <a:lnTo>
                      <a:pt x="79" y="29"/>
                    </a:lnTo>
                    <a:lnTo>
                      <a:pt x="73" y="23"/>
                    </a:lnTo>
                    <a:lnTo>
                      <a:pt x="58" y="14"/>
                    </a:lnTo>
                    <a:lnTo>
                      <a:pt x="41" y="11"/>
                    </a:lnTo>
                    <a:lnTo>
                      <a:pt x="0" y="0"/>
                    </a:lnTo>
                    <a:lnTo>
                      <a:pt x="17" y="38"/>
                    </a:lnTo>
                    <a:lnTo>
                      <a:pt x="82" y="38"/>
                    </a:lnTo>
                    <a:close/>
                  </a:path>
                </a:pathLst>
              </a:custGeom>
              <a:solidFill>
                <a:srgbClr val="B3B3B3"/>
              </a:solidFill>
              <a:ln w="9525">
                <a:noFill/>
                <a:round/>
                <a:headEnd/>
                <a:tailEnd/>
              </a:ln>
            </p:spPr>
            <p:txBody>
              <a:bodyPr/>
              <a:lstStyle/>
              <a:p>
                <a:pPr>
                  <a:defRPr/>
                </a:pPr>
                <a:endParaRPr lang="en-US">
                  <a:latin typeface="+mj-lt"/>
                </a:endParaRPr>
              </a:p>
            </p:txBody>
          </p:sp>
          <p:sp>
            <p:nvSpPr>
              <p:cNvPr id="207" name="Freeform 533"/>
              <p:cNvSpPr>
                <a:spLocks/>
              </p:cNvSpPr>
              <p:nvPr/>
            </p:nvSpPr>
            <p:spPr bwMode="auto">
              <a:xfrm>
                <a:off x="4431" y="2703"/>
                <a:ext cx="221" cy="61"/>
              </a:xfrm>
              <a:custGeom>
                <a:avLst/>
                <a:gdLst>
                  <a:gd name="T0" fmla="*/ 41 w 220"/>
                  <a:gd name="T1" fmla="*/ 35 h 62"/>
                  <a:gd name="T2" fmla="*/ 41 w 220"/>
                  <a:gd name="T3" fmla="*/ 35 h 62"/>
                  <a:gd name="T4" fmla="*/ 36 w 220"/>
                  <a:gd name="T5" fmla="*/ 35 h 62"/>
                  <a:gd name="T6" fmla="*/ 24 w 220"/>
                  <a:gd name="T7" fmla="*/ 38 h 62"/>
                  <a:gd name="T8" fmla="*/ 12 w 220"/>
                  <a:gd name="T9" fmla="*/ 47 h 62"/>
                  <a:gd name="T10" fmla="*/ 6 w 220"/>
                  <a:gd name="T11" fmla="*/ 53 h 62"/>
                  <a:gd name="T12" fmla="*/ 0 w 220"/>
                  <a:gd name="T13" fmla="*/ 62 h 62"/>
                  <a:gd name="T14" fmla="*/ 0 w 220"/>
                  <a:gd name="T15" fmla="*/ 62 h 62"/>
                  <a:gd name="T16" fmla="*/ 220 w 220"/>
                  <a:gd name="T17" fmla="*/ 62 h 62"/>
                  <a:gd name="T18" fmla="*/ 188 w 220"/>
                  <a:gd name="T19" fmla="*/ 0 h 62"/>
                  <a:gd name="T20" fmla="*/ 188 w 220"/>
                  <a:gd name="T21" fmla="*/ 0 h 62"/>
                  <a:gd name="T22" fmla="*/ 41 w 220"/>
                  <a:gd name="T23" fmla="*/ 35 h 62"/>
                  <a:gd name="T24" fmla="*/ 41 w 220"/>
                  <a:gd name="T25" fmla="*/ 35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62"/>
                  <a:gd name="T41" fmla="*/ 220 w 22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62">
                    <a:moveTo>
                      <a:pt x="41" y="35"/>
                    </a:moveTo>
                    <a:lnTo>
                      <a:pt x="41" y="35"/>
                    </a:lnTo>
                    <a:lnTo>
                      <a:pt x="36" y="35"/>
                    </a:lnTo>
                    <a:lnTo>
                      <a:pt x="24" y="38"/>
                    </a:lnTo>
                    <a:lnTo>
                      <a:pt x="12" y="47"/>
                    </a:lnTo>
                    <a:lnTo>
                      <a:pt x="6" y="53"/>
                    </a:lnTo>
                    <a:lnTo>
                      <a:pt x="0" y="62"/>
                    </a:lnTo>
                    <a:lnTo>
                      <a:pt x="220" y="62"/>
                    </a:lnTo>
                    <a:lnTo>
                      <a:pt x="188" y="0"/>
                    </a:lnTo>
                    <a:lnTo>
                      <a:pt x="41" y="35"/>
                    </a:lnTo>
                    <a:close/>
                  </a:path>
                </a:pathLst>
              </a:custGeom>
              <a:solidFill>
                <a:srgbClr val="B3B3B3"/>
              </a:solidFill>
              <a:ln w="9525">
                <a:noFill/>
                <a:round/>
                <a:headEnd/>
                <a:tailEnd/>
              </a:ln>
            </p:spPr>
            <p:txBody>
              <a:bodyPr/>
              <a:lstStyle/>
              <a:p>
                <a:pPr>
                  <a:defRPr/>
                </a:pPr>
                <a:endParaRPr lang="en-US">
                  <a:latin typeface="+mj-lt"/>
                </a:endParaRPr>
              </a:p>
            </p:txBody>
          </p:sp>
          <p:sp>
            <p:nvSpPr>
              <p:cNvPr id="208" name="Freeform 534"/>
              <p:cNvSpPr>
                <a:spLocks/>
              </p:cNvSpPr>
              <p:nvPr/>
            </p:nvSpPr>
            <p:spPr bwMode="auto">
              <a:xfrm>
                <a:off x="4619" y="2607"/>
                <a:ext cx="138" cy="157"/>
              </a:xfrm>
              <a:custGeom>
                <a:avLst/>
                <a:gdLst>
                  <a:gd name="T0" fmla="*/ 44 w 137"/>
                  <a:gd name="T1" fmla="*/ 8 h 158"/>
                  <a:gd name="T2" fmla="*/ 44 w 137"/>
                  <a:gd name="T3" fmla="*/ 8 h 158"/>
                  <a:gd name="T4" fmla="*/ 44 w 137"/>
                  <a:gd name="T5" fmla="*/ 87 h 158"/>
                  <a:gd name="T6" fmla="*/ 29 w 137"/>
                  <a:gd name="T7" fmla="*/ 90 h 158"/>
                  <a:gd name="T8" fmla="*/ 29 w 137"/>
                  <a:gd name="T9" fmla="*/ 90 h 158"/>
                  <a:gd name="T10" fmla="*/ 0 w 137"/>
                  <a:gd name="T11" fmla="*/ 96 h 158"/>
                  <a:gd name="T12" fmla="*/ 32 w 137"/>
                  <a:gd name="T13" fmla="*/ 158 h 158"/>
                  <a:gd name="T14" fmla="*/ 32 w 137"/>
                  <a:gd name="T15" fmla="*/ 158 h 158"/>
                  <a:gd name="T16" fmla="*/ 137 w 137"/>
                  <a:gd name="T17" fmla="*/ 158 h 158"/>
                  <a:gd name="T18" fmla="*/ 58 w 137"/>
                  <a:gd name="T19" fmla="*/ 0 h 158"/>
                  <a:gd name="T20" fmla="*/ 58 w 137"/>
                  <a:gd name="T21" fmla="*/ 0 h 158"/>
                  <a:gd name="T22" fmla="*/ 44 w 137"/>
                  <a:gd name="T23" fmla="*/ 8 h 158"/>
                  <a:gd name="T24" fmla="*/ 44 w 137"/>
                  <a:gd name="T25" fmla="*/ 8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7"/>
                  <a:gd name="T40" fmla="*/ 0 h 158"/>
                  <a:gd name="T41" fmla="*/ 137 w 137"/>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7" h="158">
                    <a:moveTo>
                      <a:pt x="44" y="8"/>
                    </a:moveTo>
                    <a:lnTo>
                      <a:pt x="44" y="8"/>
                    </a:lnTo>
                    <a:lnTo>
                      <a:pt x="44" y="87"/>
                    </a:lnTo>
                    <a:lnTo>
                      <a:pt x="29" y="90"/>
                    </a:lnTo>
                    <a:lnTo>
                      <a:pt x="0" y="96"/>
                    </a:lnTo>
                    <a:lnTo>
                      <a:pt x="32" y="158"/>
                    </a:lnTo>
                    <a:lnTo>
                      <a:pt x="137" y="158"/>
                    </a:lnTo>
                    <a:lnTo>
                      <a:pt x="58" y="0"/>
                    </a:lnTo>
                    <a:lnTo>
                      <a:pt x="44" y="8"/>
                    </a:lnTo>
                    <a:close/>
                  </a:path>
                </a:pathLst>
              </a:custGeom>
              <a:solidFill>
                <a:srgbClr val="999999"/>
              </a:solidFill>
              <a:ln w="9525">
                <a:noFill/>
                <a:round/>
                <a:headEnd/>
                <a:tailEnd/>
              </a:ln>
            </p:spPr>
            <p:txBody>
              <a:bodyPr/>
              <a:lstStyle/>
              <a:p>
                <a:pPr>
                  <a:defRPr/>
                </a:pPr>
                <a:endParaRPr lang="en-US">
                  <a:latin typeface="+mj-lt"/>
                </a:endParaRPr>
              </a:p>
            </p:txBody>
          </p:sp>
          <p:sp>
            <p:nvSpPr>
              <p:cNvPr id="209" name="Freeform 535"/>
              <p:cNvSpPr>
                <a:spLocks/>
              </p:cNvSpPr>
              <p:nvPr/>
            </p:nvSpPr>
            <p:spPr bwMode="auto">
              <a:xfrm>
                <a:off x="4692" y="2587"/>
                <a:ext cx="108" cy="177"/>
              </a:xfrm>
              <a:custGeom>
                <a:avLst/>
                <a:gdLst>
                  <a:gd name="T0" fmla="*/ 14 w 108"/>
                  <a:gd name="T1" fmla="*/ 3 h 176"/>
                  <a:gd name="T2" fmla="*/ 14 w 108"/>
                  <a:gd name="T3" fmla="*/ 3 h 176"/>
                  <a:gd name="T4" fmla="*/ 0 w 108"/>
                  <a:gd name="T5" fmla="*/ 9 h 176"/>
                  <a:gd name="T6" fmla="*/ 85 w 108"/>
                  <a:gd name="T7" fmla="*/ 176 h 176"/>
                  <a:gd name="T8" fmla="*/ 85 w 108"/>
                  <a:gd name="T9" fmla="*/ 176 h 176"/>
                  <a:gd name="T10" fmla="*/ 108 w 108"/>
                  <a:gd name="T11" fmla="*/ 176 h 176"/>
                  <a:gd name="T12" fmla="*/ 20 w 108"/>
                  <a:gd name="T13" fmla="*/ 0 h 176"/>
                  <a:gd name="T14" fmla="*/ 14 w 108"/>
                  <a:gd name="T15" fmla="*/ 3 h 17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76"/>
                  <a:gd name="T26" fmla="*/ 108 w 108"/>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76">
                    <a:moveTo>
                      <a:pt x="14" y="3"/>
                    </a:moveTo>
                    <a:lnTo>
                      <a:pt x="14" y="3"/>
                    </a:lnTo>
                    <a:lnTo>
                      <a:pt x="0" y="9"/>
                    </a:lnTo>
                    <a:lnTo>
                      <a:pt x="85" y="176"/>
                    </a:lnTo>
                    <a:lnTo>
                      <a:pt x="108" y="176"/>
                    </a:lnTo>
                    <a:lnTo>
                      <a:pt x="20" y="0"/>
                    </a:lnTo>
                    <a:lnTo>
                      <a:pt x="14" y="3"/>
                    </a:lnTo>
                    <a:close/>
                  </a:path>
                </a:pathLst>
              </a:custGeom>
              <a:solidFill>
                <a:srgbClr val="999999"/>
              </a:solidFill>
              <a:ln w="9525">
                <a:noFill/>
                <a:round/>
                <a:headEnd/>
                <a:tailEnd/>
              </a:ln>
            </p:spPr>
            <p:txBody>
              <a:bodyPr/>
              <a:lstStyle/>
              <a:p>
                <a:pPr>
                  <a:defRPr/>
                </a:pPr>
                <a:endParaRPr lang="en-US">
                  <a:latin typeface="+mj-lt"/>
                </a:endParaRPr>
              </a:p>
            </p:txBody>
          </p:sp>
          <p:sp>
            <p:nvSpPr>
              <p:cNvPr id="210" name="Freeform 536"/>
              <p:cNvSpPr>
                <a:spLocks/>
              </p:cNvSpPr>
              <p:nvPr/>
            </p:nvSpPr>
            <p:spPr bwMode="auto">
              <a:xfrm>
                <a:off x="4908" y="2705"/>
                <a:ext cx="85" cy="59"/>
              </a:xfrm>
              <a:custGeom>
                <a:avLst/>
                <a:gdLst>
                  <a:gd name="T0" fmla="*/ 0 w 85"/>
                  <a:gd name="T1" fmla="*/ 0 h 59"/>
                  <a:gd name="T2" fmla="*/ 30 w 85"/>
                  <a:gd name="T3" fmla="*/ 59 h 59"/>
                  <a:gd name="T4" fmla="*/ 30 w 85"/>
                  <a:gd name="T5" fmla="*/ 59 h 59"/>
                  <a:gd name="T6" fmla="*/ 85 w 85"/>
                  <a:gd name="T7" fmla="*/ 59 h 59"/>
                  <a:gd name="T8" fmla="*/ 62 w 85"/>
                  <a:gd name="T9" fmla="*/ 15 h 59"/>
                  <a:gd name="T10" fmla="*/ 0 w 85"/>
                  <a:gd name="T11" fmla="*/ 0 h 59"/>
                  <a:gd name="T12" fmla="*/ 0 60000 65536"/>
                  <a:gd name="T13" fmla="*/ 0 60000 65536"/>
                  <a:gd name="T14" fmla="*/ 0 60000 65536"/>
                  <a:gd name="T15" fmla="*/ 0 60000 65536"/>
                  <a:gd name="T16" fmla="*/ 0 60000 65536"/>
                  <a:gd name="T17" fmla="*/ 0 60000 65536"/>
                  <a:gd name="T18" fmla="*/ 0 w 85"/>
                  <a:gd name="T19" fmla="*/ 0 h 59"/>
                  <a:gd name="T20" fmla="*/ 85 w 85"/>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85" h="59">
                    <a:moveTo>
                      <a:pt x="0" y="0"/>
                    </a:moveTo>
                    <a:lnTo>
                      <a:pt x="30" y="59"/>
                    </a:lnTo>
                    <a:lnTo>
                      <a:pt x="85" y="59"/>
                    </a:lnTo>
                    <a:lnTo>
                      <a:pt x="62" y="15"/>
                    </a:lnTo>
                    <a:lnTo>
                      <a:pt x="0" y="0"/>
                    </a:lnTo>
                    <a:close/>
                  </a:path>
                </a:pathLst>
              </a:custGeom>
              <a:solidFill>
                <a:srgbClr val="999999"/>
              </a:solidFill>
              <a:ln w="9525">
                <a:noFill/>
                <a:round/>
                <a:headEnd/>
                <a:tailEnd/>
              </a:ln>
            </p:spPr>
            <p:txBody>
              <a:bodyPr/>
              <a:lstStyle/>
              <a:p>
                <a:pPr>
                  <a:defRPr/>
                </a:pPr>
                <a:endParaRPr lang="en-US">
                  <a:latin typeface="+mj-lt"/>
                </a:endParaRPr>
              </a:p>
            </p:txBody>
          </p:sp>
          <p:sp>
            <p:nvSpPr>
              <p:cNvPr id="211" name="Freeform 537"/>
              <p:cNvSpPr>
                <a:spLocks/>
              </p:cNvSpPr>
              <p:nvPr/>
            </p:nvSpPr>
            <p:spPr bwMode="auto">
              <a:xfrm>
                <a:off x="4988" y="2723"/>
                <a:ext cx="38" cy="42"/>
              </a:xfrm>
              <a:custGeom>
                <a:avLst/>
                <a:gdLst>
                  <a:gd name="T0" fmla="*/ 21 w 38"/>
                  <a:gd name="T1" fmla="*/ 3 h 41"/>
                  <a:gd name="T2" fmla="*/ 0 w 38"/>
                  <a:gd name="T3" fmla="*/ 0 h 41"/>
                  <a:gd name="T4" fmla="*/ 21 w 38"/>
                  <a:gd name="T5" fmla="*/ 41 h 41"/>
                  <a:gd name="T6" fmla="*/ 21 w 38"/>
                  <a:gd name="T7" fmla="*/ 41 h 41"/>
                  <a:gd name="T8" fmla="*/ 38 w 38"/>
                  <a:gd name="T9" fmla="*/ 41 h 41"/>
                  <a:gd name="T10" fmla="*/ 21 w 38"/>
                  <a:gd name="T11" fmla="*/ 3 h 41"/>
                  <a:gd name="T12" fmla="*/ 0 60000 65536"/>
                  <a:gd name="T13" fmla="*/ 0 60000 65536"/>
                  <a:gd name="T14" fmla="*/ 0 60000 65536"/>
                  <a:gd name="T15" fmla="*/ 0 60000 65536"/>
                  <a:gd name="T16" fmla="*/ 0 60000 65536"/>
                  <a:gd name="T17" fmla="*/ 0 60000 65536"/>
                  <a:gd name="T18" fmla="*/ 0 w 38"/>
                  <a:gd name="T19" fmla="*/ 0 h 41"/>
                  <a:gd name="T20" fmla="*/ 38 w 38"/>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8" h="41">
                    <a:moveTo>
                      <a:pt x="21" y="3"/>
                    </a:moveTo>
                    <a:lnTo>
                      <a:pt x="0" y="0"/>
                    </a:lnTo>
                    <a:lnTo>
                      <a:pt x="21" y="41"/>
                    </a:lnTo>
                    <a:lnTo>
                      <a:pt x="38" y="41"/>
                    </a:lnTo>
                    <a:lnTo>
                      <a:pt x="21" y="3"/>
                    </a:lnTo>
                    <a:close/>
                  </a:path>
                </a:pathLst>
              </a:custGeom>
              <a:solidFill>
                <a:srgbClr val="999999"/>
              </a:solidFill>
              <a:ln w="9525">
                <a:noFill/>
                <a:round/>
                <a:headEnd/>
                <a:tailEnd/>
              </a:ln>
            </p:spPr>
            <p:txBody>
              <a:bodyPr/>
              <a:lstStyle/>
              <a:p>
                <a:pPr>
                  <a:defRPr/>
                </a:pPr>
                <a:endParaRPr lang="en-US">
                  <a:latin typeface="+mj-lt"/>
                </a:endParaRPr>
              </a:p>
            </p:txBody>
          </p:sp>
          <p:sp>
            <p:nvSpPr>
              <p:cNvPr id="212" name="Freeform 538"/>
              <p:cNvSpPr>
                <a:spLocks/>
              </p:cNvSpPr>
              <p:nvPr/>
            </p:nvSpPr>
            <p:spPr bwMode="auto">
              <a:xfrm>
                <a:off x="4707" y="2460"/>
                <a:ext cx="108" cy="108"/>
              </a:xfrm>
              <a:custGeom>
                <a:avLst/>
                <a:gdLst>
                  <a:gd name="T0" fmla="*/ 0 w 109"/>
                  <a:gd name="T1" fmla="*/ 56 h 109"/>
                  <a:gd name="T2" fmla="*/ 0 w 109"/>
                  <a:gd name="T3" fmla="*/ 56 h 109"/>
                  <a:gd name="T4" fmla="*/ 3 w 109"/>
                  <a:gd name="T5" fmla="*/ 44 h 109"/>
                  <a:gd name="T6" fmla="*/ 6 w 109"/>
                  <a:gd name="T7" fmla="*/ 36 h 109"/>
                  <a:gd name="T8" fmla="*/ 12 w 109"/>
                  <a:gd name="T9" fmla="*/ 27 h 109"/>
                  <a:gd name="T10" fmla="*/ 18 w 109"/>
                  <a:gd name="T11" fmla="*/ 18 h 109"/>
                  <a:gd name="T12" fmla="*/ 27 w 109"/>
                  <a:gd name="T13" fmla="*/ 12 h 109"/>
                  <a:gd name="T14" fmla="*/ 36 w 109"/>
                  <a:gd name="T15" fmla="*/ 6 h 109"/>
                  <a:gd name="T16" fmla="*/ 44 w 109"/>
                  <a:gd name="T17" fmla="*/ 3 h 109"/>
                  <a:gd name="T18" fmla="*/ 56 w 109"/>
                  <a:gd name="T19" fmla="*/ 0 h 109"/>
                  <a:gd name="T20" fmla="*/ 56 w 109"/>
                  <a:gd name="T21" fmla="*/ 0 h 109"/>
                  <a:gd name="T22" fmla="*/ 68 w 109"/>
                  <a:gd name="T23" fmla="*/ 3 h 109"/>
                  <a:gd name="T24" fmla="*/ 76 w 109"/>
                  <a:gd name="T25" fmla="*/ 6 h 109"/>
                  <a:gd name="T26" fmla="*/ 85 w 109"/>
                  <a:gd name="T27" fmla="*/ 12 h 109"/>
                  <a:gd name="T28" fmla="*/ 94 w 109"/>
                  <a:gd name="T29" fmla="*/ 18 h 109"/>
                  <a:gd name="T30" fmla="*/ 100 w 109"/>
                  <a:gd name="T31" fmla="*/ 27 h 109"/>
                  <a:gd name="T32" fmla="*/ 106 w 109"/>
                  <a:gd name="T33" fmla="*/ 36 h 109"/>
                  <a:gd name="T34" fmla="*/ 109 w 109"/>
                  <a:gd name="T35" fmla="*/ 44 h 109"/>
                  <a:gd name="T36" fmla="*/ 109 w 109"/>
                  <a:gd name="T37" fmla="*/ 56 h 109"/>
                  <a:gd name="T38" fmla="*/ 109 w 109"/>
                  <a:gd name="T39" fmla="*/ 56 h 109"/>
                  <a:gd name="T40" fmla="*/ 109 w 109"/>
                  <a:gd name="T41" fmla="*/ 68 h 109"/>
                  <a:gd name="T42" fmla="*/ 106 w 109"/>
                  <a:gd name="T43" fmla="*/ 76 h 109"/>
                  <a:gd name="T44" fmla="*/ 100 w 109"/>
                  <a:gd name="T45" fmla="*/ 85 h 109"/>
                  <a:gd name="T46" fmla="*/ 94 w 109"/>
                  <a:gd name="T47" fmla="*/ 94 h 109"/>
                  <a:gd name="T48" fmla="*/ 85 w 109"/>
                  <a:gd name="T49" fmla="*/ 100 h 109"/>
                  <a:gd name="T50" fmla="*/ 76 w 109"/>
                  <a:gd name="T51" fmla="*/ 106 h 109"/>
                  <a:gd name="T52" fmla="*/ 68 w 109"/>
                  <a:gd name="T53" fmla="*/ 109 h 109"/>
                  <a:gd name="T54" fmla="*/ 56 w 109"/>
                  <a:gd name="T55" fmla="*/ 109 h 109"/>
                  <a:gd name="T56" fmla="*/ 56 w 109"/>
                  <a:gd name="T57" fmla="*/ 109 h 109"/>
                  <a:gd name="T58" fmla="*/ 44 w 109"/>
                  <a:gd name="T59" fmla="*/ 109 h 109"/>
                  <a:gd name="T60" fmla="*/ 36 w 109"/>
                  <a:gd name="T61" fmla="*/ 106 h 109"/>
                  <a:gd name="T62" fmla="*/ 27 w 109"/>
                  <a:gd name="T63" fmla="*/ 100 h 109"/>
                  <a:gd name="T64" fmla="*/ 18 w 109"/>
                  <a:gd name="T65" fmla="*/ 94 h 109"/>
                  <a:gd name="T66" fmla="*/ 12 w 109"/>
                  <a:gd name="T67" fmla="*/ 85 h 109"/>
                  <a:gd name="T68" fmla="*/ 6 w 109"/>
                  <a:gd name="T69" fmla="*/ 76 h 109"/>
                  <a:gd name="T70" fmla="*/ 3 w 109"/>
                  <a:gd name="T71" fmla="*/ 68 h 109"/>
                  <a:gd name="T72" fmla="*/ 0 w 109"/>
                  <a:gd name="T73" fmla="*/ 56 h 109"/>
                  <a:gd name="T74" fmla="*/ 0 w 109"/>
                  <a:gd name="T75" fmla="*/ 56 h 1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109"/>
                  <a:gd name="T116" fmla="*/ 109 w 109"/>
                  <a:gd name="T117" fmla="*/ 109 h 10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109">
                    <a:moveTo>
                      <a:pt x="0" y="56"/>
                    </a:moveTo>
                    <a:lnTo>
                      <a:pt x="0" y="56"/>
                    </a:lnTo>
                    <a:lnTo>
                      <a:pt x="3" y="44"/>
                    </a:lnTo>
                    <a:lnTo>
                      <a:pt x="6" y="36"/>
                    </a:lnTo>
                    <a:lnTo>
                      <a:pt x="12" y="27"/>
                    </a:lnTo>
                    <a:lnTo>
                      <a:pt x="18" y="18"/>
                    </a:lnTo>
                    <a:lnTo>
                      <a:pt x="27" y="12"/>
                    </a:lnTo>
                    <a:lnTo>
                      <a:pt x="36" y="6"/>
                    </a:lnTo>
                    <a:lnTo>
                      <a:pt x="44" y="3"/>
                    </a:lnTo>
                    <a:lnTo>
                      <a:pt x="56" y="0"/>
                    </a:lnTo>
                    <a:lnTo>
                      <a:pt x="68" y="3"/>
                    </a:lnTo>
                    <a:lnTo>
                      <a:pt x="76" y="6"/>
                    </a:lnTo>
                    <a:lnTo>
                      <a:pt x="85" y="12"/>
                    </a:lnTo>
                    <a:lnTo>
                      <a:pt x="94" y="18"/>
                    </a:lnTo>
                    <a:lnTo>
                      <a:pt x="100" y="27"/>
                    </a:lnTo>
                    <a:lnTo>
                      <a:pt x="106" y="36"/>
                    </a:lnTo>
                    <a:lnTo>
                      <a:pt x="109" y="44"/>
                    </a:lnTo>
                    <a:lnTo>
                      <a:pt x="109" y="56"/>
                    </a:lnTo>
                    <a:lnTo>
                      <a:pt x="109" y="68"/>
                    </a:lnTo>
                    <a:lnTo>
                      <a:pt x="106" y="76"/>
                    </a:lnTo>
                    <a:lnTo>
                      <a:pt x="100" y="85"/>
                    </a:lnTo>
                    <a:lnTo>
                      <a:pt x="94" y="94"/>
                    </a:lnTo>
                    <a:lnTo>
                      <a:pt x="85" y="100"/>
                    </a:lnTo>
                    <a:lnTo>
                      <a:pt x="76" y="106"/>
                    </a:lnTo>
                    <a:lnTo>
                      <a:pt x="68" y="109"/>
                    </a:lnTo>
                    <a:lnTo>
                      <a:pt x="56" y="109"/>
                    </a:lnTo>
                    <a:lnTo>
                      <a:pt x="44" y="109"/>
                    </a:lnTo>
                    <a:lnTo>
                      <a:pt x="36" y="106"/>
                    </a:lnTo>
                    <a:lnTo>
                      <a:pt x="27" y="100"/>
                    </a:lnTo>
                    <a:lnTo>
                      <a:pt x="18" y="94"/>
                    </a:lnTo>
                    <a:lnTo>
                      <a:pt x="12" y="85"/>
                    </a:lnTo>
                    <a:lnTo>
                      <a:pt x="6" y="76"/>
                    </a:lnTo>
                    <a:lnTo>
                      <a:pt x="3" y="68"/>
                    </a:lnTo>
                    <a:lnTo>
                      <a:pt x="0" y="56"/>
                    </a:lnTo>
                    <a:close/>
                  </a:path>
                </a:pathLst>
              </a:custGeom>
              <a:solidFill>
                <a:srgbClr val="7F7F7F"/>
              </a:solidFill>
              <a:ln w="9525">
                <a:noFill/>
                <a:round/>
                <a:headEnd/>
                <a:tailEnd/>
              </a:ln>
            </p:spPr>
            <p:txBody>
              <a:bodyPr/>
              <a:lstStyle/>
              <a:p>
                <a:pPr>
                  <a:defRPr/>
                </a:pPr>
                <a:endParaRPr lang="en-US">
                  <a:latin typeface="+mj-lt"/>
                </a:endParaRPr>
              </a:p>
            </p:txBody>
          </p:sp>
          <p:sp>
            <p:nvSpPr>
              <p:cNvPr id="213" name="Freeform 539"/>
              <p:cNvSpPr>
                <a:spLocks noEditPoints="1"/>
              </p:cNvSpPr>
              <p:nvPr/>
            </p:nvSpPr>
            <p:spPr bwMode="auto">
              <a:xfrm>
                <a:off x="4712" y="2465"/>
                <a:ext cx="100" cy="101"/>
              </a:xfrm>
              <a:custGeom>
                <a:avLst/>
                <a:gdLst>
                  <a:gd name="T0" fmla="*/ 12 w 100"/>
                  <a:gd name="T1" fmla="*/ 50 h 100"/>
                  <a:gd name="T2" fmla="*/ 12 w 100"/>
                  <a:gd name="T3" fmla="*/ 50 h 100"/>
                  <a:gd name="T4" fmla="*/ 15 w 100"/>
                  <a:gd name="T5" fmla="*/ 35 h 100"/>
                  <a:gd name="T6" fmla="*/ 24 w 100"/>
                  <a:gd name="T7" fmla="*/ 24 h 100"/>
                  <a:gd name="T8" fmla="*/ 35 w 100"/>
                  <a:gd name="T9" fmla="*/ 15 h 100"/>
                  <a:gd name="T10" fmla="*/ 50 w 100"/>
                  <a:gd name="T11" fmla="*/ 12 h 100"/>
                  <a:gd name="T12" fmla="*/ 50 w 100"/>
                  <a:gd name="T13" fmla="*/ 12 h 100"/>
                  <a:gd name="T14" fmla="*/ 65 w 100"/>
                  <a:gd name="T15" fmla="*/ 15 h 100"/>
                  <a:gd name="T16" fmla="*/ 76 w 100"/>
                  <a:gd name="T17" fmla="*/ 24 h 100"/>
                  <a:gd name="T18" fmla="*/ 85 w 100"/>
                  <a:gd name="T19" fmla="*/ 35 h 100"/>
                  <a:gd name="T20" fmla="*/ 88 w 100"/>
                  <a:gd name="T21" fmla="*/ 50 h 100"/>
                  <a:gd name="T22" fmla="*/ 88 w 100"/>
                  <a:gd name="T23" fmla="*/ 50 h 100"/>
                  <a:gd name="T24" fmla="*/ 85 w 100"/>
                  <a:gd name="T25" fmla="*/ 65 h 100"/>
                  <a:gd name="T26" fmla="*/ 76 w 100"/>
                  <a:gd name="T27" fmla="*/ 76 h 100"/>
                  <a:gd name="T28" fmla="*/ 65 w 100"/>
                  <a:gd name="T29" fmla="*/ 85 h 100"/>
                  <a:gd name="T30" fmla="*/ 50 w 100"/>
                  <a:gd name="T31" fmla="*/ 88 h 100"/>
                  <a:gd name="T32" fmla="*/ 50 w 100"/>
                  <a:gd name="T33" fmla="*/ 88 h 100"/>
                  <a:gd name="T34" fmla="*/ 35 w 100"/>
                  <a:gd name="T35" fmla="*/ 85 h 100"/>
                  <a:gd name="T36" fmla="*/ 24 w 100"/>
                  <a:gd name="T37" fmla="*/ 76 h 100"/>
                  <a:gd name="T38" fmla="*/ 15 w 100"/>
                  <a:gd name="T39" fmla="*/ 65 h 100"/>
                  <a:gd name="T40" fmla="*/ 12 w 100"/>
                  <a:gd name="T41" fmla="*/ 50 h 100"/>
                  <a:gd name="T42" fmla="*/ 12 w 100"/>
                  <a:gd name="T43" fmla="*/ 50 h 100"/>
                  <a:gd name="T44" fmla="*/ 0 w 100"/>
                  <a:gd name="T45" fmla="*/ 50 h 100"/>
                  <a:gd name="T46" fmla="*/ 0 w 100"/>
                  <a:gd name="T47" fmla="*/ 50 h 100"/>
                  <a:gd name="T48" fmla="*/ 0 w 100"/>
                  <a:gd name="T49" fmla="*/ 59 h 100"/>
                  <a:gd name="T50" fmla="*/ 3 w 100"/>
                  <a:gd name="T51" fmla="*/ 70 h 100"/>
                  <a:gd name="T52" fmla="*/ 9 w 100"/>
                  <a:gd name="T53" fmla="*/ 76 h 100"/>
                  <a:gd name="T54" fmla="*/ 15 w 100"/>
                  <a:gd name="T55" fmla="*/ 85 h 100"/>
                  <a:gd name="T56" fmla="*/ 21 w 100"/>
                  <a:gd name="T57" fmla="*/ 91 h 100"/>
                  <a:gd name="T58" fmla="*/ 30 w 100"/>
                  <a:gd name="T59" fmla="*/ 97 h 100"/>
                  <a:gd name="T60" fmla="*/ 41 w 100"/>
                  <a:gd name="T61" fmla="*/ 100 h 100"/>
                  <a:gd name="T62" fmla="*/ 50 w 100"/>
                  <a:gd name="T63" fmla="*/ 100 h 100"/>
                  <a:gd name="T64" fmla="*/ 50 w 100"/>
                  <a:gd name="T65" fmla="*/ 100 h 100"/>
                  <a:gd name="T66" fmla="*/ 59 w 100"/>
                  <a:gd name="T67" fmla="*/ 100 h 100"/>
                  <a:gd name="T68" fmla="*/ 70 w 100"/>
                  <a:gd name="T69" fmla="*/ 97 h 100"/>
                  <a:gd name="T70" fmla="*/ 76 w 100"/>
                  <a:gd name="T71" fmla="*/ 91 h 100"/>
                  <a:gd name="T72" fmla="*/ 85 w 100"/>
                  <a:gd name="T73" fmla="*/ 85 h 100"/>
                  <a:gd name="T74" fmla="*/ 91 w 100"/>
                  <a:gd name="T75" fmla="*/ 76 h 100"/>
                  <a:gd name="T76" fmla="*/ 97 w 100"/>
                  <a:gd name="T77" fmla="*/ 70 h 100"/>
                  <a:gd name="T78" fmla="*/ 100 w 100"/>
                  <a:gd name="T79" fmla="*/ 59 h 100"/>
                  <a:gd name="T80" fmla="*/ 100 w 100"/>
                  <a:gd name="T81" fmla="*/ 50 h 100"/>
                  <a:gd name="T82" fmla="*/ 100 w 100"/>
                  <a:gd name="T83" fmla="*/ 50 h 100"/>
                  <a:gd name="T84" fmla="*/ 100 w 100"/>
                  <a:gd name="T85" fmla="*/ 41 h 100"/>
                  <a:gd name="T86" fmla="*/ 97 w 100"/>
                  <a:gd name="T87" fmla="*/ 30 h 100"/>
                  <a:gd name="T88" fmla="*/ 91 w 100"/>
                  <a:gd name="T89" fmla="*/ 21 h 100"/>
                  <a:gd name="T90" fmla="*/ 85 w 100"/>
                  <a:gd name="T91" fmla="*/ 15 h 100"/>
                  <a:gd name="T92" fmla="*/ 76 w 100"/>
                  <a:gd name="T93" fmla="*/ 9 h 100"/>
                  <a:gd name="T94" fmla="*/ 70 w 100"/>
                  <a:gd name="T95" fmla="*/ 3 h 100"/>
                  <a:gd name="T96" fmla="*/ 59 w 100"/>
                  <a:gd name="T97" fmla="*/ 0 h 100"/>
                  <a:gd name="T98" fmla="*/ 50 w 100"/>
                  <a:gd name="T99" fmla="*/ 0 h 100"/>
                  <a:gd name="T100" fmla="*/ 50 w 100"/>
                  <a:gd name="T101" fmla="*/ 0 h 100"/>
                  <a:gd name="T102" fmla="*/ 41 w 100"/>
                  <a:gd name="T103" fmla="*/ 0 h 100"/>
                  <a:gd name="T104" fmla="*/ 30 w 100"/>
                  <a:gd name="T105" fmla="*/ 3 h 100"/>
                  <a:gd name="T106" fmla="*/ 21 w 100"/>
                  <a:gd name="T107" fmla="*/ 9 h 100"/>
                  <a:gd name="T108" fmla="*/ 15 w 100"/>
                  <a:gd name="T109" fmla="*/ 15 h 100"/>
                  <a:gd name="T110" fmla="*/ 9 w 100"/>
                  <a:gd name="T111" fmla="*/ 21 h 100"/>
                  <a:gd name="T112" fmla="*/ 3 w 100"/>
                  <a:gd name="T113" fmla="*/ 30 h 100"/>
                  <a:gd name="T114" fmla="*/ 0 w 100"/>
                  <a:gd name="T115" fmla="*/ 41 h 100"/>
                  <a:gd name="T116" fmla="*/ 0 w 100"/>
                  <a:gd name="T117" fmla="*/ 50 h 100"/>
                  <a:gd name="T118" fmla="*/ 0 w 100"/>
                  <a:gd name="T119" fmla="*/ 50 h 1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
                  <a:gd name="T181" fmla="*/ 0 h 100"/>
                  <a:gd name="T182" fmla="*/ 100 w 100"/>
                  <a:gd name="T183" fmla="*/ 100 h 1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 h="100">
                    <a:moveTo>
                      <a:pt x="12" y="50"/>
                    </a:moveTo>
                    <a:lnTo>
                      <a:pt x="12" y="50"/>
                    </a:lnTo>
                    <a:lnTo>
                      <a:pt x="15" y="35"/>
                    </a:lnTo>
                    <a:lnTo>
                      <a:pt x="24" y="24"/>
                    </a:lnTo>
                    <a:lnTo>
                      <a:pt x="35" y="15"/>
                    </a:lnTo>
                    <a:lnTo>
                      <a:pt x="50" y="12"/>
                    </a:lnTo>
                    <a:lnTo>
                      <a:pt x="65" y="15"/>
                    </a:lnTo>
                    <a:lnTo>
                      <a:pt x="76" y="24"/>
                    </a:lnTo>
                    <a:lnTo>
                      <a:pt x="85" y="35"/>
                    </a:lnTo>
                    <a:lnTo>
                      <a:pt x="88" y="50"/>
                    </a:lnTo>
                    <a:lnTo>
                      <a:pt x="85" y="65"/>
                    </a:lnTo>
                    <a:lnTo>
                      <a:pt x="76" y="76"/>
                    </a:lnTo>
                    <a:lnTo>
                      <a:pt x="65" y="85"/>
                    </a:lnTo>
                    <a:lnTo>
                      <a:pt x="50" y="88"/>
                    </a:lnTo>
                    <a:lnTo>
                      <a:pt x="35" y="85"/>
                    </a:lnTo>
                    <a:lnTo>
                      <a:pt x="24" y="76"/>
                    </a:lnTo>
                    <a:lnTo>
                      <a:pt x="15" y="65"/>
                    </a:lnTo>
                    <a:lnTo>
                      <a:pt x="12" y="50"/>
                    </a:lnTo>
                    <a:close/>
                    <a:moveTo>
                      <a:pt x="0" y="50"/>
                    </a:moveTo>
                    <a:lnTo>
                      <a:pt x="0" y="50"/>
                    </a:lnTo>
                    <a:lnTo>
                      <a:pt x="0" y="59"/>
                    </a:lnTo>
                    <a:lnTo>
                      <a:pt x="3" y="70"/>
                    </a:lnTo>
                    <a:lnTo>
                      <a:pt x="9" y="76"/>
                    </a:lnTo>
                    <a:lnTo>
                      <a:pt x="15" y="85"/>
                    </a:lnTo>
                    <a:lnTo>
                      <a:pt x="21" y="91"/>
                    </a:lnTo>
                    <a:lnTo>
                      <a:pt x="30" y="97"/>
                    </a:lnTo>
                    <a:lnTo>
                      <a:pt x="41" y="100"/>
                    </a:lnTo>
                    <a:lnTo>
                      <a:pt x="50" y="100"/>
                    </a:lnTo>
                    <a:lnTo>
                      <a:pt x="59" y="100"/>
                    </a:lnTo>
                    <a:lnTo>
                      <a:pt x="70" y="97"/>
                    </a:lnTo>
                    <a:lnTo>
                      <a:pt x="76" y="91"/>
                    </a:lnTo>
                    <a:lnTo>
                      <a:pt x="85" y="85"/>
                    </a:lnTo>
                    <a:lnTo>
                      <a:pt x="91" y="76"/>
                    </a:lnTo>
                    <a:lnTo>
                      <a:pt x="97" y="70"/>
                    </a:lnTo>
                    <a:lnTo>
                      <a:pt x="100" y="59"/>
                    </a:lnTo>
                    <a:lnTo>
                      <a:pt x="100" y="50"/>
                    </a:lnTo>
                    <a:lnTo>
                      <a:pt x="100" y="41"/>
                    </a:lnTo>
                    <a:lnTo>
                      <a:pt x="97" y="30"/>
                    </a:lnTo>
                    <a:lnTo>
                      <a:pt x="91" y="21"/>
                    </a:lnTo>
                    <a:lnTo>
                      <a:pt x="85" y="15"/>
                    </a:lnTo>
                    <a:lnTo>
                      <a:pt x="76" y="9"/>
                    </a:lnTo>
                    <a:lnTo>
                      <a:pt x="70" y="3"/>
                    </a:lnTo>
                    <a:lnTo>
                      <a:pt x="59" y="0"/>
                    </a:lnTo>
                    <a:lnTo>
                      <a:pt x="50" y="0"/>
                    </a:lnTo>
                    <a:lnTo>
                      <a:pt x="41" y="0"/>
                    </a:lnTo>
                    <a:lnTo>
                      <a:pt x="30" y="3"/>
                    </a:lnTo>
                    <a:lnTo>
                      <a:pt x="21" y="9"/>
                    </a:lnTo>
                    <a:lnTo>
                      <a:pt x="15" y="15"/>
                    </a:lnTo>
                    <a:lnTo>
                      <a:pt x="9" y="21"/>
                    </a:lnTo>
                    <a:lnTo>
                      <a:pt x="3" y="30"/>
                    </a:lnTo>
                    <a:lnTo>
                      <a:pt x="0" y="41"/>
                    </a:lnTo>
                    <a:lnTo>
                      <a:pt x="0" y="50"/>
                    </a:lnTo>
                    <a:close/>
                  </a:path>
                </a:pathLst>
              </a:custGeom>
              <a:solidFill>
                <a:srgbClr val="000000"/>
              </a:solidFill>
              <a:ln w="9525">
                <a:noFill/>
                <a:round/>
                <a:headEnd/>
                <a:tailEnd/>
              </a:ln>
            </p:spPr>
            <p:txBody>
              <a:bodyPr/>
              <a:lstStyle/>
              <a:p>
                <a:pPr>
                  <a:defRPr/>
                </a:pPr>
                <a:endParaRPr lang="en-US">
                  <a:latin typeface="+mj-lt"/>
                </a:endParaRPr>
              </a:p>
            </p:txBody>
          </p:sp>
          <p:sp>
            <p:nvSpPr>
              <p:cNvPr id="214" name="Freeform 540"/>
              <p:cNvSpPr>
                <a:spLocks/>
              </p:cNvSpPr>
              <p:nvPr/>
            </p:nvSpPr>
            <p:spPr bwMode="auto">
              <a:xfrm>
                <a:off x="4250" y="2614"/>
                <a:ext cx="386" cy="37"/>
              </a:xfrm>
              <a:custGeom>
                <a:avLst/>
                <a:gdLst>
                  <a:gd name="T0" fmla="*/ 41 w 386"/>
                  <a:gd name="T1" fmla="*/ 9 h 38"/>
                  <a:gd name="T2" fmla="*/ 386 w 386"/>
                  <a:gd name="T3" fmla="*/ 9 h 38"/>
                  <a:gd name="T4" fmla="*/ 386 w 386"/>
                  <a:gd name="T5" fmla="*/ 9 h 38"/>
                  <a:gd name="T6" fmla="*/ 386 w 386"/>
                  <a:gd name="T7" fmla="*/ 0 h 38"/>
                  <a:gd name="T8" fmla="*/ 41 w 386"/>
                  <a:gd name="T9" fmla="*/ 0 h 38"/>
                  <a:gd name="T10" fmla="*/ 41 w 386"/>
                  <a:gd name="T11" fmla="*/ 0 h 38"/>
                  <a:gd name="T12" fmla="*/ 26 w 386"/>
                  <a:gd name="T13" fmla="*/ 0 h 38"/>
                  <a:gd name="T14" fmla="*/ 18 w 386"/>
                  <a:gd name="T15" fmla="*/ 3 h 38"/>
                  <a:gd name="T16" fmla="*/ 12 w 386"/>
                  <a:gd name="T17" fmla="*/ 9 h 38"/>
                  <a:gd name="T18" fmla="*/ 6 w 386"/>
                  <a:gd name="T19" fmla="*/ 15 h 38"/>
                  <a:gd name="T20" fmla="*/ 0 w 386"/>
                  <a:gd name="T21" fmla="*/ 24 h 38"/>
                  <a:gd name="T22" fmla="*/ 0 w 386"/>
                  <a:gd name="T23" fmla="*/ 30 h 38"/>
                  <a:gd name="T24" fmla="*/ 0 w 386"/>
                  <a:gd name="T25" fmla="*/ 38 h 38"/>
                  <a:gd name="T26" fmla="*/ 0 w 386"/>
                  <a:gd name="T27" fmla="*/ 38 h 38"/>
                  <a:gd name="T28" fmla="*/ 0 w 386"/>
                  <a:gd name="T29" fmla="*/ 33 h 38"/>
                  <a:gd name="T30" fmla="*/ 6 w 386"/>
                  <a:gd name="T31" fmla="*/ 24 h 38"/>
                  <a:gd name="T32" fmla="*/ 12 w 386"/>
                  <a:gd name="T33" fmla="*/ 18 h 38"/>
                  <a:gd name="T34" fmla="*/ 18 w 386"/>
                  <a:gd name="T35" fmla="*/ 12 h 38"/>
                  <a:gd name="T36" fmla="*/ 26 w 386"/>
                  <a:gd name="T37" fmla="*/ 9 h 38"/>
                  <a:gd name="T38" fmla="*/ 41 w 386"/>
                  <a:gd name="T39" fmla="*/ 9 h 38"/>
                  <a:gd name="T40" fmla="*/ 41 w 386"/>
                  <a:gd name="T41" fmla="*/ 9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41" y="9"/>
                    </a:moveTo>
                    <a:lnTo>
                      <a:pt x="386" y="9"/>
                    </a:lnTo>
                    <a:lnTo>
                      <a:pt x="386" y="0"/>
                    </a:lnTo>
                    <a:lnTo>
                      <a:pt x="41" y="0"/>
                    </a:lnTo>
                    <a:lnTo>
                      <a:pt x="26" y="0"/>
                    </a:lnTo>
                    <a:lnTo>
                      <a:pt x="18" y="3"/>
                    </a:lnTo>
                    <a:lnTo>
                      <a:pt x="12" y="9"/>
                    </a:lnTo>
                    <a:lnTo>
                      <a:pt x="6" y="15"/>
                    </a:lnTo>
                    <a:lnTo>
                      <a:pt x="0" y="24"/>
                    </a:lnTo>
                    <a:lnTo>
                      <a:pt x="0" y="30"/>
                    </a:lnTo>
                    <a:lnTo>
                      <a:pt x="0" y="38"/>
                    </a:lnTo>
                    <a:lnTo>
                      <a:pt x="0" y="33"/>
                    </a:lnTo>
                    <a:lnTo>
                      <a:pt x="6" y="24"/>
                    </a:lnTo>
                    <a:lnTo>
                      <a:pt x="12" y="18"/>
                    </a:lnTo>
                    <a:lnTo>
                      <a:pt x="18" y="12"/>
                    </a:lnTo>
                    <a:lnTo>
                      <a:pt x="26" y="9"/>
                    </a:lnTo>
                    <a:lnTo>
                      <a:pt x="41" y="9"/>
                    </a:lnTo>
                    <a:close/>
                  </a:path>
                </a:pathLst>
              </a:custGeom>
              <a:solidFill>
                <a:srgbClr val="997000"/>
              </a:solidFill>
              <a:ln w="9525">
                <a:noFill/>
                <a:round/>
                <a:headEnd/>
                <a:tailEnd/>
              </a:ln>
            </p:spPr>
            <p:txBody>
              <a:bodyPr/>
              <a:lstStyle/>
              <a:p>
                <a:pPr>
                  <a:defRPr/>
                </a:pPr>
                <a:endParaRPr lang="en-US">
                  <a:latin typeface="+mj-lt"/>
                </a:endParaRPr>
              </a:p>
            </p:txBody>
          </p:sp>
          <p:sp>
            <p:nvSpPr>
              <p:cNvPr id="215" name="Freeform 541"/>
              <p:cNvSpPr>
                <a:spLocks/>
              </p:cNvSpPr>
              <p:nvPr/>
            </p:nvSpPr>
            <p:spPr bwMode="auto">
              <a:xfrm>
                <a:off x="4887" y="2614"/>
                <a:ext cx="386" cy="37"/>
              </a:xfrm>
              <a:custGeom>
                <a:avLst/>
                <a:gdLst>
                  <a:gd name="T0" fmla="*/ 345 w 386"/>
                  <a:gd name="T1" fmla="*/ 0 h 38"/>
                  <a:gd name="T2" fmla="*/ 0 w 386"/>
                  <a:gd name="T3" fmla="*/ 0 h 38"/>
                  <a:gd name="T4" fmla="*/ 0 w 386"/>
                  <a:gd name="T5" fmla="*/ 0 h 38"/>
                  <a:gd name="T6" fmla="*/ 0 w 386"/>
                  <a:gd name="T7" fmla="*/ 9 h 38"/>
                  <a:gd name="T8" fmla="*/ 345 w 386"/>
                  <a:gd name="T9" fmla="*/ 9 h 38"/>
                  <a:gd name="T10" fmla="*/ 345 w 386"/>
                  <a:gd name="T11" fmla="*/ 9 h 38"/>
                  <a:gd name="T12" fmla="*/ 354 w 386"/>
                  <a:gd name="T13" fmla="*/ 9 h 38"/>
                  <a:gd name="T14" fmla="*/ 368 w 386"/>
                  <a:gd name="T15" fmla="*/ 12 h 38"/>
                  <a:gd name="T16" fmla="*/ 374 w 386"/>
                  <a:gd name="T17" fmla="*/ 18 h 38"/>
                  <a:gd name="T18" fmla="*/ 380 w 386"/>
                  <a:gd name="T19" fmla="*/ 21 h 38"/>
                  <a:gd name="T20" fmla="*/ 383 w 386"/>
                  <a:gd name="T21" fmla="*/ 30 h 38"/>
                  <a:gd name="T22" fmla="*/ 386 w 386"/>
                  <a:gd name="T23" fmla="*/ 38 h 38"/>
                  <a:gd name="T24" fmla="*/ 386 w 386"/>
                  <a:gd name="T25" fmla="*/ 30 h 38"/>
                  <a:gd name="T26" fmla="*/ 386 w 386"/>
                  <a:gd name="T27" fmla="*/ 30 h 38"/>
                  <a:gd name="T28" fmla="*/ 383 w 386"/>
                  <a:gd name="T29" fmla="*/ 21 h 38"/>
                  <a:gd name="T30" fmla="*/ 380 w 386"/>
                  <a:gd name="T31" fmla="*/ 12 h 38"/>
                  <a:gd name="T32" fmla="*/ 374 w 386"/>
                  <a:gd name="T33" fmla="*/ 6 h 38"/>
                  <a:gd name="T34" fmla="*/ 368 w 386"/>
                  <a:gd name="T35" fmla="*/ 3 h 38"/>
                  <a:gd name="T36" fmla="*/ 354 w 386"/>
                  <a:gd name="T37" fmla="*/ 0 h 38"/>
                  <a:gd name="T38" fmla="*/ 345 w 386"/>
                  <a:gd name="T39" fmla="*/ 0 h 38"/>
                  <a:gd name="T40" fmla="*/ 345 w 386"/>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38"/>
                  <a:gd name="T65" fmla="*/ 386 w 386"/>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38">
                    <a:moveTo>
                      <a:pt x="345" y="0"/>
                    </a:moveTo>
                    <a:lnTo>
                      <a:pt x="0" y="0"/>
                    </a:lnTo>
                    <a:lnTo>
                      <a:pt x="0" y="9"/>
                    </a:lnTo>
                    <a:lnTo>
                      <a:pt x="345" y="9"/>
                    </a:lnTo>
                    <a:lnTo>
                      <a:pt x="354" y="9"/>
                    </a:lnTo>
                    <a:lnTo>
                      <a:pt x="368" y="12"/>
                    </a:lnTo>
                    <a:lnTo>
                      <a:pt x="374" y="18"/>
                    </a:lnTo>
                    <a:lnTo>
                      <a:pt x="380" y="21"/>
                    </a:lnTo>
                    <a:lnTo>
                      <a:pt x="383" y="30"/>
                    </a:lnTo>
                    <a:lnTo>
                      <a:pt x="386" y="38"/>
                    </a:lnTo>
                    <a:lnTo>
                      <a:pt x="386" y="30"/>
                    </a:lnTo>
                    <a:lnTo>
                      <a:pt x="383" y="21"/>
                    </a:lnTo>
                    <a:lnTo>
                      <a:pt x="380" y="12"/>
                    </a:lnTo>
                    <a:lnTo>
                      <a:pt x="374" y="6"/>
                    </a:lnTo>
                    <a:lnTo>
                      <a:pt x="368" y="3"/>
                    </a:lnTo>
                    <a:lnTo>
                      <a:pt x="354" y="0"/>
                    </a:lnTo>
                    <a:lnTo>
                      <a:pt x="345" y="0"/>
                    </a:lnTo>
                    <a:close/>
                  </a:path>
                </a:pathLst>
              </a:custGeom>
              <a:solidFill>
                <a:srgbClr val="997000"/>
              </a:solidFill>
              <a:ln w="9525">
                <a:noFill/>
                <a:round/>
                <a:headEnd/>
                <a:tailEnd/>
              </a:ln>
            </p:spPr>
            <p:txBody>
              <a:bodyPr/>
              <a:lstStyle/>
              <a:p>
                <a:pPr>
                  <a:defRPr/>
                </a:pPr>
                <a:endParaRPr lang="en-US">
                  <a:latin typeface="+mj-lt"/>
                </a:endParaRPr>
              </a:p>
            </p:txBody>
          </p:sp>
          <p:sp>
            <p:nvSpPr>
              <p:cNvPr id="216" name="Freeform 542"/>
              <p:cNvSpPr>
                <a:spLocks/>
              </p:cNvSpPr>
              <p:nvPr/>
            </p:nvSpPr>
            <p:spPr bwMode="auto">
              <a:xfrm>
                <a:off x="4250" y="3946"/>
                <a:ext cx="1024" cy="37"/>
              </a:xfrm>
              <a:custGeom>
                <a:avLst/>
                <a:gdLst>
                  <a:gd name="T0" fmla="*/ 983 w 1024"/>
                  <a:gd name="T1" fmla="*/ 29 h 38"/>
                  <a:gd name="T2" fmla="*/ 41 w 1024"/>
                  <a:gd name="T3" fmla="*/ 29 h 38"/>
                  <a:gd name="T4" fmla="*/ 41 w 1024"/>
                  <a:gd name="T5" fmla="*/ 29 h 38"/>
                  <a:gd name="T6" fmla="*/ 26 w 1024"/>
                  <a:gd name="T7" fmla="*/ 29 h 38"/>
                  <a:gd name="T8" fmla="*/ 18 w 1024"/>
                  <a:gd name="T9" fmla="*/ 26 h 38"/>
                  <a:gd name="T10" fmla="*/ 12 w 1024"/>
                  <a:gd name="T11" fmla="*/ 21 h 38"/>
                  <a:gd name="T12" fmla="*/ 6 w 1024"/>
                  <a:gd name="T13" fmla="*/ 18 h 38"/>
                  <a:gd name="T14" fmla="*/ 0 w 1024"/>
                  <a:gd name="T15" fmla="*/ 6 h 38"/>
                  <a:gd name="T16" fmla="*/ 0 w 1024"/>
                  <a:gd name="T17" fmla="*/ 0 h 38"/>
                  <a:gd name="T18" fmla="*/ 0 w 1024"/>
                  <a:gd name="T19" fmla="*/ 9 h 38"/>
                  <a:gd name="T20" fmla="*/ 0 w 1024"/>
                  <a:gd name="T21" fmla="*/ 9 h 38"/>
                  <a:gd name="T22" fmla="*/ 0 w 1024"/>
                  <a:gd name="T23" fmla="*/ 15 h 38"/>
                  <a:gd name="T24" fmla="*/ 6 w 1024"/>
                  <a:gd name="T25" fmla="*/ 26 h 38"/>
                  <a:gd name="T26" fmla="*/ 12 w 1024"/>
                  <a:gd name="T27" fmla="*/ 29 h 38"/>
                  <a:gd name="T28" fmla="*/ 18 w 1024"/>
                  <a:gd name="T29" fmla="*/ 35 h 38"/>
                  <a:gd name="T30" fmla="*/ 26 w 1024"/>
                  <a:gd name="T31" fmla="*/ 38 h 38"/>
                  <a:gd name="T32" fmla="*/ 41 w 1024"/>
                  <a:gd name="T33" fmla="*/ 38 h 38"/>
                  <a:gd name="T34" fmla="*/ 983 w 1024"/>
                  <a:gd name="T35" fmla="*/ 38 h 38"/>
                  <a:gd name="T36" fmla="*/ 983 w 1024"/>
                  <a:gd name="T37" fmla="*/ 38 h 38"/>
                  <a:gd name="T38" fmla="*/ 992 w 1024"/>
                  <a:gd name="T39" fmla="*/ 38 h 38"/>
                  <a:gd name="T40" fmla="*/ 1006 w 1024"/>
                  <a:gd name="T41" fmla="*/ 35 h 38"/>
                  <a:gd name="T42" fmla="*/ 1012 w 1024"/>
                  <a:gd name="T43" fmla="*/ 32 h 38"/>
                  <a:gd name="T44" fmla="*/ 1018 w 1024"/>
                  <a:gd name="T45" fmla="*/ 26 h 38"/>
                  <a:gd name="T46" fmla="*/ 1021 w 1024"/>
                  <a:gd name="T47" fmla="*/ 18 h 38"/>
                  <a:gd name="T48" fmla="*/ 1024 w 1024"/>
                  <a:gd name="T49" fmla="*/ 9 h 38"/>
                  <a:gd name="T50" fmla="*/ 1024 w 1024"/>
                  <a:gd name="T51" fmla="*/ 0 h 38"/>
                  <a:gd name="T52" fmla="*/ 1024 w 1024"/>
                  <a:gd name="T53" fmla="*/ 0 h 38"/>
                  <a:gd name="T54" fmla="*/ 1021 w 1024"/>
                  <a:gd name="T55" fmla="*/ 9 h 38"/>
                  <a:gd name="T56" fmla="*/ 1018 w 1024"/>
                  <a:gd name="T57" fmla="*/ 18 h 38"/>
                  <a:gd name="T58" fmla="*/ 1012 w 1024"/>
                  <a:gd name="T59" fmla="*/ 23 h 38"/>
                  <a:gd name="T60" fmla="*/ 1006 w 1024"/>
                  <a:gd name="T61" fmla="*/ 26 h 38"/>
                  <a:gd name="T62" fmla="*/ 992 w 1024"/>
                  <a:gd name="T63" fmla="*/ 29 h 38"/>
                  <a:gd name="T64" fmla="*/ 983 w 1024"/>
                  <a:gd name="T65" fmla="*/ 29 h 38"/>
                  <a:gd name="T66" fmla="*/ 983 w 1024"/>
                  <a:gd name="T67" fmla="*/ 29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4"/>
                  <a:gd name="T103" fmla="*/ 0 h 38"/>
                  <a:gd name="T104" fmla="*/ 1024 w 1024"/>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4" h="38">
                    <a:moveTo>
                      <a:pt x="983" y="29"/>
                    </a:moveTo>
                    <a:lnTo>
                      <a:pt x="41" y="29"/>
                    </a:lnTo>
                    <a:lnTo>
                      <a:pt x="26" y="29"/>
                    </a:lnTo>
                    <a:lnTo>
                      <a:pt x="18" y="26"/>
                    </a:lnTo>
                    <a:lnTo>
                      <a:pt x="12" y="21"/>
                    </a:lnTo>
                    <a:lnTo>
                      <a:pt x="6" y="18"/>
                    </a:lnTo>
                    <a:lnTo>
                      <a:pt x="0" y="6"/>
                    </a:lnTo>
                    <a:lnTo>
                      <a:pt x="0" y="0"/>
                    </a:lnTo>
                    <a:lnTo>
                      <a:pt x="0" y="9"/>
                    </a:lnTo>
                    <a:lnTo>
                      <a:pt x="0" y="15"/>
                    </a:lnTo>
                    <a:lnTo>
                      <a:pt x="6" y="26"/>
                    </a:lnTo>
                    <a:lnTo>
                      <a:pt x="12" y="29"/>
                    </a:lnTo>
                    <a:lnTo>
                      <a:pt x="18" y="35"/>
                    </a:lnTo>
                    <a:lnTo>
                      <a:pt x="26" y="38"/>
                    </a:lnTo>
                    <a:lnTo>
                      <a:pt x="41" y="38"/>
                    </a:lnTo>
                    <a:lnTo>
                      <a:pt x="983" y="38"/>
                    </a:lnTo>
                    <a:lnTo>
                      <a:pt x="992" y="38"/>
                    </a:lnTo>
                    <a:lnTo>
                      <a:pt x="1006" y="35"/>
                    </a:lnTo>
                    <a:lnTo>
                      <a:pt x="1012" y="32"/>
                    </a:lnTo>
                    <a:lnTo>
                      <a:pt x="1018" y="26"/>
                    </a:lnTo>
                    <a:lnTo>
                      <a:pt x="1021" y="18"/>
                    </a:lnTo>
                    <a:lnTo>
                      <a:pt x="1024" y="9"/>
                    </a:lnTo>
                    <a:lnTo>
                      <a:pt x="1024" y="0"/>
                    </a:lnTo>
                    <a:lnTo>
                      <a:pt x="1021" y="9"/>
                    </a:lnTo>
                    <a:lnTo>
                      <a:pt x="1018" y="18"/>
                    </a:lnTo>
                    <a:lnTo>
                      <a:pt x="1012" y="23"/>
                    </a:lnTo>
                    <a:lnTo>
                      <a:pt x="1006" y="26"/>
                    </a:lnTo>
                    <a:lnTo>
                      <a:pt x="992" y="29"/>
                    </a:lnTo>
                    <a:lnTo>
                      <a:pt x="983" y="29"/>
                    </a:lnTo>
                    <a:close/>
                  </a:path>
                </a:pathLst>
              </a:custGeom>
              <a:solidFill>
                <a:srgbClr val="997000"/>
              </a:solidFill>
              <a:ln w="9525">
                <a:noFill/>
                <a:round/>
                <a:headEnd/>
                <a:tailEnd/>
              </a:ln>
            </p:spPr>
            <p:txBody>
              <a:bodyPr/>
              <a:lstStyle/>
              <a:p>
                <a:pPr>
                  <a:defRPr/>
                </a:pPr>
                <a:endParaRPr lang="en-US">
                  <a:latin typeface="+mj-lt"/>
                </a:endParaRPr>
              </a:p>
            </p:txBody>
          </p:sp>
          <p:sp>
            <p:nvSpPr>
              <p:cNvPr id="217" name="Freeform 543"/>
              <p:cNvSpPr>
                <a:spLocks noEditPoints="1"/>
              </p:cNvSpPr>
              <p:nvPr/>
            </p:nvSpPr>
            <p:spPr bwMode="auto">
              <a:xfrm>
                <a:off x="4230" y="2418"/>
                <a:ext cx="1064" cy="1589"/>
              </a:xfrm>
              <a:custGeom>
                <a:avLst/>
                <a:gdLst>
                  <a:gd name="T0" fmla="*/ 1038 w 1064"/>
                  <a:gd name="T1" fmla="*/ 1548 h 1589"/>
                  <a:gd name="T2" fmla="*/ 1003 w 1064"/>
                  <a:gd name="T3" fmla="*/ 1568 h 1589"/>
                  <a:gd name="T4" fmla="*/ 38 w 1064"/>
                  <a:gd name="T5" fmla="*/ 1562 h 1589"/>
                  <a:gd name="T6" fmla="*/ 20 w 1064"/>
                  <a:gd name="T7" fmla="*/ 1527 h 1589"/>
                  <a:gd name="T8" fmla="*/ 26 w 1064"/>
                  <a:gd name="T9" fmla="*/ 214 h 1589"/>
                  <a:gd name="T10" fmla="*/ 61 w 1064"/>
                  <a:gd name="T11" fmla="*/ 196 h 1589"/>
                  <a:gd name="T12" fmla="*/ 406 w 1064"/>
                  <a:gd name="T13" fmla="*/ 255 h 1589"/>
                  <a:gd name="T14" fmla="*/ 988 w 1064"/>
                  <a:gd name="T15" fmla="*/ 1483 h 1589"/>
                  <a:gd name="T16" fmla="*/ 772 w 1064"/>
                  <a:gd name="T17" fmla="*/ 278 h 1589"/>
                  <a:gd name="T18" fmla="*/ 1003 w 1064"/>
                  <a:gd name="T19" fmla="*/ 196 h 1589"/>
                  <a:gd name="T20" fmla="*/ 1032 w 1064"/>
                  <a:gd name="T21" fmla="*/ 205 h 1589"/>
                  <a:gd name="T22" fmla="*/ 1044 w 1064"/>
                  <a:gd name="T23" fmla="*/ 1527 h 1589"/>
                  <a:gd name="T24" fmla="*/ 892 w 1064"/>
                  <a:gd name="T25" fmla="*/ 360 h 1589"/>
                  <a:gd name="T26" fmla="*/ 877 w 1064"/>
                  <a:gd name="T27" fmla="*/ 319 h 1589"/>
                  <a:gd name="T28" fmla="*/ 825 w 1064"/>
                  <a:gd name="T29" fmla="*/ 290 h 1589"/>
                  <a:gd name="T30" fmla="*/ 977 w 1064"/>
                  <a:gd name="T31" fmla="*/ 1472 h 1589"/>
                  <a:gd name="T32" fmla="*/ 87 w 1064"/>
                  <a:gd name="T33" fmla="*/ 290 h 1589"/>
                  <a:gd name="T34" fmla="*/ 219 w 1064"/>
                  <a:gd name="T35" fmla="*/ 296 h 1589"/>
                  <a:gd name="T36" fmla="*/ 178 w 1064"/>
                  <a:gd name="T37" fmla="*/ 331 h 1589"/>
                  <a:gd name="T38" fmla="*/ 193 w 1064"/>
                  <a:gd name="T39" fmla="*/ 366 h 1589"/>
                  <a:gd name="T40" fmla="*/ 871 w 1064"/>
                  <a:gd name="T41" fmla="*/ 407 h 1589"/>
                  <a:gd name="T42" fmla="*/ 193 w 1064"/>
                  <a:gd name="T43" fmla="*/ 366 h 1589"/>
                  <a:gd name="T44" fmla="*/ 427 w 1064"/>
                  <a:gd name="T45" fmla="*/ 191 h 1589"/>
                  <a:gd name="T46" fmla="*/ 476 w 1064"/>
                  <a:gd name="T47" fmla="*/ 150 h 1589"/>
                  <a:gd name="T48" fmla="*/ 456 w 1064"/>
                  <a:gd name="T49" fmla="*/ 97 h 1589"/>
                  <a:gd name="T50" fmla="*/ 468 w 1064"/>
                  <a:gd name="T51" fmla="*/ 53 h 1589"/>
                  <a:gd name="T52" fmla="*/ 517 w 1064"/>
                  <a:gd name="T53" fmla="*/ 21 h 1589"/>
                  <a:gd name="T54" fmla="*/ 561 w 1064"/>
                  <a:gd name="T55" fmla="*/ 27 h 1589"/>
                  <a:gd name="T56" fmla="*/ 602 w 1064"/>
                  <a:gd name="T57" fmla="*/ 68 h 1589"/>
                  <a:gd name="T58" fmla="*/ 608 w 1064"/>
                  <a:gd name="T59" fmla="*/ 112 h 1589"/>
                  <a:gd name="T60" fmla="*/ 579 w 1064"/>
                  <a:gd name="T61" fmla="*/ 161 h 1589"/>
                  <a:gd name="T62" fmla="*/ 637 w 1064"/>
                  <a:gd name="T63" fmla="*/ 270 h 1589"/>
                  <a:gd name="T64" fmla="*/ 845 w 1064"/>
                  <a:gd name="T65" fmla="*/ 319 h 1589"/>
                  <a:gd name="T66" fmla="*/ 871 w 1064"/>
                  <a:gd name="T67" fmla="*/ 354 h 1589"/>
                  <a:gd name="T68" fmla="*/ 201 w 1064"/>
                  <a:gd name="T69" fmla="*/ 331 h 1589"/>
                  <a:gd name="T70" fmla="*/ 242 w 1064"/>
                  <a:gd name="T71" fmla="*/ 310 h 1589"/>
                  <a:gd name="T72" fmla="*/ 1003 w 1064"/>
                  <a:gd name="T73" fmla="*/ 176 h 1589"/>
                  <a:gd name="T74" fmla="*/ 611 w 1064"/>
                  <a:gd name="T75" fmla="*/ 153 h 1589"/>
                  <a:gd name="T76" fmla="*/ 629 w 1064"/>
                  <a:gd name="T77" fmla="*/ 97 h 1589"/>
                  <a:gd name="T78" fmla="*/ 614 w 1064"/>
                  <a:gd name="T79" fmla="*/ 41 h 1589"/>
                  <a:gd name="T80" fmla="*/ 552 w 1064"/>
                  <a:gd name="T81" fmla="*/ 0 h 1589"/>
                  <a:gd name="T82" fmla="*/ 494 w 1064"/>
                  <a:gd name="T83" fmla="*/ 6 h 1589"/>
                  <a:gd name="T84" fmla="*/ 441 w 1064"/>
                  <a:gd name="T85" fmla="*/ 59 h 1589"/>
                  <a:gd name="T86" fmla="*/ 435 w 1064"/>
                  <a:gd name="T87" fmla="*/ 112 h 1589"/>
                  <a:gd name="T88" fmla="*/ 453 w 1064"/>
                  <a:gd name="T89" fmla="*/ 153 h 1589"/>
                  <a:gd name="T90" fmla="*/ 43 w 1064"/>
                  <a:gd name="T91" fmla="*/ 176 h 1589"/>
                  <a:gd name="T92" fmla="*/ 5 w 1064"/>
                  <a:gd name="T93" fmla="*/ 208 h 1589"/>
                  <a:gd name="T94" fmla="*/ 0 w 1064"/>
                  <a:gd name="T95" fmla="*/ 1527 h 1589"/>
                  <a:gd name="T96" fmla="*/ 23 w 1064"/>
                  <a:gd name="T97" fmla="*/ 1574 h 1589"/>
                  <a:gd name="T98" fmla="*/ 1003 w 1064"/>
                  <a:gd name="T99" fmla="*/ 1589 h 1589"/>
                  <a:gd name="T100" fmla="*/ 1044 w 1064"/>
                  <a:gd name="T101" fmla="*/ 1574 h 1589"/>
                  <a:gd name="T102" fmla="*/ 1064 w 1064"/>
                  <a:gd name="T103" fmla="*/ 1527 h 1589"/>
                  <a:gd name="T104" fmla="*/ 1059 w 1064"/>
                  <a:gd name="T105" fmla="*/ 205 h 1589"/>
                  <a:gd name="T106" fmla="*/ 1024 w 1064"/>
                  <a:gd name="T107" fmla="*/ 179 h 15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64"/>
                  <a:gd name="T163" fmla="*/ 0 h 1589"/>
                  <a:gd name="T164" fmla="*/ 1064 w 1064"/>
                  <a:gd name="T165" fmla="*/ 1589 h 15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64" h="1589">
                    <a:moveTo>
                      <a:pt x="1044" y="1527"/>
                    </a:moveTo>
                    <a:lnTo>
                      <a:pt x="1044" y="1527"/>
                    </a:lnTo>
                    <a:lnTo>
                      <a:pt x="1044" y="1536"/>
                    </a:lnTo>
                    <a:lnTo>
                      <a:pt x="1038" y="1548"/>
                    </a:lnTo>
                    <a:lnTo>
                      <a:pt x="1032" y="1556"/>
                    </a:lnTo>
                    <a:lnTo>
                      <a:pt x="1026" y="1562"/>
                    </a:lnTo>
                    <a:lnTo>
                      <a:pt x="1018" y="1565"/>
                    </a:lnTo>
                    <a:lnTo>
                      <a:pt x="1003" y="1568"/>
                    </a:lnTo>
                    <a:lnTo>
                      <a:pt x="61" y="1568"/>
                    </a:lnTo>
                    <a:lnTo>
                      <a:pt x="52" y="1565"/>
                    </a:lnTo>
                    <a:lnTo>
                      <a:pt x="38" y="1562"/>
                    </a:lnTo>
                    <a:lnTo>
                      <a:pt x="32" y="1556"/>
                    </a:lnTo>
                    <a:lnTo>
                      <a:pt x="26" y="1550"/>
                    </a:lnTo>
                    <a:lnTo>
                      <a:pt x="23" y="1539"/>
                    </a:lnTo>
                    <a:lnTo>
                      <a:pt x="20" y="1527"/>
                    </a:lnTo>
                    <a:lnTo>
                      <a:pt x="20" y="234"/>
                    </a:lnTo>
                    <a:lnTo>
                      <a:pt x="20" y="229"/>
                    </a:lnTo>
                    <a:lnTo>
                      <a:pt x="26" y="214"/>
                    </a:lnTo>
                    <a:lnTo>
                      <a:pt x="32" y="208"/>
                    </a:lnTo>
                    <a:lnTo>
                      <a:pt x="38" y="202"/>
                    </a:lnTo>
                    <a:lnTo>
                      <a:pt x="46" y="196"/>
                    </a:lnTo>
                    <a:lnTo>
                      <a:pt x="61" y="196"/>
                    </a:lnTo>
                    <a:lnTo>
                      <a:pt x="406" y="196"/>
                    </a:lnTo>
                    <a:lnTo>
                      <a:pt x="406" y="255"/>
                    </a:lnTo>
                    <a:lnTo>
                      <a:pt x="289" y="278"/>
                    </a:lnTo>
                    <a:lnTo>
                      <a:pt x="76" y="278"/>
                    </a:lnTo>
                    <a:lnTo>
                      <a:pt x="76" y="1483"/>
                    </a:lnTo>
                    <a:lnTo>
                      <a:pt x="988" y="1483"/>
                    </a:lnTo>
                    <a:lnTo>
                      <a:pt x="988" y="278"/>
                    </a:lnTo>
                    <a:lnTo>
                      <a:pt x="983" y="278"/>
                    </a:lnTo>
                    <a:lnTo>
                      <a:pt x="772" y="278"/>
                    </a:lnTo>
                    <a:lnTo>
                      <a:pt x="658" y="255"/>
                    </a:lnTo>
                    <a:lnTo>
                      <a:pt x="658" y="196"/>
                    </a:lnTo>
                    <a:lnTo>
                      <a:pt x="1003" y="196"/>
                    </a:lnTo>
                    <a:lnTo>
                      <a:pt x="1012" y="196"/>
                    </a:lnTo>
                    <a:lnTo>
                      <a:pt x="1026" y="202"/>
                    </a:lnTo>
                    <a:lnTo>
                      <a:pt x="1032" y="205"/>
                    </a:lnTo>
                    <a:lnTo>
                      <a:pt x="1038" y="214"/>
                    </a:lnTo>
                    <a:lnTo>
                      <a:pt x="1041" y="223"/>
                    </a:lnTo>
                    <a:lnTo>
                      <a:pt x="1044" y="234"/>
                    </a:lnTo>
                    <a:lnTo>
                      <a:pt x="1044" y="1527"/>
                    </a:lnTo>
                    <a:close/>
                    <a:moveTo>
                      <a:pt x="172" y="360"/>
                    </a:moveTo>
                    <a:lnTo>
                      <a:pt x="172" y="427"/>
                    </a:lnTo>
                    <a:lnTo>
                      <a:pt x="892" y="427"/>
                    </a:lnTo>
                    <a:lnTo>
                      <a:pt x="892" y="360"/>
                    </a:lnTo>
                    <a:lnTo>
                      <a:pt x="889" y="343"/>
                    </a:lnTo>
                    <a:lnTo>
                      <a:pt x="886" y="331"/>
                    </a:lnTo>
                    <a:lnTo>
                      <a:pt x="877" y="319"/>
                    </a:lnTo>
                    <a:lnTo>
                      <a:pt x="868" y="310"/>
                    </a:lnTo>
                    <a:lnTo>
                      <a:pt x="857" y="302"/>
                    </a:lnTo>
                    <a:lnTo>
                      <a:pt x="845" y="296"/>
                    </a:lnTo>
                    <a:lnTo>
                      <a:pt x="825" y="290"/>
                    </a:lnTo>
                    <a:lnTo>
                      <a:pt x="977" y="290"/>
                    </a:lnTo>
                    <a:lnTo>
                      <a:pt x="977" y="1472"/>
                    </a:lnTo>
                    <a:lnTo>
                      <a:pt x="87" y="1472"/>
                    </a:lnTo>
                    <a:lnTo>
                      <a:pt x="87" y="290"/>
                    </a:lnTo>
                    <a:lnTo>
                      <a:pt x="237" y="290"/>
                    </a:lnTo>
                    <a:lnTo>
                      <a:pt x="219" y="296"/>
                    </a:lnTo>
                    <a:lnTo>
                      <a:pt x="207" y="302"/>
                    </a:lnTo>
                    <a:lnTo>
                      <a:pt x="196" y="310"/>
                    </a:lnTo>
                    <a:lnTo>
                      <a:pt x="187" y="319"/>
                    </a:lnTo>
                    <a:lnTo>
                      <a:pt x="178" y="331"/>
                    </a:lnTo>
                    <a:lnTo>
                      <a:pt x="175" y="343"/>
                    </a:lnTo>
                    <a:lnTo>
                      <a:pt x="172" y="360"/>
                    </a:lnTo>
                    <a:close/>
                    <a:moveTo>
                      <a:pt x="193" y="366"/>
                    </a:moveTo>
                    <a:lnTo>
                      <a:pt x="871" y="366"/>
                    </a:lnTo>
                    <a:lnTo>
                      <a:pt x="871" y="407"/>
                    </a:lnTo>
                    <a:lnTo>
                      <a:pt x="193" y="407"/>
                    </a:lnTo>
                    <a:lnTo>
                      <a:pt x="193" y="366"/>
                    </a:lnTo>
                    <a:close/>
                    <a:moveTo>
                      <a:pt x="427" y="270"/>
                    </a:moveTo>
                    <a:lnTo>
                      <a:pt x="427" y="270"/>
                    </a:lnTo>
                    <a:lnTo>
                      <a:pt x="427" y="191"/>
                    </a:lnTo>
                    <a:lnTo>
                      <a:pt x="473" y="167"/>
                    </a:lnTo>
                    <a:lnTo>
                      <a:pt x="485" y="161"/>
                    </a:lnTo>
                    <a:lnTo>
                      <a:pt x="476" y="150"/>
                    </a:lnTo>
                    <a:lnTo>
                      <a:pt x="468" y="138"/>
                    </a:lnTo>
                    <a:lnTo>
                      <a:pt x="462" y="126"/>
                    </a:lnTo>
                    <a:lnTo>
                      <a:pt x="456" y="112"/>
                    </a:lnTo>
                    <a:lnTo>
                      <a:pt x="456" y="97"/>
                    </a:lnTo>
                    <a:lnTo>
                      <a:pt x="456" y="82"/>
                    </a:lnTo>
                    <a:lnTo>
                      <a:pt x="462" y="68"/>
                    </a:lnTo>
                    <a:lnTo>
                      <a:pt x="468" y="53"/>
                    </a:lnTo>
                    <a:lnTo>
                      <a:pt x="476" y="41"/>
                    </a:lnTo>
                    <a:lnTo>
                      <a:pt x="488" y="33"/>
                    </a:lnTo>
                    <a:lnTo>
                      <a:pt x="503" y="27"/>
                    </a:lnTo>
                    <a:lnTo>
                      <a:pt x="517" y="21"/>
                    </a:lnTo>
                    <a:lnTo>
                      <a:pt x="532" y="21"/>
                    </a:lnTo>
                    <a:lnTo>
                      <a:pt x="547" y="21"/>
                    </a:lnTo>
                    <a:lnTo>
                      <a:pt x="561" y="27"/>
                    </a:lnTo>
                    <a:lnTo>
                      <a:pt x="576" y="33"/>
                    </a:lnTo>
                    <a:lnTo>
                      <a:pt x="588" y="41"/>
                    </a:lnTo>
                    <a:lnTo>
                      <a:pt x="596" y="53"/>
                    </a:lnTo>
                    <a:lnTo>
                      <a:pt x="602" y="68"/>
                    </a:lnTo>
                    <a:lnTo>
                      <a:pt x="608" y="82"/>
                    </a:lnTo>
                    <a:lnTo>
                      <a:pt x="608" y="97"/>
                    </a:lnTo>
                    <a:lnTo>
                      <a:pt x="608" y="112"/>
                    </a:lnTo>
                    <a:lnTo>
                      <a:pt x="602" y="126"/>
                    </a:lnTo>
                    <a:lnTo>
                      <a:pt x="596" y="138"/>
                    </a:lnTo>
                    <a:lnTo>
                      <a:pt x="588" y="150"/>
                    </a:lnTo>
                    <a:lnTo>
                      <a:pt x="579" y="161"/>
                    </a:lnTo>
                    <a:lnTo>
                      <a:pt x="637" y="191"/>
                    </a:lnTo>
                    <a:lnTo>
                      <a:pt x="637" y="270"/>
                    </a:lnTo>
                    <a:lnTo>
                      <a:pt x="822" y="310"/>
                    </a:lnTo>
                    <a:lnTo>
                      <a:pt x="830" y="313"/>
                    </a:lnTo>
                    <a:lnTo>
                      <a:pt x="845" y="319"/>
                    </a:lnTo>
                    <a:lnTo>
                      <a:pt x="854" y="325"/>
                    </a:lnTo>
                    <a:lnTo>
                      <a:pt x="863" y="331"/>
                    </a:lnTo>
                    <a:lnTo>
                      <a:pt x="868" y="343"/>
                    </a:lnTo>
                    <a:lnTo>
                      <a:pt x="871" y="354"/>
                    </a:lnTo>
                    <a:lnTo>
                      <a:pt x="193" y="354"/>
                    </a:lnTo>
                    <a:lnTo>
                      <a:pt x="196" y="343"/>
                    </a:lnTo>
                    <a:lnTo>
                      <a:pt x="201" y="331"/>
                    </a:lnTo>
                    <a:lnTo>
                      <a:pt x="210" y="325"/>
                    </a:lnTo>
                    <a:lnTo>
                      <a:pt x="219" y="319"/>
                    </a:lnTo>
                    <a:lnTo>
                      <a:pt x="234" y="313"/>
                    </a:lnTo>
                    <a:lnTo>
                      <a:pt x="242" y="310"/>
                    </a:lnTo>
                    <a:lnTo>
                      <a:pt x="418" y="272"/>
                    </a:lnTo>
                    <a:lnTo>
                      <a:pt x="427" y="270"/>
                    </a:lnTo>
                    <a:close/>
                    <a:moveTo>
                      <a:pt x="1003" y="176"/>
                    </a:moveTo>
                    <a:lnTo>
                      <a:pt x="655" y="176"/>
                    </a:lnTo>
                    <a:lnTo>
                      <a:pt x="611" y="153"/>
                    </a:lnTo>
                    <a:lnTo>
                      <a:pt x="620" y="141"/>
                    </a:lnTo>
                    <a:lnTo>
                      <a:pt x="626" y="126"/>
                    </a:lnTo>
                    <a:lnTo>
                      <a:pt x="629" y="112"/>
                    </a:lnTo>
                    <a:lnTo>
                      <a:pt x="629" y="97"/>
                    </a:lnTo>
                    <a:lnTo>
                      <a:pt x="629" y="77"/>
                    </a:lnTo>
                    <a:lnTo>
                      <a:pt x="623" y="59"/>
                    </a:lnTo>
                    <a:lnTo>
                      <a:pt x="614" y="41"/>
                    </a:lnTo>
                    <a:lnTo>
                      <a:pt x="602" y="27"/>
                    </a:lnTo>
                    <a:lnTo>
                      <a:pt x="588" y="15"/>
                    </a:lnTo>
                    <a:lnTo>
                      <a:pt x="570" y="6"/>
                    </a:lnTo>
                    <a:lnTo>
                      <a:pt x="552" y="0"/>
                    </a:lnTo>
                    <a:lnTo>
                      <a:pt x="532" y="0"/>
                    </a:lnTo>
                    <a:lnTo>
                      <a:pt x="512" y="0"/>
                    </a:lnTo>
                    <a:lnTo>
                      <a:pt x="494" y="6"/>
                    </a:lnTo>
                    <a:lnTo>
                      <a:pt x="476" y="15"/>
                    </a:lnTo>
                    <a:lnTo>
                      <a:pt x="462" y="27"/>
                    </a:lnTo>
                    <a:lnTo>
                      <a:pt x="450" y="41"/>
                    </a:lnTo>
                    <a:lnTo>
                      <a:pt x="441" y="59"/>
                    </a:lnTo>
                    <a:lnTo>
                      <a:pt x="435" y="77"/>
                    </a:lnTo>
                    <a:lnTo>
                      <a:pt x="435" y="97"/>
                    </a:lnTo>
                    <a:lnTo>
                      <a:pt x="435" y="112"/>
                    </a:lnTo>
                    <a:lnTo>
                      <a:pt x="438" y="126"/>
                    </a:lnTo>
                    <a:lnTo>
                      <a:pt x="444" y="141"/>
                    </a:lnTo>
                    <a:lnTo>
                      <a:pt x="453" y="153"/>
                    </a:lnTo>
                    <a:lnTo>
                      <a:pt x="409" y="176"/>
                    </a:lnTo>
                    <a:lnTo>
                      <a:pt x="61" y="176"/>
                    </a:lnTo>
                    <a:lnTo>
                      <a:pt x="43" y="176"/>
                    </a:lnTo>
                    <a:lnTo>
                      <a:pt x="32" y="182"/>
                    </a:lnTo>
                    <a:lnTo>
                      <a:pt x="20" y="188"/>
                    </a:lnTo>
                    <a:lnTo>
                      <a:pt x="11" y="196"/>
                    </a:lnTo>
                    <a:lnTo>
                      <a:pt x="5" y="208"/>
                    </a:lnTo>
                    <a:lnTo>
                      <a:pt x="2" y="217"/>
                    </a:lnTo>
                    <a:lnTo>
                      <a:pt x="0" y="234"/>
                    </a:lnTo>
                    <a:lnTo>
                      <a:pt x="0" y="1527"/>
                    </a:lnTo>
                    <a:lnTo>
                      <a:pt x="2" y="1545"/>
                    </a:lnTo>
                    <a:lnTo>
                      <a:pt x="5" y="1556"/>
                    </a:lnTo>
                    <a:lnTo>
                      <a:pt x="14" y="1568"/>
                    </a:lnTo>
                    <a:lnTo>
                      <a:pt x="23" y="1574"/>
                    </a:lnTo>
                    <a:lnTo>
                      <a:pt x="32" y="1580"/>
                    </a:lnTo>
                    <a:lnTo>
                      <a:pt x="40" y="1586"/>
                    </a:lnTo>
                    <a:lnTo>
                      <a:pt x="61" y="1589"/>
                    </a:lnTo>
                    <a:lnTo>
                      <a:pt x="1003" y="1589"/>
                    </a:lnTo>
                    <a:lnTo>
                      <a:pt x="1021" y="1586"/>
                    </a:lnTo>
                    <a:lnTo>
                      <a:pt x="1032" y="1580"/>
                    </a:lnTo>
                    <a:lnTo>
                      <a:pt x="1044" y="1574"/>
                    </a:lnTo>
                    <a:lnTo>
                      <a:pt x="1053" y="1565"/>
                    </a:lnTo>
                    <a:lnTo>
                      <a:pt x="1059" y="1556"/>
                    </a:lnTo>
                    <a:lnTo>
                      <a:pt x="1062" y="1545"/>
                    </a:lnTo>
                    <a:lnTo>
                      <a:pt x="1064" y="1527"/>
                    </a:lnTo>
                    <a:lnTo>
                      <a:pt x="1064" y="234"/>
                    </a:lnTo>
                    <a:lnTo>
                      <a:pt x="1062" y="220"/>
                    </a:lnTo>
                    <a:lnTo>
                      <a:pt x="1059" y="205"/>
                    </a:lnTo>
                    <a:lnTo>
                      <a:pt x="1050" y="196"/>
                    </a:lnTo>
                    <a:lnTo>
                      <a:pt x="1041" y="188"/>
                    </a:lnTo>
                    <a:lnTo>
                      <a:pt x="1032" y="182"/>
                    </a:lnTo>
                    <a:lnTo>
                      <a:pt x="1024" y="179"/>
                    </a:lnTo>
                    <a:lnTo>
                      <a:pt x="1003" y="176"/>
                    </a:lnTo>
                    <a:close/>
                  </a:path>
                </a:pathLst>
              </a:custGeom>
              <a:solidFill>
                <a:srgbClr val="000000"/>
              </a:solidFill>
              <a:ln w="9525">
                <a:noFill/>
                <a:round/>
                <a:headEnd/>
                <a:tailEnd/>
              </a:ln>
            </p:spPr>
            <p:txBody>
              <a:bodyPr/>
              <a:lstStyle/>
              <a:p>
                <a:pPr>
                  <a:defRPr/>
                </a:pPr>
                <a:endParaRPr lang="en-US">
                  <a:latin typeface="+mj-lt"/>
                </a:endParaRPr>
              </a:p>
            </p:txBody>
          </p:sp>
          <p:sp>
            <p:nvSpPr>
              <p:cNvPr id="218" name="Freeform 544"/>
              <p:cNvSpPr>
                <a:spLocks/>
              </p:cNvSpPr>
              <p:nvPr/>
            </p:nvSpPr>
            <p:spPr bwMode="auto">
              <a:xfrm>
                <a:off x="4318" y="2718"/>
                <a:ext cx="888" cy="1171"/>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pPr>
                  <a:defRPr/>
                </a:pPr>
                <a:endParaRPr lang="en-US">
                  <a:latin typeface="+mj-lt"/>
                </a:endParaRPr>
              </a:p>
            </p:txBody>
          </p:sp>
          <p:sp>
            <p:nvSpPr>
              <p:cNvPr id="219" name="Freeform 545"/>
              <p:cNvSpPr>
                <a:spLocks/>
              </p:cNvSpPr>
              <p:nvPr/>
            </p:nvSpPr>
            <p:spPr bwMode="auto">
              <a:xfrm>
                <a:off x="4318" y="2718"/>
                <a:ext cx="888" cy="1171"/>
              </a:xfrm>
              <a:custGeom>
                <a:avLst/>
                <a:gdLst>
                  <a:gd name="T0" fmla="*/ 805 w 890"/>
                  <a:gd name="T1" fmla="*/ 61 h 1173"/>
                  <a:gd name="T2" fmla="*/ 805 w 890"/>
                  <a:gd name="T3" fmla="*/ 128 h 1173"/>
                  <a:gd name="T4" fmla="*/ 85 w 890"/>
                  <a:gd name="T5" fmla="*/ 128 h 1173"/>
                  <a:gd name="T6" fmla="*/ 85 w 890"/>
                  <a:gd name="T7" fmla="*/ 61 h 1173"/>
                  <a:gd name="T8" fmla="*/ 85 w 890"/>
                  <a:gd name="T9" fmla="*/ 61 h 1173"/>
                  <a:gd name="T10" fmla="*/ 85 w 890"/>
                  <a:gd name="T11" fmla="*/ 50 h 1173"/>
                  <a:gd name="T12" fmla="*/ 88 w 890"/>
                  <a:gd name="T13" fmla="*/ 38 h 1173"/>
                  <a:gd name="T14" fmla="*/ 97 w 890"/>
                  <a:gd name="T15" fmla="*/ 23 h 1173"/>
                  <a:gd name="T16" fmla="*/ 111 w 890"/>
                  <a:gd name="T17" fmla="*/ 9 h 1173"/>
                  <a:gd name="T18" fmla="*/ 126 w 890"/>
                  <a:gd name="T19" fmla="*/ 0 h 1173"/>
                  <a:gd name="T20" fmla="*/ 0 w 890"/>
                  <a:gd name="T21" fmla="*/ 0 h 1173"/>
                  <a:gd name="T22" fmla="*/ 0 w 890"/>
                  <a:gd name="T23" fmla="*/ 0 h 1173"/>
                  <a:gd name="T24" fmla="*/ 0 w 890"/>
                  <a:gd name="T25" fmla="*/ 1173 h 1173"/>
                  <a:gd name="T26" fmla="*/ 0 w 890"/>
                  <a:gd name="T27" fmla="*/ 1173 h 1173"/>
                  <a:gd name="T28" fmla="*/ 890 w 890"/>
                  <a:gd name="T29" fmla="*/ 1173 h 1173"/>
                  <a:gd name="T30" fmla="*/ 890 w 890"/>
                  <a:gd name="T31" fmla="*/ 1173 h 1173"/>
                  <a:gd name="T32" fmla="*/ 890 w 890"/>
                  <a:gd name="T33" fmla="*/ 0 h 1173"/>
                  <a:gd name="T34" fmla="*/ 764 w 890"/>
                  <a:gd name="T35" fmla="*/ 0 h 1173"/>
                  <a:gd name="T36" fmla="*/ 764 w 890"/>
                  <a:gd name="T37" fmla="*/ 0 h 1173"/>
                  <a:gd name="T38" fmla="*/ 779 w 890"/>
                  <a:gd name="T39" fmla="*/ 9 h 1173"/>
                  <a:gd name="T40" fmla="*/ 793 w 890"/>
                  <a:gd name="T41" fmla="*/ 23 h 1173"/>
                  <a:gd name="T42" fmla="*/ 802 w 890"/>
                  <a:gd name="T43" fmla="*/ 38 h 1173"/>
                  <a:gd name="T44" fmla="*/ 805 w 890"/>
                  <a:gd name="T45" fmla="*/ 50 h 1173"/>
                  <a:gd name="T46" fmla="*/ 805 w 890"/>
                  <a:gd name="T47" fmla="*/ 61 h 1173"/>
                  <a:gd name="T48" fmla="*/ 805 w 890"/>
                  <a:gd name="T49" fmla="*/ 61 h 117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90"/>
                  <a:gd name="T76" fmla="*/ 0 h 1173"/>
                  <a:gd name="T77" fmla="*/ 890 w 890"/>
                  <a:gd name="T78" fmla="*/ 1173 h 117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90" h="1173">
                    <a:moveTo>
                      <a:pt x="805" y="61"/>
                    </a:moveTo>
                    <a:lnTo>
                      <a:pt x="805" y="128"/>
                    </a:lnTo>
                    <a:lnTo>
                      <a:pt x="85" y="128"/>
                    </a:lnTo>
                    <a:lnTo>
                      <a:pt x="85" y="61"/>
                    </a:lnTo>
                    <a:lnTo>
                      <a:pt x="85" y="50"/>
                    </a:lnTo>
                    <a:lnTo>
                      <a:pt x="88" y="38"/>
                    </a:lnTo>
                    <a:lnTo>
                      <a:pt x="97" y="23"/>
                    </a:lnTo>
                    <a:lnTo>
                      <a:pt x="111" y="9"/>
                    </a:lnTo>
                    <a:lnTo>
                      <a:pt x="126" y="0"/>
                    </a:lnTo>
                    <a:lnTo>
                      <a:pt x="0" y="0"/>
                    </a:lnTo>
                    <a:lnTo>
                      <a:pt x="0" y="1173"/>
                    </a:lnTo>
                    <a:lnTo>
                      <a:pt x="890" y="1173"/>
                    </a:lnTo>
                    <a:lnTo>
                      <a:pt x="890" y="0"/>
                    </a:lnTo>
                    <a:lnTo>
                      <a:pt x="764" y="0"/>
                    </a:lnTo>
                    <a:lnTo>
                      <a:pt x="779" y="9"/>
                    </a:lnTo>
                    <a:lnTo>
                      <a:pt x="793" y="23"/>
                    </a:lnTo>
                    <a:lnTo>
                      <a:pt x="802" y="38"/>
                    </a:lnTo>
                    <a:lnTo>
                      <a:pt x="805" y="50"/>
                    </a:lnTo>
                    <a:lnTo>
                      <a:pt x="805" y="61"/>
                    </a:lnTo>
                    <a:close/>
                  </a:path>
                </a:pathLst>
              </a:custGeom>
              <a:solidFill>
                <a:srgbClr val="FFFFFF"/>
              </a:solidFill>
              <a:ln w="9525">
                <a:noFill/>
                <a:round/>
                <a:headEnd/>
                <a:tailEnd/>
              </a:ln>
            </p:spPr>
            <p:txBody>
              <a:bodyPr/>
              <a:lstStyle/>
              <a:p>
                <a:pPr>
                  <a:defRPr/>
                </a:pPr>
                <a:endParaRPr lang="en-US">
                  <a:latin typeface="+mj-lt"/>
                </a:endParaRPr>
              </a:p>
            </p:txBody>
          </p:sp>
          <p:sp>
            <p:nvSpPr>
              <p:cNvPr id="220" name="Freeform 546"/>
              <p:cNvSpPr>
                <a:spLocks/>
              </p:cNvSpPr>
              <p:nvPr/>
            </p:nvSpPr>
            <p:spPr bwMode="auto">
              <a:xfrm>
                <a:off x="4318" y="3093"/>
                <a:ext cx="888" cy="796"/>
              </a:xfrm>
              <a:custGeom>
                <a:avLst/>
                <a:gdLst>
                  <a:gd name="T0" fmla="*/ 749 w 890"/>
                  <a:gd name="T1" fmla="*/ 339 h 796"/>
                  <a:gd name="T2" fmla="*/ 749 w 890"/>
                  <a:gd name="T3" fmla="*/ 339 h 796"/>
                  <a:gd name="T4" fmla="*/ 714 w 890"/>
                  <a:gd name="T5" fmla="*/ 336 h 796"/>
                  <a:gd name="T6" fmla="*/ 679 w 890"/>
                  <a:gd name="T7" fmla="*/ 331 h 796"/>
                  <a:gd name="T8" fmla="*/ 644 w 890"/>
                  <a:gd name="T9" fmla="*/ 325 h 796"/>
                  <a:gd name="T10" fmla="*/ 609 w 890"/>
                  <a:gd name="T11" fmla="*/ 313 h 796"/>
                  <a:gd name="T12" fmla="*/ 609 w 890"/>
                  <a:gd name="T13" fmla="*/ 313 h 796"/>
                  <a:gd name="T14" fmla="*/ 559 w 890"/>
                  <a:gd name="T15" fmla="*/ 295 h 796"/>
                  <a:gd name="T16" fmla="*/ 512 w 890"/>
                  <a:gd name="T17" fmla="*/ 275 h 796"/>
                  <a:gd name="T18" fmla="*/ 465 w 890"/>
                  <a:gd name="T19" fmla="*/ 249 h 796"/>
                  <a:gd name="T20" fmla="*/ 422 w 890"/>
                  <a:gd name="T21" fmla="*/ 219 h 796"/>
                  <a:gd name="T22" fmla="*/ 334 w 890"/>
                  <a:gd name="T23" fmla="*/ 158 h 796"/>
                  <a:gd name="T24" fmla="*/ 249 w 890"/>
                  <a:gd name="T25" fmla="*/ 97 h 796"/>
                  <a:gd name="T26" fmla="*/ 249 w 890"/>
                  <a:gd name="T27" fmla="*/ 97 h 796"/>
                  <a:gd name="T28" fmla="*/ 199 w 890"/>
                  <a:gd name="T29" fmla="*/ 64 h 796"/>
                  <a:gd name="T30" fmla="*/ 150 w 890"/>
                  <a:gd name="T31" fmla="*/ 38 h 796"/>
                  <a:gd name="T32" fmla="*/ 94 w 890"/>
                  <a:gd name="T33" fmla="*/ 18 h 796"/>
                  <a:gd name="T34" fmla="*/ 38 w 890"/>
                  <a:gd name="T35" fmla="*/ 3 h 796"/>
                  <a:gd name="T36" fmla="*/ 38 w 890"/>
                  <a:gd name="T37" fmla="*/ 3 h 796"/>
                  <a:gd name="T38" fmla="*/ 0 w 890"/>
                  <a:gd name="T39" fmla="*/ 0 h 796"/>
                  <a:gd name="T40" fmla="*/ 0 w 890"/>
                  <a:gd name="T41" fmla="*/ 0 h 796"/>
                  <a:gd name="T42" fmla="*/ 0 w 890"/>
                  <a:gd name="T43" fmla="*/ 796 h 796"/>
                  <a:gd name="T44" fmla="*/ 0 w 890"/>
                  <a:gd name="T45" fmla="*/ 796 h 796"/>
                  <a:gd name="T46" fmla="*/ 890 w 890"/>
                  <a:gd name="T47" fmla="*/ 796 h 796"/>
                  <a:gd name="T48" fmla="*/ 890 w 890"/>
                  <a:gd name="T49" fmla="*/ 796 h 796"/>
                  <a:gd name="T50" fmla="*/ 890 w 890"/>
                  <a:gd name="T51" fmla="*/ 333 h 796"/>
                  <a:gd name="T52" fmla="*/ 890 w 890"/>
                  <a:gd name="T53" fmla="*/ 333 h 796"/>
                  <a:gd name="T54" fmla="*/ 820 w 890"/>
                  <a:gd name="T55" fmla="*/ 339 h 796"/>
                  <a:gd name="T56" fmla="*/ 784 w 890"/>
                  <a:gd name="T57" fmla="*/ 339 h 796"/>
                  <a:gd name="T58" fmla="*/ 749 w 890"/>
                  <a:gd name="T59" fmla="*/ 339 h 796"/>
                  <a:gd name="T60" fmla="*/ 749 w 890"/>
                  <a:gd name="T61" fmla="*/ 339 h 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90"/>
                  <a:gd name="T94" fmla="*/ 0 h 796"/>
                  <a:gd name="T95" fmla="*/ 890 w 890"/>
                  <a:gd name="T96" fmla="*/ 796 h 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90" h="796">
                    <a:moveTo>
                      <a:pt x="749" y="339"/>
                    </a:moveTo>
                    <a:lnTo>
                      <a:pt x="749" y="339"/>
                    </a:lnTo>
                    <a:lnTo>
                      <a:pt x="714" y="336"/>
                    </a:lnTo>
                    <a:lnTo>
                      <a:pt x="679" y="331"/>
                    </a:lnTo>
                    <a:lnTo>
                      <a:pt x="644" y="325"/>
                    </a:lnTo>
                    <a:lnTo>
                      <a:pt x="609" y="313"/>
                    </a:lnTo>
                    <a:lnTo>
                      <a:pt x="559" y="295"/>
                    </a:lnTo>
                    <a:lnTo>
                      <a:pt x="512" y="275"/>
                    </a:lnTo>
                    <a:lnTo>
                      <a:pt x="465" y="249"/>
                    </a:lnTo>
                    <a:lnTo>
                      <a:pt x="422" y="219"/>
                    </a:lnTo>
                    <a:lnTo>
                      <a:pt x="334" y="158"/>
                    </a:lnTo>
                    <a:lnTo>
                      <a:pt x="249" y="97"/>
                    </a:lnTo>
                    <a:lnTo>
                      <a:pt x="199" y="64"/>
                    </a:lnTo>
                    <a:lnTo>
                      <a:pt x="150" y="38"/>
                    </a:lnTo>
                    <a:lnTo>
                      <a:pt x="94" y="18"/>
                    </a:lnTo>
                    <a:lnTo>
                      <a:pt x="38" y="3"/>
                    </a:lnTo>
                    <a:lnTo>
                      <a:pt x="0" y="0"/>
                    </a:lnTo>
                    <a:lnTo>
                      <a:pt x="0" y="796"/>
                    </a:lnTo>
                    <a:lnTo>
                      <a:pt x="890" y="796"/>
                    </a:lnTo>
                    <a:lnTo>
                      <a:pt x="890" y="333"/>
                    </a:lnTo>
                    <a:lnTo>
                      <a:pt x="820" y="339"/>
                    </a:lnTo>
                    <a:lnTo>
                      <a:pt x="784" y="339"/>
                    </a:lnTo>
                    <a:lnTo>
                      <a:pt x="749" y="339"/>
                    </a:lnTo>
                    <a:close/>
                  </a:path>
                </a:pathLst>
              </a:custGeom>
              <a:solidFill>
                <a:srgbClr val="E6E6E6"/>
              </a:solidFill>
              <a:ln w="9525">
                <a:noFill/>
                <a:round/>
                <a:headEnd/>
                <a:tailEnd/>
              </a:ln>
            </p:spPr>
            <p:txBody>
              <a:bodyPr/>
              <a:lstStyle/>
              <a:p>
                <a:pPr>
                  <a:defRPr/>
                </a:pPr>
                <a:endParaRPr lang="en-US">
                  <a:latin typeface="+mj-lt"/>
                </a:endParaRPr>
              </a:p>
            </p:txBody>
          </p:sp>
          <p:sp>
            <p:nvSpPr>
              <p:cNvPr id="221" name="Freeform 547"/>
              <p:cNvSpPr>
                <a:spLocks/>
              </p:cNvSpPr>
              <p:nvPr/>
            </p:nvSpPr>
            <p:spPr bwMode="auto">
              <a:xfrm>
                <a:off x="4318" y="2708"/>
                <a:ext cx="148" cy="10"/>
              </a:xfrm>
              <a:custGeom>
                <a:avLst/>
                <a:gdLst>
                  <a:gd name="T0" fmla="*/ 150 w 150"/>
                  <a:gd name="T1" fmla="*/ 0 h 9"/>
                  <a:gd name="T2" fmla="*/ 150 w 150"/>
                  <a:gd name="T3" fmla="*/ 0 h 9"/>
                  <a:gd name="T4" fmla="*/ 0 w 150"/>
                  <a:gd name="T5" fmla="*/ 0 h 9"/>
                  <a:gd name="T6" fmla="*/ 0 w 150"/>
                  <a:gd name="T7" fmla="*/ 0 h 9"/>
                  <a:gd name="T8" fmla="*/ 0 w 150"/>
                  <a:gd name="T9" fmla="*/ 9 h 9"/>
                  <a:gd name="T10" fmla="*/ 126 w 150"/>
                  <a:gd name="T11" fmla="*/ 9 h 9"/>
                  <a:gd name="T12" fmla="*/ 126 w 150"/>
                  <a:gd name="T13" fmla="*/ 9 h 9"/>
                  <a:gd name="T14" fmla="*/ 138 w 150"/>
                  <a:gd name="T15" fmla="*/ 3 h 9"/>
                  <a:gd name="T16" fmla="*/ 150 w 150"/>
                  <a:gd name="T17" fmla="*/ 0 h 9"/>
                  <a:gd name="T18" fmla="*/ 150 w 150"/>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9"/>
                  <a:gd name="T32" fmla="*/ 150 w 15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9">
                    <a:moveTo>
                      <a:pt x="150" y="0"/>
                    </a:moveTo>
                    <a:lnTo>
                      <a:pt x="150" y="0"/>
                    </a:lnTo>
                    <a:lnTo>
                      <a:pt x="0" y="0"/>
                    </a:lnTo>
                    <a:lnTo>
                      <a:pt x="0" y="9"/>
                    </a:lnTo>
                    <a:lnTo>
                      <a:pt x="126" y="9"/>
                    </a:lnTo>
                    <a:lnTo>
                      <a:pt x="138" y="3"/>
                    </a:lnTo>
                    <a:lnTo>
                      <a:pt x="150" y="0"/>
                    </a:lnTo>
                    <a:close/>
                  </a:path>
                </a:pathLst>
              </a:custGeom>
              <a:solidFill>
                <a:srgbClr val="E6E6E6"/>
              </a:solidFill>
              <a:ln w="9525">
                <a:noFill/>
                <a:round/>
                <a:headEnd/>
                <a:tailEnd/>
              </a:ln>
            </p:spPr>
            <p:txBody>
              <a:bodyPr/>
              <a:lstStyle/>
              <a:p>
                <a:pPr>
                  <a:defRPr/>
                </a:pPr>
                <a:endParaRPr lang="en-US">
                  <a:latin typeface="+mj-lt"/>
                </a:endParaRPr>
              </a:p>
            </p:txBody>
          </p:sp>
          <p:sp>
            <p:nvSpPr>
              <p:cNvPr id="222" name="Freeform 548"/>
              <p:cNvSpPr>
                <a:spLocks/>
              </p:cNvSpPr>
              <p:nvPr/>
            </p:nvSpPr>
            <p:spPr bwMode="auto">
              <a:xfrm>
                <a:off x="5056" y="2708"/>
                <a:ext cx="151" cy="10"/>
              </a:xfrm>
              <a:custGeom>
                <a:avLst/>
                <a:gdLst>
                  <a:gd name="T0" fmla="*/ 0 w 152"/>
                  <a:gd name="T1" fmla="*/ 0 h 9"/>
                  <a:gd name="T2" fmla="*/ 0 w 152"/>
                  <a:gd name="T3" fmla="*/ 0 h 9"/>
                  <a:gd name="T4" fmla="*/ 14 w 152"/>
                  <a:gd name="T5" fmla="*/ 3 h 9"/>
                  <a:gd name="T6" fmla="*/ 26 w 152"/>
                  <a:gd name="T7" fmla="*/ 9 h 9"/>
                  <a:gd name="T8" fmla="*/ 152 w 152"/>
                  <a:gd name="T9" fmla="*/ 9 h 9"/>
                  <a:gd name="T10" fmla="*/ 152 w 152"/>
                  <a:gd name="T11" fmla="*/ 9 h 9"/>
                  <a:gd name="T12" fmla="*/ 152 w 152"/>
                  <a:gd name="T13" fmla="*/ 0 h 9"/>
                  <a:gd name="T14" fmla="*/ 152 w 152"/>
                  <a:gd name="T15" fmla="*/ 0 h 9"/>
                  <a:gd name="T16" fmla="*/ 0 w 152"/>
                  <a:gd name="T17" fmla="*/ 0 h 9"/>
                  <a:gd name="T18" fmla="*/ 0 w 152"/>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2"/>
                  <a:gd name="T31" fmla="*/ 0 h 9"/>
                  <a:gd name="T32" fmla="*/ 152 w 15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2" h="9">
                    <a:moveTo>
                      <a:pt x="0" y="0"/>
                    </a:moveTo>
                    <a:lnTo>
                      <a:pt x="0" y="0"/>
                    </a:lnTo>
                    <a:lnTo>
                      <a:pt x="14" y="3"/>
                    </a:lnTo>
                    <a:lnTo>
                      <a:pt x="26" y="9"/>
                    </a:lnTo>
                    <a:lnTo>
                      <a:pt x="152" y="9"/>
                    </a:lnTo>
                    <a:lnTo>
                      <a:pt x="152" y="0"/>
                    </a:lnTo>
                    <a:lnTo>
                      <a:pt x="0" y="0"/>
                    </a:lnTo>
                    <a:close/>
                  </a:path>
                </a:pathLst>
              </a:custGeom>
              <a:solidFill>
                <a:srgbClr val="E6E6E6"/>
              </a:solidFill>
              <a:ln w="9525">
                <a:noFill/>
                <a:round/>
                <a:headEnd/>
                <a:tailEnd/>
              </a:ln>
            </p:spPr>
            <p:txBody>
              <a:bodyPr/>
              <a:lstStyle/>
              <a:p>
                <a:pPr>
                  <a:defRPr/>
                </a:pPr>
                <a:endParaRPr lang="en-US">
                  <a:latin typeface="+mj-lt"/>
                </a:endParaRPr>
              </a:p>
            </p:txBody>
          </p:sp>
          <p:sp>
            <p:nvSpPr>
              <p:cNvPr id="223" name="Freeform 549"/>
              <p:cNvSpPr>
                <a:spLocks/>
              </p:cNvSpPr>
              <p:nvPr/>
            </p:nvSpPr>
            <p:spPr bwMode="auto">
              <a:xfrm>
                <a:off x="4466" y="2961"/>
                <a:ext cx="645" cy="10"/>
              </a:xfrm>
              <a:custGeom>
                <a:avLst/>
                <a:gdLst>
                  <a:gd name="T0" fmla="*/ 5 w 643"/>
                  <a:gd name="T1" fmla="*/ 0 h 11"/>
                  <a:gd name="T2" fmla="*/ 5 w 643"/>
                  <a:gd name="T3" fmla="*/ 0 h 11"/>
                  <a:gd name="T4" fmla="*/ 2 w 643"/>
                  <a:gd name="T5" fmla="*/ 2 h 11"/>
                  <a:gd name="T6" fmla="*/ 0 w 643"/>
                  <a:gd name="T7" fmla="*/ 5 h 11"/>
                  <a:gd name="T8" fmla="*/ 0 w 643"/>
                  <a:gd name="T9" fmla="*/ 5 h 11"/>
                  <a:gd name="T10" fmla="*/ 2 w 643"/>
                  <a:gd name="T11" fmla="*/ 8 h 11"/>
                  <a:gd name="T12" fmla="*/ 5 w 643"/>
                  <a:gd name="T13" fmla="*/ 11 h 11"/>
                  <a:gd name="T14" fmla="*/ 637 w 643"/>
                  <a:gd name="T15" fmla="*/ 11 h 11"/>
                  <a:gd name="T16" fmla="*/ 637 w 643"/>
                  <a:gd name="T17" fmla="*/ 11 h 11"/>
                  <a:gd name="T18" fmla="*/ 640 w 643"/>
                  <a:gd name="T19" fmla="*/ 8 h 11"/>
                  <a:gd name="T20" fmla="*/ 643 w 643"/>
                  <a:gd name="T21" fmla="*/ 5 h 11"/>
                  <a:gd name="T22" fmla="*/ 643 w 643"/>
                  <a:gd name="T23" fmla="*/ 5 h 11"/>
                  <a:gd name="T24" fmla="*/ 640 w 643"/>
                  <a:gd name="T25" fmla="*/ 2 h 11"/>
                  <a:gd name="T26" fmla="*/ 637 w 643"/>
                  <a:gd name="T27" fmla="*/ 0 h 11"/>
                  <a:gd name="T28" fmla="*/ 5 w 643"/>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1"/>
                  <a:gd name="T47" fmla="*/ 643 w 643"/>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1">
                    <a:moveTo>
                      <a:pt x="5" y="0"/>
                    </a:moveTo>
                    <a:lnTo>
                      <a:pt x="5" y="0"/>
                    </a:lnTo>
                    <a:lnTo>
                      <a:pt x="2" y="2"/>
                    </a:lnTo>
                    <a:lnTo>
                      <a:pt x="0" y="5"/>
                    </a:lnTo>
                    <a:lnTo>
                      <a:pt x="2" y="8"/>
                    </a:lnTo>
                    <a:lnTo>
                      <a:pt x="5" y="11"/>
                    </a:lnTo>
                    <a:lnTo>
                      <a:pt x="637" y="11"/>
                    </a:lnTo>
                    <a:lnTo>
                      <a:pt x="640" y="8"/>
                    </a:lnTo>
                    <a:lnTo>
                      <a:pt x="643" y="5"/>
                    </a:lnTo>
                    <a:lnTo>
                      <a:pt x="640" y="2"/>
                    </a:lnTo>
                    <a:lnTo>
                      <a:pt x="637" y="0"/>
                    </a:lnTo>
                    <a:lnTo>
                      <a:pt x="5" y="0"/>
                    </a:lnTo>
                    <a:close/>
                  </a:path>
                </a:pathLst>
              </a:custGeom>
              <a:solidFill>
                <a:srgbClr val="D9D9D9"/>
              </a:solidFill>
              <a:ln w="9525">
                <a:noFill/>
                <a:round/>
                <a:headEnd/>
                <a:tailEnd/>
              </a:ln>
            </p:spPr>
            <p:txBody>
              <a:bodyPr/>
              <a:lstStyle/>
              <a:p>
                <a:pPr>
                  <a:defRPr/>
                </a:pPr>
                <a:endParaRPr lang="en-US">
                  <a:latin typeface="+mj-lt"/>
                </a:endParaRPr>
              </a:p>
            </p:txBody>
          </p:sp>
          <p:sp>
            <p:nvSpPr>
              <p:cNvPr id="224" name="Freeform 550"/>
              <p:cNvSpPr>
                <a:spLocks/>
              </p:cNvSpPr>
              <p:nvPr/>
            </p:nvSpPr>
            <p:spPr bwMode="auto">
              <a:xfrm>
                <a:off x="4413" y="3012"/>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pPr>
                  <a:defRPr/>
                </a:pPr>
                <a:endParaRPr lang="en-US">
                  <a:latin typeface="+mj-lt"/>
                </a:endParaRPr>
              </a:p>
            </p:txBody>
          </p:sp>
          <p:sp>
            <p:nvSpPr>
              <p:cNvPr id="225" name="Freeform 551"/>
              <p:cNvSpPr>
                <a:spLocks/>
              </p:cNvSpPr>
              <p:nvPr/>
            </p:nvSpPr>
            <p:spPr bwMode="auto">
              <a:xfrm>
                <a:off x="4413" y="3064"/>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pPr>
                  <a:defRPr/>
                </a:pPr>
                <a:endParaRPr lang="en-US">
                  <a:latin typeface="+mj-lt"/>
                </a:endParaRPr>
              </a:p>
            </p:txBody>
          </p:sp>
          <p:sp>
            <p:nvSpPr>
              <p:cNvPr id="226" name="Freeform 552"/>
              <p:cNvSpPr>
                <a:spLocks/>
              </p:cNvSpPr>
              <p:nvPr/>
            </p:nvSpPr>
            <p:spPr bwMode="auto">
              <a:xfrm>
                <a:off x="4413" y="3118"/>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pPr>
                  <a:defRPr/>
                </a:pPr>
                <a:endParaRPr lang="en-US">
                  <a:latin typeface="+mj-lt"/>
                </a:endParaRPr>
              </a:p>
            </p:txBody>
          </p:sp>
          <p:sp>
            <p:nvSpPr>
              <p:cNvPr id="227" name="Freeform 553"/>
              <p:cNvSpPr>
                <a:spLocks/>
              </p:cNvSpPr>
              <p:nvPr/>
            </p:nvSpPr>
            <p:spPr bwMode="auto">
              <a:xfrm>
                <a:off x="4413" y="3170"/>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D9D9D9"/>
              </a:solidFill>
              <a:ln w="9525">
                <a:noFill/>
                <a:round/>
                <a:headEnd/>
                <a:tailEnd/>
              </a:ln>
            </p:spPr>
            <p:txBody>
              <a:bodyPr/>
              <a:lstStyle/>
              <a:p>
                <a:pPr>
                  <a:defRPr/>
                </a:pPr>
                <a:endParaRPr lang="en-US">
                  <a:latin typeface="+mj-lt"/>
                </a:endParaRPr>
              </a:p>
            </p:txBody>
          </p:sp>
          <p:sp>
            <p:nvSpPr>
              <p:cNvPr id="228" name="Freeform 554"/>
              <p:cNvSpPr>
                <a:spLocks/>
              </p:cNvSpPr>
              <p:nvPr/>
            </p:nvSpPr>
            <p:spPr bwMode="auto">
              <a:xfrm>
                <a:off x="4413" y="3224"/>
                <a:ext cx="381" cy="10"/>
              </a:xfrm>
              <a:custGeom>
                <a:avLst/>
                <a:gdLst>
                  <a:gd name="T0" fmla="*/ 6 w 380"/>
                  <a:gd name="T1" fmla="*/ 0 h 11"/>
                  <a:gd name="T2" fmla="*/ 6 w 380"/>
                  <a:gd name="T3" fmla="*/ 0 h 11"/>
                  <a:gd name="T4" fmla="*/ 3 w 380"/>
                  <a:gd name="T5" fmla="*/ 3 h 11"/>
                  <a:gd name="T6" fmla="*/ 0 w 380"/>
                  <a:gd name="T7" fmla="*/ 6 h 11"/>
                  <a:gd name="T8" fmla="*/ 0 w 380"/>
                  <a:gd name="T9" fmla="*/ 6 h 11"/>
                  <a:gd name="T10" fmla="*/ 3 w 380"/>
                  <a:gd name="T11" fmla="*/ 9 h 11"/>
                  <a:gd name="T12" fmla="*/ 6 w 380"/>
                  <a:gd name="T13" fmla="*/ 11 h 11"/>
                  <a:gd name="T14" fmla="*/ 374 w 380"/>
                  <a:gd name="T15" fmla="*/ 11 h 11"/>
                  <a:gd name="T16" fmla="*/ 374 w 380"/>
                  <a:gd name="T17" fmla="*/ 11 h 11"/>
                  <a:gd name="T18" fmla="*/ 377 w 380"/>
                  <a:gd name="T19" fmla="*/ 9 h 11"/>
                  <a:gd name="T20" fmla="*/ 380 w 380"/>
                  <a:gd name="T21" fmla="*/ 6 h 11"/>
                  <a:gd name="T22" fmla="*/ 380 w 380"/>
                  <a:gd name="T23" fmla="*/ 6 h 11"/>
                  <a:gd name="T24" fmla="*/ 377 w 380"/>
                  <a:gd name="T25" fmla="*/ 3 h 11"/>
                  <a:gd name="T26" fmla="*/ 374 w 380"/>
                  <a:gd name="T27" fmla="*/ 0 h 11"/>
                  <a:gd name="T28" fmla="*/ 6 w 38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0"/>
                  <a:gd name="T46" fmla="*/ 0 h 11"/>
                  <a:gd name="T47" fmla="*/ 380 w 38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0" h="11">
                    <a:moveTo>
                      <a:pt x="6" y="0"/>
                    </a:moveTo>
                    <a:lnTo>
                      <a:pt x="6" y="0"/>
                    </a:lnTo>
                    <a:lnTo>
                      <a:pt x="3" y="3"/>
                    </a:lnTo>
                    <a:lnTo>
                      <a:pt x="0" y="6"/>
                    </a:lnTo>
                    <a:lnTo>
                      <a:pt x="3" y="9"/>
                    </a:lnTo>
                    <a:lnTo>
                      <a:pt x="6" y="11"/>
                    </a:lnTo>
                    <a:lnTo>
                      <a:pt x="374" y="11"/>
                    </a:lnTo>
                    <a:lnTo>
                      <a:pt x="377" y="9"/>
                    </a:lnTo>
                    <a:lnTo>
                      <a:pt x="380" y="6"/>
                    </a:lnTo>
                    <a:lnTo>
                      <a:pt x="377" y="3"/>
                    </a:lnTo>
                    <a:lnTo>
                      <a:pt x="374" y="0"/>
                    </a:lnTo>
                    <a:lnTo>
                      <a:pt x="6" y="0"/>
                    </a:lnTo>
                    <a:close/>
                  </a:path>
                </a:pathLst>
              </a:custGeom>
              <a:solidFill>
                <a:srgbClr val="D9D9D9"/>
              </a:solidFill>
              <a:ln w="9525">
                <a:noFill/>
                <a:round/>
                <a:headEnd/>
                <a:tailEnd/>
              </a:ln>
            </p:spPr>
            <p:txBody>
              <a:bodyPr/>
              <a:lstStyle/>
              <a:p>
                <a:pPr>
                  <a:defRPr/>
                </a:pPr>
                <a:endParaRPr lang="en-US">
                  <a:latin typeface="+mj-lt"/>
                </a:endParaRPr>
              </a:p>
            </p:txBody>
          </p:sp>
          <p:sp>
            <p:nvSpPr>
              <p:cNvPr id="229" name="Freeform 555"/>
              <p:cNvSpPr>
                <a:spLocks/>
              </p:cNvSpPr>
              <p:nvPr/>
            </p:nvSpPr>
            <p:spPr bwMode="auto">
              <a:xfrm>
                <a:off x="4466" y="3329"/>
                <a:ext cx="645" cy="10"/>
              </a:xfrm>
              <a:custGeom>
                <a:avLst/>
                <a:gdLst>
                  <a:gd name="T0" fmla="*/ 5 w 643"/>
                  <a:gd name="T1" fmla="*/ 0 h 12"/>
                  <a:gd name="T2" fmla="*/ 5 w 643"/>
                  <a:gd name="T3" fmla="*/ 0 h 12"/>
                  <a:gd name="T4" fmla="*/ 2 w 643"/>
                  <a:gd name="T5" fmla="*/ 3 h 12"/>
                  <a:gd name="T6" fmla="*/ 0 w 643"/>
                  <a:gd name="T7" fmla="*/ 6 h 12"/>
                  <a:gd name="T8" fmla="*/ 0 w 643"/>
                  <a:gd name="T9" fmla="*/ 6 h 12"/>
                  <a:gd name="T10" fmla="*/ 2 w 643"/>
                  <a:gd name="T11" fmla="*/ 9 h 12"/>
                  <a:gd name="T12" fmla="*/ 5 w 643"/>
                  <a:gd name="T13" fmla="*/ 12 h 12"/>
                  <a:gd name="T14" fmla="*/ 637 w 643"/>
                  <a:gd name="T15" fmla="*/ 12 h 12"/>
                  <a:gd name="T16" fmla="*/ 637 w 643"/>
                  <a:gd name="T17" fmla="*/ 12 h 12"/>
                  <a:gd name="T18" fmla="*/ 640 w 643"/>
                  <a:gd name="T19" fmla="*/ 9 h 12"/>
                  <a:gd name="T20" fmla="*/ 643 w 643"/>
                  <a:gd name="T21" fmla="*/ 6 h 12"/>
                  <a:gd name="T22" fmla="*/ 643 w 643"/>
                  <a:gd name="T23" fmla="*/ 6 h 12"/>
                  <a:gd name="T24" fmla="*/ 640 w 643"/>
                  <a:gd name="T25" fmla="*/ 3 h 12"/>
                  <a:gd name="T26" fmla="*/ 637 w 643"/>
                  <a:gd name="T27" fmla="*/ 0 h 12"/>
                  <a:gd name="T28" fmla="*/ 5 w 643"/>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12"/>
                  <a:gd name="T47" fmla="*/ 643 w 643"/>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12">
                    <a:moveTo>
                      <a:pt x="5" y="0"/>
                    </a:moveTo>
                    <a:lnTo>
                      <a:pt x="5" y="0"/>
                    </a:lnTo>
                    <a:lnTo>
                      <a:pt x="2" y="3"/>
                    </a:lnTo>
                    <a:lnTo>
                      <a:pt x="0" y="6"/>
                    </a:lnTo>
                    <a:lnTo>
                      <a:pt x="2" y="9"/>
                    </a:lnTo>
                    <a:lnTo>
                      <a:pt x="5" y="12"/>
                    </a:lnTo>
                    <a:lnTo>
                      <a:pt x="637" y="12"/>
                    </a:lnTo>
                    <a:lnTo>
                      <a:pt x="640" y="9"/>
                    </a:lnTo>
                    <a:lnTo>
                      <a:pt x="643" y="6"/>
                    </a:lnTo>
                    <a:lnTo>
                      <a:pt x="640" y="3"/>
                    </a:lnTo>
                    <a:lnTo>
                      <a:pt x="637" y="0"/>
                    </a:lnTo>
                    <a:lnTo>
                      <a:pt x="5" y="0"/>
                    </a:lnTo>
                    <a:close/>
                  </a:path>
                </a:pathLst>
              </a:custGeom>
              <a:solidFill>
                <a:srgbClr val="C9C9C9"/>
              </a:solidFill>
              <a:ln w="9525">
                <a:noFill/>
                <a:round/>
                <a:headEnd/>
                <a:tailEnd/>
              </a:ln>
            </p:spPr>
            <p:txBody>
              <a:bodyPr/>
              <a:lstStyle/>
              <a:p>
                <a:pPr>
                  <a:defRPr/>
                </a:pPr>
                <a:endParaRPr lang="en-US">
                  <a:latin typeface="+mj-lt"/>
                </a:endParaRPr>
              </a:p>
            </p:txBody>
          </p:sp>
          <p:sp>
            <p:nvSpPr>
              <p:cNvPr id="230" name="Freeform 556"/>
              <p:cNvSpPr>
                <a:spLocks/>
              </p:cNvSpPr>
              <p:nvPr/>
            </p:nvSpPr>
            <p:spPr bwMode="auto">
              <a:xfrm>
                <a:off x="4413" y="3381"/>
                <a:ext cx="698" cy="12"/>
              </a:xfrm>
              <a:custGeom>
                <a:avLst/>
                <a:gdLst>
                  <a:gd name="T0" fmla="*/ 6 w 696"/>
                  <a:gd name="T1" fmla="*/ 0 h 11"/>
                  <a:gd name="T2" fmla="*/ 6 w 696"/>
                  <a:gd name="T3" fmla="*/ 0 h 11"/>
                  <a:gd name="T4" fmla="*/ 3 w 696"/>
                  <a:gd name="T5" fmla="*/ 3 h 11"/>
                  <a:gd name="T6" fmla="*/ 0 w 696"/>
                  <a:gd name="T7" fmla="*/ 6 h 11"/>
                  <a:gd name="T8" fmla="*/ 0 w 696"/>
                  <a:gd name="T9" fmla="*/ 6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6 h 11"/>
                  <a:gd name="T22" fmla="*/ 696 w 696"/>
                  <a:gd name="T23" fmla="*/ 6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6"/>
                    </a:lnTo>
                    <a:lnTo>
                      <a:pt x="3" y="8"/>
                    </a:lnTo>
                    <a:lnTo>
                      <a:pt x="6" y="11"/>
                    </a:lnTo>
                    <a:lnTo>
                      <a:pt x="690" y="11"/>
                    </a:lnTo>
                    <a:lnTo>
                      <a:pt x="693" y="8"/>
                    </a:lnTo>
                    <a:lnTo>
                      <a:pt x="696" y="6"/>
                    </a:lnTo>
                    <a:lnTo>
                      <a:pt x="693" y="3"/>
                    </a:lnTo>
                    <a:lnTo>
                      <a:pt x="690" y="0"/>
                    </a:lnTo>
                    <a:lnTo>
                      <a:pt x="6" y="0"/>
                    </a:lnTo>
                    <a:close/>
                  </a:path>
                </a:pathLst>
              </a:custGeom>
              <a:solidFill>
                <a:srgbClr val="C9C9C9"/>
              </a:solidFill>
              <a:ln w="9525">
                <a:noFill/>
                <a:round/>
                <a:headEnd/>
                <a:tailEnd/>
              </a:ln>
            </p:spPr>
            <p:txBody>
              <a:bodyPr/>
              <a:lstStyle/>
              <a:p>
                <a:pPr>
                  <a:defRPr/>
                </a:pPr>
                <a:endParaRPr lang="en-US">
                  <a:latin typeface="+mj-lt"/>
                </a:endParaRPr>
              </a:p>
            </p:txBody>
          </p:sp>
          <p:sp>
            <p:nvSpPr>
              <p:cNvPr id="231" name="Freeform 557"/>
              <p:cNvSpPr>
                <a:spLocks/>
              </p:cNvSpPr>
              <p:nvPr/>
            </p:nvSpPr>
            <p:spPr bwMode="auto">
              <a:xfrm>
                <a:off x="4413" y="3432"/>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pPr>
                  <a:defRPr/>
                </a:pPr>
                <a:endParaRPr lang="en-US">
                  <a:latin typeface="+mj-lt"/>
                </a:endParaRPr>
              </a:p>
            </p:txBody>
          </p:sp>
          <p:sp>
            <p:nvSpPr>
              <p:cNvPr id="232" name="Freeform 558"/>
              <p:cNvSpPr>
                <a:spLocks/>
              </p:cNvSpPr>
              <p:nvPr/>
            </p:nvSpPr>
            <p:spPr bwMode="auto">
              <a:xfrm>
                <a:off x="4413" y="3486"/>
                <a:ext cx="698" cy="12"/>
              </a:xfrm>
              <a:custGeom>
                <a:avLst/>
                <a:gdLst>
                  <a:gd name="T0" fmla="*/ 6 w 696"/>
                  <a:gd name="T1" fmla="*/ 0 h 12"/>
                  <a:gd name="T2" fmla="*/ 6 w 696"/>
                  <a:gd name="T3" fmla="*/ 0 h 12"/>
                  <a:gd name="T4" fmla="*/ 3 w 696"/>
                  <a:gd name="T5" fmla="*/ 3 h 12"/>
                  <a:gd name="T6" fmla="*/ 0 w 696"/>
                  <a:gd name="T7" fmla="*/ 6 h 12"/>
                  <a:gd name="T8" fmla="*/ 0 w 696"/>
                  <a:gd name="T9" fmla="*/ 6 h 12"/>
                  <a:gd name="T10" fmla="*/ 3 w 696"/>
                  <a:gd name="T11" fmla="*/ 9 h 12"/>
                  <a:gd name="T12" fmla="*/ 6 w 696"/>
                  <a:gd name="T13" fmla="*/ 12 h 12"/>
                  <a:gd name="T14" fmla="*/ 690 w 696"/>
                  <a:gd name="T15" fmla="*/ 12 h 12"/>
                  <a:gd name="T16" fmla="*/ 690 w 696"/>
                  <a:gd name="T17" fmla="*/ 12 h 12"/>
                  <a:gd name="T18" fmla="*/ 693 w 696"/>
                  <a:gd name="T19" fmla="*/ 9 h 12"/>
                  <a:gd name="T20" fmla="*/ 696 w 696"/>
                  <a:gd name="T21" fmla="*/ 6 h 12"/>
                  <a:gd name="T22" fmla="*/ 696 w 696"/>
                  <a:gd name="T23" fmla="*/ 6 h 12"/>
                  <a:gd name="T24" fmla="*/ 693 w 696"/>
                  <a:gd name="T25" fmla="*/ 3 h 12"/>
                  <a:gd name="T26" fmla="*/ 690 w 696"/>
                  <a:gd name="T27" fmla="*/ 0 h 12"/>
                  <a:gd name="T28" fmla="*/ 6 w 696"/>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2"/>
                  <a:gd name="T47" fmla="*/ 696 w 696"/>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2">
                    <a:moveTo>
                      <a:pt x="6" y="0"/>
                    </a:moveTo>
                    <a:lnTo>
                      <a:pt x="6" y="0"/>
                    </a:lnTo>
                    <a:lnTo>
                      <a:pt x="3" y="3"/>
                    </a:lnTo>
                    <a:lnTo>
                      <a:pt x="0" y="6"/>
                    </a:lnTo>
                    <a:lnTo>
                      <a:pt x="3" y="9"/>
                    </a:lnTo>
                    <a:lnTo>
                      <a:pt x="6" y="12"/>
                    </a:lnTo>
                    <a:lnTo>
                      <a:pt x="690" y="12"/>
                    </a:lnTo>
                    <a:lnTo>
                      <a:pt x="693" y="9"/>
                    </a:lnTo>
                    <a:lnTo>
                      <a:pt x="696" y="6"/>
                    </a:lnTo>
                    <a:lnTo>
                      <a:pt x="693" y="3"/>
                    </a:lnTo>
                    <a:lnTo>
                      <a:pt x="690" y="0"/>
                    </a:lnTo>
                    <a:lnTo>
                      <a:pt x="6" y="0"/>
                    </a:lnTo>
                    <a:close/>
                  </a:path>
                </a:pathLst>
              </a:custGeom>
              <a:solidFill>
                <a:srgbClr val="C9C9C9"/>
              </a:solidFill>
              <a:ln w="9525">
                <a:noFill/>
                <a:round/>
                <a:headEnd/>
                <a:tailEnd/>
              </a:ln>
            </p:spPr>
            <p:txBody>
              <a:bodyPr/>
              <a:lstStyle/>
              <a:p>
                <a:pPr>
                  <a:defRPr/>
                </a:pPr>
                <a:endParaRPr lang="en-US">
                  <a:latin typeface="+mj-lt"/>
                </a:endParaRPr>
              </a:p>
            </p:txBody>
          </p:sp>
          <p:sp>
            <p:nvSpPr>
              <p:cNvPr id="233" name="Freeform 559"/>
              <p:cNvSpPr>
                <a:spLocks/>
              </p:cNvSpPr>
              <p:nvPr/>
            </p:nvSpPr>
            <p:spPr bwMode="auto">
              <a:xfrm>
                <a:off x="4413" y="3538"/>
                <a:ext cx="698" cy="12"/>
              </a:xfrm>
              <a:custGeom>
                <a:avLst/>
                <a:gdLst>
                  <a:gd name="T0" fmla="*/ 6 w 696"/>
                  <a:gd name="T1" fmla="*/ 0 h 11"/>
                  <a:gd name="T2" fmla="*/ 6 w 696"/>
                  <a:gd name="T3" fmla="*/ 0 h 11"/>
                  <a:gd name="T4" fmla="*/ 3 w 696"/>
                  <a:gd name="T5" fmla="*/ 3 h 11"/>
                  <a:gd name="T6" fmla="*/ 0 w 696"/>
                  <a:gd name="T7" fmla="*/ 5 h 11"/>
                  <a:gd name="T8" fmla="*/ 0 w 696"/>
                  <a:gd name="T9" fmla="*/ 5 h 11"/>
                  <a:gd name="T10" fmla="*/ 3 w 696"/>
                  <a:gd name="T11" fmla="*/ 8 h 11"/>
                  <a:gd name="T12" fmla="*/ 6 w 696"/>
                  <a:gd name="T13" fmla="*/ 11 h 11"/>
                  <a:gd name="T14" fmla="*/ 690 w 696"/>
                  <a:gd name="T15" fmla="*/ 11 h 11"/>
                  <a:gd name="T16" fmla="*/ 690 w 696"/>
                  <a:gd name="T17" fmla="*/ 11 h 11"/>
                  <a:gd name="T18" fmla="*/ 693 w 696"/>
                  <a:gd name="T19" fmla="*/ 8 h 11"/>
                  <a:gd name="T20" fmla="*/ 696 w 696"/>
                  <a:gd name="T21" fmla="*/ 5 h 11"/>
                  <a:gd name="T22" fmla="*/ 696 w 696"/>
                  <a:gd name="T23" fmla="*/ 5 h 11"/>
                  <a:gd name="T24" fmla="*/ 693 w 696"/>
                  <a:gd name="T25" fmla="*/ 3 h 11"/>
                  <a:gd name="T26" fmla="*/ 690 w 696"/>
                  <a:gd name="T27" fmla="*/ 0 h 11"/>
                  <a:gd name="T28" fmla="*/ 6 w 696"/>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6"/>
                  <a:gd name="T46" fmla="*/ 0 h 11"/>
                  <a:gd name="T47" fmla="*/ 696 w 696"/>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6" h="11">
                    <a:moveTo>
                      <a:pt x="6" y="0"/>
                    </a:moveTo>
                    <a:lnTo>
                      <a:pt x="6" y="0"/>
                    </a:lnTo>
                    <a:lnTo>
                      <a:pt x="3" y="3"/>
                    </a:lnTo>
                    <a:lnTo>
                      <a:pt x="0" y="5"/>
                    </a:lnTo>
                    <a:lnTo>
                      <a:pt x="3" y="8"/>
                    </a:lnTo>
                    <a:lnTo>
                      <a:pt x="6" y="11"/>
                    </a:lnTo>
                    <a:lnTo>
                      <a:pt x="690" y="11"/>
                    </a:lnTo>
                    <a:lnTo>
                      <a:pt x="693" y="8"/>
                    </a:lnTo>
                    <a:lnTo>
                      <a:pt x="696" y="5"/>
                    </a:lnTo>
                    <a:lnTo>
                      <a:pt x="693" y="3"/>
                    </a:lnTo>
                    <a:lnTo>
                      <a:pt x="690" y="0"/>
                    </a:lnTo>
                    <a:lnTo>
                      <a:pt x="6" y="0"/>
                    </a:lnTo>
                    <a:close/>
                  </a:path>
                </a:pathLst>
              </a:custGeom>
              <a:solidFill>
                <a:srgbClr val="C9C9C9"/>
              </a:solidFill>
              <a:ln w="9525">
                <a:noFill/>
                <a:round/>
                <a:headEnd/>
                <a:tailEnd/>
              </a:ln>
            </p:spPr>
            <p:txBody>
              <a:bodyPr/>
              <a:lstStyle/>
              <a:p>
                <a:pPr>
                  <a:defRPr/>
                </a:pPr>
                <a:endParaRPr lang="en-US">
                  <a:latin typeface="+mj-lt"/>
                </a:endParaRPr>
              </a:p>
            </p:txBody>
          </p:sp>
          <p:sp>
            <p:nvSpPr>
              <p:cNvPr id="234" name="Freeform 560"/>
              <p:cNvSpPr>
                <a:spLocks/>
              </p:cNvSpPr>
              <p:nvPr/>
            </p:nvSpPr>
            <p:spPr bwMode="auto">
              <a:xfrm>
                <a:off x="4413" y="3592"/>
                <a:ext cx="592" cy="12"/>
              </a:xfrm>
              <a:custGeom>
                <a:avLst/>
                <a:gdLst>
                  <a:gd name="T0" fmla="*/ 6 w 591"/>
                  <a:gd name="T1" fmla="*/ 0 h 12"/>
                  <a:gd name="T2" fmla="*/ 6 w 591"/>
                  <a:gd name="T3" fmla="*/ 0 h 12"/>
                  <a:gd name="T4" fmla="*/ 3 w 591"/>
                  <a:gd name="T5" fmla="*/ 3 h 12"/>
                  <a:gd name="T6" fmla="*/ 0 w 591"/>
                  <a:gd name="T7" fmla="*/ 6 h 12"/>
                  <a:gd name="T8" fmla="*/ 0 w 591"/>
                  <a:gd name="T9" fmla="*/ 6 h 12"/>
                  <a:gd name="T10" fmla="*/ 3 w 591"/>
                  <a:gd name="T11" fmla="*/ 9 h 12"/>
                  <a:gd name="T12" fmla="*/ 6 w 591"/>
                  <a:gd name="T13" fmla="*/ 12 h 12"/>
                  <a:gd name="T14" fmla="*/ 585 w 591"/>
                  <a:gd name="T15" fmla="*/ 12 h 12"/>
                  <a:gd name="T16" fmla="*/ 585 w 591"/>
                  <a:gd name="T17" fmla="*/ 12 h 12"/>
                  <a:gd name="T18" fmla="*/ 588 w 591"/>
                  <a:gd name="T19" fmla="*/ 9 h 12"/>
                  <a:gd name="T20" fmla="*/ 591 w 591"/>
                  <a:gd name="T21" fmla="*/ 6 h 12"/>
                  <a:gd name="T22" fmla="*/ 591 w 591"/>
                  <a:gd name="T23" fmla="*/ 6 h 12"/>
                  <a:gd name="T24" fmla="*/ 588 w 591"/>
                  <a:gd name="T25" fmla="*/ 3 h 12"/>
                  <a:gd name="T26" fmla="*/ 585 w 591"/>
                  <a:gd name="T27" fmla="*/ 0 h 12"/>
                  <a:gd name="T28" fmla="*/ 6 w 591"/>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1"/>
                  <a:gd name="T46" fmla="*/ 0 h 12"/>
                  <a:gd name="T47" fmla="*/ 591 w 591"/>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1" h="12">
                    <a:moveTo>
                      <a:pt x="6" y="0"/>
                    </a:moveTo>
                    <a:lnTo>
                      <a:pt x="6" y="0"/>
                    </a:lnTo>
                    <a:lnTo>
                      <a:pt x="3" y="3"/>
                    </a:lnTo>
                    <a:lnTo>
                      <a:pt x="0" y="6"/>
                    </a:lnTo>
                    <a:lnTo>
                      <a:pt x="3" y="9"/>
                    </a:lnTo>
                    <a:lnTo>
                      <a:pt x="6" y="12"/>
                    </a:lnTo>
                    <a:lnTo>
                      <a:pt x="585" y="12"/>
                    </a:lnTo>
                    <a:lnTo>
                      <a:pt x="588" y="9"/>
                    </a:lnTo>
                    <a:lnTo>
                      <a:pt x="591" y="6"/>
                    </a:lnTo>
                    <a:lnTo>
                      <a:pt x="588" y="3"/>
                    </a:lnTo>
                    <a:lnTo>
                      <a:pt x="585" y="0"/>
                    </a:lnTo>
                    <a:lnTo>
                      <a:pt x="6" y="0"/>
                    </a:lnTo>
                    <a:close/>
                  </a:path>
                </a:pathLst>
              </a:custGeom>
              <a:solidFill>
                <a:srgbClr val="C9C9C9"/>
              </a:solidFill>
              <a:ln w="9525">
                <a:noFill/>
                <a:round/>
                <a:headEnd/>
                <a:tailEnd/>
              </a:ln>
            </p:spPr>
            <p:txBody>
              <a:bodyPr/>
              <a:lstStyle/>
              <a:p>
                <a:pPr>
                  <a:defRPr/>
                </a:pPr>
                <a:endParaRPr lang="en-US">
                  <a:latin typeface="+mj-lt"/>
                </a:endParaRPr>
              </a:p>
            </p:txBody>
          </p:sp>
          <p:sp>
            <p:nvSpPr>
              <p:cNvPr id="235" name="Freeform 561"/>
              <p:cNvSpPr>
                <a:spLocks/>
              </p:cNvSpPr>
              <p:nvPr/>
            </p:nvSpPr>
            <p:spPr bwMode="auto">
              <a:xfrm>
                <a:off x="4413" y="3170"/>
                <a:ext cx="141" cy="12"/>
              </a:xfrm>
              <a:custGeom>
                <a:avLst/>
                <a:gdLst>
                  <a:gd name="T0" fmla="*/ 0 w 140"/>
                  <a:gd name="T1" fmla="*/ 6 h 12"/>
                  <a:gd name="T2" fmla="*/ 0 w 140"/>
                  <a:gd name="T3" fmla="*/ 6 h 12"/>
                  <a:gd name="T4" fmla="*/ 3 w 140"/>
                  <a:gd name="T5" fmla="*/ 9 h 12"/>
                  <a:gd name="T6" fmla="*/ 6 w 140"/>
                  <a:gd name="T7" fmla="*/ 12 h 12"/>
                  <a:gd name="T8" fmla="*/ 140 w 140"/>
                  <a:gd name="T9" fmla="*/ 12 h 12"/>
                  <a:gd name="T10" fmla="*/ 140 w 140"/>
                  <a:gd name="T11" fmla="*/ 12 h 12"/>
                  <a:gd name="T12" fmla="*/ 123 w 140"/>
                  <a:gd name="T13" fmla="*/ 0 h 12"/>
                  <a:gd name="T14" fmla="*/ 6 w 140"/>
                  <a:gd name="T15" fmla="*/ 0 h 12"/>
                  <a:gd name="T16" fmla="*/ 6 w 140"/>
                  <a:gd name="T17" fmla="*/ 0 h 12"/>
                  <a:gd name="T18" fmla="*/ 3 w 140"/>
                  <a:gd name="T19" fmla="*/ 3 h 12"/>
                  <a:gd name="T20" fmla="*/ 0 w 140"/>
                  <a:gd name="T21" fmla="*/ 6 h 12"/>
                  <a:gd name="T22" fmla="*/ 0 w 140"/>
                  <a:gd name="T23" fmla="*/ 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12"/>
                  <a:gd name="T38" fmla="*/ 140 w 14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12">
                    <a:moveTo>
                      <a:pt x="0" y="6"/>
                    </a:moveTo>
                    <a:lnTo>
                      <a:pt x="0" y="6"/>
                    </a:lnTo>
                    <a:lnTo>
                      <a:pt x="3" y="9"/>
                    </a:lnTo>
                    <a:lnTo>
                      <a:pt x="6" y="12"/>
                    </a:lnTo>
                    <a:lnTo>
                      <a:pt x="140" y="12"/>
                    </a:lnTo>
                    <a:lnTo>
                      <a:pt x="123" y="0"/>
                    </a:lnTo>
                    <a:lnTo>
                      <a:pt x="6" y="0"/>
                    </a:lnTo>
                    <a:lnTo>
                      <a:pt x="3" y="3"/>
                    </a:lnTo>
                    <a:lnTo>
                      <a:pt x="0" y="6"/>
                    </a:lnTo>
                    <a:close/>
                  </a:path>
                </a:pathLst>
              </a:custGeom>
              <a:solidFill>
                <a:srgbClr val="C9C9C9"/>
              </a:solidFill>
              <a:ln w="9525">
                <a:noFill/>
                <a:round/>
                <a:headEnd/>
                <a:tailEnd/>
              </a:ln>
            </p:spPr>
            <p:txBody>
              <a:bodyPr/>
              <a:lstStyle/>
              <a:p>
                <a:pPr>
                  <a:defRPr/>
                </a:pPr>
                <a:endParaRPr lang="en-US">
                  <a:latin typeface="+mj-lt"/>
                </a:endParaRPr>
              </a:p>
            </p:txBody>
          </p:sp>
          <p:sp>
            <p:nvSpPr>
              <p:cNvPr id="236" name="Freeform 562"/>
              <p:cNvSpPr>
                <a:spLocks/>
              </p:cNvSpPr>
              <p:nvPr/>
            </p:nvSpPr>
            <p:spPr bwMode="auto">
              <a:xfrm>
                <a:off x="4413" y="3224"/>
                <a:ext cx="213" cy="10"/>
              </a:xfrm>
              <a:custGeom>
                <a:avLst/>
                <a:gdLst>
                  <a:gd name="T0" fmla="*/ 0 w 213"/>
                  <a:gd name="T1" fmla="*/ 6 h 11"/>
                  <a:gd name="T2" fmla="*/ 0 w 213"/>
                  <a:gd name="T3" fmla="*/ 6 h 11"/>
                  <a:gd name="T4" fmla="*/ 3 w 213"/>
                  <a:gd name="T5" fmla="*/ 9 h 11"/>
                  <a:gd name="T6" fmla="*/ 6 w 213"/>
                  <a:gd name="T7" fmla="*/ 11 h 11"/>
                  <a:gd name="T8" fmla="*/ 213 w 213"/>
                  <a:gd name="T9" fmla="*/ 11 h 11"/>
                  <a:gd name="T10" fmla="*/ 213 w 213"/>
                  <a:gd name="T11" fmla="*/ 11 h 11"/>
                  <a:gd name="T12" fmla="*/ 199 w 213"/>
                  <a:gd name="T13" fmla="*/ 0 h 11"/>
                  <a:gd name="T14" fmla="*/ 6 w 213"/>
                  <a:gd name="T15" fmla="*/ 0 h 11"/>
                  <a:gd name="T16" fmla="*/ 6 w 213"/>
                  <a:gd name="T17" fmla="*/ 0 h 11"/>
                  <a:gd name="T18" fmla="*/ 3 w 213"/>
                  <a:gd name="T19" fmla="*/ 3 h 11"/>
                  <a:gd name="T20" fmla="*/ 0 w 213"/>
                  <a:gd name="T21" fmla="*/ 6 h 11"/>
                  <a:gd name="T22" fmla="*/ 0 w 213"/>
                  <a:gd name="T23" fmla="*/ 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3"/>
                  <a:gd name="T37" fmla="*/ 0 h 11"/>
                  <a:gd name="T38" fmla="*/ 213 w 213"/>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3" h="11">
                    <a:moveTo>
                      <a:pt x="0" y="6"/>
                    </a:moveTo>
                    <a:lnTo>
                      <a:pt x="0" y="6"/>
                    </a:lnTo>
                    <a:lnTo>
                      <a:pt x="3" y="9"/>
                    </a:lnTo>
                    <a:lnTo>
                      <a:pt x="6" y="11"/>
                    </a:lnTo>
                    <a:lnTo>
                      <a:pt x="213" y="11"/>
                    </a:lnTo>
                    <a:lnTo>
                      <a:pt x="199" y="0"/>
                    </a:lnTo>
                    <a:lnTo>
                      <a:pt x="6" y="0"/>
                    </a:lnTo>
                    <a:lnTo>
                      <a:pt x="3" y="3"/>
                    </a:lnTo>
                    <a:lnTo>
                      <a:pt x="0" y="6"/>
                    </a:lnTo>
                    <a:close/>
                  </a:path>
                </a:pathLst>
              </a:custGeom>
              <a:solidFill>
                <a:srgbClr val="C9C9C9"/>
              </a:solidFill>
              <a:ln w="9525">
                <a:noFill/>
                <a:round/>
                <a:headEnd/>
                <a:tailEnd/>
              </a:ln>
            </p:spPr>
            <p:txBody>
              <a:bodyPr/>
              <a:lstStyle/>
              <a:p>
                <a:pPr>
                  <a:defRPr/>
                </a:pPr>
                <a:endParaRPr lang="en-US">
                  <a:latin typeface="+mj-lt"/>
                </a:endParaRPr>
              </a:p>
            </p:txBody>
          </p:sp>
        </p:grpSp>
        <p:sp>
          <p:nvSpPr>
            <p:cNvPr id="197" name="Text Box 563"/>
            <p:cNvSpPr txBox="1">
              <a:spLocks noChangeArrowheads="1"/>
            </p:cNvSpPr>
            <p:nvPr/>
          </p:nvSpPr>
          <p:spPr bwMode="auto">
            <a:xfrm>
              <a:off x="4077" y="2417"/>
              <a:ext cx="1097" cy="1247"/>
            </a:xfrm>
            <a:prstGeom prst="rect">
              <a:avLst/>
            </a:prstGeom>
            <a:noFill/>
            <a:ln w="38100">
              <a:noFill/>
              <a:miter lim="800000"/>
              <a:headEnd/>
              <a:tailEnd/>
            </a:ln>
          </p:spPr>
          <p:txBody>
            <a:bodyPr anchor="ctr"/>
            <a:lstStyle/>
            <a:p>
              <a:pPr>
                <a:defRPr/>
              </a:pPr>
              <a:endParaRPr lang="en-US" altLang="zh-CN" sz="1600" b="1" dirty="0">
                <a:latin typeface="+mj-lt"/>
                <a:ea typeface="宋体" charset="-122"/>
              </a:endParaRPr>
            </a:p>
          </p:txBody>
        </p:sp>
      </p:grpSp>
      <p:grpSp>
        <p:nvGrpSpPr>
          <p:cNvPr id="237" name="Group 2106"/>
          <p:cNvGrpSpPr>
            <a:grpSpLocks/>
          </p:cNvGrpSpPr>
          <p:nvPr/>
        </p:nvGrpSpPr>
        <p:grpSpPr bwMode="auto">
          <a:xfrm>
            <a:off x="4114800" y="819150"/>
            <a:ext cx="820738" cy="781050"/>
            <a:chOff x="1910" y="3005"/>
            <a:chExt cx="336" cy="330"/>
          </a:xfrm>
        </p:grpSpPr>
        <p:sp>
          <p:nvSpPr>
            <p:cNvPr id="238" name="Freeform 2107"/>
            <p:cNvSpPr>
              <a:spLocks/>
            </p:cNvSpPr>
            <p:nvPr/>
          </p:nvSpPr>
          <p:spPr bwMode="auto">
            <a:xfrm rot="2253675">
              <a:off x="2016" y="3038"/>
              <a:ext cx="230" cy="4"/>
            </a:xfrm>
            <a:custGeom>
              <a:avLst/>
              <a:gdLst>
                <a:gd name="T0" fmla="*/ 0 w 1678"/>
                <a:gd name="T1" fmla="*/ 0 h 29"/>
                <a:gd name="T2" fmla="*/ 1678 w 1678"/>
                <a:gd name="T3" fmla="*/ 0 h 29"/>
                <a:gd name="T4" fmla="*/ 1567 w 1678"/>
                <a:gd name="T5" fmla="*/ 29 h 29"/>
                <a:gd name="T6" fmla="*/ 106 w 1678"/>
                <a:gd name="T7" fmla="*/ 29 h 29"/>
                <a:gd name="T8" fmla="*/ 0 w 1678"/>
                <a:gd name="T9" fmla="*/ 0 h 29"/>
                <a:gd name="T10" fmla="*/ 0 60000 65536"/>
                <a:gd name="T11" fmla="*/ 0 60000 65536"/>
                <a:gd name="T12" fmla="*/ 0 60000 65536"/>
                <a:gd name="T13" fmla="*/ 0 60000 65536"/>
                <a:gd name="T14" fmla="*/ 0 60000 65536"/>
                <a:gd name="T15" fmla="*/ 0 w 1678"/>
                <a:gd name="T16" fmla="*/ 0 h 29"/>
                <a:gd name="T17" fmla="*/ 1678 w 1678"/>
                <a:gd name="T18" fmla="*/ 29 h 29"/>
              </a:gdLst>
              <a:ahLst/>
              <a:cxnLst>
                <a:cxn ang="T10">
                  <a:pos x="T0" y="T1"/>
                </a:cxn>
                <a:cxn ang="T11">
                  <a:pos x="T2" y="T3"/>
                </a:cxn>
                <a:cxn ang="T12">
                  <a:pos x="T4" y="T5"/>
                </a:cxn>
                <a:cxn ang="T13">
                  <a:pos x="T6" y="T7"/>
                </a:cxn>
                <a:cxn ang="T14">
                  <a:pos x="T8" y="T9"/>
                </a:cxn>
              </a:cxnLst>
              <a:rect l="T15" t="T16" r="T17" b="T18"/>
              <a:pathLst>
                <a:path w="1678" h="29">
                  <a:moveTo>
                    <a:pt x="0" y="0"/>
                  </a:moveTo>
                  <a:lnTo>
                    <a:pt x="1678" y="0"/>
                  </a:lnTo>
                  <a:lnTo>
                    <a:pt x="1567" y="29"/>
                  </a:lnTo>
                  <a:lnTo>
                    <a:pt x="106" y="29"/>
                  </a:lnTo>
                  <a:lnTo>
                    <a:pt x="0" y="0"/>
                  </a:lnTo>
                  <a:close/>
                </a:path>
              </a:pathLst>
            </a:custGeom>
            <a:solidFill>
              <a:srgbClr val="808000"/>
            </a:solidFill>
            <a:ln w="9525">
              <a:noFill/>
              <a:round/>
              <a:headEnd/>
              <a:tailEnd/>
            </a:ln>
          </p:spPr>
          <p:txBody>
            <a:bodyPr/>
            <a:lstStyle/>
            <a:p>
              <a:endParaRPr lang="en-US"/>
            </a:p>
          </p:txBody>
        </p:sp>
        <p:sp>
          <p:nvSpPr>
            <p:cNvPr id="239" name="Freeform 2108"/>
            <p:cNvSpPr>
              <a:spLocks/>
            </p:cNvSpPr>
            <p:nvPr/>
          </p:nvSpPr>
          <p:spPr bwMode="auto">
            <a:xfrm rot="2253675">
              <a:off x="1917" y="3005"/>
              <a:ext cx="230" cy="330"/>
            </a:xfrm>
            <a:custGeom>
              <a:avLst/>
              <a:gdLst>
                <a:gd name="T0" fmla="*/ 0 w 1678"/>
                <a:gd name="T1" fmla="*/ 0 h 2396"/>
                <a:gd name="T2" fmla="*/ 113 w 1678"/>
                <a:gd name="T3" fmla="*/ 27 h 2396"/>
                <a:gd name="T4" fmla="*/ 1562 w 1678"/>
                <a:gd name="T5" fmla="*/ 26 h 2396"/>
                <a:gd name="T6" fmla="*/ 1678 w 1678"/>
                <a:gd name="T7" fmla="*/ 0 h 2396"/>
                <a:gd name="T8" fmla="*/ 1678 w 1678"/>
                <a:gd name="T9" fmla="*/ 2207 h 2396"/>
                <a:gd name="T10" fmla="*/ 1664 w 1678"/>
                <a:gd name="T11" fmla="*/ 2257 h 2396"/>
                <a:gd name="T12" fmla="*/ 1645 w 1678"/>
                <a:gd name="T13" fmla="*/ 2302 h 2396"/>
                <a:gd name="T14" fmla="*/ 1621 w 1678"/>
                <a:gd name="T15" fmla="*/ 2341 h 2396"/>
                <a:gd name="T16" fmla="*/ 1588 w 1678"/>
                <a:gd name="T17" fmla="*/ 2367 h 2396"/>
                <a:gd name="T18" fmla="*/ 1553 w 1678"/>
                <a:gd name="T19" fmla="*/ 2385 h 2396"/>
                <a:gd name="T20" fmla="*/ 1505 w 1678"/>
                <a:gd name="T21" fmla="*/ 2396 h 2396"/>
                <a:gd name="T22" fmla="*/ 170 w 1678"/>
                <a:gd name="T23" fmla="*/ 2396 h 2396"/>
                <a:gd name="T24" fmla="*/ 111 w 1678"/>
                <a:gd name="T25" fmla="*/ 2389 h 2396"/>
                <a:gd name="T26" fmla="*/ 69 w 1678"/>
                <a:gd name="T27" fmla="*/ 2365 h 2396"/>
                <a:gd name="T28" fmla="*/ 40 w 1678"/>
                <a:gd name="T29" fmla="*/ 2332 h 2396"/>
                <a:gd name="T30" fmla="*/ 18 w 1678"/>
                <a:gd name="T31" fmla="*/ 2299 h 2396"/>
                <a:gd name="T32" fmla="*/ 4 w 1678"/>
                <a:gd name="T33" fmla="*/ 2256 h 2396"/>
                <a:gd name="T34" fmla="*/ 0 w 1678"/>
                <a:gd name="T35" fmla="*/ 2207 h 2396"/>
                <a:gd name="T36" fmla="*/ 0 w 1678"/>
                <a:gd name="T37" fmla="*/ 0 h 2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78"/>
                <a:gd name="T58" fmla="*/ 0 h 2396"/>
                <a:gd name="T59" fmla="*/ 1678 w 1678"/>
                <a:gd name="T60" fmla="*/ 2396 h 2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78" h="2396">
                  <a:moveTo>
                    <a:pt x="0" y="0"/>
                  </a:moveTo>
                  <a:lnTo>
                    <a:pt x="113" y="27"/>
                  </a:lnTo>
                  <a:lnTo>
                    <a:pt x="1562" y="26"/>
                  </a:lnTo>
                  <a:lnTo>
                    <a:pt x="1678" y="0"/>
                  </a:lnTo>
                  <a:lnTo>
                    <a:pt x="1678" y="2207"/>
                  </a:lnTo>
                  <a:lnTo>
                    <a:pt x="1664" y="2257"/>
                  </a:lnTo>
                  <a:lnTo>
                    <a:pt x="1645" y="2302"/>
                  </a:lnTo>
                  <a:lnTo>
                    <a:pt x="1621" y="2341"/>
                  </a:lnTo>
                  <a:lnTo>
                    <a:pt x="1588" y="2367"/>
                  </a:lnTo>
                  <a:lnTo>
                    <a:pt x="1553" y="2385"/>
                  </a:lnTo>
                  <a:lnTo>
                    <a:pt x="1505" y="2396"/>
                  </a:lnTo>
                  <a:lnTo>
                    <a:pt x="170" y="2396"/>
                  </a:lnTo>
                  <a:lnTo>
                    <a:pt x="111" y="2389"/>
                  </a:lnTo>
                  <a:lnTo>
                    <a:pt x="69" y="2365"/>
                  </a:lnTo>
                  <a:lnTo>
                    <a:pt x="40" y="2332"/>
                  </a:lnTo>
                  <a:lnTo>
                    <a:pt x="18" y="2299"/>
                  </a:lnTo>
                  <a:lnTo>
                    <a:pt x="4" y="2256"/>
                  </a:lnTo>
                  <a:lnTo>
                    <a:pt x="0" y="2207"/>
                  </a:lnTo>
                  <a:lnTo>
                    <a:pt x="0" y="0"/>
                  </a:lnTo>
                  <a:close/>
                </a:path>
              </a:pathLst>
            </a:custGeom>
            <a:solidFill>
              <a:srgbClr val="FFFFBF"/>
            </a:solidFill>
            <a:ln w="9525">
              <a:solidFill>
                <a:schemeClr val="tx1"/>
              </a:solidFill>
              <a:round/>
              <a:headEnd/>
              <a:tailEnd/>
            </a:ln>
          </p:spPr>
          <p:txBody>
            <a:bodyPr/>
            <a:lstStyle/>
            <a:p>
              <a:endParaRPr lang="en-US"/>
            </a:p>
          </p:txBody>
        </p:sp>
        <p:grpSp>
          <p:nvGrpSpPr>
            <p:cNvPr id="240" name="Group 2109"/>
            <p:cNvGrpSpPr>
              <a:grpSpLocks/>
            </p:cNvGrpSpPr>
            <p:nvPr/>
          </p:nvGrpSpPr>
          <p:grpSpPr bwMode="auto">
            <a:xfrm rot="2253675">
              <a:off x="1934" y="3010"/>
              <a:ext cx="202" cy="310"/>
              <a:chOff x="1842" y="2932"/>
              <a:chExt cx="245" cy="376"/>
            </a:xfrm>
          </p:grpSpPr>
          <p:grpSp>
            <p:nvGrpSpPr>
              <p:cNvPr id="483" name="Group 2110"/>
              <p:cNvGrpSpPr>
                <a:grpSpLocks/>
              </p:cNvGrpSpPr>
              <p:nvPr/>
            </p:nvGrpSpPr>
            <p:grpSpPr bwMode="auto">
              <a:xfrm>
                <a:off x="1842" y="2932"/>
                <a:ext cx="245" cy="376"/>
                <a:chOff x="1842" y="2932"/>
                <a:chExt cx="245" cy="376"/>
              </a:xfrm>
            </p:grpSpPr>
            <p:grpSp>
              <p:nvGrpSpPr>
                <p:cNvPr id="497" name="Group 2111"/>
                <p:cNvGrpSpPr>
                  <a:grpSpLocks/>
                </p:cNvGrpSpPr>
                <p:nvPr/>
              </p:nvGrpSpPr>
              <p:grpSpPr bwMode="auto">
                <a:xfrm>
                  <a:off x="1842" y="2932"/>
                  <a:ext cx="245" cy="376"/>
                  <a:chOff x="1842" y="2932"/>
                  <a:chExt cx="245" cy="376"/>
                </a:xfrm>
              </p:grpSpPr>
              <p:sp>
                <p:nvSpPr>
                  <p:cNvPr id="521" name="Freeform 2112"/>
                  <p:cNvSpPr>
                    <a:spLocks/>
                  </p:cNvSpPr>
                  <p:nvPr/>
                </p:nvSpPr>
                <p:spPr bwMode="auto">
                  <a:xfrm>
                    <a:off x="1842" y="2932"/>
                    <a:ext cx="244" cy="373"/>
                  </a:xfrm>
                  <a:custGeom>
                    <a:avLst/>
                    <a:gdLst>
                      <a:gd name="T0" fmla="*/ 0 w 1468"/>
                      <a:gd name="T1" fmla="*/ 0 h 2237"/>
                      <a:gd name="T2" fmla="*/ 1468 w 1468"/>
                      <a:gd name="T3" fmla="*/ 0 h 2237"/>
                      <a:gd name="T4" fmla="*/ 1453 w 1468"/>
                      <a:gd name="T5" fmla="*/ 2075 h 2237"/>
                      <a:gd name="T6" fmla="*/ 1444 w 1468"/>
                      <a:gd name="T7" fmla="*/ 2118 h 2237"/>
                      <a:gd name="T8" fmla="*/ 1425 w 1468"/>
                      <a:gd name="T9" fmla="*/ 2156 h 2237"/>
                      <a:gd name="T10" fmla="*/ 1406 w 1468"/>
                      <a:gd name="T11" fmla="*/ 2189 h 2237"/>
                      <a:gd name="T12" fmla="*/ 1376 w 1468"/>
                      <a:gd name="T13" fmla="*/ 2212 h 2237"/>
                      <a:gd name="T14" fmla="*/ 1344 w 1468"/>
                      <a:gd name="T15" fmla="*/ 2228 h 2237"/>
                      <a:gd name="T16" fmla="*/ 1303 w 1468"/>
                      <a:gd name="T17" fmla="*/ 2237 h 2237"/>
                      <a:gd name="T18" fmla="*/ 150 w 1468"/>
                      <a:gd name="T19" fmla="*/ 2237 h 2237"/>
                      <a:gd name="T20" fmla="*/ 98 w 1468"/>
                      <a:gd name="T21" fmla="*/ 2235 h 2237"/>
                      <a:gd name="T22" fmla="*/ 66 w 1468"/>
                      <a:gd name="T23" fmla="*/ 2219 h 2237"/>
                      <a:gd name="T24" fmla="*/ 39 w 1468"/>
                      <a:gd name="T25" fmla="*/ 2197 h 2237"/>
                      <a:gd name="T26" fmla="*/ 18 w 1468"/>
                      <a:gd name="T27" fmla="*/ 2159 h 2237"/>
                      <a:gd name="T28" fmla="*/ 7 w 1468"/>
                      <a:gd name="T29" fmla="*/ 2116 h 2237"/>
                      <a:gd name="T30" fmla="*/ 0 w 1468"/>
                      <a:gd name="T31" fmla="*/ 2075 h 2237"/>
                      <a:gd name="T32" fmla="*/ 0 w 1468"/>
                      <a:gd name="T33" fmla="*/ 0 h 22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8"/>
                      <a:gd name="T52" fmla="*/ 0 h 2237"/>
                      <a:gd name="T53" fmla="*/ 1468 w 1468"/>
                      <a:gd name="T54" fmla="*/ 2237 h 22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8" h="2237">
                        <a:moveTo>
                          <a:pt x="0" y="0"/>
                        </a:moveTo>
                        <a:lnTo>
                          <a:pt x="1468" y="0"/>
                        </a:lnTo>
                        <a:lnTo>
                          <a:pt x="1453" y="2075"/>
                        </a:lnTo>
                        <a:lnTo>
                          <a:pt x="1444" y="2118"/>
                        </a:lnTo>
                        <a:lnTo>
                          <a:pt x="1425" y="2156"/>
                        </a:lnTo>
                        <a:lnTo>
                          <a:pt x="1406" y="2189"/>
                        </a:lnTo>
                        <a:lnTo>
                          <a:pt x="1376" y="2212"/>
                        </a:lnTo>
                        <a:lnTo>
                          <a:pt x="1344" y="2228"/>
                        </a:lnTo>
                        <a:lnTo>
                          <a:pt x="1303" y="2237"/>
                        </a:lnTo>
                        <a:lnTo>
                          <a:pt x="150" y="2237"/>
                        </a:lnTo>
                        <a:lnTo>
                          <a:pt x="98" y="2235"/>
                        </a:lnTo>
                        <a:lnTo>
                          <a:pt x="66" y="2219"/>
                        </a:lnTo>
                        <a:lnTo>
                          <a:pt x="39" y="2197"/>
                        </a:lnTo>
                        <a:lnTo>
                          <a:pt x="18" y="2159"/>
                        </a:lnTo>
                        <a:lnTo>
                          <a:pt x="7" y="2116"/>
                        </a:lnTo>
                        <a:lnTo>
                          <a:pt x="0" y="2075"/>
                        </a:lnTo>
                        <a:lnTo>
                          <a:pt x="0" y="0"/>
                        </a:lnTo>
                        <a:close/>
                      </a:path>
                    </a:pathLst>
                  </a:custGeom>
                  <a:solidFill>
                    <a:srgbClr val="FFFFFF"/>
                  </a:solidFill>
                  <a:ln w="9525">
                    <a:noFill/>
                    <a:round/>
                    <a:headEnd/>
                    <a:tailEnd/>
                  </a:ln>
                </p:spPr>
                <p:txBody>
                  <a:bodyPr/>
                  <a:lstStyle/>
                  <a:p>
                    <a:endParaRPr lang="en-US"/>
                  </a:p>
                </p:txBody>
              </p:sp>
              <p:sp>
                <p:nvSpPr>
                  <p:cNvPr id="522" name="Freeform 2113"/>
                  <p:cNvSpPr>
                    <a:spLocks/>
                  </p:cNvSpPr>
                  <p:nvPr/>
                </p:nvSpPr>
                <p:spPr bwMode="auto">
                  <a:xfrm>
                    <a:off x="1845" y="2932"/>
                    <a:ext cx="242" cy="376"/>
                  </a:xfrm>
                  <a:custGeom>
                    <a:avLst/>
                    <a:gdLst>
                      <a:gd name="T0" fmla="*/ 0 w 1453"/>
                      <a:gd name="T1" fmla="*/ 26 h 2255"/>
                      <a:gd name="T2" fmla="*/ 1435 w 1453"/>
                      <a:gd name="T3" fmla="*/ 16 h 2255"/>
                      <a:gd name="T4" fmla="*/ 1453 w 1453"/>
                      <a:gd name="T5" fmla="*/ 0 h 2255"/>
                      <a:gd name="T6" fmla="*/ 1453 w 1453"/>
                      <a:gd name="T7" fmla="*/ 2094 h 2255"/>
                      <a:gd name="T8" fmla="*/ 1444 w 1453"/>
                      <a:gd name="T9" fmla="*/ 2137 h 2255"/>
                      <a:gd name="T10" fmla="*/ 1424 w 1453"/>
                      <a:gd name="T11" fmla="*/ 2176 h 2255"/>
                      <a:gd name="T12" fmla="*/ 1405 w 1453"/>
                      <a:gd name="T13" fmla="*/ 2209 h 2255"/>
                      <a:gd name="T14" fmla="*/ 1376 w 1453"/>
                      <a:gd name="T15" fmla="*/ 2231 h 2255"/>
                      <a:gd name="T16" fmla="*/ 1344 w 1453"/>
                      <a:gd name="T17" fmla="*/ 2247 h 2255"/>
                      <a:gd name="T18" fmla="*/ 1303 w 1453"/>
                      <a:gd name="T19" fmla="*/ 2255 h 2255"/>
                      <a:gd name="T20" fmla="*/ 150 w 1453"/>
                      <a:gd name="T21" fmla="*/ 2255 h 2255"/>
                      <a:gd name="T22" fmla="*/ 98 w 1453"/>
                      <a:gd name="T23" fmla="*/ 2248 h 2255"/>
                      <a:gd name="T24" fmla="*/ 65 w 1453"/>
                      <a:gd name="T25" fmla="*/ 2236 h 2255"/>
                      <a:gd name="T26" fmla="*/ 39 w 1453"/>
                      <a:gd name="T27" fmla="*/ 2216 h 2255"/>
                      <a:gd name="T28" fmla="*/ 18 w 1453"/>
                      <a:gd name="T29" fmla="*/ 2178 h 2255"/>
                      <a:gd name="T30" fmla="*/ 7 w 1453"/>
                      <a:gd name="T31" fmla="*/ 2135 h 2255"/>
                      <a:gd name="T32" fmla="*/ 0 w 1453"/>
                      <a:gd name="T33" fmla="*/ 2094 h 2255"/>
                      <a:gd name="T34" fmla="*/ 0 w 1453"/>
                      <a:gd name="T35" fmla="*/ 26 h 225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53"/>
                      <a:gd name="T55" fmla="*/ 0 h 2255"/>
                      <a:gd name="T56" fmla="*/ 1453 w 1453"/>
                      <a:gd name="T57" fmla="*/ 2255 h 225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53" h="2255">
                        <a:moveTo>
                          <a:pt x="0" y="26"/>
                        </a:moveTo>
                        <a:lnTo>
                          <a:pt x="1435" y="16"/>
                        </a:lnTo>
                        <a:lnTo>
                          <a:pt x="1453" y="0"/>
                        </a:lnTo>
                        <a:lnTo>
                          <a:pt x="1453" y="2094"/>
                        </a:lnTo>
                        <a:lnTo>
                          <a:pt x="1444" y="2137"/>
                        </a:lnTo>
                        <a:lnTo>
                          <a:pt x="1424" y="2176"/>
                        </a:lnTo>
                        <a:lnTo>
                          <a:pt x="1405" y="2209"/>
                        </a:lnTo>
                        <a:lnTo>
                          <a:pt x="1376" y="2231"/>
                        </a:lnTo>
                        <a:lnTo>
                          <a:pt x="1344" y="2247"/>
                        </a:lnTo>
                        <a:lnTo>
                          <a:pt x="1303" y="2255"/>
                        </a:lnTo>
                        <a:lnTo>
                          <a:pt x="150" y="2255"/>
                        </a:lnTo>
                        <a:lnTo>
                          <a:pt x="98" y="2248"/>
                        </a:lnTo>
                        <a:lnTo>
                          <a:pt x="65" y="2236"/>
                        </a:lnTo>
                        <a:lnTo>
                          <a:pt x="39" y="2216"/>
                        </a:lnTo>
                        <a:lnTo>
                          <a:pt x="18" y="2178"/>
                        </a:lnTo>
                        <a:lnTo>
                          <a:pt x="7" y="2135"/>
                        </a:lnTo>
                        <a:lnTo>
                          <a:pt x="0" y="2094"/>
                        </a:lnTo>
                        <a:lnTo>
                          <a:pt x="0" y="26"/>
                        </a:lnTo>
                        <a:close/>
                      </a:path>
                    </a:pathLst>
                  </a:custGeom>
                  <a:solidFill>
                    <a:srgbClr val="BFBF00"/>
                  </a:solidFill>
                  <a:ln w="9525">
                    <a:noFill/>
                    <a:round/>
                    <a:headEnd/>
                    <a:tailEnd/>
                  </a:ln>
                </p:spPr>
                <p:txBody>
                  <a:bodyPr/>
                  <a:lstStyle/>
                  <a:p>
                    <a:endParaRPr lang="en-US"/>
                  </a:p>
                </p:txBody>
              </p:sp>
              <p:sp>
                <p:nvSpPr>
                  <p:cNvPr id="523" name="Freeform 2114"/>
                  <p:cNvSpPr>
                    <a:spLocks/>
                  </p:cNvSpPr>
                  <p:nvPr/>
                </p:nvSpPr>
                <p:spPr bwMode="auto">
                  <a:xfrm>
                    <a:off x="1843" y="2933"/>
                    <a:ext cx="242" cy="373"/>
                  </a:xfrm>
                  <a:custGeom>
                    <a:avLst/>
                    <a:gdLst>
                      <a:gd name="T0" fmla="*/ 0 w 1452"/>
                      <a:gd name="T1" fmla="*/ 0 h 2237"/>
                      <a:gd name="T2" fmla="*/ 1452 w 1452"/>
                      <a:gd name="T3" fmla="*/ 0 h 2237"/>
                      <a:gd name="T4" fmla="*/ 1452 w 1452"/>
                      <a:gd name="T5" fmla="*/ 2074 h 2237"/>
                      <a:gd name="T6" fmla="*/ 1444 w 1452"/>
                      <a:gd name="T7" fmla="*/ 2118 h 2237"/>
                      <a:gd name="T8" fmla="*/ 1425 w 1452"/>
                      <a:gd name="T9" fmla="*/ 2155 h 2237"/>
                      <a:gd name="T10" fmla="*/ 1406 w 1452"/>
                      <a:gd name="T11" fmla="*/ 2189 h 2237"/>
                      <a:gd name="T12" fmla="*/ 1375 w 1452"/>
                      <a:gd name="T13" fmla="*/ 2211 h 2237"/>
                      <a:gd name="T14" fmla="*/ 1344 w 1452"/>
                      <a:gd name="T15" fmla="*/ 2228 h 2237"/>
                      <a:gd name="T16" fmla="*/ 1303 w 1452"/>
                      <a:gd name="T17" fmla="*/ 2237 h 2237"/>
                      <a:gd name="T18" fmla="*/ 150 w 1452"/>
                      <a:gd name="T19" fmla="*/ 2237 h 2237"/>
                      <a:gd name="T20" fmla="*/ 98 w 1452"/>
                      <a:gd name="T21" fmla="*/ 2230 h 2237"/>
                      <a:gd name="T22" fmla="*/ 65 w 1452"/>
                      <a:gd name="T23" fmla="*/ 2217 h 2237"/>
                      <a:gd name="T24" fmla="*/ 40 w 1452"/>
                      <a:gd name="T25" fmla="*/ 2196 h 2237"/>
                      <a:gd name="T26" fmla="*/ 19 w 1452"/>
                      <a:gd name="T27" fmla="*/ 2160 h 2237"/>
                      <a:gd name="T28" fmla="*/ 6 w 1452"/>
                      <a:gd name="T29" fmla="*/ 2114 h 2237"/>
                      <a:gd name="T30" fmla="*/ 0 w 1452"/>
                      <a:gd name="T31" fmla="*/ 2074 h 2237"/>
                      <a:gd name="T32" fmla="*/ 0 w 1452"/>
                      <a:gd name="T33" fmla="*/ 0 h 22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52"/>
                      <a:gd name="T52" fmla="*/ 0 h 2237"/>
                      <a:gd name="T53" fmla="*/ 1452 w 1452"/>
                      <a:gd name="T54" fmla="*/ 2237 h 22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52" h="2237">
                        <a:moveTo>
                          <a:pt x="0" y="0"/>
                        </a:moveTo>
                        <a:lnTo>
                          <a:pt x="1452" y="0"/>
                        </a:lnTo>
                        <a:lnTo>
                          <a:pt x="1452" y="2074"/>
                        </a:lnTo>
                        <a:lnTo>
                          <a:pt x="1444" y="2118"/>
                        </a:lnTo>
                        <a:lnTo>
                          <a:pt x="1425" y="2155"/>
                        </a:lnTo>
                        <a:lnTo>
                          <a:pt x="1406" y="2189"/>
                        </a:lnTo>
                        <a:lnTo>
                          <a:pt x="1375" y="2211"/>
                        </a:lnTo>
                        <a:lnTo>
                          <a:pt x="1344" y="2228"/>
                        </a:lnTo>
                        <a:lnTo>
                          <a:pt x="1303" y="2237"/>
                        </a:lnTo>
                        <a:lnTo>
                          <a:pt x="150" y="2237"/>
                        </a:lnTo>
                        <a:lnTo>
                          <a:pt x="98" y="2230"/>
                        </a:lnTo>
                        <a:lnTo>
                          <a:pt x="65" y="2217"/>
                        </a:lnTo>
                        <a:lnTo>
                          <a:pt x="40" y="2196"/>
                        </a:lnTo>
                        <a:lnTo>
                          <a:pt x="19" y="2160"/>
                        </a:lnTo>
                        <a:lnTo>
                          <a:pt x="6" y="2114"/>
                        </a:lnTo>
                        <a:lnTo>
                          <a:pt x="0" y="2074"/>
                        </a:lnTo>
                        <a:lnTo>
                          <a:pt x="0" y="0"/>
                        </a:lnTo>
                        <a:close/>
                      </a:path>
                    </a:pathLst>
                  </a:custGeom>
                  <a:solidFill>
                    <a:srgbClr val="FFFF9F"/>
                  </a:solidFill>
                  <a:ln w="9525">
                    <a:noFill/>
                    <a:round/>
                    <a:headEnd/>
                    <a:tailEnd/>
                  </a:ln>
                </p:spPr>
                <p:txBody>
                  <a:bodyPr/>
                  <a:lstStyle/>
                  <a:p>
                    <a:endParaRPr lang="en-US"/>
                  </a:p>
                </p:txBody>
              </p:sp>
            </p:grpSp>
            <p:grpSp>
              <p:nvGrpSpPr>
                <p:cNvPr id="498" name="Group 2115"/>
                <p:cNvGrpSpPr>
                  <a:grpSpLocks/>
                </p:cNvGrpSpPr>
                <p:nvPr/>
              </p:nvGrpSpPr>
              <p:grpSpPr bwMode="auto">
                <a:xfrm>
                  <a:off x="1852" y="2956"/>
                  <a:ext cx="225" cy="73"/>
                  <a:chOff x="1852" y="2956"/>
                  <a:chExt cx="225" cy="73"/>
                </a:xfrm>
              </p:grpSpPr>
              <p:grpSp>
                <p:nvGrpSpPr>
                  <p:cNvPr id="499" name="Group 2116"/>
                  <p:cNvGrpSpPr>
                    <a:grpSpLocks/>
                  </p:cNvGrpSpPr>
                  <p:nvPr/>
                </p:nvGrpSpPr>
                <p:grpSpPr bwMode="auto">
                  <a:xfrm>
                    <a:off x="1852" y="2956"/>
                    <a:ext cx="225" cy="73"/>
                    <a:chOff x="1852" y="2956"/>
                    <a:chExt cx="225" cy="73"/>
                  </a:xfrm>
                </p:grpSpPr>
                <p:grpSp>
                  <p:nvGrpSpPr>
                    <p:cNvPr id="503" name="Group 2117"/>
                    <p:cNvGrpSpPr>
                      <a:grpSpLocks/>
                    </p:cNvGrpSpPr>
                    <p:nvPr/>
                  </p:nvGrpSpPr>
                  <p:grpSpPr bwMode="auto">
                    <a:xfrm>
                      <a:off x="1852" y="3006"/>
                      <a:ext cx="225" cy="23"/>
                      <a:chOff x="1852" y="3006"/>
                      <a:chExt cx="225" cy="23"/>
                    </a:xfrm>
                  </p:grpSpPr>
                  <p:grpSp>
                    <p:nvGrpSpPr>
                      <p:cNvPr id="516" name="Group 2118"/>
                      <p:cNvGrpSpPr>
                        <a:grpSpLocks/>
                      </p:cNvGrpSpPr>
                      <p:nvPr/>
                    </p:nvGrpSpPr>
                    <p:grpSpPr bwMode="auto">
                      <a:xfrm>
                        <a:off x="1852" y="3006"/>
                        <a:ext cx="225" cy="23"/>
                        <a:chOff x="1852" y="3006"/>
                        <a:chExt cx="225" cy="23"/>
                      </a:xfrm>
                    </p:grpSpPr>
                    <p:sp>
                      <p:nvSpPr>
                        <p:cNvPr id="518" name="AutoShape 2119"/>
                        <p:cNvSpPr>
                          <a:spLocks noChangeArrowheads="1"/>
                        </p:cNvSpPr>
                        <p:nvPr/>
                      </p:nvSpPr>
                      <p:spPr bwMode="auto">
                        <a:xfrm>
                          <a:off x="1852" y="3006"/>
                          <a:ext cx="225" cy="23"/>
                        </a:xfrm>
                        <a:prstGeom prst="roundRect">
                          <a:avLst>
                            <a:gd name="adj" fmla="val 21486"/>
                          </a:avLst>
                        </a:prstGeom>
                        <a:solidFill>
                          <a:srgbClr val="800000"/>
                        </a:solidFill>
                        <a:ln w="9525">
                          <a:noFill/>
                          <a:round/>
                          <a:headEnd/>
                          <a:tailEnd/>
                        </a:ln>
                      </p:spPr>
                      <p:txBody>
                        <a:bodyPr/>
                        <a:lstStyle/>
                        <a:p>
                          <a:endParaRPr lang="en-US"/>
                        </a:p>
                      </p:txBody>
                    </p:sp>
                    <p:sp>
                      <p:nvSpPr>
                        <p:cNvPr id="519" name="AutoShape 2120"/>
                        <p:cNvSpPr>
                          <a:spLocks noChangeArrowheads="1"/>
                        </p:cNvSpPr>
                        <p:nvPr/>
                      </p:nvSpPr>
                      <p:spPr bwMode="auto">
                        <a:xfrm>
                          <a:off x="1938" y="3006"/>
                          <a:ext cx="139" cy="23"/>
                        </a:xfrm>
                        <a:prstGeom prst="roundRect">
                          <a:avLst>
                            <a:gd name="adj" fmla="val 16407"/>
                          </a:avLst>
                        </a:prstGeom>
                        <a:solidFill>
                          <a:srgbClr val="000000"/>
                        </a:solidFill>
                        <a:ln w="9525">
                          <a:noFill/>
                          <a:round/>
                          <a:headEnd/>
                          <a:tailEnd/>
                        </a:ln>
                      </p:spPr>
                      <p:txBody>
                        <a:bodyPr/>
                        <a:lstStyle/>
                        <a:p>
                          <a:endParaRPr lang="en-US"/>
                        </a:p>
                      </p:txBody>
                    </p:sp>
                    <p:sp>
                      <p:nvSpPr>
                        <p:cNvPr id="520" name="Rectangle 2121"/>
                        <p:cNvSpPr>
                          <a:spLocks noChangeArrowheads="1"/>
                        </p:cNvSpPr>
                        <p:nvPr/>
                      </p:nvSpPr>
                      <p:spPr bwMode="auto">
                        <a:xfrm>
                          <a:off x="1936" y="3011"/>
                          <a:ext cx="9" cy="18"/>
                        </a:xfrm>
                        <a:prstGeom prst="rect">
                          <a:avLst/>
                        </a:prstGeom>
                        <a:solidFill>
                          <a:srgbClr val="800000"/>
                        </a:solidFill>
                        <a:ln w="9525">
                          <a:noFill/>
                          <a:miter lim="800000"/>
                          <a:headEnd/>
                          <a:tailEnd/>
                        </a:ln>
                      </p:spPr>
                      <p:txBody>
                        <a:bodyPr/>
                        <a:lstStyle/>
                        <a:p>
                          <a:endParaRPr lang="en-US"/>
                        </a:p>
                      </p:txBody>
                    </p:sp>
                  </p:grpSp>
                  <p:sp>
                    <p:nvSpPr>
                      <p:cNvPr id="517" name="Rectangle 2122"/>
                      <p:cNvSpPr>
                        <a:spLocks noChangeArrowheads="1"/>
                      </p:cNvSpPr>
                      <p:nvPr/>
                    </p:nvSpPr>
                    <p:spPr bwMode="auto">
                      <a:xfrm>
                        <a:off x="1860" y="3014"/>
                        <a:ext cx="77" cy="10"/>
                      </a:xfrm>
                      <a:prstGeom prst="rect">
                        <a:avLst/>
                      </a:prstGeom>
                      <a:solidFill>
                        <a:srgbClr val="C0C0C0"/>
                      </a:solidFill>
                      <a:ln w="9525">
                        <a:noFill/>
                        <a:miter lim="800000"/>
                        <a:headEnd/>
                        <a:tailEnd/>
                      </a:ln>
                    </p:spPr>
                    <p:txBody>
                      <a:bodyPr/>
                      <a:lstStyle/>
                      <a:p>
                        <a:endParaRPr lang="en-US"/>
                      </a:p>
                    </p:txBody>
                  </p:sp>
                </p:grpSp>
                <p:grpSp>
                  <p:nvGrpSpPr>
                    <p:cNvPr id="504" name="Group 2123"/>
                    <p:cNvGrpSpPr>
                      <a:grpSpLocks/>
                    </p:cNvGrpSpPr>
                    <p:nvPr/>
                  </p:nvGrpSpPr>
                  <p:grpSpPr bwMode="auto">
                    <a:xfrm>
                      <a:off x="1852" y="2956"/>
                      <a:ext cx="225" cy="55"/>
                      <a:chOff x="1852" y="2956"/>
                      <a:chExt cx="225" cy="55"/>
                    </a:xfrm>
                  </p:grpSpPr>
                  <p:grpSp>
                    <p:nvGrpSpPr>
                      <p:cNvPr id="505" name="Group 2124"/>
                      <p:cNvGrpSpPr>
                        <a:grpSpLocks/>
                      </p:cNvGrpSpPr>
                      <p:nvPr/>
                    </p:nvGrpSpPr>
                    <p:grpSpPr bwMode="auto">
                      <a:xfrm>
                        <a:off x="1852" y="2956"/>
                        <a:ext cx="225" cy="55"/>
                        <a:chOff x="1852" y="2956"/>
                        <a:chExt cx="225" cy="55"/>
                      </a:xfrm>
                    </p:grpSpPr>
                    <p:sp>
                      <p:nvSpPr>
                        <p:cNvPr id="508" name="Freeform 2125"/>
                        <p:cNvSpPr>
                          <a:spLocks/>
                        </p:cNvSpPr>
                        <p:nvPr/>
                      </p:nvSpPr>
                      <p:spPr bwMode="auto">
                        <a:xfrm>
                          <a:off x="1852" y="3000"/>
                          <a:ext cx="225" cy="11"/>
                        </a:xfrm>
                        <a:custGeom>
                          <a:avLst/>
                          <a:gdLst>
                            <a:gd name="T0" fmla="*/ 0 w 1350"/>
                            <a:gd name="T1" fmla="*/ 62 h 62"/>
                            <a:gd name="T2" fmla="*/ 62 w 1350"/>
                            <a:gd name="T3" fmla="*/ 0 h 62"/>
                            <a:gd name="T4" fmla="*/ 1280 w 1350"/>
                            <a:gd name="T5" fmla="*/ 0 h 62"/>
                            <a:gd name="T6" fmla="*/ 1350 w 1350"/>
                            <a:gd name="T7" fmla="*/ 62 h 62"/>
                            <a:gd name="T8" fmla="*/ 0 w 1350"/>
                            <a:gd name="T9" fmla="*/ 62 h 62"/>
                            <a:gd name="T10" fmla="*/ 0 60000 65536"/>
                            <a:gd name="T11" fmla="*/ 0 60000 65536"/>
                            <a:gd name="T12" fmla="*/ 0 60000 65536"/>
                            <a:gd name="T13" fmla="*/ 0 60000 65536"/>
                            <a:gd name="T14" fmla="*/ 0 60000 65536"/>
                            <a:gd name="T15" fmla="*/ 0 w 1350"/>
                            <a:gd name="T16" fmla="*/ 0 h 62"/>
                            <a:gd name="T17" fmla="*/ 1350 w 1350"/>
                            <a:gd name="T18" fmla="*/ 62 h 62"/>
                          </a:gdLst>
                          <a:ahLst/>
                          <a:cxnLst>
                            <a:cxn ang="T10">
                              <a:pos x="T0" y="T1"/>
                            </a:cxn>
                            <a:cxn ang="T11">
                              <a:pos x="T2" y="T3"/>
                            </a:cxn>
                            <a:cxn ang="T12">
                              <a:pos x="T4" y="T5"/>
                            </a:cxn>
                            <a:cxn ang="T13">
                              <a:pos x="T6" y="T7"/>
                            </a:cxn>
                            <a:cxn ang="T14">
                              <a:pos x="T8" y="T9"/>
                            </a:cxn>
                          </a:cxnLst>
                          <a:rect l="T15" t="T16" r="T17" b="T18"/>
                          <a:pathLst>
                            <a:path w="1350" h="62">
                              <a:moveTo>
                                <a:pt x="0" y="62"/>
                              </a:moveTo>
                              <a:lnTo>
                                <a:pt x="62" y="0"/>
                              </a:lnTo>
                              <a:lnTo>
                                <a:pt x="1280" y="0"/>
                              </a:lnTo>
                              <a:lnTo>
                                <a:pt x="1350" y="62"/>
                              </a:lnTo>
                              <a:lnTo>
                                <a:pt x="0" y="62"/>
                              </a:lnTo>
                              <a:close/>
                            </a:path>
                          </a:pathLst>
                        </a:custGeom>
                        <a:solidFill>
                          <a:srgbClr val="FFFF9F"/>
                        </a:solidFill>
                        <a:ln w="9525">
                          <a:noFill/>
                          <a:round/>
                          <a:headEnd/>
                          <a:tailEnd/>
                        </a:ln>
                      </p:spPr>
                      <p:txBody>
                        <a:bodyPr/>
                        <a:lstStyle/>
                        <a:p>
                          <a:endParaRPr lang="en-US"/>
                        </a:p>
                      </p:txBody>
                    </p:sp>
                    <p:sp>
                      <p:nvSpPr>
                        <p:cNvPr id="509" name="Freeform 2126"/>
                        <p:cNvSpPr>
                          <a:spLocks/>
                        </p:cNvSpPr>
                        <p:nvPr/>
                      </p:nvSpPr>
                      <p:spPr bwMode="auto">
                        <a:xfrm>
                          <a:off x="2064" y="2956"/>
                          <a:ext cx="13" cy="55"/>
                        </a:xfrm>
                        <a:custGeom>
                          <a:avLst/>
                          <a:gdLst>
                            <a:gd name="T0" fmla="*/ 0 w 80"/>
                            <a:gd name="T1" fmla="*/ 258 h 329"/>
                            <a:gd name="T2" fmla="*/ 80 w 80"/>
                            <a:gd name="T3" fmla="*/ 329 h 329"/>
                            <a:gd name="T4" fmla="*/ 80 w 80"/>
                            <a:gd name="T5" fmla="*/ 0 h 329"/>
                            <a:gd name="T6" fmla="*/ 0 w 80"/>
                            <a:gd name="T7" fmla="*/ 68 h 329"/>
                            <a:gd name="T8" fmla="*/ 0 w 80"/>
                            <a:gd name="T9" fmla="*/ 258 h 329"/>
                            <a:gd name="T10" fmla="*/ 0 60000 65536"/>
                            <a:gd name="T11" fmla="*/ 0 60000 65536"/>
                            <a:gd name="T12" fmla="*/ 0 60000 65536"/>
                            <a:gd name="T13" fmla="*/ 0 60000 65536"/>
                            <a:gd name="T14" fmla="*/ 0 60000 65536"/>
                            <a:gd name="T15" fmla="*/ 0 w 80"/>
                            <a:gd name="T16" fmla="*/ 0 h 329"/>
                            <a:gd name="T17" fmla="*/ 80 w 80"/>
                            <a:gd name="T18" fmla="*/ 329 h 329"/>
                          </a:gdLst>
                          <a:ahLst/>
                          <a:cxnLst>
                            <a:cxn ang="T10">
                              <a:pos x="T0" y="T1"/>
                            </a:cxn>
                            <a:cxn ang="T11">
                              <a:pos x="T2" y="T3"/>
                            </a:cxn>
                            <a:cxn ang="T12">
                              <a:pos x="T4" y="T5"/>
                            </a:cxn>
                            <a:cxn ang="T13">
                              <a:pos x="T6" y="T7"/>
                            </a:cxn>
                            <a:cxn ang="T14">
                              <a:pos x="T8" y="T9"/>
                            </a:cxn>
                          </a:cxnLst>
                          <a:rect l="T15" t="T16" r="T17" b="T18"/>
                          <a:pathLst>
                            <a:path w="80" h="329">
                              <a:moveTo>
                                <a:pt x="0" y="258"/>
                              </a:moveTo>
                              <a:lnTo>
                                <a:pt x="80" y="329"/>
                              </a:lnTo>
                              <a:lnTo>
                                <a:pt x="80" y="0"/>
                              </a:lnTo>
                              <a:lnTo>
                                <a:pt x="0" y="68"/>
                              </a:lnTo>
                              <a:lnTo>
                                <a:pt x="0" y="258"/>
                              </a:lnTo>
                              <a:close/>
                            </a:path>
                          </a:pathLst>
                        </a:custGeom>
                        <a:solidFill>
                          <a:srgbClr val="FFFFDF"/>
                        </a:solidFill>
                        <a:ln w="9525">
                          <a:noFill/>
                          <a:round/>
                          <a:headEnd/>
                          <a:tailEnd/>
                        </a:ln>
                      </p:spPr>
                      <p:txBody>
                        <a:bodyPr/>
                        <a:lstStyle/>
                        <a:p>
                          <a:endParaRPr lang="en-US"/>
                        </a:p>
                      </p:txBody>
                    </p:sp>
                    <p:sp>
                      <p:nvSpPr>
                        <p:cNvPr id="510" name="Freeform 2127"/>
                        <p:cNvSpPr>
                          <a:spLocks/>
                        </p:cNvSpPr>
                        <p:nvPr/>
                      </p:nvSpPr>
                      <p:spPr bwMode="auto">
                        <a:xfrm>
                          <a:off x="1852" y="2956"/>
                          <a:ext cx="225" cy="12"/>
                        </a:xfrm>
                        <a:custGeom>
                          <a:avLst/>
                          <a:gdLst>
                            <a:gd name="T0" fmla="*/ 0 w 1350"/>
                            <a:gd name="T1" fmla="*/ 0 h 68"/>
                            <a:gd name="T2" fmla="*/ 77 w 1350"/>
                            <a:gd name="T3" fmla="*/ 68 h 68"/>
                            <a:gd name="T4" fmla="*/ 1280 w 1350"/>
                            <a:gd name="T5" fmla="*/ 63 h 68"/>
                            <a:gd name="T6" fmla="*/ 1350 w 1350"/>
                            <a:gd name="T7" fmla="*/ 0 h 68"/>
                            <a:gd name="T8" fmla="*/ 0 w 1350"/>
                            <a:gd name="T9" fmla="*/ 0 h 68"/>
                            <a:gd name="T10" fmla="*/ 0 60000 65536"/>
                            <a:gd name="T11" fmla="*/ 0 60000 65536"/>
                            <a:gd name="T12" fmla="*/ 0 60000 65536"/>
                            <a:gd name="T13" fmla="*/ 0 60000 65536"/>
                            <a:gd name="T14" fmla="*/ 0 60000 65536"/>
                            <a:gd name="T15" fmla="*/ 0 w 1350"/>
                            <a:gd name="T16" fmla="*/ 0 h 68"/>
                            <a:gd name="T17" fmla="*/ 1350 w 1350"/>
                            <a:gd name="T18" fmla="*/ 68 h 68"/>
                          </a:gdLst>
                          <a:ahLst/>
                          <a:cxnLst>
                            <a:cxn ang="T10">
                              <a:pos x="T0" y="T1"/>
                            </a:cxn>
                            <a:cxn ang="T11">
                              <a:pos x="T2" y="T3"/>
                            </a:cxn>
                            <a:cxn ang="T12">
                              <a:pos x="T4" y="T5"/>
                            </a:cxn>
                            <a:cxn ang="T13">
                              <a:pos x="T6" y="T7"/>
                            </a:cxn>
                            <a:cxn ang="T14">
                              <a:pos x="T8" y="T9"/>
                            </a:cxn>
                          </a:cxnLst>
                          <a:rect l="T15" t="T16" r="T17" b="T18"/>
                          <a:pathLst>
                            <a:path w="1350" h="68">
                              <a:moveTo>
                                <a:pt x="0" y="0"/>
                              </a:moveTo>
                              <a:lnTo>
                                <a:pt x="77" y="68"/>
                              </a:lnTo>
                              <a:lnTo>
                                <a:pt x="1280" y="63"/>
                              </a:lnTo>
                              <a:lnTo>
                                <a:pt x="1350" y="0"/>
                              </a:lnTo>
                              <a:lnTo>
                                <a:pt x="0" y="0"/>
                              </a:lnTo>
                              <a:close/>
                            </a:path>
                          </a:pathLst>
                        </a:custGeom>
                        <a:solidFill>
                          <a:srgbClr val="F3F376"/>
                        </a:solidFill>
                        <a:ln w="9525">
                          <a:noFill/>
                          <a:round/>
                          <a:headEnd/>
                          <a:tailEnd/>
                        </a:ln>
                      </p:spPr>
                      <p:txBody>
                        <a:bodyPr/>
                        <a:lstStyle/>
                        <a:p>
                          <a:endParaRPr lang="en-US"/>
                        </a:p>
                      </p:txBody>
                    </p:sp>
                    <p:sp>
                      <p:nvSpPr>
                        <p:cNvPr id="511" name="Freeform 2128"/>
                        <p:cNvSpPr>
                          <a:spLocks/>
                        </p:cNvSpPr>
                        <p:nvPr/>
                      </p:nvSpPr>
                      <p:spPr bwMode="auto">
                        <a:xfrm>
                          <a:off x="1852" y="2956"/>
                          <a:ext cx="13" cy="55"/>
                        </a:xfrm>
                        <a:custGeom>
                          <a:avLst/>
                          <a:gdLst>
                            <a:gd name="T0" fmla="*/ 79 w 79"/>
                            <a:gd name="T1" fmla="*/ 256 h 327"/>
                            <a:gd name="T2" fmla="*/ 0 w 79"/>
                            <a:gd name="T3" fmla="*/ 327 h 327"/>
                            <a:gd name="T4" fmla="*/ 0 w 79"/>
                            <a:gd name="T5" fmla="*/ 0 h 327"/>
                            <a:gd name="T6" fmla="*/ 79 w 79"/>
                            <a:gd name="T7" fmla="*/ 70 h 327"/>
                            <a:gd name="T8" fmla="*/ 79 w 79"/>
                            <a:gd name="T9" fmla="*/ 256 h 327"/>
                            <a:gd name="T10" fmla="*/ 0 60000 65536"/>
                            <a:gd name="T11" fmla="*/ 0 60000 65536"/>
                            <a:gd name="T12" fmla="*/ 0 60000 65536"/>
                            <a:gd name="T13" fmla="*/ 0 60000 65536"/>
                            <a:gd name="T14" fmla="*/ 0 60000 65536"/>
                            <a:gd name="T15" fmla="*/ 0 w 79"/>
                            <a:gd name="T16" fmla="*/ 0 h 327"/>
                            <a:gd name="T17" fmla="*/ 79 w 79"/>
                            <a:gd name="T18" fmla="*/ 327 h 327"/>
                          </a:gdLst>
                          <a:ahLst/>
                          <a:cxnLst>
                            <a:cxn ang="T10">
                              <a:pos x="T0" y="T1"/>
                            </a:cxn>
                            <a:cxn ang="T11">
                              <a:pos x="T2" y="T3"/>
                            </a:cxn>
                            <a:cxn ang="T12">
                              <a:pos x="T4" y="T5"/>
                            </a:cxn>
                            <a:cxn ang="T13">
                              <a:pos x="T6" y="T7"/>
                            </a:cxn>
                            <a:cxn ang="T14">
                              <a:pos x="T8" y="T9"/>
                            </a:cxn>
                          </a:cxnLst>
                          <a:rect l="T15" t="T16" r="T17" b="T18"/>
                          <a:pathLst>
                            <a:path w="79" h="327">
                              <a:moveTo>
                                <a:pt x="79" y="256"/>
                              </a:moveTo>
                              <a:lnTo>
                                <a:pt x="0" y="327"/>
                              </a:lnTo>
                              <a:lnTo>
                                <a:pt x="0" y="0"/>
                              </a:lnTo>
                              <a:lnTo>
                                <a:pt x="79" y="70"/>
                              </a:lnTo>
                              <a:lnTo>
                                <a:pt x="79" y="256"/>
                              </a:lnTo>
                              <a:close/>
                            </a:path>
                          </a:pathLst>
                        </a:custGeom>
                        <a:solidFill>
                          <a:srgbClr val="BFBF00"/>
                        </a:solidFill>
                        <a:ln w="9525">
                          <a:noFill/>
                          <a:round/>
                          <a:headEnd/>
                          <a:tailEnd/>
                        </a:ln>
                      </p:spPr>
                      <p:txBody>
                        <a:bodyPr/>
                        <a:lstStyle/>
                        <a:p>
                          <a:endParaRPr lang="en-US"/>
                        </a:p>
                      </p:txBody>
                    </p:sp>
                    <p:grpSp>
                      <p:nvGrpSpPr>
                        <p:cNvPr id="512" name="Group 2129"/>
                        <p:cNvGrpSpPr>
                          <a:grpSpLocks/>
                        </p:cNvGrpSpPr>
                        <p:nvPr/>
                      </p:nvGrpSpPr>
                      <p:grpSpPr bwMode="auto">
                        <a:xfrm>
                          <a:off x="1862" y="2965"/>
                          <a:ext cx="204" cy="36"/>
                          <a:chOff x="1862" y="2965"/>
                          <a:chExt cx="204" cy="36"/>
                        </a:xfrm>
                      </p:grpSpPr>
                      <p:sp>
                        <p:nvSpPr>
                          <p:cNvPr id="513" name="AutoShape 2130"/>
                          <p:cNvSpPr>
                            <a:spLocks noChangeArrowheads="1"/>
                          </p:cNvSpPr>
                          <p:nvPr/>
                        </p:nvSpPr>
                        <p:spPr bwMode="auto">
                          <a:xfrm>
                            <a:off x="1862" y="2966"/>
                            <a:ext cx="204" cy="35"/>
                          </a:xfrm>
                          <a:prstGeom prst="roundRect">
                            <a:avLst>
                              <a:gd name="adj" fmla="val 13185"/>
                            </a:avLst>
                          </a:prstGeom>
                          <a:solidFill>
                            <a:srgbClr val="808080"/>
                          </a:solidFill>
                          <a:ln w="9525">
                            <a:noFill/>
                            <a:round/>
                            <a:headEnd/>
                            <a:tailEnd/>
                          </a:ln>
                        </p:spPr>
                        <p:txBody>
                          <a:bodyPr/>
                          <a:lstStyle/>
                          <a:p>
                            <a:endParaRPr lang="en-US"/>
                          </a:p>
                        </p:txBody>
                      </p:sp>
                      <p:sp>
                        <p:nvSpPr>
                          <p:cNvPr id="514" name="AutoShape 2131"/>
                          <p:cNvSpPr>
                            <a:spLocks noChangeArrowheads="1"/>
                          </p:cNvSpPr>
                          <p:nvPr/>
                        </p:nvSpPr>
                        <p:spPr bwMode="auto">
                          <a:xfrm>
                            <a:off x="1863" y="2965"/>
                            <a:ext cx="203" cy="35"/>
                          </a:xfrm>
                          <a:prstGeom prst="roundRect">
                            <a:avLst>
                              <a:gd name="adj" fmla="val 13120"/>
                            </a:avLst>
                          </a:prstGeom>
                          <a:solidFill>
                            <a:srgbClr val="FFFFFF"/>
                          </a:solidFill>
                          <a:ln w="9525">
                            <a:noFill/>
                            <a:round/>
                            <a:headEnd/>
                            <a:tailEnd/>
                          </a:ln>
                        </p:spPr>
                        <p:txBody>
                          <a:bodyPr/>
                          <a:lstStyle/>
                          <a:p>
                            <a:endParaRPr lang="en-US"/>
                          </a:p>
                        </p:txBody>
                      </p:sp>
                      <p:sp>
                        <p:nvSpPr>
                          <p:cNvPr id="515" name="AutoShape 2132"/>
                          <p:cNvSpPr>
                            <a:spLocks noChangeArrowheads="1"/>
                          </p:cNvSpPr>
                          <p:nvPr/>
                        </p:nvSpPr>
                        <p:spPr bwMode="auto">
                          <a:xfrm>
                            <a:off x="1863" y="2966"/>
                            <a:ext cx="203" cy="35"/>
                          </a:xfrm>
                          <a:prstGeom prst="roundRect">
                            <a:avLst>
                              <a:gd name="adj" fmla="val 13185"/>
                            </a:avLst>
                          </a:prstGeom>
                          <a:solidFill>
                            <a:srgbClr val="C0C0C0"/>
                          </a:solidFill>
                          <a:ln w="9525">
                            <a:noFill/>
                            <a:round/>
                            <a:headEnd/>
                            <a:tailEnd/>
                          </a:ln>
                        </p:spPr>
                        <p:txBody>
                          <a:bodyPr/>
                          <a:lstStyle/>
                          <a:p>
                            <a:endParaRPr lang="en-US"/>
                          </a:p>
                        </p:txBody>
                      </p:sp>
                    </p:grpSp>
                  </p:grpSp>
                  <p:sp>
                    <p:nvSpPr>
                      <p:cNvPr id="506" name="AutoShape 2133"/>
                      <p:cNvSpPr>
                        <a:spLocks noChangeArrowheads="1"/>
                      </p:cNvSpPr>
                      <p:nvPr/>
                    </p:nvSpPr>
                    <p:spPr bwMode="auto">
                      <a:xfrm>
                        <a:off x="1870" y="2968"/>
                        <a:ext cx="188" cy="30"/>
                      </a:xfrm>
                      <a:prstGeom prst="roundRect">
                        <a:avLst>
                          <a:gd name="adj" fmla="val 15806"/>
                        </a:avLst>
                      </a:prstGeom>
                      <a:solidFill>
                        <a:srgbClr val="3F3F3F"/>
                      </a:solidFill>
                      <a:ln w="9525">
                        <a:noFill/>
                        <a:round/>
                        <a:headEnd/>
                        <a:tailEnd/>
                      </a:ln>
                    </p:spPr>
                    <p:txBody>
                      <a:bodyPr/>
                      <a:lstStyle/>
                      <a:p>
                        <a:endParaRPr lang="en-US"/>
                      </a:p>
                    </p:txBody>
                  </p:sp>
                  <p:sp>
                    <p:nvSpPr>
                      <p:cNvPr id="507" name="AutoShape 2134"/>
                      <p:cNvSpPr>
                        <a:spLocks noChangeArrowheads="1"/>
                      </p:cNvSpPr>
                      <p:nvPr/>
                    </p:nvSpPr>
                    <p:spPr bwMode="auto">
                      <a:xfrm>
                        <a:off x="1872" y="2968"/>
                        <a:ext cx="186" cy="29"/>
                      </a:xfrm>
                      <a:prstGeom prst="roundRect">
                        <a:avLst>
                          <a:gd name="adj" fmla="val 15963"/>
                        </a:avLst>
                      </a:prstGeom>
                      <a:solidFill>
                        <a:srgbClr val="808080"/>
                      </a:solidFill>
                      <a:ln w="9525">
                        <a:noFill/>
                        <a:round/>
                        <a:headEnd/>
                        <a:tailEnd/>
                      </a:ln>
                    </p:spPr>
                    <p:txBody>
                      <a:bodyPr/>
                      <a:lstStyle/>
                      <a:p>
                        <a:endParaRPr lang="en-US"/>
                      </a:p>
                    </p:txBody>
                  </p:sp>
                </p:grpSp>
              </p:grpSp>
              <p:sp>
                <p:nvSpPr>
                  <p:cNvPr id="500" name="Rectangle 2135"/>
                  <p:cNvSpPr>
                    <a:spLocks noChangeArrowheads="1"/>
                  </p:cNvSpPr>
                  <p:nvPr/>
                </p:nvSpPr>
                <p:spPr bwMode="auto">
                  <a:xfrm>
                    <a:off x="2055" y="3012"/>
                    <a:ext cx="17" cy="14"/>
                  </a:xfrm>
                  <a:prstGeom prst="rect">
                    <a:avLst/>
                  </a:prstGeom>
                  <a:noFill/>
                  <a:ln w="1588">
                    <a:solidFill>
                      <a:srgbClr val="FF0000"/>
                    </a:solidFill>
                    <a:miter lim="800000"/>
                    <a:headEnd/>
                    <a:tailEnd/>
                  </a:ln>
                </p:spPr>
                <p:txBody>
                  <a:bodyPr/>
                  <a:lstStyle/>
                  <a:p>
                    <a:endParaRPr lang="en-US"/>
                  </a:p>
                </p:txBody>
              </p:sp>
              <p:sp>
                <p:nvSpPr>
                  <p:cNvPr id="501" name="Oval 2136"/>
                  <p:cNvSpPr>
                    <a:spLocks noChangeArrowheads="1"/>
                  </p:cNvSpPr>
                  <p:nvPr/>
                </p:nvSpPr>
                <p:spPr bwMode="auto">
                  <a:xfrm>
                    <a:off x="2059" y="3016"/>
                    <a:ext cx="9" cy="6"/>
                  </a:xfrm>
                  <a:prstGeom prst="ellipse">
                    <a:avLst/>
                  </a:prstGeom>
                  <a:solidFill>
                    <a:srgbClr val="FF0000"/>
                  </a:solidFill>
                  <a:ln w="9525">
                    <a:noFill/>
                    <a:round/>
                    <a:headEnd/>
                    <a:tailEnd/>
                  </a:ln>
                </p:spPr>
                <p:txBody>
                  <a:bodyPr/>
                  <a:lstStyle/>
                  <a:p>
                    <a:endParaRPr lang="en-US"/>
                  </a:p>
                </p:txBody>
              </p:sp>
              <p:sp>
                <p:nvSpPr>
                  <p:cNvPr id="502" name="Rectangle 2137"/>
                  <p:cNvSpPr>
                    <a:spLocks noChangeArrowheads="1"/>
                  </p:cNvSpPr>
                  <p:nvPr/>
                </p:nvSpPr>
                <p:spPr bwMode="auto">
                  <a:xfrm>
                    <a:off x="2025" y="3017"/>
                    <a:ext cx="28" cy="2"/>
                  </a:xfrm>
                  <a:prstGeom prst="rect">
                    <a:avLst/>
                  </a:prstGeom>
                  <a:solidFill>
                    <a:srgbClr val="FFFFFF"/>
                  </a:solidFill>
                  <a:ln w="9525">
                    <a:noFill/>
                    <a:miter lim="800000"/>
                    <a:headEnd/>
                    <a:tailEnd/>
                  </a:ln>
                </p:spPr>
                <p:txBody>
                  <a:bodyPr/>
                  <a:lstStyle/>
                  <a:p>
                    <a:endParaRPr lang="en-US"/>
                  </a:p>
                </p:txBody>
              </p:sp>
            </p:grpSp>
          </p:grpSp>
          <p:grpSp>
            <p:nvGrpSpPr>
              <p:cNvPr id="484" name="Group 2138"/>
              <p:cNvGrpSpPr>
                <a:grpSpLocks/>
              </p:cNvGrpSpPr>
              <p:nvPr/>
            </p:nvGrpSpPr>
            <p:grpSpPr bwMode="auto">
              <a:xfrm>
                <a:off x="1980" y="3035"/>
                <a:ext cx="96" cy="30"/>
                <a:chOff x="1980" y="3035"/>
                <a:chExt cx="96" cy="30"/>
              </a:xfrm>
            </p:grpSpPr>
            <p:sp>
              <p:nvSpPr>
                <p:cNvPr id="485" name="AutoShape 2139"/>
                <p:cNvSpPr>
                  <a:spLocks noChangeArrowheads="1"/>
                </p:cNvSpPr>
                <p:nvPr/>
              </p:nvSpPr>
              <p:spPr bwMode="auto">
                <a:xfrm>
                  <a:off x="1980" y="3036"/>
                  <a:ext cx="95" cy="29"/>
                </a:xfrm>
                <a:prstGeom prst="roundRect">
                  <a:avLst>
                    <a:gd name="adj" fmla="val 21083"/>
                  </a:avLst>
                </a:prstGeom>
                <a:solidFill>
                  <a:srgbClr val="808000"/>
                </a:solidFill>
                <a:ln w="9525">
                  <a:noFill/>
                  <a:round/>
                  <a:headEnd/>
                  <a:tailEnd/>
                </a:ln>
              </p:spPr>
              <p:txBody>
                <a:bodyPr/>
                <a:lstStyle/>
                <a:p>
                  <a:endParaRPr lang="en-US"/>
                </a:p>
              </p:txBody>
            </p:sp>
            <p:sp>
              <p:nvSpPr>
                <p:cNvPr id="486" name="AutoShape 2140"/>
                <p:cNvSpPr>
                  <a:spLocks noChangeArrowheads="1"/>
                </p:cNvSpPr>
                <p:nvPr/>
              </p:nvSpPr>
              <p:spPr bwMode="auto">
                <a:xfrm>
                  <a:off x="1980" y="3035"/>
                  <a:ext cx="96" cy="29"/>
                </a:xfrm>
                <a:prstGeom prst="roundRect">
                  <a:avLst>
                    <a:gd name="adj" fmla="val 20782"/>
                  </a:avLst>
                </a:prstGeom>
                <a:solidFill>
                  <a:srgbClr val="BFBF00"/>
                </a:solidFill>
                <a:ln w="9525">
                  <a:noFill/>
                  <a:round/>
                  <a:headEnd/>
                  <a:tailEnd/>
                </a:ln>
              </p:spPr>
              <p:txBody>
                <a:bodyPr/>
                <a:lstStyle/>
                <a:p>
                  <a:endParaRPr lang="en-US"/>
                </a:p>
              </p:txBody>
            </p:sp>
            <p:sp>
              <p:nvSpPr>
                <p:cNvPr id="487" name="AutoShape 2141"/>
                <p:cNvSpPr>
                  <a:spLocks noChangeArrowheads="1"/>
                </p:cNvSpPr>
                <p:nvPr/>
              </p:nvSpPr>
              <p:spPr bwMode="auto">
                <a:xfrm>
                  <a:off x="1987" y="3038"/>
                  <a:ext cx="82" cy="23"/>
                </a:xfrm>
                <a:prstGeom prst="roundRect">
                  <a:avLst>
                    <a:gd name="adj" fmla="val 26338"/>
                  </a:avLst>
                </a:prstGeom>
                <a:solidFill>
                  <a:srgbClr val="3F3F3F"/>
                </a:solidFill>
                <a:ln w="9525">
                  <a:noFill/>
                  <a:round/>
                  <a:headEnd/>
                  <a:tailEnd/>
                </a:ln>
              </p:spPr>
              <p:txBody>
                <a:bodyPr/>
                <a:lstStyle/>
                <a:p>
                  <a:endParaRPr lang="en-US"/>
                </a:p>
              </p:txBody>
            </p:sp>
            <p:grpSp>
              <p:nvGrpSpPr>
                <p:cNvPr id="488" name="Group 2142"/>
                <p:cNvGrpSpPr>
                  <a:grpSpLocks/>
                </p:cNvGrpSpPr>
                <p:nvPr/>
              </p:nvGrpSpPr>
              <p:grpSpPr bwMode="auto">
                <a:xfrm>
                  <a:off x="2004" y="3038"/>
                  <a:ext cx="3" cy="23"/>
                  <a:chOff x="2004" y="3038"/>
                  <a:chExt cx="3" cy="23"/>
                </a:xfrm>
              </p:grpSpPr>
              <p:sp>
                <p:nvSpPr>
                  <p:cNvPr id="495" name="Rectangle 2143"/>
                  <p:cNvSpPr>
                    <a:spLocks noChangeArrowheads="1"/>
                  </p:cNvSpPr>
                  <p:nvPr/>
                </p:nvSpPr>
                <p:spPr bwMode="auto">
                  <a:xfrm>
                    <a:off x="2005" y="3038"/>
                    <a:ext cx="2" cy="23"/>
                  </a:xfrm>
                  <a:prstGeom prst="rect">
                    <a:avLst/>
                  </a:prstGeom>
                  <a:solidFill>
                    <a:srgbClr val="C0C0C0"/>
                  </a:solidFill>
                  <a:ln w="9525">
                    <a:noFill/>
                    <a:miter lim="800000"/>
                    <a:headEnd/>
                    <a:tailEnd/>
                  </a:ln>
                </p:spPr>
                <p:txBody>
                  <a:bodyPr/>
                  <a:lstStyle/>
                  <a:p>
                    <a:endParaRPr lang="en-US"/>
                  </a:p>
                </p:txBody>
              </p:sp>
              <p:sp>
                <p:nvSpPr>
                  <p:cNvPr id="496" name="Rectangle 2144"/>
                  <p:cNvSpPr>
                    <a:spLocks noChangeArrowheads="1"/>
                  </p:cNvSpPr>
                  <p:nvPr/>
                </p:nvSpPr>
                <p:spPr bwMode="auto">
                  <a:xfrm>
                    <a:off x="2004" y="3038"/>
                    <a:ext cx="2" cy="23"/>
                  </a:xfrm>
                  <a:prstGeom prst="rect">
                    <a:avLst/>
                  </a:prstGeom>
                  <a:solidFill>
                    <a:srgbClr val="000000"/>
                  </a:solidFill>
                  <a:ln w="9525">
                    <a:noFill/>
                    <a:miter lim="800000"/>
                    <a:headEnd/>
                    <a:tailEnd/>
                  </a:ln>
                </p:spPr>
                <p:txBody>
                  <a:bodyPr/>
                  <a:lstStyle/>
                  <a:p>
                    <a:endParaRPr lang="en-US"/>
                  </a:p>
                </p:txBody>
              </p:sp>
            </p:grpSp>
            <p:grpSp>
              <p:nvGrpSpPr>
                <p:cNvPr id="489" name="Group 2145"/>
                <p:cNvGrpSpPr>
                  <a:grpSpLocks/>
                </p:cNvGrpSpPr>
                <p:nvPr/>
              </p:nvGrpSpPr>
              <p:grpSpPr bwMode="auto">
                <a:xfrm>
                  <a:off x="2025" y="3038"/>
                  <a:ext cx="3" cy="23"/>
                  <a:chOff x="2025" y="3038"/>
                  <a:chExt cx="3" cy="23"/>
                </a:xfrm>
              </p:grpSpPr>
              <p:sp>
                <p:nvSpPr>
                  <p:cNvPr id="493" name="Rectangle 2146"/>
                  <p:cNvSpPr>
                    <a:spLocks noChangeArrowheads="1"/>
                  </p:cNvSpPr>
                  <p:nvPr/>
                </p:nvSpPr>
                <p:spPr bwMode="auto">
                  <a:xfrm>
                    <a:off x="2026" y="3038"/>
                    <a:ext cx="2" cy="23"/>
                  </a:xfrm>
                  <a:prstGeom prst="rect">
                    <a:avLst/>
                  </a:prstGeom>
                  <a:solidFill>
                    <a:srgbClr val="C0C0C0"/>
                  </a:solidFill>
                  <a:ln w="9525">
                    <a:noFill/>
                    <a:miter lim="800000"/>
                    <a:headEnd/>
                    <a:tailEnd/>
                  </a:ln>
                </p:spPr>
                <p:txBody>
                  <a:bodyPr/>
                  <a:lstStyle/>
                  <a:p>
                    <a:endParaRPr lang="en-US"/>
                  </a:p>
                </p:txBody>
              </p:sp>
              <p:sp>
                <p:nvSpPr>
                  <p:cNvPr id="494" name="Rectangle 2147"/>
                  <p:cNvSpPr>
                    <a:spLocks noChangeArrowheads="1"/>
                  </p:cNvSpPr>
                  <p:nvPr/>
                </p:nvSpPr>
                <p:spPr bwMode="auto">
                  <a:xfrm>
                    <a:off x="2025" y="3038"/>
                    <a:ext cx="2" cy="23"/>
                  </a:xfrm>
                  <a:prstGeom prst="rect">
                    <a:avLst/>
                  </a:prstGeom>
                  <a:solidFill>
                    <a:srgbClr val="000000"/>
                  </a:solidFill>
                  <a:ln w="9525">
                    <a:noFill/>
                    <a:miter lim="800000"/>
                    <a:headEnd/>
                    <a:tailEnd/>
                  </a:ln>
                </p:spPr>
                <p:txBody>
                  <a:bodyPr/>
                  <a:lstStyle/>
                  <a:p>
                    <a:endParaRPr lang="en-US"/>
                  </a:p>
                </p:txBody>
              </p:sp>
            </p:grpSp>
            <p:grpSp>
              <p:nvGrpSpPr>
                <p:cNvPr id="490" name="Group 2148"/>
                <p:cNvGrpSpPr>
                  <a:grpSpLocks/>
                </p:cNvGrpSpPr>
                <p:nvPr/>
              </p:nvGrpSpPr>
              <p:grpSpPr bwMode="auto">
                <a:xfrm>
                  <a:off x="2048" y="3038"/>
                  <a:ext cx="2" cy="23"/>
                  <a:chOff x="2048" y="3038"/>
                  <a:chExt cx="2" cy="23"/>
                </a:xfrm>
              </p:grpSpPr>
              <p:sp>
                <p:nvSpPr>
                  <p:cNvPr id="491" name="Rectangle 2149"/>
                  <p:cNvSpPr>
                    <a:spLocks noChangeArrowheads="1"/>
                  </p:cNvSpPr>
                  <p:nvPr/>
                </p:nvSpPr>
                <p:spPr bwMode="auto">
                  <a:xfrm>
                    <a:off x="2049" y="3038"/>
                    <a:ext cx="1" cy="23"/>
                  </a:xfrm>
                  <a:prstGeom prst="rect">
                    <a:avLst/>
                  </a:prstGeom>
                  <a:solidFill>
                    <a:srgbClr val="C0C0C0"/>
                  </a:solidFill>
                  <a:ln w="9525">
                    <a:noFill/>
                    <a:miter lim="800000"/>
                    <a:headEnd/>
                    <a:tailEnd/>
                  </a:ln>
                </p:spPr>
                <p:txBody>
                  <a:bodyPr/>
                  <a:lstStyle/>
                  <a:p>
                    <a:endParaRPr lang="en-US"/>
                  </a:p>
                </p:txBody>
              </p:sp>
              <p:sp>
                <p:nvSpPr>
                  <p:cNvPr id="492" name="Rectangle 2150"/>
                  <p:cNvSpPr>
                    <a:spLocks noChangeArrowheads="1"/>
                  </p:cNvSpPr>
                  <p:nvPr/>
                </p:nvSpPr>
                <p:spPr bwMode="auto">
                  <a:xfrm>
                    <a:off x="2048" y="3038"/>
                    <a:ext cx="2" cy="23"/>
                  </a:xfrm>
                  <a:prstGeom prst="rect">
                    <a:avLst/>
                  </a:prstGeom>
                  <a:solidFill>
                    <a:srgbClr val="000000"/>
                  </a:solidFill>
                  <a:ln w="9525">
                    <a:noFill/>
                    <a:miter lim="800000"/>
                    <a:headEnd/>
                    <a:tailEnd/>
                  </a:ln>
                </p:spPr>
                <p:txBody>
                  <a:bodyPr/>
                  <a:lstStyle/>
                  <a:p>
                    <a:endParaRPr lang="en-US"/>
                  </a:p>
                </p:txBody>
              </p:sp>
            </p:grpSp>
          </p:grpSp>
        </p:grpSp>
        <p:grpSp>
          <p:nvGrpSpPr>
            <p:cNvPr id="241" name="Group 2151"/>
            <p:cNvGrpSpPr>
              <a:grpSpLocks/>
            </p:cNvGrpSpPr>
            <p:nvPr/>
          </p:nvGrpSpPr>
          <p:grpSpPr bwMode="auto">
            <a:xfrm rot="2253675">
              <a:off x="1910" y="3129"/>
              <a:ext cx="187" cy="149"/>
              <a:chOff x="1850" y="3090"/>
              <a:chExt cx="226" cy="182"/>
            </a:xfrm>
          </p:grpSpPr>
          <p:grpSp>
            <p:nvGrpSpPr>
              <p:cNvPr id="348" name="Group 2152"/>
              <p:cNvGrpSpPr>
                <a:grpSpLocks/>
              </p:cNvGrpSpPr>
              <p:nvPr/>
            </p:nvGrpSpPr>
            <p:grpSpPr bwMode="auto">
              <a:xfrm>
                <a:off x="1850" y="3090"/>
                <a:ext cx="224" cy="180"/>
                <a:chOff x="1850" y="3090"/>
                <a:chExt cx="224" cy="180"/>
              </a:xfrm>
            </p:grpSpPr>
            <p:sp>
              <p:nvSpPr>
                <p:cNvPr id="457" name="Rectangle 2153"/>
                <p:cNvSpPr>
                  <a:spLocks noChangeArrowheads="1"/>
                </p:cNvSpPr>
                <p:nvPr/>
              </p:nvSpPr>
              <p:spPr bwMode="auto">
                <a:xfrm>
                  <a:off x="2038" y="3090"/>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58" name="Rectangle 2154"/>
                <p:cNvSpPr>
                  <a:spLocks noChangeArrowheads="1"/>
                </p:cNvSpPr>
                <p:nvPr/>
              </p:nvSpPr>
              <p:spPr bwMode="auto">
                <a:xfrm>
                  <a:off x="1991"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459" name="Rectangle 2155"/>
                <p:cNvSpPr>
                  <a:spLocks noChangeArrowheads="1"/>
                </p:cNvSpPr>
                <p:nvPr/>
              </p:nvSpPr>
              <p:spPr bwMode="auto">
                <a:xfrm>
                  <a:off x="1944"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460" name="Rectangle 2156"/>
                <p:cNvSpPr>
                  <a:spLocks noChangeArrowheads="1"/>
                </p:cNvSpPr>
                <p:nvPr/>
              </p:nvSpPr>
              <p:spPr bwMode="auto">
                <a:xfrm>
                  <a:off x="1897"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461" name="Rectangle 2157"/>
                <p:cNvSpPr>
                  <a:spLocks noChangeArrowheads="1"/>
                </p:cNvSpPr>
                <p:nvPr/>
              </p:nvSpPr>
              <p:spPr bwMode="auto">
                <a:xfrm>
                  <a:off x="1850"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462" name="Group 2158"/>
                <p:cNvGrpSpPr>
                  <a:grpSpLocks/>
                </p:cNvGrpSpPr>
                <p:nvPr/>
              </p:nvGrpSpPr>
              <p:grpSpPr bwMode="auto">
                <a:xfrm>
                  <a:off x="1850" y="3128"/>
                  <a:ext cx="224" cy="27"/>
                  <a:chOff x="1850" y="3128"/>
                  <a:chExt cx="224" cy="27"/>
                </a:xfrm>
              </p:grpSpPr>
              <p:sp>
                <p:nvSpPr>
                  <p:cNvPr id="478" name="Rectangle 2159"/>
                  <p:cNvSpPr>
                    <a:spLocks noChangeArrowheads="1"/>
                  </p:cNvSpPr>
                  <p:nvPr/>
                </p:nvSpPr>
                <p:spPr bwMode="auto">
                  <a:xfrm>
                    <a:off x="2038"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9" name="Rectangle 2160"/>
                  <p:cNvSpPr>
                    <a:spLocks noChangeArrowheads="1"/>
                  </p:cNvSpPr>
                  <p:nvPr/>
                </p:nvSpPr>
                <p:spPr bwMode="auto">
                  <a:xfrm>
                    <a:off x="1991"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80" name="Rectangle 2161"/>
                  <p:cNvSpPr>
                    <a:spLocks noChangeArrowheads="1"/>
                  </p:cNvSpPr>
                  <p:nvPr/>
                </p:nvSpPr>
                <p:spPr bwMode="auto">
                  <a:xfrm>
                    <a:off x="1944"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81" name="Rectangle 2162"/>
                  <p:cNvSpPr>
                    <a:spLocks noChangeArrowheads="1"/>
                  </p:cNvSpPr>
                  <p:nvPr/>
                </p:nvSpPr>
                <p:spPr bwMode="auto">
                  <a:xfrm>
                    <a:off x="1897"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82" name="Rectangle 2163"/>
                  <p:cNvSpPr>
                    <a:spLocks noChangeArrowheads="1"/>
                  </p:cNvSpPr>
                  <p:nvPr/>
                </p:nvSpPr>
                <p:spPr bwMode="auto">
                  <a:xfrm>
                    <a:off x="1850"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463" name="Group 2164"/>
                <p:cNvGrpSpPr>
                  <a:grpSpLocks/>
                </p:cNvGrpSpPr>
                <p:nvPr/>
              </p:nvGrpSpPr>
              <p:grpSpPr bwMode="auto">
                <a:xfrm>
                  <a:off x="1850" y="3166"/>
                  <a:ext cx="224" cy="27"/>
                  <a:chOff x="1850" y="3166"/>
                  <a:chExt cx="224" cy="27"/>
                </a:xfrm>
              </p:grpSpPr>
              <p:sp>
                <p:nvSpPr>
                  <p:cNvPr id="473" name="Rectangle 2165"/>
                  <p:cNvSpPr>
                    <a:spLocks noChangeArrowheads="1"/>
                  </p:cNvSpPr>
                  <p:nvPr/>
                </p:nvSpPr>
                <p:spPr bwMode="auto">
                  <a:xfrm>
                    <a:off x="2038"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4" name="Rectangle 2166"/>
                  <p:cNvSpPr>
                    <a:spLocks noChangeArrowheads="1"/>
                  </p:cNvSpPr>
                  <p:nvPr/>
                </p:nvSpPr>
                <p:spPr bwMode="auto">
                  <a:xfrm>
                    <a:off x="1991"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5" name="Rectangle 2167"/>
                  <p:cNvSpPr>
                    <a:spLocks noChangeArrowheads="1"/>
                  </p:cNvSpPr>
                  <p:nvPr/>
                </p:nvSpPr>
                <p:spPr bwMode="auto">
                  <a:xfrm>
                    <a:off x="1944"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76" name="Rectangle 2168"/>
                  <p:cNvSpPr>
                    <a:spLocks noChangeArrowheads="1"/>
                  </p:cNvSpPr>
                  <p:nvPr/>
                </p:nvSpPr>
                <p:spPr bwMode="auto">
                  <a:xfrm>
                    <a:off x="1897"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7" name="Rectangle 2169"/>
                  <p:cNvSpPr>
                    <a:spLocks noChangeArrowheads="1"/>
                  </p:cNvSpPr>
                  <p:nvPr/>
                </p:nvSpPr>
                <p:spPr bwMode="auto">
                  <a:xfrm>
                    <a:off x="1850"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464" name="Rectangle 2170"/>
                <p:cNvSpPr>
                  <a:spLocks noChangeArrowheads="1"/>
                </p:cNvSpPr>
                <p:nvPr/>
              </p:nvSpPr>
              <p:spPr bwMode="auto">
                <a:xfrm>
                  <a:off x="2038" y="3204"/>
                  <a:ext cx="36" cy="66"/>
                </a:xfrm>
                <a:prstGeom prst="rect">
                  <a:avLst/>
                </a:prstGeom>
                <a:solidFill>
                  <a:srgbClr val="3F3F3F"/>
                </a:solidFill>
                <a:ln w="1588">
                  <a:solidFill>
                    <a:srgbClr val="3F3F3F"/>
                  </a:solidFill>
                  <a:miter lim="800000"/>
                  <a:headEnd/>
                  <a:tailEnd/>
                </a:ln>
              </p:spPr>
              <p:txBody>
                <a:bodyPr/>
                <a:lstStyle/>
                <a:p>
                  <a:endParaRPr lang="en-US"/>
                </a:p>
              </p:txBody>
            </p:sp>
            <p:sp>
              <p:nvSpPr>
                <p:cNvPr id="465" name="Rectangle 2171"/>
                <p:cNvSpPr>
                  <a:spLocks noChangeArrowheads="1"/>
                </p:cNvSpPr>
                <p:nvPr/>
              </p:nvSpPr>
              <p:spPr bwMode="auto">
                <a:xfrm>
                  <a:off x="1991"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466" name="Rectangle 2172"/>
                <p:cNvSpPr>
                  <a:spLocks noChangeArrowheads="1"/>
                </p:cNvSpPr>
                <p:nvPr/>
              </p:nvSpPr>
              <p:spPr bwMode="auto">
                <a:xfrm>
                  <a:off x="1944"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467" name="Rectangle 2173"/>
                <p:cNvSpPr>
                  <a:spLocks noChangeArrowheads="1"/>
                </p:cNvSpPr>
                <p:nvPr/>
              </p:nvSpPr>
              <p:spPr bwMode="auto">
                <a:xfrm>
                  <a:off x="1897"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468" name="Rectangle 2174"/>
                <p:cNvSpPr>
                  <a:spLocks noChangeArrowheads="1"/>
                </p:cNvSpPr>
                <p:nvPr/>
              </p:nvSpPr>
              <p:spPr bwMode="auto">
                <a:xfrm>
                  <a:off x="1850"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469" name="Rectangle 2175"/>
                <p:cNvSpPr>
                  <a:spLocks noChangeArrowheads="1"/>
                </p:cNvSpPr>
                <p:nvPr/>
              </p:nvSpPr>
              <p:spPr bwMode="auto">
                <a:xfrm>
                  <a:off x="1991"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0" name="Rectangle 2176"/>
                <p:cNvSpPr>
                  <a:spLocks noChangeArrowheads="1"/>
                </p:cNvSpPr>
                <p:nvPr/>
              </p:nvSpPr>
              <p:spPr bwMode="auto">
                <a:xfrm>
                  <a:off x="1944"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71" name="Rectangle 2177"/>
                <p:cNvSpPr>
                  <a:spLocks noChangeArrowheads="1"/>
                </p:cNvSpPr>
                <p:nvPr/>
              </p:nvSpPr>
              <p:spPr bwMode="auto">
                <a:xfrm>
                  <a:off x="1897"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72" name="Rectangle 2178"/>
                <p:cNvSpPr>
                  <a:spLocks noChangeArrowheads="1"/>
                </p:cNvSpPr>
                <p:nvPr/>
              </p:nvSpPr>
              <p:spPr bwMode="auto">
                <a:xfrm>
                  <a:off x="1850"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349" name="Group 2179"/>
              <p:cNvGrpSpPr>
                <a:grpSpLocks/>
              </p:cNvGrpSpPr>
              <p:nvPr/>
            </p:nvGrpSpPr>
            <p:grpSpPr bwMode="auto">
              <a:xfrm>
                <a:off x="1852" y="3092"/>
                <a:ext cx="224" cy="180"/>
                <a:chOff x="1852" y="3092"/>
                <a:chExt cx="224" cy="180"/>
              </a:xfrm>
            </p:grpSpPr>
            <p:sp>
              <p:nvSpPr>
                <p:cNvPr id="431" name="Rectangle 2180"/>
                <p:cNvSpPr>
                  <a:spLocks noChangeArrowheads="1"/>
                </p:cNvSpPr>
                <p:nvPr/>
              </p:nvSpPr>
              <p:spPr bwMode="auto">
                <a:xfrm>
                  <a:off x="2039" y="3092"/>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32" name="Rectangle 2181"/>
                <p:cNvSpPr>
                  <a:spLocks noChangeArrowheads="1"/>
                </p:cNvSpPr>
                <p:nvPr/>
              </p:nvSpPr>
              <p:spPr bwMode="auto">
                <a:xfrm>
                  <a:off x="1992"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433" name="Rectangle 2182"/>
                <p:cNvSpPr>
                  <a:spLocks noChangeArrowheads="1"/>
                </p:cNvSpPr>
                <p:nvPr/>
              </p:nvSpPr>
              <p:spPr bwMode="auto">
                <a:xfrm>
                  <a:off x="1945"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434" name="Rectangle 2183"/>
                <p:cNvSpPr>
                  <a:spLocks noChangeArrowheads="1"/>
                </p:cNvSpPr>
                <p:nvPr/>
              </p:nvSpPr>
              <p:spPr bwMode="auto">
                <a:xfrm>
                  <a:off x="1899"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435" name="Rectangle 2184"/>
                <p:cNvSpPr>
                  <a:spLocks noChangeArrowheads="1"/>
                </p:cNvSpPr>
                <p:nvPr/>
              </p:nvSpPr>
              <p:spPr bwMode="auto">
                <a:xfrm>
                  <a:off x="1852"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436" name="Group 2185"/>
                <p:cNvGrpSpPr>
                  <a:grpSpLocks/>
                </p:cNvGrpSpPr>
                <p:nvPr/>
              </p:nvGrpSpPr>
              <p:grpSpPr bwMode="auto">
                <a:xfrm>
                  <a:off x="1852" y="3130"/>
                  <a:ext cx="224" cy="27"/>
                  <a:chOff x="1852" y="3130"/>
                  <a:chExt cx="224" cy="27"/>
                </a:xfrm>
              </p:grpSpPr>
              <p:sp>
                <p:nvSpPr>
                  <p:cNvPr id="452" name="Rectangle 2186"/>
                  <p:cNvSpPr>
                    <a:spLocks noChangeArrowheads="1"/>
                  </p:cNvSpPr>
                  <p:nvPr/>
                </p:nvSpPr>
                <p:spPr bwMode="auto">
                  <a:xfrm>
                    <a:off x="2039"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53" name="Rectangle 2187"/>
                  <p:cNvSpPr>
                    <a:spLocks noChangeArrowheads="1"/>
                  </p:cNvSpPr>
                  <p:nvPr/>
                </p:nvSpPr>
                <p:spPr bwMode="auto">
                  <a:xfrm>
                    <a:off x="1992"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54" name="Rectangle 2188"/>
                  <p:cNvSpPr>
                    <a:spLocks noChangeArrowheads="1"/>
                  </p:cNvSpPr>
                  <p:nvPr/>
                </p:nvSpPr>
                <p:spPr bwMode="auto">
                  <a:xfrm>
                    <a:off x="1945"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55" name="Rectangle 2189"/>
                  <p:cNvSpPr>
                    <a:spLocks noChangeArrowheads="1"/>
                  </p:cNvSpPr>
                  <p:nvPr/>
                </p:nvSpPr>
                <p:spPr bwMode="auto">
                  <a:xfrm>
                    <a:off x="1899"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56" name="Rectangle 2190"/>
                  <p:cNvSpPr>
                    <a:spLocks noChangeArrowheads="1"/>
                  </p:cNvSpPr>
                  <p:nvPr/>
                </p:nvSpPr>
                <p:spPr bwMode="auto">
                  <a:xfrm>
                    <a:off x="1852"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437" name="Group 2191"/>
                <p:cNvGrpSpPr>
                  <a:grpSpLocks/>
                </p:cNvGrpSpPr>
                <p:nvPr/>
              </p:nvGrpSpPr>
              <p:grpSpPr bwMode="auto">
                <a:xfrm>
                  <a:off x="1852" y="3169"/>
                  <a:ext cx="224" cy="26"/>
                  <a:chOff x="1852" y="3169"/>
                  <a:chExt cx="224" cy="26"/>
                </a:xfrm>
              </p:grpSpPr>
              <p:sp>
                <p:nvSpPr>
                  <p:cNvPr id="447" name="Rectangle 2192"/>
                  <p:cNvSpPr>
                    <a:spLocks noChangeArrowheads="1"/>
                  </p:cNvSpPr>
                  <p:nvPr/>
                </p:nvSpPr>
                <p:spPr bwMode="auto">
                  <a:xfrm>
                    <a:off x="2039"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448" name="Rectangle 2193"/>
                  <p:cNvSpPr>
                    <a:spLocks noChangeArrowheads="1"/>
                  </p:cNvSpPr>
                  <p:nvPr/>
                </p:nvSpPr>
                <p:spPr bwMode="auto">
                  <a:xfrm>
                    <a:off x="1992"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449" name="Rectangle 2194"/>
                  <p:cNvSpPr>
                    <a:spLocks noChangeArrowheads="1"/>
                  </p:cNvSpPr>
                  <p:nvPr/>
                </p:nvSpPr>
                <p:spPr bwMode="auto">
                  <a:xfrm>
                    <a:off x="1945"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450" name="Rectangle 2195"/>
                  <p:cNvSpPr>
                    <a:spLocks noChangeArrowheads="1"/>
                  </p:cNvSpPr>
                  <p:nvPr/>
                </p:nvSpPr>
                <p:spPr bwMode="auto">
                  <a:xfrm>
                    <a:off x="1899"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451" name="Rectangle 2196"/>
                  <p:cNvSpPr>
                    <a:spLocks noChangeArrowheads="1"/>
                  </p:cNvSpPr>
                  <p:nvPr/>
                </p:nvSpPr>
                <p:spPr bwMode="auto">
                  <a:xfrm>
                    <a:off x="1852"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438" name="Rectangle 2197"/>
                <p:cNvSpPr>
                  <a:spLocks noChangeArrowheads="1"/>
                </p:cNvSpPr>
                <p:nvPr/>
              </p:nvSpPr>
              <p:spPr bwMode="auto">
                <a:xfrm>
                  <a:off x="2039" y="3207"/>
                  <a:ext cx="37" cy="65"/>
                </a:xfrm>
                <a:prstGeom prst="rect">
                  <a:avLst/>
                </a:prstGeom>
                <a:solidFill>
                  <a:srgbClr val="C0C0C0"/>
                </a:solidFill>
                <a:ln w="1588">
                  <a:solidFill>
                    <a:srgbClr val="C0C0C0"/>
                  </a:solidFill>
                  <a:miter lim="800000"/>
                  <a:headEnd/>
                  <a:tailEnd/>
                </a:ln>
              </p:spPr>
              <p:txBody>
                <a:bodyPr/>
                <a:lstStyle/>
                <a:p>
                  <a:endParaRPr lang="en-US"/>
                </a:p>
              </p:txBody>
            </p:sp>
            <p:sp>
              <p:nvSpPr>
                <p:cNvPr id="439" name="Rectangle 2198"/>
                <p:cNvSpPr>
                  <a:spLocks noChangeArrowheads="1"/>
                </p:cNvSpPr>
                <p:nvPr/>
              </p:nvSpPr>
              <p:spPr bwMode="auto">
                <a:xfrm>
                  <a:off x="1992"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40" name="Rectangle 2199"/>
                <p:cNvSpPr>
                  <a:spLocks noChangeArrowheads="1"/>
                </p:cNvSpPr>
                <p:nvPr/>
              </p:nvSpPr>
              <p:spPr bwMode="auto">
                <a:xfrm>
                  <a:off x="1945"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41" name="Rectangle 2200"/>
                <p:cNvSpPr>
                  <a:spLocks noChangeArrowheads="1"/>
                </p:cNvSpPr>
                <p:nvPr/>
              </p:nvSpPr>
              <p:spPr bwMode="auto">
                <a:xfrm>
                  <a:off x="1899"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42" name="Rectangle 2201"/>
                <p:cNvSpPr>
                  <a:spLocks noChangeArrowheads="1"/>
                </p:cNvSpPr>
                <p:nvPr/>
              </p:nvSpPr>
              <p:spPr bwMode="auto">
                <a:xfrm>
                  <a:off x="1852"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443" name="Rectangle 2202"/>
                <p:cNvSpPr>
                  <a:spLocks noChangeArrowheads="1"/>
                </p:cNvSpPr>
                <p:nvPr/>
              </p:nvSpPr>
              <p:spPr bwMode="auto">
                <a:xfrm>
                  <a:off x="1992"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44" name="Rectangle 2203"/>
                <p:cNvSpPr>
                  <a:spLocks noChangeArrowheads="1"/>
                </p:cNvSpPr>
                <p:nvPr/>
              </p:nvSpPr>
              <p:spPr bwMode="auto">
                <a:xfrm>
                  <a:off x="1945"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45" name="Rectangle 2204"/>
                <p:cNvSpPr>
                  <a:spLocks noChangeArrowheads="1"/>
                </p:cNvSpPr>
                <p:nvPr/>
              </p:nvSpPr>
              <p:spPr bwMode="auto">
                <a:xfrm>
                  <a:off x="1899"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46" name="Rectangle 2205"/>
                <p:cNvSpPr>
                  <a:spLocks noChangeArrowheads="1"/>
                </p:cNvSpPr>
                <p:nvPr/>
              </p:nvSpPr>
              <p:spPr bwMode="auto">
                <a:xfrm>
                  <a:off x="1852"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350" name="Group 2206"/>
              <p:cNvGrpSpPr>
                <a:grpSpLocks/>
              </p:cNvGrpSpPr>
              <p:nvPr/>
            </p:nvGrpSpPr>
            <p:grpSpPr bwMode="auto">
              <a:xfrm>
                <a:off x="1850" y="3092"/>
                <a:ext cx="224" cy="180"/>
                <a:chOff x="1850" y="3092"/>
                <a:chExt cx="224" cy="180"/>
              </a:xfrm>
            </p:grpSpPr>
            <p:sp>
              <p:nvSpPr>
                <p:cNvPr id="405" name="Rectangle 2207"/>
                <p:cNvSpPr>
                  <a:spLocks noChangeArrowheads="1"/>
                </p:cNvSpPr>
                <p:nvPr/>
              </p:nvSpPr>
              <p:spPr bwMode="auto">
                <a:xfrm>
                  <a:off x="2038" y="3092"/>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06" name="Rectangle 2208"/>
                <p:cNvSpPr>
                  <a:spLocks noChangeArrowheads="1"/>
                </p:cNvSpPr>
                <p:nvPr/>
              </p:nvSpPr>
              <p:spPr bwMode="auto">
                <a:xfrm>
                  <a:off x="1991"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407" name="Rectangle 2209"/>
                <p:cNvSpPr>
                  <a:spLocks noChangeArrowheads="1"/>
                </p:cNvSpPr>
                <p:nvPr/>
              </p:nvSpPr>
              <p:spPr bwMode="auto">
                <a:xfrm>
                  <a:off x="1944" y="3092"/>
                  <a:ext cx="37" cy="27"/>
                </a:xfrm>
                <a:prstGeom prst="rect">
                  <a:avLst/>
                </a:prstGeom>
                <a:solidFill>
                  <a:srgbClr val="9FBFFF"/>
                </a:solidFill>
                <a:ln w="1588">
                  <a:solidFill>
                    <a:srgbClr val="9FBFFF"/>
                  </a:solidFill>
                  <a:miter lim="800000"/>
                  <a:headEnd/>
                  <a:tailEnd/>
                </a:ln>
              </p:spPr>
              <p:txBody>
                <a:bodyPr/>
                <a:lstStyle/>
                <a:p>
                  <a:endParaRPr lang="en-US"/>
                </a:p>
              </p:txBody>
            </p:sp>
            <p:sp>
              <p:nvSpPr>
                <p:cNvPr id="408" name="Rectangle 2210"/>
                <p:cNvSpPr>
                  <a:spLocks noChangeArrowheads="1"/>
                </p:cNvSpPr>
                <p:nvPr/>
              </p:nvSpPr>
              <p:spPr bwMode="auto">
                <a:xfrm>
                  <a:off x="1897" y="3092"/>
                  <a:ext cx="36" cy="27"/>
                </a:xfrm>
                <a:prstGeom prst="rect">
                  <a:avLst/>
                </a:prstGeom>
                <a:solidFill>
                  <a:srgbClr val="9FBFFF"/>
                </a:solidFill>
                <a:ln w="1588">
                  <a:solidFill>
                    <a:srgbClr val="9FBFFF"/>
                  </a:solidFill>
                  <a:miter lim="800000"/>
                  <a:headEnd/>
                  <a:tailEnd/>
                </a:ln>
              </p:spPr>
              <p:txBody>
                <a:bodyPr/>
                <a:lstStyle/>
                <a:p>
                  <a:endParaRPr lang="en-US"/>
                </a:p>
              </p:txBody>
            </p:sp>
            <p:sp>
              <p:nvSpPr>
                <p:cNvPr id="409" name="Rectangle 2211"/>
                <p:cNvSpPr>
                  <a:spLocks noChangeArrowheads="1"/>
                </p:cNvSpPr>
                <p:nvPr/>
              </p:nvSpPr>
              <p:spPr bwMode="auto">
                <a:xfrm>
                  <a:off x="1850" y="3092"/>
                  <a:ext cx="36" cy="27"/>
                </a:xfrm>
                <a:prstGeom prst="rect">
                  <a:avLst/>
                </a:prstGeom>
                <a:solidFill>
                  <a:srgbClr val="C0C0C0"/>
                </a:solidFill>
                <a:ln w="1588">
                  <a:solidFill>
                    <a:srgbClr val="C0C0C0"/>
                  </a:solidFill>
                  <a:miter lim="800000"/>
                  <a:headEnd/>
                  <a:tailEnd/>
                </a:ln>
              </p:spPr>
              <p:txBody>
                <a:bodyPr/>
                <a:lstStyle/>
                <a:p>
                  <a:endParaRPr lang="en-US"/>
                </a:p>
              </p:txBody>
            </p:sp>
            <p:grpSp>
              <p:nvGrpSpPr>
                <p:cNvPr id="410" name="Group 2212"/>
                <p:cNvGrpSpPr>
                  <a:grpSpLocks/>
                </p:cNvGrpSpPr>
                <p:nvPr/>
              </p:nvGrpSpPr>
              <p:grpSpPr bwMode="auto">
                <a:xfrm>
                  <a:off x="1850" y="3130"/>
                  <a:ext cx="224" cy="27"/>
                  <a:chOff x="1850" y="3130"/>
                  <a:chExt cx="224" cy="27"/>
                </a:xfrm>
              </p:grpSpPr>
              <p:sp>
                <p:nvSpPr>
                  <p:cNvPr id="426" name="Rectangle 2213"/>
                  <p:cNvSpPr>
                    <a:spLocks noChangeArrowheads="1"/>
                  </p:cNvSpPr>
                  <p:nvPr/>
                </p:nvSpPr>
                <p:spPr bwMode="auto">
                  <a:xfrm>
                    <a:off x="2038"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27" name="Rectangle 2214"/>
                  <p:cNvSpPr>
                    <a:spLocks noChangeArrowheads="1"/>
                  </p:cNvSpPr>
                  <p:nvPr/>
                </p:nvSpPr>
                <p:spPr bwMode="auto">
                  <a:xfrm>
                    <a:off x="1991"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28" name="Rectangle 2215"/>
                  <p:cNvSpPr>
                    <a:spLocks noChangeArrowheads="1"/>
                  </p:cNvSpPr>
                  <p:nvPr/>
                </p:nvSpPr>
                <p:spPr bwMode="auto">
                  <a:xfrm>
                    <a:off x="1944" y="3130"/>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29" name="Rectangle 2216"/>
                  <p:cNvSpPr>
                    <a:spLocks noChangeArrowheads="1"/>
                  </p:cNvSpPr>
                  <p:nvPr/>
                </p:nvSpPr>
                <p:spPr bwMode="auto">
                  <a:xfrm>
                    <a:off x="1897" y="3130"/>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30" name="Rectangle 2217"/>
                  <p:cNvSpPr>
                    <a:spLocks noChangeArrowheads="1"/>
                  </p:cNvSpPr>
                  <p:nvPr/>
                </p:nvSpPr>
                <p:spPr bwMode="auto">
                  <a:xfrm>
                    <a:off x="1850" y="3130"/>
                    <a:ext cx="36" cy="27"/>
                  </a:xfrm>
                  <a:prstGeom prst="rect">
                    <a:avLst/>
                  </a:prstGeom>
                  <a:solidFill>
                    <a:srgbClr val="C0C0C0"/>
                  </a:solidFill>
                  <a:ln w="1588">
                    <a:solidFill>
                      <a:srgbClr val="C0C0C0"/>
                    </a:solidFill>
                    <a:miter lim="800000"/>
                    <a:headEnd/>
                    <a:tailEnd/>
                  </a:ln>
                </p:spPr>
                <p:txBody>
                  <a:bodyPr/>
                  <a:lstStyle/>
                  <a:p>
                    <a:endParaRPr lang="en-US"/>
                  </a:p>
                </p:txBody>
              </p:sp>
            </p:grpSp>
            <p:grpSp>
              <p:nvGrpSpPr>
                <p:cNvPr id="411" name="Group 2218"/>
                <p:cNvGrpSpPr>
                  <a:grpSpLocks/>
                </p:cNvGrpSpPr>
                <p:nvPr/>
              </p:nvGrpSpPr>
              <p:grpSpPr bwMode="auto">
                <a:xfrm>
                  <a:off x="1850" y="3169"/>
                  <a:ext cx="224" cy="26"/>
                  <a:chOff x="1850" y="3169"/>
                  <a:chExt cx="224" cy="26"/>
                </a:xfrm>
              </p:grpSpPr>
              <p:sp>
                <p:nvSpPr>
                  <p:cNvPr id="421" name="Rectangle 2219"/>
                  <p:cNvSpPr>
                    <a:spLocks noChangeArrowheads="1"/>
                  </p:cNvSpPr>
                  <p:nvPr/>
                </p:nvSpPr>
                <p:spPr bwMode="auto">
                  <a:xfrm>
                    <a:off x="2038"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422" name="Rectangle 2220"/>
                  <p:cNvSpPr>
                    <a:spLocks noChangeArrowheads="1"/>
                  </p:cNvSpPr>
                  <p:nvPr/>
                </p:nvSpPr>
                <p:spPr bwMode="auto">
                  <a:xfrm>
                    <a:off x="1991"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423" name="Rectangle 2221"/>
                  <p:cNvSpPr>
                    <a:spLocks noChangeArrowheads="1"/>
                  </p:cNvSpPr>
                  <p:nvPr/>
                </p:nvSpPr>
                <p:spPr bwMode="auto">
                  <a:xfrm>
                    <a:off x="1944" y="3169"/>
                    <a:ext cx="37" cy="26"/>
                  </a:xfrm>
                  <a:prstGeom prst="rect">
                    <a:avLst/>
                  </a:prstGeom>
                  <a:solidFill>
                    <a:srgbClr val="C0C0C0"/>
                  </a:solidFill>
                  <a:ln w="1588">
                    <a:solidFill>
                      <a:srgbClr val="C0C0C0"/>
                    </a:solidFill>
                    <a:miter lim="800000"/>
                    <a:headEnd/>
                    <a:tailEnd/>
                  </a:ln>
                </p:spPr>
                <p:txBody>
                  <a:bodyPr/>
                  <a:lstStyle/>
                  <a:p>
                    <a:endParaRPr lang="en-US"/>
                  </a:p>
                </p:txBody>
              </p:sp>
              <p:sp>
                <p:nvSpPr>
                  <p:cNvPr id="424" name="Rectangle 2222"/>
                  <p:cNvSpPr>
                    <a:spLocks noChangeArrowheads="1"/>
                  </p:cNvSpPr>
                  <p:nvPr/>
                </p:nvSpPr>
                <p:spPr bwMode="auto">
                  <a:xfrm>
                    <a:off x="1897" y="3169"/>
                    <a:ext cx="36" cy="26"/>
                  </a:xfrm>
                  <a:prstGeom prst="rect">
                    <a:avLst/>
                  </a:prstGeom>
                  <a:solidFill>
                    <a:srgbClr val="C0C0C0"/>
                  </a:solidFill>
                  <a:ln w="1588">
                    <a:solidFill>
                      <a:srgbClr val="C0C0C0"/>
                    </a:solidFill>
                    <a:miter lim="800000"/>
                    <a:headEnd/>
                    <a:tailEnd/>
                  </a:ln>
                </p:spPr>
                <p:txBody>
                  <a:bodyPr/>
                  <a:lstStyle/>
                  <a:p>
                    <a:endParaRPr lang="en-US"/>
                  </a:p>
                </p:txBody>
              </p:sp>
              <p:sp>
                <p:nvSpPr>
                  <p:cNvPr id="425" name="Rectangle 2223"/>
                  <p:cNvSpPr>
                    <a:spLocks noChangeArrowheads="1"/>
                  </p:cNvSpPr>
                  <p:nvPr/>
                </p:nvSpPr>
                <p:spPr bwMode="auto">
                  <a:xfrm>
                    <a:off x="1850" y="3169"/>
                    <a:ext cx="36" cy="26"/>
                  </a:xfrm>
                  <a:prstGeom prst="rect">
                    <a:avLst/>
                  </a:prstGeom>
                  <a:solidFill>
                    <a:srgbClr val="C0C0C0"/>
                  </a:solidFill>
                  <a:ln w="1588">
                    <a:solidFill>
                      <a:srgbClr val="C0C0C0"/>
                    </a:solidFill>
                    <a:miter lim="800000"/>
                    <a:headEnd/>
                    <a:tailEnd/>
                  </a:ln>
                </p:spPr>
                <p:txBody>
                  <a:bodyPr/>
                  <a:lstStyle/>
                  <a:p>
                    <a:endParaRPr lang="en-US"/>
                  </a:p>
                </p:txBody>
              </p:sp>
            </p:grpSp>
            <p:sp>
              <p:nvSpPr>
                <p:cNvPr id="412" name="Rectangle 2224"/>
                <p:cNvSpPr>
                  <a:spLocks noChangeArrowheads="1"/>
                </p:cNvSpPr>
                <p:nvPr/>
              </p:nvSpPr>
              <p:spPr bwMode="auto">
                <a:xfrm>
                  <a:off x="2038" y="3207"/>
                  <a:ext cx="36" cy="65"/>
                </a:xfrm>
                <a:prstGeom prst="rect">
                  <a:avLst/>
                </a:prstGeom>
                <a:solidFill>
                  <a:srgbClr val="C0C0C0"/>
                </a:solidFill>
                <a:ln w="1588">
                  <a:solidFill>
                    <a:srgbClr val="C0C0C0"/>
                  </a:solidFill>
                  <a:miter lim="800000"/>
                  <a:headEnd/>
                  <a:tailEnd/>
                </a:ln>
              </p:spPr>
              <p:txBody>
                <a:bodyPr/>
                <a:lstStyle/>
                <a:p>
                  <a:endParaRPr lang="en-US"/>
                </a:p>
              </p:txBody>
            </p:sp>
            <p:sp>
              <p:nvSpPr>
                <p:cNvPr id="413" name="Rectangle 2225"/>
                <p:cNvSpPr>
                  <a:spLocks noChangeArrowheads="1"/>
                </p:cNvSpPr>
                <p:nvPr/>
              </p:nvSpPr>
              <p:spPr bwMode="auto">
                <a:xfrm>
                  <a:off x="1991"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14" name="Rectangle 2226"/>
                <p:cNvSpPr>
                  <a:spLocks noChangeArrowheads="1"/>
                </p:cNvSpPr>
                <p:nvPr/>
              </p:nvSpPr>
              <p:spPr bwMode="auto">
                <a:xfrm>
                  <a:off x="1944" y="3207"/>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15" name="Rectangle 2227"/>
                <p:cNvSpPr>
                  <a:spLocks noChangeArrowheads="1"/>
                </p:cNvSpPr>
                <p:nvPr/>
              </p:nvSpPr>
              <p:spPr bwMode="auto">
                <a:xfrm>
                  <a:off x="1897" y="3207"/>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16" name="Rectangle 2228"/>
                <p:cNvSpPr>
                  <a:spLocks noChangeArrowheads="1"/>
                </p:cNvSpPr>
                <p:nvPr/>
              </p:nvSpPr>
              <p:spPr bwMode="auto">
                <a:xfrm>
                  <a:off x="1850" y="3207"/>
                  <a:ext cx="36" cy="27"/>
                </a:xfrm>
                <a:prstGeom prst="rect">
                  <a:avLst/>
                </a:prstGeom>
                <a:solidFill>
                  <a:srgbClr val="FF5F7F"/>
                </a:solidFill>
                <a:ln w="1588">
                  <a:solidFill>
                    <a:srgbClr val="FF5F7F"/>
                  </a:solidFill>
                  <a:miter lim="800000"/>
                  <a:headEnd/>
                  <a:tailEnd/>
                </a:ln>
              </p:spPr>
              <p:txBody>
                <a:bodyPr/>
                <a:lstStyle/>
                <a:p>
                  <a:endParaRPr lang="en-US"/>
                </a:p>
              </p:txBody>
            </p:sp>
            <p:sp>
              <p:nvSpPr>
                <p:cNvPr id="417" name="Rectangle 2229"/>
                <p:cNvSpPr>
                  <a:spLocks noChangeArrowheads="1"/>
                </p:cNvSpPr>
                <p:nvPr/>
              </p:nvSpPr>
              <p:spPr bwMode="auto">
                <a:xfrm>
                  <a:off x="1991"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18" name="Rectangle 2230"/>
                <p:cNvSpPr>
                  <a:spLocks noChangeArrowheads="1"/>
                </p:cNvSpPr>
                <p:nvPr/>
              </p:nvSpPr>
              <p:spPr bwMode="auto">
                <a:xfrm>
                  <a:off x="1944" y="3245"/>
                  <a:ext cx="37" cy="27"/>
                </a:xfrm>
                <a:prstGeom prst="rect">
                  <a:avLst/>
                </a:prstGeom>
                <a:solidFill>
                  <a:srgbClr val="C0C0C0"/>
                </a:solidFill>
                <a:ln w="1588">
                  <a:solidFill>
                    <a:srgbClr val="C0C0C0"/>
                  </a:solidFill>
                  <a:miter lim="800000"/>
                  <a:headEnd/>
                  <a:tailEnd/>
                </a:ln>
              </p:spPr>
              <p:txBody>
                <a:bodyPr/>
                <a:lstStyle/>
                <a:p>
                  <a:endParaRPr lang="en-US"/>
                </a:p>
              </p:txBody>
            </p:sp>
            <p:sp>
              <p:nvSpPr>
                <p:cNvPr id="419" name="Rectangle 2231"/>
                <p:cNvSpPr>
                  <a:spLocks noChangeArrowheads="1"/>
                </p:cNvSpPr>
                <p:nvPr/>
              </p:nvSpPr>
              <p:spPr bwMode="auto">
                <a:xfrm>
                  <a:off x="1897" y="3245"/>
                  <a:ext cx="36" cy="27"/>
                </a:xfrm>
                <a:prstGeom prst="rect">
                  <a:avLst/>
                </a:prstGeom>
                <a:solidFill>
                  <a:srgbClr val="C0C0C0"/>
                </a:solidFill>
                <a:ln w="1588">
                  <a:solidFill>
                    <a:srgbClr val="C0C0C0"/>
                  </a:solidFill>
                  <a:miter lim="800000"/>
                  <a:headEnd/>
                  <a:tailEnd/>
                </a:ln>
              </p:spPr>
              <p:txBody>
                <a:bodyPr/>
                <a:lstStyle/>
                <a:p>
                  <a:endParaRPr lang="en-US"/>
                </a:p>
              </p:txBody>
            </p:sp>
            <p:sp>
              <p:nvSpPr>
                <p:cNvPr id="420" name="Rectangle 2232"/>
                <p:cNvSpPr>
                  <a:spLocks noChangeArrowheads="1"/>
                </p:cNvSpPr>
                <p:nvPr/>
              </p:nvSpPr>
              <p:spPr bwMode="auto">
                <a:xfrm>
                  <a:off x="1850" y="3245"/>
                  <a:ext cx="36" cy="27"/>
                </a:xfrm>
                <a:prstGeom prst="rect">
                  <a:avLst/>
                </a:prstGeom>
                <a:solidFill>
                  <a:srgbClr val="FF5F7F"/>
                </a:solidFill>
                <a:ln w="1588">
                  <a:solidFill>
                    <a:srgbClr val="FF5F7F"/>
                  </a:solidFill>
                  <a:miter lim="800000"/>
                  <a:headEnd/>
                  <a:tailEnd/>
                </a:ln>
              </p:spPr>
              <p:txBody>
                <a:bodyPr/>
                <a:lstStyle/>
                <a:p>
                  <a:endParaRPr lang="en-US"/>
                </a:p>
              </p:txBody>
            </p:sp>
          </p:grpSp>
          <p:grpSp>
            <p:nvGrpSpPr>
              <p:cNvPr id="351" name="Group 2233"/>
              <p:cNvGrpSpPr>
                <a:grpSpLocks/>
              </p:cNvGrpSpPr>
              <p:nvPr/>
            </p:nvGrpSpPr>
            <p:grpSpPr bwMode="auto">
              <a:xfrm>
                <a:off x="1852" y="3090"/>
                <a:ext cx="224" cy="180"/>
                <a:chOff x="1852" y="3090"/>
                <a:chExt cx="224" cy="180"/>
              </a:xfrm>
            </p:grpSpPr>
            <p:sp>
              <p:nvSpPr>
                <p:cNvPr id="379" name="Rectangle 2234"/>
                <p:cNvSpPr>
                  <a:spLocks noChangeArrowheads="1"/>
                </p:cNvSpPr>
                <p:nvPr/>
              </p:nvSpPr>
              <p:spPr bwMode="auto">
                <a:xfrm>
                  <a:off x="2039" y="3090"/>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80" name="Rectangle 2235"/>
                <p:cNvSpPr>
                  <a:spLocks noChangeArrowheads="1"/>
                </p:cNvSpPr>
                <p:nvPr/>
              </p:nvSpPr>
              <p:spPr bwMode="auto">
                <a:xfrm>
                  <a:off x="1992"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381" name="Rectangle 2236"/>
                <p:cNvSpPr>
                  <a:spLocks noChangeArrowheads="1"/>
                </p:cNvSpPr>
                <p:nvPr/>
              </p:nvSpPr>
              <p:spPr bwMode="auto">
                <a:xfrm>
                  <a:off x="1945" y="3090"/>
                  <a:ext cx="37" cy="27"/>
                </a:xfrm>
                <a:prstGeom prst="rect">
                  <a:avLst/>
                </a:prstGeom>
                <a:solidFill>
                  <a:srgbClr val="0000FF"/>
                </a:solidFill>
                <a:ln w="1588">
                  <a:solidFill>
                    <a:srgbClr val="0000FF"/>
                  </a:solidFill>
                  <a:miter lim="800000"/>
                  <a:headEnd/>
                  <a:tailEnd/>
                </a:ln>
              </p:spPr>
              <p:txBody>
                <a:bodyPr/>
                <a:lstStyle/>
                <a:p>
                  <a:endParaRPr lang="en-US"/>
                </a:p>
              </p:txBody>
            </p:sp>
            <p:sp>
              <p:nvSpPr>
                <p:cNvPr id="382" name="Rectangle 2237"/>
                <p:cNvSpPr>
                  <a:spLocks noChangeArrowheads="1"/>
                </p:cNvSpPr>
                <p:nvPr/>
              </p:nvSpPr>
              <p:spPr bwMode="auto">
                <a:xfrm>
                  <a:off x="1899" y="3090"/>
                  <a:ext cx="36" cy="27"/>
                </a:xfrm>
                <a:prstGeom prst="rect">
                  <a:avLst/>
                </a:prstGeom>
                <a:solidFill>
                  <a:srgbClr val="0000FF"/>
                </a:solidFill>
                <a:ln w="1588">
                  <a:solidFill>
                    <a:srgbClr val="0000FF"/>
                  </a:solidFill>
                  <a:miter lim="800000"/>
                  <a:headEnd/>
                  <a:tailEnd/>
                </a:ln>
              </p:spPr>
              <p:txBody>
                <a:bodyPr/>
                <a:lstStyle/>
                <a:p>
                  <a:endParaRPr lang="en-US"/>
                </a:p>
              </p:txBody>
            </p:sp>
            <p:sp>
              <p:nvSpPr>
                <p:cNvPr id="383" name="Rectangle 2238"/>
                <p:cNvSpPr>
                  <a:spLocks noChangeArrowheads="1"/>
                </p:cNvSpPr>
                <p:nvPr/>
              </p:nvSpPr>
              <p:spPr bwMode="auto">
                <a:xfrm>
                  <a:off x="1852" y="3090"/>
                  <a:ext cx="36" cy="27"/>
                </a:xfrm>
                <a:prstGeom prst="rect">
                  <a:avLst/>
                </a:prstGeom>
                <a:solidFill>
                  <a:srgbClr val="3F3F3F"/>
                </a:solidFill>
                <a:ln w="1588">
                  <a:solidFill>
                    <a:srgbClr val="3F3F3F"/>
                  </a:solidFill>
                  <a:miter lim="800000"/>
                  <a:headEnd/>
                  <a:tailEnd/>
                </a:ln>
              </p:spPr>
              <p:txBody>
                <a:bodyPr/>
                <a:lstStyle/>
                <a:p>
                  <a:endParaRPr lang="en-US"/>
                </a:p>
              </p:txBody>
            </p:sp>
            <p:grpSp>
              <p:nvGrpSpPr>
                <p:cNvPr id="384" name="Group 2239"/>
                <p:cNvGrpSpPr>
                  <a:grpSpLocks/>
                </p:cNvGrpSpPr>
                <p:nvPr/>
              </p:nvGrpSpPr>
              <p:grpSpPr bwMode="auto">
                <a:xfrm>
                  <a:off x="1852" y="3128"/>
                  <a:ext cx="224" cy="27"/>
                  <a:chOff x="1852" y="3128"/>
                  <a:chExt cx="224" cy="27"/>
                </a:xfrm>
              </p:grpSpPr>
              <p:sp>
                <p:nvSpPr>
                  <p:cNvPr id="400" name="Rectangle 2240"/>
                  <p:cNvSpPr>
                    <a:spLocks noChangeArrowheads="1"/>
                  </p:cNvSpPr>
                  <p:nvPr/>
                </p:nvSpPr>
                <p:spPr bwMode="auto">
                  <a:xfrm>
                    <a:off x="2039"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01" name="Rectangle 2241"/>
                  <p:cNvSpPr>
                    <a:spLocks noChangeArrowheads="1"/>
                  </p:cNvSpPr>
                  <p:nvPr/>
                </p:nvSpPr>
                <p:spPr bwMode="auto">
                  <a:xfrm>
                    <a:off x="1992"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02" name="Rectangle 2242"/>
                  <p:cNvSpPr>
                    <a:spLocks noChangeArrowheads="1"/>
                  </p:cNvSpPr>
                  <p:nvPr/>
                </p:nvSpPr>
                <p:spPr bwMode="auto">
                  <a:xfrm>
                    <a:off x="1945" y="3128"/>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403" name="Rectangle 2243"/>
                  <p:cNvSpPr>
                    <a:spLocks noChangeArrowheads="1"/>
                  </p:cNvSpPr>
                  <p:nvPr/>
                </p:nvSpPr>
                <p:spPr bwMode="auto">
                  <a:xfrm>
                    <a:off x="1899" y="3128"/>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404" name="Rectangle 2244"/>
                  <p:cNvSpPr>
                    <a:spLocks noChangeArrowheads="1"/>
                  </p:cNvSpPr>
                  <p:nvPr/>
                </p:nvSpPr>
                <p:spPr bwMode="auto">
                  <a:xfrm>
                    <a:off x="1852" y="3128"/>
                    <a:ext cx="36" cy="27"/>
                  </a:xfrm>
                  <a:prstGeom prst="rect">
                    <a:avLst/>
                  </a:prstGeom>
                  <a:solidFill>
                    <a:srgbClr val="3F3F3F"/>
                  </a:solidFill>
                  <a:ln w="1588">
                    <a:solidFill>
                      <a:srgbClr val="3F3F3F"/>
                    </a:solidFill>
                    <a:miter lim="800000"/>
                    <a:headEnd/>
                    <a:tailEnd/>
                  </a:ln>
                </p:spPr>
                <p:txBody>
                  <a:bodyPr/>
                  <a:lstStyle/>
                  <a:p>
                    <a:endParaRPr lang="en-US"/>
                  </a:p>
                </p:txBody>
              </p:sp>
            </p:grpSp>
            <p:grpSp>
              <p:nvGrpSpPr>
                <p:cNvPr id="385" name="Group 2245"/>
                <p:cNvGrpSpPr>
                  <a:grpSpLocks/>
                </p:cNvGrpSpPr>
                <p:nvPr/>
              </p:nvGrpSpPr>
              <p:grpSpPr bwMode="auto">
                <a:xfrm>
                  <a:off x="1852" y="3166"/>
                  <a:ext cx="224" cy="27"/>
                  <a:chOff x="1852" y="3166"/>
                  <a:chExt cx="224" cy="27"/>
                </a:xfrm>
              </p:grpSpPr>
              <p:sp>
                <p:nvSpPr>
                  <p:cNvPr id="395" name="Rectangle 2246"/>
                  <p:cNvSpPr>
                    <a:spLocks noChangeArrowheads="1"/>
                  </p:cNvSpPr>
                  <p:nvPr/>
                </p:nvSpPr>
                <p:spPr bwMode="auto">
                  <a:xfrm>
                    <a:off x="2039"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96" name="Rectangle 2247"/>
                  <p:cNvSpPr>
                    <a:spLocks noChangeArrowheads="1"/>
                  </p:cNvSpPr>
                  <p:nvPr/>
                </p:nvSpPr>
                <p:spPr bwMode="auto">
                  <a:xfrm>
                    <a:off x="1992"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97" name="Rectangle 2248"/>
                  <p:cNvSpPr>
                    <a:spLocks noChangeArrowheads="1"/>
                  </p:cNvSpPr>
                  <p:nvPr/>
                </p:nvSpPr>
                <p:spPr bwMode="auto">
                  <a:xfrm>
                    <a:off x="1945" y="3166"/>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98" name="Rectangle 2249"/>
                  <p:cNvSpPr>
                    <a:spLocks noChangeArrowheads="1"/>
                  </p:cNvSpPr>
                  <p:nvPr/>
                </p:nvSpPr>
                <p:spPr bwMode="auto">
                  <a:xfrm>
                    <a:off x="1899" y="3166"/>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399" name="Rectangle 2250"/>
                  <p:cNvSpPr>
                    <a:spLocks noChangeArrowheads="1"/>
                  </p:cNvSpPr>
                  <p:nvPr/>
                </p:nvSpPr>
                <p:spPr bwMode="auto">
                  <a:xfrm>
                    <a:off x="1852" y="3166"/>
                    <a:ext cx="36" cy="27"/>
                  </a:xfrm>
                  <a:prstGeom prst="rect">
                    <a:avLst/>
                  </a:prstGeom>
                  <a:solidFill>
                    <a:srgbClr val="3F3F3F"/>
                  </a:solidFill>
                  <a:ln w="1588">
                    <a:solidFill>
                      <a:srgbClr val="3F3F3F"/>
                    </a:solidFill>
                    <a:miter lim="800000"/>
                    <a:headEnd/>
                    <a:tailEnd/>
                  </a:ln>
                </p:spPr>
                <p:txBody>
                  <a:bodyPr/>
                  <a:lstStyle/>
                  <a:p>
                    <a:endParaRPr lang="en-US"/>
                  </a:p>
                </p:txBody>
              </p:sp>
            </p:grpSp>
            <p:sp>
              <p:nvSpPr>
                <p:cNvPr id="386" name="Rectangle 2251"/>
                <p:cNvSpPr>
                  <a:spLocks noChangeArrowheads="1"/>
                </p:cNvSpPr>
                <p:nvPr/>
              </p:nvSpPr>
              <p:spPr bwMode="auto">
                <a:xfrm>
                  <a:off x="2039" y="3204"/>
                  <a:ext cx="37" cy="66"/>
                </a:xfrm>
                <a:prstGeom prst="rect">
                  <a:avLst/>
                </a:prstGeom>
                <a:solidFill>
                  <a:srgbClr val="3F3F3F"/>
                </a:solidFill>
                <a:ln w="1588">
                  <a:solidFill>
                    <a:srgbClr val="3F3F3F"/>
                  </a:solidFill>
                  <a:miter lim="800000"/>
                  <a:headEnd/>
                  <a:tailEnd/>
                </a:ln>
              </p:spPr>
              <p:txBody>
                <a:bodyPr/>
                <a:lstStyle/>
                <a:p>
                  <a:endParaRPr lang="en-US"/>
                </a:p>
              </p:txBody>
            </p:sp>
            <p:sp>
              <p:nvSpPr>
                <p:cNvPr id="387" name="Rectangle 2252"/>
                <p:cNvSpPr>
                  <a:spLocks noChangeArrowheads="1"/>
                </p:cNvSpPr>
                <p:nvPr/>
              </p:nvSpPr>
              <p:spPr bwMode="auto">
                <a:xfrm>
                  <a:off x="1992"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388" name="Rectangle 2253"/>
                <p:cNvSpPr>
                  <a:spLocks noChangeArrowheads="1"/>
                </p:cNvSpPr>
                <p:nvPr/>
              </p:nvSpPr>
              <p:spPr bwMode="auto">
                <a:xfrm>
                  <a:off x="1945" y="3204"/>
                  <a:ext cx="37" cy="28"/>
                </a:xfrm>
                <a:prstGeom prst="rect">
                  <a:avLst/>
                </a:prstGeom>
                <a:solidFill>
                  <a:srgbClr val="3F3F3F"/>
                </a:solidFill>
                <a:ln w="1588">
                  <a:solidFill>
                    <a:srgbClr val="3F3F3F"/>
                  </a:solidFill>
                  <a:miter lim="800000"/>
                  <a:headEnd/>
                  <a:tailEnd/>
                </a:ln>
              </p:spPr>
              <p:txBody>
                <a:bodyPr/>
                <a:lstStyle/>
                <a:p>
                  <a:endParaRPr lang="en-US"/>
                </a:p>
              </p:txBody>
            </p:sp>
            <p:sp>
              <p:nvSpPr>
                <p:cNvPr id="389" name="Rectangle 2254"/>
                <p:cNvSpPr>
                  <a:spLocks noChangeArrowheads="1"/>
                </p:cNvSpPr>
                <p:nvPr/>
              </p:nvSpPr>
              <p:spPr bwMode="auto">
                <a:xfrm>
                  <a:off x="1899" y="3204"/>
                  <a:ext cx="36" cy="28"/>
                </a:xfrm>
                <a:prstGeom prst="rect">
                  <a:avLst/>
                </a:prstGeom>
                <a:solidFill>
                  <a:srgbClr val="3F3F3F"/>
                </a:solidFill>
                <a:ln w="1588">
                  <a:solidFill>
                    <a:srgbClr val="3F3F3F"/>
                  </a:solidFill>
                  <a:miter lim="800000"/>
                  <a:headEnd/>
                  <a:tailEnd/>
                </a:ln>
              </p:spPr>
              <p:txBody>
                <a:bodyPr/>
                <a:lstStyle/>
                <a:p>
                  <a:endParaRPr lang="en-US"/>
                </a:p>
              </p:txBody>
            </p:sp>
            <p:sp>
              <p:nvSpPr>
                <p:cNvPr id="390" name="Rectangle 2255"/>
                <p:cNvSpPr>
                  <a:spLocks noChangeArrowheads="1"/>
                </p:cNvSpPr>
                <p:nvPr/>
              </p:nvSpPr>
              <p:spPr bwMode="auto">
                <a:xfrm>
                  <a:off x="1852" y="3204"/>
                  <a:ext cx="36" cy="28"/>
                </a:xfrm>
                <a:prstGeom prst="rect">
                  <a:avLst/>
                </a:prstGeom>
                <a:solidFill>
                  <a:srgbClr val="800000"/>
                </a:solidFill>
                <a:ln w="1588">
                  <a:solidFill>
                    <a:srgbClr val="800000"/>
                  </a:solidFill>
                  <a:miter lim="800000"/>
                  <a:headEnd/>
                  <a:tailEnd/>
                </a:ln>
              </p:spPr>
              <p:txBody>
                <a:bodyPr/>
                <a:lstStyle/>
                <a:p>
                  <a:endParaRPr lang="en-US"/>
                </a:p>
              </p:txBody>
            </p:sp>
            <p:sp>
              <p:nvSpPr>
                <p:cNvPr id="391" name="Rectangle 2256"/>
                <p:cNvSpPr>
                  <a:spLocks noChangeArrowheads="1"/>
                </p:cNvSpPr>
                <p:nvPr/>
              </p:nvSpPr>
              <p:spPr bwMode="auto">
                <a:xfrm>
                  <a:off x="1992"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92" name="Rectangle 2257"/>
                <p:cNvSpPr>
                  <a:spLocks noChangeArrowheads="1"/>
                </p:cNvSpPr>
                <p:nvPr/>
              </p:nvSpPr>
              <p:spPr bwMode="auto">
                <a:xfrm>
                  <a:off x="1945" y="3243"/>
                  <a:ext cx="37" cy="27"/>
                </a:xfrm>
                <a:prstGeom prst="rect">
                  <a:avLst/>
                </a:prstGeom>
                <a:solidFill>
                  <a:srgbClr val="3F3F3F"/>
                </a:solidFill>
                <a:ln w="1588">
                  <a:solidFill>
                    <a:srgbClr val="3F3F3F"/>
                  </a:solidFill>
                  <a:miter lim="800000"/>
                  <a:headEnd/>
                  <a:tailEnd/>
                </a:ln>
              </p:spPr>
              <p:txBody>
                <a:bodyPr/>
                <a:lstStyle/>
                <a:p>
                  <a:endParaRPr lang="en-US"/>
                </a:p>
              </p:txBody>
            </p:sp>
            <p:sp>
              <p:nvSpPr>
                <p:cNvPr id="393" name="Rectangle 2258"/>
                <p:cNvSpPr>
                  <a:spLocks noChangeArrowheads="1"/>
                </p:cNvSpPr>
                <p:nvPr/>
              </p:nvSpPr>
              <p:spPr bwMode="auto">
                <a:xfrm>
                  <a:off x="1899" y="3243"/>
                  <a:ext cx="36" cy="27"/>
                </a:xfrm>
                <a:prstGeom prst="rect">
                  <a:avLst/>
                </a:prstGeom>
                <a:solidFill>
                  <a:srgbClr val="3F3F3F"/>
                </a:solidFill>
                <a:ln w="1588">
                  <a:solidFill>
                    <a:srgbClr val="3F3F3F"/>
                  </a:solidFill>
                  <a:miter lim="800000"/>
                  <a:headEnd/>
                  <a:tailEnd/>
                </a:ln>
              </p:spPr>
              <p:txBody>
                <a:bodyPr/>
                <a:lstStyle/>
                <a:p>
                  <a:endParaRPr lang="en-US"/>
                </a:p>
              </p:txBody>
            </p:sp>
            <p:sp>
              <p:nvSpPr>
                <p:cNvPr id="394" name="Rectangle 2259"/>
                <p:cNvSpPr>
                  <a:spLocks noChangeArrowheads="1"/>
                </p:cNvSpPr>
                <p:nvPr/>
              </p:nvSpPr>
              <p:spPr bwMode="auto">
                <a:xfrm>
                  <a:off x="1852" y="3243"/>
                  <a:ext cx="36" cy="27"/>
                </a:xfrm>
                <a:prstGeom prst="rect">
                  <a:avLst/>
                </a:prstGeom>
                <a:solidFill>
                  <a:srgbClr val="800000"/>
                </a:solidFill>
                <a:ln w="1588">
                  <a:solidFill>
                    <a:srgbClr val="800000"/>
                  </a:solidFill>
                  <a:miter lim="800000"/>
                  <a:headEnd/>
                  <a:tailEnd/>
                </a:ln>
              </p:spPr>
              <p:txBody>
                <a:bodyPr/>
                <a:lstStyle/>
                <a:p>
                  <a:endParaRPr lang="en-US"/>
                </a:p>
              </p:txBody>
            </p:sp>
          </p:grpSp>
          <p:grpSp>
            <p:nvGrpSpPr>
              <p:cNvPr id="352" name="Group 2260"/>
              <p:cNvGrpSpPr>
                <a:grpSpLocks/>
              </p:cNvGrpSpPr>
              <p:nvPr/>
            </p:nvGrpSpPr>
            <p:grpSpPr bwMode="auto">
              <a:xfrm>
                <a:off x="1852" y="3091"/>
                <a:ext cx="222" cy="179"/>
                <a:chOff x="1852" y="3091"/>
                <a:chExt cx="222" cy="179"/>
              </a:xfrm>
            </p:grpSpPr>
            <p:sp>
              <p:nvSpPr>
                <p:cNvPr id="353" name="Rectangle 2261"/>
                <p:cNvSpPr>
                  <a:spLocks noChangeArrowheads="1"/>
                </p:cNvSpPr>
                <p:nvPr/>
              </p:nvSpPr>
              <p:spPr bwMode="auto">
                <a:xfrm>
                  <a:off x="2039" y="3091"/>
                  <a:ext cx="35" cy="26"/>
                </a:xfrm>
                <a:prstGeom prst="rect">
                  <a:avLst/>
                </a:prstGeom>
                <a:solidFill>
                  <a:srgbClr val="5F5F5F"/>
                </a:solidFill>
                <a:ln w="9525">
                  <a:noFill/>
                  <a:miter lim="800000"/>
                  <a:headEnd/>
                  <a:tailEnd/>
                </a:ln>
              </p:spPr>
              <p:txBody>
                <a:bodyPr/>
                <a:lstStyle/>
                <a:p>
                  <a:endParaRPr lang="en-US"/>
                </a:p>
              </p:txBody>
            </p:sp>
            <p:sp>
              <p:nvSpPr>
                <p:cNvPr id="354" name="Rectangle 2262"/>
                <p:cNvSpPr>
                  <a:spLocks noChangeArrowheads="1"/>
                </p:cNvSpPr>
                <p:nvPr/>
              </p:nvSpPr>
              <p:spPr bwMode="auto">
                <a:xfrm>
                  <a:off x="1992" y="3091"/>
                  <a:ext cx="35" cy="26"/>
                </a:xfrm>
                <a:prstGeom prst="rect">
                  <a:avLst/>
                </a:prstGeom>
                <a:solidFill>
                  <a:srgbClr val="3F7FFF"/>
                </a:solidFill>
                <a:ln w="9525">
                  <a:noFill/>
                  <a:miter lim="800000"/>
                  <a:headEnd/>
                  <a:tailEnd/>
                </a:ln>
              </p:spPr>
              <p:txBody>
                <a:bodyPr/>
                <a:lstStyle/>
                <a:p>
                  <a:endParaRPr lang="en-US"/>
                </a:p>
              </p:txBody>
            </p:sp>
            <p:sp>
              <p:nvSpPr>
                <p:cNvPr id="355" name="Rectangle 2263"/>
                <p:cNvSpPr>
                  <a:spLocks noChangeArrowheads="1"/>
                </p:cNvSpPr>
                <p:nvPr/>
              </p:nvSpPr>
              <p:spPr bwMode="auto">
                <a:xfrm>
                  <a:off x="1946" y="3091"/>
                  <a:ext cx="35" cy="26"/>
                </a:xfrm>
                <a:prstGeom prst="rect">
                  <a:avLst/>
                </a:prstGeom>
                <a:solidFill>
                  <a:srgbClr val="3F7FFF"/>
                </a:solidFill>
                <a:ln w="9525">
                  <a:noFill/>
                  <a:miter lim="800000"/>
                  <a:headEnd/>
                  <a:tailEnd/>
                </a:ln>
              </p:spPr>
              <p:txBody>
                <a:bodyPr/>
                <a:lstStyle/>
                <a:p>
                  <a:endParaRPr lang="en-US"/>
                </a:p>
              </p:txBody>
            </p:sp>
            <p:sp>
              <p:nvSpPr>
                <p:cNvPr id="356" name="Rectangle 2264"/>
                <p:cNvSpPr>
                  <a:spLocks noChangeArrowheads="1"/>
                </p:cNvSpPr>
                <p:nvPr/>
              </p:nvSpPr>
              <p:spPr bwMode="auto">
                <a:xfrm>
                  <a:off x="1899" y="3091"/>
                  <a:ext cx="35" cy="26"/>
                </a:xfrm>
                <a:prstGeom prst="rect">
                  <a:avLst/>
                </a:prstGeom>
                <a:solidFill>
                  <a:srgbClr val="3F7FFF"/>
                </a:solidFill>
                <a:ln w="9525">
                  <a:noFill/>
                  <a:miter lim="800000"/>
                  <a:headEnd/>
                  <a:tailEnd/>
                </a:ln>
              </p:spPr>
              <p:txBody>
                <a:bodyPr/>
                <a:lstStyle/>
                <a:p>
                  <a:endParaRPr lang="en-US"/>
                </a:p>
              </p:txBody>
            </p:sp>
            <p:sp>
              <p:nvSpPr>
                <p:cNvPr id="357" name="Rectangle 2265"/>
                <p:cNvSpPr>
                  <a:spLocks noChangeArrowheads="1"/>
                </p:cNvSpPr>
                <p:nvPr/>
              </p:nvSpPr>
              <p:spPr bwMode="auto">
                <a:xfrm>
                  <a:off x="1852" y="3091"/>
                  <a:ext cx="35" cy="26"/>
                </a:xfrm>
                <a:prstGeom prst="rect">
                  <a:avLst/>
                </a:prstGeom>
                <a:solidFill>
                  <a:srgbClr val="5F5F5F"/>
                </a:solidFill>
                <a:ln w="9525">
                  <a:noFill/>
                  <a:miter lim="800000"/>
                  <a:headEnd/>
                  <a:tailEnd/>
                </a:ln>
              </p:spPr>
              <p:txBody>
                <a:bodyPr/>
                <a:lstStyle/>
                <a:p>
                  <a:endParaRPr lang="en-US"/>
                </a:p>
              </p:txBody>
            </p:sp>
            <p:grpSp>
              <p:nvGrpSpPr>
                <p:cNvPr id="358" name="Group 2266"/>
                <p:cNvGrpSpPr>
                  <a:grpSpLocks/>
                </p:cNvGrpSpPr>
                <p:nvPr/>
              </p:nvGrpSpPr>
              <p:grpSpPr bwMode="auto">
                <a:xfrm>
                  <a:off x="1852" y="3130"/>
                  <a:ext cx="222" cy="25"/>
                  <a:chOff x="1852" y="3130"/>
                  <a:chExt cx="222" cy="25"/>
                </a:xfrm>
              </p:grpSpPr>
              <p:sp>
                <p:nvSpPr>
                  <p:cNvPr id="374" name="Rectangle 2267"/>
                  <p:cNvSpPr>
                    <a:spLocks noChangeArrowheads="1"/>
                  </p:cNvSpPr>
                  <p:nvPr/>
                </p:nvSpPr>
                <p:spPr bwMode="auto">
                  <a:xfrm>
                    <a:off x="2039" y="3130"/>
                    <a:ext cx="35" cy="25"/>
                  </a:xfrm>
                  <a:prstGeom prst="rect">
                    <a:avLst/>
                  </a:prstGeom>
                  <a:solidFill>
                    <a:srgbClr val="5F5F5F"/>
                  </a:solidFill>
                  <a:ln w="9525">
                    <a:noFill/>
                    <a:miter lim="800000"/>
                    <a:headEnd/>
                    <a:tailEnd/>
                  </a:ln>
                </p:spPr>
                <p:txBody>
                  <a:bodyPr/>
                  <a:lstStyle/>
                  <a:p>
                    <a:endParaRPr lang="en-US"/>
                  </a:p>
                </p:txBody>
              </p:sp>
              <p:sp>
                <p:nvSpPr>
                  <p:cNvPr id="375" name="Rectangle 2268"/>
                  <p:cNvSpPr>
                    <a:spLocks noChangeArrowheads="1"/>
                  </p:cNvSpPr>
                  <p:nvPr/>
                </p:nvSpPr>
                <p:spPr bwMode="auto">
                  <a:xfrm>
                    <a:off x="1992" y="3130"/>
                    <a:ext cx="35" cy="25"/>
                  </a:xfrm>
                  <a:prstGeom prst="rect">
                    <a:avLst/>
                  </a:prstGeom>
                  <a:solidFill>
                    <a:srgbClr val="5F5F5F"/>
                  </a:solidFill>
                  <a:ln w="9525">
                    <a:noFill/>
                    <a:miter lim="800000"/>
                    <a:headEnd/>
                    <a:tailEnd/>
                  </a:ln>
                </p:spPr>
                <p:txBody>
                  <a:bodyPr/>
                  <a:lstStyle/>
                  <a:p>
                    <a:endParaRPr lang="en-US"/>
                  </a:p>
                </p:txBody>
              </p:sp>
              <p:sp>
                <p:nvSpPr>
                  <p:cNvPr id="376" name="Rectangle 2269"/>
                  <p:cNvSpPr>
                    <a:spLocks noChangeArrowheads="1"/>
                  </p:cNvSpPr>
                  <p:nvPr/>
                </p:nvSpPr>
                <p:spPr bwMode="auto">
                  <a:xfrm>
                    <a:off x="1946" y="3130"/>
                    <a:ext cx="35" cy="25"/>
                  </a:xfrm>
                  <a:prstGeom prst="rect">
                    <a:avLst/>
                  </a:prstGeom>
                  <a:solidFill>
                    <a:srgbClr val="5F5F5F"/>
                  </a:solidFill>
                  <a:ln w="9525">
                    <a:noFill/>
                    <a:miter lim="800000"/>
                    <a:headEnd/>
                    <a:tailEnd/>
                  </a:ln>
                </p:spPr>
                <p:txBody>
                  <a:bodyPr/>
                  <a:lstStyle/>
                  <a:p>
                    <a:endParaRPr lang="en-US"/>
                  </a:p>
                </p:txBody>
              </p:sp>
              <p:sp>
                <p:nvSpPr>
                  <p:cNvPr id="377" name="Rectangle 2270"/>
                  <p:cNvSpPr>
                    <a:spLocks noChangeArrowheads="1"/>
                  </p:cNvSpPr>
                  <p:nvPr/>
                </p:nvSpPr>
                <p:spPr bwMode="auto">
                  <a:xfrm>
                    <a:off x="1899" y="3130"/>
                    <a:ext cx="35" cy="25"/>
                  </a:xfrm>
                  <a:prstGeom prst="rect">
                    <a:avLst/>
                  </a:prstGeom>
                  <a:solidFill>
                    <a:srgbClr val="5F5F5F"/>
                  </a:solidFill>
                  <a:ln w="9525">
                    <a:noFill/>
                    <a:miter lim="800000"/>
                    <a:headEnd/>
                    <a:tailEnd/>
                  </a:ln>
                </p:spPr>
                <p:txBody>
                  <a:bodyPr/>
                  <a:lstStyle/>
                  <a:p>
                    <a:endParaRPr lang="en-US"/>
                  </a:p>
                </p:txBody>
              </p:sp>
              <p:sp>
                <p:nvSpPr>
                  <p:cNvPr id="378" name="Rectangle 2271"/>
                  <p:cNvSpPr>
                    <a:spLocks noChangeArrowheads="1"/>
                  </p:cNvSpPr>
                  <p:nvPr/>
                </p:nvSpPr>
                <p:spPr bwMode="auto">
                  <a:xfrm>
                    <a:off x="1852" y="3130"/>
                    <a:ext cx="35" cy="25"/>
                  </a:xfrm>
                  <a:prstGeom prst="rect">
                    <a:avLst/>
                  </a:prstGeom>
                  <a:solidFill>
                    <a:srgbClr val="5F5F5F"/>
                  </a:solidFill>
                  <a:ln w="9525">
                    <a:noFill/>
                    <a:miter lim="800000"/>
                    <a:headEnd/>
                    <a:tailEnd/>
                  </a:ln>
                </p:spPr>
                <p:txBody>
                  <a:bodyPr/>
                  <a:lstStyle/>
                  <a:p>
                    <a:endParaRPr lang="en-US"/>
                  </a:p>
                </p:txBody>
              </p:sp>
            </p:grpSp>
            <p:grpSp>
              <p:nvGrpSpPr>
                <p:cNvPr id="359" name="Group 2272"/>
                <p:cNvGrpSpPr>
                  <a:grpSpLocks/>
                </p:cNvGrpSpPr>
                <p:nvPr/>
              </p:nvGrpSpPr>
              <p:grpSpPr bwMode="auto">
                <a:xfrm>
                  <a:off x="1852" y="3168"/>
                  <a:ext cx="222" cy="26"/>
                  <a:chOff x="1852" y="3168"/>
                  <a:chExt cx="222" cy="26"/>
                </a:xfrm>
              </p:grpSpPr>
              <p:sp>
                <p:nvSpPr>
                  <p:cNvPr id="369" name="Rectangle 2273"/>
                  <p:cNvSpPr>
                    <a:spLocks noChangeArrowheads="1"/>
                  </p:cNvSpPr>
                  <p:nvPr/>
                </p:nvSpPr>
                <p:spPr bwMode="auto">
                  <a:xfrm>
                    <a:off x="2039" y="3168"/>
                    <a:ext cx="35" cy="26"/>
                  </a:xfrm>
                  <a:prstGeom prst="rect">
                    <a:avLst/>
                  </a:prstGeom>
                  <a:solidFill>
                    <a:srgbClr val="5F5F5F"/>
                  </a:solidFill>
                  <a:ln w="9525">
                    <a:noFill/>
                    <a:miter lim="800000"/>
                    <a:headEnd/>
                    <a:tailEnd/>
                  </a:ln>
                </p:spPr>
                <p:txBody>
                  <a:bodyPr/>
                  <a:lstStyle/>
                  <a:p>
                    <a:endParaRPr lang="en-US"/>
                  </a:p>
                </p:txBody>
              </p:sp>
              <p:sp>
                <p:nvSpPr>
                  <p:cNvPr id="370" name="Rectangle 2274"/>
                  <p:cNvSpPr>
                    <a:spLocks noChangeArrowheads="1"/>
                  </p:cNvSpPr>
                  <p:nvPr/>
                </p:nvSpPr>
                <p:spPr bwMode="auto">
                  <a:xfrm>
                    <a:off x="1992" y="3168"/>
                    <a:ext cx="35" cy="26"/>
                  </a:xfrm>
                  <a:prstGeom prst="rect">
                    <a:avLst/>
                  </a:prstGeom>
                  <a:solidFill>
                    <a:srgbClr val="5F5F5F"/>
                  </a:solidFill>
                  <a:ln w="9525">
                    <a:noFill/>
                    <a:miter lim="800000"/>
                    <a:headEnd/>
                    <a:tailEnd/>
                  </a:ln>
                </p:spPr>
                <p:txBody>
                  <a:bodyPr/>
                  <a:lstStyle/>
                  <a:p>
                    <a:endParaRPr lang="en-US"/>
                  </a:p>
                </p:txBody>
              </p:sp>
              <p:sp>
                <p:nvSpPr>
                  <p:cNvPr id="371" name="Rectangle 2275"/>
                  <p:cNvSpPr>
                    <a:spLocks noChangeArrowheads="1"/>
                  </p:cNvSpPr>
                  <p:nvPr/>
                </p:nvSpPr>
                <p:spPr bwMode="auto">
                  <a:xfrm>
                    <a:off x="1946" y="3168"/>
                    <a:ext cx="35" cy="26"/>
                  </a:xfrm>
                  <a:prstGeom prst="rect">
                    <a:avLst/>
                  </a:prstGeom>
                  <a:solidFill>
                    <a:srgbClr val="5F5F5F"/>
                  </a:solidFill>
                  <a:ln w="9525">
                    <a:noFill/>
                    <a:miter lim="800000"/>
                    <a:headEnd/>
                    <a:tailEnd/>
                  </a:ln>
                </p:spPr>
                <p:txBody>
                  <a:bodyPr/>
                  <a:lstStyle/>
                  <a:p>
                    <a:endParaRPr lang="en-US"/>
                  </a:p>
                </p:txBody>
              </p:sp>
              <p:sp>
                <p:nvSpPr>
                  <p:cNvPr id="372" name="Rectangle 2276"/>
                  <p:cNvSpPr>
                    <a:spLocks noChangeArrowheads="1"/>
                  </p:cNvSpPr>
                  <p:nvPr/>
                </p:nvSpPr>
                <p:spPr bwMode="auto">
                  <a:xfrm>
                    <a:off x="1899" y="3168"/>
                    <a:ext cx="35" cy="26"/>
                  </a:xfrm>
                  <a:prstGeom prst="rect">
                    <a:avLst/>
                  </a:prstGeom>
                  <a:solidFill>
                    <a:srgbClr val="5F5F5F"/>
                  </a:solidFill>
                  <a:ln w="9525">
                    <a:noFill/>
                    <a:miter lim="800000"/>
                    <a:headEnd/>
                    <a:tailEnd/>
                  </a:ln>
                </p:spPr>
                <p:txBody>
                  <a:bodyPr/>
                  <a:lstStyle/>
                  <a:p>
                    <a:endParaRPr lang="en-US"/>
                  </a:p>
                </p:txBody>
              </p:sp>
              <p:sp>
                <p:nvSpPr>
                  <p:cNvPr id="373" name="Rectangle 2277"/>
                  <p:cNvSpPr>
                    <a:spLocks noChangeArrowheads="1"/>
                  </p:cNvSpPr>
                  <p:nvPr/>
                </p:nvSpPr>
                <p:spPr bwMode="auto">
                  <a:xfrm>
                    <a:off x="1852" y="3168"/>
                    <a:ext cx="35" cy="26"/>
                  </a:xfrm>
                  <a:prstGeom prst="rect">
                    <a:avLst/>
                  </a:prstGeom>
                  <a:solidFill>
                    <a:srgbClr val="5F5F5F"/>
                  </a:solidFill>
                  <a:ln w="9525">
                    <a:noFill/>
                    <a:miter lim="800000"/>
                    <a:headEnd/>
                    <a:tailEnd/>
                  </a:ln>
                </p:spPr>
                <p:txBody>
                  <a:bodyPr/>
                  <a:lstStyle/>
                  <a:p>
                    <a:endParaRPr lang="en-US"/>
                  </a:p>
                </p:txBody>
              </p:sp>
            </p:grpSp>
            <p:sp>
              <p:nvSpPr>
                <p:cNvPr id="360" name="Rectangle 2278"/>
                <p:cNvSpPr>
                  <a:spLocks noChangeArrowheads="1"/>
                </p:cNvSpPr>
                <p:nvPr/>
              </p:nvSpPr>
              <p:spPr bwMode="auto">
                <a:xfrm>
                  <a:off x="2039" y="3206"/>
                  <a:ext cx="35" cy="64"/>
                </a:xfrm>
                <a:prstGeom prst="rect">
                  <a:avLst/>
                </a:prstGeom>
                <a:solidFill>
                  <a:srgbClr val="5F5F5F"/>
                </a:solidFill>
                <a:ln w="9525">
                  <a:noFill/>
                  <a:miter lim="800000"/>
                  <a:headEnd/>
                  <a:tailEnd/>
                </a:ln>
              </p:spPr>
              <p:txBody>
                <a:bodyPr/>
                <a:lstStyle/>
                <a:p>
                  <a:endParaRPr lang="en-US"/>
                </a:p>
              </p:txBody>
            </p:sp>
            <p:sp>
              <p:nvSpPr>
                <p:cNvPr id="361" name="Rectangle 2279"/>
                <p:cNvSpPr>
                  <a:spLocks noChangeArrowheads="1"/>
                </p:cNvSpPr>
                <p:nvPr/>
              </p:nvSpPr>
              <p:spPr bwMode="auto">
                <a:xfrm>
                  <a:off x="1992" y="3206"/>
                  <a:ext cx="35" cy="26"/>
                </a:xfrm>
                <a:prstGeom prst="rect">
                  <a:avLst/>
                </a:prstGeom>
                <a:solidFill>
                  <a:srgbClr val="5F5F5F"/>
                </a:solidFill>
                <a:ln w="9525">
                  <a:noFill/>
                  <a:miter lim="800000"/>
                  <a:headEnd/>
                  <a:tailEnd/>
                </a:ln>
              </p:spPr>
              <p:txBody>
                <a:bodyPr/>
                <a:lstStyle/>
                <a:p>
                  <a:endParaRPr lang="en-US"/>
                </a:p>
              </p:txBody>
            </p:sp>
            <p:sp>
              <p:nvSpPr>
                <p:cNvPr id="362" name="Rectangle 2280"/>
                <p:cNvSpPr>
                  <a:spLocks noChangeArrowheads="1"/>
                </p:cNvSpPr>
                <p:nvPr/>
              </p:nvSpPr>
              <p:spPr bwMode="auto">
                <a:xfrm>
                  <a:off x="1946" y="3206"/>
                  <a:ext cx="35" cy="26"/>
                </a:xfrm>
                <a:prstGeom prst="rect">
                  <a:avLst/>
                </a:prstGeom>
                <a:solidFill>
                  <a:srgbClr val="5F5F5F"/>
                </a:solidFill>
                <a:ln w="9525">
                  <a:noFill/>
                  <a:miter lim="800000"/>
                  <a:headEnd/>
                  <a:tailEnd/>
                </a:ln>
              </p:spPr>
              <p:txBody>
                <a:bodyPr/>
                <a:lstStyle/>
                <a:p>
                  <a:endParaRPr lang="en-US"/>
                </a:p>
              </p:txBody>
            </p:sp>
            <p:sp>
              <p:nvSpPr>
                <p:cNvPr id="363" name="Rectangle 2281"/>
                <p:cNvSpPr>
                  <a:spLocks noChangeArrowheads="1"/>
                </p:cNvSpPr>
                <p:nvPr/>
              </p:nvSpPr>
              <p:spPr bwMode="auto">
                <a:xfrm>
                  <a:off x="1899" y="3206"/>
                  <a:ext cx="35" cy="26"/>
                </a:xfrm>
                <a:prstGeom prst="rect">
                  <a:avLst/>
                </a:prstGeom>
                <a:solidFill>
                  <a:srgbClr val="5F5F5F"/>
                </a:solidFill>
                <a:ln w="9525">
                  <a:noFill/>
                  <a:miter lim="800000"/>
                  <a:headEnd/>
                  <a:tailEnd/>
                </a:ln>
              </p:spPr>
              <p:txBody>
                <a:bodyPr/>
                <a:lstStyle/>
                <a:p>
                  <a:endParaRPr lang="en-US"/>
                </a:p>
              </p:txBody>
            </p:sp>
            <p:sp>
              <p:nvSpPr>
                <p:cNvPr id="364" name="Rectangle 2282"/>
                <p:cNvSpPr>
                  <a:spLocks noChangeArrowheads="1"/>
                </p:cNvSpPr>
                <p:nvPr/>
              </p:nvSpPr>
              <p:spPr bwMode="auto">
                <a:xfrm>
                  <a:off x="1852" y="3206"/>
                  <a:ext cx="35" cy="26"/>
                </a:xfrm>
                <a:prstGeom prst="rect">
                  <a:avLst/>
                </a:prstGeom>
                <a:solidFill>
                  <a:srgbClr val="FF0000"/>
                </a:solidFill>
                <a:ln w="9525">
                  <a:noFill/>
                  <a:miter lim="800000"/>
                  <a:headEnd/>
                  <a:tailEnd/>
                </a:ln>
              </p:spPr>
              <p:txBody>
                <a:bodyPr/>
                <a:lstStyle/>
                <a:p>
                  <a:endParaRPr lang="en-US"/>
                </a:p>
              </p:txBody>
            </p:sp>
            <p:sp>
              <p:nvSpPr>
                <p:cNvPr id="365" name="Rectangle 2283"/>
                <p:cNvSpPr>
                  <a:spLocks noChangeArrowheads="1"/>
                </p:cNvSpPr>
                <p:nvPr/>
              </p:nvSpPr>
              <p:spPr bwMode="auto">
                <a:xfrm>
                  <a:off x="1992" y="3245"/>
                  <a:ext cx="35" cy="25"/>
                </a:xfrm>
                <a:prstGeom prst="rect">
                  <a:avLst/>
                </a:prstGeom>
                <a:solidFill>
                  <a:srgbClr val="5F5F5F"/>
                </a:solidFill>
                <a:ln w="9525">
                  <a:noFill/>
                  <a:miter lim="800000"/>
                  <a:headEnd/>
                  <a:tailEnd/>
                </a:ln>
              </p:spPr>
              <p:txBody>
                <a:bodyPr/>
                <a:lstStyle/>
                <a:p>
                  <a:endParaRPr lang="en-US"/>
                </a:p>
              </p:txBody>
            </p:sp>
            <p:sp>
              <p:nvSpPr>
                <p:cNvPr id="366" name="Rectangle 2284"/>
                <p:cNvSpPr>
                  <a:spLocks noChangeArrowheads="1"/>
                </p:cNvSpPr>
                <p:nvPr/>
              </p:nvSpPr>
              <p:spPr bwMode="auto">
                <a:xfrm>
                  <a:off x="1946" y="3245"/>
                  <a:ext cx="35" cy="25"/>
                </a:xfrm>
                <a:prstGeom prst="rect">
                  <a:avLst/>
                </a:prstGeom>
                <a:solidFill>
                  <a:srgbClr val="5F5F5F"/>
                </a:solidFill>
                <a:ln w="9525">
                  <a:noFill/>
                  <a:miter lim="800000"/>
                  <a:headEnd/>
                  <a:tailEnd/>
                </a:ln>
              </p:spPr>
              <p:txBody>
                <a:bodyPr/>
                <a:lstStyle/>
                <a:p>
                  <a:endParaRPr lang="en-US"/>
                </a:p>
              </p:txBody>
            </p:sp>
            <p:sp>
              <p:nvSpPr>
                <p:cNvPr id="367" name="Rectangle 2285"/>
                <p:cNvSpPr>
                  <a:spLocks noChangeArrowheads="1"/>
                </p:cNvSpPr>
                <p:nvPr/>
              </p:nvSpPr>
              <p:spPr bwMode="auto">
                <a:xfrm>
                  <a:off x="1899" y="3245"/>
                  <a:ext cx="35" cy="25"/>
                </a:xfrm>
                <a:prstGeom prst="rect">
                  <a:avLst/>
                </a:prstGeom>
                <a:solidFill>
                  <a:srgbClr val="5F5F5F"/>
                </a:solidFill>
                <a:ln w="9525">
                  <a:noFill/>
                  <a:miter lim="800000"/>
                  <a:headEnd/>
                  <a:tailEnd/>
                </a:ln>
              </p:spPr>
              <p:txBody>
                <a:bodyPr/>
                <a:lstStyle/>
                <a:p>
                  <a:endParaRPr lang="en-US"/>
                </a:p>
              </p:txBody>
            </p:sp>
            <p:sp>
              <p:nvSpPr>
                <p:cNvPr id="368" name="Rectangle 2286"/>
                <p:cNvSpPr>
                  <a:spLocks noChangeArrowheads="1"/>
                </p:cNvSpPr>
                <p:nvPr/>
              </p:nvSpPr>
              <p:spPr bwMode="auto">
                <a:xfrm>
                  <a:off x="1852" y="3245"/>
                  <a:ext cx="35" cy="25"/>
                </a:xfrm>
                <a:prstGeom prst="rect">
                  <a:avLst/>
                </a:prstGeom>
                <a:solidFill>
                  <a:srgbClr val="FF0000"/>
                </a:solidFill>
                <a:ln w="9525">
                  <a:noFill/>
                  <a:miter lim="800000"/>
                  <a:headEnd/>
                  <a:tailEnd/>
                </a:ln>
              </p:spPr>
              <p:txBody>
                <a:bodyPr/>
                <a:lstStyle/>
                <a:p>
                  <a:endParaRPr lang="en-US"/>
                </a:p>
              </p:txBody>
            </p:sp>
          </p:grpSp>
        </p:grpSp>
        <p:grpSp>
          <p:nvGrpSpPr>
            <p:cNvPr id="242" name="Group 2287"/>
            <p:cNvGrpSpPr>
              <a:grpSpLocks/>
            </p:cNvGrpSpPr>
            <p:nvPr/>
          </p:nvGrpSpPr>
          <p:grpSpPr bwMode="auto">
            <a:xfrm rot="2253675">
              <a:off x="2148" y="3105"/>
              <a:ext cx="15" cy="17"/>
              <a:chOff x="2034" y="2973"/>
              <a:chExt cx="18" cy="20"/>
            </a:xfrm>
          </p:grpSpPr>
          <p:sp>
            <p:nvSpPr>
              <p:cNvPr id="341" name="Freeform 2288"/>
              <p:cNvSpPr>
                <a:spLocks/>
              </p:cNvSpPr>
              <p:nvPr/>
            </p:nvSpPr>
            <p:spPr bwMode="auto">
              <a:xfrm>
                <a:off x="2039" y="2973"/>
                <a:ext cx="12" cy="2"/>
              </a:xfrm>
              <a:custGeom>
                <a:avLst/>
                <a:gdLst>
                  <a:gd name="T0" fmla="*/ 0 w 71"/>
                  <a:gd name="T1" fmla="*/ 0 h 13"/>
                  <a:gd name="T2" fmla="*/ 10 w 71"/>
                  <a:gd name="T3" fmla="*/ 13 h 13"/>
                  <a:gd name="T4" fmla="*/ 55 w 71"/>
                  <a:gd name="T5" fmla="*/ 13 h 13"/>
                  <a:gd name="T6" fmla="*/ 71 w 71"/>
                  <a:gd name="T7" fmla="*/ 0 h 13"/>
                  <a:gd name="T8" fmla="*/ 0 w 71"/>
                  <a:gd name="T9" fmla="*/ 0 h 13"/>
                  <a:gd name="T10" fmla="*/ 0 60000 65536"/>
                  <a:gd name="T11" fmla="*/ 0 60000 65536"/>
                  <a:gd name="T12" fmla="*/ 0 60000 65536"/>
                  <a:gd name="T13" fmla="*/ 0 60000 65536"/>
                  <a:gd name="T14" fmla="*/ 0 60000 65536"/>
                  <a:gd name="T15" fmla="*/ 0 w 71"/>
                  <a:gd name="T16" fmla="*/ 0 h 13"/>
                  <a:gd name="T17" fmla="*/ 71 w 71"/>
                  <a:gd name="T18" fmla="*/ 13 h 13"/>
                </a:gdLst>
                <a:ahLst/>
                <a:cxnLst>
                  <a:cxn ang="T10">
                    <a:pos x="T0" y="T1"/>
                  </a:cxn>
                  <a:cxn ang="T11">
                    <a:pos x="T2" y="T3"/>
                  </a:cxn>
                  <a:cxn ang="T12">
                    <a:pos x="T4" y="T5"/>
                  </a:cxn>
                  <a:cxn ang="T13">
                    <a:pos x="T6" y="T7"/>
                  </a:cxn>
                  <a:cxn ang="T14">
                    <a:pos x="T8" y="T9"/>
                  </a:cxn>
                </a:cxnLst>
                <a:rect l="T15" t="T16" r="T17" b="T18"/>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342" name="Freeform 2289"/>
              <p:cNvSpPr>
                <a:spLocks/>
              </p:cNvSpPr>
              <p:nvPr/>
            </p:nvSpPr>
            <p:spPr bwMode="auto">
              <a:xfrm>
                <a:off x="2034" y="2991"/>
                <a:ext cx="12" cy="2"/>
              </a:xfrm>
              <a:custGeom>
                <a:avLst/>
                <a:gdLst>
                  <a:gd name="T0" fmla="*/ 0 w 73"/>
                  <a:gd name="T1" fmla="*/ 14 h 14"/>
                  <a:gd name="T2" fmla="*/ 19 w 73"/>
                  <a:gd name="T3" fmla="*/ 0 h 14"/>
                  <a:gd name="T4" fmla="*/ 64 w 73"/>
                  <a:gd name="T5" fmla="*/ 0 h 14"/>
                  <a:gd name="T6" fmla="*/ 73 w 73"/>
                  <a:gd name="T7" fmla="*/ 14 h 14"/>
                  <a:gd name="T8" fmla="*/ 0 w 73"/>
                  <a:gd name="T9" fmla="*/ 14 h 14"/>
                  <a:gd name="T10" fmla="*/ 0 60000 65536"/>
                  <a:gd name="T11" fmla="*/ 0 60000 65536"/>
                  <a:gd name="T12" fmla="*/ 0 60000 65536"/>
                  <a:gd name="T13" fmla="*/ 0 60000 65536"/>
                  <a:gd name="T14" fmla="*/ 0 60000 65536"/>
                  <a:gd name="T15" fmla="*/ 0 w 73"/>
                  <a:gd name="T16" fmla="*/ 0 h 14"/>
                  <a:gd name="T17" fmla="*/ 73 w 73"/>
                  <a:gd name="T18" fmla="*/ 14 h 14"/>
                </a:gdLst>
                <a:ahLst/>
                <a:cxnLst>
                  <a:cxn ang="T10">
                    <a:pos x="T0" y="T1"/>
                  </a:cxn>
                  <a:cxn ang="T11">
                    <a:pos x="T2" y="T3"/>
                  </a:cxn>
                  <a:cxn ang="T12">
                    <a:pos x="T4" y="T5"/>
                  </a:cxn>
                  <a:cxn ang="T13">
                    <a:pos x="T6" y="T7"/>
                  </a:cxn>
                  <a:cxn ang="T14">
                    <a:pos x="T8" y="T9"/>
                  </a:cxn>
                </a:cxnLst>
                <a:rect l="T15" t="T16" r="T17" b="T18"/>
                <a:pathLst>
                  <a:path w="73" h="14">
                    <a:moveTo>
                      <a:pt x="0" y="14"/>
                    </a:moveTo>
                    <a:lnTo>
                      <a:pt x="19" y="0"/>
                    </a:lnTo>
                    <a:lnTo>
                      <a:pt x="64" y="0"/>
                    </a:lnTo>
                    <a:lnTo>
                      <a:pt x="73" y="14"/>
                    </a:lnTo>
                    <a:lnTo>
                      <a:pt x="0" y="14"/>
                    </a:lnTo>
                    <a:close/>
                  </a:path>
                </a:pathLst>
              </a:custGeom>
              <a:solidFill>
                <a:srgbClr val="00FF00"/>
              </a:solidFill>
              <a:ln w="9525">
                <a:noFill/>
                <a:round/>
                <a:headEnd/>
                <a:tailEnd/>
              </a:ln>
            </p:spPr>
            <p:txBody>
              <a:bodyPr/>
              <a:lstStyle/>
              <a:p>
                <a:endParaRPr lang="en-US"/>
              </a:p>
            </p:txBody>
          </p:sp>
          <p:sp>
            <p:nvSpPr>
              <p:cNvPr id="343" name="Freeform 2290"/>
              <p:cNvSpPr>
                <a:spLocks/>
              </p:cNvSpPr>
              <p:nvPr/>
            </p:nvSpPr>
            <p:spPr bwMode="auto">
              <a:xfrm>
                <a:off x="2036" y="2973"/>
                <a:ext cx="4" cy="10"/>
              </a:xfrm>
              <a:custGeom>
                <a:avLst/>
                <a:gdLst>
                  <a:gd name="T0" fmla="*/ 15 w 23"/>
                  <a:gd name="T1" fmla="*/ 0 h 57"/>
                  <a:gd name="T2" fmla="*/ 23 w 23"/>
                  <a:gd name="T3" fmla="*/ 14 h 57"/>
                  <a:gd name="T4" fmla="*/ 15 w 23"/>
                  <a:gd name="T5" fmla="*/ 49 h 57"/>
                  <a:gd name="T6" fmla="*/ 0 w 23"/>
                  <a:gd name="T7" fmla="*/ 57 h 57"/>
                  <a:gd name="T8" fmla="*/ 15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344" name="Freeform 2291"/>
              <p:cNvSpPr>
                <a:spLocks/>
              </p:cNvSpPr>
              <p:nvPr/>
            </p:nvSpPr>
            <p:spPr bwMode="auto">
              <a:xfrm>
                <a:off x="2034" y="2984"/>
                <a:ext cx="4" cy="9"/>
              </a:xfrm>
              <a:custGeom>
                <a:avLst/>
                <a:gdLst>
                  <a:gd name="T0" fmla="*/ 0 w 27"/>
                  <a:gd name="T1" fmla="*/ 57 h 57"/>
                  <a:gd name="T2" fmla="*/ 17 w 27"/>
                  <a:gd name="T3" fmla="*/ 43 h 57"/>
                  <a:gd name="T4" fmla="*/ 27 w 27"/>
                  <a:gd name="T5" fmla="*/ 7 h 57"/>
                  <a:gd name="T6" fmla="*/ 15 w 27"/>
                  <a:gd name="T7" fmla="*/ 0 h 57"/>
                  <a:gd name="T8" fmla="*/ 0 w 27"/>
                  <a:gd name="T9" fmla="*/ 57 h 57"/>
                  <a:gd name="T10" fmla="*/ 0 60000 65536"/>
                  <a:gd name="T11" fmla="*/ 0 60000 65536"/>
                  <a:gd name="T12" fmla="*/ 0 60000 65536"/>
                  <a:gd name="T13" fmla="*/ 0 60000 65536"/>
                  <a:gd name="T14" fmla="*/ 0 60000 65536"/>
                  <a:gd name="T15" fmla="*/ 0 w 27"/>
                  <a:gd name="T16" fmla="*/ 0 h 57"/>
                  <a:gd name="T17" fmla="*/ 27 w 27"/>
                  <a:gd name="T18" fmla="*/ 57 h 57"/>
                </a:gdLst>
                <a:ahLst/>
                <a:cxnLst>
                  <a:cxn ang="T10">
                    <a:pos x="T0" y="T1"/>
                  </a:cxn>
                  <a:cxn ang="T11">
                    <a:pos x="T2" y="T3"/>
                  </a:cxn>
                  <a:cxn ang="T12">
                    <a:pos x="T4" y="T5"/>
                  </a:cxn>
                  <a:cxn ang="T13">
                    <a:pos x="T6" y="T7"/>
                  </a:cxn>
                  <a:cxn ang="T14">
                    <a:pos x="T8" y="T9"/>
                  </a:cxn>
                </a:cxnLst>
                <a:rect l="T15" t="T16" r="T17" b="T18"/>
                <a:pathLst>
                  <a:path w="27" h="57">
                    <a:moveTo>
                      <a:pt x="0" y="57"/>
                    </a:moveTo>
                    <a:lnTo>
                      <a:pt x="17" y="43"/>
                    </a:lnTo>
                    <a:lnTo>
                      <a:pt x="27" y="7"/>
                    </a:lnTo>
                    <a:lnTo>
                      <a:pt x="15" y="0"/>
                    </a:lnTo>
                    <a:lnTo>
                      <a:pt x="0" y="57"/>
                    </a:lnTo>
                    <a:close/>
                  </a:path>
                </a:pathLst>
              </a:custGeom>
              <a:solidFill>
                <a:srgbClr val="00FF00"/>
              </a:solidFill>
              <a:ln w="9525">
                <a:noFill/>
                <a:round/>
                <a:headEnd/>
                <a:tailEnd/>
              </a:ln>
            </p:spPr>
            <p:txBody>
              <a:bodyPr/>
              <a:lstStyle/>
              <a:p>
                <a:endParaRPr lang="en-US"/>
              </a:p>
            </p:txBody>
          </p:sp>
          <p:sp>
            <p:nvSpPr>
              <p:cNvPr id="345" name="Freeform 2292"/>
              <p:cNvSpPr>
                <a:spLocks/>
              </p:cNvSpPr>
              <p:nvPr/>
            </p:nvSpPr>
            <p:spPr bwMode="auto">
              <a:xfrm>
                <a:off x="2045" y="2984"/>
                <a:ext cx="4" cy="9"/>
              </a:xfrm>
              <a:custGeom>
                <a:avLst/>
                <a:gdLst>
                  <a:gd name="T0" fmla="*/ 0 w 24"/>
                  <a:gd name="T1" fmla="*/ 43 h 56"/>
                  <a:gd name="T2" fmla="*/ 9 w 24"/>
                  <a:gd name="T3" fmla="*/ 56 h 56"/>
                  <a:gd name="T4" fmla="*/ 24 w 24"/>
                  <a:gd name="T5" fmla="*/ 0 h 56"/>
                  <a:gd name="T6" fmla="*/ 9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346" name="Freeform 2293"/>
              <p:cNvSpPr>
                <a:spLocks/>
              </p:cNvSpPr>
              <p:nvPr/>
            </p:nvSpPr>
            <p:spPr bwMode="auto">
              <a:xfrm>
                <a:off x="2047" y="2973"/>
                <a:ext cx="5" cy="10"/>
              </a:xfrm>
              <a:custGeom>
                <a:avLst/>
                <a:gdLst>
                  <a:gd name="T0" fmla="*/ 9 w 25"/>
                  <a:gd name="T1" fmla="*/ 14 h 59"/>
                  <a:gd name="T2" fmla="*/ 25 w 25"/>
                  <a:gd name="T3" fmla="*/ 0 h 59"/>
                  <a:gd name="T4" fmla="*/ 10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347" name="Freeform 2294"/>
              <p:cNvSpPr>
                <a:spLocks/>
              </p:cNvSpPr>
              <p:nvPr/>
            </p:nvSpPr>
            <p:spPr bwMode="auto">
              <a:xfrm>
                <a:off x="2037" y="2982"/>
                <a:ext cx="11" cy="2"/>
              </a:xfrm>
              <a:custGeom>
                <a:avLst/>
                <a:gdLst>
                  <a:gd name="T0" fmla="*/ 0 w 72"/>
                  <a:gd name="T1" fmla="*/ 8 h 14"/>
                  <a:gd name="T2" fmla="*/ 14 w 72"/>
                  <a:gd name="T3" fmla="*/ 0 h 14"/>
                  <a:gd name="T4" fmla="*/ 62 w 72"/>
                  <a:gd name="T5" fmla="*/ 0 h 14"/>
                  <a:gd name="T6" fmla="*/ 72 w 72"/>
                  <a:gd name="T7" fmla="*/ 7 h 14"/>
                  <a:gd name="T8" fmla="*/ 61 w 72"/>
                  <a:gd name="T9" fmla="*/ 14 h 14"/>
                  <a:gd name="T10" fmla="*/ 11 w 72"/>
                  <a:gd name="T11" fmla="*/ 14 h 14"/>
                  <a:gd name="T12" fmla="*/ 0 w 72"/>
                  <a:gd name="T13" fmla="*/ 8 h 14"/>
                  <a:gd name="T14" fmla="*/ 0 60000 65536"/>
                  <a:gd name="T15" fmla="*/ 0 60000 65536"/>
                  <a:gd name="T16" fmla="*/ 0 60000 65536"/>
                  <a:gd name="T17" fmla="*/ 0 60000 65536"/>
                  <a:gd name="T18" fmla="*/ 0 60000 65536"/>
                  <a:gd name="T19" fmla="*/ 0 60000 65536"/>
                  <a:gd name="T20" fmla="*/ 0 60000 65536"/>
                  <a:gd name="T21" fmla="*/ 0 w 72"/>
                  <a:gd name="T22" fmla="*/ 0 h 14"/>
                  <a:gd name="T23" fmla="*/ 72 w 72"/>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sp>
          <p:nvSpPr>
            <p:cNvPr id="243" name="Freeform 2295"/>
            <p:cNvSpPr>
              <a:spLocks/>
            </p:cNvSpPr>
            <p:nvPr/>
          </p:nvSpPr>
          <p:spPr bwMode="auto">
            <a:xfrm rot="2253675">
              <a:off x="2131" y="3105"/>
              <a:ext cx="2" cy="2"/>
            </a:xfrm>
            <a:custGeom>
              <a:avLst/>
              <a:gdLst>
                <a:gd name="T0" fmla="*/ 3 w 14"/>
                <a:gd name="T1" fmla="*/ 0 h 12"/>
                <a:gd name="T2" fmla="*/ 0 w 14"/>
                <a:gd name="T3" fmla="*/ 12 h 12"/>
                <a:gd name="T4" fmla="*/ 11 w 14"/>
                <a:gd name="T5" fmla="*/ 12 h 12"/>
                <a:gd name="T6" fmla="*/ 14 w 14"/>
                <a:gd name="T7" fmla="*/ 0 h 12"/>
                <a:gd name="T8" fmla="*/ 3 w 14"/>
                <a:gd name="T9" fmla="*/ 0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3" y="0"/>
                  </a:moveTo>
                  <a:lnTo>
                    <a:pt x="0" y="12"/>
                  </a:lnTo>
                  <a:lnTo>
                    <a:pt x="11" y="12"/>
                  </a:lnTo>
                  <a:lnTo>
                    <a:pt x="14" y="0"/>
                  </a:lnTo>
                  <a:lnTo>
                    <a:pt x="3" y="0"/>
                  </a:lnTo>
                  <a:close/>
                </a:path>
              </a:pathLst>
            </a:custGeom>
            <a:solidFill>
              <a:srgbClr val="00FF00"/>
            </a:solidFill>
            <a:ln w="9525">
              <a:noFill/>
              <a:round/>
              <a:headEnd/>
              <a:tailEnd/>
            </a:ln>
          </p:spPr>
          <p:txBody>
            <a:bodyPr/>
            <a:lstStyle/>
            <a:p>
              <a:endParaRPr lang="en-US"/>
            </a:p>
          </p:txBody>
        </p:sp>
        <p:grpSp>
          <p:nvGrpSpPr>
            <p:cNvPr id="244" name="Group 2296"/>
            <p:cNvGrpSpPr>
              <a:grpSpLocks/>
            </p:cNvGrpSpPr>
            <p:nvPr/>
          </p:nvGrpSpPr>
          <p:grpSpPr bwMode="auto">
            <a:xfrm rot="2253675">
              <a:off x="2137" y="3097"/>
              <a:ext cx="15" cy="17"/>
              <a:chOff x="2017" y="2973"/>
              <a:chExt cx="18" cy="20"/>
            </a:xfrm>
          </p:grpSpPr>
          <p:sp>
            <p:nvSpPr>
              <p:cNvPr id="334" name="Freeform 2297"/>
              <p:cNvSpPr>
                <a:spLocks/>
              </p:cNvSpPr>
              <p:nvPr/>
            </p:nvSpPr>
            <p:spPr bwMode="auto">
              <a:xfrm>
                <a:off x="2023" y="2973"/>
                <a:ext cx="12" cy="2"/>
              </a:xfrm>
              <a:custGeom>
                <a:avLst/>
                <a:gdLst>
                  <a:gd name="T0" fmla="*/ 0 w 72"/>
                  <a:gd name="T1" fmla="*/ 0 h 13"/>
                  <a:gd name="T2" fmla="*/ 10 w 72"/>
                  <a:gd name="T3" fmla="*/ 13 h 13"/>
                  <a:gd name="T4" fmla="*/ 55 w 72"/>
                  <a:gd name="T5" fmla="*/ 13 h 13"/>
                  <a:gd name="T6" fmla="*/ 72 w 72"/>
                  <a:gd name="T7" fmla="*/ 0 h 13"/>
                  <a:gd name="T8" fmla="*/ 0 w 72"/>
                  <a:gd name="T9" fmla="*/ 0 h 13"/>
                  <a:gd name="T10" fmla="*/ 0 60000 65536"/>
                  <a:gd name="T11" fmla="*/ 0 60000 65536"/>
                  <a:gd name="T12" fmla="*/ 0 60000 65536"/>
                  <a:gd name="T13" fmla="*/ 0 60000 65536"/>
                  <a:gd name="T14" fmla="*/ 0 60000 65536"/>
                  <a:gd name="T15" fmla="*/ 0 w 72"/>
                  <a:gd name="T16" fmla="*/ 0 h 13"/>
                  <a:gd name="T17" fmla="*/ 72 w 72"/>
                  <a:gd name="T18" fmla="*/ 13 h 13"/>
                </a:gdLst>
                <a:ahLst/>
                <a:cxnLst>
                  <a:cxn ang="T10">
                    <a:pos x="T0" y="T1"/>
                  </a:cxn>
                  <a:cxn ang="T11">
                    <a:pos x="T2" y="T3"/>
                  </a:cxn>
                  <a:cxn ang="T12">
                    <a:pos x="T4" y="T5"/>
                  </a:cxn>
                  <a:cxn ang="T13">
                    <a:pos x="T6" y="T7"/>
                  </a:cxn>
                  <a:cxn ang="T14">
                    <a:pos x="T8" y="T9"/>
                  </a:cxn>
                </a:cxnLst>
                <a:rect l="T15" t="T16" r="T17" b="T18"/>
                <a:pathLst>
                  <a:path w="72" h="13">
                    <a:moveTo>
                      <a:pt x="0" y="0"/>
                    </a:moveTo>
                    <a:lnTo>
                      <a:pt x="10" y="13"/>
                    </a:lnTo>
                    <a:lnTo>
                      <a:pt x="55" y="13"/>
                    </a:lnTo>
                    <a:lnTo>
                      <a:pt x="72" y="0"/>
                    </a:lnTo>
                    <a:lnTo>
                      <a:pt x="0" y="0"/>
                    </a:lnTo>
                    <a:close/>
                  </a:path>
                </a:pathLst>
              </a:custGeom>
              <a:solidFill>
                <a:srgbClr val="00FF00"/>
              </a:solidFill>
              <a:ln w="9525">
                <a:noFill/>
                <a:round/>
                <a:headEnd/>
                <a:tailEnd/>
              </a:ln>
            </p:spPr>
            <p:txBody>
              <a:bodyPr/>
              <a:lstStyle/>
              <a:p>
                <a:endParaRPr lang="en-US"/>
              </a:p>
            </p:txBody>
          </p:sp>
          <p:sp>
            <p:nvSpPr>
              <p:cNvPr id="335" name="Freeform 2298"/>
              <p:cNvSpPr>
                <a:spLocks/>
              </p:cNvSpPr>
              <p:nvPr/>
            </p:nvSpPr>
            <p:spPr bwMode="auto">
              <a:xfrm>
                <a:off x="2018" y="2991"/>
                <a:ext cx="12" cy="2"/>
              </a:xfrm>
              <a:custGeom>
                <a:avLst/>
                <a:gdLst>
                  <a:gd name="T0" fmla="*/ 0 w 71"/>
                  <a:gd name="T1" fmla="*/ 14 h 14"/>
                  <a:gd name="T2" fmla="*/ 17 w 71"/>
                  <a:gd name="T3" fmla="*/ 0 h 14"/>
                  <a:gd name="T4" fmla="*/ 62 w 71"/>
                  <a:gd name="T5" fmla="*/ 0 h 14"/>
                  <a:gd name="T6" fmla="*/ 71 w 71"/>
                  <a:gd name="T7" fmla="*/ 14 h 14"/>
                  <a:gd name="T8" fmla="*/ 0 w 71"/>
                  <a:gd name="T9" fmla="*/ 14 h 14"/>
                  <a:gd name="T10" fmla="*/ 0 60000 65536"/>
                  <a:gd name="T11" fmla="*/ 0 60000 65536"/>
                  <a:gd name="T12" fmla="*/ 0 60000 65536"/>
                  <a:gd name="T13" fmla="*/ 0 60000 65536"/>
                  <a:gd name="T14" fmla="*/ 0 60000 65536"/>
                  <a:gd name="T15" fmla="*/ 0 w 71"/>
                  <a:gd name="T16" fmla="*/ 0 h 14"/>
                  <a:gd name="T17" fmla="*/ 71 w 71"/>
                  <a:gd name="T18" fmla="*/ 14 h 14"/>
                </a:gdLst>
                <a:ahLst/>
                <a:cxnLst>
                  <a:cxn ang="T10">
                    <a:pos x="T0" y="T1"/>
                  </a:cxn>
                  <a:cxn ang="T11">
                    <a:pos x="T2" y="T3"/>
                  </a:cxn>
                  <a:cxn ang="T12">
                    <a:pos x="T4" y="T5"/>
                  </a:cxn>
                  <a:cxn ang="T13">
                    <a:pos x="T6" y="T7"/>
                  </a:cxn>
                  <a:cxn ang="T14">
                    <a:pos x="T8" y="T9"/>
                  </a:cxn>
                </a:cxnLst>
                <a:rect l="T15" t="T16" r="T17" b="T18"/>
                <a:pathLst>
                  <a:path w="71" h="14">
                    <a:moveTo>
                      <a:pt x="0" y="14"/>
                    </a:moveTo>
                    <a:lnTo>
                      <a:pt x="17"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336" name="Freeform 2299"/>
              <p:cNvSpPr>
                <a:spLocks/>
              </p:cNvSpPr>
              <p:nvPr/>
            </p:nvSpPr>
            <p:spPr bwMode="auto">
              <a:xfrm>
                <a:off x="2020" y="2973"/>
                <a:ext cx="4" cy="10"/>
              </a:xfrm>
              <a:custGeom>
                <a:avLst/>
                <a:gdLst>
                  <a:gd name="T0" fmla="*/ 15 w 23"/>
                  <a:gd name="T1" fmla="*/ 0 h 57"/>
                  <a:gd name="T2" fmla="*/ 23 w 23"/>
                  <a:gd name="T3" fmla="*/ 14 h 57"/>
                  <a:gd name="T4" fmla="*/ 15 w 23"/>
                  <a:gd name="T5" fmla="*/ 49 h 57"/>
                  <a:gd name="T6" fmla="*/ 0 w 23"/>
                  <a:gd name="T7" fmla="*/ 57 h 57"/>
                  <a:gd name="T8" fmla="*/ 15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5" y="0"/>
                    </a:moveTo>
                    <a:lnTo>
                      <a:pt x="23"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337" name="Freeform 2300"/>
              <p:cNvSpPr>
                <a:spLocks/>
              </p:cNvSpPr>
              <p:nvPr/>
            </p:nvSpPr>
            <p:spPr bwMode="auto">
              <a:xfrm>
                <a:off x="2017" y="2984"/>
                <a:ext cx="5" cy="9"/>
              </a:xfrm>
              <a:custGeom>
                <a:avLst/>
                <a:gdLst>
                  <a:gd name="T0" fmla="*/ 0 w 26"/>
                  <a:gd name="T1" fmla="*/ 57 h 57"/>
                  <a:gd name="T2" fmla="*/ 16 w 26"/>
                  <a:gd name="T3" fmla="*/ 43 h 57"/>
                  <a:gd name="T4" fmla="*/ 26 w 26"/>
                  <a:gd name="T5" fmla="*/ 7 h 57"/>
                  <a:gd name="T6" fmla="*/ 14 w 26"/>
                  <a:gd name="T7" fmla="*/ 0 h 57"/>
                  <a:gd name="T8" fmla="*/ 0 w 26"/>
                  <a:gd name="T9" fmla="*/ 57 h 57"/>
                  <a:gd name="T10" fmla="*/ 0 60000 65536"/>
                  <a:gd name="T11" fmla="*/ 0 60000 65536"/>
                  <a:gd name="T12" fmla="*/ 0 60000 65536"/>
                  <a:gd name="T13" fmla="*/ 0 60000 65536"/>
                  <a:gd name="T14" fmla="*/ 0 60000 65536"/>
                  <a:gd name="T15" fmla="*/ 0 w 26"/>
                  <a:gd name="T16" fmla="*/ 0 h 57"/>
                  <a:gd name="T17" fmla="*/ 26 w 26"/>
                  <a:gd name="T18" fmla="*/ 57 h 57"/>
                </a:gdLst>
                <a:ahLst/>
                <a:cxnLst>
                  <a:cxn ang="T10">
                    <a:pos x="T0" y="T1"/>
                  </a:cxn>
                  <a:cxn ang="T11">
                    <a:pos x="T2" y="T3"/>
                  </a:cxn>
                  <a:cxn ang="T12">
                    <a:pos x="T4" y="T5"/>
                  </a:cxn>
                  <a:cxn ang="T13">
                    <a:pos x="T6" y="T7"/>
                  </a:cxn>
                  <a:cxn ang="T14">
                    <a:pos x="T8" y="T9"/>
                  </a:cxn>
                </a:cxnLst>
                <a:rect l="T15" t="T16" r="T17" b="T18"/>
                <a:pathLst>
                  <a:path w="26" h="57">
                    <a:moveTo>
                      <a:pt x="0" y="57"/>
                    </a:moveTo>
                    <a:lnTo>
                      <a:pt x="16" y="43"/>
                    </a:lnTo>
                    <a:lnTo>
                      <a:pt x="26" y="7"/>
                    </a:lnTo>
                    <a:lnTo>
                      <a:pt x="14" y="0"/>
                    </a:lnTo>
                    <a:lnTo>
                      <a:pt x="0" y="57"/>
                    </a:lnTo>
                    <a:close/>
                  </a:path>
                </a:pathLst>
              </a:custGeom>
              <a:solidFill>
                <a:srgbClr val="00FF00"/>
              </a:solidFill>
              <a:ln w="9525">
                <a:noFill/>
                <a:round/>
                <a:headEnd/>
                <a:tailEnd/>
              </a:ln>
            </p:spPr>
            <p:txBody>
              <a:bodyPr/>
              <a:lstStyle/>
              <a:p>
                <a:endParaRPr lang="en-US"/>
              </a:p>
            </p:txBody>
          </p:sp>
          <p:sp>
            <p:nvSpPr>
              <p:cNvPr id="338" name="Freeform 2301"/>
              <p:cNvSpPr>
                <a:spLocks/>
              </p:cNvSpPr>
              <p:nvPr/>
            </p:nvSpPr>
            <p:spPr bwMode="auto">
              <a:xfrm>
                <a:off x="2029" y="2984"/>
                <a:ext cx="4" cy="9"/>
              </a:xfrm>
              <a:custGeom>
                <a:avLst/>
                <a:gdLst>
                  <a:gd name="T0" fmla="*/ 0 w 24"/>
                  <a:gd name="T1" fmla="*/ 43 h 56"/>
                  <a:gd name="T2" fmla="*/ 9 w 24"/>
                  <a:gd name="T3" fmla="*/ 56 h 56"/>
                  <a:gd name="T4" fmla="*/ 24 w 24"/>
                  <a:gd name="T5" fmla="*/ 0 h 56"/>
                  <a:gd name="T6" fmla="*/ 9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9" y="56"/>
                    </a:lnTo>
                    <a:lnTo>
                      <a:pt x="24" y="0"/>
                    </a:lnTo>
                    <a:lnTo>
                      <a:pt x="9" y="10"/>
                    </a:lnTo>
                    <a:lnTo>
                      <a:pt x="0" y="43"/>
                    </a:lnTo>
                    <a:close/>
                  </a:path>
                </a:pathLst>
              </a:custGeom>
              <a:solidFill>
                <a:srgbClr val="00FF00"/>
              </a:solidFill>
              <a:ln w="9525">
                <a:noFill/>
                <a:round/>
                <a:headEnd/>
                <a:tailEnd/>
              </a:ln>
            </p:spPr>
            <p:txBody>
              <a:bodyPr/>
              <a:lstStyle/>
              <a:p>
                <a:endParaRPr lang="en-US"/>
              </a:p>
            </p:txBody>
          </p:sp>
          <p:sp>
            <p:nvSpPr>
              <p:cNvPr id="339" name="Freeform 2302"/>
              <p:cNvSpPr>
                <a:spLocks/>
              </p:cNvSpPr>
              <p:nvPr/>
            </p:nvSpPr>
            <p:spPr bwMode="auto">
              <a:xfrm>
                <a:off x="2031" y="2973"/>
                <a:ext cx="4" cy="10"/>
              </a:xfrm>
              <a:custGeom>
                <a:avLst/>
                <a:gdLst>
                  <a:gd name="T0" fmla="*/ 9 w 26"/>
                  <a:gd name="T1" fmla="*/ 14 h 59"/>
                  <a:gd name="T2" fmla="*/ 26 w 26"/>
                  <a:gd name="T3" fmla="*/ 0 h 59"/>
                  <a:gd name="T4" fmla="*/ 10 w 26"/>
                  <a:gd name="T5" fmla="*/ 59 h 59"/>
                  <a:gd name="T6" fmla="*/ 0 w 26"/>
                  <a:gd name="T7" fmla="*/ 51 h 59"/>
                  <a:gd name="T8" fmla="*/ 9 w 26"/>
                  <a:gd name="T9" fmla="*/ 14 h 59"/>
                  <a:gd name="T10" fmla="*/ 0 60000 65536"/>
                  <a:gd name="T11" fmla="*/ 0 60000 65536"/>
                  <a:gd name="T12" fmla="*/ 0 60000 65536"/>
                  <a:gd name="T13" fmla="*/ 0 60000 65536"/>
                  <a:gd name="T14" fmla="*/ 0 60000 65536"/>
                  <a:gd name="T15" fmla="*/ 0 w 26"/>
                  <a:gd name="T16" fmla="*/ 0 h 59"/>
                  <a:gd name="T17" fmla="*/ 26 w 26"/>
                  <a:gd name="T18" fmla="*/ 59 h 59"/>
                </a:gdLst>
                <a:ahLst/>
                <a:cxnLst>
                  <a:cxn ang="T10">
                    <a:pos x="T0" y="T1"/>
                  </a:cxn>
                  <a:cxn ang="T11">
                    <a:pos x="T2" y="T3"/>
                  </a:cxn>
                  <a:cxn ang="T12">
                    <a:pos x="T4" y="T5"/>
                  </a:cxn>
                  <a:cxn ang="T13">
                    <a:pos x="T6" y="T7"/>
                  </a:cxn>
                  <a:cxn ang="T14">
                    <a:pos x="T8" y="T9"/>
                  </a:cxn>
                </a:cxnLst>
                <a:rect l="T15" t="T16" r="T17" b="T18"/>
                <a:pathLst>
                  <a:path w="26" h="59">
                    <a:moveTo>
                      <a:pt x="9" y="14"/>
                    </a:moveTo>
                    <a:lnTo>
                      <a:pt x="26"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340" name="Freeform 2303"/>
              <p:cNvSpPr>
                <a:spLocks/>
              </p:cNvSpPr>
              <p:nvPr/>
            </p:nvSpPr>
            <p:spPr bwMode="auto">
              <a:xfrm>
                <a:off x="2020" y="2982"/>
                <a:ext cx="12" cy="2"/>
              </a:xfrm>
              <a:custGeom>
                <a:avLst/>
                <a:gdLst>
                  <a:gd name="T0" fmla="*/ 0 w 72"/>
                  <a:gd name="T1" fmla="*/ 8 h 14"/>
                  <a:gd name="T2" fmla="*/ 14 w 72"/>
                  <a:gd name="T3" fmla="*/ 0 h 14"/>
                  <a:gd name="T4" fmla="*/ 62 w 72"/>
                  <a:gd name="T5" fmla="*/ 0 h 14"/>
                  <a:gd name="T6" fmla="*/ 72 w 72"/>
                  <a:gd name="T7" fmla="*/ 7 h 14"/>
                  <a:gd name="T8" fmla="*/ 61 w 72"/>
                  <a:gd name="T9" fmla="*/ 14 h 14"/>
                  <a:gd name="T10" fmla="*/ 11 w 72"/>
                  <a:gd name="T11" fmla="*/ 14 h 14"/>
                  <a:gd name="T12" fmla="*/ 0 w 72"/>
                  <a:gd name="T13" fmla="*/ 8 h 14"/>
                  <a:gd name="T14" fmla="*/ 0 60000 65536"/>
                  <a:gd name="T15" fmla="*/ 0 60000 65536"/>
                  <a:gd name="T16" fmla="*/ 0 60000 65536"/>
                  <a:gd name="T17" fmla="*/ 0 60000 65536"/>
                  <a:gd name="T18" fmla="*/ 0 60000 65536"/>
                  <a:gd name="T19" fmla="*/ 0 60000 65536"/>
                  <a:gd name="T20" fmla="*/ 0 60000 65536"/>
                  <a:gd name="T21" fmla="*/ 0 w 72"/>
                  <a:gd name="T22" fmla="*/ 0 h 14"/>
                  <a:gd name="T23" fmla="*/ 72 w 72"/>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14">
                    <a:moveTo>
                      <a:pt x="0" y="8"/>
                    </a:moveTo>
                    <a:lnTo>
                      <a:pt x="14" y="0"/>
                    </a:lnTo>
                    <a:lnTo>
                      <a:pt x="62" y="0"/>
                    </a:lnTo>
                    <a:lnTo>
                      <a:pt x="72" y="7"/>
                    </a:lnTo>
                    <a:lnTo>
                      <a:pt x="61" y="14"/>
                    </a:lnTo>
                    <a:lnTo>
                      <a:pt x="11" y="14"/>
                    </a:lnTo>
                    <a:lnTo>
                      <a:pt x="0" y="8"/>
                    </a:lnTo>
                    <a:close/>
                  </a:path>
                </a:pathLst>
              </a:custGeom>
              <a:solidFill>
                <a:srgbClr val="00FF00"/>
              </a:solidFill>
              <a:ln w="9525">
                <a:noFill/>
                <a:round/>
                <a:headEnd/>
                <a:tailEnd/>
              </a:ln>
            </p:spPr>
            <p:txBody>
              <a:bodyPr/>
              <a:lstStyle/>
              <a:p>
                <a:endParaRPr lang="en-US"/>
              </a:p>
            </p:txBody>
          </p:sp>
        </p:grpSp>
        <p:grpSp>
          <p:nvGrpSpPr>
            <p:cNvPr id="245" name="Group 2304"/>
            <p:cNvGrpSpPr>
              <a:grpSpLocks/>
            </p:cNvGrpSpPr>
            <p:nvPr/>
          </p:nvGrpSpPr>
          <p:grpSpPr bwMode="auto">
            <a:xfrm rot="2253675">
              <a:off x="2103" y="3072"/>
              <a:ext cx="15" cy="16"/>
              <a:chOff x="1966" y="2973"/>
              <a:chExt cx="18" cy="20"/>
            </a:xfrm>
          </p:grpSpPr>
          <p:sp>
            <p:nvSpPr>
              <p:cNvPr id="327" name="Freeform 2305"/>
              <p:cNvSpPr>
                <a:spLocks/>
              </p:cNvSpPr>
              <p:nvPr/>
            </p:nvSpPr>
            <p:spPr bwMode="auto">
              <a:xfrm>
                <a:off x="1972" y="2973"/>
                <a:ext cx="12" cy="2"/>
              </a:xfrm>
              <a:custGeom>
                <a:avLst/>
                <a:gdLst>
                  <a:gd name="T0" fmla="*/ 0 w 71"/>
                  <a:gd name="T1" fmla="*/ 0 h 13"/>
                  <a:gd name="T2" fmla="*/ 10 w 71"/>
                  <a:gd name="T3" fmla="*/ 13 h 13"/>
                  <a:gd name="T4" fmla="*/ 55 w 71"/>
                  <a:gd name="T5" fmla="*/ 13 h 13"/>
                  <a:gd name="T6" fmla="*/ 71 w 71"/>
                  <a:gd name="T7" fmla="*/ 0 h 13"/>
                  <a:gd name="T8" fmla="*/ 0 w 71"/>
                  <a:gd name="T9" fmla="*/ 0 h 13"/>
                  <a:gd name="T10" fmla="*/ 0 60000 65536"/>
                  <a:gd name="T11" fmla="*/ 0 60000 65536"/>
                  <a:gd name="T12" fmla="*/ 0 60000 65536"/>
                  <a:gd name="T13" fmla="*/ 0 60000 65536"/>
                  <a:gd name="T14" fmla="*/ 0 60000 65536"/>
                  <a:gd name="T15" fmla="*/ 0 w 71"/>
                  <a:gd name="T16" fmla="*/ 0 h 13"/>
                  <a:gd name="T17" fmla="*/ 71 w 71"/>
                  <a:gd name="T18" fmla="*/ 13 h 13"/>
                </a:gdLst>
                <a:ahLst/>
                <a:cxnLst>
                  <a:cxn ang="T10">
                    <a:pos x="T0" y="T1"/>
                  </a:cxn>
                  <a:cxn ang="T11">
                    <a:pos x="T2" y="T3"/>
                  </a:cxn>
                  <a:cxn ang="T12">
                    <a:pos x="T4" y="T5"/>
                  </a:cxn>
                  <a:cxn ang="T13">
                    <a:pos x="T6" y="T7"/>
                  </a:cxn>
                  <a:cxn ang="T14">
                    <a:pos x="T8" y="T9"/>
                  </a:cxn>
                </a:cxnLst>
                <a:rect l="T15" t="T16" r="T17" b="T18"/>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328" name="Freeform 2306"/>
              <p:cNvSpPr>
                <a:spLocks/>
              </p:cNvSpPr>
              <p:nvPr/>
            </p:nvSpPr>
            <p:spPr bwMode="auto">
              <a:xfrm>
                <a:off x="1967" y="2991"/>
                <a:ext cx="12" cy="2"/>
              </a:xfrm>
              <a:custGeom>
                <a:avLst/>
                <a:gdLst>
                  <a:gd name="T0" fmla="*/ 0 w 72"/>
                  <a:gd name="T1" fmla="*/ 14 h 14"/>
                  <a:gd name="T2" fmla="*/ 18 w 72"/>
                  <a:gd name="T3" fmla="*/ 0 h 14"/>
                  <a:gd name="T4" fmla="*/ 62 w 72"/>
                  <a:gd name="T5" fmla="*/ 0 h 14"/>
                  <a:gd name="T6" fmla="*/ 72 w 72"/>
                  <a:gd name="T7" fmla="*/ 14 h 14"/>
                  <a:gd name="T8" fmla="*/ 0 w 72"/>
                  <a:gd name="T9" fmla="*/ 14 h 14"/>
                  <a:gd name="T10" fmla="*/ 0 60000 65536"/>
                  <a:gd name="T11" fmla="*/ 0 60000 65536"/>
                  <a:gd name="T12" fmla="*/ 0 60000 65536"/>
                  <a:gd name="T13" fmla="*/ 0 60000 65536"/>
                  <a:gd name="T14" fmla="*/ 0 60000 65536"/>
                  <a:gd name="T15" fmla="*/ 0 w 72"/>
                  <a:gd name="T16" fmla="*/ 0 h 14"/>
                  <a:gd name="T17" fmla="*/ 72 w 72"/>
                  <a:gd name="T18" fmla="*/ 14 h 14"/>
                </a:gdLst>
                <a:ahLst/>
                <a:cxnLst>
                  <a:cxn ang="T10">
                    <a:pos x="T0" y="T1"/>
                  </a:cxn>
                  <a:cxn ang="T11">
                    <a:pos x="T2" y="T3"/>
                  </a:cxn>
                  <a:cxn ang="T12">
                    <a:pos x="T4" y="T5"/>
                  </a:cxn>
                  <a:cxn ang="T13">
                    <a:pos x="T6" y="T7"/>
                  </a:cxn>
                  <a:cxn ang="T14">
                    <a:pos x="T8" y="T9"/>
                  </a:cxn>
                </a:cxnLst>
                <a:rect l="T15" t="T16" r="T17" b="T18"/>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329" name="Freeform 2307"/>
              <p:cNvSpPr>
                <a:spLocks/>
              </p:cNvSpPr>
              <p:nvPr/>
            </p:nvSpPr>
            <p:spPr bwMode="auto">
              <a:xfrm>
                <a:off x="1969" y="2973"/>
                <a:ext cx="4" cy="10"/>
              </a:xfrm>
              <a:custGeom>
                <a:avLst/>
                <a:gdLst>
                  <a:gd name="T0" fmla="*/ 14 w 23"/>
                  <a:gd name="T1" fmla="*/ 0 h 57"/>
                  <a:gd name="T2" fmla="*/ 23 w 23"/>
                  <a:gd name="T3" fmla="*/ 14 h 57"/>
                  <a:gd name="T4" fmla="*/ 14 w 23"/>
                  <a:gd name="T5" fmla="*/ 49 h 57"/>
                  <a:gd name="T6" fmla="*/ 0 w 23"/>
                  <a:gd name="T7" fmla="*/ 57 h 57"/>
                  <a:gd name="T8" fmla="*/ 14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330" name="Freeform 2308"/>
              <p:cNvSpPr>
                <a:spLocks/>
              </p:cNvSpPr>
              <p:nvPr/>
            </p:nvSpPr>
            <p:spPr bwMode="auto">
              <a:xfrm>
                <a:off x="1966" y="2984"/>
                <a:ext cx="5" cy="9"/>
              </a:xfrm>
              <a:custGeom>
                <a:avLst/>
                <a:gdLst>
                  <a:gd name="T0" fmla="*/ 0 w 25"/>
                  <a:gd name="T1" fmla="*/ 57 h 57"/>
                  <a:gd name="T2" fmla="*/ 16 w 25"/>
                  <a:gd name="T3" fmla="*/ 43 h 57"/>
                  <a:gd name="T4" fmla="*/ 25 w 25"/>
                  <a:gd name="T5" fmla="*/ 7 h 57"/>
                  <a:gd name="T6" fmla="*/ 13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331" name="Freeform 2309"/>
              <p:cNvSpPr>
                <a:spLocks/>
              </p:cNvSpPr>
              <p:nvPr/>
            </p:nvSpPr>
            <p:spPr bwMode="auto">
              <a:xfrm>
                <a:off x="1978" y="2984"/>
                <a:ext cx="4" cy="9"/>
              </a:xfrm>
              <a:custGeom>
                <a:avLst/>
                <a:gdLst>
                  <a:gd name="T0" fmla="*/ 0 w 24"/>
                  <a:gd name="T1" fmla="*/ 43 h 56"/>
                  <a:gd name="T2" fmla="*/ 10 w 24"/>
                  <a:gd name="T3" fmla="*/ 56 h 56"/>
                  <a:gd name="T4" fmla="*/ 24 w 24"/>
                  <a:gd name="T5" fmla="*/ 0 h 56"/>
                  <a:gd name="T6" fmla="*/ 10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332" name="Freeform 2310"/>
              <p:cNvSpPr>
                <a:spLocks/>
              </p:cNvSpPr>
              <p:nvPr/>
            </p:nvSpPr>
            <p:spPr bwMode="auto">
              <a:xfrm>
                <a:off x="1980" y="2973"/>
                <a:ext cx="4" cy="10"/>
              </a:xfrm>
              <a:custGeom>
                <a:avLst/>
                <a:gdLst>
                  <a:gd name="T0" fmla="*/ 9 w 25"/>
                  <a:gd name="T1" fmla="*/ 14 h 59"/>
                  <a:gd name="T2" fmla="*/ 25 w 25"/>
                  <a:gd name="T3" fmla="*/ 0 h 59"/>
                  <a:gd name="T4" fmla="*/ 11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333" name="Freeform 2311"/>
              <p:cNvSpPr>
                <a:spLocks/>
              </p:cNvSpPr>
              <p:nvPr/>
            </p:nvSpPr>
            <p:spPr bwMode="auto">
              <a:xfrm>
                <a:off x="1969"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46" name="Group 2312"/>
            <p:cNvGrpSpPr>
              <a:grpSpLocks/>
            </p:cNvGrpSpPr>
            <p:nvPr/>
          </p:nvGrpSpPr>
          <p:grpSpPr bwMode="auto">
            <a:xfrm rot="2253675">
              <a:off x="2115" y="3080"/>
              <a:ext cx="15" cy="16"/>
              <a:chOff x="1983" y="2973"/>
              <a:chExt cx="18" cy="20"/>
            </a:xfrm>
          </p:grpSpPr>
          <p:sp>
            <p:nvSpPr>
              <p:cNvPr id="320" name="Freeform 2313"/>
              <p:cNvSpPr>
                <a:spLocks/>
              </p:cNvSpPr>
              <p:nvPr/>
            </p:nvSpPr>
            <p:spPr bwMode="auto">
              <a:xfrm>
                <a:off x="1988" y="2973"/>
                <a:ext cx="12" cy="2"/>
              </a:xfrm>
              <a:custGeom>
                <a:avLst/>
                <a:gdLst>
                  <a:gd name="T0" fmla="*/ 0 w 71"/>
                  <a:gd name="T1" fmla="*/ 0 h 13"/>
                  <a:gd name="T2" fmla="*/ 10 w 71"/>
                  <a:gd name="T3" fmla="*/ 13 h 13"/>
                  <a:gd name="T4" fmla="*/ 55 w 71"/>
                  <a:gd name="T5" fmla="*/ 13 h 13"/>
                  <a:gd name="T6" fmla="*/ 71 w 71"/>
                  <a:gd name="T7" fmla="*/ 0 h 13"/>
                  <a:gd name="T8" fmla="*/ 0 w 71"/>
                  <a:gd name="T9" fmla="*/ 0 h 13"/>
                  <a:gd name="T10" fmla="*/ 0 60000 65536"/>
                  <a:gd name="T11" fmla="*/ 0 60000 65536"/>
                  <a:gd name="T12" fmla="*/ 0 60000 65536"/>
                  <a:gd name="T13" fmla="*/ 0 60000 65536"/>
                  <a:gd name="T14" fmla="*/ 0 60000 65536"/>
                  <a:gd name="T15" fmla="*/ 0 w 71"/>
                  <a:gd name="T16" fmla="*/ 0 h 13"/>
                  <a:gd name="T17" fmla="*/ 71 w 71"/>
                  <a:gd name="T18" fmla="*/ 13 h 13"/>
                </a:gdLst>
                <a:ahLst/>
                <a:cxnLst>
                  <a:cxn ang="T10">
                    <a:pos x="T0" y="T1"/>
                  </a:cxn>
                  <a:cxn ang="T11">
                    <a:pos x="T2" y="T3"/>
                  </a:cxn>
                  <a:cxn ang="T12">
                    <a:pos x="T4" y="T5"/>
                  </a:cxn>
                  <a:cxn ang="T13">
                    <a:pos x="T6" y="T7"/>
                  </a:cxn>
                  <a:cxn ang="T14">
                    <a:pos x="T8" y="T9"/>
                  </a:cxn>
                </a:cxnLst>
                <a:rect l="T15" t="T16" r="T17" b="T18"/>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321" name="Freeform 2314"/>
              <p:cNvSpPr>
                <a:spLocks/>
              </p:cNvSpPr>
              <p:nvPr/>
            </p:nvSpPr>
            <p:spPr bwMode="auto">
              <a:xfrm>
                <a:off x="1983" y="2991"/>
                <a:ext cx="12" cy="2"/>
              </a:xfrm>
              <a:custGeom>
                <a:avLst/>
                <a:gdLst>
                  <a:gd name="T0" fmla="*/ 0 w 71"/>
                  <a:gd name="T1" fmla="*/ 14 h 14"/>
                  <a:gd name="T2" fmla="*/ 18 w 71"/>
                  <a:gd name="T3" fmla="*/ 0 h 14"/>
                  <a:gd name="T4" fmla="*/ 62 w 71"/>
                  <a:gd name="T5" fmla="*/ 0 h 14"/>
                  <a:gd name="T6" fmla="*/ 71 w 71"/>
                  <a:gd name="T7" fmla="*/ 14 h 14"/>
                  <a:gd name="T8" fmla="*/ 0 w 71"/>
                  <a:gd name="T9" fmla="*/ 14 h 14"/>
                  <a:gd name="T10" fmla="*/ 0 60000 65536"/>
                  <a:gd name="T11" fmla="*/ 0 60000 65536"/>
                  <a:gd name="T12" fmla="*/ 0 60000 65536"/>
                  <a:gd name="T13" fmla="*/ 0 60000 65536"/>
                  <a:gd name="T14" fmla="*/ 0 60000 65536"/>
                  <a:gd name="T15" fmla="*/ 0 w 71"/>
                  <a:gd name="T16" fmla="*/ 0 h 14"/>
                  <a:gd name="T17" fmla="*/ 71 w 71"/>
                  <a:gd name="T18" fmla="*/ 14 h 14"/>
                </a:gdLst>
                <a:ahLst/>
                <a:cxnLst>
                  <a:cxn ang="T10">
                    <a:pos x="T0" y="T1"/>
                  </a:cxn>
                  <a:cxn ang="T11">
                    <a:pos x="T2" y="T3"/>
                  </a:cxn>
                  <a:cxn ang="T12">
                    <a:pos x="T4" y="T5"/>
                  </a:cxn>
                  <a:cxn ang="T13">
                    <a:pos x="T6" y="T7"/>
                  </a:cxn>
                  <a:cxn ang="T14">
                    <a:pos x="T8" y="T9"/>
                  </a:cxn>
                </a:cxnLst>
                <a:rect l="T15" t="T16" r="T17" b="T18"/>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322" name="Freeform 2315"/>
              <p:cNvSpPr>
                <a:spLocks/>
              </p:cNvSpPr>
              <p:nvPr/>
            </p:nvSpPr>
            <p:spPr bwMode="auto">
              <a:xfrm>
                <a:off x="1985" y="2973"/>
                <a:ext cx="4" cy="10"/>
              </a:xfrm>
              <a:custGeom>
                <a:avLst/>
                <a:gdLst>
                  <a:gd name="T0" fmla="*/ 14 w 23"/>
                  <a:gd name="T1" fmla="*/ 0 h 57"/>
                  <a:gd name="T2" fmla="*/ 23 w 23"/>
                  <a:gd name="T3" fmla="*/ 14 h 57"/>
                  <a:gd name="T4" fmla="*/ 14 w 23"/>
                  <a:gd name="T5" fmla="*/ 49 h 57"/>
                  <a:gd name="T6" fmla="*/ 0 w 23"/>
                  <a:gd name="T7" fmla="*/ 57 h 57"/>
                  <a:gd name="T8" fmla="*/ 14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323" name="Freeform 2316"/>
              <p:cNvSpPr>
                <a:spLocks/>
              </p:cNvSpPr>
              <p:nvPr/>
            </p:nvSpPr>
            <p:spPr bwMode="auto">
              <a:xfrm>
                <a:off x="1983" y="2984"/>
                <a:ext cx="4" cy="9"/>
              </a:xfrm>
              <a:custGeom>
                <a:avLst/>
                <a:gdLst>
                  <a:gd name="T0" fmla="*/ 0 w 25"/>
                  <a:gd name="T1" fmla="*/ 57 h 57"/>
                  <a:gd name="T2" fmla="*/ 16 w 25"/>
                  <a:gd name="T3" fmla="*/ 43 h 57"/>
                  <a:gd name="T4" fmla="*/ 25 w 25"/>
                  <a:gd name="T5" fmla="*/ 7 h 57"/>
                  <a:gd name="T6" fmla="*/ 13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324" name="Freeform 2317"/>
              <p:cNvSpPr>
                <a:spLocks/>
              </p:cNvSpPr>
              <p:nvPr/>
            </p:nvSpPr>
            <p:spPr bwMode="auto">
              <a:xfrm>
                <a:off x="1994" y="2984"/>
                <a:ext cx="4" cy="9"/>
              </a:xfrm>
              <a:custGeom>
                <a:avLst/>
                <a:gdLst>
                  <a:gd name="T0" fmla="*/ 0 w 24"/>
                  <a:gd name="T1" fmla="*/ 43 h 56"/>
                  <a:gd name="T2" fmla="*/ 10 w 24"/>
                  <a:gd name="T3" fmla="*/ 56 h 56"/>
                  <a:gd name="T4" fmla="*/ 24 w 24"/>
                  <a:gd name="T5" fmla="*/ 0 h 56"/>
                  <a:gd name="T6" fmla="*/ 10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325" name="Freeform 2318"/>
              <p:cNvSpPr>
                <a:spLocks/>
              </p:cNvSpPr>
              <p:nvPr/>
            </p:nvSpPr>
            <p:spPr bwMode="auto">
              <a:xfrm>
                <a:off x="1996" y="2973"/>
                <a:ext cx="5" cy="10"/>
              </a:xfrm>
              <a:custGeom>
                <a:avLst/>
                <a:gdLst>
                  <a:gd name="T0" fmla="*/ 9 w 25"/>
                  <a:gd name="T1" fmla="*/ 14 h 59"/>
                  <a:gd name="T2" fmla="*/ 25 w 25"/>
                  <a:gd name="T3" fmla="*/ 0 h 59"/>
                  <a:gd name="T4" fmla="*/ 10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326" name="Freeform 2319"/>
              <p:cNvSpPr>
                <a:spLocks/>
              </p:cNvSpPr>
              <p:nvPr/>
            </p:nvSpPr>
            <p:spPr bwMode="auto">
              <a:xfrm>
                <a:off x="1985"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47" name="Group 2320"/>
            <p:cNvGrpSpPr>
              <a:grpSpLocks/>
            </p:cNvGrpSpPr>
            <p:nvPr/>
          </p:nvGrpSpPr>
          <p:grpSpPr bwMode="auto">
            <a:xfrm rot="2253675">
              <a:off x="2125" y="3088"/>
              <a:ext cx="15" cy="17"/>
              <a:chOff x="1999" y="2973"/>
              <a:chExt cx="18" cy="20"/>
            </a:xfrm>
          </p:grpSpPr>
          <p:sp>
            <p:nvSpPr>
              <p:cNvPr id="313" name="Freeform 2321"/>
              <p:cNvSpPr>
                <a:spLocks/>
              </p:cNvSpPr>
              <p:nvPr/>
            </p:nvSpPr>
            <p:spPr bwMode="auto">
              <a:xfrm>
                <a:off x="2004" y="2973"/>
                <a:ext cx="12" cy="2"/>
              </a:xfrm>
              <a:custGeom>
                <a:avLst/>
                <a:gdLst>
                  <a:gd name="T0" fmla="*/ 0 w 71"/>
                  <a:gd name="T1" fmla="*/ 0 h 13"/>
                  <a:gd name="T2" fmla="*/ 10 w 71"/>
                  <a:gd name="T3" fmla="*/ 13 h 13"/>
                  <a:gd name="T4" fmla="*/ 55 w 71"/>
                  <a:gd name="T5" fmla="*/ 13 h 13"/>
                  <a:gd name="T6" fmla="*/ 71 w 71"/>
                  <a:gd name="T7" fmla="*/ 0 h 13"/>
                  <a:gd name="T8" fmla="*/ 0 w 71"/>
                  <a:gd name="T9" fmla="*/ 0 h 13"/>
                  <a:gd name="T10" fmla="*/ 0 60000 65536"/>
                  <a:gd name="T11" fmla="*/ 0 60000 65536"/>
                  <a:gd name="T12" fmla="*/ 0 60000 65536"/>
                  <a:gd name="T13" fmla="*/ 0 60000 65536"/>
                  <a:gd name="T14" fmla="*/ 0 60000 65536"/>
                  <a:gd name="T15" fmla="*/ 0 w 71"/>
                  <a:gd name="T16" fmla="*/ 0 h 13"/>
                  <a:gd name="T17" fmla="*/ 71 w 71"/>
                  <a:gd name="T18" fmla="*/ 13 h 13"/>
                </a:gdLst>
                <a:ahLst/>
                <a:cxnLst>
                  <a:cxn ang="T10">
                    <a:pos x="T0" y="T1"/>
                  </a:cxn>
                  <a:cxn ang="T11">
                    <a:pos x="T2" y="T3"/>
                  </a:cxn>
                  <a:cxn ang="T12">
                    <a:pos x="T4" y="T5"/>
                  </a:cxn>
                  <a:cxn ang="T13">
                    <a:pos x="T6" y="T7"/>
                  </a:cxn>
                  <a:cxn ang="T14">
                    <a:pos x="T8" y="T9"/>
                  </a:cxn>
                </a:cxnLst>
                <a:rect l="T15" t="T16" r="T17" b="T18"/>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314" name="Freeform 2322"/>
              <p:cNvSpPr>
                <a:spLocks/>
              </p:cNvSpPr>
              <p:nvPr/>
            </p:nvSpPr>
            <p:spPr bwMode="auto">
              <a:xfrm>
                <a:off x="1999" y="2991"/>
                <a:ext cx="12" cy="2"/>
              </a:xfrm>
              <a:custGeom>
                <a:avLst/>
                <a:gdLst>
                  <a:gd name="T0" fmla="*/ 0 w 71"/>
                  <a:gd name="T1" fmla="*/ 14 h 14"/>
                  <a:gd name="T2" fmla="*/ 18 w 71"/>
                  <a:gd name="T3" fmla="*/ 0 h 14"/>
                  <a:gd name="T4" fmla="*/ 62 w 71"/>
                  <a:gd name="T5" fmla="*/ 0 h 14"/>
                  <a:gd name="T6" fmla="*/ 71 w 71"/>
                  <a:gd name="T7" fmla="*/ 14 h 14"/>
                  <a:gd name="T8" fmla="*/ 0 w 71"/>
                  <a:gd name="T9" fmla="*/ 14 h 14"/>
                  <a:gd name="T10" fmla="*/ 0 60000 65536"/>
                  <a:gd name="T11" fmla="*/ 0 60000 65536"/>
                  <a:gd name="T12" fmla="*/ 0 60000 65536"/>
                  <a:gd name="T13" fmla="*/ 0 60000 65536"/>
                  <a:gd name="T14" fmla="*/ 0 60000 65536"/>
                  <a:gd name="T15" fmla="*/ 0 w 71"/>
                  <a:gd name="T16" fmla="*/ 0 h 14"/>
                  <a:gd name="T17" fmla="*/ 71 w 71"/>
                  <a:gd name="T18" fmla="*/ 14 h 14"/>
                </a:gdLst>
                <a:ahLst/>
                <a:cxnLst>
                  <a:cxn ang="T10">
                    <a:pos x="T0" y="T1"/>
                  </a:cxn>
                  <a:cxn ang="T11">
                    <a:pos x="T2" y="T3"/>
                  </a:cxn>
                  <a:cxn ang="T12">
                    <a:pos x="T4" y="T5"/>
                  </a:cxn>
                  <a:cxn ang="T13">
                    <a:pos x="T6" y="T7"/>
                  </a:cxn>
                  <a:cxn ang="T14">
                    <a:pos x="T8" y="T9"/>
                  </a:cxn>
                </a:cxnLst>
                <a:rect l="T15" t="T16" r="T17" b="T18"/>
                <a:pathLst>
                  <a:path w="71" h="14">
                    <a:moveTo>
                      <a:pt x="0" y="14"/>
                    </a:moveTo>
                    <a:lnTo>
                      <a:pt x="18" y="0"/>
                    </a:lnTo>
                    <a:lnTo>
                      <a:pt x="62" y="0"/>
                    </a:lnTo>
                    <a:lnTo>
                      <a:pt x="71" y="14"/>
                    </a:lnTo>
                    <a:lnTo>
                      <a:pt x="0" y="14"/>
                    </a:lnTo>
                    <a:close/>
                  </a:path>
                </a:pathLst>
              </a:custGeom>
              <a:solidFill>
                <a:srgbClr val="00FF00"/>
              </a:solidFill>
              <a:ln w="9525">
                <a:noFill/>
                <a:round/>
                <a:headEnd/>
                <a:tailEnd/>
              </a:ln>
            </p:spPr>
            <p:txBody>
              <a:bodyPr/>
              <a:lstStyle/>
              <a:p>
                <a:endParaRPr lang="en-US"/>
              </a:p>
            </p:txBody>
          </p:sp>
          <p:sp>
            <p:nvSpPr>
              <p:cNvPr id="315" name="Freeform 2323"/>
              <p:cNvSpPr>
                <a:spLocks/>
              </p:cNvSpPr>
              <p:nvPr/>
            </p:nvSpPr>
            <p:spPr bwMode="auto">
              <a:xfrm>
                <a:off x="2001" y="2973"/>
                <a:ext cx="4" cy="10"/>
              </a:xfrm>
              <a:custGeom>
                <a:avLst/>
                <a:gdLst>
                  <a:gd name="T0" fmla="*/ 15 w 24"/>
                  <a:gd name="T1" fmla="*/ 0 h 57"/>
                  <a:gd name="T2" fmla="*/ 24 w 24"/>
                  <a:gd name="T3" fmla="*/ 14 h 57"/>
                  <a:gd name="T4" fmla="*/ 15 w 24"/>
                  <a:gd name="T5" fmla="*/ 49 h 57"/>
                  <a:gd name="T6" fmla="*/ 0 w 24"/>
                  <a:gd name="T7" fmla="*/ 57 h 57"/>
                  <a:gd name="T8" fmla="*/ 15 w 24"/>
                  <a:gd name="T9" fmla="*/ 0 h 57"/>
                  <a:gd name="T10" fmla="*/ 0 60000 65536"/>
                  <a:gd name="T11" fmla="*/ 0 60000 65536"/>
                  <a:gd name="T12" fmla="*/ 0 60000 65536"/>
                  <a:gd name="T13" fmla="*/ 0 60000 65536"/>
                  <a:gd name="T14" fmla="*/ 0 60000 65536"/>
                  <a:gd name="T15" fmla="*/ 0 w 24"/>
                  <a:gd name="T16" fmla="*/ 0 h 57"/>
                  <a:gd name="T17" fmla="*/ 24 w 24"/>
                  <a:gd name="T18" fmla="*/ 57 h 57"/>
                </a:gdLst>
                <a:ahLst/>
                <a:cxnLst>
                  <a:cxn ang="T10">
                    <a:pos x="T0" y="T1"/>
                  </a:cxn>
                  <a:cxn ang="T11">
                    <a:pos x="T2" y="T3"/>
                  </a:cxn>
                  <a:cxn ang="T12">
                    <a:pos x="T4" y="T5"/>
                  </a:cxn>
                  <a:cxn ang="T13">
                    <a:pos x="T6" y="T7"/>
                  </a:cxn>
                  <a:cxn ang="T14">
                    <a:pos x="T8" y="T9"/>
                  </a:cxn>
                </a:cxnLst>
                <a:rect l="T15" t="T16" r="T17" b="T18"/>
                <a:pathLst>
                  <a:path w="24" h="57">
                    <a:moveTo>
                      <a:pt x="15" y="0"/>
                    </a:moveTo>
                    <a:lnTo>
                      <a:pt x="24" y="14"/>
                    </a:lnTo>
                    <a:lnTo>
                      <a:pt x="15" y="49"/>
                    </a:lnTo>
                    <a:lnTo>
                      <a:pt x="0" y="57"/>
                    </a:lnTo>
                    <a:lnTo>
                      <a:pt x="15" y="0"/>
                    </a:lnTo>
                    <a:close/>
                  </a:path>
                </a:pathLst>
              </a:custGeom>
              <a:solidFill>
                <a:srgbClr val="00FF00"/>
              </a:solidFill>
              <a:ln w="9525">
                <a:noFill/>
                <a:round/>
                <a:headEnd/>
                <a:tailEnd/>
              </a:ln>
            </p:spPr>
            <p:txBody>
              <a:bodyPr/>
              <a:lstStyle/>
              <a:p>
                <a:endParaRPr lang="en-US"/>
              </a:p>
            </p:txBody>
          </p:sp>
          <p:sp>
            <p:nvSpPr>
              <p:cNvPr id="316" name="Freeform 2324"/>
              <p:cNvSpPr>
                <a:spLocks/>
              </p:cNvSpPr>
              <p:nvPr/>
            </p:nvSpPr>
            <p:spPr bwMode="auto">
              <a:xfrm>
                <a:off x="1999" y="2984"/>
                <a:ext cx="4" cy="9"/>
              </a:xfrm>
              <a:custGeom>
                <a:avLst/>
                <a:gdLst>
                  <a:gd name="T0" fmla="*/ 0 w 25"/>
                  <a:gd name="T1" fmla="*/ 57 h 57"/>
                  <a:gd name="T2" fmla="*/ 15 w 25"/>
                  <a:gd name="T3" fmla="*/ 43 h 57"/>
                  <a:gd name="T4" fmla="*/ 25 w 25"/>
                  <a:gd name="T5" fmla="*/ 7 h 57"/>
                  <a:gd name="T6" fmla="*/ 13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5"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317" name="Freeform 2325"/>
              <p:cNvSpPr>
                <a:spLocks/>
              </p:cNvSpPr>
              <p:nvPr/>
            </p:nvSpPr>
            <p:spPr bwMode="auto">
              <a:xfrm>
                <a:off x="2010" y="2984"/>
                <a:ext cx="4" cy="9"/>
              </a:xfrm>
              <a:custGeom>
                <a:avLst/>
                <a:gdLst>
                  <a:gd name="T0" fmla="*/ 0 w 24"/>
                  <a:gd name="T1" fmla="*/ 43 h 56"/>
                  <a:gd name="T2" fmla="*/ 10 w 24"/>
                  <a:gd name="T3" fmla="*/ 56 h 56"/>
                  <a:gd name="T4" fmla="*/ 24 w 24"/>
                  <a:gd name="T5" fmla="*/ 0 h 56"/>
                  <a:gd name="T6" fmla="*/ 10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318" name="Freeform 2326"/>
              <p:cNvSpPr>
                <a:spLocks/>
              </p:cNvSpPr>
              <p:nvPr/>
            </p:nvSpPr>
            <p:spPr bwMode="auto">
              <a:xfrm>
                <a:off x="2012" y="2973"/>
                <a:ext cx="5" cy="10"/>
              </a:xfrm>
              <a:custGeom>
                <a:avLst/>
                <a:gdLst>
                  <a:gd name="T0" fmla="*/ 9 w 25"/>
                  <a:gd name="T1" fmla="*/ 14 h 59"/>
                  <a:gd name="T2" fmla="*/ 25 w 25"/>
                  <a:gd name="T3" fmla="*/ 0 h 59"/>
                  <a:gd name="T4" fmla="*/ 10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319" name="Freeform 2327"/>
              <p:cNvSpPr>
                <a:spLocks/>
              </p:cNvSpPr>
              <p:nvPr/>
            </p:nvSpPr>
            <p:spPr bwMode="auto">
              <a:xfrm>
                <a:off x="2002"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48" name="Group 2328"/>
            <p:cNvGrpSpPr>
              <a:grpSpLocks/>
            </p:cNvGrpSpPr>
            <p:nvPr/>
          </p:nvGrpSpPr>
          <p:grpSpPr bwMode="auto">
            <a:xfrm rot="2253675">
              <a:off x="2072" y="3047"/>
              <a:ext cx="15" cy="16"/>
              <a:chOff x="1918" y="2973"/>
              <a:chExt cx="18" cy="20"/>
            </a:xfrm>
          </p:grpSpPr>
          <p:sp>
            <p:nvSpPr>
              <p:cNvPr id="306" name="Freeform 2329"/>
              <p:cNvSpPr>
                <a:spLocks/>
              </p:cNvSpPr>
              <p:nvPr/>
            </p:nvSpPr>
            <p:spPr bwMode="auto">
              <a:xfrm>
                <a:off x="1923" y="2973"/>
                <a:ext cx="12" cy="2"/>
              </a:xfrm>
              <a:custGeom>
                <a:avLst/>
                <a:gdLst>
                  <a:gd name="T0" fmla="*/ 0 w 70"/>
                  <a:gd name="T1" fmla="*/ 0 h 13"/>
                  <a:gd name="T2" fmla="*/ 9 w 70"/>
                  <a:gd name="T3" fmla="*/ 13 h 13"/>
                  <a:gd name="T4" fmla="*/ 54 w 70"/>
                  <a:gd name="T5" fmla="*/ 13 h 13"/>
                  <a:gd name="T6" fmla="*/ 70 w 70"/>
                  <a:gd name="T7" fmla="*/ 0 h 13"/>
                  <a:gd name="T8" fmla="*/ 0 w 70"/>
                  <a:gd name="T9" fmla="*/ 0 h 13"/>
                  <a:gd name="T10" fmla="*/ 0 60000 65536"/>
                  <a:gd name="T11" fmla="*/ 0 60000 65536"/>
                  <a:gd name="T12" fmla="*/ 0 60000 65536"/>
                  <a:gd name="T13" fmla="*/ 0 60000 65536"/>
                  <a:gd name="T14" fmla="*/ 0 60000 65536"/>
                  <a:gd name="T15" fmla="*/ 0 w 70"/>
                  <a:gd name="T16" fmla="*/ 0 h 13"/>
                  <a:gd name="T17" fmla="*/ 70 w 70"/>
                  <a:gd name="T18" fmla="*/ 13 h 13"/>
                </a:gdLst>
                <a:ahLst/>
                <a:cxnLst>
                  <a:cxn ang="T10">
                    <a:pos x="T0" y="T1"/>
                  </a:cxn>
                  <a:cxn ang="T11">
                    <a:pos x="T2" y="T3"/>
                  </a:cxn>
                  <a:cxn ang="T12">
                    <a:pos x="T4" y="T5"/>
                  </a:cxn>
                  <a:cxn ang="T13">
                    <a:pos x="T6" y="T7"/>
                  </a:cxn>
                  <a:cxn ang="T14">
                    <a:pos x="T8" y="T9"/>
                  </a:cxn>
                </a:cxnLst>
                <a:rect l="T15" t="T16" r="T17" b="T18"/>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307" name="Freeform 2330"/>
              <p:cNvSpPr>
                <a:spLocks/>
              </p:cNvSpPr>
              <p:nvPr/>
            </p:nvSpPr>
            <p:spPr bwMode="auto">
              <a:xfrm>
                <a:off x="1918" y="2991"/>
                <a:ext cx="12" cy="2"/>
              </a:xfrm>
              <a:custGeom>
                <a:avLst/>
                <a:gdLst>
                  <a:gd name="T0" fmla="*/ 0 w 72"/>
                  <a:gd name="T1" fmla="*/ 14 h 14"/>
                  <a:gd name="T2" fmla="*/ 18 w 72"/>
                  <a:gd name="T3" fmla="*/ 0 h 14"/>
                  <a:gd name="T4" fmla="*/ 62 w 72"/>
                  <a:gd name="T5" fmla="*/ 0 h 14"/>
                  <a:gd name="T6" fmla="*/ 72 w 72"/>
                  <a:gd name="T7" fmla="*/ 14 h 14"/>
                  <a:gd name="T8" fmla="*/ 0 w 72"/>
                  <a:gd name="T9" fmla="*/ 14 h 14"/>
                  <a:gd name="T10" fmla="*/ 0 60000 65536"/>
                  <a:gd name="T11" fmla="*/ 0 60000 65536"/>
                  <a:gd name="T12" fmla="*/ 0 60000 65536"/>
                  <a:gd name="T13" fmla="*/ 0 60000 65536"/>
                  <a:gd name="T14" fmla="*/ 0 60000 65536"/>
                  <a:gd name="T15" fmla="*/ 0 w 72"/>
                  <a:gd name="T16" fmla="*/ 0 h 14"/>
                  <a:gd name="T17" fmla="*/ 72 w 72"/>
                  <a:gd name="T18" fmla="*/ 14 h 14"/>
                </a:gdLst>
                <a:ahLst/>
                <a:cxnLst>
                  <a:cxn ang="T10">
                    <a:pos x="T0" y="T1"/>
                  </a:cxn>
                  <a:cxn ang="T11">
                    <a:pos x="T2" y="T3"/>
                  </a:cxn>
                  <a:cxn ang="T12">
                    <a:pos x="T4" y="T5"/>
                  </a:cxn>
                  <a:cxn ang="T13">
                    <a:pos x="T6" y="T7"/>
                  </a:cxn>
                  <a:cxn ang="T14">
                    <a:pos x="T8" y="T9"/>
                  </a:cxn>
                </a:cxnLst>
                <a:rect l="T15" t="T16" r="T17" b="T18"/>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308" name="Freeform 2331"/>
              <p:cNvSpPr>
                <a:spLocks/>
              </p:cNvSpPr>
              <p:nvPr/>
            </p:nvSpPr>
            <p:spPr bwMode="auto">
              <a:xfrm>
                <a:off x="1920" y="2973"/>
                <a:ext cx="4" cy="10"/>
              </a:xfrm>
              <a:custGeom>
                <a:avLst/>
                <a:gdLst>
                  <a:gd name="T0" fmla="*/ 14 w 23"/>
                  <a:gd name="T1" fmla="*/ 0 h 57"/>
                  <a:gd name="T2" fmla="*/ 23 w 23"/>
                  <a:gd name="T3" fmla="*/ 14 h 57"/>
                  <a:gd name="T4" fmla="*/ 14 w 23"/>
                  <a:gd name="T5" fmla="*/ 49 h 57"/>
                  <a:gd name="T6" fmla="*/ 0 w 23"/>
                  <a:gd name="T7" fmla="*/ 57 h 57"/>
                  <a:gd name="T8" fmla="*/ 14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309" name="Freeform 2332"/>
              <p:cNvSpPr>
                <a:spLocks/>
              </p:cNvSpPr>
              <p:nvPr/>
            </p:nvSpPr>
            <p:spPr bwMode="auto">
              <a:xfrm>
                <a:off x="1918" y="2984"/>
                <a:ext cx="4" cy="9"/>
              </a:xfrm>
              <a:custGeom>
                <a:avLst/>
                <a:gdLst>
                  <a:gd name="T0" fmla="*/ 0 w 25"/>
                  <a:gd name="T1" fmla="*/ 57 h 57"/>
                  <a:gd name="T2" fmla="*/ 16 w 25"/>
                  <a:gd name="T3" fmla="*/ 43 h 57"/>
                  <a:gd name="T4" fmla="*/ 25 w 25"/>
                  <a:gd name="T5" fmla="*/ 7 h 57"/>
                  <a:gd name="T6" fmla="*/ 14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6" y="43"/>
                    </a:lnTo>
                    <a:lnTo>
                      <a:pt x="25" y="7"/>
                    </a:lnTo>
                    <a:lnTo>
                      <a:pt x="14" y="0"/>
                    </a:lnTo>
                    <a:lnTo>
                      <a:pt x="0" y="57"/>
                    </a:lnTo>
                    <a:close/>
                  </a:path>
                </a:pathLst>
              </a:custGeom>
              <a:solidFill>
                <a:srgbClr val="00FF00"/>
              </a:solidFill>
              <a:ln w="9525">
                <a:noFill/>
                <a:round/>
                <a:headEnd/>
                <a:tailEnd/>
              </a:ln>
            </p:spPr>
            <p:txBody>
              <a:bodyPr/>
              <a:lstStyle/>
              <a:p>
                <a:endParaRPr lang="en-US"/>
              </a:p>
            </p:txBody>
          </p:sp>
          <p:sp>
            <p:nvSpPr>
              <p:cNvPr id="310" name="Freeform 2333"/>
              <p:cNvSpPr>
                <a:spLocks/>
              </p:cNvSpPr>
              <p:nvPr/>
            </p:nvSpPr>
            <p:spPr bwMode="auto">
              <a:xfrm>
                <a:off x="1929" y="2984"/>
                <a:ext cx="4" cy="9"/>
              </a:xfrm>
              <a:custGeom>
                <a:avLst/>
                <a:gdLst>
                  <a:gd name="T0" fmla="*/ 0 w 25"/>
                  <a:gd name="T1" fmla="*/ 43 h 56"/>
                  <a:gd name="T2" fmla="*/ 10 w 25"/>
                  <a:gd name="T3" fmla="*/ 56 h 56"/>
                  <a:gd name="T4" fmla="*/ 25 w 25"/>
                  <a:gd name="T5" fmla="*/ 0 h 56"/>
                  <a:gd name="T6" fmla="*/ 10 w 25"/>
                  <a:gd name="T7" fmla="*/ 10 h 56"/>
                  <a:gd name="T8" fmla="*/ 0 w 25"/>
                  <a:gd name="T9" fmla="*/ 43 h 56"/>
                  <a:gd name="T10" fmla="*/ 0 60000 65536"/>
                  <a:gd name="T11" fmla="*/ 0 60000 65536"/>
                  <a:gd name="T12" fmla="*/ 0 60000 65536"/>
                  <a:gd name="T13" fmla="*/ 0 60000 65536"/>
                  <a:gd name="T14" fmla="*/ 0 60000 65536"/>
                  <a:gd name="T15" fmla="*/ 0 w 25"/>
                  <a:gd name="T16" fmla="*/ 0 h 56"/>
                  <a:gd name="T17" fmla="*/ 25 w 25"/>
                  <a:gd name="T18" fmla="*/ 56 h 56"/>
                </a:gdLst>
                <a:ahLst/>
                <a:cxnLst>
                  <a:cxn ang="T10">
                    <a:pos x="T0" y="T1"/>
                  </a:cxn>
                  <a:cxn ang="T11">
                    <a:pos x="T2" y="T3"/>
                  </a:cxn>
                  <a:cxn ang="T12">
                    <a:pos x="T4" y="T5"/>
                  </a:cxn>
                  <a:cxn ang="T13">
                    <a:pos x="T6" y="T7"/>
                  </a:cxn>
                  <a:cxn ang="T14">
                    <a:pos x="T8" y="T9"/>
                  </a:cxn>
                </a:cxnLst>
                <a:rect l="T15" t="T16" r="T17" b="T18"/>
                <a:pathLst>
                  <a:path w="25" h="56">
                    <a:moveTo>
                      <a:pt x="0" y="43"/>
                    </a:moveTo>
                    <a:lnTo>
                      <a:pt x="10" y="56"/>
                    </a:lnTo>
                    <a:lnTo>
                      <a:pt x="25" y="0"/>
                    </a:lnTo>
                    <a:lnTo>
                      <a:pt x="10" y="10"/>
                    </a:lnTo>
                    <a:lnTo>
                      <a:pt x="0" y="43"/>
                    </a:lnTo>
                    <a:close/>
                  </a:path>
                </a:pathLst>
              </a:custGeom>
              <a:solidFill>
                <a:srgbClr val="00FF00"/>
              </a:solidFill>
              <a:ln w="9525">
                <a:noFill/>
                <a:round/>
                <a:headEnd/>
                <a:tailEnd/>
              </a:ln>
            </p:spPr>
            <p:txBody>
              <a:bodyPr/>
              <a:lstStyle/>
              <a:p>
                <a:endParaRPr lang="en-US"/>
              </a:p>
            </p:txBody>
          </p:sp>
          <p:sp>
            <p:nvSpPr>
              <p:cNvPr id="311" name="Freeform 2334"/>
              <p:cNvSpPr>
                <a:spLocks/>
              </p:cNvSpPr>
              <p:nvPr/>
            </p:nvSpPr>
            <p:spPr bwMode="auto">
              <a:xfrm>
                <a:off x="1932" y="2973"/>
                <a:ext cx="4" cy="10"/>
              </a:xfrm>
              <a:custGeom>
                <a:avLst/>
                <a:gdLst>
                  <a:gd name="T0" fmla="*/ 10 w 25"/>
                  <a:gd name="T1" fmla="*/ 14 h 59"/>
                  <a:gd name="T2" fmla="*/ 25 w 25"/>
                  <a:gd name="T3" fmla="*/ 0 h 59"/>
                  <a:gd name="T4" fmla="*/ 11 w 25"/>
                  <a:gd name="T5" fmla="*/ 59 h 59"/>
                  <a:gd name="T6" fmla="*/ 0 w 25"/>
                  <a:gd name="T7" fmla="*/ 51 h 59"/>
                  <a:gd name="T8" fmla="*/ 10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10" y="14"/>
                    </a:moveTo>
                    <a:lnTo>
                      <a:pt x="25" y="0"/>
                    </a:lnTo>
                    <a:lnTo>
                      <a:pt x="11" y="59"/>
                    </a:lnTo>
                    <a:lnTo>
                      <a:pt x="0" y="51"/>
                    </a:lnTo>
                    <a:lnTo>
                      <a:pt x="10" y="14"/>
                    </a:lnTo>
                    <a:close/>
                  </a:path>
                </a:pathLst>
              </a:custGeom>
              <a:solidFill>
                <a:srgbClr val="00FF00"/>
              </a:solidFill>
              <a:ln w="9525">
                <a:noFill/>
                <a:round/>
                <a:headEnd/>
                <a:tailEnd/>
              </a:ln>
            </p:spPr>
            <p:txBody>
              <a:bodyPr/>
              <a:lstStyle/>
              <a:p>
                <a:endParaRPr lang="en-US"/>
              </a:p>
            </p:txBody>
          </p:sp>
          <p:sp>
            <p:nvSpPr>
              <p:cNvPr id="312" name="Freeform 2335"/>
              <p:cNvSpPr>
                <a:spLocks/>
              </p:cNvSpPr>
              <p:nvPr/>
            </p:nvSpPr>
            <p:spPr bwMode="auto">
              <a:xfrm>
                <a:off x="1921"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49" name="Group 2336"/>
            <p:cNvGrpSpPr>
              <a:grpSpLocks/>
            </p:cNvGrpSpPr>
            <p:nvPr/>
          </p:nvGrpSpPr>
          <p:grpSpPr bwMode="auto">
            <a:xfrm rot="2253675">
              <a:off x="2083" y="3055"/>
              <a:ext cx="15" cy="17"/>
              <a:chOff x="1934" y="2973"/>
              <a:chExt cx="18" cy="20"/>
            </a:xfrm>
          </p:grpSpPr>
          <p:sp>
            <p:nvSpPr>
              <p:cNvPr id="299" name="Freeform 2337"/>
              <p:cNvSpPr>
                <a:spLocks/>
              </p:cNvSpPr>
              <p:nvPr/>
            </p:nvSpPr>
            <p:spPr bwMode="auto">
              <a:xfrm>
                <a:off x="1940" y="2973"/>
                <a:ext cx="11" cy="2"/>
              </a:xfrm>
              <a:custGeom>
                <a:avLst/>
                <a:gdLst>
                  <a:gd name="T0" fmla="*/ 0 w 70"/>
                  <a:gd name="T1" fmla="*/ 0 h 13"/>
                  <a:gd name="T2" fmla="*/ 9 w 70"/>
                  <a:gd name="T3" fmla="*/ 13 h 13"/>
                  <a:gd name="T4" fmla="*/ 54 w 70"/>
                  <a:gd name="T5" fmla="*/ 13 h 13"/>
                  <a:gd name="T6" fmla="*/ 70 w 70"/>
                  <a:gd name="T7" fmla="*/ 0 h 13"/>
                  <a:gd name="T8" fmla="*/ 0 w 70"/>
                  <a:gd name="T9" fmla="*/ 0 h 13"/>
                  <a:gd name="T10" fmla="*/ 0 60000 65536"/>
                  <a:gd name="T11" fmla="*/ 0 60000 65536"/>
                  <a:gd name="T12" fmla="*/ 0 60000 65536"/>
                  <a:gd name="T13" fmla="*/ 0 60000 65536"/>
                  <a:gd name="T14" fmla="*/ 0 60000 65536"/>
                  <a:gd name="T15" fmla="*/ 0 w 70"/>
                  <a:gd name="T16" fmla="*/ 0 h 13"/>
                  <a:gd name="T17" fmla="*/ 70 w 70"/>
                  <a:gd name="T18" fmla="*/ 13 h 13"/>
                </a:gdLst>
                <a:ahLst/>
                <a:cxnLst>
                  <a:cxn ang="T10">
                    <a:pos x="T0" y="T1"/>
                  </a:cxn>
                  <a:cxn ang="T11">
                    <a:pos x="T2" y="T3"/>
                  </a:cxn>
                  <a:cxn ang="T12">
                    <a:pos x="T4" y="T5"/>
                  </a:cxn>
                  <a:cxn ang="T13">
                    <a:pos x="T6" y="T7"/>
                  </a:cxn>
                  <a:cxn ang="T14">
                    <a:pos x="T8" y="T9"/>
                  </a:cxn>
                </a:cxnLst>
                <a:rect l="T15" t="T16" r="T17" b="T18"/>
                <a:pathLst>
                  <a:path w="70" h="13">
                    <a:moveTo>
                      <a:pt x="0" y="0"/>
                    </a:moveTo>
                    <a:lnTo>
                      <a:pt x="9" y="13"/>
                    </a:lnTo>
                    <a:lnTo>
                      <a:pt x="54" y="13"/>
                    </a:lnTo>
                    <a:lnTo>
                      <a:pt x="70" y="0"/>
                    </a:lnTo>
                    <a:lnTo>
                      <a:pt x="0" y="0"/>
                    </a:lnTo>
                    <a:close/>
                  </a:path>
                </a:pathLst>
              </a:custGeom>
              <a:solidFill>
                <a:srgbClr val="00FF00"/>
              </a:solidFill>
              <a:ln w="9525">
                <a:noFill/>
                <a:round/>
                <a:headEnd/>
                <a:tailEnd/>
              </a:ln>
            </p:spPr>
            <p:txBody>
              <a:bodyPr/>
              <a:lstStyle/>
              <a:p>
                <a:endParaRPr lang="en-US"/>
              </a:p>
            </p:txBody>
          </p:sp>
          <p:sp>
            <p:nvSpPr>
              <p:cNvPr id="300" name="Freeform 2338"/>
              <p:cNvSpPr>
                <a:spLocks/>
              </p:cNvSpPr>
              <p:nvPr/>
            </p:nvSpPr>
            <p:spPr bwMode="auto">
              <a:xfrm>
                <a:off x="1934" y="2991"/>
                <a:ext cx="12" cy="2"/>
              </a:xfrm>
              <a:custGeom>
                <a:avLst/>
                <a:gdLst>
                  <a:gd name="T0" fmla="*/ 0 w 72"/>
                  <a:gd name="T1" fmla="*/ 14 h 14"/>
                  <a:gd name="T2" fmla="*/ 18 w 72"/>
                  <a:gd name="T3" fmla="*/ 0 h 14"/>
                  <a:gd name="T4" fmla="*/ 62 w 72"/>
                  <a:gd name="T5" fmla="*/ 0 h 14"/>
                  <a:gd name="T6" fmla="*/ 72 w 72"/>
                  <a:gd name="T7" fmla="*/ 14 h 14"/>
                  <a:gd name="T8" fmla="*/ 0 w 72"/>
                  <a:gd name="T9" fmla="*/ 14 h 14"/>
                  <a:gd name="T10" fmla="*/ 0 60000 65536"/>
                  <a:gd name="T11" fmla="*/ 0 60000 65536"/>
                  <a:gd name="T12" fmla="*/ 0 60000 65536"/>
                  <a:gd name="T13" fmla="*/ 0 60000 65536"/>
                  <a:gd name="T14" fmla="*/ 0 60000 65536"/>
                  <a:gd name="T15" fmla="*/ 0 w 72"/>
                  <a:gd name="T16" fmla="*/ 0 h 14"/>
                  <a:gd name="T17" fmla="*/ 72 w 72"/>
                  <a:gd name="T18" fmla="*/ 14 h 14"/>
                </a:gdLst>
                <a:ahLst/>
                <a:cxnLst>
                  <a:cxn ang="T10">
                    <a:pos x="T0" y="T1"/>
                  </a:cxn>
                  <a:cxn ang="T11">
                    <a:pos x="T2" y="T3"/>
                  </a:cxn>
                  <a:cxn ang="T12">
                    <a:pos x="T4" y="T5"/>
                  </a:cxn>
                  <a:cxn ang="T13">
                    <a:pos x="T6" y="T7"/>
                  </a:cxn>
                  <a:cxn ang="T14">
                    <a:pos x="T8" y="T9"/>
                  </a:cxn>
                </a:cxnLst>
                <a:rect l="T15" t="T16" r="T17" b="T18"/>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301" name="Freeform 2339"/>
              <p:cNvSpPr>
                <a:spLocks/>
              </p:cNvSpPr>
              <p:nvPr/>
            </p:nvSpPr>
            <p:spPr bwMode="auto">
              <a:xfrm>
                <a:off x="1937" y="2973"/>
                <a:ext cx="3" cy="10"/>
              </a:xfrm>
              <a:custGeom>
                <a:avLst/>
                <a:gdLst>
                  <a:gd name="T0" fmla="*/ 14 w 23"/>
                  <a:gd name="T1" fmla="*/ 0 h 57"/>
                  <a:gd name="T2" fmla="*/ 23 w 23"/>
                  <a:gd name="T3" fmla="*/ 14 h 57"/>
                  <a:gd name="T4" fmla="*/ 14 w 23"/>
                  <a:gd name="T5" fmla="*/ 49 h 57"/>
                  <a:gd name="T6" fmla="*/ 0 w 23"/>
                  <a:gd name="T7" fmla="*/ 57 h 57"/>
                  <a:gd name="T8" fmla="*/ 14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302" name="Freeform 2340"/>
              <p:cNvSpPr>
                <a:spLocks/>
              </p:cNvSpPr>
              <p:nvPr/>
            </p:nvSpPr>
            <p:spPr bwMode="auto">
              <a:xfrm>
                <a:off x="1934" y="2984"/>
                <a:ext cx="4" cy="9"/>
              </a:xfrm>
              <a:custGeom>
                <a:avLst/>
                <a:gdLst>
                  <a:gd name="T0" fmla="*/ 0 w 25"/>
                  <a:gd name="T1" fmla="*/ 57 h 57"/>
                  <a:gd name="T2" fmla="*/ 16 w 25"/>
                  <a:gd name="T3" fmla="*/ 43 h 57"/>
                  <a:gd name="T4" fmla="*/ 25 w 25"/>
                  <a:gd name="T5" fmla="*/ 7 h 57"/>
                  <a:gd name="T6" fmla="*/ 13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303" name="Freeform 2341"/>
              <p:cNvSpPr>
                <a:spLocks/>
              </p:cNvSpPr>
              <p:nvPr/>
            </p:nvSpPr>
            <p:spPr bwMode="auto">
              <a:xfrm>
                <a:off x="1945" y="2984"/>
                <a:ext cx="4" cy="9"/>
              </a:xfrm>
              <a:custGeom>
                <a:avLst/>
                <a:gdLst>
                  <a:gd name="T0" fmla="*/ 0 w 24"/>
                  <a:gd name="T1" fmla="*/ 43 h 56"/>
                  <a:gd name="T2" fmla="*/ 10 w 24"/>
                  <a:gd name="T3" fmla="*/ 56 h 56"/>
                  <a:gd name="T4" fmla="*/ 24 w 24"/>
                  <a:gd name="T5" fmla="*/ 0 h 56"/>
                  <a:gd name="T6" fmla="*/ 10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304" name="Freeform 2342"/>
              <p:cNvSpPr>
                <a:spLocks/>
              </p:cNvSpPr>
              <p:nvPr/>
            </p:nvSpPr>
            <p:spPr bwMode="auto">
              <a:xfrm>
                <a:off x="1948" y="2973"/>
                <a:ext cx="4" cy="10"/>
              </a:xfrm>
              <a:custGeom>
                <a:avLst/>
                <a:gdLst>
                  <a:gd name="T0" fmla="*/ 9 w 25"/>
                  <a:gd name="T1" fmla="*/ 14 h 59"/>
                  <a:gd name="T2" fmla="*/ 25 w 25"/>
                  <a:gd name="T3" fmla="*/ 0 h 59"/>
                  <a:gd name="T4" fmla="*/ 11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1" y="59"/>
                    </a:lnTo>
                    <a:lnTo>
                      <a:pt x="0" y="51"/>
                    </a:lnTo>
                    <a:lnTo>
                      <a:pt x="9" y="14"/>
                    </a:lnTo>
                    <a:close/>
                  </a:path>
                </a:pathLst>
              </a:custGeom>
              <a:solidFill>
                <a:srgbClr val="00FF00"/>
              </a:solidFill>
              <a:ln w="9525">
                <a:noFill/>
                <a:round/>
                <a:headEnd/>
                <a:tailEnd/>
              </a:ln>
            </p:spPr>
            <p:txBody>
              <a:bodyPr/>
              <a:lstStyle/>
              <a:p>
                <a:endParaRPr lang="en-US"/>
              </a:p>
            </p:txBody>
          </p:sp>
          <p:sp>
            <p:nvSpPr>
              <p:cNvPr id="305" name="Freeform 2343"/>
              <p:cNvSpPr>
                <a:spLocks/>
              </p:cNvSpPr>
              <p:nvPr/>
            </p:nvSpPr>
            <p:spPr bwMode="auto">
              <a:xfrm>
                <a:off x="1937"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50" name="Group 2344"/>
            <p:cNvGrpSpPr>
              <a:grpSpLocks/>
            </p:cNvGrpSpPr>
            <p:nvPr/>
          </p:nvGrpSpPr>
          <p:grpSpPr bwMode="auto">
            <a:xfrm rot="2253675">
              <a:off x="2093" y="3063"/>
              <a:ext cx="14" cy="17"/>
              <a:chOff x="1950" y="2973"/>
              <a:chExt cx="18" cy="20"/>
            </a:xfrm>
          </p:grpSpPr>
          <p:sp>
            <p:nvSpPr>
              <p:cNvPr id="292" name="Freeform 2345"/>
              <p:cNvSpPr>
                <a:spLocks/>
              </p:cNvSpPr>
              <p:nvPr/>
            </p:nvSpPr>
            <p:spPr bwMode="auto">
              <a:xfrm>
                <a:off x="1956" y="2973"/>
                <a:ext cx="12" cy="2"/>
              </a:xfrm>
              <a:custGeom>
                <a:avLst/>
                <a:gdLst>
                  <a:gd name="T0" fmla="*/ 0 w 71"/>
                  <a:gd name="T1" fmla="*/ 0 h 13"/>
                  <a:gd name="T2" fmla="*/ 10 w 71"/>
                  <a:gd name="T3" fmla="*/ 13 h 13"/>
                  <a:gd name="T4" fmla="*/ 55 w 71"/>
                  <a:gd name="T5" fmla="*/ 13 h 13"/>
                  <a:gd name="T6" fmla="*/ 71 w 71"/>
                  <a:gd name="T7" fmla="*/ 0 h 13"/>
                  <a:gd name="T8" fmla="*/ 0 w 71"/>
                  <a:gd name="T9" fmla="*/ 0 h 13"/>
                  <a:gd name="T10" fmla="*/ 0 60000 65536"/>
                  <a:gd name="T11" fmla="*/ 0 60000 65536"/>
                  <a:gd name="T12" fmla="*/ 0 60000 65536"/>
                  <a:gd name="T13" fmla="*/ 0 60000 65536"/>
                  <a:gd name="T14" fmla="*/ 0 60000 65536"/>
                  <a:gd name="T15" fmla="*/ 0 w 71"/>
                  <a:gd name="T16" fmla="*/ 0 h 13"/>
                  <a:gd name="T17" fmla="*/ 71 w 71"/>
                  <a:gd name="T18" fmla="*/ 13 h 13"/>
                </a:gdLst>
                <a:ahLst/>
                <a:cxnLst>
                  <a:cxn ang="T10">
                    <a:pos x="T0" y="T1"/>
                  </a:cxn>
                  <a:cxn ang="T11">
                    <a:pos x="T2" y="T3"/>
                  </a:cxn>
                  <a:cxn ang="T12">
                    <a:pos x="T4" y="T5"/>
                  </a:cxn>
                  <a:cxn ang="T13">
                    <a:pos x="T6" y="T7"/>
                  </a:cxn>
                  <a:cxn ang="T14">
                    <a:pos x="T8" y="T9"/>
                  </a:cxn>
                </a:cxnLst>
                <a:rect l="T15" t="T16" r="T17" b="T18"/>
                <a:pathLst>
                  <a:path w="71" h="13">
                    <a:moveTo>
                      <a:pt x="0" y="0"/>
                    </a:moveTo>
                    <a:lnTo>
                      <a:pt x="10" y="13"/>
                    </a:lnTo>
                    <a:lnTo>
                      <a:pt x="55" y="13"/>
                    </a:lnTo>
                    <a:lnTo>
                      <a:pt x="71" y="0"/>
                    </a:lnTo>
                    <a:lnTo>
                      <a:pt x="0" y="0"/>
                    </a:lnTo>
                    <a:close/>
                  </a:path>
                </a:pathLst>
              </a:custGeom>
              <a:solidFill>
                <a:srgbClr val="00FF00"/>
              </a:solidFill>
              <a:ln w="9525">
                <a:noFill/>
                <a:round/>
                <a:headEnd/>
                <a:tailEnd/>
              </a:ln>
            </p:spPr>
            <p:txBody>
              <a:bodyPr/>
              <a:lstStyle/>
              <a:p>
                <a:endParaRPr lang="en-US"/>
              </a:p>
            </p:txBody>
          </p:sp>
          <p:sp>
            <p:nvSpPr>
              <p:cNvPr id="293" name="Freeform 2346"/>
              <p:cNvSpPr>
                <a:spLocks/>
              </p:cNvSpPr>
              <p:nvPr/>
            </p:nvSpPr>
            <p:spPr bwMode="auto">
              <a:xfrm>
                <a:off x="1950" y="2991"/>
                <a:ext cx="12" cy="2"/>
              </a:xfrm>
              <a:custGeom>
                <a:avLst/>
                <a:gdLst>
                  <a:gd name="T0" fmla="*/ 0 w 72"/>
                  <a:gd name="T1" fmla="*/ 14 h 14"/>
                  <a:gd name="T2" fmla="*/ 18 w 72"/>
                  <a:gd name="T3" fmla="*/ 0 h 14"/>
                  <a:gd name="T4" fmla="*/ 62 w 72"/>
                  <a:gd name="T5" fmla="*/ 0 h 14"/>
                  <a:gd name="T6" fmla="*/ 72 w 72"/>
                  <a:gd name="T7" fmla="*/ 14 h 14"/>
                  <a:gd name="T8" fmla="*/ 0 w 72"/>
                  <a:gd name="T9" fmla="*/ 14 h 14"/>
                  <a:gd name="T10" fmla="*/ 0 60000 65536"/>
                  <a:gd name="T11" fmla="*/ 0 60000 65536"/>
                  <a:gd name="T12" fmla="*/ 0 60000 65536"/>
                  <a:gd name="T13" fmla="*/ 0 60000 65536"/>
                  <a:gd name="T14" fmla="*/ 0 60000 65536"/>
                  <a:gd name="T15" fmla="*/ 0 w 72"/>
                  <a:gd name="T16" fmla="*/ 0 h 14"/>
                  <a:gd name="T17" fmla="*/ 72 w 72"/>
                  <a:gd name="T18" fmla="*/ 14 h 14"/>
                </a:gdLst>
                <a:ahLst/>
                <a:cxnLst>
                  <a:cxn ang="T10">
                    <a:pos x="T0" y="T1"/>
                  </a:cxn>
                  <a:cxn ang="T11">
                    <a:pos x="T2" y="T3"/>
                  </a:cxn>
                  <a:cxn ang="T12">
                    <a:pos x="T4" y="T5"/>
                  </a:cxn>
                  <a:cxn ang="T13">
                    <a:pos x="T6" y="T7"/>
                  </a:cxn>
                  <a:cxn ang="T14">
                    <a:pos x="T8" y="T9"/>
                  </a:cxn>
                </a:cxnLst>
                <a:rect l="T15" t="T16" r="T17" b="T18"/>
                <a:pathLst>
                  <a:path w="72" h="14">
                    <a:moveTo>
                      <a:pt x="0" y="14"/>
                    </a:moveTo>
                    <a:lnTo>
                      <a:pt x="18" y="0"/>
                    </a:lnTo>
                    <a:lnTo>
                      <a:pt x="62" y="0"/>
                    </a:lnTo>
                    <a:lnTo>
                      <a:pt x="72" y="14"/>
                    </a:lnTo>
                    <a:lnTo>
                      <a:pt x="0" y="14"/>
                    </a:lnTo>
                    <a:close/>
                  </a:path>
                </a:pathLst>
              </a:custGeom>
              <a:solidFill>
                <a:srgbClr val="00FF00"/>
              </a:solidFill>
              <a:ln w="9525">
                <a:noFill/>
                <a:round/>
                <a:headEnd/>
                <a:tailEnd/>
              </a:ln>
            </p:spPr>
            <p:txBody>
              <a:bodyPr/>
              <a:lstStyle/>
              <a:p>
                <a:endParaRPr lang="en-US"/>
              </a:p>
            </p:txBody>
          </p:sp>
          <p:sp>
            <p:nvSpPr>
              <p:cNvPr id="294" name="Freeform 2347"/>
              <p:cNvSpPr>
                <a:spLocks/>
              </p:cNvSpPr>
              <p:nvPr/>
            </p:nvSpPr>
            <p:spPr bwMode="auto">
              <a:xfrm>
                <a:off x="1953" y="2973"/>
                <a:ext cx="4" cy="10"/>
              </a:xfrm>
              <a:custGeom>
                <a:avLst/>
                <a:gdLst>
                  <a:gd name="T0" fmla="*/ 14 w 23"/>
                  <a:gd name="T1" fmla="*/ 0 h 57"/>
                  <a:gd name="T2" fmla="*/ 23 w 23"/>
                  <a:gd name="T3" fmla="*/ 14 h 57"/>
                  <a:gd name="T4" fmla="*/ 14 w 23"/>
                  <a:gd name="T5" fmla="*/ 49 h 57"/>
                  <a:gd name="T6" fmla="*/ 0 w 23"/>
                  <a:gd name="T7" fmla="*/ 57 h 57"/>
                  <a:gd name="T8" fmla="*/ 14 w 23"/>
                  <a:gd name="T9" fmla="*/ 0 h 57"/>
                  <a:gd name="T10" fmla="*/ 0 60000 65536"/>
                  <a:gd name="T11" fmla="*/ 0 60000 65536"/>
                  <a:gd name="T12" fmla="*/ 0 60000 65536"/>
                  <a:gd name="T13" fmla="*/ 0 60000 65536"/>
                  <a:gd name="T14" fmla="*/ 0 60000 65536"/>
                  <a:gd name="T15" fmla="*/ 0 w 23"/>
                  <a:gd name="T16" fmla="*/ 0 h 57"/>
                  <a:gd name="T17" fmla="*/ 23 w 23"/>
                  <a:gd name="T18" fmla="*/ 57 h 57"/>
                </a:gdLst>
                <a:ahLst/>
                <a:cxnLst>
                  <a:cxn ang="T10">
                    <a:pos x="T0" y="T1"/>
                  </a:cxn>
                  <a:cxn ang="T11">
                    <a:pos x="T2" y="T3"/>
                  </a:cxn>
                  <a:cxn ang="T12">
                    <a:pos x="T4" y="T5"/>
                  </a:cxn>
                  <a:cxn ang="T13">
                    <a:pos x="T6" y="T7"/>
                  </a:cxn>
                  <a:cxn ang="T14">
                    <a:pos x="T8" y="T9"/>
                  </a:cxn>
                </a:cxnLst>
                <a:rect l="T15" t="T16" r="T17" b="T18"/>
                <a:pathLst>
                  <a:path w="23" h="57">
                    <a:moveTo>
                      <a:pt x="14" y="0"/>
                    </a:moveTo>
                    <a:lnTo>
                      <a:pt x="23" y="14"/>
                    </a:lnTo>
                    <a:lnTo>
                      <a:pt x="14" y="49"/>
                    </a:lnTo>
                    <a:lnTo>
                      <a:pt x="0" y="57"/>
                    </a:lnTo>
                    <a:lnTo>
                      <a:pt x="14" y="0"/>
                    </a:lnTo>
                    <a:close/>
                  </a:path>
                </a:pathLst>
              </a:custGeom>
              <a:solidFill>
                <a:srgbClr val="00FF00"/>
              </a:solidFill>
              <a:ln w="9525">
                <a:noFill/>
                <a:round/>
                <a:headEnd/>
                <a:tailEnd/>
              </a:ln>
            </p:spPr>
            <p:txBody>
              <a:bodyPr/>
              <a:lstStyle/>
              <a:p>
                <a:endParaRPr lang="en-US"/>
              </a:p>
            </p:txBody>
          </p:sp>
          <p:sp>
            <p:nvSpPr>
              <p:cNvPr id="295" name="Freeform 2348"/>
              <p:cNvSpPr>
                <a:spLocks/>
              </p:cNvSpPr>
              <p:nvPr/>
            </p:nvSpPr>
            <p:spPr bwMode="auto">
              <a:xfrm>
                <a:off x="1950" y="2984"/>
                <a:ext cx="4" cy="9"/>
              </a:xfrm>
              <a:custGeom>
                <a:avLst/>
                <a:gdLst>
                  <a:gd name="T0" fmla="*/ 0 w 25"/>
                  <a:gd name="T1" fmla="*/ 57 h 57"/>
                  <a:gd name="T2" fmla="*/ 16 w 25"/>
                  <a:gd name="T3" fmla="*/ 43 h 57"/>
                  <a:gd name="T4" fmla="*/ 25 w 25"/>
                  <a:gd name="T5" fmla="*/ 7 h 57"/>
                  <a:gd name="T6" fmla="*/ 13 w 25"/>
                  <a:gd name="T7" fmla="*/ 0 h 57"/>
                  <a:gd name="T8" fmla="*/ 0 w 25"/>
                  <a:gd name="T9" fmla="*/ 57 h 57"/>
                  <a:gd name="T10" fmla="*/ 0 60000 65536"/>
                  <a:gd name="T11" fmla="*/ 0 60000 65536"/>
                  <a:gd name="T12" fmla="*/ 0 60000 65536"/>
                  <a:gd name="T13" fmla="*/ 0 60000 65536"/>
                  <a:gd name="T14" fmla="*/ 0 60000 65536"/>
                  <a:gd name="T15" fmla="*/ 0 w 25"/>
                  <a:gd name="T16" fmla="*/ 0 h 57"/>
                  <a:gd name="T17" fmla="*/ 25 w 25"/>
                  <a:gd name="T18" fmla="*/ 57 h 57"/>
                </a:gdLst>
                <a:ahLst/>
                <a:cxnLst>
                  <a:cxn ang="T10">
                    <a:pos x="T0" y="T1"/>
                  </a:cxn>
                  <a:cxn ang="T11">
                    <a:pos x="T2" y="T3"/>
                  </a:cxn>
                  <a:cxn ang="T12">
                    <a:pos x="T4" y="T5"/>
                  </a:cxn>
                  <a:cxn ang="T13">
                    <a:pos x="T6" y="T7"/>
                  </a:cxn>
                  <a:cxn ang="T14">
                    <a:pos x="T8" y="T9"/>
                  </a:cxn>
                </a:cxnLst>
                <a:rect l="T15" t="T16" r="T17" b="T18"/>
                <a:pathLst>
                  <a:path w="25" h="57">
                    <a:moveTo>
                      <a:pt x="0" y="57"/>
                    </a:moveTo>
                    <a:lnTo>
                      <a:pt x="16" y="43"/>
                    </a:lnTo>
                    <a:lnTo>
                      <a:pt x="25" y="7"/>
                    </a:lnTo>
                    <a:lnTo>
                      <a:pt x="13" y="0"/>
                    </a:lnTo>
                    <a:lnTo>
                      <a:pt x="0" y="57"/>
                    </a:lnTo>
                    <a:close/>
                  </a:path>
                </a:pathLst>
              </a:custGeom>
              <a:solidFill>
                <a:srgbClr val="00FF00"/>
              </a:solidFill>
              <a:ln w="9525">
                <a:noFill/>
                <a:round/>
                <a:headEnd/>
                <a:tailEnd/>
              </a:ln>
            </p:spPr>
            <p:txBody>
              <a:bodyPr/>
              <a:lstStyle/>
              <a:p>
                <a:endParaRPr lang="en-US"/>
              </a:p>
            </p:txBody>
          </p:sp>
          <p:sp>
            <p:nvSpPr>
              <p:cNvPr id="296" name="Freeform 2349"/>
              <p:cNvSpPr>
                <a:spLocks/>
              </p:cNvSpPr>
              <p:nvPr/>
            </p:nvSpPr>
            <p:spPr bwMode="auto">
              <a:xfrm>
                <a:off x="1961" y="2984"/>
                <a:ext cx="4" cy="9"/>
              </a:xfrm>
              <a:custGeom>
                <a:avLst/>
                <a:gdLst>
                  <a:gd name="T0" fmla="*/ 0 w 24"/>
                  <a:gd name="T1" fmla="*/ 43 h 56"/>
                  <a:gd name="T2" fmla="*/ 10 w 24"/>
                  <a:gd name="T3" fmla="*/ 56 h 56"/>
                  <a:gd name="T4" fmla="*/ 24 w 24"/>
                  <a:gd name="T5" fmla="*/ 0 h 56"/>
                  <a:gd name="T6" fmla="*/ 10 w 24"/>
                  <a:gd name="T7" fmla="*/ 10 h 56"/>
                  <a:gd name="T8" fmla="*/ 0 w 24"/>
                  <a:gd name="T9" fmla="*/ 43 h 56"/>
                  <a:gd name="T10" fmla="*/ 0 60000 65536"/>
                  <a:gd name="T11" fmla="*/ 0 60000 65536"/>
                  <a:gd name="T12" fmla="*/ 0 60000 65536"/>
                  <a:gd name="T13" fmla="*/ 0 60000 65536"/>
                  <a:gd name="T14" fmla="*/ 0 60000 65536"/>
                  <a:gd name="T15" fmla="*/ 0 w 24"/>
                  <a:gd name="T16" fmla="*/ 0 h 56"/>
                  <a:gd name="T17" fmla="*/ 24 w 24"/>
                  <a:gd name="T18" fmla="*/ 56 h 56"/>
                </a:gdLst>
                <a:ahLst/>
                <a:cxnLst>
                  <a:cxn ang="T10">
                    <a:pos x="T0" y="T1"/>
                  </a:cxn>
                  <a:cxn ang="T11">
                    <a:pos x="T2" y="T3"/>
                  </a:cxn>
                  <a:cxn ang="T12">
                    <a:pos x="T4" y="T5"/>
                  </a:cxn>
                  <a:cxn ang="T13">
                    <a:pos x="T6" y="T7"/>
                  </a:cxn>
                  <a:cxn ang="T14">
                    <a:pos x="T8" y="T9"/>
                  </a:cxn>
                </a:cxnLst>
                <a:rect l="T15" t="T16" r="T17" b="T18"/>
                <a:pathLst>
                  <a:path w="24" h="56">
                    <a:moveTo>
                      <a:pt x="0" y="43"/>
                    </a:moveTo>
                    <a:lnTo>
                      <a:pt x="10" y="56"/>
                    </a:lnTo>
                    <a:lnTo>
                      <a:pt x="24" y="0"/>
                    </a:lnTo>
                    <a:lnTo>
                      <a:pt x="10" y="10"/>
                    </a:lnTo>
                    <a:lnTo>
                      <a:pt x="0" y="43"/>
                    </a:lnTo>
                    <a:close/>
                  </a:path>
                </a:pathLst>
              </a:custGeom>
              <a:solidFill>
                <a:srgbClr val="00FF00"/>
              </a:solidFill>
              <a:ln w="9525">
                <a:noFill/>
                <a:round/>
                <a:headEnd/>
                <a:tailEnd/>
              </a:ln>
            </p:spPr>
            <p:txBody>
              <a:bodyPr/>
              <a:lstStyle/>
              <a:p>
                <a:endParaRPr lang="en-US"/>
              </a:p>
            </p:txBody>
          </p:sp>
          <p:sp>
            <p:nvSpPr>
              <p:cNvPr id="297" name="Freeform 2350"/>
              <p:cNvSpPr>
                <a:spLocks/>
              </p:cNvSpPr>
              <p:nvPr/>
            </p:nvSpPr>
            <p:spPr bwMode="auto">
              <a:xfrm>
                <a:off x="1964" y="2973"/>
                <a:ext cx="4" cy="10"/>
              </a:xfrm>
              <a:custGeom>
                <a:avLst/>
                <a:gdLst>
                  <a:gd name="T0" fmla="*/ 9 w 25"/>
                  <a:gd name="T1" fmla="*/ 14 h 59"/>
                  <a:gd name="T2" fmla="*/ 25 w 25"/>
                  <a:gd name="T3" fmla="*/ 0 h 59"/>
                  <a:gd name="T4" fmla="*/ 10 w 25"/>
                  <a:gd name="T5" fmla="*/ 59 h 59"/>
                  <a:gd name="T6" fmla="*/ 0 w 25"/>
                  <a:gd name="T7" fmla="*/ 51 h 59"/>
                  <a:gd name="T8" fmla="*/ 9 w 25"/>
                  <a:gd name="T9" fmla="*/ 14 h 59"/>
                  <a:gd name="T10" fmla="*/ 0 60000 65536"/>
                  <a:gd name="T11" fmla="*/ 0 60000 65536"/>
                  <a:gd name="T12" fmla="*/ 0 60000 65536"/>
                  <a:gd name="T13" fmla="*/ 0 60000 65536"/>
                  <a:gd name="T14" fmla="*/ 0 60000 65536"/>
                  <a:gd name="T15" fmla="*/ 0 w 25"/>
                  <a:gd name="T16" fmla="*/ 0 h 59"/>
                  <a:gd name="T17" fmla="*/ 25 w 25"/>
                  <a:gd name="T18" fmla="*/ 59 h 59"/>
                </a:gdLst>
                <a:ahLst/>
                <a:cxnLst>
                  <a:cxn ang="T10">
                    <a:pos x="T0" y="T1"/>
                  </a:cxn>
                  <a:cxn ang="T11">
                    <a:pos x="T2" y="T3"/>
                  </a:cxn>
                  <a:cxn ang="T12">
                    <a:pos x="T4" y="T5"/>
                  </a:cxn>
                  <a:cxn ang="T13">
                    <a:pos x="T6" y="T7"/>
                  </a:cxn>
                  <a:cxn ang="T14">
                    <a:pos x="T8" y="T9"/>
                  </a:cxn>
                </a:cxnLst>
                <a:rect l="T15" t="T16" r="T17" b="T18"/>
                <a:pathLst>
                  <a:path w="25" h="59">
                    <a:moveTo>
                      <a:pt x="9" y="14"/>
                    </a:moveTo>
                    <a:lnTo>
                      <a:pt x="25" y="0"/>
                    </a:lnTo>
                    <a:lnTo>
                      <a:pt x="10" y="59"/>
                    </a:lnTo>
                    <a:lnTo>
                      <a:pt x="0" y="51"/>
                    </a:lnTo>
                    <a:lnTo>
                      <a:pt x="9" y="14"/>
                    </a:lnTo>
                    <a:close/>
                  </a:path>
                </a:pathLst>
              </a:custGeom>
              <a:solidFill>
                <a:srgbClr val="00FF00"/>
              </a:solidFill>
              <a:ln w="9525">
                <a:noFill/>
                <a:round/>
                <a:headEnd/>
                <a:tailEnd/>
              </a:ln>
            </p:spPr>
            <p:txBody>
              <a:bodyPr/>
              <a:lstStyle/>
              <a:p>
                <a:endParaRPr lang="en-US"/>
              </a:p>
            </p:txBody>
          </p:sp>
          <p:sp>
            <p:nvSpPr>
              <p:cNvPr id="298" name="Freeform 2351"/>
              <p:cNvSpPr>
                <a:spLocks/>
              </p:cNvSpPr>
              <p:nvPr/>
            </p:nvSpPr>
            <p:spPr bwMode="auto">
              <a:xfrm>
                <a:off x="1953" y="2982"/>
                <a:ext cx="12" cy="2"/>
              </a:xfrm>
              <a:custGeom>
                <a:avLst/>
                <a:gdLst>
                  <a:gd name="T0" fmla="*/ 0 w 71"/>
                  <a:gd name="T1" fmla="*/ 8 h 14"/>
                  <a:gd name="T2" fmla="*/ 13 w 71"/>
                  <a:gd name="T3" fmla="*/ 0 h 14"/>
                  <a:gd name="T4" fmla="*/ 62 w 71"/>
                  <a:gd name="T5" fmla="*/ 0 h 14"/>
                  <a:gd name="T6" fmla="*/ 71 w 71"/>
                  <a:gd name="T7" fmla="*/ 7 h 14"/>
                  <a:gd name="T8" fmla="*/ 61 w 71"/>
                  <a:gd name="T9" fmla="*/ 14 h 14"/>
                  <a:gd name="T10" fmla="*/ 10 w 71"/>
                  <a:gd name="T11" fmla="*/ 14 h 14"/>
                  <a:gd name="T12" fmla="*/ 0 w 71"/>
                  <a:gd name="T13" fmla="*/ 8 h 14"/>
                  <a:gd name="T14" fmla="*/ 0 60000 65536"/>
                  <a:gd name="T15" fmla="*/ 0 60000 65536"/>
                  <a:gd name="T16" fmla="*/ 0 60000 65536"/>
                  <a:gd name="T17" fmla="*/ 0 60000 65536"/>
                  <a:gd name="T18" fmla="*/ 0 60000 65536"/>
                  <a:gd name="T19" fmla="*/ 0 60000 65536"/>
                  <a:gd name="T20" fmla="*/ 0 60000 65536"/>
                  <a:gd name="T21" fmla="*/ 0 w 71"/>
                  <a:gd name="T22" fmla="*/ 0 h 14"/>
                  <a:gd name="T23" fmla="*/ 71 w 7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1" h="14">
                    <a:moveTo>
                      <a:pt x="0" y="8"/>
                    </a:moveTo>
                    <a:lnTo>
                      <a:pt x="13" y="0"/>
                    </a:lnTo>
                    <a:lnTo>
                      <a:pt x="62" y="0"/>
                    </a:lnTo>
                    <a:lnTo>
                      <a:pt x="71" y="7"/>
                    </a:lnTo>
                    <a:lnTo>
                      <a:pt x="61" y="14"/>
                    </a:lnTo>
                    <a:lnTo>
                      <a:pt x="10" y="14"/>
                    </a:lnTo>
                    <a:lnTo>
                      <a:pt x="0" y="8"/>
                    </a:lnTo>
                    <a:close/>
                  </a:path>
                </a:pathLst>
              </a:custGeom>
              <a:solidFill>
                <a:srgbClr val="00FF00"/>
              </a:solidFill>
              <a:ln w="9525">
                <a:noFill/>
                <a:round/>
                <a:headEnd/>
                <a:tailEnd/>
              </a:ln>
            </p:spPr>
            <p:txBody>
              <a:bodyPr/>
              <a:lstStyle/>
              <a:p>
                <a:endParaRPr lang="en-US"/>
              </a:p>
            </p:txBody>
          </p:sp>
        </p:grpSp>
        <p:grpSp>
          <p:nvGrpSpPr>
            <p:cNvPr id="251" name="Group 2352"/>
            <p:cNvGrpSpPr>
              <a:grpSpLocks/>
            </p:cNvGrpSpPr>
            <p:nvPr/>
          </p:nvGrpSpPr>
          <p:grpSpPr bwMode="auto">
            <a:xfrm rot="2253675">
              <a:off x="1916" y="3132"/>
              <a:ext cx="171" cy="140"/>
              <a:chOff x="1856" y="3096"/>
              <a:chExt cx="207" cy="170"/>
            </a:xfrm>
          </p:grpSpPr>
          <p:sp>
            <p:nvSpPr>
              <p:cNvPr id="252" name="Freeform 2353"/>
              <p:cNvSpPr>
                <a:spLocks/>
              </p:cNvSpPr>
              <p:nvPr/>
            </p:nvSpPr>
            <p:spPr bwMode="auto">
              <a:xfrm>
                <a:off x="1910" y="3171"/>
                <a:ext cx="10" cy="16"/>
              </a:xfrm>
              <a:custGeom>
                <a:avLst/>
                <a:gdLst>
                  <a:gd name="T0" fmla="*/ 37 w 64"/>
                  <a:gd name="T1" fmla="*/ 0 h 98"/>
                  <a:gd name="T2" fmla="*/ 58 w 64"/>
                  <a:gd name="T3" fmla="*/ 0 h 98"/>
                  <a:gd name="T4" fmla="*/ 58 w 64"/>
                  <a:gd name="T5" fmla="*/ 60 h 98"/>
                  <a:gd name="T6" fmla="*/ 64 w 64"/>
                  <a:gd name="T7" fmla="*/ 60 h 98"/>
                  <a:gd name="T8" fmla="*/ 64 w 64"/>
                  <a:gd name="T9" fmla="*/ 80 h 98"/>
                  <a:gd name="T10" fmla="*/ 58 w 64"/>
                  <a:gd name="T11" fmla="*/ 80 h 98"/>
                  <a:gd name="T12" fmla="*/ 58 w 64"/>
                  <a:gd name="T13" fmla="*/ 98 h 98"/>
                  <a:gd name="T14" fmla="*/ 37 w 64"/>
                  <a:gd name="T15" fmla="*/ 98 h 98"/>
                  <a:gd name="T16" fmla="*/ 37 w 64"/>
                  <a:gd name="T17" fmla="*/ 80 h 98"/>
                  <a:gd name="T18" fmla="*/ 37 w 64"/>
                  <a:gd name="T19" fmla="*/ 60 h 98"/>
                  <a:gd name="T20" fmla="*/ 25 w 64"/>
                  <a:gd name="T21" fmla="*/ 60 h 98"/>
                  <a:gd name="T22" fmla="*/ 37 w 64"/>
                  <a:gd name="T23" fmla="*/ 37 h 98"/>
                  <a:gd name="T24" fmla="*/ 37 w 64"/>
                  <a:gd name="T25" fmla="*/ 60 h 98"/>
                  <a:gd name="T26" fmla="*/ 37 w 64"/>
                  <a:gd name="T27" fmla="*/ 80 h 98"/>
                  <a:gd name="T28" fmla="*/ 0 w 64"/>
                  <a:gd name="T29" fmla="*/ 80 h 98"/>
                  <a:gd name="T30" fmla="*/ 0 w 64"/>
                  <a:gd name="T31" fmla="*/ 60 h 98"/>
                  <a:gd name="T32" fmla="*/ 37 w 64"/>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98"/>
                  <a:gd name="T53" fmla="*/ 64 w 64"/>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98">
                    <a:moveTo>
                      <a:pt x="37" y="0"/>
                    </a:moveTo>
                    <a:lnTo>
                      <a:pt x="58" y="0"/>
                    </a:lnTo>
                    <a:lnTo>
                      <a:pt x="58" y="60"/>
                    </a:lnTo>
                    <a:lnTo>
                      <a:pt x="64" y="60"/>
                    </a:lnTo>
                    <a:lnTo>
                      <a:pt x="64" y="80"/>
                    </a:lnTo>
                    <a:lnTo>
                      <a:pt x="58" y="80"/>
                    </a:lnTo>
                    <a:lnTo>
                      <a:pt x="58" y="98"/>
                    </a:lnTo>
                    <a:lnTo>
                      <a:pt x="37" y="98"/>
                    </a:lnTo>
                    <a:lnTo>
                      <a:pt x="37" y="80"/>
                    </a:lnTo>
                    <a:lnTo>
                      <a:pt x="37" y="60"/>
                    </a:lnTo>
                    <a:lnTo>
                      <a:pt x="25" y="60"/>
                    </a:lnTo>
                    <a:lnTo>
                      <a:pt x="37" y="37"/>
                    </a:lnTo>
                    <a:lnTo>
                      <a:pt x="37" y="60"/>
                    </a:lnTo>
                    <a:lnTo>
                      <a:pt x="37" y="80"/>
                    </a:lnTo>
                    <a:lnTo>
                      <a:pt x="0" y="80"/>
                    </a:lnTo>
                    <a:lnTo>
                      <a:pt x="0" y="60"/>
                    </a:lnTo>
                    <a:lnTo>
                      <a:pt x="37" y="0"/>
                    </a:lnTo>
                    <a:close/>
                  </a:path>
                </a:pathLst>
              </a:custGeom>
              <a:solidFill>
                <a:srgbClr val="000000"/>
              </a:solidFill>
              <a:ln w="9525">
                <a:noFill/>
                <a:round/>
                <a:headEnd/>
                <a:tailEnd/>
              </a:ln>
            </p:spPr>
            <p:txBody>
              <a:bodyPr/>
              <a:lstStyle/>
              <a:p>
                <a:endParaRPr lang="en-US"/>
              </a:p>
            </p:txBody>
          </p:sp>
          <p:sp>
            <p:nvSpPr>
              <p:cNvPr id="253" name="Freeform 2354"/>
              <p:cNvSpPr>
                <a:spLocks/>
              </p:cNvSpPr>
              <p:nvPr/>
            </p:nvSpPr>
            <p:spPr bwMode="auto">
              <a:xfrm>
                <a:off x="2006" y="3171"/>
                <a:ext cx="9" cy="16"/>
              </a:xfrm>
              <a:custGeom>
                <a:avLst/>
                <a:gdLst>
                  <a:gd name="T0" fmla="*/ 16 w 55"/>
                  <a:gd name="T1" fmla="*/ 0 h 98"/>
                  <a:gd name="T2" fmla="*/ 39 w 55"/>
                  <a:gd name="T3" fmla="*/ 0 h 98"/>
                  <a:gd name="T4" fmla="*/ 55 w 55"/>
                  <a:gd name="T5" fmla="*/ 13 h 98"/>
                  <a:gd name="T6" fmla="*/ 55 w 55"/>
                  <a:gd name="T7" fmla="*/ 28 h 98"/>
                  <a:gd name="T8" fmla="*/ 34 w 55"/>
                  <a:gd name="T9" fmla="*/ 28 h 98"/>
                  <a:gd name="T10" fmla="*/ 34 w 55"/>
                  <a:gd name="T11" fmla="*/ 21 h 98"/>
                  <a:gd name="T12" fmla="*/ 21 w 55"/>
                  <a:gd name="T13" fmla="*/ 21 h 98"/>
                  <a:gd name="T14" fmla="*/ 21 w 55"/>
                  <a:gd name="T15" fmla="*/ 37 h 98"/>
                  <a:gd name="T16" fmla="*/ 21 w 55"/>
                  <a:gd name="T17" fmla="*/ 57 h 98"/>
                  <a:gd name="T18" fmla="*/ 34 w 55"/>
                  <a:gd name="T19" fmla="*/ 57 h 98"/>
                  <a:gd name="T20" fmla="*/ 34 w 55"/>
                  <a:gd name="T21" fmla="*/ 80 h 98"/>
                  <a:gd name="T22" fmla="*/ 21 w 55"/>
                  <a:gd name="T23" fmla="*/ 80 h 98"/>
                  <a:gd name="T24" fmla="*/ 21 w 55"/>
                  <a:gd name="T25" fmla="*/ 57 h 98"/>
                  <a:gd name="T26" fmla="*/ 21 w 55"/>
                  <a:gd name="T27" fmla="*/ 37 h 98"/>
                  <a:gd name="T28" fmla="*/ 39 w 55"/>
                  <a:gd name="T29" fmla="*/ 37 h 98"/>
                  <a:gd name="T30" fmla="*/ 55 w 55"/>
                  <a:gd name="T31" fmla="*/ 49 h 98"/>
                  <a:gd name="T32" fmla="*/ 55 w 55"/>
                  <a:gd name="T33" fmla="*/ 85 h 98"/>
                  <a:gd name="T34" fmla="*/ 39 w 55"/>
                  <a:gd name="T35" fmla="*/ 98 h 98"/>
                  <a:gd name="T36" fmla="*/ 16 w 55"/>
                  <a:gd name="T37" fmla="*/ 98 h 98"/>
                  <a:gd name="T38" fmla="*/ 0 w 55"/>
                  <a:gd name="T39" fmla="*/ 85 h 98"/>
                  <a:gd name="T40" fmla="*/ 0 w 55"/>
                  <a:gd name="T41" fmla="*/ 13 h 98"/>
                  <a:gd name="T42" fmla="*/ 16 w 55"/>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
                  <a:gd name="T67" fmla="*/ 0 h 98"/>
                  <a:gd name="T68" fmla="*/ 55 w 55"/>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 h="98">
                    <a:moveTo>
                      <a:pt x="16" y="0"/>
                    </a:moveTo>
                    <a:lnTo>
                      <a:pt x="39" y="0"/>
                    </a:lnTo>
                    <a:lnTo>
                      <a:pt x="55" y="13"/>
                    </a:lnTo>
                    <a:lnTo>
                      <a:pt x="55" y="28"/>
                    </a:lnTo>
                    <a:lnTo>
                      <a:pt x="34" y="28"/>
                    </a:lnTo>
                    <a:lnTo>
                      <a:pt x="34" y="21"/>
                    </a:lnTo>
                    <a:lnTo>
                      <a:pt x="21" y="21"/>
                    </a:lnTo>
                    <a:lnTo>
                      <a:pt x="21" y="37"/>
                    </a:lnTo>
                    <a:lnTo>
                      <a:pt x="21" y="57"/>
                    </a:lnTo>
                    <a:lnTo>
                      <a:pt x="34" y="57"/>
                    </a:lnTo>
                    <a:lnTo>
                      <a:pt x="34" y="80"/>
                    </a:lnTo>
                    <a:lnTo>
                      <a:pt x="21" y="80"/>
                    </a:lnTo>
                    <a:lnTo>
                      <a:pt x="21" y="57"/>
                    </a:lnTo>
                    <a:lnTo>
                      <a:pt x="21" y="37"/>
                    </a:lnTo>
                    <a:lnTo>
                      <a:pt x="39" y="37"/>
                    </a:lnTo>
                    <a:lnTo>
                      <a:pt x="55" y="49"/>
                    </a:lnTo>
                    <a:lnTo>
                      <a:pt x="55" y="85"/>
                    </a:lnTo>
                    <a:lnTo>
                      <a:pt x="39" y="98"/>
                    </a:lnTo>
                    <a:lnTo>
                      <a:pt x="16" y="98"/>
                    </a:lnTo>
                    <a:lnTo>
                      <a:pt x="0" y="85"/>
                    </a:lnTo>
                    <a:lnTo>
                      <a:pt x="0" y="13"/>
                    </a:lnTo>
                    <a:lnTo>
                      <a:pt x="16" y="0"/>
                    </a:lnTo>
                    <a:close/>
                  </a:path>
                </a:pathLst>
              </a:custGeom>
              <a:solidFill>
                <a:srgbClr val="000000"/>
              </a:solidFill>
              <a:ln w="9525">
                <a:noFill/>
                <a:round/>
                <a:headEnd/>
                <a:tailEnd/>
              </a:ln>
            </p:spPr>
            <p:txBody>
              <a:bodyPr/>
              <a:lstStyle/>
              <a:p>
                <a:endParaRPr lang="en-US"/>
              </a:p>
            </p:txBody>
          </p:sp>
          <p:sp>
            <p:nvSpPr>
              <p:cNvPr id="254" name="Freeform 2355"/>
              <p:cNvSpPr>
                <a:spLocks/>
              </p:cNvSpPr>
              <p:nvPr/>
            </p:nvSpPr>
            <p:spPr bwMode="auto">
              <a:xfrm>
                <a:off x="1958" y="3134"/>
                <a:ext cx="9" cy="16"/>
              </a:xfrm>
              <a:custGeom>
                <a:avLst/>
                <a:gdLst>
                  <a:gd name="T0" fmla="*/ 14 w 55"/>
                  <a:gd name="T1" fmla="*/ 0 h 98"/>
                  <a:gd name="T2" fmla="*/ 42 w 55"/>
                  <a:gd name="T3" fmla="*/ 0 h 98"/>
                  <a:gd name="T4" fmla="*/ 55 w 55"/>
                  <a:gd name="T5" fmla="*/ 12 h 98"/>
                  <a:gd name="T6" fmla="*/ 55 w 55"/>
                  <a:gd name="T7" fmla="*/ 39 h 98"/>
                  <a:gd name="T8" fmla="*/ 48 w 55"/>
                  <a:gd name="T9" fmla="*/ 49 h 98"/>
                  <a:gd name="T10" fmla="*/ 55 w 55"/>
                  <a:gd name="T11" fmla="*/ 60 h 98"/>
                  <a:gd name="T12" fmla="*/ 55 w 55"/>
                  <a:gd name="T13" fmla="*/ 62 h 98"/>
                  <a:gd name="T14" fmla="*/ 35 w 55"/>
                  <a:gd name="T15" fmla="*/ 62 h 98"/>
                  <a:gd name="T16" fmla="*/ 35 w 55"/>
                  <a:gd name="T17" fmla="*/ 33 h 98"/>
                  <a:gd name="T18" fmla="*/ 35 w 55"/>
                  <a:gd name="T19" fmla="*/ 15 h 98"/>
                  <a:gd name="T20" fmla="*/ 21 w 55"/>
                  <a:gd name="T21" fmla="*/ 15 h 98"/>
                  <a:gd name="T22" fmla="*/ 21 w 55"/>
                  <a:gd name="T23" fmla="*/ 33 h 98"/>
                  <a:gd name="T24" fmla="*/ 35 w 55"/>
                  <a:gd name="T25" fmla="*/ 33 h 98"/>
                  <a:gd name="T26" fmla="*/ 35 w 55"/>
                  <a:gd name="T27" fmla="*/ 80 h 98"/>
                  <a:gd name="T28" fmla="*/ 21 w 55"/>
                  <a:gd name="T29" fmla="*/ 80 h 98"/>
                  <a:gd name="T30" fmla="*/ 21 w 55"/>
                  <a:gd name="T31" fmla="*/ 62 h 98"/>
                  <a:gd name="T32" fmla="*/ 35 w 55"/>
                  <a:gd name="T33" fmla="*/ 62 h 98"/>
                  <a:gd name="T34" fmla="*/ 55 w 55"/>
                  <a:gd name="T35" fmla="*/ 62 h 98"/>
                  <a:gd name="T36" fmla="*/ 55 w 55"/>
                  <a:gd name="T37" fmla="*/ 85 h 98"/>
                  <a:gd name="T38" fmla="*/ 42 w 55"/>
                  <a:gd name="T39" fmla="*/ 98 h 98"/>
                  <a:gd name="T40" fmla="*/ 14 w 55"/>
                  <a:gd name="T41" fmla="*/ 98 h 98"/>
                  <a:gd name="T42" fmla="*/ 0 w 55"/>
                  <a:gd name="T43" fmla="*/ 85 h 98"/>
                  <a:gd name="T44" fmla="*/ 0 w 55"/>
                  <a:gd name="T45" fmla="*/ 60 h 98"/>
                  <a:gd name="T46" fmla="*/ 9 w 55"/>
                  <a:gd name="T47" fmla="*/ 49 h 98"/>
                  <a:gd name="T48" fmla="*/ 0 w 55"/>
                  <a:gd name="T49" fmla="*/ 39 h 98"/>
                  <a:gd name="T50" fmla="*/ 0 w 55"/>
                  <a:gd name="T51" fmla="*/ 12 h 98"/>
                  <a:gd name="T52" fmla="*/ 14 w 55"/>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5"/>
                  <a:gd name="T82" fmla="*/ 0 h 98"/>
                  <a:gd name="T83" fmla="*/ 55 w 55"/>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5" h="98">
                    <a:moveTo>
                      <a:pt x="14" y="0"/>
                    </a:moveTo>
                    <a:lnTo>
                      <a:pt x="42" y="0"/>
                    </a:lnTo>
                    <a:lnTo>
                      <a:pt x="55" y="12"/>
                    </a:lnTo>
                    <a:lnTo>
                      <a:pt x="55" y="39"/>
                    </a:lnTo>
                    <a:lnTo>
                      <a:pt x="48" y="49"/>
                    </a:lnTo>
                    <a:lnTo>
                      <a:pt x="55" y="60"/>
                    </a:lnTo>
                    <a:lnTo>
                      <a:pt x="55" y="62"/>
                    </a:lnTo>
                    <a:lnTo>
                      <a:pt x="35" y="62"/>
                    </a:lnTo>
                    <a:lnTo>
                      <a:pt x="35" y="33"/>
                    </a:lnTo>
                    <a:lnTo>
                      <a:pt x="35" y="15"/>
                    </a:lnTo>
                    <a:lnTo>
                      <a:pt x="21" y="15"/>
                    </a:lnTo>
                    <a:lnTo>
                      <a:pt x="21" y="33"/>
                    </a:lnTo>
                    <a:lnTo>
                      <a:pt x="35" y="33"/>
                    </a:lnTo>
                    <a:lnTo>
                      <a:pt x="35" y="80"/>
                    </a:lnTo>
                    <a:lnTo>
                      <a:pt x="21" y="80"/>
                    </a:lnTo>
                    <a:lnTo>
                      <a:pt x="21" y="62"/>
                    </a:lnTo>
                    <a:lnTo>
                      <a:pt x="35" y="62"/>
                    </a:lnTo>
                    <a:lnTo>
                      <a:pt x="55" y="62"/>
                    </a:lnTo>
                    <a:lnTo>
                      <a:pt x="55" y="85"/>
                    </a:lnTo>
                    <a:lnTo>
                      <a:pt x="42" y="98"/>
                    </a:lnTo>
                    <a:lnTo>
                      <a:pt x="14" y="98"/>
                    </a:lnTo>
                    <a:lnTo>
                      <a:pt x="0" y="85"/>
                    </a:lnTo>
                    <a:lnTo>
                      <a:pt x="0" y="60"/>
                    </a:lnTo>
                    <a:lnTo>
                      <a:pt x="9" y="49"/>
                    </a:lnTo>
                    <a:lnTo>
                      <a:pt x="0" y="39"/>
                    </a:lnTo>
                    <a:lnTo>
                      <a:pt x="0" y="12"/>
                    </a:lnTo>
                    <a:lnTo>
                      <a:pt x="14" y="0"/>
                    </a:lnTo>
                    <a:close/>
                  </a:path>
                </a:pathLst>
              </a:custGeom>
              <a:solidFill>
                <a:srgbClr val="000000"/>
              </a:solidFill>
              <a:ln w="9525">
                <a:noFill/>
                <a:round/>
                <a:headEnd/>
                <a:tailEnd/>
              </a:ln>
            </p:spPr>
            <p:txBody>
              <a:bodyPr/>
              <a:lstStyle/>
              <a:p>
                <a:endParaRPr lang="en-US"/>
              </a:p>
            </p:txBody>
          </p:sp>
          <p:sp>
            <p:nvSpPr>
              <p:cNvPr id="255" name="Freeform 2356"/>
              <p:cNvSpPr>
                <a:spLocks/>
              </p:cNvSpPr>
              <p:nvPr/>
            </p:nvSpPr>
            <p:spPr bwMode="auto">
              <a:xfrm>
                <a:off x="2006" y="3134"/>
                <a:ext cx="9" cy="16"/>
              </a:xfrm>
              <a:custGeom>
                <a:avLst/>
                <a:gdLst>
                  <a:gd name="T0" fmla="*/ 39 w 55"/>
                  <a:gd name="T1" fmla="*/ 0 h 98"/>
                  <a:gd name="T2" fmla="*/ 55 w 55"/>
                  <a:gd name="T3" fmla="*/ 12 h 98"/>
                  <a:gd name="T4" fmla="*/ 55 w 55"/>
                  <a:gd name="T5" fmla="*/ 85 h 98"/>
                  <a:gd name="T6" fmla="*/ 39 w 55"/>
                  <a:gd name="T7" fmla="*/ 98 h 98"/>
                  <a:gd name="T8" fmla="*/ 16 w 55"/>
                  <a:gd name="T9" fmla="*/ 98 h 98"/>
                  <a:gd name="T10" fmla="*/ 0 w 55"/>
                  <a:gd name="T11" fmla="*/ 85 h 98"/>
                  <a:gd name="T12" fmla="*/ 0 w 55"/>
                  <a:gd name="T13" fmla="*/ 70 h 98"/>
                  <a:gd name="T14" fmla="*/ 21 w 55"/>
                  <a:gd name="T15" fmla="*/ 70 h 98"/>
                  <a:gd name="T16" fmla="*/ 21 w 55"/>
                  <a:gd name="T17" fmla="*/ 78 h 98"/>
                  <a:gd name="T18" fmla="*/ 34 w 55"/>
                  <a:gd name="T19" fmla="*/ 78 h 98"/>
                  <a:gd name="T20" fmla="*/ 34 w 55"/>
                  <a:gd name="T21" fmla="*/ 62 h 98"/>
                  <a:gd name="T22" fmla="*/ 34 w 55"/>
                  <a:gd name="T23" fmla="*/ 42 h 98"/>
                  <a:gd name="T24" fmla="*/ 21 w 55"/>
                  <a:gd name="T25" fmla="*/ 42 h 98"/>
                  <a:gd name="T26" fmla="*/ 21 w 55"/>
                  <a:gd name="T27" fmla="*/ 17 h 98"/>
                  <a:gd name="T28" fmla="*/ 34 w 55"/>
                  <a:gd name="T29" fmla="*/ 17 h 98"/>
                  <a:gd name="T30" fmla="*/ 34 w 55"/>
                  <a:gd name="T31" fmla="*/ 42 h 98"/>
                  <a:gd name="T32" fmla="*/ 34 w 55"/>
                  <a:gd name="T33" fmla="*/ 62 h 98"/>
                  <a:gd name="T34" fmla="*/ 16 w 55"/>
                  <a:gd name="T35" fmla="*/ 62 h 98"/>
                  <a:gd name="T36" fmla="*/ 0 w 55"/>
                  <a:gd name="T37" fmla="*/ 49 h 98"/>
                  <a:gd name="T38" fmla="*/ 0 w 55"/>
                  <a:gd name="T39" fmla="*/ 12 h 98"/>
                  <a:gd name="T40" fmla="*/ 16 w 55"/>
                  <a:gd name="T41" fmla="*/ 0 h 98"/>
                  <a:gd name="T42" fmla="*/ 39 w 55"/>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
                  <a:gd name="T67" fmla="*/ 0 h 98"/>
                  <a:gd name="T68" fmla="*/ 55 w 55"/>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 h="98">
                    <a:moveTo>
                      <a:pt x="39" y="0"/>
                    </a:moveTo>
                    <a:lnTo>
                      <a:pt x="55" y="12"/>
                    </a:lnTo>
                    <a:lnTo>
                      <a:pt x="55" y="85"/>
                    </a:lnTo>
                    <a:lnTo>
                      <a:pt x="39" y="98"/>
                    </a:lnTo>
                    <a:lnTo>
                      <a:pt x="16" y="98"/>
                    </a:lnTo>
                    <a:lnTo>
                      <a:pt x="0" y="85"/>
                    </a:lnTo>
                    <a:lnTo>
                      <a:pt x="0" y="70"/>
                    </a:lnTo>
                    <a:lnTo>
                      <a:pt x="21" y="70"/>
                    </a:lnTo>
                    <a:lnTo>
                      <a:pt x="21" y="78"/>
                    </a:lnTo>
                    <a:lnTo>
                      <a:pt x="34" y="78"/>
                    </a:lnTo>
                    <a:lnTo>
                      <a:pt x="34" y="62"/>
                    </a:lnTo>
                    <a:lnTo>
                      <a:pt x="34" y="42"/>
                    </a:lnTo>
                    <a:lnTo>
                      <a:pt x="21" y="42"/>
                    </a:lnTo>
                    <a:lnTo>
                      <a:pt x="21" y="17"/>
                    </a:lnTo>
                    <a:lnTo>
                      <a:pt x="34" y="17"/>
                    </a:lnTo>
                    <a:lnTo>
                      <a:pt x="34" y="42"/>
                    </a:lnTo>
                    <a:lnTo>
                      <a:pt x="34" y="62"/>
                    </a:lnTo>
                    <a:lnTo>
                      <a:pt x="16" y="62"/>
                    </a:lnTo>
                    <a:lnTo>
                      <a:pt x="0" y="49"/>
                    </a:lnTo>
                    <a:lnTo>
                      <a:pt x="0" y="12"/>
                    </a:lnTo>
                    <a:lnTo>
                      <a:pt x="16" y="0"/>
                    </a:lnTo>
                    <a:lnTo>
                      <a:pt x="39" y="0"/>
                    </a:lnTo>
                    <a:close/>
                  </a:path>
                </a:pathLst>
              </a:custGeom>
              <a:solidFill>
                <a:srgbClr val="000000"/>
              </a:solidFill>
              <a:ln w="9525">
                <a:noFill/>
                <a:round/>
                <a:headEnd/>
                <a:tailEnd/>
              </a:ln>
            </p:spPr>
            <p:txBody>
              <a:bodyPr/>
              <a:lstStyle/>
              <a:p>
                <a:endParaRPr lang="en-US"/>
              </a:p>
            </p:txBody>
          </p:sp>
          <p:sp>
            <p:nvSpPr>
              <p:cNvPr id="256" name="Freeform 2357"/>
              <p:cNvSpPr>
                <a:spLocks/>
              </p:cNvSpPr>
              <p:nvPr/>
            </p:nvSpPr>
            <p:spPr bwMode="auto">
              <a:xfrm>
                <a:off x="1911" y="3249"/>
                <a:ext cx="9" cy="17"/>
              </a:xfrm>
              <a:custGeom>
                <a:avLst/>
                <a:gdLst>
                  <a:gd name="T0" fmla="*/ 16 w 55"/>
                  <a:gd name="T1" fmla="*/ 0 h 98"/>
                  <a:gd name="T2" fmla="*/ 39 w 55"/>
                  <a:gd name="T3" fmla="*/ 0 h 98"/>
                  <a:gd name="T4" fmla="*/ 55 w 55"/>
                  <a:gd name="T5" fmla="*/ 16 h 98"/>
                  <a:gd name="T6" fmla="*/ 55 w 55"/>
                  <a:gd name="T7" fmla="*/ 83 h 98"/>
                  <a:gd name="T8" fmla="*/ 39 w 55"/>
                  <a:gd name="T9" fmla="*/ 98 h 98"/>
                  <a:gd name="T10" fmla="*/ 16 w 55"/>
                  <a:gd name="T11" fmla="*/ 98 h 98"/>
                  <a:gd name="T12" fmla="*/ 0 w 55"/>
                  <a:gd name="T13" fmla="*/ 83 h 98"/>
                  <a:gd name="T14" fmla="*/ 0 w 55"/>
                  <a:gd name="T15" fmla="*/ 78 h 98"/>
                  <a:gd name="T16" fmla="*/ 21 w 55"/>
                  <a:gd name="T17" fmla="*/ 78 h 98"/>
                  <a:gd name="T18" fmla="*/ 21 w 55"/>
                  <a:gd name="T19" fmla="*/ 21 h 98"/>
                  <a:gd name="T20" fmla="*/ 33 w 55"/>
                  <a:gd name="T21" fmla="*/ 21 h 98"/>
                  <a:gd name="T22" fmla="*/ 33 w 55"/>
                  <a:gd name="T23" fmla="*/ 78 h 98"/>
                  <a:gd name="T24" fmla="*/ 21 w 55"/>
                  <a:gd name="T25" fmla="*/ 78 h 98"/>
                  <a:gd name="T26" fmla="*/ 0 w 55"/>
                  <a:gd name="T27" fmla="*/ 78 h 98"/>
                  <a:gd name="T28" fmla="*/ 0 w 55"/>
                  <a:gd name="T29" fmla="*/ 16 h 98"/>
                  <a:gd name="T30" fmla="*/ 16 w 55"/>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98"/>
                  <a:gd name="T50" fmla="*/ 55 w 55"/>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98">
                    <a:moveTo>
                      <a:pt x="16" y="0"/>
                    </a:moveTo>
                    <a:lnTo>
                      <a:pt x="39" y="0"/>
                    </a:lnTo>
                    <a:lnTo>
                      <a:pt x="55" y="16"/>
                    </a:lnTo>
                    <a:lnTo>
                      <a:pt x="55" y="83"/>
                    </a:lnTo>
                    <a:lnTo>
                      <a:pt x="39" y="98"/>
                    </a:lnTo>
                    <a:lnTo>
                      <a:pt x="16" y="98"/>
                    </a:lnTo>
                    <a:lnTo>
                      <a:pt x="0" y="83"/>
                    </a:lnTo>
                    <a:lnTo>
                      <a:pt x="0" y="78"/>
                    </a:lnTo>
                    <a:lnTo>
                      <a:pt x="21" y="78"/>
                    </a:lnTo>
                    <a:lnTo>
                      <a:pt x="21" y="21"/>
                    </a:lnTo>
                    <a:lnTo>
                      <a:pt x="33" y="21"/>
                    </a:lnTo>
                    <a:lnTo>
                      <a:pt x="33" y="78"/>
                    </a:lnTo>
                    <a:lnTo>
                      <a:pt x="21" y="78"/>
                    </a:lnTo>
                    <a:lnTo>
                      <a:pt x="0" y="78"/>
                    </a:lnTo>
                    <a:lnTo>
                      <a:pt x="0" y="16"/>
                    </a:lnTo>
                    <a:lnTo>
                      <a:pt x="16" y="0"/>
                    </a:lnTo>
                    <a:close/>
                  </a:path>
                </a:pathLst>
              </a:custGeom>
              <a:solidFill>
                <a:srgbClr val="000000"/>
              </a:solidFill>
              <a:ln w="9525">
                <a:noFill/>
                <a:round/>
                <a:headEnd/>
                <a:tailEnd/>
              </a:ln>
            </p:spPr>
            <p:txBody>
              <a:bodyPr/>
              <a:lstStyle/>
              <a:p>
                <a:endParaRPr lang="en-US"/>
              </a:p>
            </p:txBody>
          </p:sp>
          <p:sp>
            <p:nvSpPr>
              <p:cNvPr id="257" name="Freeform 2358"/>
              <p:cNvSpPr>
                <a:spLocks/>
              </p:cNvSpPr>
              <p:nvPr/>
            </p:nvSpPr>
            <p:spPr bwMode="auto">
              <a:xfrm>
                <a:off x="1914" y="3211"/>
                <a:ext cx="5" cy="16"/>
              </a:xfrm>
              <a:custGeom>
                <a:avLst/>
                <a:gdLst>
                  <a:gd name="T0" fmla="*/ 9 w 30"/>
                  <a:gd name="T1" fmla="*/ 99 h 99"/>
                  <a:gd name="T2" fmla="*/ 30 w 30"/>
                  <a:gd name="T3" fmla="*/ 99 h 99"/>
                  <a:gd name="T4" fmla="*/ 30 w 30"/>
                  <a:gd name="T5" fmla="*/ 0 h 99"/>
                  <a:gd name="T6" fmla="*/ 4 w 30"/>
                  <a:gd name="T7" fmla="*/ 0 h 99"/>
                  <a:gd name="T8" fmla="*/ 0 w 30"/>
                  <a:gd name="T9" fmla="*/ 21 h 99"/>
                  <a:gd name="T10" fmla="*/ 9 w 30"/>
                  <a:gd name="T11" fmla="*/ 21 h 99"/>
                  <a:gd name="T12" fmla="*/ 9 w 30"/>
                  <a:gd name="T13" fmla="*/ 99 h 99"/>
                  <a:gd name="T14" fmla="*/ 0 60000 65536"/>
                  <a:gd name="T15" fmla="*/ 0 60000 65536"/>
                  <a:gd name="T16" fmla="*/ 0 60000 65536"/>
                  <a:gd name="T17" fmla="*/ 0 60000 65536"/>
                  <a:gd name="T18" fmla="*/ 0 60000 65536"/>
                  <a:gd name="T19" fmla="*/ 0 60000 65536"/>
                  <a:gd name="T20" fmla="*/ 0 60000 65536"/>
                  <a:gd name="T21" fmla="*/ 0 w 30"/>
                  <a:gd name="T22" fmla="*/ 0 h 99"/>
                  <a:gd name="T23" fmla="*/ 30 w 30"/>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99">
                    <a:moveTo>
                      <a:pt x="9" y="99"/>
                    </a:moveTo>
                    <a:lnTo>
                      <a:pt x="30" y="99"/>
                    </a:lnTo>
                    <a:lnTo>
                      <a:pt x="30" y="0"/>
                    </a:lnTo>
                    <a:lnTo>
                      <a:pt x="4" y="0"/>
                    </a:lnTo>
                    <a:lnTo>
                      <a:pt x="0" y="21"/>
                    </a:lnTo>
                    <a:lnTo>
                      <a:pt x="9" y="21"/>
                    </a:lnTo>
                    <a:lnTo>
                      <a:pt x="9" y="99"/>
                    </a:lnTo>
                    <a:close/>
                  </a:path>
                </a:pathLst>
              </a:custGeom>
              <a:solidFill>
                <a:srgbClr val="000000"/>
              </a:solidFill>
              <a:ln w="9525">
                <a:noFill/>
                <a:round/>
                <a:headEnd/>
                <a:tailEnd/>
              </a:ln>
            </p:spPr>
            <p:txBody>
              <a:bodyPr/>
              <a:lstStyle/>
              <a:p>
                <a:endParaRPr lang="en-US"/>
              </a:p>
            </p:txBody>
          </p:sp>
          <p:sp>
            <p:nvSpPr>
              <p:cNvPr id="258" name="Freeform 2359"/>
              <p:cNvSpPr>
                <a:spLocks/>
              </p:cNvSpPr>
              <p:nvPr/>
            </p:nvSpPr>
            <p:spPr bwMode="auto">
              <a:xfrm>
                <a:off x="1959" y="3211"/>
                <a:ext cx="9" cy="16"/>
              </a:xfrm>
              <a:custGeom>
                <a:avLst/>
                <a:gdLst>
                  <a:gd name="T0" fmla="*/ 0 w 55"/>
                  <a:gd name="T1" fmla="*/ 29 h 99"/>
                  <a:gd name="T2" fmla="*/ 21 w 55"/>
                  <a:gd name="T3" fmla="*/ 29 h 99"/>
                  <a:gd name="T4" fmla="*/ 21 w 55"/>
                  <a:gd name="T5" fmla="*/ 21 h 99"/>
                  <a:gd name="T6" fmla="*/ 34 w 55"/>
                  <a:gd name="T7" fmla="*/ 21 h 99"/>
                  <a:gd name="T8" fmla="*/ 34 w 55"/>
                  <a:gd name="T9" fmla="*/ 34 h 99"/>
                  <a:gd name="T10" fmla="*/ 0 w 55"/>
                  <a:gd name="T11" fmla="*/ 80 h 99"/>
                  <a:gd name="T12" fmla="*/ 0 w 55"/>
                  <a:gd name="T13" fmla="*/ 99 h 99"/>
                  <a:gd name="T14" fmla="*/ 55 w 55"/>
                  <a:gd name="T15" fmla="*/ 99 h 99"/>
                  <a:gd name="T16" fmla="*/ 55 w 55"/>
                  <a:gd name="T17" fmla="*/ 80 h 99"/>
                  <a:gd name="T18" fmla="*/ 24 w 55"/>
                  <a:gd name="T19" fmla="*/ 80 h 99"/>
                  <a:gd name="T20" fmla="*/ 55 w 55"/>
                  <a:gd name="T21" fmla="*/ 39 h 99"/>
                  <a:gd name="T22" fmla="*/ 55 w 55"/>
                  <a:gd name="T23" fmla="*/ 13 h 99"/>
                  <a:gd name="T24" fmla="*/ 39 w 55"/>
                  <a:gd name="T25" fmla="*/ 0 h 99"/>
                  <a:gd name="T26" fmla="*/ 16 w 55"/>
                  <a:gd name="T27" fmla="*/ 0 h 99"/>
                  <a:gd name="T28" fmla="*/ 0 w 55"/>
                  <a:gd name="T29" fmla="*/ 13 h 99"/>
                  <a:gd name="T30" fmla="*/ 0 w 55"/>
                  <a:gd name="T31" fmla="*/ 29 h 9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
                  <a:gd name="T49" fmla="*/ 0 h 99"/>
                  <a:gd name="T50" fmla="*/ 55 w 55"/>
                  <a:gd name="T51" fmla="*/ 99 h 9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 h="99">
                    <a:moveTo>
                      <a:pt x="0" y="29"/>
                    </a:moveTo>
                    <a:lnTo>
                      <a:pt x="21" y="29"/>
                    </a:lnTo>
                    <a:lnTo>
                      <a:pt x="21" y="21"/>
                    </a:lnTo>
                    <a:lnTo>
                      <a:pt x="34" y="21"/>
                    </a:lnTo>
                    <a:lnTo>
                      <a:pt x="34" y="34"/>
                    </a:lnTo>
                    <a:lnTo>
                      <a:pt x="0" y="80"/>
                    </a:lnTo>
                    <a:lnTo>
                      <a:pt x="0" y="99"/>
                    </a:lnTo>
                    <a:lnTo>
                      <a:pt x="55" y="99"/>
                    </a:lnTo>
                    <a:lnTo>
                      <a:pt x="55" y="80"/>
                    </a:lnTo>
                    <a:lnTo>
                      <a:pt x="24" y="80"/>
                    </a:lnTo>
                    <a:lnTo>
                      <a:pt x="55" y="39"/>
                    </a:lnTo>
                    <a:lnTo>
                      <a:pt x="55" y="13"/>
                    </a:lnTo>
                    <a:lnTo>
                      <a:pt x="39" y="0"/>
                    </a:lnTo>
                    <a:lnTo>
                      <a:pt x="16" y="0"/>
                    </a:lnTo>
                    <a:lnTo>
                      <a:pt x="0" y="13"/>
                    </a:lnTo>
                    <a:lnTo>
                      <a:pt x="0" y="29"/>
                    </a:lnTo>
                    <a:close/>
                  </a:path>
                </a:pathLst>
              </a:custGeom>
              <a:solidFill>
                <a:srgbClr val="000000"/>
              </a:solidFill>
              <a:ln w="9525">
                <a:noFill/>
                <a:round/>
                <a:headEnd/>
                <a:tailEnd/>
              </a:ln>
            </p:spPr>
            <p:txBody>
              <a:bodyPr/>
              <a:lstStyle/>
              <a:p>
                <a:endParaRPr lang="en-US"/>
              </a:p>
            </p:txBody>
          </p:sp>
          <p:sp>
            <p:nvSpPr>
              <p:cNvPr id="259" name="Freeform 2360"/>
              <p:cNvSpPr>
                <a:spLocks/>
              </p:cNvSpPr>
              <p:nvPr/>
            </p:nvSpPr>
            <p:spPr bwMode="auto">
              <a:xfrm>
                <a:off x="2005" y="3211"/>
                <a:ext cx="10" cy="16"/>
              </a:xfrm>
              <a:custGeom>
                <a:avLst/>
                <a:gdLst>
                  <a:gd name="T0" fmla="*/ 16 w 58"/>
                  <a:gd name="T1" fmla="*/ 0 h 99"/>
                  <a:gd name="T2" fmla="*/ 42 w 58"/>
                  <a:gd name="T3" fmla="*/ 0 h 99"/>
                  <a:gd name="T4" fmla="*/ 58 w 58"/>
                  <a:gd name="T5" fmla="*/ 13 h 99"/>
                  <a:gd name="T6" fmla="*/ 58 w 58"/>
                  <a:gd name="T7" fmla="*/ 39 h 99"/>
                  <a:gd name="T8" fmla="*/ 47 w 58"/>
                  <a:gd name="T9" fmla="*/ 50 h 99"/>
                  <a:gd name="T10" fmla="*/ 58 w 58"/>
                  <a:gd name="T11" fmla="*/ 60 h 99"/>
                  <a:gd name="T12" fmla="*/ 58 w 58"/>
                  <a:gd name="T13" fmla="*/ 85 h 99"/>
                  <a:gd name="T14" fmla="*/ 42 w 58"/>
                  <a:gd name="T15" fmla="*/ 99 h 99"/>
                  <a:gd name="T16" fmla="*/ 16 w 58"/>
                  <a:gd name="T17" fmla="*/ 99 h 99"/>
                  <a:gd name="T18" fmla="*/ 0 w 58"/>
                  <a:gd name="T19" fmla="*/ 85 h 99"/>
                  <a:gd name="T20" fmla="*/ 0 w 58"/>
                  <a:gd name="T21" fmla="*/ 73 h 99"/>
                  <a:gd name="T22" fmla="*/ 21 w 58"/>
                  <a:gd name="T23" fmla="*/ 73 h 99"/>
                  <a:gd name="T24" fmla="*/ 21 w 58"/>
                  <a:gd name="T25" fmla="*/ 80 h 99"/>
                  <a:gd name="T26" fmla="*/ 37 w 58"/>
                  <a:gd name="T27" fmla="*/ 80 h 99"/>
                  <a:gd name="T28" fmla="*/ 37 w 58"/>
                  <a:gd name="T29" fmla="*/ 60 h 99"/>
                  <a:gd name="T30" fmla="*/ 21 w 58"/>
                  <a:gd name="T31" fmla="*/ 60 h 99"/>
                  <a:gd name="T32" fmla="*/ 21 w 58"/>
                  <a:gd name="T33" fmla="*/ 39 h 99"/>
                  <a:gd name="T34" fmla="*/ 37 w 58"/>
                  <a:gd name="T35" fmla="*/ 39 h 99"/>
                  <a:gd name="T36" fmla="*/ 37 w 58"/>
                  <a:gd name="T37" fmla="*/ 18 h 99"/>
                  <a:gd name="T38" fmla="*/ 21 w 58"/>
                  <a:gd name="T39" fmla="*/ 18 h 99"/>
                  <a:gd name="T40" fmla="*/ 21 w 58"/>
                  <a:gd name="T41" fmla="*/ 26 h 99"/>
                  <a:gd name="T42" fmla="*/ 0 w 58"/>
                  <a:gd name="T43" fmla="*/ 26 h 99"/>
                  <a:gd name="T44" fmla="*/ 0 w 58"/>
                  <a:gd name="T45" fmla="*/ 13 h 99"/>
                  <a:gd name="T46" fmla="*/ 16 w 58"/>
                  <a:gd name="T47" fmla="*/ 0 h 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
                  <a:gd name="T73" fmla="*/ 0 h 99"/>
                  <a:gd name="T74" fmla="*/ 58 w 58"/>
                  <a:gd name="T75" fmla="*/ 99 h 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 h="99">
                    <a:moveTo>
                      <a:pt x="16" y="0"/>
                    </a:moveTo>
                    <a:lnTo>
                      <a:pt x="42" y="0"/>
                    </a:lnTo>
                    <a:lnTo>
                      <a:pt x="58" y="13"/>
                    </a:lnTo>
                    <a:lnTo>
                      <a:pt x="58" y="39"/>
                    </a:lnTo>
                    <a:lnTo>
                      <a:pt x="47" y="50"/>
                    </a:lnTo>
                    <a:lnTo>
                      <a:pt x="58" y="60"/>
                    </a:lnTo>
                    <a:lnTo>
                      <a:pt x="58" y="85"/>
                    </a:lnTo>
                    <a:lnTo>
                      <a:pt x="42" y="99"/>
                    </a:lnTo>
                    <a:lnTo>
                      <a:pt x="16" y="99"/>
                    </a:lnTo>
                    <a:lnTo>
                      <a:pt x="0" y="85"/>
                    </a:lnTo>
                    <a:lnTo>
                      <a:pt x="0" y="73"/>
                    </a:lnTo>
                    <a:lnTo>
                      <a:pt x="21" y="73"/>
                    </a:lnTo>
                    <a:lnTo>
                      <a:pt x="21" y="80"/>
                    </a:lnTo>
                    <a:lnTo>
                      <a:pt x="37" y="80"/>
                    </a:lnTo>
                    <a:lnTo>
                      <a:pt x="37" y="60"/>
                    </a:lnTo>
                    <a:lnTo>
                      <a:pt x="21" y="60"/>
                    </a:lnTo>
                    <a:lnTo>
                      <a:pt x="21" y="39"/>
                    </a:lnTo>
                    <a:lnTo>
                      <a:pt x="37" y="39"/>
                    </a:lnTo>
                    <a:lnTo>
                      <a:pt x="37" y="18"/>
                    </a:lnTo>
                    <a:lnTo>
                      <a:pt x="21" y="18"/>
                    </a:lnTo>
                    <a:lnTo>
                      <a:pt x="21" y="26"/>
                    </a:lnTo>
                    <a:lnTo>
                      <a:pt x="0" y="26"/>
                    </a:lnTo>
                    <a:lnTo>
                      <a:pt x="0" y="13"/>
                    </a:lnTo>
                    <a:lnTo>
                      <a:pt x="16" y="0"/>
                    </a:lnTo>
                    <a:close/>
                  </a:path>
                </a:pathLst>
              </a:custGeom>
              <a:solidFill>
                <a:srgbClr val="000000"/>
              </a:solidFill>
              <a:ln w="9525">
                <a:noFill/>
                <a:round/>
                <a:headEnd/>
                <a:tailEnd/>
              </a:ln>
            </p:spPr>
            <p:txBody>
              <a:bodyPr/>
              <a:lstStyle/>
              <a:p>
                <a:endParaRPr lang="en-US"/>
              </a:p>
            </p:txBody>
          </p:sp>
          <p:sp>
            <p:nvSpPr>
              <p:cNvPr id="260" name="Freeform 2361"/>
              <p:cNvSpPr>
                <a:spLocks/>
              </p:cNvSpPr>
              <p:nvPr/>
            </p:nvSpPr>
            <p:spPr bwMode="auto">
              <a:xfrm>
                <a:off x="1958" y="3172"/>
                <a:ext cx="9" cy="16"/>
              </a:xfrm>
              <a:custGeom>
                <a:avLst/>
                <a:gdLst>
                  <a:gd name="T0" fmla="*/ 0 w 57"/>
                  <a:gd name="T1" fmla="*/ 0 h 98"/>
                  <a:gd name="T2" fmla="*/ 55 w 57"/>
                  <a:gd name="T3" fmla="*/ 0 h 98"/>
                  <a:gd name="T4" fmla="*/ 55 w 57"/>
                  <a:gd name="T5" fmla="*/ 21 h 98"/>
                  <a:gd name="T6" fmla="*/ 21 w 57"/>
                  <a:gd name="T7" fmla="*/ 21 h 98"/>
                  <a:gd name="T8" fmla="*/ 21 w 57"/>
                  <a:gd name="T9" fmla="*/ 34 h 98"/>
                  <a:gd name="T10" fmla="*/ 41 w 57"/>
                  <a:gd name="T11" fmla="*/ 34 h 98"/>
                  <a:gd name="T12" fmla="*/ 57 w 57"/>
                  <a:gd name="T13" fmla="*/ 50 h 98"/>
                  <a:gd name="T14" fmla="*/ 57 w 57"/>
                  <a:gd name="T15" fmla="*/ 83 h 98"/>
                  <a:gd name="T16" fmla="*/ 41 w 57"/>
                  <a:gd name="T17" fmla="*/ 98 h 98"/>
                  <a:gd name="T18" fmla="*/ 16 w 57"/>
                  <a:gd name="T19" fmla="*/ 98 h 98"/>
                  <a:gd name="T20" fmla="*/ 0 w 57"/>
                  <a:gd name="T21" fmla="*/ 83 h 98"/>
                  <a:gd name="T22" fmla="*/ 0 w 57"/>
                  <a:gd name="T23" fmla="*/ 68 h 98"/>
                  <a:gd name="T24" fmla="*/ 21 w 57"/>
                  <a:gd name="T25" fmla="*/ 68 h 98"/>
                  <a:gd name="T26" fmla="*/ 21 w 57"/>
                  <a:gd name="T27" fmla="*/ 80 h 98"/>
                  <a:gd name="T28" fmla="*/ 36 w 57"/>
                  <a:gd name="T29" fmla="*/ 80 h 98"/>
                  <a:gd name="T30" fmla="*/ 36 w 57"/>
                  <a:gd name="T31" fmla="*/ 52 h 98"/>
                  <a:gd name="T32" fmla="*/ 16 w 57"/>
                  <a:gd name="T33" fmla="*/ 52 h 98"/>
                  <a:gd name="T34" fmla="*/ 0 w 57"/>
                  <a:gd name="T35" fmla="*/ 37 h 98"/>
                  <a:gd name="T36" fmla="*/ 0 w 57"/>
                  <a:gd name="T37" fmla="*/ 0 h 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
                  <a:gd name="T58" fmla="*/ 0 h 98"/>
                  <a:gd name="T59" fmla="*/ 57 w 57"/>
                  <a:gd name="T60" fmla="*/ 98 h 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 h="98">
                    <a:moveTo>
                      <a:pt x="0" y="0"/>
                    </a:moveTo>
                    <a:lnTo>
                      <a:pt x="55" y="0"/>
                    </a:lnTo>
                    <a:lnTo>
                      <a:pt x="55" y="21"/>
                    </a:lnTo>
                    <a:lnTo>
                      <a:pt x="21" y="21"/>
                    </a:lnTo>
                    <a:lnTo>
                      <a:pt x="21" y="34"/>
                    </a:lnTo>
                    <a:lnTo>
                      <a:pt x="41" y="34"/>
                    </a:lnTo>
                    <a:lnTo>
                      <a:pt x="57" y="50"/>
                    </a:lnTo>
                    <a:lnTo>
                      <a:pt x="57" y="83"/>
                    </a:lnTo>
                    <a:lnTo>
                      <a:pt x="41" y="98"/>
                    </a:lnTo>
                    <a:lnTo>
                      <a:pt x="16" y="98"/>
                    </a:lnTo>
                    <a:lnTo>
                      <a:pt x="0" y="83"/>
                    </a:lnTo>
                    <a:lnTo>
                      <a:pt x="0" y="68"/>
                    </a:lnTo>
                    <a:lnTo>
                      <a:pt x="21" y="68"/>
                    </a:lnTo>
                    <a:lnTo>
                      <a:pt x="21" y="80"/>
                    </a:lnTo>
                    <a:lnTo>
                      <a:pt x="36" y="80"/>
                    </a:lnTo>
                    <a:lnTo>
                      <a:pt x="36" y="52"/>
                    </a:lnTo>
                    <a:lnTo>
                      <a:pt x="16" y="52"/>
                    </a:lnTo>
                    <a:lnTo>
                      <a:pt x="0" y="37"/>
                    </a:lnTo>
                    <a:lnTo>
                      <a:pt x="0" y="0"/>
                    </a:lnTo>
                    <a:close/>
                  </a:path>
                </a:pathLst>
              </a:custGeom>
              <a:solidFill>
                <a:srgbClr val="000000"/>
              </a:solidFill>
              <a:ln w="9525">
                <a:noFill/>
                <a:round/>
                <a:headEnd/>
                <a:tailEnd/>
              </a:ln>
            </p:spPr>
            <p:txBody>
              <a:bodyPr/>
              <a:lstStyle/>
              <a:p>
                <a:endParaRPr lang="en-US"/>
              </a:p>
            </p:txBody>
          </p:sp>
          <p:sp>
            <p:nvSpPr>
              <p:cNvPr id="261" name="Freeform 2362"/>
              <p:cNvSpPr>
                <a:spLocks/>
              </p:cNvSpPr>
              <p:nvPr/>
            </p:nvSpPr>
            <p:spPr bwMode="auto">
              <a:xfrm>
                <a:off x="1911" y="3134"/>
                <a:ext cx="10" cy="16"/>
              </a:xfrm>
              <a:custGeom>
                <a:avLst/>
                <a:gdLst>
                  <a:gd name="T0" fmla="*/ 0 w 58"/>
                  <a:gd name="T1" fmla="*/ 0 h 98"/>
                  <a:gd name="T2" fmla="*/ 58 w 58"/>
                  <a:gd name="T3" fmla="*/ 0 h 98"/>
                  <a:gd name="T4" fmla="*/ 58 w 58"/>
                  <a:gd name="T5" fmla="*/ 21 h 98"/>
                  <a:gd name="T6" fmla="*/ 23 w 58"/>
                  <a:gd name="T7" fmla="*/ 98 h 98"/>
                  <a:gd name="T8" fmla="*/ 0 w 58"/>
                  <a:gd name="T9" fmla="*/ 98 h 98"/>
                  <a:gd name="T10" fmla="*/ 34 w 58"/>
                  <a:gd name="T11" fmla="*/ 21 h 98"/>
                  <a:gd name="T12" fmla="*/ 0 w 58"/>
                  <a:gd name="T13" fmla="*/ 21 h 98"/>
                  <a:gd name="T14" fmla="*/ 0 w 58"/>
                  <a:gd name="T15" fmla="*/ 0 h 9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98"/>
                  <a:gd name="T26" fmla="*/ 58 w 58"/>
                  <a:gd name="T27" fmla="*/ 98 h 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98">
                    <a:moveTo>
                      <a:pt x="0" y="0"/>
                    </a:moveTo>
                    <a:lnTo>
                      <a:pt x="58" y="0"/>
                    </a:lnTo>
                    <a:lnTo>
                      <a:pt x="58" y="21"/>
                    </a:lnTo>
                    <a:lnTo>
                      <a:pt x="23" y="98"/>
                    </a:lnTo>
                    <a:lnTo>
                      <a:pt x="0" y="98"/>
                    </a:lnTo>
                    <a:lnTo>
                      <a:pt x="34" y="21"/>
                    </a:lnTo>
                    <a:lnTo>
                      <a:pt x="0" y="21"/>
                    </a:lnTo>
                    <a:lnTo>
                      <a:pt x="0" y="0"/>
                    </a:lnTo>
                    <a:close/>
                  </a:path>
                </a:pathLst>
              </a:custGeom>
              <a:solidFill>
                <a:srgbClr val="000000"/>
              </a:solidFill>
              <a:ln w="9525">
                <a:noFill/>
                <a:round/>
                <a:headEnd/>
                <a:tailEnd/>
              </a:ln>
            </p:spPr>
            <p:txBody>
              <a:bodyPr/>
              <a:lstStyle/>
              <a:p>
                <a:endParaRPr lang="en-US"/>
              </a:p>
            </p:txBody>
          </p:sp>
          <p:sp>
            <p:nvSpPr>
              <p:cNvPr id="262" name="Freeform 2363"/>
              <p:cNvSpPr>
                <a:spLocks/>
              </p:cNvSpPr>
              <p:nvPr/>
            </p:nvSpPr>
            <p:spPr bwMode="auto">
              <a:xfrm>
                <a:off x="1856" y="3249"/>
                <a:ext cx="12" cy="17"/>
              </a:xfrm>
              <a:custGeom>
                <a:avLst/>
                <a:gdLst>
                  <a:gd name="T0" fmla="*/ 20 w 72"/>
                  <a:gd name="T1" fmla="*/ 0 h 98"/>
                  <a:gd name="T2" fmla="*/ 53 w 72"/>
                  <a:gd name="T3" fmla="*/ 0 h 98"/>
                  <a:gd name="T4" fmla="*/ 72 w 72"/>
                  <a:gd name="T5" fmla="*/ 98 h 98"/>
                  <a:gd name="T6" fmla="*/ 46 w 72"/>
                  <a:gd name="T7" fmla="*/ 98 h 98"/>
                  <a:gd name="T8" fmla="*/ 44 w 72"/>
                  <a:gd name="T9" fmla="*/ 78 h 98"/>
                  <a:gd name="T10" fmla="*/ 44 w 72"/>
                  <a:gd name="T11" fmla="*/ 62 h 98"/>
                  <a:gd name="T12" fmla="*/ 36 w 72"/>
                  <a:gd name="T13" fmla="*/ 16 h 98"/>
                  <a:gd name="T14" fmla="*/ 27 w 72"/>
                  <a:gd name="T15" fmla="*/ 62 h 98"/>
                  <a:gd name="T16" fmla="*/ 44 w 72"/>
                  <a:gd name="T17" fmla="*/ 62 h 98"/>
                  <a:gd name="T18" fmla="*/ 44 w 72"/>
                  <a:gd name="T19" fmla="*/ 78 h 98"/>
                  <a:gd name="T20" fmla="*/ 27 w 72"/>
                  <a:gd name="T21" fmla="*/ 78 h 98"/>
                  <a:gd name="T22" fmla="*/ 25 w 72"/>
                  <a:gd name="T23" fmla="*/ 98 h 98"/>
                  <a:gd name="T24" fmla="*/ 0 w 72"/>
                  <a:gd name="T25" fmla="*/ 98 h 98"/>
                  <a:gd name="T26" fmla="*/ 20 w 72"/>
                  <a:gd name="T27" fmla="*/ 0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98"/>
                  <a:gd name="T44" fmla="*/ 72 w 72"/>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98">
                    <a:moveTo>
                      <a:pt x="20" y="0"/>
                    </a:moveTo>
                    <a:lnTo>
                      <a:pt x="53" y="0"/>
                    </a:lnTo>
                    <a:lnTo>
                      <a:pt x="72" y="98"/>
                    </a:lnTo>
                    <a:lnTo>
                      <a:pt x="46" y="98"/>
                    </a:lnTo>
                    <a:lnTo>
                      <a:pt x="44" y="78"/>
                    </a:lnTo>
                    <a:lnTo>
                      <a:pt x="44" y="62"/>
                    </a:lnTo>
                    <a:lnTo>
                      <a:pt x="36" y="16"/>
                    </a:lnTo>
                    <a:lnTo>
                      <a:pt x="27" y="62"/>
                    </a:lnTo>
                    <a:lnTo>
                      <a:pt x="44" y="62"/>
                    </a:lnTo>
                    <a:lnTo>
                      <a:pt x="44" y="78"/>
                    </a:lnTo>
                    <a:lnTo>
                      <a:pt x="27" y="78"/>
                    </a:lnTo>
                    <a:lnTo>
                      <a:pt x="25" y="98"/>
                    </a:lnTo>
                    <a:lnTo>
                      <a:pt x="0" y="98"/>
                    </a:lnTo>
                    <a:lnTo>
                      <a:pt x="20" y="0"/>
                    </a:lnTo>
                    <a:close/>
                  </a:path>
                </a:pathLst>
              </a:custGeom>
              <a:solidFill>
                <a:srgbClr val="000000"/>
              </a:solidFill>
              <a:ln w="9525">
                <a:noFill/>
                <a:round/>
                <a:headEnd/>
                <a:tailEnd/>
              </a:ln>
            </p:spPr>
            <p:txBody>
              <a:bodyPr/>
              <a:lstStyle/>
              <a:p>
                <a:endParaRPr lang="en-US"/>
              </a:p>
            </p:txBody>
          </p:sp>
          <p:grpSp>
            <p:nvGrpSpPr>
              <p:cNvPr id="263" name="Group 2364"/>
              <p:cNvGrpSpPr>
                <a:grpSpLocks/>
              </p:cNvGrpSpPr>
              <p:nvPr/>
            </p:nvGrpSpPr>
            <p:grpSpPr bwMode="auto">
              <a:xfrm>
                <a:off x="1862" y="3134"/>
                <a:ext cx="15" cy="17"/>
                <a:chOff x="1862" y="3134"/>
                <a:chExt cx="15" cy="17"/>
              </a:xfrm>
            </p:grpSpPr>
            <p:sp>
              <p:nvSpPr>
                <p:cNvPr id="289" name="Freeform 2365"/>
                <p:cNvSpPr>
                  <a:spLocks/>
                </p:cNvSpPr>
                <p:nvPr/>
              </p:nvSpPr>
              <p:spPr bwMode="auto">
                <a:xfrm>
                  <a:off x="1865" y="3134"/>
                  <a:ext cx="9" cy="17"/>
                </a:xfrm>
                <a:custGeom>
                  <a:avLst/>
                  <a:gdLst>
                    <a:gd name="T0" fmla="*/ 51 w 57"/>
                    <a:gd name="T1" fmla="*/ 0 h 99"/>
                    <a:gd name="T2" fmla="*/ 57 w 57"/>
                    <a:gd name="T3" fmla="*/ 0 h 99"/>
                    <a:gd name="T4" fmla="*/ 5 w 57"/>
                    <a:gd name="T5" fmla="*/ 99 h 99"/>
                    <a:gd name="T6" fmla="*/ 0 w 57"/>
                    <a:gd name="T7" fmla="*/ 99 h 99"/>
                    <a:gd name="T8" fmla="*/ 51 w 57"/>
                    <a:gd name="T9" fmla="*/ 0 h 99"/>
                    <a:gd name="T10" fmla="*/ 0 60000 65536"/>
                    <a:gd name="T11" fmla="*/ 0 60000 65536"/>
                    <a:gd name="T12" fmla="*/ 0 60000 65536"/>
                    <a:gd name="T13" fmla="*/ 0 60000 65536"/>
                    <a:gd name="T14" fmla="*/ 0 60000 65536"/>
                    <a:gd name="T15" fmla="*/ 0 w 57"/>
                    <a:gd name="T16" fmla="*/ 0 h 99"/>
                    <a:gd name="T17" fmla="*/ 57 w 57"/>
                    <a:gd name="T18" fmla="*/ 99 h 99"/>
                  </a:gdLst>
                  <a:ahLst/>
                  <a:cxnLst>
                    <a:cxn ang="T10">
                      <a:pos x="T0" y="T1"/>
                    </a:cxn>
                    <a:cxn ang="T11">
                      <a:pos x="T2" y="T3"/>
                    </a:cxn>
                    <a:cxn ang="T12">
                      <a:pos x="T4" y="T5"/>
                    </a:cxn>
                    <a:cxn ang="T13">
                      <a:pos x="T6" y="T7"/>
                    </a:cxn>
                    <a:cxn ang="T14">
                      <a:pos x="T8" y="T9"/>
                    </a:cxn>
                  </a:cxnLst>
                  <a:rect l="T15" t="T16" r="T17" b="T18"/>
                  <a:pathLst>
                    <a:path w="57" h="99">
                      <a:moveTo>
                        <a:pt x="51" y="0"/>
                      </a:moveTo>
                      <a:lnTo>
                        <a:pt x="57" y="0"/>
                      </a:lnTo>
                      <a:lnTo>
                        <a:pt x="5" y="99"/>
                      </a:lnTo>
                      <a:lnTo>
                        <a:pt x="0" y="99"/>
                      </a:lnTo>
                      <a:lnTo>
                        <a:pt x="51" y="0"/>
                      </a:lnTo>
                      <a:close/>
                    </a:path>
                  </a:pathLst>
                </a:custGeom>
                <a:solidFill>
                  <a:srgbClr val="000000"/>
                </a:solidFill>
                <a:ln w="9525">
                  <a:noFill/>
                  <a:round/>
                  <a:headEnd/>
                  <a:tailEnd/>
                </a:ln>
              </p:spPr>
              <p:txBody>
                <a:bodyPr/>
                <a:lstStyle/>
                <a:p>
                  <a:endParaRPr lang="en-US"/>
                </a:p>
              </p:txBody>
            </p:sp>
            <p:sp>
              <p:nvSpPr>
                <p:cNvPr id="290" name="Freeform 2366"/>
                <p:cNvSpPr>
                  <a:spLocks/>
                </p:cNvSpPr>
                <p:nvPr/>
              </p:nvSpPr>
              <p:spPr bwMode="auto">
                <a:xfrm>
                  <a:off x="1862" y="3134"/>
                  <a:ext cx="6" cy="9"/>
                </a:xfrm>
                <a:custGeom>
                  <a:avLst/>
                  <a:gdLst>
                    <a:gd name="T0" fmla="*/ 10 w 36"/>
                    <a:gd name="T1" fmla="*/ 0 h 54"/>
                    <a:gd name="T2" fmla="*/ 24 w 36"/>
                    <a:gd name="T3" fmla="*/ 0 h 54"/>
                    <a:gd name="T4" fmla="*/ 36 w 36"/>
                    <a:gd name="T5" fmla="*/ 8 h 54"/>
                    <a:gd name="T6" fmla="*/ 36 w 36"/>
                    <a:gd name="T7" fmla="*/ 11 h 54"/>
                    <a:gd name="T8" fmla="*/ 22 w 36"/>
                    <a:gd name="T9" fmla="*/ 11 h 54"/>
                    <a:gd name="T10" fmla="*/ 22 w 36"/>
                    <a:gd name="T11" fmla="*/ 44 h 54"/>
                    <a:gd name="T12" fmla="*/ 14 w 36"/>
                    <a:gd name="T13" fmla="*/ 44 h 54"/>
                    <a:gd name="T14" fmla="*/ 14 w 36"/>
                    <a:gd name="T15" fmla="*/ 11 h 54"/>
                    <a:gd name="T16" fmla="*/ 22 w 36"/>
                    <a:gd name="T17" fmla="*/ 11 h 54"/>
                    <a:gd name="T18" fmla="*/ 36 w 36"/>
                    <a:gd name="T19" fmla="*/ 11 h 54"/>
                    <a:gd name="T20" fmla="*/ 36 w 36"/>
                    <a:gd name="T21" fmla="*/ 46 h 54"/>
                    <a:gd name="T22" fmla="*/ 24 w 36"/>
                    <a:gd name="T23" fmla="*/ 54 h 54"/>
                    <a:gd name="T24" fmla="*/ 10 w 36"/>
                    <a:gd name="T25" fmla="*/ 54 h 54"/>
                    <a:gd name="T26" fmla="*/ 0 w 36"/>
                    <a:gd name="T27" fmla="*/ 46 h 54"/>
                    <a:gd name="T28" fmla="*/ 0 w 36"/>
                    <a:gd name="T29" fmla="*/ 8 h 54"/>
                    <a:gd name="T30" fmla="*/ 10 w 36"/>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54"/>
                    <a:gd name="T50" fmla="*/ 36 w 36"/>
                    <a:gd name="T51" fmla="*/ 54 h 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54">
                      <a:moveTo>
                        <a:pt x="10" y="0"/>
                      </a:moveTo>
                      <a:lnTo>
                        <a:pt x="24" y="0"/>
                      </a:lnTo>
                      <a:lnTo>
                        <a:pt x="36" y="8"/>
                      </a:lnTo>
                      <a:lnTo>
                        <a:pt x="36" y="11"/>
                      </a:lnTo>
                      <a:lnTo>
                        <a:pt x="22" y="11"/>
                      </a:lnTo>
                      <a:lnTo>
                        <a:pt x="22" y="44"/>
                      </a:lnTo>
                      <a:lnTo>
                        <a:pt x="14" y="44"/>
                      </a:lnTo>
                      <a:lnTo>
                        <a:pt x="14" y="11"/>
                      </a:lnTo>
                      <a:lnTo>
                        <a:pt x="22" y="11"/>
                      </a:lnTo>
                      <a:lnTo>
                        <a:pt x="36" y="11"/>
                      </a:lnTo>
                      <a:lnTo>
                        <a:pt x="36" y="46"/>
                      </a:lnTo>
                      <a:lnTo>
                        <a:pt x="24" y="54"/>
                      </a:lnTo>
                      <a:lnTo>
                        <a:pt x="10" y="54"/>
                      </a:lnTo>
                      <a:lnTo>
                        <a:pt x="0" y="46"/>
                      </a:lnTo>
                      <a:lnTo>
                        <a:pt x="0" y="8"/>
                      </a:lnTo>
                      <a:lnTo>
                        <a:pt x="10" y="0"/>
                      </a:lnTo>
                      <a:close/>
                    </a:path>
                  </a:pathLst>
                </a:custGeom>
                <a:solidFill>
                  <a:srgbClr val="000000"/>
                </a:solidFill>
                <a:ln w="9525">
                  <a:noFill/>
                  <a:round/>
                  <a:headEnd/>
                  <a:tailEnd/>
                </a:ln>
              </p:spPr>
              <p:txBody>
                <a:bodyPr/>
                <a:lstStyle/>
                <a:p>
                  <a:endParaRPr lang="en-US"/>
                </a:p>
              </p:txBody>
            </p:sp>
            <p:sp>
              <p:nvSpPr>
                <p:cNvPr id="291" name="Freeform 2367"/>
                <p:cNvSpPr>
                  <a:spLocks/>
                </p:cNvSpPr>
                <p:nvPr/>
              </p:nvSpPr>
              <p:spPr bwMode="auto">
                <a:xfrm>
                  <a:off x="1871" y="3142"/>
                  <a:ext cx="6" cy="9"/>
                </a:xfrm>
                <a:custGeom>
                  <a:avLst/>
                  <a:gdLst>
                    <a:gd name="T0" fmla="*/ 11 w 36"/>
                    <a:gd name="T1" fmla="*/ 0 h 55"/>
                    <a:gd name="T2" fmla="*/ 25 w 36"/>
                    <a:gd name="T3" fmla="*/ 0 h 55"/>
                    <a:gd name="T4" fmla="*/ 36 w 36"/>
                    <a:gd name="T5" fmla="*/ 7 h 55"/>
                    <a:gd name="T6" fmla="*/ 36 w 36"/>
                    <a:gd name="T7" fmla="*/ 10 h 55"/>
                    <a:gd name="T8" fmla="*/ 22 w 36"/>
                    <a:gd name="T9" fmla="*/ 10 h 55"/>
                    <a:gd name="T10" fmla="*/ 22 w 36"/>
                    <a:gd name="T11" fmla="*/ 43 h 55"/>
                    <a:gd name="T12" fmla="*/ 14 w 36"/>
                    <a:gd name="T13" fmla="*/ 43 h 55"/>
                    <a:gd name="T14" fmla="*/ 14 w 36"/>
                    <a:gd name="T15" fmla="*/ 10 h 55"/>
                    <a:gd name="T16" fmla="*/ 22 w 36"/>
                    <a:gd name="T17" fmla="*/ 10 h 55"/>
                    <a:gd name="T18" fmla="*/ 36 w 36"/>
                    <a:gd name="T19" fmla="*/ 10 h 55"/>
                    <a:gd name="T20" fmla="*/ 36 w 36"/>
                    <a:gd name="T21" fmla="*/ 46 h 55"/>
                    <a:gd name="T22" fmla="*/ 25 w 36"/>
                    <a:gd name="T23" fmla="*/ 55 h 55"/>
                    <a:gd name="T24" fmla="*/ 11 w 36"/>
                    <a:gd name="T25" fmla="*/ 55 h 55"/>
                    <a:gd name="T26" fmla="*/ 0 w 36"/>
                    <a:gd name="T27" fmla="*/ 46 h 55"/>
                    <a:gd name="T28" fmla="*/ 0 w 36"/>
                    <a:gd name="T29" fmla="*/ 7 h 55"/>
                    <a:gd name="T30" fmla="*/ 11 w 36"/>
                    <a:gd name="T31" fmla="*/ 0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55"/>
                    <a:gd name="T50" fmla="*/ 36 w 36"/>
                    <a:gd name="T51" fmla="*/ 55 h 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55">
                      <a:moveTo>
                        <a:pt x="11" y="0"/>
                      </a:moveTo>
                      <a:lnTo>
                        <a:pt x="25" y="0"/>
                      </a:lnTo>
                      <a:lnTo>
                        <a:pt x="36" y="7"/>
                      </a:lnTo>
                      <a:lnTo>
                        <a:pt x="36" y="10"/>
                      </a:lnTo>
                      <a:lnTo>
                        <a:pt x="22" y="10"/>
                      </a:lnTo>
                      <a:lnTo>
                        <a:pt x="22" y="43"/>
                      </a:lnTo>
                      <a:lnTo>
                        <a:pt x="14" y="43"/>
                      </a:lnTo>
                      <a:lnTo>
                        <a:pt x="14" y="10"/>
                      </a:lnTo>
                      <a:lnTo>
                        <a:pt x="22" y="10"/>
                      </a:lnTo>
                      <a:lnTo>
                        <a:pt x="36" y="10"/>
                      </a:lnTo>
                      <a:lnTo>
                        <a:pt x="36" y="46"/>
                      </a:lnTo>
                      <a:lnTo>
                        <a:pt x="25" y="55"/>
                      </a:lnTo>
                      <a:lnTo>
                        <a:pt x="11" y="55"/>
                      </a:lnTo>
                      <a:lnTo>
                        <a:pt x="0" y="46"/>
                      </a:lnTo>
                      <a:lnTo>
                        <a:pt x="0" y="7"/>
                      </a:lnTo>
                      <a:lnTo>
                        <a:pt x="11" y="0"/>
                      </a:lnTo>
                      <a:close/>
                    </a:path>
                  </a:pathLst>
                </a:custGeom>
                <a:solidFill>
                  <a:srgbClr val="000000"/>
                </a:solidFill>
                <a:ln w="9525">
                  <a:noFill/>
                  <a:round/>
                  <a:headEnd/>
                  <a:tailEnd/>
                </a:ln>
              </p:spPr>
              <p:txBody>
                <a:bodyPr/>
                <a:lstStyle/>
                <a:p>
                  <a:endParaRPr lang="en-US"/>
                </a:p>
              </p:txBody>
            </p:sp>
          </p:grpSp>
          <p:sp>
            <p:nvSpPr>
              <p:cNvPr id="264" name="Freeform 2368"/>
              <p:cNvSpPr>
                <a:spLocks/>
              </p:cNvSpPr>
              <p:nvPr/>
            </p:nvSpPr>
            <p:spPr bwMode="auto">
              <a:xfrm>
                <a:off x="1857" y="3096"/>
                <a:ext cx="13" cy="16"/>
              </a:xfrm>
              <a:custGeom>
                <a:avLst/>
                <a:gdLst>
                  <a:gd name="T0" fmla="*/ 0 w 80"/>
                  <a:gd name="T1" fmla="*/ 99 h 99"/>
                  <a:gd name="T2" fmla="*/ 23 w 80"/>
                  <a:gd name="T3" fmla="*/ 99 h 99"/>
                  <a:gd name="T4" fmla="*/ 23 w 80"/>
                  <a:gd name="T5" fmla="*/ 46 h 99"/>
                  <a:gd name="T6" fmla="*/ 35 w 80"/>
                  <a:gd name="T7" fmla="*/ 99 h 99"/>
                  <a:gd name="T8" fmla="*/ 46 w 80"/>
                  <a:gd name="T9" fmla="*/ 99 h 99"/>
                  <a:gd name="T10" fmla="*/ 57 w 80"/>
                  <a:gd name="T11" fmla="*/ 46 h 99"/>
                  <a:gd name="T12" fmla="*/ 57 w 80"/>
                  <a:gd name="T13" fmla="*/ 99 h 99"/>
                  <a:gd name="T14" fmla="*/ 80 w 80"/>
                  <a:gd name="T15" fmla="*/ 99 h 99"/>
                  <a:gd name="T16" fmla="*/ 80 w 80"/>
                  <a:gd name="T17" fmla="*/ 0 h 99"/>
                  <a:gd name="T18" fmla="*/ 49 w 80"/>
                  <a:gd name="T19" fmla="*/ 0 h 99"/>
                  <a:gd name="T20" fmla="*/ 40 w 80"/>
                  <a:gd name="T21" fmla="*/ 46 h 99"/>
                  <a:gd name="T22" fmla="*/ 32 w 80"/>
                  <a:gd name="T23" fmla="*/ 0 h 99"/>
                  <a:gd name="T24" fmla="*/ 0 w 80"/>
                  <a:gd name="T25" fmla="*/ 0 h 99"/>
                  <a:gd name="T26" fmla="*/ 0 w 80"/>
                  <a:gd name="T27" fmla="*/ 99 h 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0"/>
                  <a:gd name="T43" fmla="*/ 0 h 99"/>
                  <a:gd name="T44" fmla="*/ 80 w 80"/>
                  <a:gd name="T45" fmla="*/ 99 h 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265" name="Freeform 2369"/>
              <p:cNvSpPr>
                <a:spLocks/>
              </p:cNvSpPr>
              <p:nvPr/>
            </p:nvSpPr>
            <p:spPr bwMode="auto">
              <a:xfrm>
                <a:off x="1872" y="3096"/>
                <a:ext cx="10" cy="16"/>
              </a:xfrm>
              <a:custGeom>
                <a:avLst/>
                <a:gdLst>
                  <a:gd name="T0" fmla="*/ 17 w 61"/>
                  <a:gd name="T1" fmla="*/ 0 h 98"/>
                  <a:gd name="T2" fmla="*/ 44 w 61"/>
                  <a:gd name="T3" fmla="*/ 0 h 98"/>
                  <a:gd name="T4" fmla="*/ 61 w 61"/>
                  <a:gd name="T5" fmla="*/ 12 h 98"/>
                  <a:gd name="T6" fmla="*/ 61 w 61"/>
                  <a:gd name="T7" fmla="*/ 38 h 98"/>
                  <a:gd name="T8" fmla="*/ 39 w 61"/>
                  <a:gd name="T9" fmla="*/ 38 h 98"/>
                  <a:gd name="T10" fmla="*/ 39 w 61"/>
                  <a:gd name="T11" fmla="*/ 18 h 98"/>
                  <a:gd name="T12" fmla="*/ 22 w 61"/>
                  <a:gd name="T13" fmla="*/ 18 h 98"/>
                  <a:gd name="T14" fmla="*/ 22 w 61"/>
                  <a:gd name="T15" fmla="*/ 78 h 98"/>
                  <a:gd name="T16" fmla="*/ 39 w 61"/>
                  <a:gd name="T17" fmla="*/ 78 h 98"/>
                  <a:gd name="T18" fmla="*/ 39 w 61"/>
                  <a:gd name="T19" fmla="*/ 57 h 98"/>
                  <a:gd name="T20" fmla="*/ 61 w 61"/>
                  <a:gd name="T21" fmla="*/ 57 h 98"/>
                  <a:gd name="T22" fmla="*/ 61 w 61"/>
                  <a:gd name="T23" fmla="*/ 84 h 98"/>
                  <a:gd name="T24" fmla="*/ 44 w 61"/>
                  <a:gd name="T25" fmla="*/ 98 h 98"/>
                  <a:gd name="T26" fmla="*/ 17 w 61"/>
                  <a:gd name="T27" fmla="*/ 98 h 98"/>
                  <a:gd name="T28" fmla="*/ 0 w 61"/>
                  <a:gd name="T29" fmla="*/ 84 h 98"/>
                  <a:gd name="T30" fmla="*/ 0 w 61"/>
                  <a:gd name="T31" fmla="*/ 12 h 98"/>
                  <a:gd name="T32" fmla="*/ 17 w 61"/>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98"/>
                  <a:gd name="T53" fmla="*/ 61 w 6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98">
                    <a:moveTo>
                      <a:pt x="17" y="0"/>
                    </a:moveTo>
                    <a:lnTo>
                      <a:pt x="44" y="0"/>
                    </a:lnTo>
                    <a:lnTo>
                      <a:pt x="61" y="12"/>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2"/>
                    </a:lnTo>
                    <a:lnTo>
                      <a:pt x="17" y="0"/>
                    </a:lnTo>
                    <a:close/>
                  </a:path>
                </a:pathLst>
              </a:custGeom>
              <a:solidFill>
                <a:srgbClr val="000000"/>
              </a:solidFill>
              <a:ln w="9525">
                <a:noFill/>
                <a:round/>
                <a:headEnd/>
                <a:tailEnd/>
              </a:ln>
            </p:spPr>
            <p:txBody>
              <a:bodyPr/>
              <a:lstStyle/>
              <a:p>
                <a:endParaRPr lang="en-US"/>
              </a:p>
            </p:txBody>
          </p:sp>
          <p:grpSp>
            <p:nvGrpSpPr>
              <p:cNvPr id="266" name="Group 2370"/>
              <p:cNvGrpSpPr>
                <a:grpSpLocks/>
              </p:cNvGrpSpPr>
              <p:nvPr/>
            </p:nvGrpSpPr>
            <p:grpSpPr bwMode="auto">
              <a:xfrm>
                <a:off x="1904" y="3096"/>
                <a:ext cx="24" cy="17"/>
                <a:chOff x="1904" y="3096"/>
                <a:chExt cx="24" cy="17"/>
              </a:xfrm>
            </p:grpSpPr>
            <p:sp>
              <p:nvSpPr>
                <p:cNvPr id="287" name="Freeform 2371"/>
                <p:cNvSpPr>
                  <a:spLocks/>
                </p:cNvSpPr>
                <p:nvPr/>
              </p:nvSpPr>
              <p:spPr bwMode="auto">
                <a:xfrm>
                  <a:off x="1919" y="3096"/>
                  <a:ext cx="9" cy="17"/>
                </a:xfrm>
                <a:custGeom>
                  <a:avLst/>
                  <a:gdLst>
                    <a:gd name="T0" fmla="*/ 0 w 58"/>
                    <a:gd name="T1" fmla="*/ 0 h 99"/>
                    <a:gd name="T2" fmla="*/ 44 w 58"/>
                    <a:gd name="T3" fmla="*/ 0 h 99"/>
                    <a:gd name="T4" fmla="*/ 58 w 58"/>
                    <a:gd name="T5" fmla="*/ 10 h 99"/>
                    <a:gd name="T6" fmla="*/ 58 w 58"/>
                    <a:gd name="T7" fmla="*/ 38 h 99"/>
                    <a:gd name="T8" fmla="*/ 44 w 58"/>
                    <a:gd name="T9" fmla="*/ 49 h 99"/>
                    <a:gd name="T10" fmla="*/ 58 w 58"/>
                    <a:gd name="T11" fmla="*/ 60 h 99"/>
                    <a:gd name="T12" fmla="*/ 58 w 58"/>
                    <a:gd name="T13" fmla="*/ 99 h 99"/>
                    <a:gd name="T14" fmla="*/ 36 w 58"/>
                    <a:gd name="T15" fmla="*/ 99 h 99"/>
                    <a:gd name="T16" fmla="*/ 36 w 58"/>
                    <a:gd name="T17" fmla="*/ 60 h 99"/>
                    <a:gd name="T18" fmla="*/ 36 w 58"/>
                    <a:gd name="T19" fmla="*/ 41 h 99"/>
                    <a:gd name="T20" fmla="*/ 22 w 58"/>
                    <a:gd name="T21" fmla="*/ 41 h 99"/>
                    <a:gd name="T22" fmla="*/ 22 w 58"/>
                    <a:gd name="T23" fmla="*/ 17 h 99"/>
                    <a:gd name="T24" fmla="*/ 36 w 58"/>
                    <a:gd name="T25" fmla="*/ 17 h 99"/>
                    <a:gd name="T26" fmla="*/ 36 w 58"/>
                    <a:gd name="T27" fmla="*/ 41 h 99"/>
                    <a:gd name="T28" fmla="*/ 36 w 58"/>
                    <a:gd name="T29" fmla="*/ 60 h 99"/>
                    <a:gd name="T30" fmla="*/ 22 w 58"/>
                    <a:gd name="T31" fmla="*/ 60 h 99"/>
                    <a:gd name="T32" fmla="*/ 22 w 58"/>
                    <a:gd name="T33" fmla="*/ 99 h 99"/>
                    <a:gd name="T34" fmla="*/ 0 w 58"/>
                    <a:gd name="T35" fmla="*/ 99 h 99"/>
                    <a:gd name="T36" fmla="*/ 0 w 58"/>
                    <a:gd name="T37" fmla="*/ 0 h 9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8"/>
                    <a:gd name="T58" fmla="*/ 0 h 99"/>
                    <a:gd name="T59" fmla="*/ 58 w 58"/>
                    <a:gd name="T60" fmla="*/ 99 h 9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8" h="99">
                      <a:moveTo>
                        <a:pt x="0" y="0"/>
                      </a:moveTo>
                      <a:lnTo>
                        <a:pt x="44" y="0"/>
                      </a:lnTo>
                      <a:lnTo>
                        <a:pt x="58" y="10"/>
                      </a:lnTo>
                      <a:lnTo>
                        <a:pt x="58" y="38"/>
                      </a:lnTo>
                      <a:lnTo>
                        <a:pt x="44" y="49"/>
                      </a:lnTo>
                      <a:lnTo>
                        <a:pt x="58" y="60"/>
                      </a:lnTo>
                      <a:lnTo>
                        <a:pt x="58" y="99"/>
                      </a:lnTo>
                      <a:lnTo>
                        <a:pt x="36" y="99"/>
                      </a:lnTo>
                      <a:lnTo>
                        <a:pt x="36" y="60"/>
                      </a:lnTo>
                      <a:lnTo>
                        <a:pt x="36" y="41"/>
                      </a:lnTo>
                      <a:lnTo>
                        <a:pt x="22" y="41"/>
                      </a:lnTo>
                      <a:lnTo>
                        <a:pt x="22" y="17"/>
                      </a:lnTo>
                      <a:lnTo>
                        <a:pt x="36" y="17"/>
                      </a:lnTo>
                      <a:lnTo>
                        <a:pt x="36" y="41"/>
                      </a:lnTo>
                      <a:lnTo>
                        <a:pt x="36" y="60"/>
                      </a:lnTo>
                      <a:lnTo>
                        <a:pt x="22" y="60"/>
                      </a:lnTo>
                      <a:lnTo>
                        <a:pt x="22" y="99"/>
                      </a:lnTo>
                      <a:lnTo>
                        <a:pt x="0" y="99"/>
                      </a:lnTo>
                      <a:lnTo>
                        <a:pt x="0" y="0"/>
                      </a:lnTo>
                      <a:close/>
                    </a:path>
                  </a:pathLst>
                </a:custGeom>
                <a:solidFill>
                  <a:srgbClr val="000000"/>
                </a:solidFill>
                <a:ln w="9525">
                  <a:noFill/>
                  <a:round/>
                  <a:headEnd/>
                  <a:tailEnd/>
                </a:ln>
              </p:spPr>
              <p:txBody>
                <a:bodyPr/>
                <a:lstStyle/>
                <a:p>
                  <a:endParaRPr lang="en-US"/>
                </a:p>
              </p:txBody>
            </p:sp>
            <p:sp>
              <p:nvSpPr>
                <p:cNvPr id="288" name="Freeform 2372"/>
                <p:cNvSpPr>
                  <a:spLocks/>
                </p:cNvSpPr>
                <p:nvPr/>
              </p:nvSpPr>
              <p:spPr bwMode="auto">
                <a:xfrm>
                  <a:off x="1904" y="3096"/>
                  <a:ext cx="13" cy="16"/>
                </a:xfrm>
                <a:custGeom>
                  <a:avLst/>
                  <a:gdLst>
                    <a:gd name="T0" fmla="*/ 0 w 81"/>
                    <a:gd name="T1" fmla="*/ 99 h 99"/>
                    <a:gd name="T2" fmla="*/ 24 w 81"/>
                    <a:gd name="T3" fmla="*/ 99 h 99"/>
                    <a:gd name="T4" fmla="*/ 24 w 81"/>
                    <a:gd name="T5" fmla="*/ 46 h 99"/>
                    <a:gd name="T6" fmla="*/ 35 w 81"/>
                    <a:gd name="T7" fmla="*/ 99 h 99"/>
                    <a:gd name="T8" fmla="*/ 47 w 81"/>
                    <a:gd name="T9" fmla="*/ 99 h 99"/>
                    <a:gd name="T10" fmla="*/ 57 w 81"/>
                    <a:gd name="T11" fmla="*/ 46 h 99"/>
                    <a:gd name="T12" fmla="*/ 57 w 81"/>
                    <a:gd name="T13" fmla="*/ 99 h 99"/>
                    <a:gd name="T14" fmla="*/ 81 w 81"/>
                    <a:gd name="T15" fmla="*/ 99 h 99"/>
                    <a:gd name="T16" fmla="*/ 81 w 81"/>
                    <a:gd name="T17" fmla="*/ 0 h 99"/>
                    <a:gd name="T18" fmla="*/ 49 w 81"/>
                    <a:gd name="T19" fmla="*/ 0 h 99"/>
                    <a:gd name="T20" fmla="*/ 41 w 81"/>
                    <a:gd name="T21" fmla="*/ 46 h 99"/>
                    <a:gd name="T22" fmla="*/ 32 w 81"/>
                    <a:gd name="T23" fmla="*/ 0 h 99"/>
                    <a:gd name="T24" fmla="*/ 0 w 81"/>
                    <a:gd name="T25" fmla="*/ 0 h 99"/>
                    <a:gd name="T26" fmla="*/ 0 w 81"/>
                    <a:gd name="T27" fmla="*/ 99 h 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99"/>
                    <a:gd name="T44" fmla="*/ 81 w 81"/>
                    <a:gd name="T45" fmla="*/ 99 h 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99">
                      <a:moveTo>
                        <a:pt x="0" y="99"/>
                      </a:moveTo>
                      <a:lnTo>
                        <a:pt x="24" y="99"/>
                      </a:lnTo>
                      <a:lnTo>
                        <a:pt x="24" y="46"/>
                      </a:lnTo>
                      <a:lnTo>
                        <a:pt x="35" y="99"/>
                      </a:lnTo>
                      <a:lnTo>
                        <a:pt x="47" y="99"/>
                      </a:lnTo>
                      <a:lnTo>
                        <a:pt x="57" y="46"/>
                      </a:lnTo>
                      <a:lnTo>
                        <a:pt x="57" y="99"/>
                      </a:lnTo>
                      <a:lnTo>
                        <a:pt x="81" y="99"/>
                      </a:lnTo>
                      <a:lnTo>
                        <a:pt x="81" y="0"/>
                      </a:lnTo>
                      <a:lnTo>
                        <a:pt x="49" y="0"/>
                      </a:lnTo>
                      <a:lnTo>
                        <a:pt x="41" y="46"/>
                      </a:lnTo>
                      <a:lnTo>
                        <a:pt x="32" y="0"/>
                      </a:lnTo>
                      <a:lnTo>
                        <a:pt x="0" y="0"/>
                      </a:lnTo>
                      <a:lnTo>
                        <a:pt x="0" y="99"/>
                      </a:lnTo>
                      <a:close/>
                    </a:path>
                  </a:pathLst>
                </a:custGeom>
                <a:solidFill>
                  <a:srgbClr val="000000"/>
                </a:solidFill>
                <a:ln w="9525">
                  <a:noFill/>
                  <a:round/>
                  <a:headEnd/>
                  <a:tailEnd/>
                </a:ln>
              </p:spPr>
              <p:txBody>
                <a:bodyPr/>
                <a:lstStyle/>
                <a:p>
                  <a:endParaRPr lang="en-US"/>
                </a:p>
              </p:txBody>
            </p:sp>
          </p:grpSp>
          <p:sp>
            <p:nvSpPr>
              <p:cNvPr id="267" name="Freeform 2373"/>
              <p:cNvSpPr>
                <a:spLocks/>
              </p:cNvSpPr>
              <p:nvPr/>
            </p:nvSpPr>
            <p:spPr bwMode="auto">
              <a:xfrm>
                <a:off x="1870" y="3249"/>
                <a:ext cx="10" cy="17"/>
              </a:xfrm>
              <a:custGeom>
                <a:avLst/>
                <a:gdLst>
                  <a:gd name="T0" fmla="*/ 17 w 61"/>
                  <a:gd name="T1" fmla="*/ 0 h 98"/>
                  <a:gd name="T2" fmla="*/ 44 w 61"/>
                  <a:gd name="T3" fmla="*/ 0 h 98"/>
                  <a:gd name="T4" fmla="*/ 61 w 61"/>
                  <a:gd name="T5" fmla="*/ 13 h 98"/>
                  <a:gd name="T6" fmla="*/ 61 w 61"/>
                  <a:gd name="T7" fmla="*/ 38 h 98"/>
                  <a:gd name="T8" fmla="*/ 39 w 61"/>
                  <a:gd name="T9" fmla="*/ 38 h 98"/>
                  <a:gd name="T10" fmla="*/ 39 w 61"/>
                  <a:gd name="T11" fmla="*/ 18 h 98"/>
                  <a:gd name="T12" fmla="*/ 22 w 61"/>
                  <a:gd name="T13" fmla="*/ 18 h 98"/>
                  <a:gd name="T14" fmla="*/ 22 w 61"/>
                  <a:gd name="T15" fmla="*/ 78 h 98"/>
                  <a:gd name="T16" fmla="*/ 39 w 61"/>
                  <a:gd name="T17" fmla="*/ 78 h 98"/>
                  <a:gd name="T18" fmla="*/ 39 w 61"/>
                  <a:gd name="T19" fmla="*/ 57 h 98"/>
                  <a:gd name="T20" fmla="*/ 61 w 61"/>
                  <a:gd name="T21" fmla="*/ 57 h 98"/>
                  <a:gd name="T22" fmla="*/ 61 w 61"/>
                  <a:gd name="T23" fmla="*/ 84 h 98"/>
                  <a:gd name="T24" fmla="*/ 44 w 61"/>
                  <a:gd name="T25" fmla="*/ 98 h 98"/>
                  <a:gd name="T26" fmla="*/ 17 w 61"/>
                  <a:gd name="T27" fmla="*/ 98 h 98"/>
                  <a:gd name="T28" fmla="*/ 0 w 61"/>
                  <a:gd name="T29" fmla="*/ 84 h 98"/>
                  <a:gd name="T30" fmla="*/ 0 w 61"/>
                  <a:gd name="T31" fmla="*/ 13 h 98"/>
                  <a:gd name="T32" fmla="*/ 17 w 61"/>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98"/>
                  <a:gd name="T53" fmla="*/ 61 w 6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98">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8"/>
                    </a:lnTo>
                    <a:lnTo>
                      <a:pt x="17" y="98"/>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268" name="Freeform 2374"/>
              <p:cNvSpPr>
                <a:spLocks/>
              </p:cNvSpPr>
              <p:nvPr/>
            </p:nvSpPr>
            <p:spPr bwMode="auto">
              <a:xfrm>
                <a:off x="1864" y="3211"/>
                <a:ext cx="10" cy="16"/>
              </a:xfrm>
              <a:custGeom>
                <a:avLst/>
                <a:gdLst>
                  <a:gd name="T0" fmla="*/ 17 w 61"/>
                  <a:gd name="T1" fmla="*/ 0 h 99"/>
                  <a:gd name="T2" fmla="*/ 44 w 61"/>
                  <a:gd name="T3" fmla="*/ 0 h 99"/>
                  <a:gd name="T4" fmla="*/ 61 w 61"/>
                  <a:gd name="T5" fmla="*/ 13 h 99"/>
                  <a:gd name="T6" fmla="*/ 61 w 61"/>
                  <a:gd name="T7" fmla="*/ 38 h 99"/>
                  <a:gd name="T8" fmla="*/ 39 w 61"/>
                  <a:gd name="T9" fmla="*/ 38 h 99"/>
                  <a:gd name="T10" fmla="*/ 39 w 61"/>
                  <a:gd name="T11" fmla="*/ 18 h 99"/>
                  <a:gd name="T12" fmla="*/ 22 w 61"/>
                  <a:gd name="T13" fmla="*/ 18 h 99"/>
                  <a:gd name="T14" fmla="*/ 22 w 61"/>
                  <a:gd name="T15" fmla="*/ 78 h 99"/>
                  <a:gd name="T16" fmla="*/ 39 w 61"/>
                  <a:gd name="T17" fmla="*/ 78 h 99"/>
                  <a:gd name="T18" fmla="*/ 39 w 61"/>
                  <a:gd name="T19" fmla="*/ 57 h 99"/>
                  <a:gd name="T20" fmla="*/ 61 w 61"/>
                  <a:gd name="T21" fmla="*/ 57 h 99"/>
                  <a:gd name="T22" fmla="*/ 61 w 61"/>
                  <a:gd name="T23" fmla="*/ 84 h 99"/>
                  <a:gd name="T24" fmla="*/ 44 w 61"/>
                  <a:gd name="T25" fmla="*/ 99 h 99"/>
                  <a:gd name="T26" fmla="*/ 17 w 61"/>
                  <a:gd name="T27" fmla="*/ 99 h 99"/>
                  <a:gd name="T28" fmla="*/ 0 w 61"/>
                  <a:gd name="T29" fmla="*/ 84 h 99"/>
                  <a:gd name="T30" fmla="*/ 0 w 61"/>
                  <a:gd name="T31" fmla="*/ 13 h 99"/>
                  <a:gd name="T32" fmla="*/ 17 w 61"/>
                  <a:gd name="T33" fmla="*/ 0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99"/>
                  <a:gd name="T53" fmla="*/ 61 w 61"/>
                  <a:gd name="T54" fmla="*/ 99 h 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99">
                    <a:moveTo>
                      <a:pt x="17" y="0"/>
                    </a:moveTo>
                    <a:lnTo>
                      <a:pt x="44" y="0"/>
                    </a:lnTo>
                    <a:lnTo>
                      <a:pt x="61" y="13"/>
                    </a:lnTo>
                    <a:lnTo>
                      <a:pt x="61" y="38"/>
                    </a:lnTo>
                    <a:lnTo>
                      <a:pt x="39" y="38"/>
                    </a:lnTo>
                    <a:lnTo>
                      <a:pt x="39" y="18"/>
                    </a:lnTo>
                    <a:lnTo>
                      <a:pt x="22" y="18"/>
                    </a:lnTo>
                    <a:lnTo>
                      <a:pt x="22" y="78"/>
                    </a:lnTo>
                    <a:lnTo>
                      <a:pt x="39" y="78"/>
                    </a:lnTo>
                    <a:lnTo>
                      <a:pt x="39" y="57"/>
                    </a:lnTo>
                    <a:lnTo>
                      <a:pt x="61" y="57"/>
                    </a:lnTo>
                    <a:lnTo>
                      <a:pt x="61" y="84"/>
                    </a:lnTo>
                    <a:lnTo>
                      <a:pt x="44" y="99"/>
                    </a:lnTo>
                    <a:lnTo>
                      <a:pt x="17" y="99"/>
                    </a:lnTo>
                    <a:lnTo>
                      <a:pt x="0" y="84"/>
                    </a:lnTo>
                    <a:lnTo>
                      <a:pt x="0" y="13"/>
                    </a:lnTo>
                    <a:lnTo>
                      <a:pt x="17" y="0"/>
                    </a:lnTo>
                    <a:close/>
                  </a:path>
                </a:pathLst>
              </a:custGeom>
              <a:solidFill>
                <a:srgbClr val="000000"/>
              </a:solidFill>
              <a:ln w="9525">
                <a:noFill/>
                <a:round/>
                <a:headEnd/>
                <a:tailEnd/>
              </a:ln>
            </p:spPr>
            <p:txBody>
              <a:bodyPr/>
              <a:lstStyle/>
              <a:p>
                <a:endParaRPr lang="en-US"/>
              </a:p>
            </p:txBody>
          </p:sp>
          <p:sp>
            <p:nvSpPr>
              <p:cNvPr id="269" name="Freeform 2375"/>
              <p:cNvSpPr>
                <a:spLocks/>
              </p:cNvSpPr>
              <p:nvPr/>
            </p:nvSpPr>
            <p:spPr bwMode="auto">
              <a:xfrm>
                <a:off x="2051" y="3232"/>
                <a:ext cx="12" cy="12"/>
              </a:xfrm>
              <a:custGeom>
                <a:avLst/>
                <a:gdLst>
                  <a:gd name="T0" fmla="*/ 25 w 73"/>
                  <a:gd name="T1" fmla="*/ 0 h 73"/>
                  <a:gd name="T2" fmla="*/ 48 w 73"/>
                  <a:gd name="T3" fmla="*/ 0 h 73"/>
                  <a:gd name="T4" fmla="*/ 48 w 73"/>
                  <a:gd name="T5" fmla="*/ 25 h 73"/>
                  <a:gd name="T6" fmla="*/ 73 w 73"/>
                  <a:gd name="T7" fmla="*/ 25 h 73"/>
                  <a:gd name="T8" fmla="*/ 73 w 73"/>
                  <a:gd name="T9" fmla="*/ 48 h 73"/>
                  <a:gd name="T10" fmla="*/ 48 w 73"/>
                  <a:gd name="T11" fmla="*/ 48 h 73"/>
                  <a:gd name="T12" fmla="*/ 48 w 73"/>
                  <a:gd name="T13" fmla="*/ 73 h 73"/>
                  <a:gd name="T14" fmla="*/ 25 w 73"/>
                  <a:gd name="T15" fmla="*/ 73 h 73"/>
                  <a:gd name="T16" fmla="*/ 25 w 73"/>
                  <a:gd name="T17" fmla="*/ 48 h 73"/>
                  <a:gd name="T18" fmla="*/ 0 w 73"/>
                  <a:gd name="T19" fmla="*/ 48 h 73"/>
                  <a:gd name="T20" fmla="*/ 0 w 73"/>
                  <a:gd name="T21" fmla="*/ 25 h 73"/>
                  <a:gd name="T22" fmla="*/ 25 w 73"/>
                  <a:gd name="T23" fmla="*/ 25 h 73"/>
                  <a:gd name="T24" fmla="*/ 25 w 73"/>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73"/>
                  <a:gd name="T41" fmla="*/ 73 w 73"/>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73">
                    <a:moveTo>
                      <a:pt x="25" y="0"/>
                    </a:moveTo>
                    <a:lnTo>
                      <a:pt x="48" y="0"/>
                    </a:lnTo>
                    <a:lnTo>
                      <a:pt x="48" y="25"/>
                    </a:lnTo>
                    <a:lnTo>
                      <a:pt x="73" y="25"/>
                    </a:lnTo>
                    <a:lnTo>
                      <a:pt x="73" y="48"/>
                    </a:lnTo>
                    <a:lnTo>
                      <a:pt x="48" y="48"/>
                    </a:lnTo>
                    <a:lnTo>
                      <a:pt x="48" y="73"/>
                    </a:lnTo>
                    <a:lnTo>
                      <a:pt x="25" y="73"/>
                    </a:lnTo>
                    <a:lnTo>
                      <a:pt x="25" y="48"/>
                    </a:lnTo>
                    <a:lnTo>
                      <a:pt x="0" y="48"/>
                    </a:lnTo>
                    <a:lnTo>
                      <a:pt x="0" y="25"/>
                    </a:lnTo>
                    <a:lnTo>
                      <a:pt x="25" y="25"/>
                    </a:lnTo>
                    <a:lnTo>
                      <a:pt x="25" y="0"/>
                    </a:lnTo>
                    <a:close/>
                  </a:path>
                </a:pathLst>
              </a:custGeom>
              <a:solidFill>
                <a:srgbClr val="000000"/>
              </a:solidFill>
              <a:ln w="9525">
                <a:noFill/>
                <a:round/>
                <a:headEnd/>
                <a:tailEnd/>
              </a:ln>
            </p:spPr>
            <p:txBody>
              <a:bodyPr/>
              <a:lstStyle/>
              <a:p>
                <a:endParaRPr lang="en-US"/>
              </a:p>
            </p:txBody>
          </p:sp>
          <p:sp>
            <p:nvSpPr>
              <p:cNvPr id="270" name="Freeform 2376"/>
              <p:cNvSpPr>
                <a:spLocks/>
              </p:cNvSpPr>
              <p:nvPr/>
            </p:nvSpPr>
            <p:spPr bwMode="auto">
              <a:xfrm>
                <a:off x="2051" y="3177"/>
                <a:ext cx="12" cy="4"/>
              </a:xfrm>
              <a:custGeom>
                <a:avLst/>
                <a:gdLst>
                  <a:gd name="T0" fmla="*/ 48 w 73"/>
                  <a:gd name="T1" fmla="*/ 0 h 23"/>
                  <a:gd name="T2" fmla="*/ 73 w 73"/>
                  <a:gd name="T3" fmla="*/ 0 h 23"/>
                  <a:gd name="T4" fmla="*/ 73 w 73"/>
                  <a:gd name="T5" fmla="*/ 23 h 23"/>
                  <a:gd name="T6" fmla="*/ 48 w 73"/>
                  <a:gd name="T7" fmla="*/ 23 h 23"/>
                  <a:gd name="T8" fmla="*/ 25 w 73"/>
                  <a:gd name="T9" fmla="*/ 23 h 23"/>
                  <a:gd name="T10" fmla="*/ 0 w 73"/>
                  <a:gd name="T11" fmla="*/ 23 h 23"/>
                  <a:gd name="T12" fmla="*/ 0 w 73"/>
                  <a:gd name="T13" fmla="*/ 0 h 23"/>
                  <a:gd name="T14" fmla="*/ 25 w 73"/>
                  <a:gd name="T15" fmla="*/ 0 h 23"/>
                  <a:gd name="T16" fmla="*/ 48 w 73"/>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23"/>
                  <a:gd name="T29" fmla="*/ 73 w 7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271" name="Freeform 2377"/>
              <p:cNvSpPr>
                <a:spLocks/>
              </p:cNvSpPr>
              <p:nvPr/>
            </p:nvSpPr>
            <p:spPr bwMode="auto">
              <a:xfrm>
                <a:off x="2050" y="3136"/>
                <a:ext cx="13" cy="12"/>
              </a:xfrm>
              <a:custGeom>
                <a:avLst/>
                <a:gdLst>
                  <a:gd name="T0" fmla="*/ 0 w 81"/>
                  <a:gd name="T1" fmla="*/ 0 h 72"/>
                  <a:gd name="T2" fmla="*/ 31 w 81"/>
                  <a:gd name="T3" fmla="*/ 0 h 72"/>
                  <a:gd name="T4" fmla="*/ 39 w 81"/>
                  <a:gd name="T5" fmla="*/ 18 h 72"/>
                  <a:gd name="T6" fmla="*/ 50 w 81"/>
                  <a:gd name="T7" fmla="*/ 0 h 72"/>
                  <a:gd name="T8" fmla="*/ 77 w 81"/>
                  <a:gd name="T9" fmla="*/ 0 h 72"/>
                  <a:gd name="T10" fmla="*/ 57 w 81"/>
                  <a:gd name="T11" fmla="*/ 34 h 72"/>
                  <a:gd name="T12" fmla="*/ 81 w 81"/>
                  <a:gd name="T13" fmla="*/ 72 h 72"/>
                  <a:gd name="T14" fmla="*/ 50 w 81"/>
                  <a:gd name="T15" fmla="*/ 72 h 72"/>
                  <a:gd name="T16" fmla="*/ 39 w 81"/>
                  <a:gd name="T17" fmla="*/ 52 h 72"/>
                  <a:gd name="T18" fmla="*/ 31 w 81"/>
                  <a:gd name="T19" fmla="*/ 72 h 72"/>
                  <a:gd name="T20" fmla="*/ 0 w 81"/>
                  <a:gd name="T21" fmla="*/ 72 h 72"/>
                  <a:gd name="T22" fmla="*/ 25 w 81"/>
                  <a:gd name="T23" fmla="*/ 34 h 72"/>
                  <a:gd name="T24" fmla="*/ 0 w 81"/>
                  <a:gd name="T25" fmla="*/ 0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72"/>
                  <a:gd name="T41" fmla="*/ 81 w 81"/>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72">
                    <a:moveTo>
                      <a:pt x="0" y="0"/>
                    </a:moveTo>
                    <a:lnTo>
                      <a:pt x="31" y="0"/>
                    </a:lnTo>
                    <a:lnTo>
                      <a:pt x="39" y="18"/>
                    </a:lnTo>
                    <a:lnTo>
                      <a:pt x="50" y="0"/>
                    </a:lnTo>
                    <a:lnTo>
                      <a:pt x="77" y="0"/>
                    </a:lnTo>
                    <a:lnTo>
                      <a:pt x="57" y="34"/>
                    </a:lnTo>
                    <a:lnTo>
                      <a:pt x="81" y="72"/>
                    </a:lnTo>
                    <a:lnTo>
                      <a:pt x="50" y="72"/>
                    </a:lnTo>
                    <a:lnTo>
                      <a:pt x="39" y="52"/>
                    </a:lnTo>
                    <a:lnTo>
                      <a:pt x="31" y="72"/>
                    </a:lnTo>
                    <a:lnTo>
                      <a:pt x="0" y="72"/>
                    </a:lnTo>
                    <a:lnTo>
                      <a:pt x="25" y="34"/>
                    </a:lnTo>
                    <a:lnTo>
                      <a:pt x="0" y="0"/>
                    </a:lnTo>
                    <a:close/>
                  </a:path>
                </a:pathLst>
              </a:custGeom>
              <a:solidFill>
                <a:srgbClr val="000000"/>
              </a:solidFill>
              <a:ln w="9525">
                <a:noFill/>
                <a:round/>
                <a:headEnd/>
                <a:tailEnd/>
              </a:ln>
            </p:spPr>
            <p:txBody>
              <a:bodyPr/>
              <a:lstStyle/>
              <a:p>
                <a:endParaRPr lang="en-US"/>
              </a:p>
            </p:txBody>
          </p:sp>
          <p:grpSp>
            <p:nvGrpSpPr>
              <p:cNvPr id="272" name="Group 2378"/>
              <p:cNvGrpSpPr>
                <a:grpSpLocks/>
              </p:cNvGrpSpPr>
              <p:nvPr/>
            </p:nvGrpSpPr>
            <p:grpSpPr bwMode="auto">
              <a:xfrm>
                <a:off x="1997" y="3096"/>
                <a:ext cx="27" cy="16"/>
                <a:chOff x="1997" y="3096"/>
                <a:chExt cx="27" cy="16"/>
              </a:xfrm>
            </p:grpSpPr>
            <p:sp>
              <p:nvSpPr>
                <p:cNvPr id="285" name="Freeform 2379"/>
                <p:cNvSpPr>
                  <a:spLocks/>
                </p:cNvSpPr>
                <p:nvPr/>
              </p:nvSpPr>
              <p:spPr bwMode="auto">
                <a:xfrm>
                  <a:off x="1997" y="3096"/>
                  <a:ext cx="13" cy="16"/>
                </a:xfrm>
                <a:custGeom>
                  <a:avLst/>
                  <a:gdLst>
                    <a:gd name="T0" fmla="*/ 0 w 80"/>
                    <a:gd name="T1" fmla="*/ 99 h 99"/>
                    <a:gd name="T2" fmla="*/ 23 w 80"/>
                    <a:gd name="T3" fmla="*/ 99 h 99"/>
                    <a:gd name="T4" fmla="*/ 23 w 80"/>
                    <a:gd name="T5" fmla="*/ 46 h 99"/>
                    <a:gd name="T6" fmla="*/ 35 w 80"/>
                    <a:gd name="T7" fmla="*/ 99 h 99"/>
                    <a:gd name="T8" fmla="*/ 46 w 80"/>
                    <a:gd name="T9" fmla="*/ 99 h 99"/>
                    <a:gd name="T10" fmla="*/ 57 w 80"/>
                    <a:gd name="T11" fmla="*/ 46 h 99"/>
                    <a:gd name="T12" fmla="*/ 57 w 80"/>
                    <a:gd name="T13" fmla="*/ 99 h 99"/>
                    <a:gd name="T14" fmla="*/ 80 w 80"/>
                    <a:gd name="T15" fmla="*/ 99 h 99"/>
                    <a:gd name="T16" fmla="*/ 80 w 80"/>
                    <a:gd name="T17" fmla="*/ 0 h 99"/>
                    <a:gd name="T18" fmla="*/ 49 w 80"/>
                    <a:gd name="T19" fmla="*/ 0 h 99"/>
                    <a:gd name="T20" fmla="*/ 40 w 80"/>
                    <a:gd name="T21" fmla="*/ 46 h 99"/>
                    <a:gd name="T22" fmla="*/ 32 w 80"/>
                    <a:gd name="T23" fmla="*/ 0 h 99"/>
                    <a:gd name="T24" fmla="*/ 0 w 80"/>
                    <a:gd name="T25" fmla="*/ 0 h 99"/>
                    <a:gd name="T26" fmla="*/ 0 w 80"/>
                    <a:gd name="T27" fmla="*/ 99 h 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0"/>
                    <a:gd name="T43" fmla="*/ 0 h 99"/>
                    <a:gd name="T44" fmla="*/ 80 w 80"/>
                    <a:gd name="T45" fmla="*/ 99 h 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0" h="99">
                      <a:moveTo>
                        <a:pt x="0" y="99"/>
                      </a:moveTo>
                      <a:lnTo>
                        <a:pt x="23" y="99"/>
                      </a:lnTo>
                      <a:lnTo>
                        <a:pt x="23" y="46"/>
                      </a:lnTo>
                      <a:lnTo>
                        <a:pt x="35" y="99"/>
                      </a:lnTo>
                      <a:lnTo>
                        <a:pt x="46" y="99"/>
                      </a:lnTo>
                      <a:lnTo>
                        <a:pt x="57" y="46"/>
                      </a:lnTo>
                      <a:lnTo>
                        <a:pt x="57" y="99"/>
                      </a:lnTo>
                      <a:lnTo>
                        <a:pt x="80" y="99"/>
                      </a:lnTo>
                      <a:lnTo>
                        <a:pt x="80" y="0"/>
                      </a:lnTo>
                      <a:lnTo>
                        <a:pt x="49" y="0"/>
                      </a:lnTo>
                      <a:lnTo>
                        <a:pt x="40" y="46"/>
                      </a:lnTo>
                      <a:lnTo>
                        <a:pt x="32" y="0"/>
                      </a:lnTo>
                      <a:lnTo>
                        <a:pt x="0" y="0"/>
                      </a:lnTo>
                      <a:lnTo>
                        <a:pt x="0" y="99"/>
                      </a:lnTo>
                      <a:close/>
                    </a:path>
                  </a:pathLst>
                </a:custGeom>
                <a:solidFill>
                  <a:srgbClr val="000000"/>
                </a:solidFill>
                <a:ln w="9525">
                  <a:noFill/>
                  <a:round/>
                  <a:headEnd/>
                  <a:tailEnd/>
                </a:ln>
              </p:spPr>
              <p:txBody>
                <a:bodyPr/>
                <a:lstStyle/>
                <a:p>
                  <a:endParaRPr lang="en-US"/>
                </a:p>
              </p:txBody>
            </p:sp>
            <p:sp>
              <p:nvSpPr>
                <p:cNvPr id="286" name="Freeform 2380"/>
                <p:cNvSpPr>
                  <a:spLocks/>
                </p:cNvSpPr>
                <p:nvPr/>
              </p:nvSpPr>
              <p:spPr bwMode="auto">
                <a:xfrm>
                  <a:off x="2011" y="3098"/>
                  <a:ext cx="13" cy="12"/>
                </a:xfrm>
                <a:custGeom>
                  <a:avLst/>
                  <a:gdLst>
                    <a:gd name="T0" fmla="*/ 25 w 73"/>
                    <a:gd name="T1" fmla="*/ 0 h 74"/>
                    <a:gd name="T2" fmla="*/ 48 w 73"/>
                    <a:gd name="T3" fmla="*/ 0 h 74"/>
                    <a:gd name="T4" fmla="*/ 48 w 73"/>
                    <a:gd name="T5" fmla="*/ 26 h 74"/>
                    <a:gd name="T6" fmla="*/ 73 w 73"/>
                    <a:gd name="T7" fmla="*/ 26 h 74"/>
                    <a:gd name="T8" fmla="*/ 73 w 73"/>
                    <a:gd name="T9" fmla="*/ 49 h 74"/>
                    <a:gd name="T10" fmla="*/ 48 w 73"/>
                    <a:gd name="T11" fmla="*/ 49 h 74"/>
                    <a:gd name="T12" fmla="*/ 48 w 73"/>
                    <a:gd name="T13" fmla="*/ 74 h 74"/>
                    <a:gd name="T14" fmla="*/ 25 w 73"/>
                    <a:gd name="T15" fmla="*/ 74 h 74"/>
                    <a:gd name="T16" fmla="*/ 25 w 73"/>
                    <a:gd name="T17" fmla="*/ 49 h 74"/>
                    <a:gd name="T18" fmla="*/ 0 w 73"/>
                    <a:gd name="T19" fmla="*/ 49 h 74"/>
                    <a:gd name="T20" fmla="*/ 0 w 73"/>
                    <a:gd name="T21" fmla="*/ 26 h 74"/>
                    <a:gd name="T22" fmla="*/ 25 w 73"/>
                    <a:gd name="T23" fmla="*/ 26 h 74"/>
                    <a:gd name="T24" fmla="*/ 25 w 73"/>
                    <a:gd name="T25" fmla="*/ 0 h 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
                    <a:gd name="T40" fmla="*/ 0 h 74"/>
                    <a:gd name="T41" fmla="*/ 73 w 73"/>
                    <a:gd name="T42" fmla="*/ 74 h 7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 h="74">
                      <a:moveTo>
                        <a:pt x="25" y="0"/>
                      </a:moveTo>
                      <a:lnTo>
                        <a:pt x="48" y="0"/>
                      </a:lnTo>
                      <a:lnTo>
                        <a:pt x="48" y="26"/>
                      </a:lnTo>
                      <a:lnTo>
                        <a:pt x="73" y="26"/>
                      </a:lnTo>
                      <a:lnTo>
                        <a:pt x="73" y="49"/>
                      </a:lnTo>
                      <a:lnTo>
                        <a:pt x="48" y="49"/>
                      </a:lnTo>
                      <a:lnTo>
                        <a:pt x="48" y="74"/>
                      </a:lnTo>
                      <a:lnTo>
                        <a:pt x="25" y="74"/>
                      </a:lnTo>
                      <a:lnTo>
                        <a:pt x="25" y="49"/>
                      </a:lnTo>
                      <a:lnTo>
                        <a:pt x="0" y="49"/>
                      </a:lnTo>
                      <a:lnTo>
                        <a:pt x="0" y="26"/>
                      </a:lnTo>
                      <a:lnTo>
                        <a:pt x="25" y="26"/>
                      </a:lnTo>
                      <a:lnTo>
                        <a:pt x="25" y="0"/>
                      </a:lnTo>
                      <a:close/>
                    </a:path>
                  </a:pathLst>
                </a:custGeom>
                <a:solidFill>
                  <a:srgbClr val="000000"/>
                </a:solidFill>
                <a:ln w="9525">
                  <a:noFill/>
                  <a:round/>
                  <a:headEnd/>
                  <a:tailEnd/>
                </a:ln>
              </p:spPr>
              <p:txBody>
                <a:bodyPr/>
                <a:lstStyle/>
                <a:p>
                  <a:endParaRPr lang="en-US"/>
                </a:p>
              </p:txBody>
            </p:sp>
          </p:grpSp>
          <p:grpSp>
            <p:nvGrpSpPr>
              <p:cNvPr id="273" name="Group 2381"/>
              <p:cNvGrpSpPr>
                <a:grpSpLocks/>
              </p:cNvGrpSpPr>
              <p:nvPr/>
            </p:nvGrpSpPr>
            <p:grpSpPr bwMode="auto">
              <a:xfrm>
                <a:off x="1950" y="3096"/>
                <a:ext cx="27" cy="16"/>
                <a:chOff x="1950" y="3096"/>
                <a:chExt cx="27" cy="16"/>
              </a:xfrm>
            </p:grpSpPr>
            <p:sp>
              <p:nvSpPr>
                <p:cNvPr id="283" name="Freeform 2382"/>
                <p:cNvSpPr>
                  <a:spLocks/>
                </p:cNvSpPr>
                <p:nvPr/>
              </p:nvSpPr>
              <p:spPr bwMode="auto">
                <a:xfrm>
                  <a:off x="1950" y="3096"/>
                  <a:ext cx="13" cy="16"/>
                </a:xfrm>
                <a:custGeom>
                  <a:avLst/>
                  <a:gdLst>
                    <a:gd name="T0" fmla="*/ 0 w 80"/>
                    <a:gd name="T1" fmla="*/ 99 h 99"/>
                    <a:gd name="T2" fmla="*/ 23 w 80"/>
                    <a:gd name="T3" fmla="*/ 99 h 99"/>
                    <a:gd name="T4" fmla="*/ 23 w 80"/>
                    <a:gd name="T5" fmla="*/ 46 h 99"/>
                    <a:gd name="T6" fmla="*/ 34 w 80"/>
                    <a:gd name="T7" fmla="*/ 99 h 99"/>
                    <a:gd name="T8" fmla="*/ 46 w 80"/>
                    <a:gd name="T9" fmla="*/ 99 h 99"/>
                    <a:gd name="T10" fmla="*/ 56 w 80"/>
                    <a:gd name="T11" fmla="*/ 46 h 99"/>
                    <a:gd name="T12" fmla="*/ 56 w 80"/>
                    <a:gd name="T13" fmla="*/ 99 h 99"/>
                    <a:gd name="T14" fmla="*/ 80 w 80"/>
                    <a:gd name="T15" fmla="*/ 99 h 99"/>
                    <a:gd name="T16" fmla="*/ 80 w 80"/>
                    <a:gd name="T17" fmla="*/ 0 h 99"/>
                    <a:gd name="T18" fmla="*/ 48 w 80"/>
                    <a:gd name="T19" fmla="*/ 0 h 99"/>
                    <a:gd name="T20" fmla="*/ 40 w 80"/>
                    <a:gd name="T21" fmla="*/ 46 h 99"/>
                    <a:gd name="T22" fmla="*/ 31 w 80"/>
                    <a:gd name="T23" fmla="*/ 0 h 99"/>
                    <a:gd name="T24" fmla="*/ 0 w 80"/>
                    <a:gd name="T25" fmla="*/ 0 h 99"/>
                    <a:gd name="T26" fmla="*/ 0 w 80"/>
                    <a:gd name="T27" fmla="*/ 99 h 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0"/>
                    <a:gd name="T43" fmla="*/ 0 h 99"/>
                    <a:gd name="T44" fmla="*/ 80 w 80"/>
                    <a:gd name="T45" fmla="*/ 99 h 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0" h="99">
                      <a:moveTo>
                        <a:pt x="0" y="99"/>
                      </a:moveTo>
                      <a:lnTo>
                        <a:pt x="23" y="99"/>
                      </a:lnTo>
                      <a:lnTo>
                        <a:pt x="23" y="46"/>
                      </a:lnTo>
                      <a:lnTo>
                        <a:pt x="34" y="99"/>
                      </a:lnTo>
                      <a:lnTo>
                        <a:pt x="46" y="99"/>
                      </a:lnTo>
                      <a:lnTo>
                        <a:pt x="56" y="46"/>
                      </a:lnTo>
                      <a:lnTo>
                        <a:pt x="56" y="99"/>
                      </a:lnTo>
                      <a:lnTo>
                        <a:pt x="80" y="99"/>
                      </a:lnTo>
                      <a:lnTo>
                        <a:pt x="80" y="0"/>
                      </a:lnTo>
                      <a:lnTo>
                        <a:pt x="48" y="0"/>
                      </a:lnTo>
                      <a:lnTo>
                        <a:pt x="40" y="46"/>
                      </a:lnTo>
                      <a:lnTo>
                        <a:pt x="31" y="0"/>
                      </a:lnTo>
                      <a:lnTo>
                        <a:pt x="0" y="0"/>
                      </a:lnTo>
                      <a:lnTo>
                        <a:pt x="0" y="99"/>
                      </a:lnTo>
                      <a:close/>
                    </a:path>
                  </a:pathLst>
                </a:custGeom>
                <a:solidFill>
                  <a:srgbClr val="000000"/>
                </a:solidFill>
                <a:ln w="9525">
                  <a:noFill/>
                  <a:round/>
                  <a:headEnd/>
                  <a:tailEnd/>
                </a:ln>
              </p:spPr>
              <p:txBody>
                <a:bodyPr/>
                <a:lstStyle/>
                <a:p>
                  <a:endParaRPr lang="en-US"/>
                </a:p>
              </p:txBody>
            </p:sp>
            <p:sp>
              <p:nvSpPr>
                <p:cNvPr id="284" name="Freeform 2383"/>
                <p:cNvSpPr>
                  <a:spLocks/>
                </p:cNvSpPr>
                <p:nvPr/>
              </p:nvSpPr>
              <p:spPr bwMode="auto">
                <a:xfrm>
                  <a:off x="1965" y="3102"/>
                  <a:ext cx="12" cy="4"/>
                </a:xfrm>
                <a:custGeom>
                  <a:avLst/>
                  <a:gdLst>
                    <a:gd name="T0" fmla="*/ 49 w 74"/>
                    <a:gd name="T1" fmla="*/ 0 h 23"/>
                    <a:gd name="T2" fmla="*/ 74 w 74"/>
                    <a:gd name="T3" fmla="*/ 0 h 23"/>
                    <a:gd name="T4" fmla="*/ 74 w 74"/>
                    <a:gd name="T5" fmla="*/ 23 h 23"/>
                    <a:gd name="T6" fmla="*/ 49 w 74"/>
                    <a:gd name="T7" fmla="*/ 23 h 23"/>
                    <a:gd name="T8" fmla="*/ 25 w 74"/>
                    <a:gd name="T9" fmla="*/ 23 h 23"/>
                    <a:gd name="T10" fmla="*/ 0 w 74"/>
                    <a:gd name="T11" fmla="*/ 23 h 23"/>
                    <a:gd name="T12" fmla="*/ 0 w 74"/>
                    <a:gd name="T13" fmla="*/ 0 h 23"/>
                    <a:gd name="T14" fmla="*/ 25 w 74"/>
                    <a:gd name="T15" fmla="*/ 0 h 23"/>
                    <a:gd name="T16" fmla="*/ 49 w 74"/>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23"/>
                    <a:gd name="T29" fmla="*/ 74 w 7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23">
                      <a:moveTo>
                        <a:pt x="49" y="0"/>
                      </a:moveTo>
                      <a:lnTo>
                        <a:pt x="74" y="0"/>
                      </a:lnTo>
                      <a:lnTo>
                        <a:pt x="74" y="23"/>
                      </a:lnTo>
                      <a:lnTo>
                        <a:pt x="49" y="23"/>
                      </a:lnTo>
                      <a:lnTo>
                        <a:pt x="25" y="23"/>
                      </a:lnTo>
                      <a:lnTo>
                        <a:pt x="0" y="23"/>
                      </a:lnTo>
                      <a:lnTo>
                        <a:pt x="0" y="0"/>
                      </a:lnTo>
                      <a:lnTo>
                        <a:pt x="25" y="0"/>
                      </a:lnTo>
                      <a:lnTo>
                        <a:pt x="49" y="0"/>
                      </a:lnTo>
                      <a:close/>
                    </a:path>
                  </a:pathLst>
                </a:custGeom>
                <a:solidFill>
                  <a:srgbClr val="000000"/>
                </a:solidFill>
                <a:ln w="9525">
                  <a:noFill/>
                  <a:round/>
                  <a:headEnd/>
                  <a:tailEnd/>
                </a:ln>
              </p:spPr>
              <p:txBody>
                <a:bodyPr/>
                <a:lstStyle/>
                <a:p>
                  <a:endParaRPr lang="en-US"/>
                </a:p>
              </p:txBody>
            </p:sp>
          </p:grpSp>
          <p:grpSp>
            <p:nvGrpSpPr>
              <p:cNvPr id="274" name="Group 2384"/>
              <p:cNvGrpSpPr>
                <a:grpSpLocks/>
              </p:cNvGrpSpPr>
              <p:nvPr/>
            </p:nvGrpSpPr>
            <p:grpSpPr bwMode="auto">
              <a:xfrm>
                <a:off x="2051" y="3098"/>
                <a:ext cx="12" cy="13"/>
                <a:chOff x="2051" y="3098"/>
                <a:chExt cx="12" cy="13"/>
              </a:xfrm>
            </p:grpSpPr>
            <p:sp>
              <p:nvSpPr>
                <p:cNvPr id="280" name="Freeform 2385"/>
                <p:cNvSpPr>
                  <a:spLocks/>
                </p:cNvSpPr>
                <p:nvPr/>
              </p:nvSpPr>
              <p:spPr bwMode="auto">
                <a:xfrm>
                  <a:off x="2051" y="3102"/>
                  <a:ext cx="12" cy="4"/>
                </a:xfrm>
                <a:custGeom>
                  <a:avLst/>
                  <a:gdLst>
                    <a:gd name="T0" fmla="*/ 48 w 73"/>
                    <a:gd name="T1" fmla="*/ 0 h 23"/>
                    <a:gd name="T2" fmla="*/ 73 w 73"/>
                    <a:gd name="T3" fmla="*/ 0 h 23"/>
                    <a:gd name="T4" fmla="*/ 73 w 73"/>
                    <a:gd name="T5" fmla="*/ 23 h 23"/>
                    <a:gd name="T6" fmla="*/ 48 w 73"/>
                    <a:gd name="T7" fmla="*/ 23 h 23"/>
                    <a:gd name="T8" fmla="*/ 25 w 73"/>
                    <a:gd name="T9" fmla="*/ 23 h 23"/>
                    <a:gd name="T10" fmla="*/ 0 w 73"/>
                    <a:gd name="T11" fmla="*/ 23 h 23"/>
                    <a:gd name="T12" fmla="*/ 0 w 73"/>
                    <a:gd name="T13" fmla="*/ 0 h 23"/>
                    <a:gd name="T14" fmla="*/ 25 w 73"/>
                    <a:gd name="T15" fmla="*/ 0 h 23"/>
                    <a:gd name="T16" fmla="*/ 48 w 73"/>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23"/>
                    <a:gd name="T29" fmla="*/ 73 w 7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23">
                      <a:moveTo>
                        <a:pt x="48" y="0"/>
                      </a:moveTo>
                      <a:lnTo>
                        <a:pt x="73" y="0"/>
                      </a:lnTo>
                      <a:lnTo>
                        <a:pt x="73" y="23"/>
                      </a:lnTo>
                      <a:lnTo>
                        <a:pt x="48" y="23"/>
                      </a:lnTo>
                      <a:lnTo>
                        <a:pt x="25" y="23"/>
                      </a:lnTo>
                      <a:lnTo>
                        <a:pt x="0" y="23"/>
                      </a:lnTo>
                      <a:lnTo>
                        <a:pt x="0" y="0"/>
                      </a:lnTo>
                      <a:lnTo>
                        <a:pt x="25" y="0"/>
                      </a:lnTo>
                      <a:lnTo>
                        <a:pt x="48" y="0"/>
                      </a:lnTo>
                      <a:close/>
                    </a:path>
                  </a:pathLst>
                </a:custGeom>
                <a:solidFill>
                  <a:srgbClr val="000000"/>
                </a:solidFill>
                <a:ln w="9525">
                  <a:noFill/>
                  <a:round/>
                  <a:headEnd/>
                  <a:tailEnd/>
                </a:ln>
              </p:spPr>
              <p:txBody>
                <a:bodyPr/>
                <a:lstStyle/>
                <a:p>
                  <a:endParaRPr lang="en-US"/>
                </a:p>
              </p:txBody>
            </p:sp>
            <p:sp>
              <p:nvSpPr>
                <p:cNvPr id="281" name="Rectangle 2386"/>
                <p:cNvSpPr>
                  <a:spLocks noChangeArrowheads="1"/>
                </p:cNvSpPr>
                <p:nvPr/>
              </p:nvSpPr>
              <p:spPr bwMode="auto">
                <a:xfrm>
                  <a:off x="2055" y="3098"/>
                  <a:ext cx="3" cy="2"/>
                </a:xfrm>
                <a:prstGeom prst="rect">
                  <a:avLst/>
                </a:prstGeom>
                <a:solidFill>
                  <a:srgbClr val="000000"/>
                </a:solidFill>
                <a:ln w="9525">
                  <a:noFill/>
                  <a:miter lim="800000"/>
                  <a:headEnd/>
                  <a:tailEnd/>
                </a:ln>
              </p:spPr>
              <p:txBody>
                <a:bodyPr/>
                <a:lstStyle/>
                <a:p>
                  <a:endParaRPr lang="en-US"/>
                </a:p>
              </p:txBody>
            </p:sp>
            <p:sp>
              <p:nvSpPr>
                <p:cNvPr id="282" name="Rectangle 2387"/>
                <p:cNvSpPr>
                  <a:spLocks noChangeArrowheads="1"/>
                </p:cNvSpPr>
                <p:nvPr/>
              </p:nvSpPr>
              <p:spPr bwMode="auto">
                <a:xfrm>
                  <a:off x="2056" y="3108"/>
                  <a:ext cx="2" cy="3"/>
                </a:xfrm>
                <a:prstGeom prst="rect">
                  <a:avLst/>
                </a:prstGeom>
                <a:solidFill>
                  <a:srgbClr val="000000"/>
                </a:solidFill>
                <a:ln w="9525">
                  <a:noFill/>
                  <a:miter lim="800000"/>
                  <a:headEnd/>
                  <a:tailEnd/>
                </a:ln>
              </p:spPr>
              <p:txBody>
                <a:bodyPr/>
                <a:lstStyle/>
                <a:p>
                  <a:endParaRPr lang="en-US"/>
                </a:p>
              </p:txBody>
            </p:sp>
          </p:grpSp>
          <p:sp>
            <p:nvSpPr>
              <p:cNvPr id="275" name="Freeform 2388"/>
              <p:cNvSpPr>
                <a:spLocks/>
              </p:cNvSpPr>
              <p:nvPr/>
            </p:nvSpPr>
            <p:spPr bwMode="auto">
              <a:xfrm>
                <a:off x="1857" y="3172"/>
                <a:ext cx="25" cy="14"/>
              </a:xfrm>
              <a:custGeom>
                <a:avLst/>
                <a:gdLst>
                  <a:gd name="T0" fmla="*/ 0 w 151"/>
                  <a:gd name="T1" fmla="*/ 22 h 90"/>
                  <a:gd name="T2" fmla="*/ 28 w 151"/>
                  <a:gd name="T3" fmla="*/ 22 h 90"/>
                  <a:gd name="T4" fmla="*/ 46 w 151"/>
                  <a:gd name="T5" fmla="*/ 52 h 90"/>
                  <a:gd name="T6" fmla="*/ 80 w 151"/>
                  <a:gd name="T7" fmla="*/ 0 h 90"/>
                  <a:gd name="T8" fmla="*/ 151 w 151"/>
                  <a:gd name="T9" fmla="*/ 0 h 90"/>
                  <a:gd name="T10" fmla="*/ 151 w 151"/>
                  <a:gd name="T11" fmla="*/ 22 h 90"/>
                  <a:gd name="T12" fmla="*/ 91 w 151"/>
                  <a:gd name="T13" fmla="*/ 22 h 90"/>
                  <a:gd name="T14" fmla="*/ 46 w 151"/>
                  <a:gd name="T15" fmla="*/ 90 h 90"/>
                  <a:gd name="T16" fmla="*/ 0 w 151"/>
                  <a:gd name="T17" fmla="*/ 22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90"/>
                  <a:gd name="T29" fmla="*/ 151 w 151"/>
                  <a:gd name="T30" fmla="*/ 90 h 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90">
                    <a:moveTo>
                      <a:pt x="0" y="22"/>
                    </a:moveTo>
                    <a:lnTo>
                      <a:pt x="28" y="22"/>
                    </a:lnTo>
                    <a:lnTo>
                      <a:pt x="46" y="52"/>
                    </a:lnTo>
                    <a:lnTo>
                      <a:pt x="80" y="0"/>
                    </a:lnTo>
                    <a:lnTo>
                      <a:pt x="151" y="0"/>
                    </a:lnTo>
                    <a:lnTo>
                      <a:pt x="151" y="22"/>
                    </a:lnTo>
                    <a:lnTo>
                      <a:pt x="91" y="22"/>
                    </a:lnTo>
                    <a:lnTo>
                      <a:pt x="46" y="90"/>
                    </a:lnTo>
                    <a:lnTo>
                      <a:pt x="0" y="22"/>
                    </a:lnTo>
                    <a:close/>
                  </a:path>
                </a:pathLst>
              </a:custGeom>
              <a:solidFill>
                <a:srgbClr val="000000"/>
              </a:solidFill>
              <a:ln w="9525">
                <a:noFill/>
                <a:round/>
                <a:headEnd/>
                <a:tailEnd/>
              </a:ln>
            </p:spPr>
            <p:txBody>
              <a:bodyPr/>
              <a:lstStyle/>
              <a:p>
                <a:endParaRPr lang="en-US"/>
              </a:p>
            </p:txBody>
          </p:sp>
          <p:sp>
            <p:nvSpPr>
              <p:cNvPr id="276" name="Rectangle 2389"/>
              <p:cNvSpPr>
                <a:spLocks noChangeArrowheads="1"/>
              </p:cNvSpPr>
              <p:nvPr/>
            </p:nvSpPr>
            <p:spPr bwMode="auto">
              <a:xfrm>
                <a:off x="1962" y="3256"/>
                <a:ext cx="2" cy="3"/>
              </a:xfrm>
              <a:prstGeom prst="rect">
                <a:avLst/>
              </a:prstGeom>
              <a:solidFill>
                <a:srgbClr val="000000"/>
              </a:solidFill>
              <a:ln w="9525">
                <a:noFill/>
                <a:miter lim="800000"/>
                <a:headEnd/>
                <a:tailEnd/>
              </a:ln>
            </p:spPr>
            <p:txBody>
              <a:bodyPr/>
              <a:lstStyle/>
              <a:p>
                <a:endParaRPr lang="en-US"/>
              </a:p>
            </p:txBody>
          </p:sp>
          <p:grpSp>
            <p:nvGrpSpPr>
              <p:cNvPr id="277" name="Group 2390"/>
              <p:cNvGrpSpPr>
                <a:grpSpLocks/>
              </p:cNvGrpSpPr>
              <p:nvPr/>
            </p:nvGrpSpPr>
            <p:grpSpPr bwMode="auto">
              <a:xfrm>
                <a:off x="2004" y="3252"/>
                <a:ext cx="12" cy="11"/>
                <a:chOff x="2004" y="3252"/>
                <a:chExt cx="12" cy="11"/>
              </a:xfrm>
            </p:grpSpPr>
            <p:sp>
              <p:nvSpPr>
                <p:cNvPr id="278" name="Freeform 2391"/>
                <p:cNvSpPr>
                  <a:spLocks/>
                </p:cNvSpPr>
                <p:nvPr/>
              </p:nvSpPr>
              <p:spPr bwMode="auto">
                <a:xfrm>
                  <a:off x="2004" y="3252"/>
                  <a:ext cx="12" cy="4"/>
                </a:xfrm>
                <a:custGeom>
                  <a:avLst/>
                  <a:gdLst>
                    <a:gd name="T0" fmla="*/ 49 w 74"/>
                    <a:gd name="T1" fmla="*/ 0 h 23"/>
                    <a:gd name="T2" fmla="*/ 74 w 74"/>
                    <a:gd name="T3" fmla="*/ 0 h 23"/>
                    <a:gd name="T4" fmla="*/ 74 w 74"/>
                    <a:gd name="T5" fmla="*/ 23 h 23"/>
                    <a:gd name="T6" fmla="*/ 49 w 74"/>
                    <a:gd name="T7" fmla="*/ 23 h 23"/>
                    <a:gd name="T8" fmla="*/ 26 w 74"/>
                    <a:gd name="T9" fmla="*/ 23 h 23"/>
                    <a:gd name="T10" fmla="*/ 0 w 74"/>
                    <a:gd name="T11" fmla="*/ 23 h 23"/>
                    <a:gd name="T12" fmla="*/ 0 w 74"/>
                    <a:gd name="T13" fmla="*/ 0 h 23"/>
                    <a:gd name="T14" fmla="*/ 26 w 74"/>
                    <a:gd name="T15" fmla="*/ 0 h 23"/>
                    <a:gd name="T16" fmla="*/ 49 w 74"/>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23"/>
                    <a:gd name="T29" fmla="*/ 74 w 7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sp>
              <p:nvSpPr>
                <p:cNvPr id="279" name="Freeform 2392"/>
                <p:cNvSpPr>
                  <a:spLocks/>
                </p:cNvSpPr>
                <p:nvPr/>
              </p:nvSpPr>
              <p:spPr bwMode="auto">
                <a:xfrm>
                  <a:off x="2004" y="3259"/>
                  <a:ext cx="12" cy="4"/>
                </a:xfrm>
                <a:custGeom>
                  <a:avLst/>
                  <a:gdLst>
                    <a:gd name="T0" fmla="*/ 49 w 74"/>
                    <a:gd name="T1" fmla="*/ 0 h 23"/>
                    <a:gd name="T2" fmla="*/ 74 w 74"/>
                    <a:gd name="T3" fmla="*/ 0 h 23"/>
                    <a:gd name="T4" fmla="*/ 74 w 74"/>
                    <a:gd name="T5" fmla="*/ 23 h 23"/>
                    <a:gd name="T6" fmla="*/ 49 w 74"/>
                    <a:gd name="T7" fmla="*/ 23 h 23"/>
                    <a:gd name="T8" fmla="*/ 26 w 74"/>
                    <a:gd name="T9" fmla="*/ 23 h 23"/>
                    <a:gd name="T10" fmla="*/ 0 w 74"/>
                    <a:gd name="T11" fmla="*/ 23 h 23"/>
                    <a:gd name="T12" fmla="*/ 0 w 74"/>
                    <a:gd name="T13" fmla="*/ 0 h 23"/>
                    <a:gd name="T14" fmla="*/ 26 w 74"/>
                    <a:gd name="T15" fmla="*/ 0 h 23"/>
                    <a:gd name="T16" fmla="*/ 49 w 74"/>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23"/>
                    <a:gd name="T29" fmla="*/ 74 w 74"/>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23">
                      <a:moveTo>
                        <a:pt x="49" y="0"/>
                      </a:moveTo>
                      <a:lnTo>
                        <a:pt x="74" y="0"/>
                      </a:lnTo>
                      <a:lnTo>
                        <a:pt x="74" y="23"/>
                      </a:lnTo>
                      <a:lnTo>
                        <a:pt x="49" y="23"/>
                      </a:lnTo>
                      <a:lnTo>
                        <a:pt x="26" y="23"/>
                      </a:lnTo>
                      <a:lnTo>
                        <a:pt x="0" y="23"/>
                      </a:lnTo>
                      <a:lnTo>
                        <a:pt x="0" y="0"/>
                      </a:lnTo>
                      <a:lnTo>
                        <a:pt x="26" y="0"/>
                      </a:lnTo>
                      <a:lnTo>
                        <a:pt x="49" y="0"/>
                      </a:lnTo>
                      <a:close/>
                    </a:path>
                  </a:pathLst>
                </a:custGeom>
                <a:solidFill>
                  <a:srgbClr val="000000"/>
                </a:solidFill>
                <a:ln w="9525">
                  <a:noFill/>
                  <a:round/>
                  <a:headEnd/>
                  <a:tailEnd/>
                </a:ln>
              </p:spPr>
              <p:txBody>
                <a:bodyPr/>
                <a:lstStyle/>
                <a:p>
                  <a:endParaRPr lang="en-US"/>
                </a:p>
              </p:txBody>
            </p:sp>
          </p:grpSp>
        </p:grpSp>
      </p:grpSp>
      <p:sp>
        <p:nvSpPr>
          <p:cNvPr id="524" name="Text Box 2068"/>
          <p:cNvSpPr txBox="1">
            <a:spLocks noChangeArrowheads="1"/>
          </p:cNvSpPr>
          <p:nvPr/>
        </p:nvSpPr>
        <p:spPr bwMode="auto">
          <a:xfrm>
            <a:off x="6781800" y="1800225"/>
            <a:ext cx="1828800" cy="344488"/>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Purchase Orders</a:t>
            </a:r>
            <a:endParaRPr kumimoji="1" lang="en-US" sz="1600" b="1" dirty="0">
              <a:latin typeface="+mj-lt"/>
            </a:endParaRPr>
          </a:p>
        </p:txBody>
      </p:sp>
      <p:grpSp>
        <p:nvGrpSpPr>
          <p:cNvPr id="525" name="Group 2457"/>
          <p:cNvGrpSpPr>
            <a:grpSpLocks/>
          </p:cNvGrpSpPr>
          <p:nvPr/>
        </p:nvGrpSpPr>
        <p:grpSpPr bwMode="auto">
          <a:xfrm>
            <a:off x="7162800" y="733425"/>
            <a:ext cx="709613" cy="938213"/>
            <a:chOff x="4732" y="1190"/>
            <a:chExt cx="643" cy="850"/>
          </a:xfrm>
        </p:grpSpPr>
        <p:grpSp>
          <p:nvGrpSpPr>
            <p:cNvPr id="526" name="Group 2458"/>
            <p:cNvGrpSpPr>
              <a:grpSpLocks/>
            </p:cNvGrpSpPr>
            <p:nvPr/>
          </p:nvGrpSpPr>
          <p:grpSpPr bwMode="auto">
            <a:xfrm>
              <a:off x="4732" y="1190"/>
              <a:ext cx="451" cy="658"/>
              <a:chOff x="4607" y="1007"/>
              <a:chExt cx="576" cy="841"/>
            </a:xfrm>
          </p:grpSpPr>
          <p:sp>
            <p:nvSpPr>
              <p:cNvPr id="561" name="Rectangle 245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562" name="Line 2460"/>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563" name="Line 2461"/>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564" name="Line 2462"/>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565" name="Line 2463"/>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566" name="Line 2464"/>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567" name="Line 2465"/>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568" name="Line 2466"/>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569" name="Line 2467"/>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570" name="Line 2468"/>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571" name="Line 2469"/>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572" name="Line 2470"/>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573" name="Line 2471"/>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574" name="Line 2472"/>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575" name="Line 2473"/>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576" name="Line 2474"/>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27" name="Group 2475"/>
            <p:cNvGrpSpPr>
              <a:grpSpLocks/>
            </p:cNvGrpSpPr>
            <p:nvPr/>
          </p:nvGrpSpPr>
          <p:grpSpPr bwMode="auto">
            <a:xfrm rot="1093430">
              <a:off x="4828" y="1286"/>
              <a:ext cx="451" cy="658"/>
              <a:chOff x="4607" y="1007"/>
              <a:chExt cx="576" cy="841"/>
            </a:xfrm>
          </p:grpSpPr>
          <p:sp>
            <p:nvSpPr>
              <p:cNvPr id="545" name="Rectangle 247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546" name="Line 2477"/>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547" name="Line 2478"/>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548" name="Line 2479"/>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549" name="Line 2480"/>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550" name="Line 2481"/>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551" name="Line 2482"/>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552" name="Line 2483"/>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553" name="Line 2484"/>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554" name="Line 2485"/>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555" name="Line 2486"/>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556" name="Line 2487"/>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557" name="Line 2488"/>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558" name="Line 2489"/>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559" name="Line 2490"/>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560" name="Line 2491"/>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28" name="Group 2492"/>
            <p:cNvGrpSpPr>
              <a:grpSpLocks/>
            </p:cNvGrpSpPr>
            <p:nvPr/>
          </p:nvGrpSpPr>
          <p:grpSpPr bwMode="auto">
            <a:xfrm rot="2295737">
              <a:off x="4924" y="1382"/>
              <a:ext cx="451" cy="658"/>
              <a:chOff x="4607" y="1007"/>
              <a:chExt cx="576" cy="841"/>
            </a:xfrm>
          </p:grpSpPr>
          <p:sp>
            <p:nvSpPr>
              <p:cNvPr id="529" name="Rectangle 2493"/>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530" name="Line 2494"/>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531" name="Line 2495"/>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532" name="Line 2496"/>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533" name="Line 2497"/>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534" name="Line 2498"/>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535" name="Line 2499"/>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536" name="Line 2500"/>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537" name="Line 2501"/>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538" name="Line 2502"/>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539" name="Line 2503"/>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540" name="Line 2504"/>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541" name="Line 2505"/>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542" name="Line 2506"/>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543" name="Line 2507"/>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544" name="Line 2508"/>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sp>
        <p:nvSpPr>
          <p:cNvPr id="577" name="Text Box 2088"/>
          <p:cNvSpPr txBox="1">
            <a:spLocks noChangeArrowheads="1"/>
          </p:cNvSpPr>
          <p:nvPr/>
        </p:nvSpPr>
        <p:spPr bwMode="auto">
          <a:xfrm>
            <a:off x="6988175" y="3683000"/>
            <a:ext cx="1546225" cy="344488"/>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PO Receipt</a:t>
            </a:r>
            <a:endParaRPr kumimoji="1" lang="en-US" sz="1600" b="1" dirty="0">
              <a:latin typeface="+mj-lt"/>
            </a:endParaRPr>
          </a:p>
        </p:txBody>
      </p:sp>
      <p:grpSp>
        <p:nvGrpSpPr>
          <p:cNvPr id="578" name="Group 2091"/>
          <p:cNvGrpSpPr>
            <a:grpSpLocks/>
          </p:cNvGrpSpPr>
          <p:nvPr/>
        </p:nvGrpSpPr>
        <p:grpSpPr bwMode="auto">
          <a:xfrm>
            <a:off x="7292975" y="2947988"/>
            <a:ext cx="503238" cy="428625"/>
            <a:chOff x="4783" y="1458"/>
            <a:chExt cx="580" cy="496"/>
          </a:xfrm>
        </p:grpSpPr>
        <p:sp>
          <p:nvSpPr>
            <p:cNvPr id="579" name="Rectangle 2092"/>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580" name="Freeform 2093"/>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581" name="Freeform 2094"/>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582" name="Group 2096"/>
          <p:cNvGrpSpPr>
            <a:grpSpLocks/>
          </p:cNvGrpSpPr>
          <p:nvPr/>
        </p:nvGrpSpPr>
        <p:grpSpPr bwMode="auto">
          <a:xfrm>
            <a:off x="7418388" y="3073400"/>
            <a:ext cx="503237" cy="428625"/>
            <a:chOff x="4783" y="1458"/>
            <a:chExt cx="580" cy="496"/>
          </a:xfrm>
        </p:grpSpPr>
        <p:sp>
          <p:nvSpPr>
            <p:cNvPr id="583" name="Rectangle 2097"/>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584" name="Freeform 2098"/>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585" name="Freeform 2099"/>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grpSp>
        <p:nvGrpSpPr>
          <p:cNvPr id="586" name="Group 2100"/>
          <p:cNvGrpSpPr>
            <a:grpSpLocks/>
          </p:cNvGrpSpPr>
          <p:nvPr/>
        </p:nvGrpSpPr>
        <p:grpSpPr bwMode="auto">
          <a:xfrm>
            <a:off x="7543800" y="3198813"/>
            <a:ext cx="503238" cy="430212"/>
            <a:chOff x="4783" y="1458"/>
            <a:chExt cx="580" cy="496"/>
          </a:xfrm>
        </p:grpSpPr>
        <p:sp>
          <p:nvSpPr>
            <p:cNvPr id="587" name="Rectangle 2101"/>
            <p:cNvSpPr>
              <a:spLocks noChangeArrowheads="1"/>
            </p:cNvSpPr>
            <p:nvPr/>
          </p:nvSpPr>
          <p:spPr bwMode="auto">
            <a:xfrm>
              <a:off x="4783" y="1526"/>
              <a:ext cx="451" cy="428"/>
            </a:xfrm>
            <a:prstGeom prst="rect">
              <a:avLst/>
            </a:prstGeom>
            <a:solidFill>
              <a:schemeClr val="tx2"/>
            </a:solidFill>
            <a:ln w="12700">
              <a:solidFill>
                <a:srgbClr val="000000"/>
              </a:solidFill>
              <a:miter lim="800000"/>
              <a:headEnd/>
              <a:tailEnd/>
            </a:ln>
          </p:spPr>
          <p:txBody>
            <a:bodyPr wrap="none" lIns="96661" tIns="48331" rIns="96661" bIns="48331">
              <a:spAutoFit/>
            </a:bodyPr>
            <a:lstStyle/>
            <a:p>
              <a:endParaRPr lang="en-US"/>
            </a:p>
          </p:txBody>
        </p:sp>
        <p:sp>
          <p:nvSpPr>
            <p:cNvPr id="588" name="Freeform 2102"/>
            <p:cNvSpPr>
              <a:spLocks/>
            </p:cNvSpPr>
            <p:nvPr/>
          </p:nvSpPr>
          <p:spPr bwMode="auto">
            <a:xfrm>
              <a:off x="5234" y="1460"/>
              <a:ext cx="127" cy="494"/>
            </a:xfrm>
            <a:custGeom>
              <a:avLst/>
              <a:gdLst>
                <a:gd name="T0" fmla="*/ 0 w 254"/>
                <a:gd name="T1" fmla="*/ 140 h 1037"/>
                <a:gd name="T2" fmla="*/ 0 w 254"/>
                <a:gd name="T3" fmla="*/ 1037 h 1037"/>
                <a:gd name="T4" fmla="*/ 254 w 254"/>
                <a:gd name="T5" fmla="*/ 861 h 1037"/>
                <a:gd name="T6" fmla="*/ 254 w 254"/>
                <a:gd name="T7" fmla="*/ 0 h 1037"/>
                <a:gd name="T8" fmla="*/ 0 w 254"/>
                <a:gd name="T9" fmla="*/ 140 h 1037"/>
                <a:gd name="T10" fmla="*/ 0 60000 65536"/>
                <a:gd name="T11" fmla="*/ 0 60000 65536"/>
                <a:gd name="T12" fmla="*/ 0 60000 65536"/>
                <a:gd name="T13" fmla="*/ 0 60000 65536"/>
                <a:gd name="T14" fmla="*/ 0 60000 65536"/>
                <a:gd name="T15" fmla="*/ 0 w 254"/>
                <a:gd name="T16" fmla="*/ 0 h 1037"/>
                <a:gd name="T17" fmla="*/ 254 w 254"/>
                <a:gd name="T18" fmla="*/ 1037 h 1037"/>
              </a:gdLst>
              <a:ahLst/>
              <a:cxnLst>
                <a:cxn ang="T10">
                  <a:pos x="T0" y="T1"/>
                </a:cxn>
                <a:cxn ang="T11">
                  <a:pos x="T2" y="T3"/>
                </a:cxn>
                <a:cxn ang="T12">
                  <a:pos x="T4" y="T5"/>
                </a:cxn>
                <a:cxn ang="T13">
                  <a:pos x="T6" y="T7"/>
                </a:cxn>
                <a:cxn ang="T14">
                  <a:pos x="T8" y="T9"/>
                </a:cxn>
              </a:cxnLst>
              <a:rect l="T15" t="T16" r="T17" b="T18"/>
              <a:pathLst>
                <a:path w="254" h="1037">
                  <a:moveTo>
                    <a:pt x="0" y="140"/>
                  </a:moveTo>
                  <a:lnTo>
                    <a:pt x="0" y="1037"/>
                  </a:lnTo>
                  <a:lnTo>
                    <a:pt x="254" y="861"/>
                  </a:lnTo>
                  <a:lnTo>
                    <a:pt x="254" y="0"/>
                  </a:lnTo>
                  <a:lnTo>
                    <a:pt x="0" y="140"/>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sp>
          <p:nvSpPr>
            <p:cNvPr id="589" name="Freeform 2103"/>
            <p:cNvSpPr>
              <a:spLocks/>
            </p:cNvSpPr>
            <p:nvPr/>
          </p:nvSpPr>
          <p:spPr bwMode="auto">
            <a:xfrm>
              <a:off x="4784" y="1458"/>
              <a:ext cx="579" cy="68"/>
            </a:xfrm>
            <a:custGeom>
              <a:avLst/>
              <a:gdLst>
                <a:gd name="T0" fmla="*/ 0 w 1156"/>
                <a:gd name="T1" fmla="*/ 144 h 144"/>
                <a:gd name="T2" fmla="*/ 898 w 1156"/>
                <a:gd name="T3" fmla="*/ 144 h 144"/>
                <a:gd name="T4" fmla="*/ 1156 w 1156"/>
                <a:gd name="T5" fmla="*/ 0 h 144"/>
                <a:gd name="T6" fmla="*/ 290 w 1156"/>
                <a:gd name="T7" fmla="*/ 0 h 144"/>
                <a:gd name="T8" fmla="*/ 0 w 1156"/>
                <a:gd name="T9" fmla="*/ 144 h 144"/>
                <a:gd name="T10" fmla="*/ 0 60000 65536"/>
                <a:gd name="T11" fmla="*/ 0 60000 65536"/>
                <a:gd name="T12" fmla="*/ 0 60000 65536"/>
                <a:gd name="T13" fmla="*/ 0 60000 65536"/>
                <a:gd name="T14" fmla="*/ 0 60000 65536"/>
                <a:gd name="T15" fmla="*/ 0 w 1156"/>
                <a:gd name="T16" fmla="*/ 0 h 144"/>
                <a:gd name="T17" fmla="*/ 1156 w 1156"/>
                <a:gd name="T18" fmla="*/ 144 h 144"/>
              </a:gdLst>
              <a:ahLst/>
              <a:cxnLst>
                <a:cxn ang="T10">
                  <a:pos x="T0" y="T1"/>
                </a:cxn>
                <a:cxn ang="T11">
                  <a:pos x="T2" y="T3"/>
                </a:cxn>
                <a:cxn ang="T12">
                  <a:pos x="T4" y="T5"/>
                </a:cxn>
                <a:cxn ang="T13">
                  <a:pos x="T6" y="T7"/>
                </a:cxn>
                <a:cxn ang="T14">
                  <a:pos x="T8" y="T9"/>
                </a:cxn>
              </a:cxnLst>
              <a:rect l="T15" t="T16" r="T17" b="T18"/>
              <a:pathLst>
                <a:path w="1156" h="144">
                  <a:moveTo>
                    <a:pt x="0" y="144"/>
                  </a:moveTo>
                  <a:lnTo>
                    <a:pt x="898" y="144"/>
                  </a:lnTo>
                  <a:lnTo>
                    <a:pt x="1156" y="0"/>
                  </a:lnTo>
                  <a:lnTo>
                    <a:pt x="290" y="0"/>
                  </a:lnTo>
                  <a:lnTo>
                    <a:pt x="0" y="144"/>
                  </a:lnTo>
                  <a:close/>
                </a:path>
              </a:pathLst>
            </a:custGeom>
            <a:solidFill>
              <a:schemeClr val="hlink"/>
            </a:solidFill>
            <a:ln w="12700">
              <a:solidFill>
                <a:srgbClr val="000000"/>
              </a:solidFill>
              <a:prstDash val="solid"/>
              <a:round/>
              <a:headEnd/>
              <a:tailEnd/>
            </a:ln>
          </p:spPr>
          <p:txBody>
            <a:bodyPr wrap="none" lIns="96661" tIns="48331" rIns="96661" bIns="48331">
              <a:spAutoFit/>
            </a:bodyPr>
            <a:lstStyle/>
            <a:p>
              <a:endParaRPr lang="en-US"/>
            </a:p>
          </p:txBody>
        </p:sp>
      </p:grpSp>
      <p:sp>
        <p:nvSpPr>
          <p:cNvPr id="590" name="Text Box 2068"/>
          <p:cNvSpPr txBox="1">
            <a:spLocks noChangeArrowheads="1"/>
          </p:cNvSpPr>
          <p:nvPr/>
        </p:nvSpPr>
        <p:spPr bwMode="auto">
          <a:xfrm>
            <a:off x="685800" y="4086225"/>
            <a:ext cx="1600200" cy="344488"/>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Sales Orders</a:t>
            </a:r>
            <a:endParaRPr kumimoji="1" lang="en-US" sz="1600" b="1" dirty="0">
              <a:latin typeface="+mj-lt"/>
            </a:endParaRPr>
          </a:p>
        </p:txBody>
      </p:sp>
      <p:grpSp>
        <p:nvGrpSpPr>
          <p:cNvPr id="591" name="Group 2457"/>
          <p:cNvGrpSpPr>
            <a:grpSpLocks/>
          </p:cNvGrpSpPr>
          <p:nvPr/>
        </p:nvGrpSpPr>
        <p:grpSpPr bwMode="auto">
          <a:xfrm>
            <a:off x="990600" y="3071813"/>
            <a:ext cx="709613" cy="938212"/>
            <a:chOff x="4732" y="1190"/>
            <a:chExt cx="643" cy="850"/>
          </a:xfrm>
        </p:grpSpPr>
        <p:grpSp>
          <p:nvGrpSpPr>
            <p:cNvPr id="592" name="Group 2458"/>
            <p:cNvGrpSpPr>
              <a:grpSpLocks/>
            </p:cNvGrpSpPr>
            <p:nvPr/>
          </p:nvGrpSpPr>
          <p:grpSpPr bwMode="auto">
            <a:xfrm>
              <a:off x="4732" y="1190"/>
              <a:ext cx="451" cy="658"/>
              <a:chOff x="4607" y="1007"/>
              <a:chExt cx="576" cy="841"/>
            </a:xfrm>
          </p:grpSpPr>
          <p:sp>
            <p:nvSpPr>
              <p:cNvPr id="627" name="Rectangle 2459"/>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628" name="Line 2460"/>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629" name="Line 2461"/>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630" name="Line 2462"/>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631" name="Line 2463"/>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632" name="Line 2464"/>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633" name="Line 2465"/>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634" name="Line 2466"/>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635" name="Line 2467"/>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636" name="Line 2468"/>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637" name="Line 2469"/>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638" name="Line 2470"/>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639" name="Line 2471"/>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640" name="Line 2472"/>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641" name="Line 2473"/>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642" name="Line 2474"/>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93" name="Group 2475"/>
            <p:cNvGrpSpPr>
              <a:grpSpLocks/>
            </p:cNvGrpSpPr>
            <p:nvPr/>
          </p:nvGrpSpPr>
          <p:grpSpPr bwMode="auto">
            <a:xfrm rot="1093430">
              <a:off x="4828" y="1286"/>
              <a:ext cx="451" cy="658"/>
              <a:chOff x="4607" y="1007"/>
              <a:chExt cx="576" cy="841"/>
            </a:xfrm>
          </p:grpSpPr>
          <p:sp>
            <p:nvSpPr>
              <p:cNvPr id="611" name="Rectangle 2476"/>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612" name="Line 2477"/>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613" name="Line 2478"/>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614" name="Line 2479"/>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615" name="Line 2480"/>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616" name="Line 2481"/>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617" name="Line 2482"/>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618" name="Line 2483"/>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619" name="Line 2484"/>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620" name="Line 2485"/>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621" name="Line 2486"/>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622" name="Line 2487"/>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623" name="Line 2488"/>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624" name="Line 2489"/>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625" name="Line 2490"/>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626" name="Line 2491"/>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nvGrpSpPr>
            <p:cNvPr id="594" name="Group 2492"/>
            <p:cNvGrpSpPr>
              <a:grpSpLocks/>
            </p:cNvGrpSpPr>
            <p:nvPr/>
          </p:nvGrpSpPr>
          <p:grpSpPr bwMode="auto">
            <a:xfrm rot="2295737">
              <a:off x="4924" y="1382"/>
              <a:ext cx="451" cy="658"/>
              <a:chOff x="4607" y="1007"/>
              <a:chExt cx="576" cy="841"/>
            </a:xfrm>
          </p:grpSpPr>
          <p:sp>
            <p:nvSpPr>
              <p:cNvPr id="595" name="Rectangle 2493"/>
              <p:cNvSpPr>
                <a:spLocks noChangeArrowheads="1"/>
              </p:cNvSpPr>
              <p:nvPr/>
            </p:nvSpPr>
            <p:spPr bwMode="auto">
              <a:xfrm>
                <a:off x="4607" y="1007"/>
                <a:ext cx="576" cy="841"/>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596" name="Line 2494"/>
              <p:cNvSpPr>
                <a:spLocks noChangeShapeType="1"/>
              </p:cNvSpPr>
              <p:nvPr/>
            </p:nvSpPr>
            <p:spPr bwMode="auto">
              <a:xfrm>
                <a:off x="4653" y="1117"/>
                <a:ext cx="480" cy="0"/>
              </a:xfrm>
              <a:prstGeom prst="line">
                <a:avLst/>
              </a:prstGeom>
              <a:noFill/>
              <a:ln w="9525">
                <a:solidFill>
                  <a:schemeClr val="bg2"/>
                </a:solidFill>
                <a:round/>
                <a:headEnd/>
                <a:tailEnd/>
              </a:ln>
            </p:spPr>
            <p:txBody>
              <a:bodyPr wrap="none" tIns="91440" bIns="91440" anchor="ctr"/>
              <a:lstStyle/>
              <a:p>
                <a:endParaRPr lang="en-US"/>
              </a:p>
            </p:txBody>
          </p:sp>
          <p:sp>
            <p:nvSpPr>
              <p:cNvPr id="597" name="Line 2495"/>
              <p:cNvSpPr>
                <a:spLocks noChangeShapeType="1"/>
              </p:cNvSpPr>
              <p:nvPr/>
            </p:nvSpPr>
            <p:spPr bwMode="auto">
              <a:xfrm>
                <a:off x="4653" y="1163"/>
                <a:ext cx="480" cy="0"/>
              </a:xfrm>
              <a:prstGeom prst="line">
                <a:avLst/>
              </a:prstGeom>
              <a:noFill/>
              <a:ln w="9525">
                <a:solidFill>
                  <a:schemeClr val="bg2"/>
                </a:solidFill>
                <a:round/>
                <a:headEnd/>
                <a:tailEnd/>
              </a:ln>
            </p:spPr>
            <p:txBody>
              <a:bodyPr wrap="none" tIns="91440" bIns="91440" anchor="ctr"/>
              <a:lstStyle/>
              <a:p>
                <a:endParaRPr lang="en-US"/>
              </a:p>
            </p:txBody>
          </p:sp>
          <p:sp>
            <p:nvSpPr>
              <p:cNvPr id="598" name="Line 2496"/>
              <p:cNvSpPr>
                <a:spLocks noChangeShapeType="1"/>
              </p:cNvSpPr>
              <p:nvPr/>
            </p:nvSpPr>
            <p:spPr bwMode="auto">
              <a:xfrm>
                <a:off x="4653" y="1210"/>
                <a:ext cx="480" cy="0"/>
              </a:xfrm>
              <a:prstGeom prst="line">
                <a:avLst/>
              </a:prstGeom>
              <a:noFill/>
              <a:ln w="9525">
                <a:solidFill>
                  <a:schemeClr val="bg2"/>
                </a:solidFill>
                <a:round/>
                <a:headEnd/>
                <a:tailEnd/>
              </a:ln>
            </p:spPr>
            <p:txBody>
              <a:bodyPr wrap="none" tIns="91440" bIns="91440" anchor="ctr"/>
              <a:lstStyle/>
              <a:p>
                <a:endParaRPr lang="en-US"/>
              </a:p>
            </p:txBody>
          </p:sp>
          <p:sp>
            <p:nvSpPr>
              <p:cNvPr id="599" name="Line 2497"/>
              <p:cNvSpPr>
                <a:spLocks noChangeShapeType="1"/>
              </p:cNvSpPr>
              <p:nvPr/>
            </p:nvSpPr>
            <p:spPr bwMode="auto">
              <a:xfrm>
                <a:off x="4653" y="1261"/>
                <a:ext cx="480" cy="0"/>
              </a:xfrm>
              <a:prstGeom prst="line">
                <a:avLst/>
              </a:prstGeom>
              <a:noFill/>
              <a:ln w="9525">
                <a:solidFill>
                  <a:schemeClr val="bg2"/>
                </a:solidFill>
                <a:round/>
                <a:headEnd/>
                <a:tailEnd/>
              </a:ln>
            </p:spPr>
            <p:txBody>
              <a:bodyPr wrap="none" tIns="91440" bIns="91440" anchor="ctr"/>
              <a:lstStyle/>
              <a:p>
                <a:endParaRPr lang="en-US"/>
              </a:p>
            </p:txBody>
          </p:sp>
          <p:sp>
            <p:nvSpPr>
              <p:cNvPr id="600" name="Line 2498"/>
              <p:cNvSpPr>
                <a:spLocks noChangeShapeType="1"/>
              </p:cNvSpPr>
              <p:nvPr/>
            </p:nvSpPr>
            <p:spPr bwMode="auto">
              <a:xfrm>
                <a:off x="4653" y="1310"/>
                <a:ext cx="480" cy="0"/>
              </a:xfrm>
              <a:prstGeom prst="line">
                <a:avLst/>
              </a:prstGeom>
              <a:noFill/>
              <a:ln w="9525">
                <a:solidFill>
                  <a:schemeClr val="bg2"/>
                </a:solidFill>
                <a:round/>
                <a:headEnd/>
                <a:tailEnd/>
              </a:ln>
            </p:spPr>
            <p:txBody>
              <a:bodyPr wrap="none" tIns="91440" bIns="91440" anchor="ctr"/>
              <a:lstStyle/>
              <a:p>
                <a:endParaRPr lang="en-US"/>
              </a:p>
            </p:txBody>
          </p:sp>
          <p:sp>
            <p:nvSpPr>
              <p:cNvPr id="601" name="Line 2499"/>
              <p:cNvSpPr>
                <a:spLocks noChangeShapeType="1"/>
              </p:cNvSpPr>
              <p:nvPr/>
            </p:nvSpPr>
            <p:spPr bwMode="auto">
              <a:xfrm>
                <a:off x="4653" y="1360"/>
                <a:ext cx="480" cy="0"/>
              </a:xfrm>
              <a:prstGeom prst="line">
                <a:avLst/>
              </a:prstGeom>
              <a:noFill/>
              <a:ln w="9525">
                <a:solidFill>
                  <a:schemeClr val="bg2"/>
                </a:solidFill>
                <a:round/>
                <a:headEnd/>
                <a:tailEnd/>
              </a:ln>
            </p:spPr>
            <p:txBody>
              <a:bodyPr wrap="none" tIns="91440" bIns="91440" anchor="ctr"/>
              <a:lstStyle/>
              <a:p>
                <a:endParaRPr lang="en-US"/>
              </a:p>
            </p:txBody>
          </p:sp>
          <p:sp>
            <p:nvSpPr>
              <p:cNvPr id="602" name="Line 2500"/>
              <p:cNvSpPr>
                <a:spLocks noChangeShapeType="1"/>
              </p:cNvSpPr>
              <p:nvPr/>
            </p:nvSpPr>
            <p:spPr bwMode="auto">
              <a:xfrm>
                <a:off x="4653" y="1406"/>
                <a:ext cx="480" cy="0"/>
              </a:xfrm>
              <a:prstGeom prst="line">
                <a:avLst/>
              </a:prstGeom>
              <a:noFill/>
              <a:ln w="9525">
                <a:solidFill>
                  <a:schemeClr val="bg2"/>
                </a:solidFill>
                <a:round/>
                <a:headEnd/>
                <a:tailEnd/>
              </a:ln>
            </p:spPr>
            <p:txBody>
              <a:bodyPr wrap="none" tIns="91440" bIns="91440" anchor="ctr"/>
              <a:lstStyle/>
              <a:p>
                <a:endParaRPr lang="en-US"/>
              </a:p>
            </p:txBody>
          </p:sp>
          <p:sp>
            <p:nvSpPr>
              <p:cNvPr id="603" name="Line 2501"/>
              <p:cNvSpPr>
                <a:spLocks noChangeShapeType="1"/>
              </p:cNvSpPr>
              <p:nvPr/>
            </p:nvSpPr>
            <p:spPr bwMode="auto">
              <a:xfrm>
                <a:off x="4653" y="1454"/>
                <a:ext cx="480" cy="0"/>
              </a:xfrm>
              <a:prstGeom prst="line">
                <a:avLst/>
              </a:prstGeom>
              <a:noFill/>
              <a:ln w="9525">
                <a:solidFill>
                  <a:schemeClr val="bg2"/>
                </a:solidFill>
                <a:round/>
                <a:headEnd/>
                <a:tailEnd/>
              </a:ln>
            </p:spPr>
            <p:txBody>
              <a:bodyPr wrap="none" tIns="91440" bIns="91440" anchor="ctr"/>
              <a:lstStyle/>
              <a:p>
                <a:endParaRPr lang="en-US"/>
              </a:p>
            </p:txBody>
          </p:sp>
          <p:sp>
            <p:nvSpPr>
              <p:cNvPr id="604" name="Line 2502"/>
              <p:cNvSpPr>
                <a:spLocks noChangeShapeType="1"/>
              </p:cNvSpPr>
              <p:nvPr/>
            </p:nvSpPr>
            <p:spPr bwMode="auto">
              <a:xfrm>
                <a:off x="4653" y="1502"/>
                <a:ext cx="480" cy="0"/>
              </a:xfrm>
              <a:prstGeom prst="line">
                <a:avLst/>
              </a:prstGeom>
              <a:noFill/>
              <a:ln w="9525">
                <a:solidFill>
                  <a:schemeClr val="bg2"/>
                </a:solidFill>
                <a:round/>
                <a:headEnd/>
                <a:tailEnd/>
              </a:ln>
            </p:spPr>
            <p:txBody>
              <a:bodyPr wrap="none" tIns="91440" bIns="91440" anchor="ctr"/>
              <a:lstStyle/>
              <a:p>
                <a:endParaRPr lang="en-US"/>
              </a:p>
            </p:txBody>
          </p:sp>
          <p:sp>
            <p:nvSpPr>
              <p:cNvPr id="605" name="Line 2503"/>
              <p:cNvSpPr>
                <a:spLocks noChangeShapeType="1"/>
              </p:cNvSpPr>
              <p:nvPr/>
            </p:nvSpPr>
            <p:spPr bwMode="auto">
              <a:xfrm>
                <a:off x="4653" y="1547"/>
                <a:ext cx="480" cy="0"/>
              </a:xfrm>
              <a:prstGeom prst="line">
                <a:avLst/>
              </a:prstGeom>
              <a:noFill/>
              <a:ln w="9525">
                <a:solidFill>
                  <a:schemeClr val="bg2"/>
                </a:solidFill>
                <a:round/>
                <a:headEnd/>
                <a:tailEnd/>
              </a:ln>
            </p:spPr>
            <p:txBody>
              <a:bodyPr wrap="none" tIns="91440" bIns="91440" anchor="ctr"/>
              <a:lstStyle/>
              <a:p>
                <a:endParaRPr lang="en-US"/>
              </a:p>
            </p:txBody>
          </p:sp>
          <p:sp>
            <p:nvSpPr>
              <p:cNvPr id="606" name="Line 2504"/>
              <p:cNvSpPr>
                <a:spLocks noChangeShapeType="1"/>
              </p:cNvSpPr>
              <p:nvPr/>
            </p:nvSpPr>
            <p:spPr bwMode="auto">
              <a:xfrm>
                <a:off x="4653" y="1596"/>
                <a:ext cx="480" cy="0"/>
              </a:xfrm>
              <a:prstGeom prst="line">
                <a:avLst/>
              </a:prstGeom>
              <a:noFill/>
              <a:ln w="9525">
                <a:solidFill>
                  <a:schemeClr val="bg2"/>
                </a:solidFill>
                <a:round/>
                <a:headEnd/>
                <a:tailEnd/>
              </a:ln>
            </p:spPr>
            <p:txBody>
              <a:bodyPr wrap="none" tIns="91440" bIns="91440" anchor="ctr"/>
              <a:lstStyle/>
              <a:p>
                <a:endParaRPr lang="en-US"/>
              </a:p>
            </p:txBody>
          </p:sp>
          <p:sp>
            <p:nvSpPr>
              <p:cNvPr id="607" name="Line 2505"/>
              <p:cNvSpPr>
                <a:spLocks noChangeShapeType="1"/>
              </p:cNvSpPr>
              <p:nvPr/>
            </p:nvSpPr>
            <p:spPr bwMode="auto">
              <a:xfrm>
                <a:off x="4653" y="1646"/>
                <a:ext cx="480" cy="0"/>
              </a:xfrm>
              <a:prstGeom prst="line">
                <a:avLst/>
              </a:prstGeom>
              <a:noFill/>
              <a:ln w="9525">
                <a:solidFill>
                  <a:schemeClr val="bg2"/>
                </a:solidFill>
                <a:round/>
                <a:headEnd/>
                <a:tailEnd/>
              </a:ln>
            </p:spPr>
            <p:txBody>
              <a:bodyPr wrap="none" tIns="91440" bIns="91440" anchor="ctr"/>
              <a:lstStyle/>
              <a:p>
                <a:endParaRPr lang="en-US"/>
              </a:p>
            </p:txBody>
          </p:sp>
          <p:sp>
            <p:nvSpPr>
              <p:cNvPr id="608" name="Line 2506"/>
              <p:cNvSpPr>
                <a:spLocks noChangeShapeType="1"/>
              </p:cNvSpPr>
              <p:nvPr/>
            </p:nvSpPr>
            <p:spPr bwMode="auto">
              <a:xfrm>
                <a:off x="4653" y="1691"/>
                <a:ext cx="480" cy="0"/>
              </a:xfrm>
              <a:prstGeom prst="line">
                <a:avLst/>
              </a:prstGeom>
              <a:noFill/>
              <a:ln w="9525">
                <a:solidFill>
                  <a:schemeClr val="bg2"/>
                </a:solidFill>
                <a:round/>
                <a:headEnd/>
                <a:tailEnd/>
              </a:ln>
            </p:spPr>
            <p:txBody>
              <a:bodyPr wrap="none" tIns="91440" bIns="91440" anchor="ctr"/>
              <a:lstStyle/>
              <a:p>
                <a:endParaRPr lang="en-US"/>
              </a:p>
            </p:txBody>
          </p:sp>
          <p:sp>
            <p:nvSpPr>
              <p:cNvPr id="609" name="Line 2507"/>
              <p:cNvSpPr>
                <a:spLocks noChangeShapeType="1"/>
              </p:cNvSpPr>
              <p:nvPr/>
            </p:nvSpPr>
            <p:spPr bwMode="auto">
              <a:xfrm>
                <a:off x="4653" y="1739"/>
                <a:ext cx="480" cy="0"/>
              </a:xfrm>
              <a:prstGeom prst="line">
                <a:avLst/>
              </a:prstGeom>
              <a:noFill/>
              <a:ln w="9525">
                <a:solidFill>
                  <a:schemeClr val="bg2"/>
                </a:solidFill>
                <a:round/>
                <a:headEnd/>
                <a:tailEnd/>
              </a:ln>
            </p:spPr>
            <p:txBody>
              <a:bodyPr wrap="none" tIns="91440" bIns="91440" anchor="ctr"/>
              <a:lstStyle/>
              <a:p>
                <a:endParaRPr lang="en-US"/>
              </a:p>
            </p:txBody>
          </p:sp>
          <p:sp>
            <p:nvSpPr>
              <p:cNvPr id="610" name="Line 2508"/>
              <p:cNvSpPr>
                <a:spLocks noChangeShapeType="1"/>
              </p:cNvSpPr>
              <p:nvPr/>
            </p:nvSpPr>
            <p:spPr bwMode="auto">
              <a:xfrm>
                <a:off x="4653" y="1789"/>
                <a:ext cx="480" cy="0"/>
              </a:xfrm>
              <a:prstGeom prst="line">
                <a:avLst/>
              </a:prstGeom>
              <a:noFill/>
              <a:ln w="9525">
                <a:solidFill>
                  <a:schemeClr val="bg2"/>
                </a:solidFill>
                <a:round/>
                <a:headEnd/>
                <a:tailEnd/>
              </a:ln>
            </p:spPr>
            <p:txBody>
              <a:bodyPr wrap="none" tIns="91440" bIns="91440" anchor="ctr"/>
              <a:lstStyle/>
              <a:p>
                <a:endParaRPr lang="en-US"/>
              </a:p>
            </p:txBody>
          </p:sp>
        </p:grpSp>
      </p:grpSp>
      <p:sp>
        <p:nvSpPr>
          <p:cNvPr id="643" name="Text Box 2082"/>
          <p:cNvSpPr txBox="1">
            <a:spLocks noChangeArrowheads="1"/>
          </p:cNvSpPr>
          <p:nvPr/>
        </p:nvSpPr>
        <p:spPr bwMode="auto">
          <a:xfrm>
            <a:off x="685800" y="2257425"/>
            <a:ext cx="1676400" cy="344488"/>
          </a:xfrm>
          <a:prstGeom prst="rect">
            <a:avLst/>
          </a:prstGeom>
          <a:noFill/>
          <a:ln w="12700">
            <a:noFill/>
            <a:miter lim="800000"/>
            <a:headEnd/>
            <a:tailEnd/>
          </a:ln>
          <a:effectLst/>
        </p:spPr>
        <p:txBody>
          <a:bodyPr lIns="96661" tIns="48331" rIns="96661" bIns="48331">
            <a:spAutoFit/>
          </a:bodyPr>
          <a:lstStyle/>
          <a:p>
            <a:pPr defTabSz="966788" eaLnBrk="0" hangingPunct="0">
              <a:defRPr/>
            </a:pPr>
            <a:r>
              <a:rPr kumimoji="1" lang="en-US" sz="1600" b="1">
                <a:latin typeface="+mj-lt"/>
              </a:rPr>
              <a:t>SO Shipments</a:t>
            </a:r>
            <a:endParaRPr kumimoji="1" lang="en-US" sz="1600" b="1" dirty="0">
              <a:latin typeface="+mj-lt"/>
            </a:endParaRPr>
          </a:p>
        </p:txBody>
      </p:sp>
      <p:grpSp>
        <p:nvGrpSpPr>
          <p:cNvPr id="644" name="Group 2671"/>
          <p:cNvGrpSpPr>
            <a:grpSpLocks noChangeAspect="1"/>
          </p:cNvGrpSpPr>
          <p:nvPr/>
        </p:nvGrpSpPr>
        <p:grpSpPr bwMode="auto">
          <a:xfrm>
            <a:off x="1066800" y="1190625"/>
            <a:ext cx="755650" cy="1068388"/>
            <a:chOff x="2659" y="801"/>
            <a:chExt cx="476" cy="673"/>
          </a:xfrm>
        </p:grpSpPr>
        <p:sp>
          <p:nvSpPr>
            <p:cNvPr id="645" name="AutoShape 2670"/>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646" name="Freeform 2672"/>
            <p:cNvSpPr>
              <a:spLocks/>
            </p:cNvSpPr>
            <p:nvPr/>
          </p:nvSpPr>
          <p:spPr bwMode="auto">
            <a:xfrm>
              <a:off x="2750" y="1232"/>
              <a:ext cx="191" cy="210"/>
            </a:xfrm>
            <a:custGeom>
              <a:avLst/>
              <a:gdLst>
                <a:gd name="T0" fmla="*/ 184 w 764"/>
                <a:gd name="T1" fmla="*/ 840 h 840"/>
                <a:gd name="T2" fmla="*/ 414 w 764"/>
                <a:gd name="T3" fmla="*/ 600 h 840"/>
                <a:gd name="T4" fmla="*/ 206 w 764"/>
                <a:gd name="T5" fmla="*/ 320 h 840"/>
                <a:gd name="T6" fmla="*/ 630 w 764"/>
                <a:gd name="T7" fmla="*/ 282 h 840"/>
                <a:gd name="T8" fmla="*/ 764 w 764"/>
                <a:gd name="T9" fmla="*/ 237 h 840"/>
                <a:gd name="T10" fmla="*/ 754 w 764"/>
                <a:gd name="T11" fmla="*/ 0 h 840"/>
                <a:gd name="T12" fmla="*/ 342 w 764"/>
                <a:gd name="T13" fmla="*/ 10 h 840"/>
                <a:gd name="T14" fmla="*/ 0 w 764"/>
                <a:gd name="T15" fmla="*/ 339 h 840"/>
                <a:gd name="T16" fmla="*/ 184 w 764"/>
                <a:gd name="T17" fmla="*/ 840 h 840"/>
                <a:gd name="T18" fmla="*/ 184 w 764"/>
                <a:gd name="T19" fmla="*/ 840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4"/>
                <a:gd name="T31" fmla="*/ 0 h 840"/>
                <a:gd name="T32" fmla="*/ 764 w 764"/>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4" h="840">
                  <a:moveTo>
                    <a:pt x="184" y="840"/>
                  </a:moveTo>
                  <a:lnTo>
                    <a:pt x="414" y="600"/>
                  </a:lnTo>
                  <a:lnTo>
                    <a:pt x="206" y="320"/>
                  </a:lnTo>
                  <a:lnTo>
                    <a:pt x="630" y="282"/>
                  </a:lnTo>
                  <a:lnTo>
                    <a:pt x="764" y="237"/>
                  </a:lnTo>
                  <a:lnTo>
                    <a:pt x="754" y="0"/>
                  </a:lnTo>
                  <a:lnTo>
                    <a:pt x="342" y="10"/>
                  </a:lnTo>
                  <a:lnTo>
                    <a:pt x="0" y="339"/>
                  </a:lnTo>
                  <a:lnTo>
                    <a:pt x="184" y="840"/>
                  </a:lnTo>
                  <a:close/>
                </a:path>
              </a:pathLst>
            </a:custGeom>
            <a:solidFill>
              <a:srgbClr val="999999"/>
            </a:solidFill>
            <a:ln w="9525">
              <a:noFill/>
              <a:round/>
              <a:headEnd/>
              <a:tailEnd/>
            </a:ln>
          </p:spPr>
          <p:txBody>
            <a:bodyPr/>
            <a:lstStyle/>
            <a:p>
              <a:endParaRPr lang="en-US"/>
            </a:p>
          </p:txBody>
        </p:sp>
        <p:sp>
          <p:nvSpPr>
            <p:cNvPr id="647" name="Freeform 2673"/>
            <p:cNvSpPr>
              <a:spLocks/>
            </p:cNvSpPr>
            <p:nvPr/>
          </p:nvSpPr>
          <p:spPr bwMode="auto">
            <a:xfrm>
              <a:off x="2659" y="1286"/>
              <a:ext cx="136" cy="97"/>
            </a:xfrm>
            <a:custGeom>
              <a:avLst/>
              <a:gdLst>
                <a:gd name="T0" fmla="*/ 0 w 544"/>
                <a:gd name="T1" fmla="*/ 66 h 388"/>
                <a:gd name="T2" fmla="*/ 372 w 544"/>
                <a:gd name="T3" fmla="*/ 0 h 388"/>
                <a:gd name="T4" fmla="*/ 485 w 544"/>
                <a:gd name="T5" fmla="*/ 197 h 388"/>
                <a:gd name="T6" fmla="*/ 544 w 544"/>
                <a:gd name="T7" fmla="*/ 278 h 388"/>
                <a:gd name="T8" fmla="*/ 518 w 544"/>
                <a:gd name="T9" fmla="*/ 321 h 388"/>
                <a:gd name="T10" fmla="*/ 132 w 544"/>
                <a:gd name="T11" fmla="*/ 388 h 388"/>
                <a:gd name="T12" fmla="*/ 0 w 544"/>
                <a:gd name="T13" fmla="*/ 66 h 388"/>
                <a:gd name="T14" fmla="*/ 0 w 544"/>
                <a:gd name="T15" fmla="*/ 66 h 388"/>
                <a:gd name="T16" fmla="*/ 0 60000 65536"/>
                <a:gd name="T17" fmla="*/ 0 60000 65536"/>
                <a:gd name="T18" fmla="*/ 0 60000 65536"/>
                <a:gd name="T19" fmla="*/ 0 60000 65536"/>
                <a:gd name="T20" fmla="*/ 0 60000 65536"/>
                <a:gd name="T21" fmla="*/ 0 60000 65536"/>
                <a:gd name="T22" fmla="*/ 0 60000 65536"/>
                <a:gd name="T23" fmla="*/ 0 60000 65536"/>
                <a:gd name="T24" fmla="*/ 0 w 544"/>
                <a:gd name="T25" fmla="*/ 0 h 388"/>
                <a:gd name="T26" fmla="*/ 544 w 544"/>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 h="388">
                  <a:moveTo>
                    <a:pt x="0" y="66"/>
                  </a:moveTo>
                  <a:lnTo>
                    <a:pt x="372" y="0"/>
                  </a:lnTo>
                  <a:lnTo>
                    <a:pt x="485" y="197"/>
                  </a:lnTo>
                  <a:lnTo>
                    <a:pt x="544" y="278"/>
                  </a:lnTo>
                  <a:lnTo>
                    <a:pt x="518" y="321"/>
                  </a:lnTo>
                  <a:lnTo>
                    <a:pt x="132" y="388"/>
                  </a:lnTo>
                  <a:lnTo>
                    <a:pt x="0" y="66"/>
                  </a:lnTo>
                  <a:close/>
                </a:path>
              </a:pathLst>
            </a:custGeom>
            <a:solidFill>
              <a:srgbClr val="E5B27F"/>
            </a:solidFill>
            <a:ln w="9525">
              <a:noFill/>
              <a:round/>
              <a:headEnd/>
              <a:tailEnd/>
            </a:ln>
          </p:spPr>
          <p:txBody>
            <a:bodyPr/>
            <a:lstStyle/>
            <a:p>
              <a:endParaRPr lang="en-US"/>
            </a:p>
          </p:txBody>
        </p:sp>
        <p:sp>
          <p:nvSpPr>
            <p:cNvPr id="648" name="Freeform 2674"/>
            <p:cNvSpPr>
              <a:spLocks/>
            </p:cNvSpPr>
            <p:nvPr/>
          </p:nvSpPr>
          <p:spPr bwMode="auto">
            <a:xfrm>
              <a:off x="2710" y="1048"/>
              <a:ext cx="184" cy="174"/>
            </a:xfrm>
            <a:custGeom>
              <a:avLst/>
              <a:gdLst>
                <a:gd name="T0" fmla="*/ 243 w 740"/>
                <a:gd name="T1" fmla="*/ 55 h 697"/>
                <a:gd name="T2" fmla="*/ 246 w 740"/>
                <a:gd name="T3" fmla="*/ 37 h 697"/>
                <a:gd name="T4" fmla="*/ 277 w 740"/>
                <a:gd name="T5" fmla="*/ 15 h 697"/>
                <a:gd name="T6" fmla="*/ 427 w 740"/>
                <a:gd name="T7" fmla="*/ 5 h 697"/>
                <a:gd name="T8" fmla="*/ 435 w 740"/>
                <a:gd name="T9" fmla="*/ 12 h 697"/>
                <a:gd name="T10" fmla="*/ 470 w 740"/>
                <a:gd name="T11" fmla="*/ 0 h 697"/>
                <a:gd name="T12" fmla="*/ 584 w 740"/>
                <a:gd name="T13" fmla="*/ 0 h 697"/>
                <a:gd name="T14" fmla="*/ 740 w 740"/>
                <a:gd name="T15" fmla="*/ 136 h 697"/>
                <a:gd name="T16" fmla="*/ 739 w 740"/>
                <a:gd name="T17" fmla="*/ 555 h 697"/>
                <a:gd name="T18" fmla="*/ 605 w 740"/>
                <a:gd name="T19" fmla="*/ 647 h 697"/>
                <a:gd name="T20" fmla="*/ 279 w 740"/>
                <a:gd name="T21" fmla="*/ 697 h 697"/>
                <a:gd name="T22" fmla="*/ 0 w 740"/>
                <a:gd name="T23" fmla="*/ 564 h 697"/>
                <a:gd name="T24" fmla="*/ 37 w 740"/>
                <a:gd name="T25" fmla="*/ 527 h 697"/>
                <a:gd name="T26" fmla="*/ 249 w 740"/>
                <a:gd name="T27" fmla="*/ 491 h 697"/>
                <a:gd name="T28" fmla="*/ 295 w 740"/>
                <a:gd name="T29" fmla="*/ 484 h 697"/>
                <a:gd name="T30" fmla="*/ 243 w 740"/>
                <a:gd name="T31" fmla="*/ 55 h 697"/>
                <a:gd name="T32" fmla="*/ 243 w 740"/>
                <a:gd name="T33" fmla="*/ 55 h 6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0"/>
                <a:gd name="T52" fmla="*/ 0 h 697"/>
                <a:gd name="T53" fmla="*/ 740 w 740"/>
                <a:gd name="T54" fmla="*/ 697 h 6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close/>
                </a:path>
              </a:pathLst>
            </a:custGeom>
            <a:solidFill>
              <a:srgbClr val="FFE5B2"/>
            </a:solidFill>
            <a:ln w="9525">
              <a:noFill/>
              <a:round/>
              <a:headEnd/>
              <a:tailEnd/>
            </a:ln>
          </p:spPr>
          <p:txBody>
            <a:bodyPr/>
            <a:lstStyle/>
            <a:p>
              <a:endParaRPr lang="en-US"/>
            </a:p>
          </p:txBody>
        </p:sp>
        <p:sp>
          <p:nvSpPr>
            <p:cNvPr id="649" name="Freeform 2675"/>
            <p:cNvSpPr>
              <a:spLocks/>
            </p:cNvSpPr>
            <p:nvPr/>
          </p:nvSpPr>
          <p:spPr bwMode="auto">
            <a:xfrm>
              <a:off x="2851" y="1137"/>
              <a:ext cx="44" cy="64"/>
            </a:xfrm>
            <a:custGeom>
              <a:avLst/>
              <a:gdLst>
                <a:gd name="T0" fmla="*/ 22 w 177"/>
                <a:gd name="T1" fmla="*/ 0 h 257"/>
                <a:gd name="T2" fmla="*/ 0 w 177"/>
                <a:gd name="T3" fmla="*/ 47 h 257"/>
                <a:gd name="T4" fmla="*/ 2 w 177"/>
                <a:gd name="T5" fmla="*/ 243 h 257"/>
                <a:gd name="T6" fmla="*/ 92 w 177"/>
                <a:gd name="T7" fmla="*/ 257 h 257"/>
                <a:gd name="T8" fmla="*/ 144 w 177"/>
                <a:gd name="T9" fmla="*/ 245 h 257"/>
                <a:gd name="T10" fmla="*/ 177 w 177"/>
                <a:gd name="T11" fmla="*/ 205 h 257"/>
                <a:gd name="T12" fmla="*/ 173 w 177"/>
                <a:gd name="T13" fmla="*/ 12 h 257"/>
                <a:gd name="T14" fmla="*/ 113 w 177"/>
                <a:gd name="T15" fmla="*/ 14 h 257"/>
                <a:gd name="T16" fmla="*/ 47 w 177"/>
                <a:gd name="T17" fmla="*/ 12 h 257"/>
                <a:gd name="T18" fmla="*/ 22 w 177"/>
                <a:gd name="T19" fmla="*/ 0 h 257"/>
                <a:gd name="T20" fmla="*/ 22 w 177"/>
                <a:gd name="T21" fmla="*/ 0 h 2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257"/>
                <a:gd name="T35" fmla="*/ 177 w 177"/>
                <a:gd name="T36" fmla="*/ 257 h 2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257">
                  <a:moveTo>
                    <a:pt x="22" y="0"/>
                  </a:moveTo>
                  <a:lnTo>
                    <a:pt x="0" y="47"/>
                  </a:lnTo>
                  <a:lnTo>
                    <a:pt x="2" y="243"/>
                  </a:lnTo>
                  <a:lnTo>
                    <a:pt x="92" y="257"/>
                  </a:lnTo>
                  <a:lnTo>
                    <a:pt x="144" y="245"/>
                  </a:lnTo>
                  <a:lnTo>
                    <a:pt x="177" y="205"/>
                  </a:lnTo>
                  <a:lnTo>
                    <a:pt x="173" y="12"/>
                  </a:lnTo>
                  <a:lnTo>
                    <a:pt x="113" y="14"/>
                  </a:lnTo>
                  <a:lnTo>
                    <a:pt x="47" y="12"/>
                  </a:lnTo>
                  <a:lnTo>
                    <a:pt x="22" y="0"/>
                  </a:lnTo>
                  <a:close/>
                </a:path>
              </a:pathLst>
            </a:custGeom>
            <a:solidFill>
              <a:srgbClr val="E5B27F"/>
            </a:solidFill>
            <a:ln w="9525">
              <a:noFill/>
              <a:round/>
              <a:headEnd/>
              <a:tailEnd/>
            </a:ln>
          </p:spPr>
          <p:txBody>
            <a:bodyPr/>
            <a:lstStyle/>
            <a:p>
              <a:endParaRPr lang="en-US"/>
            </a:p>
          </p:txBody>
        </p:sp>
        <p:sp>
          <p:nvSpPr>
            <p:cNvPr id="650" name="Freeform 2676"/>
            <p:cNvSpPr>
              <a:spLocks/>
            </p:cNvSpPr>
            <p:nvPr/>
          </p:nvSpPr>
          <p:spPr bwMode="auto">
            <a:xfrm>
              <a:off x="2792" y="1143"/>
              <a:ext cx="55" cy="61"/>
            </a:xfrm>
            <a:custGeom>
              <a:avLst/>
              <a:gdLst>
                <a:gd name="T0" fmla="*/ 9 w 219"/>
                <a:gd name="T1" fmla="*/ 0 h 242"/>
                <a:gd name="T2" fmla="*/ 69 w 219"/>
                <a:gd name="T3" fmla="*/ 14 h 242"/>
                <a:gd name="T4" fmla="*/ 204 w 219"/>
                <a:gd name="T5" fmla="*/ 0 h 242"/>
                <a:gd name="T6" fmla="*/ 219 w 219"/>
                <a:gd name="T7" fmla="*/ 14 h 242"/>
                <a:gd name="T8" fmla="*/ 217 w 219"/>
                <a:gd name="T9" fmla="*/ 219 h 242"/>
                <a:gd name="T10" fmla="*/ 165 w 219"/>
                <a:gd name="T11" fmla="*/ 242 h 242"/>
                <a:gd name="T12" fmla="*/ 33 w 219"/>
                <a:gd name="T13" fmla="*/ 240 h 242"/>
                <a:gd name="T14" fmla="*/ 0 w 219"/>
                <a:gd name="T15" fmla="*/ 177 h 242"/>
                <a:gd name="T16" fmla="*/ 9 w 219"/>
                <a:gd name="T17" fmla="*/ 0 h 242"/>
                <a:gd name="T18" fmla="*/ 9 w 219"/>
                <a:gd name="T19" fmla="*/ 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42"/>
                <a:gd name="T32" fmla="*/ 219 w 219"/>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42">
                  <a:moveTo>
                    <a:pt x="9" y="0"/>
                  </a:moveTo>
                  <a:lnTo>
                    <a:pt x="69" y="14"/>
                  </a:lnTo>
                  <a:lnTo>
                    <a:pt x="204" y="0"/>
                  </a:lnTo>
                  <a:lnTo>
                    <a:pt x="219" y="14"/>
                  </a:lnTo>
                  <a:lnTo>
                    <a:pt x="217" y="219"/>
                  </a:lnTo>
                  <a:lnTo>
                    <a:pt x="165" y="242"/>
                  </a:lnTo>
                  <a:lnTo>
                    <a:pt x="33" y="240"/>
                  </a:lnTo>
                  <a:lnTo>
                    <a:pt x="0" y="177"/>
                  </a:lnTo>
                  <a:lnTo>
                    <a:pt x="9" y="0"/>
                  </a:lnTo>
                  <a:close/>
                </a:path>
              </a:pathLst>
            </a:custGeom>
            <a:solidFill>
              <a:srgbClr val="E5B27F"/>
            </a:solidFill>
            <a:ln w="9525">
              <a:noFill/>
              <a:round/>
              <a:headEnd/>
              <a:tailEnd/>
            </a:ln>
          </p:spPr>
          <p:txBody>
            <a:bodyPr/>
            <a:lstStyle/>
            <a:p>
              <a:endParaRPr lang="en-US"/>
            </a:p>
          </p:txBody>
        </p:sp>
        <p:sp>
          <p:nvSpPr>
            <p:cNvPr id="651" name="Freeform 2677"/>
            <p:cNvSpPr>
              <a:spLocks/>
            </p:cNvSpPr>
            <p:nvPr/>
          </p:nvSpPr>
          <p:spPr bwMode="auto">
            <a:xfrm>
              <a:off x="2855" y="1091"/>
              <a:ext cx="39" cy="39"/>
            </a:xfrm>
            <a:custGeom>
              <a:avLst/>
              <a:gdLst>
                <a:gd name="T0" fmla="*/ 0 w 153"/>
                <a:gd name="T1" fmla="*/ 5 h 157"/>
                <a:gd name="T2" fmla="*/ 2 w 153"/>
                <a:gd name="T3" fmla="*/ 148 h 157"/>
                <a:gd name="T4" fmla="*/ 153 w 153"/>
                <a:gd name="T5" fmla="*/ 157 h 157"/>
                <a:gd name="T6" fmla="*/ 153 w 153"/>
                <a:gd name="T7" fmla="*/ 0 h 157"/>
                <a:gd name="T8" fmla="*/ 0 w 153"/>
                <a:gd name="T9" fmla="*/ 5 h 157"/>
                <a:gd name="T10" fmla="*/ 0 w 153"/>
                <a:gd name="T11" fmla="*/ 5 h 157"/>
                <a:gd name="T12" fmla="*/ 0 60000 65536"/>
                <a:gd name="T13" fmla="*/ 0 60000 65536"/>
                <a:gd name="T14" fmla="*/ 0 60000 65536"/>
                <a:gd name="T15" fmla="*/ 0 60000 65536"/>
                <a:gd name="T16" fmla="*/ 0 60000 65536"/>
                <a:gd name="T17" fmla="*/ 0 60000 65536"/>
                <a:gd name="T18" fmla="*/ 0 w 153"/>
                <a:gd name="T19" fmla="*/ 0 h 157"/>
                <a:gd name="T20" fmla="*/ 153 w 153"/>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53" h="157">
                  <a:moveTo>
                    <a:pt x="0" y="5"/>
                  </a:moveTo>
                  <a:lnTo>
                    <a:pt x="2" y="148"/>
                  </a:lnTo>
                  <a:lnTo>
                    <a:pt x="153" y="157"/>
                  </a:lnTo>
                  <a:lnTo>
                    <a:pt x="153" y="0"/>
                  </a:lnTo>
                  <a:lnTo>
                    <a:pt x="0" y="5"/>
                  </a:lnTo>
                  <a:close/>
                </a:path>
              </a:pathLst>
            </a:custGeom>
            <a:solidFill>
              <a:srgbClr val="E5B27F"/>
            </a:solidFill>
            <a:ln w="9525">
              <a:noFill/>
              <a:round/>
              <a:headEnd/>
              <a:tailEnd/>
            </a:ln>
          </p:spPr>
          <p:txBody>
            <a:bodyPr/>
            <a:lstStyle/>
            <a:p>
              <a:endParaRPr lang="en-US"/>
            </a:p>
          </p:txBody>
        </p:sp>
        <p:sp>
          <p:nvSpPr>
            <p:cNvPr id="652" name="Freeform 2678"/>
            <p:cNvSpPr>
              <a:spLocks/>
            </p:cNvSpPr>
            <p:nvPr/>
          </p:nvSpPr>
          <p:spPr bwMode="auto">
            <a:xfrm>
              <a:off x="2795" y="1091"/>
              <a:ext cx="58" cy="48"/>
            </a:xfrm>
            <a:custGeom>
              <a:avLst/>
              <a:gdLst>
                <a:gd name="T0" fmla="*/ 60 w 229"/>
                <a:gd name="T1" fmla="*/ 3 h 191"/>
                <a:gd name="T2" fmla="*/ 33 w 229"/>
                <a:gd name="T3" fmla="*/ 24 h 191"/>
                <a:gd name="T4" fmla="*/ 29 w 229"/>
                <a:gd name="T5" fmla="*/ 70 h 191"/>
                <a:gd name="T6" fmla="*/ 0 w 229"/>
                <a:gd name="T7" fmla="*/ 129 h 191"/>
                <a:gd name="T8" fmla="*/ 0 w 229"/>
                <a:gd name="T9" fmla="*/ 186 h 191"/>
                <a:gd name="T10" fmla="*/ 89 w 229"/>
                <a:gd name="T11" fmla="*/ 191 h 191"/>
                <a:gd name="T12" fmla="*/ 164 w 229"/>
                <a:gd name="T13" fmla="*/ 189 h 191"/>
                <a:gd name="T14" fmla="*/ 186 w 229"/>
                <a:gd name="T15" fmla="*/ 157 h 191"/>
                <a:gd name="T16" fmla="*/ 229 w 229"/>
                <a:gd name="T17" fmla="*/ 150 h 191"/>
                <a:gd name="T18" fmla="*/ 220 w 229"/>
                <a:gd name="T19" fmla="*/ 0 h 191"/>
                <a:gd name="T20" fmla="*/ 60 w 229"/>
                <a:gd name="T21" fmla="*/ 3 h 191"/>
                <a:gd name="T22" fmla="*/ 60 w 229"/>
                <a:gd name="T23" fmla="*/ 3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9"/>
                <a:gd name="T37" fmla="*/ 0 h 191"/>
                <a:gd name="T38" fmla="*/ 229 w 229"/>
                <a:gd name="T39" fmla="*/ 191 h 1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close/>
                </a:path>
              </a:pathLst>
            </a:custGeom>
            <a:solidFill>
              <a:srgbClr val="E5B27F"/>
            </a:solidFill>
            <a:ln w="9525">
              <a:noFill/>
              <a:round/>
              <a:headEnd/>
              <a:tailEnd/>
            </a:ln>
          </p:spPr>
          <p:txBody>
            <a:bodyPr/>
            <a:lstStyle/>
            <a:p>
              <a:endParaRPr lang="en-US"/>
            </a:p>
          </p:txBody>
        </p:sp>
        <p:sp>
          <p:nvSpPr>
            <p:cNvPr id="653" name="Freeform 2679"/>
            <p:cNvSpPr>
              <a:spLocks/>
            </p:cNvSpPr>
            <p:nvPr/>
          </p:nvSpPr>
          <p:spPr bwMode="auto">
            <a:xfrm>
              <a:off x="2692" y="1356"/>
              <a:ext cx="103" cy="112"/>
            </a:xfrm>
            <a:custGeom>
              <a:avLst/>
              <a:gdLst>
                <a:gd name="T0" fmla="*/ 0 w 414"/>
                <a:gd name="T1" fmla="*/ 69 h 445"/>
                <a:gd name="T2" fmla="*/ 91 w 414"/>
                <a:gd name="T3" fmla="*/ 69 h 445"/>
                <a:gd name="T4" fmla="*/ 240 w 414"/>
                <a:gd name="T5" fmla="*/ 35 h 445"/>
                <a:gd name="T6" fmla="*/ 361 w 414"/>
                <a:gd name="T7" fmla="*/ 0 h 445"/>
                <a:gd name="T8" fmla="*/ 404 w 414"/>
                <a:gd name="T9" fmla="*/ 0 h 445"/>
                <a:gd name="T10" fmla="*/ 414 w 414"/>
                <a:gd name="T11" fmla="*/ 335 h 445"/>
                <a:gd name="T12" fmla="*/ 397 w 414"/>
                <a:gd name="T13" fmla="*/ 354 h 445"/>
                <a:gd name="T14" fmla="*/ 73 w 414"/>
                <a:gd name="T15" fmla="*/ 432 h 445"/>
                <a:gd name="T16" fmla="*/ 22 w 414"/>
                <a:gd name="T17" fmla="*/ 445 h 445"/>
                <a:gd name="T18" fmla="*/ 0 w 414"/>
                <a:gd name="T19" fmla="*/ 69 h 445"/>
                <a:gd name="T20" fmla="*/ 0 w 414"/>
                <a:gd name="T21" fmla="*/ 69 h 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4"/>
                <a:gd name="T34" fmla="*/ 0 h 445"/>
                <a:gd name="T35" fmla="*/ 414 w 414"/>
                <a:gd name="T36" fmla="*/ 445 h 4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4" h="445">
                  <a:moveTo>
                    <a:pt x="0" y="69"/>
                  </a:moveTo>
                  <a:lnTo>
                    <a:pt x="91" y="69"/>
                  </a:lnTo>
                  <a:lnTo>
                    <a:pt x="240" y="35"/>
                  </a:lnTo>
                  <a:lnTo>
                    <a:pt x="361" y="0"/>
                  </a:lnTo>
                  <a:lnTo>
                    <a:pt x="404" y="0"/>
                  </a:lnTo>
                  <a:lnTo>
                    <a:pt x="414" y="335"/>
                  </a:lnTo>
                  <a:lnTo>
                    <a:pt x="397" y="354"/>
                  </a:lnTo>
                  <a:lnTo>
                    <a:pt x="73" y="432"/>
                  </a:lnTo>
                  <a:lnTo>
                    <a:pt x="22" y="445"/>
                  </a:lnTo>
                  <a:lnTo>
                    <a:pt x="0" y="69"/>
                  </a:lnTo>
                  <a:close/>
                </a:path>
              </a:pathLst>
            </a:custGeom>
            <a:solidFill>
              <a:srgbClr val="CC7F4C"/>
            </a:solidFill>
            <a:ln w="9525">
              <a:noFill/>
              <a:round/>
              <a:headEnd/>
              <a:tailEnd/>
            </a:ln>
          </p:spPr>
          <p:txBody>
            <a:bodyPr/>
            <a:lstStyle/>
            <a:p>
              <a:endParaRPr lang="en-US"/>
            </a:p>
          </p:txBody>
        </p:sp>
        <p:sp>
          <p:nvSpPr>
            <p:cNvPr id="654" name="Freeform 2680"/>
            <p:cNvSpPr>
              <a:spLocks/>
            </p:cNvSpPr>
            <p:nvPr/>
          </p:nvSpPr>
          <p:spPr bwMode="auto">
            <a:xfrm>
              <a:off x="2786" y="1196"/>
              <a:ext cx="105" cy="118"/>
            </a:xfrm>
            <a:custGeom>
              <a:avLst/>
              <a:gdLst>
                <a:gd name="T0" fmla="*/ 0 w 420"/>
                <a:gd name="T1" fmla="*/ 79 h 470"/>
                <a:gd name="T2" fmla="*/ 49 w 420"/>
                <a:gd name="T3" fmla="*/ 79 h 470"/>
                <a:gd name="T4" fmla="*/ 150 w 420"/>
                <a:gd name="T5" fmla="*/ 42 h 470"/>
                <a:gd name="T6" fmla="*/ 279 w 420"/>
                <a:gd name="T7" fmla="*/ 42 h 470"/>
                <a:gd name="T8" fmla="*/ 403 w 420"/>
                <a:gd name="T9" fmla="*/ 0 h 470"/>
                <a:gd name="T10" fmla="*/ 420 w 420"/>
                <a:gd name="T11" fmla="*/ 349 h 470"/>
                <a:gd name="T12" fmla="*/ 391 w 420"/>
                <a:gd name="T13" fmla="*/ 384 h 470"/>
                <a:gd name="T14" fmla="*/ 59 w 420"/>
                <a:gd name="T15" fmla="*/ 470 h 470"/>
                <a:gd name="T16" fmla="*/ 0 w 420"/>
                <a:gd name="T17" fmla="*/ 456 h 470"/>
                <a:gd name="T18" fmla="*/ 0 w 420"/>
                <a:gd name="T19" fmla="*/ 79 h 470"/>
                <a:gd name="T20" fmla="*/ 0 w 420"/>
                <a:gd name="T21" fmla="*/ 79 h 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470"/>
                <a:gd name="T35" fmla="*/ 420 w 420"/>
                <a:gd name="T36" fmla="*/ 470 h 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470">
                  <a:moveTo>
                    <a:pt x="0" y="79"/>
                  </a:moveTo>
                  <a:lnTo>
                    <a:pt x="49" y="79"/>
                  </a:lnTo>
                  <a:lnTo>
                    <a:pt x="150" y="42"/>
                  </a:lnTo>
                  <a:lnTo>
                    <a:pt x="279" y="42"/>
                  </a:lnTo>
                  <a:lnTo>
                    <a:pt x="403" y="0"/>
                  </a:lnTo>
                  <a:lnTo>
                    <a:pt x="420" y="349"/>
                  </a:lnTo>
                  <a:lnTo>
                    <a:pt x="391" y="384"/>
                  </a:lnTo>
                  <a:lnTo>
                    <a:pt x="59" y="470"/>
                  </a:lnTo>
                  <a:lnTo>
                    <a:pt x="0" y="456"/>
                  </a:lnTo>
                  <a:lnTo>
                    <a:pt x="0" y="79"/>
                  </a:lnTo>
                  <a:close/>
                </a:path>
              </a:pathLst>
            </a:custGeom>
            <a:solidFill>
              <a:srgbClr val="D99966"/>
            </a:solidFill>
            <a:ln w="9525">
              <a:noFill/>
              <a:round/>
              <a:headEnd/>
              <a:tailEnd/>
            </a:ln>
          </p:spPr>
          <p:txBody>
            <a:bodyPr/>
            <a:lstStyle/>
            <a:p>
              <a:endParaRPr lang="en-US"/>
            </a:p>
          </p:txBody>
        </p:sp>
        <p:sp>
          <p:nvSpPr>
            <p:cNvPr id="655" name="Freeform 2681"/>
            <p:cNvSpPr>
              <a:spLocks/>
            </p:cNvSpPr>
            <p:nvPr/>
          </p:nvSpPr>
          <p:spPr bwMode="auto">
            <a:xfrm>
              <a:off x="2795" y="1139"/>
              <a:ext cx="51" cy="9"/>
            </a:xfrm>
            <a:custGeom>
              <a:avLst/>
              <a:gdLst>
                <a:gd name="T0" fmla="*/ 0 w 208"/>
                <a:gd name="T1" fmla="*/ 0 h 38"/>
                <a:gd name="T2" fmla="*/ 52 w 208"/>
                <a:gd name="T3" fmla="*/ 17 h 38"/>
                <a:gd name="T4" fmla="*/ 125 w 208"/>
                <a:gd name="T5" fmla="*/ 18 h 38"/>
                <a:gd name="T6" fmla="*/ 208 w 208"/>
                <a:gd name="T7" fmla="*/ 8 h 38"/>
                <a:gd name="T8" fmla="*/ 189 w 208"/>
                <a:gd name="T9" fmla="*/ 26 h 38"/>
                <a:gd name="T10" fmla="*/ 56 w 208"/>
                <a:gd name="T11" fmla="*/ 38 h 38"/>
                <a:gd name="T12" fmla="*/ 4 w 208"/>
                <a:gd name="T13" fmla="*/ 24 h 38"/>
                <a:gd name="T14" fmla="*/ 0 w 208"/>
                <a:gd name="T15" fmla="*/ 0 h 38"/>
                <a:gd name="T16" fmla="*/ 0 w 208"/>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38"/>
                <a:gd name="T29" fmla="*/ 208 w 20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38">
                  <a:moveTo>
                    <a:pt x="0" y="0"/>
                  </a:moveTo>
                  <a:lnTo>
                    <a:pt x="52" y="17"/>
                  </a:lnTo>
                  <a:lnTo>
                    <a:pt x="125" y="18"/>
                  </a:lnTo>
                  <a:lnTo>
                    <a:pt x="208" y="8"/>
                  </a:lnTo>
                  <a:lnTo>
                    <a:pt x="189" y="26"/>
                  </a:lnTo>
                  <a:lnTo>
                    <a:pt x="56" y="38"/>
                  </a:lnTo>
                  <a:lnTo>
                    <a:pt x="4" y="24"/>
                  </a:lnTo>
                  <a:lnTo>
                    <a:pt x="0" y="0"/>
                  </a:lnTo>
                  <a:close/>
                </a:path>
              </a:pathLst>
            </a:custGeom>
            <a:solidFill>
              <a:srgbClr val="000000"/>
            </a:solidFill>
            <a:ln w="9525">
              <a:noFill/>
              <a:round/>
              <a:headEnd/>
              <a:tailEnd/>
            </a:ln>
          </p:spPr>
          <p:txBody>
            <a:bodyPr/>
            <a:lstStyle/>
            <a:p>
              <a:endParaRPr lang="en-US"/>
            </a:p>
          </p:txBody>
        </p:sp>
        <p:sp>
          <p:nvSpPr>
            <p:cNvPr id="656" name="Freeform 2682"/>
            <p:cNvSpPr>
              <a:spLocks/>
            </p:cNvSpPr>
            <p:nvPr/>
          </p:nvSpPr>
          <p:spPr bwMode="auto">
            <a:xfrm>
              <a:off x="2837" y="1129"/>
              <a:ext cx="57" cy="8"/>
            </a:xfrm>
            <a:custGeom>
              <a:avLst/>
              <a:gdLst>
                <a:gd name="T0" fmla="*/ 0 w 228"/>
                <a:gd name="T1" fmla="*/ 28 h 32"/>
                <a:gd name="T2" fmla="*/ 69 w 228"/>
                <a:gd name="T3" fmla="*/ 22 h 32"/>
                <a:gd name="T4" fmla="*/ 131 w 228"/>
                <a:gd name="T5" fmla="*/ 32 h 32"/>
                <a:gd name="T6" fmla="*/ 208 w 228"/>
                <a:gd name="T7" fmla="*/ 24 h 32"/>
                <a:gd name="T8" fmla="*/ 228 w 228"/>
                <a:gd name="T9" fmla="*/ 0 h 32"/>
                <a:gd name="T10" fmla="*/ 203 w 228"/>
                <a:gd name="T11" fmla="*/ 8 h 32"/>
                <a:gd name="T12" fmla="*/ 18 w 228"/>
                <a:gd name="T13" fmla="*/ 11 h 32"/>
                <a:gd name="T14" fmla="*/ 0 w 228"/>
                <a:gd name="T15" fmla="*/ 28 h 32"/>
                <a:gd name="T16" fmla="*/ 0 w 228"/>
                <a:gd name="T17" fmla="*/ 28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32"/>
                <a:gd name="T29" fmla="*/ 228 w 228"/>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32">
                  <a:moveTo>
                    <a:pt x="0" y="28"/>
                  </a:moveTo>
                  <a:lnTo>
                    <a:pt x="69" y="22"/>
                  </a:lnTo>
                  <a:lnTo>
                    <a:pt x="131" y="32"/>
                  </a:lnTo>
                  <a:lnTo>
                    <a:pt x="208" y="24"/>
                  </a:lnTo>
                  <a:lnTo>
                    <a:pt x="228" y="0"/>
                  </a:lnTo>
                  <a:lnTo>
                    <a:pt x="203" y="8"/>
                  </a:lnTo>
                  <a:lnTo>
                    <a:pt x="18" y="11"/>
                  </a:lnTo>
                  <a:lnTo>
                    <a:pt x="0" y="28"/>
                  </a:lnTo>
                  <a:close/>
                </a:path>
              </a:pathLst>
            </a:custGeom>
            <a:solidFill>
              <a:srgbClr val="000000"/>
            </a:solidFill>
            <a:ln w="9525">
              <a:noFill/>
              <a:round/>
              <a:headEnd/>
              <a:tailEnd/>
            </a:ln>
          </p:spPr>
          <p:txBody>
            <a:bodyPr/>
            <a:lstStyle/>
            <a:p>
              <a:endParaRPr lang="en-US"/>
            </a:p>
          </p:txBody>
        </p:sp>
        <p:sp>
          <p:nvSpPr>
            <p:cNvPr id="657" name="Freeform 2683"/>
            <p:cNvSpPr>
              <a:spLocks/>
            </p:cNvSpPr>
            <p:nvPr/>
          </p:nvSpPr>
          <p:spPr bwMode="auto">
            <a:xfrm>
              <a:off x="2771" y="1047"/>
              <a:ext cx="44" cy="9"/>
            </a:xfrm>
            <a:custGeom>
              <a:avLst/>
              <a:gdLst>
                <a:gd name="T0" fmla="*/ 177 w 177"/>
                <a:gd name="T1" fmla="*/ 9 h 35"/>
                <a:gd name="T2" fmla="*/ 137 w 177"/>
                <a:gd name="T3" fmla="*/ 0 h 35"/>
                <a:gd name="T4" fmla="*/ 35 w 177"/>
                <a:gd name="T5" fmla="*/ 9 h 35"/>
                <a:gd name="T6" fmla="*/ 0 w 177"/>
                <a:gd name="T7" fmla="*/ 35 h 35"/>
                <a:gd name="T8" fmla="*/ 48 w 177"/>
                <a:gd name="T9" fmla="*/ 23 h 35"/>
                <a:gd name="T10" fmla="*/ 177 w 177"/>
                <a:gd name="T11" fmla="*/ 9 h 35"/>
                <a:gd name="T12" fmla="*/ 177 w 177"/>
                <a:gd name="T13" fmla="*/ 9 h 35"/>
                <a:gd name="T14" fmla="*/ 0 60000 65536"/>
                <a:gd name="T15" fmla="*/ 0 60000 65536"/>
                <a:gd name="T16" fmla="*/ 0 60000 65536"/>
                <a:gd name="T17" fmla="*/ 0 60000 65536"/>
                <a:gd name="T18" fmla="*/ 0 60000 65536"/>
                <a:gd name="T19" fmla="*/ 0 60000 65536"/>
                <a:gd name="T20" fmla="*/ 0 60000 65536"/>
                <a:gd name="T21" fmla="*/ 0 w 177"/>
                <a:gd name="T22" fmla="*/ 0 h 35"/>
                <a:gd name="T23" fmla="*/ 177 w 177"/>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35">
                  <a:moveTo>
                    <a:pt x="177" y="9"/>
                  </a:moveTo>
                  <a:lnTo>
                    <a:pt x="137" y="0"/>
                  </a:lnTo>
                  <a:lnTo>
                    <a:pt x="35" y="9"/>
                  </a:lnTo>
                  <a:lnTo>
                    <a:pt x="0" y="35"/>
                  </a:lnTo>
                  <a:lnTo>
                    <a:pt x="48" y="23"/>
                  </a:lnTo>
                  <a:lnTo>
                    <a:pt x="177" y="9"/>
                  </a:lnTo>
                  <a:close/>
                </a:path>
              </a:pathLst>
            </a:custGeom>
            <a:solidFill>
              <a:srgbClr val="000000"/>
            </a:solidFill>
            <a:ln w="9525">
              <a:noFill/>
              <a:round/>
              <a:headEnd/>
              <a:tailEnd/>
            </a:ln>
          </p:spPr>
          <p:txBody>
            <a:bodyPr/>
            <a:lstStyle/>
            <a:p>
              <a:endParaRPr lang="en-US"/>
            </a:p>
          </p:txBody>
        </p:sp>
        <p:sp>
          <p:nvSpPr>
            <p:cNvPr id="658" name="Freeform 2684"/>
            <p:cNvSpPr>
              <a:spLocks/>
            </p:cNvSpPr>
            <p:nvPr/>
          </p:nvSpPr>
          <p:spPr bwMode="auto">
            <a:xfrm>
              <a:off x="2997" y="1331"/>
              <a:ext cx="132" cy="26"/>
            </a:xfrm>
            <a:custGeom>
              <a:avLst/>
              <a:gdLst>
                <a:gd name="T0" fmla="*/ 9 w 532"/>
                <a:gd name="T1" fmla="*/ 65 h 107"/>
                <a:gd name="T2" fmla="*/ 214 w 532"/>
                <a:gd name="T3" fmla="*/ 28 h 107"/>
                <a:gd name="T4" fmla="*/ 394 w 532"/>
                <a:gd name="T5" fmla="*/ 0 h 107"/>
                <a:gd name="T6" fmla="*/ 532 w 532"/>
                <a:gd name="T7" fmla="*/ 38 h 107"/>
                <a:gd name="T8" fmla="*/ 421 w 532"/>
                <a:gd name="T9" fmla="*/ 79 h 107"/>
                <a:gd name="T10" fmla="*/ 315 w 532"/>
                <a:gd name="T11" fmla="*/ 107 h 107"/>
                <a:gd name="T12" fmla="*/ 191 w 532"/>
                <a:gd name="T13" fmla="*/ 107 h 107"/>
                <a:gd name="T14" fmla="*/ 93 w 532"/>
                <a:gd name="T15" fmla="*/ 83 h 107"/>
                <a:gd name="T16" fmla="*/ 0 w 532"/>
                <a:gd name="T17" fmla="*/ 102 h 107"/>
                <a:gd name="T18" fmla="*/ 9 w 532"/>
                <a:gd name="T19" fmla="*/ 65 h 107"/>
                <a:gd name="T20" fmla="*/ 9 w 532"/>
                <a:gd name="T21" fmla="*/ 65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2"/>
                <a:gd name="T34" fmla="*/ 0 h 107"/>
                <a:gd name="T35" fmla="*/ 532 w 5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2" h="107">
                  <a:moveTo>
                    <a:pt x="9" y="65"/>
                  </a:moveTo>
                  <a:lnTo>
                    <a:pt x="214" y="28"/>
                  </a:lnTo>
                  <a:lnTo>
                    <a:pt x="394" y="0"/>
                  </a:lnTo>
                  <a:lnTo>
                    <a:pt x="532" y="38"/>
                  </a:lnTo>
                  <a:lnTo>
                    <a:pt x="421" y="79"/>
                  </a:lnTo>
                  <a:lnTo>
                    <a:pt x="315" y="107"/>
                  </a:lnTo>
                  <a:lnTo>
                    <a:pt x="191" y="107"/>
                  </a:lnTo>
                  <a:lnTo>
                    <a:pt x="93" y="83"/>
                  </a:lnTo>
                  <a:lnTo>
                    <a:pt x="0" y="102"/>
                  </a:lnTo>
                  <a:lnTo>
                    <a:pt x="9" y="65"/>
                  </a:lnTo>
                  <a:close/>
                </a:path>
              </a:pathLst>
            </a:custGeom>
            <a:solidFill>
              <a:srgbClr val="999999"/>
            </a:solidFill>
            <a:ln w="9525">
              <a:noFill/>
              <a:round/>
              <a:headEnd/>
              <a:tailEnd/>
            </a:ln>
          </p:spPr>
          <p:txBody>
            <a:bodyPr/>
            <a:lstStyle/>
            <a:p>
              <a:endParaRPr lang="en-US"/>
            </a:p>
          </p:txBody>
        </p:sp>
        <p:sp>
          <p:nvSpPr>
            <p:cNvPr id="659" name="Freeform 2685"/>
            <p:cNvSpPr>
              <a:spLocks/>
            </p:cNvSpPr>
            <p:nvPr/>
          </p:nvSpPr>
          <p:spPr bwMode="auto">
            <a:xfrm>
              <a:off x="2967" y="1305"/>
              <a:ext cx="66" cy="24"/>
            </a:xfrm>
            <a:custGeom>
              <a:avLst/>
              <a:gdLst>
                <a:gd name="T0" fmla="*/ 0 w 266"/>
                <a:gd name="T1" fmla="*/ 61 h 99"/>
                <a:gd name="T2" fmla="*/ 266 w 266"/>
                <a:gd name="T3" fmla="*/ 0 h 99"/>
                <a:gd name="T4" fmla="*/ 266 w 266"/>
                <a:gd name="T5" fmla="*/ 47 h 99"/>
                <a:gd name="T6" fmla="*/ 30 w 266"/>
                <a:gd name="T7" fmla="*/ 99 h 99"/>
                <a:gd name="T8" fmla="*/ 0 w 266"/>
                <a:gd name="T9" fmla="*/ 61 h 99"/>
                <a:gd name="T10" fmla="*/ 0 w 266"/>
                <a:gd name="T11" fmla="*/ 61 h 99"/>
                <a:gd name="T12" fmla="*/ 0 60000 65536"/>
                <a:gd name="T13" fmla="*/ 0 60000 65536"/>
                <a:gd name="T14" fmla="*/ 0 60000 65536"/>
                <a:gd name="T15" fmla="*/ 0 60000 65536"/>
                <a:gd name="T16" fmla="*/ 0 60000 65536"/>
                <a:gd name="T17" fmla="*/ 0 60000 65536"/>
                <a:gd name="T18" fmla="*/ 0 w 266"/>
                <a:gd name="T19" fmla="*/ 0 h 99"/>
                <a:gd name="T20" fmla="*/ 266 w 266"/>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266" h="99">
                  <a:moveTo>
                    <a:pt x="0" y="61"/>
                  </a:moveTo>
                  <a:lnTo>
                    <a:pt x="266" y="0"/>
                  </a:lnTo>
                  <a:lnTo>
                    <a:pt x="266" y="47"/>
                  </a:lnTo>
                  <a:lnTo>
                    <a:pt x="30" y="99"/>
                  </a:lnTo>
                  <a:lnTo>
                    <a:pt x="0" y="61"/>
                  </a:lnTo>
                  <a:close/>
                </a:path>
              </a:pathLst>
            </a:custGeom>
            <a:solidFill>
              <a:srgbClr val="999999"/>
            </a:solidFill>
            <a:ln w="9525">
              <a:noFill/>
              <a:round/>
              <a:headEnd/>
              <a:tailEnd/>
            </a:ln>
          </p:spPr>
          <p:txBody>
            <a:bodyPr/>
            <a:lstStyle/>
            <a:p>
              <a:endParaRPr lang="en-US"/>
            </a:p>
          </p:txBody>
        </p:sp>
        <p:sp>
          <p:nvSpPr>
            <p:cNvPr id="660" name="Freeform 2686"/>
            <p:cNvSpPr>
              <a:spLocks/>
            </p:cNvSpPr>
            <p:nvPr/>
          </p:nvSpPr>
          <p:spPr bwMode="auto">
            <a:xfrm>
              <a:off x="2934" y="1286"/>
              <a:ext cx="87" cy="26"/>
            </a:xfrm>
            <a:custGeom>
              <a:avLst/>
              <a:gdLst>
                <a:gd name="T0" fmla="*/ 0 w 346"/>
                <a:gd name="T1" fmla="*/ 102 h 102"/>
                <a:gd name="T2" fmla="*/ 248 w 346"/>
                <a:gd name="T3" fmla="*/ 65 h 102"/>
                <a:gd name="T4" fmla="*/ 346 w 346"/>
                <a:gd name="T5" fmla="*/ 0 h 102"/>
                <a:gd name="T6" fmla="*/ 159 w 346"/>
                <a:gd name="T7" fmla="*/ 10 h 102"/>
                <a:gd name="T8" fmla="*/ 0 w 346"/>
                <a:gd name="T9" fmla="*/ 51 h 102"/>
                <a:gd name="T10" fmla="*/ 0 w 346"/>
                <a:gd name="T11" fmla="*/ 102 h 102"/>
                <a:gd name="T12" fmla="*/ 0 w 346"/>
                <a:gd name="T13" fmla="*/ 102 h 102"/>
                <a:gd name="T14" fmla="*/ 0 60000 65536"/>
                <a:gd name="T15" fmla="*/ 0 60000 65536"/>
                <a:gd name="T16" fmla="*/ 0 60000 65536"/>
                <a:gd name="T17" fmla="*/ 0 60000 65536"/>
                <a:gd name="T18" fmla="*/ 0 60000 65536"/>
                <a:gd name="T19" fmla="*/ 0 60000 65536"/>
                <a:gd name="T20" fmla="*/ 0 60000 65536"/>
                <a:gd name="T21" fmla="*/ 0 w 346"/>
                <a:gd name="T22" fmla="*/ 0 h 102"/>
                <a:gd name="T23" fmla="*/ 346 w 346"/>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 h="102">
                  <a:moveTo>
                    <a:pt x="0" y="102"/>
                  </a:moveTo>
                  <a:lnTo>
                    <a:pt x="248" y="65"/>
                  </a:lnTo>
                  <a:lnTo>
                    <a:pt x="346" y="0"/>
                  </a:lnTo>
                  <a:lnTo>
                    <a:pt x="159" y="10"/>
                  </a:lnTo>
                  <a:lnTo>
                    <a:pt x="0" y="51"/>
                  </a:lnTo>
                  <a:lnTo>
                    <a:pt x="0" y="102"/>
                  </a:lnTo>
                  <a:close/>
                </a:path>
              </a:pathLst>
            </a:custGeom>
            <a:solidFill>
              <a:srgbClr val="999999"/>
            </a:solidFill>
            <a:ln w="9525">
              <a:noFill/>
              <a:round/>
              <a:headEnd/>
              <a:tailEnd/>
            </a:ln>
          </p:spPr>
          <p:txBody>
            <a:bodyPr/>
            <a:lstStyle/>
            <a:p>
              <a:endParaRPr lang="en-US"/>
            </a:p>
          </p:txBody>
        </p:sp>
        <p:sp>
          <p:nvSpPr>
            <p:cNvPr id="661" name="Freeform 2687"/>
            <p:cNvSpPr>
              <a:spLocks/>
            </p:cNvSpPr>
            <p:nvPr/>
          </p:nvSpPr>
          <p:spPr bwMode="auto">
            <a:xfrm>
              <a:off x="2940" y="1229"/>
              <a:ext cx="44" cy="57"/>
            </a:xfrm>
            <a:custGeom>
              <a:avLst/>
              <a:gdLst>
                <a:gd name="T0" fmla="*/ 0 w 174"/>
                <a:gd name="T1" fmla="*/ 111 h 227"/>
                <a:gd name="T2" fmla="*/ 25 w 174"/>
                <a:gd name="T3" fmla="*/ 46 h 227"/>
                <a:gd name="T4" fmla="*/ 59 w 174"/>
                <a:gd name="T5" fmla="*/ 11 h 227"/>
                <a:gd name="T6" fmla="*/ 104 w 174"/>
                <a:gd name="T7" fmla="*/ 0 h 227"/>
                <a:gd name="T8" fmla="*/ 151 w 174"/>
                <a:gd name="T9" fmla="*/ 25 h 227"/>
                <a:gd name="T10" fmla="*/ 174 w 174"/>
                <a:gd name="T11" fmla="*/ 82 h 227"/>
                <a:gd name="T12" fmla="*/ 151 w 174"/>
                <a:gd name="T13" fmla="*/ 149 h 227"/>
                <a:gd name="T14" fmla="*/ 117 w 174"/>
                <a:gd name="T15" fmla="*/ 219 h 227"/>
                <a:gd name="T16" fmla="*/ 75 w 174"/>
                <a:gd name="T17" fmla="*/ 227 h 227"/>
                <a:gd name="T18" fmla="*/ 26 w 174"/>
                <a:gd name="T19" fmla="*/ 199 h 227"/>
                <a:gd name="T20" fmla="*/ 0 w 174"/>
                <a:gd name="T21" fmla="*/ 111 h 227"/>
                <a:gd name="T22" fmla="*/ 0 w 174"/>
                <a:gd name="T23" fmla="*/ 111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227"/>
                <a:gd name="T38" fmla="*/ 174 w 174"/>
                <a:gd name="T39" fmla="*/ 227 h 2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close/>
                </a:path>
              </a:pathLst>
            </a:custGeom>
            <a:solidFill>
              <a:srgbClr val="E5B27F"/>
            </a:solidFill>
            <a:ln w="9525">
              <a:noFill/>
              <a:round/>
              <a:headEnd/>
              <a:tailEnd/>
            </a:ln>
          </p:spPr>
          <p:txBody>
            <a:bodyPr/>
            <a:lstStyle/>
            <a:p>
              <a:endParaRPr lang="en-US"/>
            </a:p>
          </p:txBody>
        </p:sp>
        <p:sp>
          <p:nvSpPr>
            <p:cNvPr id="662" name="Freeform 2688"/>
            <p:cNvSpPr>
              <a:spLocks/>
            </p:cNvSpPr>
            <p:nvPr/>
          </p:nvSpPr>
          <p:spPr bwMode="auto">
            <a:xfrm>
              <a:off x="3051" y="1276"/>
              <a:ext cx="44" cy="61"/>
            </a:xfrm>
            <a:custGeom>
              <a:avLst/>
              <a:gdLst>
                <a:gd name="T0" fmla="*/ 15 w 174"/>
                <a:gd name="T1" fmla="*/ 214 h 244"/>
                <a:gd name="T2" fmla="*/ 0 w 174"/>
                <a:gd name="T3" fmla="*/ 163 h 244"/>
                <a:gd name="T4" fmla="*/ 16 w 174"/>
                <a:gd name="T5" fmla="*/ 84 h 244"/>
                <a:gd name="T6" fmla="*/ 55 w 174"/>
                <a:gd name="T7" fmla="*/ 31 h 244"/>
                <a:gd name="T8" fmla="*/ 97 w 174"/>
                <a:gd name="T9" fmla="*/ 0 h 244"/>
                <a:gd name="T10" fmla="*/ 132 w 174"/>
                <a:gd name="T11" fmla="*/ 5 h 244"/>
                <a:gd name="T12" fmla="*/ 174 w 174"/>
                <a:gd name="T13" fmla="*/ 54 h 244"/>
                <a:gd name="T14" fmla="*/ 170 w 174"/>
                <a:gd name="T15" fmla="*/ 120 h 244"/>
                <a:gd name="T16" fmla="*/ 149 w 174"/>
                <a:gd name="T17" fmla="*/ 196 h 244"/>
                <a:gd name="T18" fmla="*/ 98 w 174"/>
                <a:gd name="T19" fmla="*/ 226 h 244"/>
                <a:gd name="T20" fmla="*/ 45 w 174"/>
                <a:gd name="T21" fmla="*/ 244 h 244"/>
                <a:gd name="T22" fmla="*/ 15 w 174"/>
                <a:gd name="T23" fmla="*/ 214 h 244"/>
                <a:gd name="T24" fmla="*/ 15 w 174"/>
                <a:gd name="T25" fmla="*/ 214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44"/>
                <a:gd name="T41" fmla="*/ 174 w 174"/>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close/>
                </a:path>
              </a:pathLst>
            </a:custGeom>
            <a:solidFill>
              <a:srgbClr val="FFE5B2"/>
            </a:solidFill>
            <a:ln w="9525">
              <a:noFill/>
              <a:round/>
              <a:headEnd/>
              <a:tailEnd/>
            </a:ln>
          </p:spPr>
          <p:txBody>
            <a:bodyPr/>
            <a:lstStyle/>
            <a:p>
              <a:endParaRPr lang="en-US"/>
            </a:p>
          </p:txBody>
        </p:sp>
        <p:sp>
          <p:nvSpPr>
            <p:cNvPr id="663" name="Freeform 2689"/>
            <p:cNvSpPr>
              <a:spLocks/>
            </p:cNvSpPr>
            <p:nvPr/>
          </p:nvSpPr>
          <p:spPr bwMode="auto">
            <a:xfrm>
              <a:off x="2915" y="1220"/>
              <a:ext cx="12" cy="47"/>
            </a:xfrm>
            <a:custGeom>
              <a:avLst/>
              <a:gdLst>
                <a:gd name="T0" fmla="*/ 45 w 52"/>
                <a:gd name="T1" fmla="*/ 0 h 185"/>
                <a:gd name="T2" fmla="*/ 16 w 52"/>
                <a:gd name="T3" fmla="*/ 55 h 185"/>
                <a:gd name="T4" fmla="*/ 0 w 52"/>
                <a:gd name="T5" fmla="*/ 124 h 185"/>
                <a:gd name="T6" fmla="*/ 17 w 52"/>
                <a:gd name="T7" fmla="*/ 185 h 185"/>
                <a:gd name="T8" fmla="*/ 47 w 52"/>
                <a:gd name="T9" fmla="*/ 150 h 185"/>
                <a:gd name="T10" fmla="*/ 52 w 52"/>
                <a:gd name="T11" fmla="*/ 35 h 185"/>
                <a:gd name="T12" fmla="*/ 45 w 52"/>
                <a:gd name="T13" fmla="*/ 0 h 185"/>
                <a:gd name="T14" fmla="*/ 45 w 52"/>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85"/>
                <a:gd name="T26" fmla="*/ 52 w 52"/>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85">
                  <a:moveTo>
                    <a:pt x="45" y="0"/>
                  </a:moveTo>
                  <a:lnTo>
                    <a:pt x="16" y="55"/>
                  </a:lnTo>
                  <a:lnTo>
                    <a:pt x="0" y="124"/>
                  </a:lnTo>
                  <a:lnTo>
                    <a:pt x="17" y="185"/>
                  </a:lnTo>
                  <a:lnTo>
                    <a:pt x="47" y="150"/>
                  </a:lnTo>
                  <a:lnTo>
                    <a:pt x="52" y="35"/>
                  </a:lnTo>
                  <a:lnTo>
                    <a:pt x="45" y="0"/>
                  </a:lnTo>
                  <a:close/>
                </a:path>
              </a:pathLst>
            </a:custGeom>
            <a:solidFill>
              <a:srgbClr val="A39494"/>
            </a:solidFill>
            <a:ln w="9525">
              <a:noFill/>
              <a:round/>
              <a:headEnd/>
              <a:tailEnd/>
            </a:ln>
          </p:spPr>
          <p:txBody>
            <a:bodyPr/>
            <a:lstStyle/>
            <a:p>
              <a:endParaRPr lang="en-US"/>
            </a:p>
          </p:txBody>
        </p:sp>
        <p:sp>
          <p:nvSpPr>
            <p:cNvPr id="664" name="Freeform 2690"/>
            <p:cNvSpPr>
              <a:spLocks/>
            </p:cNvSpPr>
            <p:nvPr/>
          </p:nvSpPr>
          <p:spPr bwMode="auto">
            <a:xfrm>
              <a:off x="2937" y="1214"/>
              <a:ext cx="16" cy="24"/>
            </a:xfrm>
            <a:custGeom>
              <a:avLst/>
              <a:gdLst>
                <a:gd name="T0" fmla="*/ 0 w 62"/>
                <a:gd name="T1" fmla="*/ 0 h 97"/>
                <a:gd name="T2" fmla="*/ 9 w 62"/>
                <a:gd name="T3" fmla="*/ 97 h 97"/>
                <a:gd name="T4" fmla="*/ 62 w 62"/>
                <a:gd name="T5" fmla="*/ 52 h 97"/>
                <a:gd name="T6" fmla="*/ 45 w 62"/>
                <a:gd name="T7" fmla="*/ 12 h 97"/>
                <a:gd name="T8" fmla="*/ 0 w 62"/>
                <a:gd name="T9" fmla="*/ 0 h 97"/>
                <a:gd name="T10" fmla="*/ 0 w 62"/>
                <a:gd name="T11" fmla="*/ 0 h 97"/>
                <a:gd name="T12" fmla="*/ 0 60000 65536"/>
                <a:gd name="T13" fmla="*/ 0 60000 65536"/>
                <a:gd name="T14" fmla="*/ 0 60000 65536"/>
                <a:gd name="T15" fmla="*/ 0 60000 65536"/>
                <a:gd name="T16" fmla="*/ 0 60000 65536"/>
                <a:gd name="T17" fmla="*/ 0 60000 65536"/>
                <a:gd name="T18" fmla="*/ 0 w 62"/>
                <a:gd name="T19" fmla="*/ 0 h 97"/>
                <a:gd name="T20" fmla="*/ 62 w 62"/>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62" h="97">
                  <a:moveTo>
                    <a:pt x="0" y="0"/>
                  </a:moveTo>
                  <a:lnTo>
                    <a:pt x="9" y="97"/>
                  </a:lnTo>
                  <a:lnTo>
                    <a:pt x="62" y="52"/>
                  </a:lnTo>
                  <a:lnTo>
                    <a:pt x="45" y="12"/>
                  </a:lnTo>
                  <a:lnTo>
                    <a:pt x="0" y="0"/>
                  </a:lnTo>
                  <a:close/>
                </a:path>
              </a:pathLst>
            </a:custGeom>
            <a:solidFill>
              <a:srgbClr val="A39494"/>
            </a:solidFill>
            <a:ln w="9525">
              <a:noFill/>
              <a:round/>
              <a:headEnd/>
              <a:tailEnd/>
            </a:ln>
          </p:spPr>
          <p:txBody>
            <a:bodyPr/>
            <a:lstStyle/>
            <a:p>
              <a:endParaRPr lang="en-US"/>
            </a:p>
          </p:txBody>
        </p:sp>
        <p:sp>
          <p:nvSpPr>
            <p:cNvPr id="665" name="Freeform 2691"/>
            <p:cNvSpPr>
              <a:spLocks/>
            </p:cNvSpPr>
            <p:nvPr/>
          </p:nvSpPr>
          <p:spPr bwMode="auto">
            <a:xfrm>
              <a:off x="3025" y="1251"/>
              <a:ext cx="77" cy="74"/>
            </a:xfrm>
            <a:custGeom>
              <a:avLst/>
              <a:gdLst>
                <a:gd name="T0" fmla="*/ 117 w 306"/>
                <a:gd name="T1" fmla="*/ 6 h 294"/>
                <a:gd name="T2" fmla="*/ 66 w 306"/>
                <a:gd name="T3" fmla="*/ 43 h 294"/>
                <a:gd name="T4" fmla="*/ 26 w 306"/>
                <a:gd name="T5" fmla="*/ 91 h 294"/>
                <a:gd name="T6" fmla="*/ 0 w 306"/>
                <a:gd name="T7" fmla="*/ 172 h 294"/>
                <a:gd name="T8" fmla="*/ 3 w 306"/>
                <a:gd name="T9" fmla="*/ 277 h 294"/>
                <a:gd name="T10" fmla="*/ 100 w 306"/>
                <a:gd name="T11" fmla="*/ 294 h 294"/>
                <a:gd name="T12" fmla="*/ 124 w 306"/>
                <a:gd name="T13" fmla="*/ 174 h 294"/>
                <a:gd name="T14" fmla="*/ 194 w 306"/>
                <a:gd name="T15" fmla="*/ 95 h 294"/>
                <a:gd name="T16" fmla="*/ 298 w 306"/>
                <a:gd name="T17" fmla="*/ 163 h 294"/>
                <a:gd name="T18" fmla="*/ 306 w 306"/>
                <a:gd name="T19" fmla="*/ 102 h 294"/>
                <a:gd name="T20" fmla="*/ 260 w 306"/>
                <a:gd name="T21" fmla="*/ 23 h 294"/>
                <a:gd name="T22" fmla="*/ 189 w 306"/>
                <a:gd name="T23" fmla="*/ 0 h 294"/>
                <a:gd name="T24" fmla="*/ 117 w 306"/>
                <a:gd name="T25" fmla="*/ 6 h 294"/>
                <a:gd name="T26" fmla="*/ 117 w 306"/>
                <a:gd name="T27" fmla="*/ 6 h 2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294"/>
                <a:gd name="T44" fmla="*/ 306 w 306"/>
                <a:gd name="T45" fmla="*/ 294 h 2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close/>
                </a:path>
              </a:pathLst>
            </a:custGeom>
            <a:solidFill>
              <a:srgbClr val="A39494"/>
            </a:solidFill>
            <a:ln w="9525">
              <a:noFill/>
              <a:round/>
              <a:headEnd/>
              <a:tailEnd/>
            </a:ln>
          </p:spPr>
          <p:txBody>
            <a:bodyPr/>
            <a:lstStyle/>
            <a:p>
              <a:endParaRPr lang="en-US"/>
            </a:p>
          </p:txBody>
        </p:sp>
        <p:sp>
          <p:nvSpPr>
            <p:cNvPr id="666" name="Freeform 2692"/>
            <p:cNvSpPr>
              <a:spLocks/>
            </p:cNvSpPr>
            <p:nvPr/>
          </p:nvSpPr>
          <p:spPr bwMode="auto">
            <a:xfrm>
              <a:off x="3041" y="1250"/>
              <a:ext cx="59" cy="25"/>
            </a:xfrm>
            <a:custGeom>
              <a:avLst/>
              <a:gdLst>
                <a:gd name="T0" fmla="*/ 79 w 234"/>
                <a:gd name="T1" fmla="*/ 0 h 99"/>
                <a:gd name="T2" fmla="*/ 13 w 234"/>
                <a:gd name="T3" fmla="*/ 33 h 99"/>
                <a:gd name="T4" fmla="*/ 0 w 234"/>
                <a:gd name="T5" fmla="*/ 53 h 99"/>
                <a:gd name="T6" fmla="*/ 39 w 234"/>
                <a:gd name="T7" fmla="*/ 31 h 99"/>
                <a:gd name="T8" fmla="*/ 19 w 234"/>
                <a:gd name="T9" fmla="*/ 55 h 99"/>
                <a:gd name="T10" fmla="*/ 59 w 234"/>
                <a:gd name="T11" fmla="*/ 30 h 99"/>
                <a:gd name="T12" fmla="*/ 38 w 234"/>
                <a:gd name="T13" fmla="*/ 57 h 99"/>
                <a:gd name="T14" fmla="*/ 78 w 234"/>
                <a:gd name="T15" fmla="*/ 30 h 99"/>
                <a:gd name="T16" fmla="*/ 57 w 234"/>
                <a:gd name="T17" fmla="*/ 66 h 99"/>
                <a:gd name="T18" fmla="*/ 113 w 234"/>
                <a:gd name="T19" fmla="*/ 38 h 99"/>
                <a:gd name="T20" fmla="*/ 142 w 234"/>
                <a:gd name="T21" fmla="*/ 34 h 99"/>
                <a:gd name="T22" fmla="*/ 165 w 234"/>
                <a:gd name="T23" fmla="*/ 38 h 99"/>
                <a:gd name="T24" fmla="*/ 191 w 234"/>
                <a:gd name="T25" fmla="*/ 52 h 99"/>
                <a:gd name="T26" fmla="*/ 204 w 234"/>
                <a:gd name="T27" fmla="*/ 64 h 99"/>
                <a:gd name="T28" fmla="*/ 223 w 234"/>
                <a:gd name="T29" fmla="*/ 99 h 99"/>
                <a:gd name="T30" fmla="*/ 234 w 234"/>
                <a:gd name="T31" fmla="*/ 99 h 99"/>
                <a:gd name="T32" fmla="*/ 216 w 234"/>
                <a:gd name="T33" fmla="*/ 52 h 99"/>
                <a:gd name="T34" fmla="*/ 183 w 234"/>
                <a:gd name="T35" fmla="*/ 21 h 99"/>
                <a:gd name="T36" fmla="*/ 144 w 234"/>
                <a:gd name="T37" fmla="*/ 2 h 99"/>
                <a:gd name="T38" fmla="*/ 79 w 234"/>
                <a:gd name="T39" fmla="*/ 0 h 99"/>
                <a:gd name="T40" fmla="*/ 79 w 234"/>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
                <a:gd name="T64" fmla="*/ 0 h 99"/>
                <a:gd name="T65" fmla="*/ 234 w 234"/>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close/>
                </a:path>
              </a:pathLst>
            </a:custGeom>
            <a:solidFill>
              <a:srgbClr val="756868"/>
            </a:solidFill>
            <a:ln w="9525">
              <a:noFill/>
              <a:round/>
              <a:headEnd/>
              <a:tailEnd/>
            </a:ln>
          </p:spPr>
          <p:txBody>
            <a:bodyPr/>
            <a:lstStyle/>
            <a:p>
              <a:endParaRPr lang="en-US"/>
            </a:p>
          </p:txBody>
        </p:sp>
        <p:sp>
          <p:nvSpPr>
            <p:cNvPr id="667" name="Freeform 2693"/>
            <p:cNvSpPr>
              <a:spLocks/>
            </p:cNvSpPr>
            <p:nvPr/>
          </p:nvSpPr>
          <p:spPr bwMode="auto">
            <a:xfrm>
              <a:off x="3024" y="1268"/>
              <a:ext cx="81" cy="64"/>
            </a:xfrm>
            <a:custGeom>
              <a:avLst/>
              <a:gdLst>
                <a:gd name="T0" fmla="*/ 0 w 326"/>
                <a:gd name="T1" fmla="*/ 169 h 259"/>
                <a:gd name="T2" fmla="*/ 16 w 326"/>
                <a:gd name="T3" fmla="*/ 86 h 259"/>
                <a:gd name="T4" fmla="*/ 41 w 326"/>
                <a:gd name="T5" fmla="*/ 46 h 259"/>
                <a:gd name="T6" fmla="*/ 32 w 326"/>
                <a:gd name="T7" fmla="*/ 87 h 259"/>
                <a:gd name="T8" fmla="*/ 58 w 326"/>
                <a:gd name="T9" fmla="*/ 46 h 259"/>
                <a:gd name="T10" fmla="*/ 47 w 326"/>
                <a:gd name="T11" fmla="*/ 86 h 259"/>
                <a:gd name="T12" fmla="*/ 71 w 326"/>
                <a:gd name="T13" fmla="*/ 48 h 259"/>
                <a:gd name="T14" fmla="*/ 68 w 326"/>
                <a:gd name="T15" fmla="*/ 108 h 259"/>
                <a:gd name="T16" fmla="*/ 82 w 326"/>
                <a:gd name="T17" fmla="*/ 146 h 259"/>
                <a:gd name="T18" fmla="*/ 99 w 326"/>
                <a:gd name="T19" fmla="*/ 160 h 259"/>
                <a:gd name="T20" fmla="*/ 115 w 326"/>
                <a:gd name="T21" fmla="*/ 108 h 259"/>
                <a:gd name="T22" fmla="*/ 137 w 326"/>
                <a:gd name="T23" fmla="*/ 61 h 259"/>
                <a:gd name="T24" fmla="*/ 158 w 326"/>
                <a:gd name="T25" fmla="*/ 31 h 259"/>
                <a:gd name="T26" fmla="*/ 186 w 326"/>
                <a:gd name="T27" fmla="*/ 8 h 259"/>
                <a:gd name="T28" fmla="*/ 216 w 326"/>
                <a:gd name="T29" fmla="*/ 0 h 259"/>
                <a:gd name="T30" fmla="*/ 251 w 326"/>
                <a:gd name="T31" fmla="*/ 3 h 259"/>
                <a:gd name="T32" fmla="*/ 274 w 326"/>
                <a:gd name="T33" fmla="*/ 20 h 259"/>
                <a:gd name="T34" fmla="*/ 298 w 326"/>
                <a:gd name="T35" fmla="*/ 23 h 259"/>
                <a:gd name="T36" fmla="*/ 326 w 326"/>
                <a:gd name="T37" fmla="*/ 56 h 259"/>
                <a:gd name="T38" fmla="*/ 308 w 326"/>
                <a:gd name="T39" fmla="*/ 102 h 259"/>
                <a:gd name="T40" fmla="*/ 285 w 326"/>
                <a:gd name="T41" fmla="*/ 99 h 259"/>
                <a:gd name="T42" fmla="*/ 252 w 326"/>
                <a:gd name="T43" fmla="*/ 48 h 259"/>
                <a:gd name="T44" fmla="*/ 204 w 326"/>
                <a:gd name="T45" fmla="*/ 38 h 259"/>
                <a:gd name="T46" fmla="*/ 157 w 326"/>
                <a:gd name="T47" fmla="*/ 65 h 259"/>
                <a:gd name="T48" fmla="*/ 128 w 326"/>
                <a:gd name="T49" fmla="*/ 113 h 259"/>
                <a:gd name="T50" fmla="*/ 103 w 326"/>
                <a:gd name="T51" fmla="*/ 224 h 259"/>
                <a:gd name="T52" fmla="*/ 50 w 326"/>
                <a:gd name="T53" fmla="*/ 259 h 259"/>
                <a:gd name="T54" fmla="*/ 13 w 326"/>
                <a:gd name="T55" fmla="*/ 228 h 259"/>
                <a:gd name="T56" fmla="*/ 0 w 326"/>
                <a:gd name="T57" fmla="*/ 169 h 259"/>
                <a:gd name="T58" fmla="*/ 0 w 326"/>
                <a:gd name="T59" fmla="*/ 169 h 2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6"/>
                <a:gd name="T91" fmla="*/ 0 h 259"/>
                <a:gd name="T92" fmla="*/ 326 w 326"/>
                <a:gd name="T93" fmla="*/ 259 h 25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close/>
                </a:path>
              </a:pathLst>
            </a:custGeom>
            <a:solidFill>
              <a:srgbClr val="756868"/>
            </a:solidFill>
            <a:ln w="9525">
              <a:noFill/>
              <a:round/>
              <a:headEnd/>
              <a:tailEnd/>
            </a:ln>
          </p:spPr>
          <p:txBody>
            <a:bodyPr/>
            <a:lstStyle/>
            <a:p>
              <a:endParaRPr lang="en-US"/>
            </a:p>
          </p:txBody>
        </p:sp>
        <p:sp>
          <p:nvSpPr>
            <p:cNvPr id="668" name="Freeform 2694"/>
            <p:cNvSpPr>
              <a:spLocks/>
            </p:cNvSpPr>
            <p:nvPr/>
          </p:nvSpPr>
          <p:spPr bwMode="auto">
            <a:xfrm>
              <a:off x="2871" y="1310"/>
              <a:ext cx="142" cy="67"/>
            </a:xfrm>
            <a:custGeom>
              <a:avLst/>
              <a:gdLst>
                <a:gd name="T0" fmla="*/ 0 w 566"/>
                <a:gd name="T1" fmla="*/ 81 h 267"/>
                <a:gd name="T2" fmla="*/ 241 w 566"/>
                <a:gd name="T3" fmla="*/ 4 h 267"/>
                <a:gd name="T4" fmla="*/ 280 w 566"/>
                <a:gd name="T5" fmla="*/ 0 h 267"/>
                <a:gd name="T6" fmla="*/ 521 w 566"/>
                <a:gd name="T7" fmla="*/ 113 h 267"/>
                <a:gd name="T8" fmla="*/ 566 w 566"/>
                <a:gd name="T9" fmla="*/ 178 h 267"/>
                <a:gd name="T10" fmla="*/ 313 w 566"/>
                <a:gd name="T11" fmla="*/ 267 h 267"/>
                <a:gd name="T12" fmla="*/ 0 w 566"/>
                <a:gd name="T13" fmla="*/ 81 h 267"/>
                <a:gd name="T14" fmla="*/ 0 w 566"/>
                <a:gd name="T15" fmla="*/ 81 h 267"/>
                <a:gd name="T16" fmla="*/ 0 60000 65536"/>
                <a:gd name="T17" fmla="*/ 0 60000 65536"/>
                <a:gd name="T18" fmla="*/ 0 60000 65536"/>
                <a:gd name="T19" fmla="*/ 0 60000 65536"/>
                <a:gd name="T20" fmla="*/ 0 60000 65536"/>
                <a:gd name="T21" fmla="*/ 0 60000 65536"/>
                <a:gd name="T22" fmla="*/ 0 60000 65536"/>
                <a:gd name="T23" fmla="*/ 0 60000 65536"/>
                <a:gd name="T24" fmla="*/ 0 w 566"/>
                <a:gd name="T25" fmla="*/ 0 h 267"/>
                <a:gd name="T26" fmla="*/ 566 w 5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 h="267">
                  <a:moveTo>
                    <a:pt x="0" y="81"/>
                  </a:moveTo>
                  <a:lnTo>
                    <a:pt x="241" y="4"/>
                  </a:lnTo>
                  <a:lnTo>
                    <a:pt x="280" y="0"/>
                  </a:lnTo>
                  <a:lnTo>
                    <a:pt x="521" y="113"/>
                  </a:lnTo>
                  <a:lnTo>
                    <a:pt x="566" y="178"/>
                  </a:lnTo>
                  <a:lnTo>
                    <a:pt x="313" y="267"/>
                  </a:lnTo>
                  <a:lnTo>
                    <a:pt x="0" y="81"/>
                  </a:lnTo>
                  <a:close/>
                </a:path>
              </a:pathLst>
            </a:custGeom>
            <a:solidFill>
              <a:schemeClr val="hlink"/>
            </a:solidFill>
            <a:ln w="9525">
              <a:noFill/>
              <a:round/>
              <a:headEnd/>
              <a:tailEnd/>
            </a:ln>
          </p:spPr>
          <p:txBody>
            <a:bodyPr/>
            <a:lstStyle/>
            <a:p>
              <a:endParaRPr lang="en-US"/>
            </a:p>
          </p:txBody>
        </p:sp>
        <p:sp>
          <p:nvSpPr>
            <p:cNvPr id="669" name="Freeform 2695"/>
            <p:cNvSpPr>
              <a:spLocks/>
            </p:cNvSpPr>
            <p:nvPr/>
          </p:nvSpPr>
          <p:spPr bwMode="auto">
            <a:xfrm>
              <a:off x="2935" y="1252"/>
              <a:ext cx="46" cy="58"/>
            </a:xfrm>
            <a:custGeom>
              <a:avLst/>
              <a:gdLst>
                <a:gd name="T0" fmla="*/ 0 w 184"/>
                <a:gd name="T1" fmla="*/ 187 h 233"/>
                <a:gd name="T2" fmla="*/ 120 w 184"/>
                <a:gd name="T3" fmla="*/ 0 h 233"/>
                <a:gd name="T4" fmla="*/ 184 w 184"/>
                <a:gd name="T5" fmla="*/ 33 h 233"/>
                <a:gd name="T6" fmla="*/ 181 w 184"/>
                <a:gd name="T7" fmla="*/ 68 h 233"/>
                <a:gd name="T8" fmla="*/ 145 w 184"/>
                <a:gd name="T9" fmla="*/ 53 h 233"/>
                <a:gd name="T10" fmla="*/ 115 w 184"/>
                <a:gd name="T11" fmla="*/ 71 h 233"/>
                <a:gd name="T12" fmla="*/ 5 w 184"/>
                <a:gd name="T13" fmla="*/ 233 h 233"/>
                <a:gd name="T14" fmla="*/ 0 w 184"/>
                <a:gd name="T15" fmla="*/ 187 h 233"/>
                <a:gd name="T16" fmla="*/ 0 w 184"/>
                <a:gd name="T17" fmla="*/ 187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
                <a:gd name="T28" fmla="*/ 0 h 233"/>
                <a:gd name="T29" fmla="*/ 184 w 184"/>
                <a:gd name="T30" fmla="*/ 233 h 2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 h="233">
                  <a:moveTo>
                    <a:pt x="0" y="187"/>
                  </a:moveTo>
                  <a:lnTo>
                    <a:pt x="120" y="0"/>
                  </a:lnTo>
                  <a:lnTo>
                    <a:pt x="184" y="33"/>
                  </a:lnTo>
                  <a:lnTo>
                    <a:pt x="181" y="68"/>
                  </a:lnTo>
                  <a:lnTo>
                    <a:pt x="145" y="53"/>
                  </a:lnTo>
                  <a:lnTo>
                    <a:pt x="115" y="71"/>
                  </a:lnTo>
                  <a:lnTo>
                    <a:pt x="5" y="233"/>
                  </a:lnTo>
                  <a:lnTo>
                    <a:pt x="0" y="187"/>
                  </a:lnTo>
                  <a:close/>
                </a:path>
              </a:pathLst>
            </a:custGeom>
            <a:solidFill>
              <a:schemeClr val="hlink"/>
            </a:solidFill>
            <a:ln w="9525">
              <a:noFill/>
              <a:round/>
              <a:headEnd/>
              <a:tailEnd/>
            </a:ln>
          </p:spPr>
          <p:txBody>
            <a:bodyPr/>
            <a:lstStyle/>
            <a:p>
              <a:endParaRPr lang="en-US"/>
            </a:p>
          </p:txBody>
        </p:sp>
        <p:sp>
          <p:nvSpPr>
            <p:cNvPr id="670" name="Freeform 2696"/>
            <p:cNvSpPr>
              <a:spLocks/>
            </p:cNvSpPr>
            <p:nvPr/>
          </p:nvSpPr>
          <p:spPr bwMode="auto">
            <a:xfrm>
              <a:off x="2937" y="1182"/>
              <a:ext cx="36" cy="78"/>
            </a:xfrm>
            <a:custGeom>
              <a:avLst/>
              <a:gdLst>
                <a:gd name="T0" fmla="*/ 0 w 147"/>
                <a:gd name="T1" fmla="*/ 41 h 311"/>
                <a:gd name="T2" fmla="*/ 113 w 147"/>
                <a:gd name="T3" fmla="*/ 290 h 311"/>
                <a:gd name="T4" fmla="*/ 147 w 147"/>
                <a:gd name="T5" fmla="*/ 311 h 311"/>
                <a:gd name="T6" fmla="*/ 8 w 147"/>
                <a:gd name="T7" fmla="*/ 0 h 311"/>
                <a:gd name="T8" fmla="*/ 0 w 147"/>
                <a:gd name="T9" fmla="*/ 41 h 311"/>
                <a:gd name="T10" fmla="*/ 0 w 147"/>
                <a:gd name="T11" fmla="*/ 41 h 311"/>
                <a:gd name="T12" fmla="*/ 0 60000 65536"/>
                <a:gd name="T13" fmla="*/ 0 60000 65536"/>
                <a:gd name="T14" fmla="*/ 0 60000 65536"/>
                <a:gd name="T15" fmla="*/ 0 60000 65536"/>
                <a:gd name="T16" fmla="*/ 0 60000 65536"/>
                <a:gd name="T17" fmla="*/ 0 60000 65536"/>
                <a:gd name="T18" fmla="*/ 0 w 147"/>
                <a:gd name="T19" fmla="*/ 0 h 311"/>
                <a:gd name="T20" fmla="*/ 147 w 147"/>
                <a:gd name="T21" fmla="*/ 311 h 311"/>
              </a:gdLst>
              <a:ahLst/>
              <a:cxnLst>
                <a:cxn ang="T12">
                  <a:pos x="T0" y="T1"/>
                </a:cxn>
                <a:cxn ang="T13">
                  <a:pos x="T2" y="T3"/>
                </a:cxn>
                <a:cxn ang="T14">
                  <a:pos x="T4" y="T5"/>
                </a:cxn>
                <a:cxn ang="T15">
                  <a:pos x="T6" y="T7"/>
                </a:cxn>
                <a:cxn ang="T16">
                  <a:pos x="T8" y="T9"/>
                </a:cxn>
                <a:cxn ang="T17">
                  <a:pos x="T10" y="T11"/>
                </a:cxn>
              </a:cxnLst>
              <a:rect l="T18" t="T19" r="T20" b="T21"/>
              <a:pathLst>
                <a:path w="147" h="311">
                  <a:moveTo>
                    <a:pt x="0" y="41"/>
                  </a:moveTo>
                  <a:lnTo>
                    <a:pt x="113" y="290"/>
                  </a:lnTo>
                  <a:lnTo>
                    <a:pt x="147" y="311"/>
                  </a:lnTo>
                  <a:lnTo>
                    <a:pt x="8" y="0"/>
                  </a:lnTo>
                  <a:lnTo>
                    <a:pt x="0" y="41"/>
                  </a:lnTo>
                  <a:close/>
                </a:path>
              </a:pathLst>
            </a:custGeom>
            <a:solidFill>
              <a:schemeClr val="hlink"/>
            </a:solidFill>
            <a:ln w="9525">
              <a:noFill/>
              <a:round/>
              <a:headEnd/>
              <a:tailEnd/>
            </a:ln>
          </p:spPr>
          <p:txBody>
            <a:bodyPr/>
            <a:lstStyle/>
            <a:p>
              <a:endParaRPr lang="en-US"/>
            </a:p>
          </p:txBody>
        </p:sp>
        <p:sp>
          <p:nvSpPr>
            <p:cNvPr id="671" name="Freeform 2697"/>
            <p:cNvSpPr>
              <a:spLocks/>
            </p:cNvSpPr>
            <p:nvPr/>
          </p:nvSpPr>
          <p:spPr bwMode="auto">
            <a:xfrm>
              <a:off x="2982" y="1261"/>
              <a:ext cx="48" cy="28"/>
            </a:xfrm>
            <a:custGeom>
              <a:avLst/>
              <a:gdLst>
                <a:gd name="T0" fmla="*/ 8 w 188"/>
                <a:gd name="T1" fmla="*/ 0 h 110"/>
                <a:gd name="T2" fmla="*/ 188 w 188"/>
                <a:gd name="T3" fmla="*/ 73 h 110"/>
                <a:gd name="T4" fmla="*/ 178 w 188"/>
                <a:gd name="T5" fmla="*/ 110 h 110"/>
                <a:gd name="T6" fmla="*/ 0 w 188"/>
                <a:gd name="T7" fmla="*/ 36 h 110"/>
                <a:gd name="T8" fmla="*/ 8 w 188"/>
                <a:gd name="T9" fmla="*/ 0 h 110"/>
                <a:gd name="T10" fmla="*/ 8 w 188"/>
                <a:gd name="T11" fmla="*/ 0 h 110"/>
                <a:gd name="T12" fmla="*/ 0 60000 65536"/>
                <a:gd name="T13" fmla="*/ 0 60000 65536"/>
                <a:gd name="T14" fmla="*/ 0 60000 65536"/>
                <a:gd name="T15" fmla="*/ 0 60000 65536"/>
                <a:gd name="T16" fmla="*/ 0 60000 65536"/>
                <a:gd name="T17" fmla="*/ 0 60000 65536"/>
                <a:gd name="T18" fmla="*/ 0 w 188"/>
                <a:gd name="T19" fmla="*/ 0 h 110"/>
                <a:gd name="T20" fmla="*/ 188 w 18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88" h="110">
                  <a:moveTo>
                    <a:pt x="8" y="0"/>
                  </a:moveTo>
                  <a:lnTo>
                    <a:pt x="188" y="73"/>
                  </a:lnTo>
                  <a:lnTo>
                    <a:pt x="178" y="110"/>
                  </a:lnTo>
                  <a:lnTo>
                    <a:pt x="0" y="36"/>
                  </a:lnTo>
                  <a:lnTo>
                    <a:pt x="8" y="0"/>
                  </a:lnTo>
                  <a:close/>
                </a:path>
              </a:pathLst>
            </a:custGeom>
            <a:solidFill>
              <a:schemeClr val="hlink"/>
            </a:solidFill>
            <a:ln w="9525">
              <a:noFill/>
              <a:round/>
              <a:headEnd/>
              <a:tailEnd/>
            </a:ln>
          </p:spPr>
          <p:txBody>
            <a:bodyPr/>
            <a:lstStyle/>
            <a:p>
              <a:endParaRPr lang="en-US"/>
            </a:p>
          </p:txBody>
        </p:sp>
        <p:sp>
          <p:nvSpPr>
            <p:cNvPr id="672" name="Freeform 2698"/>
            <p:cNvSpPr>
              <a:spLocks/>
            </p:cNvSpPr>
            <p:nvPr/>
          </p:nvSpPr>
          <p:spPr bwMode="auto">
            <a:xfrm>
              <a:off x="3013" y="1316"/>
              <a:ext cx="13" cy="29"/>
            </a:xfrm>
            <a:custGeom>
              <a:avLst/>
              <a:gdLst>
                <a:gd name="T0" fmla="*/ 36 w 51"/>
                <a:gd name="T1" fmla="*/ 0 h 115"/>
                <a:gd name="T2" fmla="*/ 0 w 51"/>
                <a:gd name="T3" fmla="*/ 53 h 115"/>
                <a:gd name="T4" fmla="*/ 10 w 51"/>
                <a:gd name="T5" fmla="*/ 115 h 115"/>
                <a:gd name="T6" fmla="*/ 51 w 51"/>
                <a:gd name="T7" fmla="*/ 48 h 115"/>
                <a:gd name="T8" fmla="*/ 36 w 51"/>
                <a:gd name="T9" fmla="*/ 0 h 115"/>
                <a:gd name="T10" fmla="*/ 36 w 51"/>
                <a:gd name="T11" fmla="*/ 0 h 115"/>
                <a:gd name="T12" fmla="*/ 0 60000 65536"/>
                <a:gd name="T13" fmla="*/ 0 60000 65536"/>
                <a:gd name="T14" fmla="*/ 0 60000 65536"/>
                <a:gd name="T15" fmla="*/ 0 60000 65536"/>
                <a:gd name="T16" fmla="*/ 0 60000 65536"/>
                <a:gd name="T17" fmla="*/ 0 60000 65536"/>
                <a:gd name="T18" fmla="*/ 0 w 51"/>
                <a:gd name="T19" fmla="*/ 0 h 115"/>
                <a:gd name="T20" fmla="*/ 51 w 5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51" h="115">
                  <a:moveTo>
                    <a:pt x="36" y="0"/>
                  </a:moveTo>
                  <a:lnTo>
                    <a:pt x="0" y="53"/>
                  </a:lnTo>
                  <a:lnTo>
                    <a:pt x="10" y="115"/>
                  </a:lnTo>
                  <a:lnTo>
                    <a:pt x="51" y="48"/>
                  </a:lnTo>
                  <a:lnTo>
                    <a:pt x="36" y="0"/>
                  </a:lnTo>
                  <a:close/>
                </a:path>
              </a:pathLst>
            </a:custGeom>
            <a:solidFill>
              <a:schemeClr val="hlink"/>
            </a:solidFill>
            <a:ln w="9525">
              <a:noFill/>
              <a:round/>
              <a:headEnd/>
              <a:tailEnd/>
            </a:ln>
          </p:spPr>
          <p:txBody>
            <a:bodyPr/>
            <a:lstStyle/>
            <a:p>
              <a:endParaRPr lang="en-US"/>
            </a:p>
          </p:txBody>
        </p:sp>
        <p:sp>
          <p:nvSpPr>
            <p:cNvPr id="673" name="Freeform 2699"/>
            <p:cNvSpPr>
              <a:spLocks/>
            </p:cNvSpPr>
            <p:nvPr/>
          </p:nvSpPr>
          <p:spPr bwMode="auto">
            <a:xfrm>
              <a:off x="3015" y="1215"/>
              <a:ext cx="26" cy="54"/>
            </a:xfrm>
            <a:custGeom>
              <a:avLst/>
              <a:gdLst>
                <a:gd name="T0" fmla="*/ 0 w 103"/>
                <a:gd name="T1" fmla="*/ 81 h 214"/>
                <a:gd name="T2" fmla="*/ 74 w 103"/>
                <a:gd name="T3" fmla="*/ 214 h 214"/>
                <a:gd name="T4" fmla="*/ 103 w 103"/>
                <a:gd name="T5" fmla="*/ 183 h 214"/>
                <a:gd name="T6" fmla="*/ 8 w 103"/>
                <a:gd name="T7" fmla="*/ 0 h 214"/>
                <a:gd name="T8" fmla="*/ 0 w 103"/>
                <a:gd name="T9" fmla="*/ 81 h 214"/>
                <a:gd name="T10" fmla="*/ 0 w 103"/>
                <a:gd name="T11" fmla="*/ 81 h 214"/>
                <a:gd name="T12" fmla="*/ 0 60000 65536"/>
                <a:gd name="T13" fmla="*/ 0 60000 65536"/>
                <a:gd name="T14" fmla="*/ 0 60000 65536"/>
                <a:gd name="T15" fmla="*/ 0 60000 65536"/>
                <a:gd name="T16" fmla="*/ 0 60000 65536"/>
                <a:gd name="T17" fmla="*/ 0 60000 65536"/>
                <a:gd name="T18" fmla="*/ 0 w 103"/>
                <a:gd name="T19" fmla="*/ 0 h 214"/>
                <a:gd name="T20" fmla="*/ 103 w 10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 h="214">
                  <a:moveTo>
                    <a:pt x="0" y="81"/>
                  </a:moveTo>
                  <a:lnTo>
                    <a:pt x="74" y="214"/>
                  </a:lnTo>
                  <a:lnTo>
                    <a:pt x="103" y="183"/>
                  </a:lnTo>
                  <a:lnTo>
                    <a:pt x="8" y="0"/>
                  </a:lnTo>
                  <a:lnTo>
                    <a:pt x="0" y="81"/>
                  </a:lnTo>
                  <a:close/>
                </a:path>
              </a:pathLst>
            </a:custGeom>
            <a:solidFill>
              <a:schemeClr val="hlink"/>
            </a:solidFill>
            <a:ln w="9525">
              <a:noFill/>
              <a:round/>
              <a:headEnd/>
              <a:tailEnd/>
            </a:ln>
          </p:spPr>
          <p:txBody>
            <a:bodyPr/>
            <a:lstStyle/>
            <a:p>
              <a:endParaRPr lang="en-US"/>
            </a:p>
          </p:txBody>
        </p:sp>
        <p:sp>
          <p:nvSpPr>
            <p:cNvPr id="674" name="Freeform 2700"/>
            <p:cNvSpPr>
              <a:spLocks/>
            </p:cNvSpPr>
            <p:nvPr/>
          </p:nvSpPr>
          <p:spPr bwMode="auto">
            <a:xfrm>
              <a:off x="2932" y="870"/>
              <a:ext cx="83" cy="456"/>
            </a:xfrm>
            <a:custGeom>
              <a:avLst/>
              <a:gdLst>
                <a:gd name="T0" fmla="*/ 330 w 330"/>
                <a:gd name="T1" fmla="*/ 0 h 1826"/>
                <a:gd name="T2" fmla="*/ 221 w 330"/>
                <a:gd name="T3" fmla="*/ 129 h 1826"/>
                <a:gd name="T4" fmla="*/ 201 w 330"/>
                <a:gd name="T5" fmla="*/ 191 h 1826"/>
                <a:gd name="T6" fmla="*/ 196 w 330"/>
                <a:gd name="T7" fmla="*/ 431 h 1826"/>
                <a:gd name="T8" fmla="*/ 178 w 330"/>
                <a:gd name="T9" fmla="*/ 1372 h 1826"/>
                <a:gd name="T10" fmla="*/ 2 w 330"/>
                <a:gd name="T11" fmla="*/ 1338 h 1826"/>
                <a:gd name="T12" fmla="*/ 0 w 330"/>
                <a:gd name="T13" fmla="*/ 1379 h 1826"/>
                <a:gd name="T14" fmla="*/ 67 w 330"/>
                <a:gd name="T15" fmla="*/ 1391 h 1826"/>
                <a:gd name="T16" fmla="*/ 177 w 330"/>
                <a:gd name="T17" fmla="*/ 1425 h 1826"/>
                <a:gd name="T18" fmla="*/ 178 w 330"/>
                <a:gd name="T19" fmla="*/ 1511 h 1826"/>
                <a:gd name="T20" fmla="*/ 167 w 330"/>
                <a:gd name="T21" fmla="*/ 1667 h 1826"/>
                <a:gd name="T22" fmla="*/ 164 w 330"/>
                <a:gd name="T23" fmla="*/ 1722 h 1826"/>
                <a:gd name="T24" fmla="*/ 139 w 330"/>
                <a:gd name="T25" fmla="*/ 1813 h 1826"/>
                <a:gd name="T26" fmla="*/ 179 w 330"/>
                <a:gd name="T27" fmla="*/ 1826 h 1826"/>
                <a:gd name="T28" fmla="*/ 207 w 330"/>
                <a:gd name="T29" fmla="*/ 1694 h 1826"/>
                <a:gd name="T30" fmla="*/ 216 w 330"/>
                <a:gd name="T31" fmla="*/ 1443 h 1826"/>
                <a:gd name="T32" fmla="*/ 289 w 330"/>
                <a:gd name="T33" fmla="*/ 1479 h 1826"/>
                <a:gd name="T34" fmla="*/ 290 w 330"/>
                <a:gd name="T35" fmla="*/ 1430 h 1826"/>
                <a:gd name="T36" fmla="*/ 215 w 330"/>
                <a:gd name="T37" fmla="*/ 1390 h 1826"/>
                <a:gd name="T38" fmla="*/ 239 w 330"/>
                <a:gd name="T39" fmla="*/ 208 h 1826"/>
                <a:gd name="T40" fmla="*/ 259 w 330"/>
                <a:gd name="T41" fmla="*/ 144 h 1826"/>
                <a:gd name="T42" fmla="*/ 330 w 330"/>
                <a:gd name="T43" fmla="*/ 71 h 1826"/>
                <a:gd name="T44" fmla="*/ 330 w 330"/>
                <a:gd name="T45" fmla="*/ 0 h 1826"/>
                <a:gd name="T46" fmla="*/ 330 w 330"/>
                <a:gd name="T47" fmla="*/ 0 h 18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0"/>
                <a:gd name="T73" fmla="*/ 0 h 1826"/>
                <a:gd name="T74" fmla="*/ 330 w 330"/>
                <a:gd name="T75" fmla="*/ 1826 h 18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close/>
                </a:path>
              </a:pathLst>
            </a:custGeom>
            <a:solidFill>
              <a:schemeClr val="hlink"/>
            </a:solidFill>
            <a:ln w="9525">
              <a:noFill/>
              <a:round/>
              <a:headEnd/>
              <a:tailEnd/>
            </a:ln>
          </p:spPr>
          <p:txBody>
            <a:bodyPr/>
            <a:lstStyle/>
            <a:p>
              <a:endParaRPr lang="en-US"/>
            </a:p>
          </p:txBody>
        </p:sp>
        <p:sp>
          <p:nvSpPr>
            <p:cNvPr id="675" name="Freeform 2701"/>
            <p:cNvSpPr>
              <a:spLocks/>
            </p:cNvSpPr>
            <p:nvPr/>
          </p:nvSpPr>
          <p:spPr bwMode="auto">
            <a:xfrm>
              <a:off x="2937" y="968"/>
              <a:ext cx="75" cy="19"/>
            </a:xfrm>
            <a:custGeom>
              <a:avLst/>
              <a:gdLst>
                <a:gd name="T0" fmla="*/ 0 w 300"/>
                <a:gd name="T1" fmla="*/ 2 h 78"/>
                <a:gd name="T2" fmla="*/ 82 w 300"/>
                <a:gd name="T3" fmla="*/ 0 h 78"/>
                <a:gd name="T4" fmla="*/ 141 w 300"/>
                <a:gd name="T5" fmla="*/ 0 h 78"/>
                <a:gd name="T6" fmla="*/ 246 w 300"/>
                <a:gd name="T7" fmla="*/ 16 h 78"/>
                <a:gd name="T8" fmla="*/ 300 w 300"/>
                <a:gd name="T9" fmla="*/ 30 h 78"/>
                <a:gd name="T10" fmla="*/ 300 w 300"/>
                <a:gd name="T11" fmla="*/ 78 h 78"/>
                <a:gd name="T12" fmla="*/ 220 w 300"/>
                <a:gd name="T13" fmla="*/ 47 h 78"/>
                <a:gd name="T14" fmla="*/ 126 w 300"/>
                <a:gd name="T15" fmla="*/ 33 h 78"/>
                <a:gd name="T16" fmla="*/ 68 w 300"/>
                <a:gd name="T17" fmla="*/ 33 h 78"/>
                <a:gd name="T18" fmla="*/ 6 w 300"/>
                <a:gd name="T19" fmla="*/ 37 h 78"/>
                <a:gd name="T20" fmla="*/ 0 w 300"/>
                <a:gd name="T21" fmla="*/ 2 h 78"/>
                <a:gd name="T22" fmla="*/ 0 w 300"/>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0"/>
                <a:gd name="T37" fmla="*/ 0 h 78"/>
                <a:gd name="T38" fmla="*/ 300 w 300"/>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close/>
                </a:path>
              </a:pathLst>
            </a:custGeom>
            <a:solidFill>
              <a:schemeClr val="hlink"/>
            </a:solidFill>
            <a:ln w="9525">
              <a:noFill/>
              <a:round/>
              <a:headEnd/>
              <a:tailEnd/>
            </a:ln>
          </p:spPr>
          <p:txBody>
            <a:bodyPr/>
            <a:lstStyle/>
            <a:p>
              <a:endParaRPr lang="en-US"/>
            </a:p>
          </p:txBody>
        </p:sp>
        <p:sp>
          <p:nvSpPr>
            <p:cNvPr id="676" name="Freeform 2702"/>
            <p:cNvSpPr>
              <a:spLocks/>
            </p:cNvSpPr>
            <p:nvPr/>
          </p:nvSpPr>
          <p:spPr bwMode="auto">
            <a:xfrm>
              <a:off x="2927" y="807"/>
              <a:ext cx="95" cy="547"/>
            </a:xfrm>
            <a:custGeom>
              <a:avLst/>
              <a:gdLst>
                <a:gd name="T0" fmla="*/ 23 w 380"/>
                <a:gd name="T1" fmla="*/ 35 h 2185"/>
                <a:gd name="T2" fmla="*/ 61 w 380"/>
                <a:gd name="T3" fmla="*/ 6 h 2185"/>
                <a:gd name="T4" fmla="*/ 128 w 380"/>
                <a:gd name="T5" fmla="*/ 0 h 2185"/>
                <a:gd name="T6" fmla="*/ 316 w 380"/>
                <a:gd name="T7" fmla="*/ 20 h 2185"/>
                <a:gd name="T8" fmla="*/ 380 w 380"/>
                <a:gd name="T9" fmla="*/ 68 h 2185"/>
                <a:gd name="T10" fmla="*/ 345 w 380"/>
                <a:gd name="T11" fmla="*/ 2185 h 2185"/>
                <a:gd name="T12" fmla="*/ 320 w 380"/>
                <a:gd name="T13" fmla="*/ 2184 h 2185"/>
                <a:gd name="T14" fmla="*/ 305 w 380"/>
                <a:gd name="T15" fmla="*/ 2131 h 2185"/>
                <a:gd name="T16" fmla="*/ 340 w 380"/>
                <a:gd name="T17" fmla="*/ 134 h 2185"/>
                <a:gd name="T18" fmla="*/ 334 w 380"/>
                <a:gd name="T19" fmla="*/ 103 h 2185"/>
                <a:gd name="T20" fmla="*/ 311 w 380"/>
                <a:gd name="T21" fmla="*/ 85 h 2185"/>
                <a:gd name="T22" fmla="*/ 259 w 380"/>
                <a:gd name="T23" fmla="*/ 67 h 2185"/>
                <a:gd name="T24" fmla="*/ 94 w 380"/>
                <a:gd name="T25" fmla="*/ 50 h 2185"/>
                <a:gd name="T26" fmla="*/ 63 w 380"/>
                <a:gd name="T27" fmla="*/ 82 h 2185"/>
                <a:gd name="T28" fmla="*/ 50 w 380"/>
                <a:gd name="T29" fmla="*/ 173 h 2185"/>
                <a:gd name="T30" fmla="*/ 44 w 380"/>
                <a:gd name="T31" fmla="*/ 2015 h 2185"/>
                <a:gd name="T32" fmla="*/ 0 w 380"/>
                <a:gd name="T33" fmla="*/ 2043 h 2185"/>
                <a:gd name="T34" fmla="*/ 4 w 380"/>
                <a:gd name="T35" fmla="*/ 103 h 2185"/>
                <a:gd name="T36" fmla="*/ 23 w 380"/>
                <a:gd name="T37" fmla="*/ 35 h 2185"/>
                <a:gd name="T38" fmla="*/ 23 w 380"/>
                <a:gd name="T39" fmla="*/ 35 h 2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0"/>
                <a:gd name="T61" fmla="*/ 0 h 2185"/>
                <a:gd name="T62" fmla="*/ 380 w 380"/>
                <a:gd name="T63" fmla="*/ 2185 h 21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close/>
                </a:path>
              </a:pathLst>
            </a:custGeom>
            <a:solidFill>
              <a:schemeClr val="hlink"/>
            </a:solidFill>
            <a:ln w="9525">
              <a:noFill/>
              <a:round/>
              <a:headEnd/>
              <a:tailEnd/>
            </a:ln>
          </p:spPr>
          <p:txBody>
            <a:bodyPr/>
            <a:lstStyle/>
            <a:p>
              <a:endParaRPr lang="en-US"/>
            </a:p>
          </p:txBody>
        </p:sp>
        <p:sp>
          <p:nvSpPr>
            <p:cNvPr id="677" name="Freeform 2703"/>
            <p:cNvSpPr>
              <a:spLocks/>
            </p:cNvSpPr>
            <p:nvPr/>
          </p:nvSpPr>
          <p:spPr bwMode="auto">
            <a:xfrm>
              <a:off x="2949" y="810"/>
              <a:ext cx="78" cy="568"/>
            </a:xfrm>
            <a:custGeom>
              <a:avLst/>
              <a:gdLst>
                <a:gd name="T0" fmla="*/ 158 w 315"/>
                <a:gd name="T1" fmla="*/ 0 h 2272"/>
                <a:gd name="T2" fmla="*/ 226 w 315"/>
                <a:gd name="T3" fmla="*/ 4 h 2272"/>
                <a:gd name="T4" fmla="*/ 269 w 315"/>
                <a:gd name="T5" fmla="*/ 27 h 2272"/>
                <a:gd name="T6" fmla="*/ 300 w 315"/>
                <a:gd name="T7" fmla="*/ 59 h 2272"/>
                <a:gd name="T8" fmla="*/ 315 w 315"/>
                <a:gd name="T9" fmla="*/ 102 h 2272"/>
                <a:gd name="T10" fmla="*/ 315 w 315"/>
                <a:gd name="T11" fmla="*/ 160 h 2272"/>
                <a:gd name="T12" fmla="*/ 269 w 315"/>
                <a:gd name="T13" fmla="*/ 2183 h 2272"/>
                <a:gd name="T14" fmla="*/ 0 w 315"/>
                <a:gd name="T15" fmla="*/ 2272 h 2272"/>
                <a:gd name="T16" fmla="*/ 0 w 315"/>
                <a:gd name="T17" fmla="*/ 2259 h 2272"/>
                <a:gd name="T18" fmla="*/ 247 w 315"/>
                <a:gd name="T19" fmla="*/ 2170 h 2272"/>
                <a:gd name="T20" fmla="*/ 290 w 315"/>
                <a:gd name="T21" fmla="*/ 128 h 2272"/>
                <a:gd name="T22" fmla="*/ 283 w 315"/>
                <a:gd name="T23" fmla="*/ 73 h 2272"/>
                <a:gd name="T24" fmla="*/ 253 w 315"/>
                <a:gd name="T25" fmla="*/ 38 h 2272"/>
                <a:gd name="T26" fmla="*/ 225 w 315"/>
                <a:gd name="T27" fmla="*/ 17 h 2272"/>
                <a:gd name="T28" fmla="*/ 158 w 315"/>
                <a:gd name="T29" fmla="*/ 0 h 2272"/>
                <a:gd name="T30" fmla="*/ 158 w 315"/>
                <a:gd name="T31" fmla="*/ 0 h 22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272"/>
                <a:gd name="T50" fmla="*/ 315 w 315"/>
                <a:gd name="T51" fmla="*/ 2272 h 22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close/>
                </a:path>
              </a:pathLst>
            </a:custGeom>
            <a:solidFill>
              <a:srgbClr val="000000"/>
            </a:solidFill>
            <a:ln w="9525">
              <a:noFill/>
              <a:round/>
              <a:headEnd/>
              <a:tailEnd/>
            </a:ln>
          </p:spPr>
          <p:txBody>
            <a:bodyPr/>
            <a:lstStyle/>
            <a:p>
              <a:endParaRPr lang="en-US"/>
            </a:p>
          </p:txBody>
        </p:sp>
        <p:sp>
          <p:nvSpPr>
            <p:cNvPr id="678" name="Freeform 2704"/>
            <p:cNvSpPr>
              <a:spLocks/>
            </p:cNvSpPr>
            <p:nvPr/>
          </p:nvSpPr>
          <p:spPr bwMode="auto">
            <a:xfrm>
              <a:off x="2936" y="819"/>
              <a:ext cx="75" cy="387"/>
            </a:xfrm>
            <a:custGeom>
              <a:avLst/>
              <a:gdLst>
                <a:gd name="T0" fmla="*/ 299 w 299"/>
                <a:gd name="T1" fmla="*/ 64 h 1548"/>
                <a:gd name="T2" fmla="*/ 283 w 299"/>
                <a:gd name="T3" fmla="*/ 36 h 1548"/>
                <a:gd name="T4" fmla="*/ 246 w 299"/>
                <a:gd name="T5" fmla="*/ 17 h 1548"/>
                <a:gd name="T6" fmla="*/ 56 w 299"/>
                <a:gd name="T7" fmla="*/ 0 h 1548"/>
                <a:gd name="T8" fmla="*/ 30 w 299"/>
                <a:gd name="T9" fmla="*/ 18 h 1548"/>
                <a:gd name="T10" fmla="*/ 14 w 299"/>
                <a:gd name="T11" fmla="*/ 44 h 1548"/>
                <a:gd name="T12" fmla="*/ 4 w 299"/>
                <a:gd name="T13" fmla="*/ 103 h 1548"/>
                <a:gd name="T14" fmla="*/ 0 w 299"/>
                <a:gd name="T15" fmla="*/ 1544 h 1548"/>
                <a:gd name="T16" fmla="*/ 15 w 299"/>
                <a:gd name="T17" fmla="*/ 1548 h 1548"/>
                <a:gd name="T18" fmla="*/ 27 w 299"/>
                <a:gd name="T19" fmla="*/ 89 h 1548"/>
                <a:gd name="T20" fmla="*/ 34 w 299"/>
                <a:gd name="T21" fmla="*/ 51 h 1548"/>
                <a:gd name="T22" fmla="*/ 49 w 299"/>
                <a:gd name="T23" fmla="*/ 23 h 1548"/>
                <a:gd name="T24" fmla="*/ 79 w 299"/>
                <a:gd name="T25" fmla="*/ 18 h 1548"/>
                <a:gd name="T26" fmla="*/ 245 w 299"/>
                <a:gd name="T27" fmla="*/ 34 h 1548"/>
                <a:gd name="T28" fmla="*/ 299 w 299"/>
                <a:gd name="T29" fmla="*/ 64 h 1548"/>
                <a:gd name="T30" fmla="*/ 299 w 299"/>
                <a:gd name="T31" fmla="*/ 64 h 1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9"/>
                <a:gd name="T49" fmla="*/ 0 h 1548"/>
                <a:gd name="T50" fmla="*/ 299 w 299"/>
                <a:gd name="T51" fmla="*/ 1548 h 1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close/>
                </a:path>
              </a:pathLst>
            </a:custGeom>
            <a:solidFill>
              <a:srgbClr val="000000"/>
            </a:solidFill>
            <a:ln w="9525">
              <a:noFill/>
              <a:round/>
              <a:headEnd/>
              <a:tailEnd/>
            </a:ln>
          </p:spPr>
          <p:txBody>
            <a:bodyPr/>
            <a:lstStyle/>
            <a:p>
              <a:endParaRPr lang="en-US"/>
            </a:p>
          </p:txBody>
        </p:sp>
        <p:sp>
          <p:nvSpPr>
            <p:cNvPr id="679" name="Freeform 2705"/>
            <p:cNvSpPr>
              <a:spLocks/>
            </p:cNvSpPr>
            <p:nvPr/>
          </p:nvSpPr>
          <p:spPr bwMode="auto">
            <a:xfrm>
              <a:off x="2870" y="1313"/>
              <a:ext cx="79" cy="65"/>
            </a:xfrm>
            <a:custGeom>
              <a:avLst/>
              <a:gdLst>
                <a:gd name="T0" fmla="*/ 227 w 315"/>
                <a:gd name="T1" fmla="*/ 0 h 261"/>
                <a:gd name="T2" fmla="*/ 0 w 315"/>
                <a:gd name="T3" fmla="*/ 66 h 261"/>
                <a:gd name="T4" fmla="*/ 6 w 315"/>
                <a:gd name="T5" fmla="*/ 85 h 261"/>
                <a:gd name="T6" fmla="*/ 315 w 315"/>
                <a:gd name="T7" fmla="*/ 261 h 261"/>
                <a:gd name="T8" fmla="*/ 315 w 315"/>
                <a:gd name="T9" fmla="*/ 247 h 261"/>
                <a:gd name="T10" fmla="*/ 21 w 315"/>
                <a:gd name="T11" fmla="*/ 76 h 261"/>
                <a:gd name="T12" fmla="*/ 227 w 315"/>
                <a:gd name="T13" fmla="*/ 0 h 261"/>
                <a:gd name="T14" fmla="*/ 227 w 315"/>
                <a:gd name="T15" fmla="*/ 0 h 261"/>
                <a:gd name="T16" fmla="*/ 0 60000 65536"/>
                <a:gd name="T17" fmla="*/ 0 60000 65536"/>
                <a:gd name="T18" fmla="*/ 0 60000 65536"/>
                <a:gd name="T19" fmla="*/ 0 60000 65536"/>
                <a:gd name="T20" fmla="*/ 0 60000 65536"/>
                <a:gd name="T21" fmla="*/ 0 60000 65536"/>
                <a:gd name="T22" fmla="*/ 0 60000 65536"/>
                <a:gd name="T23" fmla="*/ 0 60000 65536"/>
                <a:gd name="T24" fmla="*/ 0 w 315"/>
                <a:gd name="T25" fmla="*/ 0 h 261"/>
                <a:gd name="T26" fmla="*/ 315 w 315"/>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5" h="261">
                  <a:moveTo>
                    <a:pt x="227" y="0"/>
                  </a:moveTo>
                  <a:lnTo>
                    <a:pt x="0" y="66"/>
                  </a:lnTo>
                  <a:lnTo>
                    <a:pt x="6" y="85"/>
                  </a:lnTo>
                  <a:lnTo>
                    <a:pt x="315" y="261"/>
                  </a:lnTo>
                  <a:lnTo>
                    <a:pt x="315" y="247"/>
                  </a:lnTo>
                  <a:lnTo>
                    <a:pt x="21" y="76"/>
                  </a:lnTo>
                  <a:lnTo>
                    <a:pt x="227" y="0"/>
                  </a:lnTo>
                  <a:close/>
                </a:path>
              </a:pathLst>
            </a:custGeom>
            <a:solidFill>
              <a:srgbClr val="000000"/>
            </a:solidFill>
            <a:ln w="9525">
              <a:noFill/>
              <a:round/>
              <a:headEnd/>
              <a:tailEnd/>
            </a:ln>
          </p:spPr>
          <p:txBody>
            <a:bodyPr/>
            <a:lstStyle/>
            <a:p>
              <a:endParaRPr lang="en-US"/>
            </a:p>
          </p:txBody>
        </p:sp>
        <p:sp>
          <p:nvSpPr>
            <p:cNvPr id="680" name="Freeform 2706"/>
            <p:cNvSpPr>
              <a:spLocks/>
            </p:cNvSpPr>
            <p:nvPr/>
          </p:nvSpPr>
          <p:spPr bwMode="auto">
            <a:xfrm>
              <a:off x="2934" y="1216"/>
              <a:ext cx="31" cy="98"/>
            </a:xfrm>
            <a:custGeom>
              <a:avLst/>
              <a:gdLst>
                <a:gd name="T0" fmla="*/ 57 w 124"/>
                <a:gd name="T1" fmla="*/ 45 h 393"/>
                <a:gd name="T2" fmla="*/ 29 w 124"/>
                <a:gd name="T3" fmla="*/ 81 h 393"/>
                <a:gd name="T4" fmla="*/ 30 w 124"/>
                <a:gd name="T5" fmla="*/ 2 h 393"/>
                <a:gd name="T6" fmla="*/ 14 w 124"/>
                <a:gd name="T7" fmla="*/ 0 h 393"/>
                <a:gd name="T8" fmla="*/ 0 w 124"/>
                <a:gd name="T9" fmla="*/ 393 h 393"/>
                <a:gd name="T10" fmla="*/ 16 w 124"/>
                <a:gd name="T11" fmla="*/ 393 h 393"/>
                <a:gd name="T12" fmla="*/ 18 w 124"/>
                <a:gd name="T13" fmla="*/ 314 h 393"/>
                <a:gd name="T14" fmla="*/ 66 w 124"/>
                <a:gd name="T15" fmla="*/ 238 h 393"/>
                <a:gd name="T16" fmla="*/ 47 w 124"/>
                <a:gd name="T17" fmla="*/ 212 h 393"/>
                <a:gd name="T18" fmla="*/ 44 w 124"/>
                <a:gd name="T19" fmla="*/ 164 h 393"/>
                <a:gd name="T20" fmla="*/ 59 w 124"/>
                <a:gd name="T21" fmla="*/ 125 h 393"/>
                <a:gd name="T22" fmla="*/ 77 w 124"/>
                <a:gd name="T23" fmla="*/ 97 h 393"/>
                <a:gd name="T24" fmla="*/ 124 w 124"/>
                <a:gd name="T25" fmla="*/ 151 h 393"/>
                <a:gd name="T26" fmla="*/ 57 w 124"/>
                <a:gd name="T27" fmla="*/ 4 h 393"/>
                <a:gd name="T28" fmla="*/ 57 w 124"/>
                <a:gd name="T29" fmla="*/ 45 h 393"/>
                <a:gd name="T30" fmla="*/ 57 w 124"/>
                <a:gd name="T31" fmla="*/ 45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393"/>
                <a:gd name="T50" fmla="*/ 124 w 124"/>
                <a:gd name="T51" fmla="*/ 393 h 3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close/>
                </a:path>
              </a:pathLst>
            </a:custGeom>
            <a:solidFill>
              <a:srgbClr val="000000"/>
            </a:solidFill>
            <a:ln w="9525">
              <a:noFill/>
              <a:round/>
              <a:headEnd/>
              <a:tailEnd/>
            </a:ln>
          </p:spPr>
          <p:txBody>
            <a:bodyPr/>
            <a:lstStyle/>
            <a:p>
              <a:endParaRPr lang="en-US"/>
            </a:p>
          </p:txBody>
        </p:sp>
        <p:sp>
          <p:nvSpPr>
            <p:cNvPr id="681" name="Freeform 2707"/>
            <p:cNvSpPr>
              <a:spLocks/>
            </p:cNvSpPr>
            <p:nvPr/>
          </p:nvSpPr>
          <p:spPr bwMode="auto">
            <a:xfrm>
              <a:off x="2953" y="1219"/>
              <a:ext cx="25" cy="34"/>
            </a:xfrm>
            <a:custGeom>
              <a:avLst/>
              <a:gdLst>
                <a:gd name="T0" fmla="*/ 0 w 100"/>
                <a:gd name="T1" fmla="*/ 0 h 138"/>
                <a:gd name="T2" fmla="*/ 50 w 100"/>
                <a:gd name="T3" fmla="*/ 12 h 138"/>
                <a:gd name="T4" fmla="*/ 100 w 100"/>
                <a:gd name="T5" fmla="*/ 29 h 138"/>
                <a:gd name="T6" fmla="*/ 97 w 100"/>
                <a:gd name="T7" fmla="*/ 138 h 138"/>
                <a:gd name="T8" fmla="*/ 86 w 100"/>
                <a:gd name="T9" fmla="*/ 91 h 138"/>
                <a:gd name="T10" fmla="*/ 69 w 100"/>
                <a:gd name="T11" fmla="*/ 78 h 138"/>
                <a:gd name="T12" fmla="*/ 50 w 100"/>
                <a:gd name="T13" fmla="*/ 73 h 138"/>
                <a:gd name="T14" fmla="*/ 65 w 100"/>
                <a:gd name="T15" fmla="*/ 132 h 138"/>
                <a:gd name="T16" fmla="*/ 0 w 100"/>
                <a:gd name="T17" fmla="*/ 0 h 138"/>
                <a:gd name="T18" fmla="*/ 0 w 100"/>
                <a:gd name="T19" fmla="*/ 0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38"/>
                <a:gd name="T32" fmla="*/ 100 w 100"/>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38">
                  <a:moveTo>
                    <a:pt x="0" y="0"/>
                  </a:moveTo>
                  <a:lnTo>
                    <a:pt x="50" y="12"/>
                  </a:lnTo>
                  <a:lnTo>
                    <a:pt x="100" y="29"/>
                  </a:lnTo>
                  <a:lnTo>
                    <a:pt x="97" y="138"/>
                  </a:lnTo>
                  <a:lnTo>
                    <a:pt x="86" y="91"/>
                  </a:lnTo>
                  <a:lnTo>
                    <a:pt x="69" y="78"/>
                  </a:lnTo>
                  <a:lnTo>
                    <a:pt x="50" y="73"/>
                  </a:lnTo>
                  <a:lnTo>
                    <a:pt x="65" y="132"/>
                  </a:lnTo>
                  <a:lnTo>
                    <a:pt x="0" y="0"/>
                  </a:lnTo>
                  <a:close/>
                </a:path>
              </a:pathLst>
            </a:custGeom>
            <a:solidFill>
              <a:srgbClr val="000000"/>
            </a:solidFill>
            <a:ln w="9525">
              <a:noFill/>
              <a:round/>
              <a:headEnd/>
              <a:tailEnd/>
            </a:ln>
          </p:spPr>
          <p:txBody>
            <a:bodyPr/>
            <a:lstStyle/>
            <a:p>
              <a:endParaRPr lang="en-US"/>
            </a:p>
          </p:txBody>
        </p:sp>
        <p:sp>
          <p:nvSpPr>
            <p:cNvPr id="682" name="Freeform 2708"/>
            <p:cNvSpPr>
              <a:spLocks/>
            </p:cNvSpPr>
            <p:nvPr/>
          </p:nvSpPr>
          <p:spPr bwMode="auto">
            <a:xfrm>
              <a:off x="2941" y="1264"/>
              <a:ext cx="35" cy="41"/>
            </a:xfrm>
            <a:custGeom>
              <a:avLst/>
              <a:gdLst>
                <a:gd name="T0" fmla="*/ 62 w 140"/>
                <a:gd name="T1" fmla="*/ 60 h 164"/>
                <a:gd name="T2" fmla="*/ 0 w 140"/>
                <a:gd name="T3" fmla="*/ 153 h 164"/>
                <a:gd name="T4" fmla="*/ 43 w 140"/>
                <a:gd name="T5" fmla="*/ 164 h 164"/>
                <a:gd name="T6" fmla="*/ 92 w 140"/>
                <a:gd name="T7" fmla="*/ 157 h 164"/>
                <a:gd name="T8" fmla="*/ 134 w 140"/>
                <a:gd name="T9" fmla="*/ 123 h 164"/>
                <a:gd name="T10" fmla="*/ 140 w 140"/>
                <a:gd name="T11" fmla="*/ 0 h 164"/>
                <a:gd name="T12" fmla="*/ 124 w 140"/>
                <a:gd name="T13" fmla="*/ 35 h 164"/>
                <a:gd name="T14" fmla="*/ 95 w 140"/>
                <a:gd name="T15" fmla="*/ 59 h 164"/>
                <a:gd name="T16" fmla="*/ 62 w 140"/>
                <a:gd name="T17" fmla="*/ 60 h 164"/>
                <a:gd name="T18" fmla="*/ 62 w 140"/>
                <a:gd name="T19" fmla="*/ 60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64"/>
                <a:gd name="T32" fmla="*/ 140 w 140"/>
                <a:gd name="T33" fmla="*/ 164 h 1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64">
                  <a:moveTo>
                    <a:pt x="62" y="60"/>
                  </a:moveTo>
                  <a:lnTo>
                    <a:pt x="0" y="153"/>
                  </a:lnTo>
                  <a:lnTo>
                    <a:pt x="43" y="164"/>
                  </a:lnTo>
                  <a:lnTo>
                    <a:pt x="92" y="157"/>
                  </a:lnTo>
                  <a:lnTo>
                    <a:pt x="134" y="123"/>
                  </a:lnTo>
                  <a:lnTo>
                    <a:pt x="140" y="0"/>
                  </a:lnTo>
                  <a:lnTo>
                    <a:pt x="124" y="35"/>
                  </a:lnTo>
                  <a:lnTo>
                    <a:pt x="95" y="59"/>
                  </a:lnTo>
                  <a:lnTo>
                    <a:pt x="62" y="60"/>
                  </a:lnTo>
                  <a:close/>
                </a:path>
              </a:pathLst>
            </a:custGeom>
            <a:solidFill>
              <a:srgbClr val="000000"/>
            </a:solidFill>
            <a:ln w="9525">
              <a:noFill/>
              <a:round/>
              <a:headEnd/>
              <a:tailEnd/>
            </a:ln>
          </p:spPr>
          <p:txBody>
            <a:bodyPr/>
            <a:lstStyle/>
            <a:p>
              <a:endParaRPr lang="en-US"/>
            </a:p>
          </p:txBody>
        </p:sp>
        <p:sp>
          <p:nvSpPr>
            <p:cNvPr id="683" name="Freeform 2709"/>
            <p:cNvSpPr>
              <a:spLocks/>
            </p:cNvSpPr>
            <p:nvPr/>
          </p:nvSpPr>
          <p:spPr bwMode="auto">
            <a:xfrm>
              <a:off x="2952" y="1249"/>
              <a:ext cx="13" cy="17"/>
            </a:xfrm>
            <a:custGeom>
              <a:avLst/>
              <a:gdLst>
                <a:gd name="T0" fmla="*/ 18 w 53"/>
                <a:gd name="T1" fmla="*/ 0 h 68"/>
                <a:gd name="T2" fmla="*/ 0 w 53"/>
                <a:gd name="T3" fmla="*/ 23 h 68"/>
                <a:gd name="T4" fmla="*/ 4 w 53"/>
                <a:gd name="T5" fmla="*/ 55 h 68"/>
                <a:gd name="T6" fmla="*/ 19 w 53"/>
                <a:gd name="T7" fmla="*/ 68 h 68"/>
                <a:gd name="T8" fmla="*/ 53 w 53"/>
                <a:gd name="T9" fmla="*/ 33 h 68"/>
                <a:gd name="T10" fmla="*/ 47 w 53"/>
                <a:gd name="T11" fmla="*/ 10 h 68"/>
                <a:gd name="T12" fmla="*/ 18 w 53"/>
                <a:gd name="T13" fmla="*/ 0 h 68"/>
                <a:gd name="T14" fmla="*/ 18 w 53"/>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8"/>
                <a:gd name="T26" fmla="*/ 53 w 53"/>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8">
                  <a:moveTo>
                    <a:pt x="18" y="0"/>
                  </a:moveTo>
                  <a:lnTo>
                    <a:pt x="0" y="23"/>
                  </a:lnTo>
                  <a:lnTo>
                    <a:pt x="4" y="55"/>
                  </a:lnTo>
                  <a:lnTo>
                    <a:pt x="19" y="68"/>
                  </a:lnTo>
                  <a:lnTo>
                    <a:pt x="53" y="33"/>
                  </a:lnTo>
                  <a:lnTo>
                    <a:pt x="47" y="10"/>
                  </a:lnTo>
                  <a:lnTo>
                    <a:pt x="18" y="0"/>
                  </a:lnTo>
                  <a:close/>
                </a:path>
              </a:pathLst>
            </a:custGeom>
            <a:solidFill>
              <a:srgbClr val="000000"/>
            </a:solidFill>
            <a:ln w="9525">
              <a:noFill/>
              <a:round/>
              <a:headEnd/>
              <a:tailEnd/>
            </a:ln>
          </p:spPr>
          <p:txBody>
            <a:bodyPr/>
            <a:lstStyle/>
            <a:p>
              <a:endParaRPr lang="en-US"/>
            </a:p>
          </p:txBody>
        </p:sp>
        <p:sp>
          <p:nvSpPr>
            <p:cNvPr id="684" name="Freeform 2710"/>
            <p:cNvSpPr>
              <a:spLocks/>
            </p:cNvSpPr>
            <p:nvPr/>
          </p:nvSpPr>
          <p:spPr bwMode="auto">
            <a:xfrm>
              <a:off x="2913" y="1221"/>
              <a:ext cx="15" cy="72"/>
            </a:xfrm>
            <a:custGeom>
              <a:avLst/>
              <a:gdLst>
                <a:gd name="T0" fmla="*/ 45 w 58"/>
                <a:gd name="T1" fmla="*/ 1 h 290"/>
                <a:gd name="T2" fmla="*/ 12 w 58"/>
                <a:gd name="T3" fmla="*/ 65 h 290"/>
                <a:gd name="T4" fmla="*/ 0 w 58"/>
                <a:gd name="T5" fmla="*/ 127 h 290"/>
                <a:gd name="T6" fmla="*/ 2 w 58"/>
                <a:gd name="T7" fmla="*/ 191 h 290"/>
                <a:gd name="T8" fmla="*/ 19 w 58"/>
                <a:gd name="T9" fmla="*/ 239 h 290"/>
                <a:gd name="T10" fmla="*/ 54 w 58"/>
                <a:gd name="T11" fmla="*/ 290 h 290"/>
                <a:gd name="T12" fmla="*/ 56 w 58"/>
                <a:gd name="T13" fmla="*/ 103 h 290"/>
                <a:gd name="T14" fmla="*/ 35 w 58"/>
                <a:gd name="T15" fmla="*/ 161 h 290"/>
                <a:gd name="T16" fmla="*/ 35 w 58"/>
                <a:gd name="T17" fmla="*/ 107 h 290"/>
                <a:gd name="T18" fmla="*/ 21 w 58"/>
                <a:gd name="T19" fmla="*/ 149 h 290"/>
                <a:gd name="T20" fmla="*/ 21 w 58"/>
                <a:gd name="T21" fmla="*/ 87 h 290"/>
                <a:gd name="T22" fmla="*/ 34 w 58"/>
                <a:gd name="T23" fmla="*/ 42 h 290"/>
                <a:gd name="T24" fmla="*/ 58 w 58"/>
                <a:gd name="T25" fmla="*/ 0 h 290"/>
                <a:gd name="T26" fmla="*/ 45 w 58"/>
                <a:gd name="T27" fmla="*/ 1 h 290"/>
                <a:gd name="T28" fmla="*/ 45 w 58"/>
                <a:gd name="T29" fmla="*/ 1 h 2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290"/>
                <a:gd name="T47" fmla="*/ 58 w 58"/>
                <a:gd name="T48" fmla="*/ 290 h 2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close/>
                </a:path>
              </a:pathLst>
            </a:custGeom>
            <a:solidFill>
              <a:srgbClr val="000000"/>
            </a:solidFill>
            <a:ln w="9525">
              <a:noFill/>
              <a:round/>
              <a:headEnd/>
              <a:tailEnd/>
            </a:ln>
          </p:spPr>
          <p:txBody>
            <a:bodyPr/>
            <a:lstStyle/>
            <a:p>
              <a:endParaRPr lang="en-US"/>
            </a:p>
          </p:txBody>
        </p:sp>
        <p:sp>
          <p:nvSpPr>
            <p:cNvPr id="685" name="Freeform 2711"/>
            <p:cNvSpPr>
              <a:spLocks/>
            </p:cNvSpPr>
            <p:nvPr/>
          </p:nvSpPr>
          <p:spPr bwMode="auto">
            <a:xfrm>
              <a:off x="2982" y="1230"/>
              <a:ext cx="13" cy="70"/>
            </a:xfrm>
            <a:custGeom>
              <a:avLst/>
              <a:gdLst>
                <a:gd name="T0" fmla="*/ 16 w 55"/>
                <a:gd name="T1" fmla="*/ 0 h 279"/>
                <a:gd name="T2" fmla="*/ 0 w 55"/>
                <a:gd name="T3" fmla="*/ 279 h 279"/>
                <a:gd name="T4" fmla="*/ 22 w 55"/>
                <a:gd name="T5" fmla="*/ 257 h 279"/>
                <a:gd name="T6" fmla="*/ 21 w 55"/>
                <a:gd name="T7" fmla="*/ 219 h 279"/>
                <a:gd name="T8" fmla="*/ 36 w 55"/>
                <a:gd name="T9" fmla="*/ 177 h 279"/>
                <a:gd name="T10" fmla="*/ 21 w 55"/>
                <a:gd name="T11" fmla="*/ 155 h 279"/>
                <a:gd name="T12" fmla="*/ 22 w 55"/>
                <a:gd name="T13" fmla="*/ 135 h 279"/>
                <a:gd name="T14" fmla="*/ 46 w 55"/>
                <a:gd name="T15" fmla="*/ 142 h 279"/>
                <a:gd name="T16" fmla="*/ 55 w 55"/>
                <a:gd name="T17" fmla="*/ 93 h 279"/>
                <a:gd name="T18" fmla="*/ 54 w 55"/>
                <a:gd name="T19" fmla="*/ 54 h 279"/>
                <a:gd name="T20" fmla="*/ 48 w 55"/>
                <a:gd name="T21" fmla="*/ 17 h 279"/>
                <a:gd name="T22" fmla="*/ 16 w 55"/>
                <a:gd name="T23" fmla="*/ 0 h 279"/>
                <a:gd name="T24" fmla="*/ 16 w 55"/>
                <a:gd name="T25" fmla="*/ 0 h 2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279"/>
                <a:gd name="T41" fmla="*/ 55 w 55"/>
                <a:gd name="T42" fmla="*/ 279 h 2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close/>
                </a:path>
              </a:pathLst>
            </a:custGeom>
            <a:solidFill>
              <a:srgbClr val="000000"/>
            </a:solidFill>
            <a:ln w="9525">
              <a:noFill/>
              <a:round/>
              <a:headEnd/>
              <a:tailEnd/>
            </a:ln>
          </p:spPr>
          <p:txBody>
            <a:bodyPr/>
            <a:lstStyle/>
            <a:p>
              <a:endParaRPr lang="en-US"/>
            </a:p>
          </p:txBody>
        </p:sp>
        <p:sp>
          <p:nvSpPr>
            <p:cNvPr id="686" name="Freeform 2712"/>
            <p:cNvSpPr>
              <a:spLocks/>
            </p:cNvSpPr>
            <p:nvPr/>
          </p:nvSpPr>
          <p:spPr bwMode="auto">
            <a:xfrm>
              <a:off x="2937" y="1176"/>
              <a:ext cx="42" cy="40"/>
            </a:xfrm>
            <a:custGeom>
              <a:avLst/>
              <a:gdLst>
                <a:gd name="T0" fmla="*/ 3 w 167"/>
                <a:gd name="T1" fmla="*/ 120 h 163"/>
                <a:gd name="T2" fmla="*/ 167 w 167"/>
                <a:gd name="T3" fmla="*/ 163 h 163"/>
                <a:gd name="T4" fmla="*/ 166 w 167"/>
                <a:gd name="T5" fmla="*/ 140 h 163"/>
                <a:gd name="T6" fmla="*/ 118 w 167"/>
                <a:gd name="T7" fmla="*/ 120 h 163"/>
                <a:gd name="T8" fmla="*/ 81 w 167"/>
                <a:gd name="T9" fmla="*/ 117 h 163"/>
                <a:gd name="T10" fmla="*/ 56 w 167"/>
                <a:gd name="T11" fmla="*/ 115 h 163"/>
                <a:gd name="T12" fmla="*/ 3 w 167"/>
                <a:gd name="T13" fmla="*/ 0 h 163"/>
                <a:gd name="T14" fmla="*/ 0 w 167"/>
                <a:gd name="T15" fmla="*/ 45 h 163"/>
                <a:gd name="T16" fmla="*/ 32 w 167"/>
                <a:gd name="T17" fmla="*/ 115 h 163"/>
                <a:gd name="T18" fmla="*/ 3 w 167"/>
                <a:gd name="T19" fmla="*/ 120 h 163"/>
                <a:gd name="T20" fmla="*/ 3 w 167"/>
                <a:gd name="T21" fmla="*/ 12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3"/>
                <a:gd name="T35" fmla="*/ 167 w 167"/>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3">
                  <a:moveTo>
                    <a:pt x="3" y="120"/>
                  </a:moveTo>
                  <a:lnTo>
                    <a:pt x="167" y="163"/>
                  </a:lnTo>
                  <a:lnTo>
                    <a:pt x="166" y="140"/>
                  </a:lnTo>
                  <a:lnTo>
                    <a:pt x="118" y="120"/>
                  </a:lnTo>
                  <a:lnTo>
                    <a:pt x="81" y="117"/>
                  </a:lnTo>
                  <a:lnTo>
                    <a:pt x="56" y="115"/>
                  </a:lnTo>
                  <a:lnTo>
                    <a:pt x="3" y="0"/>
                  </a:lnTo>
                  <a:lnTo>
                    <a:pt x="0" y="45"/>
                  </a:lnTo>
                  <a:lnTo>
                    <a:pt x="32" y="115"/>
                  </a:lnTo>
                  <a:lnTo>
                    <a:pt x="3" y="120"/>
                  </a:lnTo>
                  <a:close/>
                </a:path>
              </a:pathLst>
            </a:custGeom>
            <a:solidFill>
              <a:srgbClr val="000000"/>
            </a:solidFill>
            <a:ln w="9525">
              <a:noFill/>
              <a:round/>
              <a:headEnd/>
              <a:tailEnd/>
            </a:ln>
          </p:spPr>
          <p:txBody>
            <a:bodyPr/>
            <a:lstStyle/>
            <a:p>
              <a:endParaRPr lang="en-US"/>
            </a:p>
          </p:txBody>
        </p:sp>
        <p:sp>
          <p:nvSpPr>
            <p:cNvPr id="687" name="Freeform 2713"/>
            <p:cNvSpPr>
              <a:spLocks/>
            </p:cNvSpPr>
            <p:nvPr/>
          </p:nvSpPr>
          <p:spPr bwMode="auto">
            <a:xfrm>
              <a:off x="2974" y="1293"/>
              <a:ext cx="13" cy="35"/>
            </a:xfrm>
            <a:custGeom>
              <a:avLst/>
              <a:gdLst>
                <a:gd name="T0" fmla="*/ 23 w 52"/>
                <a:gd name="T1" fmla="*/ 43 h 139"/>
                <a:gd name="T2" fmla="*/ 0 w 52"/>
                <a:gd name="T3" fmla="*/ 128 h 139"/>
                <a:gd name="T4" fmla="*/ 26 w 52"/>
                <a:gd name="T5" fmla="*/ 139 h 139"/>
                <a:gd name="T6" fmla="*/ 52 w 52"/>
                <a:gd name="T7" fmla="*/ 0 h 139"/>
                <a:gd name="T8" fmla="*/ 32 w 52"/>
                <a:gd name="T9" fmla="*/ 12 h 139"/>
                <a:gd name="T10" fmla="*/ 23 w 52"/>
                <a:gd name="T11" fmla="*/ 43 h 139"/>
                <a:gd name="T12" fmla="*/ 23 w 52"/>
                <a:gd name="T13" fmla="*/ 43 h 139"/>
                <a:gd name="T14" fmla="*/ 0 60000 65536"/>
                <a:gd name="T15" fmla="*/ 0 60000 65536"/>
                <a:gd name="T16" fmla="*/ 0 60000 65536"/>
                <a:gd name="T17" fmla="*/ 0 60000 65536"/>
                <a:gd name="T18" fmla="*/ 0 60000 65536"/>
                <a:gd name="T19" fmla="*/ 0 60000 65536"/>
                <a:gd name="T20" fmla="*/ 0 60000 65536"/>
                <a:gd name="T21" fmla="*/ 0 w 52"/>
                <a:gd name="T22" fmla="*/ 0 h 139"/>
                <a:gd name="T23" fmla="*/ 52 w 52"/>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39">
                  <a:moveTo>
                    <a:pt x="23" y="43"/>
                  </a:moveTo>
                  <a:lnTo>
                    <a:pt x="0" y="128"/>
                  </a:lnTo>
                  <a:lnTo>
                    <a:pt x="26" y="139"/>
                  </a:lnTo>
                  <a:lnTo>
                    <a:pt x="52" y="0"/>
                  </a:lnTo>
                  <a:lnTo>
                    <a:pt x="32" y="12"/>
                  </a:lnTo>
                  <a:lnTo>
                    <a:pt x="23" y="43"/>
                  </a:lnTo>
                  <a:close/>
                </a:path>
              </a:pathLst>
            </a:custGeom>
            <a:solidFill>
              <a:srgbClr val="000000"/>
            </a:solidFill>
            <a:ln w="9525">
              <a:noFill/>
              <a:round/>
              <a:headEnd/>
              <a:tailEnd/>
            </a:ln>
          </p:spPr>
          <p:txBody>
            <a:bodyPr/>
            <a:lstStyle/>
            <a:p>
              <a:endParaRPr lang="en-US"/>
            </a:p>
          </p:txBody>
        </p:sp>
        <p:sp>
          <p:nvSpPr>
            <p:cNvPr id="688" name="Freeform 2714"/>
            <p:cNvSpPr>
              <a:spLocks/>
            </p:cNvSpPr>
            <p:nvPr/>
          </p:nvSpPr>
          <p:spPr bwMode="auto">
            <a:xfrm>
              <a:off x="2941" y="837"/>
              <a:ext cx="73" cy="514"/>
            </a:xfrm>
            <a:custGeom>
              <a:avLst/>
              <a:gdLst>
                <a:gd name="T0" fmla="*/ 0 w 294"/>
                <a:gd name="T1" fmla="*/ 1892 h 2054"/>
                <a:gd name="T2" fmla="*/ 228 w 294"/>
                <a:gd name="T3" fmla="*/ 2013 h 2054"/>
                <a:gd name="T4" fmla="*/ 263 w 294"/>
                <a:gd name="T5" fmla="*/ 2054 h 2054"/>
                <a:gd name="T6" fmla="*/ 247 w 294"/>
                <a:gd name="T7" fmla="*/ 2013 h 2054"/>
                <a:gd name="T8" fmla="*/ 294 w 294"/>
                <a:gd name="T9" fmla="*/ 45 h 2054"/>
                <a:gd name="T10" fmla="*/ 283 w 294"/>
                <a:gd name="T11" fmla="*/ 0 h 2054"/>
                <a:gd name="T12" fmla="*/ 239 w 294"/>
                <a:gd name="T13" fmla="*/ 1993 h 2054"/>
                <a:gd name="T14" fmla="*/ 59 w 294"/>
                <a:gd name="T15" fmla="*/ 1914 h 2054"/>
                <a:gd name="T16" fmla="*/ 0 w 294"/>
                <a:gd name="T17" fmla="*/ 1892 h 2054"/>
                <a:gd name="T18" fmla="*/ 0 w 294"/>
                <a:gd name="T19" fmla="*/ 1892 h 20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054"/>
                <a:gd name="T32" fmla="*/ 294 w 294"/>
                <a:gd name="T33" fmla="*/ 2054 h 20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054">
                  <a:moveTo>
                    <a:pt x="0" y="1892"/>
                  </a:moveTo>
                  <a:lnTo>
                    <a:pt x="228" y="2013"/>
                  </a:lnTo>
                  <a:lnTo>
                    <a:pt x="263" y="2054"/>
                  </a:lnTo>
                  <a:lnTo>
                    <a:pt x="247" y="2013"/>
                  </a:lnTo>
                  <a:lnTo>
                    <a:pt x="294" y="45"/>
                  </a:lnTo>
                  <a:lnTo>
                    <a:pt x="283" y="0"/>
                  </a:lnTo>
                  <a:lnTo>
                    <a:pt x="239" y="1993"/>
                  </a:lnTo>
                  <a:lnTo>
                    <a:pt x="59" y="1914"/>
                  </a:lnTo>
                  <a:lnTo>
                    <a:pt x="0" y="1892"/>
                  </a:lnTo>
                  <a:close/>
                </a:path>
              </a:pathLst>
            </a:custGeom>
            <a:solidFill>
              <a:srgbClr val="000000"/>
            </a:solidFill>
            <a:ln w="9525">
              <a:noFill/>
              <a:round/>
              <a:headEnd/>
              <a:tailEnd/>
            </a:ln>
          </p:spPr>
          <p:txBody>
            <a:bodyPr/>
            <a:lstStyle/>
            <a:p>
              <a:endParaRPr lang="en-US"/>
            </a:p>
          </p:txBody>
        </p:sp>
        <p:sp>
          <p:nvSpPr>
            <p:cNvPr id="689" name="Freeform 2715"/>
            <p:cNvSpPr>
              <a:spLocks/>
            </p:cNvSpPr>
            <p:nvPr/>
          </p:nvSpPr>
          <p:spPr bwMode="auto">
            <a:xfrm>
              <a:off x="2961" y="1261"/>
              <a:ext cx="12" cy="11"/>
            </a:xfrm>
            <a:custGeom>
              <a:avLst/>
              <a:gdLst>
                <a:gd name="T0" fmla="*/ 34 w 45"/>
                <a:gd name="T1" fmla="*/ 0 h 46"/>
                <a:gd name="T2" fmla="*/ 0 w 45"/>
                <a:gd name="T3" fmla="*/ 46 h 46"/>
                <a:gd name="T4" fmla="*/ 29 w 45"/>
                <a:gd name="T5" fmla="*/ 41 h 46"/>
                <a:gd name="T6" fmla="*/ 45 w 45"/>
                <a:gd name="T7" fmla="*/ 16 h 46"/>
                <a:gd name="T8" fmla="*/ 34 w 45"/>
                <a:gd name="T9" fmla="*/ 0 h 46"/>
                <a:gd name="T10" fmla="*/ 34 w 45"/>
                <a:gd name="T11" fmla="*/ 0 h 46"/>
                <a:gd name="T12" fmla="*/ 0 60000 65536"/>
                <a:gd name="T13" fmla="*/ 0 60000 65536"/>
                <a:gd name="T14" fmla="*/ 0 60000 65536"/>
                <a:gd name="T15" fmla="*/ 0 60000 65536"/>
                <a:gd name="T16" fmla="*/ 0 60000 65536"/>
                <a:gd name="T17" fmla="*/ 0 60000 65536"/>
                <a:gd name="T18" fmla="*/ 0 w 45"/>
                <a:gd name="T19" fmla="*/ 0 h 46"/>
                <a:gd name="T20" fmla="*/ 45 w 4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5" h="46">
                  <a:moveTo>
                    <a:pt x="34" y="0"/>
                  </a:moveTo>
                  <a:lnTo>
                    <a:pt x="0" y="46"/>
                  </a:lnTo>
                  <a:lnTo>
                    <a:pt x="29" y="41"/>
                  </a:lnTo>
                  <a:lnTo>
                    <a:pt x="45" y="16"/>
                  </a:lnTo>
                  <a:lnTo>
                    <a:pt x="34" y="0"/>
                  </a:lnTo>
                  <a:close/>
                </a:path>
              </a:pathLst>
            </a:custGeom>
            <a:solidFill>
              <a:srgbClr val="000000"/>
            </a:solidFill>
            <a:ln w="9525">
              <a:noFill/>
              <a:round/>
              <a:headEnd/>
              <a:tailEnd/>
            </a:ln>
          </p:spPr>
          <p:txBody>
            <a:bodyPr/>
            <a:lstStyle/>
            <a:p>
              <a:endParaRPr lang="en-US"/>
            </a:p>
          </p:txBody>
        </p:sp>
        <p:sp>
          <p:nvSpPr>
            <p:cNvPr id="690" name="Freeform 2716"/>
            <p:cNvSpPr>
              <a:spLocks/>
            </p:cNvSpPr>
            <p:nvPr/>
          </p:nvSpPr>
          <p:spPr bwMode="auto">
            <a:xfrm>
              <a:off x="2985" y="1268"/>
              <a:ext cx="19" cy="13"/>
            </a:xfrm>
            <a:custGeom>
              <a:avLst/>
              <a:gdLst>
                <a:gd name="T0" fmla="*/ 0 w 80"/>
                <a:gd name="T1" fmla="*/ 0 h 50"/>
                <a:gd name="T2" fmla="*/ 76 w 80"/>
                <a:gd name="T3" fmla="*/ 28 h 50"/>
                <a:gd name="T4" fmla="*/ 80 w 80"/>
                <a:gd name="T5" fmla="*/ 50 h 50"/>
                <a:gd name="T6" fmla="*/ 5 w 80"/>
                <a:gd name="T7" fmla="*/ 20 h 50"/>
                <a:gd name="T8" fmla="*/ 0 w 80"/>
                <a:gd name="T9" fmla="*/ 0 h 50"/>
                <a:gd name="T10" fmla="*/ 0 w 80"/>
                <a:gd name="T11" fmla="*/ 0 h 50"/>
                <a:gd name="T12" fmla="*/ 0 60000 65536"/>
                <a:gd name="T13" fmla="*/ 0 60000 65536"/>
                <a:gd name="T14" fmla="*/ 0 60000 65536"/>
                <a:gd name="T15" fmla="*/ 0 60000 65536"/>
                <a:gd name="T16" fmla="*/ 0 60000 65536"/>
                <a:gd name="T17" fmla="*/ 0 60000 65536"/>
                <a:gd name="T18" fmla="*/ 0 w 80"/>
                <a:gd name="T19" fmla="*/ 0 h 50"/>
                <a:gd name="T20" fmla="*/ 80 w 8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80" h="50">
                  <a:moveTo>
                    <a:pt x="0" y="0"/>
                  </a:moveTo>
                  <a:lnTo>
                    <a:pt x="76" y="28"/>
                  </a:lnTo>
                  <a:lnTo>
                    <a:pt x="80" y="50"/>
                  </a:lnTo>
                  <a:lnTo>
                    <a:pt x="5" y="20"/>
                  </a:lnTo>
                  <a:lnTo>
                    <a:pt x="0" y="0"/>
                  </a:lnTo>
                  <a:close/>
                </a:path>
              </a:pathLst>
            </a:custGeom>
            <a:solidFill>
              <a:srgbClr val="000000"/>
            </a:solidFill>
            <a:ln w="9525">
              <a:noFill/>
              <a:round/>
              <a:headEnd/>
              <a:tailEnd/>
            </a:ln>
          </p:spPr>
          <p:txBody>
            <a:bodyPr/>
            <a:lstStyle/>
            <a:p>
              <a:endParaRPr lang="en-US"/>
            </a:p>
          </p:txBody>
        </p:sp>
        <p:sp>
          <p:nvSpPr>
            <p:cNvPr id="691" name="Freeform 2717"/>
            <p:cNvSpPr>
              <a:spLocks/>
            </p:cNvSpPr>
            <p:nvPr/>
          </p:nvSpPr>
          <p:spPr bwMode="auto">
            <a:xfrm>
              <a:off x="3015" y="1282"/>
              <a:ext cx="11" cy="9"/>
            </a:xfrm>
            <a:custGeom>
              <a:avLst/>
              <a:gdLst>
                <a:gd name="T0" fmla="*/ 7 w 45"/>
                <a:gd name="T1" fmla="*/ 0 h 34"/>
                <a:gd name="T2" fmla="*/ 45 w 45"/>
                <a:gd name="T3" fmla="*/ 16 h 34"/>
                <a:gd name="T4" fmla="*/ 38 w 45"/>
                <a:gd name="T5" fmla="*/ 34 h 34"/>
                <a:gd name="T6" fmla="*/ 0 w 45"/>
                <a:gd name="T7" fmla="*/ 20 h 34"/>
                <a:gd name="T8" fmla="*/ 7 w 45"/>
                <a:gd name="T9" fmla="*/ 0 h 34"/>
                <a:gd name="T10" fmla="*/ 7 w 45"/>
                <a:gd name="T11" fmla="*/ 0 h 34"/>
                <a:gd name="T12" fmla="*/ 0 60000 65536"/>
                <a:gd name="T13" fmla="*/ 0 60000 65536"/>
                <a:gd name="T14" fmla="*/ 0 60000 65536"/>
                <a:gd name="T15" fmla="*/ 0 60000 65536"/>
                <a:gd name="T16" fmla="*/ 0 60000 65536"/>
                <a:gd name="T17" fmla="*/ 0 60000 65536"/>
                <a:gd name="T18" fmla="*/ 0 w 45"/>
                <a:gd name="T19" fmla="*/ 0 h 34"/>
                <a:gd name="T20" fmla="*/ 45 w 4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45" h="34">
                  <a:moveTo>
                    <a:pt x="7" y="0"/>
                  </a:moveTo>
                  <a:lnTo>
                    <a:pt x="45" y="16"/>
                  </a:lnTo>
                  <a:lnTo>
                    <a:pt x="38" y="34"/>
                  </a:lnTo>
                  <a:lnTo>
                    <a:pt x="0" y="20"/>
                  </a:lnTo>
                  <a:lnTo>
                    <a:pt x="7" y="0"/>
                  </a:lnTo>
                  <a:close/>
                </a:path>
              </a:pathLst>
            </a:custGeom>
            <a:solidFill>
              <a:srgbClr val="000000"/>
            </a:solidFill>
            <a:ln w="9525">
              <a:noFill/>
              <a:round/>
              <a:headEnd/>
              <a:tailEnd/>
            </a:ln>
          </p:spPr>
          <p:txBody>
            <a:bodyPr/>
            <a:lstStyle/>
            <a:p>
              <a:endParaRPr lang="en-US"/>
            </a:p>
          </p:txBody>
        </p:sp>
        <p:sp>
          <p:nvSpPr>
            <p:cNvPr id="692" name="Freeform 2718"/>
            <p:cNvSpPr>
              <a:spLocks/>
            </p:cNvSpPr>
            <p:nvPr/>
          </p:nvSpPr>
          <p:spPr bwMode="auto">
            <a:xfrm>
              <a:off x="2940" y="974"/>
              <a:ext cx="72" cy="15"/>
            </a:xfrm>
            <a:custGeom>
              <a:avLst/>
              <a:gdLst>
                <a:gd name="T0" fmla="*/ 0 w 286"/>
                <a:gd name="T1" fmla="*/ 12 h 59"/>
                <a:gd name="T2" fmla="*/ 66 w 286"/>
                <a:gd name="T3" fmla="*/ 0 h 59"/>
                <a:gd name="T4" fmla="*/ 145 w 286"/>
                <a:gd name="T5" fmla="*/ 5 h 59"/>
                <a:gd name="T6" fmla="*/ 242 w 286"/>
                <a:gd name="T7" fmla="*/ 21 h 59"/>
                <a:gd name="T8" fmla="*/ 283 w 286"/>
                <a:gd name="T9" fmla="*/ 33 h 59"/>
                <a:gd name="T10" fmla="*/ 286 w 286"/>
                <a:gd name="T11" fmla="*/ 59 h 59"/>
                <a:gd name="T12" fmla="*/ 237 w 286"/>
                <a:gd name="T13" fmla="*/ 39 h 59"/>
                <a:gd name="T14" fmla="*/ 137 w 286"/>
                <a:gd name="T15" fmla="*/ 19 h 59"/>
                <a:gd name="T16" fmla="*/ 64 w 286"/>
                <a:gd name="T17" fmla="*/ 12 h 59"/>
                <a:gd name="T18" fmla="*/ 0 w 286"/>
                <a:gd name="T19" fmla="*/ 12 h 59"/>
                <a:gd name="T20" fmla="*/ 0 w 286"/>
                <a:gd name="T21" fmla="*/ 12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
                <a:gd name="T34" fmla="*/ 0 h 59"/>
                <a:gd name="T35" fmla="*/ 286 w 28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 h="59">
                  <a:moveTo>
                    <a:pt x="0" y="12"/>
                  </a:moveTo>
                  <a:lnTo>
                    <a:pt x="66" y="0"/>
                  </a:lnTo>
                  <a:lnTo>
                    <a:pt x="145" y="5"/>
                  </a:lnTo>
                  <a:lnTo>
                    <a:pt x="242" y="21"/>
                  </a:lnTo>
                  <a:lnTo>
                    <a:pt x="283" y="33"/>
                  </a:lnTo>
                  <a:lnTo>
                    <a:pt x="286" y="59"/>
                  </a:lnTo>
                  <a:lnTo>
                    <a:pt x="237" y="39"/>
                  </a:lnTo>
                  <a:lnTo>
                    <a:pt x="137" y="19"/>
                  </a:lnTo>
                  <a:lnTo>
                    <a:pt x="64" y="12"/>
                  </a:lnTo>
                  <a:lnTo>
                    <a:pt x="0" y="12"/>
                  </a:lnTo>
                  <a:close/>
                </a:path>
              </a:pathLst>
            </a:custGeom>
            <a:solidFill>
              <a:srgbClr val="000000"/>
            </a:solidFill>
            <a:ln w="9525">
              <a:noFill/>
              <a:round/>
              <a:headEnd/>
              <a:tailEnd/>
            </a:ln>
          </p:spPr>
          <p:txBody>
            <a:bodyPr/>
            <a:lstStyle/>
            <a:p>
              <a:endParaRPr lang="en-US"/>
            </a:p>
          </p:txBody>
        </p:sp>
        <p:sp>
          <p:nvSpPr>
            <p:cNvPr id="693" name="Freeform 2719"/>
            <p:cNvSpPr>
              <a:spLocks/>
            </p:cNvSpPr>
            <p:nvPr/>
          </p:nvSpPr>
          <p:spPr bwMode="auto">
            <a:xfrm>
              <a:off x="2989" y="882"/>
              <a:ext cx="25" cy="90"/>
            </a:xfrm>
            <a:custGeom>
              <a:avLst/>
              <a:gdLst>
                <a:gd name="T0" fmla="*/ 97 w 101"/>
                <a:gd name="T1" fmla="*/ 0 h 362"/>
                <a:gd name="T2" fmla="*/ 26 w 101"/>
                <a:gd name="T3" fmla="*/ 89 h 362"/>
                <a:gd name="T4" fmla="*/ 9 w 101"/>
                <a:gd name="T5" fmla="*/ 128 h 362"/>
                <a:gd name="T6" fmla="*/ 0 w 101"/>
                <a:gd name="T7" fmla="*/ 185 h 362"/>
                <a:gd name="T8" fmla="*/ 0 w 101"/>
                <a:gd name="T9" fmla="*/ 359 h 362"/>
                <a:gd name="T10" fmla="*/ 20 w 101"/>
                <a:gd name="T11" fmla="*/ 362 h 362"/>
                <a:gd name="T12" fmla="*/ 24 w 101"/>
                <a:gd name="T13" fmla="*/ 169 h 362"/>
                <a:gd name="T14" fmla="*/ 34 w 101"/>
                <a:gd name="T15" fmla="*/ 121 h 362"/>
                <a:gd name="T16" fmla="*/ 55 w 101"/>
                <a:gd name="T17" fmla="*/ 93 h 362"/>
                <a:gd name="T18" fmla="*/ 101 w 101"/>
                <a:gd name="T19" fmla="*/ 39 h 362"/>
                <a:gd name="T20" fmla="*/ 97 w 101"/>
                <a:gd name="T21" fmla="*/ 0 h 362"/>
                <a:gd name="T22" fmla="*/ 97 w 101"/>
                <a:gd name="T23" fmla="*/ 0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
                <a:gd name="T37" fmla="*/ 0 h 362"/>
                <a:gd name="T38" fmla="*/ 101 w 101"/>
                <a:gd name="T39" fmla="*/ 362 h 3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close/>
                </a:path>
              </a:pathLst>
            </a:custGeom>
            <a:solidFill>
              <a:srgbClr val="000000"/>
            </a:solidFill>
            <a:ln w="9525">
              <a:noFill/>
              <a:round/>
              <a:headEnd/>
              <a:tailEnd/>
            </a:ln>
          </p:spPr>
          <p:txBody>
            <a:bodyPr/>
            <a:lstStyle/>
            <a:p>
              <a:endParaRPr lang="en-US"/>
            </a:p>
          </p:txBody>
        </p:sp>
        <p:sp>
          <p:nvSpPr>
            <p:cNvPr id="694" name="Freeform 2720"/>
            <p:cNvSpPr>
              <a:spLocks/>
            </p:cNvSpPr>
            <p:nvPr/>
          </p:nvSpPr>
          <p:spPr bwMode="auto">
            <a:xfrm>
              <a:off x="2983" y="979"/>
              <a:ext cx="22" cy="248"/>
            </a:xfrm>
            <a:custGeom>
              <a:avLst/>
              <a:gdLst>
                <a:gd name="T0" fmla="*/ 17 w 86"/>
                <a:gd name="T1" fmla="*/ 0 h 993"/>
                <a:gd name="T2" fmla="*/ 0 w 86"/>
                <a:gd name="T3" fmla="*/ 954 h 993"/>
                <a:gd name="T4" fmla="*/ 86 w 86"/>
                <a:gd name="T5" fmla="*/ 993 h 993"/>
                <a:gd name="T6" fmla="*/ 21 w 86"/>
                <a:gd name="T7" fmla="*/ 944 h 993"/>
                <a:gd name="T8" fmla="*/ 36 w 86"/>
                <a:gd name="T9" fmla="*/ 10 h 993"/>
                <a:gd name="T10" fmla="*/ 17 w 86"/>
                <a:gd name="T11" fmla="*/ 0 h 993"/>
                <a:gd name="T12" fmla="*/ 17 w 86"/>
                <a:gd name="T13" fmla="*/ 0 h 993"/>
                <a:gd name="T14" fmla="*/ 0 60000 65536"/>
                <a:gd name="T15" fmla="*/ 0 60000 65536"/>
                <a:gd name="T16" fmla="*/ 0 60000 65536"/>
                <a:gd name="T17" fmla="*/ 0 60000 65536"/>
                <a:gd name="T18" fmla="*/ 0 60000 65536"/>
                <a:gd name="T19" fmla="*/ 0 60000 65536"/>
                <a:gd name="T20" fmla="*/ 0 60000 65536"/>
                <a:gd name="T21" fmla="*/ 0 w 86"/>
                <a:gd name="T22" fmla="*/ 0 h 993"/>
                <a:gd name="T23" fmla="*/ 86 w 86"/>
                <a:gd name="T24" fmla="*/ 993 h 9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93">
                  <a:moveTo>
                    <a:pt x="17" y="0"/>
                  </a:moveTo>
                  <a:lnTo>
                    <a:pt x="0" y="954"/>
                  </a:lnTo>
                  <a:lnTo>
                    <a:pt x="86" y="993"/>
                  </a:lnTo>
                  <a:lnTo>
                    <a:pt x="21" y="944"/>
                  </a:lnTo>
                  <a:lnTo>
                    <a:pt x="36" y="10"/>
                  </a:lnTo>
                  <a:lnTo>
                    <a:pt x="17" y="0"/>
                  </a:lnTo>
                  <a:close/>
                </a:path>
              </a:pathLst>
            </a:custGeom>
            <a:solidFill>
              <a:srgbClr val="000000"/>
            </a:solidFill>
            <a:ln w="9525">
              <a:noFill/>
              <a:round/>
              <a:headEnd/>
              <a:tailEnd/>
            </a:ln>
          </p:spPr>
          <p:txBody>
            <a:bodyPr/>
            <a:lstStyle/>
            <a:p>
              <a:endParaRPr lang="en-US"/>
            </a:p>
          </p:txBody>
        </p:sp>
        <p:sp>
          <p:nvSpPr>
            <p:cNvPr id="695" name="Freeform 2721"/>
            <p:cNvSpPr>
              <a:spLocks/>
            </p:cNvSpPr>
            <p:nvPr/>
          </p:nvSpPr>
          <p:spPr bwMode="auto">
            <a:xfrm>
              <a:off x="2925" y="806"/>
              <a:ext cx="79" cy="458"/>
            </a:xfrm>
            <a:custGeom>
              <a:avLst/>
              <a:gdLst>
                <a:gd name="T0" fmla="*/ 316 w 316"/>
                <a:gd name="T1" fmla="*/ 32 h 1832"/>
                <a:gd name="T2" fmla="*/ 99 w 316"/>
                <a:gd name="T3" fmla="*/ 14 h 1832"/>
                <a:gd name="T4" fmla="*/ 63 w 316"/>
                <a:gd name="T5" fmla="*/ 26 h 1832"/>
                <a:gd name="T6" fmla="*/ 36 w 316"/>
                <a:gd name="T7" fmla="*/ 58 h 1832"/>
                <a:gd name="T8" fmla="*/ 19 w 316"/>
                <a:gd name="T9" fmla="*/ 104 h 1832"/>
                <a:gd name="T10" fmla="*/ 15 w 316"/>
                <a:gd name="T11" fmla="*/ 181 h 1832"/>
                <a:gd name="T12" fmla="*/ 7 w 316"/>
                <a:gd name="T13" fmla="*/ 1832 h 1832"/>
                <a:gd name="T14" fmla="*/ 0 w 316"/>
                <a:gd name="T15" fmla="*/ 1687 h 1832"/>
                <a:gd name="T16" fmla="*/ 2 w 316"/>
                <a:gd name="T17" fmla="*/ 177 h 1832"/>
                <a:gd name="T18" fmla="*/ 2 w 316"/>
                <a:gd name="T19" fmla="*/ 106 h 1832"/>
                <a:gd name="T20" fmla="*/ 18 w 316"/>
                <a:gd name="T21" fmla="*/ 55 h 1832"/>
                <a:gd name="T22" fmla="*/ 43 w 316"/>
                <a:gd name="T23" fmla="*/ 17 h 1832"/>
                <a:gd name="T24" fmla="*/ 69 w 316"/>
                <a:gd name="T25" fmla="*/ 6 h 1832"/>
                <a:gd name="T26" fmla="*/ 105 w 316"/>
                <a:gd name="T27" fmla="*/ 0 h 1832"/>
                <a:gd name="T28" fmla="*/ 315 w 316"/>
                <a:gd name="T29" fmla="*/ 21 h 1832"/>
                <a:gd name="T30" fmla="*/ 316 w 316"/>
                <a:gd name="T31" fmla="*/ 32 h 1832"/>
                <a:gd name="T32" fmla="*/ 316 w 316"/>
                <a:gd name="T33" fmla="*/ 32 h 18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6"/>
                <a:gd name="T52" fmla="*/ 0 h 1832"/>
                <a:gd name="T53" fmla="*/ 316 w 316"/>
                <a:gd name="T54" fmla="*/ 1832 h 18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close/>
                </a:path>
              </a:pathLst>
            </a:custGeom>
            <a:solidFill>
              <a:srgbClr val="000000"/>
            </a:solidFill>
            <a:ln w="9525">
              <a:noFill/>
              <a:round/>
              <a:headEnd/>
              <a:tailEnd/>
            </a:ln>
          </p:spPr>
          <p:txBody>
            <a:bodyPr/>
            <a:lstStyle/>
            <a:p>
              <a:endParaRPr lang="en-US"/>
            </a:p>
          </p:txBody>
        </p:sp>
        <p:sp>
          <p:nvSpPr>
            <p:cNvPr id="696" name="Freeform 2722"/>
            <p:cNvSpPr>
              <a:spLocks/>
            </p:cNvSpPr>
            <p:nvPr/>
          </p:nvSpPr>
          <p:spPr bwMode="auto">
            <a:xfrm>
              <a:off x="3016" y="1211"/>
              <a:ext cx="27" cy="52"/>
            </a:xfrm>
            <a:custGeom>
              <a:avLst/>
              <a:gdLst>
                <a:gd name="T0" fmla="*/ 0 w 108"/>
                <a:gd name="T1" fmla="*/ 29 h 207"/>
                <a:gd name="T2" fmla="*/ 92 w 108"/>
                <a:gd name="T3" fmla="*/ 207 h 207"/>
                <a:gd name="T4" fmla="*/ 108 w 108"/>
                <a:gd name="T5" fmla="*/ 194 h 207"/>
                <a:gd name="T6" fmla="*/ 3 w 108"/>
                <a:gd name="T7" fmla="*/ 0 h 207"/>
                <a:gd name="T8" fmla="*/ 0 w 108"/>
                <a:gd name="T9" fmla="*/ 29 h 207"/>
                <a:gd name="T10" fmla="*/ 0 w 108"/>
                <a:gd name="T11" fmla="*/ 29 h 207"/>
                <a:gd name="T12" fmla="*/ 0 60000 65536"/>
                <a:gd name="T13" fmla="*/ 0 60000 65536"/>
                <a:gd name="T14" fmla="*/ 0 60000 65536"/>
                <a:gd name="T15" fmla="*/ 0 60000 65536"/>
                <a:gd name="T16" fmla="*/ 0 60000 65536"/>
                <a:gd name="T17" fmla="*/ 0 60000 65536"/>
                <a:gd name="T18" fmla="*/ 0 w 108"/>
                <a:gd name="T19" fmla="*/ 0 h 207"/>
                <a:gd name="T20" fmla="*/ 108 w 108"/>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8" h="207">
                  <a:moveTo>
                    <a:pt x="0" y="29"/>
                  </a:moveTo>
                  <a:lnTo>
                    <a:pt x="92" y="207"/>
                  </a:lnTo>
                  <a:lnTo>
                    <a:pt x="108" y="194"/>
                  </a:lnTo>
                  <a:lnTo>
                    <a:pt x="3" y="0"/>
                  </a:lnTo>
                  <a:lnTo>
                    <a:pt x="0" y="29"/>
                  </a:lnTo>
                  <a:close/>
                </a:path>
              </a:pathLst>
            </a:custGeom>
            <a:solidFill>
              <a:srgbClr val="000000"/>
            </a:solidFill>
            <a:ln w="9525">
              <a:noFill/>
              <a:round/>
              <a:headEnd/>
              <a:tailEnd/>
            </a:ln>
          </p:spPr>
          <p:txBody>
            <a:bodyPr/>
            <a:lstStyle/>
            <a:p>
              <a:endParaRPr lang="en-US"/>
            </a:p>
          </p:txBody>
        </p:sp>
        <p:sp>
          <p:nvSpPr>
            <p:cNvPr id="697" name="Freeform 2723"/>
            <p:cNvSpPr>
              <a:spLocks/>
            </p:cNvSpPr>
            <p:nvPr/>
          </p:nvSpPr>
          <p:spPr bwMode="auto">
            <a:xfrm>
              <a:off x="3014" y="1326"/>
              <a:ext cx="12" cy="25"/>
            </a:xfrm>
            <a:custGeom>
              <a:avLst/>
              <a:gdLst>
                <a:gd name="T0" fmla="*/ 36 w 49"/>
                <a:gd name="T1" fmla="*/ 0 h 99"/>
                <a:gd name="T2" fmla="*/ 0 w 49"/>
                <a:gd name="T3" fmla="*/ 57 h 99"/>
                <a:gd name="T4" fmla="*/ 3 w 49"/>
                <a:gd name="T5" fmla="*/ 99 h 99"/>
                <a:gd name="T6" fmla="*/ 49 w 49"/>
                <a:gd name="T7" fmla="*/ 29 h 99"/>
                <a:gd name="T8" fmla="*/ 36 w 49"/>
                <a:gd name="T9" fmla="*/ 0 h 99"/>
                <a:gd name="T10" fmla="*/ 36 w 49"/>
                <a:gd name="T11" fmla="*/ 0 h 99"/>
                <a:gd name="T12" fmla="*/ 0 60000 65536"/>
                <a:gd name="T13" fmla="*/ 0 60000 65536"/>
                <a:gd name="T14" fmla="*/ 0 60000 65536"/>
                <a:gd name="T15" fmla="*/ 0 60000 65536"/>
                <a:gd name="T16" fmla="*/ 0 60000 65536"/>
                <a:gd name="T17" fmla="*/ 0 60000 65536"/>
                <a:gd name="T18" fmla="*/ 0 w 49"/>
                <a:gd name="T19" fmla="*/ 0 h 99"/>
                <a:gd name="T20" fmla="*/ 49 w 49"/>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49" h="99">
                  <a:moveTo>
                    <a:pt x="36" y="0"/>
                  </a:moveTo>
                  <a:lnTo>
                    <a:pt x="0" y="57"/>
                  </a:lnTo>
                  <a:lnTo>
                    <a:pt x="3" y="99"/>
                  </a:lnTo>
                  <a:lnTo>
                    <a:pt x="49" y="29"/>
                  </a:lnTo>
                  <a:lnTo>
                    <a:pt x="36" y="0"/>
                  </a:lnTo>
                  <a:close/>
                </a:path>
              </a:pathLst>
            </a:custGeom>
            <a:solidFill>
              <a:srgbClr val="000000"/>
            </a:solidFill>
            <a:ln w="9525">
              <a:noFill/>
              <a:round/>
              <a:headEnd/>
              <a:tailEnd/>
            </a:ln>
          </p:spPr>
          <p:txBody>
            <a:bodyPr/>
            <a:lstStyle/>
            <a:p>
              <a:endParaRPr lang="en-US"/>
            </a:p>
          </p:txBody>
        </p:sp>
        <p:sp>
          <p:nvSpPr>
            <p:cNvPr id="698" name="Freeform 2724"/>
            <p:cNvSpPr>
              <a:spLocks/>
            </p:cNvSpPr>
            <p:nvPr/>
          </p:nvSpPr>
          <p:spPr bwMode="auto">
            <a:xfrm>
              <a:off x="3021" y="1249"/>
              <a:ext cx="86" cy="107"/>
            </a:xfrm>
            <a:custGeom>
              <a:avLst/>
              <a:gdLst>
                <a:gd name="T0" fmla="*/ 177 w 343"/>
                <a:gd name="T1" fmla="*/ 0 h 428"/>
                <a:gd name="T2" fmla="*/ 129 w 343"/>
                <a:gd name="T3" fmla="*/ 11 h 428"/>
                <a:gd name="T4" fmla="*/ 95 w 343"/>
                <a:gd name="T5" fmla="*/ 30 h 428"/>
                <a:gd name="T6" fmla="*/ 65 w 343"/>
                <a:gd name="T7" fmla="*/ 57 h 428"/>
                <a:gd name="T8" fmla="*/ 33 w 343"/>
                <a:gd name="T9" fmla="*/ 100 h 428"/>
                <a:gd name="T10" fmla="*/ 12 w 343"/>
                <a:gd name="T11" fmla="*/ 165 h 428"/>
                <a:gd name="T12" fmla="*/ 0 w 343"/>
                <a:gd name="T13" fmla="*/ 248 h 428"/>
                <a:gd name="T14" fmla="*/ 6 w 343"/>
                <a:gd name="T15" fmla="*/ 310 h 428"/>
                <a:gd name="T16" fmla="*/ 28 w 343"/>
                <a:gd name="T17" fmla="*/ 359 h 428"/>
                <a:gd name="T18" fmla="*/ 68 w 343"/>
                <a:gd name="T19" fmla="*/ 399 h 428"/>
                <a:gd name="T20" fmla="*/ 117 w 343"/>
                <a:gd name="T21" fmla="*/ 428 h 428"/>
                <a:gd name="T22" fmla="*/ 178 w 343"/>
                <a:gd name="T23" fmla="*/ 428 h 428"/>
                <a:gd name="T24" fmla="*/ 231 w 343"/>
                <a:gd name="T25" fmla="*/ 412 h 428"/>
                <a:gd name="T26" fmla="*/ 264 w 343"/>
                <a:gd name="T27" fmla="*/ 384 h 428"/>
                <a:gd name="T28" fmla="*/ 298 w 343"/>
                <a:gd name="T29" fmla="*/ 339 h 428"/>
                <a:gd name="T30" fmla="*/ 326 w 343"/>
                <a:gd name="T31" fmla="*/ 279 h 428"/>
                <a:gd name="T32" fmla="*/ 342 w 343"/>
                <a:gd name="T33" fmla="*/ 222 h 428"/>
                <a:gd name="T34" fmla="*/ 343 w 343"/>
                <a:gd name="T35" fmla="*/ 165 h 428"/>
                <a:gd name="T36" fmla="*/ 338 w 343"/>
                <a:gd name="T37" fmla="*/ 113 h 428"/>
                <a:gd name="T38" fmla="*/ 312 w 343"/>
                <a:gd name="T39" fmla="*/ 62 h 428"/>
                <a:gd name="T40" fmla="*/ 278 w 343"/>
                <a:gd name="T41" fmla="*/ 46 h 428"/>
                <a:gd name="T42" fmla="*/ 295 w 343"/>
                <a:gd name="T43" fmla="*/ 74 h 428"/>
                <a:gd name="T44" fmla="*/ 314 w 343"/>
                <a:gd name="T45" fmla="*/ 117 h 428"/>
                <a:gd name="T46" fmla="*/ 314 w 343"/>
                <a:gd name="T47" fmla="*/ 148 h 428"/>
                <a:gd name="T48" fmla="*/ 304 w 343"/>
                <a:gd name="T49" fmla="*/ 160 h 428"/>
                <a:gd name="T50" fmla="*/ 294 w 343"/>
                <a:gd name="T51" fmla="*/ 130 h 428"/>
                <a:gd name="T52" fmla="*/ 268 w 343"/>
                <a:gd name="T53" fmla="*/ 98 h 428"/>
                <a:gd name="T54" fmla="*/ 242 w 343"/>
                <a:gd name="T55" fmla="*/ 94 h 428"/>
                <a:gd name="T56" fmla="*/ 207 w 343"/>
                <a:gd name="T57" fmla="*/ 98 h 428"/>
                <a:gd name="T58" fmla="*/ 192 w 343"/>
                <a:gd name="T59" fmla="*/ 112 h 428"/>
                <a:gd name="T60" fmla="*/ 183 w 343"/>
                <a:gd name="T61" fmla="*/ 138 h 428"/>
                <a:gd name="T62" fmla="*/ 220 w 343"/>
                <a:gd name="T63" fmla="*/ 126 h 428"/>
                <a:gd name="T64" fmla="*/ 254 w 343"/>
                <a:gd name="T65" fmla="*/ 135 h 428"/>
                <a:gd name="T66" fmla="*/ 280 w 343"/>
                <a:gd name="T67" fmla="*/ 165 h 428"/>
                <a:gd name="T68" fmla="*/ 283 w 343"/>
                <a:gd name="T69" fmla="*/ 219 h 428"/>
                <a:gd name="T70" fmla="*/ 270 w 343"/>
                <a:gd name="T71" fmla="*/ 262 h 428"/>
                <a:gd name="T72" fmla="*/ 244 w 343"/>
                <a:gd name="T73" fmla="*/ 298 h 428"/>
                <a:gd name="T74" fmla="*/ 209 w 343"/>
                <a:gd name="T75" fmla="*/ 323 h 428"/>
                <a:gd name="T76" fmla="*/ 175 w 343"/>
                <a:gd name="T77" fmla="*/ 326 h 428"/>
                <a:gd name="T78" fmla="*/ 144 w 343"/>
                <a:gd name="T79" fmla="*/ 303 h 428"/>
                <a:gd name="T80" fmla="*/ 131 w 343"/>
                <a:gd name="T81" fmla="*/ 267 h 428"/>
                <a:gd name="T82" fmla="*/ 136 w 343"/>
                <a:gd name="T83" fmla="*/ 215 h 428"/>
                <a:gd name="T84" fmla="*/ 148 w 343"/>
                <a:gd name="T85" fmla="*/ 188 h 428"/>
                <a:gd name="T86" fmla="*/ 129 w 343"/>
                <a:gd name="T87" fmla="*/ 201 h 428"/>
                <a:gd name="T88" fmla="*/ 116 w 343"/>
                <a:gd name="T89" fmla="*/ 249 h 428"/>
                <a:gd name="T90" fmla="*/ 110 w 343"/>
                <a:gd name="T91" fmla="*/ 283 h 428"/>
                <a:gd name="T92" fmla="*/ 92 w 343"/>
                <a:gd name="T93" fmla="*/ 305 h 428"/>
                <a:gd name="T94" fmla="*/ 30 w 343"/>
                <a:gd name="T95" fmla="*/ 303 h 428"/>
                <a:gd name="T96" fmla="*/ 18 w 343"/>
                <a:gd name="T97" fmla="*/ 255 h 428"/>
                <a:gd name="T98" fmla="*/ 18 w 343"/>
                <a:gd name="T99" fmla="*/ 211 h 428"/>
                <a:gd name="T100" fmla="*/ 31 w 343"/>
                <a:gd name="T101" fmla="*/ 140 h 428"/>
                <a:gd name="T102" fmla="*/ 59 w 343"/>
                <a:gd name="T103" fmla="*/ 87 h 428"/>
                <a:gd name="T104" fmla="*/ 100 w 343"/>
                <a:gd name="T105" fmla="*/ 42 h 428"/>
                <a:gd name="T106" fmla="*/ 145 w 343"/>
                <a:gd name="T107" fmla="*/ 18 h 428"/>
                <a:gd name="T108" fmla="*/ 177 w 343"/>
                <a:gd name="T109" fmla="*/ 0 h 428"/>
                <a:gd name="T110" fmla="*/ 177 w 343"/>
                <a:gd name="T111" fmla="*/ 0 h 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3"/>
                <a:gd name="T169" fmla="*/ 0 h 428"/>
                <a:gd name="T170" fmla="*/ 343 w 343"/>
                <a:gd name="T171" fmla="*/ 428 h 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close/>
                </a:path>
              </a:pathLst>
            </a:custGeom>
            <a:solidFill>
              <a:srgbClr val="000000"/>
            </a:solidFill>
            <a:ln w="9525">
              <a:noFill/>
              <a:round/>
              <a:headEnd/>
              <a:tailEnd/>
            </a:ln>
          </p:spPr>
          <p:txBody>
            <a:bodyPr/>
            <a:lstStyle/>
            <a:p>
              <a:endParaRPr lang="en-US"/>
            </a:p>
          </p:txBody>
        </p:sp>
        <p:sp>
          <p:nvSpPr>
            <p:cNvPr id="699" name="Freeform 2725"/>
            <p:cNvSpPr>
              <a:spLocks/>
            </p:cNvSpPr>
            <p:nvPr/>
          </p:nvSpPr>
          <p:spPr bwMode="auto">
            <a:xfrm>
              <a:off x="3038" y="1249"/>
              <a:ext cx="66" cy="80"/>
            </a:xfrm>
            <a:custGeom>
              <a:avLst/>
              <a:gdLst>
                <a:gd name="T0" fmla="*/ 59 w 266"/>
                <a:gd name="T1" fmla="*/ 305 h 322"/>
                <a:gd name="T2" fmla="*/ 34 w 266"/>
                <a:gd name="T3" fmla="*/ 260 h 322"/>
                <a:gd name="T4" fmla="*/ 31 w 266"/>
                <a:gd name="T5" fmla="*/ 211 h 322"/>
                <a:gd name="T6" fmla="*/ 36 w 266"/>
                <a:gd name="T7" fmla="*/ 170 h 322"/>
                <a:gd name="T8" fmla="*/ 51 w 266"/>
                <a:gd name="T9" fmla="*/ 128 h 322"/>
                <a:gd name="T10" fmla="*/ 71 w 266"/>
                <a:gd name="T11" fmla="*/ 88 h 322"/>
                <a:gd name="T12" fmla="*/ 103 w 266"/>
                <a:gd name="T13" fmla="*/ 60 h 322"/>
                <a:gd name="T14" fmla="*/ 142 w 266"/>
                <a:gd name="T15" fmla="*/ 39 h 322"/>
                <a:gd name="T16" fmla="*/ 185 w 266"/>
                <a:gd name="T17" fmla="*/ 38 h 322"/>
                <a:gd name="T18" fmla="*/ 225 w 266"/>
                <a:gd name="T19" fmla="*/ 64 h 322"/>
                <a:gd name="T20" fmla="*/ 266 w 266"/>
                <a:gd name="T21" fmla="*/ 105 h 322"/>
                <a:gd name="T22" fmla="*/ 248 w 266"/>
                <a:gd name="T23" fmla="*/ 66 h 322"/>
                <a:gd name="T24" fmla="*/ 221 w 266"/>
                <a:gd name="T25" fmla="*/ 36 h 322"/>
                <a:gd name="T26" fmla="*/ 190 w 266"/>
                <a:gd name="T27" fmla="*/ 12 h 322"/>
                <a:gd name="T28" fmla="*/ 155 w 266"/>
                <a:gd name="T29" fmla="*/ 3 h 322"/>
                <a:gd name="T30" fmla="*/ 117 w 266"/>
                <a:gd name="T31" fmla="*/ 0 h 322"/>
                <a:gd name="T32" fmla="*/ 44 w 266"/>
                <a:gd name="T33" fmla="*/ 27 h 322"/>
                <a:gd name="T34" fmla="*/ 102 w 266"/>
                <a:gd name="T35" fmla="*/ 17 h 322"/>
                <a:gd name="T36" fmla="*/ 157 w 266"/>
                <a:gd name="T37" fmla="*/ 19 h 322"/>
                <a:gd name="T38" fmla="*/ 129 w 266"/>
                <a:gd name="T39" fmla="*/ 31 h 322"/>
                <a:gd name="T40" fmla="*/ 98 w 266"/>
                <a:gd name="T41" fmla="*/ 44 h 322"/>
                <a:gd name="T42" fmla="*/ 66 w 266"/>
                <a:gd name="T43" fmla="*/ 72 h 322"/>
                <a:gd name="T44" fmla="*/ 42 w 266"/>
                <a:gd name="T45" fmla="*/ 105 h 322"/>
                <a:gd name="T46" fmla="*/ 21 w 266"/>
                <a:gd name="T47" fmla="*/ 146 h 322"/>
                <a:gd name="T48" fmla="*/ 8 w 266"/>
                <a:gd name="T49" fmla="*/ 195 h 322"/>
                <a:gd name="T50" fmla="*/ 0 w 266"/>
                <a:gd name="T51" fmla="*/ 258 h 322"/>
                <a:gd name="T52" fmla="*/ 5 w 266"/>
                <a:gd name="T53" fmla="*/ 322 h 322"/>
                <a:gd name="T54" fmla="*/ 59 w 266"/>
                <a:gd name="T55" fmla="*/ 305 h 322"/>
                <a:gd name="T56" fmla="*/ 59 w 266"/>
                <a:gd name="T57" fmla="*/ 305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6"/>
                <a:gd name="T88" fmla="*/ 0 h 322"/>
                <a:gd name="T89" fmla="*/ 266 w 266"/>
                <a:gd name="T90" fmla="*/ 322 h 3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close/>
                </a:path>
              </a:pathLst>
            </a:custGeom>
            <a:solidFill>
              <a:srgbClr val="000000"/>
            </a:solidFill>
            <a:ln w="9525">
              <a:noFill/>
              <a:round/>
              <a:headEnd/>
              <a:tailEnd/>
            </a:ln>
          </p:spPr>
          <p:txBody>
            <a:bodyPr/>
            <a:lstStyle/>
            <a:p>
              <a:endParaRPr lang="en-US"/>
            </a:p>
          </p:txBody>
        </p:sp>
        <p:sp>
          <p:nvSpPr>
            <p:cNvPr id="700" name="Freeform 2726"/>
            <p:cNvSpPr>
              <a:spLocks/>
            </p:cNvSpPr>
            <p:nvPr/>
          </p:nvSpPr>
          <p:spPr bwMode="auto">
            <a:xfrm>
              <a:off x="3052" y="1274"/>
              <a:ext cx="24" cy="38"/>
            </a:xfrm>
            <a:custGeom>
              <a:avLst/>
              <a:gdLst>
                <a:gd name="T0" fmla="*/ 0 w 96"/>
                <a:gd name="T1" fmla="*/ 124 h 152"/>
                <a:gd name="T2" fmla="*/ 8 w 96"/>
                <a:gd name="T3" fmla="*/ 89 h 152"/>
                <a:gd name="T4" fmla="*/ 25 w 96"/>
                <a:gd name="T5" fmla="*/ 53 h 152"/>
                <a:gd name="T6" fmla="*/ 44 w 96"/>
                <a:gd name="T7" fmla="*/ 30 h 152"/>
                <a:gd name="T8" fmla="*/ 72 w 96"/>
                <a:gd name="T9" fmla="*/ 6 h 152"/>
                <a:gd name="T10" fmla="*/ 96 w 96"/>
                <a:gd name="T11" fmla="*/ 0 h 152"/>
                <a:gd name="T12" fmla="*/ 89 w 96"/>
                <a:gd name="T13" fmla="*/ 19 h 152"/>
                <a:gd name="T14" fmla="*/ 55 w 96"/>
                <a:gd name="T15" fmla="*/ 44 h 152"/>
                <a:gd name="T16" fmla="*/ 34 w 96"/>
                <a:gd name="T17" fmla="*/ 73 h 152"/>
                <a:gd name="T18" fmla="*/ 17 w 96"/>
                <a:gd name="T19" fmla="*/ 106 h 152"/>
                <a:gd name="T20" fmla="*/ 1 w 96"/>
                <a:gd name="T21" fmla="*/ 152 h 152"/>
                <a:gd name="T22" fmla="*/ 0 w 96"/>
                <a:gd name="T23" fmla="*/ 124 h 152"/>
                <a:gd name="T24" fmla="*/ 0 w 96"/>
                <a:gd name="T25" fmla="*/ 12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152"/>
                <a:gd name="T41" fmla="*/ 96 w 96"/>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close/>
                </a:path>
              </a:pathLst>
            </a:custGeom>
            <a:solidFill>
              <a:srgbClr val="000000"/>
            </a:solidFill>
            <a:ln w="9525">
              <a:noFill/>
              <a:round/>
              <a:headEnd/>
              <a:tailEnd/>
            </a:ln>
          </p:spPr>
          <p:txBody>
            <a:bodyPr/>
            <a:lstStyle/>
            <a:p>
              <a:endParaRPr lang="en-US"/>
            </a:p>
          </p:txBody>
        </p:sp>
        <p:sp>
          <p:nvSpPr>
            <p:cNvPr id="701" name="Freeform 2727"/>
            <p:cNvSpPr>
              <a:spLocks/>
            </p:cNvSpPr>
            <p:nvPr/>
          </p:nvSpPr>
          <p:spPr bwMode="auto">
            <a:xfrm>
              <a:off x="3026" y="1291"/>
              <a:ext cx="8" cy="40"/>
            </a:xfrm>
            <a:custGeom>
              <a:avLst/>
              <a:gdLst>
                <a:gd name="T0" fmla="*/ 0 w 33"/>
                <a:gd name="T1" fmla="*/ 134 h 161"/>
                <a:gd name="T2" fmla="*/ 4 w 33"/>
                <a:gd name="T3" fmla="*/ 76 h 161"/>
                <a:gd name="T4" fmla="*/ 9 w 33"/>
                <a:gd name="T5" fmla="*/ 39 h 161"/>
                <a:gd name="T6" fmla="*/ 21 w 33"/>
                <a:gd name="T7" fmla="*/ 0 h 161"/>
                <a:gd name="T8" fmla="*/ 16 w 33"/>
                <a:gd name="T9" fmla="*/ 61 h 161"/>
                <a:gd name="T10" fmla="*/ 17 w 33"/>
                <a:gd name="T11" fmla="*/ 94 h 161"/>
                <a:gd name="T12" fmla="*/ 33 w 33"/>
                <a:gd name="T13" fmla="*/ 161 h 161"/>
                <a:gd name="T14" fmla="*/ 0 w 33"/>
                <a:gd name="T15" fmla="*/ 134 h 161"/>
                <a:gd name="T16" fmla="*/ 0 w 33"/>
                <a:gd name="T17" fmla="*/ 134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61"/>
                <a:gd name="T29" fmla="*/ 33 w 3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61">
                  <a:moveTo>
                    <a:pt x="0" y="134"/>
                  </a:moveTo>
                  <a:lnTo>
                    <a:pt x="4" y="76"/>
                  </a:lnTo>
                  <a:lnTo>
                    <a:pt x="9" y="39"/>
                  </a:lnTo>
                  <a:lnTo>
                    <a:pt x="21" y="0"/>
                  </a:lnTo>
                  <a:lnTo>
                    <a:pt x="16" y="61"/>
                  </a:lnTo>
                  <a:lnTo>
                    <a:pt x="17" y="94"/>
                  </a:lnTo>
                  <a:lnTo>
                    <a:pt x="33" y="161"/>
                  </a:lnTo>
                  <a:lnTo>
                    <a:pt x="0" y="134"/>
                  </a:lnTo>
                  <a:close/>
                </a:path>
              </a:pathLst>
            </a:custGeom>
            <a:solidFill>
              <a:srgbClr val="000000"/>
            </a:solidFill>
            <a:ln w="9525">
              <a:noFill/>
              <a:round/>
              <a:headEnd/>
              <a:tailEnd/>
            </a:ln>
          </p:spPr>
          <p:txBody>
            <a:bodyPr/>
            <a:lstStyle/>
            <a:p>
              <a:endParaRPr lang="en-US"/>
            </a:p>
          </p:txBody>
        </p:sp>
        <p:sp>
          <p:nvSpPr>
            <p:cNvPr id="702" name="Freeform 2728"/>
            <p:cNvSpPr>
              <a:spLocks/>
            </p:cNvSpPr>
            <p:nvPr/>
          </p:nvSpPr>
          <p:spPr bwMode="auto">
            <a:xfrm>
              <a:off x="3032" y="1291"/>
              <a:ext cx="8" cy="40"/>
            </a:xfrm>
            <a:custGeom>
              <a:avLst/>
              <a:gdLst>
                <a:gd name="T0" fmla="*/ 2 w 34"/>
                <a:gd name="T1" fmla="*/ 152 h 160"/>
                <a:gd name="T2" fmla="*/ 0 w 34"/>
                <a:gd name="T3" fmla="*/ 105 h 160"/>
                <a:gd name="T4" fmla="*/ 2 w 34"/>
                <a:gd name="T5" fmla="*/ 61 h 160"/>
                <a:gd name="T6" fmla="*/ 17 w 34"/>
                <a:gd name="T7" fmla="*/ 0 h 160"/>
                <a:gd name="T8" fmla="*/ 14 w 34"/>
                <a:gd name="T9" fmla="*/ 67 h 160"/>
                <a:gd name="T10" fmla="*/ 14 w 34"/>
                <a:gd name="T11" fmla="*/ 105 h 160"/>
                <a:gd name="T12" fmla="*/ 34 w 34"/>
                <a:gd name="T13" fmla="*/ 160 h 160"/>
                <a:gd name="T14" fmla="*/ 2 w 34"/>
                <a:gd name="T15" fmla="*/ 152 h 160"/>
                <a:gd name="T16" fmla="*/ 2 w 34"/>
                <a:gd name="T17" fmla="*/ 152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60"/>
                <a:gd name="T29" fmla="*/ 34 w 34"/>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60">
                  <a:moveTo>
                    <a:pt x="2" y="152"/>
                  </a:moveTo>
                  <a:lnTo>
                    <a:pt x="0" y="105"/>
                  </a:lnTo>
                  <a:lnTo>
                    <a:pt x="2" y="61"/>
                  </a:lnTo>
                  <a:lnTo>
                    <a:pt x="17" y="0"/>
                  </a:lnTo>
                  <a:lnTo>
                    <a:pt x="14" y="67"/>
                  </a:lnTo>
                  <a:lnTo>
                    <a:pt x="14" y="105"/>
                  </a:lnTo>
                  <a:lnTo>
                    <a:pt x="34" y="160"/>
                  </a:lnTo>
                  <a:lnTo>
                    <a:pt x="2" y="152"/>
                  </a:lnTo>
                  <a:close/>
                </a:path>
              </a:pathLst>
            </a:custGeom>
            <a:solidFill>
              <a:srgbClr val="000000"/>
            </a:solidFill>
            <a:ln w="9525">
              <a:noFill/>
              <a:round/>
              <a:headEnd/>
              <a:tailEnd/>
            </a:ln>
          </p:spPr>
          <p:txBody>
            <a:bodyPr/>
            <a:lstStyle/>
            <a:p>
              <a:endParaRPr lang="en-US"/>
            </a:p>
          </p:txBody>
        </p:sp>
        <p:sp>
          <p:nvSpPr>
            <p:cNvPr id="703" name="Freeform 2729"/>
            <p:cNvSpPr>
              <a:spLocks/>
            </p:cNvSpPr>
            <p:nvPr/>
          </p:nvSpPr>
          <p:spPr bwMode="auto">
            <a:xfrm>
              <a:off x="2981" y="870"/>
              <a:ext cx="31" cy="101"/>
            </a:xfrm>
            <a:custGeom>
              <a:avLst/>
              <a:gdLst>
                <a:gd name="T0" fmla="*/ 125 w 125"/>
                <a:gd name="T1" fmla="*/ 0 h 406"/>
                <a:gd name="T2" fmla="*/ 61 w 125"/>
                <a:gd name="T3" fmla="*/ 79 h 406"/>
                <a:gd name="T4" fmla="*/ 23 w 125"/>
                <a:gd name="T5" fmla="*/ 131 h 406"/>
                <a:gd name="T6" fmla="*/ 4 w 125"/>
                <a:gd name="T7" fmla="*/ 188 h 406"/>
                <a:gd name="T8" fmla="*/ 0 w 125"/>
                <a:gd name="T9" fmla="*/ 401 h 406"/>
                <a:gd name="T10" fmla="*/ 11 w 125"/>
                <a:gd name="T11" fmla="*/ 406 h 406"/>
                <a:gd name="T12" fmla="*/ 13 w 125"/>
                <a:gd name="T13" fmla="*/ 191 h 406"/>
                <a:gd name="T14" fmla="*/ 35 w 125"/>
                <a:gd name="T15" fmla="*/ 134 h 406"/>
                <a:gd name="T16" fmla="*/ 72 w 125"/>
                <a:gd name="T17" fmla="*/ 80 h 406"/>
                <a:gd name="T18" fmla="*/ 125 w 125"/>
                <a:gd name="T19" fmla="*/ 22 h 406"/>
                <a:gd name="T20" fmla="*/ 125 w 125"/>
                <a:gd name="T21" fmla="*/ 0 h 406"/>
                <a:gd name="T22" fmla="*/ 125 w 125"/>
                <a:gd name="T23" fmla="*/ 0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5"/>
                <a:gd name="T37" fmla="*/ 0 h 406"/>
                <a:gd name="T38" fmla="*/ 125 w 125"/>
                <a:gd name="T39" fmla="*/ 406 h 4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close/>
                </a:path>
              </a:pathLst>
            </a:custGeom>
            <a:solidFill>
              <a:srgbClr val="000000"/>
            </a:solidFill>
            <a:ln w="9525">
              <a:noFill/>
              <a:round/>
              <a:headEnd/>
              <a:tailEnd/>
            </a:ln>
          </p:spPr>
          <p:txBody>
            <a:bodyPr/>
            <a:lstStyle/>
            <a:p>
              <a:endParaRPr lang="en-US"/>
            </a:p>
          </p:txBody>
        </p:sp>
        <p:sp>
          <p:nvSpPr>
            <p:cNvPr id="704" name="Freeform 2730"/>
            <p:cNvSpPr>
              <a:spLocks/>
            </p:cNvSpPr>
            <p:nvPr/>
          </p:nvSpPr>
          <p:spPr bwMode="auto">
            <a:xfrm>
              <a:off x="2975" y="978"/>
              <a:ext cx="9" cy="238"/>
            </a:xfrm>
            <a:custGeom>
              <a:avLst/>
              <a:gdLst>
                <a:gd name="T0" fmla="*/ 21 w 33"/>
                <a:gd name="T1" fmla="*/ 0 h 952"/>
                <a:gd name="T2" fmla="*/ 0 w 33"/>
                <a:gd name="T3" fmla="*/ 944 h 952"/>
                <a:gd name="T4" fmla="*/ 13 w 33"/>
                <a:gd name="T5" fmla="*/ 952 h 952"/>
                <a:gd name="T6" fmla="*/ 33 w 33"/>
                <a:gd name="T7" fmla="*/ 1 h 952"/>
                <a:gd name="T8" fmla="*/ 21 w 33"/>
                <a:gd name="T9" fmla="*/ 0 h 952"/>
                <a:gd name="T10" fmla="*/ 21 w 33"/>
                <a:gd name="T11" fmla="*/ 0 h 952"/>
                <a:gd name="T12" fmla="*/ 0 60000 65536"/>
                <a:gd name="T13" fmla="*/ 0 60000 65536"/>
                <a:gd name="T14" fmla="*/ 0 60000 65536"/>
                <a:gd name="T15" fmla="*/ 0 60000 65536"/>
                <a:gd name="T16" fmla="*/ 0 60000 65536"/>
                <a:gd name="T17" fmla="*/ 0 60000 65536"/>
                <a:gd name="T18" fmla="*/ 0 w 33"/>
                <a:gd name="T19" fmla="*/ 0 h 952"/>
                <a:gd name="T20" fmla="*/ 33 w 33"/>
                <a:gd name="T21" fmla="*/ 952 h 952"/>
              </a:gdLst>
              <a:ahLst/>
              <a:cxnLst>
                <a:cxn ang="T12">
                  <a:pos x="T0" y="T1"/>
                </a:cxn>
                <a:cxn ang="T13">
                  <a:pos x="T2" y="T3"/>
                </a:cxn>
                <a:cxn ang="T14">
                  <a:pos x="T4" y="T5"/>
                </a:cxn>
                <a:cxn ang="T15">
                  <a:pos x="T6" y="T7"/>
                </a:cxn>
                <a:cxn ang="T16">
                  <a:pos x="T8" y="T9"/>
                </a:cxn>
                <a:cxn ang="T17">
                  <a:pos x="T10" y="T11"/>
                </a:cxn>
              </a:cxnLst>
              <a:rect l="T18" t="T19" r="T20" b="T21"/>
              <a:pathLst>
                <a:path w="33" h="952">
                  <a:moveTo>
                    <a:pt x="21" y="0"/>
                  </a:moveTo>
                  <a:lnTo>
                    <a:pt x="0" y="944"/>
                  </a:lnTo>
                  <a:lnTo>
                    <a:pt x="13" y="952"/>
                  </a:lnTo>
                  <a:lnTo>
                    <a:pt x="33" y="1"/>
                  </a:lnTo>
                  <a:lnTo>
                    <a:pt x="21" y="0"/>
                  </a:lnTo>
                  <a:close/>
                </a:path>
              </a:pathLst>
            </a:custGeom>
            <a:solidFill>
              <a:srgbClr val="000000"/>
            </a:solidFill>
            <a:ln w="9525">
              <a:noFill/>
              <a:round/>
              <a:headEnd/>
              <a:tailEnd/>
            </a:ln>
          </p:spPr>
          <p:txBody>
            <a:bodyPr/>
            <a:lstStyle/>
            <a:p>
              <a:endParaRPr lang="en-US"/>
            </a:p>
          </p:txBody>
        </p:sp>
        <p:sp>
          <p:nvSpPr>
            <p:cNvPr id="705" name="Freeform 2731"/>
            <p:cNvSpPr>
              <a:spLocks/>
            </p:cNvSpPr>
            <p:nvPr/>
          </p:nvSpPr>
          <p:spPr bwMode="auto">
            <a:xfrm>
              <a:off x="2881" y="1313"/>
              <a:ext cx="125" cy="59"/>
            </a:xfrm>
            <a:custGeom>
              <a:avLst/>
              <a:gdLst>
                <a:gd name="T0" fmla="*/ 250 w 500"/>
                <a:gd name="T1" fmla="*/ 0 h 238"/>
                <a:gd name="T2" fmla="*/ 0 w 500"/>
                <a:gd name="T3" fmla="*/ 75 h 238"/>
                <a:gd name="T4" fmla="*/ 255 w 500"/>
                <a:gd name="T5" fmla="*/ 15 h 238"/>
                <a:gd name="T6" fmla="*/ 17 w 500"/>
                <a:gd name="T7" fmla="*/ 89 h 238"/>
                <a:gd name="T8" fmla="*/ 271 w 500"/>
                <a:gd name="T9" fmla="*/ 30 h 238"/>
                <a:gd name="T10" fmla="*/ 46 w 500"/>
                <a:gd name="T11" fmla="*/ 109 h 238"/>
                <a:gd name="T12" fmla="*/ 308 w 500"/>
                <a:gd name="T13" fmla="*/ 48 h 238"/>
                <a:gd name="T14" fmla="*/ 75 w 500"/>
                <a:gd name="T15" fmla="*/ 126 h 238"/>
                <a:gd name="T16" fmla="*/ 339 w 500"/>
                <a:gd name="T17" fmla="*/ 64 h 238"/>
                <a:gd name="T18" fmla="*/ 111 w 500"/>
                <a:gd name="T19" fmla="*/ 145 h 238"/>
                <a:gd name="T20" fmla="*/ 365 w 500"/>
                <a:gd name="T21" fmla="*/ 78 h 238"/>
                <a:gd name="T22" fmla="*/ 145 w 500"/>
                <a:gd name="T23" fmla="*/ 162 h 238"/>
                <a:gd name="T24" fmla="*/ 401 w 500"/>
                <a:gd name="T25" fmla="*/ 94 h 238"/>
                <a:gd name="T26" fmla="*/ 176 w 500"/>
                <a:gd name="T27" fmla="*/ 183 h 238"/>
                <a:gd name="T28" fmla="*/ 430 w 500"/>
                <a:gd name="T29" fmla="*/ 112 h 238"/>
                <a:gd name="T30" fmla="*/ 211 w 500"/>
                <a:gd name="T31" fmla="*/ 200 h 238"/>
                <a:gd name="T32" fmla="*/ 458 w 500"/>
                <a:gd name="T33" fmla="*/ 129 h 238"/>
                <a:gd name="T34" fmla="*/ 241 w 500"/>
                <a:gd name="T35" fmla="*/ 221 h 238"/>
                <a:gd name="T36" fmla="*/ 476 w 500"/>
                <a:gd name="T37" fmla="*/ 146 h 238"/>
                <a:gd name="T38" fmla="*/ 272 w 500"/>
                <a:gd name="T39" fmla="*/ 238 h 238"/>
                <a:gd name="T40" fmla="*/ 500 w 500"/>
                <a:gd name="T41" fmla="*/ 162 h 238"/>
                <a:gd name="T42" fmla="*/ 467 w 500"/>
                <a:gd name="T43" fmla="*/ 111 h 238"/>
                <a:gd name="T44" fmla="*/ 250 w 500"/>
                <a:gd name="T45" fmla="*/ 0 h 238"/>
                <a:gd name="T46" fmla="*/ 250 w 500"/>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238"/>
                <a:gd name="T74" fmla="*/ 500 w 500"/>
                <a:gd name="T75" fmla="*/ 238 h 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close/>
                </a:path>
              </a:pathLst>
            </a:custGeom>
            <a:solidFill>
              <a:schemeClr val="accent1"/>
            </a:solidFill>
            <a:ln w="9525">
              <a:noFill/>
              <a:round/>
              <a:headEnd/>
              <a:tailEnd/>
            </a:ln>
          </p:spPr>
          <p:txBody>
            <a:bodyPr/>
            <a:lstStyle/>
            <a:p>
              <a:endParaRPr lang="en-US"/>
            </a:p>
          </p:txBody>
        </p:sp>
        <p:sp>
          <p:nvSpPr>
            <p:cNvPr id="706" name="Freeform 2732"/>
            <p:cNvSpPr>
              <a:spLocks/>
            </p:cNvSpPr>
            <p:nvPr/>
          </p:nvSpPr>
          <p:spPr bwMode="auto">
            <a:xfrm>
              <a:off x="2940" y="812"/>
              <a:ext cx="76" cy="24"/>
            </a:xfrm>
            <a:custGeom>
              <a:avLst/>
              <a:gdLst>
                <a:gd name="T0" fmla="*/ 10 w 304"/>
                <a:gd name="T1" fmla="*/ 19 h 97"/>
                <a:gd name="T2" fmla="*/ 34 w 304"/>
                <a:gd name="T3" fmla="*/ 5 h 97"/>
                <a:gd name="T4" fmla="*/ 69 w 304"/>
                <a:gd name="T5" fmla="*/ 0 h 97"/>
                <a:gd name="T6" fmla="*/ 249 w 304"/>
                <a:gd name="T7" fmla="*/ 16 h 97"/>
                <a:gd name="T8" fmla="*/ 274 w 304"/>
                <a:gd name="T9" fmla="*/ 32 h 97"/>
                <a:gd name="T10" fmla="*/ 296 w 304"/>
                <a:gd name="T11" fmla="*/ 57 h 97"/>
                <a:gd name="T12" fmla="*/ 304 w 304"/>
                <a:gd name="T13" fmla="*/ 97 h 97"/>
                <a:gd name="T14" fmla="*/ 279 w 304"/>
                <a:gd name="T15" fmla="*/ 60 h 97"/>
                <a:gd name="T16" fmla="*/ 250 w 304"/>
                <a:gd name="T17" fmla="*/ 36 h 97"/>
                <a:gd name="T18" fmla="*/ 62 w 304"/>
                <a:gd name="T19" fmla="*/ 18 h 97"/>
                <a:gd name="T20" fmla="*/ 29 w 304"/>
                <a:gd name="T21" fmla="*/ 23 h 97"/>
                <a:gd name="T22" fmla="*/ 0 w 304"/>
                <a:gd name="T23" fmla="*/ 44 h 97"/>
                <a:gd name="T24" fmla="*/ 10 w 304"/>
                <a:gd name="T25" fmla="*/ 19 h 97"/>
                <a:gd name="T26" fmla="*/ 10 w 304"/>
                <a:gd name="T27" fmla="*/ 19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97"/>
                <a:gd name="T44" fmla="*/ 304 w 304"/>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close/>
                </a:path>
              </a:pathLst>
            </a:custGeom>
            <a:solidFill>
              <a:schemeClr val="accent1"/>
            </a:solidFill>
            <a:ln w="9525">
              <a:noFill/>
              <a:round/>
              <a:headEnd/>
              <a:tailEnd/>
            </a:ln>
          </p:spPr>
          <p:txBody>
            <a:bodyPr/>
            <a:lstStyle/>
            <a:p>
              <a:endParaRPr lang="en-US"/>
            </a:p>
          </p:txBody>
        </p:sp>
        <p:sp>
          <p:nvSpPr>
            <p:cNvPr id="707" name="Freeform 2733"/>
            <p:cNvSpPr>
              <a:spLocks/>
            </p:cNvSpPr>
            <p:nvPr/>
          </p:nvSpPr>
          <p:spPr bwMode="auto">
            <a:xfrm>
              <a:off x="2930" y="827"/>
              <a:ext cx="7" cy="486"/>
            </a:xfrm>
            <a:custGeom>
              <a:avLst/>
              <a:gdLst>
                <a:gd name="T0" fmla="*/ 27 w 27"/>
                <a:gd name="T1" fmla="*/ 0 h 1945"/>
                <a:gd name="T2" fmla="*/ 10 w 27"/>
                <a:gd name="T3" fmla="*/ 34 h 1945"/>
                <a:gd name="T4" fmla="*/ 0 w 27"/>
                <a:gd name="T5" fmla="*/ 1941 h 1945"/>
                <a:gd name="T6" fmla="*/ 9 w 27"/>
                <a:gd name="T7" fmla="*/ 1945 h 1945"/>
                <a:gd name="T8" fmla="*/ 23 w 27"/>
                <a:gd name="T9" fmla="*/ 41 h 1945"/>
                <a:gd name="T10" fmla="*/ 27 w 27"/>
                <a:gd name="T11" fmla="*/ 0 h 1945"/>
                <a:gd name="T12" fmla="*/ 27 w 27"/>
                <a:gd name="T13" fmla="*/ 0 h 1945"/>
                <a:gd name="T14" fmla="*/ 0 60000 65536"/>
                <a:gd name="T15" fmla="*/ 0 60000 65536"/>
                <a:gd name="T16" fmla="*/ 0 60000 65536"/>
                <a:gd name="T17" fmla="*/ 0 60000 65536"/>
                <a:gd name="T18" fmla="*/ 0 60000 65536"/>
                <a:gd name="T19" fmla="*/ 0 60000 65536"/>
                <a:gd name="T20" fmla="*/ 0 60000 65536"/>
                <a:gd name="T21" fmla="*/ 0 w 27"/>
                <a:gd name="T22" fmla="*/ 0 h 1945"/>
                <a:gd name="T23" fmla="*/ 27 w 27"/>
                <a:gd name="T24" fmla="*/ 1945 h 19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45">
                  <a:moveTo>
                    <a:pt x="27" y="0"/>
                  </a:moveTo>
                  <a:lnTo>
                    <a:pt x="10" y="34"/>
                  </a:lnTo>
                  <a:lnTo>
                    <a:pt x="0" y="1941"/>
                  </a:lnTo>
                  <a:lnTo>
                    <a:pt x="9" y="1945"/>
                  </a:lnTo>
                  <a:lnTo>
                    <a:pt x="23" y="41"/>
                  </a:lnTo>
                  <a:lnTo>
                    <a:pt x="27" y="0"/>
                  </a:lnTo>
                  <a:close/>
                </a:path>
              </a:pathLst>
            </a:custGeom>
            <a:solidFill>
              <a:schemeClr val="accent1"/>
            </a:solidFill>
            <a:ln w="9525">
              <a:noFill/>
              <a:round/>
              <a:headEnd/>
              <a:tailEnd/>
            </a:ln>
          </p:spPr>
          <p:txBody>
            <a:bodyPr/>
            <a:lstStyle/>
            <a:p>
              <a:endParaRPr lang="en-US"/>
            </a:p>
          </p:txBody>
        </p:sp>
        <p:sp>
          <p:nvSpPr>
            <p:cNvPr id="708" name="Freeform 2734"/>
            <p:cNvSpPr>
              <a:spLocks/>
            </p:cNvSpPr>
            <p:nvPr/>
          </p:nvSpPr>
          <p:spPr bwMode="auto">
            <a:xfrm>
              <a:off x="3004" y="866"/>
              <a:ext cx="14" cy="482"/>
            </a:xfrm>
            <a:custGeom>
              <a:avLst/>
              <a:gdLst>
                <a:gd name="T0" fmla="*/ 15 w 55"/>
                <a:gd name="T1" fmla="*/ 1928 h 1928"/>
                <a:gd name="T2" fmla="*/ 0 w 55"/>
                <a:gd name="T3" fmla="*/ 1891 h 1928"/>
                <a:gd name="T4" fmla="*/ 46 w 55"/>
                <a:gd name="T5" fmla="*/ 0 h 1928"/>
                <a:gd name="T6" fmla="*/ 55 w 55"/>
                <a:gd name="T7" fmla="*/ 49 h 1928"/>
                <a:gd name="T8" fmla="*/ 15 w 55"/>
                <a:gd name="T9" fmla="*/ 1928 h 1928"/>
                <a:gd name="T10" fmla="*/ 15 w 55"/>
                <a:gd name="T11" fmla="*/ 1928 h 1928"/>
                <a:gd name="T12" fmla="*/ 0 60000 65536"/>
                <a:gd name="T13" fmla="*/ 0 60000 65536"/>
                <a:gd name="T14" fmla="*/ 0 60000 65536"/>
                <a:gd name="T15" fmla="*/ 0 60000 65536"/>
                <a:gd name="T16" fmla="*/ 0 60000 65536"/>
                <a:gd name="T17" fmla="*/ 0 60000 65536"/>
                <a:gd name="T18" fmla="*/ 0 w 55"/>
                <a:gd name="T19" fmla="*/ 0 h 1928"/>
                <a:gd name="T20" fmla="*/ 55 w 55"/>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55" h="1928">
                  <a:moveTo>
                    <a:pt x="15" y="1928"/>
                  </a:moveTo>
                  <a:lnTo>
                    <a:pt x="0" y="1891"/>
                  </a:lnTo>
                  <a:lnTo>
                    <a:pt x="46" y="0"/>
                  </a:lnTo>
                  <a:lnTo>
                    <a:pt x="55" y="49"/>
                  </a:lnTo>
                  <a:lnTo>
                    <a:pt x="15" y="1928"/>
                  </a:lnTo>
                  <a:close/>
                </a:path>
              </a:pathLst>
            </a:custGeom>
            <a:solidFill>
              <a:schemeClr val="accent1"/>
            </a:solidFill>
            <a:ln w="9525">
              <a:noFill/>
              <a:round/>
              <a:headEnd/>
              <a:tailEnd/>
            </a:ln>
          </p:spPr>
          <p:txBody>
            <a:bodyPr/>
            <a:lstStyle/>
            <a:p>
              <a:endParaRPr lang="en-US"/>
            </a:p>
          </p:txBody>
        </p:sp>
        <p:sp>
          <p:nvSpPr>
            <p:cNvPr id="709" name="Freeform 2735"/>
            <p:cNvSpPr>
              <a:spLocks/>
            </p:cNvSpPr>
            <p:nvPr/>
          </p:nvSpPr>
          <p:spPr bwMode="auto">
            <a:xfrm>
              <a:off x="2938" y="1259"/>
              <a:ext cx="28" cy="41"/>
            </a:xfrm>
            <a:custGeom>
              <a:avLst/>
              <a:gdLst>
                <a:gd name="T0" fmla="*/ 105 w 113"/>
                <a:gd name="T1" fmla="*/ 0 h 165"/>
                <a:gd name="T2" fmla="*/ 0 w 113"/>
                <a:gd name="T3" fmla="*/ 147 h 165"/>
                <a:gd name="T4" fmla="*/ 5 w 113"/>
                <a:gd name="T5" fmla="*/ 165 h 165"/>
                <a:gd name="T6" fmla="*/ 113 w 113"/>
                <a:gd name="T7" fmla="*/ 10 h 165"/>
                <a:gd name="T8" fmla="*/ 105 w 113"/>
                <a:gd name="T9" fmla="*/ 0 h 165"/>
                <a:gd name="T10" fmla="*/ 105 w 113"/>
                <a:gd name="T11" fmla="*/ 0 h 165"/>
                <a:gd name="T12" fmla="*/ 0 60000 65536"/>
                <a:gd name="T13" fmla="*/ 0 60000 65536"/>
                <a:gd name="T14" fmla="*/ 0 60000 65536"/>
                <a:gd name="T15" fmla="*/ 0 60000 65536"/>
                <a:gd name="T16" fmla="*/ 0 60000 65536"/>
                <a:gd name="T17" fmla="*/ 0 60000 65536"/>
                <a:gd name="T18" fmla="*/ 0 w 113"/>
                <a:gd name="T19" fmla="*/ 0 h 165"/>
                <a:gd name="T20" fmla="*/ 113 w 11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13" h="165">
                  <a:moveTo>
                    <a:pt x="105" y="0"/>
                  </a:moveTo>
                  <a:lnTo>
                    <a:pt x="0" y="147"/>
                  </a:lnTo>
                  <a:lnTo>
                    <a:pt x="5" y="165"/>
                  </a:lnTo>
                  <a:lnTo>
                    <a:pt x="113" y="10"/>
                  </a:lnTo>
                  <a:lnTo>
                    <a:pt x="105" y="0"/>
                  </a:lnTo>
                  <a:close/>
                </a:path>
              </a:pathLst>
            </a:custGeom>
            <a:solidFill>
              <a:schemeClr val="accent1"/>
            </a:solidFill>
            <a:ln w="9525">
              <a:noFill/>
              <a:round/>
              <a:headEnd/>
              <a:tailEnd/>
            </a:ln>
          </p:spPr>
          <p:txBody>
            <a:bodyPr/>
            <a:lstStyle/>
            <a:p>
              <a:endParaRPr lang="en-US"/>
            </a:p>
          </p:txBody>
        </p:sp>
        <p:sp>
          <p:nvSpPr>
            <p:cNvPr id="710" name="Freeform 2736"/>
            <p:cNvSpPr>
              <a:spLocks/>
            </p:cNvSpPr>
            <p:nvPr/>
          </p:nvSpPr>
          <p:spPr bwMode="auto">
            <a:xfrm>
              <a:off x="2970" y="1230"/>
              <a:ext cx="11" cy="92"/>
            </a:xfrm>
            <a:custGeom>
              <a:avLst/>
              <a:gdLst>
                <a:gd name="T0" fmla="*/ 37 w 46"/>
                <a:gd name="T1" fmla="*/ 1 h 366"/>
                <a:gd name="T2" fmla="*/ 25 w 46"/>
                <a:gd name="T3" fmla="*/ 255 h 366"/>
                <a:gd name="T4" fmla="*/ 0 w 46"/>
                <a:gd name="T5" fmla="*/ 361 h 366"/>
                <a:gd name="T6" fmla="*/ 11 w 46"/>
                <a:gd name="T7" fmla="*/ 366 h 366"/>
                <a:gd name="T8" fmla="*/ 35 w 46"/>
                <a:gd name="T9" fmla="*/ 264 h 366"/>
                <a:gd name="T10" fmla="*/ 37 w 46"/>
                <a:gd name="T11" fmla="*/ 210 h 366"/>
                <a:gd name="T12" fmla="*/ 46 w 46"/>
                <a:gd name="T13" fmla="*/ 0 h 366"/>
                <a:gd name="T14" fmla="*/ 37 w 46"/>
                <a:gd name="T15" fmla="*/ 1 h 366"/>
                <a:gd name="T16" fmla="*/ 37 w 46"/>
                <a:gd name="T17" fmla="*/ 1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66"/>
                <a:gd name="T29" fmla="*/ 46 w 46"/>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66">
                  <a:moveTo>
                    <a:pt x="37" y="1"/>
                  </a:moveTo>
                  <a:lnTo>
                    <a:pt x="25" y="255"/>
                  </a:lnTo>
                  <a:lnTo>
                    <a:pt x="0" y="361"/>
                  </a:lnTo>
                  <a:lnTo>
                    <a:pt x="11" y="366"/>
                  </a:lnTo>
                  <a:lnTo>
                    <a:pt x="35" y="264"/>
                  </a:lnTo>
                  <a:lnTo>
                    <a:pt x="37" y="210"/>
                  </a:lnTo>
                  <a:lnTo>
                    <a:pt x="46" y="0"/>
                  </a:lnTo>
                  <a:lnTo>
                    <a:pt x="37" y="1"/>
                  </a:lnTo>
                  <a:close/>
                </a:path>
              </a:pathLst>
            </a:custGeom>
            <a:solidFill>
              <a:schemeClr val="accent1"/>
            </a:solidFill>
            <a:ln w="9525">
              <a:noFill/>
              <a:round/>
              <a:headEnd/>
              <a:tailEnd/>
            </a:ln>
          </p:spPr>
          <p:txBody>
            <a:bodyPr/>
            <a:lstStyle/>
            <a:p>
              <a:endParaRPr lang="en-US"/>
            </a:p>
          </p:txBody>
        </p:sp>
        <p:sp>
          <p:nvSpPr>
            <p:cNvPr id="711" name="Freeform 2737"/>
            <p:cNvSpPr>
              <a:spLocks/>
            </p:cNvSpPr>
            <p:nvPr/>
          </p:nvSpPr>
          <p:spPr bwMode="auto">
            <a:xfrm>
              <a:off x="2694" y="1375"/>
              <a:ext cx="101" cy="93"/>
            </a:xfrm>
            <a:custGeom>
              <a:avLst/>
              <a:gdLst>
                <a:gd name="T0" fmla="*/ 34 w 407"/>
                <a:gd name="T1" fmla="*/ 0 h 372"/>
                <a:gd name="T2" fmla="*/ 24 w 407"/>
                <a:gd name="T3" fmla="*/ 28 h 372"/>
                <a:gd name="T4" fmla="*/ 26 w 407"/>
                <a:gd name="T5" fmla="*/ 73 h 372"/>
                <a:gd name="T6" fmla="*/ 31 w 407"/>
                <a:gd name="T7" fmla="*/ 139 h 372"/>
                <a:gd name="T8" fmla="*/ 33 w 407"/>
                <a:gd name="T9" fmla="*/ 215 h 372"/>
                <a:gd name="T10" fmla="*/ 28 w 407"/>
                <a:gd name="T11" fmla="*/ 273 h 372"/>
                <a:gd name="T12" fmla="*/ 44 w 407"/>
                <a:gd name="T13" fmla="*/ 299 h 372"/>
                <a:gd name="T14" fmla="*/ 31 w 407"/>
                <a:gd name="T15" fmla="*/ 325 h 372"/>
                <a:gd name="T16" fmla="*/ 56 w 407"/>
                <a:gd name="T17" fmla="*/ 342 h 372"/>
                <a:gd name="T18" fmla="*/ 81 w 407"/>
                <a:gd name="T19" fmla="*/ 319 h 372"/>
                <a:gd name="T20" fmla="*/ 115 w 407"/>
                <a:gd name="T21" fmla="*/ 334 h 372"/>
                <a:gd name="T22" fmla="*/ 153 w 407"/>
                <a:gd name="T23" fmla="*/ 315 h 372"/>
                <a:gd name="T24" fmla="*/ 313 w 407"/>
                <a:gd name="T25" fmla="*/ 276 h 372"/>
                <a:gd name="T26" fmla="*/ 374 w 407"/>
                <a:gd name="T27" fmla="*/ 265 h 372"/>
                <a:gd name="T28" fmla="*/ 392 w 407"/>
                <a:gd name="T29" fmla="*/ 244 h 372"/>
                <a:gd name="T30" fmla="*/ 387 w 407"/>
                <a:gd name="T31" fmla="*/ 215 h 372"/>
                <a:gd name="T32" fmla="*/ 363 w 407"/>
                <a:gd name="T33" fmla="*/ 217 h 372"/>
                <a:gd name="T34" fmla="*/ 389 w 407"/>
                <a:gd name="T35" fmla="*/ 178 h 372"/>
                <a:gd name="T36" fmla="*/ 407 w 407"/>
                <a:gd name="T37" fmla="*/ 165 h 372"/>
                <a:gd name="T38" fmla="*/ 401 w 407"/>
                <a:gd name="T39" fmla="*/ 269 h 372"/>
                <a:gd name="T40" fmla="*/ 370 w 407"/>
                <a:gd name="T41" fmla="*/ 283 h 372"/>
                <a:gd name="T42" fmla="*/ 81 w 407"/>
                <a:gd name="T43" fmla="*/ 355 h 372"/>
                <a:gd name="T44" fmla="*/ 18 w 407"/>
                <a:gd name="T45" fmla="*/ 372 h 372"/>
                <a:gd name="T46" fmla="*/ 0 w 407"/>
                <a:gd name="T47" fmla="*/ 229 h 372"/>
                <a:gd name="T48" fmla="*/ 3 w 407"/>
                <a:gd name="T49" fmla="*/ 6 h 372"/>
                <a:gd name="T50" fmla="*/ 34 w 407"/>
                <a:gd name="T51" fmla="*/ 0 h 372"/>
                <a:gd name="T52" fmla="*/ 34 w 407"/>
                <a:gd name="T53" fmla="*/ 0 h 3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7"/>
                <a:gd name="T82" fmla="*/ 0 h 372"/>
                <a:gd name="T83" fmla="*/ 407 w 407"/>
                <a:gd name="T84" fmla="*/ 372 h 3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close/>
                </a:path>
              </a:pathLst>
            </a:custGeom>
            <a:solidFill>
              <a:srgbClr val="B24C19"/>
            </a:solidFill>
            <a:ln w="9525">
              <a:noFill/>
              <a:round/>
              <a:headEnd/>
              <a:tailEnd/>
            </a:ln>
          </p:spPr>
          <p:txBody>
            <a:bodyPr/>
            <a:lstStyle/>
            <a:p>
              <a:endParaRPr lang="en-US"/>
            </a:p>
          </p:txBody>
        </p:sp>
        <p:sp>
          <p:nvSpPr>
            <p:cNvPr id="712" name="Freeform 2738"/>
            <p:cNvSpPr>
              <a:spLocks/>
            </p:cNvSpPr>
            <p:nvPr/>
          </p:nvSpPr>
          <p:spPr bwMode="auto">
            <a:xfrm>
              <a:off x="2696" y="1359"/>
              <a:ext cx="83" cy="20"/>
            </a:xfrm>
            <a:custGeom>
              <a:avLst/>
              <a:gdLst>
                <a:gd name="T0" fmla="*/ 0 w 331"/>
                <a:gd name="T1" fmla="*/ 77 h 80"/>
                <a:gd name="T2" fmla="*/ 95 w 331"/>
                <a:gd name="T3" fmla="*/ 80 h 80"/>
                <a:gd name="T4" fmla="*/ 227 w 331"/>
                <a:gd name="T5" fmla="*/ 45 h 80"/>
                <a:gd name="T6" fmla="*/ 274 w 331"/>
                <a:gd name="T7" fmla="*/ 32 h 80"/>
                <a:gd name="T8" fmla="*/ 331 w 331"/>
                <a:gd name="T9" fmla="*/ 0 h 80"/>
                <a:gd name="T10" fmla="*/ 167 w 331"/>
                <a:gd name="T11" fmla="*/ 42 h 80"/>
                <a:gd name="T12" fmla="*/ 12 w 331"/>
                <a:gd name="T13" fmla="*/ 62 h 80"/>
                <a:gd name="T14" fmla="*/ 0 w 331"/>
                <a:gd name="T15" fmla="*/ 77 h 80"/>
                <a:gd name="T16" fmla="*/ 0 w 331"/>
                <a:gd name="T17" fmla="*/ 7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80"/>
                <a:gd name="T29" fmla="*/ 331 w 33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80">
                  <a:moveTo>
                    <a:pt x="0" y="77"/>
                  </a:moveTo>
                  <a:lnTo>
                    <a:pt x="95" y="80"/>
                  </a:lnTo>
                  <a:lnTo>
                    <a:pt x="227" y="45"/>
                  </a:lnTo>
                  <a:lnTo>
                    <a:pt x="274" y="32"/>
                  </a:lnTo>
                  <a:lnTo>
                    <a:pt x="331" y="0"/>
                  </a:lnTo>
                  <a:lnTo>
                    <a:pt x="167" y="42"/>
                  </a:lnTo>
                  <a:lnTo>
                    <a:pt x="12" y="62"/>
                  </a:lnTo>
                  <a:lnTo>
                    <a:pt x="0" y="77"/>
                  </a:lnTo>
                  <a:close/>
                </a:path>
              </a:pathLst>
            </a:custGeom>
            <a:solidFill>
              <a:srgbClr val="B24C19"/>
            </a:solidFill>
            <a:ln w="9525">
              <a:noFill/>
              <a:round/>
              <a:headEnd/>
              <a:tailEnd/>
            </a:ln>
          </p:spPr>
          <p:txBody>
            <a:bodyPr/>
            <a:lstStyle/>
            <a:p>
              <a:endParaRPr lang="en-US"/>
            </a:p>
          </p:txBody>
        </p:sp>
        <p:sp>
          <p:nvSpPr>
            <p:cNvPr id="713" name="Freeform 2739"/>
            <p:cNvSpPr>
              <a:spLocks/>
            </p:cNvSpPr>
            <p:nvPr/>
          </p:nvSpPr>
          <p:spPr bwMode="auto">
            <a:xfrm>
              <a:off x="2659" y="1300"/>
              <a:ext cx="125" cy="168"/>
            </a:xfrm>
            <a:custGeom>
              <a:avLst/>
              <a:gdLst>
                <a:gd name="T0" fmla="*/ 0 w 500"/>
                <a:gd name="T1" fmla="*/ 0 h 669"/>
                <a:gd name="T2" fmla="*/ 21 w 500"/>
                <a:gd name="T3" fmla="*/ 404 h 669"/>
                <a:gd name="T4" fmla="*/ 157 w 500"/>
                <a:gd name="T5" fmla="*/ 669 h 669"/>
                <a:gd name="T6" fmla="*/ 153 w 500"/>
                <a:gd name="T7" fmla="*/ 326 h 669"/>
                <a:gd name="T8" fmla="*/ 169 w 500"/>
                <a:gd name="T9" fmla="*/ 304 h 669"/>
                <a:gd name="T10" fmla="*/ 244 w 500"/>
                <a:gd name="T11" fmla="*/ 298 h 669"/>
                <a:gd name="T12" fmla="*/ 406 w 500"/>
                <a:gd name="T13" fmla="*/ 261 h 669"/>
                <a:gd name="T14" fmla="*/ 500 w 500"/>
                <a:gd name="T15" fmla="*/ 226 h 669"/>
                <a:gd name="T16" fmla="*/ 273 w 500"/>
                <a:gd name="T17" fmla="*/ 277 h 669"/>
                <a:gd name="T18" fmla="*/ 155 w 500"/>
                <a:gd name="T19" fmla="*/ 288 h 669"/>
                <a:gd name="T20" fmla="*/ 131 w 500"/>
                <a:gd name="T21" fmla="*/ 261 h 669"/>
                <a:gd name="T22" fmla="*/ 0 w 500"/>
                <a:gd name="T23" fmla="*/ 0 h 669"/>
                <a:gd name="T24" fmla="*/ 0 w 500"/>
                <a:gd name="T25" fmla="*/ 0 h 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0"/>
                <a:gd name="T40" fmla="*/ 0 h 669"/>
                <a:gd name="T41" fmla="*/ 500 w 500"/>
                <a:gd name="T42" fmla="*/ 669 h 6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close/>
                </a:path>
              </a:pathLst>
            </a:custGeom>
            <a:solidFill>
              <a:srgbClr val="000000"/>
            </a:solidFill>
            <a:ln w="9525">
              <a:noFill/>
              <a:round/>
              <a:headEnd/>
              <a:tailEnd/>
            </a:ln>
          </p:spPr>
          <p:txBody>
            <a:bodyPr/>
            <a:lstStyle/>
            <a:p>
              <a:endParaRPr lang="en-US"/>
            </a:p>
          </p:txBody>
        </p:sp>
        <p:sp>
          <p:nvSpPr>
            <p:cNvPr id="714" name="Freeform 2740"/>
            <p:cNvSpPr>
              <a:spLocks/>
            </p:cNvSpPr>
            <p:nvPr/>
          </p:nvSpPr>
          <p:spPr bwMode="auto">
            <a:xfrm>
              <a:off x="2702" y="1323"/>
              <a:ext cx="95" cy="143"/>
            </a:xfrm>
            <a:custGeom>
              <a:avLst/>
              <a:gdLst>
                <a:gd name="T0" fmla="*/ 0 w 378"/>
                <a:gd name="T1" fmla="*/ 569 h 570"/>
                <a:gd name="T2" fmla="*/ 57 w 378"/>
                <a:gd name="T3" fmla="*/ 570 h 570"/>
                <a:gd name="T4" fmla="*/ 363 w 378"/>
                <a:gd name="T5" fmla="*/ 494 h 570"/>
                <a:gd name="T6" fmla="*/ 378 w 378"/>
                <a:gd name="T7" fmla="*/ 472 h 570"/>
                <a:gd name="T8" fmla="*/ 378 w 378"/>
                <a:gd name="T9" fmla="*/ 130 h 570"/>
                <a:gd name="T10" fmla="*/ 287 w 378"/>
                <a:gd name="T11" fmla="*/ 0 h 570"/>
                <a:gd name="T12" fmla="*/ 363 w 378"/>
                <a:gd name="T13" fmla="*/ 127 h 570"/>
                <a:gd name="T14" fmla="*/ 360 w 378"/>
                <a:gd name="T15" fmla="*/ 160 h 570"/>
                <a:gd name="T16" fmla="*/ 368 w 378"/>
                <a:gd name="T17" fmla="*/ 268 h 570"/>
                <a:gd name="T18" fmla="*/ 368 w 378"/>
                <a:gd name="T19" fmla="*/ 382 h 570"/>
                <a:gd name="T20" fmla="*/ 357 w 378"/>
                <a:gd name="T21" fmla="*/ 407 h 570"/>
                <a:gd name="T22" fmla="*/ 366 w 378"/>
                <a:gd name="T23" fmla="*/ 453 h 570"/>
                <a:gd name="T24" fmla="*/ 351 w 378"/>
                <a:gd name="T25" fmla="*/ 480 h 570"/>
                <a:gd name="T26" fmla="*/ 100 w 378"/>
                <a:gd name="T27" fmla="*/ 542 h 570"/>
                <a:gd name="T28" fmla="*/ 59 w 378"/>
                <a:gd name="T29" fmla="*/ 541 h 570"/>
                <a:gd name="T30" fmla="*/ 48 w 378"/>
                <a:gd name="T31" fmla="*/ 560 h 570"/>
                <a:gd name="T32" fmla="*/ 0 w 378"/>
                <a:gd name="T33" fmla="*/ 569 h 570"/>
                <a:gd name="T34" fmla="*/ 0 w 378"/>
                <a:gd name="T35" fmla="*/ 569 h 5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570"/>
                <a:gd name="T56" fmla="*/ 378 w 378"/>
                <a:gd name="T57" fmla="*/ 570 h 5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close/>
                </a:path>
              </a:pathLst>
            </a:custGeom>
            <a:solidFill>
              <a:srgbClr val="000000"/>
            </a:solidFill>
            <a:ln w="9525">
              <a:noFill/>
              <a:round/>
              <a:headEnd/>
              <a:tailEnd/>
            </a:ln>
          </p:spPr>
          <p:txBody>
            <a:bodyPr/>
            <a:lstStyle/>
            <a:p>
              <a:endParaRPr lang="en-US"/>
            </a:p>
          </p:txBody>
        </p:sp>
        <p:sp>
          <p:nvSpPr>
            <p:cNvPr id="715" name="Freeform 2741"/>
            <p:cNvSpPr>
              <a:spLocks/>
            </p:cNvSpPr>
            <p:nvPr/>
          </p:nvSpPr>
          <p:spPr bwMode="auto">
            <a:xfrm>
              <a:off x="2787" y="1204"/>
              <a:ext cx="105" cy="109"/>
            </a:xfrm>
            <a:custGeom>
              <a:avLst/>
              <a:gdLst>
                <a:gd name="T0" fmla="*/ 8 w 422"/>
                <a:gd name="T1" fmla="*/ 49 h 435"/>
                <a:gd name="T2" fmla="*/ 41 w 422"/>
                <a:gd name="T3" fmla="*/ 53 h 435"/>
                <a:gd name="T4" fmla="*/ 26 w 422"/>
                <a:gd name="T5" fmla="*/ 100 h 435"/>
                <a:gd name="T6" fmla="*/ 32 w 422"/>
                <a:gd name="T7" fmla="*/ 185 h 435"/>
                <a:gd name="T8" fmla="*/ 32 w 422"/>
                <a:gd name="T9" fmla="*/ 256 h 435"/>
                <a:gd name="T10" fmla="*/ 39 w 422"/>
                <a:gd name="T11" fmla="*/ 402 h 435"/>
                <a:gd name="T12" fmla="*/ 66 w 422"/>
                <a:gd name="T13" fmla="*/ 415 h 435"/>
                <a:gd name="T14" fmla="*/ 99 w 422"/>
                <a:gd name="T15" fmla="*/ 399 h 435"/>
                <a:gd name="T16" fmla="*/ 115 w 422"/>
                <a:gd name="T17" fmla="*/ 411 h 435"/>
                <a:gd name="T18" fmla="*/ 134 w 422"/>
                <a:gd name="T19" fmla="*/ 377 h 435"/>
                <a:gd name="T20" fmla="*/ 175 w 422"/>
                <a:gd name="T21" fmla="*/ 391 h 435"/>
                <a:gd name="T22" fmla="*/ 188 w 422"/>
                <a:gd name="T23" fmla="*/ 364 h 435"/>
                <a:gd name="T24" fmla="*/ 230 w 422"/>
                <a:gd name="T25" fmla="*/ 360 h 435"/>
                <a:gd name="T26" fmla="*/ 237 w 422"/>
                <a:gd name="T27" fmla="*/ 374 h 435"/>
                <a:gd name="T28" fmla="*/ 277 w 422"/>
                <a:gd name="T29" fmla="*/ 340 h 435"/>
                <a:gd name="T30" fmla="*/ 275 w 422"/>
                <a:gd name="T31" fmla="*/ 360 h 435"/>
                <a:gd name="T32" fmla="*/ 320 w 422"/>
                <a:gd name="T33" fmla="*/ 352 h 435"/>
                <a:gd name="T34" fmla="*/ 361 w 422"/>
                <a:gd name="T35" fmla="*/ 319 h 435"/>
                <a:gd name="T36" fmla="*/ 357 w 422"/>
                <a:gd name="T37" fmla="*/ 341 h 435"/>
                <a:gd name="T38" fmla="*/ 393 w 422"/>
                <a:gd name="T39" fmla="*/ 323 h 435"/>
                <a:gd name="T40" fmla="*/ 401 w 422"/>
                <a:gd name="T41" fmla="*/ 291 h 435"/>
                <a:gd name="T42" fmla="*/ 406 w 422"/>
                <a:gd name="T43" fmla="*/ 0 h 435"/>
                <a:gd name="T44" fmla="*/ 422 w 422"/>
                <a:gd name="T45" fmla="*/ 308 h 435"/>
                <a:gd name="T46" fmla="*/ 401 w 422"/>
                <a:gd name="T47" fmla="*/ 338 h 435"/>
                <a:gd name="T48" fmla="*/ 177 w 422"/>
                <a:gd name="T49" fmla="*/ 406 h 435"/>
                <a:gd name="T50" fmla="*/ 144 w 422"/>
                <a:gd name="T51" fmla="*/ 409 h 435"/>
                <a:gd name="T52" fmla="*/ 103 w 422"/>
                <a:gd name="T53" fmla="*/ 429 h 435"/>
                <a:gd name="T54" fmla="*/ 25 w 422"/>
                <a:gd name="T55" fmla="*/ 435 h 435"/>
                <a:gd name="T56" fmla="*/ 0 w 422"/>
                <a:gd name="T57" fmla="*/ 366 h 435"/>
                <a:gd name="T58" fmla="*/ 8 w 422"/>
                <a:gd name="T59" fmla="*/ 49 h 435"/>
                <a:gd name="T60" fmla="*/ 8 w 422"/>
                <a:gd name="T61" fmla="*/ 49 h 4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22"/>
                <a:gd name="T94" fmla="*/ 0 h 435"/>
                <a:gd name="T95" fmla="*/ 422 w 422"/>
                <a:gd name="T96" fmla="*/ 435 h 4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close/>
                </a:path>
              </a:pathLst>
            </a:custGeom>
            <a:solidFill>
              <a:srgbClr val="BF6633"/>
            </a:solidFill>
            <a:ln w="9525">
              <a:noFill/>
              <a:round/>
              <a:headEnd/>
              <a:tailEnd/>
            </a:ln>
          </p:spPr>
          <p:txBody>
            <a:bodyPr/>
            <a:lstStyle/>
            <a:p>
              <a:endParaRPr lang="en-US"/>
            </a:p>
          </p:txBody>
        </p:sp>
        <p:sp>
          <p:nvSpPr>
            <p:cNvPr id="716" name="Freeform 2742"/>
            <p:cNvSpPr>
              <a:spLocks/>
            </p:cNvSpPr>
            <p:nvPr/>
          </p:nvSpPr>
          <p:spPr bwMode="auto">
            <a:xfrm>
              <a:off x="2816" y="1198"/>
              <a:ext cx="77" cy="113"/>
            </a:xfrm>
            <a:custGeom>
              <a:avLst/>
              <a:gdLst>
                <a:gd name="T0" fmla="*/ 269 w 308"/>
                <a:gd name="T1" fmla="*/ 0 h 452"/>
                <a:gd name="T2" fmla="*/ 293 w 308"/>
                <a:gd name="T3" fmla="*/ 17 h 452"/>
                <a:gd name="T4" fmla="*/ 308 w 308"/>
                <a:gd name="T5" fmla="*/ 335 h 452"/>
                <a:gd name="T6" fmla="*/ 297 w 308"/>
                <a:gd name="T7" fmla="*/ 367 h 452"/>
                <a:gd name="T8" fmla="*/ 65 w 308"/>
                <a:gd name="T9" fmla="*/ 436 h 452"/>
                <a:gd name="T10" fmla="*/ 24 w 308"/>
                <a:gd name="T11" fmla="*/ 438 h 452"/>
                <a:gd name="T12" fmla="*/ 0 w 308"/>
                <a:gd name="T13" fmla="*/ 452 h 452"/>
                <a:gd name="T14" fmla="*/ 23 w 308"/>
                <a:gd name="T15" fmla="*/ 422 h 452"/>
                <a:gd name="T16" fmla="*/ 57 w 308"/>
                <a:gd name="T17" fmla="*/ 425 h 452"/>
                <a:gd name="T18" fmla="*/ 90 w 308"/>
                <a:gd name="T19" fmla="*/ 408 h 452"/>
                <a:gd name="T20" fmla="*/ 122 w 308"/>
                <a:gd name="T21" fmla="*/ 406 h 452"/>
                <a:gd name="T22" fmla="*/ 150 w 308"/>
                <a:gd name="T23" fmla="*/ 380 h 452"/>
                <a:gd name="T24" fmla="*/ 150 w 308"/>
                <a:gd name="T25" fmla="*/ 402 h 452"/>
                <a:gd name="T26" fmla="*/ 196 w 308"/>
                <a:gd name="T27" fmla="*/ 392 h 452"/>
                <a:gd name="T28" fmla="*/ 240 w 308"/>
                <a:gd name="T29" fmla="*/ 358 h 452"/>
                <a:gd name="T30" fmla="*/ 243 w 308"/>
                <a:gd name="T31" fmla="*/ 374 h 452"/>
                <a:gd name="T32" fmla="*/ 280 w 308"/>
                <a:gd name="T33" fmla="*/ 358 h 452"/>
                <a:gd name="T34" fmla="*/ 295 w 308"/>
                <a:gd name="T35" fmla="*/ 329 h 452"/>
                <a:gd name="T36" fmla="*/ 282 w 308"/>
                <a:gd name="T37" fmla="*/ 21 h 452"/>
                <a:gd name="T38" fmla="*/ 266 w 308"/>
                <a:gd name="T39" fmla="*/ 8 h 452"/>
                <a:gd name="T40" fmla="*/ 269 w 308"/>
                <a:gd name="T41" fmla="*/ 0 h 452"/>
                <a:gd name="T42" fmla="*/ 269 w 308"/>
                <a:gd name="T43" fmla="*/ 0 h 4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8"/>
                <a:gd name="T67" fmla="*/ 0 h 452"/>
                <a:gd name="T68" fmla="*/ 308 w 308"/>
                <a:gd name="T69" fmla="*/ 452 h 4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close/>
                </a:path>
              </a:pathLst>
            </a:custGeom>
            <a:solidFill>
              <a:srgbClr val="000000"/>
            </a:solidFill>
            <a:ln w="9525">
              <a:noFill/>
              <a:round/>
              <a:headEnd/>
              <a:tailEnd/>
            </a:ln>
          </p:spPr>
          <p:txBody>
            <a:bodyPr/>
            <a:lstStyle/>
            <a:p>
              <a:endParaRPr lang="en-US"/>
            </a:p>
          </p:txBody>
        </p:sp>
        <p:sp>
          <p:nvSpPr>
            <p:cNvPr id="717" name="Freeform 2743"/>
            <p:cNvSpPr>
              <a:spLocks/>
            </p:cNvSpPr>
            <p:nvPr/>
          </p:nvSpPr>
          <p:spPr bwMode="auto">
            <a:xfrm>
              <a:off x="2796" y="1111"/>
              <a:ext cx="9" cy="30"/>
            </a:xfrm>
            <a:custGeom>
              <a:avLst/>
              <a:gdLst>
                <a:gd name="T0" fmla="*/ 23 w 36"/>
                <a:gd name="T1" fmla="*/ 0 h 117"/>
                <a:gd name="T2" fmla="*/ 36 w 36"/>
                <a:gd name="T3" fmla="*/ 35 h 117"/>
                <a:gd name="T4" fmla="*/ 22 w 36"/>
                <a:gd name="T5" fmla="*/ 72 h 117"/>
                <a:gd name="T6" fmla="*/ 21 w 36"/>
                <a:gd name="T7" fmla="*/ 103 h 117"/>
                <a:gd name="T8" fmla="*/ 0 w 36"/>
                <a:gd name="T9" fmla="*/ 117 h 117"/>
                <a:gd name="T10" fmla="*/ 3 w 36"/>
                <a:gd name="T11" fmla="*/ 68 h 117"/>
                <a:gd name="T12" fmla="*/ 23 w 36"/>
                <a:gd name="T13" fmla="*/ 0 h 117"/>
                <a:gd name="T14" fmla="*/ 23 w 36"/>
                <a:gd name="T15" fmla="*/ 0 h 11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117"/>
                <a:gd name="T26" fmla="*/ 36 w 36"/>
                <a:gd name="T27" fmla="*/ 117 h 1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117">
                  <a:moveTo>
                    <a:pt x="23" y="0"/>
                  </a:moveTo>
                  <a:lnTo>
                    <a:pt x="36" y="35"/>
                  </a:lnTo>
                  <a:lnTo>
                    <a:pt x="22" y="72"/>
                  </a:lnTo>
                  <a:lnTo>
                    <a:pt x="21" y="103"/>
                  </a:lnTo>
                  <a:lnTo>
                    <a:pt x="0" y="117"/>
                  </a:lnTo>
                  <a:lnTo>
                    <a:pt x="3" y="68"/>
                  </a:lnTo>
                  <a:lnTo>
                    <a:pt x="23" y="0"/>
                  </a:lnTo>
                  <a:close/>
                </a:path>
              </a:pathLst>
            </a:custGeom>
            <a:solidFill>
              <a:srgbClr val="BF6633"/>
            </a:solidFill>
            <a:ln w="9525">
              <a:noFill/>
              <a:round/>
              <a:headEnd/>
              <a:tailEnd/>
            </a:ln>
          </p:spPr>
          <p:txBody>
            <a:bodyPr/>
            <a:lstStyle/>
            <a:p>
              <a:endParaRPr lang="en-US"/>
            </a:p>
          </p:txBody>
        </p:sp>
        <p:sp>
          <p:nvSpPr>
            <p:cNvPr id="718" name="Freeform 2744"/>
            <p:cNvSpPr>
              <a:spLocks/>
            </p:cNvSpPr>
            <p:nvPr/>
          </p:nvSpPr>
          <p:spPr bwMode="auto">
            <a:xfrm>
              <a:off x="2796" y="1144"/>
              <a:ext cx="14" cy="59"/>
            </a:xfrm>
            <a:custGeom>
              <a:avLst/>
              <a:gdLst>
                <a:gd name="T0" fmla="*/ 7 w 54"/>
                <a:gd name="T1" fmla="*/ 0 h 236"/>
                <a:gd name="T2" fmla="*/ 27 w 54"/>
                <a:gd name="T3" fmla="*/ 6 h 236"/>
                <a:gd name="T4" fmla="*/ 25 w 54"/>
                <a:gd name="T5" fmla="*/ 129 h 236"/>
                <a:gd name="T6" fmla="*/ 29 w 54"/>
                <a:gd name="T7" fmla="*/ 205 h 236"/>
                <a:gd name="T8" fmla="*/ 54 w 54"/>
                <a:gd name="T9" fmla="*/ 236 h 236"/>
                <a:gd name="T10" fmla="*/ 0 w 54"/>
                <a:gd name="T11" fmla="*/ 232 h 236"/>
                <a:gd name="T12" fmla="*/ 7 w 54"/>
                <a:gd name="T13" fmla="*/ 0 h 236"/>
                <a:gd name="T14" fmla="*/ 7 w 54"/>
                <a:gd name="T15" fmla="*/ 0 h 236"/>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236"/>
                <a:gd name="T26" fmla="*/ 54 w 54"/>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236">
                  <a:moveTo>
                    <a:pt x="7" y="0"/>
                  </a:moveTo>
                  <a:lnTo>
                    <a:pt x="27" y="6"/>
                  </a:lnTo>
                  <a:lnTo>
                    <a:pt x="25" y="129"/>
                  </a:lnTo>
                  <a:lnTo>
                    <a:pt x="29" y="205"/>
                  </a:lnTo>
                  <a:lnTo>
                    <a:pt x="54" y="236"/>
                  </a:lnTo>
                  <a:lnTo>
                    <a:pt x="0" y="232"/>
                  </a:lnTo>
                  <a:lnTo>
                    <a:pt x="7" y="0"/>
                  </a:lnTo>
                  <a:close/>
                </a:path>
              </a:pathLst>
            </a:custGeom>
            <a:solidFill>
              <a:srgbClr val="BF6633"/>
            </a:solidFill>
            <a:ln w="9525">
              <a:noFill/>
              <a:round/>
              <a:headEnd/>
              <a:tailEnd/>
            </a:ln>
          </p:spPr>
          <p:txBody>
            <a:bodyPr/>
            <a:lstStyle/>
            <a:p>
              <a:endParaRPr lang="en-US"/>
            </a:p>
          </p:txBody>
        </p:sp>
        <p:sp>
          <p:nvSpPr>
            <p:cNvPr id="719" name="Freeform 2745"/>
            <p:cNvSpPr>
              <a:spLocks/>
            </p:cNvSpPr>
            <p:nvPr/>
          </p:nvSpPr>
          <p:spPr bwMode="auto">
            <a:xfrm>
              <a:off x="2805" y="1144"/>
              <a:ext cx="90" cy="60"/>
            </a:xfrm>
            <a:custGeom>
              <a:avLst/>
              <a:gdLst>
                <a:gd name="T0" fmla="*/ 9 w 362"/>
                <a:gd name="T1" fmla="*/ 227 h 236"/>
                <a:gd name="T2" fmla="*/ 151 w 362"/>
                <a:gd name="T3" fmla="*/ 213 h 236"/>
                <a:gd name="T4" fmla="*/ 180 w 362"/>
                <a:gd name="T5" fmla="*/ 185 h 236"/>
                <a:gd name="T6" fmla="*/ 215 w 362"/>
                <a:gd name="T7" fmla="*/ 201 h 236"/>
                <a:gd name="T8" fmla="*/ 302 w 362"/>
                <a:gd name="T9" fmla="*/ 193 h 236"/>
                <a:gd name="T10" fmla="*/ 328 w 362"/>
                <a:gd name="T11" fmla="*/ 185 h 236"/>
                <a:gd name="T12" fmla="*/ 342 w 362"/>
                <a:gd name="T13" fmla="*/ 151 h 236"/>
                <a:gd name="T14" fmla="*/ 354 w 362"/>
                <a:gd name="T15" fmla="*/ 0 h 236"/>
                <a:gd name="T16" fmla="*/ 362 w 362"/>
                <a:gd name="T17" fmla="*/ 168 h 236"/>
                <a:gd name="T18" fmla="*/ 320 w 362"/>
                <a:gd name="T19" fmla="*/ 224 h 236"/>
                <a:gd name="T20" fmla="*/ 59 w 362"/>
                <a:gd name="T21" fmla="*/ 236 h 236"/>
                <a:gd name="T22" fmla="*/ 0 w 362"/>
                <a:gd name="T23" fmla="*/ 233 h 236"/>
                <a:gd name="T24" fmla="*/ 9 w 362"/>
                <a:gd name="T25" fmla="*/ 227 h 236"/>
                <a:gd name="T26" fmla="*/ 9 w 362"/>
                <a:gd name="T27" fmla="*/ 227 h 2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2"/>
                <a:gd name="T43" fmla="*/ 0 h 236"/>
                <a:gd name="T44" fmla="*/ 362 w 362"/>
                <a:gd name="T45" fmla="*/ 236 h 2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close/>
                </a:path>
              </a:pathLst>
            </a:custGeom>
            <a:solidFill>
              <a:srgbClr val="BF6633"/>
            </a:solidFill>
            <a:ln w="9525">
              <a:noFill/>
              <a:round/>
              <a:headEnd/>
              <a:tailEnd/>
            </a:ln>
          </p:spPr>
          <p:txBody>
            <a:bodyPr/>
            <a:lstStyle/>
            <a:p>
              <a:endParaRPr lang="en-US"/>
            </a:p>
          </p:txBody>
        </p:sp>
        <p:sp>
          <p:nvSpPr>
            <p:cNvPr id="720" name="Freeform 2746"/>
            <p:cNvSpPr>
              <a:spLocks/>
            </p:cNvSpPr>
            <p:nvPr/>
          </p:nvSpPr>
          <p:spPr bwMode="auto">
            <a:xfrm>
              <a:off x="2816" y="1090"/>
              <a:ext cx="36" cy="38"/>
            </a:xfrm>
            <a:custGeom>
              <a:avLst/>
              <a:gdLst>
                <a:gd name="T0" fmla="*/ 0 w 143"/>
                <a:gd name="T1" fmla="*/ 4 h 152"/>
                <a:gd name="T2" fmla="*/ 85 w 143"/>
                <a:gd name="T3" fmla="*/ 11 h 152"/>
                <a:gd name="T4" fmla="*/ 119 w 143"/>
                <a:gd name="T5" fmla="*/ 23 h 152"/>
                <a:gd name="T6" fmla="*/ 129 w 143"/>
                <a:gd name="T7" fmla="*/ 151 h 152"/>
                <a:gd name="T8" fmla="*/ 143 w 143"/>
                <a:gd name="T9" fmla="*/ 152 h 152"/>
                <a:gd name="T10" fmla="*/ 143 w 143"/>
                <a:gd name="T11" fmla="*/ 0 h 152"/>
                <a:gd name="T12" fmla="*/ 11 w 143"/>
                <a:gd name="T13" fmla="*/ 1 h 152"/>
                <a:gd name="T14" fmla="*/ 0 w 143"/>
                <a:gd name="T15" fmla="*/ 4 h 152"/>
                <a:gd name="T16" fmla="*/ 0 w 143"/>
                <a:gd name="T17" fmla="*/ 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
                <a:gd name="T28" fmla="*/ 0 h 152"/>
                <a:gd name="T29" fmla="*/ 143 w 143"/>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 h="152">
                  <a:moveTo>
                    <a:pt x="0" y="4"/>
                  </a:moveTo>
                  <a:lnTo>
                    <a:pt x="85" y="11"/>
                  </a:lnTo>
                  <a:lnTo>
                    <a:pt x="119" y="23"/>
                  </a:lnTo>
                  <a:lnTo>
                    <a:pt x="129" y="151"/>
                  </a:lnTo>
                  <a:lnTo>
                    <a:pt x="143" y="152"/>
                  </a:lnTo>
                  <a:lnTo>
                    <a:pt x="143" y="0"/>
                  </a:lnTo>
                  <a:lnTo>
                    <a:pt x="11" y="1"/>
                  </a:lnTo>
                  <a:lnTo>
                    <a:pt x="0" y="4"/>
                  </a:lnTo>
                  <a:close/>
                </a:path>
              </a:pathLst>
            </a:custGeom>
            <a:solidFill>
              <a:srgbClr val="BF6633"/>
            </a:solidFill>
            <a:ln w="9525">
              <a:noFill/>
              <a:round/>
              <a:headEnd/>
              <a:tailEnd/>
            </a:ln>
          </p:spPr>
          <p:txBody>
            <a:bodyPr/>
            <a:lstStyle/>
            <a:p>
              <a:endParaRPr lang="en-US"/>
            </a:p>
          </p:txBody>
        </p:sp>
        <p:sp>
          <p:nvSpPr>
            <p:cNvPr id="721" name="Freeform 2747"/>
            <p:cNvSpPr>
              <a:spLocks/>
            </p:cNvSpPr>
            <p:nvPr/>
          </p:nvSpPr>
          <p:spPr bwMode="auto">
            <a:xfrm>
              <a:off x="2877" y="1090"/>
              <a:ext cx="18" cy="43"/>
            </a:xfrm>
            <a:custGeom>
              <a:avLst/>
              <a:gdLst>
                <a:gd name="T0" fmla="*/ 0 w 73"/>
                <a:gd name="T1" fmla="*/ 0 h 174"/>
                <a:gd name="T2" fmla="*/ 48 w 73"/>
                <a:gd name="T3" fmla="*/ 12 h 174"/>
                <a:gd name="T4" fmla="*/ 51 w 73"/>
                <a:gd name="T5" fmla="*/ 174 h 174"/>
                <a:gd name="T6" fmla="*/ 71 w 73"/>
                <a:gd name="T7" fmla="*/ 161 h 174"/>
                <a:gd name="T8" fmla="*/ 73 w 73"/>
                <a:gd name="T9" fmla="*/ 0 h 174"/>
                <a:gd name="T10" fmla="*/ 0 w 73"/>
                <a:gd name="T11" fmla="*/ 0 h 174"/>
                <a:gd name="T12" fmla="*/ 0 w 73"/>
                <a:gd name="T13" fmla="*/ 0 h 174"/>
                <a:gd name="T14" fmla="*/ 0 60000 65536"/>
                <a:gd name="T15" fmla="*/ 0 60000 65536"/>
                <a:gd name="T16" fmla="*/ 0 60000 65536"/>
                <a:gd name="T17" fmla="*/ 0 60000 65536"/>
                <a:gd name="T18" fmla="*/ 0 60000 65536"/>
                <a:gd name="T19" fmla="*/ 0 60000 65536"/>
                <a:gd name="T20" fmla="*/ 0 60000 65536"/>
                <a:gd name="T21" fmla="*/ 0 w 73"/>
                <a:gd name="T22" fmla="*/ 0 h 174"/>
                <a:gd name="T23" fmla="*/ 73 w 73"/>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74">
                  <a:moveTo>
                    <a:pt x="0" y="0"/>
                  </a:moveTo>
                  <a:lnTo>
                    <a:pt x="48" y="12"/>
                  </a:lnTo>
                  <a:lnTo>
                    <a:pt x="51" y="174"/>
                  </a:lnTo>
                  <a:lnTo>
                    <a:pt x="71" y="161"/>
                  </a:lnTo>
                  <a:lnTo>
                    <a:pt x="73" y="0"/>
                  </a:lnTo>
                  <a:lnTo>
                    <a:pt x="0" y="0"/>
                  </a:lnTo>
                  <a:close/>
                </a:path>
              </a:pathLst>
            </a:custGeom>
            <a:solidFill>
              <a:srgbClr val="BF6633"/>
            </a:solidFill>
            <a:ln w="9525">
              <a:noFill/>
              <a:round/>
              <a:headEnd/>
              <a:tailEnd/>
            </a:ln>
          </p:spPr>
          <p:txBody>
            <a:bodyPr/>
            <a:lstStyle/>
            <a:p>
              <a:endParaRPr lang="en-US"/>
            </a:p>
          </p:txBody>
        </p:sp>
        <p:sp>
          <p:nvSpPr>
            <p:cNvPr id="722" name="Freeform 2748"/>
            <p:cNvSpPr>
              <a:spLocks/>
            </p:cNvSpPr>
            <p:nvPr/>
          </p:nvSpPr>
          <p:spPr bwMode="auto">
            <a:xfrm>
              <a:off x="2814" y="1050"/>
              <a:ext cx="42" cy="80"/>
            </a:xfrm>
            <a:custGeom>
              <a:avLst/>
              <a:gdLst>
                <a:gd name="T0" fmla="*/ 0 w 166"/>
                <a:gd name="T1" fmla="*/ 0 h 321"/>
                <a:gd name="T2" fmla="*/ 145 w 166"/>
                <a:gd name="T3" fmla="*/ 151 h 321"/>
                <a:gd name="T4" fmla="*/ 145 w 166"/>
                <a:gd name="T5" fmla="*/ 315 h 321"/>
                <a:gd name="T6" fmla="*/ 166 w 166"/>
                <a:gd name="T7" fmla="*/ 321 h 321"/>
                <a:gd name="T8" fmla="*/ 156 w 166"/>
                <a:gd name="T9" fmla="*/ 291 h 321"/>
                <a:gd name="T10" fmla="*/ 158 w 166"/>
                <a:gd name="T11" fmla="*/ 151 h 321"/>
                <a:gd name="T12" fmla="*/ 20 w 166"/>
                <a:gd name="T13" fmla="*/ 4 h 321"/>
                <a:gd name="T14" fmla="*/ 0 w 166"/>
                <a:gd name="T15" fmla="*/ 0 h 321"/>
                <a:gd name="T16" fmla="*/ 0 w 166"/>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321"/>
                <a:gd name="T29" fmla="*/ 166 w 166"/>
                <a:gd name="T30" fmla="*/ 321 h 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321">
                  <a:moveTo>
                    <a:pt x="0" y="0"/>
                  </a:moveTo>
                  <a:lnTo>
                    <a:pt x="145" y="151"/>
                  </a:lnTo>
                  <a:lnTo>
                    <a:pt x="145" y="315"/>
                  </a:lnTo>
                  <a:lnTo>
                    <a:pt x="166" y="321"/>
                  </a:lnTo>
                  <a:lnTo>
                    <a:pt x="156" y="291"/>
                  </a:lnTo>
                  <a:lnTo>
                    <a:pt x="158" y="151"/>
                  </a:lnTo>
                  <a:lnTo>
                    <a:pt x="20" y="4"/>
                  </a:lnTo>
                  <a:lnTo>
                    <a:pt x="0" y="0"/>
                  </a:lnTo>
                  <a:close/>
                </a:path>
              </a:pathLst>
            </a:custGeom>
            <a:solidFill>
              <a:srgbClr val="000000"/>
            </a:solidFill>
            <a:ln w="9525">
              <a:noFill/>
              <a:round/>
              <a:headEnd/>
              <a:tailEnd/>
            </a:ln>
          </p:spPr>
          <p:txBody>
            <a:bodyPr/>
            <a:lstStyle/>
            <a:p>
              <a:endParaRPr lang="en-US"/>
            </a:p>
          </p:txBody>
        </p:sp>
        <p:sp>
          <p:nvSpPr>
            <p:cNvPr id="723" name="Freeform 2749"/>
            <p:cNvSpPr>
              <a:spLocks/>
            </p:cNvSpPr>
            <p:nvPr/>
          </p:nvSpPr>
          <p:spPr bwMode="auto">
            <a:xfrm>
              <a:off x="2811" y="1089"/>
              <a:ext cx="43" cy="3"/>
            </a:xfrm>
            <a:custGeom>
              <a:avLst/>
              <a:gdLst>
                <a:gd name="T0" fmla="*/ 0 w 173"/>
                <a:gd name="T1" fmla="*/ 11 h 11"/>
                <a:gd name="T2" fmla="*/ 36 w 173"/>
                <a:gd name="T3" fmla="*/ 0 h 11"/>
                <a:gd name="T4" fmla="*/ 170 w 173"/>
                <a:gd name="T5" fmla="*/ 0 h 11"/>
                <a:gd name="T6" fmla="*/ 173 w 173"/>
                <a:gd name="T7" fmla="*/ 8 h 11"/>
                <a:gd name="T8" fmla="*/ 0 w 173"/>
                <a:gd name="T9" fmla="*/ 11 h 11"/>
                <a:gd name="T10" fmla="*/ 0 w 173"/>
                <a:gd name="T11" fmla="*/ 11 h 11"/>
                <a:gd name="T12" fmla="*/ 0 60000 65536"/>
                <a:gd name="T13" fmla="*/ 0 60000 65536"/>
                <a:gd name="T14" fmla="*/ 0 60000 65536"/>
                <a:gd name="T15" fmla="*/ 0 60000 65536"/>
                <a:gd name="T16" fmla="*/ 0 60000 65536"/>
                <a:gd name="T17" fmla="*/ 0 60000 65536"/>
                <a:gd name="T18" fmla="*/ 0 w 173"/>
                <a:gd name="T19" fmla="*/ 0 h 11"/>
                <a:gd name="T20" fmla="*/ 173 w 17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3" h="11">
                  <a:moveTo>
                    <a:pt x="0" y="11"/>
                  </a:moveTo>
                  <a:lnTo>
                    <a:pt x="36" y="0"/>
                  </a:lnTo>
                  <a:lnTo>
                    <a:pt x="170" y="0"/>
                  </a:lnTo>
                  <a:lnTo>
                    <a:pt x="173" y="8"/>
                  </a:lnTo>
                  <a:lnTo>
                    <a:pt x="0" y="11"/>
                  </a:lnTo>
                  <a:close/>
                </a:path>
              </a:pathLst>
            </a:custGeom>
            <a:solidFill>
              <a:srgbClr val="000000"/>
            </a:solidFill>
            <a:ln w="9525">
              <a:noFill/>
              <a:round/>
              <a:headEnd/>
              <a:tailEnd/>
            </a:ln>
          </p:spPr>
          <p:txBody>
            <a:bodyPr/>
            <a:lstStyle/>
            <a:p>
              <a:endParaRPr lang="en-US"/>
            </a:p>
          </p:txBody>
        </p:sp>
        <p:sp>
          <p:nvSpPr>
            <p:cNvPr id="724" name="Freeform 2750"/>
            <p:cNvSpPr>
              <a:spLocks/>
            </p:cNvSpPr>
            <p:nvPr/>
          </p:nvSpPr>
          <p:spPr bwMode="auto">
            <a:xfrm>
              <a:off x="2808" y="1196"/>
              <a:ext cx="79" cy="33"/>
            </a:xfrm>
            <a:custGeom>
              <a:avLst/>
              <a:gdLst>
                <a:gd name="T0" fmla="*/ 0 w 317"/>
                <a:gd name="T1" fmla="*/ 26 h 132"/>
                <a:gd name="T2" fmla="*/ 317 w 317"/>
                <a:gd name="T3" fmla="*/ 0 h 132"/>
                <a:gd name="T4" fmla="*/ 299 w 317"/>
                <a:gd name="T5" fmla="*/ 37 h 132"/>
                <a:gd name="T6" fmla="*/ 265 w 317"/>
                <a:gd name="T7" fmla="*/ 132 h 132"/>
                <a:gd name="T8" fmla="*/ 138 w 317"/>
                <a:gd name="T9" fmla="*/ 47 h 132"/>
                <a:gd name="T10" fmla="*/ 50 w 317"/>
                <a:gd name="T11" fmla="*/ 31 h 132"/>
                <a:gd name="T12" fmla="*/ 0 w 317"/>
                <a:gd name="T13" fmla="*/ 26 h 132"/>
                <a:gd name="T14" fmla="*/ 0 w 317"/>
                <a:gd name="T15" fmla="*/ 26 h 132"/>
                <a:gd name="T16" fmla="*/ 0 60000 65536"/>
                <a:gd name="T17" fmla="*/ 0 60000 65536"/>
                <a:gd name="T18" fmla="*/ 0 60000 65536"/>
                <a:gd name="T19" fmla="*/ 0 60000 65536"/>
                <a:gd name="T20" fmla="*/ 0 60000 65536"/>
                <a:gd name="T21" fmla="*/ 0 60000 65536"/>
                <a:gd name="T22" fmla="*/ 0 60000 65536"/>
                <a:gd name="T23" fmla="*/ 0 60000 65536"/>
                <a:gd name="T24" fmla="*/ 0 w 317"/>
                <a:gd name="T25" fmla="*/ 0 h 132"/>
                <a:gd name="T26" fmla="*/ 317 w 317"/>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7" h="132">
                  <a:moveTo>
                    <a:pt x="0" y="26"/>
                  </a:moveTo>
                  <a:lnTo>
                    <a:pt x="317" y="0"/>
                  </a:lnTo>
                  <a:lnTo>
                    <a:pt x="299" y="37"/>
                  </a:lnTo>
                  <a:lnTo>
                    <a:pt x="265" y="132"/>
                  </a:lnTo>
                  <a:lnTo>
                    <a:pt x="138" y="47"/>
                  </a:lnTo>
                  <a:lnTo>
                    <a:pt x="50" y="31"/>
                  </a:lnTo>
                  <a:lnTo>
                    <a:pt x="0" y="26"/>
                  </a:lnTo>
                  <a:close/>
                </a:path>
              </a:pathLst>
            </a:custGeom>
            <a:solidFill>
              <a:srgbClr val="000000"/>
            </a:solidFill>
            <a:ln w="9525">
              <a:noFill/>
              <a:round/>
              <a:headEnd/>
              <a:tailEnd/>
            </a:ln>
          </p:spPr>
          <p:txBody>
            <a:bodyPr/>
            <a:lstStyle/>
            <a:p>
              <a:endParaRPr lang="en-US"/>
            </a:p>
          </p:txBody>
        </p:sp>
        <p:sp>
          <p:nvSpPr>
            <p:cNvPr id="725" name="Freeform 2751"/>
            <p:cNvSpPr>
              <a:spLocks/>
            </p:cNvSpPr>
            <p:nvPr/>
          </p:nvSpPr>
          <p:spPr bwMode="auto">
            <a:xfrm>
              <a:off x="2823" y="1046"/>
              <a:ext cx="75" cy="153"/>
            </a:xfrm>
            <a:custGeom>
              <a:avLst/>
              <a:gdLst>
                <a:gd name="T0" fmla="*/ 145 w 301"/>
                <a:gd name="T1" fmla="*/ 185 h 612"/>
                <a:gd name="T2" fmla="*/ 156 w 301"/>
                <a:gd name="T3" fmla="*/ 173 h 612"/>
                <a:gd name="T4" fmla="*/ 286 w 301"/>
                <a:gd name="T5" fmla="*/ 165 h 612"/>
                <a:gd name="T6" fmla="*/ 279 w 301"/>
                <a:gd name="T7" fmla="*/ 142 h 612"/>
                <a:gd name="T8" fmla="*/ 127 w 301"/>
                <a:gd name="T9" fmla="*/ 14 h 612"/>
                <a:gd name="T10" fmla="*/ 0 w 301"/>
                <a:gd name="T11" fmla="*/ 14 h 612"/>
                <a:gd name="T12" fmla="*/ 20 w 301"/>
                <a:gd name="T13" fmla="*/ 0 h 612"/>
                <a:gd name="T14" fmla="*/ 127 w 301"/>
                <a:gd name="T15" fmla="*/ 2 h 612"/>
                <a:gd name="T16" fmla="*/ 301 w 301"/>
                <a:gd name="T17" fmla="*/ 148 h 612"/>
                <a:gd name="T18" fmla="*/ 296 w 301"/>
                <a:gd name="T19" fmla="*/ 573 h 612"/>
                <a:gd name="T20" fmla="*/ 256 w 301"/>
                <a:gd name="T21" fmla="*/ 612 h 612"/>
                <a:gd name="T22" fmla="*/ 280 w 301"/>
                <a:gd name="T23" fmla="*/ 554 h 612"/>
                <a:gd name="T24" fmla="*/ 280 w 301"/>
                <a:gd name="T25" fmla="*/ 389 h 612"/>
                <a:gd name="T26" fmla="*/ 250 w 301"/>
                <a:gd name="T27" fmla="*/ 377 h 612"/>
                <a:gd name="T28" fmla="*/ 282 w 301"/>
                <a:gd name="T29" fmla="*/ 358 h 612"/>
                <a:gd name="T30" fmla="*/ 275 w 301"/>
                <a:gd name="T31" fmla="*/ 343 h 612"/>
                <a:gd name="T32" fmla="*/ 281 w 301"/>
                <a:gd name="T33" fmla="*/ 182 h 612"/>
                <a:gd name="T34" fmla="*/ 145 w 301"/>
                <a:gd name="T35" fmla="*/ 185 h 612"/>
                <a:gd name="T36" fmla="*/ 145 w 301"/>
                <a:gd name="T37" fmla="*/ 185 h 6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612"/>
                <a:gd name="T59" fmla="*/ 301 w 301"/>
                <a:gd name="T60" fmla="*/ 612 h 6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close/>
                </a:path>
              </a:pathLst>
            </a:custGeom>
            <a:solidFill>
              <a:srgbClr val="000000"/>
            </a:solidFill>
            <a:ln w="9525">
              <a:noFill/>
              <a:round/>
              <a:headEnd/>
              <a:tailEnd/>
            </a:ln>
          </p:spPr>
          <p:txBody>
            <a:bodyPr/>
            <a:lstStyle/>
            <a:p>
              <a:endParaRPr lang="en-US"/>
            </a:p>
          </p:txBody>
        </p:sp>
        <p:sp>
          <p:nvSpPr>
            <p:cNvPr id="726" name="Freeform 2752"/>
            <p:cNvSpPr>
              <a:spLocks/>
            </p:cNvSpPr>
            <p:nvPr/>
          </p:nvSpPr>
          <p:spPr bwMode="auto">
            <a:xfrm>
              <a:off x="2843" y="1140"/>
              <a:ext cx="17" cy="61"/>
            </a:xfrm>
            <a:custGeom>
              <a:avLst/>
              <a:gdLst>
                <a:gd name="T0" fmla="*/ 49 w 69"/>
                <a:gd name="T1" fmla="*/ 0 h 243"/>
                <a:gd name="T2" fmla="*/ 28 w 69"/>
                <a:gd name="T3" fmla="*/ 24 h 243"/>
                <a:gd name="T4" fmla="*/ 22 w 69"/>
                <a:gd name="T5" fmla="*/ 212 h 243"/>
                <a:gd name="T6" fmla="*/ 0 w 69"/>
                <a:gd name="T7" fmla="*/ 242 h 243"/>
                <a:gd name="T8" fmla="*/ 33 w 69"/>
                <a:gd name="T9" fmla="*/ 243 h 243"/>
                <a:gd name="T10" fmla="*/ 69 w 69"/>
                <a:gd name="T11" fmla="*/ 236 h 243"/>
                <a:gd name="T12" fmla="*/ 41 w 69"/>
                <a:gd name="T13" fmla="*/ 218 h 243"/>
                <a:gd name="T14" fmla="*/ 41 w 69"/>
                <a:gd name="T15" fmla="*/ 34 h 243"/>
                <a:gd name="T16" fmla="*/ 49 w 69"/>
                <a:gd name="T17" fmla="*/ 0 h 243"/>
                <a:gd name="T18" fmla="*/ 49 w 69"/>
                <a:gd name="T19" fmla="*/ 0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243"/>
                <a:gd name="T32" fmla="*/ 69 w 69"/>
                <a:gd name="T33" fmla="*/ 243 h 2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243">
                  <a:moveTo>
                    <a:pt x="49" y="0"/>
                  </a:moveTo>
                  <a:lnTo>
                    <a:pt x="28" y="24"/>
                  </a:lnTo>
                  <a:lnTo>
                    <a:pt x="22" y="212"/>
                  </a:lnTo>
                  <a:lnTo>
                    <a:pt x="0" y="242"/>
                  </a:lnTo>
                  <a:lnTo>
                    <a:pt x="33" y="243"/>
                  </a:lnTo>
                  <a:lnTo>
                    <a:pt x="69" y="236"/>
                  </a:lnTo>
                  <a:lnTo>
                    <a:pt x="41" y="218"/>
                  </a:lnTo>
                  <a:lnTo>
                    <a:pt x="41" y="34"/>
                  </a:lnTo>
                  <a:lnTo>
                    <a:pt x="49" y="0"/>
                  </a:lnTo>
                  <a:close/>
                </a:path>
              </a:pathLst>
            </a:custGeom>
            <a:solidFill>
              <a:srgbClr val="000000"/>
            </a:solidFill>
            <a:ln w="9525">
              <a:noFill/>
              <a:round/>
              <a:headEnd/>
              <a:tailEnd/>
            </a:ln>
          </p:spPr>
          <p:txBody>
            <a:bodyPr/>
            <a:lstStyle/>
            <a:p>
              <a:endParaRPr lang="en-US"/>
            </a:p>
          </p:txBody>
        </p:sp>
        <p:sp>
          <p:nvSpPr>
            <p:cNvPr id="727" name="Freeform 2753"/>
            <p:cNvSpPr>
              <a:spLocks/>
            </p:cNvSpPr>
            <p:nvPr/>
          </p:nvSpPr>
          <p:spPr bwMode="auto">
            <a:xfrm>
              <a:off x="2687" y="1350"/>
              <a:ext cx="102" cy="19"/>
            </a:xfrm>
            <a:custGeom>
              <a:avLst/>
              <a:gdLst>
                <a:gd name="T0" fmla="*/ 0 w 407"/>
                <a:gd name="T1" fmla="*/ 0 h 75"/>
                <a:gd name="T2" fmla="*/ 23 w 407"/>
                <a:gd name="T3" fmla="*/ 49 h 75"/>
                <a:gd name="T4" fmla="*/ 46 w 407"/>
                <a:gd name="T5" fmla="*/ 75 h 75"/>
                <a:gd name="T6" fmla="*/ 86 w 407"/>
                <a:gd name="T7" fmla="*/ 71 h 75"/>
                <a:gd name="T8" fmla="*/ 144 w 407"/>
                <a:gd name="T9" fmla="*/ 71 h 75"/>
                <a:gd name="T10" fmla="*/ 246 w 407"/>
                <a:gd name="T11" fmla="*/ 48 h 75"/>
                <a:gd name="T12" fmla="*/ 379 w 407"/>
                <a:gd name="T13" fmla="*/ 15 h 75"/>
                <a:gd name="T14" fmla="*/ 407 w 407"/>
                <a:gd name="T15" fmla="*/ 15 h 75"/>
                <a:gd name="T16" fmla="*/ 377 w 407"/>
                <a:gd name="T17" fmla="*/ 2 h 75"/>
                <a:gd name="T18" fmla="*/ 189 w 407"/>
                <a:gd name="T19" fmla="*/ 48 h 75"/>
                <a:gd name="T20" fmla="*/ 96 w 407"/>
                <a:gd name="T21" fmla="*/ 55 h 75"/>
                <a:gd name="T22" fmla="*/ 61 w 407"/>
                <a:gd name="T23" fmla="*/ 55 h 75"/>
                <a:gd name="T24" fmla="*/ 0 w 407"/>
                <a:gd name="T25" fmla="*/ 0 h 75"/>
                <a:gd name="T26" fmla="*/ 0 w 407"/>
                <a:gd name="T27" fmla="*/ 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7"/>
                <a:gd name="T43" fmla="*/ 0 h 75"/>
                <a:gd name="T44" fmla="*/ 407 w 407"/>
                <a:gd name="T45" fmla="*/ 75 h 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close/>
                </a:path>
              </a:pathLst>
            </a:custGeom>
            <a:solidFill>
              <a:srgbClr val="FFE5B2"/>
            </a:solidFill>
            <a:ln w="9525">
              <a:noFill/>
              <a:round/>
              <a:headEnd/>
              <a:tailEnd/>
            </a:ln>
          </p:spPr>
          <p:txBody>
            <a:bodyPr/>
            <a:lstStyle/>
            <a:p>
              <a:endParaRPr lang="en-US"/>
            </a:p>
          </p:txBody>
        </p:sp>
        <p:sp>
          <p:nvSpPr>
            <p:cNvPr id="728" name="Freeform 2754"/>
            <p:cNvSpPr>
              <a:spLocks/>
            </p:cNvSpPr>
            <p:nvPr/>
          </p:nvSpPr>
          <p:spPr bwMode="auto">
            <a:xfrm>
              <a:off x="2711" y="1184"/>
              <a:ext cx="80" cy="34"/>
            </a:xfrm>
            <a:custGeom>
              <a:avLst/>
              <a:gdLst>
                <a:gd name="T0" fmla="*/ 0 w 323"/>
                <a:gd name="T1" fmla="*/ 17 h 140"/>
                <a:gd name="T2" fmla="*/ 41 w 323"/>
                <a:gd name="T3" fmla="*/ 0 h 140"/>
                <a:gd name="T4" fmla="*/ 82 w 323"/>
                <a:gd name="T5" fmla="*/ 20 h 140"/>
                <a:gd name="T6" fmla="*/ 120 w 323"/>
                <a:gd name="T7" fmla="*/ 6 h 140"/>
                <a:gd name="T8" fmla="*/ 138 w 323"/>
                <a:gd name="T9" fmla="*/ 38 h 140"/>
                <a:gd name="T10" fmla="*/ 171 w 323"/>
                <a:gd name="T11" fmla="*/ 19 h 140"/>
                <a:gd name="T12" fmla="*/ 188 w 323"/>
                <a:gd name="T13" fmla="*/ 48 h 140"/>
                <a:gd name="T14" fmla="*/ 287 w 323"/>
                <a:gd name="T15" fmla="*/ 81 h 140"/>
                <a:gd name="T16" fmla="*/ 316 w 323"/>
                <a:gd name="T17" fmla="*/ 82 h 140"/>
                <a:gd name="T18" fmla="*/ 323 w 323"/>
                <a:gd name="T19" fmla="*/ 96 h 140"/>
                <a:gd name="T20" fmla="*/ 316 w 323"/>
                <a:gd name="T21" fmla="*/ 140 h 140"/>
                <a:gd name="T22" fmla="*/ 0 w 323"/>
                <a:gd name="T23" fmla="*/ 17 h 140"/>
                <a:gd name="T24" fmla="*/ 0 w 323"/>
                <a:gd name="T25" fmla="*/ 1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140"/>
                <a:gd name="T41" fmla="*/ 323 w 323"/>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close/>
                </a:path>
              </a:pathLst>
            </a:custGeom>
            <a:solidFill>
              <a:srgbClr val="E5B27F"/>
            </a:solidFill>
            <a:ln w="9525">
              <a:noFill/>
              <a:round/>
              <a:headEnd/>
              <a:tailEnd/>
            </a:ln>
          </p:spPr>
          <p:txBody>
            <a:bodyPr/>
            <a:lstStyle/>
            <a:p>
              <a:endParaRPr lang="en-US"/>
            </a:p>
          </p:txBody>
        </p:sp>
        <p:sp>
          <p:nvSpPr>
            <p:cNvPr id="729" name="Freeform 2755"/>
            <p:cNvSpPr>
              <a:spLocks/>
            </p:cNvSpPr>
            <p:nvPr/>
          </p:nvSpPr>
          <p:spPr bwMode="auto">
            <a:xfrm>
              <a:off x="2709" y="1185"/>
              <a:ext cx="104" cy="131"/>
            </a:xfrm>
            <a:custGeom>
              <a:avLst/>
              <a:gdLst>
                <a:gd name="T0" fmla="*/ 3 w 417"/>
                <a:gd name="T1" fmla="*/ 11 h 524"/>
                <a:gd name="T2" fmla="*/ 31 w 417"/>
                <a:gd name="T3" fmla="*/ 0 h 524"/>
                <a:gd name="T4" fmla="*/ 70 w 417"/>
                <a:gd name="T5" fmla="*/ 24 h 524"/>
                <a:gd name="T6" fmla="*/ 113 w 417"/>
                <a:gd name="T7" fmla="*/ 26 h 524"/>
                <a:gd name="T8" fmla="*/ 141 w 417"/>
                <a:gd name="T9" fmla="*/ 52 h 524"/>
                <a:gd name="T10" fmla="*/ 160 w 417"/>
                <a:gd name="T11" fmla="*/ 45 h 524"/>
                <a:gd name="T12" fmla="*/ 222 w 417"/>
                <a:gd name="T13" fmla="*/ 72 h 524"/>
                <a:gd name="T14" fmla="*/ 304 w 417"/>
                <a:gd name="T15" fmla="*/ 98 h 524"/>
                <a:gd name="T16" fmla="*/ 329 w 417"/>
                <a:gd name="T17" fmla="*/ 135 h 524"/>
                <a:gd name="T18" fmla="*/ 339 w 417"/>
                <a:gd name="T19" fmla="*/ 490 h 524"/>
                <a:gd name="T20" fmla="*/ 353 w 417"/>
                <a:gd name="T21" fmla="*/ 506 h 524"/>
                <a:gd name="T22" fmla="*/ 417 w 417"/>
                <a:gd name="T23" fmla="*/ 504 h 524"/>
                <a:gd name="T24" fmla="*/ 339 w 417"/>
                <a:gd name="T25" fmla="*/ 524 h 524"/>
                <a:gd name="T26" fmla="*/ 227 w 417"/>
                <a:gd name="T27" fmla="*/ 497 h 524"/>
                <a:gd name="T28" fmla="*/ 172 w 417"/>
                <a:gd name="T29" fmla="*/ 408 h 524"/>
                <a:gd name="T30" fmla="*/ 30 w 417"/>
                <a:gd name="T31" fmla="*/ 427 h 524"/>
                <a:gd name="T32" fmla="*/ 2 w 417"/>
                <a:gd name="T33" fmla="*/ 413 h 524"/>
                <a:gd name="T34" fmla="*/ 1 w 417"/>
                <a:gd name="T35" fmla="*/ 142 h 524"/>
                <a:gd name="T36" fmla="*/ 18 w 417"/>
                <a:gd name="T37" fmla="*/ 116 h 524"/>
                <a:gd name="T38" fmla="*/ 0 w 417"/>
                <a:gd name="T39" fmla="*/ 87 h 524"/>
                <a:gd name="T40" fmla="*/ 3 w 417"/>
                <a:gd name="T41" fmla="*/ 11 h 524"/>
                <a:gd name="T42" fmla="*/ 3 w 417"/>
                <a:gd name="T43" fmla="*/ 11 h 5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524"/>
                <a:gd name="T68" fmla="*/ 417 w 417"/>
                <a:gd name="T69" fmla="*/ 524 h 52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close/>
                </a:path>
              </a:pathLst>
            </a:custGeom>
            <a:solidFill>
              <a:srgbClr val="000000"/>
            </a:solidFill>
            <a:ln w="9525">
              <a:noFill/>
              <a:round/>
              <a:headEnd/>
              <a:tailEnd/>
            </a:ln>
          </p:spPr>
          <p:txBody>
            <a:bodyPr/>
            <a:lstStyle/>
            <a:p>
              <a:endParaRPr lang="en-US"/>
            </a:p>
          </p:txBody>
        </p:sp>
        <p:sp>
          <p:nvSpPr>
            <p:cNvPr id="730" name="Freeform 2756"/>
            <p:cNvSpPr>
              <a:spLocks/>
            </p:cNvSpPr>
            <p:nvPr/>
          </p:nvSpPr>
          <p:spPr bwMode="auto">
            <a:xfrm>
              <a:off x="2769" y="1055"/>
              <a:ext cx="36" cy="37"/>
            </a:xfrm>
            <a:custGeom>
              <a:avLst/>
              <a:gdLst>
                <a:gd name="T0" fmla="*/ 17 w 144"/>
                <a:gd name="T1" fmla="*/ 0 h 150"/>
                <a:gd name="T2" fmla="*/ 3 w 144"/>
                <a:gd name="T3" fmla="*/ 5 h 150"/>
                <a:gd name="T4" fmla="*/ 0 w 144"/>
                <a:gd name="T5" fmla="*/ 23 h 150"/>
                <a:gd name="T6" fmla="*/ 123 w 144"/>
                <a:gd name="T7" fmla="*/ 150 h 150"/>
                <a:gd name="T8" fmla="*/ 144 w 144"/>
                <a:gd name="T9" fmla="*/ 131 h 150"/>
                <a:gd name="T10" fmla="*/ 23 w 144"/>
                <a:gd name="T11" fmla="*/ 15 h 150"/>
                <a:gd name="T12" fmla="*/ 17 w 144"/>
                <a:gd name="T13" fmla="*/ 0 h 150"/>
                <a:gd name="T14" fmla="*/ 17 w 144"/>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4"/>
                <a:gd name="T25" fmla="*/ 0 h 150"/>
                <a:gd name="T26" fmla="*/ 144 w 144"/>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 h="150">
                  <a:moveTo>
                    <a:pt x="17" y="0"/>
                  </a:moveTo>
                  <a:lnTo>
                    <a:pt x="3" y="5"/>
                  </a:lnTo>
                  <a:lnTo>
                    <a:pt x="0" y="23"/>
                  </a:lnTo>
                  <a:lnTo>
                    <a:pt x="123" y="150"/>
                  </a:lnTo>
                  <a:lnTo>
                    <a:pt x="144" y="131"/>
                  </a:lnTo>
                  <a:lnTo>
                    <a:pt x="23" y="15"/>
                  </a:lnTo>
                  <a:lnTo>
                    <a:pt x="17" y="0"/>
                  </a:lnTo>
                  <a:close/>
                </a:path>
              </a:pathLst>
            </a:custGeom>
            <a:solidFill>
              <a:srgbClr val="E5B27F"/>
            </a:solidFill>
            <a:ln w="9525">
              <a:noFill/>
              <a:round/>
              <a:headEnd/>
              <a:tailEnd/>
            </a:ln>
          </p:spPr>
          <p:txBody>
            <a:bodyPr/>
            <a:lstStyle/>
            <a:p>
              <a:endParaRPr lang="en-US"/>
            </a:p>
          </p:txBody>
        </p:sp>
        <p:sp>
          <p:nvSpPr>
            <p:cNvPr id="731" name="Freeform 2757"/>
            <p:cNvSpPr>
              <a:spLocks/>
            </p:cNvSpPr>
            <p:nvPr/>
          </p:nvSpPr>
          <p:spPr bwMode="auto">
            <a:xfrm>
              <a:off x="2719" y="1058"/>
              <a:ext cx="90" cy="145"/>
            </a:xfrm>
            <a:custGeom>
              <a:avLst/>
              <a:gdLst>
                <a:gd name="T0" fmla="*/ 202 w 359"/>
                <a:gd name="T1" fmla="*/ 0 h 580"/>
                <a:gd name="T2" fmla="*/ 330 w 359"/>
                <a:gd name="T3" fmla="*/ 127 h 580"/>
                <a:gd name="T4" fmla="*/ 321 w 359"/>
                <a:gd name="T5" fmla="*/ 177 h 580"/>
                <a:gd name="T6" fmla="*/ 337 w 359"/>
                <a:gd name="T7" fmla="*/ 243 h 580"/>
                <a:gd name="T8" fmla="*/ 315 w 359"/>
                <a:gd name="T9" fmla="*/ 304 h 580"/>
                <a:gd name="T10" fmla="*/ 319 w 359"/>
                <a:gd name="T11" fmla="*/ 450 h 580"/>
                <a:gd name="T12" fmla="*/ 326 w 359"/>
                <a:gd name="T13" fmla="*/ 555 h 580"/>
                <a:gd name="T14" fmla="*/ 359 w 359"/>
                <a:gd name="T15" fmla="*/ 580 h 580"/>
                <a:gd name="T16" fmla="*/ 308 w 359"/>
                <a:gd name="T17" fmla="*/ 578 h 580"/>
                <a:gd name="T18" fmla="*/ 147 w 359"/>
                <a:gd name="T19" fmla="*/ 490 h 580"/>
                <a:gd name="T20" fmla="*/ 0 w 359"/>
                <a:gd name="T21" fmla="*/ 487 h 580"/>
                <a:gd name="T22" fmla="*/ 215 w 359"/>
                <a:gd name="T23" fmla="*/ 448 h 580"/>
                <a:gd name="T24" fmla="*/ 247 w 359"/>
                <a:gd name="T25" fmla="*/ 464 h 580"/>
                <a:gd name="T26" fmla="*/ 218 w 359"/>
                <a:gd name="T27" fmla="*/ 405 h 580"/>
                <a:gd name="T28" fmla="*/ 202 w 359"/>
                <a:gd name="T29" fmla="*/ 0 h 580"/>
                <a:gd name="T30" fmla="*/ 202 w 359"/>
                <a:gd name="T31" fmla="*/ 0 h 5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9"/>
                <a:gd name="T49" fmla="*/ 0 h 580"/>
                <a:gd name="T50" fmla="*/ 359 w 359"/>
                <a:gd name="T51" fmla="*/ 580 h 5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close/>
                </a:path>
              </a:pathLst>
            </a:custGeom>
            <a:solidFill>
              <a:srgbClr val="000000"/>
            </a:solidFill>
            <a:ln w="9525">
              <a:noFill/>
              <a:round/>
              <a:headEnd/>
              <a:tailEnd/>
            </a:ln>
          </p:spPr>
          <p:txBody>
            <a:bodyPr/>
            <a:lstStyle/>
            <a:p>
              <a:endParaRPr lang="en-US"/>
            </a:p>
          </p:txBody>
        </p:sp>
        <p:sp>
          <p:nvSpPr>
            <p:cNvPr id="732" name="Freeform 2758"/>
            <p:cNvSpPr>
              <a:spLocks/>
            </p:cNvSpPr>
            <p:nvPr/>
          </p:nvSpPr>
          <p:spPr bwMode="auto">
            <a:xfrm>
              <a:off x="3073" y="1283"/>
              <a:ext cx="8" cy="14"/>
            </a:xfrm>
            <a:custGeom>
              <a:avLst/>
              <a:gdLst>
                <a:gd name="T0" fmla="*/ 2 w 32"/>
                <a:gd name="T1" fmla="*/ 0 h 58"/>
                <a:gd name="T2" fmla="*/ 9 w 32"/>
                <a:gd name="T3" fmla="*/ 19 h 58"/>
                <a:gd name="T4" fmla="*/ 10 w 32"/>
                <a:gd name="T5" fmla="*/ 34 h 58"/>
                <a:gd name="T6" fmla="*/ 0 w 32"/>
                <a:gd name="T7" fmla="*/ 55 h 58"/>
                <a:gd name="T8" fmla="*/ 30 w 32"/>
                <a:gd name="T9" fmla="*/ 58 h 58"/>
                <a:gd name="T10" fmla="*/ 32 w 32"/>
                <a:gd name="T11" fmla="*/ 28 h 58"/>
                <a:gd name="T12" fmla="*/ 2 w 32"/>
                <a:gd name="T13" fmla="*/ 0 h 58"/>
                <a:gd name="T14" fmla="*/ 2 w 32"/>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8"/>
                <a:gd name="T26" fmla="*/ 32 w 32"/>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8">
                  <a:moveTo>
                    <a:pt x="2" y="0"/>
                  </a:moveTo>
                  <a:lnTo>
                    <a:pt x="9" y="19"/>
                  </a:lnTo>
                  <a:lnTo>
                    <a:pt x="10" y="34"/>
                  </a:lnTo>
                  <a:lnTo>
                    <a:pt x="0" y="55"/>
                  </a:lnTo>
                  <a:lnTo>
                    <a:pt x="30" y="58"/>
                  </a:lnTo>
                  <a:lnTo>
                    <a:pt x="32" y="28"/>
                  </a:lnTo>
                  <a:lnTo>
                    <a:pt x="2" y="0"/>
                  </a:lnTo>
                  <a:close/>
                </a:path>
              </a:pathLst>
            </a:custGeom>
            <a:solidFill>
              <a:srgbClr val="E5B27F"/>
            </a:solidFill>
            <a:ln w="9525">
              <a:noFill/>
              <a:round/>
              <a:headEnd/>
              <a:tailEnd/>
            </a:ln>
          </p:spPr>
          <p:txBody>
            <a:bodyPr/>
            <a:lstStyle/>
            <a:p>
              <a:endParaRPr lang="en-US"/>
            </a:p>
          </p:txBody>
        </p:sp>
        <p:sp>
          <p:nvSpPr>
            <p:cNvPr id="733" name="Freeform 2759"/>
            <p:cNvSpPr>
              <a:spLocks/>
            </p:cNvSpPr>
            <p:nvPr/>
          </p:nvSpPr>
          <p:spPr bwMode="auto">
            <a:xfrm>
              <a:off x="3058" y="1310"/>
              <a:ext cx="15" cy="14"/>
            </a:xfrm>
            <a:custGeom>
              <a:avLst/>
              <a:gdLst>
                <a:gd name="T0" fmla="*/ 36 w 60"/>
                <a:gd name="T1" fmla="*/ 0 h 54"/>
                <a:gd name="T2" fmla="*/ 29 w 60"/>
                <a:gd name="T3" fmla="*/ 14 h 54"/>
                <a:gd name="T4" fmla="*/ 18 w 60"/>
                <a:gd name="T5" fmla="*/ 26 h 54"/>
                <a:gd name="T6" fmla="*/ 0 w 60"/>
                <a:gd name="T7" fmla="*/ 24 h 54"/>
                <a:gd name="T8" fmla="*/ 7 w 60"/>
                <a:gd name="T9" fmla="*/ 43 h 54"/>
                <a:gd name="T10" fmla="*/ 32 w 60"/>
                <a:gd name="T11" fmla="*/ 54 h 54"/>
                <a:gd name="T12" fmla="*/ 60 w 60"/>
                <a:gd name="T13" fmla="*/ 32 h 54"/>
                <a:gd name="T14" fmla="*/ 36 w 60"/>
                <a:gd name="T15" fmla="*/ 0 h 54"/>
                <a:gd name="T16" fmla="*/ 36 w 60"/>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54"/>
                <a:gd name="T29" fmla="*/ 60 w 60"/>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54">
                  <a:moveTo>
                    <a:pt x="36" y="0"/>
                  </a:moveTo>
                  <a:lnTo>
                    <a:pt x="29" y="14"/>
                  </a:lnTo>
                  <a:lnTo>
                    <a:pt x="18" y="26"/>
                  </a:lnTo>
                  <a:lnTo>
                    <a:pt x="0" y="24"/>
                  </a:lnTo>
                  <a:lnTo>
                    <a:pt x="7" y="43"/>
                  </a:lnTo>
                  <a:lnTo>
                    <a:pt x="32" y="54"/>
                  </a:lnTo>
                  <a:lnTo>
                    <a:pt x="60" y="32"/>
                  </a:lnTo>
                  <a:lnTo>
                    <a:pt x="36" y="0"/>
                  </a:lnTo>
                  <a:close/>
                </a:path>
              </a:pathLst>
            </a:custGeom>
            <a:solidFill>
              <a:srgbClr val="E5B27F"/>
            </a:solidFill>
            <a:ln w="9525">
              <a:noFill/>
              <a:round/>
              <a:headEnd/>
              <a:tailEnd/>
            </a:ln>
          </p:spPr>
          <p:txBody>
            <a:bodyPr/>
            <a:lstStyle/>
            <a:p>
              <a:endParaRPr lang="en-US"/>
            </a:p>
          </p:txBody>
        </p:sp>
        <p:sp>
          <p:nvSpPr>
            <p:cNvPr id="734" name="Freeform 2760"/>
            <p:cNvSpPr>
              <a:spLocks/>
            </p:cNvSpPr>
            <p:nvPr/>
          </p:nvSpPr>
          <p:spPr bwMode="auto">
            <a:xfrm>
              <a:off x="3060" y="1282"/>
              <a:ext cx="26" cy="43"/>
            </a:xfrm>
            <a:custGeom>
              <a:avLst/>
              <a:gdLst>
                <a:gd name="T0" fmla="*/ 54 w 107"/>
                <a:gd name="T1" fmla="*/ 0 h 171"/>
                <a:gd name="T2" fmla="*/ 87 w 107"/>
                <a:gd name="T3" fmla="*/ 14 h 171"/>
                <a:gd name="T4" fmla="*/ 103 w 107"/>
                <a:gd name="T5" fmla="*/ 40 h 171"/>
                <a:gd name="T6" fmla="*/ 107 w 107"/>
                <a:gd name="T7" fmla="*/ 76 h 171"/>
                <a:gd name="T8" fmla="*/ 97 w 107"/>
                <a:gd name="T9" fmla="*/ 118 h 171"/>
                <a:gd name="T10" fmla="*/ 77 w 107"/>
                <a:gd name="T11" fmla="*/ 150 h 171"/>
                <a:gd name="T12" fmla="*/ 51 w 107"/>
                <a:gd name="T13" fmla="*/ 167 h 171"/>
                <a:gd name="T14" fmla="*/ 23 w 107"/>
                <a:gd name="T15" fmla="*/ 171 h 171"/>
                <a:gd name="T16" fmla="*/ 0 w 107"/>
                <a:gd name="T17" fmla="*/ 157 h 171"/>
                <a:gd name="T18" fmla="*/ 32 w 107"/>
                <a:gd name="T19" fmla="*/ 141 h 171"/>
                <a:gd name="T20" fmla="*/ 31 w 107"/>
                <a:gd name="T21" fmla="*/ 116 h 171"/>
                <a:gd name="T22" fmla="*/ 57 w 107"/>
                <a:gd name="T23" fmla="*/ 129 h 171"/>
                <a:gd name="T24" fmla="*/ 83 w 107"/>
                <a:gd name="T25" fmla="*/ 116 h 171"/>
                <a:gd name="T26" fmla="*/ 90 w 107"/>
                <a:gd name="T27" fmla="*/ 86 h 171"/>
                <a:gd name="T28" fmla="*/ 87 w 107"/>
                <a:gd name="T29" fmla="*/ 66 h 171"/>
                <a:gd name="T30" fmla="*/ 72 w 107"/>
                <a:gd name="T31" fmla="*/ 57 h 171"/>
                <a:gd name="T32" fmla="*/ 77 w 107"/>
                <a:gd name="T33" fmla="*/ 34 h 171"/>
                <a:gd name="T34" fmla="*/ 54 w 107"/>
                <a:gd name="T35" fmla="*/ 0 h 171"/>
                <a:gd name="T36" fmla="*/ 54 w 107"/>
                <a:gd name="T37" fmla="*/ 0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71"/>
                <a:gd name="T59" fmla="*/ 107 w 107"/>
                <a:gd name="T60" fmla="*/ 171 h 1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close/>
                </a:path>
              </a:pathLst>
            </a:custGeom>
            <a:solidFill>
              <a:srgbClr val="000000"/>
            </a:solidFill>
            <a:ln w="9525">
              <a:noFill/>
              <a:round/>
              <a:headEnd/>
              <a:tailEnd/>
            </a:ln>
          </p:spPr>
          <p:txBody>
            <a:bodyPr/>
            <a:lstStyle/>
            <a:p>
              <a:endParaRPr lang="en-US"/>
            </a:p>
          </p:txBody>
        </p:sp>
        <p:sp>
          <p:nvSpPr>
            <p:cNvPr id="735" name="Freeform 2761"/>
            <p:cNvSpPr>
              <a:spLocks/>
            </p:cNvSpPr>
            <p:nvPr/>
          </p:nvSpPr>
          <p:spPr bwMode="auto">
            <a:xfrm>
              <a:off x="3060" y="1295"/>
              <a:ext cx="16" cy="18"/>
            </a:xfrm>
            <a:custGeom>
              <a:avLst/>
              <a:gdLst>
                <a:gd name="T0" fmla="*/ 20 w 64"/>
                <a:gd name="T1" fmla="*/ 0 h 73"/>
                <a:gd name="T2" fmla="*/ 4 w 64"/>
                <a:gd name="T3" fmla="*/ 18 h 73"/>
                <a:gd name="T4" fmla="*/ 0 w 64"/>
                <a:gd name="T5" fmla="*/ 38 h 73"/>
                <a:gd name="T6" fmla="*/ 3 w 64"/>
                <a:gd name="T7" fmla="*/ 60 h 73"/>
                <a:gd name="T8" fmla="*/ 39 w 64"/>
                <a:gd name="T9" fmla="*/ 73 h 73"/>
                <a:gd name="T10" fmla="*/ 42 w 64"/>
                <a:gd name="T11" fmla="*/ 47 h 73"/>
                <a:gd name="T12" fmla="*/ 48 w 64"/>
                <a:gd name="T13" fmla="*/ 22 h 73"/>
                <a:gd name="T14" fmla="*/ 64 w 64"/>
                <a:gd name="T15" fmla="*/ 8 h 73"/>
                <a:gd name="T16" fmla="*/ 20 w 64"/>
                <a:gd name="T17" fmla="*/ 0 h 73"/>
                <a:gd name="T18" fmla="*/ 20 w 64"/>
                <a:gd name="T19" fmla="*/ 0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73"/>
                <a:gd name="T32" fmla="*/ 64 w 64"/>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73">
                  <a:moveTo>
                    <a:pt x="20" y="0"/>
                  </a:moveTo>
                  <a:lnTo>
                    <a:pt x="4" y="18"/>
                  </a:lnTo>
                  <a:lnTo>
                    <a:pt x="0" y="38"/>
                  </a:lnTo>
                  <a:lnTo>
                    <a:pt x="3" y="60"/>
                  </a:lnTo>
                  <a:lnTo>
                    <a:pt x="39" y="73"/>
                  </a:lnTo>
                  <a:lnTo>
                    <a:pt x="42" y="47"/>
                  </a:lnTo>
                  <a:lnTo>
                    <a:pt x="48" y="22"/>
                  </a:lnTo>
                  <a:lnTo>
                    <a:pt x="64" y="8"/>
                  </a:lnTo>
                  <a:lnTo>
                    <a:pt x="20" y="0"/>
                  </a:lnTo>
                  <a:close/>
                </a:path>
              </a:pathLst>
            </a:custGeom>
            <a:solidFill>
              <a:srgbClr val="000000"/>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Autofit/>
          </a:bodyPr>
          <a:lstStyle/>
          <a:p>
            <a:r>
              <a:rPr lang="en-US" sz="1800" dirty="0" smtClean="0"/>
              <a:t>Accounting Layer</a:t>
            </a:r>
          </a:p>
          <a:p>
            <a:r>
              <a:rPr lang="en-US" sz="1800" dirty="0" smtClean="0"/>
              <a:t>Daybook</a:t>
            </a:r>
          </a:p>
          <a:p>
            <a:r>
              <a:rPr lang="en-US" sz="1800" dirty="0" smtClean="0"/>
              <a:t>Standard Costing</a:t>
            </a:r>
          </a:p>
          <a:p>
            <a:r>
              <a:rPr lang="en-US" sz="1800" dirty="0" smtClean="0"/>
              <a:t>Period Costing</a:t>
            </a:r>
          </a:p>
          <a:p>
            <a:r>
              <a:rPr lang="en-US" sz="1800" dirty="0" smtClean="0"/>
              <a:t>Periodic Costing</a:t>
            </a:r>
          </a:p>
          <a:p>
            <a:r>
              <a:rPr lang="en-US" sz="1800" dirty="0" smtClean="0"/>
              <a:t>WAVG</a:t>
            </a:r>
          </a:p>
          <a:p>
            <a:r>
              <a:rPr lang="en-US" sz="1800" dirty="0" smtClean="0"/>
              <a:t>FIFO</a:t>
            </a:r>
          </a:p>
          <a:p>
            <a:r>
              <a:rPr lang="en-US" sz="1800" dirty="0" smtClean="0"/>
              <a:t>Adjustment mode</a:t>
            </a:r>
          </a:p>
          <a:p>
            <a:r>
              <a:rPr lang="en-US" sz="1800" dirty="0" smtClean="0"/>
              <a:t>Complete mode</a:t>
            </a:r>
          </a:p>
          <a:p>
            <a:r>
              <a:rPr lang="en-US" sz="1800" dirty="0" smtClean="0"/>
              <a:t>Periodic Costing template cost set </a:t>
            </a:r>
          </a:p>
          <a:p>
            <a:r>
              <a:rPr lang="en-US" sz="1800" dirty="0" smtClean="0"/>
              <a:t>PC Periodic Cost Set</a:t>
            </a:r>
          </a:p>
          <a:p>
            <a:r>
              <a:rPr lang="en-US" sz="1800" dirty="0" smtClean="0"/>
              <a:t>PC Period/Bucket</a:t>
            </a:r>
          </a:p>
          <a:p>
            <a:r>
              <a:rPr lang="en-US" sz="1800" dirty="0" smtClean="0"/>
              <a:t>PC Unit Cost Adjustment</a:t>
            </a:r>
          </a:p>
          <a:p>
            <a:r>
              <a:rPr lang="en-US" sz="1800" dirty="0" smtClean="0"/>
              <a:t>PC Total Cost Adjustment</a:t>
            </a:r>
          </a:p>
          <a:p>
            <a:r>
              <a:rPr lang="en-US" sz="1800" dirty="0" smtClean="0"/>
              <a:t>Statutory and Base Currency</a:t>
            </a:r>
          </a:p>
        </p:txBody>
      </p:sp>
      <p:sp>
        <p:nvSpPr>
          <p:cNvPr id="4"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Terminology</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pic>
        <p:nvPicPr>
          <p:cNvPr id="6" name="Picture 4" descr="Book_Terminology"/>
          <p:cNvPicPr>
            <a:picLocks noChangeAspect="1" noChangeArrowheads="1"/>
          </p:cNvPicPr>
          <p:nvPr/>
        </p:nvPicPr>
        <p:blipFill>
          <a:blip r:embed="rId3" cstate="print"/>
          <a:srcRect/>
          <a:stretch>
            <a:fillRect/>
          </a:stretch>
        </p:blipFill>
        <p:spPr bwMode="auto">
          <a:xfrm>
            <a:off x="6629400" y="5105400"/>
            <a:ext cx="1841500" cy="823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dirty="0" smtClean="0"/>
              <a:t>A method to evaluate inventory cost</a:t>
            </a:r>
          </a:p>
          <a:p>
            <a:r>
              <a:rPr lang="en-US" dirty="0" smtClean="0"/>
              <a:t>Average of Actual Cost of Period</a:t>
            </a:r>
          </a:p>
          <a:p>
            <a:r>
              <a:rPr lang="en-US" altLang="zh-CN" dirty="0" smtClean="0">
                <a:ea typeface="宋体" charset="-122"/>
              </a:rPr>
              <a:t>Calculate cost from actual transactions, invoice, labor cost, etc.</a:t>
            </a:r>
          </a:p>
          <a:p>
            <a:endParaRPr lang="en-US" dirty="0" smtClean="0"/>
          </a:p>
          <a:p>
            <a:endParaRPr lang="en-US" dirty="0" smtClean="0"/>
          </a:p>
        </p:txBody>
      </p:sp>
      <p:sp>
        <p:nvSpPr>
          <p:cNvPr id="4" name="Title 3"/>
          <p:cNvSpPr>
            <a:spLocks noGrp="1"/>
          </p:cNvSpPr>
          <p:nvPr>
            <p:ph type="title"/>
          </p:nvPr>
        </p:nvSpPr>
        <p:spPr/>
        <p:txBody>
          <a:bodyPr/>
          <a:lstStyle/>
          <a:p>
            <a:r>
              <a:rPr lang="en-US" dirty="0" smtClean="0"/>
              <a:t>QAD Periodic Costing</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3858</TotalTime>
  <Words>2869</Words>
  <Application>Microsoft Office PowerPoint</Application>
  <PresentationFormat>On-screen Show (4:3)</PresentationFormat>
  <Paragraphs>334</Paragraphs>
  <Slides>18</Slides>
  <Notes>18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QAD 2010 Template</vt:lpstr>
      <vt:lpstr>Clip</vt:lpstr>
      <vt:lpstr>Periodic Costing</vt:lpstr>
      <vt:lpstr>Slide 2</vt:lpstr>
      <vt:lpstr>Facilities</vt:lpstr>
      <vt:lpstr>Course Objectives</vt:lpstr>
      <vt:lpstr>Overview</vt:lpstr>
      <vt:lpstr>Introduction to Periodic Costing</vt:lpstr>
      <vt:lpstr>Key Events</vt:lpstr>
      <vt:lpstr>Terminology</vt:lpstr>
      <vt:lpstr>QAD Periodic Costing</vt:lpstr>
      <vt:lpstr>Costing Method</vt:lpstr>
      <vt:lpstr>Cost Method - WAVG</vt:lpstr>
      <vt:lpstr>Cost Method - FIFO</vt:lpstr>
      <vt:lpstr>Adjustment Mode</vt:lpstr>
      <vt:lpstr>Completed Mode</vt:lpstr>
      <vt:lpstr>Cost Calculation Period</vt:lpstr>
      <vt:lpstr>Cost Sets</vt:lpstr>
      <vt:lpstr>Statutory and Base Currency Calculations </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[Book Title]</dc:title>
  <dc:creator>njm</dc:creator>
  <cp:lastModifiedBy>Administrator</cp:lastModifiedBy>
  <cp:revision>123</cp:revision>
  <dcterms:created xsi:type="dcterms:W3CDTF">2009-06-02T22:56:33Z</dcterms:created>
  <dcterms:modified xsi:type="dcterms:W3CDTF">2015-06-03T05:04:01Z</dcterms:modified>
</cp:coreProperties>
</file>