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notesSlides/notesSlide38.xml" ContentType="application/vnd.openxmlformats-officedocument.presentationml.notesSlide+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notesSlides/notesSlide16.xml" ContentType="application/vnd.openxmlformats-officedocument.presentationml.notes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20.xml" ContentType="application/vnd.openxmlformats-officedocument.presentationml.slideLayout+xml"/>
  <Override PartName="/ppt/notesSlides/notesSlide23.xml" ContentType="application/vnd.openxmlformats-officedocument.presentationml.notesSlide+xml"/>
  <Override PartName="/ppt/notesSlides/notesSlide41.xml" ContentType="application/vnd.openxmlformats-officedocument.presentationml.notesSlide+xml"/>
  <Override PartName="/ppt/notesSlides/notesSlide12.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slides/slide9.xml" ContentType="application/vnd.openxmlformats-officedocument.presentationml.slide+xml"/>
  <Override PartName="/ppt/viewProps.xml" ContentType="application/vnd.openxmlformats-officedocument.presentationml.viewProps+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Default Extension="png" ContentType="image/png"/>
  <Override PartName="/ppt/theme/theme4.xml" ContentType="application/vnd.openxmlformats-officedocument.theme+xml"/>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notesSlides/notesSlide3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3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tags/tag1.xml" ContentType="application/vnd.openxmlformats-officedocument.presentationml.tags+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ppt/notesSlides/notesSlide35.xml" ContentType="application/vnd.openxmlformats-officedocument.presentationml.notesSlide+xml"/>
  <Override PartName="/ppt/notesSlides/notesSlide44.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42.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4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slides/slide49.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notesSlides/notesSlide29.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Layouts/slideLayout15.xml" ContentType="application/vnd.openxmlformats-officedocument.presentationml.slideLayout+xml"/>
  <Override PartName="/ppt/notesSlides/notesSlide18.xml" ContentType="application/vnd.openxmlformats-officedocument.presentationml.notesSlide+xml"/>
  <Override PartName="/ppt/notesSlides/notesSlide36.xml" ContentType="application/vnd.openxmlformats-officedocument.presentationml.notesSlide+xml"/>
  <Default Extension="wmf" ContentType="image/x-wmf"/>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Layouts/slideLayout22.xml" ContentType="application/vnd.openxmlformats-officedocument.presentationml.slideLayout+xml"/>
  <Override PartName="/ppt/notesSlides/notesSlide25.xml" ContentType="application/vnd.openxmlformats-officedocument.presentationml.notesSlide+xml"/>
  <Override PartName="/ppt/notesSlides/notesSlide43.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32.xml" ContentType="application/vnd.openxmlformats-officedocument.presentationml.notesSlide+xml"/>
  <Override PartName="/ppt/notesSlides/notesSlide9.xml" ContentType="application/vnd.openxmlformats-officedocument.presentationml.notesSlide+xml"/>
  <Override PartName="/ppt/notesSlides/notesSlide21.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Layouts/slideLayout9.xml" ContentType="application/vnd.openxmlformats-officedocument.presentationml.slideLayout+xml"/>
  <Override PartName="/ppt/notesSlides/notesSlide5.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wmf"/><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53" r:id="rId1"/>
    <p:sldMasterId id="2147483654" r:id="rId2"/>
  </p:sldMasterIdLst>
  <p:notesMasterIdLst>
    <p:notesMasterId r:id="rId58"/>
  </p:notesMasterIdLst>
  <p:handoutMasterIdLst>
    <p:handoutMasterId r:id="rId59"/>
  </p:handoutMasterIdLst>
  <p:sldIdLst>
    <p:sldId id="675" r:id="rId3"/>
    <p:sldId id="1304" r:id="rId4"/>
    <p:sldId id="1339" r:id="rId5"/>
    <p:sldId id="1220" r:id="rId6"/>
    <p:sldId id="1216" r:id="rId7"/>
    <p:sldId id="1341" r:id="rId8"/>
    <p:sldId id="1342" r:id="rId9"/>
    <p:sldId id="1224" r:id="rId10"/>
    <p:sldId id="1291" r:id="rId11"/>
    <p:sldId id="1343" r:id="rId12"/>
    <p:sldId id="1296" r:id="rId13"/>
    <p:sldId id="1344" r:id="rId14"/>
    <p:sldId id="1294" r:id="rId15"/>
    <p:sldId id="1303" r:id="rId16"/>
    <p:sldId id="1267" r:id="rId17"/>
    <p:sldId id="1324" r:id="rId18"/>
    <p:sldId id="1369" r:id="rId19"/>
    <p:sldId id="1366" r:id="rId20"/>
    <p:sldId id="1265" r:id="rId21"/>
    <p:sldId id="1325" r:id="rId22"/>
    <p:sldId id="1327" r:id="rId23"/>
    <p:sldId id="1328" r:id="rId24"/>
    <p:sldId id="1326" r:id="rId25"/>
    <p:sldId id="1329" r:id="rId26"/>
    <p:sldId id="1330" r:id="rId27"/>
    <p:sldId id="1263" r:id="rId28"/>
    <p:sldId id="1345" r:id="rId29"/>
    <p:sldId id="1346" r:id="rId30"/>
    <p:sldId id="1347" r:id="rId31"/>
    <p:sldId id="1284" r:id="rId32"/>
    <p:sldId id="1348" r:id="rId33"/>
    <p:sldId id="1349" r:id="rId34"/>
    <p:sldId id="1350" r:id="rId35"/>
    <p:sldId id="1337" r:id="rId36"/>
    <p:sldId id="1363" r:id="rId37"/>
    <p:sldId id="1367" r:id="rId38"/>
    <p:sldId id="1266" r:id="rId39"/>
    <p:sldId id="1352" r:id="rId40"/>
    <p:sldId id="1322" r:id="rId41"/>
    <p:sldId id="1365" r:id="rId42"/>
    <p:sldId id="1313" r:id="rId43"/>
    <p:sldId id="1355" r:id="rId44"/>
    <p:sldId id="1287" r:id="rId45"/>
    <p:sldId id="1238" r:id="rId46"/>
    <p:sldId id="1288" r:id="rId47"/>
    <p:sldId id="1214" r:id="rId48"/>
    <p:sldId id="1361" r:id="rId49"/>
    <p:sldId id="1356" r:id="rId50"/>
    <p:sldId id="1357" r:id="rId51"/>
    <p:sldId id="1358" r:id="rId52"/>
    <p:sldId id="1371" r:id="rId53"/>
    <p:sldId id="1364" r:id="rId54"/>
    <p:sldId id="1298" r:id="rId55"/>
    <p:sldId id="1297" r:id="rId56"/>
    <p:sldId id="1305" r:id="rId57"/>
  </p:sldIdLst>
  <p:sldSz cx="9144000" cy="6858000" type="screen4x3"/>
  <p:notesSz cx="7010400" cy="9296400"/>
  <p:defaultTextStyle>
    <a:defPPr>
      <a:defRPr lang="en-US"/>
    </a:defPPr>
    <a:lvl1pPr algn="l" rtl="0" fontAlgn="base">
      <a:spcBef>
        <a:spcPct val="0"/>
      </a:spcBef>
      <a:spcAft>
        <a:spcPct val="0"/>
      </a:spcAft>
      <a:defRPr sz="2800" kern="1200">
        <a:solidFill>
          <a:schemeClr val="tx1"/>
        </a:solidFill>
        <a:latin typeface="Tahoma" pitchFamily="34" charset="0"/>
        <a:ea typeface="+mn-ea"/>
        <a:cs typeface="+mn-cs"/>
      </a:defRPr>
    </a:lvl1pPr>
    <a:lvl2pPr marL="457200" algn="l" rtl="0" fontAlgn="base">
      <a:spcBef>
        <a:spcPct val="0"/>
      </a:spcBef>
      <a:spcAft>
        <a:spcPct val="0"/>
      </a:spcAft>
      <a:defRPr sz="2800" kern="1200">
        <a:solidFill>
          <a:schemeClr val="tx1"/>
        </a:solidFill>
        <a:latin typeface="Tahoma" pitchFamily="34" charset="0"/>
        <a:ea typeface="+mn-ea"/>
        <a:cs typeface="+mn-cs"/>
      </a:defRPr>
    </a:lvl2pPr>
    <a:lvl3pPr marL="914400" algn="l" rtl="0" fontAlgn="base">
      <a:spcBef>
        <a:spcPct val="0"/>
      </a:spcBef>
      <a:spcAft>
        <a:spcPct val="0"/>
      </a:spcAft>
      <a:defRPr sz="2800" kern="1200">
        <a:solidFill>
          <a:schemeClr val="tx1"/>
        </a:solidFill>
        <a:latin typeface="Tahoma" pitchFamily="34" charset="0"/>
        <a:ea typeface="+mn-ea"/>
        <a:cs typeface="+mn-cs"/>
      </a:defRPr>
    </a:lvl3pPr>
    <a:lvl4pPr marL="1371600" algn="l" rtl="0" fontAlgn="base">
      <a:spcBef>
        <a:spcPct val="0"/>
      </a:spcBef>
      <a:spcAft>
        <a:spcPct val="0"/>
      </a:spcAft>
      <a:defRPr sz="2800" kern="1200">
        <a:solidFill>
          <a:schemeClr val="tx1"/>
        </a:solidFill>
        <a:latin typeface="Tahoma" pitchFamily="34" charset="0"/>
        <a:ea typeface="+mn-ea"/>
        <a:cs typeface="+mn-cs"/>
      </a:defRPr>
    </a:lvl4pPr>
    <a:lvl5pPr marL="1828800" algn="l" rtl="0" fontAlgn="base">
      <a:spcBef>
        <a:spcPct val="0"/>
      </a:spcBef>
      <a:spcAft>
        <a:spcPct val="0"/>
      </a:spcAft>
      <a:defRPr sz="2800" kern="1200">
        <a:solidFill>
          <a:schemeClr val="tx1"/>
        </a:solidFill>
        <a:latin typeface="Tahoma" pitchFamily="34" charset="0"/>
        <a:ea typeface="+mn-ea"/>
        <a:cs typeface="+mn-cs"/>
      </a:defRPr>
    </a:lvl5pPr>
    <a:lvl6pPr marL="2286000" algn="l" defTabSz="914400" rtl="0" eaLnBrk="1" latinLnBrk="0" hangingPunct="1">
      <a:defRPr sz="2800" kern="1200">
        <a:solidFill>
          <a:schemeClr val="tx1"/>
        </a:solidFill>
        <a:latin typeface="Tahoma" pitchFamily="34" charset="0"/>
        <a:ea typeface="+mn-ea"/>
        <a:cs typeface="+mn-cs"/>
      </a:defRPr>
    </a:lvl6pPr>
    <a:lvl7pPr marL="2743200" algn="l" defTabSz="914400" rtl="0" eaLnBrk="1" latinLnBrk="0" hangingPunct="1">
      <a:defRPr sz="2800" kern="1200">
        <a:solidFill>
          <a:schemeClr val="tx1"/>
        </a:solidFill>
        <a:latin typeface="Tahoma" pitchFamily="34" charset="0"/>
        <a:ea typeface="+mn-ea"/>
        <a:cs typeface="+mn-cs"/>
      </a:defRPr>
    </a:lvl7pPr>
    <a:lvl8pPr marL="3200400" algn="l" defTabSz="914400" rtl="0" eaLnBrk="1" latinLnBrk="0" hangingPunct="1">
      <a:defRPr sz="2800" kern="1200">
        <a:solidFill>
          <a:schemeClr val="tx1"/>
        </a:solidFill>
        <a:latin typeface="Tahoma" pitchFamily="34" charset="0"/>
        <a:ea typeface="+mn-ea"/>
        <a:cs typeface="+mn-cs"/>
      </a:defRPr>
    </a:lvl8pPr>
    <a:lvl9pPr marL="3657600" algn="l" defTabSz="914400" rtl="0" eaLnBrk="1" latinLnBrk="0" hangingPunct="1">
      <a:defRPr sz="2800" kern="1200">
        <a:solidFill>
          <a:schemeClr val="tx1"/>
        </a:solidFill>
        <a:latin typeface="Tahoma"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BF999"/>
    <a:srgbClr val="FF8500"/>
    <a:srgbClr val="FF8181"/>
    <a:srgbClr val="F10903"/>
    <a:srgbClr val="65E1B2"/>
    <a:srgbClr val="FFA3A3"/>
    <a:srgbClr val="4D4D4D"/>
    <a:srgbClr val="777777"/>
  </p:clrMru>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954" autoAdjust="0"/>
    <p:restoredTop sz="93333" autoAdjust="0"/>
  </p:normalViewPr>
  <p:slideViewPr>
    <p:cSldViewPr>
      <p:cViewPr>
        <p:scale>
          <a:sx n="66" d="100"/>
          <a:sy n="66" d="100"/>
        </p:scale>
        <p:origin x="-222" y="30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87" d="100"/>
          <a:sy n="87" d="100"/>
        </p:scale>
        <p:origin x="-2262" y="-78"/>
      </p:cViewPr>
      <p:guideLst>
        <p:guide orient="horz" pos="2929"/>
        <p:guide pos="2208"/>
      </p:guideLst>
    </p:cSldViewPr>
  </p:notes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slide" Target="slides/slide53.xml"/><Relationship Id="rId63" Type="http://schemas.openxmlformats.org/officeDocument/2006/relationships/tableStyles" Target="tableStyles.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notesMaster" Target="notesMasters/notesMaster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61" Type="http://schemas.openxmlformats.org/officeDocument/2006/relationships/viewProps" Target="view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8" Type="http://schemas.openxmlformats.org/officeDocument/2006/relationships/slide" Target="slides/slide6.xml"/><Relationship Id="rId51" Type="http://schemas.openxmlformats.org/officeDocument/2006/relationships/slide" Target="slides/slide49.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56034" name="Rectangle 2"/>
          <p:cNvSpPr>
            <a:spLocks noGrp="1" noChangeArrowheads="1"/>
          </p:cNvSpPr>
          <p:nvPr>
            <p:ph type="hdr" sz="quarter"/>
          </p:nvPr>
        </p:nvSpPr>
        <p:spPr bwMode="auto">
          <a:xfrm>
            <a:off x="0" y="0"/>
            <a:ext cx="3038475" cy="465138"/>
          </a:xfrm>
          <a:prstGeom prst="rect">
            <a:avLst/>
          </a:prstGeom>
          <a:noFill/>
          <a:ln w="9525">
            <a:noFill/>
            <a:miter lim="800000"/>
            <a:headEnd/>
            <a:tailEnd/>
          </a:ln>
          <a:effectLst/>
        </p:spPr>
        <p:txBody>
          <a:bodyPr vert="horz" wrap="square" lIns="92217" tIns="46109" rIns="92217" bIns="46109" numCol="1" anchor="t" anchorCtr="0" compatLnSpc="1">
            <a:prstTxWarp prst="textNoShape">
              <a:avLst/>
            </a:prstTxWarp>
          </a:bodyPr>
          <a:lstStyle>
            <a:lvl1pPr algn="l">
              <a:defRPr sz="1200">
                <a:latin typeface="Arial" charset="0"/>
              </a:defRPr>
            </a:lvl1pPr>
          </a:lstStyle>
          <a:p>
            <a:pPr>
              <a:defRPr/>
            </a:pPr>
            <a:endParaRPr lang="en-US"/>
          </a:p>
        </p:txBody>
      </p:sp>
      <p:sp>
        <p:nvSpPr>
          <p:cNvPr id="556035" name="Rectangle 3"/>
          <p:cNvSpPr>
            <a:spLocks noGrp="1" noChangeArrowheads="1"/>
          </p:cNvSpPr>
          <p:nvPr>
            <p:ph type="dt" sz="quarter" idx="1"/>
          </p:nvPr>
        </p:nvSpPr>
        <p:spPr bwMode="auto">
          <a:xfrm>
            <a:off x="3970338" y="0"/>
            <a:ext cx="3038475" cy="465138"/>
          </a:xfrm>
          <a:prstGeom prst="rect">
            <a:avLst/>
          </a:prstGeom>
          <a:noFill/>
          <a:ln w="9525">
            <a:noFill/>
            <a:miter lim="800000"/>
            <a:headEnd/>
            <a:tailEnd/>
          </a:ln>
          <a:effectLst/>
        </p:spPr>
        <p:txBody>
          <a:bodyPr vert="horz" wrap="square" lIns="92217" tIns="46109" rIns="92217" bIns="46109" numCol="1" anchor="t" anchorCtr="0" compatLnSpc="1">
            <a:prstTxWarp prst="textNoShape">
              <a:avLst/>
            </a:prstTxWarp>
          </a:bodyPr>
          <a:lstStyle>
            <a:lvl1pPr algn="r">
              <a:defRPr sz="1200">
                <a:latin typeface="Arial" charset="0"/>
              </a:defRPr>
            </a:lvl1pPr>
          </a:lstStyle>
          <a:p>
            <a:pPr>
              <a:defRPr/>
            </a:pPr>
            <a:endParaRPr lang="en-US"/>
          </a:p>
        </p:txBody>
      </p:sp>
      <p:sp>
        <p:nvSpPr>
          <p:cNvPr id="556036" name="Rectangle 4"/>
          <p:cNvSpPr>
            <a:spLocks noGrp="1" noChangeArrowheads="1"/>
          </p:cNvSpPr>
          <p:nvPr>
            <p:ph type="ftr" sz="quarter" idx="2"/>
          </p:nvPr>
        </p:nvSpPr>
        <p:spPr bwMode="auto">
          <a:xfrm>
            <a:off x="0" y="8829675"/>
            <a:ext cx="3038475" cy="465138"/>
          </a:xfrm>
          <a:prstGeom prst="rect">
            <a:avLst/>
          </a:prstGeom>
          <a:noFill/>
          <a:ln w="9525">
            <a:noFill/>
            <a:miter lim="800000"/>
            <a:headEnd/>
            <a:tailEnd/>
          </a:ln>
          <a:effectLst/>
        </p:spPr>
        <p:txBody>
          <a:bodyPr vert="horz" wrap="square" lIns="92217" tIns="46109" rIns="92217" bIns="46109" numCol="1" anchor="b" anchorCtr="0" compatLnSpc="1">
            <a:prstTxWarp prst="textNoShape">
              <a:avLst/>
            </a:prstTxWarp>
          </a:bodyPr>
          <a:lstStyle>
            <a:lvl1pPr algn="l">
              <a:defRPr sz="1200">
                <a:latin typeface="Arial" charset="0"/>
              </a:defRPr>
            </a:lvl1pPr>
          </a:lstStyle>
          <a:p>
            <a:pPr>
              <a:defRPr/>
            </a:pPr>
            <a:endParaRPr lang="en-US"/>
          </a:p>
        </p:txBody>
      </p:sp>
      <p:sp>
        <p:nvSpPr>
          <p:cNvPr id="556037" name="Rectangle 5"/>
          <p:cNvSpPr>
            <a:spLocks noGrp="1" noChangeArrowheads="1"/>
          </p:cNvSpPr>
          <p:nvPr>
            <p:ph type="sldNum" sz="quarter" idx="3"/>
          </p:nvPr>
        </p:nvSpPr>
        <p:spPr bwMode="auto">
          <a:xfrm>
            <a:off x="3970338" y="8829675"/>
            <a:ext cx="3038475" cy="465138"/>
          </a:xfrm>
          <a:prstGeom prst="rect">
            <a:avLst/>
          </a:prstGeom>
          <a:noFill/>
          <a:ln w="9525">
            <a:noFill/>
            <a:miter lim="800000"/>
            <a:headEnd/>
            <a:tailEnd/>
          </a:ln>
          <a:effectLst/>
        </p:spPr>
        <p:txBody>
          <a:bodyPr vert="horz" wrap="square" lIns="92217" tIns="46109" rIns="92217" bIns="46109" numCol="1" anchor="b" anchorCtr="0" compatLnSpc="1">
            <a:prstTxWarp prst="textNoShape">
              <a:avLst/>
            </a:prstTxWarp>
          </a:bodyPr>
          <a:lstStyle>
            <a:lvl1pPr algn="r">
              <a:defRPr sz="1200">
                <a:latin typeface="Arial" charset="0"/>
              </a:defRPr>
            </a:lvl1pPr>
          </a:lstStyle>
          <a:p>
            <a:pPr>
              <a:defRPr/>
            </a:pPr>
            <a:fld id="{822A8F86-11D3-4A33-B509-424F9848F9E8}" type="slidenum">
              <a:rPr lang="en-US"/>
              <a:pPr>
                <a:defRPr/>
              </a:pPr>
              <a:t>‹#›</a:t>
            </a:fld>
            <a:endParaRPr lang="en-US" dirty="0"/>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9938" name="Rectangle 2"/>
          <p:cNvSpPr>
            <a:spLocks noGrp="1" noChangeArrowheads="1"/>
          </p:cNvSpPr>
          <p:nvPr>
            <p:ph type="hdr" sz="quarter"/>
          </p:nvPr>
        </p:nvSpPr>
        <p:spPr bwMode="auto">
          <a:xfrm>
            <a:off x="0" y="0"/>
            <a:ext cx="3038475" cy="465138"/>
          </a:xfrm>
          <a:prstGeom prst="rect">
            <a:avLst/>
          </a:prstGeom>
          <a:noFill/>
          <a:ln w="9525">
            <a:noFill/>
            <a:miter lim="800000"/>
            <a:headEnd/>
            <a:tailEnd/>
          </a:ln>
          <a:effectLst/>
        </p:spPr>
        <p:txBody>
          <a:bodyPr vert="horz" wrap="square" lIns="92217" tIns="46109" rIns="92217" bIns="46109" numCol="1" anchor="t" anchorCtr="0" compatLnSpc="1">
            <a:prstTxWarp prst="textNoShape">
              <a:avLst/>
            </a:prstTxWarp>
          </a:bodyPr>
          <a:lstStyle>
            <a:lvl1pPr algn="l">
              <a:defRPr sz="1200">
                <a:latin typeface="Arial" charset="0"/>
              </a:defRPr>
            </a:lvl1pPr>
          </a:lstStyle>
          <a:p>
            <a:pPr>
              <a:defRPr/>
            </a:pPr>
            <a:endParaRPr lang="en-US"/>
          </a:p>
        </p:txBody>
      </p:sp>
      <p:sp>
        <p:nvSpPr>
          <p:cNvPr id="39939" name="Rectangle 3"/>
          <p:cNvSpPr>
            <a:spLocks noGrp="1" noChangeArrowheads="1"/>
          </p:cNvSpPr>
          <p:nvPr>
            <p:ph type="dt" idx="1"/>
          </p:nvPr>
        </p:nvSpPr>
        <p:spPr bwMode="auto">
          <a:xfrm>
            <a:off x="3970338" y="0"/>
            <a:ext cx="3038475" cy="465138"/>
          </a:xfrm>
          <a:prstGeom prst="rect">
            <a:avLst/>
          </a:prstGeom>
          <a:noFill/>
          <a:ln w="9525">
            <a:noFill/>
            <a:miter lim="800000"/>
            <a:headEnd/>
            <a:tailEnd/>
          </a:ln>
          <a:effectLst/>
        </p:spPr>
        <p:txBody>
          <a:bodyPr vert="horz" wrap="square" lIns="92217" tIns="46109" rIns="92217" bIns="46109" numCol="1" anchor="t" anchorCtr="0" compatLnSpc="1">
            <a:prstTxWarp prst="textNoShape">
              <a:avLst/>
            </a:prstTxWarp>
          </a:bodyPr>
          <a:lstStyle>
            <a:lvl1pPr algn="r">
              <a:defRPr sz="1200">
                <a:latin typeface="Arial" charset="0"/>
              </a:defRPr>
            </a:lvl1pPr>
          </a:lstStyle>
          <a:p>
            <a:pPr>
              <a:defRPr/>
            </a:pPr>
            <a:endParaRPr lang="en-US"/>
          </a:p>
        </p:txBody>
      </p:sp>
      <p:sp>
        <p:nvSpPr>
          <p:cNvPr id="25604" name="Rectangle 4"/>
          <p:cNvSpPr>
            <a:spLocks noGrp="1" noRot="1" noChangeAspect="1" noChangeArrowheads="1" noTextEdit="1"/>
          </p:cNvSpPr>
          <p:nvPr>
            <p:ph type="sldImg" idx="2"/>
          </p:nvPr>
        </p:nvSpPr>
        <p:spPr bwMode="auto">
          <a:xfrm>
            <a:off x="1181100" y="696913"/>
            <a:ext cx="4648200" cy="3486150"/>
          </a:xfrm>
          <a:prstGeom prst="rect">
            <a:avLst/>
          </a:prstGeom>
          <a:noFill/>
          <a:ln w="9525">
            <a:solidFill>
              <a:srgbClr val="000000"/>
            </a:solidFill>
            <a:miter lim="800000"/>
            <a:headEnd/>
            <a:tailEnd/>
          </a:ln>
        </p:spPr>
      </p:sp>
      <p:sp>
        <p:nvSpPr>
          <p:cNvPr id="39941" name="Rectangle 5"/>
          <p:cNvSpPr>
            <a:spLocks noGrp="1" noChangeArrowheads="1"/>
          </p:cNvSpPr>
          <p:nvPr>
            <p:ph type="body" sz="quarter" idx="3"/>
          </p:nvPr>
        </p:nvSpPr>
        <p:spPr bwMode="auto">
          <a:xfrm>
            <a:off x="701675" y="4416425"/>
            <a:ext cx="5607050" cy="4183063"/>
          </a:xfrm>
          <a:prstGeom prst="rect">
            <a:avLst/>
          </a:prstGeom>
          <a:noFill/>
          <a:ln w="9525">
            <a:noFill/>
            <a:miter lim="800000"/>
            <a:headEnd/>
            <a:tailEnd/>
          </a:ln>
          <a:effectLst/>
        </p:spPr>
        <p:txBody>
          <a:bodyPr vert="horz" wrap="square" lIns="92217" tIns="46109" rIns="92217" bIns="46109"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39942" name="Rectangle 6"/>
          <p:cNvSpPr>
            <a:spLocks noGrp="1" noChangeArrowheads="1"/>
          </p:cNvSpPr>
          <p:nvPr>
            <p:ph type="ftr" sz="quarter" idx="4"/>
          </p:nvPr>
        </p:nvSpPr>
        <p:spPr bwMode="auto">
          <a:xfrm>
            <a:off x="0" y="8829675"/>
            <a:ext cx="3038475" cy="465138"/>
          </a:xfrm>
          <a:prstGeom prst="rect">
            <a:avLst/>
          </a:prstGeom>
          <a:noFill/>
          <a:ln w="9525">
            <a:noFill/>
            <a:miter lim="800000"/>
            <a:headEnd/>
            <a:tailEnd/>
          </a:ln>
          <a:effectLst/>
        </p:spPr>
        <p:txBody>
          <a:bodyPr vert="horz" wrap="square" lIns="92217" tIns="46109" rIns="92217" bIns="46109" numCol="1" anchor="b" anchorCtr="0" compatLnSpc="1">
            <a:prstTxWarp prst="textNoShape">
              <a:avLst/>
            </a:prstTxWarp>
          </a:bodyPr>
          <a:lstStyle>
            <a:lvl1pPr algn="l">
              <a:defRPr sz="1200">
                <a:latin typeface="Arial" charset="0"/>
              </a:defRPr>
            </a:lvl1pPr>
          </a:lstStyle>
          <a:p>
            <a:pPr>
              <a:defRPr/>
            </a:pPr>
            <a:endParaRPr lang="en-US"/>
          </a:p>
        </p:txBody>
      </p:sp>
      <p:sp>
        <p:nvSpPr>
          <p:cNvPr id="39943" name="Rectangle 7"/>
          <p:cNvSpPr>
            <a:spLocks noGrp="1" noChangeArrowheads="1"/>
          </p:cNvSpPr>
          <p:nvPr>
            <p:ph type="sldNum" sz="quarter" idx="5"/>
          </p:nvPr>
        </p:nvSpPr>
        <p:spPr bwMode="auto">
          <a:xfrm>
            <a:off x="3970338" y="8829675"/>
            <a:ext cx="3038475" cy="465138"/>
          </a:xfrm>
          <a:prstGeom prst="rect">
            <a:avLst/>
          </a:prstGeom>
          <a:noFill/>
          <a:ln w="9525">
            <a:noFill/>
            <a:miter lim="800000"/>
            <a:headEnd/>
            <a:tailEnd/>
          </a:ln>
          <a:effectLst/>
        </p:spPr>
        <p:txBody>
          <a:bodyPr vert="horz" wrap="square" lIns="92217" tIns="46109" rIns="92217" bIns="46109" numCol="1" anchor="b" anchorCtr="0" compatLnSpc="1">
            <a:prstTxWarp prst="textNoShape">
              <a:avLst/>
            </a:prstTxWarp>
          </a:bodyPr>
          <a:lstStyle>
            <a:lvl1pPr algn="r">
              <a:defRPr sz="1200">
                <a:latin typeface="Arial" charset="0"/>
              </a:defRPr>
            </a:lvl1pPr>
          </a:lstStyle>
          <a:p>
            <a:pPr>
              <a:defRPr/>
            </a:pPr>
            <a:fld id="{39C95CF6-2BEA-4A51-9A0F-F24FE53DB466}" type="slidenum">
              <a:rPr lang="en-US"/>
              <a:pPr>
                <a:defRPr/>
              </a:pPr>
              <a:t>‹#›</a:t>
            </a:fld>
            <a:endParaRPr lang="en-US" dirty="0"/>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Rectangle 7"/>
          <p:cNvSpPr>
            <a:spLocks noGrp="1" noChangeArrowheads="1"/>
          </p:cNvSpPr>
          <p:nvPr>
            <p:ph type="sldNum" sz="quarter" idx="5"/>
          </p:nvPr>
        </p:nvSpPr>
        <p:spPr>
          <a:noFill/>
        </p:spPr>
        <p:txBody>
          <a:bodyPr/>
          <a:lstStyle/>
          <a:p>
            <a:fld id="{BF0BC247-875C-4B9F-B6F4-7D0400E9FD29}" type="slidenum">
              <a:rPr lang="en-US" smtClean="0"/>
              <a:pPr/>
              <a:t>1</a:t>
            </a:fld>
            <a:endParaRPr lang="en-US" smtClean="0"/>
          </a:p>
        </p:txBody>
      </p:sp>
      <p:sp>
        <p:nvSpPr>
          <p:cNvPr id="28674" name="Rectangle 2"/>
          <p:cNvSpPr>
            <a:spLocks noGrp="1" noRot="1" noChangeAspect="1" noChangeArrowheads="1" noTextEdit="1"/>
          </p:cNvSpPr>
          <p:nvPr>
            <p:ph type="sldImg"/>
          </p:nvPr>
        </p:nvSpPr>
        <p:spPr>
          <a:ln/>
        </p:spPr>
      </p:sp>
      <p:sp>
        <p:nvSpPr>
          <p:cNvPr id="28675"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7" name="Slide Image Placeholder 1"/>
          <p:cNvSpPr>
            <a:spLocks noGrp="1" noRot="1" noChangeAspect="1"/>
          </p:cNvSpPr>
          <p:nvPr>
            <p:ph type="sldImg"/>
          </p:nvPr>
        </p:nvSpPr>
        <p:spPr>
          <a:ln/>
        </p:spPr>
      </p:sp>
      <p:sp>
        <p:nvSpPr>
          <p:cNvPr id="3" name="Notes Placeholder 2"/>
          <p:cNvSpPr>
            <a:spLocks noGrp="1"/>
          </p:cNvSpPr>
          <p:nvPr>
            <p:ph type="body" idx="1"/>
          </p:nvPr>
        </p:nvSpPr>
        <p:spPr/>
        <p:txBody>
          <a:bodyPr>
            <a:normAutofit/>
          </a:bodyPr>
          <a:lstStyle/>
          <a:p>
            <a:pPr marL="232943" indent="-232943" eaLnBrk="1" fontAlgn="auto" hangingPunct="1">
              <a:spcBef>
                <a:spcPts val="0"/>
              </a:spcBef>
              <a:spcAft>
                <a:spcPts val="0"/>
              </a:spcAft>
              <a:defRPr/>
            </a:pPr>
            <a:endParaRPr lang="en-US" dirty="0" smtClean="0">
              <a:solidFill>
                <a:schemeClr val="tx2"/>
              </a:solidFill>
            </a:endParaRPr>
          </a:p>
          <a:p>
            <a:pPr>
              <a:defRPr/>
            </a:pPr>
            <a:r>
              <a:rPr lang="en-US" dirty="0" smtClean="0"/>
              <a:t>Points:</a:t>
            </a:r>
          </a:p>
          <a:p>
            <a:pPr>
              <a:defRPr/>
            </a:pPr>
            <a:endParaRPr lang="en-US" dirty="0" smtClean="0"/>
          </a:p>
          <a:p>
            <a:pPr>
              <a:defRPr/>
            </a:pPr>
            <a:endParaRPr lang="en-US" dirty="0" smtClean="0"/>
          </a:p>
          <a:p>
            <a:pPr>
              <a:defRPr/>
            </a:pPr>
            <a:endParaRPr lang="en-US" dirty="0" smtClean="0"/>
          </a:p>
          <a:p>
            <a:pPr>
              <a:defRPr/>
            </a:pPr>
            <a:endParaRPr lang="en-US" dirty="0"/>
          </a:p>
        </p:txBody>
      </p:sp>
      <p:sp>
        <p:nvSpPr>
          <p:cNvPr id="50179" name="Slide Number Placeholder 3"/>
          <p:cNvSpPr>
            <a:spLocks noGrp="1"/>
          </p:cNvSpPr>
          <p:nvPr>
            <p:ph type="sldNum" sz="quarter" idx="5"/>
          </p:nvPr>
        </p:nvSpPr>
        <p:spPr>
          <a:noFill/>
        </p:spPr>
        <p:txBody>
          <a:bodyPr/>
          <a:lstStyle/>
          <a:p>
            <a:fld id="{916CDC73-3739-45CF-933D-AE573FC30B65}" type="slidenum">
              <a:rPr lang="en-US" smtClean="0"/>
              <a:pPr/>
              <a:t>13</a:t>
            </a:fld>
            <a:endParaRPr lang="en-US"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Rectangle 7"/>
          <p:cNvSpPr>
            <a:spLocks noGrp="1" noChangeArrowheads="1"/>
          </p:cNvSpPr>
          <p:nvPr>
            <p:ph type="sldNum" sz="quarter" idx="5"/>
          </p:nvPr>
        </p:nvSpPr>
        <p:spPr>
          <a:noFill/>
        </p:spPr>
        <p:txBody>
          <a:bodyPr/>
          <a:lstStyle/>
          <a:p>
            <a:fld id="{9CA04983-4484-4BEE-95F1-0531B6B7AA34}" type="slidenum">
              <a:rPr lang="en-US" smtClean="0"/>
              <a:pPr/>
              <a:t>15</a:t>
            </a:fld>
            <a:endParaRPr lang="en-US" smtClean="0"/>
          </a:p>
        </p:txBody>
      </p:sp>
      <p:sp>
        <p:nvSpPr>
          <p:cNvPr id="53250" name="Rectangle 2"/>
          <p:cNvSpPr>
            <a:spLocks noGrp="1" noRot="1" noChangeAspect="1" noChangeArrowheads="1" noTextEdit="1"/>
          </p:cNvSpPr>
          <p:nvPr>
            <p:ph type="sldImg"/>
          </p:nvPr>
        </p:nvSpPr>
        <p:spPr>
          <a:ln/>
        </p:spPr>
      </p:sp>
      <p:sp>
        <p:nvSpPr>
          <p:cNvPr id="53251"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7" name="Slide Image Placeholder 1"/>
          <p:cNvSpPr>
            <a:spLocks noGrp="1" noRot="1" noChangeAspect="1"/>
          </p:cNvSpPr>
          <p:nvPr>
            <p:ph type="sldImg"/>
          </p:nvPr>
        </p:nvSpPr>
        <p:spPr>
          <a:ln/>
        </p:spPr>
      </p:sp>
      <p:sp>
        <p:nvSpPr>
          <p:cNvPr id="55298" name="Notes Placeholder 2"/>
          <p:cNvSpPr>
            <a:spLocks noGrp="1"/>
          </p:cNvSpPr>
          <p:nvPr>
            <p:ph type="body" idx="1"/>
          </p:nvPr>
        </p:nvSpPr>
        <p:spPr>
          <a:noFill/>
          <a:ln/>
        </p:spPr>
        <p:txBody>
          <a:bodyPr/>
          <a:lstStyle/>
          <a:p>
            <a:r>
              <a:rPr lang="en-US" smtClean="0"/>
              <a:t>Presenter Notes: Intended to show the application live</a:t>
            </a:r>
          </a:p>
        </p:txBody>
      </p:sp>
      <p:sp>
        <p:nvSpPr>
          <p:cNvPr id="55299" name="Slide Number Placeholder 3"/>
          <p:cNvSpPr>
            <a:spLocks noGrp="1"/>
          </p:cNvSpPr>
          <p:nvPr>
            <p:ph type="sldNum" sz="quarter" idx="5"/>
          </p:nvPr>
        </p:nvSpPr>
        <p:spPr>
          <a:noFill/>
        </p:spPr>
        <p:txBody>
          <a:bodyPr/>
          <a:lstStyle/>
          <a:p>
            <a:fld id="{21A104ED-8F88-4873-8593-171CDC13BE88}" type="slidenum">
              <a:rPr lang="en-US" smtClean="0"/>
              <a:pPr/>
              <a:t>16</a:t>
            </a:fld>
            <a:endParaRPr lang="en-US"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5" name="Rectangle 7"/>
          <p:cNvSpPr txBox="1">
            <a:spLocks noGrp="1" noChangeArrowheads="1"/>
          </p:cNvSpPr>
          <p:nvPr/>
        </p:nvSpPr>
        <p:spPr bwMode="auto">
          <a:xfrm>
            <a:off x="3970338" y="8829675"/>
            <a:ext cx="3038475" cy="465138"/>
          </a:xfrm>
          <a:prstGeom prst="rect">
            <a:avLst/>
          </a:prstGeom>
          <a:noFill/>
          <a:ln w="9525">
            <a:noFill/>
            <a:miter lim="800000"/>
            <a:headEnd/>
            <a:tailEnd/>
          </a:ln>
        </p:spPr>
        <p:txBody>
          <a:bodyPr lIns="92217" tIns="46109" rIns="92217" bIns="46109" anchor="b"/>
          <a:lstStyle/>
          <a:p>
            <a:pPr algn="r"/>
            <a:fld id="{A067F5F8-BCAD-494E-9D22-167D3D8A6464}" type="slidenum">
              <a:rPr lang="en-US" sz="1200">
                <a:latin typeface="Arial" charset="0"/>
              </a:rPr>
              <a:pPr algn="r"/>
              <a:t>17</a:t>
            </a:fld>
            <a:endParaRPr lang="en-US" sz="1200">
              <a:latin typeface="Arial" charset="0"/>
            </a:endParaRPr>
          </a:p>
        </p:txBody>
      </p:sp>
      <p:sp>
        <p:nvSpPr>
          <p:cNvPr id="57346" name="Rectangle 2"/>
          <p:cNvSpPr>
            <a:spLocks noGrp="1" noRot="1" noChangeAspect="1" noChangeArrowheads="1" noTextEdit="1"/>
          </p:cNvSpPr>
          <p:nvPr>
            <p:ph type="sldImg"/>
          </p:nvPr>
        </p:nvSpPr>
        <p:spPr>
          <a:ln/>
        </p:spPr>
      </p:sp>
      <p:sp>
        <p:nvSpPr>
          <p:cNvPr id="57347"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7" name="Rectangle 7"/>
          <p:cNvSpPr>
            <a:spLocks noGrp="1" noChangeArrowheads="1"/>
          </p:cNvSpPr>
          <p:nvPr>
            <p:ph type="sldNum" sz="quarter" idx="5"/>
          </p:nvPr>
        </p:nvSpPr>
        <p:spPr>
          <a:noFill/>
        </p:spPr>
        <p:txBody>
          <a:bodyPr/>
          <a:lstStyle/>
          <a:p>
            <a:fld id="{5B32D6B6-C0F4-4F82-AED6-74ADEBF7E4A0}" type="slidenum">
              <a:rPr lang="en-US" smtClean="0"/>
              <a:pPr/>
              <a:t>19</a:t>
            </a:fld>
            <a:endParaRPr lang="en-US" smtClean="0"/>
          </a:p>
        </p:txBody>
      </p:sp>
      <p:sp>
        <p:nvSpPr>
          <p:cNvPr id="60418" name="Rectangle 2"/>
          <p:cNvSpPr>
            <a:spLocks noGrp="1" noRot="1" noChangeAspect="1" noChangeArrowheads="1" noTextEdit="1"/>
          </p:cNvSpPr>
          <p:nvPr>
            <p:ph type="sldImg"/>
          </p:nvPr>
        </p:nvSpPr>
        <p:spPr>
          <a:ln/>
        </p:spPr>
      </p:sp>
      <p:sp>
        <p:nvSpPr>
          <p:cNvPr id="60419"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5" name="Slide Image Placeholder 1"/>
          <p:cNvSpPr>
            <a:spLocks noGrp="1" noRot="1" noChangeAspect="1"/>
          </p:cNvSpPr>
          <p:nvPr>
            <p:ph type="sldImg"/>
          </p:nvPr>
        </p:nvSpPr>
        <p:spPr>
          <a:ln/>
        </p:spPr>
      </p:sp>
      <p:sp>
        <p:nvSpPr>
          <p:cNvPr id="62466" name="Notes Placeholder 2"/>
          <p:cNvSpPr>
            <a:spLocks noGrp="1"/>
          </p:cNvSpPr>
          <p:nvPr>
            <p:ph type="body" idx="1"/>
          </p:nvPr>
        </p:nvSpPr>
        <p:spPr>
          <a:noFill/>
          <a:ln/>
        </p:spPr>
        <p:txBody>
          <a:bodyPr/>
          <a:lstStyle/>
          <a:p>
            <a:r>
              <a:rPr lang="en-US" smtClean="0"/>
              <a:t>Presenter Notes: Intended to show the application live</a:t>
            </a:r>
          </a:p>
        </p:txBody>
      </p:sp>
      <p:sp>
        <p:nvSpPr>
          <p:cNvPr id="62467" name="Slide Number Placeholder 3"/>
          <p:cNvSpPr>
            <a:spLocks noGrp="1"/>
          </p:cNvSpPr>
          <p:nvPr>
            <p:ph type="sldNum" sz="quarter" idx="5"/>
          </p:nvPr>
        </p:nvSpPr>
        <p:spPr>
          <a:noFill/>
        </p:spPr>
        <p:txBody>
          <a:bodyPr/>
          <a:lstStyle/>
          <a:p>
            <a:fld id="{8B493A5A-CC46-45FF-876D-C10467696A21}" type="slidenum">
              <a:rPr lang="en-US" smtClean="0"/>
              <a:pPr/>
              <a:t>20</a:t>
            </a:fld>
            <a:endParaRPr lang="en-US"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3" name="Slide Image Placeholder 1"/>
          <p:cNvSpPr>
            <a:spLocks noGrp="1" noRot="1" noChangeAspect="1"/>
          </p:cNvSpPr>
          <p:nvPr>
            <p:ph type="sldImg"/>
          </p:nvPr>
        </p:nvSpPr>
        <p:spPr>
          <a:ln/>
        </p:spPr>
      </p:sp>
      <p:sp>
        <p:nvSpPr>
          <p:cNvPr id="64514" name="Notes Placeholder 2"/>
          <p:cNvSpPr>
            <a:spLocks noGrp="1"/>
          </p:cNvSpPr>
          <p:nvPr>
            <p:ph type="body" idx="1"/>
          </p:nvPr>
        </p:nvSpPr>
        <p:spPr>
          <a:noFill/>
          <a:ln/>
        </p:spPr>
        <p:txBody>
          <a:bodyPr/>
          <a:lstStyle/>
          <a:p>
            <a:r>
              <a:rPr lang="en-US" smtClean="0"/>
              <a:t>Presenter Notes: Intended to show the application live</a:t>
            </a:r>
          </a:p>
          <a:p>
            <a:endParaRPr lang="en-US" smtClean="0"/>
          </a:p>
          <a:p>
            <a:r>
              <a:rPr lang="en-US" smtClean="0"/>
              <a:t>Global inventory can be seen</a:t>
            </a:r>
          </a:p>
        </p:txBody>
      </p:sp>
      <p:sp>
        <p:nvSpPr>
          <p:cNvPr id="64515" name="Slide Number Placeholder 3"/>
          <p:cNvSpPr>
            <a:spLocks noGrp="1"/>
          </p:cNvSpPr>
          <p:nvPr>
            <p:ph type="sldNum" sz="quarter" idx="5"/>
          </p:nvPr>
        </p:nvSpPr>
        <p:spPr>
          <a:noFill/>
        </p:spPr>
        <p:txBody>
          <a:bodyPr/>
          <a:lstStyle/>
          <a:p>
            <a:fld id="{15F50743-EEC6-46A4-8E0D-7A329C953B9C}" type="slidenum">
              <a:rPr lang="en-US" smtClean="0"/>
              <a:pPr/>
              <a:t>21</a:t>
            </a:fld>
            <a:endParaRPr lang="en-US"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1" name="Slide Image Placeholder 1"/>
          <p:cNvSpPr>
            <a:spLocks noGrp="1" noRot="1" noChangeAspect="1"/>
          </p:cNvSpPr>
          <p:nvPr>
            <p:ph type="sldImg"/>
          </p:nvPr>
        </p:nvSpPr>
        <p:spPr>
          <a:ln/>
        </p:spPr>
      </p:sp>
      <p:sp>
        <p:nvSpPr>
          <p:cNvPr id="66562" name="Notes Placeholder 2"/>
          <p:cNvSpPr>
            <a:spLocks noGrp="1"/>
          </p:cNvSpPr>
          <p:nvPr>
            <p:ph type="body" idx="1"/>
          </p:nvPr>
        </p:nvSpPr>
        <p:spPr>
          <a:noFill/>
          <a:ln/>
        </p:spPr>
        <p:txBody>
          <a:bodyPr/>
          <a:lstStyle/>
          <a:p>
            <a:r>
              <a:rPr lang="en-US" smtClean="0"/>
              <a:t>Presenter Notes: Intended to show the application live</a:t>
            </a:r>
          </a:p>
        </p:txBody>
      </p:sp>
      <p:sp>
        <p:nvSpPr>
          <p:cNvPr id="66563" name="Slide Number Placeholder 3"/>
          <p:cNvSpPr>
            <a:spLocks noGrp="1"/>
          </p:cNvSpPr>
          <p:nvPr>
            <p:ph type="sldNum" sz="quarter" idx="5"/>
          </p:nvPr>
        </p:nvSpPr>
        <p:spPr>
          <a:noFill/>
        </p:spPr>
        <p:txBody>
          <a:bodyPr/>
          <a:lstStyle/>
          <a:p>
            <a:fld id="{C7338AF6-EF86-4224-A00E-A6A4E3082E56}" type="slidenum">
              <a:rPr lang="en-US" smtClean="0"/>
              <a:pPr/>
              <a:t>22</a:t>
            </a:fld>
            <a:endParaRPr lang="en-US" smtClean="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09" name="Slide Image Placeholder 1"/>
          <p:cNvSpPr>
            <a:spLocks noGrp="1" noRot="1" noChangeAspect="1"/>
          </p:cNvSpPr>
          <p:nvPr>
            <p:ph type="sldImg"/>
          </p:nvPr>
        </p:nvSpPr>
        <p:spPr>
          <a:ln/>
        </p:spPr>
      </p:sp>
      <p:sp>
        <p:nvSpPr>
          <p:cNvPr id="68610" name="Notes Placeholder 2"/>
          <p:cNvSpPr>
            <a:spLocks noGrp="1"/>
          </p:cNvSpPr>
          <p:nvPr>
            <p:ph type="body" idx="1"/>
          </p:nvPr>
        </p:nvSpPr>
        <p:spPr>
          <a:noFill/>
          <a:ln/>
        </p:spPr>
        <p:txBody>
          <a:bodyPr/>
          <a:lstStyle/>
          <a:p>
            <a:r>
              <a:rPr lang="en-US" smtClean="0"/>
              <a:t>Presenter Notes: Intended to show the application live</a:t>
            </a:r>
          </a:p>
        </p:txBody>
      </p:sp>
      <p:sp>
        <p:nvSpPr>
          <p:cNvPr id="68611" name="Slide Number Placeholder 3"/>
          <p:cNvSpPr>
            <a:spLocks noGrp="1"/>
          </p:cNvSpPr>
          <p:nvPr>
            <p:ph type="sldNum" sz="quarter" idx="5"/>
          </p:nvPr>
        </p:nvSpPr>
        <p:spPr>
          <a:noFill/>
        </p:spPr>
        <p:txBody>
          <a:bodyPr/>
          <a:lstStyle/>
          <a:p>
            <a:fld id="{776C23A5-7800-440B-8456-1167A5A2871E}" type="slidenum">
              <a:rPr lang="en-US" smtClean="0"/>
              <a:pPr/>
              <a:t>23</a:t>
            </a:fld>
            <a:endParaRPr lang="en-US" smtClean="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7" name="Rectangle 7"/>
          <p:cNvSpPr>
            <a:spLocks noGrp="1" noChangeArrowheads="1"/>
          </p:cNvSpPr>
          <p:nvPr>
            <p:ph type="sldNum" sz="quarter" idx="5"/>
          </p:nvPr>
        </p:nvSpPr>
        <p:spPr>
          <a:noFill/>
        </p:spPr>
        <p:txBody>
          <a:bodyPr/>
          <a:lstStyle/>
          <a:p>
            <a:fld id="{C3EDD8CC-7399-40EA-A81E-D079066E32EA}" type="slidenum">
              <a:rPr lang="en-US" smtClean="0"/>
              <a:pPr/>
              <a:t>24</a:t>
            </a:fld>
            <a:endParaRPr lang="en-US" smtClean="0"/>
          </a:p>
        </p:txBody>
      </p:sp>
      <p:sp>
        <p:nvSpPr>
          <p:cNvPr id="70658" name="Rectangle 2"/>
          <p:cNvSpPr>
            <a:spLocks noGrp="1" noRot="1" noChangeAspect="1" noChangeArrowheads="1" noTextEdit="1"/>
          </p:cNvSpPr>
          <p:nvPr>
            <p:ph type="sldImg"/>
          </p:nvPr>
        </p:nvSpPr>
        <p:spPr>
          <a:ln/>
        </p:spPr>
      </p:sp>
      <p:sp>
        <p:nvSpPr>
          <p:cNvPr id="70659"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Slide Image Placeholder 1"/>
          <p:cNvSpPr>
            <a:spLocks noGrp="1" noRot="1" noChangeAspect="1"/>
          </p:cNvSpPr>
          <p:nvPr>
            <p:ph type="sldImg"/>
          </p:nvPr>
        </p:nvSpPr>
        <p:spPr>
          <a:ln/>
        </p:spPr>
      </p:sp>
      <p:sp>
        <p:nvSpPr>
          <p:cNvPr id="30722" name="Notes Placeholder 2"/>
          <p:cNvSpPr>
            <a:spLocks noGrp="1"/>
          </p:cNvSpPr>
          <p:nvPr>
            <p:ph type="body" idx="1"/>
          </p:nvPr>
        </p:nvSpPr>
        <p:spPr>
          <a:noFill/>
          <a:ln/>
        </p:spPr>
        <p:txBody>
          <a:bodyPr/>
          <a:lstStyle/>
          <a:p>
            <a:pPr marL="0" lvl="2"/>
            <a:r>
              <a:rPr lang="en-US" smtClean="0"/>
              <a:t>Presenter Notes: The idea is to not display this slide – but speak to it for the opening introduction</a:t>
            </a:r>
          </a:p>
          <a:p>
            <a:endParaRPr lang="en-US" smtClean="0"/>
          </a:p>
        </p:txBody>
      </p:sp>
      <p:sp>
        <p:nvSpPr>
          <p:cNvPr id="30723" name="Slide Number Placeholder 3"/>
          <p:cNvSpPr>
            <a:spLocks noGrp="1"/>
          </p:cNvSpPr>
          <p:nvPr>
            <p:ph type="sldNum" sz="quarter" idx="5"/>
          </p:nvPr>
        </p:nvSpPr>
        <p:spPr>
          <a:noFill/>
        </p:spPr>
        <p:txBody>
          <a:bodyPr/>
          <a:lstStyle/>
          <a:p>
            <a:fld id="{387E786D-21A0-42EB-84CD-8149F4198B7C}" type="slidenum">
              <a:rPr lang="en-US" smtClean="0"/>
              <a:pPr/>
              <a:t>2</a:t>
            </a:fld>
            <a:endParaRPr lang="en-US" smtClean="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5" name="Slide Image Placeholder 1"/>
          <p:cNvSpPr>
            <a:spLocks noGrp="1" noRot="1" noChangeAspect="1"/>
          </p:cNvSpPr>
          <p:nvPr>
            <p:ph type="sldImg"/>
          </p:nvPr>
        </p:nvSpPr>
        <p:spPr>
          <a:ln/>
        </p:spPr>
      </p:sp>
      <p:sp>
        <p:nvSpPr>
          <p:cNvPr id="72706" name="Notes Placeholder 2"/>
          <p:cNvSpPr>
            <a:spLocks noGrp="1"/>
          </p:cNvSpPr>
          <p:nvPr>
            <p:ph type="body" idx="1"/>
          </p:nvPr>
        </p:nvSpPr>
        <p:spPr>
          <a:noFill/>
          <a:ln/>
        </p:spPr>
        <p:txBody>
          <a:bodyPr/>
          <a:lstStyle/>
          <a:p>
            <a:r>
              <a:rPr lang="en-US" smtClean="0"/>
              <a:t>Presenter Notes: Intended to show the application live</a:t>
            </a:r>
          </a:p>
        </p:txBody>
      </p:sp>
      <p:sp>
        <p:nvSpPr>
          <p:cNvPr id="72707" name="Slide Number Placeholder 3"/>
          <p:cNvSpPr>
            <a:spLocks noGrp="1"/>
          </p:cNvSpPr>
          <p:nvPr>
            <p:ph type="sldNum" sz="quarter" idx="5"/>
          </p:nvPr>
        </p:nvSpPr>
        <p:spPr>
          <a:noFill/>
        </p:spPr>
        <p:txBody>
          <a:bodyPr/>
          <a:lstStyle/>
          <a:p>
            <a:fld id="{4244ECDE-53D2-4292-8FEF-A308F73D16F0}" type="slidenum">
              <a:rPr lang="en-US" smtClean="0"/>
              <a:pPr/>
              <a:t>25</a:t>
            </a:fld>
            <a:endParaRPr lang="en-US" smtClean="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3" name="Rectangle 7"/>
          <p:cNvSpPr>
            <a:spLocks noGrp="1" noChangeArrowheads="1"/>
          </p:cNvSpPr>
          <p:nvPr>
            <p:ph type="sldNum" sz="quarter" idx="5"/>
          </p:nvPr>
        </p:nvSpPr>
        <p:spPr>
          <a:noFill/>
        </p:spPr>
        <p:txBody>
          <a:bodyPr/>
          <a:lstStyle/>
          <a:p>
            <a:fld id="{7214624F-515F-4DA2-AE36-0133570252E9}" type="slidenum">
              <a:rPr lang="en-US" smtClean="0"/>
              <a:pPr/>
              <a:t>26</a:t>
            </a:fld>
            <a:endParaRPr lang="en-US" smtClean="0"/>
          </a:p>
        </p:txBody>
      </p:sp>
      <p:sp>
        <p:nvSpPr>
          <p:cNvPr id="74754" name="Rectangle 2"/>
          <p:cNvSpPr>
            <a:spLocks noGrp="1" noRot="1" noChangeAspect="1" noChangeArrowheads="1" noTextEdit="1"/>
          </p:cNvSpPr>
          <p:nvPr>
            <p:ph type="sldImg"/>
          </p:nvPr>
        </p:nvSpPr>
        <p:spPr>
          <a:ln/>
        </p:spPr>
      </p:sp>
      <p:sp>
        <p:nvSpPr>
          <p:cNvPr id="74755"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3" name="Rectangle 7"/>
          <p:cNvSpPr>
            <a:spLocks noGrp="1" noChangeArrowheads="1"/>
          </p:cNvSpPr>
          <p:nvPr>
            <p:ph type="sldNum" sz="quarter" idx="5"/>
          </p:nvPr>
        </p:nvSpPr>
        <p:spPr>
          <a:noFill/>
        </p:spPr>
        <p:txBody>
          <a:bodyPr/>
          <a:lstStyle/>
          <a:p>
            <a:fld id="{ADE52FBD-5028-45CD-B7B9-1E3BB7A57D86}" type="slidenum">
              <a:rPr lang="en-US" smtClean="0"/>
              <a:pPr/>
              <a:t>30</a:t>
            </a:fld>
            <a:endParaRPr lang="en-US" smtClean="0"/>
          </a:p>
        </p:txBody>
      </p:sp>
      <p:sp>
        <p:nvSpPr>
          <p:cNvPr id="79874" name="Rectangle 2"/>
          <p:cNvSpPr>
            <a:spLocks noGrp="1" noRot="1" noChangeAspect="1" noChangeArrowheads="1" noTextEdit="1"/>
          </p:cNvSpPr>
          <p:nvPr>
            <p:ph type="sldImg"/>
          </p:nvPr>
        </p:nvSpPr>
        <p:spPr>
          <a:ln/>
        </p:spPr>
      </p:sp>
      <p:sp>
        <p:nvSpPr>
          <p:cNvPr id="79875"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1" name="Slide Image Placeholder 1"/>
          <p:cNvSpPr>
            <a:spLocks noGrp="1" noRot="1" noChangeAspect="1" noTextEdit="1"/>
          </p:cNvSpPr>
          <p:nvPr>
            <p:ph type="sldImg"/>
          </p:nvPr>
        </p:nvSpPr>
        <p:spPr>
          <a:ln/>
        </p:spPr>
      </p:sp>
      <p:sp>
        <p:nvSpPr>
          <p:cNvPr id="28674" name="Notes Placeholder 2"/>
          <p:cNvSpPr>
            <a:spLocks noGrp="1"/>
          </p:cNvSpPr>
          <p:nvPr>
            <p:ph type="body" idx="1"/>
          </p:nvPr>
        </p:nvSpPr>
        <p:spPr/>
        <p:txBody>
          <a:bodyPr/>
          <a:lstStyle/>
          <a:p>
            <a:pPr marL="232943" indent="-232943" eaLnBrk="1" hangingPunct="1">
              <a:spcBef>
                <a:spcPct val="0"/>
              </a:spcBef>
              <a:defRPr/>
            </a:pPr>
            <a:endParaRPr lang="en-US" dirty="0" smtClean="0"/>
          </a:p>
          <a:p>
            <a:pPr marL="232943" indent="-232943" eaLnBrk="1" hangingPunct="1">
              <a:spcBef>
                <a:spcPct val="0"/>
              </a:spcBef>
              <a:buFontTx/>
              <a:buAutoNum type="arabicPeriod"/>
              <a:defRPr/>
            </a:pPr>
            <a:r>
              <a:rPr lang="en-US" dirty="0" smtClean="0"/>
              <a:t>View all your past due orders across all your production lines.</a:t>
            </a:r>
          </a:p>
          <a:p>
            <a:pPr marL="232943" indent="-232943" eaLnBrk="1" hangingPunct="1">
              <a:spcBef>
                <a:spcPct val="0"/>
              </a:spcBef>
              <a:buFontTx/>
              <a:buAutoNum type="arabicPeriod"/>
              <a:defRPr/>
            </a:pPr>
            <a:endParaRPr lang="en-US" dirty="0" smtClean="0"/>
          </a:p>
          <a:p>
            <a:pPr marL="232943" indent="-232943" eaLnBrk="1" hangingPunct="1">
              <a:spcBef>
                <a:spcPct val="0"/>
              </a:spcBef>
              <a:buFontTx/>
              <a:buAutoNum type="arabicPeriod"/>
              <a:defRPr/>
            </a:pPr>
            <a:r>
              <a:rPr lang="en-US" dirty="0" smtClean="0"/>
              <a:t>Note: the week total column dev is not complete.</a:t>
            </a:r>
          </a:p>
          <a:p>
            <a:pPr eaLnBrk="1" hangingPunct="1">
              <a:defRPr/>
            </a:pPr>
            <a:endParaRPr lang="en-US" dirty="0" smtClean="0"/>
          </a:p>
        </p:txBody>
      </p:sp>
      <p:sp>
        <p:nvSpPr>
          <p:cNvPr id="81923" name="Slide Number Placeholder 3"/>
          <p:cNvSpPr>
            <a:spLocks noGrp="1"/>
          </p:cNvSpPr>
          <p:nvPr>
            <p:ph type="sldNum" sz="quarter" idx="5"/>
          </p:nvPr>
        </p:nvSpPr>
        <p:spPr>
          <a:noFill/>
        </p:spPr>
        <p:txBody>
          <a:bodyPr/>
          <a:lstStyle/>
          <a:p>
            <a:fld id="{20DACA62-286F-460A-AD54-2B9054754D8D}" type="slidenum">
              <a:rPr lang="en-US" smtClean="0"/>
              <a:pPr/>
              <a:t>31</a:t>
            </a:fld>
            <a:endParaRPr lang="en-US" smtClean="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69" name="Slide Image Placeholder 1"/>
          <p:cNvSpPr>
            <a:spLocks noGrp="1" noRot="1" noChangeAspect="1" noTextEdit="1"/>
          </p:cNvSpPr>
          <p:nvPr>
            <p:ph type="sldImg"/>
          </p:nvPr>
        </p:nvSpPr>
        <p:spPr>
          <a:ln/>
        </p:spPr>
      </p:sp>
      <p:sp>
        <p:nvSpPr>
          <p:cNvPr id="28674" name="Notes Placeholder 2"/>
          <p:cNvSpPr>
            <a:spLocks noGrp="1"/>
          </p:cNvSpPr>
          <p:nvPr>
            <p:ph type="body" idx="1"/>
          </p:nvPr>
        </p:nvSpPr>
        <p:spPr/>
        <p:txBody>
          <a:bodyPr/>
          <a:lstStyle/>
          <a:p>
            <a:pPr marL="232943" indent="-232943" eaLnBrk="1" hangingPunct="1">
              <a:spcBef>
                <a:spcPct val="0"/>
              </a:spcBef>
              <a:defRPr/>
            </a:pPr>
            <a:endParaRPr lang="en-US" dirty="0" smtClean="0"/>
          </a:p>
          <a:p>
            <a:pPr marL="232943" indent="-232943" eaLnBrk="1" hangingPunct="1">
              <a:spcBef>
                <a:spcPct val="0"/>
              </a:spcBef>
              <a:buFontTx/>
              <a:buAutoNum type="arabicPeriod"/>
              <a:defRPr/>
            </a:pPr>
            <a:r>
              <a:rPr lang="en-US" dirty="0" smtClean="0"/>
              <a:t>View all your past due orders across all your production lines.</a:t>
            </a:r>
          </a:p>
          <a:p>
            <a:pPr marL="232943" indent="-232943" eaLnBrk="1" hangingPunct="1">
              <a:spcBef>
                <a:spcPct val="0"/>
              </a:spcBef>
              <a:buFontTx/>
              <a:buAutoNum type="arabicPeriod"/>
              <a:defRPr/>
            </a:pPr>
            <a:endParaRPr lang="en-US" dirty="0" smtClean="0"/>
          </a:p>
          <a:p>
            <a:pPr marL="232943" indent="-232943" eaLnBrk="1" hangingPunct="1">
              <a:spcBef>
                <a:spcPct val="0"/>
              </a:spcBef>
              <a:buFontTx/>
              <a:buAutoNum type="arabicPeriod"/>
              <a:defRPr/>
            </a:pPr>
            <a:r>
              <a:rPr lang="en-US" dirty="0" smtClean="0"/>
              <a:t>Note: the week total column dev is not complete.</a:t>
            </a:r>
          </a:p>
          <a:p>
            <a:pPr eaLnBrk="1" hangingPunct="1">
              <a:defRPr/>
            </a:pPr>
            <a:endParaRPr lang="en-US" dirty="0" smtClean="0"/>
          </a:p>
        </p:txBody>
      </p:sp>
      <p:sp>
        <p:nvSpPr>
          <p:cNvPr id="83971" name="Slide Number Placeholder 3"/>
          <p:cNvSpPr>
            <a:spLocks noGrp="1"/>
          </p:cNvSpPr>
          <p:nvPr>
            <p:ph type="sldNum" sz="quarter" idx="5"/>
          </p:nvPr>
        </p:nvSpPr>
        <p:spPr>
          <a:noFill/>
        </p:spPr>
        <p:txBody>
          <a:bodyPr/>
          <a:lstStyle/>
          <a:p>
            <a:fld id="{72AF0D10-F1ED-4F31-9D74-EC956EF8B9C9}" type="slidenum">
              <a:rPr lang="en-US" smtClean="0"/>
              <a:pPr/>
              <a:t>32</a:t>
            </a:fld>
            <a:endParaRPr lang="en-US" smtClean="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7" name="Slide Image Placeholder 1"/>
          <p:cNvSpPr>
            <a:spLocks noGrp="1" noRot="1" noChangeAspect="1" noTextEdit="1"/>
          </p:cNvSpPr>
          <p:nvPr>
            <p:ph type="sldImg"/>
          </p:nvPr>
        </p:nvSpPr>
        <p:spPr>
          <a:ln/>
        </p:spPr>
      </p:sp>
      <p:sp>
        <p:nvSpPr>
          <p:cNvPr id="28674" name="Notes Placeholder 2"/>
          <p:cNvSpPr>
            <a:spLocks noGrp="1"/>
          </p:cNvSpPr>
          <p:nvPr>
            <p:ph type="body" idx="1"/>
          </p:nvPr>
        </p:nvSpPr>
        <p:spPr/>
        <p:txBody>
          <a:bodyPr/>
          <a:lstStyle/>
          <a:p>
            <a:pPr marL="232943" indent="-232943" eaLnBrk="1" hangingPunct="1">
              <a:spcBef>
                <a:spcPct val="0"/>
              </a:spcBef>
              <a:defRPr/>
            </a:pPr>
            <a:endParaRPr lang="en-US" dirty="0" smtClean="0"/>
          </a:p>
          <a:p>
            <a:pPr marL="232943" indent="-232943" eaLnBrk="1" hangingPunct="1">
              <a:spcBef>
                <a:spcPct val="0"/>
              </a:spcBef>
              <a:buFontTx/>
              <a:buAutoNum type="arabicPeriod"/>
              <a:defRPr/>
            </a:pPr>
            <a:r>
              <a:rPr lang="en-US" dirty="0" smtClean="0"/>
              <a:t>View all your past due orders across all your production lines.</a:t>
            </a:r>
          </a:p>
          <a:p>
            <a:pPr marL="232943" indent="-232943" eaLnBrk="1" hangingPunct="1">
              <a:spcBef>
                <a:spcPct val="0"/>
              </a:spcBef>
              <a:buFontTx/>
              <a:buAutoNum type="arabicPeriod"/>
              <a:defRPr/>
            </a:pPr>
            <a:endParaRPr lang="en-US" dirty="0" smtClean="0"/>
          </a:p>
          <a:p>
            <a:pPr marL="232943" indent="-232943" eaLnBrk="1" hangingPunct="1">
              <a:spcBef>
                <a:spcPct val="0"/>
              </a:spcBef>
              <a:buFontTx/>
              <a:buAutoNum type="arabicPeriod"/>
              <a:defRPr/>
            </a:pPr>
            <a:r>
              <a:rPr lang="en-US" dirty="0" smtClean="0"/>
              <a:t>Note: the week total column dev is not complete.</a:t>
            </a:r>
          </a:p>
          <a:p>
            <a:pPr eaLnBrk="1" hangingPunct="1">
              <a:defRPr/>
            </a:pPr>
            <a:endParaRPr lang="en-US" dirty="0" smtClean="0"/>
          </a:p>
        </p:txBody>
      </p:sp>
      <p:sp>
        <p:nvSpPr>
          <p:cNvPr id="86019" name="Slide Number Placeholder 3"/>
          <p:cNvSpPr>
            <a:spLocks noGrp="1"/>
          </p:cNvSpPr>
          <p:nvPr>
            <p:ph type="sldNum" sz="quarter" idx="5"/>
          </p:nvPr>
        </p:nvSpPr>
        <p:spPr>
          <a:noFill/>
        </p:spPr>
        <p:txBody>
          <a:bodyPr/>
          <a:lstStyle/>
          <a:p>
            <a:fld id="{79FF4DB8-DC35-4C25-B3B7-12BA9B938B4F}" type="slidenum">
              <a:rPr lang="en-US" smtClean="0"/>
              <a:pPr/>
              <a:t>33</a:t>
            </a:fld>
            <a:endParaRPr lang="en-US" smtClean="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5" name="Slide Image Placeholder 1"/>
          <p:cNvSpPr>
            <a:spLocks noGrp="1" noRot="1" noChangeAspect="1" noTextEdit="1"/>
          </p:cNvSpPr>
          <p:nvPr>
            <p:ph type="sldImg"/>
          </p:nvPr>
        </p:nvSpPr>
        <p:spPr>
          <a:ln/>
        </p:spPr>
      </p:sp>
      <p:sp>
        <p:nvSpPr>
          <p:cNvPr id="28674" name="Notes Placeholder 2"/>
          <p:cNvSpPr>
            <a:spLocks noGrp="1"/>
          </p:cNvSpPr>
          <p:nvPr>
            <p:ph type="body" idx="1"/>
          </p:nvPr>
        </p:nvSpPr>
        <p:spPr/>
        <p:txBody>
          <a:bodyPr/>
          <a:lstStyle/>
          <a:p>
            <a:pPr marL="232943" indent="-232943" eaLnBrk="1" hangingPunct="1">
              <a:spcBef>
                <a:spcPct val="0"/>
              </a:spcBef>
              <a:defRPr/>
            </a:pPr>
            <a:endParaRPr lang="en-US" dirty="0" smtClean="0"/>
          </a:p>
          <a:p>
            <a:pPr marL="232943" indent="-232943" eaLnBrk="1" hangingPunct="1">
              <a:spcBef>
                <a:spcPct val="0"/>
              </a:spcBef>
              <a:buFontTx/>
              <a:buAutoNum type="arabicPeriod"/>
              <a:defRPr/>
            </a:pPr>
            <a:r>
              <a:rPr lang="en-US" dirty="0" smtClean="0"/>
              <a:t>View all your past due orders across all your production lines.</a:t>
            </a:r>
          </a:p>
          <a:p>
            <a:pPr marL="232943" indent="-232943" eaLnBrk="1" hangingPunct="1">
              <a:spcBef>
                <a:spcPct val="0"/>
              </a:spcBef>
              <a:buFontTx/>
              <a:buAutoNum type="arabicPeriod"/>
              <a:defRPr/>
            </a:pPr>
            <a:endParaRPr lang="en-US" dirty="0" smtClean="0"/>
          </a:p>
          <a:p>
            <a:pPr marL="232943" indent="-232943" eaLnBrk="1" hangingPunct="1">
              <a:spcBef>
                <a:spcPct val="0"/>
              </a:spcBef>
              <a:buFontTx/>
              <a:buAutoNum type="arabicPeriod"/>
              <a:defRPr/>
            </a:pPr>
            <a:r>
              <a:rPr lang="en-US" dirty="0" smtClean="0"/>
              <a:t>Note: the week total column dev is not complete.</a:t>
            </a:r>
          </a:p>
          <a:p>
            <a:pPr eaLnBrk="1" hangingPunct="1">
              <a:defRPr/>
            </a:pPr>
            <a:endParaRPr lang="en-US" dirty="0" smtClean="0"/>
          </a:p>
        </p:txBody>
      </p:sp>
      <p:sp>
        <p:nvSpPr>
          <p:cNvPr id="88067" name="Slide Number Placeholder 3"/>
          <p:cNvSpPr>
            <a:spLocks noGrp="1"/>
          </p:cNvSpPr>
          <p:nvPr>
            <p:ph type="sldNum" sz="quarter" idx="5"/>
          </p:nvPr>
        </p:nvSpPr>
        <p:spPr>
          <a:noFill/>
        </p:spPr>
        <p:txBody>
          <a:bodyPr/>
          <a:lstStyle/>
          <a:p>
            <a:fld id="{261CDB65-EDF9-4C51-B29F-E7E03DAD68C0}" type="slidenum">
              <a:rPr lang="en-US" smtClean="0"/>
              <a:pPr/>
              <a:t>34</a:t>
            </a:fld>
            <a:endParaRPr lang="en-US" smtClean="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3" name="Rectangle 7"/>
          <p:cNvSpPr>
            <a:spLocks noGrp="1" noChangeArrowheads="1"/>
          </p:cNvSpPr>
          <p:nvPr>
            <p:ph type="sldNum" sz="quarter" idx="5"/>
          </p:nvPr>
        </p:nvSpPr>
        <p:spPr>
          <a:noFill/>
        </p:spPr>
        <p:txBody>
          <a:bodyPr/>
          <a:lstStyle/>
          <a:p>
            <a:fld id="{307664B2-2045-47AF-920C-99BE63E0B2B7}" type="slidenum">
              <a:rPr lang="en-US" smtClean="0"/>
              <a:pPr/>
              <a:t>35</a:t>
            </a:fld>
            <a:endParaRPr lang="en-US" smtClean="0"/>
          </a:p>
        </p:txBody>
      </p:sp>
      <p:sp>
        <p:nvSpPr>
          <p:cNvPr id="90114" name="Rectangle 2"/>
          <p:cNvSpPr>
            <a:spLocks noGrp="1" noRot="1" noChangeAspect="1" noChangeArrowheads="1" noTextEdit="1"/>
          </p:cNvSpPr>
          <p:nvPr>
            <p:ph type="sldImg"/>
          </p:nvPr>
        </p:nvSpPr>
        <p:spPr>
          <a:ln/>
        </p:spPr>
      </p:sp>
      <p:sp>
        <p:nvSpPr>
          <p:cNvPr id="90115"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5" name="Rectangle 7"/>
          <p:cNvSpPr>
            <a:spLocks noGrp="1" noChangeArrowheads="1"/>
          </p:cNvSpPr>
          <p:nvPr>
            <p:ph type="sldNum" sz="quarter" idx="5"/>
          </p:nvPr>
        </p:nvSpPr>
        <p:spPr>
          <a:noFill/>
        </p:spPr>
        <p:txBody>
          <a:bodyPr/>
          <a:lstStyle/>
          <a:p>
            <a:fld id="{C4597EC1-6B4F-43E5-9692-5617DFB71A5D}" type="slidenum">
              <a:rPr lang="en-US" smtClean="0"/>
              <a:pPr/>
              <a:t>37</a:t>
            </a:fld>
            <a:endParaRPr lang="en-US" smtClean="0"/>
          </a:p>
        </p:txBody>
      </p:sp>
      <p:sp>
        <p:nvSpPr>
          <p:cNvPr id="93186" name="Rectangle 2"/>
          <p:cNvSpPr>
            <a:spLocks noGrp="1" noRot="1" noChangeAspect="1" noChangeArrowheads="1" noTextEdit="1"/>
          </p:cNvSpPr>
          <p:nvPr>
            <p:ph type="sldImg"/>
          </p:nvPr>
        </p:nvSpPr>
        <p:spPr>
          <a:ln/>
        </p:spPr>
      </p:sp>
      <p:sp>
        <p:nvSpPr>
          <p:cNvPr id="93187"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3" name="Slide Image Placeholder 1"/>
          <p:cNvSpPr>
            <a:spLocks noGrp="1" noRot="1" noChangeAspect="1" noTextEdit="1"/>
          </p:cNvSpPr>
          <p:nvPr>
            <p:ph type="sldImg"/>
          </p:nvPr>
        </p:nvSpPr>
        <p:spPr>
          <a:ln/>
        </p:spPr>
      </p:sp>
      <p:sp>
        <p:nvSpPr>
          <p:cNvPr id="95234" name="Notes Placeholder 2"/>
          <p:cNvSpPr>
            <a:spLocks noGrp="1"/>
          </p:cNvSpPr>
          <p:nvPr>
            <p:ph type="body" idx="1"/>
          </p:nvPr>
        </p:nvSpPr>
        <p:spPr>
          <a:noFill/>
          <a:ln/>
        </p:spPr>
        <p:txBody>
          <a:bodyPr/>
          <a:lstStyle/>
          <a:p>
            <a:pPr lvl="1"/>
            <a:r>
              <a:rPr lang="en-US" b="1" smtClean="0"/>
              <a:t>Projected Available Balance: </a:t>
            </a:r>
            <a:r>
              <a:rPr lang="en-US" smtClean="0"/>
              <a:t>An inventory balance projected into the future. It is the running sum of on-hand inventory minus requirements plus scheduled receipts and planned orders Provides summarized predictive and transaction information</a:t>
            </a:r>
          </a:p>
          <a:p>
            <a:pPr lvl="1"/>
            <a:endParaRPr lang="en-US" b="1" smtClean="0"/>
          </a:p>
          <a:p>
            <a:pPr lvl="1"/>
            <a:r>
              <a:rPr lang="en-US" b="1" smtClean="0"/>
              <a:t>Projected On Hand: </a:t>
            </a:r>
            <a:r>
              <a:rPr lang="en-US" smtClean="0"/>
              <a:t>Projected available balance, excluding planned </a:t>
            </a:r>
            <a:r>
              <a:rPr lang="en-US" baseline="30000" smtClean="0"/>
              <a:t>“supply” </a:t>
            </a:r>
            <a:r>
              <a:rPr lang="en-US" smtClean="0"/>
              <a:t>orders  </a:t>
            </a:r>
          </a:p>
          <a:p>
            <a:pPr lvl="1"/>
            <a:endParaRPr lang="en-US" smtClean="0"/>
          </a:p>
          <a:p>
            <a:pPr lvl="1"/>
            <a:r>
              <a:rPr lang="en-US" b="1" smtClean="0"/>
              <a:t>Supply: </a:t>
            </a:r>
            <a:r>
              <a:rPr lang="en-US" smtClean="0"/>
              <a:t>All supply records for the selected item</a:t>
            </a:r>
          </a:p>
          <a:p>
            <a:pPr eaLnBrk="1" hangingPunct="1"/>
            <a:endParaRPr lang="en-US" smtClean="0"/>
          </a:p>
        </p:txBody>
      </p:sp>
      <p:sp>
        <p:nvSpPr>
          <p:cNvPr id="95235" name="Slide Number Placeholder 3"/>
          <p:cNvSpPr>
            <a:spLocks noGrp="1"/>
          </p:cNvSpPr>
          <p:nvPr>
            <p:ph type="sldNum" sz="quarter" idx="5"/>
          </p:nvPr>
        </p:nvSpPr>
        <p:spPr>
          <a:noFill/>
        </p:spPr>
        <p:txBody>
          <a:bodyPr/>
          <a:lstStyle/>
          <a:p>
            <a:fld id="{9A379C82-2C94-4384-87B6-B5DD9BDA9D19}" type="slidenum">
              <a:rPr lang="en-US" smtClean="0"/>
              <a:pPr/>
              <a:t>38</a:t>
            </a:fld>
            <a:endParaRPr lang="en-US"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Rectangle 7"/>
          <p:cNvSpPr>
            <a:spLocks noGrp="1" noChangeArrowheads="1"/>
          </p:cNvSpPr>
          <p:nvPr>
            <p:ph type="sldNum" sz="quarter" idx="5"/>
          </p:nvPr>
        </p:nvSpPr>
        <p:spPr>
          <a:noFill/>
        </p:spPr>
        <p:txBody>
          <a:bodyPr/>
          <a:lstStyle/>
          <a:p>
            <a:fld id="{2E9C8844-6F5E-4346-9556-6025EF83F809}" type="slidenum">
              <a:rPr lang="en-US" smtClean="0"/>
              <a:pPr/>
              <a:t>3</a:t>
            </a:fld>
            <a:endParaRPr lang="en-US" smtClean="0"/>
          </a:p>
        </p:txBody>
      </p:sp>
      <p:sp>
        <p:nvSpPr>
          <p:cNvPr id="32770" name="Rectangle 2"/>
          <p:cNvSpPr>
            <a:spLocks noGrp="1" noRot="1" noChangeAspect="1" noChangeArrowheads="1" noTextEdit="1"/>
          </p:cNvSpPr>
          <p:nvPr>
            <p:ph type="sldImg"/>
          </p:nvPr>
        </p:nvSpPr>
        <p:spPr>
          <a:ln/>
        </p:spPr>
      </p:sp>
      <p:sp>
        <p:nvSpPr>
          <p:cNvPr id="32771" name="Rectangle 3"/>
          <p:cNvSpPr>
            <a:spLocks noGrp="1" noChangeArrowheads="1"/>
          </p:cNvSpPr>
          <p:nvPr>
            <p:ph type="body" idx="1"/>
          </p:nvPr>
        </p:nvSpPr>
        <p:spPr>
          <a:noFill/>
          <a:ln/>
        </p:spPr>
        <p:txBody>
          <a:bodyPr/>
          <a:lstStyle/>
          <a:p>
            <a:pPr marL="0" lvl="3">
              <a:lnSpc>
                <a:spcPct val="80000"/>
              </a:lnSpc>
            </a:pPr>
            <a:r>
              <a:rPr lang="en-US" smtClean="0"/>
              <a:t>Show a calendar and how the system determines a workday</a:t>
            </a:r>
          </a:p>
          <a:p>
            <a:pPr>
              <a:lnSpc>
                <a:spcPct val="80000"/>
              </a:lnSpc>
            </a:pPr>
            <a:endParaRPr lang="en-US" sz="800" smtClean="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1" name="Rectangle 7"/>
          <p:cNvSpPr>
            <a:spLocks noGrp="1" noChangeArrowheads="1"/>
          </p:cNvSpPr>
          <p:nvPr>
            <p:ph type="sldNum" sz="quarter" idx="5"/>
          </p:nvPr>
        </p:nvSpPr>
        <p:spPr>
          <a:noFill/>
        </p:spPr>
        <p:txBody>
          <a:bodyPr/>
          <a:lstStyle/>
          <a:p>
            <a:fld id="{5E3EC1B3-9259-4AFE-9A43-09F47BFA84D1}" type="slidenum">
              <a:rPr lang="en-US" smtClean="0"/>
              <a:pPr/>
              <a:t>39</a:t>
            </a:fld>
            <a:endParaRPr lang="en-US" smtClean="0"/>
          </a:p>
        </p:txBody>
      </p:sp>
      <p:sp>
        <p:nvSpPr>
          <p:cNvPr id="97282" name="Rectangle 2"/>
          <p:cNvSpPr>
            <a:spLocks noGrp="1" noRot="1" noChangeAspect="1" noChangeArrowheads="1" noTextEdit="1"/>
          </p:cNvSpPr>
          <p:nvPr>
            <p:ph type="sldImg"/>
          </p:nvPr>
        </p:nvSpPr>
        <p:spPr>
          <a:ln/>
        </p:spPr>
      </p:sp>
      <p:sp>
        <p:nvSpPr>
          <p:cNvPr id="97283"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29" name="Slide Image Placeholder 1"/>
          <p:cNvSpPr>
            <a:spLocks noGrp="1" noRot="1" noChangeAspect="1"/>
          </p:cNvSpPr>
          <p:nvPr>
            <p:ph type="sldImg"/>
          </p:nvPr>
        </p:nvSpPr>
        <p:spPr>
          <a:ln/>
        </p:spPr>
      </p:sp>
      <p:sp>
        <p:nvSpPr>
          <p:cNvPr id="99330" name="Notes Placeholder 2"/>
          <p:cNvSpPr>
            <a:spLocks noGrp="1"/>
          </p:cNvSpPr>
          <p:nvPr>
            <p:ph type="body" idx="1"/>
          </p:nvPr>
        </p:nvSpPr>
        <p:spPr>
          <a:noFill/>
          <a:ln/>
        </p:spPr>
        <p:txBody>
          <a:bodyPr/>
          <a:lstStyle/>
          <a:p>
            <a:endParaRPr lang="en-US" smtClean="0"/>
          </a:p>
        </p:txBody>
      </p:sp>
      <p:sp>
        <p:nvSpPr>
          <p:cNvPr id="99331" name="Slide Number Placeholder 3"/>
          <p:cNvSpPr>
            <a:spLocks noGrp="1"/>
          </p:cNvSpPr>
          <p:nvPr>
            <p:ph type="sldNum" sz="quarter" idx="5"/>
          </p:nvPr>
        </p:nvSpPr>
        <p:spPr>
          <a:noFill/>
        </p:spPr>
        <p:txBody>
          <a:bodyPr/>
          <a:lstStyle/>
          <a:p>
            <a:fld id="{32634E89-C6A8-42B2-B54A-0FBCB1732336}" type="slidenum">
              <a:rPr lang="en-US" smtClean="0"/>
              <a:pPr/>
              <a:t>40</a:t>
            </a:fld>
            <a:endParaRPr lang="en-US" smtClean="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7" name="Rectangle 7"/>
          <p:cNvSpPr>
            <a:spLocks noGrp="1" noChangeArrowheads="1"/>
          </p:cNvSpPr>
          <p:nvPr>
            <p:ph type="sldNum" sz="quarter" idx="5"/>
          </p:nvPr>
        </p:nvSpPr>
        <p:spPr>
          <a:noFill/>
        </p:spPr>
        <p:txBody>
          <a:bodyPr/>
          <a:lstStyle/>
          <a:p>
            <a:fld id="{358F274C-B8E1-49D6-B382-511955D99586}" type="slidenum">
              <a:rPr lang="en-US" smtClean="0"/>
              <a:pPr/>
              <a:t>41</a:t>
            </a:fld>
            <a:endParaRPr lang="en-US" smtClean="0"/>
          </a:p>
        </p:txBody>
      </p:sp>
      <p:sp>
        <p:nvSpPr>
          <p:cNvPr id="101378" name="Rectangle 2"/>
          <p:cNvSpPr>
            <a:spLocks noGrp="1" noRot="1" noChangeAspect="1" noChangeArrowheads="1" noTextEdit="1"/>
          </p:cNvSpPr>
          <p:nvPr>
            <p:ph type="sldImg"/>
          </p:nvPr>
        </p:nvSpPr>
        <p:spPr>
          <a:ln/>
        </p:spPr>
      </p:sp>
      <p:sp>
        <p:nvSpPr>
          <p:cNvPr id="101379"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49" name="Rectangle 7"/>
          <p:cNvSpPr>
            <a:spLocks noGrp="1" noChangeArrowheads="1"/>
          </p:cNvSpPr>
          <p:nvPr>
            <p:ph type="sldNum" sz="quarter" idx="5"/>
          </p:nvPr>
        </p:nvSpPr>
        <p:spPr>
          <a:noFill/>
        </p:spPr>
        <p:txBody>
          <a:bodyPr/>
          <a:lstStyle/>
          <a:p>
            <a:fld id="{E53ECDC8-6D24-4319-B37D-DCE575CC00C9}" type="slidenum">
              <a:rPr lang="en-US" smtClean="0"/>
              <a:pPr/>
              <a:t>43</a:t>
            </a:fld>
            <a:endParaRPr lang="en-US" smtClean="0"/>
          </a:p>
        </p:txBody>
      </p:sp>
      <p:sp>
        <p:nvSpPr>
          <p:cNvPr id="104450" name="Rectangle 2"/>
          <p:cNvSpPr>
            <a:spLocks noGrp="1" noRot="1" noChangeAspect="1" noChangeArrowheads="1" noTextEdit="1"/>
          </p:cNvSpPr>
          <p:nvPr>
            <p:ph type="sldImg"/>
          </p:nvPr>
        </p:nvSpPr>
        <p:spPr>
          <a:ln/>
        </p:spPr>
      </p:sp>
      <p:sp>
        <p:nvSpPr>
          <p:cNvPr id="104451"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7" name="Slide Image Placeholder 1"/>
          <p:cNvSpPr>
            <a:spLocks noGrp="1" noRot="1" noChangeAspect="1" noTextEdit="1"/>
          </p:cNvSpPr>
          <p:nvPr>
            <p:ph type="sldImg"/>
          </p:nvPr>
        </p:nvSpPr>
        <p:spPr>
          <a:ln/>
        </p:spPr>
      </p:sp>
      <p:sp>
        <p:nvSpPr>
          <p:cNvPr id="106498" name="Notes Placeholder 2"/>
          <p:cNvSpPr>
            <a:spLocks noGrp="1"/>
          </p:cNvSpPr>
          <p:nvPr>
            <p:ph type="body" idx="1"/>
          </p:nvPr>
        </p:nvSpPr>
        <p:spPr>
          <a:noFill/>
          <a:ln/>
        </p:spPr>
        <p:txBody>
          <a:bodyPr/>
          <a:lstStyle/>
          <a:p>
            <a:pPr eaLnBrk="1" hangingPunct="1">
              <a:spcBef>
                <a:spcPct val="0"/>
              </a:spcBef>
            </a:pPr>
            <a:r>
              <a:rPr lang="en-US" smtClean="0"/>
              <a:t>Check Point 1</a:t>
            </a:r>
          </a:p>
          <a:p>
            <a:pPr eaLnBrk="1" hangingPunct="1">
              <a:spcBef>
                <a:spcPct val="0"/>
              </a:spcBef>
            </a:pPr>
            <a:endParaRPr lang="en-US" smtClean="0"/>
          </a:p>
          <a:p>
            <a:pPr eaLnBrk="1" hangingPunct="1">
              <a:spcBef>
                <a:spcPct val="0"/>
              </a:spcBef>
            </a:pPr>
            <a:r>
              <a:rPr lang="en-US" smtClean="0"/>
              <a:t>User can add any attribute or user defined field to the Schedule Grid To Sort / Filter / Group-By</a:t>
            </a:r>
          </a:p>
          <a:p>
            <a:pPr eaLnBrk="1" hangingPunct="1">
              <a:spcBef>
                <a:spcPct val="0"/>
              </a:spcBef>
            </a:pPr>
            <a:endParaRPr lang="en-US" smtClean="0"/>
          </a:p>
          <a:p>
            <a:pPr eaLnBrk="1" hangingPunct="1">
              <a:spcBef>
                <a:spcPct val="0"/>
              </a:spcBef>
            </a:pPr>
            <a:r>
              <a:rPr lang="en-US" smtClean="0"/>
              <a:t>If the attribute is not on the standard product list, the attribute can be added via Browse Maintenance.</a:t>
            </a:r>
          </a:p>
        </p:txBody>
      </p:sp>
      <p:sp>
        <p:nvSpPr>
          <p:cNvPr id="106499" name="Slide Number Placeholder 3"/>
          <p:cNvSpPr>
            <a:spLocks noGrp="1"/>
          </p:cNvSpPr>
          <p:nvPr>
            <p:ph type="sldNum" sz="quarter" idx="5"/>
          </p:nvPr>
        </p:nvSpPr>
        <p:spPr>
          <a:noFill/>
        </p:spPr>
        <p:txBody>
          <a:bodyPr/>
          <a:lstStyle/>
          <a:p>
            <a:fld id="{9E48E376-F49C-44D0-941C-4005557B53DF}" type="slidenum">
              <a:rPr lang="en-US" smtClean="0"/>
              <a:pPr/>
              <a:t>44</a:t>
            </a:fld>
            <a:endParaRPr lang="en-US" smtClean="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5" name="Rectangle 7"/>
          <p:cNvSpPr>
            <a:spLocks noGrp="1" noChangeArrowheads="1"/>
          </p:cNvSpPr>
          <p:nvPr>
            <p:ph type="sldNum" sz="quarter" idx="5"/>
          </p:nvPr>
        </p:nvSpPr>
        <p:spPr>
          <a:noFill/>
        </p:spPr>
        <p:txBody>
          <a:bodyPr/>
          <a:lstStyle/>
          <a:p>
            <a:fld id="{C694152B-9717-4889-AF9F-22A477EC2D31}" type="slidenum">
              <a:rPr lang="en-US" smtClean="0"/>
              <a:pPr/>
              <a:t>45</a:t>
            </a:fld>
            <a:endParaRPr lang="en-US" smtClean="0"/>
          </a:p>
        </p:txBody>
      </p:sp>
      <p:sp>
        <p:nvSpPr>
          <p:cNvPr id="108546" name="Rectangle 2"/>
          <p:cNvSpPr>
            <a:spLocks noGrp="1" noRot="1" noChangeAspect="1" noChangeArrowheads="1" noTextEdit="1"/>
          </p:cNvSpPr>
          <p:nvPr>
            <p:ph type="sldImg"/>
          </p:nvPr>
        </p:nvSpPr>
        <p:spPr>
          <a:ln/>
        </p:spPr>
      </p:sp>
      <p:sp>
        <p:nvSpPr>
          <p:cNvPr id="108547"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3" name="Rectangle 7"/>
          <p:cNvSpPr>
            <a:spLocks noGrp="1" noChangeArrowheads="1"/>
          </p:cNvSpPr>
          <p:nvPr>
            <p:ph type="sldNum" sz="quarter" idx="5"/>
          </p:nvPr>
        </p:nvSpPr>
        <p:spPr>
          <a:noFill/>
        </p:spPr>
        <p:txBody>
          <a:bodyPr/>
          <a:lstStyle/>
          <a:p>
            <a:fld id="{70DC36A0-69D4-4817-BC60-15A8089CEE2A}" type="slidenum">
              <a:rPr lang="en-US" smtClean="0"/>
              <a:pPr/>
              <a:t>46</a:t>
            </a:fld>
            <a:endParaRPr lang="en-US" smtClean="0"/>
          </a:p>
        </p:txBody>
      </p:sp>
      <p:sp>
        <p:nvSpPr>
          <p:cNvPr id="110594" name="Rectangle 2"/>
          <p:cNvSpPr>
            <a:spLocks noGrp="1" noRot="1" noChangeAspect="1" noChangeArrowheads="1" noTextEdit="1"/>
          </p:cNvSpPr>
          <p:nvPr>
            <p:ph type="sldImg"/>
          </p:nvPr>
        </p:nvSpPr>
        <p:spPr>
          <a:ln/>
        </p:spPr>
      </p:sp>
      <p:sp>
        <p:nvSpPr>
          <p:cNvPr id="110595" name="Rectangle 3"/>
          <p:cNvSpPr>
            <a:spLocks noGrp="1" noChangeArrowheads="1"/>
          </p:cNvSpPr>
          <p:nvPr>
            <p:ph type="body" idx="1"/>
          </p:nvPr>
        </p:nvSpPr>
        <p:spPr>
          <a:noFill/>
          <a:ln/>
        </p:spPr>
        <p:txBody>
          <a:bodyPr/>
          <a:lstStyle/>
          <a:p>
            <a:pPr defTabSz="920750">
              <a:lnSpc>
                <a:spcPct val="80000"/>
              </a:lnSpc>
            </a:pPr>
            <a:r>
              <a:rPr lang="en-US" sz="800" b="1" smtClean="0">
                <a:latin typeface="Times New Roman" pitchFamily="18" charset="0"/>
              </a:rPr>
              <a:t>Slide Type: </a:t>
            </a:r>
            <a:r>
              <a:rPr lang="en-US" sz="800" smtClean="0">
                <a:latin typeface="Times New Roman" pitchFamily="18" charset="0"/>
              </a:rPr>
              <a:t>Feature Concepts</a:t>
            </a:r>
          </a:p>
          <a:p>
            <a:pPr defTabSz="920750">
              <a:lnSpc>
                <a:spcPct val="80000"/>
              </a:lnSpc>
            </a:pPr>
            <a:r>
              <a:rPr lang="en-US" sz="800" b="1" smtClean="0">
                <a:latin typeface="Times New Roman" pitchFamily="18" charset="0"/>
              </a:rPr>
              <a:t>When/Where to use this slide:</a:t>
            </a:r>
          </a:p>
          <a:p>
            <a:pPr defTabSz="920750">
              <a:lnSpc>
                <a:spcPct val="80000"/>
              </a:lnSpc>
            </a:pPr>
            <a:r>
              <a:rPr lang="en-US" sz="800" smtClean="0">
                <a:latin typeface="Times New Roman" pitchFamily="18" charset="0"/>
              </a:rPr>
              <a:t>Use this during detailed training – otherwise, would not mention in high-level demos</a:t>
            </a:r>
          </a:p>
          <a:p>
            <a:pPr defTabSz="920750">
              <a:lnSpc>
                <a:spcPct val="80000"/>
              </a:lnSpc>
            </a:pPr>
            <a:endParaRPr lang="en-US" sz="800" smtClean="0"/>
          </a:p>
          <a:p>
            <a:pPr defTabSz="920750">
              <a:lnSpc>
                <a:spcPct val="80000"/>
              </a:lnSpc>
            </a:pPr>
            <a:endParaRPr lang="en-US" sz="800" smtClean="0"/>
          </a:p>
          <a:p>
            <a:pPr defTabSz="920750">
              <a:lnSpc>
                <a:spcPct val="80000"/>
              </a:lnSpc>
            </a:pPr>
            <a:endParaRPr lang="en-US" sz="800" smtClean="0"/>
          </a:p>
          <a:p>
            <a:pPr defTabSz="920750">
              <a:lnSpc>
                <a:spcPct val="80000"/>
              </a:lnSpc>
            </a:pPr>
            <a:r>
              <a:rPr lang="en-US" sz="800" smtClean="0"/>
              <a:t>Views:</a:t>
            </a:r>
          </a:p>
          <a:p>
            <a:pPr defTabSz="920750">
              <a:lnSpc>
                <a:spcPct val="80000"/>
              </a:lnSpc>
            </a:pPr>
            <a:r>
              <a:rPr lang="en-US" sz="800" smtClean="0"/>
              <a:t>The users are asking for predefined templates (views) for our products….  </a:t>
            </a:r>
          </a:p>
          <a:p>
            <a:pPr defTabSz="920750">
              <a:lnSpc>
                <a:spcPct val="80000"/>
              </a:lnSpc>
            </a:pPr>
            <a:endParaRPr lang="en-US" sz="800" smtClean="0"/>
          </a:p>
          <a:p>
            <a:pPr defTabSz="920750">
              <a:lnSpc>
                <a:spcPct val="80000"/>
              </a:lnSpc>
            </a:pPr>
            <a:r>
              <a:rPr lang="en-US" sz="800" smtClean="0"/>
              <a:t>QPS 2.0,  the product is built in HTML – it is extremely ridged.  You get one flavor – hope you like it.</a:t>
            </a:r>
          </a:p>
          <a:p>
            <a:pPr defTabSz="920750">
              <a:lnSpc>
                <a:spcPct val="80000"/>
              </a:lnSpc>
            </a:pPr>
            <a:endParaRPr lang="en-US" sz="800" smtClean="0"/>
          </a:p>
          <a:p>
            <a:pPr defTabSz="920750">
              <a:lnSpc>
                <a:spcPct val="80000"/>
              </a:lnSpc>
            </a:pPr>
            <a:r>
              <a:rPr lang="en-US" sz="800" smtClean="0"/>
              <a:t>On the other extreme you have CAC. During my CAC demos, people have noticed how I tailored by views to highlight a specific scenario or emphasis a capability.  They asked, can’t you provide us some of these default views?  Today – I can’t.</a:t>
            </a:r>
          </a:p>
          <a:p>
            <a:pPr defTabSz="920750">
              <a:lnSpc>
                <a:spcPct val="80000"/>
              </a:lnSpc>
            </a:pPr>
            <a:endParaRPr lang="en-US" sz="800" smtClean="0"/>
          </a:p>
          <a:p>
            <a:pPr defTabSz="920750">
              <a:lnSpc>
                <a:spcPct val="80000"/>
              </a:lnSpc>
            </a:pPr>
            <a:r>
              <a:rPr lang="en-US" sz="800" smtClean="0"/>
              <a:t>We are delivering on this request, and actually, from the very beginning, we had already planned for something similar with the concept of a list of standard group-by functions.  What Vinay has provided is even better.</a:t>
            </a:r>
          </a:p>
          <a:p>
            <a:pPr defTabSz="920750">
              <a:lnSpc>
                <a:spcPct val="80000"/>
              </a:lnSpc>
            </a:pPr>
            <a:endParaRPr lang="en-US" sz="800" smtClean="0"/>
          </a:p>
          <a:p>
            <a:pPr defTabSz="920750">
              <a:lnSpc>
                <a:spcPct val="80000"/>
              </a:lnSpc>
            </a:pPr>
            <a:r>
              <a:rPr lang="en-US" sz="800" smtClean="0"/>
              <a:t>These new Views provide the ability to slice/dice data in different ways such as an </a:t>
            </a:r>
            <a:r>
              <a:rPr lang="en-US" sz="800" b="1" smtClean="0"/>
              <a:t>item / resource view </a:t>
            </a:r>
            <a:r>
              <a:rPr lang="en-US" sz="800" smtClean="0"/>
              <a:t>vs a </a:t>
            </a:r>
            <a:r>
              <a:rPr lang="en-US" sz="800" b="1" smtClean="0"/>
              <a:t>resource item view</a:t>
            </a:r>
            <a:r>
              <a:rPr lang="en-US" sz="800" smtClean="0"/>
              <a:t>, reconfigure the screen content, even the screen structure.  A view can be personalized.</a:t>
            </a:r>
          </a:p>
          <a:p>
            <a:pPr defTabSz="920750">
              <a:lnSpc>
                <a:spcPct val="80000"/>
              </a:lnSpc>
            </a:pPr>
            <a:endParaRPr lang="en-US" sz="800" b="1" smtClean="0">
              <a:solidFill>
                <a:srgbClr val="FF0000"/>
              </a:solidFill>
            </a:endParaRPr>
          </a:p>
          <a:p>
            <a:pPr defTabSz="920750">
              <a:lnSpc>
                <a:spcPct val="80000"/>
              </a:lnSpc>
            </a:pPr>
            <a:endParaRPr lang="en-US" sz="800" b="1" smtClean="0">
              <a:solidFill>
                <a:srgbClr val="FF0000"/>
              </a:solidFill>
            </a:endParaRPr>
          </a:p>
          <a:p>
            <a:pPr defTabSz="920750">
              <a:lnSpc>
                <a:spcPct val="80000"/>
              </a:lnSpc>
            </a:pPr>
            <a:endParaRPr lang="en-US" sz="800" b="1" smtClean="0">
              <a:solidFill>
                <a:srgbClr val="FF0000"/>
              </a:solidFill>
            </a:endParaRPr>
          </a:p>
          <a:p>
            <a:pPr defTabSz="920750">
              <a:lnSpc>
                <a:spcPct val="80000"/>
              </a:lnSpc>
            </a:pPr>
            <a:endParaRPr lang="en-US" sz="800" b="1" smtClean="0">
              <a:solidFill>
                <a:srgbClr val="FF0000"/>
              </a:solidFill>
            </a:endParaRPr>
          </a:p>
          <a:p>
            <a:pPr defTabSz="920750">
              <a:lnSpc>
                <a:spcPct val="80000"/>
              </a:lnSpc>
            </a:pPr>
            <a:endParaRPr lang="en-US" sz="800" b="1" smtClean="0">
              <a:solidFill>
                <a:srgbClr val="FF0000"/>
              </a:solidFill>
            </a:endParaRPr>
          </a:p>
          <a:p>
            <a:pPr defTabSz="920750">
              <a:lnSpc>
                <a:spcPct val="80000"/>
              </a:lnSpc>
            </a:pPr>
            <a:endParaRPr lang="en-US" sz="800" b="1" smtClean="0">
              <a:solidFill>
                <a:srgbClr val="FF0000"/>
              </a:solidFill>
            </a:endParaRPr>
          </a:p>
          <a:p>
            <a:pPr defTabSz="920750">
              <a:lnSpc>
                <a:spcPct val="80000"/>
              </a:lnSpc>
            </a:pPr>
            <a:r>
              <a:rPr lang="en-US" sz="800" b="1" smtClean="0">
                <a:solidFill>
                  <a:srgbClr val="FF0000"/>
                </a:solidFill>
              </a:rPr>
              <a:t>DONE… The info below is just reference;</a:t>
            </a:r>
          </a:p>
          <a:p>
            <a:pPr defTabSz="920750">
              <a:lnSpc>
                <a:spcPct val="80000"/>
              </a:lnSpc>
            </a:pPr>
            <a:r>
              <a:rPr lang="en-US" sz="800" smtClean="0"/>
              <a:t>Default view resolution designed for 1024 x 768</a:t>
            </a:r>
          </a:p>
          <a:p>
            <a:pPr defTabSz="920750">
              <a:lnSpc>
                <a:spcPct val="80000"/>
              </a:lnSpc>
            </a:pPr>
            <a:endParaRPr lang="en-US" sz="800" smtClean="0"/>
          </a:p>
          <a:p>
            <a:pPr defTabSz="920750">
              <a:lnSpc>
                <a:spcPct val="80000"/>
              </a:lnSpc>
            </a:pPr>
            <a:r>
              <a:rPr lang="en-US" sz="800" smtClean="0"/>
              <a:t>Views will determine the grouping and filtering selection on the client side.</a:t>
            </a:r>
          </a:p>
          <a:p>
            <a:pPr defTabSz="920750">
              <a:lnSpc>
                <a:spcPct val="80000"/>
              </a:lnSpc>
            </a:pPr>
            <a:r>
              <a:rPr lang="en-US" sz="800" smtClean="0"/>
              <a:t>Favorites store the browse server side selections.</a:t>
            </a:r>
          </a:p>
          <a:p>
            <a:pPr defTabSz="920750">
              <a:lnSpc>
                <a:spcPct val="80000"/>
              </a:lnSpc>
            </a:pPr>
            <a:endParaRPr lang="en-US" sz="800" smtClean="0"/>
          </a:p>
          <a:p>
            <a:pPr defTabSz="920750">
              <a:lnSpc>
                <a:spcPct val="80000"/>
              </a:lnSpc>
            </a:pPr>
            <a:endParaRPr lang="en-US" sz="800" smtClean="0"/>
          </a:p>
          <a:p>
            <a:pPr defTabSz="920750">
              <a:lnSpc>
                <a:spcPct val="80000"/>
              </a:lnSpc>
            </a:pPr>
            <a:r>
              <a:rPr lang="en-US" sz="800" smtClean="0"/>
              <a:t>Email sent to group</a:t>
            </a:r>
          </a:p>
          <a:p>
            <a:pPr defTabSz="920750"/>
            <a:r>
              <a:rPr lang="en-US" smtClean="0"/>
              <a:t>Building out your proposal below, in our brief discussion yesterday, the idea is that we need to work with the UI team to address current problems that exists today - the </a:t>
            </a:r>
            <a:r>
              <a:rPr lang="en-US" b="1" smtClean="0"/>
              <a:t>Favorites functionality needs to be built-out to support Menu Collections.</a:t>
            </a:r>
          </a:p>
          <a:p>
            <a:pPr defTabSz="920750"/>
            <a:endParaRPr lang="en-US" smtClean="0"/>
          </a:p>
          <a:p>
            <a:pPr defTabSz="920750"/>
            <a:r>
              <a:rPr lang="en-US" smtClean="0"/>
              <a:t>With CAC, we created a menu collection containig QPS and CAC.  That was nice, but it is of no value to the end user after the first time they launch the menu collection.  This is because after I save my CAC browse settings as a favorite, I can no longer launch my saved browse settings as part of the menu collection - thus I will no longer use the menu collection.  I have to spend 10 minutes prior to every CAC training/demo to recreate my CAC browse settings so that I can show CAC as part of the Menu Collection.  I am struggling with this and so are pre-sales people.</a:t>
            </a:r>
          </a:p>
          <a:p>
            <a:pPr defTabSz="920750"/>
            <a:endParaRPr lang="en-US" smtClean="0"/>
          </a:p>
          <a:p>
            <a:pPr defTabSz="920750"/>
            <a:r>
              <a:rPr lang="en-US" smtClean="0"/>
              <a:t>Other problems with favorites:  It also breaks your process map connections, it creates multiple versions of your program every time you modify your browse setting (which is not what the user wants in most cases).</a:t>
            </a:r>
          </a:p>
          <a:p>
            <a:pPr defTabSz="920750"/>
            <a:endParaRPr lang="en-US" smtClean="0"/>
          </a:p>
          <a:p>
            <a:pPr defTabSz="920750"/>
            <a:r>
              <a:rPr lang="en-US" i="1" smtClean="0"/>
              <a:t>In summary: The favorites functionality is good, but it does not deliver the results the wants most of the time.</a:t>
            </a:r>
          </a:p>
          <a:p>
            <a:pPr defTabSz="920750"/>
            <a:endParaRPr lang="en-US" i="1" smtClean="0"/>
          </a:p>
          <a:p>
            <a:pPr defTabSz="920750"/>
            <a:r>
              <a:rPr lang="en-US" b="1" smtClean="0"/>
              <a:t>Proposal 1: </a:t>
            </a:r>
          </a:p>
          <a:p>
            <a:pPr defTabSz="920750"/>
            <a:r>
              <a:rPr lang="en-US" smtClean="0"/>
              <a:t>Ask the UI team to separate the "Add to Favorites" function" from the "Save Selection Criteria" function.</a:t>
            </a:r>
          </a:p>
          <a:p>
            <a:pPr defTabSz="920750"/>
            <a:endParaRPr lang="en-US" smtClean="0"/>
          </a:p>
          <a:p>
            <a:pPr defTabSz="920750"/>
            <a:r>
              <a:rPr lang="en-US" i="1" smtClean="0"/>
              <a:t>I should have 2 options on saving my browse collection settings.</a:t>
            </a:r>
          </a:p>
          <a:p>
            <a:pPr defTabSz="920750"/>
            <a:endParaRPr lang="en-US" i="1" smtClean="0"/>
          </a:p>
          <a:p>
            <a:pPr defTabSz="920750"/>
            <a:r>
              <a:rPr lang="en-US" b="1" smtClean="0"/>
              <a:t>1. Save settings.  This will save my selection criteria, client side filters/sorting, frame/window sizing, group-by, hiding fields ect...  This will allow me to save my settings without adding the program to the favorites list.  </a:t>
            </a:r>
          </a:p>
          <a:p>
            <a:pPr defTabSz="920750"/>
            <a:r>
              <a:rPr lang="en-US" smtClean="0"/>
              <a:t>Benefits: I don't create a new version of the program that I dind't want  I don't lose my process map links.  I can now use my meny collection.</a:t>
            </a:r>
          </a:p>
          <a:p>
            <a:pPr defTabSz="920750"/>
            <a:endParaRPr lang="en-US" smtClean="0"/>
          </a:p>
          <a:p>
            <a:pPr defTabSz="920750"/>
            <a:r>
              <a:rPr lang="en-US" b="1" smtClean="0"/>
              <a:t>2. Add to Favorites.  Would function the same way it does today.  It combines both the "save settings and adding the program to favorites."</a:t>
            </a:r>
          </a:p>
          <a:p>
            <a:pPr defTabSz="920750"/>
            <a:r>
              <a:rPr lang="en-US" smtClean="0"/>
              <a:t>Benefits: I can add the program to my favorites list for quick access.</a:t>
            </a:r>
          </a:p>
          <a:p>
            <a:pPr defTabSz="920750"/>
            <a:endParaRPr lang="en-US" smtClean="0"/>
          </a:p>
          <a:p>
            <a:pPr defTabSz="920750"/>
            <a:r>
              <a:rPr lang="en-US" b="1" smtClean="0"/>
              <a:t>Proposal 2:  (dependent on proposal 1)</a:t>
            </a:r>
          </a:p>
          <a:p>
            <a:pPr defTabSz="920750"/>
            <a:r>
              <a:rPr lang="en-US" smtClean="0"/>
              <a:t>If the UI team agrees to this change, then how might this functionality work in our project, in addition to the View concept?</a:t>
            </a:r>
          </a:p>
          <a:p>
            <a:pPr defTabSz="920750"/>
            <a:endParaRPr lang="en-US" smtClean="0"/>
          </a:p>
          <a:p>
            <a:pPr defTabSz="920750"/>
            <a:r>
              <a:rPr lang="en-US" b="1" smtClean="0"/>
              <a:t>Propose three components:</a:t>
            </a:r>
          </a:p>
          <a:p>
            <a:pPr defTabSz="920750"/>
            <a:r>
              <a:rPr lang="en-US" b="1" smtClean="0"/>
              <a:t>1. Create/Modify a view funtion.     Ability to create a new view (save as) or modify a current view (save): Will save everything except the "browse selection criteria".  This includes saving the client side filtering/sorting, grouping ect..   This is how you have it working today.</a:t>
            </a:r>
          </a:p>
          <a:p>
            <a:pPr defTabSz="920750"/>
            <a:r>
              <a:rPr lang="en-US" smtClean="0"/>
              <a:t>Benefits: I can quickly toggle between different activities that require different views of the data.  I can do this without having to go back to the sever to get my data (which saves me 1-2 minutes).  Doesn't require me to save my changes first.  I don't lose my data focus (what records I was working on).</a:t>
            </a:r>
          </a:p>
          <a:p>
            <a:pPr defTabSz="920750"/>
            <a:r>
              <a:rPr lang="en-US" b="1" smtClean="0"/>
              <a:t>2. Save settings.   Same behavior as defined above (1. Save Settings).  The only difference is that with this option, it is also saving the browse selection criteria.   We don't have this capability today.</a:t>
            </a:r>
          </a:p>
          <a:p>
            <a:pPr defTabSz="920750"/>
            <a:r>
              <a:rPr lang="en-US" smtClean="0"/>
              <a:t>Benefits: Same as mentioned above</a:t>
            </a:r>
          </a:p>
          <a:p>
            <a:pPr defTabSz="920750"/>
            <a:r>
              <a:rPr lang="en-US" b="1" smtClean="0"/>
              <a:t>3. Add to favorites.  Applies existing behavior as it does today.  Has not been coded yet.</a:t>
            </a:r>
          </a:p>
          <a:p>
            <a:pPr defTabSz="920750"/>
            <a:r>
              <a:rPr lang="en-US" smtClean="0"/>
              <a:t>Benefits: Same as mentioned above</a:t>
            </a:r>
          </a:p>
          <a:p>
            <a:pPr defTabSz="920750"/>
            <a:endParaRPr lang="en-US" smtClean="0"/>
          </a:p>
          <a:p>
            <a:pPr defTabSz="920750"/>
            <a:endParaRPr lang="en-US" smtClean="0"/>
          </a:p>
          <a:p>
            <a:pPr defTabSz="920750"/>
            <a:r>
              <a:rPr lang="en-US" smtClean="0"/>
              <a:t>Again, the first step in my mind, is convince the UI team to apply proposal 1.  I can walk them through a CAC demo to convince them of the problem and need.  Once this is complete - then we can discuss our plans with them for Proposal 2.</a:t>
            </a:r>
            <a:endParaRPr lang="en-US" sz="800" smtClean="0"/>
          </a:p>
          <a:p>
            <a:pPr defTabSz="920750">
              <a:lnSpc>
                <a:spcPct val="80000"/>
              </a:lnSpc>
            </a:pPr>
            <a:endParaRPr lang="en-US" sz="800" smtClean="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1" name="Rectangle 7"/>
          <p:cNvSpPr>
            <a:spLocks noGrp="1" noChangeArrowheads="1"/>
          </p:cNvSpPr>
          <p:nvPr>
            <p:ph type="sldNum" sz="quarter" idx="5"/>
          </p:nvPr>
        </p:nvSpPr>
        <p:spPr>
          <a:noFill/>
        </p:spPr>
        <p:txBody>
          <a:bodyPr/>
          <a:lstStyle/>
          <a:p>
            <a:fld id="{B7B8F835-BE85-4FC7-A7F0-2A7F8A36D08D}" type="slidenum">
              <a:rPr lang="en-US" smtClean="0"/>
              <a:pPr/>
              <a:t>47</a:t>
            </a:fld>
            <a:endParaRPr lang="en-US" smtClean="0"/>
          </a:p>
        </p:txBody>
      </p:sp>
      <p:sp>
        <p:nvSpPr>
          <p:cNvPr id="112642" name="Rectangle 2"/>
          <p:cNvSpPr>
            <a:spLocks noGrp="1" noRot="1" noChangeAspect="1" noChangeArrowheads="1" noTextEdit="1"/>
          </p:cNvSpPr>
          <p:nvPr>
            <p:ph type="sldImg"/>
          </p:nvPr>
        </p:nvSpPr>
        <p:spPr>
          <a:ln/>
        </p:spPr>
      </p:sp>
      <p:sp>
        <p:nvSpPr>
          <p:cNvPr id="112643" name="Rectangle 3"/>
          <p:cNvSpPr>
            <a:spLocks noGrp="1" noChangeArrowheads="1"/>
          </p:cNvSpPr>
          <p:nvPr>
            <p:ph type="body" idx="1"/>
          </p:nvPr>
        </p:nvSpPr>
        <p:spPr>
          <a:noFill/>
          <a:ln/>
        </p:spPr>
        <p:txBody>
          <a:bodyPr/>
          <a:lstStyle/>
          <a:p>
            <a:pPr defTabSz="920750">
              <a:lnSpc>
                <a:spcPct val="80000"/>
              </a:lnSpc>
            </a:pPr>
            <a:endParaRPr lang="en-US" sz="800" smtClean="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89" name="Slide Image Placeholder 1"/>
          <p:cNvSpPr>
            <a:spLocks noGrp="1" noRot="1" noChangeAspect="1" noTextEdit="1"/>
          </p:cNvSpPr>
          <p:nvPr>
            <p:ph type="sldImg"/>
          </p:nvPr>
        </p:nvSpPr>
        <p:spPr>
          <a:ln/>
        </p:spPr>
      </p:sp>
      <p:sp>
        <p:nvSpPr>
          <p:cNvPr id="114690" name="Notes Placeholder 2"/>
          <p:cNvSpPr>
            <a:spLocks noGrp="1"/>
          </p:cNvSpPr>
          <p:nvPr>
            <p:ph type="body" idx="1"/>
          </p:nvPr>
        </p:nvSpPr>
        <p:spPr>
          <a:noFill/>
          <a:ln/>
        </p:spPr>
        <p:txBody>
          <a:bodyPr/>
          <a:lstStyle/>
          <a:p>
            <a:pPr eaLnBrk="1" hangingPunct="1">
              <a:spcBef>
                <a:spcPct val="0"/>
              </a:spcBef>
            </a:pPr>
            <a:r>
              <a:rPr lang="en-US" smtClean="0"/>
              <a:t>Check Point 1</a:t>
            </a:r>
          </a:p>
          <a:p>
            <a:pPr eaLnBrk="1" hangingPunct="1">
              <a:spcBef>
                <a:spcPct val="0"/>
              </a:spcBef>
            </a:pPr>
            <a:endParaRPr lang="en-US" smtClean="0"/>
          </a:p>
          <a:p>
            <a:pPr eaLnBrk="1" hangingPunct="1">
              <a:spcBef>
                <a:spcPct val="0"/>
              </a:spcBef>
            </a:pPr>
            <a:r>
              <a:rPr lang="en-US" smtClean="0"/>
              <a:t>User can add any attribute or user defined field to the Schedule Grid To Sort / Filter / Group-By</a:t>
            </a:r>
          </a:p>
          <a:p>
            <a:pPr eaLnBrk="1" hangingPunct="1">
              <a:spcBef>
                <a:spcPct val="0"/>
              </a:spcBef>
            </a:pPr>
            <a:endParaRPr lang="en-US" smtClean="0"/>
          </a:p>
          <a:p>
            <a:pPr eaLnBrk="1" hangingPunct="1">
              <a:spcBef>
                <a:spcPct val="0"/>
              </a:spcBef>
            </a:pPr>
            <a:r>
              <a:rPr lang="en-US" smtClean="0"/>
              <a:t>If the attribute is not on the standard product list, the attribute can be added via Browse Maintenance.</a:t>
            </a:r>
          </a:p>
        </p:txBody>
      </p:sp>
      <p:sp>
        <p:nvSpPr>
          <p:cNvPr id="114691" name="Slide Number Placeholder 3"/>
          <p:cNvSpPr>
            <a:spLocks noGrp="1"/>
          </p:cNvSpPr>
          <p:nvPr>
            <p:ph type="sldNum" sz="quarter" idx="5"/>
          </p:nvPr>
        </p:nvSpPr>
        <p:spPr>
          <a:noFill/>
        </p:spPr>
        <p:txBody>
          <a:bodyPr/>
          <a:lstStyle/>
          <a:p>
            <a:fld id="{990CDD78-0161-4E20-8062-E0E6C2922DC3}" type="slidenum">
              <a:rPr lang="en-US" smtClean="0"/>
              <a:pPr/>
              <a:t>48</a:t>
            </a:fld>
            <a:endParaRPr lang="en-US" smtClean="0"/>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7" name="Slide Image Placeholder 1"/>
          <p:cNvSpPr>
            <a:spLocks noGrp="1" noRot="1" noChangeAspect="1" noTextEdit="1"/>
          </p:cNvSpPr>
          <p:nvPr>
            <p:ph type="sldImg"/>
          </p:nvPr>
        </p:nvSpPr>
        <p:spPr>
          <a:ln/>
        </p:spPr>
      </p:sp>
      <p:sp>
        <p:nvSpPr>
          <p:cNvPr id="116738" name="Notes Placeholder 2"/>
          <p:cNvSpPr>
            <a:spLocks noGrp="1"/>
          </p:cNvSpPr>
          <p:nvPr>
            <p:ph type="body" idx="1"/>
          </p:nvPr>
        </p:nvSpPr>
        <p:spPr>
          <a:noFill/>
          <a:ln/>
        </p:spPr>
        <p:txBody>
          <a:bodyPr/>
          <a:lstStyle/>
          <a:p>
            <a:pPr eaLnBrk="1" hangingPunct="1">
              <a:spcBef>
                <a:spcPct val="0"/>
              </a:spcBef>
            </a:pPr>
            <a:r>
              <a:rPr lang="en-US" smtClean="0"/>
              <a:t>Check Point 1</a:t>
            </a:r>
          </a:p>
          <a:p>
            <a:pPr eaLnBrk="1" hangingPunct="1">
              <a:spcBef>
                <a:spcPct val="0"/>
              </a:spcBef>
            </a:pPr>
            <a:endParaRPr lang="en-US" smtClean="0"/>
          </a:p>
          <a:p>
            <a:pPr eaLnBrk="1" hangingPunct="1">
              <a:spcBef>
                <a:spcPct val="0"/>
              </a:spcBef>
            </a:pPr>
            <a:r>
              <a:rPr lang="en-US" smtClean="0"/>
              <a:t>User can add any attribute or user defined field to the Schedule Grid To Sort / Filter / Group-By</a:t>
            </a:r>
          </a:p>
          <a:p>
            <a:pPr eaLnBrk="1" hangingPunct="1">
              <a:spcBef>
                <a:spcPct val="0"/>
              </a:spcBef>
            </a:pPr>
            <a:endParaRPr lang="en-US" smtClean="0"/>
          </a:p>
          <a:p>
            <a:pPr eaLnBrk="1" hangingPunct="1">
              <a:spcBef>
                <a:spcPct val="0"/>
              </a:spcBef>
            </a:pPr>
            <a:r>
              <a:rPr lang="en-US" smtClean="0"/>
              <a:t>If the attribute is not on the standard product list, the attribute can be added via Browse Maintenance.</a:t>
            </a:r>
          </a:p>
        </p:txBody>
      </p:sp>
      <p:sp>
        <p:nvSpPr>
          <p:cNvPr id="116739" name="Slide Number Placeholder 3"/>
          <p:cNvSpPr>
            <a:spLocks noGrp="1"/>
          </p:cNvSpPr>
          <p:nvPr>
            <p:ph type="sldNum" sz="quarter" idx="5"/>
          </p:nvPr>
        </p:nvSpPr>
        <p:spPr>
          <a:noFill/>
        </p:spPr>
        <p:txBody>
          <a:bodyPr/>
          <a:lstStyle/>
          <a:p>
            <a:fld id="{94460FAE-B399-4286-B1A0-3E5C004307AE}" type="slidenum">
              <a:rPr lang="en-US" smtClean="0"/>
              <a:pPr/>
              <a:t>49</a:t>
            </a:fld>
            <a:endParaRPr lang="en-US"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Rectangle 7"/>
          <p:cNvSpPr>
            <a:spLocks noGrp="1" noChangeArrowheads="1"/>
          </p:cNvSpPr>
          <p:nvPr>
            <p:ph type="sldNum" sz="quarter" idx="5"/>
          </p:nvPr>
        </p:nvSpPr>
        <p:spPr>
          <a:noFill/>
        </p:spPr>
        <p:txBody>
          <a:bodyPr/>
          <a:lstStyle/>
          <a:p>
            <a:fld id="{20936FD9-73F7-4F72-BCF4-5EB1A19F48CA}" type="slidenum">
              <a:rPr lang="en-US" smtClean="0"/>
              <a:pPr/>
              <a:t>4</a:t>
            </a:fld>
            <a:endParaRPr lang="en-US" smtClean="0"/>
          </a:p>
        </p:txBody>
      </p:sp>
      <p:sp>
        <p:nvSpPr>
          <p:cNvPr id="34818" name="Rectangle 2"/>
          <p:cNvSpPr>
            <a:spLocks noGrp="1" noRot="1" noChangeAspect="1" noChangeArrowheads="1" noTextEdit="1"/>
          </p:cNvSpPr>
          <p:nvPr>
            <p:ph type="sldImg"/>
          </p:nvPr>
        </p:nvSpPr>
        <p:spPr>
          <a:ln/>
        </p:spPr>
      </p:sp>
      <p:sp>
        <p:nvSpPr>
          <p:cNvPr id="34819"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5" name="Slide Image Placeholder 1"/>
          <p:cNvSpPr>
            <a:spLocks noGrp="1" noRot="1" noChangeAspect="1" noTextEdit="1"/>
          </p:cNvSpPr>
          <p:nvPr>
            <p:ph type="sldImg"/>
          </p:nvPr>
        </p:nvSpPr>
        <p:spPr>
          <a:ln/>
        </p:spPr>
      </p:sp>
      <p:sp>
        <p:nvSpPr>
          <p:cNvPr id="118786" name="Notes Placeholder 2"/>
          <p:cNvSpPr>
            <a:spLocks noGrp="1"/>
          </p:cNvSpPr>
          <p:nvPr>
            <p:ph type="body" idx="1"/>
          </p:nvPr>
        </p:nvSpPr>
        <p:spPr>
          <a:noFill/>
          <a:ln/>
        </p:spPr>
        <p:txBody>
          <a:bodyPr/>
          <a:lstStyle/>
          <a:p>
            <a:pPr eaLnBrk="1" hangingPunct="1">
              <a:spcBef>
                <a:spcPct val="0"/>
              </a:spcBef>
            </a:pPr>
            <a:r>
              <a:rPr lang="en-US" smtClean="0"/>
              <a:t>Sizing of these panels are not saved as part of the view</a:t>
            </a:r>
          </a:p>
          <a:p>
            <a:pPr lvl="1" eaLnBrk="1" hangingPunct="1">
              <a:spcBef>
                <a:spcPct val="0"/>
              </a:spcBef>
            </a:pPr>
            <a:r>
              <a:rPr lang="en-US" smtClean="0"/>
              <a:t>Capacity &amp; Supply/Demand panels</a:t>
            </a:r>
          </a:p>
          <a:p>
            <a:pPr lvl="1" eaLnBrk="1" hangingPunct="1">
              <a:spcBef>
                <a:spcPct val="0"/>
              </a:spcBef>
            </a:pPr>
            <a:r>
              <a:rPr lang="en-US" smtClean="0"/>
              <a:t>The panel divider on the Production Order Maintenance tab</a:t>
            </a:r>
          </a:p>
        </p:txBody>
      </p:sp>
      <p:sp>
        <p:nvSpPr>
          <p:cNvPr id="118787" name="Slide Number Placeholder 3"/>
          <p:cNvSpPr>
            <a:spLocks noGrp="1"/>
          </p:cNvSpPr>
          <p:nvPr>
            <p:ph type="sldNum" sz="quarter" idx="5"/>
          </p:nvPr>
        </p:nvSpPr>
        <p:spPr>
          <a:noFill/>
        </p:spPr>
        <p:txBody>
          <a:bodyPr/>
          <a:lstStyle/>
          <a:p>
            <a:fld id="{BB7256D8-3F50-437D-9292-E0B09ABBC128}" type="slidenum">
              <a:rPr lang="en-US" smtClean="0"/>
              <a:pPr/>
              <a:t>50</a:t>
            </a:fld>
            <a:endParaRPr lang="en-US" smtClean="0"/>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7" name="Rectangle 7"/>
          <p:cNvSpPr txBox="1">
            <a:spLocks noGrp="1" noChangeArrowheads="1"/>
          </p:cNvSpPr>
          <p:nvPr/>
        </p:nvSpPr>
        <p:spPr bwMode="auto">
          <a:xfrm>
            <a:off x="3970338" y="8829675"/>
            <a:ext cx="3038475" cy="465138"/>
          </a:xfrm>
          <a:prstGeom prst="rect">
            <a:avLst/>
          </a:prstGeom>
          <a:noFill/>
          <a:ln w="9525">
            <a:noFill/>
            <a:miter lim="800000"/>
            <a:headEnd/>
            <a:tailEnd/>
          </a:ln>
        </p:spPr>
        <p:txBody>
          <a:bodyPr lIns="92217" tIns="46109" rIns="92217" bIns="46109" anchor="b"/>
          <a:lstStyle/>
          <a:p>
            <a:pPr algn="r"/>
            <a:fld id="{3765D56F-D01C-4FDF-AD66-4AF95F5BC716}" type="slidenum">
              <a:rPr lang="en-US" sz="1200">
                <a:latin typeface="Arial" charset="0"/>
              </a:rPr>
              <a:pPr algn="r"/>
              <a:t>51</a:t>
            </a:fld>
            <a:endParaRPr lang="en-US" sz="1200">
              <a:latin typeface="Arial" charset="0"/>
            </a:endParaRPr>
          </a:p>
        </p:txBody>
      </p:sp>
      <p:sp>
        <p:nvSpPr>
          <p:cNvPr id="121858" name="Rectangle 2"/>
          <p:cNvSpPr>
            <a:spLocks noGrp="1" noRot="1" noChangeAspect="1" noChangeArrowheads="1" noTextEdit="1"/>
          </p:cNvSpPr>
          <p:nvPr>
            <p:ph type="sldImg"/>
          </p:nvPr>
        </p:nvSpPr>
        <p:spPr>
          <a:ln/>
        </p:spPr>
      </p:sp>
      <p:sp>
        <p:nvSpPr>
          <p:cNvPr id="121859"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5" name="Rectangle 7"/>
          <p:cNvSpPr>
            <a:spLocks noGrp="1" noChangeArrowheads="1"/>
          </p:cNvSpPr>
          <p:nvPr>
            <p:ph type="sldNum" sz="quarter" idx="5"/>
          </p:nvPr>
        </p:nvSpPr>
        <p:spPr>
          <a:noFill/>
        </p:spPr>
        <p:txBody>
          <a:bodyPr/>
          <a:lstStyle/>
          <a:p>
            <a:fld id="{BA416C0E-1E0E-44A3-A89B-DEC8321BA3C5}" type="slidenum">
              <a:rPr lang="en-US" smtClean="0"/>
              <a:pPr/>
              <a:t>52</a:t>
            </a:fld>
            <a:endParaRPr lang="en-US" smtClean="0"/>
          </a:p>
        </p:txBody>
      </p:sp>
      <p:sp>
        <p:nvSpPr>
          <p:cNvPr id="123906" name="Rectangle 2"/>
          <p:cNvSpPr>
            <a:spLocks noGrp="1" noRot="1" noChangeAspect="1" noChangeArrowheads="1" noTextEdit="1"/>
          </p:cNvSpPr>
          <p:nvPr>
            <p:ph type="sldImg"/>
          </p:nvPr>
        </p:nvSpPr>
        <p:spPr>
          <a:ln/>
        </p:spPr>
      </p:sp>
      <p:sp>
        <p:nvSpPr>
          <p:cNvPr id="123907"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3" name="Rectangle 7"/>
          <p:cNvSpPr>
            <a:spLocks noGrp="1" noChangeArrowheads="1"/>
          </p:cNvSpPr>
          <p:nvPr>
            <p:ph type="sldNum" sz="quarter" idx="5"/>
          </p:nvPr>
        </p:nvSpPr>
        <p:spPr>
          <a:noFill/>
        </p:spPr>
        <p:txBody>
          <a:bodyPr/>
          <a:lstStyle/>
          <a:p>
            <a:fld id="{4E9713C6-19AD-423D-966D-24F984FC872D}" type="slidenum">
              <a:rPr lang="en-US" smtClean="0"/>
              <a:pPr/>
              <a:t>53</a:t>
            </a:fld>
            <a:endParaRPr lang="en-US" smtClean="0"/>
          </a:p>
        </p:txBody>
      </p:sp>
      <p:sp>
        <p:nvSpPr>
          <p:cNvPr id="125954" name="Rectangle 2"/>
          <p:cNvSpPr>
            <a:spLocks noGrp="1" noRot="1" noChangeAspect="1" noChangeArrowheads="1" noTextEdit="1"/>
          </p:cNvSpPr>
          <p:nvPr>
            <p:ph type="sldImg"/>
          </p:nvPr>
        </p:nvSpPr>
        <p:spPr>
          <a:ln/>
        </p:spPr>
      </p:sp>
      <p:sp>
        <p:nvSpPr>
          <p:cNvPr id="125955"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5" name="Rectangle 7"/>
          <p:cNvSpPr>
            <a:spLocks noGrp="1" noChangeArrowheads="1"/>
          </p:cNvSpPr>
          <p:nvPr>
            <p:ph type="sldNum" sz="quarter" idx="5"/>
          </p:nvPr>
        </p:nvSpPr>
        <p:spPr>
          <a:noFill/>
        </p:spPr>
        <p:txBody>
          <a:bodyPr/>
          <a:lstStyle/>
          <a:p>
            <a:fld id="{E6B71F25-CEF9-4957-A0F7-583381FB6B40}" type="slidenum">
              <a:rPr lang="en-US" smtClean="0"/>
              <a:pPr/>
              <a:t>55</a:t>
            </a:fld>
            <a:endParaRPr lang="en-US" smtClean="0"/>
          </a:p>
        </p:txBody>
      </p:sp>
      <p:sp>
        <p:nvSpPr>
          <p:cNvPr id="129026" name="Rectangle 2"/>
          <p:cNvSpPr>
            <a:spLocks noGrp="1" noRot="1" noChangeAspect="1" noChangeArrowheads="1" noTextEdit="1"/>
          </p:cNvSpPr>
          <p:nvPr>
            <p:ph type="sldImg"/>
          </p:nvPr>
        </p:nvSpPr>
        <p:spPr>
          <a:ln/>
        </p:spPr>
      </p:sp>
      <p:sp>
        <p:nvSpPr>
          <p:cNvPr id="129027"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Rectangle 7"/>
          <p:cNvSpPr>
            <a:spLocks noGrp="1" noChangeArrowheads="1"/>
          </p:cNvSpPr>
          <p:nvPr>
            <p:ph type="sldNum" sz="quarter" idx="5"/>
          </p:nvPr>
        </p:nvSpPr>
        <p:spPr>
          <a:noFill/>
        </p:spPr>
        <p:txBody>
          <a:bodyPr/>
          <a:lstStyle/>
          <a:p>
            <a:fld id="{827238BB-52E3-456B-B340-66C4181BEF54}" type="slidenum">
              <a:rPr lang="en-US" smtClean="0"/>
              <a:pPr/>
              <a:t>8</a:t>
            </a:fld>
            <a:endParaRPr lang="en-US" smtClean="0"/>
          </a:p>
        </p:txBody>
      </p:sp>
      <p:sp>
        <p:nvSpPr>
          <p:cNvPr id="39938" name="Rectangle 2"/>
          <p:cNvSpPr>
            <a:spLocks noGrp="1" noRot="1" noChangeAspect="1" noChangeArrowheads="1" noTextEdit="1"/>
          </p:cNvSpPr>
          <p:nvPr>
            <p:ph type="sldImg"/>
          </p:nvPr>
        </p:nvSpPr>
        <p:spPr>
          <a:ln/>
        </p:spPr>
      </p:sp>
      <p:sp>
        <p:nvSpPr>
          <p:cNvPr id="39939"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5" name="Slide Image Placeholder 1"/>
          <p:cNvSpPr>
            <a:spLocks noGrp="1" noRot="1" noChangeAspect="1"/>
          </p:cNvSpPr>
          <p:nvPr>
            <p:ph type="sldImg"/>
          </p:nvPr>
        </p:nvSpPr>
        <p:spPr>
          <a:ln/>
        </p:spPr>
      </p:sp>
      <p:sp>
        <p:nvSpPr>
          <p:cNvPr id="3" name="Notes Placeholder 2"/>
          <p:cNvSpPr>
            <a:spLocks noGrp="1"/>
          </p:cNvSpPr>
          <p:nvPr>
            <p:ph type="body" idx="1"/>
          </p:nvPr>
        </p:nvSpPr>
        <p:spPr/>
        <p:txBody>
          <a:bodyPr>
            <a:normAutofit/>
          </a:bodyPr>
          <a:lstStyle/>
          <a:p>
            <a:pPr defTabSz="931774" eaLnBrk="1" fontAlgn="auto" hangingPunct="1">
              <a:spcBef>
                <a:spcPts val="0"/>
              </a:spcBef>
              <a:spcAft>
                <a:spcPts val="0"/>
              </a:spcAft>
              <a:defRPr/>
            </a:pPr>
            <a:r>
              <a:rPr lang="en-US" dirty="0" smtClean="0"/>
              <a:t>Topic: Extracting Your Data</a:t>
            </a:r>
          </a:p>
          <a:p>
            <a:pPr>
              <a:defRPr/>
            </a:pPr>
            <a:endParaRPr lang="en-US" dirty="0" smtClean="0"/>
          </a:p>
          <a:p>
            <a:pPr>
              <a:defRPr/>
            </a:pPr>
            <a:r>
              <a:rPr lang="en-US" dirty="0" smtClean="0"/>
              <a:t>Enter my scheduler ID retrieve all product lines / work centers.</a:t>
            </a:r>
          </a:p>
          <a:p>
            <a:pPr>
              <a:defRPr/>
            </a:pPr>
            <a:endParaRPr lang="en-US" dirty="0" smtClean="0"/>
          </a:p>
          <a:p>
            <a:pPr eaLnBrk="1" fontAlgn="auto" hangingPunct="1">
              <a:spcBef>
                <a:spcPts val="0"/>
              </a:spcBef>
              <a:spcAft>
                <a:spcPts val="0"/>
              </a:spcAft>
              <a:defRPr/>
            </a:pPr>
            <a:r>
              <a:rPr lang="en-US" dirty="0" smtClean="0">
                <a:solidFill>
                  <a:schemeClr val="tx2"/>
                </a:solidFill>
              </a:rPr>
              <a:t>Examples: </a:t>
            </a:r>
          </a:p>
          <a:p>
            <a:pPr marL="232943" indent="-232943" eaLnBrk="1" fontAlgn="auto" hangingPunct="1">
              <a:spcBef>
                <a:spcPts val="0"/>
              </a:spcBef>
              <a:spcAft>
                <a:spcPts val="0"/>
              </a:spcAft>
              <a:buFontTx/>
              <a:buAutoNum type="arabicPeriod"/>
              <a:defRPr/>
            </a:pPr>
            <a:r>
              <a:rPr lang="en-US" dirty="0" smtClean="0">
                <a:solidFill>
                  <a:schemeClr val="tx2"/>
                </a:solidFill>
              </a:rPr>
              <a:t>Search for all resources you manage by your scheduler ID code. Scheduler ID code is defined on production line and work center maintenance.</a:t>
            </a:r>
          </a:p>
          <a:p>
            <a:pPr marL="232943" indent="-232943" eaLnBrk="1" fontAlgn="auto" hangingPunct="1">
              <a:spcBef>
                <a:spcPts val="0"/>
              </a:spcBef>
              <a:spcAft>
                <a:spcPts val="0"/>
              </a:spcAft>
              <a:buFontTx/>
              <a:buAutoNum type="arabicPeriod"/>
              <a:defRPr/>
            </a:pPr>
            <a:r>
              <a:rPr lang="en-US" dirty="0" smtClean="0">
                <a:solidFill>
                  <a:schemeClr val="tx2"/>
                </a:solidFill>
              </a:rPr>
              <a:t>Search for a specific item across multiple sites.  This is not a primary use case, but it can be done. If you search by a specific item, it is advised that you don’t</a:t>
            </a:r>
          </a:p>
          <a:p>
            <a:pPr marL="232943" indent="-232943" eaLnBrk="1" fontAlgn="auto" hangingPunct="1">
              <a:spcBef>
                <a:spcPts val="0"/>
              </a:spcBef>
              <a:spcAft>
                <a:spcPts val="0"/>
              </a:spcAft>
              <a:defRPr/>
            </a:pPr>
            <a:endParaRPr lang="en-US" dirty="0" smtClean="0">
              <a:solidFill>
                <a:schemeClr val="tx2"/>
              </a:solidFill>
            </a:endParaRPr>
          </a:p>
          <a:p>
            <a:pPr>
              <a:defRPr/>
            </a:pPr>
            <a:endParaRPr lang="en-US" dirty="0" smtClean="0"/>
          </a:p>
          <a:p>
            <a:pPr>
              <a:defRPr/>
            </a:pPr>
            <a:endParaRPr lang="en-US" dirty="0" smtClean="0"/>
          </a:p>
          <a:p>
            <a:pPr>
              <a:defRPr/>
            </a:pPr>
            <a:endParaRPr lang="en-US" dirty="0" smtClean="0"/>
          </a:p>
          <a:p>
            <a:pPr>
              <a:defRPr/>
            </a:pPr>
            <a:endParaRPr lang="en-US" dirty="0"/>
          </a:p>
        </p:txBody>
      </p:sp>
      <p:sp>
        <p:nvSpPr>
          <p:cNvPr id="41987" name="Slide Number Placeholder 3"/>
          <p:cNvSpPr>
            <a:spLocks noGrp="1"/>
          </p:cNvSpPr>
          <p:nvPr>
            <p:ph type="sldNum" sz="quarter" idx="5"/>
          </p:nvPr>
        </p:nvSpPr>
        <p:spPr>
          <a:noFill/>
        </p:spPr>
        <p:txBody>
          <a:bodyPr/>
          <a:lstStyle/>
          <a:p>
            <a:fld id="{7EFAFB2A-98DA-4121-9583-79C55BAD497D}" type="slidenum">
              <a:rPr lang="en-US" smtClean="0"/>
              <a:pPr/>
              <a:t>9</a:t>
            </a:fld>
            <a:endParaRPr lang="en-US"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Slide Image Placeholder 1"/>
          <p:cNvSpPr>
            <a:spLocks noGrp="1" noRot="1" noChangeAspect="1"/>
          </p:cNvSpPr>
          <p:nvPr>
            <p:ph type="sldImg"/>
          </p:nvPr>
        </p:nvSpPr>
        <p:spPr>
          <a:ln/>
        </p:spPr>
      </p:sp>
      <p:sp>
        <p:nvSpPr>
          <p:cNvPr id="3" name="Notes Placeholder 2"/>
          <p:cNvSpPr>
            <a:spLocks noGrp="1"/>
          </p:cNvSpPr>
          <p:nvPr>
            <p:ph type="body" idx="1"/>
          </p:nvPr>
        </p:nvSpPr>
        <p:spPr/>
        <p:txBody>
          <a:bodyPr>
            <a:normAutofit/>
          </a:bodyPr>
          <a:lstStyle/>
          <a:p>
            <a:pPr marL="232943" indent="-232943" eaLnBrk="1" fontAlgn="auto" hangingPunct="1">
              <a:spcBef>
                <a:spcPts val="0"/>
              </a:spcBef>
              <a:spcAft>
                <a:spcPts val="0"/>
              </a:spcAft>
              <a:defRPr/>
            </a:pPr>
            <a:r>
              <a:rPr lang="en-US" dirty="0" smtClean="0">
                <a:solidFill>
                  <a:schemeClr val="tx2"/>
                </a:solidFill>
              </a:rPr>
              <a:t>Presenter Notes:</a:t>
            </a:r>
          </a:p>
          <a:p>
            <a:pPr>
              <a:defRPr/>
            </a:pPr>
            <a:endParaRPr lang="en-US" dirty="0" smtClean="0"/>
          </a:p>
          <a:p>
            <a:pPr>
              <a:defRPr/>
            </a:pPr>
            <a:r>
              <a:rPr lang="en-US" dirty="0" smtClean="0"/>
              <a:t>Within the future horizon – based on order due dates not release dates</a:t>
            </a:r>
          </a:p>
          <a:p>
            <a:pPr>
              <a:defRPr/>
            </a:pPr>
            <a:r>
              <a:rPr lang="en-US" dirty="0" smtClean="0"/>
              <a:t>Prior to today – there is no limit on history/how old the order is</a:t>
            </a:r>
          </a:p>
          <a:p>
            <a:pPr>
              <a:defRPr/>
            </a:pPr>
            <a:r>
              <a:rPr lang="en-US" dirty="0" smtClean="0"/>
              <a:t>Item receipts includes </a:t>
            </a:r>
            <a:r>
              <a:rPr lang="en-US" dirty="0" err="1" smtClean="0"/>
              <a:t>po</a:t>
            </a:r>
            <a:r>
              <a:rPr lang="en-US" dirty="0" smtClean="0"/>
              <a:t>, inventory trans</a:t>
            </a:r>
          </a:p>
          <a:p>
            <a:pPr>
              <a:defRPr/>
            </a:pPr>
            <a:endParaRPr lang="en-US" dirty="0" smtClean="0"/>
          </a:p>
          <a:p>
            <a:pPr>
              <a:defRPr/>
            </a:pPr>
            <a:r>
              <a:rPr lang="en-US" dirty="0" smtClean="0"/>
              <a:t>Answer to question: The items which would not be retrieved are:</a:t>
            </a:r>
          </a:p>
          <a:p>
            <a:pPr>
              <a:defRPr/>
            </a:pPr>
            <a:endParaRPr lang="en-US" dirty="0" smtClean="0"/>
          </a:p>
          <a:p>
            <a:pPr>
              <a:defRPr/>
            </a:pPr>
            <a:r>
              <a:rPr lang="en-US" dirty="0" smtClean="0"/>
              <a:t>Item C</a:t>
            </a:r>
          </a:p>
          <a:p>
            <a:pPr>
              <a:defRPr/>
            </a:pPr>
            <a:r>
              <a:rPr lang="en-US" dirty="0" smtClean="0"/>
              <a:t>Item J</a:t>
            </a:r>
          </a:p>
          <a:p>
            <a:pPr>
              <a:defRPr/>
            </a:pPr>
            <a:r>
              <a:rPr lang="en-US" dirty="0" smtClean="0"/>
              <a:t>Item K</a:t>
            </a:r>
          </a:p>
          <a:p>
            <a:pPr>
              <a:defRPr/>
            </a:pPr>
            <a:endParaRPr lang="en-US" dirty="0" smtClean="0"/>
          </a:p>
          <a:p>
            <a:pPr>
              <a:defRPr/>
            </a:pPr>
            <a:endParaRPr lang="en-US" dirty="0" smtClean="0"/>
          </a:p>
          <a:p>
            <a:pPr>
              <a:defRPr/>
            </a:pPr>
            <a:endParaRPr lang="en-US" dirty="0" smtClean="0"/>
          </a:p>
          <a:p>
            <a:pPr>
              <a:defRPr/>
            </a:pPr>
            <a:endParaRPr lang="en-US" dirty="0" smtClean="0"/>
          </a:p>
          <a:p>
            <a:pPr>
              <a:defRPr/>
            </a:pPr>
            <a:endParaRPr lang="en-US" dirty="0"/>
          </a:p>
        </p:txBody>
      </p:sp>
      <p:sp>
        <p:nvSpPr>
          <p:cNvPr id="44035" name="Slide Number Placeholder 3"/>
          <p:cNvSpPr>
            <a:spLocks noGrp="1"/>
          </p:cNvSpPr>
          <p:nvPr>
            <p:ph type="sldNum" sz="quarter" idx="5"/>
          </p:nvPr>
        </p:nvSpPr>
        <p:spPr>
          <a:noFill/>
        </p:spPr>
        <p:txBody>
          <a:bodyPr/>
          <a:lstStyle/>
          <a:p>
            <a:fld id="{9A107AC4-7020-44AC-9F0B-60830863FD2A}" type="slidenum">
              <a:rPr lang="en-US" smtClean="0"/>
              <a:pPr/>
              <a:t>10</a:t>
            </a:fld>
            <a:endParaRPr lang="en-US"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1" name="Slide Image Placeholder 1"/>
          <p:cNvSpPr>
            <a:spLocks noGrp="1" noRot="1" noChangeAspect="1"/>
          </p:cNvSpPr>
          <p:nvPr>
            <p:ph type="sldImg"/>
          </p:nvPr>
        </p:nvSpPr>
        <p:spPr>
          <a:ln/>
        </p:spPr>
      </p:sp>
      <p:sp>
        <p:nvSpPr>
          <p:cNvPr id="3" name="Notes Placeholder 2"/>
          <p:cNvSpPr>
            <a:spLocks noGrp="1"/>
          </p:cNvSpPr>
          <p:nvPr>
            <p:ph type="body" idx="1"/>
          </p:nvPr>
        </p:nvSpPr>
        <p:spPr/>
        <p:txBody>
          <a:bodyPr>
            <a:normAutofit/>
          </a:bodyPr>
          <a:lstStyle/>
          <a:p>
            <a:pPr marL="232943" indent="-232943" eaLnBrk="1" fontAlgn="auto" hangingPunct="1">
              <a:spcBef>
                <a:spcPts val="0"/>
              </a:spcBef>
              <a:spcAft>
                <a:spcPts val="0"/>
              </a:spcAft>
              <a:defRPr/>
            </a:pPr>
            <a:endParaRPr lang="en-US" dirty="0" smtClean="0">
              <a:solidFill>
                <a:schemeClr val="tx2"/>
              </a:solidFill>
            </a:endParaRPr>
          </a:p>
          <a:p>
            <a:pPr>
              <a:defRPr/>
            </a:pPr>
            <a:endParaRPr lang="en-US" dirty="0" smtClean="0"/>
          </a:p>
          <a:p>
            <a:pPr>
              <a:defRPr/>
            </a:pPr>
            <a:endParaRPr lang="en-US" dirty="0" smtClean="0"/>
          </a:p>
          <a:p>
            <a:pPr>
              <a:defRPr/>
            </a:pPr>
            <a:endParaRPr lang="en-US" dirty="0" smtClean="0"/>
          </a:p>
          <a:p>
            <a:pPr>
              <a:defRPr/>
            </a:pPr>
            <a:endParaRPr lang="en-US" dirty="0"/>
          </a:p>
        </p:txBody>
      </p:sp>
      <p:sp>
        <p:nvSpPr>
          <p:cNvPr id="46083" name="Slide Number Placeholder 3"/>
          <p:cNvSpPr>
            <a:spLocks noGrp="1"/>
          </p:cNvSpPr>
          <p:nvPr>
            <p:ph type="sldNum" sz="quarter" idx="5"/>
          </p:nvPr>
        </p:nvSpPr>
        <p:spPr>
          <a:noFill/>
        </p:spPr>
        <p:txBody>
          <a:bodyPr/>
          <a:lstStyle/>
          <a:p>
            <a:fld id="{2907C177-BE51-40C6-BFF7-49EC012AE2C8}" type="slidenum">
              <a:rPr lang="en-US" smtClean="0"/>
              <a:pPr/>
              <a:t>11</a:t>
            </a:fld>
            <a:endParaRPr lang="en-US"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Slide Image Placeholder 1"/>
          <p:cNvSpPr>
            <a:spLocks noGrp="1" noRot="1" noChangeAspect="1"/>
          </p:cNvSpPr>
          <p:nvPr>
            <p:ph type="sldImg"/>
          </p:nvPr>
        </p:nvSpPr>
        <p:spPr>
          <a:ln/>
        </p:spPr>
      </p:sp>
      <p:sp>
        <p:nvSpPr>
          <p:cNvPr id="48130" name="Notes Placeholder 2"/>
          <p:cNvSpPr>
            <a:spLocks noGrp="1"/>
          </p:cNvSpPr>
          <p:nvPr>
            <p:ph type="body" idx="1"/>
          </p:nvPr>
        </p:nvSpPr>
        <p:spPr>
          <a:noFill/>
          <a:ln/>
        </p:spPr>
        <p:txBody>
          <a:bodyPr/>
          <a:lstStyle/>
          <a:p>
            <a:pPr marL="231775" indent="-231775" eaLnBrk="1" hangingPunct="1">
              <a:spcBef>
                <a:spcPct val="0"/>
              </a:spcBef>
            </a:pPr>
            <a:r>
              <a:rPr lang="en-US" smtClean="0"/>
              <a:t>Multi-level scheduling: </a:t>
            </a:r>
            <a:r>
              <a:rPr lang="en-US" smtClean="0">
                <a:solidFill>
                  <a:schemeClr val="tx2"/>
                </a:solidFill>
              </a:rPr>
              <a:t> When you schedule – for a production line, do you wish to view and schedule all levels of the product structure at the same time?</a:t>
            </a:r>
          </a:p>
          <a:p>
            <a:pPr marL="231775" indent="-231775" eaLnBrk="1" hangingPunct="1">
              <a:spcBef>
                <a:spcPct val="0"/>
              </a:spcBef>
            </a:pPr>
            <a:endParaRPr lang="en-US" smtClean="0">
              <a:solidFill>
                <a:schemeClr val="tx2"/>
              </a:solidFill>
            </a:endParaRPr>
          </a:p>
          <a:p>
            <a:pPr marL="231775" indent="-231775" eaLnBrk="1" hangingPunct="1">
              <a:spcBef>
                <a:spcPct val="0"/>
              </a:spcBef>
            </a:pPr>
            <a:r>
              <a:rPr lang="en-US" smtClean="0"/>
              <a:t>Can you resources be grouped by capability?</a:t>
            </a:r>
          </a:p>
          <a:p>
            <a:pPr marL="231775" indent="-231775" eaLnBrk="1" hangingPunct="1">
              <a:spcBef>
                <a:spcPct val="0"/>
              </a:spcBef>
            </a:pPr>
            <a:r>
              <a:rPr lang="en-US" smtClean="0"/>
              <a:t>Resource Group 1 makes heavy assembly items</a:t>
            </a:r>
          </a:p>
          <a:p>
            <a:pPr marL="231775" indent="-231775" eaLnBrk="1" hangingPunct="1">
              <a:spcBef>
                <a:spcPct val="0"/>
              </a:spcBef>
            </a:pPr>
            <a:r>
              <a:rPr lang="en-US" smtClean="0"/>
              <a:t>Resource Group 2 makes light assembly items</a:t>
            </a:r>
          </a:p>
          <a:p>
            <a:pPr marL="231775" indent="-231775" eaLnBrk="1" hangingPunct="1">
              <a:spcBef>
                <a:spcPct val="0"/>
              </a:spcBef>
            </a:pPr>
            <a:endParaRPr lang="en-US" smtClean="0"/>
          </a:p>
          <a:p>
            <a:pPr marL="231775" indent="-231775" eaLnBrk="1" hangingPunct="1">
              <a:spcBef>
                <a:spcPct val="0"/>
              </a:spcBef>
            </a:pPr>
            <a:r>
              <a:rPr lang="en-US" smtClean="0"/>
              <a:t>Can your resources be grouped by item attributes – </a:t>
            </a:r>
          </a:p>
          <a:p>
            <a:pPr marL="231775" indent="-231775" eaLnBrk="1" hangingPunct="1">
              <a:spcBef>
                <a:spcPct val="0"/>
              </a:spcBef>
            </a:pPr>
            <a:r>
              <a:rPr lang="en-US" smtClean="0"/>
              <a:t>Run large items on group 1 and small on group 2</a:t>
            </a:r>
          </a:p>
          <a:p>
            <a:pPr marL="231775" indent="-231775" eaLnBrk="1" hangingPunct="1">
              <a:spcBef>
                <a:spcPct val="0"/>
              </a:spcBef>
            </a:pPr>
            <a:endParaRPr lang="en-US" smtClean="0"/>
          </a:p>
        </p:txBody>
      </p:sp>
      <p:sp>
        <p:nvSpPr>
          <p:cNvPr id="48131" name="Slide Number Placeholder 3"/>
          <p:cNvSpPr>
            <a:spLocks noGrp="1"/>
          </p:cNvSpPr>
          <p:nvPr>
            <p:ph type="sldNum" sz="quarter" idx="5"/>
          </p:nvPr>
        </p:nvSpPr>
        <p:spPr>
          <a:noFill/>
        </p:spPr>
        <p:txBody>
          <a:bodyPr/>
          <a:lstStyle/>
          <a:p>
            <a:fld id="{4F513C6E-371D-4251-A4DD-1C64F7B6C19D}" type="slidenum">
              <a:rPr lang="en-US" smtClean="0"/>
              <a:pPr/>
              <a:t>12</a:t>
            </a:fld>
            <a:endParaRPr lang="en-US"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598488"/>
            <a:ext cx="2057400" cy="570865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598488"/>
            <a:ext cx="6019800" cy="57086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
        <p:nvSpPr>
          <p:cNvPr id="4" name="Slide Number Placeholder 5"/>
          <p:cNvSpPr>
            <a:spLocks noGrp="1"/>
          </p:cNvSpPr>
          <p:nvPr>
            <p:ph type="sldNum" sz="quarter" idx="10"/>
          </p:nvPr>
        </p:nvSpPr>
        <p:spPr/>
        <p:txBody>
          <a:bodyPr/>
          <a:lstStyle>
            <a:lvl1pPr>
              <a:defRPr/>
            </a:lvl1pPr>
          </a:lstStyle>
          <a:p>
            <a:pPr>
              <a:defRPr/>
            </a:pPr>
            <a:fld id="{260AA18A-51DD-4C2F-8DED-F0C31C8ACBDC}" type="slidenum">
              <a:rPr lang="en-US"/>
              <a:pPr>
                <a:defRPr/>
              </a:pPr>
              <a:t>‹#›</a:t>
            </a:fld>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Slide Number Placeholder 5"/>
          <p:cNvSpPr>
            <a:spLocks noGrp="1"/>
          </p:cNvSpPr>
          <p:nvPr>
            <p:ph type="sldNum" sz="quarter" idx="10"/>
          </p:nvPr>
        </p:nvSpPr>
        <p:spPr/>
        <p:txBody>
          <a:bodyPr/>
          <a:lstStyle>
            <a:lvl1pPr>
              <a:defRPr/>
            </a:lvl1pPr>
          </a:lstStyle>
          <a:p>
            <a:pPr>
              <a:defRPr/>
            </a:pPr>
            <a:fld id="{478AB911-4F31-4765-B611-D777B5ED31C9}" type="slidenum">
              <a:rPr lang="en-US"/>
              <a:pPr>
                <a:defRPr/>
              </a:pPr>
              <a:t>‹#›</a:t>
            </a:fld>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Slide Number Placeholder 5"/>
          <p:cNvSpPr>
            <a:spLocks noGrp="1"/>
          </p:cNvSpPr>
          <p:nvPr>
            <p:ph type="sldNum" sz="quarter" idx="10"/>
          </p:nvPr>
        </p:nvSpPr>
        <p:spPr/>
        <p:txBody>
          <a:bodyPr/>
          <a:lstStyle>
            <a:lvl1pPr>
              <a:defRPr/>
            </a:lvl1pPr>
          </a:lstStyle>
          <a:p>
            <a:pPr>
              <a:defRPr/>
            </a:pPr>
            <a:fld id="{901F4742-4A15-4C7E-A618-6702CB5E8D00}" type="slidenum">
              <a:rPr lang="en-US"/>
              <a:pPr>
                <a:defRPr/>
              </a:pPr>
              <a:t>‹#›</a:t>
            </a:fld>
            <a:endParaRPr 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316038"/>
            <a:ext cx="4038600" cy="49911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316038"/>
            <a:ext cx="4038600" cy="49911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Slide Number Placeholder 5"/>
          <p:cNvSpPr>
            <a:spLocks noGrp="1"/>
          </p:cNvSpPr>
          <p:nvPr>
            <p:ph type="sldNum" sz="quarter" idx="10"/>
          </p:nvPr>
        </p:nvSpPr>
        <p:spPr/>
        <p:txBody>
          <a:bodyPr/>
          <a:lstStyle>
            <a:lvl1pPr>
              <a:defRPr/>
            </a:lvl1pPr>
          </a:lstStyle>
          <a:p>
            <a:pPr>
              <a:defRPr/>
            </a:pPr>
            <a:fld id="{69CA08F9-DFDC-4FFD-A45B-D8CACF22C6D7}" type="slidenum">
              <a:rPr lang="en-US"/>
              <a:pPr>
                <a:defRPr/>
              </a:pPr>
              <a:t>‹#›</a:t>
            </a:fld>
            <a:endParaRPr 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Slide Number Placeholder 5"/>
          <p:cNvSpPr>
            <a:spLocks noGrp="1"/>
          </p:cNvSpPr>
          <p:nvPr>
            <p:ph type="sldNum" sz="quarter" idx="10"/>
          </p:nvPr>
        </p:nvSpPr>
        <p:spPr/>
        <p:txBody>
          <a:bodyPr/>
          <a:lstStyle>
            <a:lvl1pPr>
              <a:defRPr/>
            </a:lvl1pPr>
          </a:lstStyle>
          <a:p>
            <a:pPr>
              <a:defRPr/>
            </a:pPr>
            <a:fld id="{AEE19984-1C53-4AF5-8A9F-6713ADF890F8}" type="slidenum">
              <a:rPr lang="en-US"/>
              <a:pPr>
                <a:defRPr/>
              </a:pPr>
              <a:t>‹#›</a:t>
            </a:fld>
            <a:endParaRPr 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Slide Number Placeholder 5"/>
          <p:cNvSpPr>
            <a:spLocks noGrp="1"/>
          </p:cNvSpPr>
          <p:nvPr>
            <p:ph type="sldNum" sz="quarter" idx="10"/>
          </p:nvPr>
        </p:nvSpPr>
        <p:spPr/>
        <p:txBody>
          <a:bodyPr/>
          <a:lstStyle>
            <a:lvl1pPr>
              <a:defRPr/>
            </a:lvl1pPr>
          </a:lstStyle>
          <a:p>
            <a:pPr>
              <a:defRPr/>
            </a:pPr>
            <a:fld id="{3581C156-03AE-4485-932B-2B28F4DE59BE}" type="slidenum">
              <a:rPr lang="en-US"/>
              <a:pPr>
                <a:defRPr/>
              </a:pPr>
              <a:t>‹#›</a:t>
            </a:fld>
            <a:endParaRPr 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Slide Number Placeholder 5"/>
          <p:cNvSpPr>
            <a:spLocks noGrp="1"/>
          </p:cNvSpPr>
          <p:nvPr>
            <p:ph type="sldNum" sz="quarter" idx="10"/>
          </p:nvPr>
        </p:nvSpPr>
        <p:spPr/>
        <p:txBody>
          <a:bodyPr/>
          <a:lstStyle>
            <a:lvl1pPr>
              <a:defRPr/>
            </a:lvl1pPr>
          </a:lstStyle>
          <a:p>
            <a:pPr>
              <a:defRPr/>
            </a:pPr>
            <a:fld id="{0D3C42E8-C25B-4084-8F0D-30EEC6A68141}" type="slidenum">
              <a:rPr lang="en-US"/>
              <a:pPr>
                <a:defRPr/>
              </a:pPr>
              <a:t>‹#›</a:t>
            </a:fld>
            <a:endParaRPr 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Slide Number Placeholder 5"/>
          <p:cNvSpPr>
            <a:spLocks noGrp="1"/>
          </p:cNvSpPr>
          <p:nvPr>
            <p:ph type="sldNum" sz="quarter" idx="10"/>
          </p:nvPr>
        </p:nvSpPr>
        <p:spPr/>
        <p:txBody>
          <a:bodyPr/>
          <a:lstStyle>
            <a:lvl1pPr>
              <a:defRPr/>
            </a:lvl1pPr>
          </a:lstStyle>
          <a:p>
            <a:pPr>
              <a:defRPr/>
            </a:pPr>
            <a:fld id="{0BFD8C6F-4356-4D2E-A563-C53CDF3CEA63}"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Slide Number Placeholder 5"/>
          <p:cNvSpPr>
            <a:spLocks noGrp="1"/>
          </p:cNvSpPr>
          <p:nvPr>
            <p:ph type="sldNum" sz="quarter" idx="10"/>
          </p:nvPr>
        </p:nvSpPr>
        <p:spPr/>
        <p:txBody>
          <a:bodyPr/>
          <a:lstStyle>
            <a:lvl1pPr>
              <a:defRPr/>
            </a:lvl1pPr>
          </a:lstStyle>
          <a:p>
            <a:pPr>
              <a:defRPr/>
            </a:pPr>
            <a:fld id="{FB1B3349-30E7-4114-8EB4-2988F6F900DA}" type="slidenum">
              <a:rPr lang="en-US"/>
              <a:pPr>
                <a:defRPr/>
              </a:pPr>
              <a:t>‹#›</a:t>
            </a:fld>
            <a:endParaRPr 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Slide Number Placeholder 5"/>
          <p:cNvSpPr>
            <a:spLocks noGrp="1"/>
          </p:cNvSpPr>
          <p:nvPr>
            <p:ph type="sldNum" sz="quarter" idx="10"/>
          </p:nvPr>
        </p:nvSpPr>
        <p:spPr/>
        <p:txBody>
          <a:bodyPr/>
          <a:lstStyle>
            <a:lvl1pPr>
              <a:defRPr/>
            </a:lvl1pPr>
          </a:lstStyle>
          <a:p>
            <a:pPr>
              <a:defRPr/>
            </a:pPr>
            <a:fld id="{418CBC39-ED88-45CD-BA96-49921564516C}" type="slidenum">
              <a:rPr lang="en-US"/>
              <a:pPr>
                <a:defRPr/>
              </a:pPr>
              <a:t>‹#›</a:t>
            </a:fld>
            <a:endParaRPr 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598488"/>
            <a:ext cx="2057400" cy="570865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598488"/>
            <a:ext cx="6019800" cy="57086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Slide Number Placeholder 5"/>
          <p:cNvSpPr>
            <a:spLocks noGrp="1"/>
          </p:cNvSpPr>
          <p:nvPr>
            <p:ph type="sldNum" sz="quarter" idx="10"/>
          </p:nvPr>
        </p:nvSpPr>
        <p:spPr/>
        <p:txBody>
          <a:bodyPr/>
          <a:lstStyle>
            <a:lvl1pPr>
              <a:defRPr/>
            </a:lvl1pPr>
          </a:lstStyle>
          <a:p>
            <a:pPr>
              <a:defRPr/>
            </a:pPr>
            <a:fld id="{BC28AD04-10AC-4403-9653-A3C92DFCD029}" type="slidenum">
              <a:rPr lang="en-US"/>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316038"/>
            <a:ext cx="4038600" cy="49911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316038"/>
            <a:ext cx="4038600" cy="49911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pn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026" name="Picture 3"/>
          <p:cNvPicPr>
            <a:picLocks noChangeAspect="1" noChangeArrowheads="1"/>
          </p:cNvPicPr>
          <p:nvPr userDrawn="1"/>
        </p:nvPicPr>
        <p:blipFill>
          <a:blip r:embed="rId13"/>
          <a:srcRect/>
          <a:stretch>
            <a:fillRect/>
          </a:stretch>
        </p:blipFill>
        <p:spPr bwMode="auto">
          <a:xfrm>
            <a:off x="0" y="6021388"/>
            <a:ext cx="9144000" cy="838200"/>
          </a:xfrm>
          <a:prstGeom prst="rect">
            <a:avLst/>
          </a:prstGeom>
          <a:noFill/>
          <a:ln w="9525">
            <a:noFill/>
            <a:miter lim="800000"/>
            <a:headEnd/>
            <a:tailEnd/>
          </a:ln>
        </p:spPr>
      </p:pic>
      <p:pic>
        <p:nvPicPr>
          <p:cNvPr id="1027" name="Picture 7"/>
          <p:cNvPicPr>
            <a:picLocks noChangeAspect="1" noChangeArrowheads="1"/>
          </p:cNvPicPr>
          <p:nvPr userDrawn="1"/>
        </p:nvPicPr>
        <p:blipFill>
          <a:blip r:embed="rId14"/>
          <a:srcRect/>
          <a:stretch>
            <a:fillRect/>
          </a:stretch>
        </p:blipFill>
        <p:spPr bwMode="auto">
          <a:xfrm>
            <a:off x="0" y="3227388"/>
            <a:ext cx="9142413" cy="3657600"/>
          </a:xfrm>
          <a:prstGeom prst="rect">
            <a:avLst/>
          </a:prstGeom>
          <a:noFill/>
          <a:ln w="9525">
            <a:noFill/>
            <a:miter lim="800000"/>
            <a:headEnd/>
            <a:tailEnd/>
          </a:ln>
        </p:spPr>
      </p:pic>
      <p:sp>
        <p:nvSpPr>
          <p:cNvPr id="1028" name="Title Placeholder 1"/>
          <p:cNvSpPr>
            <a:spLocks noGrp="1"/>
          </p:cNvSpPr>
          <p:nvPr>
            <p:ph type="title"/>
          </p:nvPr>
        </p:nvSpPr>
        <p:spPr bwMode="auto">
          <a:xfrm>
            <a:off x="457200" y="598488"/>
            <a:ext cx="8229600" cy="71755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9" name="Text Placeholder 2"/>
          <p:cNvSpPr>
            <a:spLocks noGrp="1"/>
          </p:cNvSpPr>
          <p:nvPr>
            <p:ph type="body" idx="1"/>
          </p:nvPr>
        </p:nvSpPr>
        <p:spPr bwMode="auto">
          <a:xfrm>
            <a:off x="457200" y="1316038"/>
            <a:ext cx="8229600" cy="49911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Tree>
  </p:cSld>
  <p:clrMap bg1="lt1" tx1="dk1" bg2="lt2" tx2="dk2" accent1="accent1" accent2="accent2" accent3="accent3" accent4="accent4" accent5="accent5" accent6="accent6" hlink="hlink" folHlink="folHlink"/>
  <p:sldLayoutIdLst>
    <p:sldLayoutId id="2147483665" r:id="rId1"/>
    <p:sldLayoutId id="2147483664" r:id="rId2"/>
    <p:sldLayoutId id="2147483663" r:id="rId3"/>
    <p:sldLayoutId id="2147483662" r:id="rId4"/>
    <p:sldLayoutId id="2147483661" r:id="rId5"/>
    <p:sldLayoutId id="2147483660" r:id="rId6"/>
    <p:sldLayoutId id="2147483659" r:id="rId7"/>
    <p:sldLayoutId id="2147483658" r:id="rId8"/>
    <p:sldLayoutId id="2147483657" r:id="rId9"/>
    <p:sldLayoutId id="2147483656" r:id="rId10"/>
    <p:sldLayoutId id="2147483655" r:id="rId11"/>
  </p:sldLayoutIdLst>
  <p:hf hdr="0" ftr="0" dt="0"/>
  <p:txStyles>
    <p:titleStyle>
      <a:lvl1pPr algn="l" defTabSz="457200" rtl="0" eaLnBrk="0" fontAlgn="base" hangingPunct="0">
        <a:spcBef>
          <a:spcPct val="0"/>
        </a:spcBef>
        <a:spcAft>
          <a:spcPct val="0"/>
        </a:spcAft>
        <a:defRPr sz="3200" b="1">
          <a:solidFill>
            <a:srgbClr val="4F4F4F"/>
          </a:solidFill>
          <a:latin typeface="+mj-lt"/>
          <a:ea typeface="+mj-ea"/>
          <a:cs typeface="+mj-cs"/>
        </a:defRPr>
      </a:lvl1pPr>
      <a:lvl2pPr algn="l" defTabSz="457200" rtl="0" eaLnBrk="0" fontAlgn="base" hangingPunct="0">
        <a:spcBef>
          <a:spcPct val="0"/>
        </a:spcBef>
        <a:spcAft>
          <a:spcPct val="0"/>
        </a:spcAft>
        <a:defRPr sz="3200" b="1">
          <a:solidFill>
            <a:srgbClr val="4F4F4F"/>
          </a:solidFill>
          <a:latin typeface="Century Gothic" pitchFamily="34" charset="0"/>
        </a:defRPr>
      </a:lvl2pPr>
      <a:lvl3pPr algn="l" defTabSz="457200" rtl="0" eaLnBrk="0" fontAlgn="base" hangingPunct="0">
        <a:spcBef>
          <a:spcPct val="0"/>
        </a:spcBef>
        <a:spcAft>
          <a:spcPct val="0"/>
        </a:spcAft>
        <a:defRPr sz="3200" b="1">
          <a:solidFill>
            <a:srgbClr val="4F4F4F"/>
          </a:solidFill>
          <a:latin typeface="Century Gothic" pitchFamily="34" charset="0"/>
        </a:defRPr>
      </a:lvl3pPr>
      <a:lvl4pPr algn="l" defTabSz="457200" rtl="0" eaLnBrk="0" fontAlgn="base" hangingPunct="0">
        <a:spcBef>
          <a:spcPct val="0"/>
        </a:spcBef>
        <a:spcAft>
          <a:spcPct val="0"/>
        </a:spcAft>
        <a:defRPr sz="3200" b="1">
          <a:solidFill>
            <a:srgbClr val="4F4F4F"/>
          </a:solidFill>
          <a:latin typeface="Century Gothic" pitchFamily="34" charset="0"/>
        </a:defRPr>
      </a:lvl4pPr>
      <a:lvl5pPr algn="l" defTabSz="457200" rtl="0" eaLnBrk="0" fontAlgn="base" hangingPunct="0">
        <a:spcBef>
          <a:spcPct val="0"/>
        </a:spcBef>
        <a:spcAft>
          <a:spcPct val="0"/>
        </a:spcAft>
        <a:defRPr sz="3200" b="1">
          <a:solidFill>
            <a:srgbClr val="4F4F4F"/>
          </a:solidFill>
          <a:latin typeface="Century Gothic" pitchFamily="34" charset="0"/>
        </a:defRPr>
      </a:lvl5pPr>
      <a:lvl6pPr marL="457200" algn="l" defTabSz="457200" rtl="0" fontAlgn="base">
        <a:spcBef>
          <a:spcPct val="0"/>
        </a:spcBef>
        <a:spcAft>
          <a:spcPct val="0"/>
        </a:spcAft>
        <a:defRPr sz="3200" b="1">
          <a:solidFill>
            <a:srgbClr val="4F4F4F"/>
          </a:solidFill>
          <a:latin typeface="Century Gothic" pitchFamily="34" charset="0"/>
        </a:defRPr>
      </a:lvl6pPr>
      <a:lvl7pPr marL="914400" algn="l" defTabSz="457200" rtl="0" fontAlgn="base">
        <a:spcBef>
          <a:spcPct val="0"/>
        </a:spcBef>
        <a:spcAft>
          <a:spcPct val="0"/>
        </a:spcAft>
        <a:defRPr sz="3200" b="1">
          <a:solidFill>
            <a:srgbClr val="4F4F4F"/>
          </a:solidFill>
          <a:latin typeface="Century Gothic" pitchFamily="34" charset="0"/>
        </a:defRPr>
      </a:lvl7pPr>
      <a:lvl8pPr marL="1371600" algn="l" defTabSz="457200" rtl="0" fontAlgn="base">
        <a:spcBef>
          <a:spcPct val="0"/>
        </a:spcBef>
        <a:spcAft>
          <a:spcPct val="0"/>
        </a:spcAft>
        <a:defRPr sz="3200" b="1">
          <a:solidFill>
            <a:srgbClr val="4F4F4F"/>
          </a:solidFill>
          <a:latin typeface="Century Gothic" pitchFamily="34" charset="0"/>
        </a:defRPr>
      </a:lvl8pPr>
      <a:lvl9pPr marL="1828800" algn="l" defTabSz="457200" rtl="0" fontAlgn="base">
        <a:spcBef>
          <a:spcPct val="0"/>
        </a:spcBef>
        <a:spcAft>
          <a:spcPct val="0"/>
        </a:spcAft>
        <a:defRPr sz="3200" b="1">
          <a:solidFill>
            <a:srgbClr val="4F4F4F"/>
          </a:solidFill>
          <a:latin typeface="Century Gothic" pitchFamily="34" charset="0"/>
        </a:defRPr>
      </a:lvl9pPr>
    </p:titleStyle>
    <p:bodyStyle>
      <a:lvl1pPr marL="342900" indent="-342900" algn="l" defTabSz="457200" rtl="0" eaLnBrk="0" fontAlgn="base" hangingPunct="0">
        <a:spcBef>
          <a:spcPct val="20000"/>
        </a:spcBef>
        <a:spcAft>
          <a:spcPct val="0"/>
        </a:spcAft>
        <a:buClr>
          <a:srgbClr val="F79646"/>
        </a:buClr>
        <a:buFont typeface="Arial" charset="0"/>
        <a:buChar char="•"/>
        <a:defRPr sz="2800">
          <a:solidFill>
            <a:srgbClr val="4F4F4F"/>
          </a:solidFill>
          <a:latin typeface="+mn-lt"/>
          <a:ea typeface="+mn-ea"/>
          <a:cs typeface="+mn-cs"/>
        </a:defRPr>
      </a:lvl1pPr>
      <a:lvl2pPr marL="742950" indent="-285750" algn="l" defTabSz="457200" rtl="0" eaLnBrk="0" fontAlgn="base" hangingPunct="0">
        <a:spcBef>
          <a:spcPct val="20000"/>
        </a:spcBef>
        <a:spcAft>
          <a:spcPct val="0"/>
        </a:spcAft>
        <a:buClr>
          <a:srgbClr val="F79646"/>
        </a:buClr>
        <a:buFont typeface="Lucida Grande"/>
        <a:buChar char="-"/>
        <a:defRPr sz="2400">
          <a:solidFill>
            <a:srgbClr val="4F4F4F"/>
          </a:solidFill>
          <a:latin typeface="+mn-lt"/>
        </a:defRPr>
      </a:lvl2pPr>
      <a:lvl3pPr marL="1143000" indent="-228600" algn="l" defTabSz="457200" rtl="0" eaLnBrk="0" fontAlgn="base" hangingPunct="0">
        <a:spcBef>
          <a:spcPct val="20000"/>
        </a:spcBef>
        <a:spcAft>
          <a:spcPct val="0"/>
        </a:spcAft>
        <a:buClr>
          <a:srgbClr val="F79646"/>
        </a:buClr>
        <a:buFont typeface="Arial" charset="0"/>
        <a:buChar char="•"/>
        <a:defRPr sz="2000">
          <a:solidFill>
            <a:srgbClr val="4F4F4F"/>
          </a:solidFill>
          <a:latin typeface="+mn-lt"/>
        </a:defRPr>
      </a:lvl3pPr>
      <a:lvl4pPr marL="1600200" indent="-228600" algn="l" defTabSz="457200" rtl="0" eaLnBrk="0" fontAlgn="base" hangingPunct="0">
        <a:spcBef>
          <a:spcPct val="20000"/>
        </a:spcBef>
        <a:spcAft>
          <a:spcPct val="0"/>
        </a:spcAft>
        <a:buClr>
          <a:srgbClr val="F79646"/>
        </a:buClr>
        <a:buFont typeface="Lucida Grande"/>
        <a:buChar char="-"/>
        <a:defRPr>
          <a:solidFill>
            <a:srgbClr val="4F4F4F"/>
          </a:solidFill>
          <a:latin typeface="+mn-lt"/>
        </a:defRPr>
      </a:lvl4pPr>
      <a:lvl5pPr marL="2057400" indent="-228600" algn="l" defTabSz="457200" rtl="0" eaLnBrk="0" fontAlgn="base" hangingPunct="0">
        <a:spcBef>
          <a:spcPct val="20000"/>
        </a:spcBef>
        <a:spcAft>
          <a:spcPct val="0"/>
        </a:spcAft>
        <a:buClr>
          <a:srgbClr val="F79646"/>
        </a:buClr>
        <a:buFont typeface="Arial" charset="0"/>
        <a:buChar char="•"/>
        <a:defRPr>
          <a:solidFill>
            <a:srgbClr val="4F4F4F"/>
          </a:solidFill>
          <a:latin typeface="+mn-lt"/>
        </a:defRPr>
      </a:lvl5pPr>
      <a:lvl6pPr marL="2514600" indent="-228600" algn="l" defTabSz="457200" rtl="0" fontAlgn="base">
        <a:spcBef>
          <a:spcPct val="20000"/>
        </a:spcBef>
        <a:spcAft>
          <a:spcPct val="0"/>
        </a:spcAft>
        <a:buClr>
          <a:srgbClr val="F79646"/>
        </a:buClr>
        <a:buFont typeface="Arial" charset="0"/>
        <a:buChar char="•"/>
        <a:defRPr>
          <a:solidFill>
            <a:srgbClr val="4F4F4F"/>
          </a:solidFill>
          <a:latin typeface="+mn-lt"/>
        </a:defRPr>
      </a:lvl6pPr>
      <a:lvl7pPr marL="2971800" indent="-228600" algn="l" defTabSz="457200" rtl="0" fontAlgn="base">
        <a:spcBef>
          <a:spcPct val="20000"/>
        </a:spcBef>
        <a:spcAft>
          <a:spcPct val="0"/>
        </a:spcAft>
        <a:buClr>
          <a:srgbClr val="F79646"/>
        </a:buClr>
        <a:buFont typeface="Arial" charset="0"/>
        <a:buChar char="•"/>
        <a:defRPr>
          <a:solidFill>
            <a:srgbClr val="4F4F4F"/>
          </a:solidFill>
          <a:latin typeface="+mn-lt"/>
        </a:defRPr>
      </a:lvl7pPr>
      <a:lvl8pPr marL="3429000" indent="-228600" algn="l" defTabSz="457200" rtl="0" fontAlgn="base">
        <a:spcBef>
          <a:spcPct val="20000"/>
        </a:spcBef>
        <a:spcAft>
          <a:spcPct val="0"/>
        </a:spcAft>
        <a:buClr>
          <a:srgbClr val="F79646"/>
        </a:buClr>
        <a:buFont typeface="Arial" charset="0"/>
        <a:buChar char="•"/>
        <a:defRPr>
          <a:solidFill>
            <a:srgbClr val="4F4F4F"/>
          </a:solidFill>
          <a:latin typeface="+mn-lt"/>
        </a:defRPr>
      </a:lvl8pPr>
      <a:lvl9pPr marL="3886200" indent="-228600" algn="l" defTabSz="457200" rtl="0" fontAlgn="base">
        <a:spcBef>
          <a:spcPct val="20000"/>
        </a:spcBef>
        <a:spcAft>
          <a:spcPct val="0"/>
        </a:spcAft>
        <a:buClr>
          <a:srgbClr val="F79646"/>
        </a:buClr>
        <a:buFont typeface="Arial" charset="0"/>
        <a:buChar char="•"/>
        <a:defRPr>
          <a:solidFill>
            <a:srgbClr val="4F4F4F"/>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3314" name="Picture 3"/>
          <p:cNvPicPr>
            <a:picLocks noChangeAspect="1" noChangeArrowheads="1"/>
          </p:cNvPicPr>
          <p:nvPr userDrawn="1"/>
        </p:nvPicPr>
        <p:blipFill>
          <a:blip r:embed="rId13"/>
          <a:srcRect/>
          <a:stretch>
            <a:fillRect/>
          </a:stretch>
        </p:blipFill>
        <p:spPr bwMode="auto">
          <a:xfrm>
            <a:off x="0" y="6021388"/>
            <a:ext cx="9144000" cy="838200"/>
          </a:xfrm>
          <a:prstGeom prst="rect">
            <a:avLst/>
          </a:prstGeom>
          <a:noFill/>
          <a:ln w="9525">
            <a:noFill/>
            <a:miter lim="800000"/>
            <a:headEnd/>
            <a:tailEnd/>
          </a:ln>
        </p:spPr>
      </p:pic>
      <p:sp>
        <p:nvSpPr>
          <p:cNvPr id="13315" name="Title Placeholder 1"/>
          <p:cNvSpPr>
            <a:spLocks noGrp="1"/>
          </p:cNvSpPr>
          <p:nvPr>
            <p:ph type="title"/>
          </p:nvPr>
        </p:nvSpPr>
        <p:spPr bwMode="auto">
          <a:xfrm>
            <a:off x="457200" y="598488"/>
            <a:ext cx="8229600" cy="71755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3316" name="Text Placeholder 2"/>
          <p:cNvSpPr>
            <a:spLocks noGrp="1"/>
          </p:cNvSpPr>
          <p:nvPr>
            <p:ph type="body" idx="1"/>
          </p:nvPr>
        </p:nvSpPr>
        <p:spPr bwMode="auto">
          <a:xfrm>
            <a:off x="457200" y="1316038"/>
            <a:ext cx="8229600" cy="49911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6" name="Slide Number Placeholder 5"/>
          <p:cNvSpPr>
            <a:spLocks noGrp="1"/>
          </p:cNvSpPr>
          <p:nvPr>
            <p:ph type="sldNum" sz="quarter" idx="4"/>
          </p:nvPr>
        </p:nvSpPr>
        <p:spPr>
          <a:xfrm>
            <a:off x="6923088" y="6459538"/>
            <a:ext cx="2133600" cy="365125"/>
          </a:xfrm>
          <a:prstGeom prst="rect">
            <a:avLst/>
          </a:prstGeom>
        </p:spPr>
        <p:txBody>
          <a:bodyPr vert="horz" wrap="square" lIns="91440" tIns="45720" rIns="91440" bIns="45720" numCol="1" anchor="ctr" anchorCtr="0" compatLnSpc="1">
            <a:prstTxWarp prst="textNoShape">
              <a:avLst/>
            </a:prstTxWarp>
          </a:bodyPr>
          <a:lstStyle>
            <a:lvl1pPr algn="r">
              <a:defRPr sz="2000">
                <a:solidFill>
                  <a:schemeClr val="bg1"/>
                </a:solidFill>
                <a:latin typeface="+mn-lt"/>
              </a:defRPr>
            </a:lvl1pPr>
          </a:lstStyle>
          <a:p>
            <a:pPr>
              <a:defRPr/>
            </a:pPr>
            <a:fld id="{4FF42D01-1A1F-476F-81B8-10ACC2056EC7}"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676" r:id="rId1"/>
    <p:sldLayoutId id="2147483675" r:id="rId2"/>
    <p:sldLayoutId id="2147483674" r:id="rId3"/>
    <p:sldLayoutId id="2147483673" r:id="rId4"/>
    <p:sldLayoutId id="2147483672" r:id="rId5"/>
    <p:sldLayoutId id="2147483671" r:id="rId6"/>
    <p:sldLayoutId id="2147483670" r:id="rId7"/>
    <p:sldLayoutId id="2147483669" r:id="rId8"/>
    <p:sldLayoutId id="2147483668" r:id="rId9"/>
    <p:sldLayoutId id="2147483667" r:id="rId10"/>
    <p:sldLayoutId id="2147483666" r:id="rId11"/>
  </p:sldLayoutIdLst>
  <p:timing>
    <p:tnLst>
      <p:par>
        <p:cTn id="1" dur="indefinite" restart="never" nodeType="tmRoot"/>
      </p:par>
    </p:tnLst>
  </p:timing>
  <p:hf hdr="0" ftr="0" dt="0"/>
  <p:txStyles>
    <p:titleStyle>
      <a:lvl1pPr algn="l" defTabSz="457200" rtl="0" eaLnBrk="0" fontAlgn="base" hangingPunct="0">
        <a:spcBef>
          <a:spcPct val="0"/>
        </a:spcBef>
        <a:spcAft>
          <a:spcPct val="0"/>
        </a:spcAft>
        <a:defRPr sz="3200" b="1">
          <a:solidFill>
            <a:srgbClr val="4F4F4F"/>
          </a:solidFill>
          <a:latin typeface="+mj-lt"/>
          <a:ea typeface="+mj-ea"/>
          <a:cs typeface="+mj-cs"/>
        </a:defRPr>
      </a:lvl1pPr>
      <a:lvl2pPr algn="l" defTabSz="457200" rtl="0" eaLnBrk="0" fontAlgn="base" hangingPunct="0">
        <a:spcBef>
          <a:spcPct val="0"/>
        </a:spcBef>
        <a:spcAft>
          <a:spcPct val="0"/>
        </a:spcAft>
        <a:defRPr sz="3200" b="1">
          <a:solidFill>
            <a:srgbClr val="4F4F4F"/>
          </a:solidFill>
          <a:latin typeface="Century Gothic" pitchFamily="34" charset="0"/>
        </a:defRPr>
      </a:lvl2pPr>
      <a:lvl3pPr algn="l" defTabSz="457200" rtl="0" eaLnBrk="0" fontAlgn="base" hangingPunct="0">
        <a:spcBef>
          <a:spcPct val="0"/>
        </a:spcBef>
        <a:spcAft>
          <a:spcPct val="0"/>
        </a:spcAft>
        <a:defRPr sz="3200" b="1">
          <a:solidFill>
            <a:srgbClr val="4F4F4F"/>
          </a:solidFill>
          <a:latin typeface="Century Gothic" pitchFamily="34" charset="0"/>
        </a:defRPr>
      </a:lvl3pPr>
      <a:lvl4pPr algn="l" defTabSz="457200" rtl="0" eaLnBrk="0" fontAlgn="base" hangingPunct="0">
        <a:spcBef>
          <a:spcPct val="0"/>
        </a:spcBef>
        <a:spcAft>
          <a:spcPct val="0"/>
        </a:spcAft>
        <a:defRPr sz="3200" b="1">
          <a:solidFill>
            <a:srgbClr val="4F4F4F"/>
          </a:solidFill>
          <a:latin typeface="Century Gothic" pitchFamily="34" charset="0"/>
        </a:defRPr>
      </a:lvl4pPr>
      <a:lvl5pPr algn="l" defTabSz="457200" rtl="0" eaLnBrk="0" fontAlgn="base" hangingPunct="0">
        <a:spcBef>
          <a:spcPct val="0"/>
        </a:spcBef>
        <a:spcAft>
          <a:spcPct val="0"/>
        </a:spcAft>
        <a:defRPr sz="3200" b="1">
          <a:solidFill>
            <a:srgbClr val="4F4F4F"/>
          </a:solidFill>
          <a:latin typeface="Century Gothic" pitchFamily="34" charset="0"/>
        </a:defRPr>
      </a:lvl5pPr>
      <a:lvl6pPr marL="457200" algn="l" defTabSz="457200" rtl="0" eaLnBrk="0" fontAlgn="base" hangingPunct="0">
        <a:spcBef>
          <a:spcPct val="0"/>
        </a:spcBef>
        <a:spcAft>
          <a:spcPct val="0"/>
        </a:spcAft>
        <a:defRPr sz="3200" b="1">
          <a:solidFill>
            <a:srgbClr val="4F4F4F"/>
          </a:solidFill>
          <a:latin typeface="Century Gothic" pitchFamily="34" charset="0"/>
        </a:defRPr>
      </a:lvl6pPr>
      <a:lvl7pPr marL="914400" algn="l" defTabSz="457200" rtl="0" eaLnBrk="0" fontAlgn="base" hangingPunct="0">
        <a:spcBef>
          <a:spcPct val="0"/>
        </a:spcBef>
        <a:spcAft>
          <a:spcPct val="0"/>
        </a:spcAft>
        <a:defRPr sz="3200" b="1">
          <a:solidFill>
            <a:srgbClr val="4F4F4F"/>
          </a:solidFill>
          <a:latin typeface="Century Gothic" pitchFamily="34" charset="0"/>
        </a:defRPr>
      </a:lvl7pPr>
      <a:lvl8pPr marL="1371600" algn="l" defTabSz="457200" rtl="0" eaLnBrk="0" fontAlgn="base" hangingPunct="0">
        <a:spcBef>
          <a:spcPct val="0"/>
        </a:spcBef>
        <a:spcAft>
          <a:spcPct val="0"/>
        </a:spcAft>
        <a:defRPr sz="3200" b="1">
          <a:solidFill>
            <a:srgbClr val="4F4F4F"/>
          </a:solidFill>
          <a:latin typeface="Century Gothic" pitchFamily="34" charset="0"/>
        </a:defRPr>
      </a:lvl8pPr>
      <a:lvl9pPr marL="1828800" algn="l" defTabSz="457200" rtl="0" eaLnBrk="0" fontAlgn="base" hangingPunct="0">
        <a:spcBef>
          <a:spcPct val="0"/>
        </a:spcBef>
        <a:spcAft>
          <a:spcPct val="0"/>
        </a:spcAft>
        <a:defRPr sz="3200" b="1">
          <a:solidFill>
            <a:srgbClr val="4F4F4F"/>
          </a:solidFill>
          <a:latin typeface="Century Gothic" pitchFamily="34" charset="0"/>
        </a:defRPr>
      </a:lvl9pPr>
    </p:titleStyle>
    <p:bodyStyle>
      <a:lvl1pPr marL="342900" indent="-342900" algn="l" defTabSz="457200" rtl="0" eaLnBrk="0" fontAlgn="base" hangingPunct="0">
        <a:spcBef>
          <a:spcPct val="20000"/>
        </a:spcBef>
        <a:spcAft>
          <a:spcPct val="0"/>
        </a:spcAft>
        <a:buClr>
          <a:srgbClr val="F79646"/>
        </a:buClr>
        <a:buFont typeface="Arial" charset="0"/>
        <a:buChar char="•"/>
        <a:defRPr sz="2800">
          <a:solidFill>
            <a:srgbClr val="4F4F4F"/>
          </a:solidFill>
          <a:latin typeface="+mn-lt"/>
          <a:ea typeface="+mn-ea"/>
          <a:cs typeface="+mn-cs"/>
        </a:defRPr>
      </a:lvl1pPr>
      <a:lvl2pPr marL="742950" indent="-285750" algn="l" defTabSz="457200" rtl="0" eaLnBrk="0" fontAlgn="base" hangingPunct="0">
        <a:spcBef>
          <a:spcPct val="20000"/>
        </a:spcBef>
        <a:spcAft>
          <a:spcPct val="0"/>
        </a:spcAft>
        <a:buClr>
          <a:srgbClr val="F79646"/>
        </a:buClr>
        <a:buFont typeface="Lucida Grande"/>
        <a:buChar char="-"/>
        <a:defRPr sz="2400">
          <a:solidFill>
            <a:srgbClr val="4F4F4F"/>
          </a:solidFill>
          <a:latin typeface="+mn-lt"/>
        </a:defRPr>
      </a:lvl2pPr>
      <a:lvl3pPr marL="1143000" indent="-228600" algn="l" defTabSz="457200" rtl="0" eaLnBrk="0" fontAlgn="base" hangingPunct="0">
        <a:spcBef>
          <a:spcPct val="20000"/>
        </a:spcBef>
        <a:spcAft>
          <a:spcPct val="0"/>
        </a:spcAft>
        <a:buClr>
          <a:srgbClr val="F79646"/>
        </a:buClr>
        <a:buFont typeface="Arial" charset="0"/>
        <a:buChar char="•"/>
        <a:defRPr sz="2000">
          <a:solidFill>
            <a:srgbClr val="4F4F4F"/>
          </a:solidFill>
          <a:latin typeface="+mn-lt"/>
        </a:defRPr>
      </a:lvl3pPr>
      <a:lvl4pPr marL="1600200" indent="-228600" algn="l" defTabSz="457200" rtl="0" eaLnBrk="0" fontAlgn="base" hangingPunct="0">
        <a:spcBef>
          <a:spcPct val="20000"/>
        </a:spcBef>
        <a:spcAft>
          <a:spcPct val="0"/>
        </a:spcAft>
        <a:buClr>
          <a:srgbClr val="F79646"/>
        </a:buClr>
        <a:buFont typeface="Lucida Grande"/>
        <a:buChar char="-"/>
        <a:defRPr>
          <a:solidFill>
            <a:srgbClr val="4F4F4F"/>
          </a:solidFill>
          <a:latin typeface="+mn-lt"/>
        </a:defRPr>
      </a:lvl4pPr>
      <a:lvl5pPr marL="2057400" indent="-228600" algn="l" defTabSz="457200" rtl="0" eaLnBrk="0" fontAlgn="base" hangingPunct="0">
        <a:spcBef>
          <a:spcPct val="20000"/>
        </a:spcBef>
        <a:spcAft>
          <a:spcPct val="0"/>
        </a:spcAft>
        <a:buClr>
          <a:srgbClr val="F79646"/>
        </a:buClr>
        <a:buFont typeface="Arial" charset="0"/>
        <a:buChar char="•"/>
        <a:defRPr>
          <a:solidFill>
            <a:srgbClr val="4F4F4F"/>
          </a:solidFill>
          <a:latin typeface="+mn-lt"/>
        </a:defRPr>
      </a:lvl5pPr>
      <a:lvl6pPr marL="2514600" indent="-228600" algn="l" defTabSz="457200" rtl="0" eaLnBrk="0" fontAlgn="base" hangingPunct="0">
        <a:spcBef>
          <a:spcPct val="20000"/>
        </a:spcBef>
        <a:spcAft>
          <a:spcPct val="0"/>
        </a:spcAft>
        <a:buClr>
          <a:srgbClr val="F79646"/>
        </a:buClr>
        <a:buFont typeface="Arial" charset="0"/>
        <a:buChar char="•"/>
        <a:defRPr>
          <a:solidFill>
            <a:srgbClr val="4F4F4F"/>
          </a:solidFill>
          <a:latin typeface="+mn-lt"/>
        </a:defRPr>
      </a:lvl6pPr>
      <a:lvl7pPr marL="2971800" indent="-228600" algn="l" defTabSz="457200" rtl="0" eaLnBrk="0" fontAlgn="base" hangingPunct="0">
        <a:spcBef>
          <a:spcPct val="20000"/>
        </a:spcBef>
        <a:spcAft>
          <a:spcPct val="0"/>
        </a:spcAft>
        <a:buClr>
          <a:srgbClr val="F79646"/>
        </a:buClr>
        <a:buFont typeface="Arial" charset="0"/>
        <a:buChar char="•"/>
        <a:defRPr>
          <a:solidFill>
            <a:srgbClr val="4F4F4F"/>
          </a:solidFill>
          <a:latin typeface="+mn-lt"/>
        </a:defRPr>
      </a:lvl7pPr>
      <a:lvl8pPr marL="3429000" indent="-228600" algn="l" defTabSz="457200" rtl="0" eaLnBrk="0" fontAlgn="base" hangingPunct="0">
        <a:spcBef>
          <a:spcPct val="20000"/>
        </a:spcBef>
        <a:spcAft>
          <a:spcPct val="0"/>
        </a:spcAft>
        <a:buClr>
          <a:srgbClr val="F79646"/>
        </a:buClr>
        <a:buFont typeface="Arial" charset="0"/>
        <a:buChar char="•"/>
        <a:defRPr>
          <a:solidFill>
            <a:srgbClr val="4F4F4F"/>
          </a:solidFill>
          <a:latin typeface="+mn-lt"/>
        </a:defRPr>
      </a:lvl8pPr>
      <a:lvl9pPr marL="3886200" indent="-228600" algn="l" defTabSz="457200" rtl="0" eaLnBrk="0" fontAlgn="base" hangingPunct="0">
        <a:spcBef>
          <a:spcPct val="20000"/>
        </a:spcBef>
        <a:spcAft>
          <a:spcPct val="0"/>
        </a:spcAft>
        <a:buClr>
          <a:srgbClr val="F79646"/>
        </a:buClr>
        <a:buFont typeface="Arial" charset="0"/>
        <a:buChar char="•"/>
        <a:defRPr>
          <a:solidFill>
            <a:srgbClr val="4F4F4F"/>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8.xml"/><Relationship Id="rId1" Type="http://schemas.openxmlformats.org/officeDocument/2006/relationships/tags" Target="../tags/tag1.xml"/><Relationship Id="rId5" Type="http://schemas.openxmlformats.org/officeDocument/2006/relationships/image" Target="../media/image2.png"/><Relationship Id="rId4" Type="http://schemas.openxmlformats.org/officeDocument/2006/relationships/image" Target="../media/image1.png"/></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7.xml"/><Relationship Id="rId1" Type="http://schemas.openxmlformats.org/officeDocument/2006/relationships/slideLayout" Target="../slideLayouts/slideLayout18.xml"/></Relationships>
</file>

<file path=ppt/slides/_rels/slide1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8.xml"/><Relationship Id="rId1" Type="http://schemas.openxmlformats.org/officeDocument/2006/relationships/slideLayout" Target="../slideLayouts/slideLayout18.xml"/><Relationship Id="rId5" Type="http://schemas.openxmlformats.org/officeDocument/2006/relationships/image" Target="../media/image11.png"/><Relationship Id="rId4" Type="http://schemas.openxmlformats.org/officeDocument/2006/relationships/image" Target="../media/image9.png"/></Relationships>
</file>

<file path=ppt/slides/_rels/slide1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9.xml"/><Relationship Id="rId1" Type="http://schemas.openxmlformats.org/officeDocument/2006/relationships/slideLayout" Target="../slideLayouts/slideLayout18.xml"/><Relationship Id="rId4" Type="http://schemas.openxmlformats.org/officeDocument/2006/relationships/image" Target="../media/image13.png"/></Relationships>
</file>

<file path=ppt/slides/_rels/slide1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0.xml"/><Relationship Id="rId1" Type="http://schemas.openxmlformats.org/officeDocument/2006/relationships/slideLayout" Target="../slideLayouts/slideLayout18.xml"/><Relationship Id="rId4" Type="http://schemas.openxmlformats.org/officeDocument/2006/relationships/image" Target="../media/image15.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8.xml"/></Relationships>
</file>

<file path=ppt/slides/_rels/slide1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2.xml"/><Relationship Id="rId1" Type="http://schemas.openxmlformats.org/officeDocument/2006/relationships/slideLayout" Target="../slideLayouts/slideLayout18.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8.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8.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8.xml"/></Relationships>
</file>

<file path=ppt/slides/_rels/slide2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5.xml"/><Relationship Id="rId1" Type="http://schemas.openxmlformats.org/officeDocument/2006/relationships/slideLayout" Target="../slideLayouts/slideLayout18.xml"/></Relationships>
</file>

<file path=ppt/slides/_rels/slide2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6.xml"/><Relationship Id="rId1" Type="http://schemas.openxmlformats.org/officeDocument/2006/relationships/slideLayout" Target="../slideLayouts/slideLayout18.xml"/></Relationships>
</file>

<file path=ppt/slides/_rels/slide2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7.xml"/><Relationship Id="rId1" Type="http://schemas.openxmlformats.org/officeDocument/2006/relationships/slideLayout" Target="../slideLayouts/slideLayout18.xml"/></Relationships>
</file>

<file path=ppt/slides/_rels/slide23.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8.xml"/><Relationship Id="rId1" Type="http://schemas.openxmlformats.org/officeDocument/2006/relationships/slideLayout" Target="../slideLayouts/slideLayout18.xml"/><Relationship Id="rId4" Type="http://schemas.openxmlformats.org/officeDocument/2006/relationships/image" Target="../media/image21.png"/></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8.xml"/></Relationships>
</file>

<file path=ppt/slides/_rels/slide25.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0.xml"/><Relationship Id="rId1" Type="http://schemas.openxmlformats.org/officeDocument/2006/relationships/slideLayout" Target="../slideLayouts/slideLayout18.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8.xml"/></Relationships>
</file>

<file path=ppt/slides/_rels/slide27.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18.xml"/></Relationships>
</file>

<file path=ppt/slides/_rels/slide28.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18.xml"/></Relationships>
</file>

<file path=ppt/slides/_rels/slide29.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Layout" Target="../slideLayouts/slideLayout18.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8.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8.xml"/></Relationships>
</file>

<file path=ppt/slides/_rels/slide31.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3.xml"/><Relationship Id="rId1" Type="http://schemas.openxmlformats.org/officeDocument/2006/relationships/slideLayout" Target="../slideLayouts/slideLayout18.xml"/><Relationship Id="rId4" Type="http://schemas.openxmlformats.org/officeDocument/2006/relationships/image" Target="../media/image30.png"/></Relationships>
</file>

<file path=ppt/slides/_rels/slide32.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24.xml"/><Relationship Id="rId1" Type="http://schemas.openxmlformats.org/officeDocument/2006/relationships/slideLayout" Target="../slideLayouts/slideLayout18.xml"/><Relationship Id="rId4" Type="http://schemas.openxmlformats.org/officeDocument/2006/relationships/image" Target="../media/image32.png"/></Relationships>
</file>

<file path=ppt/slides/_rels/slide33.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25.xml"/><Relationship Id="rId1" Type="http://schemas.openxmlformats.org/officeDocument/2006/relationships/slideLayout" Target="../slideLayouts/slideLayout18.xml"/><Relationship Id="rId5" Type="http://schemas.openxmlformats.org/officeDocument/2006/relationships/image" Target="../media/image33.png"/><Relationship Id="rId4" Type="http://schemas.openxmlformats.org/officeDocument/2006/relationships/image" Target="../media/image32.png"/></Relationships>
</file>

<file path=ppt/slides/_rels/slide34.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26.xml"/><Relationship Id="rId1" Type="http://schemas.openxmlformats.org/officeDocument/2006/relationships/slideLayout" Target="../slideLayouts/slideLayout18.xml"/><Relationship Id="rId4" Type="http://schemas.openxmlformats.org/officeDocument/2006/relationships/image" Target="../media/image35.png"/></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8.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8.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8.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8.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8.xml"/></Relationships>
</file>

<file path=ppt/slides/_rels/slide40.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31.xml"/><Relationship Id="rId1" Type="http://schemas.openxmlformats.org/officeDocument/2006/relationships/slideLayout" Target="../slideLayouts/slideLayout18.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8.xml"/></Relationships>
</file>

<file path=ppt/slides/_rels/slide42.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18.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8.xml"/></Relationships>
</file>

<file path=ppt/slides/_rels/slide44.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34.xml"/><Relationship Id="rId1" Type="http://schemas.openxmlformats.org/officeDocument/2006/relationships/slideLayout" Target="../slideLayouts/slideLayout18.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8.xml"/></Relationships>
</file>

<file path=ppt/slides/_rels/slide46.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36.xml"/><Relationship Id="rId1" Type="http://schemas.openxmlformats.org/officeDocument/2006/relationships/slideLayout" Target="../slideLayouts/slideLayout18.xml"/><Relationship Id="rId6" Type="http://schemas.openxmlformats.org/officeDocument/2006/relationships/image" Target="../media/image42.png"/><Relationship Id="rId5" Type="http://schemas.openxmlformats.org/officeDocument/2006/relationships/image" Target="../media/image41.png"/><Relationship Id="rId4" Type="http://schemas.openxmlformats.org/officeDocument/2006/relationships/image" Target="../media/image40.png"/></Relationships>
</file>

<file path=ppt/slides/_rels/slide47.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37.xml"/><Relationship Id="rId1" Type="http://schemas.openxmlformats.org/officeDocument/2006/relationships/slideLayout" Target="../slideLayouts/slideLayout18.xml"/></Relationships>
</file>

<file path=ppt/slides/_rels/slide48.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38.xml"/><Relationship Id="rId1" Type="http://schemas.openxmlformats.org/officeDocument/2006/relationships/slideLayout" Target="../slideLayouts/slideLayout18.xml"/></Relationships>
</file>

<file path=ppt/slides/_rels/slide49.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39.xml"/><Relationship Id="rId1" Type="http://schemas.openxmlformats.org/officeDocument/2006/relationships/slideLayout" Target="../slideLayouts/slideLayout18.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18.xml"/></Relationships>
</file>

<file path=ppt/slides/_rels/slide50.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40.xml"/><Relationship Id="rId1" Type="http://schemas.openxmlformats.org/officeDocument/2006/relationships/slideLayout" Target="../slideLayouts/slideLayout18.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8.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18.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18.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18.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18.xml"/></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7.png"/><Relationship Id="rId1" Type="http://schemas.openxmlformats.org/officeDocument/2006/relationships/slideLayout" Target="../slideLayouts/slideLayout18.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8.xml"/></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xml"/><Relationship Id="rId1" Type="http://schemas.openxmlformats.org/officeDocument/2006/relationships/slideLayout" Target="../slideLayouts/slideLayout18.xml"/><Relationship Id="rId4"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Rectangle 2"/>
          <p:cNvSpPr>
            <a:spLocks noGrp="1" noChangeArrowheads="1"/>
          </p:cNvSpPr>
          <p:nvPr>
            <p:ph type="ctrTitle" idx="4294967295"/>
          </p:nvPr>
        </p:nvSpPr>
        <p:spPr>
          <a:xfrm>
            <a:off x="250825" y="333375"/>
            <a:ext cx="8656638" cy="762000"/>
          </a:xfrm>
        </p:spPr>
        <p:txBody>
          <a:bodyPr anchor="b"/>
          <a:lstStyle/>
          <a:p>
            <a:pPr algn="r" eaLnBrk="1" hangingPunct="1"/>
            <a:r>
              <a:rPr lang="en-US" sz="2800" smtClean="0">
                <a:solidFill>
                  <a:schemeClr val="bg1"/>
                </a:solidFill>
              </a:rPr>
              <a:t>Getting Familiar with MSW UI UI</a:t>
            </a:r>
          </a:p>
        </p:txBody>
      </p:sp>
      <p:sp>
        <p:nvSpPr>
          <p:cNvPr id="3" name="TextBox 2"/>
          <p:cNvSpPr txBox="1"/>
          <p:nvPr/>
        </p:nvSpPr>
        <p:spPr>
          <a:xfrm>
            <a:off x="8027988" y="6457950"/>
            <a:ext cx="1068387" cy="307975"/>
          </a:xfrm>
          <a:prstGeom prst="rect">
            <a:avLst/>
          </a:prstGeom>
          <a:noFill/>
        </p:spPr>
        <p:txBody>
          <a:bodyPr wrap="none">
            <a:spAutoFit/>
          </a:bodyPr>
          <a:lstStyle/>
          <a:p>
            <a:pPr>
              <a:defRPr/>
            </a:pPr>
            <a:r>
              <a:rPr lang="en-US" sz="1400" i="1" dirty="0">
                <a:solidFill>
                  <a:schemeClr val="tx2">
                    <a:lumMod val="75000"/>
                  </a:schemeClr>
                </a:solidFill>
              </a:rPr>
              <a:t>By Brent S.</a:t>
            </a:r>
          </a:p>
        </p:txBody>
      </p:sp>
      <p:sp>
        <p:nvSpPr>
          <p:cNvPr id="27651" name="Rectangle 4"/>
          <p:cNvSpPr>
            <a:spLocks noChangeArrowheads="1"/>
          </p:cNvSpPr>
          <p:nvPr/>
        </p:nvSpPr>
        <p:spPr bwMode="auto">
          <a:xfrm>
            <a:off x="395288" y="1052513"/>
            <a:ext cx="7467600" cy="762000"/>
          </a:xfrm>
          <a:prstGeom prst="rect">
            <a:avLst/>
          </a:prstGeom>
          <a:noFill/>
          <a:ln w="9525">
            <a:noFill/>
            <a:miter lim="800000"/>
            <a:headEnd/>
            <a:tailEnd/>
          </a:ln>
        </p:spPr>
        <p:txBody>
          <a:bodyPr anchor="b"/>
          <a:lstStyle/>
          <a:p>
            <a:pPr defTabSz="457200" eaLnBrk="0" hangingPunct="0"/>
            <a:r>
              <a:rPr lang="en-US" b="1">
                <a:latin typeface="Century Gothic" pitchFamily="34" charset="0"/>
              </a:rPr>
              <a:t> </a:t>
            </a:r>
            <a:r>
              <a:rPr lang="en-US" b="1">
                <a:solidFill>
                  <a:srgbClr val="4F4F4F"/>
                </a:solidFill>
                <a:latin typeface="Century Gothic" pitchFamily="34" charset="0"/>
              </a:rPr>
              <a:t>Getting Started with MSW</a:t>
            </a:r>
          </a:p>
        </p:txBody>
      </p:sp>
      <p:sp>
        <p:nvSpPr>
          <p:cNvPr id="27652" name="Rectangle 8"/>
          <p:cNvSpPr>
            <a:spLocks noChangeArrowheads="1"/>
          </p:cNvSpPr>
          <p:nvPr/>
        </p:nvSpPr>
        <p:spPr bwMode="auto">
          <a:xfrm>
            <a:off x="304800" y="381000"/>
            <a:ext cx="7467600" cy="762000"/>
          </a:xfrm>
          <a:prstGeom prst="rect">
            <a:avLst/>
          </a:prstGeom>
          <a:noFill/>
          <a:ln w="9525">
            <a:noFill/>
            <a:miter lim="800000"/>
            <a:headEnd/>
            <a:tailEnd/>
          </a:ln>
        </p:spPr>
        <p:txBody>
          <a:bodyPr/>
          <a:lstStyle/>
          <a:p>
            <a:pPr defTabSz="457200" eaLnBrk="0" hangingPunct="0">
              <a:buClr>
                <a:srgbClr val="F79646"/>
              </a:buClr>
              <a:buFont typeface="Arial" charset="0"/>
              <a:buNone/>
            </a:pPr>
            <a:r>
              <a:rPr lang="en-US" sz="2000" b="1">
                <a:solidFill>
                  <a:schemeClr val="accent1"/>
                </a:solidFill>
                <a:latin typeface="Century Gothic" pitchFamily="34" charset="0"/>
              </a:rPr>
              <a:t>Planning and Scheduling Workbenches</a:t>
            </a:r>
          </a:p>
        </p:txBody>
      </p:sp>
      <p:pic>
        <p:nvPicPr>
          <p:cNvPr id="27653" name="Picture 3"/>
          <p:cNvPicPr>
            <a:picLocks noChangeAspect="1" noChangeArrowheads="1"/>
          </p:cNvPicPr>
          <p:nvPr/>
        </p:nvPicPr>
        <p:blipFill>
          <a:blip r:embed="rId4"/>
          <a:srcRect/>
          <a:stretch>
            <a:fillRect/>
          </a:stretch>
        </p:blipFill>
        <p:spPr bwMode="auto">
          <a:xfrm>
            <a:off x="0" y="6021388"/>
            <a:ext cx="9144000" cy="838200"/>
          </a:xfrm>
          <a:prstGeom prst="rect">
            <a:avLst/>
          </a:prstGeom>
          <a:noFill/>
          <a:ln w="9525">
            <a:noFill/>
            <a:miter lim="800000"/>
            <a:headEnd/>
            <a:tailEnd/>
          </a:ln>
        </p:spPr>
      </p:pic>
      <p:pic>
        <p:nvPicPr>
          <p:cNvPr id="27654" name="Picture 7"/>
          <p:cNvPicPr>
            <a:picLocks noChangeAspect="1" noChangeArrowheads="1"/>
          </p:cNvPicPr>
          <p:nvPr/>
        </p:nvPicPr>
        <p:blipFill>
          <a:blip r:embed="rId5"/>
          <a:srcRect/>
          <a:stretch>
            <a:fillRect/>
          </a:stretch>
        </p:blipFill>
        <p:spPr bwMode="auto">
          <a:xfrm>
            <a:off x="0" y="3227388"/>
            <a:ext cx="9142413" cy="3657600"/>
          </a:xfrm>
          <a:prstGeom prst="rect">
            <a:avLst/>
          </a:prstGeom>
          <a:noFill/>
          <a:ln w="9525">
            <a:noFill/>
            <a:miter lim="800000"/>
            <a:headEnd/>
            <a:tailEnd/>
          </a:ln>
        </p:spPr>
      </p:pic>
    </p:spTree>
    <p:custDataLst>
      <p:tags r:id="rId1"/>
    </p:custData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009" name="Picture 2"/>
          <p:cNvPicPr>
            <a:picLocks noChangeAspect="1" noChangeArrowheads="1"/>
          </p:cNvPicPr>
          <p:nvPr/>
        </p:nvPicPr>
        <p:blipFill>
          <a:blip r:embed="rId3"/>
          <a:srcRect/>
          <a:stretch>
            <a:fillRect/>
          </a:stretch>
        </p:blipFill>
        <p:spPr bwMode="auto">
          <a:xfrm>
            <a:off x="323850" y="1268413"/>
            <a:ext cx="8520113" cy="3948112"/>
          </a:xfrm>
          <a:prstGeom prst="rect">
            <a:avLst/>
          </a:prstGeom>
          <a:noFill/>
          <a:ln w="9525">
            <a:noFill/>
            <a:miter lim="800000"/>
            <a:headEnd/>
            <a:tailEnd/>
          </a:ln>
        </p:spPr>
      </p:pic>
      <p:sp>
        <p:nvSpPr>
          <p:cNvPr id="9" name="Content Placeholder 2"/>
          <p:cNvSpPr txBox="1">
            <a:spLocks/>
          </p:cNvSpPr>
          <p:nvPr/>
        </p:nvSpPr>
        <p:spPr>
          <a:xfrm>
            <a:off x="2771775" y="4076700"/>
            <a:ext cx="6119813" cy="2232025"/>
          </a:xfrm>
          <a:prstGeom prst="rect">
            <a:avLst/>
          </a:prstGeom>
        </p:spPr>
        <p:txBody>
          <a:bodyPr>
            <a:normAutofit lnSpcReduction="10000"/>
          </a:bodyPr>
          <a:lstStyle/>
          <a:p>
            <a:pPr marL="342900" indent="-342900" eaLnBrk="0" hangingPunct="0">
              <a:lnSpc>
                <a:spcPct val="70000"/>
              </a:lnSpc>
              <a:spcBef>
                <a:spcPct val="30000"/>
              </a:spcBef>
              <a:buClr>
                <a:srgbClr val="890C4C"/>
              </a:buClr>
              <a:buFont typeface="Webdings" pitchFamily="18" charset="2"/>
              <a:buChar char="5"/>
              <a:defRPr/>
            </a:pPr>
            <a:r>
              <a:rPr lang="en-US" sz="2200" dirty="0"/>
              <a:t>Workbench search retrieves items and transaction records based on this criteria:</a:t>
            </a:r>
            <a:br>
              <a:rPr lang="en-US" sz="2200" dirty="0"/>
            </a:br>
            <a:endParaRPr lang="en-US" sz="2200" dirty="0"/>
          </a:p>
          <a:p>
            <a:pPr marL="742950" lvl="1" indent="-285750" eaLnBrk="0" hangingPunct="0">
              <a:lnSpc>
                <a:spcPct val="70000"/>
              </a:lnSpc>
              <a:spcBef>
                <a:spcPct val="25000"/>
              </a:spcBef>
              <a:buClr>
                <a:srgbClr val="2461AA"/>
              </a:buClr>
              <a:buFont typeface="Times New Roman" pitchFamily="18" charset="0"/>
              <a:buChar char="–"/>
              <a:defRPr/>
            </a:pPr>
            <a:r>
              <a:rPr lang="en-US" sz="1900" dirty="0"/>
              <a:t>Active supply/demand records</a:t>
            </a:r>
          </a:p>
          <a:p>
            <a:pPr marL="1200150" lvl="2" indent="-285750" eaLnBrk="0" hangingPunct="0">
              <a:lnSpc>
                <a:spcPct val="70000"/>
              </a:lnSpc>
              <a:spcBef>
                <a:spcPct val="25000"/>
              </a:spcBef>
              <a:buClr>
                <a:srgbClr val="2461AA"/>
              </a:buClr>
              <a:buFont typeface="Times New Roman" pitchFamily="18" charset="0"/>
              <a:buChar char="–"/>
              <a:defRPr/>
            </a:pPr>
            <a:r>
              <a:rPr lang="en-US" sz="1900" dirty="0"/>
              <a:t>Within the future horizon</a:t>
            </a:r>
            <a:endParaRPr lang="en-US" sz="1900" u="sng" baseline="30000" dirty="0"/>
          </a:p>
          <a:p>
            <a:pPr marL="1200150" lvl="2" indent="-285750" eaLnBrk="0" hangingPunct="0">
              <a:lnSpc>
                <a:spcPct val="70000"/>
              </a:lnSpc>
              <a:spcBef>
                <a:spcPct val="25000"/>
              </a:spcBef>
              <a:buClr>
                <a:srgbClr val="2461AA"/>
              </a:buClr>
              <a:buFont typeface="Times New Roman" pitchFamily="18" charset="0"/>
              <a:buChar char="–"/>
              <a:defRPr/>
            </a:pPr>
            <a:r>
              <a:rPr lang="en-US" sz="1900" dirty="0"/>
              <a:t>Prior to today</a:t>
            </a:r>
            <a:endParaRPr lang="en-US" sz="1900" baseline="30000" dirty="0"/>
          </a:p>
          <a:p>
            <a:pPr marL="742950" lvl="1" indent="-285750" eaLnBrk="0" hangingPunct="0">
              <a:lnSpc>
                <a:spcPct val="70000"/>
              </a:lnSpc>
              <a:spcBef>
                <a:spcPct val="25000"/>
              </a:spcBef>
              <a:buClr>
                <a:srgbClr val="2461AA"/>
              </a:buClr>
              <a:buFont typeface="Times New Roman" pitchFamily="18" charset="0"/>
              <a:buChar char="–"/>
              <a:defRPr/>
            </a:pPr>
            <a:r>
              <a:rPr lang="en-US" sz="1900" dirty="0"/>
              <a:t>Item activity within the history/future horizon</a:t>
            </a:r>
          </a:p>
          <a:p>
            <a:pPr marL="1200150" lvl="2" indent="-285750" eaLnBrk="0" hangingPunct="0">
              <a:lnSpc>
                <a:spcPct val="70000"/>
              </a:lnSpc>
              <a:spcBef>
                <a:spcPct val="25000"/>
              </a:spcBef>
              <a:buClr>
                <a:srgbClr val="2461AA"/>
              </a:buClr>
              <a:buFont typeface="Times New Roman" pitchFamily="18" charset="0"/>
              <a:buChar char="–"/>
              <a:defRPr/>
            </a:pPr>
            <a:r>
              <a:rPr lang="en-US" sz="1900" dirty="0"/>
              <a:t>Item receipts</a:t>
            </a:r>
          </a:p>
          <a:p>
            <a:pPr marL="742950" lvl="1" indent="-285750" eaLnBrk="0" hangingPunct="0">
              <a:lnSpc>
                <a:spcPct val="70000"/>
              </a:lnSpc>
              <a:spcBef>
                <a:spcPct val="25000"/>
              </a:spcBef>
              <a:buClr>
                <a:srgbClr val="2461AA"/>
              </a:buClr>
              <a:buFont typeface="Times New Roman" pitchFamily="18" charset="0"/>
              <a:buChar char="–"/>
              <a:defRPr/>
            </a:pPr>
            <a:r>
              <a:rPr lang="en-US" sz="1900" dirty="0"/>
              <a:t>Item association with resource</a:t>
            </a:r>
          </a:p>
          <a:p>
            <a:pPr marL="742950" lvl="1" indent="-285750" eaLnBrk="0" hangingPunct="0">
              <a:lnSpc>
                <a:spcPct val="90000"/>
              </a:lnSpc>
              <a:spcBef>
                <a:spcPct val="25000"/>
              </a:spcBef>
              <a:buClr>
                <a:srgbClr val="2461AA"/>
              </a:buClr>
              <a:buFont typeface="Times New Roman" pitchFamily="18" charset="0"/>
              <a:buNone/>
              <a:defRPr/>
            </a:pPr>
            <a:endParaRPr lang="en-US" sz="2400" dirty="0">
              <a:latin typeface="Century Gothic" pitchFamily="34" charset="0"/>
            </a:endParaRPr>
          </a:p>
        </p:txBody>
      </p:sp>
      <p:sp>
        <p:nvSpPr>
          <p:cNvPr id="8" name="TextBox 7"/>
          <p:cNvSpPr txBox="1">
            <a:spLocks noChangeArrowheads="1"/>
          </p:cNvSpPr>
          <p:nvPr/>
        </p:nvSpPr>
        <p:spPr bwMode="auto">
          <a:xfrm>
            <a:off x="395288" y="5229225"/>
            <a:ext cx="2808287" cy="1190625"/>
          </a:xfrm>
          <a:prstGeom prst="rect">
            <a:avLst/>
          </a:prstGeom>
          <a:noFill/>
          <a:ln w="9525">
            <a:noFill/>
            <a:miter lim="800000"/>
            <a:headEnd/>
            <a:tailEnd/>
          </a:ln>
        </p:spPr>
        <p:txBody>
          <a:bodyPr>
            <a:spAutoFit/>
          </a:bodyPr>
          <a:lstStyle/>
          <a:p>
            <a:r>
              <a:rPr lang="en-US" sz="1800"/>
              <a:t>Question: Which items would not appear on workbench?</a:t>
            </a:r>
          </a:p>
          <a:p>
            <a:endParaRPr lang="en-US" sz="1800"/>
          </a:p>
        </p:txBody>
      </p:sp>
      <p:sp>
        <p:nvSpPr>
          <p:cNvPr id="11" name="TextBox 10"/>
          <p:cNvSpPr txBox="1"/>
          <p:nvPr/>
        </p:nvSpPr>
        <p:spPr>
          <a:xfrm>
            <a:off x="8027988" y="333375"/>
            <a:ext cx="1116012" cy="214313"/>
          </a:xfrm>
          <a:prstGeom prst="rect">
            <a:avLst/>
          </a:prstGeom>
          <a:noFill/>
        </p:spPr>
        <p:txBody>
          <a:bodyPr>
            <a:spAutoFit/>
          </a:bodyPr>
          <a:lstStyle/>
          <a:p>
            <a:pPr>
              <a:defRPr/>
            </a:pPr>
            <a:r>
              <a:rPr lang="en-US" sz="800" dirty="0">
                <a:solidFill>
                  <a:schemeClr val="bg1">
                    <a:lumMod val="65000"/>
                  </a:schemeClr>
                </a:solidFill>
              </a:rPr>
              <a:t>Click For Next  Point</a:t>
            </a:r>
          </a:p>
        </p:txBody>
      </p:sp>
      <p:grpSp>
        <p:nvGrpSpPr>
          <p:cNvPr id="2" name="Group 53"/>
          <p:cNvGrpSpPr>
            <a:grpSpLocks/>
          </p:cNvGrpSpPr>
          <p:nvPr/>
        </p:nvGrpSpPr>
        <p:grpSpPr bwMode="auto">
          <a:xfrm>
            <a:off x="8605838" y="31750"/>
            <a:ext cx="430212" cy="301625"/>
            <a:chOff x="6907213" y="0"/>
            <a:chExt cx="430212" cy="301625"/>
          </a:xfrm>
        </p:grpSpPr>
        <p:sp>
          <p:nvSpPr>
            <p:cNvPr id="13" name="Right Arrow 12"/>
            <p:cNvSpPr/>
            <p:nvPr/>
          </p:nvSpPr>
          <p:spPr>
            <a:xfrm>
              <a:off x="6992938" y="0"/>
              <a:ext cx="344487" cy="301625"/>
            </a:xfrm>
            <a:prstGeom prst="rightArrow">
              <a:avLst>
                <a:gd name="adj1" fmla="val 70000"/>
                <a:gd name="adj2" fmla="val 50000"/>
              </a:avLst>
            </a:prstGeom>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sp>
        <p:grpSp>
          <p:nvGrpSpPr>
            <p:cNvPr id="43016" name="Group 63"/>
            <p:cNvGrpSpPr>
              <a:grpSpLocks/>
            </p:cNvGrpSpPr>
            <p:nvPr/>
          </p:nvGrpSpPr>
          <p:grpSpPr bwMode="auto">
            <a:xfrm>
              <a:off x="6907213" y="65088"/>
              <a:ext cx="171450" cy="171450"/>
              <a:chOff x="739" y="413995"/>
              <a:chExt cx="172117" cy="172117"/>
            </a:xfrm>
          </p:grpSpPr>
          <p:sp>
            <p:nvSpPr>
              <p:cNvPr id="15" name="Oval 14"/>
              <p:cNvSpPr/>
              <p:nvPr/>
            </p:nvSpPr>
            <p:spPr>
              <a:xfrm>
                <a:off x="739" y="413995"/>
                <a:ext cx="172117" cy="172117"/>
              </a:xfrm>
              <a:prstGeom prst="ellipse">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6" name="Oval 5"/>
              <p:cNvSpPr/>
              <p:nvPr/>
            </p:nvSpPr>
            <p:spPr>
              <a:xfrm>
                <a:off x="26238" y="439494"/>
                <a:ext cx="121119" cy="121119"/>
              </a:xfrm>
              <a:prstGeom prst="rect">
                <a:avLst/>
              </a:prstGeom>
            </p:spPr>
            <p:style>
              <a:lnRef idx="0">
                <a:scrgbClr r="0" g="0" b="0"/>
              </a:lnRef>
              <a:fillRef idx="0">
                <a:scrgbClr r="0" g="0" b="0"/>
              </a:fillRef>
              <a:effectRef idx="0">
                <a:scrgbClr r="0" g="0" b="0"/>
              </a:effectRef>
              <a:fontRef idx="minor">
                <a:schemeClr val="lt1"/>
              </a:fontRef>
            </p:style>
            <p:txBody>
              <a:bodyPr lIns="5080" tIns="5080" rIns="5080" bIns="5080" spcCol="1270" anchor="ctr"/>
              <a:lstStyle/>
              <a:p>
                <a:pPr algn="ctr" defTabSz="355600">
                  <a:lnSpc>
                    <a:spcPct val="90000"/>
                  </a:lnSpc>
                  <a:spcAft>
                    <a:spcPct val="35000"/>
                  </a:spcAft>
                  <a:defRPr/>
                </a:pPr>
                <a:r>
                  <a:rPr lang="en-US" sz="800" dirty="0"/>
                  <a:t>1</a:t>
                </a:r>
              </a:p>
            </p:txBody>
          </p:sp>
        </p:grpSp>
      </p:grpSp>
      <p:sp>
        <p:nvSpPr>
          <p:cNvPr id="43014" name="Title 1"/>
          <p:cNvSpPr txBox="1">
            <a:spLocks/>
          </p:cNvSpPr>
          <p:nvPr/>
        </p:nvSpPr>
        <p:spPr bwMode="auto">
          <a:xfrm>
            <a:off x="0" y="549275"/>
            <a:ext cx="7127875" cy="549275"/>
          </a:xfrm>
          <a:prstGeom prst="rect">
            <a:avLst/>
          </a:prstGeom>
          <a:noFill/>
          <a:ln w="9525">
            <a:noFill/>
            <a:miter lim="800000"/>
            <a:headEnd/>
            <a:tailEnd/>
          </a:ln>
        </p:spPr>
        <p:txBody>
          <a:bodyPr/>
          <a:lstStyle/>
          <a:p>
            <a:pPr eaLnBrk="0" hangingPunct="0">
              <a:lnSpc>
                <a:spcPct val="90000"/>
              </a:lnSpc>
            </a:pPr>
            <a:r>
              <a:rPr lang="en-US" sz="1200" b="1">
                <a:solidFill>
                  <a:schemeClr val="tx2"/>
                </a:solidFill>
              </a:rPr>
              <a:t>Retrieve Scheduling Data</a:t>
            </a:r>
            <a:r>
              <a:rPr lang="en-US" sz="2000" b="1">
                <a:solidFill>
                  <a:schemeClr val="tx2"/>
                </a:solidFill>
              </a:rPr>
              <a:t/>
            </a:r>
            <a:br>
              <a:rPr lang="en-US" sz="2000" b="1">
                <a:solidFill>
                  <a:schemeClr val="tx2"/>
                </a:solidFill>
              </a:rPr>
            </a:br>
            <a:r>
              <a:rPr lang="en-US" sz="2000" b="1">
                <a:solidFill>
                  <a:schemeClr val="tx2"/>
                </a:solidFill>
              </a:rPr>
              <a:t>Basic Rules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nodeType="clickEffect">
                                  <p:stCondLst>
                                    <p:cond delay="0"/>
                                  </p:stCondLst>
                                  <p:childTnLst>
                                    <p:set>
                                      <p:cBhvr>
                                        <p:cTn id="6" dur="1" fill="hold">
                                          <p:stCondLst>
                                            <p:cond delay="0"/>
                                          </p:stCondLst>
                                        </p:cTn>
                                        <p:tgtEl>
                                          <p:spTgt spid="2"/>
                                        </p:tgtEl>
                                        <p:attrNameLst>
                                          <p:attrName>style.visibility</p:attrName>
                                        </p:attrNameLst>
                                      </p:cBhvr>
                                      <p:to>
                                        <p:strVal val="hidden"/>
                                      </p:to>
                                    </p:set>
                                  </p:childTnLst>
                                </p:cTn>
                              </p:par>
                            </p:childTnLst>
                          </p:cTn>
                        </p:par>
                        <p:par>
                          <p:cTn id="7" fill="hold">
                            <p:stCondLst>
                              <p:cond delay="0"/>
                            </p:stCondLst>
                            <p:childTnLst>
                              <p:par>
                                <p:cTn id="8" presetID="1" presetClass="entr" presetSubtype="0" fill="hold" grpId="0" nodeType="afterEffect">
                                  <p:stCondLst>
                                    <p:cond delay="0"/>
                                  </p:stCondLst>
                                  <p:childTnLst>
                                    <p:set>
                                      <p:cBhvr>
                                        <p:cTn id="9" dur="1" fill="hold">
                                          <p:stCondLst>
                                            <p:cond delay="0"/>
                                          </p:stCondLst>
                                        </p:cTn>
                                        <p:tgtEl>
                                          <p:spTgt spid="8"/>
                                        </p:tgtEl>
                                        <p:attrNameLst>
                                          <p:attrName>style.visibility</p:attrName>
                                        </p:attrNameLst>
                                      </p:cBhvr>
                                      <p:to>
                                        <p:strVal val="visible"/>
                                      </p:to>
                                    </p:set>
                                  </p:childTnLst>
                                </p:cTn>
                              </p:par>
                            </p:childTnLst>
                          </p:cTn>
                        </p:par>
                        <p:par>
                          <p:cTn id="10" fill="hold">
                            <p:stCondLst>
                              <p:cond delay="0"/>
                            </p:stCondLst>
                            <p:childTnLst>
                              <p:par>
                                <p:cTn id="11" presetID="1" presetClass="exit" presetSubtype="0" fill="hold" grpId="0" nodeType="afterEffect">
                                  <p:stCondLst>
                                    <p:cond delay="0"/>
                                  </p:stCondLst>
                                  <p:childTnLst>
                                    <p:set>
                                      <p:cBhvr>
                                        <p:cTn id="12" dur="1" fill="hold">
                                          <p:stCondLst>
                                            <p:cond delay="0"/>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1"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Title 1"/>
          <p:cNvSpPr txBox="1">
            <a:spLocks/>
          </p:cNvSpPr>
          <p:nvPr/>
        </p:nvSpPr>
        <p:spPr bwMode="auto">
          <a:xfrm>
            <a:off x="0" y="549275"/>
            <a:ext cx="7127875" cy="549275"/>
          </a:xfrm>
          <a:prstGeom prst="rect">
            <a:avLst/>
          </a:prstGeom>
          <a:noFill/>
          <a:ln w="9525">
            <a:noFill/>
            <a:miter lim="800000"/>
            <a:headEnd/>
            <a:tailEnd/>
          </a:ln>
        </p:spPr>
        <p:txBody>
          <a:bodyPr/>
          <a:lstStyle/>
          <a:p>
            <a:pPr eaLnBrk="0" hangingPunct="0">
              <a:lnSpc>
                <a:spcPct val="90000"/>
              </a:lnSpc>
            </a:pPr>
            <a:r>
              <a:rPr lang="en-US" sz="1200" b="1">
                <a:solidFill>
                  <a:schemeClr val="tx2"/>
                </a:solidFill>
              </a:rPr>
              <a:t>Retrieve Scheduling Data</a:t>
            </a:r>
            <a:r>
              <a:rPr lang="en-US" sz="2000" b="1">
                <a:solidFill>
                  <a:schemeClr val="tx2"/>
                </a:solidFill>
              </a:rPr>
              <a:t/>
            </a:r>
            <a:br>
              <a:rPr lang="en-US" sz="2000" b="1">
                <a:solidFill>
                  <a:schemeClr val="tx2"/>
                </a:solidFill>
              </a:rPr>
            </a:br>
            <a:r>
              <a:rPr lang="en-US" sz="2000" b="1">
                <a:solidFill>
                  <a:schemeClr val="tx2"/>
                </a:solidFill>
              </a:rPr>
              <a:t>Selection Criteria and Performance</a:t>
            </a:r>
          </a:p>
        </p:txBody>
      </p:sp>
      <p:pic>
        <p:nvPicPr>
          <p:cNvPr id="9" name="Picture 2"/>
          <p:cNvPicPr>
            <a:picLocks noChangeAspect="1" noChangeArrowheads="1"/>
          </p:cNvPicPr>
          <p:nvPr/>
        </p:nvPicPr>
        <p:blipFill>
          <a:blip r:embed="rId3"/>
          <a:srcRect/>
          <a:stretch>
            <a:fillRect/>
          </a:stretch>
        </p:blipFill>
        <p:spPr bwMode="auto">
          <a:xfrm>
            <a:off x="250825" y="2420938"/>
            <a:ext cx="4537075" cy="1574800"/>
          </a:xfrm>
          <a:prstGeom prst="rect">
            <a:avLst/>
          </a:prstGeom>
          <a:ln>
            <a:noFill/>
          </a:ln>
          <a:effectLst>
            <a:outerShdw blurRad="292100" dist="139700" dir="2700000" algn="tl" rotWithShape="0">
              <a:srgbClr val="333333">
                <a:alpha val="65000"/>
              </a:srgbClr>
            </a:outerShdw>
          </a:effectLst>
        </p:spPr>
      </p:pic>
      <p:sp>
        <p:nvSpPr>
          <p:cNvPr id="11" name="TextBox 10"/>
          <p:cNvSpPr txBox="1"/>
          <p:nvPr/>
        </p:nvSpPr>
        <p:spPr>
          <a:xfrm>
            <a:off x="8027988" y="333375"/>
            <a:ext cx="1116012" cy="214313"/>
          </a:xfrm>
          <a:prstGeom prst="rect">
            <a:avLst/>
          </a:prstGeom>
          <a:noFill/>
        </p:spPr>
        <p:txBody>
          <a:bodyPr>
            <a:spAutoFit/>
          </a:bodyPr>
          <a:lstStyle/>
          <a:p>
            <a:pPr>
              <a:defRPr/>
            </a:pPr>
            <a:r>
              <a:rPr lang="en-US" sz="800" dirty="0">
                <a:solidFill>
                  <a:schemeClr val="bg1">
                    <a:lumMod val="65000"/>
                  </a:schemeClr>
                </a:solidFill>
              </a:rPr>
              <a:t>Click For Next  Point</a:t>
            </a:r>
          </a:p>
        </p:txBody>
      </p:sp>
      <p:grpSp>
        <p:nvGrpSpPr>
          <p:cNvPr id="12" name="Group 53"/>
          <p:cNvGrpSpPr>
            <a:grpSpLocks/>
          </p:cNvGrpSpPr>
          <p:nvPr/>
        </p:nvGrpSpPr>
        <p:grpSpPr bwMode="auto">
          <a:xfrm>
            <a:off x="8605838" y="31750"/>
            <a:ext cx="430212" cy="301625"/>
            <a:chOff x="6907213" y="0"/>
            <a:chExt cx="430212" cy="301625"/>
          </a:xfrm>
        </p:grpSpPr>
        <p:sp>
          <p:nvSpPr>
            <p:cNvPr id="13" name="Right Arrow 12"/>
            <p:cNvSpPr/>
            <p:nvPr/>
          </p:nvSpPr>
          <p:spPr>
            <a:xfrm>
              <a:off x="6992938" y="0"/>
              <a:ext cx="344487" cy="301625"/>
            </a:xfrm>
            <a:prstGeom prst="rightArrow">
              <a:avLst>
                <a:gd name="adj1" fmla="val 70000"/>
                <a:gd name="adj2" fmla="val 50000"/>
              </a:avLst>
            </a:prstGeom>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sp>
        <p:grpSp>
          <p:nvGrpSpPr>
            <p:cNvPr id="45067" name="Group 63"/>
            <p:cNvGrpSpPr>
              <a:grpSpLocks/>
            </p:cNvGrpSpPr>
            <p:nvPr/>
          </p:nvGrpSpPr>
          <p:grpSpPr bwMode="auto">
            <a:xfrm>
              <a:off x="6907213" y="65088"/>
              <a:ext cx="171450" cy="171450"/>
              <a:chOff x="739" y="413995"/>
              <a:chExt cx="172117" cy="172117"/>
            </a:xfrm>
          </p:grpSpPr>
          <p:sp>
            <p:nvSpPr>
              <p:cNvPr id="15" name="Oval 14"/>
              <p:cNvSpPr/>
              <p:nvPr/>
            </p:nvSpPr>
            <p:spPr>
              <a:xfrm>
                <a:off x="739" y="413995"/>
                <a:ext cx="172117" cy="172117"/>
              </a:xfrm>
              <a:prstGeom prst="ellipse">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6" name="Oval 5"/>
              <p:cNvSpPr/>
              <p:nvPr/>
            </p:nvSpPr>
            <p:spPr>
              <a:xfrm>
                <a:off x="26238" y="439494"/>
                <a:ext cx="121119" cy="121119"/>
              </a:xfrm>
              <a:prstGeom prst="rect">
                <a:avLst/>
              </a:prstGeom>
            </p:spPr>
            <p:style>
              <a:lnRef idx="0">
                <a:scrgbClr r="0" g="0" b="0"/>
              </a:lnRef>
              <a:fillRef idx="0">
                <a:scrgbClr r="0" g="0" b="0"/>
              </a:fillRef>
              <a:effectRef idx="0">
                <a:scrgbClr r="0" g="0" b="0"/>
              </a:effectRef>
              <a:fontRef idx="minor">
                <a:schemeClr val="lt1"/>
              </a:fontRef>
            </p:style>
            <p:txBody>
              <a:bodyPr lIns="5080" tIns="5080" rIns="5080" bIns="5080" spcCol="1270" anchor="ctr"/>
              <a:lstStyle/>
              <a:p>
                <a:pPr algn="ctr" defTabSz="355600">
                  <a:lnSpc>
                    <a:spcPct val="90000"/>
                  </a:lnSpc>
                  <a:spcAft>
                    <a:spcPct val="35000"/>
                  </a:spcAft>
                  <a:defRPr/>
                </a:pPr>
                <a:r>
                  <a:rPr lang="en-US" sz="800" dirty="0"/>
                  <a:t>1</a:t>
                </a:r>
              </a:p>
            </p:txBody>
          </p:sp>
        </p:grpSp>
      </p:grpSp>
      <p:pic>
        <p:nvPicPr>
          <p:cNvPr id="17" name="Picture 3"/>
          <p:cNvPicPr>
            <a:picLocks noChangeAspect="1" noChangeArrowheads="1"/>
          </p:cNvPicPr>
          <p:nvPr/>
        </p:nvPicPr>
        <p:blipFill>
          <a:blip r:embed="rId4"/>
          <a:srcRect/>
          <a:stretch>
            <a:fillRect/>
          </a:stretch>
        </p:blipFill>
        <p:spPr bwMode="auto">
          <a:xfrm>
            <a:off x="5435600" y="3213100"/>
            <a:ext cx="2909888" cy="2197100"/>
          </a:xfrm>
          <a:prstGeom prst="rect">
            <a:avLst/>
          </a:prstGeom>
          <a:ln>
            <a:noFill/>
          </a:ln>
          <a:effectLst>
            <a:outerShdw blurRad="292100" dist="139700" dir="2700000" algn="tl" rotWithShape="0">
              <a:srgbClr val="333333">
                <a:alpha val="65000"/>
              </a:srgbClr>
            </a:outerShdw>
          </a:effectLst>
        </p:spPr>
      </p:pic>
      <p:grpSp>
        <p:nvGrpSpPr>
          <p:cNvPr id="45062" name="Group 14"/>
          <p:cNvGrpSpPr>
            <a:grpSpLocks/>
          </p:cNvGrpSpPr>
          <p:nvPr/>
        </p:nvGrpSpPr>
        <p:grpSpPr bwMode="auto">
          <a:xfrm>
            <a:off x="250825" y="4221163"/>
            <a:ext cx="4608513" cy="2041525"/>
            <a:chOff x="249" y="2750"/>
            <a:chExt cx="2903" cy="1286"/>
          </a:xfrm>
        </p:grpSpPr>
        <p:pic>
          <p:nvPicPr>
            <p:cNvPr id="45064" name="Picture 2"/>
            <p:cNvPicPr>
              <a:picLocks noChangeAspect="1" noChangeArrowheads="1"/>
            </p:cNvPicPr>
            <p:nvPr/>
          </p:nvPicPr>
          <p:blipFill>
            <a:blip r:embed="rId5"/>
            <a:srcRect/>
            <a:stretch>
              <a:fillRect/>
            </a:stretch>
          </p:blipFill>
          <p:spPr bwMode="auto">
            <a:xfrm>
              <a:off x="249" y="2750"/>
              <a:ext cx="2903" cy="1286"/>
            </a:xfrm>
            <a:prstGeom prst="rect">
              <a:avLst/>
            </a:prstGeom>
            <a:noFill/>
            <a:ln w="9525">
              <a:noFill/>
              <a:miter lim="800000"/>
              <a:headEnd/>
              <a:tailEnd/>
            </a:ln>
          </p:spPr>
        </p:pic>
        <p:sp>
          <p:nvSpPr>
            <p:cNvPr id="45065" name="TextBox 17"/>
            <p:cNvSpPr txBox="1">
              <a:spLocks noChangeArrowheads="1"/>
            </p:cNvSpPr>
            <p:nvPr/>
          </p:nvSpPr>
          <p:spPr bwMode="auto">
            <a:xfrm>
              <a:off x="249" y="2750"/>
              <a:ext cx="2766" cy="165"/>
            </a:xfrm>
            <a:prstGeom prst="rect">
              <a:avLst/>
            </a:prstGeom>
            <a:noFill/>
            <a:ln w="9525">
              <a:noFill/>
              <a:miter lim="800000"/>
              <a:headEnd/>
              <a:tailEnd/>
            </a:ln>
          </p:spPr>
          <p:txBody>
            <a:bodyPr>
              <a:spAutoFit/>
            </a:bodyPr>
            <a:lstStyle/>
            <a:p>
              <a:r>
                <a:rPr lang="en-US" sz="1100"/>
                <a:t>Time to run search on a selected dataset</a:t>
              </a:r>
            </a:p>
          </p:txBody>
        </p:sp>
      </p:grpSp>
      <p:sp>
        <p:nvSpPr>
          <p:cNvPr id="45063" name="Content Placeholder 2"/>
          <p:cNvSpPr txBox="1">
            <a:spLocks/>
          </p:cNvSpPr>
          <p:nvPr/>
        </p:nvSpPr>
        <p:spPr bwMode="auto">
          <a:xfrm>
            <a:off x="395288" y="1196975"/>
            <a:ext cx="8153400" cy="1366838"/>
          </a:xfrm>
          <a:prstGeom prst="rect">
            <a:avLst/>
          </a:prstGeom>
          <a:noFill/>
          <a:ln w="9525">
            <a:noFill/>
            <a:miter lim="800000"/>
            <a:headEnd/>
            <a:tailEnd/>
          </a:ln>
        </p:spPr>
        <p:txBody>
          <a:bodyPr/>
          <a:lstStyle/>
          <a:p>
            <a:pPr marL="342900" indent="-342900" eaLnBrk="0" hangingPunct="0">
              <a:lnSpc>
                <a:spcPct val="70000"/>
              </a:lnSpc>
              <a:spcBef>
                <a:spcPct val="30000"/>
              </a:spcBef>
              <a:buClr>
                <a:srgbClr val="890C4C"/>
              </a:buClr>
              <a:buFont typeface="Webdings" pitchFamily="18" charset="2"/>
              <a:buChar char="5"/>
            </a:pPr>
            <a:r>
              <a:rPr lang="en-US" sz="1800"/>
              <a:t>For optimum performance, a focused selection criteria is important</a:t>
            </a:r>
          </a:p>
          <a:p>
            <a:pPr marL="742950" lvl="1" indent="-285750" eaLnBrk="0" hangingPunct="0">
              <a:lnSpc>
                <a:spcPct val="70000"/>
              </a:lnSpc>
              <a:spcBef>
                <a:spcPct val="25000"/>
              </a:spcBef>
              <a:buClr>
                <a:srgbClr val="2461AA"/>
              </a:buClr>
              <a:buFont typeface="Times New Roman" pitchFamily="18" charset="0"/>
              <a:buNone/>
            </a:pPr>
            <a:r>
              <a:rPr lang="en-US" sz="1500"/>
              <a:t>No blank site field</a:t>
            </a:r>
          </a:p>
          <a:p>
            <a:pPr marL="742950" lvl="1" indent="-285750" eaLnBrk="0" hangingPunct="0">
              <a:lnSpc>
                <a:spcPct val="70000"/>
              </a:lnSpc>
              <a:spcBef>
                <a:spcPct val="25000"/>
              </a:spcBef>
              <a:buClr>
                <a:srgbClr val="2461AA"/>
              </a:buClr>
              <a:buFont typeface="Times New Roman" pitchFamily="18" charset="0"/>
              <a:buNone/>
            </a:pPr>
            <a:r>
              <a:rPr lang="en-US" sz="1500"/>
              <a:t>Specify a Scheduler ID or Resource ID</a:t>
            </a:r>
          </a:p>
          <a:p>
            <a:pPr marL="742950" lvl="1" indent="-285750" eaLnBrk="0" hangingPunct="0">
              <a:lnSpc>
                <a:spcPct val="70000"/>
              </a:lnSpc>
              <a:spcBef>
                <a:spcPct val="25000"/>
              </a:spcBef>
              <a:buClr>
                <a:srgbClr val="2461AA"/>
              </a:buClr>
              <a:buFont typeface="Times New Roman" pitchFamily="18" charset="0"/>
              <a:buNone/>
            </a:pPr>
            <a:r>
              <a:rPr lang="en-US" sz="1500"/>
              <a:t>Consider actual needed history and future data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nodeType="clickEffect">
                                  <p:stCondLst>
                                    <p:cond delay="0"/>
                                  </p:stCondLst>
                                  <p:childTnLst>
                                    <p:set>
                                      <p:cBhvr>
                                        <p:cTn id="6" dur="1" fill="hold">
                                          <p:stCondLst>
                                            <p:cond delay="0"/>
                                          </p:stCondLst>
                                        </p:cTn>
                                        <p:tgtEl>
                                          <p:spTgt spid="12"/>
                                        </p:tgtEl>
                                        <p:attrNameLst>
                                          <p:attrName>style.visibility</p:attrName>
                                        </p:attrNameLst>
                                      </p:cBhvr>
                                      <p:to>
                                        <p:strVal val="hidden"/>
                                      </p:to>
                                    </p:set>
                                  </p:childTnLst>
                                </p:cTn>
                              </p:par>
                            </p:childTnLst>
                          </p:cTn>
                        </p:par>
                        <p:par>
                          <p:cTn id="7" fill="hold">
                            <p:stCondLst>
                              <p:cond delay="0"/>
                            </p:stCondLst>
                            <p:childTnLst>
                              <p:par>
                                <p:cTn id="8" presetID="1" presetClass="exit" presetSubtype="0" fill="hold" grpId="0" nodeType="afterEffect">
                                  <p:stCondLst>
                                    <p:cond delay="0"/>
                                  </p:stCondLst>
                                  <p:childTnLst>
                                    <p:set>
                                      <p:cBhvr>
                                        <p:cTn id="9" dur="1" fill="hold">
                                          <p:stCondLst>
                                            <p:cond delay="0"/>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6" name="Picture 4"/>
          <p:cNvPicPr>
            <a:picLocks noChangeAspect="1" noChangeArrowheads="1"/>
          </p:cNvPicPr>
          <p:nvPr/>
        </p:nvPicPr>
        <p:blipFill>
          <a:blip r:embed="rId3"/>
          <a:srcRect/>
          <a:stretch>
            <a:fillRect/>
          </a:stretch>
        </p:blipFill>
        <p:spPr bwMode="auto">
          <a:xfrm>
            <a:off x="3995738" y="1468438"/>
            <a:ext cx="4752975" cy="881062"/>
          </a:xfrm>
          <a:prstGeom prst="rect">
            <a:avLst/>
          </a:prstGeom>
          <a:ln>
            <a:noFill/>
          </a:ln>
          <a:effectLst>
            <a:outerShdw blurRad="292100" dist="139700" dir="2700000" algn="tl" rotWithShape="0">
              <a:srgbClr val="333333">
                <a:alpha val="65000"/>
              </a:srgbClr>
            </a:outerShdw>
          </a:effectLst>
        </p:spPr>
      </p:pic>
      <p:sp>
        <p:nvSpPr>
          <p:cNvPr id="47106" name="Content Placeholder 2"/>
          <p:cNvSpPr txBox="1">
            <a:spLocks/>
          </p:cNvSpPr>
          <p:nvPr/>
        </p:nvSpPr>
        <p:spPr bwMode="auto">
          <a:xfrm>
            <a:off x="306388" y="1196975"/>
            <a:ext cx="8153400" cy="647700"/>
          </a:xfrm>
          <a:prstGeom prst="rect">
            <a:avLst/>
          </a:prstGeom>
          <a:noFill/>
          <a:ln w="9525">
            <a:noFill/>
            <a:miter lim="800000"/>
            <a:headEnd/>
            <a:tailEnd/>
          </a:ln>
        </p:spPr>
        <p:txBody>
          <a:bodyPr/>
          <a:lstStyle/>
          <a:p>
            <a:pPr marL="342900" indent="-342900" eaLnBrk="0" hangingPunct="0">
              <a:lnSpc>
                <a:spcPct val="70000"/>
              </a:lnSpc>
              <a:spcBef>
                <a:spcPct val="30000"/>
              </a:spcBef>
              <a:buClr>
                <a:srgbClr val="890C4C"/>
              </a:buClr>
              <a:buFont typeface="Webdings" pitchFamily="18" charset="2"/>
              <a:buChar char="5"/>
            </a:pPr>
            <a:r>
              <a:rPr lang="en-US" sz="1600"/>
              <a:t>For optimum search performance with proper selection criteria, resource naming conventions are important</a:t>
            </a:r>
            <a:br>
              <a:rPr lang="en-US" sz="1600"/>
            </a:br>
            <a:endParaRPr lang="en-US" sz="1600"/>
          </a:p>
          <a:p>
            <a:pPr marL="342900" indent="-342900" eaLnBrk="0" hangingPunct="0">
              <a:lnSpc>
                <a:spcPct val="70000"/>
              </a:lnSpc>
              <a:spcBef>
                <a:spcPct val="30000"/>
              </a:spcBef>
              <a:buClr>
                <a:srgbClr val="890C4C"/>
              </a:buClr>
              <a:buFont typeface="Webdings" pitchFamily="18" charset="2"/>
              <a:buChar char="5"/>
            </a:pPr>
            <a:r>
              <a:rPr lang="en-US" sz="1600"/>
              <a:t>Can resources be grouped?</a:t>
            </a:r>
          </a:p>
        </p:txBody>
      </p:sp>
      <p:pic>
        <p:nvPicPr>
          <p:cNvPr id="47107" name="Picture 2"/>
          <p:cNvPicPr>
            <a:picLocks noChangeAspect="1" noChangeArrowheads="1"/>
          </p:cNvPicPr>
          <p:nvPr/>
        </p:nvPicPr>
        <p:blipFill>
          <a:blip r:embed="rId4"/>
          <a:srcRect/>
          <a:stretch>
            <a:fillRect/>
          </a:stretch>
        </p:blipFill>
        <p:spPr bwMode="auto">
          <a:xfrm>
            <a:off x="755650" y="2492375"/>
            <a:ext cx="7875588" cy="3816350"/>
          </a:xfrm>
          <a:prstGeom prst="rect">
            <a:avLst/>
          </a:prstGeom>
          <a:noFill/>
          <a:ln w="9525">
            <a:noFill/>
            <a:miter lim="800000"/>
            <a:headEnd/>
            <a:tailEnd/>
          </a:ln>
        </p:spPr>
      </p:pic>
      <p:sp>
        <p:nvSpPr>
          <p:cNvPr id="20" name="TextBox 19"/>
          <p:cNvSpPr txBox="1"/>
          <p:nvPr/>
        </p:nvSpPr>
        <p:spPr>
          <a:xfrm>
            <a:off x="8027988" y="333375"/>
            <a:ext cx="1116012" cy="214313"/>
          </a:xfrm>
          <a:prstGeom prst="rect">
            <a:avLst/>
          </a:prstGeom>
          <a:noFill/>
        </p:spPr>
        <p:txBody>
          <a:bodyPr>
            <a:spAutoFit/>
          </a:bodyPr>
          <a:lstStyle/>
          <a:p>
            <a:pPr>
              <a:defRPr/>
            </a:pPr>
            <a:r>
              <a:rPr lang="en-US" sz="800" dirty="0">
                <a:solidFill>
                  <a:schemeClr val="bg1">
                    <a:lumMod val="65000"/>
                  </a:schemeClr>
                </a:solidFill>
              </a:rPr>
              <a:t>Click For Next  Point</a:t>
            </a:r>
          </a:p>
        </p:txBody>
      </p:sp>
      <p:grpSp>
        <p:nvGrpSpPr>
          <p:cNvPr id="2" name="Group 53"/>
          <p:cNvGrpSpPr>
            <a:grpSpLocks/>
          </p:cNvGrpSpPr>
          <p:nvPr/>
        </p:nvGrpSpPr>
        <p:grpSpPr bwMode="auto">
          <a:xfrm>
            <a:off x="8605838" y="31750"/>
            <a:ext cx="430212" cy="301625"/>
            <a:chOff x="6907213" y="0"/>
            <a:chExt cx="430212" cy="301625"/>
          </a:xfrm>
        </p:grpSpPr>
        <p:sp>
          <p:nvSpPr>
            <p:cNvPr id="22" name="Right Arrow 21"/>
            <p:cNvSpPr/>
            <p:nvPr/>
          </p:nvSpPr>
          <p:spPr>
            <a:xfrm>
              <a:off x="6992938" y="0"/>
              <a:ext cx="344487" cy="301625"/>
            </a:xfrm>
            <a:prstGeom prst="rightArrow">
              <a:avLst>
                <a:gd name="adj1" fmla="val 70000"/>
                <a:gd name="adj2" fmla="val 50000"/>
              </a:avLst>
            </a:prstGeom>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sp>
        <p:grpSp>
          <p:nvGrpSpPr>
            <p:cNvPr id="47113" name="Group 63"/>
            <p:cNvGrpSpPr>
              <a:grpSpLocks/>
            </p:cNvGrpSpPr>
            <p:nvPr/>
          </p:nvGrpSpPr>
          <p:grpSpPr bwMode="auto">
            <a:xfrm>
              <a:off x="6907213" y="65088"/>
              <a:ext cx="171450" cy="171450"/>
              <a:chOff x="739" y="413995"/>
              <a:chExt cx="172117" cy="172117"/>
            </a:xfrm>
          </p:grpSpPr>
          <p:sp>
            <p:nvSpPr>
              <p:cNvPr id="24" name="Oval 23"/>
              <p:cNvSpPr/>
              <p:nvPr/>
            </p:nvSpPr>
            <p:spPr>
              <a:xfrm>
                <a:off x="739" y="413995"/>
                <a:ext cx="172117" cy="172117"/>
              </a:xfrm>
              <a:prstGeom prst="ellipse">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5" name="Oval 5"/>
              <p:cNvSpPr/>
              <p:nvPr/>
            </p:nvSpPr>
            <p:spPr>
              <a:xfrm>
                <a:off x="26238" y="439494"/>
                <a:ext cx="121119" cy="121119"/>
              </a:xfrm>
              <a:prstGeom prst="rect">
                <a:avLst/>
              </a:prstGeom>
            </p:spPr>
            <p:style>
              <a:lnRef idx="0">
                <a:scrgbClr r="0" g="0" b="0"/>
              </a:lnRef>
              <a:fillRef idx="0">
                <a:scrgbClr r="0" g="0" b="0"/>
              </a:fillRef>
              <a:effectRef idx="0">
                <a:scrgbClr r="0" g="0" b="0"/>
              </a:effectRef>
              <a:fontRef idx="minor">
                <a:schemeClr val="lt1"/>
              </a:fontRef>
            </p:style>
            <p:txBody>
              <a:bodyPr lIns="5080" tIns="5080" rIns="5080" bIns="5080" spcCol="1270" anchor="ctr"/>
              <a:lstStyle/>
              <a:p>
                <a:pPr algn="ctr" defTabSz="355600">
                  <a:lnSpc>
                    <a:spcPct val="90000"/>
                  </a:lnSpc>
                  <a:spcAft>
                    <a:spcPct val="35000"/>
                  </a:spcAft>
                  <a:defRPr/>
                </a:pPr>
                <a:r>
                  <a:rPr lang="en-US" sz="800" dirty="0"/>
                  <a:t>1</a:t>
                </a:r>
              </a:p>
            </p:txBody>
          </p:sp>
        </p:grpSp>
      </p:grpSp>
      <p:sp>
        <p:nvSpPr>
          <p:cNvPr id="47110" name="Title 1"/>
          <p:cNvSpPr txBox="1">
            <a:spLocks/>
          </p:cNvSpPr>
          <p:nvPr/>
        </p:nvSpPr>
        <p:spPr bwMode="auto">
          <a:xfrm>
            <a:off x="0" y="620713"/>
            <a:ext cx="7127875" cy="549275"/>
          </a:xfrm>
          <a:prstGeom prst="rect">
            <a:avLst/>
          </a:prstGeom>
          <a:noFill/>
          <a:ln w="9525">
            <a:noFill/>
            <a:miter lim="800000"/>
            <a:headEnd/>
            <a:tailEnd/>
          </a:ln>
        </p:spPr>
        <p:txBody>
          <a:bodyPr/>
          <a:lstStyle/>
          <a:p>
            <a:pPr eaLnBrk="0" hangingPunct="0">
              <a:lnSpc>
                <a:spcPct val="90000"/>
              </a:lnSpc>
            </a:pPr>
            <a:r>
              <a:rPr lang="en-US" sz="1200" b="1">
                <a:solidFill>
                  <a:schemeClr val="tx2"/>
                </a:solidFill>
              </a:rPr>
              <a:t>Retrieve Scheduling Data</a:t>
            </a:r>
            <a:r>
              <a:rPr lang="en-US" sz="2000" b="1">
                <a:solidFill>
                  <a:schemeClr val="tx2"/>
                </a:solidFill>
              </a:rPr>
              <a:t/>
            </a:r>
            <a:br>
              <a:rPr lang="en-US" sz="2000" b="1">
                <a:solidFill>
                  <a:schemeClr val="tx2"/>
                </a:solidFill>
              </a:rPr>
            </a:br>
            <a:r>
              <a:rPr lang="en-US" sz="2000" b="1">
                <a:solidFill>
                  <a:schemeClr val="tx2"/>
                </a:solidFill>
              </a:rPr>
              <a:t>System Setup Considerations</a:t>
            </a:r>
          </a:p>
        </p:txBody>
      </p:sp>
      <p:sp>
        <p:nvSpPr>
          <p:cNvPr id="47111" name="Line 13"/>
          <p:cNvSpPr>
            <a:spLocks noChangeShapeType="1"/>
          </p:cNvSpPr>
          <p:nvPr/>
        </p:nvSpPr>
        <p:spPr bwMode="auto">
          <a:xfrm flipH="1">
            <a:off x="3348038" y="1916113"/>
            <a:ext cx="647700" cy="504825"/>
          </a:xfrm>
          <a:prstGeom prst="line">
            <a:avLst/>
          </a:prstGeom>
          <a:noFill/>
          <a:ln w="9525">
            <a:solidFill>
              <a:srgbClr val="F10903"/>
            </a:solidFill>
            <a:round/>
            <a:headEnd/>
            <a:tailEnd type="triangle" w="med" len="med"/>
          </a:ln>
        </p:spPr>
        <p:txBody>
          <a:bodyPr/>
          <a:lstStyle/>
          <a:p>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nodeType="withEffect">
                                  <p:stCondLst>
                                    <p:cond delay="0"/>
                                  </p:stCondLst>
                                  <p:childTnLst>
                                    <p:set>
                                      <p:cBhvr>
                                        <p:cTn id="6" dur="1" fill="hold">
                                          <p:stCondLst>
                                            <p:cond delay="0"/>
                                          </p:stCondLst>
                                        </p:cTn>
                                        <p:tgtEl>
                                          <p:spTgt spid="3076"/>
                                        </p:tgtEl>
                                        <p:attrNameLst>
                                          <p:attrName>style.visibility</p:attrName>
                                        </p:attrNameLst>
                                      </p:cBhvr>
                                      <p:to>
                                        <p:strVal val="visible"/>
                                      </p:to>
                                    </p:set>
                                    <p:animEffect transition="in" filter="wedge">
                                      <p:cBhvr>
                                        <p:cTn id="7" dur="2000"/>
                                        <p:tgtEl>
                                          <p:spTgt spid="3076"/>
                                        </p:tgtEl>
                                      </p:cBhvr>
                                    </p:animEffect>
                                  </p:childTnLst>
                                </p:cTn>
                              </p:par>
                            </p:childTnLst>
                          </p:cTn>
                        </p:par>
                      </p:childTnLst>
                    </p:cTn>
                  </p:par>
                  <p:par>
                    <p:cTn id="8" fill="hold">
                      <p:stCondLst>
                        <p:cond delay="indefinite"/>
                      </p:stCondLst>
                      <p:childTnLst>
                        <p:par>
                          <p:cTn id="9" fill="hold">
                            <p:stCondLst>
                              <p:cond delay="0"/>
                            </p:stCondLst>
                            <p:childTnLst>
                              <p:par>
                                <p:cTn id="10" presetID="1" presetClass="exit" presetSubtype="0" fill="hold" nodeType="clickEffect">
                                  <p:stCondLst>
                                    <p:cond delay="0"/>
                                  </p:stCondLst>
                                  <p:childTnLst>
                                    <p:set>
                                      <p:cBhvr>
                                        <p:cTn id="11" dur="1" fill="hold">
                                          <p:stCondLst>
                                            <p:cond delay="0"/>
                                          </p:stCondLst>
                                        </p:cTn>
                                        <p:tgtEl>
                                          <p:spTgt spid="2"/>
                                        </p:tgtEl>
                                        <p:attrNameLst>
                                          <p:attrName>style.visibility</p:attrName>
                                        </p:attrNameLst>
                                      </p:cBhvr>
                                      <p:to>
                                        <p:strVal val="hidden"/>
                                      </p:to>
                                    </p:set>
                                  </p:childTnLst>
                                </p:cTn>
                              </p:par>
                            </p:childTnLst>
                          </p:cTn>
                        </p:par>
                        <p:par>
                          <p:cTn id="12" fill="hold">
                            <p:stCondLst>
                              <p:cond delay="0"/>
                            </p:stCondLst>
                            <p:childTnLst>
                              <p:par>
                                <p:cTn id="13" presetID="1" presetClass="exit" presetSubtype="0" fill="hold" grpId="0" nodeType="afterEffect">
                                  <p:stCondLst>
                                    <p:cond delay="0"/>
                                  </p:stCondLst>
                                  <p:childTnLst>
                                    <p:set>
                                      <p:cBhvr>
                                        <p:cTn id="14" dur="1" fill="hold">
                                          <p:stCondLst>
                                            <p:cond delay="0"/>
                                          </p:stCondLst>
                                        </p:cTn>
                                        <p:tgtEl>
                                          <p:spTgt spid="2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Title 1"/>
          <p:cNvSpPr txBox="1">
            <a:spLocks/>
          </p:cNvSpPr>
          <p:nvPr/>
        </p:nvSpPr>
        <p:spPr bwMode="auto">
          <a:xfrm>
            <a:off x="323850" y="692150"/>
            <a:ext cx="7127875" cy="549275"/>
          </a:xfrm>
          <a:prstGeom prst="rect">
            <a:avLst/>
          </a:prstGeom>
          <a:noFill/>
          <a:ln w="9525">
            <a:noFill/>
            <a:miter lim="800000"/>
            <a:headEnd/>
            <a:tailEnd/>
          </a:ln>
        </p:spPr>
        <p:txBody>
          <a:bodyPr/>
          <a:lstStyle/>
          <a:p>
            <a:pPr eaLnBrk="0" hangingPunct="0">
              <a:lnSpc>
                <a:spcPct val="90000"/>
              </a:lnSpc>
            </a:pPr>
            <a:r>
              <a:rPr lang="en-US" sz="1200" b="1">
                <a:solidFill>
                  <a:schemeClr val="tx2"/>
                </a:solidFill>
              </a:rPr>
              <a:t>Retrieve Scheduling Data</a:t>
            </a:r>
            <a:r>
              <a:rPr lang="en-US" sz="2000" b="1">
                <a:solidFill>
                  <a:schemeClr val="tx2"/>
                </a:solidFill>
              </a:rPr>
              <a:t/>
            </a:r>
            <a:br>
              <a:rPr lang="en-US" sz="2000" b="1">
                <a:solidFill>
                  <a:schemeClr val="tx2"/>
                </a:solidFill>
              </a:rPr>
            </a:br>
            <a:r>
              <a:rPr lang="en-US" sz="2000" b="1">
                <a:solidFill>
                  <a:schemeClr val="tx2"/>
                </a:solidFill>
              </a:rPr>
              <a:t>System Setup Considerations</a:t>
            </a:r>
          </a:p>
        </p:txBody>
      </p:sp>
      <p:sp>
        <p:nvSpPr>
          <p:cNvPr id="49156" name="Content Placeholder 2"/>
          <p:cNvSpPr txBox="1">
            <a:spLocks/>
          </p:cNvSpPr>
          <p:nvPr/>
        </p:nvSpPr>
        <p:spPr bwMode="auto">
          <a:xfrm>
            <a:off x="323850" y="1341438"/>
            <a:ext cx="8153400" cy="574675"/>
          </a:xfrm>
          <a:prstGeom prst="rect">
            <a:avLst/>
          </a:prstGeom>
          <a:noFill/>
          <a:ln w="9525">
            <a:noFill/>
            <a:miter lim="800000"/>
            <a:headEnd/>
            <a:tailEnd/>
          </a:ln>
        </p:spPr>
        <p:txBody>
          <a:bodyPr/>
          <a:lstStyle/>
          <a:p>
            <a:pPr marL="342900" indent="-342900" defTabSz="973138" eaLnBrk="0" hangingPunct="0">
              <a:lnSpc>
                <a:spcPct val="70000"/>
              </a:lnSpc>
              <a:spcBef>
                <a:spcPct val="30000"/>
              </a:spcBef>
              <a:buClr>
                <a:srgbClr val="890C4C"/>
              </a:buClr>
              <a:buFont typeface="Webdings" pitchFamily="18" charset="2"/>
              <a:buChar char="5"/>
              <a:tabLst>
                <a:tab pos="2743200" algn="l"/>
              </a:tabLst>
            </a:pPr>
            <a:r>
              <a:rPr lang="en-US" sz="1800">
                <a:solidFill>
                  <a:schemeClr val="bg2"/>
                </a:solidFill>
              </a:rPr>
              <a:t>To group resources, enter a unique Scheduler ID for each group</a:t>
            </a:r>
          </a:p>
        </p:txBody>
      </p:sp>
      <p:sp>
        <p:nvSpPr>
          <p:cNvPr id="49169" name="Rectangle 17"/>
          <p:cNvSpPr>
            <a:spLocks noChangeArrowheads="1"/>
          </p:cNvSpPr>
          <p:nvPr/>
        </p:nvSpPr>
        <p:spPr bwMode="auto">
          <a:xfrm>
            <a:off x="827088" y="5445125"/>
            <a:ext cx="3744912" cy="360363"/>
          </a:xfrm>
          <a:prstGeom prst="rect">
            <a:avLst/>
          </a:prstGeom>
          <a:noFill/>
          <a:ln w="76200">
            <a:solidFill>
              <a:schemeClr val="bg2"/>
            </a:solidFill>
            <a:miter lim="800000"/>
            <a:headEnd/>
            <a:tailEnd/>
          </a:ln>
          <a:effectLst/>
        </p:spPr>
        <p:txBody>
          <a:bodyPr wrap="none" anchor="ctr"/>
          <a:lstStyle/>
          <a:p>
            <a:endParaRPr lang="en-US"/>
          </a:p>
        </p:txBody>
      </p:sp>
      <p:sp>
        <p:nvSpPr>
          <p:cNvPr id="49171" name="Line 19"/>
          <p:cNvSpPr>
            <a:spLocks noChangeShapeType="1"/>
          </p:cNvSpPr>
          <p:nvPr/>
        </p:nvSpPr>
        <p:spPr bwMode="auto">
          <a:xfrm>
            <a:off x="4067175" y="4724400"/>
            <a:ext cx="3529013" cy="0"/>
          </a:xfrm>
          <a:prstGeom prst="line">
            <a:avLst/>
          </a:prstGeom>
          <a:noFill/>
          <a:ln w="38100">
            <a:solidFill>
              <a:schemeClr val="bg2"/>
            </a:solidFill>
            <a:round/>
            <a:headEnd/>
            <a:tailEnd/>
          </a:ln>
          <a:effectLst/>
        </p:spPr>
        <p:txBody>
          <a:bodyPr/>
          <a:lstStyle/>
          <a:p>
            <a:endParaRPr lang="en-US"/>
          </a:p>
        </p:txBody>
      </p:sp>
      <p:grpSp>
        <p:nvGrpSpPr>
          <p:cNvPr id="49173" name="Group 21"/>
          <p:cNvGrpSpPr>
            <a:grpSpLocks/>
          </p:cNvGrpSpPr>
          <p:nvPr/>
        </p:nvGrpSpPr>
        <p:grpSpPr bwMode="auto">
          <a:xfrm>
            <a:off x="395288" y="1916113"/>
            <a:ext cx="7823200" cy="4216400"/>
            <a:chOff x="158" y="482"/>
            <a:chExt cx="5385" cy="3200"/>
          </a:xfrm>
        </p:grpSpPr>
        <p:pic>
          <p:nvPicPr>
            <p:cNvPr id="49174" name="Picture 5"/>
            <p:cNvPicPr>
              <a:picLocks noChangeAspect="1" noChangeArrowheads="1"/>
            </p:cNvPicPr>
            <p:nvPr/>
          </p:nvPicPr>
          <p:blipFill>
            <a:blip r:embed="rId3"/>
            <a:srcRect/>
            <a:stretch>
              <a:fillRect/>
            </a:stretch>
          </p:blipFill>
          <p:spPr bwMode="auto">
            <a:xfrm>
              <a:off x="158" y="1071"/>
              <a:ext cx="3174" cy="2611"/>
            </a:xfrm>
            <a:prstGeom prst="rect">
              <a:avLst/>
            </a:prstGeom>
            <a:noFill/>
            <a:ln w="9525">
              <a:noFill/>
              <a:miter lim="800000"/>
              <a:headEnd/>
              <a:tailEnd/>
            </a:ln>
          </p:spPr>
        </p:pic>
        <p:pic>
          <p:nvPicPr>
            <p:cNvPr id="49175" name="Picture 6"/>
            <p:cNvPicPr>
              <a:picLocks noChangeAspect="1" noChangeArrowheads="1"/>
            </p:cNvPicPr>
            <p:nvPr/>
          </p:nvPicPr>
          <p:blipFill>
            <a:blip r:embed="rId4"/>
            <a:srcRect/>
            <a:stretch>
              <a:fillRect/>
            </a:stretch>
          </p:blipFill>
          <p:spPr bwMode="auto">
            <a:xfrm>
              <a:off x="2653" y="482"/>
              <a:ext cx="2890" cy="2364"/>
            </a:xfrm>
            <a:prstGeom prst="rect">
              <a:avLst/>
            </a:prstGeom>
            <a:noFill/>
            <a:ln w="9525">
              <a:noFill/>
              <a:miter lim="800000"/>
              <a:headEnd/>
              <a:tailEnd/>
            </a:ln>
          </p:spPr>
        </p:pic>
      </p:grpSp>
      <p:sp>
        <p:nvSpPr>
          <p:cNvPr id="49176" name="Rectangle 24"/>
          <p:cNvSpPr>
            <a:spLocks noChangeArrowheads="1"/>
          </p:cNvSpPr>
          <p:nvPr/>
        </p:nvSpPr>
        <p:spPr bwMode="auto">
          <a:xfrm>
            <a:off x="1331913" y="5373688"/>
            <a:ext cx="1584325" cy="215900"/>
          </a:xfrm>
          <a:prstGeom prst="rect">
            <a:avLst/>
          </a:prstGeom>
          <a:noFill/>
          <a:ln w="9525">
            <a:solidFill>
              <a:srgbClr val="F10903"/>
            </a:solidFill>
            <a:miter lim="800000"/>
            <a:headEnd/>
            <a:tailEnd/>
          </a:ln>
          <a:effectLst/>
        </p:spPr>
        <p:txBody>
          <a:bodyPr wrap="none" anchor="ctr"/>
          <a:lstStyle/>
          <a:p>
            <a:endParaRPr lang="en-US"/>
          </a:p>
        </p:txBody>
      </p:sp>
      <p:sp>
        <p:nvSpPr>
          <p:cNvPr id="49177" name="Rectangle 25"/>
          <p:cNvSpPr>
            <a:spLocks noChangeArrowheads="1"/>
          </p:cNvSpPr>
          <p:nvPr/>
        </p:nvSpPr>
        <p:spPr bwMode="auto">
          <a:xfrm>
            <a:off x="4859338" y="3284538"/>
            <a:ext cx="1296987" cy="144462"/>
          </a:xfrm>
          <a:prstGeom prst="rect">
            <a:avLst/>
          </a:prstGeom>
          <a:noFill/>
          <a:ln w="9525">
            <a:solidFill>
              <a:srgbClr val="F10903"/>
            </a:solidFill>
            <a:miter lim="800000"/>
            <a:headEnd/>
            <a:tailEnd/>
          </a:ln>
          <a:effectLst/>
        </p:spPr>
        <p:txBody>
          <a:bodyPr wrap="none" anchor="ctr"/>
          <a:lstStyle/>
          <a:p>
            <a:endParaRPr lang="en-US"/>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1201" name="TextBox 1"/>
          <p:cNvSpPr txBox="1">
            <a:spLocks noChangeArrowheads="1"/>
          </p:cNvSpPr>
          <p:nvPr/>
        </p:nvSpPr>
        <p:spPr bwMode="auto">
          <a:xfrm>
            <a:off x="1116013" y="2060575"/>
            <a:ext cx="6335712" cy="2246313"/>
          </a:xfrm>
          <a:prstGeom prst="rect">
            <a:avLst/>
          </a:prstGeom>
          <a:noFill/>
          <a:ln w="9525">
            <a:noFill/>
            <a:miter lim="800000"/>
            <a:headEnd/>
            <a:tailEnd/>
          </a:ln>
        </p:spPr>
        <p:txBody>
          <a:bodyPr>
            <a:spAutoFit/>
          </a:bodyPr>
          <a:lstStyle/>
          <a:p>
            <a:r>
              <a:rPr lang="en-US"/>
              <a:t>Note: The following slides are intended to be used as reference for the user guide:</a:t>
            </a:r>
          </a:p>
          <a:p>
            <a:r>
              <a:rPr lang="en-US"/>
              <a:t>Demonstration of the following concepts may be live.</a:t>
            </a:r>
          </a:p>
        </p:txBody>
      </p:sp>
    </p:spTree>
  </p:cSld>
  <p:clrMapOvr>
    <a:masterClrMapping/>
  </p:clrMapOv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5" name="Rectangle 2"/>
          <p:cNvSpPr>
            <a:spLocks noGrp="1" noChangeArrowheads="1"/>
          </p:cNvSpPr>
          <p:nvPr>
            <p:ph type="title" idx="4294967295"/>
          </p:nvPr>
        </p:nvSpPr>
        <p:spPr>
          <a:xfrm>
            <a:off x="0" y="2781300"/>
            <a:ext cx="9144000" cy="2057400"/>
          </a:xfrm>
        </p:spPr>
        <p:txBody>
          <a:bodyPr anchor="t"/>
          <a:lstStyle/>
          <a:p>
            <a:pPr algn="ctr">
              <a:lnSpc>
                <a:spcPct val="85000"/>
              </a:lnSpc>
            </a:pPr>
            <a:r>
              <a:rPr lang="en-US" sz="4800" smtClean="0"/>
              <a:t>Review Scheduling Data</a:t>
            </a:r>
          </a:p>
        </p:txBody>
      </p:sp>
      <p:sp>
        <p:nvSpPr>
          <p:cNvPr id="52226" name="Text Box 3"/>
          <p:cNvSpPr txBox="1">
            <a:spLocks noChangeArrowheads="1"/>
          </p:cNvSpPr>
          <p:nvPr/>
        </p:nvSpPr>
        <p:spPr bwMode="auto">
          <a:xfrm>
            <a:off x="990600" y="2476500"/>
            <a:ext cx="6389688" cy="396875"/>
          </a:xfrm>
          <a:prstGeom prst="rect">
            <a:avLst/>
          </a:prstGeom>
          <a:noFill/>
          <a:ln w="9525">
            <a:noFill/>
            <a:miter lim="800000"/>
            <a:headEnd/>
            <a:tailEnd/>
          </a:ln>
        </p:spPr>
        <p:txBody>
          <a:bodyPr>
            <a:spAutoFit/>
          </a:bodyPr>
          <a:lstStyle/>
          <a:p>
            <a:pPr>
              <a:spcBef>
                <a:spcPct val="50000"/>
              </a:spcBef>
              <a:defRPr/>
            </a:pPr>
            <a:r>
              <a:rPr lang="en-US" sz="2000" b="1">
                <a:solidFill>
                  <a:schemeClr val="bg1">
                    <a:lumMod val="65000"/>
                  </a:schemeClr>
                </a:solidFill>
              </a:rPr>
              <a:t>Getting Familiar with MSW UI</a:t>
            </a: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TextBox 4"/>
          <p:cNvSpPr txBox="1"/>
          <p:nvPr/>
        </p:nvSpPr>
        <p:spPr>
          <a:xfrm>
            <a:off x="8027988" y="333375"/>
            <a:ext cx="1116012" cy="214313"/>
          </a:xfrm>
          <a:prstGeom prst="rect">
            <a:avLst/>
          </a:prstGeom>
          <a:noFill/>
        </p:spPr>
        <p:txBody>
          <a:bodyPr>
            <a:spAutoFit/>
          </a:bodyPr>
          <a:lstStyle/>
          <a:p>
            <a:pPr>
              <a:defRPr/>
            </a:pPr>
            <a:r>
              <a:rPr lang="en-US" sz="800" dirty="0">
                <a:solidFill>
                  <a:schemeClr val="bg1">
                    <a:lumMod val="95000"/>
                  </a:schemeClr>
                </a:solidFill>
              </a:rPr>
              <a:t>Click For Next  Point</a:t>
            </a:r>
          </a:p>
        </p:txBody>
      </p:sp>
      <p:pic>
        <p:nvPicPr>
          <p:cNvPr id="54274" name="Picture 4"/>
          <p:cNvPicPr>
            <a:picLocks noChangeAspect="1" noChangeArrowheads="1"/>
          </p:cNvPicPr>
          <p:nvPr/>
        </p:nvPicPr>
        <p:blipFill>
          <a:blip r:embed="rId3"/>
          <a:srcRect/>
          <a:stretch>
            <a:fillRect/>
          </a:stretch>
        </p:blipFill>
        <p:spPr bwMode="auto">
          <a:xfrm>
            <a:off x="684213" y="1265238"/>
            <a:ext cx="7920037" cy="5135562"/>
          </a:xfrm>
          <a:prstGeom prst="rect">
            <a:avLst/>
          </a:prstGeom>
          <a:noFill/>
          <a:ln w="9525">
            <a:noFill/>
            <a:miter lim="800000"/>
            <a:headEnd/>
            <a:tailEnd/>
          </a:ln>
        </p:spPr>
      </p:pic>
      <p:sp>
        <p:nvSpPr>
          <p:cNvPr id="54275" name="Title 1"/>
          <p:cNvSpPr txBox="1">
            <a:spLocks/>
          </p:cNvSpPr>
          <p:nvPr/>
        </p:nvSpPr>
        <p:spPr bwMode="auto">
          <a:xfrm>
            <a:off x="323850" y="692150"/>
            <a:ext cx="7127875" cy="549275"/>
          </a:xfrm>
          <a:prstGeom prst="rect">
            <a:avLst/>
          </a:prstGeom>
          <a:noFill/>
          <a:ln w="9525">
            <a:noFill/>
            <a:miter lim="800000"/>
            <a:headEnd/>
            <a:tailEnd/>
          </a:ln>
        </p:spPr>
        <p:txBody>
          <a:bodyPr/>
          <a:lstStyle/>
          <a:p>
            <a:pPr eaLnBrk="0" hangingPunct="0">
              <a:lnSpc>
                <a:spcPct val="90000"/>
              </a:lnSpc>
            </a:pPr>
            <a:r>
              <a:rPr lang="en-US" sz="1200" b="1">
                <a:solidFill>
                  <a:schemeClr val="tx2"/>
                </a:solidFill>
              </a:rPr>
              <a:t>Review Scheduling Data</a:t>
            </a:r>
            <a:r>
              <a:rPr lang="en-US" sz="2000" b="1">
                <a:solidFill>
                  <a:schemeClr val="tx2"/>
                </a:solidFill>
              </a:rPr>
              <a:t/>
            </a:r>
            <a:br>
              <a:rPr lang="en-US" sz="2000" b="1">
                <a:solidFill>
                  <a:schemeClr val="tx2"/>
                </a:solidFill>
              </a:rPr>
            </a:br>
            <a:r>
              <a:rPr lang="en-US" sz="2000" b="1">
                <a:solidFill>
                  <a:schemeClr val="tx2"/>
                </a:solidFill>
              </a:rPr>
              <a:t>Primary Grid Set</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xit"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1" name="Rectangle 2"/>
          <p:cNvSpPr>
            <a:spLocks noGrp="1" noChangeArrowheads="1"/>
          </p:cNvSpPr>
          <p:nvPr>
            <p:ph type="title" idx="4294967295"/>
          </p:nvPr>
        </p:nvSpPr>
        <p:spPr>
          <a:xfrm>
            <a:off x="0" y="2781300"/>
            <a:ext cx="9144000" cy="2057400"/>
          </a:xfrm>
        </p:spPr>
        <p:txBody>
          <a:bodyPr anchor="t"/>
          <a:lstStyle/>
          <a:p>
            <a:pPr algn="ctr" eaLnBrk="1" hangingPunct="1">
              <a:lnSpc>
                <a:spcPct val="85000"/>
              </a:lnSpc>
            </a:pPr>
            <a:r>
              <a:rPr lang="en-US" sz="4800" smtClean="0"/>
              <a:t>Hands On Lesson</a:t>
            </a:r>
          </a:p>
        </p:txBody>
      </p:sp>
      <p:sp>
        <p:nvSpPr>
          <p:cNvPr id="56322" name="Text Box 3"/>
          <p:cNvSpPr txBox="1">
            <a:spLocks noChangeArrowheads="1"/>
          </p:cNvSpPr>
          <p:nvPr/>
        </p:nvSpPr>
        <p:spPr bwMode="auto">
          <a:xfrm>
            <a:off x="990600" y="2476500"/>
            <a:ext cx="7037388" cy="396875"/>
          </a:xfrm>
          <a:prstGeom prst="rect">
            <a:avLst/>
          </a:prstGeom>
          <a:noFill/>
          <a:ln w="9525">
            <a:noFill/>
            <a:miter lim="800000"/>
            <a:headEnd/>
            <a:tailEnd/>
          </a:ln>
        </p:spPr>
        <p:txBody>
          <a:bodyPr>
            <a:spAutoFit/>
          </a:bodyPr>
          <a:lstStyle/>
          <a:p>
            <a:pPr>
              <a:spcBef>
                <a:spcPct val="50000"/>
              </a:spcBef>
            </a:pPr>
            <a:r>
              <a:rPr lang="en-US" sz="2000" b="1">
                <a:solidFill>
                  <a:srgbClr val="A6A6A6"/>
                </a:solidFill>
              </a:rPr>
              <a:t>Getting Familiar with MSW</a:t>
            </a: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69" name="Rectangle 2"/>
          <p:cNvSpPr>
            <a:spLocks/>
          </p:cNvSpPr>
          <p:nvPr/>
        </p:nvSpPr>
        <p:spPr bwMode="auto">
          <a:xfrm>
            <a:off x="395288" y="404813"/>
            <a:ext cx="8229600" cy="717550"/>
          </a:xfrm>
          <a:prstGeom prst="rect">
            <a:avLst/>
          </a:prstGeom>
          <a:noFill/>
          <a:ln w="9525">
            <a:noFill/>
            <a:miter lim="800000"/>
            <a:headEnd/>
            <a:tailEnd/>
          </a:ln>
        </p:spPr>
        <p:txBody>
          <a:bodyPr anchor="ctr"/>
          <a:lstStyle/>
          <a:p>
            <a:pPr defTabSz="457200" eaLnBrk="0" hangingPunct="0"/>
            <a:r>
              <a:rPr lang="en-US" b="1">
                <a:solidFill>
                  <a:srgbClr val="4F4F4F"/>
                </a:solidFill>
                <a:latin typeface="Century Gothic" pitchFamily="34" charset="0"/>
              </a:rPr>
              <a:t>Exercise 1 - Enter Search Criteria and Review</a:t>
            </a:r>
            <a:br>
              <a:rPr lang="en-US" b="1">
                <a:solidFill>
                  <a:srgbClr val="4F4F4F"/>
                </a:solidFill>
                <a:latin typeface="Century Gothic" pitchFamily="34" charset="0"/>
              </a:rPr>
            </a:br>
            <a:r>
              <a:rPr lang="en-US" b="1">
                <a:solidFill>
                  <a:srgbClr val="4F4F4F"/>
                </a:solidFill>
                <a:latin typeface="Century Gothic" pitchFamily="34" charset="0"/>
              </a:rPr>
              <a:t>                     Data Results </a:t>
            </a:r>
          </a:p>
        </p:txBody>
      </p:sp>
      <p:sp>
        <p:nvSpPr>
          <p:cNvPr id="58370" name="Rectangle 3"/>
          <p:cNvSpPr>
            <a:spLocks/>
          </p:cNvSpPr>
          <p:nvPr/>
        </p:nvSpPr>
        <p:spPr bwMode="auto">
          <a:xfrm>
            <a:off x="539750" y="1412875"/>
            <a:ext cx="8229600" cy="4991100"/>
          </a:xfrm>
          <a:prstGeom prst="rect">
            <a:avLst/>
          </a:prstGeom>
          <a:noFill/>
          <a:ln w="9525">
            <a:noFill/>
            <a:miter lim="800000"/>
            <a:headEnd/>
            <a:tailEnd/>
          </a:ln>
        </p:spPr>
        <p:txBody>
          <a:bodyPr/>
          <a:lstStyle/>
          <a:p>
            <a:pPr marL="342900" indent="-342900" defTabSz="457200" eaLnBrk="0" hangingPunct="0">
              <a:spcBef>
                <a:spcPct val="20000"/>
              </a:spcBef>
              <a:buClr>
                <a:srgbClr val="F79646"/>
              </a:buClr>
              <a:buFont typeface="Arial" charset="0"/>
              <a:buChar char="•"/>
            </a:pPr>
            <a:r>
              <a:rPr lang="en-US">
                <a:solidFill>
                  <a:srgbClr val="4F4F4F"/>
                </a:solidFill>
                <a:latin typeface="Century Gothic" pitchFamily="34" charset="0"/>
              </a:rPr>
              <a:t>Open MSW</a:t>
            </a:r>
          </a:p>
          <a:p>
            <a:pPr marL="342900" indent="-342900" defTabSz="457200" eaLnBrk="0" hangingPunct="0">
              <a:spcBef>
                <a:spcPct val="20000"/>
              </a:spcBef>
              <a:buClr>
                <a:srgbClr val="F79646"/>
              </a:buClr>
              <a:buFont typeface="Arial" charset="0"/>
              <a:buChar char="•"/>
            </a:pPr>
            <a:r>
              <a:rPr lang="en-US">
                <a:solidFill>
                  <a:srgbClr val="4F4F4F"/>
                </a:solidFill>
                <a:latin typeface="Century Gothic" pitchFamily="34" charset="0"/>
              </a:rPr>
              <a:t>Use Search Panel to retrieve data </a:t>
            </a:r>
          </a:p>
          <a:p>
            <a:pPr marL="342900" indent="-342900" defTabSz="457200" eaLnBrk="0" hangingPunct="0">
              <a:spcBef>
                <a:spcPct val="20000"/>
              </a:spcBef>
              <a:buClr>
                <a:srgbClr val="F79646"/>
              </a:buClr>
              <a:buFont typeface="Arial" charset="0"/>
              <a:buChar char="•"/>
            </a:pPr>
            <a:r>
              <a:rPr lang="en-US">
                <a:solidFill>
                  <a:srgbClr val="4F4F4F"/>
                </a:solidFill>
                <a:latin typeface="Century Gothic" pitchFamily="34" charset="0"/>
              </a:rPr>
              <a:t>Review schedule and capacity data</a:t>
            </a:r>
          </a:p>
          <a:p>
            <a:pPr marL="342900" indent="-342900" defTabSz="457200" eaLnBrk="0" hangingPunct="0">
              <a:spcBef>
                <a:spcPct val="20000"/>
              </a:spcBef>
              <a:buClr>
                <a:srgbClr val="F79646"/>
              </a:buClr>
              <a:buFont typeface="Arial" charset="0"/>
              <a:buChar char="•"/>
            </a:pPr>
            <a:r>
              <a:rPr lang="en-US">
                <a:solidFill>
                  <a:srgbClr val="4F4F4F"/>
                </a:solidFill>
                <a:latin typeface="Century Gothic" pitchFamily="34" charset="0"/>
              </a:rPr>
              <a:t>Review supply/demand data </a:t>
            </a:r>
          </a:p>
          <a:p>
            <a:pPr marL="342900" indent="-342900" defTabSz="457200" eaLnBrk="0" hangingPunct="0">
              <a:spcBef>
                <a:spcPct val="20000"/>
              </a:spcBef>
              <a:buClr>
                <a:srgbClr val="F79646"/>
              </a:buClr>
              <a:buFont typeface="Arial" charset="0"/>
              <a:buChar char="•"/>
            </a:pPr>
            <a:r>
              <a:rPr lang="en-US">
                <a:solidFill>
                  <a:srgbClr val="4F4F4F"/>
                </a:solidFill>
                <a:latin typeface="Century Gothic" pitchFamily="34" charset="0"/>
              </a:rPr>
              <a:t>Questions</a:t>
            </a:r>
          </a:p>
          <a:p>
            <a:pPr marL="342900" indent="-342900" defTabSz="457200" eaLnBrk="0" hangingPunct="0">
              <a:spcBef>
                <a:spcPct val="20000"/>
              </a:spcBef>
              <a:buClr>
                <a:srgbClr val="F79646"/>
              </a:buClr>
              <a:buFont typeface="Arial" charset="0"/>
              <a:buChar char="•"/>
            </a:pPr>
            <a:endParaRPr lang="en-US">
              <a:solidFill>
                <a:srgbClr val="4F4F4F"/>
              </a:solidFill>
              <a:latin typeface="Century Gothic" pitchFamily="34" charset="0"/>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3" name="Rectangle 2"/>
          <p:cNvSpPr>
            <a:spLocks noGrp="1" noChangeArrowheads="1"/>
          </p:cNvSpPr>
          <p:nvPr>
            <p:ph type="title" idx="4294967295"/>
          </p:nvPr>
        </p:nvSpPr>
        <p:spPr>
          <a:xfrm>
            <a:off x="0" y="2781300"/>
            <a:ext cx="9144000" cy="2057400"/>
          </a:xfrm>
        </p:spPr>
        <p:txBody>
          <a:bodyPr anchor="t"/>
          <a:lstStyle/>
          <a:p>
            <a:pPr algn="ctr">
              <a:lnSpc>
                <a:spcPct val="85000"/>
              </a:lnSpc>
            </a:pPr>
            <a:r>
              <a:rPr lang="en-US" smtClean="0"/>
              <a:t> </a:t>
            </a:r>
            <a:r>
              <a:rPr lang="en-US" sz="4800" smtClean="0"/>
              <a:t>Review Supporting Data</a:t>
            </a:r>
          </a:p>
        </p:txBody>
      </p:sp>
      <p:sp>
        <p:nvSpPr>
          <p:cNvPr id="56322" name="Text Box 3"/>
          <p:cNvSpPr txBox="1">
            <a:spLocks noChangeArrowheads="1"/>
          </p:cNvSpPr>
          <p:nvPr/>
        </p:nvSpPr>
        <p:spPr bwMode="auto">
          <a:xfrm>
            <a:off x="990600" y="2476500"/>
            <a:ext cx="6389688" cy="396875"/>
          </a:xfrm>
          <a:prstGeom prst="rect">
            <a:avLst/>
          </a:prstGeom>
          <a:noFill/>
          <a:ln w="9525">
            <a:noFill/>
            <a:miter lim="800000"/>
            <a:headEnd/>
            <a:tailEnd/>
          </a:ln>
        </p:spPr>
        <p:txBody>
          <a:bodyPr>
            <a:spAutoFit/>
          </a:bodyPr>
          <a:lstStyle/>
          <a:p>
            <a:pPr>
              <a:spcBef>
                <a:spcPct val="50000"/>
              </a:spcBef>
              <a:defRPr/>
            </a:pPr>
            <a:r>
              <a:rPr lang="en-US" sz="2000" b="1" dirty="0">
                <a:solidFill>
                  <a:schemeClr val="bg1">
                    <a:lumMod val="65000"/>
                  </a:schemeClr>
                </a:solidFill>
              </a:rPr>
              <a:t>Getting Familiar with MSW UI</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Content Placeholder 2"/>
          <p:cNvSpPr>
            <a:spLocks/>
          </p:cNvSpPr>
          <p:nvPr/>
        </p:nvSpPr>
        <p:spPr bwMode="auto">
          <a:xfrm>
            <a:off x="539750" y="981075"/>
            <a:ext cx="8153400" cy="5327650"/>
          </a:xfrm>
          <a:prstGeom prst="rect">
            <a:avLst/>
          </a:prstGeom>
          <a:noFill/>
          <a:ln w="9525">
            <a:noFill/>
            <a:miter lim="800000"/>
            <a:headEnd/>
            <a:tailEnd/>
          </a:ln>
        </p:spPr>
        <p:txBody>
          <a:bodyPr tIns="91440" bIns="91440"/>
          <a:lstStyle/>
          <a:p>
            <a:pPr marL="406400" indent="-406400" eaLnBrk="0" hangingPunct="0">
              <a:lnSpc>
                <a:spcPct val="70000"/>
              </a:lnSpc>
              <a:spcBef>
                <a:spcPct val="30000"/>
              </a:spcBef>
              <a:buClr>
                <a:srgbClr val="890C4C"/>
              </a:buClr>
              <a:buFont typeface="Webdings" pitchFamily="18" charset="2"/>
              <a:buChar char="5"/>
            </a:pPr>
            <a:r>
              <a:rPr lang="en-US" sz="2000" b="1"/>
              <a:t>Introduction</a:t>
            </a:r>
          </a:p>
          <a:p>
            <a:pPr marL="863600" lvl="1" indent="-342900" eaLnBrk="0" hangingPunct="0">
              <a:spcBef>
                <a:spcPct val="25000"/>
              </a:spcBef>
              <a:buClr>
                <a:srgbClr val="2461AA"/>
              </a:buClr>
              <a:buFont typeface="Times New Roman" pitchFamily="18" charset="0"/>
              <a:buChar char="–"/>
            </a:pPr>
            <a:r>
              <a:rPr lang="en-US" sz="1600"/>
              <a:t>MSW UI for 2010.1 and 2011 QAD EE release </a:t>
            </a:r>
          </a:p>
          <a:p>
            <a:pPr marL="863600" lvl="1" indent="-342900" eaLnBrk="0" hangingPunct="0">
              <a:spcBef>
                <a:spcPct val="25000"/>
              </a:spcBef>
              <a:buClr>
                <a:srgbClr val="2461AA"/>
              </a:buClr>
              <a:buFont typeface="Times New Roman" pitchFamily="18" charset="0"/>
              <a:buChar char="–"/>
            </a:pPr>
            <a:r>
              <a:rPr lang="en-US" sz="1600"/>
              <a:t>New features plus consolidation of 50 + legacy applications, reports, and scheduling steps into a single application</a:t>
            </a:r>
          </a:p>
          <a:p>
            <a:pPr marL="863600" lvl="1" indent="-342900" eaLnBrk="0" hangingPunct="0">
              <a:spcBef>
                <a:spcPct val="25000"/>
              </a:spcBef>
              <a:buClr>
                <a:srgbClr val="2461AA"/>
              </a:buClr>
              <a:buFont typeface="Times New Roman" pitchFamily="18" charset="0"/>
              <a:buChar char="–"/>
            </a:pPr>
            <a:r>
              <a:rPr lang="en-US" sz="1600"/>
              <a:t>Flexible UI, but navigational design and amount of data available can be overwhelming at first</a:t>
            </a:r>
          </a:p>
          <a:p>
            <a:pPr marL="863600" lvl="1" indent="-342900" eaLnBrk="0" hangingPunct="0">
              <a:lnSpc>
                <a:spcPct val="70000"/>
              </a:lnSpc>
              <a:spcBef>
                <a:spcPct val="25000"/>
              </a:spcBef>
              <a:buClr>
                <a:srgbClr val="2461AA"/>
              </a:buClr>
              <a:buFont typeface="Times New Roman" pitchFamily="18" charset="0"/>
              <a:buChar char="–"/>
            </a:pPr>
            <a:r>
              <a:rPr lang="en-US" sz="1600"/>
              <a:t>Primary workbench value is visibility to scheduling data</a:t>
            </a:r>
            <a:br>
              <a:rPr lang="en-US" sz="1600"/>
            </a:br>
            <a:r>
              <a:rPr lang="en-US" sz="1600"/>
              <a:t/>
            </a:r>
            <a:br>
              <a:rPr lang="en-US" sz="1600"/>
            </a:br>
            <a:endParaRPr lang="en-US" sz="1400"/>
          </a:p>
          <a:p>
            <a:pPr marL="406400" indent="-406400" eaLnBrk="0" hangingPunct="0">
              <a:lnSpc>
                <a:spcPct val="70000"/>
              </a:lnSpc>
              <a:spcBef>
                <a:spcPct val="30000"/>
              </a:spcBef>
              <a:buClr>
                <a:srgbClr val="890C4C"/>
              </a:buClr>
              <a:buFont typeface="Webdings" pitchFamily="18" charset="2"/>
              <a:buChar char="5"/>
            </a:pPr>
            <a:r>
              <a:rPr lang="en-US" sz="2000" b="1"/>
              <a:t>Objectives</a:t>
            </a:r>
          </a:p>
          <a:p>
            <a:pPr marL="863600" lvl="1" indent="-342900" eaLnBrk="0" hangingPunct="0">
              <a:spcBef>
                <a:spcPct val="25000"/>
              </a:spcBef>
              <a:buClr>
                <a:srgbClr val="2461AA"/>
              </a:buClr>
              <a:buFont typeface="Times New Roman" pitchFamily="18" charset="0"/>
              <a:buChar char="–"/>
            </a:pPr>
            <a:r>
              <a:rPr lang="en-US" sz="1600"/>
              <a:t>Most important aspect is to understand how to leverage the workbenches </a:t>
            </a:r>
          </a:p>
          <a:p>
            <a:pPr marL="863600" lvl="1" indent="-342900" eaLnBrk="0" hangingPunct="0">
              <a:spcBef>
                <a:spcPct val="25000"/>
              </a:spcBef>
              <a:buClr>
                <a:srgbClr val="2461AA"/>
              </a:buClr>
              <a:buFont typeface="Times New Roman" pitchFamily="18" charset="0"/>
              <a:buChar char="–"/>
            </a:pPr>
            <a:r>
              <a:rPr lang="en-US" sz="1600"/>
              <a:t>Gain general understanding of each of the workbench components</a:t>
            </a:r>
          </a:p>
          <a:p>
            <a:pPr marL="863600" lvl="1" indent="-342900" eaLnBrk="0" hangingPunct="0">
              <a:spcBef>
                <a:spcPct val="25000"/>
              </a:spcBef>
              <a:buClr>
                <a:srgbClr val="2461AA"/>
              </a:buClr>
              <a:buFont typeface="Times New Roman" pitchFamily="18" charset="0"/>
              <a:buChar char="–"/>
            </a:pPr>
            <a:r>
              <a:rPr lang="en-US" sz="1600"/>
              <a:t>Learn basic data retrieval approach and logic</a:t>
            </a:r>
          </a:p>
          <a:p>
            <a:pPr marL="863600" lvl="1" indent="-342900" eaLnBrk="0" hangingPunct="0">
              <a:spcBef>
                <a:spcPct val="25000"/>
              </a:spcBef>
              <a:buClr>
                <a:srgbClr val="2461AA"/>
              </a:buClr>
              <a:buFont typeface="Times New Roman" pitchFamily="18" charset="0"/>
              <a:buChar char="–"/>
            </a:pPr>
            <a:r>
              <a:rPr lang="en-US" sz="1600"/>
              <a:t>Learn workbench navigation and techniques and UI customizing</a:t>
            </a:r>
          </a:p>
          <a:p>
            <a:pPr marL="406400" indent="-406400" eaLnBrk="0" hangingPunct="0">
              <a:lnSpc>
                <a:spcPct val="70000"/>
              </a:lnSpc>
              <a:spcBef>
                <a:spcPct val="30000"/>
              </a:spcBef>
              <a:buClr>
                <a:srgbClr val="890C4C"/>
              </a:buClr>
              <a:buFont typeface="Webdings" pitchFamily="18" charset="2"/>
              <a:buChar char="5"/>
            </a:pPr>
            <a:endParaRPr lang="en-US" sz="1600"/>
          </a:p>
          <a:p>
            <a:pPr marL="406400" indent="-406400" eaLnBrk="0" hangingPunct="0">
              <a:spcBef>
                <a:spcPct val="30000"/>
              </a:spcBef>
              <a:buClr>
                <a:srgbClr val="890C4C"/>
              </a:buClr>
              <a:buFont typeface="Webdings" pitchFamily="18" charset="2"/>
              <a:buChar char="5"/>
            </a:pPr>
            <a:r>
              <a:rPr lang="en-US" sz="2000" b="1"/>
              <a:t>Audience</a:t>
            </a:r>
          </a:p>
          <a:p>
            <a:pPr marL="863600" lvl="1" indent="-342900" eaLnBrk="0" hangingPunct="0">
              <a:spcBef>
                <a:spcPct val="25000"/>
              </a:spcBef>
              <a:buClr>
                <a:srgbClr val="2461AA"/>
              </a:buClr>
              <a:buFont typeface="Times New Roman" pitchFamily="18" charset="0"/>
              <a:buChar char="–"/>
            </a:pPr>
            <a:r>
              <a:rPr lang="en-US" sz="1600"/>
              <a:t>Experienced users of QAD .Net UI applications and browses</a:t>
            </a:r>
          </a:p>
          <a:p>
            <a:pPr marL="863600" lvl="1" indent="-342900" eaLnBrk="0" hangingPunct="0">
              <a:spcBef>
                <a:spcPct val="25000"/>
              </a:spcBef>
              <a:buClr>
                <a:srgbClr val="2461AA"/>
              </a:buClr>
              <a:buFont typeface="Times New Roman" pitchFamily="18" charset="0"/>
              <a:buChar char="–"/>
            </a:pPr>
            <a:r>
              <a:rPr lang="en-US" sz="1600"/>
              <a:t>First time workbench users</a:t>
            </a:r>
            <a:br>
              <a:rPr lang="en-US" sz="1600"/>
            </a:br>
            <a:endParaRPr lang="en-US" sz="1600"/>
          </a:p>
        </p:txBody>
      </p:sp>
      <p:sp>
        <p:nvSpPr>
          <p:cNvPr id="29698" name="Rectangle 3"/>
          <p:cNvSpPr txBox="1">
            <a:spLocks noChangeArrowheads="1"/>
          </p:cNvSpPr>
          <p:nvPr/>
        </p:nvSpPr>
        <p:spPr bwMode="auto">
          <a:xfrm>
            <a:off x="250825" y="188913"/>
            <a:ext cx="7173913" cy="595312"/>
          </a:xfrm>
          <a:prstGeom prst="rect">
            <a:avLst/>
          </a:prstGeom>
          <a:noFill/>
          <a:ln w="9525">
            <a:noFill/>
            <a:miter lim="800000"/>
            <a:headEnd/>
            <a:tailEnd/>
          </a:ln>
        </p:spPr>
        <p:txBody>
          <a:bodyPr anchor="b"/>
          <a:lstStyle/>
          <a:p>
            <a:pPr eaLnBrk="0" hangingPunct="0">
              <a:lnSpc>
                <a:spcPct val="90000"/>
              </a:lnSpc>
            </a:pPr>
            <a:r>
              <a:rPr lang="en-US" b="1">
                <a:solidFill>
                  <a:schemeClr val="tx2"/>
                </a:solidFill>
              </a:rPr>
              <a:t>Getting Familiar with MSW UI</a:t>
            </a:r>
          </a:p>
        </p:txBody>
      </p:sp>
    </p:spTree>
  </p:cSld>
  <p:clrMapOvr>
    <a:masterClrMapping/>
  </p:clrMapOv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TextBox 4"/>
          <p:cNvSpPr txBox="1"/>
          <p:nvPr/>
        </p:nvSpPr>
        <p:spPr>
          <a:xfrm>
            <a:off x="8027988" y="333375"/>
            <a:ext cx="1116012" cy="214313"/>
          </a:xfrm>
          <a:prstGeom prst="rect">
            <a:avLst/>
          </a:prstGeom>
          <a:noFill/>
        </p:spPr>
        <p:txBody>
          <a:bodyPr>
            <a:spAutoFit/>
          </a:bodyPr>
          <a:lstStyle/>
          <a:p>
            <a:pPr>
              <a:defRPr/>
            </a:pPr>
            <a:r>
              <a:rPr lang="en-US" sz="800" dirty="0">
                <a:solidFill>
                  <a:schemeClr val="bg1">
                    <a:lumMod val="95000"/>
                  </a:schemeClr>
                </a:solidFill>
              </a:rPr>
              <a:t>Click For Next  Point</a:t>
            </a:r>
          </a:p>
        </p:txBody>
      </p:sp>
      <p:pic>
        <p:nvPicPr>
          <p:cNvPr id="61442" name="Picture 2"/>
          <p:cNvPicPr>
            <a:picLocks noChangeAspect="1" noChangeArrowheads="1"/>
          </p:cNvPicPr>
          <p:nvPr/>
        </p:nvPicPr>
        <p:blipFill>
          <a:blip r:embed="rId3"/>
          <a:srcRect/>
          <a:stretch>
            <a:fillRect/>
          </a:stretch>
        </p:blipFill>
        <p:spPr bwMode="auto">
          <a:xfrm>
            <a:off x="395288" y="1452563"/>
            <a:ext cx="7561262" cy="4789487"/>
          </a:xfrm>
          <a:prstGeom prst="rect">
            <a:avLst/>
          </a:prstGeom>
          <a:noFill/>
          <a:ln w="9525">
            <a:noFill/>
            <a:miter lim="800000"/>
            <a:headEnd/>
            <a:tailEnd/>
          </a:ln>
        </p:spPr>
      </p:pic>
      <p:sp>
        <p:nvSpPr>
          <p:cNvPr id="61443" name="Title 1"/>
          <p:cNvSpPr txBox="1">
            <a:spLocks/>
          </p:cNvSpPr>
          <p:nvPr/>
        </p:nvSpPr>
        <p:spPr bwMode="auto">
          <a:xfrm>
            <a:off x="395288" y="765175"/>
            <a:ext cx="7127875" cy="549275"/>
          </a:xfrm>
          <a:prstGeom prst="rect">
            <a:avLst/>
          </a:prstGeom>
          <a:noFill/>
          <a:ln w="9525">
            <a:noFill/>
            <a:miter lim="800000"/>
            <a:headEnd/>
            <a:tailEnd/>
          </a:ln>
        </p:spPr>
        <p:txBody>
          <a:bodyPr/>
          <a:lstStyle/>
          <a:p>
            <a:pPr eaLnBrk="0" hangingPunct="0">
              <a:lnSpc>
                <a:spcPct val="90000"/>
              </a:lnSpc>
            </a:pPr>
            <a:r>
              <a:rPr lang="en-US" sz="1200" b="1">
                <a:solidFill>
                  <a:schemeClr val="tx2"/>
                </a:solidFill>
              </a:rPr>
              <a:t>Review Supporting Data</a:t>
            </a:r>
            <a:r>
              <a:rPr lang="en-US" sz="2000" b="1">
                <a:solidFill>
                  <a:schemeClr val="tx2"/>
                </a:solidFill>
              </a:rPr>
              <a:t/>
            </a:r>
            <a:br>
              <a:rPr lang="en-US" sz="2000" b="1">
                <a:solidFill>
                  <a:schemeClr val="tx2"/>
                </a:solidFill>
              </a:rPr>
            </a:br>
            <a:r>
              <a:rPr lang="en-US" sz="2000" b="1">
                <a:solidFill>
                  <a:schemeClr val="tx2"/>
                </a:solidFill>
              </a:rPr>
              <a:t>Demand Details</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xit"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TextBox 4"/>
          <p:cNvSpPr txBox="1"/>
          <p:nvPr/>
        </p:nvSpPr>
        <p:spPr>
          <a:xfrm>
            <a:off x="8027988" y="333375"/>
            <a:ext cx="1116012" cy="214313"/>
          </a:xfrm>
          <a:prstGeom prst="rect">
            <a:avLst/>
          </a:prstGeom>
          <a:noFill/>
        </p:spPr>
        <p:txBody>
          <a:bodyPr>
            <a:spAutoFit/>
          </a:bodyPr>
          <a:lstStyle/>
          <a:p>
            <a:pPr>
              <a:defRPr/>
            </a:pPr>
            <a:r>
              <a:rPr lang="en-US" sz="800" dirty="0">
                <a:solidFill>
                  <a:schemeClr val="bg1">
                    <a:lumMod val="95000"/>
                  </a:schemeClr>
                </a:solidFill>
              </a:rPr>
              <a:t>Click For Next  Point</a:t>
            </a:r>
          </a:p>
        </p:txBody>
      </p:sp>
      <p:pic>
        <p:nvPicPr>
          <p:cNvPr id="63490" name="Picture 2"/>
          <p:cNvPicPr>
            <a:picLocks noChangeAspect="1" noChangeArrowheads="1"/>
          </p:cNvPicPr>
          <p:nvPr/>
        </p:nvPicPr>
        <p:blipFill>
          <a:blip r:embed="rId3"/>
          <a:srcRect/>
          <a:stretch>
            <a:fillRect/>
          </a:stretch>
        </p:blipFill>
        <p:spPr bwMode="auto">
          <a:xfrm>
            <a:off x="539750" y="1412875"/>
            <a:ext cx="8137525" cy="4752975"/>
          </a:xfrm>
          <a:prstGeom prst="rect">
            <a:avLst/>
          </a:prstGeom>
          <a:noFill/>
          <a:ln w="9525">
            <a:noFill/>
            <a:miter lim="800000"/>
            <a:headEnd/>
            <a:tailEnd/>
          </a:ln>
        </p:spPr>
      </p:pic>
      <p:sp>
        <p:nvSpPr>
          <p:cNvPr id="63491" name="Title 1"/>
          <p:cNvSpPr txBox="1">
            <a:spLocks/>
          </p:cNvSpPr>
          <p:nvPr/>
        </p:nvSpPr>
        <p:spPr bwMode="auto">
          <a:xfrm>
            <a:off x="468313" y="692150"/>
            <a:ext cx="7127875" cy="549275"/>
          </a:xfrm>
          <a:prstGeom prst="rect">
            <a:avLst/>
          </a:prstGeom>
          <a:noFill/>
          <a:ln w="9525">
            <a:noFill/>
            <a:miter lim="800000"/>
            <a:headEnd/>
            <a:tailEnd/>
          </a:ln>
        </p:spPr>
        <p:txBody>
          <a:bodyPr/>
          <a:lstStyle/>
          <a:p>
            <a:pPr eaLnBrk="0" hangingPunct="0">
              <a:lnSpc>
                <a:spcPct val="90000"/>
              </a:lnSpc>
            </a:pPr>
            <a:r>
              <a:rPr lang="en-US" sz="1200" b="1">
                <a:solidFill>
                  <a:schemeClr val="tx2"/>
                </a:solidFill>
              </a:rPr>
              <a:t>Review Supporting Data</a:t>
            </a:r>
            <a:r>
              <a:rPr lang="en-US" sz="2000" b="1">
                <a:solidFill>
                  <a:schemeClr val="tx2"/>
                </a:solidFill>
              </a:rPr>
              <a:t/>
            </a:r>
            <a:br>
              <a:rPr lang="en-US" sz="2000" b="1">
                <a:solidFill>
                  <a:schemeClr val="tx2"/>
                </a:solidFill>
              </a:rPr>
            </a:br>
            <a:r>
              <a:rPr lang="en-US" sz="2000" b="1">
                <a:solidFill>
                  <a:schemeClr val="tx2"/>
                </a:solidFill>
              </a:rPr>
              <a:t>Inventory Details</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xit"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TextBox 4"/>
          <p:cNvSpPr txBox="1"/>
          <p:nvPr/>
        </p:nvSpPr>
        <p:spPr>
          <a:xfrm>
            <a:off x="8027988" y="333375"/>
            <a:ext cx="1116012" cy="214313"/>
          </a:xfrm>
          <a:prstGeom prst="rect">
            <a:avLst/>
          </a:prstGeom>
          <a:noFill/>
        </p:spPr>
        <p:txBody>
          <a:bodyPr>
            <a:spAutoFit/>
          </a:bodyPr>
          <a:lstStyle/>
          <a:p>
            <a:pPr>
              <a:defRPr/>
            </a:pPr>
            <a:r>
              <a:rPr lang="en-US" sz="800" dirty="0">
                <a:solidFill>
                  <a:schemeClr val="bg1">
                    <a:lumMod val="95000"/>
                  </a:schemeClr>
                </a:solidFill>
              </a:rPr>
              <a:t>Click For Next  Point</a:t>
            </a:r>
          </a:p>
        </p:txBody>
      </p:sp>
      <p:pic>
        <p:nvPicPr>
          <p:cNvPr id="65538" name="Picture 2"/>
          <p:cNvPicPr>
            <a:picLocks noChangeAspect="1" noChangeArrowheads="1"/>
          </p:cNvPicPr>
          <p:nvPr/>
        </p:nvPicPr>
        <p:blipFill>
          <a:blip r:embed="rId3"/>
          <a:srcRect/>
          <a:stretch>
            <a:fillRect/>
          </a:stretch>
        </p:blipFill>
        <p:spPr bwMode="auto">
          <a:xfrm>
            <a:off x="827088" y="1268413"/>
            <a:ext cx="7308850" cy="5035550"/>
          </a:xfrm>
          <a:prstGeom prst="rect">
            <a:avLst/>
          </a:prstGeom>
          <a:noFill/>
          <a:ln w="9525">
            <a:noFill/>
            <a:miter lim="800000"/>
            <a:headEnd/>
            <a:tailEnd/>
          </a:ln>
        </p:spPr>
      </p:pic>
      <p:sp>
        <p:nvSpPr>
          <p:cNvPr id="65539" name="Title 1"/>
          <p:cNvSpPr txBox="1">
            <a:spLocks/>
          </p:cNvSpPr>
          <p:nvPr/>
        </p:nvSpPr>
        <p:spPr bwMode="auto">
          <a:xfrm>
            <a:off x="250825" y="692150"/>
            <a:ext cx="7127875" cy="549275"/>
          </a:xfrm>
          <a:prstGeom prst="rect">
            <a:avLst/>
          </a:prstGeom>
          <a:noFill/>
          <a:ln w="9525">
            <a:noFill/>
            <a:miter lim="800000"/>
            <a:headEnd/>
            <a:tailEnd/>
          </a:ln>
        </p:spPr>
        <p:txBody>
          <a:bodyPr/>
          <a:lstStyle/>
          <a:p>
            <a:pPr eaLnBrk="0" hangingPunct="0">
              <a:lnSpc>
                <a:spcPct val="90000"/>
              </a:lnSpc>
            </a:pPr>
            <a:r>
              <a:rPr lang="en-US" sz="1200" b="1">
                <a:solidFill>
                  <a:schemeClr val="tx2"/>
                </a:solidFill>
              </a:rPr>
              <a:t>Review Supporting Data</a:t>
            </a:r>
            <a:r>
              <a:rPr lang="en-US" sz="2000" b="1">
                <a:solidFill>
                  <a:schemeClr val="tx2"/>
                </a:solidFill>
              </a:rPr>
              <a:t/>
            </a:r>
            <a:br>
              <a:rPr lang="en-US" sz="2000" b="1">
                <a:solidFill>
                  <a:schemeClr val="tx2"/>
                </a:solidFill>
              </a:rPr>
            </a:br>
            <a:r>
              <a:rPr lang="en-US" sz="2000" b="1">
                <a:solidFill>
                  <a:schemeClr val="tx2"/>
                </a:solidFill>
              </a:rPr>
              <a:t>Item Planning</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xit"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TextBox 4"/>
          <p:cNvSpPr txBox="1"/>
          <p:nvPr/>
        </p:nvSpPr>
        <p:spPr>
          <a:xfrm>
            <a:off x="8027988" y="333375"/>
            <a:ext cx="1116012" cy="214313"/>
          </a:xfrm>
          <a:prstGeom prst="rect">
            <a:avLst/>
          </a:prstGeom>
          <a:noFill/>
        </p:spPr>
        <p:txBody>
          <a:bodyPr>
            <a:spAutoFit/>
          </a:bodyPr>
          <a:lstStyle/>
          <a:p>
            <a:pPr>
              <a:defRPr/>
            </a:pPr>
            <a:r>
              <a:rPr lang="en-US" sz="800" dirty="0">
                <a:solidFill>
                  <a:schemeClr val="bg1">
                    <a:lumMod val="95000"/>
                  </a:schemeClr>
                </a:solidFill>
              </a:rPr>
              <a:t>Click For Next  Point</a:t>
            </a:r>
          </a:p>
        </p:txBody>
      </p:sp>
      <p:sp>
        <p:nvSpPr>
          <p:cNvPr id="67587" name="Title 1"/>
          <p:cNvSpPr txBox="1">
            <a:spLocks/>
          </p:cNvSpPr>
          <p:nvPr/>
        </p:nvSpPr>
        <p:spPr bwMode="auto">
          <a:xfrm>
            <a:off x="395288" y="765175"/>
            <a:ext cx="7127875" cy="549275"/>
          </a:xfrm>
          <a:prstGeom prst="rect">
            <a:avLst/>
          </a:prstGeom>
          <a:noFill/>
          <a:ln w="9525">
            <a:noFill/>
            <a:miter lim="800000"/>
            <a:headEnd/>
            <a:tailEnd/>
          </a:ln>
        </p:spPr>
        <p:txBody>
          <a:bodyPr/>
          <a:lstStyle/>
          <a:p>
            <a:pPr eaLnBrk="0" hangingPunct="0">
              <a:lnSpc>
                <a:spcPct val="90000"/>
              </a:lnSpc>
            </a:pPr>
            <a:r>
              <a:rPr lang="en-US" sz="1200" b="1">
                <a:solidFill>
                  <a:schemeClr val="tx2"/>
                </a:solidFill>
              </a:rPr>
              <a:t>Review Supporting Data</a:t>
            </a:r>
            <a:r>
              <a:rPr lang="en-US" sz="2000" b="1">
                <a:solidFill>
                  <a:schemeClr val="tx2"/>
                </a:solidFill>
              </a:rPr>
              <a:t/>
            </a:r>
            <a:br>
              <a:rPr lang="en-US" sz="2000" b="1">
                <a:solidFill>
                  <a:schemeClr val="tx2"/>
                </a:solidFill>
              </a:rPr>
            </a:br>
            <a:r>
              <a:rPr lang="en-US" sz="2000" b="1">
                <a:solidFill>
                  <a:schemeClr val="tx2"/>
                </a:solidFill>
              </a:rPr>
              <a:t>Production Order Maintenance</a:t>
            </a:r>
          </a:p>
        </p:txBody>
      </p:sp>
      <p:grpSp>
        <p:nvGrpSpPr>
          <p:cNvPr id="67590" name="Group 6"/>
          <p:cNvGrpSpPr>
            <a:grpSpLocks/>
          </p:cNvGrpSpPr>
          <p:nvPr/>
        </p:nvGrpSpPr>
        <p:grpSpPr bwMode="auto">
          <a:xfrm>
            <a:off x="611188" y="1268413"/>
            <a:ext cx="8170862" cy="5040312"/>
            <a:chOff x="385" y="799"/>
            <a:chExt cx="5147" cy="3175"/>
          </a:xfrm>
        </p:grpSpPr>
        <p:pic>
          <p:nvPicPr>
            <p:cNvPr id="67586" name="Picture 2"/>
            <p:cNvPicPr>
              <a:picLocks noChangeAspect="1" noChangeArrowheads="1"/>
            </p:cNvPicPr>
            <p:nvPr/>
          </p:nvPicPr>
          <p:blipFill>
            <a:blip r:embed="rId3"/>
            <a:srcRect/>
            <a:stretch>
              <a:fillRect/>
            </a:stretch>
          </p:blipFill>
          <p:spPr bwMode="auto">
            <a:xfrm>
              <a:off x="385" y="799"/>
              <a:ext cx="5147" cy="3171"/>
            </a:xfrm>
            <a:prstGeom prst="rect">
              <a:avLst/>
            </a:prstGeom>
            <a:noFill/>
            <a:ln w="9525">
              <a:noFill/>
              <a:miter lim="800000"/>
              <a:headEnd/>
              <a:tailEnd/>
            </a:ln>
          </p:spPr>
        </p:pic>
        <p:pic>
          <p:nvPicPr>
            <p:cNvPr id="67589" name="Picture 5"/>
            <p:cNvPicPr>
              <a:picLocks noChangeAspect="1" noChangeArrowheads="1"/>
            </p:cNvPicPr>
            <p:nvPr/>
          </p:nvPicPr>
          <p:blipFill>
            <a:blip r:embed="rId4"/>
            <a:srcRect/>
            <a:stretch>
              <a:fillRect/>
            </a:stretch>
          </p:blipFill>
          <p:spPr bwMode="auto">
            <a:xfrm>
              <a:off x="2744" y="2795"/>
              <a:ext cx="2767" cy="1179"/>
            </a:xfrm>
            <a:prstGeom prst="rect">
              <a:avLst/>
            </a:prstGeom>
            <a:noFill/>
            <a:ln w="9525">
              <a:noFill/>
              <a:miter lim="800000"/>
              <a:headEnd/>
              <a:tailEnd/>
            </a:ln>
            <a:effectLst/>
          </p:spPr>
        </p:pic>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xit"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1" name="Text Box 3"/>
          <p:cNvSpPr txBox="1">
            <a:spLocks noChangeArrowheads="1"/>
          </p:cNvSpPr>
          <p:nvPr/>
        </p:nvSpPr>
        <p:spPr bwMode="auto">
          <a:xfrm>
            <a:off x="990600" y="2476500"/>
            <a:ext cx="6389688" cy="396875"/>
          </a:xfrm>
          <a:prstGeom prst="rect">
            <a:avLst/>
          </a:prstGeom>
          <a:noFill/>
          <a:ln w="9525">
            <a:noFill/>
            <a:miter lim="800000"/>
            <a:headEnd/>
            <a:tailEnd/>
          </a:ln>
        </p:spPr>
        <p:txBody>
          <a:bodyPr>
            <a:spAutoFit/>
          </a:bodyPr>
          <a:lstStyle/>
          <a:p>
            <a:pPr>
              <a:spcBef>
                <a:spcPct val="50000"/>
              </a:spcBef>
              <a:defRPr/>
            </a:pPr>
            <a:r>
              <a:rPr lang="en-US" sz="2000" b="1" dirty="0">
                <a:solidFill>
                  <a:schemeClr val="bg1">
                    <a:lumMod val="65000"/>
                  </a:schemeClr>
                </a:solidFill>
              </a:rPr>
              <a:t>Getting Familiar with MSW UI</a:t>
            </a:r>
          </a:p>
        </p:txBody>
      </p:sp>
      <p:sp>
        <p:nvSpPr>
          <p:cNvPr id="66562" name="Rectangle 2"/>
          <p:cNvSpPr>
            <a:spLocks noChangeArrowheads="1"/>
          </p:cNvSpPr>
          <p:nvPr/>
        </p:nvSpPr>
        <p:spPr bwMode="auto">
          <a:xfrm>
            <a:off x="0" y="2781300"/>
            <a:ext cx="9144000" cy="2057400"/>
          </a:xfrm>
          <a:prstGeom prst="rect">
            <a:avLst/>
          </a:prstGeom>
          <a:noFill/>
          <a:ln w="9525">
            <a:noFill/>
            <a:miter lim="800000"/>
            <a:headEnd/>
            <a:tailEnd/>
          </a:ln>
        </p:spPr>
        <p:txBody>
          <a:bodyPr/>
          <a:lstStyle/>
          <a:p>
            <a:pPr algn="ctr" eaLnBrk="0" hangingPunct="0">
              <a:lnSpc>
                <a:spcPct val="85000"/>
              </a:lnSpc>
              <a:defRPr/>
            </a:pPr>
            <a:r>
              <a:rPr lang="en-US" sz="3200" b="1" dirty="0">
                <a:solidFill>
                  <a:schemeClr val="tx1">
                    <a:lumMod val="75000"/>
                    <a:lumOff val="25000"/>
                  </a:schemeClr>
                </a:solidFill>
              </a:rPr>
              <a:t> </a:t>
            </a:r>
            <a:r>
              <a:rPr lang="en-US" sz="4800" b="1" dirty="0">
                <a:solidFill>
                  <a:schemeClr val="tx1">
                    <a:lumMod val="75000"/>
                    <a:lumOff val="25000"/>
                  </a:schemeClr>
                </a:solidFill>
              </a:rPr>
              <a:t>Drill into Supporting Data</a:t>
            </a: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TextBox 4"/>
          <p:cNvSpPr txBox="1"/>
          <p:nvPr/>
        </p:nvSpPr>
        <p:spPr>
          <a:xfrm>
            <a:off x="8027988" y="333375"/>
            <a:ext cx="1116012" cy="214313"/>
          </a:xfrm>
          <a:prstGeom prst="rect">
            <a:avLst/>
          </a:prstGeom>
          <a:noFill/>
        </p:spPr>
        <p:txBody>
          <a:bodyPr>
            <a:spAutoFit/>
          </a:bodyPr>
          <a:lstStyle/>
          <a:p>
            <a:pPr>
              <a:defRPr/>
            </a:pPr>
            <a:r>
              <a:rPr lang="en-US" sz="800" dirty="0">
                <a:solidFill>
                  <a:schemeClr val="bg1">
                    <a:lumMod val="95000"/>
                  </a:schemeClr>
                </a:solidFill>
              </a:rPr>
              <a:t>Click For Next  Point</a:t>
            </a:r>
          </a:p>
        </p:txBody>
      </p:sp>
      <p:pic>
        <p:nvPicPr>
          <p:cNvPr id="71682" name="Picture 2"/>
          <p:cNvPicPr>
            <a:picLocks noChangeAspect="1" noChangeArrowheads="1"/>
          </p:cNvPicPr>
          <p:nvPr/>
        </p:nvPicPr>
        <p:blipFill>
          <a:blip r:embed="rId3"/>
          <a:srcRect/>
          <a:stretch>
            <a:fillRect/>
          </a:stretch>
        </p:blipFill>
        <p:spPr bwMode="auto">
          <a:xfrm>
            <a:off x="468313" y="1268413"/>
            <a:ext cx="8101012" cy="5129212"/>
          </a:xfrm>
          <a:prstGeom prst="rect">
            <a:avLst/>
          </a:prstGeom>
          <a:noFill/>
          <a:ln w="9525">
            <a:noFill/>
            <a:miter lim="800000"/>
            <a:headEnd/>
            <a:tailEnd/>
          </a:ln>
        </p:spPr>
      </p:pic>
      <p:sp>
        <p:nvSpPr>
          <p:cNvPr id="71683" name="Title 1"/>
          <p:cNvSpPr txBox="1">
            <a:spLocks/>
          </p:cNvSpPr>
          <p:nvPr/>
        </p:nvSpPr>
        <p:spPr bwMode="auto">
          <a:xfrm>
            <a:off x="250825" y="692150"/>
            <a:ext cx="7127875" cy="549275"/>
          </a:xfrm>
          <a:prstGeom prst="rect">
            <a:avLst/>
          </a:prstGeom>
          <a:noFill/>
          <a:ln w="9525">
            <a:noFill/>
            <a:miter lim="800000"/>
            <a:headEnd/>
            <a:tailEnd/>
          </a:ln>
        </p:spPr>
        <p:txBody>
          <a:bodyPr/>
          <a:lstStyle/>
          <a:p>
            <a:pPr eaLnBrk="0" hangingPunct="0">
              <a:lnSpc>
                <a:spcPct val="90000"/>
              </a:lnSpc>
            </a:pPr>
            <a:r>
              <a:rPr lang="en-US" sz="1200" b="1">
                <a:solidFill>
                  <a:schemeClr val="tx2"/>
                </a:solidFill>
              </a:rPr>
              <a:t>Drill into Supporting Data</a:t>
            </a:r>
            <a:r>
              <a:rPr lang="en-US" sz="2000" b="1">
                <a:solidFill>
                  <a:schemeClr val="tx2"/>
                </a:solidFill>
              </a:rPr>
              <a:t/>
            </a:r>
            <a:br>
              <a:rPr lang="en-US" sz="2000" b="1">
                <a:solidFill>
                  <a:schemeClr val="tx2"/>
                </a:solidFill>
              </a:rPr>
            </a:br>
            <a:r>
              <a:rPr lang="en-US" sz="2000" b="1">
                <a:solidFill>
                  <a:schemeClr val="tx2"/>
                </a:solidFill>
              </a:rPr>
              <a:t>Demonstration</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xit"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7" name="Rectangle 2"/>
          <p:cNvSpPr>
            <a:spLocks noChangeArrowheads="1"/>
          </p:cNvSpPr>
          <p:nvPr/>
        </p:nvSpPr>
        <p:spPr bwMode="auto">
          <a:xfrm>
            <a:off x="0" y="2781300"/>
            <a:ext cx="9144000" cy="2057400"/>
          </a:xfrm>
          <a:prstGeom prst="rect">
            <a:avLst/>
          </a:prstGeom>
          <a:noFill/>
          <a:ln w="9525">
            <a:noFill/>
            <a:miter lim="800000"/>
            <a:headEnd/>
            <a:tailEnd/>
          </a:ln>
        </p:spPr>
        <p:txBody>
          <a:bodyPr/>
          <a:lstStyle/>
          <a:p>
            <a:pPr algn="ctr" eaLnBrk="0" hangingPunct="0">
              <a:lnSpc>
                <a:spcPct val="85000"/>
              </a:lnSpc>
              <a:defRPr/>
            </a:pPr>
            <a:r>
              <a:rPr lang="en-US" sz="4800" b="1" dirty="0">
                <a:solidFill>
                  <a:schemeClr val="tx1">
                    <a:lumMod val="75000"/>
                    <a:lumOff val="25000"/>
                  </a:schemeClr>
                </a:solidFill>
              </a:rPr>
              <a:t>Target Data with the Navigator</a:t>
            </a:r>
          </a:p>
        </p:txBody>
      </p:sp>
      <p:sp>
        <p:nvSpPr>
          <p:cNvPr id="70658" name="Text Box 3"/>
          <p:cNvSpPr txBox="1">
            <a:spLocks noChangeArrowheads="1"/>
          </p:cNvSpPr>
          <p:nvPr/>
        </p:nvSpPr>
        <p:spPr bwMode="auto">
          <a:xfrm>
            <a:off x="990600" y="2476500"/>
            <a:ext cx="6389688" cy="396875"/>
          </a:xfrm>
          <a:prstGeom prst="rect">
            <a:avLst/>
          </a:prstGeom>
          <a:noFill/>
          <a:ln w="9525">
            <a:noFill/>
            <a:miter lim="800000"/>
            <a:headEnd/>
            <a:tailEnd/>
          </a:ln>
        </p:spPr>
        <p:txBody>
          <a:bodyPr>
            <a:spAutoFit/>
          </a:bodyPr>
          <a:lstStyle/>
          <a:p>
            <a:pPr>
              <a:spcBef>
                <a:spcPct val="50000"/>
              </a:spcBef>
              <a:defRPr/>
            </a:pPr>
            <a:r>
              <a:rPr lang="en-US" sz="2000" b="1">
                <a:solidFill>
                  <a:schemeClr val="bg1">
                    <a:lumMod val="65000"/>
                  </a:schemeClr>
                </a:solidFill>
              </a:rPr>
              <a:t>Getting Familiar with MSW UI</a:t>
            </a: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5777" name="Picture 3"/>
          <p:cNvPicPr>
            <a:picLocks noChangeAspect="1" noChangeArrowheads="1"/>
          </p:cNvPicPr>
          <p:nvPr/>
        </p:nvPicPr>
        <p:blipFill>
          <a:blip r:embed="rId2"/>
          <a:srcRect/>
          <a:stretch>
            <a:fillRect/>
          </a:stretch>
        </p:blipFill>
        <p:spPr bwMode="auto">
          <a:xfrm>
            <a:off x="508000" y="1052513"/>
            <a:ext cx="8636000" cy="5395912"/>
          </a:xfrm>
          <a:prstGeom prst="rect">
            <a:avLst/>
          </a:prstGeom>
          <a:noFill/>
          <a:ln w="9525">
            <a:noFill/>
            <a:miter lim="800000"/>
            <a:headEnd/>
            <a:tailEnd/>
          </a:ln>
        </p:spPr>
      </p:pic>
      <p:sp>
        <p:nvSpPr>
          <p:cNvPr id="5" name="TextBox 4"/>
          <p:cNvSpPr txBox="1"/>
          <p:nvPr/>
        </p:nvSpPr>
        <p:spPr>
          <a:xfrm>
            <a:off x="8027988" y="333375"/>
            <a:ext cx="1116012" cy="214313"/>
          </a:xfrm>
          <a:prstGeom prst="rect">
            <a:avLst/>
          </a:prstGeom>
          <a:noFill/>
        </p:spPr>
        <p:txBody>
          <a:bodyPr>
            <a:spAutoFit/>
          </a:bodyPr>
          <a:lstStyle/>
          <a:p>
            <a:pPr>
              <a:defRPr/>
            </a:pPr>
            <a:r>
              <a:rPr lang="en-US" sz="800" dirty="0">
                <a:solidFill>
                  <a:schemeClr val="bg1">
                    <a:lumMod val="65000"/>
                  </a:schemeClr>
                </a:solidFill>
              </a:rPr>
              <a:t>Click For Next  Point</a:t>
            </a:r>
          </a:p>
        </p:txBody>
      </p:sp>
      <p:grpSp>
        <p:nvGrpSpPr>
          <p:cNvPr id="2" name="Group 53"/>
          <p:cNvGrpSpPr>
            <a:grpSpLocks/>
          </p:cNvGrpSpPr>
          <p:nvPr/>
        </p:nvGrpSpPr>
        <p:grpSpPr bwMode="auto">
          <a:xfrm>
            <a:off x="8605838" y="31750"/>
            <a:ext cx="430212" cy="301625"/>
            <a:chOff x="6907213" y="0"/>
            <a:chExt cx="430212" cy="301625"/>
          </a:xfrm>
        </p:grpSpPr>
        <p:sp>
          <p:nvSpPr>
            <p:cNvPr id="7" name="Right Arrow 6"/>
            <p:cNvSpPr/>
            <p:nvPr/>
          </p:nvSpPr>
          <p:spPr>
            <a:xfrm>
              <a:off x="6992938" y="0"/>
              <a:ext cx="344487" cy="301625"/>
            </a:xfrm>
            <a:prstGeom prst="rightArrow">
              <a:avLst>
                <a:gd name="adj1" fmla="val 70000"/>
                <a:gd name="adj2" fmla="val 50000"/>
              </a:avLst>
            </a:prstGeom>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sp>
        <p:grpSp>
          <p:nvGrpSpPr>
            <p:cNvPr id="75785" name="Group 63"/>
            <p:cNvGrpSpPr>
              <a:grpSpLocks/>
            </p:cNvGrpSpPr>
            <p:nvPr/>
          </p:nvGrpSpPr>
          <p:grpSpPr bwMode="auto">
            <a:xfrm>
              <a:off x="6907213" y="65088"/>
              <a:ext cx="171450" cy="171450"/>
              <a:chOff x="739" y="413995"/>
              <a:chExt cx="172117" cy="172117"/>
            </a:xfrm>
          </p:grpSpPr>
          <p:sp>
            <p:nvSpPr>
              <p:cNvPr id="9" name="Oval 8"/>
              <p:cNvSpPr/>
              <p:nvPr/>
            </p:nvSpPr>
            <p:spPr>
              <a:xfrm>
                <a:off x="739" y="413995"/>
                <a:ext cx="172117" cy="172117"/>
              </a:xfrm>
              <a:prstGeom prst="ellipse">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0" name="Oval 5"/>
              <p:cNvSpPr/>
              <p:nvPr/>
            </p:nvSpPr>
            <p:spPr>
              <a:xfrm>
                <a:off x="26238" y="439494"/>
                <a:ext cx="121119" cy="121119"/>
              </a:xfrm>
              <a:prstGeom prst="rect">
                <a:avLst/>
              </a:prstGeom>
            </p:spPr>
            <p:style>
              <a:lnRef idx="0">
                <a:scrgbClr r="0" g="0" b="0"/>
              </a:lnRef>
              <a:fillRef idx="0">
                <a:scrgbClr r="0" g="0" b="0"/>
              </a:fillRef>
              <a:effectRef idx="0">
                <a:scrgbClr r="0" g="0" b="0"/>
              </a:effectRef>
              <a:fontRef idx="minor">
                <a:schemeClr val="lt1"/>
              </a:fontRef>
            </p:style>
            <p:txBody>
              <a:bodyPr lIns="5080" tIns="5080" rIns="5080" bIns="5080" spcCol="1270" anchor="ctr"/>
              <a:lstStyle/>
              <a:p>
                <a:pPr algn="ctr" defTabSz="355600">
                  <a:lnSpc>
                    <a:spcPct val="90000"/>
                  </a:lnSpc>
                  <a:spcAft>
                    <a:spcPct val="35000"/>
                  </a:spcAft>
                  <a:defRPr/>
                </a:pPr>
                <a:r>
                  <a:rPr lang="en-US" sz="800" dirty="0"/>
                  <a:t>1</a:t>
                </a:r>
              </a:p>
            </p:txBody>
          </p:sp>
        </p:grpSp>
      </p:grpSp>
      <p:sp>
        <p:nvSpPr>
          <p:cNvPr id="11" name="Rounded Rectangular Callout 10"/>
          <p:cNvSpPr>
            <a:spLocks noChangeArrowheads="1"/>
          </p:cNvSpPr>
          <p:nvPr/>
        </p:nvSpPr>
        <p:spPr bwMode="auto">
          <a:xfrm>
            <a:off x="4643438" y="3068638"/>
            <a:ext cx="2882900" cy="1185862"/>
          </a:xfrm>
          <a:prstGeom prst="wedgeRoundRectCallout">
            <a:avLst>
              <a:gd name="adj1" fmla="val -31056"/>
              <a:gd name="adj2" fmla="val -140898"/>
              <a:gd name="adj3" fmla="val 16667"/>
            </a:avLst>
          </a:prstGeom>
          <a:solidFill>
            <a:schemeClr val="bg1"/>
          </a:solidFill>
          <a:ln w="19050" algn="ctr">
            <a:solidFill>
              <a:srgbClr val="666666"/>
            </a:solidFill>
            <a:miter lim="800000"/>
            <a:headEnd/>
            <a:tailEnd/>
          </a:ln>
          <a:effectLst>
            <a:outerShdw dist="38100" dir="2700000" algn="tl" rotWithShape="0">
              <a:srgbClr val="000000">
                <a:alpha val="39999"/>
              </a:srgbClr>
            </a:outerShdw>
          </a:effectLst>
        </p:spPr>
        <p:txBody>
          <a:bodyPr anchor="ctr"/>
          <a:lstStyle/>
          <a:p>
            <a:pPr fontAlgn="auto">
              <a:spcBef>
                <a:spcPts val="0"/>
              </a:spcBef>
              <a:spcAft>
                <a:spcPts val="0"/>
              </a:spcAft>
              <a:defRPr/>
            </a:pPr>
            <a:r>
              <a:rPr lang="en-US" sz="1200" b="1" baseline="30000" dirty="0">
                <a:solidFill>
                  <a:schemeClr val="tx2"/>
                </a:solidFill>
                <a:latin typeface="+mn-lt"/>
              </a:rPr>
              <a:t>(1) </a:t>
            </a:r>
            <a:r>
              <a:rPr lang="en-US" sz="1200" b="1" dirty="0">
                <a:solidFill>
                  <a:schemeClr val="tx2"/>
                </a:solidFill>
                <a:latin typeface="+mn-lt"/>
              </a:rPr>
              <a:t>Search Panel</a:t>
            </a:r>
          </a:p>
          <a:p>
            <a:pPr fontAlgn="auto">
              <a:spcBef>
                <a:spcPts val="0"/>
              </a:spcBef>
              <a:spcAft>
                <a:spcPts val="0"/>
              </a:spcAft>
              <a:defRPr/>
            </a:pPr>
            <a:r>
              <a:rPr lang="en-US" sz="1200" dirty="0">
                <a:solidFill>
                  <a:schemeClr val="tx2"/>
                </a:solidFill>
                <a:latin typeface="+mn-lt"/>
              </a:rPr>
              <a:t>Run search for a resource group</a:t>
            </a:r>
          </a:p>
        </p:txBody>
      </p:sp>
      <p:pic>
        <p:nvPicPr>
          <p:cNvPr id="10245" name="Picture 5"/>
          <p:cNvPicPr>
            <a:picLocks noChangeAspect="1" noChangeArrowheads="1"/>
          </p:cNvPicPr>
          <p:nvPr/>
        </p:nvPicPr>
        <p:blipFill>
          <a:blip r:embed="rId3"/>
          <a:srcRect/>
          <a:stretch>
            <a:fillRect/>
          </a:stretch>
        </p:blipFill>
        <p:spPr bwMode="auto">
          <a:xfrm>
            <a:off x="363538" y="2728913"/>
            <a:ext cx="1112837" cy="1708150"/>
          </a:xfrm>
          <a:prstGeom prst="rect">
            <a:avLst/>
          </a:prstGeom>
          <a:noFill/>
          <a:ln w="9525">
            <a:noFill/>
            <a:miter lim="800000"/>
            <a:headEnd/>
            <a:tailEnd/>
          </a:ln>
        </p:spPr>
      </p:pic>
      <p:sp>
        <p:nvSpPr>
          <p:cNvPr id="75782" name="Title 1"/>
          <p:cNvSpPr txBox="1">
            <a:spLocks/>
          </p:cNvSpPr>
          <p:nvPr/>
        </p:nvSpPr>
        <p:spPr bwMode="auto">
          <a:xfrm>
            <a:off x="179388" y="404813"/>
            <a:ext cx="7127875" cy="549275"/>
          </a:xfrm>
          <a:prstGeom prst="rect">
            <a:avLst/>
          </a:prstGeom>
          <a:noFill/>
          <a:ln w="9525">
            <a:noFill/>
            <a:miter lim="800000"/>
            <a:headEnd/>
            <a:tailEnd/>
          </a:ln>
        </p:spPr>
        <p:txBody>
          <a:bodyPr/>
          <a:lstStyle/>
          <a:p>
            <a:pPr eaLnBrk="0" hangingPunct="0">
              <a:lnSpc>
                <a:spcPct val="90000"/>
              </a:lnSpc>
            </a:pPr>
            <a:r>
              <a:rPr lang="en-US" sz="1200" b="1">
                <a:solidFill>
                  <a:schemeClr val="tx2"/>
                </a:solidFill>
              </a:rPr>
              <a:t>Target Data with the Navigator</a:t>
            </a:r>
            <a:r>
              <a:rPr lang="en-US" sz="2000" b="1">
                <a:solidFill>
                  <a:schemeClr val="tx2"/>
                </a:solidFill>
              </a:rPr>
              <a:t/>
            </a:r>
            <a:br>
              <a:rPr lang="en-US" sz="2000" b="1">
                <a:solidFill>
                  <a:schemeClr val="tx2"/>
                </a:solidFill>
              </a:rPr>
            </a:br>
            <a:r>
              <a:rPr lang="en-US" sz="2000" b="1">
                <a:solidFill>
                  <a:schemeClr val="tx2"/>
                </a:solidFill>
              </a:rPr>
              <a:t>Demonstration</a:t>
            </a:r>
          </a:p>
        </p:txBody>
      </p:sp>
      <p:sp>
        <p:nvSpPr>
          <p:cNvPr id="12" name="Rounded Rectangular Callout 11"/>
          <p:cNvSpPr>
            <a:spLocks noChangeArrowheads="1"/>
          </p:cNvSpPr>
          <p:nvPr/>
        </p:nvSpPr>
        <p:spPr bwMode="auto">
          <a:xfrm>
            <a:off x="1835150" y="4724400"/>
            <a:ext cx="2882900" cy="1185863"/>
          </a:xfrm>
          <a:prstGeom prst="wedgeRoundRectCallout">
            <a:avLst>
              <a:gd name="adj1" fmla="val -58593"/>
              <a:gd name="adj2" fmla="val -109838"/>
              <a:gd name="adj3" fmla="val 16667"/>
            </a:avLst>
          </a:prstGeom>
          <a:solidFill>
            <a:schemeClr val="bg1"/>
          </a:solidFill>
          <a:ln w="19050" algn="ctr">
            <a:solidFill>
              <a:srgbClr val="666666"/>
            </a:solidFill>
            <a:miter lim="800000"/>
            <a:headEnd/>
            <a:tailEnd/>
          </a:ln>
          <a:effectLst>
            <a:outerShdw dist="38100" dir="2700000" algn="tl" rotWithShape="0">
              <a:srgbClr val="000000">
                <a:alpha val="39999"/>
              </a:srgbClr>
            </a:outerShdw>
          </a:effectLst>
        </p:spPr>
        <p:txBody>
          <a:bodyPr anchor="ctr"/>
          <a:lstStyle/>
          <a:p>
            <a:pPr fontAlgn="auto">
              <a:spcBef>
                <a:spcPts val="0"/>
              </a:spcBef>
              <a:spcAft>
                <a:spcPts val="0"/>
              </a:spcAft>
              <a:defRPr/>
            </a:pPr>
            <a:r>
              <a:rPr lang="en-US" sz="1200" b="1" baseline="30000" dirty="0">
                <a:solidFill>
                  <a:schemeClr val="tx2"/>
                </a:solidFill>
                <a:latin typeface="+mn-lt"/>
              </a:rPr>
              <a:t>(2) </a:t>
            </a:r>
            <a:r>
              <a:rPr lang="en-US" sz="1200" b="1" dirty="0">
                <a:solidFill>
                  <a:schemeClr val="tx2"/>
                </a:solidFill>
                <a:latin typeface="+mn-lt"/>
              </a:rPr>
              <a:t>Navigator Panel </a:t>
            </a:r>
            <a:r>
              <a:rPr lang="en-US" sz="1200" dirty="0">
                <a:solidFill>
                  <a:schemeClr val="tx2"/>
                </a:solidFill>
                <a:latin typeface="+mn-lt"/>
              </a:rPr>
              <a:t>displays the resources related to the site and Scheduler ID</a:t>
            </a:r>
            <a:endParaRPr lang="en-US" sz="1200" b="1" dirty="0">
              <a:solidFill>
                <a:schemeClr val="tx2"/>
              </a:solidFill>
              <a:latin typeface="+mn-l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down)">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1" presetClass="exit" presetSubtype="0" fill="hold" nodeType="clickEffect">
                                  <p:stCondLst>
                                    <p:cond delay="0"/>
                                  </p:stCondLst>
                                  <p:childTnLst>
                                    <p:set>
                                      <p:cBhvr>
                                        <p:cTn id="11" dur="1" fill="hold">
                                          <p:stCondLst>
                                            <p:cond delay="0"/>
                                          </p:stCondLst>
                                        </p:cTn>
                                        <p:tgtEl>
                                          <p:spTgt spid="2"/>
                                        </p:tgtEl>
                                        <p:attrNameLst>
                                          <p:attrName>style.visibility</p:attrName>
                                        </p:attrNameLst>
                                      </p:cBhvr>
                                      <p:to>
                                        <p:strVal val="hidden"/>
                                      </p:to>
                                    </p:set>
                                  </p:childTnLst>
                                </p:cTn>
                              </p:par>
                            </p:childTnLst>
                          </p:cTn>
                        </p:par>
                        <p:par>
                          <p:cTn id="12" fill="hold">
                            <p:stCondLst>
                              <p:cond delay="0"/>
                            </p:stCondLst>
                            <p:childTnLst>
                              <p:par>
                                <p:cTn id="13" presetID="22" presetClass="entr" presetSubtype="1" fill="hold" nodeType="afterEffect">
                                  <p:stCondLst>
                                    <p:cond delay="0"/>
                                  </p:stCondLst>
                                  <p:childTnLst>
                                    <p:set>
                                      <p:cBhvr>
                                        <p:cTn id="14" dur="1" fill="hold">
                                          <p:stCondLst>
                                            <p:cond delay="0"/>
                                          </p:stCondLst>
                                        </p:cTn>
                                        <p:tgtEl>
                                          <p:spTgt spid="10245"/>
                                        </p:tgtEl>
                                        <p:attrNameLst>
                                          <p:attrName>style.visibility</p:attrName>
                                        </p:attrNameLst>
                                      </p:cBhvr>
                                      <p:to>
                                        <p:strVal val="visible"/>
                                      </p:to>
                                    </p:set>
                                    <p:animEffect transition="in" filter="wipe(up)">
                                      <p:cBhvr>
                                        <p:cTn id="15" dur="500"/>
                                        <p:tgtEl>
                                          <p:spTgt spid="10245"/>
                                        </p:tgtEl>
                                      </p:cBhvr>
                                    </p:animEffect>
                                  </p:childTnLst>
                                </p:cTn>
                              </p:par>
                            </p:childTnLst>
                          </p:cTn>
                        </p:par>
                        <p:par>
                          <p:cTn id="16" fill="hold">
                            <p:stCondLst>
                              <p:cond delay="500"/>
                            </p:stCondLst>
                            <p:childTnLst>
                              <p:par>
                                <p:cTn id="17" presetID="22" presetClass="entr" presetSubtype="4" fill="hold" grpId="0"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wipe(down)">
                                      <p:cBhvr>
                                        <p:cTn id="19" dur="500"/>
                                        <p:tgtEl>
                                          <p:spTgt spid="12"/>
                                        </p:tgtEl>
                                      </p:cBhvr>
                                    </p:animEffect>
                                  </p:childTnLst>
                                </p:cTn>
                              </p:par>
                            </p:childTnLst>
                          </p:cTn>
                        </p:par>
                        <p:par>
                          <p:cTn id="20" fill="hold">
                            <p:stCondLst>
                              <p:cond delay="1000"/>
                            </p:stCondLst>
                            <p:childTnLst>
                              <p:par>
                                <p:cTn id="21" presetID="1" presetClass="exit" presetSubtype="0" fill="hold" grpId="0" nodeType="afterEffect">
                                  <p:stCondLst>
                                    <p:cond delay="0"/>
                                  </p:stCondLst>
                                  <p:childTnLst>
                                    <p:set>
                                      <p:cBhvr>
                                        <p:cTn id="22" dur="1" fill="hold">
                                          <p:stCondLst>
                                            <p:cond delay="0"/>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1" grpId="0" animBg="1"/>
      <p:bldP spid="12"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6801" name="Picture 4"/>
          <p:cNvPicPr>
            <a:picLocks noChangeAspect="1" noChangeArrowheads="1"/>
          </p:cNvPicPr>
          <p:nvPr/>
        </p:nvPicPr>
        <p:blipFill>
          <a:blip r:embed="rId2"/>
          <a:srcRect/>
          <a:stretch>
            <a:fillRect/>
          </a:stretch>
        </p:blipFill>
        <p:spPr bwMode="auto">
          <a:xfrm>
            <a:off x="323850" y="1111250"/>
            <a:ext cx="8569325" cy="5348288"/>
          </a:xfrm>
          <a:prstGeom prst="rect">
            <a:avLst/>
          </a:prstGeom>
          <a:noFill/>
          <a:ln w="9525">
            <a:noFill/>
            <a:miter lim="800000"/>
            <a:headEnd/>
            <a:tailEnd/>
          </a:ln>
        </p:spPr>
      </p:pic>
      <p:pic>
        <p:nvPicPr>
          <p:cNvPr id="11267" name="Picture 3"/>
          <p:cNvPicPr>
            <a:picLocks noChangeAspect="1" noChangeArrowheads="1"/>
          </p:cNvPicPr>
          <p:nvPr/>
        </p:nvPicPr>
        <p:blipFill>
          <a:blip r:embed="rId3"/>
          <a:srcRect/>
          <a:stretch>
            <a:fillRect/>
          </a:stretch>
        </p:blipFill>
        <p:spPr bwMode="auto">
          <a:xfrm>
            <a:off x="1565275" y="3114675"/>
            <a:ext cx="7170738" cy="3103563"/>
          </a:xfrm>
          <a:prstGeom prst="rect">
            <a:avLst/>
          </a:prstGeom>
          <a:noFill/>
          <a:ln w="9525">
            <a:noFill/>
            <a:miter lim="800000"/>
            <a:headEnd/>
            <a:tailEnd/>
          </a:ln>
        </p:spPr>
      </p:pic>
      <p:sp>
        <p:nvSpPr>
          <p:cNvPr id="5" name="TextBox 4"/>
          <p:cNvSpPr txBox="1"/>
          <p:nvPr/>
        </p:nvSpPr>
        <p:spPr>
          <a:xfrm>
            <a:off x="8027988" y="333375"/>
            <a:ext cx="1116012" cy="214313"/>
          </a:xfrm>
          <a:prstGeom prst="rect">
            <a:avLst/>
          </a:prstGeom>
          <a:noFill/>
        </p:spPr>
        <p:txBody>
          <a:bodyPr>
            <a:spAutoFit/>
          </a:bodyPr>
          <a:lstStyle/>
          <a:p>
            <a:pPr>
              <a:defRPr/>
            </a:pPr>
            <a:r>
              <a:rPr lang="en-US" sz="800" dirty="0">
                <a:solidFill>
                  <a:schemeClr val="bg1">
                    <a:lumMod val="65000"/>
                  </a:schemeClr>
                </a:solidFill>
              </a:rPr>
              <a:t>Click For Next  Point</a:t>
            </a:r>
          </a:p>
        </p:txBody>
      </p:sp>
      <p:grpSp>
        <p:nvGrpSpPr>
          <p:cNvPr id="2" name="Group 53"/>
          <p:cNvGrpSpPr>
            <a:grpSpLocks/>
          </p:cNvGrpSpPr>
          <p:nvPr/>
        </p:nvGrpSpPr>
        <p:grpSpPr bwMode="auto">
          <a:xfrm>
            <a:off x="8605838" y="31750"/>
            <a:ext cx="430212" cy="301625"/>
            <a:chOff x="6907213" y="0"/>
            <a:chExt cx="430212" cy="301625"/>
          </a:xfrm>
        </p:grpSpPr>
        <p:sp>
          <p:nvSpPr>
            <p:cNvPr id="7" name="Right Arrow 6"/>
            <p:cNvSpPr/>
            <p:nvPr/>
          </p:nvSpPr>
          <p:spPr>
            <a:xfrm>
              <a:off x="6992938" y="0"/>
              <a:ext cx="344487" cy="301625"/>
            </a:xfrm>
            <a:prstGeom prst="rightArrow">
              <a:avLst>
                <a:gd name="adj1" fmla="val 70000"/>
                <a:gd name="adj2" fmla="val 50000"/>
              </a:avLst>
            </a:prstGeom>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sp>
        <p:grpSp>
          <p:nvGrpSpPr>
            <p:cNvPr id="76809" name="Group 63"/>
            <p:cNvGrpSpPr>
              <a:grpSpLocks/>
            </p:cNvGrpSpPr>
            <p:nvPr/>
          </p:nvGrpSpPr>
          <p:grpSpPr bwMode="auto">
            <a:xfrm>
              <a:off x="6907213" y="65088"/>
              <a:ext cx="171450" cy="171450"/>
              <a:chOff x="739" y="413995"/>
              <a:chExt cx="172117" cy="172117"/>
            </a:xfrm>
          </p:grpSpPr>
          <p:sp>
            <p:nvSpPr>
              <p:cNvPr id="9" name="Oval 8"/>
              <p:cNvSpPr/>
              <p:nvPr/>
            </p:nvSpPr>
            <p:spPr>
              <a:xfrm>
                <a:off x="739" y="413995"/>
                <a:ext cx="172117" cy="172117"/>
              </a:xfrm>
              <a:prstGeom prst="ellipse">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0" name="Oval 5"/>
              <p:cNvSpPr/>
              <p:nvPr/>
            </p:nvSpPr>
            <p:spPr>
              <a:xfrm>
                <a:off x="26238" y="439494"/>
                <a:ext cx="121119" cy="121119"/>
              </a:xfrm>
              <a:prstGeom prst="rect">
                <a:avLst/>
              </a:prstGeom>
            </p:spPr>
            <p:style>
              <a:lnRef idx="0">
                <a:scrgbClr r="0" g="0" b="0"/>
              </a:lnRef>
              <a:fillRef idx="0">
                <a:scrgbClr r="0" g="0" b="0"/>
              </a:fillRef>
              <a:effectRef idx="0">
                <a:scrgbClr r="0" g="0" b="0"/>
              </a:effectRef>
              <a:fontRef idx="minor">
                <a:schemeClr val="lt1"/>
              </a:fontRef>
            </p:style>
            <p:txBody>
              <a:bodyPr lIns="5080" tIns="5080" rIns="5080" bIns="5080" spcCol="1270" anchor="ctr"/>
              <a:lstStyle/>
              <a:p>
                <a:pPr algn="ctr" defTabSz="355600">
                  <a:lnSpc>
                    <a:spcPct val="90000"/>
                  </a:lnSpc>
                  <a:spcAft>
                    <a:spcPct val="35000"/>
                  </a:spcAft>
                  <a:defRPr/>
                </a:pPr>
                <a:r>
                  <a:rPr lang="en-US" sz="800" dirty="0"/>
                  <a:t>1</a:t>
                </a:r>
              </a:p>
            </p:txBody>
          </p:sp>
        </p:grpSp>
      </p:grpSp>
      <p:sp>
        <p:nvSpPr>
          <p:cNvPr id="12" name="Rounded Rectangular Callout 11"/>
          <p:cNvSpPr/>
          <p:nvPr/>
        </p:nvSpPr>
        <p:spPr bwMode="auto">
          <a:xfrm>
            <a:off x="3486150" y="1231900"/>
            <a:ext cx="2898775" cy="901700"/>
          </a:xfrm>
          <a:prstGeom prst="wedgeRoundRectCallout">
            <a:avLst>
              <a:gd name="adj1" fmla="val -124792"/>
              <a:gd name="adj2" fmla="val 93470"/>
              <a:gd name="adj3" fmla="val 16667"/>
            </a:avLst>
          </a:prstGeom>
          <a:solidFill>
            <a:schemeClr val="bg1"/>
          </a:solidFill>
          <a:ln w="19050">
            <a:solidFill>
              <a:schemeClr val="bg1">
                <a:lumMod val="50000"/>
              </a:schemeClr>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r>
              <a:rPr lang="en-US" sz="1200" b="1" baseline="30000" dirty="0">
                <a:solidFill>
                  <a:schemeClr val="tx2"/>
                </a:solidFill>
              </a:rPr>
              <a:t>(1) </a:t>
            </a:r>
            <a:r>
              <a:rPr lang="en-US" sz="1200" b="1" dirty="0">
                <a:solidFill>
                  <a:schemeClr val="tx2"/>
                </a:solidFill>
              </a:rPr>
              <a:t>Navigator Frame</a:t>
            </a:r>
          </a:p>
          <a:p>
            <a:pPr fontAlgn="auto">
              <a:spcBef>
                <a:spcPts val="0"/>
              </a:spcBef>
              <a:spcAft>
                <a:spcPts val="0"/>
              </a:spcAft>
              <a:defRPr/>
            </a:pPr>
            <a:r>
              <a:rPr lang="en-US" sz="1200" dirty="0">
                <a:solidFill>
                  <a:schemeClr val="tx2"/>
                </a:solidFill>
              </a:rPr>
              <a:t>Select to view all resources in view for the site</a:t>
            </a:r>
          </a:p>
        </p:txBody>
      </p:sp>
      <p:sp>
        <p:nvSpPr>
          <p:cNvPr id="13" name="Rounded Rectangular Callout 12"/>
          <p:cNvSpPr/>
          <p:nvPr/>
        </p:nvSpPr>
        <p:spPr bwMode="auto">
          <a:xfrm>
            <a:off x="4565650" y="5126038"/>
            <a:ext cx="2898775" cy="1039812"/>
          </a:xfrm>
          <a:prstGeom prst="wedgeRoundRectCallout">
            <a:avLst>
              <a:gd name="adj1" fmla="val -103151"/>
              <a:gd name="adj2" fmla="val -43206"/>
              <a:gd name="adj3" fmla="val 16667"/>
            </a:avLst>
          </a:prstGeom>
          <a:solidFill>
            <a:schemeClr val="bg1"/>
          </a:solidFill>
          <a:ln w="19050">
            <a:solidFill>
              <a:schemeClr val="bg1">
                <a:lumMod val="50000"/>
              </a:schemeClr>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r>
              <a:rPr lang="en-US" sz="1200" b="1" baseline="30000" dirty="0">
                <a:solidFill>
                  <a:schemeClr val="tx2"/>
                </a:solidFill>
              </a:rPr>
              <a:t>(2) </a:t>
            </a:r>
            <a:r>
              <a:rPr lang="en-US" sz="1200" b="1" dirty="0">
                <a:solidFill>
                  <a:schemeClr val="tx2"/>
                </a:solidFill>
              </a:rPr>
              <a:t>Schedule Grid </a:t>
            </a:r>
            <a:r>
              <a:rPr lang="en-US" sz="1200" dirty="0">
                <a:solidFill>
                  <a:schemeClr val="tx2"/>
                </a:solidFill>
              </a:rPr>
              <a:t>displays all items across all my resources</a:t>
            </a:r>
            <a:endParaRPr lang="en-US" sz="1200" b="1" dirty="0">
              <a:solidFill>
                <a:schemeClr val="tx2"/>
              </a:solidFill>
            </a:endParaRPr>
          </a:p>
        </p:txBody>
      </p:sp>
      <p:sp>
        <p:nvSpPr>
          <p:cNvPr id="76807" name="Title 1"/>
          <p:cNvSpPr txBox="1">
            <a:spLocks/>
          </p:cNvSpPr>
          <p:nvPr/>
        </p:nvSpPr>
        <p:spPr bwMode="auto">
          <a:xfrm>
            <a:off x="323850" y="620713"/>
            <a:ext cx="7127875" cy="549275"/>
          </a:xfrm>
          <a:prstGeom prst="rect">
            <a:avLst/>
          </a:prstGeom>
          <a:noFill/>
          <a:ln w="9525">
            <a:noFill/>
            <a:miter lim="800000"/>
            <a:headEnd/>
            <a:tailEnd/>
          </a:ln>
        </p:spPr>
        <p:txBody>
          <a:bodyPr/>
          <a:lstStyle/>
          <a:p>
            <a:pPr eaLnBrk="0" hangingPunct="0">
              <a:lnSpc>
                <a:spcPct val="90000"/>
              </a:lnSpc>
            </a:pPr>
            <a:r>
              <a:rPr lang="en-US" sz="1200" b="1">
                <a:solidFill>
                  <a:schemeClr val="tx2"/>
                </a:solidFill>
              </a:rPr>
              <a:t>Target Data with the Navigator</a:t>
            </a:r>
            <a:r>
              <a:rPr lang="en-US" sz="2000" b="1">
                <a:solidFill>
                  <a:schemeClr val="tx2"/>
                </a:solidFill>
              </a:rPr>
              <a:t/>
            </a:r>
            <a:br>
              <a:rPr lang="en-US" sz="2000" b="1">
                <a:solidFill>
                  <a:schemeClr val="tx2"/>
                </a:solidFill>
              </a:rPr>
            </a:br>
            <a:r>
              <a:rPr lang="en-US" sz="2000" b="1">
                <a:solidFill>
                  <a:schemeClr val="tx2"/>
                </a:solidFill>
              </a:rPr>
              <a:t>Demonstration</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1" presetClass="exit" presetSubtype="0" fill="hold" nodeType="clickEffect">
                                  <p:stCondLst>
                                    <p:cond delay="0"/>
                                  </p:stCondLst>
                                  <p:childTnLst>
                                    <p:set>
                                      <p:cBhvr>
                                        <p:cTn id="11" dur="1" fill="hold">
                                          <p:stCondLst>
                                            <p:cond delay="0"/>
                                          </p:stCondLst>
                                        </p:cTn>
                                        <p:tgtEl>
                                          <p:spTgt spid="2"/>
                                        </p:tgtEl>
                                        <p:attrNameLst>
                                          <p:attrName>style.visibility</p:attrName>
                                        </p:attrNameLst>
                                      </p:cBhvr>
                                      <p:to>
                                        <p:strVal val="hidden"/>
                                      </p:to>
                                    </p:set>
                                  </p:childTnLst>
                                </p:cTn>
                              </p:par>
                            </p:childTnLst>
                          </p:cTn>
                        </p:par>
                        <p:par>
                          <p:cTn id="12" fill="hold">
                            <p:stCondLst>
                              <p:cond delay="0"/>
                            </p:stCondLst>
                            <p:childTnLst>
                              <p:par>
                                <p:cTn id="13" presetID="22" presetClass="entr" presetSubtype="1" fill="hold" nodeType="afterEffect">
                                  <p:stCondLst>
                                    <p:cond delay="0"/>
                                  </p:stCondLst>
                                  <p:childTnLst>
                                    <p:set>
                                      <p:cBhvr>
                                        <p:cTn id="14" dur="1" fill="hold">
                                          <p:stCondLst>
                                            <p:cond delay="0"/>
                                          </p:stCondLst>
                                        </p:cTn>
                                        <p:tgtEl>
                                          <p:spTgt spid="11267"/>
                                        </p:tgtEl>
                                        <p:attrNameLst>
                                          <p:attrName>style.visibility</p:attrName>
                                        </p:attrNameLst>
                                      </p:cBhvr>
                                      <p:to>
                                        <p:strVal val="visible"/>
                                      </p:to>
                                    </p:set>
                                    <p:animEffect transition="in" filter="wipe(up)">
                                      <p:cBhvr>
                                        <p:cTn id="15" dur="500"/>
                                        <p:tgtEl>
                                          <p:spTgt spid="11267"/>
                                        </p:tgtEl>
                                      </p:cBhvr>
                                    </p:animEffect>
                                  </p:childTnLst>
                                </p:cTn>
                              </p:par>
                            </p:childTnLst>
                          </p:cTn>
                        </p:par>
                        <p:par>
                          <p:cTn id="16" fill="hold">
                            <p:stCondLst>
                              <p:cond delay="500"/>
                            </p:stCondLst>
                            <p:childTnLst>
                              <p:par>
                                <p:cTn id="17" presetID="22" presetClass="entr" presetSubtype="8" fill="hold" grpId="0"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wipe(left)">
                                      <p:cBhvr>
                                        <p:cTn id="19" dur="500"/>
                                        <p:tgtEl>
                                          <p:spTgt spid="13"/>
                                        </p:tgtEl>
                                      </p:cBhvr>
                                    </p:animEffect>
                                  </p:childTnLst>
                                </p:cTn>
                              </p:par>
                            </p:childTnLst>
                          </p:cTn>
                        </p:par>
                        <p:par>
                          <p:cTn id="20" fill="hold">
                            <p:stCondLst>
                              <p:cond delay="1000"/>
                            </p:stCondLst>
                            <p:childTnLst>
                              <p:par>
                                <p:cTn id="21" presetID="1" presetClass="exit" presetSubtype="0" fill="hold" grpId="0" nodeType="afterEffect">
                                  <p:stCondLst>
                                    <p:cond delay="0"/>
                                  </p:stCondLst>
                                  <p:childTnLst>
                                    <p:set>
                                      <p:cBhvr>
                                        <p:cTn id="22" dur="1" fill="hold">
                                          <p:stCondLst>
                                            <p:cond delay="0"/>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2" grpId="0" animBg="1"/>
      <p:bldP spid="13"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7825" name="Picture 3"/>
          <p:cNvPicPr>
            <a:picLocks noChangeAspect="1" noChangeArrowheads="1"/>
          </p:cNvPicPr>
          <p:nvPr/>
        </p:nvPicPr>
        <p:blipFill>
          <a:blip r:embed="rId2"/>
          <a:srcRect/>
          <a:stretch>
            <a:fillRect/>
          </a:stretch>
        </p:blipFill>
        <p:spPr bwMode="auto">
          <a:xfrm>
            <a:off x="323850" y="1125538"/>
            <a:ext cx="8280400" cy="5167312"/>
          </a:xfrm>
          <a:prstGeom prst="rect">
            <a:avLst/>
          </a:prstGeom>
          <a:noFill/>
          <a:ln w="9525">
            <a:noFill/>
            <a:miter lim="800000"/>
            <a:headEnd/>
            <a:tailEnd/>
          </a:ln>
        </p:spPr>
      </p:pic>
      <p:pic>
        <p:nvPicPr>
          <p:cNvPr id="12290" name="Picture 2"/>
          <p:cNvPicPr>
            <a:picLocks noChangeAspect="1" noChangeArrowheads="1"/>
          </p:cNvPicPr>
          <p:nvPr/>
        </p:nvPicPr>
        <p:blipFill>
          <a:blip r:embed="rId3"/>
          <a:srcRect/>
          <a:stretch>
            <a:fillRect/>
          </a:stretch>
        </p:blipFill>
        <p:spPr bwMode="auto">
          <a:xfrm>
            <a:off x="1535113" y="2965450"/>
            <a:ext cx="6997700" cy="3133725"/>
          </a:xfrm>
          <a:prstGeom prst="rect">
            <a:avLst/>
          </a:prstGeom>
          <a:noFill/>
          <a:ln w="9525">
            <a:noFill/>
            <a:miter lim="800000"/>
            <a:headEnd/>
            <a:tailEnd/>
          </a:ln>
        </p:spPr>
      </p:pic>
      <p:sp>
        <p:nvSpPr>
          <p:cNvPr id="5" name="TextBox 4"/>
          <p:cNvSpPr txBox="1"/>
          <p:nvPr/>
        </p:nvSpPr>
        <p:spPr>
          <a:xfrm>
            <a:off x="8027988" y="333375"/>
            <a:ext cx="1116012" cy="214313"/>
          </a:xfrm>
          <a:prstGeom prst="rect">
            <a:avLst/>
          </a:prstGeom>
          <a:noFill/>
        </p:spPr>
        <p:txBody>
          <a:bodyPr>
            <a:spAutoFit/>
          </a:bodyPr>
          <a:lstStyle/>
          <a:p>
            <a:pPr>
              <a:defRPr/>
            </a:pPr>
            <a:r>
              <a:rPr lang="en-US" sz="800" dirty="0">
                <a:solidFill>
                  <a:schemeClr val="bg1">
                    <a:lumMod val="65000"/>
                  </a:schemeClr>
                </a:solidFill>
              </a:rPr>
              <a:t>Click For Next  Point</a:t>
            </a:r>
          </a:p>
        </p:txBody>
      </p:sp>
      <p:grpSp>
        <p:nvGrpSpPr>
          <p:cNvPr id="2" name="Group 53"/>
          <p:cNvGrpSpPr>
            <a:grpSpLocks/>
          </p:cNvGrpSpPr>
          <p:nvPr/>
        </p:nvGrpSpPr>
        <p:grpSpPr bwMode="auto">
          <a:xfrm>
            <a:off x="8605838" y="31750"/>
            <a:ext cx="430212" cy="301625"/>
            <a:chOff x="6907213" y="0"/>
            <a:chExt cx="430212" cy="301625"/>
          </a:xfrm>
        </p:grpSpPr>
        <p:sp>
          <p:nvSpPr>
            <p:cNvPr id="7" name="Right Arrow 6"/>
            <p:cNvSpPr/>
            <p:nvPr/>
          </p:nvSpPr>
          <p:spPr>
            <a:xfrm>
              <a:off x="6992938" y="0"/>
              <a:ext cx="344487" cy="301625"/>
            </a:xfrm>
            <a:prstGeom prst="rightArrow">
              <a:avLst>
                <a:gd name="adj1" fmla="val 70000"/>
                <a:gd name="adj2" fmla="val 50000"/>
              </a:avLst>
            </a:prstGeom>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sp>
        <p:grpSp>
          <p:nvGrpSpPr>
            <p:cNvPr id="77833" name="Group 63"/>
            <p:cNvGrpSpPr>
              <a:grpSpLocks/>
            </p:cNvGrpSpPr>
            <p:nvPr/>
          </p:nvGrpSpPr>
          <p:grpSpPr bwMode="auto">
            <a:xfrm>
              <a:off x="6907213" y="65088"/>
              <a:ext cx="171450" cy="171450"/>
              <a:chOff x="739" y="413995"/>
              <a:chExt cx="172117" cy="172117"/>
            </a:xfrm>
          </p:grpSpPr>
          <p:sp>
            <p:nvSpPr>
              <p:cNvPr id="9" name="Oval 8"/>
              <p:cNvSpPr/>
              <p:nvPr/>
            </p:nvSpPr>
            <p:spPr>
              <a:xfrm>
                <a:off x="739" y="413995"/>
                <a:ext cx="172117" cy="172117"/>
              </a:xfrm>
              <a:prstGeom prst="ellipse">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0" name="Oval 5"/>
              <p:cNvSpPr/>
              <p:nvPr/>
            </p:nvSpPr>
            <p:spPr>
              <a:xfrm>
                <a:off x="26238" y="439494"/>
                <a:ext cx="121119" cy="121119"/>
              </a:xfrm>
              <a:prstGeom prst="rect">
                <a:avLst/>
              </a:prstGeom>
            </p:spPr>
            <p:style>
              <a:lnRef idx="0">
                <a:scrgbClr r="0" g="0" b="0"/>
              </a:lnRef>
              <a:fillRef idx="0">
                <a:scrgbClr r="0" g="0" b="0"/>
              </a:fillRef>
              <a:effectRef idx="0">
                <a:scrgbClr r="0" g="0" b="0"/>
              </a:effectRef>
              <a:fontRef idx="minor">
                <a:schemeClr val="lt1"/>
              </a:fontRef>
            </p:style>
            <p:txBody>
              <a:bodyPr lIns="5080" tIns="5080" rIns="5080" bIns="5080" spcCol="1270" anchor="ctr"/>
              <a:lstStyle/>
              <a:p>
                <a:pPr algn="ctr" defTabSz="355600">
                  <a:lnSpc>
                    <a:spcPct val="90000"/>
                  </a:lnSpc>
                  <a:spcAft>
                    <a:spcPct val="35000"/>
                  </a:spcAft>
                  <a:defRPr/>
                </a:pPr>
                <a:r>
                  <a:rPr lang="en-US" sz="800" dirty="0"/>
                  <a:t>1</a:t>
                </a:r>
              </a:p>
            </p:txBody>
          </p:sp>
        </p:grpSp>
      </p:grpSp>
      <p:sp>
        <p:nvSpPr>
          <p:cNvPr id="12" name="Rounded Rectangular Callout 11"/>
          <p:cNvSpPr/>
          <p:nvPr/>
        </p:nvSpPr>
        <p:spPr bwMode="auto">
          <a:xfrm>
            <a:off x="3022600" y="1292225"/>
            <a:ext cx="2857500" cy="863600"/>
          </a:xfrm>
          <a:prstGeom prst="wedgeRoundRectCallout">
            <a:avLst>
              <a:gd name="adj1" fmla="val -116324"/>
              <a:gd name="adj2" fmla="val 116873"/>
              <a:gd name="adj3" fmla="val 16667"/>
            </a:avLst>
          </a:prstGeom>
          <a:solidFill>
            <a:schemeClr val="bg1"/>
          </a:solidFill>
          <a:ln w="19050">
            <a:solidFill>
              <a:schemeClr val="bg1">
                <a:lumMod val="50000"/>
              </a:schemeClr>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r>
              <a:rPr lang="en-US" sz="1200" b="1" baseline="30000" dirty="0">
                <a:solidFill>
                  <a:schemeClr val="tx2"/>
                </a:solidFill>
              </a:rPr>
              <a:t>(1) </a:t>
            </a:r>
            <a:r>
              <a:rPr lang="en-US" sz="1200" b="1" dirty="0">
                <a:solidFill>
                  <a:schemeClr val="tx2"/>
                </a:solidFill>
              </a:rPr>
              <a:t>Navigator Frame</a:t>
            </a:r>
          </a:p>
          <a:p>
            <a:pPr fontAlgn="auto">
              <a:spcBef>
                <a:spcPts val="0"/>
              </a:spcBef>
              <a:spcAft>
                <a:spcPts val="0"/>
              </a:spcAft>
              <a:defRPr/>
            </a:pPr>
            <a:r>
              <a:rPr lang="en-US" sz="1200" dirty="0">
                <a:solidFill>
                  <a:schemeClr val="tx2"/>
                </a:solidFill>
              </a:rPr>
              <a:t>Select to view a single resource</a:t>
            </a:r>
          </a:p>
        </p:txBody>
      </p:sp>
      <p:sp>
        <p:nvSpPr>
          <p:cNvPr id="13" name="Rounded Rectangular Callout 12"/>
          <p:cNvSpPr/>
          <p:nvPr/>
        </p:nvSpPr>
        <p:spPr bwMode="auto">
          <a:xfrm>
            <a:off x="4391025" y="5121275"/>
            <a:ext cx="2857500" cy="995363"/>
          </a:xfrm>
          <a:prstGeom prst="wedgeRoundRectCallout">
            <a:avLst>
              <a:gd name="adj1" fmla="val -100014"/>
              <a:gd name="adj2" fmla="val -104054"/>
              <a:gd name="adj3" fmla="val 16667"/>
            </a:avLst>
          </a:prstGeom>
          <a:solidFill>
            <a:schemeClr val="bg1"/>
          </a:solidFill>
          <a:ln w="19050">
            <a:solidFill>
              <a:schemeClr val="bg1">
                <a:lumMod val="50000"/>
              </a:schemeClr>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r>
              <a:rPr lang="en-US" sz="1200" b="1" baseline="30000" dirty="0">
                <a:solidFill>
                  <a:schemeClr val="tx2"/>
                </a:solidFill>
              </a:rPr>
              <a:t>(2) </a:t>
            </a:r>
            <a:r>
              <a:rPr lang="en-US" sz="1200" b="1" dirty="0">
                <a:solidFill>
                  <a:schemeClr val="tx2"/>
                </a:solidFill>
              </a:rPr>
              <a:t>Schedule Grid </a:t>
            </a:r>
            <a:r>
              <a:rPr lang="en-US" sz="1200" dirty="0">
                <a:solidFill>
                  <a:schemeClr val="tx2"/>
                </a:solidFill>
              </a:rPr>
              <a:t>displays all active items for the selected resource</a:t>
            </a:r>
            <a:endParaRPr lang="en-US" sz="1200" b="1" dirty="0">
              <a:solidFill>
                <a:schemeClr val="tx2"/>
              </a:solidFill>
            </a:endParaRPr>
          </a:p>
        </p:txBody>
      </p:sp>
      <p:sp>
        <p:nvSpPr>
          <p:cNvPr id="77831" name="Title 1"/>
          <p:cNvSpPr txBox="1">
            <a:spLocks/>
          </p:cNvSpPr>
          <p:nvPr/>
        </p:nvSpPr>
        <p:spPr bwMode="auto">
          <a:xfrm>
            <a:off x="250825" y="620713"/>
            <a:ext cx="7127875" cy="549275"/>
          </a:xfrm>
          <a:prstGeom prst="rect">
            <a:avLst/>
          </a:prstGeom>
          <a:noFill/>
          <a:ln w="9525">
            <a:noFill/>
            <a:miter lim="800000"/>
            <a:headEnd/>
            <a:tailEnd/>
          </a:ln>
        </p:spPr>
        <p:txBody>
          <a:bodyPr/>
          <a:lstStyle/>
          <a:p>
            <a:pPr eaLnBrk="0" hangingPunct="0">
              <a:lnSpc>
                <a:spcPct val="90000"/>
              </a:lnSpc>
            </a:pPr>
            <a:r>
              <a:rPr lang="en-US" sz="1200" b="1">
                <a:solidFill>
                  <a:schemeClr val="tx2"/>
                </a:solidFill>
              </a:rPr>
              <a:t>Target Data with the Navigator</a:t>
            </a:r>
            <a:r>
              <a:rPr lang="en-US" sz="2000" b="1">
                <a:solidFill>
                  <a:schemeClr val="tx2"/>
                </a:solidFill>
              </a:rPr>
              <a:t/>
            </a:r>
            <a:br>
              <a:rPr lang="en-US" sz="2000" b="1">
                <a:solidFill>
                  <a:schemeClr val="tx2"/>
                </a:solidFill>
              </a:rPr>
            </a:br>
            <a:r>
              <a:rPr lang="en-US" sz="2000" b="1">
                <a:solidFill>
                  <a:schemeClr val="tx2"/>
                </a:solidFill>
              </a:rPr>
              <a:t>Demonstration</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1" presetClass="exit" presetSubtype="0" fill="hold" nodeType="clickEffect">
                                  <p:stCondLst>
                                    <p:cond delay="0"/>
                                  </p:stCondLst>
                                  <p:childTnLst>
                                    <p:set>
                                      <p:cBhvr>
                                        <p:cTn id="11" dur="1" fill="hold">
                                          <p:stCondLst>
                                            <p:cond delay="0"/>
                                          </p:stCondLst>
                                        </p:cTn>
                                        <p:tgtEl>
                                          <p:spTgt spid="2"/>
                                        </p:tgtEl>
                                        <p:attrNameLst>
                                          <p:attrName>style.visibility</p:attrName>
                                        </p:attrNameLst>
                                      </p:cBhvr>
                                      <p:to>
                                        <p:strVal val="hidden"/>
                                      </p:to>
                                    </p:set>
                                  </p:childTnLst>
                                </p:cTn>
                              </p:par>
                            </p:childTnLst>
                          </p:cTn>
                        </p:par>
                        <p:par>
                          <p:cTn id="12" fill="hold">
                            <p:stCondLst>
                              <p:cond delay="0"/>
                            </p:stCondLst>
                            <p:childTnLst>
                              <p:par>
                                <p:cTn id="13" presetID="22" presetClass="entr" presetSubtype="1" fill="hold" nodeType="afterEffect">
                                  <p:stCondLst>
                                    <p:cond delay="0"/>
                                  </p:stCondLst>
                                  <p:childTnLst>
                                    <p:set>
                                      <p:cBhvr>
                                        <p:cTn id="14" dur="1" fill="hold">
                                          <p:stCondLst>
                                            <p:cond delay="0"/>
                                          </p:stCondLst>
                                        </p:cTn>
                                        <p:tgtEl>
                                          <p:spTgt spid="12290"/>
                                        </p:tgtEl>
                                        <p:attrNameLst>
                                          <p:attrName>style.visibility</p:attrName>
                                        </p:attrNameLst>
                                      </p:cBhvr>
                                      <p:to>
                                        <p:strVal val="visible"/>
                                      </p:to>
                                    </p:set>
                                    <p:animEffect transition="in" filter="wipe(up)">
                                      <p:cBhvr>
                                        <p:cTn id="15" dur="500"/>
                                        <p:tgtEl>
                                          <p:spTgt spid="12290"/>
                                        </p:tgtEl>
                                      </p:cBhvr>
                                    </p:animEffect>
                                  </p:childTnLst>
                                </p:cTn>
                              </p:par>
                            </p:childTnLst>
                          </p:cTn>
                        </p:par>
                        <p:par>
                          <p:cTn id="16" fill="hold">
                            <p:stCondLst>
                              <p:cond delay="500"/>
                            </p:stCondLst>
                            <p:childTnLst>
                              <p:par>
                                <p:cTn id="17" presetID="22" presetClass="entr" presetSubtype="8" fill="hold" grpId="0"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wipe(left)">
                                      <p:cBhvr>
                                        <p:cTn id="19" dur="500"/>
                                        <p:tgtEl>
                                          <p:spTgt spid="13"/>
                                        </p:tgtEl>
                                      </p:cBhvr>
                                    </p:animEffect>
                                  </p:childTnLst>
                                </p:cTn>
                              </p:par>
                            </p:childTnLst>
                          </p:cTn>
                        </p:par>
                        <p:par>
                          <p:cTn id="20" fill="hold">
                            <p:stCondLst>
                              <p:cond delay="1000"/>
                            </p:stCondLst>
                            <p:childTnLst>
                              <p:par>
                                <p:cTn id="21" presetID="1" presetClass="exit" presetSubtype="0" fill="hold" grpId="0" nodeType="afterEffect">
                                  <p:stCondLst>
                                    <p:cond delay="0"/>
                                  </p:stCondLst>
                                  <p:childTnLst>
                                    <p:set>
                                      <p:cBhvr>
                                        <p:cTn id="22" dur="1" fill="hold">
                                          <p:stCondLst>
                                            <p:cond delay="0"/>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2" grpId="0" animBg="1"/>
      <p:bldP spid="13"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Rectangle 3"/>
          <p:cNvSpPr>
            <a:spLocks noGrp="1" noChangeArrowheads="1"/>
          </p:cNvSpPr>
          <p:nvPr>
            <p:ph type="title" idx="4294967295"/>
          </p:nvPr>
        </p:nvSpPr>
        <p:spPr>
          <a:xfrm>
            <a:off x="179388" y="476250"/>
            <a:ext cx="7173912" cy="452438"/>
          </a:xfrm>
        </p:spPr>
        <p:txBody>
          <a:bodyPr anchor="b"/>
          <a:lstStyle/>
          <a:p>
            <a:r>
              <a:rPr lang="en-US" sz="2000" smtClean="0">
                <a:solidFill>
                  <a:schemeClr val="tx2"/>
                </a:solidFill>
              </a:rPr>
              <a:t>Topics Covered</a:t>
            </a:r>
          </a:p>
        </p:txBody>
      </p:sp>
      <p:graphicFrame>
        <p:nvGraphicFramePr>
          <p:cNvPr id="31769" name="Group 25"/>
          <p:cNvGraphicFramePr>
            <a:graphicFrameLocks noGrp="1"/>
          </p:cNvGraphicFramePr>
          <p:nvPr/>
        </p:nvGraphicFramePr>
        <p:xfrm>
          <a:off x="684213" y="981075"/>
          <a:ext cx="8078787" cy="5181600"/>
        </p:xfrm>
        <a:graphic>
          <a:graphicData uri="http://schemas.openxmlformats.org/drawingml/2006/table">
            <a:tbl>
              <a:tblPr/>
              <a:tblGrid>
                <a:gridCol w="3024187"/>
                <a:gridCol w="3168650"/>
                <a:gridCol w="1885950"/>
              </a:tblGrid>
              <a:tr h="342900">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smtClean="0">
                          <a:ln>
                            <a:noFill/>
                          </a:ln>
                          <a:solidFill>
                            <a:srgbClr val="4F4F4F"/>
                          </a:solidFill>
                          <a:effectLst/>
                          <a:latin typeface="Century Gothic" pitchFamily="34" charset="0"/>
                        </a:rPr>
                        <a:t>Category</a:t>
                      </a:r>
                      <a:endParaRPr kumimoji="0" lang="en-US" sz="1800" b="1" i="0" u="none" strike="noStrike" cap="none" normalizeH="0" baseline="0" smtClean="0">
                        <a:ln>
                          <a:noFill/>
                        </a:ln>
                        <a:solidFill>
                          <a:srgbClr val="595959"/>
                        </a:solidFill>
                        <a:effectLst/>
                        <a:latin typeface="Century Gothic" pitchFamily="34" charset="0"/>
                      </a:endParaRPr>
                    </a:p>
                  </a:txBody>
                  <a:tcPr horzOverflow="overflow">
                    <a:lnL>
                      <a:noFill/>
                    </a:lnL>
                    <a:lnR>
                      <a:noFill/>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lnTlToBr>
                      <a:noFill/>
                    </a:lnTlToBr>
                    <a:lnBlToTr>
                      <a:noFill/>
                    </a:lnBlToTr>
                    <a:noFill/>
                  </a:tcPr>
                </a:tc>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smtClean="0">
                          <a:ln>
                            <a:noFill/>
                          </a:ln>
                          <a:solidFill>
                            <a:srgbClr val="4F4F4F"/>
                          </a:solidFill>
                          <a:effectLst/>
                          <a:latin typeface="Century Gothic" pitchFamily="34" charset="0"/>
                        </a:rPr>
                        <a:t>Topics</a:t>
                      </a:r>
                      <a:endParaRPr kumimoji="0" lang="en-US" sz="1800" b="1" i="0" u="none" strike="noStrike" cap="none" normalizeH="0" baseline="0" smtClean="0">
                        <a:ln>
                          <a:noFill/>
                        </a:ln>
                        <a:solidFill>
                          <a:srgbClr val="595959"/>
                        </a:solidFill>
                        <a:effectLst/>
                        <a:latin typeface="Century Gothic" pitchFamily="34" charset="0"/>
                      </a:endParaRPr>
                    </a:p>
                  </a:txBody>
                  <a:tcPr horzOverflow="overflow">
                    <a:lnL>
                      <a:noFill/>
                    </a:lnL>
                    <a:lnR>
                      <a:noFill/>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lnTlToBr>
                      <a:noFill/>
                    </a:lnTlToBr>
                    <a:lnBlToTr>
                      <a:noFill/>
                    </a:lnBlToTr>
                    <a:noFill/>
                  </a:tcPr>
                </a:tc>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smtClean="0">
                          <a:ln>
                            <a:noFill/>
                          </a:ln>
                          <a:solidFill>
                            <a:srgbClr val="4F4F4F"/>
                          </a:solidFill>
                          <a:effectLst/>
                          <a:latin typeface="Century Gothic" pitchFamily="34" charset="0"/>
                        </a:rPr>
                        <a:t>Hands On</a:t>
                      </a:r>
                      <a:endParaRPr kumimoji="0" lang="en-US" sz="1800" b="1" i="0" u="none" strike="noStrike" cap="none" normalizeH="0" baseline="0" smtClean="0">
                        <a:ln>
                          <a:noFill/>
                        </a:ln>
                        <a:solidFill>
                          <a:srgbClr val="595959"/>
                        </a:solidFill>
                        <a:effectLst/>
                        <a:latin typeface="Century Gothic" pitchFamily="34" charset="0"/>
                      </a:endParaRPr>
                    </a:p>
                  </a:txBody>
                  <a:tcPr horzOverflow="overflow">
                    <a:lnL>
                      <a:noFill/>
                    </a:lnL>
                    <a:lnR>
                      <a:noFill/>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lnTlToBr>
                      <a:noFill/>
                    </a:lnTlToBr>
                    <a:lnBlToTr>
                      <a:noFill/>
                    </a:lnBlToTr>
                    <a:noFill/>
                  </a:tcPr>
                </a:tc>
              </a:tr>
              <a:tr h="584200">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chemeClr val="tx2"/>
                          </a:solidFill>
                          <a:effectLst/>
                          <a:latin typeface="Century Gothic" pitchFamily="34" charset="0"/>
                        </a:rPr>
                        <a:t>Workbench Framework Introduction</a:t>
                      </a:r>
                      <a:br>
                        <a:rPr kumimoji="0" lang="en-US" sz="1800" b="0" i="0" u="none" strike="noStrike" cap="none" normalizeH="0" baseline="0" smtClean="0">
                          <a:ln>
                            <a:noFill/>
                          </a:ln>
                          <a:solidFill>
                            <a:schemeClr val="tx2"/>
                          </a:solidFill>
                          <a:effectLst/>
                          <a:latin typeface="Century Gothic" pitchFamily="34" charset="0"/>
                        </a:rPr>
                      </a:br>
                      <a:endParaRPr kumimoji="0" lang="en-US" sz="1800" b="0" i="0" u="none" strike="noStrike" cap="none" normalizeH="0" baseline="0" smtClean="0">
                        <a:ln>
                          <a:noFill/>
                        </a:ln>
                        <a:solidFill>
                          <a:schemeClr val="tx2"/>
                        </a:solidFill>
                        <a:effectLst/>
                        <a:latin typeface="Century Gothic" pitchFamily="34" charset="0"/>
                      </a:endParaRPr>
                    </a:p>
                  </a:txBody>
                  <a:tcPr horzOverflow="overflow">
                    <a:lnL>
                      <a:noFill/>
                    </a:lnL>
                    <a:lnR>
                      <a:noFill/>
                    </a:lnR>
                    <a:lnT w="12700" cap="flat" cmpd="sng" algn="ctr">
                      <a:solidFill>
                        <a:schemeClr val="accent2"/>
                      </a:solidFill>
                      <a:prstDash val="solid"/>
                      <a:round/>
                      <a:headEnd type="none" w="med" len="med"/>
                      <a:tailEnd type="none" w="med" len="med"/>
                    </a:lnT>
                    <a:lnB>
                      <a:noFill/>
                    </a:lnB>
                    <a:lnTlToBr>
                      <a:noFill/>
                    </a:lnTlToBr>
                    <a:lnBlToTr>
                      <a:noFill/>
                    </a:lnBlToTr>
                    <a:noFill/>
                  </a:tcPr>
                </a:tc>
                <a:tc>
                  <a:txBody>
                    <a:bodyPr/>
                    <a:lstStyle/>
                    <a:p>
                      <a:pPr marL="0" marR="0" lvl="0" indent="0" algn="l" defTabSz="457200" rtl="0" eaLnBrk="1" fontAlgn="base" latinLnBrk="0" hangingPunct="1">
                        <a:lnSpc>
                          <a:spcPct val="100000"/>
                        </a:lnSpc>
                        <a:spcBef>
                          <a:spcPct val="0"/>
                        </a:spcBef>
                        <a:spcAft>
                          <a:spcPct val="0"/>
                        </a:spcAft>
                        <a:buClrTx/>
                        <a:buSzTx/>
                        <a:buFont typeface="Arial" charset="0"/>
                        <a:buNone/>
                        <a:tabLst/>
                      </a:pPr>
                      <a:endParaRPr kumimoji="0" lang="en-US" sz="1400" b="0" i="0" u="none" strike="noStrike" cap="none" normalizeH="0" baseline="0" smtClean="0">
                        <a:ln>
                          <a:noFill/>
                        </a:ln>
                        <a:solidFill>
                          <a:srgbClr val="4F4F4F"/>
                        </a:solidFill>
                        <a:effectLst/>
                        <a:latin typeface="Century Gothic" pitchFamily="34" charset="0"/>
                      </a:endParaRPr>
                    </a:p>
                  </a:txBody>
                  <a:tcPr horzOverflow="overflow">
                    <a:lnL>
                      <a:noFill/>
                    </a:lnL>
                    <a:lnR>
                      <a:noFill/>
                    </a:lnR>
                    <a:lnT w="12700" cap="flat" cmpd="sng" algn="ctr">
                      <a:solidFill>
                        <a:schemeClr val="accent2"/>
                      </a:solidFill>
                      <a:prstDash val="solid"/>
                      <a:round/>
                      <a:headEnd type="none" w="med" len="med"/>
                      <a:tailEnd type="none" w="med" len="med"/>
                    </a:lnT>
                    <a:lnB>
                      <a:noFill/>
                    </a:lnB>
                    <a:lnTlToBr>
                      <a:noFill/>
                    </a:lnTlToBr>
                    <a:lnBlToTr>
                      <a:noFill/>
                    </a:lnBlToTr>
                    <a:noFill/>
                  </a:tcPr>
                </a:tc>
                <a:tc>
                  <a:txBody>
                    <a:bodyPr/>
                    <a:lstStyle/>
                    <a:p>
                      <a:pPr marL="0" marR="0" lvl="0" indent="0" algn="l" defTabSz="457200" rtl="0" eaLnBrk="1" fontAlgn="base" latinLnBrk="0" hangingPunct="1">
                        <a:lnSpc>
                          <a:spcPct val="100000"/>
                        </a:lnSpc>
                        <a:spcBef>
                          <a:spcPct val="0"/>
                        </a:spcBef>
                        <a:spcAft>
                          <a:spcPct val="0"/>
                        </a:spcAft>
                        <a:buClrTx/>
                        <a:buSzTx/>
                        <a:buFontTx/>
                        <a:buNone/>
                        <a:tabLst/>
                      </a:pPr>
                      <a:endParaRPr kumimoji="0" lang="en-US" sz="1400" b="0" i="0" u="none" strike="noStrike" cap="none" normalizeH="0" baseline="0" smtClean="0">
                        <a:ln>
                          <a:noFill/>
                        </a:ln>
                        <a:solidFill>
                          <a:srgbClr val="4F4F4F"/>
                        </a:solidFill>
                        <a:effectLst/>
                        <a:latin typeface="Century Gothic" pitchFamily="34" charset="0"/>
                      </a:endParaRPr>
                    </a:p>
                  </a:txBody>
                  <a:tcPr horzOverflow="overflow">
                    <a:lnL>
                      <a:noFill/>
                    </a:lnL>
                    <a:lnR>
                      <a:noFill/>
                    </a:lnR>
                    <a:lnT w="12700" cap="flat" cmpd="sng" algn="ctr">
                      <a:solidFill>
                        <a:schemeClr val="accent2"/>
                      </a:solidFill>
                      <a:prstDash val="solid"/>
                      <a:round/>
                      <a:headEnd type="none" w="med" len="med"/>
                      <a:tailEnd type="none" w="med" len="med"/>
                    </a:lnT>
                    <a:lnB>
                      <a:noFill/>
                    </a:lnB>
                    <a:lnTlToBr>
                      <a:noFill/>
                    </a:lnTlToBr>
                    <a:lnBlToTr>
                      <a:noFill/>
                    </a:lnBlToTr>
                    <a:noFill/>
                  </a:tcPr>
                </a:tc>
              </a:tr>
              <a:tr h="587375">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chemeClr val="tx2"/>
                          </a:solidFill>
                          <a:effectLst/>
                          <a:latin typeface="Century Gothic" pitchFamily="34" charset="0"/>
                        </a:rPr>
                        <a:t>Retrieve Scheduling Data</a:t>
                      </a:r>
                    </a:p>
                  </a:txBody>
                  <a:tcPr horzOverflow="overflow">
                    <a:lnL>
                      <a:noFill/>
                    </a:lnL>
                    <a:lnR>
                      <a:noFill/>
                    </a:lnR>
                    <a:lnT>
                      <a:noFill/>
                    </a:lnT>
                    <a:lnB>
                      <a:noFill/>
                    </a:lnB>
                    <a:lnTlToBr>
                      <a:noFill/>
                    </a:lnTlToBr>
                    <a:lnBlToTr>
                      <a:noFill/>
                    </a:lnBlToTr>
                    <a:noFill/>
                  </a:tcPr>
                </a:tc>
                <a:tc>
                  <a:txBody>
                    <a:bodyPr/>
                    <a:lstStyle/>
                    <a:p>
                      <a:pPr marL="114300" marR="0" lvl="0" indent="-114300" algn="l" defTabSz="457200" rtl="0" eaLnBrk="1" fontAlgn="base" latinLnBrk="0" hangingPunct="1">
                        <a:lnSpc>
                          <a:spcPct val="100000"/>
                        </a:lnSpc>
                        <a:spcBef>
                          <a:spcPct val="0"/>
                        </a:spcBef>
                        <a:spcAft>
                          <a:spcPct val="0"/>
                        </a:spcAft>
                        <a:buClrTx/>
                        <a:buSzTx/>
                        <a:buFont typeface="Arial" charset="0"/>
                        <a:buChar char="•"/>
                        <a:tabLst/>
                      </a:pPr>
                      <a:r>
                        <a:rPr kumimoji="0" lang="en-US" sz="1400" b="0" i="0" u="none" strike="noStrike" cap="none" normalizeH="0" baseline="0" smtClean="0">
                          <a:ln>
                            <a:noFill/>
                          </a:ln>
                          <a:solidFill>
                            <a:srgbClr val="4F4F4F"/>
                          </a:solidFill>
                          <a:effectLst/>
                          <a:latin typeface="Century Gothic" pitchFamily="34" charset="0"/>
                        </a:rPr>
                        <a:t>Use selection criteria</a:t>
                      </a:r>
                    </a:p>
                    <a:p>
                      <a:pPr marL="114300" marR="0" lvl="0" indent="-114300" algn="l" defTabSz="457200" rtl="0" eaLnBrk="1" fontAlgn="base" latinLnBrk="0" hangingPunct="1">
                        <a:lnSpc>
                          <a:spcPct val="100000"/>
                        </a:lnSpc>
                        <a:spcBef>
                          <a:spcPct val="0"/>
                        </a:spcBef>
                        <a:spcAft>
                          <a:spcPct val="0"/>
                        </a:spcAft>
                        <a:buClrTx/>
                        <a:buSzTx/>
                        <a:buFont typeface="Arial" charset="0"/>
                        <a:buChar char="•"/>
                        <a:tabLst/>
                      </a:pPr>
                      <a:r>
                        <a:rPr kumimoji="0" lang="en-US" sz="1400" b="0" i="0" u="none" strike="noStrike" cap="none" normalizeH="0" baseline="0" smtClean="0">
                          <a:ln>
                            <a:noFill/>
                          </a:ln>
                          <a:solidFill>
                            <a:srgbClr val="4F4F4F"/>
                          </a:solidFill>
                          <a:effectLst/>
                          <a:latin typeface="Century Gothic" pitchFamily="34" charset="0"/>
                        </a:rPr>
                        <a:t>Modify selection criteria</a:t>
                      </a:r>
                    </a:p>
                    <a:p>
                      <a:pPr marL="114300" marR="0" lvl="0" indent="-114300" algn="l" defTabSz="457200" rtl="0" eaLnBrk="1" fontAlgn="base" latinLnBrk="0" hangingPunct="1">
                        <a:lnSpc>
                          <a:spcPct val="100000"/>
                        </a:lnSpc>
                        <a:spcBef>
                          <a:spcPct val="0"/>
                        </a:spcBef>
                        <a:spcAft>
                          <a:spcPct val="0"/>
                        </a:spcAft>
                        <a:buClrTx/>
                        <a:buSzTx/>
                        <a:buFont typeface="Arial" charset="0"/>
                        <a:buChar char="•"/>
                        <a:tabLst/>
                      </a:pPr>
                      <a:r>
                        <a:rPr kumimoji="0" lang="en-US" sz="1400" b="0" i="0" u="none" strike="noStrike" cap="none" normalizeH="0" baseline="0" smtClean="0">
                          <a:ln>
                            <a:noFill/>
                          </a:ln>
                          <a:solidFill>
                            <a:srgbClr val="4F4F4F"/>
                          </a:solidFill>
                          <a:effectLst/>
                          <a:latin typeface="Century Gothic" pitchFamily="34" charset="0"/>
                        </a:rPr>
                        <a:t>Basic rules</a:t>
                      </a:r>
                    </a:p>
                    <a:p>
                      <a:pPr marL="114300" marR="0" lvl="0" indent="-114300" algn="l" defTabSz="457200" rtl="0" eaLnBrk="1" fontAlgn="base" latinLnBrk="0" hangingPunct="1">
                        <a:lnSpc>
                          <a:spcPct val="100000"/>
                        </a:lnSpc>
                        <a:spcBef>
                          <a:spcPct val="0"/>
                        </a:spcBef>
                        <a:spcAft>
                          <a:spcPct val="0"/>
                        </a:spcAft>
                        <a:buClrTx/>
                        <a:buSzTx/>
                        <a:buFont typeface="Arial" charset="0"/>
                        <a:buChar char="•"/>
                        <a:tabLst/>
                      </a:pPr>
                      <a:r>
                        <a:rPr kumimoji="0" lang="en-US" sz="1400" b="0" i="0" u="none" strike="noStrike" cap="none" normalizeH="0" baseline="0" smtClean="0">
                          <a:ln>
                            <a:noFill/>
                          </a:ln>
                          <a:solidFill>
                            <a:srgbClr val="4F4F4F"/>
                          </a:solidFill>
                          <a:effectLst/>
                          <a:latin typeface="Century Gothic" pitchFamily="34" charset="0"/>
                        </a:rPr>
                        <a:t>System setup</a:t>
                      </a:r>
                    </a:p>
                  </a:txBody>
                  <a:tcPr horzOverflow="overflow">
                    <a:lnL>
                      <a:noFill/>
                    </a:lnL>
                    <a:lnR>
                      <a:noFill/>
                    </a:lnR>
                    <a:lnT>
                      <a:noFill/>
                    </a:lnT>
                    <a:lnB>
                      <a:noFill/>
                    </a:lnB>
                    <a:lnTlToBr>
                      <a:noFill/>
                    </a:lnTlToBr>
                    <a:lnBlToTr>
                      <a:noFill/>
                    </a:lnBlToTr>
                    <a:noFill/>
                  </a:tcPr>
                </a:tc>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4F4F4F"/>
                          </a:solidFill>
                          <a:effectLst/>
                          <a:latin typeface="Century Gothic" pitchFamily="34" charset="0"/>
                        </a:rPr>
                        <a:t>Lesson 1</a:t>
                      </a:r>
                    </a:p>
                  </a:txBody>
                  <a:tcPr anchor="ctr" horzOverflow="overflow">
                    <a:lnL>
                      <a:noFill/>
                    </a:lnL>
                    <a:lnR>
                      <a:noFill/>
                    </a:lnR>
                    <a:lnT>
                      <a:noFill/>
                    </a:lnT>
                    <a:lnB>
                      <a:noFill/>
                    </a:lnB>
                    <a:lnTlToBr>
                      <a:noFill/>
                    </a:lnTlToBr>
                    <a:lnBlToTr>
                      <a:noFill/>
                    </a:lnBlToTr>
                    <a:noFill/>
                  </a:tcPr>
                </a:tc>
              </a:tr>
              <a:tr h="225425">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chemeClr val="tx2"/>
                          </a:solidFill>
                          <a:effectLst/>
                          <a:latin typeface="Century Gothic" pitchFamily="34" charset="0"/>
                        </a:rPr>
                        <a:t>Review Scheduling Data</a:t>
                      </a:r>
                    </a:p>
                  </a:txBody>
                  <a:tcPr horzOverflow="overflow">
                    <a:lnL>
                      <a:noFill/>
                    </a:lnL>
                    <a:lnR>
                      <a:noFill/>
                    </a:lnR>
                    <a:lnT>
                      <a:noFill/>
                    </a:lnT>
                    <a:lnB>
                      <a:noFill/>
                    </a:lnB>
                    <a:lnTlToBr>
                      <a:noFill/>
                    </a:lnTlToBr>
                    <a:lnBlToTr>
                      <a:noFill/>
                    </a:lnBlToTr>
                    <a:noFill/>
                  </a:tcPr>
                </a:tc>
                <a:tc>
                  <a:txBody>
                    <a:bodyPr/>
                    <a:lstStyle/>
                    <a:p>
                      <a:pPr marL="0" marR="0" lvl="0" indent="0" algn="l" defTabSz="457200" rtl="0" eaLnBrk="1" fontAlgn="base" latinLnBrk="0" hangingPunct="1">
                        <a:lnSpc>
                          <a:spcPct val="100000"/>
                        </a:lnSpc>
                        <a:spcBef>
                          <a:spcPct val="0"/>
                        </a:spcBef>
                        <a:spcAft>
                          <a:spcPct val="0"/>
                        </a:spcAft>
                        <a:buClrTx/>
                        <a:buSzTx/>
                        <a:buFont typeface="Arial" charset="0"/>
                        <a:buChar char="•"/>
                        <a:tabLst/>
                      </a:pPr>
                      <a:r>
                        <a:rPr kumimoji="0" lang="en-US" sz="1400" b="0" i="0" u="none" strike="noStrike" cap="none" normalizeH="0" baseline="0" smtClean="0">
                          <a:ln>
                            <a:noFill/>
                          </a:ln>
                          <a:solidFill>
                            <a:srgbClr val="4F4F4F"/>
                          </a:solidFill>
                          <a:effectLst/>
                          <a:latin typeface="Century Gothic" pitchFamily="34" charset="0"/>
                        </a:rPr>
                        <a:t> Review supporting data</a:t>
                      </a:r>
                    </a:p>
                    <a:p>
                      <a:pPr marL="0" marR="0" lvl="0" indent="0" algn="l" defTabSz="457200" rtl="0" eaLnBrk="1" fontAlgn="base" latinLnBrk="0" hangingPunct="1">
                        <a:lnSpc>
                          <a:spcPct val="100000"/>
                        </a:lnSpc>
                        <a:spcBef>
                          <a:spcPct val="0"/>
                        </a:spcBef>
                        <a:spcAft>
                          <a:spcPct val="0"/>
                        </a:spcAft>
                        <a:buClrTx/>
                        <a:buSzTx/>
                        <a:buFont typeface="Arial" charset="0"/>
                        <a:buChar char="•"/>
                        <a:tabLst/>
                      </a:pPr>
                      <a:r>
                        <a:rPr kumimoji="0" lang="en-US" sz="1400" b="0" i="0" u="none" strike="noStrike" cap="none" normalizeH="0" baseline="0" smtClean="0">
                          <a:ln>
                            <a:noFill/>
                          </a:ln>
                          <a:solidFill>
                            <a:srgbClr val="4F4F4F"/>
                          </a:solidFill>
                          <a:effectLst/>
                          <a:latin typeface="Century Gothic" pitchFamily="34" charset="0"/>
                        </a:rPr>
                        <a:t> Drill into supporting data</a:t>
                      </a:r>
                    </a:p>
                    <a:p>
                      <a:pPr marL="0" marR="0" lvl="0" indent="0" algn="l" defTabSz="457200" rtl="0" eaLnBrk="1" fontAlgn="base" latinLnBrk="0" hangingPunct="1">
                        <a:lnSpc>
                          <a:spcPct val="100000"/>
                        </a:lnSpc>
                        <a:spcBef>
                          <a:spcPct val="0"/>
                        </a:spcBef>
                        <a:spcAft>
                          <a:spcPct val="0"/>
                        </a:spcAft>
                        <a:buClrTx/>
                        <a:buSzTx/>
                        <a:buFont typeface="Arial" charset="0"/>
                        <a:buChar char="•"/>
                        <a:tabLst/>
                      </a:pPr>
                      <a:r>
                        <a:rPr kumimoji="0" lang="en-US" sz="1400" b="0" i="0" u="none" strike="noStrike" cap="none" normalizeH="0" baseline="0" smtClean="0">
                          <a:ln>
                            <a:noFill/>
                          </a:ln>
                          <a:solidFill>
                            <a:srgbClr val="4F4F4F"/>
                          </a:solidFill>
                          <a:effectLst/>
                          <a:latin typeface="Century Gothic" pitchFamily="34" charset="0"/>
                        </a:rPr>
                        <a:t> Target data with the navigator</a:t>
                      </a:r>
                    </a:p>
                    <a:p>
                      <a:pPr marL="0" marR="0" lvl="0" indent="0" algn="l" defTabSz="457200" rtl="0" eaLnBrk="1" fontAlgn="base" latinLnBrk="0" hangingPunct="1">
                        <a:lnSpc>
                          <a:spcPct val="100000"/>
                        </a:lnSpc>
                        <a:spcBef>
                          <a:spcPct val="0"/>
                        </a:spcBef>
                        <a:spcAft>
                          <a:spcPct val="0"/>
                        </a:spcAft>
                        <a:buClrTx/>
                        <a:buSzTx/>
                        <a:buFont typeface="Arial" charset="0"/>
                        <a:buChar char="•"/>
                        <a:tabLst/>
                      </a:pPr>
                      <a:r>
                        <a:rPr kumimoji="0" lang="en-US" sz="1400" b="0" i="0" u="none" strike="noStrike" cap="none" normalizeH="0" baseline="0" smtClean="0">
                          <a:ln>
                            <a:noFill/>
                          </a:ln>
                          <a:solidFill>
                            <a:srgbClr val="4F4F4F"/>
                          </a:solidFill>
                          <a:effectLst/>
                          <a:latin typeface="Century Gothic" pitchFamily="34" charset="0"/>
                        </a:rPr>
                        <a:t> Filter and sort data</a:t>
                      </a:r>
                    </a:p>
                    <a:p>
                      <a:pPr marL="0" marR="0" lvl="0" indent="0" algn="l" defTabSz="457200" rtl="0" eaLnBrk="1" fontAlgn="base" latinLnBrk="0" hangingPunct="1">
                        <a:lnSpc>
                          <a:spcPct val="100000"/>
                        </a:lnSpc>
                        <a:spcBef>
                          <a:spcPct val="0"/>
                        </a:spcBef>
                        <a:spcAft>
                          <a:spcPct val="0"/>
                        </a:spcAft>
                        <a:buClrTx/>
                        <a:buSzTx/>
                        <a:buFont typeface="Arial" charset="0"/>
                        <a:buNone/>
                        <a:tabLst/>
                      </a:pPr>
                      <a:endParaRPr kumimoji="0" lang="en-US" sz="1800" b="0" i="0" u="none" strike="noStrike" cap="none" normalizeH="0" baseline="0" smtClean="0">
                        <a:ln>
                          <a:noFill/>
                        </a:ln>
                        <a:solidFill>
                          <a:srgbClr val="4F4F4F"/>
                        </a:solidFill>
                        <a:effectLst/>
                        <a:latin typeface="Century Gothic" pitchFamily="34" charset="0"/>
                      </a:endParaRPr>
                    </a:p>
                  </a:txBody>
                  <a:tcPr horzOverflow="overflow">
                    <a:lnL>
                      <a:noFill/>
                    </a:lnL>
                    <a:lnR>
                      <a:noFill/>
                    </a:lnR>
                    <a:lnT>
                      <a:noFill/>
                    </a:lnT>
                    <a:lnB>
                      <a:noFill/>
                    </a:lnB>
                    <a:lnTlToBr>
                      <a:noFill/>
                    </a:lnTlToBr>
                    <a:lnBlToTr>
                      <a:noFill/>
                    </a:lnBlToTr>
                    <a:noFill/>
                  </a:tcPr>
                </a:tc>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4F4F4F"/>
                          </a:solidFill>
                          <a:effectLst/>
                          <a:latin typeface="Century Gothic" pitchFamily="34" charset="0"/>
                        </a:rPr>
                        <a:t>Lesson 2</a:t>
                      </a:r>
                    </a:p>
                    <a:p>
                      <a:pPr marL="0" marR="0" lvl="0" indent="0" algn="l" defTabSz="4572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4F4F4F"/>
                          </a:solidFill>
                          <a:effectLst/>
                          <a:latin typeface="Century Gothic" pitchFamily="34" charset="0"/>
                        </a:rPr>
                        <a:t>Lesson 3</a:t>
                      </a:r>
                    </a:p>
                  </a:txBody>
                  <a:tcPr anchor="ctr" horzOverflow="overflow">
                    <a:lnL>
                      <a:noFill/>
                    </a:lnL>
                    <a:lnR>
                      <a:noFill/>
                    </a:lnR>
                    <a:lnT>
                      <a:noFill/>
                    </a:lnT>
                    <a:lnB>
                      <a:noFill/>
                    </a:lnB>
                    <a:lnTlToBr>
                      <a:noFill/>
                    </a:lnTlToBr>
                    <a:lnBlToTr>
                      <a:noFill/>
                    </a:lnBlToTr>
                    <a:noFill/>
                  </a:tcPr>
                </a:tc>
              </a:tr>
              <a:tr h="371475">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chemeClr val="tx2"/>
                          </a:solidFill>
                          <a:effectLst/>
                          <a:latin typeface="Century Gothic" pitchFamily="34" charset="0"/>
                        </a:rPr>
                        <a:t>How to Manage the UI</a:t>
                      </a:r>
                    </a:p>
                  </a:txBody>
                  <a:tcPr horzOverflow="overflow">
                    <a:lnL>
                      <a:noFill/>
                    </a:lnL>
                    <a:lnR>
                      <a:noFill/>
                    </a:lnR>
                    <a:lnT>
                      <a:noFill/>
                    </a:lnT>
                    <a:lnB>
                      <a:noFill/>
                    </a:lnB>
                    <a:lnTlToBr>
                      <a:noFill/>
                    </a:lnTlToBr>
                    <a:lnBlToTr>
                      <a:noFill/>
                    </a:lnBlToTr>
                    <a:noFill/>
                  </a:tcPr>
                </a:tc>
                <a:tc>
                  <a:txBody>
                    <a:bodyPr/>
                    <a:lstStyle/>
                    <a:p>
                      <a:pPr marL="0" marR="0" lvl="0" indent="0" algn="l" defTabSz="457200" rtl="0" eaLnBrk="1" fontAlgn="base" latinLnBrk="0" hangingPunct="1">
                        <a:lnSpc>
                          <a:spcPct val="100000"/>
                        </a:lnSpc>
                        <a:spcBef>
                          <a:spcPct val="0"/>
                        </a:spcBef>
                        <a:spcAft>
                          <a:spcPct val="0"/>
                        </a:spcAft>
                        <a:buClrTx/>
                        <a:buSzTx/>
                        <a:buFont typeface="Arial" charset="0"/>
                        <a:buChar char="•"/>
                        <a:tabLst/>
                      </a:pPr>
                      <a:r>
                        <a:rPr kumimoji="0" lang="en-US" sz="1400" b="0" i="0" u="none" strike="noStrike" cap="none" normalizeH="0" baseline="0" smtClean="0">
                          <a:ln>
                            <a:noFill/>
                          </a:ln>
                          <a:solidFill>
                            <a:srgbClr val="4F4F4F"/>
                          </a:solidFill>
                          <a:effectLst/>
                          <a:latin typeface="Century Gothic" pitchFamily="34" charset="0"/>
                        </a:rPr>
                        <a:t> Monitor Size</a:t>
                      </a:r>
                    </a:p>
                    <a:p>
                      <a:pPr marL="0" marR="0" lvl="0" indent="0" algn="l" defTabSz="457200" rtl="0" eaLnBrk="1" fontAlgn="base" latinLnBrk="0" hangingPunct="1">
                        <a:lnSpc>
                          <a:spcPct val="100000"/>
                        </a:lnSpc>
                        <a:spcBef>
                          <a:spcPct val="0"/>
                        </a:spcBef>
                        <a:spcAft>
                          <a:spcPct val="0"/>
                        </a:spcAft>
                        <a:buClrTx/>
                        <a:buSzTx/>
                        <a:buFont typeface="Arial" charset="0"/>
                        <a:buChar char="•"/>
                        <a:tabLst/>
                      </a:pPr>
                      <a:r>
                        <a:rPr kumimoji="0" lang="en-US" sz="1400" b="0" i="0" u="none" strike="noStrike" cap="none" normalizeH="0" baseline="0" smtClean="0">
                          <a:ln>
                            <a:noFill/>
                          </a:ln>
                          <a:solidFill>
                            <a:srgbClr val="4F4F4F"/>
                          </a:solidFill>
                          <a:effectLst/>
                          <a:latin typeface="Century Gothic" pitchFamily="34" charset="0"/>
                        </a:rPr>
                        <a:t> General housekeeping</a:t>
                      </a:r>
                    </a:p>
                    <a:p>
                      <a:pPr marL="0" marR="0" lvl="0" indent="0" algn="l" defTabSz="457200" rtl="0" eaLnBrk="1" fontAlgn="base" latinLnBrk="0" hangingPunct="1">
                        <a:lnSpc>
                          <a:spcPct val="100000"/>
                        </a:lnSpc>
                        <a:spcBef>
                          <a:spcPct val="0"/>
                        </a:spcBef>
                        <a:spcAft>
                          <a:spcPct val="0"/>
                        </a:spcAft>
                        <a:buClrTx/>
                        <a:buSzTx/>
                        <a:buFont typeface="Arial" charset="0"/>
                        <a:buChar char="•"/>
                        <a:tabLst/>
                      </a:pPr>
                      <a:r>
                        <a:rPr kumimoji="0" lang="en-US" sz="1400" b="0" i="0" u="none" strike="noStrike" cap="none" normalizeH="0" baseline="0" smtClean="0">
                          <a:ln>
                            <a:noFill/>
                          </a:ln>
                          <a:solidFill>
                            <a:srgbClr val="4F4F4F"/>
                          </a:solidFill>
                          <a:effectLst/>
                          <a:latin typeface="Century Gothic" pitchFamily="34" charset="0"/>
                        </a:rPr>
                        <a:t> Add/remove fields</a:t>
                      </a:r>
                    </a:p>
                    <a:p>
                      <a:pPr marL="0" marR="0" lvl="0" indent="0" algn="l" defTabSz="457200" rtl="0" eaLnBrk="1" fontAlgn="base" latinLnBrk="0" hangingPunct="1">
                        <a:lnSpc>
                          <a:spcPct val="100000"/>
                        </a:lnSpc>
                        <a:spcBef>
                          <a:spcPct val="0"/>
                        </a:spcBef>
                        <a:spcAft>
                          <a:spcPct val="0"/>
                        </a:spcAft>
                        <a:buClrTx/>
                        <a:buSzTx/>
                        <a:buFont typeface="Arial" charset="0"/>
                        <a:buChar char="•"/>
                        <a:tabLst/>
                      </a:pPr>
                      <a:r>
                        <a:rPr kumimoji="0" lang="en-US" sz="1400" b="0" i="0" u="none" strike="noStrike" cap="none" normalizeH="0" baseline="0" smtClean="0">
                          <a:ln>
                            <a:noFill/>
                          </a:ln>
                          <a:solidFill>
                            <a:srgbClr val="4F4F4F"/>
                          </a:solidFill>
                          <a:effectLst/>
                          <a:latin typeface="Century Gothic" pitchFamily="34" charset="0"/>
                        </a:rPr>
                        <a:t> Create views</a:t>
                      </a:r>
                    </a:p>
                    <a:p>
                      <a:pPr marL="0" marR="0" lvl="0" indent="0" algn="l" defTabSz="457200" rtl="0" eaLnBrk="1" fontAlgn="base" latinLnBrk="0" hangingPunct="1">
                        <a:lnSpc>
                          <a:spcPct val="100000"/>
                        </a:lnSpc>
                        <a:spcBef>
                          <a:spcPct val="0"/>
                        </a:spcBef>
                        <a:spcAft>
                          <a:spcPct val="0"/>
                        </a:spcAft>
                        <a:buClrTx/>
                        <a:buSzTx/>
                        <a:buFont typeface="Arial" charset="0"/>
                        <a:buChar char="•"/>
                        <a:tabLst/>
                      </a:pPr>
                      <a:r>
                        <a:rPr kumimoji="0" lang="en-US" sz="1400" b="0" i="0" u="none" strike="noStrike" cap="none" normalizeH="0" baseline="0" smtClean="0">
                          <a:ln>
                            <a:noFill/>
                          </a:ln>
                          <a:solidFill>
                            <a:srgbClr val="4F4F4F"/>
                          </a:solidFill>
                          <a:effectLst/>
                          <a:latin typeface="Century Gothic" pitchFamily="34" charset="0"/>
                        </a:rPr>
                        <a:t> Use auto-hide</a:t>
                      </a:r>
                    </a:p>
                    <a:p>
                      <a:pPr marL="0" marR="0" lvl="0" indent="0" algn="l" defTabSz="457200" rtl="0" eaLnBrk="1" fontAlgn="base" latinLnBrk="0" hangingPunct="1">
                        <a:lnSpc>
                          <a:spcPct val="100000"/>
                        </a:lnSpc>
                        <a:spcBef>
                          <a:spcPct val="0"/>
                        </a:spcBef>
                        <a:spcAft>
                          <a:spcPct val="0"/>
                        </a:spcAft>
                        <a:buClrTx/>
                        <a:buSzTx/>
                        <a:buFont typeface="Arial" charset="0"/>
                        <a:buChar char="•"/>
                        <a:tabLst/>
                      </a:pPr>
                      <a:r>
                        <a:rPr kumimoji="0" lang="en-US" sz="1400" b="0" i="0" u="none" strike="noStrike" cap="none" normalizeH="0" baseline="0" smtClean="0">
                          <a:ln>
                            <a:noFill/>
                          </a:ln>
                          <a:solidFill>
                            <a:srgbClr val="4F4F4F"/>
                          </a:solidFill>
                          <a:effectLst/>
                          <a:latin typeface="Century Gothic" pitchFamily="34" charset="0"/>
                        </a:rPr>
                        <a:t> Other topics</a:t>
                      </a:r>
                    </a:p>
                  </a:txBody>
                  <a:tcPr horzOverflow="overflow">
                    <a:lnL>
                      <a:noFill/>
                    </a:lnL>
                    <a:lnR>
                      <a:noFill/>
                    </a:lnR>
                    <a:lnT>
                      <a:noFill/>
                    </a:lnT>
                    <a:lnB>
                      <a:noFill/>
                    </a:lnB>
                    <a:lnTlToBr>
                      <a:noFill/>
                    </a:lnTlToBr>
                    <a:lnBlToTr>
                      <a:noFill/>
                    </a:lnBlToTr>
                    <a:noFill/>
                  </a:tcPr>
                </a:tc>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4F4F4F"/>
                          </a:solidFill>
                          <a:effectLst/>
                          <a:latin typeface="Century Gothic" pitchFamily="34" charset="0"/>
                        </a:rPr>
                        <a:t>Lesson 4</a:t>
                      </a:r>
                    </a:p>
                  </a:txBody>
                  <a:tcPr anchor="ctr" horzOverflow="overflow">
                    <a:lnL>
                      <a:noFill/>
                    </a:lnL>
                    <a:lnR>
                      <a:noFill/>
                    </a:lnR>
                    <a:lnT>
                      <a:noFill/>
                    </a:lnT>
                    <a:lnB>
                      <a:noFill/>
                    </a:lnB>
                    <a:lnTlToBr>
                      <a:noFill/>
                    </a:lnTlToBr>
                    <a:lnBlToTr>
                      <a:noFill/>
                    </a:lnBlToTr>
                    <a:noFill/>
                  </a:tcPr>
                </a:tc>
              </a:tr>
              <a:tr h="317500">
                <a:tc>
                  <a:txBody>
                    <a:bodyPr/>
                    <a:lstStyle/>
                    <a:p>
                      <a:pPr marL="0" marR="0" lvl="0" indent="0" algn="l" defTabSz="4572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rgbClr val="4F4F4F"/>
                        </a:solidFill>
                        <a:effectLst/>
                        <a:latin typeface="Century Gothic" pitchFamily="34" charset="0"/>
                      </a:endParaRPr>
                    </a:p>
                  </a:txBody>
                  <a:tcPr horzOverflow="overflow">
                    <a:lnL>
                      <a:noFill/>
                    </a:lnL>
                    <a:lnR>
                      <a:noFill/>
                    </a:lnR>
                    <a:lnT>
                      <a:noFill/>
                    </a:lnT>
                    <a:lnB w="12700" cap="flat" cmpd="sng" algn="ctr">
                      <a:solidFill>
                        <a:schemeClr val="accent2"/>
                      </a:solidFill>
                      <a:prstDash val="solid"/>
                      <a:round/>
                      <a:headEnd type="none" w="med" len="med"/>
                      <a:tailEnd type="none" w="med" len="med"/>
                    </a:lnB>
                    <a:lnTlToBr>
                      <a:noFill/>
                    </a:lnTlToBr>
                    <a:lnBlToTr>
                      <a:noFill/>
                    </a:lnBlToTr>
                    <a:noFill/>
                  </a:tcPr>
                </a:tc>
                <a:tc>
                  <a:txBody>
                    <a:bodyPr/>
                    <a:lstStyle/>
                    <a:p>
                      <a:pPr marL="0" marR="0" lvl="0" indent="0" algn="l" defTabSz="457200" rtl="0" eaLnBrk="1" fontAlgn="base" latinLnBrk="0" hangingPunct="1">
                        <a:lnSpc>
                          <a:spcPct val="100000"/>
                        </a:lnSpc>
                        <a:spcBef>
                          <a:spcPct val="0"/>
                        </a:spcBef>
                        <a:spcAft>
                          <a:spcPct val="0"/>
                        </a:spcAft>
                        <a:buClrTx/>
                        <a:buSzTx/>
                        <a:buFontTx/>
                        <a:buNone/>
                        <a:tabLst/>
                      </a:pPr>
                      <a:endParaRPr kumimoji="0" lang="en-US" sz="1400" b="0" i="0" u="none" strike="noStrike" cap="none" normalizeH="0" baseline="0" smtClean="0">
                        <a:ln>
                          <a:noFill/>
                        </a:ln>
                        <a:solidFill>
                          <a:srgbClr val="4F4F4F"/>
                        </a:solidFill>
                        <a:effectLst/>
                        <a:latin typeface="Century Gothic" pitchFamily="34" charset="0"/>
                      </a:endParaRPr>
                    </a:p>
                  </a:txBody>
                  <a:tcPr horzOverflow="overflow">
                    <a:lnL>
                      <a:noFill/>
                    </a:lnL>
                    <a:lnR>
                      <a:noFill/>
                    </a:lnR>
                    <a:lnT>
                      <a:noFill/>
                    </a:lnT>
                    <a:lnB w="12700" cap="flat" cmpd="sng" algn="ctr">
                      <a:solidFill>
                        <a:schemeClr val="accent2"/>
                      </a:solidFill>
                      <a:prstDash val="solid"/>
                      <a:round/>
                      <a:headEnd type="none" w="med" len="med"/>
                      <a:tailEnd type="none" w="med" len="med"/>
                    </a:lnB>
                    <a:lnTlToBr>
                      <a:noFill/>
                    </a:lnTlToBr>
                    <a:lnBlToTr>
                      <a:noFill/>
                    </a:lnBlToTr>
                    <a:noFill/>
                  </a:tcPr>
                </a:tc>
                <a:tc>
                  <a:txBody>
                    <a:bodyPr/>
                    <a:lstStyle/>
                    <a:p>
                      <a:pPr marL="0" marR="0" lvl="0" indent="0" algn="l" defTabSz="457200" rtl="0" eaLnBrk="1" fontAlgn="base" latinLnBrk="0" hangingPunct="1">
                        <a:lnSpc>
                          <a:spcPct val="100000"/>
                        </a:lnSpc>
                        <a:spcBef>
                          <a:spcPct val="0"/>
                        </a:spcBef>
                        <a:spcAft>
                          <a:spcPct val="0"/>
                        </a:spcAft>
                        <a:buClrTx/>
                        <a:buSzTx/>
                        <a:buFontTx/>
                        <a:buNone/>
                        <a:tabLst/>
                      </a:pPr>
                      <a:endParaRPr kumimoji="0" lang="en-US" sz="1400" b="0" i="0" u="none" strike="noStrike" cap="none" normalizeH="0" baseline="0" smtClean="0">
                        <a:ln>
                          <a:noFill/>
                        </a:ln>
                        <a:solidFill>
                          <a:srgbClr val="4F4F4F"/>
                        </a:solidFill>
                        <a:effectLst/>
                        <a:latin typeface="Century Gothic" pitchFamily="34" charset="0"/>
                      </a:endParaRPr>
                    </a:p>
                  </a:txBody>
                  <a:tcPr horzOverflow="overflow">
                    <a:lnL>
                      <a:noFill/>
                    </a:lnL>
                    <a:lnR>
                      <a:noFill/>
                    </a:lnR>
                    <a:lnT>
                      <a:noFill/>
                    </a:lnT>
                    <a:lnB w="12700" cap="flat" cmpd="sng" algn="ctr">
                      <a:solidFill>
                        <a:schemeClr val="accent2"/>
                      </a:solidFill>
                      <a:prstDash val="solid"/>
                      <a:round/>
                      <a:headEnd type="none" w="med" len="med"/>
                      <a:tailEnd type="none" w="med" len="med"/>
                    </a:lnB>
                    <a:lnTlToBr>
                      <a:noFill/>
                    </a:lnTlToBr>
                    <a:lnBlToTr>
                      <a:noFill/>
                    </a:lnBlToTr>
                    <a:noFill/>
                  </a:tcPr>
                </a:tc>
              </a:tr>
            </a:tbl>
          </a:graphicData>
        </a:graphic>
      </p:graphicFrame>
    </p:spTree>
  </p:cSld>
  <p:clrMapOvr>
    <a:masterClrMapping/>
  </p:clrMapOvr>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49" name="Rectangle 2"/>
          <p:cNvSpPr>
            <a:spLocks noGrp="1" noChangeArrowheads="1"/>
          </p:cNvSpPr>
          <p:nvPr>
            <p:ph type="title" idx="4294967295"/>
          </p:nvPr>
        </p:nvSpPr>
        <p:spPr>
          <a:xfrm>
            <a:off x="0" y="2781300"/>
            <a:ext cx="9144000" cy="2057400"/>
          </a:xfrm>
        </p:spPr>
        <p:txBody>
          <a:bodyPr anchor="t"/>
          <a:lstStyle/>
          <a:p>
            <a:pPr algn="ctr">
              <a:lnSpc>
                <a:spcPct val="85000"/>
              </a:lnSpc>
            </a:pPr>
            <a:r>
              <a:rPr lang="en-US" smtClean="0"/>
              <a:t> </a:t>
            </a:r>
            <a:r>
              <a:rPr lang="en-US" sz="4800" smtClean="0"/>
              <a:t>Filter and Sort Data</a:t>
            </a:r>
          </a:p>
        </p:txBody>
      </p:sp>
      <p:sp>
        <p:nvSpPr>
          <p:cNvPr id="75778" name="Text Box 3"/>
          <p:cNvSpPr txBox="1">
            <a:spLocks noChangeArrowheads="1"/>
          </p:cNvSpPr>
          <p:nvPr/>
        </p:nvSpPr>
        <p:spPr bwMode="auto">
          <a:xfrm>
            <a:off x="990600" y="2476500"/>
            <a:ext cx="6389688" cy="400050"/>
          </a:xfrm>
          <a:prstGeom prst="rect">
            <a:avLst/>
          </a:prstGeom>
          <a:noFill/>
          <a:ln w="9525">
            <a:noFill/>
            <a:miter lim="800000"/>
            <a:headEnd/>
            <a:tailEnd/>
          </a:ln>
        </p:spPr>
        <p:txBody>
          <a:bodyPr>
            <a:spAutoFit/>
          </a:bodyPr>
          <a:lstStyle/>
          <a:p>
            <a:pPr>
              <a:spcBef>
                <a:spcPct val="50000"/>
              </a:spcBef>
              <a:defRPr/>
            </a:pPr>
            <a:r>
              <a:rPr lang="en-US" sz="2000" b="1" dirty="0">
                <a:solidFill>
                  <a:schemeClr val="bg1">
                    <a:lumMod val="65000"/>
                  </a:schemeClr>
                </a:solidFill>
              </a:rPr>
              <a:t>Getting Familiar with MSW UI</a:t>
            </a: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0897" name="Picture 3"/>
          <p:cNvPicPr>
            <a:picLocks noChangeAspect="1" noChangeArrowheads="1"/>
          </p:cNvPicPr>
          <p:nvPr/>
        </p:nvPicPr>
        <p:blipFill>
          <a:blip r:embed="rId3"/>
          <a:srcRect/>
          <a:stretch>
            <a:fillRect/>
          </a:stretch>
        </p:blipFill>
        <p:spPr bwMode="auto">
          <a:xfrm>
            <a:off x="211138" y="1062038"/>
            <a:ext cx="8537575" cy="5330825"/>
          </a:xfrm>
          <a:prstGeom prst="rect">
            <a:avLst/>
          </a:prstGeom>
          <a:noFill/>
          <a:ln w="9525">
            <a:noFill/>
            <a:miter lim="800000"/>
            <a:headEnd/>
            <a:tailEnd/>
          </a:ln>
        </p:spPr>
      </p:pic>
      <p:pic>
        <p:nvPicPr>
          <p:cNvPr id="13316" name="Picture 4"/>
          <p:cNvPicPr>
            <a:picLocks noChangeAspect="1" noChangeArrowheads="1"/>
          </p:cNvPicPr>
          <p:nvPr/>
        </p:nvPicPr>
        <p:blipFill>
          <a:blip r:embed="rId4"/>
          <a:srcRect/>
          <a:stretch>
            <a:fillRect/>
          </a:stretch>
        </p:blipFill>
        <p:spPr bwMode="auto">
          <a:xfrm>
            <a:off x="1462088" y="1947863"/>
            <a:ext cx="7321550" cy="4262437"/>
          </a:xfrm>
          <a:prstGeom prst="rect">
            <a:avLst/>
          </a:prstGeom>
          <a:noFill/>
          <a:ln w="9525">
            <a:noFill/>
            <a:miter lim="800000"/>
            <a:headEnd/>
            <a:tailEnd/>
          </a:ln>
        </p:spPr>
      </p:pic>
      <p:sp>
        <p:nvSpPr>
          <p:cNvPr id="28" name="TextBox 27"/>
          <p:cNvSpPr txBox="1"/>
          <p:nvPr/>
        </p:nvSpPr>
        <p:spPr>
          <a:xfrm>
            <a:off x="8027988" y="333375"/>
            <a:ext cx="1116012" cy="214313"/>
          </a:xfrm>
          <a:prstGeom prst="rect">
            <a:avLst/>
          </a:prstGeom>
          <a:noFill/>
        </p:spPr>
        <p:txBody>
          <a:bodyPr>
            <a:spAutoFit/>
          </a:bodyPr>
          <a:lstStyle/>
          <a:p>
            <a:pPr>
              <a:defRPr/>
            </a:pPr>
            <a:r>
              <a:rPr lang="en-US" sz="800" dirty="0">
                <a:solidFill>
                  <a:schemeClr val="bg1">
                    <a:lumMod val="65000"/>
                  </a:schemeClr>
                </a:solidFill>
              </a:rPr>
              <a:t>Click For Next  Point</a:t>
            </a:r>
          </a:p>
        </p:txBody>
      </p:sp>
      <p:grpSp>
        <p:nvGrpSpPr>
          <p:cNvPr id="2" name="Group 53"/>
          <p:cNvGrpSpPr>
            <a:grpSpLocks/>
          </p:cNvGrpSpPr>
          <p:nvPr/>
        </p:nvGrpSpPr>
        <p:grpSpPr bwMode="auto">
          <a:xfrm>
            <a:off x="8605838" y="31750"/>
            <a:ext cx="430212" cy="301625"/>
            <a:chOff x="6907213" y="0"/>
            <a:chExt cx="430212" cy="301625"/>
          </a:xfrm>
        </p:grpSpPr>
        <p:sp>
          <p:nvSpPr>
            <p:cNvPr id="30" name="Right Arrow 29"/>
            <p:cNvSpPr/>
            <p:nvPr/>
          </p:nvSpPr>
          <p:spPr>
            <a:xfrm>
              <a:off x="6992938" y="0"/>
              <a:ext cx="344487" cy="301625"/>
            </a:xfrm>
            <a:prstGeom prst="rightArrow">
              <a:avLst>
                <a:gd name="adj1" fmla="val 70000"/>
                <a:gd name="adj2" fmla="val 50000"/>
              </a:avLst>
            </a:prstGeom>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sp>
        <p:grpSp>
          <p:nvGrpSpPr>
            <p:cNvPr id="80905" name="Group 63"/>
            <p:cNvGrpSpPr>
              <a:grpSpLocks/>
            </p:cNvGrpSpPr>
            <p:nvPr/>
          </p:nvGrpSpPr>
          <p:grpSpPr bwMode="auto">
            <a:xfrm>
              <a:off x="6907213" y="65088"/>
              <a:ext cx="171450" cy="171450"/>
              <a:chOff x="739" y="413995"/>
              <a:chExt cx="172117" cy="172117"/>
            </a:xfrm>
          </p:grpSpPr>
          <p:sp>
            <p:nvSpPr>
              <p:cNvPr id="32" name="Oval 31"/>
              <p:cNvSpPr/>
              <p:nvPr/>
            </p:nvSpPr>
            <p:spPr>
              <a:xfrm>
                <a:off x="739" y="413995"/>
                <a:ext cx="172117" cy="172117"/>
              </a:xfrm>
              <a:prstGeom prst="ellipse">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33" name="Oval 5"/>
              <p:cNvSpPr/>
              <p:nvPr/>
            </p:nvSpPr>
            <p:spPr>
              <a:xfrm>
                <a:off x="26238" y="439494"/>
                <a:ext cx="121119" cy="121119"/>
              </a:xfrm>
              <a:prstGeom prst="rect">
                <a:avLst/>
              </a:prstGeom>
            </p:spPr>
            <p:style>
              <a:lnRef idx="0">
                <a:scrgbClr r="0" g="0" b="0"/>
              </a:lnRef>
              <a:fillRef idx="0">
                <a:scrgbClr r="0" g="0" b="0"/>
              </a:fillRef>
              <a:effectRef idx="0">
                <a:scrgbClr r="0" g="0" b="0"/>
              </a:effectRef>
              <a:fontRef idx="minor">
                <a:schemeClr val="lt1"/>
              </a:fontRef>
            </p:style>
            <p:txBody>
              <a:bodyPr lIns="5080" tIns="5080" rIns="5080" bIns="5080" spcCol="1270" anchor="ctr"/>
              <a:lstStyle/>
              <a:p>
                <a:pPr algn="ctr" defTabSz="355600">
                  <a:lnSpc>
                    <a:spcPct val="90000"/>
                  </a:lnSpc>
                  <a:spcAft>
                    <a:spcPct val="35000"/>
                  </a:spcAft>
                  <a:defRPr/>
                </a:pPr>
                <a:r>
                  <a:rPr lang="en-US" sz="800" dirty="0"/>
                  <a:t>1</a:t>
                </a:r>
              </a:p>
            </p:txBody>
          </p:sp>
        </p:grpSp>
      </p:grpSp>
      <p:sp>
        <p:nvSpPr>
          <p:cNvPr id="34" name="Rounded Rectangular Callout 33"/>
          <p:cNvSpPr/>
          <p:nvPr/>
        </p:nvSpPr>
        <p:spPr bwMode="auto">
          <a:xfrm>
            <a:off x="4519613" y="1011238"/>
            <a:ext cx="2905125" cy="811212"/>
          </a:xfrm>
          <a:prstGeom prst="wedgeRoundRectCallout">
            <a:avLst>
              <a:gd name="adj1" fmla="val -36458"/>
              <a:gd name="adj2" fmla="val 95598"/>
              <a:gd name="adj3" fmla="val 16667"/>
            </a:avLst>
          </a:prstGeom>
          <a:solidFill>
            <a:schemeClr val="bg1"/>
          </a:solidFill>
          <a:ln w="19050">
            <a:solidFill>
              <a:schemeClr val="bg1">
                <a:lumMod val="50000"/>
              </a:schemeClr>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r>
              <a:rPr lang="en-US" sz="1200" b="1" baseline="30000" dirty="0">
                <a:solidFill>
                  <a:schemeClr val="tx2"/>
                </a:solidFill>
              </a:rPr>
              <a:t>(1) </a:t>
            </a:r>
            <a:r>
              <a:rPr lang="en-US" sz="1200" b="1" dirty="0">
                <a:solidFill>
                  <a:schemeClr val="tx2"/>
                </a:solidFill>
              </a:rPr>
              <a:t>Past Due column</a:t>
            </a:r>
          </a:p>
          <a:p>
            <a:pPr fontAlgn="auto">
              <a:spcBef>
                <a:spcPts val="0"/>
              </a:spcBef>
              <a:spcAft>
                <a:spcPts val="0"/>
              </a:spcAft>
              <a:defRPr/>
            </a:pPr>
            <a:r>
              <a:rPr lang="en-US" sz="1200" dirty="0">
                <a:solidFill>
                  <a:schemeClr val="tx2"/>
                </a:solidFill>
              </a:rPr>
              <a:t>Click on column to sort ascending/descending</a:t>
            </a:r>
          </a:p>
        </p:txBody>
      </p:sp>
      <p:sp>
        <p:nvSpPr>
          <p:cNvPr id="35" name="Rounded Rectangular Callout 34"/>
          <p:cNvSpPr/>
          <p:nvPr/>
        </p:nvSpPr>
        <p:spPr bwMode="auto">
          <a:xfrm>
            <a:off x="5888038" y="5207000"/>
            <a:ext cx="2905125" cy="936625"/>
          </a:xfrm>
          <a:prstGeom prst="wedgeRoundRectCallout">
            <a:avLst>
              <a:gd name="adj1" fmla="val -82250"/>
              <a:gd name="adj2" fmla="val -80164"/>
              <a:gd name="adj3" fmla="val 16667"/>
            </a:avLst>
          </a:prstGeom>
          <a:solidFill>
            <a:schemeClr val="bg1"/>
          </a:solidFill>
          <a:ln w="19050">
            <a:solidFill>
              <a:schemeClr val="bg1">
                <a:lumMod val="50000"/>
              </a:schemeClr>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r>
              <a:rPr lang="en-US" sz="1200" b="1" baseline="30000" dirty="0">
                <a:solidFill>
                  <a:schemeClr val="tx2"/>
                </a:solidFill>
              </a:rPr>
              <a:t>(2) </a:t>
            </a:r>
            <a:r>
              <a:rPr lang="en-US" sz="1200" b="1" dirty="0">
                <a:solidFill>
                  <a:schemeClr val="tx2"/>
                </a:solidFill>
              </a:rPr>
              <a:t>Schedule Grid </a:t>
            </a:r>
            <a:r>
              <a:rPr lang="en-US" sz="1200" dirty="0">
                <a:solidFill>
                  <a:schemeClr val="tx2"/>
                </a:solidFill>
              </a:rPr>
              <a:t>displays all past due orders across all resources</a:t>
            </a:r>
            <a:endParaRPr lang="en-US" sz="1200" b="1" dirty="0">
              <a:solidFill>
                <a:schemeClr val="tx2"/>
              </a:solidFill>
            </a:endParaRPr>
          </a:p>
        </p:txBody>
      </p:sp>
      <p:sp>
        <p:nvSpPr>
          <p:cNvPr id="80903" name="Title 1"/>
          <p:cNvSpPr>
            <a:spLocks/>
          </p:cNvSpPr>
          <p:nvPr/>
        </p:nvSpPr>
        <p:spPr bwMode="auto">
          <a:xfrm>
            <a:off x="250825" y="549275"/>
            <a:ext cx="7127875" cy="549275"/>
          </a:xfrm>
          <a:prstGeom prst="rect">
            <a:avLst/>
          </a:prstGeom>
          <a:noFill/>
          <a:ln w="9525">
            <a:noFill/>
            <a:miter lim="800000"/>
            <a:headEnd/>
            <a:tailEnd/>
          </a:ln>
        </p:spPr>
        <p:txBody>
          <a:bodyPr anchor="b"/>
          <a:lstStyle/>
          <a:p>
            <a:pPr eaLnBrk="0" hangingPunct="0">
              <a:lnSpc>
                <a:spcPct val="90000"/>
              </a:lnSpc>
            </a:pPr>
            <a:r>
              <a:rPr lang="en-US" sz="1200" b="1">
                <a:solidFill>
                  <a:schemeClr val="tx2"/>
                </a:solidFill>
              </a:rPr>
              <a:t>Filter and Sort Data</a:t>
            </a:r>
            <a:r>
              <a:rPr lang="en-US" sz="2000" b="1">
                <a:solidFill>
                  <a:schemeClr val="tx2"/>
                </a:solidFill>
              </a:rPr>
              <a:t/>
            </a:r>
            <a:br>
              <a:rPr lang="en-US" sz="2000" b="1">
                <a:solidFill>
                  <a:schemeClr val="tx2"/>
                </a:solidFill>
              </a:rPr>
            </a:br>
            <a:r>
              <a:rPr lang="en-US" sz="2000" b="1">
                <a:solidFill>
                  <a:schemeClr val="tx2"/>
                </a:solidFill>
              </a:rPr>
              <a:t>Sort on the Schedule Grid</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wipe(left)">
                                      <p:cBhvr>
                                        <p:cTn id="7" dur="500"/>
                                        <p:tgtEl>
                                          <p:spTgt spid="34"/>
                                        </p:tgtEl>
                                      </p:cBhvr>
                                    </p:animEffect>
                                  </p:childTnLst>
                                </p:cTn>
                              </p:par>
                            </p:childTnLst>
                          </p:cTn>
                        </p:par>
                      </p:childTnLst>
                    </p:cTn>
                  </p:par>
                  <p:par>
                    <p:cTn id="8" fill="hold">
                      <p:stCondLst>
                        <p:cond delay="indefinite"/>
                      </p:stCondLst>
                      <p:childTnLst>
                        <p:par>
                          <p:cTn id="9" fill="hold">
                            <p:stCondLst>
                              <p:cond delay="0"/>
                            </p:stCondLst>
                            <p:childTnLst>
                              <p:par>
                                <p:cTn id="10" presetID="1" presetClass="exit" presetSubtype="0" fill="hold" nodeType="clickEffect">
                                  <p:stCondLst>
                                    <p:cond delay="0"/>
                                  </p:stCondLst>
                                  <p:childTnLst>
                                    <p:set>
                                      <p:cBhvr>
                                        <p:cTn id="11" dur="1" fill="hold">
                                          <p:stCondLst>
                                            <p:cond delay="0"/>
                                          </p:stCondLst>
                                        </p:cTn>
                                        <p:tgtEl>
                                          <p:spTgt spid="2"/>
                                        </p:tgtEl>
                                        <p:attrNameLst>
                                          <p:attrName>style.visibility</p:attrName>
                                        </p:attrNameLst>
                                      </p:cBhvr>
                                      <p:to>
                                        <p:strVal val="hidden"/>
                                      </p:to>
                                    </p:set>
                                  </p:childTnLst>
                                </p:cTn>
                              </p:par>
                            </p:childTnLst>
                          </p:cTn>
                        </p:par>
                        <p:par>
                          <p:cTn id="12" fill="hold">
                            <p:stCondLst>
                              <p:cond delay="0"/>
                            </p:stCondLst>
                            <p:childTnLst>
                              <p:par>
                                <p:cTn id="13" presetID="22" presetClass="entr" presetSubtype="1" fill="hold" nodeType="afterEffect">
                                  <p:stCondLst>
                                    <p:cond delay="0"/>
                                  </p:stCondLst>
                                  <p:childTnLst>
                                    <p:set>
                                      <p:cBhvr>
                                        <p:cTn id="14" dur="1" fill="hold">
                                          <p:stCondLst>
                                            <p:cond delay="0"/>
                                          </p:stCondLst>
                                        </p:cTn>
                                        <p:tgtEl>
                                          <p:spTgt spid="13316"/>
                                        </p:tgtEl>
                                        <p:attrNameLst>
                                          <p:attrName>style.visibility</p:attrName>
                                        </p:attrNameLst>
                                      </p:cBhvr>
                                      <p:to>
                                        <p:strVal val="visible"/>
                                      </p:to>
                                    </p:set>
                                    <p:animEffect transition="in" filter="wipe(up)">
                                      <p:cBhvr>
                                        <p:cTn id="15" dur="500"/>
                                        <p:tgtEl>
                                          <p:spTgt spid="13316"/>
                                        </p:tgtEl>
                                      </p:cBhvr>
                                    </p:animEffect>
                                  </p:childTnLst>
                                </p:cTn>
                              </p:par>
                            </p:childTnLst>
                          </p:cTn>
                        </p:par>
                        <p:par>
                          <p:cTn id="16" fill="hold">
                            <p:stCondLst>
                              <p:cond delay="500"/>
                            </p:stCondLst>
                            <p:childTnLst>
                              <p:par>
                                <p:cTn id="17" presetID="22" presetClass="entr" presetSubtype="8" fill="hold" grpId="0" nodeType="afterEffect">
                                  <p:stCondLst>
                                    <p:cond delay="0"/>
                                  </p:stCondLst>
                                  <p:childTnLst>
                                    <p:set>
                                      <p:cBhvr>
                                        <p:cTn id="18" dur="1" fill="hold">
                                          <p:stCondLst>
                                            <p:cond delay="0"/>
                                          </p:stCondLst>
                                        </p:cTn>
                                        <p:tgtEl>
                                          <p:spTgt spid="35"/>
                                        </p:tgtEl>
                                        <p:attrNameLst>
                                          <p:attrName>style.visibility</p:attrName>
                                        </p:attrNameLst>
                                      </p:cBhvr>
                                      <p:to>
                                        <p:strVal val="visible"/>
                                      </p:to>
                                    </p:set>
                                    <p:animEffect transition="in" filter="wipe(left)">
                                      <p:cBhvr>
                                        <p:cTn id="19" dur="500"/>
                                        <p:tgtEl>
                                          <p:spTgt spid="35"/>
                                        </p:tgtEl>
                                      </p:cBhvr>
                                    </p:animEffect>
                                  </p:childTnLst>
                                </p:cTn>
                              </p:par>
                            </p:childTnLst>
                          </p:cTn>
                        </p:par>
                        <p:par>
                          <p:cTn id="20" fill="hold">
                            <p:stCondLst>
                              <p:cond delay="1000"/>
                            </p:stCondLst>
                            <p:childTnLst>
                              <p:par>
                                <p:cTn id="21" presetID="1" presetClass="exit" presetSubtype="0" fill="hold" grpId="0" nodeType="afterEffect">
                                  <p:stCondLst>
                                    <p:cond delay="0"/>
                                  </p:stCondLst>
                                  <p:childTnLst>
                                    <p:set>
                                      <p:cBhvr>
                                        <p:cTn id="22" dur="1" fill="hold">
                                          <p:stCondLst>
                                            <p:cond delay="0"/>
                                          </p:stCondLst>
                                        </p:cTn>
                                        <p:tgtEl>
                                          <p:spTgt spid="2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34" grpId="0" animBg="1"/>
      <p:bldP spid="35"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2945" name="Picture 2"/>
          <p:cNvPicPr>
            <a:picLocks noChangeAspect="1" noChangeArrowheads="1"/>
          </p:cNvPicPr>
          <p:nvPr/>
        </p:nvPicPr>
        <p:blipFill>
          <a:blip r:embed="rId3"/>
          <a:srcRect/>
          <a:stretch>
            <a:fillRect/>
          </a:stretch>
        </p:blipFill>
        <p:spPr bwMode="auto">
          <a:xfrm>
            <a:off x="250825" y="1192213"/>
            <a:ext cx="8281988" cy="5216525"/>
          </a:xfrm>
          <a:prstGeom prst="rect">
            <a:avLst/>
          </a:prstGeom>
          <a:noFill/>
          <a:ln w="9525">
            <a:noFill/>
            <a:miter lim="800000"/>
            <a:headEnd/>
            <a:tailEnd/>
          </a:ln>
        </p:spPr>
      </p:pic>
      <p:pic>
        <p:nvPicPr>
          <p:cNvPr id="14339" name="Picture 3"/>
          <p:cNvPicPr>
            <a:picLocks noChangeAspect="1" noChangeArrowheads="1"/>
          </p:cNvPicPr>
          <p:nvPr/>
        </p:nvPicPr>
        <p:blipFill>
          <a:blip r:embed="rId4"/>
          <a:srcRect/>
          <a:stretch>
            <a:fillRect/>
          </a:stretch>
        </p:blipFill>
        <p:spPr bwMode="auto">
          <a:xfrm>
            <a:off x="1403350" y="2060575"/>
            <a:ext cx="7113588" cy="4135438"/>
          </a:xfrm>
          <a:prstGeom prst="rect">
            <a:avLst/>
          </a:prstGeom>
          <a:noFill/>
          <a:ln w="9525">
            <a:noFill/>
            <a:miter lim="800000"/>
            <a:headEnd/>
            <a:tailEnd/>
          </a:ln>
        </p:spPr>
      </p:pic>
      <p:sp>
        <p:nvSpPr>
          <p:cNvPr id="28" name="TextBox 27"/>
          <p:cNvSpPr txBox="1"/>
          <p:nvPr/>
        </p:nvSpPr>
        <p:spPr>
          <a:xfrm>
            <a:off x="8027988" y="333375"/>
            <a:ext cx="1116012" cy="214313"/>
          </a:xfrm>
          <a:prstGeom prst="rect">
            <a:avLst/>
          </a:prstGeom>
          <a:noFill/>
        </p:spPr>
        <p:txBody>
          <a:bodyPr>
            <a:spAutoFit/>
          </a:bodyPr>
          <a:lstStyle/>
          <a:p>
            <a:pPr>
              <a:defRPr/>
            </a:pPr>
            <a:r>
              <a:rPr lang="en-US" sz="800" dirty="0">
                <a:solidFill>
                  <a:schemeClr val="bg1">
                    <a:lumMod val="65000"/>
                  </a:schemeClr>
                </a:solidFill>
              </a:rPr>
              <a:t>Click For Next  Point</a:t>
            </a:r>
          </a:p>
        </p:txBody>
      </p:sp>
      <p:grpSp>
        <p:nvGrpSpPr>
          <p:cNvPr id="2" name="Group 53"/>
          <p:cNvGrpSpPr>
            <a:grpSpLocks/>
          </p:cNvGrpSpPr>
          <p:nvPr/>
        </p:nvGrpSpPr>
        <p:grpSpPr bwMode="auto">
          <a:xfrm>
            <a:off x="8605838" y="31750"/>
            <a:ext cx="430212" cy="301625"/>
            <a:chOff x="6907213" y="0"/>
            <a:chExt cx="430212" cy="301625"/>
          </a:xfrm>
        </p:grpSpPr>
        <p:sp>
          <p:nvSpPr>
            <p:cNvPr id="30" name="Right Arrow 29"/>
            <p:cNvSpPr/>
            <p:nvPr/>
          </p:nvSpPr>
          <p:spPr>
            <a:xfrm>
              <a:off x="6992938" y="0"/>
              <a:ext cx="344487" cy="301625"/>
            </a:xfrm>
            <a:prstGeom prst="rightArrow">
              <a:avLst>
                <a:gd name="adj1" fmla="val 70000"/>
                <a:gd name="adj2" fmla="val 50000"/>
              </a:avLst>
            </a:prstGeom>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sp>
        <p:grpSp>
          <p:nvGrpSpPr>
            <p:cNvPr id="82953" name="Group 63"/>
            <p:cNvGrpSpPr>
              <a:grpSpLocks/>
            </p:cNvGrpSpPr>
            <p:nvPr/>
          </p:nvGrpSpPr>
          <p:grpSpPr bwMode="auto">
            <a:xfrm>
              <a:off x="6907213" y="65088"/>
              <a:ext cx="171450" cy="171450"/>
              <a:chOff x="739" y="413995"/>
              <a:chExt cx="172117" cy="172117"/>
            </a:xfrm>
          </p:grpSpPr>
          <p:sp>
            <p:nvSpPr>
              <p:cNvPr id="32" name="Oval 31"/>
              <p:cNvSpPr/>
              <p:nvPr/>
            </p:nvSpPr>
            <p:spPr>
              <a:xfrm>
                <a:off x="739" y="413995"/>
                <a:ext cx="172117" cy="172117"/>
              </a:xfrm>
              <a:prstGeom prst="ellipse">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33" name="Oval 5"/>
              <p:cNvSpPr/>
              <p:nvPr/>
            </p:nvSpPr>
            <p:spPr>
              <a:xfrm>
                <a:off x="26238" y="439494"/>
                <a:ext cx="121119" cy="121119"/>
              </a:xfrm>
              <a:prstGeom prst="rect">
                <a:avLst/>
              </a:prstGeom>
            </p:spPr>
            <p:style>
              <a:lnRef idx="0">
                <a:scrgbClr r="0" g="0" b="0"/>
              </a:lnRef>
              <a:fillRef idx="0">
                <a:scrgbClr r="0" g="0" b="0"/>
              </a:fillRef>
              <a:effectRef idx="0">
                <a:scrgbClr r="0" g="0" b="0"/>
              </a:effectRef>
              <a:fontRef idx="minor">
                <a:schemeClr val="lt1"/>
              </a:fontRef>
            </p:style>
            <p:txBody>
              <a:bodyPr lIns="5080" tIns="5080" rIns="5080" bIns="5080" spcCol="1270" anchor="ctr"/>
              <a:lstStyle/>
              <a:p>
                <a:pPr algn="ctr" defTabSz="355600">
                  <a:lnSpc>
                    <a:spcPct val="90000"/>
                  </a:lnSpc>
                  <a:spcAft>
                    <a:spcPct val="35000"/>
                  </a:spcAft>
                  <a:defRPr/>
                </a:pPr>
                <a:r>
                  <a:rPr lang="en-US" sz="800" dirty="0"/>
                  <a:t>1</a:t>
                </a:r>
              </a:p>
            </p:txBody>
          </p:sp>
        </p:grpSp>
      </p:grpSp>
      <p:sp>
        <p:nvSpPr>
          <p:cNvPr id="34" name="Rounded Rectangular Callout 33"/>
          <p:cNvSpPr/>
          <p:nvPr/>
        </p:nvSpPr>
        <p:spPr bwMode="auto">
          <a:xfrm>
            <a:off x="4462463" y="1052513"/>
            <a:ext cx="2859087" cy="808037"/>
          </a:xfrm>
          <a:prstGeom prst="wedgeRoundRectCallout">
            <a:avLst>
              <a:gd name="adj1" fmla="val -21509"/>
              <a:gd name="adj2" fmla="val 98843"/>
              <a:gd name="adj3" fmla="val 16667"/>
            </a:avLst>
          </a:prstGeom>
          <a:solidFill>
            <a:schemeClr val="bg1"/>
          </a:solidFill>
          <a:ln w="19050">
            <a:solidFill>
              <a:schemeClr val="bg1">
                <a:lumMod val="50000"/>
              </a:schemeClr>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r>
              <a:rPr lang="en-US" sz="1200" b="1" baseline="30000" dirty="0">
                <a:solidFill>
                  <a:schemeClr val="tx2"/>
                </a:solidFill>
              </a:rPr>
              <a:t>(1) </a:t>
            </a:r>
            <a:r>
              <a:rPr lang="en-US" sz="1200" b="1" dirty="0">
                <a:solidFill>
                  <a:schemeClr val="tx2"/>
                </a:solidFill>
              </a:rPr>
              <a:t>Schedule columns</a:t>
            </a:r>
          </a:p>
          <a:p>
            <a:pPr fontAlgn="auto">
              <a:spcBef>
                <a:spcPts val="0"/>
              </a:spcBef>
              <a:spcAft>
                <a:spcPts val="0"/>
              </a:spcAft>
              <a:defRPr/>
            </a:pPr>
            <a:r>
              <a:rPr lang="en-US" sz="1200" dirty="0">
                <a:solidFill>
                  <a:schemeClr val="tx2"/>
                </a:solidFill>
              </a:rPr>
              <a:t>Click on a date for all orders due “today” 09/17</a:t>
            </a:r>
          </a:p>
        </p:txBody>
      </p:sp>
      <p:sp>
        <p:nvSpPr>
          <p:cNvPr id="35" name="Rounded Rectangular Callout 34"/>
          <p:cNvSpPr/>
          <p:nvPr/>
        </p:nvSpPr>
        <p:spPr bwMode="auto">
          <a:xfrm>
            <a:off x="5795963" y="5013325"/>
            <a:ext cx="2857500" cy="933450"/>
          </a:xfrm>
          <a:prstGeom prst="wedgeRoundRectCallout">
            <a:avLst>
              <a:gd name="adj1" fmla="val -70313"/>
              <a:gd name="adj2" fmla="val -78480"/>
              <a:gd name="adj3" fmla="val 16667"/>
            </a:avLst>
          </a:prstGeom>
          <a:solidFill>
            <a:schemeClr val="bg1"/>
          </a:solidFill>
          <a:ln w="19050">
            <a:solidFill>
              <a:schemeClr val="bg1">
                <a:lumMod val="50000"/>
              </a:schemeClr>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r>
              <a:rPr lang="en-US" sz="1200" b="1" baseline="30000" dirty="0">
                <a:solidFill>
                  <a:schemeClr val="tx2"/>
                </a:solidFill>
              </a:rPr>
              <a:t>(2) </a:t>
            </a:r>
            <a:r>
              <a:rPr lang="en-US" sz="1200" b="1" dirty="0">
                <a:solidFill>
                  <a:schemeClr val="tx2"/>
                </a:solidFill>
              </a:rPr>
              <a:t>Schedule Grid </a:t>
            </a:r>
            <a:r>
              <a:rPr lang="en-US" sz="1200" dirty="0">
                <a:solidFill>
                  <a:schemeClr val="tx2"/>
                </a:solidFill>
              </a:rPr>
              <a:t>displays all past due orders across all my resources</a:t>
            </a:r>
            <a:endParaRPr lang="en-US" sz="1200" b="1" dirty="0">
              <a:solidFill>
                <a:schemeClr val="tx2"/>
              </a:solidFill>
            </a:endParaRPr>
          </a:p>
        </p:txBody>
      </p:sp>
      <p:sp>
        <p:nvSpPr>
          <p:cNvPr id="82951" name="Title 1"/>
          <p:cNvSpPr>
            <a:spLocks/>
          </p:cNvSpPr>
          <p:nvPr/>
        </p:nvSpPr>
        <p:spPr bwMode="auto">
          <a:xfrm>
            <a:off x="179388" y="549275"/>
            <a:ext cx="7127875" cy="549275"/>
          </a:xfrm>
          <a:prstGeom prst="rect">
            <a:avLst/>
          </a:prstGeom>
          <a:noFill/>
          <a:ln w="9525">
            <a:noFill/>
            <a:miter lim="800000"/>
            <a:headEnd/>
            <a:tailEnd/>
          </a:ln>
        </p:spPr>
        <p:txBody>
          <a:bodyPr anchor="b"/>
          <a:lstStyle/>
          <a:p>
            <a:pPr eaLnBrk="0" hangingPunct="0">
              <a:lnSpc>
                <a:spcPct val="90000"/>
              </a:lnSpc>
            </a:pPr>
            <a:r>
              <a:rPr lang="en-US" sz="1200" b="1">
                <a:solidFill>
                  <a:schemeClr val="tx2"/>
                </a:solidFill>
              </a:rPr>
              <a:t>Filter and Sort Data</a:t>
            </a:r>
            <a:r>
              <a:rPr lang="en-US" sz="2000" b="1">
                <a:solidFill>
                  <a:schemeClr val="tx2"/>
                </a:solidFill>
              </a:rPr>
              <a:t/>
            </a:r>
            <a:br>
              <a:rPr lang="en-US" sz="2000" b="1">
                <a:solidFill>
                  <a:schemeClr val="tx2"/>
                </a:solidFill>
              </a:rPr>
            </a:br>
            <a:r>
              <a:rPr lang="en-US" sz="2000" b="1">
                <a:solidFill>
                  <a:schemeClr val="tx2"/>
                </a:solidFill>
              </a:rPr>
              <a:t>Sort on the Schedule Grid</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wipe(left)">
                                      <p:cBhvr>
                                        <p:cTn id="7" dur="500"/>
                                        <p:tgtEl>
                                          <p:spTgt spid="34"/>
                                        </p:tgtEl>
                                      </p:cBhvr>
                                    </p:animEffect>
                                  </p:childTnLst>
                                </p:cTn>
                              </p:par>
                            </p:childTnLst>
                          </p:cTn>
                        </p:par>
                      </p:childTnLst>
                    </p:cTn>
                  </p:par>
                  <p:par>
                    <p:cTn id="8" fill="hold">
                      <p:stCondLst>
                        <p:cond delay="indefinite"/>
                      </p:stCondLst>
                      <p:childTnLst>
                        <p:par>
                          <p:cTn id="9" fill="hold">
                            <p:stCondLst>
                              <p:cond delay="0"/>
                            </p:stCondLst>
                            <p:childTnLst>
                              <p:par>
                                <p:cTn id="10" presetID="1" presetClass="exit" presetSubtype="0" fill="hold" nodeType="clickEffect">
                                  <p:stCondLst>
                                    <p:cond delay="0"/>
                                  </p:stCondLst>
                                  <p:childTnLst>
                                    <p:set>
                                      <p:cBhvr>
                                        <p:cTn id="11" dur="1" fill="hold">
                                          <p:stCondLst>
                                            <p:cond delay="0"/>
                                          </p:stCondLst>
                                        </p:cTn>
                                        <p:tgtEl>
                                          <p:spTgt spid="2"/>
                                        </p:tgtEl>
                                        <p:attrNameLst>
                                          <p:attrName>style.visibility</p:attrName>
                                        </p:attrNameLst>
                                      </p:cBhvr>
                                      <p:to>
                                        <p:strVal val="hidden"/>
                                      </p:to>
                                    </p:set>
                                  </p:childTnLst>
                                </p:cTn>
                              </p:par>
                            </p:childTnLst>
                          </p:cTn>
                        </p:par>
                        <p:par>
                          <p:cTn id="12" fill="hold">
                            <p:stCondLst>
                              <p:cond delay="0"/>
                            </p:stCondLst>
                            <p:childTnLst>
                              <p:par>
                                <p:cTn id="13" presetID="22" presetClass="entr" presetSubtype="1" fill="hold" nodeType="afterEffect">
                                  <p:stCondLst>
                                    <p:cond delay="0"/>
                                  </p:stCondLst>
                                  <p:childTnLst>
                                    <p:set>
                                      <p:cBhvr>
                                        <p:cTn id="14" dur="1" fill="hold">
                                          <p:stCondLst>
                                            <p:cond delay="0"/>
                                          </p:stCondLst>
                                        </p:cTn>
                                        <p:tgtEl>
                                          <p:spTgt spid="14339"/>
                                        </p:tgtEl>
                                        <p:attrNameLst>
                                          <p:attrName>style.visibility</p:attrName>
                                        </p:attrNameLst>
                                      </p:cBhvr>
                                      <p:to>
                                        <p:strVal val="visible"/>
                                      </p:to>
                                    </p:set>
                                    <p:animEffect transition="in" filter="wipe(up)">
                                      <p:cBhvr>
                                        <p:cTn id="15" dur="500"/>
                                        <p:tgtEl>
                                          <p:spTgt spid="14339"/>
                                        </p:tgtEl>
                                      </p:cBhvr>
                                    </p:animEffect>
                                  </p:childTnLst>
                                </p:cTn>
                              </p:par>
                            </p:childTnLst>
                          </p:cTn>
                        </p:par>
                        <p:par>
                          <p:cTn id="16" fill="hold">
                            <p:stCondLst>
                              <p:cond delay="500"/>
                            </p:stCondLst>
                            <p:childTnLst>
                              <p:par>
                                <p:cTn id="17" presetID="22" presetClass="entr" presetSubtype="8" fill="hold" grpId="0" nodeType="afterEffect">
                                  <p:stCondLst>
                                    <p:cond delay="0"/>
                                  </p:stCondLst>
                                  <p:childTnLst>
                                    <p:set>
                                      <p:cBhvr>
                                        <p:cTn id="18" dur="1" fill="hold">
                                          <p:stCondLst>
                                            <p:cond delay="0"/>
                                          </p:stCondLst>
                                        </p:cTn>
                                        <p:tgtEl>
                                          <p:spTgt spid="35"/>
                                        </p:tgtEl>
                                        <p:attrNameLst>
                                          <p:attrName>style.visibility</p:attrName>
                                        </p:attrNameLst>
                                      </p:cBhvr>
                                      <p:to>
                                        <p:strVal val="visible"/>
                                      </p:to>
                                    </p:set>
                                    <p:animEffect transition="in" filter="wipe(left)">
                                      <p:cBhvr>
                                        <p:cTn id="19" dur="500"/>
                                        <p:tgtEl>
                                          <p:spTgt spid="35"/>
                                        </p:tgtEl>
                                      </p:cBhvr>
                                    </p:animEffect>
                                  </p:childTnLst>
                                </p:cTn>
                              </p:par>
                            </p:childTnLst>
                          </p:cTn>
                        </p:par>
                        <p:par>
                          <p:cTn id="20" fill="hold">
                            <p:stCondLst>
                              <p:cond delay="1000"/>
                            </p:stCondLst>
                            <p:childTnLst>
                              <p:par>
                                <p:cTn id="21" presetID="1" presetClass="exit" presetSubtype="0" fill="hold" grpId="0" nodeType="afterEffect">
                                  <p:stCondLst>
                                    <p:cond delay="0"/>
                                  </p:stCondLst>
                                  <p:childTnLst>
                                    <p:set>
                                      <p:cBhvr>
                                        <p:cTn id="22" dur="1" fill="hold">
                                          <p:stCondLst>
                                            <p:cond delay="0"/>
                                          </p:stCondLst>
                                        </p:cTn>
                                        <p:tgtEl>
                                          <p:spTgt spid="2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34" grpId="0" animBg="1"/>
      <p:bldP spid="35"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TextBox 27"/>
          <p:cNvSpPr txBox="1"/>
          <p:nvPr/>
        </p:nvSpPr>
        <p:spPr>
          <a:xfrm>
            <a:off x="8027988" y="333375"/>
            <a:ext cx="1116012" cy="214313"/>
          </a:xfrm>
          <a:prstGeom prst="rect">
            <a:avLst/>
          </a:prstGeom>
          <a:noFill/>
        </p:spPr>
        <p:txBody>
          <a:bodyPr>
            <a:spAutoFit/>
          </a:bodyPr>
          <a:lstStyle/>
          <a:p>
            <a:pPr>
              <a:defRPr/>
            </a:pPr>
            <a:r>
              <a:rPr lang="en-US" sz="800" dirty="0">
                <a:solidFill>
                  <a:schemeClr val="bg1">
                    <a:lumMod val="65000"/>
                  </a:schemeClr>
                </a:solidFill>
              </a:rPr>
              <a:t>Click For Next  Point</a:t>
            </a:r>
          </a:p>
        </p:txBody>
      </p:sp>
      <p:grpSp>
        <p:nvGrpSpPr>
          <p:cNvPr id="2" name="Group 53"/>
          <p:cNvGrpSpPr>
            <a:grpSpLocks/>
          </p:cNvGrpSpPr>
          <p:nvPr/>
        </p:nvGrpSpPr>
        <p:grpSpPr bwMode="auto">
          <a:xfrm>
            <a:off x="8605838" y="31750"/>
            <a:ext cx="430212" cy="301625"/>
            <a:chOff x="6907213" y="0"/>
            <a:chExt cx="430212" cy="301625"/>
          </a:xfrm>
        </p:grpSpPr>
        <p:sp>
          <p:nvSpPr>
            <p:cNvPr id="30" name="Right Arrow 29"/>
            <p:cNvSpPr/>
            <p:nvPr/>
          </p:nvSpPr>
          <p:spPr>
            <a:xfrm>
              <a:off x="6992938" y="0"/>
              <a:ext cx="344487" cy="301625"/>
            </a:xfrm>
            <a:prstGeom prst="rightArrow">
              <a:avLst>
                <a:gd name="adj1" fmla="val 70000"/>
                <a:gd name="adj2" fmla="val 50000"/>
              </a:avLst>
            </a:prstGeom>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sp>
        <p:grpSp>
          <p:nvGrpSpPr>
            <p:cNvPr id="85002" name="Group 63"/>
            <p:cNvGrpSpPr>
              <a:grpSpLocks/>
            </p:cNvGrpSpPr>
            <p:nvPr/>
          </p:nvGrpSpPr>
          <p:grpSpPr bwMode="auto">
            <a:xfrm>
              <a:off x="6907213" y="65088"/>
              <a:ext cx="171450" cy="171450"/>
              <a:chOff x="739" y="413995"/>
              <a:chExt cx="172117" cy="172117"/>
            </a:xfrm>
          </p:grpSpPr>
          <p:sp>
            <p:nvSpPr>
              <p:cNvPr id="32" name="Oval 31"/>
              <p:cNvSpPr/>
              <p:nvPr/>
            </p:nvSpPr>
            <p:spPr>
              <a:xfrm>
                <a:off x="739" y="413995"/>
                <a:ext cx="172117" cy="172117"/>
              </a:xfrm>
              <a:prstGeom prst="ellipse">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33" name="Oval 5"/>
              <p:cNvSpPr/>
              <p:nvPr/>
            </p:nvSpPr>
            <p:spPr>
              <a:xfrm>
                <a:off x="26238" y="439494"/>
                <a:ext cx="121119" cy="121119"/>
              </a:xfrm>
              <a:prstGeom prst="rect">
                <a:avLst/>
              </a:prstGeom>
            </p:spPr>
            <p:style>
              <a:lnRef idx="0">
                <a:scrgbClr r="0" g="0" b="0"/>
              </a:lnRef>
              <a:fillRef idx="0">
                <a:scrgbClr r="0" g="0" b="0"/>
              </a:fillRef>
              <a:effectRef idx="0">
                <a:scrgbClr r="0" g="0" b="0"/>
              </a:effectRef>
              <a:fontRef idx="minor">
                <a:schemeClr val="lt1"/>
              </a:fontRef>
            </p:style>
            <p:txBody>
              <a:bodyPr lIns="5080" tIns="5080" rIns="5080" bIns="5080" spcCol="1270" anchor="ctr"/>
              <a:lstStyle/>
              <a:p>
                <a:pPr algn="ctr" defTabSz="355600">
                  <a:lnSpc>
                    <a:spcPct val="90000"/>
                  </a:lnSpc>
                  <a:spcAft>
                    <a:spcPct val="35000"/>
                  </a:spcAft>
                  <a:defRPr/>
                </a:pPr>
                <a:r>
                  <a:rPr lang="en-US" sz="800" dirty="0"/>
                  <a:t>1</a:t>
                </a:r>
              </a:p>
            </p:txBody>
          </p:sp>
        </p:grpSp>
      </p:grpSp>
      <p:sp>
        <p:nvSpPr>
          <p:cNvPr id="84995" name="Title 1"/>
          <p:cNvSpPr>
            <a:spLocks/>
          </p:cNvSpPr>
          <p:nvPr/>
        </p:nvSpPr>
        <p:spPr bwMode="auto">
          <a:xfrm>
            <a:off x="0" y="404813"/>
            <a:ext cx="7127875" cy="549275"/>
          </a:xfrm>
          <a:prstGeom prst="rect">
            <a:avLst/>
          </a:prstGeom>
          <a:noFill/>
          <a:ln w="9525">
            <a:noFill/>
            <a:miter lim="800000"/>
            <a:headEnd/>
            <a:tailEnd/>
          </a:ln>
        </p:spPr>
        <p:txBody>
          <a:bodyPr anchor="b"/>
          <a:lstStyle/>
          <a:p>
            <a:pPr eaLnBrk="0" hangingPunct="0">
              <a:lnSpc>
                <a:spcPct val="90000"/>
              </a:lnSpc>
            </a:pPr>
            <a:r>
              <a:rPr lang="en-US" sz="1200" b="1">
                <a:solidFill>
                  <a:schemeClr val="tx2"/>
                </a:solidFill>
              </a:rPr>
              <a:t>Filter and Sort Data</a:t>
            </a:r>
            <a:r>
              <a:rPr lang="en-US" sz="2000" b="1">
                <a:solidFill>
                  <a:schemeClr val="tx2"/>
                </a:solidFill>
              </a:rPr>
              <a:t/>
            </a:r>
            <a:br>
              <a:rPr lang="en-US" sz="2000" b="1">
                <a:solidFill>
                  <a:schemeClr val="tx2"/>
                </a:solidFill>
              </a:rPr>
            </a:br>
            <a:r>
              <a:rPr lang="en-US" sz="2000" b="1">
                <a:solidFill>
                  <a:schemeClr val="tx2"/>
                </a:solidFill>
              </a:rPr>
              <a:t>Sort on Item Attributes</a:t>
            </a:r>
          </a:p>
        </p:txBody>
      </p:sp>
      <p:pic>
        <p:nvPicPr>
          <p:cNvPr id="84996" name="Picture 2"/>
          <p:cNvPicPr>
            <a:picLocks noChangeAspect="1" noChangeArrowheads="1"/>
          </p:cNvPicPr>
          <p:nvPr/>
        </p:nvPicPr>
        <p:blipFill>
          <a:blip r:embed="rId3"/>
          <a:srcRect/>
          <a:stretch>
            <a:fillRect/>
          </a:stretch>
        </p:blipFill>
        <p:spPr bwMode="auto">
          <a:xfrm>
            <a:off x="179388" y="1019175"/>
            <a:ext cx="8496300" cy="5351463"/>
          </a:xfrm>
          <a:prstGeom prst="rect">
            <a:avLst/>
          </a:prstGeom>
          <a:noFill/>
          <a:ln w="9525">
            <a:noFill/>
            <a:miter lim="800000"/>
            <a:headEnd/>
            <a:tailEnd/>
          </a:ln>
        </p:spPr>
      </p:pic>
      <p:pic>
        <p:nvPicPr>
          <p:cNvPr id="84997" name="Picture 3"/>
          <p:cNvPicPr>
            <a:picLocks noChangeAspect="1" noChangeArrowheads="1"/>
          </p:cNvPicPr>
          <p:nvPr/>
        </p:nvPicPr>
        <p:blipFill>
          <a:blip r:embed="rId4"/>
          <a:srcRect/>
          <a:stretch>
            <a:fillRect/>
          </a:stretch>
        </p:blipFill>
        <p:spPr bwMode="auto">
          <a:xfrm>
            <a:off x="1411288" y="1939925"/>
            <a:ext cx="7297737" cy="4243388"/>
          </a:xfrm>
          <a:prstGeom prst="rect">
            <a:avLst/>
          </a:prstGeom>
          <a:noFill/>
          <a:ln w="9525">
            <a:noFill/>
            <a:miter lim="800000"/>
            <a:headEnd/>
            <a:tailEnd/>
          </a:ln>
        </p:spPr>
      </p:pic>
      <p:pic>
        <p:nvPicPr>
          <p:cNvPr id="17" name="Picture 3"/>
          <p:cNvPicPr>
            <a:picLocks noChangeAspect="1" noChangeArrowheads="1"/>
          </p:cNvPicPr>
          <p:nvPr/>
        </p:nvPicPr>
        <p:blipFill>
          <a:blip r:embed="rId5"/>
          <a:srcRect/>
          <a:stretch>
            <a:fillRect/>
          </a:stretch>
        </p:blipFill>
        <p:spPr bwMode="auto">
          <a:xfrm>
            <a:off x="1384300" y="1903413"/>
            <a:ext cx="7324725" cy="4256087"/>
          </a:xfrm>
          <a:prstGeom prst="rect">
            <a:avLst/>
          </a:prstGeom>
          <a:noFill/>
          <a:ln w="9525">
            <a:noFill/>
            <a:miter lim="800000"/>
            <a:headEnd/>
            <a:tailEnd/>
          </a:ln>
        </p:spPr>
      </p:pic>
      <p:sp>
        <p:nvSpPr>
          <p:cNvPr id="18" name="Rounded Rectangular Callout 17"/>
          <p:cNvSpPr/>
          <p:nvPr/>
        </p:nvSpPr>
        <p:spPr bwMode="auto">
          <a:xfrm>
            <a:off x="4487863" y="981075"/>
            <a:ext cx="2820987" cy="765175"/>
          </a:xfrm>
          <a:prstGeom prst="wedgeRoundRectCallout">
            <a:avLst>
              <a:gd name="adj1" fmla="val -59735"/>
              <a:gd name="adj2" fmla="val 92872"/>
              <a:gd name="adj3" fmla="val 16667"/>
            </a:avLst>
          </a:prstGeom>
          <a:solidFill>
            <a:schemeClr val="bg1"/>
          </a:solidFill>
          <a:ln w="19050">
            <a:solidFill>
              <a:schemeClr val="bg1">
                <a:lumMod val="50000"/>
              </a:schemeClr>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r>
              <a:rPr lang="en-US" sz="1200" b="1" baseline="30000" dirty="0">
                <a:solidFill>
                  <a:schemeClr val="tx2"/>
                </a:solidFill>
              </a:rPr>
              <a:t>(1) </a:t>
            </a:r>
            <a:r>
              <a:rPr lang="en-US" sz="1200" b="1" dirty="0" err="1">
                <a:solidFill>
                  <a:schemeClr val="tx2"/>
                </a:solidFill>
              </a:rPr>
              <a:t>Nettable</a:t>
            </a:r>
            <a:r>
              <a:rPr lang="en-US" sz="1200" b="1" dirty="0">
                <a:solidFill>
                  <a:schemeClr val="tx2"/>
                </a:solidFill>
              </a:rPr>
              <a:t> QOH column</a:t>
            </a:r>
          </a:p>
          <a:p>
            <a:pPr fontAlgn="auto">
              <a:spcBef>
                <a:spcPts val="0"/>
              </a:spcBef>
              <a:spcAft>
                <a:spcPts val="0"/>
              </a:spcAft>
              <a:defRPr/>
            </a:pPr>
            <a:r>
              <a:rPr lang="en-US" sz="1200" dirty="0">
                <a:solidFill>
                  <a:schemeClr val="tx2"/>
                </a:solidFill>
              </a:rPr>
              <a:t>Click on column to sort</a:t>
            </a:r>
          </a:p>
        </p:txBody>
      </p:sp>
      <p:sp>
        <p:nvSpPr>
          <p:cNvPr id="19" name="Rounded Rectangular Callout 18"/>
          <p:cNvSpPr/>
          <p:nvPr/>
        </p:nvSpPr>
        <p:spPr bwMode="auto">
          <a:xfrm>
            <a:off x="5135563" y="5033963"/>
            <a:ext cx="2820987" cy="882650"/>
          </a:xfrm>
          <a:prstGeom prst="wedgeRoundRectCallout">
            <a:avLst>
              <a:gd name="adj1" fmla="val -72728"/>
              <a:gd name="adj2" fmla="val -78480"/>
              <a:gd name="adj3" fmla="val 16667"/>
            </a:avLst>
          </a:prstGeom>
          <a:solidFill>
            <a:schemeClr val="bg1"/>
          </a:solidFill>
          <a:ln w="19050">
            <a:solidFill>
              <a:schemeClr val="bg1">
                <a:lumMod val="50000"/>
              </a:schemeClr>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endParaRPr lang="en-US" sz="1200" b="1" baseline="30000" dirty="0">
              <a:solidFill>
                <a:schemeClr val="tx2"/>
              </a:solidFill>
            </a:endParaRPr>
          </a:p>
          <a:p>
            <a:pPr fontAlgn="auto">
              <a:spcBef>
                <a:spcPts val="0"/>
              </a:spcBef>
              <a:spcAft>
                <a:spcPts val="0"/>
              </a:spcAft>
              <a:defRPr/>
            </a:pPr>
            <a:r>
              <a:rPr lang="en-US" sz="1200" b="1" baseline="30000" dirty="0">
                <a:solidFill>
                  <a:schemeClr val="tx2"/>
                </a:solidFill>
              </a:rPr>
              <a:t>(2) </a:t>
            </a:r>
            <a:r>
              <a:rPr lang="en-US" sz="1200" dirty="0">
                <a:solidFill>
                  <a:schemeClr val="tx2"/>
                </a:solidFill>
              </a:rPr>
              <a:t>Identify items with exceptionally high or low inventory balances – then take  immediate corrective action.</a:t>
            </a:r>
          </a:p>
          <a:p>
            <a:pPr fontAlgn="auto">
              <a:spcBef>
                <a:spcPts val="0"/>
              </a:spcBef>
              <a:spcAft>
                <a:spcPts val="0"/>
              </a:spcAft>
              <a:defRPr/>
            </a:pPr>
            <a:endParaRPr lang="en-US" sz="1200" b="1" dirty="0">
              <a:solidFill>
                <a:schemeClr val="tx2"/>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left)">
                                      <p:cBhvr>
                                        <p:cTn id="7" dur="500"/>
                                        <p:tgtEl>
                                          <p:spTgt spid="18"/>
                                        </p:tgtEl>
                                      </p:cBhvr>
                                    </p:animEffect>
                                  </p:childTnLst>
                                </p:cTn>
                              </p:par>
                            </p:childTnLst>
                          </p:cTn>
                        </p:par>
                      </p:childTnLst>
                    </p:cTn>
                  </p:par>
                  <p:par>
                    <p:cTn id="8" fill="hold">
                      <p:stCondLst>
                        <p:cond delay="indefinite"/>
                      </p:stCondLst>
                      <p:childTnLst>
                        <p:par>
                          <p:cTn id="9" fill="hold">
                            <p:stCondLst>
                              <p:cond delay="0"/>
                            </p:stCondLst>
                            <p:childTnLst>
                              <p:par>
                                <p:cTn id="10" presetID="1" presetClass="exit" presetSubtype="0" fill="hold" nodeType="clickEffect">
                                  <p:stCondLst>
                                    <p:cond delay="0"/>
                                  </p:stCondLst>
                                  <p:childTnLst>
                                    <p:set>
                                      <p:cBhvr>
                                        <p:cTn id="11" dur="1" fill="hold">
                                          <p:stCondLst>
                                            <p:cond delay="0"/>
                                          </p:stCondLst>
                                        </p:cTn>
                                        <p:tgtEl>
                                          <p:spTgt spid="2"/>
                                        </p:tgtEl>
                                        <p:attrNameLst>
                                          <p:attrName>style.visibility</p:attrName>
                                        </p:attrNameLst>
                                      </p:cBhvr>
                                      <p:to>
                                        <p:strVal val="hidden"/>
                                      </p:to>
                                    </p:set>
                                  </p:childTnLst>
                                </p:cTn>
                              </p:par>
                            </p:childTnLst>
                          </p:cTn>
                        </p:par>
                        <p:par>
                          <p:cTn id="12" fill="hold">
                            <p:stCondLst>
                              <p:cond delay="0"/>
                            </p:stCondLst>
                            <p:childTnLst>
                              <p:par>
                                <p:cTn id="13" presetID="22" presetClass="entr" presetSubtype="1" fill="hold" nodeType="afterEffect">
                                  <p:stCondLst>
                                    <p:cond delay="0"/>
                                  </p:stCondLst>
                                  <p:childTnLst>
                                    <p:set>
                                      <p:cBhvr>
                                        <p:cTn id="14" dur="1" fill="hold">
                                          <p:stCondLst>
                                            <p:cond delay="0"/>
                                          </p:stCondLst>
                                        </p:cTn>
                                        <p:tgtEl>
                                          <p:spTgt spid="17"/>
                                        </p:tgtEl>
                                        <p:attrNameLst>
                                          <p:attrName>style.visibility</p:attrName>
                                        </p:attrNameLst>
                                      </p:cBhvr>
                                      <p:to>
                                        <p:strVal val="visible"/>
                                      </p:to>
                                    </p:set>
                                    <p:animEffect transition="in" filter="wipe(up)">
                                      <p:cBhvr>
                                        <p:cTn id="15" dur="500"/>
                                        <p:tgtEl>
                                          <p:spTgt spid="17"/>
                                        </p:tgtEl>
                                      </p:cBhvr>
                                    </p:animEffect>
                                  </p:childTnLst>
                                </p:cTn>
                              </p:par>
                            </p:childTnLst>
                          </p:cTn>
                        </p:par>
                        <p:par>
                          <p:cTn id="16" fill="hold">
                            <p:stCondLst>
                              <p:cond delay="500"/>
                            </p:stCondLst>
                            <p:childTnLst>
                              <p:par>
                                <p:cTn id="17" presetID="22" presetClass="entr" presetSubtype="8" fill="hold" grpId="0" nodeType="afterEffect">
                                  <p:stCondLst>
                                    <p:cond delay="0"/>
                                  </p:stCondLst>
                                  <p:childTnLst>
                                    <p:set>
                                      <p:cBhvr>
                                        <p:cTn id="18" dur="1" fill="hold">
                                          <p:stCondLst>
                                            <p:cond delay="0"/>
                                          </p:stCondLst>
                                        </p:cTn>
                                        <p:tgtEl>
                                          <p:spTgt spid="19"/>
                                        </p:tgtEl>
                                        <p:attrNameLst>
                                          <p:attrName>style.visibility</p:attrName>
                                        </p:attrNameLst>
                                      </p:cBhvr>
                                      <p:to>
                                        <p:strVal val="visible"/>
                                      </p:to>
                                    </p:set>
                                    <p:animEffect transition="in" filter="wipe(left)">
                                      <p:cBhvr>
                                        <p:cTn id="19" dur="500"/>
                                        <p:tgtEl>
                                          <p:spTgt spid="19"/>
                                        </p:tgtEl>
                                      </p:cBhvr>
                                    </p:animEffect>
                                  </p:childTnLst>
                                </p:cTn>
                              </p:par>
                            </p:childTnLst>
                          </p:cTn>
                        </p:par>
                        <p:par>
                          <p:cTn id="20" fill="hold">
                            <p:stCondLst>
                              <p:cond delay="1000"/>
                            </p:stCondLst>
                            <p:childTnLst>
                              <p:par>
                                <p:cTn id="21" presetID="1" presetClass="exit" presetSubtype="0" fill="hold" grpId="0" nodeType="afterEffect">
                                  <p:stCondLst>
                                    <p:cond delay="0"/>
                                  </p:stCondLst>
                                  <p:childTnLst>
                                    <p:set>
                                      <p:cBhvr>
                                        <p:cTn id="22" dur="1" fill="hold">
                                          <p:stCondLst>
                                            <p:cond delay="0"/>
                                          </p:stCondLst>
                                        </p:cTn>
                                        <p:tgtEl>
                                          <p:spTgt spid="2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18" grpId="0" animBg="1"/>
      <p:bldP spid="19"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TextBox 27"/>
          <p:cNvSpPr txBox="1"/>
          <p:nvPr/>
        </p:nvSpPr>
        <p:spPr>
          <a:xfrm>
            <a:off x="8027988" y="333375"/>
            <a:ext cx="1116012" cy="214313"/>
          </a:xfrm>
          <a:prstGeom prst="rect">
            <a:avLst/>
          </a:prstGeom>
          <a:noFill/>
        </p:spPr>
        <p:txBody>
          <a:bodyPr>
            <a:spAutoFit/>
          </a:bodyPr>
          <a:lstStyle/>
          <a:p>
            <a:pPr>
              <a:defRPr/>
            </a:pPr>
            <a:r>
              <a:rPr lang="en-US" sz="800" dirty="0">
                <a:solidFill>
                  <a:schemeClr val="bg1">
                    <a:lumMod val="65000"/>
                  </a:schemeClr>
                </a:solidFill>
              </a:rPr>
              <a:t>Click For Next  Point</a:t>
            </a:r>
          </a:p>
        </p:txBody>
      </p:sp>
      <p:grpSp>
        <p:nvGrpSpPr>
          <p:cNvPr id="2" name="Group 53"/>
          <p:cNvGrpSpPr>
            <a:grpSpLocks/>
          </p:cNvGrpSpPr>
          <p:nvPr/>
        </p:nvGrpSpPr>
        <p:grpSpPr bwMode="auto">
          <a:xfrm>
            <a:off x="8605838" y="31750"/>
            <a:ext cx="430212" cy="301625"/>
            <a:chOff x="6907213" y="0"/>
            <a:chExt cx="430212" cy="301625"/>
          </a:xfrm>
        </p:grpSpPr>
        <p:sp>
          <p:nvSpPr>
            <p:cNvPr id="30" name="Right Arrow 29"/>
            <p:cNvSpPr/>
            <p:nvPr/>
          </p:nvSpPr>
          <p:spPr>
            <a:xfrm>
              <a:off x="6992938" y="0"/>
              <a:ext cx="344487" cy="301625"/>
            </a:xfrm>
            <a:prstGeom prst="rightArrow">
              <a:avLst>
                <a:gd name="adj1" fmla="val 70000"/>
                <a:gd name="adj2" fmla="val 50000"/>
              </a:avLst>
            </a:prstGeom>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sp>
        <p:grpSp>
          <p:nvGrpSpPr>
            <p:cNvPr id="87049" name="Group 63"/>
            <p:cNvGrpSpPr>
              <a:grpSpLocks/>
            </p:cNvGrpSpPr>
            <p:nvPr/>
          </p:nvGrpSpPr>
          <p:grpSpPr bwMode="auto">
            <a:xfrm>
              <a:off x="6907213" y="65088"/>
              <a:ext cx="171450" cy="171450"/>
              <a:chOff x="739" y="413995"/>
              <a:chExt cx="172117" cy="172117"/>
            </a:xfrm>
          </p:grpSpPr>
          <p:sp>
            <p:nvSpPr>
              <p:cNvPr id="32" name="Oval 31"/>
              <p:cNvSpPr/>
              <p:nvPr/>
            </p:nvSpPr>
            <p:spPr>
              <a:xfrm>
                <a:off x="739" y="413995"/>
                <a:ext cx="172117" cy="172117"/>
              </a:xfrm>
              <a:prstGeom prst="ellipse">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33" name="Oval 5"/>
              <p:cNvSpPr/>
              <p:nvPr/>
            </p:nvSpPr>
            <p:spPr>
              <a:xfrm>
                <a:off x="26238" y="439494"/>
                <a:ext cx="121119" cy="121119"/>
              </a:xfrm>
              <a:prstGeom prst="rect">
                <a:avLst/>
              </a:prstGeom>
            </p:spPr>
            <p:style>
              <a:lnRef idx="0">
                <a:scrgbClr r="0" g="0" b="0"/>
              </a:lnRef>
              <a:fillRef idx="0">
                <a:scrgbClr r="0" g="0" b="0"/>
              </a:fillRef>
              <a:effectRef idx="0">
                <a:scrgbClr r="0" g="0" b="0"/>
              </a:effectRef>
              <a:fontRef idx="minor">
                <a:schemeClr val="lt1"/>
              </a:fontRef>
            </p:style>
            <p:txBody>
              <a:bodyPr lIns="5080" tIns="5080" rIns="5080" bIns="5080" spcCol="1270" anchor="ctr"/>
              <a:lstStyle/>
              <a:p>
                <a:pPr algn="ctr" defTabSz="355600">
                  <a:lnSpc>
                    <a:spcPct val="90000"/>
                  </a:lnSpc>
                  <a:spcAft>
                    <a:spcPct val="35000"/>
                  </a:spcAft>
                  <a:defRPr/>
                </a:pPr>
                <a:r>
                  <a:rPr lang="en-US" sz="800" dirty="0"/>
                  <a:t>1</a:t>
                </a:r>
              </a:p>
            </p:txBody>
          </p:sp>
        </p:grpSp>
      </p:grpSp>
      <p:grpSp>
        <p:nvGrpSpPr>
          <p:cNvPr id="74764" name="Group 12"/>
          <p:cNvGrpSpPr>
            <a:grpSpLocks/>
          </p:cNvGrpSpPr>
          <p:nvPr/>
        </p:nvGrpSpPr>
        <p:grpSpPr bwMode="auto">
          <a:xfrm>
            <a:off x="611188" y="1125538"/>
            <a:ext cx="8316912" cy="5197475"/>
            <a:chOff x="0" y="391"/>
            <a:chExt cx="5760" cy="3600"/>
          </a:xfrm>
        </p:grpSpPr>
        <p:pic>
          <p:nvPicPr>
            <p:cNvPr id="87045" name="Picture 5"/>
            <p:cNvPicPr>
              <a:picLocks noChangeAspect="1" noChangeArrowheads="1"/>
            </p:cNvPicPr>
            <p:nvPr/>
          </p:nvPicPr>
          <p:blipFill>
            <a:blip r:embed="rId3"/>
            <a:srcRect/>
            <a:stretch>
              <a:fillRect/>
            </a:stretch>
          </p:blipFill>
          <p:spPr bwMode="auto">
            <a:xfrm>
              <a:off x="0" y="391"/>
              <a:ext cx="5760" cy="3600"/>
            </a:xfrm>
            <a:prstGeom prst="rect">
              <a:avLst/>
            </a:prstGeom>
            <a:noFill/>
            <a:ln w="9525">
              <a:noFill/>
              <a:miter lim="800000"/>
              <a:headEnd/>
              <a:tailEnd/>
            </a:ln>
          </p:spPr>
        </p:pic>
        <p:sp>
          <p:nvSpPr>
            <p:cNvPr id="34" name="Rounded Rectangular Callout 33"/>
            <p:cNvSpPr/>
            <p:nvPr/>
          </p:nvSpPr>
          <p:spPr bwMode="auto">
            <a:xfrm>
              <a:off x="2881" y="391"/>
              <a:ext cx="1912" cy="590"/>
            </a:xfrm>
            <a:prstGeom prst="wedgeRoundRectCallout">
              <a:avLst>
                <a:gd name="adj1" fmla="val -57360"/>
                <a:gd name="adj2" fmla="val 69050"/>
                <a:gd name="adj3" fmla="val 16667"/>
              </a:avLst>
            </a:prstGeom>
            <a:solidFill>
              <a:schemeClr val="bg1"/>
            </a:solidFill>
            <a:ln w="19050">
              <a:solidFill>
                <a:schemeClr val="bg1">
                  <a:lumMod val="50000"/>
                </a:schemeClr>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r>
                <a:rPr lang="en-US" sz="1200" b="1" baseline="30000" dirty="0">
                  <a:solidFill>
                    <a:schemeClr val="tx2"/>
                  </a:solidFill>
                </a:rPr>
                <a:t>(1) </a:t>
              </a:r>
              <a:r>
                <a:rPr lang="en-US" sz="1200" b="1" dirty="0">
                  <a:solidFill>
                    <a:schemeClr val="tx2"/>
                  </a:solidFill>
                </a:rPr>
                <a:t>Item Description column</a:t>
              </a:r>
            </a:p>
            <a:p>
              <a:pPr fontAlgn="auto">
                <a:spcBef>
                  <a:spcPts val="0"/>
                </a:spcBef>
                <a:spcAft>
                  <a:spcPts val="0"/>
                </a:spcAft>
                <a:defRPr/>
              </a:pPr>
              <a:r>
                <a:rPr lang="en-US" sz="1200" dirty="0">
                  <a:solidFill>
                    <a:schemeClr val="tx2"/>
                  </a:solidFill>
                </a:rPr>
                <a:t>Click on column custom filter</a:t>
              </a:r>
            </a:p>
          </p:txBody>
        </p:sp>
        <p:pic>
          <p:nvPicPr>
            <p:cNvPr id="87047" name="Picture 3"/>
            <p:cNvPicPr>
              <a:picLocks noChangeAspect="1" noChangeArrowheads="1"/>
            </p:cNvPicPr>
            <p:nvPr/>
          </p:nvPicPr>
          <p:blipFill>
            <a:blip r:embed="rId4"/>
            <a:srcRect/>
            <a:stretch>
              <a:fillRect/>
            </a:stretch>
          </p:blipFill>
          <p:spPr bwMode="auto">
            <a:xfrm>
              <a:off x="793" y="1480"/>
              <a:ext cx="3372" cy="2208"/>
            </a:xfrm>
            <a:prstGeom prst="rect">
              <a:avLst/>
            </a:prstGeom>
            <a:noFill/>
            <a:ln w="9525">
              <a:noFill/>
              <a:miter lim="800000"/>
              <a:headEnd/>
              <a:tailEnd/>
            </a:ln>
          </p:spPr>
        </p:pic>
      </p:grpSp>
      <p:sp>
        <p:nvSpPr>
          <p:cNvPr id="87044" name="Title 1"/>
          <p:cNvSpPr>
            <a:spLocks/>
          </p:cNvSpPr>
          <p:nvPr/>
        </p:nvSpPr>
        <p:spPr bwMode="auto">
          <a:xfrm>
            <a:off x="323850" y="404813"/>
            <a:ext cx="7127875" cy="549275"/>
          </a:xfrm>
          <a:prstGeom prst="rect">
            <a:avLst/>
          </a:prstGeom>
          <a:noFill/>
          <a:ln w="9525">
            <a:noFill/>
            <a:miter lim="800000"/>
            <a:headEnd/>
            <a:tailEnd/>
          </a:ln>
        </p:spPr>
        <p:txBody>
          <a:bodyPr anchor="b"/>
          <a:lstStyle/>
          <a:p>
            <a:pPr eaLnBrk="0" hangingPunct="0">
              <a:lnSpc>
                <a:spcPct val="90000"/>
              </a:lnSpc>
            </a:pPr>
            <a:r>
              <a:rPr lang="en-US" sz="1200" b="1">
                <a:solidFill>
                  <a:schemeClr val="tx2"/>
                </a:solidFill>
              </a:rPr>
              <a:t>Filter and Sort Data</a:t>
            </a:r>
            <a:r>
              <a:rPr lang="en-US" sz="2000" b="1">
                <a:solidFill>
                  <a:schemeClr val="tx2"/>
                </a:solidFill>
              </a:rPr>
              <a:t/>
            </a:r>
            <a:br>
              <a:rPr lang="en-US" sz="2000" b="1">
                <a:solidFill>
                  <a:schemeClr val="tx2"/>
                </a:solidFill>
              </a:rPr>
            </a:br>
            <a:r>
              <a:rPr lang="en-US" sz="2000" b="1">
                <a:solidFill>
                  <a:schemeClr val="tx2"/>
                </a:solidFill>
              </a:rPr>
              <a:t>Filter on the Schedule Grid</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nodeType="clickEffect">
                                  <p:stCondLst>
                                    <p:cond delay="0"/>
                                  </p:stCondLst>
                                  <p:childTnLst>
                                    <p:set>
                                      <p:cBhvr>
                                        <p:cTn id="6" dur="1" fill="hold">
                                          <p:stCondLst>
                                            <p:cond delay="0"/>
                                          </p:stCondLst>
                                        </p:cTn>
                                        <p:tgtEl>
                                          <p:spTgt spid="2"/>
                                        </p:tgtEl>
                                        <p:attrNameLst>
                                          <p:attrName>style.visibility</p:attrName>
                                        </p:attrNameLst>
                                      </p:cBhvr>
                                      <p:to>
                                        <p:strVal val="hidden"/>
                                      </p:to>
                                    </p:set>
                                  </p:childTnLst>
                                </p:cTn>
                              </p:par>
                              <p:par>
                                <p:cTn id="7" presetID="1" presetClass="entr" presetSubtype="0" fill="hold" nodeType="withEffect">
                                  <p:stCondLst>
                                    <p:cond delay="0"/>
                                  </p:stCondLst>
                                  <p:childTnLst>
                                    <p:set>
                                      <p:cBhvr>
                                        <p:cTn id="8" dur="1" fill="hold">
                                          <p:stCondLst>
                                            <p:cond delay="0"/>
                                          </p:stCondLst>
                                        </p:cTn>
                                        <p:tgtEl>
                                          <p:spTgt spid="74764"/>
                                        </p:tgtEl>
                                        <p:attrNameLst>
                                          <p:attrName>style.visibility</p:attrName>
                                        </p:attrNameLst>
                                      </p:cBhvr>
                                      <p:to>
                                        <p:strVal val="visible"/>
                                      </p:to>
                                    </p:set>
                                  </p:childTnLst>
                                </p:cTn>
                              </p:par>
                            </p:childTnLst>
                          </p:cTn>
                        </p:par>
                        <p:par>
                          <p:cTn id="9" fill="hold">
                            <p:stCondLst>
                              <p:cond delay="0"/>
                            </p:stCondLst>
                            <p:childTnLst>
                              <p:par>
                                <p:cTn id="10" presetID="1" presetClass="exit" presetSubtype="0" fill="hold" grpId="0" nodeType="afterEffect">
                                  <p:stCondLst>
                                    <p:cond delay="0"/>
                                  </p:stCondLst>
                                  <p:childTnLst>
                                    <p:set>
                                      <p:cBhvr>
                                        <p:cTn id="11" dur="1" fill="hold">
                                          <p:stCondLst>
                                            <p:cond delay="0"/>
                                          </p:stCondLst>
                                        </p:cTn>
                                        <p:tgtEl>
                                          <p:spTgt spid="2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89" name="Rectangle 2"/>
          <p:cNvSpPr>
            <a:spLocks/>
          </p:cNvSpPr>
          <p:nvPr/>
        </p:nvSpPr>
        <p:spPr bwMode="auto">
          <a:xfrm>
            <a:off x="457200" y="598488"/>
            <a:ext cx="8229600" cy="717550"/>
          </a:xfrm>
          <a:prstGeom prst="rect">
            <a:avLst/>
          </a:prstGeom>
          <a:noFill/>
          <a:ln w="9525">
            <a:noFill/>
            <a:miter lim="800000"/>
            <a:headEnd/>
            <a:tailEnd/>
          </a:ln>
        </p:spPr>
        <p:txBody>
          <a:bodyPr anchor="ctr"/>
          <a:lstStyle/>
          <a:p>
            <a:pPr defTabSz="457200" eaLnBrk="0" hangingPunct="0"/>
            <a:r>
              <a:rPr lang="en-US" b="1">
                <a:solidFill>
                  <a:srgbClr val="4F4F4F"/>
                </a:solidFill>
                <a:latin typeface="Century Gothic" pitchFamily="34" charset="0"/>
              </a:rPr>
              <a:t>Exercise 2 - Use the Navigator Panel to Drive Content and Answer Global Scheduling Questions </a:t>
            </a:r>
          </a:p>
        </p:txBody>
      </p:sp>
      <p:sp>
        <p:nvSpPr>
          <p:cNvPr id="89090" name="Rectangle 3"/>
          <p:cNvSpPr>
            <a:spLocks/>
          </p:cNvSpPr>
          <p:nvPr/>
        </p:nvSpPr>
        <p:spPr bwMode="auto">
          <a:xfrm>
            <a:off x="457200" y="1844675"/>
            <a:ext cx="8229600" cy="4462463"/>
          </a:xfrm>
          <a:prstGeom prst="rect">
            <a:avLst/>
          </a:prstGeom>
          <a:noFill/>
          <a:ln w="9525">
            <a:noFill/>
            <a:miter lim="800000"/>
            <a:headEnd/>
            <a:tailEnd/>
          </a:ln>
        </p:spPr>
        <p:txBody>
          <a:bodyPr/>
          <a:lstStyle/>
          <a:p>
            <a:pPr marL="342900" indent="-342900" defTabSz="457200" eaLnBrk="0" hangingPunct="0">
              <a:lnSpc>
                <a:spcPct val="90000"/>
              </a:lnSpc>
              <a:spcBef>
                <a:spcPct val="20000"/>
              </a:spcBef>
              <a:buClr>
                <a:srgbClr val="F79646"/>
              </a:buClr>
              <a:buFont typeface="Arial" charset="0"/>
              <a:buChar char="•"/>
            </a:pPr>
            <a:r>
              <a:rPr lang="en-US" sz="2000" b="1">
                <a:solidFill>
                  <a:srgbClr val="4F4F4F"/>
                </a:solidFill>
                <a:latin typeface="Century Gothic" pitchFamily="34" charset="0"/>
              </a:rPr>
              <a:t>Review demand details</a:t>
            </a:r>
          </a:p>
          <a:p>
            <a:pPr marL="342900" indent="-342900" defTabSz="457200" eaLnBrk="0" hangingPunct="0">
              <a:lnSpc>
                <a:spcPct val="90000"/>
              </a:lnSpc>
              <a:spcBef>
                <a:spcPct val="20000"/>
              </a:spcBef>
              <a:buClr>
                <a:srgbClr val="F79646"/>
              </a:buClr>
              <a:buFont typeface="Arial" charset="0"/>
              <a:buChar char="•"/>
            </a:pPr>
            <a:r>
              <a:rPr lang="en-US" sz="2000" b="1">
                <a:solidFill>
                  <a:srgbClr val="4F4F4F"/>
                </a:solidFill>
                <a:latin typeface="Century Gothic" pitchFamily="34" charset="0"/>
              </a:rPr>
              <a:t>Review inventory details</a:t>
            </a:r>
          </a:p>
          <a:p>
            <a:pPr marL="342900" indent="-342900" defTabSz="457200" eaLnBrk="0" hangingPunct="0">
              <a:lnSpc>
                <a:spcPct val="90000"/>
              </a:lnSpc>
              <a:spcBef>
                <a:spcPct val="20000"/>
              </a:spcBef>
              <a:buClr>
                <a:srgbClr val="F79646"/>
              </a:buClr>
              <a:buFont typeface="Arial" charset="0"/>
              <a:buChar char="•"/>
            </a:pPr>
            <a:r>
              <a:rPr lang="en-US" sz="2000" b="1">
                <a:solidFill>
                  <a:srgbClr val="4F4F4F"/>
                </a:solidFill>
                <a:latin typeface="Century Gothic" pitchFamily="34" charset="0"/>
              </a:rPr>
              <a:t>Drill into production order details</a:t>
            </a:r>
          </a:p>
          <a:p>
            <a:pPr marL="342900" indent="-342900" defTabSz="457200" eaLnBrk="0" hangingPunct="0">
              <a:lnSpc>
                <a:spcPct val="90000"/>
              </a:lnSpc>
              <a:spcBef>
                <a:spcPct val="20000"/>
              </a:spcBef>
              <a:buClr>
                <a:srgbClr val="F79646"/>
              </a:buClr>
              <a:buFont typeface="Arial" charset="0"/>
              <a:buChar char="•"/>
            </a:pPr>
            <a:r>
              <a:rPr lang="en-US" sz="2000" b="1">
                <a:solidFill>
                  <a:srgbClr val="4F4F4F"/>
                </a:solidFill>
                <a:latin typeface="Century Gothic" pitchFamily="34" charset="0"/>
              </a:rPr>
              <a:t>View the MRP planning parameters</a:t>
            </a:r>
          </a:p>
          <a:p>
            <a:pPr marL="342900" indent="-342900" defTabSz="457200" eaLnBrk="0" hangingPunct="0">
              <a:lnSpc>
                <a:spcPct val="90000"/>
              </a:lnSpc>
              <a:spcBef>
                <a:spcPct val="20000"/>
              </a:spcBef>
              <a:buClr>
                <a:srgbClr val="F79646"/>
              </a:buClr>
              <a:buFont typeface="Arial" charset="0"/>
              <a:buChar char="•"/>
            </a:pPr>
            <a:r>
              <a:rPr lang="en-US" sz="2000" b="1">
                <a:solidFill>
                  <a:srgbClr val="4F4F4F"/>
                </a:solidFill>
                <a:latin typeface="Century Gothic" pitchFamily="34" charset="0"/>
              </a:rPr>
              <a:t>Retrieve the scheduling data using the Search Panel </a:t>
            </a:r>
          </a:p>
          <a:p>
            <a:pPr marL="342900" indent="-342900" defTabSz="457200" eaLnBrk="0" hangingPunct="0">
              <a:lnSpc>
                <a:spcPct val="90000"/>
              </a:lnSpc>
              <a:spcBef>
                <a:spcPct val="20000"/>
              </a:spcBef>
              <a:buClr>
                <a:srgbClr val="F79646"/>
              </a:buClr>
              <a:buFont typeface="Arial" charset="0"/>
              <a:buChar char="•"/>
            </a:pPr>
            <a:r>
              <a:rPr lang="en-US" sz="2000" b="1">
                <a:solidFill>
                  <a:srgbClr val="4F4F4F"/>
                </a:solidFill>
                <a:latin typeface="Century Gothic" pitchFamily="34" charset="0"/>
              </a:rPr>
              <a:t>Run a search that pulls data from multiple production lines/work centers</a:t>
            </a:r>
          </a:p>
          <a:p>
            <a:pPr marL="342900" indent="-342900" defTabSz="457200" eaLnBrk="0" hangingPunct="0">
              <a:lnSpc>
                <a:spcPct val="90000"/>
              </a:lnSpc>
              <a:spcBef>
                <a:spcPct val="20000"/>
              </a:spcBef>
              <a:buClr>
                <a:srgbClr val="F79646"/>
              </a:buClr>
              <a:buFont typeface="Arial" charset="0"/>
              <a:buChar char="•"/>
            </a:pPr>
            <a:r>
              <a:rPr lang="en-US" sz="2000" b="1">
                <a:solidFill>
                  <a:srgbClr val="4F4F4F"/>
                </a:solidFill>
                <a:latin typeface="Century Gothic" pitchFamily="34" charset="0"/>
              </a:rPr>
              <a:t>Answer global questions, such as show:</a:t>
            </a:r>
          </a:p>
          <a:p>
            <a:pPr marL="742950" lvl="1" indent="-285750" defTabSz="457200" eaLnBrk="0" hangingPunct="0">
              <a:lnSpc>
                <a:spcPct val="90000"/>
              </a:lnSpc>
              <a:spcBef>
                <a:spcPct val="20000"/>
              </a:spcBef>
              <a:buClr>
                <a:srgbClr val="F79646"/>
              </a:buClr>
              <a:buFont typeface="Lucida Grande"/>
              <a:buChar char="-"/>
            </a:pPr>
            <a:r>
              <a:rPr lang="en-US" sz="2000" b="1">
                <a:solidFill>
                  <a:srgbClr val="4F4F4F"/>
                </a:solidFill>
                <a:latin typeface="Century Gothic" pitchFamily="34" charset="0"/>
              </a:rPr>
              <a:t>All items with scheduling issues </a:t>
            </a:r>
          </a:p>
          <a:p>
            <a:pPr marL="742950" lvl="1" indent="-285750" defTabSz="457200" eaLnBrk="0" hangingPunct="0">
              <a:lnSpc>
                <a:spcPct val="90000"/>
              </a:lnSpc>
              <a:spcBef>
                <a:spcPct val="20000"/>
              </a:spcBef>
              <a:buClr>
                <a:srgbClr val="F79646"/>
              </a:buClr>
              <a:buFont typeface="Lucida Grande"/>
              <a:buChar char="-"/>
            </a:pPr>
            <a:r>
              <a:rPr lang="en-US" sz="2000" b="1">
                <a:solidFill>
                  <a:srgbClr val="4F4F4F"/>
                </a:solidFill>
                <a:latin typeface="Century Gothic" pitchFamily="34" charset="0"/>
              </a:rPr>
              <a:t>Items where production is past due </a:t>
            </a:r>
          </a:p>
          <a:p>
            <a:pPr marL="742950" lvl="1" indent="-285750" defTabSz="457200" eaLnBrk="0" hangingPunct="0">
              <a:lnSpc>
                <a:spcPct val="90000"/>
              </a:lnSpc>
              <a:spcBef>
                <a:spcPct val="20000"/>
              </a:spcBef>
              <a:buClr>
                <a:srgbClr val="F79646"/>
              </a:buClr>
              <a:buFont typeface="Lucida Grande"/>
              <a:buChar char="-"/>
            </a:pPr>
            <a:r>
              <a:rPr lang="en-US" sz="2000" b="1">
                <a:solidFill>
                  <a:srgbClr val="4F4F4F"/>
                </a:solidFill>
                <a:latin typeface="Century Gothic" pitchFamily="34" charset="0"/>
              </a:rPr>
              <a:t>Items with the highest inventory</a:t>
            </a:r>
          </a:p>
          <a:p>
            <a:pPr marL="742950" lvl="1" indent="-285750" defTabSz="457200" eaLnBrk="0" hangingPunct="0">
              <a:lnSpc>
                <a:spcPct val="90000"/>
              </a:lnSpc>
              <a:spcBef>
                <a:spcPct val="20000"/>
              </a:spcBef>
              <a:buClr>
                <a:srgbClr val="F79646"/>
              </a:buClr>
              <a:buFont typeface="Lucida Grande"/>
              <a:buChar char="-"/>
            </a:pPr>
            <a:r>
              <a:rPr lang="en-US" sz="2000" b="1">
                <a:solidFill>
                  <a:srgbClr val="4F4F4F"/>
                </a:solidFill>
                <a:latin typeface="Century Gothic" pitchFamily="34" charset="0"/>
              </a:rPr>
              <a:t>Every part that is due to be completed today  </a:t>
            </a:r>
          </a:p>
          <a:p>
            <a:pPr marL="342900" indent="-342900" defTabSz="457200" eaLnBrk="0" hangingPunct="0">
              <a:lnSpc>
                <a:spcPct val="90000"/>
              </a:lnSpc>
              <a:spcBef>
                <a:spcPct val="20000"/>
              </a:spcBef>
              <a:buClr>
                <a:srgbClr val="F79646"/>
              </a:buClr>
              <a:buFont typeface="Arial" charset="0"/>
              <a:buChar char="•"/>
            </a:pPr>
            <a:r>
              <a:rPr lang="en-US" sz="2000" b="1">
                <a:solidFill>
                  <a:srgbClr val="4F4F4F"/>
                </a:solidFill>
                <a:latin typeface="Century Gothic" pitchFamily="34" charset="0"/>
              </a:rPr>
              <a:t>Questions</a:t>
            </a: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7" name="Rectangle 2"/>
          <p:cNvSpPr>
            <a:spLocks/>
          </p:cNvSpPr>
          <p:nvPr/>
        </p:nvSpPr>
        <p:spPr bwMode="auto">
          <a:xfrm>
            <a:off x="457200" y="598488"/>
            <a:ext cx="8229600" cy="717550"/>
          </a:xfrm>
          <a:prstGeom prst="rect">
            <a:avLst/>
          </a:prstGeom>
          <a:noFill/>
          <a:ln w="9525">
            <a:noFill/>
            <a:miter lim="800000"/>
            <a:headEnd/>
            <a:tailEnd/>
          </a:ln>
        </p:spPr>
        <p:txBody>
          <a:bodyPr anchor="ctr"/>
          <a:lstStyle/>
          <a:p>
            <a:pPr defTabSz="457200" eaLnBrk="0" hangingPunct="0"/>
            <a:r>
              <a:rPr lang="en-US" b="1">
                <a:solidFill>
                  <a:srgbClr val="4F4F4F"/>
                </a:solidFill>
                <a:latin typeface="Century Gothic" pitchFamily="34" charset="0"/>
              </a:rPr>
              <a:t>Exercise 3 – Use</a:t>
            </a:r>
            <a:r>
              <a:rPr lang="en-US" sz="3200" b="1">
                <a:solidFill>
                  <a:srgbClr val="4F4F4F"/>
                </a:solidFill>
                <a:latin typeface="Century Gothic" pitchFamily="34" charset="0"/>
              </a:rPr>
              <a:t> Basic and Advanced Filters to Find Data </a:t>
            </a:r>
          </a:p>
        </p:txBody>
      </p:sp>
      <p:sp>
        <p:nvSpPr>
          <p:cNvPr id="91138" name="Rectangle 3"/>
          <p:cNvSpPr>
            <a:spLocks/>
          </p:cNvSpPr>
          <p:nvPr/>
        </p:nvSpPr>
        <p:spPr bwMode="auto">
          <a:xfrm>
            <a:off x="457200" y="1844675"/>
            <a:ext cx="8229600" cy="4462463"/>
          </a:xfrm>
          <a:prstGeom prst="rect">
            <a:avLst/>
          </a:prstGeom>
          <a:noFill/>
          <a:ln w="9525">
            <a:noFill/>
            <a:miter lim="800000"/>
            <a:headEnd/>
            <a:tailEnd/>
          </a:ln>
        </p:spPr>
        <p:txBody>
          <a:bodyPr/>
          <a:lstStyle/>
          <a:p>
            <a:pPr marL="342900" indent="-342900" defTabSz="457200" eaLnBrk="0" hangingPunct="0">
              <a:spcBef>
                <a:spcPct val="20000"/>
              </a:spcBef>
              <a:buClr>
                <a:srgbClr val="F79646"/>
              </a:buClr>
              <a:buFont typeface="Arial" charset="0"/>
              <a:buChar char="•"/>
            </a:pPr>
            <a:r>
              <a:rPr lang="en-US">
                <a:solidFill>
                  <a:srgbClr val="4F4F4F"/>
                </a:solidFill>
                <a:latin typeface="Century Gothic" pitchFamily="34" charset="0"/>
              </a:rPr>
              <a:t>Look for all alternate resources for an item </a:t>
            </a:r>
            <a:br>
              <a:rPr lang="en-US">
                <a:solidFill>
                  <a:srgbClr val="4F4F4F"/>
                </a:solidFill>
                <a:latin typeface="Century Gothic" pitchFamily="34" charset="0"/>
              </a:rPr>
            </a:br>
            <a:endParaRPr lang="en-US">
              <a:solidFill>
                <a:srgbClr val="4F4F4F"/>
              </a:solidFill>
              <a:latin typeface="Century Gothic" pitchFamily="34" charset="0"/>
            </a:endParaRPr>
          </a:p>
          <a:p>
            <a:pPr marL="342900" indent="-342900" defTabSz="457200" eaLnBrk="0" hangingPunct="0">
              <a:spcBef>
                <a:spcPct val="20000"/>
              </a:spcBef>
              <a:buClr>
                <a:srgbClr val="F79646"/>
              </a:buClr>
              <a:buFont typeface="Arial" charset="0"/>
              <a:buChar char="•"/>
            </a:pPr>
            <a:r>
              <a:rPr lang="en-US">
                <a:solidFill>
                  <a:srgbClr val="4F4F4F"/>
                </a:solidFill>
                <a:latin typeface="Century Gothic" pitchFamily="34" charset="0"/>
              </a:rPr>
              <a:t>Look for all items that contain a certain ID attribute/prefix/suffix </a:t>
            </a:r>
            <a:br>
              <a:rPr lang="en-US">
                <a:solidFill>
                  <a:srgbClr val="4F4F4F"/>
                </a:solidFill>
                <a:latin typeface="Century Gothic" pitchFamily="34" charset="0"/>
              </a:rPr>
            </a:br>
            <a:endParaRPr lang="en-US">
              <a:solidFill>
                <a:srgbClr val="4F4F4F"/>
              </a:solidFill>
              <a:latin typeface="Century Gothic" pitchFamily="34" charset="0"/>
            </a:endParaRPr>
          </a:p>
          <a:p>
            <a:pPr marL="342900" indent="-342900" defTabSz="457200" eaLnBrk="0" hangingPunct="0">
              <a:spcBef>
                <a:spcPct val="20000"/>
              </a:spcBef>
              <a:buClr>
                <a:srgbClr val="F79646"/>
              </a:buClr>
              <a:buFont typeface="Arial" charset="0"/>
              <a:buChar char="•"/>
            </a:pPr>
            <a:r>
              <a:rPr lang="en-US">
                <a:solidFill>
                  <a:srgbClr val="4F4F4F"/>
                </a:solidFill>
                <a:latin typeface="Century Gothic" pitchFamily="34" charset="0"/>
              </a:rPr>
              <a:t>Questions</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1" name="Rectangle 2"/>
          <p:cNvSpPr>
            <a:spLocks noGrp="1" noChangeArrowheads="1"/>
          </p:cNvSpPr>
          <p:nvPr>
            <p:ph type="title" idx="4294967295"/>
          </p:nvPr>
        </p:nvSpPr>
        <p:spPr>
          <a:xfrm>
            <a:off x="0" y="2781300"/>
            <a:ext cx="9144000" cy="2057400"/>
          </a:xfrm>
        </p:spPr>
        <p:txBody>
          <a:bodyPr anchor="t"/>
          <a:lstStyle/>
          <a:p>
            <a:pPr algn="ctr">
              <a:lnSpc>
                <a:spcPct val="85000"/>
              </a:lnSpc>
            </a:pPr>
            <a:r>
              <a:rPr lang="en-US" sz="4800" smtClean="0"/>
              <a:t>Manage the UI</a:t>
            </a:r>
          </a:p>
        </p:txBody>
      </p:sp>
      <p:sp>
        <p:nvSpPr>
          <p:cNvPr id="86018" name="Text Box 3"/>
          <p:cNvSpPr txBox="1">
            <a:spLocks noChangeArrowheads="1"/>
          </p:cNvSpPr>
          <p:nvPr/>
        </p:nvSpPr>
        <p:spPr bwMode="auto">
          <a:xfrm>
            <a:off x="990600" y="2476500"/>
            <a:ext cx="6389688" cy="396875"/>
          </a:xfrm>
          <a:prstGeom prst="rect">
            <a:avLst/>
          </a:prstGeom>
          <a:noFill/>
          <a:ln w="9525">
            <a:noFill/>
            <a:miter lim="800000"/>
            <a:headEnd/>
            <a:tailEnd/>
          </a:ln>
        </p:spPr>
        <p:txBody>
          <a:bodyPr>
            <a:spAutoFit/>
          </a:bodyPr>
          <a:lstStyle/>
          <a:p>
            <a:pPr>
              <a:spcBef>
                <a:spcPct val="50000"/>
              </a:spcBef>
              <a:defRPr/>
            </a:pPr>
            <a:r>
              <a:rPr lang="en-US" sz="2000" b="1" dirty="0">
                <a:solidFill>
                  <a:schemeClr val="bg1">
                    <a:lumMod val="65000"/>
                  </a:schemeClr>
                </a:solidFill>
              </a:rPr>
              <a:t>Getting Familiar with MSW UI</a:t>
            </a:r>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09" name="Title 1"/>
          <p:cNvSpPr txBox="1">
            <a:spLocks/>
          </p:cNvSpPr>
          <p:nvPr/>
        </p:nvSpPr>
        <p:spPr bwMode="auto">
          <a:xfrm>
            <a:off x="250825" y="620713"/>
            <a:ext cx="7127875" cy="549275"/>
          </a:xfrm>
          <a:prstGeom prst="rect">
            <a:avLst/>
          </a:prstGeom>
          <a:noFill/>
          <a:ln w="9525">
            <a:noFill/>
            <a:miter lim="800000"/>
            <a:headEnd/>
            <a:tailEnd/>
          </a:ln>
        </p:spPr>
        <p:txBody>
          <a:bodyPr anchor="b"/>
          <a:lstStyle/>
          <a:p>
            <a:pPr eaLnBrk="0" hangingPunct="0">
              <a:lnSpc>
                <a:spcPct val="90000"/>
              </a:lnSpc>
            </a:pPr>
            <a:r>
              <a:rPr lang="en-US" sz="1200" b="1">
                <a:solidFill>
                  <a:schemeClr val="tx2"/>
                </a:solidFill>
              </a:rPr>
              <a:t>Manage UI</a:t>
            </a:r>
            <a:r>
              <a:rPr lang="en-US" sz="2000" b="1">
                <a:solidFill>
                  <a:schemeClr val="tx2"/>
                </a:solidFill>
              </a:rPr>
              <a:t/>
            </a:r>
            <a:br>
              <a:rPr lang="en-US" sz="2000" b="1">
                <a:solidFill>
                  <a:schemeClr val="tx2"/>
                </a:solidFill>
              </a:rPr>
            </a:br>
            <a:r>
              <a:rPr lang="en-US" sz="2000" b="1">
                <a:solidFill>
                  <a:schemeClr val="tx2"/>
                </a:solidFill>
              </a:rPr>
              <a:t>Overview</a:t>
            </a:r>
          </a:p>
        </p:txBody>
      </p:sp>
      <p:sp>
        <p:nvSpPr>
          <p:cNvPr id="94210" name="Content Placeholder 2"/>
          <p:cNvSpPr>
            <a:spLocks/>
          </p:cNvSpPr>
          <p:nvPr/>
        </p:nvSpPr>
        <p:spPr bwMode="auto">
          <a:xfrm>
            <a:off x="468313" y="1196975"/>
            <a:ext cx="8153400" cy="1655763"/>
          </a:xfrm>
          <a:prstGeom prst="rect">
            <a:avLst/>
          </a:prstGeom>
          <a:noFill/>
          <a:ln w="9525">
            <a:noFill/>
            <a:miter lim="800000"/>
            <a:headEnd/>
            <a:tailEnd/>
          </a:ln>
        </p:spPr>
        <p:txBody>
          <a:bodyPr tIns="91440" bIns="91440"/>
          <a:lstStyle/>
          <a:p>
            <a:pPr marL="342900" indent="-342900" eaLnBrk="0" hangingPunct="0">
              <a:lnSpc>
                <a:spcPct val="70000"/>
              </a:lnSpc>
              <a:spcBef>
                <a:spcPct val="30000"/>
              </a:spcBef>
              <a:buClr>
                <a:srgbClr val="890C4C"/>
              </a:buClr>
              <a:buFont typeface="Webdings" pitchFamily="18" charset="2"/>
              <a:buChar char="5"/>
            </a:pPr>
            <a:r>
              <a:rPr lang="en-US" sz="1800"/>
              <a:t>Every user has different needs and personal preferences</a:t>
            </a:r>
            <a:endParaRPr lang="en-US" sz="1800" b="1"/>
          </a:p>
          <a:p>
            <a:pPr marL="742950" lvl="1" indent="-285750" eaLnBrk="0" hangingPunct="0">
              <a:spcBef>
                <a:spcPct val="25000"/>
              </a:spcBef>
              <a:buClr>
                <a:srgbClr val="2461AA"/>
              </a:buClr>
              <a:buFont typeface="Times New Roman" pitchFamily="18" charset="0"/>
              <a:buChar char="–"/>
            </a:pPr>
            <a:r>
              <a:rPr lang="en-US" sz="1500"/>
              <a:t> Monitor Size</a:t>
            </a:r>
          </a:p>
          <a:p>
            <a:pPr marL="742950" lvl="1" indent="-285750" eaLnBrk="0" hangingPunct="0">
              <a:spcBef>
                <a:spcPct val="25000"/>
              </a:spcBef>
              <a:buClr>
                <a:srgbClr val="2461AA"/>
              </a:buClr>
              <a:buFont typeface="Times New Roman" pitchFamily="18" charset="0"/>
              <a:buChar char="–"/>
            </a:pPr>
            <a:r>
              <a:rPr lang="en-US" sz="1500"/>
              <a:t> General Housekeeping</a:t>
            </a:r>
          </a:p>
          <a:p>
            <a:pPr marL="742950" lvl="1" indent="-285750" eaLnBrk="0" hangingPunct="0">
              <a:spcBef>
                <a:spcPct val="25000"/>
              </a:spcBef>
              <a:buClr>
                <a:srgbClr val="2461AA"/>
              </a:buClr>
              <a:buFont typeface="Times New Roman" pitchFamily="18" charset="0"/>
              <a:buChar char="–"/>
            </a:pPr>
            <a:r>
              <a:rPr lang="en-US" sz="1500"/>
              <a:t> Add/Remove Fields</a:t>
            </a:r>
          </a:p>
          <a:p>
            <a:pPr marL="742950" lvl="1" indent="-285750" eaLnBrk="0" hangingPunct="0">
              <a:spcBef>
                <a:spcPct val="25000"/>
              </a:spcBef>
              <a:buClr>
                <a:srgbClr val="2461AA"/>
              </a:buClr>
              <a:buFont typeface="Times New Roman" pitchFamily="18" charset="0"/>
              <a:buChar char="–"/>
            </a:pPr>
            <a:r>
              <a:rPr lang="en-US" sz="1500"/>
              <a:t> Create Views</a:t>
            </a:r>
          </a:p>
          <a:p>
            <a:pPr marL="742950" lvl="1" indent="-285750" eaLnBrk="0" hangingPunct="0">
              <a:spcBef>
                <a:spcPct val="25000"/>
              </a:spcBef>
              <a:buClr>
                <a:srgbClr val="2461AA"/>
              </a:buClr>
              <a:buFont typeface="Times New Roman" pitchFamily="18" charset="0"/>
              <a:buChar char="–"/>
            </a:pPr>
            <a:r>
              <a:rPr lang="en-US" sz="1500"/>
              <a:t> Use Auto-Hide</a:t>
            </a:r>
          </a:p>
          <a:p>
            <a:pPr marL="742950" lvl="1" indent="-285750" eaLnBrk="0" hangingPunct="0">
              <a:spcBef>
                <a:spcPct val="25000"/>
              </a:spcBef>
              <a:buClr>
                <a:srgbClr val="2461AA"/>
              </a:buClr>
              <a:buFont typeface="Times New Roman" pitchFamily="18" charset="0"/>
              <a:buChar char="–"/>
            </a:pPr>
            <a:r>
              <a:rPr lang="en-US" sz="1500"/>
              <a:t> Create a Dual Monitor View</a:t>
            </a:r>
          </a:p>
          <a:p>
            <a:pPr marL="742950" lvl="1" indent="-285750" eaLnBrk="0" hangingPunct="0">
              <a:spcBef>
                <a:spcPct val="25000"/>
              </a:spcBef>
              <a:buClr>
                <a:srgbClr val="2461AA"/>
              </a:buClr>
              <a:buFont typeface="Times New Roman" pitchFamily="18" charset="0"/>
              <a:buChar char="–"/>
            </a:pPr>
            <a:r>
              <a:rPr lang="en-US" sz="1500"/>
              <a:t> Other Topics</a:t>
            </a:r>
          </a:p>
          <a:p>
            <a:pPr marL="742950" lvl="1" indent="-285750" eaLnBrk="0" hangingPunct="0">
              <a:lnSpc>
                <a:spcPct val="70000"/>
              </a:lnSpc>
              <a:spcBef>
                <a:spcPct val="25000"/>
              </a:spcBef>
              <a:buClr>
                <a:srgbClr val="2461AA"/>
              </a:buClr>
              <a:buFont typeface="Times New Roman" pitchFamily="18" charset="0"/>
              <a:buChar char="–"/>
            </a:pPr>
            <a:endParaRPr lang="en-US" sz="1500"/>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7" name="Rectangle 2"/>
          <p:cNvSpPr>
            <a:spLocks noGrp="1" noChangeArrowheads="1"/>
          </p:cNvSpPr>
          <p:nvPr>
            <p:ph type="title" idx="4294967295"/>
          </p:nvPr>
        </p:nvSpPr>
        <p:spPr>
          <a:xfrm>
            <a:off x="0" y="2781300"/>
            <a:ext cx="9144000" cy="2057400"/>
          </a:xfrm>
        </p:spPr>
        <p:txBody>
          <a:bodyPr anchor="t"/>
          <a:lstStyle/>
          <a:p>
            <a:pPr algn="ctr">
              <a:lnSpc>
                <a:spcPct val="85000"/>
              </a:lnSpc>
            </a:pPr>
            <a:r>
              <a:rPr lang="en-US" sz="4800" smtClean="0"/>
              <a:t>Monitor Size</a:t>
            </a:r>
          </a:p>
        </p:txBody>
      </p:sp>
      <p:sp>
        <p:nvSpPr>
          <p:cNvPr id="90114" name="Text Box 3"/>
          <p:cNvSpPr txBox="1">
            <a:spLocks noChangeArrowheads="1"/>
          </p:cNvSpPr>
          <p:nvPr/>
        </p:nvSpPr>
        <p:spPr bwMode="auto">
          <a:xfrm>
            <a:off x="990600" y="2476500"/>
            <a:ext cx="6389688" cy="396875"/>
          </a:xfrm>
          <a:prstGeom prst="rect">
            <a:avLst/>
          </a:prstGeom>
          <a:noFill/>
          <a:ln w="9525">
            <a:noFill/>
            <a:miter lim="800000"/>
            <a:headEnd/>
            <a:tailEnd/>
          </a:ln>
        </p:spPr>
        <p:txBody>
          <a:bodyPr>
            <a:spAutoFit/>
          </a:bodyPr>
          <a:lstStyle/>
          <a:p>
            <a:pPr>
              <a:spcBef>
                <a:spcPct val="50000"/>
              </a:spcBef>
              <a:defRPr/>
            </a:pPr>
            <a:r>
              <a:rPr lang="en-US" sz="2000" b="1" dirty="0">
                <a:solidFill>
                  <a:schemeClr val="bg1">
                    <a:lumMod val="65000"/>
                  </a:schemeClr>
                </a:solidFill>
              </a:rPr>
              <a:t>Manage the UI</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Rectangle 2"/>
          <p:cNvSpPr>
            <a:spLocks noGrp="1" noChangeArrowheads="1"/>
          </p:cNvSpPr>
          <p:nvPr>
            <p:ph type="title" idx="4294967295"/>
          </p:nvPr>
        </p:nvSpPr>
        <p:spPr>
          <a:xfrm>
            <a:off x="0" y="2781300"/>
            <a:ext cx="9144000" cy="2057400"/>
          </a:xfrm>
        </p:spPr>
        <p:txBody>
          <a:bodyPr anchor="t"/>
          <a:lstStyle/>
          <a:p>
            <a:pPr algn="ctr">
              <a:lnSpc>
                <a:spcPct val="85000"/>
              </a:lnSpc>
            </a:pPr>
            <a:r>
              <a:rPr lang="en-US" sz="4800" smtClean="0"/>
              <a:t>Framework Introduction</a:t>
            </a:r>
          </a:p>
        </p:txBody>
      </p:sp>
      <p:sp>
        <p:nvSpPr>
          <p:cNvPr id="33795" name="Text Box 3"/>
          <p:cNvSpPr txBox="1">
            <a:spLocks noChangeArrowheads="1"/>
          </p:cNvSpPr>
          <p:nvPr/>
        </p:nvSpPr>
        <p:spPr bwMode="auto">
          <a:xfrm>
            <a:off x="990600" y="2476500"/>
            <a:ext cx="6389688" cy="396875"/>
          </a:xfrm>
          <a:prstGeom prst="rect">
            <a:avLst/>
          </a:prstGeom>
          <a:noFill/>
          <a:ln w="9525">
            <a:noFill/>
            <a:miter lim="800000"/>
            <a:headEnd/>
            <a:tailEnd/>
          </a:ln>
        </p:spPr>
        <p:txBody>
          <a:bodyPr>
            <a:spAutoFit/>
          </a:bodyPr>
          <a:lstStyle/>
          <a:p>
            <a:pPr>
              <a:spcBef>
                <a:spcPct val="50000"/>
              </a:spcBef>
              <a:defRPr/>
            </a:pPr>
            <a:r>
              <a:rPr lang="en-US" sz="2000" b="1" dirty="0">
                <a:solidFill>
                  <a:schemeClr val="bg1">
                    <a:lumMod val="65000"/>
                  </a:schemeClr>
                </a:solidFill>
              </a:rPr>
              <a:t>Getting Familiar with MSW UI</a:t>
            </a:r>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8305" name="Picture 2"/>
          <p:cNvPicPr>
            <a:picLocks noChangeAspect="1" noChangeArrowheads="1"/>
          </p:cNvPicPr>
          <p:nvPr/>
        </p:nvPicPr>
        <p:blipFill>
          <a:blip r:embed="rId3"/>
          <a:srcRect/>
          <a:stretch>
            <a:fillRect/>
          </a:stretch>
        </p:blipFill>
        <p:spPr bwMode="auto">
          <a:xfrm>
            <a:off x="395288" y="1125538"/>
            <a:ext cx="8410575" cy="5262562"/>
          </a:xfrm>
          <a:prstGeom prst="rect">
            <a:avLst/>
          </a:prstGeom>
          <a:noFill/>
          <a:ln w="9525">
            <a:noFill/>
            <a:miter lim="800000"/>
            <a:headEnd/>
            <a:tailEnd/>
          </a:ln>
        </p:spPr>
      </p:pic>
      <p:sp>
        <p:nvSpPr>
          <p:cNvPr id="98306" name="Title 1"/>
          <p:cNvSpPr>
            <a:spLocks/>
          </p:cNvSpPr>
          <p:nvPr/>
        </p:nvSpPr>
        <p:spPr bwMode="auto">
          <a:xfrm>
            <a:off x="107950" y="260350"/>
            <a:ext cx="7127875" cy="549275"/>
          </a:xfrm>
          <a:prstGeom prst="rect">
            <a:avLst/>
          </a:prstGeom>
          <a:noFill/>
          <a:ln w="9525">
            <a:noFill/>
            <a:miter lim="800000"/>
            <a:headEnd/>
            <a:tailEnd/>
          </a:ln>
        </p:spPr>
        <p:txBody>
          <a:bodyPr anchor="b"/>
          <a:lstStyle/>
          <a:p>
            <a:pPr eaLnBrk="0" hangingPunct="0">
              <a:lnSpc>
                <a:spcPct val="90000"/>
              </a:lnSpc>
            </a:pPr>
            <a:r>
              <a:rPr lang="en-US" sz="1200" b="1">
                <a:solidFill>
                  <a:schemeClr val="tx2"/>
                </a:solidFill>
              </a:rPr>
              <a:t>Manage the UI</a:t>
            </a:r>
            <a:br>
              <a:rPr lang="en-US" sz="1200" b="1">
                <a:solidFill>
                  <a:schemeClr val="tx2"/>
                </a:solidFill>
              </a:rPr>
            </a:br>
            <a:r>
              <a:rPr lang="en-US" sz="2000" b="1">
                <a:solidFill>
                  <a:schemeClr val="tx2"/>
                </a:solidFill>
              </a:rPr>
              <a:t>Monitor Size</a:t>
            </a:r>
          </a:p>
        </p:txBody>
      </p:sp>
      <p:sp>
        <p:nvSpPr>
          <p:cNvPr id="8" name="Rounded Rectangular Callout 7"/>
          <p:cNvSpPr/>
          <p:nvPr/>
        </p:nvSpPr>
        <p:spPr bwMode="auto">
          <a:xfrm>
            <a:off x="2339975" y="260350"/>
            <a:ext cx="2160588" cy="728663"/>
          </a:xfrm>
          <a:prstGeom prst="wedgeRoundRectCallout">
            <a:avLst>
              <a:gd name="adj1" fmla="val -23107"/>
              <a:gd name="adj2" fmla="val 93227"/>
              <a:gd name="adj3" fmla="val 16667"/>
            </a:avLst>
          </a:prstGeom>
          <a:solidFill>
            <a:schemeClr val="bg1"/>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chemeClr val="tx2"/>
                </a:solidFill>
              </a:rPr>
              <a:t>Worst Resolution</a:t>
            </a:r>
          </a:p>
          <a:p>
            <a:pPr>
              <a:defRPr/>
            </a:pPr>
            <a:r>
              <a:rPr lang="en-US" sz="1000" b="1" dirty="0">
                <a:solidFill>
                  <a:schemeClr val="tx2"/>
                </a:solidFill>
              </a:rPr>
              <a:t>Monitor size: </a:t>
            </a:r>
            <a:r>
              <a:rPr lang="en-US" sz="1200" dirty="0">
                <a:solidFill>
                  <a:schemeClr val="tx2"/>
                </a:solidFill>
              </a:rPr>
              <a:t>15”</a:t>
            </a:r>
          </a:p>
          <a:p>
            <a:pPr>
              <a:defRPr/>
            </a:pPr>
            <a:r>
              <a:rPr lang="en-US" sz="1000" b="1" dirty="0">
                <a:solidFill>
                  <a:schemeClr val="tx2"/>
                </a:solidFill>
              </a:rPr>
              <a:t>Resolution: </a:t>
            </a:r>
            <a:r>
              <a:rPr lang="en-US" sz="1200" dirty="0">
                <a:solidFill>
                  <a:schemeClr val="tx2"/>
                </a:solidFill>
              </a:rPr>
              <a:t>1024 x 768</a:t>
            </a:r>
          </a:p>
          <a:p>
            <a:pPr>
              <a:defRPr/>
            </a:pPr>
            <a:endParaRPr lang="en-US" sz="1200" b="1" dirty="0">
              <a:solidFill>
                <a:schemeClr val="tx2"/>
              </a:solidFill>
            </a:endParaRPr>
          </a:p>
        </p:txBody>
      </p:sp>
      <p:sp>
        <p:nvSpPr>
          <p:cNvPr id="9" name="Rounded Rectangular Callout 8"/>
          <p:cNvSpPr/>
          <p:nvPr/>
        </p:nvSpPr>
        <p:spPr bwMode="auto">
          <a:xfrm>
            <a:off x="4572000" y="260350"/>
            <a:ext cx="2160588" cy="720725"/>
          </a:xfrm>
          <a:prstGeom prst="wedgeRoundRectCallout">
            <a:avLst>
              <a:gd name="adj1" fmla="val 19936"/>
              <a:gd name="adj2" fmla="val 96921"/>
              <a:gd name="adj3" fmla="val 16667"/>
            </a:avLst>
          </a:prstGeom>
          <a:solidFill>
            <a:schemeClr val="bg1"/>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chemeClr val="tx2"/>
                </a:solidFill>
              </a:rPr>
              <a:t>Better Resolution</a:t>
            </a:r>
          </a:p>
          <a:p>
            <a:pPr>
              <a:defRPr/>
            </a:pPr>
            <a:r>
              <a:rPr lang="en-US" sz="1000" b="1" dirty="0">
                <a:solidFill>
                  <a:schemeClr val="tx2"/>
                </a:solidFill>
              </a:rPr>
              <a:t>Monitor size: </a:t>
            </a:r>
            <a:r>
              <a:rPr lang="en-US" sz="1200" dirty="0">
                <a:solidFill>
                  <a:schemeClr val="tx2"/>
                </a:solidFill>
              </a:rPr>
              <a:t>15”</a:t>
            </a:r>
          </a:p>
          <a:p>
            <a:pPr>
              <a:defRPr/>
            </a:pPr>
            <a:r>
              <a:rPr lang="en-US" sz="1000" b="1" dirty="0">
                <a:solidFill>
                  <a:schemeClr val="tx2"/>
                </a:solidFill>
              </a:rPr>
              <a:t>Resolution: </a:t>
            </a:r>
            <a:r>
              <a:rPr lang="en-US" sz="1200" dirty="0">
                <a:solidFill>
                  <a:schemeClr val="tx2"/>
                </a:solidFill>
              </a:rPr>
              <a:t>1280 x  800</a:t>
            </a:r>
          </a:p>
          <a:p>
            <a:pPr>
              <a:defRPr/>
            </a:pPr>
            <a:endParaRPr lang="en-US" sz="1200" b="1" dirty="0">
              <a:solidFill>
                <a:schemeClr val="tx2"/>
              </a:solidFill>
            </a:endParaRPr>
          </a:p>
        </p:txBody>
      </p:sp>
      <p:sp>
        <p:nvSpPr>
          <p:cNvPr id="10" name="Rounded Rectangular Callout 9"/>
          <p:cNvSpPr/>
          <p:nvPr/>
        </p:nvSpPr>
        <p:spPr bwMode="auto">
          <a:xfrm>
            <a:off x="6804025" y="260350"/>
            <a:ext cx="2160588" cy="720725"/>
          </a:xfrm>
          <a:prstGeom prst="wedgeRoundRectCallout">
            <a:avLst>
              <a:gd name="adj1" fmla="val -20716"/>
              <a:gd name="adj2" fmla="val 95662"/>
              <a:gd name="adj3" fmla="val 16667"/>
            </a:avLst>
          </a:prstGeom>
          <a:solidFill>
            <a:schemeClr val="bg1"/>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chemeClr val="tx2"/>
                </a:solidFill>
              </a:rPr>
              <a:t>Good Resolution</a:t>
            </a:r>
          </a:p>
          <a:p>
            <a:pPr>
              <a:defRPr/>
            </a:pPr>
            <a:r>
              <a:rPr lang="en-US" sz="1000" b="1" dirty="0">
                <a:solidFill>
                  <a:schemeClr val="tx2"/>
                </a:solidFill>
              </a:rPr>
              <a:t>Monitor size: </a:t>
            </a:r>
            <a:r>
              <a:rPr lang="en-US" sz="1200" dirty="0">
                <a:solidFill>
                  <a:schemeClr val="tx2"/>
                </a:solidFill>
              </a:rPr>
              <a:t>20”</a:t>
            </a:r>
          </a:p>
          <a:p>
            <a:pPr>
              <a:defRPr/>
            </a:pPr>
            <a:r>
              <a:rPr lang="en-US" sz="1000" b="1" dirty="0">
                <a:solidFill>
                  <a:schemeClr val="tx2"/>
                </a:solidFill>
              </a:rPr>
              <a:t>Resolution: </a:t>
            </a:r>
            <a:r>
              <a:rPr lang="en-US" sz="1200" dirty="0">
                <a:solidFill>
                  <a:schemeClr val="tx2"/>
                </a:solidFill>
              </a:rPr>
              <a:t>1680 x 1050</a:t>
            </a:r>
          </a:p>
          <a:p>
            <a:pPr>
              <a:defRPr/>
            </a:pPr>
            <a:endParaRPr lang="en-US" sz="1200" b="1" dirty="0">
              <a:solidFill>
                <a:schemeClr val="tx2"/>
              </a:solidFill>
            </a:endParaRPr>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3" name="Rectangle 2"/>
          <p:cNvSpPr>
            <a:spLocks noGrp="1" noChangeArrowheads="1"/>
          </p:cNvSpPr>
          <p:nvPr>
            <p:ph type="title" idx="4294967295"/>
          </p:nvPr>
        </p:nvSpPr>
        <p:spPr>
          <a:xfrm>
            <a:off x="0" y="2781300"/>
            <a:ext cx="9144000" cy="2057400"/>
          </a:xfrm>
        </p:spPr>
        <p:txBody>
          <a:bodyPr anchor="t"/>
          <a:lstStyle/>
          <a:p>
            <a:pPr algn="ctr">
              <a:lnSpc>
                <a:spcPct val="85000"/>
              </a:lnSpc>
            </a:pPr>
            <a:r>
              <a:rPr lang="en-US" sz="4800" smtClean="0"/>
              <a:t>General Housekeeping</a:t>
            </a:r>
          </a:p>
        </p:txBody>
      </p:sp>
      <p:sp>
        <p:nvSpPr>
          <p:cNvPr id="96258" name="Text Box 3"/>
          <p:cNvSpPr txBox="1">
            <a:spLocks noChangeArrowheads="1"/>
          </p:cNvSpPr>
          <p:nvPr/>
        </p:nvSpPr>
        <p:spPr bwMode="auto">
          <a:xfrm>
            <a:off x="990600" y="2476500"/>
            <a:ext cx="6389688" cy="396875"/>
          </a:xfrm>
          <a:prstGeom prst="rect">
            <a:avLst/>
          </a:prstGeom>
          <a:noFill/>
          <a:ln w="9525">
            <a:noFill/>
            <a:miter lim="800000"/>
            <a:headEnd/>
            <a:tailEnd/>
          </a:ln>
        </p:spPr>
        <p:txBody>
          <a:bodyPr>
            <a:spAutoFit/>
          </a:bodyPr>
          <a:lstStyle/>
          <a:p>
            <a:pPr>
              <a:spcBef>
                <a:spcPct val="50000"/>
              </a:spcBef>
              <a:defRPr/>
            </a:pPr>
            <a:r>
              <a:rPr lang="en-US" sz="2000" b="1" dirty="0">
                <a:solidFill>
                  <a:schemeClr val="bg1">
                    <a:lumMod val="65000"/>
                  </a:schemeClr>
                </a:solidFill>
              </a:rPr>
              <a:t>Manage the UI</a:t>
            </a:r>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01" name="Picture 2"/>
          <p:cNvPicPr>
            <a:picLocks noChangeAspect="1" noChangeArrowheads="1"/>
          </p:cNvPicPr>
          <p:nvPr/>
        </p:nvPicPr>
        <p:blipFill>
          <a:blip r:embed="rId2"/>
          <a:srcRect/>
          <a:stretch>
            <a:fillRect/>
          </a:stretch>
        </p:blipFill>
        <p:spPr bwMode="auto">
          <a:xfrm>
            <a:off x="684213" y="1181100"/>
            <a:ext cx="5256212" cy="5245100"/>
          </a:xfrm>
          <a:prstGeom prst="rect">
            <a:avLst/>
          </a:prstGeom>
          <a:noFill/>
          <a:ln w="9525">
            <a:noFill/>
            <a:miter lim="800000"/>
            <a:headEnd/>
            <a:tailEnd/>
          </a:ln>
        </p:spPr>
      </p:pic>
      <p:sp>
        <p:nvSpPr>
          <p:cNvPr id="102402" name="Title 1"/>
          <p:cNvSpPr>
            <a:spLocks/>
          </p:cNvSpPr>
          <p:nvPr/>
        </p:nvSpPr>
        <p:spPr bwMode="auto">
          <a:xfrm>
            <a:off x="250825" y="549275"/>
            <a:ext cx="7127875" cy="549275"/>
          </a:xfrm>
          <a:prstGeom prst="rect">
            <a:avLst/>
          </a:prstGeom>
          <a:noFill/>
          <a:ln w="9525">
            <a:noFill/>
            <a:miter lim="800000"/>
            <a:headEnd/>
            <a:tailEnd/>
          </a:ln>
        </p:spPr>
        <p:txBody>
          <a:bodyPr anchor="b"/>
          <a:lstStyle/>
          <a:p>
            <a:pPr eaLnBrk="0" hangingPunct="0">
              <a:lnSpc>
                <a:spcPct val="90000"/>
              </a:lnSpc>
            </a:pPr>
            <a:r>
              <a:rPr lang="en-US" sz="1200" b="1">
                <a:solidFill>
                  <a:schemeClr val="tx2"/>
                </a:solidFill>
              </a:rPr>
              <a:t>Manage the UI</a:t>
            </a:r>
            <a:br>
              <a:rPr lang="en-US" sz="1200" b="1">
                <a:solidFill>
                  <a:schemeClr val="tx2"/>
                </a:solidFill>
              </a:rPr>
            </a:br>
            <a:r>
              <a:rPr lang="en-US" sz="2000" b="1">
                <a:solidFill>
                  <a:schemeClr val="tx2"/>
                </a:solidFill>
              </a:rPr>
              <a:t>General Housekeeping</a:t>
            </a:r>
          </a:p>
        </p:txBody>
      </p:sp>
      <p:sp>
        <p:nvSpPr>
          <p:cNvPr id="7" name="Rounded Rectangular Callout 6"/>
          <p:cNvSpPr/>
          <p:nvPr/>
        </p:nvSpPr>
        <p:spPr bwMode="auto">
          <a:xfrm>
            <a:off x="4500563" y="2565400"/>
            <a:ext cx="2232025" cy="801688"/>
          </a:xfrm>
          <a:prstGeom prst="wedgeRoundRectCallout">
            <a:avLst>
              <a:gd name="adj1" fmla="val -76860"/>
              <a:gd name="adj2" fmla="val 112278"/>
              <a:gd name="adj3" fmla="val 16667"/>
            </a:avLst>
          </a:prstGeom>
          <a:solidFill>
            <a:schemeClr val="bg1"/>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chemeClr val="tx2"/>
                </a:solidFill>
              </a:rPr>
              <a:t>Maximize Screen real estate </a:t>
            </a:r>
            <a:r>
              <a:rPr lang="en-US" sz="1200" dirty="0">
                <a:solidFill>
                  <a:schemeClr val="tx2"/>
                </a:solidFill>
              </a:rPr>
              <a:t>change to “False”</a:t>
            </a:r>
          </a:p>
          <a:p>
            <a:pPr>
              <a:defRPr/>
            </a:pPr>
            <a:endParaRPr lang="en-US" sz="1200" b="1" dirty="0">
              <a:solidFill>
                <a:schemeClr val="tx2"/>
              </a:solidFill>
            </a:endParaRPr>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5" name="Rectangle 2"/>
          <p:cNvSpPr>
            <a:spLocks noGrp="1" noChangeArrowheads="1"/>
          </p:cNvSpPr>
          <p:nvPr>
            <p:ph type="title" idx="4294967295"/>
          </p:nvPr>
        </p:nvSpPr>
        <p:spPr>
          <a:xfrm>
            <a:off x="0" y="2781300"/>
            <a:ext cx="9144000" cy="2057400"/>
          </a:xfrm>
        </p:spPr>
        <p:txBody>
          <a:bodyPr anchor="t"/>
          <a:lstStyle/>
          <a:p>
            <a:pPr algn="ctr">
              <a:lnSpc>
                <a:spcPct val="85000"/>
              </a:lnSpc>
            </a:pPr>
            <a:r>
              <a:rPr lang="en-US" sz="4800" smtClean="0"/>
              <a:t>Add/Remove Fields</a:t>
            </a:r>
          </a:p>
        </p:txBody>
      </p:sp>
      <p:sp>
        <p:nvSpPr>
          <p:cNvPr id="99330" name="Text Box 3"/>
          <p:cNvSpPr txBox="1">
            <a:spLocks noChangeArrowheads="1"/>
          </p:cNvSpPr>
          <p:nvPr/>
        </p:nvSpPr>
        <p:spPr bwMode="auto">
          <a:xfrm>
            <a:off x="990600" y="2476500"/>
            <a:ext cx="6389688" cy="396875"/>
          </a:xfrm>
          <a:prstGeom prst="rect">
            <a:avLst/>
          </a:prstGeom>
          <a:noFill/>
          <a:ln w="9525">
            <a:noFill/>
            <a:miter lim="800000"/>
            <a:headEnd/>
            <a:tailEnd/>
          </a:ln>
        </p:spPr>
        <p:txBody>
          <a:bodyPr>
            <a:spAutoFit/>
          </a:bodyPr>
          <a:lstStyle/>
          <a:p>
            <a:pPr>
              <a:spcBef>
                <a:spcPct val="50000"/>
              </a:spcBef>
              <a:defRPr/>
            </a:pPr>
            <a:r>
              <a:rPr lang="en-US" sz="2000" b="1" dirty="0">
                <a:solidFill>
                  <a:schemeClr val="bg1">
                    <a:lumMod val="50000"/>
                  </a:schemeClr>
                </a:solidFill>
              </a:rPr>
              <a:t>Manage the UI</a:t>
            </a:r>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5473" name="Picture 2"/>
          <p:cNvPicPr>
            <a:picLocks noChangeAspect="1" noChangeArrowheads="1"/>
          </p:cNvPicPr>
          <p:nvPr/>
        </p:nvPicPr>
        <p:blipFill>
          <a:blip r:embed="rId3"/>
          <a:srcRect/>
          <a:stretch>
            <a:fillRect/>
          </a:stretch>
        </p:blipFill>
        <p:spPr bwMode="auto">
          <a:xfrm>
            <a:off x="539750" y="1125538"/>
            <a:ext cx="8086725" cy="4987925"/>
          </a:xfrm>
          <a:prstGeom prst="rect">
            <a:avLst/>
          </a:prstGeom>
          <a:noFill/>
          <a:ln w="9525">
            <a:noFill/>
            <a:miter lim="800000"/>
            <a:headEnd/>
            <a:tailEnd/>
          </a:ln>
        </p:spPr>
      </p:pic>
      <p:grpSp>
        <p:nvGrpSpPr>
          <p:cNvPr id="105474" name="Group 14"/>
          <p:cNvGrpSpPr>
            <a:grpSpLocks/>
          </p:cNvGrpSpPr>
          <p:nvPr/>
        </p:nvGrpSpPr>
        <p:grpSpPr bwMode="auto">
          <a:xfrm>
            <a:off x="250825" y="4078288"/>
            <a:ext cx="8643938" cy="1804987"/>
            <a:chOff x="-207" y="2515"/>
            <a:chExt cx="6202" cy="1431"/>
          </a:xfrm>
        </p:grpSpPr>
        <p:sp>
          <p:nvSpPr>
            <p:cNvPr id="7" name="Rounded Rectangular Callout 6"/>
            <p:cNvSpPr/>
            <p:nvPr/>
          </p:nvSpPr>
          <p:spPr bwMode="auto">
            <a:xfrm>
              <a:off x="-207" y="2515"/>
              <a:ext cx="1912" cy="816"/>
            </a:xfrm>
            <a:prstGeom prst="wedgeRoundRectCallout">
              <a:avLst>
                <a:gd name="adj1" fmla="val 49048"/>
                <a:gd name="adj2" fmla="val -137928"/>
                <a:gd name="adj3" fmla="val 16667"/>
              </a:avLst>
            </a:prstGeom>
            <a:solidFill>
              <a:schemeClr val="bg1"/>
            </a:solid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r>
                <a:rPr lang="en-US" sz="1200" b="1" baseline="30000" dirty="0">
                  <a:solidFill>
                    <a:schemeClr val="tx2"/>
                  </a:solidFill>
                </a:rPr>
                <a:t>(1) </a:t>
              </a:r>
              <a:r>
                <a:rPr lang="en-US" sz="1200" b="1" dirty="0">
                  <a:solidFill>
                    <a:schemeClr val="tx2"/>
                  </a:solidFill>
                </a:rPr>
                <a:t>User definable Schedule Grid columns</a:t>
              </a:r>
            </a:p>
            <a:p>
              <a:pPr fontAlgn="auto">
                <a:spcBef>
                  <a:spcPts val="0"/>
                </a:spcBef>
                <a:spcAft>
                  <a:spcPts val="0"/>
                </a:spcAft>
                <a:defRPr/>
              </a:pPr>
              <a:r>
                <a:rPr lang="en-US" sz="1200" dirty="0">
                  <a:solidFill>
                    <a:schemeClr val="tx2"/>
                  </a:solidFill>
                </a:rPr>
                <a:t>Allows user filter/sort/group on any item attribute</a:t>
              </a:r>
            </a:p>
          </p:txBody>
        </p:sp>
        <p:sp>
          <p:nvSpPr>
            <p:cNvPr id="10" name="Rounded Rectangular Callout 9"/>
            <p:cNvSpPr>
              <a:spLocks noChangeArrowheads="1"/>
            </p:cNvSpPr>
            <p:nvPr/>
          </p:nvSpPr>
          <p:spPr bwMode="auto">
            <a:xfrm>
              <a:off x="1963" y="3371"/>
              <a:ext cx="1915" cy="575"/>
            </a:xfrm>
            <a:prstGeom prst="wedgeRoundRectCallout">
              <a:avLst>
                <a:gd name="adj1" fmla="val -9536"/>
                <a:gd name="adj2" fmla="val -291181"/>
                <a:gd name="adj3" fmla="val 16667"/>
              </a:avLst>
            </a:prstGeom>
            <a:solidFill>
              <a:schemeClr val="bg1"/>
            </a:solidFill>
            <a:ln w="25400" algn="ctr">
              <a:solidFill>
                <a:schemeClr val="bg2">
                  <a:lumMod val="75000"/>
                </a:schemeClr>
              </a:solidFill>
              <a:miter lim="800000"/>
              <a:headEnd/>
              <a:tailEnd/>
            </a:ln>
          </p:spPr>
          <p:txBody>
            <a:bodyPr anchor="ctr"/>
            <a:lstStyle/>
            <a:p>
              <a:pPr fontAlgn="auto">
                <a:spcBef>
                  <a:spcPts val="0"/>
                </a:spcBef>
                <a:spcAft>
                  <a:spcPts val="0"/>
                </a:spcAft>
                <a:defRPr/>
              </a:pPr>
              <a:r>
                <a:rPr lang="en-US" sz="1200" b="1" baseline="30000" dirty="0">
                  <a:solidFill>
                    <a:schemeClr val="tx2"/>
                  </a:solidFill>
                </a:rPr>
                <a:t>(2) </a:t>
              </a:r>
              <a:r>
                <a:rPr lang="en-US" sz="1200" dirty="0">
                  <a:solidFill>
                    <a:schemeClr val="tx2"/>
                  </a:solidFill>
                  <a:latin typeface="+mn-lt"/>
                </a:rPr>
                <a:t>Users add/remove fields from schedule grid  </a:t>
              </a:r>
            </a:p>
          </p:txBody>
        </p:sp>
        <p:sp>
          <p:nvSpPr>
            <p:cNvPr id="11" name="Rounded Rectangular Callout 10"/>
            <p:cNvSpPr>
              <a:spLocks noChangeArrowheads="1"/>
            </p:cNvSpPr>
            <p:nvPr/>
          </p:nvSpPr>
          <p:spPr bwMode="auto">
            <a:xfrm>
              <a:off x="4081" y="3258"/>
              <a:ext cx="1914" cy="575"/>
            </a:xfrm>
            <a:prstGeom prst="wedgeRoundRectCallout">
              <a:avLst>
                <a:gd name="adj1" fmla="val -48334"/>
                <a:gd name="adj2" fmla="val -114972"/>
                <a:gd name="adj3" fmla="val 16667"/>
              </a:avLst>
            </a:prstGeom>
            <a:solidFill>
              <a:schemeClr val="bg1"/>
            </a:solidFill>
            <a:ln w="25400" algn="ctr">
              <a:solidFill>
                <a:schemeClr val="bg2">
                  <a:lumMod val="75000"/>
                </a:schemeClr>
              </a:solidFill>
              <a:miter lim="800000"/>
              <a:headEnd/>
              <a:tailEnd/>
            </a:ln>
          </p:spPr>
          <p:txBody>
            <a:bodyPr anchor="ctr"/>
            <a:lstStyle/>
            <a:p>
              <a:pPr fontAlgn="auto">
                <a:spcBef>
                  <a:spcPts val="0"/>
                </a:spcBef>
                <a:spcAft>
                  <a:spcPts val="0"/>
                </a:spcAft>
                <a:defRPr/>
              </a:pPr>
              <a:r>
                <a:rPr lang="en-US" sz="1200" b="1" baseline="30000" dirty="0">
                  <a:solidFill>
                    <a:schemeClr val="tx2"/>
                  </a:solidFill>
                </a:rPr>
                <a:t>(3 </a:t>
              </a:r>
              <a:r>
                <a:rPr lang="en-US" sz="1200" dirty="0">
                  <a:solidFill>
                    <a:schemeClr val="tx2"/>
                  </a:solidFill>
                  <a:latin typeface="+mn-lt"/>
                </a:rPr>
                <a:t>IT dept customize list, add/remove  fields via Browse Maintenance.</a:t>
              </a:r>
            </a:p>
          </p:txBody>
        </p:sp>
      </p:grpSp>
      <p:sp>
        <p:nvSpPr>
          <p:cNvPr id="105475" name="Title 1"/>
          <p:cNvSpPr txBox="1">
            <a:spLocks/>
          </p:cNvSpPr>
          <p:nvPr/>
        </p:nvSpPr>
        <p:spPr bwMode="auto">
          <a:xfrm>
            <a:off x="250825" y="549275"/>
            <a:ext cx="7127875" cy="549275"/>
          </a:xfrm>
          <a:prstGeom prst="rect">
            <a:avLst/>
          </a:prstGeom>
          <a:noFill/>
          <a:ln w="9525">
            <a:noFill/>
            <a:miter lim="800000"/>
            <a:headEnd/>
            <a:tailEnd/>
          </a:ln>
        </p:spPr>
        <p:txBody>
          <a:bodyPr anchor="b"/>
          <a:lstStyle/>
          <a:p>
            <a:pPr eaLnBrk="0" hangingPunct="0">
              <a:lnSpc>
                <a:spcPct val="90000"/>
              </a:lnSpc>
            </a:pPr>
            <a:r>
              <a:rPr lang="en-US" sz="1200" b="1">
                <a:solidFill>
                  <a:schemeClr val="tx2"/>
                </a:solidFill>
              </a:rPr>
              <a:t>Manage the UI</a:t>
            </a:r>
            <a:r>
              <a:rPr lang="en-US" sz="2000" b="1">
                <a:solidFill>
                  <a:schemeClr val="tx2"/>
                </a:solidFill>
              </a:rPr>
              <a:t/>
            </a:r>
            <a:br>
              <a:rPr lang="en-US" sz="2000" b="1">
                <a:solidFill>
                  <a:schemeClr val="tx2"/>
                </a:solidFill>
              </a:rPr>
            </a:br>
            <a:r>
              <a:rPr lang="en-US" sz="2000" b="1">
                <a:solidFill>
                  <a:schemeClr val="tx2"/>
                </a:solidFill>
              </a:rPr>
              <a:t>Add/Remove Fields</a:t>
            </a:r>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1" name="Rectangle 2"/>
          <p:cNvSpPr>
            <a:spLocks noGrp="1" noChangeArrowheads="1"/>
          </p:cNvSpPr>
          <p:nvPr>
            <p:ph type="title" idx="4294967295"/>
          </p:nvPr>
        </p:nvSpPr>
        <p:spPr>
          <a:xfrm>
            <a:off x="0" y="2781300"/>
            <a:ext cx="9144000" cy="2057400"/>
          </a:xfrm>
        </p:spPr>
        <p:txBody>
          <a:bodyPr anchor="t"/>
          <a:lstStyle/>
          <a:p>
            <a:pPr algn="ctr">
              <a:lnSpc>
                <a:spcPct val="85000"/>
              </a:lnSpc>
            </a:pPr>
            <a:r>
              <a:rPr lang="en-US" sz="4800" smtClean="0"/>
              <a:t>Create Views</a:t>
            </a:r>
          </a:p>
        </p:txBody>
      </p:sp>
      <p:sp>
        <p:nvSpPr>
          <p:cNvPr id="103426" name="Text Box 3"/>
          <p:cNvSpPr txBox="1">
            <a:spLocks noChangeArrowheads="1"/>
          </p:cNvSpPr>
          <p:nvPr/>
        </p:nvSpPr>
        <p:spPr bwMode="auto">
          <a:xfrm>
            <a:off x="990600" y="2476500"/>
            <a:ext cx="6389688" cy="396875"/>
          </a:xfrm>
          <a:prstGeom prst="rect">
            <a:avLst/>
          </a:prstGeom>
          <a:noFill/>
          <a:ln w="9525">
            <a:noFill/>
            <a:miter lim="800000"/>
            <a:headEnd/>
            <a:tailEnd/>
          </a:ln>
        </p:spPr>
        <p:txBody>
          <a:bodyPr>
            <a:spAutoFit/>
          </a:bodyPr>
          <a:lstStyle/>
          <a:p>
            <a:pPr>
              <a:spcBef>
                <a:spcPct val="50000"/>
              </a:spcBef>
              <a:defRPr/>
            </a:pPr>
            <a:r>
              <a:rPr lang="en-US" sz="2000" b="1">
                <a:solidFill>
                  <a:schemeClr val="bg1">
                    <a:lumMod val="65000"/>
                  </a:schemeClr>
                </a:solidFill>
              </a:rPr>
              <a:t>Manage the UI</a:t>
            </a:r>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69" name="Rectangle 2"/>
          <p:cNvSpPr>
            <a:spLocks noChangeArrowheads="1"/>
          </p:cNvSpPr>
          <p:nvPr/>
        </p:nvSpPr>
        <p:spPr bwMode="auto">
          <a:xfrm>
            <a:off x="0" y="260350"/>
            <a:ext cx="8153400" cy="658813"/>
          </a:xfrm>
          <a:prstGeom prst="rect">
            <a:avLst/>
          </a:prstGeom>
          <a:noFill/>
          <a:ln w="9525">
            <a:noFill/>
            <a:miter lim="800000"/>
            <a:headEnd/>
            <a:tailEnd/>
          </a:ln>
        </p:spPr>
        <p:txBody>
          <a:bodyPr anchor="b"/>
          <a:lstStyle/>
          <a:p>
            <a:pPr eaLnBrk="0" hangingPunct="0">
              <a:lnSpc>
                <a:spcPct val="90000"/>
              </a:lnSpc>
            </a:pPr>
            <a:r>
              <a:rPr lang="en-US" sz="1200" b="1">
                <a:solidFill>
                  <a:srgbClr val="5A87C6"/>
                </a:solidFill>
              </a:rPr>
              <a:t>Manage the UI</a:t>
            </a:r>
            <a:br>
              <a:rPr lang="en-US" sz="1200" b="1">
                <a:solidFill>
                  <a:srgbClr val="5A87C6"/>
                </a:solidFill>
              </a:rPr>
            </a:br>
            <a:r>
              <a:rPr lang="en-US" b="1">
                <a:solidFill>
                  <a:srgbClr val="5A87C6"/>
                </a:solidFill>
              </a:rPr>
              <a:t>Views</a:t>
            </a:r>
          </a:p>
        </p:txBody>
      </p:sp>
      <p:sp>
        <p:nvSpPr>
          <p:cNvPr id="109570" name="Rectangle 11"/>
          <p:cNvSpPr>
            <a:spLocks noChangeArrowheads="1"/>
          </p:cNvSpPr>
          <p:nvPr/>
        </p:nvSpPr>
        <p:spPr bwMode="auto">
          <a:xfrm>
            <a:off x="755650" y="6164263"/>
            <a:ext cx="3529013" cy="144462"/>
          </a:xfrm>
          <a:prstGeom prst="rect">
            <a:avLst/>
          </a:prstGeom>
          <a:solidFill>
            <a:schemeClr val="bg1"/>
          </a:solidFill>
          <a:ln w="9525">
            <a:noFill/>
            <a:miter lim="800000"/>
            <a:headEnd/>
            <a:tailEnd/>
          </a:ln>
        </p:spPr>
        <p:txBody>
          <a:bodyPr wrap="none" anchor="ctr"/>
          <a:lstStyle/>
          <a:p>
            <a:endParaRPr lang="en-US"/>
          </a:p>
        </p:txBody>
      </p:sp>
      <p:pic>
        <p:nvPicPr>
          <p:cNvPr id="1026" name="Picture 2"/>
          <p:cNvPicPr>
            <a:picLocks noChangeAspect="1" noChangeArrowheads="1"/>
          </p:cNvPicPr>
          <p:nvPr/>
        </p:nvPicPr>
        <p:blipFill>
          <a:blip r:embed="rId3"/>
          <a:srcRect/>
          <a:stretch>
            <a:fillRect/>
          </a:stretch>
        </p:blipFill>
        <p:spPr bwMode="auto">
          <a:xfrm>
            <a:off x="684213" y="1411288"/>
            <a:ext cx="3311525" cy="2054225"/>
          </a:xfrm>
          <a:prstGeom prst="rect">
            <a:avLst/>
          </a:prstGeom>
          <a:ln>
            <a:noFill/>
          </a:ln>
          <a:effectLst>
            <a:outerShdw blurRad="292100" dist="139700" dir="2700000" algn="tl" rotWithShape="0">
              <a:srgbClr val="333333">
                <a:alpha val="65000"/>
              </a:srgbClr>
            </a:outerShdw>
          </a:effectLst>
        </p:spPr>
      </p:pic>
      <p:pic>
        <p:nvPicPr>
          <p:cNvPr id="1028" name="Picture 4"/>
          <p:cNvPicPr>
            <a:picLocks noChangeAspect="1" noChangeArrowheads="1"/>
          </p:cNvPicPr>
          <p:nvPr/>
        </p:nvPicPr>
        <p:blipFill>
          <a:blip r:embed="rId4"/>
          <a:srcRect/>
          <a:stretch>
            <a:fillRect/>
          </a:stretch>
        </p:blipFill>
        <p:spPr bwMode="auto">
          <a:xfrm>
            <a:off x="684213" y="4119563"/>
            <a:ext cx="3317875" cy="2046287"/>
          </a:xfrm>
          <a:prstGeom prst="rect">
            <a:avLst/>
          </a:prstGeom>
          <a:ln>
            <a:noFill/>
          </a:ln>
          <a:effectLst>
            <a:outerShdw blurRad="292100" dist="139700" dir="2700000" algn="tl" rotWithShape="0">
              <a:srgbClr val="333333">
                <a:alpha val="65000"/>
              </a:srgbClr>
            </a:outerShdw>
          </a:effectLst>
        </p:spPr>
      </p:pic>
      <p:pic>
        <p:nvPicPr>
          <p:cNvPr id="1030" name="Picture 6"/>
          <p:cNvPicPr>
            <a:picLocks noChangeAspect="1" noChangeArrowheads="1"/>
          </p:cNvPicPr>
          <p:nvPr/>
        </p:nvPicPr>
        <p:blipFill>
          <a:blip r:embed="rId5"/>
          <a:srcRect/>
          <a:stretch>
            <a:fillRect/>
          </a:stretch>
        </p:blipFill>
        <p:spPr bwMode="auto">
          <a:xfrm>
            <a:off x="4356100" y="4076700"/>
            <a:ext cx="3313113" cy="2089150"/>
          </a:xfrm>
          <a:prstGeom prst="rect">
            <a:avLst/>
          </a:prstGeom>
          <a:ln>
            <a:noFill/>
          </a:ln>
          <a:effectLst>
            <a:outerShdw blurRad="292100" dist="139700" dir="2700000" algn="tl" rotWithShape="0">
              <a:srgbClr val="333333">
                <a:alpha val="65000"/>
              </a:srgbClr>
            </a:outerShdw>
          </a:effectLst>
        </p:spPr>
      </p:pic>
      <p:sp>
        <p:nvSpPr>
          <p:cNvPr id="109574" name="Text Box 11"/>
          <p:cNvSpPr txBox="1">
            <a:spLocks noChangeArrowheads="1"/>
          </p:cNvSpPr>
          <p:nvPr/>
        </p:nvSpPr>
        <p:spPr bwMode="auto">
          <a:xfrm>
            <a:off x="827088" y="979488"/>
            <a:ext cx="2160587" cy="366712"/>
          </a:xfrm>
          <a:prstGeom prst="rect">
            <a:avLst/>
          </a:prstGeom>
          <a:noFill/>
          <a:ln w="9525">
            <a:noFill/>
            <a:miter lim="800000"/>
            <a:headEnd/>
            <a:tailEnd/>
          </a:ln>
        </p:spPr>
        <p:txBody>
          <a:bodyPr>
            <a:spAutoFit/>
          </a:bodyPr>
          <a:lstStyle/>
          <a:p>
            <a:pPr>
              <a:spcBef>
                <a:spcPct val="50000"/>
              </a:spcBef>
            </a:pPr>
            <a:r>
              <a:rPr lang="en-US" sz="1800"/>
              <a:t>Item Max View</a:t>
            </a:r>
          </a:p>
        </p:txBody>
      </p:sp>
      <p:sp>
        <p:nvSpPr>
          <p:cNvPr id="109575" name="Text Box 12"/>
          <p:cNvSpPr txBox="1">
            <a:spLocks noChangeArrowheads="1"/>
          </p:cNvSpPr>
          <p:nvPr/>
        </p:nvSpPr>
        <p:spPr bwMode="auto">
          <a:xfrm>
            <a:off x="4643438" y="979488"/>
            <a:ext cx="2160587" cy="366712"/>
          </a:xfrm>
          <a:prstGeom prst="rect">
            <a:avLst/>
          </a:prstGeom>
          <a:noFill/>
          <a:ln w="9525">
            <a:noFill/>
            <a:miter lim="800000"/>
            <a:headEnd/>
            <a:tailEnd/>
          </a:ln>
        </p:spPr>
        <p:txBody>
          <a:bodyPr>
            <a:spAutoFit/>
          </a:bodyPr>
          <a:lstStyle/>
          <a:p>
            <a:pPr>
              <a:spcBef>
                <a:spcPct val="50000"/>
              </a:spcBef>
            </a:pPr>
            <a:r>
              <a:rPr lang="en-US" sz="1800"/>
              <a:t>Optimized View</a:t>
            </a:r>
          </a:p>
        </p:txBody>
      </p:sp>
      <p:sp>
        <p:nvSpPr>
          <p:cNvPr id="109576" name="Text Box 13"/>
          <p:cNvSpPr txBox="1">
            <a:spLocks noChangeArrowheads="1"/>
          </p:cNvSpPr>
          <p:nvPr/>
        </p:nvSpPr>
        <p:spPr bwMode="auto">
          <a:xfrm>
            <a:off x="900113" y="3644900"/>
            <a:ext cx="2160587" cy="366713"/>
          </a:xfrm>
          <a:prstGeom prst="rect">
            <a:avLst/>
          </a:prstGeom>
          <a:noFill/>
          <a:ln w="9525">
            <a:noFill/>
            <a:miter lim="800000"/>
            <a:headEnd/>
            <a:tailEnd/>
          </a:ln>
        </p:spPr>
        <p:txBody>
          <a:bodyPr>
            <a:spAutoFit/>
          </a:bodyPr>
          <a:lstStyle/>
          <a:p>
            <a:pPr>
              <a:spcBef>
                <a:spcPct val="50000"/>
              </a:spcBef>
            </a:pPr>
            <a:r>
              <a:rPr lang="en-US" sz="1800"/>
              <a:t>Full View</a:t>
            </a:r>
          </a:p>
        </p:txBody>
      </p:sp>
      <p:sp>
        <p:nvSpPr>
          <p:cNvPr id="109577" name="Text Box 14"/>
          <p:cNvSpPr txBox="1">
            <a:spLocks noChangeArrowheads="1"/>
          </p:cNvSpPr>
          <p:nvPr/>
        </p:nvSpPr>
        <p:spPr bwMode="auto">
          <a:xfrm>
            <a:off x="4500563" y="3644900"/>
            <a:ext cx="2160587" cy="366713"/>
          </a:xfrm>
          <a:prstGeom prst="rect">
            <a:avLst/>
          </a:prstGeom>
          <a:noFill/>
          <a:ln w="9525">
            <a:noFill/>
            <a:miter lim="800000"/>
            <a:headEnd/>
            <a:tailEnd/>
          </a:ln>
        </p:spPr>
        <p:txBody>
          <a:bodyPr>
            <a:spAutoFit/>
          </a:bodyPr>
          <a:lstStyle/>
          <a:p>
            <a:pPr>
              <a:spcBef>
                <a:spcPct val="50000"/>
              </a:spcBef>
            </a:pPr>
            <a:r>
              <a:rPr lang="en-US" sz="1800"/>
              <a:t>Side-by-Side View</a:t>
            </a:r>
          </a:p>
        </p:txBody>
      </p:sp>
      <p:sp>
        <p:nvSpPr>
          <p:cNvPr id="109578" name="Rectangle 14"/>
          <p:cNvSpPr>
            <a:spLocks noChangeArrowheads="1"/>
          </p:cNvSpPr>
          <p:nvPr/>
        </p:nvSpPr>
        <p:spPr bwMode="auto">
          <a:xfrm>
            <a:off x="4643438" y="3500438"/>
            <a:ext cx="3529012" cy="144462"/>
          </a:xfrm>
          <a:prstGeom prst="rect">
            <a:avLst/>
          </a:prstGeom>
          <a:solidFill>
            <a:schemeClr val="bg1"/>
          </a:solidFill>
          <a:ln w="9525">
            <a:noFill/>
            <a:miter lim="800000"/>
            <a:headEnd/>
            <a:tailEnd/>
          </a:ln>
        </p:spPr>
        <p:txBody>
          <a:bodyPr wrap="none" anchor="ctr"/>
          <a:lstStyle/>
          <a:p>
            <a:endParaRPr lang="en-US"/>
          </a:p>
        </p:txBody>
      </p:sp>
      <p:sp>
        <p:nvSpPr>
          <p:cNvPr id="109579" name="Rectangle 16"/>
          <p:cNvSpPr>
            <a:spLocks noChangeArrowheads="1"/>
          </p:cNvSpPr>
          <p:nvPr/>
        </p:nvSpPr>
        <p:spPr bwMode="auto">
          <a:xfrm flipV="1">
            <a:off x="7885113" y="1411288"/>
            <a:ext cx="142875" cy="2160587"/>
          </a:xfrm>
          <a:prstGeom prst="rect">
            <a:avLst/>
          </a:prstGeom>
          <a:solidFill>
            <a:schemeClr val="bg1"/>
          </a:solidFill>
          <a:ln w="9525">
            <a:noFill/>
            <a:miter lim="800000"/>
            <a:headEnd/>
            <a:tailEnd/>
          </a:ln>
        </p:spPr>
        <p:txBody>
          <a:bodyPr rot="10800000" wrap="none" anchor="ctr"/>
          <a:lstStyle/>
          <a:p>
            <a:endParaRPr lang="en-US"/>
          </a:p>
        </p:txBody>
      </p:sp>
      <p:pic>
        <p:nvPicPr>
          <p:cNvPr id="2" name="Picture 2"/>
          <p:cNvPicPr>
            <a:picLocks noChangeAspect="1" noChangeArrowheads="1"/>
          </p:cNvPicPr>
          <p:nvPr/>
        </p:nvPicPr>
        <p:blipFill>
          <a:blip r:embed="rId6"/>
          <a:srcRect/>
          <a:stretch>
            <a:fillRect/>
          </a:stretch>
        </p:blipFill>
        <p:spPr bwMode="auto">
          <a:xfrm>
            <a:off x="4356100" y="1412875"/>
            <a:ext cx="3311525" cy="2016125"/>
          </a:xfrm>
          <a:prstGeom prst="rect">
            <a:avLst/>
          </a:prstGeom>
          <a:ln>
            <a:noFill/>
          </a:ln>
          <a:effectLst>
            <a:outerShdw blurRad="292100" dist="139700" dir="2700000" algn="tl" rotWithShape="0">
              <a:srgbClr val="333333">
                <a:alpha val="65000"/>
              </a:srgbClr>
            </a:outerShdw>
          </a:effectLst>
        </p:spPr>
      </p:pic>
    </p:spTree>
  </p:cSld>
  <p:clrMapOvr>
    <a:masterClrMapping/>
  </p:clrMapOvr>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7" name="Rectangle 2"/>
          <p:cNvSpPr>
            <a:spLocks noChangeArrowheads="1"/>
          </p:cNvSpPr>
          <p:nvPr/>
        </p:nvSpPr>
        <p:spPr bwMode="auto">
          <a:xfrm>
            <a:off x="457200" y="609600"/>
            <a:ext cx="8153400" cy="658813"/>
          </a:xfrm>
          <a:prstGeom prst="rect">
            <a:avLst/>
          </a:prstGeom>
          <a:noFill/>
          <a:ln w="9525">
            <a:noFill/>
            <a:miter lim="800000"/>
            <a:headEnd/>
            <a:tailEnd/>
          </a:ln>
        </p:spPr>
        <p:txBody>
          <a:bodyPr anchor="b"/>
          <a:lstStyle/>
          <a:p>
            <a:pPr eaLnBrk="0" hangingPunct="0">
              <a:lnSpc>
                <a:spcPct val="90000"/>
              </a:lnSpc>
            </a:pPr>
            <a:r>
              <a:rPr lang="en-US" sz="1200" b="1">
                <a:solidFill>
                  <a:srgbClr val="5A87C6"/>
                </a:solidFill>
              </a:rPr>
              <a:t>Create Views</a:t>
            </a:r>
            <a:br>
              <a:rPr lang="en-US" sz="1200" b="1">
                <a:solidFill>
                  <a:srgbClr val="5A87C6"/>
                </a:solidFill>
              </a:rPr>
            </a:br>
            <a:r>
              <a:rPr lang="en-US" b="1">
                <a:solidFill>
                  <a:srgbClr val="5A87C6"/>
                </a:solidFill>
              </a:rPr>
              <a:t>Auto-Hide to Maximize Screen Real Estate</a:t>
            </a:r>
          </a:p>
        </p:txBody>
      </p:sp>
      <p:grpSp>
        <p:nvGrpSpPr>
          <p:cNvPr id="111618" name="Group 8"/>
          <p:cNvGrpSpPr>
            <a:grpSpLocks/>
          </p:cNvGrpSpPr>
          <p:nvPr/>
        </p:nvGrpSpPr>
        <p:grpSpPr bwMode="auto">
          <a:xfrm>
            <a:off x="684213" y="1700213"/>
            <a:ext cx="7920037" cy="3960812"/>
            <a:chOff x="431" y="1071"/>
            <a:chExt cx="4989" cy="2495"/>
          </a:xfrm>
        </p:grpSpPr>
        <p:pic>
          <p:nvPicPr>
            <p:cNvPr id="5123" name="Picture 3"/>
            <p:cNvPicPr>
              <a:picLocks noChangeAspect="1" noChangeArrowheads="1"/>
            </p:cNvPicPr>
            <p:nvPr/>
          </p:nvPicPr>
          <p:blipFill>
            <a:blip r:embed="rId3"/>
            <a:srcRect/>
            <a:stretch>
              <a:fillRect/>
            </a:stretch>
          </p:blipFill>
          <p:spPr bwMode="auto">
            <a:xfrm>
              <a:off x="431" y="1117"/>
              <a:ext cx="4702" cy="2252"/>
            </a:xfrm>
            <a:prstGeom prst="rect">
              <a:avLst/>
            </a:prstGeom>
            <a:ln>
              <a:noFill/>
            </a:ln>
            <a:effectLst>
              <a:outerShdw blurRad="292100" dist="139700" dir="2700000" algn="tl" rotWithShape="0">
                <a:srgbClr val="333333">
                  <a:alpha val="65000"/>
                </a:srgbClr>
              </a:outerShdw>
            </a:effectLst>
          </p:spPr>
        </p:pic>
        <p:sp>
          <p:nvSpPr>
            <p:cNvPr id="111620" name="Rectangle 6"/>
            <p:cNvSpPr>
              <a:spLocks noChangeArrowheads="1"/>
            </p:cNvSpPr>
            <p:nvPr/>
          </p:nvSpPr>
          <p:spPr bwMode="auto">
            <a:xfrm>
              <a:off x="431" y="3385"/>
              <a:ext cx="4989" cy="181"/>
            </a:xfrm>
            <a:prstGeom prst="rect">
              <a:avLst/>
            </a:prstGeom>
            <a:solidFill>
              <a:schemeClr val="bg1"/>
            </a:solidFill>
            <a:ln w="9525">
              <a:noFill/>
              <a:miter lim="800000"/>
              <a:headEnd/>
              <a:tailEnd/>
            </a:ln>
          </p:spPr>
          <p:txBody>
            <a:bodyPr wrap="none" anchor="ctr"/>
            <a:lstStyle/>
            <a:p>
              <a:endParaRPr lang="en-US"/>
            </a:p>
          </p:txBody>
        </p:sp>
        <p:sp>
          <p:nvSpPr>
            <p:cNvPr id="111621" name="Rectangle 7"/>
            <p:cNvSpPr>
              <a:spLocks noChangeArrowheads="1"/>
            </p:cNvSpPr>
            <p:nvPr/>
          </p:nvSpPr>
          <p:spPr bwMode="auto">
            <a:xfrm>
              <a:off x="5148" y="1071"/>
              <a:ext cx="136" cy="2404"/>
            </a:xfrm>
            <a:prstGeom prst="rect">
              <a:avLst/>
            </a:prstGeom>
            <a:solidFill>
              <a:schemeClr val="bg1"/>
            </a:solidFill>
            <a:ln w="9525">
              <a:noFill/>
              <a:miter lim="800000"/>
              <a:headEnd/>
              <a:tailEnd/>
            </a:ln>
          </p:spPr>
          <p:txBody>
            <a:bodyPr wrap="none" anchor="ctr"/>
            <a:lstStyle/>
            <a:p>
              <a:endParaRPr lang="en-US"/>
            </a:p>
          </p:txBody>
        </p:sp>
      </p:grpSp>
    </p:spTree>
  </p:cSld>
  <p:clrMapOvr>
    <a:masterClrMapping/>
  </p:clrMapOvr>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5" name="Title 1"/>
          <p:cNvSpPr txBox="1">
            <a:spLocks/>
          </p:cNvSpPr>
          <p:nvPr/>
        </p:nvSpPr>
        <p:spPr bwMode="auto">
          <a:xfrm>
            <a:off x="250825" y="476250"/>
            <a:ext cx="7127875" cy="549275"/>
          </a:xfrm>
          <a:prstGeom prst="rect">
            <a:avLst/>
          </a:prstGeom>
          <a:noFill/>
          <a:ln w="9525">
            <a:noFill/>
            <a:miter lim="800000"/>
            <a:headEnd/>
            <a:tailEnd/>
          </a:ln>
        </p:spPr>
        <p:txBody>
          <a:bodyPr anchor="b"/>
          <a:lstStyle/>
          <a:p>
            <a:pPr eaLnBrk="0" hangingPunct="0">
              <a:lnSpc>
                <a:spcPct val="90000"/>
              </a:lnSpc>
            </a:pPr>
            <a:r>
              <a:rPr lang="en-US" sz="1200" b="1">
                <a:solidFill>
                  <a:schemeClr val="tx2"/>
                </a:solidFill>
              </a:rPr>
              <a:t>Create Views</a:t>
            </a:r>
            <a:r>
              <a:rPr lang="en-US" sz="2000" b="1">
                <a:solidFill>
                  <a:schemeClr val="tx2"/>
                </a:solidFill>
              </a:rPr>
              <a:t/>
            </a:r>
            <a:br>
              <a:rPr lang="en-US" sz="2000" b="1">
                <a:solidFill>
                  <a:schemeClr val="tx2"/>
                </a:solidFill>
              </a:rPr>
            </a:br>
            <a:r>
              <a:rPr lang="en-US" sz="2000" b="1">
                <a:solidFill>
                  <a:schemeClr val="tx2"/>
                </a:solidFill>
              </a:rPr>
              <a:t>Example</a:t>
            </a:r>
          </a:p>
        </p:txBody>
      </p:sp>
      <p:pic>
        <p:nvPicPr>
          <p:cNvPr id="2050" name="Picture 2"/>
          <p:cNvPicPr>
            <a:picLocks noChangeAspect="1" noChangeArrowheads="1"/>
          </p:cNvPicPr>
          <p:nvPr/>
        </p:nvPicPr>
        <p:blipFill>
          <a:blip r:embed="rId3"/>
          <a:srcRect/>
          <a:stretch>
            <a:fillRect/>
          </a:stretch>
        </p:blipFill>
        <p:spPr bwMode="auto">
          <a:xfrm>
            <a:off x="539750" y="1196975"/>
            <a:ext cx="8002588" cy="5116513"/>
          </a:xfrm>
          <a:prstGeom prst="rect">
            <a:avLst/>
          </a:prstGeom>
          <a:ln>
            <a:noFill/>
          </a:ln>
          <a:effectLst>
            <a:outerShdw blurRad="292100" dist="139700" dir="2700000" algn="tl" rotWithShape="0">
              <a:srgbClr val="333333">
                <a:alpha val="65000"/>
              </a:srgbClr>
            </a:outerShdw>
          </a:effectLst>
        </p:spPr>
      </p:pic>
      <p:grpSp>
        <p:nvGrpSpPr>
          <p:cNvPr id="113687" name="Group 14"/>
          <p:cNvGrpSpPr>
            <a:grpSpLocks/>
          </p:cNvGrpSpPr>
          <p:nvPr/>
        </p:nvGrpSpPr>
        <p:grpSpPr bwMode="auto">
          <a:xfrm>
            <a:off x="3133725" y="1689100"/>
            <a:ext cx="3790950" cy="4492625"/>
            <a:chOff x="1756" y="688"/>
            <a:chExt cx="2794" cy="3658"/>
          </a:xfrm>
        </p:grpSpPr>
        <p:sp>
          <p:nvSpPr>
            <p:cNvPr id="10" name="Rounded Rectangular Callout 9"/>
            <p:cNvSpPr>
              <a:spLocks noChangeArrowheads="1"/>
            </p:cNvSpPr>
            <p:nvPr/>
          </p:nvSpPr>
          <p:spPr bwMode="auto">
            <a:xfrm>
              <a:off x="2635" y="2000"/>
              <a:ext cx="1915" cy="575"/>
            </a:xfrm>
            <a:prstGeom prst="wedgeRoundRectCallout">
              <a:avLst>
                <a:gd name="adj1" fmla="val -84838"/>
                <a:gd name="adj2" fmla="val -100782"/>
                <a:gd name="adj3" fmla="val 16667"/>
              </a:avLst>
            </a:prstGeom>
            <a:solidFill>
              <a:schemeClr val="bg1"/>
            </a:solidFill>
            <a:ln w="12700" algn="ctr">
              <a:solidFill>
                <a:srgbClr val="606060"/>
              </a:solidFill>
              <a:miter lim="800000"/>
              <a:headEnd/>
              <a:tailEnd/>
            </a:ln>
          </p:spPr>
          <p:txBody>
            <a:bodyPr anchor="ctr"/>
            <a:lstStyle/>
            <a:p>
              <a:pPr fontAlgn="auto">
                <a:spcBef>
                  <a:spcPts val="0"/>
                </a:spcBef>
                <a:spcAft>
                  <a:spcPts val="0"/>
                </a:spcAft>
                <a:defRPr/>
              </a:pPr>
              <a:r>
                <a:rPr lang="en-US" sz="1200" b="1" baseline="30000" dirty="0">
                  <a:solidFill>
                    <a:schemeClr val="tx2"/>
                  </a:solidFill>
                </a:rPr>
                <a:t>(2) </a:t>
              </a:r>
              <a:r>
                <a:rPr lang="en-US" sz="1200" dirty="0">
                  <a:solidFill>
                    <a:schemeClr val="tx2"/>
                  </a:solidFill>
                  <a:latin typeface="+mn-lt"/>
                </a:rPr>
                <a:t>Resized the Resource, </a:t>
              </a:r>
              <a:r>
                <a:rPr lang="en-US" sz="1200" dirty="0" err="1">
                  <a:solidFill>
                    <a:schemeClr val="tx2"/>
                  </a:solidFill>
                  <a:latin typeface="+mn-lt"/>
                </a:rPr>
                <a:t>Nettable</a:t>
              </a:r>
              <a:r>
                <a:rPr lang="en-US" sz="1200" dirty="0">
                  <a:solidFill>
                    <a:schemeClr val="tx2"/>
                  </a:solidFill>
                  <a:latin typeface="+mn-lt"/>
                </a:rPr>
                <a:t> and Past Due columns to increase horizontal real estate</a:t>
              </a:r>
            </a:p>
          </p:txBody>
        </p:sp>
        <p:sp>
          <p:nvSpPr>
            <p:cNvPr id="11" name="Rounded Rectangular Callout 10"/>
            <p:cNvSpPr>
              <a:spLocks noChangeArrowheads="1"/>
            </p:cNvSpPr>
            <p:nvPr/>
          </p:nvSpPr>
          <p:spPr bwMode="auto">
            <a:xfrm>
              <a:off x="1756" y="3770"/>
              <a:ext cx="1914" cy="574"/>
            </a:xfrm>
            <a:prstGeom prst="wedgeRoundRectCallout">
              <a:avLst>
                <a:gd name="adj1" fmla="val -144384"/>
                <a:gd name="adj2" fmla="val -74338"/>
                <a:gd name="adj3" fmla="val 16667"/>
              </a:avLst>
            </a:prstGeom>
            <a:solidFill>
              <a:schemeClr val="bg1"/>
            </a:solidFill>
            <a:ln w="12700" algn="ctr">
              <a:solidFill>
                <a:srgbClr val="606060"/>
              </a:solidFill>
              <a:miter lim="800000"/>
              <a:headEnd/>
              <a:tailEnd/>
            </a:ln>
          </p:spPr>
          <p:txBody>
            <a:bodyPr anchor="ctr"/>
            <a:lstStyle/>
            <a:p>
              <a:pPr fontAlgn="auto">
                <a:spcBef>
                  <a:spcPts val="0"/>
                </a:spcBef>
                <a:spcAft>
                  <a:spcPts val="0"/>
                </a:spcAft>
                <a:defRPr/>
              </a:pPr>
              <a:r>
                <a:rPr lang="en-US" sz="1200" b="1" baseline="30000" dirty="0">
                  <a:solidFill>
                    <a:schemeClr val="tx2"/>
                  </a:solidFill>
                </a:rPr>
                <a:t>(4) </a:t>
              </a:r>
              <a:r>
                <a:rPr lang="en-US" sz="1200" dirty="0">
                  <a:solidFill>
                    <a:schemeClr val="tx2"/>
                  </a:solidFill>
                  <a:latin typeface="+mn-lt"/>
                </a:rPr>
                <a:t>Adjusted the vertical height of the supporting panels</a:t>
              </a:r>
            </a:p>
          </p:txBody>
        </p:sp>
        <p:sp>
          <p:nvSpPr>
            <p:cNvPr id="7" name="Rounded Rectangular Callout 6"/>
            <p:cNvSpPr>
              <a:spLocks noChangeArrowheads="1"/>
            </p:cNvSpPr>
            <p:nvPr/>
          </p:nvSpPr>
          <p:spPr bwMode="auto">
            <a:xfrm>
              <a:off x="1756" y="688"/>
              <a:ext cx="1909" cy="742"/>
            </a:xfrm>
            <a:prstGeom prst="wedgeRoundRectCallout">
              <a:avLst>
                <a:gd name="adj1" fmla="val -143963"/>
                <a:gd name="adj2" fmla="val -37875"/>
                <a:gd name="adj3" fmla="val 16667"/>
              </a:avLst>
            </a:prstGeom>
            <a:solidFill>
              <a:schemeClr val="bg1"/>
            </a:solidFill>
            <a:ln w="12700" algn="ctr">
              <a:solidFill>
                <a:srgbClr val="606060"/>
              </a:solidFill>
              <a:miter lim="800000"/>
              <a:headEnd/>
              <a:tailEnd/>
            </a:ln>
          </p:spPr>
          <p:txBody>
            <a:bodyPr anchor="ctr"/>
            <a:lstStyle/>
            <a:p>
              <a:pPr fontAlgn="auto">
                <a:spcBef>
                  <a:spcPts val="0"/>
                </a:spcBef>
                <a:spcAft>
                  <a:spcPts val="0"/>
                </a:spcAft>
                <a:defRPr/>
              </a:pPr>
              <a:r>
                <a:rPr lang="en-US" sz="1200" b="1" baseline="30000" dirty="0">
                  <a:solidFill>
                    <a:schemeClr val="tx2"/>
                  </a:solidFill>
                  <a:latin typeface="+mn-lt"/>
                </a:rPr>
                <a:t>(1) </a:t>
              </a:r>
              <a:r>
                <a:rPr lang="en-US" sz="1200" dirty="0">
                  <a:solidFill>
                    <a:schemeClr val="tx2"/>
                  </a:solidFill>
                  <a:latin typeface="+mn-lt"/>
                </a:rPr>
                <a:t>Applied Auto-Hide to Search and Resource Navigator panels to maximize vertical and horizontal real estate</a:t>
              </a:r>
            </a:p>
          </p:txBody>
        </p:sp>
      </p:grpSp>
      <p:sp>
        <p:nvSpPr>
          <p:cNvPr id="9" name="Rounded Rectangular Callout 8"/>
          <p:cNvSpPr>
            <a:spLocks noChangeArrowheads="1"/>
          </p:cNvSpPr>
          <p:nvPr/>
        </p:nvSpPr>
        <p:spPr bwMode="auto">
          <a:xfrm>
            <a:off x="3763963" y="4422775"/>
            <a:ext cx="2600325" cy="566738"/>
          </a:xfrm>
          <a:prstGeom prst="wedgeRoundRectCallout">
            <a:avLst>
              <a:gd name="adj1" fmla="val -94116"/>
              <a:gd name="adj2" fmla="val -313648"/>
              <a:gd name="adj3" fmla="val 16667"/>
            </a:avLst>
          </a:prstGeom>
          <a:solidFill>
            <a:schemeClr val="bg1"/>
          </a:solidFill>
          <a:ln w="12700" algn="ctr">
            <a:solidFill>
              <a:srgbClr val="606060"/>
            </a:solidFill>
            <a:miter lim="800000"/>
            <a:headEnd/>
            <a:tailEnd/>
          </a:ln>
        </p:spPr>
        <p:txBody>
          <a:bodyPr anchor="ctr"/>
          <a:lstStyle/>
          <a:p>
            <a:pPr fontAlgn="auto">
              <a:spcBef>
                <a:spcPts val="0"/>
              </a:spcBef>
              <a:spcAft>
                <a:spcPts val="0"/>
              </a:spcAft>
              <a:defRPr/>
            </a:pPr>
            <a:r>
              <a:rPr lang="en-US" sz="1200" b="1" baseline="30000" dirty="0">
                <a:solidFill>
                  <a:schemeClr val="tx2"/>
                </a:solidFill>
              </a:rPr>
              <a:t>(3) </a:t>
            </a:r>
            <a:r>
              <a:rPr lang="en-US" sz="1200" dirty="0">
                <a:solidFill>
                  <a:schemeClr val="tx2"/>
                </a:solidFill>
                <a:latin typeface="+mn-lt"/>
              </a:rPr>
              <a:t>Added the description column</a:t>
            </a:r>
          </a:p>
        </p:txBody>
      </p:sp>
      <p:sp>
        <p:nvSpPr>
          <p:cNvPr id="113684" name="Rectangle 21"/>
          <p:cNvSpPr>
            <a:spLocks noChangeArrowheads="1"/>
          </p:cNvSpPr>
          <p:nvPr/>
        </p:nvSpPr>
        <p:spPr bwMode="auto">
          <a:xfrm>
            <a:off x="539750" y="6308725"/>
            <a:ext cx="8604250" cy="144463"/>
          </a:xfrm>
          <a:prstGeom prst="rect">
            <a:avLst/>
          </a:prstGeom>
          <a:solidFill>
            <a:schemeClr val="bg1"/>
          </a:solidFill>
          <a:ln w="9525">
            <a:noFill/>
            <a:miter lim="800000"/>
            <a:headEnd/>
            <a:tailEnd/>
          </a:ln>
        </p:spPr>
        <p:txBody>
          <a:bodyPr wrap="none" anchor="ctr"/>
          <a:lstStyle/>
          <a:p>
            <a:endParaRPr lang="en-US"/>
          </a:p>
        </p:txBody>
      </p:sp>
      <p:sp>
        <p:nvSpPr>
          <p:cNvPr id="113685" name="Rectangle 22"/>
          <p:cNvSpPr>
            <a:spLocks noChangeArrowheads="1"/>
          </p:cNvSpPr>
          <p:nvPr/>
        </p:nvSpPr>
        <p:spPr bwMode="auto">
          <a:xfrm>
            <a:off x="8532813" y="1125538"/>
            <a:ext cx="215900" cy="5256212"/>
          </a:xfrm>
          <a:prstGeom prst="rect">
            <a:avLst/>
          </a:prstGeom>
          <a:solidFill>
            <a:schemeClr val="bg1"/>
          </a:solidFill>
          <a:ln w="9525">
            <a:noFill/>
            <a:miter lim="800000"/>
            <a:headEnd/>
            <a:tailEnd/>
          </a:ln>
        </p:spPr>
        <p:txBody>
          <a:bodyPr wrap="none" anchor="ctr"/>
          <a:lstStyle/>
          <a:p>
            <a:endParaRPr lang="en-US"/>
          </a:p>
        </p:txBody>
      </p:sp>
      <p:sp>
        <p:nvSpPr>
          <p:cNvPr id="13" name="TextBox 12"/>
          <p:cNvSpPr txBox="1"/>
          <p:nvPr/>
        </p:nvSpPr>
        <p:spPr>
          <a:xfrm>
            <a:off x="8027988" y="333375"/>
            <a:ext cx="1116012" cy="214313"/>
          </a:xfrm>
          <a:prstGeom prst="rect">
            <a:avLst/>
          </a:prstGeom>
          <a:noFill/>
        </p:spPr>
        <p:txBody>
          <a:bodyPr>
            <a:spAutoFit/>
          </a:bodyPr>
          <a:lstStyle/>
          <a:p>
            <a:pPr>
              <a:defRPr/>
            </a:pPr>
            <a:r>
              <a:rPr lang="en-US" sz="800" dirty="0">
                <a:solidFill>
                  <a:schemeClr val="bg1">
                    <a:lumMod val="65000"/>
                  </a:schemeClr>
                </a:solidFill>
              </a:rPr>
              <a:t>Click For Next  Point</a:t>
            </a:r>
          </a:p>
        </p:txBody>
      </p:sp>
      <p:grpSp>
        <p:nvGrpSpPr>
          <p:cNvPr id="14" name="Group 53"/>
          <p:cNvGrpSpPr>
            <a:grpSpLocks/>
          </p:cNvGrpSpPr>
          <p:nvPr/>
        </p:nvGrpSpPr>
        <p:grpSpPr bwMode="auto">
          <a:xfrm>
            <a:off x="8678863" y="31750"/>
            <a:ext cx="430212" cy="301625"/>
            <a:chOff x="6907213" y="0"/>
            <a:chExt cx="430212" cy="301625"/>
          </a:xfrm>
        </p:grpSpPr>
        <p:sp>
          <p:nvSpPr>
            <p:cNvPr id="15" name="Right Arrow 14"/>
            <p:cNvSpPr/>
            <p:nvPr/>
          </p:nvSpPr>
          <p:spPr>
            <a:xfrm>
              <a:off x="6992938" y="0"/>
              <a:ext cx="344487" cy="301625"/>
            </a:xfrm>
            <a:prstGeom prst="rightArrow">
              <a:avLst>
                <a:gd name="adj1" fmla="val 70000"/>
                <a:gd name="adj2" fmla="val 50000"/>
              </a:avLst>
            </a:prstGeom>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sp>
        <p:grpSp>
          <p:nvGrpSpPr>
            <p:cNvPr id="113680" name="Group 63"/>
            <p:cNvGrpSpPr>
              <a:grpSpLocks/>
            </p:cNvGrpSpPr>
            <p:nvPr/>
          </p:nvGrpSpPr>
          <p:grpSpPr bwMode="auto">
            <a:xfrm>
              <a:off x="6907213" y="65088"/>
              <a:ext cx="171450" cy="171450"/>
              <a:chOff x="739" y="413995"/>
              <a:chExt cx="172117" cy="172117"/>
            </a:xfrm>
          </p:grpSpPr>
          <p:sp>
            <p:nvSpPr>
              <p:cNvPr id="17" name="Oval 16"/>
              <p:cNvSpPr/>
              <p:nvPr/>
            </p:nvSpPr>
            <p:spPr>
              <a:xfrm>
                <a:off x="739" y="413995"/>
                <a:ext cx="172117" cy="172117"/>
              </a:xfrm>
              <a:prstGeom prst="ellipse">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8" name="Oval 5"/>
              <p:cNvSpPr/>
              <p:nvPr/>
            </p:nvSpPr>
            <p:spPr>
              <a:xfrm>
                <a:off x="26238" y="439494"/>
                <a:ext cx="121119" cy="121119"/>
              </a:xfrm>
              <a:prstGeom prst="rect">
                <a:avLst/>
              </a:prstGeom>
            </p:spPr>
            <p:style>
              <a:lnRef idx="0">
                <a:scrgbClr r="0" g="0" b="0"/>
              </a:lnRef>
              <a:fillRef idx="0">
                <a:scrgbClr r="0" g="0" b="0"/>
              </a:fillRef>
              <a:effectRef idx="0">
                <a:scrgbClr r="0" g="0" b="0"/>
              </a:effectRef>
              <a:fontRef idx="minor">
                <a:schemeClr val="lt1"/>
              </a:fontRef>
            </p:style>
            <p:txBody>
              <a:bodyPr lIns="5080" tIns="5080" rIns="5080" bIns="5080" spcCol="1270" anchor="ctr"/>
              <a:lstStyle/>
              <a:p>
                <a:pPr algn="ctr" defTabSz="355600">
                  <a:lnSpc>
                    <a:spcPct val="90000"/>
                  </a:lnSpc>
                  <a:spcAft>
                    <a:spcPct val="35000"/>
                  </a:spcAft>
                  <a:defRPr/>
                </a:pPr>
                <a:r>
                  <a:rPr lang="en-US" sz="800" dirty="0"/>
                  <a:t>3</a:t>
                </a:r>
              </a:p>
            </p:txBody>
          </p:sp>
        </p:grpSp>
      </p:grpSp>
      <p:grpSp>
        <p:nvGrpSpPr>
          <p:cNvPr id="19" name="Group 53"/>
          <p:cNvGrpSpPr>
            <a:grpSpLocks/>
          </p:cNvGrpSpPr>
          <p:nvPr/>
        </p:nvGrpSpPr>
        <p:grpSpPr bwMode="auto">
          <a:xfrm>
            <a:off x="7813675" y="31750"/>
            <a:ext cx="430213" cy="301625"/>
            <a:chOff x="6907213" y="0"/>
            <a:chExt cx="430212" cy="301625"/>
          </a:xfrm>
        </p:grpSpPr>
        <p:sp>
          <p:nvSpPr>
            <p:cNvPr id="20" name="Right Arrow 19"/>
            <p:cNvSpPr/>
            <p:nvPr/>
          </p:nvSpPr>
          <p:spPr>
            <a:xfrm>
              <a:off x="6992938" y="0"/>
              <a:ext cx="344487" cy="301625"/>
            </a:xfrm>
            <a:prstGeom prst="rightArrow">
              <a:avLst>
                <a:gd name="adj1" fmla="val 70000"/>
                <a:gd name="adj2" fmla="val 50000"/>
              </a:avLst>
            </a:prstGeom>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sp>
        <p:grpSp>
          <p:nvGrpSpPr>
            <p:cNvPr id="113676" name="Group 63"/>
            <p:cNvGrpSpPr>
              <a:grpSpLocks/>
            </p:cNvGrpSpPr>
            <p:nvPr/>
          </p:nvGrpSpPr>
          <p:grpSpPr bwMode="auto">
            <a:xfrm>
              <a:off x="6907213" y="65088"/>
              <a:ext cx="171450" cy="171450"/>
              <a:chOff x="739" y="413995"/>
              <a:chExt cx="172117" cy="172117"/>
            </a:xfrm>
          </p:grpSpPr>
          <p:sp>
            <p:nvSpPr>
              <p:cNvPr id="22" name="Oval 21"/>
              <p:cNvSpPr/>
              <p:nvPr/>
            </p:nvSpPr>
            <p:spPr>
              <a:xfrm>
                <a:off x="739" y="413995"/>
                <a:ext cx="172117" cy="172117"/>
              </a:xfrm>
              <a:prstGeom prst="ellipse">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3" name="Oval 5"/>
              <p:cNvSpPr/>
              <p:nvPr/>
            </p:nvSpPr>
            <p:spPr>
              <a:xfrm>
                <a:off x="26238" y="439494"/>
                <a:ext cx="121119" cy="121119"/>
              </a:xfrm>
              <a:prstGeom prst="rect">
                <a:avLst/>
              </a:prstGeom>
            </p:spPr>
            <p:style>
              <a:lnRef idx="0">
                <a:scrgbClr r="0" g="0" b="0"/>
              </a:lnRef>
              <a:fillRef idx="0">
                <a:scrgbClr r="0" g="0" b="0"/>
              </a:fillRef>
              <a:effectRef idx="0">
                <a:scrgbClr r="0" g="0" b="0"/>
              </a:effectRef>
              <a:fontRef idx="minor">
                <a:schemeClr val="lt1"/>
              </a:fontRef>
            </p:style>
            <p:txBody>
              <a:bodyPr lIns="5080" tIns="5080" rIns="5080" bIns="5080" spcCol="1270" anchor="ctr"/>
              <a:lstStyle/>
              <a:p>
                <a:pPr algn="ctr" defTabSz="355600">
                  <a:lnSpc>
                    <a:spcPct val="90000"/>
                  </a:lnSpc>
                  <a:spcAft>
                    <a:spcPct val="35000"/>
                  </a:spcAft>
                  <a:defRPr/>
                </a:pPr>
                <a:r>
                  <a:rPr lang="en-US" sz="800" dirty="0"/>
                  <a:t>1</a:t>
                </a:r>
              </a:p>
            </p:txBody>
          </p:sp>
        </p:grpSp>
      </p:grpSp>
      <p:grpSp>
        <p:nvGrpSpPr>
          <p:cNvPr id="24" name="Group 53"/>
          <p:cNvGrpSpPr>
            <a:grpSpLocks/>
          </p:cNvGrpSpPr>
          <p:nvPr/>
        </p:nvGrpSpPr>
        <p:grpSpPr bwMode="auto">
          <a:xfrm>
            <a:off x="8245475" y="31750"/>
            <a:ext cx="430213" cy="301625"/>
            <a:chOff x="6907213" y="0"/>
            <a:chExt cx="430212" cy="301625"/>
          </a:xfrm>
        </p:grpSpPr>
        <p:sp>
          <p:nvSpPr>
            <p:cNvPr id="25" name="Right Arrow 24"/>
            <p:cNvSpPr/>
            <p:nvPr/>
          </p:nvSpPr>
          <p:spPr>
            <a:xfrm>
              <a:off x="6992938" y="0"/>
              <a:ext cx="344487" cy="301625"/>
            </a:xfrm>
            <a:prstGeom prst="rightArrow">
              <a:avLst>
                <a:gd name="adj1" fmla="val 70000"/>
                <a:gd name="adj2" fmla="val 50000"/>
              </a:avLst>
            </a:prstGeom>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sp>
        <p:grpSp>
          <p:nvGrpSpPr>
            <p:cNvPr id="113672" name="Group 63"/>
            <p:cNvGrpSpPr>
              <a:grpSpLocks/>
            </p:cNvGrpSpPr>
            <p:nvPr/>
          </p:nvGrpSpPr>
          <p:grpSpPr bwMode="auto">
            <a:xfrm>
              <a:off x="6907213" y="65088"/>
              <a:ext cx="171450" cy="171450"/>
              <a:chOff x="739" y="413995"/>
              <a:chExt cx="172117" cy="172117"/>
            </a:xfrm>
          </p:grpSpPr>
          <p:sp>
            <p:nvSpPr>
              <p:cNvPr id="27" name="Oval 26"/>
              <p:cNvSpPr/>
              <p:nvPr/>
            </p:nvSpPr>
            <p:spPr>
              <a:xfrm>
                <a:off x="739" y="413995"/>
                <a:ext cx="172117" cy="172117"/>
              </a:xfrm>
              <a:prstGeom prst="ellipse">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8" name="Oval 5"/>
              <p:cNvSpPr/>
              <p:nvPr/>
            </p:nvSpPr>
            <p:spPr>
              <a:xfrm>
                <a:off x="26238" y="439494"/>
                <a:ext cx="121119" cy="121119"/>
              </a:xfrm>
              <a:prstGeom prst="rect">
                <a:avLst/>
              </a:prstGeom>
            </p:spPr>
            <p:style>
              <a:lnRef idx="0">
                <a:scrgbClr r="0" g="0" b="0"/>
              </a:lnRef>
              <a:fillRef idx="0">
                <a:scrgbClr r="0" g="0" b="0"/>
              </a:fillRef>
              <a:effectRef idx="0">
                <a:scrgbClr r="0" g="0" b="0"/>
              </a:effectRef>
              <a:fontRef idx="minor">
                <a:schemeClr val="lt1"/>
              </a:fontRef>
            </p:style>
            <p:txBody>
              <a:bodyPr lIns="5080" tIns="5080" rIns="5080" bIns="5080" spcCol="1270" anchor="ctr"/>
              <a:lstStyle/>
              <a:p>
                <a:pPr algn="ctr" defTabSz="355600">
                  <a:lnSpc>
                    <a:spcPct val="90000"/>
                  </a:lnSpc>
                  <a:spcAft>
                    <a:spcPct val="35000"/>
                  </a:spcAft>
                  <a:defRPr/>
                </a:pPr>
                <a:r>
                  <a:rPr lang="en-US" sz="800" dirty="0"/>
                  <a:t>2</a:t>
                </a:r>
              </a:p>
            </p:txBody>
          </p:sp>
        </p:gr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nodeType="clickEffect">
                                  <p:stCondLst>
                                    <p:cond delay="0"/>
                                  </p:stCondLst>
                                  <p:childTnLst>
                                    <p:set>
                                      <p:cBhvr>
                                        <p:cTn id="6" dur="1" fill="hold">
                                          <p:stCondLst>
                                            <p:cond delay="0"/>
                                          </p:stCondLst>
                                        </p:cTn>
                                        <p:tgtEl>
                                          <p:spTgt spid="19"/>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nodeType="clickEffect">
                                  <p:stCondLst>
                                    <p:cond delay="0"/>
                                  </p:stCondLst>
                                  <p:childTnLst>
                                    <p:set>
                                      <p:cBhvr>
                                        <p:cTn id="10" dur="1" fill="hold">
                                          <p:stCondLst>
                                            <p:cond delay="0"/>
                                          </p:stCondLst>
                                        </p:cTn>
                                        <p:tgtEl>
                                          <p:spTgt spid="24"/>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 presetClass="exit" presetSubtype="0" fill="hold" nodeType="clickEffect">
                                  <p:stCondLst>
                                    <p:cond delay="0"/>
                                  </p:stCondLst>
                                  <p:childTnLst>
                                    <p:set>
                                      <p:cBhvr>
                                        <p:cTn id="14" dur="1" fill="hold">
                                          <p:stCondLst>
                                            <p:cond delay="0"/>
                                          </p:stCondLst>
                                        </p:cTn>
                                        <p:tgtEl>
                                          <p:spTgt spid="14"/>
                                        </p:tgtEl>
                                        <p:attrNameLst>
                                          <p:attrName>style.visibility</p:attrName>
                                        </p:attrNameLst>
                                      </p:cBhvr>
                                      <p:to>
                                        <p:strVal val="hidden"/>
                                      </p:to>
                                    </p:set>
                                  </p:childTnLst>
                                </p:cTn>
                              </p:par>
                            </p:childTnLst>
                          </p:cTn>
                        </p:par>
                        <p:par>
                          <p:cTn id="15" fill="hold">
                            <p:stCondLst>
                              <p:cond delay="0"/>
                            </p:stCondLst>
                            <p:childTnLst>
                              <p:par>
                                <p:cTn id="16" presetID="1" presetClass="exit" presetSubtype="0" fill="hold" grpId="0" nodeType="afterEffect">
                                  <p:stCondLst>
                                    <p:cond delay="0"/>
                                  </p:stCondLst>
                                  <p:childTnLst>
                                    <p:set>
                                      <p:cBhvr>
                                        <p:cTn id="17" dur="1" fill="hold">
                                          <p:stCondLst>
                                            <p:cond delay="0"/>
                                          </p:stCondLst>
                                        </p:cTn>
                                        <p:tgtEl>
                                          <p:spTgt spid="1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5713" name="Picture 2"/>
          <p:cNvPicPr>
            <a:picLocks noChangeAspect="1" noChangeArrowheads="1"/>
          </p:cNvPicPr>
          <p:nvPr/>
        </p:nvPicPr>
        <p:blipFill>
          <a:blip r:embed="rId3"/>
          <a:srcRect/>
          <a:stretch>
            <a:fillRect/>
          </a:stretch>
        </p:blipFill>
        <p:spPr bwMode="auto">
          <a:xfrm>
            <a:off x="323850" y="1412875"/>
            <a:ext cx="5637213" cy="4170363"/>
          </a:xfrm>
          <a:prstGeom prst="rect">
            <a:avLst/>
          </a:prstGeom>
          <a:noFill/>
          <a:ln w="9525">
            <a:noFill/>
            <a:miter lim="800000"/>
            <a:headEnd/>
            <a:tailEnd/>
          </a:ln>
        </p:spPr>
      </p:pic>
      <p:grpSp>
        <p:nvGrpSpPr>
          <p:cNvPr id="115714" name="Group 14"/>
          <p:cNvGrpSpPr>
            <a:grpSpLocks/>
          </p:cNvGrpSpPr>
          <p:nvPr/>
        </p:nvGrpSpPr>
        <p:grpSpPr bwMode="auto">
          <a:xfrm>
            <a:off x="3276600" y="1341438"/>
            <a:ext cx="3894138" cy="2381250"/>
            <a:chOff x="1756" y="688"/>
            <a:chExt cx="2794" cy="1888"/>
          </a:xfrm>
        </p:grpSpPr>
        <p:sp>
          <p:nvSpPr>
            <p:cNvPr id="7" name="Rounded Rectangular Callout 6"/>
            <p:cNvSpPr>
              <a:spLocks noChangeArrowheads="1"/>
            </p:cNvSpPr>
            <p:nvPr/>
          </p:nvSpPr>
          <p:spPr bwMode="auto">
            <a:xfrm>
              <a:off x="1756" y="688"/>
              <a:ext cx="1912" cy="743"/>
            </a:xfrm>
            <a:prstGeom prst="wedgeRoundRectCallout">
              <a:avLst>
                <a:gd name="adj1" fmla="val -91065"/>
                <a:gd name="adj2" fmla="val -11417"/>
                <a:gd name="adj3" fmla="val 16667"/>
              </a:avLst>
            </a:prstGeom>
            <a:solidFill>
              <a:schemeClr val="bg1"/>
            </a:solidFill>
            <a:ln w="12700" algn="ctr">
              <a:solidFill>
                <a:srgbClr val="606060"/>
              </a:solidFill>
              <a:miter lim="800000"/>
              <a:headEnd/>
              <a:tailEnd/>
            </a:ln>
          </p:spPr>
          <p:txBody>
            <a:bodyPr anchor="ctr"/>
            <a:lstStyle/>
            <a:p>
              <a:pPr fontAlgn="auto">
                <a:spcBef>
                  <a:spcPts val="0"/>
                </a:spcBef>
                <a:spcAft>
                  <a:spcPts val="0"/>
                </a:spcAft>
                <a:defRPr/>
              </a:pPr>
              <a:r>
                <a:rPr lang="en-US" sz="1200" b="1" baseline="30000" dirty="0">
                  <a:solidFill>
                    <a:schemeClr val="tx2"/>
                  </a:solidFill>
                  <a:latin typeface="+mn-lt"/>
                </a:rPr>
                <a:t>(1) </a:t>
              </a:r>
              <a:r>
                <a:rPr lang="en-US" sz="1200" dirty="0">
                  <a:solidFill>
                    <a:schemeClr val="tx2"/>
                  </a:solidFill>
                  <a:latin typeface="+mn-lt"/>
                </a:rPr>
                <a:t>Click View</a:t>
              </a:r>
            </a:p>
          </p:txBody>
        </p:sp>
        <p:sp>
          <p:nvSpPr>
            <p:cNvPr id="10" name="Rounded Rectangular Callout 9"/>
            <p:cNvSpPr>
              <a:spLocks noChangeArrowheads="1"/>
            </p:cNvSpPr>
            <p:nvPr/>
          </p:nvSpPr>
          <p:spPr bwMode="auto">
            <a:xfrm>
              <a:off x="2635" y="2001"/>
              <a:ext cx="1915" cy="575"/>
            </a:xfrm>
            <a:prstGeom prst="wedgeRoundRectCallout">
              <a:avLst>
                <a:gd name="adj1" fmla="val -52718"/>
                <a:gd name="adj2" fmla="val -127046"/>
                <a:gd name="adj3" fmla="val 16667"/>
              </a:avLst>
            </a:prstGeom>
            <a:solidFill>
              <a:schemeClr val="bg1"/>
            </a:solidFill>
            <a:ln w="12700" algn="ctr">
              <a:solidFill>
                <a:srgbClr val="606060"/>
              </a:solidFill>
              <a:miter lim="800000"/>
              <a:headEnd/>
              <a:tailEnd/>
            </a:ln>
          </p:spPr>
          <p:txBody>
            <a:bodyPr anchor="ctr"/>
            <a:lstStyle/>
            <a:p>
              <a:pPr fontAlgn="auto">
                <a:spcBef>
                  <a:spcPts val="0"/>
                </a:spcBef>
                <a:spcAft>
                  <a:spcPts val="0"/>
                </a:spcAft>
                <a:defRPr/>
              </a:pPr>
              <a:r>
                <a:rPr lang="en-US" sz="1200" b="1" baseline="30000" dirty="0">
                  <a:solidFill>
                    <a:schemeClr val="tx2"/>
                  </a:solidFill>
                </a:rPr>
                <a:t>(2) </a:t>
              </a:r>
              <a:r>
                <a:rPr lang="en-US" sz="1200" dirty="0">
                  <a:solidFill>
                    <a:schemeClr val="tx2"/>
                  </a:solidFill>
                  <a:latin typeface="+mn-lt"/>
                </a:rPr>
                <a:t>Save As</a:t>
              </a:r>
            </a:p>
          </p:txBody>
        </p:sp>
      </p:grpSp>
      <p:sp>
        <p:nvSpPr>
          <p:cNvPr id="115715" name="Title 1"/>
          <p:cNvSpPr txBox="1">
            <a:spLocks/>
          </p:cNvSpPr>
          <p:nvPr/>
        </p:nvSpPr>
        <p:spPr bwMode="auto">
          <a:xfrm>
            <a:off x="250825" y="692150"/>
            <a:ext cx="7127875" cy="549275"/>
          </a:xfrm>
          <a:prstGeom prst="rect">
            <a:avLst/>
          </a:prstGeom>
          <a:noFill/>
          <a:ln w="9525">
            <a:noFill/>
            <a:miter lim="800000"/>
            <a:headEnd/>
            <a:tailEnd/>
          </a:ln>
        </p:spPr>
        <p:txBody>
          <a:bodyPr anchor="b"/>
          <a:lstStyle/>
          <a:p>
            <a:pPr eaLnBrk="0" hangingPunct="0">
              <a:lnSpc>
                <a:spcPct val="90000"/>
              </a:lnSpc>
            </a:pPr>
            <a:r>
              <a:rPr lang="en-US" sz="1200" b="1">
                <a:solidFill>
                  <a:schemeClr val="tx2"/>
                </a:solidFill>
              </a:rPr>
              <a:t>Create Views</a:t>
            </a:r>
            <a:r>
              <a:rPr lang="en-US" sz="2000" b="1">
                <a:solidFill>
                  <a:schemeClr val="tx2"/>
                </a:solidFill>
              </a:rPr>
              <a:t/>
            </a:r>
            <a:br>
              <a:rPr lang="en-US" sz="2000" b="1">
                <a:solidFill>
                  <a:schemeClr val="tx2"/>
                </a:solidFill>
              </a:rPr>
            </a:br>
            <a:r>
              <a:rPr lang="en-US" sz="2000" b="1">
                <a:solidFill>
                  <a:schemeClr val="tx2"/>
                </a:solidFill>
              </a:rPr>
              <a:t>Save View</a:t>
            </a:r>
          </a:p>
        </p:txBody>
      </p:sp>
      <p:sp>
        <p:nvSpPr>
          <p:cNvPr id="9" name="Rounded Rectangular Callout 8"/>
          <p:cNvSpPr>
            <a:spLocks noChangeArrowheads="1"/>
          </p:cNvSpPr>
          <p:nvPr/>
        </p:nvSpPr>
        <p:spPr bwMode="auto">
          <a:xfrm>
            <a:off x="4572000" y="5661025"/>
            <a:ext cx="2668588" cy="576263"/>
          </a:xfrm>
          <a:prstGeom prst="wedgeRoundRectCallout">
            <a:avLst>
              <a:gd name="adj1" fmla="val -69847"/>
              <a:gd name="adj2" fmla="val -169796"/>
              <a:gd name="adj3" fmla="val 16667"/>
            </a:avLst>
          </a:prstGeom>
          <a:solidFill>
            <a:schemeClr val="bg1"/>
          </a:solidFill>
          <a:ln w="12700" algn="ctr">
            <a:solidFill>
              <a:srgbClr val="606060"/>
            </a:solidFill>
            <a:miter lim="800000"/>
            <a:headEnd/>
            <a:tailEnd/>
          </a:ln>
        </p:spPr>
        <p:txBody>
          <a:bodyPr anchor="ctr"/>
          <a:lstStyle/>
          <a:p>
            <a:pPr fontAlgn="auto">
              <a:spcBef>
                <a:spcPts val="0"/>
              </a:spcBef>
              <a:spcAft>
                <a:spcPts val="0"/>
              </a:spcAft>
              <a:defRPr/>
            </a:pPr>
            <a:r>
              <a:rPr lang="en-US" sz="1200" b="1" baseline="30000" dirty="0">
                <a:solidFill>
                  <a:schemeClr val="tx2"/>
                </a:solidFill>
              </a:rPr>
              <a:t>(3) </a:t>
            </a:r>
            <a:r>
              <a:rPr lang="en-US" sz="1200" dirty="0">
                <a:solidFill>
                  <a:schemeClr val="tx2"/>
                </a:solidFill>
                <a:latin typeface="+mn-lt"/>
              </a:rPr>
              <a:t>Enter view name</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5841" name="Group 8"/>
          <p:cNvGrpSpPr>
            <a:grpSpLocks/>
          </p:cNvGrpSpPr>
          <p:nvPr/>
        </p:nvGrpSpPr>
        <p:grpSpPr bwMode="auto">
          <a:xfrm>
            <a:off x="900113" y="866775"/>
            <a:ext cx="7740650" cy="5434013"/>
            <a:chOff x="0" y="360"/>
            <a:chExt cx="5760" cy="3960"/>
          </a:xfrm>
        </p:grpSpPr>
        <p:pic>
          <p:nvPicPr>
            <p:cNvPr id="35843" name="Picture 2"/>
            <p:cNvPicPr>
              <a:picLocks noChangeAspect="1" noChangeArrowheads="1"/>
            </p:cNvPicPr>
            <p:nvPr/>
          </p:nvPicPr>
          <p:blipFill>
            <a:blip r:embed="rId2"/>
            <a:srcRect/>
            <a:stretch>
              <a:fillRect/>
            </a:stretch>
          </p:blipFill>
          <p:spPr bwMode="auto">
            <a:xfrm>
              <a:off x="0" y="360"/>
              <a:ext cx="5760" cy="3960"/>
            </a:xfrm>
            <a:prstGeom prst="rect">
              <a:avLst/>
            </a:prstGeom>
            <a:noFill/>
            <a:ln w="9525">
              <a:noFill/>
              <a:miter lim="800000"/>
              <a:headEnd/>
              <a:tailEnd/>
            </a:ln>
          </p:spPr>
        </p:pic>
        <p:grpSp>
          <p:nvGrpSpPr>
            <p:cNvPr id="35844" name="Group 4"/>
            <p:cNvGrpSpPr>
              <a:grpSpLocks/>
            </p:cNvGrpSpPr>
            <p:nvPr/>
          </p:nvGrpSpPr>
          <p:grpSpPr bwMode="auto">
            <a:xfrm>
              <a:off x="675" y="444"/>
              <a:ext cx="3533" cy="816"/>
              <a:chOff x="2192521" y="-6257924"/>
              <a:chExt cx="4786053" cy="1295400"/>
            </a:xfrm>
          </p:grpSpPr>
          <p:sp>
            <p:nvSpPr>
              <p:cNvPr id="6" name="Rectangle 5"/>
              <p:cNvSpPr/>
              <p:nvPr/>
            </p:nvSpPr>
            <p:spPr>
              <a:xfrm>
                <a:off x="2191871" y="-5248942"/>
                <a:ext cx="670513" cy="145088"/>
              </a:xfrm>
              <a:prstGeom prst="rect">
                <a:avLst/>
              </a:prstGeom>
              <a:solidFill>
                <a:schemeClr val="accent1">
                  <a:alpha val="0"/>
                </a:schemeClr>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endParaRPr lang="en-US" dirty="0"/>
              </a:p>
            </p:txBody>
          </p:sp>
          <p:sp>
            <p:nvSpPr>
              <p:cNvPr id="7" name="Rounded Rectangular Callout 6"/>
              <p:cNvSpPr/>
              <p:nvPr/>
            </p:nvSpPr>
            <p:spPr>
              <a:xfrm>
                <a:off x="4385839" y="-6257206"/>
                <a:ext cx="2592434" cy="1294765"/>
              </a:xfrm>
              <a:prstGeom prst="wedgeRoundRectCallout">
                <a:avLst>
                  <a:gd name="adj1" fmla="val -109484"/>
                  <a:gd name="adj2" fmla="val 27940"/>
                  <a:gd name="adj3" fmla="val 16667"/>
                </a:avLst>
              </a:prstGeom>
              <a:solidFill>
                <a:schemeClr val="bg1"/>
              </a:solidFill>
              <a:ln>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a:solidFill>
                      <a:schemeClr val="tx2"/>
                    </a:solidFill>
                  </a:rPr>
                  <a:t>Master  Scheduling (MSW)</a:t>
                </a:r>
                <a:br>
                  <a:rPr lang="en-US" sz="1200" b="1">
                    <a:solidFill>
                      <a:schemeClr val="tx2"/>
                    </a:solidFill>
                  </a:rPr>
                </a:br>
                <a:r>
                  <a:rPr lang="en-US" sz="1200">
                    <a:solidFill>
                      <a:schemeClr val="tx2"/>
                    </a:solidFill>
                  </a:rPr>
                  <a:t>A scheduling view  for master scheduling</a:t>
                </a:r>
              </a:p>
            </p:txBody>
          </p:sp>
        </p:grpSp>
      </p:grpSp>
      <p:sp>
        <p:nvSpPr>
          <p:cNvPr id="35842" name="Title 1"/>
          <p:cNvSpPr txBox="1">
            <a:spLocks/>
          </p:cNvSpPr>
          <p:nvPr/>
        </p:nvSpPr>
        <p:spPr bwMode="auto">
          <a:xfrm>
            <a:off x="250825" y="333375"/>
            <a:ext cx="7127875" cy="549275"/>
          </a:xfrm>
          <a:prstGeom prst="rect">
            <a:avLst/>
          </a:prstGeom>
          <a:noFill/>
          <a:ln w="9525">
            <a:noFill/>
            <a:miter lim="800000"/>
            <a:headEnd/>
            <a:tailEnd/>
          </a:ln>
        </p:spPr>
        <p:txBody>
          <a:bodyPr/>
          <a:lstStyle/>
          <a:p>
            <a:pPr eaLnBrk="0" hangingPunct="0">
              <a:lnSpc>
                <a:spcPct val="90000"/>
              </a:lnSpc>
            </a:pPr>
            <a:r>
              <a:rPr lang="en-US" sz="1400" b="1">
                <a:solidFill>
                  <a:schemeClr val="tx2"/>
                </a:solidFill>
              </a:rPr>
              <a:t>Workbench Framework Introduction</a:t>
            </a:r>
            <a:br>
              <a:rPr lang="en-US" sz="1400" b="1">
                <a:solidFill>
                  <a:schemeClr val="tx2"/>
                </a:solidFill>
              </a:rPr>
            </a:br>
            <a:r>
              <a:rPr lang="en-US" sz="2000" b="1">
                <a:solidFill>
                  <a:schemeClr val="tx2"/>
                </a:solidFill>
              </a:rPr>
              <a:t>MSW</a:t>
            </a:r>
          </a:p>
        </p:txBody>
      </p:sp>
      <p:pic>
        <p:nvPicPr>
          <p:cNvPr id="35848" name="Picture 8"/>
          <p:cNvPicPr>
            <a:picLocks noChangeAspect="1" noChangeArrowheads="1"/>
          </p:cNvPicPr>
          <p:nvPr/>
        </p:nvPicPr>
        <p:blipFill>
          <a:blip r:embed="rId3"/>
          <a:srcRect/>
          <a:stretch>
            <a:fillRect/>
          </a:stretch>
        </p:blipFill>
        <p:spPr bwMode="auto">
          <a:xfrm>
            <a:off x="971550" y="4508500"/>
            <a:ext cx="7632700" cy="1728788"/>
          </a:xfrm>
          <a:prstGeom prst="rect">
            <a:avLst/>
          </a:prstGeom>
          <a:noFill/>
          <a:ln w="9525">
            <a:noFill/>
            <a:miter lim="800000"/>
            <a:headEnd/>
            <a:tailEnd/>
          </a:ln>
          <a:effectLst/>
        </p:spPr>
      </p:pic>
      <p:sp>
        <p:nvSpPr>
          <p:cNvPr id="35850" name="Rectangle 10"/>
          <p:cNvSpPr>
            <a:spLocks noChangeArrowheads="1"/>
          </p:cNvSpPr>
          <p:nvPr/>
        </p:nvSpPr>
        <p:spPr bwMode="auto">
          <a:xfrm>
            <a:off x="971550" y="4508500"/>
            <a:ext cx="7632700" cy="1728788"/>
          </a:xfrm>
          <a:prstGeom prst="rect">
            <a:avLst/>
          </a:prstGeom>
          <a:solidFill>
            <a:srgbClr val="4D4D4D">
              <a:alpha val="67000"/>
            </a:srgbClr>
          </a:solidFill>
          <a:ln w="9525">
            <a:noFill/>
            <a:miter lim="800000"/>
            <a:headEnd/>
            <a:tailEnd/>
          </a:ln>
          <a:effectLst/>
        </p:spPr>
        <p:txBody>
          <a:bodyPr wrap="none" anchor="ctr"/>
          <a:lstStyle/>
          <a:p>
            <a:endParaRPr lang="en-US"/>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7761" name="Picture 2"/>
          <p:cNvPicPr>
            <a:picLocks noChangeAspect="1" noChangeArrowheads="1"/>
          </p:cNvPicPr>
          <p:nvPr/>
        </p:nvPicPr>
        <p:blipFill>
          <a:blip r:embed="rId3"/>
          <a:srcRect/>
          <a:stretch>
            <a:fillRect/>
          </a:stretch>
        </p:blipFill>
        <p:spPr bwMode="auto">
          <a:xfrm>
            <a:off x="468313" y="1484313"/>
            <a:ext cx="5692775" cy="3816350"/>
          </a:xfrm>
          <a:prstGeom prst="rect">
            <a:avLst/>
          </a:prstGeom>
          <a:noFill/>
          <a:ln w="9525">
            <a:noFill/>
            <a:miter lim="800000"/>
            <a:headEnd/>
            <a:tailEnd/>
          </a:ln>
        </p:spPr>
      </p:pic>
      <p:sp>
        <p:nvSpPr>
          <p:cNvPr id="117762" name="Title 1"/>
          <p:cNvSpPr txBox="1">
            <a:spLocks/>
          </p:cNvSpPr>
          <p:nvPr/>
        </p:nvSpPr>
        <p:spPr bwMode="auto">
          <a:xfrm>
            <a:off x="250825" y="692150"/>
            <a:ext cx="7127875" cy="549275"/>
          </a:xfrm>
          <a:prstGeom prst="rect">
            <a:avLst/>
          </a:prstGeom>
          <a:noFill/>
          <a:ln w="9525">
            <a:noFill/>
            <a:miter lim="800000"/>
            <a:headEnd/>
            <a:tailEnd/>
          </a:ln>
        </p:spPr>
        <p:txBody>
          <a:bodyPr anchor="b"/>
          <a:lstStyle/>
          <a:p>
            <a:pPr eaLnBrk="0" hangingPunct="0">
              <a:lnSpc>
                <a:spcPct val="90000"/>
              </a:lnSpc>
            </a:pPr>
            <a:r>
              <a:rPr lang="en-US" sz="1200" b="1">
                <a:solidFill>
                  <a:schemeClr val="tx2"/>
                </a:solidFill>
              </a:rPr>
              <a:t>Create Views</a:t>
            </a:r>
            <a:r>
              <a:rPr lang="en-US" sz="2000" b="1">
                <a:solidFill>
                  <a:schemeClr val="tx2"/>
                </a:solidFill>
              </a:rPr>
              <a:t/>
            </a:r>
            <a:br>
              <a:rPr lang="en-US" sz="2000" b="1">
                <a:solidFill>
                  <a:schemeClr val="tx2"/>
                </a:solidFill>
              </a:rPr>
            </a:br>
            <a:r>
              <a:rPr lang="en-US" sz="2000" b="1">
                <a:solidFill>
                  <a:schemeClr val="tx2"/>
                </a:solidFill>
              </a:rPr>
              <a:t>Current Limitations</a:t>
            </a:r>
          </a:p>
        </p:txBody>
      </p:sp>
      <p:sp>
        <p:nvSpPr>
          <p:cNvPr id="11" name="TextBox 10"/>
          <p:cNvSpPr txBox="1"/>
          <p:nvPr/>
        </p:nvSpPr>
        <p:spPr>
          <a:xfrm>
            <a:off x="323850" y="5516563"/>
            <a:ext cx="6911975" cy="585787"/>
          </a:xfrm>
          <a:prstGeom prst="rect">
            <a:avLst/>
          </a:prstGeom>
          <a:noFill/>
        </p:spPr>
        <p:txBody>
          <a:bodyPr>
            <a:spAutoFit/>
          </a:bodyPr>
          <a:lstStyle/>
          <a:p>
            <a:pPr>
              <a:defRPr/>
            </a:pPr>
            <a:r>
              <a:rPr lang="en-US" sz="1400" dirty="0">
                <a:solidFill>
                  <a:schemeClr val="tx2"/>
                </a:solidFill>
              </a:rPr>
              <a:t>Note: Limitations are planned to be addressed in future product releases</a:t>
            </a:r>
          </a:p>
          <a:p>
            <a:pPr>
              <a:defRPr/>
            </a:pPr>
            <a:endParaRPr lang="en-US" sz="1800" dirty="0">
              <a:solidFill>
                <a:schemeClr val="bg1">
                  <a:lumMod val="50000"/>
                </a:schemeClr>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3" name="Rectangle 2"/>
          <p:cNvSpPr>
            <a:spLocks noGrp="1" noChangeArrowheads="1"/>
          </p:cNvSpPr>
          <p:nvPr>
            <p:ph type="title" idx="4294967295"/>
          </p:nvPr>
        </p:nvSpPr>
        <p:spPr>
          <a:xfrm>
            <a:off x="0" y="2781300"/>
            <a:ext cx="9144000" cy="2057400"/>
          </a:xfrm>
        </p:spPr>
        <p:txBody>
          <a:bodyPr anchor="t"/>
          <a:lstStyle/>
          <a:p>
            <a:pPr algn="ctr" eaLnBrk="1" hangingPunct="1">
              <a:lnSpc>
                <a:spcPct val="85000"/>
              </a:lnSpc>
            </a:pPr>
            <a:r>
              <a:rPr lang="en-US" sz="4800" smtClean="0"/>
              <a:t>Hands On Lesson</a:t>
            </a:r>
          </a:p>
        </p:txBody>
      </p:sp>
      <p:sp>
        <p:nvSpPr>
          <p:cNvPr id="120834" name="Text Box 3"/>
          <p:cNvSpPr txBox="1">
            <a:spLocks noChangeArrowheads="1"/>
          </p:cNvSpPr>
          <p:nvPr/>
        </p:nvSpPr>
        <p:spPr bwMode="auto">
          <a:xfrm>
            <a:off x="990600" y="2476500"/>
            <a:ext cx="7037388" cy="396875"/>
          </a:xfrm>
          <a:prstGeom prst="rect">
            <a:avLst/>
          </a:prstGeom>
          <a:noFill/>
          <a:ln w="9525">
            <a:noFill/>
            <a:miter lim="800000"/>
            <a:headEnd/>
            <a:tailEnd/>
          </a:ln>
        </p:spPr>
        <p:txBody>
          <a:bodyPr>
            <a:spAutoFit/>
          </a:bodyPr>
          <a:lstStyle/>
          <a:p>
            <a:pPr>
              <a:spcBef>
                <a:spcPct val="50000"/>
              </a:spcBef>
            </a:pPr>
            <a:r>
              <a:rPr lang="en-US" sz="2000" b="1">
                <a:solidFill>
                  <a:srgbClr val="A6A6A6"/>
                </a:solidFill>
              </a:rPr>
              <a:t>Getting Familiar with MSW</a:t>
            </a:r>
          </a:p>
        </p:txBody>
      </p:sp>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1" name="Rectangle 2"/>
          <p:cNvSpPr>
            <a:spLocks/>
          </p:cNvSpPr>
          <p:nvPr/>
        </p:nvSpPr>
        <p:spPr bwMode="auto">
          <a:xfrm>
            <a:off x="457200" y="598488"/>
            <a:ext cx="8229600" cy="717550"/>
          </a:xfrm>
          <a:prstGeom prst="rect">
            <a:avLst/>
          </a:prstGeom>
          <a:noFill/>
          <a:ln w="9525">
            <a:noFill/>
            <a:miter lim="800000"/>
            <a:headEnd/>
            <a:tailEnd/>
          </a:ln>
        </p:spPr>
        <p:txBody>
          <a:bodyPr anchor="ctr"/>
          <a:lstStyle/>
          <a:p>
            <a:pPr defTabSz="457200" eaLnBrk="0" hangingPunct="0"/>
            <a:r>
              <a:rPr lang="en-US" b="1">
                <a:solidFill>
                  <a:srgbClr val="4F4F4F"/>
                </a:solidFill>
                <a:latin typeface="Century Gothic" pitchFamily="34" charset="0"/>
              </a:rPr>
              <a:t>Exercise 4 –Personalize Your UI</a:t>
            </a:r>
          </a:p>
        </p:txBody>
      </p:sp>
      <p:sp>
        <p:nvSpPr>
          <p:cNvPr id="122882" name="Rectangle 3"/>
          <p:cNvSpPr>
            <a:spLocks/>
          </p:cNvSpPr>
          <p:nvPr/>
        </p:nvSpPr>
        <p:spPr bwMode="auto">
          <a:xfrm>
            <a:off x="468313" y="1268413"/>
            <a:ext cx="8229600" cy="4991100"/>
          </a:xfrm>
          <a:prstGeom prst="rect">
            <a:avLst/>
          </a:prstGeom>
          <a:noFill/>
          <a:ln w="9525">
            <a:noFill/>
            <a:miter lim="800000"/>
            <a:headEnd/>
            <a:tailEnd/>
          </a:ln>
        </p:spPr>
        <p:txBody>
          <a:bodyPr/>
          <a:lstStyle/>
          <a:p>
            <a:pPr marL="342900" indent="-342900" defTabSz="457200" eaLnBrk="0" hangingPunct="0">
              <a:spcBef>
                <a:spcPct val="20000"/>
              </a:spcBef>
              <a:buClr>
                <a:srgbClr val="F79646"/>
              </a:buClr>
              <a:buFont typeface="Arial" charset="0"/>
              <a:buChar char="•"/>
            </a:pPr>
            <a:r>
              <a:rPr lang="en-US">
                <a:solidFill>
                  <a:srgbClr val="4F4F4F"/>
                </a:solidFill>
                <a:latin typeface="Century Gothic" pitchFamily="34" charset="0"/>
              </a:rPr>
              <a:t>Run a search (continued from previous exercise)</a:t>
            </a:r>
          </a:p>
          <a:p>
            <a:pPr marL="342900" indent="-342900" defTabSz="457200" eaLnBrk="0" hangingPunct="0">
              <a:spcBef>
                <a:spcPct val="20000"/>
              </a:spcBef>
              <a:buClr>
                <a:srgbClr val="F79646"/>
              </a:buClr>
              <a:buFont typeface="Arial" charset="0"/>
              <a:buChar char="•"/>
            </a:pPr>
            <a:r>
              <a:rPr lang="en-US">
                <a:solidFill>
                  <a:srgbClr val="4F4F4F"/>
                </a:solidFill>
                <a:latin typeface="Century Gothic" pitchFamily="34" charset="0"/>
              </a:rPr>
              <a:t>Add additional fields to the Schedule Grid</a:t>
            </a:r>
          </a:p>
          <a:p>
            <a:pPr marL="342900" indent="-342900" defTabSz="457200" eaLnBrk="0" hangingPunct="0">
              <a:spcBef>
                <a:spcPct val="20000"/>
              </a:spcBef>
              <a:buClr>
                <a:srgbClr val="F79646"/>
              </a:buClr>
              <a:buFont typeface="Arial" charset="0"/>
              <a:buChar char="•"/>
            </a:pPr>
            <a:r>
              <a:rPr lang="en-US">
                <a:solidFill>
                  <a:srgbClr val="4F4F4F"/>
                </a:solidFill>
                <a:latin typeface="Century Gothic" pitchFamily="34" charset="0"/>
              </a:rPr>
              <a:t>Optimize column widths</a:t>
            </a:r>
          </a:p>
          <a:p>
            <a:pPr marL="342900" indent="-342900" defTabSz="457200" eaLnBrk="0" hangingPunct="0">
              <a:spcBef>
                <a:spcPct val="20000"/>
              </a:spcBef>
              <a:buClr>
                <a:srgbClr val="F79646"/>
              </a:buClr>
              <a:buFont typeface="Arial" charset="0"/>
              <a:buChar char="•"/>
            </a:pPr>
            <a:r>
              <a:rPr lang="en-US">
                <a:solidFill>
                  <a:srgbClr val="4F4F4F"/>
                </a:solidFill>
                <a:latin typeface="Century Gothic" pitchFamily="34" charset="0"/>
              </a:rPr>
              <a:t>Create a View   </a:t>
            </a:r>
          </a:p>
          <a:p>
            <a:pPr marL="342900" indent="-342900" defTabSz="457200" eaLnBrk="0" hangingPunct="0">
              <a:spcBef>
                <a:spcPct val="20000"/>
              </a:spcBef>
              <a:buClr>
                <a:srgbClr val="F79646"/>
              </a:buClr>
              <a:buFont typeface="Arial" charset="0"/>
              <a:buChar char="•"/>
            </a:pPr>
            <a:r>
              <a:rPr lang="en-US">
                <a:solidFill>
                  <a:srgbClr val="4F4F4F"/>
                </a:solidFill>
                <a:latin typeface="Century Gothic" pitchFamily="34" charset="0"/>
              </a:rPr>
              <a:t>Questions</a:t>
            </a:r>
          </a:p>
          <a:p>
            <a:pPr marL="342900" indent="-342900" defTabSz="457200" eaLnBrk="0" hangingPunct="0">
              <a:spcBef>
                <a:spcPct val="20000"/>
              </a:spcBef>
              <a:buClr>
                <a:srgbClr val="F79646"/>
              </a:buClr>
              <a:buFont typeface="Arial" charset="0"/>
              <a:buNone/>
            </a:pPr>
            <a:endParaRPr lang="en-US">
              <a:solidFill>
                <a:srgbClr val="4F4F4F"/>
              </a:solidFill>
              <a:latin typeface="Century Gothic" pitchFamily="34" charset="0"/>
            </a:endParaRPr>
          </a:p>
        </p:txBody>
      </p:sp>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29" name="Rectangle 2"/>
          <p:cNvSpPr>
            <a:spLocks noGrp="1" noChangeArrowheads="1"/>
          </p:cNvSpPr>
          <p:nvPr>
            <p:ph type="title" idx="4294967295"/>
          </p:nvPr>
        </p:nvSpPr>
        <p:spPr>
          <a:xfrm>
            <a:off x="0" y="2781300"/>
            <a:ext cx="9144000" cy="2057400"/>
          </a:xfrm>
        </p:spPr>
        <p:txBody>
          <a:bodyPr anchor="t"/>
          <a:lstStyle/>
          <a:p>
            <a:pPr algn="ctr">
              <a:lnSpc>
                <a:spcPct val="85000"/>
              </a:lnSpc>
            </a:pPr>
            <a:r>
              <a:rPr lang="en-US" sz="4800" smtClean="0"/>
              <a:t>Other Topics</a:t>
            </a:r>
          </a:p>
        </p:txBody>
      </p:sp>
      <p:sp>
        <p:nvSpPr>
          <p:cNvPr id="119810" name="Text Box 3"/>
          <p:cNvSpPr txBox="1">
            <a:spLocks noChangeArrowheads="1"/>
          </p:cNvSpPr>
          <p:nvPr/>
        </p:nvSpPr>
        <p:spPr bwMode="auto">
          <a:xfrm>
            <a:off x="990600" y="2476500"/>
            <a:ext cx="6389688" cy="396875"/>
          </a:xfrm>
          <a:prstGeom prst="rect">
            <a:avLst/>
          </a:prstGeom>
          <a:noFill/>
          <a:ln w="9525">
            <a:noFill/>
            <a:miter lim="800000"/>
            <a:headEnd/>
            <a:tailEnd/>
          </a:ln>
        </p:spPr>
        <p:txBody>
          <a:bodyPr>
            <a:spAutoFit/>
          </a:bodyPr>
          <a:lstStyle/>
          <a:p>
            <a:pPr>
              <a:spcBef>
                <a:spcPct val="50000"/>
              </a:spcBef>
              <a:defRPr/>
            </a:pPr>
            <a:r>
              <a:rPr lang="en-US" sz="2000" b="1">
                <a:solidFill>
                  <a:schemeClr val="bg1">
                    <a:lumMod val="65000"/>
                  </a:schemeClr>
                </a:solidFill>
              </a:rPr>
              <a:t>Manage the UI</a:t>
            </a:r>
          </a:p>
        </p:txBody>
      </p:sp>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7" name="Content Placeholder 2"/>
          <p:cNvSpPr>
            <a:spLocks noGrp="1"/>
          </p:cNvSpPr>
          <p:nvPr>
            <p:ph idx="4294967295"/>
          </p:nvPr>
        </p:nvSpPr>
        <p:spPr>
          <a:xfrm>
            <a:off x="685800" y="1443038"/>
            <a:ext cx="7939088" cy="4813300"/>
          </a:xfrm>
        </p:spPr>
        <p:txBody>
          <a:bodyPr tIns="91440" bIns="91440"/>
          <a:lstStyle/>
          <a:p>
            <a:r>
              <a:rPr lang="en-US" smtClean="0"/>
              <a:t>Adding User-Defined Fields To WB</a:t>
            </a:r>
          </a:p>
          <a:p>
            <a:pPr lvl="1"/>
            <a:r>
              <a:rPr lang="en-US" smtClean="0"/>
              <a:t>Can add user-defined fields to MSW and PSW</a:t>
            </a:r>
          </a:p>
          <a:p>
            <a:r>
              <a:rPr lang="en-US" smtClean="0"/>
              <a:t>Enabling the workbenches</a:t>
            </a:r>
          </a:p>
          <a:p>
            <a:pPr lvl="4"/>
            <a:endParaRPr lang="en-US" smtClean="0"/>
          </a:p>
        </p:txBody>
      </p:sp>
      <p:sp>
        <p:nvSpPr>
          <p:cNvPr id="126978" name="Title 1"/>
          <p:cNvSpPr txBox="1">
            <a:spLocks/>
          </p:cNvSpPr>
          <p:nvPr/>
        </p:nvSpPr>
        <p:spPr bwMode="auto">
          <a:xfrm>
            <a:off x="250825" y="692150"/>
            <a:ext cx="7127875" cy="549275"/>
          </a:xfrm>
          <a:prstGeom prst="rect">
            <a:avLst/>
          </a:prstGeom>
          <a:noFill/>
          <a:ln w="9525">
            <a:noFill/>
            <a:miter lim="800000"/>
            <a:headEnd/>
            <a:tailEnd/>
          </a:ln>
        </p:spPr>
        <p:txBody>
          <a:bodyPr anchor="b"/>
          <a:lstStyle/>
          <a:p>
            <a:pPr eaLnBrk="0" hangingPunct="0">
              <a:lnSpc>
                <a:spcPct val="90000"/>
              </a:lnSpc>
            </a:pPr>
            <a:r>
              <a:rPr lang="en-US" sz="1200" b="1">
                <a:solidFill>
                  <a:schemeClr val="tx2"/>
                </a:solidFill>
              </a:rPr>
              <a:t>Manage the UI</a:t>
            </a:r>
            <a:r>
              <a:rPr lang="en-US" sz="2000" b="1">
                <a:solidFill>
                  <a:schemeClr val="tx2"/>
                </a:solidFill>
              </a:rPr>
              <a:t/>
            </a:r>
            <a:br>
              <a:rPr lang="en-US" sz="2000" b="1">
                <a:solidFill>
                  <a:schemeClr val="tx2"/>
                </a:solidFill>
              </a:rPr>
            </a:br>
            <a:r>
              <a:rPr lang="en-US" sz="2000" b="1">
                <a:solidFill>
                  <a:schemeClr val="tx2"/>
                </a:solidFill>
              </a:rPr>
              <a:t>Other Topics</a:t>
            </a:r>
          </a:p>
        </p:txBody>
      </p:sp>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1" name="Rectangle 2"/>
          <p:cNvSpPr>
            <a:spLocks noGrp="1" noChangeArrowheads="1"/>
          </p:cNvSpPr>
          <p:nvPr>
            <p:ph type="title" idx="4294967295"/>
          </p:nvPr>
        </p:nvSpPr>
        <p:spPr>
          <a:xfrm>
            <a:off x="0" y="2781300"/>
            <a:ext cx="9144000" cy="2057400"/>
          </a:xfrm>
        </p:spPr>
        <p:txBody>
          <a:bodyPr anchor="t"/>
          <a:lstStyle/>
          <a:p>
            <a:pPr algn="ctr">
              <a:lnSpc>
                <a:spcPct val="85000"/>
              </a:lnSpc>
            </a:pPr>
            <a:r>
              <a:rPr lang="en-US" smtClean="0"/>
              <a:t> </a:t>
            </a:r>
            <a:r>
              <a:rPr lang="en-US" sz="4800" smtClean="0"/>
              <a:t>End</a:t>
            </a:r>
          </a:p>
        </p:txBody>
      </p:sp>
      <p:sp>
        <p:nvSpPr>
          <p:cNvPr id="128002" name="Text Box 3"/>
          <p:cNvSpPr txBox="1">
            <a:spLocks noChangeArrowheads="1"/>
          </p:cNvSpPr>
          <p:nvPr/>
        </p:nvSpPr>
        <p:spPr bwMode="auto">
          <a:xfrm>
            <a:off x="990600" y="2476500"/>
            <a:ext cx="7037388" cy="400050"/>
          </a:xfrm>
          <a:prstGeom prst="rect">
            <a:avLst/>
          </a:prstGeom>
          <a:noFill/>
          <a:ln w="9525">
            <a:noFill/>
            <a:miter lim="800000"/>
            <a:headEnd/>
            <a:tailEnd/>
          </a:ln>
        </p:spPr>
        <p:txBody>
          <a:bodyPr>
            <a:spAutoFit/>
          </a:bodyPr>
          <a:lstStyle/>
          <a:p>
            <a:pPr>
              <a:spcBef>
                <a:spcPct val="50000"/>
              </a:spcBef>
            </a:pPr>
            <a:r>
              <a:rPr lang="en-US" sz="2000" b="1">
                <a:solidFill>
                  <a:schemeClr val="bg2"/>
                </a:solidFill>
              </a:rPr>
              <a:t>Changes in Paradigm</a:t>
            </a:r>
          </a:p>
        </p:txBody>
      </p:sp>
      <p:sp>
        <p:nvSpPr>
          <p:cNvPr id="122883" name="Text Box 3"/>
          <p:cNvSpPr txBox="1">
            <a:spLocks noChangeArrowheads="1"/>
          </p:cNvSpPr>
          <p:nvPr/>
        </p:nvSpPr>
        <p:spPr bwMode="auto">
          <a:xfrm>
            <a:off x="1116013" y="4076700"/>
            <a:ext cx="7037387" cy="400050"/>
          </a:xfrm>
          <a:prstGeom prst="rect">
            <a:avLst/>
          </a:prstGeom>
          <a:noFill/>
          <a:ln w="9525">
            <a:noFill/>
            <a:miter lim="800000"/>
            <a:headEnd/>
            <a:tailEnd/>
          </a:ln>
        </p:spPr>
        <p:txBody>
          <a:bodyPr>
            <a:spAutoFit/>
          </a:bodyPr>
          <a:lstStyle/>
          <a:p>
            <a:pPr>
              <a:spcBef>
                <a:spcPct val="50000"/>
              </a:spcBef>
              <a:defRPr/>
            </a:pPr>
            <a:r>
              <a:rPr lang="en-US" sz="2000" b="1" dirty="0">
                <a:solidFill>
                  <a:schemeClr val="bg1">
                    <a:lumMod val="65000"/>
                  </a:schemeClr>
                </a:solidFill>
              </a:rPr>
              <a:t>Next Training Segment Recommended</a:t>
            </a:r>
          </a:p>
        </p:txBody>
      </p:sp>
      <p:sp>
        <p:nvSpPr>
          <p:cNvPr id="5" name="Rectangle 2"/>
          <p:cNvSpPr txBox="1">
            <a:spLocks noChangeArrowheads="1"/>
          </p:cNvSpPr>
          <p:nvPr/>
        </p:nvSpPr>
        <p:spPr bwMode="auto">
          <a:xfrm>
            <a:off x="0" y="4581525"/>
            <a:ext cx="9144000" cy="2057400"/>
          </a:xfrm>
          <a:prstGeom prst="rect">
            <a:avLst/>
          </a:prstGeom>
          <a:noFill/>
          <a:ln w="9525">
            <a:noFill/>
            <a:miter lim="800000"/>
            <a:headEnd/>
            <a:tailEnd/>
          </a:ln>
        </p:spPr>
        <p:txBody>
          <a:bodyPr/>
          <a:lstStyle/>
          <a:p>
            <a:pPr algn="ctr" eaLnBrk="0" hangingPunct="0">
              <a:lnSpc>
                <a:spcPct val="85000"/>
              </a:lnSpc>
              <a:defRPr/>
            </a:pPr>
            <a:r>
              <a:rPr lang="en-US" sz="4800" b="1" dirty="0">
                <a:solidFill>
                  <a:srgbClr val="4F4F4F"/>
                </a:solidFill>
                <a:latin typeface="+mj-lt"/>
                <a:ea typeface="+mj-ea"/>
                <a:cs typeface="+mj-cs"/>
              </a:rPr>
              <a:t> Creating a Master Production Schedule</a:t>
            </a: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7" name="Title 1"/>
          <p:cNvSpPr txBox="1">
            <a:spLocks/>
          </p:cNvSpPr>
          <p:nvPr/>
        </p:nvSpPr>
        <p:spPr bwMode="auto">
          <a:xfrm>
            <a:off x="250825" y="620713"/>
            <a:ext cx="7127875" cy="549275"/>
          </a:xfrm>
          <a:prstGeom prst="rect">
            <a:avLst/>
          </a:prstGeom>
          <a:noFill/>
          <a:ln w="9525">
            <a:noFill/>
            <a:miter lim="800000"/>
            <a:headEnd/>
            <a:tailEnd/>
          </a:ln>
        </p:spPr>
        <p:txBody>
          <a:bodyPr/>
          <a:lstStyle/>
          <a:p>
            <a:pPr eaLnBrk="0" hangingPunct="0">
              <a:lnSpc>
                <a:spcPct val="90000"/>
              </a:lnSpc>
            </a:pPr>
            <a:r>
              <a:rPr lang="en-US" sz="1200" b="1">
                <a:solidFill>
                  <a:schemeClr val="tx2"/>
                </a:solidFill>
              </a:rPr>
              <a:t>Workbench Framework Introduction</a:t>
            </a:r>
            <a:r>
              <a:rPr lang="en-US" sz="2000" b="1">
                <a:solidFill>
                  <a:schemeClr val="tx2"/>
                </a:solidFill>
              </a:rPr>
              <a:t/>
            </a:r>
            <a:br>
              <a:rPr lang="en-US" sz="2000" b="1">
                <a:solidFill>
                  <a:schemeClr val="tx2"/>
                </a:solidFill>
              </a:rPr>
            </a:br>
            <a:r>
              <a:rPr lang="en-US" sz="2000" b="1">
                <a:solidFill>
                  <a:schemeClr val="tx2"/>
                </a:solidFill>
              </a:rPr>
              <a:t>PSW</a:t>
            </a:r>
          </a:p>
        </p:txBody>
      </p:sp>
      <p:pic>
        <p:nvPicPr>
          <p:cNvPr id="36865" name="Picture 3"/>
          <p:cNvPicPr>
            <a:picLocks noChangeAspect="1" noChangeArrowheads="1"/>
          </p:cNvPicPr>
          <p:nvPr/>
        </p:nvPicPr>
        <p:blipFill>
          <a:blip r:embed="rId2"/>
          <a:srcRect/>
          <a:stretch>
            <a:fillRect/>
          </a:stretch>
        </p:blipFill>
        <p:spPr bwMode="auto">
          <a:xfrm>
            <a:off x="1042988" y="1052513"/>
            <a:ext cx="7500937" cy="5156200"/>
          </a:xfrm>
          <a:prstGeom prst="rect">
            <a:avLst/>
          </a:prstGeom>
          <a:noFill/>
          <a:ln w="9525">
            <a:noFill/>
            <a:miter lim="800000"/>
            <a:headEnd/>
            <a:tailEnd/>
          </a:ln>
        </p:spPr>
      </p:pic>
      <p:grpSp>
        <p:nvGrpSpPr>
          <p:cNvPr id="36866" name="Group 4"/>
          <p:cNvGrpSpPr>
            <a:grpSpLocks/>
          </p:cNvGrpSpPr>
          <p:nvPr/>
        </p:nvGrpSpPr>
        <p:grpSpPr bwMode="auto">
          <a:xfrm>
            <a:off x="2198688" y="2208213"/>
            <a:ext cx="4965700" cy="1652587"/>
            <a:chOff x="2863088" y="-5105400"/>
            <a:chExt cx="4237410" cy="1652590"/>
          </a:xfrm>
        </p:grpSpPr>
        <p:sp>
          <p:nvSpPr>
            <p:cNvPr id="6" name="Rectangle 5"/>
            <p:cNvSpPr/>
            <p:nvPr/>
          </p:nvSpPr>
          <p:spPr>
            <a:xfrm>
              <a:off x="2863088" y="-5105400"/>
              <a:ext cx="792482" cy="142875"/>
            </a:xfrm>
            <a:prstGeom prst="rect">
              <a:avLst/>
            </a:prstGeom>
            <a:solidFill>
              <a:schemeClr val="accent1">
                <a:alpha val="0"/>
              </a:schemeClr>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endParaRPr lang="en-US" dirty="0"/>
            </a:p>
          </p:txBody>
        </p:sp>
        <p:sp>
          <p:nvSpPr>
            <p:cNvPr id="7" name="Rounded Rectangular Callout 6"/>
            <p:cNvSpPr/>
            <p:nvPr/>
          </p:nvSpPr>
          <p:spPr>
            <a:xfrm>
              <a:off x="4509012" y="-4748212"/>
              <a:ext cx="2591486" cy="1295402"/>
            </a:xfrm>
            <a:prstGeom prst="wedgeRoundRectCallout">
              <a:avLst>
                <a:gd name="adj1" fmla="val -84154"/>
                <a:gd name="adj2" fmla="val -71780"/>
                <a:gd name="adj3" fmla="val 16667"/>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chemeClr val="tx2"/>
                  </a:solidFill>
                </a:rPr>
                <a:t>Production Scheduling (PSW) </a:t>
              </a:r>
            </a:p>
            <a:p>
              <a:pPr>
                <a:defRPr/>
              </a:pPr>
              <a:r>
                <a:rPr lang="en-US" sz="1200" dirty="0">
                  <a:solidFill>
                    <a:schemeClr val="tx2"/>
                  </a:solidFill>
                </a:rPr>
                <a:t>A scheduling view for production scheduling</a:t>
              </a:r>
            </a:p>
          </p:txBody>
        </p:sp>
      </p:grpSp>
      <p:pic>
        <p:nvPicPr>
          <p:cNvPr id="36872" name="Picture 8"/>
          <p:cNvPicPr>
            <a:picLocks noChangeAspect="1" noChangeArrowheads="1"/>
          </p:cNvPicPr>
          <p:nvPr/>
        </p:nvPicPr>
        <p:blipFill>
          <a:blip r:embed="rId3"/>
          <a:srcRect/>
          <a:stretch>
            <a:fillRect/>
          </a:stretch>
        </p:blipFill>
        <p:spPr bwMode="auto">
          <a:xfrm>
            <a:off x="1042988" y="4581525"/>
            <a:ext cx="7416800" cy="1662113"/>
          </a:xfrm>
          <a:prstGeom prst="rect">
            <a:avLst/>
          </a:prstGeom>
          <a:noFill/>
          <a:ln w="9525">
            <a:noFill/>
            <a:miter lim="800000"/>
            <a:headEnd/>
            <a:tailEnd/>
          </a:ln>
          <a:effectLst/>
        </p:spPr>
      </p:pic>
      <p:sp>
        <p:nvSpPr>
          <p:cNvPr id="36873" name="Line 9"/>
          <p:cNvSpPr>
            <a:spLocks noChangeShapeType="1"/>
          </p:cNvSpPr>
          <p:nvPr/>
        </p:nvSpPr>
        <p:spPr bwMode="auto">
          <a:xfrm>
            <a:off x="6156325" y="4581525"/>
            <a:ext cx="2232025" cy="0"/>
          </a:xfrm>
          <a:prstGeom prst="line">
            <a:avLst/>
          </a:prstGeom>
          <a:noFill/>
          <a:ln w="38100">
            <a:solidFill>
              <a:srgbClr val="4D4D4D"/>
            </a:solidFill>
            <a:round/>
            <a:headEnd/>
            <a:tailEnd/>
          </a:ln>
          <a:effectLst/>
        </p:spPr>
        <p:txBody>
          <a:bodyPr/>
          <a:lstStyle/>
          <a:p>
            <a:endParaRPr lang="en-US"/>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889" name="Picture 3"/>
          <p:cNvPicPr>
            <a:picLocks noChangeAspect="1" noChangeArrowheads="1"/>
          </p:cNvPicPr>
          <p:nvPr/>
        </p:nvPicPr>
        <p:blipFill>
          <a:blip r:embed="rId2"/>
          <a:srcRect/>
          <a:stretch>
            <a:fillRect/>
          </a:stretch>
        </p:blipFill>
        <p:spPr bwMode="auto">
          <a:xfrm>
            <a:off x="684213" y="1196975"/>
            <a:ext cx="7748587" cy="4997450"/>
          </a:xfrm>
          <a:prstGeom prst="rect">
            <a:avLst/>
          </a:prstGeom>
          <a:noFill/>
          <a:ln w="9525">
            <a:noFill/>
            <a:miter lim="800000"/>
            <a:headEnd/>
            <a:tailEnd/>
          </a:ln>
        </p:spPr>
      </p:pic>
      <p:grpSp>
        <p:nvGrpSpPr>
          <p:cNvPr id="37908" name="Group 13"/>
          <p:cNvGrpSpPr>
            <a:grpSpLocks/>
          </p:cNvGrpSpPr>
          <p:nvPr/>
        </p:nvGrpSpPr>
        <p:grpSpPr bwMode="auto">
          <a:xfrm>
            <a:off x="715963" y="1266825"/>
            <a:ext cx="7829550" cy="811213"/>
            <a:chOff x="-57045" y="1557334"/>
            <a:chExt cx="8401072" cy="928694"/>
          </a:xfrm>
        </p:grpSpPr>
        <p:sp>
          <p:nvSpPr>
            <p:cNvPr id="10" name="Rectangle 9"/>
            <p:cNvSpPr/>
            <p:nvPr/>
          </p:nvSpPr>
          <p:spPr>
            <a:xfrm>
              <a:off x="-57045" y="2057121"/>
              <a:ext cx="5570054" cy="428907"/>
            </a:xfrm>
            <a:prstGeom prst="rect">
              <a:avLst/>
            </a:prstGeom>
            <a:solidFill>
              <a:schemeClr val="accent1">
                <a:alpha val="0"/>
              </a:schemeClr>
            </a:solidFill>
            <a:ln>
              <a:solidFill>
                <a:srgbClr val="FFC000"/>
              </a:solidFill>
              <a:prstDash val="sysDash"/>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endParaRPr lang="en-US" dirty="0"/>
            </a:p>
          </p:txBody>
        </p:sp>
        <p:sp>
          <p:nvSpPr>
            <p:cNvPr id="11" name="Rounded Rectangular Callout 10"/>
            <p:cNvSpPr/>
            <p:nvPr/>
          </p:nvSpPr>
          <p:spPr>
            <a:xfrm>
              <a:off x="5308603" y="1557334"/>
              <a:ext cx="3035424" cy="914155"/>
            </a:xfrm>
            <a:prstGeom prst="wedgeRoundRectCallout">
              <a:avLst>
                <a:gd name="adj1" fmla="val -61684"/>
                <a:gd name="adj2" fmla="val 38117"/>
                <a:gd name="adj3" fmla="val 16667"/>
              </a:avLst>
            </a:prstGeom>
            <a:solidFill>
              <a:schemeClr val="bg1"/>
            </a:solidFill>
            <a:ln>
              <a:noFill/>
              <a:prstDash val="sysDash"/>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chemeClr val="tx2"/>
                  </a:solidFill>
                </a:rPr>
                <a:t>Search Panel </a:t>
              </a:r>
              <a:r>
                <a:rPr lang="en-US" sz="1200" dirty="0">
                  <a:solidFill>
                    <a:schemeClr val="tx2"/>
                  </a:solidFill>
                </a:rPr>
                <a:t>extracts the content for both WB views</a:t>
              </a:r>
            </a:p>
          </p:txBody>
        </p:sp>
      </p:grpSp>
      <p:grpSp>
        <p:nvGrpSpPr>
          <p:cNvPr id="37909" name="Group 13"/>
          <p:cNvGrpSpPr>
            <a:grpSpLocks/>
          </p:cNvGrpSpPr>
          <p:nvPr/>
        </p:nvGrpSpPr>
        <p:grpSpPr bwMode="auto">
          <a:xfrm>
            <a:off x="704850" y="2141538"/>
            <a:ext cx="2528888" cy="2319337"/>
            <a:chOff x="-57044" y="1485896"/>
            <a:chExt cx="3187832" cy="3000396"/>
          </a:xfrm>
        </p:grpSpPr>
        <p:sp>
          <p:nvSpPr>
            <p:cNvPr id="13" name="Rectangle 12"/>
            <p:cNvSpPr/>
            <p:nvPr/>
          </p:nvSpPr>
          <p:spPr>
            <a:xfrm>
              <a:off x="-57044" y="1485896"/>
              <a:ext cx="1246717" cy="3000396"/>
            </a:xfrm>
            <a:prstGeom prst="rect">
              <a:avLst/>
            </a:prstGeom>
            <a:solidFill>
              <a:schemeClr val="accent1">
                <a:alpha val="0"/>
              </a:schemeClr>
            </a:solidFill>
            <a:ln>
              <a:solidFill>
                <a:srgbClr val="FFC000"/>
              </a:solidFill>
              <a:prstDash val="sysDash"/>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endParaRPr lang="en-US" dirty="0"/>
            </a:p>
          </p:txBody>
        </p:sp>
        <p:sp>
          <p:nvSpPr>
            <p:cNvPr id="14" name="Rounded Rectangular Callout 13"/>
            <p:cNvSpPr/>
            <p:nvPr/>
          </p:nvSpPr>
          <p:spPr>
            <a:xfrm>
              <a:off x="195101" y="3486160"/>
              <a:ext cx="2935687" cy="913878"/>
            </a:xfrm>
            <a:prstGeom prst="wedgeRoundRectCallout">
              <a:avLst>
                <a:gd name="adj1" fmla="val -40043"/>
                <a:gd name="adj2" fmla="val -112577"/>
                <a:gd name="adj3" fmla="val 16667"/>
              </a:avLst>
            </a:prstGeom>
            <a:solidFill>
              <a:schemeClr val="bg1"/>
            </a:solidFill>
            <a:ln>
              <a:noFill/>
              <a:prstDash val="sysDash"/>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chemeClr val="tx2"/>
                  </a:solidFill>
                </a:rPr>
                <a:t>Navigator Panel  </a:t>
              </a:r>
              <a:r>
                <a:rPr lang="en-US" sz="1200" dirty="0">
                  <a:solidFill>
                    <a:schemeClr val="tx2"/>
                  </a:solidFill>
                </a:rPr>
                <a:t>drives the content focus of both WB views</a:t>
              </a:r>
            </a:p>
          </p:txBody>
        </p:sp>
      </p:grpSp>
      <p:grpSp>
        <p:nvGrpSpPr>
          <p:cNvPr id="37910" name="Group 13"/>
          <p:cNvGrpSpPr>
            <a:grpSpLocks/>
          </p:cNvGrpSpPr>
          <p:nvPr/>
        </p:nvGrpSpPr>
        <p:grpSpPr bwMode="auto">
          <a:xfrm>
            <a:off x="685800" y="4148138"/>
            <a:ext cx="7781925" cy="2020887"/>
            <a:chOff x="-57044" y="1057268"/>
            <a:chExt cx="10738018" cy="2500306"/>
          </a:xfrm>
        </p:grpSpPr>
        <p:sp>
          <p:nvSpPr>
            <p:cNvPr id="16" name="Rectangle 15"/>
            <p:cNvSpPr/>
            <p:nvPr/>
          </p:nvSpPr>
          <p:spPr>
            <a:xfrm>
              <a:off x="-57044" y="1485443"/>
              <a:ext cx="10738018" cy="2072131"/>
            </a:xfrm>
            <a:prstGeom prst="rect">
              <a:avLst/>
            </a:prstGeom>
            <a:solidFill>
              <a:schemeClr val="accent1">
                <a:alpha val="0"/>
              </a:schemeClr>
            </a:solidFill>
            <a:ln>
              <a:solidFill>
                <a:srgbClr val="FFC000"/>
              </a:solidFill>
              <a:prstDash val="sysDash"/>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endParaRPr lang="en-US" dirty="0"/>
            </a:p>
          </p:txBody>
        </p:sp>
        <p:sp>
          <p:nvSpPr>
            <p:cNvPr id="17" name="Rounded Rectangular Callout 16"/>
            <p:cNvSpPr/>
            <p:nvPr/>
          </p:nvSpPr>
          <p:spPr>
            <a:xfrm>
              <a:off x="6654765" y="1057268"/>
              <a:ext cx="3270474" cy="915273"/>
            </a:xfrm>
            <a:prstGeom prst="wedgeRoundRectCallout">
              <a:avLst>
                <a:gd name="adj1" fmla="val -75334"/>
                <a:gd name="adj2" fmla="val 15747"/>
                <a:gd name="adj3" fmla="val 16667"/>
              </a:avLst>
            </a:prstGeom>
            <a:solidFill>
              <a:schemeClr val="bg1"/>
            </a:solidFill>
            <a:ln>
              <a:noFill/>
              <a:prstDash val="sysDash"/>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chemeClr val="tx2"/>
                  </a:solidFill>
                </a:rPr>
                <a:t>Supporting Frames </a:t>
              </a:r>
              <a:r>
                <a:rPr lang="en-US" sz="1200" dirty="0">
                  <a:solidFill>
                    <a:schemeClr val="tx2"/>
                  </a:solidFill>
                </a:rPr>
                <a:t>enables scheduling decisions for both WB views</a:t>
              </a:r>
            </a:p>
          </p:txBody>
        </p:sp>
      </p:grpSp>
      <p:sp>
        <p:nvSpPr>
          <p:cNvPr id="43" name="TextBox 42"/>
          <p:cNvSpPr txBox="1"/>
          <p:nvPr/>
        </p:nvSpPr>
        <p:spPr>
          <a:xfrm>
            <a:off x="8027988" y="333375"/>
            <a:ext cx="1116012" cy="214313"/>
          </a:xfrm>
          <a:prstGeom prst="rect">
            <a:avLst/>
          </a:prstGeom>
          <a:noFill/>
        </p:spPr>
        <p:txBody>
          <a:bodyPr>
            <a:spAutoFit/>
          </a:bodyPr>
          <a:lstStyle/>
          <a:p>
            <a:pPr>
              <a:defRPr/>
            </a:pPr>
            <a:r>
              <a:rPr lang="en-US" sz="800" dirty="0">
                <a:solidFill>
                  <a:schemeClr val="bg1">
                    <a:lumMod val="65000"/>
                  </a:schemeClr>
                </a:solidFill>
              </a:rPr>
              <a:t>Click For Next  Point</a:t>
            </a:r>
          </a:p>
        </p:txBody>
      </p:sp>
      <p:grpSp>
        <p:nvGrpSpPr>
          <p:cNvPr id="5" name="Group 53"/>
          <p:cNvGrpSpPr>
            <a:grpSpLocks/>
          </p:cNvGrpSpPr>
          <p:nvPr/>
        </p:nvGrpSpPr>
        <p:grpSpPr bwMode="auto">
          <a:xfrm>
            <a:off x="8678863" y="31750"/>
            <a:ext cx="430212" cy="301625"/>
            <a:chOff x="6907213" y="0"/>
            <a:chExt cx="430212" cy="301625"/>
          </a:xfrm>
        </p:grpSpPr>
        <p:sp>
          <p:nvSpPr>
            <p:cNvPr id="45" name="Right Arrow 44"/>
            <p:cNvSpPr/>
            <p:nvPr/>
          </p:nvSpPr>
          <p:spPr>
            <a:xfrm>
              <a:off x="6992938" y="0"/>
              <a:ext cx="344487" cy="301625"/>
            </a:xfrm>
            <a:prstGeom prst="rightArrow">
              <a:avLst>
                <a:gd name="adj1" fmla="val 70000"/>
                <a:gd name="adj2" fmla="val 50000"/>
              </a:avLst>
            </a:prstGeom>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sp>
        <p:grpSp>
          <p:nvGrpSpPr>
            <p:cNvPr id="37907" name="Group 63"/>
            <p:cNvGrpSpPr>
              <a:grpSpLocks/>
            </p:cNvGrpSpPr>
            <p:nvPr/>
          </p:nvGrpSpPr>
          <p:grpSpPr bwMode="auto">
            <a:xfrm>
              <a:off x="6907213" y="65088"/>
              <a:ext cx="171450" cy="171450"/>
              <a:chOff x="739" y="413995"/>
              <a:chExt cx="172117" cy="172117"/>
            </a:xfrm>
          </p:grpSpPr>
          <p:sp>
            <p:nvSpPr>
              <p:cNvPr id="47" name="Oval 46"/>
              <p:cNvSpPr/>
              <p:nvPr/>
            </p:nvSpPr>
            <p:spPr>
              <a:xfrm>
                <a:off x="739" y="413995"/>
                <a:ext cx="172117" cy="172117"/>
              </a:xfrm>
              <a:prstGeom prst="ellipse">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48" name="Oval 5"/>
              <p:cNvSpPr/>
              <p:nvPr/>
            </p:nvSpPr>
            <p:spPr>
              <a:xfrm>
                <a:off x="26238" y="439494"/>
                <a:ext cx="121119" cy="121119"/>
              </a:xfrm>
              <a:prstGeom prst="rect">
                <a:avLst/>
              </a:prstGeom>
            </p:spPr>
            <p:style>
              <a:lnRef idx="0">
                <a:scrgbClr r="0" g="0" b="0"/>
              </a:lnRef>
              <a:fillRef idx="0">
                <a:scrgbClr r="0" g="0" b="0"/>
              </a:fillRef>
              <a:effectRef idx="0">
                <a:scrgbClr r="0" g="0" b="0"/>
              </a:effectRef>
              <a:fontRef idx="minor">
                <a:schemeClr val="lt1"/>
              </a:fontRef>
            </p:style>
            <p:txBody>
              <a:bodyPr lIns="5080" tIns="5080" rIns="5080" bIns="5080" spcCol="1270" anchor="ctr"/>
              <a:lstStyle/>
              <a:p>
                <a:pPr algn="ctr" defTabSz="355600">
                  <a:lnSpc>
                    <a:spcPct val="90000"/>
                  </a:lnSpc>
                  <a:spcAft>
                    <a:spcPct val="35000"/>
                  </a:spcAft>
                  <a:defRPr/>
                </a:pPr>
                <a:r>
                  <a:rPr lang="en-US" sz="800" dirty="0"/>
                  <a:t>3</a:t>
                </a:r>
              </a:p>
            </p:txBody>
          </p:sp>
        </p:grpSp>
      </p:grpSp>
      <p:grpSp>
        <p:nvGrpSpPr>
          <p:cNvPr id="7" name="Group 53"/>
          <p:cNvGrpSpPr>
            <a:grpSpLocks/>
          </p:cNvGrpSpPr>
          <p:nvPr/>
        </p:nvGrpSpPr>
        <p:grpSpPr bwMode="auto">
          <a:xfrm>
            <a:off x="7813675" y="31750"/>
            <a:ext cx="430213" cy="301625"/>
            <a:chOff x="6907213" y="0"/>
            <a:chExt cx="430212" cy="301625"/>
          </a:xfrm>
        </p:grpSpPr>
        <p:sp>
          <p:nvSpPr>
            <p:cNvPr id="50" name="Right Arrow 49"/>
            <p:cNvSpPr/>
            <p:nvPr/>
          </p:nvSpPr>
          <p:spPr>
            <a:xfrm>
              <a:off x="6992938" y="0"/>
              <a:ext cx="344487" cy="301625"/>
            </a:xfrm>
            <a:prstGeom prst="rightArrow">
              <a:avLst>
                <a:gd name="adj1" fmla="val 70000"/>
                <a:gd name="adj2" fmla="val 50000"/>
              </a:avLst>
            </a:prstGeom>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sp>
        <p:grpSp>
          <p:nvGrpSpPr>
            <p:cNvPr id="37903" name="Group 63"/>
            <p:cNvGrpSpPr>
              <a:grpSpLocks/>
            </p:cNvGrpSpPr>
            <p:nvPr/>
          </p:nvGrpSpPr>
          <p:grpSpPr bwMode="auto">
            <a:xfrm>
              <a:off x="6907213" y="65088"/>
              <a:ext cx="171450" cy="171450"/>
              <a:chOff x="739" y="413995"/>
              <a:chExt cx="172117" cy="172117"/>
            </a:xfrm>
          </p:grpSpPr>
          <p:sp>
            <p:nvSpPr>
              <p:cNvPr id="52" name="Oval 51"/>
              <p:cNvSpPr/>
              <p:nvPr/>
            </p:nvSpPr>
            <p:spPr>
              <a:xfrm>
                <a:off x="739" y="413995"/>
                <a:ext cx="172117" cy="172117"/>
              </a:xfrm>
              <a:prstGeom prst="ellipse">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53" name="Oval 5"/>
              <p:cNvSpPr/>
              <p:nvPr/>
            </p:nvSpPr>
            <p:spPr>
              <a:xfrm>
                <a:off x="26238" y="439494"/>
                <a:ext cx="121119" cy="121119"/>
              </a:xfrm>
              <a:prstGeom prst="rect">
                <a:avLst/>
              </a:prstGeom>
            </p:spPr>
            <p:style>
              <a:lnRef idx="0">
                <a:scrgbClr r="0" g="0" b="0"/>
              </a:lnRef>
              <a:fillRef idx="0">
                <a:scrgbClr r="0" g="0" b="0"/>
              </a:fillRef>
              <a:effectRef idx="0">
                <a:scrgbClr r="0" g="0" b="0"/>
              </a:effectRef>
              <a:fontRef idx="minor">
                <a:schemeClr val="lt1"/>
              </a:fontRef>
            </p:style>
            <p:txBody>
              <a:bodyPr lIns="5080" tIns="5080" rIns="5080" bIns="5080" spcCol="1270" anchor="ctr"/>
              <a:lstStyle/>
              <a:p>
                <a:pPr algn="ctr" defTabSz="355600">
                  <a:lnSpc>
                    <a:spcPct val="90000"/>
                  </a:lnSpc>
                  <a:spcAft>
                    <a:spcPct val="35000"/>
                  </a:spcAft>
                  <a:defRPr/>
                </a:pPr>
                <a:r>
                  <a:rPr lang="en-US" sz="800" dirty="0"/>
                  <a:t>1</a:t>
                </a:r>
              </a:p>
            </p:txBody>
          </p:sp>
        </p:grpSp>
      </p:grpSp>
      <p:grpSp>
        <p:nvGrpSpPr>
          <p:cNvPr id="9" name="Group 53"/>
          <p:cNvGrpSpPr>
            <a:grpSpLocks/>
          </p:cNvGrpSpPr>
          <p:nvPr/>
        </p:nvGrpSpPr>
        <p:grpSpPr bwMode="auto">
          <a:xfrm>
            <a:off x="8245475" y="31750"/>
            <a:ext cx="430213" cy="301625"/>
            <a:chOff x="6907213" y="0"/>
            <a:chExt cx="430212" cy="301625"/>
          </a:xfrm>
        </p:grpSpPr>
        <p:sp>
          <p:nvSpPr>
            <p:cNvPr id="55" name="Right Arrow 54"/>
            <p:cNvSpPr/>
            <p:nvPr/>
          </p:nvSpPr>
          <p:spPr>
            <a:xfrm>
              <a:off x="6992938" y="0"/>
              <a:ext cx="344487" cy="301625"/>
            </a:xfrm>
            <a:prstGeom prst="rightArrow">
              <a:avLst>
                <a:gd name="adj1" fmla="val 70000"/>
                <a:gd name="adj2" fmla="val 50000"/>
              </a:avLst>
            </a:prstGeom>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sp>
        <p:grpSp>
          <p:nvGrpSpPr>
            <p:cNvPr id="37899" name="Group 63"/>
            <p:cNvGrpSpPr>
              <a:grpSpLocks/>
            </p:cNvGrpSpPr>
            <p:nvPr/>
          </p:nvGrpSpPr>
          <p:grpSpPr bwMode="auto">
            <a:xfrm>
              <a:off x="6907213" y="65088"/>
              <a:ext cx="171450" cy="171450"/>
              <a:chOff x="739" y="413995"/>
              <a:chExt cx="172117" cy="172117"/>
            </a:xfrm>
          </p:grpSpPr>
          <p:sp>
            <p:nvSpPr>
              <p:cNvPr id="57" name="Oval 56"/>
              <p:cNvSpPr/>
              <p:nvPr/>
            </p:nvSpPr>
            <p:spPr>
              <a:xfrm>
                <a:off x="739" y="413995"/>
                <a:ext cx="172117" cy="172117"/>
              </a:xfrm>
              <a:prstGeom prst="ellipse">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58" name="Oval 5"/>
              <p:cNvSpPr/>
              <p:nvPr/>
            </p:nvSpPr>
            <p:spPr>
              <a:xfrm>
                <a:off x="26238" y="439494"/>
                <a:ext cx="121119" cy="121119"/>
              </a:xfrm>
              <a:prstGeom prst="rect">
                <a:avLst/>
              </a:prstGeom>
            </p:spPr>
            <p:style>
              <a:lnRef idx="0">
                <a:scrgbClr r="0" g="0" b="0"/>
              </a:lnRef>
              <a:fillRef idx="0">
                <a:scrgbClr r="0" g="0" b="0"/>
              </a:fillRef>
              <a:effectRef idx="0">
                <a:scrgbClr r="0" g="0" b="0"/>
              </a:effectRef>
              <a:fontRef idx="minor">
                <a:schemeClr val="lt1"/>
              </a:fontRef>
            </p:style>
            <p:txBody>
              <a:bodyPr lIns="5080" tIns="5080" rIns="5080" bIns="5080" spcCol="1270" anchor="ctr"/>
              <a:lstStyle/>
              <a:p>
                <a:pPr algn="ctr" defTabSz="355600">
                  <a:lnSpc>
                    <a:spcPct val="90000"/>
                  </a:lnSpc>
                  <a:spcAft>
                    <a:spcPct val="35000"/>
                  </a:spcAft>
                  <a:defRPr/>
                </a:pPr>
                <a:r>
                  <a:rPr lang="en-US" sz="800" dirty="0"/>
                  <a:t>2</a:t>
                </a:r>
              </a:p>
            </p:txBody>
          </p:sp>
        </p:grpSp>
      </p:grpSp>
      <p:sp>
        <p:nvSpPr>
          <p:cNvPr id="37897" name="Title 1"/>
          <p:cNvSpPr txBox="1">
            <a:spLocks/>
          </p:cNvSpPr>
          <p:nvPr/>
        </p:nvSpPr>
        <p:spPr bwMode="auto">
          <a:xfrm>
            <a:off x="0" y="549275"/>
            <a:ext cx="7127875" cy="549275"/>
          </a:xfrm>
          <a:prstGeom prst="rect">
            <a:avLst/>
          </a:prstGeom>
          <a:noFill/>
          <a:ln w="9525">
            <a:noFill/>
            <a:miter lim="800000"/>
            <a:headEnd/>
            <a:tailEnd/>
          </a:ln>
        </p:spPr>
        <p:txBody>
          <a:bodyPr/>
          <a:lstStyle/>
          <a:p>
            <a:pPr eaLnBrk="0" hangingPunct="0">
              <a:lnSpc>
                <a:spcPct val="90000"/>
              </a:lnSpc>
            </a:pPr>
            <a:r>
              <a:rPr lang="en-US" sz="1200" b="1">
                <a:solidFill>
                  <a:schemeClr val="tx2"/>
                </a:solidFill>
              </a:rPr>
              <a:t>Workbench Framework Introduction</a:t>
            </a:r>
            <a:r>
              <a:rPr lang="en-US" sz="2000" b="1">
                <a:solidFill>
                  <a:schemeClr val="tx2"/>
                </a:solidFill>
              </a:rPr>
              <a:t/>
            </a:r>
            <a:br>
              <a:rPr lang="en-US" sz="2000" b="1">
                <a:solidFill>
                  <a:schemeClr val="tx2"/>
                </a:solidFill>
              </a:rPr>
            </a:br>
            <a:r>
              <a:rPr lang="en-US" sz="2000" b="1">
                <a:solidFill>
                  <a:schemeClr val="tx2"/>
                </a:solidFill>
              </a:rPr>
              <a:t>Components</a:t>
            </a:r>
          </a:p>
        </p:txBody>
      </p:sp>
      <p:pic>
        <p:nvPicPr>
          <p:cNvPr id="37917" name="Picture 29"/>
          <p:cNvPicPr>
            <a:picLocks noChangeAspect="1" noChangeArrowheads="1"/>
          </p:cNvPicPr>
          <p:nvPr/>
        </p:nvPicPr>
        <p:blipFill>
          <a:blip r:embed="rId3"/>
          <a:srcRect/>
          <a:stretch>
            <a:fillRect/>
          </a:stretch>
        </p:blipFill>
        <p:spPr bwMode="auto">
          <a:xfrm>
            <a:off x="755650" y="4508500"/>
            <a:ext cx="7632700" cy="1662113"/>
          </a:xfrm>
          <a:prstGeom prst="rect">
            <a:avLst/>
          </a:prstGeom>
          <a:noFill/>
          <a:ln w="9525">
            <a:noFill/>
            <a:miter lim="800000"/>
            <a:headEnd/>
            <a:tailEnd/>
          </a:ln>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nodeType="clickEffect">
                                  <p:stCondLst>
                                    <p:cond delay="0"/>
                                  </p:stCondLst>
                                  <p:childTnLst>
                                    <p:set>
                                      <p:cBhvr>
                                        <p:cTn id="6" dur="1" fill="hold">
                                          <p:stCondLst>
                                            <p:cond delay="0"/>
                                          </p:stCondLst>
                                        </p:cTn>
                                        <p:tgtEl>
                                          <p:spTgt spid="7"/>
                                        </p:tgtEl>
                                        <p:attrNameLst>
                                          <p:attrName>style.visibility</p:attrName>
                                        </p:attrNameLst>
                                      </p:cBhvr>
                                      <p:to>
                                        <p:strVal val="hidden"/>
                                      </p:to>
                                    </p:set>
                                  </p:childTnLst>
                                </p:cTn>
                              </p:par>
                              <p:par>
                                <p:cTn id="7" presetID="39" presetClass="entr" presetSubtype="0" accel="100000" fill="hold" nodeType="withEffect">
                                  <p:stCondLst>
                                    <p:cond delay="0"/>
                                  </p:stCondLst>
                                  <p:childTnLst>
                                    <p:set>
                                      <p:cBhvr>
                                        <p:cTn id="8" dur="1" fill="hold">
                                          <p:stCondLst>
                                            <p:cond delay="0"/>
                                          </p:stCondLst>
                                        </p:cTn>
                                        <p:tgtEl>
                                          <p:spTgt spid="37908"/>
                                        </p:tgtEl>
                                        <p:attrNameLst>
                                          <p:attrName>style.visibility</p:attrName>
                                        </p:attrNameLst>
                                      </p:cBhvr>
                                      <p:to>
                                        <p:strVal val="visible"/>
                                      </p:to>
                                    </p:set>
                                    <p:anim calcmode="lin" valueType="num">
                                      <p:cBhvr>
                                        <p:cTn id="9" dur="500" fill="hold"/>
                                        <p:tgtEl>
                                          <p:spTgt spid="37908"/>
                                        </p:tgtEl>
                                        <p:attrNameLst>
                                          <p:attrName>ppt_h</p:attrName>
                                        </p:attrNameLst>
                                      </p:cBhvr>
                                      <p:tavLst>
                                        <p:tav tm="0">
                                          <p:val>
                                            <p:strVal val="#ppt_h/20"/>
                                          </p:val>
                                        </p:tav>
                                        <p:tav tm="50000">
                                          <p:val>
                                            <p:strVal val="#ppt_h/20"/>
                                          </p:val>
                                        </p:tav>
                                        <p:tav tm="100000">
                                          <p:val>
                                            <p:strVal val="#ppt_h"/>
                                          </p:val>
                                        </p:tav>
                                      </p:tavLst>
                                    </p:anim>
                                    <p:anim calcmode="lin" valueType="num">
                                      <p:cBhvr>
                                        <p:cTn id="10" dur="500" fill="hold"/>
                                        <p:tgtEl>
                                          <p:spTgt spid="37908"/>
                                        </p:tgtEl>
                                        <p:attrNameLst>
                                          <p:attrName>ppt_w</p:attrName>
                                        </p:attrNameLst>
                                      </p:cBhvr>
                                      <p:tavLst>
                                        <p:tav tm="0">
                                          <p:val>
                                            <p:strVal val="#ppt_w+.3"/>
                                          </p:val>
                                        </p:tav>
                                        <p:tav tm="50000">
                                          <p:val>
                                            <p:strVal val="#ppt_w+.3"/>
                                          </p:val>
                                        </p:tav>
                                        <p:tav tm="100000">
                                          <p:val>
                                            <p:strVal val="#ppt_w"/>
                                          </p:val>
                                        </p:tav>
                                      </p:tavLst>
                                    </p:anim>
                                    <p:anim calcmode="lin" valueType="num">
                                      <p:cBhvr>
                                        <p:cTn id="11" dur="500" fill="hold"/>
                                        <p:tgtEl>
                                          <p:spTgt spid="37908"/>
                                        </p:tgtEl>
                                        <p:attrNameLst>
                                          <p:attrName>ppt_x</p:attrName>
                                        </p:attrNameLst>
                                      </p:cBhvr>
                                      <p:tavLst>
                                        <p:tav tm="0">
                                          <p:val>
                                            <p:strVal val="#ppt_x-.3"/>
                                          </p:val>
                                        </p:tav>
                                        <p:tav tm="50000">
                                          <p:val>
                                            <p:strVal val="#ppt_x"/>
                                          </p:val>
                                        </p:tav>
                                        <p:tav tm="100000">
                                          <p:val>
                                            <p:strVal val="#ppt_x"/>
                                          </p:val>
                                        </p:tav>
                                      </p:tavLst>
                                    </p:anim>
                                    <p:anim calcmode="lin" valueType="num">
                                      <p:cBhvr>
                                        <p:cTn id="12" dur="500" fill="hold"/>
                                        <p:tgtEl>
                                          <p:spTgt spid="37908"/>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1" presetClass="exit" presetSubtype="0" fill="hold" nodeType="clickEffect">
                                  <p:stCondLst>
                                    <p:cond delay="0"/>
                                  </p:stCondLst>
                                  <p:childTnLst>
                                    <p:set>
                                      <p:cBhvr>
                                        <p:cTn id="16" dur="1" fill="hold">
                                          <p:stCondLst>
                                            <p:cond delay="0"/>
                                          </p:stCondLst>
                                        </p:cTn>
                                        <p:tgtEl>
                                          <p:spTgt spid="9"/>
                                        </p:tgtEl>
                                        <p:attrNameLst>
                                          <p:attrName>style.visibility</p:attrName>
                                        </p:attrNameLst>
                                      </p:cBhvr>
                                      <p:to>
                                        <p:strVal val="hidden"/>
                                      </p:to>
                                    </p:set>
                                  </p:childTnLst>
                                </p:cTn>
                              </p:par>
                              <p:par>
                                <p:cTn id="17" presetID="39" presetClass="entr" presetSubtype="0" accel="100000" fill="hold" nodeType="withEffect">
                                  <p:stCondLst>
                                    <p:cond delay="0"/>
                                  </p:stCondLst>
                                  <p:childTnLst>
                                    <p:set>
                                      <p:cBhvr>
                                        <p:cTn id="18" dur="1" fill="hold">
                                          <p:stCondLst>
                                            <p:cond delay="0"/>
                                          </p:stCondLst>
                                        </p:cTn>
                                        <p:tgtEl>
                                          <p:spTgt spid="37909"/>
                                        </p:tgtEl>
                                        <p:attrNameLst>
                                          <p:attrName>style.visibility</p:attrName>
                                        </p:attrNameLst>
                                      </p:cBhvr>
                                      <p:to>
                                        <p:strVal val="visible"/>
                                      </p:to>
                                    </p:set>
                                    <p:anim calcmode="lin" valueType="num">
                                      <p:cBhvr>
                                        <p:cTn id="19" dur="500" fill="hold"/>
                                        <p:tgtEl>
                                          <p:spTgt spid="37909"/>
                                        </p:tgtEl>
                                        <p:attrNameLst>
                                          <p:attrName>ppt_h</p:attrName>
                                        </p:attrNameLst>
                                      </p:cBhvr>
                                      <p:tavLst>
                                        <p:tav tm="0">
                                          <p:val>
                                            <p:strVal val="#ppt_h/20"/>
                                          </p:val>
                                        </p:tav>
                                        <p:tav tm="50000">
                                          <p:val>
                                            <p:strVal val="#ppt_h/20"/>
                                          </p:val>
                                        </p:tav>
                                        <p:tav tm="100000">
                                          <p:val>
                                            <p:strVal val="#ppt_h"/>
                                          </p:val>
                                        </p:tav>
                                      </p:tavLst>
                                    </p:anim>
                                    <p:anim calcmode="lin" valueType="num">
                                      <p:cBhvr>
                                        <p:cTn id="20" dur="500" fill="hold"/>
                                        <p:tgtEl>
                                          <p:spTgt spid="37909"/>
                                        </p:tgtEl>
                                        <p:attrNameLst>
                                          <p:attrName>ppt_w</p:attrName>
                                        </p:attrNameLst>
                                      </p:cBhvr>
                                      <p:tavLst>
                                        <p:tav tm="0">
                                          <p:val>
                                            <p:strVal val="#ppt_w+.3"/>
                                          </p:val>
                                        </p:tav>
                                        <p:tav tm="50000">
                                          <p:val>
                                            <p:strVal val="#ppt_w+.3"/>
                                          </p:val>
                                        </p:tav>
                                        <p:tav tm="100000">
                                          <p:val>
                                            <p:strVal val="#ppt_w"/>
                                          </p:val>
                                        </p:tav>
                                      </p:tavLst>
                                    </p:anim>
                                    <p:anim calcmode="lin" valueType="num">
                                      <p:cBhvr>
                                        <p:cTn id="21" dur="500" fill="hold"/>
                                        <p:tgtEl>
                                          <p:spTgt spid="37909"/>
                                        </p:tgtEl>
                                        <p:attrNameLst>
                                          <p:attrName>ppt_x</p:attrName>
                                        </p:attrNameLst>
                                      </p:cBhvr>
                                      <p:tavLst>
                                        <p:tav tm="0">
                                          <p:val>
                                            <p:strVal val="#ppt_x-.3"/>
                                          </p:val>
                                        </p:tav>
                                        <p:tav tm="50000">
                                          <p:val>
                                            <p:strVal val="#ppt_x"/>
                                          </p:val>
                                        </p:tav>
                                        <p:tav tm="100000">
                                          <p:val>
                                            <p:strVal val="#ppt_x"/>
                                          </p:val>
                                        </p:tav>
                                      </p:tavLst>
                                    </p:anim>
                                    <p:anim calcmode="lin" valueType="num">
                                      <p:cBhvr>
                                        <p:cTn id="22" dur="500" fill="hold"/>
                                        <p:tgtEl>
                                          <p:spTgt spid="37909"/>
                                        </p:tgtEl>
                                        <p:attrNameLst>
                                          <p:attrName>ppt_y</p:attrName>
                                        </p:attrNameLst>
                                      </p:cBhvr>
                                      <p:tavLst>
                                        <p:tav tm="0">
                                          <p:val>
                                            <p:strVal val="#ppt_y"/>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1" presetClass="exit" presetSubtype="0" fill="hold" nodeType="clickEffect">
                                  <p:stCondLst>
                                    <p:cond delay="0"/>
                                  </p:stCondLst>
                                  <p:childTnLst>
                                    <p:set>
                                      <p:cBhvr>
                                        <p:cTn id="26" dur="1" fill="hold">
                                          <p:stCondLst>
                                            <p:cond delay="0"/>
                                          </p:stCondLst>
                                        </p:cTn>
                                        <p:tgtEl>
                                          <p:spTgt spid="5"/>
                                        </p:tgtEl>
                                        <p:attrNameLst>
                                          <p:attrName>style.visibility</p:attrName>
                                        </p:attrNameLst>
                                      </p:cBhvr>
                                      <p:to>
                                        <p:strVal val="hidden"/>
                                      </p:to>
                                    </p:set>
                                  </p:childTnLst>
                                </p:cTn>
                              </p:par>
                            </p:childTnLst>
                          </p:cTn>
                        </p:par>
                        <p:par>
                          <p:cTn id="27" fill="hold">
                            <p:stCondLst>
                              <p:cond delay="0"/>
                            </p:stCondLst>
                            <p:childTnLst>
                              <p:par>
                                <p:cTn id="28" presetID="39" presetClass="entr" presetSubtype="0" accel="100000" fill="hold" nodeType="afterEffect">
                                  <p:stCondLst>
                                    <p:cond delay="0"/>
                                  </p:stCondLst>
                                  <p:childTnLst>
                                    <p:set>
                                      <p:cBhvr>
                                        <p:cTn id="29" dur="1" fill="hold">
                                          <p:stCondLst>
                                            <p:cond delay="0"/>
                                          </p:stCondLst>
                                        </p:cTn>
                                        <p:tgtEl>
                                          <p:spTgt spid="37910"/>
                                        </p:tgtEl>
                                        <p:attrNameLst>
                                          <p:attrName>style.visibility</p:attrName>
                                        </p:attrNameLst>
                                      </p:cBhvr>
                                      <p:to>
                                        <p:strVal val="visible"/>
                                      </p:to>
                                    </p:set>
                                    <p:anim calcmode="lin" valueType="num">
                                      <p:cBhvr>
                                        <p:cTn id="30" dur="500" fill="hold"/>
                                        <p:tgtEl>
                                          <p:spTgt spid="37910"/>
                                        </p:tgtEl>
                                        <p:attrNameLst>
                                          <p:attrName>ppt_h</p:attrName>
                                        </p:attrNameLst>
                                      </p:cBhvr>
                                      <p:tavLst>
                                        <p:tav tm="0">
                                          <p:val>
                                            <p:strVal val="#ppt_h/20"/>
                                          </p:val>
                                        </p:tav>
                                        <p:tav tm="50000">
                                          <p:val>
                                            <p:strVal val="#ppt_h/20"/>
                                          </p:val>
                                        </p:tav>
                                        <p:tav tm="100000">
                                          <p:val>
                                            <p:strVal val="#ppt_h"/>
                                          </p:val>
                                        </p:tav>
                                      </p:tavLst>
                                    </p:anim>
                                    <p:anim calcmode="lin" valueType="num">
                                      <p:cBhvr>
                                        <p:cTn id="31" dur="500" fill="hold"/>
                                        <p:tgtEl>
                                          <p:spTgt spid="37910"/>
                                        </p:tgtEl>
                                        <p:attrNameLst>
                                          <p:attrName>ppt_w</p:attrName>
                                        </p:attrNameLst>
                                      </p:cBhvr>
                                      <p:tavLst>
                                        <p:tav tm="0">
                                          <p:val>
                                            <p:strVal val="#ppt_w+.3"/>
                                          </p:val>
                                        </p:tav>
                                        <p:tav tm="50000">
                                          <p:val>
                                            <p:strVal val="#ppt_w+.3"/>
                                          </p:val>
                                        </p:tav>
                                        <p:tav tm="100000">
                                          <p:val>
                                            <p:strVal val="#ppt_w"/>
                                          </p:val>
                                        </p:tav>
                                      </p:tavLst>
                                    </p:anim>
                                    <p:anim calcmode="lin" valueType="num">
                                      <p:cBhvr>
                                        <p:cTn id="32" dur="500" fill="hold"/>
                                        <p:tgtEl>
                                          <p:spTgt spid="37910"/>
                                        </p:tgtEl>
                                        <p:attrNameLst>
                                          <p:attrName>ppt_x</p:attrName>
                                        </p:attrNameLst>
                                      </p:cBhvr>
                                      <p:tavLst>
                                        <p:tav tm="0">
                                          <p:val>
                                            <p:strVal val="#ppt_x-.3"/>
                                          </p:val>
                                        </p:tav>
                                        <p:tav tm="50000">
                                          <p:val>
                                            <p:strVal val="#ppt_x"/>
                                          </p:val>
                                        </p:tav>
                                        <p:tav tm="100000">
                                          <p:val>
                                            <p:strVal val="#ppt_x"/>
                                          </p:val>
                                        </p:tav>
                                      </p:tavLst>
                                    </p:anim>
                                    <p:anim calcmode="lin" valueType="num">
                                      <p:cBhvr>
                                        <p:cTn id="33" dur="500" fill="hold"/>
                                        <p:tgtEl>
                                          <p:spTgt spid="37910"/>
                                        </p:tgtEl>
                                        <p:attrNameLst>
                                          <p:attrName>ppt_y</p:attrName>
                                        </p:attrNameLst>
                                      </p:cBhvr>
                                      <p:tavLst>
                                        <p:tav tm="0">
                                          <p:val>
                                            <p:strVal val="#ppt_y"/>
                                          </p:val>
                                        </p:tav>
                                        <p:tav tm="100000">
                                          <p:val>
                                            <p:strVal val="#ppt_y"/>
                                          </p:val>
                                        </p:tav>
                                      </p:tavLst>
                                    </p:anim>
                                  </p:childTnLst>
                                </p:cTn>
                              </p:par>
                            </p:childTnLst>
                          </p:cTn>
                        </p:par>
                        <p:par>
                          <p:cTn id="34" fill="hold">
                            <p:stCondLst>
                              <p:cond delay="500"/>
                            </p:stCondLst>
                            <p:childTnLst>
                              <p:par>
                                <p:cTn id="35" presetID="1" presetClass="exit" presetSubtype="0" fill="hold" grpId="0" nodeType="afterEffect">
                                  <p:stCondLst>
                                    <p:cond delay="0"/>
                                  </p:stCondLst>
                                  <p:childTnLst>
                                    <p:set>
                                      <p:cBhvr>
                                        <p:cTn id="36" dur="1" fill="hold">
                                          <p:stCondLst>
                                            <p:cond delay="0"/>
                                          </p:stCondLst>
                                        </p:cTn>
                                        <p:tgtEl>
                                          <p:spTgt spid="4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Rectangle 2"/>
          <p:cNvSpPr>
            <a:spLocks noChangeArrowheads="1"/>
          </p:cNvSpPr>
          <p:nvPr/>
        </p:nvSpPr>
        <p:spPr bwMode="auto">
          <a:xfrm>
            <a:off x="0" y="2781300"/>
            <a:ext cx="9144000" cy="2057400"/>
          </a:xfrm>
          <a:prstGeom prst="rect">
            <a:avLst/>
          </a:prstGeom>
          <a:noFill/>
          <a:ln w="9525">
            <a:noFill/>
            <a:miter lim="800000"/>
            <a:headEnd/>
            <a:tailEnd/>
          </a:ln>
        </p:spPr>
        <p:txBody>
          <a:bodyPr/>
          <a:lstStyle/>
          <a:p>
            <a:pPr algn="ctr" eaLnBrk="0" hangingPunct="0">
              <a:lnSpc>
                <a:spcPct val="85000"/>
              </a:lnSpc>
              <a:defRPr/>
            </a:pPr>
            <a:r>
              <a:rPr lang="en-US" sz="4800" b="1" dirty="0">
                <a:solidFill>
                  <a:schemeClr val="tx1">
                    <a:lumMod val="75000"/>
                    <a:lumOff val="25000"/>
                  </a:schemeClr>
                </a:solidFill>
              </a:rPr>
              <a:t>Retrieve Scheduling Data</a:t>
            </a:r>
          </a:p>
        </p:txBody>
      </p:sp>
      <p:sp>
        <p:nvSpPr>
          <p:cNvPr id="38914" name="Text Box 3"/>
          <p:cNvSpPr txBox="1">
            <a:spLocks noChangeArrowheads="1"/>
          </p:cNvSpPr>
          <p:nvPr/>
        </p:nvSpPr>
        <p:spPr bwMode="auto">
          <a:xfrm>
            <a:off x="990600" y="2476500"/>
            <a:ext cx="6389688" cy="396875"/>
          </a:xfrm>
          <a:prstGeom prst="rect">
            <a:avLst/>
          </a:prstGeom>
          <a:noFill/>
          <a:ln w="9525">
            <a:noFill/>
            <a:miter lim="800000"/>
            <a:headEnd/>
            <a:tailEnd/>
          </a:ln>
        </p:spPr>
        <p:txBody>
          <a:bodyPr>
            <a:spAutoFit/>
          </a:bodyPr>
          <a:lstStyle/>
          <a:p>
            <a:pPr>
              <a:spcBef>
                <a:spcPct val="50000"/>
              </a:spcBef>
              <a:defRPr/>
            </a:pPr>
            <a:r>
              <a:rPr lang="en-US" sz="2000" b="1" dirty="0">
                <a:solidFill>
                  <a:schemeClr val="bg1">
                    <a:lumMod val="65000"/>
                  </a:schemeClr>
                </a:solidFill>
              </a:rPr>
              <a:t>Getting Familiar with MSW UI</a:t>
            </a: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2"/>
          <p:cNvPicPr>
            <a:picLocks noChangeAspect="1" noChangeArrowheads="1"/>
          </p:cNvPicPr>
          <p:nvPr/>
        </p:nvPicPr>
        <p:blipFill>
          <a:blip r:embed="rId3"/>
          <a:srcRect/>
          <a:stretch>
            <a:fillRect/>
          </a:stretch>
        </p:blipFill>
        <p:spPr bwMode="auto">
          <a:xfrm>
            <a:off x="539750" y="1484313"/>
            <a:ext cx="6569075" cy="2032000"/>
          </a:xfrm>
          <a:prstGeom prst="rect">
            <a:avLst/>
          </a:prstGeom>
          <a:ln>
            <a:noFill/>
          </a:ln>
          <a:effectLst>
            <a:outerShdw blurRad="292100" dist="139700" dir="2700000" algn="tl" rotWithShape="0">
              <a:srgbClr val="333333">
                <a:alpha val="65000"/>
              </a:srgbClr>
            </a:outerShdw>
          </a:effectLst>
        </p:spPr>
      </p:pic>
      <p:pic>
        <p:nvPicPr>
          <p:cNvPr id="9" name="Picture 3"/>
          <p:cNvPicPr>
            <a:picLocks noChangeAspect="1" noChangeArrowheads="1"/>
          </p:cNvPicPr>
          <p:nvPr/>
        </p:nvPicPr>
        <p:blipFill>
          <a:blip r:embed="rId4"/>
          <a:srcRect/>
          <a:stretch>
            <a:fillRect/>
          </a:stretch>
        </p:blipFill>
        <p:spPr bwMode="auto">
          <a:xfrm>
            <a:off x="4643438" y="3716338"/>
            <a:ext cx="3384550" cy="2555875"/>
          </a:xfrm>
          <a:prstGeom prst="rect">
            <a:avLst/>
          </a:prstGeom>
          <a:ln>
            <a:noFill/>
          </a:ln>
          <a:effectLst>
            <a:outerShdw blurRad="292100" dist="139700" dir="2700000" algn="tl" rotWithShape="0">
              <a:srgbClr val="333333">
                <a:alpha val="65000"/>
              </a:srgbClr>
            </a:outerShdw>
          </a:effectLst>
        </p:spPr>
      </p:pic>
      <p:sp>
        <p:nvSpPr>
          <p:cNvPr id="10" name="Rounded Rectangular Callout 9"/>
          <p:cNvSpPr>
            <a:spLocks noChangeArrowheads="1"/>
          </p:cNvSpPr>
          <p:nvPr/>
        </p:nvSpPr>
        <p:spPr bwMode="auto">
          <a:xfrm>
            <a:off x="611188" y="4076700"/>
            <a:ext cx="2968625" cy="750888"/>
          </a:xfrm>
          <a:prstGeom prst="wedgeRoundRectCallout">
            <a:avLst>
              <a:gd name="adj1" fmla="val -41014"/>
              <a:gd name="adj2" fmla="val -118074"/>
              <a:gd name="adj3" fmla="val 16667"/>
            </a:avLst>
          </a:prstGeom>
          <a:solidFill>
            <a:schemeClr val="bg1"/>
          </a:solidFill>
          <a:ln w="12700" algn="ctr">
            <a:solidFill>
              <a:srgbClr val="595959"/>
            </a:solidFill>
            <a:miter lim="800000"/>
            <a:headEnd/>
            <a:tailEnd/>
          </a:ln>
          <a:effectLst>
            <a:outerShdw dist="38100" dir="2700000" algn="tl" rotWithShape="0">
              <a:srgbClr val="000000">
                <a:alpha val="39999"/>
              </a:srgbClr>
            </a:outerShdw>
          </a:effectLst>
        </p:spPr>
        <p:txBody>
          <a:bodyPr anchor="ctr"/>
          <a:lstStyle/>
          <a:p>
            <a:pPr fontAlgn="auto">
              <a:spcBef>
                <a:spcPts val="0"/>
              </a:spcBef>
              <a:spcAft>
                <a:spcPts val="0"/>
              </a:spcAft>
              <a:defRPr/>
            </a:pPr>
            <a:r>
              <a:rPr lang="en-US" sz="1200" b="1" baseline="30000" dirty="0">
                <a:solidFill>
                  <a:schemeClr val="tx2"/>
                </a:solidFill>
                <a:latin typeface="+mn-lt"/>
              </a:rPr>
              <a:t>(1) </a:t>
            </a:r>
            <a:r>
              <a:rPr lang="en-US" sz="1200" b="1" dirty="0">
                <a:solidFill>
                  <a:schemeClr val="tx2"/>
                </a:solidFill>
                <a:latin typeface="+mn-lt"/>
              </a:rPr>
              <a:t>Search Panel </a:t>
            </a:r>
            <a:r>
              <a:rPr lang="en-US" sz="1200" dirty="0">
                <a:solidFill>
                  <a:schemeClr val="tx2"/>
                </a:solidFill>
                <a:latin typeface="+mn-lt"/>
              </a:rPr>
              <a:t>provides ability to search by 1 or more resource and site attributes</a:t>
            </a:r>
          </a:p>
        </p:txBody>
      </p:sp>
      <p:sp>
        <p:nvSpPr>
          <p:cNvPr id="11" name="Rounded Rectangular Callout 10"/>
          <p:cNvSpPr>
            <a:spLocks noChangeArrowheads="1"/>
          </p:cNvSpPr>
          <p:nvPr/>
        </p:nvSpPr>
        <p:spPr bwMode="auto">
          <a:xfrm>
            <a:off x="1187450" y="5445125"/>
            <a:ext cx="3036888" cy="914400"/>
          </a:xfrm>
          <a:prstGeom prst="wedgeRoundRectCallout">
            <a:avLst>
              <a:gd name="adj1" fmla="val 62787"/>
              <a:gd name="adj2" fmla="val -120713"/>
              <a:gd name="adj3" fmla="val 16667"/>
            </a:avLst>
          </a:prstGeom>
          <a:solidFill>
            <a:schemeClr val="bg1"/>
          </a:solidFill>
          <a:ln w="12700" algn="ctr">
            <a:solidFill>
              <a:srgbClr val="595959"/>
            </a:solidFill>
            <a:miter lim="800000"/>
            <a:headEnd/>
            <a:tailEnd/>
          </a:ln>
          <a:effectLst>
            <a:outerShdw dist="38100" dir="2700000" algn="tl" rotWithShape="0">
              <a:srgbClr val="000000">
                <a:alpha val="39999"/>
              </a:srgbClr>
            </a:outerShdw>
          </a:effectLst>
        </p:spPr>
        <p:txBody>
          <a:bodyPr anchor="ctr"/>
          <a:lstStyle/>
          <a:p>
            <a:pPr>
              <a:defRPr/>
            </a:pPr>
            <a:r>
              <a:rPr lang="en-US" sz="1200" b="1" baseline="30000" dirty="0">
                <a:solidFill>
                  <a:schemeClr val="tx2"/>
                </a:solidFill>
                <a:latin typeface="Century Gothic" pitchFamily="34" charset="0"/>
              </a:rPr>
              <a:t>(2) </a:t>
            </a:r>
            <a:r>
              <a:rPr lang="en-US" sz="1200" b="1" dirty="0">
                <a:solidFill>
                  <a:schemeClr val="tx2"/>
                </a:solidFill>
                <a:latin typeface="Century Gothic" pitchFamily="34" charset="0"/>
              </a:rPr>
              <a:t>Search Preferences </a:t>
            </a:r>
            <a:r>
              <a:rPr lang="en-US" sz="1200" dirty="0">
                <a:solidFill>
                  <a:schemeClr val="tx2"/>
                </a:solidFill>
                <a:latin typeface="Century Gothic" pitchFamily="34" charset="0"/>
              </a:rPr>
              <a:t>provides ability to  select data horizons</a:t>
            </a:r>
          </a:p>
        </p:txBody>
      </p:sp>
      <p:sp>
        <p:nvSpPr>
          <p:cNvPr id="12" name="TextBox 11"/>
          <p:cNvSpPr txBox="1"/>
          <p:nvPr/>
        </p:nvSpPr>
        <p:spPr>
          <a:xfrm>
            <a:off x="8027988" y="333375"/>
            <a:ext cx="1116012" cy="214313"/>
          </a:xfrm>
          <a:prstGeom prst="rect">
            <a:avLst/>
          </a:prstGeom>
          <a:noFill/>
        </p:spPr>
        <p:txBody>
          <a:bodyPr>
            <a:spAutoFit/>
          </a:bodyPr>
          <a:lstStyle/>
          <a:p>
            <a:pPr>
              <a:defRPr/>
            </a:pPr>
            <a:r>
              <a:rPr lang="en-US" sz="800" dirty="0">
                <a:solidFill>
                  <a:schemeClr val="bg1">
                    <a:lumMod val="65000"/>
                  </a:schemeClr>
                </a:solidFill>
              </a:rPr>
              <a:t>Click For Next  Point</a:t>
            </a:r>
          </a:p>
        </p:txBody>
      </p:sp>
      <p:grpSp>
        <p:nvGrpSpPr>
          <p:cNvPr id="13" name="Group 53"/>
          <p:cNvGrpSpPr>
            <a:grpSpLocks/>
          </p:cNvGrpSpPr>
          <p:nvPr/>
        </p:nvGrpSpPr>
        <p:grpSpPr bwMode="auto">
          <a:xfrm>
            <a:off x="8605838" y="31750"/>
            <a:ext cx="430212" cy="301625"/>
            <a:chOff x="6907213" y="0"/>
            <a:chExt cx="430212" cy="301625"/>
          </a:xfrm>
        </p:grpSpPr>
        <p:sp>
          <p:nvSpPr>
            <p:cNvPr id="14" name="Right Arrow 13"/>
            <p:cNvSpPr/>
            <p:nvPr/>
          </p:nvSpPr>
          <p:spPr>
            <a:xfrm>
              <a:off x="6992938" y="0"/>
              <a:ext cx="344487" cy="301625"/>
            </a:xfrm>
            <a:prstGeom prst="rightArrow">
              <a:avLst>
                <a:gd name="adj1" fmla="val 70000"/>
                <a:gd name="adj2" fmla="val 50000"/>
              </a:avLst>
            </a:prstGeom>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sp>
        <p:grpSp>
          <p:nvGrpSpPr>
            <p:cNvPr id="40969" name="Group 63"/>
            <p:cNvGrpSpPr>
              <a:grpSpLocks/>
            </p:cNvGrpSpPr>
            <p:nvPr/>
          </p:nvGrpSpPr>
          <p:grpSpPr bwMode="auto">
            <a:xfrm>
              <a:off x="6907213" y="65088"/>
              <a:ext cx="171450" cy="171450"/>
              <a:chOff x="739" y="413995"/>
              <a:chExt cx="172117" cy="172117"/>
            </a:xfrm>
          </p:grpSpPr>
          <p:sp>
            <p:nvSpPr>
              <p:cNvPr id="16" name="Oval 15"/>
              <p:cNvSpPr/>
              <p:nvPr/>
            </p:nvSpPr>
            <p:spPr>
              <a:xfrm>
                <a:off x="739" y="413995"/>
                <a:ext cx="172117" cy="172117"/>
              </a:xfrm>
              <a:prstGeom prst="ellipse">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7" name="Oval 5"/>
              <p:cNvSpPr/>
              <p:nvPr/>
            </p:nvSpPr>
            <p:spPr>
              <a:xfrm>
                <a:off x="26238" y="439494"/>
                <a:ext cx="121119" cy="121119"/>
              </a:xfrm>
              <a:prstGeom prst="rect">
                <a:avLst/>
              </a:prstGeom>
            </p:spPr>
            <p:style>
              <a:lnRef idx="0">
                <a:scrgbClr r="0" g="0" b="0"/>
              </a:lnRef>
              <a:fillRef idx="0">
                <a:scrgbClr r="0" g="0" b="0"/>
              </a:fillRef>
              <a:effectRef idx="0">
                <a:scrgbClr r="0" g="0" b="0"/>
              </a:effectRef>
              <a:fontRef idx="minor">
                <a:schemeClr val="lt1"/>
              </a:fontRef>
            </p:style>
            <p:txBody>
              <a:bodyPr lIns="5080" tIns="5080" rIns="5080" bIns="5080" spcCol="1270" anchor="ctr"/>
              <a:lstStyle/>
              <a:p>
                <a:pPr algn="ctr" defTabSz="355600">
                  <a:lnSpc>
                    <a:spcPct val="90000"/>
                  </a:lnSpc>
                  <a:spcAft>
                    <a:spcPct val="35000"/>
                  </a:spcAft>
                  <a:defRPr/>
                </a:pPr>
                <a:r>
                  <a:rPr lang="en-US" sz="800" dirty="0"/>
                  <a:t>1</a:t>
                </a:r>
              </a:p>
            </p:txBody>
          </p:sp>
        </p:grpSp>
      </p:grpSp>
      <p:sp>
        <p:nvSpPr>
          <p:cNvPr id="40967" name="Title 1"/>
          <p:cNvSpPr txBox="1">
            <a:spLocks/>
          </p:cNvSpPr>
          <p:nvPr/>
        </p:nvSpPr>
        <p:spPr bwMode="auto">
          <a:xfrm>
            <a:off x="179388" y="620713"/>
            <a:ext cx="7127875" cy="549275"/>
          </a:xfrm>
          <a:prstGeom prst="rect">
            <a:avLst/>
          </a:prstGeom>
          <a:noFill/>
          <a:ln w="9525">
            <a:noFill/>
            <a:miter lim="800000"/>
            <a:headEnd/>
            <a:tailEnd/>
          </a:ln>
        </p:spPr>
        <p:txBody>
          <a:bodyPr/>
          <a:lstStyle/>
          <a:p>
            <a:pPr eaLnBrk="0" hangingPunct="0">
              <a:lnSpc>
                <a:spcPct val="90000"/>
              </a:lnSpc>
            </a:pPr>
            <a:r>
              <a:rPr lang="en-US" sz="1200" b="1">
                <a:solidFill>
                  <a:schemeClr val="tx2"/>
                </a:solidFill>
              </a:rPr>
              <a:t>Retrieve Scheduling Data</a:t>
            </a:r>
            <a:r>
              <a:rPr lang="en-US" sz="2000" b="1">
                <a:solidFill>
                  <a:schemeClr val="tx2"/>
                </a:solidFill>
              </a:rPr>
              <a:t/>
            </a:r>
            <a:br>
              <a:rPr lang="en-US" sz="2000" b="1">
                <a:solidFill>
                  <a:schemeClr val="tx2"/>
                </a:solidFill>
              </a:rPr>
            </a:br>
            <a:r>
              <a:rPr lang="en-US" sz="2000" b="1">
                <a:solidFill>
                  <a:schemeClr val="tx2"/>
                </a:solidFill>
              </a:rPr>
              <a:t>Selection Criteria</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down)">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1" presetClass="exit" presetSubtype="0" fill="hold" nodeType="clickEffect">
                                  <p:stCondLst>
                                    <p:cond delay="0"/>
                                  </p:stCondLst>
                                  <p:childTnLst>
                                    <p:set>
                                      <p:cBhvr>
                                        <p:cTn id="11" dur="1" fill="hold">
                                          <p:stCondLst>
                                            <p:cond delay="0"/>
                                          </p:stCondLst>
                                        </p:cTn>
                                        <p:tgtEl>
                                          <p:spTgt spid="13"/>
                                        </p:tgtEl>
                                        <p:attrNameLst>
                                          <p:attrName>style.visibility</p:attrName>
                                        </p:attrNameLst>
                                      </p:cBhvr>
                                      <p:to>
                                        <p:strVal val="hidden"/>
                                      </p:to>
                                    </p:set>
                                  </p:childTnLst>
                                </p:cTn>
                              </p:par>
                            </p:childTnLst>
                          </p:cTn>
                        </p:par>
                        <p:par>
                          <p:cTn id="12" fill="hold">
                            <p:stCondLst>
                              <p:cond delay="0"/>
                            </p:stCondLst>
                            <p:childTnLst>
                              <p:par>
                                <p:cTn id="13" presetID="22" presetClass="entr" presetSubtype="4" fill="hold" grpId="0" nodeType="after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wipe(down)">
                                      <p:cBhvr>
                                        <p:cTn id="15" dur="500"/>
                                        <p:tgtEl>
                                          <p:spTgt spid="11"/>
                                        </p:tgtEl>
                                      </p:cBhvr>
                                    </p:animEffect>
                                  </p:childTnLst>
                                </p:cTn>
                              </p:par>
                            </p:childTnLst>
                          </p:cTn>
                        </p:par>
                        <p:par>
                          <p:cTn id="16" fill="hold">
                            <p:stCondLst>
                              <p:cond delay="500"/>
                            </p:stCondLst>
                            <p:childTnLst>
                              <p:par>
                                <p:cTn id="17" presetID="1" presetClass="exit" presetSubtype="0" fill="hold" grpId="0" nodeType="afterEffect">
                                  <p:stCondLst>
                                    <p:cond delay="0"/>
                                  </p:stCondLst>
                                  <p:childTnLst>
                                    <p:set>
                                      <p:cBhvr>
                                        <p:cTn id="18" dur="1" fill="hold">
                                          <p:stCondLst>
                                            <p:cond delay="0"/>
                                          </p:stCondLst>
                                        </p:cTn>
                                        <p:tgtEl>
                                          <p:spTgt spid="1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2" grpId="0"/>
    </p:bldLst>
  </p:timing>
</p:sld>
</file>

<file path=ppt/tags/tag1.xml><?xml version="1.0" encoding="utf-8"?>
<p:tagLst xmlns:a="http://schemas.openxmlformats.org/drawingml/2006/main" xmlns:r="http://schemas.openxmlformats.org/officeDocument/2006/relationships" xmlns:p="http://schemas.openxmlformats.org/presentationml/2006/main">
  <p:tag name="CAMPUS_NAME" val="qad"/>
  <p:tag name="SLIDEFILENAME" val="QAD_Production_Sche___103.JPG"/>
  <p:tag name="SLIDEID" val="103"/>
</p:tagLst>
</file>

<file path=ppt/theme/theme1.xml><?xml version="1.0" encoding="utf-8"?>
<a:theme xmlns:a="http://schemas.openxmlformats.org/drawingml/2006/main" name="QAD 2010 Template">
  <a:themeElements>
    <a:clrScheme name="QAD 2010 Template 1">
      <a:dk1>
        <a:srgbClr val="141414"/>
      </a:dk1>
      <a:lt1>
        <a:srgbClr val="FFFFFF"/>
      </a:lt1>
      <a:dk2>
        <a:srgbClr val="141414"/>
      </a:dk2>
      <a:lt2>
        <a:srgbClr val="FFFFFF"/>
      </a:lt2>
      <a:accent1>
        <a:srgbClr val="4F81BD"/>
      </a:accent1>
      <a:accent2>
        <a:srgbClr val="F79646"/>
      </a:accent2>
      <a:accent3>
        <a:srgbClr val="FFFFFF"/>
      </a:accent3>
      <a:accent4>
        <a:srgbClr val="0F0F0F"/>
      </a:accent4>
      <a:accent5>
        <a:srgbClr val="B2C1DB"/>
      </a:accent5>
      <a:accent6>
        <a:srgbClr val="E0873F"/>
      </a:accent6>
      <a:hlink>
        <a:srgbClr val="4F81BD"/>
      </a:hlink>
      <a:folHlink>
        <a:srgbClr val="366092"/>
      </a:folHlink>
    </a:clrScheme>
    <a:fontScheme name="QAD 2010 Template">
      <a:majorFont>
        <a:latin typeface="Century Gothic"/>
        <a:ea typeface=""/>
        <a:cs typeface=""/>
      </a:majorFont>
      <a:minorFont>
        <a:latin typeface="Century Gothic"/>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QAD 2010 Template 1">
        <a:dk1>
          <a:srgbClr val="141414"/>
        </a:dk1>
        <a:lt1>
          <a:srgbClr val="FFFFFF"/>
        </a:lt1>
        <a:dk2>
          <a:srgbClr val="141414"/>
        </a:dk2>
        <a:lt2>
          <a:srgbClr val="FFFFFF"/>
        </a:lt2>
        <a:accent1>
          <a:srgbClr val="4F81BD"/>
        </a:accent1>
        <a:accent2>
          <a:srgbClr val="F79646"/>
        </a:accent2>
        <a:accent3>
          <a:srgbClr val="FFFFFF"/>
        </a:accent3>
        <a:accent4>
          <a:srgbClr val="0F0F0F"/>
        </a:accent4>
        <a:accent5>
          <a:srgbClr val="B2C1DB"/>
        </a:accent5>
        <a:accent6>
          <a:srgbClr val="E0873F"/>
        </a:accent6>
        <a:hlink>
          <a:srgbClr val="4F81BD"/>
        </a:hlink>
        <a:folHlink>
          <a:srgbClr val="36609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_QAD 2010 Template">
  <a:themeElements>
    <a:clrScheme name="1_QAD 2010 Template 1">
      <a:dk1>
        <a:srgbClr val="141414"/>
      </a:dk1>
      <a:lt1>
        <a:srgbClr val="FFFFFF"/>
      </a:lt1>
      <a:dk2>
        <a:srgbClr val="141414"/>
      </a:dk2>
      <a:lt2>
        <a:srgbClr val="FFFFFF"/>
      </a:lt2>
      <a:accent1>
        <a:srgbClr val="4F81BD"/>
      </a:accent1>
      <a:accent2>
        <a:srgbClr val="F79646"/>
      </a:accent2>
      <a:accent3>
        <a:srgbClr val="FFFFFF"/>
      </a:accent3>
      <a:accent4>
        <a:srgbClr val="0F0F0F"/>
      </a:accent4>
      <a:accent5>
        <a:srgbClr val="B2C1DB"/>
      </a:accent5>
      <a:accent6>
        <a:srgbClr val="E0873F"/>
      </a:accent6>
      <a:hlink>
        <a:srgbClr val="4F81BD"/>
      </a:hlink>
      <a:folHlink>
        <a:srgbClr val="366092"/>
      </a:folHlink>
    </a:clrScheme>
    <a:fontScheme name="1_QAD 2010 Template">
      <a:majorFont>
        <a:latin typeface="Century Gothic"/>
        <a:ea typeface=""/>
        <a:cs typeface=""/>
      </a:majorFont>
      <a:minorFont>
        <a:latin typeface="Century Gothic"/>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1_QAD 2010 Template 1">
        <a:dk1>
          <a:srgbClr val="141414"/>
        </a:dk1>
        <a:lt1>
          <a:srgbClr val="FFFFFF"/>
        </a:lt1>
        <a:dk2>
          <a:srgbClr val="141414"/>
        </a:dk2>
        <a:lt2>
          <a:srgbClr val="FFFFFF"/>
        </a:lt2>
        <a:accent1>
          <a:srgbClr val="4F81BD"/>
        </a:accent1>
        <a:accent2>
          <a:srgbClr val="F79646"/>
        </a:accent2>
        <a:accent3>
          <a:srgbClr val="FFFFFF"/>
        </a:accent3>
        <a:accent4>
          <a:srgbClr val="0F0F0F"/>
        </a:accent4>
        <a:accent5>
          <a:srgbClr val="B2C1DB"/>
        </a:accent5>
        <a:accent6>
          <a:srgbClr val="E0873F"/>
        </a:accent6>
        <a:hlink>
          <a:srgbClr val="4F81BD"/>
        </a:hlink>
        <a:folHlink>
          <a:srgbClr val="366092"/>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137887</TotalTime>
  <Words>2610</Words>
  <Application>Microsoft Office PowerPoint</Application>
  <PresentationFormat>On-screen Show (4:3)</PresentationFormat>
  <Paragraphs>453</Paragraphs>
  <Slides>55</Slides>
  <Notes>44</Notes>
  <HiddenSlides>7</HiddenSlides>
  <MMClips>0</MMClips>
  <ScaleCrop>false</ScaleCrop>
  <HeadingPairs>
    <vt:vector size="6" baseType="variant">
      <vt:variant>
        <vt:lpstr>Fonts Used</vt:lpstr>
      </vt:variant>
      <vt:variant>
        <vt:i4>6</vt:i4>
      </vt:variant>
      <vt:variant>
        <vt:lpstr>Design Template</vt:lpstr>
      </vt:variant>
      <vt:variant>
        <vt:i4>2</vt:i4>
      </vt:variant>
      <vt:variant>
        <vt:lpstr>Slide Titles</vt:lpstr>
      </vt:variant>
      <vt:variant>
        <vt:i4>55</vt:i4>
      </vt:variant>
    </vt:vector>
  </HeadingPairs>
  <TitlesOfParts>
    <vt:vector size="63" baseType="lpstr">
      <vt:lpstr>Tahoma</vt:lpstr>
      <vt:lpstr>Arial</vt:lpstr>
      <vt:lpstr>Century Gothic</vt:lpstr>
      <vt:lpstr>Lucida Grande</vt:lpstr>
      <vt:lpstr>Webdings</vt:lpstr>
      <vt:lpstr>Times New Roman</vt:lpstr>
      <vt:lpstr>QAD 2010 Template</vt:lpstr>
      <vt:lpstr>1_QAD 2010 Template</vt:lpstr>
      <vt:lpstr>Getting Familiar with MSW UI UI</vt:lpstr>
      <vt:lpstr>Slide 2</vt:lpstr>
      <vt:lpstr>Topics Covered</vt:lpstr>
      <vt:lpstr>Framework Introduction</vt:lpstr>
      <vt:lpstr>Slide 5</vt:lpstr>
      <vt:lpstr>Slide 6</vt:lpstr>
      <vt:lpstr>Slide 7</vt:lpstr>
      <vt:lpstr>Slide 8</vt:lpstr>
      <vt:lpstr>Slide 9</vt:lpstr>
      <vt:lpstr>Slide 10</vt:lpstr>
      <vt:lpstr>Slide 11</vt:lpstr>
      <vt:lpstr>Slide 12</vt:lpstr>
      <vt:lpstr>Slide 13</vt:lpstr>
      <vt:lpstr>Slide 14</vt:lpstr>
      <vt:lpstr>Review Scheduling Data</vt:lpstr>
      <vt:lpstr>Slide 16</vt:lpstr>
      <vt:lpstr>Hands On Lesson</vt:lpstr>
      <vt:lpstr>Slide 18</vt:lpstr>
      <vt:lpstr> Review Supporting Data</vt:lpstr>
      <vt:lpstr>Slide 20</vt:lpstr>
      <vt:lpstr>Slide 21</vt:lpstr>
      <vt:lpstr>Slide 22</vt:lpstr>
      <vt:lpstr>Slide 23</vt:lpstr>
      <vt:lpstr>Slide 24</vt:lpstr>
      <vt:lpstr>Slide 25</vt:lpstr>
      <vt:lpstr>Slide 26</vt:lpstr>
      <vt:lpstr>Slide 27</vt:lpstr>
      <vt:lpstr>Slide 28</vt:lpstr>
      <vt:lpstr>Slide 29</vt:lpstr>
      <vt:lpstr> Filter and Sort Data</vt:lpstr>
      <vt:lpstr>Slide 31</vt:lpstr>
      <vt:lpstr>Slide 32</vt:lpstr>
      <vt:lpstr>Slide 33</vt:lpstr>
      <vt:lpstr>Slide 34</vt:lpstr>
      <vt:lpstr>Slide 35</vt:lpstr>
      <vt:lpstr>Slide 36</vt:lpstr>
      <vt:lpstr>Manage the UI</vt:lpstr>
      <vt:lpstr>Slide 38</vt:lpstr>
      <vt:lpstr>Monitor Size</vt:lpstr>
      <vt:lpstr>Slide 40</vt:lpstr>
      <vt:lpstr>General Housekeeping</vt:lpstr>
      <vt:lpstr>Slide 42</vt:lpstr>
      <vt:lpstr>Add/Remove Fields</vt:lpstr>
      <vt:lpstr>Slide 44</vt:lpstr>
      <vt:lpstr>Create Views</vt:lpstr>
      <vt:lpstr>Slide 46</vt:lpstr>
      <vt:lpstr>Slide 47</vt:lpstr>
      <vt:lpstr>Slide 48</vt:lpstr>
      <vt:lpstr>Slide 49</vt:lpstr>
      <vt:lpstr>Slide 50</vt:lpstr>
      <vt:lpstr>Hands On Lesson</vt:lpstr>
      <vt:lpstr>Slide 52</vt:lpstr>
      <vt:lpstr>Other Topics</vt:lpstr>
      <vt:lpstr>Slide 54</vt:lpstr>
      <vt:lpstr> End</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bws</dc:creator>
  <cp:lastModifiedBy>QAD</cp:lastModifiedBy>
  <cp:revision>2462</cp:revision>
  <dcterms:created xsi:type="dcterms:W3CDTF">2006-04-20T07:03:59Z</dcterms:created>
  <dcterms:modified xsi:type="dcterms:W3CDTF">2011-03-03T19:20:34Z</dcterms:modified>
</cp:coreProperties>
</file>